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331" r:id="rId2"/>
    <p:sldId id="378" r:id="rId3"/>
    <p:sldId id="334" r:id="rId4"/>
    <p:sldId id="376" r:id="rId5"/>
    <p:sldId id="410" r:id="rId6"/>
    <p:sldId id="379" r:id="rId7"/>
    <p:sldId id="380" r:id="rId8"/>
    <p:sldId id="381" r:id="rId9"/>
    <p:sldId id="411" r:id="rId10"/>
    <p:sldId id="374" r:id="rId11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7" autoAdjust="0"/>
    <p:restoredTop sz="80799"/>
  </p:normalViewPr>
  <p:slideViewPr>
    <p:cSldViewPr snapToGrid="0">
      <p:cViewPr varScale="1">
        <p:scale>
          <a:sx n="68" d="100"/>
          <a:sy n="68" d="100"/>
        </p:scale>
        <p:origin x="1433" y="41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B251C-1B42-5A4C-BB94-E70348BCC66F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</dgm:pt>
    <dgm:pt modelId="{E3B2C01A-BFE8-BB40-B53A-60F856E38BAE}">
      <dgm:prSet phldrT="[文本]" custT="1"/>
      <dgm:spPr/>
      <dgm:t>
        <a:bodyPr/>
        <a:lstStyle/>
        <a:p>
          <a:r>
            <a:rPr lang="en-US" altLang="zh-CN" sz="2000" b="1" dirty="0"/>
            <a:t>Concurrency</a:t>
          </a:r>
          <a:endParaRPr lang="zh-CN" altLang="en-US" sz="2000" b="1" dirty="0"/>
        </a:p>
      </dgm:t>
    </dgm:pt>
    <dgm:pt modelId="{2980C350-ABB4-5C47-AE42-F7414C9CA3EB}" type="parTrans" cxnId="{2A5418E4-65EF-EE40-A8D9-C707311CDC68}">
      <dgm:prSet/>
      <dgm:spPr/>
      <dgm:t>
        <a:bodyPr/>
        <a:lstStyle/>
        <a:p>
          <a:endParaRPr lang="zh-CN" altLang="en-US"/>
        </a:p>
      </dgm:t>
    </dgm:pt>
    <dgm:pt modelId="{6F42497E-B96E-CB44-B513-3F72246B4835}" type="sibTrans" cxnId="{2A5418E4-65EF-EE40-A8D9-C707311CDC68}">
      <dgm:prSet/>
      <dgm:spPr/>
      <dgm:t>
        <a:bodyPr/>
        <a:lstStyle/>
        <a:p>
          <a:endParaRPr lang="zh-CN" altLang="en-US"/>
        </a:p>
      </dgm:t>
    </dgm:pt>
    <dgm:pt modelId="{DC7A5DBA-FA11-B44E-BCE5-DE5DAD620377}">
      <dgm:prSet phldrT="[文本]" custT="1"/>
      <dgm:spPr/>
      <dgm:t>
        <a:bodyPr/>
        <a:lstStyle/>
        <a:p>
          <a:pPr algn="l"/>
          <a:r>
            <a:rPr lang="en-US" altLang="zh-CN" sz="2000" b="1" dirty="0"/>
            <a:t>Virtualization</a:t>
          </a:r>
          <a:endParaRPr lang="zh-CN" altLang="en-US" sz="2000" b="1" dirty="0"/>
        </a:p>
      </dgm:t>
    </dgm:pt>
    <dgm:pt modelId="{6143815F-3F2E-1F44-9947-C004D8238853}" type="parTrans" cxnId="{E44FC468-4ED1-B949-B4A3-7B3023171BE1}">
      <dgm:prSet/>
      <dgm:spPr/>
      <dgm:t>
        <a:bodyPr/>
        <a:lstStyle/>
        <a:p>
          <a:endParaRPr lang="zh-CN" altLang="en-US"/>
        </a:p>
      </dgm:t>
    </dgm:pt>
    <dgm:pt modelId="{FE51C93B-FDD1-7A42-A0BA-420E1C6020F8}" type="sibTrans" cxnId="{E44FC468-4ED1-B949-B4A3-7B3023171BE1}">
      <dgm:prSet/>
      <dgm:spPr/>
      <dgm:t>
        <a:bodyPr/>
        <a:lstStyle/>
        <a:p>
          <a:endParaRPr lang="zh-CN" altLang="en-US"/>
        </a:p>
      </dgm:t>
    </dgm:pt>
    <dgm:pt modelId="{B2D3915C-48D0-EC48-BCAA-6786B38538A1}">
      <dgm:prSet phldrT="[文本]" custT="1"/>
      <dgm:spPr/>
      <dgm:t>
        <a:bodyPr/>
        <a:lstStyle/>
        <a:p>
          <a:r>
            <a:rPr lang="en-US" altLang="zh-CN" sz="2000" b="1" dirty="0"/>
            <a:t>Sharing</a:t>
          </a:r>
          <a:endParaRPr lang="zh-CN" altLang="en-US" sz="2000" b="1" dirty="0"/>
        </a:p>
      </dgm:t>
    </dgm:pt>
    <dgm:pt modelId="{60A8E0DF-1867-D246-9510-9709B7CB7482}" type="parTrans" cxnId="{4980392A-8AAA-644A-9C00-A12087839118}">
      <dgm:prSet/>
      <dgm:spPr/>
      <dgm:t>
        <a:bodyPr/>
        <a:lstStyle/>
        <a:p>
          <a:endParaRPr lang="zh-CN" altLang="en-US"/>
        </a:p>
      </dgm:t>
    </dgm:pt>
    <dgm:pt modelId="{E6A69597-E052-2D40-91C7-EF7EE3123637}" type="sibTrans" cxnId="{4980392A-8AAA-644A-9C00-A12087839118}">
      <dgm:prSet/>
      <dgm:spPr/>
      <dgm:t>
        <a:bodyPr/>
        <a:lstStyle/>
        <a:p>
          <a:endParaRPr lang="zh-CN" altLang="en-US"/>
        </a:p>
      </dgm:t>
    </dgm:pt>
    <dgm:pt modelId="{611673F7-9FD2-BB49-B676-95EDB9D31DA1}" type="pres">
      <dgm:prSet presAssocID="{750B251C-1B42-5A4C-BB94-E70348BCC66F}" presName="compositeShape" presStyleCnt="0">
        <dgm:presLayoutVars>
          <dgm:chMax val="7"/>
          <dgm:dir/>
          <dgm:resizeHandles val="exact"/>
        </dgm:presLayoutVars>
      </dgm:prSet>
      <dgm:spPr/>
    </dgm:pt>
    <dgm:pt modelId="{DF6EB58B-BD4A-574C-B060-7909812B3F79}" type="pres">
      <dgm:prSet presAssocID="{E3B2C01A-BFE8-BB40-B53A-60F856E38BAE}" presName="circ1" presStyleLbl="vennNode1" presStyleIdx="0" presStyleCnt="3"/>
      <dgm:spPr/>
    </dgm:pt>
    <dgm:pt modelId="{94DFAA9C-44C2-C547-80B3-93071F89EB4A}" type="pres">
      <dgm:prSet presAssocID="{E3B2C01A-BFE8-BB40-B53A-60F856E38BA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93F9A5A-6C3A-2C4D-950F-271EEE9ACD2E}" type="pres">
      <dgm:prSet presAssocID="{DC7A5DBA-FA11-B44E-BCE5-DE5DAD620377}" presName="circ2" presStyleLbl="vennNode1" presStyleIdx="1" presStyleCnt="3"/>
      <dgm:spPr/>
    </dgm:pt>
    <dgm:pt modelId="{228B0CD1-952B-B642-B4DF-CB3C68B93A19}" type="pres">
      <dgm:prSet presAssocID="{DC7A5DBA-FA11-B44E-BCE5-DE5DAD6203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F1FCFAB-89BA-4D4A-928B-840EE19609D3}" type="pres">
      <dgm:prSet presAssocID="{B2D3915C-48D0-EC48-BCAA-6786B38538A1}" presName="circ3" presStyleLbl="vennNode1" presStyleIdx="2" presStyleCnt="3"/>
      <dgm:spPr/>
    </dgm:pt>
    <dgm:pt modelId="{7E410C64-F76E-9E40-A37C-FF4BDE75F97F}" type="pres">
      <dgm:prSet presAssocID="{B2D3915C-48D0-EC48-BCAA-6786B38538A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7824703-BA64-4640-91E3-7442440A48FA}" type="presOf" srcId="{DC7A5DBA-FA11-B44E-BCE5-DE5DAD620377}" destId="{228B0CD1-952B-B642-B4DF-CB3C68B93A19}" srcOrd="1" destOrd="0" presId="urn:microsoft.com/office/officeart/2005/8/layout/venn1"/>
    <dgm:cxn modelId="{4980392A-8AAA-644A-9C00-A12087839118}" srcId="{750B251C-1B42-5A4C-BB94-E70348BCC66F}" destId="{B2D3915C-48D0-EC48-BCAA-6786B38538A1}" srcOrd="2" destOrd="0" parTransId="{60A8E0DF-1867-D246-9510-9709B7CB7482}" sibTransId="{E6A69597-E052-2D40-91C7-EF7EE3123637}"/>
    <dgm:cxn modelId="{3408CD3C-E98D-B84D-8328-381DD4C49287}" type="presOf" srcId="{750B251C-1B42-5A4C-BB94-E70348BCC66F}" destId="{611673F7-9FD2-BB49-B676-95EDB9D31DA1}" srcOrd="0" destOrd="0" presId="urn:microsoft.com/office/officeart/2005/8/layout/venn1"/>
    <dgm:cxn modelId="{E8310761-8C48-2041-A025-653E7C0230C9}" type="presOf" srcId="{B2D3915C-48D0-EC48-BCAA-6786B38538A1}" destId="{5F1FCFAB-89BA-4D4A-928B-840EE19609D3}" srcOrd="0" destOrd="0" presId="urn:microsoft.com/office/officeart/2005/8/layout/venn1"/>
    <dgm:cxn modelId="{E44FC468-4ED1-B949-B4A3-7B3023171BE1}" srcId="{750B251C-1B42-5A4C-BB94-E70348BCC66F}" destId="{DC7A5DBA-FA11-B44E-BCE5-DE5DAD620377}" srcOrd="1" destOrd="0" parTransId="{6143815F-3F2E-1F44-9947-C004D8238853}" sibTransId="{FE51C93B-FDD1-7A42-A0BA-420E1C6020F8}"/>
    <dgm:cxn modelId="{EE3820DF-D0D5-894A-BCBF-29B8899338D9}" type="presOf" srcId="{B2D3915C-48D0-EC48-BCAA-6786B38538A1}" destId="{7E410C64-F76E-9E40-A37C-FF4BDE75F97F}" srcOrd="1" destOrd="0" presId="urn:microsoft.com/office/officeart/2005/8/layout/venn1"/>
    <dgm:cxn modelId="{2A5418E4-65EF-EE40-A8D9-C707311CDC68}" srcId="{750B251C-1B42-5A4C-BB94-E70348BCC66F}" destId="{E3B2C01A-BFE8-BB40-B53A-60F856E38BAE}" srcOrd="0" destOrd="0" parTransId="{2980C350-ABB4-5C47-AE42-F7414C9CA3EB}" sibTransId="{6F42497E-B96E-CB44-B513-3F72246B4835}"/>
    <dgm:cxn modelId="{74106FE4-1AE4-B648-BBF6-5D22DBE9830E}" type="presOf" srcId="{DC7A5DBA-FA11-B44E-BCE5-DE5DAD620377}" destId="{593F9A5A-6C3A-2C4D-950F-271EEE9ACD2E}" srcOrd="0" destOrd="0" presId="urn:microsoft.com/office/officeart/2005/8/layout/venn1"/>
    <dgm:cxn modelId="{456745F9-684C-594A-B5F3-C017E037870E}" type="presOf" srcId="{E3B2C01A-BFE8-BB40-B53A-60F856E38BAE}" destId="{94DFAA9C-44C2-C547-80B3-93071F89EB4A}" srcOrd="1" destOrd="0" presId="urn:microsoft.com/office/officeart/2005/8/layout/venn1"/>
    <dgm:cxn modelId="{24C5CAFB-E530-5748-851C-8C7D4A9B5AC6}" type="presOf" srcId="{E3B2C01A-BFE8-BB40-B53A-60F856E38BAE}" destId="{DF6EB58B-BD4A-574C-B060-7909812B3F79}" srcOrd="0" destOrd="0" presId="urn:microsoft.com/office/officeart/2005/8/layout/venn1"/>
    <dgm:cxn modelId="{3BF9CF10-AFBD-C84A-8089-21FDF748E407}" type="presParOf" srcId="{611673F7-9FD2-BB49-B676-95EDB9D31DA1}" destId="{DF6EB58B-BD4A-574C-B060-7909812B3F79}" srcOrd="0" destOrd="0" presId="urn:microsoft.com/office/officeart/2005/8/layout/venn1"/>
    <dgm:cxn modelId="{8A01CF98-ABF4-804E-BFA6-F0D6D958E6C9}" type="presParOf" srcId="{611673F7-9FD2-BB49-B676-95EDB9D31DA1}" destId="{94DFAA9C-44C2-C547-80B3-93071F89EB4A}" srcOrd="1" destOrd="0" presId="urn:microsoft.com/office/officeart/2005/8/layout/venn1"/>
    <dgm:cxn modelId="{18B89984-FE58-8440-8789-D38D9D47191C}" type="presParOf" srcId="{611673F7-9FD2-BB49-B676-95EDB9D31DA1}" destId="{593F9A5A-6C3A-2C4D-950F-271EEE9ACD2E}" srcOrd="2" destOrd="0" presId="urn:microsoft.com/office/officeart/2005/8/layout/venn1"/>
    <dgm:cxn modelId="{2ED60FC5-12FC-9B4E-9E59-79BD9AFA1E16}" type="presParOf" srcId="{611673F7-9FD2-BB49-B676-95EDB9D31DA1}" destId="{228B0CD1-952B-B642-B4DF-CB3C68B93A19}" srcOrd="3" destOrd="0" presId="urn:microsoft.com/office/officeart/2005/8/layout/venn1"/>
    <dgm:cxn modelId="{13AED6CC-BD16-DA4F-BC6C-6707493F98E1}" type="presParOf" srcId="{611673F7-9FD2-BB49-B676-95EDB9D31DA1}" destId="{5F1FCFAB-89BA-4D4A-928B-840EE19609D3}" srcOrd="4" destOrd="0" presId="urn:microsoft.com/office/officeart/2005/8/layout/venn1"/>
    <dgm:cxn modelId="{BFF30D74-0BCF-E745-BFC6-9060D19D98E0}" type="presParOf" srcId="{611673F7-9FD2-BB49-B676-95EDB9D31DA1}" destId="{7E410C64-F76E-9E40-A37C-FF4BDE75F97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EB58B-BD4A-574C-B060-7909812B3F79}">
      <dsp:nvSpPr>
        <dsp:cNvPr id="0" name=""/>
        <dsp:cNvSpPr/>
      </dsp:nvSpPr>
      <dsp:spPr>
        <a:xfrm>
          <a:off x="1806315" y="56384"/>
          <a:ext cx="2706454" cy="270645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Concurrency</a:t>
          </a:r>
          <a:endParaRPr lang="zh-CN" altLang="en-US" sz="2000" b="1" kern="1200" dirty="0"/>
        </a:p>
      </dsp:txBody>
      <dsp:txXfrm>
        <a:off x="2167176" y="530013"/>
        <a:ext cx="1984733" cy="1217904"/>
      </dsp:txXfrm>
    </dsp:sp>
    <dsp:sp modelId="{593F9A5A-6C3A-2C4D-950F-271EEE9ACD2E}">
      <dsp:nvSpPr>
        <dsp:cNvPr id="0" name=""/>
        <dsp:cNvSpPr/>
      </dsp:nvSpPr>
      <dsp:spPr>
        <a:xfrm>
          <a:off x="2782894" y="1747918"/>
          <a:ext cx="2706454" cy="270645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Virtualization</a:t>
          </a:r>
          <a:endParaRPr lang="zh-CN" altLang="en-US" sz="2000" b="1" kern="1200" dirty="0"/>
        </a:p>
      </dsp:txBody>
      <dsp:txXfrm>
        <a:off x="3610618" y="2447085"/>
        <a:ext cx="1623872" cy="1488549"/>
      </dsp:txXfrm>
    </dsp:sp>
    <dsp:sp modelId="{5F1FCFAB-89BA-4D4A-928B-840EE19609D3}">
      <dsp:nvSpPr>
        <dsp:cNvPr id="0" name=""/>
        <dsp:cNvSpPr/>
      </dsp:nvSpPr>
      <dsp:spPr>
        <a:xfrm>
          <a:off x="829737" y="1747918"/>
          <a:ext cx="2706454" cy="270645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Sharing</a:t>
          </a:r>
          <a:endParaRPr lang="zh-CN" altLang="en-US" sz="2000" b="1" kern="1200" dirty="0"/>
        </a:p>
      </dsp:txBody>
      <dsp:txXfrm>
        <a:off x="1084594" y="2447085"/>
        <a:ext cx="1623872" cy="1488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charset="0"/>
              </a:defRPr>
            </a:lvl1pPr>
          </a:lstStyle>
          <a:p>
            <a:pPr>
              <a:defRPr/>
            </a:pPr>
            <a:fld id="{471026CA-1D9D-6942-B8C9-4988B2777B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621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5EA5EA87-9444-534E-AED8-E10116D7D9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456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0CE6C311-A784-E44C-BBCD-62F81A56D7CE}" type="slidenum">
              <a:rPr lang="en-US" altLang="en-US">
                <a:latin typeface="Helvetica" charset="0"/>
              </a:rPr>
              <a:pPr/>
              <a:t>1</a:t>
            </a:fld>
            <a:endParaRPr lang="en-US" altLang="en-US">
              <a:latin typeface="Helvetica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48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kumimoji="1" lang="zh-CN" altLang="en-US">
              <a:ea typeface="MS PGothic" charset="-128"/>
            </a:endParaRPr>
          </a:p>
        </p:txBody>
      </p:sp>
      <p:sp>
        <p:nvSpPr>
          <p:cNvPr id="81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49E2C248-2B0F-7A40-9224-C46AA67DFF9E}" type="slidenum">
              <a:rPr lang="en-US" altLang="zh-CN">
                <a:latin typeface="Times New Roman" charset="0"/>
              </a:rPr>
              <a:pPr/>
              <a:t>2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17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ED0A86A8-A011-6444-8119-EA757640A24A}" type="slidenum">
              <a:rPr lang="en-US" altLang="en-US">
                <a:latin typeface="Helvetica" charset="0"/>
              </a:rPr>
              <a:pPr/>
              <a:t>10</a:t>
            </a:fld>
            <a:endParaRPr lang="en-US" altLang="en-US">
              <a:latin typeface="Helvetica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23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68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397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0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31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03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85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311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567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29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13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703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10050" y="6613525"/>
            <a:ext cx="539750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charset="0"/>
              </a:rPr>
              <a:t>Rv.</a:t>
            </a:r>
            <a:fld id="{0B06DEE5-68A7-5F4B-B82A-346F791B60FC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Review</a:t>
            </a:r>
          </a:p>
        </p:txBody>
      </p:sp>
      <p:sp>
        <p:nvSpPr>
          <p:cNvPr id="5122" name="文本框 1"/>
          <p:cNvSpPr txBox="1">
            <a:spLocks noChangeArrowheads="1"/>
          </p:cNvSpPr>
          <p:nvPr/>
        </p:nvSpPr>
        <p:spPr bwMode="auto">
          <a:xfrm>
            <a:off x="3412359" y="4578555"/>
            <a:ext cx="3871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Verdana" charset="0"/>
              </a:rPr>
              <a:t>June</a:t>
            </a:r>
            <a:r>
              <a:rPr lang="en-US" altLang="zh-CN" sz="2800" b="1">
                <a:latin typeface="Verdana" charset="0"/>
              </a:rPr>
              <a:t>, 2024</a:t>
            </a:r>
            <a:endParaRPr lang="zh-CN" altLang="en-US" sz="2800" b="1" dirty="0">
              <a:latin typeface="Verdan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714375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ea typeface="MS PGothic" charset="-128"/>
              </a:rPr>
              <a:t>Thank you &amp; good luck!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Evaluation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b="1" dirty="0">
                <a:solidFill>
                  <a:schemeClr val="accent4"/>
                </a:solidFill>
                <a:ea typeface="MS PGothic" charset="-128"/>
              </a:rPr>
              <a:t>Final exam: 60%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accent4"/>
                </a:solidFill>
                <a:ea typeface="MS PGothic" charset="-128"/>
              </a:rPr>
              <a:t>Lab reports: 20%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accent4"/>
                </a:solidFill>
                <a:ea typeface="MS PGothic" charset="-128"/>
              </a:rPr>
              <a:t>Homework: 20%</a:t>
            </a:r>
          </a:p>
          <a:p>
            <a:pPr marL="0" indent="0">
              <a:buFont typeface="Monotype Sorts" charset="2"/>
              <a:buNone/>
              <a:defRPr/>
            </a:pPr>
            <a:endParaRPr lang="zh-CN" altLang="en-US" b="1" dirty="0">
              <a:ea typeface="MS PGothic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576263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About the final exam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746125" y="922338"/>
            <a:ext cx="7651750" cy="5507037"/>
          </a:xfrm>
        </p:spPr>
        <p:txBody>
          <a:bodyPr/>
          <a:lstStyle/>
          <a:p>
            <a:r>
              <a:rPr lang="en-US" altLang="en-US" sz="2400" dirty="0">
                <a:ea typeface="MS PGothic" charset="-128"/>
              </a:rPr>
              <a:t>Time: </a:t>
            </a:r>
            <a:r>
              <a:rPr lang="en-US" altLang="en-US" sz="2400" b="1" dirty="0">
                <a:solidFill>
                  <a:srgbClr val="FF0000"/>
                </a:solidFill>
                <a:ea typeface="MS PGothic" charset="-128"/>
              </a:rPr>
              <a:t>14:00-16:00, June 13, 2024</a:t>
            </a:r>
          </a:p>
          <a:p>
            <a:r>
              <a:rPr lang="en-US" altLang="en-US" sz="2400" dirty="0">
                <a:ea typeface="MS PGothic" charset="-128"/>
              </a:rPr>
              <a:t>Place: </a:t>
            </a:r>
            <a:r>
              <a:rPr lang="en-US" altLang="en-US" sz="2400" b="1" dirty="0">
                <a:solidFill>
                  <a:srgbClr val="FF0000"/>
                </a:solidFill>
                <a:ea typeface="MS PGothic" charset="-128"/>
              </a:rPr>
              <a:t>27-301/302</a:t>
            </a:r>
          </a:p>
          <a:p>
            <a:r>
              <a:rPr lang="en-US" altLang="en-US" sz="2400" dirty="0">
                <a:ea typeface="MS PGothic" charset="-128"/>
              </a:rPr>
              <a:t>Scope: ch1-ch13</a:t>
            </a:r>
          </a:p>
          <a:p>
            <a:r>
              <a:rPr lang="en-US" altLang="zh-CN" sz="2400" dirty="0">
                <a:ea typeface="MS PGothic" charset="-128"/>
              </a:rPr>
              <a:t>8 pages</a:t>
            </a:r>
          </a:p>
          <a:p>
            <a:pPr lvl="1"/>
            <a:r>
              <a:rPr lang="en-US" altLang="zh-CN" sz="2000" dirty="0">
                <a:ea typeface="MS PGothic" charset="-128"/>
              </a:rPr>
              <a:t>Multiple Choice</a:t>
            </a:r>
            <a:r>
              <a:rPr lang="zh-CN" altLang="en-US" sz="2000" dirty="0">
                <a:ea typeface="MS PGothic" charset="-128"/>
              </a:rPr>
              <a:t>（单选）</a:t>
            </a:r>
            <a:r>
              <a:rPr lang="en-US" altLang="zh-CN" sz="2000" dirty="0">
                <a:ea typeface="MS PGothic" charset="-128"/>
              </a:rPr>
              <a:t>: 2points * 5</a:t>
            </a:r>
          </a:p>
          <a:p>
            <a:pPr lvl="1"/>
            <a:r>
              <a:rPr lang="en-US" altLang="zh-CN" sz="2000" dirty="0">
                <a:ea typeface="MS PGothic" charset="-128"/>
              </a:rPr>
              <a:t>True/False: 2points * 5</a:t>
            </a:r>
          </a:p>
          <a:p>
            <a:pPr lvl="1"/>
            <a:r>
              <a:rPr lang="en-US" altLang="zh-CN" sz="2000" dirty="0">
                <a:ea typeface="MS PGothic" charset="-128"/>
              </a:rPr>
              <a:t>Analysis and Short Answer:</a:t>
            </a:r>
            <a:r>
              <a:rPr lang="zh-CN" altLang="en-US" sz="2000" dirty="0">
                <a:ea typeface="MS PGothic" charset="-128"/>
              </a:rPr>
              <a:t> </a:t>
            </a:r>
            <a:r>
              <a:rPr lang="en-US" altLang="zh-CN" sz="2000" dirty="0">
                <a:ea typeface="MS PGothic" charset="-128"/>
              </a:rPr>
              <a:t>10points * 3</a:t>
            </a:r>
          </a:p>
          <a:p>
            <a:pPr lvl="1"/>
            <a:r>
              <a:rPr lang="en-US" altLang="zh-CN" sz="2000" dirty="0">
                <a:ea typeface="MS PGothic" charset="-128"/>
              </a:rPr>
              <a:t>Basic Algorithm: 10points * 3</a:t>
            </a:r>
          </a:p>
          <a:p>
            <a:pPr lvl="1"/>
            <a:r>
              <a:rPr lang="en-US" altLang="zh-CN" sz="2000" dirty="0">
                <a:ea typeface="MS PGothic" charset="-128"/>
              </a:rPr>
              <a:t>Design and Programming: 20points * 1</a:t>
            </a:r>
          </a:p>
          <a:p>
            <a:pPr lvl="1"/>
            <a:endParaRPr lang="en-US" altLang="zh-CN" sz="800" dirty="0">
              <a:ea typeface="MS PGothic" charset="-128"/>
            </a:endParaRPr>
          </a:p>
          <a:p>
            <a:r>
              <a:rPr lang="en-US" altLang="zh-CN" sz="2400" dirty="0">
                <a:ea typeface="MS PGothic" charset="-128"/>
              </a:rPr>
              <a:t>Use </a:t>
            </a:r>
            <a:r>
              <a:rPr lang="en-US" altLang="zh-CN" sz="2400" b="1" dirty="0">
                <a:solidFill>
                  <a:srgbClr val="FF0000"/>
                </a:solidFill>
                <a:ea typeface="MS PGothic" charset="-128"/>
              </a:rPr>
              <a:t>answer card </a:t>
            </a:r>
            <a:r>
              <a:rPr lang="en-US" altLang="zh-CN" sz="2400" dirty="0">
                <a:ea typeface="MS PGothic" charset="-128"/>
              </a:rPr>
              <a:t>for multiple-choice &amp; true/false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About weekly assignments and labs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MS PGothic" charset="-128"/>
              </a:rPr>
              <a:t>Deadline: </a:t>
            </a:r>
            <a:r>
              <a:rPr lang="en-US" altLang="zh-CN" sz="2400" b="1" dirty="0">
                <a:solidFill>
                  <a:srgbClr val="FF0000"/>
                </a:solidFill>
                <a:ea typeface="MS PGothic" charset="-128"/>
              </a:rPr>
              <a:t>23:59, Jun 13</a:t>
            </a:r>
            <a:r>
              <a:rPr lang="en-US" altLang="zh-CN" sz="2400" b="1" baseline="30000" dirty="0">
                <a:solidFill>
                  <a:srgbClr val="FF0000"/>
                </a:solidFill>
                <a:ea typeface="MS PGothic" charset="-128"/>
              </a:rPr>
              <a:t>th</a:t>
            </a:r>
            <a:r>
              <a:rPr lang="en-US" altLang="zh-CN" sz="2400" b="1" dirty="0">
                <a:solidFill>
                  <a:srgbClr val="FF0000"/>
                </a:solidFill>
                <a:ea typeface="MS PGothic" charset="-128"/>
              </a:rPr>
              <a:t>, 2024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MS PGothic" charset="-128"/>
              </a:rPr>
              <a:t>About the </a:t>
            </a:r>
            <a:r>
              <a:rPr kumimoji="1" lang="en-US" altLang="zh-CN">
                <a:ea typeface="MS PGothic" charset="-128"/>
              </a:rPr>
              <a:t>OBE Survey</a:t>
            </a:r>
            <a:endParaRPr kumimoji="1" lang="zh-CN" altLang="en-US" dirty="0">
              <a:ea typeface="MS PGothic" charset="-128"/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MS PGothic" charset="-128"/>
              </a:rPr>
              <a:t>Deadline: </a:t>
            </a:r>
            <a:r>
              <a:rPr lang="en-US" altLang="zh-CN" sz="2400" b="1" dirty="0">
                <a:solidFill>
                  <a:srgbClr val="FF0000"/>
                </a:solidFill>
                <a:ea typeface="MS PGothic" charset="-128"/>
              </a:rPr>
              <a:t>23:59, Jun 25, 2024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8087CE-6B12-4A1A-B38C-03CC796FF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3" t="13218" r="28004"/>
          <a:stretch/>
        </p:blipFill>
        <p:spPr>
          <a:xfrm>
            <a:off x="2344902" y="1907337"/>
            <a:ext cx="4454195" cy="48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1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Operating System</a:t>
            </a:r>
            <a:endParaRPr kumimoji="1" lang="zh-CN" altLang="en-US">
              <a:ea typeface="MS PGothic" charset="-128"/>
            </a:endParaRPr>
          </a:p>
        </p:txBody>
      </p:sp>
      <p:pic>
        <p:nvPicPr>
          <p:cNvPr id="1126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1157288"/>
            <a:ext cx="335597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Operating System</a:t>
            </a:r>
            <a:endParaRPr kumimoji="1" lang="zh-CN" altLang="en-US">
              <a:ea typeface="MS PGothic" charset="-128"/>
            </a:endParaRPr>
          </a:p>
        </p:txBody>
      </p:sp>
      <p:pic>
        <p:nvPicPr>
          <p:cNvPr id="1229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1349375"/>
            <a:ext cx="558800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Operating System</a:t>
            </a:r>
            <a:endParaRPr kumimoji="1" lang="zh-CN" altLang="en-US">
              <a:ea typeface="MS PGothic" charset="-128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1381124" y="991683"/>
          <a:ext cx="6319086" cy="451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315" name="圆角矩形 1"/>
          <p:cNvSpPr>
            <a:spLocks noChangeArrowheads="1"/>
          </p:cNvSpPr>
          <p:nvPr/>
        </p:nvSpPr>
        <p:spPr bwMode="auto">
          <a:xfrm>
            <a:off x="2101850" y="5880100"/>
            <a:ext cx="1555750" cy="56197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Verdana" charset="0"/>
              </a:rPr>
              <a:t>CPU</a:t>
            </a:r>
            <a:endParaRPr kumimoji="0" lang="zh-CN" altLang="en-US" b="1">
              <a:latin typeface="Verdana" charset="0"/>
            </a:endParaRPr>
          </a:p>
        </p:txBody>
      </p:sp>
      <p:sp>
        <p:nvSpPr>
          <p:cNvPr id="13316" name="圆角矩形 6"/>
          <p:cNvSpPr>
            <a:spLocks noChangeArrowheads="1"/>
          </p:cNvSpPr>
          <p:nvPr/>
        </p:nvSpPr>
        <p:spPr bwMode="auto">
          <a:xfrm>
            <a:off x="4017963" y="5880100"/>
            <a:ext cx="1557337" cy="56197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Verdana" charset="0"/>
              </a:rPr>
              <a:t>Memory</a:t>
            </a:r>
            <a:endParaRPr kumimoji="0" lang="zh-CN" altLang="en-US" b="1">
              <a:latin typeface="Verdana" charset="0"/>
            </a:endParaRPr>
          </a:p>
        </p:txBody>
      </p:sp>
      <p:sp>
        <p:nvSpPr>
          <p:cNvPr id="13317" name="圆角矩形 7"/>
          <p:cNvSpPr>
            <a:spLocks noChangeArrowheads="1"/>
          </p:cNvSpPr>
          <p:nvPr/>
        </p:nvSpPr>
        <p:spPr bwMode="auto">
          <a:xfrm>
            <a:off x="5935663" y="5880100"/>
            <a:ext cx="1555750" cy="56197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Verdana" charset="0"/>
              </a:rPr>
              <a:t>Device</a:t>
            </a:r>
            <a:endParaRPr kumimoji="0" lang="zh-CN" altLang="en-US" b="1">
              <a:latin typeface="Verdana" charset="0"/>
            </a:endParaRPr>
          </a:p>
        </p:txBody>
      </p:sp>
      <p:sp>
        <p:nvSpPr>
          <p:cNvPr id="13318" name="下箭头标注 2"/>
          <p:cNvSpPr>
            <a:spLocks noChangeArrowheads="1"/>
          </p:cNvSpPr>
          <p:nvPr/>
        </p:nvSpPr>
        <p:spPr bwMode="auto">
          <a:xfrm>
            <a:off x="1004888" y="5559425"/>
            <a:ext cx="3790950" cy="295275"/>
          </a:xfrm>
          <a:prstGeom prst="downArrowCallout">
            <a:avLst>
              <a:gd name="adj1" fmla="val 71921"/>
              <a:gd name="adj2" fmla="val 76973"/>
              <a:gd name="adj3" fmla="val 20602"/>
              <a:gd name="adj4" fmla="val 6497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13319" name="下箭头标注 9"/>
          <p:cNvSpPr>
            <a:spLocks noChangeArrowheads="1"/>
          </p:cNvSpPr>
          <p:nvPr/>
        </p:nvSpPr>
        <p:spPr bwMode="auto">
          <a:xfrm>
            <a:off x="2809875" y="5567363"/>
            <a:ext cx="3790950" cy="295275"/>
          </a:xfrm>
          <a:prstGeom prst="downArrowCallout">
            <a:avLst>
              <a:gd name="adj1" fmla="val 71921"/>
              <a:gd name="adj2" fmla="val 76973"/>
              <a:gd name="adj3" fmla="val 20602"/>
              <a:gd name="adj4" fmla="val 6497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13320" name="下箭头标注 10"/>
          <p:cNvSpPr>
            <a:spLocks noChangeArrowheads="1"/>
          </p:cNvSpPr>
          <p:nvPr/>
        </p:nvSpPr>
        <p:spPr bwMode="auto">
          <a:xfrm>
            <a:off x="4806950" y="5559425"/>
            <a:ext cx="3790950" cy="295275"/>
          </a:xfrm>
          <a:prstGeom prst="downArrowCallout">
            <a:avLst>
              <a:gd name="adj1" fmla="val 71921"/>
              <a:gd name="adj2" fmla="val 76973"/>
              <a:gd name="adj3" fmla="val 20602"/>
              <a:gd name="adj4" fmla="val 6497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Operating System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42" y="1036720"/>
            <a:ext cx="5245100" cy="533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4852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88</TotalTime>
  <Words>133</Words>
  <Application>Microsoft Office PowerPoint</Application>
  <PresentationFormat>全屏显示(4:3)</PresentationFormat>
  <Paragraphs>36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Monotype Sorts</vt:lpstr>
      <vt:lpstr>MS PGothic</vt:lpstr>
      <vt:lpstr>MS PGothic</vt:lpstr>
      <vt:lpstr>Arial</vt:lpstr>
      <vt:lpstr>Helvetica</vt:lpstr>
      <vt:lpstr>Times New Roman</vt:lpstr>
      <vt:lpstr>Verdana</vt:lpstr>
      <vt:lpstr>Webdings</vt:lpstr>
      <vt:lpstr>os-8</vt:lpstr>
      <vt:lpstr>Review</vt:lpstr>
      <vt:lpstr>Evaluation</vt:lpstr>
      <vt:lpstr>About the final exam</vt:lpstr>
      <vt:lpstr>About weekly assignments and labs</vt:lpstr>
      <vt:lpstr>About the OBE Survey</vt:lpstr>
      <vt:lpstr>Operating System</vt:lpstr>
      <vt:lpstr>Operating System</vt:lpstr>
      <vt:lpstr>Operating System</vt:lpstr>
      <vt:lpstr>Operating System</vt:lpstr>
      <vt:lpstr>Thank you &amp; 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Microsoft Office 用户</dc:creator>
  <cp:lastModifiedBy>hengjun zhao</cp:lastModifiedBy>
  <cp:revision>53</cp:revision>
  <cp:lastPrinted>2013-09-10T17:57:57Z</cp:lastPrinted>
  <dcterms:created xsi:type="dcterms:W3CDTF">2022-06-13T01:32:41Z</dcterms:created>
  <dcterms:modified xsi:type="dcterms:W3CDTF">2024-06-04T06:37:09Z</dcterms:modified>
</cp:coreProperties>
</file>