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gs" Target="tags/tag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slideLayout" Target="../slideLayouts/slideLayout2.xml" /><Relationship Id="rId1" Type="http://schemas.openxmlformats.org/officeDocument/2006/relationships/tags" Target="../tags/tag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slideLayout" Target="../slideLayouts/slideLayout2.xml" /><Relationship Id="rId1" Type="http://schemas.openxmlformats.org/officeDocument/2006/relationships/tags" Target="../tags/tag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期末总结</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文本框 26627"/>
          <p:cNvSpPr txBox="1"/>
          <p:nvPr/>
        </p:nvSpPr>
        <p:spPr>
          <a:xfrm>
            <a:off x="2057400" y="549275"/>
            <a:ext cx="8305800" cy="1153160"/>
          </a:xfrm>
          <a:prstGeom prst="rect">
            <a:avLst/>
          </a:prstGeom>
          <a:noFill/>
          <a:ln w="9525">
            <a:noFill/>
          </a:ln>
        </p:spPr>
        <p:txBody>
          <a:bodyPr>
            <a:spAutoFit/>
          </a:bodyPr>
          <a:lstStyle/>
          <a:p>
            <a:pPr>
              <a:lnSpc>
                <a:spcPct val="115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      </a:t>
            </a:r>
            <a:r>
              <a:rPr lang="zh-CN" altLang="en-US" sz="2000">
                <a:latin typeface="Times New Roman" panose="02020603050405020304" pitchFamily="18" charset="0"/>
              </a:rPr>
              <a:t>【</a:t>
            </a:r>
            <a:r>
              <a:rPr lang="zh-CN" altLang="en-US" sz="2000" dirty="0">
                <a:latin typeface="Times New Roman" panose="02020603050405020304" pitchFamily="18" charset="0"/>
              </a:rPr>
              <a:t>例</a:t>
            </a:r>
            <a:r>
              <a:rPr lang="en-US" altLang="zh-CN" sz="2000">
                <a:latin typeface="Times New Roman" panose="02020603050405020304" pitchFamily="18" charset="0"/>
              </a:rPr>
              <a:t>10—9</a:t>
            </a:r>
            <a:r>
              <a:rPr lang="zh-CN" altLang="en-US" sz="2000">
                <a:latin typeface="Times New Roman" panose="02020603050405020304" pitchFamily="18" charset="0"/>
              </a:rPr>
              <a:t>】  </a:t>
            </a:r>
            <a:r>
              <a:rPr lang="zh-CN" altLang="en-US" sz="2000" dirty="0">
                <a:latin typeface="Times New Roman" panose="02020603050405020304" pitchFamily="18" charset="0"/>
              </a:rPr>
              <a:t>试编制一程序，求两个数组对应的数据之和，并把和数存入新数组</a:t>
            </a:r>
            <a:r>
              <a:rPr lang="en-US" altLang="zh-CN" sz="2000">
                <a:latin typeface="Times New Roman" panose="02020603050405020304" pitchFamily="18" charset="0"/>
              </a:rPr>
              <a:t>SUM</a:t>
            </a:r>
            <a:r>
              <a:rPr lang="zh-CN" altLang="en-US" sz="2000" dirty="0">
                <a:latin typeface="Times New Roman" panose="02020603050405020304" pitchFamily="18" charset="0"/>
              </a:rPr>
              <a:t>中。计算一直进行到两数之和为零或数组结束。将新数组的长度存于</a:t>
            </a:r>
            <a:r>
              <a:rPr lang="en-US" altLang="zh-CN" sz="2000">
                <a:latin typeface="Times New Roman" panose="02020603050405020304" pitchFamily="18" charset="0"/>
              </a:rPr>
              <a:t>LEN</a:t>
            </a:r>
            <a:r>
              <a:rPr lang="zh-CN" altLang="en-US" sz="2000" dirty="0">
                <a:latin typeface="Times New Roman" panose="02020603050405020304" pitchFamily="18" charset="0"/>
              </a:rPr>
              <a:t>单元中。编程如下：</a:t>
            </a:r>
            <a:r>
              <a:rPr lang="zh-CN" altLang="en-US" dirty="0">
                <a:latin typeface="Times New Roman" panose="02020603050405020304" pitchFamily="18" charset="0"/>
              </a:rPr>
              <a:t> </a:t>
            </a:r>
            <a:endParaRPr lang="zh-CN" altLang="en-US">
              <a:latin typeface="Times New Roman" panose="02020603050405020304" pitchFamily="18" charset="0"/>
            </a:endParaRPr>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文本框 27651"/>
          <p:cNvSpPr txBox="1"/>
          <p:nvPr/>
        </p:nvSpPr>
        <p:spPr>
          <a:xfrm>
            <a:off x="1981200" y="206375"/>
            <a:ext cx="8382000" cy="6445250"/>
          </a:xfrm>
          <a:prstGeom prst="rect">
            <a:avLst/>
          </a:prstGeom>
          <a:noFill/>
          <a:ln w="9525">
            <a:noFill/>
          </a:ln>
        </p:spPr>
        <p:txBody>
          <a:bodyPr>
            <a:spAutoFit/>
          </a:bodyPr>
          <a:lstStyle/>
          <a:p>
            <a:pPr>
              <a:lnSpc>
                <a:spcPct val="85000"/>
              </a:lnSpc>
            </a:pPr>
            <a:r>
              <a:rPr lang="en-US" altLang="zh-CN" sz="1800">
                <a:latin typeface="Times New Roman" panose="02020603050405020304" pitchFamily="18" charset="0"/>
              </a:rPr>
              <a:t>	DATA   SEGMENT</a:t>
            </a:r>
          </a:p>
          <a:p>
            <a:pPr>
              <a:lnSpc>
                <a:spcPct val="85000"/>
              </a:lnSpc>
            </a:pPr>
            <a:r>
              <a:rPr lang="en-US" altLang="zh-CN" sz="1800">
                <a:latin typeface="Times New Roman" panose="02020603050405020304" pitchFamily="18" charset="0"/>
              </a:rPr>
              <a:t>	DA1         DB    2</a:t>
            </a:r>
            <a:r>
              <a:rPr lang="zh-CN" altLang="en-US" sz="1800" dirty="0">
                <a:latin typeface="Times New Roman" panose="02020603050405020304" pitchFamily="18" charset="0"/>
              </a:rPr>
              <a:t>，</a:t>
            </a:r>
            <a:r>
              <a:rPr lang="en-US" altLang="zh-CN" sz="1800">
                <a:latin typeface="Times New Roman" panose="02020603050405020304" pitchFamily="18" charset="0"/>
              </a:rPr>
              <a:t>6</a:t>
            </a:r>
            <a:r>
              <a:rPr lang="zh-CN" altLang="en-US" sz="1800" dirty="0">
                <a:latin typeface="Times New Roman" panose="02020603050405020304" pitchFamily="18" charset="0"/>
              </a:rPr>
              <a:t>，</a:t>
            </a:r>
            <a:r>
              <a:rPr lang="en-US" altLang="zh-CN" sz="1800">
                <a:latin typeface="Times New Roman" panose="02020603050405020304" pitchFamily="18" charset="0"/>
              </a:rPr>
              <a:t>0 </a:t>
            </a:r>
            <a:r>
              <a:rPr lang="zh-CN" altLang="en-US" sz="1800" dirty="0">
                <a:latin typeface="Times New Roman" panose="02020603050405020304" pitchFamily="18" charset="0"/>
              </a:rPr>
              <a:t>，</a:t>
            </a:r>
            <a:r>
              <a:rPr lang="en-US" altLang="zh-CN" sz="1800">
                <a:latin typeface="Times New Roman" panose="02020603050405020304" pitchFamily="18" charset="0"/>
              </a:rPr>
              <a:t>3</a:t>
            </a:r>
            <a:r>
              <a:rPr lang="zh-CN" altLang="en-US" sz="1800" dirty="0">
                <a:latin typeface="Times New Roman" panose="02020603050405020304" pitchFamily="18" charset="0"/>
              </a:rPr>
              <a:t>，</a:t>
            </a:r>
            <a:r>
              <a:rPr lang="en-US" altLang="zh-CN" sz="1800">
                <a:latin typeface="Times New Roman" panose="02020603050405020304" pitchFamily="18" charset="0"/>
              </a:rPr>
              <a:t>-5</a:t>
            </a:r>
            <a:r>
              <a:rPr lang="zh-CN" altLang="en-US" sz="1800" dirty="0">
                <a:latin typeface="Times New Roman" panose="02020603050405020304" pitchFamily="18" charset="0"/>
              </a:rPr>
              <a:t>，</a:t>
            </a:r>
            <a:r>
              <a:rPr lang="en-US" altLang="zh-CN" sz="1800">
                <a:latin typeface="Times New Roman" panose="02020603050405020304" pitchFamily="18" charset="0"/>
              </a:rPr>
              <a:t>0</a:t>
            </a:r>
            <a:r>
              <a:rPr lang="zh-CN" altLang="en-US" sz="1800" dirty="0">
                <a:latin typeface="Times New Roman" panose="02020603050405020304" pitchFamily="18" charset="0"/>
              </a:rPr>
              <a:t>，</a:t>
            </a:r>
            <a:r>
              <a:rPr lang="en-US" altLang="zh-CN" sz="1800">
                <a:latin typeface="Times New Roman" panose="02020603050405020304" pitchFamily="18" charset="0"/>
              </a:rPr>
              <a:t>10</a:t>
            </a:r>
            <a:r>
              <a:rPr lang="zh-CN" altLang="en-US" sz="1800" dirty="0">
                <a:latin typeface="Times New Roman" panose="02020603050405020304" pitchFamily="18" charset="0"/>
              </a:rPr>
              <a:t>，</a:t>
            </a:r>
            <a:r>
              <a:rPr lang="en-US" altLang="zh-CN" sz="1800">
                <a:latin typeface="Times New Roman" panose="02020603050405020304" pitchFamily="18" charset="0"/>
              </a:rPr>
              <a:t>-1</a:t>
            </a:r>
          </a:p>
          <a:p>
            <a:pPr>
              <a:lnSpc>
                <a:spcPct val="85000"/>
              </a:lnSpc>
            </a:pPr>
            <a:r>
              <a:rPr lang="en-US" altLang="zh-CN" sz="1800">
                <a:latin typeface="Times New Roman" panose="02020603050405020304" pitchFamily="18" charset="0"/>
              </a:rPr>
              <a:t>	DA2         DB    4</a:t>
            </a:r>
            <a:r>
              <a:rPr lang="zh-CN" altLang="en-US" sz="1800" dirty="0">
                <a:latin typeface="Times New Roman" panose="02020603050405020304" pitchFamily="18" charset="0"/>
              </a:rPr>
              <a:t>，</a:t>
            </a:r>
            <a:r>
              <a:rPr lang="en-US" altLang="zh-CN" sz="1800">
                <a:latin typeface="Times New Roman" panose="02020603050405020304" pitchFamily="18" charset="0"/>
              </a:rPr>
              <a:t>7</a:t>
            </a:r>
            <a:r>
              <a:rPr lang="zh-CN" altLang="en-US" sz="1800" dirty="0">
                <a:latin typeface="Times New Roman" panose="02020603050405020304" pitchFamily="18" charset="0"/>
              </a:rPr>
              <a:t>，</a:t>
            </a:r>
            <a:r>
              <a:rPr lang="en-US" altLang="zh-CN" sz="1800">
                <a:latin typeface="Times New Roman" panose="02020603050405020304" pitchFamily="18" charset="0"/>
              </a:rPr>
              <a:t>-2</a:t>
            </a:r>
            <a:r>
              <a:rPr lang="zh-CN" altLang="en-US" sz="1800" dirty="0">
                <a:latin typeface="Times New Roman" panose="02020603050405020304" pitchFamily="18" charset="0"/>
              </a:rPr>
              <a:t>，</a:t>
            </a:r>
            <a:r>
              <a:rPr lang="en-US" altLang="zh-CN" sz="1800">
                <a:latin typeface="Times New Roman" panose="02020603050405020304" pitchFamily="18" charset="0"/>
              </a:rPr>
              <a:t>0</a:t>
            </a:r>
            <a:r>
              <a:rPr lang="zh-CN" altLang="en-US" sz="1800" dirty="0">
                <a:latin typeface="Times New Roman" panose="02020603050405020304" pitchFamily="18" charset="0"/>
              </a:rPr>
              <a:t>，</a:t>
            </a:r>
            <a:r>
              <a:rPr lang="en-US" altLang="zh-CN" sz="1800">
                <a:latin typeface="Times New Roman" panose="02020603050405020304" pitchFamily="18" charset="0"/>
              </a:rPr>
              <a:t>10</a:t>
            </a:r>
            <a:r>
              <a:rPr lang="zh-CN" altLang="en-US" sz="1800" dirty="0">
                <a:latin typeface="Times New Roman" panose="02020603050405020304" pitchFamily="18" charset="0"/>
              </a:rPr>
              <a:t>，</a:t>
            </a:r>
            <a:r>
              <a:rPr lang="en-US" altLang="zh-CN" sz="1800">
                <a:latin typeface="Times New Roman" panose="02020603050405020304" pitchFamily="18" charset="0"/>
              </a:rPr>
              <a:t>3</a:t>
            </a:r>
            <a:r>
              <a:rPr lang="zh-CN" altLang="en-US" sz="1800" dirty="0">
                <a:latin typeface="Times New Roman" panose="02020603050405020304" pitchFamily="18" charset="0"/>
              </a:rPr>
              <a:t>，</a:t>
            </a:r>
            <a:r>
              <a:rPr lang="en-US" altLang="zh-CN" sz="1800">
                <a:latin typeface="Times New Roman" panose="02020603050405020304" pitchFamily="18" charset="0"/>
              </a:rPr>
              <a:t>-10</a:t>
            </a:r>
            <a:r>
              <a:rPr lang="zh-CN" altLang="en-US" sz="1800" dirty="0">
                <a:latin typeface="Times New Roman" panose="02020603050405020304" pitchFamily="18" charset="0"/>
              </a:rPr>
              <a:t>，</a:t>
            </a:r>
            <a:r>
              <a:rPr lang="en-US" altLang="zh-CN" sz="1800">
                <a:latin typeface="Times New Roman" panose="02020603050405020304" pitchFamily="18" charset="0"/>
              </a:rPr>
              <a:t>32</a:t>
            </a:r>
          </a:p>
          <a:p>
            <a:pPr>
              <a:lnSpc>
                <a:spcPct val="85000"/>
              </a:lnSpc>
            </a:pPr>
            <a:r>
              <a:rPr lang="en-US" altLang="zh-CN" sz="1800">
                <a:latin typeface="Times New Roman" panose="02020603050405020304" pitchFamily="18" charset="0"/>
              </a:rPr>
              <a:t>	COUNT  EQU   $</a:t>
            </a:r>
            <a:r>
              <a:rPr lang="zh-CN" altLang="en-US" sz="1800" dirty="0">
                <a:latin typeface="Times New Roman" panose="02020603050405020304" pitchFamily="18" charset="0"/>
              </a:rPr>
              <a:t>－</a:t>
            </a:r>
            <a:r>
              <a:rPr lang="en-US" altLang="zh-CN" sz="1800">
                <a:latin typeface="Times New Roman" panose="02020603050405020304" pitchFamily="18" charset="0"/>
              </a:rPr>
              <a:t>DA2</a:t>
            </a:r>
          </a:p>
          <a:p>
            <a:pPr>
              <a:lnSpc>
                <a:spcPct val="85000"/>
              </a:lnSpc>
            </a:pPr>
            <a:r>
              <a:rPr lang="en-US" altLang="zh-CN" sz="1800">
                <a:latin typeface="Times New Roman" panose="02020603050405020304" pitchFamily="18" charset="0"/>
              </a:rPr>
              <a:t>		LEN     DW    ?</a:t>
            </a:r>
          </a:p>
          <a:p>
            <a:pPr>
              <a:lnSpc>
                <a:spcPct val="85000"/>
              </a:lnSpc>
            </a:pPr>
            <a:r>
              <a:rPr lang="en-US" altLang="zh-CN" sz="1800">
                <a:latin typeface="Times New Roman" panose="02020603050405020304" pitchFamily="18" charset="0"/>
              </a:rPr>
              <a:t>	SUM        DB    20  DUP</a:t>
            </a:r>
            <a:r>
              <a:rPr lang="zh-CN" altLang="en-US" sz="1800" dirty="0">
                <a:latin typeface="Times New Roman" panose="02020603050405020304" pitchFamily="18" charset="0"/>
              </a:rPr>
              <a:t>（</a:t>
            </a:r>
            <a:r>
              <a:rPr lang="en-US" altLang="zh-CN" sz="1800">
                <a:latin typeface="Times New Roman" panose="02020603050405020304" pitchFamily="18" charset="0"/>
              </a:rPr>
              <a:t>?</a:t>
            </a:r>
            <a:r>
              <a:rPr lang="zh-CN" altLang="en-US" sz="1800" dirty="0">
                <a:latin typeface="Times New Roman" panose="02020603050405020304" pitchFamily="18" charset="0"/>
              </a:rPr>
              <a:t>）</a:t>
            </a:r>
          </a:p>
          <a:p>
            <a:pPr>
              <a:lnSpc>
                <a:spcPct val="85000"/>
              </a:lnSpc>
            </a:pPr>
            <a:r>
              <a:rPr lang="zh-CN" altLang="en-US" sz="1800">
                <a:latin typeface="Times New Roman" panose="02020603050405020304" pitchFamily="18" charset="0"/>
              </a:rPr>
              <a:t>	</a:t>
            </a:r>
            <a:r>
              <a:rPr lang="en-US" altLang="zh-CN" sz="1800">
                <a:latin typeface="Times New Roman" panose="02020603050405020304" pitchFamily="18" charset="0"/>
              </a:rPr>
              <a:t>DATA      ENDS</a:t>
            </a:r>
          </a:p>
          <a:p>
            <a:pPr>
              <a:lnSpc>
                <a:spcPct val="85000"/>
              </a:lnSpc>
            </a:pPr>
            <a:r>
              <a:rPr lang="en-US" altLang="zh-CN" sz="1800">
                <a:latin typeface="Times New Roman" panose="02020603050405020304" pitchFamily="18" charset="0"/>
              </a:rPr>
              <a:t>	STAK      SEGMENT  STACK</a:t>
            </a:r>
          </a:p>
          <a:p>
            <a:pPr>
              <a:lnSpc>
                <a:spcPct val="85000"/>
              </a:lnSpc>
            </a:pPr>
            <a:r>
              <a:rPr lang="en-US" altLang="zh-CN" sz="1800">
                <a:latin typeface="Times New Roman" panose="02020603050405020304" pitchFamily="18" charset="0"/>
              </a:rPr>
              <a:t>		 DW  50H  DUP (?)</a:t>
            </a:r>
          </a:p>
          <a:p>
            <a:pPr>
              <a:lnSpc>
                <a:spcPct val="85000"/>
              </a:lnSpc>
            </a:pPr>
            <a:r>
              <a:rPr lang="en-US" altLang="zh-CN" sz="1800">
                <a:latin typeface="Times New Roman" panose="02020603050405020304" pitchFamily="18" charset="0"/>
              </a:rPr>
              <a:t>	STAK       ENDS</a:t>
            </a:r>
          </a:p>
          <a:p>
            <a:pPr>
              <a:lnSpc>
                <a:spcPct val="85000"/>
              </a:lnSpc>
            </a:pPr>
            <a:r>
              <a:rPr lang="en-US" altLang="zh-CN" sz="1800">
                <a:latin typeface="Times New Roman" panose="02020603050405020304" pitchFamily="18" charset="0"/>
              </a:rPr>
              <a:t>	CODE      SEGMENT	</a:t>
            </a:r>
          </a:p>
          <a:p>
            <a:pPr>
              <a:lnSpc>
                <a:spcPct val="85000"/>
              </a:lnSpc>
            </a:pPr>
            <a:r>
              <a:rPr lang="en-US" altLang="zh-CN" sz="1800">
                <a:latin typeface="Times New Roman" panose="02020603050405020304" pitchFamily="18" charset="0"/>
              </a:rPr>
              <a:t>        		 ASSUME  CS</a:t>
            </a:r>
            <a:r>
              <a:rPr lang="en-US" altLang="zh-CN" sz="1800" b="1">
                <a:latin typeface="Times New Roman" panose="02020603050405020304" pitchFamily="18" charset="0"/>
              </a:rPr>
              <a:t>: </a:t>
            </a:r>
            <a:r>
              <a:rPr lang="en-US" altLang="zh-CN" sz="1800">
                <a:latin typeface="Times New Roman" panose="02020603050405020304" pitchFamily="18" charset="0"/>
              </a:rPr>
              <a:t>CODE</a:t>
            </a:r>
            <a:r>
              <a:rPr lang="zh-CN" altLang="en-US" sz="1800" dirty="0">
                <a:latin typeface="Times New Roman" panose="02020603050405020304" pitchFamily="18" charset="0"/>
              </a:rPr>
              <a:t>，</a:t>
            </a:r>
            <a:r>
              <a:rPr lang="en-US" altLang="zh-CN" sz="1800">
                <a:latin typeface="Times New Roman" panose="02020603050405020304" pitchFamily="18" charset="0"/>
              </a:rPr>
              <a:t>DS</a:t>
            </a:r>
            <a:r>
              <a:rPr lang="en-US" altLang="zh-CN" sz="1800" b="1">
                <a:latin typeface="Times New Roman" panose="02020603050405020304" pitchFamily="18" charset="0"/>
              </a:rPr>
              <a:t>:</a:t>
            </a:r>
            <a:r>
              <a:rPr lang="en-US" altLang="zh-CN" sz="1800">
                <a:latin typeface="Times New Roman" panose="02020603050405020304" pitchFamily="18" charset="0"/>
              </a:rPr>
              <a:t>DATA</a:t>
            </a:r>
          </a:p>
          <a:p>
            <a:pPr>
              <a:lnSpc>
                <a:spcPct val="85000"/>
              </a:lnSpc>
            </a:pPr>
            <a:r>
              <a:rPr lang="en-US" altLang="zh-CN" sz="1800">
                <a:latin typeface="Times New Roman" panose="02020603050405020304" pitchFamily="18" charset="0"/>
              </a:rPr>
              <a:t>	START</a:t>
            </a:r>
            <a:r>
              <a:rPr lang="zh-CN" altLang="en-US" sz="1800" dirty="0">
                <a:latin typeface="Times New Roman" panose="02020603050405020304" pitchFamily="18" charset="0"/>
              </a:rPr>
              <a:t>： </a:t>
            </a:r>
            <a:r>
              <a:rPr lang="en-US" altLang="zh-CN" sz="1800">
                <a:latin typeface="Times New Roman" panose="02020603050405020304" pitchFamily="18" charset="0"/>
              </a:rPr>
              <a:t>MOV  AX</a:t>
            </a:r>
            <a:r>
              <a:rPr lang="zh-CN" altLang="en-US" sz="1800" dirty="0">
                <a:latin typeface="Times New Roman" panose="02020603050405020304" pitchFamily="18" charset="0"/>
              </a:rPr>
              <a:t>，</a:t>
            </a:r>
            <a:r>
              <a:rPr lang="en-US" altLang="zh-CN" sz="1800">
                <a:latin typeface="Times New Roman" panose="02020603050405020304" pitchFamily="18" charset="0"/>
              </a:rPr>
              <a:t>DATA</a:t>
            </a:r>
          </a:p>
          <a:p>
            <a:pPr>
              <a:lnSpc>
                <a:spcPct val="85000"/>
              </a:lnSpc>
            </a:pPr>
            <a:r>
              <a:rPr lang="en-US" altLang="zh-CN" sz="1800">
                <a:latin typeface="Times New Roman" panose="02020603050405020304" pitchFamily="18" charset="0"/>
              </a:rPr>
              <a:t>		  MOV  DS</a:t>
            </a:r>
            <a:r>
              <a:rPr lang="zh-CN" altLang="en-US" sz="1800" dirty="0">
                <a:latin typeface="Times New Roman" panose="02020603050405020304" pitchFamily="18" charset="0"/>
              </a:rPr>
              <a:t>，</a:t>
            </a:r>
            <a:r>
              <a:rPr lang="en-US" altLang="zh-CN" sz="1800">
                <a:latin typeface="Times New Roman" panose="02020603050405020304" pitchFamily="18" charset="0"/>
              </a:rPr>
              <a:t>AX</a:t>
            </a:r>
          </a:p>
          <a:p>
            <a:pPr>
              <a:lnSpc>
                <a:spcPct val="85000"/>
              </a:lnSpc>
            </a:pPr>
            <a:r>
              <a:rPr lang="en-US" altLang="zh-CN" sz="1800">
                <a:latin typeface="Times New Roman" panose="02020603050405020304" pitchFamily="18" charset="0"/>
              </a:rPr>
              <a:t>         		  MOV  BX</a:t>
            </a:r>
            <a:r>
              <a:rPr lang="zh-CN" altLang="en-US" sz="1800" dirty="0">
                <a:latin typeface="Times New Roman" panose="02020603050405020304" pitchFamily="18" charset="0"/>
              </a:rPr>
              <a:t>，－</a:t>
            </a:r>
            <a:r>
              <a:rPr lang="en-US" altLang="zh-CN" sz="1800">
                <a:latin typeface="Times New Roman" panose="02020603050405020304" pitchFamily="18" charset="0"/>
              </a:rPr>
              <a:t>1          </a:t>
            </a:r>
            <a:r>
              <a:rPr lang="zh-CN" altLang="en-US" sz="1800" dirty="0">
                <a:latin typeface="Times New Roman" panose="02020603050405020304" pitchFamily="18" charset="0"/>
              </a:rPr>
              <a:t>；初始化地址指针</a:t>
            </a:r>
          </a:p>
          <a:p>
            <a:pPr>
              <a:lnSpc>
                <a:spcPct val="85000"/>
              </a:lnSpc>
            </a:pPr>
            <a:r>
              <a:rPr lang="zh-CN" altLang="en-US" sz="1800" dirty="0">
                <a:latin typeface="Times New Roman" panose="02020603050405020304" pitchFamily="18" charset="0"/>
              </a:rPr>
              <a:t>         		  </a:t>
            </a:r>
            <a:r>
              <a:rPr lang="en-US" altLang="zh-CN" sz="1800">
                <a:latin typeface="Times New Roman" panose="02020603050405020304" pitchFamily="18" charset="0"/>
              </a:rPr>
              <a:t>MOV  CX</a:t>
            </a:r>
            <a:r>
              <a:rPr lang="zh-CN" altLang="en-US" sz="1800" dirty="0">
                <a:latin typeface="Times New Roman" panose="02020603050405020304" pitchFamily="18" charset="0"/>
              </a:rPr>
              <a:t>，</a:t>
            </a:r>
            <a:r>
              <a:rPr lang="en-US" altLang="zh-CN" sz="1800">
                <a:latin typeface="Times New Roman" panose="02020603050405020304" pitchFamily="18" charset="0"/>
              </a:rPr>
              <a:t>COUNT      </a:t>
            </a:r>
            <a:r>
              <a:rPr lang="zh-CN" altLang="en-US" sz="1800" dirty="0">
                <a:latin typeface="Times New Roman" panose="02020603050405020304" pitchFamily="18" charset="0"/>
              </a:rPr>
              <a:t>；取数组的数据个数</a:t>
            </a:r>
          </a:p>
          <a:p>
            <a:pPr>
              <a:lnSpc>
                <a:spcPct val="85000"/>
              </a:lnSpc>
            </a:pPr>
            <a:r>
              <a:rPr lang="en-US" altLang="zh-CN" sz="1800">
                <a:latin typeface="Times New Roman" panose="02020603050405020304" pitchFamily="18" charset="0"/>
              </a:rPr>
              <a:t>                   </a:t>
            </a:r>
            <a:r>
              <a:rPr lang="zh-CN" altLang="en-US" sz="1800">
                <a:latin typeface="Times New Roman" panose="02020603050405020304" pitchFamily="18" charset="0"/>
              </a:rPr>
              <a:t> </a:t>
            </a:r>
            <a:r>
              <a:rPr lang="en-US" altLang="zh-CN" sz="1800">
                <a:latin typeface="Times New Roman" panose="02020603050405020304" pitchFamily="18" charset="0"/>
              </a:rPr>
              <a:t>LOP</a:t>
            </a:r>
            <a:r>
              <a:rPr lang="zh-CN" altLang="en-US" sz="1800" dirty="0">
                <a:latin typeface="Times New Roman" panose="02020603050405020304" pitchFamily="18" charset="0"/>
              </a:rPr>
              <a:t>：   </a:t>
            </a:r>
            <a:r>
              <a:rPr lang="en-US" altLang="zh-CN" sz="1800">
                <a:latin typeface="Times New Roman" panose="02020603050405020304" pitchFamily="18" charset="0"/>
              </a:rPr>
              <a:t>INC   BX</a:t>
            </a:r>
          </a:p>
          <a:p>
            <a:pPr>
              <a:lnSpc>
                <a:spcPct val="85000"/>
              </a:lnSpc>
            </a:pPr>
            <a:r>
              <a:rPr lang="en-US" altLang="zh-CN" sz="1800">
                <a:latin typeface="Times New Roman" panose="02020603050405020304" pitchFamily="18" charset="0"/>
              </a:rPr>
              <a:t>        		   MOV  AL</a:t>
            </a:r>
            <a:r>
              <a:rPr lang="zh-CN" altLang="en-US" sz="1800" dirty="0">
                <a:latin typeface="Times New Roman" panose="02020603050405020304" pitchFamily="18" charset="0"/>
              </a:rPr>
              <a:t>，</a:t>
            </a:r>
            <a:r>
              <a:rPr lang="en-US" altLang="zh-CN" sz="1800">
                <a:latin typeface="Times New Roman" panose="02020603050405020304" pitchFamily="18" charset="0"/>
              </a:rPr>
              <a:t>DA1[BX]</a:t>
            </a:r>
          </a:p>
          <a:p>
            <a:pPr>
              <a:lnSpc>
                <a:spcPct val="85000"/>
              </a:lnSpc>
            </a:pPr>
            <a:r>
              <a:rPr lang="en-US" altLang="zh-CN" sz="1800">
                <a:latin typeface="Times New Roman" panose="02020603050405020304" pitchFamily="18" charset="0"/>
              </a:rPr>
              <a:t>         		  ADD  AL</a:t>
            </a:r>
            <a:r>
              <a:rPr lang="zh-CN" altLang="en-US" sz="1800" dirty="0">
                <a:latin typeface="Times New Roman" panose="02020603050405020304" pitchFamily="18" charset="0"/>
              </a:rPr>
              <a:t>，</a:t>
            </a:r>
            <a:r>
              <a:rPr lang="en-US" altLang="zh-CN" sz="1800">
                <a:latin typeface="Times New Roman" panose="02020603050405020304" pitchFamily="18" charset="0"/>
              </a:rPr>
              <a:t>DA2[BX]     </a:t>
            </a:r>
            <a:r>
              <a:rPr lang="zh-CN" altLang="en-US" sz="1800" dirty="0">
                <a:latin typeface="Times New Roman" panose="02020603050405020304" pitchFamily="18" charset="0"/>
              </a:rPr>
              <a:t>；对应数据求和</a:t>
            </a:r>
          </a:p>
          <a:p>
            <a:pPr>
              <a:lnSpc>
                <a:spcPct val="85000"/>
              </a:lnSpc>
            </a:pPr>
            <a:r>
              <a:rPr lang="zh-CN" altLang="en-US" sz="1800" dirty="0">
                <a:latin typeface="Times New Roman" panose="02020603050405020304" pitchFamily="18" charset="0"/>
              </a:rPr>
              <a:t>         		  </a:t>
            </a:r>
            <a:r>
              <a:rPr lang="en-US" altLang="zh-CN" sz="1800">
                <a:latin typeface="Times New Roman" panose="02020603050405020304" pitchFamily="18" charset="0"/>
              </a:rPr>
              <a:t>MOV  SUM[BX]</a:t>
            </a:r>
            <a:r>
              <a:rPr lang="zh-CN" altLang="en-US" sz="1800" dirty="0">
                <a:latin typeface="Times New Roman" panose="02020603050405020304" pitchFamily="18" charset="0"/>
              </a:rPr>
              <a:t>，</a:t>
            </a:r>
            <a:r>
              <a:rPr lang="en-US" altLang="zh-CN" sz="1800">
                <a:latin typeface="Times New Roman" panose="02020603050405020304" pitchFamily="18" charset="0"/>
              </a:rPr>
              <a:t>AL    </a:t>
            </a:r>
            <a:r>
              <a:rPr lang="zh-CN" altLang="en-US" sz="1800" dirty="0">
                <a:latin typeface="Times New Roman" panose="02020603050405020304" pitchFamily="18" charset="0"/>
              </a:rPr>
              <a:t>；存和数</a:t>
            </a:r>
          </a:p>
          <a:p>
            <a:pPr>
              <a:lnSpc>
                <a:spcPct val="85000"/>
              </a:lnSpc>
            </a:pPr>
            <a:r>
              <a:rPr lang="zh-CN" altLang="en-US" sz="1800" dirty="0">
                <a:latin typeface="Times New Roman" panose="02020603050405020304" pitchFamily="18" charset="0"/>
              </a:rPr>
              <a:t>         		  </a:t>
            </a:r>
            <a:r>
              <a:rPr lang="en-US" altLang="zh-CN" sz="1800">
                <a:latin typeface="Times New Roman" panose="02020603050405020304" pitchFamily="18" charset="0"/>
              </a:rPr>
              <a:t>LOOPNZ  LOP          </a:t>
            </a:r>
            <a:r>
              <a:rPr lang="zh-CN" altLang="en-US" sz="1800" dirty="0">
                <a:latin typeface="Times New Roman" panose="02020603050405020304" pitchFamily="18" charset="0"/>
              </a:rPr>
              <a:t>；和不为</a:t>
            </a:r>
            <a:r>
              <a:rPr lang="en-US" altLang="zh-CN" sz="1800">
                <a:latin typeface="Times New Roman" panose="02020603050405020304" pitchFamily="18" charset="0"/>
              </a:rPr>
              <a:t>0</a:t>
            </a:r>
            <a:r>
              <a:rPr lang="zh-CN" altLang="en-US" sz="1800" dirty="0">
                <a:latin typeface="Times New Roman" panose="02020603050405020304" pitchFamily="18" charset="0"/>
              </a:rPr>
              <a:t>继续循环</a:t>
            </a:r>
          </a:p>
          <a:p>
            <a:pPr>
              <a:lnSpc>
                <a:spcPct val="85000"/>
              </a:lnSpc>
            </a:pPr>
            <a:r>
              <a:rPr lang="zh-CN" altLang="en-US" sz="1800" dirty="0">
                <a:latin typeface="Times New Roman" panose="02020603050405020304" pitchFamily="18" charset="0"/>
              </a:rPr>
              <a:t>         		  </a:t>
            </a:r>
            <a:r>
              <a:rPr lang="en-US" altLang="zh-CN" sz="1800">
                <a:latin typeface="Times New Roman" panose="02020603050405020304" pitchFamily="18" charset="0"/>
              </a:rPr>
              <a:t>INC  BX                </a:t>
            </a:r>
            <a:r>
              <a:rPr lang="zh-CN" altLang="en-US" sz="1800" dirty="0">
                <a:latin typeface="Times New Roman" panose="02020603050405020304" pitchFamily="18" charset="0"/>
              </a:rPr>
              <a:t>；修改新数组长度</a:t>
            </a:r>
          </a:p>
          <a:p>
            <a:pPr>
              <a:lnSpc>
                <a:spcPct val="85000"/>
              </a:lnSpc>
            </a:pPr>
            <a:r>
              <a:rPr lang="zh-CN" altLang="en-US" sz="1800">
                <a:latin typeface="Times New Roman" panose="02020603050405020304" pitchFamily="18" charset="0"/>
              </a:rPr>
              <a:t>	</a:t>
            </a:r>
            <a:r>
              <a:rPr lang="en-US" altLang="zh-CN" sz="1800">
                <a:latin typeface="Times New Roman" panose="02020603050405020304" pitchFamily="18" charset="0"/>
              </a:rPr>
              <a:t>   L1</a:t>
            </a:r>
            <a:r>
              <a:rPr lang="zh-CN" altLang="en-US" sz="1800" dirty="0">
                <a:latin typeface="Times New Roman" panose="02020603050405020304" pitchFamily="18" charset="0"/>
              </a:rPr>
              <a:t>：       </a:t>
            </a:r>
            <a:r>
              <a:rPr lang="en-US" altLang="zh-CN" sz="1800">
                <a:latin typeface="Times New Roman" panose="02020603050405020304" pitchFamily="18" charset="0"/>
              </a:rPr>
              <a:t>MOV  LEN</a:t>
            </a:r>
            <a:r>
              <a:rPr lang="zh-CN" altLang="en-US" sz="1800" dirty="0">
                <a:latin typeface="Times New Roman" panose="02020603050405020304" pitchFamily="18" charset="0"/>
              </a:rPr>
              <a:t>，</a:t>
            </a:r>
            <a:r>
              <a:rPr lang="en-US" altLang="zh-CN" sz="1800">
                <a:latin typeface="Times New Roman" panose="02020603050405020304" pitchFamily="18" charset="0"/>
              </a:rPr>
              <a:t>BX        </a:t>
            </a:r>
            <a:r>
              <a:rPr lang="zh-CN" altLang="en-US" sz="1800" dirty="0">
                <a:latin typeface="Times New Roman" panose="02020603050405020304" pitchFamily="18" charset="0"/>
              </a:rPr>
              <a:t>；存新数组长度</a:t>
            </a:r>
          </a:p>
          <a:p>
            <a:pPr>
              <a:lnSpc>
                <a:spcPct val="85000"/>
              </a:lnSpc>
            </a:pPr>
            <a:r>
              <a:rPr lang="zh-CN" altLang="en-US" sz="1800" dirty="0">
                <a:latin typeface="Times New Roman" panose="02020603050405020304" pitchFamily="18" charset="0"/>
              </a:rPr>
              <a:t>        		   </a:t>
            </a:r>
            <a:r>
              <a:rPr lang="en-US" altLang="zh-CN" sz="1800">
                <a:latin typeface="Times New Roman" panose="02020603050405020304" pitchFamily="18" charset="0"/>
              </a:rPr>
              <a:t>MOV  AH</a:t>
            </a:r>
            <a:r>
              <a:rPr lang="zh-CN" altLang="en-US" sz="1800" dirty="0">
                <a:latin typeface="Times New Roman" panose="02020603050405020304" pitchFamily="18" charset="0"/>
              </a:rPr>
              <a:t>，</a:t>
            </a:r>
            <a:r>
              <a:rPr lang="en-US" altLang="zh-CN" sz="1800">
                <a:latin typeface="Times New Roman" panose="02020603050405020304" pitchFamily="18" charset="0"/>
              </a:rPr>
              <a:t>4CH </a:t>
            </a:r>
          </a:p>
          <a:p>
            <a:pPr>
              <a:lnSpc>
                <a:spcPct val="85000"/>
              </a:lnSpc>
            </a:pPr>
            <a:r>
              <a:rPr lang="en-US" altLang="zh-CN" sz="1800">
                <a:latin typeface="Times New Roman" panose="02020603050405020304" pitchFamily="18" charset="0"/>
              </a:rPr>
              <a:t>		   INT  21H</a:t>
            </a:r>
          </a:p>
          <a:p>
            <a:pPr>
              <a:lnSpc>
                <a:spcPct val="85000"/>
              </a:lnSpc>
            </a:pPr>
            <a:r>
              <a:rPr lang="en-US" altLang="zh-CN" sz="1800">
                <a:latin typeface="Times New Roman" panose="02020603050405020304" pitchFamily="18" charset="0"/>
              </a:rPr>
              <a:t>	CODE        ENDS</a:t>
            </a:r>
          </a:p>
          <a:p>
            <a:pPr>
              <a:lnSpc>
                <a:spcPct val="85000"/>
              </a:lnSpc>
            </a:pPr>
            <a:r>
              <a:rPr lang="en-US" altLang="zh-CN" sz="1800">
                <a:latin typeface="Times New Roman" panose="02020603050405020304" pitchFamily="18" charset="0"/>
              </a:rPr>
              <a:t>        		   END  START</a:t>
            </a:r>
            <a:r>
              <a:rPr lang="en-US" altLang="zh-CN" dirty="0">
                <a:latin typeface="Times New Roman" panose="02020603050405020304" pitchFamily="18" charset="0"/>
              </a:rPr>
              <a:t>       </a:t>
            </a:r>
            <a:endParaRPr lang="en-US" altLang="zh-CN">
              <a:latin typeface="Times New Roman" panose="02020603050405020304" pitchFamily="18" charset="0"/>
            </a:endParaRPr>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文本框 29699"/>
          <p:cNvSpPr txBox="1"/>
          <p:nvPr/>
        </p:nvSpPr>
        <p:spPr>
          <a:xfrm>
            <a:off x="2057400" y="476250"/>
            <a:ext cx="8114665" cy="3912870"/>
          </a:xfrm>
          <a:prstGeom prst="rect">
            <a:avLst/>
          </a:prstGeom>
          <a:noFill/>
          <a:ln w="9525">
            <a:noFill/>
          </a:ln>
        </p:spPr>
        <p:txBody>
          <a:bodyPr>
            <a:noAutofit/>
          </a:bodyPr>
          <a:lstStyle/>
          <a:p>
            <a:pPr marL="457200" indent="-457200"/>
            <a:r>
              <a:rPr lang="en-US" altLang="zh-CN" sz="2000" dirty="0">
                <a:latin typeface="Times New Roman" panose="02020603050405020304" pitchFamily="18" charset="0"/>
              </a:rPr>
              <a:t>       </a:t>
            </a:r>
            <a:r>
              <a:rPr lang="zh-CN" altLang="en-US" sz="2000" dirty="0">
                <a:latin typeface="Times New Roman" panose="02020603050405020304" pitchFamily="18" charset="0"/>
              </a:rPr>
              <a:t>由于循环控制使用</a:t>
            </a:r>
            <a:r>
              <a:rPr lang="en-US" altLang="zh-CN" sz="2000">
                <a:latin typeface="Times New Roman" panose="02020603050405020304" pitchFamily="18" charset="0"/>
              </a:rPr>
              <a:t>LOOPNZ/LOOPNE</a:t>
            </a:r>
            <a:r>
              <a:rPr lang="zh-CN" altLang="en-US" sz="2000" dirty="0">
                <a:latin typeface="Times New Roman" panose="02020603050405020304" pitchFamily="18" charset="0"/>
              </a:rPr>
              <a:t>指令，所以下面两种情况之一都可能结束循环：</a:t>
            </a:r>
            <a:r>
              <a:rPr lang="en-US" altLang="zh-CN" sz="2000" dirty="0">
                <a:latin typeface="Times New Roman" panose="02020603050405020304" pitchFamily="18" charset="0"/>
              </a:rPr>
              <a:t>⑴ </a:t>
            </a:r>
            <a:r>
              <a:rPr lang="zh-CN" altLang="en-US" sz="2000" dirty="0">
                <a:latin typeface="Times New Roman" panose="02020603050405020304" pitchFamily="18" charset="0"/>
              </a:rPr>
              <a:t>数组数据全部相加结束；</a:t>
            </a:r>
            <a:r>
              <a:rPr lang="en-US" altLang="zh-CN" sz="2000" dirty="0">
                <a:latin typeface="Times New Roman" panose="02020603050405020304" pitchFamily="18" charset="0"/>
              </a:rPr>
              <a:t>⑵ </a:t>
            </a:r>
            <a:r>
              <a:rPr lang="zh-CN" altLang="en-US" sz="2000" dirty="0">
                <a:latin typeface="Times New Roman" panose="02020603050405020304" pitchFamily="18" charset="0"/>
              </a:rPr>
              <a:t>某两个对应数据相加之和为零。无论哪种情况，新数组的长度均在</a:t>
            </a:r>
            <a:r>
              <a:rPr lang="en-US" altLang="zh-CN" sz="2000">
                <a:latin typeface="Times New Roman" panose="02020603050405020304" pitchFamily="18" charset="0"/>
              </a:rPr>
              <a:t>BX</a:t>
            </a:r>
            <a:r>
              <a:rPr lang="zh-CN" altLang="en-US" sz="2000" dirty="0">
                <a:latin typeface="Times New Roman" panose="02020603050405020304" pitchFamily="18" charset="0"/>
              </a:rPr>
              <a:t>中。在</a:t>
            </a:r>
            <a:r>
              <a:rPr lang="en-US" altLang="zh-CN" sz="2000">
                <a:latin typeface="Times New Roman" panose="02020603050405020304" pitchFamily="18" charset="0"/>
              </a:rPr>
              <a:t>LOOPNZ</a:t>
            </a:r>
            <a:r>
              <a:rPr lang="zh-CN" altLang="en-US" sz="2000" dirty="0">
                <a:latin typeface="Times New Roman" panose="02020603050405020304" pitchFamily="18" charset="0"/>
              </a:rPr>
              <a:t>指令后，</a:t>
            </a:r>
            <a:r>
              <a:rPr lang="en-US" altLang="zh-CN" sz="2000">
                <a:latin typeface="Times New Roman" panose="02020603050405020304" pitchFamily="18" charset="0"/>
              </a:rPr>
              <a:t>BX</a:t>
            </a:r>
            <a:r>
              <a:rPr lang="zh-CN" altLang="en-US" sz="2000" dirty="0">
                <a:latin typeface="Times New Roman" panose="02020603050405020304" pitchFamily="18" charset="0"/>
              </a:rPr>
              <a:t>中要加</a:t>
            </a:r>
            <a:r>
              <a:rPr lang="en-US" altLang="zh-CN" sz="2000">
                <a:latin typeface="Times New Roman" panose="02020603050405020304" pitchFamily="18" charset="0"/>
              </a:rPr>
              <a:t>1</a:t>
            </a:r>
            <a:r>
              <a:rPr lang="zh-CN" altLang="en-US" sz="2000" dirty="0">
                <a:latin typeface="Times New Roman" panose="02020603050405020304" pitchFamily="18" charset="0"/>
              </a:rPr>
              <a:t>，因</a:t>
            </a:r>
            <a:r>
              <a:rPr lang="en-US" altLang="zh-CN" sz="2000">
                <a:latin typeface="Times New Roman" panose="02020603050405020304" pitchFamily="18" charset="0"/>
              </a:rPr>
              <a:t>BX</a:t>
            </a:r>
            <a:r>
              <a:rPr lang="zh-CN" altLang="en-US" sz="2000" dirty="0">
                <a:latin typeface="Times New Roman" panose="02020603050405020304" pitchFamily="18" charset="0"/>
              </a:rPr>
              <a:t>是从</a:t>
            </a:r>
            <a:r>
              <a:rPr lang="en-US" altLang="zh-CN" sz="2000">
                <a:latin typeface="Times New Roman" panose="02020603050405020304" pitchFamily="18" charset="0"/>
              </a:rPr>
              <a:t>0</a:t>
            </a:r>
            <a:r>
              <a:rPr lang="zh-CN" altLang="en-US" sz="2000" dirty="0">
                <a:latin typeface="Times New Roman" panose="02020603050405020304" pitchFamily="18" charset="0"/>
              </a:rPr>
              <a:t>开始递增的，在初始化中为什么</a:t>
            </a:r>
            <a:r>
              <a:rPr lang="en-US" altLang="zh-CN" sz="2000">
                <a:latin typeface="Times New Roman" panose="02020603050405020304" pitchFamily="18" charset="0"/>
              </a:rPr>
              <a:t>BX</a:t>
            </a:r>
            <a:r>
              <a:rPr lang="zh-CN" altLang="en-US" sz="2000" dirty="0">
                <a:latin typeface="Times New Roman" panose="02020603050405020304" pitchFamily="18" charset="0"/>
              </a:rPr>
              <a:t>置－</a:t>
            </a:r>
            <a:r>
              <a:rPr lang="en-US" altLang="zh-CN" sz="2000">
                <a:latin typeface="Times New Roman" panose="02020603050405020304" pitchFamily="18" charset="0"/>
              </a:rPr>
              <a:t>1</a:t>
            </a:r>
            <a:r>
              <a:rPr lang="zh-CN" altLang="en-US" sz="2000">
                <a:latin typeface="Times New Roman" panose="02020603050405020304" pitchFamily="18" charset="0"/>
              </a:rPr>
              <a:t>？</a:t>
            </a:r>
            <a:r>
              <a:rPr lang="zh-CN" altLang="en-US" sz="2000" dirty="0">
                <a:latin typeface="Times New Roman" panose="02020603050405020304" pitchFamily="18" charset="0"/>
              </a:rPr>
              <a:t>。  </a:t>
            </a:r>
            <a:endParaRPr lang="zh-CN" altLang="en-US" sz="2000" b="1" dirty="0">
              <a:latin typeface="Times New Roman" panose="02020603050405020304" pitchFamily="18" charset="0"/>
            </a:endParaRPr>
          </a:p>
          <a:p>
            <a:pPr marL="914400" lvl="1" indent="-457200"/>
            <a:r>
              <a:rPr lang="zh-CN" altLang="en-US" sz="2000" b="1" dirty="0">
                <a:latin typeface="Times New Roman" panose="02020603050405020304" pitchFamily="18" charset="0"/>
              </a:rPr>
              <a:t>      </a:t>
            </a:r>
            <a:r>
              <a:rPr lang="en-US" altLang="zh-CN" sz="2000" b="1" dirty="0">
                <a:latin typeface="Times New Roman" panose="02020603050405020304" pitchFamily="18" charset="0"/>
              </a:rPr>
              <a:t> </a:t>
            </a: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文本框 16387"/>
          <p:cNvSpPr txBox="1"/>
          <p:nvPr/>
        </p:nvSpPr>
        <p:spPr>
          <a:xfrm>
            <a:off x="2133600" y="404813"/>
            <a:ext cx="8229600" cy="4523105"/>
          </a:xfrm>
          <a:prstGeom prst="rect">
            <a:avLst/>
          </a:prstGeom>
          <a:noFill/>
          <a:ln w="9525">
            <a:noFill/>
          </a:ln>
        </p:spPr>
        <p:txBody>
          <a:bodyPr>
            <a:spAutoFit/>
          </a:bodyPr>
          <a:lstStyle/>
          <a:p>
            <a:r>
              <a:rPr lang="zh-CN" altLang="en-US">
                <a:latin typeface="Times New Roman" panose="02020603050405020304" pitchFamily="18" charset="0"/>
              </a:rPr>
              <a:t>【</a:t>
            </a:r>
            <a:r>
              <a:rPr lang="zh-CN" altLang="en-US" dirty="0">
                <a:latin typeface="Times New Roman" panose="02020603050405020304" pitchFamily="18" charset="0"/>
              </a:rPr>
              <a:t>例</a:t>
            </a:r>
            <a:r>
              <a:rPr lang="en-US" altLang="zh-CN">
                <a:latin typeface="Times New Roman" panose="02020603050405020304" pitchFamily="18" charset="0"/>
              </a:rPr>
              <a:t> </a:t>
            </a:r>
            <a:r>
              <a:rPr lang="zh-CN" altLang="en-US">
                <a:latin typeface="Times New Roman" panose="02020603050405020304" pitchFamily="18" charset="0"/>
              </a:rPr>
              <a:t>】  </a:t>
            </a:r>
            <a:r>
              <a:rPr lang="zh-CN" altLang="en-US" dirty="0">
                <a:latin typeface="Times New Roman" panose="02020603050405020304" pitchFamily="18" charset="0"/>
              </a:rPr>
              <a:t>在数据段中从变量</a:t>
            </a:r>
            <a:r>
              <a:rPr lang="en-US" altLang="zh-CN">
                <a:latin typeface="Times New Roman" panose="02020603050405020304" pitchFamily="18" charset="0"/>
              </a:rPr>
              <a:t>DA1</a:t>
            </a:r>
            <a:r>
              <a:rPr lang="zh-CN" altLang="en-US" dirty="0">
                <a:latin typeface="Times New Roman" panose="02020603050405020304" pitchFamily="18" charset="0"/>
              </a:rPr>
              <a:t>开始有</a:t>
            </a:r>
            <a:r>
              <a:rPr lang="en-US" altLang="zh-CN">
                <a:latin typeface="Times New Roman" panose="02020603050405020304" pitchFamily="18" charset="0"/>
              </a:rPr>
              <a:t>N</a:t>
            </a:r>
            <a:r>
              <a:rPr lang="zh-CN" altLang="en-US" dirty="0">
                <a:latin typeface="Times New Roman" panose="02020603050405020304" pitchFamily="18" charset="0"/>
              </a:rPr>
              <a:t>个带符号数，把其中正数、负数（设没有</a:t>
            </a:r>
            <a:r>
              <a:rPr lang="en-US" altLang="zh-CN">
                <a:latin typeface="Times New Roman" panose="02020603050405020304" pitchFamily="18" charset="0"/>
              </a:rPr>
              <a:t>0</a:t>
            </a:r>
            <a:r>
              <a:rPr lang="zh-CN" altLang="en-US" dirty="0">
                <a:latin typeface="Times New Roman" panose="02020603050405020304" pitchFamily="18" charset="0"/>
              </a:rPr>
              <a:t>值）依次存入</a:t>
            </a:r>
            <a:r>
              <a:rPr lang="en-US" altLang="zh-CN">
                <a:latin typeface="Times New Roman" panose="02020603050405020304" pitchFamily="18" charset="0"/>
              </a:rPr>
              <a:t>DA2</a:t>
            </a:r>
            <a:r>
              <a:rPr lang="zh-CN" altLang="en-US" dirty="0">
                <a:latin typeface="Times New Roman" panose="02020603050405020304" pitchFamily="18" charset="0"/>
              </a:rPr>
              <a:t>、</a:t>
            </a:r>
            <a:r>
              <a:rPr lang="en-US" altLang="zh-CN">
                <a:latin typeface="Times New Roman" panose="02020603050405020304" pitchFamily="18" charset="0"/>
              </a:rPr>
              <a:t>DA3</a:t>
            </a:r>
            <a:r>
              <a:rPr lang="zh-CN" altLang="en-US" dirty="0">
                <a:latin typeface="Times New Roman" panose="02020603050405020304" pitchFamily="18" charset="0"/>
              </a:rPr>
              <a:t>开始的数组中，并分别统计正、负数的个数存入</a:t>
            </a:r>
            <a:r>
              <a:rPr lang="en-US" altLang="zh-CN">
                <a:latin typeface="Times New Roman" panose="02020603050405020304" pitchFamily="18" charset="0"/>
              </a:rPr>
              <a:t>DA4</a:t>
            </a:r>
            <a:r>
              <a:rPr lang="zh-CN" altLang="en-US" dirty="0">
                <a:latin typeface="Times New Roman" panose="02020603050405020304" pitchFamily="18" charset="0"/>
              </a:rPr>
              <a:t>、</a:t>
            </a:r>
            <a:r>
              <a:rPr lang="en-US" altLang="zh-CN">
                <a:latin typeface="Times New Roman" panose="02020603050405020304" pitchFamily="18" charset="0"/>
              </a:rPr>
              <a:t>DA5</a:t>
            </a:r>
            <a:r>
              <a:rPr lang="zh-CN" altLang="en-US" dirty="0">
                <a:latin typeface="Times New Roman" panose="02020603050405020304" pitchFamily="18" charset="0"/>
              </a:rPr>
              <a:t>字节单元之中（设</a:t>
            </a:r>
            <a:r>
              <a:rPr lang="en-US" altLang="zh-CN">
                <a:latin typeface="Times New Roman" panose="02020603050405020304" pitchFamily="18" charset="0"/>
              </a:rPr>
              <a:t>N&lt;256</a:t>
            </a:r>
            <a:r>
              <a:rPr lang="zh-CN" altLang="en-US" dirty="0">
                <a:latin typeface="Times New Roman" panose="02020603050405020304" pitchFamily="18" charset="0"/>
              </a:rPr>
              <a:t>）。试编程实现之。</a:t>
            </a:r>
          </a:p>
          <a:p>
            <a:r>
              <a:rPr lang="zh-CN" altLang="en-US" dirty="0">
                <a:latin typeface="Times New Roman" panose="02020603050405020304" pitchFamily="18" charset="0"/>
              </a:rPr>
              <a:t>    说明：判断正负的方法有很多，假定带符号数已在</a:t>
            </a:r>
            <a:r>
              <a:rPr lang="en-US" altLang="zh-CN">
                <a:latin typeface="Times New Roman" panose="02020603050405020304" pitchFamily="18" charset="0"/>
              </a:rPr>
              <a:t>AL</a:t>
            </a:r>
            <a:r>
              <a:rPr lang="zh-CN" altLang="en-US" dirty="0">
                <a:latin typeface="Times New Roman" panose="02020603050405020304" pitchFamily="18" charset="0"/>
              </a:rPr>
              <a:t>中，当不允许改变数值的情况下有下列几种测试方法：</a:t>
            </a:r>
          </a:p>
          <a:p>
            <a:r>
              <a:rPr lang="zh-CN" altLang="en-US" dirty="0">
                <a:latin typeface="Times New Roman" panose="02020603050405020304" pitchFamily="18" charset="0"/>
              </a:rPr>
              <a:t>        </a:t>
            </a:r>
            <a:r>
              <a:rPr lang="en-US" altLang="zh-CN" dirty="0">
                <a:latin typeface="Times New Roman" panose="02020603050405020304" pitchFamily="18" charset="0"/>
              </a:rPr>
              <a:t>①  </a:t>
            </a:r>
            <a:r>
              <a:rPr lang="en-US" altLang="zh-CN">
                <a:latin typeface="Times New Roman" panose="02020603050405020304" pitchFamily="18" charset="0"/>
              </a:rPr>
              <a:t>TEST  AL</a:t>
            </a:r>
            <a:r>
              <a:rPr lang="zh-CN" altLang="en-US" dirty="0">
                <a:latin typeface="Times New Roman" panose="02020603050405020304" pitchFamily="18" charset="0"/>
              </a:rPr>
              <a:t>，</a:t>
            </a:r>
            <a:r>
              <a:rPr lang="en-US" altLang="zh-CN">
                <a:latin typeface="Times New Roman" panose="02020603050405020304" pitchFamily="18" charset="0"/>
              </a:rPr>
              <a:t>AL   </a:t>
            </a:r>
            <a:r>
              <a:rPr lang="zh-CN" altLang="en-US" dirty="0">
                <a:latin typeface="Times New Roman" panose="02020603050405020304" pitchFamily="18" charset="0"/>
              </a:rPr>
              <a:t>；可用</a:t>
            </a:r>
            <a:r>
              <a:rPr lang="en-US" altLang="zh-CN">
                <a:latin typeface="Times New Roman" panose="02020603050405020304" pitchFamily="18" charset="0"/>
              </a:rPr>
              <a:t>AND</a:t>
            </a:r>
            <a:r>
              <a:rPr lang="zh-CN" altLang="en-US" dirty="0">
                <a:latin typeface="Times New Roman" panose="02020603050405020304" pitchFamily="18" charset="0"/>
              </a:rPr>
              <a:t>，</a:t>
            </a:r>
            <a:r>
              <a:rPr lang="en-US" altLang="zh-CN">
                <a:latin typeface="Times New Roman" panose="02020603050405020304" pitchFamily="18" charset="0"/>
              </a:rPr>
              <a:t>OR</a:t>
            </a:r>
            <a:r>
              <a:rPr lang="zh-CN" altLang="en-US" dirty="0">
                <a:latin typeface="Times New Roman" panose="02020603050405020304" pitchFamily="18" charset="0"/>
              </a:rPr>
              <a:t>代替</a:t>
            </a:r>
            <a:r>
              <a:rPr lang="en-US" altLang="zh-CN">
                <a:latin typeface="Times New Roman" panose="02020603050405020304" pitchFamily="18" charset="0"/>
              </a:rPr>
              <a:t>TEST</a:t>
            </a:r>
            <a:r>
              <a:rPr lang="zh-CN" altLang="en-US" dirty="0">
                <a:latin typeface="Times New Roman" panose="02020603050405020304" pitchFamily="18" charset="0"/>
              </a:rPr>
              <a:t>也可以</a:t>
            </a:r>
          </a:p>
          <a:p>
            <a:r>
              <a:rPr lang="zh-CN" altLang="en-US" dirty="0">
                <a:latin typeface="Times New Roman" panose="02020603050405020304" pitchFamily="18" charset="0"/>
              </a:rPr>
              <a:t>            </a:t>
            </a:r>
            <a:r>
              <a:rPr lang="en-US" altLang="zh-CN">
                <a:latin typeface="Times New Roman" panose="02020603050405020304" pitchFamily="18" charset="0"/>
              </a:rPr>
              <a:t>JS     L1        </a:t>
            </a:r>
            <a:r>
              <a:rPr lang="zh-CN" altLang="en-US" dirty="0">
                <a:latin typeface="Times New Roman" panose="02020603050405020304" pitchFamily="18" charset="0"/>
              </a:rPr>
              <a:t>；为负转</a:t>
            </a:r>
            <a:r>
              <a:rPr lang="en-US" altLang="zh-CN">
                <a:latin typeface="Times New Roman" panose="02020603050405020304" pitchFamily="18" charset="0"/>
              </a:rPr>
              <a:t>L1</a:t>
            </a:r>
          </a:p>
          <a:p>
            <a:r>
              <a:rPr lang="en-US" altLang="zh-CN">
                <a:latin typeface="Times New Roman" panose="02020603050405020304" pitchFamily="18" charset="0"/>
              </a:rPr>
              <a:t>            ┇               </a:t>
            </a:r>
            <a:r>
              <a:rPr lang="zh-CN" altLang="en-US" dirty="0">
                <a:latin typeface="Times New Roman" panose="02020603050405020304" pitchFamily="18" charset="0"/>
              </a:rPr>
              <a:t>；否则为正</a:t>
            </a:r>
          </a:p>
          <a:p>
            <a:r>
              <a:rPr lang="zh-CN" altLang="en-US" dirty="0">
                <a:latin typeface="Times New Roman" panose="02020603050405020304" pitchFamily="18" charset="0"/>
              </a:rPr>
              <a:t>        </a:t>
            </a:r>
            <a:r>
              <a:rPr lang="en-US" altLang="zh-CN" dirty="0">
                <a:latin typeface="Times New Roman" panose="02020603050405020304" pitchFamily="18" charset="0"/>
              </a:rPr>
              <a:t>② </a:t>
            </a:r>
            <a:r>
              <a:rPr lang="en-US" altLang="zh-CN">
                <a:latin typeface="Times New Roman" panose="02020603050405020304" pitchFamily="18" charset="0"/>
              </a:rPr>
              <a:t>TEST  AL</a:t>
            </a:r>
            <a:r>
              <a:rPr lang="zh-CN" altLang="en-US" dirty="0">
                <a:latin typeface="Times New Roman" panose="02020603050405020304" pitchFamily="18" charset="0"/>
              </a:rPr>
              <a:t>，</a:t>
            </a:r>
            <a:r>
              <a:rPr lang="en-US" altLang="zh-CN">
                <a:latin typeface="Times New Roman" panose="02020603050405020304" pitchFamily="18" charset="0"/>
              </a:rPr>
              <a:t>80H   </a:t>
            </a:r>
            <a:r>
              <a:rPr lang="zh-CN" altLang="en-US" dirty="0">
                <a:latin typeface="Times New Roman" panose="02020603050405020304" pitchFamily="18" charset="0"/>
              </a:rPr>
              <a:t>；测试最高位</a:t>
            </a:r>
            <a:r>
              <a:rPr lang="en-US" altLang="zh-CN">
                <a:latin typeface="Times New Roman" panose="02020603050405020304" pitchFamily="18" charset="0"/>
              </a:rPr>
              <a:t>D7</a:t>
            </a:r>
            <a:r>
              <a:rPr lang="zh-CN" altLang="en-US" dirty="0">
                <a:latin typeface="Times New Roman" panose="02020603050405020304" pitchFamily="18" charset="0"/>
              </a:rPr>
              <a:t>＝</a:t>
            </a:r>
            <a:r>
              <a:rPr lang="en-US" altLang="zh-CN">
                <a:latin typeface="Times New Roman" panose="02020603050405020304" pitchFamily="18" charset="0"/>
              </a:rPr>
              <a:t>1</a:t>
            </a:r>
            <a:r>
              <a:rPr lang="zh-CN" altLang="en-US" dirty="0">
                <a:latin typeface="Times New Roman" panose="02020603050405020304" pitchFamily="18" charset="0"/>
              </a:rPr>
              <a:t>否</a:t>
            </a:r>
          </a:p>
          <a:p>
            <a:r>
              <a:rPr lang="zh-CN" altLang="en-US" dirty="0">
                <a:latin typeface="Times New Roman" panose="02020603050405020304" pitchFamily="18" charset="0"/>
              </a:rPr>
              <a:t>           </a:t>
            </a:r>
            <a:r>
              <a:rPr lang="en-US" altLang="zh-CN">
                <a:latin typeface="Times New Roman" panose="02020603050405020304" pitchFamily="18" charset="0"/>
              </a:rPr>
              <a:t>JNZ   L1         </a:t>
            </a:r>
            <a:r>
              <a:rPr lang="zh-CN" altLang="en-US" dirty="0">
                <a:latin typeface="Times New Roman" panose="02020603050405020304" pitchFamily="18" charset="0"/>
              </a:rPr>
              <a:t>；为负数转</a:t>
            </a:r>
            <a:r>
              <a:rPr lang="en-US" altLang="zh-CN">
                <a:latin typeface="Times New Roman" panose="02020603050405020304" pitchFamily="18" charset="0"/>
              </a:rPr>
              <a:t>L1</a:t>
            </a:r>
          </a:p>
          <a:p>
            <a:r>
              <a:rPr lang="en-US" altLang="zh-CN">
                <a:latin typeface="Times New Roman" panose="02020603050405020304" pitchFamily="18" charset="0"/>
              </a:rPr>
              <a:t>            ┇               </a:t>
            </a:r>
            <a:r>
              <a:rPr lang="zh-CN" altLang="en-US" dirty="0">
                <a:latin typeface="Times New Roman" panose="02020603050405020304" pitchFamily="18" charset="0"/>
              </a:rPr>
              <a:t>；否则为正</a:t>
            </a:r>
          </a:p>
          <a:p>
            <a:r>
              <a:rPr lang="zh-CN" altLang="en-US" dirty="0">
                <a:latin typeface="Times New Roman" panose="02020603050405020304" pitchFamily="18" charset="0"/>
              </a:rPr>
              <a:t>        </a:t>
            </a:r>
            <a:r>
              <a:rPr lang="en-US" altLang="zh-CN" dirty="0">
                <a:latin typeface="Times New Roman" panose="02020603050405020304" pitchFamily="18" charset="0"/>
              </a:rPr>
              <a:t>③ </a:t>
            </a:r>
            <a:r>
              <a:rPr lang="en-US" altLang="zh-CN">
                <a:latin typeface="Times New Roman" panose="02020603050405020304" pitchFamily="18" charset="0"/>
              </a:rPr>
              <a:t>XOR  AL</a:t>
            </a:r>
            <a:r>
              <a:rPr lang="zh-CN" altLang="en-US" dirty="0">
                <a:latin typeface="Times New Roman" panose="02020603050405020304" pitchFamily="18" charset="0"/>
              </a:rPr>
              <a:t>，</a:t>
            </a:r>
            <a:r>
              <a:rPr lang="en-US" altLang="zh-CN">
                <a:latin typeface="Times New Roman" panose="02020603050405020304" pitchFamily="18" charset="0"/>
              </a:rPr>
              <a:t>0      </a:t>
            </a:r>
            <a:r>
              <a:rPr lang="zh-CN" altLang="en-US" dirty="0">
                <a:latin typeface="Times New Roman" panose="02020603050405020304" pitchFamily="18" charset="0"/>
              </a:rPr>
              <a:t>；跟</a:t>
            </a:r>
            <a:r>
              <a:rPr lang="en-US" altLang="zh-CN">
                <a:latin typeface="Times New Roman" panose="02020603050405020304" pitchFamily="18" charset="0"/>
              </a:rPr>
              <a:t>0</a:t>
            </a:r>
            <a:r>
              <a:rPr lang="zh-CN" altLang="en-US" dirty="0">
                <a:latin typeface="Times New Roman" panose="02020603050405020304" pitchFamily="18" charset="0"/>
              </a:rPr>
              <a:t>异或结果不变  </a:t>
            </a:r>
          </a:p>
          <a:p>
            <a:r>
              <a:rPr lang="zh-CN" altLang="en-US" dirty="0">
                <a:latin typeface="Times New Roman" panose="02020603050405020304" pitchFamily="18" charset="0"/>
              </a:rPr>
              <a:t>           </a:t>
            </a:r>
            <a:r>
              <a:rPr lang="en-US" altLang="zh-CN">
                <a:latin typeface="Times New Roman" panose="02020603050405020304" pitchFamily="18" charset="0"/>
              </a:rPr>
              <a:t>JS    L1          </a:t>
            </a:r>
            <a:r>
              <a:rPr lang="zh-CN" altLang="en-US" dirty="0">
                <a:latin typeface="Times New Roman" panose="02020603050405020304" pitchFamily="18" charset="0"/>
              </a:rPr>
              <a:t>；负数转</a:t>
            </a:r>
            <a:r>
              <a:rPr lang="en-US" altLang="zh-CN">
                <a:latin typeface="Times New Roman" panose="02020603050405020304" pitchFamily="18" charset="0"/>
              </a:rPr>
              <a:t>L1</a:t>
            </a:r>
          </a:p>
          <a:p>
            <a:r>
              <a:rPr lang="en-US" altLang="zh-CN">
                <a:latin typeface="Times New Roman" panose="02020603050405020304" pitchFamily="18" charset="0"/>
              </a:rPr>
              <a:t>           ┇                </a:t>
            </a:r>
            <a:r>
              <a:rPr lang="zh-CN" altLang="en-US" dirty="0">
                <a:latin typeface="Times New Roman" panose="02020603050405020304" pitchFamily="18" charset="0"/>
              </a:rPr>
              <a:t>；否则为正</a:t>
            </a:r>
          </a:p>
          <a:p>
            <a:r>
              <a:rPr lang="zh-CN" altLang="en-US" dirty="0">
                <a:latin typeface="Times New Roman" panose="02020603050405020304" pitchFamily="18" charset="0"/>
              </a:rPr>
              <a:t>        </a:t>
            </a:r>
            <a:r>
              <a:rPr lang="en-US" altLang="zh-CN" dirty="0">
                <a:latin typeface="Times New Roman" panose="02020603050405020304" pitchFamily="18" charset="0"/>
              </a:rPr>
              <a:t>④ </a:t>
            </a:r>
            <a:r>
              <a:rPr lang="en-US" altLang="zh-CN">
                <a:latin typeface="Times New Roman" panose="02020603050405020304" pitchFamily="18" charset="0"/>
              </a:rPr>
              <a:t>ADD   AL,0       </a:t>
            </a:r>
            <a:r>
              <a:rPr lang="zh-CN" altLang="en-US" dirty="0">
                <a:latin typeface="Times New Roman" panose="02020603050405020304" pitchFamily="18" charset="0"/>
              </a:rPr>
              <a:t>；亦可用</a:t>
            </a:r>
            <a:r>
              <a:rPr lang="en-US" altLang="zh-CN">
                <a:latin typeface="Times New Roman" panose="02020603050405020304" pitchFamily="18" charset="0"/>
              </a:rPr>
              <a:t>SUB</a:t>
            </a:r>
            <a:r>
              <a:rPr lang="zh-CN" altLang="en-US" dirty="0">
                <a:latin typeface="Times New Roman" panose="02020603050405020304" pitchFamily="18" charset="0"/>
              </a:rPr>
              <a:t>　</a:t>
            </a:r>
            <a:r>
              <a:rPr lang="en-US" altLang="zh-CN">
                <a:latin typeface="Times New Roman" panose="02020603050405020304" pitchFamily="18" charset="0"/>
              </a:rPr>
              <a:t>AL,0</a:t>
            </a:r>
          </a:p>
          <a:p>
            <a:r>
              <a:rPr lang="en-US" altLang="zh-CN">
                <a:latin typeface="Times New Roman" panose="02020603050405020304" pitchFamily="18" charset="0"/>
              </a:rPr>
              <a:t>           JS    L1           </a:t>
            </a:r>
            <a:r>
              <a:rPr lang="zh-CN" altLang="en-US" dirty="0">
                <a:latin typeface="Times New Roman" panose="02020603050405020304" pitchFamily="18" charset="0"/>
              </a:rPr>
              <a:t>；负数转</a:t>
            </a:r>
            <a:r>
              <a:rPr lang="en-US" altLang="zh-CN">
                <a:latin typeface="Times New Roman" panose="02020603050405020304" pitchFamily="18" charset="0"/>
              </a:rPr>
              <a:t>L1</a:t>
            </a:r>
            <a:r>
              <a:rPr lang="zh-CN" altLang="en-US" dirty="0">
                <a:latin typeface="Times New Roman" panose="02020603050405020304" pitchFamily="18" charset="0"/>
              </a:rPr>
              <a:t></a:t>
            </a:r>
            <a:endParaRPr lang="zh-CN" altLang="en-US">
              <a:latin typeface="Times New Roman" panose="02020603050405020304" pitchFamily="18" charset="0"/>
            </a:endParaRPr>
          </a:p>
        </p:txBody>
      </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9459"/>
          <p:cNvSpPr txBox="1"/>
          <p:nvPr/>
        </p:nvSpPr>
        <p:spPr>
          <a:xfrm>
            <a:off x="1992313" y="685800"/>
            <a:ext cx="8207375" cy="5323205"/>
          </a:xfrm>
          <a:prstGeom prst="rect">
            <a:avLst/>
          </a:prstGeom>
          <a:noFill/>
          <a:ln w="9525">
            <a:noFill/>
          </a:ln>
        </p:spPr>
        <p:txBody>
          <a:bodyPr>
            <a:spAutoFit/>
          </a:bodyPr>
          <a:lstStyle/>
          <a:p>
            <a:r>
              <a:rPr lang="en-US" altLang="zh-CN" sz="2000">
                <a:latin typeface="Times New Roman" panose="02020603050405020304" pitchFamily="18" charset="0"/>
              </a:rPr>
              <a:t> </a:t>
            </a:r>
            <a:r>
              <a:rPr lang="zh-CN" altLang="en-US" sz="2000" dirty="0">
                <a:latin typeface="Times New Roman" panose="02020603050405020304" pitchFamily="18" charset="0"/>
              </a:rPr>
              <a:t>以上能够生成状态标志的指令都不改变</a:t>
            </a:r>
            <a:r>
              <a:rPr lang="en-US" altLang="zh-CN" sz="2000">
                <a:latin typeface="Times New Roman" panose="02020603050405020304" pitchFamily="18" charset="0"/>
              </a:rPr>
              <a:t>AL</a:t>
            </a:r>
            <a:r>
              <a:rPr lang="zh-CN" altLang="en-US" sz="2000" dirty="0">
                <a:latin typeface="Times New Roman" panose="02020603050405020304" pitchFamily="18" charset="0"/>
              </a:rPr>
              <a:t>的内容，若允许改变</a:t>
            </a:r>
            <a:r>
              <a:rPr lang="en-US" altLang="zh-CN" sz="2000">
                <a:latin typeface="Times New Roman" panose="02020603050405020304" pitchFamily="18" charset="0"/>
              </a:rPr>
              <a:t>AL</a:t>
            </a:r>
            <a:r>
              <a:rPr lang="zh-CN" altLang="en-US" sz="2000" dirty="0">
                <a:latin typeface="Times New Roman" panose="02020603050405020304" pitchFamily="18" charset="0"/>
              </a:rPr>
              <a:t>内容，还可以使用移位或循环移位指令来生成判定条件。如：</a:t>
            </a:r>
          </a:p>
          <a:p>
            <a:r>
              <a:rPr lang="zh-CN" altLang="en-US" sz="2000" dirty="0">
                <a:latin typeface="Times New Roman" panose="02020603050405020304" pitchFamily="18" charset="0"/>
              </a:rPr>
              <a:t>　　　　</a:t>
            </a:r>
            <a:r>
              <a:rPr lang="en-US" altLang="zh-CN" sz="2000" dirty="0">
                <a:latin typeface="Times New Roman" panose="02020603050405020304" pitchFamily="18" charset="0"/>
              </a:rPr>
              <a:t>⑤ </a:t>
            </a:r>
            <a:r>
              <a:rPr lang="en-US" altLang="zh-CN" sz="2000">
                <a:latin typeface="Times New Roman" panose="02020603050405020304" pitchFamily="18" charset="0"/>
              </a:rPr>
              <a:t>SHL  AL</a:t>
            </a:r>
            <a:r>
              <a:rPr lang="zh-CN" altLang="en-US" sz="2000" dirty="0">
                <a:latin typeface="Times New Roman" panose="02020603050405020304" pitchFamily="18" charset="0"/>
              </a:rPr>
              <a:t>，</a:t>
            </a:r>
            <a:r>
              <a:rPr lang="en-US" altLang="zh-CN" sz="2000">
                <a:latin typeface="Times New Roman" panose="02020603050405020304" pitchFamily="18" charset="0"/>
              </a:rPr>
              <a:t>1</a:t>
            </a:r>
          </a:p>
          <a:p>
            <a:r>
              <a:rPr lang="en-US" altLang="zh-CN" sz="2000">
                <a:latin typeface="Times New Roman" panose="02020603050405020304" pitchFamily="18" charset="0"/>
              </a:rPr>
              <a:t>           JC    L1           </a:t>
            </a:r>
            <a:r>
              <a:rPr lang="zh-CN" altLang="en-US" sz="2000" dirty="0">
                <a:latin typeface="Times New Roman" panose="02020603050405020304" pitchFamily="18" charset="0"/>
              </a:rPr>
              <a:t>；为负数转</a:t>
            </a:r>
            <a:r>
              <a:rPr lang="en-US" altLang="zh-CN" sz="2000">
                <a:latin typeface="Times New Roman" panose="02020603050405020304" pitchFamily="18" charset="0"/>
              </a:rPr>
              <a:t>L1</a:t>
            </a:r>
          </a:p>
          <a:p>
            <a:r>
              <a:rPr lang="en-US" altLang="zh-CN" sz="2000">
                <a:latin typeface="Times New Roman" panose="02020603050405020304" pitchFamily="18" charset="0"/>
              </a:rPr>
              <a:t>           ┇                  </a:t>
            </a:r>
            <a:r>
              <a:rPr lang="zh-CN" altLang="en-US" sz="2000" dirty="0">
                <a:latin typeface="Times New Roman" panose="02020603050405020304" pitchFamily="18" charset="0"/>
              </a:rPr>
              <a:t>；否则为正</a:t>
            </a:r>
          </a:p>
          <a:p>
            <a:r>
              <a:rPr lang="zh-CN" altLang="en-US" sz="2000" dirty="0">
                <a:latin typeface="Times New Roman" panose="02020603050405020304" pitchFamily="18" charset="0"/>
              </a:rPr>
              <a:t>　  完成一种功能可以使用不同类型指令来描述。本例的源程序为：</a:t>
            </a:r>
          </a:p>
          <a:p>
            <a:r>
              <a:rPr lang="zh-CN" altLang="en-US" sz="2000" dirty="0">
                <a:latin typeface="Times New Roman" panose="02020603050405020304" pitchFamily="18" charset="0"/>
              </a:rPr>
              <a:t>　　　　　 </a:t>
            </a:r>
            <a:r>
              <a:rPr lang="en-US" altLang="zh-CN" sz="2000">
                <a:latin typeface="Times New Roman" panose="02020603050405020304" pitchFamily="18" charset="0"/>
              </a:rPr>
              <a:t>DATA   SEGMENT</a:t>
            </a:r>
          </a:p>
          <a:p>
            <a:r>
              <a:rPr lang="en-US" altLang="zh-CN" sz="2000">
                <a:latin typeface="Times New Roman" panose="02020603050405020304" pitchFamily="18" charset="0"/>
              </a:rPr>
              <a:t>           DA1     DB  8</a:t>
            </a:r>
            <a:r>
              <a:rPr lang="zh-CN" altLang="en-US" sz="2000" dirty="0">
                <a:latin typeface="Times New Roman" panose="02020603050405020304" pitchFamily="18" charset="0"/>
              </a:rPr>
              <a:t>，－</a:t>
            </a:r>
            <a:r>
              <a:rPr lang="en-US" altLang="zh-CN" sz="2000">
                <a:latin typeface="Times New Roman" panose="02020603050405020304" pitchFamily="18" charset="0"/>
              </a:rPr>
              <a:t>6</a:t>
            </a:r>
            <a:r>
              <a:rPr lang="zh-CN" altLang="en-US" sz="2000" dirty="0">
                <a:latin typeface="Times New Roman" panose="02020603050405020304" pitchFamily="18" charset="0"/>
              </a:rPr>
              <a:t>，</a:t>
            </a:r>
            <a:r>
              <a:rPr lang="en-US" altLang="zh-CN" sz="2000">
                <a:latin typeface="Times New Roman" panose="02020603050405020304" pitchFamily="18" charset="0"/>
              </a:rPr>
              <a:t>9</a:t>
            </a:r>
            <a:r>
              <a:rPr lang="zh-CN" altLang="en-US" sz="2000" dirty="0">
                <a:latin typeface="Times New Roman" panose="02020603050405020304" pitchFamily="18" charset="0"/>
              </a:rPr>
              <a:t>，</a:t>
            </a:r>
            <a:r>
              <a:rPr lang="en-US" altLang="zh-CN" sz="2000" dirty="0">
                <a:latin typeface="Times New Roman" panose="02020603050405020304" pitchFamily="18" charset="0"/>
              </a:rPr>
              <a:t>┉ </a:t>
            </a:r>
            <a:r>
              <a:rPr lang="zh-CN" altLang="en-US" sz="2000" dirty="0">
                <a:latin typeface="Times New Roman" panose="02020603050405020304" pitchFamily="18" charset="0"/>
              </a:rPr>
              <a:t>；共</a:t>
            </a:r>
            <a:r>
              <a:rPr lang="en-US" altLang="zh-CN" sz="2000">
                <a:latin typeface="Times New Roman" panose="02020603050405020304" pitchFamily="18" charset="0"/>
              </a:rPr>
              <a:t>N</a:t>
            </a:r>
            <a:r>
              <a:rPr lang="zh-CN" altLang="en-US" sz="2000" dirty="0">
                <a:latin typeface="Times New Roman" panose="02020603050405020304" pitchFamily="18" charset="0"/>
              </a:rPr>
              <a:t>个字节数</a:t>
            </a:r>
          </a:p>
          <a:p>
            <a:r>
              <a:rPr lang="zh-CN" altLang="en-US" sz="2000" dirty="0">
                <a:latin typeface="Times New Roman" panose="02020603050405020304" pitchFamily="18" charset="0"/>
              </a:rPr>
              <a:t>           </a:t>
            </a:r>
            <a:r>
              <a:rPr lang="en-US" altLang="zh-CN" sz="2000">
                <a:latin typeface="Times New Roman" panose="02020603050405020304" pitchFamily="18" charset="0"/>
              </a:rPr>
              <a:t>N      EQU  $</a:t>
            </a:r>
            <a:r>
              <a:rPr lang="zh-CN" altLang="en-US" sz="2000" dirty="0">
                <a:latin typeface="Times New Roman" panose="02020603050405020304" pitchFamily="18" charset="0"/>
              </a:rPr>
              <a:t>－</a:t>
            </a:r>
            <a:r>
              <a:rPr lang="en-US" altLang="zh-CN" sz="2000">
                <a:latin typeface="Times New Roman" panose="02020603050405020304" pitchFamily="18" charset="0"/>
              </a:rPr>
              <a:t>DA1       </a:t>
            </a:r>
          </a:p>
          <a:p>
            <a:r>
              <a:rPr lang="en-US" altLang="zh-CN" sz="2000">
                <a:latin typeface="Times New Roman" panose="02020603050405020304" pitchFamily="18" charset="0"/>
              </a:rPr>
              <a:t>           DA2    DB  N  DUP</a:t>
            </a:r>
            <a:r>
              <a:rPr lang="zh-CN" altLang="en-US" sz="2000" dirty="0">
                <a:latin typeface="Times New Roman" panose="02020603050405020304" pitchFamily="18" charset="0"/>
              </a:rPr>
              <a:t>（</a:t>
            </a:r>
            <a:r>
              <a:rPr lang="en-US" altLang="zh-CN" sz="2000">
                <a:latin typeface="Times New Roman" panose="02020603050405020304" pitchFamily="18" charset="0"/>
              </a:rPr>
              <a:t>?</a:t>
            </a:r>
            <a:r>
              <a:rPr lang="zh-CN" altLang="en-US" sz="2000" dirty="0">
                <a:latin typeface="Times New Roman" panose="02020603050405020304" pitchFamily="18" charset="0"/>
              </a:rPr>
              <a:t>）   ；存放正数单元</a:t>
            </a:r>
          </a:p>
          <a:p>
            <a:r>
              <a:rPr lang="zh-CN" altLang="en-US" sz="2000" dirty="0">
                <a:latin typeface="Times New Roman" panose="02020603050405020304" pitchFamily="18" charset="0"/>
              </a:rPr>
              <a:t>           </a:t>
            </a:r>
            <a:r>
              <a:rPr lang="en-US" altLang="zh-CN" sz="2000">
                <a:latin typeface="Times New Roman" panose="02020603050405020304" pitchFamily="18" charset="0"/>
              </a:rPr>
              <a:t>DA3    DB  N  DUP</a:t>
            </a:r>
            <a:r>
              <a:rPr lang="zh-CN" altLang="en-US" sz="2000" dirty="0">
                <a:latin typeface="Times New Roman" panose="02020603050405020304" pitchFamily="18" charset="0"/>
              </a:rPr>
              <a:t>（</a:t>
            </a:r>
            <a:r>
              <a:rPr lang="en-US" altLang="zh-CN" sz="2000">
                <a:latin typeface="Times New Roman" panose="02020603050405020304" pitchFamily="18" charset="0"/>
              </a:rPr>
              <a:t>?</a:t>
            </a:r>
            <a:r>
              <a:rPr lang="zh-CN" altLang="en-US" sz="2000" dirty="0">
                <a:latin typeface="Times New Roman" panose="02020603050405020304" pitchFamily="18" charset="0"/>
              </a:rPr>
              <a:t>）   ；存放负数单元</a:t>
            </a:r>
          </a:p>
          <a:p>
            <a:r>
              <a:rPr lang="zh-CN" altLang="en-US" sz="2000" dirty="0">
                <a:latin typeface="Times New Roman" panose="02020603050405020304" pitchFamily="18" charset="0"/>
              </a:rPr>
              <a:t>           </a:t>
            </a:r>
            <a:r>
              <a:rPr lang="en-US" altLang="zh-CN" sz="2000">
                <a:latin typeface="Times New Roman" panose="02020603050405020304" pitchFamily="18" charset="0"/>
              </a:rPr>
              <a:t>DA4    DB  0              </a:t>
            </a:r>
            <a:r>
              <a:rPr lang="zh-CN" altLang="en-US" sz="2000" dirty="0">
                <a:latin typeface="Times New Roman" panose="02020603050405020304" pitchFamily="18" charset="0"/>
              </a:rPr>
              <a:t>；统计正数单元</a:t>
            </a:r>
          </a:p>
          <a:p>
            <a:r>
              <a:rPr lang="zh-CN" altLang="en-US" sz="2000" dirty="0">
                <a:latin typeface="Times New Roman" panose="02020603050405020304" pitchFamily="18" charset="0"/>
              </a:rPr>
              <a:t>           </a:t>
            </a:r>
            <a:r>
              <a:rPr lang="en-US" altLang="zh-CN" sz="2000">
                <a:latin typeface="Times New Roman" panose="02020603050405020304" pitchFamily="18" charset="0"/>
              </a:rPr>
              <a:t>DA5    DB  0              </a:t>
            </a:r>
            <a:r>
              <a:rPr lang="zh-CN" altLang="en-US" sz="2000" dirty="0">
                <a:latin typeface="Times New Roman" panose="02020603050405020304" pitchFamily="18" charset="0"/>
              </a:rPr>
              <a:t>；统计负数单元</a:t>
            </a:r>
          </a:p>
          <a:p>
            <a:r>
              <a:rPr lang="zh-CN" altLang="en-US" sz="2000" dirty="0">
                <a:latin typeface="Times New Roman" panose="02020603050405020304" pitchFamily="18" charset="0"/>
              </a:rPr>
              <a:t>           </a:t>
            </a:r>
            <a:r>
              <a:rPr lang="en-US" altLang="zh-CN" sz="2000">
                <a:latin typeface="Times New Roman" panose="02020603050405020304" pitchFamily="18" charset="0"/>
              </a:rPr>
              <a:t>DATA   ENDS</a:t>
            </a:r>
          </a:p>
          <a:p>
            <a:r>
              <a:rPr lang="en-US" altLang="zh-CN" sz="2000">
                <a:latin typeface="Times New Roman" panose="02020603050405020304" pitchFamily="18" charset="0"/>
              </a:rPr>
              <a:t>           STAK   SEGMENT  STACK</a:t>
            </a:r>
          </a:p>
          <a:p>
            <a:r>
              <a:rPr lang="en-US" altLang="zh-CN" sz="2000">
                <a:latin typeface="Times New Roman" panose="02020603050405020304" pitchFamily="18" charset="0"/>
              </a:rPr>
              <a:t>                   DW  20H  DUP(?)</a:t>
            </a:r>
          </a:p>
          <a:p>
            <a:r>
              <a:rPr lang="en-US" altLang="zh-CN" sz="2000">
                <a:latin typeface="Times New Roman" panose="02020603050405020304" pitchFamily="18" charset="0"/>
              </a:rPr>
              <a:t>           STAK   ENDS</a:t>
            </a:r>
          </a:p>
        </p:txBody>
      </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文本框 20483"/>
          <p:cNvSpPr txBox="1"/>
          <p:nvPr/>
        </p:nvSpPr>
        <p:spPr>
          <a:xfrm>
            <a:off x="2063750" y="476250"/>
            <a:ext cx="8064500" cy="6311265"/>
          </a:xfrm>
          <a:prstGeom prst="rect">
            <a:avLst/>
          </a:prstGeom>
          <a:noFill/>
          <a:ln w="9525">
            <a:noFill/>
          </a:ln>
        </p:spPr>
        <p:txBody>
          <a:bodyPr>
            <a:spAutoFit/>
          </a:bodyPr>
          <a:lstStyle/>
          <a:p>
            <a:pPr>
              <a:lnSpc>
                <a:spcPct val="90000"/>
              </a:lnSpc>
            </a:pPr>
            <a:r>
              <a:rPr lang="en-US" altLang="zh-CN" sz="1800">
                <a:latin typeface="Times New Roman" panose="02020603050405020304" pitchFamily="18" charset="0"/>
              </a:rPr>
              <a:t>CODE  SEGMENT</a:t>
            </a:r>
          </a:p>
          <a:p>
            <a:pPr>
              <a:lnSpc>
                <a:spcPct val="90000"/>
              </a:lnSpc>
            </a:pPr>
            <a:r>
              <a:rPr lang="en-US" altLang="zh-CN" sz="1800">
                <a:latin typeface="Times New Roman" panose="02020603050405020304" pitchFamily="18" charset="0"/>
              </a:rPr>
              <a:t>                   ASSUME  CS</a:t>
            </a:r>
            <a:r>
              <a:rPr lang="en-US" altLang="zh-CN" sz="1800" b="1">
                <a:latin typeface="Times New Roman" panose="02020603050405020304" pitchFamily="18" charset="0"/>
              </a:rPr>
              <a:t>:</a:t>
            </a:r>
            <a:r>
              <a:rPr lang="en-US" altLang="zh-CN" sz="1800">
                <a:latin typeface="Times New Roman" panose="02020603050405020304" pitchFamily="18" charset="0"/>
              </a:rPr>
              <a:t>CODE</a:t>
            </a:r>
            <a:r>
              <a:rPr lang="zh-CN" altLang="en-US" sz="1800" dirty="0">
                <a:latin typeface="Times New Roman" panose="02020603050405020304" pitchFamily="18" charset="0"/>
              </a:rPr>
              <a:t>，</a:t>
            </a:r>
            <a:r>
              <a:rPr lang="en-US" altLang="zh-CN" sz="1800">
                <a:latin typeface="Times New Roman" panose="02020603050405020304" pitchFamily="18" charset="0"/>
              </a:rPr>
              <a:t>DS</a:t>
            </a:r>
            <a:r>
              <a:rPr lang="en-US" altLang="zh-CN" sz="1800" b="1">
                <a:latin typeface="Times New Roman" panose="02020603050405020304" pitchFamily="18" charset="0"/>
              </a:rPr>
              <a:t>:</a:t>
            </a:r>
            <a:r>
              <a:rPr lang="en-US" altLang="zh-CN" sz="1800">
                <a:latin typeface="Times New Roman" panose="02020603050405020304" pitchFamily="18" charset="0"/>
              </a:rPr>
              <a:t>DATA</a:t>
            </a:r>
          </a:p>
          <a:p>
            <a:pPr>
              <a:lnSpc>
                <a:spcPct val="90000"/>
              </a:lnSpc>
            </a:pPr>
            <a:r>
              <a:rPr lang="en-US" altLang="zh-CN" sz="1800">
                <a:latin typeface="Times New Roman" panose="02020603050405020304" pitchFamily="18" charset="0"/>
              </a:rPr>
              <a:t>  START</a:t>
            </a:r>
            <a:r>
              <a:rPr lang="en-US" altLang="zh-CN" sz="1800" b="1">
                <a:latin typeface="Times New Roman" panose="02020603050405020304" pitchFamily="18" charset="0"/>
              </a:rPr>
              <a:t>:</a:t>
            </a:r>
            <a:r>
              <a:rPr lang="en-US" altLang="zh-CN" sz="1800">
                <a:latin typeface="Times New Roman" panose="02020603050405020304" pitchFamily="18" charset="0"/>
              </a:rPr>
              <a:t>   MOV   AX</a:t>
            </a:r>
            <a:r>
              <a:rPr lang="zh-CN" altLang="en-US" sz="1800" dirty="0">
                <a:latin typeface="Times New Roman" panose="02020603050405020304" pitchFamily="18" charset="0"/>
              </a:rPr>
              <a:t>，</a:t>
            </a:r>
            <a:r>
              <a:rPr lang="en-US" altLang="zh-CN" sz="1800">
                <a:latin typeface="Times New Roman" panose="02020603050405020304" pitchFamily="18" charset="0"/>
              </a:rPr>
              <a:t>DATA</a:t>
            </a:r>
          </a:p>
          <a:p>
            <a:pPr>
              <a:lnSpc>
                <a:spcPct val="90000"/>
              </a:lnSpc>
            </a:pPr>
            <a:r>
              <a:rPr lang="en-US" altLang="zh-CN" sz="1800">
                <a:latin typeface="Times New Roman" panose="02020603050405020304" pitchFamily="18" charset="0"/>
              </a:rPr>
              <a:t>                   MOV   DS</a:t>
            </a:r>
            <a:r>
              <a:rPr lang="zh-CN" altLang="en-US" sz="1800" dirty="0">
                <a:latin typeface="Times New Roman" panose="02020603050405020304" pitchFamily="18" charset="0"/>
              </a:rPr>
              <a:t>，</a:t>
            </a:r>
            <a:r>
              <a:rPr lang="en-US" altLang="zh-CN" sz="1800">
                <a:latin typeface="Times New Roman" panose="02020603050405020304" pitchFamily="18" charset="0"/>
              </a:rPr>
              <a:t>AX</a:t>
            </a:r>
          </a:p>
          <a:p>
            <a:pPr>
              <a:lnSpc>
                <a:spcPct val="90000"/>
              </a:lnSpc>
            </a:pPr>
            <a:r>
              <a:rPr lang="en-US" altLang="zh-CN" sz="1800">
                <a:latin typeface="Times New Roman" panose="02020603050405020304" pitchFamily="18" charset="0"/>
              </a:rPr>
              <a:t>                   LEA   BX</a:t>
            </a:r>
            <a:r>
              <a:rPr lang="zh-CN" altLang="en-US" sz="1800" dirty="0">
                <a:latin typeface="Times New Roman" panose="02020603050405020304" pitchFamily="18" charset="0"/>
              </a:rPr>
              <a:t>，</a:t>
            </a:r>
            <a:r>
              <a:rPr lang="en-US" altLang="zh-CN" sz="1800">
                <a:latin typeface="Times New Roman" panose="02020603050405020304" pitchFamily="18" charset="0"/>
              </a:rPr>
              <a:t>DA1</a:t>
            </a:r>
          </a:p>
          <a:p>
            <a:pPr>
              <a:lnSpc>
                <a:spcPct val="90000"/>
              </a:lnSpc>
            </a:pPr>
            <a:r>
              <a:rPr lang="en-US" altLang="zh-CN" sz="1800">
                <a:latin typeface="Times New Roman" panose="02020603050405020304" pitchFamily="18" charset="0"/>
              </a:rPr>
              <a:t>                   LEA   SI</a:t>
            </a:r>
            <a:r>
              <a:rPr lang="zh-CN" altLang="en-US" sz="1800" dirty="0">
                <a:latin typeface="Times New Roman" panose="02020603050405020304" pitchFamily="18" charset="0"/>
              </a:rPr>
              <a:t>，</a:t>
            </a:r>
            <a:r>
              <a:rPr lang="en-US" altLang="zh-CN" sz="1800">
                <a:latin typeface="Times New Roman" panose="02020603050405020304" pitchFamily="18" charset="0"/>
              </a:rPr>
              <a:t>DA2</a:t>
            </a:r>
          </a:p>
          <a:p>
            <a:pPr>
              <a:lnSpc>
                <a:spcPct val="90000"/>
              </a:lnSpc>
            </a:pPr>
            <a:r>
              <a:rPr lang="en-US" altLang="zh-CN" sz="1800">
                <a:latin typeface="Times New Roman" panose="02020603050405020304" pitchFamily="18" charset="0"/>
              </a:rPr>
              <a:t>                   LEA   DI</a:t>
            </a:r>
            <a:r>
              <a:rPr lang="zh-CN" altLang="en-US" sz="1800" dirty="0">
                <a:latin typeface="Times New Roman" panose="02020603050405020304" pitchFamily="18" charset="0"/>
              </a:rPr>
              <a:t>，</a:t>
            </a:r>
            <a:r>
              <a:rPr lang="en-US" altLang="zh-CN" sz="1800">
                <a:latin typeface="Times New Roman" panose="02020603050405020304" pitchFamily="18" charset="0"/>
              </a:rPr>
              <a:t>DA3</a:t>
            </a:r>
          </a:p>
          <a:p>
            <a:pPr>
              <a:lnSpc>
                <a:spcPct val="90000"/>
              </a:lnSpc>
            </a:pPr>
            <a:r>
              <a:rPr lang="en-US" altLang="zh-CN" sz="1800">
                <a:latin typeface="Times New Roman" panose="02020603050405020304" pitchFamily="18" charset="0"/>
              </a:rPr>
              <a:t>                   MOV   CL</a:t>
            </a:r>
            <a:r>
              <a:rPr lang="zh-CN" altLang="en-US" sz="1800" dirty="0">
                <a:latin typeface="Times New Roman" panose="02020603050405020304" pitchFamily="18" charset="0"/>
              </a:rPr>
              <a:t>，</a:t>
            </a:r>
            <a:r>
              <a:rPr lang="en-US" altLang="zh-CN" sz="1800">
                <a:latin typeface="Times New Roman" panose="02020603050405020304" pitchFamily="18" charset="0"/>
              </a:rPr>
              <a:t>N</a:t>
            </a:r>
          </a:p>
          <a:p>
            <a:pPr>
              <a:lnSpc>
                <a:spcPct val="90000"/>
              </a:lnSpc>
            </a:pPr>
            <a:r>
              <a:rPr lang="en-US" altLang="zh-CN" sz="1800">
                <a:latin typeface="Times New Roman" panose="02020603050405020304" pitchFamily="18" charset="0"/>
              </a:rPr>
              <a:t>     NEXT</a:t>
            </a:r>
            <a:r>
              <a:rPr lang="en-US" altLang="zh-CN" sz="1800" b="1">
                <a:latin typeface="Times New Roman" panose="02020603050405020304" pitchFamily="18" charset="0"/>
              </a:rPr>
              <a:t>: </a:t>
            </a:r>
            <a:r>
              <a:rPr lang="en-US" altLang="zh-CN" sz="1800">
                <a:latin typeface="Times New Roman" panose="02020603050405020304" pitchFamily="18" charset="0"/>
              </a:rPr>
              <a:t> MOV   AL</a:t>
            </a:r>
            <a:r>
              <a:rPr lang="zh-CN" altLang="en-US" sz="1800" dirty="0">
                <a:latin typeface="Times New Roman" panose="02020603050405020304" pitchFamily="18" charset="0"/>
              </a:rPr>
              <a:t>，</a:t>
            </a:r>
            <a:r>
              <a:rPr lang="en-US" altLang="zh-CN" sz="1800">
                <a:latin typeface="Times New Roman" panose="02020603050405020304" pitchFamily="18" charset="0"/>
              </a:rPr>
              <a:t>[BX]</a:t>
            </a:r>
          </a:p>
          <a:p>
            <a:pPr>
              <a:lnSpc>
                <a:spcPct val="90000"/>
              </a:lnSpc>
            </a:pPr>
            <a:r>
              <a:rPr lang="en-US" altLang="zh-CN" sz="1800">
                <a:latin typeface="Times New Roman" panose="02020603050405020304" pitchFamily="18" charset="0"/>
              </a:rPr>
              <a:t>                   TEST  AL</a:t>
            </a:r>
            <a:r>
              <a:rPr lang="zh-CN" altLang="en-US" sz="1800" dirty="0">
                <a:latin typeface="Times New Roman" panose="02020603050405020304" pitchFamily="18" charset="0"/>
              </a:rPr>
              <a:t>，</a:t>
            </a:r>
            <a:r>
              <a:rPr lang="en-US" altLang="zh-CN" sz="1800">
                <a:latin typeface="Times New Roman" panose="02020603050405020304" pitchFamily="18" charset="0"/>
              </a:rPr>
              <a:t>80H</a:t>
            </a:r>
          </a:p>
          <a:p>
            <a:pPr>
              <a:lnSpc>
                <a:spcPct val="90000"/>
              </a:lnSpc>
            </a:pPr>
            <a:r>
              <a:rPr lang="en-US" altLang="zh-CN" sz="1800">
                <a:latin typeface="Times New Roman" panose="02020603050405020304" pitchFamily="18" charset="0"/>
              </a:rPr>
              <a:t>                   JNZ     L1        </a:t>
            </a:r>
            <a:r>
              <a:rPr lang="zh-CN" altLang="en-US" sz="1800" dirty="0">
                <a:latin typeface="Times New Roman" panose="02020603050405020304" pitchFamily="18" charset="0"/>
              </a:rPr>
              <a:t>；说明</a:t>
            </a:r>
            <a:r>
              <a:rPr lang="en-US" altLang="zh-CN" sz="1800">
                <a:latin typeface="Times New Roman" panose="02020603050405020304" pitchFamily="18" charset="0"/>
              </a:rPr>
              <a:t>AL</a:t>
            </a:r>
            <a:r>
              <a:rPr lang="zh-CN" altLang="en-US" sz="1800" dirty="0">
                <a:latin typeface="Times New Roman" panose="02020603050405020304" pitchFamily="18" charset="0"/>
              </a:rPr>
              <a:t>最高位为</a:t>
            </a:r>
            <a:r>
              <a:rPr lang="en-US" altLang="zh-CN" sz="1800">
                <a:latin typeface="Times New Roman" panose="02020603050405020304" pitchFamily="18" charset="0"/>
              </a:rPr>
              <a:t>1</a:t>
            </a:r>
            <a:r>
              <a:rPr lang="zh-CN" altLang="en-US" sz="1800" dirty="0">
                <a:latin typeface="Times New Roman" panose="02020603050405020304" pitchFamily="18" charset="0"/>
              </a:rPr>
              <a:t>，负数转</a:t>
            </a:r>
            <a:r>
              <a:rPr lang="en-US" altLang="zh-CN" sz="1800">
                <a:latin typeface="Times New Roman" panose="02020603050405020304" pitchFamily="18" charset="0"/>
              </a:rPr>
              <a:t>L1</a:t>
            </a:r>
          </a:p>
          <a:p>
            <a:pPr>
              <a:lnSpc>
                <a:spcPct val="90000"/>
              </a:lnSpc>
            </a:pPr>
            <a:r>
              <a:rPr lang="en-US" altLang="zh-CN" sz="1800">
                <a:latin typeface="Times New Roman" panose="02020603050405020304" pitchFamily="18" charset="0"/>
              </a:rPr>
              <a:t>                   MOV  [SI]</a:t>
            </a:r>
            <a:r>
              <a:rPr lang="zh-CN" altLang="en-US" sz="1800" dirty="0">
                <a:latin typeface="Times New Roman" panose="02020603050405020304" pitchFamily="18" charset="0"/>
              </a:rPr>
              <a:t>，</a:t>
            </a:r>
            <a:r>
              <a:rPr lang="en-US" altLang="zh-CN" sz="1800">
                <a:latin typeface="Times New Roman" panose="02020603050405020304" pitchFamily="18" charset="0"/>
              </a:rPr>
              <a:t>AL      </a:t>
            </a:r>
            <a:r>
              <a:rPr lang="zh-CN" altLang="en-US" sz="1800" dirty="0">
                <a:latin typeface="Times New Roman" panose="02020603050405020304" pitchFamily="18" charset="0"/>
              </a:rPr>
              <a:t>；正数处理</a:t>
            </a:r>
          </a:p>
          <a:p>
            <a:pPr>
              <a:lnSpc>
                <a:spcPct val="90000"/>
              </a:lnSpc>
            </a:pPr>
            <a:r>
              <a:rPr lang="zh-CN" altLang="en-US" sz="1800" dirty="0">
                <a:latin typeface="Times New Roman" panose="02020603050405020304" pitchFamily="18" charset="0"/>
              </a:rPr>
              <a:t>                   </a:t>
            </a:r>
            <a:r>
              <a:rPr lang="en-US" altLang="zh-CN" sz="1800">
                <a:latin typeface="Times New Roman" panose="02020603050405020304" pitchFamily="18" charset="0"/>
              </a:rPr>
              <a:t>INC   SI            </a:t>
            </a:r>
            <a:r>
              <a:rPr lang="zh-CN" altLang="en-US" sz="1800" dirty="0">
                <a:latin typeface="Times New Roman" panose="02020603050405020304" pitchFamily="18" charset="0"/>
              </a:rPr>
              <a:t>；修改存放正数地址指针</a:t>
            </a:r>
          </a:p>
          <a:p>
            <a:pPr>
              <a:lnSpc>
                <a:spcPct val="90000"/>
              </a:lnSpc>
            </a:pPr>
            <a:r>
              <a:rPr lang="zh-CN" altLang="en-US" sz="1800" dirty="0">
                <a:latin typeface="Times New Roman" panose="02020603050405020304" pitchFamily="18" charset="0"/>
              </a:rPr>
              <a:t>　　　　   </a:t>
            </a:r>
            <a:r>
              <a:rPr lang="en-US" altLang="zh-CN" sz="1800">
                <a:latin typeface="Times New Roman" panose="02020603050405020304" pitchFamily="18" charset="0"/>
              </a:rPr>
              <a:t>INC   DA4          </a:t>
            </a:r>
            <a:r>
              <a:rPr lang="zh-CN" altLang="en-US" sz="1800" dirty="0">
                <a:latin typeface="Times New Roman" panose="02020603050405020304" pitchFamily="18" charset="0"/>
              </a:rPr>
              <a:t>；统计正数个数</a:t>
            </a:r>
          </a:p>
          <a:p>
            <a:pPr>
              <a:lnSpc>
                <a:spcPct val="90000"/>
              </a:lnSpc>
            </a:pPr>
            <a:r>
              <a:rPr lang="zh-CN" altLang="en-US" sz="1800" dirty="0">
                <a:latin typeface="Times New Roman" panose="02020603050405020304" pitchFamily="18" charset="0"/>
              </a:rPr>
              <a:t>                   </a:t>
            </a:r>
            <a:r>
              <a:rPr lang="en-US" altLang="zh-CN" sz="1800">
                <a:latin typeface="Times New Roman" panose="02020603050405020304" pitchFamily="18" charset="0"/>
              </a:rPr>
              <a:t>JMP   L2</a:t>
            </a:r>
          </a:p>
          <a:p>
            <a:pPr>
              <a:lnSpc>
                <a:spcPct val="90000"/>
              </a:lnSpc>
            </a:pPr>
            <a:r>
              <a:rPr lang="en-US" altLang="zh-CN" sz="1800">
                <a:latin typeface="Times New Roman" panose="02020603050405020304" pitchFamily="18" charset="0"/>
              </a:rPr>
              <a:t>         L1</a:t>
            </a:r>
            <a:r>
              <a:rPr lang="en-US" altLang="zh-CN" sz="1800" b="1">
                <a:latin typeface="Times New Roman" panose="02020603050405020304" pitchFamily="18" charset="0"/>
              </a:rPr>
              <a:t>:</a:t>
            </a:r>
            <a:r>
              <a:rPr lang="en-US" altLang="zh-CN" sz="1800">
                <a:latin typeface="Times New Roman" panose="02020603050405020304" pitchFamily="18" charset="0"/>
              </a:rPr>
              <a:t>    MOV  [DI]</a:t>
            </a:r>
            <a:r>
              <a:rPr lang="zh-CN" altLang="en-US" sz="1800" dirty="0">
                <a:latin typeface="Times New Roman" panose="02020603050405020304" pitchFamily="18" charset="0"/>
              </a:rPr>
              <a:t>，</a:t>
            </a:r>
            <a:r>
              <a:rPr lang="en-US" altLang="zh-CN" sz="1800">
                <a:latin typeface="Times New Roman" panose="02020603050405020304" pitchFamily="18" charset="0"/>
              </a:rPr>
              <a:t>AL      </a:t>
            </a:r>
            <a:r>
              <a:rPr lang="zh-CN" altLang="en-US" sz="1800" dirty="0">
                <a:latin typeface="Times New Roman" panose="02020603050405020304" pitchFamily="18" charset="0"/>
              </a:rPr>
              <a:t>；存负数</a:t>
            </a:r>
          </a:p>
          <a:p>
            <a:pPr>
              <a:lnSpc>
                <a:spcPct val="90000"/>
              </a:lnSpc>
            </a:pPr>
            <a:r>
              <a:rPr lang="zh-CN" altLang="en-US" sz="1800" dirty="0">
                <a:latin typeface="Times New Roman" panose="02020603050405020304" pitchFamily="18" charset="0"/>
              </a:rPr>
              <a:t>                   </a:t>
            </a:r>
            <a:r>
              <a:rPr lang="en-US" altLang="zh-CN" sz="1800">
                <a:latin typeface="Times New Roman" panose="02020603050405020304" pitchFamily="18" charset="0"/>
              </a:rPr>
              <a:t>INC   DI            </a:t>
            </a:r>
          </a:p>
          <a:p>
            <a:pPr>
              <a:lnSpc>
                <a:spcPct val="90000"/>
              </a:lnSpc>
            </a:pPr>
            <a:r>
              <a:rPr lang="en-US" altLang="zh-CN" sz="1800">
                <a:latin typeface="Times New Roman" panose="02020603050405020304" pitchFamily="18" charset="0"/>
              </a:rPr>
              <a:t>                   INC   DA5          </a:t>
            </a:r>
            <a:r>
              <a:rPr lang="zh-CN" altLang="en-US" sz="1800" dirty="0">
                <a:latin typeface="Times New Roman" panose="02020603050405020304" pitchFamily="18" charset="0"/>
              </a:rPr>
              <a:t>；统计负数个数</a:t>
            </a:r>
          </a:p>
          <a:p>
            <a:pPr>
              <a:lnSpc>
                <a:spcPct val="90000"/>
              </a:lnSpc>
            </a:pPr>
            <a:r>
              <a:rPr lang="zh-CN" altLang="en-US" sz="1800" dirty="0">
                <a:latin typeface="Times New Roman" panose="02020603050405020304" pitchFamily="18" charset="0"/>
              </a:rPr>
              <a:t>         </a:t>
            </a:r>
            <a:r>
              <a:rPr lang="en-US" altLang="zh-CN" sz="1800">
                <a:latin typeface="Times New Roman" panose="02020603050405020304" pitchFamily="18" charset="0"/>
              </a:rPr>
              <a:t>L2</a:t>
            </a:r>
            <a:r>
              <a:rPr lang="en-US" altLang="zh-CN" sz="1800" b="1">
                <a:latin typeface="Times New Roman" panose="02020603050405020304" pitchFamily="18" charset="0"/>
              </a:rPr>
              <a:t>:</a:t>
            </a:r>
            <a:r>
              <a:rPr lang="en-US" altLang="zh-CN" sz="1800">
                <a:latin typeface="Times New Roman" panose="02020603050405020304" pitchFamily="18" charset="0"/>
              </a:rPr>
              <a:t>    INC   BX           </a:t>
            </a:r>
            <a:r>
              <a:rPr lang="zh-CN" altLang="en-US" sz="1800" dirty="0">
                <a:latin typeface="Times New Roman" panose="02020603050405020304" pitchFamily="18" charset="0"/>
              </a:rPr>
              <a:t>；调整下一个数的地址</a:t>
            </a:r>
          </a:p>
          <a:p>
            <a:pPr>
              <a:lnSpc>
                <a:spcPct val="90000"/>
              </a:lnSpc>
            </a:pPr>
            <a:r>
              <a:rPr lang="zh-CN" altLang="en-US" sz="1800" dirty="0">
                <a:latin typeface="Times New Roman" panose="02020603050405020304" pitchFamily="18" charset="0"/>
              </a:rPr>
              <a:t>                   </a:t>
            </a:r>
            <a:r>
              <a:rPr lang="en-US" altLang="zh-CN" sz="1800">
                <a:latin typeface="Times New Roman" panose="02020603050405020304" pitchFamily="18" charset="0"/>
              </a:rPr>
              <a:t>DEC   CL           </a:t>
            </a:r>
            <a:r>
              <a:rPr lang="zh-CN" altLang="en-US" sz="1800" dirty="0">
                <a:latin typeface="Times New Roman" panose="02020603050405020304" pitchFamily="18" charset="0"/>
              </a:rPr>
              <a:t>；调整循环次数</a:t>
            </a:r>
          </a:p>
          <a:p>
            <a:pPr>
              <a:lnSpc>
                <a:spcPct val="90000"/>
              </a:lnSpc>
            </a:pPr>
            <a:r>
              <a:rPr lang="zh-CN" altLang="en-US" sz="1800" dirty="0">
                <a:latin typeface="Times New Roman" panose="02020603050405020304" pitchFamily="18" charset="0"/>
              </a:rPr>
              <a:t>                   </a:t>
            </a:r>
            <a:r>
              <a:rPr lang="en-US" altLang="zh-CN" sz="1800">
                <a:latin typeface="Times New Roman" panose="02020603050405020304" pitchFamily="18" charset="0"/>
              </a:rPr>
              <a:t>JNZ   NEXT</a:t>
            </a:r>
          </a:p>
          <a:p>
            <a:pPr>
              <a:lnSpc>
                <a:spcPct val="90000"/>
              </a:lnSpc>
            </a:pPr>
            <a:r>
              <a:rPr lang="en-US" altLang="zh-CN" sz="1800">
                <a:latin typeface="Times New Roman" panose="02020603050405020304" pitchFamily="18" charset="0"/>
              </a:rPr>
              <a:t>                   MOV  AH</a:t>
            </a:r>
            <a:r>
              <a:rPr lang="zh-CN" altLang="en-US" sz="1800" dirty="0">
                <a:latin typeface="Times New Roman" panose="02020603050405020304" pitchFamily="18" charset="0"/>
              </a:rPr>
              <a:t>，</a:t>
            </a:r>
            <a:r>
              <a:rPr lang="en-US" altLang="zh-CN" sz="1800">
                <a:latin typeface="Times New Roman" panose="02020603050405020304" pitchFamily="18" charset="0"/>
              </a:rPr>
              <a:t>4CH</a:t>
            </a:r>
          </a:p>
          <a:p>
            <a:pPr>
              <a:lnSpc>
                <a:spcPct val="90000"/>
              </a:lnSpc>
            </a:pPr>
            <a:r>
              <a:rPr lang="en-US" altLang="zh-CN" sz="1800">
                <a:latin typeface="Times New Roman" panose="02020603050405020304" pitchFamily="18" charset="0"/>
              </a:rPr>
              <a:t>                   INT   21H</a:t>
            </a:r>
          </a:p>
          <a:p>
            <a:pPr>
              <a:lnSpc>
                <a:spcPct val="90000"/>
              </a:lnSpc>
            </a:pPr>
            <a:r>
              <a:rPr lang="en-US" altLang="zh-CN" sz="1800">
                <a:latin typeface="Times New Roman" panose="02020603050405020304" pitchFamily="18" charset="0"/>
              </a:rPr>
              <a:t>     CODE   ENDS</a:t>
            </a:r>
          </a:p>
          <a:p>
            <a:pPr>
              <a:lnSpc>
                <a:spcPct val="90000"/>
              </a:lnSpc>
            </a:pPr>
            <a:r>
              <a:rPr lang="en-US" altLang="zh-CN" sz="1800">
                <a:latin typeface="Times New Roman" panose="02020603050405020304" pitchFamily="18" charset="0"/>
              </a:rPr>
              <a:t>                   END   START</a:t>
            </a:r>
          </a:p>
        </p:txBody>
      </p: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文本框 21507"/>
          <p:cNvSpPr txBox="1"/>
          <p:nvPr/>
        </p:nvSpPr>
        <p:spPr>
          <a:xfrm>
            <a:off x="2133600" y="404813"/>
            <a:ext cx="8077200" cy="6185535"/>
          </a:xfrm>
          <a:prstGeom prst="rect">
            <a:avLst/>
          </a:prstGeom>
          <a:noFill/>
          <a:ln w="9525">
            <a:noFill/>
          </a:ln>
        </p:spPr>
        <p:txBody>
          <a:bodyPr>
            <a:spAutoFit/>
          </a:bodyPr>
          <a:lstStyle/>
          <a:p>
            <a:r>
              <a:rPr lang="zh-CN" altLang="zh-CN" sz="1800" dirty="0">
                <a:latin typeface="Times New Roman" panose="02020603050405020304" pitchFamily="18" charset="0"/>
              </a:rPr>
              <a:t>本例也是使用分支办法来实现循环操作的实例。诸如，判别数的奇偶性、奇数与偶数等方面的问题，都可参考本例的模式来编程，主要是产生条件的指令以及条件转移指令需要正确选择。</a:t>
            </a:r>
          </a:p>
          <a:p>
            <a:r>
              <a:rPr lang="zh-CN" altLang="zh-CN" sz="1800" dirty="0">
                <a:latin typeface="Times New Roman" panose="02020603050405020304" pitchFamily="18" charset="0"/>
              </a:rPr>
              <a:t>　　【例</a:t>
            </a:r>
            <a:r>
              <a:rPr lang="en-US" altLang="zh-CN" sz="1800">
                <a:latin typeface="Times New Roman" panose="02020603050405020304" pitchFamily="18" charset="0"/>
              </a:rPr>
              <a:t> </a:t>
            </a:r>
            <a:r>
              <a:rPr lang="zh-CN" altLang="en-US" sz="1800">
                <a:latin typeface="Times New Roman" panose="02020603050405020304" pitchFamily="18" charset="0"/>
              </a:rPr>
              <a:t>】  </a:t>
            </a:r>
            <a:r>
              <a:rPr lang="zh-CN" altLang="en-US" sz="1800" dirty="0">
                <a:latin typeface="Times New Roman" panose="02020603050405020304" pitchFamily="18" charset="0"/>
              </a:rPr>
              <a:t>在数据段中，从</a:t>
            </a:r>
            <a:r>
              <a:rPr lang="en-US" altLang="zh-CN" sz="1800">
                <a:latin typeface="Times New Roman" panose="02020603050405020304" pitchFamily="18" charset="0"/>
              </a:rPr>
              <a:t>STRING</a:t>
            </a:r>
            <a:r>
              <a:rPr lang="zh-CN" altLang="en-US" sz="1800" dirty="0">
                <a:latin typeface="Times New Roman" panose="02020603050405020304" pitchFamily="18" charset="0"/>
              </a:rPr>
              <a:t>开始有</a:t>
            </a:r>
            <a:r>
              <a:rPr lang="en-US" altLang="zh-CN" sz="1800">
                <a:latin typeface="Times New Roman" panose="02020603050405020304" pitchFamily="18" charset="0"/>
              </a:rPr>
              <a:t>N</a:t>
            </a:r>
            <a:r>
              <a:rPr lang="zh-CN" altLang="en-US" sz="1800" dirty="0">
                <a:latin typeface="Times New Roman" panose="02020603050405020304" pitchFamily="18" charset="0"/>
              </a:rPr>
              <a:t>个字符的字符串，试编写统计其中‘</a:t>
            </a:r>
            <a:r>
              <a:rPr lang="en-US" altLang="zh-CN" sz="1800" dirty="0">
                <a:latin typeface="Times New Roman" panose="02020603050405020304" pitchFamily="18" charset="0"/>
              </a:rPr>
              <a:t>*’</a:t>
            </a:r>
            <a:r>
              <a:rPr lang="zh-CN" altLang="en-US" sz="1800" dirty="0">
                <a:latin typeface="Times New Roman" panose="02020603050405020304" pitchFamily="18" charset="0"/>
              </a:rPr>
              <a:t>号的个数并存入</a:t>
            </a:r>
            <a:r>
              <a:rPr lang="en-US" altLang="zh-CN" sz="1800">
                <a:latin typeface="Times New Roman" panose="02020603050405020304" pitchFamily="18" charset="0"/>
              </a:rPr>
              <a:t>STRG</a:t>
            </a:r>
            <a:r>
              <a:rPr lang="zh-CN" altLang="en-US" sz="1800" dirty="0">
                <a:latin typeface="Times New Roman" panose="02020603050405020304" pitchFamily="18" charset="0"/>
              </a:rPr>
              <a:t>字单元中。编写源程序如下：</a:t>
            </a:r>
          </a:p>
          <a:p>
            <a:r>
              <a:rPr lang="zh-CN" altLang="en-US" sz="1800" dirty="0">
                <a:latin typeface="Times New Roman" panose="02020603050405020304" pitchFamily="18" charset="0"/>
              </a:rPr>
              <a:t>      </a:t>
            </a:r>
            <a:r>
              <a:rPr lang="en-US" altLang="zh-CN" sz="1800">
                <a:latin typeface="Times New Roman" panose="02020603050405020304" pitchFamily="18" charset="0"/>
              </a:rPr>
              <a:t>DATA      SEGMENT</a:t>
            </a:r>
          </a:p>
          <a:p>
            <a:r>
              <a:rPr lang="en-US" altLang="zh-CN" sz="1800">
                <a:latin typeface="Times New Roman" panose="02020603050405020304" pitchFamily="18" charset="0"/>
              </a:rPr>
              <a:t>      STRING   DB  ‘AB*AF*┉’</a:t>
            </a:r>
          </a:p>
          <a:p>
            <a:r>
              <a:rPr lang="en-US" altLang="zh-CN" sz="1800">
                <a:latin typeface="Times New Roman" panose="02020603050405020304" pitchFamily="18" charset="0"/>
              </a:rPr>
              <a:t>           N         EQU  $</a:t>
            </a:r>
            <a:r>
              <a:rPr lang="zh-CN" altLang="en-US" sz="1800" dirty="0">
                <a:latin typeface="Times New Roman" panose="02020603050405020304" pitchFamily="18" charset="0"/>
              </a:rPr>
              <a:t>－</a:t>
            </a:r>
            <a:r>
              <a:rPr lang="en-US" altLang="zh-CN" sz="1800">
                <a:latin typeface="Times New Roman" panose="02020603050405020304" pitchFamily="18" charset="0"/>
              </a:rPr>
              <a:t>STRING</a:t>
            </a:r>
          </a:p>
          <a:p>
            <a:r>
              <a:rPr lang="en-US" altLang="zh-CN" sz="1800">
                <a:latin typeface="Times New Roman" panose="02020603050405020304" pitchFamily="18" charset="0"/>
              </a:rPr>
              <a:t>        STRG     DW  0</a:t>
            </a:r>
          </a:p>
          <a:p>
            <a:r>
              <a:rPr lang="en-US" altLang="zh-CN" sz="1800">
                <a:latin typeface="Times New Roman" panose="02020603050405020304" pitchFamily="18" charset="0"/>
              </a:rPr>
              <a:t>       DATA     ENDS</a:t>
            </a:r>
          </a:p>
          <a:p>
            <a:r>
              <a:rPr lang="en-US" altLang="zh-CN" sz="1800">
                <a:latin typeface="Times New Roman" panose="02020603050405020304" pitchFamily="18" charset="0"/>
              </a:rPr>
              <a:t>       STAK     SEGMENT  STACK</a:t>
            </a:r>
          </a:p>
          <a:p>
            <a:r>
              <a:rPr lang="en-US" altLang="zh-CN" sz="1800">
                <a:latin typeface="Times New Roman" panose="02020603050405020304" pitchFamily="18" charset="0"/>
              </a:rPr>
              <a:t>                       DB   80  DUP</a:t>
            </a:r>
            <a:r>
              <a:rPr lang="zh-CN" altLang="en-US" sz="1800" dirty="0">
                <a:latin typeface="Times New Roman" panose="02020603050405020304" pitchFamily="18" charset="0"/>
              </a:rPr>
              <a:t>（</a:t>
            </a:r>
            <a:r>
              <a:rPr lang="en-US" altLang="zh-CN" sz="1800">
                <a:latin typeface="Times New Roman" panose="02020603050405020304" pitchFamily="18" charset="0"/>
              </a:rPr>
              <a:t>?</a:t>
            </a:r>
            <a:r>
              <a:rPr lang="zh-CN" altLang="en-US" sz="1800" dirty="0">
                <a:latin typeface="Times New Roman" panose="02020603050405020304" pitchFamily="18" charset="0"/>
              </a:rPr>
              <a:t>）</a:t>
            </a:r>
          </a:p>
          <a:p>
            <a:r>
              <a:rPr lang="zh-CN" altLang="en-US" sz="1800">
                <a:latin typeface="Times New Roman" panose="02020603050405020304" pitchFamily="18" charset="0"/>
              </a:rPr>
              <a:t>       </a:t>
            </a:r>
            <a:r>
              <a:rPr lang="en-US" altLang="zh-CN" sz="1800">
                <a:latin typeface="Times New Roman" panose="02020603050405020304" pitchFamily="18" charset="0"/>
              </a:rPr>
              <a:t>STAK     ENDS</a:t>
            </a:r>
          </a:p>
          <a:p>
            <a:r>
              <a:rPr lang="en-US" altLang="zh-CN" sz="1800">
                <a:latin typeface="Times New Roman" panose="02020603050405020304" pitchFamily="18" charset="0"/>
              </a:rPr>
              <a:t>       CODE    SEGMENT</a:t>
            </a:r>
          </a:p>
          <a:p>
            <a:r>
              <a:rPr lang="en-US" altLang="zh-CN" sz="1800">
                <a:latin typeface="Times New Roman" panose="02020603050405020304" pitchFamily="18" charset="0"/>
              </a:rPr>
              <a:t>                      ASSUME   CS</a:t>
            </a:r>
            <a:r>
              <a:rPr lang="en-US" altLang="zh-CN" sz="1800" b="1">
                <a:latin typeface="Times New Roman" panose="02020603050405020304" pitchFamily="18" charset="0"/>
              </a:rPr>
              <a:t>:</a:t>
            </a:r>
            <a:r>
              <a:rPr lang="en-US" altLang="zh-CN" sz="1800">
                <a:latin typeface="Times New Roman" panose="02020603050405020304" pitchFamily="18" charset="0"/>
              </a:rPr>
              <a:t>CODE</a:t>
            </a:r>
            <a:r>
              <a:rPr lang="zh-CN" altLang="en-US" sz="1800" dirty="0">
                <a:latin typeface="Times New Roman" panose="02020603050405020304" pitchFamily="18" charset="0"/>
              </a:rPr>
              <a:t>，</a:t>
            </a:r>
            <a:r>
              <a:rPr lang="en-US" altLang="zh-CN" sz="1800">
                <a:latin typeface="Times New Roman" panose="02020603050405020304" pitchFamily="18" charset="0"/>
              </a:rPr>
              <a:t>DS</a:t>
            </a:r>
            <a:r>
              <a:rPr lang="en-US" altLang="zh-CN" sz="1800" b="1">
                <a:latin typeface="Times New Roman" panose="02020603050405020304" pitchFamily="18" charset="0"/>
              </a:rPr>
              <a:t>:</a:t>
            </a:r>
            <a:r>
              <a:rPr lang="en-US" altLang="zh-CN" sz="1800">
                <a:latin typeface="Times New Roman" panose="02020603050405020304" pitchFamily="18" charset="0"/>
              </a:rPr>
              <a:t>DATA</a:t>
            </a:r>
          </a:p>
          <a:p>
            <a:r>
              <a:rPr lang="en-US" altLang="zh-CN" sz="1800">
                <a:latin typeface="Times New Roman" panose="02020603050405020304" pitchFamily="18" charset="0"/>
              </a:rPr>
              <a:t>      START</a:t>
            </a:r>
            <a:r>
              <a:rPr lang="en-US" altLang="zh-CN" sz="1800" b="1">
                <a:latin typeface="Times New Roman" panose="02020603050405020304" pitchFamily="18" charset="0"/>
              </a:rPr>
              <a:t>:</a:t>
            </a:r>
            <a:r>
              <a:rPr lang="en-US" altLang="zh-CN" sz="1800">
                <a:latin typeface="Times New Roman" panose="02020603050405020304" pitchFamily="18" charset="0"/>
              </a:rPr>
              <a:t>  MOV  AX</a:t>
            </a:r>
            <a:r>
              <a:rPr lang="zh-CN" altLang="en-US" sz="1800" dirty="0">
                <a:latin typeface="Times New Roman" panose="02020603050405020304" pitchFamily="18" charset="0"/>
              </a:rPr>
              <a:t>，</a:t>
            </a:r>
            <a:r>
              <a:rPr lang="en-US" altLang="zh-CN" sz="1800">
                <a:latin typeface="Times New Roman" panose="02020603050405020304" pitchFamily="18" charset="0"/>
              </a:rPr>
              <a:t>DATA</a:t>
            </a:r>
          </a:p>
          <a:p>
            <a:r>
              <a:rPr lang="en-US" altLang="zh-CN" sz="1800">
                <a:latin typeface="Times New Roman" panose="02020603050405020304" pitchFamily="18" charset="0"/>
              </a:rPr>
              <a:t>                      MOV  DS</a:t>
            </a:r>
            <a:r>
              <a:rPr lang="zh-CN" altLang="en-US" sz="1800" dirty="0">
                <a:latin typeface="Times New Roman" panose="02020603050405020304" pitchFamily="18" charset="0"/>
              </a:rPr>
              <a:t>，</a:t>
            </a:r>
            <a:r>
              <a:rPr lang="en-US" altLang="zh-CN" sz="1800">
                <a:latin typeface="Times New Roman" panose="02020603050405020304" pitchFamily="18" charset="0"/>
              </a:rPr>
              <a:t>AX   </a:t>
            </a:r>
          </a:p>
          <a:p>
            <a:r>
              <a:rPr lang="en-US" altLang="zh-CN" sz="1800">
                <a:latin typeface="Times New Roman" panose="02020603050405020304" pitchFamily="18" charset="0"/>
              </a:rPr>
              <a:t>                      LEA   BX</a:t>
            </a:r>
            <a:r>
              <a:rPr lang="zh-CN" altLang="en-US" sz="1800" dirty="0">
                <a:latin typeface="Times New Roman" panose="02020603050405020304" pitchFamily="18" charset="0"/>
              </a:rPr>
              <a:t>，</a:t>
            </a:r>
            <a:r>
              <a:rPr lang="en-US" altLang="zh-CN" sz="1800">
                <a:latin typeface="Times New Roman" panose="02020603050405020304" pitchFamily="18" charset="0"/>
              </a:rPr>
              <a:t>STRING</a:t>
            </a:r>
          </a:p>
          <a:p>
            <a:r>
              <a:rPr lang="en-US" altLang="zh-CN" sz="1800">
                <a:latin typeface="Times New Roman" panose="02020603050405020304" pitchFamily="18" charset="0"/>
              </a:rPr>
              <a:t>                      MOV  CX</a:t>
            </a:r>
            <a:r>
              <a:rPr lang="zh-CN" altLang="en-US" sz="1800" dirty="0">
                <a:latin typeface="Times New Roman" panose="02020603050405020304" pitchFamily="18" charset="0"/>
              </a:rPr>
              <a:t>，</a:t>
            </a:r>
            <a:r>
              <a:rPr lang="en-US" altLang="zh-CN" sz="1800">
                <a:latin typeface="Times New Roman" panose="02020603050405020304" pitchFamily="18" charset="0"/>
              </a:rPr>
              <a:t>N</a:t>
            </a:r>
          </a:p>
          <a:p>
            <a:r>
              <a:rPr lang="en-US" altLang="zh-CN" sz="1800">
                <a:latin typeface="Times New Roman" panose="02020603050405020304" pitchFamily="18" charset="0"/>
              </a:rPr>
              <a:t>        LOP</a:t>
            </a:r>
            <a:r>
              <a:rPr lang="en-US" altLang="zh-CN" sz="1800" b="1">
                <a:latin typeface="Times New Roman" panose="02020603050405020304" pitchFamily="18" charset="0"/>
              </a:rPr>
              <a:t>:</a:t>
            </a:r>
            <a:r>
              <a:rPr lang="en-US" altLang="zh-CN" sz="1800">
                <a:latin typeface="Times New Roman" panose="02020603050405020304" pitchFamily="18" charset="0"/>
              </a:rPr>
              <a:t>     MOV  AL</a:t>
            </a:r>
            <a:r>
              <a:rPr lang="zh-CN" altLang="en-US" sz="1800" dirty="0">
                <a:latin typeface="Times New Roman" panose="02020603050405020304" pitchFamily="18" charset="0"/>
              </a:rPr>
              <a:t>，</a:t>
            </a:r>
            <a:r>
              <a:rPr lang="en-US" altLang="zh-CN" sz="1800">
                <a:latin typeface="Times New Roman" panose="02020603050405020304" pitchFamily="18" charset="0"/>
              </a:rPr>
              <a:t>[BX]</a:t>
            </a:r>
          </a:p>
          <a:p>
            <a:r>
              <a:rPr lang="en-US" altLang="zh-CN" sz="1800">
                <a:latin typeface="Times New Roman" panose="02020603050405020304" pitchFamily="18" charset="0"/>
              </a:rPr>
              <a:t>                      CMP  AL</a:t>
            </a:r>
            <a:r>
              <a:rPr lang="zh-CN" altLang="en-US" sz="1800" dirty="0">
                <a:latin typeface="Times New Roman" panose="02020603050405020304" pitchFamily="18" charset="0"/>
              </a:rPr>
              <a:t>，‘</a:t>
            </a:r>
            <a:r>
              <a:rPr lang="en-US" altLang="zh-CN" sz="1800" dirty="0">
                <a:latin typeface="Times New Roman" panose="02020603050405020304" pitchFamily="18" charset="0"/>
              </a:rPr>
              <a:t>*’</a:t>
            </a:r>
          </a:p>
          <a:p>
            <a:r>
              <a:rPr lang="en-US" altLang="zh-CN" sz="1800" dirty="0">
                <a:latin typeface="Times New Roman" panose="02020603050405020304" pitchFamily="18" charset="0"/>
              </a:rPr>
              <a:t>                      </a:t>
            </a:r>
            <a:r>
              <a:rPr lang="en-US" altLang="zh-CN" sz="1800">
                <a:latin typeface="Times New Roman" panose="02020603050405020304" pitchFamily="18" charset="0"/>
              </a:rPr>
              <a:t>JNE   L1 </a:t>
            </a:r>
          </a:p>
        </p:txBody>
      </p:sp>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文本框 22531"/>
          <p:cNvSpPr txBox="1"/>
          <p:nvPr/>
        </p:nvSpPr>
        <p:spPr>
          <a:xfrm>
            <a:off x="1981200" y="476250"/>
            <a:ext cx="8305800" cy="2861310"/>
          </a:xfrm>
          <a:prstGeom prst="rect">
            <a:avLst/>
          </a:prstGeom>
          <a:noFill/>
          <a:ln w="9525">
            <a:noFill/>
          </a:ln>
        </p:spPr>
        <p:txBody>
          <a:bodyPr>
            <a:spAutoFit/>
          </a:bodyPr>
          <a:lstStyle/>
          <a:p>
            <a:r>
              <a:rPr lang="en-US" altLang="zh-CN" sz="1800" dirty="0">
                <a:latin typeface="Times New Roman" panose="02020603050405020304" pitchFamily="18" charset="0"/>
              </a:rPr>
              <a:t> 		 </a:t>
            </a:r>
            <a:r>
              <a:rPr lang="en-US" altLang="zh-CN" sz="1800">
                <a:latin typeface="Times New Roman" panose="02020603050405020304" pitchFamily="18" charset="0"/>
              </a:rPr>
              <a:t>INC   STRG </a:t>
            </a:r>
          </a:p>
          <a:p>
            <a:r>
              <a:rPr lang="en-US" altLang="zh-CN" sz="1800">
                <a:latin typeface="Times New Roman" panose="02020603050405020304" pitchFamily="18" charset="0"/>
              </a:rPr>
              <a:t>                        L1</a:t>
            </a:r>
            <a:r>
              <a:rPr lang="en-US" altLang="zh-CN" sz="1800" b="1">
                <a:latin typeface="Times New Roman" panose="02020603050405020304" pitchFamily="18" charset="0"/>
              </a:rPr>
              <a:t>:</a:t>
            </a:r>
            <a:r>
              <a:rPr lang="en-US" altLang="zh-CN" sz="1800">
                <a:latin typeface="Times New Roman" panose="02020603050405020304" pitchFamily="18" charset="0"/>
              </a:rPr>
              <a:t>   INC   BX</a:t>
            </a:r>
          </a:p>
          <a:p>
            <a:r>
              <a:rPr lang="en-US" altLang="zh-CN" sz="1800">
                <a:latin typeface="Times New Roman" panose="02020603050405020304" pitchFamily="18" charset="0"/>
              </a:rPr>
              <a:t> 	                 LOOP   LOP</a:t>
            </a:r>
          </a:p>
          <a:p>
            <a:r>
              <a:rPr lang="en-US" altLang="zh-CN" sz="1800">
                <a:latin typeface="Times New Roman" panose="02020603050405020304" pitchFamily="18" charset="0"/>
              </a:rPr>
              <a:t>               		 MOV   AH</a:t>
            </a:r>
            <a:r>
              <a:rPr lang="zh-CN" altLang="en-US" sz="1800" dirty="0">
                <a:latin typeface="Times New Roman" panose="02020603050405020304" pitchFamily="18" charset="0"/>
              </a:rPr>
              <a:t>，</a:t>
            </a:r>
            <a:r>
              <a:rPr lang="en-US" altLang="zh-CN" sz="1800">
                <a:latin typeface="Times New Roman" panose="02020603050405020304" pitchFamily="18" charset="0"/>
              </a:rPr>
              <a:t>4CH</a:t>
            </a:r>
          </a:p>
          <a:p>
            <a:r>
              <a:rPr lang="en-US" altLang="zh-CN" sz="1800">
                <a:latin typeface="Times New Roman" panose="02020603050405020304" pitchFamily="18" charset="0"/>
              </a:rPr>
              <a:t>              		 INT    21H</a:t>
            </a:r>
          </a:p>
          <a:p>
            <a:r>
              <a:rPr lang="en-US" altLang="zh-CN" sz="1800">
                <a:latin typeface="Times New Roman" panose="02020603050405020304" pitchFamily="18" charset="0"/>
              </a:rPr>
              <a:t>        	CODE      ENDS</a:t>
            </a:r>
          </a:p>
          <a:p>
            <a:r>
              <a:rPr lang="en-US" altLang="zh-CN" sz="1800">
                <a:latin typeface="Times New Roman" panose="02020603050405020304" pitchFamily="18" charset="0"/>
              </a:rPr>
              <a:t>              		 END  START</a:t>
            </a:r>
          </a:p>
          <a:p>
            <a:r>
              <a:rPr lang="en-US" altLang="zh-CN" sz="1800">
                <a:latin typeface="Times New Roman" panose="02020603050405020304" pitchFamily="18" charset="0"/>
              </a:rPr>
              <a:t>        </a:t>
            </a:r>
            <a:r>
              <a:rPr lang="zh-CN" altLang="en-US" sz="1800" dirty="0">
                <a:latin typeface="Times New Roman" panose="02020603050405020304" pitchFamily="18" charset="0"/>
              </a:rPr>
              <a:t>本例题是一种既有分支又是循环操作的程序。统计一个字符串中存在某一个特定字符都可以仿此程序结构进行编程。</a:t>
            </a:r>
          </a:p>
          <a:p>
            <a:r>
              <a:rPr lang="zh-CN" altLang="en-US" sz="1800" dirty="0">
                <a:latin typeface="Times New Roman" panose="02020603050405020304" pitchFamily="18" charset="0"/>
              </a:rPr>
              <a:t>                   </a:t>
            </a:r>
            <a:r>
              <a:rPr lang="en-US" altLang="zh-CN" sz="1800" dirty="0">
                <a:latin typeface="Times New Roman" panose="02020603050405020304" pitchFamily="18" charset="0"/>
              </a:rPr>
              <a:t> </a:t>
            </a:r>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文本框 21507"/>
          <p:cNvSpPr txBox="1"/>
          <p:nvPr/>
        </p:nvSpPr>
        <p:spPr>
          <a:xfrm>
            <a:off x="1905000" y="476250"/>
            <a:ext cx="8467725" cy="4449445"/>
          </a:xfrm>
          <a:prstGeom prst="rect">
            <a:avLst/>
          </a:prstGeom>
          <a:noFill/>
          <a:ln w="9525">
            <a:noFill/>
          </a:ln>
        </p:spPr>
        <p:txBody>
          <a:bodyPr>
            <a:noAutofit/>
          </a:bodyPr>
          <a:lstStyle/>
          <a:p>
            <a:r>
              <a:rPr lang="en-US" altLang="zh-CN" sz="1800" b="1" dirty="0">
                <a:latin typeface="Times New Roman" panose="02020603050405020304" pitchFamily="18" charset="0"/>
              </a:rPr>
              <a:t> </a:t>
            </a:r>
            <a:r>
              <a:rPr lang="zh-CN" altLang="en-US" sz="1800" dirty="0">
                <a:latin typeface="Times New Roman" panose="02020603050405020304" pitchFamily="18" charset="0"/>
              </a:rPr>
              <a:t>编一程序：比较两个等长字符串</a:t>
            </a:r>
            <a:r>
              <a:rPr lang="en-US" altLang="zh-CN" sz="1800">
                <a:latin typeface="Times New Roman" panose="02020603050405020304" pitchFamily="18" charset="0"/>
              </a:rPr>
              <a:t>STR1</a:t>
            </a:r>
            <a:r>
              <a:rPr lang="zh-CN" altLang="en-US" sz="1800" dirty="0">
                <a:latin typeface="Times New Roman" panose="02020603050405020304" pitchFamily="18" charset="0"/>
              </a:rPr>
              <a:t>和</a:t>
            </a:r>
            <a:r>
              <a:rPr lang="en-US" altLang="zh-CN" sz="1800">
                <a:latin typeface="Times New Roman" panose="02020603050405020304" pitchFamily="18" charset="0"/>
              </a:rPr>
              <a:t>STR2</a:t>
            </a:r>
            <a:r>
              <a:rPr lang="zh-CN" altLang="en-US" sz="1800" dirty="0">
                <a:latin typeface="Times New Roman" panose="02020603050405020304" pitchFamily="18" charset="0"/>
              </a:rPr>
              <a:t>是否相等，若相等则输出显示“</a:t>
            </a:r>
            <a:r>
              <a:rPr lang="en-US" altLang="zh-CN" sz="1800">
                <a:latin typeface="Times New Roman" panose="02020603050405020304" pitchFamily="18" charset="0"/>
              </a:rPr>
              <a:t>All right!”</a:t>
            </a:r>
            <a:r>
              <a:rPr lang="zh-CN" altLang="en-US" sz="1800" dirty="0">
                <a:latin typeface="Times New Roman" panose="02020603050405020304" pitchFamily="18" charset="0"/>
              </a:rPr>
              <a:t>，否则就输出显示“</a:t>
            </a:r>
            <a:r>
              <a:rPr lang="en-US" altLang="zh-CN" sz="1800">
                <a:latin typeface="Times New Roman" panose="02020603050405020304" pitchFamily="18" charset="0"/>
              </a:rPr>
              <a:t>Error!”</a:t>
            </a:r>
          </a:p>
          <a:p>
            <a:r>
              <a:rPr lang="en-US" altLang="zh-CN" sz="1800">
                <a:latin typeface="Times New Roman" panose="02020603050405020304" pitchFamily="18" charset="0"/>
              </a:rPr>
              <a:t>DATA      SEGMENT</a:t>
            </a:r>
          </a:p>
          <a:p>
            <a:r>
              <a:rPr lang="en-US" altLang="zh-CN" sz="1800">
                <a:latin typeface="Times New Roman" panose="02020603050405020304" pitchFamily="18" charset="0"/>
              </a:rPr>
              <a:t>STR1       DB ‘Must be accumulator register!’</a:t>
            </a:r>
          </a:p>
          <a:p>
            <a:r>
              <a:rPr lang="en-US" altLang="zh-CN" sz="1800">
                <a:latin typeface="Times New Roman" panose="02020603050405020304" pitchFamily="18" charset="0"/>
              </a:rPr>
              <a:t>STR2       DB ‘Must be accumulator </a:t>
            </a:r>
            <a:r>
              <a:rPr lang="en-US" altLang="zh-CN" sz="1800" err="1">
                <a:latin typeface="Times New Roman" panose="02020603050405020304" pitchFamily="18" charset="0"/>
              </a:rPr>
              <a:t>regisler</a:t>
            </a:r>
            <a:r>
              <a:rPr lang="en-US" altLang="zh-CN" sz="1800">
                <a:latin typeface="Times New Roman" panose="02020603050405020304" pitchFamily="18" charset="0"/>
              </a:rPr>
              <a:t>!’</a:t>
            </a:r>
          </a:p>
          <a:p>
            <a:r>
              <a:rPr lang="en-US" altLang="zh-CN" sz="1800">
                <a:latin typeface="Times New Roman" panose="02020603050405020304" pitchFamily="18" charset="0"/>
              </a:rPr>
              <a:t>N              EQU  $</a:t>
            </a:r>
            <a:r>
              <a:rPr lang="zh-CN" altLang="en-US" sz="1800" dirty="0">
                <a:latin typeface="Times New Roman" panose="02020603050405020304" pitchFamily="18" charset="0"/>
              </a:rPr>
              <a:t>－</a:t>
            </a:r>
            <a:r>
              <a:rPr lang="en-US" altLang="zh-CN" sz="1800">
                <a:latin typeface="Times New Roman" panose="02020603050405020304" pitchFamily="18" charset="0"/>
              </a:rPr>
              <a:t>STR2</a:t>
            </a:r>
          </a:p>
          <a:p>
            <a:r>
              <a:rPr lang="en-US" altLang="zh-CN" sz="1800">
                <a:latin typeface="Times New Roman" panose="02020603050405020304" pitchFamily="18" charset="0"/>
              </a:rPr>
              <a:t>STR3        DB ‘All right!$’</a:t>
            </a:r>
          </a:p>
          <a:p>
            <a:r>
              <a:rPr lang="en-US" altLang="zh-CN" sz="1800">
                <a:latin typeface="Times New Roman" panose="02020603050405020304" pitchFamily="18" charset="0"/>
              </a:rPr>
              <a:t>STR4        DB ‘Error!$’</a:t>
            </a:r>
          </a:p>
          <a:p>
            <a:r>
              <a:rPr lang="en-US" altLang="zh-CN" sz="1800">
                <a:latin typeface="Times New Roman" panose="02020603050405020304" pitchFamily="18" charset="0"/>
              </a:rPr>
              <a:t>CODE       SEGMENT</a:t>
            </a:r>
          </a:p>
          <a:p>
            <a:r>
              <a:rPr lang="en-US" altLang="zh-CN" sz="1800">
                <a:latin typeface="Times New Roman" panose="02020603050405020304" pitchFamily="18" charset="0"/>
              </a:rPr>
              <a:t>                 ASSUME CS</a:t>
            </a:r>
            <a:r>
              <a:rPr lang="en-US" altLang="zh-CN" sz="1800" b="1">
                <a:latin typeface="Times New Roman" panose="02020603050405020304" pitchFamily="18" charset="0"/>
              </a:rPr>
              <a:t>:</a:t>
            </a:r>
            <a:r>
              <a:rPr lang="en-US" altLang="zh-CN" sz="1800">
                <a:latin typeface="Times New Roman" panose="02020603050405020304" pitchFamily="18" charset="0"/>
              </a:rPr>
              <a:t>CODE</a:t>
            </a:r>
            <a:r>
              <a:rPr lang="zh-CN" altLang="en-US" sz="1800" dirty="0">
                <a:latin typeface="Times New Roman" panose="02020603050405020304" pitchFamily="18" charset="0"/>
              </a:rPr>
              <a:t>，</a:t>
            </a:r>
            <a:r>
              <a:rPr lang="en-US" altLang="zh-CN" sz="1800">
                <a:latin typeface="Times New Roman" panose="02020603050405020304" pitchFamily="18" charset="0"/>
              </a:rPr>
              <a:t>DS</a:t>
            </a:r>
            <a:r>
              <a:rPr lang="en-US" altLang="zh-CN" sz="1800" b="1">
                <a:latin typeface="Times New Roman" panose="02020603050405020304" pitchFamily="18" charset="0"/>
              </a:rPr>
              <a:t>:</a:t>
            </a:r>
            <a:r>
              <a:rPr lang="en-US" altLang="zh-CN" sz="1800">
                <a:latin typeface="Times New Roman" panose="02020603050405020304" pitchFamily="18" charset="0"/>
              </a:rPr>
              <a:t>DATA</a:t>
            </a:r>
          </a:p>
        </p:txBody>
      </p:sp>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文本框 22531"/>
          <p:cNvSpPr txBox="1"/>
          <p:nvPr/>
        </p:nvSpPr>
        <p:spPr>
          <a:xfrm>
            <a:off x="1828800" y="476250"/>
            <a:ext cx="8534400" cy="5631180"/>
          </a:xfrm>
          <a:prstGeom prst="rect">
            <a:avLst/>
          </a:prstGeom>
          <a:noFill/>
          <a:ln w="9525">
            <a:noFill/>
          </a:ln>
        </p:spPr>
        <p:txBody>
          <a:bodyPr>
            <a:spAutoFit/>
          </a:bodyPr>
          <a:lstStyle/>
          <a:p>
            <a:r>
              <a:rPr lang="en-US" altLang="zh-CN" sz="1800">
                <a:latin typeface="Times New Roman" panose="02020603050405020304" pitchFamily="18" charset="0"/>
              </a:rPr>
              <a:t> GO</a:t>
            </a:r>
            <a:r>
              <a:rPr lang="en-US" altLang="zh-CN" sz="1800" b="1">
                <a:latin typeface="Times New Roman" panose="02020603050405020304" pitchFamily="18" charset="0"/>
              </a:rPr>
              <a:t>:</a:t>
            </a:r>
            <a:r>
              <a:rPr lang="en-US" altLang="zh-CN" sz="1800">
                <a:latin typeface="Times New Roman" panose="02020603050405020304" pitchFamily="18" charset="0"/>
              </a:rPr>
              <a:t>         MOV AX</a:t>
            </a:r>
            <a:r>
              <a:rPr lang="zh-CN" altLang="en-US" sz="1800" dirty="0">
                <a:latin typeface="Times New Roman" panose="02020603050405020304" pitchFamily="18" charset="0"/>
              </a:rPr>
              <a:t>，</a:t>
            </a:r>
            <a:r>
              <a:rPr lang="en-US" altLang="zh-CN" sz="1800">
                <a:latin typeface="Times New Roman" panose="02020603050405020304" pitchFamily="18" charset="0"/>
              </a:rPr>
              <a:t>DATA</a:t>
            </a:r>
          </a:p>
          <a:p>
            <a:r>
              <a:rPr lang="en-US" altLang="zh-CN" sz="1800">
                <a:latin typeface="Times New Roman" panose="02020603050405020304" pitchFamily="18" charset="0"/>
              </a:rPr>
              <a:t>                MOV DS</a:t>
            </a:r>
            <a:r>
              <a:rPr lang="zh-CN" altLang="en-US" sz="1800" dirty="0">
                <a:latin typeface="Times New Roman" panose="02020603050405020304" pitchFamily="18" charset="0"/>
              </a:rPr>
              <a:t>，</a:t>
            </a:r>
            <a:r>
              <a:rPr lang="en-US" altLang="zh-CN" sz="1800">
                <a:latin typeface="Times New Roman" panose="02020603050405020304" pitchFamily="18" charset="0"/>
              </a:rPr>
              <a:t>AX</a:t>
            </a:r>
          </a:p>
          <a:p>
            <a:r>
              <a:rPr lang="en-US" altLang="zh-CN" sz="1800">
                <a:latin typeface="Times New Roman" panose="02020603050405020304" pitchFamily="18" charset="0"/>
              </a:rPr>
              <a:t>                MOV CX</a:t>
            </a:r>
            <a:r>
              <a:rPr lang="zh-CN" altLang="en-US" sz="1800" dirty="0">
                <a:latin typeface="Times New Roman" panose="02020603050405020304" pitchFamily="18" charset="0"/>
              </a:rPr>
              <a:t>，</a:t>
            </a:r>
            <a:r>
              <a:rPr lang="en-US" altLang="zh-CN" sz="1800">
                <a:latin typeface="Times New Roman" panose="02020603050405020304" pitchFamily="18" charset="0"/>
              </a:rPr>
              <a:t>N</a:t>
            </a:r>
          </a:p>
          <a:p>
            <a:r>
              <a:rPr lang="en-US" altLang="zh-CN" sz="1800">
                <a:latin typeface="Times New Roman" panose="02020603050405020304" pitchFamily="18" charset="0"/>
              </a:rPr>
              <a:t>                MOV SI</a:t>
            </a:r>
            <a:r>
              <a:rPr lang="zh-CN" altLang="en-US" sz="1800" dirty="0">
                <a:latin typeface="Times New Roman" panose="02020603050405020304" pitchFamily="18" charset="0"/>
              </a:rPr>
              <a:t>，</a:t>
            </a:r>
            <a:r>
              <a:rPr lang="en-US" altLang="zh-CN" sz="1800">
                <a:latin typeface="Times New Roman" panose="02020603050405020304" pitchFamily="18" charset="0"/>
              </a:rPr>
              <a:t>0         </a:t>
            </a:r>
            <a:r>
              <a:rPr lang="zh-CN" altLang="en-US" sz="1800" dirty="0">
                <a:latin typeface="Times New Roman" panose="02020603050405020304" pitchFamily="18" charset="0"/>
              </a:rPr>
              <a:t>；采用变址寻址方式</a:t>
            </a:r>
          </a:p>
          <a:p>
            <a:r>
              <a:rPr lang="en-US" altLang="zh-CN" sz="1800">
                <a:latin typeface="Times New Roman" panose="02020603050405020304" pitchFamily="18" charset="0"/>
              </a:rPr>
              <a:t>LOP:       MOV AL</a:t>
            </a:r>
            <a:r>
              <a:rPr lang="zh-CN" altLang="en-US" sz="1800" dirty="0">
                <a:latin typeface="Times New Roman" panose="02020603050405020304" pitchFamily="18" charset="0"/>
              </a:rPr>
              <a:t>，</a:t>
            </a:r>
            <a:r>
              <a:rPr lang="en-US" altLang="zh-CN" sz="1800">
                <a:latin typeface="Times New Roman" panose="02020603050405020304" pitchFamily="18" charset="0"/>
              </a:rPr>
              <a:t>[SI+STR1]</a:t>
            </a:r>
          </a:p>
          <a:p>
            <a:r>
              <a:rPr lang="en-US" altLang="zh-CN" sz="1800">
                <a:latin typeface="Times New Roman" panose="02020603050405020304" pitchFamily="18" charset="0"/>
              </a:rPr>
              <a:t>               CMP AL</a:t>
            </a:r>
            <a:r>
              <a:rPr lang="zh-CN" altLang="en-US" sz="1800" dirty="0">
                <a:latin typeface="Times New Roman" panose="02020603050405020304" pitchFamily="18" charset="0"/>
              </a:rPr>
              <a:t>，</a:t>
            </a:r>
            <a:r>
              <a:rPr lang="en-US" altLang="zh-CN" sz="1800">
                <a:latin typeface="Times New Roman" panose="02020603050405020304" pitchFamily="18" charset="0"/>
              </a:rPr>
              <a:t>[SI+STR2]</a:t>
            </a:r>
          </a:p>
          <a:p>
            <a:r>
              <a:rPr lang="en-US" altLang="zh-CN" sz="1800">
                <a:latin typeface="Times New Roman" panose="02020603050405020304" pitchFamily="18" charset="0"/>
              </a:rPr>
              <a:t>               JNE   EXIT</a:t>
            </a:r>
          </a:p>
          <a:p>
            <a:r>
              <a:rPr lang="en-US" altLang="zh-CN" sz="1800">
                <a:latin typeface="Times New Roman" panose="02020603050405020304" pitchFamily="18" charset="0"/>
              </a:rPr>
              <a:t>               INC   SI</a:t>
            </a:r>
          </a:p>
          <a:p>
            <a:r>
              <a:rPr lang="en-US" altLang="zh-CN" sz="1800">
                <a:latin typeface="Times New Roman" panose="02020603050405020304" pitchFamily="18" charset="0"/>
              </a:rPr>
              <a:t>               LOOP  LOP  </a:t>
            </a:r>
          </a:p>
          <a:p>
            <a:r>
              <a:rPr lang="en-US" altLang="zh-CN" sz="1800">
                <a:latin typeface="Times New Roman" panose="02020603050405020304" pitchFamily="18" charset="0"/>
              </a:rPr>
              <a:t>               LEA   DX</a:t>
            </a:r>
            <a:r>
              <a:rPr lang="zh-CN" altLang="en-US" sz="1800" dirty="0">
                <a:latin typeface="Times New Roman" panose="02020603050405020304" pitchFamily="18" charset="0"/>
              </a:rPr>
              <a:t>，</a:t>
            </a:r>
            <a:r>
              <a:rPr lang="en-US" altLang="zh-CN" sz="1800">
                <a:latin typeface="Times New Roman" panose="02020603050405020304" pitchFamily="18" charset="0"/>
              </a:rPr>
              <a:t>STR3</a:t>
            </a:r>
          </a:p>
          <a:p>
            <a:r>
              <a:rPr lang="en-US" altLang="zh-CN" sz="1800">
                <a:latin typeface="Times New Roman" panose="02020603050405020304" pitchFamily="18" charset="0"/>
              </a:rPr>
              <a:t>               MOV  AH</a:t>
            </a:r>
            <a:r>
              <a:rPr lang="zh-CN" altLang="en-US" sz="1800" dirty="0">
                <a:latin typeface="Times New Roman" panose="02020603050405020304" pitchFamily="18" charset="0"/>
              </a:rPr>
              <a:t>，</a:t>
            </a:r>
            <a:r>
              <a:rPr lang="en-US" altLang="zh-CN" sz="1800">
                <a:latin typeface="Times New Roman" panose="02020603050405020304" pitchFamily="18" charset="0"/>
              </a:rPr>
              <a:t>9</a:t>
            </a:r>
          </a:p>
          <a:p>
            <a:r>
              <a:rPr lang="en-US" altLang="zh-CN" sz="1800">
                <a:latin typeface="Times New Roman" panose="02020603050405020304" pitchFamily="18" charset="0"/>
              </a:rPr>
              <a:t>               INT   21H</a:t>
            </a:r>
          </a:p>
          <a:p>
            <a:r>
              <a:rPr lang="en-US" altLang="zh-CN" sz="1800">
                <a:latin typeface="Times New Roman" panose="02020603050405020304" pitchFamily="18" charset="0"/>
              </a:rPr>
              <a:t>               JMP   DONE</a:t>
            </a:r>
          </a:p>
          <a:p>
            <a:r>
              <a:rPr lang="en-US" altLang="zh-CN" sz="1800">
                <a:latin typeface="Times New Roman" panose="02020603050405020304" pitchFamily="18" charset="0"/>
              </a:rPr>
              <a:t>EXIT</a:t>
            </a:r>
            <a:r>
              <a:rPr lang="en-US" altLang="zh-CN" sz="1800" b="1">
                <a:latin typeface="Times New Roman" panose="02020603050405020304" pitchFamily="18" charset="0"/>
              </a:rPr>
              <a:t>:</a:t>
            </a:r>
            <a:r>
              <a:rPr lang="en-US" altLang="zh-CN" sz="1800">
                <a:latin typeface="Times New Roman" panose="02020603050405020304" pitchFamily="18" charset="0"/>
              </a:rPr>
              <a:t>     MOV  AH</a:t>
            </a:r>
            <a:r>
              <a:rPr lang="zh-CN" altLang="en-US" sz="1800" dirty="0">
                <a:latin typeface="Times New Roman" panose="02020603050405020304" pitchFamily="18" charset="0"/>
              </a:rPr>
              <a:t>，</a:t>
            </a:r>
            <a:r>
              <a:rPr lang="en-US" altLang="zh-CN" sz="1800">
                <a:latin typeface="Times New Roman" panose="02020603050405020304" pitchFamily="18" charset="0"/>
              </a:rPr>
              <a:t>9</a:t>
            </a:r>
          </a:p>
          <a:p>
            <a:r>
              <a:rPr lang="en-US" altLang="zh-CN" sz="1800">
                <a:latin typeface="Times New Roman" panose="02020603050405020304" pitchFamily="18" charset="0"/>
              </a:rPr>
              <a:t>               LEA   DX</a:t>
            </a:r>
            <a:r>
              <a:rPr lang="zh-CN" altLang="en-US" sz="1800" dirty="0">
                <a:latin typeface="Times New Roman" panose="02020603050405020304" pitchFamily="18" charset="0"/>
              </a:rPr>
              <a:t>，</a:t>
            </a:r>
            <a:r>
              <a:rPr lang="en-US" altLang="zh-CN" sz="1800">
                <a:latin typeface="Times New Roman" panose="02020603050405020304" pitchFamily="18" charset="0"/>
              </a:rPr>
              <a:t>STR4</a:t>
            </a:r>
          </a:p>
          <a:p>
            <a:r>
              <a:rPr lang="en-US" altLang="zh-CN" sz="1800">
                <a:latin typeface="Times New Roman" panose="02020603050405020304" pitchFamily="18" charset="0"/>
              </a:rPr>
              <a:t>               INT   21H</a:t>
            </a:r>
          </a:p>
          <a:p>
            <a:r>
              <a:rPr lang="en-US" altLang="zh-CN" sz="1800">
                <a:latin typeface="Times New Roman" panose="02020603050405020304" pitchFamily="18" charset="0"/>
              </a:rPr>
              <a:t>DONE</a:t>
            </a:r>
            <a:r>
              <a:rPr lang="en-US" altLang="zh-CN" sz="1800" b="1">
                <a:latin typeface="Times New Roman" panose="02020603050405020304" pitchFamily="18" charset="0"/>
              </a:rPr>
              <a:t>:</a:t>
            </a:r>
            <a:r>
              <a:rPr lang="en-US" altLang="zh-CN" sz="1800">
                <a:latin typeface="Times New Roman" panose="02020603050405020304" pitchFamily="18" charset="0"/>
              </a:rPr>
              <a:t>   MOV AH</a:t>
            </a:r>
            <a:r>
              <a:rPr lang="zh-CN" altLang="en-US" sz="1800" dirty="0">
                <a:latin typeface="Times New Roman" panose="02020603050405020304" pitchFamily="18" charset="0"/>
              </a:rPr>
              <a:t>，</a:t>
            </a:r>
            <a:r>
              <a:rPr lang="en-US" altLang="zh-CN" sz="1800">
                <a:latin typeface="Times New Roman" panose="02020603050405020304" pitchFamily="18" charset="0"/>
              </a:rPr>
              <a:t>4CH</a:t>
            </a:r>
          </a:p>
          <a:p>
            <a:r>
              <a:rPr lang="en-US" altLang="zh-CN" sz="1800">
                <a:latin typeface="Times New Roman" panose="02020603050405020304" pitchFamily="18" charset="0"/>
              </a:rPr>
              <a:t>                INT   21H</a:t>
            </a:r>
          </a:p>
          <a:p>
            <a:r>
              <a:rPr lang="en-US" altLang="zh-CN" sz="1800">
                <a:latin typeface="Times New Roman" panose="02020603050405020304" pitchFamily="18" charset="0"/>
              </a:rPr>
              <a:t> CODE    ENDS</a:t>
            </a:r>
          </a:p>
          <a:p>
            <a:r>
              <a:rPr lang="en-US" altLang="zh-CN" sz="1800">
                <a:latin typeface="Times New Roman" panose="02020603050405020304" pitchFamily="18" charset="0"/>
              </a:rPr>
              <a:t>                END   GO</a:t>
            </a: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15363"/>
          <p:cNvSpPr txBox="1"/>
          <p:nvPr/>
        </p:nvSpPr>
        <p:spPr>
          <a:xfrm>
            <a:off x="1828800" y="476250"/>
            <a:ext cx="8458200" cy="6185535"/>
          </a:xfrm>
          <a:prstGeom prst="rect">
            <a:avLst/>
          </a:prstGeom>
          <a:noFill/>
          <a:ln w="9525">
            <a:noFill/>
          </a:ln>
        </p:spPr>
        <p:txBody>
          <a:bodyPr>
            <a:spAutoFit/>
          </a:bodyPr>
          <a:lstStyle/>
          <a:p>
            <a:r>
              <a:rPr lang="en-US" altLang="zh-CN" sz="1800" dirty="0">
                <a:latin typeface="Times New Roman" panose="02020603050405020304" pitchFamily="18" charset="0"/>
              </a:rPr>
              <a:t>      </a:t>
            </a:r>
            <a:r>
              <a:rPr lang="zh-CN" altLang="en-US" sz="1800">
                <a:latin typeface="Times New Roman" panose="02020603050405020304" pitchFamily="18" charset="0"/>
              </a:rPr>
              <a:t>【</a:t>
            </a:r>
            <a:r>
              <a:rPr lang="zh-CN" altLang="en-US" sz="1800" dirty="0">
                <a:latin typeface="Times New Roman" panose="02020603050405020304" pitchFamily="18" charset="0"/>
              </a:rPr>
              <a:t>例</a:t>
            </a:r>
            <a:r>
              <a:rPr lang="en-US" altLang="zh-CN" sz="1800">
                <a:latin typeface="Times New Roman" panose="02020603050405020304" pitchFamily="18" charset="0"/>
              </a:rPr>
              <a:t> </a:t>
            </a:r>
            <a:r>
              <a:rPr lang="zh-CN" altLang="en-US" sz="1800">
                <a:latin typeface="Times New Roman" panose="02020603050405020304" pitchFamily="18" charset="0"/>
              </a:rPr>
              <a:t>】  </a:t>
            </a:r>
            <a:r>
              <a:rPr lang="zh-CN" altLang="en-US" sz="1800" dirty="0">
                <a:latin typeface="Times New Roman" panose="02020603050405020304" pitchFamily="18" charset="0"/>
              </a:rPr>
              <a:t>从字节变量</a:t>
            </a:r>
            <a:r>
              <a:rPr lang="en-US" altLang="zh-CN" sz="1800">
                <a:latin typeface="Times New Roman" panose="02020603050405020304" pitchFamily="18" charset="0"/>
              </a:rPr>
              <a:t>X</a:t>
            </a:r>
            <a:r>
              <a:rPr lang="zh-CN" altLang="en-US" sz="1800" dirty="0">
                <a:latin typeface="Times New Roman" panose="02020603050405020304" pitchFamily="18" charset="0"/>
              </a:rPr>
              <a:t>单元开始，连续存放有</a:t>
            </a:r>
            <a:r>
              <a:rPr lang="en-US" altLang="zh-CN" sz="1800">
                <a:latin typeface="Times New Roman" panose="02020603050405020304" pitchFamily="18" charset="0"/>
              </a:rPr>
              <a:t>100</a:t>
            </a:r>
            <a:r>
              <a:rPr lang="zh-CN" altLang="en-US" sz="1800" dirty="0">
                <a:latin typeface="Times New Roman" panose="02020603050405020304" pitchFamily="18" charset="0"/>
              </a:rPr>
              <a:t>个无符号数，从中找出最大者送入</a:t>
            </a:r>
            <a:r>
              <a:rPr lang="en-US" altLang="zh-CN" sz="1800">
                <a:latin typeface="Times New Roman" panose="02020603050405020304" pitchFamily="18" charset="0"/>
              </a:rPr>
              <a:t>MAX</a:t>
            </a:r>
            <a:r>
              <a:rPr lang="zh-CN" altLang="en-US" sz="1800" dirty="0">
                <a:latin typeface="Times New Roman" panose="02020603050405020304" pitchFamily="18" charset="0"/>
              </a:rPr>
              <a:t>字节单元中。</a:t>
            </a:r>
          </a:p>
          <a:p>
            <a:r>
              <a:rPr lang="zh-CN" altLang="en-US" sz="1800" dirty="0">
                <a:latin typeface="Times New Roman" panose="02020603050405020304" pitchFamily="18" charset="0"/>
              </a:rPr>
              <a:t>       分析：可把第一个数先送到</a:t>
            </a:r>
            <a:r>
              <a:rPr lang="en-US" altLang="zh-CN" sz="1800">
                <a:latin typeface="Times New Roman" panose="02020603050405020304" pitchFamily="18" charset="0"/>
              </a:rPr>
              <a:t>AL</a:t>
            </a:r>
            <a:r>
              <a:rPr lang="zh-CN" altLang="en-US" sz="1800" dirty="0">
                <a:latin typeface="Times New Roman" panose="02020603050405020304" pitchFamily="18" charset="0"/>
              </a:rPr>
              <a:t>中，将</a:t>
            </a:r>
            <a:r>
              <a:rPr lang="en-US" altLang="zh-CN" sz="1800">
                <a:latin typeface="Times New Roman" panose="02020603050405020304" pitchFamily="18" charset="0"/>
              </a:rPr>
              <a:t>AL</a:t>
            </a:r>
            <a:r>
              <a:rPr lang="zh-CN" altLang="en-US" sz="1800" dirty="0">
                <a:latin typeface="Times New Roman" panose="02020603050405020304" pitchFamily="18" charset="0"/>
              </a:rPr>
              <a:t>中的数与后面的</a:t>
            </a:r>
            <a:r>
              <a:rPr lang="en-US" altLang="zh-CN" sz="1800">
                <a:latin typeface="Times New Roman" panose="02020603050405020304" pitchFamily="18" charset="0"/>
              </a:rPr>
              <a:t>99</a:t>
            </a:r>
            <a:r>
              <a:rPr lang="zh-CN" altLang="en-US" sz="1800" dirty="0">
                <a:latin typeface="Times New Roman" panose="02020603050405020304" pitchFamily="18" charset="0"/>
              </a:rPr>
              <a:t>个数逐个进行比较，如果</a:t>
            </a:r>
            <a:r>
              <a:rPr lang="en-US" altLang="zh-CN" sz="1800">
                <a:latin typeface="Times New Roman" panose="02020603050405020304" pitchFamily="18" charset="0"/>
              </a:rPr>
              <a:t>AL</a:t>
            </a:r>
            <a:r>
              <a:rPr lang="zh-CN" altLang="en-US" sz="1800" dirty="0">
                <a:latin typeface="Times New Roman" panose="02020603050405020304" pitchFamily="18" charset="0"/>
              </a:rPr>
              <a:t>中的数大于或等于与之相比较的数，则转下一个数进行比较；若</a:t>
            </a:r>
            <a:r>
              <a:rPr lang="en-US" altLang="zh-CN" sz="1800">
                <a:latin typeface="Times New Roman" panose="02020603050405020304" pitchFamily="18" charset="0"/>
              </a:rPr>
              <a:t>AL</a:t>
            </a:r>
            <a:r>
              <a:rPr lang="zh-CN" altLang="en-US" sz="1800" dirty="0">
                <a:latin typeface="Times New Roman" panose="02020603050405020304" pitchFamily="18" charset="0"/>
              </a:rPr>
              <a:t>中的数小于相比较的数，则把相比较的数送入</a:t>
            </a:r>
            <a:r>
              <a:rPr lang="en-US" altLang="zh-CN" sz="1800">
                <a:latin typeface="Times New Roman" panose="02020603050405020304" pitchFamily="18" charset="0"/>
              </a:rPr>
              <a:t>AL</a:t>
            </a:r>
            <a:r>
              <a:rPr lang="zh-CN" altLang="en-US" sz="1800" dirty="0">
                <a:latin typeface="Times New Roman" panose="02020603050405020304" pitchFamily="18" charset="0"/>
              </a:rPr>
              <a:t>中，保证</a:t>
            </a:r>
            <a:r>
              <a:rPr lang="en-US" altLang="zh-CN" sz="1800">
                <a:latin typeface="Times New Roman" panose="02020603050405020304" pitchFamily="18" charset="0"/>
              </a:rPr>
              <a:t>AL</a:t>
            </a:r>
            <a:r>
              <a:rPr lang="zh-CN" altLang="en-US" sz="1800" dirty="0">
                <a:latin typeface="Times New Roman" panose="02020603050405020304" pitchFamily="18" charset="0"/>
              </a:rPr>
              <a:t>中的数始终处于较大的数。比较</a:t>
            </a:r>
            <a:r>
              <a:rPr lang="en-US" altLang="zh-CN" sz="1800">
                <a:latin typeface="Times New Roman" panose="02020603050405020304" pitchFamily="18" charset="0"/>
              </a:rPr>
              <a:t>99</a:t>
            </a:r>
            <a:r>
              <a:rPr lang="zh-CN" altLang="en-US" sz="1800" dirty="0">
                <a:latin typeface="Times New Roman" panose="02020603050405020304" pitchFamily="18" charset="0"/>
              </a:rPr>
              <a:t>次之后最大数必定在</a:t>
            </a:r>
            <a:r>
              <a:rPr lang="en-US" altLang="zh-CN" sz="1800">
                <a:latin typeface="Times New Roman" panose="02020603050405020304" pitchFamily="18" charset="0"/>
              </a:rPr>
              <a:t>AL</a:t>
            </a:r>
            <a:r>
              <a:rPr lang="zh-CN" altLang="en-US" sz="1800" dirty="0">
                <a:latin typeface="Times New Roman" panose="02020603050405020304" pitchFamily="18" charset="0"/>
              </a:rPr>
              <a:t>中，最后把</a:t>
            </a:r>
            <a:r>
              <a:rPr lang="en-US" altLang="zh-CN" sz="1800">
                <a:latin typeface="Times New Roman" panose="02020603050405020304" pitchFamily="18" charset="0"/>
              </a:rPr>
              <a:t>AL</a:t>
            </a:r>
            <a:r>
              <a:rPr lang="zh-CN" altLang="en-US" sz="1800" dirty="0">
                <a:latin typeface="Times New Roman" panose="02020603050405020304" pitchFamily="18" charset="0"/>
              </a:rPr>
              <a:t>中的数送入</a:t>
            </a:r>
            <a:r>
              <a:rPr lang="en-US" altLang="zh-CN" sz="1800">
                <a:latin typeface="Times New Roman" panose="02020603050405020304" pitchFamily="18" charset="0"/>
              </a:rPr>
              <a:t>MAX</a:t>
            </a:r>
            <a:r>
              <a:rPr lang="zh-CN" altLang="en-US" sz="1800" dirty="0">
                <a:latin typeface="Times New Roman" panose="02020603050405020304" pitchFamily="18" charset="0"/>
              </a:rPr>
              <a:t>单元。本例的特点：循环次数已知，因此可以用计数器来控制循环的执行，程序流程图如图</a:t>
            </a:r>
            <a:r>
              <a:rPr lang="en-US" altLang="zh-CN" sz="1800">
                <a:latin typeface="Times New Roman" panose="02020603050405020304" pitchFamily="18" charset="0"/>
              </a:rPr>
              <a:t> </a:t>
            </a:r>
            <a:r>
              <a:rPr lang="zh-CN" altLang="en-US" sz="1800" dirty="0">
                <a:latin typeface="Times New Roman" panose="02020603050405020304" pitchFamily="18" charset="0"/>
              </a:rPr>
              <a:t>所示。程序编写如下：</a:t>
            </a:r>
          </a:p>
          <a:p>
            <a:r>
              <a:rPr lang="zh-CN" altLang="en-US" sz="1800" dirty="0">
                <a:latin typeface="Times New Roman" panose="02020603050405020304" pitchFamily="18" charset="0"/>
              </a:rPr>
              <a:t>    </a:t>
            </a:r>
            <a:r>
              <a:rPr lang="en-US" altLang="zh-CN" sz="1800">
                <a:latin typeface="Times New Roman" panose="02020603050405020304" pitchFamily="18" charset="0"/>
              </a:rPr>
              <a:t>DATA       SEGMENT</a:t>
            </a:r>
          </a:p>
          <a:p>
            <a:r>
              <a:rPr lang="en-US" altLang="zh-CN" sz="1800">
                <a:latin typeface="Times New Roman" panose="02020603050405020304" pitchFamily="18" charset="0"/>
              </a:rPr>
              <a:t>    X               DB  106</a:t>
            </a:r>
            <a:r>
              <a:rPr lang="zh-CN" altLang="en-US" sz="1800" dirty="0">
                <a:latin typeface="Times New Roman" panose="02020603050405020304" pitchFamily="18" charset="0"/>
              </a:rPr>
              <a:t>，</a:t>
            </a:r>
            <a:r>
              <a:rPr lang="en-US" altLang="zh-CN" sz="1800">
                <a:latin typeface="Times New Roman" panose="02020603050405020304" pitchFamily="18" charset="0"/>
              </a:rPr>
              <a:t>135</a:t>
            </a:r>
            <a:r>
              <a:rPr lang="zh-CN" altLang="en-US" sz="1800" dirty="0">
                <a:latin typeface="Times New Roman" panose="02020603050405020304" pitchFamily="18" charset="0"/>
              </a:rPr>
              <a:t>，</a:t>
            </a:r>
            <a:r>
              <a:rPr lang="en-US" altLang="zh-CN" sz="1800">
                <a:latin typeface="Times New Roman" panose="02020603050405020304" pitchFamily="18" charset="0"/>
              </a:rPr>
              <a:t>101</a:t>
            </a:r>
            <a:r>
              <a:rPr lang="zh-CN" altLang="en-US" sz="1800" dirty="0">
                <a:latin typeface="Times New Roman" panose="02020603050405020304" pitchFamily="18" charset="0"/>
              </a:rPr>
              <a:t>，</a:t>
            </a:r>
            <a:r>
              <a:rPr lang="en-US" altLang="zh-CN" sz="1800">
                <a:latin typeface="Times New Roman" panose="02020603050405020304" pitchFamily="18" charset="0"/>
              </a:rPr>
              <a:t>210</a:t>
            </a:r>
            <a:r>
              <a:rPr lang="zh-CN" altLang="en-US" sz="1800" dirty="0">
                <a:latin typeface="Times New Roman" panose="02020603050405020304" pitchFamily="18" charset="0"/>
              </a:rPr>
              <a:t>，</a:t>
            </a:r>
            <a:r>
              <a:rPr lang="en-US" altLang="zh-CN" sz="1800" dirty="0">
                <a:latin typeface="Times New Roman" panose="02020603050405020304" pitchFamily="18" charset="0"/>
              </a:rPr>
              <a:t>┉</a:t>
            </a:r>
            <a:r>
              <a:rPr lang="en-US" altLang="zh-CN" sz="1800" b="1">
                <a:latin typeface="Times New Roman" panose="02020603050405020304" pitchFamily="18" charset="0"/>
              </a:rPr>
              <a:t>; </a:t>
            </a:r>
            <a:r>
              <a:rPr lang="zh-CN" altLang="en-US" sz="1800" dirty="0">
                <a:latin typeface="Times New Roman" panose="02020603050405020304" pitchFamily="18" charset="0"/>
              </a:rPr>
              <a:t>共</a:t>
            </a:r>
            <a:r>
              <a:rPr lang="en-US" altLang="zh-CN" sz="1800">
                <a:latin typeface="Times New Roman" panose="02020603050405020304" pitchFamily="18" charset="0"/>
              </a:rPr>
              <a:t>100</a:t>
            </a:r>
            <a:r>
              <a:rPr lang="zh-CN" altLang="en-US" sz="1800" dirty="0">
                <a:latin typeface="Times New Roman" panose="02020603050405020304" pitchFamily="18" charset="0"/>
              </a:rPr>
              <a:t>个</a:t>
            </a:r>
          </a:p>
          <a:p>
            <a:r>
              <a:rPr lang="zh-CN" altLang="en-US" sz="1800" dirty="0">
                <a:latin typeface="Times New Roman" panose="02020603050405020304" pitchFamily="18" charset="0"/>
              </a:rPr>
              <a:t>    </a:t>
            </a:r>
            <a:r>
              <a:rPr lang="en-US" altLang="zh-CN" sz="1800">
                <a:latin typeface="Times New Roman" panose="02020603050405020304" pitchFamily="18" charset="0"/>
              </a:rPr>
              <a:t>MAX        DB  ?</a:t>
            </a:r>
          </a:p>
          <a:p>
            <a:r>
              <a:rPr lang="en-US" altLang="zh-CN" sz="1800">
                <a:latin typeface="Times New Roman" panose="02020603050405020304" pitchFamily="18" charset="0"/>
              </a:rPr>
              <a:t>    DATA      ENDS </a:t>
            </a:r>
          </a:p>
          <a:p>
            <a:r>
              <a:rPr lang="en-US" altLang="zh-CN" sz="1800">
                <a:latin typeface="Times New Roman" panose="02020603050405020304" pitchFamily="18" charset="0"/>
              </a:rPr>
              <a:t>    STAK      SEGMENT  STACK</a:t>
            </a:r>
          </a:p>
          <a:p>
            <a:r>
              <a:rPr lang="en-US" altLang="zh-CN" sz="1800">
                <a:latin typeface="Times New Roman" panose="02020603050405020304" pitchFamily="18" charset="0"/>
              </a:rPr>
              <a:t>                     DW  20H DUP</a:t>
            </a:r>
            <a:r>
              <a:rPr lang="zh-CN" altLang="en-US" sz="1800" dirty="0">
                <a:latin typeface="Times New Roman" panose="02020603050405020304" pitchFamily="18" charset="0"/>
              </a:rPr>
              <a:t>（</a:t>
            </a:r>
            <a:r>
              <a:rPr lang="en-US" altLang="zh-CN" sz="1800">
                <a:latin typeface="Times New Roman" panose="02020603050405020304" pitchFamily="18" charset="0"/>
              </a:rPr>
              <a:t>?</a:t>
            </a:r>
            <a:r>
              <a:rPr lang="zh-CN" altLang="en-US" sz="1800" dirty="0">
                <a:latin typeface="Times New Roman" panose="02020603050405020304" pitchFamily="18" charset="0"/>
              </a:rPr>
              <a:t>）</a:t>
            </a:r>
          </a:p>
          <a:p>
            <a:r>
              <a:rPr lang="zh-CN" altLang="en-US" sz="1800" dirty="0">
                <a:latin typeface="Times New Roman" panose="02020603050405020304" pitchFamily="18" charset="0"/>
              </a:rPr>
              <a:t>    </a:t>
            </a:r>
            <a:r>
              <a:rPr lang="en-US" altLang="zh-CN" sz="1800">
                <a:latin typeface="Times New Roman" panose="02020603050405020304" pitchFamily="18" charset="0"/>
              </a:rPr>
              <a:t>STAK       ENDS</a:t>
            </a:r>
          </a:p>
          <a:p>
            <a:r>
              <a:rPr lang="en-US" altLang="zh-CN" sz="1800">
                <a:latin typeface="Times New Roman" panose="02020603050405020304" pitchFamily="18" charset="0"/>
              </a:rPr>
              <a:t>    CODE      SEGMENT</a:t>
            </a:r>
          </a:p>
          <a:p>
            <a:r>
              <a:rPr lang="en-US" altLang="zh-CN" sz="1800">
                <a:latin typeface="Times New Roman" panose="02020603050405020304" pitchFamily="18" charset="0"/>
              </a:rPr>
              <a:t>                     ASSUME  CS</a:t>
            </a:r>
            <a:r>
              <a:rPr lang="en-US" altLang="zh-CN" sz="1800" b="1">
                <a:latin typeface="Times New Roman" panose="02020603050405020304" pitchFamily="18" charset="0"/>
              </a:rPr>
              <a:t>:</a:t>
            </a:r>
            <a:r>
              <a:rPr lang="en-US" altLang="zh-CN" sz="1800">
                <a:latin typeface="Times New Roman" panose="02020603050405020304" pitchFamily="18" charset="0"/>
              </a:rPr>
              <a:t>CODE</a:t>
            </a:r>
            <a:r>
              <a:rPr lang="zh-CN" altLang="en-US" sz="1800" dirty="0">
                <a:latin typeface="Times New Roman" panose="02020603050405020304" pitchFamily="18" charset="0"/>
              </a:rPr>
              <a:t>，</a:t>
            </a:r>
            <a:r>
              <a:rPr lang="en-US" altLang="zh-CN" sz="1800">
                <a:latin typeface="Times New Roman" panose="02020603050405020304" pitchFamily="18" charset="0"/>
              </a:rPr>
              <a:t>DS</a:t>
            </a:r>
            <a:r>
              <a:rPr lang="en-US" altLang="zh-CN" sz="1800" b="1">
                <a:latin typeface="Times New Roman" panose="02020603050405020304" pitchFamily="18" charset="0"/>
              </a:rPr>
              <a:t>:</a:t>
            </a:r>
            <a:r>
              <a:rPr lang="en-US" altLang="zh-CN" sz="1800">
                <a:latin typeface="Times New Roman" panose="02020603050405020304" pitchFamily="18" charset="0"/>
              </a:rPr>
              <a:t>DATA</a:t>
            </a:r>
          </a:p>
          <a:p>
            <a:r>
              <a:rPr lang="en-US" altLang="zh-CN" sz="1800">
                <a:latin typeface="Times New Roman" panose="02020603050405020304" pitchFamily="18" charset="0"/>
              </a:rPr>
              <a:t>    START</a:t>
            </a:r>
            <a:r>
              <a:rPr lang="zh-CN" altLang="en-US" sz="1800" dirty="0">
                <a:latin typeface="Times New Roman" panose="02020603050405020304" pitchFamily="18" charset="0"/>
              </a:rPr>
              <a:t>：</a:t>
            </a:r>
            <a:r>
              <a:rPr lang="en-US" altLang="zh-CN" sz="1800">
                <a:latin typeface="Times New Roman" panose="02020603050405020304" pitchFamily="18" charset="0"/>
              </a:rPr>
              <a:t>MOV  AX</a:t>
            </a:r>
            <a:r>
              <a:rPr lang="zh-CN" altLang="en-US" sz="1800" dirty="0">
                <a:latin typeface="Times New Roman" panose="02020603050405020304" pitchFamily="18" charset="0"/>
              </a:rPr>
              <a:t>，</a:t>
            </a:r>
            <a:r>
              <a:rPr lang="en-US" altLang="zh-CN" sz="1800">
                <a:latin typeface="Times New Roman" panose="02020603050405020304" pitchFamily="18" charset="0"/>
              </a:rPr>
              <a:t>DATA</a:t>
            </a:r>
          </a:p>
          <a:p>
            <a:r>
              <a:rPr lang="en-US" altLang="zh-CN" sz="1800">
                <a:latin typeface="Times New Roman" panose="02020603050405020304" pitchFamily="18" charset="0"/>
              </a:rPr>
              <a:t>                     MOV  DS</a:t>
            </a:r>
            <a:r>
              <a:rPr lang="zh-CN" altLang="en-US" sz="1800" dirty="0">
                <a:latin typeface="Times New Roman" panose="02020603050405020304" pitchFamily="18" charset="0"/>
              </a:rPr>
              <a:t>，</a:t>
            </a:r>
            <a:r>
              <a:rPr lang="en-US" altLang="zh-CN" sz="1800">
                <a:latin typeface="Times New Roman" panose="02020603050405020304" pitchFamily="18" charset="0"/>
              </a:rPr>
              <a:t>AX</a:t>
            </a:r>
          </a:p>
          <a:p>
            <a:r>
              <a:rPr lang="en-US" altLang="zh-CN" sz="1800">
                <a:latin typeface="Times New Roman" panose="02020603050405020304" pitchFamily="18" charset="0"/>
              </a:rPr>
              <a:t>                     LEA   BX</a:t>
            </a:r>
            <a:r>
              <a:rPr lang="zh-CN" altLang="en-US" sz="1800" dirty="0">
                <a:latin typeface="Times New Roman" panose="02020603050405020304" pitchFamily="18" charset="0"/>
              </a:rPr>
              <a:t>，</a:t>
            </a:r>
            <a:r>
              <a:rPr lang="en-US" altLang="zh-CN" sz="1800">
                <a:latin typeface="Times New Roman" panose="02020603050405020304" pitchFamily="18" charset="0"/>
              </a:rPr>
              <a:t>X</a:t>
            </a:r>
          </a:p>
          <a:p>
            <a:r>
              <a:rPr lang="en-US" altLang="zh-CN" sz="1800">
                <a:latin typeface="Times New Roman" panose="02020603050405020304" pitchFamily="18" charset="0"/>
              </a:rPr>
              <a:t>                     MOV  AL</a:t>
            </a:r>
            <a:r>
              <a:rPr lang="zh-CN" altLang="en-US" sz="1800" dirty="0">
                <a:latin typeface="Times New Roman" panose="02020603050405020304" pitchFamily="18" charset="0"/>
              </a:rPr>
              <a:t>，</a:t>
            </a:r>
            <a:r>
              <a:rPr lang="en-US" altLang="zh-CN" sz="1800">
                <a:latin typeface="Times New Roman" panose="02020603050405020304" pitchFamily="18" charset="0"/>
              </a:rPr>
              <a:t>[BX]</a:t>
            </a:r>
          </a:p>
          <a:p>
            <a:r>
              <a:rPr lang="en-US" altLang="zh-CN" sz="1800">
                <a:latin typeface="Times New Roman" panose="02020603050405020304" pitchFamily="18" charset="0"/>
              </a:rPr>
              <a:t>                     MOV  CX</a:t>
            </a:r>
            <a:r>
              <a:rPr lang="zh-CN" altLang="en-US" sz="1800" dirty="0">
                <a:latin typeface="Times New Roman" panose="02020603050405020304" pitchFamily="18" charset="0"/>
              </a:rPr>
              <a:t>，</a:t>
            </a:r>
            <a:r>
              <a:rPr lang="en-US" altLang="zh-CN" sz="1800">
                <a:latin typeface="Times New Roman" panose="02020603050405020304" pitchFamily="18" charset="0"/>
              </a:rPr>
              <a:t>99</a:t>
            </a:r>
            <a:r>
              <a:rPr lang="en-US" altLang="zh-CN" dirty="0">
                <a:latin typeface="Times New Roman" panose="02020603050405020304" pitchFamily="18" charset="0"/>
              </a:rPr>
              <a:t>       </a:t>
            </a:r>
            <a:endParaRPr lang="en-US" altLang="zh-CN">
              <a:latin typeface="Times New Roman" panose="02020603050405020304" pitchFamily="18" charset="0"/>
            </a:endParaRP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文本占位符 160770"/>
          <p:cNvSpPr>
            <a:spLocks noGrp="1"/>
          </p:cNvSpPr>
          <p:nvPr>
            <p:ph type="body" idx="1"/>
          </p:nvPr>
        </p:nvSpPr>
        <p:spPr/>
        <p:txBody>
          <a:bodyPr/>
          <a:lstStyle/>
          <a:p>
            <a:pPr marL="533400" indent="-533400">
              <a:buNone/>
            </a:pPr>
            <a:r>
              <a:rPr lang="en-US" altLang="zh-CN"/>
              <a:t> </a:t>
            </a:r>
            <a:r>
              <a:rPr lang="zh-CN" altLang="en-US" dirty="0"/>
              <a:t>74</a:t>
            </a:r>
            <a:r>
              <a:rPr lang="en-US" altLang="zh-CN"/>
              <a:t>LS138</a:t>
            </a:r>
            <a:r>
              <a:rPr lang="zh-CN" altLang="en-US" dirty="0"/>
              <a:t>译码器：</a:t>
            </a:r>
          </a:p>
        </p:txBody>
      </p:sp>
      <p:grpSp>
        <p:nvGrpSpPr>
          <p:cNvPr id="160803" name="组合 160802"/>
          <p:cNvGrpSpPr/>
          <p:nvPr/>
        </p:nvGrpSpPr>
        <p:grpSpPr>
          <a:xfrm>
            <a:off x="4592638" y="2789238"/>
            <a:ext cx="2590800" cy="3581400"/>
            <a:chOff x="1872" y="1680"/>
            <a:chExt cx="1632" cy="2256"/>
          </a:xfrm>
        </p:grpSpPr>
        <p:sp>
          <p:nvSpPr>
            <p:cNvPr id="160804" name="矩形 160803"/>
            <p:cNvSpPr/>
            <p:nvPr/>
          </p:nvSpPr>
          <p:spPr>
            <a:xfrm>
              <a:off x="2112" y="1680"/>
              <a:ext cx="1152" cy="2256"/>
            </a:xfrm>
            <a:prstGeom prst="rect">
              <a:avLst/>
            </a:prstGeom>
            <a:solidFill>
              <a:srgbClr val="008000"/>
            </a:solidFill>
            <a:ln w="9525" cap="flat" cmpd="sng">
              <a:solidFill>
                <a:schemeClr val="tx1"/>
              </a:solidFill>
              <a:prstDash val="solid"/>
              <a:miter/>
              <a:headEnd type="none" w="med" len="med"/>
              <a:tailEnd type="none" w="med" len="med"/>
            </a:ln>
          </p:spPr>
          <p:txBody>
            <a:bodyPr/>
            <a:lstStyle/>
            <a:p>
              <a:endParaRPr lang="zh-CN" altLang="en-US"/>
            </a:p>
          </p:txBody>
        </p:sp>
        <p:sp>
          <p:nvSpPr>
            <p:cNvPr id="160805" name="直接连接符 160804"/>
            <p:cNvSpPr/>
            <p:nvPr/>
          </p:nvSpPr>
          <p:spPr>
            <a:xfrm>
              <a:off x="3264" y="1872"/>
              <a:ext cx="240" cy="0"/>
            </a:xfrm>
            <a:prstGeom prst="line">
              <a:avLst/>
            </a:prstGeom>
            <a:ln w="9525" cap="flat" cmpd="sng">
              <a:solidFill>
                <a:schemeClr val="tx1"/>
              </a:solidFill>
              <a:prstDash val="solid"/>
              <a:headEnd type="none" w="med" len="med"/>
              <a:tailEnd type="none" w="med" len="med"/>
            </a:ln>
          </p:spPr>
        </p:sp>
        <p:sp>
          <p:nvSpPr>
            <p:cNvPr id="160806" name="直接连接符 160805"/>
            <p:cNvSpPr/>
            <p:nvPr/>
          </p:nvSpPr>
          <p:spPr>
            <a:xfrm>
              <a:off x="3264" y="2112"/>
              <a:ext cx="240" cy="0"/>
            </a:xfrm>
            <a:prstGeom prst="line">
              <a:avLst/>
            </a:prstGeom>
            <a:ln w="9525" cap="flat" cmpd="sng">
              <a:solidFill>
                <a:schemeClr val="tx1"/>
              </a:solidFill>
              <a:prstDash val="solid"/>
              <a:headEnd type="none" w="med" len="med"/>
              <a:tailEnd type="none" w="med" len="med"/>
            </a:ln>
          </p:spPr>
        </p:sp>
        <p:sp>
          <p:nvSpPr>
            <p:cNvPr id="160807" name="直接连接符 160806"/>
            <p:cNvSpPr/>
            <p:nvPr/>
          </p:nvSpPr>
          <p:spPr>
            <a:xfrm>
              <a:off x="3264" y="2352"/>
              <a:ext cx="240" cy="0"/>
            </a:xfrm>
            <a:prstGeom prst="line">
              <a:avLst/>
            </a:prstGeom>
            <a:ln w="9525" cap="flat" cmpd="sng">
              <a:solidFill>
                <a:schemeClr val="tx1"/>
              </a:solidFill>
              <a:prstDash val="solid"/>
              <a:headEnd type="none" w="med" len="med"/>
              <a:tailEnd type="none" w="med" len="med"/>
            </a:ln>
          </p:spPr>
        </p:sp>
        <p:sp>
          <p:nvSpPr>
            <p:cNvPr id="160808" name="直接连接符 160807"/>
            <p:cNvSpPr/>
            <p:nvPr/>
          </p:nvSpPr>
          <p:spPr>
            <a:xfrm>
              <a:off x="3264" y="2592"/>
              <a:ext cx="240" cy="0"/>
            </a:xfrm>
            <a:prstGeom prst="line">
              <a:avLst/>
            </a:prstGeom>
            <a:ln w="9525" cap="flat" cmpd="sng">
              <a:solidFill>
                <a:schemeClr val="tx1"/>
              </a:solidFill>
              <a:prstDash val="solid"/>
              <a:headEnd type="none" w="med" len="med"/>
              <a:tailEnd type="none" w="med" len="med"/>
            </a:ln>
          </p:spPr>
        </p:sp>
        <p:sp>
          <p:nvSpPr>
            <p:cNvPr id="160809" name="直接连接符 160808"/>
            <p:cNvSpPr/>
            <p:nvPr/>
          </p:nvSpPr>
          <p:spPr>
            <a:xfrm>
              <a:off x="3264" y="2880"/>
              <a:ext cx="240" cy="0"/>
            </a:xfrm>
            <a:prstGeom prst="line">
              <a:avLst/>
            </a:prstGeom>
            <a:ln w="9525" cap="flat" cmpd="sng">
              <a:solidFill>
                <a:schemeClr val="tx1"/>
              </a:solidFill>
              <a:prstDash val="solid"/>
              <a:headEnd type="none" w="med" len="med"/>
              <a:tailEnd type="none" w="med" len="med"/>
            </a:ln>
          </p:spPr>
        </p:sp>
        <p:sp>
          <p:nvSpPr>
            <p:cNvPr id="160810" name="直接连接符 160809"/>
            <p:cNvSpPr/>
            <p:nvPr/>
          </p:nvSpPr>
          <p:spPr>
            <a:xfrm>
              <a:off x="3264" y="3168"/>
              <a:ext cx="240" cy="0"/>
            </a:xfrm>
            <a:prstGeom prst="line">
              <a:avLst/>
            </a:prstGeom>
            <a:ln w="9525" cap="flat" cmpd="sng">
              <a:solidFill>
                <a:schemeClr val="tx1"/>
              </a:solidFill>
              <a:prstDash val="solid"/>
              <a:headEnd type="none" w="med" len="med"/>
              <a:tailEnd type="none" w="med" len="med"/>
            </a:ln>
          </p:spPr>
        </p:sp>
        <p:sp>
          <p:nvSpPr>
            <p:cNvPr id="160811" name="直接连接符 160810"/>
            <p:cNvSpPr/>
            <p:nvPr/>
          </p:nvSpPr>
          <p:spPr>
            <a:xfrm>
              <a:off x="3264" y="3456"/>
              <a:ext cx="240" cy="0"/>
            </a:xfrm>
            <a:prstGeom prst="line">
              <a:avLst/>
            </a:prstGeom>
            <a:ln w="9525" cap="flat" cmpd="sng">
              <a:solidFill>
                <a:schemeClr val="tx1"/>
              </a:solidFill>
              <a:prstDash val="solid"/>
              <a:headEnd type="none" w="med" len="med"/>
              <a:tailEnd type="none" w="med" len="med"/>
            </a:ln>
          </p:spPr>
        </p:sp>
        <p:sp>
          <p:nvSpPr>
            <p:cNvPr id="160812" name="直接连接符 160811"/>
            <p:cNvSpPr/>
            <p:nvPr/>
          </p:nvSpPr>
          <p:spPr>
            <a:xfrm>
              <a:off x="3264" y="3744"/>
              <a:ext cx="240" cy="0"/>
            </a:xfrm>
            <a:prstGeom prst="line">
              <a:avLst/>
            </a:prstGeom>
            <a:ln w="9525" cap="flat" cmpd="sng">
              <a:solidFill>
                <a:schemeClr val="tx1"/>
              </a:solidFill>
              <a:prstDash val="solid"/>
              <a:headEnd type="none" w="med" len="med"/>
              <a:tailEnd type="none" w="med" len="med"/>
            </a:ln>
          </p:spPr>
        </p:sp>
        <p:sp>
          <p:nvSpPr>
            <p:cNvPr id="160813" name="文本框 160812"/>
            <p:cNvSpPr txBox="1"/>
            <p:nvPr/>
          </p:nvSpPr>
          <p:spPr>
            <a:xfrm>
              <a:off x="2112" y="1776"/>
              <a:ext cx="528" cy="329"/>
            </a:xfrm>
            <a:prstGeom prst="rect">
              <a:avLst/>
            </a:prstGeom>
            <a:noFill/>
            <a:ln w="9525">
              <a:noFill/>
            </a:ln>
          </p:spPr>
          <p:txBody>
            <a:bodyPr>
              <a:spAutoFit/>
            </a:bodyPr>
            <a:lstStyle/>
            <a:p>
              <a:pPr algn="l">
                <a:lnSpc>
                  <a:spcPct val="100000"/>
                </a:lnSpc>
                <a:spcBef>
                  <a:spcPct val="50000"/>
                </a:spcBef>
              </a:pPr>
              <a:r>
                <a:rPr lang="en-US" altLang="zh-CN" sz="2800" b="0">
                  <a:solidFill>
                    <a:schemeClr val="bg1"/>
                  </a:solidFill>
                  <a:latin typeface="Times New Roman" panose="02020603050405020304" pitchFamily="18" charset="0"/>
                </a:rPr>
                <a:t>G</a:t>
              </a:r>
              <a:r>
                <a:rPr lang="en-US" altLang="zh-CN" b="0">
                  <a:solidFill>
                    <a:schemeClr val="bg1"/>
                  </a:solidFill>
                  <a:latin typeface="Times New Roman" panose="02020603050405020304" pitchFamily="18" charset="0"/>
                </a:rPr>
                <a:t>1</a:t>
              </a:r>
              <a:endParaRPr lang="en-US" altLang="zh-CN" sz="3200" b="0">
                <a:solidFill>
                  <a:schemeClr val="bg1"/>
                </a:solidFill>
                <a:latin typeface="Times New Roman" panose="02020603050405020304" pitchFamily="18" charset="0"/>
              </a:endParaRPr>
            </a:p>
          </p:txBody>
        </p:sp>
        <p:sp>
          <p:nvSpPr>
            <p:cNvPr id="160814" name="文本框 160813"/>
            <p:cNvSpPr txBox="1"/>
            <p:nvPr/>
          </p:nvSpPr>
          <p:spPr>
            <a:xfrm>
              <a:off x="2112" y="2112"/>
              <a:ext cx="528" cy="329"/>
            </a:xfrm>
            <a:prstGeom prst="rect">
              <a:avLst/>
            </a:prstGeom>
            <a:noFill/>
            <a:ln w="9525">
              <a:noFill/>
            </a:ln>
          </p:spPr>
          <p:txBody>
            <a:bodyPr>
              <a:spAutoFit/>
            </a:bodyPr>
            <a:lstStyle/>
            <a:p>
              <a:pPr algn="l">
                <a:lnSpc>
                  <a:spcPct val="100000"/>
                </a:lnSpc>
                <a:spcBef>
                  <a:spcPct val="50000"/>
                </a:spcBef>
              </a:pPr>
              <a:r>
                <a:rPr lang="en-US" altLang="zh-CN" sz="2800" b="0">
                  <a:solidFill>
                    <a:schemeClr val="bg1"/>
                  </a:solidFill>
                  <a:latin typeface="Times New Roman" panose="02020603050405020304" pitchFamily="18" charset="0"/>
                </a:rPr>
                <a:t>G</a:t>
              </a:r>
              <a:r>
                <a:rPr lang="en-US" altLang="zh-CN" b="0">
                  <a:solidFill>
                    <a:schemeClr val="bg1"/>
                  </a:solidFill>
                  <a:latin typeface="Times New Roman" panose="02020603050405020304" pitchFamily="18" charset="0"/>
                </a:rPr>
                <a:t>2A</a:t>
              </a:r>
              <a:endParaRPr lang="en-US" altLang="zh-CN" sz="3200" b="0">
                <a:solidFill>
                  <a:schemeClr val="bg1"/>
                </a:solidFill>
                <a:latin typeface="Times New Roman" panose="02020603050405020304" pitchFamily="18" charset="0"/>
              </a:endParaRPr>
            </a:p>
          </p:txBody>
        </p:sp>
        <p:sp>
          <p:nvSpPr>
            <p:cNvPr id="160815" name="直接连接符 160814"/>
            <p:cNvSpPr/>
            <p:nvPr/>
          </p:nvSpPr>
          <p:spPr>
            <a:xfrm>
              <a:off x="2154" y="2151"/>
              <a:ext cx="317" cy="0"/>
            </a:xfrm>
            <a:prstGeom prst="line">
              <a:avLst/>
            </a:prstGeom>
            <a:ln w="28575" cap="flat" cmpd="sng">
              <a:solidFill>
                <a:schemeClr val="bg1"/>
              </a:solidFill>
              <a:prstDash val="solid"/>
              <a:headEnd type="none" w="med" len="med"/>
              <a:tailEnd type="none" w="med" len="med"/>
            </a:ln>
          </p:spPr>
        </p:sp>
        <p:sp>
          <p:nvSpPr>
            <p:cNvPr id="160816" name="文本框 160815"/>
            <p:cNvSpPr txBox="1"/>
            <p:nvPr/>
          </p:nvSpPr>
          <p:spPr>
            <a:xfrm>
              <a:off x="2112" y="2400"/>
              <a:ext cx="528" cy="329"/>
            </a:xfrm>
            <a:prstGeom prst="rect">
              <a:avLst/>
            </a:prstGeom>
            <a:noFill/>
            <a:ln w="9525">
              <a:noFill/>
            </a:ln>
          </p:spPr>
          <p:txBody>
            <a:bodyPr>
              <a:spAutoFit/>
            </a:bodyPr>
            <a:lstStyle/>
            <a:p>
              <a:pPr algn="l">
                <a:lnSpc>
                  <a:spcPct val="100000"/>
                </a:lnSpc>
                <a:spcBef>
                  <a:spcPct val="50000"/>
                </a:spcBef>
              </a:pPr>
              <a:r>
                <a:rPr lang="en-US" altLang="zh-CN" sz="2800" b="0">
                  <a:solidFill>
                    <a:schemeClr val="bg1"/>
                  </a:solidFill>
                  <a:latin typeface="Times New Roman" panose="02020603050405020304" pitchFamily="18" charset="0"/>
                </a:rPr>
                <a:t>G</a:t>
              </a:r>
              <a:r>
                <a:rPr lang="en-US" altLang="zh-CN" b="0">
                  <a:solidFill>
                    <a:schemeClr val="bg1"/>
                  </a:solidFill>
                  <a:latin typeface="Times New Roman" panose="02020603050405020304" pitchFamily="18" charset="0"/>
                </a:rPr>
                <a:t>2B</a:t>
              </a:r>
              <a:endParaRPr lang="en-US" altLang="zh-CN" sz="3200" b="0">
                <a:solidFill>
                  <a:schemeClr val="bg1"/>
                </a:solidFill>
                <a:latin typeface="Times New Roman" panose="02020603050405020304" pitchFamily="18" charset="0"/>
              </a:endParaRPr>
            </a:p>
          </p:txBody>
        </p:sp>
        <p:sp>
          <p:nvSpPr>
            <p:cNvPr id="160817" name="直接连接符 160816"/>
            <p:cNvSpPr/>
            <p:nvPr/>
          </p:nvSpPr>
          <p:spPr>
            <a:xfrm>
              <a:off x="2160" y="2439"/>
              <a:ext cx="317" cy="0"/>
            </a:xfrm>
            <a:prstGeom prst="line">
              <a:avLst/>
            </a:prstGeom>
            <a:ln w="28575" cap="flat" cmpd="sng">
              <a:solidFill>
                <a:schemeClr val="bg1"/>
              </a:solidFill>
              <a:prstDash val="solid"/>
              <a:headEnd type="none" w="med" len="med"/>
              <a:tailEnd type="none" w="med" len="med"/>
            </a:ln>
          </p:spPr>
        </p:sp>
        <p:sp>
          <p:nvSpPr>
            <p:cNvPr id="160818" name="文本框 160817"/>
            <p:cNvSpPr txBox="1"/>
            <p:nvPr/>
          </p:nvSpPr>
          <p:spPr>
            <a:xfrm>
              <a:off x="2133" y="2832"/>
              <a:ext cx="528" cy="329"/>
            </a:xfrm>
            <a:prstGeom prst="rect">
              <a:avLst/>
            </a:prstGeom>
            <a:noFill/>
            <a:ln w="9525">
              <a:noFill/>
            </a:ln>
          </p:spPr>
          <p:txBody>
            <a:bodyPr>
              <a:spAutoFit/>
            </a:bodyPr>
            <a:lstStyle/>
            <a:p>
              <a:pPr algn="l">
                <a:lnSpc>
                  <a:spcPct val="100000"/>
                </a:lnSpc>
                <a:spcBef>
                  <a:spcPct val="50000"/>
                </a:spcBef>
              </a:pPr>
              <a:r>
                <a:rPr lang="en-US" altLang="zh-CN" sz="2800" b="0">
                  <a:solidFill>
                    <a:schemeClr val="bg1"/>
                  </a:solidFill>
                  <a:latin typeface="Times New Roman" panose="02020603050405020304" pitchFamily="18" charset="0"/>
                </a:rPr>
                <a:t>C</a:t>
              </a:r>
              <a:endParaRPr lang="en-US" altLang="zh-CN" sz="3200" b="0">
                <a:solidFill>
                  <a:schemeClr val="bg1"/>
                </a:solidFill>
                <a:latin typeface="Times New Roman" panose="02020603050405020304" pitchFamily="18" charset="0"/>
              </a:endParaRPr>
            </a:p>
          </p:txBody>
        </p:sp>
        <p:sp>
          <p:nvSpPr>
            <p:cNvPr id="160819" name="文本框 160818"/>
            <p:cNvSpPr txBox="1"/>
            <p:nvPr/>
          </p:nvSpPr>
          <p:spPr>
            <a:xfrm>
              <a:off x="2133" y="3138"/>
              <a:ext cx="528" cy="329"/>
            </a:xfrm>
            <a:prstGeom prst="rect">
              <a:avLst/>
            </a:prstGeom>
            <a:noFill/>
            <a:ln w="9525">
              <a:noFill/>
            </a:ln>
          </p:spPr>
          <p:txBody>
            <a:bodyPr>
              <a:spAutoFit/>
            </a:bodyPr>
            <a:lstStyle/>
            <a:p>
              <a:pPr algn="l">
                <a:lnSpc>
                  <a:spcPct val="100000"/>
                </a:lnSpc>
                <a:spcBef>
                  <a:spcPct val="50000"/>
                </a:spcBef>
              </a:pPr>
              <a:r>
                <a:rPr lang="en-US" altLang="zh-CN" sz="2800" b="0">
                  <a:solidFill>
                    <a:schemeClr val="bg1"/>
                  </a:solidFill>
                  <a:latin typeface="Times New Roman" panose="02020603050405020304" pitchFamily="18" charset="0"/>
                </a:rPr>
                <a:t>B</a:t>
              </a:r>
              <a:endParaRPr lang="en-US" altLang="zh-CN" sz="3200" b="0">
                <a:solidFill>
                  <a:schemeClr val="bg1"/>
                </a:solidFill>
                <a:latin typeface="Times New Roman" panose="02020603050405020304" pitchFamily="18" charset="0"/>
              </a:endParaRPr>
            </a:p>
          </p:txBody>
        </p:sp>
        <p:sp>
          <p:nvSpPr>
            <p:cNvPr id="160820" name="文本框 160819"/>
            <p:cNvSpPr txBox="1"/>
            <p:nvPr/>
          </p:nvSpPr>
          <p:spPr>
            <a:xfrm>
              <a:off x="2133" y="3483"/>
              <a:ext cx="528" cy="329"/>
            </a:xfrm>
            <a:prstGeom prst="rect">
              <a:avLst/>
            </a:prstGeom>
            <a:noFill/>
            <a:ln w="9525">
              <a:noFill/>
            </a:ln>
          </p:spPr>
          <p:txBody>
            <a:bodyPr>
              <a:spAutoFit/>
            </a:bodyPr>
            <a:lstStyle/>
            <a:p>
              <a:pPr algn="l">
                <a:lnSpc>
                  <a:spcPct val="100000"/>
                </a:lnSpc>
                <a:spcBef>
                  <a:spcPct val="50000"/>
                </a:spcBef>
              </a:pPr>
              <a:r>
                <a:rPr lang="en-US" altLang="zh-CN" sz="2800" b="0">
                  <a:solidFill>
                    <a:schemeClr val="bg1"/>
                  </a:solidFill>
                  <a:latin typeface="Times New Roman" panose="02020603050405020304" pitchFamily="18" charset="0"/>
                </a:rPr>
                <a:t>A</a:t>
              </a:r>
              <a:endParaRPr lang="en-US" altLang="zh-CN" sz="3200" b="0">
                <a:solidFill>
                  <a:schemeClr val="bg1"/>
                </a:solidFill>
                <a:latin typeface="Times New Roman" panose="02020603050405020304" pitchFamily="18" charset="0"/>
              </a:endParaRPr>
            </a:p>
          </p:txBody>
        </p:sp>
        <p:sp>
          <p:nvSpPr>
            <p:cNvPr id="160821" name="文本框 160820"/>
            <p:cNvSpPr txBox="1"/>
            <p:nvPr/>
          </p:nvSpPr>
          <p:spPr>
            <a:xfrm>
              <a:off x="2928" y="1680"/>
              <a:ext cx="432" cy="329"/>
            </a:xfrm>
            <a:prstGeom prst="rect">
              <a:avLst/>
            </a:prstGeom>
            <a:noFill/>
            <a:ln w="9525">
              <a:noFill/>
            </a:ln>
          </p:spPr>
          <p:txBody>
            <a:bodyPr>
              <a:spAutoFit/>
            </a:bodyPr>
            <a:lstStyle/>
            <a:p>
              <a:pPr algn="l">
                <a:lnSpc>
                  <a:spcPct val="100000"/>
                </a:lnSpc>
                <a:spcBef>
                  <a:spcPct val="50000"/>
                </a:spcBef>
              </a:pPr>
              <a:r>
                <a:rPr lang="en-US" altLang="zh-CN" sz="2800" b="0">
                  <a:solidFill>
                    <a:schemeClr val="bg1"/>
                  </a:solidFill>
                  <a:latin typeface="Times New Roman" panose="02020603050405020304" pitchFamily="18" charset="0"/>
                </a:rPr>
                <a:t>Y</a:t>
              </a:r>
              <a:r>
                <a:rPr lang="en-US" altLang="zh-CN" sz="1600" b="0">
                  <a:solidFill>
                    <a:schemeClr val="bg1"/>
                  </a:solidFill>
                  <a:latin typeface="Times New Roman" panose="02020603050405020304" pitchFamily="18" charset="0"/>
                </a:rPr>
                <a:t>0</a:t>
              </a:r>
            </a:p>
          </p:txBody>
        </p:sp>
        <p:sp>
          <p:nvSpPr>
            <p:cNvPr id="160822" name="文本框 160821"/>
            <p:cNvSpPr txBox="1"/>
            <p:nvPr/>
          </p:nvSpPr>
          <p:spPr>
            <a:xfrm>
              <a:off x="2928" y="3552"/>
              <a:ext cx="432" cy="329"/>
            </a:xfrm>
            <a:prstGeom prst="rect">
              <a:avLst/>
            </a:prstGeom>
            <a:noFill/>
            <a:ln w="9525">
              <a:noFill/>
            </a:ln>
          </p:spPr>
          <p:txBody>
            <a:bodyPr>
              <a:spAutoFit/>
            </a:bodyPr>
            <a:lstStyle/>
            <a:p>
              <a:pPr algn="l">
                <a:lnSpc>
                  <a:spcPct val="100000"/>
                </a:lnSpc>
                <a:spcBef>
                  <a:spcPct val="50000"/>
                </a:spcBef>
              </a:pPr>
              <a:r>
                <a:rPr lang="en-US" altLang="zh-CN" sz="2800" b="0">
                  <a:solidFill>
                    <a:schemeClr val="bg1"/>
                  </a:solidFill>
                  <a:latin typeface="Times New Roman" panose="02020603050405020304" pitchFamily="18" charset="0"/>
                </a:rPr>
                <a:t>Y</a:t>
              </a:r>
              <a:r>
                <a:rPr lang="en-US" altLang="zh-CN" sz="1600" b="0">
                  <a:solidFill>
                    <a:schemeClr val="bg1"/>
                  </a:solidFill>
                  <a:latin typeface="Times New Roman" panose="02020603050405020304" pitchFamily="18" charset="0"/>
                </a:rPr>
                <a:t>7</a:t>
              </a:r>
              <a:endParaRPr lang="en-US" altLang="zh-CN" sz="3200" b="0">
                <a:solidFill>
                  <a:schemeClr val="bg1"/>
                </a:solidFill>
                <a:latin typeface="Times New Roman" panose="02020603050405020304" pitchFamily="18" charset="0"/>
              </a:endParaRPr>
            </a:p>
          </p:txBody>
        </p:sp>
        <p:sp>
          <p:nvSpPr>
            <p:cNvPr id="160823" name="文本框 160822"/>
            <p:cNvSpPr txBox="1"/>
            <p:nvPr/>
          </p:nvSpPr>
          <p:spPr>
            <a:xfrm>
              <a:off x="2928" y="2304"/>
              <a:ext cx="432" cy="212"/>
            </a:xfrm>
            <a:prstGeom prst="rect">
              <a:avLst/>
            </a:prstGeom>
            <a:noFill/>
            <a:ln w="9525">
              <a:noFill/>
            </a:ln>
          </p:spPr>
          <p:txBody>
            <a:bodyPr>
              <a:spAutoFit/>
            </a:bodyPr>
            <a:lstStyle/>
            <a:p>
              <a:pPr algn="l">
                <a:lnSpc>
                  <a:spcPct val="100000"/>
                </a:lnSpc>
                <a:spcBef>
                  <a:spcPct val="50000"/>
                </a:spcBef>
              </a:pPr>
              <a:r>
                <a:rPr lang="zh-CN" altLang="en-US" sz="1600" b="0" dirty="0">
                  <a:solidFill>
                    <a:schemeClr val="bg1"/>
                  </a:solidFill>
                  <a:latin typeface="Times New Roman" panose="02020603050405020304" pitchFamily="18" charset="0"/>
                </a:rPr>
                <a:t>   •</a:t>
              </a:r>
            </a:p>
          </p:txBody>
        </p:sp>
        <p:sp>
          <p:nvSpPr>
            <p:cNvPr id="160824" name="文本框 160823"/>
            <p:cNvSpPr txBox="1"/>
            <p:nvPr/>
          </p:nvSpPr>
          <p:spPr>
            <a:xfrm>
              <a:off x="2928" y="3072"/>
              <a:ext cx="432" cy="212"/>
            </a:xfrm>
            <a:prstGeom prst="rect">
              <a:avLst/>
            </a:prstGeom>
            <a:noFill/>
            <a:ln w="9525">
              <a:noFill/>
            </a:ln>
          </p:spPr>
          <p:txBody>
            <a:bodyPr>
              <a:spAutoFit/>
            </a:bodyPr>
            <a:lstStyle/>
            <a:p>
              <a:pPr algn="l">
                <a:lnSpc>
                  <a:spcPct val="100000"/>
                </a:lnSpc>
                <a:spcBef>
                  <a:spcPct val="50000"/>
                </a:spcBef>
              </a:pPr>
              <a:r>
                <a:rPr lang="zh-CN" altLang="en-US" sz="1600" b="0" dirty="0">
                  <a:solidFill>
                    <a:schemeClr val="bg1"/>
                  </a:solidFill>
                  <a:latin typeface="Times New Roman" panose="02020603050405020304" pitchFamily="18" charset="0"/>
                </a:rPr>
                <a:t>   •</a:t>
              </a:r>
            </a:p>
          </p:txBody>
        </p:sp>
        <p:sp>
          <p:nvSpPr>
            <p:cNvPr id="160825" name="文本框 160824"/>
            <p:cNvSpPr txBox="1"/>
            <p:nvPr/>
          </p:nvSpPr>
          <p:spPr>
            <a:xfrm>
              <a:off x="2928" y="2832"/>
              <a:ext cx="384" cy="212"/>
            </a:xfrm>
            <a:prstGeom prst="rect">
              <a:avLst/>
            </a:prstGeom>
            <a:noFill/>
            <a:ln w="9525">
              <a:noFill/>
            </a:ln>
          </p:spPr>
          <p:txBody>
            <a:bodyPr>
              <a:spAutoFit/>
            </a:bodyPr>
            <a:lstStyle/>
            <a:p>
              <a:pPr algn="l">
                <a:lnSpc>
                  <a:spcPct val="100000"/>
                </a:lnSpc>
                <a:spcBef>
                  <a:spcPct val="50000"/>
                </a:spcBef>
              </a:pPr>
              <a:r>
                <a:rPr lang="zh-CN" altLang="en-US" sz="1600" b="0" dirty="0">
                  <a:solidFill>
                    <a:schemeClr val="bg1"/>
                  </a:solidFill>
                  <a:latin typeface="Times New Roman" panose="02020603050405020304" pitchFamily="18" charset="0"/>
                </a:rPr>
                <a:t>   •</a:t>
              </a:r>
            </a:p>
          </p:txBody>
        </p:sp>
        <p:sp>
          <p:nvSpPr>
            <p:cNvPr id="160826" name="文本框 160825"/>
            <p:cNvSpPr txBox="1"/>
            <p:nvPr/>
          </p:nvSpPr>
          <p:spPr>
            <a:xfrm>
              <a:off x="2928" y="2592"/>
              <a:ext cx="432" cy="212"/>
            </a:xfrm>
            <a:prstGeom prst="rect">
              <a:avLst/>
            </a:prstGeom>
            <a:noFill/>
            <a:ln w="9525">
              <a:noFill/>
            </a:ln>
          </p:spPr>
          <p:txBody>
            <a:bodyPr>
              <a:spAutoFit/>
            </a:bodyPr>
            <a:lstStyle/>
            <a:p>
              <a:pPr algn="l">
                <a:lnSpc>
                  <a:spcPct val="100000"/>
                </a:lnSpc>
                <a:spcBef>
                  <a:spcPct val="50000"/>
                </a:spcBef>
              </a:pPr>
              <a:r>
                <a:rPr lang="zh-CN" altLang="en-US" sz="1600" b="0" dirty="0">
                  <a:solidFill>
                    <a:schemeClr val="bg1"/>
                  </a:solidFill>
                  <a:latin typeface="Times New Roman" panose="02020603050405020304" pitchFamily="18" charset="0"/>
                </a:rPr>
                <a:t>   •</a:t>
              </a:r>
            </a:p>
          </p:txBody>
        </p:sp>
        <p:sp>
          <p:nvSpPr>
            <p:cNvPr id="160827" name="直接连接符 160826"/>
            <p:cNvSpPr/>
            <p:nvPr/>
          </p:nvSpPr>
          <p:spPr>
            <a:xfrm>
              <a:off x="2967" y="1719"/>
              <a:ext cx="240" cy="0"/>
            </a:xfrm>
            <a:prstGeom prst="line">
              <a:avLst/>
            </a:prstGeom>
            <a:ln w="28575" cap="flat" cmpd="sng">
              <a:solidFill>
                <a:schemeClr val="bg1"/>
              </a:solidFill>
              <a:prstDash val="solid"/>
              <a:headEnd type="none" w="med" len="med"/>
              <a:tailEnd type="none" w="med" len="med"/>
            </a:ln>
          </p:spPr>
        </p:sp>
        <p:sp>
          <p:nvSpPr>
            <p:cNvPr id="160828" name="直接连接符 160827"/>
            <p:cNvSpPr/>
            <p:nvPr/>
          </p:nvSpPr>
          <p:spPr>
            <a:xfrm>
              <a:off x="2976" y="3591"/>
              <a:ext cx="240" cy="0"/>
            </a:xfrm>
            <a:prstGeom prst="line">
              <a:avLst/>
            </a:prstGeom>
            <a:ln w="28575" cap="flat" cmpd="sng">
              <a:solidFill>
                <a:schemeClr val="bg1"/>
              </a:solidFill>
              <a:prstDash val="solid"/>
              <a:headEnd type="none" w="med" len="med"/>
              <a:tailEnd type="none" w="med" len="med"/>
            </a:ln>
          </p:spPr>
        </p:sp>
        <p:sp>
          <p:nvSpPr>
            <p:cNvPr id="160829" name="直接连接符 160828"/>
            <p:cNvSpPr/>
            <p:nvPr/>
          </p:nvSpPr>
          <p:spPr>
            <a:xfrm>
              <a:off x="1872" y="3648"/>
              <a:ext cx="240" cy="0"/>
            </a:xfrm>
            <a:prstGeom prst="line">
              <a:avLst/>
            </a:prstGeom>
            <a:ln w="9525" cap="flat" cmpd="sng">
              <a:solidFill>
                <a:schemeClr val="tx1"/>
              </a:solidFill>
              <a:prstDash val="solid"/>
              <a:headEnd type="none" w="med" len="med"/>
              <a:tailEnd type="none" w="med" len="med"/>
            </a:ln>
          </p:spPr>
        </p:sp>
        <p:sp>
          <p:nvSpPr>
            <p:cNvPr id="160830" name="直接连接符 160829"/>
            <p:cNvSpPr/>
            <p:nvPr/>
          </p:nvSpPr>
          <p:spPr>
            <a:xfrm>
              <a:off x="1872" y="3312"/>
              <a:ext cx="240" cy="0"/>
            </a:xfrm>
            <a:prstGeom prst="line">
              <a:avLst/>
            </a:prstGeom>
            <a:ln w="9525" cap="flat" cmpd="sng">
              <a:solidFill>
                <a:schemeClr val="tx1"/>
              </a:solidFill>
              <a:prstDash val="solid"/>
              <a:headEnd type="none" w="med" len="med"/>
              <a:tailEnd type="none" w="med" len="med"/>
            </a:ln>
          </p:spPr>
        </p:sp>
        <p:sp>
          <p:nvSpPr>
            <p:cNvPr id="160831" name="直接连接符 160830"/>
            <p:cNvSpPr/>
            <p:nvPr/>
          </p:nvSpPr>
          <p:spPr>
            <a:xfrm>
              <a:off x="1872" y="3003"/>
              <a:ext cx="240" cy="0"/>
            </a:xfrm>
            <a:prstGeom prst="line">
              <a:avLst/>
            </a:prstGeom>
            <a:ln w="9525" cap="flat" cmpd="sng">
              <a:solidFill>
                <a:schemeClr val="tx1"/>
              </a:solidFill>
              <a:prstDash val="solid"/>
              <a:headEnd type="none" w="med" len="med"/>
              <a:tailEnd type="none" w="med" len="med"/>
            </a:ln>
          </p:spPr>
        </p:sp>
        <p:sp>
          <p:nvSpPr>
            <p:cNvPr id="160832" name="直接连接符 160831"/>
            <p:cNvSpPr/>
            <p:nvPr/>
          </p:nvSpPr>
          <p:spPr>
            <a:xfrm>
              <a:off x="1872" y="2574"/>
              <a:ext cx="240" cy="0"/>
            </a:xfrm>
            <a:prstGeom prst="line">
              <a:avLst/>
            </a:prstGeom>
            <a:ln w="9525" cap="flat" cmpd="sng">
              <a:solidFill>
                <a:schemeClr val="tx1"/>
              </a:solidFill>
              <a:prstDash val="solid"/>
              <a:headEnd type="none" w="med" len="med"/>
              <a:tailEnd type="none" w="med" len="med"/>
            </a:ln>
          </p:spPr>
        </p:sp>
        <p:sp>
          <p:nvSpPr>
            <p:cNvPr id="160833" name="直接连接符 160832"/>
            <p:cNvSpPr/>
            <p:nvPr/>
          </p:nvSpPr>
          <p:spPr>
            <a:xfrm>
              <a:off x="1872" y="2283"/>
              <a:ext cx="240" cy="0"/>
            </a:xfrm>
            <a:prstGeom prst="line">
              <a:avLst/>
            </a:prstGeom>
            <a:ln w="9525" cap="flat" cmpd="sng">
              <a:solidFill>
                <a:schemeClr val="tx1"/>
              </a:solidFill>
              <a:prstDash val="solid"/>
              <a:headEnd type="none" w="med" len="med"/>
              <a:tailEnd type="none" w="med" len="med"/>
            </a:ln>
          </p:spPr>
        </p:sp>
        <p:sp>
          <p:nvSpPr>
            <p:cNvPr id="160834" name="直接连接符 160833"/>
            <p:cNvSpPr/>
            <p:nvPr/>
          </p:nvSpPr>
          <p:spPr>
            <a:xfrm>
              <a:off x="1872" y="1950"/>
              <a:ext cx="240" cy="0"/>
            </a:xfrm>
            <a:prstGeom prst="line">
              <a:avLst/>
            </a:prstGeom>
            <a:ln w="9525" cap="flat" cmpd="sng">
              <a:solidFill>
                <a:schemeClr val="tx1"/>
              </a:solidFill>
              <a:prstDash val="solid"/>
              <a:headEnd type="none" w="med" len="med"/>
              <a:tailEnd type="none" w="med" len="med"/>
            </a:ln>
          </p:spPr>
        </p:sp>
      </p:grpSp>
      <p:sp>
        <p:nvSpPr>
          <p:cNvPr id="160835" name="左大括号 160834"/>
          <p:cNvSpPr/>
          <p:nvPr/>
        </p:nvSpPr>
        <p:spPr>
          <a:xfrm>
            <a:off x="4160838" y="4805363"/>
            <a:ext cx="287337" cy="1152525"/>
          </a:xfrm>
          <a:prstGeom prst="leftBrace">
            <a:avLst>
              <a:gd name="adj1" fmla="val 33425"/>
              <a:gd name="adj2" fmla="val 50000"/>
            </a:avLst>
          </a:prstGeom>
          <a:noFill/>
          <a:ln w="9525" cap="flat" cmpd="sng">
            <a:solidFill>
              <a:srgbClr val="800000"/>
            </a:solidFill>
            <a:prstDash val="solid"/>
            <a:headEnd type="none" w="med" len="med"/>
            <a:tailEnd type="none" w="med" len="med"/>
          </a:ln>
        </p:spPr>
        <p:txBody>
          <a:bodyPr/>
          <a:lstStyle/>
          <a:p>
            <a:endParaRPr lang="zh-CN" altLang="en-US"/>
          </a:p>
        </p:txBody>
      </p:sp>
      <p:sp>
        <p:nvSpPr>
          <p:cNvPr id="160836" name="文本框 160835"/>
          <p:cNvSpPr txBox="1"/>
          <p:nvPr/>
        </p:nvSpPr>
        <p:spPr>
          <a:xfrm>
            <a:off x="7531100" y="4416425"/>
            <a:ext cx="1295400" cy="398780"/>
          </a:xfrm>
          <a:prstGeom prst="rect">
            <a:avLst/>
          </a:prstGeom>
          <a:noFill/>
          <a:ln w="9525">
            <a:noFill/>
          </a:ln>
        </p:spPr>
        <p:txBody>
          <a:bodyPr lIns="92075" tIns="46038" rIns="92075" bIns="46038">
            <a:spAutoFit/>
          </a:bodyPr>
          <a:lstStyle/>
          <a:p>
            <a:pPr marL="342900" indent="-342900" algn="l">
              <a:spcBef>
                <a:spcPct val="50000"/>
              </a:spcBef>
              <a:buClr>
                <a:schemeClr val="accent1"/>
              </a:buClr>
              <a:buSzPct val="80000"/>
              <a:buFont typeface="Wingdings" panose="05000000000000000000" pitchFamily="2" charset="2"/>
            </a:pPr>
            <a:r>
              <a:rPr lang="zh-CN" altLang="en-US" sz="2000" dirty="0">
                <a:solidFill>
                  <a:schemeClr val="tx2"/>
                </a:solidFill>
                <a:latin typeface="Arial" panose="020B0604020202020204" pitchFamily="34" charset="0"/>
              </a:rPr>
              <a:t>译码输出</a:t>
            </a:r>
            <a:endParaRPr lang="en-US" altLang="zh-CN" sz="2000">
              <a:solidFill>
                <a:schemeClr val="tx2"/>
              </a:solidFill>
              <a:latin typeface="Arial" panose="020B0604020202020204" pitchFamily="34" charset="0"/>
            </a:endParaRPr>
          </a:p>
        </p:txBody>
      </p:sp>
      <p:sp>
        <p:nvSpPr>
          <p:cNvPr id="160837" name="右大括号 160836"/>
          <p:cNvSpPr/>
          <p:nvPr/>
        </p:nvSpPr>
        <p:spPr>
          <a:xfrm>
            <a:off x="7327900" y="3149600"/>
            <a:ext cx="215900" cy="2881313"/>
          </a:xfrm>
          <a:prstGeom prst="rightBrace">
            <a:avLst>
              <a:gd name="adj1" fmla="val 111213"/>
              <a:gd name="adj2" fmla="val 50000"/>
            </a:avLst>
          </a:prstGeom>
          <a:noFill/>
          <a:ln w="9525" cap="flat" cmpd="sng">
            <a:solidFill>
              <a:srgbClr val="800000"/>
            </a:solidFill>
            <a:prstDash val="solid"/>
            <a:headEnd type="none" w="med" len="med"/>
            <a:tailEnd type="none" w="med" len="med"/>
          </a:ln>
        </p:spPr>
        <p:txBody>
          <a:bodyPr/>
          <a:lstStyle/>
          <a:p>
            <a:endParaRPr lang="zh-CN" altLang="en-US"/>
          </a:p>
        </p:txBody>
      </p:sp>
      <p:sp>
        <p:nvSpPr>
          <p:cNvPr id="160838" name="文本框 160837"/>
          <p:cNvSpPr txBox="1"/>
          <p:nvPr/>
        </p:nvSpPr>
        <p:spPr>
          <a:xfrm>
            <a:off x="3006725" y="5208588"/>
            <a:ext cx="1295400" cy="398780"/>
          </a:xfrm>
          <a:prstGeom prst="rect">
            <a:avLst/>
          </a:prstGeom>
          <a:noFill/>
          <a:ln w="9525">
            <a:noFill/>
          </a:ln>
        </p:spPr>
        <p:txBody>
          <a:bodyPr lIns="92075" tIns="46038" rIns="92075" bIns="46038">
            <a:spAutoFit/>
          </a:bodyPr>
          <a:lstStyle/>
          <a:p>
            <a:pPr marL="342900" indent="-342900" algn="l">
              <a:spcBef>
                <a:spcPct val="50000"/>
              </a:spcBef>
              <a:buClr>
                <a:schemeClr val="accent1"/>
              </a:buClr>
              <a:buSzPct val="80000"/>
              <a:buFont typeface="Wingdings" panose="05000000000000000000" pitchFamily="2" charset="2"/>
            </a:pPr>
            <a:r>
              <a:rPr lang="zh-CN" altLang="en-US" sz="2000" dirty="0">
                <a:solidFill>
                  <a:schemeClr val="tx2"/>
                </a:solidFill>
                <a:latin typeface="Arial" panose="020B0604020202020204" pitchFamily="34" charset="0"/>
              </a:rPr>
              <a:t>译码输入</a:t>
            </a:r>
            <a:endParaRPr lang="en-US" altLang="zh-CN" sz="2000">
              <a:solidFill>
                <a:schemeClr val="tx2"/>
              </a:solidFill>
              <a:latin typeface="Arial" panose="020B0604020202020204" pitchFamily="34" charset="0"/>
            </a:endParaRPr>
          </a:p>
        </p:txBody>
      </p:sp>
      <p:sp>
        <p:nvSpPr>
          <p:cNvPr id="160839" name="左大括号 160838"/>
          <p:cNvSpPr/>
          <p:nvPr/>
        </p:nvSpPr>
        <p:spPr>
          <a:xfrm>
            <a:off x="4160838" y="3149600"/>
            <a:ext cx="287337" cy="1152525"/>
          </a:xfrm>
          <a:prstGeom prst="leftBrace">
            <a:avLst>
              <a:gd name="adj1" fmla="val 33425"/>
              <a:gd name="adj2" fmla="val 50000"/>
            </a:avLst>
          </a:prstGeom>
          <a:noFill/>
          <a:ln w="9525" cap="flat" cmpd="sng">
            <a:solidFill>
              <a:srgbClr val="800000"/>
            </a:solidFill>
            <a:prstDash val="solid"/>
            <a:headEnd type="none" w="med" len="med"/>
            <a:tailEnd type="none" w="med" len="med"/>
          </a:ln>
        </p:spPr>
        <p:txBody>
          <a:bodyPr/>
          <a:lstStyle/>
          <a:p>
            <a:endParaRPr lang="zh-CN" altLang="en-US"/>
          </a:p>
        </p:txBody>
      </p:sp>
      <p:sp>
        <p:nvSpPr>
          <p:cNvPr id="160840" name="文本框 160839"/>
          <p:cNvSpPr txBox="1"/>
          <p:nvPr/>
        </p:nvSpPr>
        <p:spPr>
          <a:xfrm>
            <a:off x="2963863" y="3552825"/>
            <a:ext cx="1295400" cy="398780"/>
          </a:xfrm>
          <a:prstGeom prst="rect">
            <a:avLst/>
          </a:prstGeom>
          <a:noFill/>
          <a:ln w="9525">
            <a:noFill/>
          </a:ln>
        </p:spPr>
        <p:txBody>
          <a:bodyPr lIns="92075" tIns="46038" rIns="92075" bIns="46038">
            <a:spAutoFit/>
          </a:bodyPr>
          <a:lstStyle/>
          <a:p>
            <a:pPr marL="342900" indent="-342900" algn="l">
              <a:spcBef>
                <a:spcPct val="50000"/>
              </a:spcBef>
              <a:buClr>
                <a:schemeClr val="accent1"/>
              </a:buClr>
              <a:buSzPct val="80000"/>
              <a:buFont typeface="Wingdings" panose="05000000000000000000" pitchFamily="2" charset="2"/>
            </a:pPr>
            <a:r>
              <a:rPr lang="zh-CN" altLang="en-US" sz="2000" dirty="0">
                <a:solidFill>
                  <a:schemeClr val="tx2"/>
                </a:solidFill>
                <a:latin typeface="Arial" panose="020B0604020202020204" pitchFamily="34" charset="0"/>
              </a:rPr>
              <a:t>译码使能</a:t>
            </a:r>
            <a:endParaRPr lang="en-US" altLang="zh-CN" sz="2000">
              <a:solidFill>
                <a:schemeClr val="tx2"/>
              </a:solidFill>
              <a:latin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50" name="标题 201749"/>
          <p:cNvSpPr>
            <a:spLocks noGrp="1"/>
          </p:cNvSpPr>
          <p:nvPr>
            <p:ph type="title"/>
          </p:nvPr>
        </p:nvSpPr>
        <p:spPr/>
        <p:txBody>
          <a:bodyPr anchor="ctr" anchorCtr="0"/>
          <a:lstStyle/>
          <a:p>
            <a:r>
              <a:rPr lang="en-US" altLang="zh-CN" b="0"/>
              <a:t>74LS138</a:t>
            </a:r>
            <a:r>
              <a:rPr lang="zh-CN" altLang="en-US" b="0" dirty="0"/>
              <a:t>真值表</a:t>
            </a:r>
          </a:p>
        </p:txBody>
      </p:sp>
      <p:sp>
        <p:nvSpPr>
          <p:cNvPr id="201731" name="文本占位符 201730"/>
          <p:cNvSpPr>
            <a:spLocks noGrp="1"/>
          </p:cNvSpPr>
          <p:nvPr>
            <p:ph type="body" sz="half" idx="1"/>
          </p:nvPr>
        </p:nvSpPr>
        <p:spPr>
          <a:xfrm>
            <a:off x="1981200" y="1524000"/>
            <a:ext cx="4114800" cy="4800600"/>
          </a:xfrm>
        </p:spPr>
        <p:txBody>
          <a:bodyPr/>
          <a:lstStyle/>
          <a:p>
            <a:pPr>
              <a:buClr>
                <a:srgbClr val="000066"/>
              </a:buClr>
              <a:buSzPct val="80000"/>
              <a:buFont typeface="Wingdings" panose="05000000000000000000" pitchFamily="2" charset="2"/>
              <a:buNone/>
            </a:pPr>
            <a:endParaRPr lang="zh-CN" altLang="en-US" sz="2400" b="0" dirty="0"/>
          </a:p>
        </p:txBody>
      </p:sp>
      <p:graphicFrame>
        <p:nvGraphicFramePr>
          <p:cNvPr id="201796" name="内容占位符 201795"/>
          <p:cNvGraphicFramePr>
            <a:graphicFrameLocks noGrp="1"/>
          </p:cNvGraphicFramePr>
          <p:nvPr>
            <p:ph sz="half" idx="2"/>
          </p:nvPr>
        </p:nvGraphicFramePr>
        <p:xfrm>
          <a:off x="1981200" y="1466850"/>
          <a:ext cx="8305800" cy="4933950"/>
        </p:xfrm>
        <a:graphic>
          <a:graphicData uri="http://schemas.openxmlformats.org/drawingml/2006/table">
            <a:tbl>
              <a:tblPr/>
              <a:tblGrid>
                <a:gridCol w="2214880">
                  <a:extLst>
                    <a:ext uri="{9D8B030D-6E8A-4147-A177-3AD203B41FA5}">
                      <a16:colId xmlns:a16="http://schemas.microsoft.com/office/drawing/2014/main" val="20000"/>
                    </a:ext>
                  </a:extLst>
                </a:gridCol>
                <a:gridCol w="1591945">
                  <a:extLst>
                    <a:ext uri="{9D8B030D-6E8A-4147-A177-3AD203B41FA5}">
                      <a16:colId xmlns:a16="http://schemas.microsoft.com/office/drawing/2014/main" val="20001"/>
                    </a:ext>
                  </a:extLst>
                </a:gridCol>
                <a:gridCol w="4498975">
                  <a:extLst>
                    <a:ext uri="{9D8B030D-6E8A-4147-A177-3AD203B41FA5}">
                      <a16:colId xmlns:a16="http://schemas.microsoft.com/office/drawing/2014/main" val="20002"/>
                    </a:ext>
                  </a:extLst>
                </a:gridCol>
              </a:tblGrid>
              <a:tr h="458470">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2000" dirty="0">
                          <a:cs typeface="Times New Roman" panose="02020603050405020304" pitchFamily="18" charset="0"/>
                        </a:rPr>
                        <a:t>使 能 端</a:t>
                      </a:r>
                      <a:endParaRPr lang="zh-CN" altLang="en-US" sz="2000" dirty="0"/>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2000" dirty="0">
                          <a:cs typeface="Times New Roman" panose="02020603050405020304" pitchFamily="18" charset="0"/>
                        </a:rPr>
                        <a:t>输 入 端</a:t>
                      </a:r>
                      <a:endParaRPr lang="zh-CN" altLang="en-US" sz="2000"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2000" dirty="0">
                          <a:cs typeface="Times New Roman" panose="02020603050405020304" pitchFamily="18" charset="0"/>
                        </a:rPr>
                        <a:t>输    出    端</a:t>
                      </a:r>
                      <a:endParaRPr lang="zh-CN" altLang="en-US" sz="2000" dirty="0"/>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27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en-US" altLang="zh-CN" sz="1800">
                          <a:cs typeface="Times New Roman" panose="02020603050405020304" pitchFamily="18" charset="0"/>
                        </a:rPr>
                        <a:t>G</a:t>
                      </a:r>
                      <a:r>
                        <a:rPr lang="en-US" altLang="zh-CN" sz="1800" baseline="-30000">
                          <a:cs typeface="Times New Roman" panose="02020603050405020304" pitchFamily="18" charset="0"/>
                        </a:rPr>
                        <a:t>1</a:t>
                      </a:r>
                      <a:r>
                        <a:rPr lang="en-US" altLang="zh-CN" sz="1800">
                          <a:cs typeface="Times New Roman" panose="02020603050405020304" pitchFamily="18" charset="0"/>
                        </a:rPr>
                        <a:t>    #G</a:t>
                      </a:r>
                      <a:r>
                        <a:rPr lang="en-US" altLang="zh-CN" sz="1800" baseline="-30000">
                          <a:cs typeface="Times New Roman" panose="02020603050405020304" pitchFamily="18" charset="0"/>
                        </a:rPr>
                        <a:t>2A     </a:t>
                      </a:r>
                      <a:r>
                        <a:rPr lang="en-US" altLang="zh-CN" sz="1800">
                          <a:cs typeface="Times New Roman" panose="02020603050405020304" pitchFamily="18" charset="0"/>
                        </a:rPr>
                        <a:t>#G</a:t>
                      </a:r>
                      <a:r>
                        <a:rPr lang="en-US" altLang="zh-CN" sz="1800" baseline="-30000">
                          <a:cs typeface="Times New Roman" panose="02020603050405020304" pitchFamily="18" charset="0"/>
                        </a:rPr>
                        <a:t>2B</a:t>
                      </a:r>
                      <a:endParaRPr lang="zh-CN" altLang="en-US" sz="1800" baseline="-30000">
                        <a:ea typeface="Times New Roman" panose="02020603050405020304" pitchFamily="18" charset="0"/>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1800" b="0">
                          <a:cs typeface="Times New Roman" panose="02020603050405020304" pitchFamily="18" charset="0"/>
                        </a:rPr>
                        <a:t> </a:t>
                      </a:r>
                      <a:r>
                        <a:rPr lang="en-US" altLang="zh-CN" sz="1800">
                          <a:cs typeface="Times New Roman" panose="02020603050405020304" pitchFamily="18" charset="0"/>
                        </a:rPr>
                        <a:t>C    B    A</a:t>
                      </a:r>
                      <a:r>
                        <a:rPr lang="en-US" altLang="zh-CN" sz="1800" b="0">
                          <a:cs typeface="Times New Roman" panose="02020603050405020304" pitchFamily="18" charset="0"/>
                        </a:rPr>
                        <a:t>   </a:t>
                      </a:r>
                      <a:endParaRPr lang="en-US" altLang="zh-CN" sz="1800" b="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1800" b="0">
                          <a:cs typeface="Times New Roman" panose="02020603050405020304" pitchFamily="18" charset="0"/>
                        </a:rPr>
                        <a:t> </a:t>
                      </a:r>
                      <a:r>
                        <a:rPr lang="en-US" altLang="zh-CN" sz="1800">
                          <a:cs typeface="Times New Roman" panose="02020603050405020304" pitchFamily="18" charset="0"/>
                        </a:rPr>
                        <a:t>#Y</a:t>
                      </a:r>
                      <a:r>
                        <a:rPr lang="en-US" altLang="zh-CN" sz="1800" baseline="-30000">
                          <a:cs typeface="Times New Roman" panose="02020603050405020304" pitchFamily="18" charset="0"/>
                        </a:rPr>
                        <a:t>0  </a:t>
                      </a:r>
                      <a:r>
                        <a:rPr lang="en-US" altLang="zh-CN" sz="1800">
                          <a:cs typeface="Times New Roman" panose="02020603050405020304" pitchFamily="18" charset="0"/>
                        </a:rPr>
                        <a:t>#Y</a:t>
                      </a:r>
                      <a:r>
                        <a:rPr lang="en-US" altLang="zh-CN" sz="1800" baseline="-30000">
                          <a:cs typeface="Times New Roman" panose="02020603050405020304" pitchFamily="18" charset="0"/>
                        </a:rPr>
                        <a:t>1  </a:t>
                      </a:r>
                      <a:r>
                        <a:rPr lang="en-US" altLang="zh-CN" sz="1800">
                          <a:cs typeface="Times New Roman" panose="02020603050405020304" pitchFamily="18" charset="0"/>
                        </a:rPr>
                        <a:t>#Y</a:t>
                      </a:r>
                      <a:r>
                        <a:rPr lang="en-US" altLang="zh-CN" sz="1800" baseline="-30000">
                          <a:cs typeface="Times New Roman" panose="02020603050405020304" pitchFamily="18" charset="0"/>
                        </a:rPr>
                        <a:t>2</a:t>
                      </a:r>
                      <a:r>
                        <a:rPr lang="en-US" altLang="zh-CN" sz="1800">
                          <a:cs typeface="Times New Roman" panose="02020603050405020304" pitchFamily="18" charset="0"/>
                        </a:rPr>
                        <a:t>  #Y</a:t>
                      </a:r>
                      <a:r>
                        <a:rPr lang="en-US" altLang="zh-CN" sz="1800" baseline="-30000">
                          <a:cs typeface="Times New Roman" panose="02020603050405020304" pitchFamily="18" charset="0"/>
                        </a:rPr>
                        <a:t>3</a:t>
                      </a:r>
                      <a:r>
                        <a:rPr lang="en-US" altLang="zh-CN" sz="1800">
                          <a:cs typeface="Times New Roman" panose="02020603050405020304" pitchFamily="18" charset="0"/>
                        </a:rPr>
                        <a:t>  #Y</a:t>
                      </a:r>
                      <a:r>
                        <a:rPr lang="en-US" altLang="zh-CN" sz="1800" baseline="-30000">
                          <a:cs typeface="Times New Roman" panose="02020603050405020304" pitchFamily="18" charset="0"/>
                        </a:rPr>
                        <a:t>4</a:t>
                      </a:r>
                      <a:r>
                        <a:rPr lang="en-US" altLang="zh-CN" sz="1800">
                          <a:cs typeface="Times New Roman" panose="02020603050405020304" pitchFamily="18" charset="0"/>
                        </a:rPr>
                        <a:t>  #Y</a:t>
                      </a:r>
                      <a:r>
                        <a:rPr lang="en-US" altLang="zh-CN" sz="1800" baseline="-30000">
                          <a:cs typeface="Times New Roman" panose="02020603050405020304" pitchFamily="18" charset="0"/>
                        </a:rPr>
                        <a:t>5</a:t>
                      </a:r>
                      <a:r>
                        <a:rPr lang="en-US" altLang="zh-CN" sz="1800">
                          <a:cs typeface="Times New Roman" panose="02020603050405020304" pitchFamily="18" charset="0"/>
                        </a:rPr>
                        <a:t>  #Y</a:t>
                      </a:r>
                      <a:r>
                        <a:rPr lang="en-US" altLang="zh-CN" sz="1800" baseline="-30000">
                          <a:cs typeface="Times New Roman" panose="02020603050405020304" pitchFamily="18" charset="0"/>
                        </a:rPr>
                        <a:t>6</a:t>
                      </a:r>
                      <a:r>
                        <a:rPr lang="en-US" altLang="zh-CN" sz="1800">
                          <a:cs typeface="Times New Roman" panose="02020603050405020304" pitchFamily="18" charset="0"/>
                        </a:rPr>
                        <a:t>  #Y</a:t>
                      </a:r>
                      <a:r>
                        <a:rPr lang="en-US" altLang="zh-CN" sz="1800" baseline="-30000">
                          <a:cs typeface="Times New Roman" panose="02020603050405020304" pitchFamily="18" charset="0"/>
                        </a:rPr>
                        <a:t>7</a:t>
                      </a:r>
                      <a:endParaRPr lang="en-US" altLang="zh-CN" sz="1800"/>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5320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marL="457200" lvl="0" indent="-457200" algn="ctr" defTabSz="914400" eaLnBrk="0" hangingPunct="0">
                        <a:spcBef>
                          <a:spcPct val="0"/>
                        </a:spcBef>
                        <a:buClrTx/>
                        <a:buSzTx/>
                        <a:buFont typeface="Symbol" panose="05050102010706020507" pitchFamily="18" charset="2"/>
                        <a:buChar char="´"/>
                        <a:tabLst>
                          <a:tab pos="363855" algn="l"/>
                        </a:tabLst>
                      </a:pPr>
                      <a:r>
                        <a:rPr lang="en-US" altLang="zh-CN" sz="1800">
                          <a:cs typeface="Times New Roman" panose="02020603050405020304" pitchFamily="18" charset="0"/>
                          <a:sym typeface="Symbol" panose="05050102010706020507" pitchFamily="18" charset="2"/>
                        </a:rPr>
                        <a:t>  0      1</a:t>
                      </a:r>
                    </a:p>
                    <a:p>
                      <a:pPr marL="457200" lvl="0" indent="-457200" algn="ctr" defTabSz="914400" eaLnBrk="0" hangingPunct="0">
                        <a:spcBef>
                          <a:spcPct val="0"/>
                        </a:spcBef>
                        <a:buClrTx/>
                        <a:buSzTx/>
                        <a:buFont typeface="Symbol" panose="05050102010706020507" pitchFamily="18" charset="2"/>
                        <a:buChar char="´"/>
                        <a:tabLst>
                          <a:tab pos="363855" algn="l"/>
                        </a:tabLst>
                      </a:pPr>
                      <a:r>
                        <a:rPr lang="en-US" altLang="zh-CN" sz="1800">
                          <a:cs typeface="Times New Roman" panose="02020603050405020304" pitchFamily="18" charset="0"/>
                          <a:sym typeface="Symbol" panose="05050102010706020507" pitchFamily="18" charset="2"/>
                        </a:rPr>
                        <a:t>  1      0 </a:t>
                      </a:r>
                    </a:p>
                    <a:p>
                      <a:pPr marL="457200" lvl="0" indent="-457200" algn="ctr" defTabSz="914400" eaLnBrk="0" hangingPunct="0">
                        <a:spcBef>
                          <a:spcPct val="0"/>
                        </a:spcBef>
                        <a:buClrTx/>
                        <a:buSzTx/>
                        <a:buFont typeface="Symbol" panose="05050102010706020507" pitchFamily="18" charset="2"/>
                        <a:buChar char="´"/>
                        <a:tabLst>
                          <a:tab pos="363855" algn="l"/>
                        </a:tabLst>
                      </a:pPr>
                      <a:r>
                        <a:rPr lang="en-US" altLang="zh-CN" sz="1800">
                          <a:cs typeface="Times New Roman" panose="02020603050405020304" pitchFamily="18" charset="0"/>
                          <a:sym typeface="Symbol" panose="05050102010706020507" pitchFamily="18" charset="2"/>
                        </a:rPr>
                        <a:t>  1      1    </a:t>
                      </a:r>
                    </a:p>
                    <a:p>
                      <a:pPr marL="457200" lvl="0" indent="-457200" algn="ctr" defTabSz="914400" eaLnBrk="0" hangingPunct="0">
                        <a:spcBef>
                          <a:spcPct val="0"/>
                        </a:spcBef>
                        <a:buClrTx/>
                        <a:buSzTx/>
                        <a:buFont typeface="Symbol" panose="05050102010706020507" pitchFamily="18" charset="2"/>
                        <a:buNone/>
                        <a:tabLst>
                          <a:tab pos="363855" algn="l"/>
                        </a:tabLst>
                      </a:pPr>
                      <a:r>
                        <a:rPr lang="en-US" altLang="zh-CN" sz="1800">
                          <a:cs typeface="Times New Roman" panose="02020603050405020304" pitchFamily="18" charset="0"/>
                          <a:sym typeface="Symbol" panose="05050102010706020507" pitchFamily="18" charset="2"/>
                        </a:rPr>
                        <a:t>0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endParaRPr lang="en-US" altLang="zh-CN" sz="1800">
                        <a:cs typeface="Times New Roman" panose="02020603050405020304" pitchFamily="18" charset="0"/>
                      </a:endParaRP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a:t>
                      </a: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a:t>
                      </a: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a:t>
                      </a:r>
                    </a:p>
                    <a:p>
                      <a:pPr marL="457200" lvl="0" indent="-457200" algn="ctr" defTabSz="914400" eaLnBrk="0" hangingPunct="0">
                        <a:spcBef>
                          <a:spcPct val="0"/>
                        </a:spcBef>
                        <a:buClrTx/>
                        <a:buSzTx/>
                        <a:buFontTx/>
                        <a:buAutoNum type="arabicPlain"/>
                        <a:tabLst>
                          <a:tab pos="363855" algn="l"/>
                        </a:tabLst>
                      </a:pPr>
                      <a:r>
                        <a:rPr lang="en-US" altLang="zh-CN" sz="1800">
                          <a:cs typeface="Times New Roman" panose="02020603050405020304" pitchFamily="18" charset="0"/>
                          <a:sym typeface="Symbol" panose="05050102010706020507" pitchFamily="18" charset="2"/>
                        </a:rPr>
                        <a:t>  0      0</a:t>
                      </a: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  </a:t>
                      </a:r>
                    </a:p>
                    <a:p>
                      <a:pPr marL="457200" lvl="0" indent="-457200" algn="ctr" defTabSz="914400" eaLnBrk="0" hangingPunct="0">
                        <a:spcBef>
                          <a:spcPct val="0"/>
                        </a:spcBef>
                        <a:buClrTx/>
                        <a:buSzTx/>
                        <a:buFontTx/>
                        <a:buAutoNum type="arabicPlain"/>
                        <a:tabLst>
                          <a:tab pos="363855" algn="l"/>
                        </a:tabLst>
                      </a:pPr>
                      <a:r>
                        <a:rPr lang="en-US" altLang="zh-CN" sz="1800">
                          <a:cs typeface="Times New Roman" panose="02020603050405020304" pitchFamily="18" charset="0"/>
                          <a:sym typeface="Symbol" panose="05050102010706020507" pitchFamily="18" charset="2"/>
                        </a:rPr>
                        <a:t>  0      0  </a:t>
                      </a: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 </a:t>
                      </a:r>
                    </a:p>
                    <a:p>
                      <a:pPr marL="457200" lvl="0" indent="-457200" algn="ctr" defTabSz="914400" eaLnBrk="0" hangingPunct="0">
                        <a:spcBef>
                          <a:spcPct val="0"/>
                        </a:spcBef>
                        <a:buClrTx/>
                        <a:buSzTx/>
                        <a:buFontTx/>
                        <a:buNone/>
                        <a:tabLst>
                          <a:tab pos="363855" algn="l"/>
                        </a:tabLst>
                      </a:pPr>
                      <a:r>
                        <a:rPr lang="en-US" altLang="zh-CN" sz="1800">
                          <a:cs typeface="Times New Roman" panose="02020603050405020304" pitchFamily="18" charset="0"/>
                          <a:sym typeface="Symbol" panose="05050102010706020507" pitchFamily="18" charset="2"/>
                        </a:rPr>
                        <a:t>1     0      0</a:t>
                      </a:r>
                      <a:endParaRPr lang="en-US" altLang="zh-CN" sz="1800">
                        <a:ea typeface="Times New Roman" panose="02020603050405020304" pitchFamily="18" charset="0"/>
                        <a:sym typeface="Symbol" panose="05050102010706020507" pitchFamily="18" charset="2"/>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eaLnBrk="0" hangingPunct="0">
                        <a:spcBef>
                          <a:spcPct val="0"/>
                        </a:spcBef>
                        <a:buClrTx/>
                        <a:buSzTx/>
                        <a:buFontTx/>
                        <a:buNone/>
                      </a:pP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endParaRPr lang="zh-CN" altLang="en-US" sz="1800" dirty="0">
                        <a:cs typeface="Times New Roman" panose="02020603050405020304" pitchFamily="18" charset="0"/>
                      </a:endParaRPr>
                    </a:p>
                    <a:p>
                      <a:pPr lvl="0" algn="ctr" eaLnBrk="0" hangingPunct="0">
                        <a:spcBef>
                          <a:spcPct val="0"/>
                        </a:spcBef>
                        <a:buClrTx/>
                        <a:buSzTx/>
                        <a:buFontTx/>
                        <a:buNone/>
                      </a:pP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endParaRPr lang="zh-CN" altLang="en-US" sz="1800" dirty="0">
                        <a:cs typeface="Times New Roman" panose="02020603050405020304" pitchFamily="18" charset="0"/>
                      </a:endParaRPr>
                    </a:p>
                    <a:p>
                      <a:pPr lvl="0" algn="ctr" eaLnBrk="0" hangingPunct="0">
                        <a:spcBef>
                          <a:spcPct val="0"/>
                        </a:spcBef>
                        <a:buClrTx/>
                        <a:buSzTx/>
                        <a:buFontTx/>
                        <a:buNone/>
                      </a:pP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p>
                    <a:p>
                      <a:pPr lvl="0" algn="ctr" eaLnBrk="0" hangingPunct="0">
                        <a:spcBef>
                          <a:spcPct val="0"/>
                        </a:spcBef>
                        <a:buClrTx/>
                        <a:buSzTx/>
                        <a:buFontTx/>
                        <a:buNone/>
                      </a:pP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r>
                        <a:rPr lang="zh-CN" altLang="en-US" sz="1800" dirty="0">
                          <a:cs typeface="Times New Roman" panose="02020603050405020304" pitchFamily="18" charset="0"/>
                        </a:rPr>
                        <a:t>   </a:t>
                      </a:r>
                      <a:r>
                        <a:rPr lang="zh-CN" altLang="en-US" sz="1800" dirty="0">
                          <a:cs typeface="Times New Roman" panose="02020603050405020304" pitchFamily="18" charset="0"/>
                          <a:sym typeface="Symbol" panose="05050102010706020507" pitchFamily="18" charset="2"/>
                        </a:rPr>
                        <a:t></a:t>
                      </a: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0   0   0</a:t>
                      </a: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0   0   1</a:t>
                      </a: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0   1   0</a:t>
                      </a: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0   1   1</a:t>
                      </a: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1   0   0</a:t>
                      </a: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1   0   1</a:t>
                      </a: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1   1   0</a:t>
                      </a:r>
                    </a:p>
                    <a:p>
                      <a:pPr lvl="0" algn="ctr" eaLnBrk="0" hangingPunct="0">
                        <a:spcBef>
                          <a:spcPct val="0"/>
                        </a:spcBef>
                        <a:buClrTx/>
                        <a:buSzTx/>
                        <a:buFontTx/>
                        <a:buNone/>
                      </a:pPr>
                      <a:r>
                        <a:rPr lang="en-US" altLang="zh-CN" sz="1800">
                          <a:cs typeface="Times New Roman" panose="02020603050405020304" pitchFamily="18" charset="0"/>
                          <a:sym typeface="Symbol" panose="05050102010706020507" pitchFamily="18" charset="2"/>
                        </a:rPr>
                        <a:t>1   1   1</a:t>
                      </a:r>
                      <a:endParaRPr lang="en-US" altLang="zh-CN" sz="1800">
                        <a:ea typeface="Times New Roman" panose="02020603050405020304" pitchFamily="18" charset="0"/>
                        <a:sym typeface="Symbol" panose="05050102010706020507" pitchFamily="18" charset="2"/>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宋体" panose="02010600030101010101" pitchFamily="2" charset="-122"/>
                          <a:ea typeface="宋体" panose="02010600030101010101" pitchFamily="2" charset="-122"/>
                        </a:defRPr>
                      </a:lvl5pPr>
                    </a:lstStyle>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1   1   1   1   1   1   1   1</a:t>
                      </a:r>
                      <a:r>
                        <a:rPr lang="en-US" altLang="zh-CN" sz="1800" b="0">
                          <a:cs typeface="Times New Roman" panose="02020603050405020304" pitchFamily="18" charset="0"/>
                        </a:rPr>
                        <a:t>      </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1   1   1   1   1   1   1   1</a:t>
                      </a:r>
                      <a:r>
                        <a:rPr lang="en-US" altLang="zh-CN" sz="1800" b="0">
                          <a:cs typeface="Times New Roman" panose="02020603050405020304" pitchFamily="18" charset="0"/>
                        </a:rPr>
                        <a:t>      </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1   1   1   1   1   1   1   1</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1   1   1   1   1   1   1   1</a:t>
                      </a:r>
                    </a:p>
                    <a:p>
                      <a:pPr lvl="0" algn="ctr" defTabSz="914400" eaLnBrk="0" hangingPunct="0">
                        <a:spcBef>
                          <a:spcPct val="0"/>
                        </a:spcBef>
                        <a:buClrTx/>
                        <a:buSzTx/>
                        <a:buFontTx/>
                        <a:buNone/>
                        <a:tabLst>
                          <a:tab pos="536575" algn="l"/>
                        </a:tabLst>
                      </a:pP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1   1   1   1   1   1</a:t>
                      </a:r>
                      <a:r>
                        <a:rPr lang="en-US" altLang="zh-CN" sz="1800" b="0">
                          <a:cs typeface="Times New Roman" panose="02020603050405020304" pitchFamily="18" charset="0"/>
                        </a:rPr>
                        <a:t> </a:t>
                      </a:r>
                      <a:r>
                        <a:rPr lang="en-US" altLang="zh-CN" sz="1800">
                          <a:cs typeface="Times New Roman" panose="02020603050405020304" pitchFamily="18" charset="0"/>
                        </a:rPr>
                        <a:t>     </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1   1   1   1   1    </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1   1   1   1</a:t>
                      </a:r>
                      <a:r>
                        <a:rPr lang="en-US" altLang="zh-CN" sz="1800" b="0">
                          <a:cs typeface="Times New Roman" panose="02020603050405020304" pitchFamily="18" charset="0"/>
                        </a:rPr>
                        <a:t> </a:t>
                      </a:r>
                      <a:r>
                        <a:rPr lang="en-US" altLang="zh-CN" sz="1800">
                          <a:cs typeface="Times New Roman" panose="02020603050405020304" pitchFamily="18" charset="0"/>
                        </a:rPr>
                        <a:t>   </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1   1   1      </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  </a:t>
                      </a:r>
                      <a:r>
                        <a:rPr lang="en-US" altLang="zh-CN" sz="1800" b="0">
                          <a:cs typeface="Times New Roman" panose="02020603050405020304" pitchFamily="18" charset="0"/>
                        </a:rPr>
                        <a:t>0</a:t>
                      </a:r>
                      <a:r>
                        <a:rPr lang="en-US" altLang="zh-CN" sz="1800">
                          <a:cs typeface="Times New Roman" panose="02020603050405020304" pitchFamily="18" charset="0"/>
                        </a:rPr>
                        <a:t>   1</a:t>
                      </a:r>
                      <a:r>
                        <a:rPr lang="en-US" altLang="zh-CN" sz="1800" b="0">
                          <a:cs typeface="Times New Roman" panose="02020603050405020304" pitchFamily="18" charset="0"/>
                        </a:rPr>
                        <a:t>   </a:t>
                      </a:r>
                      <a:r>
                        <a:rPr lang="en-US" altLang="zh-CN" sz="1800">
                          <a:cs typeface="Times New Roman" panose="02020603050405020304" pitchFamily="18" charset="0"/>
                        </a:rPr>
                        <a:t>1   1</a:t>
                      </a:r>
                      <a:r>
                        <a:rPr lang="en-US" altLang="zh-CN" sz="1800" b="0">
                          <a:cs typeface="Times New Roman" panose="02020603050405020304" pitchFamily="18" charset="0"/>
                        </a:rPr>
                        <a:t> </a:t>
                      </a:r>
                      <a:r>
                        <a:rPr lang="en-US" altLang="zh-CN" sz="1800">
                          <a:cs typeface="Times New Roman" panose="02020603050405020304" pitchFamily="18" charset="0"/>
                        </a:rPr>
                        <a:t>     </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1   1    </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1     </a:t>
                      </a:r>
                    </a:p>
                    <a:p>
                      <a:pPr lvl="0" algn="ctr" defTabSz="914400" eaLnBrk="0" hangingPunct="0">
                        <a:spcBef>
                          <a:spcPct val="0"/>
                        </a:spcBef>
                        <a:buClrTx/>
                        <a:buSzTx/>
                        <a:buFontTx/>
                        <a:buNone/>
                        <a:tabLst>
                          <a:tab pos="536575" algn="l"/>
                        </a:tabLst>
                      </a:pPr>
                      <a:r>
                        <a:rPr lang="en-US" altLang="zh-CN" sz="1800">
                          <a:cs typeface="Times New Roman" panose="02020603050405020304" pitchFamily="18" charset="0"/>
                        </a:rPr>
                        <a:t>1   1   1   1   1</a:t>
                      </a:r>
                      <a:r>
                        <a:rPr lang="en-US" altLang="zh-CN" sz="1800" b="0">
                          <a:cs typeface="Times New Roman" panose="02020603050405020304" pitchFamily="18" charset="0"/>
                        </a:rPr>
                        <a:t>   </a:t>
                      </a:r>
                      <a:r>
                        <a:rPr lang="en-US" altLang="zh-CN" sz="1800">
                          <a:cs typeface="Times New Roman" panose="02020603050405020304" pitchFamily="18" charset="0"/>
                        </a:rPr>
                        <a:t>1</a:t>
                      </a:r>
                      <a:r>
                        <a:rPr lang="en-US" altLang="zh-CN" sz="1800" b="0">
                          <a:cs typeface="Times New Roman" panose="02020603050405020304" pitchFamily="18" charset="0"/>
                        </a:rPr>
                        <a:t>   </a:t>
                      </a:r>
                      <a:r>
                        <a:rPr lang="en-US" altLang="zh-CN" sz="1800">
                          <a:cs typeface="Times New Roman" panose="02020603050405020304" pitchFamily="18" charset="0"/>
                        </a:rPr>
                        <a:t>1   </a:t>
                      </a:r>
                      <a:r>
                        <a:rPr lang="en-US" altLang="zh-CN" sz="1800" b="0">
                          <a:cs typeface="Times New Roman" panose="02020603050405020304" pitchFamily="18" charset="0"/>
                        </a:rPr>
                        <a:t>0</a:t>
                      </a:r>
                      <a:r>
                        <a:rPr lang="en-US" altLang="zh-CN" sz="1800">
                          <a:cs typeface="Times New Roman" panose="02020603050405020304" pitchFamily="18" charset="0"/>
                        </a:rPr>
                        <a:t>      </a:t>
                      </a:r>
                      <a:endParaRPr lang="en-US" altLang="zh-CN" sz="1800">
                        <a:ea typeface="Times New Roman" panose="02020603050405020304" pitchFamily="18" charset="0"/>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占位符 165889"/>
          <p:cNvSpPr>
            <a:spLocks noGrp="1"/>
          </p:cNvSpPr>
          <p:nvPr>
            <p:ph idx="1"/>
          </p:nvPr>
        </p:nvSpPr>
        <p:spPr/>
        <p:txBody>
          <a:bodyPr anchor="t" anchorCtr="0"/>
          <a:lstStyle/>
          <a:p>
            <a:pPr>
              <a:buNone/>
            </a:pPr>
            <a:r>
              <a:rPr lang="zh-CN" altLang="en-US" sz="2400" dirty="0">
                <a:latin typeface="Times New Roman" panose="02020603050405020304" pitchFamily="18" charset="0"/>
              </a:rPr>
              <a:t>全地址译码</a:t>
            </a:r>
          </a:p>
          <a:p>
            <a:r>
              <a:rPr lang="zh-CN" altLang="en-US" sz="2400" dirty="0"/>
              <a:t>用全部的高位地址信号作为译码信号，使得存储器芯片的每一个单元都占据一个惟一的内存地址</a:t>
            </a:r>
          </a:p>
          <a:p>
            <a:endParaRPr lang="zh-CN" altLang="en-US" sz="2400" dirty="0"/>
          </a:p>
          <a:p>
            <a:endParaRPr lang="zh-CN" altLang="en-US" sz="2400" dirty="0"/>
          </a:p>
          <a:p>
            <a:endParaRPr lang="zh-CN" altLang="en-US" sz="2400" dirty="0"/>
          </a:p>
        </p:txBody>
      </p:sp>
      <p:sp>
        <p:nvSpPr>
          <p:cNvPr id="23554" name="矩形 165914"/>
          <p:cNvSpPr/>
          <p:nvPr/>
        </p:nvSpPr>
        <p:spPr>
          <a:xfrm>
            <a:off x="3071813" y="4694238"/>
            <a:ext cx="2609850" cy="647700"/>
          </a:xfrm>
          <a:prstGeom prst="rect">
            <a:avLst/>
          </a:prstGeom>
          <a:solidFill>
            <a:schemeClr val="accent1"/>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3555" name="任意多边形 165915"/>
          <p:cNvSpPr/>
          <p:nvPr/>
        </p:nvSpPr>
        <p:spPr>
          <a:xfrm rot="-5400000" flipH="1" flipV="1">
            <a:off x="5335588" y="5087938"/>
            <a:ext cx="1223962" cy="1152525"/>
          </a:xfrm>
          <a:custGeom>
            <a:avLst/>
            <a:gdLst/>
            <a:ahLst/>
            <a:cxnLst>
              <a:cxn ang="270">
                <a:pos x="15428" y="0"/>
              </a:cxn>
              <a:cxn ang="180">
                <a:pos x="9257" y="7378"/>
              </a:cxn>
              <a:cxn ang="180">
                <a:pos x="0" y="18616"/>
              </a:cxn>
              <a:cxn ang="90">
                <a:pos x="8950" y="21600"/>
              </a:cxn>
              <a:cxn ang="0">
                <a:pos x="17901" y="15251"/>
              </a:cxn>
              <a:cxn ang="0">
                <a:pos x="21600" y="7378"/>
              </a:cxn>
            </a:cxnLst>
            <a:rect l="0" t="0" r="0" b="0"/>
            <a:pathLst>
              <a:path w="21600" h="21600">
                <a:moveTo>
                  <a:pt x="15428" y="0"/>
                </a:moveTo>
                <a:lnTo>
                  <a:pt x="9257" y="7378"/>
                </a:lnTo>
                <a:lnTo>
                  <a:pt x="12956" y="7378"/>
                </a:lnTo>
                <a:lnTo>
                  <a:pt x="12956" y="15633"/>
                </a:lnTo>
                <a:lnTo>
                  <a:pt x="0" y="15633"/>
                </a:lnTo>
                <a:lnTo>
                  <a:pt x="0" y="21600"/>
                </a:lnTo>
                <a:lnTo>
                  <a:pt x="17901" y="21600"/>
                </a:lnTo>
                <a:lnTo>
                  <a:pt x="17901" y="7378"/>
                </a:lnTo>
                <a:lnTo>
                  <a:pt x="21600" y="7378"/>
                </a:lnTo>
                <a:close/>
              </a:path>
            </a:pathLst>
          </a:custGeom>
          <a:solidFill>
            <a:schemeClr val="accent1"/>
          </a:solidFill>
          <a:ln w="12700" cap="sq" cmpd="sng">
            <a:solidFill>
              <a:schemeClr val="tx1"/>
            </a:solidFill>
            <a:prstDash val="solid"/>
            <a:miter/>
            <a:headEnd type="none" w="sm" len="sm"/>
            <a:tailEnd type="none" w="sm" len="sm"/>
          </a:ln>
        </p:spPr>
        <p:txBody>
          <a:bodyPr/>
          <a:lstStyle/>
          <a:p>
            <a:endParaRPr lang="zh-CN" altLang="en-US"/>
          </a:p>
        </p:txBody>
      </p:sp>
      <p:sp>
        <p:nvSpPr>
          <p:cNvPr id="23556" name="矩形 165916"/>
          <p:cNvSpPr/>
          <p:nvPr/>
        </p:nvSpPr>
        <p:spPr>
          <a:xfrm>
            <a:off x="6548438" y="3340100"/>
            <a:ext cx="1708150" cy="1714500"/>
          </a:xfrm>
          <a:prstGeom prst="rect">
            <a:avLst/>
          </a:prstGeom>
          <a:solidFill>
            <a:srgbClr val="99CCFF"/>
          </a:solidFill>
          <a:ln w="12700" cap="sq" cmpd="sng">
            <a:solidFill>
              <a:schemeClr val="tx1"/>
            </a:solidFill>
            <a:prstDash val="solid"/>
            <a:miter/>
            <a:headEnd type="none" w="sm" len="sm"/>
            <a:tailEnd type="none" w="sm" len="sm"/>
          </a:ln>
        </p:spPr>
        <p:txBody>
          <a:bodyPr wrap="none" anchor="ctr" anchorCtr="0"/>
          <a:lstStyle/>
          <a:p>
            <a:pPr algn="ctr"/>
            <a:r>
              <a:rPr lang="zh-CN" altLang="en-US" dirty="0">
                <a:solidFill>
                  <a:srgbClr val="000066"/>
                </a:solidFill>
                <a:latin typeface="宋体" panose="02010600030101010101" pitchFamily="2" charset="-122"/>
              </a:rPr>
              <a:t>存储器</a:t>
            </a:r>
          </a:p>
          <a:p>
            <a:pPr algn="ctr"/>
            <a:r>
              <a:rPr lang="zh-CN" altLang="en-US" dirty="0">
                <a:solidFill>
                  <a:srgbClr val="000066"/>
                </a:solidFill>
                <a:latin typeface="宋体" panose="02010600030101010101" pitchFamily="2" charset="-122"/>
              </a:rPr>
              <a:t>芯片</a:t>
            </a:r>
          </a:p>
        </p:txBody>
      </p:sp>
      <p:sp>
        <p:nvSpPr>
          <p:cNvPr id="23557" name="矩形 165917"/>
          <p:cNvSpPr/>
          <p:nvPr/>
        </p:nvSpPr>
        <p:spPr>
          <a:xfrm>
            <a:off x="6545263" y="5372100"/>
            <a:ext cx="401637" cy="1152525"/>
          </a:xfrm>
          <a:prstGeom prst="rect">
            <a:avLst/>
          </a:prstGeom>
          <a:solidFill>
            <a:srgbClr val="FF9966"/>
          </a:solidFill>
          <a:ln w="12700" cap="sq" cmpd="sng">
            <a:solidFill>
              <a:schemeClr val="tx1"/>
            </a:solidFill>
            <a:prstDash val="solid"/>
            <a:miter/>
            <a:headEnd type="none" w="sm" len="sm"/>
            <a:tailEnd type="none" w="sm" len="sm"/>
          </a:ln>
        </p:spPr>
        <p:txBody>
          <a:bodyPr wrap="none" anchor="ctr" anchorCtr="0"/>
          <a:lstStyle/>
          <a:p>
            <a:pPr algn="ctr">
              <a:lnSpc>
                <a:spcPct val="80000"/>
              </a:lnSpc>
            </a:pPr>
            <a:r>
              <a:rPr lang="zh-CN" altLang="en-US" dirty="0">
                <a:solidFill>
                  <a:schemeClr val="bg1"/>
                </a:solidFill>
                <a:latin typeface="Arial" panose="020B0604020202020204" pitchFamily="34" charset="0"/>
              </a:rPr>
              <a:t>译</a:t>
            </a:r>
          </a:p>
          <a:p>
            <a:pPr algn="ctr">
              <a:lnSpc>
                <a:spcPct val="80000"/>
              </a:lnSpc>
            </a:pPr>
            <a:r>
              <a:rPr lang="zh-CN" altLang="en-US" dirty="0">
                <a:solidFill>
                  <a:schemeClr val="bg1"/>
                </a:solidFill>
                <a:latin typeface="Arial" panose="020B0604020202020204" pitchFamily="34" charset="0"/>
              </a:rPr>
              <a:t>码</a:t>
            </a:r>
          </a:p>
          <a:p>
            <a:pPr algn="ctr">
              <a:lnSpc>
                <a:spcPct val="80000"/>
              </a:lnSpc>
            </a:pPr>
            <a:r>
              <a:rPr lang="zh-CN" altLang="en-US" dirty="0">
                <a:solidFill>
                  <a:schemeClr val="bg1"/>
                </a:solidFill>
                <a:latin typeface="Arial" panose="020B0604020202020204" pitchFamily="34" charset="0"/>
              </a:rPr>
              <a:t>器</a:t>
            </a:r>
          </a:p>
        </p:txBody>
      </p:sp>
      <p:sp>
        <p:nvSpPr>
          <p:cNvPr id="23558" name="直接连接符 165918"/>
          <p:cNvSpPr/>
          <p:nvPr/>
        </p:nvSpPr>
        <p:spPr>
          <a:xfrm>
            <a:off x="6959600" y="5932488"/>
            <a:ext cx="504825" cy="0"/>
          </a:xfrm>
          <a:prstGeom prst="line">
            <a:avLst/>
          </a:prstGeom>
          <a:ln w="22225" cap="sq" cmpd="sng">
            <a:solidFill>
              <a:schemeClr val="tx1"/>
            </a:solidFill>
            <a:prstDash val="solid"/>
            <a:round/>
            <a:headEnd type="none" w="sm" len="sm"/>
            <a:tailEnd type="none" w="sm" len="sm"/>
          </a:ln>
        </p:spPr>
      </p:sp>
      <p:sp>
        <p:nvSpPr>
          <p:cNvPr id="23559" name="直接连接符 165919"/>
          <p:cNvSpPr/>
          <p:nvPr/>
        </p:nvSpPr>
        <p:spPr>
          <a:xfrm flipV="1">
            <a:off x="7464425" y="5068888"/>
            <a:ext cx="0" cy="863600"/>
          </a:xfrm>
          <a:prstGeom prst="line">
            <a:avLst/>
          </a:prstGeom>
          <a:ln w="22225" cap="sq" cmpd="sng">
            <a:solidFill>
              <a:schemeClr val="tx1"/>
            </a:solidFill>
            <a:prstDash val="solid"/>
            <a:round/>
            <a:headEnd type="none" w="sm" len="sm"/>
            <a:tailEnd type="triangle" w="med" len="lg"/>
          </a:ln>
        </p:spPr>
      </p:sp>
      <p:sp>
        <p:nvSpPr>
          <p:cNvPr id="23560" name="文本框 165920"/>
          <p:cNvSpPr txBox="1"/>
          <p:nvPr/>
        </p:nvSpPr>
        <p:spPr>
          <a:xfrm>
            <a:off x="5087938" y="3638550"/>
            <a:ext cx="1152525" cy="368300"/>
          </a:xfrm>
          <a:prstGeom prst="rect">
            <a:avLst/>
          </a:prstGeom>
          <a:noFill/>
          <a:ln w="12700">
            <a:noFill/>
          </a:ln>
        </p:spPr>
        <p:txBody>
          <a:bodyPr lIns="0" anchor="t" anchorCtr="0">
            <a:spAutoFit/>
          </a:bodyPr>
          <a:lstStyle/>
          <a:p>
            <a:pPr>
              <a:spcBef>
                <a:spcPct val="50000"/>
              </a:spcBef>
            </a:pPr>
            <a:r>
              <a:rPr lang="zh-CN" altLang="en-US" dirty="0">
                <a:solidFill>
                  <a:srgbClr val="000066"/>
                </a:solidFill>
                <a:latin typeface="宋体" panose="02010600030101010101" pitchFamily="2" charset="-122"/>
              </a:rPr>
              <a:t>低位地址</a:t>
            </a:r>
          </a:p>
        </p:txBody>
      </p:sp>
      <p:sp>
        <p:nvSpPr>
          <p:cNvPr id="23561" name="文本框 165921"/>
          <p:cNvSpPr txBox="1"/>
          <p:nvPr/>
        </p:nvSpPr>
        <p:spPr>
          <a:xfrm>
            <a:off x="5087938" y="6134100"/>
            <a:ext cx="1152525" cy="368300"/>
          </a:xfrm>
          <a:prstGeom prst="rect">
            <a:avLst/>
          </a:prstGeom>
          <a:noFill/>
          <a:ln w="12700">
            <a:noFill/>
          </a:ln>
        </p:spPr>
        <p:txBody>
          <a:bodyPr lIns="0" anchor="t" anchorCtr="0">
            <a:spAutoFit/>
          </a:bodyPr>
          <a:lstStyle/>
          <a:p>
            <a:pPr>
              <a:spcBef>
                <a:spcPct val="50000"/>
              </a:spcBef>
            </a:pPr>
            <a:r>
              <a:rPr lang="zh-CN" altLang="en-US" dirty="0">
                <a:solidFill>
                  <a:srgbClr val="000066"/>
                </a:solidFill>
                <a:latin typeface="宋体" panose="02010600030101010101" pitchFamily="2" charset="-122"/>
              </a:rPr>
              <a:t>高位地址</a:t>
            </a:r>
          </a:p>
        </p:txBody>
      </p:sp>
      <p:sp>
        <p:nvSpPr>
          <p:cNvPr id="23562" name="文本框 165922"/>
          <p:cNvSpPr txBox="1"/>
          <p:nvPr/>
        </p:nvSpPr>
        <p:spPr>
          <a:xfrm>
            <a:off x="2711450" y="4437063"/>
            <a:ext cx="288925" cy="1198880"/>
          </a:xfrm>
          <a:prstGeom prst="rect">
            <a:avLst/>
          </a:prstGeom>
          <a:noFill/>
          <a:ln w="12700">
            <a:noFill/>
          </a:ln>
        </p:spPr>
        <p:txBody>
          <a:bodyPr lIns="0" anchor="t" anchorCtr="0">
            <a:spAutoFit/>
          </a:bodyPr>
          <a:lstStyle/>
          <a:p>
            <a:pPr>
              <a:spcBef>
                <a:spcPct val="50000"/>
              </a:spcBef>
            </a:pPr>
            <a:r>
              <a:rPr lang="zh-CN" altLang="en-US" dirty="0">
                <a:solidFill>
                  <a:srgbClr val="000066"/>
                </a:solidFill>
                <a:latin typeface="宋体" panose="02010600030101010101" pitchFamily="2" charset="-122"/>
              </a:rPr>
              <a:t>全部地址</a:t>
            </a:r>
          </a:p>
        </p:txBody>
      </p:sp>
      <p:sp>
        <p:nvSpPr>
          <p:cNvPr id="23563" name="任意多边形 165923"/>
          <p:cNvSpPr/>
          <p:nvPr/>
        </p:nvSpPr>
        <p:spPr>
          <a:xfrm rot="-5400000" flipV="1">
            <a:off x="5337175" y="3878263"/>
            <a:ext cx="1223963" cy="1152525"/>
          </a:xfrm>
          <a:custGeom>
            <a:avLst/>
            <a:gdLst/>
            <a:ahLst/>
            <a:cxnLst>
              <a:cxn ang="270">
                <a:pos x="15428" y="0"/>
              </a:cxn>
              <a:cxn ang="180">
                <a:pos x="9257" y="7378"/>
              </a:cxn>
              <a:cxn ang="180">
                <a:pos x="0" y="18616"/>
              </a:cxn>
              <a:cxn ang="90">
                <a:pos x="8950" y="21600"/>
              </a:cxn>
              <a:cxn ang="0">
                <a:pos x="17901" y="15251"/>
              </a:cxn>
              <a:cxn ang="0">
                <a:pos x="21600" y="7378"/>
              </a:cxn>
            </a:cxnLst>
            <a:rect l="0" t="0" r="0" b="0"/>
            <a:pathLst>
              <a:path w="21600" h="21600">
                <a:moveTo>
                  <a:pt x="15428" y="0"/>
                </a:moveTo>
                <a:lnTo>
                  <a:pt x="9257" y="7378"/>
                </a:lnTo>
                <a:lnTo>
                  <a:pt x="12956" y="7378"/>
                </a:lnTo>
                <a:lnTo>
                  <a:pt x="12956" y="15633"/>
                </a:lnTo>
                <a:lnTo>
                  <a:pt x="0" y="15633"/>
                </a:lnTo>
                <a:lnTo>
                  <a:pt x="0" y="21600"/>
                </a:lnTo>
                <a:lnTo>
                  <a:pt x="17901" y="21600"/>
                </a:lnTo>
                <a:lnTo>
                  <a:pt x="17901" y="7378"/>
                </a:lnTo>
                <a:lnTo>
                  <a:pt x="21600" y="7378"/>
                </a:lnTo>
                <a:close/>
              </a:path>
            </a:pathLst>
          </a:custGeom>
          <a:solidFill>
            <a:schemeClr val="accent1"/>
          </a:solidFill>
          <a:ln w="12700" cap="sq" cmpd="sng">
            <a:solidFill>
              <a:schemeClr val="tx1"/>
            </a:solidFill>
            <a:prstDash val="solid"/>
            <a:miter/>
            <a:headEnd type="none" w="sm" len="sm"/>
            <a:tailEnd type="none" w="sm" len="sm"/>
          </a:ln>
        </p:spPr>
        <p:txBody>
          <a:bodyPr/>
          <a:lstStyle/>
          <a:p>
            <a:endParaRPr lang="zh-CN" altLang="en-US"/>
          </a:p>
        </p:txBody>
      </p:sp>
      <p:sp>
        <p:nvSpPr>
          <p:cNvPr id="23564" name="矩形 165924"/>
          <p:cNvSpPr/>
          <p:nvPr/>
        </p:nvSpPr>
        <p:spPr>
          <a:xfrm>
            <a:off x="4740275" y="4695825"/>
            <a:ext cx="954088" cy="633413"/>
          </a:xfrm>
          <a:prstGeom prst="rect">
            <a:avLst/>
          </a:prstGeom>
          <a:solidFill>
            <a:schemeClr val="accent1"/>
          </a:solidFill>
          <a:ln w="12700">
            <a:noFill/>
          </a:ln>
        </p:spPr>
        <p:txBody>
          <a:bodyPr anchor="t" anchorCtr="0"/>
          <a:lstStyle/>
          <a:p>
            <a:endParaRPr lang="zh-CN" altLang="en-US">
              <a:latin typeface="Arial" panose="020B0604020202020204" pitchFamily="34" charset="0"/>
            </a:endParaRPr>
          </a:p>
        </p:txBody>
      </p:sp>
      <p:sp>
        <p:nvSpPr>
          <p:cNvPr id="23565" name="文本框 165925"/>
          <p:cNvSpPr txBox="1"/>
          <p:nvPr/>
        </p:nvSpPr>
        <p:spPr>
          <a:xfrm>
            <a:off x="7535863" y="5157788"/>
            <a:ext cx="1152525" cy="368300"/>
          </a:xfrm>
          <a:prstGeom prst="rect">
            <a:avLst/>
          </a:prstGeom>
          <a:noFill/>
          <a:ln w="12700">
            <a:noFill/>
          </a:ln>
        </p:spPr>
        <p:txBody>
          <a:bodyPr lIns="0" anchor="t" anchorCtr="0">
            <a:spAutoFit/>
          </a:bodyPr>
          <a:lstStyle/>
          <a:p>
            <a:pPr>
              <a:spcBef>
                <a:spcPct val="50000"/>
              </a:spcBef>
            </a:pPr>
            <a:r>
              <a:rPr lang="zh-CN" altLang="en-US" dirty="0">
                <a:solidFill>
                  <a:srgbClr val="000066"/>
                </a:solidFill>
                <a:latin typeface="宋体" panose="02010600030101010101" pitchFamily="2" charset="-122"/>
              </a:rPr>
              <a:t>片选信号</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6" name="椭圆 116805"/>
          <p:cNvSpPr/>
          <p:nvPr/>
        </p:nvSpPr>
        <p:spPr>
          <a:xfrm>
            <a:off x="5637213" y="3235325"/>
            <a:ext cx="530225" cy="1130300"/>
          </a:xfrm>
          <a:prstGeom prst="ellipse">
            <a:avLst/>
          </a:prstGeom>
          <a:solidFill>
            <a:srgbClr val="3366FF">
              <a:alpha val="21001"/>
            </a:srgbClr>
          </a:solidFill>
          <a:ln w="12700" cap="sq" cmpd="sng">
            <a:solidFill>
              <a:schemeClr val="tx1"/>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24578" name="文本占位符 116738"/>
          <p:cNvSpPr>
            <a:spLocks noGrp="1"/>
          </p:cNvSpPr>
          <p:nvPr>
            <p:ph idx="1"/>
          </p:nvPr>
        </p:nvSpPr>
        <p:spPr/>
        <p:txBody>
          <a:bodyPr anchor="t" anchorCtr="0"/>
          <a:lstStyle/>
          <a:p>
            <a:pPr>
              <a:lnSpc>
                <a:spcPct val="110000"/>
              </a:lnSpc>
              <a:buNone/>
            </a:pPr>
            <a:r>
              <a:rPr lang="zh-CN" altLang="en-US" sz="2400" dirty="0">
                <a:latin typeface="Times New Roman" panose="02020603050405020304" pitchFamily="18" charset="0"/>
              </a:rPr>
              <a:t>全地址译码例：</a:t>
            </a:r>
          </a:p>
          <a:p>
            <a:pPr>
              <a:lnSpc>
                <a:spcPct val="110000"/>
              </a:lnSpc>
              <a:buNone/>
            </a:pPr>
            <a:r>
              <a:rPr lang="zh-CN" altLang="en-US" sz="2400" dirty="0"/>
              <a:t>所接芯片的地址：</a:t>
            </a:r>
            <a:r>
              <a:rPr lang="en-US" altLang="zh-CN" sz="2400"/>
              <a:t>F0000H</a:t>
            </a:r>
            <a:r>
              <a:rPr lang="zh-CN" altLang="en-US" sz="2400" dirty="0"/>
              <a:t>～</a:t>
            </a:r>
            <a:r>
              <a:rPr lang="en-US" altLang="zh-CN" sz="2400"/>
              <a:t>F1FFFH</a:t>
            </a:r>
          </a:p>
          <a:p>
            <a:pPr>
              <a:lnSpc>
                <a:spcPct val="110000"/>
              </a:lnSpc>
              <a:buNone/>
            </a:pPr>
            <a:r>
              <a:rPr lang="en-US" altLang="zh-CN" sz="2400"/>
              <a:t>   </a:t>
            </a:r>
            <a:r>
              <a:rPr lang="en-US" altLang="zh-CN" sz="2400" u="sng"/>
              <a:t>1111000</a:t>
            </a:r>
            <a:r>
              <a:rPr lang="en-US" altLang="zh-CN" sz="2400"/>
              <a:t> </a:t>
            </a:r>
            <a:r>
              <a:rPr lang="en-US" altLang="zh-CN" sz="2400">
                <a:solidFill>
                  <a:srgbClr val="FF0000"/>
                </a:solidFill>
              </a:rPr>
              <a:t>00……00 </a:t>
            </a:r>
            <a:r>
              <a:rPr lang="zh-CN" altLang="en-US" sz="2400" dirty="0"/>
              <a:t>～</a:t>
            </a:r>
            <a:r>
              <a:rPr lang="en-US" altLang="zh-CN" sz="2400" u="sng"/>
              <a:t>1111000</a:t>
            </a:r>
            <a:r>
              <a:rPr lang="en-US" altLang="zh-CN" sz="2400"/>
              <a:t> </a:t>
            </a:r>
            <a:r>
              <a:rPr lang="en-US" altLang="zh-CN" sz="2400">
                <a:solidFill>
                  <a:srgbClr val="FF0000"/>
                </a:solidFill>
              </a:rPr>
              <a:t>11……11</a:t>
            </a:r>
            <a:endParaRPr lang="zh-CN" altLang="en-US" sz="2400" dirty="0"/>
          </a:p>
          <a:p>
            <a:pPr>
              <a:lnSpc>
                <a:spcPct val="110000"/>
              </a:lnSpc>
              <a:spcAft>
                <a:spcPct val="25000"/>
              </a:spcAft>
              <a:buNone/>
            </a:pPr>
            <a:endParaRPr lang="en-US" altLang="zh-CN" sz="2400"/>
          </a:p>
          <a:p>
            <a:pPr>
              <a:lnSpc>
                <a:spcPct val="110000"/>
              </a:lnSpc>
            </a:pPr>
            <a:endParaRPr lang="zh-CN" altLang="en-US" sz="2400" dirty="0"/>
          </a:p>
        </p:txBody>
      </p:sp>
      <p:sp>
        <p:nvSpPr>
          <p:cNvPr id="24579" name="矩形 116763"/>
          <p:cNvSpPr/>
          <p:nvPr/>
        </p:nvSpPr>
        <p:spPr>
          <a:xfrm>
            <a:off x="7469188" y="3357563"/>
            <a:ext cx="1728787" cy="3203575"/>
          </a:xfrm>
          <a:prstGeom prst="rect">
            <a:avLst/>
          </a:prstGeom>
          <a:solidFill>
            <a:srgbClr val="99CCFF"/>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4580" name="矩形 116764"/>
          <p:cNvSpPr/>
          <p:nvPr/>
        </p:nvSpPr>
        <p:spPr>
          <a:xfrm>
            <a:off x="4367213" y="4005263"/>
            <a:ext cx="890587" cy="2376487"/>
          </a:xfrm>
          <a:prstGeom prst="rect">
            <a:avLst/>
          </a:prstGeom>
          <a:solidFill>
            <a:srgbClr val="339966"/>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4581" name="直接连接符 116765"/>
          <p:cNvSpPr/>
          <p:nvPr/>
        </p:nvSpPr>
        <p:spPr>
          <a:xfrm>
            <a:off x="3275013" y="4264025"/>
            <a:ext cx="1092200" cy="0"/>
          </a:xfrm>
          <a:prstGeom prst="line">
            <a:avLst/>
          </a:prstGeom>
          <a:ln w="12700" cap="sq" cmpd="sng">
            <a:solidFill>
              <a:srgbClr val="010473"/>
            </a:solidFill>
            <a:prstDash val="solid"/>
            <a:round/>
            <a:headEnd type="none" w="sm" len="sm"/>
            <a:tailEnd type="none" w="sm" len="sm"/>
          </a:ln>
        </p:spPr>
      </p:sp>
      <p:sp>
        <p:nvSpPr>
          <p:cNvPr id="24582" name="直接连接符 116766"/>
          <p:cNvSpPr/>
          <p:nvPr/>
        </p:nvSpPr>
        <p:spPr>
          <a:xfrm>
            <a:off x="3275013" y="4551363"/>
            <a:ext cx="1092200" cy="0"/>
          </a:xfrm>
          <a:prstGeom prst="line">
            <a:avLst/>
          </a:prstGeom>
          <a:ln w="12700" cap="sq" cmpd="sng">
            <a:solidFill>
              <a:srgbClr val="010473"/>
            </a:solidFill>
            <a:prstDash val="solid"/>
            <a:round/>
            <a:headEnd type="none" w="sm" len="sm"/>
            <a:tailEnd type="none" w="sm" len="sm"/>
          </a:ln>
        </p:spPr>
      </p:sp>
      <p:sp>
        <p:nvSpPr>
          <p:cNvPr id="24583" name="直接连接符 116767"/>
          <p:cNvSpPr/>
          <p:nvPr/>
        </p:nvSpPr>
        <p:spPr>
          <a:xfrm>
            <a:off x="3275013" y="5127625"/>
            <a:ext cx="1092200" cy="0"/>
          </a:xfrm>
          <a:prstGeom prst="line">
            <a:avLst/>
          </a:prstGeom>
          <a:ln w="12700" cap="sq" cmpd="sng">
            <a:solidFill>
              <a:srgbClr val="010473"/>
            </a:solidFill>
            <a:prstDash val="solid"/>
            <a:round/>
            <a:headEnd type="none" w="sm" len="sm"/>
            <a:tailEnd type="none" w="sm" len="sm"/>
          </a:ln>
        </p:spPr>
      </p:sp>
      <p:sp>
        <p:nvSpPr>
          <p:cNvPr id="24584" name="直接连接符 116768"/>
          <p:cNvSpPr/>
          <p:nvPr/>
        </p:nvSpPr>
        <p:spPr>
          <a:xfrm>
            <a:off x="3275013" y="4840288"/>
            <a:ext cx="1092200" cy="0"/>
          </a:xfrm>
          <a:prstGeom prst="line">
            <a:avLst/>
          </a:prstGeom>
          <a:ln w="12700" cap="sq" cmpd="sng">
            <a:solidFill>
              <a:srgbClr val="010473"/>
            </a:solidFill>
            <a:prstDash val="solid"/>
            <a:round/>
            <a:headEnd type="none" w="sm" len="sm"/>
            <a:tailEnd type="none" w="sm" len="sm"/>
          </a:ln>
        </p:spPr>
      </p:sp>
      <p:sp>
        <p:nvSpPr>
          <p:cNvPr id="24585" name="直接连接符 116769"/>
          <p:cNvSpPr/>
          <p:nvPr/>
        </p:nvSpPr>
        <p:spPr>
          <a:xfrm>
            <a:off x="3157538" y="5589588"/>
            <a:ext cx="287337" cy="0"/>
          </a:xfrm>
          <a:prstGeom prst="line">
            <a:avLst/>
          </a:prstGeom>
          <a:ln w="12700" cap="sq" cmpd="sng">
            <a:solidFill>
              <a:srgbClr val="010473"/>
            </a:solidFill>
            <a:prstDash val="solid"/>
            <a:round/>
            <a:headEnd type="none" w="sm" len="sm"/>
            <a:tailEnd type="none" w="sm" len="sm"/>
          </a:ln>
        </p:spPr>
      </p:sp>
      <p:sp>
        <p:nvSpPr>
          <p:cNvPr id="24586" name="矩形 116770"/>
          <p:cNvSpPr/>
          <p:nvPr/>
        </p:nvSpPr>
        <p:spPr>
          <a:xfrm>
            <a:off x="3440113" y="5399088"/>
            <a:ext cx="495300" cy="935037"/>
          </a:xfrm>
          <a:prstGeom prst="rect">
            <a:avLst/>
          </a:prstGeom>
          <a:solidFill>
            <a:srgbClr val="339966"/>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4587" name="直接连接符 116771"/>
          <p:cNvSpPr/>
          <p:nvPr/>
        </p:nvSpPr>
        <p:spPr>
          <a:xfrm flipV="1">
            <a:off x="4030663" y="5805488"/>
            <a:ext cx="336550" cy="6350"/>
          </a:xfrm>
          <a:prstGeom prst="line">
            <a:avLst/>
          </a:prstGeom>
          <a:ln w="12700" cap="sq" cmpd="sng">
            <a:solidFill>
              <a:srgbClr val="010473"/>
            </a:solidFill>
            <a:prstDash val="solid"/>
            <a:round/>
            <a:headEnd type="none" w="sm" len="sm"/>
            <a:tailEnd type="none" w="sm" len="sm"/>
          </a:ln>
        </p:spPr>
      </p:sp>
      <p:sp>
        <p:nvSpPr>
          <p:cNvPr id="24588" name="文本框 116772"/>
          <p:cNvSpPr txBox="1"/>
          <p:nvPr/>
        </p:nvSpPr>
        <p:spPr>
          <a:xfrm>
            <a:off x="2865438" y="3998913"/>
            <a:ext cx="914400" cy="368300"/>
          </a:xfrm>
          <a:prstGeom prst="rect">
            <a:avLst/>
          </a:prstGeom>
          <a:noFill/>
          <a:ln w="12700">
            <a:noFill/>
          </a:ln>
        </p:spPr>
        <p:txBody>
          <a:bodyPr lIns="0" rIns="0" anchor="t" anchorCtr="0">
            <a:spAutoFit/>
          </a:bodyPr>
          <a:lstStyle/>
          <a:p>
            <a:pPr>
              <a:spcBef>
                <a:spcPct val="50000"/>
              </a:spcBef>
            </a:pPr>
            <a:r>
              <a:rPr lang="zh-CN" altLang="zh-CN" dirty="0">
                <a:solidFill>
                  <a:srgbClr val="000066"/>
                </a:solidFill>
                <a:latin typeface="宋体" panose="02010600030101010101" pitchFamily="2" charset="-122"/>
              </a:rPr>
              <a:t>A</a:t>
            </a:r>
            <a:r>
              <a:rPr lang="zh-CN" altLang="zh-CN" baseline="-10000" dirty="0">
                <a:solidFill>
                  <a:srgbClr val="000066"/>
                </a:solidFill>
                <a:latin typeface="宋体" panose="02010600030101010101" pitchFamily="2" charset="-122"/>
              </a:rPr>
              <a:t>19</a:t>
            </a:r>
            <a:endParaRPr lang="en-US" altLang="zh-CN" baseline="-10000">
              <a:solidFill>
                <a:srgbClr val="000066"/>
              </a:solidFill>
              <a:latin typeface="宋体" panose="02010600030101010101" pitchFamily="2" charset="-122"/>
            </a:endParaRPr>
          </a:p>
        </p:txBody>
      </p:sp>
      <p:sp>
        <p:nvSpPr>
          <p:cNvPr id="24589" name="文本框 116773"/>
          <p:cNvSpPr txBox="1"/>
          <p:nvPr/>
        </p:nvSpPr>
        <p:spPr>
          <a:xfrm>
            <a:off x="2870200" y="4286250"/>
            <a:ext cx="914400" cy="368300"/>
          </a:xfrm>
          <a:prstGeom prst="rect">
            <a:avLst/>
          </a:prstGeom>
          <a:noFill/>
          <a:ln w="12700">
            <a:noFill/>
          </a:ln>
        </p:spPr>
        <p:txBody>
          <a:bodyPr lIns="0" rIns="0" anchor="t" anchorCtr="0">
            <a:spAutoFit/>
          </a:bodyPr>
          <a:lstStyle/>
          <a:p>
            <a:pPr>
              <a:spcBef>
                <a:spcPct val="50000"/>
              </a:spcBef>
            </a:pPr>
            <a:r>
              <a:rPr lang="zh-CN" altLang="zh-CN" dirty="0">
                <a:solidFill>
                  <a:srgbClr val="000066"/>
                </a:solidFill>
                <a:latin typeface="宋体" panose="02010600030101010101" pitchFamily="2" charset="-122"/>
              </a:rPr>
              <a:t>A</a:t>
            </a:r>
            <a:r>
              <a:rPr lang="zh-CN" altLang="zh-CN" baseline="-10000" dirty="0">
                <a:solidFill>
                  <a:srgbClr val="000066"/>
                </a:solidFill>
                <a:latin typeface="宋体" panose="02010600030101010101" pitchFamily="2" charset="-122"/>
              </a:rPr>
              <a:t>18</a:t>
            </a:r>
            <a:endParaRPr lang="en-US" altLang="zh-CN" baseline="-10000">
              <a:solidFill>
                <a:srgbClr val="000066"/>
              </a:solidFill>
              <a:latin typeface="宋体" panose="02010600030101010101" pitchFamily="2" charset="-122"/>
            </a:endParaRPr>
          </a:p>
        </p:txBody>
      </p:sp>
      <p:sp>
        <p:nvSpPr>
          <p:cNvPr id="24590" name="文本框 116774"/>
          <p:cNvSpPr txBox="1"/>
          <p:nvPr/>
        </p:nvSpPr>
        <p:spPr>
          <a:xfrm>
            <a:off x="2870200" y="4575175"/>
            <a:ext cx="914400" cy="368300"/>
          </a:xfrm>
          <a:prstGeom prst="rect">
            <a:avLst/>
          </a:prstGeom>
          <a:noFill/>
          <a:ln w="12700">
            <a:noFill/>
          </a:ln>
        </p:spPr>
        <p:txBody>
          <a:bodyPr lIns="0" rIns="0" anchor="t" anchorCtr="0">
            <a:spAutoFit/>
          </a:bodyPr>
          <a:lstStyle/>
          <a:p>
            <a:pPr>
              <a:spcBef>
                <a:spcPct val="50000"/>
              </a:spcBef>
            </a:pPr>
            <a:r>
              <a:rPr lang="zh-CN" altLang="zh-CN" dirty="0">
                <a:solidFill>
                  <a:srgbClr val="000066"/>
                </a:solidFill>
                <a:latin typeface="宋体" panose="02010600030101010101" pitchFamily="2" charset="-122"/>
              </a:rPr>
              <a:t>A</a:t>
            </a:r>
            <a:r>
              <a:rPr lang="zh-CN" altLang="zh-CN" baseline="-10000" dirty="0">
                <a:solidFill>
                  <a:srgbClr val="000066"/>
                </a:solidFill>
                <a:latin typeface="宋体" panose="02010600030101010101" pitchFamily="2" charset="-122"/>
              </a:rPr>
              <a:t>17</a:t>
            </a:r>
            <a:endParaRPr lang="en-US" altLang="zh-CN" baseline="-10000">
              <a:solidFill>
                <a:srgbClr val="000066"/>
              </a:solidFill>
              <a:latin typeface="宋体" panose="02010600030101010101" pitchFamily="2" charset="-122"/>
            </a:endParaRPr>
          </a:p>
        </p:txBody>
      </p:sp>
      <p:sp>
        <p:nvSpPr>
          <p:cNvPr id="24591" name="文本框 116775"/>
          <p:cNvSpPr txBox="1"/>
          <p:nvPr/>
        </p:nvSpPr>
        <p:spPr>
          <a:xfrm>
            <a:off x="2851150" y="4862513"/>
            <a:ext cx="914400" cy="368300"/>
          </a:xfrm>
          <a:prstGeom prst="rect">
            <a:avLst/>
          </a:prstGeom>
          <a:noFill/>
          <a:ln w="12700">
            <a:noFill/>
          </a:ln>
        </p:spPr>
        <p:txBody>
          <a:bodyPr lIns="0" rIns="0" anchor="t" anchorCtr="0">
            <a:spAutoFit/>
          </a:bodyPr>
          <a:lstStyle/>
          <a:p>
            <a:pPr>
              <a:spcBef>
                <a:spcPct val="50000"/>
              </a:spcBef>
            </a:pPr>
            <a:r>
              <a:rPr lang="zh-CN" altLang="zh-CN" dirty="0">
                <a:solidFill>
                  <a:srgbClr val="000066"/>
                </a:solidFill>
                <a:latin typeface="宋体" panose="02010600030101010101" pitchFamily="2" charset="-122"/>
              </a:rPr>
              <a:t>A</a:t>
            </a:r>
            <a:r>
              <a:rPr lang="zh-CN" altLang="zh-CN" baseline="-10000" dirty="0">
                <a:solidFill>
                  <a:srgbClr val="000066"/>
                </a:solidFill>
                <a:latin typeface="宋体" panose="02010600030101010101" pitchFamily="2" charset="-122"/>
              </a:rPr>
              <a:t>16</a:t>
            </a:r>
            <a:endParaRPr lang="en-US" altLang="zh-CN" baseline="-10000">
              <a:solidFill>
                <a:srgbClr val="000066"/>
              </a:solidFill>
              <a:latin typeface="宋体" panose="02010600030101010101" pitchFamily="2" charset="-122"/>
            </a:endParaRPr>
          </a:p>
        </p:txBody>
      </p:sp>
      <p:sp>
        <p:nvSpPr>
          <p:cNvPr id="24592" name="文本框 116776"/>
          <p:cNvSpPr txBox="1"/>
          <p:nvPr/>
        </p:nvSpPr>
        <p:spPr>
          <a:xfrm>
            <a:off x="2847975" y="5341938"/>
            <a:ext cx="914400" cy="368300"/>
          </a:xfrm>
          <a:prstGeom prst="rect">
            <a:avLst/>
          </a:prstGeom>
          <a:noFill/>
          <a:ln w="12700">
            <a:noFill/>
          </a:ln>
        </p:spPr>
        <p:txBody>
          <a:bodyPr lIns="0" rIns="0" anchor="t" anchorCtr="0">
            <a:spAutoFit/>
          </a:bodyPr>
          <a:lstStyle/>
          <a:p>
            <a:pPr>
              <a:spcBef>
                <a:spcPct val="50000"/>
              </a:spcBef>
            </a:pPr>
            <a:r>
              <a:rPr lang="zh-CN" altLang="zh-CN" dirty="0">
                <a:solidFill>
                  <a:srgbClr val="000066"/>
                </a:solidFill>
                <a:latin typeface="宋体" panose="02010600030101010101" pitchFamily="2" charset="-122"/>
              </a:rPr>
              <a:t>A</a:t>
            </a:r>
            <a:r>
              <a:rPr lang="zh-CN" altLang="zh-CN" baseline="-10000" dirty="0">
                <a:solidFill>
                  <a:srgbClr val="000066"/>
                </a:solidFill>
                <a:latin typeface="宋体" panose="02010600030101010101" pitchFamily="2" charset="-122"/>
              </a:rPr>
              <a:t>15</a:t>
            </a:r>
            <a:endParaRPr lang="en-US" altLang="zh-CN" baseline="-10000">
              <a:solidFill>
                <a:srgbClr val="000066"/>
              </a:solidFill>
              <a:latin typeface="宋体" panose="02010600030101010101" pitchFamily="2" charset="-122"/>
            </a:endParaRPr>
          </a:p>
        </p:txBody>
      </p:sp>
      <p:sp>
        <p:nvSpPr>
          <p:cNvPr id="24593" name="文本框 116777"/>
          <p:cNvSpPr txBox="1"/>
          <p:nvPr/>
        </p:nvSpPr>
        <p:spPr>
          <a:xfrm>
            <a:off x="2847975" y="5629275"/>
            <a:ext cx="914400" cy="368300"/>
          </a:xfrm>
          <a:prstGeom prst="rect">
            <a:avLst/>
          </a:prstGeom>
          <a:noFill/>
          <a:ln w="12700">
            <a:noFill/>
          </a:ln>
        </p:spPr>
        <p:txBody>
          <a:bodyPr lIns="0" rIns="0" anchor="t" anchorCtr="0">
            <a:spAutoFit/>
          </a:bodyPr>
          <a:lstStyle/>
          <a:p>
            <a:pPr>
              <a:spcBef>
                <a:spcPct val="50000"/>
              </a:spcBef>
            </a:pPr>
            <a:r>
              <a:rPr lang="zh-CN" altLang="zh-CN" dirty="0">
                <a:solidFill>
                  <a:srgbClr val="000066"/>
                </a:solidFill>
                <a:latin typeface="宋体" panose="02010600030101010101" pitchFamily="2" charset="-122"/>
              </a:rPr>
              <a:t>A</a:t>
            </a:r>
            <a:r>
              <a:rPr lang="zh-CN" altLang="zh-CN" baseline="-10000" dirty="0">
                <a:solidFill>
                  <a:srgbClr val="000066"/>
                </a:solidFill>
                <a:latin typeface="宋体" panose="02010600030101010101" pitchFamily="2" charset="-122"/>
              </a:rPr>
              <a:t>14</a:t>
            </a:r>
            <a:endParaRPr lang="en-US" altLang="zh-CN" baseline="-10000">
              <a:solidFill>
                <a:srgbClr val="000066"/>
              </a:solidFill>
              <a:latin typeface="宋体" panose="02010600030101010101" pitchFamily="2" charset="-122"/>
            </a:endParaRPr>
          </a:p>
        </p:txBody>
      </p:sp>
      <p:sp>
        <p:nvSpPr>
          <p:cNvPr id="24594" name="文本框 116778"/>
          <p:cNvSpPr txBox="1"/>
          <p:nvPr/>
        </p:nvSpPr>
        <p:spPr>
          <a:xfrm>
            <a:off x="2847975" y="5935663"/>
            <a:ext cx="914400" cy="368300"/>
          </a:xfrm>
          <a:prstGeom prst="rect">
            <a:avLst/>
          </a:prstGeom>
          <a:noFill/>
          <a:ln w="12700">
            <a:noFill/>
          </a:ln>
        </p:spPr>
        <p:txBody>
          <a:bodyPr lIns="0" rIns="0" anchor="t" anchorCtr="0">
            <a:spAutoFit/>
          </a:bodyPr>
          <a:lstStyle/>
          <a:p>
            <a:pPr>
              <a:spcBef>
                <a:spcPct val="50000"/>
              </a:spcBef>
            </a:pPr>
            <a:r>
              <a:rPr lang="zh-CN" altLang="zh-CN" dirty="0">
                <a:solidFill>
                  <a:srgbClr val="000066"/>
                </a:solidFill>
                <a:latin typeface="宋体" panose="02010600030101010101" pitchFamily="2" charset="-122"/>
              </a:rPr>
              <a:t>A</a:t>
            </a:r>
            <a:r>
              <a:rPr lang="zh-CN" altLang="zh-CN" baseline="-10000" dirty="0">
                <a:solidFill>
                  <a:srgbClr val="000066"/>
                </a:solidFill>
                <a:latin typeface="宋体" panose="02010600030101010101" pitchFamily="2" charset="-122"/>
              </a:rPr>
              <a:t>13</a:t>
            </a:r>
            <a:endParaRPr lang="en-US" altLang="zh-CN" baseline="-10000">
              <a:solidFill>
                <a:srgbClr val="000066"/>
              </a:solidFill>
              <a:latin typeface="宋体" panose="02010600030101010101" pitchFamily="2" charset="-122"/>
            </a:endParaRPr>
          </a:p>
        </p:txBody>
      </p:sp>
      <p:sp>
        <p:nvSpPr>
          <p:cNvPr id="24595" name="文本框 116779"/>
          <p:cNvSpPr txBox="1"/>
          <p:nvPr/>
        </p:nvSpPr>
        <p:spPr>
          <a:xfrm>
            <a:off x="4440238" y="4933950"/>
            <a:ext cx="685800" cy="368300"/>
          </a:xfrm>
          <a:prstGeom prst="rect">
            <a:avLst/>
          </a:prstGeom>
          <a:noFill/>
          <a:ln w="12700">
            <a:noFill/>
          </a:ln>
        </p:spPr>
        <p:txBody>
          <a:bodyPr lIns="0" rIns="0" anchor="t" anchorCtr="0">
            <a:spAutoFit/>
          </a:bodyPr>
          <a:lstStyle/>
          <a:p>
            <a:pPr algn="ctr">
              <a:spcBef>
                <a:spcPct val="10000"/>
              </a:spcBef>
            </a:pPr>
            <a:r>
              <a:rPr lang="zh-CN" altLang="en-US">
                <a:solidFill>
                  <a:srgbClr val="010473"/>
                </a:solidFill>
                <a:latin typeface="宋体" panose="02010600030101010101" pitchFamily="2" charset="-122"/>
              </a:rPr>
              <a:t>&amp;</a:t>
            </a:r>
            <a:endParaRPr lang="zh-CN" altLang="zh-CN">
              <a:solidFill>
                <a:srgbClr val="010473"/>
              </a:solidFill>
              <a:latin typeface="宋体" panose="02010600030101010101" pitchFamily="2" charset="-122"/>
            </a:endParaRPr>
          </a:p>
        </p:txBody>
      </p:sp>
      <p:sp>
        <p:nvSpPr>
          <p:cNvPr id="24596" name="文本框 116780"/>
          <p:cNvSpPr txBox="1"/>
          <p:nvPr/>
        </p:nvSpPr>
        <p:spPr>
          <a:xfrm>
            <a:off x="3529013" y="5688013"/>
            <a:ext cx="550862" cy="368300"/>
          </a:xfrm>
          <a:prstGeom prst="rect">
            <a:avLst/>
          </a:prstGeom>
          <a:noFill/>
          <a:ln w="12700">
            <a:noFill/>
          </a:ln>
        </p:spPr>
        <p:txBody>
          <a:bodyPr lIns="0" rIns="0" anchor="t" anchorCtr="0">
            <a:spAutoFit/>
          </a:bodyPr>
          <a:lstStyle/>
          <a:p>
            <a:pPr>
              <a:spcBef>
                <a:spcPct val="10000"/>
              </a:spcBef>
            </a:pPr>
            <a:r>
              <a:rPr lang="en-US" altLang="zh-CN">
                <a:solidFill>
                  <a:srgbClr val="010473"/>
                </a:solidFill>
                <a:latin typeface="宋体" panose="02010600030101010101" pitchFamily="2" charset="-122"/>
                <a:sym typeface="Symbol" panose="05050102010706020507" pitchFamily="18" charset="2"/>
              </a:rPr>
              <a:t>≥1</a:t>
            </a:r>
            <a:endParaRPr lang="zh-CN" altLang="zh-CN">
              <a:solidFill>
                <a:srgbClr val="010473"/>
              </a:solidFill>
              <a:latin typeface="宋体" panose="02010600030101010101" pitchFamily="2" charset="-122"/>
            </a:endParaRPr>
          </a:p>
        </p:txBody>
      </p:sp>
      <p:sp>
        <p:nvSpPr>
          <p:cNvPr id="24597" name="椭圆 116781"/>
          <p:cNvSpPr/>
          <p:nvPr/>
        </p:nvSpPr>
        <p:spPr>
          <a:xfrm flipV="1">
            <a:off x="3925888" y="5761038"/>
            <a:ext cx="107950" cy="107950"/>
          </a:xfrm>
          <a:prstGeom prst="ellipse">
            <a:avLst/>
          </a:prstGeom>
          <a:noFill/>
          <a:ln w="12700" cap="sq" cmpd="sng">
            <a:solidFill>
              <a:srgbClr val="010473"/>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24598" name="椭圆 116782"/>
          <p:cNvSpPr/>
          <p:nvPr/>
        </p:nvSpPr>
        <p:spPr>
          <a:xfrm flipV="1">
            <a:off x="5257800" y="5084763"/>
            <a:ext cx="149225" cy="144462"/>
          </a:xfrm>
          <a:prstGeom prst="ellipse">
            <a:avLst/>
          </a:prstGeom>
          <a:noFill/>
          <a:ln w="12700" cap="sq" cmpd="sng">
            <a:solidFill>
              <a:srgbClr val="010473"/>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24599" name="直接连接符 116783"/>
          <p:cNvSpPr/>
          <p:nvPr/>
        </p:nvSpPr>
        <p:spPr>
          <a:xfrm>
            <a:off x="5375275" y="5157788"/>
            <a:ext cx="2089150" cy="0"/>
          </a:xfrm>
          <a:prstGeom prst="line">
            <a:avLst/>
          </a:prstGeom>
          <a:ln w="12700" cap="sq" cmpd="sng">
            <a:solidFill>
              <a:schemeClr val="tx1"/>
            </a:solidFill>
            <a:prstDash val="solid"/>
            <a:round/>
            <a:headEnd type="none" w="sm" len="sm"/>
            <a:tailEnd type="none" w="med" len="med"/>
          </a:ln>
        </p:spPr>
      </p:sp>
      <p:sp>
        <p:nvSpPr>
          <p:cNvPr id="24600" name="文本框 116784"/>
          <p:cNvSpPr txBox="1"/>
          <p:nvPr/>
        </p:nvSpPr>
        <p:spPr>
          <a:xfrm>
            <a:off x="7558088" y="4941888"/>
            <a:ext cx="1008062" cy="368300"/>
          </a:xfrm>
          <a:prstGeom prst="rect">
            <a:avLst/>
          </a:prstGeom>
          <a:noFill/>
          <a:ln w="12700">
            <a:noFill/>
          </a:ln>
        </p:spPr>
        <p:txBody>
          <a:bodyPr lIns="0" rIns="0" anchor="t" anchorCtr="0">
            <a:spAutoFit/>
          </a:bodyPr>
          <a:lstStyle/>
          <a:p>
            <a:pPr>
              <a:spcBef>
                <a:spcPct val="50000"/>
              </a:spcBef>
            </a:pPr>
            <a:r>
              <a:rPr lang="zh-CN" altLang="zh-CN" dirty="0">
                <a:solidFill>
                  <a:srgbClr val="010473"/>
                </a:solidFill>
                <a:latin typeface="宋体" panose="02010600030101010101" pitchFamily="2" charset="-122"/>
              </a:rPr>
              <a:t>CS</a:t>
            </a:r>
            <a:r>
              <a:rPr lang="zh-CN" altLang="zh-CN" baseline="-10000" dirty="0">
                <a:solidFill>
                  <a:srgbClr val="010473"/>
                </a:solidFill>
                <a:latin typeface="宋体" panose="02010600030101010101" pitchFamily="2" charset="-122"/>
              </a:rPr>
              <a:t>1</a:t>
            </a:r>
            <a:endParaRPr lang="en-US" altLang="zh-CN" baseline="-10000">
              <a:solidFill>
                <a:srgbClr val="010473"/>
              </a:solidFill>
              <a:latin typeface="宋体" panose="02010600030101010101" pitchFamily="2" charset="-122"/>
            </a:endParaRPr>
          </a:p>
        </p:txBody>
      </p:sp>
      <p:sp>
        <p:nvSpPr>
          <p:cNvPr id="24601" name="右箭头 116785"/>
          <p:cNvSpPr/>
          <p:nvPr/>
        </p:nvSpPr>
        <p:spPr>
          <a:xfrm>
            <a:off x="6389688" y="3535363"/>
            <a:ext cx="1079500" cy="496887"/>
          </a:xfrm>
          <a:prstGeom prst="rightArrow">
            <a:avLst>
              <a:gd name="adj1" fmla="val 50000"/>
              <a:gd name="adj2" fmla="val 54303"/>
            </a:avLst>
          </a:prstGeom>
          <a:solidFill>
            <a:srgbClr val="FF9966"/>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4602" name="文本框 116786"/>
          <p:cNvSpPr txBox="1"/>
          <p:nvPr/>
        </p:nvSpPr>
        <p:spPr>
          <a:xfrm>
            <a:off x="5591175" y="3243263"/>
            <a:ext cx="649288" cy="922020"/>
          </a:xfrm>
          <a:prstGeom prst="rect">
            <a:avLst/>
          </a:prstGeom>
          <a:noFill/>
          <a:ln w="12700">
            <a:noFill/>
          </a:ln>
        </p:spPr>
        <p:txBody>
          <a:bodyPr anchor="t" anchorCtr="0">
            <a:spAutoFit/>
          </a:bodyPr>
          <a:lstStyle/>
          <a:p>
            <a:pPr algn="ctr"/>
            <a:r>
              <a:rPr lang="zh-CN" altLang="zh-CN" dirty="0">
                <a:solidFill>
                  <a:srgbClr val="FF0000"/>
                </a:solidFill>
                <a:latin typeface="宋体" panose="02010600030101010101" pitchFamily="2" charset="-122"/>
              </a:rPr>
              <a:t>A</a:t>
            </a:r>
            <a:r>
              <a:rPr lang="zh-CN" altLang="zh-CN" baseline="-10000" dirty="0">
                <a:solidFill>
                  <a:srgbClr val="FF0000"/>
                </a:solidFill>
                <a:latin typeface="宋体" panose="02010600030101010101" pitchFamily="2" charset="-122"/>
              </a:rPr>
              <a:t>1</a:t>
            </a:r>
            <a:r>
              <a:rPr lang="zh-CN" altLang="en-US" baseline="-10000" dirty="0">
                <a:solidFill>
                  <a:srgbClr val="FF0000"/>
                </a:solidFill>
                <a:latin typeface="宋体" panose="02010600030101010101" pitchFamily="2" charset="-122"/>
              </a:rPr>
              <a:t>2</a:t>
            </a:r>
          </a:p>
          <a:p>
            <a:pPr algn="ctr"/>
            <a:r>
              <a:rPr lang="zh-CN" altLang="en-US" dirty="0">
                <a:solidFill>
                  <a:srgbClr val="FF0000"/>
                </a:solidFill>
                <a:latin typeface="宋体" panose="02010600030101010101" pitchFamily="2" charset="-122"/>
              </a:rPr>
              <a:t>～</a:t>
            </a:r>
          </a:p>
          <a:p>
            <a:pPr algn="ctr"/>
            <a:r>
              <a:rPr lang="en-US" altLang="zh-CN">
                <a:solidFill>
                  <a:srgbClr val="FF0000"/>
                </a:solidFill>
                <a:latin typeface="宋体" panose="02010600030101010101" pitchFamily="2" charset="-122"/>
              </a:rPr>
              <a:t>A</a:t>
            </a:r>
            <a:r>
              <a:rPr lang="en-US" altLang="zh-CN" baseline="-10000">
                <a:solidFill>
                  <a:srgbClr val="FF0000"/>
                </a:solidFill>
                <a:latin typeface="宋体" panose="02010600030101010101" pitchFamily="2" charset="-122"/>
              </a:rPr>
              <a:t>0</a:t>
            </a:r>
          </a:p>
        </p:txBody>
      </p:sp>
      <p:sp>
        <p:nvSpPr>
          <p:cNvPr id="24603" name="左右箭头 116787"/>
          <p:cNvSpPr/>
          <p:nvPr/>
        </p:nvSpPr>
        <p:spPr>
          <a:xfrm>
            <a:off x="6389688" y="5840413"/>
            <a:ext cx="1079500" cy="468312"/>
          </a:xfrm>
          <a:prstGeom prst="leftRightArrow">
            <a:avLst>
              <a:gd name="adj1" fmla="val 50000"/>
              <a:gd name="adj2" fmla="val 46091"/>
            </a:avLst>
          </a:prstGeom>
          <a:solidFill>
            <a:srgbClr val="FF33CC"/>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4604" name="文本框 116788"/>
          <p:cNvSpPr txBox="1"/>
          <p:nvPr/>
        </p:nvSpPr>
        <p:spPr>
          <a:xfrm>
            <a:off x="6096000" y="5608638"/>
            <a:ext cx="504825" cy="922020"/>
          </a:xfrm>
          <a:prstGeom prst="rect">
            <a:avLst/>
          </a:prstGeom>
          <a:noFill/>
          <a:ln w="12700">
            <a:noFill/>
          </a:ln>
        </p:spPr>
        <p:txBody>
          <a:bodyPr lIns="0" rIns="0" anchor="t" anchorCtr="0">
            <a:spAutoFit/>
          </a:bodyPr>
          <a:lstStyle/>
          <a:p>
            <a:r>
              <a:rPr lang="zh-CN" altLang="en-US" dirty="0">
                <a:solidFill>
                  <a:srgbClr val="000066"/>
                </a:solidFill>
                <a:latin typeface="宋体" panose="02010600030101010101" pitchFamily="2" charset="-122"/>
              </a:rPr>
              <a:t>D</a:t>
            </a:r>
            <a:r>
              <a:rPr lang="zh-CN" altLang="en-US" baseline="-10000" dirty="0">
                <a:solidFill>
                  <a:srgbClr val="000066"/>
                </a:solidFill>
                <a:latin typeface="宋体" panose="02010600030101010101" pitchFamily="2" charset="-122"/>
              </a:rPr>
              <a:t>7</a:t>
            </a:r>
            <a:endParaRPr lang="en-US" altLang="zh-CN" baseline="-10000">
              <a:solidFill>
                <a:srgbClr val="000066"/>
              </a:solidFill>
              <a:latin typeface="宋体" panose="02010600030101010101" pitchFamily="2" charset="-122"/>
            </a:endParaRPr>
          </a:p>
          <a:p>
            <a:r>
              <a:rPr lang="zh-CN" altLang="en-US" dirty="0">
                <a:solidFill>
                  <a:srgbClr val="000066"/>
                </a:solidFill>
                <a:latin typeface="宋体" panose="02010600030101010101" pitchFamily="2" charset="-122"/>
              </a:rPr>
              <a:t>～</a:t>
            </a:r>
          </a:p>
          <a:p>
            <a:r>
              <a:rPr lang="en-US" altLang="zh-CN">
                <a:solidFill>
                  <a:srgbClr val="000066"/>
                </a:solidFill>
                <a:latin typeface="宋体" panose="02010600030101010101" pitchFamily="2" charset="-122"/>
              </a:rPr>
              <a:t>D</a:t>
            </a:r>
            <a:r>
              <a:rPr lang="en-US" altLang="zh-CN" baseline="-10000">
                <a:solidFill>
                  <a:srgbClr val="000066"/>
                </a:solidFill>
                <a:latin typeface="宋体" panose="02010600030101010101" pitchFamily="2" charset="-122"/>
              </a:rPr>
              <a:t>0</a:t>
            </a:r>
          </a:p>
        </p:txBody>
      </p:sp>
      <p:sp>
        <p:nvSpPr>
          <p:cNvPr id="24605" name="直接连接符 116789"/>
          <p:cNvSpPr/>
          <p:nvPr/>
        </p:nvSpPr>
        <p:spPr>
          <a:xfrm>
            <a:off x="3155950" y="5876925"/>
            <a:ext cx="287338" cy="0"/>
          </a:xfrm>
          <a:prstGeom prst="line">
            <a:avLst/>
          </a:prstGeom>
          <a:ln w="12700" cap="sq" cmpd="sng">
            <a:solidFill>
              <a:srgbClr val="010473"/>
            </a:solidFill>
            <a:prstDash val="solid"/>
            <a:round/>
            <a:headEnd type="none" w="sm" len="sm"/>
            <a:tailEnd type="none" w="sm" len="sm"/>
          </a:ln>
        </p:spPr>
      </p:sp>
      <p:sp>
        <p:nvSpPr>
          <p:cNvPr id="24606" name="直接连接符 116790"/>
          <p:cNvSpPr/>
          <p:nvPr/>
        </p:nvSpPr>
        <p:spPr>
          <a:xfrm>
            <a:off x="3155950" y="6176963"/>
            <a:ext cx="287338" cy="0"/>
          </a:xfrm>
          <a:prstGeom prst="line">
            <a:avLst/>
          </a:prstGeom>
          <a:ln w="12700" cap="sq" cmpd="sng">
            <a:solidFill>
              <a:srgbClr val="010473"/>
            </a:solidFill>
            <a:prstDash val="solid"/>
            <a:round/>
            <a:headEnd type="none" w="sm" len="sm"/>
            <a:tailEnd type="none" w="sm" len="sm"/>
          </a:ln>
        </p:spPr>
      </p:sp>
      <p:sp>
        <p:nvSpPr>
          <p:cNvPr id="24607" name="左大括号 116791"/>
          <p:cNvSpPr/>
          <p:nvPr/>
        </p:nvSpPr>
        <p:spPr>
          <a:xfrm>
            <a:off x="2686050" y="4157663"/>
            <a:ext cx="144463" cy="2054225"/>
          </a:xfrm>
          <a:prstGeom prst="leftBrace">
            <a:avLst>
              <a:gd name="adj1" fmla="val 118431"/>
              <a:gd name="adj2" fmla="val 50505"/>
            </a:avLst>
          </a:prstGeom>
          <a:noFill/>
          <a:ln w="12700" cap="sq" cmpd="sng">
            <a:solidFill>
              <a:srgbClr val="010473"/>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24608" name="文本框 116792"/>
          <p:cNvSpPr txBox="1"/>
          <p:nvPr/>
        </p:nvSpPr>
        <p:spPr>
          <a:xfrm>
            <a:off x="1703388" y="4567238"/>
            <a:ext cx="1008062" cy="922020"/>
          </a:xfrm>
          <a:prstGeom prst="rect">
            <a:avLst/>
          </a:prstGeom>
          <a:noFill/>
          <a:ln w="12700">
            <a:noFill/>
          </a:ln>
        </p:spPr>
        <p:txBody>
          <a:bodyPr lIns="0" rIns="0" anchor="t" anchorCtr="0">
            <a:spAutoFit/>
          </a:bodyPr>
          <a:lstStyle/>
          <a:p>
            <a:pPr>
              <a:spcBef>
                <a:spcPct val="50000"/>
              </a:spcBef>
            </a:pPr>
            <a:r>
              <a:rPr lang="zh-CN" altLang="en-US" dirty="0">
                <a:solidFill>
                  <a:srgbClr val="000066"/>
                </a:solidFill>
                <a:latin typeface="宋体" panose="02010600030101010101" pitchFamily="2" charset="-122"/>
              </a:rPr>
              <a:t>高位地址线全部参加译码</a:t>
            </a:r>
          </a:p>
        </p:txBody>
      </p:sp>
      <p:sp>
        <p:nvSpPr>
          <p:cNvPr id="116794" name="直接连接符 116793"/>
          <p:cNvSpPr/>
          <p:nvPr/>
        </p:nvSpPr>
        <p:spPr>
          <a:xfrm>
            <a:off x="3021013" y="3132138"/>
            <a:ext cx="0" cy="873125"/>
          </a:xfrm>
          <a:prstGeom prst="line">
            <a:avLst/>
          </a:prstGeom>
          <a:ln w="12700" cap="sq" cmpd="sng">
            <a:solidFill>
              <a:srgbClr val="FF6600"/>
            </a:solidFill>
            <a:prstDash val="solid"/>
            <a:round/>
            <a:headEnd type="none" w="sm" len="sm"/>
            <a:tailEnd type="triangle" w="lg" len="lg"/>
          </a:ln>
        </p:spPr>
      </p:sp>
      <p:sp>
        <p:nvSpPr>
          <p:cNvPr id="116795" name="直接连接符 116794"/>
          <p:cNvSpPr/>
          <p:nvPr/>
        </p:nvSpPr>
        <p:spPr>
          <a:xfrm>
            <a:off x="4249738" y="3048000"/>
            <a:ext cx="1295400" cy="503238"/>
          </a:xfrm>
          <a:prstGeom prst="line">
            <a:avLst/>
          </a:prstGeom>
          <a:ln w="12700" cap="sq" cmpd="sng">
            <a:solidFill>
              <a:srgbClr val="FF0000"/>
            </a:solidFill>
            <a:prstDash val="solid"/>
            <a:round/>
            <a:headEnd type="none" w="sm" len="sm"/>
            <a:tailEnd type="triangle" w="lg" len="lg"/>
          </a:ln>
        </p:spPr>
      </p:sp>
      <p:sp>
        <p:nvSpPr>
          <p:cNvPr id="116796" name="直接连接符 116795"/>
          <p:cNvSpPr/>
          <p:nvPr/>
        </p:nvSpPr>
        <p:spPr>
          <a:xfrm flipH="1">
            <a:off x="6240463" y="3048000"/>
            <a:ext cx="1320800" cy="525463"/>
          </a:xfrm>
          <a:prstGeom prst="line">
            <a:avLst/>
          </a:prstGeom>
          <a:ln w="12700" cap="sq" cmpd="sng">
            <a:solidFill>
              <a:srgbClr val="FF0000"/>
            </a:solidFill>
            <a:prstDash val="solid"/>
            <a:round/>
            <a:headEnd type="none" w="sm" len="sm"/>
            <a:tailEnd type="triangle" w="lg" len="lg"/>
          </a:ln>
        </p:spPr>
      </p:sp>
      <p:sp>
        <p:nvSpPr>
          <p:cNvPr id="24612" name="文本框 116796"/>
          <p:cNvSpPr txBox="1"/>
          <p:nvPr/>
        </p:nvSpPr>
        <p:spPr>
          <a:xfrm>
            <a:off x="8261350" y="3349625"/>
            <a:ext cx="935038" cy="368300"/>
          </a:xfrm>
          <a:prstGeom prst="rect">
            <a:avLst/>
          </a:prstGeom>
          <a:noFill/>
          <a:ln w="12700">
            <a:noFill/>
          </a:ln>
        </p:spPr>
        <p:txBody>
          <a:bodyPr lIns="0" rIns="0" anchor="t" anchorCtr="0">
            <a:spAutoFit/>
          </a:bodyPr>
          <a:lstStyle/>
          <a:p>
            <a:pPr>
              <a:spcBef>
                <a:spcPct val="50000"/>
              </a:spcBef>
            </a:pPr>
            <a:r>
              <a:rPr lang="zh-CN" altLang="zh-CN" dirty="0">
                <a:solidFill>
                  <a:srgbClr val="800000"/>
                </a:solidFill>
                <a:latin typeface="宋体" panose="02010600030101010101" pitchFamily="2" charset="-122"/>
              </a:rPr>
              <a:t>6264芯片</a:t>
            </a:r>
            <a:endParaRPr lang="en-US" altLang="zh-CN">
              <a:solidFill>
                <a:srgbClr val="800000"/>
              </a:solidFill>
              <a:latin typeface="宋体" panose="02010600030101010101" pitchFamily="2" charset="-122"/>
            </a:endParaRPr>
          </a:p>
        </p:txBody>
      </p:sp>
      <p:sp>
        <p:nvSpPr>
          <p:cNvPr id="24613" name="文本框 116797"/>
          <p:cNvSpPr txBox="1"/>
          <p:nvPr/>
        </p:nvSpPr>
        <p:spPr>
          <a:xfrm>
            <a:off x="7542213" y="3565525"/>
            <a:ext cx="1008062" cy="368300"/>
          </a:xfrm>
          <a:prstGeom prst="rect">
            <a:avLst/>
          </a:prstGeom>
          <a:noFill/>
          <a:ln w="12700">
            <a:noFill/>
          </a:ln>
        </p:spPr>
        <p:txBody>
          <a:bodyPr lIns="0" rIns="0" anchor="t" anchorCtr="0">
            <a:spAutoFit/>
          </a:bodyPr>
          <a:lstStyle/>
          <a:p>
            <a:pPr>
              <a:spcBef>
                <a:spcPct val="50000"/>
              </a:spcBef>
            </a:pPr>
            <a:r>
              <a:rPr lang="en-US" altLang="zh-CN">
                <a:solidFill>
                  <a:srgbClr val="010473"/>
                </a:solidFill>
                <a:latin typeface="宋体" panose="02010600030101010101" pitchFamily="2" charset="-122"/>
              </a:rPr>
              <a:t>A</a:t>
            </a:r>
            <a:r>
              <a:rPr lang="en-US" altLang="zh-CN" baseline="-10000">
                <a:solidFill>
                  <a:srgbClr val="010473"/>
                </a:solidFill>
                <a:latin typeface="宋体" panose="02010600030101010101" pitchFamily="2" charset="-122"/>
              </a:rPr>
              <a:t>12</a:t>
            </a:r>
            <a:r>
              <a:rPr lang="en-US" altLang="zh-CN">
                <a:solidFill>
                  <a:srgbClr val="010473"/>
                </a:solidFill>
                <a:latin typeface="宋体" panose="02010600030101010101" pitchFamily="2" charset="-122"/>
              </a:rPr>
              <a:t>-A</a:t>
            </a:r>
            <a:r>
              <a:rPr lang="en-US" altLang="zh-CN" baseline="-10000">
                <a:solidFill>
                  <a:srgbClr val="010473"/>
                </a:solidFill>
                <a:latin typeface="宋体" panose="02010600030101010101" pitchFamily="2" charset="-122"/>
              </a:rPr>
              <a:t>0</a:t>
            </a:r>
          </a:p>
        </p:txBody>
      </p:sp>
      <p:sp>
        <p:nvSpPr>
          <p:cNvPr id="24614" name="文本框 116798"/>
          <p:cNvSpPr txBox="1"/>
          <p:nvPr/>
        </p:nvSpPr>
        <p:spPr>
          <a:xfrm>
            <a:off x="7542213" y="5857875"/>
            <a:ext cx="1008062" cy="368300"/>
          </a:xfrm>
          <a:prstGeom prst="rect">
            <a:avLst/>
          </a:prstGeom>
          <a:noFill/>
          <a:ln w="12700">
            <a:noFill/>
          </a:ln>
        </p:spPr>
        <p:txBody>
          <a:bodyPr lIns="0" rIns="0" anchor="t" anchorCtr="0">
            <a:spAutoFit/>
          </a:bodyPr>
          <a:lstStyle/>
          <a:p>
            <a:pPr>
              <a:spcBef>
                <a:spcPct val="50000"/>
              </a:spcBef>
            </a:pPr>
            <a:r>
              <a:rPr lang="en-US" altLang="zh-CN">
                <a:solidFill>
                  <a:srgbClr val="010473"/>
                </a:solidFill>
                <a:latin typeface="宋体" panose="02010600030101010101" pitchFamily="2" charset="-122"/>
              </a:rPr>
              <a:t>D</a:t>
            </a:r>
            <a:r>
              <a:rPr lang="en-US" altLang="zh-CN" baseline="-10000">
                <a:solidFill>
                  <a:srgbClr val="010473"/>
                </a:solidFill>
                <a:latin typeface="宋体" panose="02010600030101010101" pitchFamily="2" charset="-122"/>
              </a:rPr>
              <a:t>7</a:t>
            </a:r>
            <a:r>
              <a:rPr lang="en-US" altLang="zh-CN">
                <a:solidFill>
                  <a:srgbClr val="010473"/>
                </a:solidFill>
                <a:latin typeface="宋体" panose="02010600030101010101" pitchFamily="2" charset="-122"/>
              </a:rPr>
              <a:t>-D</a:t>
            </a:r>
            <a:r>
              <a:rPr lang="en-US" altLang="zh-CN" baseline="-10000">
                <a:solidFill>
                  <a:srgbClr val="010473"/>
                </a:solidFill>
                <a:latin typeface="宋体" panose="02010600030101010101" pitchFamily="2" charset="-122"/>
              </a:rPr>
              <a:t>0</a:t>
            </a:r>
          </a:p>
        </p:txBody>
      </p:sp>
      <p:sp>
        <p:nvSpPr>
          <p:cNvPr id="24615" name="直接连接符 116799"/>
          <p:cNvSpPr/>
          <p:nvPr/>
        </p:nvSpPr>
        <p:spPr>
          <a:xfrm>
            <a:off x="6888163" y="4818063"/>
            <a:ext cx="576262" cy="0"/>
          </a:xfrm>
          <a:prstGeom prst="line">
            <a:avLst/>
          </a:prstGeom>
          <a:ln w="12700" cap="sq" cmpd="sng">
            <a:solidFill>
              <a:schemeClr val="tx1"/>
            </a:solidFill>
            <a:prstDash val="solid"/>
            <a:round/>
            <a:headEnd type="none" w="sm" len="sm"/>
            <a:tailEnd type="none" w="med" len="med"/>
          </a:ln>
        </p:spPr>
      </p:sp>
      <p:sp>
        <p:nvSpPr>
          <p:cNvPr id="24616" name="直接连接符 116800"/>
          <p:cNvSpPr/>
          <p:nvPr/>
        </p:nvSpPr>
        <p:spPr>
          <a:xfrm>
            <a:off x="6888163" y="4530725"/>
            <a:ext cx="576262" cy="0"/>
          </a:xfrm>
          <a:prstGeom prst="line">
            <a:avLst/>
          </a:prstGeom>
          <a:ln w="12700" cap="sq" cmpd="sng">
            <a:solidFill>
              <a:schemeClr val="tx1"/>
            </a:solidFill>
            <a:prstDash val="solid"/>
            <a:round/>
            <a:headEnd type="none" w="sm" len="sm"/>
            <a:tailEnd type="none" w="med" len="med"/>
          </a:ln>
        </p:spPr>
      </p:sp>
      <p:sp>
        <p:nvSpPr>
          <p:cNvPr id="24617" name="文本框 116801"/>
          <p:cNvSpPr txBox="1"/>
          <p:nvPr/>
        </p:nvSpPr>
        <p:spPr>
          <a:xfrm>
            <a:off x="7558088" y="4319588"/>
            <a:ext cx="647700" cy="672465"/>
          </a:xfrm>
          <a:prstGeom prst="rect">
            <a:avLst/>
          </a:prstGeom>
          <a:noFill/>
          <a:ln w="12700">
            <a:noFill/>
          </a:ln>
        </p:spPr>
        <p:txBody>
          <a:bodyPr lIns="0" rIns="0" anchor="t" anchorCtr="0">
            <a:spAutoFit/>
          </a:bodyPr>
          <a:lstStyle/>
          <a:p>
            <a:pPr>
              <a:spcBef>
                <a:spcPct val="10000"/>
              </a:spcBef>
            </a:pPr>
            <a:r>
              <a:rPr lang="en-US" altLang="zh-CN">
                <a:solidFill>
                  <a:srgbClr val="010473"/>
                </a:solidFill>
                <a:latin typeface="宋体" panose="02010600030101010101" pitchFamily="2" charset="-122"/>
              </a:rPr>
              <a:t>OE</a:t>
            </a:r>
          </a:p>
          <a:p>
            <a:pPr>
              <a:spcBef>
                <a:spcPct val="10000"/>
              </a:spcBef>
            </a:pPr>
            <a:r>
              <a:rPr lang="en-US" altLang="zh-CN">
                <a:solidFill>
                  <a:srgbClr val="010473"/>
                </a:solidFill>
                <a:latin typeface="宋体" panose="02010600030101010101" pitchFamily="2" charset="-122"/>
              </a:rPr>
              <a:t>WE</a:t>
            </a:r>
          </a:p>
        </p:txBody>
      </p:sp>
      <p:sp>
        <p:nvSpPr>
          <p:cNvPr id="116807" name="椭圆 116806"/>
          <p:cNvSpPr/>
          <p:nvPr/>
        </p:nvSpPr>
        <p:spPr>
          <a:xfrm>
            <a:off x="3719513" y="2598738"/>
            <a:ext cx="1330325" cy="504825"/>
          </a:xfrm>
          <a:prstGeom prst="ellipse">
            <a:avLst/>
          </a:prstGeom>
          <a:solidFill>
            <a:srgbClr val="3366FF">
              <a:alpha val="21001"/>
            </a:srgbClr>
          </a:solidFill>
          <a:ln w="12700" cap="sq" cmpd="sng">
            <a:solidFill>
              <a:schemeClr val="tx1"/>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116808" name="椭圆 116807"/>
          <p:cNvSpPr/>
          <p:nvPr/>
        </p:nvSpPr>
        <p:spPr>
          <a:xfrm>
            <a:off x="6654800" y="2598738"/>
            <a:ext cx="1330325" cy="504825"/>
          </a:xfrm>
          <a:prstGeom prst="ellipse">
            <a:avLst/>
          </a:prstGeom>
          <a:solidFill>
            <a:srgbClr val="3366FF">
              <a:alpha val="21001"/>
            </a:srgbClr>
          </a:solidFill>
          <a:ln w="12700" cap="sq" cmpd="sng">
            <a:solidFill>
              <a:schemeClr val="tx1"/>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24620" name="文本框 116808"/>
          <p:cNvSpPr txBox="1"/>
          <p:nvPr/>
        </p:nvSpPr>
        <p:spPr>
          <a:xfrm>
            <a:off x="7573963" y="5233988"/>
            <a:ext cx="1008062" cy="368300"/>
          </a:xfrm>
          <a:prstGeom prst="rect">
            <a:avLst/>
          </a:prstGeom>
          <a:noFill/>
          <a:ln w="12700">
            <a:noFill/>
          </a:ln>
        </p:spPr>
        <p:txBody>
          <a:bodyPr lIns="0" rIns="0" anchor="t" anchorCtr="0">
            <a:spAutoFit/>
          </a:bodyPr>
          <a:lstStyle/>
          <a:p>
            <a:pPr>
              <a:spcBef>
                <a:spcPct val="50000"/>
              </a:spcBef>
            </a:pPr>
            <a:r>
              <a:rPr lang="zh-CN" altLang="zh-CN" dirty="0">
                <a:solidFill>
                  <a:srgbClr val="010473"/>
                </a:solidFill>
                <a:latin typeface="宋体" panose="02010600030101010101" pitchFamily="2" charset="-122"/>
              </a:rPr>
              <a:t>CS</a:t>
            </a:r>
            <a:r>
              <a:rPr lang="zh-CN" altLang="en-US" baseline="-10000" dirty="0">
                <a:solidFill>
                  <a:srgbClr val="010473"/>
                </a:solidFill>
                <a:latin typeface="宋体" panose="02010600030101010101" pitchFamily="2" charset="-122"/>
              </a:rPr>
              <a:t>2</a:t>
            </a:r>
            <a:endParaRPr lang="en-US" altLang="zh-CN" baseline="-10000">
              <a:solidFill>
                <a:srgbClr val="010473"/>
              </a:solidFill>
              <a:latin typeface="宋体" panose="02010600030101010101" pitchFamily="2" charset="-122"/>
            </a:endParaRPr>
          </a:p>
        </p:txBody>
      </p:sp>
      <p:sp>
        <p:nvSpPr>
          <p:cNvPr id="24621" name="直接连接符 116809"/>
          <p:cNvSpPr/>
          <p:nvPr/>
        </p:nvSpPr>
        <p:spPr>
          <a:xfrm flipV="1">
            <a:off x="7032625" y="5432425"/>
            <a:ext cx="422275" cy="7938"/>
          </a:xfrm>
          <a:prstGeom prst="line">
            <a:avLst/>
          </a:prstGeom>
          <a:ln w="12700" cap="sq" cmpd="sng">
            <a:solidFill>
              <a:srgbClr val="010473"/>
            </a:solidFill>
            <a:prstDash val="solid"/>
            <a:round/>
            <a:headEnd type="none" w="sm" len="sm"/>
            <a:tailEnd type="none" w="sm" len="sm"/>
          </a:ln>
        </p:spPr>
      </p:sp>
      <p:sp>
        <p:nvSpPr>
          <p:cNvPr id="24622" name="文本框 116810"/>
          <p:cNvSpPr txBox="1"/>
          <p:nvPr/>
        </p:nvSpPr>
        <p:spPr>
          <a:xfrm>
            <a:off x="6613525" y="5216525"/>
            <a:ext cx="503238" cy="368300"/>
          </a:xfrm>
          <a:prstGeom prst="rect">
            <a:avLst/>
          </a:prstGeom>
          <a:noFill/>
          <a:ln w="12700">
            <a:noFill/>
          </a:ln>
        </p:spPr>
        <p:txBody>
          <a:bodyPr lIns="0" rIns="0" anchor="t" anchorCtr="0">
            <a:spAutoFit/>
          </a:bodyPr>
          <a:lstStyle/>
          <a:p>
            <a:pPr>
              <a:spcBef>
                <a:spcPct val="50000"/>
              </a:spcBef>
            </a:pPr>
            <a:r>
              <a:rPr lang="en-US" altLang="zh-CN">
                <a:solidFill>
                  <a:srgbClr val="000066"/>
                </a:solidFill>
                <a:latin typeface="宋体" panose="02010600030101010101" pitchFamily="2" charset="-122"/>
              </a:rPr>
              <a:t>+5V</a:t>
            </a:r>
          </a:p>
        </p:txBody>
      </p:sp>
      <p:sp>
        <p:nvSpPr>
          <p:cNvPr id="24623" name="直接连接符 116811"/>
          <p:cNvSpPr/>
          <p:nvPr/>
        </p:nvSpPr>
        <p:spPr>
          <a:xfrm>
            <a:off x="7561263" y="4391025"/>
            <a:ext cx="215900" cy="0"/>
          </a:xfrm>
          <a:prstGeom prst="line">
            <a:avLst/>
          </a:prstGeom>
          <a:ln w="12700" cap="sq" cmpd="sng">
            <a:solidFill>
              <a:srgbClr val="010473"/>
            </a:solidFill>
            <a:prstDash val="solid"/>
            <a:round/>
            <a:headEnd type="none" w="sm" len="sm"/>
            <a:tailEnd type="none" w="sm" len="sm"/>
          </a:ln>
        </p:spPr>
      </p:sp>
      <p:sp>
        <p:nvSpPr>
          <p:cNvPr id="24624" name="直接连接符 116812"/>
          <p:cNvSpPr/>
          <p:nvPr/>
        </p:nvSpPr>
        <p:spPr>
          <a:xfrm>
            <a:off x="7561263" y="4699000"/>
            <a:ext cx="215900" cy="0"/>
          </a:xfrm>
          <a:prstGeom prst="line">
            <a:avLst/>
          </a:prstGeom>
          <a:ln w="12700" cap="sq" cmpd="sng">
            <a:solidFill>
              <a:srgbClr val="010473"/>
            </a:solidFill>
            <a:prstDash val="solid"/>
            <a:round/>
            <a:headEnd type="none" w="sm" len="sm"/>
            <a:tailEnd type="none" w="sm" len="sm"/>
          </a:ln>
        </p:spPr>
      </p:sp>
      <p:sp>
        <p:nvSpPr>
          <p:cNvPr id="24625" name="直接连接符 116813"/>
          <p:cNvSpPr/>
          <p:nvPr/>
        </p:nvSpPr>
        <p:spPr>
          <a:xfrm>
            <a:off x="7573963" y="5013325"/>
            <a:ext cx="215900" cy="0"/>
          </a:xfrm>
          <a:prstGeom prst="line">
            <a:avLst/>
          </a:prstGeom>
          <a:ln w="12700" cap="sq" cmpd="sng">
            <a:solidFill>
              <a:srgbClr val="010473"/>
            </a:solidFill>
            <a:prstDash val="solid"/>
            <a:round/>
            <a:headEnd type="none" w="sm" len="sm"/>
            <a:tailEnd type="none" w="sm" len="sm"/>
          </a:ln>
        </p:spPr>
      </p:sp>
      <p:pic>
        <p:nvPicPr>
          <p:cNvPr id="4" name="图片 3"/>
          <p:cNvPicPr>
            <a:picLocks noChangeAspect="1"/>
          </p:cNvPicPr>
          <p:nvPr>
            <p:custDataLst>
              <p:tags r:id="rId1"/>
            </p:custDataLst>
          </p:nvPr>
        </p:nvPicPr>
        <p:blipFill>
          <a:blip r:embed="rId3"/>
          <a:stretch>
            <a:fillRect/>
          </a:stretch>
        </p:blipFill>
        <p:spPr>
          <a:xfrm>
            <a:off x="838200" y="568960"/>
            <a:ext cx="10038715" cy="62896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8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8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67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7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8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占位符 166913"/>
          <p:cNvSpPr>
            <a:spLocks noGrp="1"/>
          </p:cNvSpPr>
          <p:nvPr>
            <p:ph idx="1"/>
          </p:nvPr>
        </p:nvSpPr>
        <p:spPr/>
        <p:txBody>
          <a:bodyPr anchor="t" anchorCtr="0"/>
          <a:lstStyle/>
          <a:p>
            <a:pPr>
              <a:buNone/>
            </a:pPr>
            <a:r>
              <a:rPr lang="zh-CN" altLang="en-US" sz="2400" dirty="0">
                <a:latin typeface="Times New Roman" panose="02020603050405020304" pitchFamily="18" charset="0"/>
              </a:rPr>
              <a:t>部分地址译码</a:t>
            </a:r>
          </a:p>
          <a:p>
            <a:r>
              <a:rPr lang="zh-CN" altLang="en-US" sz="2400" dirty="0"/>
              <a:t>用</a:t>
            </a:r>
            <a:r>
              <a:rPr lang="zh-CN" altLang="en-US" sz="2400" u="sng" dirty="0">
                <a:solidFill>
                  <a:srgbClr val="800000"/>
                </a:solidFill>
              </a:rPr>
              <a:t>部分高位地址</a:t>
            </a:r>
            <a:r>
              <a:rPr lang="zh-CN" altLang="en-US" sz="2400" dirty="0"/>
              <a:t>信号（而不是全部）作为译码信号，使得被选中得存储器芯片占有几组不同的地址范围</a:t>
            </a:r>
          </a:p>
          <a:p>
            <a:r>
              <a:rPr lang="zh-CN" altLang="en-US" sz="2400" dirty="0"/>
              <a:t>下例使用高5位地址作为译码信号，从而使被选中芯片的每个单元都占有两个地址，即这两个地址都指向同一个单元</a:t>
            </a:r>
          </a:p>
          <a:p>
            <a:pPr>
              <a:buNone/>
            </a:pPr>
            <a:endParaRPr lang="zh-CN" altLang="en-US" sz="24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占位符 117762"/>
          <p:cNvSpPr>
            <a:spLocks noGrp="1"/>
          </p:cNvSpPr>
          <p:nvPr>
            <p:ph idx="1"/>
          </p:nvPr>
        </p:nvSpPr>
        <p:spPr/>
        <p:txBody>
          <a:bodyPr anchor="t" anchorCtr="0"/>
          <a:lstStyle/>
          <a:p>
            <a:pPr>
              <a:buNone/>
            </a:pPr>
            <a:r>
              <a:rPr lang="zh-CN" altLang="en-US" sz="2400" dirty="0">
                <a:latin typeface="Times New Roman" panose="02020603050405020304" pitchFamily="18" charset="0"/>
              </a:rPr>
              <a:t>部分地址译码例：</a:t>
            </a:r>
          </a:p>
          <a:p>
            <a:pPr>
              <a:buNone/>
            </a:pPr>
            <a:r>
              <a:rPr lang="zh-CN" altLang="en-US" sz="2400" dirty="0"/>
              <a:t>  同一物理存储器占用两组地址：</a:t>
            </a:r>
          </a:p>
          <a:p>
            <a:pPr>
              <a:buNone/>
            </a:pPr>
            <a:r>
              <a:rPr lang="zh-CN" altLang="zh-CN" sz="2400" dirty="0"/>
              <a:t>  </a:t>
            </a:r>
            <a:r>
              <a:rPr lang="en-US" altLang="zh-CN" sz="2400"/>
              <a:t>F0000H</a:t>
            </a:r>
            <a:r>
              <a:rPr lang="zh-CN" altLang="en-US" sz="2400" dirty="0"/>
              <a:t>～</a:t>
            </a:r>
            <a:r>
              <a:rPr lang="en-US" altLang="zh-CN" sz="2400"/>
              <a:t>F1FFFH    B0000H</a:t>
            </a:r>
            <a:r>
              <a:rPr lang="zh-CN" altLang="en-US" sz="2400" dirty="0"/>
              <a:t>～</a:t>
            </a:r>
            <a:r>
              <a:rPr lang="en-US" altLang="zh-CN" sz="2400"/>
              <a:t>B1FFFH</a:t>
            </a:r>
          </a:p>
          <a:p>
            <a:pPr>
              <a:buNone/>
            </a:pPr>
            <a:r>
              <a:rPr lang="en-US" altLang="zh-CN" sz="2400"/>
              <a:t>  </a:t>
            </a:r>
            <a:r>
              <a:rPr lang="en-US" altLang="zh-CN" sz="2400">
                <a:solidFill>
                  <a:srgbClr val="800000"/>
                </a:solidFill>
              </a:rPr>
              <a:t>A</a:t>
            </a:r>
            <a:r>
              <a:rPr lang="en-US" altLang="zh-CN" sz="2400" baseline="-25000">
                <a:solidFill>
                  <a:srgbClr val="800000"/>
                </a:solidFill>
              </a:rPr>
              <a:t>18</a:t>
            </a:r>
            <a:r>
              <a:rPr lang="zh-CN" altLang="en-US" sz="2400" dirty="0">
                <a:solidFill>
                  <a:srgbClr val="800000"/>
                </a:solidFill>
              </a:rPr>
              <a:t>不参与译码</a:t>
            </a:r>
          </a:p>
          <a:p>
            <a:endParaRPr lang="zh-CN" altLang="en-US" sz="2400" dirty="0"/>
          </a:p>
          <a:p>
            <a:endParaRPr lang="zh-CN" altLang="en-US" sz="2400" dirty="0"/>
          </a:p>
        </p:txBody>
      </p:sp>
      <p:sp>
        <p:nvSpPr>
          <p:cNvPr id="26626" name="矩形 117763"/>
          <p:cNvSpPr/>
          <p:nvPr/>
        </p:nvSpPr>
        <p:spPr>
          <a:xfrm>
            <a:off x="5310188" y="3994150"/>
            <a:ext cx="1219200" cy="2303463"/>
          </a:xfrm>
          <a:prstGeom prst="rect">
            <a:avLst/>
          </a:prstGeom>
          <a:solidFill>
            <a:srgbClr val="339966"/>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6627" name="直接连接符 117764"/>
          <p:cNvSpPr/>
          <p:nvPr/>
        </p:nvSpPr>
        <p:spPr>
          <a:xfrm>
            <a:off x="4398963" y="4198938"/>
            <a:ext cx="911225" cy="0"/>
          </a:xfrm>
          <a:prstGeom prst="line">
            <a:avLst/>
          </a:prstGeom>
          <a:ln w="12700" cap="sq" cmpd="sng">
            <a:solidFill>
              <a:srgbClr val="800000"/>
            </a:solidFill>
            <a:prstDash val="solid"/>
            <a:round/>
            <a:headEnd type="none" w="sm" len="sm"/>
            <a:tailEnd type="none" w="sm" len="sm"/>
          </a:ln>
        </p:spPr>
      </p:sp>
      <p:sp>
        <p:nvSpPr>
          <p:cNvPr id="26628" name="直接连接符 117765"/>
          <p:cNvSpPr/>
          <p:nvPr/>
        </p:nvSpPr>
        <p:spPr>
          <a:xfrm>
            <a:off x="4398963" y="4932363"/>
            <a:ext cx="911225" cy="0"/>
          </a:xfrm>
          <a:prstGeom prst="line">
            <a:avLst/>
          </a:prstGeom>
          <a:ln w="12700" cap="sq" cmpd="sng">
            <a:solidFill>
              <a:srgbClr val="800000"/>
            </a:solidFill>
            <a:prstDash val="solid"/>
            <a:round/>
            <a:headEnd type="none" w="sm" len="sm"/>
            <a:tailEnd type="none" w="sm" len="sm"/>
          </a:ln>
        </p:spPr>
      </p:sp>
      <p:sp>
        <p:nvSpPr>
          <p:cNvPr id="26629" name="直接连接符 117766"/>
          <p:cNvSpPr/>
          <p:nvPr/>
        </p:nvSpPr>
        <p:spPr>
          <a:xfrm>
            <a:off x="4398963" y="4572000"/>
            <a:ext cx="911225" cy="0"/>
          </a:xfrm>
          <a:prstGeom prst="line">
            <a:avLst/>
          </a:prstGeom>
          <a:ln w="12700" cap="sq" cmpd="sng">
            <a:solidFill>
              <a:srgbClr val="800000"/>
            </a:solidFill>
            <a:prstDash val="solid"/>
            <a:round/>
            <a:headEnd type="none" w="sm" len="sm"/>
            <a:tailEnd type="none" w="sm" len="sm"/>
          </a:ln>
        </p:spPr>
      </p:sp>
      <p:sp>
        <p:nvSpPr>
          <p:cNvPr id="26630" name="直接连接符 117767"/>
          <p:cNvSpPr/>
          <p:nvPr/>
        </p:nvSpPr>
        <p:spPr>
          <a:xfrm>
            <a:off x="3636963" y="5380038"/>
            <a:ext cx="685800" cy="0"/>
          </a:xfrm>
          <a:prstGeom prst="line">
            <a:avLst/>
          </a:prstGeom>
          <a:ln w="12700" cap="sq" cmpd="sng">
            <a:solidFill>
              <a:srgbClr val="800000"/>
            </a:solidFill>
            <a:prstDash val="solid"/>
            <a:round/>
            <a:headEnd type="none" w="sm" len="sm"/>
            <a:tailEnd type="none" w="sm" len="sm"/>
          </a:ln>
        </p:spPr>
      </p:sp>
      <p:sp>
        <p:nvSpPr>
          <p:cNvPr id="26631" name="直接连接符 117768"/>
          <p:cNvSpPr/>
          <p:nvPr/>
        </p:nvSpPr>
        <p:spPr>
          <a:xfrm>
            <a:off x="3636963" y="5761038"/>
            <a:ext cx="685800" cy="0"/>
          </a:xfrm>
          <a:prstGeom prst="line">
            <a:avLst/>
          </a:prstGeom>
          <a:ln w="12700" cap="sq" cmpd="sng">
            <a:solidFill>
              <a:srgbClr val="800000"/>
            </a:solidFill>
            <a:prstDash val="solid"/>
            <a:round/>
            <a:headEnd type="none" w="sm" len="sm"/>
            <a:tailEnd type="none" w="sm" len="sm"/>
          </a:ln>
        </p:spPr>
      </p:sp>
      <p:sp>
        <p:nvSpPr>
          <p:cNvPr id="26632" name="直接连接符 117769"/>
          <p:cNvSpPr/>
          <p:nvPr/>
        </p:nvSpPr>
        <p:spPr>
          <a:xfrm>
            <a:off x="3636963" y="6142038"/>
            <a:ext cx="685800" cy="0"/>
          </a:xfrm>
          <a:prstGeom prst="line">
            <a:avLst/>
          </a:prstGeom>
          <a:ln w="12700" cap="sq" cmpd="sng">
            <a:solidFill>
              <a:srgbClr val="800000"/>
            </a:solidFill>
            <a:prstDash val="solid"/>
            <a:round/>
            <a:headEnd type="none" w="sm" len="sm"/>
            <a:tailEnd type="none" w="sm" len="sm"/>
          </a:ln>
        </p:spPr>
      </p:sp>
      <p:sp>
        <p:nvSpPr>
          <p:cNvPr id="26633" name="矩形 117770"/>
          <p:cNvSpPr/>
          <p:nvPr/>
        </p:nvSpPr>
        <p:spPr>
          <a:xfrm>
            <a:off x="4322763" y="5218113"/>
            <a:ext cx="609600" cy="1082675"/>
          </a:xfrm>
          <a:prstGeom prst="rect">
            <a:avLst/>
          </a:prstGeom>
          <a:solidFill>
            <a:srgbClr val="339966"/>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6634" name="直接连接符 117771"/>
          <p:cNvSpPr/>
          <p:nvPr/>
        </p:nvSpPr>
        <p:spPr>
          <a:xfrm>
            <a:off x="5033963" y="5754688"/>
            <a:ext cx="269875" cy="0"/>
          </a:xfrm>
          <a:prstGeom prst="line">
            <a:avLst/>
          </a:prstGeom>
          <a:ln w="12700" cap="sq" cmpd="sng">
            <a:solidFill>
              <a:srgbClr val="800000"/>
            </a:solidFill>
            <a:prstDash val="solid"/>
            <a:round/>
            <a:headEnd type="none" w="sm" len="sm"/>
            <a:tailEnd type="none" w="sm" len="sm"/>
          </a:ln>
        </p:spPr>
      </p:sp>
      <p:sp>
        <p:nvSpPr>
          <p:cNvPr id="26635" name="文本框 117772"/>
          <p:cNvSpPr txBox="1"/>
          <p:nvPr/>
        </p:nvSpPr>
        <p:spPr>
          <a:xfrm>
            <a:off x="4010025" y="3933825"/>
            <a:ext cx="914400" cy="368300"/>
          </a:xfrm>
          <a:prstGeom prst="rect">
            <a:avLst/>
          </a:prstGeom>
          <a:noFill/>
          <a:ln w="12700">
            <a:noFill/>
          </a:ln>
        </p:spPr>
        <p:txBody>
          <a:bodyPr anchor="t" anchorCtr="0">
            <a:spAutoFit/>
          </a:bodyPr>
          <a:lstStyle/>
          <a:p>
            <a:pPr>
              <a:spcBef>
                <a:spcPct val="50000"/>
              </a:spcBef>
            </a:pPr>
            <a:r>
              <a:rPr lang="zh-CN" altLang="zh-CN" dirty="0">
                <a:solidFill>
                  <a:srgbClr val="010473"/>
                </a:solidFill>
                <a:latin typeface="宋体" panose="02010600030101010101" pitchFamily="2" charset="-122"/>
              </a:rPr>
              <a:t>A</a:t>
            </a:r>
            <a:r>
              <a:rPr lang="zh-CN" altLang="zh-CN" baseline="-10000" dirty="0">
                <a:solidFill>
                  <a:srgbClr val="010473"/>
                </a:solidFill>
                <a:latin typeface="宋体" panose="02010600030101010101" pitchFamily="2" charset="-122"/>
              </a:rPr>
              <a:t>19</a:t>
            </a:r>
            <a:endParaRPr lang="en-US" altLang="zh-CN" baseline="-10000">
              <a:solidFill>
                <a:srgbClr val="010473"/>
              </a:solidFill>
              <a:latin typeface="宋体" panose="02010600030101010101" pitchFamily="2" charset="-122"/>
            </a:endParaRPr>
          </a:p>
        </p:txBody>
      </p:sp>
      <p:sp>
        <p:nvSpPr>
          <p:cNvPr id="26636" name="文本框 117773"/>
          <p:cNvSpPr txBox="1"/>
          <p:nvPr/>
        </p:nvSpPr>
        <p:spPr>
          <a:xfrm>
            <a:off x="4010025" y="4292600"/>
            <a:ext cx="914400" cy="368300"/>
          </a:xfrm>
          <a:prstGeom prst="rect">
            <a:avLst/>
          </a:prstGeom>
          <a:noFill/>
          <a:ln w="12700">
            <a:noFill/>
          </a:ln>
        </p:spPr>
        <p:txBody>
          <a:bodyPr anchor="t" anchorCtr="0">
            <a:spAutoFit/>
          </a:bodyPr>
          <a:lstStyle/>
          <a:p>
            <a:pPr>
              <a:spcBef>
                <a:spcPct val="50000"/>
              </a:spcBef>
            </a:pPr>
            <a:r>
              <a:rPr lang="zh-CN" altLang="zh-CN" dirty="0">
                <a:solidFill>
                  <a:srgbClr val="010473"/>
                </a:solidFill>
                <a:latin typeface="宋体" panose="02010600030101010101" pitchFamily="2" charset="-122"/>
              </a:rPr>
              <a:t>A</a:t>
            </a:r>
            <a:r>
              <a:rPr lang="zh-CN" altLang="zh-CN" baseline="-10000" dirty="0">
                <a:solidFill>
                  <a:srgbClr val="010473"/>
                </a:solidFill>
                <a:latin typeface="宋体" panose="02010600030101010101" pitchFamily="2" charset="-122"/>
              </a:rPr>
              <a:t>17</a:t>
            </a:r>
            <a:endParaRPr lang="en-US" altLang="zh-CN" baseline="-10000">
              <a:solidFill>
                <a:srgbClr val="010473"/>
              </a:solidFill>
              <a:latin typeface="宋体" panose="02010600030101010101" pitchFamily="2" charset="-122"/>
            </a:endParaRPr>
          </a:p>
        </p:txBody>
      </p:sp>
      <p:sp>
        <p:nvSpPr>
          <p:cNvPr id="26637" name="文本框 117774"/>
          <p:cNvSpPr txBox="1"/>
          <p:nvPr/>
        </p:nvSpPr>
        <p:spPr>
          <a:xfrm>
            <a:off x="3995738" y="4652963"/>
            <a:ext cx="914400" cy="368300"/>
          </a:xfrm>
          <a:prstGeom prst="rect">
            <a:avLst/>
          </a:prstGeom>
          <a:noFill/>
          <a:ln w="12700">
            <a:noFill/>
          </a:ln>
        </p:spPr>
        <p:txBody>
          <a:bodyPr anchor="t" anchorCtr="0">
            <a:spAutoFit/>
          </a:bodyPr>
          <a:lstStyle/>
          <a:p>
            <a:pPr>
              <a:spcBef>
                <a:spcPct val="50000"/>
              </a:spcBef>
            </a:pPr>
            <a:r>
              <a:rPr lang="zh-CN" altLang="zh-CN" dirty="0">
                <a:solidFill>
                  <a:srgbClr val="010473"/>
                </a:solidFill>
                <a:latin typeface="宋体" panose="02010600030101010101" pitchFamily="2" charset="-122"/>
              </a:rPr>
              <a:t>A</a:t>
            </a:r>
            <a:r>
              <a:rPr lang="zh-CN" altLang="zh-CN" baseline="-10000" dirty="0">
                <a:solidFill>
                  <a:srgbClr val="010473"/>
                </a:solidFill>
                <a:latin typeface="宋体" panose="02010600030101010101" pitchFamily="2" charset="-122"/>
              </a:rPr>
              <a:t>16</a:t>
            </a:r>
            <a:endParaRPr lang="en-US" altLang="zh-CN" baseline="-10000">
              <a:solidFill>
                <a:srgbClr val="010473"/>
              </a:solidFill>
              <a:latin typeface="宋体" panose="02010600030101010101" pitchFamily="2" charset="-122"/>
            </a:endParaRPr>
          </a:p>
        </p:txBody>
      </p:sp>
      <p:sp>
        <p:nvSpPr>
          <p:cNvPr id="26638" name="文本框 117775"/>
          <p:cNvSpPr txBox="1"/>
          <p:nvPr/>
        </p:nvSpPr>
        <p:spPr>
          <a:xfrm>
            <a:off x="3216275" y="5129213"/>
            <a:ext cx="914400" cy="368300"/>
          </a:xfrm>
          <a:prstGeom prst="rect">
            <a:avLst/>
          </a:prstGeom>
          <a:noFill/>
          <a:ln w="12700">
            <a:noFill/>
          </a:ln>
        </p:spPr>
        <p:txBody>
          <a:bodyPr anchor="t" anchorCtr="0">
            <a:spAutoFit/>
          </a:bodyPr>
          <a:lstStyle/>
          <a:p>
            <a:pPr>
              <a:spcBef>
                <a:spcPct val="50000"/>
              </a:spcBef>
            </a:pPr>
            <a:r>
              <a:rPr lang="zh-CN" altLang="zh-CN" dirty="0">
                <a:solidFill>
                  <a:srgbClr val="010473"/>
                </a:solidFill>
                <a:latin typeface="宋体" panose="02010600030101010101" pitchFamily="2" charset="-122"/>
              </a:rPr>
              <a:t>A</a:t>
            </a:r>
            <a:r>
              <a:rPr lang="zh-CN" altLang="zh-CN" baseline="-10000" dirty="0">
                <a:solidFill>
                  <a:srgbClr val="010473"/>
                </a:solidFill>
                <a:latin typeface="宋体" panose="02010600030101010101" pitchFamily="2" charset="-122"/>
              </a:rPr>
              <a:t>15</a:t>
            </a:r>
            <a:endParaRPr lang="en-US" altLang="zh-CN" baseline="-10000">
              <a:solidFill>
                <a:srgbClr val="010473"/>
              </a:solidFill>
              <a:latin typeface="宋体" panose="02010600030101010101" pitchFamily="2" charset="-122"/>
            </a:endParaRPr>
          </a:p>
        </p:txBody>
      </p:sp>
      <p:sp>
        <p:nvSpPr>
          <p:cNvPr id="26639" name="文本框 117776"/>
          <p:cNvSpPr txBox="1"/>
          <p:nvPr/>
        </p:nvSpPr>
        <p:spPr>
          <a:xfrm>
            <a:off x="3216275" y="5495925"/>
            <a:ext cx="914400" cy="368300"/>
          </a:xfrm>
          <a:prstGeom prst="rect">
            <a:avLst/>
          </a:prstGeom>
          <a:noFill/>
          <a:ln w="12700">
            <a:noFill/>
          </a:ln>
        </p:spPr>
        <p:txBody>
          <a:bodyPr anchor="t" anchorCtr="0">
            <a:spAutoFit/>
          </a:bodyPr>
          <a:lstStyle/>
          <a:p>
            <a:pPr>
              <a:spcBef>
                <a:spcPct val="50000"/>
              </a:spcBef>
            </a:pPr>
            <a:r>
              <a:rPr lang="zh-CN" altLang="zh-CN" dirty="0">
                <a:solidFill>
                  <a:srgbClr val="010473"/>
                </a:solidFill>
                <a:latin typeface="宋体" panose="02010600030101010101" pitchFamily="2" charset="-122"/>
              </a:rPr>
              <a:t>A</a:t>
            </a:r>
            <a:r>
              <a:rPr lang="zh-CN" altLang="zh-CN" baseline="-10000" dirty="0">
                <a:solidFill>
                  <a:srgbClr val="010473"/>
                </a:solidFill>
                <a:latin typeface="宋体" panose="02010600030101010101" pitchFamily="2" charset="-122"/>
              </a:rPr>
              <a:t>14</a:t>
            </a:r>
            <a:endParaRPr lang="en-US" altLang="zh-CN" baseline="-10000">
              <a:solidFill>
                <a:srgbClr val="010473"/>
              </a:solidFill>
              <a:latin typeface="宋体" panose="02010600030101010101" pitchFamily="2" charset="-122"/>
            </a:endParaRPr>
          </a:p>
        </p:txBody>
      </p:sp>
      <p:sp>
        <p:nvSpPr>
          <p:cNvPr id="26640" name="文本框 117777"/>
          <p:cNvSpPr txBox="1"/>
          <p:nvPr/>
        </p:nvSpPr>
        <p:spPr>
          <a:xfrm>
            <a:off x="3216275" y="5876925"/>
            <a:ext cx="914400" cy="368300"/>
          </a:xfrm>
          <a:prstGeom prst="rect">
            <a:avLst/>
          </a:prstGeom>
          <a:noFill/>
          <a:ln w="12700">
            <a:noFill/>
          </a:ln>
        </p:spPr>
        <p:txBody>
          <a:bodyPr anchor="t" anchorCtr="0">
            <a:spAutoFit/>
          </a:bodyPr>
          <a:lstStyle/>
          <a:p>
            <a:pPr>
              <a:spcBef>
                <a:spcPct val="50000"/>
              </a:spcBef>
            </a:pPr>
            <a:r>
              <a:rPr lang="zh-CN" altLang="zh-CN" dirty="0">
                <a:solidFill>
                  <a:srgbClr val="010473"/>
                </a:solidFill>
                <a:latin typeface="宋体" panose="02010600030101010101" pitchFamily="2" charset="-122"/>
              </a:rPr>
              <a:t>A</a:t>
            </a:r>
            <a:r>
              <a:rPr lang="zh-CN" altLang="zh-CN" baseline="-10000" dirty="0">
                <a:solidFill>
                  <a:srgbClr val="010473"/>
                </a:solidFill>
                <a:latin typeface="宋体" panose="02010600030101010101" pitchFamily="2" charset="-122"/>
              </a:rPr>
              <a:t>13</a:t>
            </a:r>
            <a:endParaRPr lang="en-US" altLang="zh-CN" baseline="-10000">
              <a:solidFill>
                <a:srgbClr val="010473"/>
              </a:solidFill>
              <a:latin typeface="宋体" panose="02010600030101010101" pitchFamily="2" charset="-122"/>
            </a:endParaRPr>
          </a:p>
        </p:txBody>
      </p:sp>
      <p:sp>
        <p:nvSpPr>
          <p:cNvPr id="26641" name="文本框 117778"/>
          <p:cNvSpPr txBox="1"/>
          <p:nvPr/>
        </p:nvSpPr>
        <p:spPr>
          <a:xfrm>
            <a:off x="5614988" y="4811713"/>
            <a:ext cx="685800" cy="368300"/>
          </a:xfrm>
          <a:prstGeom prst="rect">
            <a:avLst/>
          </a:prstGeom>
          <a:noFill/>
          <a:ln w="12700">
            <a:noFill/>
          </a:ln>
        </p:spPr>
        <p:txBody>
          <a:bodyPr anchor="t" anchorCtr="0">
            <a:spAutoFit/>
          </a:bodyPr>
          <a:lstStyle/>
          <a:p>
            <a:pPr algn="ctr">
              <a:spcBef>
                <a:spcPct val="50000"/>
              </a:spcBef>
            </a:pPr>
            <a:r>
              <a:rPr lang="zh-CN" altLang="en-US" dirty="0">
                <a:solidFill>
                  <a:srgbClr val="010473"/>
                </a:solidFill>
                <a:latin typeface="宋体" panose="02010600030101010101" pitchFamily="2" charset="-122"/>
              </a:rPr>
              <a:t>&amp;</a:t>
            </a:r>
            <a:endParaRPr lang="zh-CN" altLang="zh-CN" dirty="0">
              <a:solidFill>
                <a:srgbClr val="010473"/>
              </a:solidFill>
              <a:latin typeface="宋体" panose="02010600030101010101" pitchFamily="2" charset="-122"/>
            </a:endParaRPr>
          </a:p>
        </p:txBody>
      </p:sp>
      <p:sp>
        <p:nvSpPr>
          <p:cNvPr id="26642" name="文本框 117779"/>
          <p:cNvSpPr txBox="1"/>
          <p:nvPr/>
        </p:nvSpPr>
        <p:spPr>
          <a:xfrm>
            <a:off x="4398963" y="5491163"/>
            <a:ext cx="685800" cy="368300"/>
          </a:xfrm>
          <a:prstGeom prst="rect">
            <a:avLst/>
          </a:prstGeom>
          <a:noFill/>
          <a:ln w="12700">
            <a:noFill/>
          </a:ln>
        </p:spPr>
        <p:txBody>
          <a:bodyPr anchor="t" anchorCtr="0">
            <a:spAutoFit/>
          </a:bodyPr>
          <a:lstStyle/>
          <a:p>
            <a:pPr>
              <a:spcBef>
                <a:spcPct val="50000"/>
              </a:spcBef>
            </a:pPr>
            <a:r>
              <a:rPr lang="zh-CN" altLang="en-US" dirty="0">
                <a:solidFill>
                  <a:srgbClr val="010473"/>
                </a:solidFill>
                <a:latin typeface="宋体" panose="02010600030101010101" pitchFamily="2" charset="-122"/>
                <a:sym typeface="Symbol" panose="05050102010706020507" pitchFamily="18" charset="2"/>
              </a:rPr>
              <a:t>1</a:t>
            </a:r>
            <a:endParaRPr lang="zh-CN" altLang="zh-CN" dirty="0">
              <a:solidFill>
                <a:srgbClr val="010473"/>
              </a:solidFill>
              <a:latin typeface="宋体" panose="02010600030101010101" pitchFamily="2" charset="-122"/>
            </a:endParaRPr>
          </a:p>
        </p:txBody>
      </p:sp>
      <p:sp>
        <p:nvSpPr>
          <p:cNvPr id="26643" name="椭圆 117780"/>
          <p:cNvSpPr/>
          <p:nvPr/>
        </p:nvSpPr>
        <p:spPr>
          <a:xfrm flipV="1">
            <a:off x="4932363" y="5692775"/>
            <a:ext cx="111125" cy="111125"/>
          </a:xfrm>
          <a:prstGeom prst="ellipse">
            <a:avLst/>
          </a:prstGeom>
          <a:noFill/>
          <a:ln w="28575" cap="sq" cmpd="sng">
            <a:solidFill>
              <a:schemeClr val="tx1"/>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26644" name="椭圆 117781"/>
          <p:cNvSpPr/>
          <p:nvPr/>
        </p:nvSpPr>
        <p:spPr>
          <a:xfrm flipV="1">
            <a:off x="6529388" y="5040313"/>
            <a:ext cx="111125" cy="111125"/>
          </a:xfrm>
          <a:prstGeom prst="ellipse">
            <a:avLst/>
          </a:prstGeom>
          <a:noFill/>
          <a:ln w="28575" cap="sq" cmpd="sng">
            <a:solidFill>
              <a:schemeClr val="tx1"/>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26645" name="直接连接符 117782"/>
          <p:cNvSpPr/>
          <p:nvPr/>
        </p:nvSpPr>
        <p:spPr>
          <a:xfrm>
            <a:off x="6634163" y="5102225"/>
            <a:ext cx="428625" cy="0"/>
          </a:xfrm>
          <a:prstGeom prst="line">
            <a:avLst/>
          </a:prstGeom>
          <a:ln w="12700" cap="sq" cmpd="sng">
            <a:solidFill>
              <a:srgbClr val="800000"/>
            </a:solidFill>
            <a:prstDash val="solid"/>
            <a:round/>
            <a:headEnd type="none" w="sm" len="sm"/>
            <a:tailEnd type="triangle" w="med" len="med"/>
          </a:ln>
        </p:spPr>
      </p:sp>
      <p:sp>
        <p:nvSpPr>
          <p:cNvPr id="26646" name="文本框 117783"/>
          <p:cNvSpPr txBox="1"/>
          <p:nvPr/>
        </p:nvSpPr>
        <p:spPr>
          <a:xfrm>
            <a:off x="7024688" y="4610100"/>
            <a:ext cx="914400" cy="645160"/>
          </a:xfrm>
          <a:prstGeom prst="rect">
            <a:avLst/>
          </a:prstGeom>
          <a:noFill/>
          <a:ln w="12700">
            <a:noFill/>
          </a:ln>
        </p:spPr>
        <p:txBody>
          <a:bodyPr anchor="t" anchorCtr="0">
            <a:spAutoFit/>
          </a:bodyPr>
          <a:lstStyle/>
          <a:p>
            <a:r>
              <a:rPr lang="zh-CN" altLang="zh-CN" dirty="0">
                <a:solidFill>
                  <a:srgbClr val="010473"/>
                </a:solidFill>
                <a:latin typeface="宋体" panose="02010600030101010101" pitchFamily="2" charset="-122"/>
              </a:rPr>
              <a:t>到6264</a:t>
            </a:r>
          </a:p>
          <a:p>
            <a:r>
              <a:rPr lang="zh-CN" altLang="zh-CN" dirty="0">
                <a:solidFill>
                  <a:srgbClr val="010473"/>
                </a:solidFill>
                <a:latin typeface="宋体" panose="02010600030101010101" pitchFamily="2" charset="-122"/>
              </a:rPr>
              <a:t>CS</a:t>
            </a:r>
            <a:r>
              <a:rPr lang="zh-CN" altLang="zh-CN" baseline="-10000" dirty="0">
                <a:solidFill>
                  <a:srgbClr val="010473"/>
                </a:solidFill>
                <a:latin typeface="宋体" panose="02010600030101010101" pitchFamily="2" charset="-122"/>
              </a:rPr>
              <a:t>1</a:t>
            </a:r>
            <a:endParaRPr lang="en-US" altLang="zh-CN" baseline="-10000">
              <a:solidFill>
                <a:srgbClr val="010473"/>
              </a:solidFill>
              <a:latin typeface="宋体" panose="02010600030101010101" pitchFamily="2" charset="-122"/>
            </a:endParaRPr>
          </a:p>
        </p:txBody>
      </p:sp>
      <p:sp>
        <p:nvSpPr>
          <p:cNvPr id="26647" name="直接连接符 117784"/>
          <p:cNvSpPr/>
          <p:nvPr/>
        </p:nvSpPr>
        <p:spPr>
          <a:xfrm>
            <a:off x="7110413" y="4964113"/>
            <a:ext cx="287337" cy="0"/>
          </a:xfrm>
          <a:prstGeom prst="line">
            <a:avLst/>
          </a:prstGeom>
          <a:ln w="12700" cap="sq" cmpd="sng">
            <a:solidFill>
              <a:srgbClr val="010473"/>
            </a:solidFill>
            <a:prstDash val="solid"/>
            <a:round/>
            <a:headEnd type="none" w="sm" len="sm"/>
            <a:tailEnd type="none" w="sm" len="sm"/>
          </a:ln>
        </p:spPr>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118812"/>
          <p:cNvSpPr/>
          <p:nvPr/>
        </p:nvSpPr>
        <p:spPr>
          <a:xfrm>
            <a:off x="5037138" y="3573463"/>
            <a:ext cx="503237" cy="2736850"/>
          </a:xfrm>
          <a:prstGeom prst="rect">
            <a:avLst/>
          </a:prstGeom>
          <a:noFill/>
          <a:ln w="9525">
            <a:noFill/>
          </a:ln>
        </p:spPr>
        <p:txBody>
          <a:bodyPr anchor="t" anchorCtr="0"/>
          <a:lstStyle/>
          <a:p>
            <a:pPr eaLnBrk="0" hangingPunct="0"/>
            <a:r>
              <a:rPr lang="en-US" altLang="zh-CN" sz="1600" b="0">
                <a:solidFill>
                  <a:srgbClr val="010473"/>
                </a:solidFill>
                <a:latin typeface="宋体" panose="02010600030101010101" pitchFamily="2" charset="-122"/>
              </a:rPr>
              <a:t>                </a:t>
            </a:r>
          </a:p>
          <a:p>
            <a:pPr eaLnBrk="0" hangingPunct="0"/>
            <a:r>
              <a:rPr lang="en-US" altLang="zh-CN" sz="1600" b="0">
                <a:solidFill>
                  <a:srgbClr val="010473"/>
                </a:solidFill>
                <a:latin typeface="宋体" panose="02010600030101010101" pitchFamily="2" charset="-122"/>
              </a:rPr>
              <a:t>   </a:t>
            </a:r>
          </a:p>
          <a:p>
            <a:pPr eaLnBrk="0" hangingPunct="0">
              <a:spcBef>
                <a:spcPct val="20000"/>
              </a:spcBef>
            </a:pPr>
            <a:r>
              <a:rPr lang="en-US" altLang="zh-CN" sz="1600" b="0">
                <a:solidFill>
                  <a:srgbClr val="010473"/>
                </a:solidFill>
                <a:latin typeface="宋体" panose="02010600030101010101" pitchFamily="2" charset="-122"/>
              </a:rPr>
              <a:t>G1    </a:t>
            </a:r>
          </a:p>
          <a:p>
            <a:pPr eaLnBrk="0" hangingPunct="0">
              <a:spcBef>
                <a:spcPct val="20000"/>
              </a:spcBef>
            </a:pPr>
            <a:r>
              <a:rPr lang="en-US" altLang="zh-CN" sz="1600" b="0">
                <a:solidFill>
                  <a:srgbClr val="010473"/>
                </a:solidFill>
                <a:latin typeface="宋体" panose="02010600030101010101" pitchFamily="2" charset="-122"/>
              </a:rPr>
              <a:t>G</a:t>
            </a:r>
            <a:r>
              <a:rPr lang="en-US" altLang="zh-CN" sz="1600" b="0" baseline="-10000">
                <a:solidFill>
                  <a:srgbClr val="010473"/>
                </a:solidFill>
                <a:latin typeface="宋体" panose="02010600030101010101" pitchFamily="2" charset="-122"/>
              </a:rPr>
              <a:t>2A</a:t>
            </a:r>
            <a:r>
              <a:rPr lang="en-US" altLang="zh-CN" sz="1600" b="0">
                <a:solidFill>
                  <a:srgbClr val="010473"/>
                </a:solidFill>
                <a:latin typeface="宋体" panose="02010600030101010101" pitchFamily="2" charset="-122"/>
              </a:rPr>
              <a:t>   </a:t>
            </a:r>
          </a:p>
          <a:p>
            <a:pPr eaLnBrk="0" hangingPunct="0">
              <a:spcBef>
                <a:spcPct val="20000"/>
              </a:spcBef>
            </a:pPr>
            <a:r>
              <a:rPr lang="en-US" altLang="zh-CN" sz="1600" b="0">
                <a:solidFill>
                  <a:srgbClr val="010473"/>
                </a:solidFill>
                <a:latin typeface="宋体" panose="02010600030101010101" pitchFamily="2" charset="-122"/>
              </a:rPr>
              <a:t>G</a:t>
            </a:r>
            <a:r>
              <a:rPr lang="en-US" altLang="zh-CN" sz="1600" b="0" baseline="-10000">
                <a:solidFill>
                  <a:srgbClr val="010473"/>
                </a:solidFill>
                <a:latin typeface="宋体" panose="02010600030101010101" pitchFamily="2" charset="-122"/>
              </a:rPr>
              <a:t>2B</a:t>
            </a:r>
            <a:r>
              <a:rPr lang="en-US" altLang="zh-CN" sz="1600" b="0">
                <a:solidFill>
                  <a:srgbClr val="010473"/>
                </a:solidFill>
                <a:latin typeface="宋体" panose="02010600030101010101" pitchFamily="2" charset="-122"/>
              </a:rPr>
              <a:t>  </a:t>
            </a:r>
          </a:p>
          <a:p>
            <a:pPr eaLnBrk="0" hangingPunct="0">
              <a:spcBef>
                <a:spcPct val="20000"/>
              </a:spcBef>
            </a:pPr>
            <a:endParaRPr lang="en-US" altLang="zh-CN" sz="1600" b="0">
              <a:solidFill>
                <a:srgbClr val="010473"/>
              </a:solidFill>
              <a:latin typeface="宋体" panose="02010600030101010101" pitchFamily="2" charset="-122"/>
            </a:endParaRPr>
          </a:p>
          <a:p>
            <a:pPr eaLnBrk="0" hangingPunct="0">
              <a:spcBef>
                <a:spcPct val="20000"/>
              </a:spcBef>
            </a:pPr>
            <a:r>
              <a:rPr lang="en-US" altLang="zh-CN" sz="1600" b="0">
                <a:solidFill>
                  <a:srgbClr val="010473"/>
                </a:solidFill>
                <a:latin typeface="宋体" panose="02010600030101010101" pitchFamily="2" charset="-122"/>
              </a:rPr>
              <a:t>A    </a:t>
            </a:r>
          </a:p>
          <a:p>
            <a:pPr eaLnBrk="0" hangingPunct="0">
              <a:spcBef>
                <a:spcPct val="20000"/>
              </a:spcBef>
            </a:pPr>
            <a:r>
              <a:rPr lang="en-US" altLang="zh-CN" sz="1600" b="0">
                <a:solidFill>
                  <a:srgbClr val="010473"/>
                </a:solidFill>
                <a:latin typeface="宋体" panose="02010600030101010101" pitchFamily="2" charset="-122"/>
              </a:rPr>
              <a:t>B     </a:t>
            </a:r>
          </a:p>
          <a:p>
            <a:pPr eaLnBrk="0" hangingPunct="0">
              <a:spcBef>
                <a:spcPct val="20000"/>
              </a:spcBef>
            </a:pPr>
            <a:r>
              <a:rPr lang="en-US" altLang="zh-CN" sz="1600" b="0">
                <a:solidFill>
                  <a:srgbClr val="010473"/>
                </a:solidFill>
                <a:latin typeface="宋体" panose="02010600030101010101" pitchFamily="2" charset="-122"/>
              </a:rPr>
              <a:t>C    </a:t>
            </a:r>
          </a:p>
        </p:txBody>
      </p:sp>
      <p:sp>
        <p:nvSpPr>
          <p:cNvPr id="27650" name="文本占位符 118786"/>
          <p:cNvSpPr>
            <a:spLocks noGrp="1"/>
          </p:cNvSpPr>
          <p:nvPr>
            <p:ph idx="1"/>
          </p:nvPr>
        </p:nvSpPr>
        <p:spPr/>
        <p:txBody>
          <a:bodyPr anchor="t" anchorCtr="0"/>
          <a:lstStyle/>
          <a:p>
            <a:pPr>
              <a:lnSpc>
                <a:spcPct val="100000"/>
              </a:lnSpc>
              <a:buNone/>
            </a:pPr>
            <a:r>
              <a:rPr lang="zh-CN" altLang="en-US" sz="2400" dirty="0">
                <a:latin typeface="Times New Roman" panose="02020603050405020304" pitchFamily="18" charset="0"/>
              </a:rPr>
              <a:t>应用举例</a:t>
            </a:r>
          </a:p>
          <a:p>
            <a:pPr>
              <a:lnSpc>
                <a:spcPct val="100000"/>
              </a:lnSpc>
            </a:pPr>
            <a:r>
              <a:rPr lang="zh-CN" altLang="en-US" sz="2400" dirty="0"/>
              <a:t>将</a:t>
            </a:r>
            <a:r>
              <a:rPr lang="en-US" altLang="zh-CN" sz="2400"/>
              <a:t>SRAM 6264</a:t>
            </a:r>
            <a:r>
              <a:rPr lang="zh-CN" altLang="en-US" sz="2400" dirty="0"/>
              <a:t>芯片与系统连接，使其地址范围为：</a:t>
            </a:r>
          </a:p>
          <a:p>
            <a:pPr>
              <a:lnSpc>
                <a:spcPct val="100000"/>
              </a:lnSpc>
              <a:buNone/>
            </a:pPr>
            <a:r>
              <a:rPr lang="zh-CN" altLang="en-US" sz="2400" dirty="0"/>
              <a:t>  3</a:t>
            </a:r>
            <a:r>
              <a:rPr lang="zh-CN" altLang="zh-CN" sz="2400" dirty="0"/>
              <a:t>8000</a:t>
            </a:r>
            <a:r>
              <a:rPr lang="en-US" altLang="zh-CN" sz="2400"/>
              <a:t>H～39FFFH</a:t>
            </a:r>
            <a:r>
              <a:rPr lang="zh-CN" altLang="en-US" sz="2400" dirty="0"/>
              <a:t>和</a:t>
            </a:r>
            <a:r>
              <a:rPr lang="en-US" altLang="zh-CN" sz="2400"/>
              <a:t>78000H～79FFFH</a:t>
            </a:r>
            <a:r>
              <a:rPr lang="zh-CN" altLang="en-US" sz="2400" dirty="0"/>
              <a:t>。</a:t>
            </a:r>
          </a:p>
          <a:p>
            <a:pPr>
              <a:lnSpc>
                <a:spcPct val="100000"/>
              </a:lnSpc>
            </a:pPr>
            <a:r>
              <a:rPr lang="zh-CN" altLang="en-US" sz="2400" dirty="0"/>
              <a:t>使用74</a:t>
            </a:r>
            <a:r>
              <a:rPr lang="en-US" altLang="zh-CN" sz="2400"/>
              <a:t>LS138</a:t>
            </a:r>
            <a:r>
              <a:rPr lang="zh-CN" altLang="en-US" sz="2400" dirty="0"/>
              <a:t>译码器构成译码电路</a:t>
            </a:r>
          </a:p>
        </p:txBody>
      </p:sp>
      <p:sp>
        <p:nvSpPr>
          <p:cNvPr id="27651" name="矩形 118787"/>
          <p:cNvSpPr/>
          <p:nvPr/>
        </p:nvSpPr>
        <p:spPr>
          <a:xfrm>
            <a:off x="5051425" y="3644900"/>
            <a:ext cx="1106488" cy="2736850"/>
          </a:xfrm>
          <a:prstGeom prst="rect">
            <a:avLst/>
          </a:prstGeom>
          <a:noFill/>
          <a:ln w="9525" cap="flat" cmpd="sng">
            <a:solidFill>
              <a:srgbClr val="010473"/>
            </a:solidFill>
            <a:prstDash val="solid"/>
            <a:miter/>
            <a:headEnd type="none" w="med" len="med"/>
            <a:tailEnd type="none" w="med" len="med"/>
          </a:ln>
        </p:spPr>
        <p:txBody>
          <a:bodyPr anchor="t" anchorCtr="0"/>
          <a:lstStyle/>
          <a:p>
            <a:pPr algn="r" eaLnBrk="0" hangingPunct="0"/>
            <a:r>
              <a:rPr lang="en-US" altLang="zh-CN" sz="1200" b="0">
                <a:latin typeface="Times New Roman" panose="02020603050405020304" pitchFamily="18" charset="0"/>
              </a:rPr>
              <a:t>                </a:t>
            </a:r>
            <a:endParaRPr lang="en-US" altLang="zh-CN" sz="1200" b="0">
              <a:latin typeface="Times New Roman" panose="02020603050405020304" pitchFamily="18" charset="0"/>
              <a:ea typeface="Times New Roman" panose="02020603050405020304" pitchFamily="18" charset="0"/>
            </a:endParaRPr>
          </a:p>
        </p:txBody>
      </p:sp>
      <p:sp>
        <p:nvSpPr>
          <p:cNvPr id="27652" name="直接连接符 118788"/>
          <p:cNvSpPr/>
          <p:nvPr/>
        </p:nvSpPr>
        <p:spPr>
          <a:xfrm>
            <a:off x="4222750" y="4335463"/>
            <a:ext cx="828675" cy="0"/>
          </a:xfrm>
          <a:prstGeom prst="line">
            <a:avLst/>
          </a:prstGeom>
          <a:ln w="9525" cap="flat" cmpd="sng">
            <a:solidFill>
              <a:srgbClr val="010473"/>
            </a:solidFill>
            <a:prstDash val="solid"/>
            <a:round/>
            <a:headEnd type="none" w="med" len="med"/>
            <a:tailEnd type="none" w="med" len="med"/>
          </a:ln>
        </p:spPr>
      </p:sp>
      <p:sp>
        <p:nvSpPr>
          <p:cNvPr id="27653" name="直接连接符 118789"/>
          <p:cNvSpPr/>
          <p:nvPr/>
        </p:nvSpPr>
        <p:spPr>
          <a:xfrm>
            <a:off x="4187825" y="4598988"/>
            <a:ext cx="828675" cy="0"/>
          </a:xfrm>
          <a:prstGeom prst="line">
            <a:avLst/>
          </a:prstGeom>
          <a:ln w="9525" cap="flat" cmpd="sng">
            <a:solidFill>
              <a:srgbClr val="010473"/>
            </a:solidFill>
            <a:prstDash val="solid"/>
            <a:round/>
            <a:headEnd type="none" w="med" len="med"/>
            <a:tailEnd type="oval" w="med" len="med"/>
          </a:ln>
        </p:spPr>
      </p:sp>
      <p:sp>
        <p:nvSpPr>
          <p:cNvPr id="27654" name="直接连接符 118790"/>
          <p:cNvSpPr/>
          <p:nvPr/>
        </p:nvSpPr>
        <p:spPr>
          <a:xfrm>
            <a:off x="4186238" y="4854575"/>
            <a:ext cx="830262" cy="0"/>
          </a:xfrm>
          <a:prstGeom prst="line">
            <a:avLst/>
          </a:prstGeom>
          <a:ln w="9525" cap="flat" cmpd="sng">
            <a:solidFill>
              <a:srgbClr val="010473"/>
            </a:solidFill>
            <a:prstDash val="solid"/>
            <a:round/>
            <a:headEnd type="none" w="med" len="med"/>
            <a:tailEnd type="oval" w="med" len="med"/>
          </a:ln>
        </p:spPr>
      </p:sp>
      <p:sp>
        <p:nvSpPr>
          <p:cNvPr id="27655" name="直接连接符 118791"/>
          <p:cNvSpPr/>
          <p:nvPr/>
        </p:nvSpPr>
        <p:spPr>
          <a:xfrm>
            <a:off x="4222750" y="5480050"/>
            <a:ext cx="828675" cy="0"/>
          </a:xfrm>
          <a:prstGeom prst="line">
            <a:avLst/>
          </a:prstGeom>
          <a:ln w="9525" cap="flat" cmpd="sng">
            <a:solidFill>
              <a:srgbClr val="010473"/>
            </a:solidFill>
            <a:prstDash val="solid"/>
            <a:round/>
            <a:headEnd type="none" w="med" len="med"/>
            <a:tailEnd type="none" w="med" len="med"/>
          </a:ln>
        </p:spPr>
      </p:sp>
      <p:sp>
        <p:nvSpPr>
          <p:cNvPr id="27656" name="直接连接符 118792"/>
          <p:cNvSpPr/>
          <p:nvPr/>
        </p:nvSpPr>
        <p:spPr>
          <a:xfrm>
            <a:off x="4222750" y="5753100"/>
            <a:ext cx="828675" cy="0"/>
          </a:xfrm>
          <a:prstGeom prst="line">
            <a:avLst/>
          </a:prstGeom>
          <a:ln w="9525" cap="flat" cmpd="sng">
            <a:solidFill>
              <a:srgbClr val="010473"/>
            </a:solidFill>
            <a:prstDash val="solid"/>
            <a:round/>
            <a:headEnd type="none" w="med" len="med"/>
            <a:tailEnd type="none" w="med" len="med"/>
          </a:ln>
        </p:spPr>
      </p:sp>
      <p:sp>
        <p:nvSpPr>
          <p:cNvPr id="27657" name="直接连接符 118793"/>
          <p:cNvSpPr/>
          <p:nvPr/>
        </p:nvSpPr>
        <p:spPr>
          <a:xfrm>
            <a:off x="4222750" y="6027738"/>
            <a:ext cx="828675" cy="0"/>
          </a:xfrm>
          <a:prstGeom prst="line">
            <a:avLst/>
          </a:prstGeom>
          <a:ln w="9525" cap="flat" cmpd="sng">
            <a:solidFill>
              <a:srgbClr val="010473"/>
            </a:solidFill>
            <a:prstDash val="solid"/>
            <a:round/>
            <a:headEnd type="none" w="med" len="med"/>
            <a:tailEnd type="none" w="med" len="med"/>
          </a:ln>
        </p:spPr>
      </p:sp>
      <p:sp>
        <p:nvSpPr>
          <p:cNvPr id="27658" name="直接连接符 118794"/>
          <p:cNvSpPr/>
          <p:nvPr/>
        </p:nvSpPr>
        <p:spPr>
          <a:xfrm>
            <a:off x="6157913" y="4056063"/>
            <a:ext cx="830262" cy="0"/>
          </a:xfrm>
          <a:prstGeom prst="line">
            <a:avLst/>
          </a:prstGeom>
          <a:ln w="9525" cap="flat" cmpd="sng">
            <a:solidFill>
              <a:srgbClr val="010473"/>
            </a:solidFill>
            <a:prstDash val="solid"/>
            <a:round/>
            <a:headEnd type="none" w="med" len="med"/>
            <a:tailEnd type="none" w="med" len="med"/>
          </a:ln>
        </p:spPr>
      </p:sp>
      <p:sp>
        <p:nvSpPr>
          <p:cNvPr id="27659" name="直接连接符 118795"/>
          <p:cNvSpPr/>
          <p:nvPr/>
        </p:nvSpPr>
        <p:spPr>
          <a:xfrm>
            <a:off x="6157913" y="4329113"/>
            <a:ext cx="830262" cy="0"/>
          </a:xfrm>
          <a:prstGeom prst="line">
            <a:avLst/>
          </a:prstGeom>
          <a:ln w="9525" cap="flat" cmpd="sng">
            <a:solidFill>
              <a:srgbClr val="010473"/>
            </a:solidFill>
            <a:prstDash val="solid"/>
            <a:round/>
            <a:headEnd type="none" w="med" len="med"/>
            <a:tailEnd type="none" w="med" len="med"/>
          </a:ln>
        </p:spPr>
      </p:sp>
      <p:sp>
        <p:nvSpPr>
          <p:cNvPr id="27660" name="直接连接符 118796"/>
          <p:cNvSpPr/>
          <p:nvPr/>
        </p:nvSpPr>
        <p:spPr>
          <a:xfrm>
            <a:off x="6157913" y="4602163"/>
            <a:ext cx="830262" cy="0"/>
          </a:xfrm>
          <a:prstGeom prst="line">
            <a:avLst/>
          </a:prstGeom>
          <a:ln w="9525" cap="flat" cmpd="sng">
            <a:solidFill>
              <a:srgbClr val="010473"/>
            </a:solidFill>
            <a:prstDash val="solid"/>
            <a:round/>
            <a:headEnd type="none" w="med" len="med"/>
            <a:tailEnd type="none" w="med" len="med"/>
          </a:ln>
        </p:spPr>
      </p:sp>
      <p:sp>
        <p:nvSpPr>
          <p:cNvPr id="27661" name="直接连接符 118797"/>
          <p:cNvSpPr/>
          <p:nvPr/>
        </p:nvSpPr>
        <p:spPr>
          <a:xfrm>
            <a:off x="6157913" y="4876800"/>
            <a:ext cx="830262" cy="0"/>
          </a:xfrm>
          <a:prstGeom prst="line">
            <a:avLst/>
          </a:prstGeom>
          <a:ln w="9525" cap="flat" cmpd="sng">
            <a:solidFill>
              <a:srgbClr val="010473"/>
            </a:solidFill>
            <a:prstDash val="solid"/>
            <a:round/>
            <a:headEnd type="none" w="med" len="med"/>
            <a:tailEnd type="none" w="med" len="med"/>
          </a:ln>
        </p:spPr>
      </p:sp>
      <p:sp>
        <p:nvSpPr>
          <p:cNvPr id="27662" name="直接连接符 118798"/>
          <p:cNvSpPr/>
          <p:nvPr/>
        </p:nvSpPr>
        <p:spPr>
          <a:xfrm>
            <a:off x="6157913" y="5149850"/>
            <a:ext cx="830262" cy="0"/>
          </a:xfrm>
          <a:prstGeom prst="line">
            <a:avLst/>
          </a:prstGeom>
          <a:ln w="9525" cap="flat" cmpd="sng">
            <a:solidFill>
              <a:srgbClr val="010473"/>
            </a:solidFill>
            <a:prstDash val="solid"/>
            <a:round/>
            <a:headEnd type="none" w="med" len="med"/>
            <a:tailEnd type="none" w="med" len="med"/>
          </a:ln>
        </p:spPr>
      </p:sp>
      <p:sp>
        <p:nvSpPr>
          <p:cNvPr id="27663" name="直接连接符 118799"/>
          <p:cNvSpPr/>
          <p:nvPr/>
        </p:nvSpPr>
        <p:spPr>
          <a:xfrm>
            <a:off x="6157913" y="5424488"/>
            <a:ext cx="830262" cy="0"/>
          </a:xfrm>
          <a:prstGeom prst="line">
            <a:avLst/>
          </a:prstGeom>
          <a:ln w="9525" cap="flat" cmpd="sng">
            <a:solidFill>
              <a:srgbClr val="010473"/>
            </a:solidFill>
            <a:prstDash val="solid"/>
            <a:round/>
            <a:headEnd type="none" w="med" len="med"/>
            <a:tailEnd type="none" w="med" len="med"/>
          </a:ln>
        </p:spPr>
      </p:sp>
      <p:sp>
        <p:nvSpPr>
          <p:cNvPr id="27664" name="直接连接符 118800"/>
          <p:cNvSpPr/>
          <p:nvPr/>
        </p:nvSpPr>
        <p:spPr>
          <a:xfrm>
            <a:off x="6157913" y="5697538"/>
            <a:ext cx="830262" cy="0"/>
          </a:xfrm>
          <a:prstGeom prst="line">
            <a:avLst/>
          </a:prstGeom>
          <a:ln w="9525" cap="flat" cmpd="sng">
            <a:solidFill>
              <a:srgbClr val="010473"/>
            </a:solidFill>
            <a:prstDash val="solid"/>
            <a:round/>
            <a:headEnd type="none" w="med" len="med"/>
            <a:tailEnd type="none" w="med" len="med"/>
          </a:ln>
        </p:spPr>
      </p:sp>
      <p:sp>
        <p:nvSpPr>
          <p:cNvPr id="27665" name="直接连接符 118801"/>
          <p:cNvSpPr/>
          <p:nvPr/>
        </p:nvSpPr>
        <p:spPr>
          <a:xfrm>
            <a:off x="6157913" y="5970588"/>
            <a:ext cx="830262" cy="0"/>
          </a:xfrm>
          <a:prstGeom prst="line">
            <a:avLst/>
          </a:prstGeom>
          <a:ln w="9525" cap="flat" cmpd="sng">
            <a:solidFill>
              <a:srgbClr val="010473"/>
            </a:solidFill>
            <a:prstDash val="solid"/>
            <a:round/>
            <a:headEnd type="none" w="med" len="med"/>
            <a:tailEnd type="none" w="med" len="med"/>
          </a:ln>
        </p:spPr>
      </p:sp>
      <p:sp>
        <p:nvSpPr>
          <p:cNvPr id="27666" name="左大括号 118802"/>
          <p:cNvSpPr/>
          <p:nvPr/>
        </p:nvSpPr>
        <p:spPr>
          <a:xfrm>
            <a:off x="3941763" y="4192588"/>
            <a:ext cx="138112" cy="820737"/>
          </a:xfrm>
          <a:prstGeom prst="leftBrace">
            <a:avLst>
              <a:gd name="adj1" fmla="val 49493"/>
              <a:gd name="adj2" fmla="val 50000"/>
            </a:avLst>
          </a:prstGeom>
          <a:noFill/>
          <a:ln w="9525" cap="flat" cmpd="sng">
            <a:solidFill>
              <a:srgbClr val="010473"/>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27667" name="左大括号 118803"/>
          <p:cNvSpPr/>
          <p:nvPr/>
        </p:nvSpPr>
        <p:spPr>
          <a:xfrm>
            <a:off x="3941763" y="5286375"/>
            <a:ext cx="138112" cy="822325"/>
          </a:xfrm>
          <a:prstGeom prst="leftBrace">
            <a:avLst>
              <a:gd name="adj1" fmla="val 49589"/>
              <a:gd name="adj2" fmla="val 50000"/>
            </a:avLst>
          </a:prstGeom>
          <a:noFill/>
          <a:ln w="9525" cap="flat" cmpd="sng">
            <a:solidFill>
              <a:srgbClr val="010473"/>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27668" name="右大括号 118804"/>
          <p:cNvSpPr/>
          <p:nvPr/>
        </p:nvSpPr>
        <p:spPr>
          <a:xfrm>
            <a:off x="7204075" y="3917950"/>
            <a:ext cx="138113" cy="2190750"/>
          </a:xfrm>
          <a:prstGeom prst="rightBrace">
            <a:avLst>
              <a:gd name="adj1" fmla="val 132109"/>
              <a:gd name="adj2" fmla="val 50000"/>
            </a:avLst>
          </a:prstGeom>
          <a:noFill/>
          <a:ln w="9525" cap="flat" cmpd="sng">
            <a:solidFill>
              <a:srgbClr val="010473"/>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27669" name="文本框 118805"/>
          <p:cNvSpPr txBox="1"/>
          <p:nvPr/>
        </p:nvSpPr>
        <p:spPr>
          <a:xfrm>
            <a:off x="6527800" y="4868863"/>
            <a:ext cx="2305050" cy="409575"/>
          </a:xfrm>
          <a:prstGeom prst="rect">
            <a:avLst/>
          </a:prstGeom>
          <a:noFill/>
          <a:ln w="9525">
            <a:noFill/>
          </a:ln>
        </p:spPr>
        <p:txBody>
          <a:bodyPr anchor="t" anchorCtr="0"/>
          <a:lstStyle/>
          <a:p>
            <a:pPr algn="r" eaLnBrk="0" hangingPunct="0"/>
            <a:r>
              <a:rPr lang="zh-CN" altLang="en-US" sz="1600" dirty="0">
                <a:solidFill>
                  <a:srgbClr val="010473"/>
                </a:solidFill>
                <a:latin typeface="Times New Roman" panose="02020603050405020304" pitchFamily="18" charset="0"/>
              </a:rPr>
              <a:t>片选信号输出</a:t>
            </a:r>
            <a:endParaRPr lang="zh-CN" altLang="en-US" sz="1600" dirty="0">
              <a:solidFill>
                <a:srgbClr val="010473"/>
              </a:solidFill>
              <a:latin typeface="Times New Roman" panose="02020603050405020304" pitchFamily="18" charset="0"/>
              <a:ea typeface="Times New Roman" panose="02020603050405020304" pitchFamily="18" charset="0"/>
            </a:endParaRPr>
          </a:p>
        </p:txBody>
      </p:sp>
      <p:sp>
        <p:nvSpPr>
          <p:cNvPr id="27670" name="文本框 118806"/>
          <p:cNvSpPr txBox="1"/>
          <p:nvPr/>
        </p:nvSpPr>
        <p:spPr>
          <a:xfrm>
            <a:off x="2401888" y="4419600"/>
            <a:ext cx="1533525" cy="411163"/>
          </a:xfrm>
          <a:prstGeom prst="rect">
            <a:avLst/>
          </a:prstGeom>
          <a:noFill/>
          <a:ln w="9525">
            <a:noFill/>
          </a:ln>
        </p:spPr>
        <p:txBody>
          <a:bodyPr anchor="t" anchorCtr="0"/>
          <a:lstStyle/>
          <a:p>
            <a:pPr algn="r" eaLnBrk="0" hangingPunct="0"/>
            <a:r>
              <a:rPr lang="zh-CN" altLang="en-US" sz="1600" dirty="0">
                <a:solidFill>
                  <a:srgbClr val="010473"/>
                </a:solidFill>
                <a:latin typeface="Times New Roman" panose="02020603050405020304" pitchFamily="18" charset="0"/>
              </a:rPr>
              <a:t>译码允许信号</a:t>
            </a:r>
          </a:p>
        </p:txBody>
      </p:sp>
      <p:sp>
        <p:nvSpPr>
          <p:cNvPr id="27671" name="文本框 118807"/>
          <p:cNvSpPr txBox="1"/>
          <p:nvPr/>
        </p:nvSpPr>
        <p:spPr>
          <a:xfrm>
            <a:off x="2871788" y="5516563"/>
            <a:ext cx="1085850" cy="409575"/>
          </a:xfrm>
          <a:prstGeom prst="rect">
            <a:avLst/>
          </a:prstGeom>
          <a:noFill/>
          <a:ln w="9525">
            <a:noFill/>
          </a:ln>
        </p:spPr>
        <p:txBody>
          <a:bodyPr anchor="t" anchorCtr="0"/>
          <a:lstStyle/>
          <a:p>
            <a:pPr algn="r" eaLnBrk="0" hangingPunct="0"/>
            <a:r>
              <a:rPr lang="zh-CN" altLang="en-US" sz="1600" dirty="0">
                <a:solidFill>
                  <a:srgbClr val="010473"/>
                </a:solidFill>
                <a:latin typeface="Times New Roman" panose="02020603050405020304" pitchFamily="18" charset="0"/>
              </a:rPr>
              <a:t>地址信号</a:t>
            </a:r>
            <a:endParaRPr lang="zh-CN" altLang="en-US" sz="1600" dirty="0">
              <a:solidFill>
                <a:srgbClr val="010473"/>
              </a:solidFill>
              <a:latin typeface="Times New Roman" panose="02020603050405020304" pitchFamily="18" charset="0"/>
              <a:ea typeface="Times New Roman" panose="02020603050405020304" pitchFamily="18" charset="0"/>
            </a:endParaRPr>
          </a:p>
        </p:txBody>
      </p:sp>
      <p:sp>
        <p:nvSpPr>
          <p:cNvPr id="27672" name="文本框 118808"/>
          <p:cNvSpPr txBox="1"/>
          <p:nvPr/>
        </p:nvSpPr>
        <p:spPr>
          <a:xfrm>
            <a:off x="6888163" y="5229225"/>
            <a:ext cx="2808287" cy="360363"/>
          </a:xfrm>
          <a:prstGeom prst="rect">
            <a:avLst/>
          </a:prstGeom>
          <a:noFill/>
          <a:ln w="9525">
            <a:noFill/>
          </a:ln>
        </p:spPr>
        <p:txBody>
          <a:bodyPr anchor="t" anchorCtr="0"/>
          <a:lstStyle/>
          <a:p>
            <a:pPr algn="r" eaLnBrk="0" hangingPunct="0"/>
            <a:r>
              <a:rPr lang="zh-CN" altLang="en-US" sz="1600" dirty="0">
                <a:solidFill>
                  <a:srgbClr val="010473"/>
                </a:solidFill>
                <a:latin typeface="Times New Roman" panose="02020603050405020304" pitchFamily="18" charset="0"/>
              </a:rPr>
              <a:t>（接到不同的存储体上）</a:t>
            </a:r>
            <a:endParaRPr lang="zh-CN" altLang="en-US" sz="1600" dirty="0">
              <a:solidFill>
                <a:srgbClr val="010473"/>
              </a:solidFill>
              <a:latin typeface="Times New Roman" panose="02020603050405020304" pitchFamily="18" charset="0"/>
              <a:ea typeface="Times New Roman" panose="02020603050405020304" pitchFamily="18" charset="0"/>
            </a:endParaRPr>
          </a:p>
        </p:txBody>
      </p:sp>
      <p:sp>
        <p:nvSpPr>
          <p:cNvPr id="27673" name="直接连接符 118809"/>
          <p:cNvSpPr/>
          <p:nvPr/>
        </p:nvSpPr>
        <p:spPr>
          <a:xfrm>
            <a:off x="5192713" y="4770438"/>
            <a:ext cx="244475" cy="0"/>
          </a:xfrm>
          <a:prstGeom prst="line">
            <a:avLst/>
          </a:prstGeom>
          <a:ln w="19050" cap="sq" cmpd="sng">
            <a:solidFill>
              <a:srgbClr val="010473"/>
            </a:solidFill>
            <a:prstDash val="solid"/>
            <a:round/>
            <a:headEnd type="none" w="sm" len="sm"/>
            <a:tailEnd type="none" w="sm" len="sm"/>
          </a:ln>
        </p:spPr>
      </p:sp>
      <p:sp>
        <p:nvSpPr>
          <p:cNvPr id="27674" name="矩形 118811"/>
          <p:cNvSpPr/>
          <p:nvPr/>
        </p:nvSpPr>
        <p:spPr>
          <a:xfrm>
            <a:off x="5735638" y="3571875"/>
            <a:ext cx="431800" cy="2736850"/>
          </a:xfrm>
          <a:prstGeom prst="rect">
            <a:avLst/>
          </a:prstGeom>
          <a:noFill/>
          <a:ln w="9525">
            <a:noFill/>
          </a:ln>
        </p:spPr>
        <p:txBody>
          <a:bodyPr anchor="t" anchorCtr="0"/>
          <a:lstStyle/>
          <a:p>
            <a:pPr algn="r" eaLnBrk="0" hangingPunct="0">
              <a:lnSpc>
                <a:spcPct val="110000"/>
              </a:lnSpc>
            </a:pPr>
            <a:r>
              <a:rPr lang="en-US" altLang="zh-CN" sz="1600" b="0">
                <a:solidFill>
                  <a:srgbClr val="010473"/>
                </a:solidFill>
                <a:latin typeface="Times New Roman" panose="02020603050405020304" pitchFamily="18" charset="0"/>
              </a:rPr>
              <a:t>                </a:t>
            </a:r>
          </a:p>
          <a:p>
            <a:pPr algn="r" eaLnBrk="0" hangingPunct="0">
              <a:lnSpc>
                <a:spcPct val="110000"/>
              </a:lnSpc>
            </a:pPr>
            <a:r>
              <a:rPr lang="en-US" altLang="zh-CN" sz="1600" b="0">
                <a:solidFill>
                  <a:srgbClr val="010473"/>
                </a:solidFill>
                <a:latin typeface="宋体" panose="02010600030101010101" pitchFamily="2" charset="-122"/>
              </a:rPr>
              <a:t>Y</a:t>
            </a:r>
            <a:r>
              <a:rPr lang="en-US" altLang="zh-CN" sz="1600" b="0" baseline="-10000">
                <a:solidFill>
                  <a:srgbClr val="010473"/>
                </a:solidFill>
                <a:latin typeface="宋体" panose="02010600030101010101" pitchFamily="2" charset="-122"/>
              </a:rPr>
              <a:t>0</a:t>
            </a:r>
            <a:r>
              <a:rPr lang="en-US" altLang="zh-CN" sz="1600" b="0">
                <a:solidFill>
                  <a:srgbClr val="010473"/>
                </a:solidFill>
                <a:latin typeface="宋体" panose="02010600030101010101" pitchFamily="2" charset="-122"/>
              </a:rPr>
              <a:t>      Y</a:t>
            </a:r>
            <a:r>
              <a:rPr lang="en-US" altLang="zh-CN" sz="1600" b="0" baseline="-10000">
                <a:solidFill>
                  <a:srgbClr val="010473"/>
                </a:solidFill>
                <a:latin typeface="宋体" panose="02010600030101010101" pitchFamily="2" charset="-122"/>
              </a:rPr>
              <a:t>1</a:t>
            </a:r>
            <a:r>
              <a:rPr lang="en-US" altLang="zh-CN" sz="1600" b="0">
                <a:solidFill>
                  <a:srgbClr val="010473"/>
                </a:solidFill>
                <a:latin typeface="宋体" panose="02010600030101010101" pitchFamily="2" charset="-122"/>
              </a:rPr>
              <a:t>   Y</a:t>
            </a:r>
            <a:r>
              <a:rPr lang="en-US" altLang="zh-CN" sz="1600" b="0" baseline="-10000">
                <a:solidFill>
                  <a:srgbClr val="010473"/>
                </a:solidFill>
                <a:latin typeface="宋体" panose="02010600030101010101" pitchFamily="2" charset="-122"/>
              </a:rPr>
              <a:t>2</a:t>
            </a:r>
            <a:r>
              <a:rPr lang="en-US" altLang="zh-CN" sz="1600" b="0">
                <a:solidFill>
                  <a:srgbClr val="010473"/>
                </a:solidFill>
                <a:latin typeface="宋体" panose="02010600030101010101" pitchFamily="2" charset="-122"/>
              </a:rPr>
              <a:t>Y</a:t>
            </a:r>
            <a:r>
              <a:rPr lang="en-US" altLang="zh-CN" sz="1600" b="0" baseline="-10000">
                <a:solidFill>
                  <a:srgbClr val="010473"/>
                </a:solidFill>
                <a:latin typeface="宋体" panose="02010600030101010101" pitchFamily="2" charset="-122"/>
              </a:rPr>
              <a:t>3</a:t>
            </a:r>
            <a:r>
              <a:rPr lang="en-US" altLang="zh-CN" sz="1600" b="0">
                <a:solidFill>
                  <a:srgbClr val="010473"/>
                </a:solidFill>
                <a:latin typeface="宋体" panose="02010600030101010101" pitchFamily="2" charset="-122"/>
              </a:rPr>
              <a:t>Y</a:t>
            </a:r>
            <a:r>
              <a:rPr lang="en-US" altLang="zh-CN" sz="1600" b="0" baseline="-10000">
                <a:solidFill>
                  <a:srgbClr val="010473"/>
                </a:solidFill>
                <a:latin typeface="宋体" panose="02010600030101010101" pitchFamily="2" charset="-122"/>
              </a:rPr>
              <a:t>4</a:t>
            </a:r>
            <a:r>
              <a:rPr lang="en-US" altLang="zh-CN" sz="1600" b="0">
                <a:solidFill>
                  <a:srgbClr val="010473"/>
                </a:solidFill>
                <a:latin typeface="宋体" panose="02010600030101010101" pitchFamily="2" charset="-122"/>
              </a:rPr>
              <a:t>     Y</a:t>
            </a:r>
            <a:r>
              <a:rPr lang="en-US" altLang="zh-CN" sz="1600" b="0" baseline="-10000">
                <a:solidFill>
                  <a:srgbClr val="010473"/>
                </a:solidFill>
                <a:latin typeface="宋体" panose="02010600030101010101" pitchFamily="2" charset="-122"/>
              </a:rPr>
              <a:t>5</a:t>
            </a:r>
            <a:r>
              <a:rPr lang="en-US" altLang="zh-CN" sz="1600" b="0">
                <a:solidFill>
                  <a:srgbClr val="010473"/>
                </a:solidFill>
                <a:latin typeface="宋体" panose="02010600030101010101" pitchFamily="2" charset="-122"/>
              </a:rPr>
              <a:t>     Y</a:t>
            </a:r>
            <a:r>
              <a:rPr lang="en-US" altLang="zh-CN" sz="1600" b="0" baseline="-10000">
                <a:solidFill>
                  <a:srgbClr val="010473"/>
                </a:solidFill>
                <a:latin typeface="宋体" panose="02010600030101010101" pitchFamily="2" charset="-122"/>
              </a:rPr>
              <a:t>6</a:t>
            </a:r>
            <a:r>
              <a:rPr lang="en-US" altLang="zh-CN" sz="1600" b="0">
                <a:solidFill>
                  <a:srgbClr val="010473"/>
                </a:solidFill>
                <a:latin typeface="宋体" panose="02010600030101010101" pitchFamily="2" charset="-122"/>
              </a:rPr>
              <a:t>     Y</a:t>
            </a:r>
            <a:r>
              <a:rPr lang="en-US" altLang="zh-CN" sz="1600" b="0" baseline="-10000">
                <a:solidFill>
                  <a:srgbClr val="010473"/>
                </a:solidFill>
                <a:latin typeface="宋体" panose="02010600030101010101" pitchFamily="2" charset="-122"/>
              </a:rPr>
              <a:t>7</a:t>
            </a:r>
            <a:endParaRPr lang="en-US" altLang="zh-CN" sz="1600" b="0" baseline="-10000">
              <a:solidFill>
                <a:srgbClr val="010473"/>
              </a:solidFill>
              <a:latin typeface="宋体" panose="02010600030101010101" pitchFamily="2" charset="-122"/>
              <a:ea typeface="Times New Roman" panose="02020603050405020304" pitchFamily="18" charset="0"/>
            </a:endParaRPr>
          </a:p>
        </p:txBody>
      </p:sp>
      <p:sp>
        <p:nvSpPr>
          <p:cNvPr id="27675" name="直接连接符 118813"/>
          <p:cNvSpPr/>
          <p:nvPr/>
        </p:nvSpPr>
        <p:spPr>
          <a:xfrm>
            <a:off x="5913438" y="3933825"/>
            <a:ext cx="144462" cy="0"/>
          </a:xfrm>
          <a:prstGeom prst="line">
            <a:avLst/>
          </a:prstGeom>
          <a:ln w="19050" cap="sq" cmpd="sng">
            <a:solidFill>
              <a:srgbClr val="010473"/>
            </a:solidFill>
            <a:prstDash val="solid"/>
            <a:round/>
            <a:headEnd type="none" w="sm" len="sm"/>
            <a:tailEnd type="none" w="sm" len="sm"/>
          </a:ln>
        </p:spPr>
      </p:sp>
      <p:sp>
        <p:nvSpPr>
          <p:cNvPr id="27676" name="直接连接符 118814"/>
          <p:cNvSpPr/>
          <p:nvPr/>
        </p:nvSpPr>
        <p:spPr>
          <a:xfrm>
            <a:off x="5899150" y="5545138"/>
            <a:ext cx="144463" cy="0"/>
          </a:xfrm>
          <a:prstGeom prst="line">
            <a:avLst/>
          </a:prstGeom>
          <a:ln w="19050" cap="sq" cmpd="sng">
            <a:solidFill>
              <a:srgbClr val="010473"/>
            </a:solidFill>
            <a:prstDash val="solid"/>
            <a:round/>
            <a:headEnd type="none" w="sm" len="sm"/>
            <a:tailEnd type="none" w="sm" len="sm"/>
          </a:ln>
        </p:spPr>
      </p:sp>
      <p:sp>
        <p:nvSpPr>
          <p:cNvPr id="27677" name="直接连接符 118815"/>
          <p:cNvSpPr/>
          <p:nvPr/>
        </p:nvSpPr>
        <p:spPr>
          <a:xfrm>
            <a:off x="5903913" y="4206875"/>
            <a:ext cx="144462" cy="0"/>
          </a:xfrm>
          <a:prstGeom prst="line">
            <a:avLst/>
          </a:prstGeom>
          <a:ln w="19050" cap="sq" cmpd="sng">
            <a:solidFill>
              <a:srgbClr val="010473"/>
            </a:solidFill>
            <a:prstDash val="solid"/>
            <a:round/>
            <a:headEnd type="none" w="sm" len="sm"/>
            <a:tailEnd type="none" w="sm" len="sm"/>
          </a:ln>
        </p:spPr>
      </p:sp>
      <p:sp>
        <p:nvSpPr>
          <p:cNvPr id="27678" name="直接连接符 118816"/>
          <p:cNvSpPr/>
          <p:nvPr/>
        </p:nvSpPr>
        <p:spPr>
          <a:xfrm>
            <a:off x="5903913" y="4470400"/>
            <a:ext cx="144462" cy="0"/>
          </a:xfrm>
          <a:prstGeom prst="line">
            <a:avLst/>
          </a:prstGeom>
          <a:ln w="19050" cap="sq" cmpd="sng">
            <a:solidFill>
              <a:srgbClr val="010473"/>
            </a:solidFill>
            <a:prstDash val="solid"/>
            <a:round/>
            <a:headEnd type="none" w="sm" len="sm"/>
            <a:tailEnd type="none" w="sm" len="sm"/>
          </a:ln>
        </p:spPr>
      </p:sp>
      <p:sp>
        <p:nvSpPr>
          <p:cNvPr id="27679" name="直接连接符 118817"/>
          <p:cNvSpPr/>
          <p:nvPr/>
        </p:nvSpPr>
        <p:spPr>
          <a:xfrm>
            <a:off x="5899150" y="4733925"/>
            <a:ext cx="144463" cy="0"/>
          </a:xfrm>
          <a:prstGeom prst="line">
            <a:avLst/>
          </a:prstGeom>
          <a:ln w="19050" cap="sq" cmpd="sng">
            <a:solidFill>
              <a:srgbClr val="010473"/>
            </a:solidFill>
            <a:prstDash val="solid"/>
            <a:round/>
            <a:headEnd type="none" w="sm" len="sm"/>
            <a:tailEnd type="none" w="sm" len="sm"/>
          </a:ln>
        </p:spPr>
      </p:sp>
      <p:sp>
        <p:nvSpPr>
          <p:cNvPr id="27680" name="直接连接符 118818"/>
          <p:cNvSpPr/>
          <p:nvPr/>
        </p:nvSpPr>
        <p:spPr>
          <a:xfrm>
            <a:off x="5903913" y="5008563"/>
            <a:ext cx="144462" cy="0"/>
          </a:xfrm>
          <a:prstGeom prst="line">
            <a:avLst/>
          </a:prstGeom>
          <a:ln w="19050" cap="sq" cmpd="sng">
            <a:solidFill>
              <a:srgbClr val="010473"/>
            </a:solidFill>
            <a:prstDash val="solid"/>
            <a:round/>
            <a:headEnd type="none" w="sm" len="sm"/>
            <a:tailEnd type="none" w="sm" len="sm"/>
          </a:ln>
        </p:spPr>
      </p:sp>
      <p:sp>
        <p:nvSpPr>
          <p:cNvPr id="27681" name="直接连接符 118819"/>
          <p:cNvSpPr/>
          <p:nvPr/>
        </p:nvSpPr>
        <p:spPr>
          <a:xfrm>
            <a:off x="5899150" y="5281613"/>
            <a:ext cx="144463" cy="0"/>
          </a:xfrm>
          <a:prstGeom prst="line">
            <a:avLst/>
          </a:prstGeom>
          <a:ln w="19050" cap="sq" cmpd="sng">
            <a:solidFill>
              <a:srgbClr val="010473"/>
            </a:solidFill>
            <a:prstDash val="solid"/>
            <a:round/>
            <a:headEnd type="none" w="sm" len="sm"/>
            <a:tailEnd type="none" w="sm" len="sm"/>
          </a:ln>
        </p:spPr>
      </p:sp>
      <p:sp>
        <p:nvSpPr>
          <p:cNvPr id="27682" name="直接连接符 118820"/>
          <p:cNvSpPr/>
          <p:nvPr/>
        </p:nvSpPr>
        <p:spPr>
          <a:xfrm>
            <a:off x="5903913" y="5810250"/>
            <a:ext cx="144462" cy="0"/>
          </a:xfrm>
          <a:prstGeom prst="line">
            <a:avLst/>
          </a:prstGeom>
          <a:ln w="19050" cap="sq" cmpd="sng">
            <a:solidFill>
              <a:srgbClr val="010473"/>
            </a:solidFill>
            <a:prstDash val="solid"/>
            <a:round/>
            <a:headEnd type="none" w="sm" len="sm"/>
            <a:tailEnd type="none" w="sm" len="sm"/>
          </a:ln>
        </p:spPr>
      </p:sp>
      <p:sp>
        <p:nvSpPr>
          <p:cNvPr id="27683" name="直接连接符 118821"/>
          <p:cNvSpPr/>
          <p:nvPr/>
        </p:nvSpPr>
        <p:spPr>
          <a:xfrm>
            <a:off x="5194300" y="4475163"/>
            <a:ext cx="244475" cy="0"/>
          </a:xfrm>
          <a:prstGeom prst="line">
            <a:avLst/>
          </a:prstGeom>
          <a:ln w="19050" cap="sq" cmpd="sng">
            <a:solidFill>
              <a:srgbClr val="010473"/>
            </a:solidFill>
            <a:prstDash val="solid"/>
            <a:round/>
            <a:headEnd type="none" w="sm" len="sm"/>
            <a:tailEnd type="none" w="sm" len="sm"/>
          </a:ln>
        </p:spPr>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矩形 119842"/>
          <p:cNvSpPr/>
          <p:nvPr/>
        </p:nvSpPr>
        <p:spPr>
          <a:xfrm>
            <a:off x="6394450" y="4406900"/>
            <a:ext cx="1219200" cy="2190750"/>
          </a:xfrm>
          <a:prstGeom prst="rect">
            <a:avLst/>
          </a:prstGeom>
          <a:solidFill>
            <a:srgbClr val="339966"/>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8674" name="矩形 119811"/>
          <p:cNvSpPr/>
          <p:nvPr/>
        </p:nvSpPr>
        <p:spPr>
          <a:xfrm>
            <a:off x="2279650" y="2060575"/>
            <a:ext cx="1447800" cy="4537075"/>
          </a:xfrm>
          <a:prstGeom prst="rect">
            <a:avLst/>
          </a:prstGeom>
          <a:solidFill>
            <a:srgbClr val="339966"/>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8675" name="矩形 119812"/>
          <p:cNvSpPr/>
          <p:nvPr/>
        </p:nvSpPr>
        <p:spPr>
          <a:xfrm>
            <a:off x="8223250" y="2060575"/>
            <a:ext cx="1143000" cy="3565525"/>
          </a:xfrm>
          <a:prstGeom prst="rect">
            <a:avLst/>
          </a:prstGeom>
          <a:solidFill>
            <a:srgbClr val="99CCFF"/>
          </a:solidFill>
          <a:ln w="12700" cap="sq" cmpd="sng">
            <a:solidFill>
              <a:schemeClr val="tx1"/>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8676" name="文本框 119813"/>
          <p:cNvSpPr txBox="1"/>
          <p:nvPr/>
        </p:nvSpPr>
        <p:spPr>
          <a:xfrm>
            <a:off x="8223250" y="2065338"/>
            <a:ext cx="13716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D</a:t>
            </a:r>
            <a:r>
              <a:rPr lang="en-US" altLang="zh-CN" baseline="-10000">
                <a:solidFill>
                  <a:srgbClr val="000066"/>
                </a:solidFill>
                <a:latin typeface="宋体" panose="02010600030101010101" pitchFamily="2" charset="-122"/>
              </a:rPr>
              <a:t>0</a:t>
            </a:r>
            <a:r>
              <a:rPr lang="zh-CN" altLang="en-US" dirty="0">
                <a:solidFill>
                  <a:srgbClr val="000066"/>
                </a:solidFill>
                <a:latin typeface="Arial" panose="020B0604020202020204" pitchFamily="34" charset="0"/>
              </a:rPr>
              <a:t>～</a:t>
            </a:r>
            <a:r>
              <a:rPr lang="en-US" altLang="zh-CN">
                <a:solidFill>
                  <a:srgbClr val="000066"/>
                </a:solidFill>
                <a:latin typeface="宋体" panose="02010600030101010101" pitchFamily="2" charset="-122"/>
              </a:rPr>
              <a:t>D</a:t>
            </a:r>
            <a:r>
              <a:rPr lang="en-US" altLang="zh-CN" baseline="-10000">
                <a:solidFill>
                  <a:srgbClr val="000066"/>
                </a:solidFill>
                <a:latin typeface="宋体" panose="02010600030101010101" pitchFamily="2" charset="-122"/>
              </a:rPr>
              <a:t>7</a:t>
            </a:r>
          </a:p>
        </p:txBody>
      </p:sp>
      <p:sp>
        <p:nvSpPr>
          <p:cNvPr id="28677" name="文本框 119814"/>
          <p:cNvSpPr txBox="1"/>
          <p:nvPr/>
        </p:nvSpPr>
        <p:spPr>
          <a:xfrm>
            <a:off x="8223250" y="2466975"/>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0</a:t>
            </a:r>
          </a:p>
        </p:txBody>
      </p:sp>
      <p:sp>
        <p:nvSpPr>
          <p:cNvPr id="28678" name="文本框 119815"/>
          <p:cNvSpPr txBox="1"/>
          <p:nvPr/>
        </p:nvSpPr>
        <p:spPr>
          <a:xfrm>
            <a:off x="8223250" y="3228975"/>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12</a:t>
            </a:r>
          </a:p>
        </p:txBody>
      </p:sp>
      <p:sp>
        <p:nvSpPr>
          <p:cNvPr id="28679" name="文本框 119818"/>
          <p:cNvSpPr txBox="1"/>
          <p:nvPr/>
        </p:nvSpPr>
        <p:spPr>
          <a:xfrm>
            <a:off x="8328025" y="2792413"/>
            <a:ext cx="685800" cy="589280"/>
          </a:xfrm>
          <a:prstGeom prst="rect">
            <a:avLst/>
          </a:prstGeom>
          <a:noFill/>
          <a:ln w="12700">
            <a:noFill/>
          </a:ln>
        </p:spPr>
        <p:txBody>
          <a:bodyPr lIns="0" anchor="t" anchorCtr="0">
            <a:spAutoFit/>
          </a:bodyPr>
          <a:lstStyle/>
          <a:p>
            <a:pPr>
              <a:lnSpc>
                <a:spcPct val="60000"/>
              </a:lnSpc>
            </a:pPr>
            <a:r>
              <a:rPr lang="zh-CN" altLang="zh-CN" dirty="0">
                <a:solidFill>
                  <a:srgbClr val="010473"/>
                </a:solidFill>
                <a:latin typeface="Arial" panose="020B0604020202020204" pitchFamily="34" charset="0"/>
              </a:rPr>
              <a:t>• </a:t>
            </a:r>
            <a:endParaRPr lang="zh-CN" altLang="en-US" dirty="0">
              <a:solidFill>
                <a:srgbClr val="010473"/>
              </a:solidFill>
              <a:latin typeface="Arial" panose="020B0604020202020204" pitchFamily="34" charset="0"/>
            </a:endParaRPr>
          </a:p>
          <a:p>
            <a:pPr>
              <a:lnSpc>
                <a:spcPct val="60000"/>
              </a:lnSpc>
            </a:pPr>
            <a:r>
              <a:rPr lang="zh-CN" altLang="zh-CN" dirty="0">
                <a:solidFill>
                  <a:srgbClr val="010473"/>
                </a:solidFill>
                <a:latin typeface="Arial" panose="020B0604020202020204" pitchFamily="34" charset="0"/>
              </a:rPr>
              <a:t>•</a:t>
            </a:r>
            <a:endParaRPr lang="zh-CN" altLang="en-US" dirty="0">
              <a:solidFill>
                <a:srgbClr val="010473"/>
              </a:solidFill>
              <a:latin typeface="Arial" panose="020B0604020202020204" pitchFamily="34" charset="0"/>
            </a:endParaRPr>
          </a:p>
          <a:p>
            <a:pPr>
              <a:lnSpc>
                <a:spcPct val="60000"/>
              </a:lnSpc>
            </a:pPr>
            <a:r>
              <a:rPr lang="zh-CN" altLang="zh-CN" dirty="0">
                <a:solidFill>
                  <a:srgbClr val="010473"/>
                </a:solidFill>
                <a:latin typeface="Arial" panose="020B0604020202020204" pitchFamily="34" charset="0"/>
              </a:rPr>
              <a:t>•</a:t>
            </a:r>
          </a:p>
        </p:txBody>
      </p:sp>
      <p:sp>
        <p:nvSpPr>
          <p:cNvPr id="28680" name="文本框 119819"/>
          <p:cNvSpPr txBox="1"/>
          <p:nvPr/>
        </p:nvSpPr>
        <p:spPr>
          <a:xfrm>
            <a:off x="8251825" y="3686175"/>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WE</a:t>
            </a:r>
          </a:p>
        </p:txBody>
      </p:sp>
      <p:sp>
        <p:nvSpPr>
          <p:cNvPr id="28681" name="文本框 119820"/>
          <p:cNvSpPr txBox="1"/>
          <p:nvPr/>
        </p:nvSpPr>
        <p:spPr>
          <a:xfrm>
            <a:off x="8250238" y="4067175"/>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OE</a:t>
            </a:r>
          </a:p>
        </p:txBody>
      </p:sp>
      <p:sp>
        <p:nvSpPr>
          <p:cNvPr id="28682" name="文本框 119821"/>
          <p:cNvSpPr txBox="1"/>
          <p:nvPr/>
        </p:nvSpPr>
        <p:spPr>
          <a:xfrm>
            <a:off x="8223250" y="471170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CS</a:t>
            </a:r>
            <a:r>
              <a:rPr lang="en-US" altLang="zh-CN" baseline="-10000">
                <a:solidFill>
                  <a:srgbClr val="000066"/>
                </a:solidFill>
                <a:latin typeface="宋体" panose="02010600030101010101" pitchFamily="2" charset="-122"/>
              </a:rPr>
              <a:t>1</a:t>
            </a:r>
          </a:p>
        </p:txBody>
      </p:sp>
      <p:sp>
        <p:nvSpPr>
          <p:cNvPr id="28683" name="文本框 119822"/>
          <p:cNvSpPr txBox="1"/>
          <p:nvPr/>
        </p:nvSpPr>
        <p:spPr>
          <a:xfrm>
            <a:off x="8975725" y="5092700"/>
            <a:ext cx="466725"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CS</a:t>
            </a:r>
            <a:r>
              <a:rPr lang="en-US" altLang="zh-CN" baseline="-10000">
                <a:solidFill>
                  <a:srgbClr val="000066"/>
                </a:solidFill>
                <a:latin typeface="宋体" panose="02010600030101010101" pitchFamily="2" charset="-122"/>
              </a:rPr>
              <a:t>2</a:t>
            </a:r>
          </a:p>
        </p:txBody>
      </p:sp>
      <p:sp>
        <p:nvSpPr>
          <p:cNvPr id="28684" name="左右箭头 119823"/>
          <p:cNvSpPr/>
          <p:nvPr/>
        </p:nvSpPr>
        <p:spPr>
          <a:xfrm>
            <a:off x="3727450" y="2187575"/>
            <a:ext cx="4495800" cy="228600"/>
          </a:xfrm>
          <a:prstGeom prst="leftRightArrow">
            <a:avLst>
              <a:gd name="adj1" fmla="val 50000"/>
              <a:gd name="adj2" fmla="val 393242"/>
            </a:avLst>
          </a:prstGeom>
          <a:solidFill>
            <a:srgbClr val="3366FF"/>
          </a:solidFill>
          <a:ln w="12700" cap="sq" cmpd="sng">
            <a:solidFill>
              <a:srgbClr val="FFFF99"/>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8685" name="直接连接符 119824"/>
          <p:cNvSpPr/>
          <p:nvPr/>
        </p:nvSpPr>
        <p:spPr>
          <a:xfrm>
            <a:off x="3727450" y="2730500"/>
            <a:ext cx="4495800" cy="0"/>
          </a:xfrm>
          <a:prstGeom prst="line">
            <a:avLst/>
          </a:prstGeom>
          <a:ln w="19050" cap="sq" cmpd="sng">
            <a:solidFill>
              <a:srgbClr val="800000"/>
            </a:solidFill>
            <a:prstDash val="solid"/>
            <a:round/>
            <a:headEnd type="none" w="sm" len="sm"/>
            <a:tailEnd type="triangle" w="med" len="lg"/>
          </a:ln>
        </p:spPr>
      </p:sp>
      <p:sp>
        <p:nvSpPr>
          <p:cNvPr id="28686" name="直接连接符 119825"/>
          <p:cNvSpPr/>
          <p:nvPr/>
        </p:nvSpPr>
        <p:spPr>
          <a:xfrm>
            <a:off x="3727450" y="3478213"/>
            <a:ext cx="4495800" cy="0"/>
          </a:xfrm>
          <a:prstGeom prst="line">
            <a:avLst/>
          </a:prstGeom>
          <a:ln w="19050" cap="sq" cmpd="sng">
            <a:solidFill>
              <a:srgbClr val="800000"/>
            </a:solidFill>
            <a:prstDash val="solid"/>
            <a:round/>
            <a:headEnd type="none" w="sm" len="sm"/>
            <a:tailEnd type="triangle" w="med" len="lg"/>
          </a:ln>
        </p:spPr>
      </p:sp>
      <p:sp>
        <p:nvSpPr>
          <p:cNvPr id="28687" name="直接连接符 119826"/>
          <p:cNvSpPr/>
          <p:nvPr/>
        </p:nvSpPr>
        <p:spPr>
          <a:xfrm>
            <a:off x="3727450" y="3873500"/>
            <a:ext cx="4495800" cy="0"/>
          </a:xfrm>
          <a:prstGeom prst="line">
            <a:avLst/>
          </a:prstGeom>
          <a:ln w="19050" cap="sq" cmpd="sng">
            <a:solidFill>
              <a:srgbClr val="800000"/>
            </a:solidFill>
            <a:prstDash val="solid"/>
            <a:round/>
            <a:headEnd type="none" w="sm" len="sm"/>
            <a:tailEnd type="triangle" w="med" len="lg"/>
          </a:ln>
        </p:spPr>
      </p:sp>
      <p:sp>
        <p:nvSpPr>
          <p:cNvPr id="28688" name="直接连接符 119827"/>
          <p:cNvSpPr/>
          <p:nvPr/>
        </p:nvSpPr>
        <p:spPr>
          <a:xfrm>
            <a:off x="3727450" y="4254500"/>
            <a:ext cx="4495800" cy="0"/>
          </a:xfrm>
          <a:prstGeom prst="line">
            <a:avLst/>
          </a:prstGeom>
          <a:ln w="19050" cap="sq" cmpd="sng">
            <a:solidFill>
              <a:srgbClr val="800000"/>
            </a:solidFill>
            <a:prstDash val="solid"/>
            <a:round/>
            <a:headEnd type="none" w="sm" len="sm"/>
            <a:tailEnd type="triangle" w="med" len="lg"/>
          </a:ln>
        </p:spPr>
      </p:sp>
      <p:sp>
        <p:nvSpPr>
          <p:cNvPr id="28689" name="直接连接符 119828"/>
          <p:cNvSpPr/>
          <p:nvPr/>
        </p:nvSpPr>
        <p:spPr>
          <a:xfrm>
            <a:off x="8256588" y="3762375"/>
            <a:ext cx="215900" cy="0"/>
          </a:xfrm>
          <a:prstGeom prst="line">
            <a:avLst/>
          </a:prstGeom>
          <a:ln w="19050" cap="sq" cmpd="sng">
            <a:solidFill>
              <a:srgbClr val="010473"/>
            </a:solidFill>
            <a:prstDash val="solid"/>
            <a:round/>
            <a:headEnd type="none" w="sm" len="sm"/>
            <a:tailEnd type="none" w="sm" len="sm"/>
          </a:ln>
        </p:spPr>
      </p:sp>
      <p:sp>
        <p:nvSpPr>
          <p:cNvPr id="28690" name="文本框 119831"/>
          <p:cNvSpPr txBox="1"/>
          <p:nvPr/>
        </p:nvSpPr>
        <p:spPr>
          <a:xfrm>
            <a:off x="3394075" y="250190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0</a:t>
            </a:r>
          </a:p>
        </p:txBody>
      </p:sp>
      <p:sp>
        <p:nvSpPr>
          <p:cNvPr id="28691" name="文本框 119832"/>
          <p:cNvSpPr txBox="1"/>
          <p:nvPr/>
        </p:nvSpPr>
        <p:spPr>
          <a:xfrm>
            <a:off x="3359150" y="3216275"/>
            <a:ext cx="576263"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12</a:t>
            </a:r>
          </a:p>
        </p:txBody>
      </p:sp>
      <p:sp>
        <p:nvSpPr>
          <p:cNvPr id="28692" name="文本框 119833"/>
          <p:cNvSpPr txBox="1"/>
          <p:nvPr/>
        </p:nvSpPr>
        <p:spPr>
          <a:xfrm>
            <a:off x="3160713" y="3644900"/>
            <a:ext cx="558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MEMW</a:t>
            </a:r>
          </a:p>
        </p:txBody>
      </p:sp>
      <p:sp>
        <p:nvSpPr>
          <p:cNvPr id="28693" name="文本框 119834"/>
          <p:cNvSpPr txBox="1"/>
          <p:nvPr/>
        </p:nvSpPr>
        <p:spPr>
          <a:xfrm>
            <a:off x="3203575" y="4025900"/>
            <a:ext cx="588963"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MEMR</a:t>
            </a:r>
          </a:p>
        </p:txBody>
      </p:sp>
      <p:sp>
        <p:nvSpPr>
          <p:cNvPr id="28694" name="直接连接符 119835"/>
          <p:cNvSpPr/>
          <p:nvPr/>
        </p:nvSpPr>
        <p:spPr>
          <a:xfrm>
            <a:off x="3143250" y="3721100"/>
            <a:ext cx="508000" cy="0"/>
          </a:xfrm>
          <a:prstGeom prst="line">
            <a:avLst/>
          </a:prstGeom>
          <a:ln w="12700" cap="sq" cmpd="sng">
            <a:solidFill>
              <a:srgbClr val="010473"/>
            </a:solidFill>
            <a:prstDash val="solid"/>
            <a:round/>
            <a:headEnd type="none" w="sm" len="sm"/>
            <a:tailEnd type="none" w="sm" len="sm"/>
          </a:ln>
        </p:spPr>
      </p:sp>
      <p:sp>
        <p:nvSpPr>
          <p:cNvPr id="28695" name="直接连接符 119836"/>
          <p:cNvSpPr/>
          <p:nvPr/>
        </p:nvSpPr>
        <p:spPr>
          <a:xfrm>
            <a:off x="3190875" y="4102100"/>
            <a:ext cx="477838" cy="0"/>
          </a:xfrm>
          <a:prstGeom prst="line">
            <a:avLst/>
          </a:prstGeom>
          <a:ln w="12700" cap="sq" cmpd="sng">
            <a:solidFill>
              <a:srgbClr val="010473"/>
            </a:solidFill>
            <a:prstDash val="solid"/>
            <a:round/>
            <a:headEnd type="none" w="sm" len="sm"/>
            <a:tailEnd type="none" w="sm" len="sm"/>
          </a:ln>
        </p:spPr>
      </p:sp>
      <p:sp>
        <p:nvSpPr>
          <p:cNvPr id="28696" name="直接连接符 119837"/>
          <p:cNvSpPr/>
          <p:nvPr/>
        </p:nvSpPr>
        <p:spPr>
          <a:xfrm>
            <a:off x="7613650" y="4940300"/>
            <a:ext cx="609600" cy="0"/>
          </a:xfrm>
          <a:prstGeom prst="line">
            <a:avLst/>
          </a:prstGeom>
          <a:ln w="12700" cap="sq" cmpd="sng">
            <a:solidFill>
              <a:srgbClr val="800000"/>
            </a:solidFill>
            <a:prstDash val="solid"/>
            <a:round/>
            <a:headEnd type="none" w="sm" len="sm"/>
            <a:tailEnd type="none" w="sm" len="sm"/>
          </a:ln>
        </p:spPr>
      </p:sp>
      <p:sp>
        <p:nvSpPr>
          <p:cNvPr id="28697" name="直接连接符 119839"/>
          <p:cNvSpPr/>
          <p:nvPr/>
        </p:nvSpPr>
        <p:spPr>
          <a:xfrm>
            <a:off x="3727450" y="5278438"/>
            <a:ext cx="1143000" cy="0"/>
          </a:xfrm>
          <a:prstGeom prst="line">
            <a:avLst/>
          </a:prstGeom>
          <a:ln w="19050" cap="sq" cmpd="sng">
            <a:solidFill>
              <a:srgbClr val="800000"/>
            </a:solidFill>
            <a:prstDash val="solid"/>
            <a:round/>
            <a:headEnd type="none" w="sm" len="sm"/>
            <a:tailEnd type="triangle" w="med" len="lg"/>
          </a:ln>
        </p:spPr>
      </p:sp>
      <p:sp>
        <p:nvSpPr>
          <p:cNvPr id="28698" name="文本框 119840"/>
          <p:cNvSpPr txBox="1"/>
          <p:nvPr/>
        </p:nvSpPr>
        <p:spPr>
          <a:xfrm>
            <a:off x="2995613" y="2065338"/>
            <a:ext cx="13716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D</a:t>
            </a:r>
            <a:r>
              <a:rPr lang="en-US" altLang="zh-CN" baseline="-10000">
                <a:solidFill>
                  <a:srgbClr val="000066"/>
                </a:solidFill>
                <a:latin typeface="宋体" panose="02010600030101010101" pitchFamily="2" charset="-122"/>
              </a:rPr>
              <a:t>0</a:t>
            </a:r>
            <a:r>
              <a:rPr lang="zh-CN" altLang="en-US" dirty="0">
                <a:solidFill>
                  <a:srgbClr val="000066"/>
                </a:solidFill>
                <a:latin typeface="宋体" panose="02010600030101010101" pitchFamily="2" charset="-122"/>
              </a:rPr>
              <a:t>～</a:t>
            </a:r>
            <a:r>
              <a:rPr lang="en-US" altLang="zh-CN">
                <a:solidFill>
                  <a:srgbClr val="000066"/>
                </a:solidFill>
                <a:latin typeface="宋体" panose="02010600030101010101" pitchFamily="2" charset="-122"/>
              </a:rPr>
              <a:t>D</a:t>
            </a:r>
            <a:r>
              <a:rPr lang="en-US" altLang="zh-CN" baseline="-10000">
                <a:solidFill>
                  <a:srgbClr val="000066"/>
                </a:solidFill>
                <a:latin typeface="宋体" panose="02010600030101010101" pitchFamily="2" charset="-122"/>
              </a:rPr>
              <a:t>7</a:t>
            </a:r>
          </a:p>
        </p:txBody>
      </p:sp>
      <p:sp>
        <p:nvSpPr>
          <p:cNvPr id="28699" name="文本框 119843"/>
          <p:cNvSpPr txBox="1"/>
          <p:nvPr/>
        </p:nvSpPr>
        <p:spPr>
          <a:xfrm>
            <a:off x="6419850" y="440690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G</a:t>
            </a:r>
            <a:r>
              <a:rPr lang="en-US" altLang="zh-CN" baseline="-10000">
                <a:solidFill>
                  <a:srgbClr val="000066"/>
                </a:solidFill>
                <a:latin typeface="宋体" panose="02010600030101010101" pitchFamily="2" charset="-122"/>
              </a:rPr>
              <a:t>1</a:t>
            </a:r>
          </a:p>
        </p:txBody>
      </p:sp>
      <p:sp>
        <p:nvSpPr>
          <p:cNvPr id="28700" name="文本框 119844"/>
          <p:cNvSpPr txBox="1"/>
          <p:nvPr/>
        </p:nvSpPr>
        <p:spPr>
          <a:xfrm>
            <a:off x="6419850" y="480695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G</a:t>
            </a:r>
            <a:r>
              <a:rPr lang="en-US" altLang="zh-CN" baseline="-10000">
                <a:solidFill>
                  <a:srgbClr val="000066"/>
                </a:solidFill>
                <a:latin typeface="宋体" panose="02010600030101010101" pitchFamily="2" charset="-122"/>
              </a:rPr>
              <a:t>2A</a:t>
            </a:r>
          </a:p>
        </p:txBody>
      </p:sp>
      <p:sp>
        <p:nvSpPr>
          <p:cNvPr id="28701" name="文本框 119845"/>
          <p:cNvSpPr txBox="1"/>
          <p:nvPr/>
        </p:nvSpPr>
        <p:spPr>
          <a:xfrm>
            <a:off x="6419850" y="5230813"/>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G</a:t>
            </a:r>
            <a:r>
              <a:rPr lang="en-US" altLang="zh-CN" baseline="-10000">
                <a:solidFill>
                  <a:srgbClr val="000066"/>
                </a:solidFill>
                <a:latin typeface="宋体" panose="02010600030101010101" pitchFamily="2" charset="-122"/>
              </a:rPr>
              <a:t>2B</a:t>
            </a:r>
          </a:p>
        </p:txBody>
      </p:sp>
      <p:sp>
        <p:nvSpPr>
          <p:cNvPr id="28702" name="文本框 119846"/>
          <p:cNvSpPr txBox="1"/>
          <p:nvPr/>
        </p:nvSpPr>
        <p:spPr>
          <a:xfrm>
            <a:off x="6419850" y="5692775"/>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C</a:t>
            </a:r>
          </a:p>
        </p:txBody>
      </p:sp>
      <p:sp>
        <p:nvSpPr>
          <p:cNvPr id="28703" name="文本框 119847"/>
          <p:cNvSpPr txBox="1"/>
          <p:nvPr/>
        </p:nvSpPr>
        <p:spPr>
          <a:xfrm>
            <a:off x="6419850" y="594995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B</a:t>
            </a:r>
          </a:p>
        </p:txBody>
      </p:sp>
      <p:sp>
        <p:nvSpPr>
          <p:cNvPr id="28704" name="文本框 119848"/>
          <p:cNvSpPr txBox="1"/>
          <p:nvPr/>
        </p:nvSpPr>
        <p:spPr>
          <a:xfrm>
            <a:off x="6419850" y="622300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p>
        </p:txBody>
      </p:sp>
      <p:sp>
        <p:nvSpPr>
          <p:cNvPr id="28705" name="矩形 119849"/>
          <p:cNvSpPr/>
          <p:nvPr/>
        </p:nvSpPr>
        <p:spPr>
          <a:xfrm>
            <a:off x="5403850" y="4406900"/>
            <a:ext cx="457200" cy="533400"/>
          </a:xfrm>
          <a:prstGeom prst="rect">
            <a:avLst/>
          </a:prstGeom>
          <a:solidFill>
            <a:srgbClr val="3366FF"/>
          </a:solidFill>
          <a:ln w="12700" cap="sq" cmpd="sng">
            <a:solidFill>
              <a:srgbClr val="FFFF99"/>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8706" name="文本框 119850"/>
          <p:cNvSpPr txBox="1"/>
          <p:nvPr/>
        </p:nvSpPr>
        <p:spPr>
          <a:xfrm>
            <a:off x="5594350" y="4432300"/>
            <a:ext cx="260350" cy="368300"/>
          </a:xfrm>
          <a:prstGeom prst="rect">
            <a:avLst/>
          </a:prstGeom>
          <a:noFill/>
          <a:ln w="12700">
            <a:noFill/>
          </a:ln>
        </p:spPr>
        <p:txBody>
          <a:bodyPr lIns="0" anchor="t" anchorCtr="0">
            <a:spAutoFit/>
          </a:bodyPr>
          <a:lstStyle/>
          <a:p>
            <a:pPr>
              <a:spcBef>
                <a:spcPct val="50000"/>
              </a:spcBef>
            </a:pPr>
            <a:r>
              <a:rPr lang="zh-CN" altLang="en-US" dirty="0">
                <a:solidFill>
                  <a:srgbClr val="000066"/>
                </a:solidFill>
                <a:latin typeface="宋体" panose="02010600030101010101" pitchFamily="2" charset="-122"/>
              </a:rPr>
              <a:t>&amp;</a:t>
            </a:r>
            <a:endParaRPr lang="zh-CN" altLang="zh-CN" dirty="0">
              <a:solidFill>
                <a:srgbClr val="000066"/>
              </a:solidFill>
              <a:latin typeface="宋体" panose="02010600030101010101" pitchFamily="2" charset="-122"/>
            </a:endParaRPr>
          </a:p>
        </p:txBody>
      </p:sp>
      <p:sp>
        <p:nvSpPr>
          <p:cNvPr id="28707" name="直接连接符 119851"/>
          <p:cNvSpPr/>
          <p:nvPr/>
        </p:nvSpPr>
        <p:spPr>
          <a:xfrm>
            <a:off x="5951538" y="4635500"/>
            <a:ext cx="442912" cy="0"/>
          </a:xfrm>
          <a:prstGeom prst="line">
            <a:avLst/>
          </a:prstGeom>
          <a:ln w="12700" cap="sq" cmpd="sng">
            <a:solidFill>
              <a:srgbClr val="800000"/>
            </a:solidFill>
            <a:prstDash val="solid"/>
            <a:round/>
            <a:headEnd type="none" w="sm" len="sm"/>
            <a:tailEnd type="none" w="sm" len="sm"/>
          </a:ln>
        </p:spPr>
      </p:sp>
      <p:sp>
        <p:nvSpPr>
          <p:cNvPr id="28708" name="直接连接符 119852"/>
          <p:cNvSpPr/>
          <p:nvPr/>
        </p:nvSpPr>
        <p:spPr>
          <a:xfrm>
            <a:off x="4413250" y="3873500"/>
            <a:ext cx="0" cy="914400"/>
          </a:xfrm>
          <a:prstGeom prst="line">
            <a:avLst/>
          </a:prstGeom>
          <a:ln w="12700" cap="sq" cmpd="sng">
            <a:solidFill>
              <a:srgbClr val="800000"/>
            </a:solidFill>
            <a:prstDash val="solid"/>
            <a:round/>
            <a:headEnd type="oval" w="med" len="med"/>
            <a:tailEnd type="none" w="sm" len="sm"/>
          </a:ln>
        </p:spPr>
      </p:sp>
      <p:sp>
        <p:nvSpPr>
          <p:cNvPr id="28709" name="直接连接符 119853"/>
          <p:cNvSpPr/>
          <p:nvPr/>
        </p:nvSpPr>
        <p:spPr>
          <a:xfrm>
            <a:off x="4413250" y="4787900"/>
            <a:ext cx="990600" cy="0"/>
          </a:xfrm>
          <a:prstGeom prst="line">
            <a:avLst/>
          </a:prstGeom>
          <a:ln w="12700" cap="sq" cmpd="sng">
            <a:solidFill>
              <a:srgbClr val="800000"/>
            </a:solidFill>
            <a:prstDash val="solid"/>
            <a:round/>
            <a:headEnd type="none" w="sm" len="sm"/>
            <a:tailEnd type="none" w="sm" len="sm"/>
          </a:ln>
        </p:spPr>
      </p:sp>
      <p:sp>
        <p:nvSpPr>
          <p:cNvPr id="28710" name="直接连接符 119854"/>
          <p:cNvSpPr/>
          <p:nvPr/>
        </p:nvSpPr>
        <p:spPr>
          <a:xfrm>
            <a:off x="4718050" y="4240213"/>
            <a:ext cx="0" cy="279400"/>
          </a:xfrm>
          <a:prstGeom prst="line">
            <a:avLst/>
          </a:prstGeom>
          <a:ln w="12700" cap="sq" cmpd="sng">
            <a:solidFill>
              <a:srgbClr val="800000"/>
            </a:solidFill>
            <a:prstDash val="solid"/>
            <a:round/>
            <a:headEnd type="oval" w="med" len="med"/>
            <a:tailEnd type="none" w="sm" len="sm"/>
          </a:ln>
        </p:spPr>
      </p:sp>
      <p:sp>
        <p:nvSpPr>
          <p:cNvPr id="28711" name="直接连接符 119855"/>
          <p:cNvSpPr/>
          <p:nvPr/>
        </p:nvSpPr>
        <p:spPr>
          <a:xfrm>
            <a:off x="4718050" y="4530725"/>
            <a:ext cx="685800" cy="0"/>
          </a:xfrm>
          <a:prstGeom prst="line">
            <a:avLst/>
          </a:prstGeom>
          <a:ln w="12700" cap="sq" cmpd="sng">
            <a:solidFill>
              <a:srgbClr val="800000"/>
            </a:solidFill>
            <a:prstDash val="solid"/>
            <a:round/>
            <a:headEnd type="none" w="sm" len="sm"/>
            <a:tailEnd type="none" w="sm" len="sm"/>
          </a:ln>
        </p:spPr>
      </p:sp>
      <p:sp>
        <p:nvSpPr>
          <p:cNvPr id="28712" name="矩形 119859"/>
          <p:cNvSpPr/>
          <p:nvPr/>
        </p:nvSpPr>
        <p:spPr>
          <a:xfrm>
            <a:off x="4870450" y="5140325"/>
            <a:ext cx="457200" cy="609600"/>
          </a:xfrm>
          <a:prstGeom prst="rect">
            <a:avLst/>
          </a:prstGeom>
          <a:solidFill>
            <a:srgbClr val="3366FF"/>
          </a:solidFill>
          <a:ln w="12700" cap="sq" cmpd="sng">
            <a:solidFill>
              <a:srgbClr val="FFFF99"/>
            </a:solidFill>
            <a:prstDash val="solid"/>
            <a:miter/>
            <a:headEnd type="none" w="sm" len="sm"/>
            <a:tailEnd type="none" w="sm" len="sm"/>
          </a:ln>
        </p:spPr>
        <p:txBody>
          <a:bodyPr anchor="t" anchorCtr="0"/>
          <a:lstStyle/>
          <a:p>
            <a:endParaRPr lang="zh-CN" altLang="en-US">
              <a:latin typeface="Arial" panose="020B0604020202020204" pitchFamily="34" charset="0"/>
            </a:endParaRPr>
          </a:p>
        </p:txBody>
      </p:sp>
      <p:sp>
        <p:nvSpPr>
          <p:cNvPr id="28713" name="直接连接符 119860"/>
          <p:cNvSpPr/>
          <p:nvPr/>
        </p:nvSpPr>
        <p:spPr>
          <a:xfrm>
            <a:off x="3727450" y="6423025"/>
            <a:ext cx="2667000" cy="0"/>
          </a:xfrm>
          <a:prstGeom prst="line">
            <a:avLst/>
          </a:prstGeom>
          <a:ln w="19050" cap="sq" cmpd="sng">
            <a:solidFill>
              <a:srgbClr val="800000"/>
            </a:solidFill>
            <a:prstDash val="solid"/>
            <a:round/>
            <a:headEnd type="none" w="sm" len="sm"/>
            <a:tailEnd type="triangle" w="med" len="lg"/>
          </a:ln>
        </p:spPr>
      </p:sp>
      <p:sp>
        <p:nvSpPr>
          <p:cNvPr id="28714" name="直接连接符 119861"/>
          <p:cNvSpPr/>
          <p:nvPr/>
        </p:nvSpPr>
        <p:spPr>
          <a:xfrm>
            <a:off x="3727450" y="6169025"/>
            <a:ext cx="2667000" cy="0"/>
          </a:xfrm>
          <a:prstGeom prst="line">
            <a:avLst/>
          </a:prstGeom>
          <a:ln w="19050" cap="sq" cmpd="sng">
            <a:solidFill>
              <a:srgbClr val="800000"/>
            </a:solidFill>
            <a:prstDash val="solid"/>
            <a:round/>
            <a:headEnd type="none" w="sm" len="sm"/>
            <a:tailEnd type="triangle" w="med" len="lg"/>
          </a:ln>
        </p:spPr>
      </p:sp>
      <p:sp>
        <p:nvSpPr>
          <p:cNvPr id="28715" name="直接连接符 119862"/>
          <p:cNvSpPr/>
          <p:nvPr/>
        </p:nvSpPr>
        <p:spPr>
          <a:xfrm>
            <a:off x="3727450" y="5930900"/>
            <a:ext cx="2667000" cy="0"/>
          </a:xfrm>
          <a:prstGeom prst="line">
            <a:avLst/>
          </a:prstGeom>
          <a:ln w="19050" cap="sq" cmpd="sng">
            <a:solidFill>
              <a:srgbClr val="800000"/>
            </a:solidFill>
            <a:prstDash val="solid"/>
            <a:round/>
            <a:headEnd type="none" w="sm" len="sm"/>
            <a:tailEnd type="triangle" w="med" len="lg"/>
          </a:ln>
        </p:spPr>
      </p:sp>
      <p:sp>
        <p:nvSpPr>
          <p:cNvPr id="28716" name="文本框 119863"/>
          <p:cNvSpPr txBox="1"/>
          <p:nvPr/>
        </p:nvSpPr>
        <p:spPr>
          <a:xfrm>
            <a:off x="5022850" y="5221288"/>
            <a:ext cx="288925" cy="368300"/>
          </a:xfrm>
          <a:prstGeom prst="rect">
            <a:avLst/>
          </a:prstGeom>
          <a:noFill/>
          <a:ln w="12700">
            <a:noFill/>
          </a:ln>
        </p:spPr>
        <p:txBody>
          <a:bodyPr lIns="0" anchor="t" anchorCtr="0">
            <a:spAutoFit/>
          </a:bodyPr>
          <a:lstStyle/>
          <a:p>
            <a:pPr>
              <a:spcBef>
                <a:spcPct val="50000"/>
              </a:spcBef>
            </a:pPr>
            <a:r>
              <a:rPr lang="zh-CN" altLang="en-US" dirty="0">
                <a:solidFill>
                  <a:srgbClr val="000066"/>
                </a:solidFill>
                <a:latin typeface="宋体" panose="02010600030101010101" pitchFamily="2" charset="-122"/>
              </a:rPr>
              <a:t>&amp;</a:t>
            </a:r>
            <a:endParaRPr lang="zh-CN" altLang="zh-CN" dirty="0">
              <a:solidFill>
                <a:srgbClr val="000066"/>
              </a:solidFill>
              <a:latin typeface="宋体" panose="02010600030101010101" pitchFamily="2" charset="-122"/>
            </a:endParaRPr>
          </a:p>
        </p:txBody>
      </p:sp>
      <p:sp>
        <p:nvSpPr>
          <p:cNvPr id="28717" name="文本框 119865"/>
          <p:cNvSpPr txBox="1"/>
          <p:nvPr/>
        </p:nvSpPr>
        <p:spPr>
          <a:xfrm>
            <a:off x="3322638" y="594995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14</a:t>
            </a:r>
          </a:p>
        </p:txBody>
      </p:sp>
      <p:sp>
        <p:nvSpPr>
          <p:cNvPr id="28718" name="文本框 119866"/>
          <p:cNvSpPr txBox="1"/>
          <p:nvPr/>
        </p:nvSpPr>
        <p:spPr>
          <a:xfrm>
            <a:off x="3322638" y="616585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13</a:t>
            </a:r>
          </a:p>
        </p:txBody>
      </p:sp>
      <p:sp>
        <p:nvSpPr>
          <p:cNvPr id="28719" name="直接连接符 119867"/>
          <p:cNvSpPr/>
          <p:nvPr/>
        </p:nvSpPr>
        <p:spPr>
          <a:xfrm>
            <a:off x="3727450" y="5473700"/>
            <a:ext cx="1143000" cy="0"/>
          </a:xfrm>
          <a:prstGeom prst="line">
            <a:avLst/>
          </a:prstGeom>
          <a:ln w="19050" cap="sq" cmpd="sng">
            <a:solidFill>
              <a:srgbClr val="800000"/>
            </a:solidFill>
            <a:prstDash val="solid"/>
            <a:round/>
            <a:headEnd type="none" w="sm" len="sm"/>
            <a:tailEnd type="triangle" w="med" len="lg"/>
          </a:ln>
        </p:spPr>
      </p:sp>
      <p:sp>
        <p:nvSpPr>
          <p:cNvPr id="28720" name="直接连接符 119868"/>
          <p:cNvSpPr/>
          <p:nvPr/>
        </p:nvSpPr>
        <p:spPr>
          <a:xfrm>
            <a:off x="3727450" y="5688013"/>
            <a:ext cx="1143000" cy="0"/>
          </a:xfrm>
          <a:prstGeom prst="line">
            <a:avLst/>
          </a:prstGeom>
          <a:ln w="19050" cap="sq" cmpd="sng">
            <a:solidFill>
              <a:srgbClr val="800000"/>
            </a:solidFill>
            <a:prstDash val="solid"/>
            <a:round/>
            <a:headEnd type="none" w="sm" len="sm"/>
            <a:tailEnd type="triangle" w="med" len="lg"/>
          </a:ln>
        </p:spPr>
      </p:sp>
      <p:sp>
        <p:nvSpPr>
          <p:cNvPr id="28721" name="直接连接符 119869"/>
          <p:cNvSpPr/>
          <p:nvPr/>
        </p:nvSpPr>
        <p:spPr>
          <a:xfrm>
            <a:off x="5448300" y="5445125"/>
            <a:ext cx="960438" cy="0"/>
          </a:xfrm>
          <a:prstGeom prst="line">
            <a:avLst/>
          </a:prstGeom>
          <a:ln w="19050" cap="sq" cmpd="sng">
            <a:solidFill>
              <a:srgbClr val="800000"/>
            </a:solidFill>
            <a:prstDash val="solid"/>
            <a:round/>
            <a:headEnd type="none" w="sm" len="sm"/>
            <a:tailEnd type="triangle" w="med" len="lg"/>
          </a:ln>
        </p:spPr>
      </p:sp>
      <p:sp>
        <p:nvSpPr>
          <p:cNvPr id="28722" name="文本框 119871"/>
          <p:cNvSpPr txBox="1"/>
          <p:nvPr/>
        </p:nvSpPr>
        <p:spPr>
          <a:xfrm>
            <a:off x="3322638" y="5021263"/>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17</a:t>
            </a:r>
          </a:p>
        </p:txBody>
      </p:sp>
      <p:sp>
        <p:nvSpPr>
          <p:cNvPr id="28723" name="文本框 119873"/>
          <p:cNvSpPr txBox="1"/>
          <p:nvPr/>
        </p:nvSpPr>
        <p:spPr>
          <a:xfrm>
            <a:off x="3317875" y="547370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15</a:t>
            </a:r>
          </a:p>
        </p:txBody>
      </p:sp>
      <p:sp>
        <p:nvSpPr>
          <p:cNvPr id="28724" name="直接连接符 119874"/>
          <p:cNvSpPr/>
          <p:nvPr/>
        </p:nvSpPr>
        <p:spPr>
          <a:xfrm>
            <a:off x="9366250" y="5321300"/>
            <a:ext cx="304800" cy="0"/>
          </a:xfrm>
          <a:prstGeom prst="line">
            <a:avLst/>
          </a:prstGeom>
          <a:ln w="12700" cap="sq" cmpd="sng">
            <a:solidFill>
              <a:srgbClr val="800000"/>
            </a:solidFill>
            <a:prstDash val="solid"/>
            <a:round/>
            <a:headEnd type="none" w="sm" len="sm"/>
            <a:tailEnd type="none" w="sm" len="sm"/>
          </a:ln>
        </p:spPr>
      </p:sp>
      <p:sp>
        <p:nvSpPr>
          <p:cNvPr id="28725" name="椭圆 119875"/>
          <p:cNvSpPr/>
          <p:nvPr/>
        </p:nvSpPr>
        <p:spPr>
          <a:xfrm>
            <a:off x="9671050" y="5278438"/>
            <a:ext cx="76200" cy="76200"/>
          </a:xfrm>
          <a:prstGeom prst="ellipse">
            <a:avLst/>
          </a:prstGeom>
          <a:noFill/>
          <a:ln w="12700" cap="sq" cmpd="sng">
            <a:solidFill>
              <a:srgbClr val="800000"/>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28726" name="文本框 119876"/>
          <p:cNvSpPr txBox="1"/>
          <p:nvPr/>
        </p:nvSpPr>
        <p:spPr>
          <a:xfrm>
            <a:off x="9853613" y="5086350"/>
            <a:ext cx="563562"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+5V</a:t>
            </a:r>
          </a:p>
        </p:txBody>
      </p:sp>
      <p:sp>
        <p:nvSpPr>
          <p:cNvPr id="28727" name="直接连接符 119878"/>
          <p:cNvSpPr/>
          <p:nvPr/>
        </p:nvSpPr>
        <p:spPr>
          <a:xfrm>
            <a:off x="6434138" y="5308600"/>
            <a:ext cx="273050" cy="0"/>
          </a:xfrm>
          <a:prstGeom prst="line">
            <a:avLst/>
          </a:prstGeom>
          <a:ln w="12700" cap="sq" cmpd="sng">
            <a:solidFill>
              <a:srgbClr val="010473"/>
            </a:solidFill>
            <a:prstDash val="solid"/>
            <a:round/>
            <a:headEnd type="none" w="sm" len="sm"/>
            <a:tailEnd type="none" w="sm" len="sm"/>
          </a:ln>
        </p:spPr>
      </p:sp>
      <p:sp>
        <p:nvSpPr>
          <p:cNvPr id="28728" name="文本框 119879"/>
          <p:cNvSpPr txBox="1"/>
          <p:nvPr/>
        </p:nvSpPr>
        <p:spPr>
          <a:xfrm>
            <a:off x="7613650" y="4559300"/>
            <a:ext cx="685800" cy="460375"/>
          </a:xfrm>
          <a:prstGeom prst="rect">
            <a:avLst/>
          </a:prstGeom>
          <a:noFill/>
          <a:ln w="12700">
            <a:noFill/>
          </a:ln>
        </p:spPr>
        <p:txBody>
          <a:bodyPr anchor="t" anchorCtr="0">
            <a:spAutoFit/>
          </a:bodyPr>
          <a:lstStyle/>
          <a:p>
            <a:pPr>
              <a:spcBef>
                <a:spcPct val="50000"/>
              </a:spcBef>
            </a:pPr>
            <a:r>
              <a:rPr lang="en-US" altLang="zh-CN" sz="2400" b="0">
                <a:solidFill>
                  <a:srgbClr val="FFFF99"/>
                </a:solidFill>
                <a:latin typeface="Times New Roman" panose="02020603050405020304" pitchFamily="18" charset="0"/>
              </a:rPr>
              <a:t>Y</a:t>
            </a:r>
            <a:r>
              <a:rPr lang="en-US" altLang="zh-CN" b="0">
                <a:solidFill>
                  <a:srgbClr val="FFFF99"/>
                </a:solidFill>
                <a:latin typeface="Times New Roman" panose="02020603050405020304" pitchFamily="18" charset="0"/>
              </a:rPr>
              <a:t>0</a:t>
            </a:r>
            <a:endParaRPr lang="en-US" altLang="zh-CN" sz="2400" b="0">
              <a:solidFill>
                <a:srgbClr val="FFFF99"/>
              </a:solidFill>
              <a:latin typeface="Times New Roman" panose="02020603050405020304" pitchFamily="18" charset="0"/>
            </a:endParaRPr>
          </a:p>
        </p:txBody>
      </p:sp>
      <p:sp>
        <p:nvSpPr>
          <p:cNvPr id="28729" name="直接连接符 119880"/>
          <p:cNvSpPr/>
          <p:nvPr/>
        </p:nvSpPr>
        <p:spPr>
          <a:xfrm>
            <a:off x="7689850" y="4635500"/>
            <a:ext cx="304800" cy="0"/>
          </a:xfrm>
          <a:prstGeom prst="line">
            <a:avLst/>
          </a:prstGeom>
          <a:ln w="19050" cap="sq" cmpd="sng">
            <a:solidFill>
              <a:srgbClr val="FFFF99"/>
            </a:solidFill>
            <a:prstDash val="solid"/>
            <a:round/>
            <a:headEnd type="none" w="sm" len="sm"/>
            <a:tailEnd type="none" w="sm" len="sm"/>
          </a:ln>
        </p:spPr>
      </p:sp>
      <p:sp>
        <p:nvSpPr>
          <p:cNvPr id="28730" name="文本框 119881"/>
          <p:cNvSpPr txBox="1"/>
          <p:nvPr/>
        </p:nvSpPr>
        <p:spPr>
          <a:xfrm>
            <a:off x="5954713" y="3013075"/>
            <a:ext cx="685800" cy="368300"/>
          </a:xfrm>
          <a:prstGeom prst="rect">
            <a:avLst/>
          </a:prstGeom>
          <a:noFill/>
          <a:ln w="12700">
            <a:noFill/>
          </a:ln>
        </p:spPr>
        <p:txBody>
          <a:bodyPr anchor="t" anchorCtr="0">
            <a:spAutoFit/>
          </a:bodyPr>
          <a:lstStyle/>
          <a:p>
            <a:pPr>
              <a:spcBef>
                <a:spcPct val="50000"/>
              </a:spcBef>
            </a:pPr>
            <a:r>
              <a:rPr lang="zh-CN" altLang="zh-CN" b="0" dirty="0">
                <a:solidFill>
                  <a:srgbClr val="990000"/>
                </a:solidFill>
                <a:latin typeface="宋体" panose="02010600030101010101" pitchFamily="2" charset="-122"/>
              </a:rPr>
              <a:t>•</a:t>
            </a:r>
            <a:endParaRPr lang="zh-CN" altLang="zh-CN" b="0" dirty="0">
              <a:solidFill>
                <a:srgbClr val="990000"/>
              </a:solidFill>
              <a:latin typeface="Times New Roman" panose="02020603050405020304" pitchFamily="18" charset="0"/>
            </a:endParaRPr>
          </a:p>
        </p:txBody>
      </p:sp>
      <p:sp>
        <p:nvSpPr>
          <p:cNvPr id="28731" name="文本框 119882"/>
          <p:cNvSpPr txBox="1"/>
          <p:nvPr/>
        </p:nvSpPr>
        <p:spPr>
          <a:xfrm>
            <a:off x="5954713" y="2860675"/>
            <a:ext cx="685800" cy="368300"/>
          </a:xfrm>
          <a:prstGeom prst="rect">
            <a:avLst/>
          </a:prstGeom>
          <a:noFill/>
          <a:ln w="12700">
            <a:noFill/>
          </a:ln>
        </p:spPr>
        <p:txBody>
          <a:bodyPr anchor="t" anchorCtr="0">
            <a:spAutoFit/>
          </a:bodyPr>
          <a:lstStyle/>
          <a:p>
            <a:pPr>
              <a:spcBef>
                <a:spcPct val="50000"/>
              </a:spcBef>
            </a:pPr>
            <a:r>
              <a:rPr lang="zh-CN" altLang="zh-CN" b="0" dirty="0">
                <a:solidFill>
                  <a:srgbClr val="990000"/>
                </a:solidFill>
                <a:latin typeface="宋体" panose="02010600030101010101" pitchFamily="2" charset="-122"/>
              </a:rPr>
              <a:t>•</a:t>
            </a:r>
            <a:endParaRPr lang="zh-CN" altLang="zh-CN" b="0" dirty="0">
              <a:solidFill>
                <a:srgbClr val="990000"/>
              </a:solidFill>
              <a:latin typeface="Times New Roman" panose="02020603050405020304" pitchFamily="18" charset="0"/>
            </a:endParaRPr>
          </a:p>
        </p:txBody>
      </p:sp>
      <p:sp>
        <p:nvSpPr>
          <p:cNvPr id="28732" name="文本框 119883"/>
          <p:cNvSpPr txBox="1"/>
          <p:nvPr/>
        </p:nvSpPr>
        <p:spPr>
          <a:xfrm>
            <a:off x="5954713" y="2708275"/>
            <a:ext cx="685800" cy="368300"/>
          </a:xfrm>
          <a:prstGeom prst="rect">
            <a:avLst/>
          </a:prstGeom>
          <a:noFill/>
          <a:ln w="12700">
            <a:noFill/>
          </a:ln>
        </p:spPr>
        <p:txBody>
          <a:bodyPr anchor="t" anchorCtr="0">
            <a:spAutoFit/>
          </a:bodyPr>
          <a:lstStyle/>
          <a:p>
            <a:pPr>
              <a:spcBef>
                <a:spcPct val="50000"/>
              </a:spcBef>
            </a:pPr>
            <a:r>
              <a:rPr lang="zh-CN" altLang="zh-CN" b="0" dirty="0">
                <a:solidFill>
                  <a:srgbClr val="990000"/>
                </a:solidFill>
                <a:latin typeface="宋体" panose="02010600030101010101" pitchFamily="2" charset="-122"/>
              </a:rPr>
              <a:t>•</a:t>
            </a:r>
            <a:endParaRPr lang="zh-CN" altLang="zh-CN" b="0" dirty="0">
              <a:solidFill>
                <a:srgbClr val="990000"/>
              </a:solidFill>
              <a:latin typeface="Times New Roman" panose="02020603050405020304" pitchFamily="18" charset="0"/>
            </a:endParaRPr>
          </a:p>
        </p:txBody>
      </p:sp>
      <p:sp>
        <p:nvSpPr>
          <p:cNvPr id="28733" name="椭圆 119884"/>
          <p:cNvSpPr/>
          <p:nvPr/>
        </p:nvSpPr>
        <p:spPr>
          <a:xfrm>
            <a:off x="5843588" y="4583113"/>
            <a:ext cx="107950" cy="107950"/>
          </a:xfrm>
          <a:prstGeom prst="ellipse">
            <a:avLst/>
          </a:prstGeom>
          <a:noFill/>
          <a:ln w="12700" cap="sq" cmpd="sng">
            <a:solidFill>
              <a:srgbClr val="800000"/>
            </a:solidFill>
            <a:prstDash val="solid"/>
            <a:round/>
            <a:headEnd type="none" w="sm" len="sm"/>
            <a:tailEnd type="none" w="sm" len="sm"/>
          </a:ln>
        </p:spPr>
        <p:txBody>
          <a:bodyPr wrap="none" anchor="ctr" anchorCtr="0"/>
          <a:lstStyle/>
          <a:p>
            <a:pPr algn="ctr"/>
            <a:endParaRPr lang="zh-CN" altLang="en-US" dirty="0">
              <a:latin typeface="Arial" panose="020B0604020202020204" pitchFamily="34" charset="0"/>
            </a:endParaRPr>
          </a:p>
        </p:txBody>
      </p:sp>
      <p:sp>
        <p:nvSpPr>
          <p:cNvPr id="28734" name="椭圆 119885"/>
          <p:cNvSpPr/>
          <p:nvPr/>
        </p:nvSpPr>
        <p:spPr>
          <a:xfrm>
            <a:off x="5327650" y="5386388"/>
            <a:ext cx="107950" cy="107950"/>
          </a:xfrm>
          <a:prstGeom prst="ellipse">
            <a:avLst/>
          </a:prstGeom>
          <a:noFill/>
          <a:ln w="12700" cap="sq" cmpd="sng">
            <a:solidFill>
              <a:srgbClr val="800000"/>
            </a:solidFill>
            <a:prstDash val="solid"/>
            <a:round/>
            <a:headEnd type="none" w="sm" len="sm"/>
            <a:tailEnd type="none" w="sm" len="sm"/>
          </a:ln>
        </p:spPr>
        <p:txBody>
          <a:bodyPr wrap="none" anchor="ctr" anchorCtr="0"/>
          <a:lstStyle/>
          <a:p>
            <a:pPr algn="ctr"/>
            <a:endParaRPr lang="zh-CN" altLang="en-US" dirty="0">
              <a:latin typeface="Arial" panose="020B0604020202020204" pitchFamily="34" charset="0"/>
            </a:endParaRPr>
          </a:p>
        </p:txBody>
      </p:sp>
      <p:sp>
        <p:nvSpPr>
          <p:cNvPr id="28735" name="直接连接符 119886"/>
          <p:cNvSpPr/>
          <p:nvPr/>
        </p:nvSpPr>
        <p:spPr>
          <a:xfrm>
            <a:off x="8256588" y="4160838"/>
            <a:ext cx="215900" cy="0"/>
          </a:xfrm>
          <a:prstGeom prst="line">
            <a:avLst/>
          </a:prstGeom>
          <a:ln w="19050" cap="sq" cmpd="sng">
            <a:solidFill>
              <a:srgbClr val="010473"/>
            </a:solidFill>
            <a:prstDash val="solid"/>
            <a:round/>
            <a:headEnd type="none" w="sm" len="sm"/>
            <a:tailEnd type="none" w="sm" len="sm"/>
          </a:ln>
        </p:spPr>
      </p:sp>
      <p:sp>
        <p:nvSpPr>
          <p:cNvPr id="28736" name="直接连接符 119887"/>
          <p:cNvSpPr/>
          <p:nvPr/>
        </p:nvSpPr>
        <p:spPr>
          <a:xfrm>
            <a:off x="8256588" y="4795838"/>
            <a:ext cx="215900" cy="0"/>
          </a:xfrm>
          <a:prstGeom prst="line">
            <a:avLst/>
          </a:prstGeom>
          <a:ln w="19050" cap="sq" cmpd="sng">
            <a:solidFill>
              <a:srgbClr val="010473"/>
            </a:solidFill>
            <a:prstDash val="solid"/>
            <a:round/>
            <a:headEnd type="none" w="sm" len="sm"/>
            <a:tailEnd type="none" w="sm" len="sm"/>
          </a:ln>
        </p:spPr>
      </p:sp>
      <p:sp>
        <p:nvSpPr>
          <p:cNvPr id="28737" name="文本框 119864"/>
          <p:cNvSpPr txBox="1"/>
          <p:nvPr/>
        </p:nvSpPr>
        <p:spPr>
          <a:xfrm>
            <a:off x="3322638" y="5726113"/>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19</a:t>
            </a:r>
          </a:p>
        </p:txBody>
      </p:sp>
      <p:sp>
        <p:nvSpPr>
          <p:cNvPr id="28738" name="文本框 119872"/>
          <p:cNvSpPr txBox="1"/>
          <p:nvPr/>
        </p:nvSpPr>
        <p:spPr>
          <a:xfrm>
            <a:off x="3322638" y="5245100"/>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A</a:t>
            </a:r>
            <a:r>
              <a:rPr lang="en-US" altLang="zh-CN" baseline="-10000">
                <a:solidFill>
                  <a:srgbClr val="000066"/>
                </a:solidFill>
                <a:latin typeface="宋体" panose="02010600030101010101" pitchFamily="2" charset="-122"/>
              </a:rPr>
              <a:t>16</a:t>
            </a:r>
          </a:p>
        </p:txBody>
      </p:sp>
      <p:sp>
        <p:nvSpPr>
          <p:cNvPr id="28739" name="文本框 119888"/>
          <p:cNvSpPr txBox="1"/>
          <p:nvPr/>
        </p:nvSpPr>
        <p:spPr>
          <a:xfrm>
            <a:off x="3503613" y="2792413"/>
            <a:ext cx="360362" cy="589280"/>
          </a:xfrm>
          <a:prstGeom prst="rect">
            <a:avLst/>
          </a:prstGeom>
          <a:noFill/>
          <a:ln w="12700">
            <a:noFill/>
          </a:ln>
        </p:spPr>
        <p:txBody>
          <a:bodyPr lIns="0" anchor="t" anchorCtr="0">
            <a:spAutoFit/>
          </a:bodyPr>
          <a:lstStyle/>
          <a:p>
            <a:pPr>
              <a:lnSpc>
                <a:spcPct val="60000"/>
              </a:lnSpc>
            </a:pPr>
            <a:r>
              <a:rPr lang="zh-CN" altLang="zh-CN" dirty="0">
                <a:solidFill>
                  <a:srgbClr val="010473"/>
                </a:solidFill>
                <a:latin typeface="Arial" panose="020B0604020202020204" pitchFamily="34" charset="0"/>
              </a:rPr>
              <a:t>• </a:t>
            </a:r>
            <a:endParaRPr lang="zh-CN" altLang="en-US" dirty="0">
              <a:solidFill>
                <a:srgbClr val="010473"/>
              </a:solidFill>
              <a:latin typeface="Arial" panose="020B0604020202020204" pitchFamily="34" charset="0"/>
            </a:endParaRPr>
          </a:p>
          <a:p>
            <a:pPr>
              <a:lnSpc>
                <a:spcPct val="60000"/>
              </a:lnSpc>
            </a:pPr>
            <a:r>
              <a:rPr lang="zh-CN" altLang="zh-CN" dirty="0">
                <a:solidFill>
                  <a:srgbClr val="010473"/>
                </a:solidFill>
                <a:latin typeface="Arial" panose="020B0604020202020204" pitchFamily="34" charset="0"/>
              </a:rPr>
              <a:t>•</a:t>
            </a:r>
            <a:endParaRPr lang="zh-CN" altLang="en-US" dirty="0">
              <a:solidFill>
                <a:srgbClr val="010473"/>
              </a:solidFill>
              <a:latin typeface="Arial" panose="020B0604020202020204" pitchFamily="34" charset="0"/>
            </a:endParaRPr>
          </a:p>
          <a:p>
            <a:pPr>
              <a:lnSpc>
                <a:spcPct val="60000"/>
              </a:lnSpc>
            </a:pPr>
            <a:r>
              <a:rPr lang="zh-CN" altLang="zh-CN" dirty="0">
                <a:solidFill>
                  <a:srgbClr val="010473"/>
                </a:solidFill>
                <a:latin typeface="Arial" panose="020B0604020202020204" pitchFamily="34" charset="0"/>
              </a:rPr>
              <a:t>•</a:t>
            </a:r>
          </a:p>
        </p:txBody>
      </p:sp>
      <p:sp>
        <p:nvSpPr>
          <p:cNvPr id="28740" name="直接连接符 119889"/>
          <p:cNvSpPr/>
          <p:nvPr/>
        </p:nvSpPr>
        <p:spPr>
          <a:xfrm>
            <a:off x="6421438" y="4879975"/>
            <a:ext cx="273050" cy="0"/>
          </a:xfrm>
          <a:prstGeom prst="line">
            <a:avLst/>
          </a:prstGeom>
          <a:ln w="12700" cap="sq" cmpd="sng">
            <a:solidFill>
              <a:srgbClr val="010473"/>
            </a:solidFill>
            <a:prstDash val="solid"/>
            <a:round/>
            <a:headEnd type="none" w="sm" len="sm"/>
            <a:tailEnd type="none" w="sm" len="sm"/>
          </a:ln>
        </p:spPr>
      </p:sp>
      <p:sp>
        <p:nvSpPr>
          <p:cNvPr id="28741" name="矩形 119890"/>
          <p:cNvSpPr/>
          <p:nvPr/>
        </p:nvSpPr>
        <p:spPr>
          <a:xfrm>
            <a:off x="1847850" y="1303338"/>
            <a:ext cx="5389880" cy="398780"/>
          </a:xfrm>
          <a:prstGeom prst="rect">
            <a:avLst/>
          </a:prstGeom>
          <a:noFill/>
          <a:ln w="12700">
            <a:noFill/>
          </a:ln>
        </p:spPr>
        <p:txBody>
          <a:bodyPr wrap="none" anchor="t" anchorCtr="0">
            <a:spAutoFit/>
          </a:bodyPr>
          <a:lstStyle/>
          <a:p>
            <a:r>
              <a:rPr lang="zh-CN" altLang="en-US" sz="2000" dirty="0">
                <a:solidFill>
                  <a:srgbClr val="000066"/>
                </a:solidFill>
                <a:latin typeface="宋体" panose="02010600030101010101" pitchFamily="2" charset="-122"/>
              </a:rPr>
              <a:t>下图中</a:t>
            </a:r>
            <a:r>
              <a:rPr lang="en-US" altLang="zh-CN" sz="2000">
                <a:solidFill>
                  <a:srgbClr val="000066"/>
                </a:solidFill>
                <a:latin typeface="宋体" panose="02010600030101010101" pitchFamily="2" charset="-122"/>
              </a:rPr>
              <a:t>A18</a:t>
            </a:r>
            <a:r>
              <a:rPr lang="zh-CN" altLang="en-US" sz="2000" dirty="0">
                <a:solidFill>
                  <a:srgbClr val="000066"/>
                </a:solidFill>
                <a:latin typeface="宋体" panose="02010600030101010101" pitchFamily="2" charset="-122"/>
              </a:rPr>
              <a:t>不参与译码，故</a:t>
            </a:r>
            <a:r>
              <a:rPr lang="en-US" altLang="zh-CN" sz="2000">
                <a:solidFill>
                  <a:srgbClr val="000066"/>
                </a:solidFill>
                <a:latin typeface="宋体" panose="02010600030101010101" pitchFamily="2" charset="-122"/>
              </a:rPr>
              <a:t>6264</a:t>
            </a:r>
            <a:r>
              <a:rPr lang="zh-CN" altLang="en-US" sz="2000" dirty="0">
                <a:solidFill>
                  <a:srgbClr val="000066"/>
                </a:solidFill>
                <a:latin typeface="宋体" panose="02010600030101010101" pitchFamily="2" charset="-122"/>
              </a:rPr>
              <a:t>的地址范围为：</a:t>
            </a:r>
          </a:p>
        </p:txBody>
      </p:sp>
      <p:sp>
        <p:nvSpPr>
          <p:cNvPr id="119892" name="矩形 119891"/>
          <p:cNvSpPr/>
          <p:nvPr/>
        </p:nvSpPr>
        <p:spPr>
          <a:xfrm>
            <a:off x="7065963" y="1235075"/>
            <a:ext cx="2541270" cy="706755"/>
          </a:xfrm>
          <a:prstGeom prst="rect">
            <a:avLst/>
          </a:prstGeom>
          <a:noFill/>
          <a:ln w="12700">
            <a:noFill/>
          </a:ln>
        </p:spPr>
        <p:txBody>
          <a:bodyPr wrap="none" anchor="t" anchorCtr="0">
            <a:spAutoFit/>
          </a:bodyPr>
          <a:lstStyle/>
          <a:p>
            <a:pPr fontAlgn="base">
              <a:buFont typeface="Wingdings" panose="05000000000000000000" pitchFamily="2" charset="2"/>
              <a:buChar char="ü"/>
            </a:pPr>
            <a:r>
              <a:rPr lang="en-US" altLang="zh-CN" sz="2000" strike="noStrike" noProof="1">
                <a:solidFill>
                  <a:srgbClr val="010473"/>
                </a:solidFill>
                <a:effectLst>
                  <a:outerShdw blurRad="38100" dist="38100" dir="2700000">
                    <a:srgbClr val="C0C0C0"/>
                  </a:outerShdw>
                </a:effectLst>
                <a:latin typeface="宋体" panose="02010600030101010101" pitchFamily="2" charset="-122"/>
                <a:ea typeface="宋体" panose="02010600030101010101" pitchFamily="2" charset="-122"/>
                <a:cs typeface="+mn-cs"/>
              </a:rPr>
              <a:t>3</a:t>
            </a:r>
            <a:r>
              <a:rPr lang="zh-CN" altLang="zh-CN" sz="2000" strike="noStrike" noProof="1">
                <a:solidFill>
                  <a:srgbClr val="010473"/>
                </a:solidFill>
                <a:effectLst>
                  <a:outerShdw blurRad="38100" dist="38100" dir="2700000">
                    <a:srgbClr val="C0C0C0"/>
                  </a:outerShdw>
                </a:effectLst>
                <a:latin typeface="宋体" panose="02010600030101010101" pitchFamily="2" charset="-122"/>
                <a:ea typeface="宋体" panose="02010600030101010101" pitchFamily="2" charset="-122"/>
                <a:cs typeface="+mn-cs"/>
              </a:rPr>
              <a:t>8000</a:t>
            </a:r>
            <a:r>
              <a:rPr lang="en-US" altLang="zh-CN" sz="2000" strike="noStrike" noProof="1">
                <a:solidFill>
                  <a:srgbClr val="010473"/>
                </a:solidFill>
                <a:effectLst>
                  <a:outerShdw blurRad="38100" dist="38100" dir="2700000">
                    <a:srgbClr val="C0C0C0"/>
                  </a:outerShdw>
                </a:effectLst>
                <a:latin typeface="宋体" panose="02010600030101010101" pitchFamily="2" charset="-122"/>
                <a:ea typeface="宋体" panose="02010600030101010101" pitchFamily="2" charset="-122"/>
                <a:cs typeface="+mn-cs"/>
              </a:rPr>
              <a:t>H </a:t>
            </a:r>
            <a:r>
              <a:rPr lang="zh-CN" altLang="en-US" sz="2000" strike="noStrike" noProof="1">
                <a:solidFill>
                  <a:srgbClr val="010473"/>
                </a:solidFill>
                <a:latin typeface="宋体" panose="02010600030101010101" pitchFamily="2" charset="-122"/>
                <a:ea typeface="宋体" panose="02010600030101010101" pitchFamily="2" charset="-122"/>
                <a:cs typeface="+mn-cs"/>
              </a:rPr>
              <a:t>～</a:t>
            </a:r>
            <a:r>
              <a:rPr lang="en-US" altLang="zh-CN" sz="2000" strike="noStrike" noProof="1">
                <a:solidFill>
                  <a:srgbClr val="010473"/>
                </a:solidFill>
                <a:latin typeface="宋体" panose="02010600030101010101" pitchFamily="2" charset="-122"/>
                <a:ea typeface="宋体" panose="02010600030101010101" pitchFamily="2" charset="-122"/>
                <a:cs typeface="+mn-cs"/>
              </a:rPr>
              <a:t> </a:t>
            </a:r>
            <a:r>
              <a:rPr lang="en-US" altLang="zh-CN" sz="2000" strike="noStrike" noProof="1">
                <a:solidFill>
                  <a:srgbClr val="010473"/>
                </a:solidFill>
                <a:effectLst>
                  <a:outerShdw blurRad="38100" dist="38100" dir="2700000">
                    <a:srgbClr val="C0C0C0"/>
                  </a:outerShdw>
                </a:effectLst>
                <a:latin typeface="宋体" panose="02010600030101010101" pitchFamily="2" charset="-122"/>
                <a:ea typeface="宋体" panose="02010600030101010101" pitchFamily="2" charset="-122"/>
                <a:cs typeface="+mn-cs"/>
              </a:rPr>
              <a:t>39FFFH</a:t>
            </a:r>
            <a:endParaRPr lang="en-US" altLang="zh-CN" sz="2000" strike="noStrike" noProof="1">
              <a:solidFill>
                <a:srgbClr val="010473"/>
              </a:solidFill>
              <a:effectLst>
                <a:outerShdw blurRad="38100" dist="38100" dir="2700000">
                  <a:srgbClr val="C0C0C0"/>
                </a:outerShdw>
              </a:effectLst>
              <a:latin typeface="宋体" panose="02010600030101010101" pitchFamily="2" charset="-122"/>
            </a:endParaRPr>
          </a:p>
          <a:p>
            <a:pPr fontAlgn="base">
              <a:buFont typeface="Wingdings" panose="05000000000000000000" pitchFamily="2" charset="2"/>
              <a:buChar char="ü"/>
            </a:pPr>
            <a:r>
              <a:rPr lang="en-US" altLang="zh-CN" sz="2000" strike="noStrike" noProof="1">
                <a:solidFill>
                  <a:srgbClr val="010473"/>
                </a:solidFill>
                <a:effectLst>
                  <a:outerShdw blurRad="38100" dist="38100" dir="2700000">
                    <a:srgbClr val="C0C0C0"/>
                  </a:outerShdw>
                </a:effectLst>
                <a:latin typeface="宋体" panose="02010600030101010101" pitchFamily="2" charset="-122"/>
                <a:ea typeface="宋体" panose="02010600030101010101" pitchFamily="2" charset="-122"/>
                <a:cs typeface="+mn-cs"/>
              </a:rPr>
              <a:t>78000H </a:t>
            </a:r>
            <a:r>
              <a:rPr lang="zh-CN" altLang="en-US" sz="2000" strike="noStrike" noProof="1">
                <a:solidFill>
                  <a:srgbClr val="010473"/>
                </a:solidFill>
                <a:latin typeface="宋体" panose="02010600030101010101" pitchFamily="2" charset="-122"/>
                <a:ea typeface="宋体" panose="02010600030101010101" pitchFamily="2" charset="-122"/>
                <a:cs typeface="+mn-cs"/>
              </a:rPr>
              <a:t>～</a:t>
            </a:r>
            <a:r>
              <a:rPr lang="en-US" altLang="zh-CN" sz="2000" strike="noStrike" noProof="1">
                <a:solidFill>
                  <a:srgbClr val="010473"/>
                </a:solidFill>
                <a:latin typeface="宋体" panose="02010600030101010101" pitchFamily="2" charset="-122"/>
                <a:ea typeface="宋体" panose="02010600030101010101" pitchFamily="2" charset="-122"/>
                <a:cs typeface="+mn-cs"/>
              </a:rPr>
              <a:t> </a:t>
            </a:r>
            <a:r>
              <a:rPr lang="en-US" altLang="zh-CN" sz="2000" strike="noStrike" noProof="1">
                <a:solidFill>
                  <a:srgbClr val="010473"/>
                </a:solidFill>
                <a:effectLst>
                  <a:outerShdw blurRad="38100" dist="38100" dir="2700000">
                    <a:srgbClr val="C0C0C0"/>
                  </a:outerShdw>
                </a:effectLst>
                <a:latin typeface="宋体" panose="02010600030101010101" pitchFamily="2" charset="-122"/>
                <a:ea typeface="宋体" panose="02010600030101010101" pitchFamily="2" charset="-122"/>
                <a:cs typeface="+mn-cs"/>
              </a:rPr>
              <a:t>79FFFH </a:t>
            </a:r>
            <a:endParaRPr lang="en-US" altLang="zh-CN" sz="2000" strike="noStrike" noProof="1">
              <a:solidFill>
                <a:srgbClr val="010473"/>
              </a:solidFill>
              <a:effectLst>
                <a:outerShdw blurRad="38100" dist="38100" dir="2700000">
                  <a:srgbClr val="C0C0C0"/>
                </a:outerShdw>
              </a:effectLst>
              <a:latin typeface="宋体" panose="02010600030101010101" pitchFamily="2" charset="-122"/>
            </a:endParaRPr>
          </a:p>
        </p:txBody>
      </p:sp>
      <p:sp>
        <p:nvSpPr>
          <p:cNvPr id="119893" name="文本框 119892"/>
          <p:cNvSpPr txBox="1"/>
          <p:nvPr/>
        </p:nvSpPr>
        <p:spPr>
          <a:xfrm>
            <a:off x="7375525" y="4772025"/>
            <a:ext cx="685800" cy="368300"/>
          </a:xfrm>
          <a:prstGeom prst="rect">
            <a:avLst/>
          </a:prstGeom>
          <a:noFill/>
          <a:ln w="12700">
            <a:noFill/>
          </a:ln>
        </p:spPr>
        <p:txBody>
          <a:bodyPr lIns="0" anchor="t" anchorCtr="0">
            <a:spAutoFit/>
          </a:bodyPr>
          <a:lstStyle/>
          <a:p>
            <a:pPr>
              <a:spcBef>
                <a:spcPct val="50000"/>
              </a:spcBef>
            </a:pPr>
            <a:r>
              <a:rPr lang="en-US" altLang="zh-CN">
                <a:solidFill>
                  <a:srgbClr val="000066"/>
                </a:solidFill>
                <a:latin typeface="宋体" panose="02010600030101010101" pitchFamily="2" charset="-122"/>
              </a:rPr>
              <a:t>Y</a:t>
            </a:r>
            <a:r>
              <a:rPr lang="en-US" altLang="zh-CN" baseline="-10000">
                <a:solidFill>
                  <a:srgbClr val="000066"/>
                </a:solidFill>
                <a:latin typeface="宋体" panose="02010600030101010101" pitchFamily="2" charset="-122"/>
              </a:rPr>
              <a:t>0</a:t>
            </a:r>
          </a:p>
        </p:txBody>
      </p:sp>
      <p:sp>
        <p:nvSpPr>
          <p:cNvPr id="119894" name="直接连接符 119893"/>
          <p:cNvSpPr/>
          <p:nvPr/>
        </p:nvSpPr>
        <p:spPr>
          <a:xfrm>
            <a:off x="7345363" y="4848225"/>
            <a:ext cx="215900" cy="1588"/>
          </a:xfrm>
          <a:prstGeom prst="line">
            <a:avLst/>
          </a:prstGeom>
          <a:ln w="19050" cap="sq" cmpd="sng">
            <a:solidFill>
              <a:srgbClr val="010473"/>
            </a:solidFill>
            <a:prstDash val="solid"/>
            <a:round/>
            <a:headEnd type="none" w="sm" len="sm"/>
            <a:tailEnd type="none" w="sm" len="sm"/>
          </a:ln>
        </p:spPr>
      </p:sp>
      <p:sp>
        <p:nvSpPr>
          <p:cNvPr id="28745" name="文本框 119894"/>
          <p:cNvSpPr txBox="1"/>
          <p:nvPr/>
        </p:nvSpPr>
        <p:spPr>
          <a:xfrm>
            <a:off x="7680325" y="4618038"/>
            <a:ext cx="260350" cy="368300"/>
          </a:xfrm>
          <a:prstGeom prst="rect">
            <a:avLst/>
          </a:prstGeom>
          <a:noFill/>
          <a:ln w="12700">
            <a:noFill/>
          </a:ln>
        </p:spPr>
        <p:txBody>
          <a:bodyPr lIns="0" anchor="t" anchorCtr="0">
            <a:spAutoFit/>
          </a:bodyPr>
          <a:lstStyle/>
          <a:p>
            <a:pPr>
              <a:spcBef>
                <a:spcPct val="50000"/>
              </a:spcBef>
            </a:pPr>
            <a:r>
              <a:rPr lang="en-US" altLang="zh-CN">
                <a:solidFill>
                  <a:srgbClr val="800000"/>
                </a:solidFill>
                <a:latin typeface="宋体" panose="02010600030101010101" pitchFamily="2" charset="-122"/>
              </a:rPr>
              <a:t>?</a:t>
            </a:r>
            <a:endParaRPr lang="zh-CN" altLang="zh-CN" dirty="0">
              <a:solidFill>
                <a:srgbClr val="800000"/>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文本框 16387"/>
          <p:cNvSpPr txBox="1"/>
          <p:nvPr/>
        </p:nvSpPr>
        <p:spPr>
          <a:xfrm>
            <a:off x="2057400" y="476250"/>
            <a:ext cx="8318500" cy="5497195"/>
          </a:xfrm>
          <a:prstGeom prst="rect">
            <a:avLst/>
          </a:prstGeom>
          <a:noFill/>
          <a:ln w="9525">
            <a:noFill/>
          </a:ln>
        </p:spPr>
        <p:txBody>
          <a:bodyPr>
            <a:noAutofit/>
          </a:bodyPr>
          <a:lstStyle/>
          <a:p>
            <a:r>
              <a:rPr lang="zh-CN" altLang="en-US" dirty="0">
                <a:latin typeface="Times New Roman" panose="02020603050405020304" pitchFamily="18" charset="0"/>
              </a:rPr>
              <a:t> </a:t>
            </a:r>
            <a:r>
              <a:rPr lang="en-US" altLang="zh-CN">
                <a:latin typeface="Times New Roman" panose="02020603050405020304" pitchFamily="18" charset="0"/>
              </a:rPr>
              <a:t>LOP</a:t>
            </a:r>
            <a:r>
              <a:rPr lang="zh-CN" altLang="en-US" dirty="0">
                <a:latin typeface="Times New Roman" panose="02020603050405020304" pitchFamily="18" charset="0"/>
              </a:rPr>
              <a:t>：  </a:t>
            </a:r>
            <a:r>
              <a:rPr lang="en-US" altLang="zh-CN">
                <a:latin typeface="Times New Roman" panose="02020603050405020304" pitchFamily="18" charset="0"/>
              </a:rPr>
              <a:t>INT  BX</a:t>
            </a:r>
          </a:p>
          <a:p>
            <a:r>
              <a:rPr lang="en-US" altLang="zh-CN">
                <a:latin typeface="Times New Roman" panose="02020603050405020304" pitchFamily="18" charset="0"/>
              </a:rPr>
              <a:t>                  CMP  AL</a:t>
            </a:r>
            <a:r>
              <a:rPr lang="zh-CN" altLang="en-US" dirty="0">
                <a:latin typeface="Times New Roman" panose="02020603050405020304" pitchFamily="18" charset="0"/>
              </a:rPr>
              <a:t>，</a:t>
            </a:r>
            <a:r>
              <a:rPr lang="en-US" altLang="zh-CN">
                <a:latin typeface="Times New Roman" panose="02020603050405020304" pitchFamily="18" charset="0"/>
              </a:rPr>
              <a:t>[BX]</a:t>
            </a:r>
          </a:p>
          <a:p>
            <a:r>
              <a:rPr lang="en-US" altLang="zh-CN">
                <a:latin typeface="Times New Roman" panose="02020603050405020304" pitchFamily="18" charset="0"/>
              </a:rPr>
              <a:t>                  JAE  L1</a:t>
            </a:r>
          </a:p>
          <a:p>
            <a:r>
              <a:rPr lang="en-US" altLang="zh-CN">
                <a:latin typeface="Times New Roman" panose="02020603050405020304" pitchFamily="18" charset="0"/>
              </a:rPr>
              <a:t>                  MOV  AL</a:t>
            </a:r>
            <a:r>
              <a:rPr lang="zh-CN" altLang="en-US" dirty="0">
                <a:latin typeface="Times New Roman" panose="02020603050405020304" pitchFamily="18" charset="0"/>
              </a:rPr>
              <a:t>，</a:t>
            </a:r>
            <a:r>
              <a:rPr lang="en-US" altLang="zh-CN">
                <a:latin typeface="Times New Roman" panose="02020603050405020304" pitchFamily="18" charset="0"/>
              </a:rPr>
              <a:t>[BX]</a:t>
            </a:r>
          </a:p>
          <a:p>
            <a:r>
              <a:rPr lang="en-US" altLang="zh-CN">
                <a:latin typeface="Times New Roman" panose="02020603050405020304" pitchFamily="18" charset="0"/>
              </a:rPr>
              <a:t>    L1</a:t>
            </a:r>
            <a:r>
              <a:rPr lang="en-US" altLang="zh-CN" b="1">
                <a:latin typeface="Times New Roman" panose="02020603050405020304" pitchFamily="18" charset="0"/>
              </a:rPr>
              <a:t> :      </a:t>
            </a:r>
            <a:r>
              <a:rPr lang="en-US" altLang="zh-CN">
                <a:latin typeface="Times New Roman" panose="02020603050405020304" pitchFamily="18" charset="0"/>
              </a:rPr>
              <a:t>  LOOP   LOP</a:t>
            </a:r>
          </a:p>
          <a:p>
            <a:r>
              <a:rPr lang="en-US" altLang="zh-CN">
                <a:latin typeface="Times New Roman" panose="02020603050405020304" pitchFamily="18" charset="0"/>
              </a:rPr>
              <a:t>                  MOV  MAX</a:t>
            </a:r>
            <a:r>
              <a:rPr lang="zh-CN" altLang="en-US" dirty="0">
                <a:latin typeface="Times New Roman" panose="02020603050405020304" pitchFamily="18" charset="0"/>
              </a:rPr>
              <a:t>，</a:t>
            </a:r>
            <a:r>
              <a:rPr lang="en-US" altLang="zh-CN">
                <a:latin typeface="Times New Roman" panose="02020603050405020304" pitchFamily="18" charset="0"/>
              </a:rPr>
              <a:t>AL </a:t>
            </a:r>
          </a:p>
          <a:p>
            <a:r>
              <a:rPr lang="en-US" altLang="zh-CN">
                <a:latin typeface="Times New Roman" panose="02020603050405020304" pitchFamily="18" charset="0"/>
              </a:rPr>
              <a:t>                  MOV  AH</a:t>
            </a:r>
            <a:r>
              <a:rPr lang="zh-CN" altLang="en-US" dirty="0">
                <a:latin typeface="Times New Roman" panose="02020603050405020304" pitchFamily="18" charset="0"/>
              </a:rPr>
              <a:t>，</a:t>
            </a:r>
            <a:r>
              <a:rPr lang="en-US" altLang="zh-CN">
                <a:latin typeface="Times New Roman" panose="02020603050405020304" pitchFamily="18" charset="0"/>
              </a:rPr>
              <a:t>4CH</a:t>
            </a:r>
          </a:p>
          <a:p>
            <a:r>
              <a:rPr lang="en-US" altLang="zh-CN">
                <a:latin typeface="Times New Roman" panose="02020603050405020304" pitchFamily="18" charset="0"/>
              </a:rPr>
              <a:t>                  INT  21H</a:t>
            </a:r>
          </a:p>
          <a:p>
            <a:r>
              <a:rPr lang="en-US" altLang="zh-CN">
                <a:latin typeface="Times New Roman" panose="02020603050405020304" pitchFamily="18" charset="0"/>
              </a:rPr>
              <a:t>    CODE   ENDS</a:t>
            </a:r>
          </a:p>
          <a:p>
            <a:r>
              <a:rPr lang="en-US" altLang="zh-CN">
                <a:latin typeface="Times New Roman" panose="02020603050405020304" pitchFamily="18" charset="0"/>
              </a:rPr>
              <a:t>                  END  START</a:t>
            </a:r>
          </a:p>
          <a:p>
            <a:r>
              <a:rPr lang="en-US" altLang="zh-CN" dirty="0">
                <a:latin typeface="Times New Roman" panose="02020603050405020304" pitchFamily="18" charset="0"/>
              </a:rPr>
              <a:t>      </a:t>
            </a:r>
            <a:r>
              <a:rPr lang="zh-CN" altLang="en-US" dirty="0">
                <a:latin typeface="Times New Roman" panose="02020603050405020304" pitchFamily="18" charset="0"/>
              </a:rPr>
              <a:t>有了这个程序模块，就很容易实现在一个带符号的数组中寻找最大数，只需要把以上程序中的</a:t>
            </a:r>
            <a:r>
              <a:rPr lang="en-US" altLang="zh-CN">
                <a:latin typeface="Times New Roman" panose="02020603050405020304" pitchFamily="18" charset="0"/>
              </a:rPr>
              <a:t>JAE  L1</a:t>
            </a:r>
            <a:r>
              <a:rPr lang="zh-CN" altLang="en-US" dirty="0">
                <a:latin typeface="Times New Roman" panose="02020603050405020304" pitchFamily="18" charset="0"/>
              </a:rPr>
              <a:t>改成</a:t>
            </a:r>
            <a:r>
              <a:rPr lang="en-US" altLang="zh-CN">
                <a:latin typeface="Times New Roman" panose="02020603050405020304" pitchFamily="18" charset="0"/>
              </a:rPr>
              <a:t>JGE  L1</a:t>
            </a:r>
            <a:r>
              <a:rPr lang="zh-CN" altLang="en-US" dirty="0">
                <a:latin typeface="Times New Roman" panose="02020603050405020304" pitchFamily="18" charset="0"/>
              </a:rPr>
              <a:t>就可以；同样，还是这个程序模块，要求寻找无符号数组中最小的数，也只需要把</a:t>
            </a:r>
            <a:r>
              <a:rPr lang="en-US" altLang="zh-CN">
                <a:latin typeface="Times New Roman" panose="02020603050405020304" pitchFamily="18" charset="0"/>
              </a:rPr>
              <a:t>JAE  L1</a:t>
            </a:r>
            <a:r>
              <a:rPr lang="zh-CN" altLang="en-US" dirty="0">
                <a:latin typeface="Times New Roman" panose="02020603050405020304" pitchFamily="18" charset="0"/>
              </a:rPr>
              <a:t>改成</a:t>
            </a:r>
            <a:r>
              <a:rPr lang="en-US" altLang="zh-CN">
                <a:latin typeface="Times New Roman" panose="02020603050405020304" pitchFamily="18" charset="0"/>
              </a:rPr>
              <a:t>JBE  L1</a:t>
            </a:r>
            <a:r>
              <a:rPr lang="zh-CN" altLang="en-US" dirty="0">
                <a:latin typeface="Times New Roman" panose="02020603050405020304" pitchFamily="18" charset="0"/>
              </a:rPr>
              <a:t>就可以。所以说，我们平时多掌握一些典型的程序模块，要实现相类似功能的程序，只需要修改个别语句即可实现程序的移植，省去什么都要自己编写程序的时间。</a:t>
            </a:r>
            <a:endParaRPr lang="zh-CN" altLang="en-US">
              <a:latin typeface="Times New Roman" panose="02020603050405020304" pitchFamily="18" charset="0"/>
            </a:endParaRPr>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文本框 17411"/>
          <p:cNvSpPr txBox="1"/>
          <p:nvPr/>
        </p:nvSpPr>
        <p:spPr>
          <a:xfrm>
            <a:off x="1905000" y="533400"/>
            <a:ext cx="8458200" cy="4826635"/>
          </a:xfrm>
          <a:prstGeom prst="rect">
            <a:avLst/>
          </a:prstGeom>
          <a:noFill/>
          <a:ln w="9525">
            <a:noFill/>
          </a:ln>
        </p:spPr>
        <p:txBody>
          <a:bodyPr>
            <a:spAutoFit/>
          </a:bodyPr>
          <a:lstStyle/>
          <a:p>
            <a:pPr algn="just">
              <a:lnSpc>
                <a:spcPct val="110000"/>
              </a:lnSpc>
              <a:spcBef>
                <a:spcPct val="50000"/>
              </a:spcBef>
            </a:pPr>
            <a:r>
              <a:rPr lang="en-US" altLang="zh-CN" dirty="0">
                <a:latin typeface="Times New Roman" panose="02020603050405020304" pitchFamily="18" charset="0"/>
              </a:rPr>
              <a:t>        </a:t>
            </a:r>
          </a:p>
          <a:p>
            <a:pPr algn="just">
              <a:lnSpc>
                <a:spcPct val="110000"/>
              </a:lnSpc>
              <a:spcBef>
                <a:spcPct val="50000"/>
              </a:spcBef>
            </a:pPr>
            <a:endParaRPr lang="en-US" altLang="zh-CN" dirty="0">
              <a:latin typeface="Times New Roman" panose="02020603050405020304" pitchFamily="18" charset="0"/>
            </a:endParaRPr>
          </a:p>
          <a:p>
            <a:pPr algn="just">
              <a:lnSpc>
                <a:spcPct val="110000"/>
              </a:lnSpc>
              <a:spcBef>
                <a:spcPct val="50000"/>
              </a:spcBef>
            </a:pPr>
            <a:endParaRPr lang="en-US" altLang="zh-CN" dirty="0">
              <a:latin typeface="Times New Roman" panose="02020603050405020304" pitchFamily="18" charset="0"/>
            </a:endParaRPr>
          </a:p>
          <a:p>
            <a:pPr algn="just">
              <a:lnSpc>
                <a:spcPct val="110000"/>
              </a:lnSpc>
              <a:spcBef>
                <a:spcPct val="50000"/>
              </a:spcBef>
            </a:pPr>
            <a:endParaRPr lang="en-US" altLang="zh-CN" dirty="0">
              <a:latin typeface="Times New Roman" panose="02020603050405020304" pitchFamily="18" charset="0"/>
            </a:endParaRPr>
          </a:p>
          <a:p>
            <a:pPr algn="just">
              <a:lnSpc>
                <a:spcPct val="110000"/>
              </a:lnSpc>
              <a:spcBef>
                <a:spcPct val="50000"/>
              </a:spcBef>
            </a:pPr>
            <a:endParaRPr lang="en-US" altLang="zh-CN" dirty="0">
              <a:latin typeface="Times New Roman" panose="02020603050405020304" pitchFamily="18" charset="0"/>
            </a:endParaRPr>
          </a:p>
          <a:p>
            <a:pPr algn="just">
              <a:lnSpc>
                <a:spcPct val="110000"/>
              </a:lnSpc>
              <a:spcBef>
                <a:spcPct val="50000"/>
              </a:spcBef>
            </a:pPr>
            <a:endParaRPr lang="en-US" altLang="zh-CN" dirty="0">
              <a:latin typeface="Times New Roman" panose="02020603050405020304" pitchFamily="18" charset="0"/>
            </a:endParaRPr>
          </a:p>
          <a:p>
            <a:pPr algn="just">
              <a:lnSpc>
                <a:spcPct val="110000"/>
              </a:lnSpc>
              <a:spcBef>
                <a:spcPct val="50000"/>
              </a:spcBef>
            </a:pPr>
            <a:endParaRPr lang="en-US" altLang="zh-CN" dirty="0">
              <a:latin typeface="Times New Roman" panose="02020603050405020304" pitchFamily="18" charset="0"/>
            </a:endParaRPr>
          </a:p>
          <a:p>
            <a:pPr algn="just">
              <a:lnSpc>
                <a:spcPct val="110000"/>
              </a:lnSpc>
              <a:spcBef>
                <a:spcPct val="50000"/>
              </a:spcBef>
            </a:pPr>
            <a:endParaRPr lang="en-US" altLang="zh-CN" dirty="0">
              <a:latin typeface="Times New Roman" panose="02020603050405020304" pitchFamily="18" charset="0"/>
            </a:endParaRPr>
          </a:p>
          <a:p>
            <a:pPr algn="just">
              <a:lnSpc>
                <a:spcPct val="110000"/>
              </a:lnSpc>
              <a:spcBef>
                <a:spcPct val="50000"/>
              </a:spcBef>
            </a:pPr>
            <a:endParaRPr lang="en-US" altLang="zh-CN" dirty="0">
              <a:latin typeface="Times New Roman" panose="02020603050405020304" pitchFamily="18" charset="0"/>
            </a:endParaRPr>
          </a:p>
          <a:p>
            <a:pPr algn="just">
              <a:lnSpc>
                <a:spcPct val="110000"/>
              </a:lnSpc>
              <a:spcBef>
                <a:spcPct val="50000"/>
              </a:spcBef>
            </a:pPr>
            <a:endParaRPr lang="en-US" altLang="zh-CN" dirty="0">
              <a:latin typeface="Times New Roman" panose="02020603050405020304" pitchFamily="18" charset="0"/>
            </a:endParaRPr>
          </a:p>
          <a:p>
            <a:pPr algn="just">
              <a:lnSpc>
                <a:spcPct val="110000"/>
              </a:lnSpc>
              <a:spcBef>
                <a:spcPct val="50000"/>
              </a:spcBef>
            </a:pPr>
            <a:endParaRPr lang="en-US" altLang="zh-CN">
              <a:latin typeface="Times New Roman" panose="02020603050405020304" pitchFamily="18" charset="0"/>
            </a:endParaRPr>
          </a:p>
        </p:txBody>
      </p:sp>
      <p:pic>
        <p:nvPicPr>
          <p:cNvPr id="17413" name="图片 17412"/>
          <p:cNvPicPr>
            <a:picLocks noChangeAspect="1"/>
          </p:cNvPicPr>
          <p:nvPr/>
        </p:nvPicPr>
        <p:blipFill>
          <a:blip r:embed="rId2"/>
          <a:stretch>
            <a:fillRect/>
          </a:stretch>
        </p:blipFill>
        <p:spPr>
          <a:xfrm>
            <a:off x="3565525" y="67310"/>
            <a:ext cx="5488305" cy="6343015"/>
          </a:xfrm>
          <a:prstGeom prst="rect">
            <a:avLst/>
          </a:prstGeom>
          <a:noFill/>
          <a:ln w="9525">
            <a:noFill/>
          </a:ln>
        </p:spPr>
      </p:pic>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文本框 18435"/>
          <p:cNvSpPr txBox="1"/>
          <p:nvPr/>
        </p:nvSpPr>
        <p:spPr>
          <a:xfrm>
            <a:off x="1981200" y="476250"/>
            <a:ext cx="8382000" cy="5877560"/>
          </a:xfrm>
          <a:prstGeom prst="rect">
            <a:avLst/>
          </a:prstGeom>
          <a:noFill/>
          <a:ln w="9525">
            <a:noFill/>
          </a:ln>
        </p:spPr>
        <p:txBody>
          <a:bodyPr>
            <a:spAutoFit/>
          </a:bodyPr>
          <a:lstStyle/>
          <a:p>
            <a:r>
              <a:rPr lang="zh-CN" altLang="en-US" dirty="0">
                <a:latin typeface="Times New Roman" panose="02020603050405020304" pitchFamily="18" charset="0"/>
              </a:rPr>
              <a:t></a:t>
            </a:r>
            <a:r>
              <a:rPr lang="zh-CN" altLang="en-US" sz="2000">
                <a:latin typeface="Times New Roman" panose="02020603050405020304" pitchFamily="18" charset="0"/>
              </a:rPr>
              <a:t>【</a:t>
            </a:r>
            <a:r>
              <a:rPr lang="zh-CN" altLang="en-US" sz="2000" dirty="0">
                <a:latin typeface="Times New Roman" panose="02020603050405020304" pitchFamily="18" charset="0"/>
              </a:rPr>
              <a:t>例</a:t>
            </a:r>
            <a:r>
              <a:rPr lang="en-US" altLang="zh-CN" sz="2000">
                <a:latin typeface="Times New Roman" panose="02020603050405020304" pitchFamily="18" charset="0"/>
              </a:rPr>
              <a:t> </a:t>
            </a:r>
            <a:r>
              <a:rPr lang="zh-CN" altLang="en-US" sz="2000">
                <a:latin typeface="Times New Roman" panose="02020603050405020304" pitchFamily="18" charset="0"/>
              </a:rPr>
              <a:t>】  </a:t>
            </a:r>
            <a:r>
              <a:rPr lang="zh-CN" altLang="en-US" sz="2000" dirty="0">
                <a:latin typeface="Times New Roman" panose="02020603050405020304" pitchFamily="18" charset="0"/>
              </a:rPr>
              <a:t>从自然数</a:t>
            </a:r>
            <a:r>
              <a:rPr lang="en-US" altLang="zh-CN" sz="2000">
                <a:latin typeface="Times New Roman" panose="02020603050405020304" pitchFamily="18" charset="0"/>
              </a:rPr>
              <a:t>1</a:t>
            </a:r>
            <a:r>
              <a:rPr lang="zh-CN" altLang="en-US" sz="2000" dirty="0">
                <a:latin typeface="Times New Roman" panose="02020603050405020304" pitchFamily="18" charset="0"/>
              </a:rPr>
              <a:t>开始累加，直到累加和大于等于</a:t>
            </a:r>
            <a:r>
              <a:rPr lang="en-US" altLang="zh-CN" sz="2000">
                <a:latin typeface="Times New Roman" panose="02020603050405020304" pitchFamily="18" charset="0"/>
              </a:rPr>
              <a:t>1000</a:t>
            </a:r>
            <a:r>
              <a:rPr lang="zh-CN" altLang="en-US" sz="2000" dirty="0">
                <a:latin typeface="Times New Roman" panose="02020603050405020304" pitchFamily="18" charset="0"/>
              </a:rPr>
              <a:t>为止，统计被累加的自然数个数存入字单元</a:t>
            </a:r>
            <a:r>
              <a:rPr lang="en-US" altLang="zh-CN" sz="2000">
                <a:latin typeface="Times New Roman" panose="02020603050405020304" pitchFamily="18" charset="0"/>
              </a:rPr>
              <a:t>N</a:t>
            </a:r>
            <a:r>
              <a:rPr lang="zh-CN" altLang="en-US" sz="2000" dirty="0">
                <a:latin typeface="Times New Roman" panose="02020603050405020304" pitchFamily="18" charset="0"/>
              </a:rPr>
              <a:t>中，累加和送入字单元</a:t>
            </a:r>
            <a:r>
              <a:rPr lang="en-US" altLang="zh-CN" sz="2000">
                <a:latin typeface="Times New Roman" panose="02020603050405020304" pitchFamily="18" charset="0"/>
              </a:rPr>
              <a:t>SUM</a:t>
            </a:r>
            <a:r>
              <a:rPr lang="zh-CN" altLang="en-US" sz="2000" dirty="0">
                <a:latin typeface="Times New Roman" panose="02020603050405020304" pitchFamily="18" charset="0"/>
              </a:rPr>
              <a:t>中。流程图如图</a:t>
            </a:r>
            <a:r>
              <a:rPr lang="en-US" altLang="zh-CN" sz="2000">
                <a:latin typeface="Times New Roman" panose="02020603050405020304" pitchFamily="18" charset="0"/>
              </a:rPr>
              <a:t> </a:t>
            </a:r>
            <a:r>
              <a:rPr lang="zh-CN" altLang="en-US" sz="2000" dirty="0">
                <a:latin typeface="Times New Roman" panose="02020603050405020304" pitchFamily="18" charset="0"/>
              </a:rPr>
              <a:t>所示。</a:t>
            </a:r>
          </a:p>
          <a:p>
            <a:r>
              <a:rPr lang="zh-CN" altLang="en-US" sz="2000" dirty="0">
                <a:latin typeface="Times New Roman" panose="02020603050405020304" pitchFamily="18" charset="0"/>
              </a:rPr>
              <a:t>分析：被累加的自然数个数事先是末知的，也就是说，循环的次数是末知的，因此不能用计数方法来控制循环。选择</a:t>
            </a:r>
            <a:r>
              <a:rPr lang="en-US" altLang="zh-CN" sz="2000">
                <a:latin typeface="Times New Roman" panose="02020603050405020304" pitchFamily="18" charset="0"/>
              </a:rPr>
              <a:t>BX</a:t>
            </a:r>
            <a:r>
              <a:rPr lang="zh-CN" altLang="en-US" sz="2000" dirty="0">
                <a:latin typeface="Times New Roman" panose="02020603050405020304" pitchFamily="18" charset="0"/>
              </a:rPr>
              <a:t>寄存器统计自然数的个数，而</a:t>
            </a:r>
            <a:r>
              <a:rPr lang="en-US" altLang="zh-CN" sz="2000">
                <a:latin typeface="Times New Roman" panose="02020603050405020304" pitchFamily="18" charset="0"/>
              </a:rPr>
              <a:t>BX</a:t>
            </a:r>
            <a:r>
              <a:rPr lang="zh-CN" altLang="en-US" sz="2000" dirty="0">
                <a:latin typeface="Times New Roman" panose="02020603050405020304" pitchFamily="18" charset="0"/>
              </a:rPr>
              <a:t>也是用来存放每次取得的自然数，用</a:t>
            </a:r>
            <a:r>
              <a:rPr lang="en-US" altLang="zh-CN" sz="2000">
                <a:latin typeface="Times New Roman" panose="02020603050405020304" pitchFamily="18" charset="0"/>
              </a:rPr>
              <a:t>AX</a:t>
            </a:r>
            <a:r>
              <a:rPr lang="zh-CN" altLang="en-US" sz="2000" dirty="0">
                <a:latin typeface="Times New Roman" panose="02020603050405020304" pitchFamily="18" charset="0"/>
              </a:rPr>
              <a:t>寄存器存放累加和，和</a:t>
            </a:r>
            <a:r>
              <a:rPr lang="en-US" altLang="zh-CN" sz="2000" dirty="0">
                <a:latin typeface="Times New Roman" panose="02020603050405020304" pitchFamily="18" charset="0"/>
              </a:rPr>
              <a:t>≧</a:t>
            </a:r>
            <a:r>
              <a:rPr lang="en-US" altLang="zh-CN" sz="2000">
                <a:latin typeface="Times New Roman" panose="02020603050405020304" pitchFamily="18" charset="0"/>
              </a:rPr>
              <a:t>1000</a:t>
            </a:r>
            <a:r>
              <a:rPr lang="zh-CN" altLang="en-US" sz="2000" dirty="0">
                <a:latin typeface="Times New Roman" panose="02020603050405020304" pitchFamily="18" charset="0"/>
              </a:rPr>
              <a:t>是供判断的结束标志。源程序编写如下：</a:t>
            </a:r>
          </a:p>
          <a:p>
            <a:r>
              <a:rPr lang="zh-CN" altLang="en-US" sz="2000" dirty="0">
                <a:latin typeface="Times New Roman" panose="02020603050405020304" pitchFamily="18" charset="0"/>
              </a:rPr>
              <a:t> 	 </a:t>
            </a:r>
            <a:r>
              <a:rPr lang="en-US" altLang="zh-CN" sz="2000">
                <a:latin typeface="Times New Roman" panose="02020603050405020304" pitchFamily="18" charset="0"/>
              </a:rPr>
              <a:t>DATA       SEGMENT</a:t>
            </a:r>
          </a:p>
          <a:p>
            <a:r>
              <a:rPr lang="en-US" altLang="zh-CN" sz="2000">
                <a:latin typeface="Times New Roman" panose="02020603050405020304" pitchFamily="18" charset="0"/>
              </a:rPr>
              <a:t>  	N                 DW  </a:t>
            </a:r>
            <a:r>
              <a:rPr lang="zh-CN" altLang="en-US" sz="2000" dirty="0">
                <a:latin typeface="Times New Roman" panose="02020603050405020304" pitchFamily="18" charset="0"/>
              </a:rPr>
              <a:t>？</a:t>
            </a:r>
          </a:p>
          <a:p>
            <a:r>
              <a:rPr lang="zh-CN" altLang="en-US" sz="2000" dirty="0">
                <a:latin typeface="Times New Roman" panose="02020603050405020304" pitchFamily="18" charset="0"/>
              </a:rPr>
              <a:t>  	</a:t>
            </a:r>
            <a:r>
              <a:rPr lang="en-US" altLang="zh-CN" sz="2000">
                <a:latin typeface="Times New Roman" panose="02020603050405020304" pitchFamily="18" charset="0"/>
              </a:rPr>
              <a:t>SUM           DW  ?</a:t>
            </a:r>
          </a:p>
          <a:p>
            <a:r>
              <a:rPr lang="en-US" altLang="zh-CN" sz="2000">
                <a:latin typeface="Times New Roman" panose="02020603050405020304" pitchFamily="18" charset="0"/>
              </a:rPr>
              <a:t>  	DATA        ENDS</a:t>
            </a:r>
          </a:p>
          <a:p>
            <a:r>
              <a:rPr lang="en-US" altLang="zh-CN" sz="2000">
                <a:latin typeface="Times New Roman" panose="02020603050405020304" pitchFamily="18" charset="0"/>
              </a:rPr>
              <a:t>  	CODE        SEGMENT</a:t>
            </a:r>
          </a:p>
          <a:p>
            <a:r>
              <a:rPr lang="en-US" altLang="zh-CN" sz="2000">
                <a:latin typeface="Times New Roman" panose="02020603050405020304" pitchFamily="18" charset="0"/>
              </a:rPr>
              <a:t>	                   ASSUME CS</a:t>
            </a:r>
            <a:r>
              <a:rPr lang="en-US" altLang="zh-CN" sz="2000" b="1">
                <a:latin typeface="Times New Roman" panose="02020603050405020304" pitchFamily="18" charset="0"/>
              </a:rPr>
              <a:t>:</a:t>
            </a:r>
            <a:r>
              <a:rPr lang="en-US" altLang="zh-CN" sz="2000">
                <a:latin typeface="Times New Roman" panose="02020603050405020304" pitchFamily="18" charset="0"/>
              </a:rPr>
              <a:t>CODE</a:t>
            </a:r>
            <a:r>
              <a:rPr lang="zh-CN" altLang="en-US" sz="2000" dirty="0">
                <a:latin typeface="Times New Roman" panose="02020603050405020304" pitchFamily="18" charset="0"/>
              </a:rPr>
              <a:t>，</a:t>
            </a:r>
            <a:r>
              <a:rPr lang="en-US" altLang="zh-CN" sz="2000">
                <a:latin typeface="Times New Roman" panose="02020603050405020304" pitchFamily="18" charset="0"/>
              </a:rPr>
              <a:t>DS</a:t>
            </a:r>
            <a:r>
              <a:rPr lang="en-US" altLang="zh-CN" sz="2000" b="1">
                <a:latin typeface="Times New Roman" panose="02020603050405020304" pitchFamily="18" charset="0"/>
              </a:rPr>
              <a:t>:</a:t>
            </a:r>
            <a:r>
              <a:rPr lang="en-US" altLang="zh-CN" sz="2000">
                <a:latin typeface="Times New Roman" panose="02020603050405020304" pitchFamily="18" charset="0"/>
              </a:rPr>
              <a:t>DATA</a:t>
            </a:r>
          </a:p>
          <a:p>
            <a:r>
              <a:rPr lang="en-US" altLang="zh-CN" sz="2000">
                <a:latin typeface="Times New Roman" panose="02020603050405020304" pitchFamily="18" charset="0"/>
              </a:rPr>
              <a:t> 	 START</a:t>
            </a:r>
            <a:r>
              <a:rPr lang="zh-CN" altLang="en-US" sz="2000" b="1" dirty="0">
                <a:latin typeface="Times New Roman" panose="02020603050405020304" pitchFamily="18" charset="0"/>
              </a:rPr>
              <a:t>： </a:t>
            </a:r>
            <a:r>
              <a:rPr lang="en-US" altLang="zh-CN" sz="2000">
                <a:latin typeface="Times New Roman" panose="02020603050405020304" pitchFamily="18" charset="0"/>
              </a:rPr>
              <a:t>MOV  AX</a:t>
            </a:r>
            <a:r>
              <a:rPr lang="zh-CN" altLang="en-US" sz="2000" dirty="0">
                <a:latin typeface="Times New Roman" panose="02020603050405020304" pitchFamily="18" charset="0"/>
              </a:rPr>
              <a:t>，</a:t>
            </a:r>
            <a:r>
              <a:rPr lang="en-US" altLang="zh-CN" sz="2000">
                <a:latin typeface="Times New Roman" panose="02020603050405020304" pitchFamily="18" charset="0"/>
              </a:rPr>
              <a:t>DATA</a:t>
            </a:r>
          </a:p>
          <a:p>
            <a:r>
              <a:rPr lang="en-US" altLang="zh-CN" sz="2000">
                <a:latin typeface="Times New Roman" panose="02020603050405020304" pitchFamily="18" charset="0"/>
              </a:rPr>
              <a:t>         		     MOV  DS</a:t>
            </a:r>
            <a:r>
              <a:rPr lang="zh-CN" altLang="en-US" sz="2000" dirty="0">
                <a:latin typeface="Times New Roman" panose="02020603050405020304" pitchFamily="18" charset="0"/>
              </a:rPr>
              <a:t>，</a:t>
            </a:r>
            <a:r>
              <a:rPr lang="en-US" altLang="zh-CN" sz="2000">
                <a:latin typeface="Times New Roman" panose="02020603050405020304" pitchFamily="18" charset="0"/>
              </a:rPr>
              <a:t>AX</a:t>
            </a:r>
          </a:p>
          <a:p>
            <a:r>
              <a:rPr lang="en-US" altLang="zh-CN" sz="2000">
                <a:latin typeface="Times New Roman" panose="02020603050405020304" pitchFamily="18" charset="0"/>
              </a:rPr>
              <a:t>	                   MOV  BX</a:t>
            </a:r>
            <a:r>
              <a:rPr lang="zh-CN" altLang="en-US" sz="2000" dirty="0">
                <a:latin typeface="Times New Roman" panose="02020603050405020304" pitchFamily="18" charset="0"/>
              </a:rPr>
              <a:t>，</a:t>
            </a:r>
            <a:r>
              <a:rPr lang="en-US" altLang="zh-CN" sz="2000">
                <a:latin typeface="Times New Roman" panose="02020603050405020304" pitchFamily="18" charset="0"/>
              </a:rPr>
              <a:t>0      </a:t>
            </a:r>
            <a:r>
              <a:rPr lang="en-US" altLang="zh-CN" sz="2000" b="1">
                <a:latin typeface="Times New Roman" panose="02020603050405020304" pitchFamily="18" charset="0"/>
              </a:rPr>
              <a:t> </a:t>
            </a:r>
            <a:endParaRPr lang="en-US" altLang="zh-CN" sz="2000">
              <a:latin typeface="Times New Roman" panose="02020603050405020304" pitchFamily="18" charset="0"/>
            </a:endParaRPr>
          </a:p>
          <a:p>
            <a:r>
              <a:rPr lang="en-US" altLang="zh-CN" sz="2000">
                <a:latin typeface="Times New Roman" panose="02020603050405020304" pitchFamily="18" charset="0"/>
              </a:rPr>
              <a:t>          		    MOV  AX</a:t>
            </a:r>
            <a:r>
              <a:rPr lang="zh-CN" altLang="en-US" sz="2000" dirty="0">
                <a:latin typeface="Times New Roman" panose="02020603050405020304" pitchFamily="18" charset="0"/>
              </a:rPr>
              <a:t>，</a:t>
            </a:r>
            <a:r>
              <a:rPr lang="en-US" altLang="zh-CN" sz="2000">
                <a:latin typeface="Times New Roman" panose="02020603050405020304" pitchFamily="18" charset="0"/>
              </a:rPr>
              <a:t>0      </a:t>
            </a:r>
            <a:r>
              <a:rPr lang="en-US" altLang="zh-CN" sz="2000" b="1">
                <a:latin typeface="Times New Roman" panose="02020603050405020304" pitchFamily="18" charset="0"/>
              </a:rPr>
              <a:t> ;</a:t>
            </a:r>
            <a:r>
              <a:rPr lang="zh-CN" altLang="en-US" sz="2000" dirty="0">
                <a:latin typeface="Times New Roman" panose="02020603050405020304" pitchFamily="18" charset="0"/>
              </a:rPr>
              <a:t>累加</a:t>
            </a:r>
            <a:r>
              <a:rPr lang="en-US" altLang="zh-CN" sz="2000" err="1">
                <a:latin typeface="Times New Roman" panose="02020603050405020304" pitchFamily="18" charset="0"/>
              </a:rPr>
              <a:t>reg</a:t>
            </a:r>
            <a:endParaRPr lang="en-US" altLang="zh-CN" sz="2000" dirty="0">
              <a:latin typeface="Times New Roman" panose="02020603050405020304" pitchFamily="18" charset="0"/>
            </a:endParaRPr>
          </a:p>
          <a:p>
            <a:pPr>
              <a:lnSpc>
                <a:spcPct val="130000"/>
              </a:lnSpc>
              <a:spcBef>
                <a:spcPct val="50000"/>
              </a:spcBef>
            </a:pPr>
            <a:endParaRPr lang="en-US" altLang="zh-CN" sz="2000">
              <a:latin typeface="Times New Roman" panose="02020603050405020304" pitchFamily="18" charset="0"/>
            </a:endParaRPr>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19459"/>
          <p:cNvSpPr txBox="1"/>
          <p:nvPr/>
        </p:nvSpPr>
        <p:spPr>
          <a:xfrm>
            <a:off x="2057400" y="749300"/>
            <a:ext cx="8305800" cy="4459605"/>
          </a:xfrm>
          <a:prstGeom prst="rect">
            <a:avLst/>
          </a:prstGeom>
          <a:noFill/>
          <a:ln w="9525">
            <a:noFill/>
          </a:ln>
        </p:spPr>
        <p:txBody>
          <a:bodyPr>
            <a:noAutofit/>
          </a:bodyPr>
          <a:lstStyle/>
          <a:p>
            <a:r>
              <a:rPr lang="en-US" altLang="zh-CN">
                <a:latin typeface="Times New Roman" panose="02020603050405020304" pitchFamily="18" charset="0"/>
              </a:rPr>
              <a:t>        </a:t>
            </a:r>
            <a:r>
              <a:rPr lang="en-US" altLang="zh-CN" dirty="0">
                <a:latin typeface="Times New Roman" panose="02020603050405020304" pitchFamily="18" charset="0"/>
              </a:rPr>
              <a:t> </a:t>
            </a:r>
            <a:r>
              <a:rPr lang="en-US" altLang="zh-CN">
                <a:latin typeface="Times New Roman" panose="02020603050405020304" pitchFamily="18" charset="0"/>
              </a:rPr>
              <a:t>LOP</a:t>
            </a:r>
            <a:r>
              <a:rPr lang="en-US" altLang="zh-CN" b="1">
                <a:latin typeface="Times New Roman" panose="02020603050405020304" pitchFamily="18" charset="0"/>
              </a:rPr>
              <a:t>: </a:t>
            </a:r>
            <a:r>
              <a:rPr lang="en-US" altLang="zh-CN">
                <a:latin typeface="Times New Roman" panose="02020603050405020304" pitchFamily="18" charset="0"/>
              </a:rPr>
              <a:t>     INC  BX</a:t>
            </a:r>
          </a:p>
          <a:p>
            <a:r>
              <a:rPr lang="en-US" altLang="zh-CN">
                <a:latin typeface="Times New Roman" panose="02020603050405020304" pitchFamily="18" charset="0"/>
              </a:rPr>
              <a:t>          		ADD  AX</a:t>
            </a:r>
            <a:r>
              <a:rPr lang="zh-CN" altLang="en-US" dirty="0">
                <a:latin typeface="Times New Roman" panose="02020603050405020304" pitchFamily="18" charset="0"/>
              </a:rPr>
              <a:t>，</a:t>
            </a:r>
            <a:r>
              <a:rPr lang="en-US" altLang="zh-CN">
                <a:latin typeface="Times New Roman" panose="02020603050405020304" pitchFamily="18" charset="0"/>
              </a:rPr>
              <a:t>BX </a:t>
            </a:r>
          </a:p>
          <a:p>
            <a:r>
              <a:rPr lang="en-US" altLang="zh-CN">
                <a:latin typeface="Times New Roman" panose="02020603050405020304" pitchFamily="18" charset="0"/>
              </a:rPr>
              <a:t>         		 CMP  AX</a:t>
            </a:r>
            <a:r>
              <a:rPr lang="zh-CN" altLang="en-US" dirty="0">
                <a:latin typeface="Times New Roman" panose="02020603050405020304" pitchFamily="18" charset="0"/>
              </a:rPr>
              <a:t>，</a:t>
            </a:r>
            <a:r>
              <a:rPr lang="en-US" altLang="zh-CN">
                <a:latin typeface="Times New Roman" panose="02020603050405020304" pitchFamily="18" charset="0"/>
              </a:rPr>
              <a:t>1000</a:t>
            </a:r>
          </a:p>
          <a:p>
            <a:r>
              <a:rPr lang="en-US" altLang="zh-CN">
                <a:latin typeface="Times New Roman" panose="02020603050405020304" pitchFamily="18" charset="0"/>
              </a:rPr>
              <a:t>          		JB    LOP</a:t>
            </a:r>
          </a:p>
          <a:p>
            <a:r>
              <a:rPr lang="en-US" altLang="zh-CN">
                <a:latin typeface="Times New Roman" panose="02020603050405020304" pitchFamily="18" charset="0"/>
              </a:rPr>
              <a:t>          		MOV  N</a:t>
            </a:r>
            <a:r>
              <a:rPr lang="zh-CN" altLang="en-US" dirty="0">
                <a:latin typeface="Times New Roman" panose="02020603050405020304" pitchFamily="18" charset="0"/>
              </a:rPr>
              <a:t>，</a:t>
            </a:r>
            <a:r>
              <a:rPr lang="en-US" altLang="zh-CN">
                <a:latin typeface="Times New Roman" panose="02020603050405020304" pitchFamily="18" charset="0"/>
              </a:rPr>
              <a:t>BX</a:t>
            </a:r>
          </a:p>
          <a:p>
            <a:r>
              <a:rPr lang="en-US" altLang="zh-CN">
                <a:latin typeface="Times New Roman" panose="02020603050405020304" pitchFamily="18" charset="0"/>
              </a:rPr>
              <a:t>          		MOV  SUM</a:t>
            </a:r>
            <a:r>
              <a:rPr lang="zh-CN" altLang="en-US" dirty="0">
                <a:latin typeface="Times New Roman" panose="02020603050405020304" pitchFamily="18" charset="0"/>
              </a:rPr>
              <a:t>，</a:t>
            </a:r>
            <a:r>
              <a:rPr lang="en-US" altLang="zh-CN">
                <a:latin typeface="Times New Roman" panose="02020603050405020304" pitchFamily="18" charset="0"/>
              </a:rPr>
              <a:t>AX</a:t>
            </a:r>
          </a:p>
          <a:p>
            <a:r>
              <a:rPr lang="en-US" altLang="zh-CN">
                <a:latin typeface="Times New Roman" panose="02020603050405020304" pitchFamily="18" charset="0"/>
              </a:rPr>
              <a:t>         		 MOV  AH</a:t>
            </a:r>
            <a:r>
              <a:rPr lang="zh-CN" altLang="en-US" dirty="0">
                <a:latin typeface="Times New Roman" panose="02020603050405020304" pitchFamily="18" charset="0"/>
              </a:rPr>
              <a:t>，</a:t>
            </a:r>
            <a:r>
              <a:rPr lang="en-US" altLang="zh-CN">
                <a:latin typeface="Times New Roman" panose="02020603050405020304" pitchFamily="18" charset="0"/>
              </a:rPr>
              <a:t>4CH</a:t>
            </a:r>
          </a:p>
          <a:p>
            <a:r>
              <a:rPr lang="en-US" altLang="zh-CN">
                <a:latin typeface="Times New Roman" panose="02020603050405020304" pitchFamily="18" charset="0"/>
              </a:rPr>
              <a:t>          		INT  21H</a:t>
            </a:r>
          </a:p>
          <a:p>
            <a:r>
              <a:rPr lang="en-US" altLang="zh-CN">
                <a:latin typeface="Times New Roman" panose="02020603050405020304" pitchFamily="18" charset="0"/>
              </a:rPr>
              <a:t>   	CODE  ENDS</a:t>
            </a:r>
          </a:p>
          <a:p>
            <a:r>
              <a:rPr lang="en-US" altLang="zh-CN">
                <a:latin typeface="Times New Roman" panose="02020603050405020304" pitchFamily="18" charset="0"/>
              </a:rPr>
              <a:t>          		END  START</a:t>
            </a:r>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文本框 20483"/>
          <p:cNvSpPr txBox="1"/>
          <p:nvPr/>
        </p:nvSpPr>
        <p:spPr>
          <a:xfrm>
            <a:off x="1905000" y="476250"/>
            <a:ext cx="8458200" cy="4935220"/>
          </a:xfrm>
          <a:prstGeom prst="rect">
            <a:avLst/>
          </a:prstGeom>
          <a:noFill/>
          <a:ln w="9525">
            <a:noFill/>
          </a:ln>
        </p:spPr>
        <p:txBody>
          <a:bodyPr>
            <a:spAutoFit/>
          </a:bodyPr>
          <a:lstStyle/>
          <a:p>
            <a:pPr algn="just">
              <a:lnSpc>
                <a:spcPct val="130000"/>
              </a:lnSpc>
              <a:spcBef>
                <a:spcPct val="50000"/>
              </a:spcBef>
            </a:pPr>
            <a:r>
              <a:rPr lang="en-US" altLang="zh-CN" dirty="0">
                <a:latin typeface="Times New Roman" panose="02020603050405020304" pitchFamily="18" charset="0"/>
              </a:rPr>
              <a:t> </a:t>
            </a:r>
          </a:p>
          <a:p>
            <a:pPr algn="just">
              <a:lnSpc>
                <a:spcPct val="130000"/>
              </a:lnSpc>
              <a:spcBef>
                <a:spcPct val="50000"/>
              </a:spcBef>
            </a:pPr>
            <a:endParaRPr lang="en-US" altLang="zh-CN" dirty="0">
              <a:latin typeface="Times New Roman" panose="02020603050405020304" pitchFamily="18" charset="0"/>
            </a:endParaRPr>
          </a:p>
          <a:p>
            <a:pPr algn="just">
              <a:lnSpc>
                <a:spcPct val="130000"/>
              </a:lnSpc>
              <a:spcBef>
                <a:spcPct val="50000"/>
              </a:spcBef>
            </a:pPr>
            <a:endParaRPr lang="en-US" altLang="zh-CN" dirty="0">
              <a:latin typeface="Times New Roman" panose="02020603050405020304" pitchFamily="18" charset="0"/>
            </a:endParaRPr>
          </a:p>
          <a:p>
            <a:pPr algn="just">
              <a:lnSpc>
                <a:spcPct val="130000"/>
              </a:lnSpc>
              <a:spcBef>
                <a:spcPct val="50000"/>
              </a:spcBef>
            </a:pPr>
            <a:endParaRPr lang="en-US" altLang="zh-CN" dirty="0">
              <a:latin typeface="Times New Roman" panose="02020603050405020304" pitchFamily="18" charset="0"/>
            </a:endParaRPr>
          </a:p>
          <a:p>
            <a:pPr algn="just">
              <a:lnSpc>
                <a:spcPct val="130000"/>
              </a:lnSpc>
              <a:spcBef>
                <a:spcPct val="50000"/>
              </a:spcBef>
            </a:pPr>
            <a:endParaRPr lang="en-US" altLang="zh-CN" dirty="0">
              <a:latin typeface="Times New Roman" panose="02020603050405020304" pitchFamily="18" charset="0"/>
            </a:endParaRPr>
          </a:p>
          <a:p>
            <a:pPr algn="just">
              <a:lnSpc>
                <a:spcPct val="130000"/>
              </a:lnSpc>
              <a:spcBef>
                <a:spcPct val="50000"/>
              </a:spcBef>
            </a:pPr>
            <a:endParaRPr lang="en-US" altLang="zh-CN" dirty="0">
              <a:latin typeface="Times New Roman" panose="02020603050405020304" pitchFamily="18" charset="0"/>
            </a:endParaRPr>
          </a:p>
          <a:p>
            <a:pPr algn="just">
              <a:lnSpc>
                <a:spcPct val="130000"/>
              </a:lnSpc>
              <a:spcBef>
                <a:spcPct val="50000"/>
              </a:spcBef>
            </a:pPr>
            <a:endParaRPr lang="en-US" altLang="zh-CN" dirty="0">
              <a:latin typeface="Times New Roman" panose="02020603050405020304" pitchFamily="18" charset="0"/>
            </a:endParaRPr>
          </a:p>
          <a:p>
            <a:pPr algn="just">
              <a:lnSpc>
                <a:spcPct val="130000"/>
              </a:lnSpc>
              <a:spcBef>
                <a:spcPct val="50000"/>
              </a:spcBef>
            </a:pPr>
            <a:endParaRPr lang="en-US" altLang="zh-CN" dirty="0">
              <a:latin typeface="Times New Roman" panose="02020603050405020304" pitchFamily="18" charset="0"/>
            </a:endParaRPr>
          </a:p>
          <a:p>
            <a:pPr algn="just">
              <a:lnSpc>
                <a:spcPct val="130000"/>
              </a:lnSpc>
              <a:spcBef>
                <a:spcPct val="50000"/>
              </a:spcBef>
            </a:pPr>
            <a:endParaRPr lang="en-US" altLang="zh-CN" dirty="0">
              <a:latin typeface="Times New Roman" panose="02020603050405020304" pitchFamily="18" charset="0"/>
            </a:endParaRPr>
          </a:p>
          <a:p>
            <a:pPr algn="just">
              <a:lnSpc>
                <a:spcPct val="130000"/>
              </a:lnSpc>
              <a:spcBef>
                <a:spcPct val="50000"/>
              </a:spcBef>
            </a:pPr>
            <a:r>
              <a:rPr lang="en-US" altLang="zh-CN" dirty="0">
                <a:latin typeface="Times New Roman" panose="02020603050405020304" pitchFamily="18" charset="0"/>
              </a:rPr>
              <a:t>       </a:t>
            </a:r>
            <a:endParaRPr lang="en-US" altLang="zh-CN">
              <a:latin typeface="Times New Roman" panose="02020603050405020304" pitchFamily="18" charset="0"/>
            </a:endParaRPr>
          </a:p>
        </p:txBody>
      </p:sp>
      <p:pic>
        <p:nvPicPr>
          <p:cNvPr id="2" name="图片 1"/>
          <p:cNvPicPr>
            <a:picLocks noChangeAspect="1"/>
          </p:cNvPicPr>
          <p:nvPr>
            <p:custDataLst>
              <p:tags r:id="rId1"/>
            </p:custDataLst>
          </p:nvPr>
        </p:nvPicPr>
        <p:blipFill>
          <a:blip r:embed="rId3"/>
          <a:stretch>
            <a:fillRect/>
          </a:stretch>
        </p:blipFill>
        <p:spPr>
          <a:xfrm>
            <a:off x="1571625" y="360045"/>
            <a:ext cx="9048750" cy="5562600"/>
          </a:xfrm>
          <a:prstGeom prst="rect">
            <a:avLst/>
          </a:prstGeom>
        </p:spPr>
      </p:pic>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文本框 22531"/>
          <p:cNvSpPr txBox="1"/>
          <p:nvPr/>
        </p:nvSpPr>
        <p:spPr>
          <a:xfrm>
            <a:off x="1981200" y="476250"/>
            <a:ext cx="8458200" cy="5631180"/>
          </a:xfrm>
          <a:prstGeom prst="rect">
            <a:avLst/>
          </a:prstGeom>
          <a:noFill/>
          <a:ln w="9525">
            <a:noFill/>
          </a:ln>
        </p:spPr>
        <p:txBody>
          <a:bodyPr>
            <a:spAutoFit/>
          </a:bodyPr>
          <a:lstStyle/>
          <a:p>
            <a:r>
              <a:rPr lang="en-US" altLang="zh-CN" dirty="0">
                <a:latin typeface="Times New Roman" panose="02020603050405020304" pitchFamily="18" charset="0"/>
              </a:rPr>
              <a:t>                       </a:t>
            </a:r>
            <a:r>
              <a:rPr lang="en-US" altLang="zh-CN" sz="1800">
                <a:latin typeface="Times New Roman" panose="02020603050405020304" pitchFamily="18" charset="0"/>
              </a:rPr>
              <a:t>                                  </a:t>
            </a:r>
          </a:p>
          <a:p>
            <a:r>
              <a:rPr lang="en-US" altLang="zh-CN" sz="1800">
                <a:latin typeface="Times New Roman" panose="02020603050405020304" pitchFamily="18" charset="0"/>
              </a:rPr>
              <a:t>       </a:t>
            </a:r>
            <a:r>
              <a:rPr lang="zh-CN" altLang="en-US" sz="1800">
                <a:latin typeface="Times New Roman" panose="02020603050405020304" pitchFamily="18" charset="0"/>
              </a:rPr>
              <a:t>【</a:t>
            </a:r>
            <a:r>
              <a:rPr lang="zh-CN" altLang="en-US" sz="1800" dirty="0">
                <a:latin typeface="Times New Roman" panose="02020603050405020304" pitchFamily="18" charset="0"/>
              </a:rPr>
              <a:t>例</a:t>
            </a:r>
            <a:r>
              <a:rPr lang="en-US" altLang="zh-CN" sz="1800">
                <a:latin typeface="Times New Roman" panose="02020603050405020304" pitchFamily="18" charset="0"/>
              </a:rPr>
              <a:t> </a:t>
            </a:r>
            <a:r>
              <a:rPr lang="zh-CN" altLang="en-US" sz="1800">
                <a:latin typeface="Times New Roman" panose="02020603050405020304" pitchFamily="18" charset="0"/>
              </a:rPr>
              <a:t>】  </a:t>
            </a:r>
            <a:r>
              <a:rPr lang="zh-CN" altLang="en-US" sz="1800" dirty="0">
                <a:latin typeface="Times New Roman" panose="02020603050405020304" pitchFamily="18" charset="0"/>
              </a:rPr>
              <a:t>试编制一程序，产生</a:t>
            </a:r>
            <a:r>
              <a:rPr lang="en-US" altLang="zh-CN" sz="1800">
                <a:latin typeface="Times New Roman" panose="02020603050405020304" pitchFamily="18" charset="0"/>
              </a:rPr>
              <a:t>n</a:t>
            </a:r>
            <a:r>
              <a:rPr lang="zh-CN" altLang="en-US" sz="1800" dirty="0">
                <a:latin typeface="Times New Roman" panose="02020603050405020304" pitchFamily="18" charset="0"/>
              </a:rPr>
              <a:t>个斐波纳契数数列（</a:t>
            </a:r>
            <a:r>
              <a:rPr lang="en-US" altLang="zh-CN" sz="1800">
                <a:latin typeface="Times New Roman" panose="02020603050405020304" pitchFamily="18" charset="0"/>
              </a:rPr>
              <a:t>Fibonacci </a:t>
            </a:r>
            <a:r>
              <a:rPr lang="en-US" altLang="zh-CN" sz="1800" err="1">
                <a:latin typeface="Times New Roman" panose="02020603050405020304" pitchFamily="18" charset="0"/>
              </a:rPr>
              <a:t>Serier</a:t>
            </a:r>
            <a:r>
              <a:rPr lang="zh-CN" altLang="en-US" sz="1800" dirty="0">
                <a:latin typeface="Times New Roman" panose="02020603050405020304" pitchFamily="18" charset="0"/>
              </a:rPr>
              <a:t>）。该数列的第</a:t>
            </a:r>
            <a:r>
              <a:rPr lang="en-US" altLang="zh-CN" sz="1800">
                <a:latin typeface="Times New Roman" panose="02020603050405020304" pitchFamily="18" charset="0"/>
              </a:rPr>
              <a:t>1</a:t>
            </a:r>
            <a:r>
              <a:rPr lang="zh-CN" altLang="en-US" sz="1800" dirty="0">
                <a:latin typeface="Times New Roman" panose="02020603050405020304" pitchFamily="18" charset="0"/>
              </a:rPr>
              <a:t>、</a:t>
            </a:r>
            <a:r>
              <a:rPr lang="en-US" altLang="zh-CN" sz="1800">
                <a:latin typeface="Times New Roman" panose="02020603050405020304" pitchFamily="18" charset="0"/>
              </a:rPr>
              <a:t>2</a:t>
            </a:r>
            <a:r>
              <a:rPr lang="zh-CN" altLang="en-US" sz="1800" dirty="0">
                <a:latin typeface="Times New Roman" panose="02020603050405020304" pitchFamily="18" charset="0"/>
              </a:rPr>
              <a:t>个数分别是</a:t>
            </a:r>
            <a:r>
              <a:rPr lang="en-US" altLang="zh-CN" sz="1800">
                <a:latin typeface="Times New Roman" panose="02020603050405020304" pitchFamily="18" charset="0"/>
              </a:rPr>
              <a:t>0</a:t>
            </a:r>
            <a:r>
              <a:rPr lang="zh-CN" altLang="en-US" sz="1800" dirty="0">
                <a:latin typeface="Times New Roman" panose="02020603050405020304" pitchFamily="18" charset="0"/>
              </a:rPr>
              <a:t>、</a:t>
            </a:r>
            <a:r>
              <a:rPr lang="en-US" altLang="zh-CN" sz="1800">
                <a:latin typeface="Times New Roman" panose="02020603050405020304" pitchFamily="18" charset="0"/>
              </a:rPr>
              <a:t>1</a:t>
            </a:r>
            <a:r>
              <a:rPr lang="zh-CN" altLang="en-US" sz="1800" dirty="0">
                <a:latin typeface="Times New Roman" panose="02020603050405020304" pitchFamily="18" charset="0"/>
              </a:rPr>
              <a:t>。从第三个数开始。每一个数等于前两个数之和。因此，数列为：</a:t>
            </a:r>
            <a:r>
              <a:rPr lang="en-US" altLang="zh-CN" sz="1800">
                <a:latin typeface="Times New Roman" panose="02020603050405020304" pitchFamily="18" charset="0"/>
              </a:rPr>
              <a:t>0</a:t>
            </a:r>
            <a:r>
              <a:rPr lang="zh-CN" altLang="en-US" sz="1800" dirty="0">
                <a:latin typeface="Times New Roman" panose="02020603050405020304" pitchFamily="18" charset="0"/>
              </a:rPr>
              <a:t>、</a:t>
            </a:r>
            <a:r>
              <a:rPr lang="en-US" altLang="zh-CN" sz="1800">
                <a:latin typeface="Times New Roman" panose="02020603050405020304" pitchFamily="18" charset="0"/>
              </a:rPr>
              <a:t>1</a:t>
            </a:r>
            <a:r>
              <a:rPr lang="zh-CN" altLang="en-US" sz="1800" dirty="0">
                <a:latin typeface="Times New Roman" panose="02020603050405020304" pitchFamily="18" charset="0"/>
              </a:rPr>
              <a:t>、</a:t>
            </a:r>
            <a:r>
              <a:rPr lang="en-US" altLang="zh-CN" sz="1800">
                <a:latin typeface="Times New Roman" panose="02020603050405020304" pitchFamily="18" charset="0"/>
              </a:rPr>
              <a:t>1</a:t>
            </a:r>
            <a:r>
              <a:rPr lang="zh-CN" altLang="en-US" sz="1800" dirty="0">
                <a:latin typeface="Times New Roman" panose="02020603050405020304" pitchFamily="18" charset="0"/>
              </a:rPr>
              <a:t>、</a:t>
            </a:r>
            <a:r>
              <a:rPr lang="en-US" altLang="zh-CN" sz="1800">
                <a:latin typeface="Times New Roman" panose="02020603050405020304" pitchFamily="18" charset="0"/>
              </a:rPr>
              <a:t>2</a:t>
            </a:r>
            <a:r>
              <a:rPr lang="zh-CN" altLang="en-US" sz="1800" dirty="0">
                <a:latin typeface="Times New Roman" panose="02020603050405020304" pitchFamily="18" charset="0"/>
              </a:rPr>
              <a:t>、</a:t>
            </a:r>
            <a:r>
              <a:rPr lang="en-US" altLang="zh-CN" sz="1800">
                <a:latin typeface="Times New Roman" panose="02020603050405020304" pitchFamily="18" charset="0"/>
              </a:rPr>
              <a:t>3</a:t>
            </a:r>
            <a:r>
              <a:rPr lang="zh-CN" altLang="en-US" sz="1800" dirty="0">
                <a:latin typeface="Times New Roman" panose="02020603050405020304" pitchFamily="18" charset="0"/>
              </a:rPr>
              <a:t>、</a:t>
            </a:r>
            <a:r>
              <a:rPr lang="en-US" altLang="zh-CN" sz="1800">
                <a:latin typeface="Times New Roman" panose="02020603050405020304" pitchFamily="18" charset="0"/>
              </a:rPr>
              <a:t>5</a:t>
            </a:r>
            <a:r>
              <a:rPr lang="zh-CN" altLang="en-US" sz="1800" dirty="0">
                <a:latin typeface="Times New Roman" panose="02020603050405020304" pitchFamily="18" charset="0"/>
              </a:rPr>
              <a:t>、</a:t>
            </a:r>
            <a:r>
              <a:rPr lang="en-US" altLang="zh-CN" sz="1800">
                <a:latin typeface="Times New Roman" panose="02020603050405020304" pitchFamily="18" charset="0"/>
              </a:rPr>
              <a:t>8</a:t>
            </a:r>
            <a:r>
              <a:rPr lang="zh-CN" altLang="en-US" sz="1800" dirty="0">
                <a:latin typeface="Times New Roman" panose="02020603050405020304" pitchFamily="18" charset="0"/>
              </a:rPr>
              <a:t>、</a:t>
            </a:r>
            <a:r>
              <a:rPr lang="en-US" altLang="zh-CN" sz="1800">
                <a:latin typeface="Times New Roman" panose="02020603050405020304" pitchFamily="18" charset="0"/>
              </a:rPr>
              <a:t>13</a:t>
            </a:r>
            <a:r>
              <a:rPr lang="zh-CN" altLang="en-US" sz="1800" dirty="0">
                <a:latin typeface="Times New Roman" panose="02020603050405020304" pitchFamily="18" charset="0"/>
              </a:rPr>
              <a:t>、</a:t>
            </a:r>
            <a:r>
              <a:rPr lang="en-US" altLang="zh-CN" sz="1800">
                <a:latin typeface="Times New Roman" panose="02020603050405020304" pitchFamily="18" charset="0"/>
              </a:rPr>
              <a:t>21</a:t>
            </a:r>
            <a:r>
              <a:rPr lang="zh-CN" altLang="en-US" sz="1800" dirty="0">
                <a:latin typeface="Times New Roman" panose="02020603050405020304" pitchFamily="18" charset="0"/>
              </a:rPr>
              <a:t>、</a:t>
            </a:r>
            <a:r>
              <a:rPr lang="en-US" altLang="zh-CN" sz="1800">
                <a:latin typeface="Times New Roman" panose="02020603050405020304" pitchFamily="18" charset="0"/>
              </a:rPr>
              <a:t>34</a:t>
            </a:r>
            <a:r>
              <a:rPr lang="zh-CN" altLang="en-US" sz="1800" dirty="0">
                <a:latin typeface="Times New Roman" panose="02020603050405020304" pitchFamily="18" charset="0"/>
              </a:rPr>
              <a:t>、</a:t>
            </a:r>
            <a:r>
              <a:rPr lang="en-US" altLang="zh-CN" sz="1800">
                <a:latin typeface="Times New Roman" panose="02020603050405020304" pitchFamily="18" charset="0"/>
              </a:rPr>
              <a:t>……</a:t>
            </a:r>
            <a:r>
              <a:rPr lang="zh-CN" altLang="en-US" sz="1800" dirty="0">
                <a:latin typeface="Times New Roman" panose="02020603050405020304" pitchFamily="18" charset="0"/>
              </a:rPr>
              <a:t>等。编写的源程序如下：</a:t>
            </a:r>
          </a:p>
          <a:p>
            <a:r>
              <a:rPr lang="zh-CN" altLang="en-US" sz="1800" dirty="0">
                <a:latin typeface="Times New Roman" panose="02020603050405020304" pitchFamily="18" charset="0"/>
              </a:rPr>
              <a:t>    	</a:t>
            </a:r>
            <a:r>
              <a:rPr lang="en-US" altLang="zh-CN" sz="1800">
                <a:latin typeface="Times New Roman" panose="02020603050405020304" pitchFamily="18" charset="0"/>
              </a:rPr>
              <a:t>TITLE Fibonacci </a:t>
            </a:r>
            <a:r>
              <a:rPr lang="en-US" altLang="zh-CN" sz="1800" err="1">
                <a:latin typeface="Times New Roman" panose="02020603050405020304" pitchFamily="18" charset="0"/>
              </a:rPr>
              <a:t>seriers</a:t>
            </a:r>
            <a:endParaRPr lang="en-US" altLang="zh-CN" sz="1800">
              <a:latin typeface="Times New Roman" panose="02020603050405020304" pitchFamily="18" charset="0"/>
            </a:endParaRPr>
          </a:p>
          <a:p>
            <a:r>
              <a:rPr lang="en-US" altLang="zh-CN" sz="1800">
                <a:latin typeface="Times New Roman" panose="02020603050405020304" pitchFamily="18" charset="0"/>
              </a:rPr>
              <a:t>	DATA        SEGMENT</a:t>
            </a:r>
          </a:p>
          <a:p>
            <a:r>
              <a:rPr lang="en-US" altLang="zh-CN" sz="1800">
                <a:latin typeface="Times New Roman" panose="02020603050405020304" pitchFamily="18" charset="0"/>
              </a:rPr>
              <a:t>	FIBONA    DW  0</a:t>
            </a:r>
            <a:r>
              <a:rPr lang="zh-CN" altLang="en-US" sz="1800" dirty="0">
                <a:latin typeface="Times New Roman" panose="02020603050405020304" pitchFamily="18" charset="0"/>
              </a:rPr>
              <a:t>，</a:t>
            </a:r>
            <a:r>
              <a:rPr lang="en-US" altLang="zh-CN" sz="1800">
                <a:latin typeface="Times New Roman" panose="02020603050405020304" pitchFamily="18" charset="0"/>
              </a:rPr>
              <a:t>1</a:t>
            </a:r>
            <a:r>
              <a:rPr lang="zh-CN" altLang="en-US" sz="1800" dirty="0">
                <a:latin typeface="Times New Roman" panose="02020603050405020304" pitchFamily="18" charset="0"/>
              </a:rPr>
              <a:t>，</a:t>
            </a:r>
            <a:r>
              <a:rPr lang="en-US" altLang="zh-CN" sz="1800">
                <a:latin typeface="Times New Roman" panose="02020603050405020304" pitchFamily="18" charset="0"/>
              </a:rPr>
              <a:t>50H  DUP</a:t>
            </a:r>
            <a:r>
              <a:rPr lang="zh-CN" altLang="en-US" sz="1800" dirty="0">
                <a:latin typeface="Times New Roman" panose="02020603050405020304" pitchFamily="18" charset="0"/>
              </a:rPr>
              <a:t>（</a:t>
            </a:r>
            <a:r>
              <a:rPr lang="en-US" altLang="zh-CN" sz="1800">
                <a:latin typeface="Times New Roman" panose="02020603050405020304" pitchFamily="18" charset="0"/>
              </a:rPr>
              <a:t>?</a:t>
            </a:r>
            <a:r>
              <a:rPr lang="zh-CN" altLang="en-US" sz="1800" dirty="0">
                <a:latin typeface="Times New Roman" panose="02020603050405020304" pitchFamily="18" charset="0"/>
              </a:rPr>
              <a:t>）</a:t>
            </a:r>
          </a:p>
          <a:p>
            <a:r>
              <a:rPr lang="zh-CN" altLang="en-US" sz="1800">
                <a:latin typeface="Times New Roman" panose="02020603050405020304" pitchFamily="18" charset="0"/>
              </a:rPr>
              <a:t>		   </a:t>
            </a:r>
            <a:r>
              <a:rPr lang="en-US" altLang="zh-CN" sz="1800">
                <a:latin typeface="Times New Roman" panose="02020603050405020304" pitchFamily="18" charset="0"/>
              </a:rPr>
              <a:t>N        DW  20H</a:t>
            </a:r>
          </a:p>
          <a:p>
            <a:r>
              <a:rPr lang="en-US" altLang="zh-CN" sz="1800">
                <a:latin typeface="Times New Roman" panose="02020603050405020304" pitchFamily="18" charset="0"/>
              </a:rPr>
              <a:t>	DATA       ENDS</a:t>
            </a:r>
          </a:p>
          <a:p>
            <a:r>
              <a:rPr lang="en-US" altLang="zh-CN" sz="1800">
                <a:latin typeface="Times New Roman" panose="02020603050405020304" pitchFamily="18" charset="0"/>
              </a:rPr>
              <a:t>	STAK       SEGMENT  STACK</a:t>
            </a:r>
          </a:p>
          <a:p>
            <a:r>
              <a:rPr lang="en-US" altLang="zh-CN" sz="1800">
                <a:latin typeface="Times New Roman" panose="02020603050405020304" pitchFamily="18" charset="0"/>
              </a:rPr>
              <a:t>          		 DW  50H  DUP</a:t>
            </a:r>
            <a:r>
              <a:rPr lang="zh-CN" altLang="en-US" sz="1800" dirty="0">
                <a:latin typeface="Times New Roman" panose="02020603050405020304" pitchFamily="18" charset="0"/>
              </a:rPr>
              <a:t>（</a:t>
            </a:r>
            <a:r>
              <a:rPr lang="en-US" altLang="zh-CN" sz="1800">
                <a:latin typeface="Times New Roman" panose="02020603050405020304" pitchFamily="18" charset="0"/>
              </a:rPr>
              <a:t>?</a:t>
            </a:r>
            <a:r>
              <a:rPr lang="zh-CN" altLang="en-US" sz="1800" dirty="0">
                <a:latin typeface="Times New Roman" panose="02020603050405020304" pitchFamily="18" charset="0"/>
              </a:rPr>
              <a:t>）</a:t>
            </a:r>
          </a:p>
          <a:p>
            <a:r>
              <a:rPr lang="zh-CN" altLang="en-US" sz="1800">
                <a:latin typeface="Times New Roman" panose="02020603050405020304" pitchFamily="18" charset="0"/>
              </a:rPr>
              <a:t>	</a:t>
            </a:r>
            <a:r>
              <a:rPr lang="en-US" altLang="zh-CN" sz="1800">
                <a:latin typeface="Times New Roman" panose="02020603050405020304" pitchFamily="18" charset="0"/>
              </a:rPr>
              <a:t>STAK       ENDS</a:t>
            </a:r>
          </a:p>
          <a:p>
            <a:r>
              <a:rPr lang="en-US" altLang="zh-CN" sz="1800">
                <a:latin typeface="Times New Roman" panose="02020603050405020304" pitchFamily="18" charset="0"/>
              </a:rPr>
              <a:t>	CODE     SEGMENT</a:t>
            </a:r>
          </a:p>
          <a:p>
            <a:r>
              <a:rPr lang="en-US" altLang="zh-CN" sz="1800">
                <a:latin typeface="Times New Roman" panose="02020603050405020304" pitchFamily="18" charset="0"/>
              </a:rPr>
              <a:t>        		 ASSUME  CS</a:t>
            </a:r>
            <a:r>
              <a:rPr lang="en-US" altLang="zh-CN" sz="1800" b="1">
                <a:latin typeface="Times New Roman" panose="02020603050405020304" pitchFamily="18" charset="0"/>
              </a:rPr>
              <a:t>:</a:t>
            </a:r>
            <a:r>
              <a:rPr lang="en-US" altLang="zh-CN" sz="1800">
                <a:latin typeface="Times New Roman" panose="02020603050405020304" pitchFamily="18" charset="0"/>
              </a:rPr>
              <a:t>CODE</a:t>
            </a:r>
            <a:r>
              <a:rPr lang="zh-CN" altLang="en-US" sz="1800" dirty="0">
                <a:latin typeface="Times New Roman" panose="02020603050405020304" pitchFamily="18" charset="0"/>
              </a:rPr>
              <a:t>，</a:t>
            </a:r>
            <a:r>
              <a:rPr lang="en-US" altLang="zh-CN" sz="1800">
                <a:latin typeface="Times New Roman" panose="02020603050405020304" pitchFamily="18" charset="0"/>
              </a:rPr>
              <a:t>DS</a:t>
            </a:r>
            <a:r>
              <a:rPr lang="en-US" altLang="zh-CN" sz="1800" b="1">
                <a:latin typeface="Times New Roman" panose="02020603050405020304" pitchFamily="18" charset="0"/>
              </a:rPr>
              <a:t>:</a:t>
            </a:r>
            <a:r>
              <a:rPr lang="en-US" altLang="zh-CN" sz="1800">
                <a:latin typeface="Times New Roman" panose="02020603050405020304" pitchFamily="18" charset="0"/>
              </a:rPr>
              <a:t>DATA</a:t>
            </a:r>
          </a:p>
          <a:p>
            <a:r>
              <a:rPr lang="en-US" altLang="zh-CN" sz="1800">
                <a:latin typeface="Times New Roman" panose="02020603050405020304" pitchFamily="18" charset="0"/>
              </a:rPr>
              <a:t>	START</a:t>
            </a:r>
            <a:r>
              <a:rPr lang="en-US" altLang="zh-CN" sz="1800" b="1">
                <a:latin typeface="Times New Roman" panose="02020603050405020304" pitchFamily="18" charset="0"/>
              </a:rPr>
              <a:t>: </a:t>
            </a:r>
            <a:r>
              <a:rPr lang="en-US" altLang="zh-CN" sz="1800">
                <a:latin typeface="Times New Roman" panose="02020603050405020304" pitchFamily="18" charset="0"/>
              </a:rPr>
              <a:t>  MOV  AX</a:t>
            </a:r>
            <a:r>
              <a:rPr lang="zh-CN" altLang="en-US" sz="1800" dirty="0">
                <a:latin typeface="Times New Roman" panose="02020603050405020304" pitchFamily="18" charset="0"/>
              </a:rPr>
              <a:t>，</a:t>
            </a:r>
            <a:r>
              <a:rPr lang="en-US" altLang="zh-CN" sz="1800">
                <a:latin typeface="Times New Roman" panose="02020603050405020304" pitchFamily="18" charset="0"/>
              </a:rPr>
              <a:t>DATA</a:t>
            </a:r>
          </a:p>
          <a:p>
            <a:r>
              <a:rPr lang="en-US" altLang="zh-CN" sz="1800">
                <a:latin typeface="Times New Roman" panose="02020603050405020304" pitchFamily="18" charset="0"/>
              </a:rPr>
              <a:t>		MOV  DS</a:t>
            </a:r>
            <a:r>
              <a:rPr lang="zh-CN" altLang="en-US" sz="1800" dirty="0">
                <a:latin typeface="Times New Roman" panose="02020603050405020304" pitchFamily="18" charset="0"/>
              </a:rPr>
              <a:t>，</a:t>
            </a:r>
            <a:r>
              <a:rPr lang="en-US" altLang="zh-CN" sz="1800">
                <a:latin typeface="Times New Roman" panose="02020603050405020304" pitchFamily="18" charset="0"/>
              </a:rPr>
              <a:t>AX</a:t>
            </a:r>
          </a:p>
          <a:p>
            <a:r>
              <a:rPr lang="en-US" altLang="zh-CN" sz="1800">
                <a:latin typeface="Times New Roman" panose="02020603050405020304" pitchFamily="18" charset="0"/>
              </a:rPr>
              <a:t>		MOV  CX</a:t>
            </a:r>
            <a:r>
              <a:rPr lang="zh-CN" altLang="en-US" sz="1800" dirty="0">
                <a:latin typeface="Times New Roman" panose="02020603050405020304" pitchFamily="18" charset="0"/>
              </a:rPr>
              <a:t>，</a:t>
            </a:r>
            <a:r>
              <a:rPr lang="en-US" altLang="zh-CN" sz="1800">
                <a:latin typeface="Times New Roman" panose="02020603050405020304" pitchFamily="18" charset="0"/>
              </a:rPr>
              <a:t>N            </a:t>
            </a:r>
            <a:r>
              <a:rPr lang="zh-CN" altLang="en-US" sz="1800" dirty="0">
                <a:latin typeface="Times New Roman" panose="02020603050405020304" pitchFamily="18" charset="0"/>
              </a:rPr>
              <a:t>；送数据个数</a:t>
            </a:r>
          </a:p>
          <a:p>
            <a:r>
              <a:rPr lang="zh-CN" altLang="en-US" sz="1800">
                <a:latin typeface="Times New Roman" panose="02020603050405020304" pitchFamily="18" charset="0"/>
              </a:rPr>
              <a:t>		</a:t>
            </a:r>
            <a:r>
              <a:rPr lang="en-US" altLang="zh-CN" sz="1800">
                <a:latin typeface="Times New Roman" panose="02020603050405020304" pitchFamily="18" charset="0"/>
              </a:rPr>
              <a:t>MOV  AX</a:t>
            </a:r>
            <a:r>
              <a:rPr lang="zh-CN" altLang="en-US" sz="1800" dirty="0">
                <a:latin typeface="Times New Roman" panose="02020603050405020304" pitchFamily="18" charset="0"/>
              </a:rPr>
              <a:t>，</a:t>
            </a:r>
            <a:r>
              <a:rPr lang="en-US" altLang="zh-CN" sz="1800">
                <a:latin typeface="Times New Roman" panose="02020603050405020304" pitchFamily="18" charset="0"/>
              </a:rPr>
              <a:t>0            </a:t>
            </a:r>
            <a:r>
              <a:rPr lang="zh-CN" altLang="en-US" sz="1800" dirty="0">
                <a:latin typeface="Times New Roman" panose="02020603050405020304" pitchFamily="18" charset="0"/>
              </a:rPr>
              <a:t>；赋数列初值</a:t>
            </a:r>
          </a:p>
          <a:p>
            <a:r>
              <a:rPr lang="zh-CN" altLang="en-US" sz="1800">
                <a:latin typeface="Times New Roman" panose="02020603050405020304" pitchFamily="18" charset="0"/>
              </a:rPr>
              <a:t>		</a:t>
            </a:r>
            <a:r>
              <a:rPr lang="en-US" altLang="zh-CN" sz="1800">
                <a:latin typeface="Times New Roman" panose="02020603050405020304" pitchFamily="18" charset="0"/>
              </a:rPr>
              <a:t>MOV  BX</a:t>
            </a:r>
            <a:r>
              <a:rPr lang="zh-CN" altLang="en-US" sz="1800" dirty="0">
                <a:latin typeface="Times New Roman" panose="02020603050405020304" pitchFamily="18" charset="0"/>
              </a:rPr>
              <a:t>，</a:t>
            </a:r>
            <a:r>
              <a:rPr lang="en-US" altLang="zh-CN" sz="1800">
                <a:latin typeface="Times New Roman" panose="02020603050405020304" pitchFamily="18" charset="0"/>
              </a:rPr>
              <a:t>1       </a:t>
            </a:r>
          </a:p>
          <a:p>
            <a:r>
              <a:rPr lang="en-US" altLang="zh-CN" sz="1800">
                <a:latin typeface="Times New Roman" panose="02020603050405020304" pitchFamily="18" charset="0"/>
              </a:rPr>
              <a:t>		MOV  SI</a:t>
            </a:r>
            <a:r>
              <a:rPr lang="zh-CN" altLang="en-US" sz="1800" dirty="0">
                <a:latin typeface="Times New Roman" panose="02020603050405020304" pitchFamily="18" charset="0"/>
              </a:rPr>
              <a:t>，</a:t>
            </a:r>
            <a:r>
              <a:rPr lang="en-US" altLang="zh-CN" sz="1800">
                <a:latin typeface="Times New Roman" panose="02020603050405020304" pitchFamily="18" charset="0"/>
              </a:rPr>
              <a:t>4</a:t>
            </a:r>
            <a:r>
              <a:rPr lang="en-US" altLang="zh-CN">
                <a:latin typeface="Times New Roman" panose="02020603050405020304" pitchFamily="18" charset="0"/>
              </a:rPr>
              <a:t> </a:t>
            </a:r>
            <a:r>
              <a:rPr lang="en-US" altLang="zh-CN" dirty="0">
                <a:latin typeface="Times New Roman" panose="02020603050405020304" pitchFamily="18" charset="0"/>
              </a:rPr>
              <a:t>        </a:t>
            </a:r>
            <a:endParaRPr lang="en-US" altLang="zh-CN">
              <a:latin typeface="Times New Roman" panose="02020603050405020304" pitchFamily="18" charset="0"/>
            </a:endParaRP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文本框 23555"/>
          <p:cNvSpPr txBox="1"/>
          <p:nvPr/>
        </p:nvSpPr>
        <p:spPr>
          <a:xfrm>
            <a:off x="1847850" y="692150"/>
            <a:ext cx="8041640" cy="4844415"/>
          </a:xfrm>
          <a:prstGeom prst="rect">
            <a:avLst/>
          </a:prstGeom>
          <a:noFill/>
          <a:ln w="9525">
            <a:noFill/>
          </a:ln>
        </p:spPr>
        <p:txBody>
          <a:bodyPr>
            <a:noAutofit/>
          </a:bodyPr>
          <a:lstStyle/>
          <a:p>
            <a:r>
              <a:rPr lang="zh-CN" altLang="en-US" dirty="0">
                <a:latin typeface="Times New Roman" panose="02020603050405020304" pitchFamily="18" charset="0"/>
              </a:rPr>
              <a:t>　	</a:t>
            </a:r>
            <a:r>
              <a:rPr lang="en-US" altLang="zh-CN">
                <a:latin typeface="Times New Roman" panose="02020603050405020304" pitchFamily="18" charset="0"/>
              </a:rPr>
              <a:t>LOP</a:t>
            </a:r>
            <a:r>
              <a:rPr lang="en-US" altLang="zh-CN" b="1">
                <a:latin typeface="Times New Roman" panose="02020603050405020304" pitchFamily="18" charset="0"/>
              </a:rPr>
              <a:t>:    </a:t>
            </a:r>
            <a:r>
              <a:rPr lang="en-US" altLang="zh-CN">
                <a:latin typeface="Times New Roman" panose="02020603050405020304" pitchFamily="18" charset="0"/>
              </a:rPr>
              <a:t>MOV  FIBONA[SI]</a:t>
            </a:r>
            <a:r>
              <a:rPr lang="zh-CN" altLang="en-US" dirty="0">
                <a:latin typeface="Times New Roman" panose="02020603050405020304" pitchFamily="18" charset="0"/>
              </a:rPr>
              <a:t>，</a:t>
            </a:r>
            <a:r>
              <a:rPr lang="en-US" altLang="zh-CN">
                <a:latin typeface="Times New Roman" panose="02020603050405020304" pitchFamily="18" charset="0"/>
              </a:rPr>
              <a:t>AX  </a:t>
            </a:r>
            <a:r>
              <a:rPr lang="en-US" altLang="zh-CN" b="1">
                <a:latin typeface="Times New Roman" panose="02020603050405020304" pitchFamily="18" charset="0"/>
              </a:rPr>
              <a:t>;</a:t>
            </a:r>
            <a:r>
              <a:rPr lang="zh-CN" altLang="en-US" dirty="0">
                <a:latin typeface="Times New Roman" panose="02020603050405020304" pitchFamily="18" charset="0"/>
              </a:rPr>
              <a:t>存数据</a:t>
            </a:r>
          </a:p>
          <a:p>
            <a:r>
              <a:rPr lang="zh-CN" altLang="en-US">
                <a:latin typeface="Times New Roman" panose="02020603050405020304" pitchFamily="18" charset="0"/>
              </a:rPr>
              <a:t>		</a:t>
            </a:r>
            <a:r>
              <a:rPr lang="en-US" altLang="zh-CN">
                <a:latin typeface="Times New Roman" panose="02020603050405020304" pitchFamily="18" charset="0"/>
              </a:rPr>
              <a:t>ADD  AX</a:t>
            </a:r>
            <a:r>
              <a:rPr lang="zh-CN" altLang="en-US" dirty="0">
                <a:latin typeface="Times New Roman" panose="02020603050405020304" pitchFamily="18" charset="0"/>
              </a:rPr>
              <a:t>，</a:t>
            </a:r>
            <a:r>
              <a:rPr lang="en-US" altLang="zh-CN">
                <a:latin typeface="Times New Roman" panose="02020603050405020304" pitchFamily="18" charset="0"/>
              </a:rPr>
              <a:t>BX          </a:t>
            </a:r>
            <a:r>
              <a:rPr lang="en-US" altLang="zh-CN" b="1">
                <a:latin typeface="Times New Roman" panose="02020603050405020304" pitchFamily="18" charset="0"/>
              </a:rPr>
              <a:t>;</a:t>
            </a:r>
            <a:r>
              <a:rPr lang="zh-CN" altLang="en-US" dirty="0">
                <a:latin typeface="Times New Roman" panose="02020603050405020304" pitchFamily="18" charset="0"/>
              </a:rPr>
              <a:t>产生数列新数</a:t>
            </a:r>
          </a:p>
          <a:p>
            <a:r>
              <a:rPr lang="zh-CN" altLang="en-US">
                <a:latin typeface="Times New Roman" panose="02020603050405020304" pitchFamily="18" charset="0"/>
              </a:rPr>
              <a:t>		</a:t>
            </a:r>
            <a:r>
              <a:rPr lang="en-US" altLang="zh-CN">
                <a:latin typeface="Times New Roman" panose="02020603050405020304" pitchFamily="18" charset="0"/>
              </a:rPr>
              <a:t>XCHG AX</a:t>
            </a:r>
            <a:r>
              <a:rPr lang="zh-CN" altLang="en-US" dirty="0">
                <a:latin typeface="Times New Roman" panose="02020603050405020304" pitchFamily="18" charset="0"/>
              </a:rPr>
              <a:t>，</a:t>
            </a:r>
            <a:r>
              <a:rPr lang="en-US" altLang="zh-CN">
                <a:latin typeface="Times New Roman" panose="02020603050405020304" pitchFamily="18" charset="0"/>
              </a:rPr>
              <a:t>BX</a:t>
            </a:r>
          </a:p>
          <a:p>
            <a:r>
              <a:rPr lang="en-US" altLang="zh-CN">
                <a:latin typeface="Times New Roman" panose="02020603050405020304" pitchFamily="18" charset="0"/>
              </a:rPr>
              <a:t>		ADD  SI</a:t>
            </a:r>
            <a:r>
              <a:rPr lang="zh-CN" altLang="en-US" dirty="0">
                <a:latin typeface="Times New Roman" panose="02020603050405020304" pitchFamily="18" charset="0"/>
              </a:rPr>
              <a:t>，</a:t>
            </a:r>
            <a:r>
              <a:rPr lang="en-US" altLang="zh-CN">
                <a:latin typeface="Times New Roman" panose="02020603050405020304" pitchFamily="18" charset="0"/>
              </a:rPr>
              <a:t>TYPE FIBONA </a:t>
            </a:r>
            <a:r>
              <a:rPr lang="en-US" altLang="zh-CN" b="1">
                <a:latin typeface="Times New Roman" panose="02020603050405020304" pitchFamily="18" charset="0"/>
              </a:rPr>
              <a:t>;</a:t>
            </a:r>
            <a:r>
              <a:rPr lang="zh-CN" altLang="en-US" dirty="0">
                <a:latin typeface="Times New Roman" panose="02020603050405020304" pitchFamily="18" charset="0"/>
              </a:rPr>
              <a:t>修改指针</a:t>
            </a:r>
          </a:p>
          <a:p>
            <a:r>
              <a:rPr lang="zh-CN" altLang="en-US">
                <a:latin typeface="Times New Roman" panose="02020603050405020304" pitchFamily="18" charset="0"/>
              </a:rPr>
              <a:t>		</a:t>
            </a:r>
            <a:r>
              <a:rPr lang="en-US" altLang="zh-CN">
                <a:latin typeface="Times New Roman" panose="02020603050405020304" pitchFamily="18" charset="0"/>
              </a:rPr>
              <a:t>LOOP  LOP</a:t>
            </a:r>
          </a:p>
          <a:p>
            <a:r>
              <a:rPr lang="en-US" altLang="zh-CN">
                <a:latin typeface="Times New Roman" panose="02020603050405020304" pitchFamily="18" charset="0"/>
              </a:rPr>
              <a:t>		MOV  AH</a:t>
            </a:r>
            <a:r>
              <a:rPr lang="zh-CN" altLang="en-US" dirty="0">
                <a:latin typeface="Times New Roman" panose="02020603050405020304" pitchFamily="18" charset="0"/>
              </a:rPr>
              <a:t>，</a:t>
            </a:r>
            <a:r>
              <a:rPr lang="en-US" altLang="zh-CN">
                <a:latin typeface="Times New Roman" panose="02020603050405020304" pitchFamily="18" charset="0"/>
              </a:rPr>
              <a:t>4CH</a:t>
            </a:r>
          </a:p>
          <a:p>
            <a:r>
              <a:rPr lang="en-US" altLang="zh-CN">
                <a:latin typeface="Times New Roman" panose="02020603050405020304" pitchFamily="18" charset="0"/>
              </a:rPr>
              <a:t>		INT  21H</a:t>
            </a:r>
          </a:p>
          <a:p>
            <a:r>
              <a:rPr lang="en-US" altLang="zh-CN">
                <a:latin typeface="Times New Roman" panose="02020603050405020304" pitchFamily="18" charset="0"/>
              </a:rPr>
              <a:t>	CODE  ENDS</a:t>
            </a:r>
          </a:p>
          <a:p>
            <a:r>
              <a:rPr lang="en-US" altLang="zh-CN">
                <a:latin typeface="Times New Roman" panose="02020603050405020304" pitchFamily="18" charset="0"/>
              </a:rPr>
              <a:t>		 END  START</a:t>
            </a:r>
          </a:p>
          <a:p>
            <a:r>
              <a:rPr lang="en-US" altLang="zh-CN" dirty="0">
                <a:latin typeface="Times New Roman" panose="02020603050405020304" pitchFamily="18" charset="0"/>
              </a:rPr>
              <a:t>       </a:t>
            </a:r>
            <a:r>
              <a:rPr lang="zh-CN" altLang="en-US" dirty="0">
                <a:latin typeface="Times New Roman" panose="02020603050405020304" pitchFamily="18" charset="0"/>
              </a:rPr>
              <a:t>在程序的循环部分首先存数列中的一个数，然后用</a:t>
            </a:r>
            <a:r>
              <a:rPr lang="en-US" altLang="zh-CN">
                <a:latin typeface="Times New Roman" panose="02020603050405020304" pitchFamily="18" charset="0"/>
              </a:rPr>
              <a:t>AX</a:t>
            </a:r>
            <a:r>
              <a:rPr lang="en-US" altLang="zh-CN">
                <a:latin typeface="Times New Roman" panose="02020603050405020304" pitchFamily="18" charset="0"/>
                <a:sym typeface="Wingdings" panose="05000000000000000000" pitchFamily="2" charset="2"/>
              </a:rPr>
              <a:t></a:t>
            </a:r>
            <a:r>
              <a:rPr lang="en-US" altLang="zh-CN">
                <a:latin typeface="Times New Roman" panose="02020603050405020304" pitchFamily="18" charset="0"/>
              </a:rPr>
              <a:t>AX+BX</a:t>
            </a:r>
            <a:r>
              <a:rPr lang="zh-CN" altLang="en-US" dirty="0">
                <a:latin typeface="Times New Roman" panose="02020603050405020304" pitchFamily="18" charset="0"/>
              </a:rPr>
              <a:t>的办法产生数列新数，并将</a:t>
            </a:r>
            <a:r>
              <a:rPr lang="en-US" altLang="zh-CN">
                <a:latin typeface="Times New Roman" panose="02020603050405020304" pitchFamily="18" charset="0"/>
              </a:rPr>
              <a:t>AX</a:t>
            </a:r>
            <a:r>
              <a:rPr lang="zh-CN" altLang="en-US" dirty="0">
                <a:latin typeface="Times New Roman" panose="02020603050405020304" pitchFamily="18" charset="0"/>
              </a:rPr>
              <a:t>、</a:t>
            </a:r>
            <a:r>
              <a:rPr lang="en-US" altLang="zh-CN">
                <a:latin typeface="Times New Roman" panose="02020603050405020304" pitchFamily="18" charset="0"/>
              </a:rPr>
              <a:t>BX</a:t>
            </a:r>
            <a:r>
              <a:rPr lang="zh-CN" altLang="en-US" dirty="0">
                <a:latin typeface="Times New Roman" panose="02020603050405020304" pitchFamily="18" charset="0"/>
              </a:rPr>
              <a:t>的内容互换，以使</a:t>
            </a:r>
            <a:r>
              <a:rPr lang="en-US" altLang="zh-CN">
                <a:latin typeface="Times New Roman" panose="02020603050405020304" pitchFamily="18" charset="0"/>
              </a:rPr>
              <a:t>AX</a:t>
            </a:r>
            <a:r>
              <a:rPr lang="zh-CN" altLang="en-US" dirty="0">
                <a:latin typeface="Times New Roman" panose="02020603050405020304" pitchFamily="18" charset="0"/>
              </a:rPr>
              <a:t>中保存后面两个数中较前的数，为下一个循环存数作好准备。</a:t>
            </a:r>
            <a:endParaRPr lang="zh-CN" altLang="en-US">
              <a:latin typeface="Times New Roman" panose="02020603050405020304" pitchFamily="18" charset="0"/>
            </a:endParaRPr>
          </a:p>
        </p:txBody>
      </p:sp>
    </p:spTree>
  </p:cSld>
  <p:clrMapOvr>
    <a:masterClrMapping/>
  </p:clrMapOvr>
  <p:transition spd="med">
    <p:zoom/>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EwNTVmYWIxODE1ZTRjY2MxYmIzNWFjMmI0YmNkNzU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8881</Words>
  <Application>Microsoft Office PowerPoint</Application>
  <PresentationFormat>宽屏</PresentationFormat>
  <Paragraphs>553</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WPS</vt:lpstr>
      <vt:lpstr>期末总结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74LS138真值表</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期末总结</dc:title>
  <dc:creator>lyz</dc:creator>
  <cp:lastModifiedBy>ziran wu</cp:lastModifiedBy>
  <cp:revision>10</cp:revision>
  <dcterms:created xsi:type="dcterms:W3CDTF">2023-08-09T12:44:00Z</dcterms:created>
  <dcterms:modified xsi:type="dcterms:W3CDTF">2024-01-01T11:14:55Z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2052-12.1.0.15990</vt:lpwstr>
  </property>
</Properties>
</file>