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411" r:id="rId3"/>
    <p:sldId id="412" r:id="rId4"/>
    <p:sldId id="413" r:id="rId5"/>
    <p:sldId id="415" r:id="rId6"/>
    <p:sldId id="544" r:id="rId7"/>
    <p:sldId id="545" r:id="rId8"/>
    <p:sldId id="546" r:id="rId9"/>
    <p:sldId id="417" r:id="rId10"/>
    <p:sldId id="418" r:id="rId11"/>
    <p:sldId id="547" r:id="rId12"/>
    <p:sldId id="419" r:id="rId13"/>
    <p:sldId id="548" r:id="rId14"/>
    <p:sldId id="549" r:id="rId15"/>
    <p:sldId id="421" r:id="rId16"/>
    <p:sldId id="422" r:id="rId17"/>
    <p:sldId id="550" r:id="rId18"/>
    <p:sldId id="551" r:id="rId19"/>
    <p:sldId id="552" r:id="rId20"/>
    <p:sldId id="424" r:id="rId21"/>
    <p:sldId id="553" r:id="rId22"/>
    <p:sldId id="425" r:id="rId23"/>
    <p:sldId id="554" r:id="rId24"/>
    <p:sldId id="427" r:id="rId25"/>
    <p:sldId id="426" r:id="rId26"/>
    <p:sldId id="428" r:id="rId27"/>
    <p:sldId id="555" r:id="rId28"/>
    <p:sldId id="429" r:id="rId29"/>
    <p:sldId id="556" r:id="rId30"/>
    <p:sldId id="557" r:id="rId31"/>
    <p:sldId id="430" r:id="rId32"/>
    <p:sldId id="558" r:id="rId33"/>
    <p:sldId id="559" r:id="rId34"/>
    <p:sldId id="431" r:id="rId35"/>
    <p:sldId id="562" r:id="rId36"/>
    <p:sldId id="560" r:id="rId37"/>
    <p:sldId id="432" r:id="rId38"/>
    <p:sldId id="433" r:id="rId39"/>
    <p:sldId id="434" r:id="rId40"/>
    <p:sldId id="563" r:id="rId41"/>
    <p:sldId id="435" r:id="rId42"/>
    <p:sldId id="564" r:id="rId43"/>
    <p:sldId id="436" r:id="rId44"/>
    <p:sldId id="437" r:id="rId45"/>
    <p:sldId id="565" r:id="rId46"/>
    <p:sldId id="438" r:id="rId47"/>
    <p:sldId id="439" r:id="rId48"/>
    <p:sldId id="440" r:id="rId49"/>
    <p:sldId id="441" r:id="rId50"/>
    <p:sldId id="442" r:id="rId51"/>
    <p:sldId id="443" r:id="rId52"/>
    <p:sldId id="444" r:id="rId53"/>
    <p:sldId id="445" r:id="rId54"/>
    <p:sldId id="446" r:id="rId55"/>
    <p:sldId id="447" r:id="rId56"/>
    <p:sldId id="448" r:id="rId57"/>
    <p:sldId id="449" r:id="rId58"/>
    <p:sldId id="450" r:id="rId59"/>
    <p:sldId id="451" r:id="rId60"/>
    <p:sldId id="452" r:id="rId61"/>
    <p:sldId id="453" r:id="rId62"/>
    <p:sldId id="454" r:id="rId63"/>
    <p:sldId id="455" r:id="rId64"/>
    <p:sldId id="456" r:id="rId65"/>
    <p:sldId id="457" r:id="rId66"/>
    <p:sldId id="458" r:id="rId67"/>
    <p:sldId id="459" r:id="rId68"/>
    <p:sldId id="460" r:id="rId69"/>
    <p:sldId id="461" r:id="rId70"/>
    <p:sldId id="691" r:id="rId71"/>
    <p:sldId id="462" r:id="rId72"/>
    <p:sldId id="692" r:id="rId73"/>
    <p:sldId id="463" r:id="rId74"/>
    <p:sldId id="693" r:id="rId75"/>
    <p:sldId id="694" r:id="rId76"/>
    <p:sldId id="695" r:id="rId77"/>
    <p:sldId id="696" r:id="rId78"/>
    <p:sldId id="697" r:id="rId79"/>
    <p:sldId id="698" r:id="rId80"/>
    <p:sldId id="464" r:id="rId81"/>
    <p:sldId id="465" r:id="rId82"/>
    <p:sldId id="466" r:id="rId83"/>
    <p:sldId id="467" r:id="rId84"/>
    <p:sldId id="468" r:id="rId85"/>
    <p:sldId id="469" r:id="rId86"/>
    <p:sldId id="699" r:id="rId87"/>
    <p:sldId id="700" r:id="rId88"/>
    <p:sldId id="470" r:id="rId89"/>
    <p:sldId id="471" r:id="rId90"/>
    <p:sldId id="472" r:id="rId91"/>
    <p:sldId id="701" r:id="rId92"/>
    <p:sldId id="473" r:id="rId93"/>
    <p:sldId id="409" r:id="rId94"/>
    <p:sldId id="474" r:id="rId95"/>
    <p:sldId id="475" r:id="rId96"/>
    <p:sldId id="703" r:id="rId97"/>
    <p:sldId id="704" r:id="rId98"/>
    <p:sldId id="702" r:id="rId99"/>
    <p:sldId id="705" r:id="rId100"/>
    <p:sldId id="476" r:id="rId101"/>
    <p:sldId id="706" r:id="rId102"/>
    <p:sldId id="477" r:id="rId103"/>
    <p:sldId id="478" r:id="rId104"/>
    <p:sldId id="479" r:id="rId105"/>
    <p:sldId id="707" r:id="rId106"/>
    <p:sldId id="708" r:id="rId107"/>
    <p:sldId id="480" r:id="rId108"/>
    <p:sldId id="481" r:id="rId109"/>
    <p:sldId id="709" r:id="rId110"/>
    <p:sldId id="710" r:id="rId111"/>
    <p:sldId id="482" r:id="rId112"/>
    <p:sldId id="483" r:id="rId113"/>
    <p:sldId id="484" r:id="rId114"/>
    <p:sldId id="485" r:id="rId115"/>
    <p:sldId id="486" r:id="rId116"/>
    <p:sldId id="487" r:id="rId117"/>
    <p:sldId id="711" r:id="rId118"/>
    <p:sldId id="488" r:id="rId119"/>
    <p:sldId id="712" r:id="rId120"/>
    <p:sldId id="713" r:id="rId121"/>
    <p:sldId id="714" r:id="rId122"/>
    <p:sldId id="715" r:id="rId123"/>
    <p:sldId id="489" r:id="rId124"/>
    <p:sldId id="490" r:id="rId125"/>
    <p:sldId id="491" r:id="rId126"/>
    <p:sldId id="492" r:id="rId127"/>
    <p:sldId id="493" r:id="rId128"/>
    <p:sldId id="716" r:id="rId129"/>
    <p:sldId id="494" r:id="rId130"/>
    <p:sldId id="717" r:id="rId131"/>
    <p:sldId id="719" r:id="rId132"/>
    <p:sldId id="495" r:id="rId133"/>
    <p:sldId id="724" r:id="rId134"/>
    <p:sldId id="496" r:id="rId135"/>
    <p:sldId id="720" r:id="rId136"/>
    <p:sldId id="497" r:id="rId137"/>
    <p:sldId id="721" r:id="rId138"/>
    <p:sldId id="722" r:id="rId139"/>
    <p:sldId id="723" r:id="rId140"/>
    <p:sldId id="498" r:id="rId141"/>
    <p:sldId id="499" r:id="rId142"/>
    <p:sldId id="500" r:id="rId143"/>
    <p:sldId id="501" r:id="rId144"/>
    <p:sldId id="502" r:id="rId145"/>
    <p:sldId id="503" r:id="rId146"/>
    <p:sldId id="504" r:id="rId147"/>
    <p:sldId id="823" r:id="rId148"/>
    <p:sldId id="824" r:id="rId149"/>
    <p:sldId id="825" r:id="rId150"/>
    <p:sldId id="505" r:id="rId151"/>
    <p:sldId id="506" r:id="rId152"/>
    <p:sldId id="725" r:id="rId153"/>
    <p:sldId id="826" r:id="rId154"/>
    <p:sldId id="507" r:id="rId155"/>
    <p:sldId id="508" r:id="rId156"/>
    <p:sldId id="509" r:id="rId157"/>
    <p:sldId id="510" r:id="rId158"/>
    <p:sldId id="727" r:id="rId159"/>
    <p:sldId id="728" r:id="rId160"/>
    <p:sldId id="729" r:id="rId161"/>
    <p:sldId id="511" r:id="rId162"/>
    <p:sldId id="827" r:id="rId163"/>
    <p:sldId id="512" r:id="rId164"/>
    <p:sldId id="828" r:id="rId165"/>
    <p:sldId id="829" r:id="rId166"/>
    <p:sldId id="830" r:id="rId167"/>
    <p:sldId id="831" r:id="rId168"/>
    <p:sldId id="832" r:id="rId169"/>
    <p:sldId id="735" r:id="rId170"/>
    <p:sldId id="736" r:id="rId171"/>
    <p:sldId id="737" r:id="rId172"/>
    <p:sldId id="738" r:id="rId173"/>
    <p:sldId id="739" r:id="rId174"/>
    <p:sldId id="740" r:id="rId175"/>
    <p:sldId id="741" r:id="rId176"/>
    <p:sldId id="742" r:id="rId177"/>
    <p:sldId id="513" r:id="rId178"/>
    <p:sldId id="734" r:id="rId179"/>
    <p:sldId id="514" r:id="rId180"/>
    <p:sldId id="515" r:id="rId181"/>
    <p:sldId id="833" r:id="rId182"/>
    <p:sldId id="834" r:id="rId183"/>
    <p:sldId id="835" r:id="rId184"/>
    <p:sldId id="836" r:id="rId185"/>
    <p:sldId id="519" r:id="rId186"/>
    <p:sldId id="837" r:id="rId187"/>
    <p:sldId id="838" r:id="rId188"/>
    <p:sldId id="839" r:id="rId189"/>
    <p:sldId id="840" r:id="rId190"/>
    <p:sldId id="841" r:id="rId191"/>
    <p:sldId id="842" r:id="rId192"/>
    <p:sldId id="843" r:id="rId193"/>
    <p:sldId id="844" r:id="rId194"/>
    <p:sldId id="845" r:id="rId195"/>
    <p:sldId id="846" r:id="rId196"/>
    <p:sldId id="847" r:id="rId197"/>
    <p:sldId id="848" r:id="rId198"/>
    <p:sldId id="849" r:id="rId199"/>
    <p:sldId id="850" r:id="rId200"/>
    <p:sldId id="851" r:id="rId201"/>
    <p:sldId id="852" r:id="rId202"/>
    <p:sldId id="853" r:id="rId203"/>
    <p:sldId id="854" r:id="rId204"/>
    <p:sldId id="855" r:id="rId205"/>
    <p:sldId id="856" r:id="rId206"/>
    <p:sldId id="857" r:id="rId207"/>
    <p:sldId id="858" r:id="rId208"/>
    <p:sldId id="859" r:id="rId209"/>
    <p:sldId id="909" r:id="rId210"/>
    <p:sldId id="910" r:id="rId211"/>
    <p:sldId id="911" r:id="rId212"/>
    <p:sldId id="912" r:id="rId213"/>
    <p:sldId id="913" r:id="rId214"/>
    <p:sldId id="914" r:id="rId215"/>
    <p:sldId id="915" r:id="rId216"/>
    <p:sldId id="916" r:id="rId217"/>
    <p:sldId id="917" r:id="rId218"/>
    <p:sldId id="918" r:id="rId219"/>
    <p:sldId id="919" r:id="rId220"/>
    <p:sldId id="920" r:id="rId221"/>
    <p:sldId id="921" r:id="rId222"/>
    <p:sldId id="922" r:id="rId223"/>
    <p:sldId id="923" r:id="rId224"/>
    <p:sldId id="924" r:id="rId225"/>
    <p:sldId id="925" r:id="rId226"/>
    <p:sldId id="926" r:id="rId227"/>
    <p:sldId id="927" r:id="rId228"/>
    <p:sldId id="928" r:id="rId229"/>
    <p:sldId id="929" r:id="rId230"/>
    <p:sldId id="930" r:id="rId231"/>
    <p:sldId id="931" r:id="rId232"/>
    <p:sldId id="932" r:id="rId233"/>
    <p:sldId id="933" r:id="rId234"/>
    <p:sldId id="934" r:id="rId235"/>
    <p:sldId id="935" r:id="rId236"/>
    <p:sldId id="520" r:id="rId237"/>
    <p:sldId id="521" r:id="rId238"/>
    <p:sldId id="522" r:id="rId239"/>
    <p:sldId id="523" r:id="rId240"/>
    <p:sldId id="524" r:id="rId241"/>
    <p:sldId id="525" r:id="rId242"/>
    <p:sldId id="526" r:id="rId243"/>
    <p:sldId id="527" r:id="rId244"/>
    <p:sldId id="528" r:id="rId245"/>
    <p:sldId id="529" r:id="rId246"/>
    <p:sldId id="530" r:id="rId247"/>
    <p:sldId id="531" r:id="rId248"/>
    <p:sldId id="532" r:id="rId249"/>
    <p:sldId id="533" r:id="rId250"/>
    <p:sldId id="534" r:id="rId251"/>
    <p:sldId id="535" r:id="rId252"/>
    <p:sldId id="536" r:id="rId253"/>
    <p:sldId id="537" r:id="rId254"/>
    <p:sldId id="538" r:id="rId255"/>
    <p:sldId id="539" r:id="rId256"/>
    <p:sldId id="540" r:id="rId257"/>
    <p:sldId id="541" r:id="rId258"/>
    <p:sldId id="542" r:id="rId259"/>
    <p:sldId id="543" r:id="rId260"/>
  </p:sldIdLst>
  <p:sldSz cx="9144000" cy="6858000" type="screen4x3"/>
  <p:notesSz cx="6858000" cy="9144000"/>
  <p:custDataLst>
    <p:tags r:id="rId264"/>
  </p:custDataLst>
  <p:defaultTextStyle>
    <a:defPPr>
      <a:defRPr lang="en-US"/>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FF0000"/>
    <a:srgbClr val="000099"/>
    <a:srgbClr val="FFFFCC"/>
    <a:srgbClr val="FFFF00"/>
    <a:srgbClr val="FFFF2D"/>
    <a:srgbClr val="FFFF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94"/>
    <p:restoredTop sz="94585"/>
  </p:normalViewPr>
  <p:slideViewPr>
    <p:cSldViewPr showGuides="1">
      <p:cViewPr varScale="1">
        <p:scale>
          <a:sx n="64" d="100"/>
          <a:sy n="64" d="100"/>
        </p:scale>
        <p:origin x="-102" y="-22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4" Type="http://schemas.openxmlformats.org/officeDocument/2006/relationships/tags" Target="tags/tag6.xml"/><Relationship Id="rId263" Type="http://schemas.openxmlformats.org/officeDocument/2006/relationships/tableStyles" Target="tableStyles.xml"/><Relationship Id="rId262" Type="http://schemas.openxmlformats.org/officeDocument/2006/relationships/viewProps" Target="viewProps.xml"/><Relationship Id="rId261" Type="http://schemas.openxmlformats.org/officeDocument/2006/relationships/presProps" Target="presProps.xml"/><Relationship Id="rId260" Type="http://schemas.openxmlformats.org/officeDocument/2006/relationships/slide" Target="slides/slide258.xml"/><Relationship Id="rId26" Type="http://schemas.openxmlformats.org/officeDocument/2006/relationships/slide" Target="slides/slide24.xml"/><Relationship Id="rId259" Type="http://schemas.openxmlformats.org/officeDocument/2006/relationships/slide" Target="slides/slide257.xml"/><Relationship Id="rId258" Type="http://schemas.openxmlformats.org/officeDocument/2006/relationships/slide" Target="slides/slide256.xml"/><Relationship Id="rId257" Type="http://schemas.openxmlformats.org/officeDocument/2006/relationships/slide" Target="slides/slide255.xml"/><Relationship Id="rId256" Type="http://schemas.openxmlformats.org/officeDocument/2006/relationships/slide" Target="slides/slide254.xml"/><Relationship Id="rId255" Type="http://schemas.openxmlformats.org/officeDocument/2006/relationships/slide" Target="slides/slide253.xml"/><Relationship Id="rId254" Type="http://schemas.openxmlformats.org/officeDocument/2006/relationships/slide" Target="slides/slide252.xml"/><Relationship Id="rId253" Type="http://schemas.openxmlformats.org/officeDocument/2006/relationships/slide" Target="slides/slide251.xml"/><Relationship Id="rId252" Type="http://schemas.openxmlformats.org/officeDocument/2006/relationships/slide" Target="slides/slide250.xml"/><Relationship Id="rId251" Type="http://schemas.openxmlformats.org/officeDocument/2006/relationships/slide" Target="slides/slide249.xml"/><Relationship Id="rId250" Type="http://schemas.openxmlformats.org/officeDocument/2006/relationships/slide" Target="slides/slide248.xml"/><Relationship Id="rId25" Type="http://schemas.openxmlformats.org/officeDocument/2006/relationships/slide" Target="slides/slide23.xml"/><Relationship Id="rId249" Type="http://schemas.openxmlformats.org/officeDocument/2006/relationships/slide" Target="slides/slide247.xml"/><Relationship Id="rId248" Type="http://schemas.openxmlformats.org/officeDocument/2006/relationships/slide" Target="slides/slide246.xml"/><Relationship Id="rId247" Type="http://schemas.openxmlformats.org/officeDocument/2006/relationships/slide" Target="slides/slide245.xml"/><Relationship Id="rId246" Type="http://schemas.openxmlformats.org/officeDocument/2006/relationships/slide" Target="slides/slide244.xml"/><Relationship Id="rId245" Type="http://schemas.openxmlformats.org/officeDocument/2006/relationships/slide" Target="slides/slide243.xml"/><Relationship Id="rId244" Type="http://schemas.openxmlformats.org/officeDocument/2006/relationships/slide" Target="slides/slide242.xml"/><Relationship Id="rId243" Type="http://schemas.openxmlformats.org/officeDocument/2006/relationships/slide" Target="slides/slide241.xml"/><Relationship Id="rId242" Type="http://schemas.openxmlformats.org/officeDocument/2006/relationships/slide" Target="slides/slide240.xml"/><Relationship Id="rId241" Type="http://schemas.openxmlformats.org/officeDocument/2006/relationships/slide" Target="slides/slide239.xml"/><Relationship Id="rId240" Type="http://schemas.openxmlformats.org/officeDocument/2006/relationships/slide" Target="slides/slide238.xml"/><Relationship Id="rId24" Type="http://schemas.openxmlformats.org/officeDocument/2006/relationships/slide" Target="slides/slide22.xml"/><Relationship Id="rId239" Type="http://schemas.openxmlformats.org/officeDocument/2006/relationships/slide" Target="slides/slide237.xml"/><Relationship Id="rId238" Type="http://schemas.openxmlformats.org/officeDocument/2006/relationships/slide" Target="slides/slide236.xml"/><Relationship Id="rId237" Type="http://schemas.openxmlformats.org/officeDocument/2006/relationships/slide" Target="slides/slide235.xml"/><Relationship Id="rId236" Type="http://schemas.openxmlformats.org/officeDocument/2006/relationships/slide" Target="slides/slide234.xml"/><Relationship Id="rId235" Type="http://schemas.openxmlformats.org/officeDocument/2006/relationships/slide" Target="slides/slide233.xml"/><Relationship Id="rId234" Type="http://schemas.openxmlformats.org/officeDocument/2006/relationships/slide" Target="slides/slide232.xml"/><Relationship Id="rId233" Type="http://schemas.openxmlformats.org/officeDocument/2006/relationships/slide" Target="slides/slide231.xml"/><Relationship Id="rId232" Type="http://schemas.openxmlformats.org/officeDocument/2006/relationships/slide" Target="slides/slide230.xml"/><Relationship Id="rId231" Type="http://schemas.openxmlformats.org/officeDocument/2006/relationships/slide" Target="slides/slide229.xml"/><Relationship Id="rId230" Type="http://schemas.openxmlformats.org/officeDocument/2006/relationships/slide" Target="slides/slide228.xml"/><Relationship Id="rId23" Type="http://schemas.openxmlformats.org/officeDocument/2006/relationships/slide" Target="slides/slide21.xml"/><Relationship Id="rId229" Type="http://schemas.openxmlformats.org/officeDocument/2006/relationships/slide" Target="slides/slide227.xml"/><Relationship Id="rId228" Type="http://schemas.openxmlformats.org/officeDocument/2006/relationships/slide" Target="slides/slide226.xml"/><Relationship Id="rId227" Type="http://schemas.openxmlformats.org/officeDocument/2006/relationships/slide" Target="slides/slide225.xml"/><Relationship Id="rId226" Type="http://schemas.openxmlformats.org/officeDocument/2006/relationships/slide" Target="slides/slide224.xml"/><Relationship Id="rId225" Type="http://schemas.openxmlformats.org/officeDocument/2006/relationships/slide" Target="slides/slide223.xml"/><Relationship Id="rId224" Type="http://schemas.openxmlformats.org/officeDocument/2006/relationships/slide" Target="slides/slide222.xml"/><Relationship Id="rId223" Type="http://schemas.openxmlformats.org/officeDocument/2006/relationships/slide" Target="slides/slide221.xml"/><Relationship Id="rId222" Type="http://schemas.openxmlformats.org/officeDocument/2006/relationships/slide" Target="slides/slide220.xml"/><Relationship Id="rId221" Type="http://schemas.openxmlformats.org/officeDocument/2006/relationships/slide" Target="slides/slide219.xml"/><Relationship Id="rId220" Type="http://schemas.openxmlformats.org/officeDocument/2006/relationships/slide" Target="slides/slide218.xml"/><Relationship Id="rId22" Type="http://schemas.openxmlformats.org/officeDocument/2006/relationships/slide" Target="slides/slide20.xml"/><Relationship Id="rId219" Type="http://schemas.openxmlformats.org/officeDocument/2006/relationships/slide" Target="slides/slide217.xml"/><Relationship Id="rId218" Type="http://schemas.openxmlformats.org/officeDocument/2006/relationships/slide" Target="slides/slide216.xml"/><Relationship Id="rId217" Type="http://schemas.openxmlformats.org/officeDocument/2006/relationships/slide" Target="slides/slide215.xml"/><Relationship Id="rId216" Type="http://schemas.openxmlformats.org/officeDocument/2006/relationships/slide" Target="slides/slide214.xml"/><Relationship Id="rId215" Type="http://schemas.openxmlformats.org/officeDocument/2006/relationships/slide" Target="slides/slide213.xml"/><Relationship Id="rId214" Type="http://schemas.openxmlformats.org/officeDocument/2006/relationships/slide" Target="slides/slide212.xml"/><Relationship Id="rId213" Type="http://schemas.openxmlformats.org/officeDocument/2006/relationships/slide" Target="slides/slide211.xml"/><Relationship Id="rId212" Type="http://schemas.openxmlformats.org/officeDocument/2006/relationships/slide" Target="slides/slide210.xml"/><Relationship Id="rId211" Type="http://schemas.openxmlformats.org/officeDocument/2006/relationships/slide" Target="slides/slide209.xml"/><Relationship Id="rId210" Type="http://schemas.openxmlformats.org/officeDocument/2006/relationships/slide" Target="slides/slide208.xml"/><Relationship Id="rId21" Type="http://schemas.openxmlformats.org/officeDocument/2006/relationships/slide" Target="slides/slide19.xml"/><Relationship Id="rId209" Type="http://schemas.openxmlformats.org/officeDocument/2006/relationships/slide" Target="slides/slide207.xml"/><Relationship Id="rId208" Type="http://schemas.openxmlformats.org/officeDocument/2006/relationships/slide" Target="slides/slide206.xml"/><Relationship Id="rId207" Type="http://schemas.openxmlformats.org/officeDocument/2006/relationships/slide" Target="slides/slide205.xml"/><Relationship Id="rId206" Type="http://schemas.openxmlformats.org/officeDocument/2006/relationships/slide" Target="slides/slide204.xml"/><Relationship Id="rId205" Type="http://schemas.openxmlformats.org/officeDocument/2006/relationships/slide" Target="slides/slide203.xml"/><Relationship Id="rId204" Type="http://schemas.openxmlformats.org/officeDocument/2006/relationships/slide" Target="slides/slide202.xml"/><Relationship Id="rId203" Type="http://schemas.openxmlformats.org/officeDocument/2006/relationships/slide" Target="slides/slide201.xml"/><Relationship Id="rId202" Type="http://schemas.openxmlformats.org/officeDocument/2006/relationships/slide" Target="slides/slide200.xml"/><Relationship Id="rId201" Type="http://schemas.openxmlformats.org/officeDocument/2006/relationships/slide" Target="slides/slide199.xml"/><Relationship Id="rId200" Type="http://schemas.openxmlformats.org/officeDocument/2006/relationships/slide" Target="slides/slide198.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7.xml"/><Relationship Id="rId198" Type="http://schemas.openxmlformats.org/officeDocument/2006/relationships/slide" Target="slides/slide196.xml"/><Relationship Id="rId197" Type="http://schemas.openxmlformats.org/officeDocument/2006/relationships/slide" Target="slides/slide195.xml"/><Relationship Id="rId196" Type="http://schemas.openxmlformats.org/officeDocument/2006/relationships/slide" Target="slides/slide194.xml"/><Relationship Id="rId195" Type="http://schemas.openxmlformats.org/officeDocument/2006/relationships/slide" Target="slides/slide193.xml"/><Relationship Id="rId194" Type="http://schemas.openxmlformats.org/officeDocument/2006/relationships/slide" Target="slides/slide192.xml"/><Relationship Id="rId193" Type="http://schemas.openxmlformats.org/officeDocument/2006/relationships/slide" Target="slides/slide191.xml"/><Relationship Id="rId192" Type="http://schemas.openxmlformats.org/officeDocument/2006/relationships/slide" Target="slides/slide190.xml"/><Relationship Id="rId191" Type="http://schemas.openxmlformats.org/officeDocument/2006/relationships/slide" Target="slides/slide189.xml"/><Relationship Id="rId190" Type="http://schemas.openxmlformats.org/officeDocument/2006/relationships/slide" Target="slides/slide188.xml"/><Relationship Id="rId19" Type="http://schemas.openxmlformats.org/officeDocument/2006/relationships/slide" Target="slides/slide17.xml"/><Relationship Id="rId189" Type="http://schemas.openxmlformats.org/officeDocument/2006/relationships/slide" Target="slides/slide187.xml"/><Relationship Id="rId188" Type="http://schemas.openxmlformats.org/officeDocument/2006/relationships/slide" Target="slides/slide186.xml"/><Relationship Id="rId187" Type="http://schemas.openxmlformats.org/officeDocument/2006/relationships/slide" Target="slides/slide185.xml"/><Relationship Id="rId186" Type="http://schemas.openxmlformats.org/officeDocument/2006/relationships/slide" Target="slides/slide184.xml"/><Relationship Id="rId185" Type="http://schemas.openxmlformats.org/officeDocument/2006/relationships/slide" Target="slides/slide183.xml"/><Relationship Id="rId184" Type="http://schemas.openxmlformats.org/officeDocument/2006/relationships/slide" Target="slides/slide182.xml"/><Relationship Id="rId183" Type="http://schemas.openxmlformats.org/officeDocument/2006/relationships/slide" Target="slides/slide181.xml"/><Relationship Id="rId182" Type="http://schemas.openxmlformats.org/officeDocument/2006/relationships/slide" Target="slides/slide180.xml"/><Relationship Id="rId181" Type="http://schemas.openxmlformats.org/officeDocument/2006/relationships/slide" Target="slides/slide179.xml"/><Relationship Id="rId180" Type="http://schemas.openxmlformats.org/officeDocument/2006/relationships/slide" Target="slides/slide178.xml"/><Relationship Id="rId18" Type="http://schemas.openxmlformats.org/officeDocument/2006/relationships/slide" Target="slides/slide16.xml"/><Relationship Id="rId179" Type="http://schemas.openxmlformats.org/officeDocument/2006/relationships/slide" Target="slides/slide177.xml"/><Relationship Id="rId178" Type="http://schemas.openxmlformats.org/officeDocument/2006/relationships/slide" Target="slides/slide176.xml"/><Relationship Id="rId177" Type="http://schemas.openxmlformats.org/officeDocument/2006/relationships/slide" Target="slides/slide175.xml"/><Relationship Id="rId176" Type="http://schemas.openxmlformats.org/officeDocument/2006/relationships/slide" Target="slides/slide174.xml"/><Relationship Id="rId175" Type="http://schemas.openxmlformats.org/officeDocument/2006/relationships/slide" Target="slides/slide173.xml"/><Relationship Id="rId174" Type="http://schemas.openxmlformats.org/officeDocument/2006/relationships/slide" Target="slides/slide172.xml"/><Relationship Id="rId173" Type="http://schemas.openxmlformats.org/officeDocument/2006/relationships/slide" Target="slides/slide171.xml"/><Relationship Id="rId172" Type="http://schemas.openxmlformats.org/officeDocument/2006/relationships/slide" Target="slides/slide170.xml"/><Relationship Id="rId171" Type="http://schemas.openxmlformats.org/officeDocument/2006/relationships/slide" Target="slides/slide169.xml"/><Relationship Id="rId170" Type="http://schemas.openxmlformats.org/officeDocument/2006/relationships/slide" Target="slides/slide168.xml"/><Relationship Id="rId17" Type="http://schemas.openxmlformats.org/officeDocument/2006/relationships/slide" Target="slides/slide15.xml"/><Relationship Id="rId169" Type="http://schemas.openxmlformats.org/officeDocument/2006/relationships/slide" Target="slides/slide167.xml"/><Relationship Id="rId168" Type="http://schemas.openxmlformats.org/officeDocument/2006/relationships/slide" Target="slides/slide166.xml"/><Relationship Id="rId167" Type="http://schemas.openxmlformats.org/officeDocument/2006/relationships/slide" Target="slides/slide165.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png"/></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258050" name="矩形 258049"/>
          <p:cNvSpPr/>
          <p:nvPr/>
        </p:nvSpPr>
        <p:spPr>
          <a:xfrm>
            <a:off x="0" y="2660650"/>
            <a:ext cx="9144000" cy="120650"/>
          </a:xfrm>
          <a:prstGeom prst="rect">
            <a:avLst/>
          </a:prstGeom>
          <a:solidFill>
            <a:schemeClr val="accent2"/>
          </a:solidFill>
          <a:ln w="9525">
            <a:noFill/>
          </a:ln>
        </p:spPr>
        <p:txBody>
          <a:bodyPr/>
          <a:p>
            <a:endParaRPr lang="zh-CN" altLang="en-US"/>
          </a:p>
        </p:txBody>
      </p:sp>
      <p:sp>
        <p:nvSpPr>
          <p:cNvPr id="258051" name="矩形 258050"/>
          <p:cNvSpPr/>
          <p:nvPr/>
        </p:nvSpPr>
        <p:spPr>
          <a:xfrm>
            <a:off x="1835150" y="2741613"/>
            <a:ext cx="7308850" cy="657225"/>
          </a:xfrm>
          <a:prstGeom prst="rect">
            <a:avLst/>
          </a:prstGeom>
          <a:solidFill>
            <a:schemeClr val="accent2"/>
          </a:solidFill>
          <a:ln w="9525">
            <a:noFill/>
          </a:ln>
        </p:spPr>
        <p:txBody>
          <a:bodyPr/>
          <a:p>
            <a:endParaRPr lang="zh-CN" altLang="en-US"/>
          </a:p>
        </p:txBody>
      </p:sp>
      <p:sp>
        <p:nvSpPr>
          <p:cNvPr id="258052" name="标题 258051"/>
          <p:cNvSpPr>
            <a:spLocks noGrp="1"/>
          </p:cNvSpPr>
          <p:nvPr>
            <p:ph type="ctrTitle" hasCustomPrompt="1"/>
          </p:nvPr>
        </p:nvSpPr>
        <p:spPr>
          <a:xfrm>
            <a:off x="1828800" y="2667000"/>
            <a:ext cx="7315200" cy="685800"/>
          </a:xfrm>
          <a:prstGeom prst="rect">
            <a:avLst/>
          </a:prstGeom>
          <a:noFill/>
          <a:ln w="9525">
            <a:noFill/>
          </a:ln>
        </p:spPr>
        <p:txBody>
          <a:bodyPr anchor="ctr" anchorCtr="0"/>
          <a:lstStyle>
            <a:lvl1pPr lvl="0">
              <a:buClrTx/>
              <a:buSzTx/>
              <a:buFontTx/>
              <a:defRPr sz="3600" b="0"/>
            </a:lvl1pPr>
          </a:lstStyle>
          <a:p>
            <a:pPr lvl="0"/>
            <a:r>
              <a:rPr lang="en-US" altLang="zh-CN" dirty="0"/>
              <a:t>Click to edit Master title </a:t>
            </a:r>
            <a:br>
              <a:rPr lang="en-US" altLang="zh-CN" dirty="0"/>
            </a:br>
            <a:r>
              <a:rPr lang="en-US" altLang="zh-CN" dirty="0"/>
              <a:t>style</a:t>
            </a:r>
            <a:endParaRPr lang="en-US" altLang="zh-CN" dirty="0"/>
          </a:p>
        </p:txBody>
      </p:sp>
      <p:sp>
        <p:nvSpPr>
          <p:cNvPr id="258053" name="副标题 258052"/>
          <p:cNvSpPr>
            <a:spLocks noGrp="1"/>
          </p:cNvSpPr>
          <p:nvPr>
            <p:ph type="subTitle" idx="1"/>
          </p:nvPr>
        </p:nvSpPr>
        <p:spPr>
          <a:xfrm>
            <a:off x="1828800" y="1981200"/>
            <a:ext cx="6400800" cy="533400"/>
          </a:xfrm>
          <a:prstGeom prst="rect">
            <a:avLst/>
          </a:prstGeom>
          <a:noFill/>
          <a:ln w="9525">
            <a:noFill/>
          </a:ln>
        </p:spPr>
        <p:txBody>
          <a:bodyPr anchor="t" anchorCtr="0"/>
          <a:lstStyle>
            <a:lvl1pPr marL="0" lvl="0" indent="0">
              <a:buClr>
                <a:srgbClr val="000066"/>
              </a:buClr>
              <a:buSzPct val="80000"/>
              <a:buFont typeface="Wingdings" panose="05000000000000000000" pitchFamily="2" charset="2"/>
              <a:buNone/>
              <a:defRPr sz="2400">
                <a:solidFill>
                  <a:schemeClr val="bg2"/>
                </a:solidFill>
              </a:defRPr>
            </a:lvl1pPr>
            <a:lvl2pPr marL="457200" lvl="1" indent="0" algn="ctr">
              <a:buClr>
                <a:schemeClr val="accent1"/>
              </a:buClr>
              <a:buSzTx/>
              <a:buFont typeface="Wingdings" panose="05000000000000000000" pitchFamily="2" charset="2"/>
              <a:buNone/>
              <a:defRPr sz="2400">
                <a:solidFill>
                  <a:schemeClr val="bg2"/>
                </a:solidFill>
              </a:defRPr>
            </a:lvl2pPr>
            <a:lvl3pPr marL="914400" lvl="2" indent="0" algn="ctr">
              <a:buClr>
                <a:schemeClr val="tx1"/>
              </a:buClr>
              <a:buSzTx/>
              <a:buFontTx/>
              <a:buNone/>
              <a:defRPr sz="2400">
                <a:solidFill>
                  <a:schemeClr val="bg2"/>
                </a:solidFill>
              </a:defRPr>
            </a:lvl3pPr>
            <a:lvl4pPr marL="1371600" lvl="3" indent="0" algn="ctr">
              <a:buClrTx/>
              <a:buSzTx/>
              <a:buFontTx/>
              <a:buNone/>
              <a:defRPr sz="2400">
                <a:solidFill>
                  <a:schemeClr val="bg2"/>
                </a:solidFill>
              </a:defRPr>
            </a:lvl4pPr>
            <a:lvl5pPr marL="1828800" lvl="4" indent="0" algn="ctr">
              <a:buClrTx/>
              <a:buSzTx/>
              <a:buFontTx/>
              <a:buNone/>
              <a:defRPr sz="2400">
                <a:solidFill>
                  <a:schemeClr val="bg2"/>
                </a:solidFill>
              </a:defRPr>
            </a:lvl5pPr>
          </a:lstStyle>
          <a:p>
            <a:pPr lvl="0"/>
            <a:r>
              <a:rPr lang="en-US" altLang="zh-CN" dirty="0"/>
              <a:t>Click to edit Master subtitle style</a:t>
            </a:r>
            <a:endParaRPr lang="en-US" altLang="zh-CN" dirty="0"/>
          </a:p>
        </p:txBody>
      </p:sp>
    </p:spTree>
  </p:cSld>
  <p:clrMapOvr>
    <a:masterClrMapping/>
  </p:clrMapOvr>
  <p:transition>
    <p:wheel spokes="8"/>
  </p:transition>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wheel spokes="8"/>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152400"/>
            <a:ext cx="2182813"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7950" y="152400"/>
            <a:ext cx="6421898" cy="6172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wheel spokes="8"/>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showMasterSp="0">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transition>
    <p:wheel spokes="8"/>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524000"/>
            <a:ext cx="410718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732020" y="1524000"/>
            <a:ext cx="4107180" cy="48006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wheel spokes="8"/>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p:wheel spokes="8"/>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wheel spokes="8"/>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transition>
    <p:wheel spokes="8"/>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transition>
    <p:wheel spokes="8"/>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transition>
    <p:wheel spokes="8"/>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vmlDrawing" Target="../drawings/vmlDrawing1.vml"/><Relationship Id="rId16" Type="http://schemas.openxmlformats.org/officeDocument/2006/relationships/image" Target="../media/image3.png"/><Relationship Id="rId15" Type="http://schemas.openxmlformats.org/officeDocument/2006/relationships/oleObject" Target="../embeddings/oleObject2.bin"/><Relationship Id="rId14" Type="http://schemas.openxmlformats.org/officeDocument/2006/relationships/image" Target="../media/image2.png"/><Relationship Id="rId13" Type="http://schemas.openxmlformats.org/officeDocument/2006/relationships/oleObject" Target="../embeddings/oleObject1.bin"/><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aphicFrame>
        <p:nvGraphicFramePr>
          <p:cNvPr id="257026" name="对象 257025"/>
          <p:cNvGraphicFramePr/>
          <p:nvPr/>
        </p:nvGraphicFramePr>
        <p:xfrm>
          <a:off x="3708400" y="3024188"/>
          <a:ext cx="5435600" cy="3833812"/>
        </p:xfrm>
        <a:graphic>
          <a:graphicData uri="http://schemas.openxmlformats.org/presentationml/2006/ole">
            <mc:AlternateContent xmlns:mc="http://schemas.openxmlformats.org/markup-compatibility/2006">
              <mc:Choice xmlns:v="urn:schemas-microsoft-com:vml" Requires="v">
                <p:oleObj spid="_x0000_s3077" name="" r:id="rId13" imgW="4838700" imgH="4991100" progId="Photoshop.Image.7">
                  <p:embed/>
                </p:oleObj>
              </mc:Choice>
              <mc:Fallback>
                <p:oleObj name="" r:id="rId13" imgW="4838700" imgH="4991100" progId="Photoshop.Image.7">
                  <p:embed/>
                  <p:pic>
                    <p:nvPicPr>
                      <p:cNvPr id="0" name="图片 3076"/>
                      <p:cNvPicPr/>
                      <p:nvPr/>
                    </p:nvPicPr>
                    <p:blipFill>
                      <a:blip r:embed="rId14"/>
                      <a:stretch>
                        <a:fillRect/>
                      </a:stretch>
                    </p:blipFill>
                    <p:spPr>
                      <a:xfrm>
                        <a:off x="3708400" y="3024188"/>
                        <a:ext cx="5435600" cy="3833812"/>
                      </a:xfrm>
                      <a:prstGeom prst="rect">
                        <a:avLst/>
                      </a:prstGeom>
                      <a:noFill/>
                      <a:ln w="38100">
                        <a:noFill/>
                        <a:miter/>
                      </a:ln>
                    </p:spPr>
                  </p:pic>
                </p:oleObj>
              </mc:Fallback>
            </mc:AlternateContent>
          </a:graphicData>
        </a:graphic>
      </p:graphicFrame>
      <p:sp>
        <p:nvSpPr>
          <p:cNvPr id="257027" name="矩形 257026"/>
          <p:cNvSpPr/>
          <p:nvPr/>
        </p:nvSpPr>
        <p:spPr>
          <a:xfrm>
            <a:off x="0" y="0"/>
            <a:ext cx="9144000" cy="1125538"/>
          </a:xfrm>
          <a:prstGeom prst="rect">
            <a:avLst/>
          </a:prstGeom>
          <a:solidFill>
            <a:schemeClr val="tx1"/>
          </a:solidFill>
          <a:ln w="9525">
            <a:noFill/>
          </a:ln>
        </p:spPr>
        <p:txBody>
          <a:bodyPr/>
          <a:p>
            <a:endParaRPr lang="zh-CN" altLang="en-US"/>
          </a:p>
        </p:txBody>
      </p:sp>
      <p:sp>
        <p:nvSpPr>
          <p:cNvPr id="257029" name="矩形 257028"/>
          <p:cNvSpPr/>
          <p:nvPr/>
        </p:nvSpPr>
        <p:spPr>
          <a:xfrm>
            <a:off x="0" y="1095375"/>
            <a:ext cx="9144000" cy="73025"/>
          </a:xfrm>
          <a:prstGeom prst="rect">
            <a:avLst/>
          </a:prstGeom>
          <a:solidFill>
            <a:schemeClr val="tx2"/>
          </a:solidFill>
          <a:ln w="9525">
            <a:noFill/>
          </a:ln>
        </p:spPr>
        <p:txBody>
          <a:bodyPr/>
          <a:p>
            <a:endParaRPr lang="zh-CN" altLang="en-US"/>
          </a:p>
        </p:txBody>
      </p:sp>
      <p:grpSp>
        <p:nvGrpSpPr>
          <p:cNvPr id="257030" name="组合 257029"/>
          <p:cNvGrpSpPr/>
          <p:nvPr/>
        </p:nvGrpSpPr>
        <p:grpSpPr>
          <a:xfrm>
            <a:off x="0" y="908050"/>
            <a:ext cx="9144000" cy="144463"/>
            <a:chOff x="1519" y="554"/>
            <a:chExt cx="4241" cy="91"/>
          </a:xfrm>
        </p:grpSpPr>
        <p:sp>
          <p:nvSpPr>
            <p:cNvPr id="257031" name="直接连接符 257030"/>
            <p:cNvSpPr/>
            <p:nvPr userDrawn="1"/>
          </p:nvSpPr>
          <p:spPr>
            <a:xfrm>
              <a:off x="1519" y="554"/>
              <a:ext cx="4241" cy="0"/>
            </a:xfrm>
            <a:prstGeom prst="line">
              <a:avLst/>
            </a:prstGeom>
            <a:ln w="12700" cap="rnd" cmpd="sng">
              <a:solidFill>
                <a:schemeClr val="bg1"/>
              </a:solidFill>
              <a:prstDash val="sysDot"/>
              <a:headEnd type="none" w="med" len="med"/>
              <a:tailEnd type="none" w="med" len="med"/>
            </a:ln>
          </p:spPr>
        </p:sp>
        <p:sp>
          <p:nvSpPr>
            <p:cNvPr id="257032" name="直接连接符 257031"/>
            <p:cNvSpPr/>
            <p:nvPr userDrawn="1"/>
          </p:nvSpPr>
          <p:spPr>
            <a:xfrm>
              <a:off x="1519" y="599"/>
              <a:ext cx="4241" cy="0"/>
            </a:xfrm>
            <a:prstGeom prst="line">
              <a:avLst/>
            </a:prstGeom>
            <a:ln w="12700" cap="rnd" cmpd="sng">
              <a:solidFill>
                <a:schemeClr val="bg1"/>
              </a:solidFill>
              <a:prstDash val="sysDot"/>
              <a:headEnd type="none" w="med" len="med"/>
              <a:tailEnd type="none" w="med" len="med"/>
            </a:ln>
          </p:spPr>
        </p:sp>
        <p:sp>
          <p:nvSpPr>
            <p:cNvPr id="257033" name="直接连接符 257032"/>
            <p:cNvSpPr/>
            <p:nvPr userDrawn="1"/>
          </p:nvSpPr>
          <p:spPr>
            <a:xfrm>
              <a:off x="1519" y="645"/>
              <a:ext cx="4241" cy="0"/>
            </a:xfrm>
            <a:prstGeom prst="line">
              <a:avLst/>
            </a:prstGeom>
            <a:ln w="12700" cap="rnd" cmpd="sng">
              <a:solidFill>
                <a:schemeClr val="bg1"/>
              </a:solidFill>
              <a:prstDash val="sysDot"/>
              <a:headEnd type="none" w="med" len="med"/>
              <a:tailEnd type="none" w="med" len="med"/>
            </a:ln>
          </p:spPr>
        </p:sp>
      </p:grpSp>
      <p:graphicFrame>
        <p:nvGraphicFramePr>
          <p:cNvPr id="257034" name="对象 257033"/>
          <p:cNvGraphicFramePr/>
          <p:nvPr/>
        </p:nvGraphicFramePr>
        <p:xfrm>
          <a:off x="6300788" y="-9525"/>
          <a:ext cx="2852737" cy="1104900"/>
        </p:xfrm>
        <a:graphic>
          <a:graphicData uri="http://schemas.openxmlformats.org/presentationml/2006/ole">
            <mc:AlternateContent xmlns:mc="http://schemas.openxmlformats.org/markup-compatibility/2006">
              <mc:Choice xmlns:v="urn:schemas-microsoft-com:vml" Requires="v">
                <p:oleObj spid="_x0000_s3076" name="" r:id="rId15" imgW="3810000" imgH="1257300" progId="Photoshop.Image.7">
                  <p:embed/>
                </p:oleObj>
              </mc:Choice>
              <mc:Fallback>
                <p:oleObj name="" r:id="rId15" imgW="3810000" imgH="1257300" progId="Photoshop.Image.7">
                  <p:embed/>
                  <p:pic>
                    <p:nvPicPr>
                      <p:cNvPr id="0" name="图片 3075"/>
                      <p:cNvPicPr/>
                      <p:nvPr/>
                    </p:nvPicPr>
                    <p:blipFill>
                      <a:blip r:embed="rId16"/>
                      <a:stretch>
                        <a:fillRect/>
                      </a:stretch>
                    </p:blipFill>
                    <p:spPr>
                      <a:xfrm>
                        <a:off x="6300788" y="-9525"/>
                        <a:ext cx="2852737" cy="1104900"/>
                      </a:xfrm>
                      <a:prstGeom prst="rect">
                        <a:avLst/>
                      </a:prstGeom>
                      <a:noFill/>
                      <a:ln w="38100">
                        <a:noFill/>
                        <a:miter/>
                      </a:ln>
                    </p:spPr>
                  </p:pic>
                </p:oleObj>
              </mc:Fallback>
            </mc:AlternateContent>
          </a:graphicData>
        </a:graphic>
      </p:graphicFrame>
      <p:sp>
        <p:nvSpPr>
          <p:cNvPr id="257035" name="文本占位符 257034"/>
          <p:cNvSpPr>
            <a:spLocks noGrp="1"/>
          </p:cNvSpPr>
          <p:nvPr>
            <p:ph type="body" idx="1"/>
          </p:nvPr>
        </p:nvSpPr>
        <p:spPr>
          <a:xfrm>
            <a:off x="457200" y="1524000"/>
            <a:ext cx="8382000" cy="48006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57039" name="标题 257038"/>
          <p:cNvSpPr>
            <a:spLocks noGrp="1"/>
          </p:cNvSpPr>
          <p:nvPr>
            <p:ph type="title"/>
          </p:nvPr>
        </p:nvSpPr>
        <p:spPr>
          <a:xfrm>
            <a:off x="107950" y="152400"/>
            <a:ext cx="6096000" cy="685800"/>
          </a:xfrm>
          <a:prstGeom prst="rect">
            <a:avLst/>
          </a:prstGeom>
          <a:noFill/>
          <a:ln w="9525">
            <a:noFill/>
          </a:ln>
        </p:spPr>
        <p:txBody>
          <a:bodyPr anchor="ctr" anchorCtr="0"/>
          <a:p>
            <a:pPr lvl="0"/>
            <a:r>
              <a:rPr lang="en-US" altLang="zh-CN" dirty="0"/>
              <a:t>Click to edit Master title style</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heel spokes="8"/>
  </p:transition>
  <p:hf sldNum="0" hdr="0"/>
  <p:txStyles>
    <p:titleStyle>
      <a:lvl1pPr marL="0" lvl="0" indent="0" algn="l" defTabSz="914400" rtl="0" eaLnBrk="1" fontAlgn="base" latinLnBrk="0" hangingPunct="1">
        <a:lnSpc>
          <a:spcPct val="100000"/>
        </a:lnSpc>
        <a:spcBef>
          <a:spcPct val="0"/>
        </a:spcBef>
        <a:spcAft>
          <a:spcPct val="0"/>
        </a:spcAft>
        <a:buNone/>
        <a:defRPr sz="3200" b="1" i="0" u="none" kern="1200" baseline="0">
          <a:solidFill>
            <a:schemeClr val="bg1"/>
          </a:solidFill>
          <a:latin typeface="+mj-lt"/>
          <a:ea typeface="+mj-ea"/>
          <a:cs typeface="+mj-cs"/>
        </a:defRPr>
      </a:lvl1pPr>
    </p:titleStyle>
    <p:body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800" b="1" i="0" u="none" kern="1200" baseline="0">
          <a:solidFill>
            <a:srgbClr val="000066"/>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4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2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Arial" panose="020B0604020202020204" pitchFamily="34" charset="0"/>
          <a:ea typeface="+mn-ea"/>
          <a:cs typeface="+mn-cs"/>
        </a:defRPr>
      </a:lvl4pPr>
      <a:lvl5pPr marL="2057400" lvl="4"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Arial" panose="020B0604020202020204" pitchFamily="34" charset="0"/>
          <a:ea typeface="+mn-ea"/>
          <a:cs typeface="+mn-cs"/>
        </a:defRPr>
      </a:lvl5pPr>
      <a:lvl6pPr marL="2514600" lvl="5"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Arial" panose="020B0604020202020204" pitchFamily="34" charset="0"/>
          <a:ea typeface="+mn-ea"/>
          <a:cs typeface="+mn-cs"/>
        </a:defRPr>
      </a:lvl6pPr>
      <a:lvl7pPr marL="2971800" lvl="6"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Arial" panose="020B0604020202020204" pitchFamily="34" charset="0"/>
          <a:ea typeface="+mn-ea"/>
          <a:cs typeface="+mn-cs"/>
        </a:defRPr>
      </a:lvl7pPr>
      <a:lvl8pPr marL="3429000" lvl="7"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Arial" panose="020B0604020202020204" pitchFamily="34" charset="0"/>
          <a:ea typeface="+mn-ea"/>
          <a:cs typeface="+mn-cs"/>
        </a:defRPr>
      </a:lvl8pPr>
      <a:lvl9pPr marL="3886200" lvl="8"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Arial" panose="020B0604020202020204" pitchFamily="34" charset="0"/>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oleObject" Target="../embeddings/oleObject7.bin"/></Relationships>
</file>

<file path=ppt/slides/_rels/slide147.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oleObject" Target="../embeddings/oleObject8.bin"/></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GIF"/><Relationship Id="rId1" Type="http://schemas.openxmlformats.org/officeDocument/2006/relationships/slide" Target="slide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oleObject" Target="../embeddings/oleObject9.bin"/></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oleObject" Target="../embeddings/oleObject10.bin"/></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oleObject" Target="../embeddings/oleObject11.bin"/></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oleObject" Target="../embeddings/oleObject12.bin"/><Relationship Id="rId2" Type="http://schemas.openxmlformats.org/officeDocument/2006/relationships/image" Target="../media/image13.GIF"/><Relationship Id="rId1" Type="http://schemas.openxmlformats.org/officeDocument/2006/relationships/slide" Target="slide1.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oleObject" Target="../embeddings/oleObject13.bin"/></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oleObject" Target="../embeddings/oleObject14.bin"/></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oleObject" Target="../embeddings/oleObject3.bin"/><Relationship Id="rId1" Type="http://schemas.openxmlformats.org/officeDocument/2006/relationships/tags" Target="../tags/tag3.xml"/></Relationships>
</file>

<file path=ppt/slides/_rels/slide85.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oleObject" Target="../embeddings/oleObject4.bin"/><Relationship Id="rId1" Type="http://schemas.openxmlformats.org/officeDocument/2006/relationships/tags" Target="../tags/tag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oleObject" Target="../embeddings/oleObject5.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oleObject" Target="../embeddings/oleObject6.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1602" name="标题 281601"/>
          <p:cNvSpPr>
            <a:spLocks noGrp="1"/>
          </p:cNvSpPr>
          <p:nvPr>
            <p:ph type="ctrTitle"/>
          </p:nvPr>
        </p:nvSpPr>
        <p:spPr/>
        <p:txBody>
          <a:bodyPr vert="horz" wrap="square" lIns="91440" tIns="45720" rIns="91440" bIns="45720" anchor="ctr" anchorCtr="0"/>
          <a:p>
            <a:pPr defTabSz="914400">
              <a:buSzTx/>
              <a:buFontTx/>
              <a:buNone/>
            </a:pPr>
            <a:r>
              <a:rPr lang="zh-CN" altLang="en-US" b="1" kern="1200" baseline="0" dirty="0">
                <a:latin typeface="楷体_GB2312" pitchFamily="49" charset="-122"/>
                <a:ea typeface="楷体_GB2312" pitchFamily="49" charset="-122"/>
              </a:rPr>
              <a:t>第3章 </a:t>
            </a:r>
            <a:r>
              <a:rPr lang="en-US" altLang="zh-CN" b="1" kern="1200" baseline="0">
                <a:latin typeface="楷体_GB2312" pitchFamily="49" charset="-122"/>
                <a:ea typeface="楷体_GB2312" pitchFamily="49" charset="-122"/>
              </a:rPr>
              <a:t>8088/8086 </a:t>
            </a:r>
            <a:r>
              <a:rPr lang="zh-CN" altLang="en-US" b="1" kern="1200" baseline="0" dirty="0">
                <a:latin typeface="楷体_GB2312" pitchFamily="49" charset="-122"/>
                <a:ea typeface="楷体_GB2312" pitchFamily="49" charset="-122"/>
              </a:rPr>
              <a:t>指令系统</a:t>
            </a:r>
            <a:endParaRPr lang="zh-CN" altLang="en-US" b="1" kern="1200" baseline="0" dirty="0">
              <a:latin typeface="楷体_GB2312" pitchFamily="49" charset="-122"/>
              <a:ea typeface="楷体_GB2312" pitchFamily="49" charset="-122"/>
            </a:endParaRPr>
          </a:p>
        </p:txBody>
      </p:sp>
      <p:sp>
        <p:nvSpPr>
          <p:cNvPr id="281603" name="副标题 281602"/>
          <p:cNvSpPr>
            <a:spLocks noGrp="1"/>
          </p:cNvSpPr>
          <p:nvPr>
            <p:ph type="subTitle" idx="1"/>
          </p:nvPr>
        </p:nvSpPr>
        <p:spPr/>
        <p:txBody>
          <a:bodyPr anchor="t" anchorCtr="0"/>
          <a:p>
            <a:pPr defTabSz="914400">
              <a:buSzPct val="80000"/>
            </a:pPr>
            <a:endParaRPr lang="zh-CN" altLang="en-US" kern="1200" baseline="0" dirty="0">
              <a:latin typeface="宋体" panose="02010600030101010101" pitchFamily="2" charset="-122"/>
              <a:ea typeface="宋体" panose="02010600030101010101" pitchFamily="2" charset="-122"/>
            </a:endParaRPr>
          </a:p>
        </p:txBody>
      </p:sp>
    </p:spTree>
  </p:cSld>
  <p:clrMapOvr>
    <a:masterClrMapping/>
  </p:clrMapOvr>
  <p:transition>
    <p:wheel spokes="8"/>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26032" name="标题 426031"/>
          <p:cNvSpPr>
            <a:spLocks noGrp="1"/>
          </p:cNvSpPr>
          <p:nvPr>
            <p:ph type="title"/>
          </p:nvPr>
        </p:nvSpPr>
        <p:spPr/>
        <p:txBody>
          <a:bodyPr anchor="ctr" anchorCtr="0"/>
          <a:p>
            <a:endParaRPr lang="zh-CN" altLang="en-US" dirty="0"/>
          </a:p>
        </p:txBody>
      </p:sp>
      <p:graphicFrame>
        <p:nvGraphicFramePr>
          <p:cNvPr id="426034" name="内容占位符 426033"/>
          <p:cNvGraphicFramePr/>
          <p:nvPr>
            <p:ph sz="half" idx="1"/>
          </p:nvPr>
        </p:nvGraphicFramePr>
        <p:xfrm>
          <a:off x="755650" y="1484313"/>
          <a:ext cx="2520950" cy="1822450"/>
        </p:xfrm>
        <a:graphic>
          <a:graphicData uri="http://schemas.openxmlformats.org/drawingml/2006/table">
            <a:tbl>
              <a:tblPr/>
              <a:tblGrid>
                <a:gridCol w="2520950"/>
              </a:tblGrid>
              <a:tr h="455613">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000"/>
                        <a:t>SI</a:t>
                      </a:r>
                      <a:endParaRPr lang="en-US" altLang="zh-CN"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5612">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000"/>
                        <a:t>DI</a:t>
                      </a:r>
                      <a:endParaRPr lang="en-US" altLang="zh-CN"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5613">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000"/>
                        <a:t>BP</a:t>
                      </a:r>
                      <a:endParaRPr lang="en-US" altLang="zh-CN"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5612">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000"/>
                        <a:t>SP</a:t>
                      </a:r>
                      <a:endParaRPr lang="en-US" altLang="zh-CN"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25989" name="文本框 425988"/>
          <p:cNvSpPr txBox="1"/>
          <p:nvPr/>
        </p:nvSpPr>
        <p:spPr>
          <a:xfrm>
            <a:off x="3779838" y="2200275"/>
            <a:ext cx="3962400" cy="365125"/>
          </a:xfrm>
          <a:prstGeom prst="rect">
            <a:avLst/>
          </a:prstGeom>
          <a:noFill/>
          <a:ln w="9525">
            <a:noFill/>
          </a:ln>
        </p:spPr>
        <p:txBody>
          <a:bodyPr lIns="0" tIns="0" rIns="0" bIns="0">
            <a:spAutoFit/>
          </a:bodyPr>
          <a:p>
            <a:pPr>
              <a:spcBef>
                <a:spcPct val="50000"/>
              </a:spcBef>
            </a:pPr>
            <a:r>
              <a:rPr lang="zh-CN" altLang="en-US" sz="2400" dirty="0">
                <a:solidFill>
                  <a:srgbClr val="000066"/>
                </a:solidFill>
                <a:latin typeface="宋体" panose="02010600030101010101" pitchFamily="2" charset="-122"/>
              </a:rPr>
              <a:t>只能存放字操作数</a:t>
            </a:r>
            <a:endParaRPr lang="zh-CN" altLang="en-US" sz="2400">
              <a:solidFill>
                <a:srgbClr val="000066"/>
              </a:solidFill>
              <a:latin typeface="宋体" panose="02010600030101010101" pitchFamily="2" charset="-122"/>
            </a:endParaRPr>
          </a:p>
        </p:txBody>
      </p:sp>
      <p:sp>
        <p:nvSpPr>
          <p:cNvPr id="425990" name="文本框 425989"/>
          <p:cNvSpPr txBox="1"/>
          <p:nvPr/>
        </p:nvSpPr>
        <p:spPr>
          <a:xfrm>
            <a:off x="3851275" y="4071938"/>
            <a:ext cx="2935288" cy="730250"/>
          </a:xfrm>
          <a:prstGeom prst="rect">
            <a:avLst/>
          </a:prstGeom>
          <a:noFill/>
          <a:ln w="9525">
            <a:noFill/>
          </a:ln>
        </p:spPr>
        <p:txBody>
          <a:bodyPr lIns="0" tIns="0" rIns="0" bIns="0">
            <a:spAutoFit/>
          </a:bodyPr>
          <a:p>
            <a:pPr>
              <a:spcBef>
                <a:spcPct val="50000"/>
              </a:spcBef>
            </a:pPr>
            <a:r>
              <a:rPr lang="en-GB" altLang="en-US" sz="2400" err="1">
                <a:solidFill>
                  <a:srgbClr val="000066"/>
                </a:solidFill>
                <a:latin typeface="宋体" panose="02010600030101010101" pitchFamily="2" charset="-122"/>
              </a:rPr>
              <a:t>段寄存器存放当前操作数的</a:t>
            </a:r>
            <a:r>
              <a:rPr lang="en-GB" altLang="en-US" sz="2400" err="1">
                <a:solidFill>
                  <a:srgbClr val="990000"/>
                </a:solidFill>
                <a:latin typeface="宋体" panose="02010600030101010101" pitchFamily="2" charset="-122"/>
              </a:rPr>
              <a:t>段基地址</a:t>
            </a:r>
            <a:endParaRPr lang="zh-CN" altLang="en-US" sz="2400">
              <a:solidFill>
                <a:srgbClr val="990000"/>
              </a:solidFill>
              <a:latin typeface="宋体" panose="02010600030101010101" pitchFamily="2" charset="-122"/>
            </a:endParaRPr>
          </a:p>
        </p:txBody>
      </p:sp>
      <p:sp>
        <p:nvSpPr>
          <p:cNvPr id="425991" name="文本框 425990"/>
          <p:cNvSpPr txBox="1"/>
          <p:nvPr/>
        </p:nvSpPr>
        <p:spPr>
          <a:xfrm>
            <a:off x="684213" y="5734050"/>
            <a:ext cx="7543800" cy="365125"/>
          </a:xfrm>
          <a:prstGeom prst="rect">
            <a:avLst/>
          </a:prstGeom>
          <a:noFill/>
          <a:ln w="9525">
            <a:noFill/>
          </a:ln>
        </p:spPr>
        <p:txBody>
          <a:bodyPr lIns="0" tIns="0" rIns="0" bIns="0">
            <a:spAutoFit/>
          </a:bodyPr>
          <a:p>
            <a:pPr>
              <a:spcBef>
                <a:spcPct val="50000"/>
              </a:spcBef>
            </a:pPr>
            <a:r>
              <a:rPr lang="en-GB" altLang="en-US" sz="2400" err="1">
                <a:solidFill>
                  <a:srgbClr val="990000"/>
                </a:solidFill>
                <a:latin typeface="宋体" panose="02010600030101010101" pitchFamily="2" charset="-122"/>
              </a:rPr>
              <a:t>不允许将立即数传送到段寄存器</a:t>
            </a:r>
            <a:endParaRPr lang="zh-CN" altLang="en-US" sz="2400">
              <a:solidFill>
                <a:srgbClr val="990000"/>
              </a:solidFill>
              <a:latin typeface="宋体" panose="02010600030101010101" pitchFamily="2" charset="-122"/>
            </a:endParaRPr>
          </a:p>
        </p:txBody>
      </p:sp>
      <p:graphicFrame>
        <p:nvGraphicFramePr>
          <p:cNvPr id="426020" name="内容占位符 426019"/>
          <p:cNvGraphicFramePr/>
          <p:nvPr>
            <p:ph sz="half" idx="2"/>
          </p:nvPr>
        </p:nvGraphicFramePr>
        <p:xfrm>
          <a:off x="755650" y="3644900"/>
          <a:ext cx="2520950" cy="1887538"/>
        </p:xfrm>
        <a:graphic>
          <a:graphicData uri="http://schemas.openxmlformats.org/drawingml/2006/table">
            <a:tbl>
              <a:tblPr/>
              <a:tblGrid>
                <a:gridCol w="2520950"/>
              </a:tblGrid>
              <a:tr h="471488">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000"/>
                        <a:t>CS</a:t>
                      </a:r>
                      <a:endParaRPr lang="en-US" altLang="zh-CN"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3075">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000"/>
                        <a:t>DS</a:t>
                      </a:r>
                      <a:endParaRPr lang="en-US" altLang="zh-CN"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1487">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000"/>
                        <a:t>ES</a:t>
                      </a:r>
                      <a:endParaRPr lang="en-US" altLang="zh-CN"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71488">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000"/>
                        <a:t>SS</a:t>
                      </a:r>
                      <a:endParaRPr lang="en-US" altLang="zh-CN" sz="2000"/>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26035" name="右大括号 426034"/>
          <p:cNvSpPr/>
          <p:nvPr/>
        </p:nvSpPr>
        <p:spPr>
          <a:xfrm>
            <a:off x="3419475" y="1498600"/>
            <a:ext cx="144463" cy="1785938"/>
          </a:xfrm>
          <a:prstGeom prst="rightBrace">
            <a:avLst>
              <a:gd name="adj1" fmla="val 103021"/>
              <a:gd name="adj2" fmla="val 50000"/>
            </a:avLst>
          </a:prstGeom>
          <a:noFill/>
          <a:ln w="25400" cap="flat" cmpd="sng">
            <a:solidFill>
              <a:srgbClr val="800000"/>
            </a:solidFill>
            <a:prstDash val="solid"/>
            <a:headEnd type="none" w="med" len="med"/>
            <a:tailEnd type="none" w="med" len="med"/>
          </a:ln>
        </p:spPr>
        <p:txBody>
          <a:bodyPr/>
          <a:p>
            <a:endParaRPr lang="zh-CN" altLang="en-US"/>
          </a:p>
        </p:txBody>
      </p:sp>
      <p:sp>
        <p:nvSpPr>
          <p:cNvPr id="426036" name="右大括号 426035"/>
          <p:cNvSpPr/>
          <p:nvPr/>
        </p:nvSpPr>
        <p:spPr>
          <a:xfrm>
            <a:off x="3419475" y="3673475"/>
            <a:ext cx="144463" cy="1785938"/>
          </a:xfrm>
          <a:prstGeom prst="rightBrace">
            <a:avLst>
              <a:gd name="adj1" fmla="val 103021"/>
              <a:gd name="adj2" fmla="val 50000"/>
            </a:avLst>
          </a:prstGeom>
          <a:noFill/>
          <a:ln w="25400" cap="flat" cmpd="sng">
            <a:solidFill>
              <a:srgbClr val="800000"/>
            </a:solidFill>
            <a:prstDash val="solid"/>
            <a:headEnd type="none" w="med" len="med"/>
            <a:tailEnd type="none" w="med" len="med"/>
          </a:ln>
        </p:spPr>
        <p:txBody>
          <a:bodyPr/>
          <a:p>
            <a:endParaRPr lang="zh-CN" altLang="en-US"/>
          </a:p>
        </p:txBody>
      </p:sp>
    </p:spTree>
  </p:cSld>
  <p:clrMapOvr>
    <a:masterClrMapping/>
  </p:clrMapOvr>
  <p:transition>
    <p:wheel spokes="8"/>
  </p:transition>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lgn="just">
              <a:lnSpc>
                <a:spcPct val="130000"/>
              </a:lnSpc>
              <a:spcBef>
                <a:spcPct val="50000"/>
              </a:spcBef>
              <a:buNone/>
            </a:pPr>
            <a:r>
              <a:rPr lang="zh-CN" altLang="en-US" sz="2000" dirty="0">
                <a:latin typeface="Times New Roman" panose="02020603050405020304" pitchFamily="18" charset="0"/>
                <a:ea typeface="宋体" panose="02010600030101010101" pitchFamily="2" charset="-122"/>
                <a:sym typeface="+mn-ea"/>
              </a:rPr>
              <a:t>两个无符号双字的减法。</a:t>
            </a:r>
            <a:endParaRPr lang="zh-CN" altLang="en-US" sz="2000" dirty="0">
              <a:latin typeface="Times New Roman" panose="02020603050405020304" pitchFamily="18" charset="0"/>
              <a:ea typeface="宋体" panose="02010600030101010101" pitchFamily="2" charset="-122"/>
            </a:endParaRPr>
          </a:p>
          <a:p>
            <a:pPr marL="0" indent="0" algn="just">
              <a:lnSpc>
                <a:spcPct val="130000"/>
              </a:lnSpc>
              <a:spcBef>
                <a:spcPct val="50000"/>
              </a:spcBef>
              <a:buNone/>
            </a:pPr>
            <a:r>
              <a:rPr lang="zh-CN" altLang="en-US" sz="2000" dirty="0">
                <a:latin typeface="Times New Roman" panose="02020603050405020304" pitchFamily="18" charset="0"/>
                <a:ea typeface="宋体" panose="02010600030101010101" pitchFamily="2" charset="-122"/>
                <a:sym typeface="+mn-ea"/>
              </a:rPr>
              <a:t>设被减数（</a:t>
            </a:r>
            <a:r>
              <a:rPr lang="en-US" altLang="zh-CN" sz="2000">
                <a:latin typeface="Times New Roman" panose="02020603050405020304" pitchFamily="18" charset="0"/>
                <a:ea typeface="宋体" panose="02010600030101010101" pitchFamily="2" charset="-122"/>
                <a:sym typeface="+mn-ea"/>
              </a:rPr>
              <a:t>DST</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存放在</a:t>
            </a:r>
            <a:r>
              <a:rPr lang="en-US" altLang="zh-CN" sz="2000">
                <a:latin typeface="Times New Roman" panose="02020603050405020304" pitchFamily="18" charset="0"/>
                <a:ea typeface="宋体" panose="02010600030101010101" pitchFamily="2" charset="-122"/>
                <a:sym typeface="+mn-ea"/>
              </a:rPr>
              <a:t>DX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AX</a:t>
            </a:r>
            <a:r>
              <a:rPr lang="zh-CN" altLang="en-US" sz="2000" dirty="0">
                <a:latin typeface="Times New Roman" panose="02020603050405020304" pitchFamily="18" charset="0"/>
                <a:ea typeface="宋体" panose="02010600030101010101" pitchFamily="2" charset="-122"/>
                <a:sym typeface="+mn-ea"/>
              </a:rPr>
              <a:t>中，其中</a:t>
            </a:r>
            <a:r>
              <a:rPr lang="en-US" altLang="zh-CN" sz="2000">
                <a:latin typeface="Times New Roman" panose="02020603050405020304" pitchFamily="18" charset="0"/>
                <a:ea typeface="宋体" panose="02010600030101010101" pitchFamily="2" charset="-122"/>
                <a:sym typeface="+mn-ea"/>
              </a:rPr>
              <a:t>DX</a:t>
            </a:r>
            <a:r>
              <a:rPr lang="zh-CN" altLang="en-US" sz="2000" dirty="0">
                <a:latin typeface="Times New Roman" panose="02020603050405020304" pitchFamily="18" charset="0"/>
                <a:ea typeface="宋体" panose="02010600030101010101" pitchFamily="2" charset="-122"/>
                <a:sym typeface="+mn-ea"/>
              </a:rPr>
              <a:t>存放高位字；减数（</a:t>
            </a:r>
            <a:r>
              <a:rPr lang="en-US" altLang="zh-CN" sz="2000">
                <a:latin typeface="Times New Roman" panose="02020603050405020304" pitchFamily="18" charset="0"/>
                <a:ea typeface="宋体" panose="02010600030101010101" pitchFamily="2" charset="-122"/>
                <a:sym typeface="+mn-ea"/>
              </a:rPr>
              <a:t>SRC</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存放在</a:t>
            </a:r>
            <a:r>
              <a:rPr lang="en-US" altLang="zh-CN" sz="2000">
                <a:latin typeface="Times New Roman" panose="02020603050405020304" pitchFamily="18" charset="0"/>
                <a:ea typeface="宋体" panose="02010600030101010101" pitchFamily="2" charset="-122"/>
                <a:sym typeface="+mn-ea"/>
              </a:rPr>
              <a:t>BX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CX</a:t>
            </a:r>
            <a:r>
              <a:rPr lang="zh-CN" altLang="en-US" sz="2000" dirty="0">
                <a:latin typeface="Times New Roman" panose="02020603050405020304" pitchFamily="18" charset="0"/>
                <a:ea typeface="宋体" panose="02010600030101010101" pitchFamily="2" charset="-122"/>
                <a:sym typeface="+mn-ea"/>
              </a:rPr>
              <a:t>中其中</a:t>
            </a:r>
            <a:r>
              <a:rPr lang="en-US" altLang="zh-CN" sz="2000">
                <a:latin typeface="Times New Roman" panose="02020603050405020304" pitchFamily="18" charset="0"/>
                <a:ea typeface="宋体" panose="02010600030101010101" pitchFamily="2" charset="-122"/>
                <a:sym typeface="+mn-ea"/>
              </a:rPr>
              <a:t>BX</a:t>
            </a:r>
            <a:r>
              <a:rPr lang="zh-CN" altLang="en-US" sz="2000" dirty="0">
                <a:latin typeface="Times New Roman" panose="02020603050405020304" pitchFamily="18" charset="0"/>
                <a:ea typeface="宋体" panose="02010600030101010101" pitchFamily="2" charset="-122"/>
                <a:sym typeface="+mn-ea"/>
              </a:rPr>
              <a:t>存放高位字。</a:t>
            </a:r>
            <a:endParaRPr lang="zh-CN" altLang="en-US" sz="2000" dirty="0">
              <a:latin typeface="Times New Roman" panose="02020603050405020304" pitchFamily="18" charset="0"/>
              <a:ea typeface="宋体" panose="02010600030101010101" pitchFamily="2" charset="-122"/>
            </a:endParaRPr>
          </a:p>
          <a:p>
            <a:pPr marL="0" indent="0" algn="just">
              <a:lnSpc>
                <a:spcPct val="130000"/>
              </a:lnSpc>
              <a:spcBef>
                <a:spcPct val="50000"/>
              </a:spcBef>
              <a:buNone/>
            </a:pPr>
            <a:r>
              <a:rPr lang="zh-CN" altLang="en-US" sz="2000" dirty="0">
                <a:latin typeface="Times New Roman" panose="02020603050405020304" pitchFamily="18" charset="0"/>
                <a:ea typeface="宋体" panose="02010600030101010101" pitchFamily="2" charset="-122"/>
                <a:sym typeface="+mn-ea"/>
              </a:rPr>
              <a:t>指令执行前：</a:t>
            </a:r>
            <a:r>
              <a:rPr lang="en-US" altLang="zh-CN" sz="2000">
                <a:latin typeface="Times New Roman" panose="02020603050405020304" pitchFamily="18" charset="0"/>
                <a:ea typeface="宋体" panose="02010600030101010101" pitchFamily="2" charset="-122"/>
                <a:sym typeface="+mn-ea"/>
              </a:rPr>
              <a:t>DX=0023H</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AX=7546H</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BX=0012H</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CX=9428H</a:t>
            </a:r>
            <a:r>
              <a:rPr lang="zh-CN" altLang="en-US" sz="2000">
                <a:latin typeface="Times New Roman" panose="02020603050405020304" pitchFamily="18" charset="0"/>
                <a:ea typeface="宋体" panose="02010600030101010101" pitchFamily="2" charset="-122"/>
                <a:sym typeface="+mn-ea"/>
              </a:rPr>
              <a:t>。</a:t>
            </a:r>
            <a:endParaRPr lang="zh-CN" altLang="en-US" sz="2000">
              <a:latin typeface="Times New Roman" panose="02020603050405020304" pitchFamily="18" charset="0"/>
              <a:ea typeface="宋体" panose="02010600030101010101" pitchFamily="2" charset="-122"/>
            </a:endParaRPr>
          </a:p>
          <a:p>
            <a:pPr marL="0" indent="0" algn="just">
              <a:lnSpc>
                <a:spcPct val="130000"/>
              </a:lnSpc>
              <a:spcBef>
                <a:spcPct val="50000"/>
              </a:spcBef>
              <a:buNone/>
            </a:pPr>
            <a:r>
              <a:rPr lang="zh-CN" altLang="en-US" sz="2000" dirty="0">
                <a:latin typeface="Times New Roman" panose="02020603050405020304" pitchFamily="18" charset="0"/>
                <a:ea typeface="宋体" panose="02010600030101010101" pitchFamily="2" charset="-122"/>
                <a:sym typeface="+mn-ea"/>
              </a:rPr>
              <a:t>指令序列为：</a:t>
            </a:r>
            <a:r>
              <a:rPr lang="en-US" altLang="zh-CN" sz="2000">
                <a:latin typeface="Times New Roman" panose="02020603050405020304" pitchFamily="18" charset="0"/>
                <a:ea typeface="宋体" panose="02010600030101010101" pitchFamily="2" charset="-122"/>
                <a:sym typeface="+mn-ea"/>
              </a:rPr>
              <a:t>SUB  AX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CX   </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低位字相减</a:t>
            </a:r>
            <a:endParaRPr lang="zh-CN" altLang="en-US" sz="2000" dirty="0">
              <a:latin typeface="Times New Roman" panose="02020603050405020304" pitchFamily="18" charset="0"/>
              <a:ea typeface="宋体" panose="02010600030101010101" pitchFamily="2" charset="-122"/>
            </a:endParaRPr>
          </a:p>
          <a:p>
            <a:pPr marL="0" indent="0" algn="just">
              <a:lnSpc>
                <a:spcPct val="130000"/>
              </a:lnSpc>
              <a:spcBef>
                <a:spcPct val="50000"/>
              </a:spcBef>
              <a:buNone/>
            </a:pPr>
            <a:r>
              <a:rPr lang="zh-CN" altLang="en-US" sz="2000" dirty="0">
                <a:latin typeface="Times New Roman" panose="02020603050405020304" pitchFamily="18" charset="0"/>
                <a:ea typeface="宋体" panose="02010600030101010101" pitchFamily="2" charset="-122"/>
                <a:sym typeface="+mn-ea"/>
              </a:rPr>
              <a:t>          </a:t>
            </a:r>
            <a:r>
              <a:rPr lang="en-US" altLang="zh-CN" sz="2000" dirty="0">
                <a:latin typeface="Times New Roman" panose="02020603050405020304" pitchFamily="18" charset="0"/>
                <a:ea typeface="宋体" panose="02010600030101010101" pitchFamily="2" charset="-122"/>
                <a:sym typeface="+mn-ea"/>
              </a:rPr>
              <a:t>            </a:t>
            </a:r>
            <a:r>
              <a:rPr lang="zh-CN" altLang="en-US" sz="2000" dirty="0">
                <a:latin typeface="Times New Roman" panose="02020603050405020304" pitchFamily="18" charset="0"/>
                <a:ea typeface="宋体" panose="02010600030101010101" pitchFamily="2" charset="-122"/>
                <a:sym typeface="+mn-ea"/>
              </a:rPr>
              <a:t>  </a:t>
            </a:r>
            <a:r>
              <a:rPr lang="en-US" altLang="zh-CN" sz="2000">
                <a:latin typeface="Times New Roman" panose="02020603050405020304" pitchFamily="18" charset="0"/>
                <a:ea typeface="宋体" panose="02010600030101010101" pitchFamily="2" charset="-122"/>
                <a:sym typeface="+mn-ea"/>
              </a:rPr>
              <a:t>SBB  DX</a:t>
            </a:r>
            <a:r>
              <a:rPr lang="zh-CN" altLang="en-US" sz="2000">
                <a:latin typeface="宋体" panose="02010600030101010101" pitchFamily="2" charset="-122"/>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BX   </a:t>
            </a:r>
            <a:r>
              <a:rPr lang="zh-CN" altLang="en-US" sz="2000">
                <a:latin typeface="宋体" panose="02010600030101010101" pitchFamily="2" charset="-122"/>
                <a:ea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sym typeface="+mn-ea"/>
              </a:rPr>
              <a:t>高位字相减（考虑低位字减的）</a:t>
            </a:r>
            <a:r>
              <a:rPr lang="zh-CN" altLang="en-US" sz="2000" dirty="0">
                <a:latin typeface="Times New Roman" panose="02020603050405020304" pitchFamily="18" charset="0"/>
                <a:ea typeface="宋体" panose="02010600030101010101" pitchFamily="2" charset="-122"/>
                <a:sym typeface="+mn-ea"/>
              </a:rPr>
              <a:t>        </a:t>
            </a:r>
            <a:endParaRPr lang="zh-CN" altLang="en-US" sz="2000">
              <a:latin typeface="Times New Roman" panose="02020603050405020304" pitchFamily="18" charset="0"/>
              <a:ea typeface="宋体" panose="02010600030101010101" pitchFamily="2" charset="-122"/>
            </a:endParaRPr>
          </a:p>
          <a:p>
            <a:pPr marL="0" indent="0">
              <a:buNone/>
            </a:pPr>
            <a:endParaRPr lang="zh-CN" altLang="en-US" sz="2000"/>
          </a:p>
        </p:txBody>
      </p:sp>
    </p:spTree>
  </p:cSld>
  <p:clrMapOvr>
    <a:masterClrMapping/>
  </p:clrMapOvr>
  <p:transition>
    <p:wheel spokes="8"/>
  </p:transition>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2258" name="标题 352257"/>
          <p:cNvSpPr>
            <a:spLocks noGrp="1"/>
          </p:cNvSpPr>
          <p:nvPr>
            <p:ph type="title"/>
          </p:nvPr>
        </p:nvSpPr>
        <p:spPr/>
        <p:txBody>
          <a:bodyPr anchor="ctr" anchorCtr="0"/>
          <a:p>
            <a:endParaRPr lang="zh-CN" altLang="en-US" dirty="0"/>
          </a:p>
        </p:txBody>
      </p:sp>
      <p:sp>
        <p:nvSpPr>
          <p:cNvPr id="352259" name="文本占位符 352258"/>
          <p:cNvSpPr>
            <a:spLocks noGrp="1"/>
          </p:cNvSpPr>
          <p:nvPr>
            <p:ph type="body" idx="1"/>
          </p:nvPr>
        </p:nvSpPr>
        <p:spPr/>
        <p:txBody>
          <a:bodyPr/>
          <a:p>
            <a:pPr>
              <a:buNone/>
            </a:pPr>
            <a:r>
              <a:rPr lang="en-US" altLang="zh-CN"/>
              <a:t>DEC</a:t>
            </a:r>
            <a:r>
              <a:rPr lang="zh-CN" altLang="en-US" dirty="0"/>
              <a:t>指令</a:t>
            </a:r>
            <a:endParaRPr lang="zh-CN" altLang="en-US" dirty="0"/>
          </a:p>
          <a:p>
            <a:r>
              <a:rPr lang="zh-CN" altLang="en-US" sz="2400" dirty="0"/>
              <a:t>格式：</a:t>
            </a:r>
            <a:endParaRPr lang="zh-CN" altLang="en-US" sz="2400" dirty="0"/>
          </a:p>
          <a:p>
            <a:pPr>
              <a:spcBef>
                <a:spcPct val="50000"/>
              </a:spcBef>
              <a:spcAft>
                <a:spcPct val="40000"/>
              </a:spcAft>
              <a:buNone/>
            </a:pPr>
            <a:r>
              <a:rPr lang="zh-CN" altLang="en-US" sz="2400" dirty="0"/>
              <a:t>       </a:t>
            </a:r>
            <a:r>
              <a:rPr lang="en-US" altLang="zh-CN" sz="2400"/>
              <a:t>DEC  OPRD</a:t>
            </a:r>
            <a:endParaRPr lang="en-US" altLang="zh-CN" sz="2400"/>
          </a:p>
          <a:p>
            <a:r>
              <a:rPr lang="zh-CN" altLang="en-US" sz="2400" dirty="0"/>
              <a:t>操作：</a:t>
            </a:r>
            <a:endParaRPr lang="zh-CN" altLang="en-US" sz="2400" dirty="0"/>
          </a:p>
          <a:p>
            <a:pPr>
              <a:spcBef>
                <a:spcPct val="40000"/>
              </a:spcBef>
              <a:buNone/>
            </a:pPr>
            <a:r>
              <a:rPr lang="zh-CN" altLang="en-US" sz="2400" dirty="0"/>
              <a:t>       </a:t>
            </a:r>
            <a:r>
              <a:rPr lang="en-US" altLang="zh-CN" sz="2400"/>
              <a:t>OPRD - 1     OPRD</a:t>
            </a:r>
            <a:endParaRPr lang="en-US" altLang="zh-CN" sz="2400"/>
          </a:p>
          <a:p>
            <a:pPr>
              <a:buNone/>
            </a:pPr>
            <a:r>
              <a:rPr lang="zh-CN" altLang="en-US" sz="2400" dirty="0"/>
              <a:t>该指令对操作数的要求与</a:t>
            </a:r>
            <a:r>
              <a:rPr lang="en-US" altLang="zh-CN" sz="2400"/>
              <a:t>INC</a:t>
            </a:r>
            <a:r>
              <a:rPr lang="zh-CN" altLang="en-US" sz="2400" dirty="0"/>
              <a:t>相同该指令常用于在程序中修改</a:t>
            </a:r>
            <a:endParaRPr lang="zh-CN" altLang="en-US" sz="2400" dirty="0"/>
          </a:p>
          <a:p>
            <a:pPr>
              <a:buNone/>
            </a:pPr>
            <a:r>
              <a:rPr lang="zh-CN" altLang="en-US" sz="2400" dirty="0"/>
              <a:t>计数值</a:t>
            </a:r>
            <a:endParaRPr lang="zh-CN" altLang="en-US" sz="2400" dirty="0"/>
          </a:p>
        </p:txBody>
      </p:sp>
      <p:sp>
        <p:nvSpPr>
          <p:cNvPr id="352260" name="直接连接符 352259"/>
          <p:cNvSpPr/>
          <p:nvPr/>
        </p:nvSpPr>
        <p:spPr>
          <a:xfrm>
            <a:off x="2916238" y="4365625"/>
            <a:ext cx="617537" cy="0"/>
          </a:xfrm>
          <a:prstGeom prst="line">
            <a:avLst/>
          </a:prstGeom>
          <a:ln w="25400" cap="sq" cmpd="sng">
            <a:solidFill>
              <a:srgbClr val="FF6600"/>
            </a:solidFill>
            <a:prstDash val="solid"/>
            <a:headEnd type="none" w="sm" len="sm"/>
            <a:tailEnd type="triangle" w="lg" len="lg"/>
          </a:ln>
        </p:spPr>
      </p:sp>
    </p:spTree>
  </p:cSld>
  <p:clrMapOvr>
    <a:masterClrMapping/>
  </p:clrMapOvr>
  <p:transition>
    <p:wheel spokes="8"/>
  </p:transition>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3282" name="标题 353281"/>
          <p:cNvSpPr>
            <a:spLocks noGrp="1"/>
          </p:cNvSpPr>
          <p:nvPr>
            <p:ph type="title"/>
          </p:nvPr>
        </p:nvSpPr>
        <p:spPr/>
        <p:txBody>
          <a:bodyPr anchor="ctr" anchorCtr="0"/>
          <a:p>
            <a:endParaRPr lang="zh-CN" altLang="en-US" dirty="0"/>
          </a:p>
        </p:txBody>
      </p:sp>
      <p:sp>
        <p:nvSpPr>
          <p:cNvPr id="353283" name="文本占位符 353282"/>
          <p:cNvSpPr>
            <a:spLocks noGrp="1"/>
          </p:cNvSpPr>
          <p:nvPr>
            <p:ph type="body" idx="1"/>
          </p:nvPr>
        </p:nvSpPr>
        <p:spPr/>
        <p:txBody>
          <a:bodyPr/>
          <a:p>
            <a:pPr>
              <a:buNone/>
            </a:pPr>
            <a:r>
              <a:rPr lang="en-US" altLang="zh-CN"/>
              <a:t>DEC</a:t>
            </a:r>
            <a:r>
              <a:rPr lang="zh-CN" altLang="en-US" dirty="0"/>
              <a:t>应用程序例</a:t>
            </a:r>
            <a:endParaRPr lang="zh-CN" altLang="en-US" dirty="0"/>
          </a:p>
          <a:p>
            <a:pPr>
              <a:buNone/>
            </a:pPr>
            <a:r>
              <a:rPr lang="en-US" altLang="zh-CN" sz="2400"/>
              <a:t>        MOV  BL，2</a:t>
            </a:r>
            <a:endParaRPr lang="en-US" altLang="zh-CN" sz="2400"/>
          </a:p>
          <a:p>
            <a:pPr>
              <a:buNone/>
            </a:pPr>
            <a:r>
              <a:rPr lang="en-US" altLang="zh-CN" sz="2400"/>
              <a:t>NEXT1 ：MOV  CX，0FFFFH</a:t>
            </a:r>
            <a:endParaRPr lang="en-US" altLang="zh-CN" sz="2400"/>
          </a:p>
          <a:p>
            <a:pPr>
              <a:buNone/>
            </a:pPr>
            <a:r>
              <a:rPr lang="en-US" altLang="zh-CN" sz="2400"/>
              <a:t>NEXT2： DEC  CX</a:t>
            </a:r>
            <a:endParaRPr lang="en-US" altLang="zh-CN" sz="2400"/>
          </a:p>
          <a:p>
            <a:pPr>
              <a:buNone/>
            </a:pPr>
            <a:r>
              <a:rPr lang="en-US" altLang="zh-CN" sz="2400"/>
              <a:t>        JNZ  NEXT2</a:t>
            </a:r>
            <a:endParaRPr lang="en-US" altLang="zh-CN" sz="2400"/>
          </a:p>
          <a:p>
            <a:pPr>
              <a:buNone/>
            </a:pPr>
            <a:r>
              <a:rPr lang="en-US" altLang="zh-CN" sz="2400"/>
              <a:t>        DEC  BL</a:t>
            </a:r>
            <a:endParaRPr lang="en-US" altLang="zh-CN" sz="2400"/>
          </a:p>
          <a:p>
            <a:pPr>
              <a:buNone/>
            </a:pPr>
            <a:r>
              <a:rPr lang="en-US" altLang="zh-CN" sz="2400"/>
              <a:t>        JNZ  NEXT1</a:t>
            </a:r>
            <a:endParaRPr lang="en-US" altLang="zh-CN" sz="2400"/>
          </a:p>
          <a:p>
            <a:pPr>
              <a:buNone/>
            </a:pPr>
            <a:r>
              <a:rPr lang="en-US" altLang="zh-CN" sz="2400"/>
              <a:t>        HLT</a:t>
            </a:r>
            <a:endParaRPr lang="en-US" altLang="zh-CN" sz="2400"/>
          </a:p>
          <a:p>
            <a:endParaRPr lang="zh-CN" altLang="en-US" sz="2400" dirty="0"/>
          </a:p>
        </p:txBody>
      </p:sp>
    </p:spTree>
  </p:cSld>
  <p:clrMapOvr>
    <a:masterClrMapping/>
  </p:clrMapOvr>
  <p:transition>
    <p:wheel spokes="8"/>
  </p:transition>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4306" name="标题 354305"/>
          <p:cNvSpPr>
            <a:spLocks noGrp="1"/>
          </p:cNvSpPr>
          <p:nvPr>
            <p:ph type="title"/>
          </p:nvPr>
        </p:nvSpPr>
        <p:spPr/>
        <p:txBody>
          <a:bodyPr anchor="ctr" anchorCtr="0"/>
          <a:p>
            <a:endParaRPr lang="zh-CN" altLang="en-US" dirty="0"/>
          </a:p>
        </p:txBody>
      </p:sp>
      <p:sp>
        <p:nvSpPr>
          <p:cNvPr id="354307" name="文本占位符 354306"/>
          <p:cNvSpPr>
            <a:spLocks noGrp="1"/>
          </p:cNvSpPr>
          <p:nvPr>
            <p:ph type="body" idx="1"/>
          </p:nvPr>
        </p:nvSpPr>
        <p:spPr/>
        <p:txBody>
          <a:bodyPr/>
          <a:p>
            <a:pPr>
              <a:buNone/>
            </a:pPr>
            <a:r>
              <a:rPr lang="en-US" altLang="zh-CN"/>
              <a:t>NEG</a:t>
            </a:r>
            <a:r>
              <a:rPr lang="zh-CN" altLang="en-US" dirty="0"/>
              <a:t>指令</a:t>
            </a:r>
            <a:endParaRPr lang="zh-CN" altLang="en-US" dirty="0"/>
          </a:p>
          <a:p>
            <a:r>
              <a:rPr lang="zh-CN" altLang="en-US" sz="2400" dirty="0"/>
              <a:t>格式：</a:t>
            </a:r>
            <a:endParaRPr lang="zh-CN" altLang="en-US" sz="2400" dirty="0"/>
          </a:p>
          <a:p>
            <a:pPr>
              <a:spcBef>
                <a:spcPct val="50000"/>
              </a:spcBef>
              <a:spcAft>
                <a:spcPct val="40000"/>
              </a:spcAft>
              <a:buNone/>
            </a:pPr>
            <a:r>
              <a:rPr lang="zh-CN" altLang="en-US" sz="2400" dirty="0"/>
              <a:t>       </a:t>
            </a:r>
            <a:r>
              <a:rPr lang="en-US" altLang="zh-CN" sz="2400"/>
              <a:t>NEG  OPRD</a:t>
            </a:r>
            <a:endParaRPr lang="en-US" altLang="zh-CN" sz="2400"/>
          </a:p>
          <a:p>
            <a:r>
              <a:rPr lang="zh-CN" altLang="en-US" sz="2400" dirty="0"/>
              <a:t>操作：</a:t>
            </a:r>
            <a:endParaRPr lang="zh-CN" altLang="en-US" sz="2400" dirty="0"/>
          </a:p>
          <a:p>
            <a:pPr>
              <a:spcBef>
                <a:spcPct val="40000"/>
              </a:spcBef>
              <a:buNone/>
            </a:pPr>
            <a:r>
              <a:rPr lang="zh-CN" altLang="en-US" sz="2400" dirty="0"/>
              <a:t>       0 - </a:t>
            </a:r>
            <a:r>
              <a:rPr lang="en-US" altLang="zh-CN" sz="2400"/>
              <a:t>OPRD     </a:t>
            </a:r>
            <a:r>
              <a:rPr lang="en-US" altLang="zh-CN" sz="2400" err="1"/>
              <a:t>OPRD</a:t>
            </a:r>
            <a:endParaRPr lang="en-US" altLang="zh-CN" sz="2400"/>
          </a:p>
          <a:p>
            <a:pPr eaLnBrk="0" hangingPunct="0">
              <a:lnSpc>
                <a:spcPct val="100000"/>
              </a:lnSpc>
              <a:spcBef>
                <a:spcPct val="50000"/>
              </a:spcBef>
              <a:buClrTx/>
              <a:buSzTx/>
              <a:buFontTx/>
              <a:buNone/>
            </a:pPr>
            <a:r>
              <a:rPr lang="zh-CN" altLang="en-US" sz="2400" dirty="0"/>
              <a:t>用0减去操作数，相当于对该操作数求补码</a:t>
            </a:r>
            <a:endParaRPr lang="zh-CN" altLang="en-US" sz="2400" dirty="0"/>
          </a:p>
        </p:txBody>
      </p:sp>
      <p:sp>
        <p:nvSpPr>
          <p:cNvPr id="354308" name="矩形标注 354307"/>
          <p:cNvSpPr/>
          <p:nvPr/>
        </p:nvSpPr>
        <p:spPr>
          <a:xfrm>
            <a:off x="3851275" y="1874838"/>
            <a:ext cx="1981200" cy="762000"/>
          </a:xfrm>
          <a:prstGeom prst="wedgeRectCallout">
            <a:avLst>
              <a:gd name="adj1" fmla="val -101602"/>
              <a:gd name="adj2" fmla="val 92500"/>
            </a:avLst>
          </a:prstGeom>
          <a:solidFill>
            <a:srgbClr val="FF6600"/>
          </a:solidFill>
          <a:ln w="25400" cap="sq" cmpd="sng">
            <a:solidFill>
              <a:srgbClr val="FF6600"/>
            </a:solidFill>
            <a:prstDash val="solid"/>
            <a:miter/>
            <a:headEnd type="none" w="sm" len="sm"/>
            <a:tailEnd type="none" w="lg" len="lg"/>
          </a:ln>
        </p:spPr>
        <p:txBody>
          <a:bodyPr/>
          <a:p>
            <a:pPr eaLnBrk="0" hangingPunct="0">
              <a:spcBef>
                <a:spcPct val="50000"/>
              </a:spcBef>
            </a:pPr>
            <a:r>
              <a:rPr lang="zh-CN" altLang="en-US" sz="2000" dirty="0">
                <a:solidFill>
                  <a:schemeClr val="bg2"/>
                </a:solidFill>
                <a:latin typeface="Times New Roman" panose="02020603050405020304" pitchFamily="18" charset="0"/>
              </a:rPr>
              <a:t>8/16位寄存器或存储器操作数</a:t>
            </a:r>
            <a:endParaRPr lang="zh-CN" altLang="en-US" sz="2000" dirty="0">
              <a:solidFill>
                <a:schemeClr val="bg2"/>
              </a:solidFill>
              <a:latin typeface="Times New Roman" panose="02020603050405020304" pitchFamily="18" charset="0"/>
            </a:endParaRPr>
          </a:p>
        </p:txBody>
      </p:sp>
      <p:sp>
        <p:nvSpPr>
          <p:cNvPr id="354310" name="直接连接符 354309"/>
          <p:cNvSpPr/>
          <p:nvPr/>
        </p:nvSpPr>
        <p:spPr>
          <a:xfrm>
            <a:off x="2946400" y="4365625"/>
            <a:ext cx="617538" cy="0"/>
          </a:xfrm>
          <a:prstGeom prst="line">
            <a:avLst/>
          </a:prstGeom>
          <a:ln w="25400" cap="sq" cmpd="sng">
            <a:solidFill>
              <a:srgbClr val="FF6600"/>
            </a:solidFill>
            <a:prstDash val="solid"/>
            <a:headEnd type="none" w="sm" len="sm"/>
            <a:tailEnd type="triangle" w="lg" len="lg"/>
          </a:ln>
        </p:spPr>
      </p:sp>
    </p:spTree>
  </p:cSld>
  <p:clrMapOvr>
    <a:masterClrMapping/>
  </p:clrMapOvr>
  <p:transition>
    <p:wheel spokes="8"/>
  </p:transition>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179705" y="1268730"/>
            <a:ext cx="8773795" cy="4815840"/>
          </a:xfrm>
          <a:prstGeom prst="rect">
            <a:avLst/>
          </a:prstGeom>
        </p:spPr>
      </p:pic>
    </p:spTree>
  </p:cSld>
  <p:clrMapOvr>
    <a:masterClrMapping/>
  </p:clrMapOvr>
  <p:transition>
    <p:wheel spokes="8"/>
  </p:transition>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lgn="just">
              <a:spcBef>
                <a:spcPct val="50000"/>
              </a:spcBef>
              <a:buNone/>
            </a:pPr>
            <a:r>
              <a:rPr lang="zh-CN" altLang="en-US" dirty="0">
                <a:latin typeface="Times New Roman" panose="02020603050405020304" pitchFamily="18" charset="0"/>
                <a:ea typeface="宋体" panose="02010600030101010101" pitchFamily="2" charset="-122"/>
                <a:sym typeface="+mn-ea"/>
              </a:rPr>
              <a:t>  如</a:t>
            </a:r>
            <a:r>
              <a:rPr lang="zh-CN" altLang="en-US" sz="2000" dirty="0">
                <a:latin typeface="Times New Roman" panose="02020603050405020304" pitchFamily="18" charset="0"/>
                <a:ea typeface="宋体" panose="02010600030101010101" pitchFamily="2" charset="-122"/>
                <a:sym typeface="+mn-ea"/>
              </a:rPr>
              <a:t>对</a:t>
            </a:r>
            <a:r>
              <a:rPr lang="en-US" altLang="zh-CN" sz="2000">
                <a:latin typeface="Times New Roman" panose="02020603050405020304" pitchFamily="18" charset="0"/>
                <a:ea typeface="宋体" panose="02010600030101010101" pitchFamily="2" charset="-122"/>
                <a:sym typeface="+mn-ea"/>
              </a:rPr>
              <a:t>AL</a:t>
            </a:r>
            <a:r>
              <a:rPr lang="zh-CN" altLang="en-US" sz="2000" dirty="0">
                <a:latin typeface="Times New Roman" panose="02020603050405020304" pitchFamily="18" charset="0"/>
                <a:ea typeface="宋体" panose="02010600030101010101" pitchFamily="2" charset="-122"/>
                <a:sym typeface="+mn-ea"/>
              </a:rPr>
              <a:t>中的数求绝对值。</a:t>
            </a:r>
            <a:endParaRPr lang="zh-CN" altLang="en-US" sz="2000" dirty="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dirty="0">
                <a:latin typeface="Times New Roman" panose="02020603050405020304" pitchFamily="18" charset="0"/>
                <a:ea typeface="宋体" panose="02010600030101010101" pitchFamily="2" charset="-122"/>
                <a:sym typeface="+mn-ea"/>
              </a:rPr>
              <a:t>              </a:t>
            </a:r>
            <a:r>
              <a:rPr lang="en-US" altLang="zh-CN" sz="2000">
                <a:latin typeface="Times New Roman" panose="02020603050405020304" pitchFamily="18" charset="0"/>
                <a:ea typeface="宋体" panose="02010600030101010101" pitchFamily="2" charset="-122"/>
                <a:sym typeface="+mn-ea"/>
              </a:rPr>
              <a:t>ADD  AL</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0  </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产生</a:t>
            </a:r>
            <a:r>
              <a:rPr lang="en-US" altLang="zh-CN" sz="2000">
                <a:latin typeface="Times New Roman" panose="02020603050405020304" pitchFamily="18" charset="0"/>
                <a:ea typeface="宋体" panose="02010600030101010101" pitchFamily="2" charset="-122"/>
                <a:sym typeface="+mn-ea"/>
              </a:rPr>
              <a:t>SF</a:t>
            </a:r>
            <a:r>
              <a:rPr lang="zh-CN" altLang="en-US" sz="2000" dirty="0">
                <a:latin typeface="Times New Roman" panose="02020603050405020304" pitchFamily="18" charset="0"/>
                <a:ea typeface="宋体" panose="02010600030101010101" pitchFamily="2" charset="-122"/>
                <a:sym typeface="+mn-ea"/>
              </a:rPr>
              <a:t>符号位标志</a:t>
            </a:r>
            <a:endParaRPr lang="zh-CN" altLang="en-US" sz="2000" dirty="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dirty="0">
                <a:latin typeface="Times New Roman" panose="02020603050405020304" pitchFamily="18" charset="0"/>
                <a:ea typeface="宋体" panose="02010600030101010101" pitchFamily="2" charset="-122"/>
                <a:sym typeface="+mn-ea"/>
              </a:rPr>
              <a:t>              </a:t>
            </a:r>
            <a:r>
              <a:rPr lang="en-US" altLang="zh-CN" sz="2000">
                <a:latin typeface="Times New Roman" panose="02020603050405020304" pitchFamily="18" charset="0"/>
                <a:ea typeface="宋体" panose="02010600030101010101" pitchFamily="2" charset="-122"/>
                <a:sym typeface="+mn-ea"/>
              </a:rPr>
              <a:t>JNS   L1     </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非负数转到标号为</a:t>
            </a:r>
            <a:r>
              <a:rPr lang="en-US" altLang="zh-CN" sz="2000">
                <a:latin typeface="Times New Roman" panose="02020603050405020304" pitchFamily="18" charset="0"/>
                <a:ea typeface="宋体" panose="02010600030101010101" pitchFamily="2" charset="-122"/>
                <a:sym typeface="+mn-ea"/>
              </a:rPr>
              <a:t>L1</a:t>
            </a:r>
            <a:r>
              <a:rPr lang="zh-CN" altLang="en-US" sz="2000" dirty="0">
                <a:latin typeface="Times New Roman" panose="02020603050405020304" pitchFamily="18" charset="0"/>
                <a:ea typeface="宋体" panose="02010600030101010101" pitchFamily="2" charset="-122"/>
                <a:sym typeface="+mn-ea"/>
              </a:rPr>
              <a:t>处执行指令</a:t>
            </a:r>
            <a:endParaRPr lang="zh-CN" altLang="en-US" sz="2000" dirty="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dirty="0">
                <a:latin typeface="Times New Roman" panose="02020603050405020304" pitchFamily="18" charset="0"/>
                <a:ea typeface="宋体" panose="02010600030101010101" pitchFamily="2" charset="-122"/>
                <a:sym typeface="+mn-ea"/>
              </a:rPr>
              <a:t>              </a:t>
            </a:r>
            <a:r>
              <a:rPr lang="en-US" altLang="zh-CN" sz="2000">
                <a:latin typeface="Times New Roman" panose="02020603050405020304" pitchFamily="18" charset="0"/>
                <a:ea typeface="宋体" panose="02010600030101010101" pitchFamily="2" charset="-122"/>
                <a:sym typeface="+mn-ea"/>
              </a:rPr>
              <a:t>NEG  AL     </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负数求补而成为正数</a:t>
            </a:r>
            <a:endParaRPr lang="zh-CN" altLang="en-US" sz="2000" dirty="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dirty="0">
                <a:latin typeface="Times New Roman" panose="02020603050405020304" pitchFamily="18" charset="0"/>
                <a:ea typeface="宋体" panose="02010600030101010101" pitchFamily="2" charset="-122"/>
                <a:sym typeface="+mn-ea"/>
              </a:rPr>
              <a:t>       </a:t>
            </a:r>
            <a:r>
              <a:rPr lang="en-US" altLang="zh-CN" sz="2000">
                <a:latin typeface="Times New Roman" panose="02020603050405020304" pitchFamily="18" charset="0"/>
                <a:ea typeface="宋体" panose="02010600030101010101" pitchFamily="2" charset="-122"/>
                <a:sym typeface="+mn-ea"/>
              </a:rPr>
              <a:t>L1</a:t>
            </a:r>
            <a:r>
              <a:rPr lang="zh-CN" altLang="en-US" sz="2000">
                <a:latin typeface="Times New Roman" panose="02020603050405020304" pitchFamily="18" charset="0"/>
                <a:ea typeface="宋体" panose="02010600030101010101" pitchFamily="2" charset="-122"/>
                <a:sym typeface="+mn-ea"/>
              </a:rPr>
              <a:t>：   </a:t>
            </a:r>
            <a:r>
              <a:rPr lang="en-US" altLang="zh-CN" sz="2000">
                <a:latin typeface="宋体" panose="02010600030101010101" pitchFamily="2" charset="-122"/>
                <a:ea typeface="宋体" panose="02010600030101010101" pitchFamily="2" charset="-122"/>
                <a:sym typeface="+mn-ea"/>
              </a:rPr>
              <a:t>┉</a:t>
            </a:r>
            <a:endParaRPr lang="en-US" altLang="zh-CN" sz="2000">
              <a:latin typeface="Times New Roman" panose="02020603050405020304" pitchFamily="18" charset="0"/>
              <a:ea typeface="宋体" panose="02010600030101010101" pitchFamily="2" charset="-122"/>
            </a:endParaRPr>
          </a:p>
          <a:p>
            <a:pPr marL="0" indent="0">
              <a:buNone/>
            </a:pPr>
            <a:endParaRPr lang="zh-CN" altLang="en-US" sz="2000" b="0"/>
          </a:p>
        </p:txBody>
      </p:sp>
    </p:spTree>
  </p:cSld>
  <p:clrMapOvr>
    <a:masterClrMapping/>
  </p:clrMapOvr>
  <p:transition>
    <p:wheel spokes="8"/>
  </p:transition>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5330" name="标题 355329"/>
          <p:cNvSpPr>
            <a:spLocks noGrp="1"/>
          </p:cNvSpPr>
          <p:nvPr>
            <p:ph type="title"/>
          </p:nvPr>
        </p:nvSpPr>
        <p:spPr/>
        <p:txBody>
          <a:bodyPr anchor="ctr" anchorCtr="0"/>
          <a:p>
            <a:endParaRPr lang="zh-CN" altLang="en-US" dirty="0"/>
          </a:p>
        </p:txBody>
      </p:sp>
      <p:sp>
        <p:nvSpPr>
          <p:cNvPr id="355331" name="文本占位符 355330"/>
          <p:cNvSpPr>
            <a:spLocks noGrp="1"/>
          </p:cNvSpPr>
          <p:nvPr>
            <p:ph type="body" idx="1"/>
          </p:nvPr>
        </p:nvSpPr>
        <p:spPr/>
        <p:txBody>
          <a:bodyPr/>
          <a:p>
            <a:pPr>
              <a:buNone/>
            </a:pPr>
            <a:r>
              <a:rPr lang="en-US" altLang="zh-CN"/>
              <a:t>CMP</a:t>
            </a:r>
            <a:r>
              <a:rPr lang="zh-CN" altLang="en-US" dirty="0"/>
              <a:t>指令</a:t>
            </a:r>
            <a:endParaRPr lang="zh-CN" altLang="en-US" dirty="0"/>
          </a:p>
          <a:p>
            <a:pPr>
              <a:spcBef>
                <a:spcPct val="10000"/>
              </a:spcBef>
              <a:spcAft>
                <a:spcPct val="10000"/>
              </a:spcAft>
            </a:pPr>
            <a:r>
              <a:rPr lang="zh-CN" altLang="en-US" sz="2400" dirty="0"/>
              <a:t>格式：</a:t>
            </a:r>
            <a:endParaRPr lang="zh-CN" altLang="en-US" sz="2400" dirty="0"/>
          </a:p>
          <a:p>
            <a:pPr>
              <a:spcBef>
                <a:spcPct val="10000"/>
              </a:spcBef>
              <a:spcAft>
                <a:spcPct val="10000"/>
              </a:spcAft>
              <a:buNone/>
            </a:pPr>
            <a:r>
              <a:rPr lang="zh-CN" altLang="en-US" sz="2400" dirty="0"/>
              <a:t>   </a:t>
            </a:r>
            <a:r>
              <a:rPr lang="en-US" altLang="zh-CN" sz="2400"/>
              <a:t>CMP  OPRD1，OPRD2</a:t>
            </a:r>
            <a:endParaRPr lang="en-US" altLang="zh-CN" sz="2400"/>
          </a:p>
          <a:p>
            <a:pPr>
              <a:spcBef>
                <a:spcPct val="10000"/>
              </a:spcBef>
              <a:spcAft>
                <a:spcPct val="10000"/>
              </a:spcAft>
            </a:pPr>
            <a:r>
              <a:rPr lang="zh-CN" altLang="en-US" sz="2400" dirty="0"/>
              <a:t>操作：</a:t>
            </a:r>
            <a:endParaRPr lang="zh-CN" altLang="en-US" sz="2400" dirty="0"/>
          </a:p>
          <a:p>
            <a:pPr>
              <a:spcBef>
                <a:spcPct val="10000"/>
              </a:spcBef>
              <a:spcAft>
                <a:spcPct val="10000"/>
              </a:spcAft>
              <a:buNone/>
            </a:pPr>
            <a:r>
              <a:rPr lang="zh-CN" altLang="en-US" sz="2400" dirty="0"/>
              <a:t>   </a:t>
            </a:r>
            <a:r>
              <a:rPr lang="en-US" altLang="zh-CN" sz="2400"/>
              <a:t>OPRD1- OPRD2    </a:t>
            </a:r>
            <a:endParaRPr lang="en-US" altLang="zh-CN" sz="2400"/>
          </a:p>
          <a:p>
            <a:pPr>
              <a:spcBef>
                <a:spcPct val="10000"/>
              </a:spcBef>
              <a:spcAft>
                <a:spcPct val="10000"/>
              </a:spcAft>
              <a:buNone/>
            </a:pPr>
            <a:r>
              <a:rPr lang="zh-CN" altLang="en-US" sz="2400" dirty="0"/>
              <a:t>   指令执行的结果不影响目标操作数！</a:t>
            </a:r>
            <a:endParaRPr lang="zh-CN" altLang="en-US" sz="2400" dirty="0"/>
          </a:p>
          <a:p>
            <a:pPr>
              <a:spcBef>
                <a:spcPct val="10000"/>
              </a:spcBef>
              <a:spcAft>
                <a:spcPct val="10000"/>
              </a:spcAft>
            </a:pPr>
            <a:r>
              <a:rPr lang="zh-CN" altLang="en-US" sz="2400" dirty="0"/>
              <a:t>用途：</a:t>
            </a:r>
            <a:endParaRPr lang="zh-CN" altLang="en-US" sz="2400" dirty="0"/>
          </a:p>
          <a:p>
            <a:pPr>
              <a:spcBef>
                <a:spcPct val="10000"/>
              </a:spcBef>
              <a:spcAft>
                <a:spcPct val="10000"/>
              </a:spcAft>
              <a:buNone/>
            </a:pPr>
            <a:r>
              <a:rPr lang="zh-CN" altLang="en-US" sz="2400" dirty="0"/>
              <a:t>   用于比较两个数的大小，可作为条件转移指令的转移条件。</a:t>
            </a:r>
            <a:endParaRPr lang="zh-CN" altLang="en-US" sz="2400" dirty="0"/>
          </a:p>
          <a:p>
            <a:pPr>
              <a:spcBef>
                <a:spcPct val="10000"/>
              </a:spcBef>
              <a:spcAft>
                <a:spcPct val="10000"/>
              </a:spcAft>
              <a:buNone/>
            </a:pPr>
            <a:r>
              <a:rPr lang="zh-CN" altLang="en-US" sz="2400" dirty="0"/>
              <a:t>指令对操作数的要求及对标志位的影响与</a:t>
            </a:r>
            <a:r>
              <a:rPr lang="en-US" altLang="zh-CN" sz="2400"/>
              <a:t>SUB</a:t>
            </a:r>
            <a:r>
              <a:rPr lang="zh-CN" altLang="en-US" sz="2400" dirty="0"/>
              <a:t>指令相同</a:t>
            </a:r>
            <a:endParaRPr lang="zh-CN" altLang="en-US" sz="2400" dirty="0"/>
          </a:p>
        </p:txBody>
      </p:sp>
    </p:spTree>
  </p:cSld>
  <p:clrMapOvr>
    <a:masterClrMapping/>
  </p:clrMapOvr>
  <p:transition>
    <p:wheel spokes="8"/>
  </p:transition>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6354" name="标题 356353"/>
          <p:cNvSpPr>
            <a:spLocks noGrp="1"/>
          </p:cNvSpPr>
          <p:nvPr>
            <p:ph type="title"/>
          </p:nvPr>
        </p:nvSpPr>
        <p:spPr/>
        <p:txBody>
          <a:bodyPr anchor="ctr" anchorCtr="0"/>
          <a:p>
            <a:endParaRPr lang="zh-CN" altLang="en-US" dirty="0"/>
          </a:p>
        </p:txBody>
      </p:sp>
      <p:sp>
        <p:nvSpPr>
          <p:cNvPr id="356355" name="文本占位符 356354"/>
          <p:cNvSpPr>
            <a:spLocks noGrp="1"/>
          </p:cNvSpPr>
          <p:nvPr>
            <p:ph type="body" idx="1"/>
          </p:nvPr>
        </p:nvSpPr>
        <p:spPr/>
        <p:txBody>
          <a:bodyPr/>
          <a:p>
            <a:pPr>
              <a:spcBef>
                <a:spcPct val="10000"/>
              </a:spcBef>
              <a:spcAft>
                <a:spcPct val="10000"/>
              </a:spcAft>
            </a:pPr>
            <a:r>
              <a:rPr lang="zh-CN" altLang="en-US" sz="2400" dirty="0"/>
              <a:t>两个无符号数的比较：</a:t>
            </a:r>
            <a:endParaRPr lang="zh-CN" altLang="en-US" sz="2400" dirty="0"/>
          </a:p>
          <a:p>
            <a:pPr>
              <a:spcBef>
                <a:spcPct val="10000"/>
              </a:spcBef>
              <a:spcAft>
                <a:spcPct val="10000"/>
              </a:spcAft>
              <a:buNone/>
            </a:pPr>
            <a:r>
              <a:rPr lang="zh-CN" altLang="en-US" sz="2400" dirty="0"/>
              <a:t>   </a:t>
            </a:r>
            <a:r>
              <a:rPr lang="en-US" altLang="zh-CN" sz="2400"/>
              <a:t>CMP  AX，BX</a:t>
            </a:r>
            <a:endParaRPr lang="en-US" altLang="zh-CN" sz="2400"/>
          </a:p>
          <a:p>
            <a:pPr>
              <a:spcBef>
                <a:spcPct val="10000"/>
              </a:spcBef>
              <a:spcAft>
                <a:spcPct val="10000"/>
              </a:spcAft>
              <a:buNone/>
            </a:pPr>
            <a:r>
              <a:rPr lang="en-US" altLang="zh-CN" sz="2400"/>
              <a:t>   </a:t>
            </a:r>
            <a:r>
              <a:rPr lang="zh-CN" altLang="en-US" sz="2400" dirty="0"/>
              <a:t>若  </a:t>
            </a:r>
            <a:r>
              <a:rPr lang="en-US" altLang="zh-CN" sz="2400"/>
              <a:t>AX </a:t>
            </a:r>
            <a:r>
              <a:rPr lang="en-US" altLang="zh-CN" sz="2400">
                <a:cs typeface="Arial" panose="020B0604020202020204" pitchFamily="34" charset="0"/>
              </a:rPr>
              <a:t>&gt; BX    </a:t>
            </a:r>
            <a:r>
              <a:rPr lang="en-US" altLang="zh-CN" sz="2400"/>
              <a:t>CF=0</a:t>
            </a:r>
            <a:endParaRPr lang="en-US" altLang="zh-CN" sz="2400"/>
          </a:p>
          <a:p>
            <a:pPr>
              <a:spcBef>
                <a:spcPct val="10000"/>
              </a:spcBef>
              <a:spcAft>
                <a:spcPct val="10000"/>
              </a:spcAft>
              <a:buNone/>
            </a:pPr>
            <a:r>
              <a:rPr lang="zh-CN" altLang="en-US" sz="2400" dirty="0"/>
              <a:t>   若  </a:t>
            </a:r>
            <a:r>
              <a:rPr lang="en-US" altLang="zh-CN" sz="2400"/>
              <a:t>AX </a:t>
            </a:r>
            <a:r>
              <a:rPr lang="en-US" altLang="zh-CN" sz="2400">
                <a:cs typeface="Arial" panose="020B0604020202020204" pitchFamily="34" charset="0"/>
              </a:rPr>
              <a:t>&lt; BX    CF=1</a:t>
            </a:r>
            <a:endParaRPr lang="en-US" altLang="zh-CN" sz="2400">
              <a:cs typeface="Arial" panose="020B0604020202020204" pitchFamily="34" charset="0"/>
            </a:endParaRPr>
          </a:p>
          <a:p>
            <a:pPr>
              <a:spcBef>
                <a:spcPct val="10000"/>
              </a:spcBef>
              <a:spcAft>
                <a:spcPct val="10000"/>
              </a:spcAft>
            </a:pPr>
            <a:r>
              <a:rPr lang="zh-CN" altLang="en-US" sz="2400" dirty="0"/>
              <a:t>两个带符号数的比较</a:t>
            </a:r>
            <a:endParaRPr lang="zh-CN" altLang="en-US" sz="2400" dirty="0"/>
          </a:p>
          <a:p>
            <a:pPr>
              <a:spcBef>
                <a:spcPct val="10000"/>
              </a:spcBef>
              <a:spcAft>
                <a:spcPct val="10000"/>
              </a:spcAft>
              <a:buNone/>
            </a:pPr>
            <a:r>
              <a:rPr lang="en-US" altLang="zh-CN" sz="2400"/>
              <a:t>   CMP  AX，BX</a:t>
            </a:r>
            <a:endParaRPr lang="en-US" altLang="zh-CN" sz="2400"/>
          </a:p>
          <a:p>
            <a:pPr>
              <a:spcBef>
                <a:spcPct val="10000"/>
              </a:spcBef>
              <a:spcAft>
                <a:spcPct val="10000"/>
              </a:spcAft>
              <a:buNone/>
            </a:pPr>
            <a:r>
              <a:rPr lang="zh-CN" altLang="en-US" sz="2400" dirty="0"/>
              <a:t>   两个数的大小由</a:t>
            </a:r>
            <a:r>
              <a:rPr lang="en-US" altLang="zh-CN" sz="2400"/>
              <a:t>OF</a:t>
            </a:r>
            <a:r>
              <a:rPr lang="zh-CN" altLang="en-US" sz="2400" dirty="0"/>
              <a:t>和</a:t>
            </a:r>
            <a:r>
              <a:rPr lang="en-US" altLang="zh-CN" sz="2400"/>
              <a:t>SF</a:t>
            </a:r>
            <a:r>
              <a:rPr lang="zh-CN" altLang="en-US" sz="2400" dirty="0"/>
              <a:t>共同决定</a:t>
            </a:r>
            <a:endParaRPr lang="zh-CN" altLang="en-US" sz="2400" dirty="0"/>
          </a:p>
          <a:p>
            <a:pPr>
              <a:spcBef>
                <a:spcPct val="10000"/>
              </a:spcBef>
              <a:spcAft>
                <a:spcPct val="10000"/>
              </a:spcAft>
              <a:buNone/>
            </a:pPr>
            <a:r>
              <a:rPr lang="en-US" altLang="zh-CN" sz="2400"/>
              <a:t>    OF</a:t>
            </a:r>
            <a:r>
              <a:rPr lang="zh-CN" altLang="en-US" sz="2400" dirty="0"/>
              <a:t>和</a:t>
            </a:r>
            <a:r>
              <a:rPr lang="en-US" altLang="zh-CN" sz="2400"/>
              <a:t>SF</a:t>
            </a:r>
            <a:r>
              <a:rPr lang="zh-CN" altLang="en-US" sz="2400" dirty="0"/>
              <a:t>状态相同     </a:t>
            </a:r>
            <a:r>
              <a:rPr lang="en-US" altLang="zh-CN" sz="2400"/>
              <a:t>AX </a:t>
            </a:r>
            <a:r>
              <a:rPr lang="en-US" altLang="zh-CN" sz="2400">
                <a:cs typeface="Arial" panose="020B0604020202020204" pitchFamily="34" charset="0"/>
              </a:rPr>
              <a:t>&gt; BX</a:t>
            </a:r>
            <a:r>
              <a:rPr lang="zh-CN" altLang="en-US" sz="2400" dirty="0"/>
              <a:t> </a:t>
            </a:r>
            <a:endParaRPr lang="zh-CN" altLang="en-US" sz="2400" dirty="0"/>
          </a:p>
          <a:p>
            <a:pPr>
              <a:spcBef>
                <a:spcPct val="10000"/>
              </a:spcBef>
              <a:spcAft>
                <a:spcPct val="10000"/>
              </a:spcAft>
              <a:buNone/>
            </a:pPr>
            <a:r>
              <a:rPr lang="en-US" altLang="zh-CN" sz="2400"/>
              <a:t>    OF</a:t>
            </a:r>
            <a:r>
              <a:rPr lang="zh-CN" altLang="en-US" sz="2400" dirty="0"/>
              <a:t>和</a:t>
            </a:r>
            <a:r>
              <a:rPr lang="en-US" altLang="zh-CN" sz="2400"/>
              <a:t>SF</a:t>
            </a:r>
            <a:r>
              <a:rPr lang="zh-CN" altLang="en-US" sz="2400" dirty="0"/>
              <a:t>状态不同     </a:t>
            </a:r>
            <a:r>
              <a:rPr lang="en-US" altLang="zh-CN" sz="2400"/>
              <a:t>AX </a:t>
            </a:r>
            <a:r>
              <a:rPr lang="en-US" altLang="zh-CN" sz="2400">
                <a:cs typeface="Arial" panose="020B0604020202020204" pitchFamily="34" charset="0"/>
              </a:rPr>
              <a:t>&lt; BX</a:t>
            </a:r>
            <a:endParaRPr lang="zh-CN" altLang="en-US" sz="2400" dirty="0">
              <a:ea typeface="Arial" panose="020B0604020202020204" pitchFamily="34" charset="0"/>
            </a:endParaRPr>
          </a:p>
        </p:txBody>
      </p:sp>
      <p:sp>
        <p:nvSpPr>
          <p:cNvPr id="356356" name="左大括号 356355"/>
          <p:cNvSpPr/>
          <p:nvPr/>
        </p:nvSpPr>
        <p:spPr>
          <a:xfrm>
            <a:off x="900113" y="5372100"/>
            <a:ext cx="204787" cy="649288"/>
          </a:xfrm>
          <a:prstGeom prst="leftBrace">
            <a:avLst>
              <a:gd name="adj1" fmla="val 26421"/>
              <a:gd name="adj2" fmla="val 50000"/>
            </a:avLst>
          </a:prstGeom>
          <a:noFill/>
          <a:ln w="25400" cap="sq" cmpd="sng">
            <a:solidFill>
              <a:srgbClr val="800000"/>
            </a:solidFill>
            <a:prstDash val="solid"/>
            <a:headEnd type="none" w="sm" len="sm"/>
            <a:tailEnd type="none" w="lg" len="lg"/>
          </a:ln>
        </p:spPr>
        <p:txBody>
          <a:bodyPr/>
          <a:p>
            <a:endParaRPr lang="zh-CN" altLang="en-US"/>
          </a:p>
        </p:txBody>
      </p:sp>
    </p:spTree>
  </p:cSld>
  <p:clrMapOvr>
    <a:masterClrMapping/>
  </p:clrMapOvr>
  <p:transition>
    <p:wheel spokes="8"/>
  </p:transition>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381000" y="1196975"/>
            <a:ext cx="8382000" cy="4800600"/>
          </a:xfrm>
        </p:spPr>
        <p:txBody>
          <a:bodyPr/>
          <a:p>
            <a:pPr marL="0" indent="0" algn="just">
              <a:lnSpc>
                <a:spcPct val="135000"/>
              </a:lnSpc>
              <a:spcBef>
                <a:spcPct val="50000"/>
              </a:spcBef>
              <a:buNone/>
            </a:pPr>
            <a:r>
              <a:rPr lang="zh-CN" altLang="en-US" sz="2000" dirty="0">
                <a:latin typeface="Lucida Sans Unicode" panose="020B0602030504020204" pitchFamily="34" charset="0"/>
                <a:ea typeface="宋体" panose="02010600030101010101" pitchFamily="2" charset="-122"/>
                <a:sym typeface="+mn-ea"/>
              </a:rPr>
              <a:t>【例</a:t>
            </a:r>
            <a:r>
              <a:rPr lang="en-US" altLang="zh-CN" sz="2000" dirty="0">
                <a:latin typeface="Lucida Sans Unicode" panose="020B0602030504020204" pitchFamily="34" charset="0"/>
                <a:ea typeface="宋体" panose="02010600030101010101" pitchFamily="2" charset="-122"/>
                <a:cs typeface="Lucida Sans Unicode" panose="020B0602030504020204" pitchFamily="34" charset="0"/>
                <a:sym typeface="+mn-ea"/>
              </a:rPr>
              <a:t>5</a:t>
            </a:r>
            <a:r>
              <a:rPr lang="en-US" altLang="zh-CN" sz="2000" dirty="0">
                <a:latin typeface="Lucida Sans Unicode" panose="020B0602030504020204" pitchFamily="34" charset="0"/>
                <a:ea typeface="宋体" panose="02010600030101010101" pitchFamily="2" charset="-122"/>
                <a:sym typeface="+mn-ea"/>
              </a:rPr>
              <a:t>—</a:t>
            </a:r>
            <a:r>
              <a:rPr lang="en-US" altLang="zh-CN" sz="2000" dirty="0">
                <a:latin typeface="Lucida Sans Unicode" panose="020B0602030504020204" pitchFamily="34" charset="0"/>
                <a:ea typeface="宋体" panose="02010600030101010101" pitchFamily="2" charset="-122"/>
                <a:cs typeface="Lucida Sans Unicode" panose="020B0602030504020204" pitchFamily="34" charset="0"/>
                <a:sym typeface="+mn-ea"/>
              </a:rPr>
              <a:t>41</a:t>
            </a:r>
            <a:r>
              <a:rPr lang="zh-CN" altLang="en-US" sz="2000" dirty="0">
                <a:latin typeface="Lucida Sans Unicode" panose="020B0602030504020204" pitchFamily="34" charset="0"/>
                <a:ea typeface="宋体" panose="02010600030101010101" pitchFamily="2" charset="-122"/>
                <a:sym typeface="+mn-ea"/>
              </a:rPr>
              <a:t>】</a:t>
            </a:r>
            <a:r>
              <a:rPr lang="zh-CN" altLang="en-US" sz="2000" dirty="0">
                <a:latin typeface="Lucida Sans Unicode" panose="020B0602030504020204" pitchFamily="34" charset="0"/>
                <a:ea typeface="宋体" panose="02010600030101010101" pitchFamily="2" charset="-122"/>
                <a:cs typeface="Lucida Sans Unicode" panose="020B0602030504020204" pitchFamily="34" charset="0"/>
                <a:sym typeface="+mn-ea"/>
              </a:rPr>
              <a:t>  </a:t>
            </a:r>
            <a:r>
              <a:rPr lang="en-US" altLang="zh-CN" sz="2000">
                <a:latin typeface="Times New Roman" panose="02020603050405020304" pitchFamily="18" charset="0"/>
                <a:ea typeface="宋体" panose="02010600030101010101" pitchFamily="2" charset="-122"/>
                <a:sym typeface="+mn-ea"/>
              </a:rPr>
              <a:t>CMP AH</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AL</a:t>
            </a:r>
            <a:endParaRPr lang="en-US" altLang="zh-CN" sz="2000" b="1">
              <a:latin typeface="Times New Roman" panose="02020603050405020304" pitchFamily="18" charset="0"/>
              <a:ea typeface="宋体" panose="02010600030101010101" pitchFamily="2" charset="-122"/>
            </a:endParaRPr>
          </a:p>
          <a:p>
            <a:pPr marL="0" indent="0" algn="just">
              <a:lnSpc>
                <a:spcPct val="135000"/>
              </a:lnSpc>
              <a:spcBef>
                <a:spcPct val="50000"/>
              </a:spcBef>
              <a:buNone/>
            </a:pPr>
            <a:r>
              <a:rPr lang="zh-CN" altLang="en-US" sz="2000" dirty="0">
                <a:latin typeface="Times New Roman" panose="02020603050405020304" pitchFamily="18" charset="0"/>
                <a:ea typeface="宋体" panose="02010600030101010101" pitchFamily="2" charset="-122"/>
                <a:sym typeface="+mn-ea"/>
              </a:rPr>
              <a:t>指令执行前：</a:t>
            </a:r>
            <a:r>
              <a:rPr lang="en-US" altLang="zh-CN" sz="2000">
                <a:latin typeface="Times New Roman" panose="02020603050405020304" pitchFamily="18" charset="0"/>
                <a:ea typeface="宋体" panose="02010600030101010101" pitchFamily="2" charset="-122"/>
                <a:sym typeface="+mn-ea"/>
              </a:rPr>
              <a:t>AH=68H</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AL=9AH</a:t>
            </a:r>
            <a:endParaRPr lang="en-US" altLang="zh-CN" sz="2000" b="1">
              <a:latin typeface="Times New Roman" panose="02020603050405020304" pitchFamily="18" charset="0"/>
              <a:ea typeface="宋体" panose="02010600030101010101" pitchFamily="2" charset="-122"/>
            </a:endParaRPr>
          </a:p>
          <a:p>
            <a:pPr marL="0" indent="0" algn="just">
              <a:lnSpc>
                <a:spcPct val="135000"/>
              </a:lnSpc>
              <a:spcBef>
                <a:spcPct val="50000"/>
              </a:spcBef>
              <a:buNone/>
            </a:pPr>
            <a:r>
              <a:rPr lang="zh-CN" altLang="en-US" sz="2000" dirty="0">
                <a:latin typeface="Times New Roman" panose="02020603050405020304" pitchFamily="18" charset="0"/>
                <a:ea typeface="宋体" panose="02010600030101010101" pitchFamily="2" charset="-122"/>
                <a:sym typeface="+mn-ea"/>
              </a:rPr>
              <a:t>指令执行后：</a:t>
            </a:r>
            <a:r>
              <a:rPr lang="en-US" altLang="zh-CN" sz="2000">
                <a:latin typeface="Times New Roman" panose="02020603050405020304" pitchFamily="18" charset="0"/>
                <a:ea typeface="宋体" panose="02010600030101010101" pitchFamily="2" charset="-122"/>
                <a:sym typeface="+mn-ea"/>
              </a:rPr>
              <a:t>AH=68H</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AL=9AH</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OF=1</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SF=1</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ZF=0</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AF=1</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PF=0</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CF=1</a:t>
            </a:r>
            <a:r>
              <a:rPr lang="zh-CN" altLang="en-US" sz="2000">
                <a:latin typeface="Times New Roman" panose="02020603050405020304" pitchFamily="18" charset="0"/>
                <a:ea typeface="宋体" panose="02010600030101010101" pitchFamily="2" charset="-122"/>
                <a:sym typeface="+mn-ea"/>
              </a:rPr>
              <a:t>。</a:t>
            </a:r>
            <a:endParaRPr lang="zh-CN" altLang="en-US" sz="2000" b="1">
              <a:latin typeface="Times New Roman" panose="02020603050405020304" pitchFamily="18" charset="0"/>
              <a:ea typeface="宋体" panose="02010600030101010101" pitchFamily="2" charset="-122"/>
            </a:endParaRPr>
          </a:p>
          <a:p>
            <a:pPr marL="0" indent="0" algn="just">
              <a:lnSpc>
                <a:spcPct val="135000"/>
              </a:lnSpc>
              <a:spcBef>
                <a:spcPct val="50000"/>
              </a:spcBef>
              <a:buNone/>
            </a:pPr>
            <a:r>
              <a:rPr lang="zh-CN" altLang="en-US" sz="2000" dirty="0">
                <a:latin typeface="Times New Roman" panose="02020603050405020304" pitchFamily="18" charset="0"/>
                <a:ea typeface="宋体" panose="02010600030101010101" pitchFamily="2" charset="-122"/>
                <a:sym typeface="+mn-ea"/>
              </a:rPr>
              <a:t>当把</a:t>
            </a:r>
            <a:r>
              <a:rPr lang="en-US" altLang="zh-CN" sz="2000">
                <a:latin typeface="Times New Roman" panose="02020603050405020304" pitchFamily="18" charset="0"/>
                <a:ea typeface="宋体" panose="02010600030101010101" pitchFamily="2" charset="-122"/>
                <a:sym typeface="+mn-ea"/>
              </a:rPr>
              <a:t>AH</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AL</a:t>
            </a:r>
            <a:r>
              <a:rPr lang="zh-CN" altLang="en-US" sz="2000" dirty="0">
                <a:latin typeface="Times New Roman" panose="02020603050405020304" pitchFamily="18" charset="0"/>
                <a:ea typeface="宋体" panose="02010600030101010101" pitchFamily="2" charset="-122"/>
                <a:sym typeface="+mn-ea"/>
              </a:rPr>
              <a:t>内容看成无符号数时，测试</a:t>
            </a:r>
            <a:r>
              <a:rPr lang="en-US" altLang="zh-CN" sz="2000">
                <a:latin typeface="Times New Roman" panose="02020603050405020304" pitchFamily="18" charset="0"/>
                <a:ea typeface="宋体" panose="02010600030101010101" pitchFamily="2" charset="-122"/>
                <a:sym typeface="+mn-ea"/>
              </a:rPr>
              <a:t>CF=1</a:t>
            </a:r>
            <a:r>
              <a:rPr lang="zh-CN" altLang="en-US" sz="2000">
                <a:latin typeface="Times New Roman" panose="02020603050405020304" pitchFamily="18" charset="0"/>
                <a:ea typeface="宋体" panose="02010600030101010101" pitchFamily="2" charset="-122"/>
                <a:sym typeface="+mn-ea"/>
              </a:rPr>
              <a:t>且</a:t>
            </a:r>
            <a:r>
              <a:rPr lang="en-US" altLang="zh-CN" sz="2000">
                <a:latin typeface="Times New Roman" panose="02020603050405020304" pitchFamily="18" charset="0"/>
                <a:ea typeface="宋体" panose="02010600030101010101" pitchFamily="2" charset="-122"/>
                <a:sym typeface="+mn-ea"/>
              </a:rPr>
              <a:t>ZF=0</a:t>
            </a:r>
            <a:r>
              <a:rPr lang="zh-CN" altLang="en-US" sz="2000">
                <a:latin typeface="Times New Roman" panose="02020603050405020304" pitchFamily="18" charset="0"/>
                <a:ea typeface="宋体" panose="02010600030101010101" pitchFamily="2" charset="-122"/>
                <a:sym typeface="+mn-ea"/>
              </a:rPr>
              <a:t>，则</a:t>
            </a:r>
            <a:r>
              <a:rPr lang="en-US" altLang="zh-CN" sz="2000">
                <a:latin typeface="Times New Roman" panose="02020603050405020304" pitchFamily="18" charset="0"/>
                <a:ea typeface="宋体" panose="02010600030101010101" pitchFamily="2" charset="-122"/>
                <a:sym typeface="+mn-ea"/>
              </a:rPr>
              <a:t>AH</a:t>
            </a:r>
            <a:r>
              <a:rPr lang="zh-CN" altLang="en-US" sz="2000" dirty="0">
                <a:latin typeface="Times New Roman" panose="02020603050405020304" pitchFamily="18" charset="0"/>
                <a:ea typeface="宋体" panose="02010600030101010101" pitchFamily="2" charset="-122"/>
                <a:sym typeface="+mn-ea"/>
              </a:rPr>
              <a:t>中的数小于</a:t>
            </a:r>
            <a:r>
              <a:rPr lang="en-US" altLang="zh-CN" sz="2000">
                <a:latin typeface="Times New Roman" panose="02020603050405020304" pitchFamily="18" charset="0"/>
                <a:ea typeface="宋体" panose="02010600030101010101" pitchFamily="2" charset="-122"/>
                <a:sym typeface="+mn-ea"/>
              </a:rPr>
              <a:t>AL</a:t>
            </a:r>
            <a:r>
              <a:rPr lang="zh-CN" altLang="en-US" sz="2000" dirty="0">
                <a:latin typeface="Times New Roman" panose="02020603050405020304" pitchFamily="18" charset="0"/>
                <a:ea typeface="宋体" panose="02010600030101010101" pitchFamily="2" charset="-122"/>
                <a:sym typeface="+mn-ea"/>
              </a:rPr>
              <a:t>中的数；当把</a:t>
            </a:r>
            <a:r>
              <a:rPr lang="en-US" altLang="zh-CN" sz="2000">
                <a:latin typeface="Times New Roman" panose="02020603050405020304" pitchFamily="18" charset="0"/>
                <a:ea typeface="宋体" panose="02010600030101010101" pitchFamily="2" charset="-122"/>
                <a:sym typeface="+mn-ea"/>
              </a:rPr>
              <a:t>AH</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AL</a:t>
            </a:r>
            <a:r>
              <a:rPr lang="zh-CN" altLang="en-US" sz="2000" dirty="0">
                <a:latin typeface="Times New Roman" panose="02020603050405020304" pitchFamily="18" charset="0"/>
                <a:ea typeface="宋体" panose="02010600030101010101" pitchFamily="2" charset="-122"/>
                <a:sym typeface="+mn-ea"/>
              </a:rPr>
              <a:t>中的内容看成有符号数时，由于</a:t>
            </a:r>
            <a:r>
              <a:rPr lang="en-US" altLang="zh-CN" sz="2000">
                <a:latin typeface="Times New Roman" panose="02020603050405020304" pitchFamily="18" charset="0"/>
                <a:ea typeface="宋体" panose="02010600030101010101" pitchFamily="2" charset="-122"/>
                <a:sym typeface="+mn-ea"/>
              </a:rPr>
              <a:t>OF</a:t>
            </a:r>
            <a:r>
              <a:rPr lang="en-US" altLang="zh-CN" sz="2000">
                <a:latin typeface="Times New Roman" panose="02020603050405020304" pitchFamily="18" charset="0"/>
                <a:ea typeface="宋体" panose="02010600030101010101" pitchFamily="2" charset="-122"/>
                <a:sym typeface="Symbol" panose="05050102010706020507" pitchFamily="18" charset="2"/>
              </a:rPr>
              <a:t></a:t>
            </a:r>
            <a:r>
              <a:rPr lang="en-US" altLang="zh-CN" sz="2000">
                <a:latin typeface="Times New Roman" panose="02020603050405020304" pitchFamily="18" charset="0"/>
                <a:ea typeface="宋体" panose="02010600030101010101" pitchFamily="2" charset="-122"/>
                <a:sym typeface="+mn-ea"/>
              </a:rPr>
              <a:t>SF=1</a:t>
            </a:r>
            <a:r>
              <a:rPr lang="en-US" altLang="zh-CN" sz="2000">
                <a:latin typeface="Times New Roman" panose="02020603050405020304" pitchFamily="18" charset="0"/>
                <a:ea typeface="宋体" panose="02010600030101010101" pitchFamily="2" charset="-122"/>
                <a:sym typeface="Symbol" panose="05050102010706020507" pitchFamily="18" charset="2"/>
              </a:rPr>
              <a:t></a:t>
            </a:r>
            <a:r>
              <a:rPr lang="en-US" altLang="zh-CN" sz="2000">
                <a:latin typeface="Times New Roman" panose="02020603050405020304" pitchFamily="18" charset="0"/>
                <a:ea typeface="宋体" panose="02010600030101010101" pitchFamily="2" charset="-122"/>
                <a:sym typeface="+mn-ea"/>
              </a:rPr>
              <a:t>1=0</a:t>
            </a:r>
            <a:r>
              <a:rPr lang="zh-CN" altLang="en-US" sz="2000">
                <a:latin typeface="Times New Roman" panose="02020603050405020304" pitchFamily="18" charset="0"/>
                <a:ea typeface="宋体" panose="02010600030101010101" pitchFamily="2" charset="-122"/>
                <a:sym typeface="+mn-ea"/>
              </a:rPr>
              <a:t>且</a:t>
            </a:r>
            <a:r>
              <a:rPr lang="en-US" altLang="zh-CN" sz="2000">
                <a:latin typeface="Times New Roman" panose="02020603050405020304" pitchFamily="18" charset="0"/>
                <a:ea typeface="宋体" panose="02010600030101010101" pitchFamily="2" charset="-122"/>
                <a:sym typeface="+mn-ea"/>
              </a:rPr>
              <a:t>ZF=0</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所以</a:t>
            </a:r>
            <a:r>
              <a:rPr lang="en-US" altLang="zh-CN" sz="2000">
                <a:latin typeface="Times New Roman" panose="02020603050405020304" pitchFamily="18" charset="0"/>
                <a:ea typeface="宋体" panose="02010600030101010101" pitchFamily="2" charset="-122"/>
                <a:sym typeface="+mn-ea"/>
              </a:rPr>
              <a:t>AH</a:t>
            </a:r>
            <a:r>
              <a:rPr lang="zh-CN" altLang="en-US" sz="2000" dirty="0">
                <a:latin typeface="Times New Roman" panose="02020603050405020304" pitchFamily="18" charset="0"/>
                <a:ea typeface="宋体" panose="02010600030101010101" pitchFamily="2" charset="-122"/>
                <a:sym typeface="+mn-ea"/>
              </a:rPr>
              <a:t>中的数大于</a:t>
            </a:r>
            <a:r>
              <a:rPr lang="en-US" altLang="zh-CN" sz="2000">
                <a:latin typeface="Times New Roman" panose="02020603050405020304" pitchFamily="18" charset="0"/>
                <a:ea typeface="宋体" panose="02010600030101010101" pitchFamily="2" charset="-122"/>
                <a:sym typeface="+mn-ea"/>
              </a:rPr>
              <a:t>AL</a:t>
            </a:r>
            <a:r>
              <a:rPr lang="zh-CN" altLang="en-US" sz="2000" dirty="0">
                <a:latin typeface="Times New Roman" panose="02020603050405020304" pitchFamily="18" charset="0"/>
                <a:ea typeface="宋体" panose="02010600030101010101" pitchFamily="2" charset="-122"/>
                <a:sym typeface="+mn-ea"/>
              </a:rPr>
              <a:t>中的数。</a:t>
            </a:r>
            <a:endParaRPr lang="zh-CN" altLang="en-US" sz="2000" b="1" dirty="0">
              <a:latin typeface="Times New Roman" panose="02020603050405020304" pitchFamily="18" charset="0"/>
              <a:ea typeface="宋体" panose="02010600030101010101" pitchFamily="2" charset="-122"/>
            </a:endParaRPr>
          </a:p>
          <a:p>
            <a:pPr marL="0" indent="0" algn="just">
              <a:lnSpc>
                <a:spcPct val="135000"/>
              </a:lnSpc>
              <a:spcBef>
                <a:spcPct val="50000"/>
              </a:spcBef>
              <a:buNone/>
            </a:pPr>
            <a:r>
              <a:rPr lang="zh-CN" altLang="en-US" sz="2000" dirty="0">
                <a:latin typeface="Times New Roman" panose="02020603050405020304" pitchFamily="18" charset="0"/>
                <a:ea typeface="宋体" panose="02010600030101010101" pitchFamily="2" charset="-122"/>
                <a:sym typeface="+mn-ea"/>
              </a:rPr>
              <a:t>【例</a:t>
            </a:r>
            <a:r>
              <a:rPr lang="en-US" altLang="zh-CN" sz="2000" dirty="0">
                <a:latin typeface="Times New Roman" panose="02020603050405020304" pitchFamily="18" charset="0"/>
                <a:ea typeface="宋体" panose="02010600030101010101" pitchFamily="2" charset="-122"/>
                <a:sym typeface="+mn-ea"/>
              </a:rPr>
              <a:t>5</a:t>
            </a:r>
            <a:r>
              <a:rPr lang="zh-CN" altLang="en-US" sz="2000" dirty="0">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ea typeface="宋体" panose="02010600030101010101" pitchFamily="2" charset="-122"/>
                <a:sym typeface="+mn-ea"/>
              </a:rPr>
              <a:t>42</a:t>
            </a:r>
            <a:r>
              <a:rPr lang="zh-CN" altLang="en-US" sz="2000" dirty="0">
                <a:latin typeface="Times New Roman" panose="02020603050405020304" pitchFamily="18" charset="0"/>
                <a:ea typeface="宋体" panose="02010600030101010101" pitchFamily="2" charset="-122"/>
                <a:sym typeface="+mn-ea"/>
              </a:rPr>
              <a:t>】  其它寻址方式比较指令的例子：</a:t>
            </a:r>
            <a:endParaRPr lang="zh-CN" altLang="en-US" sz="2000" b="1" dirty="0">
              <a:latin typeface="Times New Roman" panose="02020603050405020304" pitchFamily="18" charset="0"/>
              <a:ea typeface="宋体" panose="02010600030101010101" pitchFamily="2" charset="-122"/>
            </a:endParaRPr>
          </a:p>
          <a:p>
            <a:pPr marL="0" indent="0" algn="just">
              <a:lnSpc>
                <a:spcPct val="135000"/>
              </a:lnSpc>
              <a:spcBef>
                <a:spcPct val="50000"/>
              </a:spcBef>
              <a:buNone/>
            </a:pPr>
            <a:r>
              <a:rPr lang="zh-CN" altLang="en-US" sz="2000" dirty="0">
                <a:latin typeface="Times New Roman" panose="02020603050405020304" pitchFamily="18" charset="0"/>
                <a:ea typeface="宋体" panose="02010600030101010101" pitchFamily="2" charset="-122"/>
                <a:sym typeface="+mn-ea"/>
              </a:rPr>
              <a:t>         </a:t>
            </a:r>
            <a:r>
              <a:rPr lang="en-US" altLang="zh-CN" sz="2000">
                <a:latin typeface="Times New Roman" panose="02020603050405020304" pitchFamily="18" charset="0"/>
                <a:ea typeface="宋体" panose="02010600030101010101" pitchFamily="2" charset="-122"/>
                <a:sym typeface="+mn-ea"/>
              </a:rPr>
              <a:t>CMP  DAI</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SI  </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DA1</a:t>
            </a:r>
            <a:r>
              <a:rPr lang="zh-CN" altLang="en-US" sz="2000" dirty="0">
                <a:latin typeface="Times New Roman" panose="02020603050405020304" pitchFamily="18" charset="0"/>
                <a:ea typeface="宋体" panose="02010600030101010101" pitchFamily="2" charset="-122"/>
                <a:sym typeface="+mn-ea"/>
              </a:rPr>
              <a:t>为变量名</a:t>
            </a:r>
            <a:endParaRPr lang="zh-CN" altLang="en-US" sz="2000" b="1" dirty="0">
              <a:latin typeface="Times New Roman" panose="02020603050405020304" pitchFamily="18" charset="0"/>
              <a:ea typeface="宋体" panose="02010600030101010101" pitchFamily="2" charset="-122"/>
            </a:endParaRPr>
          </a:p>
          <a:p>
            <a:pPr marL="0" indent="0" algn="just">
              <a:lnSpc>
                <a:spcPct val="135000"/>
              </a:lnSpc>
              <a:spcBef>
                <a:spcPct val="50000"/>
              </a:spcBef>
              <a:buNone/>
            </a:pPr>
            <a:r>
              <a:rPr lang="zh-CN" altLang="en-US" sz="2000" dirty="0">
                <a:latin typeface="Times New Roman" panose="02020603050405020304" pitchFamily="18" charset="0"/>
                <a:ea typeface="宋体" panose="02010600030101010101" pitchFamily="2" charset="-122"/>
                <a:sym typeface="+mn-ea"/>
              </a:rPr>
              <a:t>         </a:t>
            </a:r>
            <a:r>
              <a:rPr lang="en-US" altLang="zh-CN" sz="2000">
                <a:latin typeface="Times New Roman" panose="02020603050405020304" pitchFamily="18" charset="0"/>
                <a:ea typeface="宋体" panose="02010600030101010101" pitchFamily="2" charset="-122"/>
                <a:sym typeface="+mn-ea"/>
              </a:rPr>
              <a:t>CMP  [BX+SI+DISP]</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AX</a:t>
            </a:r>
            <a:endParaRPr lang="en-US" altLang="zh-CN" sz="2000" b="1">
              <a:latin typeface="Times New Roman" panose="02020603050405020304" pitchFamily="18" charset="0"/>
              <a:ea typeface="宋体" panose="02010600030101010101" pitchFamily="2" charset="-122"/>
            </a:endParaRPr>
          </a:p>
          <a:p>
            <a:pPr marL="0" indent="0" algn="just">
              <a:lnSpc>
                <a:spcPct val="135000"/>
              </a:lnSpc>
              <a:spcBef>
                <a:spcPct val="50000"/>
              </a:spcBef>
              <a:buNone/>
            </a:pPr>
            <a:r>
              <a:rPr lang="en-US" altLang="zh-CN" sz="2000">
                <a:latin typeface="Times New Roman" panose="02020603050405020304" pitchFamily="18" charset="0"/>
                <a:ea typeface="宋体" panose="02010600030101010101" pitchFamily="2" charset="-122"/>
                <a:sym typeface="+mn-ea"/>
              </a:rPr>
              <a:t>         CMP  DL</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DAI[BX]</a:t>
            </a:r>
            <a:endParaRPr lang="en-US" altLang="zh-CN" sz="2000" b="1">
              <a:latin typeface="Times New Roman" panose="02020603050405020304" pitchFamily="18" charset="0"/>
              <a:ea typeface="宋体" panose="02010600030101010101" pitchFamily="2" charset="-122"/>
            </a:endParaRPr>
          </a:p>
          <a:p>
            <a:pPr marL="0" indent="0">
              <a:buNone/>
            </a:pPr>
            <a:r>
              <a:rPr lang="en-US" altLang="zh-CN" sz="2000">
                <a:latin typeface="Times New Roman" panose="02020603050405020304" pitchFamily="18" charset="0"/>
                <a:ea typeface="宋体" panose="02010600030101010101" pitchFamily="2" charset="-122"/>
                <a:sym typeface="+mn-ea"/>
              </a:rPr>
              <a:t> </a:t>
            </a:r>
            <a:endParaRPr lang="zh-CN" altLang="en-US" sz="2000"/>
          </a:p>
        </p:txBody>
      </p:sp>
    </p:spTree>
  </p:cSld>
  <p:clrMapOvr>
    <a:masterClrMapping/>
  </p:clrMapOvr>
  <p:transition>
    <p:wheel spokes="8"/>
  </p:transition>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395605" y="1196975"/>
            <a:ext cx="8382000" cy="4800600"/>
          </a:xfrm>
        </p:spPr>
        <p:txBody>
          <a:bodyPr/>
          <a:p>
            <a:pPr marL="0" indent="0" algn="just">
              <a:lnSpc>
                <a:spcPct val="90000"/>
              </a:lnSpc>
              <a:spcBef>
                <a:spcPct val="50000"/>
              </a:spcBef>
              <a:buNone/>
            </a:pPr>
            <a:r>
              <a:rPr lang="zh-CN" altLang="en-US" sz="1800" dirty="0">
                <a:latin typeface="Times New Roman" panose="02020603050405020304" pitchFamily="18" charset="0"/>
                <a:ea typeface="宋体" panose="02010600030101010101" pitchFamily="2" charset="-122"/>
                <a:sym typeface="+mn-ea"/>
              </a:rPr>
              <a:t> 设</a:t>
            </a:r>
            <a:r>
              <a:rPr lang="en-US" altLang="zh-CN" sz="1800">
                <a:latin typeface="Times New Roman" panose="02020603050405020304" pitchFamily="18" charset="0"/>
                <a:ea typeface="宋体" panose="02010600030101010101" pitchFamily="2" charset="-122"/>
                <a:sym typeface="+mn-ea"/>
              </a:rPr>
              <a:t>X</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Y</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Z</a:t>
            </a:r>
            <a:r>
              <a:rPr lang="zh-CN" altLang="en-US" sz="1800" dirty="0">
                <a:latin typeface="Times New Roman" panose="02020603050405020304" pitchFamily="18" charset="0"/>
                <a:ea typeface="宋体" panose="02010600030101010101" pitchFamily="2" charset="-122"/>
                <a:sym typeface="+mn-ea"/>
              </a:rPr>
              <a:t>均为双精度数，它们分别存放在符号地址为</a:t>
            </a:r>
            <a:r>
              <a:rPr lang="en-US" altLang="zh-CN" sz="1800">
                <a:latin typeface="Times New Roman" panose="02020603050405020304" pitchFamily="18" charset="0"/>
                <a:ea typeface="宋体" panose="02010600030101010101" pitchFamily="2" charset="-122"/>
                <a:sym typeface="+mn-ea"/>
              </a:rPr>
              <a:t>X</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X+2</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Y</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Y+2</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Z</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Z+2</a:t>
            </a:r>
            <a:r>
              <a:rPr lang="zh-CN" altLang="en-US" sz="1800" dirty="0">
                <a:latin typeface="Times New Roman" panose="02020603050405020304" pitchFamily="18" charset="0"/>
                <a:ea typeface="宋体" panose="02010600030101010101" pitchFamily="2" charset="-122"/>
                <a:sym typeface="+mn-ea"/>
              </a:rPr>
              <a:t>的字存储单元中，存放时高位字在高地址中，低位字在低地址中。用指令序列实现：</a:t>
            </a:r>
            <a:endParaRPr lang="zh-CN" altLang="en-US" sz="1800" dirty="0">
              <a:latin typeface="Times New Roman" panose="02020603050405020304" pitchFamily="18" charset="0"/>
              <a:ea typeface="宋体" panose="02010600030101010101" pitchFamily="2" charset="-122"/>
            </a:endParaRPr>
          </a:p>
          <a:p>
            <a:pPr marL="0" indent="0" algn="just">
              <a:lnSpc>
                <a:spcPct val="90000"/>
              </a:lnSpc>
              <a:spcBef>
                <a:spcPct val="50000"/>
              </a:spcBef>
              <a:buNone/>
            </a:pPr>
            <a:r>
              <a:rPr lang="en-US" altLang="zh-CN" sz="1800">
                <a:latin typeface="Times New Roman" panose="02020603050405020304" pitchFamily="18" charset="0"/>
                <a:ea typeface="宋体" panose="02010600030101010101" pitchFamily="2" charset="-122"/>
                <a:sym typeface="+mn-ea"/>
              </a:rPr>
              <a:t>W</a:t>
            </a:r>
            <a:r>
              <a:rPr lang="en-US" altLang="zh-CN" sz="1800">
                <a:latin typeface="Times New Roman" panose="02020603050405020304" pitchFamily="18" charset="0"/>
                <a:ea typeface="宋体" panose="02010600030101010101" pitchFamily="2" charset="-122"/>
                <a:sym typeface="Symbol" panose="05050102010706020507" pitchFamily="18" charset="2"/>
              </a:rPr>
              <a:t></a:t>
            </a:r>
            <a:r>
              <a:rPr lang="en-US" altLang="zh-CN" sz="1800">
                <a:latin typeface="Times New Roman" panose="02020603050405020304" pitchFamily="18" charset="0"/>
                <a:ea typeface="宋体" panose="02010600030101010101" pitchFamily="2" charset="-122"/>
                <a:sym typeface="+mn-ea"/>
              </a:rPr>
              <a:t>X</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Y</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88</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Z   </a:t>
            </a:r>
            <a:r>
              <a:rPr lang="zh-CN" altLang="en-US" sz="1800" dirty="0">
                <a:latin typeface="Times New Roman" panose="02020603050405020304" pitchFamily="18" charset="0"/>
                <a:ea typeface="宋体" panose="02010600030101010101" pitchFamily="2" charset="-122"/>
                <a:sym typeface="+mn-ea"/>
              </a:rPr>
              <a:t>并用</a:t>
            </a:r>
            <a:r>
              <a:rPr lang="en-US" altLang="zh-CN" sz="1800">
                <a:latin typeface="Times New Roman" panose="02020603050405020304" pitchFamily="18" charset="0"/>
                <a:ea typeface="宋体" panose="02010600030101010101" pitchFamily="2" charset="-122"/>
                <a:sym typeface="+mn-ea"/>
              </a:rPr>
              <a:t>W</a:t>
            </a:r>
            <a:r>
              <a:rPr lang="zh-CN" altLang="en-US" sz="1800">
                <a:latin typeface="Times New Roman" panose="02020603050405020304" pitchFamily="18" charset="0"/>
                <a:ea typeface="宋体" panose="02010600030101010101" pitchFamily="2" charset="-122"/>
                <a:sym typeface="+mn-ea"/>
              </a:rPr>
              <a:t>和</a:t>
            </a:r>
            <a:r>
              <a:rPr lang="en-US" altLang="zh-CN" sz="1800">
                <a:latin typeface="Times New Roman" panose="02020603050405020304" pitchFamily="18" charset="0"/>
                <a:ea typeface="宋体" panose="02010600030101010101" pitchFamily="2" charset="-122"/>
                <a:sym typeface="+mn-ea"/>
              </a:rPr>
              <a:t>W</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2</a:t>
            </a:r>
            <a:r>
              <a:rPr lang="zh-CN" altLang="en-US" sz="1800" dirty="0">
                <a:latin typeface="Times New Roman" panose="02020603050405020304" pitchFamily="18" charset="0"/>
                <a:ea typeface="宋体" panose="02010600030101010101" pitchFamily="2" charset="-122"/>
                <a:sym typeface="+mn-ea"/>
              </a:rPr>
              <a:t>字单元存放运算结果。</a:t>
            </a:r>
            <a:endParaRPr lang="zh-CN" altLang="en-US" sz="1800" dirty="0">
              <a:latin typeface="Times New Roman" panose="02020603050405020304" pitchFamily="18" charset="0"/>
              <a:ea typeface="宋体" panose="02010600030101010101" pitchFamily="2" charset="-122"/>
            </a:endParaRPr>
          </a:p>
          <a:p>
            <a:pPr marL="0" indent="0" algn="just">
              <a:lnSpc>
                <a:spcPct val="90000"/>
              </a:lnSpc>
              <a:spcBef>
                <a:spcPct val="50000"/>
              </a:spcBef>
              <a:buNone/>
            </a:pPr>
            <a:r>
              <a:rPr lang="en-US" altLang="zh-CN" sz="1800">
                <a:latin typeface="Times New Roman" panose="02020603050405020304" pitchFamily="18" charset="0"/>
                <a:ea typeface="宋体" panose="02010600030101010101" pitchFamily="2" charset="-122"/>
                <a:sym typeface="+mn-ea"/>
              </a:rPr>
              <a:t>MOV  AX</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X          </a:t>
            </a:r>
            <a:endParaRPr lang="en-US" altLang="zh-CN" sz="1800">
              <a:latin typeface="Times New Roman" panose="02020603050405020304" pitchFamily="18" charset="0"/>
              <a:ea typeface="宋体" panose="02010600030101010101" pitchFamily="2" charset="-122"/>
            </a:endParaRPr>
          </a:p>
          <a:p>
            <a:pPr marL="0" indent="0" algn="just">
              <a:lnSpc>
                <a:spcPct val="90000"/>
              </a:lnSpc>
              <a:spcBef>
                <a:spcPct val="50000"/>
              </a:spcBef>
              <a:buNone/>
            </a:pPr>
            <a:r>
              <a:rPr lang="en-US" altLang="zh-CN" sz="1800">
                <a:latin typeface="Times New Roman" panose="02020603050405020304" pitchFamily="18" charset="0"/>
                <a:ea typeface="宋体" panose="02010600030101010101" pitchFamily="2" charset="-122"/>
                <a:sym typeface="+mn-ea"/>
              </a:rPr>
              <a:t>MOV  DX</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X+2     </a:t>
            </a:r>
            <a:endParaRPr lang="en-US" altLang="zh-CN" sz="1800">
              <a:latin typeface="Times New Roman" panose="02020603050405020304" pitchFamily="18" charset="0"/>
              <a:ea typeface="宋体" panose="02010600030101010101" pitchFamily="2" charset="-122"/>
            </a:endParaRPr>
          </a:p>
          <a:p>
            <a:pPr marL="0" indent="0" algn="just">
              <a:lnSpc>
                <a:spcPct val="90000"/>
              </a:lnSpc>
              <a:spcBef>
                <a:spcPct val="50000"/>
              </a:spcBef>
              <a:buNone/>
            </a:pPr>
            <a:r>
              <a:rPr lang="en-US" altLang="zh-CN" sz="1800">
                <a:latin typeface="Times New Roman" panose="02020603050405020304" pitchFamily="18" charset="0"/>
                <a:ea typeface="宋体" panose="02010600030101010101" pitchFamily="2" charset="-122"/>
                <a:sym typeface="+mn-ea"/>
              </a:rPr>
              <a:t>ADD  AX</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Y               </a:t>
            </a:r>
            <a:endParaRPr lang="en-US" altLang="zh-CN" sz="1800">
              <a:latin typeface="Times New Roman" panose="02020603050405020304" pitchFamily="18" charset="0"/>
              <a:ea typeface="宋体" panose="02010600030101010101" pitchFamily="2" charset="-122"/>
            </a:endParaRPr>
          </a:p>
          <a:p>
            <a:pPr marL="0" indent="0" algn="just">
              <a:lnSpc>
                <a:spcPct val="90000"/>
              </a:lnSpc>
              <a:spcBef>
                <a:spcPct val="50000"/>
              </a:spcBef>
              <a:buNone/>
            </a:pPr>
            <a:r>
              <a:rPr lang="en-US" altLang="zh-CN" sz="1800">
                <a:latin typeface="Times New Roman" panose="02020603050405020304" pitchFamily="18" charset="0"/>
                <a:ea typeface="宋体" panose="02010600030101010101" pitchFamily="2" charset="-122"/>
                <a:sym typeface="+mn-ea"/>
              </a:rPr>
              <a:t>ADC  DX</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Y+2     </a:t>
            </a:r>
            <a:r>
              <a:rPr lang="zh-CN" altLang="en-US" sz="1800">
                <a:latin typeface="Times New Roman" panose="02020603050405020304" pitchFamily="18" charset="0"/>
                <a:ea typeface="宋体" panose="02010600030101010101" pitchFamily="2" charset="-122"/>
                <a:sym typeface="+mn-ea"/>
              </a:rPr>
              <a:t>；</a:t>
            </a:r>
            <a:r>
              <a:rPr lang="zh-CN" altLang="en-US" sz="1800" dirty="0">
                <a:latin typeface="Times New Roman" panose="02020603050405020304" pitchFamily="18" charset="0"/>
                <a:ea typeface="宋体" panose="02010600030101010101" pitchFamily="2" charset="-122"/>
                <a:sym typeface="+mn-ea"/>
              </a:rPr>
              <a:t>完成</a:t>
            </a:r>
            <a:r>
              <a:rPr lang="en-US" altLang="zh-CN" sz="1800">
                <a:latin typeface="Times New Roman" panose="02020603050405020304" pitchFamily="18" charset="0"/>
                <a:ea typeface="宋体" panose="02010600030101010101" pitchFamily="2" charset="-122"/>
                <a:sym typeface="+mn-ea"/>
              </a:rPr>
              <a:t>X</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Y</a:t>
            </a:r>
            <a:endParaRPr lang="en-US" altLang="zh-CN" sz="1800">
              <a:latin typeface="Times New Roman" panose="02020603050405020304" pitchFamily="18" charset="0"/>
              <a:ea typeface="宋体" panose="02010600030101010101" pitchFamily="2" charset="-122"/>
            </a:endParaRPr>
          </a:p>
          <a:p>
            <a:pPr marL="0" indent="0" algn="just">
              <a:lnSpc>
                <a:spcPct val="90000"/>
              </a:lnSpc>
              <a:spcBef>
                <a:spcPct val="50000"/>
              </a:spcBef>
              <a:buNone/>
            </a:pPr>
            <a:r>
              <a:rPr lang="en-US" altLang="zh-CN" sz="1800">
                <a:latin typeface="Times New Roman" panose="02020603050405020304" pitchFamily="18" charset="0"/>
                <a:ea typeface="宋体" panose="02010600030101010101" pitchFamily="2" charset="-122"/>
                <a:sym typeface="+mn-ea"/>
              </a:rPr>
              <a:t>ADD  AX</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88            </a:t>
            </a:r>
            <a:endParaRPr lang="en-US" altLang="zh-CN" sz="1800">
              <a:latin typeface="Times New Roman" panose="02020603050405020304" pitchFamily="18" charset="0"/>
              <a:ea typeface="宋体" panose="02010600030101010101" pitchFamily="2" charset="-122"/>
            </a:endParaRPr>
          </a:p>
          <a:p>
            <a:pPr marL="0" indent="0" algn="just">
              <a:lnSpc>
                <a:spcPct val="90000"/>
              </a:lnSpc>
              <a:spcBef>
                <a:spcPct val="50000"/>
              </a:spcBef>
              <a:buNone/>
            </a:pPr>
            <a:r>
              <a:rPr lang="en-US" altLang="zh-CN" sz="1800">
                <a:latin typeface="Times New Roman" panose="02020603050405020304" pitchFamily="18" charset="0"/>
                <a:ea typeface="宋体" panose="02010600030101010101" pitchFamily="2" charset="-122"/>
                <a:sym typeface="+mn-ea"/>
              </a:rPr>
              <a:t>ADC  DX</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0       </a:t>
            </a:r>
            <a:r>
              <a:rPr lang="zh-CN" altLang="en-US" sz="1800">
                <a:latin typeface="Times New Roman" panose="02020603050405020304" pitchFamily="18" charset="0"/>
                <a:ea typeface="宋体" panose="02010600030101010101" pitchFamily="2" charset="-122"/>
                <a:sym typeface="+mn-ea"/>
              </a:rPr>
              <a:t>；</a:t>
            </a:r>
            <a:r>
              <a:rPr lang="zh-CN" altLang="en-US" sz="1800" dirty="0">
                <a:latin typeface="Times New Roman" panose="02020603050405020304" pitchFamily="18" charset="0"/>
                <a:ea typeface="宋体" panose="02010600030101010101" pitchFamily="2" charset="-122"/>
                <a:sym typeface="+mn-ea"/>
              </a:rPr>
              <a:t>完成</a:t>
            </a:r>
            <a:r>
              <a:rPr lang="en-US" altLang="zh-CN" sz="1800">
                <a:latin typeface="Times New Roman" panose="02020603050405020304" pitchFamily="18" charset="0"/>
                <a:ea typeface="宋体" panose="02010600030101010101" pitchFamily="2" charset="-122"/>
                <a:sym typeface="+mn-ea"/>
              </a:rPr>
              <a:t>X</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Y</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88         </a:t>
            </a:r>
            <a:endParaRPr lang="en-US" altLang="zh-CN" sz="1800">
              <a:latin typeface="Times New Roman" panose="02020603050405020304" pitchFamily="18" charset="0"/>
              <a:ea typeface="宋体" panose="02010600030101010101" pitchFamily="2" charset="-122"/>
            </a:endParaRPr>
          </a:p>
          <a:p>
            <a:pPr marL="0" indent="0" algn="just">
              <a:lnSpc>
                <a:spcPct val="90000"/>
              </a:lnSpc>
              <a:spcBef>
                <a:spcPct val="50000"/>
              </a:spcBef>
              <a:buNone/>
            </a:pPr>
            <a:r>
              <a:rPr lang="en-US" altLang="zh-CN" sz="1800">
                <a:latin typeface="Times New Roman" panose="02020603050405020304" pitchFamily="18" charset="0"/>
                <a:ea typeface="宋体" panose="02010600030101010101" pitchFamily="2" charset="-122"/>
                <a:sym typeface="+mn-ea"/>
              </a:rPr>
              <a:t>SUB  AX</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Z       </a:t>
            </a:r>
            <a:endParaRPr lang="en-US" altLang="zh-CN" sz="1800">
              <a:latin typeface="Times New Roman" panose="02020603050405020304" pitchFamily="18" charset="0"/>
              <a:ea typeface="宋体" panose="02010600030101010101" pitchFamily="2" charset="-122"/>
            </a:endParaRPr>
          </a:p>
          <a:p>
            <a:pPr marL="0" indent="0" algn="just">
              <a:lnSpc>
                <a:spcPct val="90000"/>
              </a:lnSpc>
              <a:spcBef>
                <a:spcPct val="50000"/>
              </a:spcBef>
              <a:buNone/>
            </a:pPr>
            <a:r>
              <a:rPr lang="en-US" altLang="zh-CN" sz="1800">
                <a:latin typeface="Times New Roman" panose="02020603050405020304" pitchFamily="18" charset="0"/>
                <a:ea typeface="宋体" panose="02010600030101010101" pitchFamily="2" charset="-122"/>
                <a:sym typeface="+mn-ea"/>
              </a:rPr>
              <a:t>SBB  DX</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Z+2     </a:t>
            </a:r>
            <a:r>
              <a:rPr lang="zh-CN" altLang="en-US" sz="1800">
                <a:latin typeface="Times New Roman" panose="02020603050405020304" pitchFamily="18" charset="0"/>
                <a:ea typeface="宋体" panose="02010600030101010101" pitchFamily="2" charset="-122"/>
                <a:sym typeface="+mn-ea"/>
              </a:rPr>
              <a:t>；</a:t>
            </a:r>
            <a:r>
              <a:rPr lang="zh-CN" altLang="en-US" sz="1800" dirty="0">
                <a:latin typeface="Times New Roman" panose="02020603050405020304" pitchFamily="18" charset="0"/>
                <a:ea typeface="宋体" panose="02010600030101010101" pitchFamily="2" charset="-122"/>
                <a:sym typeface="+mn-ea"/>
              </a:rPr>
              <a:t>完成</a:t>
            </a:r>
            <a:r>
              <a:rPr lang="en-US" altLang="zh-CN" sz="1800">
                <a:latin typeface="Times New Roman" panose="02020603050405020304" pitchFamily="18" charset="0"/>
                <a:ea typeface="宋体" panose="02010600030101010101" pitchFamily="2" charset="-122"/>
                <a:sym typeface="+mn-ea"/>
              </a:rPr>
              <a:t>X</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Y</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88</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Z</a:t>
            </a:r>
            <a:endParaRPr lang="en-US" altLang="zh-CN" sz="1800">
              <a:latin typeface="Times New Roman" panose="02020603050405020304" pitchFamily="18" charset="0"/>
              <a:ea typeface="宋体" panose="02010600030101010101" pitchFamily="2" charset="-122"/>
            </a:endParaRPr>
          </a:p>
          <a:p>
            <a:pPr marL="0" indent="0" algn="just">
              <a:lnSpc>
                <a:spcPct val="90000"/>
              </a:lnSpc>
              <a:spcBef>
                <a:spcPct val="50000"/>
              </a:spcBef>
              <a:buNone/>
            </a:pPr>
            <a:r>
              <a:rPr lang="en-US" altLang="zh-CN" sz="1800">
                <a:latin typeface="Times New Roman" panose="02020603050405020304" pitchFamily="18" charset="0"/>
                <a:ea typeface="宋体" panose="02010600030101010101" pitchFamily="2" charset="-122"/>
                <a:sym typeface="+mn-ea"/>
              </a:rPr>
              <a:t>MOV  W</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AX      </a:t>
            </a:r>
            <a:r>
              <a:rPr lang="zh-CN" altLang="en-US" sz="1800">
                <a:latin typeface="Times New Roman" panose="02020603050405020304" pitchFamily="18" charset="0"/>
                <a:ea typeface="宋体" panose="02010600030101010101" pitchFamily="2" charset="-122"/>
                <a:sym typeface="+mn-ea"/>
              </a:rPr>
              <a:t>；</a:t>
            </a:r>
            <a:r>
              <a:rPr lang="zh-CN" altLang="en-US" sz="1800" dirty="0">
                <a:latin typeface="Times New Roman" panose="02020603050405020304" pitchFamily="18" charset="0"/>
                <a:ea typeface="宋体" panose="02010600030101010101" pitchFamily="2" charset="-122"/>
                <a:sym typeface="+mn-ea"/>
              </a:rPr>
              <a:t>存结果</a:t>
            </a:r>
            <a:endParaRPr lang="zh-CN" altLang="en-US" sz="1800" dirty="0">
              <a:latin typeface="Times New Roman" panose="02020603050405020304" pitchFamily="18" charset="0"/>
              <a:ea typeface="宋体" panose="02010600030101010101" pitchFamily="2" charset="-122"/>
            </a:endParaRPr>
          </a:p>
          <a:p>
            <a:pPr marL="0" indent="0" algn="just">
              <a:lnSpc>
                <a:spcPct val="90000"/>
              </a:lnSpc>
              <a:spcBef>
                <a:spcPct val="50000"/>
              </a:spcBef>
              <a:buNone/>
            </a:pPr>
            <a:r>
              <a:rPr lang="en-US" altLang="zh-CN" sz="1800">
                <a:latin typeface="Times New Roman" panose="02020603050405020304" pitchFamily="18" charset="0"/>
                <a:ea typeface="宋体" panose="02010600030101010101" pitchFamily="2" charset="-122"/>
                <a:sym typeface="+mn-ea"/>
              </a:rPr>
              <a:t>MOV  W+2</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DX    </a:t>
            </a:r>
            <a:r>
              <a:rPr lang="en-US" altLang="zh-CN">
                <a:latin typeface="Times New Roman" panose="02020603050405020304" pitchFamily="18" charset="0"/>
                <a:ea typeface="宋体" panose="02010600030101010101" pitchFamily="2" charset="-122"/>
                <a:sym typeface="+mn-ea"/>
              </a:rPr>
              <a:t>     </a:t>
            </a:r>
            <a:endParaRPr lang="en-US" altLang="zh-CN">
              <a:latin typeface="Times New Roman" panose="02020603050405020304" pitchFamily="18" charset="0"/>
              <a:ea typeface="宋体" panose="02010600030101010101" pitchFamily="2" charset="-122"/>
            </a:endParaRPr>
          </a:p>
          <a:p>
            <a:pPr marL="0" indent="0">
              <a:buNone/>
            </a:pPr>
            <a:endParaRPr lang="zh-CN" altLang="en-US"/>
          </a:p>
        </p:txBody>
      </p:sp>
    </p:spTree>
  </p:cSld>
  <p:clrMapOvr>
    <a:masterClrMapping/>
  </p:clrMapOvr>
  <p:transition>
    <p:wheel spokes="8"/>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9794" name="标题 289793"/>
          <p:cNvSpPr>
            <a:spLocks noGrp="1"/>
          </p:cNvSpPr>
          <p:nvPr>
            <p:ph type="title"/>
          </p:nvPr>
        </p:nvSpPr>
        <p:spPr/>
        <p:txBody>
          <a:bodyPr anchor="ctr" anchorCtr="0"/>
          <a:p>
            <a:endParaRPr lang="zh-CN" altLang="en-US" dirty="0"/>
          </a:p>
        </p:txBody>
      </p:sp>
      <p:sp>
        <p:nvSpPr>
          <p:cNvPr id="289795" name="文本占位符 289794"/>
          <p:cNvSpPr>
            <a:spLocks noGrp="1"/>
          </p:cNvSpPr>
          <p:nvPr>
            <p:ph type="body" idx="1"/>
          </p:nvPr>
        </p:nvSpPr>
        <p:spPr/>
        <p:txBody>
          <a:bodyPr/>
          <a:p>
            <a:pPr marL="0" indent="0">
              <a:buNone/>
            </a:pPr>
            <a:r>
              <a:rPr lang="zh-CN" altLang="en-US" u="sng" dirty="0"/>
              <a:t>３）存储器操作数：</a:t>
            </a:r>
            <a:endParaRPr lang="zh-CN" altLang="en-US" u="sng" dirty="0"/>
          </a:p>
          <a:p>
            <a:pPr marL="0" indent="0">
              <a:lnSpc>
                <a:spcPct val="110000"/>
              </a:lnSpc>
              <a:buNone/>
            </a:pPr>
            <a:r>
              <a:rPr lang="zh-CN" altLang="en-US" sz="2400" dirty="0"/>
              <a:t>表示当前参加运算的数存放在存储器的某一个或某两个单元中</a:t>
            </a:r>
            <a:endParaRPr lang="zh-CN" altLang="en-US" sz="2400" dirty="0"/>
          </a:p>
          <a:p>
            <a:pPr marL="0" indent="0">
              <a:lnSpc>
                <a:spcPct val="110000"/>
              </a:lnSpc>
              <a:buNone/>
            </a:pPr>
            <a:r>
              <a:rPr lang="zh-CN" altLang="en-US" sz="2400" dirty="0"/>
              <a:t>   例：</a:t>
            </a:r>
            <a:r>
              <a:rPr lang="en-US" altLang="zh-CN" sz="2400"/>
              <a:t>MOV  AX，[1200H]</a:t>
            </a:r>
            <a:endParaRPr lang="en-US" altLang="zh-CN" sz="2400"/>
          </a:p>
          <a:p>
            <a:pPr marL="0" indent="0">
              <a:lnSpc>
                <a:spcPct val="110000"/>
              </a:lnSpc>
              <a:buNone/>
            </a:pPr>
            <a:r>
              <a:rPr lang="en-US" altLang="zh-CN" sz="2400"/>
              <a:t>       MOV  AL</a:t>
            </a:r>
            <a:r>
              <a:rPr lang="en-US" altLang="zh-CN">
                <a:solidFill>
                  <a:srgbClr val="FFFFFF"/>
                </a:solidFill>
              </a:rPr>
              <a:t>[1200H]</a:t>
            </a:r>
            <a:endParaRPr lang="zh-CN" altLang="en-US" dirty="0">
              <a:solidFill>
                <a:srgbClr val="FFFFFF"/>
              </a:solidFill>
            </a:endParaRPr>
          </a:p>
          <a:p>
            <a:pPr marL="0" indent="0"/>
            <a:endParaRPr lang="zh-CN" altLang="en-US" sz="1600" u="sng" dirty="0"/>
          </a:p>
        </p:txBody>
      </p:sp>
      <p:sp>
        <p:nvSpPr>
          <p:cNvPr id="289796" name="矩形 289795"/>
          <p:cNvSpPr/>
          <p:nvPr/>
        </p:nvSpPr>
        <p:spPr>
          <a:xfrm>
            <a:off x="5124450" y="3514725"/>
            <a:ext cx="1712913" cy="381000"/>
          </a:xfrm>
          <a:prstGeom prst="rect">
            <a:avLst/>
          </a:prstGeom>
          <a:solidFill>
            <a:srgbClr val="339966"/>
          </a:solidFill>
          <a:ln w="12700" cap="sq" cmpd="sng">
            <a:solidFill>
              <a:schemeClr val="bg2"/>
            </a:solidFill>
            <a:prstDash val="solid"/>
            <a:miter/>
            <a:headEnd type="none" w="sm" len="sm"/>
            <a:tailEnd type="none" w="sm" len="sm"/>
          </a:ln>
        </p:spPr>
        <p:txBody>
          <a:bodyPr/>
          <a:p>
            <a:endParaRPr lang="zh-CN" altLang="en-US"/>
          </a:p>
        </p:txBody>
      </p:sp>
      <p:sp>
        <p:nvSpPr>
          <p:cNvPr id="289797" name="矩形 289796"/>
          <p:cNvSpPr/>
          <p:nvPr/>
        </p:nvSpPr>
        <p:spPr>
          <a:xfrm>
            <a:off x="5124450" y="3895725"/>
            <a:ext cx="1712913" cy="381000"/>
          </a:xfrm>
          <a:prstGeom prst="rect">
            <a:avLst/>
          </a:prstGeom>
          <a:solidFill>
            <a:srgbClr val="339966"/>
          </a:solidFill>
          <a:ln w="12700" cap="sq" cmpd="sng">
            <a:solidFill>
              <a:schemeClr val="bg2"/>
            </a:solidFill>
            <a:prstDash val="solid"/>
            <a:miter/>
            <a:headEnd type="none" w="sm" len="sm"/>
            <a:tailEnd type="none" w="sm" len="sm"/>
          </a:ln>
        </p:spPr>
        <p:txBody>
          <a:bodyPr/>
          <a:p>
            <a:endParaRPr lang="zh-CN" altLang="en-US"/>
          </a:p>
        </p:txBody>
      </p:sp>
      <p:sp>
        <p:nvSpPr>
          <p:cNvPr id="289798" name="矩形 289797"/>
          <p:cNvSpPr/>
          <p:nvPr/>
        </p:nvSpPr>
        <p:spPr>
          <a:xfrm>
            <a:off x="5124450" y="4886325"/>
            <a:ext cx="1712913" cy="381000"/>
          </a:xfrm>
          <a:prstGeom prst="rect">
            <a:avLst/>
          </a:prstGeom>
          <a:solidFill>
            <a:srgbClr val="339966"/>
          </a:solidFill>
          <a:ln w="12700" cap="sq" cmpd="sng">
            <a:solidFill>
              <a:schemeClr val="bg2"/>
            </a:solidFill>
            <a:prstDash val="solid"/>
            <a:miter/>
            <a:headEnd type="none" w="sm" len="sm"/>
            <a:tailEnd type="none" w="sm" len="sm"/>
          </a:ln>
        </p:spPr>
        <p:txBody>
          <a:bodyPr/>
          <a:p>
            <a:endParaRPr lang="zh-CN" altLang="en-US"/>
          </a:p>
        </p:txBody>
      </p:sp>
      <p:sp>
        <p:nvSpPr>
          <p:cNvPr id="289799" name="矩形 289798"/>
          <p:cNvSpPr/>
          <p:nvPr/>
        </p:nvSpPr>
        <p:spPr>
          <a:xfrm>
            <a:off x="5124450" y="5267325"/>
            <a:ext cx="1712913" cy="381000"/>
          </a:xfrm>
          <a:prstGeom prst="rect">
            <a:avLst/>
          </a:prstGeom>
          <a:solidFill>
            <a:srgbClr val="339966"/>
          </a:solidFill>
          <a:ln w="12700" cap="sq" cmpd="sng">
            <a:solidFill>
              <a:schemeClr val="bg2"/>
            </a:solidFill>
            <a:prstDash val="solid"/>
            <a:miter/>
            <a:headEnd type="none" w="sm" len="sm"/>
            <a:tailEnd type="none" w="sm" len="sm"/>
          </a:ln>
        </p:spPr>
        <p:txBody>
          <a:bodyPr/>
          <a:p>
            <a:endParaRPr lang="zh-CN" altLang="en-US"/>
          </a:p>
        </p:txBody>
      </p:sp>
      <p:sp>
        <p:nvSpPr>
          <p:cNvPr id="289800" name="直接连接符 289799"/>
          <p:cNvSpPr/>
          <p:nvPr/>
        </p:nvSpPr>
        <p:spPr>
          <a:xfrm>
            <a:off x="5124450" y="2962275"/>
            <a:ext cx="0" cy="3306763"/>
          </a:xfrm>
          <a:prstGeom prst="line">
            <a:avLst/>
          </a:prstGeom>
          <a:ln w="12700" cap="sq" cmpd="sng">
            <a:solidFill>
              <a:schemeClr val="tx1"/>
            </a:solidFill>
            <a:prstDash val="solid"/>
            <a:headEnd type="none" w="sm" len="sm"/>
            <a:tailEnd type="none" w="sm" len="sm"/>
          </a:ln>
        </p:spPr>
      </p:sp>
      <p:sp>
        <p:nvSpPr>
          <p:cNvPr id="289801" name="直接连接符 289800"/>
          <p:cNvSpPr/>
          <p:nvPr/>
        </p:nvSpPr>
        <p:spPr>
          <a:xfrm>
            <a:off x="6835775" y="2981325"/>
            <a:ext cx="0" cy="3300413"/>
          </a:xfrm>
          <a:prstGeom prst="line">
            <a:avLst/>
          </a:prstGeom>
          <a:ln w="12700" cap="sq" cmpd="sng">
            <a:solidFill>
              <a:schemeClr val="tx1"/>
            </a:solidFill>
            <a:prstDash val="solid"/>
            <a:headEnd type="none" w="sm" len="sm"/>
            <a:tailEnd type="none" w="sm" len="sm"/>
          </a:ln>
        </p:spPr>
      </p:sp>
      <p:sp>
        <p:nvSpPr>
          <p:cNvPr id="289802" name="任意多边形 289801"/>
          <p:cNvSpPr/>
          <p:nvPr/>
        </p:nvSpPr>
        <p:spPr>
          <a:xfrm>
            <a:off x="5121275" y="2879725"/>
            <a:ext cx="1685925" cy="377825"/>
          </a:xfrm>
          <a:custGeom>
            <a:avLst/>
            <a:gdLst/>
            <a:ahLst/>
            <a:cxnLst/>
            <a:pathLst>
              <a:path w="1062" h="238">
                <a:moveTo>
                  <a:pt x="0" y="74"/>
                </a:moveTo>
                <a:cubicBezTo>
                  <a:pt x="11" y="63"/>
                  <a:pt x="54" y="24"/>
                  <a:pt x="65" y="18"/>
                </a:cubicBezTo>
                <a:cubicBezTo>
                  <a:pt x="82" y="9"/>
                  <a:pt x="120" y="0"/>
                  <a:pt x="120" y="0"/>
                </a:cubicBezTo>
                <a:cubicBezTo>
                  <a:pt x="178" y="14"/>
                  <a:pt x="236" y="21"/>
                  <a:pt x="296" y="28"/>
                </a:cubicBezTo>
                <a:cubicBezTo>
                  <a:pt x="389" y="64"/>
                  <a:pt x="459" y="133"/>
                  <a:pt x="545" y="175"/>
                </a:cubicBezTo>
                <a:cubicBezTo>
                  <a:pt x="572" y="202"/>
                  <a:pt x="606" y="209"/>
                  <a:pt x="637" y="231"/>
                </a:cubicBezTo>
                <a:cubicBezTo>
                  <a:pt x="726" y="228"/>
                  <a:pt x="817" y="238"/>
                  <a:pt x="905" y="222"/>
                </a:cubicBezTo>
                <a:cubicBezTo>
                  <a:pt x="927" y="218"/>
                  <a:pt x="935" y="190"/>
                  <a:pt x="951" y="175"/>
                </a:cubicBezTo>
                <a:cubicBezTo>
                  <a:pt x="989" y="139"/>
                  <a:pt x="1025" y="102"/>
                  <a:pt x="1062" y="65"/>
                </a:cubicBezTo>
              </a:path>
            </a:pathLst>
          </a:custGeom>
          <a:noFill/>
          <a:ln w="12700" cap="sq" cmpd="sng">
            <a:solidFill>
              <a:schemeClr val="tx1"/>
            </a:solidFill>
            <a:prstDash val="solid"/>
            <a:headEnd type="none" w="sm" len="sm"/>
            <a:tailEnd type="none" w="sm" len="sm"/>
          </a:ln>
        </p:spPr>
        <p:txBody>
          <a:bodyPr/>
          <a:p>
            <a:endParaRPr lang="zh-CN" altLang="en-US"/>
          </a:p>
        </p:txBody>
      </p:sp>
      <p:sp>
        <p:nvSpPr>
          <p:cNvPr id="289803" name="任意多边形 289802"/>
          <p:cNvSpPr/>
          <p:nvPr/>
        </p:nvSpPr>
        <p:spPr>
          <a:xfrm>
            <a:off x="5103813" y="5937250"/>
            <a:ext cx="1731962" cy="444500"/>
          </a:xfrm>
          <a:custGeom>
            <a:avLst/>
            <a:gdLst/>
            <a:ahLst/>
            <a:cxnLst/>
            <a:pathLst>
              <a:path w="1091" h="280">
                <a:moveTo>
                  <a:pt x="11" y="222"/>
                </a:moveTo>
                <a:cubicBezTo>
                  <a:pt x="85" y="198"/>
                  <a:pt x="0" y="234"/>
                  <a:pt x="48" y="185"/>
                </a:cubicBezTo>
                <a:cubicBezTo>
                  <a:pt x="64" y="169"/>
                  <a:pt x="87" y="164"/>
                  <a:pt x="103" y="148"/>
                </a:cubicBezTo>
                <a:cubicBezTo>
                  <a:pt x="133" y="118"/>
                  <a:pt x="166" y="97"/>
                  <a:pt x="205" y="83"/>
                </a:cubicBezTo>
                <a:cubicBezTo>
                  <a:pt x="245" y="43"/>
                  <a:pt x="281" y="17"/>
                  <a:pt x="334" y="0"/>
                </a:cubicBezTo>
                <a:cubicBezTo>
                  <a:pt x="368" y="3"/>
                  <a:pt x="403" y="1"/>
                  <a:pt x="436" y="9"/>
                </a:cubicBezTo>
                <a:cubicBezTo>
                  <a:pt x="452" y="13"/>
                  <a:pt x="477" y="54"/>
                  <a:pt x="491" y="65"/>
                </a:cubicBezTo>
                <a:cubicBezTo>
                  <a:pt x="535" y="99"/>
                  <a:pt x="540" y="99"/>
                  <a:pt x="583" y="120"/>
                </a:cubicBezTo>
                <a:cubicBezTo>
                  <a:pt x="660" y="197"/>
                  <a:pt x="753" y="242"/>
                  <a:pt x="860" y="259"/>
                </a:cubicBezTo>
                <a:cubicBezTo>
                  <a:pt x="925" y="280"/>
                  <a:pt x="912" y="279"/>
                  <a:pt x="1026" y="259"/>
                </a:cubicBezTo>
                <a:cubicBezTo>
                  <a:pt x="1035" y="257"/>
                  <a:pt x="1038" y="246"/>
                  <a:pt x="1045" y="240"/>
                </a:cubicBezTo>
                <a:cubicBezTo>
                  <a:pt x="1054" y="233"/>
                  <a:pt x="1064" y="229"/>
                  <a:pt x="1073" y="222"/>
                </a:cubicBezTo>
                <a:cubicBezTo>
                  <a:pt x="1080" y="217"/>
                  <a:pt x="1091" y="203"/>
                  <a:pt x="1091" y="203"/>
                </a:cubicBezTo>
              </a:path>
            </a:pathLst>
          </a:custGeom>
          <a:noFill/>
          <a:ln w="12700" cap="sq" cmpd="sng">
            <a:solidFill>
              <a:schemeClr val="tx1"/>
            </a:solidFill>
            <a:prstDash val="solid"/>
            <a:headEnd type="none" w="sm" len="sm"/>
            <a:tailEnd type="none" w="sm" len="sm"/>
          </a:ln>
        </p:spPr>
        <p:txBody>
          <a:bodyPr/>
          <a:p>
            <a:endParaRPr lang="zh-CN" altLang="en-US"/>
          </a:p>
        </p:txBody>
      </p:sp>
      <p:sp>
        <p:nvSpPr>
          <p:cNvPr id="289804" name="文本框 289803"/>
          <p:cNvSpPr txBox="1"/>
          <p:nvPr/>
        </p:nvSpPr>
        <p:spPr>
          <a:xfrm>
            <a:off x="5602288" y="4886325"/>
            <a:ext cx="838200" cy="457200"/>
          </a:xfrm>
          <a:prstGeom prst="rect">
            <a:avLst/>
          </a:prstGeom>
          <a:noFill/>
          <a:ln w="12700">
            <a:noFill/>
          </a:ln>
        </p:spPr>
        <p:txBody>
          <a:bodyPr>
            <a:spAutoFit/>
          </a:bodyPr>
          <a:p>
            <a:pPr eaLnBrk="0" hangingPunct="0">
              <a:spcBef>
                <a:spcPct val="50000"/>
              </a:spcBef>
            </a:pPr>
            <a:r>
              <a:rPr lang="zh-CN" altLang="en-US" sz="2400" dirty="0">
                <a:solidFill>
                  <a:srgbClr val="000066"/>
                </a:solidFill>
                <a:latin typeface="Times New Roman" panose="02020603050405020304" pitchFamily="18" charset="0"/>
              </a:rPr>
              <a:t>22</a:t>
            </a:r>
            <a:r>
              <a:rPr lang="en-US" altLang="zh-CN" sz="2400">
                <a:solidFill>
                  <a:srgbClr val="000066"/>
                </a:solidFill>
                <a:latin typeface="Times New Roman" panose="02020603050405020304" pitchFamily="18" charset="0"/>
              </a:rPr>
              <a:t>H</a:t>
            </a:r>
            <a:endParaRPr lang="en-US" altLang="zh-CN" sz="2400">
              <a:solidFill>
                <a:srgbClr val="000066"/>
              </a:solidFill>
              <a:latin typeface="Times New Roman" panose="02020603050405020304" pitchFamily="18" charset="0"/>
            </a:endParaRPr>
          </a:p>
        </p:txBody>
      </p:sp>
      <p:sp>
        <p:nvSpPr>
          <p:cNvPr id="289805" name="文本框 289804"/>
          <p:cNvSpPr txBox="1"/>
          <p:nvPr/>
        </p:nvSpPr>
        <p:spPr>
          <a:xfrm>
            <a:off x="5602288" y="5267325"/>
            <a:ext cx="838200" cy="457200"/>
          </a:xfrm>
          <a:prstGeom prst="rect">
            <a:avLst/>
          </a:prstGeom>
          <a:noFill/>
          <a:ln w="12700">
            <a:noFill/>
          </a:ln>
        </p:spPr>
        <p:txBody>
          <a:bodyPr>
            <a:spAutoFit/>
          </a:bodyPr>
          <a:p>
            <a:pPr eaLnBrk="0" hangingPunct="0">
              <a:spcBef>
                <a:spcPct val="50000"/>
              </a:spcBef>
            </a:pPr>
            <a:r>
              <a:rPr lang="zh-CN" altLang="en-US" sz="2400" dirty="0">
                <a:solidFill>
                  <a:srgbClr val="000066"/>
                </a:solidFill>
                <a:latin typeface="Times New Roman" panose="02020603050405020304" pitchFamily="18" charset="0"/>
              </a:rPr>
              <a:t>11</a:t>
            </a:r>
            <a:r>
              <a:rPr lang="en-US" altLang="zh-CN" sz="2400">
                <a:solidFill>
                  <a:srgbClr val="000066"/>
                </a:solidFill>
                <a:latin typeface="Times New Roman" panose="02020603050405020304" pitchFamily="18" charset="0"/>
              </a:rPr>
              <a:t>H</a:t>
            </a:r>
            <a:endParaRPr lang="en-US" altLang="zh-CN" sz="2400">
              <a:solidFill>
                <a:srgbClr val="000066"/>
              </a:solidFill>
              <a:latin typeface="Times New Roman" panose="02020603050405020304" pitchFamily="18" charset="0"/>
            </a:endParaRPr>
          </a:p>
        </p:txBody>
      </p:sp>
      <p:sp>
        <p:nvSpPr>
          <p:cNvPr id="289806" name="文本框 289805"/>
          <p:cNvSpPr txBox="1"/>
          <p:nvPr/>
        </p:nvSpPr>
        <p:spPr>
          <a:xfrm>
            <a:off x="4073525" y="4738688"/>
            <a:ext cx="1047750" cy="457200"/>
          </a:xfrm>
          <a:prstGeom prst="rect">
            <a:avLst/>
          </a:prstGeom>
          <a:noFill/>
          <a:ln w="12700">
            <a:noFill/>
          </a:ln>
        </p:spPr>
        <p:txBody>
          <a:bodyPr>
            <a:spAutoFit/>
          </a:bodyPr>
          <a:p>
            <a:pPr eaLnBrk="0" hangingPunct="0">
              <a:spcBef>
                <a:spcPct val="50000"/>
              </a:spcBef>
            </a:pPr>
            <a:r>
              <a:rPr lang="zh-CN" altLang="en-US" sz="2400" dirty="0">
                <a:solidFill>
                  <a:srgbClr val="000066"/>
                </a:solidFill>
                <a:latin typeface="Times New Roman" panose="02020603050405020304" pitchFamily="18" charset="0"/>
              </a:rPr>
              <a:t>1200</a:t>
            </a:r>
            <a:r>
              <a:rPr lang="en-US" altLang="zh-CN" sz="2400">
                <a:solidFill>
                  <a:srgbClr val="000066"/>
                </a:solidFill>
                <a:latin typeface="Times New Roman" panose="02020603050405020304" pitchFamily="18" charset="0"/>
              </a:rPr>
              <a:t>H</a:t>
            </a:r>
            <a:endParaRPr lang="en-US" altLang="zh-CN" sz="2400">
              <a:solidFill>
                <a:srgbClr val="000066"/>
              </a:solidFill>
              <a:latin typeface="Times New Roman" panose="02020603050405020304" pitchFamily="18" charset="0"/>
            </a:endParaRPr>
          </a:p>
        </p:txBody>
      </p:sp>
      <p:sp>
        <p:nvSpPr>
          <p:cNvPr id="289807" name="文本框 289806"/>
          <p:cNvSpPr txBox="1"/>
          <p:nvPr/>
        </p:nvSpPr>
        <p:spPr>
          <a:xfrm>
            <a:off x="1258888" y="4608513"/>
            <a:ext cx="1752600" cy="457200"/>
          </a:xfrm>
          <a:prstGeom prst="rect">
            <a:avLst/>
          </a:prstGeom>
          <a:noFill/>
          <a:ln w="12700">
            <a:noFill/>
          </a:ln>
        </p:spPr>
        <p:txBody>
          <a:bodyPr>
            <a:spAutoFit/>
          </a:bodyPr>
          <a:p>
            <a:pPr eaLnBrk="0" hangingPunct="0">
              <a:spcBef>
                <a:spcPct val="50000"/>
              </a:spcBef>
            </a:pPr>
            <a:r>
              <a:rPr lang="zh-CN" altLang="en-US" sz="2400" dirty="0">
                <a:solidFill>
                  <a:srgbClr val="000066"/>
                </a:solidFill>
                <a:latin typeface="宋体" panose="02010600030101010101" pitchFamily="2" charset="-122"/>
              </a:rPr>
              <a:t>偏移地址</a:t>
            </a:r>
            <a:endParaRPr lang="zh-CN" altLang="en-US" sz="2400" dirty="0">
              <a:solidFill>
                <a:srgbClr val="000066"/>
              </a:solidFill>
              <a:latin typeface="宋体" panose="02010600030101010101" pitchFamily="2" charset="-122"/>
            </a:endParaRPr>
          </a:p>
        </p:txBody>
      </p:sp>
      <p:sp>
        <p:nvSpPr>
          <p:cNvPr id="289808" name="直接连接符 289807"/>
          <p:cNvSpPr/>
          <p:nvPr/>
        </p:nvSpPr>
        <p:spPr>
          <a:xfrm>
            <a:off x="2592388" y="4824413"/>
            <a:ext cx="1333500" cy="109537"/>
          </a:xfrm>
          <a:prstGeom prst="line">
            <a:avLst/>
          </a:prstGeom>
          <a:ln w="12700" cap="sq" cmpd="sng">
            <a:solidFill>
              <a:schemeClr val="tx1"/>
            </a:solidFill>
            <a:prstDash val="solid"/>
            <a:headEnd type="none" w="sm" len="sm"/>
            <a:tailEnd type="triangle" w="lg" len="lg"/>
          </a:ln>
        </p:spPr>
      </p:sp>
      <p:sp>
        <p:nvSpPr>
          <p:cNvPr id="289809" name="直接连接符 289808"/>
          <p:cNvSpPr/>
          <p:nvPr/>
        </p:nvSpPr>
        <p:spPr>
          <a:xfrm flipH="1">
            <a:off x="2706688" y="5162550"/>
            <a:ext cx="2514600" cy="0"/>
          </a:xfrm>
          <a:prstGeom prst="line">
            <a:avLst/>
          </a:prstGeom>
          <a:ln w="12700" cap="sq" cmpd="sng">
            <a:solidFill>
              <a:schemeClr val="tx1"/>
            </a:solidFill>
            <a:prstDash val="solid"/>
            <a:headEnd type="none" w="sm" len="sm"/>
            <a:tailEnd type="none" w="lg" len="lg"/>
          </a:ln>
        </p:spPr>
      </p:sp>
      <p:sp>
        <p:nvSpPr>
          <p:cNvPr id="289810" name="矩形 289809"/>
          <p:cNvSpPr/>
          <p:nvPr/>
        </p:nvSpPr>
        <p:spPr>
          <a:xfrm>
            <a:off x="1716088" y="5619750"/>
            <a:ext cx="1371600" cy="457200"/>
          </a:xfrm>
          <a:prstGeom prst="rect">
            <a:avLst/>
          </a:prstGeom>
          <a:solidFill>
            <a:srgbClr val="339966"/>
          </a:solidFill>
          <a:ln w="12700" cap="sq" cmpd="sng">
            <a:solidFill>
              <a:schemeClr val="bg2"/>
            </a:solidFill>
            <a:prstDash val="solid"/>
            <a:miter/>
            <a:headEnd type="none" w="sm" len="sm"/>
            <a:tailEnd type="none" w="lg" len="lg"/>
          </a:ln>
        </p:spPr>
        <p:txBody>
          <a:bodyPr/>
          <a:p>
            <a:endParaRPr lang="zh-CN" altLang="en-US"/>
          </a:p>
        </p:txBody>
      </p:sp>
      <p:sp>
        <p:nvSpPr>
          <p:cNvPr id="289811" name="直接连接符 289810"/>
          <p:cNvSpPr/>
          <p:nvPr/>
        </p:nvSpPr>
        <p:spPr>
          <a:xfrm>
            <a:off x="2401888" y="5619750"/>
            <a:ext cx="0" cy="457200"/>
          </a:xfrm>
          <a:prstGeom prst="line">
            <a:avLst/>
          </a:prstGeom>
          <a:ln w="12700" cap="sq" cmpd="sng">
            <a:solidFill>
              <a:schemeClr val="bg2"/>
            </a:solidFill>
            <a:prstDash val="solid"/>
            <a:headEnd type="none" w="sm" len="sm"/>
            <a:tailEnd type="none" w="lg" len="lg"/>
          </a:ln>
        </p:spPr>
      </p:sp>
      <p:sp>
        <p:nvSpPr>
          <p:cNvPr id="289812" name="直接连接符 289811"/>
          <p:cNvSpPr/>
          <p:nvPr/>
        </p:nvSpPr>
        <p:spPr>
          <a:xfrm flipH="1">
            <a:off x="4459288" y="5467350"/>
            <a:ext cx="762000" cy="0"/>
          </a:xfrm>
          <a:prstGeom prst="line">
            <a:avLst/>
          </a:prstGeom>
          <a:ln w="12700" cap="sq" cmpd="sng">
            <a:solidFill>
              <a:schemeClr val="tx1"/>
            </a:solidFill>
            <a:prstDash val="solid"/>
            <a:headEnd type="none" w="sm" len="sm"/>
            <a:tailEnd type="none" w="lg" len="lg"/>
          </a:ln>
        </p:spPr>
      </p:sp>
      <p:sp>
        <p:nvSpPr>
          <p:cNvPr id="289813" name="直接连接符 289812"/>
          <p:cNvSpPr/>
          <p:nvPr/>
        </p:nvSpPr>
        <p:spPr>
          <a:xfrm>
            <a:off x="4459288" y="5467350"/>
            <a:ext cx="0" cy="914400"/>
          </a:xfrm>
          <a:prstGeom prst="line">
            <a:avLst/>
          </a:prstGeom>
          <a:ln w="12700" cap="sq" cmpd="sng">
            <a:solidFill>
              <a:schemeClr val="tx1"/>
            </a:solidFill>
            <a:prstDash val="solid"/>
            <a:headEnd type="none" w="sm" len="sm"/>
            <a:tailEnd type="none" w="lg" len="lg"/>
          </a:ln>
        </p:spPr>
      </p:sp>
      <p:sp>
        <p:nvSpPr>
          <p:cNvPr id="289814" name="直接连接符 289813"/>
          <p:cNvSpPr/>
          <p:nvPr/>
        </p:nvSpPr>
        <p:spPr>
          <a:xfrm>
            <a:off x="2706688" y="5162550"/>
            <a:ext cx="0" cy="457200"/>
          </a:xfrm>
          <a:prstGeom prst="line">
            <a:avLst/>
          </a:prstGeom>
          <a:ln w="12700" cap="sq" cmpd="sng">
            <a:solidFill>
              <a:schemeClr val="tx1"/>
            </a:solidFill>
            <a:prstDash val="solid"/>
            <a:headEnd type="none" w="sm" len="sm"/>
            <a:tailEnd type="triangle" w="lg" len="lg"/>
          </a:ln>
        </p:spPr>
      </p:sp>
      <p:sp>
        <p:nvSpPr>
          <p:cNvPr id="289815" name="文本框 289814"/>
          <p:cNvSpPr txBox="1"/>
          <p:nvPr/>
        </p:nvSpPr>
        <p:spPr>
          <a:xfrm>
            <a:off x="1730375" y="5619750"/>
            <a:ext cx="1524000" cy="457200"/>
          </a:xfrm>
          <a:prstGeom prst="rect">
            <a:avLst/>
          </a:prstGeom>
          <a:noFill/>
          <a:ln w="12700">
            <a:noFill/>
          </a:ln>
        </p:spPr>
        <p:txBody>
          <a:bodyPr>
            <a:spAutoFit/>
          </a:bodyPr>
          <a:p>
            <a:pPr eaLnBrk="0" hangingPunct="0">
              <a:spcBef>
                <a:spcPct val="50000"/>
              </a:spcBef>
            </a:pPr>
            <a:r>
              <a:rPr lang="en-US" altLang="zh-CN" sz="2400">
                <a:solidFill>
                  <a:srgbClr val="000066"/>
                </a:solidFill>
                <a:latin typeface="Times New Roman" panose="02020603050405020304" pitchFamily="18" charset="0"/>
              </a:rPr>
              <a:t>AH    AL</a:t>
            </a:r>
            <a:endParaRPr lang="en-US" altLang="zh-CN" sz="2400">
              <a:solidFill>
                <a:srgbClr val="000066"/>
              </a:solidFill>
              <a:latin typeface="Times New Roman" panose="02020603050405020304" pitchFamily="18" charset="0"/>
            </a:endParaRPr>
          </a:p>
        </p:txBody>
      </p:sp>
      <p:sp>
        <p:nvSpPr>
          <p:cNvPr id="289816" name="直接连接符 289815"/>
          <p:cNvSpPr/>
          <p:nvPr/>
        </p:nvSpPr>
        <p:spPr>
          <a:xfrm flipH="1">
            <a:off x="2020888" y="6381750"/>
            <a:ext cx="2438400" cy="0"/>
          </a:xfrm>
          <a:prstGeom prst="line">
            <a:avLst/>
          </a:prstGeom>
          <a:ln w="12700" cap="sq" cmpd="sng">
            <a:solidFill>
              <a:schemeClr val="tx1"/>
            </a:solidFill>
            <a:prstDash val="solid"/>
            <a:headEnd type="none" w="sm" len="sm"/>
            <a:tailEnd type="none" w="lg" len="lg"/>
          </a:ln>
        </p:spPr>
      </p:sp>
      <p:sp>
        <p:nvSpPr>
          <p:cNvPr id="289817" name="直接连接符 289816"/>
          <p:cNvSpPr/>
          <p:nvPr/>
        </p:nvSpPr>
        <p:spPr>
          <a:xfrm flipV="1">
            <a:off x="2020888" y="6076950"/>
            <a:ext cx="0" cy="304800"/>
          </a:xfrm>
          <a:prstGeom prst="line">
            <a:avLst/>
          </a:prstGeom>
          <a:ln w="12700" cap="sq" cmpd="sng">
            <a:solidFill>
              <a:schemeClr val="tx1"/>
            </a:solidFill>
            <a:prstDash val="solid"/>
            <a:headEnd type="none" w="sm" len="sm"/>
            <a:tailEnd type="triangle" w="lg" len="lg"/>
          </a:ln>
        </p:spPr>
      </p:sp>
      <p:sp>
        <p:nvSpPr>
          <p:cNvPr id="289818" name="文本框 289817"/>
          <p:cNvSpPr txBox="1"/>
          <p:nvPr/>
        </p:nvSpPr>
        <p:spPr>
          <a:xfrm>
            <a:off x="5678488" y="4400550"/>
            <a:ext cx="609600" cy="457200"/>
          </a:xfrm>
          <a:prstGeom prst="rect">
            <a:avLst/>
          </a:prstGeom>
          <a:noFill/>
          <a:ln w="12700">
            <a:noFill/>
          </a:ln>
        </p:spPr>
        <p:txBody>
          <a:bodyPr>
            <a:spAutoFit/>
          </a:bodyPr>
          <a:p>
            <a:pPr>
              <a:spcBef>
                <a:spcPct val="50000"/>
              </a:spcBef>
            </a:pPr>
            <a:r>
              <a:rPr lang="en-US" altLang="zh-CN" sz="2400" b="0">
                <a:latin typeface="宋体" panose="02010600030101010101" pitchFamily="2" charset="-122"/>
              </a:rPr>
              <a:t>┇</a:t>
            </a:r>
            <a:r>
              <a:rPr lang="en-US" altLang="zh-CN" sz="2400" b="0">
                <a:latin typeface="Times New Roman" panose="02020603050405020304" pitchFamily="18" charset="0"/>
              </a:rPr>
              <a:t> </a:t>
            </a:r>
            <a:endParaRPr lang="en-US" altLang="zh-CN" sz="2400" b="0">
              <a:latin typeface="Times New Roman" panose="02020603050405020304" pitchFamily="18" charset="0"/>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898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898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898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898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7378" name="标题 357377"/>
          <p:cNvSpPr>
            <a:spLocks noGrp="1"/>
          </p:cNvSpPr>
          <p:nvPr>
            <p:ph type="title"/>
          </p:nvPr>
        </p:nvSpPr>
        <p:spPr/>
        <p:txBody>
          <a:bodyPr anchor="ctr" anchorCtr="0"/>
          <a:p>
            <a:endParaRPr lang="zh-CN" altLang="en-US" dirty="0"/>
          </a:p>
        </p:txBody>
      </p:sp>
      <p:sp>
        <p:nvSpPr>
          <p:cNvPr id="357379" name="文本占位符 357378"/>
          <p:cNvSpPr>
            <a:spLocks noGrp="1"/>
          </p:cNvSpPr>
          <p:nvPr>
            <p:ph type="body" idx="1"/>
          </p:nvPr>
        </p:nvSpPr>
        <p:spPr/>
        <p:txBody>
          <a:bodyPr/>
          <a:p>
            <a:pPr>
              <a:buNone/>
            </a:pPr>
            <a:r>
              <a:rPr lang="en-US" altLang="zh-CN"/>
              <a:t>CMP</a:t>
            </a:r>
            <a:r>
              <a:rPr lang="zh-CN" altLang="en-US" dirty="0"/>
              <a:t>指令例</a:t>
            </a:r>
            <a:endParaRPr lang="zh-CN" altLang="en-US" dirty="0"/>
          </a:p>
          <a:p>
            <a:pPr>
              <a:buNone/>
            </a:pPr>
            <a:r>
              <a:rPr lang="zh-CN" altLang="en-US" sz="2400" dirty="0"/>
              <a:t>找20个数中最大的数，</a:t>
            </a:r>
            <a:endParaRPr lang="zh-CN" altLang="en-US" sz="2400" dirty="0"/>
          </a:p>
          <a:p>
            <a:pPr>
              <a:buNone/>
            </a:pPr>
            <a:r>
              <a:rPr lang="zh-CN" altLang="en-US" sz="2400" dirty="0"/>
              <a:t>并将其存放在</a:t>
            </a:r>
            <a:r>
              <a:rPr lang="en-US" altLang="zh-CN" sz="2400"/>
              <a:t>MAX</a:t>
            </a:r>
            <a:r>
              <a:rPr lang="zh-CN" altLang="en-US" sz="2400" dirty="0"/>
              <a:t>单元中。</a:t>
            </a:r>
            <a:endParaRPr lang="zh-CN" altLang="en-US" sz="2400" dirty="0"/>
          </a:p>
          <a:p>
            <a:pPr>
              <a:spcBef>
                <a:spcPct val="10000"/>
              </a:spcBef>
              <a:spcAft>
                <a:spcPct val="10000"/>
              </a:spcAft>
              <a:buNone/>
            </a:pPr>
            <a:r>
              <a:rPr lang="en-US" altLang="zh-CN" sz="2400"/>
              <a:t>     </a:t>
            </a:r>
            <a:r>
              <a:rPr lang="en-US" altLang="zh-CN" sz="2000"/>
              <a:t>LEA BX，MAX         JNC  GOON     ；CF=0</a:t>
            </a:r>
            <a:r>
              <a:rPr lang="zh-CN" altLang="en-US" sz="2000" dirty="0"/>
              <a:t>转</a:t>
            </a:r>
            <a:endParaRPr lang="en-US" altLang="zh-CN" sz="2000"/>
          </a:p>
          <a:p>
            <a:pPr>
              <a:spcBef>
                <a:spcPct val="10000"/>
              </a:spcBef>
              <a:spcAft>
                <a:spcPct val="10000"/>
              </a:spcAft>
              <a:buNone/>
            </a:pPr>
            <a:r>
              <a:rPr lang="en-US" altLang="zh-CN" sz="2000"/>
              <a:t>      LEA SI，BUF         XCHG  [SI]，AL</a:t>
            </a:r>
            <a:r>
              <a:rPr lang="zh-CN" altLang="en-US" sz="2000" dirty="0"/>
              <a:t>；交换</a:t>
            </a:r>
            <a:endParaRPr lang="en-US" altLang="zh-CN" sz="2000"/>
          </a:p>
          <a:p>
            <a:pPr>
              <a:spcBef>
                <a:spcPct val="10000"/>
              </a:spcBef>
              <a:spcAft>
                <a:spcPct val="10000"/>
              </a:spcAft>
              <a:buNone/>
            </a:pPr>
            <a:r>
              <a:rPr lang="en-US" altLang="zh-CN" sz="2000"/>
              <a:t>      MOV CL，20    GOON：DEC  CL</a:t>
            </a:r>
            <a:endParaRPr lang="en-US" altLang="zh-CN" sz="2000"/>
          </a:p>
          <a:p>
            <a:pPr>
              <a:spcBef>
                <a:spcPct val="10000"/>
              </a:spcBef>
              <a:spcAft>
                <a:spcPct val="10000"/>
              </a:spcAft>
              <a:buNone/>
            </a:pPr>
            <a:r>
              <a:rPr lang="en-US" altLang="zh-CN" sz="2000"/>
              <a:t>      MOV AL，[SI]        JNZ  NEXT</a:t>
            </a:r>
            <a:endParaRPr lang="en-US" altLang="zh-CN" sz="2000"/>
          </a:p>
          <a:p>
            <a:pPr>
              <a:spcBef>
                <a:spcPct val="10000"/>
              </a:spcBef>
              <a:spcAft>
                <a:spcPct val="10000"/>
              </a:spcAft>
              <a:buNone/>
            </a:pPr>
            <a:r>
              <a:rPr lang="en-US" altLang="zh-CN" sz="2000"/>
              <a:t>NEXT：INC   SI            MOV [BX]，AL</a:t>
            </a:r>
            <a:endParaRPr lang="en-US" altLang="zh-CN" sz="2000"/>
          </a:p>
          <a:p>
            <a:pPr>
              <a:spcBef>
                <a:spcPct val="10000"/>
              </a:spcBef>
              <a:spcAft>
                <a:spcPct val="10000"/>
              </a:spcAft>
              <a:buNone/>
            </a:pPr>
            <a:r>
              <a:rPr lang="en-US" altLang="zh-CN" sz="2000"/>
              <a:t>      CMP AL，[SI]        HLT</a:t>
            </a:r>
            <a:r>
              <a:rPr lang="en-US" altLang="zh-CN" sz="2400"/>
              <a:t>      </a:t>
            </a:r>
            <a:endParaRPr lang="en-US" altLang="zh-CN" sz="2400"/>
          </a:p>
        </p:txBody>
      </p:sp>
      <p:sp>
        <p:nvSpPr>
          <p:cNvPr id="357380" name="矩形 357379"/>
          <p:cNvSpPr/>
          <p:nvPr/>
        </p:nvSpPr>
        <p:spPr>
          <a:xfrm>
            <a:off x="7218363" y="2333625"/>
            <a:ext cx="1600200" cy="3352800"/>
          </a:xfrm>
          <a:prstGeom prst="rect">
            <a:avLst/>
          </a:prstGeom>
          <a:solidFill>
            <a:srgbClr val="339966"/>
          </a:solidFill>
          <a:ln w="25400" cap="sq" cmpd="sng">
            <a:solidFill>
              <a:srgbClr val="339966"/>
            </a:solidFill>
            <a:prstDash val="solid"/>
            <a:miter/>
            <a:headEnd type="none" w="sm" len="sm"/>
            <a:tailEnd type="none" w="lg" len="lg"/>
          </a:ln>
        </p:spPr>
        <p:txBody>
          <a:bodyPr/>
          <a:p>
            <a:endParaRPr lang="zh-CN" altLang="en-US"/>
          </a:p>
        </p:txBody>
      </p:sp>
      <p:sp>
        <p:nvSpPr>
          <p:cNvPr id="357381" name="直接连接符 357380"/>
          <p:cNvSpPr/>
          <p:nvPr/>
        </p:nvSpPr>
        <p:spPr>
          <a:xfrm>
            <a:off x="7218363" y="2736850"/>
            <a:ext cx="1600200" cy="0"/>
          </a:xfrm>
          <a:prstGeom prst="line">
            <a:avLst/>
          </a:prstGeom>
          <a:ln w="25400" cap="sq" cmpd="sng">
            <a:solidFill>
              <a:schemeClr val="accent1"/>
            </a:solidFill>
            <a:prstDash val="solid"/>
            <a:headEnd type="none" w="sm" len="sm"/>
            <a:tailEnd type="none" w="lg" len="lg"/>
          </a:ln>
        </p:spPr>
      </p:sp>
      <p:sp>
        <p:nvSpPr>
          <p:cNvPr id="357382" name="直接连接符 357381"/>
          <p:cNvSpPr/>
          <p:nvPr/>
        </p:nvSpPr>
        <p:spPr>
          <a:xfrm>
            <a:off x="7218363" y="3117850"/>
            <a:ext cx="1600200" cy="0"/>
          </a:xfrm>
          <a:prstGeom prst="line">
            <a:avLst/>
          </a:prstGeom>
          <a:ln w="25400" cap="sq" cmpd="sng">
            <a:solidFill>
              <a:schemeClr val="accent1"/>
            </a:solidFill>
            <a:prstDash val="solid"/>
            <a:headEnd type="none" w="sm" len="sm"/>
            <a:tailEnd type="none" w="lg" len="lg"/>
          </a:ln>
        </p:spPr>
      </p:sp>
      <p:sp>
        <p:nvSpPr>
          <p:cNvPr id="357383" name="直接连接符 357382"/>
          <p:cNvSpPr/>
          <p:nvPr/>
        </p:nvSpPr>
        <p:spPr>
          <a:xfrm>
            <a:off x="7218363" y="3498850"/>
            <a:ext cx="1600200" cy="0"/>
          </a:xfrm>
          <a:prstGeom prst="line">
            <a:avLst/>
          </a:prstGeom>
          <a:ln w="25400" cap="sq" cmpd="sng">
            <a:solidFill>
              <a:schemeClr val="accent1"/>
            </a:solidFill>
            <a:prstDash val="solid"/>
            <a:headEnd type="none" w="sm" len="sm"/>
            <a:tailEnd type="none" w="lg" len="lg"/>
          </a:ln>
        </p:spPr>
      </p:sp>
      <p:sp>
        <p:nvSpPr>
          <p:cNvPr id="357384" name="直接连接符 357383"/>
          <p:cNvSpPr/>
          <p:nvPr/>
        </p:nvSpPr>
        <p:spPr>
          <a:xfrm>
            <a:off x="7218363" y="4565650"/>
            <a:ext cx="1600200" cy="0"/>
          </a:xfrm>
          <a:prstGeom prst="line">
            <a:avLst/>
          </a:prstGeom>
          <a:ln w="25400" cap="sq" cmpd="sng">
            <a:solidFill>
              <a:schemeClr val="accent1"/>
            </a:solidFill>
            <a:prstDash val="solid"/>
            <a:headEnd type="none" w="sm" len="sm"/>
            <a:tailEnd type="none" w="lg" len="lg"/>
          </a:ln>
        </p:spPr>
      </p:sp>
      <p:sp>
        <p:nvSpPr>
          <p:cNvPr id="357385" name="直接连接符 357384"/>
          <p:cNvSpPr/>
          <p:nvPr/>
        </p:nvSpPr>
        <p:spPr>
          <a:xfrm>
            <a:off x="7218363" y="4946650"/>
            <a:ext cx="1600200" cy="0"/>
          </a:xfrm>
          <a:prstGeom prst="line">
            <a:avLst/>
          </a:prstGeom>
          <a:ln w="25400" cap="sq" cmpd="sng">
            <a:solidFill>
              <a:schemeClr val="accent1"/>
            </a:solidFill>
            <a:prstDash val="solid"/>
            <a:headEnd type="none" w="sm" len="sm"/>
            <a:tailEnd type="none" w="lg" len="lg"/>
          </a:ln>
        </p:spPr>
      </p:sp>
      <p:sp>
        <p:nvSpPr>
          <p:cNvPr id="357386" name="直接连接符 357385"/>
          <p:cNvSpPr/>
          <p:nvPr/>
        </p:nvSpPr>
        <p:spPr>
          <a:xfrm>
            <a:off x="7218363" y="5686425"/>
            <a:ext cx="1600200" cy="0"/>
          </a:xfrm>
          <a:prstGeom prst="line">
            <a:avLst/>
          </a:prstGeom>
          <a:ln w="25400" cap="sq" cmpd="sng">
            <a:solidFill>
              <a:schemeClr val="accent1"/>
            </a:solidFill>
            <a:prstDash val="solid"/>
            <a:headEnd type="none" w="sm" len="sm"/>
            <a:tailEnd type="none" w="lg" len="lg"/>
          </a:ln>
        </p:spPr>
      </p:sp>
      <p:sp>
        <p:nvSpPr>
          <p:cNvPr id="357387" name="直接连接符 357386"/>
          <p:cNvSpPr/>
          <p:nvPr/>
        </p:nvSpPr>
        <p:spPr>
          <a:xfrm>
            <a:off x="7218363" y="1593850"/>
            <a:ext cx="0" cy="4724400"/>
          </a:xfrm>
          <a:prstGeom prst="line">
            <a:avLst/>
          </a:prstGeom>
          <a:ln w="25400" cap="sq" cmpd="sng">
            <a:solidFill>
              <a:schemeClr val="accent1"/>
            </a:solidFill>
            <a:prstDash val="solid"/>
            <a:headEnd type="none" w="sm" len="sm"/>
            <a:tailEnd type="none" w="lg" len="lg"/>
          </a:ln>
        </p:spPr>
      </p:sp>
      <p:sp>
        <p:nvSpPr>
          <p:cNvPr id="357388" name="直接连接符 357387"/>
          <p:cNvSpPr/>
          <p:nvPr/>
        </p:nvSpPr>
        <p:spPr>
          <a:xfrm>
            <a:off x="8818563" y="1593850"/>
            <a:ext cx="0" cy="4724400"/>
          </a:xfrm>
          <a:prstGeom prst="line">
            <a:avLst/>
          </a:prstGeom>
          <a:ln w="25400" cap="sq" cmpd="sng">
            <a:solidFill>
              <a:schemeClr val="accent1"/>
            </a:solidFill>
            <a:prstDash val="solid"/>
            <a:headEnd type="none" w="sm" len="sm"/>
            <a:tailEnd type="none" w="lg" len="lg"/>
          </a:ln>
        </p:spPr>
      </p:sp>
      <p:sp>
        <p:nvSpPr>
          <p:cNvPr id="357389" name="任意多边形 357388"/>
          <p:cNvSpPr/>
          <p:nvPr/>
        </p:nvSpPr>
        <p:spPr>
          <a:xfrm>
            <a:off x="7188200" y="6135688"/>
            <a:ext cx="1631950" cy="388937"/>
          </a:xfrm>
          <a:custGeom>
            <a:avLst/>
            <a:gdLst/>
            <a:ahLst/>
            <a:cxnLst/>
            <a:pathLst>
              <a:path w="1028" h="245">
                <a:moveTo>
                  <a:pt x="0" y="140"/>
                </a:moveTo>
                <a:cubicBezTo>
                  <a:pt x="14" y="125"/>
                  <a:pt x="32" y="100"/>
                  <a:pt x="49" y="90"/>
                </a:cubicBezTo>
                <a:cubicBezTo>
                  <a:pt x="56" y="85"/>
                  <a:pt x="66" y="86"/>
                  <a:pt x="74" y="82"/>
                </a:cubicBezTo>
                <a:cubicBezTo>
                  <a:pt x="83" y="78"/>
                  <a:pt x="91" y="71"/>
                  <a:pt x="99" y="66"/>
                </a:cubicBezTo>
                <a:cubicBezTo>
                  <a:pt x="102" y="58"/>
                  <a:pt x="101" y="47"/>
                  <a:pt x="107" y="41"/>
                </a:cubicBezTo>
                <a:cubicBezTo>
                  <a:pt x="113" y="35"/>
                  <a:pt x="124" y="37"/>
                  <a:pt x="131" y="33"/>
                </a:cubicBezTo>
                <a:cubicBezTo>
                  <a:pt x="146" y="24"/>
                  <a:pt x="158" y="10"/>
                  <a:pt x="173" y="0"/>
                </a:cubicBezTo>
                <a:cubicBezTo>
                  <a:pt x="275" y="5"/>
                  <a:pt x="342" y="13"/>
                  <a:pt x="436" y="24"/>
                </a:cubicBezTo>
                <a:cubicBezTo>
                  <a:pt x="455" y="29"/>
                  <a:pt x="478" y="28"/>
                  <a:pt x="494" y="41"/>
                </a:cubicBezTo>
                <a:cubicBezTo>
                  <a:pt x="547" y="84"/>
                  <a:pt x="472" y="54"/>
                  <a:pt x="535" y="74"/>
                </a:cubicBezTo>
                <a:cubicBezTo>
                  <a:pt x="617" y="129"/>
                  <a:pt x="492" y="49"/>
                  <a:pt x="592" y="99"/>
                </a:cubicBezTo>
                <a:cubicBezTo>
                  <a:pt x="599" y="102"/>
                  <a:pt x="602" y="111"/>
                  <a:pt x="609" y="115"/>
                </a:cubicBezTo>
                <a:cubicBezTo>
                  <a:pt x="616" y="119"/>
                  <a:pt x="625" y="120"/>
                  <a:pt x="633" y="123"/>
                </a:cubicBezTo>
                <a:cubicBezTo>
                  <a:pt x="639" y="129"/>
                  <a:pt x="646" y="133"/>
                  <a:pt x="650" y="140"/>
                </a:cubicBezTo>
                <a:cubicBezTo>
                  <a:pt x="654" y="147"/>
                  <a:pt x="652" y="158"/>
                  <a:pt x="658" y="164"/>
                </a:cubicBezTo>
                <a:cubicBezTo>
                  <a:pt x="665" y="171"/>
                  <a:pt x="720" y="193"/>
                  <a:pt x="732" y="197"/>
                </a:cubicBezTo>
                <a:cubicBezTo>
                  <a:pt x="802" y="245"/>
                  <a:pt x="909" y="214"/>
                  <a:pt x="987" y="197"/>
                </a:cubicBezTo>
                <a:cubicBezTo>
                  <a:pt x="1008" y="178"/>
                  <a:pt x="1019" y="167"/>
                  <a:pt x="1028" y="140"/>
                </a:cubicBezTo>
                <a:cubicBezTo>
                  <a:pt x="1019" y="104"/>
                  <a:pt x="1020" y="96"/>
                  <a:pt x="1020" y="115"/>
                </a:cubicBezTo>
              </a:path>
            </a:pathLst>
          </a:custGeom>
          <a:noFill/>
          <a:ln w="25400" cap="sq" cmpd="sng">
            <a:solidFill>
              <a:schemeClr val="accent1">
                <a:alpha val="100000"/>
              </a:schemeClr>
            </a:solidFill>
            <a:prstDash val="solid"/>
            <a:headEnd type="none" w="sm" len="sm"/>
            <a:tailEnd type="none" w="lg" len="lg"/>
          </a:ln>
        </p:spPr>
        <p:txBody>
          <a:bodyPr/>
          <a:p>
            <a:endParaRPr lang="zh-CN" altLang="en-US"/>
          </a:p>
        </p:txBody>
      </p:sp>
      <p:sp>
        <p:nvSpPr>
          <p:cNvPr id="357390" name="任意多边形 357389"/>
          <p:cNvSpPr/>
          <p:nvPr/>
        </p:nvSpPr>
        <p:spPr>
          <a:xfrm>
            <a:off x="7213600" y="1419225"/>
            <a:ext cx="1606550" cy="339725"/>
          </a:xfrm>
          <a:custGeom>
            <a:avLst/>
            <a:gdLst/>
            <a:ahLst/>
            <a:cxnLst/>
            <a:pathLst>
              <a:path w="1012" h="214">
                <a:moveTo>
                  <a:pt x="0" y="115"/>
                </a:moveTo>
                <a:cubicBezTo>
                  <a:pt x="29" y="88"/>
                  <a:pt x="10" y="79"/>
                  <a:pt x="50" y="66"/>
                </a:cubicBezTo>
                <a:cubicBezTo>
                  <a:pt x="72" y="51"/>
                  <a:pt x="91" y="29"/>
                  <a:pt x="115" y="17"/>
                </a:cubicBezTo>
                <a:cubicBezTo>
                  <a:pt x="131" y="9"/>
                  <a:pt x="148" y="6"/>
                  <a:pt x="165" y="0"/>
                </a:cubicBezTo>
                <a:cubicBezTo>
                  <a:pt x="229" y="8"/>
                  <a:pt x="292" y="13"/>
                  <a:pt x="354" y="33"/>
                </a:cubicBezTo>
                <a:cubicBezTo>
                  <a:pt x="394" y="73"/>
                  <a:pt x="449" y="81"/>
                  <a:pt x="502" y="99"/>
                </a:cubicBezTo>
                <a:cubicBezTo>
                  <a:pt x="525" y="121"/>
                  <a:pt x="529" y="158"/>
                  <a:pt x="560" y="173"/>
                </a:cubicBezTo>
                <a:cubicBezTo>
                  <a:pt x="578" y="182"/>
                  <a:pt x="598" y="185"/>
                  <a:pt x="617" y="190"/>
                </a:cubicBezTo>
                <a:cubicBezTo>
                  <a:pt x="631" y="194"/>
                  <a:pt x="645" y="194"/>
                  <a:pt x="659" y="198"/>
                </a:cubicBezTo>
                <a:cubicBezTo>
                  <a:pt x="676" y="202"/>
                  <a:pt x="708" y="214"/>
                  <a:pt x="708" y="214"/>
                </a:cubicBezTo>
                <a:cubicBezTo>
                  <a:pt x="774" y="208"/>
                  <a:pt x="831" y="196"/>
                  <a:pt x="897" y="190"/>
                </a:cubicBezTo>
                <a:cubicBezTo>
                  <a:pt x="930" y="178"/>
                  <a:pt x="963" y="176"/>
                  <a:pt x="996" y="165"/>
                </a:cubicBezTo>
                <a:cubicBezTo>
                  <a:pt x="1001" y="159"/>
                  <a:pt x="1012" y="156"/>
                  <a:pt x="1012" y="148"/>
                </a:cubicBezTo>
                <a:cubicBezTo>
                  <a:pt x="1012" y="108"/>
                  <a:pt x="975" y="136"/>
                  <a:pt x="1012" y="115"/>
                </a:cubicBezTo>
              </a:path>
            </a:pathLst>
          </a:custGeom>
          <a:noFill/>
          <a:ln w="25400" cap="sq" cmpd="sng">
            <a:solidFill>
              <a:schemeClr val="accent1">
                <a:alpha val="100000"/>
              </a:schemeClr>
            </a:solidFill>
            <a:prstDash val="solid"/>
            <a:headEnd type="none" w="sm" len="sm"/>
            <a:tailEnd type="none" w="lg" len="lg"/>
          </a:ln>
        </p:spPr>
        <p:txBody>
          <a:bodyPr/>
          <a:p>
            <a:endParaRPr lang="zh-CN" altLang="en-US"/>
          </a:p>
        </p:txBody>
      </p:sp>
      <p:sp>
        <p:nvSpPr>
          <p:cNvPr id="357391" name="直接连接符 357390"/>
          <p:cNvSpPr/>
          <p:nvPr/>
        </p:nvSpPr>
        <p:spPr>
          <a:xfrm>
            <a:off x="7218363" y="2333625"/>
            <a:ext cx="1600200" cy="0"/>
          </a:xfrm>
          <a:prstGeom prst="line">
            <a:avLst/>
          </a:prstGeom>
          <a:ln w="25400" cap="sq" cmpd="sng">
            <a:solidFill>
              <a:schemeClr val="accent1"/>
            </a:solidFill>
            <a:prstDash val="solid"/>
            <a:headEnd type="none" w="sm" len="sm"/>
            <a:tailEnd type="none" w="lg" len="lg"/>
          </a:ln>
        </p:spPr>
      </p:sp>
      <p:sp>
        <p:nvSpPr>
          <p:cNvPr id="357392" name="文本框 357391"/>
          <p:cNvSpPr txBox="1"/>
          <p:nvPr/>
        </p:nvSpPr>
        <p:spPr>
          <a:xfrm>
            <a:off x="7751763" y="1800225"/>
            <a:ext cx="609600" cy="457200"/>
          </a:xfrm>
          <a:prstGeom prst="rect">
            <a:avLst/>
          </a:prstGeom>
          <a:noFill/>
          <a:ln w="12700">
            <a:noFill/>
          </a:ln>
        </p:spPr>
        <p:txBody>
          <a:bodyPr>
            <a:spAutoFit/>
          </a:bodyPr>
          <a:p>
            <a:pPr>
              <a:spcBef>
                <a:spcPct val="50000"/>
              </a:spcBef>
            </a:pPr>
            <a:r>
              <a:rPr lang="en-US" altLang="zh-CN" sz="2400" b="0">
                <a:solidFill>
                  <a:schemeClr val="tx2"/>
                </a:solidFill>
                <a:latin typeface="宋体" panose="02010600030101010101" pitchFamily="2" charset="-122"/>
              </a:rPr>
              <a:t>┇</a:t>
            </a:r>
            <a:r>
              <a:rPr lang="en-US" altLang="zh-CN" sz="2400" b="0">
                <a:solidFill>
                  <a:schemeClr val="tx2"/>
                </a:solidFill>
                <a:latin typeface="Times New Roman" panose="02020603050405020304" pitchFamily="18" charset="0"/>
              </a:rPr>
              <a:t> </a:t>
            </a:r>
            <a:endParaRPr lang="en-US" altLang="zh-CN" sz="2400" b="0">
              <a:solidFill>
                <a:schemeClr val="tx2"/>
              </a:solidFill>
              <a:latin typeface="Times New Roman" panose="02020603050405020304" pitchFamily="18" charset="0"/>
            </a:endParaRPr>
          </a:p>
        </p:txBody>
      </p:sp>
      <p:sp>
        <p:nvSpPr>
          <p:cNvPr id="357393" name="文本框 357392"/>
          <p:cNvSpPr txBox="1"/>
          <p:nvPr/>
        </p:nvSpPr>
        <p:spPr>
          <a:xfrm>
            <a:off x="7751763" y="5762625"/>
            <a:ext cx="609600" cy="457200"/>
          </a:xfrm>
          <a:prstGeom prst="rect">
            <a:avLst/>
          </a:prstGeom>
          <a:noFill/>
          <a:ln w="12700">
            <a:noFill/>
          </a:ln>
        </p:spPr>
        <p:txBody>
          <a:bodyPr>
            <a:spAutoFit/>
          </a:bodyPr>
          <a:p>
            <a:pPr>
              <a:spcBef>
                <a:spcPct val="50000"/>
              </a:spcBef>
            </a:pPr>
            <a:r>
              <a:rPr lang="en-US" altLang="zh-CN" sz="2400" b="0">
                <a:solidFill>
                  <a:schemeClr val="tx2"/>
                </a:solidFill>
                <a:latin typeface="宋体" panose="02010600030101010101" pitchFamily="2" charset="-122"/>
              </a:rPr>
              <a:t>┇</a:t>
            </a:r>
            <a:r>
              <a:rPr lang="en-US" altLang="zh-CN" sz="2400" b="0">
                <a:solidFill>
                  <a:schemeClr val="tx2"/>
                </a:solidFill>
                <a:latin typeface="Times New Roman" panose="02020603050405020304" pitchFamily="18" charset="0"/>
              </a:rPr>
              <a:t> </a:t>
            </a:r>
            <a:endParaRPr lang="en-US" altLang="zh-CN" sz="2400" b="0">
              <a:solidFill>
                <a:schemeClr val="tx2"/>
              </a:solidFill>
              <a:latin typeface="Times New Roman" panose="02020603050405020304" pitchFamily="18" charset="0"/>
            </a:endParaRPr>
          </a:p>
        </p:txBody>
      </p:sp>
      <p:sp>
        <p:nvSpPr>
          <p:cNvPr id="357394" name="文本框 357393"/>
          <p:cNvSpPr txBox="1"/>
          <p:nvPr/>
        </p:nvSpPr>
        <p:spPr>
          <a:xfrm>
            <a:off x="7751763" y="3781425"/>
            <a:ext cx="609600" cy="457200"/>
          </a:xfrm>
          <a:prstGeom prst="rect">
            <a:avLst/>
          </a:prstGeom>
          <a:noFill/>
          <a:ln w="12700">
            <a:noFill/>
          </a:ln>
        </p:spPr>
        <p:txBody>
          <a:bodyPr>
            <a:spAutoFit/>
          </a:bodyPr>
          <a:p>
            <a:pPr>
              <a:spcBef>
                <a:spcPct val="50000"/>
              </a:spcBef>
            </a:pPr>
            <a:r>
              <a:rPr lang="en-US" altLang="zh-CN" sz="2400" b="0">
                <a:solidFill>
                  <a:schemeClr val="tx2"/>
                </a:solidFill>
                <a:latin typeface="宋体" panose="02010600030101010101" pitchFamily="2" charset="-122"/>
              </a:rPr>
              <a:t>┇</a:t>
            </a:r>
            <a:r>
              <a:rPr lang="en-US" altLang="zh-CN" sz="2400" b="0">
                <a:solidFill>
                  <a:schemeClr val="tx2"/>
                </a:solidFill>
                <a:latin typeface="Times New Roman" panose="02020603050405020304" pitchFamily="18" charset="0"/>
              </a:rPr>
              <a:t> </a:t>
            </a:r>
            <a:endParaRPr lang="en-US" altLang="zh-CN" sz="2400" b="0">
              <a:solidFill>
                <a:schemeClr val="tx2"/>
              </a:solidFill>
              <a:latin typeface="Times New Roman" panose="02020603050405020304" pitchFamily="18" charset="0"/>
            </a:endParaRPr>
          </a:p>
        </p:txBody>
      </p:sp>
      <p:sp>
        <p:nvSpPr>
          <p:cNvPr id="357395" name="文本框 357394"/>
          <p:cNvSpPr txBox="1"/>
          <p:nvPr/>
        </p:nvSpPr>
        <p:spPr>
          <a:xfrm>
            <a:off x="6273800" y="4492625"/>
            <a:ext cx="962025"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MAX</a:t>
            </a:r>
            <a:endParaRPr lang="en-US" altLang="zh-CN" sz="2400">
              <a:solidFill>
                <a:schemeClr val="tx2"/>
              </a:solidFill>
              <a:latin typeface="Times New Roman" panose="02020603050405020304" pitchFamily="18" charset="0"/>
            </a:endParaRPr>
          </a:p>
        </p:txBody>
      </p:sp>
      <p:sp>
        <p:nvSpPr>
          <p:cNvPr id="357396" name="文本框 357395"/>
          <p:cNvSpPr txBox="1"/>
          <p:nvPr/>
        </p:nvSpPr>
        <p:spPr>
          <a:xfrm>
            <a:off x="6303963" y="2282825"/>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BUF</a:t>
            </a:r>
            <a:endParaRPr lang="en-US" altLang="zh-CN" sz="2400">
              <a:solidFill>
                <a:schemeClr val="tx2"/>
              </a:solidFill>
              <a:latin typeface="Times New Roman" panose="02020603050405020304" pitchFamily="18" charset="0"/>
            </a:endParaRPr>
          </a:p>
        </p:txBody>
      </p:sp>
      <p:sp>
        <p:nvSpPr>
          <p:cNvPr id="357397" name="文本框 357396"/>
          <p:cNvSpPr txBox="1"/>
          <p:nvPr/>
        </p:nvSpPr>
        <p:spPr>
          <a:xfrm>
            <a:off x="7586663" y="2308225"/>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XXH</a:t>
            </a:r>
            <a:endParaRPr lang="en-US" altLang="zh-CN" sz="2400">
              <a:solidFill>
                <a:schemeClr val="tx2"/>
              </a:solidFill>
              <a:latin typeface="Times New Roman" panose="02020603050405020304" pitchFamily="18" charset="0"/>
            </a:endParaRPr>
          </a:p>
        </p:txBody>
      </p:sp>
      <p:sp>
        <p:nvSpPr>
          <p:cNvPr id="357398" name="文本框 357397"/>
          <p:cNvSpPr txBox="1"/>
          <p:nvPr/>
        </p:nvSpPr>
        <p:spPr>
          <a:xfrm>
            <a:off x="7599363" y="2714625"/>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XXH</a:t>
            </a:r>
            <a:endParaRPr lang="en-US" altLang="zh-CN" sz="2400">
              <a:solidFill>
                <a:schemeClr val="tx2"/>
              </a:solidFill>
              <a:latin typeface="Times New Roman" panose="02020603050405020304" pitchFamily="18" charset="0"/>
            </a:endParaRPr>
          </a:p>
        </p:txBody>
      </p:sp>
      <p:sp>
        <p:nvSpPr>
          <p:cNvPr id="357399" name="文本框 357398"/>
          <p:cNvSpPr txBox="1"/>
          <p:nvPr/>
        </p:nvSpPr>
        <p:spPr>
          <a:xfrm>
            <a:off x="7599363" y="3095625"/>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XXH</a:t>
            </a:r>
            <a:endParaRPr lang="en-US" altLang="zh-CN" sz="2400">
              <a:solidFill>
                <a:schemeClr val="tx2"/>
              </a:solidFill>
              <a:latin typeface="Times New Roman" panose="02020603050405020304" pitchFamily="18" charset="0"/>
            </a:endParaRPr>
          </a:p>
        </p:txBody>
      </p:sp>
      <p:sp>
        <p:nvSpPr>
          <p:cNvPr id="357400" name="直接连接符 357399"/>
          <p:cNvSpPr/>
          <p:nvPr/>
        </p:nvSpPr>
        <p:spPr>
          <a:xfrm>
            <a:off x="2987675" y="3357563"/>
            <a:ext cx="0" cy="2519362"/>
          </a:xfrm>
          <a:prstGeom prst="line">
            <a:avLst/>
          </a:prstGeom>
          <a:ln w="25400" cap="flat" cmpd="sng">
            <a:solidFill>
              <a:srgbClr val="FF6600"/>
            </a:solidFill>
            <a:prstDash val="sysDot"/>
            <a:headEnd type="none" w="med" len="med"/>
            <a:tailEnd type="none" w="med" len="med"/>
          </a:ln>
        </p:spPr>
      </p:sp>
    </p:spTree>
  </p:cSld>
  <p:clrMapOvr>
    <a:masterClrMapping/>
  </p:clrMapOvr>
  <p:transition>
    <p:wheel spokes="8"/>
  </p:transition>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8402" name="标题 358401"/>
          <p:cNvSpPr>
            <a:spLocks noGrp="1"/>
          </p:cNvSpPr>
          <p:nvPr>
            <p:ph type="title"/>
          </p:nvPr>
        </p:nvSpPr>
        <p:spPr/>
        <p:txBody>
          <a:bodyPr anchor="ctr" anchorCtr="0"/>
          <a:p>
            <a:endParaRPr lang="zh-CN" altLang="en-US" dirty="0"/>
          </a:p>
        </p:txBody>
      </p:sp>
      <p:sp>
        <p:nvSpPr>
          <p:cNvPr id="358403" name="文本占位符 358402"/>
          <p:cNvSpPr>
            <a:spLocks noGrp="1"/>
          </p:cNvSpPr>
          <p:nvPr>
            <p:ph type="body" idx="1"/>
          </p:nvPr>
        </p:nvSpPr>
        <p:spPr/>
        <p:txBody>
          <a:bodyPr/>
          <a:p>
            <a:pPr marL="0" indent="0">
              <a:buNone/>
            </a:pPr>
            <a:r>
              <a:rPr lang="zh-CN" altLang="en-US" sz="2400" dirty="0"/>
              <a:t>3.乘法指令</a:t>
            </a:r>
            <a:endParaRPr lang="zh-CN" altLang="en-US" sz="2400" dirty="0"/>
          </a:p>
          <a:p>
            <a:pPr marL="0" indent="0">
              <a:spcAft>
                <a:spcPct val="30000"/>
              </a:spcAft>
              <a:buNone/>
            </a:pPr>
            <a:r>
              <a:rPr lang="zh-CN" altLang="en-US" sz="2400" dirty="0"/>
              <a:t>    无符号的乘法指令</a:t>
            </a:r>
            <a:r>
              <a:rPr lang="en-US" altLang="zh-CN" sz="2400"/>
              <a:t>MUL</a:t>
            </a:r>
            <a:endParaRPr lang="en-US" altLang="zh-CN" sz="2400"/>
          </a:p>
          <a:p>
            <a:pPr marL="0" indent="0">
              <a:buNone/>
            </a:pPr>
            <a:r>
              <a:rPr lang="zh-CN" altLang="en-US" sz="2400" dirty="0"/>
              <a:t>    带符号的乘法指令</a:t>
            </a:r>
            <a:r>
              <a:rPr lang="en-US" altLang="zh-CN" sz="2400"/>
              <a:t>IMUL</a:t>
            </a:r>
            <a:endParaRPr lang="zh-CN" altLang="en-US" sz="2400" dirty="0"/>
          </a:p>
          <a:p>
            <a:pPr marL="0" indent="0">
              <a:buNone/>
            </a:pPr>
            <a:r>
              <a:rPr lang="zh-CN" altLang="en-US" sz="2400" dirty="0"/>
              <a:t>    乘法指令采用隐含寻址，隐含的是存放被乘数的累加器</a:t>
            </a:r>
            <a:r>
              <a:rPr lang="en-US" altLang="zh-CN" sz="2400"/>
              <a:t>AL</a:t>
            </a:r>
            <a:r>
              <a:rPr lang="zh-CN" altLang="en-US" sz="2400" dirty="0"/>
              <a:t>或</a:t>
            </a:r>
            <a:r>
              <a:rPr lang="en-US" altLang="zh-CN" sz="2400"/>
              <a:t>AX</a:t>
            </a:r>
            <a:r>
              <a:rPr lang="zh-CN" altLang="en-US" sz="2400" dirty="0"/>
              <a:t>及存放结果的</a:t>
            </a:r>
            <a:r>
              <a:rPr lang="en-US" altLang="zh-CN" sz="2400"/>
              <a:t>AX，DX</a:t>
            </a:r>
            <a:r>
              <a:rPr lang="zh-CN" altLang="en-US" sz="2400" dirty="0"/>
              <a:t>。</a:t>
            </a:r>
            <a:endParaRPr lang="zh-CN" altLang="en-US" sz="2400" dirty="0"/>
          </a:p>
        </p:txBody>
      </p:sp>
      <p:sp>
        <p:nvSpPr>
          <p:cNvPr id="358404" name="左大括号 358403"/>
          <p:cNvSpPr/>
          <p:nvPr/>
        </p:nvSpPr>
        <p:spPr>
          <a:xfrm>
            <a:off x="887413" y="2276475"/>
            <a:ext cx="228600" cy="838200"/>
          </a:xfrm>
          <a:prstGeom prst="leftBrace">
            <a:avLst>
              <a:gd name="adj1" fmla="val 30555"/>
              <a:gd name="adj2" fmla="val 50000"/>
            </a:avLst>
          </a:prstGeom>
          <a:noFill/>
          <a:ln w="25400" cap="sq" cmpd="sng">
            <a:solidFill>
              <a:srgbClr val="800000"/>
            </a:solidFill>
            <a:prstDash val="solid"/>
            <a:headEnd type="none" w="sm" len="sm"/>
            <a:tailEnd type="none" w="lg" len="lg"/>
          </a:ln>
        </p:spPr>
        <p:txBody>
          <a:bodyPr/>
          <a:p>
            <a:endParaRPr lang="zh-CN" altLang="en-US"/>
          </a:p>
        </p:txBody>
      </p:sp>
    </p:spTree>
  </p:cSld>
  <p:clrMapOvr>
    <a:masterClrMapping/>
  </p:clrMapOvr>
  <p:transition>
    <p:wheel spokes="8"/>
  </p:transition>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9426" name="标题 359425"/>
          <p:cNvSpPr>
            <a:spLocks noGrp="1"/>
          </p:cNvSpPr>
          <p:nvPr>
            <p:ph type="title"/>
          </p:nvPr>
        </p:nvSpPr>
        <p:spPr/>
        <p:txBody>
          <a:bodyPr anchor="ctr" anchorCtr="0"/>
          <a:p>
            <a:endParaRPr lang="zh-CN" altLang="en-US" dirty="0"/>
          </a:p>
        </p:txBody>
      </p:sp>
      <p:sp>
        <p:nvSpPr>
          <p:cNvPr id="359427" name="文本占位符 359426"/>
          <p:cNvSpPr>
            <a:spLocks noGrp="1"/>
          </p:cNvSpPr>
          <p:nvPr>
            <p:ph type="body" idx="1"/>
          </p:nvPr>
        </p:nvSpPr>
        <p:spPr/>
        <p:txBody>
          <a:bodyPr/>
          <a:p>
            <a:pPr>
              <a:lnSpc>
                <a:spcPct val="110000"/>
              </a:lnSpc>
              <a:buNone/>
            </a:pPr>
            <a:r>
              <a:rPr lang="zh-CN" altLang="en-US" dirty="0"/>
              <a:t>无符号数乘法指令</a:t>
            </a:r>
            <a:endParaRPr lang="zh-CN" altLang="en-US" dirty="0"/>
          </a:p>
          <a:p>
            <a:pPr>
              <a:lnSpc>
                <a:spcPct val="110000"/>
              </a:lnSpc>
              <a:spcBef>
                <a:spcPct val="15000"/>
              </a:spcBef>
              <a:spcAft>
                <a:spcPct val="15000"/>
              </a:spcAft>
            </a:pPr>
            <a:r>
              <a:rPr lang="zh-CN" altLang="en-US" sz="2400" dirty="0"/>
              <a:t>格式：</a:t>
            </a:r>
            <a:endParaRPr lang="zh-CN" altLang="en-US" sz="2400" dirty="0"/>
          </a:p>
          <a:p>
            <a:pPr>
              <a:lnSpc>
                <a:spcPct val="110000"/>
              </a:lnSpc>
              <a:spcBef>
                <a:spcPct val="15000"/>
              </a:spcBef>
              <a:spcAft>
                <a:spcPct val="15000"/>
              </a:spcAft>
              <a:buNone/>
            </a:pPr>
            <a:r>
              <a:rPr lang="zh-CN" altLang="en-US" sz="2400" dirty="0"/>
              <a:t>   </a:t>
            </a:r>
            <a:r>
              <a:rPr lang="en-US" altLang="zh-CN" sz="2400"/>
              <a:t>MUL  OPRD</a:t>
            </a:r>
            <a:endParaRPr lang="en-US" altLang="zh-CN" sz="2400"/>
          </a:p>
          <a:p>
            <a:pPr>
              <a:lnSpc>
                <a:spcPct val="110000"/>
              </a:lnSpc>
              <a:spcBef>
                <a:spcPct val="15000"/>
              </a:spcBef>
              <a:spcAft>
                <a:spcPct val="15000"/>
              </a:spcAft>
              <a:buNone/>
            </a:pPr>
            <a:endParaRPr lang="zh-CN" altLang="en-US" sz="2400" dirty="0"/>
          </a:p>
          <a:p>
            <a:pPr>
              <a:lnSpc>
                <a:spcPct val="110000"/>
              </a:lnSpc>
              <a:spcBef>
                <a:spcPct val="15000"/>
              </a:spcBef>
              <a:spcAft>
                <a:spcPct val="15000"/>
              </a:spcAft>
              <a:buNone/>
            </a:pPr>
            <a:r>
              <a:rPr lang="zh-CN" altLang="en-US" sz="2400" dirty="0"/>
              <a:t>  不能是立即数</a:t>
            </a:r>
            <a:endParaRPr lang="zh-CN" altLang="en-US" sz="2400" dirty="0"/>
          </a:p>
          <a:p>
            <a:pPr>
              <a:lnSpc>
                <a:spcPct val="110000"/>
              </a:lnSpc>
              <a:spcBef>
                <a:spcPct val="15000"/>
              </a:spcBef>
              <a:spcAft>
                <a:spcPct val="15000"/>
              </a:spcAft>
            </a:pPr>
            <a:r>
              <a:rPr lang="zh-CN" altLang="en-US" sz="2400" dirty="0"/>
              <a:t>操作：</a:t>
            </a:r>
            <a:endParaRPr lang="zh-CN" altLang="en-US" sz="2400" dirty="0"/>
          </a:p>
          <a:p>
            <a:pPr>
              <a:lnSpc>
                <a:spcPct val="110000"/>
              </a:lnSpc>
              <a:spcBef>
                <a:spcPct val="15000"/>
              </a:spcBef>
              <a:spcAft>
                <a:spcPct val="15000"/>
              </a:spcAft>
              <a:buNone/>
            </a:pPr>
            <a:r>
              <a:rPr lang="zh-CN" altLang="en-US" sz="2400" dirty="0"/>
              <a:t>   </a:t>
            </a:r>
            <a:r>
              <a:rPr lang="en-US" altLang="zh-CN" sz="2400"/>
              <a:t>OPRD</a:t>
            </a:r>
            <a:r>
              <a:rPr lang="zh-CN" altLang="en-US" sz="2400" dirty="0"/>
              <a:t>为字节数     </a:t>
            </a:r>
            <a:r>
              <a:rPr lang="en-US" altLang="zh-CN" sz="2400"/>
              <a:t>AL</a:t>
            </a:r>
            <a:r>
              <a:rPr lang="en-US" altLang="zh-CN" sz="2400">
                <a:cs typeface="Arial" panose="020B0604020202020204" pitchFamily="34" charset="0"/>
              </a:rPr>
              <a:t>×OPRD     AX</a:t>
            </a:r>
            <a:endParaRPr lang="en-US" altLang="zh-CN" sz="2400">
              <a:cs typeface="Arial" panose="020B0604020202020204" pitchFamily="34" charset="0"/>
            </a:endParaRPr>
          </a:p>
          <a:p>
            <a:pPr>
              <a:lnSpc>
                <a:spcPct val="110000"/>
              </a:lnSpc>
              <a:spcBef>
                <a:spcPct val="15000"/>
              </a:spcBef>
              <a:spcAft>
                <a:spcPct val="15000"/>
              </a:spcAft>
              <a:buNone/>
            </a:pPr>
            <a:r>
              <a:rPr lang="en-US" altLang="zh-CN" sz="2400">
                <a:cs typeface="Arial" panose="020B0604020202020204" pitchFamily="34" charset="0"/>
              </a:rPr>
              <a:t>   </a:t>
            </a:r>
            <a:r>
              <a:rPr lang="en-US" altLang="zh-CN" sz="2400"/>
              <a:t>OPRD</a:t>
            </a:r>
            <a:r>
              <a:rPr lang="zh-CN" altLang="en-US" sz="2400" dirty="0"/>
              <a:t>为16位数     </a:t>
            </a:r>
            <a:r>
              <a:rPr lang="en-US" altLang="zh-CN" sz="2400"/>
              <a:t>AX</a:t>
            </a:r>
            <a:r>
              <a:rPr lang="en-US" altLang="zh-CN" sz="2400">
                <a:cs typeface="Arial" panose="020B0604020202020204" pitchFamily="34" charset="0"/>
              </a:rPr>
              <a:t>×OPRD     DXAX</a:t>
            </a:r>
            <a:endParaRPr lang="en-US" altLang="zh-CN" sz="2400">
              <a:cs typeface="Arial" panose="020B0604020202020204" pitchFamily="34" charset="0"/>
            </a:endParaRPr>
          </a:p>
          <a:p>
            <a:pPr>
              <a:lnSpc>
                <a:spcPct val="110000"/>
              </a:lnSpc>
              <a:spcBef>
                <a:spcPct val="15000"/>
              </a:spcBef>
              <a:spcAft>
                <a:spcPct val="15000"/>
              </a:spcAft>
              <a:buNone/>
            </a:pPr>
            <a:r>
              <a:rPr lang="zh-CN" altLang="en-US" sz="2400" dirty="0"/>
              <a:t>若运算结果的高半部分为0，表示其为无效数据，</a:t>
            </a:r>
            <a:r>
              <a:rPr lang="en-US" altLang="zh-CN" sz="2400"/>
              <a:t>OF=CF=0</a:t>
            </a:r>
            <a:endParaRPr lang="zh-CN" altLang="en-US" sz="2400" dirty="0"/>
          </a:p>
        </p:txBody>
      </p:sp>
      <p:sp>
        <p:nvSpPr>
          <p:cNvPr id="359428" name="右弧形箭头 359427"/>
          <p:cNvSpPr/>
          <p:nvPr/>
        </p:nvSpPr>
        <p:spPr>
          <a:xfrm>
            <a:off x="2700338" y="2781300"/>
            <a:ext cx="1371600" cy="1223963"/>
          </a:xfrm>
          <a:prstGeom prst="curvedLeftArrow">
            <a:avLst>
              <a:gd name="adj1" fmla="val 28231"/>
              <a:gd name="adj2" fmla="val 48231"/>
              <a:gd name="adj3" fmla="val 40378"/>
            </a:avLst>
          </a:prstGeom>
          <a:solidFill>
            <a:srgbClr val="FF6600"/>
          </a:solidFill>
          <a:ln w="25400" cap="sq" cmpd="sng">
            <a:solidFill>
              <a:srgbClr val="FF6600"/>
            </a:solidFill>
            <a:prstDash val="solid"/>
            <a:miter/>
            <a:headEnd type="none" w="sm" len="sm"/>
            <a:tailEnd type="none" w="lg" len="lg"/>
          </a:ln>
        </p:spPr>
        <p:txBody>
          <a:bodyPr/>
          <a:p>
            <a:endParaRPr lang="zh-CN" altLang="en-US"/>
          </a:p>
        </p:txBody>
      </p:sp>
      <p:sp>
        <p:nvSpPr>
          <p:cNvPr id="359430" name="直接连接符 359429"/>
          <p:cNvSpPr/>
          <p:nvPr/>
        </p:nvSpPr>
        <p:spPr>
          <a:xfrm>
            <a:off x="4932363" y="4899025"/>
            <a:ext cx="685800" cy="0"/>
          </a:xfrm>
          <a:prstGeom prst="line">
            <a:avLst/>
          </a:prstGeom>
          <a:ln w="25400" cap="sq" cmpd="sng">
            <a:solidFill>
              <a:srgbClr val="FF6600"/>
            </a:solidFill>
            <a:prstDash val="solid"/>
            <a:headEnd type="none" w="sm" len="sm"/>
            <a:tailEnd type="triangle" w="lg" len="lg"/>
          </a:ln>
        </p:spPr>
      </p:sp>
      <p:sp>
        <p:nvSpPr>
          <p:cNvPr id="359432" name="右箭头 359431"/>
          <p:cNvSpPr/>
          <p:nvPr/>
        </p:nvSpPr>
        <p:spPr>
          <a:xfrm>
            <a:off x="2916238" y="4868863"/>
            <a:ext cx="620712" cy="120650"/>
          </a:xfrm>
          <a:prstGeom prst="rightArrow">
            <a:avLst>
              <a:gd name="adj1" fmla="val 50000"/>
              <a:gd name="adj2" fmla="val 128618"/>
            </a:avLst>
          </a:prstGeom>
          <a:solidFill>
            <a:srgbClr val="FF6600"/>
          </a:solidFill>
          <a:ln w="25400" cap="sq" cmpd="sng">
            <a:solidFill>
              <a:srgbClr val="FF6600"/>
            </a:solidFill>
            <a:prstDash val="solid"/>
            <a:miter/>
            <a:headEnd type="none" w="sm" len="sm"/>
            <a:tailEnd type="none" w="lg" len="lg"/>
          </a:ln>
        </p:spPr>
        <p:txBody>
          <a:bodyPr/>
          <a:p>
            <a:endParaRPr lang="zh-CN" altLang="en-US"/>
          </a:p>
        </p:txBody>
      </p:sp>
      <p:sp>
        <p:nvSpPr>
          <p:cNvPr id="359433" name="直接连接符 359432"/>
          <p:cNvSpPr/>
          <p:nvPr/>
        </p:nvSpPr>
        <p:spPr>
          <a:xfrm>
            <a:off x="4932363" y="5426075"/>
            <a:ext cx="685800" cy="0"/>
          </a:xfrm>
          <a:prstGeom prst="line">
            <a:avLst/>
          </a:prstGeom>
          <a:ln w="25400" cap="sq" cmpd="sng">
            <a:solidFill>
              <a:srgbClr val="FF6600"/>
            </a:solidFill>
            <a:prstDash val="solid"/>
            <a:headEnd type="none" w="sm" len="sm"/>
            <a:tailEnd type="triangle" w="lg" len="lg"/>
          </a:ln>
        </p:spPr>
      </p:sp>
      <p:sp>
        <p:nvSpPr>
          <p:cNvPr id="359434" name="右箭头 359433"/>
          <p:cNvSpPr/>
          <p:nvPr/>
        </p:nvSpPr>
        <p:spPr>
          <a:xfrm>
            <a:off x="2916238" y="5395913"/>
            <a:ext cx="620712" cy="120650"/>
          </a:xfrm>
          <a:prstGeom prst="rightArrow">
            <a:avLst>
              <a:gd name="adj1" fmla="val 50000"/>
              <a:gd name="adj2" fmla="val 128618"/>
            </a:avLst>
          </a:prstGeom>
          <a:solidFill>
            <a:srgbClr val="FF6600"/>
          </a:solidFill>
          <a:ln w="25400" cap="sq" cmpd="sng">
            <a:solidFill>
              <a:srgbClr val="FF6600"/>
            </a:solidFill>
            <a:prstDash val="solid"/>
            <a:miter/>
            <a:headEnd type="none" w="sm" len="sm"/>
            <a:tailEnd type="none" w="lg" len="lg"/>
          </a:ln>
        </p:spPr>
        <p:txBody>
          <a:bodyPr/>
          <a:p>
            <a:endParaRPr lang="zh-CN" altLang="en-US"/>
          </a:p>
        </p:txBody>
      </p:sp>
    </p:spTree>
  </p:cSld>
  <p:clrMapOvr>
    <a:masterClrMapping/>
  </p:clrMapOvr>
  <p:transition>
    <p:wheel spokes="8"/>
  </p:transition>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0450" name="标题 360449"/>
          <p:cNvSpPr>
            <a:spLocks noGrp="1"/>
          </p:cNvSpPr>
          <p:nvPr>
            <p:ph type="title"/>
          </p:nvPr>
        </p:nvSpPr>
        <p:spPr/>
        <p:txBody>
          <a:bodyPr anchor="ctr" anchorCtr="0"/>
          <a:p>
            <a:endParaRPr lang="zh-CN" altLang="en-US" dirty="0"/>
          </a:p>
        </p:txBody>
      </p:sp>
      <p:sp>
        <p:nvSpPr>
          <p:cNvPr id="360451" name="文本占位符 360450"/>
          <p:cNvSpPr>
            <a:spLocks noGrp="1"/>
          </p:cNvSpPr>
          <p:nvPr>
            <p:ph type="body" idx="1"/>
          </p:nvPr>
        </p:nvSpPr>
        <p:spPr/>
        <p:txBody>
          <a:bodyPr/>
          <a:p>
            <a:pPr>
              <a:buNone/>
            </a:pPr>
            <a:r>
              <a:rPr lang="zh-CN" altLang="en-US" dirty="0"/>
              <a:t>无符号数乘法指令例</a:t>
            </a:r>
            <a:endParaRPr lang="zh-CN" altLang="en-US" dirty="0"/>
          </a:p>
          <a:p>
            <a:pPr>
              <a:buNone/>
            </a:pPr>
            <a:r>
              <a:rPr lang="en-US" altLang="zh-CN" sz="2400"/>
              <a:t>MUL  BYTE  PTR[BX]</a:t>
            </a:r>
            <a:endParaRPr lang="en-US" altLang="zh-CN" sz="2400"/>
          </a:p>
          <a:p>
            <a:endParaRPr lang="zh-CN" altLang="en-US" sz="2400" dirty="0"/>
          </a:p>
        </p:txBody>
      </p:sp>
      <p:sp>
        <p:nvSpPr>
          <p:cNvPr id="360452" name="矩形 360451"/>
          <p:cNvSpPr/>
          <p:nvPr/>
        </p:nvSpPr>
        <p:spPr>
          <a:xfrm>
            <a:off x="6019800" y="2362200"/>
            <a:ext cx="1600200" cy="3352800"/>
          </a:xfrm>
          <a:prstGeom prst="rect">
            <a:avLst/>
          </a:prstGeom>
          <a:solidFill>
            <a:srgbClr val="339966"/>
          </a:solidFill>
          <a:ln w="25400" cap="sq" cmpd="sng">
            <a:solidFill>
              <a:srgbClr val="000080"/>
            </a:solidFill>
            <a:prstDash val="solid"/>
            <a:miter/>
            <a:headEnd type="none" w="sm" len="sm"/>
            <a:tailEnd type="none" w="lg" len="lg"/>
          </a:ln>
        </p:spPr>
        <p:txBody>
          <a:bodyPr/>
          <a:p>
            <a:endParaRPr lang="zh-CN" altLang="en-US"/>
          </a:p>
        </p:txBody>
      </p:sp>
      <p:sp>
        <p:nvSpPr>
          <p:cNvPr id="360453" name="直接连接符 360452"/>
          <p:cNvSpPr/>
          <p:nvPr/>
        </p:nvSpPr>
        <p:spPr>
          <a:xfrm>
            <a:off x="6019800" y="2765425"/>
            <a:ext cx="1600200" cy="0"/>
          </a:xfrm>
          <a:prstGeom prst="line">
            <a:avLst/>
          </a:prstGeom>
          <a:ln w="25400" cap="sq" cmpd="sng">
            <a:solidFill>
              <a:srgbClr val="000080"/>
            </a:solidFill>
            <a:prstDash val="solid"/>
            <a:headEnd type="none" w="sm" len="sm"/>
            <a:tailEnd type="none" w="lg" len="lg"/>
          </a:ln>
        </p:spPr>
      </p:sp>
      <p:sp>
        <p:nvSpPr>
          <p:cNvPr id="360454" name="直接连接符 360453"/>
          <p:cNvSpPr/>
          <p:nvPr/>
        </p:nvSpPr>
        <p:spPr>
          <a:xfrm>
            <a:off x="6019800" y="3146425"/>
            <a:ext cx="1600200" cy="0"/>
          </a:xfrm>
          <a:prstGeom prst="line">
            <a:avLst/>
          </a:prstGeom>
          <a:ln w="25400" cap="sq" cmpd="sng">
            <a:solidFill>
              <a:srgbClr val="000080"/>
            </a:solidFill>
            <a:prstDash val="solid"/>
            <a:headEnd type="none" w="sm" len="sm"/>
            <a:tailEnd type="none" w="lg" len="lg"/>
          </a:ln>
        </p:spPr>
      </p:sp>
      <p:sp>
        <p:nvSpPr>
          <p:cNvPr id="360455" name="直接连接符 360454"/>
          <p:cNvSpPr/>
          <p:nvPr/>
        </p:nvSpPr>
        <p:spPr>
          <a:xfrm>
            <a:off x="6019800" y="3527425"/>
            <a:ext cx="1600200" cy="0"/>
          </a:xfrm>
          <a:prstGeom prst="line">
            <a:avLst/>
          </a:prstGeom>
          <a:ln w="25400" cap="sq" cmpd="sng">
            <a:solidFill>
              <a:srgbClr val="000080"/>
            </a:solidFill>
            <a:prstDash val="solid"/>
            <a:headEnd type="none" w="sm" len="sm"/>
            <a:tailEnd type="none" w="lg" len="lg"/>
          </a:ln>
        </p:spPr>
      </p:sp>
      <p:sp>
        <p:nvSpPr>
          <p:cNvPr id="360456" name="直接连接符 360455"/>
          <p:cNvSpPr/>
          <p:nvPr/>
        </p:nvSpPr>
        <p:spPr>
          <a:xfrm>
            <a:off x="6019800" y="4594225"/>
            <a:ext cx="1600200" cy="0"/>
          </a:xfrm>
          <a:prstGeom prst="line">
            <a:avLst/>
          </a:prstGeom>
          <a:ln w="25400" cap="sq" cmpd="sng">
            <a:solidFill>
              <a:srgbClr val="000080"/>
            </a:solidFill>
            <a:prstDash val="solid"/>
            <a:headEnd type="none" w="sm" len="sm"/>
            <a:tailEnd type="none" w="lg" len="lg"/>
          </a:ln>
        </p:spPr>
      </p:sp>
      <p:sp>
        <p:nvSpPr>
          <p:cNvPr id="360457" name="直接连接符 360456"/>
          <p:cNvSpPr/>
          <p:nvPr/>
        </p:nvSpPr>
        <p:spPr>
          <a:xfrm>
            <a:off x="6019800" y="4975225"/>
            <a:ext cx="1600200" cy="0"/>
          </a:xfrm>
          <a:prstGeom prst="line">
            <a:avLst/>
          </a:prstGeom>
          <a:ln w="25400" cap="sq" cmpd="sng">
            <a:solidFill>
              <a:srgbClr val="000080"/>
            </a:solidFill>
            <a:prstDash val="solid"/>
            <a:headEnd type="none" w="sm" len="sm"/>
            <a:tailEnd type="none" w="lg" len="lg"/>
          </a:ln>
        </p:spPr>
      </p:sp>
      <p:sp>
        <p:nvSpPr>
          <p:cNvPr id="360458" name="文本框 360457"/>
          <p:cNvSpPr txBox="1"/>
          <p:nvPr/>
        </p:nvSpPr>
        <p:spPr>
          <a:xfrm>
            <a:off x="6553200" y="3810000"/>
            <a:ext cx="609600" cy="457200"/>
          </a:xfrm>
          <a:prstGeom prst="rect">
            <a:avLst/>
          </a:prstGeom>
          <a:noFill/>
          <a:ln w="12700">
            <a:noFill/>
          </a:ln>
        </p:spPr>
        <p:txBody>
          <a:bodyPr>
            <a:spAutoFit/>
          </a:bodyPr>
          <a:p>
            <a:pPr>
              <a:spcBef>
                <a:spcPct val="50000"/>
              </a:spcBef>
            </a:pPr>
            <a:r>
              <a:rPr lang="en-US" altLang="zh-CN" sz="2400" b="0">
                <a:solidFill>
                  <a:schemeClr val="tx2"/>
                </a:solidFill>
                <a:latin typeface="宋体" panose="02010600030101010101" pitchFamily="2" charset="-122"/>
              </a:rPr>
              <a:t>┇</a:t>
            </a:r>
            <a:r>
              <a:rPr lang="en-US" altLang="zh-CN" sz="2400" b="0">
                <a:solidFill>
                  <a:schemeClr val="tx2"/>
                </a:solidFill>
                <a:latin typeface="Times New Roman" panose="02020603050405020304" pitchFamily="18" charset="0"/>
              </a:rPr>
              <a:t> </a:t>
            </a:r>
            <a:endParaRPr lang="en-US" altLang="zh-CN" sz="2400" b="0">
              <a:solidFill>
                <a:schemeClr val="tx2"/>
              </a:solidFill>
              <a:latin typeface="Times New Roman" panose="02020603050405020304" pitchFamily="18" charset="0"/>
            </a:endParaRPr>
          </a:p>
        </p:txBody>
      </p:sp>
      <p:sp>
        <p:nvSpPr>
          <p:cNvPr id="360459" name="文本框 360458"/>
          <p:cNvSpPr txBox="1"/>
          <p:nvPr/>
        </p:nvSpPr>
        <p:spPr>
          <a:xfrm>
            <a:off x="4457700" y="3187700"/>
            <a:ext cx="7620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BX</a:t>
            </a:r>
            <a:endParaRPr lang="en-US" altLang="zh-CN" sz="2400">
              <a:solidFill>
                <a:schemeClr val="tx2"/>
              </a:solidFill>
              <a:latin typeface="Times New Roman" panose="02020603050405020304" pitchFamily="18" charset="0"/>
            </a:endParaRPr>
          </a:p>
        </p:txBody>
      </p:sp>
      <p:sp>
        <p:nvSpPr>
          <p:cNvPr id="360460" name="文本框 360459"/>
          <p:cNvSpPr txBox="1"/>
          <p:nvPr/>
        </p:nvSpPr>
        <p:spPr>
          <a:xfrm>
            <a:off x="6400800" y="3124200"/>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XXH</a:t>
            </a:r>
            <a:endParaRPr lang="en-US" altLang="zh-CN" sz="2400">
              <a:solidFill>
                <a:schemeClr val="tx2"/>
              </a:solidFill>
              <a:latin typeface="Times New Roman" panose="02020603050405020304" pitchFamily="18" charset="0"/>
            </a:endParaRPr>
          </a:p>
        </p:txBody>
      </p:sp>
      <p:sp>
        <p:nvSpPr>
          <p:cNvPr id="360461" name="直接连接符 360460"/>
          <p:cNvSpPr/>
          <p:nvPr/>
        </p:nvSpPr>
        <p:spPr>
          <a:xfrm>
            <a:off x="5105400" y="3429000"/>
            <a:ext cx="762000" cy="0"/>
          </a:xfrm>
          <a:prstGeom prst="line">
            <a:avLst/>
          </a:prstGeom>
          <a:ln w="25400" cap="sq" cmpd="sng">
            <a:solidFill>
              <a:srgbClr val="FF6600"/>
            </a:solidFill>
            <a:prstDash val="solid"/>
            <a:headEnd type="none" w="sm" len="sm"/>
            <a:tailEnd type="triangle" w="lg" len="lg"/>
          </a:ln>
        </p:spPr>
      </p:sp>
      <p:sp>
        <p:nvSpPr>
          <p:cNvPr id="360462" name="直接连接符 360461"/>
          <p:cNvSpPr/>
          <p:nvPr/>
        </p:nvSpPr>
        <p:spPr>
          <a:xfrm>
            <a:off x="6019800" y="2362200"/>
            <a:ext cx="0" cy="3352800"/>
          </a:xfrm>
          <a:prstGeom prst="line">
            <a:avLst/>
          </a:prstGeom>
          <a:ln w="25400" cap="sq" cmpd="sng">
            <a:solidFill>
              <a:srgbClr val="000080"/>
            </a:solidFill>
            <a:prstDash val="solid"/>
            <a:headEnd type="none" w="sm" len="sm"/>
            <a:tailEnd type="none" w="lg" len="lg"/>
          </a:ln>
        </p:spPr>
      </p:sp>
      <p:sp>
        <p:nvSpPr>
          <p:cNvPr id="360463" name="直接连接符 360462"/>
          <p:cNvSpPr/>
          <p:nvPr/>
        </p:nvSpPr>
        <p:spPr>
          <a:xfrm>
            <a:off x="7620000" y="2362200"/>
            <a:ext cx="0" cy="3352800"/>
          </a:xfrm>
          <a:prstGeom prst="line">
            <a:avLst/>
          </a:prstGeom>
          <a:ln w="25400" cap="sq" cmpd="sng">
            <a:solidFill>
              <a:srgbClr val="000080"/>
            </a:solidFill>
            <a:prstDash val="solid"/>
            <a:headEnd type="none" w="sm" len="sm"/>
            <a:tailEnd type="none" w="lg" len="lg"/>
          </a:ln>
        </p:spPr>
      </p:sp>
      <p:sp>
        <p:nvSpPr>
          <p:cNvPr id="360464" name="任意多边形 360463"/>
          <p:cNvSpPr/>
          <p:nvPr/>
        </p:nvSpPr>
        <p:spPr>
          <a:xfrm>
            <a:off x="2895600" y="3429000"/>
            <a:ext cx="3200400" cy="914400"/>
          </a:xfrm>
          <a:custGeom>
            <a:avLst/>
            <a:gdLst/>
            <a:ahLst/>
            <a:cxnLst/>
            <a:pathLst>
              <a:path w="2048" h="568">
                <a:moveTo>
                  <a:pt x="2048" y="0"/>
                </a:moveTo>
                <a:cubicBezTo>
                  <a:pt x="1912" y="244"/>
                  <a:pt x="1776" y="488"/>
                  <a:pt x="1472" y="528"/>
                </a:cubicBezTo>
                <a:cubicBezTo>
                  <a:pt x="1168" y="568"/>
                  <a:pt x="448" y="288"/>
                  <a:pt x="224" y="240"/>
                </a:cubicBezTo>
                <a:cubicBezTo>
                  <a:pt x="0" y="192"/>
                  <a:pt x="144" y="240"/>
                  <a:pt x="128" y="240"/>
                </a:cubicBezTo>
              </a:path>
            </a:pathLst>
          </a:custGeom>
          <a:noFill/>
          <a:ln w="25400" cap="sq" cmpd="sng">
            <a:solidFill>
              <a:srgbClr val="FF6600">
                <a:alpha val="100000"/>
              </a:srgbClr>
            </a:solidFill>
            <a:prstDash val="solid"/>
            <a:headEnd type="oval" w="lg" len="lg"/>
            <a:tailEnd type="none" w="lg" len="lg"/>
          </a:ln>
        </p:spPr>
        <p:txBody>
          <a:bodyPr/>
          <a:p>
            <a:endParaRPr lang="zh-CN" altLang="en-US"/>
          </a:p>
        </p:txBody>
      </p:sp>
      <p:sp>
        <p:nvSpPr>
          <p:cNvPr id="360465" name="直接连接符 360464"/>
          <p:cNvSpPr/>
          <p:nvPr/>
        </p:nvSpPr>
        <p:spPr>
          <a:xfrm flipH="1" flipV="1">
            <a:off x="2819400" y="3733800"/>
            <a:ext cx="444500" cy="76200"/>
          </a:xfrm>
          <a:prstGeom prst="line">
            <a:avLst/>
          </a:prstGeom>
          <a:ln w="25400" cap="sq" cmpd="sng">
            <a:solidFill>
              <a:srgbClr val="FF6600"/>
            </a:solidFill>
            <a:prstDash val="solid"/>
            <a:headEnd type="none" w="sm" len="sm"/>
            <a:tailEnd type="triangle" w="lg" len="lg"/>
          </a:ln>
        </p:spPr>
      </p:sp>
      <p:sp>
        <p:nvSpPr>
          <p:cNvPr id="360466" name="文本框 360465"/>
          <p:cNvSpPr txBox="1"/>
          <p:nvPr/>
        </p:nvSpPr>
        <p:spPr>
          <a:xfrm>
            <a:off x="1042988" y="3414713"/>
            <a:ext cx="19812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AL×XX</a:t>
            </a:r>
            <a:r>
              <a:rPr lang="en-US" altLang="zh-CN" sz="2400">
                <a:solidFill>
                  <a:schemeClr val="tx2"/>
                </a:solidFill>
                <a:cs typeface="Arial" panose="020B0604020202020204" pitchFamily="34" charset="0"/>
              </a:rPr>
              <a:t>H</a:t>
            </a:r>
            <a:endParaRPr lang="en-US" altLang="zh-CN" sz="2400">
              <a:solidFill>
                <a:schemeClr val="tx2"/>
              </a:solidFill>
              <a:ea typeface="Arial" panose="020B0604020202020204" pitchFamily="34" charset="0"/>
            </a:endParaRPr>
          </a:p>
        </p:txBody>
      </p:sp>
      <p:sp>
        <p:nvSpPr>
          <p:cNvPr id="360467" name="文本框 360466"/>
          <p:cNvSpPr txBox="1"/>
          <p:nvPr/>
        </p:nvSpPr>
        <p:spPr>
          <a:xfrm>
            <a:off x="1600200" y="4433888"/>
            <a:ext cx="762000" cy="457200"/>
          </a:xfrm>
          <a:prstGeom prst="rect">
            <a:avLst/>
          </a:prstGeom>
          <a:noFill/>
          <a:ln w="25400">
            <a:noFill/>
          </a:ln>
        </p:spPr>
        <p:txBody>
          <a:bodyPr>
            <a:spAutoFit/>
          </a:bodyPr>
          <a:p>
            <a:pPr eaLnBrk="0" hangingPunct="0">
              <a:spcBef>
                <a:spcPct val="50000"/>
              </a:spcBef>
            </a:pPr>
            <a:r>
              <a:rPr lang="en-US" altLang="zh-CN" sz="2400">
                <a:solidFill>
                  <a:schemeClr val="tx2"/>
                </a:solidFill>
                <a:cs typeface="Arial" panose="020B0604020202020204" pitchFamily="34" charset="0"/>
              </a:rPr>
              <a:t>AX</a:t>
            </a:r>
            <a:endParaRPr lang="zh-CN" altLang="en-US" sz="2400" b="0">
              <a:solidFill>
                <a:schemeClr val="tx2"/>
              </a:solidFill>
              <a:latin typeface="Times New Roman" panose="02020603050405020304" pitchFamily="18" charset="0"/>
            </a:endParaRPr>
          </a:p>
        </p:txBody>
      </p:sp>
      <p:sp>
        <p:nvSpPr>
          <p:cNvPr id="360468" name="直接连接符 360467"/>
          <p:cNvSpPr/>
          <p:nvPr/>
        </p:nvSpPr>
        <p:spPr>
          <a:xfrm>
            <a:off x="1905000" y="3898900"/>
            <a:ext cx="0" cy="609600"/>
          </a:xfrm>
          <a:prstGeom prst="line">
            <a:avLst/>
          </a:prstGeom>
          <a:ln w="25400" cap="sq" cmpd="sng">
            <a:solidFill>
              <a:srgbClr val="FF6600"/>
            </a:solidFill>
            <a:prstDash val="solid"/>
            <a:headEnd type="none" w="sm" len="sm"/>
            <a:tailEnd type="triangle" w="lg" len="lg"/>
          </a:ln>
        </p:spPr>
      </p:sp>
    </p:spTree>
  </p:cSld>
  <p:clrMapOvr>
    <a:masterClrMapping/>
  </p:clrMapOvr>
  <p:transition>
    <p:wheel spokes="8"/>
  </p:transition>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1474" name="标题 361473"/>
          <p:cNvSpPr>
            <a:spLocks noGrp="1"/>
          </p:cNvSpPr>
          <p:nvPr>
            <p:ph type="title"/>
          </p:nvPr>
        </p:nvSpPr>
        <p:spPr/>
        <p:txBody>
          <a:bodyPr anchor="ctr" anchorCtr="0"/>
          <a:p>
            <a:endParaRPr lang="zh-CN" altLang="en-US" dirty="0"/>
          </a:p>
        </p:txBody>
      </p:sp>
      <p:sp>
        <p:nvSpPr>
          <p:cNvPr id="361475" name="文本占位符 361474"/>
          <p:cNvSpPr>
            <a:spLocks noGrp="1"/>
          </p:cNvSpPr>
          <p:nvPr>
            <p:ph type="body" idx="1"/>
          </p:nvPr>
        </p:nvSpPr>
        <p:spPr/>
        <p:txBody>
          <a:bodyPr/>
          <a:p>
            <a:pPr marL="0" indent="0">
              <a:buNone/>
            </a:pPr>
            <a:r>
              <a:rPr lang="zh-CN" altLang="en-US" dirty="0"/>
              <a:t>带符号数乘法指令</a:t>
            </a:r>
            <a:endParaRPr lang="zh-CN" altLang="en-US" dirty="0"/>
          </a:p>
          <a:p>
            <a:pPr marL="0" indent="0"/>
            <a:r>
              <a:rPr lang="zh-CN" altLang="en-US" sz="2400" dirty="0"/>
              <a:t>格式：</a:t>
            </a:r>
            <a:endParaRPr lang="zh-CN" altLang="en-US" sz="2400" dirty="0"/>
          </a:p>
          <a:p>
            <a:pPr marL="0" indent="0">
              <a:buNone/>
            </a:pPr>
            <a:r>
              <a:rPr lang="zh-CN" altLang="en-US" sz="2400" dirty="0"/>
              <a:t>      </a:t>
            </a:r>
            <a:r>
              <a:rPr lang="en-US" altLang="zh-CN" sz="2400"/>
              <a:t>IMUL  OPRD</a:t>
            </a:r>
            <a:endParaRPr lang="en-US" altLang="zh-CN" sz="2400"/>
          </a:p>
          <a:p>
            <a:pPr marL="0" indent="0">
              <a:buNone/>
            </a:pPr>
            <a:endParaRPr lang="en-US" altLang="zh-CN" sz="2400"/>
          </a:p>
          <a:p>
            <a:pPr marL="0" indent="0">
              <a:buNone/>
            </a:pPr>
            <a:r>
              <a:rPr lang="en-US" altLang="zh-CN" sz="2400"/>
              <a:t>IMUL</a:t>
            </a:r>
            <a:r>
              <a:rPr lang="zh-CN" altLang="en-US" sz="2400" dirty="0"/>
              <a:t>指令将</a:t>
            </a:r>
            <a:r>
              <a:rPr lang="en-US" altLang="zh-CN" sz="2400"/>
              <a:t>OPRD</a:t>
            </a:r>
            <a:r>
              <a:rPr lang="zh-CN" altLang="en-US" sz="2400" dirty="0"/>
              <a:t>视为带符号数，运算时若操作数为负数，要先将操作数求补码，运算后再将结果求补。</a:t>
            </a:r>
            <a:endParaRPr lang="zh-CN" altLang="en-US" sz="2400" dirty="0"/>
          </a:p>
        </p:txBody>
      </p:sp>
    </p:spTree>
  </p:cSld>
  <p:clrMapOvr>
    <a:masterClrMapping/>
  </p:clrMapOvr>
  <p:transition>
    <p:wheel spokes="8"/>
  </p:transition>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2498" name="标题 362497"/>
          <p:cNvSpPr>
            <a:spLocks noGrp="1"/>
          </p:cNvSpPr>
          <p:nvPr>
            <p:ph type="title"/>
          </p:nvPr>
        </p:nvSpPr>
        <p:spPr/>
        <p:txBody>
          <a:bodyPr anchor="ctr" anchorCtr="0"/>
          <a:p>
            <a:endParaRPr lang="zh-CN" altLang="en-US" dirty="0"/>
          </a:p>
        </p:txBody>
      </p:sp>
      <p:sp>
        <p:nvSpPr>
          <p:cNvPr id="362499" name="文本占位符 362498"/>
          <p:cNvSpPr>
            <a:spLocks noGrp="1"/>
          </p:cNvSpPr>
          <p:nvPr>
            <p:ph type="body" idx="1"/>
          </p:nvPr>
        </p:nvSpPr>
        <p:spPr/>
        <p:txBody>
          <a:bodyPr/>
          <a:p>
            <a:pPr algn="just">
              <a:buNone/>
            </a:pPr>
            <a:r>
              <a:rPr lang="en-US" altLang="zh-CN"/>
              <a:t>IMUL</a:t>
            </a:r>
            <a:r>
              <a:rPr lang="zh-CN" altLang="en-US" dirty="0"/>
              <a:t>指令例</a:t>
            </a:r>
            <a:endParaRPr lang="zh-CN" altLang="en-US" dirty="0"/>
          </a:p>
          <a:p>
            <a:pPr algn="just">
              <a:buNone/>
            </a:pPr>
            <a:r>
              <a:rPr lang="zh-CN" altLang="en-US" sz="2400" dirty="0"/>
              <a:t>设：</a:t>
            </a:r>
            <a:r>
              <a:rPr lang="en-US" altLang="zh-CN" sz="2400"/>
              <a:t>AL=FEH，CL=11H，</a:t>
            </a:r>
            <a:r>
              <a:rPr lang="zh-CN" altLang="en-US" sz="2400" dirty="0"/>
              <a:t>求</a:t>
            </a:r>
            <a:r>
              <a:rPr lang="en-US" altLang="zh-CN" sz="2400"/>
              <a:t>AL</a:t>
            </a:r>
            <a:r>
              <a:rPr lang="zh-CN" altLang="en-US" sz="2400" dirty="0"/>
              <a:t>与</a:t>
            </a:r>
            <a:r>
              <a:rPr lang="en-US" altLang="zh-CN" sz="2400"/>
              <a:t>CL</a:t>
            </a:r>
            <a:r>
              <a:rPr lang="zh-CN" altLang="en-US" sz="2400" dirty="0"/>
              <a:t>的乘积。</a:t>
            </a:r>
            <a:endParaRPr lang="zh-CN" altLang="en-US" sz="2400" dirty="0"/>
          </a:p>
          <a:p>
            <a:pPr algn="just"/>
            <a:r>
              <a:rPr lang="zh-CN" altLang="en-US" sz="2400" dirty="0"/>
              <a:t>若为无符号数，则  </a:t>
            </a:r>
            <a:r>
              <a:rPr lang="en-US" altLang="zh-CN" sz="2400"/>
              <a:t>MUL CL</a:t>
            </a:r>
            <a:endParaRPr lang="en-US" altLang="zh-CN" sz="2400"/>
          </a:p>
          <a:p>
            <a:pPr algn="just">
              <a:buNone/>
            </a:pPr>
            <a:r>
              <a:rPr lang="zh-CN" altLang="en-US" sz="2400" dirty="0"/>
              <a:t>  结果：</a:t>
            </a:r>
            <a:r>
              <a:rPr lang="en-US" altLang="zh-CN" sz="2400"/>
              <a:t>AX=10DEH</a:t>
            </a:r>
            <a:endParaRPr lang="en-US" altLang="zh-CN" sz="2400"/>
          </a:p>
          <a:p>
            <a:pPr algn="just">
              <a:spcBef>
                <a:spcPct val="55000"/>
              </a:spcBef>
            </a:pPr>
            <a:r>
              <a:rPr lang="zh-CN" altLang="en-US" sz="2400" dirty="0"/>
              <a:t>若将两操作数看作有符号数，则：</a:t>
            </a:r>
            <a:endParaRPr lang="zh-CN" altLang="en-US" sz="2400" dirty="0"/>
          </a:p>
          <a:p>
            <a:pPr algn="just">
              <a:buNone/>
            </a:pPr>
            <a:r>
              <a:rPr lang="en-US" altLang="zh-CN" sz="2400"/>
              <a:t>   IMUL CL</a:t>
            </a:r>
            <a:endParaRPr lang="en-US" altLang="zh-CN" sz="2400"/>
          </a:p>
          <a:p>
            <a:pPr algn="just">
              <a:buNone/>
            </a:pPr>
            <a:r>
              <a:rPr lang="zh-CN" altLang="en-US" sz="2400" dirty="0"/>
              <a:t>  指令执行后：</a:t>
            </a:r>
            <a:r>
              <a:rPr lang="en-US" altLang="zh-CN" sz="2400"/>
              <a:t>AX=FFDEH=-34。</a:t>
            </a:r>
            <a:endParaRPr lang="zh-CN" altLang="en-US" sz="2400" dirty="0"/>
          </a:p>
          <a:p>
            <a:endParaRPr lang="zh-CN" altLang="en-US" sz="2400" dirty="0"/>
          </a:p>
        </p:txBody>
      </p:sp>
    </p:spTree>
  </p:cSld>
  <p:clrMapOvr>
    <a:masterClrMapping/>
  </p:clrMapOvr>
  <p:transition>
    <p:wheel spokes="8"/>
  </p:transition>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323215" y="1052830"/>
            <a:ext cx="8382000" cy="4800600"/>
          </a:xfrm>
        </p:spPr>
        <p:txBody>
          <a:bodyPr/>
          <a:p>
            <a:pPr marL="0" indent="0" algn="just">
              <a:spcBef>
                <a:spcPct val="50000"/>
              </a:spcBef>
              <a:buNone/>
            </a:pPr>
            <a:r>
              <a:rPr lang="zh-CN" altLang="en-US" sz="2000" dirty="0">
                <a:latin typeface="Times New Roman" panose="02020603050405020304" pitchFamily="18" charset="0"/>
                <a:ea typeface="宋体" panose="02010600030101010101" pitchFamily="2" charset="-122"/>
                <a:sym typeface="+mn-ea"/>
              </a:rPr>
              <a:t>操作数为其它寻址方式的乘法指令：</a:t>
            </a:r>
            <a:endParaRPr lang="zh-CN" altLang="en-US" sz="2000" dirty="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dirty="0">
                <a:latin typeface="Times New Roman" panose="02020603050405020304" pitchFamily="18" charset="0"/>
                <a:ea typeface="宋体" panose="02010600030101010101" pitchFamily="2" charset="-122"/>
                <a:sym typeface="+mn-ea"/>
              </a:rPr>
              <a:t>            </a:t>
            </a:r>
            <a:r>
              <a:rPr lang="en-US" altLang="zh-CN" sz="2000">
                <a:latin typeface="Times New Roman" panose="02020603050405020304" pitchFamily="18" charset="0"/>
                <a:ea typeface="宋体" panose="02010600030101010101" pitchFamily="2" charset="-122"/>
                <a:sym typeface="+mn-ea"/>
              </a:rPr>
              <a:t>MUL  CX</a:t>
            </a:r>
            <a:endParaRPr lang="en-US" altLang="zh-CN" sz="200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latin typeface="Times New Roman" panose="02020603050405020304" pitchFamily="18" charset="0"/>
                <a:ea typeface="宋体" panose="02010600030101010101" pitchFamily="2" charset="-122"/>
                <a:sym typeface="+mn-ea"/>
              </a:rPr>
              <a:t>            MUL  DI</a:t>
            </a:r>
            <a:endParaRPr lang="en-US" altLang="zh-CN" sz="200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latin typeface="Times New Roman" panose="02020603050405020304" pitchFamily="18" charset="0"/>
                <a:ea typeface="宋体" panose="02010600030101010101" pitchFamily="2" charset="-122"/>
                <a:sym typeface="+mn-ea"/>
              </a:rPr>
              <a:t>            MUL  BYTE PTR[SI]</a:t>
            </a:r>
            <a:endParaRPr lang="en-US" altLang="zh-CN" sz="200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latin typeface="Times New Roman" panose="02020603050405020304" pitchFamily="18" charset="0"/>
                <a:ea typeface="宋体" panose="02010600030101010101" pitchFamily="2" charset="-122"/>
                <a:sym typeface="+mn-ea"/>
              </a:rPr>
              <a:t>            MUL  WORD PTR[BX]</a:t>
            </a:r>
            <a:endParaRPr lang="en-US" altLang="zh-CN" sz="200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latin typeface="Times New Roman" panose="02020603050405020304" pitchFamily="18" charset="0"/>
                <a:ea typeface="宋体" panose="02010600030101010101" pitchFamily="2" charset="-122"/>
                <a:sym typeface="+mn-ea"/>
              </a:rPr>
              <a:t>            IMUL  BX</a:t>
            </a:r>
            <a:endParaRPr lang="en-US" altLang="zh-CN" sz="200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latin typeface="Times New Roman" panose="02020603050405020304" pitchFamily="18" charset="0"/>
                <a:ea typeface="宋体" panose="02010600030101010101" pitchFamily="2" charset="-122"/>
                <a:sym typeface="+mn-ea"/>
              </a:rPr>
              <a:t>            IMUL  BYTE PTR[BX+SI]</a:t>
            </a:r>
            <a:endParaRPr lang="en-US" altLang="zh-CN" sz="200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latin typeface="Times New Roman" panose="02020603050405020304" pitchFamily="18" charset="0"/>
                <a:ea typeface="宋体" panose="02010600030101010101" pitchFamily="2" charset="-122"/>
                <a:sym typeface="+mn-ea"/>
              </a:rPr>
              <a:t>            IMUL  WORD PTR[BX+SI+DISP]</a:t>
            </a:r>
            <a:endParaRPr lang="en-US" altLang="zh-CN" sz="200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dirty="0">
                <a:latin typeface="Times New Roman" panose="02020603050405020304" pitchFamily="18" charset="0"/>
                <a:ea typeface="宋体" panose="02010600030101010101" pitchFamily="2" charset="-122"/>
                <a:sym typeface="+mn-ea"/>
              </a:rPr>
              <a:t>注意：存储器操作数作为乘法指令的源操作数</a:t>
            </a:r>
            <a:r>
              <a:rPr lang="en-US" altLang="zh-CN" sz="2000">
                <a:latin typeface="Times New Roman" panose="02020603050405020304" pitchFamily="18" charset="0"/>
                <a:ea typeface="宋体" panose="02010600030101010101" pitchFamily="2" charset="-122"/>
                <a:sym typeface="+mn-ea"/>
              </a:rPr>
              <a:t>SRC</a:t>
            </a:r>
            <a:r>
              <a:rPr lang="zh-CN" altLang="en-US" sz="2000" dirty="0">
                <a:latin typeface="Times New Roman" panose="02020603050405020304" pitchFamily="18" charset="0"/>
                <a:ea typeface="宋体" panose="02010600030101010101" pitchFamily="2" charset="-122"/>
                <a:sym typeface="+mn-ea"/>
              </a:rPr>
              <a:t>时，必须注意指明数据类型，因目的操作数</a:t>
            </a:r>
            <a:r>
              <a:rPr lang="en-US" altLang="zh-CN" sz="2000">
                <a:latin typeface="Times New Roman" panose="02020603050405020304" pitchFamily="18" charset="0"/>
                <a:ea typeface="宋体" panose="02010600030101010101" pitchFamily="2" charset="-122"/>
                <a:sym typeface="+mn-ea"/>
              </a:rPr>
              <a:t>AL</a:t>
            </a:r>
            <a:r>
              <a:rPr lang="zh-CN" altLang="en-US" sz="2000">
                <a:latin typeface="Times New Roman" panose="02020603050405020304" pitchFamily="18" charset="0"/>
                <a:ea typeface="宋体" panose="02010600030101010101" pitchFamily="2" charset="-122"/>
                <a:sym typeface="+mn-ea"/>
              </a:rPr>
              <a:t>或</a:t>
            </a:r>
            <a:r>
              <a:rPr lang="en-US" altLang="zh-CN" sz="2000">
                <a:latin typeface="Times New Roman" panose="02020603050405020304" pitchFamily="18" charset="0"/>
                <a:ea typeface="宋体" panose="02010600030101010101" pitchFamily="2" charset="-122"/>
                <a:sym typeface="+mn-ea"/>
              </a:rPr>
              <a:t>AX</a:t>
            </a:r>
            <a:r>
              <a:rPr lang="zh-CN" altLang="en-US" sz="2000" dirty="0">
                <a:latin typeface="Times New Roman" panose="02020603050405020304" pitchFamily="18" charset="0"/>
                <a:ea typeface="宋体" panose="02010600030101010101" pitchFamily="2" charset="-122"/>
                <a:sym typeface="+mn-ea"/>
              </a:rPr>
              <a:t>是隐含的没有在指令中出现，所以，此时要用属性操作符</a:t>
            </a:r>
            <a:r>
              <a:rPr lang="en-US" altLang="zh-CN" sz="2000">
                <a:latin typeface="Times New Roman" panose="02020603050405020304" pitchFamily="18" charset="0"/>
                <a:ea typeface="宋体" panose="02010600030101010101" pitchFamily="2" charset="-122"/>
                <a:sym typeface="+mn-ea"/>
              </a:rPr>
              <a:t>BYTE PTR</a:t>
            </a:r>
            <a:r>
              <a:rPr lang="zh-CN" altLang="en-US" sz="2000">
                <a:latin typeface="Times New Roman" panose="02020603050405020304" pitchFamily="18" charset="0"/>
                <a:ea typeface="宋体" panose="02010600030101010101" pitchFamily="2" charset="-122"/>
                <a:sym typeface="+mn-ea"/>
              </a:rPr>
              <a:t>或</a:t>
            </a:r>
            <a:r>
              <a:rPr lang="en-US" altLang="zh-CN" sz="2000">
                <a:latin typeface="Times New Roman" panose="02020603050405020304" pitchFamily="18" charset="0"/>
                <a:ea typeface="宋体" panose="02010600030101010101" pitchFamily="2" charset="-122"/>
                <a:sym typeface="+mn-ea"/>
              </a:rPr>
              <a:t>WORD PTR</a:t>
            </a:r>
            <a:r>
              <a:rPr lang="zh-CN" altLang="en-US" sz="2000" dirty="0">
                <a:latin typeface="Times New Roman" panose="02020603050405020304" pitchFamily="18" charset="0"/>
                <a:ea typeface="宋体" panose="02010600030101010101" pitchFamily="2" charset="-122"/>
                <a:sym typeface="+mn-ea"/>
              </a:rPr>
              <a:t>说明是字节操作还是字操作。而</a:t>
            </a:r>
            <a:r>
              <a:rPr lang="en-US" altLang="zh-CN" sz="2000">
                <a:latin typeface="Times New Roman" panose="02020603050405020304" pitchFamily="18" charset="0"/>
                <a:ea typeface="宋体" panose="02010600030101010101" pitchFamily="2" charset="-122"/>
                <a:sym typeface="+mn-ea"/>
              </a:rPr>
              <a:t>SRC</a:t>
            </a:r>
            <a:r>
              <a:rPr lang="zh-CN" altLang="en-US" sz="2000" dirty="0">
                <a:latin typeface="Times New Roman" panose="02020603050405020304" pitchFamily="18" charset="0"/>
                <a:ea typeface="宋体" panose="02010600030101010101" pitchFamily="2" charset="-122"/>
                <a:sym typeface="+mn-ea"/>
              </a:rPr>
              <a:t>使用寄存器操作数或已经定义的变量，则不需要说明。</a:t>
            </a:r>
            <a:r>
              <a:rPr lang="zh-CN" altLang="en-US" dirty="0">
                <a:latin typeface="Times New Roman" panose="02020603050405020304" pitchFamily="18" charset="0"/>
                <a:ea typeface="宋体" panose="02010600030101010101" pitchFamily="2" charset="-122"/>
                <a:sym typeface="+mn-ea"/>
              </a:rPr>
              <a:t>　</a:t>
            </a:r>
            <a:endParaRPr lang="zh-CN" altLang="en-US">
              <a:latin typeface="Times New Roman" panose="02020603050405020304" pitchFamily="18" charset="0"/>
              <a:ea typeface="宋体" panose="02010600030101010101" pitchFamily="2" charset="-122"/>
            </a:endParaRPr>
          </a:p>
          <a:p>
            <a:pPr marL="0" indent="0">
              <a:buNone/>
            </a:pPr>
            <a:endParaRPr lang="zh-CN" altLang="en-US"/>
          </a:p>
        </p:txBody>
      </p:sp>
    </p:spTree>
  </p:cSld>
  <p:clrMapOvr>
    <a:masterClrMapping/>
  </p:clrMapOvr>
  <p:transition>
    <p:wheel spokes="8"/>
  </p:transition>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3522" name="标题 363521"/>
          <p:cNvSpPr>
            <a:spLocks noGrp="1"/>
          </p:cNvSpPr>
          <p:nvPr>
            <p:ph type="title"/>
          </p:nvPr>
        </p:nvSpPr>
        <p:spPr/>
        <p:txBody>
          <a:bodyPr anchor="ctr" anchorCtr="0"/>
          <a:p>
            <a:endParaRPr lang="zh-CN" altLang="en-US" dirty="0"/>
          </a:p>
        </p:txBody>
      </p:sp>
      <p:sp>
        <p:nvSpPr>
          <p:cNvPr id="363523" name="文本占位符 363522"/>
          <p:cNvSpPr>
            <a:spLocks noGrp="1"/>
          </p:cNvSpPr>
          <p:nvPr>
            <p:ph type="body" idx="1"/>
          </p:nvPr>
        </p:nvSpPr>
        <p:spPr/>
        <p:txBody>
          <a:bodyPr/>
          <a:p>
            <a:pPr>
              <a:lnSpc>
                <a:spcPct val="110000"/>
              </a:lnSpc>
              <a:buNone/>
            </a:pPr>
            <a:r>
              <a:rPr lang="zh-CN" altLang="en-US" dirty="0"/>
              <a:t>4.除法指令</a:t>
            </a:r>
            <a:endParaRPr lang="zh-CN" altLang="en-US" dirty="0"/>
          </a:p>
          <a:p>
            <a:pPr>
              <a:lnSpc>
                <a:spcPct val="110000"/>
              </a:lnSpc>
              <a:buNone/>
            </a:pPr>
            <a:r>
              <a:rPr lang="zh-CN" altLang="en-US" sz="2400" dirty="0"/>
              <a:t>  无符号除法指令  </a:t>
            </a:r>
            <a:r>
              <a:rPr lang="en-US" altLang="zh-CN" sz="2400"/>
              <a:t>DIV  OPRD</a:t>
            </a:r>
            <a:endParaRPr lang="en-US" altLang="zh-CN" sz="2400"/>
          </a:p>
          <a:p>
            <a:pPr>
              <a:lnSpc>
                <a:spcPct val="110000"/>
              </a:lnSpc>
              <a:buNone/>
            </a:pPr>
            <a:r>
              <a:rPr lang="zh-CN" altLang="en-US" sz="2400" dirty="0"/>
              <a:t>  有符号除法指令  </a:t>
            </a:r>
            <a:r>
              <a:rPr lang="en-US" altLang="zh-CN" sz="2400"/>
              <a:t>IDIV OPRD</a:t>
            </a:r>
            <a:endParaRPr lang="en-US" altLang="zh-CN" sz="2400"/>
          </a:p>
          <a:p>
            <a:pPr>
              <a:lnSpc>
                <a:spcPct val="110000"/>
              </a:lnSpc>
              <a:buNone/>
            </a:pPr>
            <a:endParaRPr lang="en-US" altLang="zh-CN" sz="2400"/>
          </a:p>
          <a:p>
            <a:pPr>
              <a:lnSpc>
                <a:spcPct val="110000"/>
              </a:lnSpc>
              <a:buNone/>
            </a:pPr>
            <a:r>
              <a:rPr lang="zh-CN" altLang="en-US" sz="2400" dirty="0"/>
              <a:t>  若</a:t>
            </a:r>
            <a:r>
              <a:rPr lang="en-US" altLang="zh-CN" sz="2400"/>
              <a:t>OPRD</a:t>
            </a:r>
            <a:r>
              <a:rPr lang="zh-CN" altLang="en-US" sz="2400" dirty="0"/>
              <a:t>是字节数，则执行</a:t>
            </a:r>
            <a:r>
              <a:rPr lang="en-US" altLang="zh-CN" sz="2400"/>
              <a:t>AX/OPRD          </a:t>
            </a:r>
            <a:endParaRPr lang="en-US" altLang="zh-CN" sz="2400"/>
          </a:p>
          <a:p>
            <a:pPr>
              <a:lnSpc>
                <a:spcPct val="110000"/>
              </a:lnSpc>
            </a:pPr>
            <a:endParaRPr lang="zh-CN" altLang="en-US" sz="2400" dirty="0"/>
          </a:p>
          <a:p>
            <a:pPr>
              <a:lnSpc>
                <a:spcPct val="110000"/>
              </a:lnSpc>
              <a:buNone/>
            </a:pPr>
            <a:r>
              <a:rPr lang="zh-CN" altLang="en-US" sz="2400" dirty="0"/>
              <a:t>  若</a:t>
            </a:r>
            <a:r>
              <a:rPr lang="en-US" altLang="zh-CN" sz="2400"/>
              <a:t>OPRD</a:t>
            </a:r>
            <a:r>
              <a:rPr lang="zh-CN" altLang="en-US" sz="2400" dirty="0"/>
              <a:t>是双字节数，则执行 </a:t>
            </a:r>
            <a:r>
              <a:rPr lang="en-US" altLang="zh-CN" sz="2400"/>
              <a:t>DXAX/OPRD</a:t>
            </a:r>
            <a:endParaRPr lang="zh-CN" altLang="en-US" sz="2400" dirty="0"/>
          </a:p>
          <a:p>
            <a:pPr>
              <a:lnSpc>
                <a:spcPct val="110000"/>
              </a:lnSpc>
              <a:buNone/>
            </a:pPr>
            <a:endParaRPr lang="zh-CN" altLang="en-US" sz="2400" dirty="0"/>
          </a:p>
          <a:p>
            <a:pPr>
              <a:lnSpc>
                <a:spcPct val="110000"/>
              </a:lnSpc>
              <a:buNone/>
            </a:pPr>
            <a:r>
              <a:rPr lang="zh-CN" altLang="en-US" sz="2400" dirty="0"/>
              <a:t>指令要求被除数是除数的双倍字长</a:t>
            </a:r>
            <a:endParaRPr lang="zh-CN" altLang="en-US" sz="2400" dirty="0"/>
          </a:p>
        </p:txBody>
      </p:sp>
      <p:sp>
        <p:nvSpPr>
          <p:cNvPr id="363524" name="文本框 363523"/>
          <p:cNvSpPr txBox="1"/>
          <p:nvPr/>
        </p:nvSpPr>
        <p:spPr>
          <a:xfrm>
            <a:off x="5494338" y="3516313"/>
            <a:ext cx="1676400" cy="785812"/>
          </a:xfrm>
          <a:prstGeom prst="rect">
            <a:avLst/>
          </a:prstGeom>
          <a:noFill/>
          <a:ln w="25400">
            <a:noFill/>
          </a:ln>
        </p:spPr>
        <p:txBody>
          <a:bodyPr>
            <a:spAutoFit/>
          </a:bodyPr>
          <a:p>
            <a:pPr eaLnBrk="0" hangingPunct="0">
              <a:lnSpc>
                <a:spcPct val="80000"/>
              </a:lnSpc>
              <a:spcBef>
                <a:spcPct val="50000"/>
              </a:spcBef>
            </a:pPr>
            <a:r>
              <a:rPr lang="en-US" altLang="zh-CN" sz="2400">
                <a:latin typeface="Times New Roman" panose="02020603050405020304" pitchFamily="18" charset="0"/>
              </a:rPr>
              <a:t>AL=</a:t>
            </a:r>
            <a:r>
              <a:rPr lang="zh-CN" altLang="en-US" sz="2400">
                <a:latin typeface="Times New Roman" panose="02020603050405020304" pitchFamily="18" charset="0"/>
              </a:rPr>
              <a:t>商</a:t>
            </a:r>
            <a:endParaRPr lang="en-US" altLang="zh-CN" sz="2400">
              <a:latin typeface="Times New Roman" panose="02020603050405020304" pitchFamily="18" charset="0"/>
            </a:endParaRPr>
          </a:p>
          <a:p>
            <a:pPr eaLnBrk="0" hangingPunct="0">
              <a:lnSpc>
                <a:spcPct val="80000"/>
              </a:lnSpc>
              <a:spcBef>
                <a:spcPct val="30000"/>
              </a:spcBef>
            </a:pPr>
            <a:r>
              <a:rPr lang="en-US" altLang="zh-CN" sz="2400">
                <a:latin typeface="Times New Roman" panose="02020603050405020304" pitchFamily="18" charset="0"/>
              </a:rPr>
              <a:t>AH=</a:t>
            </a:r>
            <a:r>
              <a:rPr lang="zh-CN" altLang="en-US" sz="2400" dirty="0">
                <a:latin typeface="Times New Roman" panose="02020603050405020304" pitchFamily="18" charset="0"/>
              </a:rPr>
              <a:t>余数</a:t>
            </a:r>
            <a:endParaRPr lang="en-US" altLang="zh-CN" sz="2400">
              <a:latin typeface="Times New Roman" panose="02020603050405020304" pitchFamily="18" charset="0"/>
            </a:endParaRPr>
          </a:p>
        </p:txBody>
      </p:sp>
      <p:sp>
        <p:nvSpPr>
          <p:cNvPr id="363525" name="文本框 363524"/>
          <p:cNvSpPr txBox="1"/>
          <p:nvPr/>
        </p:nvSpPr>
        <p:spPr>
          <a:xfrm>
            <a:off x="6251575" y="4581525"/>
            <a:ext cx="1676400" cy="785813"/>
          </a:xfrm>
          <a:prstGeom prst="rect">
            <a:avLst/>
          </a:prstGeom>
          <a:noFill/>
          <a:ln w="25400">
            <a:noFill/>
          </a:ln>
        </p:spPr>
        <p:txBody>
          <a:bodyPr>
            <a:spAutoFit/>
          </a:bodyPr>
          <a:p>
            <a:pPr eaLnBrk="0" hangingPunct="0">
              <a:lnSpc>
                <a:spcPct val="80000"/>
              </a:lnSpc>
              <a:spcBef>
                <a:spcPct val="50000"/>
              </a:spcBef>
            </a:pPr>
            <a:r>
              <a:rPr lang="en-US" altLang="zh-CN" sz="2400">
                <a:latin typeface="Times New Roman" panose="02020603050405020304" pitchFamily="18" charset="0"/>
              </a:rPr>
              <a:t>AX=</a:t>
            </a:r>
            <a:r>
              <a:rPr lang="zh-CN" altLang="en-US" sz="2400">
                <a:latin typeface="Times New Roman" panose="02020603050405020304" pitchFamily="18" charset="0"/>
              </a:rPr>
              <a:t>商</a:t>
            </a:r>
            <a:endParaRPr lang="en-US" altLang="zh-CN" sz="2400">
              <a:latin typeface="Times New Roman" panose="02020603050405020304" pitchFamily="18" charset="0"/>
            </a:endParaRPr>
          </a:p>
          <a:p>
            <a:pPr eaLnBrk="0" hangingPunct="0">
              <a:lnSpc>
                <a:spcPct val="80000"/>
              </a:lnSpc>
              <a:spcBef>
                <a:spcPct val="30000"/>
              </a:spcBef>
            </a:pPr>
            <a:r>
              <a:rPr lang="en-US" altLang="zh-CN" sz="2400">
                <a:latin typeface="Times New Roman" panose="02020603050405020304" pitchFamily="18" charset="0"/>
              </a:rPr>
              <a:t>DX=</a:t>
            </a:r>
            <a:r>
              <a:rPr lang="zh-CN" altLang="en-US" sz="2400" dirty="0">
                <a:latin typeface="Times New Roman" panose="02020603050405020304" pitchFamily="18" charset="0"/>
              </a:rPr>
              <a:t>余数</a:t>
            </a:r>
            <a:endParaRPr lang="en-US" altLang="zh-CN" sz="2400">
              <a:latin typeface="Times New Roman" panose="02020603050405020304" pitchFamily="18" charset="0"/>
            </a:endParaRPr>
          </a:p>
        </p:txBody>
      </p:sp>
      <p:sp>
        <p:nvSpPr>
          <p:cNvPr id="363526" name="左大括号 363525"/>
          <p:cNvSpPr/>
          <p:nvPr/>
        </p:nvSpPr>
        <p:spPr>
          <a:xfrm>
            <a:off x="666750" y="3821113"/>
            <a:ext cx="152400" cy="1219200"/>
          </a:xfrm>
          <a:prstGeom prst="leftBrace">
            <a:avLst>
              <a:gd name="adj1" fmla="val 66666"/>
              <a:gd name="adj2" fmla="val 50000"/>
            </a:avLst>
          </a:prstGeom>
          <a:noFill/>
          <a:ln w="25400" cap="sq" cmpd="sng">
            <a:solidFill>
              <a:srgbClr val="800000"/>
            </a:solidFill>
            <a:prstDash val="solid"/>
            <a:headEnd type="none" w="sm" len="sm"/>
            <a:tailEnd type="none" w="lg" len="lg"/>
          </a:ln>
        </p:spPr>
        <p:txBody>
          <a:bodyPr/>
          <a:p>
            <a:endParaRPr lang="zh-CN" altLang="en-US"/>
          </a:p>
        </p:txBody>
      </p:sp>
      <p:sp>
        <p:nvSpPr>
          <p:cNvPr id="363527" name="左大括号 363526"/>
          <p:cNvSpPr/>
          <p:nvPr/>
        </p:nvSpPr>
        <p:spPr>
          <a:xfrm>
            <a:off x="5364163" y="3587750"/>
            <a:ext cx="144462" cy="609600"/>
          </a:xfrm>
          <a:prstGeom prst="leftBrace">
            <a:avLst>
              <a:gd name="adj1" fmla="val 35164"/>
              <a:gd name="adj2" fmla="val 50000"/>
            </a:avLst>
          </a:prstGeom>
          <a:noFill/>
          <a:ln w="25400" cap="sq" cmpd="sng">
            <a:solidFill>
              <a:srgbClr val="800000"/>
            </a:solidFill>
            <a:prstDash val="solid"/>
            <a:headEnd type="none" w="sm" len="sm"/>
            <a:tailEnd type="none" w="lg" len="lg"/>
          </a:ln>
        </p:spPr>
        <p:txBody>
          <a:bodyPr/>
          <a:p>
            <a:endParaRPr lang="zh-CN" altLang="en-US"/>
          </a:p>
        </p:txBody>
      </p:sp>
      <p:sp>
        <p:nvSpPr>
          <p:cNvPr id="363528" name="左大括号 363527"/>
          <p:cNvSpPr/>
          <p:nvPr/>
        </p:nvSpPr>
        <p:spPr>
          <a:xfrm>
            <a:off x="6135688" y="4652963"/>
            <a:ext cx="165100" cy="660400"/>
          </a:xfrm>
          <a:prstGeom prst="leftBrace">
            <a:avLst>
              <a:gd name="adj1" fmla="val 33333"/>
              <a:gd name="adj2" fmla="val 50000"/>
            </a:avLst>
          </a:prstGeom>
          <a:noFill/>
          <a:ln w="25400" cap="sq" cmpd="sng">
            <a:solidFill>
              <a:srgbClr val="800000"/>
            </a:solidFill>
            <a:prstDash val="solid"/>
            <a:headEnd type="none" w="sm" len="sm"/>
            <a:tailEnd type="none" w="lg" len="lg"/>
          </a:ln>
        </p:spPr>
        <p:txBody>
          <a:bodyPr/>
          <a:p>
            <a:endParaRPr lang="zh-CN" altLang="en-US"/>
          </a:p>
        </p:txBody>
      </p:sp>
      <p:sp>
        <p:nvSpPr>
          <p:cNvPr id="363529" name="左大括号 363528"/>
          <p:cNvSpPr/>
          <p:nvPr/>
        </p:nvSpPr>
        <p:spPr>
          <a:xfrm>
            <a:off x="660400" y="2225675"/>
            <a:ext cx="171450" cy="803275"/>
          </a:xfrm>
          <a:prstGeom prst="leftBrace">
            <a:avLst>
              <a:gd name="adj1" fmla="val 39043"/>
              <a:gd name="adj2" fmla="val 50000"/>
            </a:avLst>
          </a:prstGeom>
          <a:noFill/>
          <a:ln w="25400" cap="sq" cmpd="sng">
            <a:solidFill>
              <a:srgbClr val="800000"/>
            </a:solidFill>
            <a:prstDash val="solid"/>
            <a:headEnd type="none" w="sm" len="sm"/>
            <a:tailEnd type="none" w="lg" len="lg"/>
          </a:ln>
        </p:spPr>
        <p:txBody>
          <a:bodyPr/>
          <a:p>
            <a:endParaRPr lang="zh-CN" altLang="en-US"/>
          </a:p>
        </p:txBody>
      </p:sp>
    </p:spTree>
  </p:cSld>
  <p:clrMapOvr>
    <a:masterClrMapping/>
  </p:clrMapOvr>
  <p:transition>
    <p:wheel spokes="8"/>
  </p:transition>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lgn="just">
              <a:lnSpc>
                <a:spcPct val="90000"/>
              </a:lnSpc>
              <a:spcBef>
                <a:spcPct val="50000"/>
              </a:spcBef>
              <a:buNone/>
            </a:pPr>
            <a:r>
              <a:rPr lang="zh-CN" altLang="en-US" sz="2000" dirty="0">
                <a:latin typeface="Times New Roman" panose="02020603050405020304" pitchFamily="18" charset="0"/>
                <a:ea typeface="宋体" panose="02010600030101010101" pitchFamily="2" charset="-122"/>
                <a:sym typeface="+mn-ea"/>
              </a:rPr>
              <a:t>除法指令使用举例（源操作数可为不同寻址方式，要注意类型说明，不然汇编程序翻译时，无法判断是字节操作，还是字操作。）：</a:t>
            </a:r>
            <a:endParaRPr lang="zh-CN" altLang="en-US" sz="2000" dirty="0">
              <a:latin typeface="Times New Roman" panose="02020603050405020304" pitchFamily="18" charset="0"/>
              <a:ea typeface="宋体" panose="02010600030101010101" pitchFamily="2" charset="-122"/>
            </a:endParaRPr>
          </a:p>
          <a:p>
            <a:pPr marL="0" indent="0" algn="just">
              <a:lnSpc>
                <a:spcPct val="75000"/>
              </a:lnSpc>
              <a:spcBef>
                <a:spcPct val="50000"/>
              </a:spcBef>
              <a:buNone/>
            </a:pPr>
            <a:r>
              <a:rPr lang="en-US" altLang="zh-CN" sz="2000">
                <a:latin typeface="Times New Roman" panose="02020603050405020304" pitchFamily="18" charset="0"/>
                <a:ea typeface="宋体" panose="02010600030101010101" pitchFamily="2" charset="-122"/>
                <a:sym typeface="+mn-ea"/>
              </a:rPr>
              <a:t>DIV  BYTE PTR [BX]</a:t>
            </a:r>
            <a:endParaRPr lang="en-US" altLang="zh-CN" sz="2000">
              <a:latin typeface="Times New Roman" panose="02020603050405020304" pitchFamily="18" charset="0"/>
              <a:ea typeface="宋体" panose="02010600030101010101" pitchFamily="2" charset="-122"/>
            </a:endParaRPr>
          </a:p>
          <a:p>
            <a:pPr marL="0" indent="0" algn="just">
              <a:lnSpc>
                <a:spcPct val="75000"/>
              </a:lnSpc>
              <a:spcBef>
                <a:spcPct val="50000"/>
              </a:spcBef>
              <a:buNone/>
            </a:pPr>
            <a:r>
              <a:rPr lang="en-US" altLang="zh-CN" sz="2000">
                <a:latin typeface="Times New Roman" panose="02020603050405020304" pitchFamily="18" charset="0"/>
                <a:ea typeface="宋体" panose="02010600030101010101" pitchFamily="2" charset="-122"/>
                <a:sym typeface="+mn-ea"/>
              </a:rPr>
              <a:t>DIV  BX</a:t>
            </a:r>
            <a:endParaRPr lang="en-US" altLang="zh-CN" sz="2000">
              <a:latin typeface="Times New Roman" panose="02020603050405020304" pitchFamily="18" charset="0"/>
              <a:ea typeface="宋体" panose="02010600030101010101" pitchFamily="2" charset="-122"/>
            </a:endParaRPr>
          </a:p>
          <a:p>
            <a:pPr marL="0" indent="0" algn="just">
              <a:lnSpc>
                <a:spcPct val="75000"/>
              </a:lnSpc>
              <a:spcBef>
                <a:spcPct val="50000"/>
              </a:spcBef>
              <a:buNone/>
            </a:pPr>
            <a:r>
              <a:rPr lang="en-US" altLang="zh-CN" sz="2000">
                <a:latin typeface="Times New Roman" panose="02020603050405020304" pitchFamily="18" charset="0"/>
                <a:ea typeface="宋体" panose="02010600030101010101" pitchFamily="2" charset="-122"/>
                <a:sym typeface="+mn-ea"/>
              </a:rPr>
              <a:t>IDIV  DI</a:t>
            </a:r>
            <a:endParaRPr lang="en-US" altLang="zh-CN" sz="2000">
              <a:latin typeface="Times New Roman" panose="02020603050405020304" pitchFamily="18" charset="0"/>
              <a:ea typeface="宋体" panose="02010600030101010101" pitchFamily="2" charset="-122"/>
            </a:endParaRPr>
          </a:p>
          <a:p>
            <a:pPr marL="0" indent="0" algn="just">
              <a:lnSpc>
                <a:spcPct val="75000"/>
              </a:lnSpc>
              <a:spcBef>
                <a:spcPct val="50000"/>
              </a:spcBef>
              <a:buNone/>
            </a:pPr>
            <a:r>
              <a:rPr lang="en-US" altLang="zh-CN" sz="2000">
                <a:latin typeface="Times New Roman" panose="02020603050405020304" pitchFamily="18" charset="0"/>
                <a:ea typeface="宋体" panose="02010600030101010101" pitchFamily="2" charset="-122"/>
                <a:sym typeface="+mn-ea"/>
              </a:rPr>
              <a:t>IDIV  BYTE PTR [BX+SI</a:t>
            </a:r>
            <a:endParaRPr lang="en-US" altLang="zh-CN" sz="2000">
              <a:latin typeface="Times New Roman" panose="02020603050405020304" pitchFamily="18" charset="0"/>
              <a:ea typeface="宋体" panose="02010600030101010101" pitchFamily="2" charset="-122"/>
            </a:endParaRPr>
          </a:p>
          <a:p>
            <a:pPr marL="0" indent="0" algn="just">
              <a:lnSpc>
                <a:spcPct val="75000"/>
              </a:lnSpc>
              <a:spcBef>
                <a:spcPct val="50000"/>
              </a:spcBef>
              <a:buNone/>
            </a:pPr>
            <a:r>
              <a:rPr lang="en-US" altLang="zh-CN" sz="2000">
                <a:latin typeface="Times New Roman" panose="02020603050405020304" pitchFamily="18" charset="0"/>
                <a:ea typeface="宋体" panose="02010600030101010101" pitchFamily="2" charset="-122"/>
                <a:sym typeface="+mn-ea"/>
              </a:rPr>
              <a:t>IDIV  WORD PTR [BX+6]</a:t>
            </a:r>
            <a:endParaRPr lang="en-US" altLang="zh-CN" sz="2000">
              <a:latin typeface="Times New Roman" panose="02020603050405020304" pitchFamily="18" charset="0"/>
              <a:ea typeface="宋体" panose="02010600030101010101" pitchFamily="2" charset="-122"/>
            </a:endParaRPr>
          </a:p>
          <a:p>
            <a:pPr marL="0" indent="0" algn="just">
              <a:lnSpc>
                <a:spcPct val="75000"/>
              </a:lnSpc>
              <a:spcBef>
                <a:spcPct val="50000"/>
              </a:spcBef>
              <a:buNone/>
            </a:pPr>
            <a:r>
              <a:rPr lang="en-US" altLang="zh-CN" sz="2000">
                <a:latin typeface="Times New Roman" panose="02020603050405020304" pitchFamily="18" charset="0"/>
                <a:ea typeface="宋体" panose="02010600030101010101" pitchFamily="2" charset="-122"/>
                <a:sym typeface="+mn-ea"/>
              </a:rPr>
              <a:t> </a:t>
            </a:r>
            <a:endParaRPr lang="zh-CN" altLang="en-US"/>
          </a:p>
        </p:txBody>
      </p:sp>
    </p:spTree>
  </p:cSld>
  <p:clrMapOvr>
    <a:masterClrMapping/>
  </p:clrMapOvr>
  <p:transition>
    <p:wheel spokes="8"/>
  </p:transition>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lgn="just">
              <a:lnSpc>
                <a:spcPct val="75000"/>
              </a:lnSpc>
              <a:spcBef>
                <a:spcPct val="50000"/>
              </a:spcBef>
              <a:buNone/>
            </a:pP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例</a:t>
            </a:r>
            <a:r>
              <a:rPr lang="en-US" altLang="zh-CN" sz="2000" dirty="0">
                <a:latin typeface="Times New Roman" panose="02020603050405020304" pitchFamily="18" charset="0"/>
                <a:ea typeface="宋体" panose="02010600030101010101" pitchFamily="2" charset="-122"/>
                <a:sym typeface="+mn-ea"/>
              </a:rPr>
              <a:t> </a:t>
            </a:r>
            <a:r>
              <a:rPr lang="zh-CN" altLang="en-US" sz="2000" dirty="0">
                <a:latin typeface="Times New Roman" panose="02020603050405020304" pitchFamily="18" charset="0"/>
                <a:ea typeface="宋体" panose="02010600030101010101" pitchFamily="2" charset="-122"/>
                <a:sym typeface="+mn-ea"/>
              </a:rPr>
              <a:t>】  算术运算综合举例，计算：</a:t>
            </a:r>
            <a:endParaRPr lang="zh-CN" altLang="en-US" sz="2000" dirty="0">
              <a:latin typeface="Times New Roman" panose="02020603050405020304" pitchFamily="18" charset="0"/>
              <a:ea typeface="宋体" panose="02010600030101010101" pitchFamily="2" charset="-122"/>
            </a:endParaRPr>
          </a:p>
          <a:p>
            <a:pPr marL="0" indent="0" algn="just">
              <a:lnSpc>
                <a:spcPct val="75000"/>
              </a:lnSpc>
              <a:spcBef>
                <a:spcPct val="50000"/>
              </a:spcBef>
              <a:buNone/>
            </a:pPr>
            <a:r>
              <a:rPr lang="zh-CN" altLang="en-US" sz="2000" dirty="0">
                <a:latin typeface="Times New Roman" panose="02020603050405020304" pitchFamily="18" charset="0"/>
                <a:ea typeface="宋体" panose="02010600030101010101" pitchFamily="2" charset="-122"/>
                <a:sym typeface="+mn-ea"/>
              </a:rPr>
              <a:t>                  （</a:t>
            </a:r>
            <a:r>
              <a:rPr lang="en-US" altLang="zh-CN" sz="2000">
                <a:latin typeface="Times New Roman" panose="02020603050405020304" pitchFamily="18" charset="0"/>
                <a:ea typeface="宋体" panose="02010600030101010101" pitchFamily="2" charset="-122"/>
                <a:sym typeface="+mn-ea"/>
              </a:rPr>
              <a:t>V</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X+Y+Z</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888</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/X</a:t>
            </a:r>
            <a:endParaRPr lang="en-US" altLang="zh-CN" sz="2000">
              <a:latin typeface="Times New Roman" panose="02020603050405020304" pitchFamily="18" charset="0"/>
              <a:ea typeface="宋体" panose="02010600030101010101" pitchFamily="2" charset="-122"/>
            </a:endParaRPr>
          </a:p>
          <a:p>
            <a:pPr marL="0" indent="0" algn="just">
              <a:lnSpc>
                <a:spcPct val="75000"/>
              </a:lnSpc>
              <a:spcBef>
                <a:spcPct val="50000"/>
              </a:spcBef>
              <a:buNone/>
            </a:pPr>
            <a:r>
              <a:rPr lang="en-US" altLang="zh-CN" sz="2000">
                <a:latin typeface="Times New Roman" panose="02020603050405020304" pitchFamily="18" charset="0"/>
                <a:ea typeface="宋体" panose="02010600030101010101" pitchFamily="2" charset="-122"/>
                <a:sym typeface="+mn-ea"/>
              </a:rPr>
              <a:t>    </a:t>
            </a:r>
            <a:r>
              <a:rPr lang="zh-CN" altLang="en-US" sz="2000" dirty="0">
                <a:latin typeface="Times New Roman" panose="02020603050405020304" pitchFamily="18" charset="0"/>
                <a:ea typeface="宋体" panose="02010600030101010101" pitchFamily="2" charset="-122"/>
                <a:sym typeface="+mn-ea"/>
              </a:rPr>
              <a:t>其中</a:t>
            </a:r>
            <a:r>
              <a:rPr lang="en-US" altLang="zh-CN" sz="2000">
                <a:latin typeface="Times New Roman" panose="02020603050405020304" pitchFamily="18" charset="0"/>
                <a:ea typeface="宋体" panose="02010600030101010101" pitchFamily="2" charset="-122"/>
                <a:sym typeface="+mn-ea"/>
              </a:rPr>
              <a:t>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Y</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Z</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V</a:t>
            </a:r>
            <a:r>
              <a:rPr lang="zh-CN" altLang="en-US" sz="2000" dirty="0">
                <a:latin typeface="Times New Roman" panose="02020603050405020304" pitchFamily="18" charset="0"/>
                <a:ea typeface="宋体" panose="02010600030101010101" pitchFamily="2" charset="-122"/>
                <a:sym typeface="+mn-ea"/>
              </a:rPr>
              <a:t>均为</a:t>
            </a:r>
            <a:r>
              <a:rPr lang="en-US" altLang="zh-CN" sz="2000" dirty="0">
                <a:latin typeface="Times New Roman" panose="02020603050405020304" pitchFamily="18" charset="0"/>
                <a:ea typeface="宋体" panose="02010600030101010101" pitchFamily="2" charset="-122"/>
                <a:sym typeface="+mn-ea"/>
              </a:rPr>
              <a:t>16</a:t>
            </a:r>
            <a:r>
              <a:rPr lang="zh-CN" altLang="en-US" sz="2000" dirty="0">
                <a:latin typeface="Times New Roman" panose="02020603050405020304" pitchFamily="18" charset="0"/>
                <a:ea typeface="宋体" panose="02010600030101010101" pitchFamily="2" charset="-122"/>
                <a:sym typeface="+mn-ea"/>
              </a:rPr>
              <a:t>位带符号数，已分别装入</a:t>
            </a:r>
            <a:r>
              <a:rPr lang="en-US" altLang="zh-CN" sz="2000">
                <a:latin typeface="Times New Roman" panose="02020603050405020304" pitchFamily="18" charset="0"/>
                <a:ea typeface="宋体" panose="02010600030101010101" pitchFamily="2" charset="-122"/>
                <a:sym typeface="+mn-ea"/>
              </a:rPr>
              <a:t>XX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YY</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ZZ</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VV</a:t>
            </a:r>
            <a:r>
              <a:rPr lang="zh-CN" altLang="en-US" sz="2000" dirty="0">
                <a:latin typeface="Times New Roman" panose="02020603050405020304" pitchFamily="18" charset="0"/>
                <a:ea typeface="宋体" panose="02010600030101010101" pitchFamily="2" charset="-122"/>
                <a:sym typeface="+mn-ea"/>
              </a:rPr>
              <a:t>字单元中，要求上式计算结果的商存入</a:t>
            </a:r>
            <a:r>
              <a:rPr lang="en-US" altLang="zh-CN" sz="2000">
                <a:latin typeface="Times New Roman" panose="02020603050405020304" pitchFamily="18" charset="0"/>
                <a:ea typeface="宋体" panose="02010600030101010101" pitchFamily="2" charset="-122"/>
                <a:sym typeface="+mn-ea"/>
              </a:rPr>
              <a:t>AX</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余数存入</a:t>
            </a:r>
            <a:r>
              <a:rPr lang="en-US" altLang="zh-CN" sz="2000">
                <a:latin typeface="Times New Roman" panose="02020603050405020304" pitchFamily="18" charset="0"/>
                <a:ea typeface="宋体" panose="02010600030101010101" pitchFamily="2" charset="-122"/>
                <a:sym typeface="+mn-ea"/>
              </a:rPr>
              <a:t>DX</a:t>
            </a:r>
            <a:r>
              <a:rPr lang="zh-CN" altLang="en-US" sz="2000" dirty="0">
                <a:latin typeface="Times New Roman" panose="02020603050405020304" pitchFamily="18" charset="0"/>
                <a:ea typeface="宋体" panose="02010600030101010101" pitchFamily="2" charset="-122"/>
                <a:sym typeface="+mn-ea"/>
              </a:rPr>
              <a:t>中，编程如下：</a:t>
            </a:r>
            <a:endParaRPr lang="zh-CN" altLang="en-US" sz="2000" dirty="0">
              <a:latin typeface="Times New Roman" panose="02020603050405020304" pitchFamily="18" charset="0"/>
              <a:ea typeface="宋体" panose="02010600030101010101" pitchFamily="2" charset="-122"/>
            </a:endParaRPr>
          </a:p>
          <a:p>
            <a:pPr marL="0" indent="0" algn="just">
              <a:lnSpc>
                <a:spcPct val="75000"/>
              </a:lnSpc>
              <a:spcBef>
                <a:spcPct val="50000"/>
              </a:spcBef>
              <a:buNone/>
            </a:pPr>
            <a:r>
              <a:rPr lang="en-US" altLang="zh-CN" sz="2000">
                <a:latin typeface="Times New Roman" panose="02020603050405020304" pitchFamily="18" charset="0"/>
                <a:ea typeface="宋体" panose="02010600030101010101" pitchFamily="2" charset="-122"/>
                <a:sym typeface="+mn-ea"/>
              </a:rPr>
              <a:t>MOV  AX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XX   </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被乘数</a:t>
            </a:r>
            <a:r>
              <a:rPr lang="en-US" altLang="zh-CN" sz="2000">
                <a:latin typeface="Times New Roman" panose="02020603050405020304" pitchFamily="18" charset="0"/>
                <a:ea typeface="宋体" panose="02010600030101010101" pitchFamily="2" charset="-122"/>
                <a:sym typeface="+mn-ea"/>
              </a:rPr>
              <a:t>X</a:t>
            </a:r>
            <a:r>
              <a:rPr lang="zh-CN" altLang="en-US" sz="2000" dirty="0">
                <a:latin typeface="Times New Roman" panose="02020603050405020304" pitchFamily="18" charset="0"/>
                <a:ea typeface="宋体" panose="02010600030101010101" pitchFamily="2" charset="-122"/>
                <a:sym typeface="+mn-ea"/>
              </a:rPr>
              <a:t>存入</a:t>
            </a:r>
            <a:r>
              <a:rPr lang="en-US" altLang="zh-CN" sz="2000">
                <a:latin typeface="Times New Roman" panose="02020603050405020304" pitchFamily="18" charset="0"/>
                <a:ea typeface="宋体" panose="02010600030101010101" pitchFamily="2" charset="-122"/>
                <a:sym typeface="+mn-ea"/>
              </a:rPr>
              <a:t>AX</a:t>
            </a:r>
            <a:r>
              <a:rPr lang="zh-CN" altLang="en-US" sz="2000" dirty="0">
                <a:latin typeface="Times New Roman" panose="02020603050405020304" pitchFamily="18" charset="0"/>
                <a:ea typeface="宋体" panose="02010600030101010101" pitchFamily="2" charset="-122"/>
                <a:sym typeface="+mn-ea"/>
              </a:rPr>
              <a:t>中</a:t>
            </a:r>
            <a:endParaRPr lang="zh-CN" altLang="en-US" sz="2000" dirty="0">
              <a:latin typeface="Times New Roman" panose="02020603050405020304" pitchFamily="18" charset="0"/>
              <a:ea typeface="宋体" panose="02010600030101010101" pitchFamily="2" charset="-122"/>
            </a:endParaRPr>
          </a:p>
          <a:p>
            <a:pPr marL="0" indent="0" algn="just">
              <a:lnSpc>
                <a:spcPct val="75000"/>
              </a:lnSpc>
              <a:spcBef>
                <a:spcPct val="50000"/>
              </a:spcBef>
              <a:buNone/>
            </a:pPr>
            <a:r>
              <a:rPr lang="en-US" altLang="zh-CN" sz="2000">
                <a:latin typeface="Times New Roman" panose="02020603050405020304" pitchFamily="18" charset="0"/>
                <a:ea typeface="宋体" panose="02010600030101010101" pitchFamily="2" charset="-122"/>
                <a:sym typeface="+mn-ea"/>
              </a:rPr>
              <a:t>IMUL  YY       </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X×Y</a:t>
            </a:r>
            <a:endParaRPr lang="en-US" altLang="zh-CN" sz="2000">
              <a:latin typeface="Times New Roman" panose="02020603050405020304" pitchFamily="18" charset="0"/>
              <a:ea typeface="宋体" panose="02010600030101010101" pitchFamily="2" charset="-122"/>
            </a:endParaRPr>
          </a:p>
          <a:p>
            <a:pPr marL="0" indent="0" algn="just">
              <a:lnSpc>
                <a:spcPct val="75000"/>
              </a:lnSpc>
              <a:spcBef>
                <a:spcPct val="50000"/>
              </a:spcBef>
              <a:buNone/>
            </a:pPr>
            <a:r>
              <a:rPr lang="en-US" altLang="zh-CN" sz="2000">
                <a:latin typeface="Times New Roman" panose="02020603050405020304" pitchFamily="18" charset="0"/>
                <a:ea typeface="宋体" panose="02010600030101010101" pitchFamily="2" charset="-122"/>
                <a:sym typeface="+mn-ea"/>
              </a:rPr>
              <a:t>MOV  CX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AX   </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乘积的低</a:t>
            </a:r>
            <a:r>
              <a:rPr lang="en-US" altLang="zh-CN" sz="2000" dirty="0">
                <a:latin typeface="Times New Roman" panose="02020603050405020304" pitchFamily="18" charset="0"/>
                <a:ea typeface="宋体" panose="02010600030101010101" pitchFamily="2" charset="-122"/>
                <a:sym typeface="+mn-ea"/>
              </a:rPr>
              <a:t>16</a:t>
            </a:r>
            <a:r>
              <a:rPr lang="zh-CN" altLang="en-US" sz="2000" dirty="0">
                <a:latin typeface="Times New Roman" panose="02020603050405020304" pitchFamily="18" charset="0"/>
                <a:ea typeface="宋体" panose="02010600030101010101" pitchFamily="2" charset="-122"/>
                <a:sym typeface="+mn-ea"/>
              </a:rPr>
              <a:t>位暂存入</a:t>
            </a:r>
            <a:r>
              <a:rPr lang="en-US" altLang="zh-CN" sz="2000">
                <a:latin typeface="Times New Roman" panose="02020603050405020304" pitchFamily="18" charset="0"/>
                <a:ea typeface="宋体" panose="02010600030101010101" pitchFamily="2" charset="-122"/>
                <a:sym typeface="+mn-ea"/>
              </a:rPr>
              <a:t>CX</a:t>
            </a:r>
            <a:r>
              <a:rPr lang="zh-CN" altLang="en-US" sz="2000" dirty="0">
                <a:latin typeface="Times New Roman" panose="02020603050405020304" pitchFamily="18" charset="0"/>
                <a:ea typeface="宋体" panose="02010600030101010101" pitchFamily="2" charset="-122"/>
                <a:sym typeface="+mn-ea"/>
              </a:rPr>
              <a:t>中</a:t>
            </a:r>
            <a:endParaRPr lang="zh-CN" altLang="en-US" sz="2000" dirty="0">
              <a:latin typeface="Times New Roman" panose="02020603050405020304" pitchFamily="18" charset="0"/>
              <a:ea typeface="宋体" panose="02010600030101010101" pitchFamily="2" charset="-122"/>
            </a:endParaRPr>
          </a:p>
          <a:p>
            <a:pPr marL="0" indent="0" algn="just">
              <a:lnSpc>
                <a:spcPct val="75000"/>
              </a:lnSpc>
              <a:spcBef>
                <a:spcPct val="50000"/>
              </a:spcBef>
              <a:buNone/>
            </a:pPr>
            <a:r>
              <a:rPr lang="en-US" altLang="zh-CN" sz="2000">
                <a:latin typeface="Times New Roman" panose="02020603050405020304" pitchFamily="18" charset="0"/>
                <a:ea typeface="宋体" panose="02010600030101010101" pitchFamily="2" charset="-122"/>
                <a:sym typeface="+mn-ea"/>
              </a:rPr>
              <a:t>MOV  BX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DX   </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乘积的高</a:t>
            </a:r>
            <a:r>
              <a:rPr lang="en-US" altLang="zh-CN" sz="2000" dirty="0">
                <a:latin typeface="Times New Roman" panose="02020603050405020304" pitchFamily="18" charset="0"/>
                <a:ea typeface="宋体" panose="02010600030101010101" pitchFamily="2" charset="-122"/>
                <a:sym typeface="+mn-ea"/>
              </a:rPr>
              <a:t>16</a:t>
            </a:r>
            <a:r>
              <a:rPr lang="zh-CN" altLang="en-US" sz="2000" dirty="0">
                <a:latin typeface="Times New Roman" panose="02020603050405020304" pitchFamily="18" charset="0"/>
                <a:ea typeface="宋体" panose="02010600030101010101" pitchFamily="2" charset="-122"/>
                <a:sym typeface="+mn-ea"/>
              </a:rPr>
              <a:t>位暂存入</a:t>
            </a:r>
            <a:r>
              <a:rPr lang="en-US" altLang="zh-CN" sz="2000">
                <a:latin typeface="Times New Roman" panose="02020603050405020304" pitchFamily="18" charset="0"/>
                <a:ea typeface="宋体" panose="02010600030101010101" pitchFamily="2" charset="-122"/>
                <a:sym typeface="+mn-ea"/>
              </a:rPr>
              <a:t>BX</a:t>
            </a:r>
            <a:r>
              <a:rPr lang="zh-CN" altLang="en-US" sz="2000" dirty="0">
                <a:latin typeface="Times New Roman" panose="02020603050405020304" pitchFamily="18" charset="0"/>
                <a:ea typeface="宋体" panose="02010600030101010101" pitchFamily="2" charset="-122"/>
                <a:sym typeface="+mn-ea"/>
              </a:rPr>
              <a:t>中</a:t>
            </a:r>
            <a:endParaRPr lang="zh-CN" altLang="en-US" sz="2000" dirty="0">
              <a:latin typeface="Times New Roman" panose="02020603050405020304" pitchFamily="18" charset="0"/>
              <a:ea typeface="宋体" panose="02010600030101010101" pitchFamily="2" charset="-122"/>
            </a:endParaRPr>
          </a:p>
          <a:p>
            <a:pPr marL="0" indent="0" algn="just">
              <a:lnSpc>
                <a:spcPct val="75000"/>
              </a:lnSpc>
              <a:spcBef>
                <a:spcPct val="50000"/>
              </a:spcBef>
              <a:buNone/>
            </a:pPr>
            <a:r>
              <a:rPr lang="en-US" altLang="zh-CN" sz="2000">
                <a:latin typeface="Times New Roman" panose="02020603050405020304" pitchFamily="18" charset="0"/>
                <a:ea typeface="宋体" panose="02010600030101010101" pitchFamily="2" charset="-122"/>
                <a:sym typeface="+mn-ea"/>
              </a:rPr>
              <a:t>MOV AX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ZZ     </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取加数</a:t>
            </a:r>
            <a:r>
              <a:rPr lang="en-US" altLang="zh-CN" sz="2000">
                <a:latin typeface="Times New Roman" panose="02020603050405020304" pitchFamily="18" charset="0"/>
                <a:ea typeface="宋体" panose="02010600030101010101" pitchFamily="2" charset="-122"/>
                <a:sym typeface="+mn-ea"/>
              </a:rPr>
              <a:t>Z	</a:t>
            </a:r>
            <a:r>
              <a:rPr lang="zh-CN" altLang="en-US" sz="2000" dirty="0">
                <a:latin typeface="Times New Roman" panose="02020603050405020304" pitchFamily="18" charset="0"/>
                <a:ea typeface="宋体" panose="02010600030101010101" pitchFamily="2" charset="-122"/>
                <a:sym typeface="+mn-ea"/>
              </a:rPr>
              <a:t>存入</a:t>
            </a:r>
            <a:r>
              <a:rPr lang="en-US" altLang="zh-CN" sz="2000">
                <a:latin typeface="Times New Roman" panose="02020603050405020304" pitchFamily="18" charset="0"/>
                <a:ea typeface="宋体" panose="02010600030101010101" pitchFamily="2" charset="-122"/>
                <a:sym typeface="+mn-ea"/>
              </a:rPr>
              <a:t>AX</a:t>
            </a:r>
            <a:r>
              <a:rPr lang="zh-CN" altLang="en-US" sz="2000" dirty="0">
                <a:latin typeface="Times New Roman" panose="02020603050405020304" pitchFamily="18" charset="0"/>
                <a:ea typeface="宋体" panose="02010600030101010101" pitchFamily="2" charset="-122"/>
                <a:sym typeface="+mn-ea"/>
              </a:rPr>
              <a:t>中</a:t>
            </a:r>
            <a:endParaRPr lang="zh-CN" altLang="en-US" sz="2000" dirty="0">
              <a:latin typeface="Times New Roman" panose="02020603050405020304" pitchFamily="18" charset="0"/>
              <a:ea typeface="宋体" panose="02010600030101010101" pitchFamily="2" charset="-122"/>
            </a:endParaRPr>
          </a:p>
          <a:p>
            <a:pPr marL="0" indent="0" algn="just">
              <a:lnSpc>
                <a:spcPct val="75000"/>
              </a:lnSpc>
              <a:spcBef>
                <a:spcPct val="50000"/>
              </a:spcBef>
              <a:buNone/>
            </a:pPr>
            <a:r>
              <a:rPr lang="en-US" altLang="zh-CN" sz="2000">
                <a:latin typeface="Times New Roman" panose="02020603050405020304" pitchFamily="18" charset="0"/>
                <a:ea typeface="宋体" panose="02010600030101010101" pitchFamily="2" charset="-122"/>
                <a:sym typeface="+mn-ea"/>
              </a:rPr>
              <a:t>CWD             </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符号扩展成双字</a:t>
            </a:r>
            <a:endParaRPr lang="zh-CN" altLang="en-US" sz="2000" dirty="0">
              <a:latin typeface="Times New Roman" panose="02020603050405020304" pitchFamily="18" charset="0"/>
              <a:ea typeface="宋体" panose="02010600030101010101" pitchFamily="2" charset="-122"/>
            </a:endParaRPr>
          </a:p>
          <a:p>
            <a:pPr marL="0" indent="0" algn="just">
              <a:lnSpc>
                <a:spcPct val="75000"/>
              </a:lnSpc>
              <a:spcBef>
                <a:spcPct val="50000"/>
              </a:spcBef>
              <a:buNone/>
            </a:pPr>
            <a:r>
              <a:rPr lang="en-US" altLang="zh-CN" sz="2000">
                <a:latin typeface="Times New Roman" panose="02020603050405020304" pitchFamily="18" charset="0"/>
                <a:ea typeface="宋体" panose="02010600030101010101" pitchFamily="2" charset="-122"/>
                <a:sym typeface="+mn-ea"/>
              </a:rPr>
              <a:t>ADD CX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AX     </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乘积的低位字与</a:t>
            </a:r>
            <a:r>
              <a:rPr lang="en-US" altLang="zh-CN" sz="2000">
                <a:latin typeface="Times New Roman" panose="02020603050405020304" pitchFamily="18" charset="0"/>
                <a:ea typeface="宋体" panose="02010600030101010101" pitchFamily="2" charset="-122"/>
                <a:sym typeface="+mn-ea"/>
              </a:rPr>
              <a:t>Z</a:t>
            </a:r>
            <a:r>
              <a:rPr lang="zh-CN" altLang="en-US" sz="2000" dirty="0">
                <a:latin typeface="Times New Roman" panose="02020603050405020304" pitchFamily="18" charset="0"/>
                <a:ea typeface="宋体" panose="02010600030101010101" pitchFamily="2" charset="-122"/>
                <a:sym typeface="+mn-ea"/>
              </a:rPr>
              <a:t>相加       </a:t>
            </a:r>
            <a:endParaRPr lang="zh-CN" altLang="en-US" sz="2000">
              <a:latin typeface="Times New Roman" panose="02020603050405020304" pitchFamily="18" charset="0"/>
              <a:ea typeface="宋体" panose="02010600030101010101" pitchFamily="2" charset="-122"/>
            </a:endParaRPr>
          </a:p>
          <a:p>
            <a:pPr marL="0" indent="0">
              <a:buNone/>
            </a:pPr>
            <a:endParaRPr lang="zh-CN" altLang="en-US" sz="2000"/>
          </a:p>
        </p:txBody>
      </p:sp>
    </p:spTree>
  </p:cSld>
  <p:clrMapOvr>
    <a:masterClrMapping/>
  </p:clrMapOvr>
  <p:transition>
    <p:wheel spokes="8"/>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29058" name="标题 429057"/>
          <p:cNvSpPr>
            <a:spLocks noGrp="1"/>
          </p:cNvSpPr>
          <p:nvPr>
            <p:ph type="title"/>
          </p:nvPr>
        </p:nvSpPr>
        <p:spPr/>
        <p:txBody>
          <a:bodyPr anchor="ctr" anchorCtr="0"/>
          <a:p>
            <a:endParaRPr lang="zh-CN" altLang="en-US" dirty="0"/>
          </a:p>
        </p:txBody>
      </p:sp>
      <p:sp>
        <p:nvSpPr>
          <p:cNvPr id="429059" name="文本占位符 429058"/>
          <p:cNvSpPr>
            <a:spLocks noGrp="1"/>
          </p:cNvSpPr>
          <p:nvPr>
            <p:ph type="body" idx="1"/>
          </p:nvPr>
        </p:nvSpPr>
        <p:spPr/>
        <p:txBody>
          <a:bodyPr/>
          <a:p>
            <a:pPr>
              <a:buNone/>
            </a:pPr>
            <a:r>
              <a:rPr lang="zh-CN" altLang="en-US" sz="2400" dirty="0"/>
              <a:t>　　　　　　　　类型　　存储单元个数　</a:t>
            </a:r>
            <a:endParaRPr lang="zh-CN" altLang="en-US" sz="2400" dirty="0"/>
          </a:p>
          <a:p>
            <a:pPr>
              <a:buNone/>
            </a:pPr>
            <a:endParaRPr lang="zh-CN" altLang="en-US" sz="2400" dirty="0"/>
          </a:p>
          <a:p>
            <a:pPr>
              <a:buNone/>
            </a:pPr>
            <a:r>
              <a:rPr lang="zh-CN" altLang="en-US" sz="2400" dirty="0"/>
              <a:t>存储器操作数</a:t>
            </a:r>
            <a:endParaRPr lang="zh-CN" altLang="en-US" sz="2400" dirty="0"/>
          </a:p>
          <a:p>
            <a:endParaRPr lang="zh-CN" altLang="en-US" sz="2400" dirty="0"/>
          </a:p>
          <a:p>
            <a:endParaRPr lang="zh-CN" altLang="en-US" sz="2400" dirty="0"/>
          </a:p>
          <a:p>
            <a:r>
              <a:rPr lang="zh-CN" altLang="en-US" sz="2400" dirty="0"/>
              <a:t>一般</a:t>
            </a:r>
            <a:r>
              <a:rPr lang="en-US" altLang="en-GB" sz="2400" err="1"/>
              <a:t>不允许</a:t>
            </a:r>
            <a:r>
              <a:rPr lang="en-GB" altLang="zh-CN" sz="2400" err="1"/>
              <a:t>两个</a:t>
            </a:r>
            <a:r>
              <a:rPr lang="en-GB" altLang="en-US" sz="2400" err="1"/>
              <a:t>操作数同时为存储器操作数</a:t>
            </a:r>
            <a:endParaRPr lang="zh-CN" altLang="en-US" sz="2400" dirty="0"/>
          </a:p>
        </p:txBody>
      </p:sp>
      <p:sp>
        <p:nvSpPr>
          <p:cNvPr id="429061" name="文本框 429060"/>
          <p:cNvSpPr txBox="1"/>
          <p:nvPr/>
        </p:nvSpPr>
        <p:spPr>
          <a:xfrm>
            <a:off x="3132138" y="2205038"/>
            <a:ext cx="2808287" cy="1460500"/>
          </a:xfrm>
          <a:prstGeom prst="rect">
            <a:avLst/>
          </a:prstGeom>
          <a:noFill/>
          <a:ln w="9525">
            <a:noFill/>
          </a:ln>
        </p:spPr>
        <p:txBody>
          <a:bodyPr lIns="0" tIns="0" rIns="0" bIns="0">
            <a:spAutoFit/>
          </a:bodyPr>
          <a:p>
            <a:pPr>
              <a:spcBef>
                <a:spcPct val="50000"/>
              </a:spcBef>
            </a:pPr>
            <a:r>
              <a:rPr lang="zh-CN" altLang="en-US" sz="2400" dirty="0">
                <a:latin typeface="Times New Roman" panose="02020603050405020304" pitchFamily="18" charset="0"/>
              </a:rPr>
              <a:t>字节　　　１　</a:t>
            </a:r>
            <a:endParaRPr lang="zh-CN" altLang="en-US" sz="2400" dirty="0">
              <a:latin typeface="Times New Roman" panose="02020603050405020304" pitchFamily="18" charset="0"/>
            </a:endParaRPr>
          </a:p>
          <a:p>
            <a:pPr>
              <a:spcBef>
                <a:spcPct val="50000"/>
              </a:spcBef>
            </a:pPr>
            <a:r>
              <a:rPr lang="zh-CN" altLang="en-US" sz="2400" dirty="0">
                <a:latin typeface="Times New Roman" panose="02020603050405020304" pitchFamily="18" charset="0"/>
              </a:rPr>
              <a:t>字　　　　２　</a:t>
            </a:r>
            <a:endParaRPr lang="zh-CN" altLang="en-US" sz="2400" dirty="0">
              <a:latin typeface="Times New Roman" panose="02020603050405020304" pitchFamily="18" charset="0"/>
            </a:endParaRPr>
          </a:p>
          <a:p>
            <a:pPr>
              <a:spcBef>
                <a:spcPct val="50000"/>
              </a:spcBef>
            </a:pPr>
            <a:r>
              <a:rPr lang="zh-CN" altLang="en-US" sz="2400" dirty="0">
                <a:latin typeface="Times New Roman" panose="02020603050405020304" pitchFamily="18" charset="0"/>
              </a:rPr>
              <a:t>双字　　　４</a:t>
            </a:r>
            <a:endParaRPr lang="zh-CN" altLang="en-US" sz="2400">
              <a:latin typeface="Times New Roman" panose="02020603050405020304" pitchFamily="18" charset="0"/>
            </a:endParaRPr>
          </a:p>
        </p:txBody>
      </p:sp>
      <p:sp>
        <p:nvSpPr>
          <p:cNvPr id="429065" name="左大括号 429064"/>
          <p:cNvSpPr/>
          <p:nvPr/>
        </p:nvSpPr>
        <p:spPr>
          <a:xfrm>
            <a:off x="2484438" y="2205038"/>
            <a:ext cx="252412" cy="1439862"/>
          </a:xfrm>
          <a:prstGeom prst="leftBrace">
            <a:avLst>
              <a:gd name="adj1" fmla="val 47536"/>
              <a:gd name="adj2" fmla="val 50000"/>
            </a:avLst>
          </a:prstGeom>
          <a:noFill/>
          <a:ln w="25400" cap="flat" cmpd="sng">
            <a:solidFill>
              <a:srgbClr val="800000"/>
            </a:solidFill>
            <a:prstDash val="solid"/>
            <a:headEnd type="none" w="med" len="med"/>
            <a:tailEnd type="none" w="med" len="med"/>
          </a:ln>
        </p:spPr>
        <p:txBody>
          <a:bodyPr/>
          <a:p>
            <a:endParaRPr lang="zh-CN" altLang="en-US"/>
          </a:p>
        </p:txBody>
      </p:sp>
    </p:spTree>
  </p:cSld>
  <p:clrMapOvr>
    <a:masterClrMapping/>
  </p:clrMapOvr>
  <p:transition>
    <p:wheel spokes="8"/>
  </p:transition>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67360" y="1052830"/>
            <a:ext cx="8382000" cy="4800600"/>
          </a:xfrm>
        </p:spPr>
        <p:txBody>
          <a:bodyPr/>
          <a:p>
            <a:pPr marL="0" indent="0" algn="just">
              <a:spcBef>
                <a:spcPct val="50000"/>
              </a:spcBef>
              <a:buNone/>
            </a:pPr>
            <a:r>
              <a:rPr lang="en-US" altLang="zh-CN" sz="2000">
                <a:latin typeface="Times New Roman" panose="02020603050405020304" pitchFamily="18" charset="0"/>
                <a:ea typeface="宋体" panose="02010600030101010101" pitchFamily="2" charset="-122"/>
                <a:sym typeface="+mn-ea"/>
              </a:rPr>
              <a:t>ADC BX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DX     </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乘积高位字和</a:t>
            </a:r>
            <a:r>
              <a:rPr lang="en-US" altLang="zh-CN" sz="2000">
                <a:latin typeface="Times New Roman" panose="02020603050405020304" pitchFamily="18" charset="0"/>
                <a:ea typeface="宋体" panose="02010600030101010101" pitchFamily="2" charset="-122"/>
                <a:sym typeface="+mn-ea"/>
              </a:rPr>
              <a:t>Z</a:t>
            </a:r>
            <a:r>
              <a:rPr lang="zh-CN" altLang="en-US" sz="2000" dirty="0">
                <a:latin typeface="Times New Roman" panose="02020603050405020304" pitchFamily="18" charset="0"/>
                <a:ea typeface="宋体" panose="02010600030101010101" pitchFamily="2" charset="-122"/>
                <a:sym typeface="+mn-ea"/>
              </a:rPr>
              <a:t>的高位字并与低位的进位相加</a:t>
            </a:r>
            <a:endParaRPr lang="zh-CN" altLang="en-US" sz="2000" dirty="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latin typeface="Times New Roman" panose="02020603050405020304" pitchFamily="18" charset="0"/>
                <a:ea typeface="宋体" panose="02010600030101010101" pitchFamily="2" charset="-122"/>
                <a:sym typeface="+mn-ea"/>
              </a:rPr>
              <a:t>SUB CX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888      </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X×Y+Z</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低位字减</a:t>
            </a:r>
            <a:r>
              <a:rPr lang="en-US" altLang="zh-CN" sz="2000" dirty="0">
                <a:latin typeface="Times New Roman" panose="02020603050405020304" pitchFamily="18" charset="0"/>
                <a:ea typeface="宋体" panose="02010600030101010101" pitchFamily="2" charset="-122"/>
                <a:sym typeface="+mn-ea"/>
              </a:rPr>
              <a:t>888</a:t>
            </a:r>
            <a:endParaRPr lang="en-US" altLang="zh-CN" sz="2000" dirty="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latin typeface="Times New Roman" panose="02020603050405020304" pitchFamily="18" charset="0"/>
                <a:ea typeface="宋体" panose="02010600030101010101" pitchFamily="2" charset="-122"/>
                <a:sym typeface="+mn-ea"/>
              </a:rPr>
              <a:t>SBB BX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0        </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X×Y+Z</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高位字减低位字的借位</a:t>
            </a:r>
            <a:endParaRPr lang="zh-CN" altLang="en-US" sz="2000" dirty="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latin typeface="Times New Roman" panose="02020603050405020304" pitchFamily="18" charset="0"/>
                <a:ea typeface="宋体" panose="02010600030101010101" pitchFamily="2" charset="-122"/>
                <a:sym typeface="+mn-ea"/>
              </a:rPr>
              <a:t>MOV AX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VV     </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V</a:t>
            </a:r>
            <a:r>
              <a:rPr lang="zh-CN" altLang="en-US" sz="2000" dirty="0">
                <a:latin typeface="Times New Roman" panose="02020603050405020304" pitchFamily="18" charset="0"/>
                <a:ea typeface="宋体" panose="02010600030101010101" pitchFamily="2" charset="-122"/>
                <a:sym typeface="+mn-ea"/>
              </a:rPr>
              <a:t>存入</a:t>
            </a:r>
            <a:r>
              <a:rPr lang="en-US" altLang="zh-CN" sz="2000">
                <a:latin typeface="Times New Roman" panose="02020603050405020304" pitchFamily="18" charset="0"/>
                <a:ea typeface="宋体" panose="02010600030101010101" pitchFamily="2" charset="-122"/>
                <a:sym typeface="+mn-ea"/>
              </a:rPr>
              <a:t>AX</a:t>
            </a:r>
            <a:endParaRPr lang="en-US" altLang="zh-CN" sz="200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latin typeface="Times New Roman" panose="02020603050405020304" pitchFamily="18" charset="0"/>
                <a:ea typeface="宋体" panose="02010600030101010101" pitchFamily="2" charset="-122"/>
                <a:sym typeface="+mn-ea"/>
              </a:rPr>
              <a:t>CWD             </a:t>
            </a:r>
            <a:r>
              <a:rPr lang="zh-CN" altLang="en-US" sz="2000">
                <a:latin typeface="Times New Roman" panose="02020603050405020304" pitchFamily="18" charset="0"/>
                <a:ea typeface="宋体" panose="02010600030101010101" pitchFamily="2" charset="-122"/>
                <a:sym typeface="+mn-ea"/>
              </a:rPr>
              <a:t>；使</a:t>
            </a:r>
            <a:r>
              <a:rPr lang="en-US" altLang="zh-CN" sz="2000">
                <a:latin typeface="Times New Roman" panose="02020603050405020304" pitchFamily="18" charset="0"/>
                <a:ea typeface="宋体" panose="02010600030101010101" pitchFamily="2" charset="-122"/>
                <a:sym typeface="+mn-ea"/>
              </a:rPr>
              <a:t>V</a:t>
            </a:r>
            <a:r>
              <a:rPr lang="zh-CN" altLang="en-US" sz="2000" dirty="0">
                <a:latin typeface="Times New Roman" panose="02020603050405020304" pitchFamily="18" charset="0"/>
                <a:ea typeface="宋体" panose="02010600030101010101" pitchFamily="2" charset="-122"/>
                <a:sym typeface="+mn-ea"/>
              </a:rPr>
              <a:t>扩展成双字</a:t>
            </a:r>
            <a:endParaRPr lang="zh-CN" altLang="en-US" sz="2000" dirty="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latin typeface="Times New Roman" panose="02020603050405020304" pitchFamily="18" charset="0"/>
                <a:ea typeface="宋体" panose="02010600030101010101" pitchFamily="2" charset="-122"/>
                <a:sym typeface="+mn-ea"/>
              </a:rPr>
              <a:t>SUB AX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CX      </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{V</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X×Y+Z</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888</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的低位运算</a:t>
            </a:r>
            <a:endParaRPr lang="zh-CN" altLang="en-US" sz="2000" dirty="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latin typeface="Times New Roman" panose="02020603050405020304" pitchFamily="18" charset="0"/>
                <a:ea typeface="宋体" panose="02010600030101010101" pitchFamily="2" charset="-122"/>
                <a:sym typeface="+mn-ea"/>
              </a:rPr>
              <a:t>SBB DX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BX      </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{V</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X×Y+Z</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888</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的高位运算</a:t>
            </a:r>
            <a:endParaRPr lang="zh-CN" altLang="en-US" sz="2000" dirty="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latin typeface="Times New Roman" panose="02020603050405020304" pitchFamily="18" charset="0"/>
                <a:ea typeface="宋体" panose="02010600030101010101" pitchFamily="2" charset="-122"/>
                <a:sym typeface="+mn-ea"/>
              </a:rPr>
              <a:t>IDIV XX          </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{V</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X×Y+Z</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888</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}/X</a:t>
            </a:r>
            <a:r>
              <a:rPr lang="zh-CN" altLang="en-US" sz="2000" dirty="0">
                <a:latin typeface="Times New Roman" panose="02020603050405020304" pitchFamily="18" charset="0"/>
                <a:ea typeface="宋体" panose="02010600030101010101" pitchFamily="2" charset="-122"/>
                <a:sym typeface="+mn-ea"/>
              </a:rPr>
              <a:t>运算，结果也存好了</a:t>
            </a:r>
            <a:endParaRPr lang="zh-CN" altLang="en-US" sz="2000" dirty="0">
              <a:latin typeface="Times New Roman" panose="02020603050405020304" pitchFamily="18" charset="0"/>
              <a:ea typeface="宋体" panose="02010600030101010101" pitchFamily="2" charset="-122"/>
            </a:endParaRPr>
          </a:p>
          <a:p>
            <a:pPr marL="0" indent="0">
              <a:buNone/>
            </a:pPr>
            <a:endParaRPr lang="zh-CN" altLang="en-US" sz="2000"/>
          </a:p>
        </p:txBody>
      </p:sp>
    </p:spTree>
  </p:cSld>
  <p:clrMapOvr>
    <a:masterClrMapping/>
  </p:clrMapOvr>
  <p:transition>
    <p:wheel spokes="8"/>
  </p:transition>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sz="2000" dirty="0">
                <a:latin typeface="Times New Roman" panose="02020603050405020304" pitchFamily="18" charset="0"/>
                <a:ea typeface="宋体" panose="02010600030101010101" pitchFamily="2" charset="-122"/>
                <a:sym typeface="+mn-ea"/>
              </a:rPr>
              <a:t>当程序执行到</a:t>
            </a:r>
            <a:r>
              <a:rPr lang="en-US" altLang="zh-CN" sz="2000">
                <a:latin typeface="Times New Roman" panose="02020603050405020304" pitchFamily="18" charset="0"/>
                <a:ea typeface="宋体" panose="02010600030101010101" pitchFamily="2" charset="-122"/>
                <a:sym typeface="+mn-ea"/>
              </a:rPr>
              <a:t>IMUL</a:t>
            </a:r>
            <a:r>
              <a:rPr lang="zh-CN" altLang="en-US" sz="2000" dirty="0">
                <a:latin typeface="Times New Roman" panose="02020603050405020304" pitchFamily="18" charset="0"/>
                <a:ea typeface="宋体" panose="02010600030101010101" pitchFamily="2" charset="-122"/>
                <a:sym typeface="+mn-ea"/>
              </a:rPr>
              <a:t>指令，即</a:t>
            </a:r>
            <a:r>
              <a:rPr lang="en-US" altLang="zh-CN" sz="2000">
                <a:latin typeface="Times New Roman" panose="02020603050405020304" pitchFamily="18" charset="0"/>
                <a:ea typeface="宋体" panose="02010600030101010101" pitchFamily="2" charset="-122"/>
                <a:sym typeface="+mn-ea"/>
              </a:rPr>
              <a:t>X×Y</a:t>
            </a:r>
            <a:r>
              <a:rPr lang="zh-CN" altLang="en-US" sz="2000" dirty="0">
                <a:latin typeface="Times New Roman" panose="02020603050405020304" pitchFamily="18" charset="0"/>
                <a:ea typeface="宋体" panose="02010600030101010101" pitchFamily="2" charset="-122"/>
                <a:sym typeface="+mn-ea"/>
              </a:rPr>
              <a:t>之后，乘积为</a:t>
            </a:r>
            <a:r>
              <a:rPr lang="en-US" altLang="zh-CN" sz="2000" dirty="0">
                <a:latin typeface="Times New Roman" panose="02020603050405020304" pitchFamily="18" charset="0"/>
                <a:ea typeface="宋体" panose="02010600030101010101" pitchFamily="2" charset="-122"/>
                <a:sym typeface="+mn-ea"/>
              </a:rPr>
              <a:t>32</a:t>
            </a:r>
            <a:r>
              <a:rPr lang="zh-CN" altLang="en-US" sz="2000" dirty="0">
                <a:latin typeface="Times New Roman" panose="02020603050405020304" pitchFamily="18" charset="0"/>
                <a:ea typeface="宋体" panose="02010600030101010101" pitchFamily="2" charset="-122"/>
                <a:sym typeface="+mn-ea"/>
              </a:rPr>
              <a:t>位，高位字在</a:t>
            </a:r>
            <a:r>
              <a:rPr lang="en-US" altLang="zh-CN" sz="2000">
                <a:latin typeface="Times New Roman" panose="02020603050405020304" pitchFamily="18" charset="0"/>
                <a:ea typeface="宋体" panose="02010600030101010101" pitchFamily="2" charset="-122"/>
                <a:sym typeface="+mn-ea"/>
              </a:rPr>
              <a:t>DX</a:t>
            </a:r>
            <a:r>
              <a:rPr lang="zh-CN" altLang="en-US" sz="2000" dirty="0">
                <a:latin typeface="Times New Roman" panose="02020603050405020304" pitchFamily="18" charset="0"/>
                <a:ea typeface="宋体" panose="02010600030101010101" pitchFamily="2" charset="-122"/>
                <a:sym typeface="+mn-ea"/>
              </a:rPr>
              <a:t>中，低位字在</a:t>
            </a:r>
            <a:r>
              <a:rPr lang="en-US" altLang="zh-CN" sz="2000">
                <a:latin typeface="Times New Roman" panose="02020603050405020304" pitchFamily="18" charset="0"/>
                <a:ea typeface="宋体" panose="02010600030101010101" pitchFamily="2" charset="-122"/>
                <a:sym typeface="+mn-ea"/>
              </a:rPr>
              <a:t>AX</a:t>
            </a:r>
            <a:r>
              <a:rPr lang="zh-CN" altLang="en-US" sz="2000" dirty="0">
                <a:latin typeface="Times New Roman" panose="02020603050405020304" pitchFamily="18" charset="0"/>
                <a:ea typeface="宋体" panose="02010600030101010101" pitchFamily="2" charset="-122"/>
                <a:sym typeface="+mn-ea"/>
              </a:rPr>
              <a:t>中。要进行</a:t>
            </a:r>
            <a:r>
              <a:rPr lang="en-US" altLang="zh-CN" sz="2000">
                <a:latin typeface="Times New Roman" panose="02020603050405020304" pitchFamily="18" charset="0"/>
                <a:ea typeface="宋体" panose="02010600030101010101" pitchFamily="2" charset="-122"/>
                <a:sym typeface="+mn-ea"/>
              </a:rPr>
              <a:t>X*Y+Z</a:t>
            </a:r>
            <a:r>
              <a:rPr lang="zh-CN" altLang="en-US" sz="2000" dirty="0">
                <a:latin typeface="Times New Roman" panose="02020603050405020304" pitchFamily="18" charset="0"/>
                <a:ea typeface="宋体" panose="02010600030101010101" pitchFamily="2" charset="-122"/>
                <a:sym typeface="+mn-ea"/>
              </a:rPr>
              <a:t>运算，首先应将</a:t>
            </a:r>
            <a:r>
              <a:rPr lang="en-US" altLang="zh-CN" sz="2000">
                <a:latin typeface="Times New Roman" panose="02020603050405020304" pitchFamily="18" charset="0"/>
                <a:ea typeface="宋体" panose="02010600030101010101" pitchFamily="2" charset="-122"/>
                <a:sym typeface="+mn-ea"/>
              </a:rPr>
              <a:t>Z</a:t>
            </a:r>
            <a:r>
              <a:rPr lang="zh-CN" altLang="en-US" sz="2000" dirty="0">
                <a:latin typeface="Times New Roman" panose="02020603050405020304" pitchFamily="18" charset="0"/>
                <a:ea typeface="宋体" panose="02010600030101010101" pitchFamily="2" charset="-122"/>
                <a:sym typeface="+mn-ea"/>
              </a:rPr>
              <a:t>由</a:t>
            </a:r>
            <a:r>
              <a:rPr lang="en-US" altLang="zh-CN" sz="2000" dirty="0">
                <a:latin typeface="Times New Roman" panose="02020603050405020304" pitchFamily="18" charset="0"/>
                <a:ea typeface="宋体" panose="02010600030101010101" pitchFamily="2" charset="-122"/>
                <a:sym typeface="+mn-ea"/>
              </a:rPr>
              <a:t>16</a:t>
            </a:r>
            <a:r>
              <a:rPr lang="zh-CN" altLang="en-US" sz="2000" dirty="0">
                <a:latin typeface="Times New Roman" panose="02020603050405020304" pitchFamily="18" charset="0"/>
                <a:ea typeface="宋体" panose="02010600030101010101" pitchFamily="2" charset="-122"/>
                <a:sym typeface="+mn-ea"/>
              </a:rPr>
              <a:t>位经</a:t>
            </a:r>
            <a:r>
              <a:rPr lang="en-US" altLang="zh-CN" sz="2000">
                <a:latin typeface="Times New Roman" panose="02020603050405020304" pitchFamily="18" charset="0"/>
                <a:ea typeface="宋体" panose="02010600030101010101" pitchFamily="2" charset="-122"/>
                <a:sym typeface="+mn-ea"/>
              </a:rPr>
              <a:t>CWD</a:t>
            </a:r>
            <a:r>
              <a:rPr lang="zh-CN" altLang="en-US" sz="2000" dirty="0">
                <a:latin typeface="Times New Roman" panose="02020603050405020304" pitchFamily="18" charset="0"/>
                <a:ea typeface="宋体" panose="02010600030101010101" pitchFamily="2" charset="-122"/>
                <a:sym typeface="+mn-ea"/>
              </a:rPr>
              <a:t>扩展成</a:t>
            </a:r>
            <a:r>
              <a:rPr lang="en-US" altLang="zh-CN" sz="2000" dirty="0">
                <a:latin typeface="Times New Roman" panose="02020603050405020304" pitchFamily="18" charset="0"/>
                <a:ea typeface="宋体" panose="02010600030101010101" pitchFamily="2" charset="-122"/>
                <a:sym typeface="+mn-ea"/>
              </a:rPr>
              <a:t>32</a:t>
            </a:r>
            <a:r>
              <a:rPr lang="zh-CN" altLang="en-US" sz="2000" dirty="0">
                <a:latin typeface="Times New Roman" panose="02020603050405020304" pitchFamily="18" charset="0"/>
                <a:ea typeface="宋体" panose="02010600030101010101" pitchFamily="2" charset="-122"/>
                <a:sym typeface="+mn-ea"/>
              </a:rPr>
              <a:t>位才可与</a:t>
            </a:r>
            <a:r>
              <a:rPr lang="en-US" altLang="zh-CN" sz="2000">
                <a:latin typeface="Times New Roman" panose="02020603050405020304" pitchFamily="18" charset="0"/>
                <a:ea typeface="宋体" panose="02010600030101010101" pitchFamily="2" charset="-122"/>
                <a:sym typeface="+mn-ea"/>
              </a:rPr>
              <a:t>X*Y</a:t>
            </a:r>
            <a:r>
              <a:rPr lang="zh-CN" altLang="en-US" sz="2000" dirty="0">
                <a:latin typeface="Times New Roman" panose="02020603050405020304" pitchFamily="18" charset="0"/>
                <a:ea typeface="宋体" panose="02010600030101010101" pitchFamily="2" charset="-122"/>
                <a:sym typeface="+mn-ea"/>
              </a:rPr>
              <a:t>的结果相加，</a:t>
            </a:r>
            <a:r>
              <a:rPr lang="en-US" altLang="zh-CN" sz="2000">
                <a:latin typeface="Times New Roman" panose="02020603050405020304" pitchFamily="18" charset="0"/>
                <a:ea typeface="宋体" panose="02010600030101010101" pitchFamily="2" charset="-122"/>
                <a:sym typeface="+mn-ea"/>
              </a:rPr>
              <a:t>Z</a:t>
            </a:r>
            <a:r>
              <a:rPr lang="zh-CN" altLang="en-US" sz="2000" dirty="0">
                <a:latin typeface="Times New Roman" panose="02020603050405020304" pitchFamily="18" charset="0"/>
                <a:ea typeface="宋体" panose="02010600030101010101" pitchFamily="2" charset="-122"/>
                <a:sym typeface="+mn-ea"/>
              </a:rPr>
              <a:t>的扩展必须用到</a:t>
            </a:r>
            <a:r>
              <a:rPr lang="en-US" altLang="zh-CN" sz="2000">
                <a:latin typeface="Times New Roman" panose="02020603050405020304" pitchFamily="18" charset="0"/>
                <a:ea typeface="宋体" panose="02010600030101010101" pitchFamily="2" charset="-122"/>
                <a:sym typeface="+mn-ea"/>
              </a:rPr>
              <a:t>AX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DX</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所以</a:t>
            </a:r>
            <a:r>
              <a:rPr lang="en-US" altLang="zh-CN" sz="2000">
                <a:latin typeface="Times New Roman" panose="02020603050405020304" pitchFamily="18" charset="0"/>
                <a:ea typeface="宋体" panose="02010600030101010101" pitchFamily="2" charset="-122"/>
                <a:sym typeface="+mn-ea"/>
              </a:rPr>
              <a:t>X*Y</a:t>
            </a:r>
            <a:r>
              <a:rPr lang="zh-CN" altLang="en-US" sz="2000" dirty="0">
                <a:latin typeface="Times New Roman" panose="02020603050405020304" pitchFamily="18" charset="0"/>
                <a:ea typeface="宋体" panose="02010600030101010101" pitchFamily="2" charset="-122"/>
                <a:sym typeface="+mn-ea"/>
              </a:rPr>
              <a:t>的结果必须将（</a:t>
            </a:r>
            <a:r>
              <a:rPr lang="en-US" altLang="zh-CN" sz="2000">
                <a:latin typeface="Times New Roman" panose="02020603050405020304" pitchFamily="18" charset="0"/>
                <a:ea typeface="宋体" panose="02010600030101010101" pitchFamily="2" charset="-122"/>
                <a:sym typeface="+mn-ea"/>
              </a:rPr>
              <a:t>DX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AX</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暂存入（</a:t>
            </a:r>
            <a:r>
              <a:rPr lang="en-US" altLang="zh-CN" sz="2000">
                <a:latin typeface="Times New Roman" panose="02020603050405020304" pitchFamily="18" charset="0"/>
                <a:ea typeface="宋体" panose="02010600030101010101" pitchFamily="2" charset="-122"/>
                <a:sym typeface="+mn-ea"/>
              </a:rPr>
              <a:t>BX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CX</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中，把</a:t>
            </a:r>
            <a:r>
              <a:rPr lang="en-US" altLang="zh-CN" sz="2000">
                <a:latin typeface="Times New Roman" panose="02020603050405020304" pitchFamily="18" charset="0"/>
                <a:ea typeface="宋体" panose="02010600030101010101" pitchFamily="2" charset="-122"/>
                <a:sym typeface="+mn-ea"/>
              </a:rPr>
              <a:t>AX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DX</a:t>
            </a:r>
            <a:r>
              <a:rPr lang="zh-CN" altLang="en-US" sz="2000" dirty="0">
                <a:latin typeface="Times New Roman" panose="02020603050405020304" pitchFamily="18" charset="0"/>
                <a:ea typeface="宋体" panose="02010600030101010101" pitchFamily="2" charset="-122"/>
                <a:sym typeface="+mn-ea"/>
              </a:rPr>
              <a:t>让出来做为</a:t>
            </a:r>
            <a:r>
              <a:rPr lang="en-US" altLang="zh-CN" sz="2000">
                <a:latin typeface="Times New Roman" panose="02020603050405020304" pitchFamily="18" charset="0"/>
                <a:ea typeface="宋体" panose="02010600030101010101" pitchFamily="2" charset="-122"/>
                <a:sym typeface="+mn-ea"/>
              </a:rPr>
              <a:t>AX←Z</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而后将</a:t>
            </a:r>
            <a:r>
              <a:rPr lang="en-US" altLang="zh-CN" sz="2000">
                <a:latin typeface="Times New Roman" panose="02020603050405020304" pitchFamily="18" charset="0"/>
                <a:ea typeface="宋体" panose="02010600030101010101" pitchFamily="2" charset="-122"/>
                <a:sym typeface="+mn-ea"/>
              </a:rPr>
              <a:t>AX</a:t>
            </a:r>
            <a:r>
              <a:rPr lang="zh-CN" altLang="en-US" sz="2000">
                <a:latin typeface="Times New Roman" panose="02020603050405020304" pitchFamily="18" charset="0"/>
                <a:ea typeface="宋体" panose="02010600030101010101" pitchFamily="2" charset="-122"/>
                <a:sym typeface="+mn-ea"/>
              </a:rPr>
              <a:t>的</a:t>
            </a:r>
            <a:r>
              <a:rPr lang="en-US" altLang="zh-CN" sz="2000">
                <a:latin typeface="Times New Roman" panose="02020603050405020304" pitchFamily="18" charset="0"/>
                <a:ea typeface="宋体" panose="02010600030101010101" pitchFamily="2" charset="-122"/>
                <a:sym typeface="+mn-ea"/>
              </a:rPr>
              <a:t>D</a:t>
            </a:r>
            <a:r>
              <a:rPr lang="en-US" altLang="zh-CN" sz="2000" baseline="-30000">
                <a:latin typeface="Times New Roman" panose="02020603050405020304" pitchFamily="18" charset="0"/>
                <a:ea typeface="宋体" panose="02010600030101010101" pitchFamily="2" charset="-122"/>
                <a:sym typeface="+mn-ea"/>
              </a:rPr>
              <a:t>15</a:t>
            </a:r>
            <a:r>
              <a:rPr lang="zh-CN" altLang="en-US" sz="2000" dirty="0">
                <a:latin typeface="Times New Roman" panose="02020603050405020304" pitchFamily="18" charset="0"/>
                <a:ea typeface="宋体" panose="02010600030101010101" pitchFamily="2" charset="-122"/>
                <a:sym typeface="+mn-ea"/>
              </a:rPr>
              <a:t>扩展到</a:t>
            </a:r>
            <a:r>
              <a:rPr lang="en-US" altLang="zh-CN" sz="2000">
                <a:latin typeface="Times New Roman" panose="02020603050405020304" pitchFamily="18" charset="0"/>
                <a:ea typeface="宋体" panose="02010600030101010101" pitchFamily="2" charset="-122"/>
                <a:sym typeface="+mn-ea"/>
              </a:rPr>
              <a:t>DX</a:t>
            </a:r>
            <a:r>
              <a:rPr lang="zh-CN" altLang="en-US" sz="2000" dirty="0">
                <a:latin typeface="Times New Roman" panose="02020603050405020304" pitchFamily="18" charset="0"/>
                <a:ea typeface="宋体" panose="02010600030101010101" pitchFamily="2" charset="-122"/>
                <a:sym typeface="+mn-ea"/>
              </a:rPr>
              <a:t>中。同理在进行</a:t>
            </a:r>
            <a:r>
              <a:rPr lang="en-US" altLang="zh-CN" sz="2000">
                <a:latin typeface="Times New Roman" panose="02020603050405020304" pitchFamily="18" charset="0"/>
                <a:ea typeface="宋体" panose="02010600030101010101" pitchFamily="2" charset="-122"/>
                <a:sym typeface="+mn-ea"/>
              </a:rPr>
              <a:t>V—</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X*Y+Z—888</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减法运算中，也须先将</a:t>
            </a:r>
            <a:r>
              <a:rPr lang="en-US" altLang="zh-CN" sz="2000">
                <a:latin typeface="Times New Roman" panose="02020603050405020304" pitchFamily="18" charset="0"/>
                <a:ea typeface="宋体" panose="02010600030101010101" pitchFamily="2" charset="-122"/>
                <a:sym typeface="+mn-ea"/>
              </a:rPr>
              <a:t>V</a:t>
            </a:r>
            <a:r>
              <a:rPr lang="zh-CN" altLang="en-US" sz="2000" dirty="0">
                <a:latin typeface="Times New Roman" panose="02020603050405020304" pitchFamily="18" charset="0"/>
                <a:ea typeface="宋体" panose="02010600030101010101" pitchFamily="2" charset="-122"/>
                <a:sym typeface="+mn-ea"/>
              </a:rPr>
              <a:t>扩展为</a:t>
            </a:r>
            <a:r>
              <a:rPr lang="en-US" altLang="zh-CN" sz="2000" dirty="0">
                <a:latin typeface="Times New Roman" panose="02020603050405020304" pitchFamily="18" charset="0"/>
                <a:ea typeface="宋体" panose="02010600030101010101" pitchFamily="2" charset="-122"/>
                <a:sym typeface="+mn-ea"/>
              </a:rPr>
              <a:t>32</a:t>
            </a:r>
            <a:r>
              <a:rPr lang="zh-CN" altLang="en-US" sz="2000" dirty="0">
                <a:latin typeface="Times New Roman" panose="02020603050405020304" pitchFamily="18" charset="0"/>
                <a:ea typeface="宋体" panose="02010600030101010101" pitchFamily="2" charset="-122"/>
                <a:sym typeface="+mn-ea"/>
              </a:rPr>
              <a:t>位数据。此程序在执行完</a:t>
            </a:r>
            <a:r>
              <a:rPr lang="en-US" altLang="zh-CN" sz="2000">
                <a:latin typeface="Times New Roman" panose="02020603050405020304" pitchFamily="18" charset="0"/>
                <a:ea typeface="宋体" panose="02010600030101010101" pitchFamily="2" charset="-122"/>
                <a:sym typeface="+mn-ea"/>
              </a:rPr>
              <a:t>IDIV</a:t>
            </a:r>
            <a:r>
              <a:rPr lang="zh-CN" altLang="en-US" sz="2000" dirty="0">
                <a:latin typeface="Times New Roman" panose="02020603050405020304" pitchFamily="18" charset="0"/>
                <a:ea typeface="宋体" panose="02010600030101010101" pitchFamily="2" charset="-122"/>
                <a:sym typeface="+mn-ea"/>
              </a:rPr>
              <a:t>指令后，商已在</a:t>
            </a:r>
            <a:r>
              <a:rPr lang="en-US" altLang="zh-CN" sz="2000">
                <a:latin typeface="Times New Roman" panose="02020603050405020304" pitchFamily="18" charset="0"/>
                <a:ea typeface="宋体" panose="02010600030101010101" pitchFamily="2" charset="-122"/>
                <a:sym typeface="+mn-ea"/>
              </a:rPr>
              <a:t>AX</a:t>
            </a:r>
            <a:r>
              <a:rPr lang="zh-CN" altLang="en-US" sz="2000" dirty="0">
                <a:latin typeface="Times New Roman" panose="02020603050405020304" pitchFamily="18" charset="0"/>
                <a:ea typeface="宋体" panose="02010600030101010101" pitchFamily="2" charset="-122"/>
                <a:sym typeface="+mn-ea"/>
              </a:rPr>
              <a:t>中，余数在</a:t>
            </a:r>
            <a:r>
              <a:rPr lang="en-US" altLang="zh-CN" sz="2000">
                <a:latin typeface="Times New Roman" panose="02020603050405020304" pitchFamily="18" charset="0"/>
                <a:ea typeface="宋体" panose="02010600030101010101" pitchFamily="2" charset="-122"/>
                <a:sym typeface="+mn-ea"/>
              </a:rPr>
              <a:t>DX</a:t>
            </a:r>
            <a:r>
              <a:rPr lang="zh-CN" altLang="en-US" sz="2000" dirty="0">
                <a:latin typeface="Times New Roman" panose="02020603050405020304" pitchFamily="18" charset="0"/>
                <a:ea typeface="宋体" panose="02010600030101010101" pitchFamily="2" charset="-122"/>
                <a:sym typeface="+mn-ea"/>
              </a:rPr>
              <a:t>中</a:t>
            </a:r>
            <a:r>
              <a:rPr lang="zh-CN" altLang="en-US" sz="2000" dirty="0">
                <a:latin typeface="Arial" panose="020B0604020202020204" pitchFamily="34" charset="0"/>
                <a:ea typeface="宋体" panose="02010600030101010101" pitchFamily="2" charset="-122"/>
                <a:sym typeface="+mn-ea"/>
              </a:rPr>
              <a:t>。</a:t>
            </a:r>
            <a:endParaRPr lang="zh-CN" altLang="en-US" sz="2000" dirty="0">
              <a:latin typeface="Times New Roman" panose="02020603050405020304" pitchFamily="18" charset="0"/>
              <a:ea typeface="宋体" panose="02010600030101010101" pitchFamily="2" charset="-122"/>
            </a:endParaRPr>
          </a:p>
          <a:p>
            <a:pPr marL="0" indent="0">
              <a:buNone/>
            </a:pPr>
            <a:endParaRPr lang="zh-CN" altLang="en-US" sz="2000"/>
          </a:p>
        </p:txBody>
      </p:sp>
    </p:spTree>
  </p:cSld>
  <p:clrMapOvr>
    <a:masterClrMapping/>
  </p:clrMapOvr>
  <p:transition>
    <p:wheel spokes="8"/>
  </p:transition>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4546" name="标题 364545"/>
          <p:cNvSpPr>
            <a:spLocks noGrp="1"/>
          </p:cNvSpPr>
          <p:nvPr>
            <p:ph type="title"/>
          </p:nvPr>
        </p:nvSpPr>
        <p:spPr/>
        <p:txBody>
          <a:bodyPr anchor="ctr" anchorCtr="0"/>
          <a:p>
            <a:endParaRPr lang="zh-CN" altLang="en-US" dirty="0"/>
          </a:p>
        </p:txBody>
      </p:sp>
      <p:sp>
        <p:nvSpPr>
          <p:cNvPr id="364547" name="文本占位符 364546"/>
          <p:cNvSpPr>
            <a:spLocks noGrp="1"/>
          </p:cNvSpPr>
          <p:nvPr>
            <p:ph type="body" idx="1"/>
          </p:nvPr>
        </p:nvSpPr>
        <p:spPr/>
        <p:txBody>
          <a:bodyPr/>
          <a:p>
            <a:pPr>
              <a:buNone/>
            </a:pPr>
            <a:r>
              <a:rPr lang="zh-CN" altLang="en-US" dirty="0"/>
              <a:t>5.</a:t>
            </a:r>
            <a:r>
              <a:rPr lang="en-US" altLang="zh-CN"/>
              <a:t>BCD</a:t>
            </a:r>
            <a:r>
              <a:rPr lang="zh-CN" altLang="en-US" dirty="0"/>
              <a:t>码调整指令</a:t>
            </a:r>
            <a:endParaRPr lang="zh-CN" altLang="en-US" dirty="0"/>
          </a:p>
          <a:p>
            <a:pPr fontAlgn="ctr">
              <a:lnSpc>
                <a:spcPct val="125000"/>
              </a:lnSpc>
            </a:pPr>
            <a:r>
              <a:rPr lang="zh-CN" altLang="en-US" sz="2400" dirty="0"/>
              <a:t>共6条，均为隐含寻址方式，隐含的操作数是</a:t>
            </a:r>
            <a:r>
              <a:rPr lang="en-US" altLang="zh-CN" sz="2400"/>
              <a:t>AL</a:t>
            </a:r>
            <a:r>
              <a:rPr lang="zh-CN" altLang="en-US" sz="2400" dirty="0"/>
              <a:t>或</a:t>
            </a:r>
            <a:r>
              <a:rPr lang="en-US" altLang="zh-CN" sz="2400"/>
              <a:t>AL、AH</a:t>
            </a:r>
            <a:r>
              <a:rPr lang="zh-CN" altLang="en-US" sz="2400" dirty="0"/>
              <a:t>；</a:t>
            </a:r>
            <a:endParaRPr lang="zh-CN" altLang="en-US" sz="2400" dirty="0"/>
          </a:p>
          <a:p>
            <a:pPr fontAlgn="ctr">
              <a:lnSpc>
                <a:spcPct val="125000"/>
              </a:lnSpc>
            </a:pPr>
            <a:r>
              <a:rPr lang="zh-CN" altLang="en-US" sz="2400" dirty="0"/>
              <a:t>不能单独使用，要紧跟在相应的算术运算指令之后；</a:t>
            </a:r>
            <a:endParaRPr lang="zh-CN" altLang="en-US" sz="2400" dirty="0"/>
          </a:p>
          <a:p>
            <a:pPr fontAlgn="ctr">
              <a:lnSpc>
                <a:spcPct val="125000"/>
              </a:lnSpc>
            </a:pPr>
            <a:r>
              <a:rPr lang="zh-CN" altLang="en-US" sz="2400" dirty="0"/>
              <a:t>执行结果为压缩</a:t>
            </a:r>
            <a:r>
              <a:rPr lang="en-US" altLang="zh-CN" sz="2400"/>
              <a:t>BCD</a:t>
            </a:r>
            <a:r>
              <a:rPr lang="zh-CN" altLang="en-US" sz="2400" dirty="0"/>
              <a:t>码或扩展</a:t>
            </a:r>
            <a:r>
              <a:rPr lang="en-US" altLang="zh-CN" sz="2400"/>
              <a:t>BCD</a:t>
            </a:r>
            <a:r>
              <a:rPr lang="zh-CN" altLang="en-US" sz="2400" dirty="0"/>
              <a:t>码表示的十进制数。</a:t>
            </a:r>
            <a:endParaRPr lang="zh-CN" altLang="en-US" sz="2400" dirty="0"/>
          </a:p>
          <a:p>
            <a:endParaRPr lang="zh-CN" altLang="en-US" sz="2400" dirty="0"/>
          </a:p>
        </p:txBody>
      </p:sp>
    </p:spTree>
  </p:cSld>
  <p:clrMapOvr>
    <a:masterClrMapping/>
  </p:clrMapOvr>
  <p:transition>
    <p:wheel spokes="8"/>
  </p:transition>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5570" name="标题 365569"/>
          <p:cNvSpPr>
            <a:spLocks noGrp="1"/>
          </p:cNvSpPr>
          <p:nvPr>
            <p:ph type="title"/>
          </p:nvPr>
        </p:nvSpPr>
        <p:spPr/>
        <p:txBody>
          <a:bodyPr anchor="ctr" anchorCtr="0"/>
          <a:p>
            <a:r>
              <a:rPr lang="zh-CN" altLang="en-US" dirty="0">
                <a:latin typeface="Times New Roman" panose="02020603050405020304" pitchFamily="18" charset="0"/>
              </a:rPr>
              <a:t>三、逻辑运算和移位类</a:t>
            </a:r>
            <a:endParaRPr lang="zh-CN" altLang="en-US" dirty="0">
              <a:latin typeface="Times New Roman" panose="02020603050405020304" pitchFamily="18" charset="0"/>
            </a:endParaRPr>
          </a:p>
        </p:txBody>
      </p:sp>
      <p:sp>
        <p:nvSpPr>
          <p:cNvPr id="365571" name="文本占位符 365570"/>
          <p:cNvSpPr>
            <a:spLocks noGrp="1"/>
          </p:cNvSpPr>
          <p:nvPr>
            <p:ph type="body" idx="1"/>
          </p:nvPr>
        </p:nvSpPr>
        <p:spPr/>
        <p:txBody>
          <a:bodyPr/>
          <a:p>
            <a:pPr eaLnBrk="0" hangingPunct="0">
              <a:spcBef>
                <a:spcPts val="1300"/>
              </a:spcBef>
              <a:spcAft>
                <a:spcPts val="1300"/>
              </a:spcAft>
              <a:buNone/>
            </a:pPr>
            <a:endParaRPr lang="zh-CN" altLang="en-US" sz="2400" dirty="0"/>
          </a:p>
          <a:p>
            <a:pPr eaLnBrk="0" hangingPunct="0">
              <a:spcBef>
                <a:spcPts val="1300"/>
              </a:spcBef>
              <a:spcAft>
                <a:spcPts val="1300"/>
              </a:spcAft>
              <a:buNone/>
            </a:pPr>
            <a:r>
              <a:rPr lang="en-US" altLang="zh-CN" sz="2400"/>
              <a:t>1.</a:t>
            </a:r>
            <a:r>
              <a:rPr lang="en-US" altLang="zh-CN">
                <a:solidFill>
                  <a:srgbClr val="FFFFFF"/>
                </a:solidFill>
                <a:latin typeface="Times New Roman" panose="02020603050405020304" pitchFamily="18" charset="0"/>
              </a:rPr>
              <a:t> </a:t>
            </a:r>
            <a:r>
              <a:rPr lang="zh-CN" altLang="en-US" sz="2400" dirty="0"/>
              <a:t>逻辑运算</a:t>
            </a:r>
            <a:endParaRPr lang="zh-CN" altLang="en-US" sz="2400" dirty="0"/>
          </a:p>
          <a:p>
            <a:pPr eaLnBrk="0" hangingPunct="0">
              <a:spcBef>
                <a:spcPts val="1300"/>
              </a:spcBef>
              <a:spcAft>
                <a:spcPts val="1300"/>
              </a:spcAft>
              <a:buNone/>
            </a:pPr>
            <a:endParaRPr lang="zh-CN" altLang="en-US" sz="2400" dirty="0"/>
          </a:p>
          <a:p>
            <a:pPr eaLnBrk="0" hangingPunct="0">
              <a:spcBef>
                <a:spcPts val="1300"/>
              </a:spcBef>
              <a:spcAft>
                <a:spcPts val="1300"/>
              </a:spcAft>
              <a:buNone/>
            </a:pPr>
            <a:r>
              <a:rPr lang="en-US" altLang="zh-CN" sz="2400"/>
              <a:t>2. </a:t>
            </a:r>
            <a:r>
              <a:rPr lang="zh-CN" altLang="en-US" sz="2400" dirty="0"/>
              <a:t>移位操作</a:t>
            </a:r>
            <a:endParaRPr lang="zh-CN" altLang="en-US" sz="2400" dirty="0"/>
          </a:p>
        </p:txBody>
      </p:sp>
      <p:sp>
        <p:nvSpPr>
          <p:cNvPr id="365572" name="文本框 365571"/>
          <p:cNvSpPr txBox="1"/>
          <p:nvPr/>
        </p:nvSpPr>
        <p:spPr>
          <a:xfrm>
            <a:off x="2555875" y="1773238"/>
            <a:ext cx="2743200" cy="1662112"/>
          </a:xfrm>
          <a:prstGeom prst="rect">
            <a:avLst/>
          </a:prstGeom>
          <a:noFill/>
          <a:ln w="12700">
            <a:noFill/>
          </a:ln>
        </p:spPr>
        <p:txBody>
          <a:bodyPr>
            <a:spAutoFit/>
          </a:bodyPr>
          <a:p>
            <a:pPr eaLnBrk="0" hangingPunct="0">
              <a:spcBef>
                <a:spcPct val="10000"/>
              </a:spcBef>
            </a:pPr>
            <a:r>
              <a:rPr lang="zh-CN" altLang="en-US" sz="2400" dirty="0">
                <a:solidFill>
                  <a:srgbClr val="000066"/>
                </a:solidFill>
                <a:latin typeface="宋体" panose="02010600030101010101" pitchFamily="2" charset="-122"/>
              </a:rPr>
              <a:t>与</a:t>
            </a:r>
            <a:endParaRPr lang="zh-CN" altLang="en-US" sz="2400" dirty="0">
              <a:solidFill>
                <a:srgbClr val="000066"/>
              </a:solidFill>
              <a:latin typeface="宋体" panose="02010600030101010101" pitchFamily="2" charset="-122"/>
            </a:endParaRPr>
          </a:p>
          <a:p>
            <a:pPr eaLnBrk="0" hangingPunct="0">
              <a:spcBef>
                <a:spcPct val="10000"/>
              </a:spcBef>
            </a:pPr>
            <a:r>
              <a:rPr lang="zh-CN" altLang="en-US" sz="2400" dirty="0">
                <a:solidFill>
                  <a:srgbClr val="000066"/>
                </a:solidFill>
                <a:latin typeface="宋体" panose="02010600030101010101" pitchFamily="2" charset="-122"/>
              </a:rPr>
              <a:t>或</a:t>
            </a:r>
            <a:endParaRPr lang="zh-CN" altLang="en-US" sz="2400" dirty="0">
              <a:solidFill>
                <a:srgbClr val="000066"/>
              </a:solidFill>
              <a:latin typeface="宋体" panose="02010600030101010101" pitchFamily="2" charset="-122"/>
            </a:endParaRPr>
          </a:p>
          <a:p>
            <a:pPr eaLnBrk="0" hangingPunct="0">
              <a:spcBef>
                <a:spcPct val="10000"/>
              </a:spcBef>
            </a:pPr>
            <a:r>
              <a:rPr lang="zh-CN" altLang="en-US" sz="2400" dirty="0">
                <a:solidFill>
                  <a:srgbClr val="000066"/>
                </a:solidFill>
                <a:latin typeface="宋体" panose="02010600030101010101" pitchFamily="2" charset="-122"/>
              </a:rPr>
              <a:t>非</a:t>
            </a:r>
            <a:endParaRPr lang="zh-CN" altLang="en-US" sz="2400" dirty="0">
              <a:solidFill>
                <a:srgbClr val="000066"/>
              </a:solidFill>
              <a:latin typeface="宋体" panose="02010600030101010101" pitchFamily="2" charset="-122"/>
            </a:endParaRPr>
          </a:p>
          <a:p>
            <a:pPr eaLnBrk="0" hangingPunct="0">
              <a:spcBef>
                <a:spcPct val="10000"/>
              </a:spcBef>
            </a:pPr>
            <a:r>
              <a:rPr lang="zh-CN" altLang="en-US" sz="2400" dirty="0">
                <a:solidFill>
                  <a:srgbClr val="000066"/>
                </a:solidFill>
                <a:latin typeface="宋体" panose="02010600030101010101" pitchFamily="2" charset="-122"/>
              </a:rPr>
              <a:t>异或</a:t>
            </a:r>
            <a:endParaRPr lang="zh-CN" altLang="en-US" sz="2400" dirty="0">
              <a:solidFill>
                <a:srgbClr val="000066"/>
              </a:solidFill>
              <a:latin typeface="宋体" panose="02010600030101010101" pitchFamily="2" charset="-122"/>
            </a:endParaRPr>
          </a:p>
        </p:txBody>
      </p:sp>
      <p:sp>
        <p:nvSpPr>
          <p:cNvPr id="365573" name="文本框 365572"/>
          <p:cNvSpPr txBox="1"/>
          <p:nvPr/>
        </p:nvSpPr>
        <p:spPr>
          <a:xfrm>
            <a:off x="2555875" y="3573463"/>
            <a:ext cx="2362200" cy="1260475"/>
          </a:xfrm>
          <a:prstGeom prst="rect">
            <a:avLst/>
          </a:prstGeom>
          <a:noFill/>
          <a:ln w="12700">
            <a:noFill/>
          </a:ln>
        </p:spPr>
        <p:txBody>
          <a:bodyPr>
            <a:spAutoFit/>
          </a:bodyPr>
          <a:p>
            <a:pPr eaLnBrk="0" hangingPunct="0">
              <a:spcBef>
                <a:spcPct val="10000"/>
              </a:spcBef>
            </a:pPr>
            <a:r>
              <a:rPr lang="zh-CN" altLang="en-US" sz="2400" dirty="0">
                <a:solidFill>
                  <a:srgbClr val="000066"/>
                </a:solidFill>
                <a:latin typeface="宋体" panose="02010600030101010101" pitchFamily="2" charset="-122"/>
              </a:rPr>
              <a:t>非循环移位</a:t>
            </a:r>
            <a:endParaRPr lang="zh-CN" altLang="en-US" sz="2400" dirty="0">
              <a:solidFill>
                <a:srgbClr val="000066"/>
              </a:solidFill>
              <a:latin typeface="宋体" panose="02010600030101010101" pitchFamily="2" charset="-122"/>
            </a:endParaRPr>
          </a:p>
          <a:p>
            <a:pPr eaLnBrk="0" hangingPunct="0">
              <a:spcBef>
                <a:spcPct val="10000"/>
              </a:spcBef>
            </a:pPr>
            <a:endParaRPr lang="zh-CN" altLang="en-US" sz="2400" dirty="0">
              <a:solidFill>
                <a:srgbClr val="000066"/>
              </a:solidFill>
              <a:latin typeface="宋体" panose="02010600030101010101" pitchFamily="2" charset="-122"/>
            </a:endParaRPr>
          </a:p>
          <a:p>
            <a:pPr eaLnBrk="0" hangingPunct="0">
              <a:spcBef>
                <a:spcPct val="10000"/>
              </a:spcBef>
            </a:pPr>
            <a:r>
              <a:rPr lang="zh-CN" altLang="en-US" sz="2400" dirty="0">
                <a:solidFill>
                  <a:srgbClr val="000066"/>
                </a:solidFill>
                <a:latin typeface="宋体" panose="02010600030101010101" pitchFamily="2" charset="-122"/>
              </a:rPr>
              <a:t>循环移位</a:t>
            </a:r>
            <a:endParaRPr lang="zh-CN" altLang="en-US" sz="2400" dirty="0">
              <a:solidFill>
                <a:srgbClr val="000066"/>
              </a:solidFill>
              <a:latin typeface="宋体" panose="02010600030101010101" pitchFamily="2" charset="-122"/>
            </a:endParaRPr>
          </a:p>
        </p:txBody>
      </p:sp>
      <p:sp>
        <p:nvSpPr>
          <p:cNvPr id="365574" name="文本框 365573"/>
          <p:cNvSpPr txBox="1"/>
          <p:nvPr/>
        </p:nvSpPr>
        <p:spPr>
          <a:xfrm>
            <a:off x="4514850" y="3349625"/>
            <a:ext cx="2209800" cy="931863"/>
          </a:xfrm>
          <a:prstGeom prst="rect">
            <a:avLst/>
          </a:prstGeom>
          <a:noFill/>
          <a:ln w="12700">
            <a:noFill/>
          </a:ln>
        </p:spPr>
        <p:txBody>
          <a:bodyPr>
            <a:spAutoFit/>
          </a:bodyPr>
          <a:p>
            <a:pPr eaLnBrk="0" hangingPunct="0">
              <a:lnSpc>
                <a:spcPct val="110000"/>
              </a:lnSpc>
              <a:spcBef>
                <a:spcPct val="10000"/>
              </a:spcBef>
            </a:pPr>
            <a:r>
              <a:rPr lang="zh-CN" altLang="en-US" sz="2400" dirty="0">
                <a:solidFill>
                  <a:srgbClr val="000066"/>
                </a:solidFill>
                <a:latin typeface="宋体" panose="02010600030101010101" pitchFamily="2" charset="-122"/>
              </a:rPr>
              <a:t>逻辑移位</a:t>
            </a:r>
            <a:endParaRPr lang="zh-CN" altLang="en-US" sz="2400" dirty="0">
              <a:solidFill>
                <a:srgbClr val="000066"/>
              </a:solidFill>
              <a:latin typeface="宋体" panose="02010600030101010101" pitchFamily="2" charset="-122"/>
            </a:endParaRPr>
          </a:p>
          <a:p>
            <a:pPr eaLnBrk="0" hangingPunct="0">
              <a:lnSpc>
                <a:spcPct val="110000"/>
              </a:lnSpc>
              <a:spcBef>
                <a:spcPct val="10000"/>
              </a:spcBef>
            </a:pPr>
            <a:r>
              <a:rPr lang="zh-CN" altLang="en-US" sz="2400" dirty="0">
                <a:solidFill>
                  <a:srgbClr val="000066"/>
                </a:solidFill>
                <a:latin typeface="宋体" panose="02010600030101010101" pitchFamily="2" charset="-122"/>
              </a:rPr>
              <a:t>算术移位</a:t>
            </a:r>
            <a:endParaRPr lang="zh-CN" altLang="en-US" sz="2400" dirty="0">
              <a:solidFill>
                <a:srgbClr val="000066"/>
              </a:solidFill>
              <a:latin typeface="宋体" panose="02010600030101010101" pitchFamily="2" charset="-122"/>
            </a:endParaRPr>
          </a:p>
        </p:txBody>
      </p:sp>
      <p:sp>
        <p:nvSpPr>
          <p:cNvPr id="365575" name="文本框 365574"/>
          <p:cNvSpPr txBox="1"/>
          <p:nvPr/>
        </p:nvSpPr>
        <p:spPr>
          <a:xfrm>
            <a:off x="4140200" y="4189413"/>
            <a:ext cx="3048000" cy="931862"/>
          </a:xfrm>
          <a:prstGeom prst="rect">
            <a:avLst/>
          </a:prstGeom>
          <a:noFill/>
          <a:ln w="12700">
            <a:noFill/>
          </a:ln>
        </p:spPr>
        <p:txBody>
          <a:bodyPr>
            <a:spAutoFit/>
          </a:bodyPr>
          <a:p>
            <a:pPr eaLnBrk="0" hangingPunct="0">
              <a:lnSpc>
                <a:spcPct val="110000"/>
              </a:lnSpc>
              <a:spcBef>
                <a:spcPct val="10000"/>
              </a:spcBef>
            </a:pPr>
            <a:r>
              <a:rPr lang="zh-CN" altLang="en-US" sz="2400" dirty="0">
                <a:solidFill>
                  <a:srgbClr val="000066"/>
                </a:solidFill>
                <a:latin typeface="宋体" panose="02010600030101010101" pitchFamily="2" charset="-122"/>
              </a:rPr>
              <a:t>不带进位位的移位</a:t>
            </a:r>
            <a:endParaRPr lang="zh-CN" altLang="en-US" sz="2400" dirty="0">
              <a:solidFill>
                <a:srgbClr val="000066"/>
              </a:solidFill>
              <a:latin typeface="宋体" panose="02010600030101010101" pitchFamily="2" charset="-122"/>
            </a:endParaRPr>
          </a:p>
          <a:p>
            <a:pPr eaLnBrk="0" hangingPunct="0">
              <a:lnSpc>
                <a:spcPct val="110000"/>
              </a:lnSpc>
              <a:spcBef>
                <a:spcPct val="10000"/>
              </a:spcBef>
            </a:pPr>
            <a:r>
              <a:rPr lang="zh-CN" altLang="en-US" sz="2400" dirty="0">
                <a:solidFill>
                  <a:srgbClr val="000066"/>
                </a:solidFill>
                <a:latin typeface="宋体" panose="02010600030101010101" pitchFamily="2" charset="-122"/>
              </a:rPr>
              <a:t>带进位位的移位</a:t>
            </a:r>
            <a:endParaRPr lang="zh-CN" altLang="en-US" sz="2400" dirty="0">
              <a:solidFill>
                <a:srgbClr val="000066"/>
              </a:solidFill>
              <a:latin typeface="宋体" panose="02010600030101010101" pitchFamily="2" charset="-122"/>
            </a:endParaRPr>
          </a:p>
        </p:txBody>
      </p:sp>
      <p:sp>
        <p:nvSpPr>
          <p:cNvPr id="365576" name="左大括号 365575"/>
          <p:cNvSpPr/>
          <p:nvPr/>
        </p:nvSpPr>
        <p:spPr>
          <a:xfrm>
            <a:off x="2268538" y="1879600"/>
            <a:ext cx="287337" cy="1441450"/>
          </a:xfrm>
          <a:prstGeom prst="leftBrace">
            <a:avLst>
              <a:gd name="adj1" fmla="val 41804"/>
              <a:gd name="adj2" fmla="val 50000"/>
            </a:avLst>
          </a:prstGeom>
          <a:noFill/>
          <a:ln w="25400" cap="sq" cmpd="sng">
            <a:solidFill>
              <a:srgbClr val="800000"/>
            </a:solidFill>
            <a:prstDash val="solid"/>
            <a:headEnd type="none" w="sm" len="sm"/>
            <a:tailEnd type="none" w="sm" len="sm"/>
          </a:ln>
        </p:spPr>
        <p:txBody>
          <a:bodyPr/>
          <a:p>
            <a:endParaRPr lang="zh-CN" altLang="en-US"/>
          </a:p>
        </p:txBody>
      </p:sp>
      <p:sp>
        <p:nvSpPr>
          <p:cNvPr id="365577" name="左大括号 365576"/>
          <p:cNvSpPr/>
          <p:nvPr/>
        </p:nvSpPr>
        <p:spPr>
          <a:xfrm>
            <a:off x="2355850" y="3752850"/>
            <a:ext cx="200025" cy="1000125"/>
          </a:xfrm>
          <a:prstGeom prst="leftBrace">
            <a:avLst>
              <a:gd name="adj1" fmla="val 41666"/>
              <a:gd name="adj2" fmla="val 50000"/>
            </a:avLst>
          </a:prstGeom>
          <a:noFill/>
          <a:ln w="25400" cap="sq" cmpd="sng">
            <a:solidFill>
              <a:srgbClr val="800000"/>
            </a:solidFill>
            <a:prstDash val="solid"/>
            <a:headEnd type="none" w="sm" len="sm"/>
            <a:tailEnd type="none" w="sm" len="sm"/>
          </a:ln>
        </p:spPr>
        <p:txBody>
          <a:bodyPr/>
          <a:p>
            <a:endParaRPr lang="zh-CN" altLang="en-US"/>
          </a:p>
        </p:txBody>
      </p:sp>
      <p:sp>
        <p:nvSpPr>
          <p:cNvPr id="365578" name="左大括号 365577"/>
          <p:cNvSpPr/>
          <p:nvPr/>
        </p:nvSpPr>
        <p:spPr>
          <a:xfrm>
            <a:off x="4284663" y="3465513"/>
            <a:ext cx="276225" cy="762000"/>
          </a:xfrm>
          <a:prstGeom prst="leftBrace">
            <a:avLst>
              <a:gd name="adj1" fmla="val 22988"/>
              <a:gd name="adj2" fmla="val 50000"/>
            </a:avLst>
          </a:prstGeom>
          <a:noFill/>
          <a:ln w="25400" cap="sq" cmpd="sng">
            <a:solidFill>
              <a:srgbClr val="800000"/>
            </a:solidFill>
            <a:prstDash val="solid"/>
            <a:headEnd type="none" w="sm" len="sm"/>
            <a:tailEnd type="none" w="sm" len="sm"/>
          </a:ln>
        </p:spPr>
        <p:txBody>
          <a:bodyPr/>
          <a:p>
            <a:endParaRPr lang="zh-CN" altLang="en-US"/>
          </a:p>
        </p:txBody>
      </p:sp>
      <p:sp>
        <p:nvSpPr>
          <p:cNvPr id="365579" name="左大括号 365578"/>
          <p:cNvSpPr/>
          <p:nvPr/>
        </p:nvSpPr>
        <p:spPr>
          <a:xfrm>
            <a:off x="3984625" y="4329113"/>
            <a:ext cx="228600" cy="720725"/>
          </a:xfrm>
          <a:prstGeom prst="leftBrace">
            <a:avLst>
              <a:gd name="adj1" fmla="val 26273"/>
              <a:gd name="adj2" fmla="val 50000"/>
            </a:avLst>
          </a:prstGeom>
          <a:noFill/>
          <a:ln w="25400" cap="sq" cmpd="sng">
            <a:solidFill>
              <a:srgbClr val="800000"/>
            </a:solidFill>
            <a:prstDash val="solid"/>
            <a:headEnd type="none" w="sm" len="sm"/>
            <a:tailEnd type="none" w="sm" len="sm"/>
          </a:ln>
        </p:spPr>
        <p:txBody>
          <a:bodyPr/>
          <a:p>
            <a:endParaRPr lang="zh-CN" altLang="en-US"/>
          </a:p>
        </p:txBody>
      </p:sp>
    </p:spTree>
  </p:cSld>
  <p:clrMapOvr>
    <a:masterClrMapping/>
  </p:clrMapOvr>
  <p:transition>
    <p:wheel spokes="8"/>
  </p:transition>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6594" name="标题 366593"/>
          <p:cNvSpPr>
            <a:spLocks noGrp="1"/>
          </p:cNvSpPr>
          <p:nvPr>
            <p:ph type="title"/>
          </p:nvPr>
        </p:nvSpPr>
        <p:spPr/>
        <p:txBody>
          <a:bodyPr anchor="ctr" anchorCtr="0"/>
          <a:p>
            <a:endParaRPr lang="zh-CN" altLang="en-US" dirty="0"/>
          </a:p>
        </p:txBody>
      </p:sp>
      <p:sp>
        <p:nvSpPr>
          <p:cNvPr id="366595" name="文本占位符 366594"/>
          <p:cNvSpPr>
            <a:spLocks noGrp="1"/>
          </p:cNvSpPr>
          <p:nvPr>
            <p:ph type="body" idx="1"/>
          </p:nvPr>
        </p:nvSpPr>
        <p:spPr/>
        <p:txBody>
          <a:bodyPr/>
          <a:p>
            <a:pPr>
              <a:buNone/>
            </a:pPr>
            <a:r>
              <a:rPr lang="zh-CN" altLang="en-US" dirty="0"/>
              <a:t>1.逻辑运算</a:t>
            </a:r>
            <a:endParaRPr lang="zh-CN" altLang="en-US" dirty="0"/>
          </a:p>
          <a:p>
            <a:pPr eaLnBrk="0" hangingPunct="0">
              <a:lnSpc>
                <a:spcPct val="100000"/>
              </a:lnSpc>
              <a:spcBef>
                <a:spcPct val="20000"/>
              </a:spcBef>
              <a:spcAft>
                <a:spcPct val="20000"/>
              </a:spcAft>
            </a:pPr>
            <a:r>
              <a:rPr lang="zh-CN" altLang="en-US" sz="2400" dirty="0"/>
              <a:t>逻辑运算指令对操作数的要求大多与</a:t>
            </a:r>
            <a:r>
              <a:rPr lang="en-US" altLang="zh-CN" sz="2400"/>
              <a:t>MOV</a:t>
            </a:r>
            <a:r>
              <a:rPr lang="zh-CN" altLang="en-US" sz="2400" dirty="0"/>
              <a:t>指令相同。“非”运算指令要求操作数不能是立即数</a:t>
            </a:r>
            <a:endParaRPr lang="zh-CN" altLang="en-US" sz="2400" dirty="0"/>
          </a:p>
          <a:p>
            <a:pPr eaLnBrk="0" hangingPunct="0">
              <a:lnSpc>
                <a:spcPct val="100000"/>
              </a:lnSpc>
              <a:spcBef>
                <a:spcPct val="20000"/>
              </a:spcBef>
              <a:spcAft>
                <a:spcPct val="20000"/>
              </a:spcAft>
            </a:pPr>
            <a:r>
              <a:rPr lang="zh-CN" altLang="en-US" sz="2400" dirty="0"/>
              <a:t>除“非”运算指令外，其余指令的执行都会使标志位</a:t>
            </a:r>
            <a:r>
              <a:rPr lang="en-US" altLang="zh-CN" sz="2400"/>
              <a:t>OF=CF=0</a:t>
            </a:r>
            <a:endParaRPr lang="en-US" altLang="zh-CN" sz="2400"/>
          </a:p>
          <a:p>
            <a:pPr eaLnBrk="0" hangingPunct="0">
              <a:lnSpc>
                <a:spcPct val="100000"/>
              </a:lnSpc>
              <a:spcBef>
                <a:spcPct val="20000"/>
              </a:spcBef>
              <a:spcAft>
                <a:spcPct val="20000"/>
              </a:spcAft>
            </a:pPr>
            <a:r>
              <a:rPr lang="en-US" altLang="zh-CN" sz="2400"/>
              <a:t>8088/8086</a:t>
            </a:r>
            <a:r>
              <a:rPr lang="zh-CN" altLang="en-US" sz="2400" dirty="0"/>
              <a:t>逻辑运算指令共</a:t>
            </a:r>
            <a:r>
              <a:rPr lang="en-US" altLang="zh-CN" sz="2400"/>
              <a:t>5</a:t>
            </a:r>
            <a:r>
              <a:rPr lang="zh-CN" altLang="en-US" sz="2400" dirty="0"/>
              <a:t>条，包括：</a:t>
            </a:r>
            <a:r>
              <a:rPr lang="en-US" altLang="zh-CN" sz="2400"/>
              <a:t>AND(</a:t>
            </a:r>
            <a:r>
              <a:rPr lang="zh-CN" altLang="en-US" sz="2400" dirty="0"/>
              <a:t>逻辑“与”</a:t>
            </a:r>
            <a:r>
              <a:rPr lang="en-US" altLang="zh-CN" sz="2400"/>
              <a:t>)</a:t>
            </a:r>
            <a:r>
              <a:rPr lang="zh-CN" altLang="en-US" sz="2400" dirty="0"/>
              <a:t>，</a:t>
            </a:r>
            <a:r>
              <a:rPr lang="en-US" altLang="zh-CN" sz="2400"/>
              <a:t>OR(</a:t>
            </a:r>
            <a:r>
              <a:rPr lang="zh-CN" altLang="en-US" sz="2400" dirty="0"/>
              <a:t>逻辑“或”</a:t>
            </a:r>
            <a:r>
              <a:rPr lang="en-US" altLang="zh-CN" sz="2400"/>
              <a:t>)</a:t>
            </a:r>
            <a:r>
              <a:rPr lang="zh-CN" altLang="en-US" sz="2400" dirty="0"/>
              <a:t>， </a:t>
            </a:r>
            <a:r>
              <a:rPr lang="en-US" altLang="zh-CN" sz="2400"/>
              <a:t>NOT(</a:t>
            </a:r>
            <a:r>
              <a:rPr lang="zh-CN" altLang="en-US" sz="2400" dirty="0"/>
              <a:t>逻辑“非”</a:t>
            </a:r>
            <a:r>
              <a:rPr lang="en-US" altLang="zh-CN" sz="2400"/>
              <a:t>)</a:t>
            </a:r>
            <a:r>
              <a:rPr lang="zh-CN" altLang="en-US" sz="2400" dirty="0"/>
              <a:t>，</a:t>
            </a:r>
            <a:r>
              <a:rPr lang="en-US" altLang="zh-CN" sz="2400"/>
              <a:t> XOR(</a:t>
            </a:r>
            <a:r>
              <a:rPr lang="zh-CN" altLang="en-US" sz="2400" dirty="0"/>
              <a:t>逻辑“异或”</a:t>
            </a:r>
            <a:r>
              <a:rPr lang="en-US" altLang="zh-CN" sz="2400"/>
              <a:t>)</a:t>
            </a:r>
            <a:r>
              <a:rPr lang="zh-CN" altLang="en-US" sz="2400" dirty="0"/>
              <a:t>及</a:t>
            </a:r>
            <a:r>
              <a:rPr lang="en-US" altLang="zh-CN" sz="2400"/>
              <a:t> TEST (</a:t>
            </a:r>
            <a:r>
              <a:rPr lang="zh-CN" altLang="en-US" sz="2400" dirty="0"/>
              <a:t>测试</a:t>
            </a:r>
            <a:r>
              <a:rPr lang="en-US" altLang="zh-CN" sz="2400"/>
              <a:t>)</a:t>
            </a:r>
            <a:r>
              <a:rPr lang="zh-CN" altLang="en-US" sz="2400" dirty="0"/>
              <a:t>指令。</a:t>
            </a:r>
            <a:endParaRPr lang="en-US" altLang="zh-CN" sz="2400"/>
          </a:p>
          <a:p>
            <a:endParaRPr lang="zh-CN" altLang="en-US" sz="2400" dirty="0"/>
          </a:p>
        </p:txBody>
      </p:sp>
    </p:spTree>
  </p:cSld>
  <p:clrMapOvr>
    <a:masterClrMapping/>
  </p:clrMapOvr>
  <p:transition>
    <p:wheel spokes="8"/>
  </p:transition>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7618" name="标题 367617"/>
          <p:cNvSpPr>
            <a:spLocks noGrp="1"/>
          </p:cNvSpPr>
          <p:nvPr>
            <p:ph type="title"/>
          </p:nvPr>
        </p:nvSpPr>
        <p:spPr/>
        <p:txBody>
          <a:bodyPr anchor="ctr" anchorCtr="0"/>
          <a:p>
            <a:endParaRPr lang="zh-CN" altLang="en-US" dirty="0"/>
          </a:p>
        </p:txBody>
      </p:sp>
      <p:sp>
        <p:nvSpPr>
          <p:cNvPr id="367619" name="文本占位符 367618"/>
          <p:cNvSpPr>
            <a:spLocks noGrp="1"/>
          </p:cNvSpPr>
          <p:nvPr>
            <p:ph type="body" idx="1"/>
          </p:nvPr>
        </p:nvSpPr>
        <p:spPr/>
        <p:txBody>
          <a:bodyPr/>
          <a:p>
            <a:pPr>
              <a:buNone/>
            </a:pPr>
            <a:r>
              <a:rPr lang="zh-CN" altLang="en-US" dirty="0"/>
              <a:t>“与”运算指令</a:t>
            </a:r>
            <a:endParaRPr lang="zh-CN" altLang="en-US" dirty="0"/>
          </a:p>
          <a:p>
            <a:pPr eaLnBrk="0" hangingPunct="0">
              <a:spcBef>
                <a:spcPct val="15000"/>
              </a:spcBef>
              <a:spcAft>
                <a:spcPct val="15000"/>
              </a:spcAft>
            </a:pPr>
            <a:r>
              <a:rPr lang="zh-CN" altLang="en-US" sz="2400" dirty="0"/>
              <a:t>格式：  </a:t>
            </a:r>
            <a:r>
              <a:rPr lang="en-US" altLang="zh-CN" sz="2400"/>
              <a:t>AND  OPRD1，OPRD2</a:t>
            </a:r>
            <a:endParaRPr lang="en-US" altLang="zh-CN" sz="2400"/>
          </a:p>
          <a:p>
            <a:pPr eaLnBrk="0" hangingPunct="0">
              <a:spcBef>
                <a:spcPct val="15000"/>
              </a:spcBef>
              <a:spcAft>
                <a:spcPct val="15000"/>
              </a:spcAft>
            </a:pPr>
            <a:r>
              <a:rPr lang="zh-CN" altLang="en-US" sz="2400" dirty="0"/>
              <a:t>操作：  两操作数相“与”，结果送目标地址</a:t>
            </a:r>
            <a:endParaRPr lang="zh-CN" altLang="en-US" sz="2400" dirty="0"/>
          </a:p>
          <a:p>
            <a:pPr eaLnBrk="0" hangingPunct="0">
              <a:spcBef>
                <a:spcPct val="15000"/>
              </a:spcBef>
              <a:spcAft>
                <a:spcPct val="15000"/>
              </a:spcAft>
            </a:pPr>
            <a:r>
              <a:rPr lang="zh-CN" altLang="en-US" sz="2400" dirty="0"/>
              <a:t>“与”指令的应用</a:t>
            </a:r>
            <a:endParaRPr lang="en-US" altLang="zh-TW" sz="2400"/>
          </a:p>
          <a:p>
            <a:pPr lvl="1"/>
            <a:r>
              <a:rPr lang="zh-CN" altLang="en-US" b="1" dirty="0"/>
              <a:t>实现两操作数相与的运算</a:t>
            </a:r>
            <a:endParaRPr lang="zh-CN" altLang="en-US" b="1" dirty="0"/>
          </a:p>
          <a:p>
            <a:pPr lvl="1"/>
            <a:r>
              <a:rPr lang="zh-CN" altLang="en-US" b="1" dirty="0"/>
              <a:t>使目标操作数的某些位不变，某些位清零</a:t>
            </a:r>
            <a:endParaRPr lang="zh-CN" altLang="en-US" b="1" dirty="0"/>
          </a:p>
          <a:p>
            <a:pPr lvl="1"/>
            <a:r>
              <a:rPr lang="zh-CN" altLang="en-US" b="1" dirty="0"/>
              <a:t>在操作数不变的情况下使</a:t>
            </a:r>
            <a:r>
              <a:rPr lang="en-US" altLang="zh-CN" b="1"/>
              <a:t>CF</a:t>
            </a:r>
            <a:r>
              <a:rPr lang="zh-CN" altLang="en-US" b="1" dirty="0"/>
              <a:t>和</a:t>
            </a:r>
            <a:r>
              <a:rPr lang="en-US" altLang="zh-CN" b="1"/>
              <a:t>OF</a:t>
            </a:r>
            <a:r>
              <a:rPr lang="zh-CN" altLang="en-US" b="1" dirty="0"/>
              <a:t>清零</a:t>
            </a:r>
            <a:endParaRPr lang="zh-CN" altLang="en-US" b="1" dirty="0"/>
          </a:p>
        </p:txBody>
      </p:sp>
    </p:spTree>
  </p:cSld>
  <p:clrMapOvr>
    <a:masterClrMapping/>
  </p:clrMapOvr>
  <p:transition>
    <p:wheel spokes="8"/>
  </p:transition>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8642" name="标题 368641"/>
          <p:cNvSpPr>
            <a:spLocks noGrp="1"/>
          </p:cNvSpPr>
          <p:nvPr>
            <p:ph type="title"/>
          </p:nvPr>
        </p:nvSpPr>
        <p:spPr/>
        <p:txBody>
          <a:bodyPr anchor="ctr" anchorCtr="0"/>
          <a:p>
            <a:endParaRPr lang="zh-CN" altLang="en-US" dirty="0"/>
          </a:p>
        </p:txBody>
      </p:sp>
      <p:sp>
        <p:nvSpPr>
          <p:cNvPr id="368643" name="文本占位符 368642"/>
          <p:cNvSpPr>
            <a:spLocks noGrp="1"/>
          </p:cNvSpPr>
          <p:nvPr>
            <p:ph type="body" idx="1"/>
          </p:nvPr>
        </p:nvSpPr>
        <p:spPr/>
        <p:txBody>
          <a:bodyPr/>
          <a:p>
            <a:pPr>
              <a:buNone/>
            </a:pPr>
            <a:r>
              <a:rPr lang="zh-CN" altLang="en-US" dirty="0"/>
              <a:t>“与”指令的应用例</a:t>
            </a:r>
            <a:endParaRPr lang="zh-CN" altLang="en-US" dirty="0"/>
          </a:p>
          <a:p>
            <a:pPr eaLnBrk="0" hangingPunct="0">
              <a:spcBef>
                <a:spcPct val="10000"/>
              </a:spcBef>
              <a:spcAft>
                <a:spcPct val="10000"/>
              </a:spcAft>
              <a:buNone/>
            </a:pPr>
            <a:r>
              <a:rPr lang="zh-CN" altLang="en-US" sz="2400" dirty="0"/>
              <a:t>在操作数不变的情况下使</a:t>
            </a:r>
            <a:r>
              <a:rPr lang="en-US" altLang="zh-CN" sz="2400"/>
              <a:t>CF</a:t>
            </a:r>
            <a:r>
              <a:rPr lang="zh-CN" altLang="en-US" sz="2400" dirty="0"/>
              <a:t>和</a:t>
            </a:r>
            <a:r>
              <a:rPr lang="en-US" altLang="zh-CN" sz="2400"/>
              <a:t>OF</a:t>
            </a:r>
            <a:r>
              <a:rPr lang="zh-CN" altLang="en-US" sz="2400" dirty="0"/>
              <a:t>清零</a:t>
            </a:r>
            <a:endParaRPr lang="zh-CN" altLang="en-US" sz="2400" dirty="0"/>
          </a:p>
          <a:p>
            <a:pPr>
              <a:spcBef>
                <a:spcPct val="10000"/>
              </a:spcBef>
              <a:spcAft>
                <a:spcPct val="10000"/>
              </a:spcAft>
              <a:buNone/>
            </a:pPr>
            <a:r>
              <a:rPr lang="en-US" altLang="zh-CN" sz="2400"/>
              <a:t>      AND  AX，AX</a:t>
            </a:r>
            <a:endParaRPr lang="en-US" altLang="zh-CN" sz="2400"/>
          </a:p>
          <a:p>
            <a:pPr>
              <a:spcBef>
                <a:spcPct val="10000"/>
              </a:spcBef>
              <a:spcAft>
                <a:spcPct val="10000"/>
              </a:spcAft>
              <a:buNone/>
            </a:pPr>
            <a:r>
              <a:rPr lang="zh-CN" altLang="en-US" sz="2400" dirty="0"/>
              <a:t>把</a:t>
            </a:r>
            <a:r>
              <a:rPr lang="en-US" altLang="zh-CN" sz="2400"/>
              <a:t>AL</a:t>
            </a:r>
            <a:r>
              <a:rPr lang="zh-CN" altLang="en-US" sz="2400" dirty="0"/>
              <a:t>中的高</a:t>
            </a:r>
            <a:r>
              <a:rPr lang="en-US" altLang="zh-CN" sz="2400"/>
              <a:t>4</a:t>
            </a:r>
            <a:r>
              <a:rPr lang="zh-CN" altLang="en-US" sz="2400" dirty="0"/>
              <a:t>位清零，低</a:t>
            </a:r>
            <a:r>
              <a:rPr lang="en-US" altLang="zh-CN" sz="2400"/>
              <a:t>4</a:t>
            </a:r>
            <a:r>
              <a:rPr lang="zh-CN" altLang="en-US" sz="2400" dirty="0"/>
              <a:t>位保留</a:t>
            </a:r>
            <a:endParaRPr lang="en-US" altLang="zh-CN" sz="2400"/>
          </a:p>
          <a:p>
            <a:pPr>
              <a:spcBef>
                <a:spcPct val="10000"/>
              </a:spcBef>
              <a:spcAft>
                <a:spcPct val="10000"/>
              </a:spcAft>
              <a:buNone/>
            </a:pPr>
            <a:r>
              <a:rPr lang="en-US" altLang="zh-CN" sz="2400"/>
              <a:t>      AND  AL，0FH</a:t>
            </a:r>
            <a:endParaRPr lang="en-US" altLang="zh-CN" sz="2400"/>
          </a:p>
          <a:p>
            <a:endParaRPr lang="zh-CN" altLang="en-US" sz="1600" dirty="0">
              <a:latin typeface="Times New Roman" panose="02020603050405020304" pitchFamily="18" charset="0"/>
            </a:endParaRPr>
          </a:p>
        </p:txBody>
      </p:sp>
    </p:spTree>
  </p:cSld>
  <p:clrMapOvr>
    <a:masterClrMapping/>
  </p:clrMapOvr>
  <p:transition>
    <p:wheel spokes="8"/>
  </p:transition>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lgn="just">
              <a:lnSpc>
                <a:spcPct val="110000"/>
              </a:lnSpc>
              <a:spcBef>
                <a:spcPct val="50000"/>
              </a:spcBef>
              <a:buNone/>
            </a:pPr>
            <a:r>
              <a:rPr lang="zh-CN" altLang="en-US" sz="1500" dirty="0">
                <a:latin typeface="Times New Roman" panose="02020603050405020304" pitchFamily="18" charset="0"/>
                <a:ea typeface="宋体" panose="02010600030101010101" pitchFamily="2" charset="-122"/>
                <a:sym typeface="+mn-ea"/>
              </a:rPr>
              <a:t>【例</a:t>
            </a:r>
            <a:r>
              <a:rPr lang="en-US" altLang="zh-CN" sz="1500" dirty="0">
                <a:latin typeface="Times New Roman" panose="02020603050405020304" pitchFamily="18" charset="0"/>
                <a:ea typeface="宋体" panose="02010600030101010101" pitchFamily="2" charset="-122"/>
                <a:sym typeface="+mn-ea"/>
              </a:rPr>
              <a:t> </a:t>
            </a:r>
            <a:r>
              <a:rPr lang="zh-CN" altLang="en-US" sz="1500" dirty="0">
                <a:latin typeface="Times New Roman" panose="02020603050405020304" pitchFamily="18" charset="0"/>
                <a:ea typeface="宋体" panose="02010600030101010101" pitchFamily="2" charset="-122"/>
                <a:sym typeface="+mn-ea"/>
              </a:rPr>
              <a:t>】 </a:t>
            </a:r>
            <a:r>
              <a:rPr lang="en-US" altLang="zh-CN" sz="1500">
                <a:latin typeface="Times New Roman" panose="02020603050405020304" pitchFamily="18" charset="0"/>
                <a:ea typeface="宋体" panose="02010600030101010101" pitchFamily="2" charset="-122"/>
                <a:sym typeface="+mn-ea"/>
              </a:rPr>
              <a:t>AND  AL</a:t>
            </a:r>
            <a:r>
              <a:rPr lang="zh-CN" altLang="en-US" sz="1500">
                <a:latin typeface="Times New Roman" panose="02020603050405020304" pitchFamily="18" charset="0"/>
                <a:ea typeface="宋体" panose="02010600030101010101" pitchFamily="2" charset="-122"/>
                <a:sym typeface="+mn-ea"/>
              </a:rPr>
              <a:t>，</a:t>
            </a:r>
            <a:r>
              <a:rPr lang="en-US" altLang="zh-CN" sz="1500">
                <a:latin typeface="Times New Roman" panose="02020603050405020304" pitchFamily="18" charset="0"/>
                <a:ea typeface="宋体" panose="02010600030101010101" pitchFamily="2" charset="-122"/>
                <a:sym typeface="+mn-ea"/>
              </a:rPr>
              <a:t>11011111B</a:t>
            </a:r>
            <a:endParaRPr lang="en-US" altLang="zh-CN" sz="150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zh-CN" altLang="en-US" sz="1500" dirty="0">
                <a:latin typeface="Times New Roman" panose="02020603050405020304" pitchFamily="18" charset="0"/>
                <a:ea typeface="宋体" panose="02010600030101010101" pitchFamily="2" charset="-122"/>
                <a:sym typeface="+mn-ea"/>
              </a:rPr>
              <a:t>或写成</a:t>
            </a:r>
            <a:r>
              <a:rPr lang="en-US" altLang="zh-CN" sz="1500">
                <a:latin typeface="Times New Roman" panose="02020603050405020304" pitchFamily="18" charset="0"/>
                <a:ea typeface="宋体" panose="02010600030101010101" pitchFamily="2" charset="-122"/>
                <a:sym typeface="+mn-ea"/>
              </a:rPr>
              <a:t>AND  AL</a:t>
            </a:r>
            <a:r>
              <a:rPr lang="zh-CN" altLang="en-US" sz="1500">
                <a:latin typeface="Times New Roman" panose="02020603050405020304" pitchFamily="18" charset="0"/>
                <a:ea typeface="宋体" panose="02010600030101010101" pitchFamily="2" charset="-122"/>
                <a:sym typeface="+mn-ea"/>
              </a:rPr>
              <a:t>，</a:t>
            </a:r>
            <a:r>
              <a:rPr lang="en-US" altLang="zh-CN" sz="1500">
                <a:latin typeface="Times New Roman" panose="02020603050405020304" pitchFamily="18" charset="0"/>
                <a:ea typeface="宋体" panose="02010600030101010101" pitchFamily="2" charset="-122"/>
                <a:sym typeface="+mn-ea"/>
              </a:rPr>
              <a:t>0DFH   </a:t>
            </a:r>
            <a:endParaRPr lang="en-US" altLang="zh-CN" sz="150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zh-CN" altLang="en-US" sz="1500" dirty="0">
                <a:latin typeface="Times New Roman" panose="02020603050405020304" pitchFamily="18" charset="0"/>
                <a:ea typeface="宋体" panose="02010600030101010101" pitchFamily="2" charset="-122"/>
                <a:sym typeface="+mn-ea"/>
              </a:rPr>
              <a:t>小写字母</a:t>
            </a:r>
            <a:r>
              <a:rPr lang="en-US" altLang="zh-CN" sz="1500">
                <a:latin typeface="Times New Roman" panose="02020603050405020304" pitchFamily="18" charset="0"/>
                <a:ea typeface="宋体" panose="02010600030101010101" pitchFamily="2" charset="-122"/>
                <a:sym typeface="+mn-ea"/>
              </a:rPr>
              <a:t>a~z</a:t>
            </a:r>
            <a:r>
              <a:rPr lang="zh-CN" altLang="en-US" sz="1500">
                <a:latin typeface="Times New Roman" panose="02020603050405020304" pitchFamily="18" charset="0"/>
                <a:ea typeface="宋体" panose="02010600030101010101" pitchFamily="2" charset="-122"/>
                <a:sym typeface="+mn-ea"/>
              </a:rPr>
              <a:t>的</a:t>
            </a:r>
            <a:r>
              <a:rPr lang="en-US" altLang="zh-CN" sz="1500">
                <a:latin typeface="Times New Roman" panose="02020603050405020304" pitchFamily="18" charset="0"/>
                <a:ea typeface="宋体" panose="02010600030101010101" pitchFamily="2" charset="-122"/>
                <a:sym typeface="+mn-ea"/>
              </a:rPr>
              <a:t>ASCII</a:t>
            </a:r>
            <a:r>
              <a:rPr lang="zh-CN" altLang="en-US" sz="1500" dirty="0">
                <a:latin typeface="Times New Roman" panose="02020603050405020304" pitchFamily="18" charset="0"/>
                <a:ea typeface="宋体" panose="02010600030101010101" pitchFamily="2" charset="-122"/>
                <a:sym typeface="+mn-ea"/>
              </a:rPr>
              <a:t>码为： </a:t>
            </a:r>
            <a:r>
              <a:rPr lang="en-US" altLang="zh-CN" sz="1500" dirty="0">
                <a:latin typeface="Times New Roman" panose="02020603050405020304" pitchFamily="18" charset="0"/>
                <a:ea typeface="宋体" panose="02010600030101010101" pitchFamily="2" charset="-122"/>
                <a:sym typeface="+mn-ea"/>
              </a:rPr>
              <a:t>0110 0001</a:t>
            </a:r>
            <a:r>
              <a:rPr lang="zh-CN" altLang="en-US" sz="1500" dirty="0">
                <a:latin typeface="Times New Roman" panose="02020603050405020304" pitchFamily="18" charset="0"/>
                <a:ea typeface="宋体" panose="02010600030101010101" pitchFamily="2" charset="-122"/>
                <a:sym typeface="+mn-ea"/>
              </a:rPr>
              <a:t>～</a:t>
            </a:r>
            <a:r>
              <a:rPr lang="en-US" altLang="zh-CN" sz="1500" dirty="0">
                <a:latin typeface="Times New Roman" panose="02020603050405020304" pitchFamily="18" charset="0"/>
                <a:ea typeface="宋体" panose="02010600030101010101" pitchFamily="2" charset="-122"/>
                <a:sym typeface="+mn-ea"/>
              </a:rPr>
              <a:t>0111 1010</a:t>
            </a:r>
            <a:endParaRPr lang="en-US" altLang="zh-CN" sz="1500" dirty="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zh-CN" altLang="en-US" sz="1500" dirty="0">
                <a:latin typeface="Times New Roman" panose="02020603050405020304" pitchFamily="18" charset="0"/>
                <a:ea typeface="宋体" panose="02010600030101010101" pitchFamily="2" charset="-122"/>
                <a:sym typeface="+mn-ea"/>
              </a:rPr>
              <a:t>大写字母</a:t>
            </a:r>
            <a:r>
              <a:rPr lang="en-US" altLang="zh-CN" sz="1500">
                <a:latin typeface="Times New Roman" panose="02020603050405020304" pitchFamily="18" charset="0"/>
                <a:ea typeface="宋体" panose="02010600030101010101" pitchFamily="2" charset="-122"/>
                <a:sym typeface="+mn-ea"/>
              </a:rPr>
              <a:t>A~Z</a:t>
            </a:r>
            <a:r>
              <a:rPr lang="zh-CN" altLang="en-US" sz="1500">
                <a:latin typeface="Times New Roman" panose="02020603050405020304" pitchFamily="18" charset="0"/>
                <a:ea typeface="宋体" panose="02010600030101010101" pitchFamily="2" charset="-122"/>
                <a:sym typeface="+mn-ea"/>
              </a:rPr>
              <a:t>的</a:t>
            </a:r>
            <a:r>
              <a:rPr lang="en-US" altLang="zh-CN" sz="1500">
                <a:latin typeface="Times New Roman" panose="02020603050405020304" pitchFamily="18" charset="0"/>
                <a:ea typeface="宋体" panose="02010600030101010101" pitchFamily="2" charset="-122"/>
                <a:sym typeface="+mn-ea"/>
              </a:rPr>
              <a:t>ASCII</a:t>
            </a:r>
            <a:r>
              <a:rPr lang="zh-CN" altLang="en-US" sz="1500" dirty="0">
                <a:latin typeface="Times New Roman" panose="02020603050405020304" pitchFamily="18" charset="0"/>
                <a:ea typeface="宋体" panose="02010600030101010101" pitchFamily="2" charset="-122"/>
                <a:sym typeface="+mn-ea"/>
              </a:rPr>
              <a:t>码为：</a:t>
            </a:r>
            <a:r>
              <a:rPr lang="en-US" altLang="zh-CN" sz="1500" dirty="0">
                <a:latin typeface="Times New Roman" panose="02020603050405020304" pitchFamily="18" charset="0"/>
                <a:ea typeface="宋体" panose="02010600030101010101" pitchFamily="2" charset="-122"/>
                <a:sym typeface="+mn-ea"/>
              </a:rPr>
              <a:t>0100 0001</a:t>
            </a:r>
            <a:r>
              <a:rPr lang="zh-CN" altLang="en-US" sz="1500" dirty="0">
                <a:latin typeface="Times New Roman" panose="02020603050405020304" pitchFamily="18" charset="0"/>
                <a:ea typeface="宋体" panose="02010600030101010101" pitchFamily="2" charset="-122"/>
                <a:sym typeface="+mn-ea"/>
              </a:rPr>
              <a:t>～</a:t>
            </a:r>
            <a:r>
              <a:rPr lang="en-US" altLang="zh-CN" sz="1500" dirty="0">
                <a:latin typeface="Times New Roman" panose="02020603050405020304" pitchFamily="18" charset="0"/>
                <a:ea typeface="宋体" panose="02010600030101010101" pitchFamily="2" charset="-122"/>
                <a:sym typeface="+mn-ea"/>
              </a:rPr>
              <a:t>0101 1010</a:t>
            </a:r>
            <a:endParaRPr lang="en-US" altLang="zh-CN" sz="1500" dirty="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zh-CN" altLang="en-US" sz="1500" dirty="0">
                <a:latin typeface="Times New Roman" panose="02020603050405020304" pitchFamily="18" charset="0"/>
                <a:ea typeface="宋体" panose="02010600030101010101" pitchFamily="2" charset="-122"/>
                <a:sym typeface="+mn-ea"/>
              </a:rPr>
              <a:t>观察小写字母</a:t>
            </a:r>
            <a:r>
              <a:rPr lang="en-US" altLang="zh-CN" sz="1500">
                <a:latin typeface="Times New Roman" panose="02020603050405020304" pitchFamily="18" charset="0"/>
                <a:ea typeface="宋体" panose="02010600030101010101" pitchFamily="2" charset="-122"/>
                <a:sym typeface="+mn-ea"/>
              </a:rPr>
              <a:t>ASCII</a:t>
            </a:r>
            <a:r>
              <a:rPr lang="zh-CN" altLang="en-US" sz="1500" dirty="0">
                <a:latin typeface="Times New Roman" panose="02020603050405020304" pitchFamily="18" charset="0"/>
                <a:ea typeface="宋体" panose="02010600030101010101" pitchFamily="2" charset="-122"/>
                <a:sym typeface="+mn-ea"/>
              </a:rPr>
              <a:t>码高</a:t>
            </a:r>
            <a:r>
              <a:rPr lang="en-US" altLang="zh-CN" sz="1500" dirty="0">
                <a:latin typeface="Times New Roman" panose="02020603050405020304" pitchFamily="18" charset="0"/>
                <a:ea typeface="宋体" panose="02010600030101010101" pitchFamily="2" charset="-122"/>
                <a:sym typeface="+mn-ea"/>
              </a:rPr>
              <a:t>4</a:t>
            </a:r>
            <a:r>
              <a:rPr lang="zh-CN" altLang="en-US" sz="1500" dirty="0">
                <a:latin typeface="Times New Roman" panose="02020603050405020304" pitchFamily="18" charset="0"/>
                <a:ea typeface="宋体" panose="02010600030101010101" pitchFamily="2" charset="-122"/>
                <a:sym typeface="+mn-ea"/>
              </a:rPr>
              <a:t>位为：</a:t>
            </a:r>
            <a:r>
              <a:rPr lang="en-US" altLang="zh-CN" sz="1500" dirty="0">
                <a:latin typeface="Times New Roman" panose="02020603050405020304" pitchFamily="18" charset="0"/>
                <a:ea typeface="宋体" panose="02010600030101010101" pitchFamily="2" charset="-122"/>
                <a:sym typeface="+mn-ea"/>
              </a:rPr>
              <a:t>0110~0111</a:t>
            </a:r>
            <a:r>
              <a:rPr lang="zh-CN" altLang="en-US" sz="1500" dirty="0">
                <a:latin typeface="Times New Roman" panose="02020603050405020304" pitchFamily="18" charset="0"/>
                <a:ea typeface="宋体" panose="02010600030101010101" pitchFamily="2" charset="-122"/>
                <a:sym typeface="+mn-ea"/>
              </a:rPr>
              <a:t>；而大写字母</a:t>
            </a:r>
            <a:r>
              <a:rPr lang="en-US" altLang="zh-CN" sz="1500">
                <a:latin typeface="Times New Roman" panose="02020603050405020304" pitchFamily="18" charset="0"/>
                <a:ea typeface="宋体" panose="02010600030101010101" pitchFamily="2" charset="-122"/>
                <a:sym typeface="+mn-ea"/>
              </a:rPr>
              <a:t>ASCII</a:t>
            </a:r>
            <a:r>
              <a:rPr lang="zh-CN" altLang="en-US" sz="1500" dirty="0">
                <a:latin typeface="Times New Roman" panose="02020603050405020304" pitchFamily="18" charset="0"/>
                <a:ea typeface="宋体" panose="02010600030101010101" pitchFamily="2" charset="-122"/>
                <a:sym typeface="+mn-ea"/>
              </a:rPr>
              <a:t>码的高</a:t>
            </a:r>
            <a:r>
              <a:rPr lang="en-US" altLang="zh-CN" sz="1500" dirty="0">
                <a:latin typeface="Times New Roman" panose="02020603050405020304" pitchFamily="18" charset="0"/>
                <a:ea typeface="宋体" panose="02010600030101010101" pitchFamily="2" charset="-122"/>
                <a:sym typeface="+mn-ea"/>
              </a:rPr>
              <a:t>4</a:t>
            </a:r>
            <a:r>
              <a:rPr lang="zh-CN" altLang="en-US" sz="1500" dirty="0">
                <a:latin typeface="Times New Roman" panose="02020603050405020304" pitchFamily="18" charset="0"/>
                <a:ea typeface="宋体" panose="02010600030101010101" pitchFamily="2" charset="-122"/>
                <a:sym typeface="+mn-ea"/>
              </a:rPr>
              <a:t>位为：</a:t>
            </a:r>
            <a:r>
              <a:rPr lang="en-US" altLang="zh-CN" sz="1500" dirty="0">
                <a:latin typeface="Times New Roman" panose="02020603050405020304" pitchFamily="18" charset="0"/>
                <a:ea typeface="宋体" panose="02010600030101010101" pitchFamily="2" charset="-122"/>
                <a:sym typeface="+mn-ea"/>
              </a:rPr>
              <a:t>0100~0101</a:t>
            </a:r>
            <a:r>
              <a:rPr lang="zh-CN" altLang="en-US" sz="1500" dirty="0">
                <a:latin typeface="Times New Roman" panose="02020603050405020304" pitchFamily="18" charset="0"/>
                <a:ea typeface="宋体" panose="02010600030101010101" pitchFamily="2" charset="-122"/>
                <a:sym typeface="+mn-ea"/>
              </a:rPr>
              <a:t>，即将</a:t>
            </a:r>
            <a:r>
              <a:rPr lang="en-US" altLang="zh-CN" sz="1500">
                <a:latin typeface="Times New Roman" panose="02020603050405020304" pitchFamily="18" charset="0"/>
                <a:ea typeface="宋体" panose="02010600030101010101" pitchFamily="2" charset="-122"/>
                <a:sym typeface="+mn-ea"/>
              </a:rPr>
              <a:t>D</a:t>
            </a:r>
            <a:r>
              <a:rPr lang="en-US" altLang="zh-CN" sz="1500" baseline="-30000">
                <a:latin typeface="Times New Roman" panose="02020603050405020304" pitchFamily="18" charset="0"/>
                <a:ea typeface="宋体" panose="02010600030101010101" pitchFamily="2" charset="-122"/>
                <a:sym typeface="+mn-ea"/>
              </a:rPr>
              <a:t>5</a:t>
            </a:r>
            <a:r>
              <a:rPr lang="zh-CN" altLang="en-US" sz="1500" dirty="0">
                <a:solidFill>
                  <a:srgbClr val="000000"/>
                </a:solidFill>
                <a:latin typeface="Times New Roman" panose="02020603050405020304" pitchFamily="18" charset="0"/>
                <a:ea typeface="宋体" panose="02010600030101010101" pitchFamily="2" charset="-122"/>
                <a:sym typeface="+mn-ea"/>
              </a:rPr>
              <a:t>置</a:t>
            </a:r>
            <a:r>
              <a:rPr lang="en-US" altLang="zh-CN" sz="1500" dirty="0">
                <a:solidFill>
                  <a:srgbClr val="000000"/>
                </a:solidFill>
                <a:latin typeface="Times New Roman" panose="02020603050405020304" pitchFamily="18" charset="0"/>
                <a:ea typeface="宋体" panose="02010600030101010101" pitchFamily="2" charset="-122"/>
                <a:sym typeface="+mn-ea"/>
              </a:rPr>
              <a:t>0</a:t>
            </a:r>
            <a:r>
              <a:rPr lang="zh-CN" altLang="en-US" sz="1500" dirty="0">
                <a:solidFill>
                  <a:srgbClr val="000000"/>
                </a:solidFill>
                <a:latin typeface="Times New Roman" panose="02020603050405020304" pitchFamily="18" charset="0"/>
                <a:ea typeface="宋体" panose="02010600030101010101" pitchFamily="2" charset="-122"/>
                <a:sym typeface="+mn-ea"/>
              </a:rPr>
              <a:t>即转成大写字母</a:t>
            </a:r>
            <a:r>
              <a:rPr lang="en-US" altLang="zh-CN" sz="1500">
                <a:solidFill>
                  <a:srgbClr val="000000"/>
                </a:solidFill>
                <a:latin typeface="Times New Roman" panose="02020603050405020304" pitchFamily="18" charset="0"/>
                <a:ea typeface="宋体" panose="02010600030101010101" pitchFamily="2" charset="-122"/>
                <a:sym typeface="+mn-ea"/>
              </a:rPr>
              <a:t>ASCII</a:t>
            </a:r>
            <a:r>
              <a:rPr lang="zh-CN" altLang="en-US" sz="1500" dirty="0">
                <a:solidFill>
                  <a:srgbClr val="000000"/>
                </a:solidFill>
                <a:latin typeface="Times New Roman" panose="02020603050405020304" pitchFamily="18" charset="0"/>
                <a:ea typeface="宋体" panose="02010600030101010101" pitchFamily="2" charset="-122"/>
                <a:sym typeface="+mn-ea"/>
              </a:rPr>
              <a:t>码。本</a:t>
            </a:r>
            <a:r>
              <a:rPr lang="zh-CN" altLang="en-US" sz="1500" dirty="0">
                <a:latin typeface="Times New Roman" panose="02020603050405020304" pitchFamily="18" charset="0"/>
                <a:ea typeface="宋体" panose="02010600030101010101" pitchFamily="2" charset="-122"/>
                <a:sym typeface="+mn-ea"/>
              </a:rPr>
              <a:t>指令可以实现将</a:t>
            </a:r>
            <a:r>
              <a:rPr lang="en-US" altLang="zh-CN" sz="1500">
                <a:latin typeface="Times New Roman" panose="02020603050405020304" pitchFamily="18" charset="0"/>
                <a:ea typeface="宋体" panose="02010600030101010101" pitchFamily="2" charset="-122"/>
                <a:sym typeface="+mn-ea"/>
              </a:rPr>
              <a:t>AL</a:t>
            </a:r>
            <a:r>
              <a:rPr lang="zh-CN" altLang="en-US" sz="1500" dirty="0">
                <a:latin typeface="Times New Roman" panose="02020603050405020304" pitchFamily="18" charset="0"/>
                <a:ea typeface="宋体" panose="02010600030101010101" pitchFamily="2" charset="-122"/>
                <a:sym typeface="+mn-ea"/>
              </a:rPr>
              <a:t>中的大小写英文字母的</a:t>
            </a:r>
            <a:r>
              <a:rPr lang="en-US" altLang="zh-CN" sz="1500">
                <a:latin typeface="Times New Roman" panose="02020603050405020304" pitchFamily="18" charset="0"/>
                <a:ea typeface="宋体" panose="02010600030101010101" pitchFamily="2" charset="-122"/>
                <a:sym typeface="+mn-ea"/>
              </a:rPr>
              <a:t>ASCII</a:t>
            </a:r>
            <a:r>
              <a:rPr lang="zh-CN" altLang="en-US" sz="1500" dirty="0">
                <a:latin typeface="Times New Roman" panose="02020603050405020304" pitchFamily="18" charset="0"/>
                <a:ea typeface="宋体" panose="02010600030101010101" pitchFamily="2" charset="-122"/>
                <a:sym typeface="+mn-ea"/>
              </a:rPr>
              <a:t>码之间相互转换。</a:t>
            </a:r>
            <a:endParaRPr lang="zh-CN" altLang="en-US" sz="1500" dirty="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zh-CN" altLang="en-US" sz="1500" dirty="0">
                <a:solidFill>
                  <a:srgbClr val="000000"/>
                </a:solidFill>
                <a:latin typeface="Times New Roman" panose="02020603050405020304" pitchFamily="18" charset="0"/>
                <a:ea typeface="宋体" panose="02010600030101010101" pitchFamily="2" charset="-122"/>
                <a:sym typeface="+mn-ea"/>
              </a:rPr>
              <a:t>【例</a:t>
            </a:r>
            <a:r>
              <a:rPr lang="en-US" altLang="zh-CN" sz="1500" dirty="0">
                <a:solidFill>
                  <a:srgbClr val="000000"/>
                </a:solidFill>
                <a:latin typeface="Times New Roman" panose="02020603050405020304" pitchFamily="18" charset="0"/>
                <a:ea typeface="宋体" panose="02010600030101010101" pitchFamily="2" charset="-122"/>
                <a:sym typeface="+mn-ea"/>
              </a:rPr>
              <a:t> </a:t>
            </a:r>
            <a:r>
              <a:rPr lang="zh-CN" altLang="en-US" sz="1500" dirty="0">
                <a:solidFill>
                  <a:srgbClr val="000000"/>
                </a:solidFill>
                <a:latin typeface="Times New Roman" panose="02020603050405020304" pitchFamily="18" charset="0"/>
                <a:ea typeface="宋体" panose="02010600030101010101" pitchFamily="2" charset="-122"/>
                <a:sym typeface="+mn-ea"/>
              </a:rPr>
              <a:t>】 </a:t>
            </a:r>
            <a:r>
              <a:rPr lang="en-US" altLang="zh-CN" sz="1500">
                <a:solidFill>
                  <a:srgbClr val="000000"/>
                </a:solidFill>
                <a:latin typeface="Times New Roman" panose="02020603050405020304" pitchFamily="18" charset="0"/>
                <a:ea typeface="宋体" panose="02010600030101010101" pitchFamily="2" charset="-122"/>
                <a:sym typeface="+mn-ea"/>
              </a:rPr>
              <a:t>AND  AL</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AL</a:t>
            </a:r>
            <a:endParaRPr lang="en-US" altLang="zh-CN" sz="150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zh-CN" altLang="en-US" sz="1500" dirty="0">
                <a:solidFill>
                  <a:srgbClr val="000000"/>
                </a:solidFill>
                <a:latin typeface="Times New Roman" panose="02020603050405020304" pitchFamily="18" charset="0"/>
                <a:ea typeface="宋体" panose="02010600030101010101" pitchFamily="2" charset="-122"/>
                <a:sym typeface="+mn-ea"/>
              </a:rPr>
              <a:t>本指令的用途：对一个操作数，本身相“与”，其操作数不变，但却使</a:t>
            </a:r>
            <a:r>
              <a:rPr lang="en-US" altLang="zh-CN" sz="1500">
                <a:solidFill>
                  <a:srgbClr val="000000"/>
                </a:solidFill>
                <a:latin typeface="Times New Roman" panose="02020603050405020304" pitchFamily="18" charset="0"/>
                <a:ea typeface="宋体" panose="02010600030101010101" pitchFamily="2" charset="-122"/>
                <a:sym typeface="+mn-ea"/>
              </a:rPr>
              <a:t>CF</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OF=0</a:t>
            </a:r>
            <a:r>
              <a:rPr lang="zh-CN" altLang="en-US" sz="1500">
                <a:solidFill>
                  <a:srgbClr val="000000"/>
                </a:solidFill>
                <a:latin typeface="Times New Roman" panose="02020603050405020304" pitchFamily="18" charset="0"/>
                <a:ea typeface="宋体" panose="02010600030101010101" pitchFamily="2" charset="-122"/>
                <a:sym typeface="+mn-ea"/>
              </a:rPr>
              <a:t>，</a:t>
            </a:r>
            <a:r>
              <a:rPr lang="zh-CN" altLang="en-US" sz="1500" dirty="0">
                <a:solidFill>
                  <a:srgbClr val="000000"/>
                </a:solidFill>
                <a:latin typeface="Times New Roman" panose="02020603050405020304" pitchFamily="18" charset="0"/>
                <a:ea typeface="宋体" panose="02010600030101010101" pitchFamily="2" charset="-122"/>
                <a:sym typeface="+mn-ea"/>
              </a:rPr>
              <a:t>并设置了</a:t>
            </a:r>
            <a:r>
              <a:rPr lang="en-US" altLang="zh-CN" sz="1500">
                <a:solidFill>
                  <a:srgbClr val="000000"/>
                </a:solidFill>
                <a:latin typeface="Times New Roman" panose="02020603050405020304" pitchFamily="18" charset="0"/>
                <a:ea typeface="宋体" panose="02010600030101010101" pitchFamily="2" charset="-122"/>
                <a:sym typeface="+mn-ea"/>
              </a:rPr>
              <a:t>SF</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ZF</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PF</a:t>
            </a:r>
            <a:r>
              <a:rPr lang="zh-CN" altLang="en-US" sz="1500" dirty="0">
                <a:solidFill>
                  <a:srgbClr val="000000"/>
                </a:solidFill>
                <a:latin typeface="Times New Roman" panose="02020603050405020304" pitchFamily="18" charset="0"/>
                <a:ea typeface="宋体" panose="02010600030101010101" pitchFamily="2" charset="-122"/>
                <a:sym typeface="+mn-ea"/>
              </a:rPr>
              <a:t>状态值。这样可实现清</a:t>
            </a:r>
            <a:r>
              <a:rPr lang="en-US" altLang="zh-CN" sz="1500">
                <a:solidFill>
                  <a:srgbClr val="000000"/>
                </a:solidFill>
                <a:latin typeface="Times New Roman" panose="02020603050405020304" pitchFamily="18" charset="0"/>
                <a:ea typeface="宋体" panose="02010600030101010101" pitchFamily="2" charset="-122"/>
                <a:sym typeface="+mn-ea"/>
              </a:rPr>
              <a:t>CF</a:t>
            </a:r>
            <a:r>
              <a:rPr lang="zh-CN" altLang="en-US" sz="1500" dirty="0">
                <a:solidFill>
                  <a:srgbClr val="000000"/>
                </a:solidFill>
                <a:latin typeface="Times New Roman" panose="02020603050405020304" pitchFamily="18" charset="0"/>
                <a:ea typeface="宋体" panose="02010600030101010101" pitchFamily="2" charset="-122"/>
                <a:sym typeface="+mn-ea"/>
              </a:rPr>
              <a:t>目的；对</a:t>
            </a:r>
            <a:r>
              <a:rPr lang="en-US" altLang="zh-CN" sz="1500">
                <a:solidFill>
                  <a:srgbClr val="000000"/>
                </a:solidFill>
                <a:latin typeface="Times New Roman" panose="02020603050405020304" pitchFamily="18" charset="0"/>
                <a:ea typeface="宋体" panose="02010600030101010101" pitchFamily="2" charset="-122"/>
                <a:sym typeface="+mn-ea"/>
              </a:rPr>
              <a:t>SF</a:t>
            </a:r>
            <a:r>
              <a:rPr lang="zh-CN" altLang="en-US" sz="1500" dirty="0">
                <a:solidFill>
                  <a:srgbClr val="000000"/>
                </a:solidFill>
                <a:latin typeface="Times New Roman" panose="02020603050405020304" pitchFamily="18" charset="0"/>
                <a:ea typeface="宋体" panose="02010600030101010101" pitchFamily="2" charset="-122"/>
                <a:sym typeface="+mn-ea"/>
              </a:rPr>
              <a:t>值可判操作数的正负；对</a:t>
            </a:r>
            <a:r>
              <a:rPr lang="en-US" altLang="zh-CN" sz="1500">
                <a:solidFill>
                  <a:srgbClr val="000000"/>
                </a:solidFill>
                <a:latin typeface="Times New Roman" panose="02020603050405020304" pitchFamily="18" charset="0"/>
                <a:ea typeface="宋体" panose="02010600030101010101" pitchFamily="2" charset="-122"/>
                <a:sym typeface="+mn-ea"/>
              </a:rPr>
              <a:t>ZF</a:t>
            </a:r>
            <a:r>
              <a:rPr lang="zh-CN" altLang="en-US" sz="1500" dirty="0">
                <a:solidFill>
                  <a:srgbClr val="000000"/>
                </a:solidFill>
                <a:latin typeface="Times New Roman" panose="02020603050405020304" pitchFamily="18" charset="0"/>
                <a:ea typeface="宋体" panose="02010600030101010101" pitchFamily="2" charset="-122"/>
                <a:sym typeface="+mn-ea"/>
              </a:rPr>
              <a:t>值可判操作数是否为零；对</a:t>
            </a:r>
            <a:r>
              <a:rPr lang="en-US" altLang="zh-CN" sz="1500">
                <a:solidFill>
                  <a:srgbClr val="000000"/>
                </a:solidFill>
                <a:latin typeface="Times New Roman" panose="02020603050405020304" pitchFamily="18" charset="0"/>
                <a:ea typeface="宋体" panose="02010600030101010101" pitchFamily="2" charset="-122"/>
                <a:sym typeface="+mn-ea"/>
              </a:rPr>
              <a:t>PF</a:t>
            </a:r>
            <a:r>
              <a:rPr lang="zh-CN" altLang="en-US" sz="1500" dirty="0">
                <a:solidFill>
                  <a:srgbClr val="000000"/>
                </a:solidFill>
                <a:latin typeface="Times New Roman" panose="02020603050405020304" pitchFamily="18" charset="0"/>
                <a:ea typeface="宋体" panose="02010600030101010101" pitchFamily="2" charset="-122"/>
                <a:sym typeface="+mn-ea"/>
              </a:rPr>
              <a:t>值可判操作数的奇偶性。</a:t>
            </a:r>
            <a:endParaRPr lang="zh-CN" altLang="en-US" sz="1500" dirty="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zh-CN" altLang="en-US" sz="1500" dirty="0">
                <a:solidFill>
                  <a:srgbClr val="000000"/>
                </a:solidFill>
                <a:latin typeface="Times New Roman" panose="02020603050405020304" pitchFamily="18" charset="0"/>
                <a:ea typeface="宋体" panose="02010600030101010101" pitchFamily="2" charset="-122"/>
                <a:sym typeface="+mn-ea"/>
              </a:rPr>
              <a:t>若指令执行前：</a:t>
            </a:r>
            <a:r>
              <a:rPr lang="en-US" altLang="zh-CN" sz="1500">
                <a:solidFill>
                  <a:srgbClr val="000000"/>
                </a:solidFill>
                <a:latin typeface="Times New Roman" panose="02020603050405020304" pitchFamily="18" charset="0"/>
                <a:ea typeface="宋体" panose="02010600030101010101" pitchFamily="2" charset="-122"/>
                <a:sym typeface="+mn-ea"/>
              </a:rPr>
              <a:t>AL</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86H</a:t>
            </a:r>
            <a:endParaRPr lang="en-US" altLang="zh-CN" sz="150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zh-CN" altLang="en-US" sz="1500" dirty="0">
                <a:solidFill>
                  <a:srgbClr val="000000"/>
                </a:solidFill>
                <a:latin typeface="Times New Roman" panose="02020603050405020304" pitchFamily="18" charset="0"/>
                <a:ea typeface="宋体" panose="02010600030101010101" pitchFamily="2" charset="-122"/>
                <a:sym typeface="+mn-ea"/>
              </a:rPr>
              <a:t>指令执行后：</a:t>
            </a:r>
            <a:r>
              <a:rPr lang="en-US" altLang="zh-CN" sz="1500">
                <a:solidFill>
                  <a:srgbClr val="000000"/>
                </a:solidFill>
                <a:latin typeface="Times New Roman" panose="02020603050405020304" pitchFamily="18" charset="0"/>
                <a:ea typeface="宋体" panose="02010600030101010101" pitchFamily="2" charset="-122"/>
                <a:sym typeface="+mn-ea"/>
              </a:rPr>
              <a:t>AL</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86H</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CF</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OF=0</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SF</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1</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ZF</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0</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PF</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0</a:t>
            </a:r>
            <a:r>
              <a:rPr lang="zh-CN" altLang="en-US" sz="1500">
                <a:solidFill>
                  <a:srgbClr val="000000"/>
                </a:solidFill>
                <a:latin typeface="Times New Roman" panose="02020603050405020304" pitchFamily="18" charset="0"/>
                <a:ea typeface="宋体" panose="02010600030101010101" pitchFamily="2" charset="-122"/>
                <a:sym typeface="+mn-ea"/>
              </a:rPr>
              <a:t>。</a:t>
            </a:r>
            <a:endParaRPr lang="zh-CN" altLang="en-US" sz="150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zh-CN" altLang="en-US" sz="1500" dirty="0">
                <a:solidFill>
                  <a:srgbClr val="000000"/>
                </a:solidFill>
                <a:latin typeface="宋体" panose="02010600030101010101" pitchFamily="2" charset="-122"/>
                <a:ea typeface="宋体" panose="02010600030101010101" pitchFamily="2" charset="-122"/>
                <a:sym typeface="+mn-ea"/>
              </a:rPr>
              <a:t>指令</a:t>
            </a:r>
            <a:r>
              <a:rPr lang="en-US" altLang="zh-CN" sz="1500">
                <a:solidFill>
                  <a:srgbClr val="000000"/>
                </a:solidFill>
                <a:latin typeface="Times New Roman" panose="02020603050405020304" pitchFamily="18" charset="0"/>
                <a:ea typeface="宋体" panose="02010600030101010101" pitchFamily="2" charset="-122"/>
                <a:sym typeface="+mn-ea"/>
              </a:rPr>
              <a:t>AND AL</a:t>
            </a:r>
            <a:r>
              <a:rPr lang="zh-CN" altLang="en-US" sz="1500">
                <a:solidFill>
                  <a:srgbClr val="000000"/>
                </a:solidFill>
                <a:latin typeface="宋体" panose="02010600030101010101" pitchFamily="2" charset="-122"/>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0FFH</a:t>
            </a:r>
            <a:r>
              <a:rPr lang="zh-CN" altLang="en-US" sz="1500">
                <a:solidFill>
                  <a:srgbClr val="000000"/>
                </a:solidFill>
                <a:latin typeface="宋体" panose="02010600030101010101" pitchFamily="2" charset="-122"/>
                <a:ea typeface="宋体" panose="02010600030101010101" pitchFamily="2" charset="-122"/>
                <a:sym typeface="+mn-ea"/>
              </a:rPr>
              <a:t>与</a:t>
            </a:r>
            <a:r>
              <a:rPr lang="en-US" altLang="zh-CN" sz="1500">
                <a:solidFill>
                  <a:srgbClr val="000000"/>
                </a:solidFill>
                <a:latin typeface="Times New Roman" panose="02020603050405020304" pitchFamily="18" charset="0"/>
                <a:ea typeface="宋体" panose="02010600030101010101" pitchFamily="2" charset="-122"/>
                <a:sym typeface="+mn-ea"/>
              </a:rPr>
              <a:t>AND  AL</a:t>
            </a:r>
            <a:r>
              <a:rPr lang="zh-CN" altLang="en-US" sz="1500">
                <a:solidFill>
                  <a:srgbClr val="000000"/>
                </a:solidFill>
                <a:latin typeface="宋体" panose="02010600030101010101" pitchFamily="2" charset="-122"/>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AL</a:t>
            </a:r>
            <a:r>
              <a:rPr lang="zh-CN" altLang="en-US" sz="1500" dirty="0">
                <a:solidFill>
                  <a:srgbClr val="000000"/>
                </a:solidFill>
                <a:latin typeface="宋体" panose="02010600030101010101" pitchFamily="2" charset="-122"/>
                <a:ea typeface="宋体" panose="02010600030101010101" pitchFamily="2" charset="-122"/>
                <a:sym typeface="+mn-ea"/>
              </a:rPr>
              <a:t>是等效的。</a:t>
            </a:r>
            <a:r>
              <a:rPr lang="zh-CN" altLang="en-US" sz="1500" dirty="0">
                <a:latin typeface="Times New Roman" panose="02020603050405020304" pitchFamily="18" charset="0"/>
                <a:ea typeface="宋体" panose="02010600030101010101" pitchFamily="2" charset="-122"/>
                <a:sym typeface="+mn-ea"/>
              </a:rPr>
              <a:t>        </a:t>
            </a:r>
            <a:endParaRPr lang="zh-CN" altLang="en-US" sz="1500">
              <a:latin typeface="Times New Roman" panose="02020603050405020304" pitchFamily="18" charset="0"/>
              <a:ea typeface="宋体" panose="02010600030101010101" pitchFamily="2" charset="-122"/>
            </a:endParaRPr>
          </a:p>
          <a:p>
            <a:pPr marL="0" indent="0">
              <a:buNone/>
            </a:pPr>
            <a:endParaRPr lang="zh-CN" altLang="en-US" sz="1500"/>
          </a:p>
        </p:txBody>
      </p:sp>
    </p:spTree>
  </p:cSld>
  <p:clrMapOvr>
    <a:masterClrMapping/>
  </p:clrMapOvr>
  <p:transition>
    <p:wheel spokes="8"/>
  </p:transition>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69666" name="标题 369665"/>
          <p:cNvSpPr>
            <a:spLocks noGrp="1"/>
          </p:cNvSpPr>
          <p:nvPr>
            <p:ph type="title"/>
          </p:nvPr>
        </p:nvSpPr>
        <p:spPr/>
        <p:txBody>
          <a:bodyPr anchor="ctr" anchorCtr="0"/>
          <a:p>
            <a:endParaRPr lang="zh-CN" altLang="en-US" dirty="0"/>
          </a:p>
        </p:txBody>
      </p:sp>
      <p:sp>
        <p:nvSpPr>
          <p:cNvPr id="369667" name="文本占位符 369666"/>
          <p:cNvSpPr>
            <a:spLocks noGrp="1"/>
          </p:cNvSpPr>
          <p:nvPr>
            <p:ph type="body" idx="1"/>
          </p:nvPr>
        </p:nvSpPr>
        <p:spPr/>
        <p:txBody>
          <a:bodyPr/>
          <a:p>
            <a:pPr>
              <a:buNone/>
            </a:pPr>
            <a:r>
              <a:rPr lang="zh-CN" altLang="en-US" dirty="0"/>
              <a:t>“或”运算指令</a:t>
            </a:r>
            <a:endParaRPr lang="zh-CN" altLang="en-US" dirty="0"/>
          </a:p>
          <a:p>
            <a:pPr eaLnBrk="0" hangingPunct="0">
              <a:spcBef>
                <a:spcPct val="15000"/>
              </a:spcBef>
              <a:spcAft>
                <a:spcPct val="15000"/>
              </a:spcAft>
            </a:pPr>
            <a:r>
              <a:rPr lang="zh-CN" altLang="en-US" sz="2400" dirty="0"/>
              <a:t>格式：  </a:t>
            </a:r>
            <a:r>
              <a:rPr lang="en-US" altLang="zh-CN" sz="2400"/>
              <a:t>OR  OPRD1，OPRD2</a:t>
            </a:r>
            <a:endParaRPr lang="en-US" altLang="zh-CN" sz="2400"/>
          </a:p>
          <a:p>
            <a:pPr eaLnBrk="0" hangingPunct="0">
              <a:spcBef>
                <a:spcPct val="15000"/>
              </a:spcBef>
              <a:spcAft>
                <a:spcPct val="15000"/>
              </a:spcAft>
            </a:pPr>
            <a:r>
              <a:rPr lang="zh-CN" altLang="en-US" sz="2400" dirty="0"/>
              <a:t>操作：  两操作数相“或”，结果送目标地址</a:t>
            </a:r>
            <a:endParaRPr lang="zh-CN" altLang="en-US" sz="2400" dirty="0"/>
          </a:p>
          <a:p>
            <a:pPr>
              <a:spcBef>
                <a:spcPct val="15000"/>
              </a:spcBef>
              <a:spcAft>
                <a:spcPct val="15000"/>
              </a:spcAft>
            </a:pPr>
            <a:r>
              <a:rPr lang="zh-CN" altLang="en-US" sz="2400" dirty="0"/>
              <a:t>“或”指令的应用</a:t>
            </a:r>
            <a:endParaRPr lang="en-US" altLang="zh-TW" sz="2400"/>
          </a:p>
          <a:p>
            <a:pPr lvl="1"/>
            <a:r>
              <a:rPr lang="zh-CN" altLang="en-US" b="1" dirty="0"/>
              <a:t>实现两操作数相“或”的运算</a:t>
            </a:r>
            <a:endParaRPr lang="zh-CN" altLang="en-US" b="1" dirty="0"/>
          </a:p>
          <a:p>
            <a:pPr lvl="1"/>
            <a:r>
              <a:rPr lang="zh-CN" altLang="en-US" b="1" dirty="0"/>
              <a:t>使某些位不变，某些位置“1”</a:t>
            </a:r>
            <a:endParaRPr lang="zh-CN" altLang="en-US" b="1" dirty="0"/>
          </a:p>
          <a:p>
            <a:pPr lvl="1"/>
            <a:r>
              <a:rPr lang="zh-CN" altLang="en-US" b="1" dirty="0"/>
              <a:t>在不改变操作数的情况下使</a:t>
            </a:r>
            <a:r>
              <a:rPr lang="en-US" altLang="zh-CN" b="1"/>
              <a:t>OF=CF=0</a:t>
            </a:r>
            <a:endParaRPr lang="en-US" altLang="zh-CN" b="1"/>
          </a:p>
          <a:p>
            <a:endParaRPr lang="zh-CN" altLang="en-US" sz="2400" dirty="0">
              <a:solidFill>
                <a:schemeClr val="tx1"/>
              </a:solidFill>
            </a:endParaRPr>
          </a:p>
        </p:txBody>
      </p:sp>
    </p:spTree>
  </p:cSld>
  <p:clrMapOvr>
    <a:masterClrMapping/>
  </p:clrMapOvr>
  <p:transition>
    <p:wheel spokes="8"/>
  </p:transition>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lgn="just">
              <a:lnSpc>
                <a:spcPct val="130000"/>
              </a:lnSpc>
              <a:spcBef>
                <a:spcPct val="50000"/>
              </a:spcBef>
              <a:buNone/>
            </a:pPr>
            <a:r>
              <a:rPr lang="zh-CN" altLang="en-US" sz="1500" dirty="0">
                <a:solidFill>
                  <a:srgbClr val="000000"/>
                </a:solidFill>
                <a:latin typeface="Times New Roman" panose="02020603050405020304" pitchFamily="18" charset="0"/>
                <a:ea typeface="宋体" panose="02010600030101010101" pitchFamily="2" charset="-122"/>
                <a:sym typeface="+mn-ea"/>
              </a:rPr>
              <a:t>【例</a:t>
            </a:r>
            <a:r>
              <a:rPr lang="en-US" altLang="zh-CN" sz="1500" dirty="0">
                <a:solidFill>
                  <a:srgbClr val="000000"/>
                </a:solidFill>
                <a:latin typeface="Times New Roman" panose="02020603050405020304" pitchFamily="18" charset="0"/>
                <a:ea typeface="宋体" panose="02010600030101010101" pitchFamily="2" charset="-122"/>
                <a:sym typeface="+mn-ea"/>
              </a:rPr>
              <a:t> </a:t>
            </a:r>
            <a:r>
              <a:rPr lang="zh-CN" altLang="en-US" sz="1500" dirty="0">
                <a:solidFill>
                  <a:srgbClr val="000000"/>
                </a:solidFill>
                <a:latin typeface="Times New Roman" panose="02020603050405020304" pitchFamily="18" charset="0"/>
                <a:ea typeface="宋体" panose="02010600030101010101" pitchFamily="2" charset="-122"/>
                <a:sym typeface="+mn-ea"/>
              </a:rPr>
              <a:t>】  </a:t>
            </a:r>
            <a:r>
              <a:rPr lang="en-US" altLang="zh-CN" sz="1500">
                <a:solidFill>
                  <a:srgbClr val="000000"/>
                </a:solidFill>
                <a:latin typeface="Times New Roman" panose="02020603050405020304" pitchFamily="18" charset="0"/>
                <a:ea typeface="宋体" panose="02010600030101010101" pitchFamily="2" charset="-122"/>
                <a:sym typeface="+mn-ea"/>
              </a:rPr>
              <a:t>OR  AL</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88H</a:t>
            </a:r>
            <a:endParaRPr lang="en-US" altLang="zh-CN" sz="1500">
              <a:latin typeface="Times New Roman" panose="02020603050405020304" pitchFamily="18" charset="0"/>
              <a:ea typeface="宋体" panose="02010600030101010101" pitchFamily="2" charset="-122"/>
            </a:endParaRPr>
          </a:p>
          <a:p>
            <a:pPr marL="0" indent="0" algn="just">
              <a:lnSpc>
                <a:spcPct val="130000"/>
              </a:lnSpc>
              <a:spcBef>
                <a:spcPct val="50000"/>
              </a:spcBef>
              <a:buNone/>
            </a:pPr>
            <a:r>
              <a:rPr lang="zh-CN" altLang="en-US" sz="1500" dirty="0">
                <a:solidFill>
                  <a:srgbClr val="000000"/>
                </a:solidFill>
                <a:latin typeface="Times New Roman" panose="02020603050405020304" pitchFamily="18" charset="0"/>
                <a:ea typeface="宋体" panose="02010600030101010101" pitchFamily="2" charset="-122"/>
                <a:sym typeface="+mn-ea"/>
              </a:rPr>
              <a:t>意图：使</a:t>
            </a:r>
            <a:r>
              <a:rPr lang="en-US" altLang="zh-CN" sz="1500">
                <a:solidFill>
                  <a:srgbClr val="000000"/>
                </a:solidFill>
                <a:latin typeface="Times New Roman" panose="02020603050405020304" pitchFamily="18" charset="0"/>
                <a:ea typeface="宋体" panose="02010600030101010101" pitchFamily="2" charset="-122"/>
                <a:sym typeface="+mn-ea"/>
              </a:rPr>
              <a:t>AL</a:t>
            </a:r>
            <a:r>
              <a:rPr lang="zh-CN" altLang="en-US" sz="1500" dirty="0">
                <a:solidFill>
                  <a:srgbClr val="000000"/>
                </a:solidFill>
                <a:latin typeface="Times New Roman" panose="02020603050405020304" pitchFamily="18" charset="0"/>
                <a:ea typeface="宋体" panose="02010600030101010101" pitchFamily="2" charset="-122"/>
                <a:sym typeface="+mn-ea"/>
              </a:rPr>
              <a:t>中的</a:t>
            </a:r>
            <a:r>
              <a:rPr lang="en-US" altLang="zh-CN" sz="1500">
                <a:solidFill>
                  <a:srgbClr val="000000"/>
                </a:solidFill>
                <a:latin typeface="Times New Roman" panose="02020603050405020304" pitchFamily="18" charset="0"/>
                <a:ea typeface="宋体" panose="02010600030101010101" pitchFamily="2" charset="-122"/>
                <a:sym typeface="+mn-ea"/>
              </a:rPr>
              <a:t>D</a:t>
            </a:r>
            <a:r>
              <a:rPr lang="en-US" altLang="zh-CN" sz="1500" baseline="-30000">
                <a:solidFill>
                  <a:srgbClr val="000000"/>
                </a:solidFill>
                <a:latin typeface="Times New Roman" panose="02020603050405020304" pitchFamily="18" charset="0"/>
                <a:ea typeface="宋体" panose="02010600030101010101" pitchFamily="2" charset="-122"/>
                <a:sym typeface="+mn-ea"/>
              </a:rPr>
              <a:t>3</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D</a:t>
            </a:r>
            <a:r>
              <a:rPr lang="en-US" altLang="zh-CN" sz="1500" baseline="-30000">
                <a:solidFill>
                  <a:srgbClr val="000000"/>
                </a:solidFill>
                <a:latin typeface="Times New Roman" panose="02020603050405020304" pitchFamily="18" charset="0"/>
                <a:ea typeface="宋体" panose="02010600030101010101" pitchFamily="2" charset="-122"/>
                <a:sym typeface="+mn-ea"/>
              </a:rPr>
              <a:t>7</a:t>
            </a:r>
            <a:r>
              <a:rPr lang="zh-CN" altLang="en-US" sz="1500" dirty="0">
                <a:solidFill>
                  <a:srgbClr val="000000"/>
                </a:solidFill>
                <a:latin typeface="Times New Roman" panose="02020603050405020304" pitchFamily="18" charset="0"/>
                <a:ea typeface="宋体" panose="02010600030101010101" pitchFamily="2" charset="-122"/>
                <a:sym typeface="+mn-ea"/>
              </a:rPr>
              <a:t>位置</a:t>
            </a:r>
            <a:r>
              <a:rPr lang="en-US" altLang="zh-CN" sz="1500" dirty="0">
                <a:solidFill>
                  <a:srgbClr val="000000"/>
                </a:solidFill>
                <a:latin typeface="Times New Roman" panose="02020603050405020304" pitchFamily="18" charset="0"/>
                <a:ea typeface="宋体" panose="02010600030101010101" pitchFamily="2" charset="-122"/>
                <a:sym typeface="+mn-ea"/>
              </a:rPr>
              <a:t>1</a:t>
            </a:r>
            <a:r>
              <a:rPr lang="zh-CN" altLang="en-US" sz="1500" dirty="0">
                <a:solidFill>
                  <a:srgbClr val="000000"/>
                </a:solidFill>
                <a:latin typeface="Times New Roman" panose="02020603050405020304" pitchFamily="18" charset="0"/>
                <a:ea typeface="宋体" panose="02010600030101010101" pitchFamily="2" charset="-122"/>
                <a:sym typeface="+mn-ea"/>
              </a:rPr>
              <a:t>，不管它们原来是否为</a:t>
            </a:r>
            <a:r>
              <a:rPr lang="en-US" altLang="zh-CN" sz="1500" dirty="0">
                <a:solidFill>
                  <a:srgbClr val="000000"/>
                </a:solidFill>
                <a:latin typeface="Times New Roman" panose="02020603050405020304" pitchFamily="18" charset="0"/>
                <a:ea typeface="宋体" panose="02010600030101010101" pitchFamily="2" charset="-122"/>
                <a:sym typeface="+mn-ea"/>
              </a:rPr>
              <a:t>1</a:t>
            </a:r>
            <a:r>
              <a:rPr lang="zh-CN" altLang="en-US" sz="1500" dirty="0">
                <a:solidFill>
                  <a:srgbClr val="000000"/>
                </a:solidFill>
                <a:latin typeface="Times New Roman" panose="02020603050405020304" pitchFamily="18" charset="0"/>
                <a:ea typeface="宋体" panose="02010600030101010101" pitchFamily="2" charset="-122"/>
                <a:sym typeface="+mn-ea"/>
              </a:rPr>
              <a:t>。</a:t>
            </a:r>
            <a:endParaRPr lang="zh-CN" altLang="en-US" sz="1500" dirty="0">
              <a:latin typeface="Times New Roman" panose="02020603050405020304" pitchFamily="18" charset="0"/>
              <a:ea typeface="宋体" panose="02010600030101010101" pitchFamily="2" charset="-122"/>
            </a:endParaRPr>
          </a:p>
          <a:p>
            <a:pPr marL="0" indent="0" algn="just">
              <a:lnSpc>
                <a:spcPct val="130000"/>
              </a:lnSpc>
              <a:spcBef>
                <a:spcPct val="50000"/>
              </a:spcBef>
              <a:buNone/>
            </a:pPr>
            <a:r>
              <a:rPr lang="zh-CN" altLang="en-US" sz="1500" dirty="0">
                <a:solidFill>
                  <a:srgbClr val="000000"/>
                </a:solidFill>
                <a:latin typeface="Times New Roman" panose="02020603050405020304" pitchFamily="18" charset="0"/>
                <a:ea typeface="宋体" panose="02010600030101010101" pitchFamily="2" charset="-122"/>
                <a:sym typeface="+mn-ea"/>
              </a:rPr>
              <a:t>指令执行前：</a:t>
            </a:r>
            <a:r>
              <a:rPr lang="en-US" altLang="zh-CN" sz="1500">
                <a:solidFill>
                  <a:srgbClr val="000000"/>
                </a:solidFill>
                <a:latin typeface="Times New Roman" panose="02020603050405020304" pitchFamily="18" charset="0"/>
                <a:ea typeface="宋体" panose="02010600030101010101" pitchFamily="2" charset="-122"/>
                <a:sym typeface="+mn-ea"/>
              </a:rPr>
              <a:t>AL</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2BH</a:t>
            </a:r>
            <a:endParaRPr lang="en-US" altLang="zh-CN" sz="1500">
              <a:latin typeface="Times New Roman" panose="02020603050405020304" pitchFamily="18" charset="0"/>
              <a:ea typeface="宋体" panose="02010600030101010101" pitchFamily="2" charset="-122"/>
            </a:endParaRPr>
          </a:p>
          <a:p>
            <a:pPr marL="0" indent="0" algn="just">
              <a:lnSpc>
                <a:spcPct val="130000"/>
              </a:lnSpc>
              <a:spcBef>
                <a:spcPct val="50000"/>
              </a:spcBef>
              <a:buNone/>
            </a:pPr>
            <a:r>
              <a:rPr lang="zh-CN" altLang="en-US" sz="1500" dirty="0">
                <a:solidFill>
                  <a:srgbClr val="000000"/>
                </a:solidFill>
                <a:latin typeface="Times New Roman" panose="02020603050405020304" pitchFamily="18" charset="0"/>
                <a:ea typeface="宋体" panose="02010600030101010101" pitchFamily="2" charset="-122"/>
                <a:sym typeface="+mn-ea"/>
              </a:rPr>
              <a:t>指令执行后：</a:t>
            </a:r>
            <a:r>
              <a:rPr lang="en-US" altLang="zh-CN" sz="1500">
                <a:solidFill>
                  <a:srgbClr val="000000"/>
                </a:solidFill>
                <a:latin typeface="Times New Roman" panose="02020603050405020304" pitchFamily="18" charset="0"/>
                <a:ea typeface="宋体" panose="02010600030101010101" pitchFamily="2" charset="-122"/>
                <a:sym typeface="+mn-ea"/>
              </a:rPr>
              <a:t>AL</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0ABH</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CF</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OF</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0</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SF</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1</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ZF</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0</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PF</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0</a:t>
            </a:r>
            <a:r>
              <a:rPr lang="zh-CN" altLang="en-US" sz="1500">
                <a:solidFill>
                  <a:srgbClr val="000000"/>
                </a:solidFill>
                <a:latin typeface="Times New Roman" panose="02020603050405020304" pitchFamily="18" charset="0"/>
                <a:ea typeface="宋体" panose="02010600030101010101" pitchFamily="2" charset="-122"/>
                <a:sym typeface="+mn-ea"/>
              </a:rPr>
              <a:t>。</a:t>
            </a:r>
            <a:endParaRPr lang="zh-CN" altLang="en-US" sz="1500">
              <a:latin typeface="Times New Roman" panose="02020603050405020304" pitchFamily="18" charset="0"/>
              <a:ea typeface="宋体" panose="02010600030101010101" pitchFamily="2" charset="-122"/>
            </a:endParaRPr>
          </a:p>
          <a:p>
            <a:pPr marL="0" indent="0" algn="just">
              <a:lnSpc>
                <a:spcPct val="130000"/>
              </a:lnSpc>
              <a:spcBef>
                <a:spcPct val="50000"/>
              </a:spcBef>
              <a:buNone/>
            </a:pPr>
            <a:r>
              <a:rPr lang="zh-CN" altLang="en-US" sz="1500">
                <a:solidFill>
                  <a:srgbClr val="000000"/>
                </a:solidFill>
                <a:latin typeface="Times New Roman" panose="02020603050405020304" pitchFamily="18" charset="0"/>
                <a:ea typeface="宋体" panose="02010600030101010101" pitchFamily="2" charset="-122"/>
                <a:sym typeface="+mn-ea"/>
              </a:rPr>
              <a:t>【</a:t>
            </a:r>
            <a:r>
              <a:rPr lang="zh-CN" altLang="en-US" sz="1500" dirty="0">
                <a:solidFill>
                  <a:srgbClr val="000000"/>
                </a:solidFill>
                <a:latin typeface="Times New Roman" panose="02020603050405020304" pitchFamily="18" charset="0"/>
                <a:ea typeface="宋体" panose="02010600030101010101" pitchFamily="2" charset="-122"/>
                <a:sym typeface="+mn-ea"/>
              </a:rPr>
              <a:t>例</a:t>
            </a:r>
            <a:r>
              <a:rPr lang="en-US" altLang="zh-CN" sz="1500" dirty="0">
                <a:solidFill>
                  <a:srgbClr val="000000"/>
                </a:solidFill>
                <a:latin typeface="Times New Roman" panose="02020603050405020304" pitchFamily="18" charset="0"/>
                <a:ea typeface="宋体" panose="02010600030101010101" pitchFamily="2" charset="-122"/>
                <a:sym typeface="+mn-ea"/>
              </a:rPr>
              <a:t> </a:t>
            </a:r>
            <a:r>
              <a:rPr lang="zh-CN" altLang="en-US" sz="1500" dirty="0">
                <a:solidFill>
                  <a:srgbClr val="000000"/>
                </a:solidFill>
                <a:latin typeface="Times New Roman" panose="02020603050405020304" pitchFamily="18" charset="0"/>
                <a:ea typeface="宋体" panose="02010600030101010101" pitchFamily="2" charset="-122"/>
                <a:sym typeface="+mn-ea"/>
              </a:rPr>
              <a:t>】 </a:t>
            </a:r>
            <a:r>
              <a:rPr lang="en-US" altLang="zh-CN" sz="1500">
                <a:solidFill>
                  <a:srgbClr val="000000"/>
                </a:solidFill>
                <a:latin typeface="Times New Roman" panose="02020603050405020304" pitchFamily="18" charset="0"/>
                <a:ea typeface="宋体" panose="02010600030101010101" pitchFamily="2" charset="-122"/>
                <a:sym typeface="+mn-ea"/>
              </a:rPr>
              <a:t>OR  AL</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AL</a:t>
            </a:r>
            <a:endParaRPr lang="en-US" altLang="zh-CN" sz="1500">
              <a:latin typeface="Times New Roman" panose="02020603050405020304" pitchFamily="18" charset="0"/>
              <a:ea typeface="宋体" panose="02010600030101010101" pitchFamily="2" charset="-122"/>
            </a:endParaRPr>
          </a:p>
          <a:p>
            <a:pPr marL="0" indent="0" algn="just">
              <a:lnSpc>
                <a:spcPct val="130000"/>
              </a:lnSpc>
              <a:spcBef>
                <a:spcPct val="50000"/>
              </a:spcBef>
              <a:buNone/>
            </a:pPr>
            <a:r>
              <a:rPr lang="en-US" altLang="zh-CN" sz="1500">
                <a:solidFill>
                  <a:srgbClr val="000000"/>
                </a:solidFill>
                <a:latin typeface="Times New Roman" panose="02020603050405020304" pitchFamily="18" charset="0"/>
                <a:ea typeface="宋体" panose="02010600030101010101" pitchFamily="2" charset="-122"/>
                <a:sym typeface="+mn-ea"/>
              </a:rPr>
              <a:t>       </a:t>
            </a:r>
            <a:r>
              <a:rPr lang="zh-CN" altLang="en-US" sz="1500" dirty="0">
                <a:solidFill>
                  <a:srgbClr val="000000"/>
                </a:solidFill>
                <a:latin typeface="Times New Roman" panose="02020603050405020304" pitchFamily="18" charset="0"/>
                <a:ea typeface="宋体" panose="02010600030101010101" pitchFamily="2" charset="-122"/>
                <a:sym typeface="+mn-ea"/>
              </a:rPr>
              <a:t>或   </a:t>
            </a:r>
            <a:r>
              <a:rPr lang="en-US" altLang="zh-CN" sz="1500">
                <a:solidFill>
                  <a:srgbClr val="000000"/>
                </a:solidFill>
                <a:latin typeface="Times New Roman" panose="02020603050405020304" pitchFamily="18" charset="0"/>
                <a:ea typeface="宋体" panose="02010600030101010101" pitchFamily="2" charset="-122"/>
                <a:sym typeface="+mn-ea"/>
              </a:rPr>
              <a:t>OR  AL</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0</a:t>
            </a:r>
            <a:endParaRPr lang="en-US" altLang="zh-CN" sz="1500">
              <a:latin typeface="Times New Roman" panose="02020603050405020304" pitchFamily="18" charset="0"/>
              <a:ea typeface="宋体" panose="02010600030101010101" pitchFamily="2" charset="-122"/>
            </a:endParaRPr>
          </a:p>
          <a:p>
            <a:pPr marL="0" indent="0" algn="just">
              <a:lnSpc>
                <a:spcPct val="130000"/>
              </a:lnSpc>
              <a:spcBef>
                <a:spcPct val="50000"/>
              </a:spcBef>
              <a:buNone/>
            </a:pPr>
            <a:r>
              <a:rPr lang="en-US" altLang="zh-CN" sz="1500">
                <a:solidFill>
                  <a:srgbClr val="000000"/>
                </a:solidFill>
                <a:latin typeface="Times New Roman" panose="02020603050405020304" pitchFamily="18" charset="0"/>
                <a:ea typeface="宋体" panose="02010600030101010101" pitchFamily="2" charset="-122"/>
                <a:sym typeface="+mn-ea"/>
              </a:rPr>
              <a:t>AL</a:t>
            </a:r>
            <a:r>
              <a:rPr lang="zh-CN" altLang="en-US" sz="1500" dirty="0">
                <a:solidFill>
                  <a:srgbClr val="000000"/>
                </a:solidFill>
                <a:latin typeface="Times New Roman" panose="02020603050405020304" pitchFamily="18" charset="0"/>
                <a:ea typeface="宋体" panose="02010600030101010101" pitchFamily="2" charset="-122"/>
                <a:sym typeface="+mn-ea"/>
              </a:rPr>
              <a:t>寄存器本身相或，或者与</a:t>
            </a:r>
            <a:r>
              <a:rPr lang="en-US" altLang="zh-CN" sz="1500" dirty="0">
                <a:solidFill>
                  <a:srgbClr val="000000"/>
                </a:solidFill>
                <a:latin typeface="Times New Roman" panose="02020603050405020304" pitchFamily="18" charset="0"/>
                <a:ea typeface="宋体" panose="02010600030101010101" pitchFamily="2" charset="-122"/>
                <a:sym typeface="+mn-ea"/>
              </a:rPr>
              <a:t>0</a:t>
            </a:r>
            <a:r>
              <a:rPr lang="zh-CN" altLang="en-US" sz="1500" dirty="0">
                <a:solidFill>
                  <a:srgbClr val="000000"/>
                </a:solidFill>
                <a:latin typeface="Times New Roman" panose="02020603050405020304" pitchFamily="18" charset="0"/>
                <a:ea typeface="宋体" panose="02010600030101010101" pitchFamily="2" charset="-122"/>
                <a:sym typeface="+mn-ea"/>
              </a:rPr>
              <a:t>相或，操作数保持不变，但可得到</a:t>
            </a:r>
            <a:r>
              <a:rPr lang="en-US" altLang="zh-CN" sz="1500">
                <a:solidFill>
                  <a:srgbClr val="000000"/>
                </a:solidFill>
                <a:latin typeface="Times New Roman" panose="02020603050405020304" pitchFamily="18" charset="0"/>
                <a:ea typeface="宋体" panose="02010600030101010101" pitchFamily="2" charset="-122"/>
                <a:sym typeface="+mn-ea"/>
              </a:rPr>
              <a:t>CF</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OF=0</a:t>
            </a:r>
            <a:r>
              <a:rPr lang="zh-CN" altLang="en-US" sz="1500">
                <a:solidFill>
                  <a:srgbClr val="000000"/>
                </a:solidFill>
                <a:latin typeface="Times New Roman" panose="02020603050405020304" pitchFamily="18" charset="0"/>
                <a:ea typeface="宋体" panose="02010600030101010101" pitchFamily="2" charset="-122"/>
                <a:sym typeface="+mn-ea"/>
              </a:rPr>
              <a:t>，</a:t>
            </a:r>
            <a:r>
              <a:rPr lang="zh-CN" altLang="en-US" sz="1500" dirty="0">
                <a:solidFill>
                  <a:srgbClr val="000000"/>
                </a:solidFill>
                <a:latin typeface="Times New Roman" panose="02020603050405020304" pitchFamily="18" charset="0"/>
                <a:ea typeface="宋体" panose="02010600030101010101" pitchFamily="2" charset="-122"/>
                <a:sym typeface="+mn-ea"/>
              </a:rPr>
              <a:t>符号标志</a:t>
            </a:r>
            <a:r>
              <a:rPr lang="en-US" altLang="zh-CN" sz="1500">
                <a:solidFill>
                  <a:srgbClr val="000000"/>
                </a:solidFill>
                <a:latin typeface="Times New Roman" panose="02020603050405020304" pitchFamily="18" charset="0"/>
                <a:ea typeface="宋体" panose="02010600030101010101" pitchFamily="2" charset="-122"/>
                <a:sym typeface="+mn-ea"/>
              </a:rPr>
              <a:t>SF</a:t>
            </a:r>
            <a:r>
              <a:rPr lang="zh-CN" altLang="en-US" sz="1500">
                <a:solidFill>
                  <a:srgbClr val="000000"/>
                </a:solidFill>
                <a:latin typeface="Times New Roman" panose="02020603050405020304" pitchFamily="18" charset="0"/>
                <a:ea typeface="宋体" panose="02010600030101010101" pitchFamily="2" charset="-122"/>
                <a:sym typeface="+mn-ea"/>
              </a:rPr>
              <a:t>，</a:t>
            </a:r>
            <a:r>
              <a:rPr lang="zh-CN" altLang="en-US" sz="1500" dirty="0">
                <a:solidFill>
                  <a:srgbClr val="000000"/>
                </a:solidFill>
                <a:latin typeface="Times New Roman" panose="02020603050405020304" pitchFamily="18" charset="0"/>
                <a:ea typeface="宋体" panose="02010600030101010101" pitchFamily="2" charset="-122"/>
                <a:sym typeface="+mn-ea"/>
              </a:rPr>
              <a:t>判结果是否为零标志</a:t>
            </a:r>
            <a:r>
              <a:rPr lang="en-US" altLang="zh-CN" sz="1500">
                <a:solidFill>
                  <a:srgbClr val="000000"/>
                </a:solidFill>
                <a:latin typeface="Times New Roman" panose="02020603050405020304" pitchFamily="18" charset="0"/>
                <a:ea typeface="宋体" panose="02010600030101010101" pitchFamily="2" charset="-122"/>
                <a:sym typeface="+mn-ea"/>
              </a:rPr>
              <a:t>ZF</a:t>
            </a:r>
            <a:r>
              <a:rPr lang="zh-CN" altLang="en-US" sz="1500" dirty="0">
                <a:solidFill>
                  <a:srgbClr val="000000"/>
                </a:solidFill>
                <a:latin typeface="Times New Roman" panose="02020603050405020304" pitchFamily="18" charset="0"/>
                <a:ea typeface="宋体" panose="02010600030101010101" pitchFamily="2" charset="-122"/>
                <a:sym typeface="+mn-ea"/>
              </a:rPr>
              <a:t>和奇偶性</a:t>
            </a:r>
            <a:r>
              <a:rPr lang="en-US" altLang="zh-CN" sz="1500">
                <a:solidFill>
                  <a:srgbClr val="000000"/>
                </a:solidFill>
                <a:latin typeface="Times New Roman" panose="02020603050405020304" pitchFamily="18" charset="0"/>
                <a:ea typeface="宋体" panose="02010600030101010101" pitchFamily="2" charset="-122"/>
                <a:sym typeface="+mn-ea"/>
              </a:rPr>
              <a:t>PF</a:t>
            </a:r>
            <a:r>
              <a:rPr lang="zh-CN" altLang="en-US" sz="1500" dirty="0">
                <a:solidFill>
                  <a:srgbClr val="000000"/>
                </a:solidFill>
                <a:latin typeface="Times New Roman" panose="02020603050405020304" pitchFamily="18" charset="0"/>
                <a:ea typeface="宋体" panose="02010600030101010101" pitchFamily="2" charset="-122"/>
                <a:sym typeface="+mn-ea"/>
              </a:rPr>
              <a:t>状态值。</a:t>
            </a:r>
            <a:endParaRPr lang="zh-CN" altLang="en-US" sz="1500" dirty="0">
              <a:latin typeface="Times New Roman" panose="02020603050405020304" pitchFamily="18" charset="0"/>
              <a:ea typeface="宋体" panose="02010600030101010101" pitchFamily="2" charset="-122"/>
            </a:endParaRPr>
          </a:p>
          <a:p>
            <a:pPr marL="0" indent="0" algn="just">
              <a:lnSpc>
                <a:spcPct val="130000"/>
              </a:lnSpc>
              <a:spcBef>
                <a:spcPct val="50000"/>
              </a:spcBef>
              <a:buNone/>
            </a:pPr>
            <a:r>
              <a:rPr lang="zh-CN" altLang="en-US" sz="1500" dirty="0">
                <a:solidFill>
                  <a:srgbClr val="000000"/>
                </a:solidFill>
                <a:latin typeface="Times New Roman" panose="02020603050405020304" pitchFamily="18" charset="0"/>
                <a:ea typeface="宋体" panose="02010600030101010101" pitchFamily="2" charset="-122"/>
                <a:sym typeface="+mn-ea"/>
              </a:rPr>
              <a:t>【例</a:t>
            </a:r>
            <a:r>
              <a:rPr lang="en-US" altLang="zh-CN" sz="1500" dirty="0">
                <a:solidFill>
                  <a:srgbClr val="000000"/>
                </a:solidFill>
                <a:latin typeface="Times New Roman" panose="02020603050405020304" pitchFamily="18" charset="0"/>
                <a:ea typeface="宋体" panose="02010600030101010101" pitchFamily="2" charset="-122"/>
                <a:sym typeface="+mn-ea"/>
              </a:rPr>
              <a:t> </a:t>
            </a:r>
            <a:r>
              <a:rPr lang="zh-CN" altLang="en-US" sz="1500" dirty="0">
                <a:solidFill>
                  <a:srgbClr val="000000"/>
                </a:solidFill>
                <a:latin typeface="Times New Roman" panose="02020603050405020304" pitchFamily="18" charset="0"/>
                <a:ea typeface="宋体" panose="02010600030101010101" pitchFamily="2" charset="-122"/>
                <a:sym typeface="+mn-ea"/>
              </a:rPr>
              <a:t>】 操作数为其它寻址方式</a:t>
            </a:r>
            <a:r>
              <a:rPr lang="en-US" altLang="zh-CN" sz="1500">
                <a:solidFill>
                  <a:srgbClr val="000000"/>
                </a:solidFill>
                <a:latin typeface="Times New Roman" panose="02020603050405020304" pitchFamily="18" charset="0"/>
                <a:ea typeface="宋体" panose="02010600030101010101" pitchFamily="2" charset="-122"/>
                <a:sym typeface="+mn-ea"/>
              </a:rPr>
              <a:t>OR</a:t>
            </a:r>
            <a:r>
              <a:rPr lang="zh-CN" altLang="en-US" sz="1500" dirty="0">
                <a:solidFill>
                  <a:srgbClr val="000000"/>
                </a:solidFill>
                <a:latin typeface="Times New Roman" panose="02020603050405020304" pitchFamily="18" charset="0"/>
                <a:ea typeface="宋体" panose="02010600030101010101" pitchFamily="2" charset="-122"/>
                <a:sym typeface="+mn-ea"/>
              </a:rPr>
              <a:t>指令举例。</a:t>
            </a:r>
            <a:endParaRPr lang="zh-CN" altLang="en-US" sz="1500" dirty="0">
              <a:latin typeface="Times New Roman" panose="02020603050405020304" pitchFamily="18" charset="0"/>
              <a:ea typeface="宋体" panose="02010600030101010101" pitchFamily="2" charset="-122"/>
            </a:endParaRPr>
          </a:p>
          <a:p>
            <a:pPr marL="0" indent="0" algn="just">
              <a:lnSpc>
                <a:spcPct val="130000"/>
              </a:lnSpc>
              <a:spcBef>
                <a:spcPct val="50000"/>
              </a:spcBef>
              <a:buNone/>
            </a:pPr>
            <a:r>
              <a:rPr lang="zh-CN" altLang="en-US" sz="1500" dirty="0">
                <a:solidFill>
                  <a:srgbClr val="000000"/>
                </a:solidFill>
                <a:latin typeface="Times New Roman" panose="02020603050405020304" pitchFamily="18" charset="0"/>
                <a:ea typeface="宋体" panose="02010600030101010101" pitchFamily="2" charset="-122"/>
                <a:sym typeface="+mn-ea"/>
              </a:rPr>
              <a:t>            </a:t>
            </a:r>
            <a:r>
              <a:rPr lang="en-US" altLang="zh-CN" sz="1500">
                <a:solidFill>
                  <a:srgbClr val="000000"/>
                </a:solidFill>
                <a:latin typeface="Times New Roman" panose="02020603050405020304" pitchFamily="18" charset="0"/>
                <a:ea typeface="宋体" panose="02010600030101010101" pitchFamily="2" charset="-122"/>
                <a:sym typeface="+mn-ea"/>
              </a:rPr>
              <a:t>OR  AX</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03FFH</a:t>
            </a:r>
            <a:endParaRPr lang="en-US" altLang="zh-CN" sz="1500">
              <a:latin typeface="Times New Roman" panose="02020603050405020304" pitchFamily="18" charset="0"/>
              <a:ea typeface="宋体" panose="02010600030101010101" pitchFamily="2" charset="-122"/>
            </a:endParaRPr>
          </a:p>
          <a:p>
            <a:pPr marL="0" indent="0" algn="just">
              <a:lnSpc>
                <a:spcPct val="130000"/>
              </a:lnSpc>
              <a:spcBef>
                <a:spcPct val="50000"/>
              </a:spcBef>
              <a:buNone/>
            </a:pPr>
            <a:r>
              <a:rPr lang="en-US" altLang="zh-CN" sz="1500">
                <a:solidFill>
                  <a:srgbClr val="000000"/>
                </a:solidFill>
                <a:latin typeface="Times New Roman" panose="02020603050405020304" pitchFamily="18" charset="0"/>
                <a:ea typeface="宋体" panose="02010600030101010101" pitchFamily="2" charset="-122"/>
                <a:sym typeface="+mn-ea"/>
              </a:rPr>
              <a:t>            OR  SI</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BX</a:t>
            </a:r>
            <a:endParaRPr lang="en-US" altLang="zh-CN" sz="1500">
              <a:latin typeface="Times New Roman" panose="02020603050405020304" pitchFamily="18" charset="0"/>
              <a:ea typeface="宋体" panose="02010600030101010101" pitchFamily="2" charset="-122"/>
            </a:endParaRPr>
          </a:p>
          <a:p>
            <a:pPr marL="0" indent="0" algn="just">
              <a:lnSpc>
                <a:spcPct val="130000"/>
              </a:lnSpc>
              <a:spcBef>
                <a:spcPct val="50000"/>
              </a:spcBef>
              <a:buNone/>
            </a:pPr>
            <a:r>
              <a:rPr lang="en-US" altLang="zh-CN" sz="1500">
                <a:solidFill>
                  <a:srgbClr val="000000"/>
                </a:solidFill>
                <a:latin typeface="Times New Roman" panose="02020603050405020304" pitchFamily="18" charset="0"/>
                <a:ea typeface="宋体" panose="02010600030101010101" pitchFamily="2" charset="-122"/>
                <a:sym typeface="+mn-ea"/>
              </a:rPr>
              <a:t>            OR  DA1</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BX     </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DA1</a:t>
            </a:r>
            <a:r>
              <a:rPr lang="zh-CN" altLang="en-US" sz="1500" dirty="0">
                <a:solidFill>
                  <a:srgbClr val="000000"/>
                </a:solidFill>
                <a:latin typeface="Times New Roman" panose="02020603050405020304" pitchFamily="18" charset="0"/>
                <a:ea typeface="宋体" panose="02010600030101010101" pitchFamily="2" charset="-122"/>
                <a:sym typeface="+mn-ea"/>
              </a:rPr>
              <a:t>为字变量名</a:t>
            </a:r>
            <a:endParaRPr lang="zh-CN" altLang="en-US" sz="1500" dirty="0">
              <a:latin typeface="Times New Roman" panose="02020603050405020304" pitchFamily="18" charset="0"/>
              <a:ea typeface="宋体" panose="02010600030101010101" pitchFamily="2" charset="-122"/>
            </a:endParaRPr>
          </a:p>
          <a:p>
            <a:pPr marL="0" indent="0" algn="just">
              <a:lnSpc>
                <a:spcPct val="130000"/>
              </a:lnSpc>
              <a:spcBef>
                <a:spcPct val="50000"/>
              </a:spcBef>
              <a:buNone/>
            </a:pPr>
            <a:r>
              <a:rPr lang="zh-CN" altLang="en-US" sz="1500" dirty="0">
                <a:solidFill>
                  <a:srgbClr val="000000"/>
                </a:solidFill>
                <a:latin typeface="Times New Roman" panose="02020603050405020304" pitchFamily="18" charset="0"/>
                <a:ea typeface="宋体" panose="02010600030101010101" pitchFamily="2" charset="-122"/>
                <a:sym typeface="+mn-ea"/>
              </a:rPr>
              <a:t>            </a:t>
            </a:r>
            <a:r>
              <a:rPr lang="en-US" altLang="zh-CN" sz="1500">
                <a:solidFill>
                  <a:srgbClr val="000000"/>
                </a:solidFill>
                <a:latin typeface="Times New Roman" panose="02020603050405020304" pitchFamily="18" charset="0"/>
                <a:ea typeface="宋体" panose="02010600030101010101" pitchFamily="2" charset="-122"/>
                <a:sym typeface="+mn-ea"/>
              </a:rPr>
              <a:t>OR  DISP[SI]</a:t>
            </a:r>
            <a:r>
              <a:rPr lang="zh-CN" altLang="en-US" sz="1500">
                <a:solidFill>
                  <a:srgbClr val="000000"/>
                </a:solidFill>
                <a:latin typeface="Times New Roman" panose="02020603050405020304" pitchFamily="18" charset="0"/>
                <a:ea typeface="宋体" panose="02010600030101010101" pitchFamily="2" charset="-122"/>
                <a:sym typeface="+mn-ea"/>
              </a:rPr>
              <a:t>，</a:t>
            </a:r>
            <a:r>
              <a:rPr lang="en-US" altLang="zh-CN" sz="1500">
                <a:solidFill>
                  <a:srgbClr val="000000"/>
                </a:solidFill>
                <a:latin typeface="Times New Roman" panose="02020603050405020304" pitchFamily="18" charset="0"/>
                <a:ea typeface="宋体" panose="02010600030101010101" pitchFamily="2" charset="-122"/>
                <a:sym typeface="+mn-ea"/>
              </a:rPr>
              <a:t>AX</a:t>
            </a:r>
            <a:endParaRPr lang="en-US" altLang="zh-CN" sz="1500">
              <a:latin typeface="Times New Roman" panose="02020603050405020304" pitchFamily="18" charset="0"/>
              <a:ea typeface="宋体" panose="02010600030101010101" pitchFamily="2" charset="-122"/>
            </a:endParaRPr>
          </a:p>
          <a:p>
            <a:pPr marL="0" indent="0">
              <a:buNone/>
            </a:pPr>
            <a:endParaRPr lang="zh-CN" altLang="en-US" sz="1500"/>
          </a:p>
        </p:txBody>
      </p:sp>
    </p:spTree>
  </p:cSld>
  <p:clrMapOvr>
    <a:masterClrMapping/>
  </p:clrMapOvr>
  <p:transition>
    <p:wheel spokes="8"/>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0082" name="标题 430081"/>
          <p:cNvSpPr>
            <a:spLocks noGrp="1"/>
          </p:cNvSpPr>
          <p:nvPr>
            <p:ph type="title"/>
          </p:nvPr>
        </p:nvSpPr>
        <p:spPr/>
        <p:txBody>
          <a:bodyPr anchor="ctr" anchorCtr="0"/>
          <a:p>
            <a:endParaRPr lang="zh-CN" altLang="en-US" dirty="0"/>
          </a:p>
        </p:txBody>
      </p:sp>
      <p:sp>
        <p:nvSpPr>
          <p:cNvPr id="430083" name="文本占位符 430082"/>
          <p:cNvSpPr>
            <a:spLocks noGrp="1"/>
          </p:cNvSpPr>
          <p:nvPr>
            <p:ph type="body" idx="1"/>
          </p:nvPr>
        </p:nvSpPr>
        <p:spPr/>
        <p:txBody>
          <a:bodyPr/>
          <a:p>
            <a:pPr>
              <a:lnSpc>
                <a:spcPct val="100000"/>
              </a:lnSpc>
              <a:buNone/>
            </a:pPr>
            <a:r>
              <a:rPr lang="zh-CN" altLang="en-US" sz="2400" dirty="0"/>
              <a:t>　　存储单元的</a:t>
            </a:r>
            <a:r>
              <a:rPr lang="en-GB" altLang="en-US" sz="2400" err="1"/>
              <a:t>物理地址</a:t>
            </a:r>
            <a:r>
              <a:rPr lang="en-GB" altLang="en-US" sz="2400"/>
              <a:t> = </a:t>
            </a:r>
            <a:r>
              <a:rPr lang="en-GB" altLang="en-US" sz="2400" err="1"/>
              <a:t>段基地址</a:t>
            </a:r>
            <a:r>
              <a:rPr lang="en-GB" altLang="en-US" sz="2400"/>
              <a:t> + </a:t>
            </a:r>
            <a:r>
              <a:rPr lang="en-GB" altLang="en-US" sz="2400" err="1"/>
              <a:t>偏移地址</a:t>
            </a:r>
            <a:endParaRPr lang="en-GB" altLang="zh-CN" sz="2400"/>
          </a:p>
          <a:p>
            <a:pPr>
              <a:lnSpc>
                <a:spcPct val="100000"/>
              </a:lnSpc>
            </a:pPr>
            <a:r>
              <a:rPr lang="en-GB" altLang="en-US" sz="2400"/>
              <a:t>若指令中没有指明所涉及的段寄存器，</a:t>
            </a:r>
            <a:r>
              <a:rPr lang="en-GB" altLang="zh-CN" sz="2400"/>
              <a:t>CPU</a:t>
            </a:r>
            <a:r>
              <a:rPr lang="en-GB" altLang="en-US" sz="2400"/>
              <a:t>就采用默认的段寄存器来确定操作数所在的段。</a:t>
            </a:r>
            <a:endParaRPr lang="en-GB" altLang="zh-CN" sz="2400"/>
          </a:p>
          <a:p>
            <a:pPr>
              <a:lnSpc>
                <a:spcPct val="100000"/>
              </a:lnSpc>
            </a:pPr>
            <a:r>
              <a:rPr lang="en-GB" altLang="en-US" sz="2400" err="1"/>
              <a:t>段寄存器使用的一些基本约定</a:t>
            </a:r>
            <a:endParaRPr lang="en-GB" altLang="zh-CN" sz="2400"/>
          </a:p>
          <a:p>
            <a:pPr>
              <a:lnSpc>
                <a:spcPct val="100000"/>
              </a:lnSpc>
            </a:pPr>
            <a:r>
              <a:rPr lang="en-GB" altLang="en-US" sz="2400" err="1"/>
              <a:t>存储器操作数的偏移地址（也称有效地址）可以通过不同的寻址方式由指令给出</a:t>
            </a:r>
            <a:r>
              <a:rPr lang="en-GB" altLang="en-US" sz="2400"/>
              <a:t>。</a:t>
            </a:r>
            <a:endParaRPr lang="en-GB" altLang="zh-CN" sz="2400"/>
          </a:p>
          <a:p>
            <a:pPr>
              <a:lnSpc>
                <a:spcPct val="100000"/>
              </a:lnSpc>
              <a:buNone/>
            </a:pPr>
            <a:r>
              <a:rPr lang="zh-CN" altLang="en-US" sz="2400" dirty="0"/>
              <a:t>　例如，若</a:t>
            </a:r>
            <a:r>
              <a:rPr lang="en-US" altLang="zh-CN" sz="2400"/>
              <a:t>(BX)=2000H, (SI)=0A00H, (DI)=2A00H</a:t>
            </a:r>
            <a:r>
              <a:rPr lang="zh-CN" altLang="en-US" sz="2400" dirty="0"/>
              <a:t>，则以下指令的结果是一样的：　</a:t>
            </a:r>
            <a:r>
              <a:rPr lang="en-US" altLang="zh-CN" sz="2400"/>
              <a:t>MOV  AL, [2A00H]</a:t>
            </a:r>
            <a:endParaRPr lang="en-US" altLang="zh-CN" sz="2400"/>
          </a:p>
          <a:p>
            <a:pPr>
              <a:lnSpc>
                <a:spcPct val="100000"/>
              </a:lnSpc>
              <a:buNone/>
            </a:pPr>
            <a:r>
              <a:rPr lang="zh-CN" altLang="en-US" sz="2400" dirty="0"/>
              <a:t>　　　　　　　　　　　　</a:t>
            </a:r>
            <a:r>
              <a:rPr lang="en-US" altLang="zh-CN" sz="2400"/>
              <a:t>MOV  AL, [BX+0A00H]</a:t>
            </a:r>
            <a:endParaRPr lang="en-US" altLang="zh-CN" sz="2400"/>
          </a:p>
          <a:p>
            <a:pPr>
              <a:lnSpc>
                <a:spcPct val="100000"/>
              </a:lnSpc>
              <a:buNone/>
            </a:pPr>
            <a:r>
              <a:rPr lang="zh-CN" altLang="en-US" sz="2400" dirty="0"/>
              <a:t>　　　　　　　　　　　　</a:t>
            </a:r>
            <a:r>
              <a:rPr lang="en-US" altLang="zh-CN" sz="2400"/>
              <a:t>MOV  AL, [BX][SI]</a:t>
            </a:r>
            <a:endParaRPr lang="en-US" altLang="zh-CN" sz="2400"/>
          </a:p>
          <a:p>
            <a:pPr>
              <a:lnSpc>
                <a:spcPct val="100000"/>
              </a:lnSpc>
              <a:buNone/>
            </a:pPr>
            <a:r>
              <a:rPr lang="zh-CN" altLang="en-US" sz="2400" dirty="0"/>
              <a:t>　　　　　　　　　　　　</a:t>
            </a:r>
            <a:r>
              <a:rPr lang="en-US" altLang="zh-CN" sz="2400"/>
              <a:t>MOV  AL, [DI]</a:t>
            </a:r>
            <a:endParaRPr lang="zh-CN" altLang="en-US" sz="2400" dirty="0"/>
          </a:p>
        </p:txBody>
      </p:sp>
    </p:spTree>
  </p:cSld>
  <p:clrMapOvr>
    <a:masterClrMapping/>
  </p:clrMapOvr>
  <p:transition>
    <p:wheel spokes="8"/>
  </p:transition>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lgn="just">
              <a:lnSpc>
                <a:spcPct val="90000"/>
              </a:lnSpc>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【例</a:t>
            </a:r>
            <a:r>
              <a:rPr lang="en-US" altLang="zh-CN" sz="2000" dirty="0">
                <a:solidFill>
                  <a:srgbClr val="000000"/>
                </a:solidFill>
                <a:latin typeface="Times New Roman" panose="02020603050405020304" pitchFamily="18" charset="0"/>
                <a:ea typeface="宋体" panose="02010600030101010101" pitchFamily="2" charset="-122"/>
                <a:sym typeface="+mn-ea"/>
              </a:rPr>
              <a:t> </a:t>
            </a:r>
            <a:r>
              <a:rPr lang="zh-CN" altLang="en-US" sz="2000" dirty="0">
                <a:solidFill>
                  <a:srgbClr val="000000"/>
                </a:solidFill>
                <a:latin typeface="Times New Roman" panose="02020603050405020304" pitchFamily="18" charset="0"/>
                <a:ea typeface="宋体" panose="02010600030101010101" pitchFamily="2" charset="-122"/>
                <a:sym typeface="+mn-ea"/>
              </a:rPr>
              <a:t>】 把</a:t>
            </a:r>
            <a:r>
              <a:rPr lang="en-US" altLang="zh-CN" sz="2000">
                <a:solidFill>
                  <a:srgbClr val="000000"/>
                </a:solidFill>
                <a:latin typeface="Times New Roman" panose="02020603050405020304" pitchFamily="18" charset="0"/>
                <a:ea typeface="宋体" panose="02010600030101010101" pitchFamily="2" charset="-122"/>
                <a:sym typeface="+mn-ea"/>
              </a:rPr>
              <a:t>AX</a:t>
            </a:r>
            <a:r>
              <a:rPr lang="zh-CN" altLang="en-US" sz="2000" dirty="0">
                <a:solidFill>
                  <a:srgbClr val="000000"/>
                </a:solidFill>
                <a:latin typeface="Times New Roman" panose="02020603050405020304" pitchFamily="18" charset="0"/>
                <a:ea typeface="宋体" panose="02010600030101010101" pitchFamily="2" charset="-122"/>
                <a:sym typeface="+mn-ea"/>
              </a:rPr>
              <a:t>的最高</a:t>
            </a:r>
            <a:r>
              <a:rPr lang="en-US" altLang="zh-CN" sz="2000" dirty="0">
                <a:solidFill>
                  <a:srgbClr val="000000"/>
                </a:solidFill>
                <a:latin typeface="Times New Roman" panose="02020603050405020304" pitchFamily="18" charset="0"/>
                <a:ea typeface="宋体" panose="02010600030101010101" pitchFamily="2" charset="-122"/>
                <a:sym typeface="+mn-ea"/>
              </a:rPr>
              <a:t>4</a:t>
            </a:r>
            <a:r>
              <a:rPr lang="zh-CN" altLang="en-US" sz="2000" dirty="0">
                <a:solidFill>
                  <a:srgbClr val="000000"/>
                </a:solidFill>
                <a:latin typeface="Times New Roman" panose="02020603050405020304" pitchFamily="18" charset="0"/>
                <a:ea typeface="宋体" panose="02010600030101010101" pitchFamily="2" charset="-122"/>
                <a:sym typeface="+mn-ea"/>
              </a:rPr>
              <a:t>位置</a:t>
            </a:r>
            <a:r>
              <a:rPr lang="en-US" altLang="zh-CN" sz="2000" dirty="0">
                <a:solidFill>
                  <a:srgbClr val="000000"/>
                </a:solidFill>
                <a:latin typeface="Times New Roman" panose="02020603050405020304" pitchFamily="18" charset="0"/>
                <a:ea typeface="宋体" panose="02010600030101010101" pitchFamily="2" charset="-122"/>
                <a:sym typeface="+mn-ea"/>
              </a:rPr>
              <a:t>1</a:t>
            </a:r>
            <a:r>
              <a:rPr lang="zh-CN" altLang="en-US" sz="2000" dirty="0">
                <a:solidFill>
                  <a:srgbClr val="000000"/>
                </a:solidFill>
                <a:latin typeface="Times New Roman" panose="02020603050405020304" pitchFamily="18" charset="0"/>
                <a:ea typeface="宋体" panose="02010600030101010101" pitchFamily="2" charset="-122"/>
                <a:sym typeface="+mn-ea"/>
              </a:rPr>
              <a:t>，最低</a:t>
            </a:r>
            <a:r>
              <a:rPr lang="en-US" altLang="zh-CN" sz="2000" dirty="0">
                <a:solidFill>
                  <a:srgbClr val="000000"/>
                </a:solidFill>
                <a:latin typeface="Times New Roman" panose="02020603050405020304" pitchFamily="18" charset="0"/>
                <a:ea typeface="宋体" panose="02010600030101010101" pitchFamily="2" charset="-122"/>
                <a:sym typeface="+mn-ea"/>
              </a:rPr>
              <a:t>4</a:t>
            </a:r>
            <a:r>
              <a:rPr lang="zh-CN" altLang="en-US" sz="2000" dirty="0">
                <a:solidFill>
                  <a:srgbClr val="000000"/>
                </a:solidFill>
                <a:latin typeface="Times New Roman" panose="02020603050405020304" pitchFamily="18" charset="0"/>
                <a:ea typeface="宋体" panose="02010600030101010101" pitchFamily="2" charset="-122"/>
                <a:sym typeface="+mn-ea"/>
              </a:rPr>
              <a:t>位清零，</a:t>
            </a:r>
            <a:r>
              <a:rPr lang="en-US" altLang="zh-CN" sz="2000">
                <a:solidFill>
                  <a:srgbClr val="000000"/>
                </a:solidFill>
                <a:latin typeface="Times New Roman" panose="02020603050405020304" pitchFamily="18" charset="0"/>
                <a:ea typeface="宋体" panose="02010600030101010101" pitchFamily="2" charset="-122"/>
                <a:sym typeface="+mn-ea"/>
              </a:rPr>
              <a:t>D</a:t>
            </a:r>
            <a:r>
              <a:rPr lang="en-US" altLang="zh-CN" sz="2000" baseline="-30000">
                <a:solidFill>
                  <a:srgbClr val="000000"/>
                </a:solidFill>
                <a:latin typeface="Times New Roman" panose="02020603050405020304" pitchFamily="18" charset="0"/>
                <a:ea typeface="宋体" panose="02010600030101010101" pitchFamily="2" charset="-122"/>
                <a:sym typeface="+mn-ea"/>
              </a:rPr>
              <a:t>7</a:t>
            </a:r>
            <a:r>
              <a:rPr lang="zh-CN" altLang="en-US" sz="2000" dirty="0">
                <a:solidFill>
                  <a:srgbClr val="000000"/>
                </a:solidFill>
                <a:latin typeface="Times New Roman" panose="02020603050405020304" pitchFamily="18" charset="0"/>
                <a:ea typeface="宋体" panose="02010600030101010101" pitchFamily="2" charset="-122"/>
                <a:sym typeface="+mn-ea"/>
              </a:rPr>
              <a:t>清零，</a:t>
            </a:r>
            <a:r>
              <a:rPr lang="en-US" altLang="zh-CN" sz="2000">
                <a:solidFill>
                  <a:srgbClr val="000000"/>
                </a:solidFill>
                <a:latin typeface="Times New Roman" panose="02020603050405020304" pitchFamily="18" charset="0"/>
                <a:ea typeface="宋体" panose="02010600030101010101" pitchFamily="2" charset="-122"/>
                <a:sym typeface="+mn-ea"/>
              </a:rPr>
              <a:t>D</a:t>
            </a:r>
            <a:r>
              <a:rPr lang="en-US" altLang="zh-CN" sz="2000" baseline="-30000">
                <a:solidFill>
                  <a:srgbClr val="000000"/>
                </a:solidFill>
                <a:latin typeface="Times New Roman" panose="02020603050405020304" pitchFamily="18" charset="0"/>
                <a:ea typeface="宋体" panose="02010600030101010101" pitchFamily="2" charset="-122"/>
                <a:sym typeface="+mn-ea"/>
              </a:rPr>
              <a:t>8</a:t>
            </a:r>
            <a:r>
              <a:rPr lang="zh-CN" altLang="en-US" sz="2000" dirty="0">
                <a:solidFill>
                  <a:srgbClr val="000000"/>
                </a:solidFill>
                <a:latin typeface="Times New Roman" panose="02020603050405020304" pitchFamily="18" charset="0"/>
                <a:ea typeface="宋体" panose="02010600030101010101" pitchFamily="2" charset="-122"/>
                <a:sym typeface="+mn-ea"/>
              </a:rPr>
              <a:t>置</a:t>
            </a:r>
            <a:r>
              <a:rPr lang="en-US" altLang="zh-CN" sz="2000" dirty="0">
                <a:solidFill>
                  <a:srgbClr val="000000"/>
                </a:solidFill>
                <a:latin typeface="Times New Roman" panose="02020603050405020304" pitchFamily="18" charset="0"/>
                <a:ea typeface="宋体" panose="02010600030101010101" pitchFamily="2" charset="-122"/>
                <a:sym typeface="+mn-ea"/>
              </a:rPr>
              <a:t>1</a:t>
            </a:r>
            <a:r>
              <a:rPr lang="zh-CN" altLang="en-US" sz="2000" dirty="0">
                <a:solidFill>
                  <a:srgbClr val="000000"/>
                </a:solidFill>
                <a:latin typeface="Times New Roman" panose="02020603050405020304" pitchFamily="18" charset="0"/>
                <a:ea typeface="宋体" panose="02010600030101010101" pitchFamily="2" charset="-122"/>
                <a:sym typeface="+mn-ea"/>
              </a:rPr>
              <a:t>，其它位保持不变，试写出实现此操作的指令序列。</a:t>
            </a:r>
            <a:endParaRPr lang="zh-CN" altLang="en-US" sz="2000" dirty="0">
              <a:latin typeface="Times New Roman" panose="02020603050405020304" pitchFamily="18" charset="0"/>
              <a:ea typeface="宋体" panose="02010600030101010101" pitchFamily="2" charset="-122"/>
            </a:endParaRPr>
          </a:p>
          <a:p>
            <a:pPr marL="0" indent="0" algn="just">
              <a:lnSpc>
                <a:spcPct val="90000"/>
              </a:lnSpc>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            </a:t>
            </a:r>
            <a:r>
              <a:rPr lang="en-US" altLang="zh-CN" sz="2000">
                <a:solidFill>
                  <a:srgbClr val="000000"/>
                </a:solidFill>
                <a:latin typeface="Times New Roman" panose="02020603050405020304" pitchFamily="18" charset="0"/>
                <a:ea typeface="宋体" panose="02010600030101010101" pitchFamily="2" charset="-122"/>
                <a:sym typeface="+mn-ea"/>
              </a:rPr>
              <a:t>OR  AX</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0F100H  </a:t>
            </a:r>
            <a:r>
              <a:rPr lang="zh-CN" altLang="en-US" sz="2000">
                <a:solidFill>
                  <a:srgbClr val="000000"/>
                </a:solidFill>
                <a:latin typeface="Times New Roman" panose="02020603050405020304" pitchFamily="18" charset="0"/>
                <a:ea typeface="宋体" panose="02010600030101010101" pitchFamily="2" charset="-122"/>
                <a:sym typeface="+mn-ea"/>
              </a:rPr>
              <a:t>；</a:t>
            </a:r>
            <a:r>
              <a:rPr lang="zh-CN" altLang="en-US" sz="2000" dirty="0">
                <a:solidFill>
                  <a:srgbClr val="000000"/>
                </a:solidFill>
                <a:latin typeface="Times New Roman" panose="02020603050405020304" pitchFamily="18" charset="0"/>
                <a:ea typeface="宋体" panose="02010600030101010101" pitchFamily="2" charset="-122"/>
                <a:sym typeface="+mn-ea"/>
              </a:rPr>
              <a:t>字操作</a:t>
            </a:r>
            <a:endParaRPr lang="zh-CN" altLang="en-US" sz="2000" dirty="0">
              <a:latin typeface="Times New Roman" panose="02020603050405020304" pitchFamily="18" charset="0"/>
              <a:ea typeface="宋体" panose="02010600030101010101" pitchFamily="2" charset="-122"/>
            </a:endParaRPr>
          </a:p>
          <a:p>
            <a:pPr marL="0" indent="0" algn="just">
              <a:lnSpc>
                <a:spcPct val="90000"/>
              </a:lnSpc>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            </a:t>
            </a:r>
            <a:r>
              <a:rPr lang="en-US" altLang="zh-CN" sz="2000">
                <a:solidFill>
                  <a:srgbClr val="000000"/>
                </a:solidFill>
                <a:latin typeface="Times New Roman" panose="02020603050405020304" pitchFamily="18" charset="0"/>
                <a:ea typeface="宋体" panose="02010600030101010101" pitchFamily="2" charset="-122"/>
                <a:sym typeface="+mn-ea"/>
              </a:rPr>
              <a:t>AND  AX</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0FF70H    </a:t>
            </a:r>
            <a:endParaRPr lang="en-US" altLang="zh-CN" sz="2000">
              <a:latin typeface="Times New Roman" panose="02020603050405020304" pitchFamily="18" charset="0"/>
              <a:ea typeface="宋体" panose="02010600030101010101" pitchFamily="2" charset="-122"/>
            </a:endParaRPr>
          </a:p>
          <a:p>
            <a:pPr marL="0" indent="0" algn="just">
              <a:lnSpc>
                <a:spcPct val="90000"/>
              </a:lnSpc>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或写成：    </a:t>
            </a:r>
            <a:r>
              <a:rPr lang="en-US" altLang="zh-CN" sz="2000">
                <a:solidFill>
                  <a:srgbClr val="000000"/>
                </a:solidFill>
                <a:latin typeface="Times New Roman" panose="02020603050405020304" pitchFamily="18" charset="0"/>
                <a:ea typeface="宋体" panose="02010600030101010101" pitchFamily="2" charset="-122"/>
                <a:sym typeface="+mn-ea"/>
              </a:rPr>
              <a:t>OR  AH</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0F1H    </a:t>
            </a:r>
            <a:r>
              <a:rPr lang="zh-CN" altLang="en-US" sz="2000">
                <a:solidFill>
                  <a:srgbClr val="000000"/>
                </a:solidFill>
                <a:latin typeface="Times New Roman" panose="02020603050405020304" pitchFamily="18" charset="0"/>
                <a:ea typeface="宋体" panose="02010600030101010101" pitchFamily="2" charset="-122"/>
                <a:sym typeface="+mn-ea"/>
              </a:rPr>
              <a:t>；</a:t>
            </a:r>
            <a:r>
              <a:rPr lang="zh-CN" altLang="en-US" sz="2000" dirty="0">
                <a:solidFill>
                  <a:srgbClr val="000000"/>
                </a:solidFill>
                <a:latin typeface="Times New Roman" panose="02020603050405020304" pitchFamily="18" charset="0"/>
                <a:ea typeface="宋体" panose="02010600030101010101" pitchFamily="2" charset="-122"/>
                <a:sym typeface="+mn-ea"/>
              </a:rPr>
              <a:t>字节操作</a:t>
            </a:r>
            <a:endParaRPr lang="zh-CN" altLang="en-US" sz="2000" dirty="0">
              <a:latin typeface="Times New Roman" panose="02020603050405020304" pitchFamily="18" charset="0"/>
              <a:ea typeface="宋体" panose="02010600030101010101" pitchFamily="2" charset="-122"/>
            </a:endParaRPr>
          </a:p>
          <a:p>
            <a:pPr marL="0" indent="0" algn="just">
              <a:lnSpc>
                <a:spcPct val="90000"/>
              </a:lnSpc>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            </a:t>
            </a:r>
            <a:r>
              <a:rPr lang="en-US" altLang="zh-CN" sz="2000">
                <a:solidFill>
                  <a:srgbClr val="000000"/>
                </a:solidFill>
                <a:latin typeface="Times New Roman" panose="02020603050405020304" pitchFamily="18" charset="0"/>
                <a:ea typeface="宋体" panose="02010600030101010101" pitchFamily="2" charset="-122"/>
                <a:sym typeface="+mn-ea"/>
              </a:rPr>
              <a:t>AND  AL</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70H       </a:t>
            </a:r>
            <a:endParaRPr lang="en-US" altLang="zh-CN" sz="2000">
              <a:latin typeface="Times New Roman" panose="02020603050405020304" pitchFamily="18" charset="0"/>
              <a:ea typeface="宋体" panose="02010600030101010101" pitchFamily="2" charset="-122"/>
            </a:endParaRPr>
          </a:p>
          <a:p>
            <a:pPr marL="0" indent="0">
              <a:buNone/>
            </a:pPr>
            <a:endParaRPr lang="zh-CN" altLang="en-US" sz="2000"/>
          </a:p>
        </p:txBody>
      </p:sp>
    </p:spTree>
  </p:cSld>
  <p:clrMapOvr>
    <a:masterClrMapping/>
  </p:clrMapOvr>
  <p:transition>
    <p:wheel spokes="8"/>
  </p:transition>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0690" name="标题 370689"/>
          <p:cNvSpPr>
            <a:spLocks noGrp="1"/>
          </p:cNvSpPr>
          <p:nvPr>
            <p:ph type="title"/>
          </p:nvPr>
        </p:nvSpPr>
        <p:spPr/>
        <p:txBody>
          <a:bodyPr anchor="ctr" anchorCtr="0"/>
          <a:p>
            <a:endParaRPr lang="zh-CN" altLang="en-US" dirty="0"/>
          </a:p>
        </p:txBody>
      </p:sp>
      <p:sp>
        <p:nvSpPr>
          <p:cNvPr id="370691" name="文本占位符 370690"/>
          <p:cNvSpPr>
            <a:spLocks noGrp="1"/>
          </p:cNvSpPr>
          <p:nvPr>
            <p:ph type="body" idx="1"/>
          </p:nvPr>
        </p:nvSpPr>
        <p:spPr/>
        <p:txBody>
          <a:bodyPr/>
          <a:p>
            <a:pPr>
              <a:buNone/>
            </a:pPr>
            <a:r>
              <a:rPr lang="zh-CN" altLang="en-US" dirty="0"/>
              <a:t>“非”运算指令</a:t>
            </a:r>
            <a:endParaRPr lang="zh-CN" altLang="en-US" dirty="0"/>
          </a:p>
          <a:p>
            <a:pPr>
              <a:spcAft>
                <a:spcPct val="20000"/>
              </a:spcAft>
            </a:pPr>
            <a:r>
              <a:rPr lang="zh-CN" altLang="en-US" sz="2400" dirty="0"/>
              <a:t>格式：</a:t>
            </a:r>
            <a:r>
              <a:rPr lang="en-US" altLang="zh-CN" sz="2400"/>
              <a:t>NOT  OPRD</a:t>
            </a:r>
            <a:endParaRPr lang="en-US" altLang="zh-CN" sz="2400"/>
          </a:p>
          <a:p>
            <a:pPr>
              <a:spcAft>
                <a:spcPct val="20000"/>
              </a:spcAft>
            </a:pPr>
            <a:r>
              <a:rPr lang="zh-CN" altLang="en-US" sz="2400" dirty="0"/>
              <a:t>操作：操作数按位取反再送回原地址</a:t>
            </a:r>
            <a:endParaRPr lang="zh-CN" altLang="en-US" sz="2400" dirty="0"/>
          </a:p>
          <a:p>
            <a:pPr>
              <a:spcAft>
                <a:spcPct val="20000"/>
              </a:spcAft>
              <a:buNone/>
            </a:pPr>
            <a:r>
              <a:rPr lang="zh-CN" altLang="en-US" sz="2400" dirty="0"/>
              <a:t>指令中的操作数不能是立即数；</a:t>
            </a:r>
            <a:endParaRPr lang="zh-CN" altLang="en-US" sz="2400" dirty="0"/>
          </a:p>
          <a:p>
            <a:pPr>
              <a:spcAft>
                <a:spcPct val="20000"/>
              </a:spcAft>
              <a:buNone/>
            </a:pPr>
            <a:r>
              <a:rPr lang="zh-CN" altLang="en-US" sz="2400" dirty="0"/>
              <a:t>指令的执行对标志位无影响</a:t>
            </a:r>
            <a:endParaRPr lang="zh-CN" altLang="en-US" sz="2400" dirty="0"/>
          </a:p>
          <a:p>
            <a:pPr>
              <a:spcAft>
                <a:spcPct val="20000"/>
              </a:spcAft>
              <a:buNone/>
            </a:pPr>
            <a:endParaRPr lang="zh-CN" altLang="en-US" sz="2400" dirty="0"/>
          </a:p>
          <a:p>
            <a:pPr>
              <a:spcAft>
                <a:spcPct val="20000"/>
              </a:spcAft>
              <a:buNone/>
            </a:pPr>
            <a:r>
              <a:rPr lang="zh-CN" altLang="en-US" sz="2400" dirty="0"/>
              <a:t>例：</a:t>
            </a:r>
            <a:r>
              <a:rPr lang="en-US" altLang="zh-CN" sz="2400"/>
              <a:t>NOT BYTE PTR[BX]</a:t>
            </a:r>
            <a:endParaRPr lang="en-US" altLang="zh-CN" sz="2400"/>
          </a:p>
          <a:p>
            <a:endParaRPr lang="zh-CN" altLang="en-US" sz="2400" dirty="0"/>
          </a:p>
        </p:txBody>
      </p:sp>
    </p:spTree>
  </p:cSld>
  <p:clrMapOvr>
    <a:masterClrMapping/>
  </p:clrMapOvr>
  <p:transition>
    <p:wheel spokes="8"/>
  </p:transition>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457200" y="1268730"/>
            <a:ext cx="8382000" cy="4800600"/>
          </a:xfrm>
        </p:spPr>
        <p:txBody>
          <a:bodyPr/>
          <a:p>
            <a:pPr marL="0" indent="0" algn="just">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【例</a:t>
            </a:r>
            <a:r>
              <a:rPr lang="en-US" altLang="zh-CN" sz="2000" dirty="0">
                <a:solidFill>
                  <a:srgbClr val="000000"/>
                </a:solidFill>
                <a:latin typeface="Times New Roman" panose="02020603050405020304" pitchFamily="18" charset="0"/>
                <a:ea typeface="宋体" panose="02010600030101010101" pitchFamily="2" charset="-122"/>
                <a:sym typeface="+mn-ea"/>
              </a:rPr>
              <a:t> </a:t>
            </a:r>
            <a:r>
              <a:rPr lang="zh-CN" altLang="en-US" sz="2000" dirty="0">
                <a:solidFill>
                  <a:srgbClr val="000000"/>
                </a:solidFill>
                <a:latin typeface="Times New Roman" panose="02020603050405020304" pitchFamily="18" charset="0"/>
                <a:ea typeface="宋体" panose="02010600030101010101" pitchFamily="2" charset="-122"/>
                <a:sym typeface="+mn-ea"/>
              </a:rPr>
              <a:t>】 对</a:t>
            </a:r>
            <a:r>
              <a:rPr lang="en-US" altLang="zh-CN" sz="2000">
                <a:solidFill>
                  <a:srgbClr val="000000"/>
                </a:solidFill>
                <a:latin typeface="Times New Roman" panose="02020603050405020304" pitchFamily="18" charset="0"/>
                <a:ea typeface="宋体" panose="02010600030101010101" pitchFamily="2" charset="-122"/>
                <a:sym typeface="+mn-ea"/>
              </a:rPr>
              <a:t>AL</a:t>
            </a:r>
            <a:r>
              <a:rPr lang="zh-CN" altLang="en-US" sz="2000" dirty="0">
                <a:solidFill>
                  <a:srgbClr val="000000"/>
                </a:solidFill>
                <a:latin typeface="Times New Roman" panose="02020603050405020304" pitchFamily="18" charset="0"/>
                <a:ea typeface="宋体" panose="02010600030101010101" pitchFamily="2" charset="-122"/>
                <a:sym typeface="+mn-ea"/>
              </a:rPr>
              <a:t>的内容求反</a:t>
            </a:r>
            <a:endParaRPr lang="zh-CN" altLang="en-US" sz="2000" dirty="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          </a:t>
            </a:r>
            <a:r>
              <a:rPr lang="en-US" altLang="zh-CN" sz="2000">
                <a:solidFill>
                  <a:srgbClr val="000000"/>
                </a:solidFill>
                <a:latin typeface="Times New Roman" panose="02020603050405020304" pitchFamily="18" charset="0"/>
                <a:ea typeface="宋体" panose="02010600030101010101" pitchFamily="2" charset="-122"/>
                <a:sym typeface="+mn-ea"/>
              </a:rPr>
              <a:t>NOT  AL</a:t>
            </a:r>
            <a:endParaRPr lang="en-US" altLang="zh-CN" sz="200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指令执行前：</a:t>
            </a:r>
            <a:r>
              <a:rPr lang="en-US" altLang="zh-CN" sz="2000">
                <a:solidFill>
                  <a:srgbClr val="000000"/>
                </a:solidFill>
                <a:latin typeface="Times New Roman" panose="02020603050405020304" pitchFamily="18" charset="0"/>
                <a:ea typeface="宋体" panose="02010600030101010101" pitchFamily="2" charset="-122"/>
                <a:sym typeface="+mn-ea"/>
              </a:rPr>
              <a:t>AL</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67H</a:t>
            </a:r>
            <a:endParaRPr lang="en-US" altLang="zh-CN" sz="200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指令执行后：</a:t>
            </a:r>
            <a:r>
              <a:rPr lang="en-US" altLang="zh-CN" sz="2000">
                <a:solidFill>
                  <a:srgbClr val="000000"/>
                </a:solidFill>
                <a:latin typeface="Times New Roman" panose="02020603050405020304" pitchFamily="18" charset="0"/>
                <a:ea typeface="宋体" panose="02010600030101010101" pitchFamily="2" charset="-122"/>
                <a:sym typeface="+mn-ea"/>
              </a:rPr>
              <a:t>AL</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98H</a:t>
            </a:r>
            <a:endParaRPr lang="en-US" altLang="zh-CN" sz="200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同样亦可用</a:t>
            </a:r>
            <a:r>
              <a:rPr lang="en-US" altLang="zh-CN" sz="2000">
                <a:solidFill>
                  <a:srgbClr val="000000"/>
                </a:solidFill>
                <a:latin typeface="Times New Roman" panose="02020603050405020304" pitchFamily="18" charset="0"/>
                <a:ea typeface="宋体" panose="02010600030101010101" pitchFamily="2" charset="-122"/>
                <a:sym typeface="+mn-ea"/>
              </a:rPr>
              <a:t>XOR  AL</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0FFH </a:t>
            </a:r>
            <a:r>
              <a:rPr lang="zh-CN" altLang="en-US" sz="2000" dirty="0">
                <a:solidFill>
                  <a:srgbClr val="000000"/>
                </a:solidFill>
                <a:latin typeface="Times New Roman" panose="02020603050405020304" pitchFamily="18" charset="0"/>
                <a:ea typeface="宋体" panose="02010600030101010101" pitchFamily="2" charset="-122"/>
                <a:sym typeface="+mn-ea"/>
              </a:rPr>
              <a:t>实现求反操作，且可得到</a:t>
            </a:r>
            <a:r>
              <a:rPr lang="en-US" altLang="zh-CN" sz="2000">
                <a:solidFill>
                  <a:srgbClr val="000000"/>
                </a:solidFill>
                <a:latin typeface="Times New Roman" panose="02020603050405020304" pitchFamily="18" charset="0"/>
                <a:ea typeface="宋体" panose="02010600030101010101" pitchFamily="2" charset="-122"/>
                <a:sym typeface="+mn-ea"/>
              </a:rPr>
              <a:t>CF</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0</a:t>
            </a:r>
            <a:r>
              <a:rPr lang="zh-CN" altLang="en-US" sz="2000" dirty="0">
                <a:solidFill>
                  <a:srgbClr val="000000"/>
                </a:solidFill>
                <a:latin typeface="Times New Roman" panose="02020603050405020304" pitchFamily="18" charset="0"/>
                <a:ea typeface="宋体" panose="02010600030101010101" pitchFamily="2" charset="-122"/>
                <a:sym typeface="+mn-ea"/>
              </a:rPr>
              <a:t>的结果。</a:t>
            </a:r>
            <a:endParaRPr lang="zh-CN" altLang="en-US" sz="2000" dirty="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【例</a:t>
            </a:r>
            <a:r>
              <a:rPr lang="en-US" altLang="zh-CN" sz="2000" dirty="0">
                <a:solidFill>
                  <a:srgbClr val="000000"/>
                </a:solidFill>
                <a:latin typeface="Times New Roman" panose="02020603050405020304" pitchFamily="18" charset="0"/>
                <a:ea typeface="宋体" panose="02010600030101010101" pitchFamily="2" charset="-122"/>
                <a:sym typeface="+mn-ea"/>
              </a:rPr>
              <a:t> </a:t>
            </a:r>
            <a:r>
              <a:rPr lang="zh-CN" altLang="en-US" sz="2000" dirty="0">
                <a:solidFill>
                  <a:srgbClr val="000000"/>
                </a:solidFill>
                <a:latin typeface="Times New Roman" panose="02020603050405020304" pitchFamily="18" charset="0"/>
                <a:ea typeface="宋体" panose="02010600030101010101" pitchFamily="2" charset="-122"/>
                <a:sym typeface="+mn-ea"/>
              </a:rPr>
              <a:t>】对</a:t>
            </a:r>
            <a:r>
              <a:rPr lang="en-US" altLang="zh-CN" sz="2000">
                <a:solidFill>
                  <a:srgbClr val="000000"/>
                </a:solidFill>
                <a:latin typeface="Times New Roman" panose="02020603050405020304" pitchFamily="18" charset="0"/>
                <a:ea typeface="宋体" panose="02010600030101010101" pitchFamily="2" charset="-122"/>
                <a:sym typeface="+mn-ea"/>
              </a:rPr>
              <a:t>DX</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AX</a:t>
            </a:r>
            <a:r>
              <a:rPr lang="zh-CN" altLang="en-US" sz="2000" dirty="0">
                <a:solidFill>
                  <a:srgbClr val="000000"/>
                </a:solidFill>
                <a:latin typeface="Times New Roman" panose="02020603050405020304" pitchFamily="18" charset="0"/>
                <a:ea typeface="宋体" panose="02010600030101010101" pitchFamily="2" charset="-122"/>
                <a:sym typeface="+mn-ea"/>
              </a:rPr>
              <a:t>组成的</a:t>
            </a:r>
            <a:r>
              <a:rPr lang="en-US" altLang="zh-CN" sz="2000" dirty="0">
                <a:solidFill>
                  <a:srgbClr val="000000"/>
                </a:solidFill>
                <a:latin typeface="Times New Roman" panose="02020603050405020304" pitchFamily="18" charset="0"/>
                <a:ea typeface="宋体" panose="02010600030101010101" pitchFamily="2" charset="-122"/>
                <a:sym typeface="+mn-ea"/>
              </a:rPr>
              <a:t>32</a:t>
            </a:r>
            <a:r>
              <a:rPr lang="zh-CN" altLang="en-US" sz="2000" dirty="0">
                <a:solidFill>
                  <a:srgbClr val="000000"/>
                </a:solidFill>
                <a:latin typeface="Times New Roman" panose="02020603050405020304" pitchFamily="18" charset="0"/>
                <a:ea typeface="宋体" panose="02010600030101010101" pitchFamily="2" charset="-122"/>
                <a:sym typeface="+mn-ea"/>
              </a:rPr>
              <a:t>位数求补，</a:t>
            </a:r>
            <a:r>
              <a:rPr lang="en-US" altLang="zh-CN" sz="2000">
                <a:solidFill>
                  <a:srgbClr val="000000"/>
                </a:solidFill>
                <a:latin typeface="Times New Roman" panose="02020603050405020304" pitchFamily="18" charset="0"/>
                <a:ea typeface="宋体" panose="02010600030101010101" pitchFamily="2" charset="-122"/>
                <a:sym typeface="+mn-ea"/>
              </a:rPr>
              <a:t>DX</a:t>
            </a:r>
            <a:r>
              <a:rPr lang="zh-CN" altLang="en-US" sz="2000" dirty="0">
                <a:solidFill>
                  <a:srgbClr val="000000"/>
                </a:solidFill>
                <a:latin typeface="Times New Roman" panose="02020603050405020304" pitchFamily="18" charset="0"/>
                <a:ea typeface="宋体" panose="02010600030101010101" pitchFamily="2" charset="-122"/>
                <a:sym typeface="+mn-ea"/>
              </a:rPr>
              <a:t>为高</a:t>
            </a:r>
            <a:r>
              <a:rPr lang="en-US" altLang="zh-CN" sz="2000" dirty="0">
                <a:solidFill>
                  <a:srgbClr val="000000"/>
                </a:solidFill>
                <a:latin typeface="Times New Roman" panose="02020603050405020304" pitchFamily="18" charset="0"/>
                <a:ea typeface="宋体" panose="02010600030101010101" pitchFamily="2" charset="-122"/>
                <a:sym typeface="+mn-ea"/>
              </a:rPr>
              <a:t>16</a:t>
            </a:r>
            <a:r>
              <a:rPr lang="zh-CN" altLang="en-US" sz="2000" dirty="0">
                <a:solidFill>
                  <a:srgbClr val="000000"/>
                </a:solidFill>
                <a:latin typeface="Times New Roman" panose="02020603050405020304" pitchFamily="18" charset="0"/>
                <a:ea typeface="宋体" panose="02010600030101010101" pitchFamily="2" charset="-122"/>
                <a:sym typeface="+mn-ea"/>
              </a:rPr>
              <a:t>位，试写出主要程序段。</a:t>
            </a:r>
            <a:endParaRPr lang="zh-CN" altLang="en-US" sz="2000" dirty="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          </a:t>
            </a:r>
            <a:r>
              <a:rPr lang="en-US" altLang="zh-CN" sz="2000">
                <a:solidFill>
                  <a:srgbClr val="000000"/>
                </a:solidFill>
                <a:latin typeface="Times New Roman" panose="02020603050405020304" pitchFamily="18" charset="0"/>
                <a:ea typeface="宋体" panose="02010600030101010101" pitchFamily="2" charset="-122"/>
                <a:sym typeface="+mn-ea"/>
              </a:rPr>
              <a:t>NOT  AX      </a:t>
            </a:r>
            <a:r>
              <a:rPr lang="zh-CN" altLang="en-US" sz="2000">
                <a:solidFill>
                  <a:srgbClr val="000000"/>
                </a:solidFill>
                <a:latin typeface="Times New Roman" panose="02020603050405020304" pitchFamily="18" charset="0"/>
                <a:ea typeface="宋体" panose="02010600030101010101" pitchFamily="2" charset="-122"/>
                <a:sym typeface="+mn-ea"/>
              </a:rPr>
              <a:t>；</a:t>
            </a:r>
            <a:endParaRPr lang="zh-CN" altLang="en-US" sz="200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a:solidFill>
                  <a:srgbClr val="000000"/>
                </a:solidFill>
                <a:latin typeface="Times New Roman" panose="02020603050405020304" pitchFamily="18" charset="0"/>
                <a:ea typeface="宋体" panose="02010600030101010101" pitchFamily="2" charset="-122"/>
                <a:sym typeface="+mn-ea"/>
              </a:rPr>
              <a:t>          </a:t>
            </a:r>
            <a:r>
              <a:rPr lang="en-US" altLang="zh-CN" sz="2000">
                <a:solidFill>
                  <a:srgbClr val="000000"/>
                </a:solidFill>
                <a:latin typeface="Times New Roman" panose="02020603050405020304" pitchFamily="18" charset="0"/>
                <a:ea typeface="宋体" panose="02010600030101010101" pitchFamily="2" charset="-122"/>
                <a:sym typeface="+mn-ea"/>
              </a:rPr>
              <a:t>NOT  DX      </a:t>
            </a:r>
            <a:r>
              <a:rPr lang="zh-CN" altLang="en-US" sz="2000">
                <a:solidFill>
                  <a:srgbClr val="000000"/>
                </a:solidFill>
                <a:latin typeface="Times New Roman" panose="02020603050405020304" pitchFamily="18" charset="0"/>
                <a:ea typeface="宋体" panose="02010600030101010101" pitchFamily="2" charset="-122"/>
                <a:sym typeface="+mn-ea"/>
              </a:rPr>
              <a:t>；</a:t>
            </a:r>
            <a:r>
              <a:rPr lang="zh-CN" altLang="en-US" sz="2000" dirty="0">
                <a:solidFill>
                  <a:srgbClr val="000000"/>
                </a:solidFill>
                <a:latin typeface="Times New Roman" panose="02020603050405020304" pitchFamily="18" charset="0"/>
                <a:ea typeface="宋体" panose="02010600030101010101" pitchFamily="2" charset="-122"/>
                <a:sym typeface="+mn-ea"/>
              </a:rPr>
              <a:t>求反</a:t>
            </a:r>
            <a:endParaRPr lang="zh-CN" altLang="en-US" sz="2000" dirty="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          </a:t>
            </a:r>
            <a:r>
              <a:rPr lang="en-US" altLang="zh-CN" sz="2000">
                <a:solidFill>
                  <a:srgbClr val="000000"/>
                </a:solidFill>
                <a:latin typeface="Times New Roman" panose="02020603050405020304" pitchFamily="18" charset="0"/>
                <a:ea typeface="宋体" panose="02010600030101010101" pitchFamily="2" charset="-122"/>
                <a:sym typeface="+mn-ea"/>
              </a:rPr>
              <a:t>ADD  AX</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1   </a:t>
            </a:r>
            <a:r>
              <a:rPr lang="zh-CN" altLang="en-US" sz="2000">
                <a:solidFill>
                  <a:srgbClr val="000000"/>
                </a:solidFill>
                <a:latin typeface="Times New Roman" panose="02020603050405020304" pitchFamily="18" charset="0"/>
                <a:ea typeface="宋体" panose="02010600030101010101" pitchFamily="2" charset="-122"/>
                <a:sym typeface="+mn-ea"/>
              </a:rPr>
              <a:t>；</a:t>
            </a:r>
            <a:r>
              <a:rPr lang="zh-CN" altLang="en-US" sz="2000" dirty="0">
                <a:solidFill>
                  <a:srgbClr val="000000"/>
                </a:solidFill>
                <a:latin typeface="Times New Roman" panose="02020603050405020304" pitchFamily="18" charset="0"/>
                <a:ea typeface="宋体" panose="02010600030101010101" pitchFamily="2" charset="-122"/>
                <a:sym typeface="+mn-ea"/>
              </a:rPr>
              <a:t>加</a:t>
            </a:r>
            <a:r>
              <a:rPr lang="en-US" altLang="zh-CN" sz="2000" dirty="0">
                <a:solidFill>
                  <a:srgbClr val="000000"/>
                </a:solidFill>
                <a:latin typeface="Times New Roman" panose="02020603050405020304" pitchFamily="18" charset="0"/>
                <a:ea typeface="宋体" panose="02010600030101010101" pitchFamily="2" charset="-122"/>
                <a:sym typeface="+mn-ea"/>
              </a:rPr>
              <a:t>1</a:t>
            </a:r>
            <a:endParaRPr lang="en-US" altLang="zh-CN" sz="2000" dirty="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dirty="0">
                <a:solidFill>
                  <a:srgbClr val="000000"/>
                </a:solidFill>
                <a:latin typeface="Times New Roman" panose="02020603050405020304" pitchFamily="18" charset="0"/>
                <a:ea typeface="宋体" panose="02010600030101010101" pitchFamily="2" charset="-122"/>
                <a:sym typeface="+mn-ea"/>
              </a:rPr>
              <a:t>          </a:t>
            </a:r>
            <a:r>
              <a:rPr lang="en-US" altLang="zh-CN" sz="2000">
                <a:solidFill>
                  <a:srgbClr val="000000"/>
                </a:solidFill>
                <a:latin typeface="Times New Roman" panose="02020603050405020304" pitchFamily="18" charset="0"/>
                <a:ea typeface="宋体" panose="02010600030101010101" pitchFamily="2" charset="-122"/>
                <a:sym typeface="+mn-ea"/>
              </a:rPr>
              <a:t>ADC  DX</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0   </a:t>
            </a:r>
            <a:r>
              <a:rPr lang="zh-CN" altLang="en-US" sz="2000">
                <a:solidFill>
                  <a:srgbClr val="000000"/>
                </a:solidFill>
                <a:latin typeface="Times New Roman" panose="02020603050405020304" pitchFamily="18" charset="0"/>
                <a:ea typeface="宋体" panose="02010600030101010101" pitchFamily="2" charset="-122"/>
                <a:sym typeface="+mn-ea"/>
              </a:rPr>
              <a:t>；</a:t>
            </a:r>
            <a:r>
              <a:rPr lang="zh-CN" altLang="en-US" sz="2000" dirty="0">
                <a:solidFill>
                  <a:srgbClr val="000000"/>
                </a:solidFill>
                <a:latin typeface="Times New Roman" panose="02020603050405020304" pitchFamily="18" charset="0"/>
                <a:ea typeface="宋体" panose="02010600030101010101" pitchFamily="2" charset="-122"/>
                <a:sym typeface="+mn-ea"/>
              </a:rPr>
              <a:t>回收进位值</a:t>
            </a:r>
            <a:endParaRPr lang="zh-CN" altLang="en-US" sz="2000">
              <a:latin typeface="Times New Roman" panose="02020603050405020304" pitchFamily="18" charset="0"/>
              <a:ea typeface="宋体" panose="02010600030101010101" pitchFamily="2" charset="-122"/>
            </a:endParaRPr>
          </a:p>
          <a:p>
            <a:pPr marL="0" indent="0">
              <a:buNone/>
            </a:pPr>
            <a:endParaRPr lang="zh-CN" altLang="en-US" sz="2000"/>
          </a:p>
        </p:txBody>
      </p:sp>
    </p:spTree>
  </p:cSld>
  <p:clrMapOvr>
    <a:masterClrMapping/>
  </p:clrMapOvr>
  <p:transition>
    <p:wheel spokes="8"/>
  </p:transition>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1714" name="标题 371713"/>
          <p:cNvSpPr>
            <a:spLocks noGrp="1"/>
          </p:cNvSpPr>
          <p:nvPr>
            <p:ph type="title"/>
          </p:nvPr>
        </p:nvSpPr>
        <p:spPr/>
        <p:txBody>
          <a:bodyPr anchor="ctr" anchorCtr="0"/>
          <a:p>
            <a:endParaRPr lang="zh-CN" altLang="en-US" dirty="0"/>
          </a:p>
        </p:txBody>
      </p:sp>
      <p:sp>
        <p:nvSpPr>
          <p:cNvPr id="371715" name="文本占位符 371714"/>
          <p:cNvSpPr>
            <a:spLocks noGrp="1"/>
          </p:cNvSpPr>
          <p:nvPr>
            <p:ph type="body" idx="1"/>
          </p:nvPr>
        </p:nvSpPr>
        <p:spPr/>
        <p:txBody>
          <a:bodyPr/>
          <a:p>
            <a:pPr>
              <a:buNone/>
            </a:pPr>
            <a:r>
              <a:rPr lang="zh-CN" altLang="en-US" dirty="0">
                <a:latin typeface="Times New Roman" panose="02020603050405020304" pitchFamily="18" charset="0"/>
              </a:rPr>
              <a:t>“异或”运算指令</a:t>
            </a:r>
            <a:endParaRPr lang="zh-CN" altLang="en-US" dirty="0">
              <a:latin typeface="Times New Roman" panose="02020603050405020304" pitchFamily="18" charset="0"/>
            </a:endParaRPr>
          </a:p>
          <a:p>
            <a:pPr eaLnBrk="0" hangingPunct="0">
              <a:spcBef>
                <a:spcPct val="15000"/>
              </a:spcBef>
              <a:spcAft>
                <a:spcPct val="15000"/>
              </a:spcAft>
            </a:pPr>
            <a:r>
              <a:rPr lang="zh-CN" altLang="en-US" sz="2400" dirty="0"/>
              <a:t>格式：  </a:t>
            </a:r>
            <a:r>
              <a:rPr lang="en-US" altLang="zh-CN" sz="2400"/>
              <a:t>XOR  OPRD1，OPRD2</a:t>
            </a:r>
            <a:endParaRPr lang="en-US" altLang="zh-CN" sz="2400"/>
          </a:p>
          <a:p>
            <a:pPr eaLnBrk="0" hangingPunct="0">
              <a:spcBef>
                <a:spcPct val="15000"/>
              </a:spcBef>
              <a:spcAft>
                <a:spcPct val="15000"/>
              </a:spcAft>
            </a:pPr>
            <a:r>
              <a:rPr lang="zh-CN" altLang="en-US" sz="2400" dirty="0"/>
              <a:t>操作：  两操作数相“异或”，结果送目标地址</a:t>
            </a:r>
            <a:endParaRPr lang="zh-CN" altLang="en-US" sz="2400" dirty="0"/>
          </a:p>
          <a:p>
            <a:pPr eaLnBrk="0" hangingPunct="0">
              <a:spcBef>
                <a:spcPct val="15000"/>
              </a:spcBef>
              <a:spcAft>
                <a:spcPct val="15000"/>
              </a:spcAft>
              <a:buNone/>
            </a:pPr>
            <a:r>
              <a:rPr lang="zh-CN" altLang="en-US" sz="2400" dirty="0"/>
              <a:t>   </a:t>
            </a:r>
            <a:endParaRPr lang="zh-CN" altLang="en-US" sz="2400" dirty="0"/>
          </a:p>
          <a:p>
            <a:pPr eaLnBrk="0" hangingPunct="0">
              <a:spcBef>
                <a:spcPct val="15000"/>
              </a:spcBef>
              <a:spcAft>
                <a:spcPct val="15000"/>
              </a:spcAft>
              <a:buNone/>
            </a:pPr>
            <a:r>
              <a:rPr lang="zh-CN" altLang="en-US" sz="2400" dirty="0"/>
              <a:t>  两操作数自身相异或，结果为零</a:t>
            </a:r>
            <a:endParaRPr lang="zh-CN" altLang="en-US" sz="2400" dirty="0"/>
          </a:p>
          <a:p>
            <a:pPr eaLnBrk="0" hangingPunct="0">
              <a:spcBef>
                <a:spcPct val="15000"/>
              </a:spcBef>
              <a:spcAft>
                <a:spcPct val="15000"/>
              </a:spcAft>
            </a:pPr>
            <a:endParaRPr lang="zh-CN" altLang="en-US" sz="2400" dirty="0"/>
          </a:p>
          <a:p>
            <a:pPr eaLnBrk="0" hangingPunct="0">
              <a:spcBef>
                <a:spcPct val="15000"/>
              </a:spcBef>
              <a:spcAft>
                <a:spcPct val="15000"/>
              </a:spcAft>
              <a:buNone/>
            </a:pPr>
            <a:r>
              <a:rPr lang="en-US" altLang="zh-CN" sz="2400"/>
              <a:t>                  XOR  AX，AX</a:t>
            </a:r>
            <a:endParaRPr lang="en-US" altLang="zh-CN" sz="2400"/>
          </a:p>
          <a:p>
            <a:pPr eaLnBrk="0" hangingPunct="0">
              <a:spcBef>
                <a:spcPct val="15000"/>
              </a:spcBef>
              <a:spcAft>
                <a:spcPct val="15000"/>
              </a:spcAft>
              <a:buNone/>
            </a:pPr>
            <a:r>
              <a:rPr lang="zh-CN" altLang="en-US" sz="2400" dirty="0">
                <a:solidFill>
                  <a:srgbClr val="000000"/>
                </a:solidFill>
                <a:latin typeface="Times New Roman" panose="02020603050405020304" pitchFamily="18" charset="0"/>
                <a:ea typeface="宋体" panose="02010600030101010101" pitchFamily="2" charset="-122"/>
                <a:sym typeface="+mn-ea"/>
              </a:rPr>
              <a:t>要使操作数清零，同时需要得到</a:t>
            </a:r>
            <a:r>
              <a:rPr lang="en-US" altLang="zh-CN" sz="2400">
                <a:solidFill>
                  <a:srgbClr val="000000"/>
                </a:solidFill>
                <a:latin typeface="Times New Roman" panose="02020603050405020304" pitchFamily="18" charset="0"/>
                <a:ea typeface="宋体" panose="02010600030101010101" pitchFamily="2" charset="-122"/>
                <a:sym typeface="+mn-ea"/>
              </a:rPr>
              <a:t>CF</a:t>
            </a:r>
            <a:r>
              <a:rPr lang="zh-CN" altLang="en-US" sz="2400">
                <a:solidFill>
                  <a:srgbClr val="000000"/>
                </a:solidFill>
                <a:latin typeface="Times New Roman" panose="02020603050405020304" pitchFamily="18" charset="0"/>
                <a:ea typeface="宋体" panose="02010600030101010101" pitchFamily="2" charset="-122"/>
                <a:sym typeface="+mn-ea"/>
              </a:rPr>
              <a:t>＝</a:t>
            </a:r>
            <a:r>
              <a:rPr lang="en-US" altLang="zh-CN" sz="2400">
                <a:solidFill>
                  <a:srgbClr val="000000"/>
                </a:solidFill>
                <a:latin typeface="Times New Roman" panose="02020603050405020304" pitchFamily="18" charset="0"/>
                <a:ea typeface="宋体" panose="02010600030101010101" pitchFamily="2" charset="-122"/>
                <a:sym typeface="+mn-ea"/>
              </a:rPr>
              <a:t>0</a:t>
            </a:r>
            <a:r>
              <a:rPr lang="zh-CN" altLang="en-US" sz="2400">
                <a:solidFill>
                  <a:srgbClr val="000000"/>
                </a:solidFill>
                <a:latin typeface="Times New Roman" panose="02020603050405020304" pitchFamily="18" charset="0"/>
                <a:ea typeface="宋体" panose="02010600030101010101" pitchFamily="2" charset="-122"/>
                <a:sym typeface="+mn-ea"/>
              </a:rPr>
              <a:t>，</a:t>
            </a:r>
            <a:r>
              <a:rPr lang="zh-CN" altLang="en-US" sz="2400" dirty="0">
                <a:solidFill>
                  <a:srgbClr val="000000"/>
                </a:solidFill>
                <a:latin typeface="Times New Roman" panose="02020603050405020304" pitchFamily="18" charset="0"/>
                <a:ea typeface="宋体" panose="02010600030101010101" pitchFamily="2" charset="-122"/>
                <a:sym typeface="+mn-ea"/>
              </a:rPr>
              <a:t>则用</a:t>
            </a:r>
            <a:r>
              <a:rPr lang="en-US" altLang="zh-CN" sz="2400">
                <a:solidFill>
                  <a:srgbClr val="000000"/>
                </a:solidFill>
                <a:latin typeface="Times New Roman" panose="02020603050405020304" pitchFamily="18" charset="0"/>
                <a:ea typeface="宋体" panose="02010600030101010101" pitchFamily="2" charset="-122"/>
                <a:sym typeface="+mn-ea"/>
              </a:rPr>
              <a:t>XOR</a:t>
            </a:r>
            <a:r>
              <a:rPr lang="zh-CN" altLang="en-US" sz="2400" dirty="0">
                <a:solidFill>
                  <a:srgbClr val="000000"/>
                </a:solidFill>
                <a:latin typeface="Times New Roman" panose="02020603050405020304" pitchFamily="18" charset="0"/>
                <a:ea typeface="宋体" panose="02010600030101010101" pitchFamily="2" charset="-122"/>
                <a:sym typeface="+mn-ea"/>
              </a:rPr>
              <a:t>指令</a:t>
            </a:r>
            <a:endParaRPr lang="zh-CN" altLang="en-US" sz="2400" dirty="0"/>
          </a:p>
        </p:txBody>
      </p:sp>
      <p:sp>
        <p:nvSpPr>
          <p:cNvPr id="371716" name="右弧形箭头 371715"/>
          <p:cNvSpPr/>
          <p:nvPr/>
        </p:nvSpPr>
        <p:spPr>
          <a:xfrm>
            <a:off x="5292725" y="3933825"/>
            <a:ext cx="914400" cy="1439863"/>
          </a:xfrm>
          <a:prstGeom prst="curvedLeftArrow">
            <a:avLst>
              <a:gd name="adj1" fmla="val 31493"/>
              <a:gd name="adj2" fmla="val 62986"/>
              <a:gd name="adj3" fmla="val 33333"/>
            </a:avLst>
          </a:prstGeom>
          <a:solidFill>
            <a:srgbClr val="339966"/>
          </a:solidFill>
          <a:ln w="25400" cap="sq" cmpd="sng">
            <a:solidFill>
              <a:srgbClr val="339966"/>
            </a:solidFill>
            <a:prstDash val="solid"/>
            <a:miter/>
            <a:headEnd type="none" w="sm" len="sm"/>
            <a:tailEnd type="none" w="sm" len="sm"/>
          </a:ln>
        </p:spPr>
        <p:txBody>
          <a:bodyPr/>
          <a:p>
            <a:endParaRPr lang="zh-CN" altLang="en-US"/>
          </a:p>
        </p:txBody>
      </p:sp>
    </p:spTree>
  </p:cSld>
  <p:clrMapOvr>
    <a:masterClrMapping/>
  </p:clrMapOvr>
  <p:transition>
    <p:wheel spokes="8"/>
  </p:transition>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lgn="just">
              <a:lnSpc>
                <a:spcPct val="90000"/>
              </a:lnSpc>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【例</a:t>
            </a:r>
            <a:r>
              <a:rPr lang="en-US" altLang="zh-CN" sz="2000" dirty="0">
                <a:solidFill>
                  <a:srgbClr val="000000"/>
                </a:solidFill>
                <a:latin typeface="Times New Roman" panose="02020603050405020304" pitchFamily="18" charset="0"/>
                <a:ea typeface="宋体" panose="02010600030101010101" pitchFamily="2" charset="-122"/>
                <a:sym typeface="+mn-ea"/>
              </a:rPr>
              <a:t> </a:t>
            </a:r>
            <a:r>
              <a:rPr lang="zh-CN" altLang="en-US" sz="2000" dirty="0">
                <a:solidFill>
                  <a:srgbClr val="000000"/>
                </a:solidFill>
                <a:latin typeface="Times New Roman" panose="02020603050405020304" pitchFamily="18" charset="0"/>
                <a:ea typeface="宋体" panose="02010600030101010101" pitchFamily="2" charset="-122"/>
                <a:sym typeface="+mn-ea"/>
              </a:rPr>
              <a:t>】 </a:t>
            </a:r>
            <a:r>
              <a:rPr lang="en-US" altLang="zh-CN" sz="2000">
                <a:solidFill>
                  <a:srgbClr val="000000"/>
                </a:solidFill>
                <a:latin typeface="Times New Roman" panose="02020603050405020304" pitchFamily="18" charset="0"/>
                <a:ea typeface="宋体" panose="02010600030101010101" pitchFamily="2" charset="-122"/>
                <a:sym typeface="+mn-ea"/>
              </a:rPr>
              <a:t>XOR  AL</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AL</a:t>
            </a:r>
            <a:endParaRPr lang="en-US" altLang="zh-CN" sz="2000">
              <a:latin typeface="Times New Roman" panose="02020603050405020304" pitchFamily="18" charset="0"/>
              <a:ea typeface="宋体" panose="02010600030101010101" pitchFamily="2" charset="-122"/>
            </a:endParaRPr>
          </a:p>
          <a:p>
            <a:pPr marL="0" indent="0" algn="just">
              <a:lnSpc>
                <a:spcPct val="90000"/>
              </a:lnSpc>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指令执行前：</a:t>
            </a:r>
            <a:r>
              <a:rPr lang="en-US" altLang="zh-CN" sz="2000">
                <a:solidFill>
                  <a:srgbClr val="000000"/>
                </a:solidFill>
                <a:latin typeface="Times New Roman" panose="02020603050405020304" pitchFamily="18" charset="0"/>
                <a:ea typeface="宋体" panose="02010600030101010101" pitchFamily="2" charset="-122"/>
                <a:sym typeface="+mn-ea"/>
              </a:rPr>
              <a:t>AL</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7AH</a:t>
            </a:r>
            <a:endParaRPr lang="en-US" altLang="zh-CN" sz="2000">
              <a:latin typeface="Times New Roman" panose="02020603050405020304" pitchFamily="18" charset="0"/>
              <a:ea typeface="宋体" panose="02010600030101010101" pitchFamily="2" charset="-122"/>
            </a:endParaRPr>
          </a:p>
          <a:p>
            <a:pPr marL="0" indent="0" algn="just">
              <a:lnSpc>
                <a:spcPct val="90000"/>
              </a:lnSpc>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指令执行后：</a:t>
            </a:r>
            <a:r>
              <a:rPr lang="en-US" altLang="zh-CN" sz="2000">
                <a:solidFill>
                  <a:srgbClr val="000000"/>
                </a:solidFill>
                <a:latin typeface="Times New Roman" panose="02020603050405020304" pitchFamily="18" charset="0"/>
                <a:ea typeface="宋体" panose="02010600030101010101" pitchFamily="2" charset="-122"/>
                <a:sym typeface="+mn-ea"/>
              </a:rPr>
              <a:t>AL</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00H</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CF</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0</a:t>
            </a:r>
            <a:endParaRPr lang="en-US" altLang="zh-CN" sz="2000">
              <a:latin typeface="Times New Roman" panose="02020603050405020304" pitchFamily="18" charset="0"/>
              <a:ea typeface="宋体" panose="02010600030101010101" pitchFamily="2" charset="-122"/>
            </a:endParaRPr>
          </a:p>
          <a:p>
            <a:pPr marL="0" indent="0" algn="just">
              <a:lnSpc>
                <a:spcPct val="90000"/>
              </a:lnSpc>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要使操作数中某些位维持不变，而某些位求反，用</a:t>
            </a:r>
            <a:r>
              <a:rPr lang="en-US" altLang="zh-CN" sz="2000">
                <a:solidFill>
                  <a:srgbClr val="000000"/>
                </a:solidFill>
                <a:latin typeface="Times New Roman" panose="02020603050405020304" pitchFamily="18" charset="0"/>
                <a:ea typeface="宋体" panose="02010600030101010101" pitchFamily="2" charset="-122"/>
                <a:sym typeface="+mn-ea"/>
              </a:rPr>
              <a:t>XOR</a:t>
            </a:r>
            <a:r>
              <a:rPr lang="zh-CN" altLang="en-US" sz="2000" dirty="0">
                <a:solidFill>
                  <a:srgbClr val="000000"/>
                </a:solidFill>
                <a:latin typeface="Times New Roman" panose="02020603050405020304" pitchFamily="18" charset="0"/>
                <a:ea typeface="宋体" panose="02010600030101010101" pitchFamily="2" charset="-122"/>
                <a:sym typeface="+mn-ea"/>
              </a:rPr>
              <a:t>指令就方便。维持不变的位与</a:t>
            </a:r>
            <a:r>
              <a:rPr lang="en-US" altLang="zh-CN" sz="2000" dirty="0">
                <a:solidFill>
                  <a:srgbClr val="000000"/>
                </a:solidFill>
                <a:latin typeface="Times New Roman" panose="02020603050405020304" pitchFamily="18" charset="0"/>
                <a:ea typeface="宋体" panose="02010600030101010101" pitchFamily="2" charset="-122"/>
                <a:sym typeface="+mn-ea"/>
              </a:rPr>
              <a:t>0</a:t>
            </a:r>
            <a:r>
              <a:rPr lang="zh-CN" altLang="en-US" sz="2000" dirty="0">
                <a:solidFill>
                  <a:srgbClr val="000000"/>
                </a:solidFill>
                <a:latin typeface="Times New Roman" panose="02020603050405020304" pitchFamily="18" charset="0"/>
                <a:ea typeface="宋体" panose="02010600030101010101" pitchFamily="2" charset="-122"/>
                <a:sym typeface="+mn-ea"/>
              </a:rPr>
              <a:t>异或，而要求反的那些位与</a:t>
            </a:r>
            <a:r>
              <a:rPr lang="en-US" altLang="zh-CN" sz="2000" dirty="0">
                <a:solidFill>
                  <a:srgbClr val="000000"/>
                </a:solidFill>
                <a:latin typeface="Times New Roman" panose="02020603050405020304" pitchFamily="18" charset="0"/>
                <a:ea typeface="宋体" panose="02010600030101010101" pitchFamily="2" charset="-122"/>
                <a:sym typeface="+mn-ea"/>
              </a:rPr>
              <a:t>1</a:t>
            </a:r>
            <a:r>
              <a:rPr lang="zh-CN" altLang="en-US" sz="2000" dirty="0">
                <a:solidFill>
                  <a:srgbClr val="000000"/>
                </a:solidFill>
                <a:latin typeface="Times New Roman" panose="02020603050405020304" pitchFamily="18" charset="0"/>
                <a:ea typeface="宋体" panose="02010600030101010101" pitchFamily="2" charset="-122"/>
                <a:sym typeface="+mn-ea"/>
              </a:rPr>
              <a:t>异或。</a:t>
            </a:r>
            <a:endParaRPr lang="zh-CN" altLang="en-US" sz="2000" dirty="0">
              <a:solidFill>
                <a:srgbClr val="000000"/>
              </a:solidFill>
              <a:latin typeface="Times New Roman" panose="02020603050405020304" pitchFamily="18" charset="0"/>
              <a:ea typeface="宋体" panose="02010600030101010101" pitchFamily="2" charset="-122"/>
              <a:sym typeface="+mn-ea"/>
            </a:endParaRPr>
          </a:p>
          <a:p>
            <a:pPr marL="0" indent="0" algn="just">
              <a:lnSpc>
                <a:spcPct val="120000"/>
              </a:lnSpc>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a:t>
            </a:r>
            <a:r>
              <a:rPr lang="en-US" altLang="zh-CN" sz="2000" dirty="0">
                <a:solidFill>
                  <a:srgbClr val="000000"/>
                </a:solidFill>
                <a:latin typeface="Times New Roman" panose="02020603050405020304" pitchFamily="18" charset="0"/>
                <a:ea typeface="宋体" panose="02010600030101010101" pitchFamily="2" charset="-122"/>
                <a:sym typeface="+mn-ea"/>
              </a:rPr>
              <a:t> </a:t>
            </a:r>
            <a:r>
              <a:rPr lang="zh-CN" altLang="en-US" sz="2000" dirty="0">
                <a:solidFill>
                  <a:srgbClr val="000000"/>
                </a:solidFill>
                <a:latin typeface="Times New Roman" panose="02020603050405020304" pitchFamily="18" charset="0"/>
                <a:ea typeface="宋体" panose="02010600030101010101" pitchFamily="2" charset="-122"/>
                <a:sym typeface="+mn-ea"/>
              </a:rPr>
              <a:t>例】 要使</a:t>
            </a:r>
            <a:r>
              <a:rPr lang="en-US" altLang="zh-CN" sz="2000">
                <a:solidFill>
                  <a:srgbClr val="000000"/>
                </a:solidFill>
                <a:latin typeface="Times New Roman" panose="02020603050405020304" pitchFamily="18" charset="0"/>
                <a:ea typeface="宋体" panose="02010600030101010101" pitchFamily="2" charset="-122"/>
                <a:sym typeface="+mn-ea"/>
              </a:rPr>
              <a:t>AL</a:t>
            </a:r>
            <a:r>
              <a:rPr lang="zh-CN" altLang="en-US" sz="2000" dirty="0">
                <a:solidFill>
                  <a:srgbClr val="000000"/>
                </a:solidFill>
                <a:latin typeface="Times New Roman" panose="02020603050405020304" pitchFamily="18" charset="0"/>
                <a:ea typeface="宋体" panose="02010600030101010101" pitchFamily="2" charset="-122"/>
                <a:sym typeface="+mn-ea"/>
              </a:rPr>
              <a:t>中的高</a:t>
            </a:r>
            <a:r>
              <a:rPr lang="en-US" altLang="zh-CN" sz="2000" dirty="0">
                <a:solidFill>
                  <a:srgbClr val="000000"/>
                </a:solidFill>
                <a:latin typeface="Times New Roman" panose="02020603050405020304" pitchFamily="18" charset="0"/>
                <a:ea typeface="宋体" panose="02010600030101010101" pitchFamily="2" charset="-122"/>
                <a:sym typeface="+mn-ea"/>
              </a:rPr>
              <a:t>4</a:t>
            </a:r>
            <a:r>
              <a:rPr lang="zh-CN" altLang="en-US" sz="2000" dirty="0">
                <a:solidFill>
                  <a:srgbClr val="000000"/>
                </a:solidFill>
                <a:latin typeface="Times New Roman" panose="02020603050405020304" pitchFamily="18" charset="0"/>
                <a:ea typeface="宋体" panose="02010600030101010101" pitchFamily="2" charset="-122"/>
                <a:sym typeface="+mn-ea"/>
              </a:rPr>
              <a:t>位内容保持不变，低</a:t>
            </a:r>
            <a:r>
              <a:rPr lang="en-US" altLang="zh-CN" sz="2000" dirty="0">
                <a:solidFill>
                  <a:srgbClr val="000000"/>
                </a:solidFill>
                <a:latin typeface="Times New Roman" panose="02020603050405020304" pitchFamily="18" charset="0"/>
                <a:ea typeface="宋体" panose="02010600030101010101" pitchFamily="2" charset="-122"/>
                <a:sym typeface="+mn-ea"/>
              </a:rPr>
              <a:t>4</a:t>
            </a:r>
            <a:r>
              <a:rPr lang="zh-CN" altLang="en-US" sz="2000" dirty="0">
                <a:solidFill>
                  <a:srgbClr val="000000"/>
                </a:solidFill>
                <a:latin typeface="Times New Roman" panose="02020603050405020304" pitchFamily="18" charset="0"/>
                <a:ea typeface="宋体" panose="02010600030101010101" pitchFamily="2" charset="-122"/>
                <a:sym typeface="+mn-ea"/>
              </a:rPr>
              <a:t>位求反。</a:t>
            </a:r>
            <a:endParaRPr lang="zh-CN" altLang="en-US" sz="2000" dirty="0">
              <a:latin typeface="Times New Roman" panose="02020603050405020304" pitchFamily="18" charset="0"/>
              <a:ea typeface="宋体" panose="02010600030101010101" pitchFamily="2" charset="-122"/>
            </a:endParaRPr>
          </a:p>
          <a:p>
            <a:pPr marL="0" indent="0" algn="just">
              <a:lnSpc>
                <a:spcPct val="120000"/>
              </a:lnSpc>
              <a:spcBef>
                <a:spcPct val="50000"/>
              </a:spcBef>
              <a:buNone/>
            </a:pPr>
            <a:r>
              <a:rPr lang="en-US" altLang="zh-CN" sz="2000">
                <a:solidFill>
                  <a:srgbClr val="000000"/>
                </a:solidFill>
                <a:latin typeface="Times New Roman" panose="02020603050405020304" pitchFamily="18" charset="0"/>
                <a:ea typeface="宋体" panose="02010600030101010101" pitchFamily="2" charset="-122"/>
                <a:sym typeface="+mn-ea"/>
              </a:rPr>
              <a:t>XOR  AL</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0FH</a:t>
            </a:r>
            <a:endParaRPr lang="en-US" altLang="zh-CN" sz="2000">
              <a:latin typeface="Times New Roman" panose="02020603050405020304" pitchFamily="18" charset="0"/>
              <a:ea typeface="宋体" panose="02010600030101010101" pitchFamily="2" charset="-122"/>
            </a:endParaRPr>
          </a:p>
          <a:p>
            <a:pPr marL="0" indent="0" algn="just">
              <a:lnSpc>
                <a:spcPct val="120000"/>
              </a:lnSpc>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指令执行前：</a:t>
            </a:r>
            <a:r>
              <a:rPr lang="en-US" altLang="zh-CN" sz="2000">
                <a:solidFill>
                  <a:srgbClr val="000000"/>
                </a:solidFill>
                <a:latin typeface="Times New Roman" panose="02020603050405020304" pitchFamily="18" charset="0"/>
                <a:ea typeface="宋体" panose="02010600030101010101" pitchFamily="2" charset="-122"/>
                <a:sym typeface="+mn-ea"/>
              </a:rPr>
              <a:t>AL</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79H</a:t>
            </a:r>
            <a:endParaRPr lang="en-US" altLang="zh-CN" sz="2000">
              <a:latin typeface="Times New Roman" panose="02020603050405020304" pitchFamily="18" charset="0"/>
              <a:ea typeface="宋体" panose="02010600030101010101" pitchFamily="2" charset="-122"/>
            </a:endParaRPr>
          </a:p>
          <a:p>
            <a:pPr marL="0" indent="0" algn="just">
              <a:lnSpc>
                <a:spcPct val="120000"/>
              </a:lnSpc>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指令执行后：</a:t>
            </a:r>
            <a:r>
              <a:rPr lang="en-US" altLang="zh-CN" sz="2000">
                <a:solidFill>
                  <a:srgbClr val="000000"/>
                </a:solidFill>
                <a:latin typeface="Times New Roman" panose="02020603050405020304" pitchFamily="18" charset="0"/>
                <a:ea typeface="宋体" panose="02010600030101010101" pitchFamily="2" charset="-122"/>
                <a:sym typeface="+mn-ea"/>
              </a:rPr>
              <a:t>AL</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76H</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CF</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0</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OF</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0</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SF</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0</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ZF</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0</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PF</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0</a:t>
            </a:r>
            <a:r>
              <a:rPr lang="zh-CN" altLang="en-US" sz="2000">
                <a:solidFill>
                  <a:srgbClr val="000000"/>
                </a:solidFill>
                <a:latin typeface="Times New Roman" panose="02020603050405020304" pitchFamily="18" charset="0"/>
                <a:ea typeface="宋体" panose="02010600030101010101" pitchFamily="2" charset="-122"/>
                <a:sym typeface="+mn-ea"/>
              </a:rPr>
              <a:t>。</a:t>
            </a:r>
            <a:endParaRPr lang="zh-CN" altLang="en-US" sz="2000">
              <a:latin typeface="Times New Roman" panose="02020603050405020304" pitchFamily="18" charset="0"/>
              <a:ea typeface="宋体" panose="02010600030101010101" pitchFamily="2" charset="-122"/>
            </a:endParaRPr>
          </a:p>
          <a:p>
            <a:pPr marL="0" indent="0" algn="just">
              <a:lnSpc>
                <a:spcPct val="90000"/>
              </a:lnSpc>
              <a:spcBef>
                <a:spcPct val="50000"/>
              </a:spcBef>
              <a:buNone/>
            </a:pPr>
            <a:r>
              <a:rPr lang="en-US" altLang="zh-CN" sz="2000">
                <a:solidFill>
                  <a:srgbClr val="000000"/>
                </a:solidFill>
                <a:latin typeface="Times New Roman" panose="02020603050405020304" pitchFamily="18" charset="0"/>
                <a:ea typeface="宋体" panose="02010600030101010101" pitchFamily="2" charset="-122"/>
                <a:sym typeface="+mn-ea"/>
              </a:rPr>
              <a:t> </a:t>
            </a:r>
            <a:endParaRPr lang="zh-CN" altLang="en-US" sz="2000" dirty="0">
              <a:solidFill>
                <a:srgbClr val="000000"/>
              </a:solidFill>
              <a:latin typeface="Times New Roman" panose="02020603050405020304" pitchFamily="18" charset="0"/>
              <a:ea typeface="宋体" panose="02010600030101010101" pitchFamily="2" charset="-122"/>
              <a:sym typeface="+mn-ea"/>
            </a:endParaRPr>
          </a:p>
          <a:p>
            <a:pPr marL="0" indent="0" algn="just">
              <a:lnSpc>
                <a:spcPct val="90000"/>
              </a:lnSpc>
              <a:spcBef>
                <a:spcPct val="50000"/>
              </a:spcBef>
              <a:buNone/>
            </a:pPr>
            <a:endParaRPr lang="zh-CN" altLang="en-US" sz="2000" dirty="0">
              <a:latin typeface="Times New Roman" panose="02020603050405020304" pitchFamily="18" charset="0"/>
              <a:ea typeface="宋体" panose="02010600030101010101" pitchFamily="2" charset="-122"/>
            </a:endParaRPr>
          </a:p>
          <a:p>
            <a:pPr marL="0" indent="0">
              <a:buNone/>
            </a:pPr>
            <a:endParaRPr lang="zh-CN" altLang="en-US" sz="2000"/>
          </a:p>
        </p:txBody>
      </p:sp>
    </p:spTree>
  </p:cSld>
  <p:clrMapOvr>
    <a:masterClrMapping/>
  </p:clrMapOvr>
  <p:transition>
    <p:wheel spokes="8"/>
  </p:transition>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2738" name="标题 372737"/>
          <p:cNvSpPr>
            <a:spLocks noGrp="1"/>
          </p:cNvSpPr>
          <p:nvPr>
            <p:ph type="title"/>
          </p:nvPr>
        </p:nvSpPr>
        <p:spPr/>
        <p:txBody>
          <a:bodyPr anchor="ctr" anchorCtr="0"/>
          <a:p>
            <a:endParaRPr lang="zh-CN" altLang="en-US" dirty="0"/>
          </a:p>
        </p:txBody>
      </p:sp>
      <p:sp>
        <p:nvSpPr>
          <p:cNvPr id="372739" name="文本占位符 372738"/>
          <p:cNvSpPr>
            <a:spLocks noGrp="1"/>
          </p:cNvSpPr>
          <p:nvPr>
            <p:ph type="body" idx="1"/>
          </p:nvPr>
        </p:nvSpPr>
        <p:spPr/>
        <p:txBody>
          <a:bodyPr/>
          <a:p>
            <a:pPr>
              <a:buNone/>
            </a:pPr>
            <a:r>
              <a:rPr lang="zh-CN" altLang="en-US" dirty="0"/>
              <a:t>“测试”指令</a:t>
            </a:r>
            <a:endParaRPr lang="zh-CN" altLang="en-US" dirty="0"/>
          </a:p>
          <a:p>
            <a:pPr>
              <a:spcBef>
                <a:spcPct val="15000"/>
              </a:spcBef>
              <a:spcAft>
                <a:spcPct val="15000"/>
              </a:spcAft>
            </a:pPr>
            <a:r>
              <a:rPr lang="zh-CN" altLang="en-US" sz="2400" dirty="0"/>
              <a:t>格式： </a:t>
            </a:r>
            <a:r>
              <a:rPr lang="en-US" altLang="zh-CN" sz="2400"/>
              <a:t>TEST  OPRD1，OPRD2</a:t>
            </a:r>
            <a:endParaRPr lang="en-US" altLang="zh-CN" sz="2400"/>
          </a:p>
          <a:p>
            <a:pPr>
              <a:spcBef>
                <a:spcPct val="15000"/>
              </a:spcBef>
              <a:spcAft>
                <a:spcPct val="15000"/>
              </a:spcAft>
            </a:pPr>
            <a:r>
              <a:rPr lang="zh-CN" altLang="en-US" sz="2400" dirty="0"/>
              <a:t>操作： 执行“与”运算，但运算的结果不送回目标地址。</a:t>
            </a:r>
            <a:endParaRPr lang="zh-CN" altLang="en-US" sz="2400" dirty="0"/>
          </a:p>
          <a:p>
            <a:pPr>
              <a:spcBef>
                <a:spcPct val="15000"/>
              </a:spcBef>
              <a:spcAft>
                <a:spcPct val="15000"/>
              </a:spcAft>
            </a:pPr>
            <a:r>
              <a:rPr lang="zh-CN" altLang="en-US" sz="2400" dirty="0"/>
              <a:t>应用：常用于测试某些位的状态</a:t>
            </a:r>
            <a:endParaRPr lang="zh-CN" altLang="en-US" sz="2400" dirty="0"/>
          </a:p>
        </p:txBody>
      </p:sp>
    </p:spTree>
  </p:cSld>
  <p:clrMapOvr>
    <a:masterClrMapping/>
  </p:clrMapOvr>
  <p:transition>
    <p:wheel spokes="8"/>
  </p:transition>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lgn="just">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【例</a:t>
            </a:r>
            <a:r>
              <a:rPr lang="en-US" altLang="zh-CN" sz="2000" dirty="0">
                <a:solidFill>
                  <a:srgbClr val="000000"/>
                </a:solidFill>
                <a:latin typeface="Times New Roman" panose="02020603050405020304" pitchFamily="18" charset="0"/>
                <a:ea typeface="宋体" panose="02010600030101010101" pitchFamily="2" charset="-122"/>
                <a:sym typeface="+mn-ea"/>
              </a:rPr>
              <a:t> </a:t>
            </a:r>
            <a:r>
              <a:rPr lang="zh-CN" altLang="en-US" sz="2000" dirty="0">
                <a:solidFill>
                  <a:srgbClr val="000000"/>
                </a:solidFill>
                <a:latin typeface="Times New Roman" panose="02020603050405020304" pitchFamily="18" charset="0"/>
                <a:ea typeface="宋体" panose="02010600030101010101" pitchFamily="2" charset="-122"/>
                <a:sym typeface="+mn-ea"/>
              </a:rPr>
              <a:t>】 若要检测</a:t>
            </a:r>
            <a:r>
              <a:rPr lang="en-US" altLang="zh-CN" sz="2000">
                <a:solidFill>
                  <a:srgbClr val="000000"/>
                </a:solidFill>
                <a:latin typeface="Times New Roman" panose="02020603050405020304" pitchFamily="18" charset="0"/>
                <a:ea typeface="宋体" panose="02010600030101010101" pitchFamily="2" charset="-122"/>
                <a:sym typeface="+mn-ea"/>
              </a:rPr>
              <a:t>AL</a:t>
            </a:r>
            <a:r>
              <a:rPr lang="zh-CN" altLang="en-US" sz="2000" dirty="0">
                <a:solidFill>
                  <a:srgbClr val="000000"/>
                </a:solidFill>
                <a:latin typeface="Times New Roman" panose="02020603050405020304" pitchFamily="18" charset="0"/>
                <a:ea typeface="宋体" panose="02010600030101010101" pitchFamily="2" charset="-122"/>
                <a:sym typeface="+mn-ea"/>
              </a:rPr>
              <a:t>中的内容是否为负数，如果为负则转移，否则继续顺序执行，可用下列指令序列实现：</a:t>
            </a:r>
            <a:endParaRPr lang="zh-CN" altLang="en-US" sz="2000" dirty="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                   </a:t>
            </a:r>
            <a:r>
              <a:rPr lang="en-US" altLang="zh-CN" sz="2000">
                <a:solidFill>
                  <a:srgbClr val="000000"/>
                </a:solidFill>
                <a:latin typeface="Times New Roman" panose="02020603050405020304" pitchFamily="18" charset="0"/>
                <a:ea typeface="宋体" panose="02010600030101010101" pitchFamily="2" charset="-122"/>
                <a:sym typeface="+mn-ea"/>
              </a:rPr>
              <a:t>TEST   AL</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80H    </a:t>
            </a:r>
            <a:r>
              <a:rPr lang="zh-CN" altLang="en-US" sz="2000">
                <a:solidFill>
                  <a:srgbClr val="000000"/>
                </a:solidFill>
                <a:latin typeface="Times New Roman" panose="02020603050405020304" pitchFamily="18" charset="0"/>
                <a:ea typeface="宋体" panose="02010600030101010101" pitchFamily="2" charset="-122"/>
                <a:sym typeface="+mn-ea"/>
              </a:rPr>
              <a:t>；测</a:t>
            </a:r>
            <a:r>
              <a:rPr lang="en-US" altLang="zh-CN" sz="2000">
                <a:solidFill>
                  <a:srgbClr val="000000"/>
                </a:solidFill>
                <a:latin typeface="Times New Roman" panose="02020603050405020304" pitchFamily="18" charset="0"/>
                <a:ea typeface="宋体" panose="02010600030101010101" pitchFamily="2" charset="-122"/>
                <a:sym typeface="+mn-ea"/>
              </a:rPr>
              <a:t>D</a:t>
            </a:r>
            <a:r>
              <a:rPr lang="en-US" altLang="zh-CN" sz="2000" baseline="-30000">
                <a:solidFill>
                  <a:srgbClr val="000000"/>
                </a:solidFill>
                <a:latin typeface="Times New Roman" panose="02020603050405020304" pitchFamily="18" charset="0"/>
                <a:ea typeface="宋体" panose="02010600030101010101" pitchFamily="2" charset="-122"/>
                <a:sym typeface="+mn-ea"/>
              </a:rPr>
              <a:t>7</a:t>
            </a:r>
            <a:r>
              <a:rPr lang="zh-CN" altLang="en-US" sz="2000" dirty="0">
                <a:solidFill>
                  <a:srgbClr val="000000"/>
                </a:solidFill>
                <a:latin typeface="Times New Roman" panose="02020603050405020304" pitchFamily="18" charset="0"/>
                <a:ea typeface="宋体" panose="02010600030101010101" pitchFamily="2" charset="-122"/>
                <a:sym typeface="+mn-ea"/>
              </a:rPr>
              <a:t>位</a:t>
            </a:r>
            <a:endParaRPr lang="zh-CN" altLang="en-US" sz="2000" dirty="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                   </a:t>
            </a:r>
            <a:r>
              <a:rPr lang="en-US" altLang="zh-CN" sz="2000">
                <a:solidFill>
                  <a:srgbClr val="000000"/>
                </a:solidFill>
                <a:latin typeface="Times New Roman" panose="02020603050405020304" pitchFamily="18" charset="0"/>
                <a:ea typeface="宋体" panose="02010600030101010101" pitchFamily="2" charset="-122"/>
                <a:sym typeface="+mn-ea"/>
              </a:rPr>
              <a:t>JNZ    NEXT       </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D</a:t>
            </a:r>
            <a:r>
              <a:rPr lang="en-US" altLang="zh-CN" sz="2000" baseline="-30000">
                <a:solidFill>
                  <a:srgbClr val="000000"/>
                </a:solidFill>
                <a:latin typeface="Times New Roman" panose="02020603050405020304" pitchFamily="18" charset="0"/>
                <a:ea typeface="宋体" panose="02010600030101010101" pitchFamily="2" charset="-122"/>
                <a:sym typeface="+mn-ea"/>
              </a:rPr>
              <a:t>7</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1</a:t>
            </a:r>
            <a:r>
              <a:rPr lang="zh-CN" altLang="en-US" sz="2000" dirty="0">
                <a:solidFill>
                  <a:srgbClr val="000000"/>
                </a:solidFill>
                <a:latin typeface="Times New Roman" panose="02020603050405020304" pitchFamily="18" charset="0"/>
                <a:ea typeface="宋体" panose="02010600030101010101" pitchFamily="2" charset="-122"/>
                <a:sym typeface="+mn-ea"/>
              </a:rPr>
              <a:t>为负则转</a:t>
            </a:r>
            <a:endParaRPr lang="zh-CN" altLang="en-US" sz="2000" dirty="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                    </a:t>
            </a:r>
            <a:r>
              <a:rPr lang="en-US" altLang="zh-CN" sz="2000" dirty="0">
                <a:solidFill>
                  <a:srgbClr val="000000"/>
                </a:solidFill>
                <a:latin typeface="宋体" panose="02010600030101010101" pitchFamily="2" charset="-122"/>
                <a:ea typeface="宋体" panose="02010600030101010101" pitchFamily="2" charset="-122"/>
                <a:sym typeface="+mn-ea"/>
              </a:rPr>
              <a:t>┋</a:t>
            </a:r>
            <a:endParaRPr lang="en-US" altLang="zh-CN" sz="2000" dirty="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dirty="0">
                <a:solidFill>
                  <a:srgbClr val="000000"/>
                </a:solidFill>
                <a:latin typeface="Times New Roman" panose="02020603050405020304" pitchFamily="18" charset="0"/>
                <a:ea typeface="宋体" panose="02010600030101010101" pitchFamily="2" charset="-122"/>
                <a:sym typeface="+mn-ea"/>
              </a:rPr>
              <a:t>            </a:t>
            </a:r>
            <a:r>
              <a:rPr lang="en-US" altLang="zh-CN" sz="2000">
                <a:solidFill>
                  <a:srgbClr val="000000"/>
                </a:solidFill>
                <a:latin typeface="Times New Roman" panose="02020603050405020304" pitchFamily="18" charset="0"/>
                <a:ea typeface="宋体" panose="02010600030101010101" pitchFamily="2" charset="-122"/>
                <a:sym typeface="+mn-ea"/>
              </a:rPr>
              <a:t>NEXT</a:t>
            </a:r>
            <a:r>
              <a:rPr lang="zh-CN" altLang="en-US" sz="2000">
                <a:solidFill>
                  <a:srgbClr val="000000"/>
                </a:solidFill>
                <a:latin typeface="Times New Roman" panose="02020603050405020304" pitchFamily="18" charset="0"/>
                <a:ea typeface="宋体" panose="02010600030101010101" pitchFamily="2" charset="-122"/>
                <a:sym typeface="+mn-ea"/>
              </a:rPr>
              <a:t>：  </a:t>
            </a:r>
            <a:endParaRPr lang="zh-CN" altLang="en-US" sz="200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solidFill>
                  <a:srgbClr val="000000"/>
                </a:solidFill>
                <a:latin typeface="Times New Roman" panose="02020603050405020304" pitchFamily="18" charset="0"/>
                <a:ea typeface="宋体" panose="02010600030101010101" pitchFamily="2" charset="-122"/>
                <a:sym typeface="+mn-ea"/>
              </a:rPr>
              <a:t>                   ┋</a:t>
            </a:r>
            <a:endParaRPr lang="en-US" altLang="zh-CN" sz="2000">
              <a:latin typeface="Times New Roman" panose="02020603050405020304" pitchFamily="18" charset="0"/>
              <a:ea typeface="宋体" panose="02010600030101010101" pitchFamily="2" charset="-122"/>
            </a:endParaRPr>
          </a:p>
          <a:p>
            <a:pPr marL="0" indent="0">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第一条指令</a:t>
            </a:r>
            <a:r>
              <a:rPr lang="en-US" altLang="zh-CN" sz="2000">
                <a:solidFill>
                  <a:srgbClr val="000000"/>
                </a:solidFill>
                <a:latin typeface="Times New Roman" panose="02020603050405020304" pitchFamily="18" charset="0"/>
                <a:ea typeface="宋体" panose="02010600030101010101" pitchFamily="2" charset="-122"/>
                <a:sym typeface="+mn-ea"/>
              </a:rPr>
              <a:t>TEST</a:t>
            </a:r>
            <a:r>
              <a:rPr lang="zh-CN" altLang="en-US" sz="2000">
                <a:solidFill>
                  <a:srgbClr val="000000"/>
                </a:solidFill>
                <a:latin typeface="Times New Roman" panose="02020603050405020304" pitchFamily="18" charset="0"/>
                <a:ea typeface="宋体" panose="02010600030101010101" pitchFamily="2" charset="-122"/>
                <a:sym typeface="+mn-ea"/>
              </a:rPr>
              <a:t>把</a:t>
            </a:r>
            <a:r>
              <a:rPr lang="en-US" altLang="zh-CN" sz="2000">
                <a:solidFill>
                  <a:srgbClr val="000000"/>
                </a:solidFill>
                <a:latin typeface="Times New Roman" panose="02020603050405020304" pitchFamily="18" charset="0"/>
                <a:ea typeface="宋体" panose="02010600030101010101" pitchFamily="2" charset="-122"/>
                <a:sym typeface="+mn-ea"/>
              </a:rPr>
              <a:t>AL</a:t>
            </a:r>
            <a:r>
              <a:rPr lang="zh-CN" altLang="en-US" sz="2000" dirty="0">
                <a:solidFill>
                  <a:srgbClr val="000000"/>
                </a:solidFill>
                <a:latin typeface="Times New Roman" panose="02020603050405020304" pitchFamily="18" charset="0"/>
                <a:ea typeface="宋体" panose="02010600030101010101" pitchFamily="2" charset="-122"/>
                <a:sym typeface="+mn-ea"/>
              </a:rPr>
              <a:t>低七位全屏蔽，而单独测试最高位</a:t>
            </a:r>
            <a:r>
              <a:rPr lang="en-US" altLang="zh-CN" sz="2000">
                <a:solidFill>
                  <a:srgbClr val="000000"/>
                </a:solidFill>
                <a:latin typeface="Times New Roman" panose="02020603050405020304" pitchFamily="18" charset="0"/>
                <a:ea typeface="宋体" panose="02010600030101010101" pitchFamily="2" charset="-122"/>
                <a:sym typeface="+mn-ea"/>
              </a:rPr>
              <a:t>D</a:t>
            </a:r>
            <a:r>
              <a:rPr lang="en-US" altLang="zh-CN" sz="2000" baseline="-30000">
                <a:solidFill>
                  <a:srgbClr val="000000"/>
                </a:solidFill>
                <a:latin typeface="Times New Roman" panose="02020603050405020304" pitchFamily="18" charset="0"/>
                <a:ea typeface="宋体" panose="02010600030101010101" pitchFamily="2" charset="-122"/>
                <a:sym typeface="+mn-ea"/>
              </a:rPr>
              <a:t>7</a:t>
            </a:r>
            <a:r>
              <a:rPr lang="zh-CN" altLang="en-US" sz="2000">
                <a:solidFill>
                  <a:srgbClr val="000000"/>
                </a:solidFill>
                <a:latin typeface="Times New Roman" panose="02020603050405020304" pitchFamily="18" charset="0"/>
                <a:ea typeface="宋体" panose="02010600030101010101" pitchFamily="2" charset="-122"/>
                <a:sym typeface="+mn-ea"/>
              </a:rPr>
              <a:t>，</a:t>
            </a:r>
            <a:r>
              <a:rPr lang="zh-CN" altLang="en-US" sz="2000" dirty="0">
                <a:solidFill>
                  <a:srgbClr val="000000"/>
                </a:solidFill>
                <a:latin typeface="Times New Roman" panose="02020603050405020304" pitchFamily="18" charset="0"/>
                <a:ea typeface="宋体" panose="02010600030101010101" pitchFamily="2" charset="-122"/>
                <a:sym typeface="+mn-ea"/>
              </a:rPr>
              <a:t>若为</a:t>
            </a:r>
            <a:r>
              <a:rPr lang="en-US" altLang="zh-CN" sz="2000" dirty="0">
                <a:solidFill>
                  <a:srgbClr val="000000"/>
                </a:solidFill>
                <a:latin typeface="Times New Roman" panose="02020603050405020304" pitchFamily="18" charset="0"/>
                <a:ea typeface="宋体" panose="02010600030101010101" pitchFamily="2" charset="-122"/>
                <a:sym typeface="+mn-ea"/>
              </a:rPr>
              <a:t>1</a:t>
            </a:r>
            <a:r>
              <a:rPr lang="zh-CN" altLang="en-US" sz="2000" dirty="0">
                <a:solidFill>
                  <a:srgbClr val="000000"/>
                </a:solidFill>
                <a:latin typeface="Times New Roman" panose="02020603050405020304" pitchFamily="18" charset="0"/>
                <a:ea typeface="宋体" panose="02010600030101010101" pitchFamily="2" charset="-122"/>
                <a:sym typeface="+mn-ea"/>
              </a:rPr>
              <a:t>，则</a:t>
            </a:r>
            <a:r>
              <a:rPr lang="en-US" altLang="zh-CN" sz="2000">
                <a:solidFill>
                  <a:srgbClr val="000000"/>
                </a:solidFill>
                <a:latin typeface="Times New Roman" panose="02020603050405020304" pitchFamily="18" charset="0"/>
                <a:ea typeface="宋体" panose="02010600030101010101" pitchFamily="2" charset="-122"/>
                <a:sym typeface="+mn-ea"/>
              </a:rPr>
              <a:t>ZF</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0</a:t>
            </a:r>
            <a:r>
              <a:rPr lang="zh-CN" altLang="en-US" sz="2000">
                <a:solidFill>
                  <a:srgbClr val="000000"/>
                </a:solidFill>
                <a:latin typeface="Times New Roman" panose="02020603050405020304" pitchFamily="18" charset="0"/>
                <a:ea typeface="宋体" panose="02010600030101010101" pitchFamily="2" charset="-122"/>
                <a:sym typeface="+mn-ea"/>
              </a:rPr>
              <a:t>（</a:t>
            </a:r>
            <a:r>
              <a:rPr lang="zh-CN" altLang="en-US" sz="2000" dirty="0">
                <a:solidFill>
                  <a:srgbClr val="000000"/>
                </a:solidFill>
                <a:latin typeface="Times New Roman" panose="02020603050405020304" pitchFamily="18" charset="0"/>
                <a:ea typeface="宋体" panose="02010600030101010101" pitchFamily="2" charset="-122"/>
                <a:sym typeface="+mn-ea"/>
              </a:rPr>
              <a:t>非零），满足条件</a:t>
            </a:r>
            <a:r>
              <a:rPr lang="en-US" altLang="zh-CN" sz="2000">
                <a:solidFill>
                  <a:srgbClr val="000000"/>
                </a:solidFill>
                <a:latin typeface="Times New Roman" panose="02020603050405020304" pitchFamily="18" charset="0"/>
                <a:ea typeface="宋体" panose="02010600030101010101" pitchFamily="2" charset="-122"/>
                <a:sym typeface="+mn-ea"/>
              </a:rPr>
              <a:t>NZ</a:t>
            </a:r>
            <a:r>
              <a:rPr lang="zh-CN" altLang="en-US" sz="2000">
                <a:solidFill>
                  <a:srgbClr val="000000"/>
                </a:solidFill>
                <a:latin typeface="Times New Roman" panose="02020603050405020304" pitchFamily="18" charset="0"/>
                <a:ea typeface="宋体" panose="02010600030101010101" pitchFamily="2" charset="-122"/>
                <a:sym typeface="+mn-ea"/>
              </a:rPr>
              <a:t>，</a:t>
            </a:r>
            <a:r>
              <a:rPr lang="zh-CN" altLang="en-US" sz="2000" dirty="0">
                <a:solidFill>
                  <a:srgbClr val="000000"/>
                </a:solidFill>
                <a:latin typeface="Times New Roman" panose="02020603050405020304" pitchFamily="18" charset="0"/>
                <a:ea typeface="宋体" panose="02010600030101010101" pitchFamily="2" charset="-122"/>
                <a:sym typeface="+mn-ea"/>
              </a:rPr>
              <a:t>转移到</a:t>
            </a:r>
            <a:r>
              <a:rPr lang="en-US" altLang="zh-CN" sz="2000">
                <a:solidFill>
                  <a:srgbClr val="000000"/>
                </a:solidFill>
                <a:latin typeface="Times New Roman" panose="02020603050405020304" pitchFamily="18" charset="0"/>
                <a:ea typeface="宋体" panose="02010600030101010101" pitchFamily="2" charset="-122"/>
                <a:sym typeface="+mn-ea"/>
              </a:rPr>
              <a:t>NEXT</a:t>
            </a:r>
            <a:r>
              <a:rPr lang="zh-CN" altLang="en-US" sz="2000" dirty="0">
                <a:solidFill>
                  <a:srgbClr val="000000"/>
                </a:solidFill>
                <a:latin typeface="Times New Roman" panose="02020603050405020304" pitchFamily="18" charset="0"/>
                <a:ea typeface="宋体" panose="02010600030101010101" pitchFamily="2" charset="-122"/>
                <a:sym typeface="+mn-ea"/>
              </a:rPr>
              <a:t>处执行。否则</a:t>
            </a:r>
            <a:r>
              <a:rPr lang="en-US" altLang="zh-CN" sz="2000">
                <a:solidFill>
                  <a:srgbClr val="000000"/>
                </a:solidFill>
                <a:latin typeface="Times New Roman" panose="02020603050405020304" pitchFamily="18" charset="0"/>
                <a:ea typeface="宋体" panose="02010600030101010101" pitchFamily="2" charset="-122"/>
                <a:sym typeface="+mn-ea"/>
              </a:rPr>
              <a:t>ZF</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1</a:t>
            </a:r>
            <a:r>
              <a:rPr lang="zh-CN" altLang="en-US" sz="2000">
                <a:solidFill>
                  <a:srgbClr val="000000"/>
                </a:solidFill>
                <a:latin typeface="Times New Roman" panose="02020603050405020304" pitchFamily="18" charset="0"/>
                <a:ea typeface="宋体" panose="02010600030101010101" pitchFamily="2" charset="-122"/>
                <a:sym typeface="+mn-ea"/>
              </a:rPr>
              <a:t>，</a:t>
            </a:r>
            <a:r>
              <a:rPr lang="zh-CN" altLang="en-US" sz="2000" dirty="0">
                <a:solidFill>
                  <a:srgbClr val="000000"/>
                </a:solidFill>
                <a:latin typeface="Times New Roman" panose="02020603050405020304" pitchFamily="18" charset="0"/>
                <a:ea typeface="宋体" panose="02010600030101010101" pitchFamily="2" charset="-122"/>
                <a:sym typeface="+mn-ea"/>
              </a:rPr>
              <a:t>不满足条件，程序顺序执行。以上</a:t>
            </a:r>
            <a:r>
              <a:rPr lang="en-US" altLang="zh-CN" sz="2000">
                <a:solidFill>
                  <a:srgbClr val="000000"/>
                </a:solidFill>
                <a:latin typeface="Times New Roman" panose="02020603050405020304" pitchFamily="18" charset="0"/>
                <a:ea typeface="宋体" panose="02010600030101010101" pitchFamily="2" charset="-122"/>
                <a:sym typeface="+mn-ea"/>
              </a:rPr>
              <a:t>JNZ  NEXT</a:t>
            </a:r>
            <a:r>
              <a:rPr lang="zh-CN" altLang="en-US" sz="2000" dirty="0">
                <a:solidFill>
                  <a:srgbClr val="000000"/>
                </a:solidFill>
                <a:latin typeface="Times New Roman" panose="02020603050405020304" pitchFamily="18" charset="0"/>
                <a:ea typeface="宋体" panose="02010600030101010101" pitchFamily="2" charset="-122"/>
                <a:sym typeface="+mn-ea"/>
              </a:rPr>
              <a:t>指令也可用</a:t>
            </a:r>
            <a:r>
              <a:rPr lang="en-US" altLang="zh-CN" sz="2000">
                <a:solidFill>
                  <a:srgbClr val="000000"/>
                </a:solidFill>
                <a:latin typeface="Times New Roman" panose="02020603050405020304" pitchFamily="18" charset="0"/>
                <a:ea typeface="宋体" panose="02010600030101010101" pitchFamily="2" charset="-122"/>
                <a:sym typeface="+mn-ea"/>
              </a:rPr>
              <a:t>JS  NEXT</a:t>
            </a:r>
            <a:r>
              <a:rPr lang="zh-CN" altLang="en-US" sz="2000">
                <a:solidFill>
                  <a:srgbClr val="000000"/>
                </a:solidFill>
                <a:latin typeface="Times New Roman" panose="02020603050405020304" pitchFamily="18" charset="0"/>
                <a:ea typeface="宋体" panose="02010600030101010101" pitchFamily="2" charset="-122"/>
                <a:sym typeface="+mn-ea"/>
              </a:rPr>
              <a:t>。</a:t>
            </a:r>
            <a:endParaRPr lang="zh-CN" altLang="en-US" sz="2000">
              <a:latin typeface="Times New Roman" panose="02020603050405020304" pitchFamily="18" charset="0"/>
              <a:ea typeface="宋体" panose="02010600030101010101" pitchFamily="2" charset="-122"/>
            </a:endParaRPr>
          </a:p>
          <a:p>
            <a:pPr marL="0" indent="0">
              <a:buNone/>
            </a:pPr>
            <a:endParaRPr lang="zh-CN" altLang="en-US"/>
          </a:p>
        </p:txBody>
      </p:sp>
    </p:spTree>
  </p:cSld>
  <p:clrMapOvr>
    <a:masterClrMapping/>
  </p:clrMapOvr>
  <p:transition>
    <p:wheel spokes="8"/>
  </p:transition>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lgn="just">
              <a:spcBef>
                <a:spcPct val="50000"/>
              </a:spcBef>
              <a:buNone/>
            </a:pPr>
            <a:r>
              <a:rPr lang="zh-CN" altLang="en-US" sz="2000">
                <a:solidFill>
                  <a:srgbClr val="000000"/>
                </a:solidFill>
                <a:latin typeface="Times New Roman" panose="02020603050405020304" pitchFamily="18" charset="0"/>
                <a:ea typeface="宋体" panose="02010600030101010101" pitchFamily="2" charset="-122"/>
                <a:sym typeface="+mn-ea"/>
              </a:rPr>
              <a:t>【</a:t>
            </a:r>
            <a:r>
              <a:rPr lang="zh-CN" altLang="en-US" sz="2000" dirty="0">
                <a:solidFill>
                  <a:srgbClr val="000000"/>
                </a:solidFill>
                <a:latin typeface="Times New Roman" panose="02020603050405020304" pitchFamily="18" charset="0"/>
                <a:ea typeface="宋体" panose="02010600030101010101" pitchFamily="2" charset="-122"/>
                <a:sym typeface="+mn-ea"/>
              </a:rPr>
              <a:t>例</a:t>
            </a:r>
            <a:r>
              <a:rPr lang="en-US" altLang="zh-CN" sz="2000" dirty="0">
                <a:solidFill>
                  <a:srgbClr val="000000"/>
                </a:solidFill>
                <a:latin typeface="Times New Roman" panose="02020603050405020304" pitchFamily="18" charset="0"/>
                <a:ea typeface="宋体" panose="02010600030101010101" pitchFamily="2" charset="-122"/>
                <a:sym typeface="+mn-ea"/>
              </a:rPr>
              <a:t> </a:t>
            </a:r>
            <a:r>
              <a:rPr lang="zh-CN" altLang="en-US" sz="2000" dirty="0">
                <a:solidFill>
                  <a:srgbClr val="000000"/>
                </a:solidFill>
                <a:latin typeface="Times New Roman" panose="02020603050405020304" pitchFamily="18" charset="0"/>
                <a:ea typeface="宋体" panose="02010600030101010101" pitchFamily="2" charset="-122"/>
                <a:sym typeface="+mn-ea"/>
              </a:rPr>
              <a:t>】  若要求测试已存入</a:t>
            </a:r>
            <a:r>
              <a:rPr lang="en-US" altLang="zh-CN" sz="2000">
                <a:solidFill>
                  <a:srgbClr val="000000"/>
                </a:solidFill>
                <a:latin typeface="Times New Roman" panose="02020603050405020304" pitchFamily="18" charset="0"/>
                <a:ea typeface="宋体" panose="02010600030101010101" pitchFamily="2" charset="-122"/>
                <a:sym typeface="+mn-ea"/>
              </a:rPr>
              <a:t>AL</a:t>
            </a:r>
            <a:r>
              <a:rPr lang="zh-CN" altLang="en-US" sz="2000" dirty="0">
                <a:solidFill>
                  <a:srgbClr val="000000"/>
                </a:solidFill>
                <a:latin typeface="Times New Roman" panose="02020603050405020304" pitchFamily="18" charset="0"/>
                <a:ea typeface="宋体" panose="02010600030101010101" pitchFamily="2" charset="-122"/>
                <a:sym typeface="+mn-ea"/>
              </a:rPr>
              <a:t>中的某操作数的</a:t>
            </a:r>
            <a:r>
              <a:rPr lang="en-US" altLang="zh-CN" sz="2000">
                <a:solidFill>
                  <a:srgbClr val="000000"/>
                </a:solidFill>
                <a:latin typeface="Times New Roman" panose="02020603050405020304" pitchFamily="18" charset="0"/>
                <a:ea typeface="宋体" panose="02010600030101010101" pitchFamily="2" charset="-122"/>
                <a:sym typeface="+mn-ea"/>
              </a:rPr>
              <a:t>D</a:t>
            </a:r>
            <a:r>
              <a:rPr lang="en-US" altLang="zh-CN" sz="2000" baseline="-30000">
                <a:solidFill>
                  <a:srgbClr val="000000"/>
                </a:solidFill>
                <a:latin typeface="Times New Roman" panose="02020603050405020304" pitchFamily="18" charset="0"/>
                <a:ea typeface="宋体" panose="02010600030101010101" pitchFamily="2" charset="-122"/>
                <a:sym typeface="+mn-ea"/>
              </a:rPr>
              <a:t>7</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D</a:t>
            </a:r>
            <a:r>
              <a:rPr lang="en-US" altLang="zh-CN" sz="2000" baseline="-30000">
                <a:solidFill>
                  <a:srgbClr val="000000"/>
                </a:solidFill>
                <a:latin typeface="Times New Roman" panose="02020603050405020304" pitchFamily="18" charset="0"/>
                <a:ea typeface="宋体" panose="02010600030101010101" pitchFamily="2" charset="-122"/>
                <a:sym typeface="+mn-ea"/>
              </a:rPr>
              <a:t>4</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D</a:t>
            </a:r>
            <a:r>
              <a:rPr lang="en-US" altLang="zh-CN" sz="2000" baseline="-30000">
                <a:solidFill>
                  <a:srgbClr val="000000"/>
                </a:solidFill>
                <a:latin typeface="Times New Roman" panose="02020603050405020304" pitchFamily="18" charset="0"/>
                <a:ea typeface="宋体" panose="02010600030101010101" pitchFamily="2" charset="-122"/>
                <a:sym typeface="+mn-ea"/>
              </a:rPr>
              <a:t>3</a:t>
            </a:r>
            <a:r>
              <a:rPr lang="zh-CN" altLang="en-US" sz="2000">
                <a:solidFill>
                  <a:srgbClr val="000000"/>
                </a:solidFill>
                <a:latin typeface="Times New Roman" panose="02020603050405020304" pitchFamily="18" charset="0"/>
                <a:ea typeface="宋体" panose="02010600030101010101" pitchFamily="2" charset="-122"/>
                <a:sym typeface="+mn-ea"/>
              </a:rPr>
              <a:t>和</a:t>
            </a:r>
            <a:r>
              <a:rPr lang="en-US" altLang="zh-CN" sz="2000">
                <a:solidFill>
                  <a:srgbClr val="000000"/>
                </a:solidFill>
                <a:latin typeface="Times New Roman" panose="02020603050405020304" pitchFamily="18" charset="0"/>
                <a:ea typeface="宋体" panose="02010600030101010101" pitchFamily="2" charset="-122"/>
                <a:sym typeface="+mn-ea"/>
              </a:rPr>
              <a:t>D</a:t>
            </a:r>
            <a:r>
              <a:rPr lang="en-US" altLang="zh-CN" sz="2000" baseline="-30000">
                <a:solidFill>
                  <a:srgbClr val="000000"/>
                </a:solidFill>
                <a:latin typeface="Times New Roman" panose="02020603050405020304" pitchFamily="18" charset="0"/>
                <a:ea typeface="宋体" panose="02010600030101010101" pitchFamily="2" charset="-122"/>
                <a:sym typeface="+mn-ea"/>
              </a:rPr>
              <a:t>0</a:t>
            </a:r>
            <a:r>
              <a:rPr lang="zh-CN" altLang="en-US" sz="2000" dirty="0">
                <a:solidFill>
                  <a:srgbClr val="000000"/>
                </a:solidFill>
                <a:latin typeface="Times New Roman" panose="02020603050405020304" pitchFamily="18" charset="0"/>
                <a:ea typeface="宋体" panose="02010600030101010101" pitchFamily="2" charset="-122"/>
                <a:sym typeface="+mn-ea"/>
              </a:rPr>
              <a:t>位为全</a:t>
            </a:r>
            <a:r>
              <a:rPr lang="en-US" altLang="zh-CN" sz="2000" dirty="0">
                <a:solidFill>
                  <a:srgbClr val="000000"/>
                </a:solidFill>
                <a:latin typeface="Times New Roman" panose="02020603050405020304" pitchFamily="18" charset="0"/>
                <a:ea typeface="宋体" panose="02010600030101010101" pitchFamily="2" charset="-122"/>
                <a:sym typeface="+mn-ea"/>
              </a:rPr>
              <a:t>0</a:t>
            </a:r>
            <a:r>
              <a:rPr lang="zh-CN" altLang="en-US" sz="2000" dirty="0">
                <a:solidFill>
                  <a:srgbClr val="000000"/>
                </a:solidFill>
                <a:latin typeface="Times New Roman" panose="02020603050405020304" pitchFamily="18" charset="0"/>
                <a:ea typeface="宋体" panose="02010600030101010101" pitchFamily="2" charset="-122"/>
                <a:sym typeface="+mn-ea"/>
              </a:rPr>
              <a:t>，则转到</a:t>
            </a:r>
            <a:r>
              <a:rPr lang="en-US" altLang="zh-CN" sz="2000">
                <a:solidFill>
                  <a:srgbClr val="000000"/>
                </a:solidFill>
                <a:latin typeface="Times New Roman" panose="02020603050405020304" pitchFamily="18" charset="0"/>
                <a:ea typeface="宋体" panose="02010600030101010101" pitchFamily="2" charset="-122"/>
                <a:sym typeface="+mn-ea"/>
              </a:rPr>
              <a:t>L1</a:t>
            </a:r>
            <a:r>
              <a:rPr lang="zh-CN" altLang="en-US" sz="2000" dirty="0">
                <a:solidFill>
                  <a:srgbClr val="000000"/>
                </a:solidFill>
                <a:latin typeface="Times New Roman" panose="02020603050405020304" pitchFamily="18" charset="0"/>
                <a:ea typeface="宋体" panose="02010600030101010101" pitchFamily="2" charset="-122"/>
                <a:sym typeface="+mn-ea"/>
              </a:rPr>
              <a:t>去执行指令，否则往下执行指令。</a:t>
            </a:r>
            <a:endParaRPr lang="zh-CN" altLang="en-US" sz="2000" dirty="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                    </a:t>
            </a:r>
            <a:r>
              <a:rPr lang="en-US" altLang="zh-CN" sz="2000">
                <a:solidFill>
                  <a:srgbClr val="000000"/>
                </a:solidFill>
                <a:latin typeface="Times New Roman" panose="02020603050405020304" pitchFamily="18" charset="0"/>
                <a:ea typeface="宋体" panose="02010600030101010101" pitchFamily="2" charset="-122"/>
                <a:sym typeface="+mn-ea"/>
              </a:rPr>
              <a:t>TEST  AL</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99H</a:t>
            </a:r>
            <a:endParaRPr lang="en-US" altLang="zh-CN" sz="200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solidFill>
                  <a:srgbClr val="000000"/>
                </a:solidFill>
                <a:latin typeface="Times New Roman" panose="02020603050405020304" pitchFamily="18" charset="0"/>
                <a:ea typeface="宋体" panose="02010600030101010101" pitchFamily="2" charset="-122"/>
                <a:sym typeface="+mn-ea"/>
              </a:rPr>
              <a:t>                    JZ   L1</a:t>
            </a:r>
            <a:endParaRPr lang="en-US" altLang="zh-CN" sz="200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solidFill>
                  <a:srgbClr val="000000"/>
                </a:solidFill>
                <a:latin typeface="Times New Roman" panose="02020603050405020304" pitchFamily="18" charset="0"/>
                <a:ea typeface="宋体" panose="02010600030101010101" pitchFamily="2" charset="-122"/>
                <a:sym typeface="+mn-ea"/>
              </a:rPr>
              <a:t>                     ┋</a:t>
            </a:r>
            <a:endParaRPr lang="en-US" altLang="zh-CN" sz="200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solidFill>
                  <a:srgbClr val="000000"/>
                </a:solidFill>
                <a:latin typeface="Times New Roman" panose="02020603050405020304" pitchFamily="18" charset="0"/>
                <a:ea typeface="宋体" panose="02010600030101010101" pitchFamily="2" charset="-122"/>
                <a:sym typeface="+mn-ea"/>
              </a:rPr>
              <a:t>              L1</a:t>
            </a:r>
            <a:r>
              <a:rPr lang="zh-CN" altLang="en-US" sz="2000">
                <a:solidFill>
                  <a:srgbClr val="000000"/>
                </a:solidFill>
                <a:latin typeface="Times New Roman" panose="02020603050405020304" pitchFamily="18" charset="0"/>
                <a:ea typeface="宋体" panose="02010600030101010101" pitchFamily="2" charset="-122"/>
                <a:sym typeface="+mn-ea"/>
              </a:rPr>
              <a:t>：  </a:t>
            </a:r>
            <a:r>
              <a:rPr lang="en-US" altLang="zh-CN" sz="2000">
                <a:solidFill>
                  <a:srgbClr val="000000"/>
                </a:solidFill>
                <a:latin typeface="Courier New" panose="02070309020205020404" pitchFamily="49"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 </a:t>
            </a:r>
            <a:r>
              <a:rPr lang="en-US" altLang="zh-CN" sz="2000">
                <a:latin typeface="Times New Roman" panose="02020603050405020304" pitchFamily="18" charset="0"/>
                <a:ea typeface="宋体" panose="02010600030101010101" pitchFamily="2" charset="-122"/>
                <a:sym typeface="+mn-ea"/>
              </a:rPr>
              <a:t>   </a:t>
            </a:r>
            <a:r>
              <a:rPr lang="en-US" altLang="zh-CN">
                <a:latin typeface="Times New Roman" panose="02020603050405020304" pitchFamily="18" charset="0"/>
                <a:ea typeface="宋体" panose="02010600030101010101" pitchFamily="2" charset="-122"/>
                <a:sym typeface="+mn-ea"/>
              </a:rPr>
              <a:t> </a:t>
            </a:r>
            <a:endParaRPr lang="en-US" altLang="zh-CN">
              <a:latin typeface="Times New Roman" panose="02020603050405020304" pitchFamily="18" charset="0"/>
              <a:ea typeface="宋体" panose="02010600030101010101" pitchFamily="2" charset="-122"/>
              <a:sym typeface="+mn-ea"/>
            </a:endParaRPr>
          </a:p>
          <a:p>
            <a:pPr marL="0" indent="0" algn="just">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指令执行前：若</a:t>
            </a:r>
            <a:r>
              <a:rPr lang="en-US" altLang="zh-CN" sz="2000">
                <a:solidFill>
                  <a:srgbClr val="000000"/>
                </a:solidFill>
                <a:latin typeface="Times New Roman" panose="02020603050405020304" pitchFamily="18" charset="0"/>
                <a:ea typeface="宋体" panose="02010600030101010101" pitchFamily="2" charset="-122"/>
                <a:sym typeface="+mn-ea"/>
              </a:rPr>
              <a:t>AL</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44H</a:t>
            </a:r>
            <a:endParaRPr lang="en-US" altLang="zh-CN" sz="200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指令执行后：</a:t>
            </a:r>
            <a:r>
              <a:rPr lang="en-US" altLang="zh-CN" sz="2000">
                <a:solidFill>
                  <a:srgbClr val="000000"/>
                </a:solidFill>
                <a:latin typeface="Times New Roman" panose="02020603050405020304" pitchFamily="18" charset="0"/>
                <a:ea typeface="宋体" panose="02010600030101010101" pitchFamily="2" charset="-122"/>
                <a:sym typeface="+mn-ea"/>
              </a:rPr>
              <a:t>AL</a:t>
            </a:r>
            <a:r>
              <a:rPr lang="zh-CN" altLang="en-US" sz="2000" dirty="0">
                <a:solidFill>
                  <a:srgbClr val="000000"/>
                </a:solidFill>
                <a:latin typeface="Times New Roman" panose="02020603050405020304" pitchFamily="18" charset="0"/>
                <a:ea typeface="宋体" panose="02010600030101010101" pitchFamily="2" charset="-122"/>
                <a:sym typeface="+mn-ea"/>
              </a:rPr>
              <a:t>内容不变，但</a:t>
            </a:r>
            <a:r>
              <a:rPr lang="en-US" altLang="zh-CN" sz="2000">
                <a:solidFill>
                  <a:srgbClr val="000000"/>
                </a:solidFill>
                <a:latin typeface="Times New Roman" panose="02020603050405020304" pitchFamily="18" charset="0"/>
                <a:ea typeface="宋体" panose="02010600030101010101" pitchFamily="2" charset="-122"/>
                <a:sym typeface="+mn-ea"/>
              </a:rPr>
              <a:t>ZF</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1</a:t>
            </a:r>
            <a:r>
              <a:rPr lang="zh-CN" altLang="en-US" sz="2000">
                <a:solidFill>
                  <a:srgbClr val="000000"/>
                </a:solidFill>
                <a:latin typeface="Times New Roman" panose="02020603050405020304" pitchFamily="18" charset="0"/>
                <a:ea typeface="宋体" panose="02010600030101010101" pitchFamily="2" charset="-122"/>
                <a:sym typeface="+mn-ea"/>
              </a:rPr>
              <a:t>，</a:t>
            </a:r>
            <a:r>
              <a:rPr lang="zh-CN" altLang="en-US" sz="2000" dirty="0">
                <a:solidFill>
                  <a:srgbClr val="000000"/>
                </a:solidFill>
                <a:latin typeface="Times New Roman" panose="02020603050405020304" pitchFamily="18" charset="0"/>
                <a:ea typeface="宋体" panose="02010600030101010101" pitchFamily="2" charset="-122"/>
                <a:sym typeface="+mn-ea"/>
              </a:rPr>
              <a:t>即题目要求的</a:t>
            </a:r>
            <a:r>
              <a:rPr lang="en-US" altLang="zh-CN" sz="2000" dirty="0">
                <a:solidFill>
                  <a:srgbClr val="000000"/>
                </a:solidFill>
                <a:latin typeface="Times New Roman" panose="02020603050405020304" pitchFamily="18" charset="0"/>
                <a:ea typeface="宋体" panose="02010600030101010101" pitchFamily="2" charset="-122"/>
                <a:sym typeface="+mn-ea"/>
              </a:rPr>
              <a:t>4</a:t>
            </a:r>
            <a:r>
              <a:rPr lang="zh-CN" altLang="en-US" sz="2000" dirty="0">
                <a:solidFill>
                  <a:srgbClr val="000000"/>
                </a:solidFill>
                <a:latin typeface="Times New Roman" panose="02020603050405020304" pitchFamily="18" charset="0"/>
                <a:ea typeface="宋体" panose="02010600030101010101" pitchFamily="2" charset="-122"/>
                <a:sym typeface="+mn-ea"/>
              </a:rPr>
              <a:t>位确是全为“</a:t>
            </a:r>
            <a:r>
              <a:rPr lang="en-US" altLang="zh-CN" sz="2000" dirty="0">
                <a:solidFill>
                  <a:srgbClr val="000000"/>
                </a:solidFill>
                <a:latin typeface="Times New Roman" panose="02020603050405020304" pitchFamily="18" charset="0"/>
                <a:ea typeface="宋体" panose="02010600030101010101" pitchFamily="2" charset="-122"/>
                <a:sym typeface="+mn-ea"/>
              </a:rPr>
              <a:t>0”</a:t>
            </a:r>
            <a:r>
              <a:rPr lang="zh-CN" altLang="en-US" sz="2000" dirty="0">
                <a:solidFill>
                  <a:srgbClr val="000000"/>
                </a:solidFill>
                <a:latin typeface="Times New Roman" panose="02020603050405020304" pitchFamily="18" charset="0"/>
                <a:ea typeface="宋体" panose="02010600030101010101" pitchFamily="2" charset="-122"/>
                <a:sym typeface="+mn-ea"/>
              </a:rPr>
              <a:t>，程序转向</a:t>
            </a:r>
            <a:r>
              <a:rPr lang="en-US" altLang="zh-CN" sz="2000">
                <a:solidFill>
                  <a:srgbClr val="000000"/>
                </a:solidFill>
                <a:latin typeface="Times New Roman" panose="02020603050405020304" pitchFamily="18" charset="0"/>
                <a:ea typeface="宋体" panose="02010600030101010101" pitchFamily="2" charset="-122"/>
                <a:sym typeface="+mn-ea"/>
              </a:rPr>
              <a:t>L1</a:t>
            </a:r>
            <a:r>
              <a:rPr lang="zh-CN" altLang="en-US" sz="2000">
                <a:solidFill>
                  <a:srgbClr val="000000"/>
                </a:solidFill>
                <a:latin typeface="Times New Roman" panose="02020603050405020304" pitchFamily="18" charset="0"/>
                <a:ea typeface="宋体" panose="02010600030101010101" pitchFamily="2" charset="-122"/>
                <a:sym typeface="+mn-ea"/>
              </a:rPr>
              <a:t>。</a:t>
            </a:r>
            <a:endParaRPr lang="zh-CN" altLang="en-US" sz="200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倘若指令执行前的</a:t>
            </a:r>
            <a:r>
              <a:rPr lang="en-US" altLang="zh-CN" sz="2000">
                <a:solidFill>
                  <a:srgbClr val="000000"/>
                </a:solidFill>
                <a:latin typeface="Times New Roman" panose="02020603050405020304" pitchFamily="18" charset="0"/>
                <a:ea typeface="宋体" panose="02010600030101010101" pitchFamily="2" charset="-122"/>
                <a:sym typeface="+mn-ea"/>
              </a:rPr>
              <a:t>AL</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0B4H</a:t>
            </a:r>
            <a:r>
              <a:rPr lang="zh-CN" altLang="en-US" sz="2000">
                <a:solidFill>
                  <a:srgbClr val="000000"/>
                </a:solidFill>
                <a:latin typeface="Times New Roman" panose="02020603050405020304" pitchFamily="18" charset="0"/>
                <a:ea typeface="宋体" panose="02010600030101010101" pitchFamily="2" charset="-122"/>
                <a:sym typeface="+mn-ea"/>
              </a:rPr>
              <a:t>，当</a:t>
            </a:r>
            <a:r>
              <a:rPr lang="en-US" altLang="zh-CN" sz="2000">
                <a:solidFill>
                  <a:srgbClr val="000000"/>
                </a:solidFill>
                <a:latin typeface="Times New Roman" panose="02020603050405020304" pitchFamily="18" charset="0"/>
                <a:ea typeface="宋体" panose="02010600030101010101" pitchFamily="2" charset="-122"/>
                <a:sym typeface="+mn-ea"/>
              </a:rPr>
              <a:t>TEST</a:t>
            </a:r>
            <a:r>
              <a:rPr lang="zh-CN" altLang="en-US" sz="2000" dirty="0">
                <a:solidFill>
                  <a:srgbClr val="000000"/>
                </a:solidFill>
                <a:latin typeface="Times New Roman" panose="02020603050405020304" pitchFamily="18" charset="0"/>
                <a:ea typeface="宋体" panose="02010600030101010101" pitchFamily="2" charset="-122"/>
                <a:sym typeface="+mn-ea"/>
              </a:rPr>
              <a:t>指令执行后有</a:t>
            </a:r>
            <a:r>
              <a:rPr lang="en-US" altLang="zh-CN" sz="2000">
                <a:solidFill>
                  <a:srgbClr val="000000"/>
                </a:solidFill>
                <a:latin typeface="Times New Roman" panose="02020603050405020304" pitchFamily="18" charset="0"/>
                <a:ea typeface="宋体" panose="02010600030101010101" pitchFamily="2" charset="-122"/>
                <a:sym typeface="+mn-ea"/>
              </a:rPr>
              <a:t>ZF</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0</a:t>
            </a:r>
            <a:r>
              <a:rPr lang="zh-CN" altLang="en-US" sz="2000">
                <a:solidFill>
                  <a:srgbClr val="000000"/>
                </a:solidFill>
                <a:latin typeface="Times New Roman" panose="02020603050405020304" pitchFamily="18" charset="0"/>
                <a:ea typeface="宋体" panose="02010600030101010101" pitchFamily="2" charset="-122"/>
                <a:sym typeface="+mn-ea"/>
              </a:rPr>
              <a:t>，</a:t>
            </a:r>
            <a:r>
              <a:rPr lang="zh-CN" altLang="en-US" sz="2000" dirty="0">
                <a:solidFill>
                  <a:srgbClr val="000000"/>
                </a:solidFill>
                <a:latin typeface="Times New Roman" panose="02020603050405020304" pitchFamily="18" charset="0"/>
                <a:ea typeface="宋体" panose="02010600030101010101" pitchFamily="2" charset="-122"/>
                <a:sym typeface="+mn-ea"/>
              </a:rPr>
              <a:t>转移条件不满足，程序按顺序执行。</a:t>
            </a:r>
            <a:endParaRPr lang="zh-CN" altLang="en-US" sz="2000" dirty="0">
              <a:latin typeface="Times New Roman" panose="02020603050405020304" pitchFamily="18" charset="0"/>
              <a:ea typeface="宋体" panose="02010600030101010101" pitchFamily="2" charset="-122"/>
            </a:endParaRPr>
          </a:p>
          <a:p>
            <a:pPr marL="0" indent="0" algn="just">
              <a:spcBef>
                <a:spcPct val="50000"/>
              </a:spcBef>
              <a:buNone/>
            </a:pPr>
            <a:r>
              <a:rPr lang="en-US" altLang="zh-CN">
                <a:latin typeface="Times New Roman" panose="02020603050405020304" pitchFamily="18" charset="0"/>
                <a:ea typeface="宋体" panose="02010600030101010101" pitchFamily="2" charset="-122"/>
                <a:sym typeface="+mn-ea"/>
              </a:rPr>
              <a:t>    </a:t>
            </a:r>
            <a:endParaRPr lang="en-US" altLang="zh-CN">
              <a:latin typeface="Times New Roman" panose="02020603050405020304" pitchFamily="18" charset="0"/>
              <a:ea typeface="宋体" panose="02010600030101010101" pitchFamily="2" charset="-122"/>
            </a:endParaRPr>
          </a:p>
          <a:p>
            <a:pPr marL="0" indent="0">
              <a:buNone/>
            </a:pPr>
            <a:endParaRPr lang="zh-CN" altLang="en-US"/>
          </a:p>
          <a:p>
            <a:pPr marL="0" indent="0">
              <a:buNone/>
            </a:pPr>
            <a:endParaRPr lang="zh-CN" altLang="en-US"/>
          </a:p>
        </p:txBody>
      </p:sp>
    </p:spTree>
  </p:cSld>
  <p:clrMapOvr>
    <a:masterClrMapping/>
  </p:clrMapOvr>
  <p:transition>
    <p:wheel spokes="8"/>
  </p:transition>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lgn="just">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【例</a:t>
            </a:r>
            <a:r>
              <a:rPr lang="en-US" altLang="zh-CN" sz="2000" dirty="0">
                <a:solidFill>
                  <a:srgbClr val="000000"/>
                </a:solidFill>
                <a:latin typeface="Times New Roman" panose="02020603050405020304" pitchFamily="18" charset="0"/>
                <a:ea typeface="宋体" panose="02010600030101010101" pitchFamily="2" charset="-122"/>
                <a:sym typeface="+mn-ea"/>
              </a:rPr>
              <a:t>5</a:t>
            </a:r>
            <a:r>
              <a:rPr lang="zh-CN" altLang="en-US" sz="2000" dirty="0">
                <a:solidFill>
                  <a:srgbClr val="000000"/>
                </a:solidFill>
                <a:latin typeface="Times New Roman" panose="02020603050405020304" pitchFamily="18" charset="0"/>
                <a:ea typeface="宋体" panose="02010600030101010101" pitchFamily="2" charset="-122"/>
                <a:sym typeface="+mn-ea"/>
              </a:rPr>
              <a:t>－</a:t>
            </a:r>
            <a:r>
              <a:rPr lang="en-US" altLang="zh-CN" sz="2000" dirty="0">
                <a:solidFill>
                  <a:srgbClr val="000000"/>
                </a:solidFill>
                <a:latin typeface="Times New Roman" panose="02020603050405020304" pitchFamily="18" charset="0"/>
                <a:ea typeface="宋体" panose="02010600030101010101" pitchFamily="2" charset="-122"/>
                <a:sym typeface="+mn-ea"/>
              </a:rPr>
              <a:t>74</a:t>
            </a:r>
            <a:r>
              <a:rPr lang="zh-CN" altLang="en-US" sz="2000" dirty="0">
                <a:solidFill>
                  <a:srgbClr val="000000"/>
                </a:solidFill>
                <a:latin typeface="Times New Roman" panose="02020603050405020304" pitchFamily="18" charset="0"/>
                <a:ea typeface="宋体" panose="02010600030101010101" pitchFamily="2" charset="-122"/>
                <a:sym typeface="+mn-ea"/>
              </a:rPr>
              <a:t>】 当</a:t>
            </a:r>
            <a:r>
              <a:rPr lang="en-US" altLang="zh-CN" sz="2000">
                <a:solidFill>
                  <a:srgbClr val="000000"/>
                </a:solidFill>
                <a:latin typeface="Times New Roman" panose="02020603050405020304" pitchFamily="18" charset="0"/>
                <a:ea typeface="宋体" panose="02010600030101010101" pitchFamily="2" charset="-122"/>
                <a:sym typeface="+mn-ea"/>
              </a:rPr>
              <a:t>AL</a:t>
            </a:r>
            <a:r>
              <a:rPr lang="zh-CN" altLang="en-US" sz="2000" dirty="0">
                <a:solidFill>
                  <a:srgbClr val="000000"/>
                </a:solidFill>
                <a:latin typeface="Times New Roman" panose="02020603050405020304" pitchFamily="18" charset="0"/>
                <a:ea typeface="宋体" panose="02010600030101010101" pitchFamily="2" charset="-122"/>
                <a:sym typeface="+mn-ea"/>
              </a:rPr>
              <a:t>中的</a:t>
            </a:r>
            <a:r>
              <a:rPr lang="en-US" altLang="zh-CN" sz="2000">
                <a:solidFill>
                  <a:srgbClr val="000000"/>
                </a:solidFill>
                <a:latin typeface="Times New Roman" panose="02020603050405020304" pitchFamily="18" charset="0"/>
                <a:ea typeface="宋体" panose="02010600030101010101" pitchFamily="2" charset="-122"/>
                <a:sym typeface="+mn-ea"/>
              </a:rPr>
              <a:t>D</a:t>
            </a:r>
            <a:r>
              <a:rPr lang="en-US" altLang="zh-CN" sz="2000" baseline="-30000">
                <a:solidFill>
                  <a:srgbClr val="000000"/>
                </a:solidFill>
                <a:latin typeface="Times New Roman" panose="02020603050405020304" pitchFamily="18" charset="0"/>
                <a:ea typeface="宋体" panose="02010600030101010101" pitchFamily="2" charset="-122"/>
                <a:sym typeface="+mn-ea"/>
              </a:rPr>
              <a:t>7</a:t>
            </a:r>
            <a:r>
              <a:rPr lang="zh-CN" altLang="en-US" sz="2000">
                <a:solidFill>
                  <a:srgbClr val="000000"/>
                </a:solidFill>
                <a:latin typeface="Times New Roman" panose="02020603050405020304" pitchFamily="18" charset="0"/>
                <a:ea typeface="宋体" panose="02010600030101010101" pitchFamily="2" charset="-122"/>
                <a:sym typeface="+mn-ea"/>
              </a:rPr>
              <a:t>与</a:t>
            </a:r>
            <a:r>
              <a:rPr lang="en-US" altLang="zh-CN" sz="2000">
                <a:solidFill>
                  <a:srgbClr val="000000"/>
                </a:solidFill>
                <a:latin typeface="Times New Roman" panose="02020603050405020304" pitchFamily="18" charset="0"/>
                <a:ea typeface="宋体" panose="02010600030101010101" pitchFamily="2" charset="-122"/>
                <a:sym typeface="+mn-ea"/>
              </a:rPr>
              <a:t>D</a:t>
            </a:r>
            <a:r>
              <a:rPr lang="en-US" altLang="zh-CN" sz="2000" baseline="-30000">
                <a:solidFill>
                  <a:srgbClr val="000000"/>
                </a:solidFill>
                <a:latin typeface="Times New Roman" panose="02020603050405020304" pitchFamily="18" charset="0"/>
                <a:ea typeface="宋体" panose="02010600030101010101" pitchFamily="2" charset="-122"/>
                <a:sym typeface="+mn-ea"/>
              </a:rPr>
              <a:t>5</a:t>
            </a:r>
            <a:r>
              <a:rPr lang="zh-CN" altLang="en-US" sz="2000" dirty="0">
                <a:solidFill>
                  <a:srgbClr val="000000"/>
                </a:solidFill>
                <a:latin typeface="Times New Roman" panose="02020603050405020304" pitchFamily="18" charset="0"/>
                <a:ea typeface="宋体" panose="02010600030101010101" pitchFamily="2" charset="-122"/>
                <a:sym typeface="+mn-ea"/>
              </a:rPr>
              <a:t>全为</a:t>
            </a:r>
            <a:r>
              <a:rPr lang="en-US" altLang="zh-CN" sz="2000" dirty="0">
                <a:solidFill>
                  <a:srgbClr val="000000"/>
                </a:solidFill>
                <a:latin typeface="Times New Roman" panose="02020603050405020304" pitchFamily="18" charset="0"/>
                <a:ea typeface="宋体" panose="02010600030101010101" pitchFamily="2" charset="-122"/>
                <a:sym typeface="+mn-ea"/>
              </a:rPr>
              <a:t>1</a:t>
            </a:r>
            <a:r>
              <a:rPr lang="zh-CN" altLang="en-US" sz="2000" dirty="0">
                <a:solidFill>
                  <a:srgbClr val="000000"/>
                </a:solidFill>
                <a:latin typeface="Times New Roman" panose="02020603050405020304" pitchFamily="18" charset="0"/>
                <a:ea typeface="宋体" panose="02010600030101010101" pitchFamily="2" charset="-122"/>
                <a:sym typeface="+mn-ea"/>
              </a:rPr>
              <a:t>时转</a:t>
            </a:r>
            <a:r>
              <a:rPr lang="en-US" altLang="zh-CN" sz="2000">
                <a:solidFill>
                  <a:srgbClr val="000000"/>
                </a:solidFill>
                <a:latin typeface="Times New Roman" panose="02020603050405020304" pitchFamily="18" charset="0"/>
                <a:ea typeface="宋体" panose="02010600030101010101" pitchFamily="2" charset="-122"/>
                <a:sym typeface="+mn-ea"/>
              </a:rPr>
              <a:t>L1</a:t>
            </a:r>
            <a:r>
              <a:rPr lang="zh-CN" altLang="en-US" sz="2000">
                <a:solidFill>
                  <a:srgbClr val="000000"/>
                </a:solidFill>
                <a:latin typeface="Times New Roman" panose="02020603050405020304" pitchFamily="18" charset="0"/>
                <a:ea typeface="宋体" panose="02010600030101010101" pitchFamily="2" charset="-122"/>
                <a:sym typeface="+mn-ea"/>
              </a:rPr>
              <a:t>，</a:t>
            </a:r>
            <a:r>
              <a:rPr lang="zh-CN" altLang="en-US" sz="2000" dirty="0">
                <a:solidFill>
                  <a:srgbClr val="000000"/>
                </a:solidFill>
                <a:latin typeface="Times New Roman" panose="02020603050405020304" pitchFamily="18" charset="0"/>
                <a:ea typeface="宋体" panose="02010600030101010101" pitchFamily="2" charset="-122"/>
                <a:sym typeface="+mn-ea"/>
              </a:rPr>
              <a:t>可用下列指令序列：</a:t>
            </a:r>
            <a:endParaRPr lang="zh-CN" altLang="en-US" sz="2000" dirty="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                      </a:t>
            </a:r>
            <a:r>
              <a:rPr lang="en-US" altLang="zh-CN" sz="2000">
                <a:solidFill>
                  <a:srgbClr val="000000"/>
                </a:solidFill>
                <a:latin typeface="Times New Roman" panose="02020603050405020304" pitchFamily="18" charset="0"/>
                <a:ea typeface="宋体" panose="02010600030101010101" pitchFamily="2" charset="-122"/>
                <a:sym typeface="+mn-ea"/>
              </a:rPr>
              <a:t>TEST  AL</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0A0H</a:t>
            </a:r>
            <a:endParaRPr lang="en-US" altLang="zh-CN" sz="200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solidFill>
                  <a:srgbClr val="000000"/>
                </a:solidFill>
                <a:latin typeface="Times New Roman" panose="02020603050405020304" pitchFamily="18" charset="0"/>
                <a:ea typeface="宋体" panose="02010600030101010101" pitchFamily="2" charset="-122"/>
                <a:sym typeface="+mn-ea"/>
              </a:rPr>
              <a:t>                      JP   L1          </a:t>
            </a:r>
            <a:endParaRPr lang="en-US" altLang="zh-CN" sz="200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solidFill>
                  <a:srgbClr val="000000"/>
                </a:solidFill>
                <a:latin typeface="Times New Roman" panose="02020603050405020304" pitchFamily="18" charset="0"/>
                <a:ea typeface="宋体" panose="02010600030101010101" pitchFamily="2" charset="-122"/>
                <a:sym typeface="+mn-ea"/>
              </a:rPr>
              <a:t>                       ┋</a:t>
            </a:r>
            <a:endParaRPr lang="en-US" altLang="zh-CN" sz="200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solidFill>
                  <a:srgbClr val="000000"/>
                </a:solidFill>
                <a:latin typeface="Times New Roman" panose="02020603050405020304" pitchFamily="18" charset="0"/>
                <a:ea typeface="宋体" panose="02010600030101010101" pitchFamily="2" charset="-122"/>
                <a:sym typeface="+mn-ea"/>
              </a:rPr>
              <a:t>                L1</a:t>
            </a:r>
            <a:r>
              <a:rPr lang="zh-CN" altLang="en-US" sz="2000">
                <a:solidFill>
                  <a:srgbClr val="000000"/>
                </a:solidFill>
                <a:latin typeface="Times New Roman" panose="02020603050405020304" pitchFamily="18" charset="0"/>
                <a:ea typeface="宋体" panose="02010600030101010101" pitchFamily="2" charset="-122"/>
                <a:sym typeface="+mn-ea"/>
              </a:rPr>
              <a:t>：   </a:t>
            </a:r>
            <a:r>
              <a:rPr lang="en-US" altLang="zh-CN" sz="2000">
                <a:solidFill>
                  <a:srgbClr val="000000"/>
                </a:solidFill>
                <a:latin typeface="Courier New" panose="02070309020205020404" pitchFamily="49"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 </a:t>
            </a:r>
            <a:endParaRPr lang="en-US" altLang="zh-CN" sz="200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如果要检测</a:t>
            </a:r>
            <a:r>
              <a:rPr lang="en-US" altLang="zh-CN" sz="2000">
                <a:solidFill>
                  <a:srgbClr val="000000"/>
                </a:solidFill>
                <a:latin typeface="Times New Roman" panose="02020603050405020304" pitchFamily="18" charset="0"/>
                <a:ea typeface="宋体" panose="02010600030101010101" pitchFamily="2" charset="-122"/>
                <a:sym typeface="+mn-ea"/>
              </a:rPr>
              <a:t>AL</a:t>
            </a:r>
            <a:r>
              <a:rPr lang="zh-CN" altLang="en-US" sz="2000" dirty="0">
                <a:solidFill>
                  <a:srgbClr val="000000"/>
                </a:solidFill>
                <a:latin typeface="Times New Roman" panose="02020603050405020304" pitchFamily="18" charset="0"/>
                <a:ea typeface="宋体" panose="02010600030101010101" pitchFamily="2" charset="-122"/>
                <a:sym typeface="+mn-ea"/>
              </a:rPr>
              <a:t>中的</a:t>
            </a:r>
            <a:r>
              <a:rPr lang="en-US" altLang="zh-CN" sz="2000">
                <a:solidFill>
                  <a:srgbClr val="000000"/>
                </a:solidFill>
                <a:latin typeface="Times New Roman" panose="02020603050405020304" pitchFamily="18" charset="0"/>
                <a:ea typeface="宋体" panose="02010600030101010101" pitchFamily="2" charset="-122"/>
                <a:sym typeface="+mn-ea"/>
              </a:rPr>
              <a:t>D</a:t>
            </a:r>
            <a:r>
              <a:rPr lang="en-US" altLang="zh-CN" sz="2000" baseline="-30000">
                <a:solidFill>
                  <a:srgbClr val="000000"/>
                </a:solidFill>
                <a:latin typeface="Times New Roman" panose="02020603050405020304" pitchFamily="18" charset="0"/>
                <a:ea typeface="宋体" panose="02010600030101010101" pitchFamily="2" charset="-122"/>
                <a:sym typeface="+mn-ea"/>
              </a:rPr>
              <a:t>6</a:t>
            </a:r>
            <a:r>
              <a:rPr lang="zh-CN" altLang="en-US" sz="2000" dirty="0">
                <a:solidFill>
                  <a:srgbClr val="000000"/>
                </a:solidFill>
                <a:latin typeface="Times New Roman" panose="02020603050405020304" pitchFamily="18" charset="0"/>
                <a:ea typeface="宋体" panose="02010600030101010101" pitchFamily="2" charset="-122"/>
                <a:sym typeface="+mn-ea"/>
              </a:rPr>
              <a:t>为</a:t>
            </a:r>
            <a:r>
              <a:rPr lang="en-US" altLang="zh-CN" sz="2000" dirty="0">
                <a:solidFill>
                  <a:srgbClr val="000000"/>
                </a:solidFill>
                <a:latin typeface="Times New Roman" panose="02020603050405020304" pitchFamily="18" charset="0"/>
                <a:ea typeface="宋体" panose="02010600030101010101" pitchFamily="2" charset="-122"/>
                <a:sym typeface="+mn-ea"/>
              </a:rPr>
              <a:t>1</a:t>
            </a:r>
            <a:r>
              <a:rPr lang="zh-CN" altLang="en-US" sz="2000" dirty="0">
                <a:solidFill>
                  <a:srgbClr val="000000"/>
                </a:solidFill>
                <a:latin typeface="Times New Roman" panose="02020603050405020304" pitchFamily="18" charset="0"/>
                <a:ea typeface="宋体" panose="02010600030101010101" pitchFamily="2" charset="-122"/>
                <a:sym typeface="+mn-ea"/>
              </a:rPr>
              <a:t>时转</a:t>
            </a:r>
            <a:r>
              <a:rPr lang="en-US" altLang="zh-CN" sz="2000">
                <a:solidFill>
                  <a:srgbClr val="000000"/>
                </a:solidFill>
                <a:latin typeface="Times New Roman" panose="02020603050405020304" pitchFamily="18" charset="0"/>
                <a:ea typeface="宋体" panose="02010600030101010101" pitchFamily="2" charset="-122"/>
                <a:sym typeface="+mn-ea"/>
              </a:rPr>
              <a:t>L1</a:t>
            </a:r>
            <a:r>
              <a:rPr lang="zh-CN" altLang="en-US" sz="2000">
                <a:solidFill>
                  <a:srgbClr val="000000"/>
                </a:solidFill>
                <a:latin typeface="Times New Roman" panose="02020603050405020304" pitchFamily="18" charset="0"/>
                <a:ea typeface="宋体" panose="02010600030101010101" pitchFamily="2" charset="-122"/>
                <a:sym typeface="+mn-ea"/>
              </a:rPr>
              <a:t>，</a:t>
            </a:r>
            <a:r>
              <a:rPr lang="zh-CN" altLang="en-US" sz="2000" dirty="0">
                <a:solidFill>
                  <a:srgbClr val="000000"/>
                </a:solidFill>
                <a:latin typeface="Times New Roman" panose="02020603050405020304" pitchFamily="18" charset="0"/>
                <a:ea typeface="宋体" panose="02010600030101010101" pitchFamily="2" charset="-122"/>
                <a:sym typeface="+mn-ea"/>
              </a:rPr>
              <a:t>可用下列指令序列。</a:t>
            </a:r>
            <a:endParaRPr lang="zh-CN" altLang="en-US" sz="2000" dirty="0">
              <a:latin typeface="Times New Roman" panose="02020603050405020304" pitchFamily="18" charset="0"/>
              <a:ea typeface="宋体" panose="02010600030101010101" pitchFamily="2" charset="-122"/>
            </a:endParaRPr>
          </a:p>
          <a:p>
            <a:pPr marL="0" indent="0" algn="just">
              <a:spcBef>
                <a:spcPct val="50000"/>
              </a:spcBef>
              <a:buNone/>
            </a:pPr>
            <a:r>
              <a:rPr lang="zh-CN" altLang="en-US" sz="2000" dirty="0">
                <a:solidFill>
                  <a:srgbClr val="000000"/>
                </a:solidFill>
                <a:latin typeface="Times New Roman" panose="02020603050405020304" pitchFamily="18" charset="0"/>
                <a:ea typeface="宋体" panose="02010600030101010101" pitchFamily="2" charset="-122"/>
                <a:sym typeface="+mn-ea"/>
              </a:rPr>
              <a:t>                    </a:t>
            </a:r>
            <a:r>
              <a:rPr lang="en-US" altLang="zh-CN" sz="2000">
                <a:solidFill>
                  <a:srgbClr val="000000"/>
                </a:solidFill>
                <a:latin typeface="Times New Roman" panose="02020603050405020304" pitchFamily="18" charset="0"/>
                <a:ea typeface="宋体" panose="02010600030101010101" pitchFamily="2" charset="-122"/>
                <a:sym typeface="+mn-ea"/>
              </a:rPr>
              <a:t>TEST  AL</a:t>
            </a:r>
            <a:r>
              <a:rPr lang="zh-CN" altLang="en-US" sz="2000">
                <a:solidFill>
                  <a:srgbClr val="000000"/>
                </a:solidFill>
                <a:latin typeface="Times New Roman" panose="02020603050405020304" pitchFamily="18"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40H</a:t>
            </a:r>
            <a:endParaRPr lang="en-US" altLang="zh-CN" sz="200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solidFill>
                  <a:srgbClr val="000000"/>
                </a:solidFill>
                <a:latin typeface="Times New Roman" panose="02020603050405020304" pitchFamily="18" charset="0"/>
                <a:ea typeface="宋体" panose="02010600030101010101" pitchFamily="2" charset="-122"/>
                <a:sym typeface="+mn-ea"/>
              </a:rPr>
              <a:t>                     JNP  L1</a:t>
            </a:r>
            <a:endParaRPr lang="en-US" altLang="zh-CN" sz="200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solidFill>
                  <a:srgbClr val="000000"/>
                </a:solidFill>
                <a:latin typeface="Times New Roman" panose="02020603050405020304" pitchFamily="18" charset="0"/>
                <a:ea typeface="宋体" panose="02010600030101010101" pitchFamily="2" charset="-122"/>
                <a:sym typeface="+mn-ea"/>
              </a:rPr>
              <a:t>                       ┋</a:t>
            </a:r>
            <a:endParaRPr lang="en-US" altLang="zh-CN" sz="2000">
              <a:latin typeface="Times New Roman" panose="02020603050405020304" pitchFamily="18" charset="0"/>
              <a:ea typeface="宋体" panose="02010600030101010101" pitchFamily="2" charset="-122"/>
            </a:endParaRPr>
          </a:p>
          <a:p>
            <a:pPr marL="0" indent="0" algn="just">
              <a:spcBef>
                <a:spcPct val="50000"/>
              </a:spcBef>
              <a:buNone/>
            </a:pPr>
            <a:r>
              <a:rPr lang="en-US" altLang="zh-CN" sz="2000">
                <a:solidFill>
                  <a:srgbClr val="000000"/>
                </a:solidFill>
                <a:latin typeface="Times New Roman" panose="02020603050405020304" pitchFamily="18" charset="0"/>
                <a:ea typeface="宋体" panose="02010600030101010101" pitchFamily="2" charset="-122"/>
                <a:sym typeface="+mn-ea"/>
              </a:rPr>
              <a:t>                L1</a:t>
            </a:r>
            <a:r>
              <a:rPr lang="zh-CN" altLang="en-US" sz="2000">
                <a:solidFill>
                  <a:srgbClr val="000000"/>
                </a:solidFill>
                <a:latin typeface="Times New Roman" panose="02020603050405020304" pitchFamily="18" charset="0"/>
                <a:ea typeface="宋体" panose="02010600030101010101" pitchFamily="2" charset="-122"/>
                <a:sym typeface="+mn-ea"/>
              </a:rPr>
              <a:t>：  </a:t>
            </a:r>
            <a:r>
              <a:rPr lang="en-US" altLang="zh-CN" sz="2000">
                <a:solidFill>
                  <a:srgbClr val="000000"/>
                </a:solidFill>
                <a:latin typeface="Courier New" panose="02070309020205020404" pitchFamily="49" charset="0"/>
                <a:ea typeface="宋体" panose="02010600030101010101" pitchFamily="2" charset="-122"/>
                <a:sym typeface="+mn-ea"/>
              </a:rPr>
              <a:t>…</a:t>
            </a:r>
            <a:r>
              <a:rPr lang="en-US" altLang="zh-CN" sz="2000">
                <a:solidFill>
                  <a:srgbClr val="000000"/>
                </a:solidFill>
                <a:latin typeface="Times New Roman" panose="02020603050405020304" pitchFamily="18" charset="0"/>
                <a:ea typeface="宋体" panose="02010600030101010101" pitchFamily="2" charset="-122"/>
                <a:sym typeface="+mn-ea"/>
              </a:rPr>
              <a:t> </a:t>
            </a:r>
            <a:endParaRPr lang="en-US" altLang="zh-CN" sz="2000">
              <a:latin typeface="Times New Roman" panose="02020603050405020304" pitchFamily="18" charset="0"/>
              <a:ea typeface="宋体" panose="02010600030101010101" pitchFamily="2" charset="-122"/>
            </a:endParaRPr>
          </a:p>
          <a:p>
            <a:pPr marL="0" indent="0">
              <a:buNone/>
            </a:pPr>
            <a:endParaRPr lang="zh-CN" altLang="en-US" sz="2000"/>
          </a:p>
        </p:txBody>
      </p:sp>
    </p:spTree>
  </p:cSld>
  <p:clrMapOvr>
    <a:masterClrMapping/>
  </p:clrMapOvr>
  <p:transition>
    <p:wheel spokes="8"/>
  </p:transition>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3762" name="标题 373761"/>
          <p:cNvSpPr>
            <a:spLocks noGrp="1"/>
          </p:cNvSpPr>
          <p:nvPr>
            <p:ph type="title"/>
          </p:nvPr>
        </p:nvSpPr>
        <p:spPr/>
        <p:txBody>
          <a:bodyPr anchor="ctr" anchorCtr="0"/>
          <a:p>
            <a:endParaRPr lang="zh-CN" altLang="en-US" dirty="0"/>
          </a:p>
        </p:txBody>
      </p:sp>
      <p:sp>
        <p:nvSpPr>
          <p:cNvPr id="373763" name="文本占位符 373762"/>
          <p:cNvSpPr>
            <a:spLocks noGrp="1"/>
          </p:cNvSpPr>
          <p:nvPr>
            <p:ph type="body" idx="1"/>
          </p:nvPr>
        </p:nvSpPr>
        <p:spPr/>
        <p:txBody>
          <a:bodyPr/>
          <a:p>
            <a:pPr>
              <a:lnSpc>
                <a:spcPct val="110000"/>
              </a:lnSpc>
              <a:buNone/>
            </a:pPr>
            <a:r>
              <a:rPr lang="zh-CN" altLang="en-US" dirty="0"/>
              <a:t>“测试”指令例</a:t>
            </a:r>
            <a:endParaRPr lang="zh-CN" altLang="en-US" dirty="0"/>
          </a:p>
          <a:p>
            <a:pPr>
              <a:lnSpc>
                <a:spcPct val="110000"/>
              </a:lnSpc>
              <a:spcBef>
                <a:spcPct val="15000"/>
              </a:spcBef>
              <a:spcAft>
                <a:spcPct val="15000"/>
              </a:spcAft>
              <a:buNone/>
            </a:pPr>
            <a:r>
              <a:rPr lang="zh-CN" altLang="en-US" sz="2400" dirty="0"/>
              <a:t>从地址为 38</a:t>
            </a:r>
            <a:r>
              <a:rPr lang="en-US" altLang="zh-CN" sz="2400"/>
              <a:t>F0H</a:t>
            </a:r>
            <a:r>
              <a:rPr lang="zh-CN" altLang="en-US" sz="2400" dirty="0"/>
              <a:t>的端</a:t>
            </a:r>
            <a:endParaRPr lang="zh-CN" altLang="en-US" sz="2400" dirty="0"/>
          </a:p>
          <a:p>
            <a:pPr>
              <a:lnSpc>
                <a:spcPct val="110000"/>
              </a:lnSpc>
              <a:spcBef>
                <a:spcPct val="15000"/>
              </a:spcBef>
              <a:spcAft>
                <a:spcPct val="15000"/>
              </a:spcAft>
              <a:buNone/>
            </a:pPr>
            <a:r>
              <a:rPr lang="zh-CN" altLang="en-US" sz="2400" dirty="0"/>
              <a:t>口中读入一个字节数，</a:t>
            </a:r>
            <a:endParaRPr lang="zh-CN" altLang="en-US" sz="2400" dirty="0"/>
          </a:p>
          <a:p>
            <a:pPr>
              <a:lnSpc>
                <a:spcPct val="110000"/>
              </a:lnSpc>
              <a:spcBef>
                <a:spcPct val="15000"/>
              </a:spcBef>
              <a:spcAft>
                <a:spcPct val="15000"/>
              </a:spcAft>
              <a:buNone/>
            </a:pPr>
            <a:r>
              <a:rPr lang="zh-CN" altLang="en-US" sz="2400" dirty="0"/>
              <a:t>如果该数的</a:t>
            </a:r>
            <a:r>
              <a:rPr lang="en-US" altLang="zh-CN" sz="2400"/>
              <a:t>bit1</a:t>
            </a:r>
            <a:r>
              <a:rPr lang="zh-CN" altLang="en-US" sz="2400" dirty="0"/>
              <a:t>位为1，</a:t>
            </a:r>
            <a:endParaRPr lang="zh-CN" altLang="en-US" sz="2400" dirty="0"/>
          </a:p>
          <a:p>
            <a:pPr>
              <a:lnSpc>
                <a:spcPct val="110000"/>
              </a:lnSpc>
              <a:spcBef>
                <a:spcPct val="15000"/>
              </a:spcBef>
              <a:spcAft>
                <a:spcPct val="15000"/>
              </a:spcAft>
              <a:buNone/>
            </a:pPr>
            <a:r>
              <a:rPr lang="zh-CN" altLang="en-US" sz="2400" dirty="0"/>
              <a:t>则可从 38</a:t>
            </a:r>
            <a:r>
              <a:rPr lang="en-US" altLang="zh-CN" sz="2400"/>
              <a:t>FEH</a:t>
            </a:r>
            <a:r>
              <a:rPr lang="zh-CN" altLang="en-US" sz="2400" dirty="0"/>
              <a:t>端口将 </a:t>
            </a:r>
            <a:endParaRPr lang="zh-CN" altLang="en-US" sz="2400" dirty="0"/>
          </a:p>
          <a:p>
            <a:pPr>
              <a:lnSpc>
                <a:spcPct val="110000"/>
              </a:lnSpc>
              <a:spcBef>
                <a:spcPct val="15000"/>
              </a:spcBef>
              <a:spcAft>
                <a:spcPct val="15000"/>
              </a:spcAft>
              <a:buNone/>
            </a:pPr>
            <a:r>
              <a:rPr lang="en-US" altLang="zh-CN" sz="2400"/>
              <a:t>DATA</a:t>
            </a:r>
            <a:r>
              <a:rPr lang="zh-CN" altLang="en-US" sz="2400" dirty="0"/>
              <a:t>为首地址的一个</a:t>
            </a:r>
            <a:endParaRPr lang="zh-CN" altLang="en-US" sz="2400" dirty="0"/>
          </a:p>
          <a:p>
            <a:pPr>
              <a:lnSpc>
                <a:spcPct val="110000"/>
              </a:lnSpc>
              <a:spcBef>
                <a:spcPct val="15000"/>
              </a:spcBef>
              <a:spcAft>
                <a:spcPct val="15000"/>
              </a:spcAft>
              <a:buNone/>
            </a:pPr>
            <a:r>
              <a:rPr lang="zh-CN" altLang="en-US" sz="2400" dirty="0"/>
              <a:t>字输出，否则就不能</a:t>
            </a:r>
            <a:endParaRPr lang="zh-CN" altLang="en-US" sz="2400" dirty="0"/>
          </a:p>
          <a:p>
            <a:pPr>
              <a:lnSpc>
                <a:spcPct val="110000"/>
              </a:lnSpc>
              <a:spcBef>
                <a:spcPct val="15000"/>
              </a:spcBef>
              <a:spcAft>
                <a:spcPct val="15000"/>
              </a:spcAft>
              <a:buNone/>
            </a:pPr>
            <a:r>
              <a:rPr lang="zh-CN" altLang="en-US" sz="2400" dirty="0"/>
              <a:t>进行数据传送。编写</a:t>
            </a:r>
            <a:endParaRPr lang="zh-CN" altLang="en-US" sz="2400" dirty="0"/>
          </a:p>
          <a:p>
            <a:pPr>
              <a:lnSpc>
                <a:spcPct val="110000"/>
              </a:lnSpc>
              <a:spcBef>
                <a:spcPct val="15000"/>
              </a:spcBef>
              <a:spcAft>
                <a:spcPct val="15000"/>
              </a:spcAft>
              <a:buNone/>
            </a:pPr>
            <a:r>
              <a:rPr lang="zh-CN" altLang="en-US" sz="2400" dirty="0"/>
              <a:t>相应的程序段。</a:t>
            </a:r>
            <a:endParaRPr lang="zh-CN" altLang="en-US" sz="2400" dirty="0"/>
          </a:p>
        </p:txBody>
      </p:sp>
      <p:sp>
        <p:nvSpPr>
          <p:cNvPr id="373765" name="流程图: 可选过程 373764"/>
          <p:cNvSpPr/>
          <p:nvPr/>
        </p:nvSpPr>
        <p:spPr>
          <a:xfrm>
            <a:off x="4170363" y="1844675"/>
            <a:ext cx="1223962" cy="431800"/>
          </a:xfrm>
          <a:prstGeom prst="flowChartAlternateProcess">
            <a:avLst/>
          </a:prstGeom>
          <a:noFill/>
          <a:ln w="25400" cap="sq" cmpd="sng">
            <a:solidFill>
              <a:srgbClr val="FF6600"/>
            </a:solidFill>
            <a:prstDash val="solid"/>
            <a:miter/>
            <a:headEnd type="none" w="sm" len="sm"/>
            <a:tailEnd type="none" w="sm" len="sm"/>
          </a:ln>
        </p:spPr>
        <p:txBody>
          <a:bodyPr/>
          <a:p>
            <a:endParaRPr lang="zh-CN" altLang="en-US"/>
          </a:p>
        </p:txBody>
      </p:sp>
      <p:sp>
        <p:nvSpPr>
          <p:cNvPr id="373766" name="流程图: 过程 373765"/>
          <p:cNvSpPr/>
          <p:nvPr/>
        </p:nvSpPr>
        <p:spPr>
          <a:xfrm>
            <a:off x="3689350" y="2709863"/>
            <a:ext cx="2209800" cy="838200"/>
          </a:xfrm>
          <a:prstGeom prst="flowChartProcess">
            <a:avLst/>
          </a:prstGeom>
          <a:noFill/>
          <a:ln w="25400" cap="sq" cmpd="sng">
            <a:solidFill>
              <a:srgbClr val="FF6600"/>
            </a:solidFill>
            <a:prstDash val="solid"/>
            <a:miter/>
            <a:headEnd type="none" w="sm" len="sm"/>
            <a:tailEnd type="none" w="sm" len="sm"/>
          </a:ln>
        </p:spPr>
        <p:txBody>
          <a:bodyPr/>
          <a:p>
            <a:endParaRPr lang="zh-CN" altLang="en-US"/>
          </a:p>
        </p:txBody>
      </p:sp>
      <p:sp>
        <p:nvSpPr>
          <p:cNvPr id="373767" name="文本框 373766"/>
          <p:cNvSpPr txBox="1"/>
          <p:nvPr/>
        </p:nvSpPr>
        <p:spPr>
          <a:xfrm>
            <a:off x="4313238" y="1814513"/>
            <a:ext cx="1066800" cy="45720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开  始</a:t>
            </a:r>
            <a:endParaRPr lang="zh-CN" altLang="en-US" sz="2400" dirty="0">
              <a:solidFill>
                <a:schemeClr val="tx2"/>
              </a:solidFill>
              <a:latin typeface="Times New Roman" panose="02020603050405020304" pitchFamily="18" charset="0"/>
            </a:endParaRPr>
          </a:p>
        </p:txBody>
      </p:sp>
      <p:sp>
        <p:nvSpPr>
          <p:cNvPr id="373768" name="文本框 373767"/>
          <p:cNvSpPr txBox="1"/>
          <p:nvPr/>
        </p:nvSpPr>
        <p:spPr>
          <a:xfrm>
            <a:off x="3760788" y="2709863"/>
            <a:ext cx="2057400" cy="822325"/>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取待输出数的偏移地址</a:t>
            </a:r>
            <a:endParaRPr lang="zh-CN" altLang="en-US" sz="2400" dirty="0">
              <a:solidFill>
                <a:schemeClr val="tx2"/>
              </a:solidFill>
              <a:latin typeface="Times New Roman" panose="02020603050405020304" pitchFamily="18" charset="0"/>
            </a:endParaRPr>
          </a:p>
        </p:txBody>
      </p:sp>
      <p:sp>
        <p:nvSpPr>
          <p:cNvPr id="373769" name="文本框 373768"/>
          <p:cNvSpPr txBox="1"/>
          <p:nvPr/>
        </p:nvSpPr>
        <p:spPr>
          <a:xfrm>
            <a:off x="3908425" y="4845050"/>
            <a:ext cx="1828800" cy="45720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读入状态字</a:t>
            </a:r>
            <a:endParaRPr lang="zh-CN" altLang="en-US" sz="2400" dirty="0">
              <a:solidFill>
                <a:schemeClr val="tx2"/>
              </a:solidFill>
              <a:latin typeface="Times New Roman" panose="02020603050405020304" pitchFamily="18" charset="0"/>
            </a:endParaRPr>
          </a:p>
        </p:txBody>
      </p:sp>
      <p:sp>
        <p:nvSpPr>
          <p:cNvPr id="373770" name="文本框 373769"/>
          <p:cNvSpPr txBox="1"/>
          <p:nvPr/>
        </p:nvSpPr>
        <p:spPr>
          <a:xfrm>
            <a:off x="6750050" y="2228850"/>
            <a:ext cx="2286000" cy="45720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测试</a:t>
            </a:r>
            <a:r>
              <a:rPr lang="en-US" altLang="zh-CN" sz="2400">
                <a:solidFill>
                  <a:schemeClr val="tx2"/>
                </a:solidFill>
                <a:latin typeface="Times New Roman" panose="02020603050405020304" pitchFamily="18" charset="0"/>
              </a:rPr>
              <a:t>bit1</a:t>
            </a:r>
            <a:r>
              <a:rPr lang="zh-CN" altLang="en-US" sz="2400" dirty="0">
                <a:solidFill>
                  <a:schemeClr val="tx2"/>
                </a:solidFill>
                <a:latin typeface="Times New Roman" panose="02020603050405020304" pitchFamily="18" charset="0"/>
              </a:rPr>
              <a:t>位状态</a:t>
            </a:r>
            <a:endParaRPr lang="zh-CN" altLang="en-US" sz="2400" dirty="0">
              <a:solidFill>
                <a:schemeClr val="tx2"/>
              </a:solidFill>
              <a:latin typeface="Times New Roman" panose="02020603050405020304" pitchFamily="18" charset="0"/>
            </a:endParaRPr>
          </a:p>
        </p:txBody>
      </p:sp>
      <p:sp>
        <p:nvSpPr>
          <p:cNvPr id="373771" name="流程图: 决策 373770"/>
          <p:cNvSpPr/>
          <p:nvPr/>
        </p:nvSpPr>
        <p:spPr>
          <a:xfrm>
            <a:off x="6762750" y="3117850"/>
            <a:ext cx="2219325" cy="671513"/>
          </a:xfrm>
          <a:prstGeom prst="flowChartDecision">
            <a:avLst/>
          </a:prstGeom>
          <a:noFill/>
          <a:ln w="25400" cap="sq" cmpd="sng">
            <a:solidFill>
              <a:srgbClr val="FF6600"/>
            </a:solidFill>
            <a:prstDash val="solid"/>
            <a:miter/>
            <a:headEnd type="none" w="sm" len="sm"/>
            <a:tailEnd type="none" w="sm" len="sm"/>
          </a:ln>
        </p:spPr>
        <p:txBody>
          <a:bodyPr/>
          <a:p>
            <a:endParaRPr lang="zh-CN" altLang="en-US"/>
          </a:p>
        </p:txBody>
      </p:sp>
      <p:sp>
        <p:nvSpPr>
          <p:cNvPr id="373772" name="文本框 373771"/>
          <p:cNvSpPr txBox="1"/>
          <p:nvPr/>
        </p:nvSpPr>
        <p:spPr>
          <a:xfrm>
            <a:off x="7253288" y="3213100"/>
            <a:ext cx="16002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Bit1=1？</a:t>
            </a:r>
            <a:endParaRPr lang="en-US" altLang="zh-CN" sz="2400">
              <a:solidFill>
                <a:schemeClr val="tx2"/>
              </a:solidFill>
              <a:latin typeface="Times New Roman" panose="02020603050405020304" pitchFamily="18" charset="0"/>
            </a:endParaRPr>
          </a:p>
        </p:txBody>
      </p:sp>
      <p:sp>
        <p:nvSpPr>
          <p:cNvPr id="373773" name="流程图: 过程 373772"/>
          <p:cNvSpPr/>
          <p:nvPr/>
        </p:nvSpPr>
        <p:spPr>
          <a:xfrm>
            <a:off x="3679825" y="3989388"/>
            <a:ext cx="2209800" cy="431800"/>
          </a:xfrm>
          <a:prstGeom prst="flowChartProcess">
            <a:avLst/>
          </a:prstGeom>
          <a:noFill/>
          <a:ln w="25400" cap="sq" cmpd="sng">
            <a:solidFill>
              <a:srgbClr val="FF6600"/>
            </a:solidFill>
            <a:prstDash val="solid"/>
            <a:miter/>
            <a:headEnd type="none" w="sm" len="sm"/>
            <a:tailEnd type="none" w="sm" len="sm"/>
          </a:ln>
        </p:spPr>
        <p:txBody>
          <a:bodyPr/>
          <a:p>
            <a:endParaRPr lang="zh-CN" altLang="en-US"/>
          </a:p>
        </p:txBody>
      </p:sp>
      <p:sp>
        <p:nvSpPr>
          <p:cNvPr id="373774" name="文本框 373773"/>
          <p:cNvSpPr txBox="1"/>
          <p:nvPr/>
        </p:nvSpPr>
        <p:spPr>
          <a:xfrm>
            <a:off x="3751263" y="3967163"/>
            <a:ext cx="2057400" cy="45720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取输入口地址</a:t>
            </a:r>
            <a:endParaRPr lang="zh-CN" altLang="en-US" sz="2400" dirty="0">
              <a:solidFill>
                <a:schemeClr val="tx2"/>
              </a:solidFill>
              <a:latin typeface="Times New Roman" panose="02020603050405020304" pitchFamily="18" charset="0"/>
            </a:endParaRPr>
          </a:p>
        </p:txBody>
      </p:sp>
      <p:sp>
        <p:nvSpPr>
          <p:cNvPr id="373775" name="文本框 373774"/>
          <p:cNvSpPr txBox="1"/>
          <p:nvPr/>
        </p:nvSpPr>
        <p:spPr>
          <a:xfrm>
            <a:off x="6838950" y="4217988"/>
            <a:ext cx="2057400" cy="45720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取输出口地址</a:t>
            </a:r>
            <a:endParaRPr lang="zh-CN" altLang="en-US" sz="2400" dirty="0">
              <a:solidFill>
                <a:schemeClr val="tx2"/>
              </a:solidFill>
              <a:latin typeface="Times New Roman" panose="02020603050405020304" pitchFamily="18" charset="0"/>
            </a:endParaRPr>
          </a:p>
        </p:txBody>
      </p:sp>
      <p:sp>
        <p:nvSpPr>
          <p:cNvPr id="373776" name="文本框 373775"/>
          <p:cNvSpPr txBox="1"/>
          <p:nvPr/>
        </p:nvSpPr>
        <p:spPr>
          <a:xfrm>
            <a:off x="6848475" y="5106988"/>
            <a:ext cx="2057400" cy="45720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  输出一个字</a:t>
            </a:r>
            <a:endParaRPr lang="zh-CN" altLang="en-US" sz="2400" dirty="0">
              <a:solidFill>
                <a:schemeClr val="tx2"/>
              </a:solidFill>
              <a:latin typeface="Times New Roman" panose="02020603050405020304" pitchFamily="18" charset="0"/>
            </a:endParaRPr>
          </a:p>
        </p:txBody>
      </p:sp>
      <p:sp>
        <p:nvSpPr>
          <p:cNvPr id="373777" name="直接连接符 373776"/>
          <p:cNvSpPr/>
          <p:nvPr/>
        </p:nvSpPr>
        <p:spPr>
          <a:xfrm>
            <a:off x="4789488" y="2290763"/>
            <a:ext cx="0" cy="403225"/>
          </a:xfrm>
          <a:prstGeom prst="line">
            <a:avLst/>
          </a:prstGeom>
          <a:ln w="25400" cap="sq" cmpd="sng">
            <a:solidFill>
              <a:srgbClr val="FF6600"/>
            </a:solidFill>
            <a:prstDash val="solid"/>
            <a:headEnd type="none" w="sm" len="sm"/>
            <a:tailEnd type="triangle" w="lg" len="lg"/>
          </a:ln>
        </p:spPr>
      </p:sp>
      <p:sp>
        <p:nvSpPr>
          <p:cNvPr id="373778" name="直接连接符 373777"/>
          <p:cNvSpPr/>
          <p:nvPr/>
        </p:nvSpPr>
        <p:spPr>
          <a:xfrm>
            <a:off x="4794250" y="5734050"/>
            <a:ext cx="1354138" cy="0"/>
          </a:xfrm>
          <a:prstGeom prst="line">
            <a:avLst/>
          </a:prstGeom>
          <a:ln w="25400" cap="sq" cmpd="sng">
            <a:solidFill>
              <a:srgbClr val="FF6600"/>
            </a:solidFill>
            <a:prstDash val="solid"/>
            <a:headEnd type="none" w="sm" len="sm"/>
            <a:tailEnd type="none" w="sm" len="sm"/>
          </a:ln>
        </p:spPr>
      </p:sp>
      <p:sp>
        <p:nvSpPr>
          <p:cNvPr id="373779" name="直接连接符 373778"/>
          <p:cNvSpPr/>
          <p:nvPr/>
        </p:nvSpPr>
        <p:spPr>
          <a:xfrm flipV="1">
            <a:off x="6148388" y="1844675"/>
            <a:ext cx="0" cy="3889375"/>
          </a:xfrm>
          <a:prstGeom prst="line">
            <a:avLst/>
          </a:prstGeom>
          <a:ln w="25400" cap="sq" cmpd="sng">
            <a:solidFill>
              <a:srgbClr val="FF6600"/>
            </a:solidFill>
            <a:prstDash val="solid"/>
            <a:headEnd type="none" w="sm" len="sm"/>
            <a:tailEnd type="none" w="sm" len="sm"/>
          </a:ln>
        </p:spPr>
      </p:sp>
      <p:sp>
        <p:nvSpPr>
          <p:cNvPr id="373780" name="直接连接符 373779"/>
          <p:cNvSpPr/>
          <p:nvPr/>
        </p:nvSpPr>
        <p:spPr>
          <a:xfrm>
            <a:off x="6156325" y="1819275"/>
            <a:ext cx="1704975" cy="0"/>
          </a:xfrm>
          <a:prstGeom prst="line">
            <a:avLst/>
          </a:prstGeom>
          <a:ln w="25400" cap="sq" cmpd="sng">
            <a:solidFill>
              <a:srgbClr val="FF6600"/>
            </a:solidFill>
            <a:prstDash val="solid"/>
            <a:headEnd type="none" w="sm" len="sm"/>
            <a:tailEnd type="none" w="sm" len="sm"/>
          </a:ln>
        </p:spPr>
      </p:sp>
      <p:sp>
        <p:nvSpPr>
          <p:cNvPr id="373781" name="直接连接符 373780"/>
          <p:cNvSpPr/>
          <p:nvPr/>
        </p:nvSpPr>
        <p:spPr>
          <a:xfrm flipH="1">
            <a:off x="6372225" y="3446463"/>
            <a:ext cx="377825" cy="9525"/>
          </a:xfrm>
          <a:prstGeom prst="line">
            <a:avLst/>
          </a:prstGeom>
          <a:ln w="25400" cap="sq" cmpd="sng">
            <a:solidFill>
              <a:srgbClr val="FF6600"/>
            </a:solidFill>
            <a:prstDash val="solid"/>
            <a:headEnd type="none" w="sm" len="sm"/>
            <a:tailEnd type="none" w="sm" len="sm"/>
          </a:ln>
        </p:spPr>
      </p:sp>
      <p:sp>
        <p:nvSpPr>
          <p:cNvPr id="373782" name="直接连接符 373781"/>
          <p:cNvSpPr/>
          <p:nvPr/>
        </p:nvSpPr>
        <p:spPr>
          <a:xfrm flipV="1">
            <a:off x="6372225" y="3486150"/>
            <a:ext cx="0" cy="1082675"/>
          </a:xfrm>
          <a:prstGeom prst="line">
            <a:avLst/>
          </a:prstGeom>
          <a:ln w="25400" cap="sq" cmpd="sng">
            <a:solidFill>
              <a:srgbClr val="FF6600"/>
            </a:solidFill>
            <a:prstDash val="solid"/>
            <a:headEnd type="none" w="sm" len="sm"/>
            <a:tailEnd type="none" w="sm" len="sm"/>
          </a:ln>
        </p:spPr>
      </p:sp>
      <p:sp>
        <p:nvSpPr>
          <p:cNvPr id="373783" name="直接连接符 373782"/>
          <p:cNvSpPr/>
          <p:nvPr/>
        </p:nvSpPr>
        <p:spPr>
          <a:xfrm flipH="1">
            <a:off x="4779963" y="4581525"/>
            <a:ext cx="1592262" cy="0"/>
          </a:xfrm>
          <a:prstGeom prst="line">
            <a:avLst/>
          </a:prstGeom>
          <a:ln w="25400" cap="sq" cmpd="sng">
            <a:solidFill>
              <a:srgbClr val="FF6600"/>
            </a:solidFill>
            <a:prstDash val="solid"/>
            <a:headEnd type="none" w="sm" len="sm"/>
            <a:tailEnd type="triangle" w="lg" len="med"/>
          </a:ln>
        </p:spPr>
      </p:sp>
      <p:sp>
        <p:nvSpPr>
          <p:cNvPr id="373784" name="文本框 373783"/>
          <p:cNvSpPr txBox="1"/>
          <p:nvPr/>
        </p:nvSpPr>
        <p:spPr>
          <a:xfrm>
            <a:off x="6415088" y="3070225"/>
            <a:ext cx="5334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N</a:t>
            </a:r>
            <a:endParaRPr lang="en-US" altLang="zh-CN" sz="2400">
              <a:solidFill>
                <a:schemeClr val="tx2"/>
              </a:solidFill>
              <a:latin typeface="Times New Roman" panose="02020603050405020304" pitchFamily="18" charset="0"/>
            </a:endParaRPr>
          </a:p>
        </p:txBody>
      </p:sp>
      <p:sp>
        <p:nvSpPr>
          <p:cNvPr id="373785" name="文本框 373784"/>
          <p:cNvSpPr txBox="1"/>
          <p:nvPr/>
        </p:nvSpPr>
        <p:spPr>
          <a:xfrm>
            <a:off x="7939088" y="3803650"/>
            <a:ext cx="5334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Y</a:t>
            </a:r>
            <a:endParaRPr lang="en-US" altLang="zh-CN" sz="2400">
              <a:solidFill>
                <a:schemeClr val="tx2"/>
              </a:solidFill>
              <a:latin typeface="Times New Roman" panose="02020603050405020304" pitchFamily="18" charset="0"/>
            </a:endParaRPr>
          </a:p>
        </p:txBody>
      </p:sp>
      <p:sp>
        <p:nvSpPr>
          <p:cNvPr id="373786" name="流程图: 过程 373785"/>
          <p:cNvSpPr/>
          <p:nvPr/>
        </p:nvSpPr>
        <p:spPr>
          <a:xfrm>
            <a:off x="3686175" y="4876800"/>
            <a:ext cx="2209800" cy="431800"/>
          </a:xfrm>
          <a:prstGeom prst="flowChartProcess">
            <a:avLst/>
          </a:prstGeom>
          <a:noFill/>
          <a:ln w="25400" cap="sq" cmpd="sng">
            <a:solidFill>
              <a:srgbClr val="FF6600"/>
            </a:solidFill>
            <a:prstDash val="solid"/>
            <a:miter/>
            <a:headEnd type="none" w="sm" len="sm"/>
            <a:tailEnd type="none" w="sm" len="sm"/>
          </a:ln>
        </p:spPr>
        <p:txBody>
          <a:bodyPr/>
          <a:p>
            <a:endParaRPr lang="zh-CN" altLang="en-US"/>
          </a:p>
        </p:txBody>
      </p:sp>
      <p:sp>
        <p:nvSpPr>
          <p:cNvPr id="373787" name="流程图: 过程 373786"/>
          <p:cNvSpPr/>
          <p:nvPr/>
        </p:nvSpPr>
        <p:spPr>
          <a:xfrm>
            <a:off x="6750050" y="4238625"/>
            <a:ext cx="2209800" cy="431800"/>
          </a:xfrm>
          <a:prstGeom prst="flowChartProcess">
            <a:avLst/>
          </a:prstGeom>
          <a:noFill/>
          <a:ln w="25400" cap="sq" cmpd="sng">
            <a:solidFill>
              <a:srgbClr val="FF6600"/>
            </a:solidFill>
            <a:prstDash val="solid"/>
            <a:miter/>
            <a:headEnd type="none" w="sm" len="sm"/>
            <a:tailEnd type="none" w="sm" len="sm"/>
          </a:ln>
        </p:spPr>
        <p:txBody>
          <a:bodyPr/>
          <a:p>
            <a:endParaRPr lang="zh-CN" altLang="en-US"/>
          </a:p>
        </p:txBody>
      </p:sp>
      <p:sp>
        <p:nvSpPr>
          <p:cNvPr id="373788" name="流程图: 过程 373787"/>
          <p:cNvSpPr/>
          <p:nvPr/>
        </p:nvSpPr>
        <p:spPr>
          <a:xfrm>
            <a:off x="6750050" y="5121275"/>
            <a:ext cx="2209800" cy="431800"/>
          </a:xfrm>
          <a:prstGeom prst="flowChartProcess">
            <a:avLst/>
          </a:prstGeom>
          <a:noFill/>
          <a:ln w="25400" cap="sq" cmpd="sng">
            <a:solidFill>
              <a:srgbClr val="FF6600"/>
            </a:solidFill>
            <a:prstDash val="solid"/>
            <a:miter/>
            <a:headEnd type="none" w="sm" len="sm"/>
            <a:tailEnd type="none" w="sm" len="sm"/>
          </a:ln>
        </p:spPr>
        <p:txBody>
          <a:bodyPr/>
          <a:p>
            <a:endParaRPr lang="zh-CN" altLang="en-US"/>
          </a:p>
        </p:txBody>
      </p:sp>
      <p:sp>
        <p:nvSpPr>
          <p:cNvPr id="373789" name="流程图: 过程 373788"/>
          <p:cNvSpPr/>
          <p:nvPr/>
        </p:nvSpPr>
        <p:spPr>
          <a:xfrm>
            <a:off x="6753225" y="2252663"/>
            <a:ext cx="2209800" cy="431800"/>
          </a:xfrm>
          <a:prstGeom prst="flowChartProcess">
            <a:avLst/>
          </a:prstGeom>
          <a:noFill/>
          <a:ln w="25400" cap="sq" cmpd="sng">
            <a:solidFill>
              <a:srgbClr val="FF6600"/>
            </a:solidFill>
            <a:prstDash val="solid"/>
            <a:miter/>
            <a:headEnd type="none" w="sm" len="sm"/>
            <a:tailEnd type="none" w="sm" len="sm"/>
          </a:ln>
        </p:spPr>
        <p:txBody>
          <a:bodyPr/>
          <a:p>
            <a:endParaRPr lang="zh-CN" altLang="en-US"/>
          </a:p>
        </p:txBody>
      </p:sp>
      <p:sp>
        <p:nvSpPr>
          <p:cNvPr id="373790" name="直接连接符 373789"/>
          <p:cNvSpPr/>
          <p:nvPr/>
        </p:nvSpPr>
        <p:spPr>
          <a:xfrm>
            <a:off x="4792663" y="3563938"/>
            <a:ext cx="0" cy="403225"/>
          </a:xfrm>
          <a:prstGeom prst="line">
            <a:avLst/>
          </a:prstGeom>
          <a:ln w="25400" cap="sq" cmpd="sng">
            <a:solidFill>
              <a:srgbClr val="FF6600"/>
            </a:solidFill>
            <a:prstDash val="solid"/>
            <a:headEnd type="none" w="sm" len="sm"/>
            <a:tailEnd type="triangle" w="lg" len="lg"/>
          </a:ln>
        </p:spPr>
      </p:sp>
      <p:sp>
        <p:nvSpPr>
          <p:cNvPr id="373791" name="直接连接符 373790"/>
          <p:cNvSpPr/>
          <p:nvPr/>
        </p:nvSpPr>
        <p:spPr>
          <a:xfrm>
            <a:off x="4792663" y="4441825"/>
            <a:ext cx="0" cy="403225"/>
          </a:xfrm>
          <a:prstGeom prst="line">
            <a:avLst/>
          </a:prstGeom>
          <a:ln w="25400" cap="sq" cmpd="sng">
            <a:solidFill>
              <a:srgbClr val="FF6600"/>
            </a:solidFill>
            <a:prstDash val="solid"/>
            <a:headEnd type="none" w="sm" len="sm"/>
            <a:tailEnd type="triangle" w="lg" len="lg"/>
          </a:ln>
        </p:spPr>
      </p:sp>
      <p:sp>
        <p:nvSpPr>
          <p:cNvPr id="373792" name="直接连接符 373791"/>
          <p:cNvSpPr/>
          <p:nvPr/>
        </p:nvSpPr>
        <p:spPr>
          <a:xfrm>
            <a:off x="4792663" y="5314950"/>
            <a:ext cx="0" cy="403225"/>
          </a:xfrm>
          <a:prstGeom prst="line">
            <a:avLst/>
          </a:prstGeom>
          <a:ln w="25400" cap="sq" cmpd="sng">
            <a:solidFill>
              <a:srgbClr val="FF6600"/>
            </a:solidFill>
            <a:prstDash val="solid"/>
            <a:headEnd type="none" w="sm" len="sm"/>
            <a:tailEnd type="none" w="lg" len="lg"/>
          </a:ln>
        </p:spPr>
      </p:sp>
      <p:sp>
        <p:nvSpPr>
          <p:cNvPr id="373793" name="直接连接符 373792"/>
          <p:cNvSpPr/>
          <p:nvPr/>
        </p:nvSpPr>
        <p:spPr>
          <a:xfrm>
            <a:off x="7862888" y="1844675"/>
            <a:ext cx="0" cy="403225"/>
          </a:xfrm>
          <a:prstGeom prst="line">
            <a:avLst/>
          </a:prstGeom>
          <a:ln w="25400" cap="sq" cmpd="sng">
            <a:solidFill>
              <a:srgbClr val="FF6600"/>
            </a:solidFill>
            <a:prstDash val="solid"/>
            <a:headEnd type="none" w="sm" len="sm"/>
            <a:tailEnd type="triangle" w="lg" len="lg"/>
          </a:ln>
        </p:spPr>
      </p:sp>
      <p:sp>
        <p:nvSpPr>
          <p:cNvPr id="373794" name="直接连接符 373793"/>
          <p:cNvSpPr/>
          <p:nvPr/>
        </p:nvSpPr>
        <p:spPr>
          <a:xfrm>
            <a:off x="7862888" y="2692400"/>
            <a:ext cx="0" cy="403225"/>
          </a:xfrm>
          <a:prstGeom prst="line">
            <a:avLst/>
          </a:prstGeom>
          <a:ln w="25400" cap="sq" cmpd="sng">
            <a:solidFill>
              <a:srgbClr val="FF6600"/>
            </a:solidFill>
            <a:prstDash val="solid"/>
            <a:headEnd type="none" w="sm" len="sm"/>
            <a:tailEnd type="triangle" w="lg" len="lg"/>
          </a:ln>
        </p:spPr>
      </p:sp>
      <p:sp>
        <p:nvSpPr>
          <p:cNvPr id="373795" name="直接连接符 373794"/>
          <p:cNvSpPr/>
          <p:nvPr/>
        </p:nvSpPr>
        <p:spPr>
          <a:xfrm>
            <a:off x="7859713" y="3805238"/>
            <a:ext cx="0" cy="403225"/>
          </a:xfrm>
          <a:prstGeom prst="line">
            <a:avLst/>
          </a:prstGeom>
          <a:ln w="25400" cap="sq" cmpd="sng">
            <a:solidFill>
              <a:srgbClr val="FF6600"/>
            </a:solidFill>
            <a:prstDash val="solid"/>
            <a:headEnd type="none" w="sm" len="sm"/>
            <a:tailEnd type="triangle" w="lg" len="lg"/>
          </a:ln>
        </p:spPr>
      </p:sp>
      <p:sp>
        <p:nvSpPr>
          <p:cNvPr id="373796" name="直接连接符 373795"/>
          <p:cNvSpPr/>
          <p:nvPr/>
        </p:nvSpPr>
        <p:spPr>
          <a:xfrm>
            <a:off x="7859713" y="4683125"/>
            <a:ext cx="0" cy="403225"/>
          </a:xfrm>
          <a:prstGeom prst="line">
            <a:avLst/>
          </a:prstGeom>
          <a:ln w="25400" cap="sq" cmpd="sng">
            <a:solidFill>
              <a:srgbClr val="FF6600"/>
            </a:solidFill>
            <a:prstDash val="solid"/>
            <a:headEnd type="none" w="sm" len="sm"/>
            <a:tailEnd type="triangle" w="lg" len="lg"/>
          </a:ln>
        </p:spPr>
      </p:sp>
    </p:spTree>
  </p:cSld>
  <p:clrMapOvr>
    <a:masterClrMapping/>
  </p:clrMapOvr>
  <p:transition>
    <p:wheel spokes="8"/>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1842" name="标题 291841"/>
          <p:cNvSpPr>
            <a:spLocks noGrp="1"/>
          </p:cNvSpPr>
          <p:nvPr>
            <p:ph type="title"/>
          </p:nvPr>
        </p:nvSpPr>
        <p:spPr/>
        <p:txBody>
          <a:bodyPr anchor="ctr" anchorCtr="0"/>
          <a:p>
            <a:r>
              <a:rPr lang="zh-CN" altLang="en-US" dirty="0">
                <a:latin typeface="Times New Roman" panose="02020603050405020304" pitchFamily="18" charset="0"/>
              </a:rPr>
              <a:t>二、指令的执行速度</a:t>
            </a:r>
            <a:endParaRPr lang="zh-CN" altLang="en-US" dirty="0">
              <a:latin typeface="Times New Roman" panose="02020603050405020304" pitchFamily="18" charset="0"/>
            </a:endParaRPr>
          </a:p>
        </p:txBody>
      </p:sp>
      <p:sp>
        <p:nvSpPr>
          <p:cNvPr id="291843" name="文本占位符 291842"/>
          <p:cNvSpPr>
            <a:spLocks noGrp="1"/>
          </p:cNvSpPr>
          <p:nvPr>
            <p:ph type="body" idx="1"/>
          </p:nvPr>
        </p:nvSpPr>
        <p:spPr/>
        <p:txBody>
          <a:bodyPr/>
          <a:p>
            <a:pPr>
              <a:lnSpc>
                <a:spcPct val="110000"/>
              </a:lnSpc>
              <a:spcBef>
                <a:spcPct val="40000"/>
              </a:spcBef>
              <a:spcAft>
                <a:spcPct val="10000"/>
              </a:spcAft>
              <a:buNone/>
            </a:pPr>
            <a:r>
              <a:rPr lang="zh-CN" altLang="en-US" sz="2400" dirty="0">
                <a:latin typeface="Times New Roman" panose="02020603050405020304" pitchFamily="18" charset="0"/>
              </a:rPr>
              <a:t>指令的执行速度</a:t>
            </a:r>
            <a:endParaRPr lang="zh-CN" altLang="en-US" sz="2400" dirty="0"/>
          </a:p>
          <a:p>
            <a:pPr>
              <a:lnSpc>
                <a:spcPct val="110000"/>
              </a:lnSpc>
              <a:spcBef>
                <a:spcPct val="40000"/>
              </a:spcBef>
              <a:spcAft>
                <a:spcPct val="10000"/>
              </a:spcAft>
            </a:pPr>
            <a:r>
              <a:rPr lang="zh-CN" altLang="en-US" sz="2400" dirty="0"/>
              <a:t>指令的字长影响指令的执行速度。</a:t>
            </a:r>
            <a:endParaRPr lang="zh-CN" altLang="en-US" sz="2400" dirty="0"/>
          </a:p>
          <a:p>
            <a:pPr>
              <a:lnSpc>
                <a:spcPct val="110000"/>
              </a:lnSpc>
              <a:spcBef>
                <a:spcPct val="40000"/>
              </a:spcBef>
              <a:spcAft>
                <a:spcPct val="10000"/>
              </a:spcAft>
            </a:pPr>
            <a:r>
              <a:rPr lang="zh-CN" altLang="en-US" sz="2400" dirty="0"/>
              <a:t>对不同的操作数，指令执行的时间不同：</a:t>
            </a:r>
            <a:endParaRPr lang="zh-CN" altLang="en-US" sz="2400" dirty="0"/>
          </a:p>
          <a:p>
            <a:pPr>
              <a:lnSpc>
                <a:spcPct val="110000"/>
              </a:lnSpc>
              <a:spcBef>
                <a:spcPct val="40000"/>
              </a:spcBef>
              <a:spcAft>
                <a:spcPct val="10000"/>
              </a:spcAft>
              <a:buNone/>
            </a:pPr>
            <a:r>
              <a:rPr lang="zh-CN" altLang="en-US" sz="2400" dirty="0"/>
              <a:t>    存储器     立即数     寄存器</a:t>
            </a:r>
            <a:endParaRPr lang="zh-CN" altLang="en-US" sz="2400" dirty="0"/>
          </a:p>
          <a:p>
            <a:pPr>
              <a:lnSpc>
                <a:spcPct val="110000"/>
              </a:lnSpc>
              <a:spcBef>
                <a:spcPct val="40000"/>
              </a:spcBef>
              <a:spcAft>
                <a:spcPct val="10000"/>
              </a:spcAft>
              <a:buNone/>
            </a:pPr>
            <a:endParaRPr lang="zh-CN" altLang="en-US" sz="2400" dirty="0"/>
          </a:p>
          <a:p>
            <a:pPr>
              <a:lnSpc>
                <a:spcPct val="110000"/>
              </a:lnSpc>
              <a:buNone/>
            </a:pPr>
            <a:r>
              <a:rPr lang="zh-CN" altLang="en-US" sz="2400" dirty="0">
                <a:solidFill>
                  <a:schemeClr val="tx1"/>
                </a:solidFill>
              </a:rPr>
              <a:t>结论：</a:t>
            </a:r>
            <a:endParaRPr lang="zh-CN" altLang="en-US" sz="2400" dirty="0">
              <a:solidFill>
                <a:schemeClr val="tx1"/>
              </a:solidFill>
            </a:endParaRPr>
          </a:p>
          <a:p>
            <a:pPr>
              <a:lnSpc>
                <a:spcPct val="110000"/>
              </a:lnSpc>
              <a:buNone/>
            </a:pPr>
            <a:r>
              <a:rPr lang="en-US" altLang="zh-CN" sz="2400">
                <a:solidFill>
                  <a:schemeClr val="tx1"/>
                </a:solidFill>
              </a:rPr>
              <a:t>1</a:t>
            </a:r>
            <a:r>
              <a:rPr lang="zh-CN" altLang="en-US" sz="2400" dirty="0">
                <a:solidFill>
                  <a:schemeClr val="tx1"/>
                </a:solidFill>
              </a:rPr>
              <a:t>）尽量使用寄存器作为操作数</a:t>
            </a:r>
            <a:endParaRPr lang="zh-CN" altLang="en-US" sz="2400" dirty="0">
              <a:solidFill>
                <a:schemeClr val="tx1"/>
              </a:solidFill>
            </a:endParaRPr>
          </a:p>
          <a:p>
            <a:pPr>
              <a:lnSpc>
                <a:spcPct val="110000"/>
              </a:lnSpc>
              <a:buNone/>
            </a:pPr>
            <a:r>
              <a:rPr lang="en-US" altLang="zh-CN" sz="2400">
                <a:solidFill>
                  <a:schemeClr val="tx1"/>
                </a:solidFill>
              </a:rPr>
              <a:t>2</a:t>
            </a:r>
            <a:r>
              <a:rPr lang="zh-CN" altLang="en-US" sz="2400" dirty="0">
                <a:solidFill>
                  <a:schemeClr val="tx1"/>
                </a:solidFill>
              </a:rPr>
              <a:t>）若有可能，用移位代替乘除法</a:t>
            </a:r>
            <a:endParaRPr lang="zh-CN" altLang="en-US" sz="2400" dirty="0">
              <a:solidFill>
                <a:schemeClr val="tx1"/>
              </a:solidFill>
            </a:endParaRPr>
          </a:p>
          <a:p>
            <a:pPr>
              <a:lnSpc>
                <a:spcPct val="110000"/>
              </a:lnSpc>
              <a:buNone/>
            </a:pPr>
            <a:r>
              <a:rPr lang="en-US" altLang="zh-CN" sz="2400">
                <a:solidFill>
                  <a:schemeClr val="tx1"/>
                </a:solidFill>
              </a:rPr>
              <a:t>3</a:t>
            </a:r>
            <a:r>
              <a:rPr lang="zh-CN" altLang="en-US" sz="2400" dirty="0">
                <a:solidFill>
                  <a:schemeClr val="tx1"/>
                </a:solidFill>
              </a:rPr>
              <a:t>）尽量使用简单的寻址方式</a:t>
            </a:r>
            <a:endParaRPr lang="zh-CN" altLang="en-US" sz="2400" dirty="0">
              <a:solidFill>
                <a:schemeClr val="tx1"/>
              </a:solidFill>
            </a:endParaRPr>
          </a:p>
        </p:txBody>
      </p:sp>
      <p:sp>
        <p:nvSpPr>
          <p:cNvPr id="291844" name="直接连接符 291843"/>
          <p:cNvSpPr/>
          <p:nvPr/>
        </p:nvSpPr>
        <p:spPr>
          <a:xfrm>
            <a:off x="2195513" y="3559175"/>
            <a:ext cx="647700" cy="6350"/>
          </a:xfrm>
          <a:prstGeom prst="line">
            <a:avLst/>
          </a:prstGeom>
          <a:ln w="25400" cap="sq" cmpd="sng">
            <a:solidFill>
              <a:srgbClr val="800000"/>
            </a:solidFill>
            <a:prstDash val="solid"/>
            <a:headEnd type="none" w="sm" len="sm"/>
            <a:tailEnd type="triangle" w="med" len="lg"/>
          </a:ln>
        </p:spPr>
      </p:sp>
      <p:sp>
        <p:nvSpPr>
          <p:cNvPr id="291846" name="直接连接符 291845"/>
          <p:cNvSpPr/>
          <p:nvPr/>
        </p:nvSpPr>
        <p:spPr>
          <a:xfrm>
            <a:off x="1763713" y="4070350"/>
            <a:ext cx="3046412" cy="0"/>
          </a:xfrm>
          <a:prstGeom prst="line">
            <a:avLst/>
          </a:prstGeom>
          <a:ln w="25400" cap="sq" cmpd="sng">
            <a:solidFill>
              <a:srgbClr val="FF6600"/>
            </a:solidFill>
            <a:prstDash val="solid"/>
            <a:headEnd type="none" w="sm" len="sm"/>
            <a:tailEnd type="triangle" w="lg" len="lg"/>
          </a:ln>
        </p:spPr>
      </p:sp>
      <p:sp>
        <p:nvSpPr>
          <p:cNvPr id="291847" name="文本框 291846"/>
          <p:cNvSpPr txBox="1"/>
          <p:nvPr/>
        </p:nvSpPr>
        <p:spPr>
          <a:xfrm>
            <a:off x="3005138" y="4070350"/>
            <a:ext cx="990600" cy="457200"/>
          </a:xfrm>
          <a:prstGeom prst="rect">
            <a:avLst/>
          </a:prstGeom>
          <a:noFill/>
          <a:ln w="12700">
            <a:noFill/>
          </a:ln>
        </p:spPr>
        <p:txBody>
          <a:bodyPr>
            <a:spAutoFit/>
          </a:bodyPr>
          <a:p>
            <a:pPr eaLnBrk="0" hangingPunct="0">
              <a:spcBef>
                <a:spcPct val="50000"/>
              </a:spcBef>
            </a:pPr>
            <a:r>
              <a:rPr lang="zh-CN" altLang="en-US" sz="2400" dirty="0">
                <a:solidFill>
                  <a:srgbClr val="000066"/>
                </a:solidFill>
                <a:latin typeface="宋体" panose="02010600030101010101" pitchFamily="2" charset="-122"/>
              </a:rPr>
              <a:t>快！</a:t>
            </a:r>
            <a:endParaRPr lang="zh-CN" altLang="en-US" sz="2400" dirty="0">
              <a:solidFill>
                <a:srgbClr val="000066"/>
              </a:solidFill>
              <a:latin typeface="宋体" panose="02010600030101010101" pitchFamily="2" charset="-122"/>
            </a:endParaRPr>
          </a:p>
        </p:txBody>
      </p:sp>
      <p:sp>
        <p:nvSpPr>
          <p:cNvPr id="291848" name="直接连接符 291847"/>
          <p:cNvSpPr/>
          <p:nvPr/>
        </p:nvSpPr>
        <p:spPr>
          <a:xfrm>
            <a:off x="3852863" y="3565525"/>
            <a:ext cx="647700" cy="6350"/>
          </a:xfrm>
          <a:prstGeom prst="line">
            <a:avLst/>
          </a:prstGeom>
          <a:ln w="25400" cap="sq" cmpd="sng">
            <a:solidFill>
              <a:srgbClr val="800000"/>
            </a:solidFill>
            <a:prstDash val="solid"/>
            <a:headEnd type="none" w="sm" len="sm"/>
            <a:tailEnd type="triangle" w="med" len="lg"/>
          </a:ln>
        </p:spPr>
      </p:sp>
    </p:spTree>
  </p:cSld>
  <p:clrMapOvr>
    <a:masterClrMapping/>
  </p:clrMapOvr>
  <p:transition>
    <p:wheel spokes="8"/>
  </p:transition>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4786" name="标题 374785"/>
          <p:cNvSpPr>
            <a:spLocks noGrp="1"/>
          </p:cNvSpPr>
          <p:nvPr>
            <p:ph type="title"/>
          </p:nvPr>
        </p:nvSpPr>
        <p:spPr/>
        <p:txBody>
          <a:bodyPr anchor="ctr" anchorCtr="0"/>
          <a:p>
            <a:endParaRPr lang="zh-CN" altLang="en-US" dirty="0"/>
          </a:p>
        </p:txBody>
      </p:sp>
      <p:sp>
        <p:nvSpPr>
          <p:cNvPr id="374787" name="文本占位符 374786"/>
          <p:cNvSpPr>
            <a:spLocks noGrp="1"/>
          </p:cNvSpPr>
          <p:nvPr>
            <p:ph type="body" idx="1"/>
          </p:nvPr>
        </p:nvSpPr>
        <p:spPr/>
        <p:txBody>
          <a:bodyPr/>
          <a:p>
            <a:pPr marL="0" indent="0">
              <a:buNone/>
            </a:pPr>
            <a:r>
              <a:rPr lang="en-US" altLang="zh-CN" sz="2400"/>
              <a:t>      LEA  SI，DATA</a:t>
            </a:r>
            <a:endParaRPr lang="en-US" altLang="zh-CN" sz="2400"/>
          </a:p>
          <a:p>
            <a:pPr marL="0" indent="0">
              <a:buNone/>
            </a:pPr>
            <a:r>
              <a:rPr lang="en-US" altLang="zh-CN" sz="2400"/>
              <a:t>      MOV  DX，38F0H</a:t>
            </a:r>
            <a:endParaRPr lang="en-US" altLang="zh-CN" sz="2400"/>
          </a:p>
          <a:p>
            <a:pPr marL="0" indent="0">
              <a:buNone/>
            </a:pPr>
            <a:r>
              <a:rPr lang="en-US" altLang="zh-CN" sz="2400"/>
              <a:t>WATT：IN  AL，DX</a:t>
            </a:r>
            <a:endParaRPr lang="en-US" altLang="zh-CN" sz="2400"/>
          </a:p>
          <a:p>
            <a:pPr marL="0" indent="0">
              <a:buNone/>
            </a:pPr>
            <a:r>
              <a:rPr lang="en-US" altLang="zh-CN" sz="2400"/>
              <a:t>      TEST  AL，02H</a:t>
            </a:r>
            <a:endParaRPr lang="en-US" altLang="zh-CN" sz="2400"/>
          </a:p>
          <a:p>
            <a:pPr marL="0" indent="0">
              <a:buNone/>
            </a:pPr>
            <a:r>
              <a:rPr lang="en-US" altLang="zh-CN" sz="2400"/>
              <a:t>      JZ   WATT             ；ZF=1</a:t>
            </a:r>
            <a:r>
              <a:rPr lang="zh-CN" altLang="en-US" sz="2400" dirty="0"/>
              <a:t>转移</a:t>
            </a:r>
            <a:endParaRPr lang="zh-CN" altLang="en-US" sz="2400" dirty="0"/>
          </a:p>
          <a:p>
            <a:pPr marL="0" indent="0">
              <a:buNone/>
            </a:pPr>
            <a:r>
              <a:rPr lang="en-US" altLang="zh-CN" sz="2400"/>
              <a:t>      MOV  DX，38FEH</a:t>
            </a:r>
            <a:endParaRPr lang="en-US" altLang="zh-CN" sz="2400"/>
          </a:p>
          <a:p>
            <a:pPr marL="0" indent="0">
              <a:buNone/>
            </a:pPr>
            <a:r>
              <a:rPr lang="en-US" altLang="zh-CN" sz="2400"/>
              <a:t>      MOV  AX，[SI]</a:t>
            </a:r>
            <a:endParaRPr lang="en-US" altLang="zh-CN" sz="2400"/>
          </a:p>
          <a:p>
            <a:pPr marL="0" indent="0">
              <a:buNone/>
            </a:pPr>
            <a:r>
              <a:rPr lang="en-US" altLang="zh-CN" sz="2400"/>
              <a:t>      OUT  DX，AX</a:t>
            </a:r>
            <a:endParaRPr lang="zh-CN" altLang="en-US" sz="2400" dirty="0"/>
          </a:p>
        </p:txBody>
      </p:sp>
    </p:spTree>
  </p:cSld>
  <p:clrMapOvr>
    <a:masterClrMapping/>
  </p:clrMapOvr>
  <p:transition>
    <p:wheel spokes="8"/>
  </p:transition>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5810" name="标题 375809"/>
          <p:cNvSpPr>
            <a:spLocks noGrp="1"/>
          </p:cNvSpPr>
          <p:nvPr>
            <p:ph type="title"/>
          </p:nvPr>
        </p:nvSpPr>
        <p:spPr/>
        <p:txBody>
          <a:bodyPr anchor="ctr" anchorCtr="0"/>
          <a:p>
            <a:endParaRPr lang="zh-CN" altLang="en-US" dirty="0"/>
          </a:p>
        </p:txBody>
      </p:sp>
      <p:sp>
        <p:nvSpPr>
          <p:cNvPr id="375811" name="文本占位符 375810"/>
          <p:cNvSpPr>
            <a:spLocks noGrp="1"/>
          </p:cNvSpPr>
          <p:nvPr>
            <p:ph type="body" idx="1"/>
          </p:nvPr>
        </p:nvSpPr>
        <p:spPr/>
        <p:txBody>
          <a:bodyPr/>
          <a:p>
            <a:pPr marL="0" indent="0">
              <a:buNone/>
            </a:pPr>
            <a:r>
              <a:rPr lang="zh-CN" altLang="en-US" dirty="0"/>
              <a:t>2. 移位指令</a:t>
            </a:r>
            <a:endParaRPr lang="zh-CN" altLang="en-US" dirty="0"/>
          </a:p>
          <a:p>
            <a:pPr marL="0" indent="0">
              <a:spcAft>
                <a:spcPct val="30000"/>
              </a:spcAft>
              <a:buNone/>
            </a:pPr>
            <a:r>
              <a:rPr lang="zh-CN" altLang="en-US" sz="2400" dirty="0"/>
              <a:t>    非循环移位指令</a:t>
            </a:r>
            <a:endParaRPr lang="zh-CN" altLang="en-US" sz="2400" dirty="0"/>
          </a:p>
          <a:p>
            <a:pPr marL="0" indent="0">
              <a:buNone/>
            </a:pPr>
            <a:r>
              <a:rPr lang="zh-CN" altLang="en-US" sz="2400" dirty="0"/>
              <a:t>    循环移位指令</a:t>
            </a:r>
            <a:endParaRPr lang="zh-CN" altLang="en-US" sz="2400" dirty="0"/>
          </a:p>
          <a:p>
            <a:pPr marL="0" indent="0">
              <a:lnSpc>
                <a:spcPct val="115000"/>
              </a:lnSpc>
              <a:buNone/>
            </a:pPr>
            <a:r>
              <a:rPr lang="zh-CN" altLang="en-US" sz="2400" dirty="0"/>
              <a:t>移动一位时由指令直接给出；移动两位及以上，则移位次数由</a:t>
            </a:r>
            <a:r>
              <a:rPr lang="en-US" altLang="zh-CN" sz="2400"/>
              <a:t>CL</a:t>
            </a:r>
            <a:r>
              <a:rPr lang="zh-CN" altLang="en-US" sz="2400" dirty="0"/>
              <a:t>指定。</a:t>
            </a:r>
            <a:endParaRPr lang="zh-CN" altLang="en-US" sz="2400" dirty="0"/>
          </a:p>
        </p:txBody>
      </p:sp>
      <p:sp>
        <p:nvSpPr>
          <p:cNvPr id="375812" name="左大括号 375811"/>
          <p:cNvSpPr/>
          <p:nvPr/>
        </p:nvSpPr>
        <p:spPr>
          <a:xfrm>
            <a:off x="900113" y="2293938"/>
            <a:ext cx="228600" cy="990600"/>
          </a:xfrm>
          <a:prstGeom prst="leftBrace">
            <a:avLst>
              <a:gd name="adj1" fmla="val 36111"/>
              <a:gd name="adj2" fmla="val 50000"/>
            </a:avLst>
          </a:prstGeom>
          <a:noFill/>
          <a:ln w="25400" cap="sq" cmpd="sng">
            <a:solidFill>
              <a:srgbClr val="800000"/>
            </a:solidFill>
            <a:prstDash val="solid"/>
            <a:headEnd type="none" w="sm" len="sm"/>
            <a:tailEnd type="none" w="lg" len="lg"/>
          </a:ln>
        </p:spPr>
        <p:txBody>
          <a:bodyPr/>
          <a:p>
            <a:endParaRPr lang="zh-CN" altLang="en-US"/>
          </a:p>
        </p:txBody>
      </p:sp>
    </p:spTree>
  </p:cSld>
  <p:clrMapOvr>
    <a:masterClrMapping/>
  </p:clrMapOvr>
  <p:transition>
    <p:wheel spokes="8"/>
  </p:transition>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6834" name="标题 376833"/>
          <p:cNvSpPr>
            <a:spLocks noGrp="1"/>
          </p:cNvSpPr>
          <p:nvPr>
            <p:ph type="title"/>
          </p:nvPr>
        </p:nvSpPr>
        <p:spPr/>
        <p:txBody>
          <a:bodyPr anchor="ctr" anchorCtr="0"/>
          <a:p>
            <a:endParaRPr lang="zh-CN" altLang="en-US" dirty="0"/>
          </a:p>
        </p:txBody>
      </p:sp>
      <p:sp>
        <p:nvSpPr>
          <p:cNvPr id="376835" name="文本占位符 376834"/>
          <p:cNvSpPr>
            <a:spLocks noGrp="1"/>
          </p:cNvSpPr>
          <p:nvPr>
            <p:ph type="body" idx="1"/>
          </p:nvPr>
        </p:nvSpPr>
        <p:spPr/>
        <p:txBody>
          <a:bodyPr/>
          <a:p>
            <a:pPr>
              <a:buNone/>
            </a:pPr>
            <a:r>
              <a:rPr lang="zh-CN" altLang="en-US" dirty="0"/>
              <a:t>非循环移位指令</a:t>
            </a:r>
            <a:endParaRPr lang="zh-CN" altLang="en-US" dirty="0"/>
          </a:p>
          <a:p>
            <a:r>
              <a:rPr lang="zh-CN" altLang="en-US" sz="2400" dirty="0"/>
              <a:t>逻辑左移</a:t>
            </a:r>
            <a:endParaRPr lang="zh-CN" altLang="en-US" sz="2400" dirty="0"/>
          </a:p>
          <a:p>
            <a:r>
              <a:rPr lang="zh-CN" altLang="en-US" sz="2400" dirty="0"/>
              <a:t>算术左移</a:t>
            </a:r>
            <a:endParaRPr lang="zh-CN" altLang="en-US" sz="2400" dirty="0"/>
          </a:p>
          <a:p>
            <a:r>
              <a:rPr lang="zh-CN" altLang="en-US" sz="2400" dirty="0"/>
              <a:t>逻辑右移</a:t>
            </a:r>
            <a:endParaRPr lang="zh-CN" altLang="en-US" sz="2400" dirty="0"/>
          </a:p>
          <a:p>
            <a:r>
              <a:rPr lang="zh-CN" altLang="en-US" sz="2400" dirty="0"/>
              <a:t>算术右移</a:t>
            </a:r>
            <a:endParaRPr lang="zh-CN" altLang="en-US" sz="2400" dirty="0"/>
          </a:p>
          <a:p>
            <a:endParaRPr lang="zh-CN" altLang="en-US" sz="2400" dirty="0"/>
          </a:p>
        </p:txBody>
      </p:sp>
    </p:spTree>
  </p:cSld>
  <p:clrMapOvr>
    <a:masterClrMapping/>
  </p:clrMapOvr>
  <p:transition>
    <p:wheel spokes="8"/>
  </p:transition>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7858" name="标题 377857"/>
          <p:cNvSpPr>
            <a:spLocks noGrp="1"/>
          </p:cNvSpPr>
          <p:nvPr>
            <p:ph type="title"/>
          </p:nvPr>
        </p:nvSpPr>
        <p:spPr/>
        <p:txBody>
          <a:bodyPr anchor="ctr" anchorCtr="0"/>
          <a:p>
            <a:endParaRPr lang="zh-CN" altLang="en-US" dirty="0"/>
          </a:p>
        </p:txBody>
      </p:sp>
      <p:sp>
        <p:nvSpPr>
          <p:cNvPr id="377859" name="文本占位符 377858"/>
          <p:cNvSpPr>
            <a:spLocks noGrp="1"/>
          </p:cNvSpPr>
          <p:nvPr>
            <p:ph type="body" idx="1"/>
          </p:nvPr>
        </p:nvSpPr>
        <p:spPr/>
        <p:txBody>
          <a:bodyPr/>
          <a:p>
            <a:pPr marL="0" indent="0">
              <a:buNone/>
            </a:pPr>
            <a:r>
              <a:rPr lang="zh-CN" altLang="en-US" sz="2400" dirty="0"/>
              <a:t>逻辑左移和算术左移</a:t>
            </a:r>
            <a:endParaRPr lang="zh-CN" altLang="en-US" sz="2400" dirty="0"/>
          </a:p>
          <a:p>
            <a:pPr marL="0" indent="0">
              <a:spcAft>
                <a:spcPct val="30000"/>
              </a:spcAft>
            </a:pPr>
            <a:r>
              <a:rPr lang="zh-CN" altLang="en-US" sz="2400" dirty="0"/>
              <a:t>格式：</a:t>
            </a:r>
            <a:endParaRPr lang="zh-CN" altLang="en-US" sz="2400" dirty="0"/>
          </a:p>
          <a:p>
            <a:pPr marL="0" indent="0">
              <a:buNone/>
            </a:pPr>
            <a:r>
              <a:rPr lang="en-US" altLang="zh-CN" sz="2400"/>
              <a:t>       SAL  OPRD，1</a:t>
            </a:r>
            <a:endParaRPr lang="en-US" altLang="zh-CN" sz="2400"/>
          </a:p>
          <a:p>
            <a:pPr marL="0" indent="0">
              <a:buNone/>
            </a:pPr>
            <a:r>
              <a:rPr lang="en-US" altLang="zh-CN" sz="2400"/>
              <a:t>       SAL  OPRD，CL</a:t>
            </a:r>
            <a:endParaRPr lang="en-US" altLang="zh-CN" sz="2400"/>
          </a:p>
          <a:p>
            <a:pPr marL="0" indent="0">
              <a:buNone/>
            </a:pPr>
            <a:r>
              <a:rPr lang="en-US" altLang="zh-CN" sz="2400"/>
              <a:t>       SHL  OPRD，1</a:t>
            </a:r>
            <a:endParaRPr lang="en-US" altLang="zh-CN" sz="2400"/>
          </a:p>
          <a:p>
            <a:pPr marL="0" indent="0">
              <a:buNone/>
            </a:pPr>
            <a:r>
              <a:rPr lang="en-US" altLang="zh-CN" sz="2400"/>
              <a:t>       SHL  OPRD，CL</a:t>
            </a:r>
            <a:endParaRPr lang="en-US" altLang="zh-CN" sz="2400"/>
          </a:p>
          <a:p>
            <a:pPr marL="0" indent="0">
              <a:buNone/>
            </a:pPr>
            <a:r>
              <a:rPr lang="zh-CN" altLang="en-US" dirty="0">
                <a:solidFill>
                  <a:srgbClr val="FFFFFF"/>
                </a:solidFill>
              </a:rPr>
              <a:t>      </a:t>
            </a:r>
            <a:r>
              <a:rPr lang="zh-CN" altLang="en-US" sz="2400" dirty="0"/>
              <a:t>移动一位后，若</a:t>
            </a:r>
            <a:r>
              <a:rPr lang="en-US" altLang="zh-CN" sz="2400"/>
              <a:t>CF</a:t>
            </a:r>
            <a:r>
              <a:rPr lang="zh-CN" altLang="en-US" sz="2400" dirty="0"/>
              <a:t>与最高不相等，</a:t>
            </a:r>
            <a:endParaRPr lang="zh-CN" altLang="en-US" sz="2400" dirty="0"/>
          </a:p>
          <a:p>
            <a:pPr marL="0" indent="0">
              <a:buNone/>
            </a:pPr>
            <a:r>
              <a:rPr lang="zh-CN" altLang="en-US" sz="2400" dirty="0"/>
              <a:t>       则</a:t>
            </a:r>
            <a:r>
              <a:rPr lang="en-US" altLang="zh-CN" sz="2400"/>
              <a:t>OF=1；</a:t>
            </a:r>
            <a:r>
              <a:rPr lang="zh-CN" altLang="en-US" sz="2400" dirty="0"/>
              <a:t>否则</a:t>
            </a:r>
            <a:r>
              <a:rPr lang="en-US" altLang="zh-CN" sz="2400"/>
              <a:t>OF=0</a:t>
            </a:r>
            <a:endParaRPr lang="zh-CN" altLang="en-US" sz="2400" dirty="0"/>
          </a:p>
        </p:txBody>
      </p:sp>
      <p:sp>
        <p:nvSpPr>
          <p:cNvPr id="377860" name="线形标注 2(带强调线) 377859"/>
          <p:cNvSpPr/>
          <p:nvPr/>
        </p:nvSpPr>
        <p:spPr>
          <a:xfrm>
            <a:off x="179388" y="5084763"/>
            <a:ext cx="914400" cy="838200"/>
          </a:xfrm>
          <a:prstGeom prst="accentCallout2">
            <a:avLst>
              <a:gd name="adj1" fmla="val 13634"/>
              <a:gd name="adj2" fmla="val 108333"/>
              <a:gd name="adj3" fmla="val 13634"/>
              <a:gd name="adj4" fmla="val 120486"/>
              <a:gd name="adj5" fmla="val -57954"/>
              <a:gd name="adj6" fmla="val 143579"/>
            </a:avLst>
          </a:prstGeom>
          <a:solidFill>
            <a:srgbClr val="339966"/>
          </a:solidFill>
          <a:ln w="25400" cap="sq" cmpd="sng">
            <a:solidFill>
              <a:srgbClr val="800000"/>
            </a:solidFill>
            <a:prstDash val="solid"/>
            <a:miter/>
            <a:headEnd type="none" w="sm" len="sm"/>
            <a:tailEnd type="none" w="sm" len="sm"/>
          </a:ln>
        </p:spPr>
        <p:txBody>
          <a:bodyPr/>
          <a:p>
            <a:pPr eaLnBrk="0" hangingPunct="0"/>
            <a:r>
              <a:rPr lang="zh-CN" altLang="en-US" sz="2400" dirty="0">
                <a:solidFill>
                  <a:schemeClr val="bg2"/>
                </a:solidFill>
                <a:latin typeface="Times New Roman" panose="02020603050405020304" pitchFamily="18" charset="0"/>
              </a:rPr>
              <a:t>逻辑左移</a:t>
            </a:r>
            <a:endParaRPr lang="zh-CN" altLang="en-US" sz="2400" dirty="0">
              <a:solidFill>
                <a:schemeClr val="bg2"/>
              </a:solidFill>
              <a:latin typeface="Times New Roman" panose="02020603050405020304" pitchFamily="18" charset="0"/>
            </a:endParaRPr>
          </a:p>
        </p:txBody>
      </p:sp>
      <p:sp>
        <p:nvSpPr>
          <p:cNvPr id="377861" name="左大括号 377860"/>
          <p:cNvSpPr/>
          <p:nvPr/>
        </p:nvSpPr>
        <p:spPr>
          <a:xfrm>
            <a:off x="1466850" y="2963863"/>
            <a:ext cx="152400" cy="685800"/>
          </a:xfrm>
          <a:prstGeom prst="leftBrace">
            <a:avLst>
              <a:gd name="adj1" fmla="val 37500"/>
              <a:gd name="adj2" fmla="val 50000"/>
            </a:avLst>
          </a:prstGeom>
          <a:noFill/>
          <a:ln w="25400" cap="sq" cmpd="sng">
            <a:solidFill>
              <a:srgbClr val="800000"/>
            </a:solidFill>
            <a:prstDash val="solid"/>
            <a:headEnd type="none" w="sm" len="sm"/>
            <a:tailEnd type="none" w="sm" len="sm"/>
          </a:ln>
        </p:spPr>
        <p:txBody>
          <a:bodyPr/>
          <a:p>
            <a:endParaRPr lang="zh-CN" altLang="en-US"/>
          </a:p>
        </p:txBody>
      </p:sp>
      <p:sp>
        <p:nvSpPr>
          <p:cNvPr id="377862" name="左大括号 377861"/>
          <p:cNvSpPr/>
          <p:nvPr/>
        </p:nvSpPr>
        <p:spPr>
          <a:xfrm>
            <a:off x="1466850" y="4106863"/>
            <a:ext cx="152400" cy="685800"/>
          </a:xfrm>
          <a:prstGeom prst="leftBrace">
            <a:avLst>
              <a:gd name="adj1" fmla="val 37500"/>
              <a:gd name="adj2" fmla="val 50000"/>
            </a:avLst>
          </a:prstGeom>
          <a:noFill/>
          <a:ln w="25400" cap="sq" cmpd="sng">
            <a:solidFill>
              <a:srgbClr val="800000"/>
            </a:solidFill>
            <a:prstDash val="solid"/>
            <a:headEnd type="none" w="sm" len="sm"/>
            <a:tailEnd type="none" w="sm" len="sm"/>
          </a:ln>
        </p:spPr>
        <p:txBody>
          <a:bodyPr/>
          <a:p>
            <a:endParaRPr lang="zh-CN" altLang="en-US"/>
          </a:p>
        </p:txBody>
      </p:sp>
      <p:sp>
        <p:nvSpPr>
          <p:cNvPr id="377863" name="右大括号 377862"/>
          <p:cNvSpPr/>
          <p:nvPr/>
        </p:nvSpPr>
        <p:spPr>
          <a:xfrm>
            <a:off x="3619500" y="2887663"/>
            <a:ext cx="304800" cy="838200"/>
          </a:xfrm>
          <a:prstGeom prst="rightBrace">
            <a:avLst>
              <a:gd name="adj1" fmla="val 22916"/>
              <a:gd name="adj2" fmla="val 50000"/>
            </a:avLst>
          </a:prstGeom>
          <a:noFill/>
          <a:ln w="25400" cap="sq" cmpd="sng">
            <a:solidFill>
              <a:srgbClr val="800000"/>
            </a:solidFill>
            <a:prstDash val="solid"/>
            <a:headEnd type="none" w="sm" len="sm"/>
            <a:tailEnd type="none" w="sm" len="sm"/>
          </a:ln>
        </p:spPr>
        <p:txBody>
          <a:bodyPr/>
          <a:p>
            <a:endParaRPr lang="zh-CN" altLang="en-US"/>
          </a:p>
        </p:txBody>
      </p:sp>
      <p:sp>
        <p:nvSpPr>
          <p:cNvPr id="377864" name="右大括号 377863"/>
          <p:cNvSpPr/>
          <p:nvPr/>
        </p:nvSpPr>
        <p:spPr>
          <a:xfrm>
            <a:off x="3619500" y="4030663"/>
            <a:ext cx="304800" cy="838200"/>
          </a:xfrm>
          <a:prstGeom prst="rightBrace">
            <a:avLst>
              <a:gd name="adj1" fmla="val 22916"/>
              <a:gd name="adj2" fmla="val 50000"/>
            </a:avLst>
          </a:prstGeom>
          <a:noFill/>
          <a:ln w="25400" cap="sq" cmpd="sng">
            <a:solidFill>
              <a:srgbClr val="800000"/>
            </a:solidFill>
            <a:prstDash val="solid"/>
            <a:headEnd type="none" w="sm" len="sm"/>
            <a:tailEnd type="none" w="sm" len="sm"/>
          </a:ln>
        </p:spPr>
        <p:txBody>
          <a:bodyPr/>
          <a:p>
            <a:endParaRPr lang="zh-CN" altLang="en-US"/>
          </a:p>
        </p:txBody>
      </p:sp>
      <p:sp>
        <p:nvSpPr>
          <p:cNvPr id="377865" name="文本框 377864"/>
          <p:cNvSpPr txBox="1"/>
          <p:nvPr/>
        </p:nvSpPr>
        <p:spPr>
          <a:xfrm>
            <a:off x="3922713" y="3040063"/>
            <a:ext cx="1676400" cy="457200"/>
          </a:xfrm>
          <a:prstGeom prst="rect">
            <a:avLst/>
          </a:prstGeom>
          <a:noFill/>
          <a:ln w="25400">
            <a:noFill/>
          </a:ln>
        </p:spPr>
        <p:txBody>
          <a:bodyPr>
            <a:spAutoFit/>
          </a:bodyPr>
          <a:p>
            <a:pPr eaLnBrk="0" hangingPunct="0">
              <a:spcBef>
                <a:spcPct val="50000"/>
              </a:spcBef>
            </a:pPr>
            <a:r>
              <a:rPr lang="zh-CN" altLang="en-US" sz="2400" dirty="0">
                <a:solidFill>
                  <a:srgbClr val="000066"/>
                </a:solidFill>
                <a:latin typeface="宋体" panose="02010600030101010101" pitchFamily="2" charset="-122"/>
              </a:rPr>
              <a:t>有符号数</a:t>
            </a:r>
            <a:endParaRPr lang="zh-CN" altLang="en-US" sz="2400" dirty="0">
              <a:solidFill>
                <a:srgbClr val="000066"/>
              </a:solidFill>
              <a:latin typeface="宋体" panose="02010600030101010101" pitchFamily="2" charset="-122"/>
            </a:endParaRPr>
          </a:p>
        </p:txBody>
      </p:sp>
      <p:sp>
        <p:nvSpPr>
          <p:cNvPr id="377866" name="文本框 377865"/>
          <p:cNvSpPr txBox="1"/>
          <p:nvPr/>
        </p:nvSpPr>
        <p:spPr>
          <a:xfrm>
            <a:off x="3922713" y="4183063"/>
            <a:ext cx="1676400" cy="457200"/>
          </a:xfrm>
          <a:prstGeom prst="rect">
            <a:avLst/>
          </a:prstGeom>
          <a:noFill/>
          <a:ln w="25400">
            <a:noFill/>
          </a:ln>
        </p:spPr>
        <p:txBody>
          <a:bodyPr>
            <a:spAutoFit/>
          </a:bodyPr>
          <a:p>
            <a:pPr eaLnBrk="0" hangingPunct="0">
              <a:spcBef>
                <a:spcPct val="50000"/>
              </a:spcBef>
            </a:pPr>
            <a:r>
              <a:rPr lang="zh-CN" altLang="en-US" sz="2400" dirty="0">
                <a:solidFill>
                  <a:srgbClr val="000066"/>
                </a:solidFill>
                <a:latin typeface="宋体" panose="02010600030101010101" pitchFamily="2" charset="-122"/>
              </a:rPr>
              <a:t>无符号数</a:t>
            </a:r>
            <a:endParaRPr lang="zh-CN" altLang="en-US" sz="2400" dirty="0">
              <a:solidFill>
                <a:srgbClr val="000066"/>
              </a:solidFill>
              <a:latin typeface="宋体" panose="02010600030101010101" pitchFamily="2" charset="-122"/>
            </a:endParaRPr>
          </a:p>
        </p:txBody>
      </p:sp>
    </p:spTree>
  </p:cSld>
  <p:clrMapOvr>
    <a:masterClrMapping/>
  </p:clrMapOvr>
  <p:transition>
    <p:wheel spokes="8"/>
  </p:transition>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8882" name="标题 378881"/>
          <p:cNvSpPr>
            <a:spLocks noGrp="1"/>
          </p:cNvSpPr>
          <p:nvPr>
            <p:ph type="title"/>
          </p:nvPr>
        </p:nvSpPr>
        <p:spPr/>
        <p:txBody>
          <a:bodyPr anchor="ctr" anchorCtr="0"/>
          <a:p>
            <a:endParaRPr lang="zh-CN" altLang="en-US" dirty="0"/>
          </a:p>
        </p:txBody>
      </p:sp>
      <p:sp>
        <p:nvSpPr>
          <p:cNvPr id="378883" name="文本占位符 378882"/>
          <p:cNvSpPr>
            <a:spLocks noGrp="1"/>
          </p:cNvSpPr>
          <p:nvPr>
            <p:ph type="body" idx="1"/>
          </p:nvPr>
        </p:nvSpPr>
        <p:spPr/>
        <p:txBody>
          <a:bodyPr/>
          <a:p>
            <a:pPr>
              <a:buNone/>
            </a:pPr>
            <a:r>
              <a:rPr lang="zh-CN" altLang="en-US" dirty="0"/>
              <a:t>逻辑右移和算术右移</a:t>
            </a:r>
            <a:endParaRPr lang="zh-CN" altLang="en-US" dirty="0"/>
          </a:p>
          <a:p>
            <a:r>
              <a:rPr lang="zh-CN" altLang="en-US" sz="2400" dirty="0"/>
              <a:t>逻辑右移</a:t>
            </a:r>
            <a:endParaRPr lang="zh-CN" altLang="en-US" sz="2400" dirty="0"/>
          </a:p>
          <a:p>
            <a:pPr>
              <a:buNone/>
            </a:pPr>
            <a:r>
              <a:rPr lang="zh-CN" altLang="en-US" sz="2400" dirty="0"/>
              <a:t>  格式：</a:t>
            </a:r>
            <a:r>
              <a:rPr lang="en-US" altLang="zh-CN" sz="2400"/>
              <a:t>SHR  OPRD，I</a:t>
            </a:r>
            <a:endParaRPr lang="en-US" altLang="zh-CN" sz="2400"/>
          </a:p>
          <a:p>
            <a:pPr>
              <a:buNone/>
            </a:pPr>
            <a:r>
              <a:rPr lang="en-US" altLang="zh-CN" sz="2400"/>
              <a:t>        SHR  OPRD，CL</a:t>
            </a:r>
            <a:endParaRPr lang="en-US" altLang="zh-CN" sz="2400"/>
          </a:p>
          <a:p>
            <a:pPr>
              <a:buNone/>
            </a:pPr>
            <a:endParaRPr lang="en-US" altLang="zh-CN" sz="2400"/>
          </a:p>
          <a:p>
            <a:r>
              <a:rPr lang="zh-CN" altLang="en-US" sz="2400" dirty="0"/>
              <a:t>算术右移</a:t>
            </a:r>
            <a:endParaRPr lang="zh-CN" altLang="en-US" sz="2400" dirty="0"/>
          </a:p>
          <a:p>
            <a:pPr>
              <a:buNone/>
            </a:pPr>
            <a:r>
              <a:rPr lang="zh-CN" altLang="en-US" sz="2400" dirty="0"/>
              <a:t>  格式：</a:t>
            </a:r>
            <a:r>
              <a:rPr lang="en-US" altLang="zh-CN" sz="2400"/>
              <a:t>SAR  OPRD，I</a:t>
            </a:r>
            <a:endParaRPr lang="en-US" altLang="zh-CN" sz="2400"/>
          </a:p>
          <a:p>
            <a:pPr>
              <a:buNone/>
            </a:pPr>
            <a:r>
              <a:rPr lang="en-US" altLang="zh-CN" sz="2400"/>
              <a:t>        SAR  OPRD，CL</a:t>
            </a:r>
            <a:endParaRPr lang="zh-CN" altLang="en-US" sz="2400" dirty="0"/>
          </a:p>
          <a:p>
            <a:pPr>
              <a:buNone/>
            </a:pPr>
            <a:endParaRPr lang="zh-CN" altLang="en-US" sz="2400" dirty="0">
              <a:solidFill>
                <a:srgbClr val="FFFFFF"/>
              </a:solidFill>
            </a:endParaRPr>
          </a:p>
        </p:txBody>
      </p:sp>
      <p:sp>
        <p:nvSpPr>
          <p:cNvPr id="378884" name="直接连接符 378883"/>
          <p:cNvSpPr/>
          <p:nvPr/>
        </p:nvSpPr>
        <p:spPr>
          <a:xfrm>
            <a:off x="1785938" y="4011613"/>
            <a:ext cx="914400" cy="0"/>
          </a:xfrm>
          <a:prstGeom prst="line">
            <a:avLst/>
          </a:prstGeom>
          <a:ln w="25400" cap="sq" cmpd="sng">
            <a:solidFill>
              <a:srgbClr val="FF6600"/>
            </a:solidFill>
            <a:prstDash val="solid"/>
            <a:headEnd type="none" w="sm" len="sm"/>
            <a:tailEnd type="triangle" w="lg" len="lg"/>
          </a:ln>
        </p:spPr>
      </p:sp>
      <p:sp>
        <p:nvSpPr>
          <p:cNvPr id="378885" name="文本框 378884"/>
          <p:cNvSpPr txBox="1"/>
          <p:nvPr/>
        </p:nvSpPr>
        <p:spPr>
          <a:xfrm>
            <a:off x="1381125" y="3716338"/>
            <a:ext cx="533400" cy="579437"/>
          </a:xfrm>
          <a:prstGeom prst="rect">
            <a:avLst/>
          </a:prstGeom>
          <a:noFill/>
          <a:ln w="25400">
            <a:noFill/>
          </a:ln>
        </p:spPr>
        <p:txBody>
          <a:bodyPr>
            <a:spAutoFit/>
          </a:bodyPr>
          <a:p>
            <a:pPr eaLnBrk="0" hangingPunct="0">
              <a:spcBef>
                <a:spcPct val="50000"/>
              </a:spcBef>
            </a:pPr>
            <a:r>
              <a:rPr lang="zh-CN" altLang="en-US" sz="3200" dirty="0">
                <a:solidFill>
                  <a:schemeClr val="tx2"/>
                </a:solidFill>
                <a:latin typeface="Times New Roman" panose="02020603050405020304" pitchFamily="18" charset="0"/>
              </a:rPr>
              <a:t>0</a:t>
            </a:r>
            <a:endParaRPr lang="zh-CN" altLang="en-US" sz="3200" dirty="0">
              <a:solidFill>
                <a:schemeClr val="tx2"/>
              </a:solidFill>
              <a:latin typeface="Times New Roman" panose="02020603050405020304" pitchFamily="18" charset="0"/>
            </a:endParaRPr>
          </a:p>
        </p:txBody>
      </p:sp>
      <p:sp>
        <p:nvSpPr>
          <p:cNvPr id="378886" name="右大括号 378885"/>
          <p:cNvSpPr/>
          <p:nvPr/>
        </p:nvSpPr>
        <p:spPr>
          <a:xfrm>
            <a:off x="3924300" y="2949575"/>
            <a:ext cx="222250" cy="695325"/>
          </a:xfrm>
          <a:prstGeom prst="rightBrace">
            <a:avLst>
              <a:gd name="adj1" fmla="val 26071"/>
              <a:gd name="adj2" fmla="val 50000"/>
            </a:avLst>
          </a:prstGeom>
          <a:noFill/>
          <a:ln w="25400" cap="sq" cmpd="sng">
            <a:solidFill>
              <a:srgbClr val="800000"/>
            </a:solidFill>
            <a:prstDash val="solid"/>
            <a:headEnd type="none" w="sm" len="sm"/>
            <a:tailEnd type="none" w="lg" len="lg"/>
          </a:ln>
        </p:spPr>
        <p:txBody>
          <a:bodyPr/>
          <a:p>
            <a:endParaRPr lang="zh-CN" altLang="en-US"/>
          </a:p>
        </p:txBody>
      </p:sp>
      <p:sp>
        <p:nvSpPr>
          <p:cNvPr id="378887" name="线形标注 1 378886"/>
          <p:cNvSpPr/>
          <p:nvPr/>
        </p:nvSpPr>
        <p:spPr>
          <a:xfrm>
            <a:off x="4500563" y="2301875"/>
            <a:ext cx="1577975" cy="914400"/>
          </a:xfrm>
          <a:prstGeom prst="borderCallout1">
            <a:avLst>
              <a:gd name="adj1" fmla="val 108333"/>
              <a:gd name="adj2" fmla="val 92755"/>
              <a:gd name="adj3" fmla="val 108333"/>
              <a:gd name="adj4" fmla="val -20421"/>
            </a:avLst>
          </a:prstGeom>
          <a:noFill/>
          <a:ln w="25400" cap="sq" cmpd="sng">
            <a:solidFill>
              <a:srgbClr val="800000"/>
            </a:solidFill>
            <a:prstDash val="solid"/>
            <a:miter/>
            <a:headEnd type="none" w="lg" len="lg"/>
            <a:tailEnd type="none" w="sm" len="sm"/>
          </a:ln>
        </p:spPr>
        <p:txBody>
          <a:bodyPr/>
          <a:p>
            <a:pPr eaLnBrk="0" hangingPunct="0"/>
            <a:r>
              <a:rPr lang="zh-CN" altLang="en-US" sz="2400" dirty="0">
                <a:solidFill>
                  <a:schemeClr val="tx2"/>
                </a:solidFill>
                <a:latin typeface="Times New Roman" panose="02020603050405020304" pitchFamily="18" charset="0"/>
              </a:rPr>
              <a:t>无符号数的右移</a:t>
            </a:r>
            <a:endParaRPr lang="zh-CN" altLang="en-US" sz="2400" dirty="0">
              <a:solidFill>
                <a:schemeClr val="tx2"/>
              </a:solidFill>
              <a:latin typeface="Times New Roman" panose="02020603050405020304" pitchFamily="18" charset="0"/>
            </a:endParaRPr>
          </a:p>
        </p:txBody>
      </p:sp>
      <p:sp>
        <p:nvSpPr>
          <p:cNvPr id="378888" name="矩形 378887"/>
          <p:cNvSpPr/>
          <p:nvPr/>
        </p:nvSpPr>
        <p:spPr>
          <a:xfrm>
            <a:off x="7224713" y="3797300"/>
            <a:ext cx="485775" cy="433388"/>
          </a:xfrm>
          <a:prstGeom prst="rect">
            <a:avLst/>
          </a:prstGeom>
          <a:solidFill>
            <a:srgbClr val="339966"/>
          </a:solidFill>
          <a:ln w="25400" cap="sq" cmpd="sng">
            <a:solidFill>
              <a:srgbClr val="339966"/>
            </a:solidFill>
            <a:prstDash val="solid"/>
            <a:miter/>
            <a:headEnd type="none" w="sm" len="sm"/>
            <a:tailEnd type="none" w="sm" len="sm"/>
          </a:ln>
        </p:spPr>
        <p:txBody>
          <a:bodyPr/>
          <a:p>
            <a:endParaRPr lang="zh-CN" altLang="en-US"/>
          </a:p>
        </p:txBody>
      </p:sp>
      <p:sp>
        <p:nvSpPr>
          <p:cNvPr id="378889" name="矩形 378888"/>
          <p:cNvSpPr/>
          <p:nvPr/>
        </p:nvSpPr>
        <p:spPr>
          <a:xfrm>
            <a:off x="2698750" y="3803650"/>
            <a:ext cx="3581400" cy="433388"/>
          </a:xfrm>
          <a:prstGeom prst="rect">
            <a:avLst/>
          </a:prstGeom>
          <a:solidFill>
            <a:srgbClr val="339966"/>
          </a:solidFill>
          <a:ln w="25400" cap="sq" cmpd="sng">
            <a:solidFill>
              <a:srgbClr val="339966"/>
            </a:solidFill>
            <a:prstDash val="solid"/>
            <a:miter/>
            <a:headEnd type="none" w="sm" len="sm"/>
            <a:tailEnd type="none" w="sm" len="sm"/>
          </a:ln>
        </p:spPr>
        <p:txBody>
          <a:bodyPr/>
          <a:p>
            <a:endParaRPr lang="zh-CN" altLang="en-US"/>
          </a:p>
        </p:txBody>
      </p:sp>
      <p:sp>
        <p:nvSpPr>
          <p:cNvPr id="378890" name="直接连接符 378889"/>
          <p:cNvSpPr/>
          <p:nvPr/>
        </p:nvSpPr>
        <p:spPr>
          <a:xfrm>
            <a:off x="3551238" y="4019550"/>
            <a:ext cx="2058987" cy="0"/>
          </a:xfrm>
          <a:prstGeom prst="line">
            <a:avLst/>
          </a:prstGeom>
          <a:ln w="25400" cap="sq" cmpd="sng">
            <a:solidFill>
              <a:schemeClr val="bg2"/>
            </a:solidFill>
            <a:prstDash val="solid"/>
            <a:headEnd type="none" w="sm" len="sm"/>
            <a:tailEnd type="triangle" w="lg" len="lg"/>
          </a:ln>
        </p:spPr>
      </p:sp>
      <p:sp>
        <p:nvSpPr>
          <p:cNvPr id="378891" name="直接连接符 378890"/>
          <p:cNvSpPr/>
          <p:nvPr/>
        </p:nvSpPr>
        <p:spPr>
          <a:xfrm>
            <a:off x="6296025" y="4006850"/>
            <a:ext cx="914400" cy="0"/>
          </a:xfrm>
          <a:prstGeom prst="line">
            <a:avLst/>
          </a:prstGeom>
          <a:ln w="25400" cap="sq" cmpd="sng">
            <a:solidFill>
              <a:srgbClr val="FF6600"/>
            </a:solidFill>
            <a:prstDash val="solid"/>
            <a:headEnd type="none" w="sm" len="sm"/>
            <a:tailEnd type="triangle" w="lg" len="lg"/>
          </a:ln>
        </p:spPr>
      </p:sp>
      <p:sp>
        <p:nvSpPr>
          <p:cNvPr id="378892" name="文本框 378891"/>
          <p:cNvSpPr txBox="1"/>
          <p:nvPr/>
        </p:nvSpPr>
        <p:spPr>
          <a:xfrm>
            <a:off x="7199313" y="3762375"/>
            <a:ext cx="685800" cy="457200"/>
          </a:xfrm>
          <a:prstGeom prst="rect">
            <a:avLst/>
          </a:prstGeom>
          <a:noFill/>
          <a:ln w="25400">
            <a:noFill/>
          </a:ln>
        </p:spPr>
        <p:txBody>
          <a:bodyPr>
            <a:spAutoFit/>
          </a:bodyPr>
          <a:p>
            <a:pPr eaLnBrk="0" hangingPunct="0"/>
            <a:r>
              <a:rPr lang="en-US" altLang="zh-CN" sz="2400">
                <a:solidFill>
                  <a:schemeClr val="tx2"/>
                </a:solidFill>
                <a:latin typeface="宋体" panose="02010600030101010101" pitchFamily="2" charset="-122"/>
              </a:rPr>
              <a:t>CF</a:t>
            </a:r>
            <a:endParaRPr lang="en-US" altLang="zh-CN" sz="2400">
              <a:solidFill>
                <a:schemeClr val="tx2"/>
              </a:solidFill>
              <a:latin typeface="宋体" panose="02010600030101010101" pitchFamily="2" charset="-122"/>
            </a:endParaRPr>
          </a:p>
        </p:txBody>
      </p:sp>
      <p:sp>
        <p:nvSpPr>
          <p:cNvPr id="378893" name="右大括号 378892"/>
          <p:cNvSpPr/>
          <p:nvPr/>
        </p:nvSpPr>
        <p:spPr>
          <a:xfrm>
            <a:off x="3924300" y="5110163"/>
            <a:ext cx="222250" cy="695325"/>
          </a:xfrm>
          <a:prstGeom prst="rightBrace">
            <a:avLst>
              <a:gd name="adj1" fmla="val 26071"/>
              <a:gd name="adj2" fmla="val 50000"/>
            </a:avLst>
          </a:prstGeom>
          <a:noFill/>
          <a:ln w="25400" cap="sq" cmpd="sng">
            <a:solidFill>
              <a:srgbClr val="800000"/>
            </a:solidFill>
            <a:prstDash val="solid"/>
            <a:headEnd type="none" w="sm" len="sm"/>
            <a:tailEnd type="none" w="lg" len="lg"/>
          </a:ln>
        </p:spPr>
        <p:txBody>
          <a:bodyPr/>
          <a:p>
            <a:endParaRPr lang="zh-CN" altLang="en-US"/>
          </a:p>
        </p:txBody>
      </p:sp>
      <p:sp>
        <p:nvSpPr>
          <p:cNvPr id="378894" name="矩形 378893"/>
          <p:cNvSpPr/>
          <p:nvPr/>
        </p:nvSpPr>
        <p:spPr>
          <a:xfrm>
            <a:off x="7223125" y="6019800"/>
            <a:ext cx="485775" cy="433388"/>
          </a:xfrm>
          <a:prstGeom prst="rect">
            <a:avLst/>
          </a:prstGeom>
          <a:solidFill>
            <a:srgbClr val="339966"/>
          </a:solidFill>
          <a:ln w="25400" cap="sq" cmpd="sng">
            <a:solidFill>
              <a:srgbClr val="339966"/>
            </a:solidFill>
            <a:prstDash val="solid"/>
            <a:miter/>
            <a:headEnd type="none" w="sm" len="sm"/>
            <a:tailEnd type="none" w="sm" len="sm"/>
          </a:ln>
        </p:spPr>
        <p:txBody>
          <a:bodyPr/>
          <a:p>
            <a:endParaRPr lang="zh-CN" altLang="en-US"/>
          </a:p>
        </p:txBody>
      </p:sp>
      <p:sp>
        <p:nvSpPr>
          <p:cNvPr id="378895" name="矩形 378894"/>
          <p:cNvSpPr/>
          <p:nvPr/>
        </p:nvSpPr>
        <p:spPr>
          <a:xfrm>
            <a:off x="2697163" y="6021388"/>
            <a:ext cx="3581400" cy="433387"/>
          </a:xfrm>
          <a:prstGeom prst="rect">
            <a:avLst/>
          </a:prstGeom>
          <a:solidFill>
            <a:srgbClr val="339966"/>
          </a:solidFill>
          <a:ln w="25400" cap="sq" cmpd="sng">
            <a:solidFill>
              <a:srgbClr val="339966"/>
            </a:solidFill>
            <a:prstDash val="solid"/>
            <a:miter/>
            <a:headEnd type="none" w="sm" len="sm"/>
            <a:tailEnd type="none" w="sm" len="sm"/>
          </a:ln>
        </p:spPr>
        <p:txBody>
          <a:bodyPr/>
          <a:p>
            <a:endParaRPr lang="zh-CN" altLang="en-US"/>
          </a:p>
        </p:txBody>
      </p:sp>
      <p:sp>
        <p:nvSpPr>
          <p:cNvPr id="378896" name="直接连接符 378895"/>
          <p:cNvSpPr/>
          <p:nvPr/>
        </p:nvSpPr>
        <p:spPr>
          <a:xfrm>
            <a:off x="3549650" y="6237288"/>
            <a:ext cx="2058988" cy="0"/>
          </a:xfrm>
          <a:prstGeom prst="line">
            <a:avLst/>
          </a:prstGeom>
          <a:ln w="25400" cap="sq" cmpd="sng">
            <a:solidFill>
              <a:schemeClr val="bg2"/>
            </a:solidFill>
            <a:prstDash val="solid"/>
            <a:headEnd type="none" w="sm" len="sm"/>
            <a:tailEnd type="triangle" w="lg" len="lg"/>
          </a:ln>
        </p:spPr>
      </p:sp>
      <p:sp>
        <p:nvSpPr>
          <p:cNvPr id="378897" name="直接连接符 378896"/>
          <p:cNvSpPr/>
          <p:nvPr/>
        </p:nvSpPr>
        <p:spPr>
          <a:xfrm>
            <a:off x="6294438" y="6229350"/>
            <a:ext cx="914400" cy="0"/>
          </a:xfrm>
          <a:prstGeom prst="line">
            <a:avLst/>
          </a:prstGeom>
          <a:ln w="25400" cap="sq" cmpd="sng">
            <a:solidFill>
              <a:srgbClr val="FF6600"/>
            </a:solidFill>
            <a:prstDash val="solid"/>
            <a:headEnd type="none" w="sm" len="sm"/>
            <a:tailEnd type="triangle" w="lg" len="lg"/>
          </a:ln>
        </p:spPr>
      </p:sp>
      <p:sp>
        <p:nvSpPr>
          <p:cNvPr id="378898" name="直接连接符 378897"/>
          <p:cNvSpPr/>
          <p:nvPr/>
        </p:nvSpPr>
        <p:spPr>
          <a:xfrm>
            <a:off x="2317750" y="6238875"/>
            <a:ext cx="395288" cy="0"/>
          </a:xfrm>
          <a:prstGeom prst="line">
            <a:avLst/>
          </a:prstGeom>
          <a:ln w="25400" cap="sq" cmpd="sng">
            <a:solidFill>
              <a:srgbClr val="FF6600"/>
            </a:solidFill>
            <a:prstDash val="solid"/>
            <a:headEnd type="none" w="sm" len="sm"/>
            <a:tailEnd type="triangle" w="lg" len="lg"/>
          </a:ln>
        </p:spPr>
      </p:sp>
      <p:sp>
        <p:nvSpPr>
          <p:cNvPr id="378899" name="文本框 378898"/>
          <p:cNvSpPr txBox="1"/>
          <p:nvPr/>
        </p:nvSpPr>
        <p:spPr>
          <a:xfrm>
            <a:off x="7197725" y="5984875"/>
            <a:ext cx="685800" cy="457200"/>
          </a:xfrm>
          <a:prstGeom prst="rect">
            <a:avLst/>
          </a:prstGeom>
          <a:noFill/>
          <a:ln w="25400">
            <a:noFill/>
          </a:ln>
        </p:spPr>
        <p:txBody>
          <a:bodyPr>
            <a:spAutoFit/>
          </a:bodyPr>
          <a:p>
            <a:pPr eaLnBrk="0" hangingPunct="0"/>
            <a:r>
              <a:rPr lang="en-US" altLang="zh-CN" sz="2400">
                <a:solidFill>
                  <a:schemeClr val="tx2"/>
                </a:solidFill>
                <a:latin typeface="宋体" panose="02010600030101010101" pitchFamily="2" charset="-122"/>
              </a:rPr>
              <a:t>CF</a:t>
            </a:r>
            <a:endParaRPr lang="en-US" altLang="zh-CN" sz="2400">
              <a:solidFill>
                <a:schemeClr val="tx2"/>
              </a:solidFill>
              <a:latin typeface="宋体" panose="02010600030101010101" pitchFamily="2" charset="-122"/>
            </a:endParaRPr>
          </a:p>
        </p:txBody>
      </p:sp>
      <p:sp>
        <p:nvSpPr>
          <p:cNvPr id="378900" name="直接连接符 378899"/>
          <p:cNvSpPr/>
          <p:nvPr/>
        </p:nvSpPr>
        <p:spPr>
          <a:xfrm>
            <a:off x="2317750" y="6242050"/>
            <a:ext cx="0" cy="500063"/>
          </a:xfrm>
          <a:prstGeom prst="line">
            <a:avLst/>
          </a:prstGeom>
          <a:ln w="25400" cap="sq" cmpd="sng">
            <a:solidFill>
              <a:srgbClr val="FF6600"/>
            </a:solidFill>
            <a:prstDash val="solid"/>
            <a:headEnd type="none" w="sm" len="sm"/>
            <a:tailEnd type="none" w="lg" len="lg"/>
          </a:ln>
        </p:spPr>
      </p:sp>
      <p:sp>
        <p:nvSpPr>
          <p:cNvPr id="378901" name="直接连接符 378900"/>
          <p:cNvSpPr/>
          <p:nvPr/>
        </p:nvSpPr>
        <p:spPr>
          <a:xfrm>
            <a:off x="2317750" y="6742113"/>
            <a:ext cx="647700" cy="0"/>
          </a:xfrm>
          <a:prstGeom prst="line">
            <a:avLst/>
          </a:prstGeom>
          <a:ln w="25400" cap="sq" cmpd="sng">
            <a:solidFill>
              <a:srgbClr val="FF6600"/>
            </a:solidFill>
            <a:prstDash val="solid"/>
            <a:headEnd type="none" w="sm" len="sm"/>
            <a:tailEnd type="none" w="lg" len="lg"/>
          </a:ln>
        </p:spPr>
      </p:sp>
      <p:sp>
        <p:nvSpPr>
          <p:cNvPr id="378902" name="直接连接符 378901"/>
          <p:cNvSpPr/>
          <p:nvPr/>
        </p:nvSpPr>
        <p:spPr>
          <a:xfrm>
            <a:off x="2965450" y="6470650"/>
            <a:ext cx="0" cy="271463"/>
          </a:xfrm>
          <a:prstGeom prst="line">
            <a:avLst/>
          </a:prstGeom>
          <a:ln w="25400" cap="sq" cmpd="sng">
            <a:solidFill>
              <a:srgbClr val="FF6600"/>
            </a:solidFill>
            <a:prstDash val="solid"/>
            <a:headEnd type="none" w="sm" len="sm"/>
            <a:tailEnd type="none" w="lg" len="lg"/>
          </a:ln>
        </p:spPr>
      </p:sp>
      <p:sp>
        <p:nvSpPr>
          <p:cNvPr id="378903" name="线形标注 1 378902"/>
          <p:cNvSpPr/>
          <p:nvPr/>
        </p:nvSpPr>
        <p:spPr>
          <a:xfrm>
            <a:off x="4500563" y="4464050"/>
            <a:ext cx="1577975" cy="914400"/>
          </a:xfrm>
          <a:prstGeom prst="borderCallout1">
            <a:avLst>
              <a:gd name="adj1" fmla="val 108333"/>
              <a:gd name="adj2" fmla="val 92755"/>
              <a:gd name="adj3" fmla="val 108333"/>
              <a:gd name="adj4" fmla="val -20421"/>
            </a:avLst>
          </a:prstGeom>
          <a:noFill/>
          <a:ln w="25400" cap="sq" cmpd="sng">
            <a:solidFill>
              <a:srgbClr val="800000"/>
            </a:solidFill>
            <a:prstDash val="solid"/>
            <a:miter/>
            <a:headEnd type="none" w="lg" len="lg"/>
            <a:tailEnd type="none" w="sm" len="sm"/>
          </a:ln>
        </p:spPr>
        <p:txBody>
          <a:bodyPr/>
          <a:p>
            <a:pPr eaLnBrk="0" hangingPunct="0"/>
            <a:r>
              <a:rPr lang="zh-CN" altLang="en-US" sz="2400" dirty="0">
                <a:solidFill>
                  <a:schemeClr val="tx2"/>
                </a:solidFill>
                <a:latin typeface="Times New Roman" panose="02020603050405020304" pitchFamily="18" charset="0"/>
              </a:rPr>
              <a:t>有符号数的右移</a:t>
            </a:r>
            <a:endParaRPr lang="zh-CN" altLang="en-US" sz="2400" dirty="0">
              <a:solidFill>
                <a:schemeClr val="tx2"/>
              </a:solidFill>
              <a:latin typeface="Times New Roman" panose="02020603050405020304" pitchFamily="18" charset="0"/>
            </a:endParaRPr>
          </a:p>
        </p:txBody>
      </p:sp>
    </p:spTree>
  </p:cSld>
  <p:clrMapOvr>
    <a:masterClrMapping/>
  </p:clrMapOvr>
  <p:transition>
    <p:wheel spokes="8"/>
  </p:transition>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79906" name="标题 379905"/>
          <p:cNvSpPr>
            <a:spLocks noGrp="1"/>
          </p:cNvSpPr>
          <p:nvPr>
            <p:ph type="title"/>
          </p:nvPr>
        </p:nvSpPr>
        <p:spPr/>
        <p:txBody>
          <a:bodyPr anchor="ctr" anchorCtr="0"/>
          <a:p>
            <a:endParaRPr lang="zh-CN" altLang="en-US" dirty="0"/>
          </a:p>
        </p:txBody>
      </p:sp>
      <p:sp>
        <p:nvSpPr>
          <p:cNvPr id="379907" name="文本占位符 379906"/>
          <p:cNvSpPr>
            <a:spLocks noGrp="1"/>
          </p:cNvSpPr>
          <p:nvPr>
            <p:ph type="body" idx="1"/>
          </p:nvPr>
        </p:nvSpPr>
        <p:spPr/>
        <p:txBody>
          <a:bodyPr/>
          <a:p>
            <a:pPr>
              <a:buNone/>
            </a:pPr>
            <a:r>
              <a:rPr lang="zh-CN" altLang="en-US" dirty="0"/>
              <a:t>非循环移位指令的应用</a:t>
            </a:r>
            <a:endParaRPr lang="zh-CN" altLang="en-US" dirty="0"/>
          </a:p>
          <a:p>
            <a:r>
              <a:rPr lang="zh-CN" altLang="en-US" sz="2400" dirty="0"/>
              <a:t>左移可实现乘法运算</a:t>
            </a:r>
            <a:endParaRPr lang="zh-CN" altLang="en-US" sz="2400" dirty="0"/>
          </a:p>
          <a:p>
            <a:r>
              <a:rPr lang="zh-CN" altLang="en-US" sz="2400" dirty="0"/>
              <a:t>右移可实现除法运算</a:t>
            </a:r>
            <a:endParaRPr lang="zh-CN" altLang="en-US" sz="2400" dirty="0"/>
          </a:p>
          <a:p>
            <a:pPr>
              <a:buNone/>
            </a:pPr>
            <a:r>
              <a:rPr lang="zh-CN" altLang="en-US" sz="2400" dirty="0"/>
              <a:t> </a:t>
            </a:r>
            <a:endParaRPr lang="zh-CN" altLang="en-US" sz="2400" dirty="0"/>
          </a:p>
          <a:p>
            <a:endParaRPr lang="zh-CN" altLang="en-US" sz="2400" dirty="0">
              <a:highlight>
                <a:srgbClr val="FFFF00"/>
              </a:highlight>
            </a:endParaRPr>
          </a:p>
        </p:txBody>
      </p:sp>
    </p:spTree>
  </p:cSld>
  <p:clrMapOvr>
    <a:masterClrMapping/>
  </p:clrMapOvr>
  <p:transition>
    <p:wheel spokes="8"/>
  </p:transition>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1620" name="文本框 111619"/>
          <p:cNvSpPr txBox="1"/>
          <p:nvPr/>
        </p:nvSpPr>
        <p:spPr>
          <a:xfrm>
            <a:off x="381000" y="457200"/>
            <a:ext cx="8382000" cy="6307138"/>
          </a:xfrm>
          <a:prstGeom prst="rect">
            <a:avLst/>
          </a:prstGeom>
          <a:noFill/>
          <a:ln w="9525">
            <a:noFill/>
          </a:ln>
        </p:spPr>
        <p:txBody>
          <a:bodyPr>
            <a:spAutoFit/>
          </a:bodyPr>
          <a:p>
            <a:pPr algn="just">
              <a:lnSpc>
                <a:spcPct val="125000"/>
              </a:lnSpc>
              <a:spcBef>
                <a:spcPct val="50000"/>
              </a:spcBef>
            </a:pPr>
            <a:endParaRPr lang="en-US" altLang="zh-CN">
              <a:latin typeface="Times New Roman" panose="02020603050405020304" pitchFamily="18" charset="0"/>
              <a:ea typeface="宋体" panose="02010600030101010101" pitchFamily="2" charset="-122"/>
            </a:endParaRPr>
          </a:p>
          <a:p>
            <a:pPr algn="just">
              <a:lnSpc>
                <a:spcPct val="125000"/>
              </a:lnSpc>
              <a:spcBef>
                <a:spcPct val="50000"/>
              </a:spcBef>
            </a:pPr>
            <a:endParaRPr lang="en-US" altLang="zh-CN">
              <a:latin typeface="Times New Roman" panose="02020603050405020304" pitchFamily="18" charset="0"/>
              <a:ea typeface="宋体" panose="02010600030101010101" pitchFamily="2" charset="-122"/>
            </a:endParaRPr>
          </a:p>
          <a:p>
            <a:pPr algn="just">
              <a:lnSpc>
                <a:spcPct val="125000"/>
              </a:lnSpc>
              <a:spcBef>
                <a:spcPct val="50000"/>
              </a:spcBef>
            </a:pPr>
            <a:endParaRPr lang="en-US" altLang="zh-CN">
              <a:latin typeface="Times New Roman" panose="02020603050405020304" pitchFamily="18" charset="0"/>
              <a:ea typeface="宋体" panose="02010600030101010101" pitchFamily="2" charset="-122"/>
            </a:endParaRPr>
          </a:p>
          <a:p>
            <a:pPr algn="just">
              <a:lnSpc>
                <a:spcPct val="125000"/>
              </a:lnSpc>
              <a:spcBef>
                <a:spcPct val="50000"/>
              </a:spcBef>
            </a:pPr>
            <a:endParaRPr lang="en-US" altLang="zh-CN">
              <a:latin typeface="Times New Roman" panose="02020603050405020304" pitchFamily="18" charset="0"/>
              <a:ea typeface="宋体" panose="02010600030101010101" pitchFamily="2" charset="-122"/>
            </a:endParaRPr>
          </a:p>
          <a:p>
            <a:pPr algn="just">
              <a:lnSpc>
                <a:spcPct val="125000"/>
              </a:lnSpc>
              <a:spcBef>
                <a:spcPct val="50000"/>
              </a:spcBef>
            </a:pPr>
            <a:endParaRPr lang="en-US" altLang="zh-CN">
              <a:latin typeface="Times New Roman" panose="02020603050405020304" pitchFamily="18" charset="0"/>
              <a:ea typeface="宋体" panose="02010600030101010101" pitchFamily="2" charset="-122"/>
            </a:endParaRPr>
          </a:p>
          <a:p>
            <a:pPr algn="just">
              <a:lnSpc>
                <a:spcPct val="125000"/>
              </a:lnSpc>
              <a:spcBef>
                <a:spcPct val="50000"/>
              </a:spcBef>
            </a:pPr>
            <a:endParaRPr lang="en-US" altLang="zh-CN">
              <a:latin typeface="Times New Roman" panose="02020603050405020304" pitchFamily="18" charset="0"/>
              <a:ea typeface="宋体" panose="02010600030101010101" pitchFamily="2" charset="-122"/>
            </a:endParaRPr>
          </a:p>
          <a:p>
            <a:pPr algn="just">
              <a:lnSpc>
                <a:spcPct val="125000"/>
              </a:lnSpc>
              <a:spcBef>
                <a:spcPct val="50000"/>
              </a:spcBef>
            </a:pPr>
            <a:endParaRPr lang="en-US" altLang="zh-CN">
              <a:latin typeface="Times New Roman" panose="02020603050405020304" pitchFamily="18" charset="0"/>
              <a:ea typeface="宋体" panose="02010600030101010101" pitchFamily="2" charset="-122"/>
            </a:endParaRPr>
          </a:p>
          <a:p>
            <a:pPr algn="just">
              <a:lnSpc>
                <a:spcPct val="125000"/>
              </a:lnSpc>
              <a:spcBef>
                <a:spcPct val="50000"/>
              </a:spcBef>
            </a:pPr>
            <a:endParaRPr lang="en-US" altLang="zh-CN">
              <a:latin typeface="Times New Roman" panose="02020603050405020304" pitchFamily="18" charset="0"/>
              <a:ea typeface="宋体" panose="02010600030101010101" pitchFamily="2" charset="-122"/>
            </a:endParaRPr>
          </a:p>
          <a:p>
            <a:pPr algn="just">
              <a:lnSpc>
                <a:spcPct val="125000"/>
              </a:lnSpc>
              <a:spcBef>
                <a:spcPct val="50000"/>
              </a:spcBef>
            </a:pPr>
            <a:endParaRPr lang="en-US" altLang="zh-CN">
              <a:latin typeface="Times New Roman" panose="02020603050405020304" pitchFamily="18" charset="0"/>
              <a:ea typeface="宋体" panose="02010600030101010101" pitchFamily="2" charset="-122"/>
            </a:endParaRPr>
          </a:p>
          <a:p>
            <a:pPr algn="just">
              <a:lnSpc>
                <a:spcPct val="125000"/>
              </a:lnSpc>
              <a:spcBef>
                <a:spcPct val="50000"/>
              </a:spcBef>
            </a:pP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graphicFrame>
        <p:nvGraphicFramePr>
          <p:cNvPr id="111621" name="对象 111620"/>
          <p:cNvGraphicFramePr/>
          <p:nvPr/>
        </p:nvGraphicFramePr>
        <p:xfrm>
          <a:off x="304800" y="277813"/>
          <a:ext cx="8686800" cy="6415087"/>
        </p:xfrm>
        <a:graphic>
          <a:graphicData uri="http://schemas.openxmlformats.org/presentationml/2006/ole">
            <mc:AlternateContent xmlns:mc="http://schemas.openxmlformats.org/markup-compatibility/2006">
              <mc:Choice xmlns:v="urn:schemas-microsoft-com:vml" Requires="v">
                <p:oleObj spid="_x0000_s3103" name="" r:id="rId1" imgW="5429250" imgH="4010025" progId="Paint.Picture">
                  <p:embed/>
                </p:oleObj>
              </mc:Choice>
              <mc:Fallback>
                <p:oleObj name="" r:id="rId1" imgW="5429250" imgH="4010025" progId="Paint.Picture">
                  <p:embed/>
                  <p:pic>
                    <p:nvPicPr>
                      <p:cNvPr id="0" name="图片 3102"/>
                      <p:cNvPicPr/>
                      <p:nvPr/>
                    </p:nvPicPr>
                    <p:blipFill>
                      <a:blip r:embed="rId2"/>
                      <a:stretch>
                        <a:fillRect/>
                      </a:stretch>
                    </p:blipFill>
                    <p:spPr>
                      <a:xfrm>
                        <a:off x="304800" y="277813"/>
                        <a:ext cx="8686800" cy="6415087"/>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3668" name="文本框 113667"/>
          <p:cNvSpPr txBox="1"/>
          <p:nvPr/>
        </p:nvSpPr>
        <p:spPr>
          <a:xfrm>
            <a:off x="381000" y="457200"/>
            <a:ext cx="8153400" cy="5751513"/>
          </a:xfrm>
          <a:prstGeom prst="rect">
            <a:avLst/>
          </a:prstGeom>
          <a:noFill/>
          <a:ln w="9525">
            <a:noFill/>
          </a:ln>
        </p:spPr>
        <p:txBody>
          <a:bodyPr>
            <a:spAutoFit/>
          </a:bodyPr>
          <a:p>
            <a:pPr algn="just">
              <a:lnSpc>
                <a:spcPct val="11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1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1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1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1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1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1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1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1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dirty="0">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graphicFrame>
        <p:nvGraphicFramePr>
          <p:cNvPr id="113669" name="对象 113668"/>
          <p:cNvGraphicFramePr/>
          <p:nvPr/>
        </p:nvGraphicFramePr>
        <p:xfrm>
          <a:off x="323215" y="260668"/>
          <a:ext cx="8382000" cy="6137275"/>
        </p:xfrm>
        <a:graphic>
          <a:graphicData uri="http://schemas.openxmlformats.org/presentationml/2006/ole">
            <mc:AlternateContent xmlns:mc="http://schemas.openxmlformats.org/markup-compatibility/2006">
              <mc:Choice xmlns:v="urn:schemas-microsoft-com:vml" Requires="v">
                <p:oleObj spid="_x0000_s3102" name="" r:id="rId1" imgW="5229225" imgH="3829050" progId="Paint.Picture">
                  <p:embed/>
                </p:oleObj>
              </mc:Choice>
              <mc:Fallback>
                <p:oleObj name="" r:id="rId1" imgW="5229225" imgH="3829050" progId="Paint.Picture">
                  <p:embed/>
                  <p:pic>
                    <p:nvPicPr>
                      <p:cNvPr id="0" name="图片 3101"/>
                      <p:cNvPicPr/>
                      <p:nvPr/>
                    </p:nvPicPr>
                    <p:blipFill>
                      <a:blip r:embed="rId2"/>
                      <a:stretch>
                        <a:fillRect/>
                      </a:stretch>
                    </p:blipFill>
                    <p:spPr>
                      <a:xfrm>
                        <a:off x="323215" y="260668"/>
                        <a:ext cx="8382000" cy="613727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5716" name="文本框 115715"/>
          <p:cNvSpPr txBox="1"/>
          <p:nvPr/>
        </p:nvSpPr>
        <p:spPr>
          <a:xfrm>
            <a:off x="381000" y="1196975"/>
            <a:ext cx="8382000" cy="4554220"/>
          </a:xfrm>
          <a:prstGeom prst="rect">
            <a:avLst/>
          </a:prstGeom>
          <a:noFill/>
          <a:ln w="9525">
            <a:noFill/>
          </a:ln>
        </p:spPr>
        <p:txBody>
          <a:bodyPr>
            <a:spAutoFit/>
          </a:bodyPr>
          <a:p>
            <a:pPr algn="just">
              <a:lnSpc>
                <a:spcPct val="110000"/>
              </a:lnSpc>
              <a:spcBef>
                <a:spcPct val="50000"/>
              </a:spcBef>
            </a:pPr>
            <a:r>
              <a:rPr lang="en-US" altLang="zh-CN"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【例】</a:t>
            </a:r>
            <a:r>
              <a:rPr lang="zh-CN" altLang="en-US"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SAL AH</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1</a:t>
            </a:r>
            <a:endParaRPr lang="en-US" altLang="zh-CN" sz="200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2000" dirty="0">
                <a:latin typeface="Times New Roman" panose="02020603050405020304" pitchFamily="18" charset="0"/>
                <a:ea typeface="宋体" panose="02010600030101010101" pitchFamily="2" charset="-122"/>
              </a:rPr>
              <a:t>执行指令前：</a:t>
            </a:r>
            <a:r>
              <a:rPr lang="zh-CN" altLang="en-US"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AH=0B6H</a:t>
            </a:r>
            <a:endParaRPr lang="en-US" altLang="zh-CN" sz="200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2000" dirty="0">
                <a:latin typeface="Times New Roman" panose="02020603050405020304" pitchFamily="18" charset="0"/>
                <a:ea typeface="宋体" panose="02010600030101010101" pitchFamily="2" charset="-122"/>
              </a:rPr>
              <a:t>指令执行后：</a:t>
            </a:r>
            <a:r>
              <a:rPr lang="zh-CN" altLang="en-US"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AH=6CH </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OF=1</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CF=1</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SF=0</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ZF=0</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PF=1</a:t>
            </a:r>
            <a:r>
              <a:rPr lang="zh-CN" altLang="en-US" sz="2000">
                <a:latin typeface="Times New Roman" panose="02020603050405020304" pitchFamily="18" charset="0"/>
                <a:ea typeface="宋体" panose="02010600030101010101" pitchFamily="2" charset="-122"/>
              </a:rPr>
              <a:t>。</a:t>
            </a:r>
            <a:endParaRPr lang="zh-CN" altLang="en-US" sz="200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200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例</a:t>
            </a:r>
            <a:r>
              <a:rPr lang="en-US" altLang="zh-CN" sz="2000" dirty="0">
                <a:latin typeface="Times New Roman" panose="02020603050405020304" pitchFamily="18" charset="0"/>
                <a:ea typeface="宋体" panose="02010600030101010101" pitchFamily="2" charset="-122"/>
              </a:rPr>
              <a:t>5</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79</a:t>
            </a:r>
            <a:r>
              <a:rPr lang="zh-CN" altLang="en-US"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MOV  CL</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4 </a:t>
            </a:r>
            <a:endParaRPr lang="en-US" altLang="zh-CN" sz="200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2000">
                <a:latin typeface="Times New Roman" panose="02020603050405020304" pitchFamily="18" charset="0"/>
                <a:ea typeface="宋体" panose="02010600030101010101" pitchFamily="2" charset="-122"/>
              </a:rPr>
              <a:t>                 SAR  WORD PTR [BX]</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CL</a:t>
            </a:r>
            <a:endParaRPr lang="en-US" altLang="zh-CN" sz="200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200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指令执行前：</a:t>
            </a:r>
            <a:r>
              <a:rPr lang="en-US" altLang="zh-CN" sz="2000">
                <a:latin typeface="Times New Roman" panose="02020603050405020304" pitchFamily="18" charset="0"/>
                <a:ea typeface="宋体" panose="02010600030101010101" pitchFamily="2" charset="-122"/>
              </a:rPr>
              <a:t>DS=3000H</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BX=2000H</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32000H</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7AH</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32001H</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=8CH</a:t>
            </a:r>
            <a:endParaRPr lang="en-US" altLang="zh-CN" sz="200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200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指令执行后：（</a:t>
            </a:r>
            <a:r>
              <a:rPr lang="en-US" altLang="zh-CN" sz="2000" dirty="0">
                <a:latin typeface="Times New Roman" panose="02020603050405020304" pitchFamily="18" charset="0"/>
                <a:ea typeface="宋体" panose="02010600030101010101" pitchFamily="2" charset="-122"/>
              </a:rPr>
              <a:t>32000</a:t>
            </a:r>
            <a:r>
              <a:rPr lang="en-US" altLang="zh-CN" sz="2000">
                <a:latin typeface="Times New Roman" panose="02020603050405020304" pitchFamily="18" charset="0"/>
                <a:ea typeface="宋体" panose="02010600030101010101" pitchFamily="2" charset="-122"/>
              </a:rPr>
              <a:t>H</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=0C7H,</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32001H</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0F8H</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OF</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0</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CF</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1</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SF</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1</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ZF</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0</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PF</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0</a:t>
            </a:r>
            <a:r>
              <a:rPr lang="zh-CN" altLang="en-US" sz="200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这相当于</a:t>
            </a:r>
            <a:r>
              <a:rPr lang="en-US" altLang="zh-CN" sz="2000" dirty="0">
                <a:latin typeface="Times New Roman" panose="02020603050405020304" pitchFamily="18" charset="0"/>
                <a:ea typeface="宋体" panose="02010600030101010101" pitchFamily="2" charset="-122"/>
              </a:rPr>
              <a:t>16</a:t>
            </a:r>
            <a:r>
              <a:rPr lang="zh-CN" altLang="en-US" sz="2000" dirty="0">
                <a:latin typeface="Times New Roman" panose="02020603050405020304" pitchFamily="18" charset="0"/>
                <a:ea typeface="宋体" panose="02010600030101010101" pitchFamily="2" charset="-122"/>
              </a:rPr>
              <a:t>位带符号数除以</a:t>
            </a:r>
            <a:r>
              <a:rPr lang="en-US" altLang="zh-CN" sz="2000" dirty="0">
                <a:latin typeface="Times New Roman" panose="02020603050405020304" pitchFamily="18" charset="0"/>
                <a:ea typeface="宋体" panose="02010600030101010101" pitchFamily="2" charset="-122"/>
              </a:rPr>
              <a:t>16</a:t>
            </a:r>
            <a:r>
              <a:rPr lang="zh-CN" altLang="en-US" sz="2000" dirty="0">
                <a:latin typeface="Times New Roman" panose="02020603050405020304" pitchFamily="18" charset="0"/>
                <a:ea typeface="宋体" panose="02010600030101010101" pitchFamily="2" charset="-122"/>
              </a:rPr>
              <a:t>的运算。</a:t>
            </a:r>
            <a:endParaRPr lang="zh-CN" altLang="en-US" sz="20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2000" b="1"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0930" name="标题 380929"/>
          <p:cNvSpPr>
            <a:spLocks noGrp="1"/>
          </p:cNvSpPr>
          <p:nvPr>
            <p:ph type="title"/>
          </p:nvPr>
        </p:nvSpPr>
        <p:spPr/>
        <p:txBody>
          <a:bodyPr anchor="ctr" anchorCtr="0"/>
          <a:p>
            <a:endParaRPr lang="zh-CN" altLang="en-US" dirty="0"/>
          </a:p>
        </p:txBody>
      </p:sp>
      <p:sp>
        <p:nvSpPr>
          <p:cNvPr id="380931" name="文本占位符 380930"/>
          <p:cNvSpPr>
            <a:spLocks noGrp="1"/>
          </p:cNvSpPr>
          <p:nvPr>
            <p:ph type="body" idx="1"/>
          </p:nvPr>
        </p:nvSpPr>
        <p:spPr/>
        <p:txBody>
          <a:bodyPr/>
          <a:p>
            <a:pPr>
              <a:lnSpc>
                <a:spcPct val="110000"/>
              </a:lnSpc>
              <a:buNone/>
            </a:pPr>
            <a:r>
              <a:rPr lang="zh-CN" altLang="en-US" dirty="0"/>
              <a:t>循环移位指令</a:t>
            </a:r>
            <a:endParaRPr lang="zh-CN" altLang="en-US" dirty="0"/>
          </a:p>
          <a:p>
            <a:pPr>
              <a:lnSpc>
                <a:spcPct val="110000"/>
              </a:lnSpc>
              <a:spcBef>
                <a:spcPct val="10000"/>
              </a:spcBef>
              <a:spcAft>
                <a:spcPct val="10000"/>
              </a:spcAft>
            </a:pPr>
            <a:r>
              <a:rPr lang="zh-CN" altLang="en-US" sz="2400" dirty="0"/>
              <a:t>不带进位位的循环移位</a:t>
            </a:r>
            <a:endParaRPr lang="zh-CN" altLang="en-US" sz="2400" dirty="0"/>
          </a:p>
          <a:p>
            <a:pPr>
              <a:lnSpc>
                <a:spcPct val="110000"/>
              </a:lnSpc>
              <a:spcBef>
                <a:spcPct val="10000"/>
              </a:spcBef>
              <a:spcAft>
                <a:spcPct val="10000"/>
              </a:spcAft>
              <a:buNone/>
            </a:pPr>
            <a:r>
              <a:rPr lang="zh-CN" altLang="en-US" sz="2400" dirty="0"/>
              <a:t>   左移  </a:t>
            </a:r>
            <a:r>
              <a:rPr lang="en-US" altLang="zh-CN" sz="2400"/>
              <a:t>ROL</a:t>
            </a:r>
            <a:endParaRPr lang="en-US" altLang="zh-CN" sz="2400"/>
          </a:p>
          <a:p>
            <a:pPr>
              <a:lnSpc>
                <a:spcPct val="110000"/>
              </a:lnSpc>
              <a:spcBef>
                <a:spcPct val="10000"/>
              </a:spcBef>
              <a:spcAft>
                <a:spcPct val="10000"/>
              </a:spcAft>
              <a:buNone/>
            </a:pPr>
            <a:endParaRPr lang="en-US" altLang="zh-CN" sz="2400"/>
          </a:p>
          <a:p>
            <a:pPr>
              <a:lnSpc>
                <a:spcPct val="110000"/>
              </a:lnSpc>
              <a:spcBef>
                <a:spcPct val="10000"/>
              </a:spcBef>
              <a:spcAft>
                <a:spcPct val="10000"/>
              </a:spcAft>
              <a:buNone/>
            </a:pPr>
            <a:r>
              <a:rPr lang="zh-CN" altLang="en-US" sz="2400" dirty="0"/>
              <a:t>   右移  </a:t>
            </a:r>
            <a:r>
              <a:rPr lang="en-US" altLang="zh-CN" sz="2400"/>
              <a:t>ROR</a:t>
            </a:r>
            <a:endParaRPr lang="en-US" altLang="zh-CN" sz="2400"/>
          </a:p>
          <a:p>
            <a:pPr>
              <a:lnSpc>
                <a:spcPct val="110000"/>
              </a:lnSpc>
              <a:spcBef>
                <a:spcPct val="10000"/>
              </a:spcBef>
              <a:spcAft>
                <a:spcPct val="10000"/>
              </a:spcAft>
              <a:buNone/>
            </a:pPr>
            <a:endParaRPr lang="en-US" altLang="zh-CN" sz="2400"/>
          </a:p>
          <a:p>
            <a:pPr>
              <a:lnSpc>
                <a:spcPct val="110000"/>
              </a:lnSpc>
              <a:spcBef>
                <a:spcPct val="10000"/>
              </a:spcBef>
              <a:spcAft>
                <a:spcPct val="10000"/>
              </a:spcAft>
            </a:pPr>
            <a:r>
              <a:rPr lang="zh-CN" altLang="en-US" sz="2400" dirty="0"/>
              <a:t>带进位位的循环移位</a:t>
            </a:r>
            <a:endParaRPr lang="zh-CN" altLang="en-US" sz="2400" dirty="0"/>
          </a:p>
          <a:p>
            <a:pPr>
              <a:lnSpc>
                <a:spcPct val="110000"/>
              </a:lnSpc>
              <a:spcBef>
                <a:spcPct val="10000"/>
              </a:spcBef>
              <a:spcAft>
                <a:spcPct val="10000"/>
              </a:spcAft>
              <a:buNone/>
            </a:pPr>
            <a:r>
              <a:rPr lang="zh-CN" altLang="en-US" sz="2400" dirty="0"/>
              <a:t>   左移  </a:t>
            </a:r>
            <a:r>
              <a:rPr lang="en-US" altLang="zh-CN" sz="2400"/>
              <a:t>RCL</a:t>
            </a:r>
            <a:endParaRPr lang="en-US" altLang="zh-CN" sz="2400"/>
          </a:p>
          <a:p>
            <a:pPr>
              <a:lnSpc>
                <a:spcPct val="110000"/>
              </a:lnSpc>
              <a:spcBef>
                <a:spcPct val="10000"/>
              </a:spcBef>
              <a:spcAft>
                <a:spcPct val="10000"/>
              </a:spcAft>
              <a:buNone/>
            </a:pPr>
            <a:endParaRPr lang="en-US" altLang="zh-CN" sz="2400"/>
          </a:p>
          <a:p>
            <a:pPr>
              <a:lnSpc>
                <a:spcPct val="110000"/>
              </a:lnSpc>
              <a:spcBef>
                <a:spcPct val="10000"/>
              </a:spcBef>
              <a:spcAft>
                <a:spcPct val="10000"/>
              </a:spcAft>
              <a:buNone/>
            </a:pPr>
            <a:r>
              <a:rPr lang="zh-CN" altLang="en-US" sz="2400" dirty="0"/>
              <a:t>   右移  </a:t>
            </a:r>
            <a:r>
              <a:rPr lang="en-US" altLang="zh-CN" sz="2400"/>
              <a:t>RCR</a:t>
            </a:r>
            <a:endParaRPr lang="zh-CN" altLang="en-US" sz="2400" dirty="0"/>
          </a:p>
        </p:txBody>
      </p:sp>
      <p:sp>
        <p:nvSpPr>
          <p:cNvPr id="380932" name="矩形 380931"/>
          <p:cNvSpPr/>
          <p:nvPr/>
        </p:nvSpPr>
        <p:spPr>
          <a:xfrm>
            <a:off x="3919538" y="5033963"/>
            <a:ext cx="3581400" cy="409575"/>
          </a:xfrm>
          <a:prstGeom prst="rect">
            <a:avLst/>
          </a:prstGeom>
          <a:solidFill>
            <a:srgbClr val="339966"/>
          </a:solidFill>
          <a:ln w="25400" cap="sq" cmpd="sng">
            <a:solidFill>
              <a:srgbClr val="339966"/>
            </a:solidFill>
            <a:prstDash val="solid"/>
            <a:miter/>
            <a:headEnd type="none" w="sm" len="sm"/>
            <a:tailEnd type="none" w="sm" len="sm"/>
          </a:ln>
        </p:spPr>
        <p:txBody>
          <a:bodyPr/>
          <a:p>
            <a:endParaRPr lang="zh-CN" altLang="en-US"/>
          </a:p>
        </p:txBody>
      </p:sp>
      <p:sp>
        <p:nvSpPr>
          <p:cNvPr id="380933" name="直接连接符 380932"/>
          <p:cNvSpPr/>
          <p:nvPr/>
        </p:nvSpPr>
        <p:spPr>
          <a:xfrm>
            <a:off x="7947025" y="5262563"/>
            <a:ext cx="9525" cy="469900"/>
          </a:xfrm>
          <a:prstGeom prst="line">
            <a:avLst/>
          </a:prstGeom>
          <a:ln w="25400" cap="sq" cmpd="sng">
            <a:solidFill>
              <a:srgbClr val="FF6600"/>
            </a:solidFill>
            <a:prstDash val="solid"/>
            <a:headEnd type="none" w="sm" len="sm"/>
            <a:tailEnd type="none" w="lg" len="lg"/>
          </a:ln>
        </p:spPr>
      </p:sp>
      <p:sp>
        <p:nvSpPr>
          <p:cNvPr id="380934" name="直接连接符 380933"/>
          <p:cNvSpPr/>
          <p:nvPr/>
        </p:nvSpPr>
        <p:spPr>
          <a:xfrm>
            <a:off x="2546350" y="5732463"/>
            <a:ext cx="5400675" cy="0"/>
          </a:xfrm>
          <a:prstGeom prst="line">
            <a:avLst/>
          </a:prstGeom>
          <a:ln w="25400" cap="sq" cmpd="sng">
            <a:solidFill>
              <a:srgbClr val="FF6600"/>
            </a:solidFill>
            <a:prstDash val="solid"/>
            <a:headEnd type="none" w="sm" len="sm"/>
            <a:tailEnd type="none" w="lg" len="lg"/>
          </a:ln>
        </p:spPr>
      </p:sp>
      <p:sp>
        <p:nvSpPr>
          <p:cNvPr id="380935" name="直接连接符 380934"/>
          <p:cNvSpPr/>
          <p:nvPr/>
        </p:nvSpPr>
        <p:spPr>
          <a:xfrm>
            <a:off x="2533650" y="5253038"/>
            <a:ext cx="0" cy="479425"/>
          </a:xfrm>
          <a:prstGeom prst="line">
            <a:avLst/>
          </a:prstGeom>
          <a:ln w="25400" cap="sq" cmpd="sng">
            <a:solidFill>
              <a:srgbClr val="FF6600"/>
            </a:solidFill>
            <a:prstDash val="solid"/>
            <a:headEnd type="none" w="sm" len="sm"/>
            <a:tailEnd type="none" w="lg" len="lg"/>
          </a:ln>
        </p:spPr>
      </p:sp>
      <p:sp>
        <p:nvSpPr>
          <p:cNvPr id="380936" name="直接连接符 380935"/>
          <p:cNvSpPr/>
          <p:nvPr/>
        </p:nvSpPr>
        <p:spPr>
          <a:xfrm flipH="1">
            <a:off x="4681538" y="5251450"/>
            <a:ext cx="1903412" cy="0"/>
          </a:xfrm>
          <a:prstGeom prst="line">
            <a:avLst/>
          </a:prstGeom>
          <a:ln w="25400" cap="sq" cmpd="sng">
            <a:solidFill>
              <a:schemeClr val="bg2"/>
            </a:solidFill>
            <a:prstDash val="solid"/>
            <a:headEnd type="none" w="sm" len="sm"/>
            <a:tailEnd type="triangle" w="lg" len="lg"/>
          </a:ln>
        </p:spPr>
      </p:sp>
      <p:sp>
        <p:nvSpPr>
          <p:cNvPr id="380937" name="直接连接符 380936"/>
          <p:cNvSpPr/>
          <p:nvPr/>
        </p:nvSpPr>
        <p:spPr>
          <a:xfrm flipH="1">
            <a:off x="3482975" y="5253038"/>
            <a:ext cx="422275" cy="0"/>
          </a:xfrm>
          <a:prstGeom prst="line">
            <a:avLst/>
          </a:prstGeom>
          <a:ln w="25400" cap="sq" cmpd="sng">
            <a:solidFill>
              <a:srgbClr val="FF6600"/>
            </a:solidFill>
            <a:prstDash val="solid"/>
            <a:headEnd type="none" w="sm" len="sm"/>
            <a:tailEnd type="triangle" w="lg" len="lg"/>
          </a:ln>
        </p:spPr>
      </p:sp>
      <p:sp>
        <p:nvSpPr>
          <p:cNvPr id="380938" name="直接连接符 380937"/>
          <p:cNvSpPr/>
          <p:nvPr/>
        </p:nvSpPr>
        <p:spPr>
          <a:xfrm>
            <a:off x="2546350" y="5246688"/>
            <a:ext cx="327025" cy="0"/>
          </a:xfrm>
          <a:prstGeom prst="line">
            <a:avLst/>
          </a:prstGeom>
          <a:ln w="25400" cap="sq" cmpd="sng">
            <a:solidFill>
              <a:srgbClr val="FF6600"/>
            </a:solidFill>
            <a:prstDash val="solid"/>
            <a:headEnd type="none" w="sm" len="sm"/>
            <a:tailEnd type="none" w="lg" len="lg"/>
          </a:ln>
        </p:spPr>
      </p:sp>
      <p:sp>
        <p:nvSpPr>
          <p:cNvPr id="380939" name="矩形 380938"/>
          <p:cNvSpPr/>
          <p:nvPr/>
        </p:nvSpPr>
        <p:spPr>
          <a:xfrm>
            <a:off x="2882900" y="5033963"/>
            <a:ext cx="571500" cy="409575"/>
          </a:xfrm>
          <a:prstGeom prst="rect">
            <a:avLst/>
          </a:prstGeom>
          <a:solidFill>
            <a:srgbClr val="339966"/>
          </a:solidFill>
          <a:ln w="25400" cap="sq" cmpd="sng">
            <a:solidFill>
              <a:srgbClr val="339966"/>
            </a:solidFill>
            <a:prstDash val="solid"/>
            <a:miter/>
            <a:headEnd type="none" w="sm" len="sm"/>
            <a:tailEnd type="none" w="sm" len="sm"/>
          </a:ln>
        </p:spPr>
        <p:txBody>
          <a:bodyPr/>
          <a:p>
            <a:endParaRPr lang="zh-CN" altLang="en-US"/>
          </a:p>
        </p:txBody>
      </p:sp>
      <p:sp>
        <p:nvSpPr>
          <p:cNvPr id="380940" name="文本框 380939"/>
          <p:cNvSpPr txBox="1"/>
          <p:nvPr/>
        </p:nvSpPr>
        <p:spPr>
          <a:xfrm>
            <a:off x="2868613" y="4953000"/>
            <a:ext cx="685800" cy="519113"/>
          </a:xfrm>
          <a:prstGeom prst="rect">
            <a:avLst/>
          </a:prstGeom>
          <a:noFill/>
          <a:ln w="25400">
            <a:noFill/>
          </a:ln>
        </p:spPr>
        <p:txBody>
          <a:bodyPr>
            <a:spAutoFit/>
          </a:bodyPr>
          <a:p>
            <a:pPr eaLnBrk="0" hangingPunct="0">
              <a:spcBef>
                <a:spcPct val="50000"/>
              </a:spcBef>
            </a:pPr>
            <a:r>
              <a:rPr lang="en-US" altLang="zh-CN" sz="2800">
                <a:solidFill>
                  <a:schemeClr val="tx2"/>
                </a:solidFill>
                <a:latin typeface="宋体" panose="02010600030101010101" pitchFamily="2" charset="-122"/>
              </a:rPr>
              <a:t>CF</a:t>
            </a:r>
            <a:endParaRPr lang="en-US" altLang="zh-CN" sz="2800">
              <a:solidFill>
                <a:schemeClr val="tx2"/>
              </a:solidFill>
              <a:latin typeface="宋体" panose="02010600030101010101" pitchFamily="2" charset="-122"/>
            </a:endParaRPr>
          </a:p>
        </p:txBody>
      </p:sp>
      <p:sp>
        <p:nvSpPr>
          <p:cNvPr id="380941" name="直接连接符 380940"/>
          <p:cNvSpPr/>
          <p:nvPr/>
        </p:nvSpPr>
        <p:spPr>
          <a:xfrm flipH="1">
            <a:off x="7515225" y="5253038"/>
            <a:ext cx="422275" cy="0"/>
          </a:xfrm>
          <a:prstGeom prst="line">
            <a:avLst/>
          </a:prstGeom>
          <a:ln w="25400" cap="sq" cmpd="sng">
            <a:solidFill>
              <a:srgbClr val="FF6600"/>
            </a:solidFill>
            <a:prstDash val="solid"/>
            <a:headEnd type="none" w="sm" len="sm"/>
            <a:tailEnd type="triangle" w="lg" len="lg"/>
          </a:ln>
        </p:spPr>
      </p:sp>
      <p:sp>
        <p:nvSpPr>
          <p:cNvPr id="380942" name="矩形 380941"/>
          <p:cNvSpPr/>
          <p:nvPr/>
        </p:nvSpPr>
        <p:spPr>
          <a:xfrm>
            <a:off x="2976563" y="5994400"/>
            <a:ext cx="3581400" cy="385763"/>
          </a:xfrm>
          <a:prstGeom prst="rect">
            <a:avLst/>
          </a:prstGeom>
          <a:solidFill>
            <a:srgbClr val="339966"/>
          </a:solidFill>
          <a:ln w="25400" cap="sq" cmpd="sng">
            <a:solidFill>
              <a:srgbClr val="339966"/>
            </a:solidFill>
            <a:prstDash val="solid"/>
            <a:miter/>
            <a:headEnd type="none" w="sm" len="sm"/>
            <a:tailEnd type="none" w="sm" len="sm"/>
          </a:ln>
        </p:spPr>
        <p:txBody>
          <a:bodyPr/>
          <a:p>
            <a:endParaRPr lang="zh-CN" altLang="en-US"/>
          </a:p>
        </p:txBody>
      </p:sp>
      <p:sp>
        <p:nvSpPr>
          <p:cNvPr id="380943" name="直接连接符 380942"/>
          <p:cNvSpPr/>
          <p:nvPr/>
        </p:nvSpPr>
        <p:spPr>
          <a:xfrm>
            <a:off x="3813175" y="6192838"/>
            <a:ext cx="2058988" cy="0"/>
          </a:xfrm>
          <a:prstGeom prst="line">
            <a:avLst/>
          </a:prstGeom>
          <a:ln w="25400" cap="sq" cmpd="sng">
            <a:solidFill>
              <a:schemeClr val="bg2"/>
            </a:solidFill>
            <a:prstDash val="solid"/>
            <a:headEnd type="none" w="sm" len="sm"/>
            <a:tailEnd type="triangle" w="lg" len="lg"/>
          </a:ln>
        </p:spPr>
      </p:sp>
      <p:sp>
        <p:nvSpPr>
          <p:cNvPr id="380944" name="直接连接符 380943"/>
          <p:cNvSpPr/>
          <p:nvPr/>
        </p:nvSpPr>
        <p:spPr>
          <a:xfrm>
            <a:off x="2535238" y="6189663"/>
            <a:ext cx="0" cy="479425"/>
          </a:xfrm>
          <a:prstGeom prst="line">
            <a:avLst/>
          </a:prstGeom>
          <a:ln w="25400" cap="sq" cmpd="sng">
            <a:solidFill>
              <a:srgbClr val="FF6600"/>
            </a:solidFill>
            <a:prstDash val="solid"/>
            <a:headEnd type="none" w="sm" len="sm"/>
            <a:tailEnd type="none" w="lg" len="lg"/>
          </a:ln>
        </p:spPr>
      </p:sp>
      <p:sp>
        <p:nvSpPr>
          <p:cNvPr id="380945" name="直接连接符 380944"/>
          <p:cNvSpPr/>
          <p:nvPr/>
        </p:nvSpPr>
        <p:spPr>
          <a:xfrm>
            <a:off x="7974013" y="6188075"/>
            <a:ext cx="0" cy="481013"/>
          </a:xfrm>
          <a:prstGeom prst="line">
            <a:avLst/>
          </a:prstGeom>
          <a:ln w="25400" cap="sq" cmpd="sng">
            <a:solidFill>
              <a:srgbClr val="FF6600"/>
            </a:solidFill>
            <a:prstDash val="solid"/>
            <a:headEnd type="none" w="sm" len="sm"/>
            <a:tailEnd type="none" w="lg" len="lg"/>
          </a:ln>
        </p:spPr>
      </p:sp>
      <p:sp>
        <p:nvSpPr>
          <p:cNvPr id="380946" name="矩形 380945"/>
          <p:cNvSpPr/>
          <p:nvPr/>
        </p:nvSpPr>
        <p:spPr>
          <a:xfrm>
            <a:off x="7026275" y="5980113"/>
            <a:ext cx="571500" cy="409575"/>
          </a:xfrm>
          <a:prstGeom prst="rect">
            <a:avLst/>
          </a:prstGeom>
          <a:solidFill>
            <a:srgbClr val="339966"/>
          </a:solidFill>
          <a:ln w="25400" cap="sq" cmpd="sng">
            <a:solidFill>
              <a:srgbClr val="339966"/>
            </a:solidFill>
            <a:prstDash val="solid"/>
            <a:miter/>
            <a:headEnd type="none" w="sm" len="sm"/>
            <a:tailEnd type="none" w="sm" len="sm"/>
          </a:ln>
        </p:spPr>
        <p:txBody>
          <a:bodyPr/>
          <a:p>
            <a:endParaRPr lang="zh-CN" altLang="en-US"/>
          </a:p>
        </p:txBody>
      </p:sp>
      <p:sp>
        <p:nvSpPr>
          <p:cNvPr id="380947" name="文本框 380946"/>
          <p:cNvSpPr txBox="1"/>
          <p:nvPr/>
        </p:nvSpPr>
        <p:spPr>
          <a:xfrm>
            <a:off x="6999288" y="5899150"/>
            <a:ext cx="685800" cy="519113"/>
          </a:xfrm>
          <a:prstGeom prst="rect">
            <a:avLst/>
          </a:prstGeom>
          <a:noFill/>
          <a:ln w="25400">
            <a:noFill/>
          </a:ln>
        </p:spPr>
        <p:txBody>
          <a:bodyPr>
            <a:spAutoFit/>
          </a:bodyPr>
          <a:p>
            <a:pPr eaLnBrk="0" hangingPunct="0">
              <a:spcBef>
                <a:spcPct val="50000"/>
              </a:spcBef>
            </a:pPr>
            <a:r>
              <a:rPr lang="en-US" altLang="zh-CN" sz="2800">
                <a:solidFill>
                  <a:schemeClr val="tx2"/>
                </a:solidFill>
                <a:latin typeface="宋体" panose="02010600030101010101" pitchFamily="2" charset="-122"/>
              </a:rPr>
              <a:t>CF</a:t>
            </a:r>
            <a:endParaRPr lang="en-US" altLang="zh-CN" sz="2800">
              <a:solidFill>
                <a:schemeClr val="tx2"/>
              </a:solidFill>
              <a:latin typeface="宋体" panose="02010600030101010101" pitchFamily="2" charset="-122"/>
            </a:endParaRPr>
          </a:p>
        </p:txBody>
      </p:sp>
      <p:sp>
        <p:nvSpPr>
          <p:cNvPr id="380948" name="直接连接符 380947"/>
          <p:cNvSpPr/>
          <p:nvPr/>
        </p:nvSpPr>
        <p:spPr>
          <a:xfrm flipH="1">
            <a:off x="6588125" y="6189663"/>
            <a:ext cx="422275" cy="0"/>
          </a:xfrm>
          <a:prstGeom prst="line">
            <a:avLst/>
          </a:prstGeom>
          <a:ln w="25400" cap="sq" cmpd="sng">
            <a:solidFill>
              <a:srgbClr val="FF6600"/>
            </a:solidFill>
            <a:prstDash val="solid"/>
            <a:headEnd type="triangle" w="lg" len="lg"/>
            <a:tailEnd type="none" w="lg" len="lg"/>
          </a:ln>
        </p:spPr>
      </p:sp>
      <p:sp>
        <p:nvSpPr>
          <p:cNvPr id="380949" name="直接连接符 380948"/>
          <p:cNvSpPr/>
          <p:nvPr/>
        </p:nvSpPr>
        <p:spPr>
          <a:xfrm flipH="1">
            <a:off x="2547938" y="6189663"/>
            <a:ext cx="422275" cy="0"/>
          </a:xfrm>
          <a:prstGeom prst="line">
            <a:avLst/>
          </a:prstGeom>
          <a:ln w="25400" cap="sq" cmpd="sng">
            <a:solidFill>
              <a:srgbClr val="FF6600"/>
            </a:solidFill>
            <a:prstDash val="solid"/>
            <a:headEnd type="triangle" w="lg" len="lg"/>
            <a:tailEnd type="none" w="lg" len="lg"/>
          </a:ln>
        </p:spPr>
      </p:sp>
      <p:sp>
        <p:nvSpPr>
          <p:cNvPr id="380950" name="直接连接符 380949"/>
          <p:cNvSpPr/>
          <p:nvPr/>
        </p:nvSpPr>
        <p:spPr>
          <a:xfrm flipH="1">
            <a:off x="7616825" y="6189663"/>
            <a:ext cx="357188" cy="0"/>
          </a:xfrm>
          <a:prstGeom prst="line">
            <a:avLst/>
          </a:prstGeom>
          <a:ln w="25400" cap="sq" cmpd="sng">
            <a:solidFill>
              <a:srgbClr val="FF6600"/>
            </a:solidFill>
            <a:prstDash val="solid"/>
            <a:headEnd type="none" w="lg" len="lg"/>
            <a:tailEnd type="none" w="lg" len="lg"/>
          </a:ln>
        </p:spPr>
      </p:sp>
      <p:sp>
        <p:nvSpPr>
          <p:cNvPr id="380951" name="直接连接符 380950"/>
          <p:cNvSpPr/>
          <p:nvPr/>
        </p:nvSpPr>
        <p:spPr>
          <a:xfrm>
            <a:off x="2547938" y="6669088"/>
            <a:ext cx="5408612" cy="0"/>
          </a:xfrm>
          <a:prstGeom prst="line">
            <a:avLst/>
          </a:prstGeom>
          <a:ln w="25400" cap="flat" cmpd="sng">
            <a:solidFill>
              <a:srgbClr val="FF6600"/>
            </a:solidFill>
            <a:prstDash val="solid"/>
            <a:headEnd type="none" w="med" len="med"/>
            <a:tailEnd type="none" w="med" len="med"/>
          </a:ln>
        </p:spPr>
      </p:sp>
      <p:sp>
        <p:nvSpPr>
          <p:cNvPr id="380952" name="矩形 380951"/>
          <p:cNvSpPr/>
          <p:nvPr/>
        </p:nvSpPr>
        <p:spPr>
          <a:xfrm>
            <a:off x="3568700" y="2644775"/>
            <a:ext cx="3581400" cy="409575"/>
          </a:xfrm>
          <a:prstGeom prst="rect">
            <a:avLst/>
          </a:prstGeom>
          <a:solidFill>
            <a:srgbClr val="339966"/>
          </a:solidFill>
          <a:ln w="25400" cap="sq" cmpd="sng">
            <a:solidFill>
              <a:srgbClr val="339966"/>
            </a:solidFill>
            <a:prstDash val="solid"/>
            <a:miter/>
            <a:headEnd type="none" w="sm" len="sm"/>
            <a:tailEnd type="none" w="sm" len="sm"/>
          </a:ln>
        </p:spPr>
        <p:txBody>
          <a:bodyPr/>
          <a:p>
            <a:endParaRPr lang="zh-CN" altLang="en-US"/>
          </a:p>
        </p:txBody>
      </p:sp>
      <p:sp>
        <p:nvSpPr>
          <p:cNvPr id="380953" name="直接连接符 380952"/>
          <p:cNvSpPr/>
          <p:nvPr/>
        </p:nvSpPr>
        <p:spPr>
          <a:xfrm>
            <a:off x="7596188" y="2873375"/>
            <a:ext cx="9525" cy="469900"/>
          </a:xfrm>
          <a:prstGeom prst="line">
            <a:avLst/>
          </a:prstGeom>
          <a:ln w="25400" cap="sq" cmpd="sng">
            <a:solidFill>
              <a:srgbClr val="FF6600"/>
            </a:solidFill>
            <a:prstDash val="solid"/>
            <a:headEnd type="none" w="sm" len="sm"/>
            <a:tailEnd type="none" w="lg" len="lg"/>
          </a:ln>
        </p:spPr>
      </p:sp>
      <p:sp>
        <p:nvSpPr>
          <p:cNvPr id="380954" name="直接连接符 380953"/>
          <p:cNvSpPr/>
          <p:nvPr/>
        </p:nvSpPr>
        <p:spPr>
          <a:xfrm>
            <a:off x="3406775" y="3343275"/>
            <a:ext cx="4189413" cy="0"/>
          </a:xfrm>
          <a:prstGeom prst="line">
            <a:avLst/>
          </a:prstGeom>
          <a:ln w="25400" cap="sq" cmpd="sng">
            <a:solidFill>
              <a:srgbClr val="FF6600"/>
            </a:solidFill>
            <a:prstDash val="solid"/>
            <a:headEnd type="none" w="sm" len="sm"/>
            <a:tailEnd type="none" w="lg" len="lg"/>
          </a:ln>
        </p:spPr>
      </p:sp>
      <p:sp>
        <p:nvSpPr>
          <p:cNvPr id="380955" name="直接连接符 380954"/>
          <p:cNvSpPr/>
          <p:nvPr/>
        </p:nvSpPr>
        <p:spPr>
          <a:xfrm>
            <a:off x="3406775" y="2863850"/>
            <a:ext cx="0" cy="479425"/>
          </a:xfrm>
          <a:prstGeom prst="line">
            <a:avLst/>
          </a:prstGeom>
          <a:ln w="25400" cap="sq" cmpd="sng">
            <a:solidFill>
              <a:srgbClr val="FF6600"/>
            </a:solidFill>
            <a:prstDash val="solid"/>
            <a:headEnd type="none" w="sm" len="sm"/>
            <a:tailEnd type="none" w="lg" len="lg"/>
          </a:ln>
        </p:spPr>
      </p:sp>
      <p:sp>
        <p:nvSpPr>
          <p:cNvPr id="380956" name="直接连接符 380955"/>
          <p:cNvSpPr/>
          <p:nvPr/>
        </p:nvSpPr>
        <p:spPr>
          <a:xfrm flipH="1">
            <a:off x="4330700" y="2862263"/>
            <a:ext cx="1903413" cy="0"/>
          </a:xfrm>
          <a:prstGeom prst="line">
            <a:avLst/>
          </a:prstGeom>
          <a:ln w="25400" cap="sq" cmpd="sng">
            <a:solidFill>
              <a:schemeClr val="bg2"/>
            </a:solidFill>
            <a:prstDash val="solid"/>
            <a:headEnd type="none" w="sm" len="sm"/>
            <a:tailEnd type="triangle" w="lg" len="lg"/>
          </a:ln>
        </p:spPr>
      </p:sp>
      <p:sp>
        <p:nvSpPr>
          <p:cNvPr id="380957" name="直接连接符 380956"/>
          <p:cNvSpPr/>
          <p:nvPr/>
        </p:nvSpPr>
        <p:spPr>
          <a:xfrm flipH="1">
            <a:off x="3132138" y="2863850"/>
            <a:ext cx="422275" cy="0"/>
          </a:xfrm>
          <a:prstGeom prst="line">
            <a:avLst/>
          </a:prstGeom>
          <a:ln w="25400" cap="sq" cmpd="sng">
            <a:solidFill>
              <a:srgbClr val="FF6600"/>
            </a:solidFill>
            <a:prstDash val="solid"/>
            <a:headEnd type="none" w="sm" len="sm"/>
            <a:tailEnd type="triangle" w="lg" len="lg"/>
          </a:ln>
        </p:spPr>
      </p:sp>
      <p:sp>
        <p:nvSpPr>
          <p:cNvPr id="380958" name="矩形 380957"/>
          <p:cNvSpPr/>
          <p:nvPr/>
        </p:nvSpPr>
        <p:spPr>
          <a:xfrm>
            <a:off x="2532063" y="2644775"/>
            <a:ext cx="571500" cy="409575"/>
          </a:xfrm>
          <a:prstGeom prst="rect">
            <a:avLst/>
          </a:prstGeom>
          <a:solidFill>
            <a:srgbClr val="339966"/>
          </a:solidFill>
          <a:ln w="25400" cap="sq" cmpd="sng">
            <a:solidFill>
              <a:srgbClr val="339966"/>
            </a:solidFill>
            <a:prstDash val="solid"/>
            <a:miter/>
            <a:headEnd type="none" w="sm" len="sm"/>
            <a:tailEnd type="none" w="sm" len="sm"/>
          </a:ln>
        </p:spPr>
        <p:txBody>
          <a:bodyPr/>
          <a:p>
            <a:endParaRPr lang="zh-CN" altLang="en-US"/>
          </a:p>
        </p:txBody>
      </p:sp>
      <p:sp>
        <p:nvSpPr>
          <p:cNvPr id="380959" name="文本框 380958"/>
          <p:cNvSpPr txBox="1"/>
          <p:nvPr/>
        </p:nvSpPr>
        <p:spPr>
          <a:xfrm>
            <a:off x="2517775" y="2563813"/>
            <a:ext cx="685800" cy="519112"/>
          </a:xfrm>
          <a:prstGeom prst="rect">
            <a:avLst/>
          </a:prstGeom>
          <a:noFill/>
          <a:ln w="25400">
            <a:noFill/>
          </a:ln>
        </p:spPr>
        <p:txBody>
          <a:bodyPr>
            <a:spAutoFit/>
          </a:bodyPr>
          <a:p>
            <a:pPr eaLnBrk="0" hangingPunct="0">
              <a:spcBef>
                <a:spcPct val="50000"/>
              </a:spcBef>
            </a:pPr>
            <a:r>
              <a:rPr lang="en-US" altLang="zh-CN" sz="2800">
                <a:solidFill>
                  <a:schemeClr val="tx2"/>
                </a:solidFill>
                <a:latin typeface="宋体" panose="02010600030101010101" pitchFamily="2" charset="-122"/>
              </a:rPr>
              <a:t>CF</a:t>
            </a:r>
            <a:endParaRPr lang="en-US" altLang="zh-CN" sz="2800">
              <a:solidFill>
                <a:schemeClr val="tx2"/>
              </a:solidFill>
              <a:latin typeface="宋体" panose="02010600030101010101" pitchFamily="2" charset="-122"/>
            </a:endParaRPr>
          </a:p>
        </p:txBody>
      </p:sp>
      <p:sp>
        <p:nvSpPr>
          <p:cNvPr id="380960" name="直接连接符 380959"/>
          <p:cNvSpPr/>
          <p:nvPr/>
        </p:nvSpPr>
        <p:spPr>
          <a:xfrm flipH="1">
            <a:off x="7164388" y="2863850"/>
            <a:ext cx="422275" cy="0"/>
          </a:xfrm>
          <a:prstGeom prst="line">
            <a:avLst/>
          </a:prstGeom>
          <a:ln w="25400" cap="sq" cmpd="sng">
            <a:solidFill>
              <a:srgbClr val="FF6600"/>
            </a:solidFill>
            <a:prstDash val="solid"/>
            <a:headEnd type="none" w="sm" len="sm"/>
            <a:tailEnd type="triangle" w="lg" len="lg"/>
          </a:ln>
        </p:spPr>
      </p:sp>
      <p:sp>
        <p:nvSpPr>
          <p:cNvPr id="380961" name="矩形 380960"/>
          <p:cNvSpPr/>
          <p:nvPr/>
        </p:nvSpPr>
        <p:spPr>
          <a:xfrm>
            <a:off x="2984500" y="3582988"/>
            <a:ext cx="3581400" cy="385762"/>
          </a:xfrm>
          <a:prstGeom prst="rect">
            <a:avLst/>
          </a:prstGeom>
          <a:solidFill>
            <a:srgbClr val="339966"/>
          </a:solidFill>
          <a:ln w="25400" cap="sq" cmpd="sng">
            <a:solidFill>
              <a:srgbClr val="339966"/>
            </a:solidFill>
            <a:prstDash val="solid"/>
            <a:miter/>
            <a:headEnd type="none" w="sm" len="sm"/>
            <a:tailEnd type="none" w="sm" len="sm"/>
          </a:ln>
        </p:spPr>
        <p:txBody>
          <a:bodyPr/>
          <a:p>
            <a:endParaRPr lang="zh-CN" altLang="en-US"/>
          </a:p>
        </p:txBody>
      </p:sp>
      <p:sp>
        <p:nvSpPr>
          <p:cNvPr id="380962" name="直接连接符 380961"/>
          <p:cNvSpPr/>
          <p:nvPr/>
        </p:nvSpPr>
        <p:spPr>
          <a:xfrm>
            <a:off x="3821113" y="3781425"/>
            <a:ext cx="2058987" cy="0"/>
          </a:xfrm>
          <a:prstGeom prst="line">
            <a:avLst/>
          </a:prstGeom>
          <a:ln w="25400" cap="sq" cmpd="sng">
            <a:solidFill>
              <a:schemeClr val="bg2"/>
            </a:solidFill>
            <a:prstDash val="solid"/>
            <a:headEnd type="none" w="sm" len="sm"/>
            <a:tailEnd type="triangle" w="lg" len="lg"/>
          </a:ln>
        </p:spPr>
      </p:sp>
      <p:sp>
        <p:nvSpPr>
          <p:cNvPr id="380963" name="直接连接符 380962"/>
          <p:cNvSpPr/>
          <p:nvPr/>
        </p:nvSpPr>
        <p:spPr>
          <a:xfrm>
            <a:off x="2543175" y="3778250"/>
            <a:ext cx="0" cy="479425"/>
          </a:xfrm>
          <a:prstGeom prst="line">
            <a:avLst/>
          </a:prstGeom>
          <a:ln w="25400" cap="sq" cmpd="sng">
            <a:solidFill>
              <a:srgbClr val="FF6600"/>
            </a:solidFill>
            <a:prstDash val="solid"/>
            <a:headEnd type="none" w="sm" len="sm"/>
            <a:tailEnd type="none" w="lg" len="lg"/>
          </a:ln>
        </p:spPr>
      </p:sp>
      <p:sp>
        <p:nvSpPr>
          <p:cNvPr id="380964" name="直接连接符 380963"/>
          <p:cNvSpPr/>
          <p:nvPr/>
        </p:nvSpPr>
        <p:spPr>
          <a:xfrm>
            <a:off x="6719888" y="3776663"/>
            <a:ext cx="0" cy="481012"/>
          </a:xfrm>
          <a:prstGeom prst="line">
            <a:avLst/>
          </a:prstGeom>
          <a:ln w="25400" cap="sq" cmpd="sng">
            <a:solidFill>
              <a:srgbClr val="FF6600"/>
            </a:solidFill>
            <a:prstDash val="solid"/>
            <a:headEnd type="none" w="sm" len="sm"/>
            <a:tailEnd type="none" w="lg" len="lg"/>
          </a:ln>
        </p:spPr>
      </p:sp>
      <p:sp>
        <p:nvSpPr>
          <p:cNvPr id="380965" name="矩形 380964"/>
          <p:cNvSpPr/>
          <p:nvPr/>
        </p:nvSpPr>
        <p:spPr>
          <a:xfrm>
            <a:off x="7008813" y="3568700"/>
            <a:ext cx="571500" cy="409575"/>
          </a:xfrm>
          <a:prstGeom prst="rect">
            <a:avLst/>
          </a:prstGeom>
          <a:solidFill>
            <a:srgbClr val="339966"/>
          </a:solidFill>
          <a:ln w="25400" cap="sq" cmpd="sng">
            <a:solidFill>
              <a:srgbClr val="339966"/>
            </a:solidFill>
            <a:prstDash val="solid"/>
            <a:miter/>
            <a:headEnd type="none" w="sm" len="sm"/>
            <a:tailEnd type="none" w="sm" len="sm"/>
          </a:ln>
        </p:spPr>
        <p:txBody>
          <a:bodyPr/>
          <a:p>
            <a:endParaRPr lang="zh-CN" altLang="en-US"/>
          </a:p>
        </p:txBody>
      </p:sp>
      <p:sp>
        <p:nvSpPr>
          <p:cNvPr id="380966" name="文本框 380965"/>
          <p:cNvSpPr txBox="1"/>
          <p:nvPr/>
        </p:nvSpPr>
        <p:spPr>
          <a:xfrm>
            <a:off x="6981825" y="3487738"/>
            <a:ext cx="685800" cy="519112"/>
          </a:xfrm>
          <a:prstGeom prst="rect">
            <a:avLst/>
          </a:prstGeom>
          <a:noFill/>
          <a:ln w="25400">
            <a:noFill/>
          </a:ln>
        </p:spPr>
        <p:txBody>
          <a:bodyPr>
            <a:spAutoFit/>
          </a:bodyPr>
          <a:p>
            <a:pPr eaLnBrk="0" hangingPunct="0">
              <a:spcBef>
                <a:spcPct val="50000"/>
              </a:spcBef>
            </a:pPr>
            <a:r>
              <a:rPr lang="en-US" altLang="zh-CN" sz="2800">
                <a:solidFill>
                  <a:schemeClr val="tx2"/>
                </a:solidFill>
                <a:latin typeface="宋体" panose="02010600030101010101" pitchFamily="2" charset="-122"/>
              </a:rPr>
              <a:t>CF</a:t>
            </a:r>
            <a:endParaRPr lang="en-US" altLang="zh-CN" sz="2800">
              <a:solidFill>
                <a:schemeClr val="tx2"/>
              </a:solidFill>
              <a:latin typeface="宋体" panose="02010600030101010101" pitchFamily="2" charset="-122"/>
            </a:endParaRPr>
          </a:p>
        </p:txBody>
      </p:sp>
      <p:sp>
        <p:nvSpPr>
          <p:cNvPr id="380967" name="直接连接符 380966"/>
          <p:cNvSpPr/>
          <p:nvPr/>
        </p:nvSpPr>
        <p:spPr>
          <a:xfrm flipH="1">
            <a:off x="6570663" y="3778250"/>
            <a:ext cx="422275" cy="0"/>
          </a:xfrm>
          <a:prstGeom prst="line">
            <a:avLst/>
          </a:prstGeom>
          <a:ln w="25400" cap="sq" cmpd="sng">
            <a:solidFill>
              <a:srgbClr val="FF6600"/>
            </a:solidFill>
            <a:prstDash val="solid"/>
            <a:headEnd type="triangle" w="lg" len="lg"/>
            <a:tailEnd type="none" w="lg" len="lg"/>
          </a:ln>
        </p:spPr>
      </p:sp>
      <p:sp>
        <p:nvSpPr>
          <p:cNvPr id="380968" name="直接连接符 380967"/>
          <p:cNvSpPr/>
          <p:nvPr/>
        </p:nvSpPr>
        <p:spPr>
          <a:xfrm flipH="1">
            <a:off x="2555875" y="3778250"/>
            <a:ext cx="422275" cy="0"/>
          </a:xfrm>
          <a:prstGeom prst="line">
            <a:avLst/>
          </a:prstGeom>
          <a:ln w="25400" cap="sq" cmpd="sng">
            <a:solidFill>
              <a:srgbClr val="FF6600"/>
            </a:solidFill>
            <a:prstDash val="solid"/>
            <a:headEnd type="triangle" w="lg" len="lg"/>
            <a:tailEnd type="none" w="lg" len="lg"/>
          </a:ln>
        </p:spPr>
      </p:sp>
      <p:sp>
        <p:nvSpPr>
          <p:cNvPr id="380969" name="直接连接符 380968"/>
          <p:cNvSpPr/>
          <p:nvPr/>
        </p:nvSpPr>
        <p:spPr>
          <a:xfrm>
            <a:off x="2555875" y="4257675"/>
            <a:ext cx="4164013" cy="0"/>
          </a:xfrm>
          <a:prstGeom prst="line">
            <a:avLst/>
          </a:prstGeom>
          <a:ln w="25400" cap="flat" cmpd="sng">
            <a:solidFill>
              <a:srgbClr val="FF6600"/>
            </a:solidFill>
            <a:prstDash val="solid"/>
            <a:headEnd type="none" w="med" len="med"/>
            <a:tailEnd type="none" w="med" len="med"/>
          </a:ln>
        </p:spPr>
      </p:sp>
      <p:sp>
        <p:nvSpPr>
          <p:cNvPr id="380970" name="矩形 380969"/>
          <p:cNvSpPr/>
          <p:nvPr/>
        </p:nvSpPr>
        <p:spPr>
          <a:xfrm>
            <a:off x="5219700" y="1341438"/>
            <a:ext cx="3924300" cy="1223962"/>
          </a:xfrm>
          <a:prstGeom prst="rect">
            <a:avLst/>
          </a:prstGeom>
          <a:noFill/>
          <a:ln w="9525">
            <a:noFill/>
          </a:ln>
        </p:spPr>
        <p:txBody>
          <a:bodyPr lIns="92075" tIns="46038" rIns="92075" bIns="46038"/>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8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4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2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Arial" panose="020B0604020202020204" pitchFamily="34" charset="0"/>
                <a:ea typeface="宋体" panose="02010600030101010101" pitchFamily="2" charset="-122"/>
              </a:defRPr>
            </a:lvl5pPr>
          </a:lstStyle>
          <a:p>
            <a:pPr lvl="0">
              <a:spcBef>
                <a:spcPct val="10000"/>
              </a:spcBef>
              <a:spcAft>
                <a:spcPct val="10000"/>
              </a:spcAft>
              <a:buNone/>
            </a:pPr>
            <a:r>
              <a:rPr lang="zh-CN" altLang="en-US" sz="2000" dirty="0">
                <a:solidFill>
                  <a:schemeClr val="tx1"/>
                </a:solidFill>
              </a:rPr>
              <a:t>循环移位指令的格式、对操作</a:t>
            </a:r>
            <a:endParaRPr lang="zh-CN" altLang="en-US" sz="2000" dirty="0">
              <a:solidFill>
                <a:schemeClr val="tx1"/>
              </a:solidFill>
            </a:endParaRPr>
          </a:p>
          <a:p>
            <a:pPr lvl="0">
              <a:spcBef>
                <a:spcPct val="10000"/>
              </a:spcBef>
              <a:spcAft>
                <a:spcPct val="10000"/>
              </a:spcAft>
              <a:buNone/>
            </a:pPr>
            <a:r>
              <a:rPr lang="zh-CN" altLang="en-US" sz="2000" dirty="0">
                <a:solidFill>
                  <a:schemeClr val="tx1"/>
                </a:solidFill>
              </a:rPr>
              <a:t>数的要求与非循环移位指令相同</a:t>
            </a:r>
            <a:endParaRPr lang="zh-CN" altLang="en-US" sz="2000" dirty="0">
              <a:solidFill>
                <a:schemeClr val="tx1"/>
              </a:solidFill>
            </a:endParaRPr>
          </a:p>
        </p:txBody>
      </p:sp>
    </p:spTree>
  </p:cSld>
  <p:clrMapOvr>
    <a:masterClrMapping/>
  </p:clrMapOvr>
  <p:transition>
    <p:wheel spokes="8"/>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2866" name="标题 292865"/>
          <p:cNvSpPr>
            <a:spLocks noGrp="1"/>
          </p:cNvSpPr>
          <p:nvPr>
            <p:ph type="title"/>
          </p:nvPr>
        </p:nvSpPr>
        <p:spPr/>
        <p:txBody>
          <a:bodyPr anchor="ctr" anchorCtr="0"/>
          <a:p>
            <a:r>
              <a:rPr lang="zh-CN" altLang="en-US" dirty="0"/>
              <a:t>3.2 </a:t>
            </a:r>
            <a:r>
              <a:rPr lang="en-US" altLang="zh-CN"/>
              <a:t>8086</a:t>
            </a:r>
            <a:r>
              <a:rPr lang="zh-CN" altLang="en-US" dirty="0"/>
              <a:t>的寻址方式</a:t>
            </a:r>
            <a:endParaRPr lang="zh-CN" altLang="en-US" dirty="0"/>
          </a:p>
        </p:txBody>
      </p:sp>
      <p:sp>
        <p:nvSpPr>
          <p:cNvPr id="292867" name="文本占位符 292866"/>
          <p:cNvSpPr>
            <a:spLocks noGrp="1"/>
          </p:cNvSpPr>
          <p:nvPr>
            <p:ph type="body" idx="1"/>
          </p:nvPr>
        </p:nvSpPr>
        <p:spPr/>
        <p:txBody>
          <a:bodyPr/>
          <a:p>
            <a:pPr>
              <a:lnSpc>
                <a:spcPct val="110000"/>
              </a:lnSpc>
              <a:buNone/>
            </a:pPr>
            <a:r>
              <a:rPr lang="zh-CN" altLang="en-US" dirty="0"/>
              <a:t>寻址方式</a:t>
            </a:r>
            <a:r>
              <a:rPr lang="en-US" altLang="zh-CN">
                <a:latin typeface="宋体" panose="02010600030101010101" pitchFamily="2" charset="-122"/>
              </a:rPr>
              <a:t>——</a:t>
            </a:r>
            <a:r>
              <a:rPr lang="zh-CN" altLang="en-US" dirty="0"/>
              <a:t>寻找操作数的方法</a:t>
            </a:r>
            <a:endParaRPr lang="zh-CN" altLang="en-US" dirty="0"/>
          </a:p>
          <a:p>
            <a:pPr>
              <a:lnSpc>
                <a:spcPct val="110000"/>
              </a:lnSpc>
            </a:pPr>
            <a:r>
              <a:rPr lang="en-US" altLang="en-US" sz="2400" err="1"/>
              <a:t>寻找操作数的地址</a:t>
            </a:r>
            <a:r>
              <a:rPr lang="zh-CN" altLang="en-US" sz="2400" dirty="0"/>
              <a:t>（一般指源操作数）</a:t>
            </a:r>
            <a:endParaRPr lang="zh-CN" altLang="en-US" sz="2400" dirty="0"/>
          </a:p>
          <a:p>
            <a:pPr>
              <a:lnSpc>
                <a:spcPct val="110000"/>
              </a:lnSpc>
            </a:pPr>
            <a:r>
              <a:rPr lang="en-US" altLang="en-US" sz="2400" err="1"/>
              <a:t>寻找要执行的下一条指令的地址</a:t>
            </a:r>
            <a:endParaRPr lang="zh-CN" altLang="en-US" sz="2400" dirty="0"/>
          </a:p>
          <a:p>
            <a:pPr>
              <a:lnSpc>
                <a:spcPct val="110000"/>
              </a:lnSpc>
              <a:buClr>
                <a:schemeClr val="tx1"/>
              </a:buClr>
              <a:buFont typeface="Wingdings" panose="05000000000000000000" pitchFamily="2" charset="2"/>
              <a:buNone/>
            </a:pPr>
            <a:r>
              <a:rPr lang="en-US" altLang="zh-CN" sz="2400"/>
              <a:t>    </a:t>
            </a:r>
            <a:r>
              <a:rPr lang="en-US" altLang="en-US" sz="2400"/>
              <a:t>在8086指令系统中，说明操作数所在地址的寻址方式可</a:t>
            </a:r>
            <a:endParaRPr lang="en-US" altLang="zh-CN" sz="2400"/>
          </a:p>
          <a:p>
            <a:pPr>
              <a:lnSpc>
                <a:spcPct val="110000"/>
              </a:lnSpc>
              <a:buClr>
                <a:schemeClr val="tx1"/>
              </a:buClr>
              <a:buFont typeface="Wingdings" panose="05000000000000000000" pitchFamily="2" charset="2"/>
              <a:buNone/>
            </a:pPr>
            <a:r>
              <a:rPr lang="en-US" altLang="en-US" sz="2400"/>
              <a:t>分为8种</a:t>
            </a:r>
            <a:r>
              <a:rPr lang="zh-CN" altLang="en-US" sz="2400" dirty="0"/>
              <a:t>：</a:t>
            </a:r>
            <a:endParaRPr lang="zh-CN" altLang="en-US" sz="2400" dirty="0"/>
          </a:p>
          <a:p>
            <a:pPr>
              <a:lnSpc>
                <a:spcPct val="110000"/>
              </a:lnSpc>
              <a:buClr>
                <a:schemeClr val="tx1"/>
              </a:buClr>
              <a:buFont typeface="Wingdings" panose="05000000000000000000" pitchFamily="2" charset="2"/>
              <a:buNone/>
            </a:pPr>
            <a:r>
              <a:rPr lang="zh-CN" altLang="en-US" sz="2400" dirty="0">
                <a:solidFill>
                  <a:schemeClr val="tx1"/>
                </a:solidFill>
              </a:rPr>
              <a:t>　① 立即寻址               ⑤ 寄存器相对寻址</a:t>
            </a:r>
            <a:endParaRPr lang="zh-CN" altLang="en-US" sz="2400" dirty="0">
              <a:solidFill>
                <a:schemeClr val="tx1"/>
              </a:solidFill>
            </a:endParaRPr>
          </a:p>
          <a:p>
            <a:pPr>
              <a:lnSpc>
                <a:spcPct val="110000"/>
              </a:lnSpc>
              <a:buClr>
                <a:schemeClr val="tx1"/>
              </a:buClr>
              <a:buFont typeface="Wingdings" panose="05000000000000000000" pitchFamily="2" charset="2"/>
              <a:buNone/>
            </a:pPr>
            <a:r>
              <a:rPr lang="zh-CN" altLang="en-US" sz="2400" dirty="0">
                <a:solidFill>
                  <a:schemeClr val="tx1"/>
                </a:solidFill>
              </a:rPr>
              <a:t>　② 直接寻址               ⑥ 基址</a:t>
            </a:r>
            <a:r>
              <a:rPr lang="en-US" altLang="zh-CN" sz="2400">
                <a:solidFill>
                  <a:schemeClr val="tx1"/>
                </a:solidFill>
              </a:rPr>
              <a:t>-</a:t>
            </a:r>
            <a:r>
              <a:rPr lang="zh-CN" altLang="en-US" sz="2400" dirty="0">
                <a:solidFill>
                  <a:schemeClr val="tx1"/>
                </a:solidFill>
              </a:rPr>
              <a:t>变址寻址</a:t>
            </a:r>
            <a:endParaRPr lang="zh-CN" altLang="en-US" sz="2400" dirty="0">
              <a:solidFill>
                <a:schemeClr val="tx1"/>
              </a:solidFill>
            </a:endParaRPr>
          </a:p>
          <a:p>
            <a:pPr>
              <a:lnSpc>
                <a:spcPct val="110000"/>
              </a:lnSpc>
              <a:buClr>
                <a:schemeClr val="tx1"/>
              </a:buClr>
              <a:buFont typeface="Wingdings" panose="05000000000000000000" pitchFamily="2" charset="2"/>
              <a:buNone/>
            </a:pPr>
            <a:r>
              <a:rPr lang="zh-CN" altLang="en-US" sz="2400" dirty="0">
                <a:solidFill>
                  <a:schemeClr val="tx1"/>
                </a:solidFill>
              </a:rPr>
              <a:t>　③ 寄存器寻址             ⑦ 相对的基址</a:t>
            </a:r>
            <a:r>
              <a:rPr lang="en-US" altLang="zh-CN" sz="2400">
                <a:solidFill>
                  <a:schemeClr val="tx1"/>
                </a:solidFill>
              </a:rPr>
              <a:t>-</a:t>
            </a:r>
            <a:r>
              <a:rPr lang="zh-CN" altLang="en-US" sz="2400" dirty="0">
                <a:solidFill>
                  <a:schemeClr val="tx1"/>
                </a:solidFill>
              </a:rPr>
              <a:t>变址寻址</a:t>
            </a:r>
            <a:endParaRPr lang="zh-CN" altLang="en-US" sz="2400" dirty="0">
              <a:solidFill>
                <a:schemeClr val="tx1"/>
              </a:solidFill>
            </a:endParaRPr>
          </a:p>
          <a:p>
            <a:pPr>
              <a:lnSpc>
                <a:spcPct val="110000"/>
              </a:lnSpc>
              <a:buClr>
                <a:schemeClr val="tx1"/>
              </a:buClr>
              <a:buFont typeface="Wingdings" panose="05000000000000000000" pitchFamily="2" charset="2"/>
              <a:buNone/>
            </a:pPr>
            <a:r>
              <a:rPr lang="zh-CN" altLang="en-US" sz="2400" dirty="0">
                <a:solidFill>
                  <a:schemeClr val="tx1"/>
                </a:solidFill>
              </a:rPr>
              <a:t>　④ 寄存器间接寻址         ⑧ 隐含寻址</a:t>
            </a:r>
            <a:endParaRPr lang="zh-CN" altLang="en-US" sz="2400" dirty="0">
              <a:solidFill>
                <a:schemeClr val="tx1"/>
              </a:solidFill>
            </a:endParaRPr>
          </a:p>
        </p:txBody>
      </p:sp>
    </p:spTree>
  </p:cSld>
  <p:clrMapOvr>
    <a:masterClrMapping/>
  </p:clrMapOvr>
  <p:transition>
    <p:wheel spokes="8"/>
  </p:transition>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1954" name="标题 381953"/>
          <p:cNvSpPr>
            <a:spLocks noGrp="1"/>
          </p:cNvSpPr>
          <p:nvPr>
            <p:ph type="title"/>
          </p:nvPr>
        </p:nvSpPr>
        <p:spPr/>
        <p:txBody>
          <a:bodyPr anchor="ctr" anchorCtr="0"/>
          <a:p>
            <a:endParaRPr lang="zh-CN" altLang="en-US" dirty="0"/>
          </a:p>
        </p:txBody>
      </p:sp>
      <p:sp>
        <p:nvSpPr>
          <p:cNvPr id="381955" name="文本占位符 381954"/>
          <p:cNvSpPr>
            <a:spLocks noGrp="1"/>
          </p:cNvSpPr>
          <p:nvPr>
            <p:ph type="body" idx="1"/>
          </p:nvPr>
        </p:nvSpPr>
        <p:spPr/>
        <p:txBody>
          <a:bodyPr/>
          <a:p>
            <a:pPr>
              <a:buNone/>
            </a:pPr>
            <a:r>
              <a:rPr lang="zh-CN" altLang="en-US" dirty="0"/>
              <a:t>循环移位指令的应用</a:t>
            </a:r>
            <a:endParaRPr lang="zh-CN" altLang="en-US" dirty="0"/>
          </a:p>
          <a:p>
            <a:pPr>
              <a:lnSpc>
                <a:spcPct val="125000"/>
              </a:lnSpc>
            </a:pPr>
            <a:r>
              <a:rPr lang="zh-CN" altLang="en-US" sz="2400" dirty="0"/>
              <a:t>用于对某些位状态的测试</a:t>
            </a:r>
            <a:endParaRPr lang="zh-CN" altLang="en-US" sz="2400" dirty="0"/>
          </a:p>
          <a:p>
            <a:pPr>
              <a:lnSpc>
                <a:spcPct val="125000"/>
              </a:lnSpc>
            </a:pPr>
            <a:r>
              <a:rPr lang="zh-CN" altLang="en-US" sz="2400" dirty="0"/>
              <a:t>高位部分和低位部分的交换</a:t>
            </a:r>
            <a:endParaRPr lang="zh-CN" altLang="en-US" sz="2400" dirty="0"/>
          </a:p>
          <a:p>
            <a:pPr>
              <a:lnSpc>
                <a:spcPct val="125000"/>
              </a:lnSpc>
            </a:pPr>
            <a:r>
              <a:rPr lang="zh-CN" altLang="en-US" sz="2400" dirty="0"/>
              <a:t>与非循环移位指令一起组成32位或更长字长数的移位</a:t>
            </a:r>
            <a:endParaRPr lang="zh-CN" altLang="en-US" sz="2400" dirty="0"/>
          </a:p>
          <a:p>
            <a:endParaRPr lang="zh-CN" altLang="en-US" sz="2400" dirty="0"/>
          </a:p>
        </p:txBody>
      </p:sp>
    </p:spTree>
  </p:cSld>
  <p:clrMapOvr>
    <a:masterClrMapping/>
  </p:clrMapOvr>
  <p:transition>
    <p:wheel spokes="8"/>
  </p:transition>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lgn="just">
              <a:lnSpc>
                <a:spcPct val="110000"/>
              </a:lnSpc>
              <a:spcBef>
                <a:spcPct val="50000"/>
              </a:spcBef>
              <a:buNone/>
            </a:pP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例</a:t>
            </a:r>
            <a:r>
              <a:rPr lang="en-US" altLang="zh-CN" sz="2000" dirty="0">
                <a:latin typeface="Times New Roman" panose="02020603050405020304" pitchFamily="18" charset="0"/>
                <a:ea typeface="宋体" panose="02010600030101010101" pitchFamily="2" charset="-122"/>
                <a:sym typeface="+mn-ea"/>
              </a:rPr>
              <a:t> </a:t>
            </a:r>
            <a:r>
              <a:rPr lang="zh-CN" altLang="en-US" sz="2000" dirty="0">
                <a:latin typeface="Times New Roman" panose="02020603050405020304" pitchFamily="18" charset="0"/>
                <a:ea typeface="宋体" panose="02010600030101010101" pitchFamily="2" charset="-122"/>
                <a:sym typeface="+mn-ea"/>
              </a:rPr>
              <a:t>】如</a:t>
            </a:r>
            <a:r>
              <a:rPr lang="en-US" altLang="zh-CN" sz="2000">
                <a:latin typeface="Times New Roman" panose="02020603050405020304" pitchFamily="18" charset="0"/>
                <a:ea typeface="宋体" panose="02010600030101010101" pitchFamily="2" charset="-122"/>
                <a:sym typeface="+mn-ea"/>
              </a:rPr>
              <a:t>AX=0034H</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BX=0012H</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重新装配使</a:t>
            </a:r>
            <a:r>
              <a:rPr lang="en-US" altLang="zh-CN" sz="2000">
                <a:latin typeface="Times New Roman" panose="02020603050405020304" pitchFamily="18" charset="0"/>
                <a:ea typeface="宋体" panose="02010600030101010101" pitchFamily="2" charset="-122"/>
                <a:sym typeface="+mn-ea"/>
              </a:rPr>
              <a:t>AX=1234H</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利用移位指令来实现，程序如下：</a:t>
            </a:r>
            <a:endParaRPr lang="zh-CN" altLang="en-US" sz="2000" dirty="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en-US" altLang="zh-CN" sz="2000">
                <a:latin typeface="Times New Roman" panose="02020603050405020304" pitchFamily="18" charset="0"/>
                <a:ea typeface="宋体" panose="02010600030101010101" pitchFamily="2" charset="-122"/>
                <a:sym typeface="+mn-ea"/>
              </a:rPr>
              <a:t>MOV  AX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0034H</a:t>
            </a:r>
            <a:endParaRPr lang="en-US" altLang="zh-CN" sz="200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en-US" altLang="zh-CN" sz="2000">
                <a:latin typeface="Times New Roman" panose="02020603050405020304" pitchFamily="18" charset="0"/>
                <a:ea typeface="宋体" panose="02010600030101010101" pitchFamily="2" charset="-122"/>
                <a:sym typeface="+mn-ea"/>
              </a:rPr>
              <a:t>MOV  BX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0012H</a:t>
            </a:r>
            <a:endParaRPr lang="en-US" altLang="zh-CN" sz="200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en-US" altLang="zh-CN" sz="2000">
                <a:latin typeface="Times New Roman" panose="02020603050405020304" pitchFamily="18" charset="0"/>
                <a:ea typeface="宋体" panose="02010600030101010101" pitchFamily="2" charset="-122"/>
                <a:sym typeface="+mn-ea"/>
              </a:rPr>
              <a:t>MOV  CL</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8</a:t>
            </a:r>
            <a:endParaRPr lang="en-US" altLang="zh-CN" sz="200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en-US" altLang="zh-CN" sz="2000">
                <a:latin typeface="Times New Roman" panose="02020603050405020304" pitchFamily="18" charset="0"/>
                <a:ea typeface="宋体" panose="02010600030101010101" pitchFamily="2" charset="-122"/>
                <a:sym typeface="+mn-ea"/>
              </a:rPr>
              <a:t>ROL   BX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CL</a:t>
            </a:r>
            <a:endParaRPr lang="en-US" altLang="zh-CN" sz="200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en-US" altLang="zh-CN" sz="2000">
                <a:latin typeface="Times New Roman" panose="02020603050405020304" pitchFamily="18" charset="0"/>
                <a:ea typeface="宋体" panose="02010600030101010101" pitchFamily="2" charset="-122"/>
                <a:sym typeface="+mn-ea"/>
              </a:rPr>
              <a:t>ADD   AX</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BX</a:t>
            </a:r>
            <a:endParaRPr lang="en-US" altLang="zh-CN" sz="200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zh-CN" altLang="en-US" sz="2000" dirty="0">
                <a:latin typeface="宋体" panose="02010600030101010101" pitchFamily="2" charset="-122"/>
                <a:ea typeface="宋体" panose="02010600030101010101" pitchFamily="2" charset="-122"/>
                <a:sym typeface="+mn-ea"/>
              </a:rPr>
              <a:t>指令</a:t>
            </a:r>
            <a:r>
              <a:rPr lang="en-US" altLang="zh-CN" sz="2000">
                <a:latin typeface="Times New Roman" panose="02020603050405020304" pitchFamily="18" charset="0"/>
                <a:ea typeface="宋体" panose="02010600030101010101" pitchFamily="2" charset="-122"/>
                <a:sym typeface="+mn-ea"/>
              </a:rPr>
              <a:t>ROL BX</a:t>
            </a:r>
            <a:r>
              <a:rPr lang="zh-CN" altLang="en-US" sz="2000">
                <a:latin typeface="宋体" panose="02010600030101010101" pitchFamily="2" charset="-122"/>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CL</a:t>
            </a:r>
            <a:r>
              <a:rPr lang="zh-CN" altLang="en-US" sz="2000">
                <a:latin typeface="宋体" panose="02010600030101010101" pitchFamily="2" charset="-122"/>
                <a:ea typeface="宋体" panose="02010600030101010101" pitchFamily="2" charset="-122"/>
                <a:sym typeface="+mn-ea"/>
              </a:rPr>
              <a:t>使</a:t>
            </a:r>
            <a:r>
              <a:rPr lang="en-US" altLang="zh-CN" sz="2000">
                <a:latin typeface="Times New Roman" panose="02020603050405020304" pitchFamily="18" charset="0"/>
                <a:ea typeface="宋体" panose="02010600030101010101" pitchFamily="2" charset="-122"/>
                <a:sym typeface="+mn-ea"/>
              </a:rPr>
              <a:t>BX=1200H</a:t>
            </a:r>
            <a:r>
              <a:rPr lang="zh-CN" altLang="en-US" sz="2000">
                <a:latin typeface="宋体" panose="02010600030101010101" pitchFamily="2" charset="-122"/>
                <a:ea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sym typeface="+mn-ea"/>
              </a:rPr>
              <a:t>执行</a:t>
            </a:r>
            <a:r>
              <a:rPr lang="en-US" altLang="zh-CN" sz="2000">
                <a:latin typeface="Times New Roman" panose="02020603050405020304" pitchFamily="18" charset="0"/>
                <a:ea typeface="宋体" panose="02010600030101010101" pitchFamily="2" charset="-122"/>
                <a:sym typeface="+mn-ea"/>
              </a:rPr>
              <a:t>ADD</a:t>
            </a:r>
            <a:r>
              <a:rPr lang="zh-CN" altLang="en-US" sz="2000" dirty="0">
                <a:latin typeface="宋体" panose="02010600030101010101" pitchFamily="2" charset="-122"/>
                <a:ea typeface="宋体" panose="02010600030101010101" pitchFamily="2" charset="-122"/>
                <a:sym typeface="+mn-ea"/>
              </a:rPr>
              <a:t>指令后，</a:t>
            </a:r>
            <a:r>
              <a:rPr lang="en-US" altLang="zh-CN" sz="2000">
                <a:latin typeface="Times New Roman" panose="02020603050405020304" pitchFamily="18" charset="0"/>
                <a:ea typeface="宋体" panose="02010600030101010101" pitchFamily="2" charset="-122"/>
                <a:sym typeface="+mn-ea"/>
              </a:rPr>
              <a:t>AX=1234H</a:t>
            </a:r>
            <a:r>
              <a:rPr lang="zh-CN" altLang="en-US" sz="2000">
                <a:latin typeface="宋体" panose="02010600030101010101" pitchFamily="2" charset="-122"/>
                <a:ea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sym typeface="+mn-ea"/>
              </a:rPr>
              <a:t>这里</a:t>
            </a:r>
            <a:r>
              <a:rPr lang="en-US" altLang="zh-CN" sz="2000">
                <a:latin typeface="Times New Roman" panose="02020603050405020304" pitchFamily="18" charset="0"/>
                <a:ea typeface="宋体" panose="02010600030101010101" pitchFamily="2" charset="-122"/>
                <a:sym typeface="+mn-ea"/>
              </a:rPr>
              <a:t>ADD</a:t>
            </a:r>
            <a:r>
              <a:rPr lang="zh-CN" altLang="en-US" sz="2000" dirty="0">
                <a:latin typeface="宋体" panose="02010600030101010101" pitchFamily="2" charset="-122"/>
                <a:ea typeface="宋体" panose="02010600030101010101" pitchFamily="2" charset="-122"/>
                <a:sym typeface="+mn-ea"/>
              </a:rPr>
              <a:t>指令也可以用</a:t>
            </a:r>
            <a:r>
              <a:rPr lang="en-US" altLang="zh-CN" sz="2000">
                <a:latin typeface="Times New Roman" panose="02020603050405020304" pitchFamily="18" charset="0"/>
                <a:ea typeface="宋体" panose="02010600030101010101" pitchFamily="2" charset="-122"/>
                <a:sym typeface="+mn-ea"/>
              </a:rPr>
              <a:t>OR  AX</a:t>
            </a:r>
            <a:r>
              <a:rPr lang="zh-CN" altLang="en-US" sz="2000">
                <a:latin typeface="宋体" panose="02010600030101010101" pitchFamily="2" charset="-122"/>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BX</a:t>
            </a:r>
            <a:r>
              <a:rPr lang="zh-CN" altLang="en-US" sz="2000" dirty="0">
                <a:latin typeface="宋体" panose="02010600030101010101" pitchFamily="2" charset="-122"/>
                <a:ea typeface="宋体" panose="02010600030101010101" pitchFamily="2" charset="-122"/>
                <a:sym typeface="+mn-ea"/>
              </a:rPr>
              <a:t>代替，得到同样的效果。</a:t>
            </a:r>
            <a:endParaRPr lang="zh-CN" altLang="en-US" sz="2000"/>
          </a:p>
        </p:txBody>
      </p:sp>
    </p:spTree>
  </p:cSld>
  <p:clrMapOvr>
    <a:masterClrMapping/>
  </p:clrMapOvr>
  <p:transition>
    <p:wheel spokes="8"/>
  </p:transition>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8788" name="文本框 118787"/>
          <p:cNvSpPr txBox="1"/>
          <p:nvPr/>
        </p:nvSpPr>
        <p:spPr>
          <a:xfrm>
            <a:off x="539115" y="1341120"/>
            <a:ext cx="8305800" cy="4107815"/>
          </a:xfrm>
          <a:prstGeom prst="rect">
            <a:avLst/>
          </a:prstGeom>
          <a:noFill/>
          <a:ln w="9525">
            <a:noFill/>
          </a:ln>
        </p:spPr>
        <p:txBody>
          <a:bodyPr>
            <a:spAutoFit/>
          </a:bodyPr>
          <a:p>
            <a:pPr algn="just">
              <a:spcBef>
                <a:spcPct val="50000"/>
              </a:spcBef>
            </a:pPr>
            <a:r>
              <a:rPr lang="zh-CN" altLang="en-US" dirty="0">
                <a:latin typeface="Times New Roman" panose="02020603050405020304" pitchFamily="18" charset="0"/>
                <a:ea typeface="宋体" panose="02010600030101010101" pitchFamily="2" charset="-122"/>
              </a:rPr>
              <a:t>【例】</a:t>
            </a:r>
            <a:r>
              <a:rPr lang="zh-CN" altLang="en-US"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把</a:t>
            </a:r>
            <a:r>
              <a:rPr lang="en-US" altLang="zh-CN">
                <a:latin typeface="Times New Roman" panose="02020603050405020304" pitchFamily="18" charset="0"/>
                <a:ea typeface="宋体" panose="02010600030101010101" pitchFamily="2" charset="-122"/>
              </a:rPr>
              <a:t>DX</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AX</a:t>
            </a:r>
            <a:r>
              <a:rPr lang="zh-CN" altLang="en-US" dirty="0">
                <a:latin typeface="Times New Roman" panose="02020603050405020304" pitchFamily="18" charset="0"/>
                <a:ea typeface="宋体" panose="02010600030101010101" pitchFamily="2" charset="-122"/>
              </a:rPr>
              <a:t>组成的</a:t>
            </a:r>
            <a:r>
              <a:rPr lang="en-US" altLang="zh-CN" dirty="0">
                <a:latin typeface="Times New Roman" panose="02020603050405020304" pitchFamily="18" charset="0"/>
                <a:ea typeface="宋体" panose="02010600030101010101" pitchFamily="2" charset="-122"/>
              </a:rPr>
              <a:t>32</a:t>
            </a:r>
            <a:r>
              <a:rPr lang="zh-CN" altLang="en-US" dirty="0">
                <a:latin typeface="Times New Roman" panose="02020603050405020304" pitchFamily="18" charset="0"/>
                <a:ea typeface="宋体" panose="02010600030101010101" pitchFamily="2" charset="-122"/>
              </a:rPr>
              <a:t>位数乘</a:t>
            </a:r>
            <a:r>
              <a:rPr lang="en-US" altLang="zh-CN" dirty="0">
                <a:latin typeface="Times New Roman" panose="02020603050405020304" pitchFamily="18" charset="0"/>
                <a:ea typeface="宋体" panose="02010600030101010101" pitchFamily="2" charset="-122"/>
              </a:rPr>
              <a:t>16</a:t>
            </a:r>
            <a:r>
              <a:rPr lang="zh-CN" altLang="en-US" dirty="0">
                <a:latin typeface="Times New Roman" panose="02020603050405020304" pitchFamily="18" charset="0"/>
                <a:ea typeface="宋体" panose="02010600030101010101" pitchFamily="2" charset="-122"/>
              </a:rPr>
              <a:t>运算，试编写指令序列。</a:t>
            </a:r>
            <a:endParaRPr lang="zh-CN" altLang="en-US" dirty="0">
              <a:latin typeface="Times New Roman" panose="02020603050405020304" pitchFamily="18" charset="0"/>
              <a:ea typeface="宋体" panose="02010600030101010101" pitchFamily="2" charset="-122"/>
            </a:endParaRPr>
          </a:p>
          <a:p>
            <a:pPr algn="just">
              <a:spcBef>
                <a:spcPct val="50000"/>
              </a:spcBef>
            </a:pPr>
            <a:r>
              <a:rPr lang="zh-CN" altLang="en-US"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MOV   CL</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4</a:t>
            </a:r>
            <a:endParaRPr lang="en-US" altLang="zh-CN">
              <a:latin typeface="Times New Roman" panose="02020603050405020304" pitchFamily="18" charset="0"/>
              <a:ea typeface="宋体" panose="02010600030101010101" pitchFamily="2" charset="-122"/>
            </a:endParaRPr>
          </a:p>
          <a:p>
            <a:pPr algn="just">
              <a:spcBef>
                <a:spcPct val="50000"/>
              </a:spcBef>
            </a:pPr>
            <a:r>
              <a:rPr lang="en-US" altLang="zh-CN">
                <a:latin typeface="Times New Roman" panose="02020603050405020304" pitchFamily="18" charset="0"/>
                <a:ea typeface="宋体" panose="02010600030101010101" pitchFamily="2" charset="-122"/>
              </a:rPr>
              <a:t>         SHL    DX</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CL </a:t>
            </a:r>
            <a:r>
              <a:rPr lang="zh-CN" altLang="en-US">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亦可用</a:t>
            </a:r>
            <a:r>
              <a:rPr lang="en-US" altLang="zh-CN">
                <a:latin typeface="Times New Roman" panose="02020603050405020304" pitchFamily="18" charset="0"/>
                <a:ea typeface="宋体" panose="02010600030101010101" pitchFamily="2" charset="-122"/>
              </a:rPr>
              <a:t>SAL DX</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CL</a:t>
            </a:r>
            <a:endParaRPr lang="en-US" altLang="zh-CN">
              <a:latin typeface="Times New Roman" panose="02020603050405020304" pitchFamily="18" charset="0"/>
              <a:ea typeface="宋体" panose="02010600030101010101" pitchFamily="2" charset="-122"/>
            </a:endParaRPr>
          </a:p>
          <a:p>
            <a:pPr algn="just">
              <a:spcBef>
                <a:spcPct val="50000"/>
              </a:spcBef>
            </a:pPr>
            <a:r>
              <a:rPr lang="en-US" altLang="zh-CN">
                <a:latin typeface="Times New Roman" panose="02020603050405020304" pitchFamily="18" charset="0"/>
                <a:ea typeface="宋体" panose="02010600030101010101" pitchFamily="2" charset="-122"/>
              </a:rPr>
              <a:t>         MOV   BH</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AH   </a:t>
            </a:r>
            <a:endParaRPr lang="en-US" altLang="zh-CN">
              <a:latin typeface="Times New Roman" panose="02020603050405020304" pitchFamily="18" charset="0"/>
              <a:ea typeface="宋体" panose="02010600030101010101" pitchFamily="2" charset="-122"/>
            </a:endParaRPr>
          </a:p>
          <a:p>
            <a:pPr algn="just">
              <a:spcBef>
                <a:spcPct val="50000"/>
              </a:spcBef>
            </a:pPr>
            <a:r>
              <a:rPr lang="en-US" altLang="zh-CN">
                <a:latin typeface="Times New Roman" panose="02020603050405020304" pitchFamily="18" charset="0"/>
                <a:ea typeface="宋体" panose="02010600030101010101" pitchFamily="2" charset="-122"/>
              </a:rPr>
              <a:t>         SHL    AX</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CL</a:t>
            </a:r>
            <a:endParaRPr lang="en-US" altLang="zh-CN">
              <a:latin typeface="Times New Roman" panose="02020603050405020304" pitchFamily="18" charset="0"/>
              <a:ea typeface="宋体" panose="02010600030101010101" pitchFamily="2" charset="-122"/>
            </a:endParaRPr>
          </a:p>
          <a:p>
            <a:pPr algn="just">
              <a:spcBef>
                <a:spcPct val="50000"/>
              </a:spcBef>
            </a:pPr>
            <a:r>
              <a:rPr lang="en-US" altLang="zh-CN">
                <a:latin typeface="Times New Roman" panose="02020603050405020304" pitchFamily="18" charset="0"/>
                <a:ea typeface="宋体" panose="02010600030101010101" pitchFamily="2" charset="-122"/>
              </a:rPr>
              <a:t>         SHR    BH</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CL</a:t>
            </a:r>
            <a:endParaRPr lang="en-US" altLang="zh-CN">
              <a:latin typeface="Times New Roman" panose="02020603050405020304" pitchFamily="18" charset="0"/>
              <a:ea typeface="宋体" panose="02010600030101010101" pitchFamily="2" charset="-122"/>
            </a:endParaRPr>
          </a:p>
          <a:p>
            <a:pPr algn="just">
              <a:spcBef>
                <a:spcPct val="50000"/>
              </a:spcBef>
            </a:pPr>
            <a:r>
              <a:rPr lang="en-US" altLang="zh-CN">
                <a:latin typeface="Times New Roman" panose="02020603050405020304" pitchFamily="18" charset="0"/>
                <a:ea typeface="宋体" panose="02010600030101010101" pitchFamily="2" charset="-122"/>
              </a:rPr>
              <a:t>         OR     DL</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BH</a:t>
            </a:r>
            <a:endParaRPr lang="en-US" altLang="zh-CN">
              <a:latin typeface="Times New Roman" panose="02020603050405020304" pitchFamily="18" charset="0"/>
              <a:ea typeface="宋体" panose="02010600030101010101" pitchFamily="2" charset="-122"/>
            </a:endParaRPr>
          </a:p>
          <a:p>
            <a:pPr algn="just">
              <a:spcBef>
                <a:spcPct val="50000"/>
              </a:spcBef>
            </a:pPr>
            <a:r>
              <a:rPr lang="zh-CN" altLang="en-US" dirty="0">
                <a:latin typeface="Times New Roman" panose="02020603050405020304" pitchFamily="18" charset="0"/>
                <a:ea typeface="宋体" panose="02010600030101010101" pitchFamily="2" charset="-122"/>
              </a:rPr>
              <a:t>请读者自己跟踪程序，拟出每条指令的解释。</a:t>
            </a:r>
            <a:endParaRPr lang="zh-CN" altLang="en-US" dirty="0">
              <a:latin typeface="Times New Roman" panose="02020603050405020304" pitchFamily="18" charset="0"/>
              <a:ea typeface="宋体" panose="02010600030101010101" pitchFamily="2" charset="-122"/>
            </a:endParaRPr>
          </a:p>
          <a:p>
            <a:pPr algn="just">
              <a:spcBef>
                <a:spcPct val="50000"/>
              </a:spcBef>
            </a:pPr>
            <a:r>
              <a:rPr lang="zh-CN" altLang="en-US" dirty="0">
                <a:latin typeface="Times New Roman" panose="02020603050405020304" pitchFamily="18" charset="0"/>
                <a:ea typeface="宋体" panose="02010600030101010101" pitchFamily="2" charset="-122"/>
              </a:rPr>
              <a:t></a:t>
            </a:r>
            <a:endParaRPr lang="zh-CN" altLang="en-US" dirty="0">
              <a:latin typeface="Times New Roman" panose="02020603050405020304" pitchFamily="18" charset="0"/>
              <a:ea typeface="宋体" panose="02010600030101010101" pitchFamily="2" charset="-122"/>
            </a:endParaRPr>
          </a:p>
          <a:p>
            <a:pPr>
              <a:spcBef>
                <a:spcPct val="50000"/>
              </a:spcBef>
            </a:pPr>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2978" name="标题 382977"/>
          <p:cNvSpPr>
            <a:spLocks noGrp="1"/>
          </p:cNvSpPr>
          <p:nvPr>
            <p:ph type="title"/>
          </p:nvPr>
        </p:nvSpPr>
        <p:spPr/>
        <p:txBody>
          <a:bodyPr anchor="ctr" anchorCtr="0"/>
          <a:p>
            <a:r>
              <a:rPr lang="zh-CN" altLang="en-US" dirty="0">
                <a:latin typeface="Times New Roman" panose="02020603050405020304" pitchFamily="18" charset="0"/>
              </a:rPr>
              <a:t>四、串操作指令</a:t>
            </a:r>
            <a:endParaRPr lang="zh-CN" altLang="en-US" dirty="0">
              <a:latin typeface="Times New Roman" panose="02020603050405020304" pitchFamily="18" charset="0"/>
            </a:endParaRPr>
          </a:p>
        </p:txBody>
      </p:sp>
      <p:sp>
        <p:nvSpPr>
          <p:cNvPr id="382979" name="文本占位符 382978"/>
          <p:cNvSpPr>
            <a:spLocks noGrp="1"/>
          </p:cNvSpPr>
          <p:nvPr>
            <p:ph type="body" idx="1"/>
          </p:nvPr>
        </p:nvSpPr>
        <p:spPr/>
        <p:txBody>
          <a:bodyPr/>
          <a:p>
            <a:pPr>
              <a:spcBef>
                <a:spcPct val="15000"/>
              </a:spcBef>
              <a:spcAft>
                <a:spcPct val="15000"/>
              </a:spcAft>
            </a:pPr>
            <a:r>
              <a:rPr lang="zh-CN" altLang="en-US" sz="2400" dirty="0"/>
              <a:t>针对数据块或字符串的操作</a:t>
            </a:r>
            <a:endParaRPr lang="zh-CN" altLang="en-US" sz="2400" dirty="0"/>
          </a:p>
          <a:p>
            <a:pPr>
              <a:spcBef>
                <a:spcPct val="15000"/>
              </a:spcBef>
              <a:spcAft>
                <a:spcPct val="15000"/>
              </a:spcAft>
            </a:pPr>
            <a:r>
              <a:rPr lang="zh-CN" altLang="en-US" sz="2400" dirty="0"/>
              <a:t>可实现存储器到存储器的数据传送</a:t>
            </a:r>
            <a:endParaRPr lang="zh-CN" altLang="en-US" sz="2400" dirty="0"/>
          </a:p>
          <a:p>
            <a:pPr>
              <a:spcBef>
                <a:spcPct val="15000"/>
              </a:spcBef>
              <a:spcAft>
                <a:spcPct val="15000"/>
              </a:spcAft>
            </a:pPr>
            <a:r>
              <a:rPr lang="zh-CN" altLang="en-US" sz="2400" dirty="0"/>
              <a:t>待操作的数据串称为源串，目标地址称为目标串</a:t>
            </a:r>
            <a:endParaRPr lang="zh-CN" altLang="en-US" sz="2400" dirty="0"/>
          </a:p>
          <a:p>
            <a:pPr>
              <a:spcBef>
                <a:spcPct val="15000"/>
              </a:spcBef>
              <a:spcAft>
                <a:spcPct val="15000"/>
              </a:spcAft>
            </a:pPr>
            <a:r>
              <a:rPr lang="zh-CN" altLang="en-US" sz="2400" dirty="0"/>
              <a:t>串操作指令的特点</a:t>
            </a:r>
            <a:endParaRPr lang="en-US" altLang="zh-TW" sz="2400"/>
          </a:p>
          <a:p>
            <a:pPr lvl="1"/>
            <a:r>
              <a:rPr lang="zh-CN" altLang="en-US" b="1" dirty="0"/>
              <a:t>内容源串一般存放在数据段，偏移地址由</a:t>
            </a:r>
            <a:r>
              <a:rPr lang="en-US" altLang="zh-CN" b="1"/>
              <a:t>SI</a:t>
            </a:r>
            <a:r>
              <a:rPr lang="zh-CN" altLang="en-US" b="1" dirty="0"/>
              <a:t>指定。允许段重设。</a:t>
            </a:r>
            <a:endParaRPr lang="zh-CN" altLang="en-US" b="1" dirty="0"/>
          </a:p>
          <a:p>
            <a:pPr lvl="1"/>
            <a:r>
              <a:rPr lang="zh-CN" altLang="en-US" b="1" dirty="0"/>
              <a:t>目标串必须在附加段，偏移地址由</a:t>
            </a:r>
            <a:r>
              <a:rPr lang="en-US" altLang="zh-CN" b="1"/>
              <a:t>DI</a:t>
            </a:r>
            <a:r>
              <a:rPr lang="zh-CN" altLang="en-US" b="1" dirty="0"/>
              <a:t>指定。</a:t>
            </a:r>
            <a:endParaRPr lang="zh-CN" altLang="en-US" b="1" dirty="0"/>
          </a:p>
          <a:p>
            <a:pPr lvl="1"/>
            <a:r>
              <a:rPr lang="zh-CN" altLang="en-US" b="1" dirty="0"/>
              <a:t>指令自动修改地址指针，修改方向由</a:t>
            </a:r>
            <a:r>
              <a:rPr lang="en-US" altLang="zh-CN" b="1"/>
              <a:t>DF</a:t>
            </a:r>
            <a:r>
              <a:rPr lang="zh-CN" altLang="en-US" b="1" dirty="0"/>
              <a:t>决定。   </a:t>
            </a:r>
            <a:endParaRPr lang="zh-CN" altLang="en-US" b="1" dirty="0"/>
          </a:p>
          <a:p>
            <a:pPr lvl="1">
              <a:buNone/>
            </a:pPr>
            <a:r>
              <a:rPr lang="en-US" altLang="zh-CN" b="1"/>
              <a:t>  DF=0    </a:t>
            </a:r>
            <a:r>
              <a:rPr lang="zh-CN" altLang="en-US" b="1" dirty="0"/>
              <a:t>增地址方向；</a:t>
            </a:r>
            <a:r>
              <a:rPr lang="en-US" altLang="zh-CN" b="1"/>
              <a:t>DF=1    </a:t>
            </a:r>
            <a:r>
              <a:rPr lang="zh-CN" altLang="en-US" b="1" dirty="0"/>
              <a:t>减地址方向</a:t>
            </a:r>
            <a:endParaRPr lang="zh-CN" altLang="en-US" b="1" dirty="0"/>
          </a:p>
          <a:p>
            <a:pPr lvl="1"/>
            <a:r>
              <a:rPr lang="zh-CN" altLang="en-US" b="1" dirty="0"/>
              <a:t>数据块长度值由</a:t>
            </a:r>
            <a:r>
              <a:rPr lang="en-US" altLang="zh-CN" b="1"/>
              <a:t>CX</a:t>
            </a:r>
            <a:r>
              <a:rPr lang="zh-CN" altLang="en-US" b="1" dirty="0"/>
              <a:t>指定。</a:t>
            </a:r>
            <a:endParaRPr lang="zh-CN" altLang="en-US" b="1" dirty="0"/>
          </a:p>
          <a:p>
            <a:pPr lvl="1"/>
            <a:r>
              <a:rPr lang="zh-CN" altLang="en-US" b="1" dirty="0"/>
              <a:t>可增加自动重复前缀以实现自动修改</a:t>
            </a:r>
            <a:r>
              <a:rPr lang="en-US" altLang="zh-CN" b="1"/>
              <a:t>CX</a:t>
            </a:r>
            <a:r>
              <a:rPr lang="zh-CN" altLang="en-US" b="1" dirty="0"/>
              <a:t>。</a:t>
            </a:r>
            <a:endParaRPr lang="zh-CN" altLang="en-US" dirty="0"/>
          </a:p>
        </p:txBody>
      </p:sp>
      <p:sp>
        <p:nvSpPr>
          <p:cNvPr id="382980" name="直接连接符 382979"/>
          <p:cNvSpPr/>
          <p:nvPr/>
        </p:nvSpPr>
        <p:spPr>
          <a:xfrm>
            <a:off x="2022475" y="5661025"/>
            <a:ext cx="533400" cy="0"/>
          </a:xfrm>
          <a:prstGeom prst="line">
            <a:avLst/>
          </a:prstGeom>
          <a:ln w="25400" cap="sq" cmpd="sng">
            <a:solidFill>
              <a:srgbClr val="FF6600"/>
            </a:solidFill>
            <a:prstDash val="solid"/>
            <a:headEnd type="none" w="sm" len="sm"/>
            <a:tailEnd type="triangle" w="lg" len="lg"/>
          </a:ln>
        </p:spPr>
      </p:sp>
      <p:sp>
        <p:nvSpPr>
          <p:cNvPr id="382981" name="直接连接符 382980"/>
          <p:cNvSpPr/>
          <p:nvPr/>
        </p:nvSpPr>
        <p:spPr>
          <a:xfrm>
            <a:off x="5032375" y="5661025"/>
            <a:ext cx="533400" cy="0"/>
          </a:xfrm>
          <a:prstGeom prst="line">
            <a:avLst/>
          </a:prstGeom>
          <a:ln w="25400" cap="sq" cmpd="sng">
            <a:solidFill>
              <a:srgbClr val="FF6600"/>
            </a:solidFill>
            <a:prstDash val="solid"/>
            <a:headEnd type="none" w="sm" len="sm"/>
            <a:tailEnd type="triangle" w="lg" len="lg"/>
          </a:ln>
        </p:spPr>
      </p:sp>
    </p:spTree>
  </p:cSld>
  <p:clrMapOvr>
    <a:masterClrMapping/>
  </p:clrMapOvr>
  <p:transition>
    <p:wheel spokes="8"/>
  </p:transition>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4002" name="标题 384001"/>
          <p:cNvSpPr>
            <a:spLocks noGrp="1"/>
          </p:cNvSpPr>
          <p:nvPr>
            <p:ph type="title"/>
          </p:nvPr>
        </p:nvSpPr>
        <p:spPr/>
        <p:txBody>
          <a:bodyPr anchor="ctr" anchorCtr="0"/>
          <a:p>
            <a:endParaRPr lang="zh-CN" altLang="en-US" dirty="0"/>
          </a:p>
        </p:txBody>
      </p:sp>
      <p:sp>
        <p:nvSpPr>
          <p:cNvPr id="384003" name="文本占位符 384002"/>
          <p:cNvSpPr>
            <a:spLocks noGrp="1"/>
          </p:cNvSpPr>
          <p:nvPr>
            <p:ph type="body" idx="1"/>
          </p:nvPr>
        </p:nvSpPr>
        <p:spPr/>
        <p:txBody>
          <a:bodyPr/>
          <a:p>
            <a:pPr>
              <a:buNone/>
            </a:pPr>
            <a:r>
              <a:rPr lang="zh-CN" altLang="en-US" dirty="0">
                <a:latin typeface="Times New Roman" panose="02020603050405020304" pitchFamily="18" charset="0"/>
              </a:rPr>
              <a:t>串操作指令流程</a:t>
            </a:r>
            <a:endParaRPr lang="zh-CN" altLang="en-US" dirty="0">
              <a:latin typeface="Times New Roman" panose="02020603050405020304" pitchFamily="18" charset="0"/>
            </a:endParaRPr>
          </a:p>
        </p:txBody>
      </p:sp>
      <p:sp>
        <p:nvSpPr>
          <p:cNvPr id="384004" name="流程图: 决策 384003"/>
          <p:cNvSpPr/>
          <p:nvPr/>
        </p:nvSpPr>
        <p:spPr>
          <a:xfrm>
            <a:off x="4419600" y="5446713"/>
            <a:ext cx="3124200" cy="838200"/>
          </a:xfrm>
          <a:prstGeom prst="flowChartDecision">
            <a:avLst/>
          </a:prstGeom>
          <a:noFill/>
          <a:ln w="25400" cap="sq" cmpd="sng">
            <a:solidFill>
              <a:srgbClr val="339966"/>
            </a:solidFill>
            <a:prstDash val="solid"/>
            <a:miter/>
            <a:headEnd type="none" w="sm" len="sm"/>
            <a:tailEnd type="none" w="lg" len="lg"/>
          </a:ln>
        </p:spPr>
        <p:txBody>
          <a:bodyPr/>
          <a:p>
            <a:endParaRPr lang="zh-CN" altLang="en-US"/>
          </a:p>
        </p:txBody>
      </p:sp>
      <p:sp>
        <p:nvSpPr>
          <p:cNvPr id="384005" name="矩形 384004"/>
          <p:cNvSpPr/>
          <p:nvPr/>
        </p:nvSpPr>
        <p:spPr>
          <a:xfrm>
            <a:off x="1066800" y="2262188"/>
            <a:ext cx="2209800" cy="609600"/>
          </a:xfrm>
          <a:prstGeom prst="rect">
            <a:avLst/>
          </a:prstGeom>
          <a:noFill/>
          <a:ln w="25400" cap="sq" cmpd="sng">
            <a:solidFill>
              <a:srgbClr val="339966"/>
            </a:solidFill>
            <a:prstDash val="solid"/>
            <a:miter/>
            <a:headEnd type="none" w="sm" len="sm"/>
            <a:tailEnd type="none" w="lg" len="lg"/>
          </a:ln>
        </p:spPr>
        <p:txBody>
          <a:bodyPr/>
          <a:p>
            <a:endParaRPr lang="zh-CN" altLang="en-US"/>
          </a:p>
        </p:txBody>
      </p:sp>
      <p:sp>
        <p:nvSpPr>
          <p:cNvPr id="384006" name="矩形 384005"/>
          <p:cNvSpPr/>
          <p:nvPr/>
        </p:nvSpPr>
        <p:spPr>
          <a:xfrm>
            <a:off x="1066800" y="3405188"/>
            <a:ext cx="2209800" cy="609600"/>
          </a:xfrm>
          <a:prstGeom prst="rect">
            <a:avLst/>
          </a:prstGeom>
          <a:noFill/>
          <a:ln w="25400" cap="sq" cmpd="sng">
            <a:solidFill>
              <a:srgbClr val="339966"/>
            </a:solidFill>
            <a:prstDash val="solid"/>
            <a:miter/>
            <a:headEnd type="none" w="sm" len="sm"/>
            <a:tailEnd type="none" w="lg" len="lg"/>
          </a:ln>
        </p:spPr>
        <p:txBody>
          <a:bodyPr/>
          <a:p>
            <a:endParaRPr lang="zh-CN" altLang="en-US"/>
          </a:p>
        </p:txBody>
      </p:sp>
      <p:sp>
        <p:nvSpPr>
          <p:cNvPr id="384007" name="文本框 384006"/>
          <p:cNvSpPr txBox="1"/>
          <p:nvPr/>
        </p:nvSpPr>
        <p:spPr>
          <a:xfrm>
            <a:off x="1295400" y="2338388"/>
            <a:ext cx="1905000" cy="45720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取源串地址</a:t>
            </a:r>
            <a:endParaRPr lang="zh-CN" altLang="en-US" sz="2400" dirty="0">
              <a:solidFill>
                <a:schemeClr val="tx2"/>
              </a:solidFill>
              <a:latin typeface="Times New Roman" panose="02020603050405020304" pitchFamily="18" charset="0"/>
            </a:endParaRPr>
          </a:p>
        </p:txBody>
      </p:sp>
      <p:sp>
        <p:nvSpPr>
          <p:cNvPr id="384008" name="文本框 384007"/>
          <p:cNvSpPr txBox="1"/>
          <p:nvPr/>
        </p:nvSpPr>
        <p:spPr>
          <a:xfrm>
            <a:off x="1219200" y="3481388"/>
            <a:ext cx="2209800" cy="45720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取目标串地址</a:t>
            </a:r>
            <a:endParaRPr lang="zh-CN" altLang="en-US" sz="2400" dirty="0">
              <a:solidFill>
                <a:schemeClr val="tx2"/>
              </a:solidFill>
              <a:latin typeface="Times New Roman" panose="02020603050405020304" pitchFamily="18" charset="0"/>
            </a:endParaRPr>
          </a:p>
        </p:txBody>
      </p:sp>
      <p:sp>
        <p:nvSpPr>
          <p:cNvPr id="384009" name="矩形 384008"/>
          <p:cNvSpPr/>
          <p:nvPr/>
        </p:nvSpPr>
        <p:spPr>
          <a:xfrm>
            <a:off x="1066800" y="4548188"/>
            <a:ext cx="2209800" cy="609600"/>
          </a:xfrm>
          <a:prstGeom prst="rect">
            <a:avLst/>
          </a:prstGeom>
          <a:noFill/>
          <a:ln w="25400" cap="sq" cmpd="sng">
            <a:solidFill>
              <a:srgbClr val="339966"/>
            </a:solidFill>
            <a:prstDash val="solid"/>
            <a:miter/>
            <a:headEnd type="none" w="sm" len="sm"/>
            <a:tailEnd type="none" w="lg" len="lg"/>
          </a:ln>
        </p:spPr>
        <p:txBody>
          <a:bodyPr/>
          <a:p>
            <a:endParaRPr lang="zh-CN" altLang="en-US"/>
          </a:p>
        </p:txBody>
      </p:sp>
      <p:sp>
        <p:nvSpPr>
          <p:cNvPr id="384010" name="文本框 384009"/>
          <p:cNvSpPr txBox="1"/>
          <p:nvPr/>
        </p:nvSpPr>
        <p:spPr>
          <a:xfrm>
            <a:off x="1371600" y="4624388"/>
            <a:ext cx="1905000" cy="45720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设串长度</a:t>
            </a:r>
            <a:endParaRPr lang="zh-CN" altLang="en-US" sz="2400" dirty="0">
              <a:solidFill>
                <a:schemeClr val="tx2"/>
              </a:solidFill>
              <a:latin typeface="Times New Roman" panose="02020603050405020304" pitchFamily="18" charset="0"/>
            </a:endParaRPr>
          </a:p>
        </p:txBody>
      </p:sp>
      <p:sp>
        <p:nvSpPr>
          <p:cNvPr id="384011" name="矩形 384010"/>
          <p:cNvSpPr/>
          <p:nvPr/>
        </p:nvSpPr>
        <p:spPr>
          <a:xfrm>
            <a:off x="4648200" y="2246313"/>
            <a:ext cx="2743200" cy="609600"/>
          </a:xfrm>
          <a:prstGeom prst="rect">
            <a:avLst/>
          </a:prstGeom>
          <a:noFill/>
          <a:ln w="25400" cap="sq" cmpd="sng">
            <a:solidFill>
              <a:srgbClr val="339966"/>
            </a:solidFill>
            <a:prstDash val="solid"/>
            <a:miter/>
            <a:headEnd type="none" w="sm" len="sm"/>
            <a:tailEnd type="none" w="lg" len="lg"/>
          </a:ln>
        </p:spPr>
        <p:txBody>
          <a:bodyPr/>
          <a:p>
            <a:endParaRPr lang="zh-CN" altLang="en-US"/>
          </a:p>
        </p:txBody>
      </p:sp>
      <p:sp>
        <p:nvSpPr>
          <p:cNvPr id="384012" name="文本框 384011"/>
          <p:cNvSpPr txBox="1"/>
          <p:nvPr/>
        </p:nvSpPr>
        <p:spPr>
          <a:xfrm>
            <a:off x="4724400" y="2322513"/>
            <a:ext cx="2667000" cy="45720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传送一个字节或字</a:t>
            </a:r>
            <a:endParaRPr lang="zh-CN" altLang="en-US" sz="2400" dirty="0">
              <a:solidFill>
                <a:schemeClr val="tx2"/>
              </a:solidFill>
              <a:latin typeface="Times New Roman" panose="02020603050405020304" pitchFamily="18" charset="0"/>
            </a:endParaRPr>
          </a:p>
        </p:txBody>
      </p:sp>
      <p:sp>
        <p:nvSpPr>
          <p:cNvPr id="384013" name="矩形 384012"/>
          <p:cNvSpPr/>
          <p:nvPr/>
        </p:nvSpPr>
        <p:spPr>
          <a:xfrm>
            <a:off x="4648200" y="3313113"/>
            <a:ext cx="2743200" cy="609600"/>
          </a:xfrm>
          <a:prstGeom prst="rect">
            <a:avLst/>
          </a:prstGeom>
          <a:noFill/>
          <a:ln w="25400" cap="sq" cmpd="sng">
            <a:solidFill>
              <a:srgbClr val="339966"/>
            </a:solidFill>
            <a:prstDash val="solid"/>
            <a:miter/>
            <a:headEnd type="none" w="sm" len="sm"/>
            <a:tailEnd type="none" w="lg" len="lg"/>
          </a:ln>
        </p:spPr>
        <p:txBody>
          <a:bodyPr/>
          <a:p>
            <a:endParaRPr lang="zh-CN" altLang="en-US"/>
          </a:p>
        </p:txBody>
      </p:sp>
      <p:sp>
        <p:nvSpPr>
          <p:cNvPr id="384014" name="文本框 384013"/>
          <p:cNvSpPr txBox="1"/>
          <p:nvPr/>
        </p:nvSpPr>
        <p:spPr>
          <a:xfrm>
            <a:off x="4953000" y="3389313"/>
            <a:ext cx="2133600" cy="45720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修改地址指针</a:t>
            </a:r>
            <a:endParaRPr lang="zh-CN" altLang="en-US" sz="2400" dirty="0">
              <a:solidFill>
                <a:schemeClr val="tx2"/>
              </a:solidFill>
              <a:latin typeface="Times New Roman" panose="02020603050405020304" pitchFamily="18" charset="0"/>
            </a:endParaRPr>
          </a:p>
        </p:txBody>
      </p:sp>
      <p:sp>
        <p:nvSpPr>
          <p:cNvPr id="384015" name="矩形 384014"/>
          <p:cNvSpPr/>
          <p:nvPr/>
        </p:nvSpPr>
        <p:spPr>
          <a:xfrm>
            <a:off x="4648200" y="4379913"/>
            <a:ext cx="2743200" cy="609600"/>
          </a:xfrm>
          <a:prstGeom prst="rect">
            <a:avLst/>
          </a:prstGeom>
          <a:noFill/>
          <a:ln w="25400" cap="sq" cmpd="sng">
            <a:solidFill>
              <a:srgbClr val="339966"/>
            </a:solidFill>
            <a:prstDash val="solid"/>
            <a:miter/>
            <a:headEnd type="none" w="sm" len="sm"/>
            <a:tailEnd type="none" w="lg" len="lg"/>
          </a:ln>
        </p:spPr>
        <p:txBody>
          <a:bodyPr/>
          <a:p>
            <a:endParaRPr lang="zh-CN" altLang="en-US"/>
          </a:p>
        </p:txBody>
      </p:sp>
      <p:sp>
        <p:nvSpPr>
          <p:cNvPr id="384016" name="文本框 384015"/>
          <p:cNvSpPr txBox="1"/>
          <p:nvPr/>
        </p:nvSpPr>
        <p:spPr>
          <a:xfrm>
            <a:off x="4953000" y="4456113"/>
            <a:ext cx="2133600" cy="45720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修改串长度值</a:t>
            </a:r>
            <a:endParaRPr lang="zh-CN" altLang="en-US" sz="2400" dirty="0">
              <a:solidFill>
                <a:schemeClr val="tx2"/>
              </a:solidFill>
              <a:latin typeface="Times New Roman" panose="02020603050405020304" pitchFamily="18" charset="0"/>
            </a:endParaRPr>
          </a:p>
        </p:txBody>
      </p:sp>
      <p:sp>
        <p:nvSpPr>
          <p:cNvPr id="384017" name="文本框 384016"/>
          <p:cNvSpPr txBox="1"/>
          <p:nvPr/>
        </p:nvSpPr>
        <p:spPr>
          <a:xfrm>
            <a:off x="5214938" y="5646738"/>
            <a:ext cx="1905000" cy="45720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传送完否？</a:t>
            </a:r>
            <a:endParaRPr lang="zh-CN" altLang="en-US" sz="2400" dirty="0">
              <a:solidFill>
                <a:schemeClr val="tx2"/>
              </a:solidFill>
              <a:latin typeface="Times New Roman" panose="02020603050405020304" pitchFamily="18" charset="0"/>
            </a:endParaRPr>
          </a:p>
        </p:txBody>
      </p:sp>
      <p:sp>
        <p:nvSpPr>
          <p:cNvPr id="384018" name="直接连接符 384017"/>
          <p:cNvSpPr/>
          <p:nvPr/>
        </p:nvSpPr>
        <p:spPr>
          <a:xfrm>
            <a:off x="5943600" y="1789113"/>
            <a:ext cx="0" cy="457200"/>
          </a:xfrm>
          <a:prstGeom prst="line">
            <a:avLst/>
          </a:prstGeom>
          <a:ln w="25400" cap="sq" cmpd="sng">
            <a:solidFill>
              <a:srgbClr val="FF6600"/>
            </a:solidFill>
            <a:prstDash val="solid"/>
            <a:headEnd type="none" w="sm" len="sm"/>
            <a:tailEnd type="triangle" w="lg" len="lg"/>
          </a:ln>
        </p:spPr>
      </p:sp>
      <p:sp>
        <p:nvSpPr>
          <p:cNvPr id="384019" name="直接连接符 384018"/>
          <p:cNvSpPr/>
          <p:nvPr/>
        </p:nvSpPr>
        <p:spPr>
          <a:xfrm>
            <a:off x="5943600" y="2855913"/>
            <a:ext cx="0" cy="457200"/>
          </a:xfrm>
          <a:prstGeom prst="line">
            <a:avLst/>
          </a:prstGeom>
          <a:ln w="25400" cap="sq" cmpd="sng">
            <a:solidFill>
              <a:srgbClr val="FF6600"/>
            </a:solidFill>
            <a:prstDash val="solid"/>
            <a:headEnd type="none" w="sm" len="sm"/>
            <a:tailEnd type="triangle" w="lg" len="lg"/>
          </a:ln>
        </p:spPr>
      </p:sp>
      <p:sp>
        <p:nvSpPr>
          <p:cNvPr id="384020" name="直接连接符 384019"/>
          <p:cNvSpPr/>
          <p:nvPr/>
        </p:nvSpPr>
        <p:spPr>
          <a:xfrm>
            <a:off x="5943600" y="3922713"/>
            <a:ext cx="0" cy="457200"/>
          </a:xfrm>
          <a:prstGeom prst="line">
            <a:avLst/>
          </a:prstGeom>
          <a:ln w="25400" cap="sq" cmpd="sng">
            <a:solidFill>
              <a:srgbClr val="FF6600"/>
            </a:solidFill>
            <a:prstDash val="solid"/>
            <a:headEnd type="none" w="sm" len="sm"/>
            <a:tailEnd type="triangle" w="lg" len="lg"/>
          </a:ln>
        </p:spPr>
      </p:sp>
      <p:sp>
        <p:nvSpPr>
          <p:cNvPr id="384021" name="直接连接符 384020"/>
          <p:cNvSpPr/>
          <p:nvPr/>
        </p:nvSpPr>
        <p:spPr>
          <a:xfrm>
            <a:off x="5943600" y="4989513"/>
            <a:ext cx="0" cy="457200"/>
          </a:xfrm>
          <a:prstGeom prst="line">
            <a:avLst/>
          </a:prstGeom>
          <a:ln w="25400" cap="sq" cmpd="sng">
            <a:solidFill>
              <a:srgbClr val="FF6600"/>
            </a:solidFill>
            <a:prstDash val="solid"/>
            <a:headEnd type="none" w="sm" len="sm"/>
            <a:tailEnd type="triangle" w="lg" len="lg"/>
          </a:ln>
        </p:spPr>
      </p:sp>
      <p:sp>
        <p:nvSpPr>
          <p:cNvPr id="384022" name="直接连接符 384021"/>
          <p:cNvSpPr/>
          <p:nvPr/>
        </p:nvSpPr>
        <p:spPr>
          <a:xfrm>
            <a:off x="5957888" y="6284913"/>
            <a:ext cx="0" cy="457200"/>
          </a:xfrm>
          <a:prstGeom prst="line">
            <a:avLst/>
          </a:prstGeom>
          <a:ln w="25400" cap="sq" cmpd="sng">
            <a:solidFill>
              <a:srgbClr val="FF6600"/>
            </a:solidFill>
            <a:prstDash val="solid"/>
            <a:headEnd type="none" w="sm" len="sm"/>
            <a:tailEnd type="triangle" w="lg" len="lg"/>
          </a:ln>
        </p:spPr>
      </p:sp>
      <p:sp>
        <p:nvSpPr>
          <p:cNvPr id="384023" name="直接连接符 384022"/>
          <p:cNvSpPr/>
          <p:nvPr/>
        </p:nvSpPr>
        <p:spPr>
          <a:xfrm>
            <a:off x="7543800" y="5875338"/>
            <a:ext cx="730250" cy="0"/>
          </a:xfrm>
          <a:prstGeom prst="line">
            <a:avLst/>
          </a:prstGeom>
          <a:ln w="25400" cap="sq" cmpd="sng">
            <a:solidFill>
              <a:srgbClr val="FF6600"/>
            </a:solidFill>
            <a:prstDash val="solid"/>
            <a:headEnd type="none" w="sm" len="sm"/>
            <a:tailEnd type="none" w="lg" len="lg"/>
          </a:ln>
        </p:spPr>
      </p:sp>
      <p:sp>
        <p:nvSpPr>
          <p:cNvPr id="384024" name="直接连接符 384023"/>
          <p:cNvSpPr/>
          <p:nvPr/>
        </p:nvSpPr>
        <p:spPr>
          <a:xfrm flipV="1">
            <a:off x="8305800" y="1789113"/>
            <a:ext cx="0" cy="4073525"/>
          </a:xfrm>
          <a:prstGeom prst="line">
            <a:avLst/>
          </a:prstGeom>
          <a:ln w="25400" cap="sq" cmpd="sng">
            <a:solidFill>
              <a:srgbClr val="FF6600"/>
            </a:solidFill>
            <a:prstDash val="solid"/>
            <a:headEnd type="none" w="sm" len="sm"/>
            <a:tailEnd type="none" w="lg" len="lg"/>
          </a:ln>
        </p:spPr>
      </p:sp>
      <p:sp>
        <p:nvSpPr>
          <p:cNvPr id="384025" name="直接连接符 384024"/>
          <p:cNvSpPr/>
          <p:nvPr/>
        </p:nvSpPr>
        <p:spPr>
          <a:xfrm flipH="1">
            <a:off x="5943600" y="1789113"/>
            <a:ext cx="2368550" cy="0"/>
          </a:xfrm>
          <a:prstGeom prst="line">
            <a:avLst/>
          </a:prstGeom>
          <a:ln w="25400" cap="sq" cmpd="sng">
            <a:solidFill>
              <a:srgbClr val="FF6600"/>
            </a:solidFill>
            <a:prstDash val="solid"/>
            <a:headEnd type="none" w="sm" len="sm"/>
            <a:tailEnd type="none" w="lg" len="lg"/>
          </a:ln>
        </p:spPr>
      </p:sp>
      <p:sp>
        <p:nvSpPr>
          <p:cNvPr id="384026" name="直接连接符 384025"/>
          <p:cNvSpPr/>
          <p:nvPr/>
        </p:nvSpPr>
        <p:spPr>
          <a:xfrm>
            <a:off x="2133600" y="2871788"/>
            <a:ext cx="0" cy="533400"/>
          </a:xfrm>
          <a:prstGeom prst="line">
            <a:avLst/>
          </a:prstGeom>
          <a:ln w="25400" cap="sq" cmpd="sng">
            <a:solidFill>
              <a:srgbClr val="FF6600"/>
            </a:solidFill>
            <a:prstDash val="solid"/>
            <a:headEnd type="none" w="sm" len="sm"/>
            <a:tailEnd type="triangle" w="lg" len="lg"/>
          </a:ln>
        </p:spPr>
      </p:sp>
      <p:sp>
        <p:nvSpPr>
          <p:cNvPr id="384027" name="直接连接符 384026"/>
          <p:cNvSpPr/>
          <p:nvPr/>
        </p:nvSpPr>
        <p:spPr>
          <a:xfrm>
            <a:off x="2133600" y="4014788"/>
            <a:ext cx="0" cy="533400"/>
          </a:xfrm>
          <a:prstGeom prst="line">
            <a:avLst/>
          </a:prstGeom>
          <a:ln w="25400" cap="sq" cmpd="sng">
            <a:solidFill>
              <a:srgbClr val="FF6600"/>
            </a:solidFill>
            <a:prstDash val="solid"/>
            <a:headEnd type="none" w="sm" len="sm"/>
            <a:tailEnd type="triangle" w="lg" len="lg"/>
          </a:ln>
        </p:spPr>
      </p:sp>
      <p:sp>
        <p:nvSpPr>
          <p:cNvPr id="384028" name="直接连接符 384027"/>
          <p:cNvSpPr/>
          <p:nvPr/>
        </p:nvSpPr>
        <p:spPr>
          <a:xfrm>
            <a:off x="2133600" y="5157788"/>
            <a:ext cx="0" cy="593725"/>
          </a:xfrm>
          <a:prstGeom prst="line">
            <a:avLst/>
          </a:prstGeom>
          <a:ln w="25400" cap="sq" cmpd="sng">
            <a:solidFill>
              <a:srgbClr val="FF6600"/>
            </a:solidFill>
            <a:prstDash val="solid"/>
            <a:headEnd type="none" w="sm" len="sm"/>
            <a:tailEnd type="none" w="lg" len="lg"/>
          </a:ln>
        </p:spPr>
      </p:sp>
      <p:sp>
        <p:nvSpPr>
          <p:cNvPr id="384029" name="直接连接符 384028"/>
          <p:cNvSpPr/>
          <p:nvPr/>
        </p:nvSpPr>
        <p:spPr>
          <a:xfrm>
            <a:off x="2133600" y="5751513"/>
            <a:ext cx="1600200" cy="0"/>
          </a:xfrm>
          <a:prstGeom prst="line">
            <a:avLst/>
          </a:prstGeom>
          <a:ln w="25400" cap="sq" cmpd="sng">
            <a:solidFill>
              <a:srgbClr val="FF6600"/>
            </a:solidFill>
            <a:prstDash val="solid"/>
            <a:headEnd type="none" w="sm" len="sm"/>
            <a:tailEnd type="none" w="lg" len="lg"/>
          </a:ln>
        </p:spPr>
      </p:sp>
      <p:sp>
        <p:nvSpPr>
          <p:cNvPr id="384030" name="直接连接符 384029"/>
          <p:cNvSpPr/>
          <p:nvPr/>
        </p:nvSpPr>
        <p:spPr>
          <a:xfrm flipV="1">
            <a:off x="3733800" y="1865313"/>
            <a:ext cx="0" cy="3886200"/>
          </a:xfrm>
          <a:prstGeom prst="line">
            <a:avLst/>
          </a:prstGeom>
          <a:ln w="25400" cap="sq" cmpd="sng">
            <a:solidFill>
              <a:srgbClr val="FF6600"/>
            </a:solidFill>
            <a:prstDash val="solid"/>
            <a:headEnd type="none" w="sm" len="sm"/>
            <a:tailEnd type="none" w="lg" len="lg"/>
          </a:ln>
        </p:spPr>
      </p:sp>
      <p:sp>
        <p:nvSpPr>
          <p:cNvPr id="384031" name="直接连接符 384030"/>
          <p:cNvSpPr/>
          <p:nvPr/>
        </p:nvSpPr>
        <p:spPr>
          <a:xfrm>
            <a:off x="3733800" y="1865313"/>
            <a:ext cx="2209800" cy="0"/>
          </a:xfrm>
          <a:prstGeom prst="line">
            <a:avLst/>
          </a:prstGeom>
          <a:ln w="25400" cap="sq" cmpd="sng">
            <a:solidFill>
              <a:srgbClr val="FF6600"/>
            </a:solidFill>
            <a:prstDash val="solid"/>
            <a:headEnd type="none" w="sm" len="sm"/>
            <a:tailEnd type="triangle" w="lg" len="lg"/>
          </a:ln>
        </p:spPr>
      </p:sp>
      <p:sp>
        <p:nvSpPr>
          <p:cNvPr id="384032" name="矩形 384031"/>
          <p:cNvSpPr/>
          <p:nvPr/>
        </p:nvSpPr>
        <p:spPr>
          <a:xfrm>
            <a:off x="4267200" y="1712913"/>
            <a:ext cx="4267200" cy="4800600"/>
          </a:xfrm>
          <a:prstGeom prst="rect">
            <a:avLst/>
          </a:prstGeom>
          <a:noFill/>
          <a:ln w="19050" cap="flat" cmpd="sng">
            <a:solidFill>
              <a:schemeClr val="tx1"/>
            </a:solidFill>
            <a:prstDash val="dash"/>
            <a:miter/>
            <a:headEnd type="none" w="sm" len="sm"/>
            <a:tailEnd type="none" w="lg" len="lg"/>
          </a:ln>
        </p:spPr>
        <p:txBody>
          <a:bodyPr/>
          <a:p>
            <a:endParaRPr lang="zh-CN" altLang="en-US"/>
          </a:p>
        </p:txBody>
      </p:sp>
    </p:spTree>
  </p:cSld>
  <p:clrMapOvr>
    <a:masterClrMapping/>
  </p:clrMapOvr>
  <p:transition>
    <p:wheel spokes="8"/>
  </p:transition>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5026" name="标题 385025"/>
          <p:cNvSpPr>
            <a:spLocks noGrp="1"/>
          </p:cNvSpPr>
          <p:nvPr>
            <p:ph type="title"/>
          </p:nvPr>
        </p:nvSpPr>
        <p:spPr/>
        <p:txBody>
          <a:bodyPr anchor="ctr" anchorCtr="0"/>
          <a:p>
            <a:endParaRPr lang="zh-CN" altLang="en-US" dirty="0"/>
          </a:p>
        </p:txBody>
      </p:sp>
      <p:sp>
        <p:nvSpPr>
          <p:cNvPr id="385027" name="文本占位符 385026"/>
          <p:cNvSpPr>
            <a:spLocks noGrp="1"/>
          </p:cNvSpPr>
          <p:nvPr>
            <p:ph type="body" idx="1"/>
          </p:nvPr>
        </p:nvSpPr>
        <p:spPr/>
        <p:txBody>
          <a:bodyPr/>
          <a:p>
            <a:pPr>
              <a:buNone/>
            </a:pPr>
            <a:r>
              <a:rPr lang="zh-CN" altLang="en-US" dirty="0"/>
              <a:t>重复前缀</a:t>
            </a:r>
            <a:endParaRPr lang="zh-CN" altLang="en-US" dirty="0"/>
          </a:p>
          <a:p>
            <a:pPr>
              <a:spcBef>
                <a:spcPct val="20000"/>
              </a:spcBef>
              <a:spcAft>
                <a:spcPct val="20000"/>
              </a:spcAft>
            </a:pPr>
            <a:r>
              <a:rPr lang="en-US" altLang="zh-CN" sz="2400"/>
              <a:t>REP    </a:t>
            </a:r>
            <a:r>
              <a:rPr lang="zh-CN" altLang="en-US" sz="2400" dirty="0"/>
              <a:t>无条件重复</a:t>
            </a:r>
            <a:endParaRPr lang="zh-CN" altLang="en-US" sz="2400" dirty="0"/>
          </a:p>
          <a:p>
            <a:pPr>
              <a:spcBef>
                <a:spcPct val="20000"/>
              </a:spcBef>
              <a:spcAft>
                <a:spcPct val="20000"/>
              </a:spcAft>
            </a:pPr>
            <a:r>
              <a:rPr lang="en-US" altLang="zh-CN" sz="2400"/>
              <a:t>REPE   </a:t>
            </a:r>
            <a:r>
              <a:rPr lang="zh-CN" altLang="en-US" sz="2400" dirty="0"/>
              <a:t>相等重复</a:t>
            </a:r>
            <a:endParaRPr lang="en-US" altLang="zh-CN" sz="2400"/>
          </a:p>
          <a:p>
            <a:pPr>
              <a:spcBef>
                <a:spcPct val="20000"/>
              </a:spcBef>
              <a:spcAft>
                <a:spcPct val="20000"/>
              </a:spcAft>
            </a:pPr>
            <a:r>
              <a:rPr lang="en-US" altLang="zh-CN" sz="2400"/>
              <a:t>REPZ   </a:t>
            </a:r>
            <a:r>
              <a:rPr lang="zh-CN" altLang="en-US" sz="2400" dirty="0"/>
              <a:t>为零重复</a:t>
            </a:r>
            <a:endParaRPr lang="zh-CN" altLang="en-US" sz="2400" dirty="0"/>
          </a:p>
          <a:p>
            <a:pPr>
              <a:spcBef>
                <a:spcPct val="20000"/>
              </a:spcBef>
              <a:spcAft>
                <a:spcPct val="20000"/>
              </a:spcAft>
            </a:pPr>
            <a:r>
              <a:rPr lang="en-US" altLang="zh-CN" sz="2400"/>
              <a:t>REPNE  </a:t>
            </a:r>
            <a:r>
              <a:rPr lang="zh-CN" altLang="en-US" sz="2400" dirty="0"/>
              <a:t>不相等重复</a:t>
            </a:r>
            <a:endParaRPr lang="zh-CN" altLang="en-US" sz="2400" dirty="0"/>
          </a:p>
          <a:p>
            <a:pPr>
              <a:spcBef>
                <a:spcPct val="20000"/>
              </a:spcBef>
              <a:spcAft>
                <a:spcPct val="20000"/>
              </a:spcAft>
            </a:pPr>
            <a:r>
              <a:rPr lang="en-US" altLang="zh-CN" sz="2400"/>
              <a:t>REPNZ  </a:t>
            </a:r>
            <a:r>
              <a:rPr lang="zh-CN" altLang="en-US" sz="2400" dirty="0"/>
              <a:t>不为零重复</a:t>
            </a:r>
            <a:endParaRPr lang="zh-CN" altLang="en-US" sz="2400" dirty="0"/>
          </a:p>
        </p:txBody>
      </p:sp>
      <p:sp>
        <p:nvSpPr>
          <p:cNvPr id="385028" name="右大括号 385027"/>
          <p:cNvSpPr/>
          <p:nvPr/>
        </p:nvSpPr>
        <p:spPr>
          <a:xfrm>
            <a:off x="3597275" y="2938463"/>
            <a:ext cx="152400" cy="838200"/>
          </a:xfrm>
          <a:prstGeom prst="rightBrace">
            <a:avLst>
              <a:gd name="adj1" fmla="val 45833"/>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385029" name="右大括号 385028"/>
          <p:cNvSpPr/>
          <p:nvPr/>
        </p:nvSpPr>
        <p:spPr>
          <a:xfrm>
            <a:off x="3622675" y="4175125"/>
            <a:ext cx="152400" cy="838200"/>
          </a:xfrm>
          <a:prstGeom prst="rightBrace">
            <a:avLst>
              <a:gd name="adj1" fmla="val 45833"/>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385030" name="右大括号 385029"/>
          <p:cNvSpPr/>
          <p:nvPr/>
        </p:nvSpPr>
        <p:spPr>
          <a:xfrm>
            <a:off x="5083175" y="2930525"/>
            <a:ext cx="304800" cy="2057400"/>
          </a:xfrm>
          <a:prstGeom prst="rightBrace">
            <a:avLst>
              <a:gd name="adj1" fmla="val 56250"/>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385031" name="文本框 385030"/>
          <p:cNvSpPr txBox="1"/>
          <p:nvPr/>
        </p:nvSpPr>
        <p:spPr>
          <a:xfrm>
            <a:off x="3787775" y="2894013"/>
            <a:ext cx="1401763" cy="822325"/>
          </a:xfrm>
          <a:prstGeom prst="rect">
            <a:avLst/>
          </a:prstGeom>
          <a:noFill/>
          <a:ln w="25400">
            <a:noFill/>
          </a:ln>
        </p:spPr>
        <p:txBody>
          <a:bodyPr>
            <a:spAutoFit/>
          </a:bodyPr>
          <a:p>
            <a:pPr eaLnBrk="0" hangingPunct="0">
              <a:spcBef>
                <a:spcPct val="50000"/>
              </a:spcBef>
            </a:pPr>
            <a:r>
              <a:rPr lang="en-US" altLang="zh-CN" sz="2400">
                <a:latin typeface="Times New Roman" panose="02020603050405020304" pitchFamily="18" charset="0"/>
              </a:rPr>
              <a:t>CX</a:t>
            </a:r>
            <a:r>
              <a:rPr lang="en-US" altLang="zh-CN" sz="2400">
                <a:latin typeface="Times New Roman" panose="02020603050405020304" pitchFamily="18" charset="0"/>
                <a:cs typeface="Times New Roman" panose="02020603050405020304" pitchFamily="18" charset="0"/>
              </a:rPr>
              <a:t>≠0</a:t>
            </a:r>
            <a:r>
              <a:rPr lang="en-US" altLang="zh-CN" sz="2400">
                <a:latin typeface="Times New Roman" panose="02020603050405020304" pitchFamily="18" charset="0"/>
              </a:rPr>
              <a:t>ZF=1</a:t>
            </a:r>
            <a:endParaRPr lang="en-US" altLang="zh-CN" sz="2400">
              <a:latin typeface="Times New Roman" panose="02020603050405020304" pitchFamily="18" charset="0"/>
            </a:endParaRPr>
          </a:p>
        </p:txBody>
      </p:sp>
      <p:sp>
        <p:nvSpPr>
          <p:cNvPr id="385032" name="文本框 385031"/>
          <p:cNvSpPr txBox="1"/>
          <p:nvPr/>
        </p:nvSpPr>
        <p:spPr>
          <a:xfrm>
            <a:off x="3827463" y="4119563"/>
            <a:ext cx="1362075" cy="822325"/>
          </a:xfrm>
          <a:prstGeom prst="rect">
            <a:avLst/>
          </a:prstGeom>
          <a:noFill/>
          <a:ln w="25400">
            <a:noFill/>
          </a:ln>
        </p:spPr>
        <p:txBody>
          <a:bodyPr>
            <a:spAutoFit/>
          </a:bodyPr>
          <a:p>
            <a:pPr eaLnBrk="0" hangingPunct="0">
              <a:spcBef>
                <a:spcPct val="50000"/>
              </a:spcBef>
            </a:pPr>
            <a:r>
              <a:rPr lang="en-US" altLang="zh-CN" sz="2400">
                <a:latin typeface="Times New Roman" panose="02020603050405020304" pitchFamily="18" charset="0"/>
              </a:rPr>
              <a:t>CX</a:t>
            </a:r>
            <a:r>
              <a:rPr lang="en-US" altLang="zh-CN" sz="2400">
                <a:latin typeface="Times New Roman" panose="02020603050405020304" pitchFamily="18" charset="0"/>
                <a:cs typeface="Times New Roman" panose="02020603050405020304" pitchFamily="18" charset="0"/>
              </a:rPr>
              <a:t>≠0</a:t>
            </a:r>
            <a:r>
              <a:rPr lang="en-US" altLang="zh-CN" sz="2400">
                <a:latin typeface="Times New Roman" panose="02020603050405020304" pitchFamily="18" charset="0"/>
              </a:rPr>
              <a:t>ZF=0</a:t>
            </a:r>
            <a:endParaRPr lang="en-US" altLang="zh-CN" sz="2400">
              <a:latin typeface="Times New Roman" panose="02020603050405020304" pitchFamily="18" charset="0"/>
            </a:endParaRPr>
          </a:p>
        </p:txBody>
      </p:sp>
      <p:sp>
        <p:nvSpPr>
          <p:cNvPr id="385033" name="文本框 385032"/>
          <p:cNvSpPr txBox="1"/>
          <p:nvPr/>
        </p:nvSpPr>
        <p:spPr>
          <a:xfrm>
            <a:off x="4321175" y="2146300"/>
            <a:ext cx="2286000" cy="457200"/>
          </a:xfrm>
          <a:prstGeom prst="rect">
            <a:avLst/>
          </a:prstGeom>
          <a:noFill/>
          <a:ln w="25400">
            <a:noFill/>
          </a:ln>
        </p:spPr>
        <p:txBody>
          <a:bodyPr>
            <a:spAutoFit/>
          </a:bodyPr>
          <a:p>
            <a:pPr eaLnBrk="0" hangingPunct="0">
              <a:spcBef>
                <a:spcPct val="50000"/>
              </a:spcBef>
            </a:pPr>
            <a:r>
              <a:rPr lang="en-US" altLang="zh-CN" sz="2400">
                <a:latin typeface="Times New Roman" panose="02020603050405020304" pitchFamily="18" charset="0"/>
              </a:rPr>
              <a:t>CX</a:t>
            </a:r>
            <a:r>
              <a:rPr lang="en-US" altLang="zh-CN" sz="2400">
                <a:latin typeface="Times New Roman" panose="02020603050405020304" pitchFamily="18" charset="0"/>
                <a:cs typeface="Times New Roman" panose="02020603050405020304" pitchFamily="18" charset="0"/>
              </a:rPr>
              <a:t>≠0  </a:t>
            </a:r>
            <a:r>
              <a:rPr lang="zh-CN" altLang="en-US" sz="2400" dirty="0">
                <a:latin typeface="Times New Roman" panose="02020603050405020304" pitchFamily="18" charset="0"/>
              </a:rPr>
              <a:t>重复</a:t>
            </a:r>
            <a:endParaRPr lang="zh-CN" altLang="en-US" sz="2400" dirty="0">
              <a:latin typeface="Times New Roman" panose="02020603050405020304" pitchFamily="18" charset="0"/>
            </a:endParaRPr>
          </a:p>
        </p:txBody>
      </p:sp>
      <p:sp>
        <p:nvSpPr>
          <p:cNvPr id="385034" name="直接连接符 385033"/>
          <p:cNvSpPr/>
          <p:nvPr/>
        </p:nvSpPr>
        <p:spPr>
          <a:xfrm>
            <a:off x="3563938" y="2435225"/>
            <a:ext cx="762000" cy="0"/>
          </a:xfrm>
          <a:prstGeom prst="line">
            <a:avLst/>
          </a:prstGeom>
          <a:ln w="25400" cap="sq" cmpd="sng">
            <a:solidFill>
              <a:srgbClr val="FF6600"/>
            </a:solidFill>
            <a:prstDash val="solid"/>
            <a:headEnd type="none" w="sm" len="sm"/>
            <a:tailEnd type="triangle" w="lg" len="lg"/>
          </a:ln>
        </p:spPr>
      </p:sp>
      <p:sp>
        <p:nvSpPr>
          <p:cNvPr id="385035" name="文本框 385034"/>
          <p:cNvSpPr txBox="1"/>
          <p:nvPr/>
        </p:nvSpPr>
        <p:spPr>
          <a:xfrm>
            <a:off x="5508625" y="3692525"/>
            <a:ext cx="1981200" cy="457200"/>
          </a:xfrm>
          <a:prstGeom prst="rect">
            <a:avLst/>
          </a:prstGeom>
          <a:noFill/>
          <a:ln w="25400">
            <a:noFill/>
          </a:ln>
        </p:spPr>
        <p:txBody>
          <a:bodyPr>
            <a:spAutoFit/>
          </a:bodyPr>
          <a:p>
            <a:pPr eaLnBrk="0" hangingPunct="0">
              <a:spcBef>
                <a:spcPct val="50000"/>
              </a:spcBef>
            </a:pPr>
            <a:r>
              <a:rPr lang="zh-CN" altLang="en-US" sz="2400" dirty="0">
                <a:latin typeface="Times New Roman" panose="02020603050405020304" pitchFamily="18" charset="0"/>
                <a:cs typeface="Times New Roman" panose="02020603050405020304" pitchFamily="18" charset="0"/>
              </a:rPr>
              <a:t>条件重复</a:t>
            </a:r>
            <a:endParaRPr lang="zh-CN" altLang="en-US" sz="2400" dirty="0">
              <a:latin typeface="Times New Roman" panose="02020603050405020304" pitchFamily="18" charset="0"/>
              <a:ea typeface="Times New Roman" panose="02020603050405020304" pitchFamily="18" charset="0"/>
            </a:endParaRPr>
          </a:p>
        </p:txBody>
      </p:sp>
    </p:spTree>
  </p:cSld>
  <p:clrMapOvr>
    <a:masterClrMapping/>
  </p:clrMapOvr>
  <p:transition>
    <p:wheel spokes="8"/>
  </p:transition>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6050" name="标题 386049"/>
          <p:cNvSpPr>
            <a:spLocks noGrp="1"/>
          </p:cNvSpPr>
          <p:nvPr>
            <p:ph type="title"/>
          </p:nvPr>
        </p:nvSpPr>
        <p:spPr/>
        <p:txBody>
          <a:bodyPr anchor="ctr" anchorCtr="0"/>
          <a:p>
            <a:endParaRPr lang="zh-CN" altLang="en-US" dirty="0"/>
          </a:p>
        </p:txBody>
      </p:sp>
      <p:sp>
        <p:nvSpPr>
          <p:cNvPr id="386051" name="文本占位符 386050"/>
          <p:cNvSpPr>
            <a:spLocks noGrp="1"/>
          </p:cNvSpPr>
          <p:nvPr>
            <p:ph type="body" idx="1"/>
          </p:nvPr>
        </p:nvSpPr>
        <p:spPr/>
        <p:txBody>
          <a:bodyPr/>
          <a:p>
            <a:pPr>
              <a:buNone/>
            </a:pPr>
            <a:r>
              <a:rPr lang="zh-CN" altLang="en-US" dirty="0"/>
              <a:t>串操作指令</a:t>
            </a:r>
            <a:endParaRPr lang="zh-CN" altLang="en-US" dirty="0"/>
          </a:p>
          <a:p>
            <a:r>
              <a:rPr lang="zh-CN" altLang="en-US" sz="2400" dirty="0"/>
              <a:t>串传送 </a:t>
            </a:r>
            <a:r>
              <a:rPr lang="en-US" altLang="zh-CN" sz="2400"/>
              <a:t>MOVS</a:t>
            </a:r>
            <a:endParaRPr lang="en-US" altLang="zh-CN" sz="2400"/>
          </a:p>
          <a:p>
            <a:r>
              <a:rPr lang="zh-CN" altLang="en-US" sz="2400" dirty="0"/>
              <a:t>串比较 </a:t>
            </a:r>
            <a:r>
              <a:rPr lang="en-US" altLang="zh-CN" sz="2400"/>
              <a:t>CMPS</a:t>
            </a:r>
            <a:endParaRPr lang="en-US" altLang="zh-CN" sz="2400"/>
          </a:p>
          <a:p>
            <a:r>
              <a:rPr lang="zh-CN" altLang="en-US" sz="2400" dirty="0"/>
              <a:t>串扫描 </a:t>
            </a:r>
            <a:r>
              <a:rPr lang="en-US" altLang="zh-CN" sz="2400"/>
              <a:t>SCAS</a:t>
            </a:r>
            <a:endParaRPr lang="en-US" altLang="zh-CN" sz="2400"/>
          </a:p>
          <a:p>
            <a:r>
              <a:rPr lang="zh-CN" altLang="en-US" sz="2400" dirty="0"/>
              <a:t>串装入 </a:t>
            </a:r>
            <a:r>
              <a:rPr lang="en-US" altLang="zh-CN" sz="2400"/>
              <a:t>LODS</a:t>
            </a:r>
            <a:endParaRPr lang="en-US" altLang="zh-CN" sz="2400"/>
          </a:p>
          <a:p>
            <a:r>
              <a:rPr lang="zh-CN" altLang="en-US" sz="2400" dirty="0"/>
              <a:t>串送存 </a:t>
            </a:r>
            <a:r>
              <a:rPr lang="en-US" altLang="zh-CN" sz="2400"/>
              <a:t>STOS</a:t>
            </a:r>
            <a:endParaRPr lang="en-US" altLang="zh-CN" sz="2400"/>
          </a:p>
          <a:p>
            <a:endParaRPr lang="zh-CN" altLang="en-US" sz="2400" dirty="0"/>
          </a:p>
        </p:txBody>
      </p:sp>
    </p:spTree>
  </p:cSld>
  <p:clrMapOvr>
    <a:masterClrMapping/>
  </p:clrMapOvr>
  <p:transition>
    <p:wheel spokes="8"/>
  </p:transition>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lgn="just">
              <a:lnSpc>
                <a:spcPct val="120000"/>
              </a:lnSpc>
              <a:spcBef>
                <a:spcPct val="50000"/>
              </a:spcBef>
              <a:buNone/>
            </a:pPr>
            <a:r>
              <a:rPr lang="zh-CN" altLang="en-US" sz="2000" dirty="0">
                <a:latin typeface="Times New Roman" panose="02020603050405020304" pitchFamily="18" charset="0"/>
                <a:ea typeface="宋体" panose="02010600030101010101" pitchFamily="2" charset="-122"/>
                <a:sym typeface="+mn-ea"/>
              </a:rPr>
              <a:t>五种串操作指令的基本操作各不相同，但都具有以下几个共同特点：</a:t>
            </a:r>
            <a:endParaRPr lang="zh-CN" altLang="en-US" sz="2000" dirty="0">
              <a:latin typeface="Times New Roman" panose="02020603050405020304" pitchFamily="18" charset="0"/>
              <a:ea typeface="宋体" panose="02010600030101010101" pitchFamily="2" charset="-122"/>
            </a:endParaRPr>
          </a:p>
          <a:p>
            <a:pPr marL="0" indent="0" algn="just">
              <a:lnSpc>
                <a:spcPct val="120000"/>
              </a:lnSpc>
              <a:spcBef>
                <a:spcPct val="50000"/>
              </a:spcBef>
              <a:buNone/>
            </a:pPr>
            <a:r>
              <a:rPr lang="zh-CN" altLang="en-US" sz="2000" dirty="0">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ea typeface="宋体" panose="02010600030101010101" pitchFamily="2" charset="-122"/>
                <a:sym typeface="+mn-ea"/>
              </a:rPr>
              <a:t>1</a:t>
            </a:r>
            <a:r>
              <a:rPr lang="zh-CN" altLang="en-US" sz="2000" dirty="0">
                <a:latin typeface="Times New Roman" panose="02020603050405020304" pitchFamily="18" charset="0"/>
                <a:ea typeface="宋体" panose="02010600030101010101" pitchFamily="2" charset="-122"/>
                <a:sym typeface="+mn-ea"/>
              </a:rPr>
              <a:t>）一定要用</a:t>
            </a:r>
            <a:r>
              <a:rPr lang="en-US" altLang="zh-CN" sz="2000">
                <a:latin typeface="Times New Roman" panose="02020603050405020304" pitchFamily="18" charset="0"/>
                <a:ea typeface="宋体" panose="02010600030101010101" pitchFamily="2" charset="-122"/>
                <a:sym typeface="+mn-ea"/>
              </a:rPr>
              <a:t>SI</a:t>
            </a:r>
            <a:r>
              <a:rPr lang="zh-CN" altLang="en-US" sz="2000" dirty="0">
                <a:latin typeface="Times New Roman" panose="02020603050405020304" pitchFamily="18" charset="0"/>
                <a:ea typeface="宋体" panose="02010600030101010101" pitchFamily="2" charset="-122"/>
                <a:sym typeface="+mn-ea"/>
              </a:rPr>
              <a:t>源变址寄存器存放源操作数</a:t>
            </a:r>
            <a:r>
              <a:rPr lang="en-US" altLang="zh-CN" sz="2000">
                <a:latin typeface="Times New Roman" panose="02020603050405020304" pitchFamily="18" charset="0"/>
                <a:ea typeface="宋体" panose="02010600030101010101" pitchFamily="2" charset="-122"/>
                <a:sym typeface="+mn-ea"/>
              </a:rPr>
              <a:t>SRC</a:t>
            </a:r>
            <a:r>
              <a:rPr lang="zh-CN" altLang="en-US" sz="2000" dirty="0">
                <a:latin typeface="Times New Roman" panose="02020603050405020304" pitchFamily="18" charset="0"/>
                <a:ea typeface="宋体" panose="02010600030101010101" pitchFamily="2" charset="-122"/>
                <a:sym typeface="+mn-ea"/>
              </a:rPr>
              <a:t>的偏移地址（</a:t>
            </a:r>
            <a:r>
              <a:rPr lang="en-US" altLang="zh-CN" sz="2000">
                <a:latin typeface="Times New Roman" panose="02020603050405020304" pitchFamily="18" charset="0"/>
                <a:ea typeface="宋体" panose="02010600030101010101" pitchFamily="2" charset="-122"/>
                <a:sym typeface="+mn-ea"/>
              </a:rPr>
              <a:t>EA</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一定要用</a:t>
            </a:r>
            <a:r>
              <a:rPr lang="en-US" altLang="zh-CN" sz="2000">
                <a:latin typeface="Times New Roman" panose="02020603050405020304" pitchFamily="18" charset="0"/>
                <a:ea typeface="宋体" panose="02010600030101010101" pitchFamily="2" charset="-122"/>
                <a:sym typeface="+mn-ea"/>
              </a:rPr>
              <a:t>DI</a:t>
            </a:r>
            <a:r>
              <a:rPr lang="zh-CN" altLang="en-US" sz="2000" dirty="0">
                <a:latin typeface="Times New Roman" panose="02020603050405020304" pitchFamily="18" charset="0"/>
                <a:ea typeface="宋体" panose="02010600030101010101" pitchFamily="2" charset="-122"/>
                <a:sym typeface="+mn-ea"/>
              </a:rPr>
              <a:t>目的寄存器存放目标操作数</a:t>
            </a:r>
            <a:r>
              <a:rPr lang="en-US" altLang="zh-CN" sz="2000">
                <a:latin typeface="Times New Roman" panose="02020603050405020304" pitchFamily="18" charset="0"/>
                <a:ea typeface="宋体" panose="02010600030101010101" pitchFamily="2" charset="-122"/>
                <a:sym typeface="+mn-ea"/>
              </a:rPr>
              <a:t>DST</a:t>
            </a:r>
            <a:r>
              <a:rPr lang="zh-CN" altLang="en-US" sz="2000" dirty="0">
                <a:latin typeface="Times New Roman" panose="02020603050405020304" pitchFamily="18" charset="0"/>
                <a:ea typeface="宋体" panose="02010600030101010101" pitchFamily="2" charset="-122"/>
                <a:sym typeface="+mn-ea"/>
              </a:rPr>
              <a:t>的偏移地址（</a:t>
            </a:r>
            <a:r>
              <a:rPr lang="en-US" altLang="zh-CN" sz="2000">
                <a:latin typeface="Times New Roman" panose="02020603050405020304" pitchFamily="18" charset="0"/>
                <a:ea typeface="宋体" panose="02010600030101010101" pitchFamily="2" charset="-122"/>
                <a:sym typeface="+mn-ea"/>
              </a:rPr>
              <a:t>EA</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在串操作指令里</a:t>
            </a:r>
            <a:r>
              <a:rPr lang="en-US" altLang="zh-CN" sz="2000">
                <a:latin typeface="Times New Roman" panose="02020603050405020304" pitchFamily="18" charset="0"/>
                <a:ea typeface="宋体" panose="02010600030101010101" pitchFamily="2" charset="-122"/>
                <a:sym typeface="+mn-ea"/>
              </a:rPr>
              <a:t>SI</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DI</a:t>
            </a:r>
            <a:r>
              <a:rPr lang="zh-CN" altLang="en-US" sz="2000" dirty="0">
                <a:latin typeface="Times New Roman" panose="02020603050405020304" pitchFamily="18" charset="0"/>
                <a:ea typeface="宋体" panose="02010600030101010101" pitchFamily="2" charset="-122"/>
                <a:sym typeface="+mn-ea"/>
              </a:rPr>
              <a:t>才真正具有严格的源变址寄存器与目的变址寄存器的区别，绝不可以混淆。源串操作数隐含在数据段，但也允许段超越（可修改）。但目标串操作数一定在现行的附加段，绝不允许段超越。串指令对寄存器的默认必须熟记，只有正确设置串指令所要求配合的寄存器，才能实现串操作。       </a:t>
            </a:r>
            <a:endParaRPr lang="zh-CN" altLang="en-US" sz="2000">
              <a:latin typeface="Times New Roman" panose="02020603050405020304" pitchFamily="18" charset="0"/>
              <a:ea typeface="宋体" panose="02010600030101010101" pitchFamily="2" charset="-122"/>
            </a:endParaRPr>
          </a:p>
          <a:p>
            <a:pPr marL="0" indent="0">
              <a:buNone/>
            </a:pPr>
            <a:endParaRPr lang="zh-CN" altLang="en-US" sz="2000"/>
          </a:p>
        </p:txBody>
      </p:sp>
    </p:spTree>
  </p:cSld>
  <p:clrMapOvr>
    <a:masterClrMapping/>
  </p:clrMapOvr>
  <p:transition>
    <p:wheel spokes="8"/>
  </p:transition>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9812" name="文本框 119811"/>
          <p:cNvSpPr txBox="1"/>
          <p:nvPr/>
        </p:nvSpPr>
        <p:spPr>
          <a:xfrm>
            <a:off x="395605" y="1125220"/>
            <a:ext cx="8229600" cy="5080000"/>
          </a:xfrm>
          <a:prstGeom prst="rect">
            <a:avLst/>
          </a:prstGeom>
          <a:noFill/>
          <a:ln w="9525">
            <a:noFill/>
          </a:ln>
        </p:spPr>
        <p:txBody>
          <a:bodyPr>
            <a:spAutoFit/>
          </a:bodyPr>
          <a:p>
            <a:pPr algn="just">
              <a:lnSpc>
                <a:spcPct val="110000"/>
              </a:lnSpc>
              <a:spcBef>
                <a:spcPct val="50000"/>
              </a:spcBef>
            </a:pPr>
            <a:r>
              <a:rPr lang="en-US" altLang="zh-CN"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2</a:t>
            </a:r>
            <a:r>
              <a:rPr lang="zh-CN" altLang="en-US" sz="1800" dirty="0">
                <a:latin typeface="Times New Roman" panose="02020603050405020304" pitchFamily="18" charset="0"/>
                <a:ea typeface="宋体" panose="02010600030101010101" pitchFamily="2" charset="-122"/>
              </a:rPr>
              <a:t>）每一次操作以后，串指令会自动修改地址指针，是增量（增址方向）还是减量（减址方向）决定于状态标志位</a:t>
            </a:r>
            <a:r>
              <a:rPr lang="en-US" altLang="zh-CN" sz="1800">
                <a:latin typeface="Times New Roman" panose="02020603050405020304" pitchFamily="18" charset="0"/>
                <a:ea typeface="宋体" panose="02010600030101010101" pitchFamily="2" charset="-122"/>
              </a:rPr>
              <a:t>DF</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当设置</a:t>
            </a:r>
            <a:r>
              <a:rPr lang="en-US" altLang="zh-CN" sz="1800">
                <a:latin typeface="Times New Roman" panose="02020603050405020304" pitchFamily="18" charset="0"/>
                <a:ea typeface="宋体" panose="02010600030101010101" pitchFamily="2" charset="-122"/>
              </a:rPr>
              <a:t>DF=0</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CLD</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时，地址指针增量，即字节操作时地址指针自动加</a:t>
            </a:r>
            <a:r>
              <a:rPr lang="en-US" altLang="zh-CN" sz="1800" dirty="0">
                <a:latin typeface="Times New Roman" panose="02020603050405020304" pitchFamily="18" charset="0"/>
                <a:ea typeface="宋体" panose="02010600030101010101" pitchFamily="2" charset="-122"/>
              </a:rPr>
              <a:t>1</a:t>
            </a:r>
            <a:r>
              <a:rPr lang="zh-CN" altLang="en-US" sz="1800" dirty="0">
                <a:latin typeface="Times New Roman" panose="02020603050405020304" pitchFamily="18" charset="0"/>
                <a:ea typeface="宋体" panose="02010600030101010101" pitchFamily="2" charset="-122"/>
              </a:rPr>
              <a:t>，字操作时地址指针自动加</a:t>
            </a:r>
            <a:r>
              <a:rPr lang="en-US" altLang="zh-CN" sz="1800" dirty="0">
                <a:latin typeface="Times New Roman" panose="02020603050405020304" pitchFamily="18" charset="0"/>
                <a:ea typeface="宋体" panose="02010600030101010101" pitchFamily="2" charset="-122"/>
              </a:rPr>
              <a:t>2</a:t>
            </a:r>
            <a:r>
              <a:rPr lang="zh-CN" altLang="en-US" sz="1800" dirty="0">
                <a:latin typeface="Times New Roman" panose="02020603050405020304" pitchFamily="18" charset="0"/>
                <a:ea typeface="宋体" panose="02010600030101010101" pitchFamily="2" charset="-122"/>
              </a:rPr>
              <a:t>。当设置</a:t>
            </a:r>
            <a:r>
              <a:rPr lang="en-US" altLang="zh-CN" sz="1800">
                <a:latin typeface="Times New Roman" panose="02020603050405020304" pitchFamily="18" charset="0"/>
                <a:ea typeface="宋体" panose="02010600030101010101" pitchFamily="2" charset="-122"/>
              </a:rPr>
              <a:t>DF=1</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STD</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时，地址指针减量，即字节操作时地址指针自动减</a:t>
            </a:r>
            <a:r>
              <a:rPr lang="en-US" altLang="zh-CN" sz="1800" dirty="0">
                <a:latin typeface="Times New Roman" panose="02020603050405020304" pitchFamily="18" charset="0"/>
                <a:ea typeface="宋体" panose="02010600030101010101" pitchFamily="2" charset="-122"/>
              </a:rPr>
              <a:t>1</a:t>
            </a:r>
            <a:r>
              <a:rPr lang="zh-CN" altLang="en-US" sz="1800" dirty="0">
                <a:latin typeface="Times New Roman" panose="02020603050405020304" pitchFamily="18" charset="0"/>
                <a:ea typeface="宋体" panose="02010600030101010101" pitchFamily="2" charset="-122"/>
              </a:rPr>
              <a:t>，字操作时地址指针自动减</a:t>
            </a:r>
            <a:r>
              <a:rPr lang="en-US" altLang="zh-CN" sz="1800" dirty="0">
                <a:latin typeface="Times New Roman" panose="02020603050405020304" pitchFamily="18" charset="0"/>
                <a:ea typeface="宋体" panose="02010600030101010101" pitchFamily="2" charset="-122"/>
              </a:rPr>
              <a:t>2</a:t>
            </a:r>
            <a:r>
              <a:rPr lang="zh-CN" altLang="en-US" sz="1800" dirty="0">
                <a:latin typeface="Times New Roman" panose="02020603050405020304" pitchFamily="18" charset="0"/>
                <a:ea typeface="宋体" panose="02010600030101010101" pitchFamily="2" charset="-122"/>
              </a:rPr>
              <a:t>。</a:t>
            </a:r>
            <a:endParaRPr lang="zh-CN" altLang="en-US" sz="18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3</a:t>
            </a:r>
            <a:r>
              <a:rPr lang="zh-CN" altLang="en-US" sz="1800" dirty="0">
                <a:latin typeface="Times New Roman" panose="02020603050405020304" pitchFamily="18" charset="0"/>
                <a:ea typeface="宋体" panose="02010600030101010101" pitchFamily="2" charset="-122"/>
              </a:rPr>
              <a:t>）串操作指令</a:t>
            </a:r>
            <a:r>
              <a:rPr lang="en-US" altLang="zh-CN" sz="1800">
                <a:latin typeface="Times New Roman" panose="02020603050405020304" pitchFamily="18" charset="0"/>
                <a:ea typeface="宋体" panose="02010600030101010101" pitchFamily="2" charset="-122"/>
              </a:rPr>
              <a:t>MOVS</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LODS</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STOS</a:t>
            </a:r>
            <a:r>
              <a:rPr lang="zh-CN" altLang="en-US" sz="1800" dirty="0">
                <a:latin typeface="Times New Roman" panose="02020603050405020304" pitchFamily="18" charset="0"/>
                <a:ea typeface="宋体" panose="02010600030101010101" pitchFamily="2" charset="-122"/>
              </a:rPr>
              <a:t>可加重复前缀</a:t>
            </a:r>
            <a:r>
              <a:rPr lang="en-US" altLang="zh-CN" sz="1800">
                <a:latin typeface="Times New Roman" panose="02020603050405020304" pitchFamily="18" charset="0"/>
                <a:ea typeface="宋体" panose="02010600030101010101" pitchFamily="2" charset="-122"/>
              </a:rPr>
              <a:t>REP</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则指令按规定的操作重复进行，重复操作的次数由</a:t>
            </a:r>
            <a:r>
              <a:rPr lang="en-US" altLang="zh-CN" sz="1800">
                <a:latin typeface="Times New Roman" panose="02020603050405020304" pitchFamily="18" charset="0"/>
                <a:ea typeface="宋体" panose="02010600030101010101" pitchFamily="2" charset="-122"/>
              </a:rPr>
              <a:t>CX</a:t>
            </a:r>
            <a:r>
              <a:rPr lang="zh-CN" altLang="en-US" sz="1800" dirty="0">
                <a:latin typeface="Times New Roman" panose="02020603050405020304" pitchFamily="18" charset="0"/>
                <a:ea typeface="宋体" panose="02010600030101010101" pitchFamily="2" charset="-122"/>
              </a:rPr>
              <a:t>寄存器指示。</a:t>
            </a:r>
            <a:endParaRPr lang="zh-CN" altLang="en-US" sz="18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800" dirty="0">
                <a:latin typeface="Times New Roman" panose="02020603050405020304" pitchFamily="18" charset="0"/>
                <a:ea typeface="宋体" panose="02010600030101010101" pitchFamily="2" charset="-122"/>
              </a:rPr>
              <a:t>  如果在串操作指令前加重复前缀</a:t>
            </a:r>
            <a:r>
              <a:rPr lang="en-US" altLang="zh-CN" sz="1800">
                <a:latin typeface="Times New Roman" panose="02020603050405020304" pitchFamily="18" charset="0"/>
                <a:ea typeface="宋体" panose="02010600030101010101" pitchFamily="2" charset="-122"/>
              </a:rPr>
              <a:t>REP</a:t>
            </a:r>
            <a:r>
              <a:rPr lang="zh-CN" altLang="en-US" sz="1800">
                <a:latin typeface="Times New Roman" panose="02020603050405020304" pitchFamily="18" charset="0"/>
                <a:ea typeface="宋体" panose="02010600030101010101" pitchFamily="2" charset="-122"/>
              </a:rPr>
              <a:t>，则</a:t>
            </a:r>
            <a:r>
              <a:rPr lang="en-US" altLang="zh-CN" sz="1800">
                <a:latin typeface="Times New Roman" panose="02020603050405020304" pitchFamily="18" charset="0"/>
                <a:ea typeface="宋体" panose="02010600030101010101" pitchFamily="2" charset="-122"/>
              </a:rPr>
              <a:t>CPU</a:t>
            </a:r>
            <a:r>
              <a:rPr lang="zh-CN" altLang="en-US" sz="1800" dirty="0">
                <a:latin typeface="Times New Roman" panose="02020603050405020304" pitchFamily="18" charset="0"/>
                <a:ea typeface="宋体" panose="02010600030101010101" pitchFamily="2" charset="-122"/>
              </a:rPr>
              <a:t>按以下步骤执行：</a:t>
            </a:r>
            <a:endParaRPr lang="zh-CN" altLang="en-US" sz="18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①</a:t>
            </a:r>
            <a:r>
              <a:rPr lang="zh-CN" altLang="en-US" sz="1800" dirty="0">
                <a:latin typeface="Times New Roman" panose="02020603050405020304" pitchFamily="18" charset="0"/>
                <a:ea typeface="宋体" panose="02010600030101010101" pitchFamily="2" charset="-122"/>
              </a:rPr>
              <a:t>首先检查</a:t>
            </a:r>
            <a:r>
              <a:rPr lang="en-US" altLang="zh-CN" sz="1800">
                <a:latin typeface="Times New Roman" panose="02020603050405020304" pitchFamily="18" charset="0"/>
                <a:ea typeface="宋体" panose="02010600030101010101" pitchFamily="2" charset="-122"/>
              </a:rPr>
              <a:t>CX</a:t>
            </a:r>
            <a:r>
              <a:rPr lang="zh-CN" altLang="en-US" sz="1800" dirty="0">
                <a:latin typeface="Times New Roman" panose="02020603050405020304" pitchFamily="18" charset="0"/>
                <a:ea typeface="宋体" panose="02010600030101010101" pitchFamily="2" charset="-122"/>
              </a:rPr>
              <a:t>寄存器，若</a:t>
            </a:r>
            <a:r>
              <a:rPr lang="en-US" altLang="zh-CN" sz="1800">
                <a:latin typeface="Times New Roman" panose="02020603050405020304" pitchFamily="18" charset="0"/>
                <a:ea typeface="宋体" panose="02010600030101010101" pitchFamily="2" charset="-122"/>
              </a:rPr>
              <a:t>CX=0</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则退出重复串操作指令；</a:t>
            </a:r>
            <a:endParaRPr lang="zh-CN" altLang="en-US" sz="18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②</a:t>
            </a:r>
            <a:r>
              <a:rPr lang="zh-CN" altLang="en-US" sz="1800" dirty="0">
                <a:latin typeface="Times New Roman" panose="02020603050405020304" pitchFamily="18" charset="0"/>
                <a:ea typeface="宋体" panose="02010600030101010101" pitchFamily="2" charset="-122"/>
              </a:rPr>
              <a:t>指令执行一次基本串操作；</a:t>
            </a:r>
            <a:endParaRPr lang="zh-CN" altLang="en-US" sz="18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③</a:t>
            </a:r>
            <a:r>
              <a:rPr lang="zh-CN" altLang="en-US" sz="1800" dirty="0">
                <a:latin typeface="Times New Roman" panose="02020603050405020304" pitchFamily="18" charset="0"/>
                <a:ea typeface="宋体" panose="02010600030101010101" pitchFamily="2" charset="-122"/>
              </a:rPr>
              <a:t>根据</a:t>
            </a:r>
            <a:r>
              <a:rPr lang="en-US" altLang="zh-CN" sz="1800">
                <a:latin typeface="Times New Roman" panose="02020603050405020304" pitchFamily="18" charset="0"/>
                <a:ea typeface="宋体" panose="02010600030101010101" pitchFamily="2" charset="-122"/>
              </a:rPr>
              <a:t>DF</a:t>
            </a:r>
            <a:r>
              <a:rPr lang="zh-CN" altLang="en-US" sz="1800" dirty="0">
                <a:latin typeface="Times New Roman" panose="02020603050405020304" pitchFamily="18" charset="0"/>
                <a:ea typeface="宋体" panose="02010600030101010101" pitchFamily="2" charset="-122"/>
              </a:rPr>
              <a:t>值自动修改地址指针；</a:t>
            </a:r>
            <a:endParaRPr lang="zh-CN" altLang="en-US" sz="18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④</a:t>
            </a:r>
            <a:r>
              <a:rPr lang="en-US" altLang="zh-CN" sz="1800">
                <a:latin typeface="Times New Roman" panose="02020603050405020304" pitchFamily="18" charset="0"/>
                <a:ea typeface="宋体" panose="02010600030101010101" pitchFamily="2" charset="-122"/>
              </a:rPr>
              <a:t>CX</a:t>
            </a:r>
            <a:r>
              <a:rPr lang="zh-CN" altLang="en-US" sz="1800" dirty="0">
                <a:latin typeface="Times New Roman" panose="02020603050405020304" pitchFamily="18" charset="0"/>
                <a:ea typeface="宋体" panose="02010600030101010101" pitchFamily="2" charset="-122"/>
              </a:rPr>
              <a:t>减</a:t>
            </a:r>
            <a:r>
              <a:rPr lang="en-US" altLang="zh-CN" sz="1800" dirty="0">
                <a:latin typeface="Times New Roman" panose="02020603050405020304" pitchFamily="18" charset="0"/>
                <a:ea typeface="宋体" panose="02010600030101010101" pitchFamily="2" charset="-122"/>
              </a:rPr>
              <a:t>1</a:t>
            </a:r>
            <a:r>
              <a:rPr lang="zh-CN" altLang="en-US" sz="1800" dirty="0">
                <a:latin typeface="Times New Roman" panose="02020603050405020304" pitchFamily="18" charset="0"/>
                <a:ea typeface="宋体" panose="02010600030101010101" pitchFamily="2" charset="-122"/>
              </a:rPr>
              <a:t>（但不修改标志）</a:t>
            </a:r>
            <a:endParaRPr lang="zh-CN" altLang="en-US" sz="18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8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⑤</a:t>
            </a:r>
            <a:r>
              <a:rPr lang="zh-CN" altLang="en-US" sz="1800" dirty="0">
                <a:latin typeface="Times New Roman" panose="02020603050405020304" pitchFamily="18" charset="0"/>
                <a:ea typeface="宋体" panose="02010600030101010101" pitchFamily="2" charset="-122"/>
              </a:rPr>
              <a:t>转至下一次循环，重复以上步骤。</a:t>
            </a:r>
            <a:r>
              <a:rPr lang="zh-CN" altLang="en-US" sz="1800" dirty="0">
                <a:latin typeface="Times New Roman" panose="02020603050405020304" pitchFamily="18" charset="0"/>
                <a:ea typeface="宋体" panose="02010600030101010101" pitchFamily="2" charset="-122"/>
              </a:rPr>
              <a:t>       </a:t>
            </a:r>
            <a:endParaRPr lang="zh-CN" altLang="en-US" sz="18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lgn="just">
              <a:lnSpc>
                <a:spcPct val="110000"/>
              </a:lnSpc>
              <a:spcBef>
                <a:spcPct val="50000"/>
              </a:spcBef>
              <a:buNone/>
            </a:pPr>
            <a:r>
              <a:rPr lang="zh-CN" altLang="en-US" sz="1800" dirty="0">
                <a:latin typeface="Times New Roman" panose="02020603050405020304" pitchFamily="18" charset="0"/>
                <a:ea typeface="宋体" panose="02010600030101010101" pitchFamily="2" charset="-122"/>
                <a:sym typeface="+mn-ea"/>
              </a:rPr>
              <a:t>（</a:t>
            </a:r>
            <a:r>
              <a:rPr lang="en-US" altLang="zh-CN" sz="1800" dirty="0">
                <a:latin typeface="Times New Roman" panose="02020603050405020304" pitchFamily="18" charset="0"/>
                <a:ea typeface="宋体" panose="02010600030101010101" pitchFamily="2" charset="-122"/>
                <a:sym typeface="+mn-ea"/>
              </a:rPr>
              <a:t>4</a:t>
            </a:r>
            <a:r>
              <a:rPr lang="zh-CN" altLang="en-US" sz="1800" dirty="0">
                <a:latin typeface="Times New Roman" panose="02020603050405020304" pitchFamily="18" charset="0"/>
                <a:ea typeface="宋体" panose="02010600030101010101" pitchFamily="2" charset="-122"/>
                <a:sym typeface="+mn-ea"/>
              </a:rPr>
              <a:t>）串操作指令</a:t>
            </a:r>
            <a:r>
              <a:rPr lang="en-US" altLang="zh-CN" sz="1800">
                <a:latin typeface="Times New Roman" panose="02020603050405020304" pitchFamily="18" charset="0"/>
                <a:ea typeface="宋体" panose="02010600030101010101" pitchFamily="2" charset="-122"/>
                <a:sym typeface="+mn-ea"/>
              </a:rPr>
              <a:t>CMPS</a:t>
            </a:r>
            <a:r>
              <a:rPr lang="zh-CN" altLang="en-US" sz="1800">
                <a:latin typeface="Times New Roman" panose="02020603050405020304" pitchFamily="18" charset="0"/>
                <a:ea typeface="宋体" panose="02010600030101010101" pitchFamily="2" charset="-122"/>
                <a:sym typeface="+mn-ea"/>
              </a:rPr>
              <a:t>与</a:t>
            </a:r>
            <a:r>
              <a:rPr lang="en-US" altLang="zh-CN" sz="1800">
                <a:latin typeface="Times New Roman" panose="02020603050405020304" pitchFamily="18" charset="0"/>
                <a:ea typeface="宋体" panose="02010600030101010101" pitchFamily="2" charset="-122"/>
                <a:sym typeface="+mn-ea"/>
              </a:rPr>
              <a:t>SCAS</a:t>
            </a:r>
            <a:r>
              <a:rPr lang="zh-CN" altLang="en-US" sz="1800" dirty="0">
                <a:latin typeface="Times New Roman" panose="02020603050405020304" pitchFamily="18" charset="0"/>
                <a:ea typeface="宋体" panose="02010600030101010101" pitchFamily="2" charset="-122"/>
                <a:sym typeface="+mn-ea"/>
              </a:rPr>
              <a:t>的操作会影响</a:t>
            </a:r>
            <a:r>
              <a:rPr lang="en-US" altLang="zh-CN" sz="1800">
                <a:latin typeface="Times New Roman" panose="02020603050405020304" pitchFamily="18" charset="0"/>
                <a:ea typeface="宋体" panose="02010600030101010101" pitchFamily="2" charset="-122"/>
                <a:sym typeface="+mn-ea"/>
              </a:rPr>
              <a:t>ZF</a:t>
            </a:r>
            <a:r>
              <a:rPr lang="zh-CN" altLang="en-US" sz="1800" dirty="0">
                <a:latin typeface="Times New Roman" panose="02020603050405020304" pitchFamily="18" charset="0"/>
                <a:ea typeface="宋体" panose="02010600030101010101" pitchFamily="2" charset="-122"/>
                <a:sym typeface="+mn-ea"/>
              </a:rPr>
              <a:t>标志，则可加重复前缀</a:t>
            </a:r>
            <a:r>
              <a:rPr lang="en-US" altLang="zh-CN" sz="1800">
                <a:latin typeface="Times New Roman" panose="02020603050405020304" pitchFamily="18" charset="0"/>
                <a:ea typeface="宋体" panose="02010600030101010101" pitchFamily="2" charset="-122"/>
                <a:sym typeface="+mn-ea"/>
              </a:rPr>
              <a:t>REPE/REPZ</a:t>
            </a:r>
            <a:r>
              <a:rPr lang="zh-CN" altLang="en-US" sz="1800">
                <a:latin typeface="Times New Roman" panose="02020603050405020304" pitchFamily="18" charset="0"/>
                <a:ea typeface="宋体" panose="02010600030101010101" pitchFamily="2" charset="-122"/>
                <a:sym typeface="+mn-ea"/>
              </a:rPr>
              <a:t>或</a:t>
            </a:r>
            <a:r>
              <a:rPr lang="en-US" altLang="zh-CN" sz="1800">
                <a:latin typeface="Times New Roman" panose="02020603050405020304" pitchFamily="18" charset="0"/>
                <a:ea typeface="宋体" panose="02010600030101010101" pitchFamily="2" charset="-122"/>
                <a:sym typeface="+mn-ea"/>
              </a:rPr>
              <a:t>REPNE/REPNZ</a:t>
            </a:r>
            <a:r>
              <a:rPr lang="zh-CN" altLang="en-US" sz="1800">
                <a:latin typeface="Times New Roman" panose="02020603050405020304" pitchFamily="18" charset="0"/>
                <a:ea typeface="宋体" panose="02010600030101010101" pitchFamily="2" charset="-122"/>
                <a:sym typeface="+mn-ea"/>
              </a:rPr>
              <a:t>，</a:t>
            </a:r>
            <a:r>
              <a:rPr lang="zh-CN" altLang="en-US" sz="1800" dirty="0">
                <a:latin typeface="Times New Roman" panose="02020603050405020304" pitchFamily="18" charset="0"/>
                <a:ea typeface="宋体" panose="02010600030101010101" pitchFamily="2" charset="-122"/>
                <a:sym typeface="+mn-ea"/>
              </a:rPr>
              <a:t>此时操作重复进行的条件不仅要求</a:t>
            </a:r>
            <a:r>
              <a:rPr lang="en-US" altLang="zh-CN" sz="1800">
                <a:latin typeface="Times New Roman" panose="02020603050405020304" pitchFamily="18" charset="0"/>
                <a:ea typeface="宋体" panose="02010600030101010101" pitchFamily="2" charset="-122"/>
                <a:sym typeface="+mn-ea"/>
              </a:rPr>
              <a:t>CX≠0</a:t>
            </a:r>
            <a:r>
              <a:rPr lang="zh-CN" altLang="en-US" sz="1800">
                <a:latin typeface="Times New Roman" panose="02020603050405020304" pitchFamily="18" charset="0"/>
                <a:ea typeface="宋体" panose="02010600030101010101" pitchFamily="2" charset="-122"/>
                <a:sym typeface="+mn-ea"/>
              </a:rPr>
              <a:t>，</a:t>
            </a:r>
            <a:r>
              <a:rPr lang="zh-CN" altLang="en-US" sz="1800" dirty="0">
                <a:latin typeface="Times New Roman" panose="02020603050405020304" pitchFamily="18" charset="0"/>
                <a:ea typeface="宋体" panose="02010600030101010101" pitchFamily="2" charset="-122"/>
                <a:sym typeface="+mn-ea"/>
              </a:rPr>
              <a:t>而且同时要求</a:t>
            </a:r>
            <a:r>
              <a:rPr lang="en-US" altLang="zh-CN" sz="1800">
                <a:latin typeface="Times New Roman" panose="02020603050405020304" pitchFamily="18" charset="0"/>
                <a:ea typeface="宋体" panose="02010600030101010101" pitchFamily="2" charset="-122"/>
                <a:sym typeface="+mn-ea"/>
              </a:rPr>
              <a:t>ZF</a:t>
            </a:r>
            <a:r>
              <a:rPr lang="zh-CN" altLang="en-US" sz="1800" dirty="0">
                <a:latin typeface="Times New Roman" panose="02020603050405020304" pitchFamily="18" charset="0"/>
                <a:ea typeface="宋体" panose="02010600030101010101" pitchFamily="2" charset="-122"/>
                <a:sym typeface="+mn-ea"/>
              </a:rPr>
              <a:t>的值满足重复前缀中的规定，即</a:t>
            </a:r>
            <a:r>
              <a:rPr lang="en-US" altLang="zh-CN" sz="1800">
                <a:latin typeface="Times New Roman" panose="02020603050405020304" pitchFamily="18" charset="0"/>
                <a:ea typeface="宋体" panose="02010600030101010101" pitchFamily="2" charset="-122"/>
                <a:sym typeface="+mn-ea"/>
              </a:rPr>
              <a:t>REPE</a:t>
            </a:r>
            <a:r>
              <a:rPr lang="zh-CN" altLang="en-US" sz="1800" dirty="0">
                <a:latin typeface="Times New Roman" panose="02020603050405020304" pitchFamily="18" charset="0"/>
                <a:ea typeface="宋体" panose="02010600030101010101" pitchFamily="2" charset="-122"/>
                <a:sym typeface="+mn-ea"/>
              </a:rPr>
              <a:t>要求</a:t>
            </a:r>
            <a:r>
              <a:rPr lang="en-US" altLang="zh-CN" sz="1800">
                <a:latin typeface="Times New Roman" panose="02020603050405020304" pitchFamily="18" charset="0"/>
                <a:ea typeface="宋体" panose="02010600030101010101" pitchFamily="2" charset="-122"/>
                <a:sym typeface="+mn-ea"/>
              </a:rPr>
              <a:t>ZF=1</a:t>
            </a: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REPNE</a:t>
            </a:r>
            <a:r>
              <a:rPr lang="zh-CN" altLang="en-US" sz="1800" dirty="0">
                <a:latin typeface="Times New Roman" panose="02020603050405020304" pitchFamily="18" charset="0"/>
                <a:ea typeface="宋体" panose="02010600030101010101" pitchFamily="2" charset="-122"/>
                <a:sym typeface="+mn-ea"/>
              </a:rPr>
              <a:t>要求</a:t>
            </a:r>
            <a:r>
              <a:rPr lang="en-US" altLang="zh-CN" sz="1800">
                <a:latin typeface="Times New Roman" panose="02020603050405020304" pitchFamily="18" charset="0"/>
                <a:ea typeface="宋体" panose="02010600030101010101" pitchFamily="2" charset="-122"/>
                <a:sym typeface="+mn-ea"/>
              </a:rPr>
              <a:t>ZF=0</a:t>
            </a:r>
            <a:r>
              <a:rPr lang="zh-CN" altLang="en-US" sz="1800">
                <a:latin typeface="Times New Roman" panose="02020603050405020304" pitchFamily="18" charset="0"/>
                <a:ea typeface="宋体" panose="02010600030101010101" pitchFamily="2" charset="-122"/>
                <a:sym typeface="+mn-ea"/>
              </a:rPr>
              <a:t>。</a:t>
            </a:r>
            <a:endParaRPr lang="zh-CN" altLang="en-US" sz="180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zh-CN" altLang="en-US" sz="1800">
                <a:latin typeface="Times New Roman" panose="02020603050405020304" pitchFamily="18" charset="0"/>
                <a:ea typeface="宋体" panose="02010600030101010101" pitchFamily="2" charset="-122"/>
                <a:sym typeface="+mn-ea"/>
              </a:rPr>
              <a:t>（</a:t>
            </a:r>
            <a:r>
              <a:rPr lang="en-US" altLang="zh-CN" sz="1800">
                <a:latin typeface="Times New Roman" panose="02020603050405020304" pitchFamily="18" charset="0"/>
                <a:ea typeface="宋体" panose="02010600030101010101" pitchFamily="2" charset="-122"/>
                <a:sym typeface="+mn-ea"/>
              </a:rPr>
              <a:t>5</a:t>
            </a:r>
            <a:r>
              <a:rPr lang="zh-CN" altLang="en-US" sz="1800">
                <a:latin typeface="Times New Roman" panose="02020603050405020304" pitchFamily="18" charset="0"/>
                <a:ea typeface="宋体" panose="02010600030101010101" pitchFamily="2" charset="-122"/>
                <a:sym typeface="+mn-ea"/>
              </a:rPr>
              <a:t>）</a:t>
            </a:r>
            <a:r>
              <a:rPr lang="zh-CN" altLang="en-US" sz="1800" dirty="0">
                <a:latin typeface="Times New Roman" panose="02020603050405020304" pitchFamily="18" charset="0"/>
                <a:ea typeface="宋体" panose="02010600030101010101" pitchFamily="2" charset="-122"/>
                <a:sym typeface="+mn-ea"/>
              </a:rPr>
              <a:t>串操作指令的格式可以写上操作数，也可以只在指令助记符后面紧跟字母“</a:t>
            </a:r>
            <a:r>
              <a:rPr lang="en-US" altLang="zh-CN" sz="1800">
                <a:latin typeface="Times New Roman" panose="02020603050405020304" pitchFamily="18" charset="0"/>
                <a:ea typeface="宋体" panose="02010600030101010101" pitchFamily="2" charset="-122"/>
                <a:sym typeface="+mn-ea"/>
              </a:rPr>
              <a:t>B”</a:t>
            </a:r>
            <a:r>
              <a:rPr lang="zh-CN" altLang="en-US" sz="1800">
                <a:latin typeface="Times New Roman" panose="02020603050405020304" pitchFamily="18" charset="0"/>
                <a:ea typeface="宋体" panose="02010600030101010101" pitchFamily="2" charset="-122"/>
                <a:sym typeface="+mn-ea"/>
              </a:rPr>
              <a:t>（</a:t>
            </a:r>
            <a:r>
              <a:rPr lang="zh-CN" altLang="en-US" sz="1800" dirty="0">
                <a:latin typeface="Times New Roman" panose="02020603050405020304" pitchFamily="18" charset="0"/>
                <a:ea typeface="宋体" panose="02010600030101010101" pitchFamily="2" charset="-122"/>
                <a:sym typeface="+mn-ea"/>
              </a:rPr>
              <a:t>字节操作）或“</a:t>
            </a:r>
            <a:r>
              <a:rPr lang="en-US" altLang="zh-CN" sz="1800">
                <a:latin typeface="Times New Roman" panose="02020603050405020304" pitchFamily="18" charset="0"/>
                <a:ea typeface="宋体" panose="02010600030101010101" pitchFamily="2" charset="-122"/>
                <a:sym typeface="+mn-ea"/>
              </a:rPr>
              <a:t>W”</a:t>
            </a:r>
            <a:r>
              <a:rPr lang="zh-CN" altLang="en-US" sz="1800">
                <a:latin typeface="Times New Roman" panose="02020603050405020304" pitchFamily="18" charset="0"/>
                <a:ea typeface="宋体" panose="02010600030101010101" pitchFamily="2" charset="-122"/>
                <a:sym typeface="+mn-ea"/>
              </a:rPr>
              <a:t>（</a:t>
            </a:r>
            <a:r>
              <a:rPr lang="zh-CN" altLang="en-US" sz="1800" dirty="0">
                <a:latin typeface="Times New Roman" panose="02020603050405020304" pitchFamily="18" charset="0"/>
                <a:ea typeface="宋体" panose="02010600030101010101" pitchFamily="2" charset="-122"/>
                <a:sym typeface="+mn-ea"/>
              </a:rPr>
              <a:t>字操作）。加上字母“</a:t>
            </a:r>
            <a:r>
              <a:rPr lang="en-US" altLang="zh-CN" sz="1800">
                <a:latin typeface="Times New Roman" panose="02020603050405020304" pitchFamily="18" charset="0"/>
                <a:ea typeface="宋体" panose="02010600030101010101" pitchFamily="2" charset="-122"/>
                <a:sym typeface="+mn-ea"/>
              </a:rPr>
              <a:t>B”</a:t>
            </a:r>
            <a:r>
              <a:rPr lang="zh-CN" altLang="en-US" sz="1800" dirty="0">
                <a:latin typeface="Times New Roman" panose="02020603050405020304" pitchFamily="18" charset="0"/>
                <a:ea typeface="宋体" panose="02010600030101010101" pitchFamily="2" charset="-122"/>
                <a:sym typeface="+mn-ea"/>
              </a:rPr>
              <a:t>或“</a:t>
            </a:r>
            <a:r>
              <a:rPr lang="en-US" altLang="zh-CN" sz="1800">
                <a:latin typeface="Times New Roman" panose="02020603050405020304" pitchFamily="18" charset="0"/>
                <a:ea typeface="宋体" panose="02010600030101010101" pitchFamily="2" charset="-122"/>
                <a:sym typeface="+mn-ea"/>
              </a:rPr>
              <a:t>W”</a:t>
            </a:r>
            <a:r>
              <a:rPr lang="zh-CN" altLang="en-US" sz="1800" dirty="0">
                <a:latin typeface="Times New Roman" panose="02020603050405020304" pitchFamily="18" charset="0"/>
                <a:ea typeface="宋体" panose="02010600030101010101" pitchFamily="2" charset="-122"/>
                <a:sym typeface="+mn-ea"/>
              </a:rPr>
              <a:t>后，指令助记符后面不需要也不允许再写操作数，如</a:t>
            </a:r>
            <a:r>
              <a:rPr lang="en-US" altLang="zh-CN" sz="1800">
                <a:latin typeface="Times New Roman" panose="02020603050405020304" pitchFamily="18" charset="0"/>
                <a:ea typeface="宋体" panose="02010600030101010101" pitchFamily="2" charset="-122"/>
                <a:sym typeface="+mn-ea"/>
              </a:rPr>
              <a:t>MOVS</a:t>
            </a:r>
            <a:r>
              <a:rPr lang="zh-CN" altLang="en-US" sz="1800">
                <a:latin typeface="Times New Roman" panose="02020603050405020304" pitchFamily="18" charset="0"/>
                <a:ea typeface="宋体" panose="02010600030101010101" pitchFamily="2" charset="-122"/>
                <a:sym typeface="+mn-ea"/>
              </a:rPr>
              <a:t>，</a:t>
            </a:r>
            <a:r>
              <a:rPr lang="zh-CN" altLang="en-US" sz="1800" dirty="0">
                <a:latin typeface="Times New Roman" panose="02020603050405020304" pitchFamily="18" charset="0"/>
                <a:ea typeface="宋体" panose="02010600030101010101" pitchFamily="2" charset="-122"/>
                <a:sym typeface="+mn-ea"/>
              </a:rPr>
              <a:t>我们常用</a:t>
            </a:r>
            <a:r>
              <a:rPr lang="en-US" altLang="zh-CN" sz="1800">
                <a:latin typeface="Times New Roman" panose="02020603050405020304" pitchFamily="18" charset="0"/>
                <a:ea typeface="宋体" panose="02010600030101010101" pitchFamily="2" charset="-122"/>
                <a:sym typeface="+mn-ea"/>
              </a:rPr>
              <a:t>MOVSB</a:t>
            </a:r>
            <a:r>
              <a:rPr lang="zh-CN" altLang="en-US" sz="1800">
                <a:latin typeface="Times New Roman" panose="02020603050405020304" pitchFamily="18" charset="0"/>
                <a:ea typeface="宋体" panose="02010600030101010101" pitchFamily="2" charset="-122"/>
                <a:sym typeface="+mn-ea"/>
              </a:rPr>
              <a:t>或</a:t>
            </a:r>
            <a:r>
              <a:rPr lang="en-US" altLang="zh-CN" sz="1800">
                <a:latin typeface="Times New Roman" panose="02020603050405020304" pitchFamily="18" charset="0"/>
                <a:ea typeface="宋体" panose="02010600030101010101" pitchFamily="2" charset="-122"/>
                <a:sym typeface="+mn-ea"/>
              </a:rPr>
              <a:t>MOVSW</a:t>
            </a:r>
            <a:r>
              <a:rPr lang="zh-CN" altLang="en-US" sz="1800">
                <a:latin typeface="Times New Roman" panose="02020603050405020304" pitchFamily="18" charset="0"/>
                <a:ea typeface="宋体" panose="02010600030101010101" pitchFamily="2" charset="-122"/>
                <a:sym typeface="+mn-ea"/>
              </a:rPr>
              <a:t>。</a:t>
            </a:r>
            <a:endParaRPr lang="zh-CN" altLang="en-US" sz="1800">
              <a:latin typeface="Times New Roman" panose="02020603050405020304" pitchFamily="18" charset="0"/>
              <a:ea typeface="宋体" panose="02010600030101010101" pitchFamily="2" charset="-122"/>
            </a:endParaRPr>
          </a:p>
          <a:p>
            <a:pPr marL="0" indent="0">
              <a:buNone/>
            </a:pPr>
            <a:endParaRPr lang="zh-CN" altLang="en-US" sz="1800"/>
          </a:p>
        </p:txBody>
      </p:sp>
    </p:spTree>
  </p:cSld>
  <p:clrMapOvr>
    <a:masterClrMapping/>
  </p:clrMapOvr>
  <p:transition>
    <p:wheel spokes="8"/>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1106" name="标题 431105"/>
          <p:cNvSpPr>
            <a:spLocks noGrp="1"/>
          </p:cNvSpPr>
          <p:nvPr>
            <p:ph type="title"/>
          </p:nvPr>
        </p:nvSpPr>
        <p:spPr/>
        <p:txBody>
          <a:bodyPr anchor="ctr" anchorCtr="0"/>
          <a:p>
            <a:r>
              <a:rPr lang="zh-CN" altLang="en-US" dirty="0">
                <a:latin typeface="Times New Roman" panose="02020603050405020304" pitchFamily="18" charset="0"/>
              </a:rPr>
              <a:t>一、立即寻址</a:t>
            </a:r>
            <a:endParaRPr lang="zh-CN" altLang="en-US" dirty="0">
              <a:latin typeface="Times New Roman" panose="02020603050405020304" pitchFamily="18" charset="0"/>
            </a:endParaRPr>
          </a:p>
        </p:txBody>
      </p:sp>
      <p:sp>
        <p:nvSpPr>
          <p:cNvPr id="431107" name="文本占位符 431106"/>
          <p:cNvSpPr>
            <a:spLocks noGrp="1"/>
          </p:cNvSpPr>
          <p:nvPr>
            <p:ph type="body" idx="1"/>
          </p:nvPr>
        </p:nvSpPr>
        <p:spPr/>
        <p:txBody>
          <a:bodyPr/>
          <a:p>
            <a:pPr marL="360680" indent="-360680"/>
            <a:r>
              <a:rPr lang="en-US" altLang="en-US" sz="2400" err="1"/>
              <a:t>操作数</a:t>
            </a:r>
            <a:r>
              <a:rPr lang="en-US" altLang="zh-CN" sz="2400"/>
              <a:t>(</a:t>
            </a:r>
            <a:r>
              <a:rPr lang="zh-CN" altLang="en-US" sz="2400" dirty="0"/>
              <a:t>为一常数</a:t>
            </a:r>
            <a:r>
              <a:rPr lang="en-US" altLang="zh-CN" sz="2400"/>
              <a:t>)</a:t>
            </a:r>
            <a:r>
              <a:rPr lang="en-US" altLang="en-US" sz="2400" err="1"/>
              <a:t>直接</a:t>
            </a:r>
            <a:r>
              <a:rPr lang="zh-CN" altLang="en-US" sz="2400" dirty="0"/>
              <a:t>由指令给出</a:t>
            </a:r>
            <a:r>
              <a:rPr lang="en-US" altLang="zh-CN" sz="2400"/>
              <a:t>(</a:t>
            </a:r>
            <a:r>
              <a:rPr lang="zh-CN" altLang="en-US" sz="2400" dirty="0"/>
              <a:t>此操作数称为立即数</a:t>
            </a:r>
            <a:r>
              <a:rPr lang="en-US" altLang="zh-CN" sz="2400"/>
              <a:t>)</a:t>
            </a:r>
            <a:endParaRPr lang="en-US" altLang="zh-CN" sz="2400"/>
          </a:p>
          <a:p>
            <a:pPr marL="360680" indent="-360680"/>
            <a:r>
              <a:rPr lang="zh-CN" altLang="en-US" sz="2400" dirty="0"/>
              <a:t>立即寻址只能用于源操作数</a:t>
            </a:r>
            <a:endParaRPr lang="zh-CN" altLang="en-US" sz="2400" dirty="0"/>
          </a:p>
          <a:p>
            <a:pPr marL="360680" indent="-360680">
              <a:buNone/>
            </a:pPr>
            <a:r>
              <a:rPr lang="zh-CN" altLang="en-US" sz="2400" dirty="0"/>
              <a:t>例：  </a:t>
            </a:r>
            <a:r>
              <a:rPr lang="en-US" altLang="zh-CN" sz="2400"/>
              <a:t>MOV    AX,  1C8FH</a:t>
            </a:r>
            <a:endParaRPr lang="en-US" altLang="zh-CN" sz="2400"/>
          </a:p>
          <a:p>
            <a:pPr marL="360680" indent="-360680">
              <a:buNone/>
            </a:pPr>
            <a:r>
              <a:rPr lang="en-US" altLang="zh-CN" sz="2400"/>
              <a:t>      MOV    BYTE PTR[2A00H], 8FH</a:t>
            </a:r>
            <a:endParaRPr lang="en-US" altLang="zh-CN" sz="2400"/>
          </a:p>
          <a:p>
            <a:pPr marL="360680" indent="-360680">
              <a:buNone/>
            </a:pPr>
            <a:r>
              <a:rPr lang="zh-CN" altLang="en-US" sz="2400" dirty="0"/>
              <a:t>错误例：</a:t>
            </a:r>
            <a:endParaRPr lang="zh-CN" altLang="en-US" sz="2400" dirty="0"/>
          </a:p>
          <a:p>
            <a:pPr marL="360680" indent="-360680">
              <a:buNone/>
            </a:pPr>
            <a:r>
              <a:rPr lang="zh-CN" altLang="en-US" sz="2400" dirty="0"/>
              <a:t>  </a:t>
            </a:r>
            <a:r>
              <a:rPr lang="en-US" altLang="zh-CN" sz="2400">
                <a:solidFill>
                  <a:srgbClr val="FF0000"/>
                </a:solidFill>
              </a:rPr>
              <a:t>×</a:t>
            </a:r>
            <a:r>
              <a:rPr lang="en-US" altLang="zh-CN" sz="2400"/>
              <a:t>  MOV    2A00H,  AX     </a:t>
            </a:r>
            <a:r>
              <a:rPr lang="zh-CN" altLang="en-US" sz="2400" dirty="0"/>
              <a:t>； 错误！</a:t>
            </a:r>
            <a:endParaRPr lang="zh-CN" altLang="en-US" sz="2400" dirty="0"/>
          </a:p>
        </p:txBody>
      </p:sp>
    </p:spTree>
  </p:cSld>
  <p:clrMapOvr>
    <a:masterClrMapping/>
  </p:clrMapOvr>
  <p:transition>
    <p:wheel spokes="8"/>
  </p:transition>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7074" name="标题 387073"/>
          <p:cNvSpPr>
            <a:spLocks noGrp="1"/>
          </p:cNvSpPr>
          <p:nvPr>
            <p:ph type="title"/>
          </p:nvPr>
        </p:nvSpPr>
        <p:spPr/>
        <p:txBody>
          <a:bodyPr anchor="ctr" anchorCtr="0"/>
          <a:p>
            <a:endParaRPr lang="zh-CN" altLang="en-US" dirty="0"/>
          </a:p>
        </p:txBody>
      </p:sp>
      <p:sp>
        <p:nvSpPr>
          <p:cNvPr id="387075" name="文本占位符 387074"/>
          <p:cNvSpPr>
            <a:spLocks noGrp="1"/>
          </p:cNvSpPr>
          <p:nvPr>
            <p:ph type="body" idx="1"/>
          </p:nvPr>
        </p:nvSpPr>
        <p:spPr/>
        <p:txBody>
          <a:bodyPr/>
          <a:p>
            <a:pPr>
              <a:buNone/>
            </a:pPr>
            <a:r>
              <a:rPr lang="zh-CN" altLang="en-US" dirty="0"/>
              <a:t>串传送指令</a:t>
            </a:r>
            <a:endParaRPr lang="zh-CN" altLang="en-US" dirty="0"/>
          </a:p>
          <a:p>
            <a:r>
              <a:rPr lang="zh-CN" altLang="en-US" sz="2400" dirty="0"/>
              <a:t>格式：</a:t>
            </a:r>
            <a:endParaRPr lang="zh-CN" altLang="en-US" sz="2400" dirty="0"/>
          </a:p>
          <a:p>
            <a:pPr>
              <a:buNone/>
            </a:pPr>
            <a:r>
              <a:rPr lang="zh-CN" altLang="en-US" sz="2400" dirty="0"/>
              <a:t>   </a:t>
            </a:r>
            <a:r>
              <a:rPr lang="en-US" altLang="zh-CN" sz="2400"/>
              <a:t>MOVS   OPRD1，OPRD2</a:t>
            </a:r>
            <a:endParaRPr lang="en-US" altLang="zh-CN" sz="2400"/>
          </a:p>
          <a:p>
            <a:pPr>
              <a:buNone/>
            </a:pPr>
            <a:r>
              <a:rPr lang="en-US" altLang="zh-CN" sz="2400"/>
              <a:t>   MOVSB</a:t>
            </a:r>
            <a:endParaRPr lang="en-US" altLang="zh-CN" sz="2400"/>
          </a:p>
          <a:p>
            <a:pPr>
              <a:buNone/>
            </a:pPr>
            <a:r>
              <a:rPr lang="en-US" altLang="zh-CN" sz="2400"/>
              <a:t>   MOVSW</a:t>
            </a:r>
            <a:endParaRPr lang="en-US" altLang="zh-CN" sz="2400"/>
          </a:p>
          <a:p>
            <a:r>
              <a:rPr lang="zh-CN" altLang="en-US" sz="2400" dirty="0"/>
              <a:t>串传送指令常与无条件重复前缀连用</a:t>
            </a:r>
            <a:endParaRPr lang="zh-CN" altLang="en-US" sz="2400" dirty="0"/>
          </a:p>
          <a:p>
            <a:pPr>
              <a:buNone/>
            </a:pPr>
            <a:r>
              <a:rPr lang="zh-CN" altLang="en-US" sz="2400" dirty="0"/>
              <a:t>对比用</a:t>
            </a:r>
            <a:r>
              <a:rPr lang="en-US" altLang="zh-CN" sz="2400"/>
              <a:t>MOV</a:t>
            </a:r>
            <a:r>
              <a:rPr lang="zh-CN" altLang="en-US" sz="2400" dirty="0"/>
              <a:t>指令和</a:t>
            </a:r>
            <a:r>
              <a:rPr lang="en-US" altLang="zh-CN" sz="2400"/>
              <a:t>MOVS</a:t>
            </a:r>
            <a:r>
              <a:rPr lang="zh-CN" altLang="en-US" sz="2400" dirty="0"/>
              <a:t>指令实现将200</a:t>
            </a:r>
            <a:r>
              <a:rPr lang="en-US" altLang="zh-CN" sz="2400"/>
              <a:t>B</a:t>
            </a:r>
            <a:r>
              <a:rPr lang="zh-CN" altLang="en-US" sz="2400" dirty="0"/>
              <a:t>数据从内存的一个区域</a:t>
            </a:r>
            <a:endParaRPr lang="zh-CN" altLang="en-US" sz="2400" dirty="0"/>
          </a:p>
          <a:p>
            <a:pPr>
              <a:buNone/>
            </a:pPr>
            <a:r>
              <a:rPr lang="zh-CN" altLang="en-US" sz="2400" dirty="0"/>
              <a:t>送到另一个区域的程序段</a:t>
            </a:r>
            <a:endParaRPr lang="zh-CN" altLang="en-US" sz="2400" dirty="0"/>
          </a:p>
          <a:p>
            <a:endParaRPr lang="zh-CN" altLang="en-US" sz="2400" dirty="0"/>
          </a:p>
        </p:txBody>
      </p:sp>
    </p:spTree>
  </p:cSld>
  <p:clrMapOvr>
    <a:masterClrMapping/>
  </p:clrMapOvr>
  <p:transition>
    <p:wheel spokes="8"/>
  </p:transition>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0836" name="文本框 120835"/>
          <p:cNvSpPr txBox="1"/>
          <p:nvPr/>
        </p:nvSpPr>
        <p:spPr>
          <a:xfrm>
            <a:off x="467995" y="1268730"/>
            <a:ext cx="8610600" cy="4599940"/>
          </a:xfrm>
          <a:prstGeom prst="rect">
            <a:avLst/>
          </a:prstGeom>
          <a:noFill/>
          <a:ln w="9525">
            <a:noFill/>
          </a:ln>
        </p:spPr>
        <p:txBody>
          <a:bodyPr>
            <a:spAutoFit/>
          </a:bodyPr>
          <a:p>
            <a:pPr algn="just">
              <a:lnSpc>
                <a:spcPct val="90000"/>
              </a:lnSpc>
              <a:spcBef>
                <a:spcPct val="50000"/>
              </a:spcBef>
            </a:pPr>
            <a:r>
              <a:rPr lang="zh-CN" altLang="en-US" sz="1800" dirty="0">
                <a:latin typeface="Times New Roman" panose="02020603050405020304" pitchFamily="18" charset="0"/>
                <a:ea typeface="宋体" panose="02010600030101010101" pitchFamily="2" charset="-122"/>
              </a:rPr>
              <a:t>串传送指令执行的操作：</a:t>
            </a:r>
            <a:endParaRPr lang="zh-CN" altLang="en-US" sz="1800" dirty="0">
              <a:latin typeface="Times New Roman" panose="02020603050405020304" pitchFamily="18" charset="0"/>
              <a:ea typeface="宋体" panose="02010600030101010101" pitchFamily="2" charset="-122"/>
            </a:endParaRPr>
          </a:p>
          <a:p>
            <a:pPr algn="just">
              <a:lnSpc>
                <a:spcPct val="90000"/>
              </a:lnSpc>
              <a:spcBef>
                <a:spcPct val="50000"/>
              </a:spcBef>
            </a:pPr>
            <a:r>
              <a:rPr lang="en-US" altLang="zh-CN" sz="1800" dirty="0">
                <a:latin typeface="Times New Roman" panose="02020603050405020304" pitchFamily="18" charset="0"/>
                <a:ea typeface="宋体" panose="02010600030101010101" pitchFamily="2" charset="-122"/>
              </a:rPr>
              <a:t>①</a:t>
            </a:r>
            <a:r>
              <a:rPr lang="zh-CN" altLang="en-US" sz="1800" dirty="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ES</a:t>
            </a:r>
            <a:r>
              <a:rPr lang="en-US" altLang="zh-CN" sz="1800" b="1">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DI</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DS</a:t>
            </a:r>
            <a:r>
              <a:rPr lang="en-US" altLang="zh-CN" sz="1800" b="1">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SI</a:t>
            </a:r>
            <a:r>
              <a:rPr lang="zh-CN" altLang="en-US"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p>
            <a:pPr algn="just">
              <a:lnSpc>
                <a:spcPct val="90000"/>
              </a:lnSpc>
              <a:spcBef>
                <a:spcPct val="50000"/>
              </a:spcBef>
            </a:pPr>
            <a:r>
              <a:rPr lang="en-US" altLang="zh-CN" sz="1800">
                <a:latin typeface="Times New Roman" panose="02020603050405020304" pitchFamily="18" charset="0"/>
                <a:ea typeface="宋体" panose="02010600030101010101" pitchFamily="2" charset="-122"/>
              </a:rPr>
              <a:t>②</a:t>
            </a:r>
            <a:r>
              <a:rPr lang="en-US" altLang="zh-CN" sz="1800">
                <a:latin typeface="Times New Roman" panose="02020603050405020304" pitchFamily="18" charset="0"/>
                <a:ea typeface="宋体" panose="02010600030101010101" pitchFamily="2" charset="-122"/>
              </a:rPr>
              <a:t> SI</a:t>
            </a:r>
            <a:r>
              <a:rPr lang="en-US" altLang="zh-CN"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SI</a:t>
            </a:r>
            <a:r>
              <a:rPr lang="en-US" altLang="zh-CN"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1</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DI</a:t>
            </a:r>
            <a:r>
              <a:rPr lang="en-US" altLang="zh-CN"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DI</a:t>
            </a:r>
            <a:r>
              <a:rPr lang="en-US" altLang="zh-CN"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1  </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字节操作</a:t>
            </a:r>
            <a:endParaRPr lang="zh-CN" altLang="en-US" sz="1800" dirty="0">
              <a:latin typeface="Times New Roman" panose="02020603050405020304" pitchFamily="18" charset="0"/>
              <a:ea typeface="宋体" panose="02010600030101010101" pitchFamily="2" charset="-122"/>
            </a:endParaRPr>
          </a:p>
          <a:p>
            <a:pPr algn="just">
              <a:lnSpc>
                <a:spcPct val="90000"/>
              </a:lnSpc>
              <a:spcBef>
                <a:spcPct val="50000"/>
              </a:spcBef>
            </a:pPr>
            <a:r>
              <a:rPr lang="zh-CN" altLang="en-US" sz="1800" dirty="0">
                <a:latin typeface="Times New Roman" panose="02020603050405020304" pitchFamily="18" charset="0"/>
                <a:ea typeface="宋体" panose="02010600030101010101" pitchFamily="2" charset="-122"/>
              </a:rPr>
              <a:t>             </a:t>
            </a:r>
            <a:r>
              <a:rPr lang="en-US" altLang="zh-CN" sz="1800">
                <a:latin typeface="Times New Roman" panose="02020603050405020304" pitchFamily="18" charset="0"/>
                <a:ea typeface="宋体" panose="02010600030101010101" pitchFamily="2" charset="-122"/>
              </a:rPr>
              <a:t>SI</a:t>
            </a:r>
            <a:r>
              <a:rPr lang="en-US" altLang="zh-CN"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SI</a:t>
            </a:r>
            <a:r>
              <a:rPr lang="en-US" altLang="zh-CN"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2</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DI</a:t>
            </a:r>
            <a:r>
              <a:rPr lang="en-US" altLang="zh-CN"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DI</a:t>
            </a:r>
            <a:r>
              <a:rPr lang="en-US" altLang="zh-CN"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2  </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字操作</a:t>
            </a:r>
            <a:r>
              <a:rPr lang="zh-CN" altLang="en-US" sz="1800" dirty="0">
                <a:latin typeface="Times New Roman" panose="02020603050405020304" pitchFamily="18" charset="0"/>
                <a:ea typeface="宋体" panose="02010600030101010101" pitchFamily="2" charset="-122"/>
              </a:rPr>
              <a:t>    </a:t>
            </a:r>
            <a:endParaRPr lang="zh-CN" altLang="en-US" sz="1800" dirty="0">
              <a:latin typeface="Times New Roman" panose="02020603050405020304" pitchFamily="18" charset="0"/>
              <a:ea typeface="宋体" panose="02010600030101010101" pitchFamily="2" charset="-122"/>
            </a:endParaRPr>
          </a:p>
          <a:p>
            <a:pPr algn="just">
              <a:lnSpc>
                <a:spcPct val="90000"/>
              </a:lnSpc>
              <a:spcBef>
                <a:spcPct val="50000"/>
              </a:spcBef>
            </a:pPr>
            <a:r>
              <a:rPr lang="zh-CN" altLang="en-US" sz="1800" dirty="0">
                <a:latin typeface="Times New Roman" panose="02020603050405020304" pitchFamily="18" charset="0"/>
                <a:ea typeface="宋体" panose="02010600030101010101" pitchFamily="2" charset="-122"/>
              </a:rPr>
              <a:t>其中，</a:t>
            </a:r>
            <a:r>
              <a:rPr lang="en-US" altLang="zh-CN"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1</a:t>
            </a:r>
            <a:r>
              <a:rPr lang="zh-CN" altLang="en-US" sz="1800" dirty="0">
                <a:latin typeface="Times New Roman" panose="02020603050405020304" pitchFamily="18" charset="0"/>
                <a:ea typeface="宋体" panose="02010600030101010101" pitchFamily="2" charset="-122"/>
              </a:rPr>
              <a:t>或</a:t>
            </a:r>
            <a:r>
              <a:rPr lang="en-US" altLang="zh-CN"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2</a:t>
            </a:r>
            <a:r>
              <a:rPr lang="zh-CN" altLang="en-US" sz="1800" dirty="0">
                <a:latin typeface="Times New Roman" panose="02020603050405020304" pitchFamily="18" charset="0"/>
                <a:ea typeface="宋体" panose="02010600030101010101" pitchFamily="2" charset="-122"/>
              </a:rPr>
              <a:t>符号确定原则是：当</a:t>
            </a:r>
            <a:r>
              <a:rPr lang="en-US" altLang="zh-CN" sz="1800">
                <a:latin typeface="Times New Roman" panose="02020603050405020304" pitchFamily="18" charset="0"/>
                <a:ea typeface="宋体" panose="02010600030101010101" pitchFamily="2" charset="-122"/>
              </a:rPr>
              <a:t>DF=0</a:t>
            </a:r>
            <a:r>
              <a:rPr lang="zh-CN" altLang="en-US" sz="1800" dirty="0">
                <a:latin typeface="Times New Roman" panose="02020603050405020304" pitchFamily="18" charset="0"/>
                <a:ea typeface="宋体" panose="02010600030101010101" pitchFamily="2" charset="-122"/>
              </a:rPr>
              <a:t>时选“</a:t>
            </a:r>
            <a:r>
              <a:rPr lang="en-US" altLang="zh-CN"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号，当</a:t>
            </a:r>
            <a:r>
              <a:rPr lang="en-US" altLang="zh-CN" sz="1800">
                <a:latin typeface="Times New Roman" panose="02020603050405020304" pitchFamily="18" charset="0"/>
                <a:ea typeface="宋体" panose="02010600030101010101" pitchFamily="2" charset="-122"/>
              </a:rPr>
              <a:t>DF=1</a:t>
            </a:r>
            <a:r>
              <a:rPr lang="zh-CN" altLang="en-US" sz="1800" dirty="0">
                <a:latin typeface="Times New Roman" panose="02020603050405020304" pitchFamily="18" charset="0"/>
                <a:ea typeface="宋体" panose="02010600030101010101" pitchFamily="2" charset="-122"/>
              </a:rPr>
              <a:t>时选“一”号。</a:t>
            </a:r>
            <a:endParaRPr lang="zh-CN" altLang="en-US" sz="1800" dirty="0">
              <a:latin typeface="Times New Roman" panose="02020603050405020304" pitchFamily="18" charset="0"/>
              <a:ea typeface="宋体" panose="02010600030101010101" pitchFamily="2" charset="-122"/>
            </a:endParaRPr>
          </a:p>
          <a:p>
            <a:pPr algn="just">
              <a:lnSpc>
                <a:spcPct val="90000"/>
              </a:lnSpc>
              <a:spcBef>
                <a:spcPct val="50000"/>
              </a:spcBef>
            </a:pPr>
            <a:r>
              <a:rPr lang="zh-CN" altLang="en-US" sz="1800" dirty="0">
                <a:latin typeface="Times New Roman" panose="02020603050405020304" pitchFamily="18" charset="0"/>
                <a:ea typeface="宋体" panose="02010600030101010101" pitchFamily="2" charset="-122"/>
              </a:rPr>
              <a:t>串传送指令不加</a:t>
            </a:r>
            <a:r>
              <a:rPr lang="en-US" altLang="zh-CN" sz="1800">
                <a:latin typeface="Times New Roman" panose="02020603050405020304" pitchFamily="18" charset="0"/>
                <a:ea typeface="宋体" panose="02010600030101010101" pitchFamily="2" charset="-122"/>
              </a:rPr>
              <a:t>REP</a:t>
            </a:r>
            <a:r>
              <a:rPr lang="zh-CN" altLang="en-US" sz="1800" dirty="0">
                <a:latin typeface="Times New Roman" panose="02020603050405020304" pitchFamily="18" charset="0"/>
                <a:ea typeface="宋体" panose="02010600030101010101" pitchFamily="2" charset="-122"/>
              </a:rPr>
              <a:t>前缀而单独使用时，必须事先设置好五个条件：</a:t>
            </a:r>
            <a:endParaRPr lang="zh-CN" altLang="en-US" sz="1800" dirty="0">
              <a:latin typeface="Times New Roman" panose="02020603050405020304" pitchFamily="18" charset="0"/>
              <a:ea typeface="宋体" panose="02010600030101010101" pitchFamily="2" charset="-122"/>
            </a:endParaRPr>
          </a:p>
          <a:p>
            <a:pPr algn="just">
              <a:lnSpc>
                <a:spcPct val="90000"/>
              </a:lnSpc>
              <a:spcBef>
                <a:spcPct val="50000"/>
              </a:spcBef>
            </a:pPr>
            <a:r>
              <a:rPr lang="en-US" altLang="zh-CN" sz="1800" dirty="0">
                <a:latin typeface="Times New Roman" panose="02020603050405020304" pitchFamily="18" charset="0"/>
                <a:ea typeface="宋体" panose="02010600030101010101" pitchFamily="2" charset="-122"/>
              </a:rPr>
              <a:t>①</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数据段的段寄存器</a:t>
            </a:r>
            <a:r>
              <a:rPr lang="en-US" altLang="zh-CN" sz="1800">
                <a:latin typeface="Times New Roman" panose="02020603050405020304" pitchFamily="18" charset="0"/>
                <a:ea typeface="宋体" panose="02010600030101010101" pitchFamily="2" charset="-122"/>
              </a:rPr>
              <a:t>DS</a:t>
            </a:r>
            <a:r>
              <a:rPr lang="zh-CN" altLang="en-US" sz="1800" dirty="0">
                <a:latin typeface="Times New Roman" panose="02020603050405020304" pitchFamily="18" charset="0"/>
                <a:ea typeface="宋体" panose="02010600030101010101" pitchFamily="2" charset="-122"/>
              </a:rPr>
              <a:t>赋值（可段超越）；</a:t>
            </a:r>
            <a:endParaRPr lang="zh-CN" altLang="en-US" sz="1800" dirty="0">
              <a:latin typeface="Times New Roman" panose="02020603050405020304" pitchFamily="18" charset="0"/>
              <a:ea typeface="宋体" panose="02010600030101010101" pitchFamily="2" charset="-122"/>
            </a:endParaRPr>
          </a:p>
          <a:p>
            <a:pPr algn="just">
              <a:lnSpc>
                <a:spcPct val="90000"/>
              </a:lnSpc>
              <a:spcBef>
                <a:spcPct val="50000"/>
              </a:spcBef>
            </a:pPr>
            <a:r>
              <a:rPr lang="en-US" altLang="zh-CN" sz="1800" dirty="0">
                <a:latin typeface="Times New Roman" panose="02020603050405020304" pitchFamily="18" charset="0"/>
                <a:ea typeface="宋体" panose="02010600030101010101" pitchFamily="2" charset="-122"/>
              </a:rPr>
              <a:t>②</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附加段的段寄存器</a:t>
            </a:r>
            <a:r>
              <a:rPr lang="en-US" altLang="zh-CN" sz="1800">
                <a:latin typeface="Times New Roman" panose="02020603050405020304" pitchFamily="18" charset="0"/>
                <a:ea typeface="宋体" panose="02010600030101010101" pitchFamily="2" charset="-122"/>
              </a:rPr>
              <a:t>ES</a:t>
            </a:r>
            <a:r>
              <a:rPr lang="zh-CN" altLang="en-US" sz="1800" dirty="0">
                <a:latin typeface="Times New Roman" panose="02020603050405020304" pitchFamily="18" charset="0"/>
                <a:ea typeface="宋体" panose="02010600030101010101" pitchFamily="2" charset="-122"/>
              </a:rPr>
              <a:t>赋值；</a:t>
            </a:r>
            <a:endParaRPr lang="zh-CN" altLang="en-US" sz="1800" dirty="0">
              <a:latin typeface="Times New Roman" panose="02020603050405020304" pitchFamily="18" charset="0"/>
              <a:ea typeface="宋体" panose="02010600030101010101" pitchFamily="2" charset="-122"/>
            </a:endParaRPr>
          </a:p>
          <a:p>
            <a:pPr algn="just">
              <a:lnSpc>
                <a:spcPct val="90000"/>
              </a:lnSpc>
              <a:spcBef>
                <a:spcPct val="50000"/>
              </a:spcBef>
            </a:pPr>
            <a:r>
              <a:rPr lang="en-US" altLang="zh-CN" sz="1800" dirty="0">
                <a:latin typeface="Times New Roman" panose="02020603050405020304" pitchFamily="18" charset="0"/>
                <a:ea typeface="宋体" panose="02010600030101010101" pitchFamily="2" charset="-122"/>
              </a:rPr>
              <a:t>③</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取源串存储单元的首地址或末地址送入</a:t>
            </a:r>
            <a:r>
              <a:rPr lang="en-US" altLang="zh-CN" sz="1800">
                <a:latin typeface="Times New Roman" panose="02020603050405020304" pitchFamily="18" charset="0"/>
                <a:ea typeface="宋体" panose="02010600030101010101" pitchFamily="2" charset="-122"/>
              </a:rPr>
              <a:t>SI</a:t>
            </a:r>
            <a:r>
              <a:rPr lang="zh-CN" altLang="en-US" sz="1800" dirty="0">
                <a:latin typeface="Times New Roman" panose="02020603050405020304" pitchFamily="18" charset="0"/>
                <a:ea typeface="宋体" panose="02010600030101010101" pitchFamily="2" charset="-122"/>
              </a:rPr>
              <a:t>源变址寄存器中；</a:t>
            </a:r>
            <a:endParaRPr lang="zh-CN" altLang="en-US" sz="1800" dirty="0">
              <a:latin typeface="Times New Roman" panose="02020603050405020304" pitchFamily="18" charset="0"/>
              <a:ea typeface="宋体" panose="02010600030101010101" pitchFamily="2" charset="-122"/>
            </a:endParaRPr>
          </a:p>
          <a:p>
            <a:pPr algn="just">
              <a:lnSpc>
                <a:spcPct val="90000"/>
              </a:lnSpc>
              <a:spcBef>
                <a:spcPct val="50000"/>
              </a:spcBef>
            </a:pPr>
            <a:r>
              <a:rPr lang="en-US" altLang="zh-CN" sz="1800" dirty="0">
                <a:latin typeface="Times New Roman" panose="02020603050405020304" pitchFamily="18" charset="0"/>
                <a:ea typeface="宋体" panose="02010600030101010101" pitchFamily="2" charset="-122"/>
              </a:rPr>
              <a:t>④</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取目标串存储单元的首地址或末地址送入</a:t>
            </a:r>
            <a:r>
              <a:rPr lang="en-US" altLang="zh-CN" sz="1800">
                <a:latin typeface="Times New Roman" panose="02020603050405020304" pitchFamily="18" charset="0"/>
                <a:ea typeface="宋体" panose="02010600030101010101" pitchFamily="2" charset="-122"/>
              </a:rPr>
              <a:t>DI</a:t>
            </a:r>
            <a:r>
              <a:rPr lang="zh-CN" altLang="en-US" sz="1800" dirty="0">
                <a:latin typeface="Times New Roman" panose="02020603050405020304" pitchFamily="18" charset="0"/>
                <a:ea typeface="宋体" panose="02010600030101010101" pitchFamily="2" charset="-122"/>
              </a:rPr>
              <a:t>目标变址寄存器中；</a:t>
            </a:r>
            <a:endParaRPr lang="zh-CN" altLang="en-US" sz="1800" dirty="0">
              <a:latin typeface="Times New Roman" panose="02020603050405020304" pitchFamily="18" charset="0"/>
              <a:ea typeface="宋体" panose="02010600030101010101" pitchFamily="2" charset="-122"/>
            </a:endParaRPr>
          </a:p>
          <a:p>
            <a:pPr algn="just">
              <a:lnSpc>
                <a:spcPct val="90000"/>
              </a:lnSpc>
              <a:spcBef>
                <a:spcPct val="50000"/>
              </a:spcBef>
            </a:pPr>
            <a:r>
              <a:rPr lang="en-US" altLang="zh-CN" sz="1800" dirty="0">
                <a:latin typeface="Times New Roman" panose="02020603050405020304" pitchFamily="18" charset="0"/>
                <a:ea typeface="宋体" panose="02010600030101010101" pitchFamily="2" charset="-122"/>
              </a:rPr>
              <a:t>⑤</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根据选定的增址方向设</a:t>
            </a:r>
            <a:r>
              <a:rPr lang="en-US" altLang="zh-CN" sz="1800">
                <a:latin typeface="Times New Roman" panose="02020603050405020304" pitchFamily="18" charset="0"/>
                <a:ea typeface="宋体" panose="02010600030101010101" pitchFamily="2" charset="-122"/>
              </a:rPr>
              <a:t>DF=0</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默认方向），减址方向设</a:t>
            </a:r>
            <a:r>
              <a:rPr lang="en-US" altLang="zh-CN" sz="1800">
                <a:latin typeface="Times New Roman" panose="02020603050405020304" pitchFamily="18" charset="0"/>
                <a:ea typeface="宋体" panose="02010600030101010101" pitchFamily="2" charset="-122"/>
              </a:rPr>
              <a:t>DF=1</a:t>
            </a:r>
            <a:r>
              <a:rPr lang="zh-CN" altLang="en-US"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p>
            <a:pPr algn="just">
              <a:lnSpc>
                <a:spcPct val="90000"/>
              </a:lnSpc>
              <a:spcBef>
                <a:spcPct val="50000"/>
              </a:spcBef>
            </a:pPr>
            <a:r>
              <a:rPr lang="zh-CN" altLang="en-US" sz="1800" dirty="0">
                <a:latin typeface="Times New Roman" panose="02020603050405020304" pitchFamily="18" charset="0"/>
                <a:ea typeface="宋体" panose="02010600030101010101" pitchFamily="2" charset="-122"/>
              </a:rPr>
              <a:t>串传送指令不影响状态标志位。</a:t>
            </a:r>
            <a:r>
              <a:rPr lang="zh-CN" altLang="en-US"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8098" name="标题 388097"/>
          <p:cNvSpPr>
            <a:spLocks noGrp="1"/>
          </p:cNvSpPr>
          <p:nvPr>
            <p:ph type="title"/>
          </p:nvPr>
        </p:nvSpPr>
        <p:spPr/>
        <p:txBody>
          <a:bodyPr anchor="ctr" anchorCtr="0"/>
          <a:p>
            <a:endParaRPr lang="zh-CN" altLang="en-US" dirty="0"/>
          </a:p>
        </p:txBody>
      </p:sp>
      <p:sp>
        <p:nvSpPr>
          <p:cNvPr id="388099" name="文本占位符 388098"/>
          <p:cNvSpPr>
            <a:spLocks noGrp="1"/>
          </p:cNvSpPr>
          <p:nvPr>
            <p:ph type="body" idx="1"/>
          </p:nvPr>
        </p:nvSpPr>
        <p:spPr/>
        <p:txBody>
          <a:bodyPr/>
          <a:p>
            <a:pPr>
              <a:buNone/>
            </a:pPr>
            <a:r>
              <a:rPr lang="zh-CN" altLang="en-US" dirty="0"/>
              <a:t>串传送指令例</a:t>
            </a:r>
            <a:endParaRPr lang="zh-CN" altLang="en-US" dirty="0"/>
          </a:p>
          <a:p>
            <a:pPr>
              <a:spcAft>
                <a:spcPct val="40000"/>
              </a:spcAft>
              <a:buNone/>
            </a:pPr>
            <a:r>
              <a:rPr lang="zh-CN" altLang="en-US" sz="2400" dirty="0"/>
              <a:t>用串传送指令实现200</a:t>
            </a:r>
            <a:r>
              <a:rPr lang="en-US" altLang="zh-CN" sz="2400"/>
              <a:t>B</a:t>
            </a:r>
            <a:r>
              <a:rPr lang="zh-CN" altLang="en-US" sz="2400" dirty="0"/>
              <a:t>数据的传送：</a:t>
            </a:r>
            <a:endParaRPr lang="zh-CN" altLang="en-US" sz="2400" dirty="0"/>
          </a:p>
          <a:p>
            <a:pPr>
              <a:buNone/>
            </a:pPr>
            <a:r>
              <a:rPr lang="en-US" altLang="zh-CN" sz="2400"/>
              <a:t>      LEA  SI，MEM1</a:t>
            </a:r>
            <a:endParaRPr lang="en-US" altLang="zh-CN" sz="2400"/>
          </a:p>
          <a:p>
            <a:pPr>
              <a:buNone/>
            </a:pPr>
            <a:r>
              <a:rPr lang="en-US" altLang="zh-CN" sz="2400"/>
              <a:t>      LEA  DI，MEM2</a:t>
            </a:r>
            <a:endParaRPr lang="en-US" altLang="zh-CN" sz="2400"/>
          </a:p>
          <a:p>
            <a:pPr>
              <a:buNone/>
            </a:pPr>
            <a:r>
              <a:rPr lang="en-US" altLang="zh-CN" sz="2400"/>
              <a:t>      MOV  CX，200</a:t>
            </a:r>
            <a:endParaRPr lang="en-US" altLang="zh-CN" sz="2400"/>
          </a:p>
          <a:p>
            <a:pPr>
              <a:buNone/>
            </a:pPr>
            <a:r>
              <a:rPr lang="en-US" altLang="zh-CN" sz="2400"/>
              <a:t>      CLD           </a:t>
            </a:r>
            <a:r>
              <a:rPr lang="zh-CN" altLang="en-US" sz="2400" dirty="0"/>
              <a:t>；</a:t>
            </a:r>
            <a:r>
              <a:rPr lang="en-US" altLang="zh-CN" sz="2400"/>
              <a:t>DF=0</a:t>
            </a:r>
            <a:endParaRPr lang="en-US" altLang="zh-CN" sz="2400"/>
          </a:p>
          <a:p>
            <a:pPr>
              <a:buNone/>
            </a:pPr>
            <a:r>
              <a:rPr lang="en-US" altLang="zh-CN" sz="2400"/>
              <a:t>      REP  MOVSB</a:t>
            </a:r>
            <a:endParaRPr lang="en-US" altLang="zh-CN" sz="2400"/>
          </a:p>
          <a:p>
            <a:pPr>
              <a:buNone/>
            </a:pPr>
            <a:r>
              <a:rPr lang="en-US" altLang="zh-CN" sz="2400"/>
              <a:t>      HLT</a:t>
            </a:r>
            <a:endParaRPr lang="en-US" altLang="zh-CN" sz="2400"/>
          </a:p>
          <a:p>
            <a:endParaRPr lang="zh-CN" altLang="en-US" sz="2400" dirty="0"/>
          </a:p>
        </p:txBody>
      </p:sp>
    </p:spTree>
  </p:cSld>
  <p:clrMapOvr>
    <a:masterClrMapping/>
  </p:clrMapOvr>
  <p:transition>
    <p:wheel spokes="8"/>
  </p:transition>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3908" name="文本框 123907"/>
          <p:cNvSpPr txBox="1"/>
          <p:nvPr/>
        </p:nvSpPr>
        <p:spPr>
          <a:xfrm>
            <a:off x="304800" y="1125220"/>
            <a:ext cx="8229600" cy="6180138"/>
          </a:xfrm>
          <a:prstGeom prst="rect">
            <a:avLst/>
          </a:prstGeom>
          <a:noFill/>
          <a:ln w="9525">
            <a:noFill/>
          </a:ln>
        </p:spPr>
        <p:txBody>
          <a:bodyPr>
            <a:spAutoFit/>
          </a:bodyPr>
          <a:p>
            <a:pPr algn="just">
              <a:lnSpc>
                <a:spcPct val="115000"/>
              </a:lnSpc>
              <a:spcBef>
                <a:spcPct val="50000"/>
              </a:spcBef>
            </a:pPr>
            <a:r>
              <a:rPr lang="en-US" altLang="zh-CN" b="1" dirty="0">
                <a:latin typeface="Times New Roman" panose="02020603050405020304" pitchFamily="18" charset="0"/>
                <a:ea typeface="宋体" panose="02010600030101010101" pitchFamily="2" charset="-122"/>
              </a:rPr>
              <a:t>2</a:t>
            </a:r>
            <a:r>
              <a:rPr lang="zh-CN" altLang="en-US" b="1" dirty="0">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LODS</a:t>
            </a:r>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Load form string</a:t>
            </a:r>
            <a:r>
              <a:rPr lang="zh-CN" altLang="en-US" b="1">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从串取指令</a:t>
            </a:r>
            <a:endParaRPr lang="zh-CN" altLang="en-US" dirty="0">
              <a:latin typeface="Times New Roman" panose="02020603050405020304" pitchFamily="18" charset="0"/>
              <a:ea typeface="宋体" panose="02010600030101010101" pitchFamily="2" charset="-122"/>
            </a:endParaRPr>
          </a:p>
          <a:p>
            <a:pPr algn="just">
              <a:lnSpc>
                <a:spcPct val="115000"/>
              </a:lnSpc>
              <a:spcBef>
                <a:spcPct val="50000"/>
              </a:spcBef>
            </a:pPr>
            <a:r>
              <a:rPr lang="zh-CN" altLang="en-US" dirty="0">
                <a:latin typeface="Times New Roman" panose="02020603050405020304" pitchFamily="18" charset="0"/>
                <a:ea typeface="宋体" panose="02010600030101010101" pitchFamily="2" charset="-122"/>
              </a:rPr>
              <a:t>指令格式：有三种形式</a:t>
            </a:r>
            <a:endParaRPr lang="zh-CN" altLang="en-US" dirty="0">
              <a:latin typeface="Times New Roman" panose="02020603050405020304" pitchFamily="18" charset="0"/>
              <a:ea typeface="宋体" panose="02010600030101010101" pitchFamily="2" charset="-122"/>
            </a:endParaRPr>
          </a:p>
          <a:p>
            <a:pPr algn="just">
              <a:lnSpc>
                <a:spcPct val="115000"/>
              </a:lnSpc>
              <a:spcBef>
                <a:spcPct val="50000"/>
              </a:spcBef>
            </a:pPr>
            <a:r>
              <a:rPr lang="en-US" altLang="zh-CN">
                <a:latin typeface="Times New Roman" panose="02020603050405020304" pitchFamily="18" charset="0"/>
                <a:ea typeface="宋体" panose="02010600030101010101" pitchFamily="2" charset="-122"/>
              </a:rPr>
              <a:t>LODS  [</a:t>
            </a:r>
            <a:r>
              <a:rPr lang="en-US" altLang="zh-CN" err="1">
                <a:latin typeface="Times New Roman" panose="02020603050405020304" pitchFamily="18" charset="0"/>
                <a:ea typeface="宋体" panose="02010600030101010101" pitchFamily="2" charset="-122"/>
              </a:rPr>
              <a:t>Segreg</a:t>
            </a:r>
            <a:r>
              <a:rPr lang="en-US" altLang="zh-CN" b="1">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 SRC</a:t>
            </a:r>
            <a:endParaRPr lang="en-US" altLang="zh-CN">
              <a:latin typeface="Times New Roman" panose="02020603050405020304" pitchFamily="18" charset="0"/>
              <a:ea typeface="宋体" panose="02010600030101010101" pitchFamily="2" charset="-122"/>
            </a:endParaRPr>
          </a:p>
          <a:p>
            <a:pPr algn="just">
              <a:lnSpc>
                <a:spcPct val="115000"/>
              </a:lnSpc>
              <a:spcBef>
                <a:spcPct val="50000"/>
              </a:spcBef>
            </a:pPr>
            <a:r>
              <a:rPr lang="en-US" altLang="zh-CN">
                <a:latin typeface="Times New Roman" panose="02020603050405020304" pitchFamily="18" charset="0"/>
                <a:ea typeface="宋体" panose="02010600030101010101" pitchFamily="2" charset="-122"/>
              </a:rPr>
              <a:t>LODSB              </a:t>
            </a:r>
            <a:r>
              <a:rPr lang="zh-CN" altLang="en-US">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从字节串取</a:t>
            </a:r>
            <a:endParaRPr lang="zh-CN" altLang="en-US" dirty="0">
              <a:latin typeface="Times New Roman" panose="02020603050405020304" pitchFamily="18" charset="0"/>
              <a:ea typeface="宋体" panose="02010600030101010101" pitchFamily="2" charset="-122"/>
            </a:endParaRPr>
          </a:p>
          <a:p>
            <a:pPr algn="just">
              <a:lnSpc>
                <a:spcPct val="115000"/>
              </a:lnSpc>
              <a:spcBef>
                <a:spcPct val="50000"/>
              </a:spcBef>
            </a:pPr>
            <a:r>
              <a:rPr lang="en-US" altLang="zh-CN">
                <a:latin typeface="Times New Roman" panose="02020603050405020304" pitchFamily="18" charset="0"/>
                <a:ea typeface="宋体" panose="02010600030101010101" pitchFamily="2" charset="-122"/>
              </a:rPr>
              <a:t>LODSW              </a:t>
            </a:r>
            <a:r>
              <a:rPr lang="zh-CN" altLang="en-US">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从字串取</a:t>
            </a:r>
            <a:endParaRPr lang="zh-CN" altLang="en-US" dirty="0">
              <a:latin typeface="Times New Roman" panose="02020603050405020304" pitchFamily="18" charset="0"/>
              <a:ea typeface="宋体" panose="02010600030101010101" pitchFamily="2" charset="-122"/>
            </a:endParaRPr>
          </a:p>
          <a:p>
            <a:pPr algn="just">
              <a:lnSpc>
                <a:spcPct val="115000"/>
              </a:lnSpc>
              <a:spcBef>
                <a:spcPct val="50000"/>
              </a:spcBef>
            </a:pPr>
            <a:r>
              <a:rPr lang="zh-CN" altLang="en-US" dirty="0">
                <a:latin typeface="Times New Roman" panose="02020603050405020304" pitchFamily="18" charset="0"/>
                <a:ea typeface="宋体" panose="02010600030101010101" pitchFamily="2" charset="-122"/>
              </a:rPr>
              <a:t>本指令的目的操作数、是隐含在</a:t>
            </a:r>
            <a:r>
              <a:rPr lang="en-US" altLang="zh-CN">
                <a:latin typeface="Times New Roman" panose="02020603050405020304" pitchFamily="18" charset="0"/>
                <a:ea typeface="宋体" panose="02010600030101010101" pitchFamily="2" charset="-122"/>
              </a:rPr>
              <a:t>AL</a:t>
            </a:r>
            <a:r>
              <a:rPr lang="zh-CN" altLang="en-US">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字节操作）或</a:t>
            </a:r>
            <a:r>
              <a:rPr lang="en-US" altLang="zh-CN">
                <a:latin typeface="Times New Roman" panose="02020603050405020304" pitchFamily="18" charset="0"/>
                <a:ea typeface="宋体" panose="02010600030101010101" pitchFamily="2" charset="-122"/>
              </a:rPr>
              <a:t>AX</a:t>
            </a:r>
            <a:r>
              <a:rPr lang="zh-CN" altLang="en-US">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字操作）中，</a:t>
            </a:r>
            <a:r>
              <a:rPr lang="en-US" altLang="zh-CN">
                <a:latin typeface="Times New Roman" panose="02020603050405020304" pitchFamily="18" charset="0"/>
                <a:ea typeface="宋体" panose="02010600030101010101" pitchFamily="2" charset="-122"/>
              </a:rPr>
              <a:t>LODS</a:t>
            </a:r>
            <a:r>
              <a:rPr lang="zh-CN" altLang="en-US" dirty="0">
                <a:latin typeface="Times New Roman" panose="02020603050405020304" pitchFamily="18" charset="0"/>
                <a:ea typeface="宋体" panose="02010600030101010101" pitchFamily="2" charset="-122"/>
              </a:rPr>
              <a:t>指令是将一个字串中的字节或字逐个装入累加器</a:t>
            </a:r>
            <a:r>
              <a:rPr lang="en-US" altLang="zh-CN">
                <a:latin typeface="Times New Roman" panose="02020603050405020304" pitchFamily="18" charset="0"/>
                <a:ea typeface="宋体" panose="02010600030101010101" pitchFamily="2" charset="-122"/>
              </a:rPr>
              <a:t>AL</a:t>
            </a:r>
            <a:r>
              <a:rPr lang="zh-CN" altLang="en-US">
                <a:latin typeface="Times New Roman" panose="02020603050405020304" pitchFamily="18" charset="0"/>
                <a:ea typeface="宋体" panose="02010600030101010101" pitchFamily="2" charset="-122"/>
              </a:rPr>
              <a:t>或</a:t>
            </a:r>
            <a:r>
              <a:rPr lang="en-US" altLang="zh-CN">
                <a:latin typeface="Times New Roman" panose="02020603050405020304" pitchFamily="18" charset="0"/>
                <a:ea typeface="宋体" panose="02010600030101010101" pitchFamily="2" charset="-122"/>
              </a:rPr>
              <a:t>AX</a:t>
            </a:r>
            <a:r>
              <a:rPr lang="zh-CN" altLang="en-US">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指令的基本操作为：</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a:p>
            <a:pPr algn="just">
              <a:lnSpc>
                <a:spcPct val="115000"/>
              </a:lnSpc>
              <a:spcBef>
                <a:spcPct val="50000"/>
              </a:spcBef>
            </a:pPr>
            <a:r>
              <a:rPr lang="zh-CN" altLang="en-US"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字节操作：</a:t>
            </a:r>
            <a:r>
              <a:rPr lang="en-US" altLang="zh-CN">
                <a:latin typeface="Times New Roman" panose="02020603050405020304" pitchFamily="18" charset="0"/>
                <a:ea typeface="宋体" panose="02010600030101010101" pitchFamily="2" charset="-122"/>
              </a:rPr>
              <a:t>AL</a:t>
            </a:r>
            <a:r>
              <a:rPr lang="en-US" altLang="zh-CN">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(SI),  SI</a:t>
            </a:r>
            <a:r>
              <a:rPr lang="en-US" altLang="zh-CN">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SI</a:t>
            </a:r>
            <a:r>
              <a:rPr lang="en-US" altLang="zh-CN">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1</a:t>
            </a:r>
            <a:endParaRPr lang="en-US" altLang="zh-CN">
              <a:latin typeface="Times New Roman" panose="02020603050405020304" pitchFamily="18" charset="0"/>
              <a:ea typeface="宋体" panose="02010600030101010101" pitchFamily="2" charset="-122"/>
            </a:endParaRPr>
          </a:p>
          <a:p>
            <a:pPr algn="just">
              <a:lnSpc>
                <a:spcPct val="115000"/>
              </a:lnSpc>
              <a:spcBef>
                <a:spcPct val="50000"/>
              </a:spcBef>
            </a:pPr>
            <a:r>
              <a:rPr lang="zh-CN" altLang="en-US" dirty="0">
                <a:latin typeface="Times New Roman" panose="02020603050405020304" pitchFamily="18" charset="0"/>
                <a:ea typeface="宋体" panose="02010600030101010101" pitchFamily="2" charset="-122"/>
              </a:rPr>
              <a:t>字操作：</a:t>
            </a:r>
            <a:r>
              <a:rPr lang="zh-CN" altLang="en-US"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AX</a:t>
            </a:r>
            <a:r>
              <a:rPr lang="en-US" altLang="zh-CN">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(SI),  SI</a:t>
            </a:r>
            <a:r>
              <a:rPr lang="en-US" altLang="zh-CN">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SI</a:t>
            </a:r>
            <a:r>
              <a:rPr lang="en-US" altLang="zh-CN">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2</a:t>
            </a:r>
            <a:endParaRPr lang="en-US" altLang="zh-CN">
              <a:latin typeface="Times New Roman" panose="02020603050405020304" pitchFamily="18" charset="0"/>
              <a:ea typeface="宋体" panose="02010600030101010101" pitchFamily="2" charset="-122"/>
            </a:endParaRPr>
          </a:p>
          <a:p>
            <a:pPr algn="just">
              <a:lnSpc>
                <a:spcPct val="115000"/>
              </a:lnSpc>
              <a:spcBef>
                <a:spcPct val="50000"/>
              </a:spcBef>
            </a:pPr>
            <a:r>
              <a:rPr lang="zh-CN" altLang="en-US" dirty="0">
                <a:latin typeface="Times New Roman" panose="02020603050405020304" pitchFamily="18" charset="0"/>
                <a:ea typeface="宋体" panose="02010600030101010101" pitchFamily="2" charset="-122"/>
              </a:rPr>
              <a:t>其中，当</a:t>
            </a:r>
            <a:r>
              <a:rPr lang="zh-CN" altLang="en-US"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DF=0</a:t>
            </a:r>
            <a:r>
              <a:rPr lang="zh-CN" altLang="en-US" dirty="0">
                <a:latin typeface="Times New Roman" panose="02020603050405020304" pitchFamily="18" charset="0"/>
                <a:ea typeface="宋体" panose="02010600030101010101" pitchFamily="2" charset="-122"/>
              </a:rPr>
              <a:t>时取“＋”号，当</a:t>
            </a:r>
            <a:r>
              <a:rPr lang="zh-CN" altLang="en-US"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DF=1</a:t>
            </a:r>
            <a:r>
              <a:rPr lang="zh-CN" altLang="en-US" dirty="0">
                <a:latin typeface="Times New Roman" panose="02020603050405020304" pitchFamily="18" charset="0"/>
                <a:ea typeface="宋体" panose="02010600030101010101" pitchFamily="2" charset="-122"/>
              </a:rPr>
              <a:t>时取“一”号。</a:t>
            </a:r>
            <a:r>
              <a:rPr lang="zh-CN" altLang="en-US"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2884" name="文本框 122883"/>
          <p:cNvSpPr txBox="1"/>
          <p:nvPr/>
        </p:nvSpPr>
        <p:spPr>
          <a:xfrm>
            <a:off x="395605" y="1125220"/>
            <a:ext cx="8382000" cy="5962015"/>
          </a:xfrm>
          <a:prstGeom prst="rect">
            <a:avLst/>
          </a:prstGeom>
          <a:noFill/>
          <a:ln w="9525">
            <a:noFill/>
          </a:ln>
        </p:spPr>
        <p:txBody>
          <a:bodyPr>
            <a:spAutoFit/>
          </a:bodyPr>
          <a:p>
            <a:pPr algn="just">
              <a:lnSpc>
                <a:spcPct val="135000"/>
              </a:lnSpc>
              <a:spcBef>
                <a:spcPct val="50000"/>
              </a:spcBef>
            </a:pP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从串取指令单独使用时</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预先必须准备好三个条件：</a:t>
            </a:r>
            <a:endParaRPr lang="zh-CN" altLang="en-US" sz="1800" dirty="0">
              <a:latin typeface="Times New Roman" panose="02020603050405020304" pitchFamily="18" charset="0"/>
              <a:ea typeface="宋体" panose="02010600030101010101" pitchFamily="2" charset="-122"/>
            </a:endParaRPr>
          </a:p>
          <a:p>
            <a:pPr algn="just">
              <a:lnSpc>
                <a:spcPct val="135000"/>
              </a:lnSpc>
              <a:spcBef>
                <a:spcPct val="50000"/>
              </a:spcBef>
            </a:pPr>
            <a:r>
              <a:rPr lang="en-US" altLang="zh-CN" sz="1800" dirty="0">
                <a:latin typeface="Times New Roman" panose="02020603050405020304" pitchFamily="18" charset="0"/>
                <a:ea typeface="宋体" panose="02010600030101010101" pitchFamily="2" charset="-122"/>
              </a:rPr>
              <a:t>①</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(1) </a:t>
            </a:r>
            <a:r>
              <a:rPr lang="zh-CN" altLang="en-US" sz="1800" dirty="0">
                <a:latin typeface="Times New Roman" panose="02020603050405020304" pitchFamily="18" charset="0"/>
                <a:ea typeface="宋体" panose="02010600030101010101" pitchFamily="2" charset="-122"/>
              </a:rPr>
              <a:t>源串段寄存器</a:t>
            </a:r>
            <a:r>
              <a:rPr lang="en-US" altLang="zh-CN" sz="1800">
                <a:latin typeface="Times New Roman" panose="02020603050405020304" pitchFamily="18" charset="0"/>
                <a:ea typeface="宋体" panose="02010600030101010101" pitchFamily="2" charset="-122"/>
              </a:rPr>
              <a:t>DS</a:t>
            </a:r>
            <a:r>
              <a:rPr lang="zh-CN" altLang="en-US" sz="1800" dirty="0">
                <a:latin typeface="Times New Roman" panose="02020603050405020304" pitchFamily="18" charset="0"/>
                <a:ea typeface="宋体" panose="02010600030101010101" pitchFamily="2" charset="-122"/>
              </a:rPr>
              <a:t>要赋值</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可超越</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a:t>
            </a:r>
            <a:endParaRPr lang="zh-CN" altLang="en-US" sz="1800" dirty="0">
              <a:latin typeface="Times New Roman" panose="02020603050405020304" pitchFamily="18" charset="0"/>
              <a:ea typeface="宋体" panose="02010600030101010101" pitchFamily="2" charset="-122"/>
            </a:endParaRPr>
          </a:p>
          <a:p>
            <a:pPr algn="just">
              <a:lnSpc>
                <a:spcPct val="135000"/>
              </a:lnSpc>
              <a:spcBef>
                <a:spcPct val="50000"/>
              </a:spcBef>
            </a:pPr>
            <a:r>
              <a:rPr lang="en-US" altLang="zh-CN" sz="1800" dirty="0">
                <a:latin typeface="Times New Roman" panose="02020603050405020304" pitchFamily="18" charset="0"/>
                <a:ea typeface="宋体" panose="02010600030101010101" pitchFamily="2" charset="-122"/>
              </a:rPr>
              <a:t>②</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latin typeface="Times New Roman" panose="02020603050405020304" pitchFamily="18" charset="0"/>
                <a:ea typeface="宋体" panose="02010600030101010101" pitchFamily="2" charset="-122"/>
              </a:rPr>
              <a:t>2</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latin typeface="Times New Roman" panose="02020603050405020304" pitchFamily="18" charset="0"/>
                <a:ea typeface="宋体" panose="02010600030101010101" pitchFamily="2" charset="-122"/>
              </a:rPr>
              <a:t>源串数据区首地址或末地址送到</a:t>
            </a:r>
            <a:r>
              <a:rPr lang="en-US" altLang="zh-CN" sz="1800">
                <a:latin typeface="Times New Roman" panose="02020603050405020304" pitchFamily="18" charset="0"/>
                <a:ea typeface="宋体" panose="02010600030101010101" pitchFamily="2" charset="-122"/>
              </a:rPr>
              <a:t>SI</a:t>
            </a:r>
            <a:r>
              <a:rPr lang="zh-CN" altLang="en-US"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p>
            <a:pPr algn="just">
              <a:lnSpc>
                <a:spcPct val="135000"/>
              </a:lnSpc>
              <a:spcBef>
                <a:spcPct val="50000"/>
              </a:spcBef>
            </a:pPr>
            <a:r>
              <a:rPr lang="en-US" altLang="zh-CN" sz="1800">
                <a:latin typeface="Times New Roman" panose="02020603050405020304" pitchFamily="18" charset="0"/>
                <a:ea typeface="宋体" panose="02010600030101010101" pitchFamily="2" charset="-122"/>
              </a:rPr>
              <a:t>③</a:t>
            </a:r>
            <a:r>
              <a:rPr lang="en-US" altLang="zh-CN" sz="1800">
                <a:latin typeface="Times New Roman" panose="02020603050405020304" pitchFamily="18" charset="0"/>
                <a:ea typeface="宋体" panose="02010600030101010101" pitchFamily="2" charset="-122"/>
                <a:cs typeface="Times New Roman" panose="02020603050405020304" pitchFamily="18" charset="0"/>
              </a:rPr>
              <a:t>       (3) </a:t>
            </a:r>
            <a:r>
              <a:rPr lang="zh-CN" altLang="en-US" sz="1800" dirty="0">
                <a:latin typeface="Times New Roman" panose="02020603050405020304" pitchFamily="18" charset="0"/>
                <a:ea typeface="宋体" panose="02010600030101010101" pitchFamily="2" charset="-122"/>
              </a:rPr>
              <a:t>按地址增减方向设置控制方向标志</a:t>
            </a:r>
            <a:r>
              <a:rPr lang="en-US" altLang="zh-CN" sz="1800">
                <a:latin typeface="Times New Roman" panose="02020603050405020304" pitchFamily="18" charset="0"/>
                <a:ea typeface="宋体" panose="02010600030101010101" pitchFamily="2" charset="-122"/>
              </a:rPr>
              <a:t>DF</a:t>
            </a:r>
            <a:r>
              <a:rPr lang="zh-CN" altLang="en-US" sz="1800" dirty="0">
                <a:latin typeface="Times New Roman" panose="02020603050405020304" pitchFamily="18" charset="0"/>
                <a:ea typeface="宋体" panose="02010600030101010101" pitchFamily="2" charset="-122"/>
              </a:rPr>
              <a:t>值。</a:t>
            </a:r>
            <a:r>
              <a:rPr lang="zh-CN" altLang="en-US" sz="1800" dirty="0">
                <a:latin typeface="Times New Roman" panose="02020603050405020304" pitchFamily="18" charset="0"/>
                <a:ea typeface="宋体" panose="02010600030101010101" pitchFamily="2" charset="-122"/>
              </a:rPr>
              <a:t> </a:t>
            </a:r>
            <a:endParaRPr lang="zh-CN" altLang="en-US" sz="1800" dirty="0">
              <a:latin typeface="Times New Roman" panose="02020603050405020304" pitchFamily="18" charset="0"/>
              <a:ea typeface="宋体" panose="02010600030101010101" pitchFamily="2" charset="-122"/>
            </a:endParaRPr>
          </a:p>
          <a:p>
            <a:pPr algn="just">
              <a:lnSpc>
                <a:spcPct val="135000"/>
              </a:lnSpc>
              <a:spcBef>
                <a:spcPct val="50000"/>
              </a:spcBef>
            </a:pPr>
            <a:r>
              <a:rPr lang="zh-CN" altLang="en-US" sz="1800">
                <a:latin typeface="Times New Roman" panose="02020603050405020304" pitchFamily="18" charset="0"/>
                <a:ea typeface="宋体" panose="02010600030101010101" pitchFamily="2" charset="-122"/>
              </a:rPr>
              <a:t>   </a:t>
            </a:r>
            <a:r>
              <a:rPr lang="en-US" altLang="zh-CN" sz="1800">
                <a:latin typeface="Times New Roman" panose="02020603050405020304" pitchFamily="18" charset="0"/>
                <a:ea typeface="宋体" panose="02010600030101010101" pitchFamily="2" charset="-122"/>
              </a:rPr>
              <a:t>LODS</a:t>
            </a:r>
            <a:r>
              <a:rPr lang="zh-CN" altLang="en-US" sz="1800" dirty="0">
                <a:latin typeface="Times New Roman" panose="02020603050405020304" pitchFamily="18" charset="0"/>
                <a:ea typeface="宋体" panose="02010600030101010101" pitchFamily="2" charset="-122"/>
              </a:rPr>
              <a:t>指令不影响状态标志。</a:t>
            </a:r>
            <a:endParaRPr lang="zh-CN" altLang="en-US" sz="1800" dirty="0">
              <a:latin typeface="Times New Roman" panose="02020603050405020304" pitchFamily="18" charset="0"/>
              <a:ea typeface="宋体" panose="02010600030101010101" pitchFamily="2" charset="-122"/>
            </a:endParaRPr>
          </a:p>
          <a:p>
            <a:pPr algn="just">
              <a:lnSpc>
                <a:spcPct val="135000"/>
              </a:lnSpc>
              <a:spcBef>
                <a:spcPct val="50000"/>
              </a:spcBef>
            </a:pPr>
            <a:r>
              <a:rPr lang="zh-CN" altLang="en-US" sz="1800" dirty="0">
                <a:latin typeface="Times New Roman" panose="02020603050405020304" pitchFamily="18" charset="0"/>
                <a:ea typeface="宋体" panose="02010600030101010101" pitchFamily="2" charset="-122"/>
              </a:rPr>
              <a:t>  【例】</a:t>
            </a:r>
            <a:r>
              <a:rPr lang="zh-CN" altLang="en-US"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在</a:t>
            </a:r>
            <a:r>
              <a:rPr lang="en-US" altLang="zh-CN" sz="1800">
                <a:latin typeface="Times New Roman" panose="02020603050405020304" pitchFamily="18" charset="0"/>
                <a:ea typeface="宋体" panose="02010600030101010101" pitchFamily="2" charset="-122"/>
              </a:rPr>
              <a:t>DS=3000H</a:t>
            </a:r>
            <a:r>
              <a:rPr lang="zh-CN" altLang="en-US" sz="1800" dirty="0">
                <a:latin typeface="Times New Roman" panose="02020603050405020304" pitchFamily="18" charset="0"/>
                <a:ea typeface="宋体" panose="02010600030101010101" pitchFamily="2" charset="-122"/>
              </a:rPr>
              <a:t>的内存中，以</a:t>
            </a:r>
            <a:r>
              <a:rPr lang="en-US" altLang="zh-CN" sz="1800">
                <a:latin typeface="Times New Roman" panose="02020603050405020304" pitchFamily="18" charset="0"/>
                <a:ea typeface="宋体" panose="02010600030101010101" pitchFamily="2" charset="-122"/>
              </a:rPr>
              <a:t>BUFFER</a:t>
            </a:r>
            <a:r>
              <a:rPr lang="zh-CN" altLang="en-US" sz="1800" dirty="0">
                <a:latin typeface="Times New Roman" panose="02020603050405020304" pitchFamily="18" charset="0"/>
                <a:ea typeface="宋体" panose="02010600030101010101" pitchFamily="2" charset="-122"/>
              </a:rPr>
              <a:t>为首地址的存储区内，存放</a:t>
            </a:r>
            <a:r>
              <a:rPr lang="en-US" altLang="zh-CN" sz="1800" dirty="0">
                <a:latin typeface="Times New Roman" panose="02020603050405020304" pitchFamily="18" charset="0"/>
                <a:ea typeface="宋体" panose="02010600030101010101" pitchFamily="2" charset="-122"/>
              </a:rPr>
              <a:t>10</a:t>
            </a:r>
            <a:r>
              <a:rPr lang="zh-CN" altLang="en-US" sz="1800" dirty="0">
                <a:latin typeface="Times New Roman" panose="02020603050405020304" pitchFamily="18" charset="0"/>
                <a:ea typeface="宋体" panose="02010600030101010101" pitchFamily="2" charset="-122"/>
              </a:rPr>
              <a:t>个十进制数的</a:t>
            </a:r>
            <a:r>
              <a:rPr lang="en-US" altLang="zh-CN" sz="1800">
                <a:latin typeface="Times New Roman" panose="02020603050405020304" pitchFamily="18" charset="0"/>
                <a:ea typeface="宋体" panose="02010600030101010101" pitchFamily="2" charset="-122"/>
              </a:rPr>
              <a:t>ASC</a:t>
            </a:r>
            <a:r>
              <a:rPr lang="en-US" altLang="zh-CN" sz="1800">
                <a:latin typeface="Times New Roman" panose="02020603050405020304" pitchFamily="18" charset="0"/>
                <a:ea typeface="宋体" panose="02010600030101010101" pitchFamily="2" charset="-122"/>
              </a:rPr>
              <a:t>Ⅱ</a:t>
            </a:r>
            <a:r>
              <a:rPr lang="zh-CN" altLang="en-US" sz="1800" dirty="0">
                <a:latin typeface="Times New Roman" panose="02020603050405020304" pitchFamily="18" charset="0"/>
                <a:ea typeface="宋体" panose="02010600030101010101" pitchFamily="2" charset="-122"/>
              </a:rPr>
              <a:t>码，将这些十进制数顺序显示在屏幕上</a:t>
            </a:r>
            <a:r>
              <a:rPr lang="en-US" altLang="zh-CN" sz="1800" dirty="0">
                <a:latin typeface="Times New Roman" panose="02020603050405020304" pitchFamily="18" charset="0"/>
                <a:ea typeface="宋体" panose="02010600030101010101" pitchFamily="2" charset="-122"/>
              </a:rPr>
              <a:t>.</a:t>
            </a:r>
            <a:endParaRPr lang="en-US" altLang="zh-CN" sz="1800" dirty="0">
              <a:latin typeface="Times New Roman" panose="02020603050405020304" pitchFamily="18" charset="0"/>
              <a:ea typeface="宋体" panose="02010600030101010101" pitchFamily="2" charset="-122"/>
            </a:endParaRPr>
          </a:p>
          <a:p>
            <a:pPr algn="just">
              <a:lnSpc>
                <a:spcPct val="135000"/>
              </a:lnSpc>
              <a:spcBef>
                <a:spcPct val="50000"/>
              </a:spcBef>
            </a:pPr>
            <a:r>
              <a:rPr lang="zh-CN" altLang="en-US" sz="1800" dirty="0">
                <a:latin typeface="Times New Roman" panose="02020603050405020304" pitchFamily="18" charset="0"/>
                <a:ea typeface="宋体" panose="02010600030101010101" pitchFamily="2" charset="-122"/>
              </a:rPr>
              <a:t>在屏幕上显示一个字符的方法</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详见</a:t>
            </a:r>
            <a:r>
              <a:rPr lang="en-US" altLang="zh-CN" sz="1800">
                <a:latin typeface="Times New Roman" panose="02020603050405020304" pitchFamily="18" charset="0"/>
                <a:ea typeface="宋体" panose="02010600030101010101" pitchFamily="2" charset="-122"/>
              </a:rPr>
              <a:t>DOS</a:t>
            </a:r>
            <a:r>
              <a:rPr lang="zh-CN" altLang="en-US" sz="1800" dirty="0">
                <a:latin typeface="Times New Roman" panose="02020603050405020304" pitchFamily="18" charset="0"/>
                <a:ea typeface="宋体" panose="02010600030101010101" pitchFamily="2" charset="-122"/>
              </a:rPr>
              <a:t>系统功能调用部分</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是：</a:t>
            </a:r>
            <a:endParaRPr lang="zh-CN" altLang="en-US" sz="1800" dirty="0">
              <a:latin typeface="Times New Roman" panose="02020603050405020304" pitchFamily="18" charset="0"/>
              <a:ea typeface="宋体" panose="02010600030101010101" pitchFamily="2" charset="-122"/>
            </a:endParaRPr>
          </a:p>
          <a:p>
            <a:pPr algn="just">
              <a:lnSpc>
                <a:spcPct val="135000"/>
              </a:lnSpc>
              <a:spcBef>
                <a:spcPct val="50000"/>
              </a:spcBef>
            </a:pPr>
            <a:r>
              <a:rPr lang="en-US" altLang="zh-CN" sz="1800">
                <a:latin typeface="Times New Roman" panose="02020603050405020304" pitchFamily="18" charset="0"/>
                <a:ea typeface="宋体" panose="02010600030101010101" pitchFamily="2" charset="-122"/>
              </a:rPr>
              <a:t>MOV  AH</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02H   </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AH</a:t>
            </a:r>
            <a:r>
              <a:rPr lang="en-US" altLang="zh-CN"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DOS</a:t>
            </a:r>
            <a:r>
              <a:rPr lang="zh-CN" altLang="en-US" sz="1800" dirty="0">
                <a:latin typeface="Times New Roman" panose="02020603050405020304" pitchFamily="18" charset="0"/>
                <a:ea typeface="宋体" panose="02010600030101010101" pitchFamily="2" charset="-122"/>
              </a:rPr>
              <a:t>功能调用的功能号</a:t>
            </a:r>
            <a:endParaRPr lang="zh-CN" altLang="en-US" sz="1800" dirty="0">
              <a:latin typeface="Times New Roman" panose="02020603050405020304" pitchFamily="18" charset="0"/>
              <a:ea typeface="宋体" panose="02010600030101010101" pitchFamily="2" charset="-122"/>
            </a:endParaRPr>
          </a:p>
          <a:p>
            <a:pPr algn="just">
              <a:lnSpc>
                <a:spcPct val="135000"/>
              </a:lnSpc>
              <a:spcBef>
                <a:spcPct val="50000"/>
              </a:spcBef>
            </a:pPr>
            <a:r>
              <a:rPr lang="en-US" altLang="zh-CN" sz="1800">
                <a:latin typeface="Times New Roman" panose="02020603050405020304" pitchFamily="18" charset="0"/>
                <a:ea typeface="宋体" panose="02010600030101010101" pitchFamily="2" charset="-122"/>
              </a:rPr>
              <a:t>MOV  DL</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A</a:t>
            </a:r>
            <a:r>
              <a:rPr lang="en-US" altLang="zh-CN"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  </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DL</a:t>
            </a:r>
            <a:r>
              <a:rPr lang="en-US" altLang="zh-CN"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待显示字母‘</a:t>
            </a:r>
            <a:r>
              <a:rPr lang="en-US" altLang="zh-CN" sz="1800">
                <a:latin typeface="Times New Roman" panose="02020603050405020304" pitchFamily="18" charset="0"/>
                <a:ea typeface="宋体" panose="02010600030101010101" pitchFamily="2" charset="-122"/>
              </a:rPr>
              <a:t>A</a:t>
            </a:r>
            <a:r>
              <a:rPr lang="en-US" altLang="zh-CN" sz="1800">
                <a:latin typeface="Times New Roman" panose="02020603050405020304" pitchFamily="18" charset="0"/>
                <a:ea typeface="宋体" panose="02010600030101010101" pitchFamily="2" charset="-122"/>
              </a:rPr>
              <a:t>’</a:t>
            </a:r>
            <a:r>
              <a:rPr lang="zh-CN" altLang="en-US" sz="1800">
                <a:latin typeface="Times New Roman" panose="02020603050405020304" pitchFamily="18" charset="0"/>
                <a:ea typeface="宋体" panose="02010600030101010101" pitchFamily="2" charset="-122"/>
              </a:rPr>
              <a:t>的</a:t>
            </a:r>
            <a:r>
              <a:rPr lang="en-US" altLang="zh-CN" sz="1800">
                <a:latin typeface="Times New Roman" panose="02020603050405020304" pitchFamily="18" charset="0"/>
                <a:ea typeface="宋体" panose="02010600030101010101" pitchFamily="2" charset="-122"/>
              </a:rPr>
              <a:t>ASC</a:t>
            </a:r>
            <a:r>
              <a:rPr lang="en-US" altLang="zh-CN" sz="1800">
                <a:latin typeface="Times New Roman" panose="02020603050405020304" pitchFamily="18" charset="0"/>
                <a:ea typeface="宋体" panose="02010600030101010101" pitchFamily="2" charset="-122"/>
              </a:rPr>
              <a:t>Ⅱ</a:t>
            </a:r>
            <a:r>
              <a:rPr lang="zh-CN" altLang="en-US" sz="1800" dirty="0">
                <a:latin typeface="Times New Roman" panose="02020603050405020304" pitchFamily="18" charset="0"/>
                <a:ea typeface="宋体" panose="02010600030101010101" pitchFamily="2" charset="-122"/>
              </a:rPr>
              <a:t>码</a:t>
            </a:r>
            <a:endParaRPr lang="zh-CN" altLang="en-US" sz="1800" dirty="0">
              <a:latin typeface="Times New Roman" panose="02020603050405020304" pitchFamily="18" charset="0"/>
              <a:ea typeface="宋体" panose="02010600030101010101" pitchFamily="2" charset="-122"/>
            </a:endParaRPr>
          </a:p>
          <a:p>
            <a:pPr algn="just">
              <a:lnSpc>
                <a:spcPct val="135000"/>
              </a:lnSpc>
              <a:spcBef>
                <a:spcPct val="50000"/>
              </a:spcBef>
            </a:pPr>
            <a:r>
              <a:rPr lang="en-US" altLang="zh-CN" sz="1800">
                <a:latin typeface="Times New Roman" panose="02020603050405020304" pitchFamily="18" charset="0"/>
                <a:ea typeface="宋体" panose="02010600030101010101" pitchFamily="2" charset="-122"/>
              </a:rPr>
              <a:t>INT   21H        </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调用</a:t>
            </a:r>
            <a:r>
              <a:rPr lang="en-US" altLang="zh-CN" sz="1800">
                <a:latin typeface="Times New Roman" panose="02020603050405020304" pitchFamily="18" charset="0"/>
                <a:ea typeface="宋体" panose="02010600030101010101" pitchFamily="2" charset="-122"/>
              </a:rPr>
              <a:t>DOS</a:t>
            </a:r>
            <a:r>
              <a:rPr lang="zh-CN" altLang="en-US" sz="1800" dirty="0">
                <a:latin typeface="Times New Roman" panose="02020603050405020304" pitchFamily="18" charset="0"/>
                <a:ea typeface="宋体" panose="02010600030101010101" pitchFamily="2" charset="-122"/>
              </a:rPr>
              <a:t>的中断类型码</a:t>
            </a:r>
            <a:r>
              <a:rPr lang="en-US" altLang="zh-CN" sz="1800" dirty="0">
                <a:latin typeface="Times New Roman" panose="02020603050405020304" pitchFamily="18" charset="0"/>
                <a:ea typeface="宋体" panose="02010600030101010101" pitchFamily="2" charset="-122"/>
              </a:rPr>
              <a:t>21</a:t>
            </a:r>
            <a:r>
              <a:rPr lang="en-US" altLang="zh-CN" sz="1800">
                <a:latin typeface="Times New Roman" panose="02020603050405020304" pitchFamily="18" charset="0"/>
                <a:ea typeface="宋体" panose="02010600030101010101" pitchFamily="2" charset="-122"/>
              </a:rPr>
              <a:t>H</a:t>
            </a:r>
            <a:endParaRPr lang="en-US" altLang="zh-CN" sz="1800">
              <a:latin typeface="Times New Roman" panose="02020603050405020304" pitchFamily="18" charset="0"/>
              <a:ea typeface="宋体" panose="02010600030101010101" pitchFamily="2" charset="-122"/>
            </a:endParaRPr>
          </a:p>
          <a:p>
            <a:pPr algn="just">
              <a:lnSpc>
                <a:spcPct val="135000"/>
              </a:lnSpc>
              <a:spcBef>
                <a:spcPct val="50000"/>
              </a:spcBef>
            </a:pP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4932" name="文本框 124931"/>
          <p:cNvSpPr txBox="1"/>
          <p:nvPr/>
        </p:nvSpPr>
        <p:spPr>
          <a:xfrm>
            <a:off x="323850" y="1268730"/>
            <a:ext cx="8458200" cy="6080125"/>
          </a:xfrm>
          <a:prstGeom prst="rect">
            <a:avLst/>
          </a:prstGeom>
          <a:noFill/>
          <a:ln w="9525">
            <a:noFill/>
          </a:ln>
        </p:spPr>
        <p:txBody>
          <a:bodyPr>
            <a:spAutoFit/>
          </a:bodyPr>
          <a:p>
            <a:pPr algn="just">
              <a:lnSpc>
                <a:spcPct val="80000"/>
              </a:lnSpc>
              <a:spcBef>
                <a:spcPct val="50000"/>
              </a:spcBef>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根据题意，主要程序段如下：</a:t>
            </a:r>
            <a:endParaRPr lang="zh-CN" altLang="en-US" dirty="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MOV  AX</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3000H</a:t>
            </a:r>
            <a:endParaRPr lang="en-US" altLang="zh-CN">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a:latin typeface="Times New Roman" panose="02020603050405020304" pitchFamily="18" charset="0"/>
                <a:ea typeface="宋体" panose="02010600030101010101" pitchFamily="2" charset="-122"/>
              </a:rPr>
              <a:t>        MOV  DS</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AX      </a:t>
            </a:r>
            <a:r>
              <a:rPr lang="zh-CN" altLang="en-US">
                <a:latin typeface="Times New Roman" panose="02020603050405020304" pitchFamily="18" charset="0"/>
                <a:ea typeface="宋体" panose="02010600030101010101" pitchFamily="2" charset="-122"/>
              </a:rPr>
              <a:t>；对</a:t>
            </a:r>
            <a:r>
              <a:rPr lang="en-US" altLang="zh-CN">
                <a:latin typeface="Times New Roman" panose="02020603050405020304" pitchFamily="18" charset="0"/>
                <a:ea typeface="宋体" panose="02010600030101010101" pitchFamily="2" charset="-122"/>
              </a:rPr>
              <a:t>DS</a:t>
            </a:r>
            <a:r>
              <a:rPr lang="zh-CN" altLang="en-US" dirty="0">
                <a:latin typeface="Times New Roman" panose="02020603050405020304" pitchFamily="18" charset="0"/>
                <a:ea typeface="宋体" panose="02010600030101010101" pitchFamily="2" charset="-122"/>
              </a:rPr>
              <a:t>赋值，条件</a:t>
            </a:r>
            <a:r>
              <a:rPr lang="en-US" altLang="zh-CN" dirty="0">
                <a:latin typeface="Times New Roman" panose="02020603050405020304" pitchFamily="18" charset="0"/>
                <a:ea typeface="宋体" panose="02010600030101010101" pitchFamily="2" charset="-122"/>
              </a:rPr>
              <a:t>①</a:t>
            </a:r>
            <a:endParaRPr lang="en-US" altLang="zh-CN" dirty="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LEA   SI</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BUFFER  </a:t>
            </a:r>
            <a:r>
              <a:rPr lang="zh-CN" altLang="en-US">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取源串首地址，条件</a:t>
            </a:r>
            <a:r>
              <a:rPr lang="en-US" altLang="zh-CN" dirty="0">
                <a:latin typeface="Times New Roman" panose="02020603050405020304" pitchFamily="18" charset="0"/>
                <a:ea typeface="宋体" panose="02010600030101010101" pitchFamily="2" charset="-122"/>
              </a:rPr>
              <a:t>②</a:t>
            </a:r>
            <a:endParaRPr lang="en-US" altLang="zh-CN" dirty="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CLD                </a:t>
            </a:r>
            <a:r>
              <a:rPr lang="zh-CN" altLang="en-US">
                <a:latin typeface="Times New Roman" panose="02020603050405020304" pitchFamily="18" charset="0"/>
                <a:ea typeface="宋体" panose="02010600030101010101" pitchFamily="2" charset="-122"/>
              </a:rPr>
              <a:t>；设</a:t>
            </a:r>
            <a:r>
              <a:rPr lang="en-US" altLang="zh-CN">
                <a:latin typeface="Times New Roman" panose="02020603050405020304" pitchFamily="18" charset="0"/>
                <a:ea typeface="宋体" panose="02010600030101010101" pitchFamily="2" charset="-122"/>
              </a:rPr>
              <a:t>DF=0</a:t>
            </a:r>
            <a:r>
              <a:rPr lang="zh-CN" altLang="en-US" dirty="0">
                <a:latin typeface="Times New Roman" panose="02020603050405020304" pitchFamily="18" charset="0"/>
                <a:ea typeface="宋体" panose="02010600030101010101" pitchFamily="2" charset="-122"/>
              </a:rPr>
              <a:t>增址方向，条件</a:t>
            </a:r>
            <a:r>
              <a:rPr lang="en-US" altLang="zh-CN" dirty="0">
                <a:latin typeface="Times New Roman" panose="02020603050405020304" pitchFamily="18" charset="0"/>
                <a:ea typeface="宋体" panose="02010600030101010101" pitchFamily="2" charset="-122"/>
              </a:rPr>
              <a:t>③</a:t>
            </a:r>
            <a:endParaRPr lang="en-US" altLang="zh-CN" dirty="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MOV  CL</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10       </a:t>
            </a:r>
            <a:r>
              <a:rPr lang="zh-CN" altLang="en-US">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字节串长度</a:t>
            </a:r>
            <a:endParaRPr lang="zh-CN" altLang="en-US" dirty="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MOV  AH</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02H     </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AH</a:t>
            </a:r>
            <a:r>
              <a:rPr lang="en-US" altLang="zh-CN">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单字符显示功能号</a:t>
            </a:r>
            <a:endParaRPr lang="zh-CN" altLang="en-US" dirty="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LOP</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LODSB              </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AL</a:t>
            </a:r>
            <a:r>
              <a:rPr lang="en-US" altLang="zh-CN">
                <a:latin typeface="宋体" panose="02010600030101010101" pitchFamily="2" charset="-122"/>
                <a:ea typeface="宋体" panose="02010600030101010101" pitchFamily="2" charset="-122"/>
              </a:rPr>
              <a:t>←</a:t>
            </a:r>
            <a:r>
              <a:rPr lang="zh-CN" altLang="en-US" dirty="0">
                <a:latin typeface="Times New Roman" panose="02020603050405020304" pitchFamily="18" charset="0"/>
                <a:ea typeface="宋体" panose="02010600030101010101" pitchFamily="2" charset="-122"/>
              </a:rPr>
              <a:t>从串取一个字符</a:t>
            </a:r>
            <a:endParaRPr lang="zh-CN" altLang="en-US" dirty="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MOV  DL</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AL      </a:t>
            </a:r>
            <a:r>
              <a:rPr lang="zh-CN" altLang="en-US">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要显示字符要送入</a:t>
            </a:r>
            <a:r>
              <a:rPr lang="en-US" altLang="zh-CN">
                <a:latin typeface="Times New Roman" panose="02020603050405020304" pitchFamily="18" charset="0"/>
                <a:ea typeface="宋体" panose="02010600030101010101" pitchFamily="2" charset="-122"/>
              </a:rPr>
              <a:t>DL</a:t>
            </a:r>
            <a:r>
              <a:rPr lang="zh-CN" altLang="en-US" dirty="0">
                <a:latin typeface="Times New Roman" panose="02020603050405020304" pitchFamily="18" charset="0"/>
                <a:ea typeface="宋体" panose="02010600030101010101" pitchFamily="2" charset="-122"/>
              </a:rPr>
              <a:t>中</a:t>
            </a:r>
            <a:endParaRPr lang="zh-CN" altLang="en-US" dirty="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INT   21H          </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DOS</a:t>
            </a:r>
            <a:r>
              <a:rPr lang="zh-CN" altLang="en-US" dirty="0">
                <a:latin typeface="Times New Roman" panose="02020603050405020304" pitchFamily="18" charset="0"/>
                <a:ea typeface="宋体" panose="02010600030101010101" pitchFamily="2" charset="-122"/>
              </a:rPr>
              <a:t>功能调用，此处显示一个字符</a:t>
            </a:r>
            <a:endParaRPr lang="zh-CN" altLang="en-US" dirty="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DEC  CL           </a:t>
            </a:r>
            <a:r>
              <a:rPr lang="zh-CN" altLang="en-US">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修改循环数</a:t>
            </a:r>
            <a:endParaRPr lang="zh-CN" altLang="en-US" dirty="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JNZ   LOP         </a:t>
            </a:r>
            <a:r>
              <a:rPr lang="zh-CN" altLang="en-US">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未完成</a:t>
            </a:r>
            <a:r>
              <a:rPr lang="en-US" altLang="zh-CN" dirty="0">
                <a:latin typeface="Times New Roman" panose="02020603050405020304" pitchFamily="18" charset="0"/>
                <a:ea typeface="宋体" panose="02010600030101010101" pitchFamily="2" charset="-122"/>
              </a:rPr>
              <a:t>10</a:t>
            </a:r>
            <a:r>
              <a:rPr lang="zh-CN" altLang="en-US" dirty="0">
                <a:latin typeface="Times New Roman" panose="02020603050405020304" pitchFamily="18" charset="0"/>
                <a:ea typeface="宋体" panose="02010600030101010101" pitchFamily="2" charset="-122"/>
              </a:rPr>
              <a:t>个字符显示则重复</a:t>
            </a:r>
            <a:endParaRPr lang="zh-CN" altLang="en-US" dirty="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宋体" panose="02010600030101010101" pitchFamily="2" charset="-122"/>
                <a:ea typeface="宋体" panose="02010600030101010101" pitchFamily="2" charset="-122"/>
              </a:rPr>
              <a:t>┉</a:t>
            </a:r>
            <a:r>
              <a:rPr lang="en-US" altLang="zh-CN" dirty="0">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6980" name="文本框 126979"/>
          <p:cNvSpPr txBox="1"/>
          <p:nvPr/>
        </p:nvSpPr>
        <p:spPr>
          <a:xfrm>
            <a:off x="539115" y="1125220"/>
            <a:ext cx="8458200" cy="5568950"/>
          </a:xfrm>
          <a:prstGeom prst="rect">
            <a:avLst/>
          </a:prstGeom>
          <a:noFill/>
          <a:ln w="9525">
            <a:noFill/>
          </a:ln>
        </p:spPr>
        <p:txBody>
          <a:bodyPr>
            <a:spAutoFit/>
          </a:bodyPr>
          <a:p>
            <a:pPr algn="just">
              <a:spcBef>
                <a:spcPct val="50000"/>
              </a:spcBef>
            </a:pPr>
            <a:r>
              <a:rPr lang="en-US" altLang="zh-CN" b="1" dirty="0">
                <a:latin typeface="Times New Roman" panose="02020603050405020304" pitchFamily="18" charset="0"/>
                <a:ea typeface="宋体" panose="02010600030101010101" pitchFamily="2" charset="-122"/>
              </a:rPr>
              <a:t>3</a:t>
            </a:r>
            <a:r>
              <a:rPr lang="zh-CN" altLang="en-US" b="1" dirty="0">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STOS  (Store into string) </a:t>
            </a:r>
            <a:r>
              <a:rPr lang="zh-CN" altLang="en-US" b="1" dirty="0">
                <a:latin typeface="Times New Roman" panose="02020603050405020304" pitchFamily="18" charset="0"/>
                <a:ea typeface="宋体" panose="02010600030101010101" pitchFamily="2" charset="-122"/>
              </a:rPr>
              <a:t>存入串指令</a:t>
            </a:r>
            <a:endParaRPr lang="zh-CN" altLang="en-US" dirty="0">
              <a:latin typeface="Times New Roman" panose="02020603050405020304" pitchFamily="18" charset="0"/>
              <a:ea typeface="宋体" panose="02010600030101010101" pitchFamily="2" charset="-122"/>
            </a:endParaRPr>
          </a:p>
          <a:p>
            <a:pPr algn="just">
              <a:spcBef>
                <a:spcPct val="50000"/>
              </a:spcBef>
            </a:pPr>
            <a:r>
              <a:rPr lang="zh-CN" altLang="en-US" dirty="0">
                <a:latin typeface="Times New Roman" panose="02020603050405020304" pitchFamily="18" charset="0"/>
                <a:ea typeface="宋体" panose="02010600030101010101" pitchFamily="2" charset="-122"/>
              </a:rPr>
              <a:t>指令格式：有三种形式</a:t>
            </a:r>
            <a:endParaRPr lang="zh-CN" altLang="en-US" dirty="0">
              <a:latin typeface="Times New Roman" panose="02020603050405020304" pitchFamily="18" charset="0"/>
              <a:ea typeface="宋体" panose="02010600030101010101" pitchFamily="2" charset="-122"/>
            </a:endParaRPr>
          </a:p>
          <a:p>
            <a:pPr algn="just">
              <a:spcBef>
                <a:spcPct val="50000"/>
              </a:spcBef>
            </a:pPr>
            <a:r>
              <a:rPr lang="en-US" altLang="zh-CN">
                <a:latin typeface="Times New Roman" panose="02020603050405020304" pitchFamily="18" charset="0"/>
                <a:ea typeface="宋体" panose="02010600030101010101" pitchFamily="2" charset="-122"/>
              </a:rPr>
              <a:t>STOS  [ES</a:t>
            </a:r>
            <a:r>
              <a:rPr lang="en-US" altLang="zh-CN" b="1">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 DST</a:t>
            </a:r>
            <a:endParaRPr lang="en-US" altLang="zh-CN">
              <a:latin typeface="Times New Roman" panose="02020603050405020304" pitchFamily="18" charset="0"/>
              <a:ea typeface="宋体" panose="02010600030101010101" pitchFamily="2" charset="-122"/>
            </a:endParaRPr>
          </a:p>
          <a:p>
            <a:pPr algn="just">
              <a:spcBef>
                <a:spcPct val="50000"/>
              </a:spcBef>
            </a:pPr>
            <a:r>
              <a:rPr lang="en-US" altLang="zh-CN">
                <a:latin typeface="Times New Roman" panose="02020603050405020304" pitchFamily="18" charset="0"/>
                <a:ea typeface="宋体" panose="02010600030101010101" pitchFamily="2" charset="-122"/>
              </a:rPr>
              <a:t>STOSB         </a:t>
            </a:r>
            <a:r>
              <a:rPr lang="zh-CN" altLang="en-US">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存入字节串</a:t>
            </a:r>
            <a:endParaRPr lang="zh-CN" altLang="en-US" dirty="0">
              <a:latin typeface="Times New Roman" panose="02020603050405020304" pitchFamily="18" charset="0"/>
              <a:ea typeface="宋体" panose="02010600030101010101" pitchFamily="2" charset="-122"/>
            </a:endParaRPr>
          </a:p>
          <a:p>
            <a:pPr algn="just">
              <a:spcBef>
                <a:spcPct val="50000"/>
              </a:spcBef>
            </a:pPr>
            <a:r>
              <a:rPr lang="en-US" altLang="zh-CN">
                <a:latin typeface="Times New Roman" panose="02020603050405020304" pitchFamily="18" charset="0"/>
                <a:ea typeface="宋体" panose="02010600030101010101" pitchFamily="2" charset="-122"/>
              </a:rPr>
              <a:t>STOSW        </a:t>
            </a:r>
            <a:r>
              <a:rPr lang="zh-CN" altLang="en-US">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存入字串</a:t>
            </a:r>
            <a:endParaRPr lang="zh-CN" altLang="en-US" dirty="0">
              <a:latin typeface="Times New Roman" panose="02020603050405020304" pitchFamily="18" charset="0"/>
              <a:ea typeface="宋体" panose="02010600030101010101" pitchFamily="2" charset="-122"/>
            </a:endParaRPr>
          </a:p>
          <a:p>
            <a:pPr algn="just">
              <a:spcBef>
                <a:spcPct val="50000"/>
              </a:spcBef>
            </a:pPr>
            <a:r>
              <a:rPr lang="zh-CN" altLang="en-US" dirty="0">
                <a:latin typeface="Times New Roman" panose="02020603050405020304" pitchFamily="18" charset="0"/>
                <a:ea typeface="宋体" panose="02010600030101010101" pitchFamily="2" charset="-122"/>
              </a:rPr>
              <a:t>本指令的源操作数隐含在</a:t>
            </a:r>
            <a:r>
              <a:rPr lang="en-US" altLang="zh-CN">
                <a:latin typeface="Times New Roman" panose="02020603050405020304" pitchFamily="18" charset="0"/>
                <a:ea typeface="宋体" panose="02010600030101010101" pitchFamily="2" charset="-122"/>
              </a:rPr>
              <a:t>AL(</a:t>
            </a:r>
            <a:r>
              <a:rPr lang="zh-CN" altLang="en-US" dirty="0">
                <a:latin typeface="Times New Roman" panose="02020603050405020304" pitchFamily="18" charset="0"/>
                <a:ea typeface="宋体" panose="02010600030101010101" pitchFamily="2" charset="-122"/>
              </a:rPr>
              <a:t>字节操作</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或</a:t>
            </a:r>
            <a:r>
              <a:rPr lang="en-US" altLang="zh-CN">
                <a:latin typeface="Times New Roman" panose="02020603050405020304" pitchFamily="18" charset="0"/>
                <a:ea typeface="宋体" panose="02010600030101010101" pitchFamily="2" charset="-122"/>
              </a:rPr>
              <a:t>AX(</a:t>
            </a:r>
            <a:r>
              <a:rPr lang="zh-CN" altLang="en-US" dirty="0">
                <a:latin typeface="Times New Roman" panose="02020603050405020304" pitchFamily="18" charset="0"/>
                <a:ea typeface="宋体" panose="02010600030101010101" pitchFamily="2" charset="-122"/>
              </a:rPr>
              <a:t>字操作</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中，</a:t>
            </a:r>
            <a:r>
              <a:rPr lang="en-US" altLang="zh-CN">
                <a:latin typeface="Times New Roman" panose="02020603050405020304" pitchFamily="18" charset="0"/>
                <a:ea typeface="宋体" panose="02010600030101010101" pitchFamily="2" charset="-122"/>
              </a:rPr>
              <a:t>STOS</a:t>
            </a:r>
            <a:r>
              <a:rPr lang="zh-CN" altLang="en-US" dirty="0">
                <a:latin typeface="Times New Roman" panose="02020603050405020304" pitchFamily="18" charset="0"/>
                <a:ea typeface="宋体" panose="02010600030101010101" pitchFamily="2" charset="-122"/>
              </a:rPr>
              <a:t>指令是将累加器</a:t>
            </a:r>
            <a:r>
              <a:rPr lang="en-US" altLang="zh-CN">
                <a:latin typeface="Times New Roman" panose="02020603050405020304" pitchFamily="18" charset="0"/>
                <a:ea typeface="宋体" panose="02010600030101010101" pitchFamily="2" charset="-122"/>
              </a:rPr>
              <a:t>AL</a:t>
            </a:r>
            <a:r>
              <a:rPr lang="zh-CN" altLang="en-US">
                <a:latin typeface="Times New Roman" panose="02020603050405020304" pitchFamily="18" charset="0"/>
                <a:ea typeface="宋体" panose="02010600030101010101" pitchFamily="2" charset="-122"/>
              </a:rPr>
              <a:t>或</a:t>
            </a:r>
            <a:r>
              <a:rPr lang="en-US" altLang="zh-CN">
                <a:latin typeface="Times New Roman" panose="02020603050405020304" pitchFamily="18" charset="0"/>
                <a:ea typeface="宋体" panose="02010600030101010101" pitchFamily="2" charset="-122"/>
              </a:rPr>
              <a:t>AX</a:t>
            </a:r>
            <a:r>
              <a:rPr lang="zh-CN" altLang="en-US" dirty="0">
                <a:latin typeface="Times New Roman" panose="02020603050405020304" pitchFamily="18" charset="0"/>
                <a:ea typeface="宋体" panose="02010600030101010101" pitchFamily="2" charset="-122"/>
              </a:rPr>
              <a:t>的值传送到缓冲区的某个位置上，指令的基本操作为：</a:t>
            </a:r>
            <a:endParaRPr lang="zh-CN" altLang="en-US" dirty="0">
              <a:latin typeface="Times New Roman" panose="02020603050405020304" pitchFamily="18" charset="0"/>
              <a:ea typeface="宋体" panose="02010600030101010101" pitchFamily="2" charset="-122"/>
            </a:endParaRPr>
          </a:p>
          <a:p>
            <a:pPr algn="just">
              <a:spcBef>
                <a:spcPct val="50000"/>
              </a:spcBef>
            </a:pPr>
            <a:r>
              <a:rPr lang="zh-CN" altLang="en-US" dirty="0">
                <a:latin typeface="Times New Roman" panose="02020603050405020304" pitchFamily="18" charset="0"/>
                <a:ea typeface="宋体" panose="02010600030101010101" pitchFamily="2" charset="-122"/>
              </a:rPr>
              <a:t>字节操作：</a:t>
            </a:r>
            <a:r>
              <a:rPr lang="en-US" altLang="zh-CN" dirty="0">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ES</a:t>
            </a:r>
            <a:r>
              <a:rPr lang="en-US" altLang="zh-CN" b="1">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DI)</a:t>
            </a:r>
            <a:r>
              <a:rPr lang="en-US" altLang="zh-CN">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AL</a:t>
            </a:r>
            <a:r>
              <a:rPr lang="zh-CN" altLang="en-US">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DI</a:t>
            </a:r>
            <a:r>
              <a:rPr lang="en-US" altLang="zh-CN">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DI</a:t>
            </a:r>
            <a:r>
              <a:rPr lang="en-US" altLang="zh-CN">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1</a:t>
            </a:r>
            <a:r>
              <a:rPr lang="zh-CN" altLang="en-US">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a:p>
            <a:pPr algn="just">
              <a:spcBef>
                <a:spcPct val="50000"/>
              </a:spcBef>
            </a:pPr>
            <a:r>
              <a:rPr lang="zh-CN" altLang="en-US" dirty="0">
                <a:latin typeface="Times New Roman" panose="02020603050405020304" pitchFamily="18" charset="0"/>
                <a:ea typeface="宋体" panose="02010600030101010101" pitchFamily="2" charset="-122"/>
              </a:rPr>
              <a:t>字操作：</a:t>
            </a: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ES</a:t>
            </a:r>
            <a:r>
              <a:rPr lang="en-US" altLang="zh-CN" b="1">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DI)</a:t>
            </a:r>
            <a:r>
              <a:rPr lang="en-US" altLang="zh-CN">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AX</a:t>
            </a:r>
            <a:r>
              <a:rPr lang="zh-CN" altLang="en-US">
                <a:latin typeface="Times New Roman" panose="02020603050405020304" pitchFamily="18" charset="0"/>
                <a:ea typeface="宋体" panose="02010600030101010101" pitchFamily="2" charset="-122"/>
              </a:rPr>
              <a:t>，</a:t>
            </a:r>
            <a:r>
              <a:rPr lang="zh-CN" altLang="en-US">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DI</a:t>
            </a:r>
            <a:r>
              <a:rPr lang="en-US" altLang="zh-CN">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DI</a:t>
            </a:r>
            <a:r>
              <a:rPr lang="en-US" altLang="zh-CN">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2</a:t>
            </a:r>
            <a:r>
              <a:rPr lang="zh-CN" altLang="en-US">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a:p>
            <a:pPr algn="just">
              <a:spcBef>
                <a:spcPct val="50000"/>
              </a:spcBef>
            </a:pPr>
            <a:r>
              <a:rPr lang="zh-CN" altLang="en-US" dirty="0">
                <a:latin typeface="Times New Roman" panose="02020603050405020304" pitchFamily="18" charset="0"/>
                <a:ea typeface="宋体" panose="02010600030101010101" pitchFamily="2" charset="-122"/>
              </a:rPr>
              <a:t>其中，当</a:t>
            </a:r>
            <a:r>
              <a:rPr lang="en-US" altLang="zh-CN">
                <a:latin typeface="Times New Roman" panose="02020603050405020304" pitchFamily="18" charset="0"/>
                <a:ea typeface="宋体" panose="02010600030101010101" pitchFamily="2" charset="-122"/>
              </a:rPr>
              <a:t>DF=0</a:t>
            </a:r>
            <a:r>
              <a:rPr lang="zh-CN" altLang="en-US" dirty="0">
                <a:latin typeface="Times New Roman" panose="02020603050405020304" pitchFamily="18" charset="0"/>
                <a:ea typeface="宋体" panose="02010600030101010101" pitchFamily="2" charset="-122"/>
              </a:rPr>
              <a:t>时取“</a:t>
            </a:r>
            <a:r>
              <a:rPr lang="en-US" altLang="zh-CN"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号，当</a:t>
            </a:r>
            <a:r>
              <a:rPr lang="en-US" altLang="zh-CN">
                <a:latin typeface="Times New Roman" panose="02020603050405020304" pitchFamily="18" charset="0"/>
                <a:ea typeface="宋体" panose="02010600030101010101" pitchFamily="2" charset="-122"/>
              </a:rPr>
              <a:t>DF=1</a:t>
            </a:r>
            <a:r>
              <a:rPr lang="zh-CN" altLang="en-US" dirty="0">
                <a:latin typeface="Times New Roman" panose="02020603050405020304" pitchFamily="18" charset="0"/>
                <a:ea typeface="宋体" panose="02010600030101010101" pitchFamily="2" charset="-122"/>
              </a:rPr>
              <a:t>时取“一”号。</a:t>
            </a:r>
            <a:r>
              <a:rPr lang="zh-CN" altLang="en-US"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9028" name="文本框 129027"/>
          <p:cNvSpPr txBox="1"/>
          <p:nvPr/>
        </p:nvSpPr>
        <p:spPr>
          <a:xfrm>
            <a:off x="323215" y="1052830"/>
            <a:ext cx="8067675" cy="5715635"/>
          </a:xfrm>
          <a:prstGeom prst="rect">
            <a:avLst/>
          </a:prstGeom>
          <a:noFill/>
          <a:ln w="9525">
            <a:noFill/>
          </a:ln>
        </p:spPr>
        <p:txBody>
          <a:bodyPr>
            <a:noAutofit/>
          </a:bodyPr>
          <a:p>
            <a:pPr algn="just">
              <a:lnSpc>
                <a:spcPct val="80000"/>
              </a:lnSpc>
              <a:spcBef>
                <a:spcPct val="50000"/>
              </a:spcBef>
            </a:pP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存入串指令单独使用时，事先必须准备好四个条件：</a:t>
            </a:r>
            <a:endParaRPr lang="zh-CN" altLang="en-US" sz="1800" dirty="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(1) </a:t>
            </a:r>
            <a:r>
              <a:rPr lang="zh-CN" altLang="en-US" sz="1800" dirty="0">
                <a:latin typeface="Times New Roman" panose="02020603050405020304" pitchFamily="18" charset="0"/>
                <a:ea typeface="宋体" panose="02010600030101010101" pitchFamily="2" charset="-122"/>
              </a:rPr>
              <a:t>目标串的段寄存器</a:t>
            </a:r>
            <a:r>
              <a:rPr lang="en-US" altLang="zh-CN" sz="1800">
                <a:latin typeface="Times New Roman" panose="02020603050405020304" pitchFamily="18" charset="0"/>
                <a:ea typeface="宋体" panose="02010600030101010101" pitchFamily="2" charset="-122"/>
              </a:rPr>
              <a:t>ES</a:t>
            </a:r>
            <a:r>
              <a:rPr lang="zh-CN" altLang="en-US" sz="1800" dirty="0">
                <a:latin typeface="Times New Roman" panose="02020603050405020304" pitchFamily="18" charset="0"/>
                <a:ea typeface="宋体" panose="02010600030101010101" pitchFamily="2" charset="-122"/>
              </a:rPr>
              <a:t>要赋值</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不可超越</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a:t>
            </a:r>
            <a:endParaRPr lang="zh-CN" altLang="en-US" sz="1800" dirty="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a:latin typeface="Times New Roman" panose="02020603050405020304" pitchFamily="18" charset="0"/>
                <a:ea typeface="宋体" panose="02010600030101010101" pitchFamily="2" charset="-122"/>
              </a:rPr>
              <a:t>2</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latin typeface="Times New Roman" panose="02020603050405020304" pitchFamily="18" charset="0"/>
                <a:ea typeface="宋体" panose="02010600030101010101" pitchFamily="2" charset="-122"/>
              </a:rPr>
              <a:t>目标串的数据区首地址或末地址必送至</a:t>
            </a:r>
            <a:r>
              <a:rPr lang="en-US" altLang="zh-CN" sz="1800">
                <a:latin typeface="Times New Roman" panose="02020603050405020304" pitchFamily="18" charset="0"/>
                <a:ea typeface="宋体" panose="02010600030101010101" pitchFamily="2" charset="-122"/>
              </a:rPr>
              <a:t>DI</a:t>
            </a:r>
            <a:r>
              <a:rPr lang="zh-CN" altLang="en-US"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sz="1800" dirty="0">
                <a:latin typeface="Times New Roman" panose="02020603050405020304" pitchFamily="18" charset="0"/>
                <a:ea typeface="宋体" panose="02010600030101010101" pitchFamily="2" charset="-122"/>
              </a:rPr>
              <a:t>    </a:t>
            </a:r>
            <a:r>
              <a:rPr lang="en-US" altLang="zh-CN" sz="1800">
                <a:latin typeface="Times New Roman" panose="02020603050405020304" pitchFamily="18" charset="0"/>
                <a:ea typeface="宋体" panose="02010600030101010101" pitchFamily="2" charset="-122"/>
                <a:cs typeface="Times New Roman" panose="02020603050405020304" pitchFamily="18" charset="0"/>
              </a:rPr>
              <a:t>         (3) </a:t>
            </a:r>
            <a:r>
              <a:rPr lang="zh-CN" altLang="en-US" sz="1800" dirty="0">
                <a:latin typeface="Times New Roman" panose="02020603050405020304" pitchFamily="18" charset="0"/>
                <a:ea typeface="宋体" panose="02010600030101010101" pitchFamily="2" charset="-122"/>
              </a:rPr>
              <a:t>待送入存储单元的数据要先存入</a:t>
            </a:r>
            <a:r>
              <a:rPr lang="en-US" altLang="zh-CN" sz="1800">
                <a:latin typeface="Times New Roman" panose="02020603050405020304" pitchFamily="18" charset="0"/>
                <a:ea typeface="宋体" panose="02010600030101010101" pitchFamily="2" charset="-122"/>
              </a:rPr>
              <a:t>AL</a:t>
            </a:r>
            <a:r>
              <a:rPr lang="zh-CN" altLang="en-US" sz="1800">
                <a:latin typeface="Times New Roman" panose="02020603050405020304" pitchFamily="18" charset="0"/>
                <a:ea typeface="宋体" panose="02010600030101010101" pitchFamily="2" charset="-122"/>
              </a:rPr>
              <a:t>或</a:t>
            </a:r>
            <a:r>
              <a:rPr lang="en-US" altLang="zh-CN" sz="1800">
                <a:latin typeface="Times New Roman" panose="02020603050405020304" pitchFamily="18" charset="0"/>
                <a:ea typeface="宋体" panose="02010600030101010101" pitchFamily="2" charset="-122"/>
              </a:rPr>
              <a:t>AX</a:t>
            </a:r>
            <a:r>
              <a:rPr lang="zh-CN" altLang="en-US" sz="1800" dirty="0">
                <a:latin typeface="Times New Roman" panose="02020603050405020304" pitchFamily="18" charset="0"/>
                <a:ea typeface="宋体" panose="02010600030101010101" pitchFamily="2" charset="-122"/>
              </a:rPr>
              <a:t>累加器中；</a:t>
            </a:r>
            <a:endParaRPr lang="zh-CN" altLang="en-US" sz="1800" dirty="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(4) </a:t>
            </a:r>
            <a:r>
              <a:rPr lang="zh-CN" altLang="en-US" sz="1800" dirty="0">
                <a:latin typeface="Times New Roman" panose="02020603050405020304" pitchFamily="18" charset="0"/>
                <a:ea typeface="宋体" panose="02010600030101010101" pitchFamily="2" charset="-122"/>
              </a:rPr>
              <a:t>按地址增减方向设置方向标志</a:t>
            </a:r>
            <a:r>
              <a:rPr lang="en-US" altLang="zh-CN" sz="1800">
                <a:latin typeface="Times New Roman" panose="02020603050405020304" pitchFamily="18" charset="0"/>
                <a:ea typeface="宋体" panose="02010600030101010101" pitchFamily="2" charset="-122"/>
              </a:rPr>
              <a:t>DF</a:t>
            </a:r>
            <a:r>
              <a:rPr lang="zh-CN" altLang="en-US" sz="1800" dirty="0">
                <a:latin typeface="Times New Roman" panose="02020603050405020304" pitchFamily="18" charset="0"/>
                <a:ea typeface="宋体" panose="02010600030101010101" pitchFamily="2" charset="-122"/>
              </a:rPr>
              <a:t>的值。</a:t>
            </a:r>
            <a:endParaRPr lang="zh-CN" altLang="en-US" sz="1800" dirty="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800">
                <a:latin typeface="Times New Roman" panose="02020603050405020304" pitchFamily="18" charset="0"/>
                <a:ea typeface="宋体" panose="02010600030101010101" pitchFamily="2" charset="-122"/>
              </a:rPr>
              <a:t>STOS</a:t>
            </a:r>
            <a:r>
              <a:rPr lang="zh-CN" altLang="en-US" sz="1800" dirty="0">
                <a:latin typeface="Times New Roman" panose="02020603050405020304" pitchFamily="18" charset="0"/>
                <a:ea typeface="宋体" panose="02010600030101010101" pitchFamily="2" charset="-122"/>
              </a:rPr>
              <a:t>指令不影响状态标志。</a:t>
            </a:r>
            <a:endParaRPr lang="zh-CN" altLang="en-US" sz="1800" dirty="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sz="1800" dirty="0">
                <a:latin typeface="Times New Roman" panose="02020603050405020304" pitchFamily="18" charset="0"/>
                <a:ea typeface="宋体" panose="02010600030101010101" pitchFamily="2" charset="-122"/>
              </a:rPr>
              <a:t>【例</a:t>
            </a:r>
            <a:r>
              <a:rPr lang="en-US" altLang="zh-CN" sz="1800" dirty="0">
                <a:latin typeface="Times New Roman" panose="02020603050405020304" pitchFamily="18" charset="0"/>
                <a:ea typeface="宋体" panose="02010600030101010101" pitchFamily="2" charset="-122"/>
              </a:rPr>
              <a:t>5</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83</a:t>
            </a:r>
            <a:r>
              <a:rPr lang="zh-CN" altLang="en-US"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在</a:t>
            </a:r>
            <a:r>
              <a:rPr lang="en-US" altLang="zh-CN" sz="1800">
                <a:latin typeface="Times New Roman" panose="02020603050405020304" pitchFamily="18" charset="0"/>
                <a:ea typeface="宋体" panose="02010600030101010101" pitchFamily="2" charset="-122"/>
              </a:rPr>
              <a:t>ES=3000H</a:t>
            </a:r>
            <a:r>
              <a:rPr lang="zh-CN" altLang="en-US" sz="1800" dirty="0">
                <a:latin typeface="Times New Roman" panose="02020603050405020304" pitchFamily="18" charset="0"/>
                <a:ea typeface="宋体" panose="02010600030101010101" pitchFamily="2" charset="-122"/>
              </a:rPr>
              <a:t>的内存中，将字符‘</a:t>
            </a:r>
            <a:r>
              <a:rPr lang="en-US" altLang="zh-CN"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装入以</a:t>
            </a:r>
            <a:r>
              <a:rPr lang="en-US" altLang="zh-CN" sz="1800">
                <a:latin typeface="Times New Roman" panose="02020603050405020304" pitchFamily="18" charset="0"/>
                <a:ea typeface="宋体" panose="02010600030101010101" pitchFamily="2" charset="-122"/>
              </a:rPr>
              <a:t>BUF</a:t>
            </a:r>
            <a:r>
              <a:rPr lang="zh-CN" altLang="en-US" sz="1800" dirty="0">
                <a:latin typeface="Times New Roman" panose="02020603050405020304" pitchFamily="18" charset="0"/>
                <a:ea typeface="宋体" panose="02010600030101010101" pitchFamily="2" charset="-122"/>
              </a:rPr>
              <a:t>为首址的</a:t>
            </a:r>
            <a:r>
              <a:rPr lang="en-US" altLang="zh-CN" sz="1800" dirty="0">
                <a:latin typeface="Times New Roman" panose="02020603050405020304" pitchFamily="18" charset="0"/>
                <a:ea typeface="宋体" panose="02010600030101010101" pitchFamily="2" charset="-122"/>
              </a:rPr>
              <a:t>100</a:t>
            </a:r>
            <a:r>
              <a:rPr lang="zh-CN" altLang="en-US" sz="1800" dirty="0">
                <a:latin typeface="Times New Roman" panose="02020603050405020304" pitchFamily="18" charset="0"/>
                <a:ea typeface="宋体" panose="02010600030101010101" pitchFamily="2" charset="-122"/>
              </a:rPr>
              <a:t>个字节中。可编写程序段如下：</a:t>
            </a:r>
            <a:endParaRPr lang="zh-CN" altLang="en-US" sz="1800" dirty="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800">
                <a:latin typeface="Times New Roman" panose="02020603050405020304" pitchFamily="18" charset="0"/>
                <a:ea typeface="宋体" panose="02010600030101010101" pitchFamily="2" charset="-122"/>
              </a:rPr>
              <a:t>MOV  AX</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3000H   </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立即数不可直接传给段寄存器</a:t>
            </a:r>
            <a:endParaRPr lang="zh-CN" altLang="en-US" sz="1800" dirty="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800">
                <a:latin typeface="Times New Roman" panose="02020603050405020304" pitchFamily="18" charset="0"/>
                <a:ea typeface="宋体" panose="02010600030101010101" pitchFamily="2" charset="-122"/>
              </a:rPr>
              <a:t>MOV  ES</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AX      </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条件</a:t>
            </a:r>
            <a:r>
              <a:rPr lang="en-US" altLang="zh-CN" sz="1800" dirty="0">
                <a:latin typeface="Times New Roman" panose="02020603050405020304" pitchFamily="18" charset="0"/>
                <a:ea typeface="宋体" panose="02010600030101010101" pitchFamily="2" charset="-122"/>
              </a:rPr>
              <a:t>1</a:t>
            </a:r>
            <a:endParaRPr lang="en-US" altLang="zh-CN" sz="1800" dirty="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800">
                <a:latin typeface="Times New Roman" panose="02020603050405020304" pitchFamily="18" charset="0"/>
                <a:ea typeface="宋体" panose="02010600030101010101" pitchFamily="2" charset="-122"/>
              </a:rPr>
              <a:t>LEA   DI</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BUF     </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条件</a:t>
            </a:r>
            <a:r>
              <a:rPr lang="en-US" altLang="zh-CN" sz="1800" dirty="0">
                <a:latin typeface="Times New Roman" panose="02020603050405020304" pitchFamily="18" charset="0"/>
                <a:ea typeface="宋体" panose="02010600030101010101" pitchFamily="2" charset="-122"/>
              </a:rPr>
              <a:t>2</a:t>
            </a:r>
            <a:endParaRPr lang="en-US" altLang="zh-CN" sz="1800" dirty="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800">
                <a:latin typeface="Times New Roman" panose="02020603050405020304" pitchFamily="18" charset="0"/>
                <a:ea typeface="宋体" panose="02010600030101010101" pitchFamily="2" charset="-122"/>
              </a:rPr>
              <a:t>MOV  AL</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     </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条件</a:t>
            </a:r>
            <a:r>
              <a:rPr lang="en-US" altLang="zh-CN" sz="1800" dirty="0">
                <a:latin typeface="Times New Roman" panose="02020603050405020304" pitchFamily="18" charset="0"/>
                <a:ea typeface="宋体" panose="02010600030101010101" pitchFamily="2" charset="-122"/>
              </a:rPr>
              <a:t>3</a:t>
            </a:r>
            <a:endParaRPr lang="en-US" altLang="zh-CN" sz="1800" dirty="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800">
                <a:latin typeface="Times New Roman" panose="02020603050405020304" pitchFamily="18" charset="0"/>
                <a:ea typeface="宋体" panose="02010600030101010101" pitchFamily="2" charset="-122"/>
              </a:rPr>
              <a:t>CLD                </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条件</a:t>
            </a:r>
            <a:r>
              <a:rPr lang="en-US" altLang="zh-CN" sz="1800" dirty="0">
                <a:latin typeface="Times New Roman" panose="02020603050405020304" pitchFamily="18" charset="0"/>
                <a:ea typeface="宋体" panose="02010600030101010101" pitchFamily="2" charset="-122"/>
              </a:rPr>
              <a:t>4</a:t>
            </a:r>
            <a:endParaRPr lang="en-US" altLang="zh-CN" sz="1800" dirty="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800">
                <a:latin typeface="Times New Roman" panose="02020603050405020304" pitchFamily="18" charset="0"/>
                <a:ea typeface="宋体" panose="02010600030101010101" pitchFamily="2" charset="-122"/>
              </a:rPr>
              <a:t>MOV  CX</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100      </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循环数</a:t>
            </a:r>
            <a:endParaRPr lang="zh-CN" altLang="en-US" sz="1800" dirty="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800">
                <a:latin typeface="Times New Roman" panose="02020603050405020304" pitchFamily="18" charset="0"/>
                <a:ea typeface="宋体" panose="02010600030101010101" pitchFamily="2" charset="-122"/>
              </a:rPr>
              <a:t>LOP</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STOSB              </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存入串</a:t>
            </a:r>
            <a:endParaRPr lang="zh-CN" altLang="en-US" sz="1800" dirty="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800">
                <a:latin typeface="Times New Roman" panose="02020603050405020304" pitchFamily="18" charset="0"/>
                <a:ea typeface="宋体" panose="02010600030101010101" pitchFamily="2" charset="-122"/>
              </a:rPr>
              <a:t>DEC  CX</a:t>
            </a:r>
            <a:endParaRPr lang="en-US" altLang="zh-CN" sz="180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800">
                <a:latin typeface="Times New Roman" panose="02020603050405020304" pitchFamily="18" charset="0"/>
                <a:ea typeface="宋体" panose="02010600030101010101" pitchFamily="2" charset="-122"/>
              </a:rPr>
              <a:t>JNZ  LOP</a:t>
            </a:r>
            <a:endParaRPr lang="en-US" altLang="zh-CN" sz="180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800">
                <a:latin typeface="宋体" panose="02010600030101010101" pitchFamily="2" charset="-122"/>
                <a:ea typeface="宋体" panose="02010600030101010101" pitchFamily="2" charset="-122"/>
              </a:rPr>
              <a:t>┉</a:t>
            </a: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pic>
        <p:nvPicPr>
          <p:cNvPr id="129029" name="图片 129028" descr="D:\素材\GIF动画插件1\GIF018.GIF">
            <a:hlinkClick r:id="rId1" action="ppaction://hlinksldjump"/>
          </p:cNvPr>
          <p:cNvPicPr>
            <a:picLocks noChangeAspect="1"/>
          </p:cNvPicPr>
          <p:nvPr/>
        </p:nvPicPr>
        <p:blipFill>
          <a:blip r:embed="rId2"/>
          <a:stretch>
            <a:fillRect/>
          </a:stretch>
        </p:blipFill>
        <p:spPr>
          <a:xfrm>
            <a:off x="7543800" y="6469063"/>
            <a:ext cx="479425" cy="388937"/>
          </a:xfrm>
          <a:prstGeom prst="rect">
            <a:avLst/>
          </a:prstGeom>
          <a:noFill/>
          <a:ln w="9525">
            <a:noFill/>
          </a:ln>
        </p:spPr>
      </p:pic>
    </p:spTree>
  </p:cSld>
  <p:clrMapOvr>
    <a:masterClrMapping/>
  </p:clrMapOvr>
  <p:transition spd="med">
    <p:zoom/>
  </p:transition>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0052" name="文本框 130051"/>
          <p:cNvSpPr txBox="1"/>
          <p:nvPr/>
        </p:nvSpPr>
        <p:spPr>
          <a:xfrm>
            <a:off x="251460" y="1125220"/>
            <a:ext cx="8458200" cy="6103938"/>
          </a:xfrm>
          <a:prstGeom prst="rect">
            <a:avLst/>
          </a:prstGeom>
          <a:noFill/>
          <a:ln w="9525">
            <a:noFill/>
          </a:ln>
        </p:spPr>
        <p:txBody>
          <a:bodyPr>
            <a:spAutoFit/>
          </a:bodyPr>
          <a:p>
            <a:pPr algn="just">
              <a:lnSpc>
                <a:spcPct val="110000"/>
              </a:lnSpc>
              <a:spcBef>
                <a:spcPct val="50000"/>
              </a:spcBef>
            </a:pPr>
            <a:r>
              <a:rPr lang="en-US" altLang="zh-CN"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4</a:t>
            </a:r>
            <a:r>
              <a:rPr lang="zh-CN" altLang="en-US" sz="1800" b="1" dirty="0">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REP</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Repeat</a:t>
            </a:r>
            <a:r>
              <a:rPr lang="zh-CN" altLang="en-US" sz="1800" b="1">
                <a:latin typeface="Times New Roman" panose="02020603050405020304" pitchFamily="18" charset="0"/>
                <a:ea typeface="宋体" panose="02010600030101010101" pitchFamily="2" charset="-122"/>
              </a:rPr>
              <a:t>）</a:t>
            </a:r>
            <a:r>
              <a:rPr lang="zh-CN" altLang="en-US" sz="1800" b="1" dirty="0">
                <a:latin typeface="Times New Roman" panose="02020603050405020304" pitchFamily="18" charset="0"/>
                <a:ea typeface="宋体" panose="02010600030101010101" pitchFamily="2" charset="-122"/>
              </a:rPr>
              <a:t>重复操作前缀</a:t>
            </a:r>
            <a:endParaRPr lang="zh-CN" altLang="en-US" sz="18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800" dirty="0">
                <a:latin typeface="Times New Roman" panose="02020603050405020304" pitchFamily="18" charset="0"/>
                <a:ea typeface="宋体" panose="02010600030101010101" pitchFamily="2" charset="-122"/>
              </a:rPr>
              <a:t>前缀格式：</a:t>
            </a:r>
            <a:r>
              <a:rPr lang="en-US" altLang="zh-CN" sz="1800">
                <a:latin typeface="Times New Roman" panose="02020603050405020304" pitchFamily="18" charset="0"/>
                <a:ea typeface="宋体" panose="02010600030101010101" pitchFamily="2" charset="-122"/>
              </a:rPr>
              <a:t>REP  String Primitive</a:t>
            </a:r>
            <a:endParaRPr lang="en-US" altLang="zh-CN" sz="180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800" dirty="0">
                <a:latin typeface="Times New Roman" panose="02020603050405020304" pitchFamily="18" charset="0"/>
                <a:ea typeface="宋体" panose="02010600030101010101" pitchFamily="2" charset="-122"/>
              </a:rPr>
              <a:t>其中：</a:t>
            </a:r>
            <a:r>
              <a:rPr lang="en-US" altLang="zh-CN" sz="1800">
                <a:latin typeface="Times New Roman" panose="02020603050405020304" pitchFamily="18" charset="0"/>
                <a:ea typeface="宋体" panose="02010600030101010101" pitchFamily="2" charset="-122"/>
              </a:rPr>
              <a:t>String Primitive </a:t>
            </a:r>
            <a:r>
              <a:rPr lang="zh-CN" altLang="en-US" sz="1800" dirty="0">
                <a:latin typeface="Times New Roman" panose="02020603050405020304" pitchFamily="18" charset="0"/>
                <a:ea typeface="宋体" panose="02010600030101010101" pitchFamily="2" charset="-122"/>
              </a:rPr>
              <a:t>可为</a:t>
            </a:r>
            <a:r>
              <a:rPr lang="en-US" altLang="zh-CN" sz="1800">
                <a:latin typeface="Times New Roman" panose="02020603050405020304" pitchFamily="18" charset="0"/>
                <a:ea typeface="宋体" panose="02010600030101010101" pitchFamily="2" charset="-122"/>
              </a:rPr>
              <a:t>MOVS</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LODS</a:t>
            </a:r>
            <a:r>
              <a:rPr lang="zh-CN" altLang="en-US" sz="1800">
                <a:latin typeface="Times New Roman" panose="02020603050405020304" pitchFamily="18" charset="0"/>
                <a:ea typeface="宋体" panose="02010600030101010101" pitchFamily="2" charset="-122"/>
              </a:rPr>
              <a:t>或</a:t>
            </a:r>
            <a:r>
              <a:rPr lang="en-US" altLang="zh-CN" sz="1800">
                <a:latin typeface="Times New Roman" panose="02020603050405020304" pitchFamily="18" charset="0"/>
                <a:ea typeface="宋体" panose="02010600030101010101" pitchFamily="2" charset="-122"/>
              </a:rPr>
              <a:t>STOS</a:t>
            </a:r>
            <a:r>
              <a:rPr lang="zh-CN" altLang="en-US" sz="1800" dirty="0">
                <a:latin typeface="Times New Roman" panose="02020603050405020304" pitchFamily="18" charset="0"/>
                <a:ea typeface="宋体" panose="02010600030101010101" pitchFamily="2" charset="-122"/>
              </a:rPr>
              <a:t>指令。</a:t>
            </a:r>
            <a:endParaRPr lang="zh-CN" altLang="en-US" sz="18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800" dirty="0">
                <a:latin typeface="Times New Roman" panose="02020603050405020304" pitchFamily="18" charset="0"/>
                <a:ea typeface="宋体" panose="02010600030101010101" pitchFamily="2" charset="-122"/>
              </a:rPr>
              <a:t>执行的操作：使</a:t>
            </a:r>
            <a:r>
              <a:rPr lang="en-US" altLang="zh-CN" sz="1800">
                <a:latin typeface="Times New Roman" panose="02020603050405020304" pitchFamily="18" charset="0"/>
                <a:ea typeface="宋体" panose="02010600030101010101" pitchFamily="2" charset="-122"/>
              </a:rPr>
              <a:t>REP</a:t>
            </a:r>
            <a:r>
              <a:rPr lang="zh-CN" altLang="en-US" sz="1800" dirty="0">
                <a:latin typeface="Times New Roman" panose="02020603050405020304" pitchFamily="18" charset="0"/>
                <a:ea typeface="宋体" panose="02010600030101010101" pitchFamily="2" charset="-122"/>
              </a:rPr>
              <a:t>前缀后面的串操作指令重复执行，执行的次数事先必定要存放在</a:t>
            </a:r>
            <a:r>
              <a:rPr lang="en-US" altLang="zh-CN" sz="1800">
                <a:latin typeface="Times New Roman" panose="02020603050405020304" pitchFamily="18" charset="0"/>
                <a:ea typeface="宋体" panose="02010600030101010101" pitchFamily="2" charset="-122"/>
              </a:rPr>
              <a:t>CX</a:t>
            </a:r>
            <a:r>
              <a:rPr lang="zh-CN" altLang="en-US" sz="1800" dirty="0">
                <a:latin typeface="Times New Roman" panose="02020603050405020304" pitchFamily="18" charset="0"/>
                <a:ea typeface="宋体" panose="02010600030101010101" pitchFamily="2" charset="-122"/>
              </a:rPr>
              <a:t>中，每执行一次串操作指令，</a:t>
            </a:r>
            <a:r>
              <a:rPr lang="en-US" altLang="zh-CN" sz="1800">
                <a:latin typeface="Times New Roman" panose="02020603050405020304" pitchFamily="18" charset="0"/>
                <a:ea typeface="宋体" panose="02010600030101010101" pitchFamily="2" charset="-122"/>
              </a:rPr>
              <a:t>CX</a:t>
            </a:r>
            <a:r>
              <a:rPr lang="zh-CN" altLang="en-US" sz="1800" dirty="0">
                <a:latin typeface="Times New Roman" panose="02020603050405020304" pitchFamily="18" charset="0"/>
                <a:ea typeface="宋体" panose="02010600030101010101" pitchFamily="2" charset="-122"/>
              </a:rPr>
              <a:t>寄存器内容自动减</a:t>
            </a:r>
            <a:r>
              <a:rPr lang="en-US" altLang="zh-CN" sz="1800" dirty="0">
                <a:latin typeface="Times New Roman" panose="02020603050405020304" pitchFamily="18" charset="0"/>
                <a:ea typeface="宋体" panose="02010600030101010101" pitchFamily="2" charset="-122"/>
              </a:rPr>
              <a:t>1</a:t>
            </a:r>
            <a:r>
              <a:rPr lang="zh-CN" altLang="en-US" sz="1800" dirty="0">
                <a:latin typeface="Times New Roman" panose="02020603050405020304" pitchFamily="18" charset="0"/>
                <a:ea typeface="宋体" panose="02010600030101010101" pitchFamily="2" charset="-122"/>
              </a:rPr>
              <a:t>，当重复执行到</a:t>
            </a:r>
            <a:r>
              <a:rPr lang="en-US" altLang="zh-CN" sz="1800">
                <a:latin typeface="Times New Roman" panose="02020603050405020304" pitchFamily="18" charset="0"/>
                <a:ea typeface="宋体" panose="02010600030101010101" pitchFamily="2" charset="-122"/>
              </a:rPr>
              <a:t>CX=0</a:t>
            </a:r>
            <a:r>
              <a:rPr lang="zh-CN" altLang="en-US" sz="1800" dirty="0">
                <a:latin typeface="Times New Roman" panose="02020603050405020304" pitchFamily="18" charset="0"/>
                <a:ea typeface="宋体" panose="02010600030101010101" pitchFamily="2" charset="-122"/>
              </a:rPr>
              <a:t>时，串操作指令才执行结束，具体操作步骤为：</a:t>
            </a:r>
            <a:endParaRPr lang="zh-CN" altLang="en-US" sz="1800" dirty="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800" dirty="0">
                <a:latin typeface="Times New Roman" panose="02020603050405020304" pitchFamily="18" charset="0"/>
                <a:ea typeface="宋体" panose="02010600030101010101" pitchFamily="2" charset="-122"/>
              </a:rPr>
              <a:t>①</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若</a:t>
            </a:r>
            <a:r>
              <a:rPr lang="en-US" altLang="zh-CN" sz="1800">
                <a:latin typeface="Times New Roman" panose="02020603050405020304" pitchFamily="18" charset="0"/>
                <a:ea typeface="宋体" panose="02010600030101010101" pitchFamily="2" charset="-122"/>
              </a:rPr>
              <a:t>CX=0</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则退出重复（</a:t>
            </a:r>
            <a:r>
              <a:rPr lang="en-US" altLang="zh-CN" sz="1800">
                <a:latin typeface="Times New Roman" panose="02020603050405020304" pitchFamily="18" charset="0"/>
                <a:ea typeface="宋体" panose="02010600030101010101" pitchFamily="2" charset="-122"/>
              </a:rPr>
              <a:t>REP</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否则继续。</a:t>
            </a:r>
            <a:endParaRPr lang="zh-CN" altLang="en-US" sz="1800" dirty="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800" dirty="0">
                <a:latin typeface="Times New Roman" panose="02020603050405020304" pitchFamily="18" charset="0"/>
                <a:ea typeface="宋体" panose="02010600030101010101" pitchFamily="2" charset="-122"/>
              </a:rPr>
              <a:t>②</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latin typeface="Times New Roman" panose="02020603050405020304" pitchFamily="18" charset="0"/>
                <a:ea typeface="宋体" panose="02010600030101010101" pitchFamily="2" charset="-122"/>
              </a:rPr>
              <a:t> </a:t>
            </a:r>
            <a:r>
              <a:rPr lang="en-US" altLang="zh-CN" sz="1800">
                <a:latin typeface="Times New Roman" panose="02020603050405020304" pitchFamily="18" charset="0"/>
                <a:ea typeface="宋体" panose="02010600030101010101" pitchFamily="2" charset="-122"/>
              </a:rPr>
              <a:t>CX</a:t>
            </a:r>
            <a:r>
              <a:rPr lang="en-US" altLang="zh-CN"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CX</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1</a:t>
            </a:r>
            <a:endParaRPr lang="en-US" altLang="zh-CN" sz="180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800">
                <a:latin typeface="Times New Roman" panose="02020603050405020304" pitchFamily="18" charset="0"/>
                <a:ea typeface="宋体" panose="02010600030101010101" pitchFamily="2" charset="-122"/>
              </a:rPr>
              <a:t>③</a:t>
            </a:r>
            <a:r>
              <a:rPr lang="en-US" altLang="zh-CN" sz="180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执行</a:t>
            </a:r>
            <a:r>
              <a:rPr lang="en-US" altLang="zh-CN" sz="1800">
                <a:latin typeface="Times New Roman" panose="02020603050405020304" pitchFamily="18" charset="0"/>
                <a:ea typeface="宋体" panose="02010600030101010101" pitchFamily="2" charset="-122"/>
              </a:rPr>
              <a:t>REP</a:t>
            </a:r>
            <a:r>
              <a:rPr lang="zh-CN" altLang="en-US" sz="1800" dirty="0">
                <a:latin typeface="Times New Roman" panose="02020603050405020304" pitchFamily="18" charset="0"/>
                <a:ea typeface="宋体" panose="02010600030101010101" pitchFamily="2" charset="-122"/>
              </a:rPr>
              <a:t>前缀后面的串操作指令一次。</a:t>
            </a:r>
            <a:endParaRPr lang="zh-CN" altLang="en-US" sz="1800" dirty="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800" dirty="0">
                <a:latin typeface="Times New Roman" panose="02020603050405020304" pitchFamily="18" charset="0"/>
                <a:ea typeface="宋体" panose="02010600030101010101" pitchFamily="2" charset="-122"/>
              </a:rPr>
              <a:t>④</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重复</a:t>
            </a:r>
            <a:r>
              <a:rPr lang="en-US" altLang="zh-CN" sz="1800" dirty="0">
                <a:latin typeface="Times New Roman" panose="02020603050405020304" pitchFamily="18" charset="0"/>
                <a:ea typeface="宋体" panose="02010600030101010101" pitchFamily="2" charset="-122"/>
              </a:rPr>
              <a:t>①</a:t>
            </a:r>
            <a:r>
              <a:rPr lang="en-US" altLang="zh-CN"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③</a:t>
            </a:r>
            <a:r>
              <a:rPr lang="zh-CN" altLang="en-US" sz="1800" dirty="0">
                <a:latin typeface="Times New Roman" panose="02020603050405020304" pitchFamily="18" charset="0"/>
                <a:ea typeface="宋体" panose="02010600030101010101" pitchFamily="2" charset="-122"/>
              </a:rPr>
              <a:t>。</a:t>
            </a:r>
            <a:endParaRPr lang="zh-CN" altLang="en-US" sz="18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800" dirty="0">
                <a:latin typeface="Times New Roman" panose="02020603050405020304" pitchFamily="18" charset="0"/>
                <a:ea typeface="宋体" panose="02010600030101010101" pitchFamily="2" charset="-122"/>
              </a:rPr>
              <a:t>串传送指令</a:t>
            </a:r>
            <a:r>
              <a:rPr lang="en-US" altLang="zh-CN" sz="1800">
                <a:latin typeface="Times New Roman" panose="02020603050405020304" pitchFamily="18" charset="0"/>
                <a:ea typeface="宋体" panose="02010600030101010101" pitchFamily="2" charset="-122"/>
              </a:rPr>
              <a:t>MOVS</a:t>
            </a:r>
            <a:r>
              <a:rPr lang="zh-CN" altLang="en-US" sz="1800">
                <a:latin typeface="Times New Roman" panose="02020603050405020304" pitchFamily="18" charset="0"/>
                <a:ea typeface="宋体" panose="02010600030101010101" pitchFamily="2" charset="-122"/>
              </a:rPr>
              <a:t>与</a:t>
            </a:r>
            <a:r>
              <a:rPr lang="en-US" altLang="zh-CN" sz="1800">
                <a:latin typeface="Times New Roman" panose="02020603050405020304" pitchFamily="18" charset="0"/>
                <a:ea typeface="宋体" panose="02010600030101010101" pitchFamily="2" charset="-122"/>
              </a:rPr>
              <a:t>REP</a:t>
            </a:r>
            <a:r>
              <a:rPr lang="zh-CN" altLang="en-US" sz="1800" dirty="0">
                <a:latin typeface="Times New Roman" panose="02020603050405020304" pitchFamily="18" charset="0"/>
                <a:ea typeface="宋体" panose="02010600030101010101" pitchFamily="2" charset="-122"/>
              </a:rPr>
              <a:t>联用，必须把数据串的长度送到</a:t>
            </a:r>
            <a:r>
              <a:rPr lang="en-US" altLang="zh-CN" sz="1800">
                <a:latin typeface="Times New Roman" panose="02020603050405020304" pitchFamily="18" charset="0"/>
                <a:ea typeface="宋体" panose="02010600030101010101" pitchFamily="2" charset="-122"/>
              </a:rPr>
              <a:t>CX</a:t>
            </a:r>
            <a:r>
              <a:rPr lang="zh-CN" altLang="en-US" sz="1800" dirty="0">
                <a:latin typeface="Times New Roman" panose="02020603050405020304" pitchFamily="18" charset="0"/>
                <a:ea typeface="宋体" panose="02010600030101010101" pitchFamily="2" charset="-122"/>
              </a:rPr>
              <a:t>寄存器，以控制重复执行的次数。本指令允许数据从一个存储单元传送到另一个存储单元，这是与</a:t>
            </a:r>
            <a:r>
              <a:rPr lang="en-US" altLang="zh-CN" sz="1800">
                <a:latin typeface="Times New Roman" panose="02020603050405020304" pitchFamily="18" charset="0"/>
                <a:ea typeface="宋体" panose="02010600030101010101" pitchFamily="2" charset="-122"/>
              </a:rPr>
              <a:t>MOV</a:t>
            </a:r>
            <a:r>
              <a:rPr lang="zh-CN" altLang="en-US" sz="1800" dirty="0">
                <a:latin typeface="Times New Roman" panose="02020603050405020304" pitchFamily="18" charset="0"/>
                <a:ea typeface="宋体" panose="02010600030101010101" pitchFamily="2" charset="-122"/>
              </a:rPr>
              <a:t>指令不同之处，</a:t>
            </a:r>
            <a:r>
              <a:rPr lang="en-US" altLang="zh-CN" sz="1800">
                <a:latin typeface="Times New Roman" panose="02020603050405020304" pitchFamily="18" charset="0"/>
                <a:ea typeface="宋体" panose="02010600030101010101" pitchFamily="2" charset="-122"/>
              </a:rPr>
              <a:t>MOV</a:t>
            </a:r>
            <a:r>
              <a:rPr lang="zh-CN" altLang="en-US" sz="1800" dirty="0">
                <a:latin typeface="Times New Roman" panose="02020603050405020304" pitchFamily="18" charset="0"/>
                <a:ea typeface="宋体" panose="02010600030101010101" pitchFamily="2" charset="-122"/>
              </a:rPr>
              <a:t>指令不允许两个操作数同时都为存储器操作数，但只有在串操作指令中才是允许的。</a:t>
            </a:r>
            <a:endParaRPr lang="zh-CN" altLang="en-US" sz="18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2100" name="文本框 132099"/>
          <p:cNvSpPr txBox="1"/>
          <p:nvPr/>
        </p:nvSpPr>
        <p:spPr>
          <a:xfrm>
            <a:off x="323850" y="1196975"/>
            <a:ext cx="8382000" cy="5934075"/>
          </a:xfrm>
          <a:prstGeom prst="rect">
            <a:avLst/>
          </a:prstGeom>
          <a:noFill/>
          <a:ln w="9525">
            <a:noFill/>
          </a:ln>
        </p:spPr>
        <p:txBody>
          <a:bodyPr>
            <a:spAutoFit/>
          </a:bodyPr>
          <a:p>
            <a:pPr algn="just">
              <a:spcBef>
                <a:spcPct val="50000"/>
              </a:spcBef>
            </a:pPr>
            <a:r>
              <a:rPr lang="zh-CN" altLang="en-US" dirty="0">
                <a:latin typeface="Times New Roman" panose="02020603050405020304" pitchFamily="18" charset="0"/>
                <a:ea typeface="宋体" panose="02010600030101010101" pitchFamily="2" charset="-122"/>
              </a:rPr>
              <a:t>存入串指令</a:t>
            </a:r>
            <a:r>
              <a:rPr lang="en-US" altLang="zh-CN">
                <a:latin typeface="Times New Roman" panose="02020603050405020304" pitchFamily="18" charset="0"/>
                <a:ea typeface="宋体" panose="02010600030101010101" pitchFamily="2" charset="-122"/>
              </a:rPr>
              <a:t>STOS</a:t>
            </a:r>
            <a:r>
              <a:rPr lang="zh-CN" altLang="en-US" dirty="0">
                <a:latin typeface="Times New Roman" panose="02020603050405020304" pitchFamily="18" charset="0"/>
                <a:ea typeface="宋体" panose="02010600030101010101" pitchFamily="2" charset="-122"/>
              </a:rPr>
              <a:t>可以与</a:t>
            </a:r>
            <a:r>
              <a:rPr lang="en-US" altLang="zh-CN">
                <a:latin typeface="Times New Roman" panose="02020603050405020304" pitchFamily="18" charset="0"/>
                <a:ea typeface="宋体" panose="02010600030101010101" pitchFamily="2" charset="-122"/>
              </a:rPr>
              <a:t>REP</a:t>
            </a:r>
            <a:r>
              <a:rPr lang="zh-CN" altLang="en-US" dirty="0">
                <a:latin typeface="Times New Roman" panose="02020603050405020304" pitchFamily="18" charset="0"/>
                <a:ea typeface="宋体" panose="02010600030101010101" pitchFamily="2" charset="-122"/>
              </a:rPr>
              <a:t>联用，数据串的长度送到</a:t>
            </a:r>
            <a:r>
              <a:rPr lang="en-US" altLang="zh-CN">
                <a:latin typeface="Times New Roman" panose="02020603050405020304" pitchFamily="18" charset="0"/>
                <a:ea typeface="宋体" panose="02010600030101010101" pitchFamily="2" charset="-122"/>
              </a:rPr>
              <a:t>CX</a:t>
            </a:r>
            <a:r>
              <a:rPr lang="zh-CN" altLang="en-US" dirty="0">
                <a:latin typeface="Times New Roman" panose="02020603050405020304" pitchFamily="18" charset="0"/>
                <a:ea typeface="宋体" panose="02010600030101010101" pitchFamily="2" charset="-122"/>
              </a:rPr>
              <a:t>寄存器中，以控制重复执行的次数。它可使规定长度的字节单元或字单元设置相同的数值。</a:t>
            </a:r>
            <a:endParaRPr lang="zh-CN" altLang="en-US" dirty="0">
              <a:latin typeface="Times New Roman" panose="02020603050405020304" pitchFamily="18" charset="0"/>
              <a:ea typeface="宋体" panose="02010600030101010101" pitchFamily="2" charset="-122"/>
            </a:endParaRPr>
          </a:p>
          <a:p>
            <a:pPr algn="just">
              <a:spcBef>
                <a:spcPct val="50000"/>
              </a:spcBef>
            </a:pPr>
            <a:r>
              <a:rPr lang="zh-CN" altLang="en-US" dirty="0">
                <a:latin typeface="Times New Roman" panose="02020603050405020304" pitchFamily="18" charset="0"/>
                <a:ea typeface="宋体" panose="02010600030101010101" pitchFamily="2" charset="-122"/>
              </a:rPr>
              <a:t>【例</a:t>
            </a:r>
            <a:r>
              <a:rPr lang="en-US" altLang="zh-CN" dirty="0">
                <a:latin typeface="Times New Roman" panose="02020603050405020304" pitchFamily="18" charset="0"/>
                <a:ea typeface="宋体" panose="02010600030101010101" pitchFamily="2" charset="-122"/>
              </a:rPr>
              <a:t>5</a:t>
            </a:r>
            <a:r>
              <a:rPr lang="zh-CN" altLang="en-US"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84</a:t>
            </a:r>
            <a:r>
              <a:rPr lang="zh-CN" altLang="en-US" dirty="0">
                <a:latin typeface="Times New Roman" panose="02020603050405020304" pitchFamily="18" charset="0"/>
                <a:ea typeface="宋体" panose="02010600030101010101" pitchFamily="2" charset="-122"/>
              </a:rPr>
              <a:t>】在</a:t>
            </a:r>
            <a:r>
              <a:rPr lang="en-US" altLang="zh-CN">
                <a:latin typeface="Times New Roman" panose="02020603050405020304" pitchFamily="18" charset="0"/>
                <a:ea typeface="宋体" panose="02010600030101010101" pitchFamily="2" charset="-122"/>
              </a:rPr>
              <a:t>ES=1000H</a:t>
            </a:r>
            <a:r>
              <a:rPr lang="zh-CN" altLang="en-US" dirty="0">
                <a:latin typeface="Times New Roman" panose="02020603050405020304" pitchFamily="18" charset="0"/>
                <a:ea typeface="宋体" panose="02010600030101010101" pitchFamily="2" charset="-122"/>
              </a:rPr>
              <a:t>的附加段中，将从</a:t>
            </a:r>
            <a:r>
              <a:rPr lang="en-US" altLang="zh-CN">
                <a:latin typeface="Times New Roman" panose="02020603050405020304" pitchFamily="18" charset="0"/>
                <a:ea typeface="宋体" panose="02010600030101010101" pitchFamily="2" charset="-122"/>
              </a:rPr>
              <a:t>BUF</a:t>
            </a:r>
            <a:r>
              <a:rPr lang="zh-CN" altLang="en-US" dirty="0">
                <a:latin typeface="Times New Roman" panose="02020603050405020304" pitchFamily="18" charset="0"/>
                <a:ea typeface="宋体" panose="02010600030101010101" pitchFamily="2" charset="-122"/>
              </a:rPr>
              <a:t>为首地址的</a:t>
            </a:r>
            <a:r>
              <a:rPr lang="en-US" altLang="zh-CN" dirty="0">
                <a:latin typeface="Times New Roman" panose="02020603050405020304" pitchFamily="18" charset="0"/>
                <a:ea typeface="宋体" panose="02010600030101010101" pitchFamily="2" charset="-122"/>
              </a:rPr>
              <a:t>100</a:t>
            </a:r>
            <a:r>
              <a:rPr lang="zh-CN" altLang="en-US" dirty="0">
                <a:latin typeface="Times New Roman" panose="02020603050405020304" pitchFamily="18" charset="0"/>
                <a:ea typeface="宋体" panose="02010600030101010101" pitchFamily="2" charset="-122"/>
              </a:rPr>
              <a:t>个字节单元内容清零，可编写主要程序段如下：</a:t>
            </a:r>
            <a:endParaRPr lang="zh-CN" altLang="en-US" dirty="0">
              <a:latin typeface="Times New Roman" panose="02020603050405020304" pitchFamily="18" charset="0"/>
              <a:ea typeface="宋体" panose="02010600030101010101" pitchFamily="2" charset="-122"/>
            </a:endParaRPr>
          </a:p>
          <a:p>
            <a:pPr algn="just">
              <a:spcBef>
                <a:spcPct val="50000"/>
              </a:spcBef>
            </a:pPr>
            <a:r>
              <a:rPr lang="en-US" altLang="zh-CN">
                <a:latin typeface="Times New Roman" panose="02020603050405020304" pitchFamily="18" charset="0"/>
                <a:ea typeface="宋体" panose="02010600030101010101" pitchFamily="2" charset="-122"/>
              </a:rPr>
              <a:t>MOV  AX</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1000H</a:t>
            </a:r>
            <a:endParaRPr lang="en-US" altLang="zh-CN">
              <a:latin typeface="Times New Roman" panose="02020603050405020304" pitchFamily="18" charset="0"/>
              <a:ea typeface="宋体" panose="02010600030101010101" pitchFamily="2" charset="-122"/>
            </a:endParaRPr>
          </a:p>
          <a:p>
            <a:pPr algn="just">
              <a:spcBef>
                <a:spcPct val="50000"/>
              </a:spcBef>
            </a:pPr>
            <a:r>
              <a:rPr lang="en-US" altLang="zh-CN">
                <a:latin typeface="Times New Roman" panose="02020603050405020304" pitchFamily="18" charset="0"/>
                <a:ea typeface="宋体" panose="02010600030101010101" pitchFamily="2" charset="-122"/>
              </a:rPr>
              <a:t>MOV  ES</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AX        </a:t>
            </a:r>
            <a:r>
              <a:rPr lang="zh-CN" altLang="en-US">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条件</a:t>
            </a:r>
            <a:r>
              <a:rPr lang="en-US" altLang="zh-CN" dirty="0">
                <a:latin typeface="Times New Roman" panose="02020603050405020304" pitchFamily="18" charset="0"/>
                <a:ea typeface="宋体" panose="02010600030101010101" pitchFamily="2" charset="-122"/>
              </a:rPr>
              <a:t>1</a:t>
            </a:r>
            <a:endParaRPr lang="en-US" altLang="zh-CN" dirty="0">
              <a:latin typeface="Times New Roman" panose="02020603050405020304" pitchFamily="18" charset="0"/>
              <a:ea typeface="宋体" panose="02010600030101010101" pitchFamily="2" charset="-122"/>
            </a:endParaRPr>
          </a:p>
          <a:p>
            <a:pPr algn="just">
              <a:spcBef>
                <a:spcPct val="50000"/>
              </a:spcBef>
            </a:pPr>
            <a:r>
              <a:rPr lang="en-US" altLang="zh-CN">
                <a:latin typeface="Times New Roman" panose="02020603050405020304" pitchFamily="18" charset="0"/>
                <a:ea typeface="宋体" panose="02010600030101010101" pitchFamily="2" charset="-122"/>
              </a:rPr>
              <a:t>LEA   DI</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BUF       </a:t>
            </a:r>
            <a:r>
              <a:rPr lang="zh-CN" altLang="en-US">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条件</a:t>
            </a:r>
            <a:r>
              <a:rPr lang="en-US" altLang="zh-CN" dirty="0">
                <a:latin typeface="Times New Roman" panose="02020603050405020304" pitchFamily="18" charset="0"/>
                <a:ea typeface="宋体" panose="02010600030101010101" pitchFamily="2" charset="-122"/>
              </a:rPr>
              <a:t>2</a:t>
            </a:r>
            <a:endParaRPr lang="en-US" altLang="zh-CN" dirty="0">
              <a:latin typeface="Times New Roman" panose="02020603050405020304" pitchFamily="18" charset="0"/>
              <a:ea typeface="宋体" panose="02010600030101010101" pitchFamily="2" charset="-122"/>
            </a:endParaRPr>
          </a:p>
          <a:p>
            <a:pPr algn="just">
              <a:spcBef>
                <a:spcPct val="50000"/>
              </a:spcBef>
            </a:pPr>
            <a:r>
              <a:rPr lang="en-US" altLang="zh-CN">
                <a:latin typeface="Times New Roman" panose="02020603050405020304" pitchFamily="18" charset="0"/>
                <a:ea typeface="宋体" panose="02010600030101010101" pitchFamily="2" charset="-122"/>
              </a:rPr>
              <a:t>MOV  AL</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0         </a:t>
            </a:r>
            <a:r>
              <a:rPr lang="zh-CN" altLang="en-US">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条件</a:t>
            </a:r>
            <a:r>
              <a:rPr lang="en-US" altLang="zh-CN" dirty="0">
                <a:latin typeface="Times New Roman" panose="02020603050405020304" pitchFamily="18" charset="0"/>
                <a:ea typeface="宋体" panose="02010600030101010101" pitchFamily="2" charset="-122"/>
              </a:rPr>
              <a:t>3</a:t>
            </a:r>
            <a:endParaRPr lang="en-US" altLang="zh-CN" dirty="0">
              <a:latin typeface="Times New Roman" panose="02020603050405020304" pitchFamily="18" charset="0"/>
              <a:ea typeface="宋体" panose="02010600030101010101" pitchFamily="2" charset="-122"/>
            </a:endParaRPr>
          </a:p>
          <a:p>
            <a:pPr algn="just">
              <a:spcBef>
                <a:spcPct val="50000"/>
              </a:spcBef>
            </a:pPr>
            <a:r>
              <a:rPr lang="en-US" altLang="zh-CN">
                <a:latin typeface="Times New Roman" panose="02020603050405020304" pitchFamily="18" charset="0"/>
                <a:ea typeface="宋体" panose="02010600030101010101" pitchFamily="2" charset="-122"/>
              </a:rPr>
              <a:t>MOV  CX</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100       </a:t>
            </a:r>
            <a:r>
              <a:rPr lang="zh-CN" altLang="en-US">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条件</a:t>
            </a:r>
            <a:r>
              <a:rPr lang="en-US" altLang="zh-CN" dirty="0">
                <a:latin typeface="Times New Roman" panose="02020603050405020304" pitchFamily="18" charset="0"/>
                <a:ea typeface="宋体" panose="02010600030101010101" pitchFamily="2" charset="-122"/>
              </a:rPr>
              <a:t>4</a:t>
            </a:r>
            <a:endParaRPr lang="en-US" altLang="zh-CN" dirty="0">
              <a:latin typeface="Times New Roman" panose="02020603050405020304" pitchFamily="18" charset="0"/>
              <a:ea typeface="宋体" panose="02010600030101010101" pitchFamily="2" charset="-122"/>
            </a:endParaRPr>
          </a:p>
          <a:p>
            <a:pPr algn="just">
              <a:spcBef>
                <a:spcPct val="50000"/>
              </a:spcBef>
            </a:pPr>
            <a:r>
              <a:rPr lang="en-US" altLang="zh-CN">
                <a:latin typeface="Times New Roman" panose="02020603050405020304" pitchFamily="18" charset="0"/>
                <a:ea typeface="宋体" panose="02010600030101010101" pitchFamily="2" charset="-122"/>
              </a:rPr>
              <a:t>CLD                  </a:t>
            </a:r>
            <a:r>
              <a:rPr lang="zh-CN" altLang="en-US">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条件</a:t>
            </a:r>
            <a:r>
              <a:rPr lang="en-US" altLang="zh-CN" dirty="0">
                <a:latin typeface="Times New Roman" panose="02020603050405020304" pitchFamily="18" charset="0"/>
                <a:ea typeface="宋体" panose="02010600030101010101" pitchFamily="2" charset="-122"/>
              </a:rPr>
              <a:t>5</a:t>
            </a:r>
            <a:r>
              <a:rPr lang="zh-CN" altLang="en-US" dirty="0">
                <a:latin typeface="Times New Roman" panose="02020603050405020304" pitchFamily="18" charset="0"/>
                <a:ea typeface="宋体" panose="02010600030101010101" pitchFamily="2" charset="-122"/>
              </a:rPr>
              <a:t>，必须设以上五个条件</a:t>
            </a:r>
            <a:endParaRPr lang="zh-CN" altLang="en-US" dirty="0">
              <a:latin typeface="Times New Roman" panose="02020603050405020304" pitchFamily="18" charset="0"/>
              <a:ea typeface="宋体" panose="02010600030101010101" pitchFamily="2" charset="-122"/>
            </a:endParaRPr>
          </a:p>
          <a:p>
            <a:pPr algn="just">
              <a:spcBef>
                <a:spcPct val="50000"/>
              </a:spcBef>
            </a:pPr>
            <a:r>
              <a:rPr lang="en-US" altLang="zh-CN">
                <a:latin typeface="Times New Roman" panose="02020603050405020304" pitchFamily="18" charset="0"/>
                <a:ea typeface="宋体" panose="02010600030101010101" pitchFamily="2" charset="-122"/>
              </a:rPr>
              <a:t>REP   STOSB         </a:t>
            </a:r>
            <a:r>
              <a:rPr lang="zh-CN" altLang="en-US">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可重复</a:t>
            </a:r>
            <a:r>
              <a:rPr lang="en-US" altLang="zh-CN" dirty="0">
                <a:latin typeface="Times New Roman" panose="02020603050405020304" pitchFamily="18" charset="0"/>
                <a:ea typeface="宋体" panose="02010600030101010101" pitchFamily="2" charset="-122"/>
              </a:rPr>
              <a:t>100</a:t>
            </a:r>
            <a:r>
              <a:rPr lang="zh-CN" altLang="en-US" dirty="0">
                <a:latin typeface="宋体" panose="02010600030101010101" pitchFamily="2" charset="-122"/>
                <a:ea typeface="宋体" panose="02010600030101010101" pitchFamily="2" charset="-122"/>
              </a:rPr>
              <a:t>次操作</a:t>
            </a:r>
            <a:r>
              <a:rPr lang="zh-CN" altLang="en-US"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2130" name="标题 432129"/>
          <p:cNvSpPr>
            <a:spLocks noGrp="1"/>
          </p:cNvSpPr>
          <p:nvPr>
            <p:ph type="title"/>
          </p:nvPr>
        </p:nvSpPr>
        <p:spPr/>
        <p:txBody>
          <a:bodyPr anchor="ctr" anchorCtr="0"/>
          <a:p>
            <a:endParaRPr lang="zh-CN" altLang="en-US" dirty="0"/>
          </a:p>
        </p:txBody>
      </p:sp>
      <p:sp>
        <p:nvSpPr>
          <p:cNvPr id="432131" name="文本占位符 432130"/>
          <p:cNvSpPr>
            <a:spLocks noGrp="1"/>
          </p:cNvSpPr>
          <p:nvPr>
            <p:ph type="body" idx="1"/>
          </p:nvPr>
        </p:nvSpPr>
        <p:spPr/>
        <p:txBody>
          <a:bodyPr/>
          <a:p>
            <a:pPr>
              <a:buNone/>
            </a:pPr>
            <a:r>
              <a:rPr lang="zh-CN" altLang="en-US" sz="2400" dirty="0"/>
              <a:t>指令操作例：</a:t>
            </a:r>
            <a:endParaRPr lang="zh-CN" altLang="en-US" sz="2400" dirty="0"/>
          </a:p>
          <a:p>
            <a:pPr>
              <a:buNone/>
            </a:pPr>
            <a:r>
              <a:rPr lang="en-US" altLang="zh-CN" sz="2400"/>
              <a:t>MOV AX</a:t>
            </a:r>
            <a:r>
              <a:rPr lang="zh-CN" altLang="en-US" sz="2400" dirty="0"/>
              <a:t>，</a:t>
            </a:r>
            <a:r>
              <a:rPr lang="en-US" altLang="zh-CN" sz="2400"/>
              <a:t>3102H     </a:t>
            </a:r>
            <a:r>
              <a:rPr lang="zh-CN" altLang="en-US" sz="2400" dirty="0"/>
              <a:t>； </a:t>
            </a:r>
            <a:r>
              <a:rPr lang="en-US" altLang="zh-CN" sz="2400"/>
              <a:t>AX       3102H</a:t>
            </a:r>
            <a:endParaRPr lang="en-US" altLang="zh-CN" sz="2400"/>
          </a:p>
          <a:p>
            <a:pPr>
              <a:buNone/>
            </a:pPr>
            <a:r>
              <a:rPr lang="zh-CN" altLang="en-US" sz="2400" dirty="0"/>
              <a:t>执行后，</a:t>
            </a:r>
            <a:r>
              <a:rPr lang="en-US" altLang="zh-CN" sz="2400"/>
              <a:t>(AH) = 31H</a:t>
            </a:r>
            <a:r>
              <a:rPr lang="zh-CN" altLang="en-US" sz="2400" dirty="0"/>
              <a:t>，</a:t>
            </a:r>
            <a:r>
              <a:rPr lang="en-US" altLang="zh-CN" sz="2400"/>
              <a:t>(AL) = 02H</a:t>
            </a:r>
            <a:endParaRPr lang="zh-CN" altLang="en-US" sz="2400" dirty="0"/>
          </a:p>
        </p:txBody>
      </p:sp>
      <p:sp>
        <p:nvSpPr>
          <p:cNvPr id="432132" name="矩形 432131"/>
          <p:cNvSpPr/>
          <p:nvPr/>
        </p:nvSpPr>
        <p:spPr>
          <a:xfrm>
            <a:off x="1255713" y="4010025"/>
            <a:ext cx="1368425" cy="2514600"/>
          </a:xfrm>
          <a:prstGeom prst="rect">
            <a:avLst/>
          </a:prstGeom>
          <a:solidFill>
            <a:srgbClr val="99FFCC"/>
          </a:solidFill>
          <a:ln w="57150" cap="flat" cmpd="sng">
            <a:solidFill>
              <a:srgbClr val="008000"/>
            </a:solidFill>
            <a:prstDash val="solid"/>
            <a:miter/>
            <a:headEnd type="none" w="med" len="med"/>
            <a:tailEnd type="none" w="med" len="med"/>
          </a:ln>
        </p:spPr>
        <p:txBody>
          <a:bodyPr/>
          <a:p>
            <a:endParaRPr lang="zh-CN" altLang="en-US"/>
          </a:p>
        </p:txBody>
      </p:sp>
      <p:sp>
        <p:nvSpPr>
          <p:cNvPr id="432133" name="直接连接符 432132"/>
          <p:cNvSpPr/>
          <p:nvPr/>
        </p:nvSpPr>
        <p:spPr>
          <a:xfrm flipV="1">
            <a:off x="1255713" y="4586288"/>
            <a:ext cx="1368425" cy="0"/>
          </a:xfrm>
          <a:prstGeom prst="line">
            <a:avLst/>
          </a:prstGeom>
          <a:ln w="57150" cap="flat" cmpd="sng">
            <a:solidFill>
              <a:srgbClr val="008000"/>
            </a:solidFill>
            <a:prstDash val="solid"/>
            <a:headEnd type="none" w="med" len="med"/>
            <a:tailEnd type="none" w="med" len="med"/>
          </a:ln>
        </p:spPr>
      </p:sp>
      <p:sp>
        <p:nvSpPr>
          <p:cNvPr id="432134" name="直接连接符 432133"/>
          <p:cNvSpPr/>
          <p:nvPr/>
        </p:nvSpPr>
        <p:spPr>
          <a:xfrm flipV="1">
            <a:off x="1255713" y="4946650"/>
            <a:ext cx="1368425" cy="0"/>
          </a:xfrm>
          <a:prstGeom prst="line">
            <a:avLst/>
          </a:prstGeom>
          <a:ln w="57150" cap="flat" cmpd="sng">
            <a:solidFill>
              <a:srgbClr val="008000"/>
            </a:solidFill>
            <a:prstDash val="solid"/>
            <a:headEnd type="none" w="med" len="med"/>
            <a:tailEnd type="none" w="med" len="med"/>
          </a:ln>
        </p:spPr>
      </p:sp>
      <p:sp>
        <p:nvSpPr>
          <p:cNvPr id="432135" name="直接连接符 432134"/>
          <p:cNvSpPr/>
          <p:nvPr/>
        </p:nvSpPr>
        <p:spPr>
          <a:xfrm flipV="1">
            <a:off x="1255713" y="5307013"/>
            <a:ext cx="1368425" cy="0"/>
          </a:xfrm>
          <a:prstGeom prst="line">
            <a:avLst/>
          </a:prstGeom>
          <a:ln w="57150" cap="flat" cmpd="sng">
            <a:solidFill>
              <a:srgbClr val="008000"/>
            </a:solidFill>
            <a:prstDash val="solid"/>
            <a:headEnd type="none" w="med" len="med"/>
            <a:tailEnd type="none" w="med" len="med"/>
          </a:ln>
        </p:spPr>
      </p:sp>
      <p:sp>
        <p:nvSpPr>
          <p:cNvPr id="432136" name="直接连接符 432135"/>
          <p:cNvSpPr/>
          <p:nvPr/>
        </p:nvSpPr>
        <p:spPr>
          <a:xfrm flipV="1">
            <a:off x="1255713" y="5665788"/>
            <a:ext cx="1368425" cy="0"/>
          </a:xfrm>
          <a:prstGeom prst="line">
            <a:avLst/>
          </a:prstGeom>
          <a:ln w="57150" cap="flat" cmpd="sng">
            <a:solidFill>
              <a:srgbClr val="008000"/>
            </a:solidFill>
            <a:prstDash val="solid"/>
            <a:headEnd type="none" w="med" len="med"/>
            <a:tailEnd type="none" w="med" len="med"/>
          </a:ln>
        </p:spPr>
      </p:sp>
      <p:sp>
        <p:nvSpPr>
          <p:cNvPr id="432137" name="文本框 432136"/>
          <p:cNvSpPr txBox="1"/>
          <p:nvPr/>
        </p:nvSpPr>
        <p:spPr>
          <a:xfrm>
            <a:off x="636588" y="4873625"/>
            <a:ext cx="365125" cy="1182688"/>
          </a:xfrm>
          <a:prstGeom prst="rect">
            <a:avLst/>
          </a:prstGeom>
          <a:noFill/>
          <a:ln w="9525">
            <a:noFill/>
          </a:ln>
        </p:spPr>
        <p:txBody>
          <a:bodyPr vert="eaVert" lIns="0" tIns="0" rIns="0" bIns="0">
            <a:spAutoFit/>
          </a:bodyPr>
          <a:p>
            <a:pPr>
              <a:spcBef>
                <a:spcPct val="50000"/>
              </a:spcBef>
            </a:pPr>
            <a:r>
              <a:rPr lang="zh-CN" altLang="en-US" sz="2400" dirty="0">
                <a:solidFill>
                  <a:schemeClr val="tx2"/>
                </a:solidFill>
                <a:latin typeface="Times New Roman" panose="02020603050405020304" pitchFamily="18" charset="0"/>
              </a:rPr>
              <a:t>立即数</a:t>
            </a:r>
            <a:endParaRPr lang="zh-CN" altLang="en-US" sz="2400" b="0">
              <a:solidFill>
                <a:schemeClr val="tx2"/>
              </a:solidFill>
              <a:latin typeface="Times New Roman" panose="02020603050405020304" pitchFamily="18" charset="0"/>
            </a:endParaRPr>
          </a:p>
        </p:txBody>
      </p:sp>
      <p:sp>
        <p:nvSpPr>
          <p:cNvPr id="432138" name="左大括号 432137"/>
          <p:cNvSpPr/>
          <p:nvPr/>
        </p:nvSpPr>
        <p:spPr>
          <a:xfrm>
            <a:off x="996950" y="4932363"/>
            <a:ext cx="215900" cy="744537"/>
          </a:xfrm>
          <a:prstGeom prst="leftBrace">
            <a:avLst>
              <a:gd name="adj1" fmla="val 28737"/>
              <a:gd name="adj2" fmla="val 50000"/>
            </a:avLst>
          </a:prstGeom>
          <a:noFill/>
          <a:ln w="28575" cap="flat" cmpd="sng">
            <a:solidFill>
              <a:schemeClr val="tx2"/>
            </a:solidFill>
            <a:prstDash val="solid"/>
            <a:headEnd type="none" w="med" len="med"/>
            <a:tailEnd type="none" w="med" len="med"/>
          </a:ln>
        </p:spPr>
        <p:txBody>
          <a:bodyPr/>
          <a:p>
            <a:endParaRPr lang="zh-CN" altLang="en-US"/>
          </a:p>
        </p:txBody>
      </p:sp>
      <p:sp>
        <p:nvSpPr>
          <p:cNvPr id="432139" name="右大括号 432138"/>
          <p:cNvSpPr/>
          <p:nvPr/>
        </p:nvSpPr>
        <p:spPr>
          <a:xfrm>
            <a:off x="2738438" y="4067175"/>
            <a:ext cx="317500" cy="2384425"/>
          </a:xfrm>
          <a:prstGeom prst="rightBrace">
            <a:avLst>
              <a:gd name="adj1" fmla="val 62583"/>
              <a:gd name="adj2" fmla="val 50000"/>
            </a:avLst>
          </a:prstGeom>
          <a:noFill/>
          <a:ln w="38100" cap="flat" cmpd="sng">
            <a:solidFill>
              <a:schemeClr val="tx2"/>
            </a:solidFill>
            <a:prstDash val="solid"/>
            <a:headEnd type="none" w="med" len="med"/>
            <a:tailEnd type="none" w="med" len="med"/>
          </a:ln>
        </p:spPr>
        <p:txBody>
          <a:bodyPr/>
          <a:p>
            <a:endParaRPr lang="zh-CN" altLang="en-US"/>
          </a:p>
        </p:txBody>
      </p:sp>
      <p:sp>
        <p:nvSpPr>
          <p:cNvPr id="432140" name="文本框 432139"/>
          <p:cNvSpPr txBox="1"/>
          <p:nvPr/>
        </p:nvSpPr>
        <p:spPr>
          <a:xfrm>
            <a:off x="1471613" y="4586288"/>
            <a:ext cx="911225" cy="304800"/>
          </a:xfrm>
          <a:prstGeom prst="rect">
            <a:avLst/>
          </a:prstGeom>
          <a:noFill/>
          <a:ln w="9525">
            <a:noFill/>
          </a:ln>
        </p:spPr>
        <p:txBody>
          <a:bodyPr lIns="0" tIns="0" rIns="0" bIns="0">
            <a:spAutoFit/>
          </a:bodyPr>
          <a:p>
            <a:pPr algn="ctr">
              <a:spcBef>
                <a:spcPct val="50000"/>
              </a:spcBef>
            </a:pPr>
            <a:r>
              <a:rPr lang="zh-CN" altLang="en-US" sz="2000" dirty="0">
                <a:solidFill>
                  <a:schemeClr val="tx2"/>
                </a:solidFill>
                <a:latin typeface="Times New Roman" panose="02020603050405020304" pitchFamily="18" charset="0"/>
              </a:rPr>
              <a:t>操作码</a:t>
            </a:r>
            <a:endParaRPr lang="zh-CN" altLang="en-US" sz="2000" b="0">
              <a:solidFill>
                <a:schemeClr val="tx2"/>
              </a:solidFill>
              <a:latin typeface="Times New Roman" panose="02020603050405020304" pitchFamily="18" charset="0"/>
            </a:endParaRPr>
          </a:p>
        </p:txBody>
      </p:sp>
      <p:sp>
        <p:nvSpPr>
          <p:cNvPr id="432141" name="文本框 432140"/>
          <p:cNvSpPr txBox="1"/>
          <p:nvPr/>
        </p:nvSpPr>
        <p:spPr>
          <a:xfrm>
            <a:off x="1616075" y="4946650"/>
            <a:ext cx="695325" cy="304800"/>
          </a:xfrm>
          <a:prstGeom prst="rect">
            <a:avLst/>
          </a:prstGeom>
          <a:noFill/>
          <a:ln w="9525">
            <a:noFill/>
          </a:ln>
        </p:spPr>
        <p:txBody>
          <a:bodyPr lIns="0" tIns="0" rIns="0" bIns="0">
            <a:spAutoFit/>
          </a:bodyPr>
          <a:p>
            <a:pPr>
              <a:spcBef>
                <a:spcPct val="50000"/>
              </a:spcBef>
            </a:pPr>
            <a:r>
              <a:rPr lang="zh-CN" altLang="en-US" sz="2000">
                <a:solidFill>
                  <a:schemeClr val="tx2"/>
                </a:solidFill>
                <a:latin typeface="Times New Roman" panose="02020603050405020304" pitchFamily="18" charset="0"/>
              </a:rPr>
              <a:t>低</a:t>
            </a:r>
            <a:r>
              <a:rPr lang="en-US" altLang="zh-CN" sz="2000">
                <a:solidFill>
                  <a:schemeClr val="tx2"/>
                </a:solidFill>
                <a:latin typeface="Times New Roman" panose="02020603050405020304" pitchFamily="18" charset="0"/>
              </a:rPr>
              <a:t>8</a:t>
            </a:r>
            <a:r>
              <a:rPr lang="zh-CN" altLang="en-US" sz="2000">
                <a:solidFill>
                  <a:schemeClr val="tx2"/>
                </a:solidFill>
                <a:latin typeface="Times New Roman" panose="02020603050405020304" pitchFamily="18" charset="0"/>
              </a:rPr>
              <a:t>位</a:t>
            </a:r>
            <a:endParaRPr lang="zh-CN" altLang="en-US" sz="2000" b="0">
              <a:solidFill>
                <a:schemeClr val="tx2"/>
              </a:solidFill>
              <a:latin typeface="Times New Roman" panose="02020603050405020304" pitchFamily="18" charset="0"/>
            </a:endParaRPr>
          </a:p>
        </p:txBody>
      </p:sp>
      <p:sp>
        <p:nvSpPr>
          <p:cNvPr id="432142" name="文本框 432141"/>
          <p:cNvSpPr txBox="1"/>
          <p:nvPr/>
        </p:nvSpPr>
        <p:spPr>
          <a:xfrm>
            <a:off x="1571625" y="5335588"/>
            <a:ext cx="766763" cy="304800"/>
          </a:xfrm>
          <a:prstGeom prst="rect">
            <a:avLst/>
          </a:prstGeom>
          <a:noFill/>
          <a:ln w="9525">
            <a:noFill/>
          </a:ln>
        </p:spPr>
        <p:txBody>
          <a:bodyPr lIns="0" tIns="0" rIns="0" bIns="0">
            <a:spAutoFit/>
          </a:bodyPr>
          <a:p>
            <a:pPr algn="ctr">
              <a:spcBef>
                <a:spcPct val="50000"/>
              </a:spcBef>
            </a:pPr>
            <a:r>
              <a:rPr lang="zh-CN" altLang="en-US" sz="2000">
                <a:solidFill>
                  <a:schemeClr val="tx2"/>
                </a:solidFill>
                <a:latin typeface="Times New Roman" panose="02020603050405020304" pitchFamily="18" charset="0"/>
              </a:rPr>
              <a:t>高</a:t>
            </a:r>
            <a:r>
              <a:rPr lang="en-US" altLang="zh-CN" sz="2000">
                <a:solidFill>
                  <a:schemeClr val="tx2"/>
                </a:solidFill>
                <a:latin typeface="Times New Roman" panose="02020603050405020304" pitchFamily="18" charset="0"/>
              </a:rPr>
              <a:t>8</a:t>
            </a:r>
            <a:r>
              <a:rPr lang="zh-CN" altLang="en-US" sz="2000">
                <a:solidFill>
                  <a:schemeClr val="tx2"/>
                </a:solidFill>
                <a:latin typeface="Times New Roman" panose="02020603050405020304" pitchFamily="18" charset="0"/>
              </a:rPr>
              <a:t>位</a:t>
            </a:r>
            <a:endParaRPr lang="zh-CN" altLang="en-US" sz="2000" b="0">
              <a:solidFill>
                <a:schemeClr val="tx2"/>
              </a:solidFill>
              <a:latin typeface="Times New Roman" panose="02020603050405020304" pitchFamily="18" charset="0"/>
            </a:endParaRPr>
          </a:p>
        </p:txBody>
      </p:sp>
      <p:sp>
        <p:nvSpPr>
          <p:cNvPr id="432143" name="矩形 432142"/>
          <p:cNvSpPr/>
          <p:nvPr/>
        </p:nvSpPr>
        <p:spPr>
          <a:xfrm>
            <a:off x="4165600" y="3779838"/>
            <a:ext cx="1630363" cy="512762"/>
          </a:xfrm>
          <a:prstGeom prst="rect">
            <a:avLst/>
          </a:prstGeom>
          <a:solidFill>
            <a:srgbClr val="99FFCC"/>
          </a:solidFill>
          <a:ln w="57150" cap="flat" cmpd="sng">
            <a:solidFill>
              <a:srgbClr val="006600"/>
            </a:solidFill>
            <a:prstDash val="solid"/>
            <a:miter/>
            <a:headEnd type="none" w="med" len="med"/>
            <a:tailEnd type="none" w="med" len="med"/>
          </a:ln>
        </p:spPr>
        <p:txBody>
          <a:bodyPr/>
          <a:p>
            <a:endParaRPr lang="zh-CN" altLang="en-US"/>
          </a:p>
        </p:txBody>
      </p:sp>
      <p:sp>
        <p:nvSpPr>
          <p:cNvPr id="432144" name="直接连接符 432143"/>
          <p:cNvSpPr/>
          <p:nvPr/>
        </p:nvSpPr>
        <p:spPr>
          <a:xfrm>
            <a:off x="5013325" y="3779838"/>
            <a:ext cx="1588" cy="512762"/>
          </a:xfrm>
          <a:prstGeom prst="line">
            <a:avLst/>
          </a:prstGeom>
          <a:ln w="38100" cap="flat" cmpd="sng">
            <a:solidFill>
              <a:srgbClr val="006600"/>
            </a:solidFill>
            <a:prstDash val="solid"/>
            <a:headEnd type="none" w="med" len="med"/>
            <a:tailEnd type="none" w="med" len="med"/>
          </a:ln>
        </p:spPr>
      </p:sp>
      <p:sp>
        <p:nvSpPr>
          <p:cNvPr id="432145" name="矩形 432144"/>
          <p:cNvSpPr/>
          <p:nvPr/>
        </p:nvSpPr>
        <p:spPr>
          <a:xfrm>
            <a:off x="6402388" y="3068638"/>
            <a:ext cx="1847850" cy="3168650"/>
          </a:xfrm>
          <a:prstGeom prst="rect">
            <a:avLst/>
          </a:prstGeom>
          <a:solidFill>
            <a:srgbClr val="99FFCC"/>
          </a:solidFill>
          <a:ln w="57150" cap="flat" cmpd="sng">
            <a:solidFill>
              <a:srgbClr val="008000"/>
            </a:solidFill>
            <a:prstDash val="solid"/>
            <a:miter/>
            <a:headEnd type="none" w="med" len="med"/>
            <a:tailEnd type="none" w="med" len="med"/>
          </a:ln>
        </p:spPr>
        <p:txBody>
          <a:bodyPr/>
          <a:p>
            <a:endParaRPr lang="zh-CN" altLang="en-US"/>
          </a:p>
        </p:txBody>
      </p:sp>
      <p:sp>
        <p:nvSpPr>
          <p:cNvPr id="432146" name="文本框 432145"/>
          <p:cNvSpPr txBox="1"/>
          <p:nvPr/>
        </p:nvSpPr>
        <p:spPr>
          <a:xfrm>
            <a:off x="6881813" y="2692400"/>
            <a:ext cx="1219200" cy="304800"/>
          </a:xfrm>
          <a:prstGeom prst="rect">
            <a:avLst/>
          </a:prstGeom>
          <a:noFill/>
          <a:ln w="9525">
            <a:noFill/>
          </a:ln>
        </p:spPr>
        <p:txBody>
          <a:bodyPr lIns="0" tIns="0" rIns="0" bIns="0">
            <a:spAutoFit/>
          </a:bodyPr>
          <a:p>
            <a:pPr>
              <a:spcBef>
                <a:spcPct val="50000"/>
              </a:spcBef>
            </a:pPr>
            <a:r>
              <a:rPr lang="zh-CN" altLang="en-US" sz="2000" dirty="0">
                <a:solidFill>
                  <a:schemeClr val="tx2"/>
                </a:solidFill>
                <a:latin typeface="Times New Roman" panose="02020603050405020304" pitchFamily="18" charset="0"/>
              </a:rPr>
              <a:t>存储器</a:t>
            </a:r>
            <a:endParaRPr lang="zh-CN" altLang="en-US" sz="2000" b="0">
              <a:solidFill>
                <a:schemeClr val="tx2"/>
              </a:solidFill>
              <a:latin typeface="Times New Roman" panose="02020603050405020304" pitchFamily="18" charset="0"/>
            </a:endParaRPr>
          </a:p>
        </p:txBody>
      </p:sp>
      <p:sp>
        <p:nvSpPr>
          <p:cNvPr id="432147" name="右大括号 432146"/>
          <p:cNvSpPr/>
          <p:nvPr/>
        </p:nvSpPr>
        <p:spPr>
          <a:xfrm>
            <a:off x="8388350" y="3141663"/>
            <a:ext cx="149225" cy="3040062"/>
          </a:xfrm>
          <a:prstGeom prst="rightBrace">
            <a:avLst>
              <a:gd name="adj1" fmla="val 169769"/>
              <a:gd name="adj2" fmla="val 50000"/>
            </a:avLst>
          </a:prstGeom>
          <a:noFill/>
          <a:ln w="38100" cap="flat" cmpd="sng">
            <a:solidFill>
              <a:schemeClr val="tx2"/>
            </a:solidFill>
            <a:prstDash val="solid"/>
            <a:headEnd type="none" w="med" len="med"/>
            <a:tailEnd type="none" w="med" len="med"/>
          </a:ln>
        </p:spPr>
        <p:txBody>
          <a:bodyPr/>
          <a:p>
            <a:endParaRPr lang="zh-CN" altLang="en-US"/>
          </a:p>
        </p:txBody>
      </p:sp>
      <p:sp>
        <p:nvSpPr>
          <p:cNvPr id="432148" name="直接连接符 432147"/>
          <p:cNvSpPr/>
          <p:nvPr/>
        </p:nvSpPr>
        <p:spPr>
          <a:xfrm flipV="1">
            <a:off x="6450013" y="3730625"/>
            <a:ext cx="1800225" cy="0"/>
          </a:xfrm>
          <a:prstGeom prst="line">
            <a:avLst/>
          </a:prstGeom>
          <a:ln w="38100" cap="flat" cmpd="sng">
            <a:solidFill>
              <a:srgbClr val="006600"/>
            </a:solidFill>
            <a:prstDash val="solid"/>
            <a:headEnd type="none" w="med" len="med"/>
            <a:tailEnd type="none" w="med" len="med"/>
          </a:ln>
        </p:spPr>
      </p:sp>
      <p:sp>
        <p:nvSpPr>
          <p:cNvPr id="432149" name="直接连接符 432148"/>
          <p:cNvSpPr/>
          <p:nvPr/>
        </p:nvSpPr>
        <p:spPr>
          <a:xfrm>
            <a:off x="6402388" y="4991100"/>
            <a:ext cx="1871662" cy="0"/>
          </a:xfrm>
          <a:prstGeom prst="line">
            <a:avLst/>
          </a:prstGeom>
          <a:ln w="38100" cap="flat" cmpd="sng">
            <a:solidFill>
              <a:srgbClr val="006600"/>
            </a:solidFill>
            <a:prstDash val="solid"/>
            <a:headEnd type="none" w="med" len="med"/>
            <a:tailEnd type="none" w="med" len="med"/>
          </a:ln>
        </p:spPr>
      </p:sp>
      <p:sp>
        <p:nvSpPr>
          <p:cNvPr id="432150" name="直接连接符 432149"/>
          <p:cNvSpPr/>
          <p:nvPr/>
        </p:nvSpPr>
        <p:spPr>
          <a:xfrm flipV="1">
            <a:off x="6378575" y="4379913"/>
            <a:ext cx="1871663" cy="0"/>
          </a:xfrm>
          <a:prstGeom prst="line">
            <a:avLst/>
          </a:prstGeom>
          <a:ln w="38100" cap="flat" cmpd="sng">
            <a:solidFill>
              <a:srgbClr val="006600"/>
            </a:solidFill>
            <a:prstDash val="solid"/>
            <a:headEnd type="none" w="med" len="med"/>
            <a:tailEnd type="none" w="med" len="med"/>
          </a:ln>
        </p:spPr>
      </p:sp>
      <p:sp>
        <p:nvSpPr>
          <p:cNvPr id="432151" name="直接连接符 432150"/>
          <p:cNvSpPr/>
          <p:nvPr/>
        </p:nvSpPr>
        <p:spPr>
          <a:xfrm>
            <a:off x="6378575" y="5603875"/>
            <a:ext cx="1871663" cy="0"/>
          </a:xfrm>
          <a:prstGeom prst="line">
            <a:avLst/>
          </a:prstGeom>
          <a:ln w="38100" cap="flat" cmpd="sng">
            <a:solidFill>
              <a:srgbClr val="006600"/>
            </a:solidFill>
            <a:prstDash val="solid"/>
            <a:headEnd type="none" w="med" len="med"/>
            <a:tailEnd type="none" w="med" len="med"/>
          </a:ln>
        </p:spPr>
      </p:sp>
      <p:sp>
        <p:nvSpPr>
          <p:cNvPr id="432152" name="文本框 432151"/>
          <p:cNvSpPr txBox="1"/>
          <p:nvPr/>
        </p:nvSpPr>
        <p:spPr>
          <a:xfrm>
            <a:off x="6478588" y="3854450"/>
            <a:ext cx="1770062" cy="304800"/>
          </a:xfrm>
          <a:prstGeom prst="rect">
            <a:avLst/>
          </a:prstGeom>
          <a:noFill/>
          <a:ln w="9525">
            <a:noFill/>
          </a:ln>
        </p:spPr>
        <p:txBody>
          <a:bodyPr lIns="0" tIns="0" rIns="0" bIns="0">
            <a:spAutoFit/>
          </a:bodyPr>
          <a:p>
            <a:pPr>
              <a:spcBef>
                <a:spcPct val="50000"/>
              </a:spcBef>
            </a:pPr>
            <a:r>
              <a:rPr lang="en-US" altLang="zh-CN" sz="2000">
                <a:solidFill>
                  <a:schemeClr val="tx2"/>
                </a:solidFill>
                <a:latin typeface="Times New Roman" panose="02020603050405020304" pitchFamily="18" charset="0"/>
              </a:rPr>
              <a:t>MOV</a:t>
            </a:r>
            <a:r>
              <a:rPr lang="zh-CN" altLang="en-US" sz="2000" dirty="0">
                <a:solidFill>
                  <a:schemeClr val="tx2"/>
                </a:solidFill>
                <a:latin typeface="Times New Roman" panose="02020603050405020304" pitchFamily="18" charset="0"/>
              </a:rPr>
              <a:t>操作码</a:t>
            </a:r>
            <a:endParaRPr lang="zh-CN" altLang="en-US" sz="2000">
              <a:solidFill>
                <a:schemeClr val="tx2"/>
              </a:solidFill>
              <a:latin typeface="Times New Roman" panose="02020603050405020304" pitchFamily="18" charset="0"/>
            </a:endParaRPr>
          </a:p>
        </p:txBody>
      </p:sp>
      <p:sp>
        <p:nvSpPr>
          <p:cNvPr id="432153" name="文本框 432152"/>
          <p:cNvSpPr txBox="1"/>
          <p:nvPr/>
        </p:nvSpPr>
        <p:spPr>
          <a:xfrm>
            <a:off x="6978650" y="4471988"/>
            <a:ext cx="766763" cy="304800"/>
          </a:xfrm>
          <a:prstGeom prst="rect">
            <a:avLst/>
          </a:prstGeom>
          <a:noFill/>
          <a:ln w="9525">
            <a:noFill/>
          </a:ln>
        </p:spPr>
        <p:txBody>
          <a:bodyPr lIns="0" tIns="0" rIns="0" bIns="0">
            <a:spAutoFit/>
          </a:bodyPr>
          <a:p>
            <a:pPr>
              <a:spcBef>
                <a:spcPct val="50000"/>
              </a:spcBef>
            </a:pPr>
            <a:r>
              <a:rPr lang="en-US" altLang="zh-CN" sz="2000">
                <a:solidFill>
                  <a:schemeClr val="tx2"/>
                </a:solidFill>
                <a:latin typeface="Times New Roman" panose="02020603050405020304" pitchFamily="18" charset="0"/>
              </a:rPr>
              <a:t>02H</a:t>
            </a:r>
            <a:endParaRPr lang="en-US" altLang="zh-CN" sz="2000">
              <a:solidFill>
                <a:schemeClr val="tx2"/>
              </a:solidFill>
              <a:latin typeface="Times New Roman" panose="02020603050405020304" pitchFamily="18" charset="0"/>
            </a:endParaRPr>
          </a:p>
        </p:txBody>
      </p:sp>
      <p:sp>
        <p:nvSpPr>
          <p:cNvPr id="432154" name="文本框 432153"/>
          <p:cNvSpPr txBox="1"/>
          <p:nvPr/>
        </p:nvSpPr>
        <p:spPr>
          <a:xfrm>
            <a:off x="7007225" y="5078413"/>
            <a:ext cx="695325" cy="304800"/>
          </a:xfrm>
          <a:prstGeom prst="rect">
            <a:avLst/>
          </a:prstGeom>
          <a:noFill/>
          <a:ln w="9525">
            <a:noFill/>
          </a:ln>
        </p:spPr>
        <p:txBody>
          <a:bodyPr lIns="0" tIns="0" rIns="0" bIns="0">
            <a:spAutoFit/>
          </a:bodyPr>
          <a:p>
            <a:pPr>
              <a:spcBef>
                <a:spcPct val="50000"/>
              </a:spcBef>
            </a:pPr>
            <a:r>
              <a:rPr lang="en-US" altLang="zh-CN" sz="2000">
                <a:solidFill>
                  <a:schemeClr val="tx2"/>
                </a:solidFill>
                <a:latin typeface="Times New Roman" panose="02020603050405020304" pitchFamily="18" charset="0"/>
              </a:rPr>
              <a:t>31H</a:t>
            </a:r>
            <a:endParaRPr lang="en-US" altLang="zh-CN" sz="2000">
              <a:solidFill>
                <a:schemeClr val="tx2"/>
              </a:solidFill>
              <a:latin typeface="Times New Roman" panose="02020603050405020304" pitchFamily="18" charset="0"/>
            </a:endParaRPr>
          </a:p>
        </p:txBody>
      </p:sp>
      <p:sp>
        <p:nvSpPr>
          <p:cNvPr id="432155" name="文本框 432154"/>
          <p:cNvSpPr txBox="1"/>
          <p:nvPr/>
        </p:nvSpPr>
        <p:spPr>
          <a:xfrm>
            <a:off x="4384675" y="3848100"/>
            <a:ext cx="508000" cy="304800"/>
          </a:xfrm>
          <a:prstGeom prst="rect">
            <a:avLst/>
          </a:prstGeom>
          <a:noFill/>
          <a:ln w="9525">
            <a:noFill/>
          </a:ln>
        </p:spPr>
        <p:txBody>
          <a:bodyPr lIns="0" tIns="0" rIns="0" bIns="0">
            <a:spAutoFit/>
          </a:bodyPr>
          <a:p>
            <a:pPr>
              <a:spcBef>
                <a:spcPct val="50000"/>
              </a:spcBef>
            </a:pPr>
            <a:r>
              <a:rPr lang="en-US" altLang="zh-CN" sz="2000">
                <a:solidFill>
                  <a:schemeClr val="tx2"/>
                </a:solidFill>
                <a:latin typeface="Times New Roman" panose="02020603050405020304" pitchFamily="18" charset="0"/>
              </a:rPr>
              <a:t>AH</a:t>
            </a:r>
            <a:endParaRPr lang="en-US" altLang="zh-CN" sz="2000">
              <a:solidFill>
                <a:schemeClr val="tx2"/>
              </a:solidFill>
              <a:latin typeface="Times New Roman" panose="02020603050405020304" pitchFamily="18" charset="0"/>
            </a:endParaRPr>
          </a:p>
        </p:txBody>
      </p:sp>
      <p:sp>
        <p:nvSpPr>
          <p:cNvPr id="432156" name="文本框 432155"/>
          <p:cNvSpPr txBox="1"/>
          <p:nvPr/>
        </p:nvSpPr>
        <p:spPr>
          <a:xfrm>
            <a:off x="5207000" y="3846513"/>
            <a:ext cx="463550" cy="304800"/>
          </a:xfrm>
          <a:prstGeom prst="rect">
            <a:avLst/>
          </a:prstGeom>
          <a:noFill/>
          <a:ln w="9525">
            <a:noFill/>
          </a:ln>
        </p:spPr>
        <p:txBody>
          <a:bodyPr lIns="0" tIns="0" rIns="0" bIns="0">
            <a:spAutoFit/>
          </a:bodyPr>
          <a:p>
            <a:pPr>
              <a:spcBef>
                <a:spcPct val="50000"/>
              </a:spcBef>
            </a:pPr>
            <a:r>
              <a:rPr lang="en-US" altLang="zh-CN" sz="2000">
                <a:solidFill>
                  <a:schemeClr val="tx2"/>
                </a:solidFill>
                <a:latin typeface="Times New Roman" panose="02020603050405020304" pitchFamily="18" charset="0"/>
              </a:rPr>
              <a:t>AL</a:t>
            </a:r>
            <a:endParaRPr lang="en-US" altLang="zh-CN" sz="2000">
              <a:solidFill>
                <a:schemeClr val="tx2"/>
              </a:solidFill>
              <a:latin typeface="Times New Roman" panose="02020603050405020304" pitchFamily="18" charset="0"/>
            </a:endParaRPr>
          </a:p>
        </p:txBody>
      </p:sp>
      <p:grpSp>
        <p:nvGrpSpPr>
          <p:cNvPr id="432157" name="组合 432156"/>
          <p:cNvGrpSpPr/>
          <p:nvPr/>
        </p:nvGrpSpPr>
        <p:grpSpPr>
          <a:xfrm>
            <a:off x="4643438" y="4221163"/>
            <a:ext cx="2190750" cy="1085850"/>
            <a:chOff x="2544" y="1440"/>
            <a:chExt cx="1680" cy="1488"/>
          </a:xfrm>
        </p:grpSpPr>
        <p:sp>
          <p:nvSpPr>
            <p:cNvPr id="432158" name="直接连接符 432157"/>
            <p:cNvSpPr/>
            <p:nvPr/>
          </p:nvSpPr>
          <p:spPr>
            <a:xfrm flipH="1" flipV="1">
              <a:off x="2544" y="1440"/>
              <a:ext cx="1680" cy="1488"/>
            </a:xfrm>
            <a:prstGeom prst="line">
              <a:avLst/>
            </a:prstGeom>
            <a:ln w="38100" cap="flat" cmpd="sng">
              <a:solidFill>
                <a:srgbClr val="FF6600"/>
              </a:solidFill>
              <a:prstDash val="solid"/>
              <a:headEnd type="none" w="med" len="med"/>
              <a:tailEnd type="arrow" w="med" len="med"/>
            </a:ln>
          </p:spPr>
        </p:sp>
        <p:sp>
          <p:nvSpPr>
            <p:cNvPr id="432159" name="椭圆 432158"/>
            <p:cNvSpPr/>
            <p:nvPr/>
          </p:nvSpPr>
          <p:spPr>
            <a:xfrm>
              <a:off x="4176" y="2880"/>
              <a:ext cx="48" cy="48"/>
            </a:xfrm>
            <a:prstGeom prst="ellipse">
              <a:avLst/>
            </a:prstGeom>
            <a:solidFill>
              <a:schemeClr val="tx2"/>
            </a:solidFill>
            <a:ln w="9525" cap="flat" cmpd="sng">
              <a:solidFill>
                <a:srgbClr val="FF6600"/>
              </a:solidFill>
              <a:prstDash val="solid"/>
              <a:headEnd type="none" w="med" len="med"/>
              <a:tailEnd type="none" w="med" len="med"/>
            </a:ln>
          </p:spPr>
          <p:txBody>
            <a:bodyPr/>
            <a:p>
              <a:endParaRPr lang="zh-CN" altLang="en-US"/>
            </a:p>
          </p:txBody>
        </p:sp>
      </p:grpSp>
      <p:grpSp>
        <p:nvGrpSpPr>
          <p:cNvPr id="432160" name="组合 432159"/>
          <p:cNvGrpSpPr/>
          <p:nvPr/>
        </p:nvGrpSpPr>
        <p:grpSpPr>
          <a:xfrm>
            <a:off x="5651500" y="4149725"/>
            <a:ext cx="1271588" cy="574675"/>
            <a:chOff x="3168" y="1440"/>
            <a:chExt cx="1104" cy="1152"/>
          </a:xfrm>
        </p:grpSpPr>
        <p:sp>
          <p:nvSpPr>
            <p:cNvPr id="432161" name="直接连接符 432160"/>
            <p:cNvSpPr/>
            <p:nvPr/>
          </p:nvSpPr>
          <p:spPr>
            <a:xfrm flipH="1" flipV="1">
              <a:off x="3168" y="1440"/>
              <a:ext cx="1056" cy="1104"/>
            </a:xfrm>
            <a:prstGeom prst="line">
              <a:avLst/>
            </a:prstGeom>
            <a:ln w="38100" cap="flat" cmpd="sng">
              <a:solidFill>
                <a:srgbClr val="FF6600"/>
              </a:solidFill>
              <a:prstDash val="solid"/>
              <a:headEnd type="none" w="med" len="med"/>
              <a:tailEnd type="arrow" w="med" len="med"/>
            </a:ln>
          </p:spPr>
        </p:sp>
        <p:sp>
          <p:nvSpPr>
            <p:cNvPr id="432162" name="椭圆 432161"/>
            <p:cNvSpPr/>
            <p:nvPr/>
          </p:nvSpPr>
          <p:spPr>
            <a:xfrm>
              <a:off x="4224" y="2544"/>
              <a:ext cx="48" cy="48"/>
            </a:xfrm>
            <a:prstGeom prst="ellipse">
              <a:avLst/>
            </a:prstGeom>
            <a:solidFill>
              <a:schemeClr val="tx2"/>
            </a:solidFill>
            <a:ln w="9525" cap="flat" cmpd="sng">
              <a:solidFill>
                <a:srgbClr val="FF6600"/>
              </a:solidFill>
              <a:prstDash val="solid"/>
              <a:headEnd type="none" w="med" len="med"/>
              <a:tailEnd type="none" w="med" len="med"/>
            </a:ln>
          </p:spPr>
          <p:txBody>
            <a:bodyPr/>
            <a:p>
              <a:endParaRPr lang="zh-CN" altLang="en-US"/>
            </a:p>
          </p:txBody>
        </p:sp>
      </p:grpSp>
      <p:sp>
        <p:nvSpPr>
          <p:cNvPr id="432163" name="文本框 432162"/>
          <p:cNvSpPr txBox="1"/>
          <p:nvPr/>
        </p:nvSpPr>
        <p:spPr>
          <a:xfrm>
            <a:off x="3127375" y="5018088"/>
            <a:ext cx="365125" cy="914400"/>
          </a:xfrm>
          <a:prstGeom prst="rect">
            <a:avLst/>
          </a:prstGeom>
          <a:noFill/>
          <a:ln w="9525">
            <a:noFill/>
          </a:ln>
        </p:spPr>
        <p:txBody>
          <a:bodyPr lIns="0" tIns="0" rIns="0" bIns="0">
            <a:spAutoFit/>
          </a:bodyPr>
          <a:p>
            <a:pPr>
              <a:spcBef>
                <a:spcPct val="50000"/>
              </a:spcBef>
            </a:pPr>
            <a:r>
              <a:rPr lang="zh-CN" altLang="en-US" sz="2000" dirty="0">
                <a:solidFill>
                  <a:schemeClr val="tx2"/>
                </a:solidFill>
                <a:latin typeface="Times New Roman" panose="02020603050405020304" pitchFamily="18" charset="0"/>
              </a:rPr>
              <a:t>代码段</a:t>
            </a:r>
            <a:endParaRPr lang="zh-CN" altLang="en-US" sz="2000">
              <a:solidFill>
                <a:schemeClr val="tx2"/>
              </a:solidFill>
              <a:latin typeface="Times New Roman" panose="02020603050405020304" pitchFamily="18" charset="0"/>
            </a:endParaRPr>
          </a:p>
        </p:txBody>
      </p:sp>
      <p:sp>
        <p:nvSpPr>
          <p:cNvPr id="432164" name="文本框 432163"/>
          <p:cNvSpPr txBox="1"/>
          <p:nvPr/>
        </p:nvSpPr>
        <p:spPr>
          <a:xfrm>
            <a:off x="8610600" y="4235450"/>
            <a:ext cx="365125" cy="914400"/>
          </a:xfrm>
          <a:prstGeom prst="rect">
            <a:avLst/>
          </a:prstGeom>
          <a:noFill/>
          <a:ln w="9525">
            <a:noFill/>
          </a:ln>
        </p:spPr>
        <p:txBody>
          <a:bodyPr lIns="0" tIns="0" rIns="0" bIns="0">
            <a:spAutoFit/>
          </a:bodyPr>
          <a:p>
            <a:pPr>
              <a:spcBef>
                <a:spcPct val="50000"/>
              </a:spcBef>
            </a:pPr>
            <a:r>
              <a:rPr lang="zh-CN" altLang="en-US" sz="2000" dirty="0">
                <a:solidFill>
                  <a:schemeClr val="tx2"/>
                </a:solidFill>
                <a:latin typeface="Times New Roman" panose="02020603050405020304" pitchFamily="18" charset="0"/>
              </a:rPr>
              <a:t>代码段</a:t>
            </a:r>
            <a:endParaRPr lang="zh-CN" altLang="en-US" sz="2000">
              <a:solidFill>
                <a:schemeClr val="tx2"/>
              </a:solidFill>
              <a:latin typeface="Times New Roman" panose="02020603050405020304" pitchFamily="18" charset="0"/>
            </a:endParaRPr>
          </a:p>
        </p:txBody>
      </p:sp>
      <p:sp>
        <p:nvSpPr>
          <p:cNvPr id="432165" name="文本框 432164"/>
          <p:cNvSpPr txBox="1"/>
          <p:nvPr/>
        </p:nvSpPr>
        <p:spPr>
          <a:xfrm>
            <a:off x="895350" y="3289300"/>
            <a:ext cx="2160588" cy="609600"/>
          </a:xfrm>
          <a:prstGeom prst="rect">
            <a:avLst/>
          </a:prstGeom>
          <a:noFill/>
          <a:ln w="9525">
            <a:noFill/>
          </a:ln>
        </p:spPr>
        <p:txBody>
          <a:bodyPr lIns="0" tIns="0" rIns="0" bIns="0">
            <a:spAutoFit/>
          </a:bodyPr>
          <a:p>
            <a:pPr>
              <a:spcBef>
                <a:spcPct val="50000"/>
              </a:spcBef>
            </a:pPr>
            <a:r>
              <a:rPr lang="zh-CN" altLang="en-US" sz="2000" dirty="0">
                <a:solidFill>
                  <a:schemeClr val="tx2"/>
                </a:solidFill>
                <a:latin typeface="Times New Roman" panose="02020603050405020304" pitchFamily="18" charset="0"/>
              </a:rPr>
              <a:t>立即寻址指令在存储器中的存放形式</a:t>
            </a:r>
            <a:endParaRPr lang="zh-CN" altLang="en-US" sz="2000" dirty="0">
              <a:solidFill>
                <a:schemeClr val="tx2"/>
              </a:solidFill>
              <a:latin typeface="Times New Roman" panose="02020603050405020304" pitchFamily="18" charset="0"/>
            </a:endParaRPr>
          </a:p>
        </p:txBody>
      </p:sp>
      <p:sp>
        <p:nvSpPr>
          <p:cNvPr id="432166" name="文本框 432165"/>
          <p:cNvSpPr txBox="1"/>
          <p:nvPr/>
        </p:nvSpPr>
        <p:spPr>
          <a:xfrm>
            <a:off x="4775200" y="3341688"/>
            <a:ext cx="508000" cy="304800"/>
          </a:xfrm>
          <a:prstGeom prst="rect">
            <a:avLst/>
          </a:prstGeom>
          <a:noFill/>
          <a:ln w="9525">
            <a:noFill/>
          </a:ln>
        </p:spPr>
        <p:txBody>
          <a:bodyPr lIns="0" tIns="0" rIns="0" bIns="0">
            <a:spAutoFit/>
          </a:bodyPr>
          <a:p>
            <a:pPr>
              <a:spcBef>
                <a:spcPct val="50000"/>
              </a:spcBef>
            </a:pPr>
            <a:r>
              <a:rPr lang="en-US" altLang="zh-CN" sz="2000">
                <a:solidFill>
                  <a:schemeClr val="tx2"/>
                </a:solidFill>
                <a:latin typeface="Times New Roman" panose="02020603050405020304" pitchFamily="18" charset="0"/>
              </a:rPr>
              <a:t>AX</a:t>
            </a:r>
            <a:endParaRPr lang="en-US" altLang="zh-CN" sz="2000">
              <a:solidFill>
                <a:schemeClr val="tx2"/>
              </a:solidFill>
              <a:latin typeface="Times New Roman" panose="02020603050405020304" pitchFamily="18" charset="0"/>
            </a:endParaRPr>
          </a:p>
        </p:txBody>
      </p:sp>
    </p:spTree>
  </p:cSld>
  <p:clrMapOvr>
    <a:masterClrMapping/>
  </p:clrMapOvr>
  <p:transition>
    <p:wheel spokes="8"/>
  </p:transition>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1076" name="文本框 131075"/>
          <p:cNvSpPr txBox="1"/>
          <p:nvPr/>
        </p:nvSpPr>
        <p:spPr>
          <a:xfrm>
            <a:off x="251460" y="1268730"/>
            <a:ext cx="8458200" cy="3675380"/>
          </a:xfrm>
          <a:prstGeom prst="rect">
            <a:avLst/>
          </a:prstGeom>
          <a:noFill/>
          <a:ln w="9525">
            <a:noFill/>
          </a:ln>
        </p:spPr>
        <p:txBody>
          <a:bodyPr>
            <a:spAutoFit/>
          </a:bodyPr>
          <a:p>
            <a:pPr algn="just">
              <a:lnSpc>
                <a:spcPct val="95000"/>
              </a:lnSpc>
              <a:spcBef>
                <a:spcPct val="50000"/>
              </a:spcBef>
            </a:pPr>
            <a:r>
              <a:rPr lang="zh-CN" altLang="en-US" dirty="0">
                <a:latin typeface="Times New Roman" panose="02020603050405020304" pitchFamily="18" charset="0"/>
                <a:ea typeface="宋体" panose="02010600030101010101" pitchFamily="2" charset="-122"/>
              </a:rPr>
              <a:t>从串取指令</a:t>
            </a:r>
            <a:r>
              <a:rPr lang="en-US" altLang="zh-CN">
                <a:latin typeface="Times New Roman" panose="02020603050405020304" pitchFamily="18" charset="0"/>
                <a:ea typeface="宋体" panose="02010600030101010101" pitchFamily="2" charset="-122"/>
              </a:rPr>
              <a:t>LODS</a:t>
            </a:r>
            <a:r>
              <a:rPr lang="zh-CN" altLang="en-US" dirty="0">
                <a:latin typeface="Times New Roman" panose="02020603050405020304" pitchFamily="18" charset="0"/>
                <a:ea typeface="宋体" panose="02010600030101010101" pitchFamily="2" charset="-122"/>
              </a:rPr>
              <a:t>也允许与</a:t>
            </a:r>
            <a:r>
              <a:rPr lang="en-US" altLang="zh-CN">
                <a:latin typeface="Times New Roman" panose="02020603050405020304" pitchFamily="18" charset="0"/>
                <a:ea typeface="宋体" panose="02010600030101010101" pitchFamily="2" charset="-122"/>
              </a:rPr>
              <a:t>REP</a:t>
            </a:r>
            <a:r>
              <a:rPr lang="zh-CN" altLang="en-US" dirty="0">
                <a:latin typeface="Times New Roman" panose="02020603050405020304" pitchFamily="18" charset="0"/>
                <a:ea typeface="宋体" panose="02010600030101010101" pitchFamily="2" charset="-122"/>
              </a:rPr>
              <a:t>联用，实际上，</a:t>
            </a:r>
            <a:r>
              <a:rPr lang="en-US" altLang="zh-CN">
                <a:latin typeface="Times New Roman" panose="02020603050405020304" pitchFamily="18" charset="0"/>
                <a:ea typeface="宋体" panose="02010600030101010101" pitchFamily="2" charset="-122"/>
              </a:rPr>
              <a:t>LODS</a:t>
            </a:r>
            <a:r>
              <a:rPr lang="zh-CN" altLang="en-US" dirty="0">
                <a:latin typeface="Times New Roman" panose="02020603050405020304" pitchFamily="18" charset="0"/>
                <a:ea typeface="宋体" panose="02010600030101010101" pitchFamily="2" charset="-122"/>
              </a:rPr>
              <a:t>指令一般不与</a:t>
            </a:r>
            <a:r>
              <a:rPr lang="en-US" altLang="zh-CN">
                <a:latin typeface="Times New Roman" panose="02020603050405020304" pitchFamily="18" charset="0"/>
                <a:ea typeface="宋体" panose="02010600030101010101" pitchFamily="2" charset="-122"/>
              </a:rPr>
              <a:t>REP</a:t>
            </a:r>
            <a:r>
              <a:rPr lang="zh-CN" altLang="en-US" dirty="0">
                <a:latin typeface="Times New Roman" panose="02020603050405020304" pitchFamily="18" charset="0"/>
                <a:ea typeface="宋体" panose="02010600030101010101" pitchFamily="2" charset="-122"/>
              </a:rPr>
              <a:t>联用，不然一串数据送入</a:t>
            </a:r>
            <a:r>
              <a:rPr lang="en-US" altLang="zh-CN">
                <a:latin typeface="Times New Roman" panose="02020603050405020304" pitchFamily="18" charset="0"/>
                <a:ea typeface="宋体" panose="02010600030101010101" pitchFamily="2" charset="-122"/>
              </a:rPr>
              <a:t>AL</a:t>
            </a:r>
            <a:r>
              <a:rPr lang="zh-CN" altLang="en-US">
                <a:latin typeface="Times New Roman" panose="02020603050405020304" pitchFamily="18" charset="0"/>
                <a:ea typeface="宋体" panose="02010600030101010101" pitchFamily="2" charset="-122"/>
              </a:rPr>
              <a:t>或</a:t>
            </a:r>
            <a:r>
              <a:rPr lang="en-US" altLang="zh-CN">
                <a:latin typeface="Times New Roman" panose="02020603050405020304" pitchFamily="18" charset="0"/>
                <a:ea typeface="宋体" panose="02010600030101010101" pitchFamily="2" charset="-122"/>
              </a:rPr>
              <a:t>AX</a:t>
            </a:r>
            <a:r>
              <a:rPr lang="zh-CN" altLang="en-US" dirty="0">
                <a:latin typeface="Times New Roman" panose="02020603050405020304" pitchFamily="18" charset="0"/>
                <a:ea typeface="宋体" panose="02010600030101010101" pitchFamily="2" charset="-122"/>
              </a:rPr>
              <a:t>中，到结束时，只有最后一个数据留在</a:t>
            </a:r>
            <a:r>
              <a:rPr lang="en-US" altLang="zh-CN">
                <a:latin typeface="Times New Roman" panose="02020603050405020304" pitchFamily="18" charset="0"/>
                <a:ea typeface="宋体" panose="02010600030101010101" pitchFamily="2" charset="-122"/>
              </a:rPr>
              <a:t>AL</a:t>
            </a:r>
            <a:r>
              <a:rPr lang="zh-CN" altLang="en-US">
                <a:latin typeface="Times New Roman" panose="02020603050405020304" pitchFamily="18" charset="0"/>
                <a:ea typeface="宋体" panose="02010600030101010101" pitchFamily="2" charset="-122"/>
              </a:rPr>
              <a:t>或</a:t>
            </a:r>
            <a:r>
              <a:rPr lang="en-US" altLang="zh-CN">
                <a:latin typeface="Times New Roman" panose="02020603050405020304" pitchFamily="18" charset="0"/>
                <a:ea typeface="宋体" panose="02010600030101010101" pitchFamily="2" charset="-122"/>
              </a:rPr>
              <a:t>AX</a:t>
            </a:r>
            <a:r>
              <a:rPr lang="zh-CN" altLang="en-US" dirty="0">
                <a:latin typeface="Times New Roman" panose="02020603050405020304" pitchFamily="18" charset="0"/>
                <a:ea typeface="宋体" panose="02010600030101010101" pitchFamily="2" charset="-122"/>
              </a:rPr>
              <a:t>中，这样的数据串连续取在一个寄存器中是毫无意义的。但是不用</a:t>
            </a:r>
            <a:r>
              <a:rPr lang="en-US" altLang="zh-CN">
                <a:latin typeface="Times New Roman" panose="02020603050405020304" pitchFamily="18" charset="0"/>
                <a:ea typeface="宋体" panose="02010600030101010101" pitchFamily="2" charset="-122"/>
              </a:rPr>
              <a:t>REP</a:t>
            </a:r>
            <a:r>
              <a:rPr lang="zh-CN" altLang="en-US" dirty="0">
                <a:latin typeface="Times New Roman" panose="02020603050405020304" pitchFamily="18" charset="0"/>
                <a:ea typeface="宋体" panose="02010600030101010101" pitchFamily="2" charset="-122"/>
              </a:rPr>
              <a:t>前缀，</a:t>
            </a:r>
            <a:r>
              <a:rPr lang="en-US" altLang="zh-CN">
                <a:latin typeface="Times New Roman" panose="02020603050405020304" pitchFamily="18" charset="0"/>
                <a:ea typeface="宋体" panose="02010600030101010101" pitchFamily="2" charset="-122"/>
              </a:rPr>
              <a:t>LODS</a:t>
            </a:r>
            <a:r>
              <a:rPr lang="zh-CN" altLang="en-US" dirty="0">
                <a:latin typeface="Times New Roman" panose="02020603050405020304" pitchFamily="18" charset="0"/>
                <a:ea typeface="宋体" panose="02010600030101010101" pitchFamily="2" charset="-122"/>
              </a:rPr>
              <a:t>指令可以将一串数据通过</a:t>
            </a:r>
            <a:r>
              <a:rPr lang="en-US" altLang="zh-CN">
                <a:latin typeface="Times New Roman" panose="02020603050405020304" pitchFamily="18" charset="0"/>
                <a:ea typeface="宋体" panose="02010600030101010101" pitchFamily="2" charset="-122"/>
              </a:rPr>
              <a:t>AL</a:t>
            </a:r>
            <a:r>
              <a:rPr lang="zh-CN" altLang="en-US">
                <a:latin typeface="Times New Roman" panose="02020603050405020304" pitchFamily="18" charset="0"/>
                <a:ea typeface="宋体" panose="02010600030101010101" pitchFamily="2" charset="-122"/>
              </a:rPr>
              <a:t>或</a:t>
            </a:r>
            <a:r>
              <a:rPr lang="en-US" altLang="zh-CN">
                <a:latin typeface="Times New Roman" panose="02020603050405020304" pitchFamily="18" charset="0"/>
                <a:ea typeface="宋体" panose="02010600030101010101" pitchFamily="2" charset="-122"/>
              </a:rPr>
              <a:t>AX</a:t>
            </a:r>
            <a:r>
              <a:rPr lang="zh-CN" altLang="en-US" dirty="0">
                <a:latin typeface="Times New Roman" panose="02020603050405020304" pitchFamily="18" charset="0"/>
                <a:ea typeface="宋体" panose="02010600030101010101" pitchFamily="2" charset="-122"/>
              </a:rPr>
              <a:t>进行一些处理，再用</a:t>
            </a:r>
            <a:r>
              <a:rPr lang="en-US" altLang="zh-CN">
                <a:latin typeface="Times New Roman" panose="02020603050405020304" pitchFamily="18" charset="0"/>
                <a:ea typeface="宋体" panose="02010600030101010101" pitchFamily="2" charset="-122"/>
              </a:rPr>
              <a:t>STOB</a:t>
            </a:r>
            <a:r>
              <a:rPr lang="zh-CN" altLang="en-US" dirty="0">
                <a:latin typeface="Times New Roman" panose="02020603050405020304" pitchFamily="18" charset="0"/>
                <a:ea typeface="宋体" panose="02010600030101010101" pitchFamily="2" charset="-122"/>
              </a:rPr>
              <a:t>指令送回存储器，但必须用循环程序，而不能使用</a:t>
            </a:r>
            <a:r>
              <a:rPr lang="en-US" altLang="zh-CN">
                <a:latin typeface="Times New Roman" panose="02020603050405020304" pitchFamily="18" charset="0"/>
                <a:ea typeface="宋体" panose="02010600030101010101" pitchFamily="2" charset="-122"/>
              </a:rPr>
              <a:t>REP LODS</a:t>
            </a:r>
            <a:r>
              <a:rPr lang="zh-CN" altLang="en-US" dirty="0">
                <a:latin typeface="Times New Roman" panose="02020603050405020304" pitchFamily="18" charset="0"/>
                <a:ea typeface="宋体" panose="02010600030101010101" pitchFamily="2" charset="-122"/>
              </a:rPr>
              <a:t>指令来完成。</a:t>
            </a:r>
            <a:endParaRPr lang="zh-CN" altLang="en-US" dirty="0">
              <a:latin typeface="Times New Roman" panose="02020603050405020304" pitchFamily="18" charset="0"/>
              <a:ea typeface="宋体" panose="02010600030101010101" pitchFamily="2" charset="-122"/>
            </a:endParaRPr>
          </a:p>
          <a:p>
            <a:pPr algn="just">
              <a:lnSpc>
                <a:spcPct val="95000"/>
              </a:lnSpc>
              <a:spcBef>
                <a:spcPct val="50000"/>
              </a:spcBef>
            </a:pPr>
            <a:r>
              <a:rPr lang="zh-CN" altLang="en-US"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串操作指令与重复前缀配合使用，这不仅可以简化程序，而且提高了运行速度。</a:t>
            </a:r>
            <a:endParaRPr lang="zh-CN" altLang="en-US" dirty="0">
              <a:latin typeface="Times New Roman" panose="02020603050405020304" pitchFamily="18" charset="0"/>
              <a:ea typeface="宋体" panose="02010600030101010101" pitchFamily="2" charset="-122"/>
            </a:endParaRPr>
          </a:p>
          <a:p>
            <a:pPr algn="just">
              <a:lnSpc>
                <a:spcPct val="95000"/>
              </a:lnSpc>
              <a:spcBef>
                <a:spcPct val="50000"/>
              </a:spcBef>
            </a:pPr>
            <a:r>
              <a:rPr lang="zh-CN" altLang="en-US"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【例】</a:t>
            </a:r>
            <a:r>
              <a:rPr lang="zh-CN" altLang="en-US"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将数据段中首地址为</a:t>
            </a:r>
            <a:r>
              <a:rPr lang="en-US" altLang="zh-CN">
                <a:latin typeface="Times New Roman" panose="02020603050405020304" pitchFamily="18" charset="0"/>
                <a:ea typeface="宋体" panose="02010600030101010101" pitchFamily="2" charset="-122"/>
              </a:rPr>
              <a:t>BUF1</a:t>
            </a:r>
            <a:r>
              <a:rPr lang="zh-CN" altLang="en-US" dirty="0">
                <a:latin typeface="Times New Roman" panose="02020603050405020304" pitchFamily="18" charset="0"/>
                <a:ea typeface="宋体" panose="02010600030101010101" pitchFamily="2" charset="-122"/>
              </a:rPr>
              <a:t>的</a:t>
            </a:r>
            <a:r>
              <a:rPr lang="en-US" altLang="zh-CN" dirty="0">
                <a:latin typeface="Times New Roman" panose="02020603050405020304" pitchFamily="18" charset="0"/>
                <a:ea typeface="宋体" panose="02010600030101010101" pitchFamily="2" charset="-122"/>
              </a:rPr>
              <a:t>200</a:t>
            </a:r>
            <a:r>
              <a:rPr lang="zh-CN" altLang="en-US" dirty="0">
                <a:latin typeface="Times New Roman" panose="02020603050405020304" pitchFamily="18" charset="0"/>
                <a:ea typeface="宋体" panose="02010600030101010101" pitchFamily="2" charset="-122"/>
              </a:rPr>
              <a:t>个字节数据传送到附加段中首地址为</a:t>
            </a:r>
            <a:r>
              <a:rPr lang="en-US" altLang="zh-CN">
                <a:latin typeface="Times New Roman" panose="02020603050405020304" pitchFamily="18" charset="0"/>
                <a:ea typeface="宋体" panose="02010600030101010101" pitchFamily="2" charset="-122"/>
              </a:rPr>
              <a:t>BUF2</a:t>
            </a:r>
            <a:r>
              <a:rPr lang="zh-CN" altLang="en-US" dirty="0">
                <a:latin typeface="Times New Roman" panose="02020603050405020304" pitchFamily="18" charset="0"/>
                <a:ea typeface="宋体" panose="02010600030101010101" pitchFamily="2" charset="-122"/>
              </a:rPr>
              <a:t>开始的内存区中，设</a:t>
            </a:r>
            <a:r>
              <a:rPr lang="en-US" altLang="zh-CN">
                <a:latin typeface="Times New Roman" panose="02020603050405020304" pitchFamily="18" charset="0"/>
                <a:ea typeface="宋体" panose="02010600030101010101" pitchFamily="2" charset="-122"/>
              </a:rPr>
              <a:t>DS=1000H</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ES=2000H</a:t>
            </a:r>
            <a:r>
              <a:rPr lang="zh-CN" altLang="en-US">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试用以下三种要求来编制程序：</a:t>
            </a:r>
            <a:endParaRPr lang="zh-CN" altLang="en-US" dirty="0">
              <a:latin typeface="Times New Roman" panose="02020603050405020304" pitchFamily="18" charset="0"/>
              <a:ea typeface="宋体" panose="02010600030101010101" pitchFamily="2" charset="-122"/>
            </a:endParaRPr>
          </a:p>
          <a:p>
            <a:pPr algn="just">
              <a:lnSpc>
                <a:spcPct val="95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  (1)  </a:t>
            </a:r>
            <a:r>
              <a:rPr lang="zh-CN" altLang="en-US" dirty="0">
                <a:latin typeface="Times New Roman" panose="02020603050405020304" pitchFamily="18" charset="0"/>
                <a:ea typeface="宋体" panose="02010600030101010101" pitchFamily="2" charset="-122"/>
              </a:rPr>
              <a:t>用一般的</a:t>
            </a:r>
            <a:r>
              <a:rPr lang="en-US" altLang="zh-CN">
                <a:latin typeface="Times New Roman" panose="02020603050405020304" pitchFamily="18" charset="0"/>
                <a:ea typeface="宋体" panose="02010600030101010101" pitchFamily="2" charset="-122"/>
              </a:rPr>
              <a:t>MOV</a:t>
            </a:r>
            <a:r>
              <a:rPr lang="zh-CN" altLang="en-US" dirty="0">
                <a:latin typeface="Times New Roman" panose="02020603050405020304" pitchFamily="18" charset="0"/>
                <a:ea typeface="宋体" panose="02010600030101010101" pitchFamily="2" charset="-122"/>
              </a:rPr>
              <a:t>指令；</a:t>
            </a:r>
            <a:endParaRPr lang="zh-CN" altLang="en-US" dirty="0">
              <a:latin typeface="Times New Roman" panose="02020603050405020304" pitchFamily="18" charset="0"/>
              <a:ea typeface="宋体" panose="02010600030101010101" pitchFamily="2" charset="-122"/>
            </a:endParaRPr>
          </a:p>
          <a:p>
            <a:pPr algn="just">
              <a:lnSpc>
                <a:spcPct val="95000"/>
              </a:lnSpc>
              <a:spcBef>
                <a:spcPct val="50000"/>
              </a:spcBef>
            </a:pPr>
            <a:r>
              <a:rPr lang="zh-CN" altLang="en-US"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rPr>
              <a:t>用串操作指令</a:t>
            </a:r>
            <a:r>
              <a:rPr lang="en-US" altLang="zh-CN">
                <a:latin typeface="Times New Roman" panose="02020603050405020304" pitchFamily="18" charset="0"/>
                <a:ea typeface="宋体" panose="02010600030101010101" pitchFamily="2" charset="-122"/>
              </a:rPr>
              <a:t>MOVSB</a:t>
            </a:r>
            <a:r>
              <a:rPr lang="zh-CN" altLang="en-US">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a:p>
            <a:pPr algn="just">
              <a:lnSpc>
                <a:spcPct val="95000"/>
              </a:lnSpc>
              <a:spcBef>
                <a:spcPct val="50000"/>
              </a:spcBef>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(3) </a:t>
            </a:r>
            <a:r>
              <a:rPr lang="zh-CN" altLang="en-US" dirty="0">
                <a:latin typeface="宋体" panose="02010600030101010101" pitchFamily="2" charset="-122"/>
                <a:ea typeface="宋体" panose="02010600030101010101" pitchFamily="2" charset="-122"/>
              </a:rPr>
              <a:t>用</a:t>
            </a:r>
            <a:r>
              <a:rPr lang="en-US" altLang="zh-CN">
                <a:latin typeface="Times New Roman" panose="02020603050405020304" pitchFamily="18" charset="0"/>
                <a:ea typeface="宋体" panose="02010600030101010101" pitchFamily="2" charset="-122"/>
              </a:rPr>
              <a:t>LODSB</a:t>
            </a:r>
            <a:r>
              <a:rPr lang="zh-CN" altLang="en-US">
                <a:latin typeface="宋体" panose="02010600030101010101" pitchFamily="2" charset="-122"/>
                <a:ea typeface="宋体" panose="02010600030101010101" pitchFamily="2" charset="-122"/>
              </a:rPr>
              <a:t>与</a:t>
            </a:r>
            <a:r>
              <a:rPr lang="en-US" altLang="zh-CN">
                <a:latin typeface="Times New Roman" panose="02020603050405020304" pitchFamily="18" charset="0"/>
                <a:ea typeface="宋体" panose="02010600030101010101" pitchFamily="2" charset="-122"/>
              </a:rPr>
              <a:t>STOSB</a:t>
            </a:r>
            <a:r>
              <a:rPr lang="zh-CN" altLang="en-US" dirty="0">
                <a:latin typeface="宋体" panose="02010600030101010101" pitchFamily="2" charset="-122"/>
                <a:ea typeface="宋体" panose="02010600030101010101" pitchFamily="2" charset="-122"/>
              </a:rPr>
              <a:t>指令。</a:t>
            </a:r>
            <a:r>
              <a:rPr lang="zh-CN" altLang="en-US"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4148" name="文本框 134147"/>
          <p:cNvSpPr txBox="1"/>
          <p:nvPr/>
        </p:nvSpPr>
        <p:spPr>
          <a:xfrm>
            <a:off x="323215" y="1196975"/>
            <a:ext cx="8458200" cy="5307965"/>
          </a:xfrm>
          <a:prstGeom prst="rect">
            <a:avLst/>
          </a:prstGeom>
          <a:noFill/>
          <a:ln w="9525">
            <a:noFill/>
          </a:ln>
        </p:spPr>
        <p:txBody>
          <a:bodyPr>
            <a:spAutoFit/>
          </a:bodyPr>
          <a:p>
            <a:pPr algn="just">
              <a:lnSpc>
                <a:spcPct val="115000"/>
              </a:lnSpc>
              <a:spcBef>
                <a:spcPct val="50000"/>
              </a:spcBef>
            </a:pPr>
            <a:r>
              <a:rPr lang="zh-CN" altLang="en-US" sz="1500" dirty="0">
                <a:latin typeface="Times New Roman" panose="02020603050405020304" pitchFamily="18" charset="0"/>
                <a:ea typeface="宋体" panose="02010600030101010101" pitchFamily="2" charset="-122"/>
              </a:rPr>
              <a:t>要求一的程序段：使用</a:t>
            </a:r>
            <a:r>
              <a:rPr lang="en-US" altLang="zh-CN" sz="1500">
                <a:latin typeface="Times New Roman" panose="02020603050405020304" pitchFamily="18" charset="0"/>
                <a:ea typeface="宋体" panose="02010600030101010101" pitchFamily="2" charset="-122"/>
              </a:rPr>
              <a:t>MOV</a:t>
            </a:r>
            <a:r>
              <a:rPr lang="zh-CN" altLang="en-US" sz="1500" dirty="0">
                <a:latin typeface="Times New Roman" panose="02020603050405020304" pitchFamily="18" charset="0"/>
                <a:ea typeface="宋体" panose="02010600030101010101" pitchFamily="2" charset="-122"/>
              </a:rPr>
              <a:t>指令的程序段：</a:t>
            </a:r>
            <a:endParaRPr lang="zh-CN" altLang="en-US" sz="1500" dirty="0">
              <a:latin typeface="Times New Roman" panose="02020603050405020304" pitchFamily="18" charset="0"/>
              <a:ea typeface="宋体" panose="02010600030101010101" pitchFamily="2" charset="-122"/>
            </a:endParaRPr>
          </a:p>
          <a:p>
            <a:pPr algn="just">
              <a:lnSpc>
                <a:spcPct val="115000"/>
              </a:lnSpc>
              <a:spcBef>
                <a:spcPct val="50000"/>
              </a:spcBef>
            </a:pP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MOV  AX</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1000H       </a:t>
            </a:r>
            <a:r>
              <a:rPr lang="zh-CN" altLang="en-US" sz="1500">
                <a:latin typeface="Times New Roman" panose="02020603050405020304" pitchFamily="18" charset="0"/>
                <a:ea typeface="宋体" panose="02010600030101010101" pitchFamily="2" charset="-122"/>
              </a:rPr>
              <a:t>；</a:t>
            </a:r>
            <a:endParaRPr lang="zh-CN" altLang="en-US" sz="1500">
              <a:latin typeface="Times New Roman" panose="02020603050405020304" pitchFamily="18" charset="0"/>
              <a:ea typeface="宋体" panose="02010600030101010101" pitchFamily="2" charset="-122"/>
            </a:endParaRPr>
          </a:p>
          <a:p>
            <a:pPr algn="just">
              <a:lnSpc>
                <a:spcPct val="115000"/>
              </a:lnSpc>
              <a:spcBef>
                <a:spcPct val="50000"/>
              </a:spcBef>
            </a:pP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MOV  DS</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AX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数据段赋值</a:t>
            </a:r>
            <a:endParaRPr lang="zh-CN" altLang="en-US" sz="1500" dirty="0">
              <a:latin typeface="Times New Roman" panose="02020603050405020304" pitchFamily="18" charset="0"/>
              <a:ea typeface="宋体" panose="02010600030101010101" pitchFamily="2" charset="-122"/>
            </a:endParaRPr>
          </a:p>
          <a:p>
            <a:pPr algn="just">
              <a:lnSpc>
                <a:spcPct val="115000"/>
              </a:lnSpc>
              <a:spcBef>
                <a:spcPct val="50000"/>
              </a:spcBef>
            </a:pP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MOV  AX</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2000H       </a:t>
            </a:r>
            <a:r>
              <a:rPr lang="zh-CN" altLang="en-US" sz="1500">
                <a:latin typeface="Times New Roman" panose="02020603050405020304" pitchFamily="18" charset="0"/>
                <a:ea typeface="宋体" panose="02010600030101010101" pitchFamily="2" charset="-122"/>
              </a:rPr>
              <a:t>；</a:t>
            </a:r>
            <a:endParaRPr lang="zh-CN" altLang="en-US" sz="1500">
              <a:latin typeface="Times New Roman" panose="02020603050405020304" pitchFamily="18" charset="0"/>
              <a:ea typeface="宋体" panose="02010600030101010101" pitchFamily="2" charset="-122"/>
            </a:endParaRPr>
          </a:p>
          <a:p>
            <a:pPr algn="just">
              <a:lnSpc>
                <a:spcPct val="115000"/>
              </a:lnSpc>
              <a:spcBef>
                <a:spcPct val="50000"/>
              </a:spcBef>
            </a:pP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MOV  ES</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AX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附加段赋值</a:t>
            </a:r>
            <a:endParaRPr lang="zh-CN" altLang="en-US" sz="1500" dirty="0">
              <a:latin typeface="Times New Roman" panose="02020603050405020304" pitchFamily="18" charset="0"/>
              <a:ea typeface="宋体" panose="02010600030101010101" pitchFamily="2" charset="-122"/>
            </a:endParaRPr>
          </a:p>
          <a:p>
            <a:pPr algn="just">
              <a:lnSpc>
                <a:spcPct val="115000"/>
              </a:lnSpc>
              <a:spcBef>
                <a:spcPct val="50000"/>
              </a:spcBef>
            </a:pP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LEA  BX</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BUF1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取源数据区首址</a:t>
            </a:r>
            <a:endParaRPr lang="zh-CN" altLang="en-US" sz="1500" dirty="0">
              <a:latin typeface="Times New Roman" panose="02020603050405020304" pitchFamily="18" charset="0"/>
              <a:ea typeface="宋体" panose="02010600030101010101" pitchFamily="2" charset="-122"/>
            </a:endParaRPr>
          </a:p>
          <a:p>
            <a:pPr algn="just">
              <a:lnSpc>
                <a:spcPct val="115000"/>
              </a:lnSpc>
              <a:spcBef>
                <a:spcPct val="50000"/>
              </a:spcBef>
            </a:pP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LEA  SI</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BUF2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取目标数据区首址</a:t>
            </a:r>
            <a:endParaRPr lang="zh-CN" altLang="en-US" sz="1500" dirty="0">
              <a:latin typeface="Times New Roman" panose="02020603050405020304" pitchFamily="18" charset="0"/>
              <a:ea typeface="宋体" panose="02010600030101010101" pitchFamily="2" charset="-122"/>
            </a:endParaRPr>
          </a:p>
          <a:p>
            <a:pPr algn="just">
              <a:lnSpc>
                <a:spcPct val="115000"/>
              </a:lnSpc>
              <a:spcBef>
                <a:spcPct val="50000"/>
              </a:spcBef>
            </a:pP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MOV  CX</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200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传送的字节数</a:t>
            </a:r>
            <a:endParaRPr lang="zh-CN" altLang="en-US" sz="1500" dirty="0">
              <a:latin typeface="Times New Roman" panose="02020603050405020304" pitchFamily="18" charset="0"/>
              <a:ea typeface="宋体" panose="02010600030101010101" pitchFamily="2" charset="-122"/>
            </a:endParaRPr>
          </a:p>
          <a:p>
            <a:pPr algn="just">
              <a:lnSpc>
                <a:spcPct val="115000"/>
              </a:lnSpc>
              <a:spcBef>
                <a:spcPct val="50000"/>
              </a:spcBef>
            </a:pP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LOP</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MOV  AL</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[BX]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取源数据</a:t>
            </a:r>
            <a:endParaRPr lang="zh-CN" altLang="en-US" sz="1500" dirty="0">
              <a:latin typeface="Times New Roman" panose="02020603050405020304" pitchFamily="18" charset="0"/>
              <a:ea typeface="宋体" panose="02010600030101010101" pitchFamily="2" charset="-122"/>
            </a:endParaRPr>
          </a:p>
          <a:p>
            <a:pPr algn="just">
              <a:lnSpc>
                <a:spcPct val="115000"/>
              </a:lnSpc>
              <a:spcBef>
                <a:spcPct val="50000"/>
              </a:spcBef>
            </a:pP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MOV  ES</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[SI]</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AL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存</a:t>
            </a:r>
            <a:endParaRPr lang="zh-CN" altLang="en-US" sz="1500" dirty="0">
              <a:latin typeface="Times New Roman" panose="02020603050405020304" pitchFamily="18" charset="0"/>
              <a:ea typeface="宋体" panose="02010600030101010101" pitchFamily="2" charset="-122"/>
            </a:endParaRPr>
          </a:p>
          <a:p>
            <a:pPr algn="just">
              <a:lnSpc>
                <a:spcPct val="115000"/>
              </a:lnSpc>
              <a:spcBef>
                <a:spcPct val="50000"/>
              </a:spcBef>
            </a:pP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INC  BX               </a:t>
            </a:r>
            <a:r>
              <a:rPr lang="zh-CN" altLang="en-US" sz="1500">
                <a:latin typeface="Times New Roman" panose="02020603050405020304" pitchFamily="18" charset="0"/>
                <a:ea typeface="宋体" panose="02010600030101010101" pitchFamily="2" charset="-122"/>
              </a:rPr>
              <a:t>；</a:t>
            </a:r>
            <a:endParaRPr lang="zh-CN" altLang="en-US" sz="1500">
              <a:latin typeface="Times New Roman" panose="02020603050405020304" pitchFamily="18" charset="0"/>
              <a:ea typeface="宋体" panose="02010600030101010101" pitchFamily="2" charset="-122"/>
            </a:endParaRPr>
          </a:p>
          <a:p>
            <a:pPr algn="just">
              <a:lnSpc>
                <a:spcPct val="115000"/>
              </a:lnSpc>
              <a:spcBef>
                <a:spcPct val="50000"/>
              </a:spcBef>
            </a:pP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INC  SI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调整地址指针</a:t>
            </a:r>
            <a:endParaRPr lang="zh-CN" altLang="en-US" sz="1500" dirty="0">
              <a:latin typeface="Times New Roman" panose="02020603050405020304" pitchFamily="18" charset="0"/>
              <a:ea typeface="宋体" panose="02010600030101010101" pitchFamily="2" charset="-122"/>
            </a:endParaRPr>
          </a:p>
          <a:p>
            <a:pPr algn="just">
              <a:lnSpc>
                <a:spcPct val="115000"/>
              </a:lnSpc>
              <a:spcBef>
                <a:spcPct val="50000"/>
              </a:spcBef>
            </a:pP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DEC  CX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调节循环次数</a:t>
            </a:r>
            <a:endParaRPr lang="zh-CN" altLang="en-US" sz="1500" dirty="0">
              <a:latin typeface="Times New Roman" panose="02020603050405020304" pitchFamily="18" charset="0"/>
              <a:ea typeface="宋体" panose="02010600030101010101" pitchFamily="2" charset="-122"/>
            </a:endParaRPr>
          </a:p>
          <a:p>
            <a:pPr algn="just">
              <a:lnSpc>
                <a:spcPct val="115000"/>
              </a:lnSpc>
              <a:spcBef>
                <a:spcPct val="50000"/>
              </a:spcBef>
            </a:pP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JNZ  LOP              </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CX</a:t>
            </a:r>
            <a:r>
              <a:rPr lang="en-US" altLang="zh-CN" sz="1500">
                <a:latin typeface="Times New Roman" panose="02020603050405020304" pitchFamily="18" charset="0"/>
                <a:ea typeface="宋体" panose="02010600030101010101" pitchFamily="2" charset="-122"/>
              </a:rPr>
              <a:t>≠0</a:t>
            </a:r>
            <a:r>
              <a:rPr lang="zh-CN" altLang="en-US" sz="1500" dirty="0">
                <a:latin typeface="Times New Roman" panose="02020603050405020304" pitchFamily="18" charset="0"/>
                <a:ea typeface="宋体" panose="02010600030101010101" pitchFamily="2" charset="-122"/>
              </a:rPr>
              <a:t>继续循环      </a:t>
            </a:r>
            <a:endParaRPr lang="zh-CN" altLang="en-US" sz="15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3124" name="文本框 133123"/>
          <p:cNvSpPr txBox="1"/>
          <p:nvPr/>
        </p:nvSpPr>
        <p:spPr>
          <a:xfrm>
            <a:off x="395605" y="1125220"/>
            <a:ext cx="8305800" cy="5402263"/>
          </a:xfrm>
          <a:prstGeom prst="rect">
            <a:avLst/>
          </a:prstGeom>
          <a:noFill/>
          <a:ln w="9525">
            <a:noFill/>
          </a:ln>
        </p:spPr>
        <p:txBody>
          <a:bodyPr>
            <a:spAutoFit/>
          </a:bodyPr>
          <a:p>
            <a:pPr algn="just">
              <a:lnSpc>
                <a:spcPct val="130000"/>
              </a:lnSpc>
              <a:spcBef>
                <a:spcPct val="50000"/>
              </a:spcBef>
            </a:pPr>
            <a:r>
              <a:rPr lang="zh-CN" altLang="en-US" sz="1800" dirty="0">
                <a:latin typeface="Times New Roman" panose="02020603050405020304" pitchFamily="18" charset="0"/>
                <a:ea typeface="宋体" panose="02010600030101010101" pitchFamily="2" charset="-122"/>
              </a:rPr>
              <a:t>要求二的程序段：使用</a:t>
            </a:r>
            <a:r>
              <a:rPr lang="en-US" altLang="zh-CN" sz="1800">
                <a:latin typeface="Times New Roman" panose="02020603050405020304" pitchFamily="18" charset="0"/>
                <a:ea typeface="宋体" panose="02010600030101010101" pitchFamily="2" charset="-122"/>
              </a:rPr>
              <a:t>MOVSB</a:t>
            </a:r>
            <a:r>
              <a:rPr lang="zh-CN" altLang="en-US" sz="1800" dirty="0">
                <a:latin typeface="Times New Roman" panose="02020603050405020304" pitchFamily="18" charset="0"/>
                <a:ea typeface="宋体" panose="02010600030101010101" pitchFamily="2" charset="-122"/>
              </a:rPr>
              <a:t>指令的程序段：</a:t>
            </a:r>
            <a:endParaRPr lang="zh-CN" altLang="en-US" sz="1800" dirty="0">
              <a:latin typeface="Times New Roman" panose="02020603050405020304" pitchFamily="18" charset="0"/>
              <a:ea typeface="宋体" panose="02010600030101010101" pitchFamily="2" charset="-122"/>
            </a:endParaRPr>
          </a:p>
          <a:p>
            <a:pPr algn="just">
              <a:lnSpc>
                <a:spcPct val="130000"/>
              </a:lnSpc>
              <a:spcBef>
                <a:spcPct val="50000"/>
              </a:spcBef>
            </a:pPr>
            <a:r>
              <a:rPr lang="en-US" altLang="zh-CN" sz="1800">
                <a:latin typeface="Times New Roman" panose="02020603050405020304" pitchFamily="18" charset="0"/>
                <a:ea typeface="宋体" panose="02010600030101010101" pitchFamily="2" charset="-122"/>
              </a:rPr>
              <a:t>MOV  AX</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1000H</a:t>
            </a:r>
            <a:endParaRPr lang="en-US" altLang="zh-CN" sz="1800">
              <a:latin typeface="Times New Roman" panose="02020603050405020304" pitchFamily="18" charset="0"/>
              <a:ea typeface="宋体" panose="02010600030101010101" pitchFamily="2" charset="-122"/>
            </a:endParaRPr>
          </a:p>
          <a:p>
            <a:pPr algn="just">
              <a:lnSpc>
                <a:spcPct val="130000"/>
              </a:lnSpc>
              <a:spcBef>
                <a:spcPct val="50000"/>
              </a:spcBef>
            </a:pPr>
            <a:r>
              <a:rPr lang="en-US" altLang="zh-CN" sz="1800">
                <a:latin typeface="Times New Roman" panose="02020603050405020304" pitchFamily="18" charset="0"/>
                <a:ea typeface="宋体" panose="02010600030101010101" pitchFamily="2" charset="-122"/>
              </a:rPr>
              <a:t>MOV  DS</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AX        </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条件</a:t>
            </a:r>
            <a:r>
              <a:rPr lang="en-US" altLang="zh-CN" sz="1800" dirty="0">
                <a:latin typeface="Times New Roman" panose="02020603050405020304" pitchFamily="18" charset="0"/>
                <a:ea typeface="宋体" panose="02010600030101010101" pitchFamily="2" charset="-122"/>
              </a:rPr>
              <a:t>1</a:t>
            </a:r>
            <a:endParaRPr lang="en-US" altLang="zh-CN" sz="1800" dirty="0">
              <a:latin typeface="Times New Roman" panose="02020603050405020304" pitchFamily="18" charset="0"/>
              <a:ea typeface="宋体" panose="02010600030101010101" pitchFamily="2" charset="-122"/>
            </a:endParaRPr>
          </a:p>
          <a:p>
            <a:pPr algn="just">
              <a:lnSpc>
                <a:spcPct val="130000"/>
              </a:lnSpc>
              <a:spcBef>
                <a:spcPct val="50000"/>
              </a:spcBef>
            </a:pPr>
            <a:r>
              <a:rPr lang="en-US" altLang="zh-CN" sz="1800">
                <a:latin typeface="Times New Roman" panose="02020603050405020304" pitchFamily="18" charset="0"/>
                <a:ea typeface="宋体" panose="02010600030101010101" pitchFamily="2" charset="-122"/>
              </a:rPr>
              <a:t>MOV  AX</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2000H</a:t>
            </a:r>
            <a:endParaRPr lang="en-US" altLang="zh-CN" sz="1800">
              <a:latin typeface="Times New Roman" panose="02020603050405020304" pitchFamily="18" charset="0"/>
              <a:ea typeface="宋体" panose="02010600030101010101" pitchFamily="2" charset="-122"/>
            </a:endParaRPr>
          </a:p>
          <a:p>
            <a:pPr algn="just">
              <a:lnSpc>
                <a:spcPct val="130000"/>
              </a:lnSpc>
              <a:spcBef>
                <a:spcPct val="50000"/>
              </a:spcBef>
            </a:pPr>
            <a:r>
              <a:rPr lang="en-US" altLang="zh-CN" sz="1800">
                <a:latin typeface="Times New Roman" panose="02020603050405020304" pitchFamily="18" charset="0"/>
                <a:ea typeface="宋体" panose="02010600030101010101" pitchFamily="2" charset="-122"/>
              </a:rPr>
              <a:t>MOV  ES</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AX        </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条件</a:t>
            </a:r>
            <a:r>
              <a:rPr lang="en-US" altLang="zh-CN" sz="1800" dirty="0">
                <a:latin typeface="Times New Roman" panose="02020603050405020304" pitchFamily="18" charset="0"/>
                <a:ea typeface="宋体" panose="02010600030101010101" pitchFamily="2" charset="-122"/>
              </a:rPr>
              <a:t>2</a:t>
            </a:r>
            <a:endParaRPr lang="en-US" altLang="zh-CN" sz="1800" dirty="0">
              <a:latin typeface="Times New Roman" panose="02020603050405020304" pitchFamily="18" charset="0"/>
              <a:ea typeface="宋体" panose="02010600030101010101" pitchFamily="2" charset="-122"/>
            </a:endParaRPr>
          </a:p>
          <a:p>
            <a:pPr algn="just">
              <a:lnSpc>
                <a:spcPct val="130000"/>
              </a:lnSpc>
              <a:spcBef>
                <a:spcPct val="50000"/>
              </a:spcBef>
            </a:pPr>
            <a:r>
              <a:rPr lang="en-US" altLang="zh-CN" sz="1800">
                <a:latin typeface="Times New Roman" panose="02020603050405020304" pitchFamily="18" charset="0"/>
                <a:ea typeface="宋体" panose="02010600030101010101" pitchFamily="2" charset="-122"/>
              </a:rPr>
              <a:t>LEA   SI</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BUF1      </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条件</a:t>
            </a:r>
            <a:r>
              <a:rPr lang="en-US" altLang="zh-CN" sz="1800" dirty="0">
                <a:latin typeface="Times New Roman" panose="02020603050405020304" pitchFamily="18" charset="0"/>
                <a:ea typeface="宋体" panose="02010600030101010101" pitchFamily="2" charset="-122"/>
              </a:rPr>
              <a:t>3</a:t>
            </a:r>
            <a:endParaRPr lang="en-US" altLang="zh-CN" sz="1800" dirty="0">
              <a:latin typeface="Times New Roman" panose="02020603050405020304" pitchFamily="18" charset="0"/>
              <a:ea typeface="宋体" panose="02010600030101010101" pitchFamily="2" charset="-122"/>
            </a:endParaRPr>
          </a:p>
          <a:p>
            <a:pPr algn="just">
              <a:lnSpc>
                <a:spcPct val="130000"/>
              </a:lnSpc>
              <a:spcBef>
                <a:spcPct val="50000"/>
              </a:spcBef>
            </a:pPr>
            <a:r>
              <a:rPr lang="en-US" altLang="zh-CN" sz="1800">
                <a:latin typeface="Times New Roman" panose="02020603050405020304" pitchFamily="18" charset="0"/>
                <a:ea typeface="宋体" panose="02010600030101010101" pitchFamily="2" charset="-122"/>
              </a:rPr>
              <a:t>LEA   DI</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BUF2      </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条件</a:t>
            </a:r>
            <a:r>
              <a:rPr lang="en-US" altLang="zh-CN" sz="1800" dirty="0">
                <a:latin typeface="Times New Roman" panose="02020603050405020304" pitchFamily="18" charset="0"/>
                <a:ea typeface="宋体" panose="02010600030101010101" pitchFamily="2" charset="-122"/>
              </a:rPr>
              <a:t>4</a:t>
            </a:r>
            <a:endParaRPr lang="en-US" altLang="zh-CN" sz="1800" dirty="0">
              <a:latin typeface="Times New Roman" panose="02020603050405020304" pitchFamily="18" charset="0"/>
              <a:ea typeface="宋体" panose="02010600030101010101" pitchFamily="2" charset="-122"/>
            </a:endParaRPr>
          </a:p>
          <a:p>
            <a:pPr algn="just">
              <a:lnSpc>
                <a:spcPct val="130000"/>
              </a:lnSpc>
              <a:spcBef>
                <a:spcPct val="50000"/>
              </a:spcBef>
            </a:pPr>
            <a:r>
              <a:rPr lang="en-US" altLang="zh-CN" sz="1800">
                <a:latin typeface="Times New Roman" panose="02020603050405020304" pitchFamily="18" charset="0"/>
                <a:ea typeface="宋体" panose="02010600030101010101" pitchFamily="2" charset="-122"/>
              </a:rPr>
              <a:t>MOV   CX</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200      </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条件</a:t>
            </a:r>
            <a:r>
              <a:rPr lang="en-US" altLang="zh-CN" sz="1800" dirty="0">
                <a:latin typeface="Times New Roman" panose="02020603050405020304" pitchFamily="18" charset="0"/>
                <a:ea typeface="宋体" panose="02010600030101010101" pitchFamily="2" charset="-122"/>
              </a:rPr>
              <a:t>5</a:t>
            </a:r>
            <a:endParaRPr lang="en-US" altLang="zh-CN" sz="1800" dirty="0">
              <a:latin typeface="Times New Roman" panose="02020603050405020304" pitchFamily="18" charset="0"/>
              <a:ea typeface="宋体" panose="02010600030101010101" pitchFamily="2" charset="-122"/>
            </a:endParaRPr>
          </a:p>
          <a:p>
            <a:pPr algn="just">
              <a:lnSpc>
                <a:spcPct val="130000"/>
              </a:lnSpc>
              <a:spcBef>
                <a:spcPct val="50000"/>
              </a:spcBef>
            </a:pPr>
            <a:r>
              <a:rPr lang="en-US" altLang="zh-CN" sz="1800">
                <a:latin typeface="Times New Roman" panose="02020603050405020304" pitchFamily="18" charset="0"/>
                <a:ea typeface="宋体" panose="02010600030101010101" pitchFamily="2" charset="-122"/>
              </a:rPr>
              <a:t>CLD                  </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条件</a:t>
            </a:r>
            <a:r>
              <a:rPr lang="en-US" altLang="zh-CN" sz="1800" dirty="0">
                <a:latin typeface="Times New Roman" panose="02020603050405020304" pitchFamily="18" charset="0"/>
                <a:ea typeface="宋体" panose="02010600030101010101" pitchFamily="2" charset="-122"/>
              </a:rPr>
              <a:t>6</a:t>
            </a:r>
            <a:endParaRPr lang="en-US" altLang="zh-CN" sz="1800" dirty="0">
              <a:latin typeface="Times New Roman" panose="02020603050405020304" pitchFamily="18" charset="0"/>
              <a:ea typeface="宋体" panose="02010600030101010101" pitchFamily="2" charset="-122"/>
            </a:endParaRPr>
          </a:p>
          <a:p>
            <a:pPr algn="just">
              <a:lnSpc>
                <a:spcPct val="130000"/>
              </a:lnSpc>
              <a:spcBef>
                <a:spcPct val="50000"/>
              </a:spcBef>
            </a:pPr>
            <a:r>
              <a:rPr lang="en-US" altLang="zh-CN" sz="1800">
                <a:latin typeface="Times New Roman" panose="02020603050405020304" pitchFamily="18" charset="0"/>
                <a:ea typeface="宋体" panose="02010600030101010101" pitchFamily="2" charset="-122"/>
              </a:rPr>
              <a:t>REP  MOVSB         </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重复</a:t>
            </a:r>
            <a:r>
              <a:rPr lang="en-US" altLang="zh-CN" sz="1800" dirty="0">
                <a:latin typeface="Times New Roman" panose="02020603050405020304" pitchFamily="18" charset="0"/>
                <a:ea typeface="宋体" panose="02010600030101010101" pitchFamily="2" charset="-122"/>
              </a:rPr>
              <a:t>200</a:t>
            </a:r>
            <a:r>
              <a:rPr lang="zh-CN" altLang="en-US" sz="1800" dirty="0">
                <a:latin typeface="Times New Roman" panose="02020603050405020304" pitchFamily="18" charset="0"/>
                <a:ea typeface="宋体" panose="02010600030101010101" pitchFamily="2" charset="-122"/>
              </a:rPr>
              <a:t>次传送操作</a:t>
            </a:r>
            <a:endParaRPr lang="zh-CN" altLang="en-US" sz="18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1800" dirty="0">
                <a:latin typeface="宋体" panose="02010600030101010101" pitchFamily="2" charset="-122"/>
                <a:ea typeface="宋体" panose="02010600030101010101" pitchFamily="2" charset="-122"/>
              </a:rPr>
              <a:t>注意：为使指令</a:t>
            </a:r>
            <a:r>
              <a:rPr lang="en-US" altLang="zh-CN" sz="1800">
                <a:latin typeface="Times New Roman" panose="02020603050405020304" pitchFamily="18" charset="0"/>
                <a:ea typeface="宋体" panose="02010600030101010101" pitchFamily="2" charset="-122"/>
              </a:rPr>
              <a:t>REP  MOVSB</a:t>
            </a:r>
            <a:r>
              <a:rPr lang="zh-CN" altLang="en-US" sz="1800" dirty="0">
                <a:latin typeface="宋体" panose="02010600030101010101" pitchFamily="2" charset="-122"/>
                <a:ea typeface="宋体" panose="02010600030101010101" pitchFamily="2" charset="-122"/>
              </a:rPr>
              <a:t>的执行，必须准备好六个条件，方能达到预期结果。</a:t>
            </a:r>
            <a:r>
              <a:rPr lang="zh-CN" altLang="en-US" sz="1800" dirty="0">
                <a:latin typeface="Times New Roman" panose="02020603050405020304" pitchFamily="18" charset="0"/>
                <a:ea typeface="宋体" panose="02010600030101010101" pitchFamily="2" charset="-122"/>
              </a:rPr>
              <a:t>        </a:t>
            </a:r>
            <a:endParaRPr lang="zh-CN" altLang="en-US" sz="18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7220" name="文本框 137219"/>
          <p:cNvSpPr txBox="1"/>
          <p:nvPr/>
        </p:nvSpPr>
        <p:spPr>
          <a:xfrm>
            <a:off x="251460" y="1268730"/>
            <a:ext cx="8534400" cy="5545138"/>
          </a:xfrm>
          <a:prstGeom prst="rect">
            <a:avLst/>
          </a:prstGeom>
          <a:noFill/>
          <a:ln w="9525">
            <a:noFill/>
          </a:ln>
        </p:spPr>
        <p:txBody>
          <a:bodyPr>
            <a:spAutoFit/>
          </a:bodyPr>
          <a:p>
            <a:pPr algn="just">
              <a:spcBef>
                <a:spcPct val="50000"/>
              </a:spcBef>
            </a:pPr>
            <a:r>
              <a:rPr lang="en-US" altLang="zh-CN"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要求三的程序段：使用</a:t>
            </a:r>
            <a:r>
              <a:rPr lang="en-US" altLang="zh-CN" sz="1800">
                <a:latin typeface="Times New Roman" panose="02020603050405020304" pitchFamily="18" charset="0"/>
                <a:ea typeface="宋体" panose="02010600030101010101" pitchFamily="2" charset="-122"/>
              </a:rPr>
              <a:t>LODSB</a:t>
            </a:r>
            <a:r>
              <a:rPr lang="zh-CN" altLang="en-US" sz="1800">
                <a:latin typeface="Times New Roman" panose="02020603050405020304" pitchFamily="18" charset="0"/>
                <a:ea typeface="宋体" panose="02010600030101010101" pitchFamily="2" charset="-122"/>
              </a:rPr>
              <a:t>和</a:t>
            </a:r>
            <a:r>
              <a:rPr lang="en-US" altLang="zh-CN" sz="1800">
                <a:latin typeface="Times New Roman" panose="02020603050405020304" pitchFamily="18" charset="0"/>
                <a:ea typeface="宋体" panose="02010600030101010101" pitchFamily="2" charset="-122"/>
              </a:rPr>
              <a:t>STOSB</a:t>
            </a:r>
            <a:r>
              <a:rPr lang="zh-CN" altLang="en-US" sz="1800" dirty="0">
                <a:latin typeface="Times New Roman" panose="02020603050405020304" pitchFamily="18" charset="0"/>
                <a:ea typeface="宋体" panose="02010600030101010101" pitchFamily="2" charset="-122"/>
              </a:rPr>
              <a:t>指令的程序段：</a:t>
            </a:r>
            <a:endParaRPr lang="zh-CN" altLang="en-US" sz="1800" dirty="0">
              <a:latin typeface="Times New Roman" panose="02020603050405020304" pitchFamily="18" charset="0"/>
              <a:ea typeface="宋体" panose="02010600030101010101" pitchFamily="2" charset="-122"/>
            </a:endParaRPr>
          </a:p>
          <a:p>
            <a:pPr algn="just">
              <a:spcBef>
                <a:spcPct val="50000"/>
              </a:spcBef>
            </a:pPr>
            <a:r>
              <a:rPr lang="zh-CN" altLang="en-US" sz="1800">
                <a:latin typeface="Times New Roman" panose="02020603050405020304" pitchFamily="18" charset="0"/>
                <a:ea typeface="宋体" panose="02010600030101010101" pitchFamily="2" charset="-122"/>
              </a:rPr>
              <a:t>	</a:t>
            </a:r>
            <a:r>
              <a:rPr lang="en-US" altLang="zh-CN" sz="1800">
                <a:latin typeface="Times New Roman" panose="02020603050405020304" pitchFamily="18" charset="0"/>
                <a:ea typeface="宋体" panose="02010600030101010101" pitchFamily="2" charset="-122"/>
              </a:rPr>
              <a:t>MOV  AX</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1000H</a:t>
            </a:r>
            <a:endParaRPr lang="en-US" altLang="zh-CN" sz="1800">
              <a:latin typeface="Times New Roman" panose="02020603050405020304" pitchFamily="18" charset="0"/>
              <a:ea typeface="宋体" panose="02010600030101010101" pitchFamily="2" charset="-122"/>
            </a:endParaRPr>
          </a:p>
          <a:p>
            <a:pPr algn="just">
              <a:spcBef>
                <a:spcPct val="50000"/>
              </a:spcBef>
            </a:pPr>
            <a:r>
              <a:rPr lang="en-US" altLang="zh-CN" sz="1800">
                <a:latin typeface="Times New Roman" panose="02020603050405020304" pitchFamily="18" charset="0"/>
                <a:ea typeface="宋体" panose="02010600030101010101" pitchFamily="2" charset="-122"/>
              </a:rPr>
              <a:t>	MOV  DX</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AX        </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LODSB </a:t>
            </a:r>
            <a:r>
              <a:rPr lang="zh-CN" altLang="en-US" sz="1800" dirty="0">
                <a:latin typeface="Times New Roman" panose="02020603050405020304" pitchFamily="18" charset="0"/>
                <a:ea typeface="宋体" panose="02010600030101010101" pitchFamily="2" charset="-122"/>
              </a:rPr>
              <a:t>指令条件</a:t>
            </a:r>
            <a:r>
              <a:rPr lang="en-US" altLang="zh-CN" sz="1800" dirty="0">
                <a:latin typeface="Times New Roman" panose="02020603050405020304" pitchFamily="18" charset="0"/>
                <a:ea typeface="宋体" panose="02010600030101010101" pitchFamily="2" charset="-122"/>
              </a:rPr>
              <a:t>1</a:t>
            </a:r>
            <a:endParaRPr lang="en-US" altLang="zh-CN" sz="1800" dirty="0">
              <a:latin typeface="Times New Roman" panose="02020603050405020304" pitchFamily="18" charset="0"/>
              <a:ea typeface="宋体" panose="02010600030101010101" pitchFamily="2" charset="-122"/>
            </a:endParaRPr>
          </a:p>
          <a:p>
            <a:pPr algn="just">
              <a:spcBef>
                <a:spcPct val="50000"/>
              </a:spcBef>
            </a:pPr>
            <a:r>
              <a:rPr lang="en-US" altLang="zh-CN" sz="1800">
                <a:latin typeface="Times New Roman" panose="02020603050405020304" pitchFamily="18" charset="0"/>
                <a:ea typeface="宋体" panose="02010600030101010101" pitchFamily="2" charset="-122"/>
              </a:rPr>
              <a:t>	MOV  AX</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2000H</a:t>
            </a:r>
            <a:endParaRPr lang="en-US" altLang="zh-CN" sz="1800">
              <a:latin typeface="Times New Roman" panose="02020603050405020304" pitchFamily="18" charset="0"/>
              <a:ea typeface="宋体" panose="02010600030101010101" pitchFamily="2" charset="-122"/>
            </a:endParaRPr>
          </a:p>
          <a:p>
            <a:pPr algn="just">
              <a:spcBef>
                <a:spcPct val="50000"/>
              </a:spcBef>
            </a:pPr>
            <a:r>
              <a:rPr lang="en-US" altLang="zh-CN" sz="1800">
                <a:latin typeface="Times New Roman" panose="02020603050405020304" pitchFamily="18" charset="0"/>
                <a:ea typeface="宋体" panose="02010600030101010101" pitchFamily="2" charset="-122"/>
              </a:rPr>
              <a:t>	MOV  ES</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AX         </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STOSB</a:t>
            </a:r>
            <a:r>
              <a:rPr lang="zh-CN" altLang="en-US" sz="1800" dirty="0">
                <a:latin typeface="Times New Roman" panose="02020603050405020304" pitchFamily="18" charset="0"/>
                <a:ea typeface="宋体" panose="02010600030101010101" pitchFamily="2" charset="-122"/>
              </a:rPr>
              <a:t>指令条件</a:t>
            </a:r>
            <a:r>
              <a:rPr lang="en-US" altLang="zh-CN" sz="1800" dirty="0">
                <a:latin typeface="Times New Roman" panose="02020603050405020304" pitchFamily="18" charset="0"/>
                <a:ea typeface="宋体" panose="02010600030101010101" pitchFamily="2" charset="-122"/>
              </a:rPr>
              <a:t>1</a:t>
            </a:r>
            <a:endParaRPr lang="en-US" altLang="zh-CN" sz="1800" dirty="0">
              <a:latin typeface="Times New Roman" panose="02020603050405020304" pitchFamily="18" charset="0"/>
              <a:ea typeface="宋体" panose="02010600030101010101" pitchFamily="2" charset="-122"/>
            </a:endParaRPr>
          </a:p>
          <a:p>
            <a:pPr algn="just">
              <a:spcBef>
                <a:spcPct val="50000"/>
              </a:spcBef>
            </a:pPr>
            <a:r>
              <a:rPr lang="en-US" altLang="zh-CN" sz="1800">
                <a:latin typeface="Times New Roman" panose="02020603050405020304" pitchFamily="18" charset="0"/>
                <a:ea typeface="宋体" panose="02010600030101010101" pitchFamily="2" charset="-122"/>
              </a:rPr>
              <a:t>	LEA  SI</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BUF1        </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LODSB</a:t>
            </a:r>
            <a:r>
              <a:rPr lang="zh-CN" altLang="en-US" sz="1800" dirty="0">
                <a:latin typeface="Times New Roman" panose="02020603050405020304" pitchFamily="18" charset="0"/>
                <a:ea typeface="宋体" panose="02010600030101010101" pitchFamily="2" charset="-122"/>
              </a:rPr>
              <a:t>指令条件</a:t>
            </a:r>
            <a:r>
              <a:rPr lang="en-US" altLang="zh-CN" sz="1800" dirty="0">
                <a:latin typeface="Times New Roman" panose="02020603050405020304" pitchFamily="18" charset="0"/>
                <a:ea typeface="宋体" panose="02010600030101010101" pitchFamily="2" charset="-122"/>
              </a:rPr>
              <a:t>2</a:t>
            </a:r>
            <a:endParaRPr lang="en-US" altLang="zh-CN" sz="1800" dirty="0">
              <a:latin typeface="Times New Roman" panose="02020603050405020304" pitchFamily="18" charset="0"/>
              <a:ea typeface="宋体" panose="02010600030101010101" pitchFamily="2" charset="-122"/>
            </a:endParaRPr>
          </a:p>
          <a:p>
            <a:pPr algn="just">
              <a:spcBef>
                <a:spcPct val="50000"/>
              </a:spcBef>
            </a:pPr>
            <a:r>
              <a:rPr lang="en-US" altLang="zh-CN" sz="1800">
                <a:latin typeface="Times New Roman" panose="02020603050405020304" pitchFamily="18" charset="0"/>
                <a:ea typeface="宋体" panose="02010600030101010101" pitchFamily="2" charset="-122"/>
              </a:rPr>
              <a:t>	LEA  DI</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BUF2        </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STOSB</a:t>
            </a:r>
            <a:r>
              <a:rPr lang="zh-CN" altLang="en-US" sz="1800" dirty="0">
                <a:latin typeface="Times New Roman" panose="02020603050405020304" pitchFamily="18" charset="0"/>
                <a:ea typeface="宋体" panose="02010600030101010101" pitchFamily="2" charset="-122"/>
              </a:rPr>
              <a:t>指令条件</a:t>
            </a:r>
            <a:r>
              <a:rPr lang="en-US" altLang="zh-CN" sz="1800" dirty="0">
                <a:latin typeface="Times New Roman" panose="02020603050405020304" pitchFamily="18" charset="0"/>
                <a:ea typeface="宋体" panose="02010600030101010101" pitchFamily="2" charset="-122"/>
              </a:rPr>
              <a:t>2</a:t>
            </a:r>
            <a:endParaRPr lang="en-US" altLang="zh-CN" sz="1800" dirty="0">
              <a:latin typeface="Times New Roman" panose="02020603050405020304" pitchFamily="18" charset="0"/>
              <a:ea typeface="宋体" panose="02010600030101010101" pitchFamily="2" charset="-122"/>
            </a:endParaRPr>
          </a:p>
          <a:p>
            <a:pPr algn="just">
              <a:spcBef>
                <a:spcPct val="50000"/>
              </a:spcBef>
            </a:pPr>
            <a:r>
              <a:rPr lang="en-US" altLang="zh-CN" sz="1800">
                <a:latin typeface="Times New Roman" panose="02020603050405020304" pitchFamily="18" charset="0"/>
                <a:ea typeface="宋体" panose="02010600030101010101" pitchFamily="2" charset="-122"/>
              </a:rPr>
              <a:t>	CLD                   </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两指令共同条件</a:t>
            </a:r>
            <a:r>
              <a:rPr lang="en-US" altLang="zh-CN" sz="1800" dirty="0">
                <a:latin typeface="Times New Roman" panose="02020603050405020304" pitchFamily="18" charset="0"/>
                <a:ea typeface="宋体" panose="02010600030101010101" pitchFamily="2" charset="-122"/>
              </a:rPr>
              <a:t>3</a:t>
            </a:r>
            <a:endParaRPr lang="en-US" altLang="zh-CN" sz="1800" dirty="0">
              <a:latin typeface="Times New Roman" panose="02020603050405020304" pitchFamily="18" charset="0"/>
              <a:ea typeface="宋体" panose="02010600030101010101" pitchFamily="2" charset="-122"/>
            </a:endParaRPr>
          </a:p>
          <a:p>
            <a:pPr algn="just">
              <a:spcBef>
                <a:spcPct val="50000"/>
              </a:spcBef>
            </a:pPr>
            <a:r>
              <a:rPr lang="en-US" altLang="zh-CN" sz="1800">
                <a:latin typeface="Times New Roman" panose="02020603050405020304" pitchFamily="18" charset="0"/>
                <a:ea typeface="宋体" panose="02010600030101010101" pitchFamily="2" charset="-122"/>
              </a:rPr>
              <a:t>	MOV  CX</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200         </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置循环数</a:t>
            </a:r>
            <a:endParaRPr lang="zh-CN" altLang="en-US" sz="1800" dirty="0">
              <a:latin typeface="Times New Roman" panose="02020603050405020304" pitchFamily="18" charset="0"/>
              <a:ea typeface="宋体" panose="02010600030101010101" pitchFamily="2" charset="-122"/>
            </a:endParaRPr>
          </a:p>
          <a:p>
            <a:pPr algn="just">
              <a:spcBef>
                <a:spcPct val="50000"/>
              </a:spcBef>
            </a:pPr>
            <a:r>
              <a:rPr lang="zh-CN" altLang="en-US" sz="1800">
                <a:latin typeface="Times New Roman" panose="02020603050405020304" pitchFamily="18" charset="0"/>
                <a:ea typeface="宋体" panose="02010600030101010101" pitchFamily="2" charset="-122"/>
              </a:rPr>
              <a:t>     </a:t>
            </a:r>
            <a:r>
              <a:rPr lang="en-US" altLang="zh-CN" sz="1800">
                <a:latin typeface="Times New Roman" panose="02020603050405020304" pitchFamily="18" charset="0"/>
                <a:ea typeface="宋体" panose="02010600030101010101" pitchFamily="2" charset="-122"/>
              </a:rPr>
              <a:t>LOP</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LODSB</a:t>
            </a:r>
            <a:endParaRPr lang="en-US" altLang="zh-CN" sz="1800">
              <a:latin typeface="Times New Roman" panose="02020603050405020304" pitchFamily="18" charset="0"/>
              <a:ea typeface="宋体" panose="02010600030101010101" pitchFamily="2" charset="-122"/>
            </a:endParaRPr>
          </a:p>
          <a:p>
            <a:pPr algn="just">
              <a:spcBef>
                <a:spcPct val="50000"/>
              </a:spcBef>
            </a:pPr>
            <a:r>
              <a:rPr lang="en-US" altLang="zh-CN" sz="1800">
                <a:latin typeface="Times New Roman" panose="02020603050405020304" pitchFamily="18" charset="0"/>
                <a:ea typeface="宋体" panose="02010600030101010101" pitchFamily="2" charset="-122"/>
              </a:rPr>
              <a:t>	STOSB</a:t>
            </a:r>
            <a:endParaRPr lang="en-US" altLang="zh-CN" sz="1800">
              <a:latin typeface="Times New Roman" panose="02020603050405020304" pitchFamily="18" charset="0"/>
              <a:ea typeface="宋体" panose="02010600030101010101" pitchFamily="2" charset="-122"/>
            </a:endParaRPr>
          </a:p>
          <a:p>
            <a:pPr algn="just">
              <a:spcBef>
                <a:spcPct val="50000"/>
              </a:spcBef>
            </a:pPr>
            <a:r>
              <a:rPr lang="en-US" altLang="zh-CN" sz="1800">
                <a:latin typeface="Times New Roman" panose="02020603050405020304" pitchFamily="18" charset="0"/>
                <a:ea typeface="宋体" panose="02010600030101010101" pitchFamily="2" charset="-122"/>
              </a:rPr>
              <a:t>	DEC  CX</a:t>
            </a:r>
            <a:endParaRPr lang="en-US" altLang="zh-CN" sz="1800">
              <a:latin typeface="Times New Roman" panose="02020603050405020304" pitchFamily="18" charset="0"/>
              <a:ea typeface="宋体" panose="02010600030101010101" pitchFamily="2" charset="-122"/>
            </a:endParaRPr>
          </a:p>
          <a:p>
            <a:pPr algn="just">
              <a:spcBef>
                <a:spcPct val="50000"/>
              </a:spcBef>
            </a:pPr>
            <a:r>
              <a:rPr lang="en-US" altLang="zh-CN" sz="1800">
                <a:latin typeface="Times New Roman" panose="02020603050405020304" pitchFamily="18" charset="0"/>
                <a:ea typeface="宋体" panose="02010600030101010101" pitchFamily="2" charset="-122"/>
              </a:rPr>
              <a:t>	JNZ  LOP</a:t>
            </a: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6196" name="文本框 136195"/>
          <p:cNvSpPr txBox="1"/>
          <p:nvPr/>
        </p:nvSpPr>
        <p:spPr>
          <a:xfrm>
            <a:off x="395605" y="1268730"/>
            <a:ext cx="8305800" cy="4915535"/>
          </a:xfrm>
          <a:prstGeom prst="rect">
            <a:avLst/>
          </a:prstGeom>
          <a:noFill/>
          <a:ln w="9525">
            <a:noFill/>
          </a:ln>
        </p:spPr>
        <p:txBody>
          <a:bodyPr>
            <a:spAutoFit/>
          </a:bodyPr>
          <a:p>
            <a:pPr algn="just">
              <a:spcBef>
                <a:spcPct val="50000"/>
              </a:spcBef>
            </a:pPr>
            <a:r>
              <a:rPr lang="en-US" altLang="zh-CN" sz="1500" dirty="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【例】</a:t>
            </a:r>
            <a:r>
              <a:rPr lang="zh-CN" altLang="en-US" sz="1500" dirty="0">
                <a:latin typeface="Times New Roman" panose="02020603050405020304" pitchFamily="18" charset="0"/>
                <a:ea typeface="宋体" panose="02010600030101010101" pitchFamily="2" charset="-122"/>
              </a:rPr>
              <a:t> 在数据段中以</a:t>
            </a:r>
            <a:r>
              <a:rPr lang="en-US" altLang="zh-CN" sz="1500">
                <a:latin typeface="Times New Roman" panose="02020603050405020304" pitchFamily="18" charset="0"/>
                <a:ea typeface="宋体" panose="02010600030101010101" pitchFamily="2" charset="-122"/>
              </a:rPr>
              <a:t>BLOCK1</a:t>
            </a:r>
            <a:r>
              <a:rPr lang="zh-CN" altLang="en-US" sz="1500" dirty="0">
                <a:latin typeface="Times New Roman" panose="02020603050405020304" pitchFamily="18" charset="0"/>
                <a:ea typeface="宋体" panose="02010600030101010101" pitchFamily="2" charset="-122"/>
              </a:rPr>
              <a:t>为首地址的数据块中，存放有大写或小写的英文字母、数字和其它符号组成，其结束符为回车符</a:t>
            </a:r>
            <a:r>
              <a:rPr lang="en-US" altLang="zh-CN" sz="1500">
                <a:latin typeface="Times New Roman" panose="02020603050405020304" pitchFamily="18" charset="0"/>
                <a:ea typeface="宋体" panose="02010600030101010101" pitchFamily="2" charset="-122"/>
              </a:rPr>
              <a:t>CR</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ASCII</a:t>
            </a:r>
            <a:r>
              <a:rPr lang="zh-CN" altLang="en-US" sz="1500" dirty="0">
                <a:latin typeface="Times New Roman" panose="02020603050405020304" pitchFamily="18" charset="0"/>
                <a:ea typeface="宋体" panose="02010600030101010101" pitchFamily="2" charset="-122"/>
              </a:rPr>
              <a:t>码为</a:t>
            </a:r>
            <a:r>
              <a:rPr lang="en-US" altLang="zh-CN" sz="1500" dirty="0">
                <a:latin typeface="Times New Roman" panose="02020603050405020304" pitchFamily="18" charset="0"/>
                <a:ea typeface="宋体" panose="02010600030101010101" pitchFamily="2" charset="-122"/>
              </a:rPr>
              <a:t>0</a:t>
            </a:r>
            <a:r>
              <a:rPr lang="en-US" altLang="zh-CN" sz="1500">
                <a:latin typeface="Times New Roman" panose="02020603050405020304" pitchFamily="18" charset="0"/>
                <a:ea typeface="宋体" panose="02010600030101010101" pitchFamily="2" charset="-122"/>
              </a:rPr>
              <a:t>DH</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把该数据块传送到附加段内以</a:t>
            </a:r>
            <a:r>
              <a:rPr lang="en-US" altLang="zh-CN" sz="1500">
                <a:latin typeface="Times New Roman" panose="02020603050405020304" pitchFamily="18" charset="0"/>
                <a:ea typeface="宋体" panose="02010600030101010101" pitchFamily="2" charset="-122"/>
              </a:rPr>
              <a:t>BLOCK2</a:t>
            </a:r>
            <a:r>
              <a:rPr lang="zh-CN" altLang="en-US" sz="1500" dirty="0">
                <a:latin typeface="Times New Roman" panose="02020603050405020304" pitchFamily="18" charset="0"/>
                <a:ea typeface="宋体" panose="02010600030101010101" pitchFamily="2" charset="-122"/>
              </a:rPr>
              <a:t>为首地址的内存区，并将其中小写英文字母转换成相应的大写字母</a:t>
            </a:r>
            <a:r>
              <a:rPr lang="en-US" altLang="zh-CN" sz="1500">
                <a:latin typeface="Times New Roman" panose="02020603050405020304" pitchFamily="18" charset="0"/>
                <a:ea typeface="宋体" panose="02010600030101010101" pitchFamily="2" charset="-122"/>
              </a:rPr>
              <a:t>ASCII</a:t>
            </a:r>
            <a:r>
              <a:rPr lang="zh-CN" altLang="en-US" sz="1500" dirty="0">
                <a:latin typeface="Times New Roman" panose="02020603050405020304" pitchFamily="18" charset="0"/>
                <a:ea typeface="宋体" panose="02010600030101010101" pitchFamily="2" charset="-122"/>
              </a:rPr>
              <a:t>码，其余符号的</a:t>
            </a:r>
            <a:r>
              <a:rPr lang="en-US" altLang="zh-CN" sz="1500">
                <a:latin typeface="Times New Roman" panose="02020603050405020304" pitchFamily="18" charset="0"/>
                <a:ea typeface="宋体" panose="02010600030101010101" pitchFamily="2" charset="-122"/>
              </a:rPr>
              <a:t>ASCII</a:t>
            </a:r>
            <a:r>
              <a:rPr lang="zh-CN" altLang="en-US" sz="1500" dirty="0">
                <a:latin typeface="Times New Roman" panose="02020603050405020304" pitchFamily="18" charset="0"/>
                <a:ea typeface="宋体" panose="02010600030101010101" pitchFamily="2" charset="-122"/>
              </a:rPr>
              <a:t>码不变。设数据段与附加段的段基值分别为</a:t>
            </a:r>
            <a:r>
              <a:rPr lang="en-US" altLang="zh-CN" sz="1500">
                <a:latin typeface="Times New Roman" panose="02020603050405020304" pitchFamily="18" charset="0"/>
                <a:ea typeface="宋体" panose="02010600030101010101" pitchFamily="2" charset="-122"/>
              </a:rPr>
              <a:t>DATA</a:t>
            </a:r>
            <a:r>
              <a:rPr lang="zh-CN" altLang="en-US" sz="1500">
                <a:latin typeface="Times New Roman" panose="02020603050405020304" pitchFamily="18" charset="0"/>
                <a:ea typeface="宋体" panose="02010600030101010101" pitchFamily="2" charset="-122"/>
              </a:rPr>
              <a:t>与</a:t>
            </a:r>
            <a:r>
              <a:rPr lang="en-US" altLang="zh-CN" sz="1500">
                <a:latin typeface="Times New Roman" panose="02020603050405020304" pitchFamily="18" charset="0"/>
                <a:ea typeface="宋体" panose="02010600030101010101" pitchFamily="2" charset="-122"/>
              </a:rPr>
              <a:t>EXTRA</a:t>
            </a:r>
            <a:r>
              <a:rPr lang="zh-CN" altLang="en-US" sz="1500">
                <a:latin typeface="Times New Roman" panose="02020603050405020304" pitchFamily="18" charset="0"/>
                <a:ea typeface="宋体" panose="02010600030101010101" pitchFamily="2" charset="-122"/>
              </a:rPr>
              <a:t>。</a:t>
            </a:r>
            <a:endParaRPr lang="zh-CN" altLang="en-US" sz="150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sz="1500" dirty="0">
                <a:latin typeface="Times New Roman" panose="02020603050405020304" pitchFamily="18" charset="0"/>
                <a:ea typeface="宋体" panose="02010600030101010101" pitchFamily="2" charset="-122"/>
              </a:rPr>
              <a:t>英文小写字母</a:t>
            </a:r>
            <a:r>
              <a:rPr lang="en-US" altLang="zh-CN" sz="1500">
                <a:latin typeface="Times New Roman" panose="02020603050405020304" pitchFamily="18" charset="0"/>
                <a:ea typeface="宋体" panose="02010600030101010101" pitchFamily="2" charset="-122"/>
              </a:rPr>
              <a:t>ASCII</a:t>
            </a:r>
            <a:r>
              <a:rPr lang="zh-CN" altLang="en-US" sz="1500" dirty="0">
                <a:latin typeface="Times New Roman" panose="02020603050405020304" pitchFamily="18" charset="0"/>
                <a:ea typeface="宋体" panose="02010600030101010101" pitchFamily="2" charset="-122"/>
              </a:rPr>
              <a:t>码（</a:t>
            </a:r>
            <a:r>
              <a:rPr lang="en-US" altLang="zh-CN" sz="1500">
                <a:latin typeface="Times New Roman" panose="02020603050405020304" pitchFamily="18" charset="0"/>
                <a:ea typeface="宋体" panose="02010600030101010101" pitchFamily="2" charset="-122"/>
              </a:rPr>
              <a:t>a~z</a:t>
            </a:r>
            <a:r>
              <a:rPr lang="zh-CN" altLang="en-US" sz="1500">
                <a:latin typeface="Times New Roman" panose="02020603050405020304" pitchFamily="18" charset="0"/>
                <a:ea typeface="宋体" panose="02010600030101010101" pitchFamily="2" charset="-122"/>
              </a:rPr>
              <a:t>）</a:t>
            </a:r>
            <a:r>
              <a:rPr lang="zh-CN" altLang="en-US" sz="1500" u="sng">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61H~7AH</a:t>
            </a:r>
            <a:endParaRPr lang="en-US" altLang="zh-CN" sz="150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500" dirty="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大写字母</a:t>
            </a:r>
            <a:r>
              <a:rPr lang="en-US" altLang="zh-CN" sz="1500">
                <a:latin typeface="Times New Roman" panose="02020603050405020304" pitchFamily="18" charset="0"/>
                <a:ea typeface="宋体" panose="02010600030101010101" pitchFamily="2" charset="-122"/>
              </a:rPr>
              <a:t>ASCII</a:t>
            </a:r>
            <a:r>
              <a:rPr lang="zh-CN" altLang="en-US" sz="1500" dirty="0">
                <a:latin typeface="Times New Roman" panose="02020603050405020304" pitchFamily="18" charset="0"/>
                <a:ea typeface="宋体" panose="02010600030101010101" pitchFamily="2" charset="-122"/>
              </a:rPr>
              <a:t>码（</a:t>
            </a:r>
            <a:r>
              <a:rPr lang="en-US" altLang="zh-CN" sz="1500">
                <a:latin typeface="Times New Roman" panose="02020603050405020304" pitchFamily="18" charset="0"/>
                <a:ea typeface="宋体" panose="02010600030101010101" pitchFamily="2" charset="-122"/>
              </a:rPr>
              <a:t>A~Z</a:t>
            </a:r>
            <a:r>
              <a:rPr lang="zh-CN" altLang="en-US" sz="1500">
                <a:latin typeface="Times New Roman" panose="02020603050405020304" pitchFamily="18" charset="0"/>
                <a:ea typeface="宋体" panose="02010600030101010101" pitchFamily="2" charset="-122"/>
              </a:rPr>
              <a:t>）</a:t>
            </a:r>
            <a:r>
              <a:rPr lang="zh-CN" altLang="en-US" sz="1500" u="sng">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41H~5AH</a:t>
            </a:r>
            <a:endParaRPr lang="en-US" altLang="zh-CN" sz="150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sz="1500" dirty="0">
                <a:latin typeface="Times New Roman" panose="02020603050405020304" pitchFamily="18" charset="0"/>
                <a:ea typeface="宋体" panose="02010600030101010101" pitchFamily="2" charset="-122"/>
              </a:rPr>
              <a:t>即将小写字母的</a:t>
            </a:r>
            <a:r>
              <a:rPr lang="en-US" altLang="zh-CN" sz="1500">
                <a:latin typeface="Times New Roman" panose="02020603050405020304" pitchFamily="18" charset="0"/>
                <a:ea typeface="宋体" panose="02010600030101010101" pitchFamily="2" charset="-122"/>
              </a:rPr>
              <a:t>ASCII</a:t>
            </a:r>
            <a:r>
              <a:rPr lang="zh-CN" altLang="en-US" sz="1500" dirty="0">
                <a:latin typeface="Times New Roman" panose="02020603050405020304" pitchFamily="18" charset="0"/>
                <a:ea typeface="宋体" panose="02010600030101010101" pitchFamily="2" charset="-122"/>
              </a:rPr>
              <a:t>码减</a:t>
            </a:r>
            <a:r>
              <a:rPr lang="en-US" altLang="zh-CN" sz="1500" dirty="0">
                <a:latin typeface="Times New Roman" panose="02020603050405020304" pitchFamily="18" charset="0"/>
                <a:ea typeface="宋体" panose="02010600030101010101" pitchFamily="2" charset="-122"/>
              </a:rPr>
              <a:t>20</a:t>
            </a:r>
            <a:r>
              <a:rPr lang="en-US" altLang="zh-CN" sz="1500">
                <a:latin typeface="Times New Roman" panose="02020603050405020304" pitchFamily="18" charset="0"/>
                <a:ea typeface="宋体" panose="02010600030101010101" pitchFamily="2" charset="-122"/>
              </a:rPr>
              <a:t>H</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即可得到相应大写字母的</a:t>
            </a:r>
            <a:r>
              <a:rPr lang="en-US" altLang="zh-CN" sz="1500">
                <a:latin typeface="Times New Roman" panose="02020603050405020304" pitchFamily="18" charset="0"/>
                <a:ea typeface="宋体" panose="02010600030101010101" pitchFamily="2" charset="-122"/>
              </a:rPr>
              <a:t>ASCII</a:t>
            </a:r>
            <a:r>
              <a:rPr lang="zh-CN" altLang="en-US" sz="1500" dirty="0">
                <a:latin typeface="Times New Roman" panose="02020603050405020304" pitchFamily="18" charset="0"/>
                <a:ea typeface="宋体" panose="02010600030101010101" pitchFamily="2" charset="-122"/>
              </a:rPr>
              <a:t>码，程序段如下：</a:t>
            </a:r>
            <a:endParaRPr lang="zh-CN" altLang="en-US" sz="1500" dirty="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MOV  AX</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DATA</a:t>
            </a:r>
            <a:endParaRPr lang="en-US" altLang="zh-CN" sz="150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500">
                <a:latin typeface="Times New Roman" panose="02020603050405020304" pitchFamily="18" charset="0"/>
                <a:ea typeface="宋体" panose="02010600030101010101" pitchFamily="2" charset="-122"/>
              </a:rPr>
              <a:t>	MOV  DS</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AX</a:t>
            </a:r>
            <a:endParaRPr lang="en-US" altLang="zh-CN" sz="150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500">
                <a:latin typeface="Times New Roman" panose="02020603050405020304" pitchFamily="18" charset="0"/>
                <a:ea typeface="宋体" panose="02010600030101010101" pitchFamily="2" charset="-122"/>
              </a:rPr>
              <a:t>	MOV  AX</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EXTRA</a:t>
            </a:r>
            <a:endParaRPr lang="en-US" altLang="zh-CN" sz="150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500">
                <a:latin typeface="Times New Roman" panose="02020603050405020304" pitchFamily="18" charset="0"/>
                <a:ea typeface="宋体" panose="02010600030101010101" pitchFamily="2" charset="-122"/>
              </a:rPr>
              <a:t>	MOV  ES</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AX</a:t>
            </a:r>
            <a:endParaRPr lang="en-US" altLang="zh-CN" sz="150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500">
                <a:latin typeface="Times New Roman" panose="02020603050405020304" pitchFamily="18" charset="0"/>
                <a:ea typeface="宋体" panose="02010600030101010101" pitchFamily="2" charset="-122"/>
              </a:rPr>
              <a:t>	LEA   SI</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BLOCK1</a:t>
            </a:r>
            <a:endParaRPr lang="en-US" altLang="zh-CN" sz="150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500">
                <a:latin typeface="Times New Roman" panose="02020603050405020304" pitchFamily="18" charset="0"/>
                <a:ea typeface="宋体" panose="02010600030101010101" pitchFamily="2" charset="-122"/>
              </a:rPr>
              <a:t>	LEA   DI</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BLOCK2</a:t>
            </a:r>
            <a:endParaRPr lang="en-US" altLang="zh-CN" sz="150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500">
                <a:latin typeface="Times New Roman" panose="02020603050405020304" pitchFamily="18" charset="0"/>
                <a:ea typeface="宋体" panose="02010600030101010101" pitchFamily="2" charset="-122"/>
              </a:rPr>
              <a:t>	CLD</a:t>
            </a:r>
            <a:endParaRPr lang="en-US" altLang="zh-CN" sz="150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500">
                <a:latin typeface="Times New Roman" panose="02020603050405020304" pitchFamily="18" charset="0"/>
                <a:ea typeface="宋体" panose="02010600030101010101" pitchFamily="2" charset="-122"/>
              </a:rPr>
              <a:t>LOP</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LODSB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取一个字符到</a:t>
            </a:r>
            <a:r>
              <a:rPr lang="en-US" altLang="zh-CN" sz="1500">
                <a:latin typeface="Times New Roman" panose="02020603050405020304" pitchFamily="18" charset="0"/>
                <a:ea typeface="宋体" panose="02010600030101010101" pitchFamily="2" charset="-122"/>
              </a:rPr>
              <a:t>AL</a:t>
            </a:r>
            <a:r>
              <a:rPr lang="zh-CN" altLang="en-US" sz="1500" dirty="0">
                <a:latin typeface="Times New Roman" panose="02020603050405020304" pitchFamily="18" charset="0"/>
                <a:ea typeface="宋体" panose="02010600030101010101" pitchFamily="2" charset="-122"/>
              </a:rPr>
              <a:t>中</a:t>
            </a:r>
            <a:endParaRPr lang="zh-CN" altLang="en-US" sz="1500" dirty="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CMP  AL</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0DH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是否回车符</a:t>
            </a:r>
            <a:endParaRPr lang="zh-CN" altLang="en-US" sz="1500" dirty="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JZ    DONE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是，转</a:t>
            </a:r>
            <a:r>
              <a:rPr lang="en-US" altLang="zh-CN" sz="1500">
                <a:latin typeface="Times New Roman" panose="02020603050405020304" pitchFamily="18" charset="0"/>
                <a:ea typeface="宋体" panose="02010600030101010101" pitchFamily="2" charset="-122"/>
              </a:rPr>
              <a:t>DONE</a:t>
            </a:r>
            <a:r>
              <a:rPr lang="en-US" altLang="zh-CN" sz="1500">
                <a:latin typeface="Times New Roman" panose="02020603050405020304" pitchFamily="18" charset="0"/>
                <a:ea typeface="宋体" panose="02010600030101010101" pitchFamily="2" charset="-122"/>
              </a:rPr>
              <a:t>       </a:t>
            </a:r>
            <a:endParaRPr lang="en-US" altLang="zh-CN" sz="15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5172" name="文本框 135171"/>
          <p:cNvSpPr txBox="1"/>
          <p:nvPr/>
        </p:nvSpPr>
        <p:spPr>
          <a:xfrm>
            <a:off x="304800" y="1125220"/>
            <a:ext cx="8458200" cy="5077460"/>
          </a:xfrm>
          <a:prstGeom prst="rect">
            <a:avLst/>
          </a:prstGeom>
          <a:noFill/>
          <a:ln w="9525">
            <a:noFill/>
          </a:ln>
        </p:spPr>
        <p:txBody>
          <a:bodyPr>
            <a:spAutoFit/>
          </a:bodyPr>
          <a:p>
            <a:pPr algn="just">
              <a:lnSpc>
                <a:spcPct val="120000"/>
              </a:lnSpc>
              <a:spcBef>
                <a:spcPct val="50000"/>
              </a:spcBef>
            </a:pPr>
            <a:r>
              <a:rPr lang="en-US" altLang="zh-CN" sz="1500">
                <a:latin typeface="Times New Roman" panose="02020603050405020304" pitchFamily="18" charset="0"/>
                <a:ea typeface="宋体" panose="02010600030101010101" pitchFamily="2" charset="-122"/>
              </a:rPr>
              <a:t> 	CMP  AL</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a’</a:t>
            </a:r>
            <a:r>
              <a:rPr lang="en-US" altLang="zh-CN" sz="1500">
                <a:latin typeface="Times New Roman" panose="02020603050405020304" pitchFamily="18" charset="0"/>
                <a:ea typeface="宋体" panose="02010600030101010101" pitchFamily="2" charset="-122"/>
              </a:rPr>
              <a:t>    </a:t>
            </a:r>
            <a:endParaRPr lang="en-US" altLang="zh-CN" sz="1500">
              <a:latin typeface="Times New Roman" panose="02020603050405020304" pitchFamily="18" charset="0"/>
              <a:ea typeface="宋体" panose="02010600030101010101" pitchFamily="2" charset="-122"/>
            </a:endParaRPr>
          </a:p>
          <a:p>
            <a:pPr algn="just">
              <a:lnSpc>
                <a:spcPct val="120000"/>
              </a:lnSpc>
              <a:spcBef>
                <a:spcPct val="50000"/>
              </a:spcBef>
            </a:pPr>
            <a:r>
              <a:rPr lang="en-US" altLang="zh-CN" sz="1500">
                <a:latin typeface="Times New Roman" panose="02020603050405020304" pitchFamily="18" charset="0"/>
                <a:ea typeface="宋体" panose="02010600030101010101" pitchFamily="2" charset="-122"/>
              </a:rPr>
              <a:t>	JB    OK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是小于‘</a:t>
            </a:r>
            <a:r>
              <a:rPr lang="en-US" altLang="zh-CN" sz="1500">
                <a:latin typeface="Times New Roman" panose="02020603050405020304" pitchFamily="18" charset="0"/>
                <a:ea typeface="宋体" panose="02010600030101010101" pitchFamily="2" charset="-122"/>
              </a:rPr>
              <a:t>a’</a:t>
            </a:r>
            <a:r>
              <a:rPr lang="zh-CN" altLang="en-US" sz="1500">
                <a:latin typeface="Times New Roman" panose="02020603050405020304" pitchFamily="18" charset="0"/>
                <a:ea typeface="宋体" panose="02010600030101010101" pitchFamily="2" charset="-122"/>
              </a:rPr>
              <a:t>，转</a:t>
            </a:r>
            <a:r>
              <a:rPr lang="en-US" altLang="zh-CN" sz="1500">
                <a:latin typeface="Times New Roman" panose="02020603050405020304" pitchFamily="18" charset="0"/>
                <a:ea typeface="宋体" panose="02010600030101010101" pitchFamily="2" charset="-122"/>
              </a:rPr>
              <a:t>OK</a:t>
            </a:r>
            <a:endParaRPr lang="en-US" altLang="zh-CN" sz="1500">
              <a:latin typeface="Times New Roman" panose="02020603050405020304" pitchFamily="18" charset="0"/>
              <a:ea typeface="宋体" panose="02010600030101010101" pitchFamily="2" charset="-122"/>
            </a:endParaRPr>
          </a:p>
          <a:p>
            <a:pPr algn="just">
              <a:lnSpc>
                <a:spcPct val="120000"/>
              </a:lnSpc>
              <a:spcBef>
                <a:spcPct val="50000"/>
              </a:spcBef>
            </a:pPr>
            <a:r>
              <a:rPr lang="en-US" altLang="zh-CN" sz="1500">
                <a:latin typeface="Times New Roman" panose="02020603050405020304" pitchFamily="18" charset="0"/>
                <a:ea typeface="宋体" panose="02010600030101010101" pitchFamily="2" charset="-122"/>
              </a:rPr>
              <a:t>	CMP  AL</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z’</a:t>
            </a:r>
            <a:r>
              <a:rPr lang="en-US" altLang="zh-CN" sz="1500">
                <a:latin typeface="Times New Roman" panose="02020603050405020304" pitchFamily="18" charset="0"/>
                <a:ea typeface="宋体" panose="02010600030101010101" pitchFamily="2" charset="-122"/>
              </a:rPr>
              <a:t>    </a:t>
            </a:r>
            <a:endParaRPr lang="en-US" altLang="zh-CN" sz="1500">
              <a:latin typeface="Times New Roman" panose="02020603050405020304" pitchFamily="18" charset="0"/>
              <a:ea typeface="宋体" panose="02010600030101010101" pitchFamily="2" charset="-122"/>
            </a:endParaRPr>
          </a:p>
          <a:p>
            <a:pPr algn="just">
              <a:lnSpc>
                <a:spcPct val="120000"/>
              </a:lnSpc>
              <a:spcBef>
                <a:spcPct val="50000"/>
              </a:spcBef>
            </a:pPr>
            <a:r>
              <a:rPr lang="en-US" altLang="zh-CN" sz="1500">
                <a:latin typeface="Times New Roman" panose="02020603050405020304" pitchFamily="18" charset="0"/>
                <a:ea typeface="宋体" panose="02010600030101010101" pitchFamily="2" charset="-122"/>
              </a:rPr>
              <a:t>	JA   OK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是大于‘</a:t>
            </a:r>
            <a:r>
              <a:rPr lang="en-US" altLang="zh-CN" sz="1500">
                <a:latin typeface="Times New Roman" panose="02020603050405020304" pitchFamily="18" charset="0"/>
                <a:ea typeface="宋体" panose="02010600030101010101" pitchFamily="2" charset="-122"/>
              </a:rPr>
              <a:t>z’</a:t>
            </a:r>
            <a:r>
              <a:rPr lang="zh-CN" altLang="en-US" sz="1500">
                <a:latin typeface="Times New Roman" panose="02020603050405020304" pitchFamily="18" charset="0"/>
                <a:ea typeface="宋体" panose="02010600030101010101" pitchFamily="2" charset="-122"/>
              </a:rPr>
              <a:t>，转</a:t>
            </a:r>
            <a:r>
              <a:rPr lang="en-US" altLang="zh-CN" sz="1500">
                <a:latin typeface="Times New Roman" panose="02020603050405020304" pitchFamily="18" charset="0"/>
                <a:ea typeface="宋体" panose="02010600030101010101" pitchFamily="2" charset="-122"/>
              </a:rPr>
              <a:t>OK</a:t>
            </a:r>
            <a:endParaRPr lang="en-US" altLang="zh-CN" sz="1500">
              <a:latin typeface="Times New Roman" panose="02020603050405020304" pitchFamily="18" charset="0"/>
              <a:ea typeface="宋体" panose="02010600030101010101" pitchFamily="2" charset="-122"/>
            </a:endParaRPr>
          </a:p>
          <a:p>
            <a:pPr algn="just">
              <a:lnSpc>
                <a:spcPct val="120000"/>
              </a:lnSpc>
              <a:spcBef>
                <a:spcPct val="50000"/>
              </a:spcBef>
            </a:pPr>
            <a:r>
              <a:rPr lang="en-US" altLang="zh-CN" sz="1500">
                <a:latin typeface="Times New Roman" panose="02020603050405020304" pitchFamily="18" charset="0"/>
                <a:ea typeface="宋体" panose="02010600030101010101" pitchFamily="2" charset="-122"/>
              </a:rPr>
              <a:t>	SUB  AL</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20H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是小写字母，</a:t>
            </a:r>
            <a:r>
              <a:rPr lang="en-US" altLang="zh-CN" sz="1500">
                <a:latin typeface="Times New Roman" panose="02020603050405020304" pitchFamily="18" charset="0"/>
                <a:ea typeface="宋体" panose="02010600030101010101" pitchFamily="2" charset="-122"/>
              </a:rPr>
              <a:t>AL</a:t>
            </a:r>
            <a:r>
              <a:rPr lang="zh-CN" altLang="en-US" sz="1500" dirty="0">
                <a:latin typeface="Times New Roman" panose="02020603050405020304" pitchFamily="18" charset="0"/>
                <a:ea typeface="宋体" panose="02010600030101010101" pitchFamily="2" charset="-122"/>
              </a:rPr>
              <a:t>减</a:t>
            </a:r>
            <a:r>
              <a:rPr lang="en-US" altLang="zh-CN" sz="1500" dirty="0">
                <a:latin typeface="Times New Roman" panose="02020603050405020304" pitchFamily="18" charset="0"/>
                <a:ea typeface="宋体" panose="02010600030101010101" pitchFamily="2" charset="-122"/>
              </a:rPr>
              <a:t>20</a:t>
            </a:r>
            <a:r>
              <a:rPr lang="en-US" altLang="zh-CN" sz="1500">
                <a:latin typeface="Times New Roman" panose="02020603050405020304" pitchFamily="18" charset="0"/>
                <a:ea typeface="宋体" panose="02010600030101010101" pitchFamily="2" charset="-122"/>
              </a:rPr>
              <a:t>H</a:t>
            </a:r>
            <a:endParaRPr lang="en-US" altLang="zh-CN" sz="1500">
              <a:latin typeface="Times New Roman" panose="02020603050405020304" pitchFamily="18" charset="0"/>
              <a:ea typeface="宋体" panose="02010600030101010101" pitchFamily="2" charset="-122"/>
            </a:endParaRPr>
          </a:p>
          <a:p>
            <a:pPr algn="just">
              <a:lnSpc>
                <a:spcPct val="120000"/>
              </a:lnSpc>
              <a:spcBef>
                <a:spcPct val="50000"/>
              </a:spcBef>
            </a:pPr>
            <a:r>
              <a:rPr lang="en-US" altLang="zh-CN" sz="1500">
                <a:latin typeface="Times New Roman" panose="02020603050405020304" pitchFamily="18" charset="0"/>
                <a:ea typeface="宋体" panose="02010600030101010101" pitchFamily="2" charset="-122"/>
              </a:rPr>
              <a:t>OK</a:t>
            </a: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STOSB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送存</a:t>
            </a:r>
            <a:endParaRPr lang="zh-CN" altLang="en-US" sz="1500" dirty="0">
              <a:latin typeface="Times New Roman" panose="02020603050405020304" pitchFamily="18" charset="0"/>
              <a:ea typeface="宋体" panose="02010600030101010101" pitchFamily="2" charset="-122"/>
            </a:endParaRPr>
          </a:p>
          <a:p>
            <a:pPr algn="just">
              <a:lnSpc>
                <a:spcPct val="120000"/>
              </a:lnSpc>
              <a:spcBef>
                <a:spcPct val="50000"/>
              </a:spcBef>
            </a:pP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JMP  LOP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转到</a:t>
            </a:r>
            <a:r>
              <a:rPr lang="en-US" altLang="zh-CN" sz="1500">
                <a:latin typeface="Times New Roman" panose="02020603050405020304" pitchFamily="18" charset="0"/>
                <a:ea typeface="宋体" panose="02010600030101010101" pitchFamily="2" charset="-122"/>
              </a:rPr>
              <a:t>LOP</a:t>
            </a:r>
            <a:endParaRPr lang="en-US" altLang="zh-CN" sz="1500">
              <a:latin typeface="Times New Roman" panose="02020603050405020304" pitchFamily="18" charset="0"/>
              <a:ea typeface="宋体" panose="02010600030101010101" pitchFamily="2" charset="-122"/>
            </a:endParaRPr>
          </a:p>
          <a:p>
            <a:pPr algn="just">
              <a:lnSpc>
                <a:spcPct val="120000"/>
              </a:lnSpc>
              <a:spcBef>
                <a:spcPct val="50000"/>
              </a:spcBef>
            </a:pPr>
            <a:r>
              <a:rPr lang="en-US" altLang="zh-CN" sz="1500">
                <a:latin typeface="Times New Roman" panose="02020603050405020304" pitchFamily="18" charset="0"/>
                <a:ea typeface="宋体" panose="02010600030101010101" pitchFamily="2" charset="-122"/>
              </a:rPr>
              <a:t>	DONE</a:t>
            </a:r>
            <a:r>
              <a:rPr lang="zh-CN" altLang="en-US" sz="1500">
                <a:latin typeface="Times New Roman" panose="02020603050405020304" pitchFamily="18" charset="0"/>
                <a:ea typeface="宋体" panose="02010600030101010101" pitchFamily="2" charset="-122"/>
              </a:rPr>
              <a:t>： </a:t>
            </a:r>
            <a:r>
              <a:rPr lang="en-US" altLang="zh-CN" sz="1500">
                <a:latin typeface="宋体" panose="02010600030101010101" pitchFamily="2" charset="-122"/>
                <a:ea typeface="宋体" panose="02010600030101010101" pitchFamily="2" charset="-122"/>
              </a:rPr>
              <a:t>┉</a:t>
            </a:r>
            <a:endParaRPr lang="en-US" altLang="zh-CN" sz="1500">
              <a:latin typeface="Times New Roman" panose="02020603050405020304" pitchFamily="18" charset="0"/>
              <a:ea typeface="宋体" panose="02010600030101010101" pitchFamily="2" charset="-122"/>
            </a:endParaRPr>
          </a:p>
          <a:p>
            <a:pPr algn="just">
              <a:lnSpc>
                <a:spcPct val="120000"/>
              </a:lnSpc>
              <a:spcBef>
                <a:spcPct val="50000"/>
              </a:spcBef>
            </a:pPr>
            <a:r>
              <a:rPr lang="en-US" altLang="zh-CN" sz="1500" b="1">
                <a:latin typeface="Times New Roman" panose="02020603050405020304" pitchFamily="18" charset="0"/>
                <a:ea typeface="宋体" panose="02010600030101010101" pitchFamily="2" charset="-122"/>
              </a:rPr>
              <a:t>5.4.2  </a:t>
            </a:r>
            <a:r>
              <a:rPr lang="zh-CN" altLang="en-US" sz="1500" b="1" dirty="0">
                <a:latin typeface="Times New Roman" panose="02020603050405020304" pitchFamily="18" charset="0"/>
                <a:ea typeface="宋体" panose="02010600030101010101" pitchFamily="2" charset="-122"/>
              </a:rPr>
              <a:t>可与</a:t>
            </a:r>
            <a:r>
              <a:rPr lang="en-US" altLang="zh-CN" sz="1500" b="1">
                <a:latin typeface="Times New Roman" panose="02020603050405020304" pitchFamily="18" charset="0"/>
                <a:ea typeface="宋体" panose="02010600030101010101" pitchFamily="2" charset="-122"/>
              </a:rPr>
              <a:t>REPE/REPZ</a:t>
            </a:r>
            <a:r>
              <a:rPr lang="zh-CN" altLang="en-US" sz="1500" b="1">
                <a:latin typeface="Times New Roman" panose="02020603050405020304" pitchFamily="18" charset="0"/>
                <a:ea typeface="宋体" panose="02010600030101010101" pitchFamily="2" charset="-122"/>
              </a:rPr>
              <a:t>和</a:t>
            </a:r>
            <a:r>
              <a:rPr lang="en-US" altLang="zh-CN" sz="1500" b="1">
                <a:latin typeface="Times New Roman" panose="02020603050405020304" pitchFamily="18" charset="0"/>
                <a:ea typeface="宋体" panose="02010600030101010101" pitchFamily="2" charset="-122"/>
              </a:rPr>
              <a:t>REPNE/REPNZ</a:t>
            </a:r>
            <a:r>
              <a:rPr lang="zh-CN" altLang="en-US" sz="1500" b="1" dirty="0">
                <a:latin typeface="Times New Roman" panose="02020603050405020304" pitchFamily="18" charset="0"/>
                <a:ea typeface="宋体" panose="02010600030101010101" pitchFamily="2" charset="-122"/>
              </a:rPr>
              <a:t>配合的</a:t>
            </a:r>
            <a:r>
              <a:rPr lang="en-US" altLang="zh-CN" sz="1500" b="1">
                <a:latin typeface="Times New Roman" panose="02020603050405020304" pitchFamily="18" charset="0"/>
                <a:ea typeface="宋体" panose="02010600030101010101" pitchFamily="2" charset="-122"/>
              </a:rPr>
              <a:t>CMPS</a:t>
            </a:r>
            <a:r>
              <a:rPr lang="zh-CN" altLang="en-US" sz="1500" b="1">
                <a:latin typeface="Times New Roman" panose="02020603050405020304" pitchFamily="18" charset="0"/>
                <a:ea typeface="宋体" panose="02010600030101010101" pitchFamily="2" charset="-122"/>
              </a:rPr>
              <a:t>和</a:t>
            </a:r>
            <a:r>
              <a:rPr lang="en-US" altLang="zh-CN" sz="1500" b="1">
                <a:latin typeface="Times New Roman" panose="02020603050405020304" pitchFamily="18" charset="0"/>
                <a:ea typeface="宋体" panose="02010600030101010101" pitchFamily="2" charset="-122"/>
              </a:rPr>
              <a:t>SCAS</a:t>
            </a:r>
            <a:r>
              <a:rPr lang="zh-CN" altLang="en-US" sz="1500" b="1" dirty="0">
                <a:latin typeface="Times New Roman" panose="02020603050405020304" pitchFamily="18" charset="0"/>
                <a:ea typeface="宋体" panose="02010600030101010101" pitchFamily="2" charset="-122"/>
              </a:rPr>
              <a:t>指令</a:t>
            </a:r>
            <a:endParaRPr lang="zh-CN" altLang="en-US" sz="1500" dirty="0">
              <a:latin typeface="Times New Roman" panose="02020603050405020304" pitchFamily="18" charset="0"/>
              <a:ea typeface="宋体" panose="02010600030101010101" pitchFamily="2" charset="-122"/>
            </a:endParaRPr>
          </a:p>
          <a:p>
            <a:pPr algn="just">
              <a:lnSpc>
                <a:spcPct val="120000"/>
              </a:lnSpc>
              <a:spcBef>
                <a:spcPct val="50000"/>
              </a:spcBef>
            </a:pPr>
            <a:r>
              <a:rPr lang="en-US" altLang="zh-CN" sz="1500" b="1" dirty="0">
                <a:latin typeface="Times New Roman" panose="02020603050405020304" pitchFamily="18" charset="0"/>
                <a:ea typeface="宋体" panose="02010600030101010101" pitchFamily="2" charset="-122"/>
              </a:rPr>
              <a:t>1</a:t>
            </a:r>
            <a:r>
              <a:rPr lang="zh-CN" altLang="en-US" sz="1500" b="1" dirty="0">
                <a:latin typeface="Times New Roman" panose="02020603050405020304" pitchFamily="18" charset="0"/>
                <a:ea typeface="宋体" panose="02010600030101010101" pitchFamily="2" charset="-122"/>
              </a:rPr>
              <a:t>．</a:t>
            </a:r>
            <a:r>
              <a:rPr lang="en-US" altLang="zh-CN" sz="1500" b="1">
                <a:latin typeface="Times New Roman" panose="02020603050405020304" pitchFamily="18" charset="0"/>
                <a:ea typeface="宋体" panose="02010600030101010101" pitchFamily="2" charset="-122"/>
              </a:rPr>
              <a:t>CMPS</a:t>
            </a:r>
            <a:r>
              <a:rPr lang="zh-CN" altLang="en-US" sz="1500" b="1">
                <a:latin typeface="Times New Roman" panose="02020603050405020304" pitchFamily="18" charset="0"/>
                <a:ea typeface="宋体" panose="02010600030101010101" pitchFamily="2" charset="-122"/>
              </a:rPr>
              <a:t>（</a:t>
            </a:r>
            <a:r>
              <a:rPr lang="en-US" altLang="zh-CN" sz="1500" b="1">
                <a:latin typeface="Times New Roman" panose="02020603050405020304" pitchFamily="18" charset="0"/>
                <a:ea typeface="宋体" panose="02010600030101010101" pitchFamily="2" charset="-122"/>
              </a:rPr>
              <a:t>Compare String</a:t>
            </a:r>
            <a:r>
              <a:rPr lang="zh-CN" altLang="en-US" sz="1500" b="1">
                <a:latin typeface="Times New Roman" panose="02020603050405020304" pitchFamily="18" charset="0"/>
                <a:ea typeface="宋体" panose="02010600030101010101" pitchFamily="2" charset="-122"/>
              </a:rPr>
              <a:t>）</a:t>
            </a:r>
            <a:r>
              <a:rPr lang="zh-CN" altLang="en-US" sz="1500" b="1" dirty="0">
                <a:latin typeface="Times New Roman" panose="02020603050405020304" pitchFamily="18" charset="0"/>
                <a:ea typeface="宋体" panose="02010600030101010101" pitchFamily="2" charset="-122"/>
              </a:rPr>
              <a:t>串比较指令</a:t>
            </a:r>
            <a:endParaRPr lang="zh-CN" altLang="en-US" sz="1500" dirty="0">
              <a:latin typeface="Times New Roman" panose="02020603050405020304" pitchFamily="18" charset="0"/>
              <a:ea typeface="宋体" panose="02010600030101010101" pitchFamily="2" charset="-122"/>
            </a:endParaRPr>
          </a:p>
          <a:p>
            <a:pPr algn="just">
              <a:lnSpc>
                <a:spcPct val="120000"/>
              </a:lnSpc>
              <a:spcBef>
                <a:spcPct val="50000"/>
              </a:spcBef>
            </a:pPr>
            <a:r>
              <a:rPr lang="zh-CN" altLang="en-US" sz="1500" dirty="0">
                <a:latin typeface="Times New Roman" panose="02020603050405020304" pitchFamily="18" charset="0"/>
                <a:ea typeface="宋体" panose="02010600030101010101" pitchFamily="2" charset="-122"/>
              </a:rPr>
              <a:t>指令格式：</a:t>
            </a:r>
            <a:r>
              <a:rPr lang="en-US" altLang="zh-CN" sz="1500">
                <a:latin typeface="Times New Roman" panose="02020603050405020304" pitchFamily="18" charset="0"/>
                <a:ea typeface="宋体" panose="02010600030101010101" pitchFamily="2" charset="-122"/>
              </a:rPr>
              <a:t>CMPS  [</a:t>
            </a:r>
            <a:r>
              <a:rPr lang="en-US" altLang="zh-CN" sz="1500" err="1">
                <a:latin typeface="Times New Roman" panose="02020603050405020304" pitchFamily="18" charset="0"/>
                <a:ea typeface="宋体" panose="02010600030101010101" pitchFamily="2" charset="-122"/>
              </a:rPr>
              <a:t>Segreg</a:t>
            </a:r>
            <a:r>
              <a:rPr lang="en-US" altLang="zh-CN" sz="1500" b="1">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 SRC</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[ES</a:t>
            </a:r>
            <a:r>
              <a:rPr lang="en-US" altLang="zh-CN" sz="1500" b="1">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 DST</a:t>
            </a:r>
            <a:endParaRPr lang="en-US" altLang="zh-CN" sz="1500">
              <a:latin typeface="Times New Roman" panose="02020603050405020304" pitchFamily="18" charset="0"/>
              <a:ea typeface="宋体" panose="02010600030101010101" pitchFamily="2" charset="-122"/>
            </a:endParaRPr>
          </a:p>
          <a:p>
            <a:pPr algn="just">
              <a:lnSpc>
                <a:spcPct val="120000"/>
              </a:lnSpc>
              <a:spcBef>
                <a:spcPct val="50000"/>
              </a:spcBef>
            </a:pPr>
            <a:r>
              <a:rPr lang="en-US" altLang="zh-CN" sz="1500">
                <a:latin typeface="Times New Roman" panose="02020603050405020304" pitchFamily="18" charset="0"/>
                <a:ea typeface="宋体" panose="02010600030101010101" pitchFamily="2" charset="-122"/>
              </a:rPr>
              <a:t>CMPSB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字节串比较</a:t>
            </a:r>
            <a:endParaRPr lang="zh-CN" altLang="en-US" sz="1500" dirty="0">
              <a:latin typeface="Times New Roman" panose="02020603050405020304" pitchFamily="18" charset="0"/>
              <a:ea typeface="宋体" panose="02010600030101010101" pitchFamily="2" charset="-122"/>
            </a:endParaRPr>
          </a:p>
          <a:p>
            <a:pPr algn="just">
              <a:lnSpc>
                <a:spcPct val="120000"/>
              </a:lnSpc>
              <a:spcBef>
                <a:spcPct val="50000"/>
              </a:spcBef>
            </a:pPr>
            <a:r>
              <a:rPr lang="en-US" altLang="zh-CN" sz="1500">
                <a:latin typeface="Times New Roman" panose="02020603050405020304" pitchFamily="18" charset="0"/>
                <a:ea typeface="宋体" panose="02010600030101010101" pitchFamily="2" charset="-122"/>
              </a:rPr>
              <a:t>CMPSW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字串比较       </a:t>
            </a:r>
            <a:endParaRPr lang="zh-CN" altLang="en-US" sz="15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89122" name="标题 389121"/>
          <p:cNvSpPr>
            <a:spLocks noGrp="1"/>
          </p:cNvSpPr>
          <p:nvPr>
            <p:ph type="title"/>
          </p:nvPr>
        </p:nvSpPr>
        <p:spPr/>
        <p:txBody>
          <a:bodyPr anchor="ctr" anchorCtr="0"/>
          <a:p>
            <a:endParaRPr lang="zh-CN" altLang="en-US" dirty="0"/>
          </a:p>
        </p:txBody>
      </p:sp>
      <p:sp>
        <p:nvSpPr>
          <p:cNvPr id="389123" name="文本占位符 389122"/>
          <p:cNvSpPr>
            <a:spLocks noGrp="1"/>
          </p:cNvSpPr>
          <p:nvPr>
            <p:ph type="body" idx="1"/>
          </p:nvPr>
        </p:nvSpPr>
        <p:spPr/>
        <p:txBody>
          <a:bodyPr/>
          <a:p>
            <a:pPr>
              <a:buNone/>
            </a:pPr>
            <a:r>
              <a:rPr lang="zh-CN" altLang="en-US" dirty="0"/>
              <a:t>串比较指令</a:t>
            </a:r>
            <a:endParaRPr lang="zh-CN" altLang="en-US" dirty="0"/>
          </a:p>
          <a:p>
            <a:r>
              <a:rPr lang="zh-CN" altLang="en-US" sz="2400" dirty="0"/>
              <a:t>格式：</a:t>
            </a:r>
            <a:endParaRPr lang="zh-CN" altLang="en-US" sz="2400" dirty="0"/>
          </a:p>
          <a:p>
            <a:pPr>
              <a:buNone/>
            </a:pPr>
            <a:r>
              <a:rPr lang="zh-CN" altLang="en-US" sz="2400" dirty="0"/>
              <a:t>    </a:t>
            </a:r>
            <a:r>
              <a:rPr lang="en-US" altLang="zh-CN" sz="2400"/>
              <a:t>CMPS    OPRD1，OPRD2</a:t>
            </a:r>
            <a:endParaRPr lang="en-US" altLang="zh-CN" sz="2400"/>
          </a:p>
          <a:p>
            <a:pPr>
              <a:buNone/>
            </a:pPr>
            <a:r>
              <a:rPr lang="en-US" altLang="zh-CN" sz="2400"/>
              <a:t>    CMPSB</a:t>
            </a:r>
            <a:endParaRPr lang="en-US" altLang="zh-CN" sz="2400"/>
          </a:p>
          <a:p>
            <a:pPr>
              <a:buNone/>
            </a:pPr>
            <a:r>
              <a:rPr lang="en-US" altLang="zh-CN" sz="2400"/>
              <a:t>    CMPSW</a:t>
            </a:r>
            <a:endParaRPr lang="en-US" altLang="zh-CN" sz="2400"/>
          </a:p>
          <a:p>
            <a:r>
              <a:rPr lang="zh-CN" altLang="en-US" sz="2400" dirty="0"/>
              <a:t>串比较指令常与条件重复前缀连用，指令的执行不改变操作数，仅影响标志位。</a:t>
            </a:r>
            <a:endParaRPr lang="zh-CN" altLang="en-US" sz="2400" dirty="0"/>
          </a:p>
          <a:p>
            <a:endParaRPr lang="zh-CN" altLang="en-US" sz="2400" dirty="0"/>
          </a:p>
        </p:txBody>
      </p:sp>
    </p:spTree>
  </p:cSld>
  <p:clrMapOvr>
    <a:masterClrMapping/>
  </p:clrMapOvr>
  <p:transition>
    <p:wheel spokes="8"/>
  </p:transition>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lgn="just">
              <a:lnSpc>
                <a:spcPct val="110000"/>
              </a:lnSpc>
              <a:spcBef>
                <a:spcPct val="50000"/>
              </a:spcBef>
              <a:buNone/>
            </a:pPr>
            <a:r>
              <a:rPr lang="zh-CN" altLang="en-US" sz="2000" dirty="0">
                <a:latin typeface="Times New Roman" panose="02020603050405020304" pitchFamily="18" charset="0"/>
                <a:ea typeface="宋体" panose="02010600030101010101" pitchFamily="2" charset="-122"/>
                <a:sym typeface="+mn-ea"/>
              </a:rPr>
              <a:t>该指令是将两个串中相应的元素逐个进行比较（即形式上相减），但不将比较结果送回目的操作数，而主要作用是反映在状态标志上。</a:t>
            </a:r>
            <a:r>
              <a:rPr lang="en-US" altLang="zh-CN" sz="2000">
                <a:latin typeface="Times New Roman" panose="02020603050405020304" pitchFamily="18" charset="0"/>
                <a:ea typeface="宋体" panose="02010600030101010101" pitchFamily="2" charset="-122"/>
                <a:sym typeface="+mn-ea"/>
              </a:rPr>
              <a:t>CMPS</a:t>
            </a:r>
            <a:r>
              <a:rPr lang="zh-CN" altLang="en-US" sz="2000" dirty="0">
                <a:latin typeface="Times New Roman" panose="02020603050405020304" pitchFamily="18" charset="0"/>
                <a:ea typeface="宋体" panose="02010600030101010101" pitchFamily="2" charset="-122"/>
                <a:sym typeface="+mn-ea"/>
              </a:rPr>
              <a:t>指令对状态标志位</a:t>
            </a:r>
            <a:r>
              <a:rPr lang="en-US" altLang="zh-CN" sz="2000">
                <a:latin typeface="Times New Roman" panose="02020603050405020304" pitchFamily="18" charset="0"/>
                <a:ea typeface="宋体" panose="02010600030101010101" pitchFamily="2" charset="-122"/>
                <a:sym typeface="+mn-ea"/>
              </a:rPr>
              <a:t>OF</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SF</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ZF</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AF</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PF</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CF</a:t>
            </a:r>
            <a:r>
              <a:rPr lang="zh-CN" altLang="en-US" sz="2000" dirty="0">
                <a:latin typeface="Times New Roman" panose="02020603050405020304" pitchFamily="18" charset="0"/>
                <a:ea typeface="宋体" panose="02010600030101010101" pitchFamily="2" charset="-122"/>
                <a:sym typeface="+mn-ea"/>
              </a:rPr>
              <a:t>都有影响。指令的基本操作是：</a:t>
            </a:r>
            <a:endParaRPr lang="zh-CN" altLang="en-US" sz="2000" dirty="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en-US" altLang="zh-CN" sz="2000" dirty="0">
                <a:latin typeface="Times New Roman" panose="02020603050405020304" pitchFamily="18" charset="0"/>
                <a:ea typeface="宋体" panose="02010600030101010101" pitchFamily="2" charset="-122"/>
                <a:sym typeface="+mn-ea"/>
              </a:rPr>
              <a:t>①</a:t>
            </a:r>
            <a:r>
              <a:rPr lang="zh-CN" altLang="en-US" sz="2000" dirty="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DS:SI</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ES:DI</a:t>
            </a:r>
            <a:r>
              <a:rPr lang="zh-CN" altLang="en-US" sz="2000">
                <a:latin typeface="Times New Roman" panose="02020603050405020304" pitchFamily="18" charset="0"/>
                <a:ea typeface="宋体" panose="02010600030101010101" pitchFamily="2" charset="-122"/>
                <a:sym typeface="+mn-ea"/>
              </a:rPr>
              <a:t>）</a:t>
            </a:r>
            <a:endParaRPr lang="zh-CN" altLang="en-US" sz="200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en-US" altLang="zh-CN" sz="2000">
                <a:latin typeface="Times New Roman" panose="02020603050405020304" pitchFamily="18" charset="0"/>
                <a:ea typeface="宋体" panose="02010600030101010101" pitchFamily="2" charset="-122"/>
                <a:sym typeface="+mn-ea"/>
              </a:rPr>
              <a:t>② SI</a:t>
            </a:r>
            <a:r>
              <a:rPr lang="en-US" altLang="zh-CN" sz="2000">
                <a:latin typeface="宋体" panose="02010600030101010101" pitchFamily="2" charset="-122"/>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SI±1</a:t>
            </a:r>
            <a:r>
              <a:rPr lang="zh-CN" altLang="en-US" sz="2000">
                <a:latin typeface="Times New Roman" panose="02020603050405020304" pitchFamily="18" charset="0"/>
                <a:ea typeface="宋体" panose="02010600030101010101" pitchFamily="2" charset="-122"/>
                <a:sym typeface="+mn-ea"/>
              </a:rPr>
              <a:t>， </a:t>
            </a:r>
            <a:r>
              <a:rPr lang="en-US" altLang="zh-CN" sz="2000">
                <a:latin typeface="Times New Roman" panose="02020603050405020304" pitchFamily="18" charset="0"/>
                <a:ea typeface="宋体" panose="02010600030101010101" pitchFamily="2" charset="-122"/>
                <a:sym typeface="+mn-ea"/>
              </a:rPr>
              <a:t>DI</a:t>
            </a:r>
            <a:r>
              <a:rPr lang="en-US" altLang="zh-CN" sz="2000">
                <a:latin typeface="宋体" panose="02010600030101010101" pitchFamily="2" charset="-122"/>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1 </a:t>
            </a:r>
            <a:r>
              <a:rPr lang="zh-CN" altLang="en-US" sz="2000" dirty="0">
                <a:latin typeface="Times New Roman" panose="02020603050405020304" pitchFamily="18" charset="0"/>
                <a:ea typeface="宋体" panose="02010600030101010101" pitchFamily="2" charset="-122"/>
                <a:sym typeface="+mn-ea"/>
              </a:rPr>
              <a:t>字节操作</a:t>
            </a:r>
            <a:endParaRPr lang="zh-CN" altLang="en-US" sz="2000" dirty="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zh-CN" altLang="en-US" sz="2000" dirty="0">
                <a:latin typeface="Times New Roman" panose="02020603050405020304" pitchFamily="18" charset="0"/>
                <a:ea typeface="宋体" panose="02010600030101010101" pitchFamily="2" charset="-122"/>
                <a:sym typeface="+mn-ea"/>
              </a:rPr>
              <a:t>   </a:t>
            </a:r>
            <a:r>
              <a:rPr lang="en-US" altLang="zh-CN" sz="2000">
                <a:latin typeface="Times New Roman" panose="02020603050405020304" pitchFamily="18" charset="0"/>
                <a:ea typeface="宋体" panose="02010600030101010101" pitchFamily="2" charset="-122"/>
                <a:sym typeface="+mn-ea"/>
              </a:rPr>
              <a:t>SI</a:t>
            </a:r>
            <a:r>
              <a:rPr lang="en-US" altLang="zh-CN" sz="2000">
                <a:latin typeface="宋体" panose="02010600030101010101" pitchFamily="2" charset="-122"/>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SI±2</a:t>
            </a:r>
            <a:r>
              <a:rPr lang="zh-CN" altLang="en-US" sz="2000">
                <a:latin typeface="Times New Roman" panose="02020603050405020304" pitchFamily="18" charset="0"/>
                <a:ea typeface="宋体" panose="02010600030101010101" pitchFamily="2" charset="-122"/>
                <a:sym typeface="+mn-ea"/>
              </a:rPr>
              <a:t>， </a:t>
            </a:r>
            <a:r>
              <a:rPr lang="en-US" altLang="zh-CN" sz="2000">
                <a:latin typeface="Times New Roman" panose="02020603050405020304" pitchFamily="18" charset="0"/>
                <a:ea typeface="宋体" panose="02010600030101010101" pitchFamily="2" charset="-122"/>
                <a:sym typeface="+mn-ea"/>
              </a:rPr>
              <a:t>DI</a:t>
            </a:r>
            <a:r>
              <a:rPr lang="en-US" altLang="zh-CN" sz="2000">
                <a:latin typeface="宋体" panose="02010600030101010101" pitchFamily="2" charset="-122"/>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2 </a:t>
            </a:r>
            <a:r>
              <a:rPr lang="zh-CN" altLang="en-US" sz="2000" dirty="0">
                <a:latin typeface="Times New Roman" panose="02020603050405020304" pitchFamily="18" charset="0"/>
                <a:ea typeface="宋体" panose="02010600030101010101" pitchFamily="2" charset="-122"/>
                <a:sym typeface="+mn-ea"/>
              </a:rPr>
              <a:t>字操作  </a:t>
            </a:r>
            <a:endParaRPr lang="zh-CN" altLang="en-US" sz="2000" dirty="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zh-CN" altLang="en-US" sz="2000" dirty="0">
                <a:latin typeface="Times New Roman" panose="02020603050405020304" pitchFamily="18" charset="0"/>
                <a:ea typeface="宋体" panose="02010600030101010101" pitchFamily="2" charset="-122"/>
                <a:sym typeface="+mn-ea"/>
              </a:rPr>
              <a:t>注意：</a:t>
            </a:r>
            <a:r>
              <a:rPr lang="en-US" altLang="zh-CN" sz="2000">
                <a:latin typeface="Times New Roman" panose="02020603050405020304" pitchFamily="18" charset="0"/>
                <a:ea typeface="宋体" panose="02010600030101010101" pitchFamily="2" charset="-122"/>
                <a:sym typeface="+mn-ea"/>
              </a:rPr>
              <a:t>CMPS</a:t>
            </a:r>
            <a:r>
              <a:rPr lang="zh-CN" altLang="en-US" sz="2000" dirty="0">
                <a:latin typeface="Times New Roman" panose="02020603050405020304" pitchFamily="18" charset="0"/>
                <a:ea typeface="宋体" panose="02010600030101010101" pitchFamily="2" charset="-122"/>
                <a:sym typeface="+mn-ea"/>
              </a:rPr>
              <a:t>指令的两个操作数界定与其它指令有所不同，指令中的源操作数在前，而目的操作数在后。允许两个操作数同时为存储器操作数。</a:t>
            </a:r>
            <a:endParaRPr lang="zh-CN" altLang="en-US" sz="2000" dirty="0">
              <a:latin typeface="Times New Roman" panose="02020603050405020304" pitchFamily="18" charset="0"/>
              <a:ea typeface="宋体" panose="02010600030101010101" pitchFamily="2" charset="-122"/>
            </a:endParaRPr>
          </a:p>
          <a:p>
            <a:pPr marL="0" indent="0">
              <a:buNone/>
            </a:pPr>
            <a:endParaRPr lang="zh-CN" altLang="en-US" sz="2000"/>
          </a:p>
        </p:txBody>
      </p:sp>
    </p:spTree>
  </p:cSld>
  <p:clrMapOvr>
    <a:masterClrMapping/>
  </p:clrMapOvr>
  <p:transition>
    <p:wheel spokes="8"/>
  </p:transition>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0146" name="标题 390145"/>
          <p:cNvSpPr>
            <a:spLocks noGrp="1"/>
          </p:cNvSpPr>
          <p:nvPr>
            <p:ph type="title"/>
          </p:nvPr>
        </p:nvSpPr>
        <p:spPr/>
        <p:txBody>
          <a:bodyPr anchor="ctr" anchorCtr="0"/>
          <a:p>
            <a:endParaRPr lang="zh-CN" altLang="en-US" dirty="0"/>
          </a:p>
        </p:txBody>
      </p:sp>
      <p:sp>
        <p:nvSpPr>
          <p:cNvPr id="390147" name="文本占位符 390146"/>
          <p:cNvSpPr>
            <a:spLocks noGrp="1"/>
          </p:cNvSpPr>
          <p:nvPr>
            <p:ph type="body" idx="1"/>
          </p:nvPr>
        </p:nvSpPr>
        <p:spPr/>
        <p:txBody>
          <a:bodyPr/>
          <a:p>
            <a:pPr>
              <a:buNone/>
            </a:pPr>
            <a:r>
              <a:rPr lang="zh-CN" altLang="en-US" dirty="0">
                <a:latin typeface="Times New Roman" panose="02020603050405020304" pitchFamily="18" charset="0"/>
              </a:rPr>
              <a:t>串比较指令例</a:t>
            </a:r>
            <a:endParaRPr lang="zh-CN" altLang="en-US" dirty="0">
              <a:latin typeface="Times New Roman" panose="02020603050405020304" pitchFamily="18" charset="0"/>
            </a:endParaRPr>
          </a:p>
          <a:p>
            <a:pPr>
              <a:buNone/>
            </a:pPr>
            <a:r>
              <a:rPr lang="zh-CN" altLang="en-US" sz="2400" dirty="0"/>
              <a:t>测试200Ｂ数据是否传送正确：</a:t>
            </a:r>
            <a:endParaRPr lang="zh-CN" altLang="en-US" sz="2400" dirty="0"/>
          </a:p>
        </p:txBody>
      </p:sp>
      <p:sp>
        <p:nvSpPr>
          <p:cNvPr id="390148" name="文本框 390147"/>
          <p:cNvSpPr txBox="1"/>
          <p:nvPr/>
        </p:nvSpPr>
        <p:spPr>
          <a:xfrm>
            <a:off x="914400" y="2874963"/>
            <a:ext cx="3505200" cy="2209800"/>
          </a:xfrm>
          <a:prstGeom prst="rect">
            <a:avLst/>
          </a:prstGeom>
          <a:noFill/>
          <a:ln w="25400">
            <a:noFill/>
          </a:ln>
        </p:spPr>
        <p:txBody>
          <a:bodyPr>
            <a:spAutoFit/>
          </a:bodyPr>
          <a:p>
            <a:pPr>
              <a:spcBef>
                <a:spcPct val="20000"/>
              </a:spcBef>
              <a:buClr>
                <a:schemeClr val="accent2"/>
              </a:buClr>
              <a:buSzPct val="80000"/>
              <a:buFont typeface="Wingdings" panose="05000000000000000000" pitchFamily="2" charset="2"/>
            </a:pPr>
            <a:r>
              <a:rPr lang="en-US" altLang="zh-CN" sz="2400">
                <a:latin typeface="宋体" panose="02010600030101010101" pitchFamily="2" charset="-122"/>
              </a:rPr>
              <a:t>LEA   SI，MEM1</a:t>
            </a:r>
            <a:endParaRPr lang="en-US" altLang="zh-CN" sz="2400">
              <a:latin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sz="2400">
                <a:latin typeface="宋体" panose="02010600030101010101" pitchFamily="2" charset="-122"/>
              </a:rPr>
              <a:t>LEA   DI，MEM2</a:t>
            </a:r>
            <a:endParaRPr lang="en-US" altLang="zh-CN" sz="2400">
              <a:latin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sz="2400">
                <a:latin typeface="宋体" panose="02010600030101010101" pitchFamily="2" charset="-122"/>
              </a:rPr>
              <a:t>MOV   CX，200</a:t>
            </a:r>
            <a:endParaRPr lang="en-US" altLang="zh-CN" sz="2400">
              <a:latin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sz="2400">
                <a:latin typeface="宋体" panose="02010600030101010101" pitchFamily="2" charset="-122"/>
              </a:rPr>
              <a:t>CLD </a:t>
            </a:r>
            <a:endParaRPr lang="en-US" altLang="zh-CN" sz="2400">
              <a:latin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sz="2400">
                <a:latin typeface="宋体" panose="02010600030101010101" pitchFamily="2" charset="-122"/>
              </a:rPr>
              <a:t>REPE  CMPSB </a:t>
            </a:r>
            <a:endParaRPr lang="en-US" altLang="zh-CN" sz="2400">
              <a:latin typeface="宋体" panose="02010600030101010101" pitchFamily="2" charset="-122"/>
            </a:endParaRPr>
          </a:p>
        </p:txBody>
      </p:sp>
      <p:sp>
        <p:nvSpPr>
          <p:cNvPr id="390149" name="文本框 390148"/>
          <p:cNvSpPr txBox="1"/>
          <p:nvPr/>
        </p:nvSpPr>
        <p:spPr>
          <a:xfrm>
            <a:off x="4495800" y="2874963"/>
            <a:ext cx="3962400" cy="2209800"/>
          </a:xfrm>
          <a:prstGeom prst="rect">
            <a:avLst/>
          </a:prstGeom>
          <a:noFill/>
          <a:ln w="25400">
            <a:noFill/>
          </a:ln>
        </p:spPr>
        <p:txBody>
          <a:bodyPr>
            <a:spAutoFit/>
          </a:bodyPr>
          <a:p>
            <a:pPr>
              <a:spcBef>
                <a:spcPct val="20000"/>
              </a:spcBef>
              <a:buClr>
                <a:schemeClr val="accent2"/>
              </a:buClr>
              <a:buSzPct val="80000"/>
              <a:buFont typeface="Wingdings" panose="05000000000000000000" pitchFamily="2" charset="2"/>
            </a:pPr>
            <a:r>
              <a:rPr lang="en-US" altLang="zh-CN" sz="2400"/>
              <a:t>           </a:t>
            </a:r>
            <a:r>
              <a:rPr lang="en-US" altLang="zh-CN" sz="2400">
                <a:latin typeface="宋体" panose="02010600030101010101" pitchFamily="2" charset="-122"/>
              </a:rPr>
              <a:t>JZ  STOP</a:t>
            </a:r>
            <a:endParaRPr lang="en-US" altLang="zh-CN" sz="2400">
              <a:latin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sz="2400">
                <a:latin typeface="宋体" panose="02010600030101010101" pitchFamily="2" charset="-122"/>
              </a:rPr>
              <a:t>      DEC  SI</a:t>
            </a:r>
            <a:endParaRPr lang="en-US" altLang="zh-CN" sz="2400">
              <a:latin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sz="2400">
                <a:latin typeface="宋体" panose="02010600030101010101" pitchFamily="2" charset="-122"/>
              </a:rPr>
              <a:t>      MOV  AL，[SI]</a:t>
            </a:r>
            <a:endParaRPr lang="en-US" altLang="zh-CN" sz="2400">
              <a:latin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sz="2400">
                <a:latin typeface="宋体" panose="02010600030101010101" pitchFamily="2" charset="-122"/>
              </a:rPr>
              <a:t>      MOV  BX，SI</a:t>
            </a:r>
            <a:endParaRPr lang="en-US" altLang="zh-CN" sz="2400">
              <a:latin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sz="2400">
                <a:latin typeface="宋体" panose="02010600030101010101" pitchFamily="2" charset="-122"/>
              </a:rPr>
              <a:t>STOP：HLT </a:t>
            </a:r>
            <a:endParaRPr lang="en-US" altLang="zh-CN" sz="2400" b="0">
              <a:latin typeface="宋体" panose="02010600030101010101" pitchFamily="2" charset="-122"/>
            </a:endParaRPr>
          </a:p>
        </p:txBody>
      </p:sp>
      <p:sp>
        <p:nvSpPr>
          <p:cNvPr id="390150" name="直接连接符 390149"/>
          <p:cNvSpPr/>
          <p:nvPr/>
        </p:nvSpPr>
        <p:spPr>
          <a:xfrm>
            <a:off x="4267200" y="2865438"/>
            <a:ext cx="17463" cy="2651125"/>
          </a:xfrm>
          <a:prstGeom prst="line">
            <a:avLst/>
          </a:prstGeom>
          <a:ln w="25400" cap="flat" cmpd="sng">
            <a:solidFill>
              <a:srgbClr val="339966"/>
            </a:solidFill>
            <a:prstDash val="dash"/>
            <a:headEnd type="none" w="sm" len="sm"/>
            <a:tailEnd type="none" w="lg" len="lg"/>
          </a:ln>
        </p:spPr>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0148">
                                            <p:txEl>
                                              <p:charRg st="0" end="14"/>
                                            </p:txEl>
                                          </p:spTgt>
                                        </p:tgtEl>
                                        <p:attrNameLst>
                                          <p:attrName>style.visibility</p:attrName>
                                        </p:attrNameLst>
                                      </p:cBhvr>
                                      <p:to>
                                        <p:strVal val="visible"/>
                                      </p:to>
                                    </p:set>
                                    <p:anim calcmode="lin" valueType="num">
                                      <p:cBhvr additive="base">
                                        <p:cTn id="7" dur="500" fill="hold"/>
                                        <p:tgtEl>
                                          <p:spTgt spid="390148">
                                            <p:txEl>
                                              <p:charRg st="0" end="1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0148">
                                            <p:txEl>
                                              <p:charRg st="0" end="1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0148">
                                            <p:txEl>
                                              <p:charRg st="14" end="28"/>
                                            </p:txEl>
                                          </p:spTgt>
                                        </p:tgtEl>
                                        <p:attrNameLst>
                                          <p:attrName>style.visibility</p:attrName>
                                        </p:attrNameLst>
                                      </p:cBhvr>
                                      <p:to>
                                        <p:strVal val="visible"/>
                                      </p:to>
                                    </p:set>
                                    <p:anim calcmode="lin" valueType="num">
                                      <p:cBhvr additive="base">
                                        <p:cTn id="13" dur="500" fill="hold"/>
                                        <p:tgtEl>
                                          <p:spTgt spid="390148">
                                            <p:txEl>
                                              <p:charRg st="14" end="2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0148">
                                            <p:txEl>
                                              <p:charRg st="14" end="2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0148">
                                            <p:txEl>
                                              <p:charRg st="28" end="41"/>
                                            </p:txEl>
                                          </p:spTgt>
                                        </p:tgtEl>
                                        <p:attrNameLst>
                                          <p:attrName>style.visibility</p:attrName>
                                        </p:attrNameLst>
                                      </p:cBhvr>
                                      <p:to>
                                        <p:strVal val="visible"/>
                                      </p:to>
                                    </p:set>
                                    <p:anim calcmode="lin" valueType="num">
                                      <p:cBhvr additive="base">
                                        <p:cTn id="19" dur="500" fill="hold"/>
                                        <p:tgtEl>
                                          <p:spTgt spid="390148">
                                            <p:txEl>
                                              <p:charRg st="28" end="4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0148">
                                            <p:txEl>
                                              <p:charRg st="28" end="4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90148">
                                            <p:txEl>
                                              <p:charRg st="41" end="46"/>
                                            </p:txEl>
                                          </p:spTgt>
                                        </p:tgtEl>
                                        <p:attrNameLst>
                                          <p:attrName>style.visibility</p:attrName>
                                        </p:attrNameLst>
                                      </p:cBhvr>
                                      <p:to>
                                        <p:strVal val="visible"/>
                                      </p:to>
                                    </p:set>
                                    <p:anim calcmode="lin" valueType="num">
                                      <p:cBhvr additive="base">
                                        <p:cTn id="25" dur="500" fill="hold"/>
                                        <p:tgtEl>
                                          <p:spTgt spid="390148">
                                            <p:txEl>
                                              <p:charRg st="41" end="4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90148">
                                            <p:txEl>
                                              <p:charRg st="41" end="4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90148">
                                            <p:txEl>
                                              <p:charRg st="46" end="59"/>
                                            </p:txEl>
                                          </p:spTgt>
                                        </p:tgtEl>
                                        <p:attrNameLst>
                                          <p:attrName>style.visibility</p:attrName>
                                        </p:attrNameLst>
                                      </p:cBhvr>
                                      <p:to>
                                        <p:strVal val="visible"/>
                                      </p:to>
                                    </p:set>
                                    <p:anim calcmode="lin" valueType="num">
                                      <p:cBhvr additive="base">
                                        <p:cTn id="31" dur="500" fill="hold"/>
                                        <p:tgtEl>
                                          <p:spTgt spid="390148">
                                            <p:txEl>
                                              <p:charRg st="46" end="59"/>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90148">
                                            <p:txEl>
                                              <p:charRg st="46" end="5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90149">
                                            <p:txEl>
                                              <p:charRg st="0" end="20"/>
                                            </p:txEl>
                                          </p:spTgt>
                                        </p:tgtEl>
                                        <p:attrNameLst>
                                          <p:attrName>style.visibility</p:attrName>
                                        </p:attrNameLst>
                                      </p:cBhvr>
                                      <p:to>
                                        <p:strVal val="visible"/>
                                      </p:to>
                                    </p:set>
                                    <p:anim calcmode="lin" valueType="num">
                                      <p:cBhvr additive="base">
                                        <p:cTn id="37" dur="500" fill="hold"/>
                                        <p:tgtEl>
                                          <p:spTgt spid="390149">
                                            <p:txEl>
                                              <p:charRg st="0" end="2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90149">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90149">
                                            <p:txEl>
                                              <p:charRg st="20" end="34"/>
                                            </p:txEl>
                                          </p:spTgt>
                                        </p:tgtEl>
                                        <p:attrNameLst>
                                          <p:attrName>style.visibility</p:attrName>
                                        </p:attrNameLst>
                                      </p:cBhvr>
                                      <p:to>
                                        <p:strVal val="visible"/>
                                      </p:to>
                                    </p:set>
                                    <p:anim calcmode="lin" valueType="num">
                                      <p:cBhvr additive="base">
                                        <p:cTn id="43" dur="500" fill="hold"/>
                                        <p:tgtEl>
                                          <p:spTgt spid="390149">
                                            <p:txEl>
                                              <p:charRg st="20" end="3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90149">
                                            <p:txEl>
                                              <p:charRg st="20" end="3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90149">
                                            <p:txEl>
                                              <p:charRg st="34" end="53"/>
                                            </p:txEl>
                                          </p:spTgt>
                                        </p:tgtEl>
                                        <p:attrNameLst>
                                          <p:attrName>style.visibility</p:attrName>
                                        </p:attrNameLst>
                                      </p:cBhvr>
                                      <p:to>
                                        <p:strVal val="visible"/>
                                      </p:to>
                                    </p:set>
                                    <p:anim calcmode="lin" valueType="num">
                                      <p:cBhvr additive="base">
                                        <p:cTn id="49" dur="500" fill="hold"/>
                                        <p:tgtEl>
                                          <p:spTgt spid="390149">
                                            <p:txEl>
                                              <p:charRg st="34" end="53"/>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90149">
                                            <p:txEl>
                                              <p:charRg st="34" end="53"/>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90149">
                                            <p:txEl>
                                              <p:charRg st="53" end="70"/>
                                            </p:txEl>
                                          </p:spTgt>
                                        </p:tgtEl>
                                        <p:attrNameLst>
                                          <p:attrName>style.visibility</p:attrName>
                                        </p:attrNameLst>
                                      </p:cBhvr>
                                      <p:to>
                                        <p:strVal val="visible"/>
                                      </p:to>
                                    </p:set>
                                    <p:anim calcmode="lin" valueType="num">
                                      <p:cBhvr additive="base">
                                        <p:cTn id="55" dur="500" fill="hold"/>
                                        <p:tgtEl>
                                          <p:spTgt spid="390149">
                                            <p:txEl>
                                              <p:charRg st="53" end="7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90149">
                                            <p:txEl>
                                              <p:charRg st="53" end="7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90149">
                                            <p:txEl>
                                              <p:charRg st="70" end="80"/>
                                            </p:txEl>
                                          </p:spTgt>
                                        </p:tgtEl>
                                        <p:attrNameLst>
                                          <p:attrName>style.visibility</p:attrName>
                                        </p:attrNameLst>
                                      </p:cBhvr>
                                      <p:to>
                                        <p:strVal val="visible"/>
                                      </p:to>
                                    </p:set>
                                    <p:anim calcmode="lin" valueType="num">
                                      <p:cBhvr additive="base">
                                        <p:cTn id="61" dur="500" fill="hold"/>
                                        <p:tgtEl>
                                          <p:spTgt spid="390149">
                                            <p:txEl>
                                              <p:charRg st="70" end="8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90149">
                                            <p:txEl>
                                              <p:charRg st="70" end="8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8" grpId="0" build="p"/>
      <p:bldP spid="390149" grpId="0" build="p"/>
    </p:bldLst>
  </p:timing>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1170" name="标题 391169"/>
          <p:cNvSpPr>
            <a:spLocks noGrp="1"/>
          </p:cNvSpPr>
          <p:nvPr>
            <p:ph type="title"/>
          </p:nvPr>
        </p:nvSpPr>
        <p:spPr/>
        <p:txBody>
          <a:bodyPr anchor="ctr" anchorCtr="0"/>
          <a:p>
            <a:endParaRPr lang="zh-CN" altLang="en-US" dirty="0"/>
          </a:p>
        </p:txBody>
      </p:sp>
      <p:sp>
        <p:nvSpPr>
          <p:cNvPr id="391171" name="文本占位符 391170"/>
          <p:cNvSpPr>
            <a:spLocks noGrp="1"/>
          </p:cNvSpPr>
          <p:nvPr>
            <p:ph type="body" idx="1"/>
          </p:nvPr>
        </p:nvSpPr>
        <p:spPr/>
        <p:txBody>
          <a:bodyPr/>
          <a:p>
            <a:pPr>
              <a:buNone/>
            </a:pPr>
            <a:r>
              <a:rPr lang="zh-CN" altLang="en-US" dirty="0"/>
              <a:t>串扫描指令</a:t>
            </a:r>
            <a:endParaRPr lang="zh-CN" altLang="en-US" dirty="0"/>
          </a:p>
          <a:p>
            <a:pPr>
              <a:spcBef>
                <a:spcPct val="15000"/>
              </a:spcBef>
              <a:spcAft>
                <a:spcPct val="15000"/>
              </a:spcAft>
            </a:pPr>
            <a:r>
              <a:rPr lang="zh-CN" altLang="en-US" sz="2400" dirty="0"/>
              <a:t>格式：</a:t>
            </a:r>
            <a:endParaRPr lang="zh-CN" altLang="en-US" sz="2400" dirty="0"/>
          </a:p>
          <a:p>
            <a:pPr>
              <a:spcBef>
                <a:spcPct val="10000"/>
              </a:spcBef>
              <a:spcAft>
                <a:spcPct val="10000"/>
              </a:spcAft>
              <a:buNone/>
            </a:pPr>
            <a:r>
              <a:rPr lang="zh-CN" altLang="en-US" sz="2400" dirty="0"/>
              <a:t>    </a:t>
            </a:r>
            <a:r>
              <a:rPr lang="en-US" altLang="zh-CN" sz="2400"/>
              <a:t>SCAS   OPRD</a:t>
            </a:r>
            <a:endParaRPr lang="en-US" altLang="zh-CN" sz="2400"/>
          </a:p>
          <a:p>
            <a:pPr>
              <a:spcBef>
                <a:spcPct val="10000"/>
              </a:spcBef>
              <a:spcAft>
                <a:spcPct val="10000"/>
              </a:spcAft>
              <a:buNone/>
            </a:pPr>
            <a:r>
              <a:rPr lang="en-US" altLang="zh-CN" sz="2400"/>
              <a:t>    SCASB</a:t>
            </a:r>
            <a:endParaRPr lang="en-US" altLang="zh-CN" sz="2400"/>
          </a:p>
          <a:p>
            <a:pPr>
              <a:spcBef>
                <a:spcPct val="10000"/>
              </a:spcBef>
              <a:spcAft>
                <a:spcPct val="10000"/>
              </a:spcAft>
              <a:buNone/>
            </a:pPr>
            <a:r>
              <a:rPr lang="en-US" altLang="zh-CN" sz="2400"/>
              <a:t>    SCASW</a:t>
            </a:r>
            <a:endParaRPr lang="zh-CN" altLang="en-US" sz="2400" dirty="0"/>
          </a:p>
          <a:p>
            <a:pPr>
              <a:spcBef>
                <a:spcPct val="15000"/>
              </a:spcBef>
              <a:spcAft>
                <a:spcPct val="15000"/>
              </a:spcAft>
            </a:pPr>
            <a:r>
              <a:rPr lang="zh-CN" altLang="en-US" sz="2400" dirty="0"/>
              <a:t>执行与</a:t>
            </a:r>
            <a:r>
              <a:rPr lang="en-US" altLang="zh-CN" sz="2400"/>
              <a:t>CMPS</a:t>
            </a:r>
            <a:r>
              <a:rPr lang="zh-CN" altLang="en-US" sz="2400" dirty="0"/>
              <a:t>指令相似的操作，只是这里的源操作数是</a:t>
            </a:r>
            <a:r>
              <a:rPr lang="en-US" altLang="zh-CN" sz="2400"/>
              <a:t>AX</a:t>
            </a:r>
            <a:r>
              <a:rPr lang="zh-CN" altLang="en-US" sz="2400" dirty="0"/>
              <a:t>或</a:t>
            </a:r>
            <a:r>
              <a:rPr lang="en-US" altLang="zh-CN" sz="2400"/>
              <a:t>AL</a:t>
            </a:r>
            <a:endParaRPr lang="en-US" altLang="zh-CN" sz="2400"/>
          </a:p>
          <a:p>
            <a:pPr>
              <a:spcBef>
                <a:spcPct val="15000"/>
              </a:spcBef>
              <a:spcAft>
                <a:spcPct val="15000"/>
              </a:spcAft>
            </a:pPr>
            <a:r>
              <a:rPr lang="zh-CN" altLang="en-US" sz="2400" dirty="0"/>
              <a:t>串扫描指令的应用：常用于在指定存储区域中寻找某个关键字</a:t>
            </a:r>
            <a:endParaRPr lang="zh-CN" altLang="en-US" sz="2400" dirty="0"/>
          </a:p>
        </p:txBody>
      </p:sp>
      <p:sp>
        <p:nvSpPr>
          <p:cNvPr id="391172" name="圆角矩形标注 391171"/>
          <p:cNvSpPr/>
          <p:nvPr/>
        </p:nvSpPr>
        <p:spPr>
          <a:xfrm>
            <a:off x="3492500" y="1870075"/>
            <a:ext cx="1295400" cy="838200"/>
          </a:xfrm>
          <a:prstGeom prst="wedgeRoundRectCallout">
            <a:avLst>
              <a:gd name="adj1" fmla="val -97181"/>
              <a:gd name="adj2" fmla="val 74620"/>
              <a:gd name="adj3" fmla="val 16667"/>
            </a:avLst>
          </a:prstGeom>
          <a:solidFill>
            <a:srgbClr val="FF6600"/>
          </a:solidFill>
          <a:ln w="25400" cap="sq" cmpd="sng">
            <a:solidFill>
              <a:srgbClr val="FF6600"/>
            </a:solidFill>
            <a:prstDash val="solid"/>
            <a:miter/>
            <a:headEnd type="none" w="sm" len="sm"/>
            <a:tailEnd type="none" w="lg" len="lg"/>
          </a:ln>
        </p:spPr>
        <p:txBody>
          <a:bodyPr/>
          <a:p>
            <a:pPr eaLnBrk="0" hangingPunct="0"/>
            <a:r>
              <a:rPr lang="zh-CN" altLang="en-US" sz="2400" dirty="0">
                <a:solidFill>
                  <a:schemeClr val="bg2"/>
                </a:solidFill>
                <a:latin typeface="Times New Roman" panose="02020603050405020304" pitchFamily="18" charset="0"/>
              </a:rPr>
              <a:t>目   标</a:t>
            </a:r>
            <a:endParaRPr lang="zh-CN" altLang="en-US" sz="2400" dirty="0">
              <a:solidFill>
                <a:schemeClr val="bg2"/>
              </a:solidFill>
              <a:latin typeface="Times New Roman" panose="02020603050405020304" pitchFamily="18" charset="0"/>
            </a:endParaRPr>
          </a:p>
          <a:p>
            <a:pPr eaLnBrk="0" hangingPunct="0"/>
            <a:r>
              <a:rPr lang="zh-CN" altLang="en-US" sz="2400" dirty="0">
                <a:solidFill>
                  <a:schemeClr val="bg2"/>
                </a:solidFill>
                <a:latin typeface="Times New Roman" panose="02020603050405020304" pitchFamily="18" charset="0"/>
              </a:rPr>
              <a:t>操作数</a:t>
            </a:r>
            <a:endParaRPr lang="zh-CN" altLang="en-US" sz="2400" dirty="0">
              <a:solidFill>
                <a:schemeClr val="bg2"/>
              </a:solidFill>
              <a:latin typeface="Times New Roman" panose="02020603050405020304" pitchFamily="18" charset="0"/>
            </a:endParaRPr>
          </a:p>
        </p:txBody>
      </p:sp>
    </p:spTree>
  </p:cSld>
  <p:clrMapOvr>
    <a:masterClrMapping/>
  </p:clrMapOvr>
  <p:transition>
    <p:wheel spokes="8"/>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3154" name="标题 433153"/>
          <p:cNvSpPr>
            <a:spLocks noGrp="1"/>
          </p:cNvSpPr>
          <p:nvPr>
            <p:ph type="title"/>
          </p:nvPr>
        </p:nvSpPr>
        <p:spPr/>
        <p:txBody>
          <a:bodyPr anchor="ctr" anchorCtr="0"/>
          <a:p>
            <a:r>
              <a:rPr lang="zh-CN" altLang="en-US" dirty="0">
                <a:latin typeface="Times New Roman" panose="02020603050405020304" pitchFamily="18" charset="0"/>
              </a:rPr>
              <a:t>二、直接寻址</a:t>
            </a:r>
            <a:endParaRPr lang="zh-CN" altLang="en-US" dirty="0">
              <a:latin typeface="Times New Roman" panose="02020603050405020304" pitchFamily="18" charset="0"/>
            </a:endParaRPr>
          </a:p>
        </p:txBody>
      </p:sp>
      <p:sp>
        <p:nvSpPr>
          <p:cNvPr id="433155" name="文本占位符 433154"/>
          <p:cNvSpPr>
            <a:spLocks noGrp="1"/>
          </p:cNvSpPr>
          <p:nvPr>
            <p:ph type="body" idx="1"/>
          </p:nvPr>
        </p:nvSpPr>
        <p:spPr/>
        <p:txBody>
          <a:bodyPr/>
          <a:p>
            <a:pPr marL="360680" indent="-360680">
              <a:lnSpc>
                <a:spcPct val="110000"/>
              </a:lnSpc>
            </a:pPr>
            <a:r>
              <a:rPr lang="zh-CN" altLang="en-US" sz="2400" dirty="0"/>
              <a:t>指令</a:t>
            </a:r>
            <a:r>
              <a:rPr lang="en-US" altLang="en-US" sz="2400"/>
              <a:t>中直接给出操作数的16位偏移地址</a:t>
            </a:r>
            <a:endParaRPr lang="zh-CN" altLang="en-US" sz="2400" dirty="0"/>
          </a:p>
          <a:p>
            <a:pPr marL="360680" indent="-360680">
              <a:lnSpc>
                <a:spcPct val="110000"/>
              </a:lnSpc>
              <a:buNone/>
            </a:pPr>
            <a:r>
              <a:rPr lang="zh-CN" altLang="en-US" sz="2400" dirty="0">
                <a:solidFill>
                  <a:schemeClr val="tx1"/>
                </a:solidFill>
              </a:rPr>
              <a:t>    偏移地址也称为有效地址</a:t>
            </a:r>
            <a:r>
              <a:rPr lang="en-US" altLang="zh-CN" sz="2400">
                <a:solidFill>
                  <a:schemeClr val="tx1"/>
                </a:solidFill>
              </a:rPr>
              <a:t>(EA, Effective Address)</a:t>
            </a:r>
            <a:endParaRPr lang="en-US" altLang="zh-CN" sz="2400">
              <a:solidFill>
                <a:schemeClr val="tx1"/>
              </a:solidFill>
            </a:endParaRPr>
          </a:p>
          <a:p>
            <a:pPr marL="360680" indent="-360680">
              <a:lnSpc>
                <a:spcPct val="110000"/>
              </a:lnSpc>
            </a:pPr>
            <a:r>
              <a:rPr lang="zh-CN" altLang="en-US" sz="2400" dirty="0"/>
              <a:t>默认的段寄存器为</a:t>
            </a:r>
            <a:r>
              <a:rPr lang="en-US" altLang="zh-CN" sz="2400"/>
              <a:t>DS</a:t>
            </a:r>
            <a:r>
              <a:rPr lang="zh-CN" altLang="en-US" sz="2400" dirty="0"/>
              <a:t>，但也可以显式地指定其他段寄存器</a:t>
            </a:r>
            <a:r>
              <a:rPr lang="en-US" altLang="zh-CN" sz="2400">
                <a:latin typeface="宋体" panose="02010600030101010101" pitchFamily="2" charset="-122"/>
              </a:rPr>
              <a:t>——</a:t>
            </a:r>
            <a:r>
              <a:rPr lang="zh-CN" altLang="en-US" sz="2400" dirty="0"/>
              <a:t>称为段超越前缀</a:t>
            </a:r>
            <a:endParaRPr lang="zh-CN" altLang="en-US" sz="2400" dirty="0"/>
          </a:p>
          <a:p>
            <a:pPr marL="360680" indent="-360680">
              <a:lnSpc>
                <a:spcPct val="110000"/>
              </a:lnSpc>
            </a:pPr>
            <a:r>
              <a:rPr lang="zh-CN" altLang="en-US" sz="2400" dirty="0"/>
              <a:t>偏移地址也可用</a:t>
            </a:r>
            <a:r>
              <a:rPr lang="zh-CN" altLang="en-US" sz="2400" dirty="0">
                <a:solidFill>
                  <a:srgbClr val="990000"/>
                </a:solidFill>
              </a:rPr>
              <a:t>符号地址</a:t>
            </a:r>
            <a:r>
              <a:rPr lang="zh-CN" altLang="en-US" sz="2400" dirty="0"/>
              <a:t>来表示，如</a:t>
            </a:r>
            <a:r>
              <a:rPr lang="en-US" altLang="zh-CN" sz="2400"/>
              <a:t>ADDR</a:t>
            </a:r>
            <a:r>
              <a:rPr lang="zh-CN" altLang="en-US" sz="2400" dirty="0"/>
              <a:t>、</a:t>
            </a:r>
            <a:r>
              <a:rPr lang="en-US" altLang="zh-CN" sz="2400"/>
              <a:t>VAR</a:t>
            </a:r>
            <a:endParaRPr lang="en-US" altLang="zh-CN" sz="2400"/>
          </a:p>
          <a:p>
            <a:pPr marL="360680" indent="-360680">
              <a:lnSpc>
                <a:spcPct val="110000"/>
              </a:lnSpc>
              <a:buNone/>
            </a:pPr>
            <a:r>
              <a:rPr lang="zh-CN" altLang="en-US" sz="2400" dirty="0"/>
              <a:t>        例：</a:t>
            </a:r>
            <a:endParaRPr lang="zh-CN" altLang="en-US" sz="2400" dirty="0"/>
          </a:p>
          <a:p>
            <a:pPr marL="360680" indent="-360680">
              <a:lnSpc>
                <a:spcPct val="110000"/>
              </a:lnSpc>
              <a:buNone/>
            </a:pPr>
            <a:r>
              <a:rPr lang="zh-CN" altLang="en-US" sz="2400" dirty="0"/>
              <a:t>            </a:t>
            </a:r>
            <a:r>
              <a:rPr lang="en-US" altLang="zh-CN" sz="2400"/>
              <a:t>MOV    AX ,  [2A00H]</a:t>
            </a:r>
            <a:endParaRPr lang="en-US" altLang="zh-CN" sz="2400"/>
          </a:p>
          <a:p>
            <a:pPr marL="360680" indent="-360680">
              <a:lnSpc>
                <a:spcPct val="110000"/>
              </a:lnSpc>
              <a:buNone/>
            </a:pPr>
            <a:r>
              <a:rPr lang="en-US" altLang="zh-CN" sz="2400"/>
              <a:t>            MOV    DX ,  ES:[2A00H]</a:t>
            </a:r>
            <a:endParaRPr lang="en-US" altLang="zh-CN" sz="2400"/>
          </a:p>
          <a:p>
            <a:pPr marL="360680" indent="-360680">
              <a:lnSpc>
                <a:spcPct val="110000"/>
              </a:lnSpc>
              <a:buNone/>
            </a:pPr>
            <a:r>
              <a:rPr lang="en-US" altLang="zh-CN" sz="2400"/>
              <a:t>            MOV    SI ,  TABLE_PTR</a:t>
            </a:r>
            <a:endParaRPr lang="en-US" altLang="zh-CN" sz="2400"/>
          </a:p>
        </p:txBody>
      </p:sp>
    </p:spTree>
  </p:cSld>
  <p:clrMapOvr>
    <a:masterClrMapping/>
  </p:clrMapOvr>
  <p:transition>
    <p:wheel spokes="8"/>
  </p:transition>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3364" name="文本框 143363"/>
          <p:cNvSpPr txBox="1"/>
          <p:nvPr/>
        </p:nvSpPr>
        <p:spPr>
          <a:xfrm>
            <a:off x="323215" y="1125220"/>
            <a:ext cx="8534400" cy="2276475"/>
          </a:xfrm>
          <a:prstGeom prst="rect">
            <a:avLst/>
          </a:prstGeom>
          <a:noFill/>
          <a:ln w="9525">
            <a:noFill/>
          </a:ln>
        </p:spPr>
        <p:txBody>
          <a:bodyPr>
            <a:spAutoFit/>
          </a:bodyPr>
          <a:p>
            <a:pPr algn="just">
              <a:lnSpc>
                <a:spcPct val="115000"/>
              </a:lnSpc>
              <a:spcBef>
                <a:spcPct val="50000"/>
              </a:spcBef>
            </a:pPr>
            <a:r>
              <a:rPr lang="en-US" altLang="zh-CN" dirty="0">
                <a:latin typeface="Times New Roman" panose="02020603050405020304" pitchFamily="18" charset="0"/>
                <a:ea typeface="宋体" panose="02010600030101010101" pitchFamily="2" charset="-122"/>
              </a:rPr>
              <a:t> </a:t>
            </a:r>
            <a:r>
              <a:rPr lang="zh-CN" altLang="en-US" dirty="0">
                <a:latin typeface="宋体" panose="02010600030101010101" pitchFamily="2" charset="-122"/>
                <a:ea typeface="宋体" panose="02010600030101010101" pitchFamily="2" charset="-122"/>
              </a:rPr>
              <a:t>【例</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a:t>
            </a:r>
            <a:r>
              <a:rPr lang="zh-CN" altLang="en-US" dirty="0">
                <a:latin typeface="Times New Roman" panose="02020603050405020304" pitchFamily="18" charset="0"/>
                <a:ea typeface="宋体" panose="02010600030101010101" pitchFamily="2" charset="-122"/>
              </a:rPr>
              <a:t>设</a:t>
            </a:r>
            <a:r>
              <a:rPr lang="en-US" altLang="zh-CN">
                <a:latin typeface="Times New Roman" panose="02020603050405020304" pitchFamily="18" charset="0"/>
                <a:ea typeface="宋体" panose="02010600030101010101" pitchFamily="2" charset="-122"/>
              </a:rPr>
              <a:t>DS</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3000H</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ES=4000H</a:t>
            </a:r>
            <a:r>
              <a:rPr lang="zh-CN" altLang="en-US">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源串首址＝</a:t>
            </a:r>
            <a:r>
              <a:rPr lang="en-US" altLang="zh-CN" dirty="0">
                <a:latin typeface="Times New Roman" panose="02020603050405020304" pitchFamily="18" charset="0"/>
                <a:ea typeface="宋体" panose="02010600030101010101" pitchFamily="2" charset="-122"/>
              </a:rPr>
              <a:t>1500</a:t>
            </a:r>
            <a:r>
              <a:rPr lang="en-US" altLang="zh-CN">
                <a:latin typeface="Times New Roman" panose="02020603050405020304" pitchFamily="18" charset="0"/>
                <a:ea typeface="宋体" panose="02010600030101010101" pitchFamily="2" charset="-122"/>
              </a:rPr>
              <a:t>H</a:t>
            </a:r>
            <a:r>
              <a:rPr lang="zh-CN" altLang="en-US">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目的串首址</a:t>
            </a:r>
            <a:r>
              <a:rPr lang="en-US" altLang="zh-CN" dirty="0">
                <a:latin typeface="Times New Roman" panose="02020603050405020304" pitchFamily="18" charset="0"/>
                <a:ea typeface="宋体" panose="02010600030101010101" pitchFamily="2" charset="-122"/>
              </a:rPr>
              <a:t>=2000</a:t>
            </a:r>
            <a:r>
              <a:rPr lang="en-US" altLang="zh-CN">
                <a:latin typeface="Times New Roman" panose="02020603050405020304" pitchFamily="18" charset="0"/>
                <a:ea typeface="宋体" panose="02010600030101010101" pitchFamily="2" charset="-122"/>
              </a:rPr>
              <a:t>H</a:t>
            </a:r>
            <a:r>
              <a:rPr lang="zh-CN" altLang="en-US">
                <a:latin typeface="Times New Roman" panose="02020603050405020304" pitchFamily="18" charset="0"/>
                <a:ea typeface="宋体" panose="02010600030101010101" pitchFamily="2" charset="-122"/>
              </a:rPr>
              <a:t>，</a:t>
            </a:r>
            <a:r>
              <a:rPr lang="zh-CN" altLang="en-US" dirty="0">
                <a:latin typeface="宋体" panose="02010600030101010101" pitchFamily="2" charset="-122"/>
                <a:ea typeface="宋体" panose="02010600030101010101" pitchFamily="2" charset="-122"/>
              </a:rPr>
              <a:t>比较两个都具有</a:t>
            </a:r>
            <a:r>
              <a:rPr lang="en-US" altLang="zh-CN" dirty="0">
                <a:latin typeface="宋体" panose="02010600030101010101" pitchFamily="2" charset="-122"/>
                <a:ea typeface="宋体" panose="02010600030101010101" pitchFamily="2" charset="-122"/>
              </a:rPr>
              <a:t>100</a:t>
            </a:r>
            <a:r>
              <a:rPr lang="zh-CN" altLang="en-US" dirty="0">
                <a:latin typeface="宋体" panose="02010600030101010101" pitchFamily="2" charset="-122"/>
                <a:ea typeface="宋体" panose="02010600030101010101" pitchFamily="2" charset="-122"/>
              </a:rPr>
              <a:t>个字节的字符串</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找出它们第一次不相匹配的位置，找到不相等处的偏移地址</a:t>
            </a:r>
            <a:r>
              <a:rPr lang="zh-CN" altLang="en-US" dirty="0">
                <a:latin typeface="Times New Roman" panose="02020603050405020304" pitchFamily="18" charset="0"/>
                <a:ea typeface="宋体" panose="02010600030101010101" pitchFamily="2" charset="-122"/>
              </a:rPr>
              <a:t>仍放在</a:t>
            </a:r>
            <a:r>
              <a:rPr lang="en-US" altLang="zh-CN">
                <a:latin typeface="Times New Roman" panose="02020603050405020304" pitchFamily="18" charset="0"/>
                <a:ea typeface="宋体" panose="02010600030101010101" pitchFamily="2" charset="-122"/>
              </a:rPr>
              <a:t>SI</a:t>
            </a:r>
            <a:r>
              <a:rPr lang="zh-CN" altLang="en-US">
                <a:latin typeface="Times New Roman" panose="02020603050405020304" pitchFamily="18" charset="0"/>
                <a:ea typeface="宋体" panose="02010600030101010101" pitchFamily="2" charset="-122"/>
              </a:rPr>
              <a:t>和</a:t>
            </a:r>
            <a:r>
              <a:rPr lang="en-US" altLang="zh-CN">
                <a:latin typeface="Times New Roman" panose="02020603050405020304" pitchFamily="18" charset="0"/>
                <a:ea typeface="宋体" panose="02010600030101010101" pitchFamily="2" charset="-122"/>
              </a:rPr>
              <a:t>DI</a:t>
            </a:r>
            <a:r>
              <a:rPr lang="zh-CN" altLang="en-US" dirty="0">
                <a:latin typeface="Times New Roman" panose="02020603050405020304" pitchFamily="18" charset="0"/>
                <a:ea typeface="宋体" panose="02010600030101010101" pitchFamily="2" charset="-122"/>
              </a:rPr>
              <a:t>中。</a:t>
            </a:r>
            <a:endParaRPr lang="zh-CN" altLang="en-US" dirty="0">
              <a:latin typeface="Times New Roman" panose="02020603050405020304" pitchFamily="18" charset="0"/>
              <a:ea typeface="宋体" panose="02010600030101010101" pitchFamily="2" charset="-122"/>
            </a:endParaRPr>
          </a:p>
          <a:p>
            <a:pPr algn="just">
              <a:lnSpc>
                <a:spcPct val="115000"/>
              </a:lnSpc>
              <a:spcBef>
                <a:spcPct val="50000"/>
              </a:spcBef>
            </a:pPr>
            <a:r>
              <a:rPr lang="zh-CN" altLang="en-US" dirty="0">
                <a:latin typeface="宋体" panose="02010600030101010101" pitchFamily="2" charset="-122"/>
                <a:ea typeface="宋体" panose="02010600030101010101" pitchFamily="2" charset="-122"/>
              </a:rPr>
              <a:t>说明</a:t>
            </a:r>
            <a:r>
              <a:rPr lang="en-US" altLang="zh-CN" b="1"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①</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在</a:t>
            </a:r>
            <a:r>
              <a:rPr lang="en-US" altLang="zh-CN">
                <a:latin typeface="Times New Roman" panose="02020603050405020304" pitchFamily="18" charset="0"/>
                <a:ea typeface="宋体" panose="02010600030101010101" pitchFamily="2" charset="-122"/>
              </a:rPr>
              <a:t>REPE  CMPSB</a:t>
            </a:r>
            <a:r>
              <a:rPr lang="zh-CN" altLang="en-US" dirty="0">
                <a:latin typeface="Times New Roman" panose="02020603050405020304" pitchFamily="18" charset="0"/>
                <a:ea typeface="宋体" panose="02010600030101010101" pitchFamily="2" charset="-122"/>
              </a:rPr>
              <a:t>指令前面的指令序列中，必须为它设置好</a:t>
            </a:r>
            <a:r>
              <a:rPr lang="en-US" altLang="zh-CN" dirty="0">
                <a:latin typeface="Times New Roman" panose="02020603050405020304" pitchFamily="18" charset="0"/>
                <a:ea typeface="宋体" panose="02010600030101010101" pitchFamily="2" charset="-122"/>
              </a:rPr>
              <a:t>6</a:t>
            </a:r>
            <a:r>
              <a:rPr lang="zh-CN" altLang="en-US" dirty="0">
                <a:latin typeface="Times New Roman" panose="02020603050405020304" pitchFamily="18" charset="0"/>
                <a:ea typeface="宋体" panose="02010600030101010101" pitchFamily="2" charset="-122"/>
              </a:rPr>
              <a:t>个条件；</a:t>
            </a:r>
            <a:endParaRPr lang="zh-CN" altLang="en-US" dirty="0">
              <a:latin typeface="Times New Roman" panose="02020603050405020304" pitchFamily="18" charset="0"/>
              <a:ea typeface="宋体" panose="02010600030101010101" pitchFamily="2" charset="-122"/>
            </a:endParaRPr>
          </a:p>
          <a:p>
            <a:pPr algn="just">
              <a:lnSpc>
                <a:spcPct val="115000"/>
              </a:lnSpc>
              <a:spcBef>
                <a:spcPct val="50000"/>
              </a:spcBef>
            </a:pPr>
            <a:r>
              <a:rPr lang="en-US" altLang="zh-CN" dirty="0">
                <a:latin typeface="宋体" panose="02010600030101010101" pitchFamily="2" charset="-122"/>
                <a:ea typeface="宋体" panose="02010600030101010101" pitchFamily="2" charset="-122"/>
              </a:rPr>
              <a:t>②</a:t>
            </a:r>
            <a:r>
              <a:rPr lang="en-US" altLang="zh-CN"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REPE CMPSB</a:t>
            </a:r>
            <a:r>
              <a:rPr lang="zh-CN" altLang="en-US" dirty="0">
                <a:latin typeface="宋体" panose="02010600030101010101" pitchFamily="2" charset="-122"/>
                <a:ea typeface="宋体" panose="02010600030101010101" pitchFamily="2" charset="-122"/>
              </a:rPr>
              <a:t>指令执行前、后两个字符串的存储情况</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如图</a:t>
            </a:r>
            <a:r>
              <a:rPr lang="en-US" altLang="zh-CN" dirty="0">
                <a:latin typeface="宋体" panose="02010600030101010101" pitchFamily="2" charset="-122"/>
                <a:ea typeface="宋体" panose="02010600030101010101" pitchFamily="2" charset="-122"/>
              </a:rPr>
              <a:t>5</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10</a:t>
            </a:r>
            <a:r>
              <a:rPr lang="zh-CN" altLang="en-US" dirty="0">
                <a:latin typeface="宋体" panose="02010600030101010101" pitchFamily="2" charset="-122"/>
                <a:ea typeface="宋体" panose="02010600030101010101" pitchFamily="2" charset="-122"/>
              </a:rPr>
              <a:t>所示</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了解它对理解程序的执行情况是大有益处的。</a:t>
            </a:r>
            <a:r>
              <a:rPr lang="zh-CN" altLang="en-US" dirty="0">
                <a:latin typeface="Times New Roman" panose="02020603050405020304" pitchFamily="18" charset="0"/>
                <a:ea typeface="宋体" panose="02010600030101010101" pitchFamily="2" charset="-122"/>
              </a:rPr>
              <a:t> </a:t>
            </a:r>
            <a:r>
              <a:rPr lang="zh-CN" altLang="en-US">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2340" name="文本框 142339"/>
          <p:cNvSpPr txBox="1"/>
          <p:nvPr/>
        </p:nvSpPr>
        <p:spPr>
          <a:xfrm>
            <a:off x="395605" y="1341120"/>
            <a:ext cx="8382000" cy="4861560"/>
          </a:xfrm>
          <a:prstGeom prst="rect">
            <a:avLst/>
          </a:prstGeom>
          <a:noFill/>
          <a:ln w="9525">
            <a:noFill/>
          </a:ln>
        </p:spPr>
        <p:txBody>
          <a:bodyPr>
            <a:spAutoFit/>
          </a:bodyPr>
          <a:p>
            <a:pPr algn="just">
              <a:lnSpc>
                <a:spcPct val="110000"/>
              </a:lnSpc>
              <a:spcBef>
                <a:spcPct val="50000"/>
              </a:spcBef>
            </a:pPr>
            <a:r>
              <a:rPr lang="en-US" altLang="zh-CN" sz="2000" dirty="0">
                <a:latin typeface="宋体" panose="02010600030101010101" pitchFamily="2" charset="-122"/>
                <a:ea typeface="宋体" panose="02010600030101010101" pitchFamily="2" charset="-122"/>
              </a:rPr>
              <a:t>  </a:t>
            </a:r>
            <a:r>
              <a:rPr lang="zh-CN" altLang="en-US" sz="1500" dirty="0">
                <a:latin typeface="宋体" panose="02010600030101010101" pitchFamily="2" charset="-122"/>
                <a:ea typeface="宋体" panose="02010600030101010101" pitchFamily="2" charset="-122"/>
              </a:rPr>
              <a:t>主要程序段如下</a:t>
            </a:r>
            <a:r>
              <a:rPr lang="en-US" altLang="zh-CN" sz="1500" dirty="0">
                <a:latin typeface="宋体" panose="02010600030101010101" pitchFamily="2" charset="-122"/>
                <a:ea typeface="宋体" panose="02010600030101010101" pitchFamily="2" charset="-122"/>
              </a:rPr>
              <a:t>:	</a:t>
            </a:r>
            <a:endParaRPr lang="en-US" altLang="zh-CN"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dirty="0">
                <a:latin typeface="宋体" panose="02010600030101010101" pitchFamily="2" charset="-122"/>
                <a:ea typeface="宋体" panose="02010600030101010101" pitchFamily="2" charset="-122"/>
              </a:rPr>
              <a:t> </a:t>
            </a:r>
            <a:r>
              <a:rPr lang="en-US" altLang="zh-CN"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MOV  AX</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3000H  </a:t>
            </a:r>
            <a:endParaRPr lang="en-US" altLang="zh-CN" sz="150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a:latin typeface="Times New Roman" panose="02020603050405020304" pitchFamily="18" charset="0"/>
                <a:ea typeface="宋体" panose="02010600030101010101" pitchFamily="2" charset="-122"/>
              </a:rPr>
              <a:t>   </a:t>
            </a:r>
            <a:r>
              <a:rPr lang="en-US" altLang="zh-CN"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 MOV  DS</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AX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条件</a:t>
            </a:r>
            <a:r>
              <a:rPr lang="en-US" altLang="zh-CN" sz="1500" dirty="0">
                <a:latin typeface="Times New Roman" panose="02020603050405020304" pitchFamily="18" charset="0"/>
                <a:ea typeface="宋体" panose="02010600030101010101" pitchFamily="2" charset="-122"/>
              </a:rPr>
              <a:t>1</a:t>
            </a:r>
            <a:endParaRPr lang="en-US" altLang="zh-CN"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MOV  AX</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4000H</a:t>
            </a:r>
            <a:endParaRPr lang="en-US" altLang="zh-CN" sz="150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a:latin typeface="Times New Roman" panose="02020603050405020304" pitchFamily="18" charset="0"/>
                <a:ea typeface="宋体" panose="02010600030101010101" pitchFamily="2" charset="-122"/>
              </a:rPr>
              <a:t>   </a:t>
            </a:r>
            <a:r>
              <a:rPr lang="en-US" altLang="zh-CN"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 MOV  ES</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AX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条件</a:t>
            </a:r>
            <a:r>
              <a:rPr lang="en-US" altLang="zh-CN" sz="1500" dirty="0">
                <a:latin typeface="Times New Roman" panose="02020603050405020304" pitchFamily="18" charset="0"/>
                <a:ea typeface="宋体" panose="02010600030101010101" pitchFamily="2" charset="-122"/>
              </a:rPr>
              <a:t>2</a:t>
            </a:r>
            <a:endParaRPr lang="en-US" altLang="zh-CN"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MOV  SI</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1500H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条件</a:t>
            </a:r>
            <a:r>
              <a:rPr lang="en-US" altLang="zh-CN" sz="1500" dirty="0">
                <a:latin typeface="Times New Roman" panose="02020603050405020304" pitchFamily="18" charset="0"/>
                <a:ea typeface="宋体" panose="02010600030101010101" pitchFamily="2" charset="-122"/>
              </a:rPr>
              <a:t>3</a:t>
            </a:r>
            <a:endParaRPr lang="en-US" altLang="zh-CN"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MOV  DI</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2000H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条件</a:t>
            </a:r>
            <a:r>
              <a:rPr lang="en-US" altLang="zh-CN" sz="1500" dirty="0">
                <a:latin typeface="Times New Roman" panose="02020603050405020304" pitchFamily="18" charset="0"/>
                <a:ea typeface="宋体" panose="02010600030101010101" pitchFamily="2" charset="-122"/>
              </a:rPr>
              <a:t>4</a:t>
            </a:r>
            <a:endParaRPr lang="en-US" altLang="zh-CN"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MOV  CX</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100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条件</a:t>
            </a:r>
            <a:r>
              <a:rPr lang="en-US" altLang="zh-CN" sz="1500" dirty="0">
                <a:latin typeface="Times New Roman" panose="02020603050405020304" pitchFamily="18" charset="0"/>
                <a:ea typeface="宋体" panose="02010600030101010101" pitchFamily="2" charset="-122"/>
              </a:rPr>
              <a:t>5</a:t>
            </a:r>
            <a:endParaRPr lang="en-US" altLang="zh-CN"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CLD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条件</a:t>
            </a:r>
            <a:r>
              <a:rPr lang="en-US" altLang="zh-CN" sz="1500" dirty="0">
                <a:latin typeface="Times New Roman" panose="02020603050405020304" pitchFamily="18" charset="0"/>
                <a:ea typeface="宋体" panose="02010600030101010101" pitchFamily="2" charset="-122"/>
              </a:rPr>
              <a:t>6</a:t>
            </a:r>
            <a:endParaRPr lang="en-US" altLang="zh-CN"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a:latin typeface="Times New Roman" panose="02020603050405020304" pitchFamily="18" charset="0"/>
                <a:ea typeface="宋体" panose="02010600030101010101" pitchFamily="2" charset="-122"/>
              </a:rPr>
              <a:t>	REPE  CMPSB</a:t>
            </a:r>
            <a:endParaRPr lang="en-US" altLang="zh-CN" sz="150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a:latin typeface="Times New Roman" panose="02020603050405020304" pitchFamily="18" charset="0"/>
                <a:ea typeface="宋体" panose="02010600030101010101" pitchFamily="2" charset="-122"/>
              </a:rPr>
              <a:t>    	JZ     DONE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全匹配转</a:t>
            </a:r>
            <a:r>
              <a:rPr lang="en-US" altLang="zh-CN" sz="1500">
                <a:latin typeface="Times New Roman" panose="02020603050405020304" pitchFamily="18" charset="0"/>
                <a:ea typeface="宋体" panose="02010600030101010101" pitchFamily="2" charset="-122"/>
              </a:rPr>
              <a:t>DONE</a:t>
            </a:r>
            <a:endParaRPr lang="en-US" altLang="zh-CN" sz="150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a:latin typeface="Times New Roman" panose="02020603050405020304" pitchFamily="18" charset="0"/>
                <a:ea typeface="宋体" panose="02010600030101010101" pitchFamily="2" charset="-122"/>
              </a:rPr>
              <a:t>   </a:t>
            </a:r>
            <a:r>
              <a:rPr lang="en-US" altLang="zh-CN"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 DEC   SI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指向不匹配单元</a:t>
            </a:r>
            <a:endParaRPr lang="zh-CN" altLang="en-US"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DEC </a:t>
            </a:r>
            <a:r>
              <a:rPr lang="en-US" altLang="zh-CN"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 DI          </a:t>
            </a:r>
            <a:endParaRPr lang="en-US" altLang="zh-CN" sz="15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4388" name="文本框 144387"/>
          <p:cNvSpPr txBox="1"/>
          <p:nvPr/>
        </p:nvSpPr>
        <p:spPr>
          <a:xfrm>
            <a:off x="304800" y="533400"/>
            <a:ext cx="8534400" cy="6481763"/>
          </a:xfrm>
          <a:prstGeom prst="rect">
            <a:avLst/>
          </a:prstGeom>
          <a:noFill/>
          <a:ln w="9525">
            <a:noFill/>
          </a:ln>
        </p:spPr>
        <p:txBody>
          <a:bodyPr>
            <a:spAutoFit/>
          </a:bodyPr>
          <a:p>
            <a:pPr algn="just">
              <a:lnSpc>
                <a:spcPct val="130000"/>
              </a:lnSpc>
              <a:spcBef>
                <a:spcPct val="50000"/>
              </a:spcBef>
            </a:pP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r>
              <a:rPr lang="en-US" altLang="zh-CN" dirty="0">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graphicFrame>
        <p:nvGraphicFramePr>
          <p:cNvPr id="144389" name="对象 144388"/>
          <p:cNvGraphicFramePr/>
          <p:nvPr/>
        </p:nvGraphicFramePr>
        <p:xfrm>
          <a:off x="1524000" y="381000"/>
          <a:ext cx="6303963" cy="6324600"/>
        </p:xfrm>
        <a:graphic>
          <a:graphicData uri="http://schemas.openxmlformats.org/presentationml/2006/ole">
            <mc:AlternateContent xmlns:mc="http://schemas.openxmlformats.org/markup-compatibility/2006">
              <mc:Choice xmlns:v="urn:schemas-microsoft-com:vml" Requires="v">
                <p:oleObj spid="_x0000_s3100" name="" r:id="rId1" imgW="4800600" imgH="4991100" progId="Paint.Picture">
                  <p:embed/>
                </p:oleObj>
              </mc:Choice>
              <mc:Fallback>
                <p:oleObj name="" r:id="rId1" imgW="4800600" imgH="4991100" progId="Paint.Picture">
                  <p:embed/>
                  <p:pic>
                    <p:nvPicPr>
                      <p:cNvPr id="0" name="图片 3099"/>
                      <p:cNvPicPr/>
                      <p:nvPr/>
                    </p:nvPicPr>
                    <p:blipFill>
                      <a:blip r:embed="rId2"/>
                      <a:stretch>
                        <a:fillRect/>
                      </a:stretch>
                    </p:blipFill>
                    <p:spPr>
                      <a:xfrm>
                        <a:off x="1524000" y="381000"/>
                        <a:ext cx="6303963" cy="63246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6436" name="文本框 146435"/>
          <p:cNvSpPr txBox="1"/>
          <p:nvPr/>
        </p:nvSpPr>
        <p:spPr>
          <a:xfrm>
            <a:off x="323850" y="1268730"/>
            <a:ext cx="8458200" cy="4869815"/>
          </a:xfrm>
          <a:prstGeom prst="rect">
            <a:avLst/>
          </a:prstGeom>
          <a:noFill/>
          <a:ln w="9525">
            <a:noFill/>
          </a:ln>
        </p:spPr>
        <p:txBody>
          <a:bodyPr>
            <a:spAutoFit/>
          </a:bodyPr>
          <a:p>
            <a:pPr algn="just">
              <a:lnSpc>
                <a:spcPct val="90000"/>
              </a:lnSpc>
              <a:spcBef>
                <a:spcPct val="50000"/>
              </a:spcBef>
            </a:pPr>
            <a:r>
              <a:rPr lang="en-US" altLang="zh-CN" sz="1500" dirty="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【例</a:t>
            </a:r>
            <a:r>
              <a:rPr lang="en-US" altLang="zh-CN" sz="1500" dirty="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 在附加段内首地址为</a:t>
            </a:r>
            <a:r>
              <a:rPr lang="en-US" altLang="zh-CN" sz="1500">
                <a:latin typeface="Times New Roman" panose="02020603050405020304" pitchFamily="18" charset="0"/>
                <a:ea typeface="宋体" panose="02010600030101010101" pitchFamily="2" charset="-122"/>
              </a:rPr>
              <a:t>STRING</a:t>
            </a:r>
            <a:r>
              <a:rPr lang="zh-CN" altLang="en-US" sz="1500" dirty="0">
                <a:latin typeface="Times New Roman" panose="02020603050405020304" pitchFamily="18" charset="0"/>
                <a:ea typeface="宋体" panose="02010600030101010101" pitchFamily="2" charset="-122"/>
              </a:rPr>
              <a:t>的</a:t>
            </a:r>
            <a:r>
              <a:rPr lang="en-US" altLang="zh-CN" sz="1500" dirty="0">
                <a:latin typeface="Times New Roman" panose="02020603050405020304" pitchFamily="18" charset="0"/>
                <a:ea typeface="宋体" panose="02010600030101010101" pitchFamily="2" charset="-122"/>
              </a:rPr>
              <a:t>100</a:t>
            </a:r>
            <a:r>
              <a:rPr lang="zh-CN" altLang="en-US" sz="1500" dirty="0">
                <a:latin typeface="Times New Roman" panose="02020603050405020304" pitchFamily="18" charset="0"/>
                <a:ea typeface="宋体" panose="02010600030101010101" pitchFamily="2" charset="-122"/>
              </a:rPr>
              <a:t>个字符的字符串中，寻找第一个 “</a:t>
            </a:r>
            <a:r>
              <a:rPr lang="en-US" altLang="zh-CN" sz="1500" dirty="0">
                <a:latin typeface="Times New Roman" panose="02020603050405020304" pitchFamily="18" charset="0"/>
                <a:ea typeface="宋体" panose="02010600030101010101" pitchFamily="2" charset="-122"/>
              </a:rPr>
              <a:t>&amp;”</a:t>
            </a:r>
            <a:r>
              <a:rPr lang="zh-CN" altLang="en-US" sz="1500" dirty="0">
                <a:latin typeface="Times New Roman" panose="02020603050405020304" pitchFamily="18" charset="0"/>
                <a:ea typeface="宋体" panose="02010600030101010101" pitchFamily="2" charset="-122"/>
              </a:rPr>
              <a:t>号，找到后将其地址仍保留在</a:t>
            </a:r>
            <a:r>
              <a:rPr lang="en-US" altLang="zh-CN" sz="1500">
                <a:latin typeface="Times New Roman" panose="02020603050405020304" pitchFamily="18" charset="0"/>
                <a:ea typeface="宋体" panose="02010600030101010101" pitchFamily="2" charset="-122"/>
              </a:rPr>
              <a:t>DI</a:t>
            </a:r>
            <a:r>
              <a:rPr lang="zh-CN" altLang="en-US" sz="1500" dirty="0">
                <a:latin typeface="Times New Roman" panose="02020603050405020304" pitchFamily="18" charset="0"/>
                <a:ea typeface="宋体" panose="02010600030101010101" pitchFamily="2" charset="-122"/>
              </a:rPr>
              <a:t>中</a:t>
            </a:r>
            <a:r>
              <a:rPr lang="en-US" altLang="zh-CN" sz="1500" dirty="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偏移地址</a:t>
            </a:r>
            <a:r>
              <a:rPr lang="en-US" altLang="zh-CN" sz="1500" dirty="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，并在屏幕上显示字符 ‘</a:t>
            </a:r>
            <a:r>
              <a:rPr lang="en-US" altLang="zh-CN" sz="1500">
                <a:latin typeface="Times New Roman" panose="02020603050405020304" pitchFamily="18" charset="0"/>
                <a:ea typeface="宋体" panose="02010600030101010101" pitchFamily="2" charset="-122"/>
              </a:rPr>
              <a:t>Y’</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若在字符串中找不到</a:t>
            </a:r>
            <a:r>
              <a:rPr lang="zh-CN" altLang="en-US" sz="1500" dirty="0">
                <a:latin typeface="Times New Roman" panose="02020603050405020304" pitchFamily="18" charset="0"/>
                <a:ea typeface="宋体" panose="02010600030101010101" pitchFamily="2" charset="-122"/>
              </a:rPr>
              <a:t> “</a:t>
            </a:r>
            <a:r>
              <a:rPr lang="en-US" altLang="zh-CN" sz="1500" dirty="0">
                <a:latin typeface="Times New Roman" panose="02020603050405020304" pitchFamily="18" charset="0"/>
                <a:ea typeface="宋体" panose="02010600030101010101" pitchFamily="2" charset="-122"/>
              </a:rPr>
              <a:t>&amp;”</a:t>
            </a:r>
            <a:r>
              <a:rPr lang="zh-CN" altLang="en-US" sz="1500" dirty="0">
                <a:latin typeface="Times New Roman" panose="02020603050405020304" pitchFamily="18" charset="0"/>
                <a:ea typeface="宋体" panose="02010600030101010101" pitchFamily="2" charset="-122"/>
              </a:rPr>
              <a:t>号，则在屏幕上显示字符‘</a:t>
            </a:r>
            <a:r>
              <a:rPr lang="en-US" altLang="zh-CN" sz="1500">
                <a:latin typeface="Times New Roman" panose="02020603050405020304" pitchFamily="18" charset="0"/>
                <a:ea typeface="宋体" panose="02010600030101010101" pitchFamily="2" charset="-122"/>
              </a:rPr>
              <a:t>N’</a:t>
            </a:r>
            <a:r>
              <a:rPr lang="zh-CN" altLang="en-US" sz="1500">
                <a:latin typeface="Times New Roman" panose="02020603050405020304" pitchFamily="18" charset="0"/>
                <a:ea typeface="宋体" panose="02010600030101010101" pitchFamily="2" charset="-122"/>
              </a:rPr>
              <a:t>，设</a:t>
            </a:r>
            <a:r>
              <a:rPr lang="en-US" altLang="zh-CN" sz="1500">
                <a:latin typeface="Times New Roman" panose="02020603050405020304" pitchFamily="18" charset="0"/>
                <a:ea typeface="宋体" panose="02010600030101010101" pitchFamily="2" charset="-122"/>
              </a:rPr>
              <a:t>ES=4000H</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根据要求编写主要程序段如下：</a:t>
            </a:r>
            <a:endParaRPr lang="zh-CN" altLang="en-US" sz="1500" dirty="0">
              <a:latin typeface="Times New Roman" panose="02020603050405020304" pitchFamily="18" charset="0"/>
              <a:ea typeface="宋体" panose="02010600030101010101" pitchFamily="2" charset="-122"/>
            </a:endParaRPr>
          </a:p>
          <a:p>
            <a:pPr algn="just">
              <a:lnSpc>
                <a:spcPct val="70000"/>
              </a:lnSpc>
              <a:spcBef>
                <a:spcPct val="50000"/>
              </a:spcBef>
            </a:pPr>
            <a:r>
              <a:rPr lang="zh-CN" altLang="en-US"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MOV  AX</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4000H</a:t>
            </a:r>
            <a:endParaRPr lang="en-US" altLang="zh-CN" sz="1500">
              <a:latin typeface="Times New Roman" panose="02020603050405020304" pitchFamily="18" charset="0"/>
              <a:ea typeface="宋体" panose="02010600030101010101" pitchFamily="2" charset="-122"/>
            </a:endParaRPr>
          </a:p>
          <a:p>
            <a:pPr algn="just">
              <a:lnSpc>
                <a:spcPct val="70000"/>
              </a:lnSpc>
              <a:spcBef>
                <a:spcPct val="50000"/>
              </a:spcBef>
            </a:pPr>
            <a:r>
              <a:rPr lang="en-US" altLang="zh-CN" sz="1500">
                <a:latin typeface="Times New Roman" panose="02020603050405020304" pitchFamily="18" charset="0"/>
                <a:ea typeface="宋体" panose="02010600030101010101" pitchFamily="2" charset="-122"/>
              </a:rPr>
              <a:t>    MOV  ES</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AX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条件</a:t>
            </a:r>
            <a:r>
              <a:rPr lang="en-US" altLang="zh-CN" sz="1500" dirty="0">
                <a:latin typeface="Times New Roman" panose="02020603050405020304" pitchFamily="18" charset="0"/>
                <a:ea typeface="宋体" panose="02010600030101010101" pitchFamily="2" charset="-122"/>
              </a:rPr>
              <a:t>1,</a:t>
            </a:r>
            <a:r>
              <a:rPr lang="en-US" altLang="zh-CN" sz="1500">
                <a:latin typeface="Times New Roman" panose="02020603050405020304" pitchFamily="18" charset="0"/>
                <a:ea typeface="宋体" panose="02010600030101010101" pitchFamily="2" charset="-122"/>
              </a:rPr>
              <a:t>ES</a:t>
            </a:r>
            <a:r>
              <a:rPr lang="zh-CN" altLang="en-US" sz="1500" dirty="0">
                <a:latin typeface="Times New Roman" panose="02020603050405020304" pitchFamily="18" charset="0"/>
                <a:ea typeface="宋体" panose="02010600030101010101" pitchFamily="2" charset="-122"/>
              </a:rPr>
              <a:t>赋值</a:t>
            </a:r>
            <a:r>
              <a:rPr lang="en-US" altLang="zh-CN" sz="1500" dirty="0">
                <a:latin typeface="Times New Roman" panose="02020603050405020304" pitchFamily="18" charset="0"/>
                <a:ea typeface="宋体" panose="02010600030101010101" pitchFamily="2" charset="-122"/>
              </a:rPr>
              <a:t>,</a:t>
            </a:r>
            <a:endParaRPr lang="en-US" altLang="zh-CN" sz="1500" dirty="0">
              <a:latin typeface="Times New Roman" panose="02020603050405020304" pitchFamily="18" charset="0"/>
              <a:ea typeface="宋体" panose="02010600030101010101" pitchFamily="2" charset="-122"/>
            </a:endParaRPr>
          </a:p>
          <a:p>
            <a:pPr algn="just">
              <a:lnSpc>
                <a:spcPct val="70000"/>
              </a:lnSpc>
              <a:spcBef>
                <a:spcPct val="50000"/>
              </a:spcBef>
            </a:pPr>
            <a:r>
              <a:rPr lang="en-US" altLang="zh-CN"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MOV  AL</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‘&amp;’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条件</a:t>
            </a:r>
            <a:r>
              <a:rPr lang="en-US" altLang="zh-CN" sz="1500" dirty="0">
                <a:latin typeface="Times New Roman" panose="02020603050405020304" pitchFamily="18" charset="0"/>
                <a:ea typeface="宋体" panose="02010600030101010101" pitchFamily="2" charset="-122"/>
              </a:rPr>
              <a:t>2,</a:t>
            </a:r>
            <a:r>
              <a:rPr lang="zh-CN" altLang="en-US" sz="1500" dirty="0">
                <a:latin typeface="Times New Roman" panose="02020603050405020304" pitchFamily="18" charset="0"/>
                <a:ea typeface="宋体" panose="02010600030101010101" pitchFamily="2" charset="-122"/>
              </a:rPr>
              <a:t>关键字送入</a:t>
            </a:r>
            <a:r>
              <a:rPr lang="en-US" altLang="zh-CN" sz="1500">
                <a:latin typeface="Times New Roman" panose="02020603050405020304" pitchFamily="18" charset="0"/>
                <a:ea typeface="宋体" panose="02010600030101010101" pitchFamily="2" charset="-122"/>
              </a:rPr>
              <a:t>AL</a:t>
            </a:r>
            <a:endParaRPr lang="en-US" altLang="zh-CN" sz="1500">
              <a:latin typeface="Times New Roman" panose="02020603050405020304" pitchFamily="18" charset="0"/>
              <a:ea typeface="宋体" panose="02010600030101010101" pitchFamily="2" charset="-122"/>
            </a:endParaRPr>
          </a:p>
          <a:p>
            <a:pPr algn="just">
              <a:lnSpc>
                <a:spcPct val="70000"/>
              </a:lnSpc>
              <a:spcBef>
                <a:spcPct val="50000"/>
              </a:spcBef>
            </a:pPr>
            <a:r>
              <a:rPr lang="en-US" altLang="zh-CN" sz="1500">
                <a:latin typeface="Times New Roman" panose="02020603050405020304" pitchFamily="18" charset="0"/>
                <a:ea typeface="宋体" panose="02010600030101010101" pitchFamily="2" charset="-122"/>
              </a:rPr>
              <a:t>    MOV  CX</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100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条件</a:t>
            </a:r>
            <a:r>
              <a:rPr lang="en-US" altLang="zh-CN" sz="1500" dirty="0">
                <a:latin typeface="Times New Roman" panose="02020603050405020304" pitchFamily="18" charset="0"/>
                <a:ea typeface="宋体" panose="02010600030101010101" pitchFamily="2" charset="-122"/>
              </a:rPr>
              <a:t>3,</a:t>
            </a:r>
            <a:r>
              <a:rPr lang="zh-CN" altLang="en-US" sz="1500" dirty="0">
                <a:latin typeface="Times New Roman" panose="02020603050405020304" pitchFamily="18" charset="0"/>
                <a:ea typeface="宋体" panose="02010600030101010101" pitchFamily="2" charset="-122"/>
              </a:rPr>
              <a:t>字符长度</a:t>
            </a:r>
            <a:endParaRPr lang="zh-CN" altLang="en-US" sz="1500" dirty="0">
              <a:latin typeface="Times New Roman" panose="02020603050405020304" pitchFamily="18" charset="0"/>
              <a:ea typeface="宋体" panose="02010600030101010101" pitchFamily="2" charset="-122"/>
            </a:endParaRPr>
          </a:p>
          <a:p>
            <a:pPr algn="just">
              <a:lnSpc>
                <a:spcPct val="70000"/>
              </a:lnSpc>
              <a:spcBef>
                <a:spcPct val="50000"/>
              </a:spcBef>
            </a:pPr>
            <a:r>
              <a:rPr lang="zh-CN" altLang="en-US"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LEA   DI</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STRING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条件</a:t>
            </a:r>
            <a:r>
              <a:rPr lang="en-US" altLang="zh-CN" sz="1500" dirty="0">
                <a:latin typeface="Times New Roman" panose="02020603050405020304" pitchFamily="18" charset="0"/>
                <a:ea typeface="宋体" panose="02010600030101010101" pitchFamily="2" charset="-122"/>
              </a:rPr>
              <a:t>4,</a:t>
            </a:r>
            <a:r>
              <a:rPr lang="zh-CN" altLang="en-US" sz="1500" dirty="0">
                <a:latin typeface="Times New Roman" panose="02020603050405020304" pitchFamily="18" charset="0"/>
                <a:ea typeface="宋体" panose="02010600030101010101" pitchFamily="2" charset="-122"/>
              </a:rPr>
              <a:t>取字符串首地址</a:t>
            </a:r>
            <a:endParaRPr lang="zh-CN" altLang="en-US" sz="1500" dirty="0">
              <a:latin typeface="Times New Roman" panose="02020603050405020304" pitchFamily="18" charset="0"/>
              <a:ea typeface="宋体" panose="02010600030101010101" pitchFamily="2" charset="-122"/>
            </a:endParaRPr>
          </a:p>
          <a:p>
            <a:pPr algn="just">
              <a:lnSpc>
                <a:spcPct val="70000"/>
              </a:lnSpc>
              <a:spcBef>
                <a:spcPct val="50000"/>
              </a:spcBef>
            </a:pPr>
            <a:r>
              <a:rPr lang="zh-CN" altLang="en-US"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CLD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条件</a:t>
            </a:r>
            <a:r>
              <a:rPr lang="en-US" altLang="zh-CN" sz="1500" dirty="0">
                <a:latin typeface="Times New Roman" panose="02020603050405020304" pitchFamily="18" charset="0"/>
                <a:ea typeface="宋体" panose="02010600030101010101" pitchFamily="2" charset="-122"/>
              </a:rPr>
              <a:t>5,</a:t>
            </a:r>
            <a:r>
              <a:rPr lang="zh-CN" altLang="en-US" sz="1500" dirty="0">
                <a:latin typeface="Times New Roman" panose="02020603050405020304" pitchFamily="18" charset="0"/>
                <a:ea typeface="宋体" panose="02010600030101010101" pitchFamily="2" charset="-122"/>
              </a:rPr>
              <a:t>增址方向</a:t>
            </a:r>
            <a:endParaRPr lang="zh-CN" altLang="en-US" sz="1500" dirty="0">
              <a:latin typeface="Times New Roman" panose="02020603050405020304" pitchFamily="18" charset="0"/>
              <a:ea typeface="宋体" panose="02010600030101010101" pitchFamily="2" charset="-122"/>
            </a:endParaRPr>
          </a:p>
          <a:p>
            <a:pPr algn="just">
              <a:lnSpc>
                <a:spcPct val="70000"/>
              </a:lnSpc>
              <a:spcBef>
                <a:spcPct val="50000"/>
              </a:spcBef>
            </a:pPr>
            <a:r>
              <a:rPr lang="zh-CN" altLang="en-US"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REPNE  SCASB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不等扫描</a:t>
            </a:r>
            <a:endParaRPr lang="zh-CN" altLang="en-US" sz="1500" dirty="0">
              <a:latin typeface="Times New Roman" panose="02020603050405020304" pitchFamily="18" charset="0"/>
              <a:ea typeface="宋体" panose="02010600030101010101" pitchFamily="2" charset="-122"/>
            </a:endParaRPr>
          </a:p>
          <a:p>
            <a:pPr algn="just">
              <a:lnSpc>
                <a:spcPct val="70000"/>
              </a:lnSpc>
              <a:spcBef>
                <a:spcPct val="50000"/>
              </a:spcBef>
            </a:pPr>
            <a:r>
              <a:rPr lang="zh-CN" altLang="en-US"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JZ    L1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找到‘</a:t>
            </a:r>
            <a:r>
              <a:rPr lang="en-US" altLang="zh-CN" sz="1500" dirty="0">
                <a:latin typeface="Times New Roman" panose="02020603050405020304" pitchFamily="18" charset="0"/>
                <a:ea typeface="宋体" panose="02010600030101010101" pitchFamily="2" charset="-122"/>
              </a:rPr>
              <a:t>&amp;’</a:t>
            </a:r>
            <a:r>
              <a:rPr lang="zh-CN" altLang="en-US" sz="1500" dirty="0">
                <a:latin typeface="Times New Roman" panose="02020603050405020304" pitchFamily="18" charset="0"/>
                <a:ea typeface="宋体" panose="02010600030101010101" pitchFamily="2" charset="-122"/>
              </a:rPr>
              <a:t>号转</a:t>
            </a:r>
            <a:r>
              <a:rPr lang="en-US" altLang="zh-CN" sz="1500">
                <a:latin typeface="Times New Roman" panose="02020603050405020304" pitchFamily="18" charset="0"/>
                <a:ea typeface="宋体" panose="02010600030101010101" pitchFamily="2" charset="-122"/>
              </a:rPr>
              <a:t>L1</a:t>
            </a:r>
            <a:endParaRPr lang="en-US" altLang="zh-CN" sz="1500">
              <a:latin typeface="Times New Roman" panose="02020603050405020304" pitchFamily="18" charset="0"/>
              <a:ea typeface="宋体" panose="02010600030101010101" pitchFamily="2" charset="-122"/>
            </a:endParaRPr>
          </a:p>
          <a:p>
            <a:pPr algn="just">
              <a:lnSpc>
                <a:spcPct val="70000"/>
              </a:lnSpc>
              <a:spcBef>
                <a:spcPct val="50000"/>
              </a:spcBef>
            </a:pPr>
            <a:r>
              <a:rPr lang="en-US" altLang="zh-CN" sz="1500">
                <a:latin typeface="Times New Roman" panose="02020603050405020304" pitchFamily="18" charset="0"/>
                <a:ea typeface="宋体" panose="02010600030101010101" pitchFamily="2" charset="-122"/>
              </a:rPr>
              <a:t>    MOV  DL</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‘N’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字符串无‘</a:t>
            </a:r>
            <a:r>
              <a:rPr lang="en-US" altLang="zh-CN" sz="1500" dirty="0">
                <a:latin typeface="Times New Roman" panose="02020603050405020304" pitchFamily="18" charset="0"/>
                <a:ea typeface="宋体" panose="02010600030101010101" pitchFamily="2" charset="-122"/>
              </a:rPr>
              <a:t>&amp;’</a:t>
            </a:r>
            <a:r>
              <a:rPr lang="zh-CN" altLang="en-US" sz="1500" dirty="0">
                <a:latin typeface="Times New Roman" panose="02020603050405020304" pitchFamily="18" charset="0"/>
                <a:ea typeface="宋体" panose="02010600030101010101" pitchFamily="2" charset="-122"/>
              </a:rPr>
              <a:t>号</a:t>
            </a:r>
            <a:r>
              <a:rPr lang="en-US" altLang="zh-CN" sz="1500" dirty="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准备在屏幕上显示</a:t>
            </a:r>
            <a:r>
              <a:rPr lang="en-US" altLang="zh-CN" sz="1500">
                <a:latin typeface="Times New Roman" panose="02020603050405020304" pitchFamily="18" charset="0"/>
                <a:ea typeface="宋体" panose="02010600030101010101" pitchFamily="2" charset="-122"/>
              </a:rPr>
              <a:t>N</a:t>
            </a:r>
            <a:endParaRPr lang="en-US" altLang="zh-CN" sz="1500">
              <a:latin typeface="Times New Roman" panose="02020603050405020304" pitchFamily="18" charset="0"/>
              <a:ea typeface="宋体" panose="02010600030101010101" pitchFamily="2" charset="-122"/>
            </a:endParaRPr>
          </a:p>
          <a:p>
            <a:pPr algn="just">
              <a:lnSpc>
                <a:spcPct val="70000"/>
              </a:lnSpc>
              <a:spcBef>
                <a:spcPct val="50000"/>
              </a:spcBef>
            </a:pPr>
            <a:r>
              <a:rPr lang="en-US" altLang="zh-CN" sz="1500">
                <a:latin typeface="Times New Roman" panose="02020603050405020304" pitchFamily="18" charset="0"/>
                <a:ea typeface="宋体" panose="02010600030101010101" pitchFamily="2" charset="-122"/>
              </a:rPr>
              <a:t>    JMP   DISPY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转显示功能调用</a:t>
            </a:r>
            <a:endParaRPr lang="zh-CN" altLang="en-US" sz="1500" dirty="0">
              <a:latin typeface="Times New Roman" panose="02020603050405020304" pitchFamily="18" charset="0"/>
              <a:ea typeface="宋体" panose="02010600030101010101" pitchFamily="2" charset="-122"/>
            </a:endParaRPr>
          </a:p>
          <a:p>
            <a:pPr algn="just">
              <a:lnSpc>
                <a:spcPct val="70000"/>
              </a:lnSpc>
              <a:spcBef>
                <a:spcPct val="50000"/>
              </a:spcBef>
            </a:pPr>
            <a:r>
              <a:rPr lang="en-US" altLang="zh-CN" sz="1500">
                <a:latin typeface="Times New Roman" panose="02020603050405020304" pitchFamily="18" charset="0"/>
                <a:ea typeface="宋体" panose="02010600030101010101" pitchFamily="2" charset="-122"/>
              </a:rPr>
              <a:t>L1</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DEC  DI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保存找到‘</a:t>
            </a:r>
            <a:r>
              <a:rPr lang="en-US" altLang="zh-CN" sz="1500" dirty="0">
                <a:latin typeface="Times New Roman" panose="02020603050405020304" pitchFamily="18" charset="0"/>
                <a:ea typeface="宋体" panose="02010600030101010101" pitchFamily="2" charset="-122"/>
              </a:rPr>
              <a:t>&amp;’</a:t>
            </a:r>
            <a:r>
              <a:rPr lang="zh-CN" altLang="en-US" sz="1500" dirty="0">
                <a:latin typeface="Times New Roman" panose="02020603050405020304" pitchFamily="18" charset="0"/>
                <a:ea typeface="宋体" panose="02010600030101010101" pitchFamily="2" charset="-122"/>
              </a:rPr>
              <a:t>号的偏移地址</a:t>
            </a:r>
            <a:endParaRPr lang="zh-CN" altLang="en-US" sz="1500" dirty="0">
              <a:latin typeface="Times New Roman" panose="02020603050405020304" pitchFamily="18" charset="0"/>
              <a:ea typeface="宋体" panose="02010600030101010101" pitchFamily="2" charset="-122"/>
            </a:endParaRPr>
          </a:p>
          <a:p>
            <a:pPr algn="just">
              <a:lnSpc>
                <a:spcPct val="70000"/>
              </a:lnSpc>
              <a:spcBef>
                <a:spcPct val="50000"/>
              </a:spcBef>
            </a:pPr>
            <a:r>
              <a:rPr lang="zh-CN" altLang="en-US"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MOV  DL</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‘Y’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找到‘</a:t>
            </a:r>
            <a:r>
              <a:rPr lang="en-US" altLang="zh-CN" sz="1500" dirty="0">
                <a:latin typeface="Times New Roman" panose="02020603050405020304" pitchFamily="18" charset="0"/>
                <a:ea typeface="宋体" panose="02010600030101010101" pitchFamily="2" charset="-122"/>
              </a:rPr>
              <a:t>&amp;’</a:t>
            </a:r>
            <a:r>
              <a:rPr lang="zh-CN" altLang="en-US" sz="1500" dirty="0">
                <a:latin typeface="Times New Roman" panose="02020603050405020304" pitchFamily="18" charset="0"/>
                <a:ea typeface="宋体" panose="02010600030101010101" pitchFamily="2" charset="-122"/>
              </a:rPr>
              <a:t>号要显示</a:t>
            </a:r>
            <a:r>
              <a:rPr lang="en-US" altLang="zh-CN" sz="1500">
                <a:latin typeface="Times New Roman" panose="02020603050405020304" pitchFamily="18" charset="0"/>
                <a:ea typeface="宋体" panose="02010600030101010101" pitchFamily="2" charset="-122"/>
              </a:rPr>
              <a:t>Y</a:t>
            </a:r>
            <a:endParaRPr lang="en-US" altLang="zh-CN" sz="1500">
              <a:latin typeface="Times New Roman" panose="02020603050405020304" pitchFamily="18" charset="0"/>
              <a:ea typeface="宋体" panose="02010600030101010101" pitchFamily="2" charset="-122"/>
            </a:endParaRPr>
          </a:p>
          <a:p>
            <a:pPr algn="just">
              <a:lnSpc>
                <a:spcPct val="70000"/>
              </a:lnSpc>
              <a:spcBef>
                <a:spcPct val="50000"/>
              </a:spcBef>
            </a:pPr>
            <a:r>
              <a:rPr lang="en-US" altLang="zh-CN" sz="1500">
                <a:latin typeface="Times New Roman" panose="02020603050405020304" pitchFamily="18" charset="0"/>
                <a:ea typeface="宋体" panose="02010600030101010101" pitchFamily="2" charset="-122"/>
              </a:rPr>
              <a:t>DISPY</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MOV  AH</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2</a:t>
            </a:r>
            <a:endParaRPr lang="en-US" altLang="zh-CN" sz="1500">
              <a:latin typeface="Times New Roman" panose="02020603050405020304" pitchFamily="18" charset="0"/>
              <a:ea typeface="宋体" panose="02010600030101010101" pitchFamily="2" charset="-122"/>
            </a:endParaRPr>
          </a:p>
          <a:p>
            <a:pPr algn="just">
              <a:lnSpc>
                <a:spcPct val="70000"/>
              </a:lnSpc>
              <a:spcBef>
                <a:spcPct val="50000"/>
              </a:spcBef>
            </a:pPr>
            <a:r>
              <a:rPr lang="en-US" altLang="zh-CN" sz="1500">
                <a:latin typeface="Times New Roman" panose="02020603050405020304" pitchFamily="18" charset="0"/>
                <a:ea typeface="宋体" panose="02010600030101010101" pitchFamily="2" charset="-122"/>
              </a:rPr>
              <a:t>    1NT 21H</a:t>
            </a:r>
            <a:endParaRPr lang="en-US" altLang="zh-CN" sz="1500">
              <a:latin typeface="Times New Roman" panose="02020603050405020304" pitchFamily="18" charset="0"/>
              <a:ea typeface="宋体" panose="02010600030101010101" pitchFamily="2" charset="-122"/>
            </a:endParaRPr>
          </a:p>
          <a:p>
            <a:pPr algn="just">
              <a:lnSpc>
                <a:spcPct val="70000"/>
              </a:lnSpc>
              <a:spcBef>
                <a:spcPct val="50000"/>
              </a:spcBef>
            </a:pPr>
            <a:r>
              <a:rPr lang="en-US" altLang="zh-CN" sz="1500">
                <a:latin typeface="Times New Roman" panose="02020603050405020304" pitchFamily="18" charset="0"/>
                <a:ea typeface="宋体" panose="02010600030101010101" pitchFamily="2" charset="-122"/>
              </a:rPr>
              <a:t>       </a:t>
            </a:r>
            <a:r>
              <a:rPr lang="en-US" altLang="zh-CN" sz="1500">
                <a:latin typeface="宋体" panose="02010600030101010101" pitchFamily="2" charset="-122"/>
                <a:ea typeface="宋体" panose="02010600030101010101" pitchFamily="2" charset="-122"/>
              </a:rPr>
              <a:t>┉</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PORT+1</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PORT</a:t>
            </a:r>
            <a:r>
              <a:rPr lang="zh-CN" altLang="en-US" sz="1500">
                <a:latin typeface="Times New Roman" panose="02020603050405020304" pitchFamily="18" charset="0"/>
                <a:ea typeface="宋体" panose="02010600030101010101" pitchFamily="2" charset="-122"/>
              </a:rPr>
              <a:t>）</a:t>
            </a:r>
            <a:r>
              <a:rPr lang="en-US" altLang="zh-CN" sz="1500">
                <a:latin typeface="宋体" panose="02010600030101010101" pitchFamily="2" charset="-122"/>
                <a:ea typeface="宋体" panose="02010600030101010101" pitchFamily="2" charset="-122"/>
              </a:rPr>
              <a:t>←</a:t>
            </a:r>
            <a:r>
              <a:rPr lang="en-US" altLang="zh-CN" sz="1500">
                <a:latin typeface="Times New Roman" panose="02020603050405020304" pitchFamily="18" charset="0"/>
                <a:ea typeface="宋体" panose="02010600030101010101" pitchFamily="2" charset="-122"/>
              </a:rPr>
              <a:t>AL</a:t>
            </a:r>
            <a:r>
              <a:rPr lang="en-US" altLang="zh-CN" sz="1500">
                <a:latin typeface="Times New Roman" panose="02020603050405020304" pitchFamily="18" charset="0"/>
                <a:ea typeface="宋体" panose="02010600030101010101" pitchFamily="2" charset="-122"/>
              </a:rPr>
              <a:t>       </a:t>
            </a:r>
            <a:endParaRPr lang="en-US" altLang="zh-CN" sz="15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5266" name="标题 395265"/>
          <p:cNvSpPr>
            <a:spLocks noGrp="1"/>
          </p:cNvSpPr>
          <p:nvPr>
            <p:ph type="title"/>
          </p:nvPr>
        </p:nvSpPr>
        <p:spPr/>
        <p:txBody>
          <a:bodyPr anchor="ctr" anchorCtr="0"/>
          <a:p>
            <a:r>
              <a:rPr lang="zh-CN" altLang="en-US" dirty="0">
                <a:latin typeface="Times New Roman" panose="02020603050405020304" pitchFamily="18" charset="0"/>
              </a:rPr>
              <a:t>五、程序控制指令</a:t>
            </a:r>
            <a:endParaRPr lang="zh-CN" altLang="en-US" dirty="0">
              <a:latin typeface="Times New Roman" panose="02020603050405020304" pitchFamily="18" charset="0"/>
            </a:endParaRPr>
          </a:p>
        </p:txBody>
      </p:sp>
      <p:sp>
        <p:nvSpPr>
          <p:cNvPr id="395267" name="文本占位符 395266"/>
          <p:cNvSpPr>
            <a:spLocks noGrp="1"/>
          </p:cNvSpPr>
          <p:nvPr>
            <p:ph type="body" idx="1"/>
          </p:nvPr>
        </p:nvSpPr>
        <p:spPr/>
        <p:txBody>
          <a:bodyPr/>
          <a:p>
            <a:pPr>
              <a:buNone/>
            </a:pPr>
            <a:r>
              <a:rPr lang="en-US" altLang="zh-CN"/>
              <a:t>1. </a:t>
            </a:r>
            <a:r>
              <a:rPr lang="zh-CN" altLang="en-US" dirty="0"/>
              <a:t>转移指令</a:t>
            </a:r>
            <a:endParaRPr lang="zh-CN" altLang="en-US" dirty="0"/>
          </a:p>
          <a:p>
            <a:pPr>
              <a:buNone/>
            </a:pPr>
            <a:r>
              <a:rPr lang="en-US" altLang="zh-CN"/>
              <a:t>2. </a:t>
            </a:r>
            <a:r>
              <a:rPr lang="zh-CN" altLang="en-US" dirty="0"/>
              <a:t>循环控制</a:t>
            </a:r>
            <a:endParaRPr lang="zh-CN" altLang="en-US" dirty="0"/>
          </a:p>
          <a:p>
            <a:pPr>
              <a:buNone/>
            </a:pPr>
            <a:r>
              <a:rPr lang="en-US" altLang="zh-CN"/>
              <a:t>3. </a:t>
            </a:r>
            <a:r>
              <a:rPr lang="zh-CN" altLang="en-US" dirty="0"/>
              <a:t>过程调用</a:t>
            </a:r>
            <a:endParaRPr lang="zh-CN" altLang="en-US" dirty="0"/>
          </a:p>
          <a:p>
            <a:pPr>
              <a:buNone/>
            </a:pPr>
            <a:r>
              <a:rPr lang="en-US" altLang="zh-CN"/>
              <a:t>4. </a:t>
            </a:r>
            <a:r>
              <a:rPr lang="zh-CN" altLang="en-US" dirty="0"/>
              <a:t>中断控制</a:t>
            </a:r>
            <a:endParaRPr lang="zh-CN" altLang="en-US" dirty="0"/>
          </a:p>
        </p:txBody>
      </p:sp>
    </p:spTree>
  </p:cSld>
  <p:clrMapOvr>
    <a:masterClrMapping/>
  </p:clrMapOvr>
  <p:transition>
    <p:wheel spokes="8"/>
  </p:transition>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4628" name="文本框 154627"/>
          <p:cNvSpPr txBox="1"/>
          <p:nvPr/>
        </p:nvSpPr>
        <p:spPr>
          <a:xfrm>
            <a:off x="323215" y="1125220"/>
            <a:ext cx="8458200" cy="3415030"/>
          </a:xfrm>
          <a:prstGeom prst="rect">
            <a:avLst/>
          </a:prstGeom>
          <a:noFill/>
          <a:ln w="9525">
            <a:noFill/>
          </a:ln>
        </p:spPr>
        <p:txBody>
          <a:bodyPr>
            <a:spAutoFit/>
          </a:bodyPr>
          <a:p>
            <a:pPr algn="just">
              <a:spcBef>
                <a:spcPct val="50000"/>
              </a:spcBef>
            </a:pP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无条件转移指令</a:t>
            </a:r>
            <a:endParaRPr lang="zh-CN" altLang="en-US" dirty="0">
              <a:latin typeface="Times New Roman" panose="02020603050405020304" pitchFamily="18" charset="0"/>
              <a:ea typeface="宋体" panose="02010600030101010101" pitchFamily="2" charset="-122"/>
            </a:endParaRPr>
          </a:p>
          <a:p>
            <a:pPr algn="just">
              <a:spcBef>
                <a:spcPct val="50000"/>
              </a:spcBef>
            </a:pPr>
            <a:r>
              <a:rPr lang="zh-CN" altLang="en-US" dirty="0">
                <a:latin typeface="Times New Roman" panose="02020603050405020304" pitchFamily="18" charset="0"/>
                <a:ea typeface="宋体" panose="02010600030101010101" pitchFamily="2" charset="-122"/>
              </a:rPr>
              <a:t>无条件转移指令的操作，是无条件地控制转移到指令中指定的目的地址。另外，目的地址可以用直接的方式给出，也可以用间接的方式给出。</a:t>
            </a:r>
            <a:endParaRPr lang="zh-CN" altLang="en-US" dirty="0">
              <a:latin typeface="Times New Roman" panose="02020603050405020304" pitchFamily="18" charset="0"/>
              <a:ea typeface="宋体" panose="02010600030101010101" pitchFamily="2" charset="-122"/>
            </a:endParaRPr>
          </a:p>
          <a:p>
            <a:pPr algn="just">
              <a:spcBef>
                <a:spcPct val="50000"/>
              </a:spcBef>
            </a:pPr>
            <a:r>
              <a:rPr lang="zh-CN" altLang="en-US" dirty="0">
                <a:latin typeface="Times New Roman" panose="02020603050405020304" pitchFamily="18" charset="0"/>
                <a:ea typeface="宋体" panose="02010600030101010101" pitchFamily="2" charset="-122"/>
              </a:rPr>
              <a:t>无条件转移指令不影响状态标志位。</a:t>
            </a:r>
            <a:endParaRPr lang="zh-CN" altLang="en-US" dirty="0">
              <a:latin typeface="Times New Roman" panose="02020603050405020304" pitchFamily="18" charset="0"/>
              <a:ea typeface="宋体" panose="02010600030101010101" pitchFamily="2" charset="-122"/>
            </a:endParaRPr>
          </a:p>
          <a:p>
            <a:pPr algn="just">
              <a:spcBef>
                <a:spcPct val="50000"/>
              </a:spcBef>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段内转移和段间转移。段内转移是指：在同一代码段的范围以内进行转移，所以</a:t>
            </a:r>
            <a:r>
              <a:rPr lang="en-US" altLang="zh-CN">
                <a:latin typeface="Times New Roman" panose="02020603050405020304" pitchFamily="18" charset="0"/>
                <a:ea typeface="宋体" panose="02010600030101010101" pitchFamily="2" charset="-122"/>
              </a:rPr>
              <a:t>CS</a:t>
            </a:r>
            <a:r>
              <a:rPr lang="zh-CN" altLang="en-US" dirty="0">
                <a:latin typeface="Times New Roman" panose="02020603050405020304" pitchFamily="18" charset="0"/>
                <a:ea typeface="宋体" panose="02010600030101010101" pitchFamily="2" charset="-122"/>
              </a:rPr>
              <a:t>值不会改变，只需改变</a:t>
            </a:r>
            <a:r>
              <a:rPr lang="en-US" altLang="zh-CN">
                <a:latin typeface="Times New Roman" panose="02020603050405020304" pitchFamily="18" charset="0"/>
                <a:ea typeface="宋体" panose="02010600030101010101" pitchFamily="2" charset="-122"/>
              </a:rPr>
              <a:t>IP</a:t>
            </a:r>
            <a:r>
              <a:rPr lang="zh-CN" altLang="en-US" dirty="0">
                <a:latin typeface="Times New Roman" panose="02020603050405020304" pitchFamily="18" charset="0"/>
                <a:ea typeface="宋体" panose="02010600030101010101" pitchFamily="2" charset="-122"/>
              </a:rPr>
              <a:t>寄存器内容，即用新的转移目标地址的偏移地址取代原有的</a:t>
            </a:r>
            <a:r>
              <a:rPr lang="en-US" altLang="zh-CN">
                <a:latin typeface="Times New Roman" panose="02020603050405020304" pitchFamily="18" charset="0"/>
                <a:ea typeface="宋体" panose="02010600030101010101" pitchFamily="2" charset="-122"/>
              </a:rPr>
              <a:t>IP</a:t>
            </a:r>
            <a:r>
              <a:rPr lang="zh-CN" altLang="en-US" dirty="0">
                <a:latin typeface="Times New Roman" panose="02020603050405020304" pitchFamily="18" charset="0"/>
                <a:ea typeface="宋体" panose="02010600030101010101" pitchFamily="2" charset="-122"/>
              </a:rPr>
              <a:t>的值即可实现段内转移的目的；段间转移则是要转移到另一个代码段去执行程序，此时不仅要改变</a:t>
            </a:r>
            <a:r>
              <a:rPr lang="en-US" altLang="zh-CN">
                <a:latin typeface="Times New Roman" panose="02020603050405020304" pitchFamily="18" charset="0"/>
                <a:ea typeface="宋体" panose="02010600030101010101" pitchFamily="2" charset="-122"/>
              </a:rPr>
              <a:t>IP</a:t>
            </a:r>
            <a:r>
              <a:rPr lang="zh-CN" altLang="en-US" dirty="0">
                <a:latin typeface="Times New Roman" panose="02020603050405020304" pitchFamily="18" charset="0"/>
                <a:ea typeface="宋体" panose="02010600030101010101" pitchFamily="2" charset="-122"/>
              </a:rPr>
              <a:t>寄存器的值，还需要修改</a:t>
            </a:r>
            <a:r>
              <a:rPr lang="en-US" altLang="zh-CN">
                <a:latin typeface="Times New Roman" panose="02020603050405020304" pitchFamily="18" charset="0"/>
                <a:ea typeface="宋体" panose="02010600030101010101" pitchFamily="2" charset="-122"/>
              </a:rPr>
              <a:t>CS</a:t>
            </a:r>
            <a:r>
              <a:rPr lang="zh-CN" altLang="en-US" dirty="0">
                <a:latin typeface="Times New Roman" panose="02020603050405020304" pitchFamily="18" charset="0"/>
                <a:ea typeface="宋体" panose="02010600030101010101" pitchFamily="2" charset="-122"/>
              </a:rPr>
              <a:t>段寄存器的内容才能达到段间转移的目的，即转移目标地址应有新的段基址和偏移地址两部分组成。</a:t>
            </a:r>
            <a:endParaRPr lang="zh-CN" altLang="en-US" dirty="0">
              <a:latin typeface="Times New Roman" panose="02020603050405020304" pitchFamily="18" charset="0"/>
              <a:ea typeface="宋体" panose="02010600030101010101" pitchFamily="2" charset="-122"/>
            </a:endParaRPr>
          </a:p>
          <a:p>
            <a:pPr algn="just">
              <a:spcBef>
                <a:spcPct val="50000"/>
              </a:spcBef>
            </a:pPr>
            <a:r>
              <a:rPr lang="zh-CN" altLang="en-US"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3604" name="文本框 153603"/>
          <p:cNvSpPr txBox="1"/>
          <p:nvPr/>
        </p:nvSpPr>
        <p:spPr>
          <a:xfrm>
            <a:off x="395605" y="1125220"/>
            <a:ext cx="8382000" cy="5678488"/>
          </a:xfrm>
          <a:prstGeom prst="rect">
            <a:avLst/>
          </a:prstGeom>
          <a:noFill/>
          <a:ln w="9525">
            <a:noFill/>
          </a:ln>
        </p:spPr>
        <p:txBody>
          <a:bodyPr>
            <a:spAutoFit/>
          </a:bodyPr>
          <a:p>
            <a:pPr algn="just">
              <a:spcBef>
                <a:spcPct val="50000"/>
              </a:spcBef>
            </a:pPr>
            <a:r>
              <a:rPr lang="en-US" altLang="zh-CN" sz="1800" b="1" dirty="0">
                <a:latin typeface="Times New Roman" panose="02020603050405020304" pitchFamily="18" charset="0"/>
                <a:ea typeface="宋体" panose="02010600030101010101" pitchFamily="2" charset="-122"/>
              </a:rPr>
              <a:t>1</a:t>
            </a:r>
            <a:r>
              <a:rPr lang="zh-CN" altLang="en-US" sz="1800" b="1" dirty="0">
                <a:latin typeface="Times New Roman" panose="02020603050405020304" pitchFamily="18" charset="0"/>
                <a:ea typeface="宋体" panose="02010600030101010101" pitchFamily="2" charset="-122"/>
              </a:rPr>
              <a:t>．段内直接短转移</a:t>
            </a:r>
            <a:endParaRPr lang="zh-CN" altLang="en-US" sz="1800" dirty="0">
              <a:latin typeface="Times New Roman" panose="02020603050405020304" pitchFamily="18" charset="0"/>
              <a:ea typeface="宋体" panose="02010600030101010101" pitchFamily="2" charset="-122"/>
            </a:endParaRPr>
          </a:p>
          <a:p>
            <a:pPr algn="just">
              <a:spcBef>
                <a:spcPct val="50000"/>
              </a:spcBef>
            </a:pPr>
            <a:r>
              <a:rPr lang="zh-CN" altLang="en-US" sz="1800" dirty="0">
                <a:latin typeface="Times New Roman" panose="02020603050405020304" pitchFamily="18" charset="0"/>
                <a:ea typeface="宋体" panose="02010600030101010101" pitchFamily="2" charset="-122"/>
              </a:rPr>
              <a:t>指令格式：</a:t>
            </a:r>
            <a:r>
              <a:rPr lang="en-US" altLang="zh-CN" sz="1800">
                <a:latin typeface="Times New Roman" panose="02020603050405020304" pitchFamily="18" charset="0"/>
                <a:ea typeface="宋体" panose="02010600030101010101" pitchFamily="2" charset="-122"/>
              </a:rPr>
              <a:t>JMP  SHORT  OPR</a:t>
            </a:r>
            <a:endParaRPr lang="en-US" altLang="zh-CN" sz="1800">
              <a:latin typeface="Times New Roman" panose="02020603050405020304" pitchFamily="18" charset="0"/>
              <a:ea typeface="宋体" panose="02010600030101010101" pitchFamily="2" charset="-122"/>
            </a:endParaRPr>
          </a:p>
          <a:p>
            <a:pPr algn="just">
              <a:spcBef>
                <a:spcPct val="50000"/>
              </a:spcBef>
            </a:pPr>
            <a:r>
              <a:rPr lang="zh-CN" altLang="en-US" sz="1800" dirty="0">
                <a:latin typeface="Times New Roman" panose="02020603050405020304" pitchFamily="18" charset="0"/>
                <a:ea typeface="宋体" panose="02010600030101010101" pitchFamily="2" charset="-122"/>
              </a:rPr>
              <a:t>执行的操作：</a:t>
            </a:r>
            <a:r>
              <a:rPr lang="en-US" altLang="zh-CN" sz="1800">
                <a:latin typeface="Times New Roman" panose="02020603050405020304" pitchFamily="18" charset="0"/>
                <a:ea typeface="宋体" panose="02010600030101010101" pitchFamily="2" charset="-122"/>
              </a:rPr>
              <a:t>IP</a:t>
            </a:r>
            <a:r>
              <a:rPr lang="zh-CN" altLang="en-US" sz="1800" baseline="-30000" dirty="0">
                <a:latin typeface="Times New Roman" panose="02020603050405020304" pitchFamily="18" charset="0"/>
                <a:ea typeface="宋体" panose="02010600030101010101" pitchFamily="2" charset="-122"/>
              </a:rPr>
              <a:t>目标</a:t>
            </a:r>
            <a:r>
              <a:rPr lang="en-US" altLang="zh-CN" sz="1800" dirty="0">
                <a:latin typeface="宋体" panose="02010600030101010101" pitchFamily="2" charset="-122"/>
                <a:ea typeface="宋体" panose="02010600030101010101" pitchFamily="2" charset="-122"/>
              </a:rPr>
              <a:t>←</a:t>
            </a:r>
            <a:r>
              <a:rPr lang="en-US" altLang="zh-CN" sz="1800">
                <a:latin typeface="Times New Roman" panose="02020603050405020304" pitchFamily="18" charset="0"/>
                <a:ea typeface="宋体" panose="02010600030101010101" pitchFamily="2" charset="-122"/>
              </a:rPr>
              <a:t>IP</a:t>
            </a:r>
            <a:r>
              <a:rPr lang="zh-CN" altLang="en-US" sz="1800" baseline="-30000" dirty="0">
                <a:latin typeface="Times New Roman" panose="02020603050405020304" pitchFamily="18" charset="0"/>
                <a:ea typeface="宋体" panose="02010600030101010101" pitchFamily="2" charset="-122"/>
              </a:rPr>
              <a:t>当前</a:t>
            </a:r>
            <a:r>
              <a:rPr lang="en-US" altLang="zh-CN" sz="1800" dirty="0">
                <a:latin typeface="Times New Roman" panose="02020603050405020304" pitchFamily="18" charset="0"/>
                <a:ea typeface="宋体" panose="02010600030101010101" pitchFamily="2" charset="-122"/>
              </a:rPr>
              <a:t>+8</a:t>
            </a:r>
            <a:r>
              <a:rPr lang="zh-CN" altLang="en-US" sz="1800" dirty="0">
                <a:latin typeface="Times New Roman" panose="02020603050405020304" pitchFamily="18" charset="0"/>
                <a:ea typeface="宋体" panose="02010600030101010101" pitchFamily="2" charset="-122"/>
              </a:rPr>
              <a:t>位补码表示的位移量（要符号位扩展）。</a:t>
            </a:r>
            <a:endParaRPr lang="zh-CN" altLang="en-US" sz="1800" dirty="0">
              <a:latin typeface="Times New Roman" panose="02020603050405020304" pitchFamily="18" charset="0"/>
              <a:ea typeface="宋体" panose="02010600030101010101" pitchFamily="2" charset="-122"/>
            </a:endParaRPr>
          </a:p>
          <a:p>
            <a:pPr algn="just">
              <a:spcBef>
                <a:spcPct val="50000"/>
              </a:spcBef>
            </a:pPr>
            <a:r>
              <a:rPr lang="zh-CN" altLang="en-US" sz="1800" dirty="0">
                <a:latin typeface="Times New Roman" panose="02020603050405020304" pitchFamily="18" charset="0"/>
                <a:ea typeface="宋体" panose="02010600030101010101" pitchFamily="2" charset="-122"/>
              </a:rPr>
              <a:t>其中</a:t>
            </a:r>
            <a:r>
              <a:rPr lang="en-US" altLang="zh-CN" sz="1800">
                <a:latin typeface="Times New Roman" panose="02020603050405020304" pitchFamily="18" charset="0"/>
                <a:ea typeface="宋体" panose="02010600030101010101" pitchFamily="2" charset="-122"/>
              </a:rPr>
              <a:t>SHORT</a:t>
            </a:r>
            <a:r>
              <a:rPr lang="zh-CN" altLang="en-US" sz="1800" dirty="0">
                <a:latin typeface="Times New Roman" panose="02020603050405020304" pitchFamily="18" charset="0"/>
                <a:ea typeface="宋体" panose="02010600030101010101" pitchFamily="2" charset="-122"/>
              </a:rPr>
              <a:t>为属性操作符，表明指令代码中的操作数是一个字节位移量，位移量是一个字节的二进制补码，它只能在－</a:t>
            </a:r>
            <a:r>
              <a:rPr lang="en-US" altLang="zh-CN" sz="1800" dirty="0">
                <a:latin typeface="Times New Roman" panose="02020603050405020304" pitchFamily="18" charset="0"/>
                <a:ea typeface="宋体" panose="02010600030101010101" pitchFamily="2" charset="-122"/>
              </a:rPr>
              <a:t>128~+127</a:t>
            </a:r>
            <a:r>
              <a:rPr lang="zh-CN" altLang="en-US" sz="1800" dirty="0">
                <a:latin typeface="Times New Roman" panose="02020603050405020304" pitchFamily="18" charset="0"/>
                <a:ea typeface="宋体" panose="02010600030101010101" pitchFamily="2" charset="-122"/>
              </a:rPr>
              <a:t>范围内取值，在计算转移目标偏移量</a:t>
            </a:r>
            <a:r>
              <a:rPr lang="en-US" altLang="zh-CN" sz="1800">
                <a:latin typeface="Times New Roman" panose="02020603050405020304" pitchFamily="18" charset="0"/>
                <a:ea typeface="宋体" panose="02010600030101010101" pitchFamily="2" charset="-122"/>
              </a:rPr>
              <a:t>IP</a:t>
            </a:r>
            <a:r>
              <a:rPr lang="zh-CN" altLang="en-US" sz="1800" dirty="0">
                <a:latin typeface="Times New Roman" panose="02020603050405020304" pitchFamily="18" charset="0"/>
                <a:ea typeface="宋体" panose="02010600030101010101" pitchFamily="2" charset="-122"/>
              </a:rPr>
              <a:t>时，</a:t>
            </a:r>
            <a:r>
              <a:rPr lang="en-US" altLang="zh-CN" sz="1800" dirty="0">
                <a:latin typeface="Times New Roman" panose="02020603050405020304" pitchFamily="18" charset="0"/>
                <a:ea typeface="宋体" panose="02010600030101010101" pitchFamily="2" charset="-122"/>
              </a:rPr>
              <a:t>8</a:t>
            </a:r>
            <a:r>
              <a:rPr lang="zh-CN" altLang="en-US" sz="1800" dirty="0">
                <a:latin typeface="Times New Roman" panose="02020603050405020304" pitchFamily="18" charset="0"/>
                <a:ea typeface="宋体" panose="02010600030101010101" pitchFamily="2" charset="-122"/>
              </a:rPr>
              <a:t>位位移量应该按其符号位扩展成</a:t>
            </a:r>
            <a:r>
              <a:rPr lang="en-US" altLang="zh-CN" sz="1800" dirty="0">
                <a:latin typeface="Times New Roman" panose="02020603050405020304" pitchFamily="18" charset="0"/>
                <a:ea typeface="宋体" panose="02010600030101010101" pitchFamily="2" charset="-122"/>
              </a:rPr>
              <a:t>16</a:t>
            </a:r>
            <a:r>
              <a:rPr lang="zh-CN" altLang="en-US" sz="1800" dirty="0">
                <a:latin typeface="Times New Roman" panose="02020603050405020304" pitchFamily="18" charset="0"/>
                <a:ea typeface="宋体" panose="02010600030101010101" pitchFamily="2" charset="-122"/>
              </a:rPr>
              <a:t>位才可以与当前</a:t>
            </a:r>
            <a:r>
              <a:rPr lang="en-US" altLang="zh-CN" sz="1800">
                <a:latin typeface="Times New Roman" panose="02020603050405020304" pitchFamily="18" charset="0"/>
                <a:ea typeface="宋体" panose="02010600030101010101" pitchFamily="2" charset="-122"/>
              </a:rPr>
              <a:t>IP</a:t>
            </a:r>
            <a:r>
              <a:rPr lang="zh-CN" altLang="en-US" sz="1800" dirty="0">
                <a:latin typeface="Times New Roman" panose="02020603050405020304" pitchFamily="18" charset="0"/>
                <a:ea typeface="宋体" panose="02010600030101010101" pitchFamily="2" charset="-122"/>
              </a:rPr>
              <a:t>内容相加。段内直接短转移指令只有</a:t>
            </a:r>
            <a:r>
              <a:rPr lang="en-US" altLang="zh-CN" sz="1800" dirty="0">
                <a:latin typeface="Times New Roman" panose="02020603050405020304" pitchFamily="18" charset="0"/>
                <a:ea typeface="宋体" panose="02010600030101010101" pitchFamily="2" charset="-122"/>
              </a:rPr>
              <a:t>2</a:t>
            </a:r>
            <a:r>
              <a:rPr lang="zh-CN" altLang="en-US" sz="1800" dirty="0">
                <a:latin typeface="Times New Roman" panose="02020603050405020304" pitchFamily="18" charset="0"/>
                <a:ea typeface="宋体" panose="02010600030101010101" pitchFamily="2" charset="-122"/>
              </a:rPr>
              <a:t>个字节的机器代码。段内直接短转移的位移量为</a:t>
            </a:r>
            <a:r>
              <a:rPr lang="en-US" altLang="zh-CN" sz="1800" dirty="0">
                <a:latin typeface="Times New Roman" panose="02020603050405020304" pitchFamily="18" charset="0"/>
                <a:ea typeface="宋体" panose="02010600030101010101" pitchFamily="2" charset="-122"/>
              </a:rPr>
              <a:t>8</a:t>
            </a:r>
            <a:r>
              <a:rPr lang="zh-CN" altLang="en-US" sz="1800" dirty="0">
                <a:latin typeface="Times New Roman" panose="02020603050405020304" pitchFamily="18" charset="0"/>
                <a:ea typeface="宋体" panose="02010600030101010101" pitchFamily="2" charset="-122"/>
              </a:rPr>
              <a:t>位，则只能在一页内转移，所以也称为页面转移。</a:t>
            </a:r>
            <a:endParaRPr lang="zh-CN" altLang="en-US" sz="1800" dirty="0">
              <a:latin typeface="Times New Roman" panose="02020603050405020304" pitchFamily="18" charset="0"/>
              <a:ea typeface="宋体" panose="02010600030101010101" pitchFamily="2" charset="-122"/>
            </a:endParaRPr>
          </a:p>
          <a:p>
            <a:pPr algn="just">
              <a:spcBef>
                <a:spcPct val="50000"/>
              </a:spcBef>
            </a:pPr>
            <a:r>
              <a:rPr lang="zh-CN" altLang="en-US"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转移目标地址</a:t>
            </a:r>
            <a:r>
              <a:rPr lang="en-US" altLang="zh-CN" sz="1800">
                <a:latin typeface="Times New Roman" panose="02020603050405020304" pitchFamily="18" charset="0"/>
                <a:ea typeface="宋体" panose="02010600030101010101" pitchFamily="2" charset="-122"/>
              </a:rPr>
              <a:t>OPR</a:t>
            </a:r>
            <a:r>
              <a:rPr lang="zh-CN" altLang="en-US" sz="1800" dirty="0">
                <a:latin typeface="Times New Roman" panose="02020603050405020304" pitchFamily="18" charset="0"/>
                <a:ea typeface="宋体" panose="02010600030101010101" pitchFamily="2" charset="-122"/>
              </a:rPr>
              <a:t>在汇编格式中可直接使用符号地址（称为标号）。如果已知下一条指令的首地址（当前</a:t>
            </a:r>
            <a:r>
              <a:rPr lang="en-US" altLang="zh-CN" sz="1800">
                <a:latin typeface="Times New Roman" panose="02020603050405020304" pitchFamily="18" charset="0"/>
                <a:ea typeface="宋体" panose="02010600030101010101" pitchFamily="2" charset="-122"/>
              </a:rPr>
              <a:t>IP</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到目的地址之间的相对位移量是在－</a:t>
            </a:r>
            <a:r>
              <a:rPr lang="en-US" altLang="zh-CN" sz="1800" dirty="0">
                <a:latin typeface="Times New Roman" panose="02020603050405020304" pitchFamily="18" charset="0"/>
                <a:ea typeface="宋体" panose="02010600030101010101" pitchFamily="2" charset="-122"/>
              </a:rPr>
              <a:t>128~+127</a:t>
            </a:r>
            <a:r>
              <a:rPr lang="zh-CN" altLang="en-US" sz="1800" dirty="0">
                <a:latin typeface="Times New Roman" panose="02020603050405020304" pitchFamily="18" charset="0"/>
                <a:ea typeface="宋体" panose="02010600030101010101" pitchFamily="2" charset="-122"/>
              </a:rPr>
              <a:t>的范围内，则可在标号前写上运算符</a:t>
            </a:r>
            <a:r>
              <a:rPr lang="en-US" altLang="zh-CN" sz="1800">
                <a:latin typeface="Times New Roman" panose="02020603050405020304" pitchFamily="18" charset="0"/>
                <a:ea typeface="宋体" panose="02010600030101010101" pitchFamily="2" charset="-122"/>
              </a:rPr>
              <a:t>SHORT</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实现段内直接短转移。但是，对于一个段内直接转移指令，若相对位移量的范围知道在－</a:t>
            </a:r>
            <a:r>
              <a:rPr lang="en-US" altLang="zh-CN" sz="1800" dirty="0">
                <a:latin typeface="Times New Roman" panose="02020603050405020304" pitchFamily="18" charset="0"/>
                <a:ea typeface="宋体" panose="02010600030101010101" pitchFamily="2" charset="-122"/>
              </a:rPr>
              <a:t>128~+127</a:t>
            </a:r>
            <a:r>
              <a:rPr lang="zh-CN" altLang="en-US" sz="1800" dirty="0">
                <a:latin typeface="Times New Roman" panose="02020603050405020304" pitchFamily="18" charset="0"/>
                <a:ea typeface="宋体" panose="02010600030101010101" pitchFamily="2" charset="-122"/>
              </a:rPr>
              <a:t>之间，而且目标地址的标号已经定义，即标号为先定义后引用，这种情况称为向后（低地址方向）引用，此时即使在标号前没有写上属性操作符</a:t>
            </a:r>
            <a:r>
              <a:rPr lang="en-US" altLang="zh-CN" sz="1800">
                <a:latin typeface="Times New Roman" panose="02020603050405020304" pitchFamily="18" charset="0"/>
                <a:ea typeface="宋体" panose="02010600030101010101" pitchFamily="2" charset="-122"/>
              </a:rPr>
              <a:t>SHORT</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汇编程序也能自动生成一个</a:t>
            </a:r>
            <a:r>
              <a:rPr lang="en-US" altLang="zh-CN" sz="1800" dirty="0">
                <a:latin typeface="Times New Roman" panose="02020603050405020304" pitchFamily="18" charset="0"/>
                <a:ea typeface="宋体" panose="02010600030101010101" pitchFamily="2" charset="-122"/>
              </a:rPr>
              <a:t>2</a:t>
            </a:r>
            <a:r>
              <a:rPr lang="zh-CN" altLang="en-US" sz="1800" dirty="0">
                <a:latin typeface="Times New Roman" panose="02020603050405020304" pitchFamily="18" charset="0"/>
                <a:ea typeface="宋体" panose="02010600030101010101" pitchFamily="2" charset="-122"/>
              </a:rPr>
              <a:t>字节的短转移指令，这种情况属于隐含的短转移。如果向前引用标号，即标号先引用，后定义，则标号前应写上属性操作符</a:t>
            </a:r>
            <a:r>
              <a:rPr lang="en-US" altLang="zh-CN" sz="1800">
                <a:latin typeface="Times New Roman" panose="02020603050405020304" pitchFamily="18" charset="0"/>
                <a:ea typeface="宋体" panose="02010600030101010101" pitchFamily="2" charset="-122"/>
              </a:rPr>
              <a:t>SHORT</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才算是直接短转移，否则，即使位移量的范围不超过－</a:t>
            </a:r>
            <a:r>
              <a:rPr lang="en-US" altLang="zh-CN" sz="1800" dirty="0">
                <a:latin typeface="Times New Roman" panose="02020603050405020304" pitchFamily="18" charset="0"/>
                <a:ea typeface="宋体" panose="02010600030101010101" pitchFamily="2" charset="-122"/>
              </a:rPr>
              <a:t>128~+127</a:t>
            </a:r>
            <a:r>
              <a:rPr lang="zh-CN" altLang="en-US" sz="1800" dirty="0">
                <a:latin typeface="Times New Roman" panose="02020603050405020304" pitchFamily="18" charset="0"/>
                <a:ea typeface="宋体" panose="02010600030101010101" pitchFamily="2" charset="-122"/>
              </a:rPr>
              <a:t>，汇编后仍会生成一个</a:t>
            </a:r>
            <a:r>
              <a:rPr lang="en-US" altLang="zh-CN" sz="1800" dirty="0">
                <a:latin typeface="Times New Roman" panose="02020603050405020304" pitchFamily="18" charset="0"/>
                <a:ea typeface="宋体" panose="02010600030101010101" pitchFamily="2" charset="-122"/>
              </a:rPr>
              <a:t>3</a:t>
            </a:r>
            <a:r>
              <a:rPr lang="zh-CN" altLang="en-US" sz="1800" dirty="0">
                <a:latin typeface="Times New Roman" panose="02020603050405020304" pitchFamily="18" charset="0"/>
                <a:ea typeface="宋体" panose="02010600030101010101" pitchFamily="2" charset="-122"/>
              </a:rPr>
              <a:t>字节的近转移指令（添加</a:t>
            </a:r>
            <a:r>
              <a:rPr lang="en-US" altLang="zh-CN" sz="1800">
                <a:latin typeface="Times New Roman" panose="02020603050405020304" pitchFamily="18" charset="0"/>
                <a:ea typeface="宋体" panose="02010600030101010101" pitchFamily="2" charset="-122"/>
              </a:rPr>
              <a:t>NOP</a:t>
            </a:r>
            <a:r>
              <a:rPr lang="zh-CN" altLang="en-US" sz="1800" dirty="0">
                <a:latin typeface="Times New Roman" panose="02020603050405020304" pitchFamily="18" charset="0"/>
                <a:ea typeface="宋体" panose="02010600030101010101" pitchFamily="2" charset="-122"/>
              </a:rPr>
              <a:t>指令）。例如：</a:t>
            </a:r>
            <a:r>
              <a:rPr lang="zh-CN" altLang="en-US"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6676" name="文本框 156675"/>
          <p:cNvSpPr txBox="1"/>
          <p:nvPr/>
        </p:nvSpPr>
        <p:spPr>
          <a:xfrm>
            <a:off x="457200" y="1125220"/>
            <a:ext cx="8229600" cy="5048885"/>
          </a:xfrm>
          <a:prstGeom prst="rect">
            <a:avLst/>
          </a:prstGeom>
          <a:noFill/>
          <a:ln w="9525">
            <a:noFill/>
          </a:ln>
        </p:spPr>
        <p:txBody>
          <a:bodyPr>
            <a:spAutoFit/>
          </a:bodyPr>
          <a:p>
            <a:pPr algn="just">
              <a:lnSpc>
                <a:spcPct val="90000"/>
              </a:lnSpc>
              <a:spcBef>
                <a:spcPct val="50000"/>
              </a:spcBef>
            </a:pPr>
            <a:r>
              <a:rPr lang="en-US" altLang="zh-CN" sz="1800" dirty="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向后引用的标号，可不写</a:t>
            </a:r>
            <a:r>
              <a:rPr lang="en-US" altLang="zh-CN" sz="1500">
                <a:latin typeface="Times New Roman" panose="02020603050405020304" pitchFamily="18" charset="0"/>
                <a:ea typeface="宋体" panose="02010600030101010101" pitchFamily="2" charset="-122"/>
              </a:rPr>
              <a:t>SHORT</a:t>
            </a:r>
            <a:r>
              <a:rPr lang="zh-CN" altLang="en-US" sz="1500" dirty="0">
                <a:latin typeface="Times New Roman" panose="02020603050405020304" pitchFamily="18" charset="0"/>
                <a:ea typeface="宋体" panose="02010600030101010101" pitchFamily="2" charset="-122"/>
              </a:rPr>
              <a:t>即为短转移</a:t>
            </a:r>
            <a:endParaRPr lang="zh-CN" altLang="en-US" sz="1500" dirty="0">
              <a:latin typeface="Times New Roman" panose="02020603050405020304" pitchFamily="18" charset="0"/>
              <a:ea typeface="宋体" panose="02010600030101010101" pitchFamily="2" charset="-122"/>
            </a:endParaRPr>
          </a:p>
          <a:p>
            <a:pPr algn="just">
              <a:lnSpc>
                <a:spcPct val="90000"/>
              </a:lnSpc>
              <a:spcBef>
                <a:spcPct val="50000"/>
              </a:spcBef>
            </a:pPr>
            <a:r>
              <a:rPr lang="en-US" altLang="zh-CN" sz="1500">
                <a:latin typeface="Times New Roman" panose="02020603050405020304" pitchFamily="18" charset="0"/>
                <a:ea typeface="宋体" panose="02010600030101010101" pitchFamily="2" charset="-122"/>
              </a:rPr>
              <a:t>L1</a:t>
            </a:r>
            <a:r>
              <a:rPr lang="zh-CN" altLang="en-US" sz="1500">
                <a:latin typeface="Times New Roman" panose="02020603050405020304" pitchFamily="18" charset="0"/>
                <a:ea typeface="宋体" panose="02010600030101010101" pitchFamily="2" charset="-122"/>
              </a:rPr>
              <a:t>：</a:t>
            </a:r>
            <a:r>
              <a:rPr lang="zh-CN" altLang="en-US" sz="1500">
                <a:latin typeface="Times New Roman" panose="02020603050405020304" pitchFamily="18" charset="0"/>
                <a:ea typeface="宋体" panose="02010600030101010101" pitchFamily="2" charset="-122"/>
              </a:rPr>
              <a:t> ：</a:t>
            </a:r>
            <a:r>
              <a:rPr lang="zh-CN" altLang="en-US" sz="150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先定义标号</a:t>
            </a:r>
            <a:r>
              <a:rPr lang="en-US" altLang="zh-CN" sz="1500">
                <a:latin typeface="Times New Roman" panose="02020603050405020304" pitchFamily="18" charset="0"/>
                <a:ea typeface="宋体" panose="02010600030101010101" pitchFamily="2" charset="-122"/>
              </a:rPr>
              <a:t>L1</a:t>
            </a:r>
            <a:endParaRPr lang="en-US" altLang="zh-CN" sz="1500">
              <a:latin typeface="Times New Roman" panose="02020603050405020304" pitchFamily="18" charset="0"/>
              <a:ea typeface="宋体" panose="02010600030101010101" pitchFamily="2" charset="-122"/>
            </a:endParaRPr>
          </a:p>
          <a:p>
            <a:pPr algn="just">
              <a:lnSpc>
                <a:spcPct val="90000"/>
              </a:lnSpc>
              <a:spcBef>
                <a:spcPct val="50000"/>
              </a:spcBef>
            </a:pPr>
            <a:r>
              <a:rPr lang="en-US" altLang="zh-CN" sz="1500">
                <a:latin typeface="Times New Roman" panose="02020603050405020304" pitchFamily="18" charset="0"/>
                <a:ea typeface="宋体" panose="02010600030101010101" pitchFamily="2" charset="-122"/>
              </a:rPr>
              <a:t>     </a:t>
            </a:r>
            <a:r>
              <a:rPr lang="zh-CN" altLang="en-US" sz="1500">
                <a:latin typeface="Times New Roman" panose="02020603050405020304" pitchFamily="18" charset="0"/>
                <a:ea typeface="宋体" panose="02010600030101010101" pitchFamily="2" charset="-122"/>
              </a:rPr>
              <a:t>：</a:t>
            </a:r>
            <a:r>
              <a:rPr lang="zh-CN" altLang="en-US" sz="150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相对位移量不超过</a:t>
            </a:r>
            <a:r>
              <a:rPr lang="en-US" altLang="zh-CN" sz="1500" dirty="0">
                <a:latin typeface="Times New Roman" panose="02020603050405020304" pitchFamily="18" charset="0"/>
                <a:ea typeface="宋体" panose="02010600030101010101" pitchFamily="2" charset="-122"/>
              </a:rPr>
              <a:t>-128~+127</a:t>
            </a:r>
            <a:endParaRPr lang="en-US" altLang="zh-CN" sz="1500" dirty="0">
              <a:latin typeface="Times New Roman" panose="02020603050405020304" pitchFamily="18" charset="0"/>
              <a:ea typeface="宋体" panose="02010600030101010101" pitchFamily="2" charset="-122"/>
            </a:endParaRPr>
          </a:p>
          <a:p>
            <a:pPr algn="just">
              <a:lnSpc>
                <a:spcPct val="90000"/>
              </a:lnSpc>
              <a:spcBef>
                <a:spcPct val="50000"/>
              </a:spcBef>
            </a:pPr>
            <a:r>
              <a:rPr lang="en-US" altLang="zh-CN"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JMP  L1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后引用标号</a:t>
            </a:r>
            <a:r>
              <a:rPr lang="en-US" altLang="zh-CN" sz="1500">
                <a:latin typeface="Times New Roman" panose="02020603050405020304" pitchFamily="18" charset="0"/>
                <a:ea typeface="宋体" panose="02010600030101010101" pitchFamily="2" charset="-122"/>
              </a:rPr>
              <a:t>L1</a:t>
            </a:r>
            <a:endParaRPr lang="en-US" altLang="zh-CN" sz="1500">
              <a:latin typeface="Times New Roman" panose="02020603050405020304" pitchFamily="18" charset="0"/>
              <a:ea typeface="宋体" panose="02010600030101010101" pitchFamily="2" charset="-122"/>
            </a:endParaRPr>
          </a:p>
          <a:p>
            <a:pPr algn="just">
              <a:lnSpc>
                <a:spcPct val="90000"/>
              </a:lnSpc>
              <a:spcBef>
                <a:spcPct val="50000"/>
              </a:spcBef>
            </a:pPr>
            <a:r>
              <a:rPr lang="zh-CN" altLang="en-US" sz="1500" dirty="0">
                <a:latin typeface="Times New Roman" panose="02020603050405020304" pitchFamily="18" charset="0"/>
                <a:ea typeface="宋体" panose="02010600030101010101" pitchFamily="2" charset="-122"/>
              </a:rPr>
              <a:t>向前引用的标号，应写明</a:t>
            </a:r>
            <a:r>
              <a:rPr lang="en-US" altLang="zh-CN" sz="1500">
                <a:latin typeface="Times New Roman" panose="02020603050405020304" pitchFamily="18" charset="0"/>
                <a:ea typeface="宋体" panose="02010600030101010101" pitchFamily="2" charset="-122"/>
              </a:rPr>
              <a:t>SHORT</a:t>
            </a:r>
            <a:r>
              <a:rPr lang="zh-CN" altLang="en-US" sz="1500" dirty="0">
                <a:latin typeface="Times New Roman" panose="02020603050405020304" pitchFamily="18" charset="0"/>
                <a:ea typeface="宋体" panose="02010600030101010101" pitchFamily="2" charset="-122"/>
              </a:rPr>
              <a:t>才是短转移，否则为近转移，如：</a:t>
            </a:r>
            <a:endParaRPr lang="zh-CN" altLang="en-US" sz="1500" dirty="0">
              <a:latin typeface="Times New Roman" panose="02020603050405020304" pitchFamily="18" charset="0"/>
              <a:ea typeface="宋体" panose="02010600030101010101" pitchFamily="2" charset="-122"/>
            </a:endParaRPr>
          </a:p>
          <a:p>
            <a:pPr algn="just">
              <a:lnSpc>
                <a:spcPct val="90000"/>
              </a:lnSpc>
              <a:spcBef>
                <a:spcPct val="50000"/>
              </a:spcBef>
            </a:pPr>
            <a:r>
              <a:rPr lang="zh-CN" altLang="en-US"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JMP  L2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先引用标号</a:t>
            </a:r>
            <a:r>
              <a:rPr lang="en-US" altLang="zh-CN" sz="1500">
                <a:latin typeface="Times New Roman" panose="02020603050405020304" pitchFamily="18" charset="0"/>
                <a:ea typeface="宋体" panose="02010600030101010101" pitchFamily="2" charset="-122"/>
              </a:rPr>
              <a:t>L2</a:t>
            </a:r>
            <a:endParaRPr lang="en-US" altLang="zh-CN" sz="1500">
              <a:latin typeface="Times New Roman" panose="02020603050405020304" pitchFamily="18" charset="0"/>
              <a:ea typeface="宋体" panose="02010600030101010101" pitchFamily="2" charset="-122"/>
            </a:endParaRPr>
          </a:p>
          <a:p>
            <a:pPr algn="just">
              <a:lnSpc>
                <a:spcPct val="90000"/>
              </a:lnSpc>
              <a:spcBef>
                <a:spcPct val="50000"/>
              </a:spcBef>
            </a:pPr>
            <a:r>
              <a:rPr lang="en-US" altLang="zh-CN" sz="1500">
                <a:latin typeface="Times New Roman" panose="02020603050405020304" pitchFamily="18" charset="0"/>
                <a:ea typeface="宋体" panose="02010600030101010101" pitchFamily="2" charset="-122"/>
              </a:rPr>
              <a:t>       </a:t>
            </a:r>
            <a:r>
              <a:rPr lang="zh-CN" altLang="en-US" sz="1500">
                <a:latin typeface="Times New Roman" panose="02020603050405020304" pitchFamily="18" charset="0"/>
                <a:ea typeface="宋体" panose="02010600030101010101" pitchFamily="2" charset="-122"/>
              </a:rPr>
              <a:t>：</a:t>
            </a:r>
            <a:r>
              <a:rPr lang="zh-CN" altLang="en-US" sz="150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相对位移量即使不超过</a:t>
            </a:r>
            <a:r>
              <a:rPr lang="en-US" altLang="zh-CN" sz="1500" dirty="0">
                <a:latin typeface="Times New Roman" panose="02020603050405020304" pitchFamily="18" charset="0"/>
                <a:ea typeface="宋体" panose="02010600030101010101" pitchFamily="2" charset="-122"/>
              </a:rPr>
              <a:t>0~+127</a:t>
            </a:r>
            <a:r>
              <a:rPr lang="zh-CN" altLang="en-US" sz="1500" dirty="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JMP L2</a:t>
            </a:r>
            <a:r>
              <a:rPr lang="zh-CN" altLang="en-US" sz="1500" dirty="0">
                <a:latin typeface="Times New Roman" panose="02020603050405020304" pitchFamily="18" charset="0"/>
                <a:ea typeface="宋体" panose="02010600030101010101" pitchFamily="2" charset="-122"/>
              </a:rPr>
              <a:t>也翻译成三个字节</a:t>
            </a:r>
            <a:endParaRPr lang="zh-CN" altLang="en-US" sz="1500" dirty="0">
              <a:latin typeface="Times New Roman" panose="02020603050405020304" pitchFamily="18" charset="0"/>
              <a:ea typeface="宋体" panose="02010600030101010101" pitchFamily="2" charset="-122"/>
            </a:endParaRPr>
          </a:p>
          <a:p>
            <a:pPr algn="just">
              <a:lnSpc>
                <a:spcPct val="90000"/>
              </a:lnSpc>
              <a:spcBef>
                <a:spcPct val="50000"/>
              </a:spcBef>
            </a:pPr>
            <a:r>
              <a:rPr lang="en-US" altLang="zh-CN" sz="1500">
                <a:latin typeface="Times New Roman" panose="02020603050405020304" pitchFamily="18" charset="0"/>
                <a:ea typeface="宋体" panose="02010600030101010101" pitchFamily="2" charset="-122"/>
              </a:rPr>
              <a:t>L2</a:t>
            </a:r>
            <a:r>
              <a:rPr lang="zh-CN" altLang="en-US" sz="1500">
                <a:latin typeface="Times New Roman" panose="02020603050405020304" pitchFamily="18" charset="0"/>
                <a:ea typeface="宋体" panose="02010600030101010101" pitchFamily="2" charset="-122"/>
              </a:rPr>
              <a:t>：</a:t>
            </a:r>
            <a:r>
              <a:rPr lang="zh-CN" altLang="en-US" sz="1500">
                <a:latin typeface="Times New Roman" panose="02020603050405020304" pitchFamily="18" charset="0"/>
                <a:ea typeface="宋体" panose="02010600030101010101" pitchFamily="2" charset="-122"/>
              </a:rPr>
              <a:t>   ：</a:t>
            </a:r>
            <a:r>
              <a:rPr lang="zh-CN" altLang="en-US" sz="150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此处定义标号</a:t>
            </a:r>
            <a:r>
              <a:rPr lang="en-US" altLang="zh-CN" sz="1500">
                <a:latin typeface="Times New Roman" panose="02020603050405020304" pitchFamily="18" charset="0"/>
                <a:ea typeface="宋体" panose="02010600030101010101" pitchFamily="2" charset="-122"/>
              </a:rPr>
              <a:t>L2 </a:t>
            </a:r>
            <a:endParaRPr lang="en-US" altLang="zh-CN" sz="1500">
              <a:latin typeface="Times New Roman" panose="02020603050405020304" pitchFamily="18" charset="0"/>
              <a:ea typeface="宋体" panose="02010600030101010101" pitchFamily="2" charset="-122"/>
            </a:endParaRPr>
          </a:p>
          <a:p>
            <a:pPr algn="just">
              <a:lnSpc>
                <a:spcPct val="90000"/>
              </a:lnSpc>
              <a:spcBef>
                <a:spcPct val="50000"/>
              </a:spcBef>
            </a:pPr>
            <a:r>
              <a:rPr lang="en-US" altLang="zh-CN" sz="1500" b="1">
                <a:latin typeface="Times New Roman" panose="02020603050405020304" pitchFamily="18" charset="0"/>
                <a:ea typeface="宋体" panose="02010600030101010101" pitchFamily="2" charset="-122"/>
              </a:rPr>
              <a:t>2.  </a:t>
            </a:r>
            <a:r>
              <a:rPr lang="zh-CN" altLang="en-US" sz="1500" b="1" dirty="0">
                <a:latin typeface="Times New Roman" panose="02020603050405020304" pitchFamily="18" charset="0"/>
                <a:ea typeface="宋体" panose="02010600030101010101" pitchFamily="2" charset="-122"/>
              </a:rPr>
              <a:t>段内直接近转移  </a:t>
            </a:r>
            <a:endParaRPr lang="zh-CN" altLang="en-US" sz="1500" dirty="0">
              <a:latin typeface="Times New Roman" panose="02020603050405020304" pitchFamily="18" charset="0"/>
              <a:ea typeface="宋体" panose="02010600030101010101" pitchFamily="2" charset="-122"/>
            </a:endParaRPr>
          </a:p>
          <a:p>
            <a:pPr algn="just">
              <a:lnSpc>
                <a:spcPct val="90000"/>
              </a:lnSpc>
              <a:spcBef>
                <a:spcPct val="50000"/>
              </a:spcBef>
            </a:pPr>
            <a:r>
              <a:rPr lang="zh-CN" altLang="en-US" sz="1500" dirty="0">
                <a:latin typeface="Times New Roman" panose="02020603050405020304" pitchFamily="18" charset="0"/>
                <a:ea typeface="宋体" panose="02010600030101010101" pitchFamily="2" charset="-122"/>
              </a:rPr>
              <a:t>    指令格式：</a:t>
            </a:r>
            <a:r>
              <a:rPr lang="en-US" altLang="zh-CN" sz="1500">
                <a:latin typeface="Times New Roman" panose="02020603050405020304" pitchFamily="18" charset="0"/>
                <a:ea typeface="宋体" panose="02010600030101010101" pitchFamily="2" charset="-122"/>
              </a:rPr>
              <a:t>JMP   NEAR PTR OPR</a:t>
            </a:r>
            <a:endParaRPr lang="en-US" altLang="zh-CN" sz="1500">
              <a:latin typeface="Times New Roman" panose="02020603050405020304" pitchFamily="18" charset="0"/>
              <a:ea typeface="宋体" panose="02010600030101010101" pitchFamily="2" charset="-122"/>
            </a:endParaRPr>
          </a:p>
          <a:p>
            <a:pPr algn="just">
              <a:lnSpc>
                <a:spcPct val="90000"/>
              </a:lnSpc>
              <a:spcBef>
                <a:spcPct val="50000"/>
              </a:spcBef>
            </a:pPr>
            <a:r>
              <a:rPr lang="zh-CN" altLang="en-US" sz="1500" dirty="0">
                <a:latin typeface="Times New Roman" panose="02020603050405020304" pitchFamily="18" charset="0"/>
                <a:ea typeface="宋体" panose="02010600030101010101" pitchFamily="2" charset="-122"/>
              </a:rPr>
              <a:t>执行的操作：</a:t>
            </a:r>
            <a:r>
              <a:rPr lang="en-US" altLang="zh-CN" sz="1500">
                <a:latin typeface="Times New Roman" panose="02020603050405020304" pitchFamily="18" charset="0"/>
                <a:ea typeface="宋体" panose="02010600030101010101" pitchFamily="2" charset="-122"/>
              </a:rPr>
              <a:t>IP</a:t>
            </a:r>
            <a:r>
              <a:rPr lang="zh-CN" altLang="en-US" sz="1500" baseline="-30000" dirty="0">
                <a:latin typeface="Times New Roman" panose="02020603050405020304" pitchFamily="18" charset="0"/>
                <a:ea typeface="宋体" panose="02010600030101010101" pitchFamily="2" charset="-122"/>
              </a:rPr>
              <a:t>目标</a:t>
            </a:r>
            <a:r>
              <a:rPr lang="en-US" altLang="zh-CN" sz="1500" dirty="0">
                <a:latin typeface="宋体" panose="02010600030101010101" pitchFamily="2" charset="-122"/>
                <a:ea typeface="宋体" panose="02010600030101010101" pitchFamily="2" charset="-122"/>
              </a:rPr>
              <a:t>←</a:t>
            </a:r>
            <a:r>
              <a:rPr lang="en-US" altLang="zh-CN" sz="1500">
                <a:latin typeface="Times New Roman" panose="02020603050405020304" pitchFamily="18" charset="0"/>
                <a:ea typeface="宋体" panose="02010600030101010101" pitchFamily="2" charset="-122"/>
              </a:rPr>
              <a:t>IP</a:t>
            </a:r>
            <a:r>
              <a:rPr lang="zh-CN" altLang="en-US" sz="1500" baseline="-30000" dirty="0">
                <a:latin typeface="Times New Roman" panose="02020603050405020304" pitchFamily="18" charset="0"/>
                <a:ea typeface="宋体" panose="02010600030101010101" pitchFamily="2" charset="-122"/>
              </a:rPr>
              <a:t>当前</a:t>
            </a:r>
            <a:r>
              <a:rPr lang="zh-CN" altLang="en-US" sz="1500" dirty="0">
                <a:latin typeface="Times New Roman" panose="02020603050405020304" pitchFamily="18" charset="0"/>
                <a:ea typeface="宋体" panose="02010600030101010101" pitchFamily="2" charset="-122"/>
              </a:rPr>
              <a:t>＋</a:t>
            </a:r>
            <a:r>
              <a:rPr lang="en-US" altLang="zh-CN" sz="1500" dirty="0">
                <a:latin typeface="Times New Roman" panose="02020603050405020304" pitchFamily="18" charset="0"/>
                <a:ea typeface="宋体" panose="02010600030101010101" pitchFamily="2" charset="-122"/>
              </a:rPr>
              <a:t>16</a:t>
            </a:r>
            <a:r>
              <a:rPr lang="zh-CN" altLang="en-US" sz="1500" dirty="0">
                <a:latin typeface="Times New Roman" panose="02020603050405020304" pitchFamily="18" charset="0"/>
                <a:ea typeface="宋体" panose="02010600030101010101" pitchFamily="2" charset="-122"/>
              </a:rPr>
              <a:t>位带符号位移量（补码表示）</a:t>
            </a:r>
            <a:endParaRPr lang="zh-CN" altLang="en-US" sz="1500" dirty="0">
              <a:latin typeface="Times New Roman" panose="02020603050405020304" pitchFamily="18" charset="0"/>
              <a:ea typeface="宋体" panose="02010600030101010101" pitchFamily="2" charset="-122"/>
            </a:endParaRPr>
          </a:p>
          <a:p>
            <a:pPr algn="just">
              <a:lnSpc>
                <a:spcPct val="90000"/>
              </a:lnSpc>
              <a:spcBef>
                <a:spcPct val="50000"/>
              </a:spcBef>
            </a:pPr>
            <a:r>
              <a:rPr lang="en-US" altLang="zh-CN" sz="1500">
                <a:latin typeface="Times New Roman" panose="02020603050405020304" pitchFamily="18" charset="0"/>
                <a:ea typeface="宋体" panose="02010600030101010101" pitchFamily="2" charset="-122"/>
              </a:rPr>
              <a:t>NEAR PTR</a:t>
            </a:r>
            <a:r>
              <a:rPr lang="zh-CN" altLang="en-US" sz="1500" dirty="0">
                <a:latin typeface="Times New Roman" panose="02020603050405020304" pitchFamily="18" charset="0"/>
                <a:ea typeface="宋体" panose="02010600030101010101" pitchFamily="2" charset="-122"/>
              </a:rPr>
              <a:t>是属性操作符，它说明后面位移量是</a:t>
            </a:r>
            <a:r>
              <a:rPr lang="en-US" altLang="zh-CN" sz="1500" dirty="0">
                <a:latin typeface="Times New Roman" panose="02020603050405020304" pitchFamily="18" charset="0"/>
                <a:ea typeface="宋体" panose="02010600030101010101" pitchFamily="2" charset="-122"/>
              </a:rPr>
              <a:t>16</a:t>
            </a:r>
            <a:r>
              <a:rPr lang="zh-CN" altLang="en-US" sz="1500" dirty="0">
                <a:latin typeface="Times New Roman" panose="02020603050405020304" pitchFamily="18" charset="0"/>
                <a:ea typeface="宋体" panose="02010600030101010101" pitchFamily="2" charset="-122"/>
              </a:rPr>
              <a:t>位二进制补码，</a:t>
            </a:r>
            <a:r>
              <a:rPr lang="en-US" altLang="zh-CN" sz="1500" dirty="0">
                <a:latin typeface="Times New Roman" panose="02020603050405020304" pitchFamily="18" charset="0"/>
                <a:ea typeface="宋体" panose="02010600030101010101" pitchFamily="2" charset="-122"/>
              </a:rPr>
              <a:t>16</a:t>
            </a:r>
            <a:r>
              <a:rPr lang="zh-CN" altLang="en-US" sz="1500" dirty="0">
                <a:latin typeface="Times New Roman" panose="02020603050405020304" pitchFamily="18" charset="0"/>
                <a:ea typeface="宋体" panose="02010600030101010101" pitchFamily="2" charset="-122"/>
              </a:rPr>
              <a:t>位位移量用两个字节存放，加上一个字节的操作码，所以段内直接近转移指令有</a:t>
            </a:r>
            <a:r>
              <a:rPr lang="en-US" altLang="zh-CN" sz="1500" dirty="0">
                <a:latin typeface="Times New Roman" panose="02020603050405020304" pitchFamily="18" charset="0"/>
                <a:ea typeface="宋体" panose="02010600030101010101" pitchFamily="2" charset="-122"/>
              </a:rPr>
              <a:t>3</a:t>
            </a:r>
            <a:r>
              <a:rPr lang="zh-CN" altLang="en-US" sz="1500" dirty="0">
                <a:latin typeface="Times New Roman" panose="02020603050405020304" pitchFamily="18" charset="0"/>
                <a:ea typeface="宋体" panose="02010600030101010101" pitchFamily="2" charset="-122"/>
              </a:rPr>
              <a:t>个字节机器代码。除位移量数位不同外，段内直接近转移和段内直接短转移一样，都采用相对寻址方式（即相对于当前</a:t>
            </a:r>
            <a:r>
              <a:rPr lang="en-US" altLang="zh-CN" sz="1500">
                <a:latin typeface="Times New Roman" panose="02020603050405020304" pitchFamily="18" charset="0"/>
                <a:ea typeface="宋体" panose="02010600030101010101" pitchFamily="2" charset="-122"/>
              </a:rPr>
              <a:t>IP</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近转移位移量的取值范围为－</a:t>
            </a:r>
            <a:r>
              <a:rPr lang="en-US" altLang="zh-CN" sz="1500" dirty="0">
                <a:latin typeface="Times New Roman" panose="02020603050405020304" pitchFamily="18" charset="0"/>
                <a:ea typeface="宋体" panose="02010600030101010101" pitchFamily="2" charset="-122"/>
              </a:rPr>
              <a:t>32768~+32767</a:t>
            </a:r>
            <a:r>
              <a:rPr lang="zh-CN" altLang="en-US" sz="1500" dirty="0">
                <a:latin typeface="Times New Roman" panose="02020603050405020304" pitchFamily="18" charset="0"/>
                <a:ea typeface="宋体" panose="02010600030101010101" pitchFamily="2" charset="-122"/>
              </a:rPr>
              <a:t>（即</a:t>
            </a:r>
            <a:r>
              <a:rPr lang="en-US" altLang="zh-CN" sz="1500" dirty="0">
                <a:latin typeface="Times New Roman" panose="02020603050405020304" pitchFamily="18" charset="0"/>
                <a:ea typeface="宋体" panose="02010600030101010101" pitchFamily="2" charset="-122"/>
              </a:rPr>
              <a:t>8000</a:t>
            </a:r>
            <a:r>
              <a:rPr lang="en-US" altLang="zh-CN" sz="1500">
                <a:latin typeface="Times New Roman" panose="02020603050405020304" pitchFamily="18" charset="0"/>
                <a:ea typeface="宋体" panose="02010600030101010101" pitchFamily="2" charset="-122"/>
              </a:rPr>
              <a:t>H~7FFFH</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由于位移量为</a:t>
            </a:r>
            <a:r>
              <a:rPr lang="en-US" altLang="zh-CN" sz="1500" dirty="0">
                <a:latin typeface="Times New Roman" panose="02020603050405020304" pitchFamily="18" charset="0"/>
                <a:ea typeface="宋体" panose="02010600030101010101" pitchFamily="2" charset="-122"/>
              </a:rPr>
              <a:t>16</a:t>
            </a:r>
            <a:r>
              <a:rPr lang="zh-CN" altLang="en-US" sz="1500" dirty="0">
                <a:latin typeface="Times New Roman" panose="02020603050405020304" pitchFamily="18" charset="0"/>
                <a:ea typeface="宋体" panose="02010600030101010101" pitchFamily="2" charset="-122"/>
              </a:rPr>
              <a:t>位，所以它可转移到本段内任意一个位置。</a:t>
            </a:r>
            <a:endParaRPr lang="zh-CN" altLang="en-US" sz="1500" dirty="0">
              <a:latin typeface="Times New Roman" panose="02020603050405020304" pitchFamily="18" charset="0"/>
              <a:ea typeface="宋体" panose="02010600030101010101" pitchFamily="2" charset="-122"/>
            </a:endParaRPr>
          </a:p>
          <a:p>
            <a:pPr algn="just">
              <a:lnSpc>
                <a:spcPct val="90000"/>
              </a:lnSpc>
              <a:spcBef>
                <a:spcPct val="50000"/>
              </a:spcBef>
            </a:pPr>
            <a:r>
              <a:rPr lang="zh-CN" altLang="en-US" sz="1500" dirty="0">
                <a:latin typeface="Times New Roman" panose="02020603050405020304" pitchFamily="18" charset="0"/>
                <a:ea typeface="宋体" panose="02010600030101010101" pitchFamily="2" charset="-122"/>
              </a:rPr>
              <a:t>    在汇编格式中，</a:t>
            </a:r>
            <a:r>
              <a:rPr lang="en-US" altLang="zh-CN" sz="1500">
                <a:latin typeface="Times New Roman" panose="02020603050405020304" pitchFamily="18" charset="0"/>
                <a:ea typeface="宋体" panose="02010600030101010101" pitchFamily="2" charset="-122"/>
              </a:rPr>
              <a:t>OPR</a:t>
            </a:r>
            <a:r>
              <a:rPr lang="zh-CN" altLang="en-US" sz="1500" dirty="0">
                <a:latin typeface="Times New Roman" panose="02020603050405020304" pitchFamily="18" charset="0"/>
                <a:ea typeface="宋体" panose="02010600030101010101" pitchFamily="2" charset="-122"/>
              </a:rPr>
              <a:t>可直接用标号。       </a:t>
            </a:r>
            <a:endParaRPr lang="zh-CN" altLang="en-US" sz="15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5652" name="文本框 155651"/>
          <p:cNvSpPr txBox="1"/>
          <p:nvPr/>
        </p:nvSpPr>
        <p:spPr>
          <a:xfrm>
            <a:off x="395605" y="1485265"/>
            <a:ext cx="8382000" cy="4361815"/>
          </a:xfrm>
          <a:prstGeom prst="rect">
            <a:avLst/>
          </a:prstGeom>
          <a:noFill/>
          <a:ln w="9525">
            <a:noFill/>
          </a:ln>
        </p:spPr>
        <p:txBody>
          <a:bodyPr>
            <a:spAutoFit/>
          </a:bodyPr>
          <a:p>
            <a:pPr algn="just">
              <a:spcBef>
                <a:spcPct val="50000"/>
              </a:spcBef>
            </a:pPr>
            <a:r>
              <a:rPr lang="zh-CN" altLang="en-US" sz="1500" dirty="0">
                <a:latin typeface="Times New Roman" panose="02020603050405020304" pitchFamily="18" charset="0"/>
                <a:ea typeface="宋体" panose="02010600030101010101" pitchFamily="2" charset="-122"/>
              </a:rPr>
              <a:t>在编程中，段内短转移和近转移的属性操作符，可以不写出。究竟位移量是</a:t>
            </a:r>
            <a:r>
              <a:rPr lang="en-US" altLang="zh-CN" sz="1500" dirty="0">
                <a:latin typeface="Times New Roman" panose="02020603050405020304" pitchFamily="18" charset="0"/>
                <a:ea typeface="宋体" panose="02010600030101010101" pitchFamily="2" charset="-122"/>
              </a:rPr>
              <a:t>8</a:t>
            </a:r>
            <a:r>
              <a:rPr lang="zh-CN" altLang="en-US" sz="1500" dirty="0">
                <a:latin typeface="Times New Roman" panose="02020603050405020304" pitchFamily="18" charset="0"/>
                <a:ea typeface="宋体" panose="02010600030101010101" pitchFamily="2" charset="-122"/>
              </a:rPr>
              <a:t>位还是</a:t>
            </a:r>
            <a:r>
              <a:rPr lang="en-US" altLang="zh-CN" sz="1500" dirty="0">
                <a:latin typeface="Times New Roman" panose="02020603050405020304" pitchFamily="18" charset="0"/>
                <a:ea typeface="宋体" panose="02010600030101010101" pitchFamily="2" charset="-122"/>
              </a:rPr>
              <a:t>16</a:t>
            </a:r>
            <a:r>
              <a:rPr lang="zh-CN" altLang="en-US" sz="1500" dirty="0">
                <a:latin typeface="Times New Roman" panose="02020603050405020304" pitchFamily="18" charset="0"/>
                <a:ea typeface="宋体" panose="02010600030101010101" pitchFamily="2" charset="-122"/>
              </a:rPr>
              <a:t>位，可由汇编程序在汇编过程中确定。则实用写法：</a:t>
            </a:r>
            <a:r>
              <a:rPr lang="en-US" altLang="zh-CN" sz="1500">
                <a:latin typeface="Times New Roman" panose="02020603050405020304" pitchFamily="18" charset="0"/>
                <a:ea typeface="宋体" panose="02010600030101010101" pitchFamily="2" charset="-122"/>
              </a:rPr>
              <a:t>JMP  </a:t>
            </a:r>
            <a:r>
              <a:rPr lang="en-US" altLang="zh-CN" sz="1500">
                <a:latin typeface="宋体" panose="02010600030101010101" pitchFamily="2" charset="-122"/>
                <a:ea typeface="宋体" panose="02010600030101010101" pitchFamily="2" charset="-122"/>
              </a:rPr>
              <a:t>&lt;</a:t>
            </a:r>
            <a:r>
              <a:rPr lang="zh-CN" altLang="en-US" sz="1500" dirty="0">
                <a:latin typeface="宋体" panose="02010600030101010101" pitchFamily="2" charset="-122"/>
                <a:ea typeface="宋体" panose="02010600030101010101" pitchFamily="2" charset="-122"/>
              </a:rPr>
              <a:t>标号</a:t>
            </a:r>
            <a:r>
              <a:rPr lang="en-US" altLang="zh-CN" sz="1500" dirty="0">
                <a:latin typeface="宋体" panose="02010600030101010101" pitchFamily="2" charset="-122"/>
                <a:ea typeface="宋体" panose="02010600030101010101" pitchFamily="2" charset="-122"/>
              </a:rPr>
              <a:t>&gt;</a:t>
            </a:r>
            <a:r>
              <a:rPr lang="zh-CN" altLang="en-US" sz="1500" dirty="0">
                <a:latin typeface="宋体" panose="02010600030101010101" pitchFamily="2" charset="-122"/>
                <a:ea typeface="宋体" panose="02010600030101010101" pitchFamily="2" charset="-122"/>
              </a:rPr>
              <a:t>。</a:t>
            </a:r>
            <a:endParaRPr lang="zh-CN" altLang="en-US" sz="1500" dirty="0">
              <a:latin typeface="Times New Roman" panose="02020603050405020304" pitchFamily="18" charset="0"/>
              <a:ea typeface="宋体" panose="02010600030101010101" pitchFamily="2" charset="-122"/>
            </a:endParaRPr>
          </a:p>
          <a:p>
            <a:pPr algn="just">
              <a:spcBef>
                <a:spcPct val="50000"/>
              </a:spcBef>
            </a:pPr>
            <a:r>
              <a:rPr lang="zh-CN" altLang="en-US" sz="1500" b="1" dirty="0">
                <a:latin typeface="Times New Roman" panose="02020603050405020304" pitchFamily="18" charset="0"/>
                <a:ea typeface="宋体" panose="02010600030101010101" pitchFamily="2" charset="-122"/>
              </a:rPr>
              <a:t>    </a:t>
            </a:r>
            <a:r>
              <a:rPr lang="en-US" altLang="zh-CN" sz="1500" b="1" dirty="0">
                <a:latin typeface="Times New Roman" panose="02020603050405020304" pitchFamily="18" charset="0"/>
                <a:ea typeface="宋体" panose="02010600030101010101" pitchFamily="2" charset="-122"/>
              </a:rPr>
              <a:t>3.  </a:t>
            </a:r>
            <a:r>
              <a:rPr lang="zh-CN" altLang="en-US" sz="1500" b="1" dirty="0">
                <a:latin typeface="Times New Roman" panose="02020603050405020304" pitchFamily="18" charset="0"/>
                <a:ea typeface="宋体" panose="02010600030101010101" pitchFamily="2" charset="-122"/>
              </a:rPr>
              <a:t>段内间接转移</a:t>
            </a:r>
            <a:endParaRPr lang="zh-CN" altLang="en-US" sz="1500" dirty="0">
              <a:latin typeface="Times New Roman" panose="02020603050405020304" pitchFamily="18" charset="0"/>
              <a:ea typeface="宋体" panose="02010600030101010101" pitchFamily="2" charset="-122"/>
            </a:endParaRPr>
          </a:p>
          <a:p>
            <a:pPr algn="just">
              <a:spcBef>
                <a:spcPct val="50000"/>
              </a:spcBef>
            </a:pPr>
            <a:r>
              <a:rPr lang="zh-CN" altLang="en-US" sz="1500" dirty="0">
                <a:latin typeface="Times New Roman" panose="02020603050405020304" pitchFamily="18" charset="0"/>
                <a:ea typeface="宋体" panose="02010600030101010101" pitchFamily="2" charset="-122"/>
              </a:rPr>
              <a:t>    指令格式：</a:t>
            </a:r>
            <a:r>
              <a:rPr lang="en-US" altLang="zh-CN" sz="1500">
                <a:latin typeface="Times New Roman" panose="02020603050405020304" pitchFamily="18" charset="0"/>
                <a:ea typeface="宋体" panose="02010600030101010101" pitchFamily="2" charset="-122"/>
              </a:rPr>
              <a:t>JMP  WORD PTR OPR</a:t>
            </a:r>
            <a:endParaRPr lang="en-US" altLang="zh-CN" sz="1500">
              <a:latin typeface="Times New Roman" panose="02020603050405020304" pitchFamily="18" charset="0"/>
              <a:ea typeface="宋体" panose="02010600030101010101" pitchFamily="2" charset="-122"/>
            </a:endParaRPr>
          </a:p>
          <a:p>
            <a:pPr algn="just">
              <a:spcBef>
                <a:spcPct val="50000"/>
              </a:spcBef>
            </a:pPr>
            <a:r>
              <a:rPr lang="en-US" altLang="zh-CN" sz="150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或写成</a:t>
            </a:r>
            <a:r>
              <a:rPr lang="en-US" altLang="zh-CN" sz="1500">
                <a:latin typeface="Times New Roman" panose="02020603050405020304" pitchFamily="18" charset="0"/>
                <a:ea typeface="宋体" panose="02010600030101010101" pitchFamily="2" charset="-122"/>
              </a:rPr>
              <a:t>JMP  reg16/mem16</a:t>
            </a:r>
            <a:endParaRPr lang="en-US" altLang="zh-CN" sz="1500">
              <a:latin typeface="Times New Roman" panose="02020603050405020304" pitchFamily="18" charset="0"/>
              <a:ea typeface="宋体" panose="02010600030101010101" pitchFamily="2" charset="-122"/>
            </a:endParaRPr>
          </a:p>
          <a:p>
            <a:pPr algn="just">
              <a:spcBef>
                <a:spcPct val="50000"/>
              </a:spcBef>
            </a:pPr>
            <a:r>
              <a:rPr lang="en-US" altLang="zh-CN" sz="150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执行的操作：</a:t>
            </a:r>
            <a:r>
              <a:rPr lang="en-US" altLang="zh-CN" sz="1500">
                <a:latin typeface="Times New Roman" panose="02020603050405020304" pitchFamily="18" charset="0"/>
                <a:ea typeface="宋体" panose="02010600030101010101" pitchFamily="2" charset="-122"/>
              </a:rPr>
              <a:t>IP</a:t>
            </a:r>
            <a:r>
              <a:rPr lang="en-US" altLang="zh-CN" sz="1500">
                <a:latin typeface="宋体" panose="02010600030101010101" pitchFamily="2" charset="-122"/>
                <a:ea typeface="宋体" panose="02010600030101010101" pitchFamily="2" charset="-122"/>
              </a:rPr>
              <a:t>←</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reg16</a:t>
            </a:r>
            <a:r>
              <a:rPr lang="zh-CN" altLang="en-US" sz="1500">
                <a:latin typeface="Times New Roman" panose="02020603050405020304" pitchFamily="18" charset="0"/>
                <a:ea typeface="宋体" panose="02010600030101010101" pitchFamily="2" charset="-122"/>
              </a:rPr>
              <a:t>）或</a:t>
            </a:r>
            <a:r>
              <a:rPr lang="en-US" altLang="zh-CN" sz="1500">
                <a:latin typeface="Times New Roman" panose="02020603050405020304" pitchFamily="18" charset="0"/>
                <a:ea typeface="宋体" panose="02010600030101010101" pitchFamily="2" charset="-122"/>
              </a:rPr>
              <a:t>IP←</a:t>
            </a:r>
            <a:r>
              <a:rPr lang="en-US" altLang="zh-CN" sz="1500">
                <a:latin typeface="Times New Roman" panose="02020603050405020304" pitchFamily="18" charset="0"/>
                <a:ea typeface="宋体" panose="02010600030101010101" pitchFamily="2" charset="-122"/>
              </a:rPr>
              <a:t>(mem16)</a:t>
            </a:r>
            <a:endParaRPr lang="en-US" altLang="zh-CN" sz="1500">
              <a:latin typeface="Times New Roman" panose="02020603050405020304" pitchFamily="18" charset="0"/>
              <a:ea typeface="宋体" panose="02010600030101010101" pitchFamily="2" charset="-122"/>
            </a:endParaRPr>
          </a:p>
          <a:p>
            <a:pPr algn="just">
              <a:spcBef>
                <a:spcPct val="50000"/>
              </a:spcBef>
            </a:pPr>
            <a:r>
              <a:rPr lang="en-US" altLang="zh-CN" sz="150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其中，</a:t>
            </a:r>
            <a:r>
              <a:rPr lang="en-US" altLang="zh-CN" sz="1500">
                <a:latin typeface="Times New Roman" panose="02020603050405020304" pitchFamily="18" charset="0"/>
                <a:ea typeface="宋体" panose="02010600030101010101" pitchFamily="2" charset="-122"/>
              </a:rPr>
              <a:t>OPR</a:t>
            </a:r>
            <a:r>
              <a:rPr lang="zh-CN" altLang="en-US" sz="1500" dirty="0">
                <a:latin typeface="Times New Roman" panose="02020603050405020304" pitchFamily="18" charset="0"/>
                <a:ea typeface="宋体" panose="02010600030101010101" pitchFamily="2" charset="-122"/>
              </a:rPr>
              <a:t>的寻址方式只能是</a:t>
            </a:r>
            <a:r>
              <a:rPr lang="en-US" altLang="zh-CN" sz="1500" dirty="0">
                <a:latin typeface="Times New Roman" panose="02020603050405020304" pitchFamily="18" charset="0"/>
                <a:ea typeface="宋体" panose="02010600030101010101" pitchFamily="2" charset="-122"/>
              </a:rPr>
              <a:t>16</a:t>
            </a:r>
            <a:r>
              <a:rPr lang="zh-CN" altLang="en-US" sz="1500" dirty="0">
                <a:latin typeface="Times New Roman" panose="02020603050405020304" pitchFamily="18" charset="0"/>
                <a:ea typeface="宋体" panose="02010600030101010101" pitchFamily="2" charset="-122"/>
              </a:rPr>
              <a:t>位的通用寄存器和各种寻址方式的存储器操作数。</a:t>
            </a:r>
            <a:r>
              <a:rPr lang="en-US" altLang="zh-CN" sz="1500">
                <a:latin typeface="Times New Roman" panose="02020603050405020304" pitchFamily="18" charset="0"/>
                <a:ea typeface="宋体" panose="02010600030101010101" pitchFamily="2" charset="-122"/>
              </a:rPr>
              <a:t>OPR</a:t>
            </a:r>
            <a:r>
              <a:rPr lang="zh-CN" altLang="en-US" sz="1500" dirty="0">
                <a:latin typeface="Times New Roman" panose="02020603050405020304" pitchFamily="18" charset="0"/>
                <a:ea typeface="宋体" panose="02010600030101010101" pitchFamily="2" charset="-122"/>
              </a:rPr>
              <a:t>不允许是立即数和段寄存器。</a:t>
            </a:r>
            <a:endParaRPr lang="zh-CN" altLang="en-US" sz="1500" dirty="0">
              <a:latin typeface="Times New Roman" panose="02020603050405020304" pitchFamily="18" charset="0"/>
              <a:ea typeface="宋体" panose="02010600030101010101" pitchFamily="2" charset="-122"/>
            </a:endParaRPr>
          </a:p>
          <a:p>
            <a:pPr algn="just">
              <a:spcBef>
                <a:spcPct val="50000"/>
              </a:spcBef>
            </a:pPr>
            <a:r>
              <a:rPr lang="zh-CN" altLang="en-US" sz="1500" dirty="0">
                <a:latin typeface="Times New Roman" panose="02020603050405020304" pitchFamily="18" charset="0"/>
                <a:ea typeface="宋体" panose="02010600030101010101" pitchFamily="2" charset="-122"/>
              </a:rPr>
              <a:t>   【例</a:t>
            </a:r>
            <a:r>
              <a:rPr lang="en-US" altLang="zh-CN" sz="1500" dirty="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】段内间接转移指令之例</a:t>
            </a:r>
            <a:endParaRPr lang="zh-CN" altLang="en-US" sz="1500" dirty="0">
              <a:latin typeface="Times New Roman" panose="02020603050405020304" pitchFamily="18" charset="0"/>
              <a:ea typeface="宋体" panose="02010600030101010101" pitchFamily="2" charset="-122"/>
            </a:endParaRPr>
          </a:p>
          <a:p>
            <a:pPr algn="just">
              <a:spcBef>
                <a:spcPct val="50000"/>
              </a:spcBef>
            </a:pPr>
            <a:r>
              <a:rPr lang="zh-CN" altLang="en-US"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JMP   BX     </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IP</a:t>
            </a:r>
            <a:r>
              <a:rPr lang="en-US" altLang="zh-CN" sz="1500">
                <a:latin typeface="宋体" panose="02010600030101010101" pitchFamily="2" charset="-122"/>
                <a:ea typeface="宋体" panose="02010600030101010101" pitchFamily="2" charset="-122"/>
              </a:rPr>
              <a:t>←</a:t>
            </a:r>
            <a:r>
              <a:rPr lang="en-US" altLang="zh-CN" sz="1500">
                <a:latin typeface="Times New Roman" panose="02020603050405020304" pitchFamily="18" charset="0"/>
                <a:ea typeface="宋体" panose="02010600030101010101" pitchFamily="2" charset="-122"/>
              </a:rPr>
              <a:t>BX</a:t>
            </a:r>
            <a:endParaRPr lang="en-US" altLang="zh-CN" sz="1500">
              <a:latin typeface="Times New Roman" panose="02020603050405020304" pitchFamily="18" charset="0"/>
              <a:ea typeface="宋体" panose="02010600030101010101" pitchFamily="2" charset="-122"/>
            </a:endParaRPr>
          </a:p>
          <a:p>
            <a:pPr algn="just">
              <a:spcBef>
                <a:spcPct val="50000"/>
              </a:spcBef>
            </a:pPr>
            <a:r>
              <a:rPr lang="en-US" altLang="zh-CN" sz="1500">
                <a:latin typeface="Times New Roman" panose="02020603050405020304" pitchFamily="18" charset="0"/>
                <a:ea typeface="宋体" panose="02010600030101010101" pitchFamily="2" charset="-122"/>
              </a:rPr>
              <a:t>         JMP   [SI]   </a:t>
            </a:r>
            <a:endParaRPr lang="en-US" altLang="zh-CN" sz="1500">
              <a:latin typeface="Times New Roman" panose="02020603050405020304" pitchFamily="18" charset="0"/>
              <a:ea typeface="宋体" panose="02010600030101010101" pitchFamily="2" charset="-122"/>
            </a:endParaRPr>
          </a:p>
          <a:p>
            <a:pPr algn="just">
              <a:spcBef>
                <a:spcPct val="50000"/>
              </a:spcBef>
            </a:pPr>
            <a:r>
              <a:rPr lang="en-US" altLang="zh-CN" sz="1500">
                <a:latin typeface="Times New Roman" panose="02020603050405020304" pitchFamily="18" charset="0"/>
                <a:ea typeface="宋体" panose="02010600030101010101" pitchFamily="2" charset="-122"/>
              </a:rPr>
              <a:t>         JMP   LABEL  </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LABEL</a:t>
            </a:r>
            <a:r>
              <a:rPr lang="zh-CN" altLang="en-US" sz="1500" dirty="0">
                <a:latin typeface="Times New Roman" panose="02020603050405020304" pitchFamily="18" charset="0"/>
                <a:ea typeface="宋体" panose="02010600030101010101" pitchFamily="2" charset="-122"/>
              </a:rPr>
              <a:t>已定义为字变量</a:t>
            </a:r>
            <a:endParaRPr lang="zh-CN" altLang="en-US" sz="1500" dirty="0">
              <a:latin typeface="Times New Roman" panose="02020603050405020304" pitchFamily="18" charset="0"/>
              <a:ea typeface="宋体" panose="02010600030101010101" pitchFamily="2" charset="-122"/>
            </a:endParaRPr>
          </a:p>
          <a:p>
            <a:pPr algn="just">
              <a:spcBef>
                <a:spcPct val="50000"/>
              </a:spcBef>
            </a:pPr>
            <a:r>
              <a:rPr lang="zh-CN" altLang="en-US"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JMP   WORD PTR[BX][SI]       </a:t>
            </a:r>
            <a:r>
              <a:rPr lang="en-US" altLang="zh-CN" sz="2000">
                <a:latin typeface="Times New Roman" panose="02020603050405020304" pitchFamily="18" charset="0"/>
                <a:ea typeface="宋体" panose="02010600030101010101" pitchFamily="2" charset="-122"/>
              </a:rPr>
              <a:t> </a:t>
            </a:r>
            <a:endParaRPr lang="en-US" altLang="zh-CN" sz="20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7700" name="文本框 157699"/>
          <p:cNvSpPr txBox="1"/>
          <p:nvPr/>
        </p:nvSpPr>
        <p:spPr>
          <a:xfrm>
            <a:off x="395605" y="1341120"/>
            <a:ext cx="8534400" cy="5215890"/>
          </a:xfrm>
          <a:prstGeom prst="rect">
            <a:avLst/>
          </a:prstGeom>
          <a:noFill/>
          <a:ln w="9525">
            <a:noFill/>
          </a:ln>
        </p:spPr>
        <p:txBody>
          <a:bodyPr>
            <a:spAutoFit/>
          </a:bodyPr>
          <a:p>
            <a:pPr algn="just">
              <a:lnSpc>
                <a:spcPct val="130000"/>
              </a:lnSpc>
              <a:spcBef>
                <a:spcPct val="50000"/>
              </a:spcBef>
            </a:pPr>
            <a:r>
              <a:rPr lang="zh-CN" altLang="en-US" sz="1500" dirty="0">
                <a:latin typeface="Times New Roman" panose="02020603050405020304" pitchFamily="18" charset="0"/>
                <a:ea typeface="宋体" panose="02010600030101010101" pitchFamily="2" charset="-122"/>
              </a:rPr>
              <a:t>【例</a:t>
            </a:r>
            <a:r>
              <a:rPr lang="en-US" altLang="zh-CN" sz="1500" dirty="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JMP  WORD PTR [BX+40H]</a:t>
            </a:r>
            <a:endParaRPr lang="en-US" altLang="zh-CN" sz="150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1500">
                <a:latin typeface="Times New Roman" panose="02020603050405020304" pitchFamily="18" charset="0"/>
                <a:ea typeface="宋体" panose="02010600030101010101" pitchFamily="2" charset="-122"/>
              </a:rPr>
              <a:t>若</a:t>
            </a:r>
            <a:r>
              <a:rPr lang="en-US" altLang="zh-CN" sz="1500">
                <a:latin typeface="Times New Roman" panose="02020603050405020304" pitchFamily="18" charset="0"/>
                <a:ea typeface="宋体" panose="02010600030101010101" pitchFamily="2" charset="-122"/>
              </a:rPr>
              <a:t>DS=3000H</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BX=2000H</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则存放转移地址的偏移地址的字存储单元物理地址</a:t>
            </a:r>
            <a:r>
              <a:rPr lang="en-US" altLang="zh-CN" sz="1500" dirty="0">
                <a:latin typeface="Times New Roman" panose="02020603050405020304" pitchFamily="18" charset="0"/>
                <a:ea typeface="宋体" panose="02010600030101010101" pitchFamily="2" charset="-122"/>
              </a:rPr>
              <a:t>=30000</a:t>
            </a:r>
            <a:r>
              <a:rPr lang="en-US" altLang="zh-CN" sz="1500">
                <a:latin typeface="Times New Roman" panose="02020603050405020304" pitchFamily="18" charset="0"/>
                <a:ea typeface="宋体" panose="02010600030101010101" pitchFamily="2" charset="-122"/>
              </a:rPr>
              <a:t>H+2000H+0040H=32040H</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指令执行前：</a:t>
            </a:r>
            <a:r>
              <a:rPr lang="en-US" altLang="zh-CN" sz="1500">
                <a:latin typeface="Times New Roman" panose="02020603050405020304" pitchFamily="18" charset="0"/>
                <a:ea typeface="宋体" panose="02010600030101010101" pitchFamily="2" charset="-122"/>
              </a:rPr>
              <a:t>CS=0100H</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IP=2210H</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32040H</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=A6H</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32041H</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=40H</a:t>
            </a:r>
            <a:endParaRPr lang="en-US" altLang="zh-CN" sz="150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1500" dirty="0">
                <a:latin typeface="Times New Roman" panose="02020603050405020304" pitchFamily="18" charset="0"/>
                <a:ea typeface="宋体" panose="02010600030101010101" pitchFamily="2" charset="-122"/>
              </a:rPr>
              <a:t>指令执行后：</a:t>
            </a:r>
            <a:r>
              <a:rPr lang="en-US" altLang="zh-CN" sz="1500">
                <a:latin typeface="Times New Roman" panose="02020603050405020304" pitchFamily="18" charset="0"/>
                <a:ea typeface="宋体" panose="02010600030101010101" pitchFamily="2" charset="-122"/>
              </a:rPr>
              <a:t>IP=40A6H</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程序转移到</a:t>
            </a:r>
            <a:r>
              <a:rPr lang="en-US" altLang="zh-CN" sz="1500" dirty="0">
                <a:latin typeface="Times New Roman" panose="02020603050405020304" pitchFamily="18" charset="0"/>
                <a:ea typeface="宋体" panose="02010600030101010101" pitchFamily="2" charset="-122"/>
              </a:rPr>
              <a:t>0100</a:t>
            </a:r>
            <a:r>
              <a:rPr lang="en-US" altLang="zh-CN" sz="1500" b="1" dirty="0">
                <a:latin typeface="Times New Roman" panose="02020603050405020304" pitchFamily="18" charset="0"/>
                <a:ea typeface="宋体" panose="02010600030101010101" pitchFamily="2" charset="-122"/>
              </a:rPr>
              <a:t>:</a:t>
            </a:r>
            <a:r>
              <a:rPr lang="en-US" altLang="zh-CN" sz="1500" dirty="0">
                <a:latin typeface="Times New Roman" panose="02020603050405020304" pitchFamily="18" charset="0"/>
                <a:ea typeface="宋体" panose="02010600030101010101" pitchFamily="2" charset="-122"/>
              </a:rPr>
              <a:t>40</a:t>
            </a:r>
            <a:r>
              <a:rPr lang="en-US" altLang="zh-CN" sz="1500">
                <a:latin typeface="Times New Roman" panose="02020603050405020304" pitchFamily="18" charset="0"/>
                <a:ea typeface="宋体" panose="02010600030101010101" pitchFamily="2" charset="-122"/>
              </a:rPr>
              <a:t>A6</a:t>
            </a:r>
            <a:r>
              <a:rPr lang="zh-CN" altLang="en-US" sz="1500" dirty="0">
                <a:latin typeface="Times New Roman" panose="02020603050405020304" pitchFamily="18" charset="0"/>
                <a:ea typeface="宋体" panose="02010600030101010101" pitchFamily="2" charset="-122"/>
              </a:rPr>
              <a:t>地址处继续执行。</a:t>
            </a:r>
            <a:endParaRPr lang="zh-CN" altLang="en-US" sz="15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1500" b="1" dirty="0">
                <a:latin typeface="Times New Roman" panose="02020603050405020304" pitchFamily="18" charset="0"/>
                <a:ea typeface="宋体" panose="02010600030101010101" pitchFamily="2" charset="-122"/>
              </a:rPr>
              <a:t>    </a:t>
            </a:r>
            <a:r>
              <a:rPr lang="en-US" altLang="zh-CN" sz="1500" b="1" dirty="0">
                <a:latin typeface="Times New Roman" panose="02020603050405020304" pitchFamily="18" charset="0"/>
                <a:ea typeface="宋体" panose="02010600030101010101" pitchFamily="2" charset="-122"/>
              </a:rPr>
              <a:t>4.  </a:t>
            </a:r>
            <a:r>
              <a:rPr lang="zh-CN" altLang="en-US" sz="1500" b="1" dirty="0">
                <a:latin typeface="Times New Roman" panose="02020603050405020304" pitchFamily="18" charset="0"/>
                <a:ea typeface="宋体" panose="02010600030101010101" pitchFamily="2" charset="-122"/>
              </a:rPr>
              <a:t>段间直接（远）转移</a:t>
            </a:r>
            <a:endParaRPr lang="zh-CN" altLang="en-US" sz="15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1500" dirty="0">
                <a:latin typeface="Times New Roman" panose="02020603050405020304" pitchFamily="18" charset="0"/>
                <a:ea typeface="宋体" panose="02010600030101010101" pitchFamily="2" charset="-122"/>
              </a:rPr>
              <a:t>    指令格式：</a:t>
            </a:r>
            <a:r>
              <a:rPr lang="en-US" altLang="zh-CN" sz="1500">
                <a:latin typeface="Times New Roman" panose="02020603050405020304" pitchFamily="18" charset="0"/>
                <a:ea typeface="宋体" panose="02010600030101010101" pitchFamily="2" charset="-122"/>
              </a:rPr>
              <a:t>JMP  FAR PTR OPR</a:t>
            </a:r>
            <a:endParaRPr lang="en-US" altLang="zh-CN" sz="1500">
              <a:latin typeface="Times New Roman" panose="02020603050405020304" pitchFamily="18" charset="0"/>
              <a:ea typeface="宋体" panose="02010600030101010101" pitchFamily="2" charset="-122"/>
            </a:endParaRPr>
          </a:p>
          <a:p>
            <a:pPr algn="just">
              <a:lnSpc>
                <a:spcPct val="130000"/>
              </a:lnSpc>
              <a:spcBef>
                <a:spcPct val="50000"/>
              </a:spcBef>
            </a:pPr>
            <a:r>
              <a:rPr lang="en-US" altLang="zh-CN" sz="150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其中，指令的操作数</a:t>
            </a:r>
            <a:r>
              <a:rPr lang="en-US" altLang="zh-CN" sz="1500">
                <a:latin typeface="Times New Roman" panose="02020603050405020304" pitchFamily="18" charset="0"/>
                <a:ea typeface="宋体" panose="02010600030101010101" pitchFamily="2" charset="-122"/>
              </a:rPr>
              <a:t>OPR</a:t>
            </a:r>
            <a:r>
              <a:rPr lang="zh-CN" altLang="en-US" sz="1500" dirty="0">
                <a:latin typeface="Times New Roman" panose="02020603050405020304" pitchFamily="18" charset="0"/>
                <a:ea typeface="宋体" panose="02010600030101010101" pitchFamily="2" charset="-122"/>
              </a:rPr>
              <a:t>是一个远程标号（它必须已定义为公共的），该标号在另一个代码段内，这里</a:t>
            </a:r>
            <a:r>
              <a:rPr lang="en-US" altLang="zh-CN" sz="1500">
                <a:latin typeface="Times New Roman" panose="02020603050405020304" pitchFamily="18" charset="0"/>
                <a:ea typeface="宋体" panose="02010600030101010101" pitchFamily="2" charset="-122"/>
              </a:rPr>
              <a:t>OPR</a:t>
            </a:r>
            <a:r>
              <a:rPr lang="zh-CN" altLang="en-US" sz="1500" dirty="0">
                <a:latin typeface="Times New Roman" panose="02020603050405020304" pitchFamily="18" charset="0"/>
                <a:ea typeface="宋体" panose="02010600030101010101" pitchFamily="2" charset="-122"/>
              </a:rPr>
              <a:t>使用的是直接寻址方式。指令执行的操作：</a:t>
            </a:r>
            <a:endParaRPr lang="zh-CN" altLang="en-US" sz="1500" dirty="0">
              <a:latin typeface="Times New Roman" panose="02020603050405020304" pitchFamily="18" charset="0"/>
              <a:ea typeface="宋体" panose="02010600030101010101" pitchFamily="2" charset="-122"/>
            </a:endParaRPr>
          </a:p>
          <a:p>
            <a:pPr algn="just">
              <a:lnSpc>
                <a:spcPct val="130000"/>
              </a:lnSpc>
              <a:spcBef>
                <a:spcPct val="50000"/>
              </a:spcBef>
            </a:pPr>
            <a:r>
              <a:rPr lang="en-US" altLang="zh-CN" sz="1500">
                <a:latin typeface="Times New Roman" panose="02020603050405020304" pitchFamily="18" charset="0"/>
                <a:ea typeface="宋体" panose="02010600030101010101" pitchFamily="2" charset="-122"/>
              </a:rPr>
              <a:t>IP</a:t>
            </a:r>
            <a:r>
              <a:rPr lang="en-US" altLang="zh-CN" sz="1500">
                <a:latin typeface="宋体" panose="02010600030101010101" pitchFamily="2" charset="-122"/>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远程标号</a:t>
            </a:r>
            <a:r>
              <a:rPr lang="en-US" altLang="zh-CN" sz="1500">
                <a:latin typeface="Times New Roman" panose="02020603050405020304" pitchFamily="18" charset="0"/>
                <a:ea typeface="宋体" panose="02010600030101010101" pitchFamily="2" charset="-122"/>
              </a:rPr>
              <a:t>OPR</a:t>
            </a:r>
            <a:r>
              <a:rPr lang="zh-CN" altLang="en-US" sz="1500" dirty="0">
                <a:latin typeface="Times New Roman" panose="02020603050405020304" pitchFamily="18" charset="0"/>
                <a:ea typeface="宋体" panose="02010600030101010101" pitchFamily="2" charset="-122"/>
              </a:rPr>
              <a:t>的偏移地址</a:t>
            </a:r>
            <a:r>
              <a:rPr lang="zh-CN" altLang="en-US" sz="1500" dirty="0">
                <a:latin typeface="Times New Roman" panose="02020603050405020304" pitchFamily="18" charset="0"/>
                <a:ea typeface="宋体" panose="02010600030101010101" pitchFamily="2" charset="-122"/>
              </a:rPr>
              <a:t>    </a:t>
            </a:r>
            <a:endParaRPr lang="zh-CN" altLang="en-US" sz="1500" dirty="0">
              <a:latin typeface="Times New Roman" panose="02020603050405020304" pitchFamily="18" charset="0"/>
              <a:ea typeface="宋体" panose="02010600030101010101" pitchFamily="2" charset="-122"/>
            </a:endParaRPr>
          </a:p>
          <a:p>
            <a:pPr algn="just">
              <a:lnSpc>
                <a:spcPct val="130000"/>
              </a:lnSpc>
              <a:spcBef>
                <a:spcPct val="50000"/>
              </a:spcBef>
            </a:pPr>
            <a:r>
              <a:rPr lang="en-US" altLang="zh-CN" sz="1500">
                <a:latin typeface="Times New Roman" panose="02020603050405020304" pitchFamily="18" charset="0"/>
                <a:ea typeface="宋体" panose="02010600030101010101" pitchFamily="2" charset="-122"/>
              </a:rPr>
              <a:t>CS</a:t>
            </a:r>
            <a:r>
              <a:rPr lang="en-US" altLang="zh-CN" sz="1500">
                <a:latin typeface="宋体" panose="02010600030101010101" pitchFamily="2" charset="-122"/>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远程标号</a:t>
            </a:r>
            <a:r>
              <a:rPr lang="en-US" altLang="zh-CN" sz="1500">
                <a:latin typeface="Times New Roman" panose="02020603050405020304" pitchFamily="18" charset="0"/>
                <a:ea typeface="宋体" panose="02010600030101010101" pitchFamily="2" charset="-122"/>
              </a:rPr>
              <a:t>OPR</a:t>
            </a:r>
            <a:r>
              <a:rPr lang="zh-CN" altLang="en-US" sz="1500" dirty="0">
                <a:latin typeface="Times New Roman" panose="02020603050405020304" pitchFamily="18" charset="0"/>
                <a:ea typeface="宋体" panose="02010600030101010101" pitchFamily="2" charset="-122"/>
              </a:rPr>
              <a:t>所在段的段基值</a:t>
            </a:r>
            <a:endParaRPr lang="zh-CN" altLang="en-US" sz="15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1500" dirty="0">
                <a:latin typeface="Times New Roman" panose="02020603050405020304" pitchFamily="18" charset="0"/>
                <a:ea typeface="宋体" panose="02010600030101010101" pitchFamily="2" charset="-122"/>
              </a:rPr>
              <a:t>    这使程序转移到另一个代码段内指定的标号之处继续执行程序。段间直接转移指令的机器语言指令中，要在指令操作数字段中写出转移地址的偏移地址和段基值，需要</a:t>
            </a:r>
            <a:r>
              <a:rPr lang="en-US" altLang="zh-CN" sz="1500" dirty="0">
                <a:latin typeface="Times New Roman" panose="02020603050405020304" pitchFamily="18" charset="0"/>
                <a:ea typeface="宋体" panose="02010600030101010101" pitchFamily="2" charset="-122"/>
              </a:rPr>
              <a:t>4</a:t>
            </a:r>
            <a:r>
              <a:rPr lang="zh-CN" altLang="en-US" sz="1500" dirty="0">
                <a:latin typeface="Times New Roman" panose="02020603050405020304" pitchFamily="18" charset="0"/>
                <a:ea typeface="宋体" panose="02010600030101010101" pitchFamily="2" charset="-122"/>
              </a:rPr>
              <a:t>个字节的存储单元存放转移地址。        </a:t>
            </a:r>
            <a:endParaRPr lang="zh-CN" altLang="en-US" sz="15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4914" name="标题 294913"/>
          <p:cNvSpPr>
            <a:spLocks noGrp="1"/>
          </p:cNvSpPr>
          <p:nvPr>
            <p:ph type="title"/>
          </p:nvPr>
        </p:nvSpPr>
        <p:spPr/>
        <p:txBody>
          <a:bodyPr anchor="ctr" anchorCtr="0"/>
          <a:p>
            <a:endParaRPr lang="zh-CN" altLang="en-US" dirty="0">
              <a:latin typeface="Times New Roman" panose="02020603050405020304" pitchFamily="18" charset="0"/>
            </a:endParaRPr>
          </a:p>
        </p:txBody>
      </p:sp>
      <p:sp>
        <p:nvSpPr>
          <p:cNvPr id="294915" name="文本占位符 294914"/>
          <p:cNvSpPr>
            <a:spLocks noGrp="1"/>
          </p:cNvSpPr>
          <p:nvPr>
            <p:ph type="body" idx="1"/>
          </p:nvPr>
        </p:nvSpPr>
        <p:spPr/>
        <p:txBody>
          <a:bodyPr/>
          <a:p>
            <a:pPr marL="360680" indent="-360680">
              <a:buNone/>
            </a:pPr>
            <a:r>
              <a:rPr lang="zh-CN" altLang="en-US" sz="2400" dirty="0"/>
              <a:t>指令操作例：</a:t>
            </a:r>
            <a:r>
              <a:rPr lang="en-US" altLang="zh-CN" sz="2400"/>
              <a:t>MOV AX</a:t>
            </a:r>
            <a:r>
              <a:rPr lang="zh-CN" altLang="en-US" sz="2400" dirty="0"/>
              <a:t>，</a:t>
            </a:r>
            <a:r>
              <a:rPr lang="en-US" altLang="zh-CN" sz="2400"/>
              <a:t>[3102H]</a:t>
            </a:r>
            <a:r>
              <a:rPr lang="zh-CN" altLang="en-US" sz="2400" dirty="0"/>
              <a:t>　；</a:t>
            </a:r>
            <a:r>
              <a:rPr lang="en-US" altLang="zh-CN" sz="2400"/>
              <a:t>AL (3102H), AH (3103H)</a:t>
            </a:r>
            <a:endParaRPr lang="en-US" altLang="zh-CN" sz="2400"/>
          </a:p>
          <a:p>
            <a:pPr marL="360680" indent="-360680">
              <a:buNone/>
            </a:pPr>
            <a:r>
              <a:rPr lang="en-US" altLang="en-US" sz="2400"/>
              <a:t>如果(</a:t>
            </a:r>
            <a:r>
              <a:rPr lang="en-US" altLang="zh-CN" sz="2400"/>
              <a:t>DS)=2000H, (23012H) = CDH, (23013H) = ABH</a:t>
            </a:r>
            <a:endParaRPr lang="en-US" altLang="zh-CN" sz="2400"/>
          </a:p>
          <a:p>
            <a:pPr marL="360680" indent="-360680">
              <a:buNone/>
            </a:pPr>
            <a:r>
              <a:rPr lang="zh-CN" altLang="en-US" sz="2400" dirty="0"/>
              <a:t>则</a:t>
            </a:r>
            <a:r>
              <a:rPr lang="en-US" altLang="en-US" sz="2400" err="1"/>
              <a:t>操作数</a:t>
            </a:r>
            <a:r>
              <a:rPr lang="zh-CN" altLang="en-US" sz="2400" dirty="0"/>
              <a:t>的</a:t>
            </a:r>
            <a:r>
              <a:rPr lang="en-US" altLang="en-US" sz="2400" err="1"/>
              <a:t>物理地址</a:t>
            </a:r>
            <a:r>
              <a:rPr lang="zh-CN" altLang="en-US" sz="2400" dirty="0"/>
              <a:t>为</a:t>
            </a:r>
            <a:r>
              <a:rPr lang="en-US" altLang="en-US" sz="2400"/>
              <a:t>：</a:t>
            </a:r>
            <a:endParaRPr lang="en-US" altLang="zh-CN" sz="2400"/>
          </a:p>
          <a:p>
            <a:pPr marL="360680" indent="-360680">
              <a:buNone/>
            </a:pPr>
            <a:r>
              <a:rPr lang="en-US" altLang="en-US" sz="2400"/>
              <a:t>20000</a:t>
            </a:r>
            <a:r>
              <a:rPr lang="en-US" altLang="zh-CN" sz="2400"/>
              <a:t>H+3102H = 23102H</a:t>
            </a:r>
            <a:endParaRPr lang="en-US" altLang="zh-CN" sz="2400"/>
          </a:p>
          <a:p>
            <a:pPr marL="360680" indent="-360680">
              <a:buNone/>
            </a:pPr>
            <a:r>
              <a:rPr lang="zh-CN" altLang="en-US" sz="2400" dirty="0"/>
              <a:t>指令执行后：</a:t>
            </a:r>
            <a:r>
              <a:rPr lang="en-US" altLang="zh-CN" sz="2400"/>
              <a:t>(AX) = ABCDH</a:t>
            </a:r>
            <a:endParaRPr lang="en-US" altLang="zh-CN" sz="2400"/>
          </a:p>
        </p:txBody>
      </p:sp>
      <p:sp>
        <p:nvSpPr>
          <p:cNvPr id="294943" name="矩形 294942"/>
          <p:cNvSpPr/>
          <p:nvPr/>
        </p:nvSpPr>
        <p:spPr>
          <a:xfrm>
            <a:off x="6227763" y="3141663"/>
            <a:ext cx="1852612" cy="3455987"/>
          </a:xfrm>
          <a:prstGeom prst="rect">
            <a:avLst/>
          </a:prstGeom>
          <a:solidFill>
            <a:srgbClr val="99FFCC"/>
          </a:solidFill>
          <a:ln w="57150" cap="flat" cmpd="sng">
            <a:solidFill>
              <a:srgbClr val="008000"/>
            </a:solidFill>
            <a:prstDash val="solid"/>
            <a:miter/>
            <a:headEnd type="none" w="med" len="med"/>
            <a:tailEnd type="none" w="med" len="med"/>
          </a:ln>
        </p:spPr>
        <p:txBody>
          <a:bodyPr/>
          <a:p>
            <a:endParaRPr lang="zh-CN" altLang="en-US"/>
          </a:p>
        </p:txBody>
      </p:sp>
      <p:sp>
        <p:nvSpPr>
          <p:cNvPr id="294946" name="直接连接符 294945"/>
          <p:cNvSpPr/>
          <p:nvPr/>
        </p:nvSpPr>
        <p:spPr>
          <a:xfrm>
            <a:off x="6227763" y="4797425"/>
            <a:ext cx="1852612" cy="1588"/>
          </a:xfrm>
          <a:prstGeom prst="line">
            <a:avLst/>
          </a:prstGeom>
          <a:ln w="38100" cap="flat" cmpd="sng">
            <a:solidFill>
              <a:srgbClr val="006600"/>
            </a:solidFill>
            <a:prstDash val="solid"/>
            <a:headEnd type="none" w="med" len="med"/>
            <a:tailEnd type="none" w="med" len="med"/>
          </a:ln>
        </p:spPr>
      </p:sp>
      <p:sp>
        <p:nvSpPr>
          <p:cNvPr id="294947" name="文本框 294946"/>
          <p:cNvSpPr txBox="1"/>
          <p:nvPr/>
        </p:nvSpPr>
        <p:spPr>
          <a:xfrm>
            <a:off x="6011863" y="3570288"/>
            <a:ext cx="2160587" cy="304800"/>
          </a:xfrm>
          <a:prstGeom prst="rect">
            <a:avLst/>
          </a:prstGeom>
          <a:noFill/>
          <a:ln w="9525">
            <a:noFill/>
          </a:ln>
        </p:spPr>
        <p:txBody>
          <a:bodyPr lIns="0" tIns="0" rIns="0" bIns="0">
            <a:spAutoFit/>
          </a:bodyPr>
          <a:p>
            <a:pPr algn="ctr">
              <a:spcBef>
                <a:spcPct val="50000"/>
              </a:spcBef>
            </a:pPr>
            <a:r>
              <a:rPr lang="en-US" altLang="zh-CN" sz="2000">
                <a:solidFill>
                  <a:schemeClr val="tx2"/>
                </a:solidFill>
                <a:latin typeface="宋体" panose="02010600030101010101" pitchFamily="2" charset="-122"/>
              </a:rPr>
              <a:t>MOV</a:t>
            </a:r>
            <a:r>
              <a:rPr lang="zh-CN" altLang="en-US" sz="2000" dirty="0">
                <a:solidFill>
                  <a:schemeClr val="tx2"/>
                </a:solidFill>
                <a:latin typeface="宋体" panose="02010600030101010101" pitchFamily="2" charset="-122"/>
              </a:rPr>
              <a:t>操作码</a:t>
            </a:r>
            <a:endParaRPr lang="zh-CN" altLang="en-US" sz="2000" b="0">
              <a:solidFill>
                <a:schemeClr val="tx2"/>
              </a:solidFill>
              <a:latin typeface="宋体" panose="02010600030101010101" pitchFamily="2" charset="-122"/>
            </a:endParaRPr>
          </a:p>
        </p:txBody>
      </p:sp>
      <p:sp>
        <p:nvSpPr>
          <p:cNvPr id="294948" name="文本框 294947"/>
          <p:cNvSpPr txBox="1"/>
          <p:nvPr/>
        </p:nvSpPr>
        <p:spPr>
          <a:xfrm>
            <a:off x="6756400" y="4027488"/>
            <a:ext cx="708025" cy="304800"/>
          </a:xfrm>
          <a:prstGeom prst="rect">
            <a:avLst/>
          </a:prstGeom>
          <a:noFill/>
          <a:ln w="9525">
            <a:noFill/>
          </a:ln>
        </p:spPr>
        <p:txBody>
          <a:bodyPr lIns="0" tIns="0" rIns="0" bIns="0">
            <a:spAutoFit/>
          </a:bodyPr>
          <a:p>
            <a:pPr algn="ctr">
              <a:spcBef>
                <a:spcPct val="50000"/>
              </a:spcBef>
            </a:pPr>
            <a:r>
              <a:rPr lang="en-US" altLang="zh-CN" sz="2000">
                <a:solidFill>
                  <a:schemeClr val="tx2"/>
                </a:solidFill>
                <a:latin typeface="宋体" panose="02010600030101010101" pitchFamily="2" charset="-122"/>
              </a:rPr>
              <a:t>02H</a:t>
            </a:r>
            <a:endParaRPr lang="en-US" altLang="zh-CN" sz="2000">
              <a:solidFill>
                <a:schemeClr val="tx2"/>
              </a:solidFill>
              <a:latin typeface="宋体" panose="02010600030101010101" pitchFamily="2" charset="-122"/>
            </a:endParaRPr>
          </a:p>
        </p:txBody>
      </p:sp>
      <p:sp>
        <p:nvSpPr>
          <p:cNvPr id="294949" name="文本框 294948"/>
          <p:cNvSpPr txBox="1"/>
          <p:nvPr/>
        </p:nvSpPr>
        <p:spPr>
          <a:xfrm>
            <a:off x="6756400" y="4408488"/>
            <a:ext cx="708025" cy="304800"/>
          </a:xfrm>
          <a:prstGeom prst="rect">
            <a:avLst/>
          </a:prstGeom>
          <a:noFill/>
          <a:ln w="9525">
            <a:noFill/>
          </a:ln>
        </p:spPr>
        <p:txBody>
          <a:bodyPr lIns="0" tIns="0" rIns="0" bIns="0">
            <a:spAutoFit/>
          </a:bodyPr>
          <a:p>
            <a:pPr algn="ctr">
              <a:spcBef>
                <a:spcPct val="50000"/>
              </a:spcBef>
            </a:pPr>
            <a:r>
              <a:rPr lang="en-US" altLang="zh-CN" sz="2000">
                <a:solidFill>
                  <a:schemeClr val="tx2"/>
                </a:solidFill>
                <a:latin typeface="宋体" panose="02010600030101010101" pitchFamily="2" charset="-122"/>
              </a:rPr>
              <a:t>31H</a:t>
            </a:r>
            <a:endParaRPr lang="en-US" altLang="zh-CN" sz="2000" b="0">
              <a:solidFill>
                <a:schemeClr val="tx2"/>
              </a:solidFill>
              <a:latin typeface="宋体" panose="02010600030101010101" pitchFamily="2" charset="-122"/>
            </a:endParaRPr>
          </a:p>
        </p:txBody>
      </p:sp>
      <p:sp>
        <p:nvSpPr>
          <p:cNvPr id="294954" name="矩形 294953"/>
          <p:cNvSpPr/>
          <p:nvPr/>
        </p:nvSpPr>
        <p:spPr>
          <a:xfrm>
            <a:off x="2593975" y="4581525"/>
            <a:ext cx="1981200" cy="568325"/>
          </a:xfrm>
          <a:prstGeom prst="rect">
            <a:avLst/>
          </a:prstGeom>
          <a:solidFill>
            <a:srgbClr val="99FFCC"/>
          </a:solidFill>
          <a:ln w="57150" cap="flat" cmpd="sng">
            <a:solidFill>
              <a:srgbClr val="006600"/>
            </a:solidFill>
            <a:prstDash val="solid"/>
            <a:miter/>
            <a:headEnd type="none" w="med" len="med"/>
            <a:tailEnd type="none" w="med" len="med"/>
          </a:ln>
        </p:spPr>
        <p:txBody>
          <a:bodyPr/>
          <a:p>
            <a:endParaRPr lang="zh-CN" altLang="en-US"/>
          </a:p>
        </p:txBody>
      </p:sp>
      <p:sp>
        <p:nvSpPr>
          <p:cNvPr id="294955" name="直接连接符 294954"/>
          <p:cNvSpPr/>
          <p:nvPr/>
        </p:nvSpPr>
        <p:spPr>
          <a:xfrm>
            <a:off x="3584575" y="4581525"/>
            <a:ext cx="0" cy="568325"/>
          </a:xfrm>
          <a:prstGeom prst="line">
            <a:avLst/>
          </a:prstGeom>
          <a:ln w="38100" cap="flat" cmpd="sng">
            <a:solidFill>
              <a:srgbClr val="006600"/>
            </a:solidFill>
            <a:prstDash val="solid"/>
            <a:headEnd type="none" w="med" len="med"/>
            <a:tailEnd type="none" w="med" len="med"/>
          </a:ln>
        </p:spPr>
      </p:sp>
      <p:sp>
        <p:nvSpPr>
          <p:cNvPr id="294956" name="文本框 294955"/>
          <p:cNvSpPr txBox="1"/>
          <p:nvPr/>
        </p:nvSpPr>
        <p:spPr>
          <a:xfrm>
            <a:off x="2859088" y="4708525"/>
            <a:ext cx="549275" cy="304800"/>
          </a:xfrm>
          <a:prstGeom prst="rect">
            <a:avLst/>
          </a:prstGeom>
          <a:noFill/>
          <a:ln w="9525">
            <a:noFill/>
          </a:ln>
        </p:spPr>
        <p:txBody>
          <a:bodyPr lIns="0" tIns="0" rIns="0" bIns="0">
            <a:spAutoFit/>
          </a:bodyPr>
          <a:p>
            <a:pPr algn="ctr">
              <a:spcBef>
                <a:spcPct val="50000"/>
              </a:spcBef>
            </a:pPr>
            <a:r>
              <a:rPr lang="en-US" altLang="zh-CN" sz="2000">
                <a:solidFill>
                  <a:schemeClr val="tx2"/>
                </a:solidFill>
                <a:latin typeface="宋体" panose="02010600030101010101" pitchFamily="2" charset="-122"/>
              </a:rPr>
              <a:t>AH</a:t>
            </a:r>
            <a:endParaRPr lang="en-US" altLang="zh-CN" sz="2000">
              <a:solidFill>
                <a:schemeClr val="tx2"/>
              </a:solidFill>
              <a:latin typeface="宋体" panose="02010600030101010101" pitchFamily="2" charset="-122"/>
            </a:endParaRPr>
          </a:p>
        </p:txBody>
      </p:sp>
      <p:sp>
        <p:nvSpPr>
          <p:cNvPr id="294957" name="文本框 294956"/>
          <p:cNvSpPr txBox="1"/>
          <p:nvPr/>
        </p:nvSpPr>
        <p:spPr>
          <a:xfrm>
            <a:off x="3867150" y="4708525"/>
            <a:ext cx="566738" cy="304800"/>
          </a:xfrm>
          <a:prstGeom prst="rect">
            <a:avLst/>
          </a:prstGeom>
          <a:noFill/>
          <a:ln w="9525">
            <a:noFill/>
          </a:ln>
        </p:spPr>
        <p:txBody>
          <a:bodyPr lIns="0" tIns="0" rIns="0" bIns="0">
            <a:spAutoFit/>
          </a:bodyPr>
          <a:p>
            <a:pPr>
              <a:spcBef>
                <a:spcPct val="50000"/>
              </a:spcBef>
            </a:pPr>
            <a:r>
              <a:rPr lang="en-US" altLang="zh-CN" sz="2000">
                <a:solidFill>
                  <a:schemeClr val="tx2"/>
                </a:solidFill>
                <a:latin typeface="宋体" panose="02010600030101010101" pitchFamily="2" charset="-122"/>
              </a:rPr>
              <a:t>AL</a:t>
            </a:r>
            <a:endParaRPr lang="en-US" altLang="zh-CN" sz="2000">
              <a:solidFill>
                <a:schemeClr val="tx2"/>
              </a:solidFill>
              <a:latin typeface="宋体" panose="02010600030101010101" pitchFamily="2" charset="-122"/>
            </a:endParaRPr>
          </a:p>
        </p:txBody>
      </p:sp>
      <p:sp>
        <p:nvSpPr>
          <p:cNvPr id="294958" name="任意多边形 294957"/>
          <p:cNvSpPr/>
          <p:nvPr/>
        </p:nvSpPr>
        <p:spPr>
          <a:xfrm>
            <a:off x="4156075" y="5197475"/>
            <a:ext cx="2216150" cy="679450"/>
          </a:xfrm>
          <a:custGeom>
            <a:avLst/>
            <a:gdLst/>
            <a:ahLst/>
            <a:cxnLst/>
            <a:pathLst>
              <a:path w="1222" h="700">
                <a:moveTo>
                  <a:pt x="0" y="0"/>
                </a:moveTo>
                <a:cubicBezTo>
                  <a:pt x="34" y="51"/>
                  <a:pt x="46" y="181"/>
                  <a:pt x="89" y="222"/>
                </a:cubicBezTo>
                <a:cubicBezTo>
                  <a:pt x="148" y="289"/>
                  <a:pt x="189" y="456"/>
                  <a:pt x="422" y="578"/>
                </a:cubicBezTo>
                <a:cubicBezTo>
                  <a:pt x="655" y="700"/>
                  <a:pt x="937" y="500"/>
                  <a:pt x="1222" y="500"/>
                </a:cubicBezTo>
              </a:path>
            </a:pathLst>
          </a:custGeom>
          <a:noFill/>
          <a:ln w="38100" cap="flat" cmpd="sng">
            <a:solidFill>
              <a:srgbClr val="FF6600">
                <a:alpha val="100000"/>
              </a:srgbClr>
            </a:solidFill>
            <a:prstDash val="solid"/>
            <a:headEnd type="triangle" w="med" len="lg"/>
            <a:tailEnd type="none" w="med" len="med"/>
          </a:ln>
        </p:spPr>
        <p:txBody>
          <a:bodyPr/>
          <a:p>
            <a:endParaRPr lang="zh-CN" altLang="en-US"/>
          </a:p>
        </p:txBody>
      </p:sp>
      <p:sp>
        <p:nvSpPr>
          <p:cNvPr id="294960" name="椭圆 294959"/>
          <p:cNvSpPr/>
          <p:nvPr/>
        </p:nvSpPr>
        <p:spPr>
          <a:xfrm>
            <a:off x="6372225" y="5956300"/>
            <a:ext cx="76200" cy="76200"/>
          </a:xfrm>
          <a:prstGeom prst="ellipse">
            <a:avLst/>
          </a:prstGeom>
          <a:solidFill>
            <a:srgbClr val="FF6600"/>
          </a:solidFill>
          <a:ln w="9525" cap="flat" cmpd="sng">
            <a:solidFill>
              <a:srgbClr val="FF6600"/>
            </a:solidFill>
            <a:prstDash val="solid"/>
            <a:headEnd type="none" w="med" len="med"/>
            <a:tailEnd type="none" w="med" len="med"/>
          </a:ln>
        </p:spPr>
        <p:txBody>
          <a:bodyPr/>
          <a:p>
            <a:endParaRPr lang="zh-CN" altLang="en-US"/>
          </a:p>
        </p:txBody>
      </p:sp>
      <p:sp>
        <p:nvSpPr>
          <p:cNvPr id="294961" name="椭圆 294960"/>
          <p:cNvSpPr/>
          <p:nvPr/>
        </p:nvSpPr>
        <p:spPr>
          <a:xfrm>
            <a:off x="6380163" y="5630863"/>
            <a:ext cx="76200" cy="76200"/>
          </a:xfrm>
          <a:prstGeom prst="ellipse">
            <a:avLst/>
          </a:prstGeom>
          <a:solidFill>
            <a:srgbClr val="FF6600"/>
          </a:solidFill>
          <a:ln w="9525" cap="flat" cmpd="sng">
            <a:solidFill>
              <a:srgbClr val="FF6600"/>
            </a:solidFill>
            <a:prstDash val="solid"/>
            <a:headEnd type="none" w="med" len="med"/>
            <a:tailEnd type="none" w="med" len="med"/>
          </a:ln>
        </p:spPr>
        <p:txBody>
          <a:bodyPr/>
          <a:p>
            <a:endParaRPr lang="zh-CN" altLang="en-US"/>
          </a:p>
        </p:txBody>
      </p:sp>
      <p:sp>
        <p:nvSpPr>
          <p:cNvPr id="294962" name="文本框 294961"/>
          <p:cNvSpPr txBox="1"/>
          <p:nvPr/>
        </p:nvSpPr>
        <p:spPr>
          <a:xfrm>
            <a:off x="4865688" y="5384800"/>
            <a:ext cx="1219200" cy="304800"/>
          </a:xfrm>
          <a:prstGeom prst="rect">
            <a:avLst/>
          </a:prstGeom>
          <a:noFill/>
          <a:ln w="9525">
            <a:noFill/>
          </a:ln>
        </p:spPr>
        <p:txBody>
          <a:bodyPr lIns="0" tIns="0" rIns="0" bIns="0">
            <a:spAutoFit/>
          </a:bodyPr>
          <a:p>
            <a:pPr algn="r">
              <a:spcBef>
                <a:spcPct val="50000"/>
              </a:spcBef>
            </a:pPr>
            <a:r>
              <a:rPr lang="en-US" altLang="zh-CN" sz="2000" b="0">
                <a:solidFill>
                  <a:schemeClr val="tx2"/>
                </a:solidFill>
                <a:latin typeface="宋体" panose="02010600030101010101" pitchFamily="2" charset="-122"/>
              </a:rPr>
              <a:t>23102H</a:t>
            </a:r>
            <a:endParaRPr lang="en-US" altLang="zh-CN" sz="2000" b="0">
              <a:solidFill>
                <a:schemeClr val="tx2"/>
              </a:solidFill>
              <a:latin typeface="宋体" panose="02010600030101010101" pitchFamily="2" charset="-122"/>
            </a:endParaRPr>
          </a:p>
        </p:txBody>
      </p:sp>
      <p:sp>
        <p:nvSpPr>
          <p:cNvPr id="294963" name="文本框 294962"/>
          <p:cNvSpPr txBox="1"/>
          <p:nvPr/>
        </p:nvSpPr>
        <p:spPr>
          <a:xfrm>
            <a:off x="6684963" y="5373688"/>
            <a:ext cx="884237" cy="304800"/>
          </a:xfrm>
          <a:prstGeom prst="rect">
            <a:avLst/>
          </a:prstGeom>
          <a:noFill/>
          <a:ln w="9525">
            <a:noFill/>
          </a:ln>
        </p:spPr>
        <p:txBody>
          <a:bodyPr lIns="0" tIns="0" rIns="0" bIns="0">
            <a:spAutoFit/>
          </a:bodyPr>
          <a:p>
            <a:pPr algn="ctr">
              <a:spcBef>
                <a:spcPct val="50000"/>
              </a:spcBef>
            </a:pPr>
            <a:r>
              <a:rPr lang="en-US" altLang="zh-CN" sz="2000">
                <a:solidFill>
                  <a:schemeClr val="tx2"/>
                </a:solidFill>
                <a:latin typeface="宋体" panose="02010600030101010101" pitchFamily="2" charset="-122"/>
              </a:rPr>
              <a:t>CDH</a:t>
            </a:r>
            <a:endParaRPr lang="en-US" altLang="zh-CN" sz="2000">
              <a:solidFill>
                <a:schemeClr val="tx2"/>
              </a:solidFill>
              <a:latin typeface="宋体" panose="02010600030101010101" pitchFamily="2" charset="-122"/>
            </a:endParaRPr>
          </a:p>
        </p:txBody>
      </p:sp>
      <p:sp>
        <p:nvSpPr>
          <p:cNvPr id="294964" name="文本框 294963"/>
          <p:cNvSpPr txBox="1"/>
          <p:nvPr/>
        </p:nvSpPr>
        <p:spPr>
          <a:xfrm>
            <a:off x="6699250" y="5754688"/>
            <a:ext cx="841375" cy="304800"/>
          </a:xfrm>
          <a:prstGeom prst="rect">
            <a:avLst/>
          </a:prstGeom>
          <a:noFill/>
          <a:ln w="9525">
            <a:noFill/>
          </a:ln>
        </p:spPr>
        <p:txBody>
          <a:bodyPr lIns="0" tIns="0" rIns="0" bIns="0">
            <a:spAutoFit/>
          </a:bodyPr>
          <a:p>
            <a:pPr algn="ctr">
              <a:spcBef>
                <a:spcPct val="50000"/>
              </a:spcBef>
            </a:pPr>
            <a:r>
              <a:rPr lang="en-US" altLang="zh-CN" sz="2000">
                <a:solidFill>
                  <a:schemeClr val="tx2"/>
                </a:solidFill>
                <a:latin typeface="宋体" panose="02010600030101010101" pitchFamily="2" charset="-122"/>
              </a:rPr>
              <a:t>ABH</a:t>
            </a:r>
            <a:endParaRPr lang="en-US" altLang="zh-CN" sz="2000">
              <a:solidFill>
                <a:schemeClr val="tx2"/>
              </a:solidFill>
              <a:latin typeface="宋体" panose="02010600030101010101" pitchFamily="2" charset="-122"/>
            </a:endParaRPr>
          </a:p>
        </p:txBody>
      </p:sp>
      <p:sp>
        <p:nvSpPr>
          <p:cNvPr id="294965" name="文本框 294964"/>
          <p:cNvSpPr txBox="1"/>
          <p:nvPr/>
        </p:nvSpPr>
        <p:spPr>
          <a:xfrm>
            <a:off x="6604000" y="2692400"/>
            <a:ext cx="1008063" cy="304800"/>
          </a:xfrm>
          <a:prstGeom prst="rect">
            <a:avLst/>
          </a:prstGeom>
          <a:noFill/>
          <a:ln w="9525">
            <a:noFill/>
          </a:ln>
        </p:spPr>
        <p:txBody>
          <a:bodyPr lIns="0" tIns="0" rIns="0" bIns="0">
            <a:spAutoFit/>
          </a:bodyPr>
          <a:p>
            <a:pPr>
              <a:spcBef>
                <a:spcPct val="50000"/>
              </a:spcBef>
            </a:pPr>
            <a:r>
              <a:rPr lang="zh-CN" altLang="en-US" sz="2000" dirty="0">
                <a:solidFill>
                  <a:schemeClr val="tx2"/>
                </a:solidFill>
                <a:latin typeface="宋体" panose="02010600030101010101" pitchFamily="2" charset="-122"/>
              </a:rPr>
              <a:t>存储器</a:t>
            </a:r>
            <a:endParaRPr lang="zh-CN" altLang="en-US" sz="2000" b="0">
              <a:solidFill>
                <a:schemeClr val="tx2"/>
              </a:solidFill>
              <a:latin typeface="宋体" panose="02010600030101010101" pitchFamily="2" charset="-122"/>
            </a:endParaRPr>
          </a:p>
        </p:txBody>
      </p:sp>
      <p:sp>
        <p:nvSpPr>
          <p:cNvPr id="294966" name="右大括号 294965"/>
          <p:cNvSpPr/>
          <p:nvPr/>
        </p:nvSpPr>
        <p:spPr>
          <a:xfrm>
            <a:off x="8199438" y="3168650"/>
            <a:ext cx="247650" cy="1600200"/>
          </a:xfrm>
          <a:prstGeom prst="rightBrace">
            <a:avLst>
              <a:gd name="adj1" fmla="val 53846"/>
              <a:gd name="adj2" fmla="val 50000"/>
            </a:avLst>
          </a:prstGeom>
          <a:noFill/>
          <a:ln w="38100" cap="flat" cmpd="sng">
            <a:solidFill>
              <a:schemeClr val="tx2"/>
            </a:solidFill>
            <a:prstDash val="solid"/>
            <a:headEnd type="none" w="med" len="med"/>
            <a:tailEnd type="none" w="med" len="med"/>
          </a:ln>
        </p:spPr>
        <p:txBody>
          <a:bodyPr/>
          <a:p>
            <a:endParaRPr lang="zh-CN" altLang="en-US"/>
          </a:p>
        </p:txBody>
      </p:sp>
      <p:sp>
        <p:nvSpPr>
          <p:cNvPr id="294967" name="右大括号 294966"/>
          <p:cNvSpPr/>
          <p:nvPr/>
        </p:nvSpPr>
        <p:spPr>
          <a:xfrm>
            <a:off x="8204200" y="5226050"/>
            <a:ext cx="242888" cy="1066800"/>
          </a:xfrm>
          <a:prstGeom prst="rightBrace">
            <a:avLst>
              <a:gd name="adj1" fmla="val 36601"/>
              <a:gd name="adj2" fmla="val 50000"/>
            </a:avLst>
          </a:prstGeom>
          <a:noFill/>
          <a:ln w="38100" cap="flat" cmpd="sng">
            <a:solidFill>
              <a:schemeClr val="tx2"/>
            </a:solidFill>
            <a:prstDash val="solid"/>
            <a:headEnd type="none" w="med" len="med"/>
            <a:tailEnd type="none" w="med" len="med"/>
          </a:ln>
        </p:spPr>
        <p:txBody>
          <a:bodyPr/>
          <a:p>
            <a:endParaRPr lang="zh-CN" altLang="en-US"/>
          </a:p>
        </p:txBody>
      </p:sp>
      <p:sp>
        <p:nvSpPr>
          <p:cNvPr id="294968" name="文本框 294967"/>
          <p:cNvSpPr txBox="1"/>
          <p:nvPr/>
        </p:nvSpPr>
        <p:spPr>
          <a:xfrm>
            <a:off x="8604250" y="3521075"/>
            <a:ext cx="304800" cy="1066800"/>
          </a:xfrm>
          <a:prstGeom prst="rect">
            <a:avLst/>
          </a:prstGeom>
          <a:noFill/>
          <a:ln w="9525">
            <a:noFill/>
          </a:ln>
        </p:spPr>
        <p:txBody>
          <a:bodyPr vert="eaVert" lIns="0" tIns="0" rIns="0" bIns="0">
            <a:spAutoFit/>
          </a:bodyPr>
          <a:p>
            <a:pPr>
              <a:spcBef>
                <a:spcPct val="50000"/>
              </a:spcBef>
            </a:pPr>
            <a:r>
              <a:rPr lang="zh-CN" altLang="en-US" sz="2000" b="0" dirty="0">
                <a:solidFill>
                  <a:schemeClr val="tx2"/>
                </a:solidFill>
                <a:latin typeface="宋体" panose="02010600030101010101" pitchFamily="2" charset="-122"/>
              </a:rPr>
              <a:t>代码段</a:t>
            </a:r>
            <a:endParaRPr lang="zh-CN" altLang="en-US" sz="2000" b="0">
              <a:solidFill>
                <a:schemeClr val="tx2"/>
              </a:solidFill>
              <a:latin typeface="宋体" panose="02010600030101010101" pitchFamily="2" charset="-122"/>
            </a:endParaRPr>
          </a:p>
        </p:txBody>
      </p:sp>
      <p:sp>
        <p:nvSpPr>
          <p:cNvPr id="294969" name="文本框 294968"/>
          <p:cNvSpPr txBox="1"/>
          <p:nvPr/>
        </p:nvSpPr>
        <p:spPr>
          <a:xfrm>
            <a:off x="8604250" y="5302250"/>
            <a:ext cx="304800" cy="1066800"/>
          </a:xfrm>
          <a:prstGeom prst="rect">
            <a:avLst/>
          </a:prstGeom>
          <a:noFill/>
          <a:ln w="9525">
            <a:noFill/>
          </a:ln>
        </p:spPr>
        <p:txBody>
          <a:bodyPr vert="eaVert" lIns="0" tIns="0" rIns="0" bIns="0">
            <a:spAutoFit/>
          </a:bodyPr>
          <a:p>
            <a:pPr>
              <a:spcBef>
                <a:spcPct val="50000"/>
              </a:spcBef>
            </a:pPr>
            <a:r>
              <a:rPr lang="zh-CN" altLang="en-US" sz="2000" b="0" dirty="0">
                <a:solidFill>
                  <a:schemeClr val="tx2"/>
                </a:solidFill>
                <a:latin typeface="宋体" panose="02010600030101010101" pitchFamily="2" charset="-122"/>
              </a:rPr>
              <a:t>数据段</a:t>
            </a:r>
            <a:endParaRPr lang="zh-CN" altLang="en-US" sz="2000" b="0">
              <a:solidFill>
                <a:schemeClr val="tx2"/>
              </a:solidFill>
              <a:latin typeface="宋体" panose="02010600030101010101" pitchFamily="2" charset="-122"/>
            </a:endParaRPr>
          </a:p>
        </p:txBody>
      </p:sp>
      <p:sp>
        <p:nvSpPr>
          <p:cNvPr id="294970" name="文本框 294969"/>
          <p:cNvSpPr txBox="1"/>
          <p:nvPr/>
        </p:nvSpPr>
        <p:spPr>
          <a:xfrm>
            <a:off x="6732588" y="4924425"/>
            <a:ext cx="708025" cy="244475"/>
          </a:xfrm>
          <a:prstGeom prst="rect">
            <a:avLst/>
          </a:prstGeom>
          <a:noFill/>
          <a:ln w="9525">
            <a:noFill/>
          </a:ln>
        </p:spPr>
        <p:txBody>
          <a:bodyPr lIns="0" tIns="0" rIns="0" bIns="0">
            <a:spAutoFit/>
          </a:bodyPr>
          <a:p>
            <a:pPr algn="ctr">
              <a:lnSpc>
                <a:spcPct val="40000"/>
              </a:lnSpc>
            </a:pPr>
            <a:r>
              <a:rPr lang="en-US" altLang="zh-CN" sz="2000">
                <a:solidFill>
                  <a:schemeClr val="tx2"/>
                </a:solidFill>
                <a:latin typeface="宋体" panose="02010600030101010101" pitchFamily="2" charset="-122"/>
              </a:rPr>
              <a:t>.</a:t>
            </a:r>
            <a:endParaRPr lang="en-US" altLang="zh-CN" sz="2000">
              <a:solidFill>
                <a:schemeClr val="tx2"/>
              </a:solidFill>
              <a:latin typeface="宋体" panose="02010600030101010101" pitchFamily="2" charset="-122"/>
            </a:endParaRPr>
          </a:p>
          <a:p>
            <a:pPr algn="ctr">
              <a:lnSpc>
                <a:spcPct val="40000"/>
              </a:lnSpc>
            </a:pPr>
            <a:r>
              <a:rPr lang="en-US" altLang="zh-CN" sz="2000">
                <a:solidFill>
                  <a:schemeClr val="tx2"/>
                </a:solidFill>
                <a:latin typeface="宋体" panose="02010600030101010101" pitchFamily="2" charset="-122"/>
              </a:rPr>
              <a:t>.</a:t>
            </a:r>
            <a:endParaRPr lang="en-US" altLang="zh-CN" sz="2000" b="0">
              <a:solidFill>
                <a:schemeClr val="tx2"/>
              </a:solidFill>
              <a:latin typeface="宋体" panose="02010600030101010101" pitchFamily="2" charset="-122"/>
            </a:endParaRPr>
          </a:p>
        </p:txBody>
      </p:sp>
      <p:sp>
        <p:nvSpPr>
          <p:cNvPr id="294971" name="直接连接符 294970"/>
          <p:cNvSpPr/>
          <p:nvPr/>
        </p:nvSpPr>
        <p:spPr>
          <a:xfrm>
            <a:off x="6227763" y="4394200"/>
            <a:ext cx="1852612" cy="1588"/>
          </a:xfrm>
          <a:prstGeom prst="line">
            <a:avLst/>
          </a:prstGeom>
          <a:ln w="38100" cap="flat" cmpd="sng">
            <a:solidFill>
              <a:srgbClr val="006600"/>
            </a:solidFill>
            <a:prstDash val="solid"/>
            <a:headEnd type="none" w="med" len="med"/>
            <a:tailEnd type="none" w="med" len="med"/>
          </a:ln>
        </p:spPr>
      </p:sp>
      <p:sp>
        <p:nvSpPr>
          <p:cNvPr id="294972" name="直接连接符 294971"/>
          <p:cNvSpPr/>
          <p:nvPr/>
        </p:nvSpPr>
        <p:spPr>
          <a:xfrm>
            <a:off x="6227763" y="3990975"/>
            <a:ext cx="1852612" cy="1588"/>
          </a:xfrm>
          <a:prstGeom prst="line">
            <a:avLst/>
          </a:prstGeom>
          <a:ln w="38100" cap="flat" cmpd="sng">
            <a:solidFill>
              <a:srgbClr val="006600"/>
            </a:solidFill>
            <a:prstDash val="solid"/>
            <a:headEnd type="none" w="med" len="med"/>
            <a:tailEnd type="none" w="med" len="med"/>
          </a:ln>
        </p:spPr>
      </p:sp>
      <p:sp>
        <p:nvSpPr>
          <p:cNvPr id="294973" name="直接连接符 294972"/>
          <p:cNvSpPr/>
          <p:nvPr/>
        </p:nvSpPr>
        <p:spPr>
          <a:xfrm>
            <a:off x="6227763" y="3573463"/>
            <a:ext cx="1852612" cy="1587"/>
          </a:xfrm>
          <a:prstGeom prst="line">
            <a:avLst/>
          </a:prstGeom>
          <a:ln w="38100" cap="flat" cmpd="sng">
            <a:solidFill>
              <a:srgbClr val="006600"/>
            </a:solidFill>
            <a:prstDash val="solid"/>
            <a:headEnd type="none" w="med" len="med"/>
            <a:tailEnd type="none" w="med" len="med"/>
          </a:ln>
        </p:spPr>
      </p:sp>
      <p:sp>
        <p:nvSpPr>
          <p:cNvPr id="294974" name="直接连接符 294973"/>
          <p:cNvSpPr/>
          <p:nvPr/>
        </p:nvSpPr>
        <p:spPr>
          <a:xfrm>
            <a:off x="6227763" y="5373688"/>
            <a:ext cx="1852612" cy="1587"/>
          </a:xfrm>
          <a:prstGeom prst="line">
            <a:avLst/>
          </a:prstGeom>
          <a:ln w="38100" cap="flat" cmpd="sng">
            <a:solidFill>
              <a:srgbClr val="006600"/>
            </a:solidFill>
            <a:prstDash val="solid"/>
            <a:headEnd type="none" w="med" len="med"/>
            <a:tailEnd type="none" w="med" len="med"/>
          </a:ln>
        </p:spPr>
      </p:sp>
      <p:sp>
        <p:nvSpPr>
          <p:cNvPr id="294975" name="直接连接符 294974"/>
          <p:cNvSpPr/>
          <p:nvPr/>
        </p:nvSpPr>
        <p:spPr>
          <a:xfrm>
            <a:off x="6227763" y="5761038"/>
            <a:ext cx="1852612" cy="1587"/>
          </a:xfrm>
          <a:prstGeom prst="line">
            <a:avLst/>
          </a:prstGeom>
          <a:ln w="38100" cap="flat" cmpd="sng">
            <a:solidFill>
              <a:srgbClr val="006600"/>
            </a:solidFill>
            <a:prstDash val="solid"/>
            <a:headEnd type="none" w="med" len="med"/>
            <a:tailEnd type="none" w="med" len="med"/>
          </a:ln>
        </p:spPr>
      </p:sp>
      <p:sp>
        <p:nvSpPr>
          <p:cNvPr id="294976" name="直接连接符 294975"/>
          <p:cNvSpPr/>
          <p:nvPr/>
        </p:nvSpPr>
        <p:spPr>
          <a:xfrm>
            <a:off x="6227763" y="6135688"/>
            <a:ext cx="1852612" cy="1587"/>
          </a:xfrm>
          <a:prstGeom prst="line">
            <a:avLst/>
          </a:prstGeom>
          <a:ln w="38100" cap="flat" cmpd="sng">
            <a:solidFill>
              <a:srgbClr val="006600"/>
            </a:solidFill>
            <a:prstDash val="solid"/>
            <a:headEnd type="none" w="med" len="med"/>
            <a:tailEnd type="none" w="med" len="med"/>
          </a:ln>
        </p:spPr>
      </p:sp>
      <p:sp>
        <p:nvSpPr>
          <p:cNvPr id="294959" name="任意多边形 294958"/>
          <p:cNvSpPr/>
          <p:nvPr/>
        </p:nvSpPr>
        <p:spPr>
          <a:xfrm>
            <a:off x="3148013" y="5197475"/>
            <a:ext cx="3224212" cy="979488"/>
          </a:xfrm>
          <a:custGeom>
            <a:avLst/>
            <a:gdLst/>
            <a:ahLst/>
            <a:cxnLst/>
            <a:pathLst>
              <a:path w="1910" h="887">
                <a:moveTo>
                  <a:pt x="0" y="0"/>
                </a:moveTo>
                <a:cubicBezTo>
                  <a:pt x="21" y="52"/>
                  <a:pt x="49" y="101"/>
                  <a:pt x="80" y="145"/>
                </a:cubicBezTo>
                <a:cubicBezTo>
                  <a:pt x="130" y="213"/>
                  <a:pt x="166" y="299"/>
                  <a:pt x="277" y="465"/>
                </a:cubicBezTo>
                <a:cubicBezTo>
                  <a:pt x="388" y="631"/>
                  <a:pt x="552" y="813"/>
                  <a:pt x="699" y="831"/>
                </a:cubicBezTo>
                <a:cubicBezTo>
                  <a:pt x="875" y="887"/>
                  <a:pt x="1166" y="886"/>
                  <a:pt x="1377" y="842"/>
                </a:cubicBezTo>
                <a:cubicBezTo>
                  <a:pt x="1588" y="798"/>
                  <a:pt x="1725" y="741"/>
                  <a:pt x="1910" y="741"/>
                </a:cubicBezTo>
              </a:path>
            </a:pathLst>
          </a:custGeom>
          <a:noFill/>
          <a:ln w="38100" cap="flat" cmpd="sng">
            <a:solidFill>
              <a:srgbClr val="FF6600">
                <a:alpha val="100000"/>
              </a:srgbClr>
            </a:solidFill>
            <a:prstDash val="solid"/>
            <a:headEnd type="triangle" w="med" len="lg"/>
            <a:tailEnd type="none" w="med" len="med"/>
          </a:ln>
        </p:spPr>
        <p:txBody>
          <a:bodyPr/>
          <a:p>
            <a:endParaRPr lang="zh-CN" altLang="en-US"/>
          </a:p>
        </p:txBody>
      </p:sp>
    </p:spTree>
  </p:cSld>
  <p:clrMapOvr>
    <a:masterClrMapping/>
  </p:clrMapOvr>
  <p:transition>
    <p:wheel spokes="8"/>
  </p:transition>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9748" name="文本框 159747"/>
          <p:cNvSpPr txBox="1"/>
          <p:nvPr/>
        </p:nvSpPr>
        <p:spPr>
          <a:xfrm>
            <a:off x="467360" y="1341120"/>
            <a:ext cx="8458200" cy="4407535"/>
          </a:xfrm>
          <a:prstGeom prst="rect">
            <a:avLst/>
          </a:prstGeom>
          <a:noFill/>
          <a:ln w="9525">
            <a:noFill/>
          </a:ln>
        </p:spPr>
        <p:txBody>
          <a:bodyPr>
            <a:spAutoFit/>
          </a:bodyPr>
          <a:p>
            <a:pPr algn="just">
              <a:lnSpc>
                <a:spcPct val="110000"/>
              </a:lnSpc>
              <a:spcBef>
                <a:spcPct val="50000"/>
              </a:spcBef>
            </a:pPr>
            <a:r>
              <a:rPr lang="zh-CN" altLang="en-US" sz="1500" dirty="0">
                <a:latin typeface="Times New Roman" panose="02020603050405020304" pitchFamily="18" charset="0"/>
                <a:ea typeface="宋体" panose="02010600030101010101" pitchFamily="2" charset="-122"/>
              </a:rPr>
              <a:t>例如：在</a:t>
            </a:r>
            <a:r>
              <a:rPr lang="en-US" altLang="zh-CN" sz="1500">
                <a:latin typeface="Times New Roman" panose="02020603050405020304" pitchFamily="18" charset="0"/>
                <a:ea typeface="宋体" panose="02010600030101010101" pitchFamily="2" charset="-122"/>
              </a:rPr>
              <a:t>C1</a:t>
            </a:r>
            <a:r>
              <a:rPr lang="zh-CN" altLang="en-US" sz="1500" dirty="0">
                <a:latin typeface="Times New Roman" panose="02020603050405020304" pitchFamily="18" charset="0"/>
                <a:ea typeface="宋体" panose="02010600030101010101" pitchFamily="2" charset="-122"/>
              </a:rPr>
              <a:t>代码段有一条转移到</a:t>
            </a:r>
            <a:r>
              <a:rPr lang="en-US" altLang="zh-CN" sz="1500">
                <a:latin typeface="Times New Roman" panose="02020603050405020304" pitchFamily="18" charset="0"/>
                <a:ea typeface="宋体" panose="02010600030101010101" pitchFamily="2" charset="-122"/>
              </a:rPr>
              <a:t>C2</a:t>
            </a:r>
            <a:r>
              <a:rPr lang="zh-CN" altLang="en-US" sz="1500" dirty="0">
                <a:latin typeface="Times New Roman" panose="02020603050405020304" pitchFamily="18" charset="0"/>
                <a:ea typeface="宋体" panose="02010600030101010101" pitchFamily="2" charset="-122"/>
              </a:rPr>
              <a:t>代码段的无条件转移指令，如下所示：</a:t>
            </a:r>
            <a:endParaRPr lang="zh-CN" altLang="en-US"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C1          SEGMENT</a:t>
            </a:r>
            <a:endParaRPr lang="en-US" altLang="zh-CN" sz="150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a:latin typeface="Times New Roman" panose="02020603050405020304" pitchFamily="18" charset="0"/>
                <a:ea typeface="宋体" panose="02010600030101010101" pitchFamily="2" charset="-122"/>
              </a:rPr>
              <a:t>                        </a:t>
            </a:r>
            <a:r>
              <a:rPr lang="en-US" altLang="zh-CN" sz="1500">
                <a:solidFill>
                  <a:srgbClr val="000000"/>
                </a:solidFill>
                <a:latin typeface="宋体" panose="02010600030101010101" pitchFamily="2" charset="-122"/>
                <a:ea typeface="宋体" panose="02010600030101010101" pitchFamily="2" charset="-122"/>
              </a:rPr>
              <a:t>┋</a:t>
            </a:r>
            <a:endParaRPr lang="en-US" altLang="zh-CN" sz="150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a:latin typeface="Times New Roman" panose="02020603050405020304" pitchFamily="18" charset="0"/>
                <a:ea typeface="宋体" panose="02010600030101010101" pitchFamily="2" charset="-122"/>
              </a:rPr>
              <a:t>                    JMP   FAR PTR NEXTRG</a:t>
            </a:r>
            <a:endParaRPr lang="en-US" altLang="zh-CN" sz="150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                    </a:t>
            </a:r>
            <a:r>
              <a:rPr lang="en-US" altLang="zh-CN" sz="1500">
                <a:solidFill>
                  <a:srgbClr val="000000"/>
                </a:solidFill>
                <a:latin typeface="宋体" panose="02010600030101010101" pitchFamily="2" charset="-122"/>
                <a:ea typeface="宋体" panose="02010600030101010101" pitchFamily="2" charset="-122"/>
              </a:rPr>
              <a:t>┋</a:t>
            </a:r>
            <a:endParaRPr lang="en-US" altLang="zh-CN" sz="150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a:solidFill>
                  <a:srgbClr val="000000"/>
                </a:solidFill>
                <a:latin typeface="宋体" panose="02010600030101010101" pitchFamily="2" charset="-122"/>
                <a:ea typeface="宋体" panose="02010600030101010101" pitchFamily="2" charset="-122"/>
              </a:rPr>
              <a:t>   </a:t>
            </a:r>
            <a:r>
              <a:rPr lang="en-US" altLang="zh-CN" sz="1500">
                <a:solidFill>
                  <a:srgbClr val="000000"/>
                </a:solidFill>
                <a:latin typeface="Times New Roman" panose="02020603050405020304" pitchFamily="18" charset="0"/>
                <a:ea typeface="宋体" panose="02010600030101010101" pitchFamily="2" charset="-122"/>
              </a:rPr>
              <a:t>C1          ENDS</a:t>
            </a:r>
            <a:endParaRPr lang="en-US" altLang="zh-CN" sz="150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a:latin typeface="Times New Roman" panose="02020603050405020304" pitchFamily="18" charset="0"/>
                <a:ea typeface="宋体" panose="02010600030101010101" pitchFamily="2" charset="-122"/>
              </a:rPr>
              <a:t>       C2         SEGMENT</a:t>
            </a:r>
            <a:endParaRPr lang="en-US" altLang="zh-CN" sz="150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a:latin typeface="Times New Roman" panose="02020603050405020304" pitchFamily="18" charset="0"/>
                <a:ea typeface="宋体" panose="02010600030101010101" pitchFamily="2" charset="-122"/>
              </a:rPr>
              <a:t>                       </a:t>
            </a:r>
            <a:r>
              <a:rPr lang="en-US" altLang="zh-CN" sz="1500">
                <a:solidFill>
                  <a:srgbClr val="000000"/>
                </a:solidFill>
                <a:latin typeface="宋体" panose="02010600030101010101" pitchFamily="2" charset="-122"/>
                <a:ea typeface="宋体" panose="02010600030101010101" pitchFamily="2" charset="-122"/>
              </a:rPr>
              <a:t>┋</a:t>
            </a:r>
            <a:endParaRPr lang="en-US" altLang="zh-CN" sz="150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a:latin typeface="Times New Roman" panose="02020603050405020304" pitchFamily="18" charset="0"/>
                <a:ea typeface="宋体" panose="02010600030101010101" pitchFamily="2" charset="-122"/>
              </a:rPr>
              <a:t>                   </a:t>
            </a:r>
            <a:r>
              <a:rPr lang="en-US" altLang="zh-CN"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 </a:t>
            </a:r>
            <a:r>
              <a:rPr lang="en-US" altLang="zh-CN" sz="1500">
                <a:solidFill>
                  <a:srgbClr val="000000"/>
                </a:solidFill>
                <a:latin typeface="宋体" panose="02010600030101010101" pitchFamily="2" charset="-122"/>
                <a:ea typeface="宋体" panose="02010600030101010101" pitchFamily="2" charset="-122"/>
              </a:rPr>
              <a:t>┋</a:t>
            </a:r>
            <a:endParaRPr lang="en-US" altLang="zh-CN" sz="150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a:solidFill>
                  <a:srgbClr val="000000"/>
                </a:solidFill>
                <a:latin typeface="Times New Roman" panose="02020603050405020304" pitchFamily="18" charset="0"/>
                <a:ea typeface="宋体" panose="02010600030101010101" pitchFamily="2" charset="-122"/>
              </a:rPr>
              <a:t>NEXTRG</a:t>
            </a:r>
            <a:r>
              <a:rPr lang="zh-CN" altLang="en-US" sz="1500">
                <a:solidFill>
                  <a:srgbClr val="000000"/>
                </a:solidFill>
                <a:latin typeface="Times New Roman" panose="02020603050405020304" pitchFamily="18" charset="0"/>
                <a:ea typeface="宋体" panose="02010600030101010101" pitchFamily="2" charset="-122"/>
              </a:rPr>
              <a:t>：</a:t>
            </a:r>
            <a:r>
              <a:rPr lang="en-US" altLang="zh-CN" sz="1500">
                <a:solidFill>
                  <a:srgbClr val="000000"/>
                </a:solidFill>
                <a:latin typeface="Times New Roman" panose="02020603050405020304" pitchFamily="18" charset="0"/>
                <a:ea typeface="宋体" panose="02010600030101010101" pitchFamily="2" charset="-122"/>
              </a:rPr>
              <a:t>MOV  DL</a:t>
            </a:r>
            <a:r>
              <a:rPr lang="zh-CN" altLang="en-US" sz="1500">
                <a:solidFill>
                  <a:srgbClr val="000000"/>
                </a:solidFill>
                <a:latin typeface="Times New Roman" panose="02020603050405020304" pitchFamily="18" charset="0"/>
                <a:ea typeface="宋体" panose="02010600030101010101" pitchFamily="2" charset="-122"/>
              </a:rPr>
              <a:t>，</a:t>
            </a:r>
            <a:r>
              <a:rPr lang="en-US" altLang="zh-CN" sz="1500">
                <a:solidFill>
                  <a:srgbClr val="000000"/>
                </a:solidFill>
                <a:latin typeface="Times New Roman" panose="02020603050405020304" pitchFamily="18" charset="0"/>
                <a:ea typeface="宋体" panose="02010600030101010101" pitchFamily="2" charset="-122"/>
              </a:rPr>
              <a:t>AL</a:t>
            </a:r>
            <a:endParaRPr lang="en-US" altLang="zh-CN" sz="150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a:solidFill>
                  <a:srgbClr val="000000"/>
                </a:solidFill>
                <a:latin typeface="Times New Roman" panose="02020603050405020304" pitchFamily="18" charset="0"/>
                <a:ea typeface="宋体" panose="02010600030101010101" pitchFamily="2" charset="-122"/>
              </a:rPr>
              <a:t>                       </a:t>
            </a:r>
            <a:r>
              <a:rPr lang="en-US" altLang="zh-CN" sz="1500">
                <a:solidFill>
                  <a:srgbClr val="000000"/>
                </a:solidFill>
                <a:latin typeface="宋体" panose="02010600030101010101" pitchFamily="2" charset="-122"/>
                <a:ea typeface="宋体" panose="02010600030101010101" pitchFamily="2" charset="-122"/>
              </a:rPr>
              <a:t>┋</a:t>
            </a:r>
            <a:endParaRPr lang="en-US" altLang="zh-CN" sz="150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a:solidFill>
                  <a:srgbClr val="000000"/>
                </a:solidFill>
                <a:latin typeface="宋体" panose="02010600030101010101" pitchFamily="2" charset="-122"/>
                <a:ea typeface="宋体" panose="02010600030101010101" pitchFamily="2" charset="-122"/>
              </a:rPr>
              <a:t>   </a:t>
            </a:r>
            <a:r>
              <a:rPr lang="en-US" altLang="zh-CN" sz="1500">
                <a:solidFill>
                  <a:srgbClr val="000000"/>
                </a:solidFill>
                <a:latin typeface="Times New Roman" panose="02020603050405020304" pitchFamily="18" charset="0"/>
                <a:ea typeface="宋体" panose="02010600030101010101" pitchFamily="2" charset="-122"/>
              </a:rPr>
              <a:t> C2         ENDS</a:t>
            </a:r>
            <a:r>
              <a:rPr lang="en-US" altLang="zh-CN" sz="1500">
                <a:latin typeface="Times New Roman" panose="02020603050405020304" pitchFamily="18" charset="0"/>
                <a:ea typeface="宋体" panose="02010600030101010101" pitchFamily="2" charset="-122"/>
              </a:rPr>
              <a:t>        </a:t>
            </a:r>
            <a:endParaRPr lang="en-US" altLang="zh-CN" sz="15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8724" name="文本框 158723"/>
          <p:cNvSpPr txBox="1"/>
          <p:nvPr/>
        </p:nvSpPr>
        <p:spPr>
          <a:xfrm>
            <a:off x="457200" y="533400"/>
            <a:ext cx="8382000" cy="5824538"/>
          </a:xfrm>
          <a:prstGeom prst="rect">
            <a:avLst/>
          </a:prstGeom>
          <a:noFill/>
          <a:ln w="9525">
            <a:noFill/>
          </a:ln>
        </p:spPr>
        <p:txBody>
          <a:bodyPr>
            <a:spAutoFit/>
          </a:bodyPr>
          <a:p>
            <a:pPr algn="just">
              <a:lnSpc>
                <a:spcPct val="130000"/>
              </a:lnSpc>
              <a:spcBef>
                <a:spcPct val="50000"/>
              </a:spcBef>
            </a:pP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r>
              <a:rPr lang="en-US" altLang="zh-CN" dirty="0">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graphicFrame>
        <p:nvGraphicFramePr>
          <p:cNvPr id="158725" name="对象 158724"/>
          <p:cNvGraphicFramePr/>
          <p:nvPr/>
        </p:nvGraphicFramePr>
        <p:xfrm>
          <a:off x="381000" y="928688"/>
          <a:ext cx="8534400" cy="5092700"/>
        </p:xfrm>
        <a:graphic>
          <a:graphicData uri="http://schemas.openxmlformats.org/presentationml/2006/ole">
            <mc:AlternateContent xmlns:mc="http://schemas.openxmlformats.org/markup-compatibility/2006">
              <mc:Choice xmlns:v="urn:schemas-microsoft-com:vml" Requires="v">
                <p:oleObj spid="_x0000_s3105" name="" r:id="rId1" imgW="5314950" imgH="3171825" progId="Paint.Picture">
                  <p:embed/>
                </p:oleObj>
              </mc:Choice>
              <mc:Fallback>
                <p:oleObj name="" r:id="rId1" imgW="5314950" imgH="3171825" progId="Paint.Picture">
                  <p:embed/>
                  <p:pic>
                    <p:nvPicPr>
                      <p:cNvPr id="0" name="图片 3104"/>
                      <p:cNvPicPr/>
                      <p:nvPr/>
                    </p:nvPicPr>
                    <p:blipFill>
                      <a:blip r:embed="rId2"/>
                      <a:stretch>
                        <a:fillRect/>
                      </a:stretch>
                    </p:blipFill>
                    <p:spPr>
                      <a:xfrm>
                        <a:off x="381000" y="928688"/>
                        <a:ext cx="8534400" cy="5092700"/>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1796" name="文本框 161795"/>
          <p:cNvSpPr txBox="1"/>
          <p:nvPr/>
        </p:nvSpPr>
        <p:spPr>
          <a:xfrm>
            <a:off x="467360" y="1412875"/>
            <a:ext cx="8458200" cy="4638675"/>
          </a:xfrm>
          <a:prstGeom prst="rect">
            <a:avLst/>
          </a:prstGeom>
          <a:noFill/>
          <a:ln w="9525">
            <a:noFill/>
          </a:ln>
        </p:spPr>
        <p:txBody>
          <a:bodyPr>
            <a:spAutoFit/>
          </a:bodyPr>
          <a:p>
            <a:pPr algn="just">
              <a:spcBef>
                <a:spcPct val="50000"/>
              </a:spcBef>
            </a:pPr>
            <a:r>
              <a:rPr lang="en-US" altLang="zh-CN" sz="1800" dirty="0">
                <a:latin typeface="Times New Roman" panose="02020603050405020304" pitchFamily="18" charset="0"/>
                <a:ea typeface="宋体" panose="02010600030101010101" pitchFamily="2" charset="-122"/>
              </a:rPr>
              <a:t> </a:t>
            </a:r>
            <a:r>
              <a:rPr lang="en-US" altLang="zh-CN" sz="1800" b="1" dirty="0">
                <a:latin typeface="Times New Roman" panose="02020603050405020304" pitchFamily="18" charset="0"/>
                <a:ea typeface="宋体" panose="02010600030101010101" pitchFamily="2" charset="-122"/>
              </a:rPr>
              <a:t> 5</a:t>
            </a:r>
            <a:r>
              <a:rPr lang="en-US" altLang="zh-CN" sz="1500" b="1" dirty="0">
                <a:latin typeface="Times New Roman" panose="02020603050405020304" pitchFamily="18" charset="0"/>
                <a:ea typeface="宋体" panose="02010600030101010101" pitchFamily="2" charset="-122"/>
              </a:rPr>
              <a:t>.  </a:t>
            </a:r>
            <a:r>
              <a:rPr lang="zh-CN" altLang="en-US" sz="1500" b="1" dirty="0">
                <a:latin typeface="Times New Roman" panose="02020603050405020304" pitchFamily="18" charset="0"/>
                <a:ea typeface="宋体" panose="02010600030101010101" pitchFamily="2" charset="-122"/>
              </a:rPr>
              <a:t>段间间接转移</a:t>
            </a:r>
            <a:endParaRPr lang="zh-CN" altLang="en-US" sz="1500" dirty="0">
              <a:latin typeface="Times New Roman" panose="02020603050405020304" pitchFamily="18" charset="0"/>
              <a:ea typeface="宋体" panose="02010600030101010101" pitchFamily="2" charset="-122"/>
            </a:endParaRPr>
          </a:p>
          <a:p>
            <a:pPr algn="just">
              <a:spcBef>
                <a:spcPct val="50000"/>
              </a:spcBef>
            </a:pPr>
            <a:r>
              <a:rPr lang="zh-CN" altLang="en-US" sz="1500" dirty="0">
                <a:latin typeface="Times New Roman" panose="02020603050405020304" pitchFamily="18" charset="0"/>
                <a:ea typeface="宋体" panose="02010600030101010101" pitchFamily="2" charset="-122"/>
              </a:rPr>
              <a:t>    指令格式：</a:t>
            </a:r>
            <a:r>
              <a:rPr lang="en-US" altLang="zh-CN" sz="1500">
                <a:latin typeface="Times New Roman" panose="02020603050405020304" pitchFamily="18" charset="0"/>
                <a:ea typeface="宋体" panose="02010600030101010101" pitchFamily="2" charset="-122"/>
              </a:rPr>
              <a:t>JMP  DWORD PTR OPR </a:t>
            </a:r>
            <a:endParaRPr lang="en-US" altLang="zh-CN" sz="1500">
              <a:latin typeface="Times New Roman" panose="02020603050405020304" pitchFamily="18" charset="0"/>
              <a:ea typeface="宋体" panose="02010600030101010101" pitchFamily="2" charset="-122"/>
            </a:endParaRPr>
          </a:p>
          <a:p>
            <a:pPr algn="just">
              <a:spcBef>
                <a:spcPct val="50000"/>
              </a:spcBef>
            </a:pPr>
            <a:r>
              <a:rPr lang="en-US" altLang="zh-CN" sz="150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或写成：  </a:t>
            </a:r>
            <a:r>
              <a:rPr lang="en-US" altLang="zh-CN" sz="1500">
                <a:latin typeface="Times New Roman" panose="02020603050405020304" pitchFamily="18" charset="0"/>
                <a:ea typeface="宋体" panose="02010600030101010101" pitchFamily="2" charset="-122"/>
              </a:rPr>
              <a:t>JMP  mem</a:t>
            </a:r>
            <a:r>
              <a:rPr lang="en-US" altLang="zh-CN" sz="1500" baseline="-30000">
                <a:latin typeface="Times New Roman" panose="02020603050405020304" pitchFamily="18" charset="0"/>
                <a:ea typeface="宋体" panose="02010600030101010101" pitchFamily="2" charset="-122"/>
              </a:rPr>
              <a:t>32</a:t>
            </a:r>
            <a:endParaRPr lang="en-US" altLang="zh-CN" sz="1500">
              <a:latin typeface="Times New Roman" panose="02020603050405020304" pitchFamily="18" charset="0"/>
              <a:ea typeface="宋体" panose="02010600030101010101" pitchFamily="2" charset="-122"/>
            </a:endParaRPr>
          </a:p>
          <a:p>
            <a:pPr algn="just">
              <a:spcBef>
                <a:spcPct val="50000"/>
              </a:spcBef>
            </a:pPr>
            <a:r>
              <a:rPr lang="en-US" altLang="zh-CN" sz="150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执行的操作：</a:t>
            </a:r>
            <a:r>
              <a:rPr lang="en-US" altLang="zh-CN" sz="1500">
                <a:latin typeface="Times New Roman" panose="02020603050405020304" pitchFamily="18" charset="0"/>
                <a:ea typeface="宋体" panose="02010600030101010101" pitchFamily="2" charset="-122"/>
              </a:rPr>
              <a:t>IP</a:t>
            </a:r>
            <a:r>
              <a:rPr lang="en-US" altLang="zh-CN" sz="1500">
                <a:latin typeface="宋体" panose="02010600030101010101" pitchFamily="2" charset="-122"/>
                <a:ea typeface="宋体" panose="02010600030101010101" pitchFamily="2" charset="-122"/>
              </a:rPr>
              <a:t>←</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EA</a:t>
            </a:r>
            <a:r>
              <a:rPr lang="zh-CN" altLang="en-US" sz="1500">
                <a:latin typeface="Times New Roman" panose="02020603050405020304" pitchFamily="18" charset="0"/>
                <a:ea typeface="宋体" panose="02010600030101010101" pitchFamily="2" charset="-122"/>
              </a:rPr>
              <a:t>）或</a:t>
            </a:r>
            <a:r>
              <a:rPr lang="en-US" altLang="zh-CN" sz="1500">
                <a:latin typeface="Times New Roman" panose="02020603050405020304" pitchFamily="18" charset="0"/>
                <a:ea typeface="宋体" panose="02010600030101010101" pitchFamily="2" charset="-122"/>
              </a:rPr>
              <a:t>IP</a:t>
            </a:r>
            <a:r>
              <a:rPr lang="en-US" altLang="zh-CN" sz="1500">
                <a:latin typeface="宋体" panose="02010600030101010101" pitchFamily="2" charset="-122"/>
                <a:ea typeface="宋体" panose="02010600030101010101" pitchFamily="2" charset="-122"/>
              </a:rPr>
              <a:t>←</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mem</a:t>
            </a:r>
            <a:r>
              <a:rPr lang="en-US" altLang="zh-CN" sz="1500" baseline="-30000">
                <a:latin typeface="Times New Roman" panose="02020603050405020304" pitchFamily="18" charset="0"/>
                <a:ea typeface="宋体" panose="02010600030101010101" pitchFamily="2" charset="-122"/>
              </a:rPr>
              <a:t>32</a:t>
            </a:r>
            <a:r>
              <a:rPr lang="zh-CN" altLang="en-US" sz="1500">
                <a:latin typeface="Times New Roman" panose="02020603050405020304" pitchFamily="18" charset="0"/>
                <a:ea typeface="宋体" panose="02010600030101010101" pitchFamily="2" charset="-122"/>
              </a:rPr>
              <a:t>）</a:t>
            </a:r>
            <a:endParaRPr lang="zh-CN" altLang="en-US" sz="1500">
              <a:latin typeface="Times New Roman" panose="02020603050405020304" pitchFamily="18" charset="0"/>
              <a:ea typeface="宋体" panose="02010600030101010101" pitchFamily="2" charset="-122"/>
            </a:endParaRPr>
          </a:p>
          <a:p>
            <a:pPr algn="just">
              <a:spcBef>
                <a:spcPct val="50000"/>
              </a:spcBef>
            </a:pP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CS</a:t>
            </a:r>
            <a:r>
              <a:rPr lang="en-US" altLang="zh-CN" sz="1500">
                <a:latin typeface="宋体" panose="02010600030101010101" pitchFamily="2" charset="-122"/>
                <a:ea typeface="宋体" panose="02010600030101010101" pitchFamily="2" charset="-122"/>
              </a:rPr>
              <a:t>←</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EA+2</a:t>
            </a:r>
            <a:r>
              <a:rPr lang="zh-CN" altLang="en-US" sz="1500">
                <a:latin typeface="Times New Roman" panose="02020603050405020304" pitchFamily="18" charset="0"/>
                <a:ea typeface="宋体" panose="02010600030101010101" pitchFamily="2" charset="-122"/>
              </a:rPr>
              <a:t>）或</a:t>
            </a:r>
            <a:r>
              <a:rPr lang="en-US" altLang="zh-CN" sz="1500">
                <a:latin typeface="Times New Roman" panose="02020603050405020304" pitchFamily="18" charset="0"/>
                <a:ea typeface="宋体" panose="02010600030101010101" pitchFamily="2" charset="-122"/>
              </a:rPr>
              <a:t>IP</a:t>
            </a:r>
            <a:r>
              <a:rPr lang="en-US" altLang="zh-CN" sz="1500">
                <a:latin typeface="宋体" panose="02010600030101010101" pitchFamily="2" charset="-122"/>
                <a:ea typeface="宋体" panose="02010600030101010101" pitchFamily="2" charset="-122"/>
              </a:rPr>
              <a:t>←</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mem</a:t>
            </a:r>
            <a:r>
              <a:rPr lang="en-US" altLang="zh-CN" sz="1500" baseline="-30000">
                <a:latin typeface="Times New Roman" panose="02020603050405020304" pitchFamily="18" charset="0"/>
                <a:ea typeface="宋体" panose="02010600030101010101" pitchFamily="2" charset="-122"/>
              </a:rPr>
              <a:t>32</a:t>
            </a:r>
            <a:r>
              <a:rPr lang="en-US" altLang="zh-CN" sz="1500">
                <a:latin typeface="Times New Roman" panose="02020603050405020304" pitchFamily="18" charset="0"/>
                <a:ea typeface="宋体" panose="02010600030101010101" pitchFamily="2" charset="-122"/>
              </a:rPr>
              <a:t>+2</a:t>
            </a:r>
            <a:r>
              <a:rPr lang="zh-CN" altLang="en-US" sz="1500">
                <a:latin typeface="Times New Roman" panose="02020603050405020304" pitchFamily="18" charset="0"/>
                <a:ea typeface="宋体" panose="02010600030101010101" pitchFamily="2" charset="-122"/>
              </a:rPr>
              <a:t>）</a:t>
            </a:r>
            <a:endParaRPr lang="zh-CN" altLang="en-US" sz="1500">
              <a:latin typeface="Times New Roman" panose="02020603050405020304" pitchFamily="18" charset="0"/>
              <a:ea typeface="宋体" panose="02010600030101010101" pitchFamily="2" charset="-122"/>
            </a:endParaRPr>
          </a:p>
          <a:p>
            <a:pPr algn="just">
              <a:spcBef>
                <a:spcPct val="50000"/>
              </a:spcBef>
            </a:pPr>
            <a:r>
              <a:rPr lang="zh-CN" altLang="en-US" sz="150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指令的操作数</a:t>
            </a:r>
            <a:r>
              <a:rPr lang="en-US" altLang="zh-CN" sz="1500">
                <a:latin typeface="Times New Roman" panose="02020603050405020304" pitchFamily="18" charset="0"/>
                <a:ea typeface="宋体" panose="02010600030101010101" pitchFamily="2" charset="-122"/>
              </a:rPr>
              <a:t>OPR</a:t>
            </a:r>
            <a:r>
              <a:rPr lang="zh-CN" altLang="en-US" sz="1500" dirty="0">
                <a:latin typeface="Times New Roman" panose="02020603050405020304" pitchFamily="18" charset="0"/>
                <a:ea typeface="宋体" panose="02010600030101010101" pitchFamily="2" charset="-122"/>
              </a:rPr>
              <a:t>是一个</a:t>
            </a:r>
            <a:r>
              <a:rPr lang="en-US" altLang="zh-CN" sz="1500" dirty="0">
                <a:latin typeface="Times New Roman" panose="02020603050405020304" pitchFamily="18" charset="0"/>
                <a:ea typeface="宋体" panose="02010600030101010101" pitchFamily="2" charset="-122"/>
              </a:rPr>
              <a:t>32</a:t>
            </a:r>
            <a:r>
              <a:rPr lang="zh-CN" altLang="en-US" sz="1500" dirty="0">
                <a:latin typeface="Times New Roman" panose="02020603050405020304" pitchFamily="18" charset="0"/>
                <a:ea typeface="宋体" panose="02010600030101010101" pitchFamily="2" charset="-122"/>
              </a:rPr>
              <a:t>位的存储器（</a:t>
            </a:r>
            <a:r>
              <a:rPr lang="en-US" altLang="zh-CN" sz="1500">
                <a:latin typeface="Times New Roman" panose="02020603050405020304" pitchFamily="18" charset="0"/>
                <a:ea typeface="宋体" panose="02010600030101010101" pitchFamily="2" charset="-122"/>
              </a:rPr>
              <a:t>mem</a:t>
            </a:r>
            <a:r>
              <a:rPr lang="en-US" altLang="zh-CN" sz="1500" baseline="-30000">
                <a:latin typeface="Times New Roman" panose="02020603050405020304" pitchFamily="18" charset="0"/>
                <a:ea typeface="宋体" panose="02010600030101010101" pitchFamily="2" charset="-122"/>
              </a:rPr>
              <a:t>32</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地址，指令的操作是将指定的存储器前（低地址）一个字的内容送到</a:t>
            </a:r>
            <a:r>
              <a:rPr lang="en-US" altLang="zh-CN" sz="1500">
                <a:latin typeface="Times New Roman" panose="02020603050405020304" pitchFamily="18" charset="0"/>
                <a:ea typeface="宋体" panose="02010600030101010101" pitchFamily="2" charset="-122"/>
              </a:rPr>
              <a:t>IP</a:t>
            </a:r>
            <a:r>
              <a:rPr lang="zh-CN" altLang="en-US" sz="1500" dirty="0">
                <a:latin typeface="Times New Roman" panose="02020603050405020304" pitchFamily="18" charset="0"/>
                <a:ea typeface="宋体" panose="02010600030101010101" pitchFamily="2" charset="-122"/>
              </a:rPr>
              <a:t>寄存器，后（高地址）一个字的内容送到</a:t>
            </a:r>
            <a:r>
              <a:rPr lang="en-US" altLang="zh-CN" sz="1500">
                <a:latin typeface="Times New Roman" panose="02020603050405020304" pitchFamily="18" charset="0"/>
                <a:ea typeface="宋体" panose="02010600030101010101" pitchFamily="2" charset="-122"/>
              </a:rPr>
              <a:t>CS</a:t>
            </a:r>
            <a:r>
              <a:rPr lang="zh-CN" altLang="en-US" sz="1500" dirty="0">
                <a:latin typeface="Times New Roman" panose="02020603050405020304" pitchFamily="18" charset="0"/>
                <a:ea typeface="宋体" panose="02010600030101010101" pitchFamily="2" charset="-122"/>
              </a:rPr>
              <a:t>寄存器，以实现转移到另一个代码段继续执行程序。</a:t>
            </a:r>
            <a:endParaRPr lang="zh-CN" altLang="en-US" sz="1500" dirty="0">
              <a:latin typeface="Times New Roman" panose="02020603050405020304" pitchFamily="18" charset="0"/>
              <a:ea typeface="宋体" panose="02010600030101010101" pitchFamily="2" charset="-122"/>
            </a:endParaRPr>
          </a:p>
          <a:p>
            <a:pPr algn="just">
              <a:spcBef>
                <a:spcPct val="50000"/>
              </a:spcBef>
            </a:pPr>
            <a:r>
              <a:rPr lang="zh-CN" altLang="en-US" sz="1500" dirty="0">
                <a:latin typeface="Times New Roman" panose="02020603050405020304" pitchFamily="18" charset="0"/>
                <a:ea typeface="宋体" panose="02010600030101010101" pitchFamily="2" charset="-122"/>
              </a:rPr>
              <a:t>    需注意：段间间接转移指令的操作数不能为</a:t>
            </a:r>
            <a:r>
              <a:rPr lang="en-US" altLang="zh-CN" sz="1500" dirty="0">
                <a:latin typeface="Times New Roman" panose="02020603050405020304" pitchFamily="18" charset="0"/>
                <a:ea typeface="宋体" panose="02010600030101010101" pitchFamily="2" charset="-122"/>
              </a:rPr>
              <a:t>16</a:t>
            </a:r>
            <a:r>
              <a:rPr lang="zh-CN" altLang="en-US" sz="1500" dirty="0">
                <a:latin typeface="Times New Roman" panose="02020603050405020304" pitchFamily="18" charset="0"/>
                <a:ea typeface="宋体" panose="02010600030101010101" pitchFamily="2" charset="-122"/>
              </a:rPr>
              <a:t>位的寄存器，因转移地址为双字操作，所以它只能采用存储器操作数的寻址方式。</a:t>
            </a:r>
            <a:endParaRPr lang="zh-CN" altLang="en-US" sz="1500" dirty="0">
              <a:latin typeface="Times New Roman" panose="02020603050405020304" pitchFamily="18" charset="0"/>
              <a:ea typeface="宋体" panose="02010600030101010101" pitchFamily="2" charset="-122"/>
            </a:endParaRPr>
          </a:p>
          <a:p>
            <a:pPr algn="just">
              <a:spcBef>
                <a:spcPct val="50000"/>
              </a:spcBef>
            </a:pPr>
            <a:r>
              <a:rPr lang="zh-CN" altLang="en-US" sz="1500" dirty="0">
                <a:latin typeface="Times New Roman" panose="02020603050405020304" pitchFamily="18" charset="0"/>
                <a:ea typeface="宋体" panose="02010600030101010101" pitchFamily="2" charset="-122"/>
              </a:rPr>
              <a:t>    【例</a:t>
            </a:r>
            <a:r>
              <a:rPr lang="en-US" altLang="zh-CN" sz="1500" dirty="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JMP DWORD PTR BETA[BP][SI]  </a:t>
            </a:r>
            <a:endParaRPr lang="en-US" altLang="zh-CN" sz="1500">
              <a:latin typeface="Times New Roman" panose="02020603050405020304" pitchFamily="18" charset="0"/>
              <a:ea typeface="宋体" panose="02010600030101010101" pitchFamily="2" charset="-122"/>
            </a:endParaRPr>
          </a:p>
          <a:p>
            <a:pPr algn="just">
              <a:spcBef>
                <a:spcPct val="50000"/>
              </a:spcBef>
            </a:pPr>
            <a:r>
              <a:rPr lang="en-US" altLang="zh-CN" sz="150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执行指令前：</a:t>
            </a:r>
            <a:r>
              <a:rPr lang="en-US" altLang="zh-CN" sz="1500">
                <a:latin typeface="Times New Roman" panose="02020603050405020304" pitchFamily="18" charset="0"/>
                <a:ea typeface="宋体" panose="02010600030101010101" pitchFamily="2" charset="-122"/>
              </a:rPr>
              <a:t>SS=6000H </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BP=2000H</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SI=1600H</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BETA=0080H</a:t>
            </a:r>
            <a:r>
              <a:rPr lang="zh-CN" altLang="en-US" sz="1500">
                <a:latin typeface="Times New Roman" panose="02020603050405020304" pitchFamily="18" charset="0"/>
                <a:ea typeface="宋体" panose="02010600030101010101" pitchFamily="2" charset="-122"/>
              </a:rPr>
              <a:t>。</a:t>
            </a:r>
            <a:endParaRPr lang="zh-CN" altLang="en-US" sz="1500">
              <a:latin typeface="Times New Roman" panose="02020603050405020304" pitchFamily="18" charset="0"/>
              <a:ea typeface="宋体" panose="02010600030101010101" pitchFamily="2" charset="-122"/>
            </a:endParaRPr>
          </a:p>
          <a:p>
            <a:pPr algn="just">
              <a:spcBef>
                <a:spcPct val="50000"/>
              </a:spcBef>
            </a:pPr>
            <a:r>
              <a:rPr lang="zh-CN" altLang="en-US" sz="1500">
                <a:latin typeface="Times New Roman" panose="02020603050405020304" pitchFamily="18" charset="0"/>
                <a:ea typeface="宋体" panose="02010600030101010101" pitchFamily="2" charset="-122"/>
              </a:rPr>
              <a:t>    </a:t>
            </a:r>
            <a:r>
              <a:rPr lang="zh-CN" altLang="en-US" sz="1500" dirty="0">
                <a:latin typeface="宋体" panose="02010600030101010101" pitchFamily="2" charset="-122"/>
                <a:ea typeface="宋体" panose="02010600030101010101" pitchFamily="2" charset="-122"/>
              </a:rPr>
              <a:t>则存放转移地址（包括段基值与偏移地址）的堆栈段的存储单元物理地址</a:t>
            </a:r>
            <a:r>
              <a:rPr lang="en-US" altLang="zh-CN" sz="1500" dirty="0">
                <a:latin typeface="Times New Roman" panose="02020603050405020304" pitchFamily="18" charset="0"/>
                <a:ea typeface="宋体" panose="02010600030101010101" pitchFamily="2" charset="-122"/>
              </a:rPr>
              <a:t>=60000</a:t>
            </a:r>
            <a:r>
              <a:rPr lang="en-US" altLang="zh-CN" sz="1500">
                <a:latin typeface="Times New Roman" panose="02020603050405020304" pitchFamily="18" charset="0"/>
                <a:ea typeface="宋体" panose="02010600030101010101" pitchFamily="2" charset="-122"/>
              </a:rPr>
              <a:t>H+2000H+1600H+0080=63680H</a:t>
            </a:r>
            <a:r>
              <a:rPr lang="zh-CN" altLang="en-US" sz="1500">
                <a:latin typeface="宋体" panose="02010600030101010101" pitchFamily="2" charset="-122"/>
                <a:ea typeface="宋体" panose="02010600030101010101" pitchFamily="2" charset="-122"/>
              </a:rPr>
              <a:t>。</a:t>
            </a:r>
            <a:r>
              <a:rPr lang="zh-CN" altLang="en-US" sz="1500" dirty="0">
                <a:latin typeface="宋体" panose="02010600030101010101" pitchFamily="2" charset="-122"/>
                <a:ea typeface="宋体" panose="02010600030101010101" pitchFamily="2" charset="-122"/>
              </a:rPr>
              <a:t>此时转移地址的存储情况如图</a:t>
            </a:r>
            <a:r>
              <a:rPr lang="en-US" altLang="zh-CN" sz="1500" dirty="0">
                <a:latin typeface="Times New Roman" panose="02020603050405020304" pitchFamily="18" charset="0"/>
                <a:ea typeface="宋体" panose="02010600030101010101" pitchFamily="2" charset="-122"/>
              </a:rPr>
              <a:t>5</a:t>
            </a:r>
            <a:r>
              <a:rPr lang="en-US" altLang="zh-CN" sz="1500" dirty="0">
                <a:latin typeface="Times New Roman" panose="02020603050405020304" pitchFamily="18" charset="0"/>
                <a:ea typeface="宋体" panose="02010600030101010101" pitchFamily="2" charset="-122"/>
              </a:rPr>
              <a:t>—12</a:t>
            </a:r>
            <a:r>
              <a:rPr lang="zh-CN" altLang="en-US" sz="1500" dirty="0">
                <a:latin typeface="宋体" panose="02010600030101010101" pitchFamily="2" charset="-122"/>
                <a:ea typeface="宋体" panose="02010600030101010101" pitchFamily="2" charset="-122"/>
              </a:rPr>
              <a:t>所示。</a:t>
            </a:r>
            <a:r>
              <a:rPr lang="en-US" altLang="zh-CN" sz="1500">
                <a:latin typeface="Times New Roman" panose="02020603050405020304" pitchFamily="18" charset="0"/>
                <a:ea typeface="宋体" panose="02010600030101010101" pitchFamily="2" charset="-122"/>
              </a:rPr>
              <a:t>JMP</a:t>
            </a:r>
            <a:r>
              <a:rPr lang="zh-CN" altLang="en-US" sz="1500" dirty="0">
                <a:latin typeface="宋体" panose="02010600030101010101" pitchFamily="2" charset="-122"/>
                <a:ea typeface="宋体" panose="02010600030101010101" pitchFamily="2" charset="-122"/>
              </a:rPr>
              <a:t>指令处在</a:t>
            </a:r>
            <a:r>
              <a:rPr lang="en-US" altLang="zh-CN" sz="1500">
                <a:latin typeface="Times New Roman" panose="02020603050405020304" pitchFamily="18" charset="0"/>
                <a:ea typeface="宋体" panose="02010600030101010101" pitchFamily="2" charset="-122"/>
              </a:rPr>
              <a:t>C1</a:t>
            </a:r>
            <a:r>
              <a:rPr lang="zh-CN" altLang="en-US" sz="1500" dirty="0">
                <a:latin typeface="宋体" panose="02010600030101010101" pitchFamily="2" charset="-122"/>
                <a:ea typeface="宋体" panose="02010600030101010101" pitchFamily="2" charset="-122"/>
              </a:rPr>
              <a:t>代码段，转移到</a:t>
            </a:r>
            <a:r>
              <a:rPr lang="en-US" altLang="zh-CN" sz="1500">
                <a:latin typeface="Times New Roman" panose="02020603050405020304" pitchFamily="18" charset="0"/>
                <a:ea typeface="宋体" panose="02010600030101010101" pitchFamily="2" charset="-122"/>
              </a:rPr>
              <a:t>C2</a:t>
            </a:r>
            <a:r>
              <a:rPr lang="zh-CN" altLang="en-US" sz="1500" dirty="0">
                <a:latin typeface="宋体" panose="02010600030101010101" pitchFamily="2" charset="-122"/>
                <a:ea typeface="宋体" panose="02010600030101010101" pitchFamily="2" charset="-122"/>
              </a:rPr>
              <a:t>代码段，程序形式如下：</a:t>
            </a:r>
            <a:r>
              <a:rPr lang="zh-CN" altLang="en-US" sz="1500" dirty="0">
                <a:latin typeface="Times New Roman" panose="02020603050405020304" pitchFamily="18" charset="0"/>
                <a:ea typeface="宋体" panose="02010600030101010101" pitchFamily="2" charset="-122"/>
              </a:rPr>
              <a:t>        </a:t>
            </a:r>
            <a:endParaRPr lang="zh-CN" altLang="en-US" sz="15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0772" name="文本框 160771"/>
          <p:cNvSpPr txBox="1"/>
          <p:nvPr/>
        </p:nvSpPr>
        <p:spPr>
          <a:xfrm>
            <a:off x="395605" y="1341120"/>
            <a:ext cx="8153400" cy="6116638"/>
          </a:xfrm>
          <a:prstGeom prst="rect">
            <a:avLst/>
          </a:prstGeom>
          <a:noFill/>
          <a:ln w="9525">
            <a:noFill/>
          </a:ln>
        </p:spPr>
        <p:txBody>
          <a:bodyPr>
            <a:spAutoFit/>
          </a:bodyPr>
          <a:p>
            <a:pPr algn="just">
              <a:lnSpc>
                <a:spcPct val="120000"/>
              </a:lnSpc>
              <a:spcBef>
                <a:spcPct val="50000"/>
              </a:spcBef>
            </a:pPr>
            <a:r>
              <a:rPr lang="en-US" altLang="zh-CN" dirty="0">
                <a:latin typeface="Times New Roman" panose="02020603050405020304" pitchFamily="18" charset="0"/>
                <a:ea typeface="宋体" panose="02010600030101010101" pitchFamily="2" charset="-122"/>
              </a:rPr>
              <a:t>          </a:t>
            </a:r>
            <a:r>
              <a:rPr lang="en-US" altLang="zh-CN">
                <a:latin typeface="Times New Roman" panose="02020603050405020304" pitchFamily="18" charset="0"/>
                <a:ea typeface="宋体" panose="02010600030101010101" pitchFamily="2" charset="-122"/>
              </a:rPr>
              <a:t>C1          SEGMENT</a:t>
            </a:r>
            <a:endParaRPr lang="en-US" altLang="zh-CN">
              <a:latin typeface="Times New Roman" panose="02020603050405020304" pitchFamily="18" charset="0"/>
              <a:ea typeface="宋体" panose="02010600030101010101" pitchFamily="2" charset="-122"/>
            </a:endParaRPr>
          </a:p>
          <a:p>
            <a:pPr algn="just">
              <a:lnSpc>
                <a:spcPct val="120000"/>
              </a:lnSpc>
              <a:spcBef>
                <a:spcPct val="50000"/>
              </a:spcBef>
            </a:pPr>
            <a:r>
              <a:rPr lang="en-US" altLang="zh-CN">
                <a:latin typeface="Times New Roman" panose="02020603050405020304" pitchFamily="18" charset="0"/>
                <a:ea typeface="宋体" panose="02010600030101010101" pitchFamily="2" charset="-122"/>
              </a:rPr>
              <a:t>                    </a:t>
            </a:r>
            <a:r>
              <a:rPr lang="en-US" altLang="zh-CN">
                <a:solidFill>
                  <a:srgbClr val="000000"/>
                </a:solidFill>
                <a:latin typeface="宋体" panose="02010600030101010101" pitchFamily="2" charset="-122"/>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a:p>
            <a:pPr algn="just">
              <a:lnSpc>
                <a:spcPct val="120000"/>
              </a:lnSpc>
              <a:spcBef>
                <a:spcPct val="50000"/>
              </a:spcBef>
            </a:pPr>
            <a:r>
              <a:rPr lang="en-US" altLang="zh-CN">
                <a:latin typeface="Times New Roman" panose="02020603050405020304" pitchFamily="18" charset="0"/>
                <a:ea typeface="宋体" panose="02010600030101010101" pitchFamily="2" charset="-122"/>
              </a:rPr>
              <a:t>       1000</a:t>
            </a:r>
            <a:r>
              <a:rPr lang="en-US" altLang="zh-CN" b="1">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1200   JMP   DWORD PTR BETA[BP][SI]</a:t>
            </a:r>
            <a:endParaRPr lang="en-US" altLang="zh-CN">
              <a:latin typeface="Times New Roman" panose="02020603050405020304" pitchFamily="18" charset="0"/>
              <a:ea typeface="宋体" panose="02010600030101010101" pitchFamily="2" charset="-122"/>
            </a:endParaRPr>
          </a:p>
          <a:p>
            <a:pPr algn="just">
              <a:lnSpc>
                <a:spcPct val="120000"/>
              </a:lnSpc>
              <a:spcBef>
                <a:spcPct val="50000"/>
              </a:spcBef>
            </a:pPr>
            <a:r>
              <a:rPr lang="en-US" altLang="zh-CN">
                <a:latin typeface="Times New Roman" panose="02020603050405020304" pitchFamily="18" charset="0"/>
                <a:ea typeface="宋体" panose="02010600030101010101" pitchFamily="2" charset="-122"/>
              </a:rPr>
              <a:t>                    </a:t>
            </a:r>
            <a:r>
              <a:rPr lang="en-US" altLang="zh-CN">
                <a:solidFill>
                  <a:srgbClr val="000000"/>
                </a:solidFill>
                <a:latin typeface="宋体" panose="02010600030101010101" pitchFamily="2" charset="-122"/>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a:p>
            <a:pPr algn="just">
              <a:lnSpc>
                <a:spcPct val="120000"/>
              </a:lnSpc>
              <a:spcBef>
                <a:spcPct val="50000"/>
              </a:spcBef>
            </a:pPr>
            <a:r>
              <a:rPr lang="en-US" altLang="zh-CN">
                <a:solidFill>
                  <a:srgbClr val="000000"/>
                </a:solidFill>
                <a:latin typeface="宋体" panose="02010600030101010101" pitchFamily="2" charset="-122"/>
                <a:ea typeface="宋体" panose="02010600030101010101" pitchFamily="2" charset="-122"/>
              </a:rPr>
              <a:t>       </a:t>
            </a:r>
            <a:r>
              <a:rPr lang="en-US" altLang="zh-CN">
                <a:solidFill>
                  <a:srgbClr val="000000"/>
                </a:solidFill>
                <a:latin typeface="Times New Roman" panose="02020603050405020304" pitchFamily="18" charset="0"/>
                <a:ea typeface="宋体" panose="02010600030101010101" pitchFamily="2" charset="-122"/>
              </a:rPr>
              <a:t>C1          ENDS</a:t>
            </a:r>
            <a:endParaRPr lang="en-US" altLang="zh-CN">
              <a:latin typeface="Times New Roman" panose="02020603050405020304" pitchFamily="18" charset="0"/>
              <a:ea typeface="宋体" panose="02010600030101010101" pitchFamily="2" charset="-122"/>
            </a:endParaRPr>
          </a:p>
          <a:p>
            <a:pPr algn="just">
              <a:lnSpc>
                <a:spcPct val="120000"/>
              </a:lnSpc>
              <a:spcBef>
                <a:spcPct val="50000"/>
              </a:spcBef>
            </a:pPr>
            <a:r>
              <a:rPr lang="en-US" altLang="zh-CN">
                <a:latin typeface="Times New Roman" panose="02020603050405020304" pitchFamily="18" charset="0"/>
                <a:ea typeface="宋体" panose="02010600030101010101" pitchFamily="2" charset="-122"/>
              </a:rPr>
              <a:t>       C2          SEGMENT</a:t>
            </a:r>
            <a:endParaRPr lang="en-US" altLang="zh-CN">
              <a:latin typeface="Times New Roman" panose="02020603050405020304" pitchFamily="18" charset="0"/>
              <a:ea typeface="宋体" panose="02010600030101010101" pitchFamily="2" charset="-122"/>
            </a:endParaRPr>
          </a:p>
          <a:p>
            <a:pPr algn="just">
              <a:lnSpc>
                <a:spcPct val="120000"/>
              </a:lnSpc>
              <a:spcBef>
                <a:spcPct val="50000"/>
              </a:spcBef>
            </a:pPr>
            <a:r>
              <a:rPr lang="en-US" altLang="zh-CN">
                <a:latin typeface="Times New Roman" panose="02020603050405020304" pitchFamily="18" charset="0"/>
                <a:ea typeface="宋体" panose="02010600030101010101" pitchFamily="2" charset="-122"/>
              </a:rPr>
              <a:t>                    </a:t>
            </a:r>
            <a:r>
              <a:rPr lang="en-US" altLang="zh-CN">
                <a:solidFill>
                  <a:srgbClr val="000000"/>
                </a:solidFill>
                <a:latin typeface="宋体" panose="02010600030101010101" pitchFamily="2" charset="-122"/>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a:p>
            <a:pPr algn="just">
              <a:lnSpc>
                <a:spcPct val="120000"/>
              </a:lnSpc>
              <a:spcBef>
                <a:spcPct val="50000"/>
              </a:spcBef>
            </a:pPr>
            <a:r>
              <a:rPr lang="en-US" altLang="zh-CN">
                <a:solidFill>
                  <a:srgbClr val="000000"/>
                </a:solidFill>
                <a:latin typeface="宋体" panose="02010600030101010101" pitchFamily="2" charset="-122"/>
                <a:ea typeface="宋体" panose="02010600030101010101" pitchFamily="2" charset="-122"/>
              </a:rPr>
              <a:t>      </a:t>
            </a:r>
            <a:r>
              <a:rPr lang="en-US" altLang="zh-CN">
                <a:solidFill>
                  <a:srgbClr val="000000"/>
                </a:solidFill>
                <a:latin typeface="Times New Roman" panose="02020603050405020304" pitchFamily="18" charset="0"/>
                <a:ea typeface="宋体" panose="02010600030101010101" pitchFamily="2" charset="-122"/>
              </a:rPr>
              <a:t> 2000</a:t>
            </a:r>
            <a:r>
              <a:rPr lang="en-US" altLang="zh-CN" b="1">
                <a:solidFill>
                  <a:srgbClr val="000000"/>
                </a:solidFill>
                <a:latin typeface="Times New Roman" panose="02020603050405020304" pitchFamily="18" charset="0"/>
                <a:ea typeface="宋体" panose="02010600030101010101" pitchFamily="2" charset="-122"/>
              </a:rPr>
              <a:t>:</a:t>
            </a:r>
            <a:r>
              <a:rPr lang="en-US" altLang="zh-CN">
                <a:solidFill>
                  <a:srgbClr val="000000"/>
                </a:solidFill>
                <a:latin typeface="Times New Roman" panose="02020603050405020304" pitchFamily="18" charset="0"/>
                <a:ea typeface="宋体" panose="02010600030101010101" pitchFamily="2" charset="-122"/>
              </a:rPr>
              <a:t>2600   MOV  DL</a:t>
            </a:r>
            <a:r>
              <a:rPr lang="zh-CN" altLang="en-US">
                <a:solidFill>
                  <a:srgbClr val="000000"/>
                </a:solidFill>
                <a:latin typeface="Times New Roman" panose="02020603050405020304" pitchFamily="18" charset="0"/>
                <a:ea typeface="宋体" panose="02010600030101010101" pitchFamily="2" charset="-122"/>
              </a:rPr>
              <a:t>，</a:t>
            </a:r>
            <a:r>
              <a:rPr lang="en-US" altLang="zh-CN">
                <a:solidFill>
                  <a:srgbClr val="000000"/>
                </a:solidFill>
                <a:latin typeface="Times New Roman" panose="02020603050405020304" pitchFamily="18" charset="0"/>
                <a:ea typeface="宋体" panose="02010600030101010101" pitchFamily="2" charset="-122"/>
              </a:rPr>
              <a:t>AL</a:t>
            </a:r>
            <a:endParaRPr lang="en-US" altLang="zh-CN">
              <a:latin typeface="Times New Roman" panose="02020603050405020304" pitchFamily="18" charset="0"/>
              <a:ea typeface="宋体" panose="02010600030101010101" pitchFamily="2" charset="-122"/>
            </a:endParaRPr>
          </a:p>
          <a:p>
            <a:pPr algn="just">
              <a:lnSpc>
                <a:spcPct val="120000"/>
              </a:lnSpc>
              <a:spcBef>
                <a:spcPct val="50000"/>
              </a:spcBef>
            </a:pPr>
            <a:r>
              <a:rPr lang="en-US" altLang="zh-CN">
                <a:solidFill>
                  <a:srgbClr val="000000"/>
                </a:solidFill>
                <a:latin typeface="Times New Roman" panose="02020603050405020304" pitchFamily="18" charset="0"/>
                <a:ea typeface="宋体" panose="02010600030101010101" pitchFamily="2" charset="-122"/>
              </a:rPr>
              <a:t>                    </a:t>
            </a:r>
            <a:r>
              <a:rPr lang="en-US" altLang="zh-CN">
                <a:solidFill>
                  <a:srgbClr val="000000"/>
                </a:solidFill>
                <a:latin typeface="宋体" panose="02010600030101010101" pitchFamily="2" charset="-122"/>
                <a:ea typeface="宋体" panose="02010600030101010101" pitchFamily="2" charset="-122"/>
              </a:rPr>
              <a:t>┋</a:t>
            </a:r>
            <a:endParaRPr lang="en-US" altLang="zh-CN">
              <a:latin typeface="Times New Roman" panose="02020603050405020304" pitchFamily="18" charset="0"/>
              <a:ea typeface="宋体" panose="02010600030101010101" pitchFamily="2" charset="-122"/>
            </a:endParaRPr>
          </a:p>
          <a:p>
            <a:pPr algn="just">
              <a:lnSpc>
                <a:spcPct val="120000"/>
              </a:lnSpc>
              <a:spcBef>
                <a:spcPct val="50000"/>
              </a:spcBef>
            </a:pPr>
            <a:r>
              <a:rPr lang="en-US" altLang="zh-CN">
                <a:solidFill>
                  <a:srgbClr val="000000"/>
                </a:solidFill>
                <a:latin typeface="宋体" panose="02010600030101010101" pitchFamily="2" charset="-122"/>
                <a:ea typeface="宋体" panose="02010600030101010101" pitchFamily="2" charset="-122"/>
              </a:rPr>
              <a:t>      </a:t>
            </a:r>
            <a:r>
              <a:rPr lang="en-US" altLang="zh-CN">
                <a:solidFill>
                  <a:srgbClr val="000000"/>
                </a:solidFill>
                <a:latin typeface="Times New Roman" panose="02020603050405020304" pitchFamily="18" charset="0"/>
                <a:ea typeface="宋体" panose="02010600030101010101" pitchFamily="2" charset="-122"/>
              </a:rPr>
              <a:t> C2         ENDS</a:t>
            </a: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2820" name="文本框 162819"/>
          <p:cNvSpPr txBox="1"/>
          <p:nvPr/>
        </p:nvSpPr>
        <p:spPr>
          <a:xfrm>
            <a:off x="381000" y="533400"/>
            <a:ext cx="8382000" cy="5824538"/>
          </a:xfrm>
          <a:prstGeom prst="rect">
            <a:avLst/>
          </a:prstGeom>
          <a:noFill/>
          <a:ln w="9525">
            <a:noFill/>
          </a:ln>
        </p:spPr>
        <p:txBody>
          <a:bodyPr>
            <a:spAutoFit/>
          </a:bodyPr>
          <a:p>
            <a:pPr algn="just">
              <a:lnSpc>
                <a:spcPct val="130000"/>
              </a:lnSpc>
              <a:spcBef>
                <a:spcPct val="50000"/>
              </a:spcBef>
            </a:pP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0000"/>
              </a:lnSpc>
              <a:spcBef>
                <a:spcPct val="50000"/>
              </a:spcBef>
            </a:pPr>
            <a:r>
              <a:rPr lang="en-US" altLang="zh-CN" dirty="0">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graphicFrame>
        <p:nvGraphicFramePr>
          <p:cNvPr id="162821" name="对象 162820"/>
          <p:cNvGraphicFramePr/>
          <p:nvPr/>
        </p:nvGraphicFramePr>
        <p:xfrm>
          <a:off x="304800" y="950913"/>
          <a:ext cx="8610600" cy="5297487"/>
        </p:xfrm>
        <a:graphic>
          <a:graphicData uri="http://schemas.openxmlformats.org/presentationml/2006/ole">
            <mc:AlternateContent xmlns:mc="http://schemas.openxmlformats.org/markup-compatibility/2006">
              <mc:Choice xmlns:v="urn:schemas-microsoft-com:vml" Requires="v">
                <p:oleObj spid="_x0000_s3106" name="" r:id="rId1" imgW="5133975" imgH="2981325" progId="Paint.Picture">
                  <p:embed/>
                </p:oleObj>
              </mc:Choice>
              <mc:Fallback>
                <p:oleObj name="" r:id="rId1" imgW="5133975" imgH="2981325" progId="Paint.Picture">
                  <p:embed/>
                  <p:pic>
                    <p:nvPicPr>
                      <p:cNvPr id="0" name="图片 3105"/>
                      <p:cNvPicPr/>
                      <p:nvPr/>
                    </p:nvPicPr>
                    <p:blipFill>
                      <a:blip r:embed="rId2"/>
                      <a:stretch>
                        <a:fillRect/>
                      </a:stretch>
                    </p:blipFill>
                    <p:spPr>
                      <a:xfrm>
                        <a:off x="304800" y="950913"/>
                        <a:ext cx="8610600" cy="5297487"/>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4868" name="文本框 164867"/>
          <p:cNvSpPr txBox="1"/>
          <p:nvPr/>
        </p:nvSpPr>
        <p:spPr>
          <a:xfrm>
            <a:off x="381000" y="1052830"/>
            <a:ext cx="8382000" cy="5391150"/>
          </a:xfrm>
          <a:prstGeom prst="rect">
            <a:avLst/>
          </a:prstGeom>
          <a:noFill/>
          <a:ln w="9525">
            <a:noFill/>
          </a:ln>
        </p:spPr>
        <p:txBody>
          <a:bodyPr>
            <a:spAutoFit/>
          </a:bodyPr>
          <a:p>
            <a:pPr algn="just">
              <a:lnSpc>
                <a:spcPct val="110000"/>
              </a:lnSpc>
              <a:spcBef>
                <a:spcPct val="50000"/>
              </a:spcBef>
            </a:pPr>
            <a:r>
              <a:rPr lang="en-US" altLang="zh-CN" sz="200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5.6.2  </a:t>
            </a:r>
            <a:r>
              <a:rPr lang="zh-CN" altLang="en-US" sz="2000" b="1" dirty="0">
                <a:latin typeface="Times New Roman" panose="02020603050405020304" pitchFamily="18" charset="0"/>
                <a:ea typeface="宋体" panose="02010600030101010101" pitchFamily="2" charset="-122"/>
              </a:rPr>
              <a:t>条件转移指令</a:t>
            </a:r>
            <a:endParaRPr lang="zh-CN" altLang="en-US" sz="20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在汇编语言程序设计中，常利用条件转移指令产生程序分支。这种指令的执行包括两方面：其一，测试转移指令规定的条件；其二，如果条件满足，则转移到目标地址，否则，继续顺序执行。</a:t>
            </a:r>
            <a:endParaRPr lang="zh-CN" altLang="en-US" sz="20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条件转移指令是单操作数指令，用以指明转移的目的地址。但是它与无条件转移指令</a:t>
            </a:r>
            <a:r>
              <a:rPr lang="en-US" altLang="zh-CN" sz="2000">
                <a:latin typeface="Times New Roman" panose="02020603050405020304" pitchFamily="18" charset="0"/>
                <a:ea typeface="宋体" panose="02010600030101010101" pitchFamily="2" charset="-122"/>
              </a:rPr>
              <a:t>JMP</a:t>
            </a:r>
            <a:r>
              <a:rPr lang="zh-CN" altLang="en-US" sz="2000" dirty="0">
                <a:latin typeface="Times New Roman" panose="02020603050405020304" pitchFamily="18" charset="0"/>
                <a:ea typeface="宋体" panose="02010600030101010101" pitchFamily="2" charset="-122"/>
              </a:rPr>
              <a:t>不同，所有的条件转移指令都是</a:t>
            </a:r>
            <a:r>
              <a:rPr lang="en-US" altLang="zh-CN" sz="2000" dirty="0">
                <a:latin typeface="Times New Roman" panose="02020603050405020304" pitchFamily="18" charset="0"/>
                <a:ea typeface="宋体" panose="02010600030101010101" pitchFamily="2" charset="-122"/>
              </a:rPr>
              <a:t>2</a:t>
            </a:r>
            <a:r>
              <a:rPr lang="zh-CN" altLang="en-US" sz="2000" dirty="0">
                <a:latin typeface="Times New Roman" panose="02020603050405020304" pitchFamily="18" charset="0"/>
                <a:ea typeface="宋体" panose="02010600030101010101" pitchFamily="2" charset="-122"/>
              </a:rPr>
              <a:t>字节指令，条件转移指令的下一条指令到目标地址之间的距离必须是在</a:t>
            </a:r>
            <a:r>
              <a:rPr lang="en-US" altLang="zh-CN" sz="2000" dirty="0">
                <a:latin typeface="Times New Roman" panose="02020603050405020304" pitchFamily="18" charset="0"/>
                <a:ea typeface="宋体" panose="02010600030101010101" pitchFamily="2" charset="-122"/>
              </a:rPr>
              <a:t>-128~+127</a:t>
            </a:r>
            <a:r>
              <a:rPr lang="zh-CN" altLang="en-US" sz="2000" dirty="0">
                <a:latin typeface="Times New Roman" panose="02020603050405020304" pitchFamily="18" charset="0"/>
                <a:ea typeface="宋体" panose="02010600030101010101" pitchFamily="2" charset="-122"/>
              </a:rPr>
              <a:t>的范围内。如果指令规定的条件满足，则：</a:t>
            </a:r>
            <a:endParaRPr lang="zh-CN" altLang="en-US" sz="20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IP</a:t>
            </a:r>
            <a:r>
              <a:rPr lang="zh-CN" altLang="en-US" sz="2000" baseline="-30000" dirty="0">
                <a:latin typeface="Times New Roman" panose="02020603050405020304" pitchFamily="18" charset="0"/>
                <a:ea typeface="宋体" panose="02010600030101010101" pitchFamily="2" charset="-122"/>
              </a:rPr>
              <a:t>目标</a:t>
            </a:r>
            <a:r>
              <a:rPr lang="en-US" altLang="zh-CN" sz="2000" dirty="0">
                <a:latin typeface="宋体" panose="02010600030101010101" pitchFamily="2" charset="-122"/>
                <a:ea typeface="宋体" panose="02010600030101010101" pitchFamily="2" charset="-122"/>
              </a:rPr>
              <a:t>←</a:t>
            </a:r>
            <a:r>
              <a:rPr lang="en-US" altLang="zh-CN" sz="2000">
                <a:latin typeface="Times New Roman" panose="02020603050405020304" pitchFamily="18" charset="0"/>
                <a:ea typeface="宋体" panose="02010600030101010101" pitchFamily="2" charset="-122"/>
              </a:rPr>
              <a:t>IP</a:t>
            </a:r>
            <a:r>
              <a:rPr lang="zh-CN" altLang="en-US" sz="2000" baseline="-30000" dirty="0">
                <a:latin typeface="Times New Roman" panose="02020603050405020304" pitchFamily="18" charset="0"/>
                <a:ea typeface="宋体" panose="02010600030101010101" pitchFamily="2" charset="-122"/>
              </a:rPr>
              <a:t>当前</a:t>
            </a:r>
            <a:r>
              <a:rPr lang="en-US" altLang="zh-CN"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D8</a:t>
            </a:r>
            <a:r>
              <a:rPr lang="zh-CN" altLang="en-US" sz="200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符号要扩展到</a:t>
            </a:r>
            <a:r>
              <a:rPr lang="en-US" altLang="zh-CN" sz="2000" dirty="0">
                <a:latin typeface="Times New Roman" panose="02020603050405020304" pitchFamily="18" charset="0"/>
                <a:ea typeface="宋体" panose="02010600030101010101" pitchFamily="2" charset="-122"/>
              </a:rPr>
              <a:t>16</a:t>
            </a:r>
            <a:r>
              <a:rPr lang="zh-CN" altLang="en-US" sz="2000" dirty="0">
                <a:latin typeface="Times New Roman" panose="02020603050405020304" pitchFamily="18" charset="0"/>
                <a:ea typeface="宋体" panose="02010600030101010101" pitchFamily="2" charset="-122"/>
              </a:rPr>
              <a:t>位后相加，指令本身自动完成）</a:t>
            </a:r>
            <a:endParaRPr lang="zh-CN" altLang="en-US" sz="20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2000" dirty="0">
                <a:latin typeface="Times New Roman" panose="02020603050405020304" pitchFamily="18" charset="0"/>
                <a:ea typeface="宋体" panose="02010600030101010101" pitchFamily="2" charset="-122"/>
              </a:rPr>
              <a:t>    </a:t>
            </a:r>
            <a:r>
              <a:rPr lang="zh-CN" altLang="en-US" sz="2000" dirty="0">
                <a:latin typeface="宋体" panose="02010600030101010101" pitchFamily="2" charset="-122"/>
                <a:ea typeface="宋体" panose="02010600030101010101" pitchFamily="2" charset="-122"/>
              </a:rPr>
              <a:t>如果不满足条件，</a:t>
            </a:r>
            <a:r>
              <a:rPr lang="en-US" altLang="zh-CN" sz="2000">
                <a:latin typeface="Times New Roman" panose="02020603050405020304" pitchFamily="18" charset="0"/>
                <a:ea typeface="宋体" panose="02010600030101010101" pitchFamily="2" charset="-122"/>
              </a:rPr>
              <a:t>IP</a:t>
            </a:r>
            <a:r>
              <a:rPr lang="zh-CN" altLang="en-US" sz="2000" dirty="0">
                <a:latin typeface="宋体" panose="02010600030101010101" pitchFamily="2" charset="-122"/>
                <a:ea typeface="宋体" panose="02010600030101010101" pitchFamily="2" charset="-122"/>
              </a:rPr>
              <a:t>不变。可见条件转移指令使用了相对寻址方式，而且是页内转移。在汇编格式中，</a:t>
            </a:r>
            <a:r>
              <a:rPr lang="en-US" altLang="zh-CN" sz="2000">
                <a:latin typeface="Times New Roman" panose="02020603050405020304" pitchFamily="18" charset="0"/>
                <a:ea typeface="宋体" panose="02010600030101010101" pitchFamily="2" charset="-122"/>
              </a:rPr>
              <a:t>OPR</a:t>
            </a:r>
            <a:r>
              <a:rPr lang="zh-CN" altLang="en-US" sz="2000" dirty="0">
                <a:latin typeface="宋体" panose="02010600030101010101" pitchFamily="2" charset="-122"/>
                <a:ea typeface="宋体" panose="02010600030101010101" pitchFamily="2" charset="-122"/>
              </a:rPr>
              <a:t>应指定一个目标地址，可用符号地址表示。这个目标地址应在本条转移指令的下一条指令地址的－</a:t>
            </a:r>
            <a:r>
              <a:rPr lang="en-US" altLang="zh-CN" sz="2000" dirty="0">
                <a:latin typeface="Times New Roman" panose="02020603050405020304" pitchFamily="18" charset="0"/>
                <a:ea typeface="宋体" panose="02010600030101010101" pitchFamily="2" charset="-122"/>
              </a:rPr>
              <a:t>128~+127</a:t>
            </a:r>
            <a:r>
              <a:rPr lang="zh-CN" altLang="en-US" sz="2000" dirty="0">
                <a:latin typeface="宋体" panose="02010600030101010101" pitchFamily="2" charset="-122"/>
                <a:ea typeface="宋体" panose="02010600030101010101" pitchFamily="2" charset="-122"/>
              </a:rPr>
              <a:t>各字节范围内，亦即，条件转移指令的机器指令中的操作数字段是一个</a:t>
            </a:r>
            <a:r>
              <a:rPr lang="en-US" altLang="zh-CN" sz="2000" dirty="0">
                <a:latin typeface="Times New Roman" panose="02020603050405020304" pitchFamily="18" charset="0"/>
                <a:ea typeface="宋体" panose="02010600030101010101" pitchFamily="2" charset="-122"/>
              </a:rPr>
              <a:t>8</a:t>
            </a:r>
            <a:r>
              <a:rPr lang="zh-CN" altLang="en-US" sz="2000" dirty="0">
                <a:latin typeface="宋体" panose="02010600030101010101" pitchFamily="2" charset="-122"/>
                <a:ea typeface="宋体" panose="02010600030101010101" pitchFamily="2" charset="-122"/>
              </a:rPr>
              <a:t>位二进制补码。</a:t>
            </a:r>
            <a:r>
              <a:rPr lang="zh-CN" altLang="en-US" sz="2000" dirty="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3844" name="文本框 163843"/>
          <p:cNvSpPr txBox="1"/>
          <p:nvPr/>
        </p:nvSpPr>
        <p:spPr>
          <a:xfrm>
            <a:off x="395605" y="1125220"/>
            <a:ext cx="8229600" cy="5556250"/>
          </a:xfrm>
          <a:prstGeom prst="rect">
            <a:avLst/>
          </a:prstGeom>
          <a:noFill/>
          <a:ln w="9525">
            <a:noFill/>
          </a:ln>
        </p:spPr>
        <p:txBody>
          <a:bodyPr>
            <a:spAutoFit/>
          </a:bodyPr>
          <a:p>
            <a:pPr algn="just">
              <a:lnSpc>
                <a:spcPct val="130000"/>
              </a:lnSpc>
              <a:spcBef>
                <a:spcPct val="50000"/>
              </a:spcBef>
            </a:pPr>
            <a:r>
              <a:rPr lang="zh-CN" altLang="en-US" sz="2000" dirty="0">
                <a:latin typeface="Times New Roman" panose="02020603050405020304" pitchFamily="18" charset="0"/>
                <a:ea typeface="宋体" panose="02010600030101010101" pitchFamily="2" charset="-122"/>
              </a:rPr>
              <a:t>绝大多数条件转移指令（除</a:t>
            </a:r>
            <a:r>
              <a:rPr lang="en-US" altLang="zh-CN" sz="2000">
                <a:latin typeface="Times New Roman" panose="02020603050405020304" pitchFamily="18" charset="0"/>
                <a:ea typeface="宋体" panose="02010600030101010101" pitchFamily="2" charset="-122"/>
              </a:rPr>
              <a:t>JCXZ</a:t>
            </a:r>
            <a:r>
              <a:rPr lang="zh-CN" altLang="en-US" sz="2000" dirty="0">
                <a:latin typeface="Times New Roman" panose="02020603050405020304" pitchFamily="18" charset="0"/>
                <a:ea typeface="宋体" panose="02010600030101010101" pitchFamily="2" charset="-122"/>
              </a:rPr>
              <a:t>指令外）将状态标志位的状态作为测试的条件，因此，首先应执行会影响有关状态标志位的指令，然后才能用条件转移指令测试这些标志，以确定程序是否转移。</a:t>
            </a:r>
            <a:r>
              <a:rPr lang="en-US" altLang="zh-CN" sz="2000">
                <a:latin typeface="Times New Roman" panose="02020603050405020304" pitchFamily="18" charset="0"/>
                <a:ea typeface="宋体" panose="02010600030101010101" pitchFamily="2" charset="-122"/>
              </a:rPr>
              <a:t>CMP</a:t>
            </a:r>
            <a:r>
              <a:rPr lang="zh-CN" altLang="en-US" sz="2000">
                <a:latin typeface="Times New Roman" panose="02020603050405020304" pitchFamily="18" charset="0"/>
                <a:ea typeface="宋体" panose="02010600030101010101" pitchFamily="2" charset="-122"/>
              </a:rPr>
              <a:t>和</a:t>
            </a:r>
            <a:r>
              <a:rPr lang="en-US" altLang="zh-CN" sz="2000">
                <a:latin typeface="Times New Roman" panose="02020603050405020304" pitchFamily="18" charset="0"/>
                <a:ea typeface="宋体" panose="02010600030101010101" pitchFamily="2" charset="-122"/>
              </a:rPr>
              <a:t>TEST</a:t>
            </a:r>
            <a:r>
              <a:rPr lang="zh-CN" altLang="en-US" sz="2000" dirty="0">
                <a:latin typeface="Times New Roman" panose="02020603050405020304" pitchFamily="18" charset="0"/>
                <a:ea typeface="宋体" panose="02010600030101010101" pitchFamily="2" charset="-122"/>
              </a:rPr>
              <a:t>指令常与条件转移指令配合使用，因为这两条指令不改变目的操作数的内容，但可以影响状态标志位。其他如加法，减法及逻辑运算指令等也可做为条件转移指令的先行指令，但其目标操作数会改变。</a:t>
            </a:r>
            <a:endParaRPr lang="zh-CN" altLang="en-US" sz="20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2000" dirty="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IBM-PC</a:t>
            </a:r>
            <a:r>
              <a:rPr lang="zh-CN" altLang="en-US" sz="2000" dirty="0">
                <a:latin typeface="Times New Roman" panose="02020603050405020304" pitchFamily="18" charset="0"/>
                <a:ea typeface="宋体" panose="02010600030101010101" pitchFamily="2" charset="-122"/>
              </a:rPr>
              <a:t>机设计了多种形式的条件转移指令，不仅可以测试单个状态标志位的状态，而且可以综合测试几个状态标志位；不仅可以测试无符号数的高、低（这高、低是为了区别带符号数大、小的说法），而且可以测试带符号数的大、小，等等。十分灵活方便于编程，实现分支结构的程序设计。</a:t>
            </a:r>
            <a:endParaRPr lang="zh-CN" altLang="en-US" sz="2000" dirty="0">
              <a:latin typeface="Times New Roman" panose="02020603050405020304" pitchFamily="18" charset="0"/>
              <a:ea typeface="宋体" panose="02010600030101010101" pitchFamily="2" charset="-122"/>
            </a:endParaRPr>
          </a:p>
          <a:p>
            <a:pPr algn="just">
              <a:lnSpc>
                <a:spcPct val="130000"/>
              </a:lnSpc>
              <a:spcBef>
                <a:spcPct val="50000"/>
              </a:spcBef>
            </a:pPr>
            <a:r>
              <a:rPr lang="zh-CN" altLang="en-US" sz="2000" dirty="0">
                <a:latin typeface="Times New Roman" panose="02020603050405020304" pitchFamily="18" charset="0"/>
                <a:ea typeface="宋体" panose="02010600030101010101" pitchFamily="2" charset="-122"/>
              </a:rPr>
              <a:t>    </a:t>
            </a:r>
            <a:r>
              <a:rPr lang="zh-CN" altLang="en-US" sz="2000" dirty="0">
                <a:latin typeface="宋体" panose="02010600030101010101" pitchFamily="2" charset="-122"/>
                <a:ea typeface="宋体" panose="02010600030101010101" pitchFamily="2" charset="-122"/>
              </a:rPr>
              <a:t>全部条件转移指令本身都不影响状态标志位。下面对条件转移指令进行分类讨论。</a:t>
            </a:r>
            <a:r>
              <a:rPr lang="zh-CN" altLang="en-US" sz="2000" dirty="0">
                <a:latin typeface="Times New Roman" panose="02020603050405020304" pitchFamily="18" charset="0"/>
                <a:ea typeface="宋体" panose="02010600030101010101" pitchFamily="2" charset="-122"/>
              </a:rPr>
              <a:t>         </a:t>
            </a:r>
            <a:endParaRPr lang="zh-CN" altLang="en-US" sz="20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5892" name="文本框 165891"/>
          <p:cNvSpPr txBox="1"/>
          <p:nvPr/>
        </p:nvSpPr>
        <p:spPr>
          <a:xfrm>
            <a:off x="395605" y="1196975"/>
            <a:ext cx="8305800" cy="4887595"/>
          </a:xfrm>
          <a:prstGeom prst="rect">
            <a:avLst/>
          </a:prstGeom>
          <a:noFill/>
          <a:ln w="9525">
            <a:noFill/>
          </a:ln>
        </p:spPr>
        <p:txBody>
          <a:bodyPr>
            <a:spAutoFit/>
          </a:bodyPr>
          <a:p>
            <a:pPr algn="just">
              <a:lnSpc>
                <a:spcPct val="90000"/>
              </a:lnSpc>
              <a:spcBef>
                <a:spcPct val="50000"/>
              </a:spcBef>
            </a:pPr>
            <a:r>
              <a:rPr lang="en-US" altLang="zh-CN" dirty="0">
                <a:latin typeface="Times New Roman" panose="02020603050405020304" pitchFamily="18" charset="0"/>
                <a:ea typeface="宋体" panose="02010600030101010101" pitchFamily="2" charset="-122"/>
              </a:rPr>
              <a:t>     </a:t>
            </a:r>
            <a:r>
              <a:rPr lang="en-US" altLang="zh-CN" sz="1500" dirty="0">
                <a:latin typeface="Times New Roman" panose="02020603050405020304" pitchFamily="18" charset="0"/>
                <a:ea typeface="宋体" panose="02010600030101010101" pitchFamily="2" charset="-122"/>
              </a:rPr>
              <a:t> </a:t>
            </a:r>
            <a:r>
              <a:rPr lang="en-US" altLang="zh-CN" sz="1500" b="1" dirty="0">
                <a:latin typeface="Times New Roman" panose="02020603050405020304" pitchFamily="18" charset="0"/>
                <a:ea typeface="宋体" panose="02010600030101010101" pitchFamily="2" charset="-122"/>
              </a:rPr>
              <a:t>1.</a:t>
            </a:r>
            <a:r>
              <a:rPr lang="en-US" altLang="zh-CN" sz="15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500" b="1" dirty="0">
                <a:latin typeface="Times New Roman" panose="02020603050405020304" pitchFamily="18" charset="0"/>
                <a:ea typeface="宋体" panose="02010600030101010101" pitchFamily="2" charset="-122"/>
              </a:rPr>
              <a:t>测试单个状态标志位的条件转移指令  </a:t>
            </a:r>
            <a:endParaRPr lang="zh-CN" altLang="en-US" sz="1500" dirty="0">
              <a:latin typeface="Times New Roman" panose="02020603050405020304" pitchFamily="18" charset="0"/>
              <a:ea typeface="宋体" panose="02010600030101010101" pitchFamily="2" charset="-122"/>
            </a:endParaRPr>
          </a:p>
          <a:p>
            <a:pPr algn="just">
              <a:lnSpc>
                <a:spcPct val="90000"/>
              </a:lnSpc>
              <a:spcBef>
                <a:spcPct val="50000"/>
              </a:spcBef>
            </a:pPr>
            <a:r>
              <a:rPr lang="zh-CN" altLang="en-US" sz="1500" dirty="0">
                <a:latin typeface="Times New Roman" panose="02020603050405020304" pitchFamily="18" charset="0"/>
                <a:ea typeface="宋体" panose="02010600030101010101" pitchFamily="2" charset="-122"/>
              </a:rPr>
              <a:t>    这类指令通常适用于测试某一次运算的结果，并根据不同的状态标志产生程序分支，按照</a:t>
            </a:r>
            <a:r>
              <a:rPr lang="en-US" altLang="zh-CN" sz="1500">
                <a:latin typeface="Times New Roman" panose="02020603050405020304" pitchFamily="18" charset="0"/>
                <a:ea typeface="宋体" panose="02010600030101010101" pitchFamily="2" charset="-122"/>
              </a:rPr>
              <a:t>OF</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SF</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ZF</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PF</a:t>
            </a:r>
            <a:r>
              <a:rPr lang="zh-CN" altLang="en-US" sz="1500">
                <a:latin typeface="Times New Roman" panose="02020603050405020304" pitchFamily="18" charset="0"/>
                <a:ea typeface="宋体" panose="02010600030101010101" pitchFamily="2" charset="-122"/>
              </a:rPr>
              <a:t>和</a:t>
            </a:r>
            <a:r>
              <a:rPr lang="en-US" altLang="zh-CN" sz="1500">
                <a:latin typeface="Times New Roman" panose="02020603050405020304" pitchFamily="18" charset="0"/>
                <a:ea typeface="宋体" panose="02010600030101010101" pitchFamily="2" charset="-122"/>
              </a:rPr>
              <a:t>CF</a:t>
            </a:r>
            <a:r>
              <a:rPr lang="zh-CN" altLang="en-US" sz="1500" dirty="0">
                <a:latin typeface="Times New Roman" panose="02020603050405020304" pitchFamily="18" charset="0"/>
                <a:ea typeface="宋体" panose="02010600030101010101" pitchFamily="2" charset="-122"/>
              </a:rPr>
              <a:t>五个状态标志中的二种状态（</a:t>
            </a:r>
            <a:r>
              <a:rPr lang="en-US" altLang="zh-CN" sz="1500" dirty="0">
                <a:latin typeface="Times New Roman" panose="02020603050405020304" pitchFamily="18" charset="0"/>
                <a:ea typeface="宋体" panose="02010600030101010101" pitchFamily="2" charset="-122"/>
              </a:rPr>
              <a:t>0</a:t>
            </a:r>
            <a:r>
              <a:rPr lang="zh-CN" altLang="en-US" sz="1500" dirty="0">
                <a:latin typeface="Times New Roman" panose="02020603050405020304" pitchFamily="18" charset="0"/>
                <a:ea typeface="宋体" panose="02010600030101010101" pitchFamily="2" charset="-122"/>
              </a:rPr>
              <a:t>或</a:t>
            </a:r>
            <a:r>
              <a:rPr lang="en-US" altLang="zh-CN" sz="1500" dirty="0">
                <a:latin typeface="Times New Roman" panose="02020603050405020304" pitchFamily="18" charset="0"/>
                <a:ea typeface="宋体" panose="02010600030101010101" pitchFamily="2" charset="-122"/>
              </a:rPr>
              <a:t>1</a:t>
            </a:r>
            <a:r>
              <a:rPr lang="zh-CN" altLang="en-US" sz="1500" dirty="0">
                <a:latin typeface="Times New Roman" panose="02020603050405020304" pitchFamily="18" charset="0"/>
                <a:ea typeface="宋体" panose="02010600030101010101" pitchFamily="2" charset="-122"/>
              </a:rPr>
              <a:t>）产生十种测试条件，它们都是</a:t>
            </a:r>
            <a:r>
              <a:rPr lang="en-US" altLang="zh-CN" sz="1500" dirty="0">
                <a:latin typeface="Times New Roman" panose="02020603050405020304" pitchFamily="18" charset="0"/>
                <a:ea typeface="宋体" panose="02010600030101010101" pitchFamily="2" charset="-122"/>
              </a:rPr>
              <a:t>2</a:t>
            </a:r>
            <a:r>
              <a:rPr lang="zh-CN" altLang="en-US" sz="1500" dirty="0">
                <a:latin typeface="Times New Roman" panose="02020603050405020304" pitchFamily="18" charset="0"/>
                <a:ea typeface="宋体" panose="02010600030101010101" pitchFamily="2" charset="-122"/>
              </a:rPr>
              <a:t>字节指令，在编程中</a:t>
            </a:r>
            <a:r>
              <a:rPr lang="en-US" altLang="zh-CN" sz="1500">
                <a:latin typeface="Times New Roman" panose="02020603050405020304" pitchFamily="18" charset="0"/>
                <a:ea typeface="宋体" panose="02010600030101010101" pitchFamily="2" charset="-122"/>
              </a:rPr>
              <a:t>OPR</a:t>
            </a:r>
            <a:r>
              <a:rPr lang="zh-CN" altLang="en-US" sz="1500" dirty="0">
                <a:latin typeface="Times New Roman" panose="02020603050405020304" pitchFamily="18" charset="0"/>
                <a:ea typeface="宋体" panose="02010600030101010101" pitchFamily="2" charset="-122"/>
              </a:rPr>
              <a:t>是以标号名形式出现，实际上汇编后形成</a:t>
            </a:r>
            <a:r>
              <a:rPr lang="en-US" altLang="zh-CN" sz="1500" dirty="0">
                <a:latin typeface="Times New Roman" panose="02020603050405020304" pitchFamily="18" charset="0"/>
                <a:ea typeface="宋体" panose="02010600030101010101" pitchFamily="2" charset="-122"/>
              </a:rPr>
              <a:t>8</a:t>
            </a:r>
            <a:r>
              <a:rPr lang="zh-CN" altLang="en-US" sz="1500" dirty="0">
                <a:latin typeface="Times New Roman" panose="02020603050405020304" pitchFamily="18" charset="0"/>
                <a:ea typeface="宋体" panose="02010600030101010101" pitchFamily="2" charset="-122"/>
              </a:rPr>
              <a:t>位补码表示的位移量。五个状态标志可形成下列形成的指令：</a:t>
            </a:r>
            <a:endParaRPr lang="zh-CN" altLang="en-US" sz="1500" dirty="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sz="1500" dirty="0">
                <a:latin typeface="Times New Roman" panose="02020603050405020304" pitchFamily="18" charset="0"/>
                <a:ea typeface="宋体" panose="02010600030101010101" pitchFamily="2" charset="-122"/>
              </a:rPr>
              <a:t> </a:t>
            </a:r>
            <a:r>
              <a:rPr lang="en-US" altLang="zh-CN" sz="1500" dirty="0">
                <a:latin typeface="Times New Roman" panose="02020603050405020304" pitchFamily="18" charset="0"/>
                <a:ea typeface="宋体" panose="02010600030101010101" pitchFamily="2" charset="-122"/>
              </a:rPr>
              <a:t>⑴ </a:t>
            </a:r>
            <a:r>
              <a:rPr lang="en-US" altLang="zh-CN" sz="1500">
                <a:latin typeface="Times New Roman" panose="02020603050405020304" pitchFamily="18" charset="0"/>
                <a:ea typeface="宋体" panose="02010600030101010101" pitchFamily="2" charset="-122"/>
              </a:rPr>
              <a:t>JZ (</a:t>
            </a:r>
            <a:r>
              <a:rPr lang="zh-CN" altLang="en-US" sz="1500">
                <a:latin typeface="Times New Roman" panose="02020603050405020304" pitchFamily="18" charset="0"/>
                <a:ea typeface="宋体" panose="02010600030101010101" pitchFamily="2" charset="-122"/>
              </a:rPr>
              <a:t>或</a:t>
            </a:r>
            <a:r>
              <a:rPr lang="en-US" altLang="zh-CN" sz="1500">
                <a:latin typeface="Times New Roman" panose="02020603050405020304" pitchFamily="18" charset="0"/>
                <a:ea typeface="宋体" panose="02010600030101010101" pitchFamily="2" charset="-122"/>
              </a:rPr>
              <a:t>JE) </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Jump if Zero</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or equal</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结果为零（或相等）转移指令</a:t>
            </a:r>
            <a:endParaRPr lang="zh-CN" altLang="en-US" sz="1500" dirty="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sz="1500" dirty="0">
                <a:latin typeface="Times New Roman" panose="02020603050405020304" pitchFamily="18" charset="0"/>
                <a:ea typeface="宋体" panose="02010600030101010101" pitchFamily="2" charset="-122"/>
              </a:rPr>
              <a:t>指令格式： </a:t>
            </a:r>
            <a:r>
              <a:rPr lang="en-US" altLang="zh-CN" sz="1500">
                <a:latin typeface="Times New Roman" panose="02020603050405020304" pitchFamily="18" charset="0"/>
                <a:ea typeface="宋体" panose="02010600030101010101" pitchFamily="2" charset="-122"/>
              </a:rPr>
              <a:t>JZ (</a:t>
            </a:r>
            <a:r>
              <a:rPr lang="zh-CN" altLang="en-US" sz="1500">
                <a:latin typeface="Times New Roman" panose="02020603050405020304" pitchFamily="18" charset="0"/>
                <a:ea typeface="宋体" panose="02010600030101010101" pitchFamily="2" charset="-122"/>
              </a:rPr>
              <a:t>或</a:t>
            </a:r>
            <a:r>
              <a:rPr lang="en-US" altLang="zh-CN" sz="1500">
                <a:latin typeface="Times New Roman" panose="02020603050405020304" pitchFamily="18" charset="0"/>
                <a:ea typeface="宋体" panose="02010600030101010101" pitchFamily="2" charset="-122"/>
              </a:rPr>
              <a:t>JE)  OPR</a:t>
            </a:r>
            <a:endParaRPr lang="en-US" altLang="zh-CN" sz="150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50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测试条件：</a:t>
            </a:r>
            <a:r>
              <a:rPr lang="en-US" altLang="zh-CN" sz="1500">
                <a:latin typeface="Times New Roman" panose="02020603050405020304" pitchFamily="18" charset="0"/>
                <a:ea typeface="宋体" panose="02010600030101010101" pitchFamily="2" charset="-122"/>
              </a:rPr>
              <a:t>ZF=1</a:t>
            </a:r>
            <a:r>
              <a:rPr lang="zh-CN" altLang="en-US" sz="1500" dirty="0">
                <a:latin typeface="Times New Roman" panose="02020603050405020304" pitchFamily="18" charset="0"/>
                <a:ea typeface="宋体" panose="02010600030101010101" pitchFamily="2" charset="-122"/>
              </a:rPr>
              <a:t>成立转移成功，否则往下执行</a:t>
            </a:r>
            <a:endParaRPr lang="zh-CN" altLang="en-US" sz="1500" dirty="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500" dirty="0">
                <a:latin typeface="Times New Roman" panose="02020603050405020304" pitchFamily="18" charset="0"/>
                <a:ea typeface="宋体" panose="02010600030101010101" pitchFamily="2" charset="-122"/>
              </a:rPr>
              <a:t>⑵ </a:t>
            </a:r>
            <a:r>
              <a:rPr lang="en-US" altLang="zh-CN" sz="1500">
                <a:latin typeface="Times New Roman" panose="02020603050405020304" pitchFamily="18" charset="0"/>
                <a:ea typeface="宋体" panose="02010600030101010101" pitchFamily="2" charset="-122"/>
              </a:rPr>
              <a:t>JNZ (</a:t>
            </a:r>
            <a:r>
              <a:rPr lang="zh-CN" altLang="en-US" sz="1500">
                <a:latin typeface="Times New Roman" panose="02020603050405020304" pitchFamily="18" charset="0"/>
                <a:ea typeface="宋体" panose="02010600030101010101" pitchFamily="2" charset="-122"/>
              </a:rPr>
              <a:t>或</a:t>
            </a:r>
            <a:r>
              <a:rPr lang="en-US" altLang="zh-CN" sz="1500">
                <a:latin typeface="Times New Roman" panose="02020603050405020304" pitchFamily="18" charset="0"/>
                <a:ea typeface="宋体" panose="02010600030101010101" pitchFamily="2" charset="-122"/>
              </a:rPr>
              <a:t>JNE) (Jump if not Zero</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or not equal) </a:t>
            </a:r>
            <a:r>
              <a:rPr lang="zh-CN" altLang="en-US" sz="1500" dirty="0">
                <a:latin typeface="Times New Roman" panose="02020603050405020304" pitchFamily="18" charset="0"/>
                <a:ea typeface="宋体" panose="02010600030101010101" pitchFamily="2" charset="-122"/>
              </a:rPr>
              <a:t>结果不为零（或不相等）转移指令</a:t>
            </a:r>
            <a:endParaRPr lang="zh-CN" altLang="en-US" sz="1500" dirty="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sz="1500" dirty="0">
                <a:latin typeface="Times New Roman" panose="02020603050405020304" pitchFamily="18" charset="0"/>
                <a:ea typeface="宋体" panose="02010600030101010101" pitchFamily="2" charset="-122"/>
              </a:rPr>
              <a:t>指令格式： </a:t>
            </a:r>
            <a:r>
              <a:rPr lang="en-US" altLang="zh-CN" sz="1500">
                <a:latin typeface="Times New Roman" panose="02020603050405020304" pitchFamily="18" charset="0"/>
                <a:ea typeface="宋体" panose="02010600030101010101" pitchFamily="2" charset="-122"/>
              </a:rPr>
              <a:t>JNZ (</a:t>
            </a:r>
            <a:r>
              <a:rPr lang="zh-CN" altLang="en-US" sz="1500">
                <a:latin typeface="Times New Roman" panose="02020603050405020304" pitchFamily="18" charset="0"/>
                <a:ea typeface="宋体" panose="02010600030101010101" pitchFamily="2" charset="-122"/>
              </a:rPr>
              <a:t>或</a:t>
            </a:r>
            <a:r>
              <a:rPr lang="en-US" altLang="zh-CN" sz="1500">
                <a:latin typeface="Times New Roman" panose="02020603050405020304" pitchFamily="18" charset="0"/>
                <a:ea typeface="宋体" panose="02010600030101010101" pitchFamily="2" charset="-122"/>
              </a:rPr>
              <a:t>JNE)  OPR</a:t>
            </a:r>
            <a:endParaRPr lang="en-US" altLang="zh-CN" sz="150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sz="1500" dirty="0">
                <a:latin typeface="Times New Roman" panose="02020603050405020304" pitchFamily="18" charset="0"/>
                <a:ea typeface="宋体" panose="02010600030101010101" pitchFamily="2" charset="-122"/>
              </a:rPr>
              <a:t>测试条件：</a:t>
            </a:r>
            <a:r>
              <a:rPr lang="en-US" altLang="zh-CN" sz="1500">
                <a:latin typeface="Times New Roman" panose="02020603050405020304" pitchFamily="18" charset="0"/>
                <a:ea typeface="宋体" panose="02010600030101010101" pitchFamily="2" charset="-122"/>
              </a:rPr>
              <a:t>ZF=0</a:t>
            </a:r>
            <a:r>
              <a:rPr lang="zh-CN" altLang="en-US" sz="1500" dirty="0">
                <a:latin typeface="Times New Roman" panose="02020603050405020304" pitchFamily="18" charset="0"/>
                <a:ea typeface="宋体" panose="02010600030101010101" pitchFamily="2" charset="-122"/>
              </a:rPr>
              <a:t>成立转移成功，否则往下执行</a:t>
            </a:r>
            <a:endParaRPr lang="zh-CN" altLang="en-US" sz="1500" dirty="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500" dirty="0">
                <a:latin typeface="Times New Roman" panose="02020603050405020304" pitchFamily="18" charset="0"/>
                <a:ea typeface="宋体" panose="02010600030101010101" pitchFamily="2" charset="-122"/>
              </a:rPr>
              <a:t>⑶ </a:t>
            </a:r>
            <a:r>
              <a:rPr lang="en-US" altLang="zh-CN" sz="1500">
                <a:latin typeface="Times New Roman" panose="02020603050405020304" pitchFamily="18" charset="0"/>
                <a:ea typeface="宋体" panose="02010600030101010101" pitchFamily="2" charset="-122"/>
              </a:rPr>
              <a:t>JS  (Jump if Sign) </a:t>
            </a:r>
            <a:r>
              <a:rPr lang="zh-CN" altLang="en-US" sz="1500" dirty="0">
                <a:latin typeface="Times New Roman" panose="02020603050405020304" pitchFamily="18" charset="0"/>
                <a:ea typeface="宋体" panose="02010600030101010101" pitchFamily="2" charset="-122"/>
              </a:rPr>
              <a:t>结果为负则转移指令</a:t>
            </a:r>
            <a:endParaRPr lang="zh-CN" altLang="en-US" sz="1500" dirty="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sz="1500" dirty="0">
                <a:latin typeface="Times New Roman" panose="02020603050405020304" pitchFamily="18" charset="0"/>
                <a:ea typeface="宋体" panose="02010600030101010101" pitchFamily="2" charset="-122"/>
              </a:rPr>
              <a:t>指令格式： </a:t>
            </a:r>
            <a:r>
              <a:rPr lang="en-US" altLang="zh-CN" sz="1500">
                <a:latin typeface="Times New Roman" panose="02020603050405020304" pitchFamily="18" charset="0"/>
                <a:ea typeface="宋体" panose="02010600030101010101" pitchFamily="2" charset="-122"/>
              </a:rPr>
              <a:t>JS  OPR</a:t>
            </a:r>
            <a:endParaRPr lang="en-US" altLang="zh-CN" sz="150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sz="1500" dirty="0">
                <a:latin typeface="Times New Roman" panose="02020603050405020304" pitchFamily="18" charset="0"/>
                <a:ea typeface="宋体" panose="02010600030101010101" pitchFamily="2" charset="-122"/>
              </a:rPr>
              <a:t>测试条件：</a:t>
            </a:r>
            <a:r>
              <a:rPr lang="en-US" altLang="zh-CN" sz="1500">
                <a:latin typeface="Times New Roman" panose="02020603050405020304" pitchFamily="18" charset="0"/>
                <a:ea typeface="宋体" panose="02010600030101010101" pitchFamily="2" charset="-122"/>
              </a:rPr>
              <a:t>SF=1</a:t>
            </a:r>
            <a:r>
              <a:rPr lang="zh-CN" altLang="en-US" sz="1500" dirty="0">
                <a:latin typeface="Times New Roman" panose="02020603050405020304" pitchFamily="18" charset="0"/>
                <a:ea typeface="宋体" panose="02010600030101010101" pitchFamily="2" charset="-122"/>
              </a:rPr>
              <a:t>成立转移成功，否则往下执行</a:t>
            </a:r>
            <a:endParaRPr lang="zh-CN" altLang="en-US" sz="1500" dirty="0">
              <a:latin typeface="Times New Roman" panose="02020603050405020304" pitchFamily="18" charset="0"/>
              <a:ea typeface="宋体" panose="02010600030101010101" pitchFamily="2" charset="-122"/>
            </a:endParaRPr>
          </a:p>
          <a:p>
            <a:pPr algn="just">
              <a:lnSpc>
                <a:spcPct val="80000"/>
              </a:lnSpc>
              <a:spcBef>
                <a:spcPct val="50000"/>
              </a:spcBef>
            </a:pPr>
            <a:r>
              <a:rPr lang="en-US" altLang="zh-CN" sz="1500" dirty="0">
                <a:latin typeface="Times New Roman" panose="02020603050405020304" pitchFamily="18" charset="0"/>
                <a:ea typeface="宋体" panose="02010600030101010101" pitchFamily="2" charset="-122"/>
              </a:rPr>
              <a:t>⑷ </a:t>
            </a:r>
            <a:r>
              <a:rPr lang="en-US" altLang="zh-CN" sz="1500">
                <a:latin typeface="Times New Roman" panose="02020603050405020304" pitchFamily="18" charset="0"/>
                <a:ea typeface="宋体" panose="02010600030101010101" pitchFamily="2" charset="-122"/>
              </a:rPr>
              <a:t>JNS  (Jump if not Sign) </a:t>
            </a:r>
            <a:r>
              <a:rPr lang="zh-CN" altLang="en-US" sz="1500" dirty="0">
                <a:latin typeface="Times New Roman" panose="02020603050405020304" pitchFamily="18" charset="0"/>
                <a:ea typeface="宋体" panose="02010600030101010101" pitchFamily="2" charset="-122"/>
              </a:rPr>
              <a:t>结果为非负（</a:t>
            </a:r>
            <a:r>
              <a:rPr lang="en-US" altLang="zh-CN" sz="1500" dirty="0">
                <a:latin typeface="宋体" panose="02010600030101010101" pitchFamily="2" charset="-122"/>
                <a:ea typeface="宋体" panose="02010600030101010101" pitchFamily="2" charset="-122"/>
              </a:rPr>
              <a:t>≥</a:t>
            </a:r>
            <a:r>
              <a:rPr lang="en-US" altLang="zh-CN" sz="1500" dirty="0">
                <a:latin typeface="Times New Roman" panose="02020603050405020304" pitchFamily="18" charset="0"/>
                <a:ea typeface="宋体" panose="02010600030101010101" pitchFamily="2" charset="-122"/>
              </a:rPr>
              <a:t>0</a:t>
            </a:r>
            <a:r>
              <a:rPr lang="zh-CN" altLang="en-US" sz="1500" dirty="0">
                <a:latin typeface="Times New Roman" panose="02020603050405020304" pitchFamily="18" charset="0"/>
                <a:ea typeface="宋体" panose="02010600030101010101" pitchFamily="2" charset="-122"/>
              </a:rPr>
              <a:t>）则转移指令</a:t>
            </a:r>
            <a:endParaRPr lang="zh-CN" altLang="en-US" sz="1500" dirty="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sz="1500" dirty="0">
                <a:latin typeface="Times New Roman" panose="02020603050405020304" pitchFamily="18" charset="0"/>
                <a:ea typeface="宋体" panose="02010600030101010101" pitchFamily="2" charset="-122"/>
              </a:rPr>
              <a:t>指令格式： </a:t>
            </a:r>
            <a:r>
              <a:rPr lang="en-US" altLang="zh-CN" sz="1500">
                <a:latin typeface="Times New Roman" panose="02020603050405020304" pitchFamily="18" charset="0"/>
                <a:ea typeface="宋体" panose="02010600030101010101" pitchFamily="2" charset="-122"/>
              </a:rPr>
              <a:t>JNS  OPR</a:t>
            </a:r>
            <a:endParaRPr lang="en-US" altLang="zh-CN" sz="1500">
              <a:latin typeface="Times New Roman" panose="02020603050405020304" pitchFamily="18" charset="0"/>
              <a:ea typeface="宋体" panose="02010600030101010101" pitchFamily="2" charset="-122"/>
            </a:endParaRPr>
          </a:p>
          <a:p>
            <a:pPr algn="just">
              <a:lnSpc>
                <a:spcPct val="80000"/>
              </a:lnSpc>
              <a:spcBef>
                <a:spcPct val="50000"/>
              </a:spcBef>
            </a:pPr>
            <a:r>
              <a:rPr lang="zh-CN" altLang="en-US" sz="1500" dirty="0">
                <a:latin typeface="Times New Roman" panose="02020603050405020304" pitchFamily="18" charset="0"/>
                <a:ea typeface="宋体" panose="02010600030101010101" pitchFamily="2" charset="-122"/>
              </a:rPr>
              <a:t>测试条件：</a:t>
            </a:r>
            <a:r>
              <a:rPr lang="en-US" altLang="zh-CN" sz="1500">
                <a:latin typeface="Times New Roman" panose="02020603050405020304" pitchFamily="18" charset="0"/>
                <a:ea typeface="宋体" panose="02010600030101010101" pitchFamily="2" charset="-122"/>
              </a:rPr>
              <a:t>SF=0</a:t>
            </a:r>
            <a:r>
              <a:rPr lang="zh-CN" altLang="en-US" sz="1500" dirty="0">
                <a:latin typeface="Times New Roman" panose="02020603050405020304" pitchFamily="18" charset="0"/>
                <a:ea typeface="宋体" panose="02010600030101010101" pitchFamily="2" charset="-122"/>
              </a:rPr>
              <a:t>成立转移成功，否则往下执行       </a:t>
            </a:r>
            <a:endParaRPr lang="zh-CN" altLang="en-US" sz="15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7940" name="文本框 167939"/>
          <p:cNvSpPr txBox="1"/>
          <p:nvPr/>
        </p:nvSpPr>
        <p:spPr>
          <a:xfrm>
            <a:off x="323850" y="1236345"/>
            <a:ext cx="8382000" cy="5621338"/>
          </a:xfrm>
          <a:prstGeom prst="rect">
            <a:avLst/>
          </a:prstGeom>
          <a:noFill/>
          <a:ln w="9525">
            <a:noFill/>
          </a:ln>
        </p:spPr>
        <p:txBody>
          <a:bodyPr>
            <a:spAutoFit/>
          </a:bodyPr>
          <a:p>
            <a:pPr algn="just">
              <a:lnSpc>
                <a:spcPct val="70000"/>
              </a:lnSpc>
              <a:spcBef>
                <a:spcPct val="50000"/>
              </a:spcBef>
            </a:pPr>
            <a:r>
              <a:rPr lang="en-US" altLang="zh-CN" sz="1800" dirty="0">
                <a:latin typeface="Times New Roman" panose="02020603050405020304" pitchFamily="18" charset="0"/>
                <a:ea typeface="宋体" panose="02010600030101010101" pitchFamily="2" charset="-122"/>
              </a:rPr>
              <a:t>⑸ </a:t>
            </a:r>
            <a:r>
              <a:rPr lang="en-US" altLang="zh-CN" sz="1800">
                <a:latin typeface="Times New Roman" panose="02020603050405020304" pitchFamily="18" charset="0"/>
                <a:ea typeface="宋体" panose="02010600030101010101" pitchFamily="2" charset="-122"/>
              </a:rPr>
              <a:t>JO  (Jump if overflow) </a:t>
            </a:r>
            <a:r>
              <a:rPr lang="zh-CN" altLang="en-US" sz="1800" dirty="0">
                <a:latin typeface="Times New Roman" panose="02020603050405020304" pitchFamily="18" charset="0"/>
                <a:ea typeface="宋体" panose="02010600030101010101" pitchFamily="2" charset="-122"/>
              </a:rPr>
              <a:t>结果溢出则转移指令</a:t>
            </a:r>
            <a:endParaRPr lang="zh-CN" altLang="en-US" sz="1800" dirty="0">
              <a:latin typeface="Times New Roman" panose="02020603050405020304" pitchFamily="18" charset="0"/>
              <a:ea typeface="宋体" panose="02010600030101010101" pitchFamily="2" charset="-122"/>
            </a:endParaRPr>
          </a:p>
          <a:p>
            <a:pPr algn="just">
              <a:lnSpc>
                <a:spcPct val="70000"/>
              </a:lnSpc>
              <a:spcBef>
                <a:spcPct val="50000"/>
              </a:spcBef>
            </a:pPr>
            <a:r>
              <a:rPr lang="zh-CN" altLang="en-US" sz="1800" dirty="0">
                <a:latin typeface="Times New Roman" panose="02020603050405020304" pitchFamily="18" charset="0"/>
                <a:ea typeface="宋体" panose="02010600030101010101" pitchFamily="2" charset="-122"/>
              </a:rPr>
              <a:t>指令格式：</a:t>
            </a:r>
            <a:r>
              <a:rPr lang="en-US" altLang="zh-CN" sz="1800">
                <a:latin typeface="Times New Roman" panose="02020603050405020304" pitchFamily="18" charset="0"/>
                <a:ea typeface="宋体" panose="02010600030101010101" pitchFamily="2" charset="-122"/>
              </a:rPr>
              <a:t>JO  OPR</a:t>
            </a:r>
            <a:endParaRPr lang="en-US" altLang="zh-CN" sz="1800">
              <a:latin typeface="Times New Roman" panose="02020603050405020304" pitchFamily="18" charset="0"/>
              <a:ea typeface="宋体" panose="02010600030101010101" pitchFamily="2" charset="-122"/>
            </a:endParaRPr>
          </a:p>
          <a:p>
            <a:pPr algn="just">
              <a:lnSpc>
                <a:spcPct val="70000"/>
              </a:lnSpc>
              <a:spcBef>
                <a:spcPct val="50000"/>
              </a:spcBef>
            </a:pPr>
            <a:r>
              <a:rPr lang="zh-CN" altLang="en-US" sz="1800" dirty="0">
                <a:latin typeface="Times New Roman" panose="02020603050405020304" pitchFamily="18" charset="0"/>
                <a:ea typeface="宋体" panose="02010600030101010101" pitchFamily="2" charset="-122"/>
              </a:rPr>
              <a:t>测试条件：</a:t>
            </a:r>
            <a:r>
              <a:rPr lang="en-US" altLang="zh-CN" sz="1800">
                <a:latin typeface="Times New Roman" panose="02020603050405020304" pitchFamily="18" charset="0"/>
                <a:ea typeface="宋体" panose="02010600030101010101" pitchFamily="2" charset="-122"/>
              </a:rPr>
              <a:t>OF=1</a:t>
            </a:r>
            <a:r>
              <a:rPr lang="zh-CN" altLang="en-US" sz="1800" dirty="0">
                <a:latin typeface="Times New Roman" panose="02020603050405020304" pitchFamily="18" charset="0"/>
                <a:ea typeface="宋体" panose="02010600030101010101" pitchFamily="2" charset="-122"/>
              </a:rPr>
              <a:t>成立转移成功，否则往下执行</a:t>
            </a:r>
            <a:endParaRPr lang="zh-CN" altLang="en-US" sz="1800" dirty="0">
              <a:latin typeface="Times New Roman" panose="02020603050405020304" pitchFamily="18" charset="0"/>
              <a:ea typeface="宋体" panose="02010600030101010101" pitchFamily="2" charset="-122"/>
            </a:endParaRPr>
          </a:p>
          <a:p>
            <a:pPr algn="just">
              <a:lnSpc>
                <a:spcPct val="70000"/>
              </a:lnSpc>
              <a:spcBef>
                <a:spcPct val="50000"/>
              </a:spcBef>
            </a:pPr>
            <a:r>
              <a:rPr lang="en-US" altLang="zh-CN" sz="1800" dirty="0">
                <a:latin typeface="Times New Roman" panose="02020603050405020304" pitchFamily="18" charset="0"/>
                <a:ea typeface="宋体" panose="02010600030101010101" pitchFamily="2" charset="-122"/>
              </a:rPr>
              <a:t>⑹ </a:t>
            </a:r>
            <a:r>
              <a:rPr lang="en-US" altLang="zh-CN" sz="1800">
                <a:latin typeface="Times New Roman" panose="02020603050405020304" pitchFamily="18" charset="0"/>
                <a:ea typeface="宋体" panose="02010600030101010101" pitchFamily="2" charset="-122"/>
              </a:rPr>
              <a:t>JNO  (Jump if not overflow) </a:t>
            </a:r>
            <a:r>
              <a:rPr lang="zh-CN" altLang="en-US" sz="1800" dirty="0">
                <a:latin typeface="Times New Roman" panose="02020603050405020304" pitchFamily="18" charset="0"/>
                <a:ea typeface="宋体" panose="02010600030101010101" pitchFamily="2" charset="-122"/>
              </a:rPr>
              <a:t>结果无溢出则转移指令</a:t>
            </a:r>
            <a:endParaRPr lang="zh-CN" altLang="en-US" sz="1800" dirty="0">
              <a:latin typeface="Times New Roman" panose="02020603050405020304" pitchFamily="18" charset="0"/>
              <a:ea typeface="宋体" panose="02010600030101010101" pitchFamily="2" charset="-122"/>
            </a:endParaRPr>
          </a:p>
          <a:p>
            <a:pPr algn="just">
              <a:lnSpc>
                <a:spcPct val="70000"/>
              </a:lnSpc>
              <a:spcBef>
                <a:spcPct val="50000"/>
              </a:spcBef>
            </a:pPr>
            <a:r>
              <a:rPr lang="zh-CN" altLang="en-US" sz="1800" dirty="0">
                <a:latin typeface="Times New Roman" panose="02020603050405020304" pitchFamily="18" charset="0"/>
                <a:ea typeface="宋体" panose="02010600030101010101" pitchFamily="2" charset="-122"/>
              </a:rPr>
              <a:t>指令格式：</a:t>
            </a:r>
            <a:r>
              <a:rPr lang="en-US" altLang="zh-CN" sz="1800">
                <a:latin typeface="Times New Roman" panose="02020603050405020304" pitchFamily="18" charset="0"/>
                <a:ea typeface="宋体" panose="02010600030101010101" pitchFamily="2" charset="-122"/>
              </a:rPr>
              <a:t>JNO  OPR</a:t>
            </a:r>
            <a:endParaRPr lang="en-US" altLang="zh-CN" sz="1800">
              <a:latin typeface="Times New Roman" panose="02020603050405020304" pitchFamily="18" charset="0"/>
              <a:ea typeface="宋体" panose="02010600030101010101" pitchFamily="2" charset="-122"/>
            </a:endParaRPr>
          </a:p>
          <a:p>
            <a:pPr algn="just">
              <a:lnSpc>
                <a:spcPct val="70000"/>
              </a:lnSpc>
              <a:spcBef>
                <a:spcPct val="50000"/>
              </a:spcBef>
            </a:pPr>
            <a:r>
              <a:rPr lang="zh-CN" altLang="en-US" sz="1800" dirty="0">
                <a:latin typeface="Times New Roman" panose="02020603050405020304" pitchFamily="18" charset="0"/>
                <a:ea typeface="宋体" panose="02010600030101010101" pitchFamily="2" charset="-122"/>
              </a:rPr>
              <a:t>测试条件：</a:t>
            </a:r>
            <a:r>
              <a:rPr lang="en-US" altLang="zh-CN" sz="1800">
                <a:latin typeface="Times New Roman" panose="02020603050405020304" pitchFamily="18" charset="0"/>
                <a:ea typeface="宋体" panose="02010600030101010101" pitchFamily="2" charset="-122"/>
              </a:rPr>
              <a:t>OF=0</a:t>
            </a:r>
            <a:r>
              <a:rPr lang="zh-CN" altLang="en-US" sz="1800" dirty="0">
                <a:latin typeface="Times New Roman" panose="02020603050405020304" pitchFamily="18" charset="0"/>
                <a:ea typeface="宋体" panose="02010600030101010101" pitchFamily="2" charset="-122"/>
              </a:rPr>
              <a:t>成立转移成功，否则往下执行</a:t>
            </a:r>
            <a:endParaRPr lang="zh-CN" altLang="en-US" sz="1800" dirty="0">
              <a:latin typeface="Times New Roman" panose="02020603050405020304" pitchFamily="18" charset="0"/>
              <a:ea typeface="宋体" panose="02010600030101010101" pitchFamily="2" charset="-122"/>
            </a:endParaRPr>
          </a:p>
          <a:p>
            <a:pPr algn="just">
              <a:lnSpc>
                <a:spcPct val="70000"/>
              </a:lnSpc>
              <a:spcBef>
                <a:spcPct val="50000"/>
              </a:spcBef>
            </a:pPr>
            <a:r>
              <a:rPr lang="en-US" altLang="zh-CN" sz="1800" dirty="0">
                <a:latin typeface="Times New Roman" panose="02020603050405020304" pitchFamily="18" charset="0"/>
                <a:ea typeface="宋体" panose="02010600030101010101" pitchFamily="2" charset="-122"/>
              </a:rPr>
              <a:t>⑺ </a:t>
            </a:r>
            <a:r>
              <a:rPr lang="en-US" altLang="zh-CN" sz="1800">
                <a:latin typeface="Times New Roman" panose="02020603050405020304" pitchFamily="18" charset="0"/>
                <a:ea typeface="宋体" panose="02010600030101010101" pitchFamily="2" charset="-122"/>
              </a:rPr>
              <a:t>JP (</a:t>
            </a:r>
            <a:r>
              <a:rPr lang="zh-CN" altLang="en-US" sz="1800">
                <a:latin typeface="Times New Roman" panose="02020603050405020304" pitchFamily="18" charset="0"/>
                <a:ea typeface="宋体" panose="02010600030101010101" pitchFamily="2" charset="-122"/>
              </a:rPr>
              <a:t>或</a:t>
            </a:r>
            <a:r>
              <a:rPr lang="en-US" altLang="zh-CN" sz="1800">
                <a:latin typeface="Times New Roman" panose="02020603050405020304" pitchFamily="18" charset="0"/>
                <a:ea typeface="宋体" panose="02010600030101010101" pitchFamily="2" charset="-122"/>
              </a:rPr>
              <a:t>JPE)  (Jump if Parity</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or Parity even) </a:t>
            </a:r>
            <a:r>
              <a:rPr lang="zh-CN" altLang="en-US" sz="1800" dirty="0">
                <a:latin typeface="Times New Roman" panose="02020603050405020304" pitchFamily="18" charset="0"/>
                <a:ea typeface="宋体" panose="02010600030101010101" pitchFamily="2" charset="-122"/>
              </a:rPr>
              <a:t>结果为偶校验则转移指令</a:t>
            </a:r>
            <a:endParaRPr lang="zh-CN" altLang="en-US" sz="1800" dirty="0">
              <a:latin typeface="Times New Roman" panose="02020603050405020304" pitchFamily="18" charset="0"/>
              <a:ea typeface="宋体" panose="02010600030101010101" pitchFamily="2" charset="-122"/>
            </a:endParaRPr>
          </a:p>
          <a:p>
            <a:pPr algn="just">
              <a:lnSpc>
                <a:spcPct val="70000"/>
              </a:lnSpc>
              <a:spcBef>
                <a:spcPct val="50000"/>
              </a:spcBef>
            </a:pPr>
            <a:r>
              <a:rPr lang="zh-CN" altLang="en-US" sz="1800" dirty="0">
                <a:latin typeface="Times New Roman" panose="02020603050405020304" pitchFamily="18" charset="0"/>
                <a:ea typeface="宋体" panose="02010600030101010101" pitchFamily="2" charset="-122"/>
              </a:rPr>
              <a:t>指令格式：</a:t>
            </a:r>
            <a:r>
              <a:rPr lang="en-US" altLang="zh-CN" sz="1800">
                <a:latin typeface="Times New Roman" panose="02020603050405020304" pitchFamily="18" charset="0"/>
                <a:ea typeface="宋体" panose="02010600030101010101" pitchFamily="2" charset="-122"/>
              </a:rPr>
              <a:t>JP (</a:t>
            </a:r>
            <a:r>
              <a:rPr lang="zh-CN" altLang="en-US" sz="1800">
                <a:latin typeface="Times New Roman" panose="02020603050405020304" pitchFamily="18" charset="0"/>
                <a:ea typeface="宋体" panose="02010600030101010101" pitchFamily="2" charset="-122"/>
              </a:rPr>
              <a:t>或</a:t>
            </a:r>
            <a:r>
              <a:rPr lang="en-US" altLang="zh-CN" sz="1800">
                <a:latin typeface="Times New Roman" panose="02020603050405020304" pitchFamily="18" charset="0"/>
                <a:ea typeface="宋体" panose="02010600030101010101" pitchFamily="2" charset="-122"/>
              </a:rPr>
              <a:t>JPE)  OPR</a:t>
            </a:r>
            <a:endParaRPr lang="en-US" altLang="zh-CN" sz="1800">
              <a:latin typeface="Times New Roman" panose="02020603050405020304" pitchFamily="18" charset="0"/>
              <a:ea typeface="宋体" panose="02010600030101010101" pitchFamily="2" charset="-122"/>
            </a:endParaRPr>
          </a:p>
          <a:p>
            <a:pPr algn="just">
              <a:lnSpc>
                <a:spcPct val="70000"/>
              </a:lnSpc>
              <a:spcBef>
                <a:spcPct val="50000"/>
              </a:spcBef>
            </a:pPr>
            <a:r>
              <a:rPr lang="zh-CN" altLang="en-US" sz="1800" dirty="0">
                <a:latin typeface="Times New Roman" panose="02020603050405020304" pitchFamily="18" charset="0"/>
                <a:ea typeface="宋体" panose="02010600030101010101" pitchFamily="2" charset="-122"/>
              </a:rPr>
              <a:t>测试条件：</a:t>
            </a:r>
            <a:r>
              <a:rPr lang="en-US" altLang="zh-CN" sz="1800">
                <a:latin typeface="Times New Roman" panose="02020603050405020304" pitchFamily="18" charset="0"/>
                <a:ea typeface="宋体" panose="02010600030101010101" pitchFamily="2" charset="-122"/>
              </a:rPr>
              <a:t>PF=1</a:t>
            </a:r>
            <a:r>
              <a:rPr lang="zh-CN" altLang="en-US" sz="1800" dirty="0">
                <a:latin typeface="Times New Roman" panose="02020603050405020304" pitchFamily="18" charset="0"/>
                <a:ea typeface="宋体" panose="02010600030101010101" pitchFamily="2" charset="-122"/>
              </a:rPr>
              <a:t>成立转移成功，否则往下执行</a:t>
            </a:r>
            <a:endParaRPr lang="zh-CN" altLang="en-US" sz="1800" dirty="0">
              <a:latin typeface="Times New Roman" panose="02020603050405020304" pitchFamily="18" charset="0"/>
              <a:ea typeface="宋体" panose="02010600030101010101" pitchFamily="2" charset="-122"/>
            </a:endParaRPr>
          </a:p>
          <a:p>
            <a:pPr algn="just">
              <a:lnSpc>
                <a:spcPct val="70000"/>
              </a:lnSpc>
              <a:spcBef>
                <a:spcPct val="50000"/>
              </a:spcBef>
            </a:pPr>
            <a:r>
              <a:rPr lang="en-US" altLang="zh-CN" sz="1800" dirty="0">
                <a:latin typeface="Times New Roman" panose="02020603050405020304" pitchFamily="18" charset="0"/>
                <a:ea typeface="宋体" panose="02010600030101010101" pitchFamily="2" charset="-122"/>
              </a:rPr>
              <a:t>⑻ </a:t>
            </a:r>
            <a:r>
              <a:rPr lang="en-US" altLang="zh-CN" sz="1800">
                <a:latin typeface="Times New Roman" panose="02020603050405020304" pitchFamily="18" charset="0"/>
                <a:ea typeface="宋体" panose="02010600030101010101" pitchFamily="2" charset="-122"/>
              </a:rPr>
              <a:t>JNP (</a:t>
            </a:r>
            <a:r>
              <a:rPr lang="zh-CN" altLang="en-US" sz="1800">
                <a:latin typeface="Times New Roman" panose="02020603050405020304" pitchFamily="18" charset="0"/>
                <a:ea typeface="宋体" panose="02010600030101010101" pitchFamily="2" charset="-122"/>
              </a:rPr>
              <a:t>或</a:t>
            </a:r>
            <a:r>
              <a:rPr lang="en-US" altLang="zh-CN" sz="1800">
                <a:latin typeface="Times New Roman" panose="02020603050405020304" pitchFamily="18" charset="0"/>
                <a:ea typeface="宋体" panose="02010600030101010101" pitchFamily="2" charset="-122"/>
              </a:rPr>
              <a:t>JPO)  (Jump if not Parity</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or Parity odd) </a:t>
            </a:r>
            <a:r>
              <a:rPr lang="zh-CN" altLang="en-US" sz="1800" dirty="0">
                <a:latin typeface="Times New Roman" panose="02020603050405020304" pitchFamily="18" charset="0"/>
                <a:ea typeface="宋体" panose="02010600030101010101" pitchFamily="2" charset="-122"/>
              </a:rPr>
              <a:t>结果为奇校验则转移指令</a:t>
            </a:r>
            <a:endParaRPr lang="zh-CN" altLang="en-US" sz="1800" dirty="0">
              <a:latin typeface="Times New Roman" panose="02020603050405020304" pitchFamily="18" charset="0"/>
              <a:ea typeface="宋体" panose="02010600030101010101" pitchFamily="2" charset="-122"/>
            </a:endParaRPr>
          </a:p>
          <a:p>
            <a:pPr algn="just">
              <a:lnSpc>
                <a:spcPct val="70000"/>
              </a:lnSpc>
              <a:spcBef>
                <a:spcPct val="50000"/>
              </a:spcBef>
            </a:pPr>
            <a:r>
              <a:rPr lang="zh-CN" altLang="en-US" sz="1800" dirty="0">
                <a:latin typeface="Times New Roman" panose="02020603050405020304" pitchFamily="18" charset="0"/>
                <a:ea typeface="宋体" panose="02010600030101010101" pitchFamily="2" charset="-122"/>
              </a:rPr>
              <a:t>指令格式：</a:t>
            </a:r>
            <a:r>
              <a:rPr lang="en-US" altLang="zh-CN" sz="1800">
                <a:latin typeface="Times New Roman" panose="02020603050405020304" pitchFamily="18" charset="0"/>
                <a:ea typeface="宋体" panose="02010600030101010101" pitchFamily="2" charset="-122"/>
              </a:rPr>
              <a:t>JNP (</a:t>
            </a:r>
            <a:r>
              <a:rPr lang="zh-CN" altLang="en-US" sz="1800">
                <a:latin typeface="Times New Roman" panose="02020603050405020304" pitchFamily="18" charset="0"/>
                <a:ea typeface="宋体" panose="02010600030101010101" pitchFamily="2" charset="-122"/>
              </a:rPr>
              <a:t>或</a:t>
            </a:r>
            <a:r>
              <a:rPr lang="en-US" altLang="zh-CN" sz="1800">
                <a:latin typeface="Times New Roman" panose="02020603050405020304" pitchFamily="18" charset="0"/>
                <a:ea typeface="宋体" panose="02010600030101010101" pitchFamily="2" charset="-122"/>
              </a:rPr>
              <a:t>JPO)  OPR</a:t>
            </a:r>
            <a:endParaRPr lang="en-US" altLang="zh-CN" sz="1800">
              <a:latin typeface="Times New Roman" panose="02020603050405020304" pitchFamily="18" charset="0"/>
              <a:ea typeface="宋体" panose="02010600030101010101" pitchFamily="2" charset="-122"/>
            </a:endParaRPr>
          </a:p>
          <a:p>
            <a:pPr algn="just">
              <a:lnSpc>
                <a:spcPct val="70000"/>
              </a:lnSpc>
              <a:spcBef>
                <a:spcPct val="50000"/>
              </a:spcBef>
            </a:pPr>
            <a:r>
              <a:rPr lang="zh-CN" altLang="en-US" sz="1800" dirty="0">
                <a:latin typeface="Times New Roman" panose="02020603050405020304" pitchFamily="18" charset="0"/>
                <a:ea typeface="宋体" panose="02010600030101010101" pitchFamily="2" charset="-122"/>
              </a:rPr>
              <a:t>测试条件：</a:t>
            </a:r>
            <a:r>
              <a:rPr lang="en-US" altLang="zh-CN" sz="1800">
                <a:latin typeface="Times New Roman" panose="02020603050405020304" pitchFamily="18" charset="0"/>
                <a:ea typeface="宋体" panose="02010600030101010101" pitchFamily="2" charset="-122"/>
              </a:rPr>
              <a:t>PF=0</a:t>
            </a:r>
            <a:r>
              <a:rPr lang="zh-CN" altLang="en-US" sz="1800" dirty="0">
                <a:latin typeface="Times New Roman" panose="02020603050405020304" pitchFamily="18" charset="0"/>
                <a:ea typeface="宋体" panose="02010600030101010101" pitchFamily="2" charset="-122"/>
              </a:rPr>
              <a:t>成立转移成功，否则往下执行</a:t>
            </a:r>
            <a:endParaRPr lang="zh-CN" altLang="en-US" sz="1800" dirty="0">
              <a:latin typeface="Times New Roman" panose="02020603050405020304" pitchFamily="18" charset="0"/>
              <a:ea typeface="宋体" panose="02010600030101010101" pitchFamily="2" charset="-122"/>
            </a:endParaRPr>
          </a:p>
          <a:p>
            <a:pPr algn="just">
              <a:lnSpc>
                <a:spcPct val="70000"/>
              </a:lnSpc>
              <a:spcBef>
                <a:spcPct val="50000"/>
              </a:spcBef>
            </a:pPr>
            <a:r>
              <a:rPr lang="en-US" altLang="zh-CN" sz="1800" dirty="0">
                <a:latin typeface="Times New Roman" panose="02020603050405020304" pitchFamily="18" charset="0"/>
                <a:ea typeface="宋体" panose="02010600030101010101" pitchFamily="2" charset="-122"/>
              </a:rPr>
              <a:t>⑼ </a:t>
            </a:r>
            <a:r>
              <a:rPr lang="en-US" altLang="zh-CN" sz="1800">
                <a:latin typeface="Times New Roman" panose="02020603050405020304" pitchFamily="18" charset="0"/>
                <a:ea typeface="宋体" panose="02010600030101010101" pitchFamily="2" charset="-122"/>
              </a:rPr>
              <a:t>JC (</a:t>
            </a:r>
            <a:r>
              <a:rPr lang="zh-CN" altLang="en-US" sz="1800">
                <a:latin typeface="Times New Roman" panose="02020603050405020304" pitchFamily="18" charset="0"/>
                <a:ea typeface="宋体" panose="02010600030101010101" pitchFamily="2" charset="-122"/>
              </a:rPr>
              <a:t>或</a:t>
            </a:r>
            <a:r>
              <a:rPr lang="en-US" altLang="zh-CN" sz="1800">
                <a:latin typeface="Times New Roman" panose="02020603050405020304" pitchFamily="18" charset="0"/>
                <a:ea typeface="宋体" panose="02010600030101010101" pitchFamily="2" charset="-122"/>
              </a:rPr>
              <a:t>JB</a:t>
            </a:r>
            <a:r>
              <a:rPr lang="en-US" altLang="zh-CN" sz="1800" b="1">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JNAE) (Jump if below</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or not above or equal</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or Carry)</a:t>
            </a:r>
            <a:r>
              <a:rPr lang="zh-CN" altLang="en-US" sz="1800" dirty="0">
                <a:latin typeface="Times New Roman" panose="02020603050405020304" pitchFamily="18" charset="0"/>
                <a:ea typeface="宋体" panose="02010600030101010101" pitchFamily="2" charset="-122"/>
              </a:rPr>
              <a:t>低于，或不高不等，或有进（借）位则转移指令</a:t>
            </a:r>
            <a:endParaRPr lang="zh-CN" altLang="en-US" sz="1800" dirty="0">
              <a:latin typeface="Times New Roman" panose="02020603050405020304" pitchFamily="18" charset="0"/>
              <a:ea typeface="宋体" panose="02010600030101010101" pitchFamily="2" charset="-122"/>
            </a:endParaRPr>
          </a:p>
          <a:p>
            <a:pPr algn="just">
              <a:lnSpc>
                <a:spcPct val="70000"/>
              </a:lnSpc>
              <a:spcBef>
                <a:spcPct val="50000"/>
              </a:spcBef>
            </a:pPr>
            <a:r>
              <a:rPr lang="zh-CN" altLang="en-US" sz="1800" dirty="0">
                <a:latin typeface="Times New Roman" panose="02020603050405020304" pitchFamily="18" charset="0"/>
                <a:ea typeface="宋体" panose="02010600030101010101" pitchFamily="2" charset="-122"/>
              </a:rPr>
              <a:t>指令格式：</a:t>
            </a:r>
            <a:r>
              <a:rPr lang="en-US" altLang="zh-CN" sz="1800">
                <a:latin typeface="Times New Roman" panose="02020603050405020304" pitchFamily="18" charset="0"/>
                <a:ea typeface="宋体" panose="02010600030101010101" pitchFamily="2" charset="-122"/>
              </a:rPr>
              <a:t>JC (</a:t>
            </a:r>
            <a:r>
              <a:rPr lang="zh-CN" altLang="en-US" sz="1800">
                <a:latin typeface="Times New Roman" panose="02020603050405020304" pitchFamily="18" charset="0"/>
                <a:ea typeface="宋体" panose="02010600030101010101" pitchFamily="2" charset="-122"/>
              </a:rPr>
              <a:t>或</a:t>
            </a:r>
            <a:r>
              <a:rPr lang="en-US" altLang="zh-CN" sz="1800">
                <a:latin typeface="Times New Roman" panose="02020603050405020304" pitchFamily="18" charset="0"/>
                <a:ea typeface="宋体" panose="02010600030101010101" pitchFamily="2" charset="-122"/>
              </a:rPr>
              <a:t>JB</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JNAE)  OPR</a:t>
            </a:r>
            <a:endParaRPr lang="en-US" altLang="zh-CN" sz="1800">
              <a:latin typeface="Times New Roman" panose="02020603050405020304" pitchFamily="18" charset="0"/>
              <a:ea typeface="宋体" panose="02010600030101010101" pitchFamily="2" charset="-122"/>
            </a:endParaRPr>
          </a:p>
          <a:p>
            <a:pPr algn="just">
              <a:lnSpc>
                <a:spcPct val="70000"/>
              </a:lnSpc>
              <a:spcBef>
                <a:spcPct val="50000"/>
              </a:spcBef>
            </a:pPr>
            <a:r>
              <a:rPr lang="zh-CN" altLang="en-US" sz="1800" dirty="0">
                <a:latin typeface="Times New Roman" panose="02020603050405020304" pitchFamily="18" charset="0"/>
                <a:ea typeface="宋体" panose="02010600030101010101" pitchFamily="2" charset="-122"/>
              </a:rPr>
              <a:t>测试条件：</a:t>
            </a:r>
            <a:r>
              <a:rPr lang="en-US" altLang="zh-CN" sz="1800">
                <a:latin typeface="Times New Roman" panose="02020603050405020304" pitchFamily="18" charset="0"/>
                <a:ea typeface="宋体" panose="02010600030101010101" pitchFamily="2" charset="-122"/>
              </a:rPr>
              <a:t>CF=1</a:t>
            </a:r>
            <a:r>
              <a:rPr lang="zh-CN" altLang="en-US" sz="1800" dirty="0">
                <a:latin typeface="Times New Roman" panose="02020603050405020304" pitchFamily="18" charset="0"/>
                <a:ea typeface="宋体" panose="02010600030101010101" pitchFamily="2" charset="-122"/>
              </a:rPr>
              <a:t>成立转移成功，否则往下执行</a:t>
            </a:r>
            <a:endParaRPr lang="zh-CN" altLang="en-US" sz="1800" dirty="0">
              <a:latin typeface="Times New Roman" panose="02020603050405020304" pitchFamily="18" charset="0"/>
              <a:ea typeface="宋体" panose="02010600030101010101" pitchFamily="2" charset="-122"/>
            </a:endParaRPr>
          </a:p>
          <a:p>
            <a:pPr algn="just">
              <a:lnSpc>
                <a:spcPct val="70000"/>
              </a:lnSpc>
              <a:spcBef>
                <a:spcPct val="50000"/>
              </a:spcBef>
            </a:pPr>
            <a:r>
              <a:rPr lang="en-US" altLang="zh-CN" sz="1800" dirty="0">
                <a:latin typeface="Times New Roman" panose="02020603050405020304" pitchFamily="18" charset="0"/>
                <a:ea typeface="宋体" panose="02010600030101010101" pitchFamily="2" charset="-122"/>
              </a:rPr>
              <a:t>⑽ </a:t>
            </a:r>
            <a:r>
              <a:rPr lang="en-US" altLang="zh-CN" sz="1800">
                <a:latin typeface="Times New Roman" panose="02020603050405020304" pitchFamily="18" charset="0"/>
                <a:ea typeface="宋体" panose="02010600030101010101" pitchFamily="2" charset="-122"/>
              </a:rPr>
              <a:t>JNC (</a:t>
            </a:r>
            <a:r>
              <a:rPr lang="zh-CN" altLang="en-US" sz="1800">
                <a:latin typeface="Times New Roman" panose="02020603050405020304" pitchFamily="18" charset="0"/>
                <a:ea typeface="宋体" panose="02010600030101010101" pitchFamily="2" charset="-122"/>
              </a:rPr>
              <a:t>或</a:t>
            </a:r>
            <a:r>
              <a:rPr lang="en-US" altLang="zh-CN" sz="1800">
                <a:latin typeface="Times New Roman" panose="02020603050405020304" pitchFamily="18" charset="0"/>
                <a:ea typeface="宋体" panose="02010600030101010101" pitchFamily="2" charset="-122"/>
              </a:rPr>
              <a:t>JNB</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JAE) (Jump if not below</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or above or equal</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or not Carry)</a:t>
            </a:r>
            <a:r>
              <a:rPr lang="zh-CN" altLang="en-US" sz="1800" dirty="0">
                <a:latin typeface="Times New Roman" panose="02020603050405020304" pitchFamily="18" charset="0"/>
                <a:ea typeface="宋体" panose="02010600030101010101" pitchFamily="2" charset="-122"/>
              </a:rPr>
              <a:t>不低于，或高于或者等于，或无进（借）位则转移指令</a:t>
            </a:r>
            <a:endParaRPr lang="zh-CN" altLang="en-US" sz="18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6916" name="文本框 166915"/>
          <p:cNvSpPr txBox="1"/>
          <p:nvPr/>
        </p:nvSpPr>
        <p:spPr>
          <a:xfrm>
            <a:off x="539750" y="1268730"/>
            <a:ext cx="8077200" cy="5492750"/>
          </a:xfrm>
          <a:prstGeom prst="rect">
            <a:avLst/>
          </a:prstGeom>
          <a:noFill/>
          <a:ln w="9525">
            <a:noFill/>
          </a:ln>
        </p:spPr>
        <p:txBody>
          <a:bodyPr>
            <a:spAutoFit/>
          </a:bodyPr>
          <a:p>
            <a:pPr algn="just">
              <a:spcBef>
                <a:spcPct val="50000"/>
              </a:spcBef>
            </a:pPr>
            <a:r>
              <a:rPr lang="zh-CN" altLang="en-US" sz="1800" dirty="0">
                <a:latin typeface="Times New Roman" panose="02020603050405020304" pitchFamily="18" charset="0"/>
                <a:ea typeface="宋体" panose="02010600030101010101" pitchFamily="2" charset="-122"/>
              </a:rPr>
              <a:t>指令格式：</a:t>
            </a:r>
            <a:r>
              <a:rPr lang="en-US" altLang="zh-CN" sz="1800">
                <a:latin typeface="Times New Roman" panose="02020603050405020304" pitchFamily="18" charset="0"/>
                <a:ea typeface="宋体" panose="02010600030101010101" pitchFamily="2" charset="-122"/>
              </a:rPr>
              <a:t>JNC (</a:t>
            </a:r>
            <a:r>
              <a:rPr lang="zh-CN" altLang="en-US" sz="1800">
                <a:latin typeface="Times New Roman" panose="02020603050405020304" pitchFamily="18" charset="0"/>
                <a:ea typeface="宋体" panose="02010600030101010101" pitchFamily="2" charset="-122"/>
              </a:rPr>
              <a:t>或</a:t>
            </a:r>
            <a:r>
              <a:rPr lang="en-US" altLang="zh-CN" sz="1800">
                <a:latin typeface="Times New Roman" panose="02020603050405020304" pitchFamily="18" charset="0"/>
                <a:ea typeface="宋体" panose="02010600030101010101" pitchFamily="2" charset="-122"/>
              </a:rPr>
              <a:t>JNB</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JAE)  OPR</a:t>
            </a:r>
            <a:endParaRPr lang="en-US" altLang="zh-CN" sz="1800">
              <a:latin typeface="Times New Roman" panose="02020603050405020304" pitchFamily="18" charset="0"/>
              <a:ea typeface="宋体" panose="02010600030101010101" pitchFamily="2" charset="-122"/>
            </a:endParaRPr>
          </a:p>
          <a:p>
            <a:pPr algn="just">
              <a:spcBef>
                <a:spcPct val="50000"/>
              </a:spcBef>
            </a:pPr>
            <a:r>
              <a:rPr lang="zh-CN" altLang="en-US" sz="1800" dirty="0">
                <a:latin typeface="Times New Roman" panose="02020603050405020304" pitchFamily="18" charset="0"/>
                <a:ea typeface="宋体" panose="02010600030101010101" pitchFamily="2" charset="-122"/>
              </a:rPr>
              <a:t>测试条件：</a:t>
            </a:r>
            <a:r>
              <a:rPr lang="en-US" altLang="zh-CN" sz="1800">
                <a:latin typeface="Times New Roman" panose="02020603050405020304" pitchFamily="18" charset="0"/>
                <a:ea typeface="宋体" panose="02010600030101010101" pitchFamily="2" charset="-122"/>
              </a:rPr>
              <a:t>CF=0</a:t>
            </a:r>
            <a:r>
              <a:rPr lang="zh-CN" altLang="en-US" sz="1800" dirty="0">
                <a:latin typeface="Times New Roman" panose="02020603050405020304" pitchFamily="18" charset="0"/>
                <a:ea typeface="宋体" panose="02010600030101010101" pitchFamily="2" charset="-122"/>
              </a:rPr>
              <a:t>成立转移成功，否则往下执行</a:t>
            </a:r>
            <a:endParaRPr lang="zh-CN" altLang="en-US" sz="1800" dirty="0">
              <a:latin typeface="Times New Roman" panose="02020603050405020304" pitchFamily="18" charset="0"/>
              <a:ea typeface="宋体" panose="02010600030101010101" pitchFamily="2" charset="-122"/>
            </a:endParaRPr>
          </a:p>
          <a:p>
            <a:pPr algn="just">
              <a:spcBef>
                <a:spcPct val="50000"/>
              </a:spcBef>
            </a:pPr>
            <a:r>
              <a:rPr lang="zh-CN" altLang="en-US" sz="1800" dirty="0">
                <a:latin typeface="Times New Roman" panose="02020603050405020304" pitchFamily="18" charset="0"/>
                <a:ea typeface="宋体" panose="02010600030101010101" pitchFamily="2" charset="-122"/>
              </a:rPr>
              <a:t>【例</a:t>
            </a:r>
            <a:r>
              <a:rPr lang="en-US" altLang="zh-CN"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】在首地址为</a:t>
            </a:r>
            <a:r>
              <a:rPr lang="en-US" altLang="zh-CN" sz="1800">
                <a:latin typeface="Times New Roman" panose="02020603050405020304" pitchFamily="18" charset="0"/>
                <a:ea typeface="宋体" panose="02010600030101010101" pitchFamily="2" charset="-122"/>
              </a:rPr>
              <a:t>TABLE</a:t>
            </a:r>
            <a:r>
              <a:rPr lang="zh-CN" altLang="en-US" sz="1800" dirty="0">
                <a:latin typeface="Times New Roman" panose="02020603050405020304" pitchFamily="18" charset="0"/>
                <a:ea typeface="宋体" panose="02010600030101010101" pitchFamily="2" charset="-122"/>
              </a:rPr>
              <a:t>的数据段中，存放了若干个带符号字节数据块，其长度为</a:t>
            </a:r>
            <a:r>
              <a:rPr lang="en-US" altLang="zh-CN" sz="1800">
                <a:latin typeface="Times New Roman" panose="02020603050405020304" pitchFamily="18" charset="0"/>
                <a:ea typeface="宋体" panose="02010600030101010101" pitchFamily="2" charset="-122"/>
              </a:rPr>
              <a:t>COUNT</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设不超过</a:t>
            </a:r>
            <a:r>
              <a:rPr lang="en-US" altLang="zh-CN" sz="1800" dirty="0">
                <a:latin typeface="Times New Roman" panose="02020603050405020304" pitchFamily="18" charset="0"/>
                <a:ea typeface="宋体" panose="02010600030101010101" pitchFamily="2" charset="-122"/>
              </a:rPr>
              <a:t>255</a:t>
            </a:r>
            <a:r>
              <a:rPr lang="zh-CN" altLang="en-US" sz="1800" dirty="0">
                <a:latin typeface="Times New Roman" panose="02020603050405020304" pitchFamily="18" charset="0"/>
                <a:ea typeface="宋体" panose="02010600030101010101" pitchFamily="2" charset="-122"/>
              </a:rPr>
              <a:t>），试统计其中正元素、负元素及零的个数，并分别将统计的个数存入</a:t>
            </a:r>
            <a:r>
              <a:rPr lang="en-US" altLang="zh-CN" sz="1800">
                <a:latin typeface="Times New Roman" panose="02020603050405020304" pitchFamily="18" charset="0"/>
                <a:ea typeface="宋体" panose="02010600030101010101" pitchFamily="2" charset="-122"/>
              </a:rPr>
              <a:t>PLUS</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MINUS</a:t>
            </a:r>
            <a:r>
              <a:rPr lang="zh-CN" altLang="en-US" sz="1800">
                <a:latin typeface="Times New Roman" panose="02020603050405020304" pitchFamily="18" charset="0"/>
                <a:ea typeface="宋体" panose="02010600030101010101" pitchFamily="2" charset="-122"/>
              </a:rPr>
              <a:t>和</a:t>
            </a:r>
            <a:r>
              <a:rPr lang="en-US" altLang="zh-CN" sz="1800">
                <a:latin typeface="Times New Roman" panose="02020603050405020304" pitchFamily="18" charset="0"/>
                <a:ea typeface="宋体" panose="02010600030101010101" pitchFamily="2" charset="-122"/>
              </a:rPr>
              <a:t>ZERO</a:t>
            </a:r>
            <a:r>
              <a:rPr lang="zh-CN" altLang="en-US" sz="1800" dirty="0">
                <a:latin typeface="Times New Roman" panose="02020603050405020304" pitchFamily="18" charset="0"/>
                <a:ea typeface="宋体" panose="02010600030101010101" pitchFamily="2" charset="-122"/>
              </a:rPr>
              <a:t>字节单元中。</a:t>
            </a:r>
            <a:endParaRPr lang="zh-CN" altLang="en-US" sz="1800" dirty="0">
              <a:latin typeface="Times New Roman" panose="02020603050405020304" pitchFamily="18" charset="0"/>
              <a:ea typeface="宋体" panose="02010600030101010101" pitchFamily="2" charset="-122"/>
            </a:endParaRPr>
          </a:p>
          <a:p>
            <a:pPr algn="just">
              <a:spcBef>
                <a:spcPct val="50000"/>
              </a:spcBef>
            </a:pPr>
            <a:r>
              <a:rPr lang="zh-CN" altLang="en-US" sz="1800" dirty="0">
                <a:latin typeface="Times New Roman" panose="02020603050405020304" pitchFamily="18" charset="0"/>
                <a:ea typeface="宋体" panose="02010600030101010101" pitchFamily="2" charset="-122"/>
              </a:rPr>
              <a:t>为了统计正元素、负元素及零的个数，可先将</a:t>
            </a:r>
            <a:r>
              <a:rPr lang="en-US" altLang="zh-CN" sz="1800">
                <a:latin typeface="Times New Roman" panose="02020603050405020304" pitchFamily="18" charset="0"/>
                <a:ea typeface="宋体" panose="02010600030101010101" pitchFamily="2" charset="-122"/>
              </a:rPr>
              <a:t>PLUS</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MINUS</a:t>
            </a:r>
            <a:r>
              <a:rPr lang="zh-CN" altLang="en-US" sz="1800">
                <a:latin typeface="Times New Roman" panose="02020603050405020304" pitchFamily="18" charset="0"/>
                <a:ea typeface="宋体" panose="02010600030101010101" pitchFamily="2" charset="-122"/>
              </a:rPr>
              <a:t>和</a:t>
            </a:r>
            <a:r>
              <a:rPr lang="en-US" altLang="zh-CN" sz="1800">
                <a:latin typeface="Times New Roman" panose="02020603050405020304" pitchFamily="18" charset="0"/>
                <a:ea typeface="宋体" panose="02010600030101010101" pitchFamily="2" charset="-122"/>
              </a:rPr>
              <a:t>ZERO</a:t>
            </a:r>
            <a:r>
              <a:rPr lang="zh-CN" altLang="en-US" sz="1800" dirty="0">
                <a:latin typeface="Times New Roman" panose="02020603050405020304" pitchFamily="18" charset="0"/>
                <a:ea typeface="宋体" panose="02010600030101010101" pitchFamily="2" charset="-122"/>
              </a:rPr>
              <a:t>三个单元清零，然后将数据区中的带符号数逐个取入</a:t>
            </a:r>
            <a:r>
              <a:rPr lang="en-US" altLang="zh-CN" sz="1800">
                <a:latin typeface="Times New Roman" panose="02020603050405020304" pitchFamily="18" charset="0"/>
                <a:ea typeface="宋体" panose="02010600030101010101" pitchFamily="2" charset="-122"/>
              </a:rPr>
              <a:t>AL</a:t>
            </a:r>
            <a:r>
              <a:rPr lang="zh-CN" altLang="en-US" sz="1800" dirty="0">
                <a:latin typeface="Times New Roman" panose="02020603050405020304" pitchFamily="18" charset="0"/>
                <a:ea typeface="宋体" panose="02010600030101010101" pitchFamily="2" charset="-122"/>
              </a:rPr>
              <a:t>寄存器，并执行能影响状态标志位的指令，再利用</a:t>
            </a:r>
            <a:r>
              <a:rPr lang="en-US" altLang="zh-CN" sz="1800">
                <a:latin typeface="Times New Roman" panose="02020603050405020304" pitchFamily="18" charset="0"/>
                <a:ea typeface="宋体" panose="02010600030101010101" pitchFamily="2" charset="-122"/>
              </a:rPr>
              <a:t>JS</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JZ</a:t>
            </a:r>
            <a:r>
              <a:rPr lang="zh-CN" altLang="en-US" sz="1800" dirty="0">
                <a:latin typeface="Times New Roman" panose="02020603050405020304" pitchFamily="18" charset="0"/>
                <a:ea typeface="宋体" panose="02010600030101010101" pitchFamily="2" charset="-122"/>
              </a:rPr>
              <a:t>等条件转移指令测试该数是负数、零还是正数，然后分别在相应的单元中进行统计。主要程序段如下：</a:t>
            </a:r>
            <a:endParaRPr lang="zh-CN" altLang="en-US" sz="1800" dirty="0">
              <a:latin typeface="Times New Roman" panose="02020603050405020304" pitchFamily="18" charset="0"/>
              <a:ea typeface="宋体" panose="02010600030101010101" pitchFamily="2" charset="-122"/>
            </a:endParaRPr>
          </a:p>
          <a:p>
            <a:pPr algn="just">
              <a:spcBef>
                <a:spcPct val="50000"/>
              </a:spcBef>
            </a:pPr>
            <a:r>
              <a:rPr lang="zh-CN" altLang="en-US" sz="1800" dirty="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XOR  AL</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AL        </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AL</a:t>
            </a:r>
            <a:r>
              <a:rPr lang="zh-CN" altLang="en-US" sz="1500" dirty="0">
                <a:latin typeface="Times New Roman" panose="02020603050405020304" pitchFamily="18" charset="0"/>
                <a:ea typeface="宋体" panose="02010600030101010101" pitchFamily="2" charset="-122"/>
              </a:rPr>
              <a:t>清</a:t>
            </a:r>
            <a:r>
              <a:rPr lang="en-US" altLang="zh-CN" sz="1500" dirty="0">
                <a:latin typeface="Times New Roman" panose="02020603050405020304" pitchFamily="18" charset="0"/>
                <a:ea typeface="宋体" panose="02010600030101010101" pitchFamily="2" charset="-122"/>
              </a:rPr>
              <a:t>0</a:t>
            </a:r>
            <a:endParaRPr lang="en-US" altLang="zh-CN" sz="1500" dirty="0">
              <a:latin typeface="Times New Roman" panose="02020603050405020304" pitchFamily="18" charset="0"/>
              <a:ea typeface="宋体" panose="02010600030101010101" pitchFamily="2" charset="-122"/>
            </a:endParaRPr>
          </a:p>
          <a:p>
            <a:pPr algn="just">
              <a:spcBef>
                <a:spcPct val="50000"/>
              </a:spcBef>
            </a:pPr>
            <a:r>
              <a:rPr lang="en-US" altLang="zh-CN"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MOV  PLUS</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AL     </a:t>
            </a: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PLUS</a:t>
            </a:r>
            <a:r>
              <a:rPr lang="zh-CN" altLang="en-US" sz="1500" dirty="0">
                <a:latin typeface="Times New Roman" panose="02020603050405020304" pitchFamily="18" charset="0"/>
                <a:ea typeface="宋体" panose="02010600030101010101" pitchFamily="2" charset="-122"/>
              </a:rPr>
              <a:t>字节单元清</a:t>
            </a:r>
            <a:r>
              <a:rPr lang="en-US" altLang="zh-CN" sz="1500" dirty="0">
                <a:latin typeface="Times New Roman" panose="02020603050405020304" pitchFamily="18" charset="0"/>
                <a:ea typeface="宋体" panose="02010600030101010101" pitchFamily="2" charset="-122"/>
              </a:rPr>
              <a:t>0</a:t>
            </a:r>
            <a:endParaRPr lang="en-US" altLang="zh-CN" sz="1500" dirty="0">
              <a:latin typeface="Times New Roman" panose="02020603050405020304" pitchFamily="18" charset="0"/>
              <a:ea typeface="宋体" panose="02010600030101010101" pitchFamily="2" charset="-122"/>
            </a:endParaRPr>
          </a:p>
          <a:p>
            <a:pPr algn="just">
              <a:spcBef>
                <a:spcPct val="50000"/>
              </a:spcBef>
            </a:pPr>
            <a:r>
              <a:rPr lang="en-US" altLang="zh-CN"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MOV  MINUS</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AL    </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MINUS</a:t>
            </a:r>
            <a:r>
              <a:rPr lang="zh-CN" altLang="en-US" sz="1500" dirty="0">
                <a:latin typeface="Times New Roman" panose="02020603050405020304" pitchFamily="18" charset="0"/>
                <a:ea typeface="宋体" panose="02010600030101010101" pitchFamily="2" charset="-122"/>
              </a:rPr>
              <a:t>字节单元清</a:t>
            </a:r>
            <a:r>
              <a:rPr lang="en-US" altLang="zh-CN" sz="1500" dirty="0">
                <a:latin typeface="Times New Roman" panose="02020603050405020304" pitchFamily="18" charset="0"/>
                <a:ea typeface="宋体" panose="02010600030101010101" pitchFamily="2" charset="-122"/>
              </a:rPr>
              <a:t>0</a:t>
            </a:r>
            <a:endParaRPr lang="en-US" altLang="zh-CN" sz="1500" dirty="0">
              <a:latin typeface="Times New Roman" panose="02020603050405020304" pitchFamily="18" charset="0"/>
              <a:ea typeface="宋体" panose="02010600030101010101" pitchFamily="2" charset="-122"/>
            </a:endParaRPr>
          </a:p>
          <a:p>
            <a:pPr algn="just">
              <a:spcBef>
                <a:spcPct val="50000"/>
              </a:spcBef>
            </a:pPr>
            <a:r>
              <a:rPr lang="en-US" altLang="zh-CN"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MOV  ZERO</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AL     </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ZERO</a:t>
            </a:r>
            <a:r>
              <a:rPr lang="zh-CN" altLang="en-US" sz="1500" dirty="0">
                <a:latin typeface="Times New Roman" panose="02020603050405020304" pitchFamily="18" charset="0"/>
                <a:ea typeface="宋体" panose="02010600030101010101" pitchFamily="2" charset="-122"/>
              </a:rPr>
              <a:t>字节单元清</a:t>
            </a:r>
            <a:r>
              <a:rPr lang="en-US" altLang="zh-CN" sz="1500" dirty="0">
                <a:latin typeface="Times New Roman" panose="02020603050405020304" pitchFamily="18" charset="0"/>
                <a:ea typeface="宋体" panose="02010600030101010101" pitchFamily="2" charset="-122"/>
              </a:rPr>
              <a:t>0</a:t>
            </a:r>
            <a:endParaRPr lang="en-US" altLang="zh-CN" sz="1500" dirty="0">
              <a:latin typeface="Times New Roman" panose="02020603050405020304" pitchFamily="18" charset="0"/>
              <a:ea typeface="宋体" panose="02010600030101010101" pitchFamily="2" charset="-122"/>
            </a:endParaRPr>
          </a:p>
          <a:p>
            <a:pPr algn="just">
              <a:spcBef>
                <a:spcPct val="50000"/>
              </a:spcBef>
            </a:pPr>
            <a:r>
              <a:rPr lang="en-US" altLang="zh-CN"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LEA   SI</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TABLE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取源串首址</a:t>
            </a:r>
            <a:endParaRPr lang="zh-CN" altLang="en-US" sz="1500" dirty="0">
              <a:latin typeface="Times New Roman" panose="02020603050405020304" pitchFamily="18" charset="0"/>
              <a:ea typeface="宋体" panose="02010600030101010101" pitchFamily="2" charset="-122"/>
            </a:endParaRPr>
          </a:p>
          <a:p>
            <a:pPr algn="just">
              <a:spcBef>
                <a:spcPct val="50000"/>
              </a:spcBef>
            </a:pPr>
            <a:r>
              <a:rPr lang="zh-CN" altLang="en-US"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MOV  CX</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COUNT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取数据块长度</a:t>
            </a:r>
            <a:endParaRPr lang="zh-CN" altLang="en-US" sz="1500" dirty="0">
              <a:latin typeface="Times New Roman" panose="02020603050405020304" pitchFamily="18" charset="0"/>
              <a:ea typeface="宋体" panose="02010600030101010101" pitchFamily="2" charset="-122"/>
            </a:endParaRPr>
          </a:p>
          <a:p>
            <a:pPr algn="just">
              <a:spcBef>
                <a:spcPct val="50000"/>
              </a:spcBef>
            </a:pPr>
            <a:r>
              <a:rPr lang="zh-CN" altLang="en-US" sz="1500" dirty="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CLD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设置增址方向</a:t>
            </a:r>
            <a:r>
              <a:rPr lang="zh-CN" altLang="en-US" sz="1500" dirty="0">
                <a:latin typeface="Times New Roman" panose="02020603050405020304" pitchFamily="18" charset="0"/>
                <a:ea typeface="宋体" panose="02010600030101010101" pitchFamily="2" charset="-122"/>
              </a:rPr>
              <a:t>       </a:t>
            </a:r>
            <a:endParaRPr lang="zh-CN" altLang="en-US" sz="15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2626" name="标题 282625"/>
          <p:cNvSpPr>
            <a:spLocks noGrp="1"/>
          </p:cNvSpPr>
          <p:nvPr>
            <p:ph type="title"/>
          </p:nvPr>
        </p:nvSpPr>
        <p:spPr/>
        <p:txBody>
          <a:bodyPr anchor="ctr" anchorCtr="0"/>
          <a:p>
            <a:endParaRPr lang="zh-CN" altLang="en-US" dirty="0"/>
          </a:p>
        </p:txBody>
      </p:sp>
      <p:sp>
        <p:nvSpPr>
          <p:cNvPr id="282627" name="文本占位符 282626"/>
          <p:cNvSpPr>
            <a:spLocks noGrp="1"/>
          </p:cNvSpPr>
          <p:nvPr>
            <p:ph type="body" idx="1"/>
          </p:nvPr>
        </p:nvSpPr>
        <p:spPr/>
        <p:txBody>
          <a:bodyPr/>
          <a:p>
            <a:pPr>
              <a:buNone/>
            </a:pPr>
            <a:r>
              <a:rPr lang="zh-CN" altLang="en-US" dirty="0"/>
              <a:t>主要内容：</a:t>
            </a:r>
            <a:endParaRPr lang="zh-CN" altLang="en-US" dirty="0"/>
          </a:p>
          <a:p>
            <a:r>
              <a:rPr lang="zh-CN" altLang="en-US" sz="2400" dirty="0"/>
              <a:t>指令系统的一般概念</a:t>
            </a:r>
            <a:endParaRPr lang="zh-CN" altLang="en-US" sz="2400" dirty="0"/>
          </a:p>
          <a:p>
            <a:r>
              <a:rPr lang="zh-CN" altLang="en-US" sz="2400" dirty="0"/>
              <a:t>对操作数的寻址方式</a:t>
            </a:r>
            <a:endParaRPr lang="zh-CN" altLang="en-US" sz="2400" dirty="0"/>
          </a:p>
          <a:p>
            <a:r>
              <a:rPr lang="zh-CN" altLang="en-US" sz="2400" dirty="0"/>
              <a:t>六大类指令的操作原理</a:t>
            </a:r>
            <a:endParaRPr lang="zh-CN" altLang="en-US" sz="2400" dirty="0"/>
          </a:p>
          <a:p>
            <a:endParaRPr lang="zh-CN" altLang="en-US" sz="2400" b="0" dirty="0">
              <a:solidFill>
                <a:srgbClr val="FFFF00"/>
              </a:solidFill>
              <a:latin typeface="Times New Roman" panose="02020603050405020304" pitchFamily="18" charset="0"/>
            </a:endParaRPr>
          </a:p>
        </p:txBody>
      </p:sp>
      <p:sp>
        <p:nvSpPr>
          <p:cNvPr id="282628" name="文本框 282627"/>
          <p:cNvSpPr txBox="1"/>
          <p:nvPr/>
        </p:nvSpPr>
        <p:spPr>
          <a:xfrm>
            <a:off x="1403350" y="3789363"/>
            <a:ext cx="3581400" cy="1552575"/>
          </a:xfrm>
          <a:prstGeom prst="rect">
            <a:avLst/>
          </a:prstGeom>
          <a:noFill/>
          <a:ln w="12700">
            <a:noFill/>
          </a:ln>
        </p:spPr>
        <p:txBody>
          <a:bodyPr>
            <a:spAutoFit/>
          </a:bodyPr>
          <a:p>
            <a:pPr eaLnBrk="0" hangingPunct="0">
              <a:spcBef>
                <a:spcPct val="50000"/>
              </a:spcBef>
            </a:pPr>
            <a:r>
              <a:rPr lang="zh-CN" altLang="en-US" sz="2400" dirty="0">
                <a:latin typeface="Times New Roman" panose="02020603050405020304" pitchFamily="18" charset="0"/>
              </a:rPr>
              <a:t>操作码的含义</a:t>
            </a:r>
            <a:endParaRPr lang="zh-CN" altLang="en-US" sz="2400" dirty="0">
              <a:latin typeface="Times New Roman" panose="02020603050405020304" pitchFamily="18" charset="0"/>
            </a:endParaRPr>
          </a:p>
          <a:p>
            <a:pPr eaLnBrk="0" hangingPunct="0">
              <a:spcBef>
                <a:spcPct val="50000"/>
              </a:spcBef>
            </a:pPr>
            <a:r>
              <a:rPr lang="zh-CN" altLang="en-US" sz="2400" dirty="0">
                <a:latin typeface="Times New Roman" panose="02020603050405020304" pitchFamily="18" charset="0"/>
              </a:rPr>
              <a:t>指令对操作数的要求</a:t>
            </a:r>
            <a:endParaRPr lang="zh-CN" altLang="en-US" sz="2400" dirty="0">
              <a:latin typeface="Times New Roman" panose="02020603050405020304" pitchFamily="18" charset="0"/>
            </a:endParaRPr>
          </a:p>
          <a:p>
            <a:pPr eaLnBrk="0" hangingPunct="0">
              <a:spcBef>
                <a:spcPct val="50000"/>
              </a:spcBef>
            </a:pPr>
            <a:r>
              <a:rPr lang="zh-CN" altLang="en-US" sz="2400" dirty="0">
                <a:latin typeface="Times New Roman" panose="02020603050405020304" pitchFamily="18" charset="0"/>
              </a:rPr>
              <a:t>指令执行的结果</a:t>
            </a:r>
            <a:endParaRPr lang="zh-CN" altLang="en-US" sz="2400" dirty="0">
              <a:latin typeface="Times New Roman" panose="02020603050405020304" pitchFamily="18" charset="0"/>
            </a:endParaRPr>
          </a:p>
        </p:txBody>
      </p:sp>
      <p:sp>
        <p:nvSpPr>
          <p:cNvPr id="282629" name="左大括号 282628"/>
          <p:cNvSpPr/>
          <p:nvPr/>
        </p:nvSpPr>
        <p:spPr>
          <a:xfrm>
            <a:off x="1204913" y="3890963"/>
            <a:ext cx="228600" cy="1382712"/>
          </a:xfrm>
          <a:prstGeom prst="leftBrace">
            <a:avLst>
              <a:gd name="adj1" fmla="val 50405"/>
              <a:gd name="adj2" fmla="val 50000"/>
            </a:avLst>
          </a:prstGeom>
          <a:noFill/>
          <a:ln w="25400" cap="sq" cmpd="sng">
            <a:solidFill>
              <a:srgbClr val="800000"/>
            </a:solidFill>
            <a:prstDash val="solid"/>
            <a:headEnd type="none" w="sm" len="sm"/>
            <a:tailEnd type="none" w="sm" len="sm"/>
          </a:ln>
        </p:spPr>
        <p:txBody>
          <a:bodyPr/>
          <a:p>
            <a:endParaRPr lang="zh-CN" altLang="en-US"/>
          </a:p>
        </p:txBody>
      </p:sp>
    </p:spTree>
  </p:cSld>
  <p:clrMapOvr>
    <a:masterClrMapping/>
  </p:clrMapOvr>
  <p:transition>
    <p:wheel spokes="8"/>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4178" name="标题 434177"/>
          <p:cNvSpPr>
            <a:spLocks noGrp="1"/>
          </p:cNvSpPr>
          <p:nvPr>
            <p:ph type="title"/>
          </p:nvPr>
        </p:nvSpPr>
        <p:spPr/>
        <p:txBody>
          <a:bodyPr anchor="ctr" anchorCtr="0"/>
          <a:p>
            <a:r>
              <a:rPr lang="zh-CN" altLang="en-US" dirty="0">
                <a:latin typeface="Times New Roman" panose="02020603050405020304" pitchFamily="18" charset="0"/>
              </a:rPr>
              <a:t>三、寄存器寻址</a:t>
            </a:r>
            <a:endParaRPr lang="zh-CN" altLang="en-US" dirty="0">
              <a:latin typeface="Times New Roman" panose="02020603050405020304" pitchFamily="18" charset="0"/>
            </a:endParaRPr>
          </a:p>
        </p:txBody>
      </p:sp>
      <p:sp>
        <p:nvSpPr>
          <p:cNvPr id="434179" name="文本占位符 434178"/>
          <p:cNvSpPr>
            <a:spLocks noGrp="1"/>
          </p:cNvSpPr>
          <p:nvPr>
            <p:ph type="body" idx="1"/>
          </p:nvPr>
        </p:nvSpPr>
        <p:spPr/>
        <p:txBody>
          <a:bodyPr/>
          <a:p>
            <a:pPr>
              <a:lnSpc>
                <a:spcPct val="100000"/>
              </a:lnSpc>
            </a:pPr>
            <a:r>
              <a:rPr lang="zh-CN" altLang="en-US" sz="2400" dirty="0"/>
              <a:t>操作数放在某个寄存器中</a:t>
            </a:r>
            <a:endParaRPr lang="zh-CN" altLang="en-US" sz="2400" dirty="0"/>
          </a:p>
          <a:p>
            <a:pPr>
              <a:lnSpc>
                <a:spcPct val="100000"/>
              </a:lnSpc>
            </a:pPr>
            <a:r>
              <a:rPr lang="zh-CN" altLang="en-US" sz="2400" dirty="0"/>
              <a:t>源操作数与目的操作数字长要相同</a:t>
            </a:r>
            <a:endParaRPr lang="zh-CN" altLang="en-US" sz="2400" dirty="0"/>
          </a:p>
          <a:p>
            <a:pPr>
              <a:lnSpc>
                <a:spcPct val="100000"/>
              </a:lnSpc>
            </a:pPr>
            <a:r>
              <a:rPr lang="zh-CN" altLang="en-US" sz="2400" dirty="0"/>
              <a:t>寄存器寻址与物理地址无关</a:t>
            </a:r>
            <a:endParaRPr lang="zh-CN" altLang="en-US" sz="2400" dirty="0"/>
          </a:p>
          <a:p>
            <a:pPr>
              <a:lnSpc>
                <a:spcPct val="100000"/>
              </a:lnSpc>
              <a:buNone/>
            </a:pPr>
            <a:r>
              <a:rPr lang="zh-CN" altLang="en-US" sz="2400" dirty="0">
                <a:solidFill>
                  <a:schemeClr val="tx1"/>
                </a:solidFill>
              </a:rPr>
              <a:t>     </a:t>
            </a:r>
            <a:r>
              <a:rPr lang="zh-CN" altLang="en-US" sz="2400" dirty="0"/>
              <a:t>例：</a:t>
            </a:r>
            <a:endParaRPr lang="zh-CN" altLang="en-US" sz="2400" dirty="0"/>
          </a:p>
          <a:p>
            <a:pPr>
              <a:lnSpc>
                <a:spcPct val="100000"/>
              </a:lnSpc>
              <a:buNone/>
            </a:pPr>
            <a:r>
              <a:rPr lang="zh-CN" altLang="en-US" sz="2400" dirty="0"/>
              <a:t>          </a:t>
            </a:r>
            <a:r>
              <a:rPr lang="en-US" altLang="zh-CN" sz="2400"/>
              <a:t>MOV    AX,  BX</a:t>
            </a:r>
            <a:endParaRPr lang="en-US" altLang="zh-CN" sz="2400"/>
          </a:p>
          <a:p>
            <a:pPr>
              <a:lnSpc>
                <a:spcPct val="100000"/>
              </a:lnSpc>
              <a:buNone/>
            </a:pPr>
            <a:r>
              <a:rPr lang="en-US" altLang="zh-CN" sz="2400"/>
              <a:t>          MOV    [3F00H],  AX</a:t>
            </a:r>
            <a:endParaRPr lang="en-US" altLang="zh-CN" sz="2400"/>
          </a:p>
          <a:p>
            <a:pPr>
              <a:lnSpc>
                <a:spcPct val="100000"/>
              </a:lnSpc>
              <a:buNone/>
            </a:pPr>
            <a:r>
              <a:rPr lang="en-US" altLang="zh-CN" sz="2400"/>
              <a:t>          MOV    CL,  AL</a:t>
            </a:r>
            <a:endParaRPr lang="en-US" altLang="zh-CN" sz="2400"/>
          </a:p>
          <a:p>
            <a:pPr>
              <a:lnSpc>
                <a:spcPct val="100000"/>
              </a:lnSpc>
              <a:buNone/>
            </a:pPr>
            <a:r>
              <a:rPr lang="en-US" altLang="zh-CN" sz="2400">
                <a:solidFill>
                  <a:schemeClr val="tx1"/>
                </a:solidFill>
              </a:rPr>
              <a:t>  </a:t>
            </a:r>
            <a:r>
              <a:rPr lang="zh-CN" altLang="en-US" sz="2400" dirty="0"/>
              <a:t>错误例：</a:t>
            </a:r>
            <a:r>
              <a:rPr lang="zh-CN" altLang="en-US" sz="2400" dirty="0">
                <a:solidFill>
                  <a:schemeClr val="tx1"/>
                </a:solidFill>
              </a:rPr>
              <a:t> </a:t>
            </a:r>
            <a:endParaRPr lang="zh-CN" altLang="en-US" sz="2400" dirty="0">
              <a:solidFill>
                <a:schemeClr val="tx1"/>
              </a:solidFill>
            </a:endParaRPr>
          </a:p>
          <a:p>
            <a:pPr>
              <a:lnSpc>
                <a:spcPct val="100000"/>
              </a:lnSpc>
              <a:buNone/>
            </a:pPr>
            <a:r>
              <a:rPr lang="zh-CN" altLang="en-US" sz="2400" dirty="0">
                <a:solidFill>
                  <a:schemeClr val="tx1"/>
                </a:solidFill>
              </a:rPr>
              <a:t>     </a:t>
            </a:r>
            <a:r>
              <a:rPr lang="en-US" altLang="zh-CN" sz="2400">
                <a:solidFill>
                  <a:srgbClr val="FF0000"/>
                </a:solidFill>
              </a:rPr>
              <a:t>×</a:t>
            </a:r>
            <a:r>
              <a:rPr lang="en-US" altLang="zh-CN" sz="2400">
                <a:solidFill>
                  <a:schemeClr val="tx1"/>
                </a:solidFill>
              </a:rPr>
              <a:t>   </a:t>
            </a:r>
            <a:r>
              <a:rPr lang="en-US" altLang="zh-CN" sz="2400"/>
              <a:t>MOV    AX,  BL         ; </a:t>
            </a:r>
            <a:r>
              <a:rPr lang="zh-CN" altLang="en-US" sz="2400" dirty="0"/>
              <a:t>字长不同</a:t>
            </a:r>
            <a:endParaRPr lang="zh-CN" altLang="en-US" sz="2400" dirty="0"/>
          </a:p>
          <a:p>
            <a:pPr>
              <a:lnSpc>
                <a:spcPct val="100000"/>
              </a:lnSpc>
              <a:buNone/>
            </a:pPr>
            <a:r>
              <a:rPr lang="zh-CN" altLang="en-US" sz="2400" dirty="0">
                <a:solidFill>
                  <a:schemeClr val="tx1"/>
                </a:solidFill>
              </a:rPr>
              <a:t>     </a:t>
            </a:r>
            <a:r>
              <a:rPr lang="en-US" altLang="zh-CN" sz="2400">
                <a:solidFill>
                  <a:srgbClr val="FF0000"/>
                </a:solidFill>
              </a:rPr>
              <a:t>×</a:t>
            </a:r>
            <a:r>
              <a:rPr lang="en-US" altLang="zh-CN" sz="2400">
                <a:solidFill>
                  <a:schemeClr val="tx1"/>
                </a:solidFill>
              </a:rPr>
              <a:t>   </a:t>
            </a:r>
            <a:r>
              <a:rPr lang="en-US" altLang="zh-CN" sz="2400"/>
              <a:t>MOV    ES: AX,  DX     ; </a:t>
            </a:r>
            <a:r>
              <a:rPr lang="zh-CN" altLang="en-US" sz="2400" dirty="0"/>
              <a:t>寄存器与段无关</a:t>
            </a:r>
            <a:endParaRPr lang="zh-CN" altLang="en-US" sz="2400" dirty="0"/>
          </a:p>
        </p:txBody>
      </p:sp>
    </p:spTree>
  </p:cSld>
  <p:clrMapOvr>
    <a:masterClrMapping/>
  </p:clrMapOvr>
  <p:transition>
    <p:wheel spokes="8"/>
  </p:transition>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8965" name="文本框 168964"/>
          <p:cNvSpPr txBox="1"/>
          <p:nvPr/>
        </p:nvSpPr>
        <p:spPr>
          <a:xfrm>
            <a:off x="467360" y="1268730"/>
            <a:ext cx="8610600" cy="5081905"/>
          </a:xfrm>
          <a:prstGeom prst="rect">
            <a:avLst/>
          </a:prstGeom>
          <a:noFill/>
          <a:ln w="9525">
            <a:noFill/>
          </a:ln>
        </p:spPr>
        <p:txBody>
          <a:bodyPr>
            <a:spAutoFit/>
          </a:bodyPr>
          <a:p>
            <a:pPr algn="just">
              <a:lnSpc>
                <a:spcPct val="110000"/>
              </a:lnSpc>
              <a:spcBef>
                <a:spcPct val="50000"/>
              </a:spcBef>
            </a:pPr>
            <a:r>
              <a:rPr lang="en-US" altLang="zh-CN" sz="1800">
                <a:latin typeface="Times New Roman" panose="02020603050405020304" pitchFamily="18" charset="0"/>
                <a:ea typeface="宋体" panose="02010600030101010101" pitchFamily="2" charset="-122"/>
              </a:rPr>
              <a:t>LO</a:t>
            </a:r>
            <a:r>
              <a:rPr lang="en-US" altLang="zh-CN" sz="1500">
                <a:latin typeface="Times New Roman" panose="02020603050405020304" pitchFamily="18" charset="0"/>
                <a:ea typeface="宋体" panose="02010600030101010101" pitchFamily="2" charset="-122"/>
              </a:rPr>
              <a:t>P</a:t>
            </a:r>
            <a:r>
              <a:rPr lang="zh-CN" altLang="en-US" sz="150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   </a:t>
            </a: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LODSB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取一个数据到</a:t>
            </a:r>
            <a:r>
              <a:rPr lang="en-US" altLang="zh-CN" sz="1500">
                <a:latin typeface="Times New Roman" panose="02020603050405020304" pitchFamily="18" charset="0"/>
                <a:ea typeface="宋体" panose="02010600030101010101" pitchFamily="2" charset="-122"/>
              </a:rPr>
              <a:t>AL</a:t>
            </a:r>
            <a:r>
              <a:rPr lang="zh-CN" altLang="en-US" sz="1500" dirty="0">
                <a:latin typeface="Times New Roman" panose="02020603050405020304" pitchFamily="18" charset="0"/>
                <a:ea typeface="宋体" panose="02010600030101010101" pitchFamily="2" charset="-122"/>
              </a:rPr>
              <a:t>中</a:t>
            </a:r>
            <a:r>
              <a:rPr lang="zh-CN" altLang="en-US" sz="1500" dirty="0">
                <a:latin typeface="Times New Roman" panose="02020603050405020304" pitchFamily="18" charset="0"/>
                <a:ea typeface="宋体" panose="02010600030101010101" pitchFamily="2" charset="-122"/>
              </a:rPr>
              <a:t> </a:t>
            </a:r>
            <a:endParaRPr lang="zh-CN" altLang="en-US"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AND   AL</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AL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为产生状态标志</a:t>
            </a:r>
            <a:endParaRPr lang="zh-CN" altLang="en-US"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JS      L1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若结果为负数转</a:t>
            </a:r>
            <a:r>
              <a:rPr lang="en-US" altLang="zh-CN" sz="1500">
                <a:latin typeface="Times New Roman" panose="02020603050405020304" pitchFamily="18" charset="0"/>
                <a:ea typeface="宋体" panose="02010600030101010101" pitchFamily="2" charset="-122"/>
              </a:rPr>
              <a:t>L1</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L1</a:t>
            </a:r>
            <a:r>
              <a:rPr lang="zh-CN" altLang="en-US" sz="1500" dirty="0">
                <a:latin typeface="Times New Roman" panose="02020603050405020304" pitchFamily="18" charset="0"/>
                <a:ea typeface="宋体" panose="02010600030101010101" pitchFamily="2" charset="-122"/>
              </a:rPr>
              <a:t>标号取代</a:t>
            </a:r>
            <a:r>
              <a:rPr lang="en-US" altLang="zh-CN" sz="1500">
                <a:latin typeface="Times New Roman" panose="02020603050405020304" pitchFamily="18" charset="0"/>
                <a:ea typeface="宋体" panose="02010600030101010101" pitchFamily="2" charset="-122"/>
              </a:rPr>
              <a:t>OPR</a:t>
            </a:r>
            <a:endParaRPr lang="en-US" altLang="zh-CN" sz="150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a:latin typeface="Times New Roman" panose="02020603050405020304" pitchFamily="18" charset="0"/>
                <a:ea typeface="宋体" panose="02010600030101010101" pitchFamily="2" charset="-122"/>
              </a:rPr>
              <a:t>	JZ      L2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若结果为零转</a:t>
            </a:r>
            <a:r>
              <a:rPr lang="en-US" altLang="zh-CN" sz="1500">
                <a:latin typeface="Times New Roman" panose="02020603050405020304" pitchFamily="18" charset="0"/>
                <a:ea typeface="宋体" panose="02010600030101010101" pitchFamily="2" charset="-122"/>
              </a:rPr>
              <a:t>L2</a:t>
            </a:r>
            <a:endParaRPr lang="en-US" altLang="zh-CN" sz="150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a:latin typeface="Times New Roman" panose="02020603050405020304" pitchFamily="18" charset="0"/>
                <a:ea typeface="宋体" panose="02010600030101010101" pitchFamily="2" charset="-122"/>
              </a:rPr>
              <a:t>	INC     PLUS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结果为正，统计加</a:t>
            </a:r>
            <a:r>
              <a:rPr lang="en-US" altLang="zh-CN" sz="1500" dirty="0">
                <a:latin typeface="Times New Roman" panose="02020603050405020304" pitchFamily="18" charset="0"/>
                <a:ea typeface="宋体" panose="02010600030101010101" pitchFamily="2" charset="-122"/>
              </a:rPr>
              <a:t>1</a:t>
            </a:r>
            <a:endParaRPr lang="en-US" altLang="zh-CN"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a:latin typeface="Times New Roman" panose="02020603050405020304" pitchFamily="18" charset="0"/>
                <a:ea typeface="宋体" panose="02010600030101010101" pitchFamily="2" charset="-122"/>
              </a:rPr>
              <a:t>	JMP     NEXT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转下一个</a:t>
            </a:r>
            <a:endParaRPr lang="zh-CN" altLang="en-US"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a:latin typeface="Times New Roman" panose="02020603050405020304" pitchFamily="18" charset="0"/>
                <a:ea typeface="宋体" panose="02010600030101010101" pitchFamily="2" charset="-122"/>
              </a:rPr>
              <a:t>L1</a:t>
            </a:r>
            <a:r>
              <a:rPr lang="zh-CN" altLang="en-US" sz="150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    </a:t>
            </a: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INC     MINUS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负数个数统计</a:t>
            </a:r>
            <a:endParaRPr lang="zh-CN" altLang="en-US"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JMP     NEXT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转下一个</a:t>
            </a:r>
            <a:endParaRPr lang="zh-CN" altLang="en-US"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a:latin typeface="Times New Roman" panose="02020603050405020304" pitchFamily="18" charset="0"/>
                <a:ea typeface="宋体" panose="02010600030101010101" pitchFamily="2" charset="-122"/>
              </a:rPr>
              <a:t>L2</a:t>
            </a:r>
            <a:r>
              <a:rPr lang="zh-CN" altLang="en-US" sz="150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    </a:t>
            </a: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INC     ZERO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零个数统计</a:t>
            </a:r>
            <a:endParaRPr lang="zh-CN" altLang="en-US"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a:latin typeface="Times New Roman" panose="02020603050405020304" pitchFamily="18" charset="0"/>
                <a:ea typeface="宋体" panose="02010600030101010101" pitchFamily="2" charset="-122"/>
              </a:rPr>
              <a:t>NEXT</a:t>
            </a: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DEC    CX            </a:t>
            </a:r>
            <a:r>
              <a:rPr lang="zh-CN" altLang="en-US" sz="1500">
                <a:latin typeface="Times New Roman" panose="02020603050405020304" pitchFamily="18" charset="0"/>
                <a:ea typeface="宋体" panose="02010600030101010101" pitchFamily="2" charset="-122"/>
              </a:rPr>
              <a:t>；</a:t>
            </a:r>
            <a:r>
              <a:rPr lang="zh-CN" altLang="en-US" sz="1500" dirty="0">
                <a:latin typeface="Times New Roman" panose="02020603050405020304" pitchFamily="18" charset="0"/>
                <a:ea typeface="宋体" panose="02010600030101010101" pitchFamily="2" charset="-122"/>
              </a:rPr>
              <a:t>修改循环次数</a:t>
            </a:r>
            <a:endParaRPr lang="zh-CN" altLang="en-US"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500">
                <a:latin typeface="Times New Roman" panose="02020603050405020304" pitchFamily="18" charset="0"/>
                <a:ea typeface="宋体" panose="02010600030101010101" pitchFamily="2" charset="-122"/>
              </a:rPr>
              <a:t>	</a:t>
            </a:r>
            <a:r>
              <a:rPr lang="en-US" altLang="zh-CN" sz="1500">
                <a:latin typeface="Times New Roman" panose="02020603050405020304" pitchFamily="18" charset="0"/>
                <a:ea typeface="宋体" panose="02010600030101010101" pitchFamily="2" charset="-122"/>
              </a:rPr>
              <a:t>JNZ   LOP             </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CX</a:t>
            </a:r>
            <a:r>
              <a:rPr lang="en-US" altLang="zh-CN" sz="1500">
                <a:latin typeface="Times New Roman" panose="02020603050405020304" pitchFamily="18" charset="0"/>
                <a:ea typeface="宋体" panose="02010600030101010101" pitchFamily="2" charset="-122"/>
              </a:rPr>
              <a:t>≠0</a:t>
            </a:r>
            <a:r>
              <a:rPr lang="zh-CN" altLang="en-US" sz="1500" dirty="0">
                <a:latin typeface="Times New Roman" panose="02020603050405020304" pitchFamily="18" charset="0"/>
                <a:ea typeface="宋体" panose="02010600030101010101" pitchFamily="2" charset="-122"/>
              </a:rPr>
              <a:t>继续循环</a:t>
            </a:r>
            <a:endParaRPr lang="zh-CN" altLang="en-US"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b="1" dirty="0">
                <a:latin typeface="Times New Roman" panose="02020603050405020304" pitchFamily="18" charset="0"/>
                <a:ea typeface="宋体" panose="02010600030101010101" pitchFamily="2" charset="-122"/>
              </a:rPr>
              <a:t>2</a:t>
            </a:r>
            <a:r>
              <a:rPr lang="zh-CN" altLang="en-US" sz="1500" b="1" dirty="0">
                <a:latin typeface="Times New Roman" panose="02020603050405020304" pitchFamily="18" charset="0"/>
                <a:ea typeface="宋体" panose="02010600030101010101" pitchFamily="2" charset="-122"/>
              </a:rPr>
              <a:t>．</a:t>
            </a:r>
            <a:r>
              <a:rPr lang="zh-CN" altLang="en-US" sz="1500" b="1" dirty="0">
                <a:latin typeface="Times New Roman" panose="02020603050405020304" pitchFamily="18" charset="0"/>
                <a:ea typeface="宋体" panose="02010600030101010101" pitchFamily="2" charset="-122"/>
              </a:rPr>
              <a:t> 比较两个无符号数，根据比较结果转移</a:t>
            </a:r>
            <a:endParaRPr lang="zh-CN" altLang="en-US"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500" dirty="0">
                <a:latin typeface="Times New Roman" panose="02020603050405020304" pitchFamily="18" charset="0"/>
                <a:ea typeface="宋体" panose="02010600030101010101" pitchFamily="2" charset="-122"/>
              </a:rPr>
              <a:t>指令中字母的含义：</a:t>
            </a:r>
            <a:r>
              <a:rPr lang="en-US" altLang="zh-CN" sz="1500">
                <a:latin typeface="Times New Roman" panose="02020603050405020304" pitchFamily="18" charset="0"/>
                <a:ea typeface="宋体" panose="02010600030101010101" pitchFamily="2" charset="-122"/>
              </a:rPr>
              <a:t>J…</a:t>
            </a:r>
            <a:r>
              <a:rPr lang="zh-CN" altLang="en-US" sz="1500" dirty="0">
                <a:latin typeface="Times New Roman" panose="02020603050405020304" pitchFamily="18" charset="0"/>
                <a:ea typeface="宋体" panose="02010600030101010101" pitchFamily="2" charset="-122"/>
              </a:rPr>
              <a:t>转移，跳，</a:t>
            </a:r>
            <a:r>
              <a:rPr lang="en-US" altLang="zh-CN" sz="1500">
                <a:latin typeface="Times New Roman" panose="02020603050405020304" pitchFamily="18" charset="0"/>
                <a:ea typeface="宋体" panose="02010600030101010101" pitchFamily="2" charset="-122"/>
              </a:rPr>
              <a:t>A…</a:t>
            </a:r>
            <a:r>
              <a:rPr lang="zh-CN" altLang="en-US" sz="1500" dirty="0">
                <a:latin typeface="Times New Roman" panose="02020603050405020304" pitchFamily="18" charset="0"/>
                <a:ea typeface="宋体" panose="02010600030101010101" pitchFamily="2" charset="-122"/>
              </a:rPr>
              <a:t>高于，</a:t>
            </a:r>
            <a:r>
              <a:rPr lang="en-US" altLang="zh-CN" sz="1500">
                <a:latin typeface="Times New Roman" panose="02020603050405020304" pitchFamily="18" charset="0"/>
                <a:ea typeface="宋体" panose="02010600030101010101" pitchFamily="2" charset="-122"/>
              </a:rPr>
              <a:t>B…</a:t>
            </a:r>
            <a:r>
              <a:rPr lang="zh-CN" altLang="en-US" sz="1500" dirty="0">
                <a:latin typeface="Times New Roman" panose="02020603050405020304" pitchFamily="18" charset="0"/>
                <a:ea typeface="宋体" panose="02010600030101010101" pitchFamily="2" charset="-122"/>
              </a:rPr>
              <a:t>低于，</a:t>
            </a:r>
            <a:r>
              <a:rPr lang="en-US" altLang="zh-CN" sz="1500">
                <a:latin typeface="Times New Roman" panose="02020603050405020304" pitchFamily="18" charset="0"/>
                <a:ea typeface="宋体" panose="02010600030101010101" pitchFamily="2" charset="-122"/>
              </a:rPr>
              <a:t>E…</a:t>
            </a:r>
            <a:r>
              <a:rPr lang="zh-CN" altLang="en-US" sz="1500" dirty="0">
                <a:latin typeface="Times New Roman" panose="02020603050405020304" pitchFamily="18" charset="0"/>
                <a:ea typeface="宋体" panose="02010600030101010101" pitchFamily="2" charset="-122"/>
              </a:rPr>
              <a:t>等于，</a:t>
            </a:r>
            <a:r>
              <a:rPr lang="en-US" altLang="zh-CN" sz="1500">
                <a:latin typeface="Times New Roman" panose="02020603050405020304" pitchFamily="18" charset="0"/>
                <a:ea typeface="宋体" panose="02010600030101010101" pitchFamily="2" charset="-122"/>
              </a:rPr>
              <a:t>N…</a:t>
            </a:r>
            <a:r>
              <a:rPr lang="zh-CN" altLang="en-US" sz="1500" dirty="0">
                <a:latin typeface="Times New Roman" panose="02020603050405020304" pitchFamily="18" charset="0"/>
                <a:ea typeface="宋体" panose="02010600030101010101" pitchFamily="2" charset="-122"/>
              </a:rPr>
              <a:t>不。只要明白各字母的含义，一见到指令就可“顾名思义”了。       </a:t>
            </a:r>
            <a:endParaRPr lang="zh-CN" altLang="en-US" sz="15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9988" name="文本框 169987"/>
          <p:cNvSpPr txBox="1"/>
          <p:nvPr/>
        </p:nvSpPr>
        <p:spPr>
          <a:xfrm>
            <a:off x="467360" y="1341120"/>
            <a:ext cx="8382000" cy="4177030"/>
          </a:xfrm>
          <a:prstGeom prst="rect">
            <a:avLst/>
          </a:prstGeom>
          <a:noFill/>
          <a:ln w="9525">
            <a:noFill/>
          </a:ln>
        </p:spPr>
        <p:txBody>
          <a:bodyPr>
            <a:spAutoFit/>
          </a:bodyPr>
          <a:p>
            <a:pPr algn="just">
              <a:lnSpc>
                <a:spcPct val="110000"/>
              </a:lnSpc>
              <a:spcBef>
                <a:spcPct val="50000"/>
              </a:spcBef>
            </a:pPr>
            <a:r>
              <a:rPr lang="zh-CN" altLang="en-US" sz="1500" dirty="0">
                <a:latin typeface="Times New Roman" panose="02020603050405020304" pitchFamily="18" charset="0"/>
                <a:ea typeface="宋体" panose="02010600030101010101" pitchFamily="2" charset="-122"/>
              </a:rPr>
              <a:t>判无符号数的高低或相等，测试的状态标志为</a:t>
            </a:r>
            <a:r>
              <a:rPr lang="en-US" altLang="zh-CN" sz="1500">
                <a:latin typeface="Times New Roman" panose="02020603050405020304" pitchFamily="18" charset="0"/>
                <a:ea typeface="宋体" panose="02010600030101010101" pitchFamily="2" charset="-122"/>
              </a:rPr>
              <a:t>CF</a:t>
            </a:r>
            <a:r>
              <a:rPr lang="zh-CN" altLang="en-US" sz="1500">
                <a:latin typeface="Times New Roman" panose="02020603050405020304" pitchFamily="18" charset="0"/>
                <a:ea typeface="宋体" panose="02010600030101010101" pitchFamily="2" charset="-122"/>
              </a:rPr>
              <a:t>与</a:t>
            </a:r>
            <a:r>
              <a:rPr lang="en-US" altLang="zh-CN" sz="1500">
                <a:latin typeface="Times New Roman" panose="02020603050405020304" pitchFamily="18" charset="0"/>
                <a:ea typeface="宋体" panose="02010600030101010101" pitchFamily="2" charset="-122"/>
              </a:rPr>
              <a:t>ZF</a:t>
            </a:r>
            <a:r>
              <a:rPr lang="zh-CN" altLang="en-US" sz="1500">
                <a:latin typeface="Times New Roman" panose="02020603050405020304" pitchFamily="18" charset="0"/>
                <a:ea typeface="宋体" panose="02010600030101010101" pitchFamily="2" charset="-122"/>
              </a:rPr>
              <a:t>。</a:t>
            </a:r>
            <a:endParaRPr lang="zh-CN" altLang="en-US" sz="150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a:latin typeface="Times New Roman" panose="02020603050405020304" pitchFamily="18" charset="0"/>
                <a:ea typeface="宋体" panose="02010600030101010101" pitchFamily="2" charset="-122"/>
              </a:rPr>
              <a:t>⑴ JB (</a:t>
            </a:r>
            <a:r>
              <a:rPr lang="zh-CN" altLang="en-US" sz="1500">
                <a:latin typeface="Times New Roman" panose="02020603050405020304" pitchFamily="18" charset="0"/>
                <a:ea typeface="宋体" panose="02010600030101010101" pitchFamily="2" charset="-122"/>
              </a:rPr>
              <a:t>或</a:t>
            </a:r>
            <a:r>
              <a:rPr lang="en-US" altLang="zh-CN" sz="1500">
                <a:latin typeface="Times New Roman" panose="02020603050405020304" pitchFamily="18" charset="0"/>
                <a:ea typeface="宋体" panose="02010600030101010101" pitchFamily="2" charset="-122"/>
              </a:rPr>
              <a:t>JNAE</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JC) </a:t>
            </a:r>
            <a:r>
              <a:rPr lang="zh-CN" altLang="en-US" sz="1500" dirty="0">
                <a:latin typeface="Times New Roman" panose="02020603050405020304" pitchFamily="18" charset="0"/>
                <a:ea typeface="宋体" panose="02010600030101010101" pitchFamily="2" charset="-122"/>
              </a:rPr>
              <a:t>低于，或者不高于或不等于，或进位位为</a:t>
            </a:r>
            <a:r>
              <a:rPr lang="en-US" altLang="zh-CN" sz="1500" dirty="0">
                <a:latin typeface="Times New Roman" panose="02020603050405020304" pitchFamily="18" charset="0"/>
                <a:ea typeface="宋体" panose="02010600030101010101" pitchFamily="2" charset="-122"/>
              </a:rPr>
              <a:t>1</a:t>
            </a:r>
            <a:r>
              <a:rPr lang="zh-CN" altLang="en-US" sz="1500" dirty="0">
                <a:latin typeface="Times New Roman" panose="02020603050405020304" pitchFamily="18" charset="0"/>
                <a:ea typeface="宋体" panose="02010600030101010101" pitchFamily="2" charset="-122"/>
              </a:rPr>
              <a:t>则转移指令。</a:t>
            </a:r>
            <a:endParaRPr lang="zh-CN" altLang="en-US"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dirty="0">
                <a:latin typeface="Times New Roman" panose="02020603050405020304" pitchFamily="18" charset="0"/>
                <a:ea typeface="宋体" panose="02010600030101010101" pitchFamily="2" charset="-122"/>
              </a:rPr>
              <a:t>⑵ </a:t>
            </a:r>
            <a:r>
              <a:rPr lang="en-US" altLang="zh-CN" sz="1500">
                <a:latin typeface="Times New Roman" panose="02020603050405020304" pitchFamily="18" charset="0"/>
                <a:ea typeface="宋体" panose="02010600030101010101" pitchFamily="2" charset="-122"/>
              </a:rPr>
              <a:t>JNB (</a:t>
            </a:r>
            <a:r>
              <a:rPr lang="zh-CN" altLang="en-US" sz="1500">
                <a:latin typeface="Times New Roman" panose="02020603050405020304" pitchFamily="18" charset="0"/>
                <a:ea typeface="宋体" panose="02010600030101010101" pitchFamily="2" charset="-122"/>
              </a:rPr>
              <a:t>或</a:t>
            </a:r>
            <a:r>
              <a:rPr lang="en-US" altLang="zh-CN" sz="1500">
                <a:latin typeface="Times New Roman" panose="02020603050405020304" pitchFamily="18" charset="0"/>
                <a:ea typeface="宋体" panose="02010600030101010101" pitchFamily="2" charset="-122"/>
              </a:rPr>
              <a:t>JAE</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JNC) </a:t>
            </a:r>
            <a:r>
              <a:rPr lang="zh-CN" altLang="en-US" sz="1500" dirty="0">
                <a:latin typeface="Times New Roman" panose="02020603050405020304" pitchFamily="18" charset="0"/>
                <a:ea typeface="宋体" panose="02010600030101010101" pitchFamily="2" charset="-122"/>
              </a:rPr>
              <a:t>不低于，或者高于或等于，或进位位为</a:t>
            </a:r>
            <a:r>
              <a:rPr lang="en-US" altLang="zh-CN" sz="1500" dirty="0">
                <a:latin typeface="Times New Roman" panose="02020603050405020304" pitchFamily="18" charset="0"/>
                <a:ea typeface="宋体" panose="02010600030101010101" pitchFamily="2" charset="-122"/>
              </a:rPr>
              <a:t>0</a:t>
            </a:r>
            <a:r>
              <a:rPr lang="zh-CN" altLang="en-US" sz="1500" dirty="0">
                <a:latin typeface="Times New Roman" panose="02020603050405020304" pitchFamily="18" charset="0"/>
                <a:ea typeface="宋体" panose="02010600030101010101" pitchFamily="2" charset="-122"/>
              </a:rPr>
              <a:t>则转移指令。</a:t>
            </a:r>
            <a:endParaRPr lang="zh-CN" altLang="en-US"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500" dirty="0">
                <a:latin typeface="Times New Roman" panose="02020603050405020304" pitchFamily="18" charset="0"/>
                <a:ea typeface="宋体" panose="02010600030101010101" pitchFamily="2" charset="-122"/>
              </a:rPr>
              <a:t>以上两种指令与单标志测试指令中最后两种指令完全相同。</a:t>
            </a:r>
            <a:endParaRPr lang="zh-CN" altLang="en-US"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dirty="0">
                <a:latin typeface="Times New Roman" panose="02020603050405020304" pitchFamily="18" charset="0"/>
                <a:ea typeface="宋体" panose="02010600030101010101" pitchFamily="2" charset="-122"/>
              </a:rPr>
              <a:t>⑶ </a:t>
            </a:r>
            <a:r>
              <a:rPr lang="en-US" altLang="zh-CN" sz="1500">
                <a:latin typeface="Times New Roman" panose="02020603050405020304" pitchFamily="18" charset="0"/>
                <a:ea typeface="宋体" panose="02010600030101010101" pitchFamily="2" charset="-122"/>
              </a:rPr>
              <a:t>JBE (</a:t>
            </a:r>
            <a:r>
              <a:rPr lang="zh-CN" altLang="en-US" sz="1500">
                <a:latin typeface="Times New Roman" panose="02020603050405020304" pitchFamily="18" charset="0"/>
                <a:ea typeface="宋体" panose="02010600030101010101" pitchFamily="2" charset="-122"/>
              </a:rPr>
              <a:t>或</a:t>
            </a:r>
            <a:r>
              <a:rPr lang="en-US" altLang="zh-CN" sz="1500">
                <a:latin typeface="Times New Roman" panose="02020603050405020304" pitchFamily="18" charset="0"/>
                <a:ea typeface="宋体" panose="02010600030101010101" pitchFamily="2" charset="-122"/>
              </a:rPr>
              <a:t>JNA) (Jump if below or equal</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or not above)</a:t>
            </a:r>
            <a:r>
              <a:rPr lang="zh-CN" altLang="en-US" sz="1500" dirty="0">
                <a:latin typeface="Times New Roman" panose="02020603050405020304" pitchFamily="18" charset="0"/>
                <a:ea typeface="宋体" panose="02010600030101010101" pitchFamily="2" charset="-122"/>
              </a:rPr>
              <a:t>低于或者等于，或不高于则转移指令。</a:t>
            </a:r>
            <a:endParaRPr lang="zh-CN" altLang="en-US"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500" dirty="0">
                <a:latin typeface="Times New Roman" panose="02020603050405020304" pitchFamily="18" charset="0"/>
                <a:ea typeface="宋体" panose="02010600030101010101" pitchFamily="2" charset="-122"/>
              </a:rPr>
              <a:t>指令格式：</a:t>
            </a:r>
            <a:r>
              <a:rPr lang="en-US" altLang="zh-CN" sz="1500">
                <a:latin typeface="Times New Roman" panose="02020603050405020304" pitchFamily="18" charset="0"/>
                <a:ea typeface="宋体" panose="02010600030101010101" pitchFamily="2" charset="-122"/>
              </a:rPr>
              <a:t>JBE (</a:t>
            </a:r>
            <a:r>
              <a:rPr lang="zh-CN" altLang="en-US" sz="1500">
                <a:latin typeface="Times New Roman" panose="02020603050405020304" pitchFamily="18" charset="0"/>
                <a:ea typeface="宋体" panose="02010600030101010101" pitchFamily="2" charset="-122"/>
              </a:rPr>
              <a:t>或</a:t>
            </a:r>
            <a:r>
              <a:rPr lang="en-US" altLang="zh-CN" sz="1500">
                <a:latin typeface="Times New Roman" panose="02020603050405020304" pitchFamily="18" charset="0"/>
                <a:ea typeface="宋体" panose="02010600030101010101" pitchFamily="2" charset="-122"/>
              </a:rPr>
              <a:t>JNA)   OPR</a:t>
            </a:r>
            <a:endParaRPr lang="en-US" altLang="zh-CN" sz="150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500" dirty="0">
                <a:latin typeface="Times New Roman" panose="02020603050405020304" pitchFamily="18" charset="0"/>
                <a:ea typeface="宋体" panose="02010600030101010101" pitchFamily="2" charset="-122"/>
              </a:rPr>
              <a:t>测试条件：当</a:t>
            </a:r>
            <a:r>
              <a:rPr lang="en-US" altLang="zh-CN" sz="1500">
                <a:latin typeface="Times New Roman" panose="02020603050405020304" pitchFamily="18" charset="0"/>
                <a:ea typeface="宋体" panose="02010600030101010101" pitchFamily="2" charset="-122"/>
              </a:rPr>
              <a:t>CF=1</a:t>
            </a:r>
            <a:r>
              <a:rPr lang="zh-CN" altLang="en-US" sz="1500" dirty="0">
                <a:latin typeface="Times New Roman" panose="02020603050405020304" pitchFamily="18" charset="0"/>
                <a:ea typeface="宋体" panose="02010600030101010101" pitchFamily="2" charset="-122"/>
              </a:rPr>
              <a:t>则低于条件成立，而当</a:t>
            </a:r>
            <a:r>
              <a:rPr lang="en-US" altLang="zh-CN" sz="1500">
                <a:latin typeface="Times New Roman" panose="02020603050405020304" pitchFamily="18" charset="0"/>
                <a:ea typeface="宋体" panose="02010600030101010101" pitchFamily="2" charset="-122"/>
              </a:rPr>
              <a:t>ZF=1</a:t>
            </a:r>
            <a:r>
              <a:rPr lang="zh-CN" altLang="en-US" sz="1500" dirty="0">
                <a:latin typeface="Times New Roman" panose="02020603050405020304" pitchFamily="18" charset="0"/>
                <a:ea typeface="宋体" panose="02010600030101010101" pitchFamily="2" charset="-122"/>
              </a:rPr>
              <a:t>时，则等于条件成立，所以</a:t>
            </a:r>
            <a:r>
              <a:rPr lang="en-US" altLang="zh-CN" sz="1500">
                <a:latin typeface="Times New Roman" panose="02020603050405020304" pitchFamily="18" charset="0"/>
                <a:ea typeface="宋体" panose="02010600030101010101" pitchFamily="2" charset="-122"/>
              </a:rPr>
              <a:t>CF=1</a:t>
            </a:r>
            <a:r>
              <a:rPr lang="zh-CN" altLang="en-US" sz="1500">
                <a:latin typeface="Times New Roman" panose="02020603050405020304" pitchFamily="18" charset="0"/>
                <a:ea typeface="宋体" panose="02010600030101010101" pitchFamily="2" charset="-122"/>
              </a:rPr>
              <a:t>或</a:t>
            </a:r>
            <a:r>
              <a:rPr lang="en-US" altLang="zh-CN" sz="1500">
                <a:latin typeface="Times New Roman" panose="02020603050405020304" pitchFamily="18" charset="0"/>
                <a:ea typeface="宋体" panose="02010600030101010101" pitchFamily="2" charset="-122"/>
              </a:rPr>
              <a:t>ZF=1</a:t>
            </a:r>
            <a:r>
              <a:rPr lang="zh-CN" altLang="en-US" sz="1500">
                <a:latin typeface="Times New Roman" panose="02020603050405020304" pitchFamily="18" charset="0"/>
                <a:ea typeface="宋体" panose="02010600030101010101" pitchFamily="2" charset="-122"/>
              </a:rPr>
              <a:t>，即</a:t>
            </a:r>
            <a:r>
              <a:rPr lang="en-US" altLang="zh-CN" sz="1500">
                <a:latin typeface="Times New Roman" panose="02020603050405020304" pitchFamily="18" charset="0"/>
                <a:ea typeface="宋体" panose="02010600030101010101" pitchFamily="2" charset="-122"/>
              </a:rPr>
              <a:t>CF</a:t>
            </a:r>
            <a:r>
              <a:rPr lang="en-US" altLang="zh-CN" sz="1500">
                <a:latin typeface="Times New Roman" panose="02020603050405020304" pitchFamily="18" charset="0"/>
                <a:ea typeface="宋体" panose="02010600030101010101" pitchFamily="2" charset="-122"/>
              </a:rPr>
              <a:t>∨ZF=1</a:t>
            </a:r>
            <a:r>
              <a:rPr lang="zh-CN" altLang="en-US" sz="1500" dirty="0">
                <a:latin typeface="Times New Roman" panose="02020603050405020304" pitchFamily="18" charset="0"/>
                <a:ea typeface="宋体" panose="02010600030101010101" pitchFamily="2" charset="-122"/>
              </a:rPr>
              <a:t>成立则转移。</a:t>
            </a:r>
            <a:endParaRPr lang="zh-CN" altLang="en-US"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sz="1500" dirty="0">
                <a:latin typeface="Times New Roman" panose="02020603050405020304" pitchFamily="18" charset="0"/>
                <a:ea typeface="宋体" panose="02010600030101010101" pitchFamily="2" charset="-122"/>
              </a:rPr>
              <a:t>⑷  </a:t>
            </a:r>
            <a:r>
              <a:rPr lang="en-US" altLang="zh-CN" sz="1500">
                <a:latin typeface="Times New Roman" panose="02020603050405020304" pitchFamily="18" charset="0"/>
                <a:ea typeface="宋体" panose="02010600030101010101" pitchFamily="2" charset="-122"/>
              </a:rPr>
              <a:t>JNBE (</a:t>
            </a:r>
            <a:r>
              <a:rPr lang="zh-CN" altLang="en-US" sz="1500">
                <a:latin typeface="Times New Roman" panose="02020603050405020304" pitchFamily="18" charset="0"/>
                <a:ea typeface="宋体" panose="02010600030101010101" pitchFamily="2" charset="-122"/>
              </a:rPr>
              <a:t>或</a:t>
            </a:r>
            <a:r>
              <a:rPr lang="en-US" altLang="zh-CN" sz="1500">
                <a:latin typeface="Times New Roman" panose="02020603050405020304" pitchFamily="18" charset="0"/>
                <a:ea typeface="宋体" panose="02010600030101010101" pitchFamily="2" charset="-122"/>
              </a:rPr>
              <a:t>JA) (Jump if not below or equal</a:t>
            </a:r>
            <a:r>
              <a:rPr lang="zh-CN" altLang="en-US" sz="1500">
                <a:latin typeface="Times New Roman" panose="02020603050405020304" pitchFamily="18" charset="0"/>
                <a:ea typeface="宋体" panose="02010600030101010101" pitchFamily="2" charset="-122"/>
              </a:rPr>
              <a:t>，</a:t>
            </a:r>
            <a:r>
              <a:rPr lang="en-US" altLang="zh-CN" sz="1500">
                <a:latin typeface="Times New Roman" panose="02020603050405020304" pitchFamily="18" charset="0"/>
                <a:ea typeface="宋体" panose="02010600030101010101" pitchFamily="2" charset="-122"/>
              </a:rPr>
              <a:t>or above) </a:t>
            </a:r>
            <a:r>
              <a:rPr lang="zh-CN" altLang="en-US" sz="1500" dirty="0">
                <a:latin typeface="Times New Roman" panose="02020603050405020304" pitchFamily="18" charset="0"/>
                <a:ea typeface="宋体" panose="02010600030101010101" pitchFamily="2" charset="-122"/>
              </a:rPr>
              <a:t>不低于或者不等于，或高于则转移指令。</a:t>
            </a:r>
            <a:endParaRPr lang="zh-CN" altLang="en-US" sz="15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500" dirty="0">
                <a:latin typeface="Times New Roman" panose="02020603050405020304" pitchFamily="18" charset="0"/>
                <a:ea typeface="宋体" panose="02010600030101010101" pitchFamily="2" charset="-122"/>
              </a:rPr>
              <a:t>指令格式：</a:t>
            </a:r>
            <a:r>
              <a:rPr lang="en-US" altLang="zh-CN" sz="1500">
                <a:latin typeface="Times New Roman" panose="02020603050405020304" pitchFamily="18" charset="0"/>
                <a:ea typeface="宋体" panose="02010600030101010101" pitchFamily="2" charset="-122"/>
              </a:rPr>
              <a:t>JNBE (</a:t>
            </a:r>
            <a:r>
              <a:rPr lang="zh-CN" altLang="en-US" sz="1500">
                <a:latin typeface="Times New Roman" panose="02020603050405020304" pitchFamily="18" charset="0"/>
                <a:ea typeface="宋体" panose="02010600030101010101" pitchFamily="2" charset="-122"/>
              </a:rPr>
              <a:t>或</a:t>
            </a:r>
            <a:r>
              <a:rPr lang="en-US" altLang="zh-CN" sz="1500">
                <a:latin typeface="Times New Roman" panose="02020603050405020304" pitchFamily="18" charset="0"/>
                <a:ea typeface="宋体" panose="02010600030101010101" pitchFamily="2" charset="-122"/>
              </a:rPr>
              <a:t>JA)   OPR</a:t>
            </a:r>
            <a:endParaRPr lang="en-US" altLang="zh-CN" sz="150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1500" dirty="0">
                <a:latin typeface="Times New Roman" panose="02020603050405020304" pitchFamily="18" charset="0"/>
                <a:ea typeface="宋体" panose="02010600030101010101" pitchFamily="2" charset="-122"/>
              </a:rPr>
              <a:t>测试条件：当</a:t>
            </a:r>
            <a:r>
              <a:rPr lang="en-US" altLang="zh-CN" sz="1500">
                <a:latin typeface="Times New Roman" panose="02020603050405020304" pitchFamily="18" charset="0"/>
                <a:ea typeface="宋体" panose="02010600030101010101" pitchFamily="2" charset="-122"/>
              </a:rPr>
              <a:t>CF=0 </a:t>
            </a:r>
            <a:r>
              <a:rPr lang="zh-CN" altLang="en-US" sz="1500" dirty="0">
                <a:latin typeface="Times New Roman" panose="02020603050405020304" pitchFamily="18" charset="0"/>
                <a:ea typeface="宋体" panose="02010600030101010101" pitchFamily="2" charset="-122"/>
              </a:rPr>
              <a:t>只满足高于或等于的条件，但只要限制</a:t>
            </a:r>
            <a:r>
              <a:rPr lang="en-US" altLang="zh-CN" sz="1500">
                <a:latin typeface="Times New Roman" panose="02020603050405020304" pitchFamily="18" charset="0"/>
                <a:ea typeface="宋体" panose="02010600030101010101" pitchFamily="2" charset="-122"/>
              </a:rPr>
              <a:t>ZF=0</a:t>
            </a:r>
            <a:r>
              <a:rPr lang="zh-CN" altLang="en-US" sz="1500" dirty="0">
                <a:latin typeface="Times New Roman" panose="02020603050405020304" pitchFamily="18" charset="0"/>
                <a:ea typeface="宋体" panose="02010600030101010101" pitchFamily="2" charset="-122"/>
              </a:rPr>
              <a:t>才出现不等，所以本指令要求</a:t>
            </a:r>
            <a:r>
              <a:rPr lang="en-US" altLang="zh-CN" sz="1500">
                <a:latin typeface="Times New Roman" panose="02020603050405020304" pitchFamily="18" charset="0"/>
                <a:ea typeface="宋体" panose="02010600030101010101" pitchFamily="2" charset="-122"/>
              </a:rPr>
              <a:t>CF=0</a:t>
            </a:r>
            <a:r>
              <a:rPr lang="zh-CN" altLang="en-US" sz="1500">
                <a:latin typeface="Times New Roman" panose="02020603050405020304" pitchFamily="18" charset="0"/>
                <a:ea typeface="宋体" panose="02010600030101010101" pitchFamily="2" charset="-122"/>
              </a:rPr>
              <a:t>和</a:t>
            </a:r>
            <a:r>
              <a:rPr lang="en-US" altLang="zh-CN" sz="1500">
                <a:latin typeface="Times New Roman" panose="02020603050405020304" pitchFamily="18" charset="0"/>
                <a:ea typeface="宋体" panose="02010600030101010101" pitchFamily="2" charset="-122"/>
              </a:rPr>
              <a:t>ZF=0</a:t>
            </a:r>
            <a:r>
              <a:rPr lang="zh-CN" altLang="en-US" sz="1500" dirty="0">
                <a:latin typeface="Times New Roman" panose="02020603050405020304" pitchFamily="18" charset="0"/>
                <a:ea typeface="宋体" panose="02010600030101010101" pitchFamily="2" charset="-122"/>
              </a:rPr>
              <a:t>同时成立，即</a:t>
            </a:r>
            <a:r>
              <a:rPr lang="en-US" altLang="zh-CN" sz="1500">
                <a:latin typeface="Times New Roman" panose="02020603050405020304" pitchFamily="18" charset="0"/>
                <a:ea typeface="宋体" panose="02010600030101010101" pitchFamily="2" charset="-122"/>
              </a:rPr>
              <a:t>CF</a:t>
            </a:r>
            <a:r>
              <a:rPr lang="en-US" altLang="zh-CN" sz="1500">
                <a:latin typeface="Times New Roman" panose="02020603050405020304" pitchFamily="18" charset="0"/>
                <a:ea typeface="宋体" panose="02010600030101010101" pitchFamily="2" charset="-122"/>
              </a:rPr>
              <a:t>∨ZF=0</a:t>
            </a:r>
            <a:r>
              <a:rPr lang="zh-CN" altLang="en-US" sz="1500" dirty="0">
                <a:latin typeface="Times New Roman" panose="02020603050405020304" pitchFamily="18" charset="0"/>
                <a:ea typeface="宋体" panose="02010600030101010101" pitchFamily="2" charset="-122"/>
              </a:rPr>
              <a:t>则转移。       </a:t>
            </a:r>
            <a:endParaRPr lang="zh-CN" altLang="en-US" sz="15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7091" name="文本占位符 217090"/>
          <p:cNvSpPr>
            <a:spLocks noGrp="1"/>
          </p:cNvSpPr>
          <p:nvPr>
            <p:ph type="body" idx="1"/>
          </p:nvPr>
        </p:nvSpPr>
        <p:spPr>
          <a:xfrm>
            <a:off x="755650" y="1485265"/>
            <a:ext cx="7772400" cy="5638800"/>
          </a:xfrm>
        </p:spPr>
        <p:txBody>
          <a:bodyPr/>
          <a:p>
            <a:pPr marL="0" indent="0" algn="just">
              <a:buNone/>
            </a:pPr>
            <a:r>
              <a:rPr lang="zh-CN" altLang="en-US" sz="1500" dirty="0">
                <a:solidFill>
                  <a:schemeClr val="tx2"/>
                </a:solidFill>
              </a:rPr>
              <a:t>【例</a:t>
            </a:r>
            <a:r>
              <a:rPr lang="en-US" altLang="zh-CN" sz="1500" dirty="0">
                <a:solidFill>
                  <a:schemeClr val="tx2"/>
                </a:solidFill>
              </a:rPr>
              <a:t> </a:t>
            </a:r>
            <a:r>
              <a:rPr lang="zh-CN" altLang="en-US" sz="1500" dirty="0">
                <a:solidFill>
                  <a:schemeClr val="tx2"/>
                </a:solidFill>
              </a:rPr>
              <a:t>】在字节变量</a:t>
            </a:r>
            <a:r>
              <a:rPr lang="en-US" altLang="zh-CN" sz="1500">
                <a:solidFill>
                  <a:schemeClr val="tx2"/>
                </a:solidFill>
              </a:rPr>
              <a:t>X</a:t>
            </a:r>
            <a:r>
              <a:rPr lang="zh-CN" altLang="en-US" sz="1500" dirty="0">
                <a:solidFill>
                  <a:schemeClr val="tx2"/>
                </a:solidFill>
              </a:rPr>
              <a:t>中存有一个无符号数，当它高于、等于或低于</a:t>
            </a:r>
            <a:r>
              <a:rPr lang="en-US" altLang="zh-CN" sz="1500" dirty="0">
                <a:solidFill>
                  <a:schemeClr val="tx2"/>
                </a:solidFill>
              </a:rPr>
              <a:t>100</a:t>
            </a:r>
            <a:r>
              <a:rPr lang="zh-CN" altLang="en-US" sz="1500" dirty="0">
                <a:solidFill>
                  <a:schemeClr val="tx2"/>
                </a:solidFill>
              </a:rPr>
              <a:t>的三种情况，分别转去执行三个不同的程序段</a:t>
            </a:r>
            <a:r>
              <a:rPr lang="en-US" altLang="zh-CN" sz="1500">
                <a:solidFill>
                  <a:schemeClr val="tx2"/>
                </a:solidFill>
              </a:rPr>
              <a:t>PROG1</a:t>
            </a:r>
            <a:r>
              <a:rPr lang="zh-CN" altLang="en-US" sz="1500">
                <a:solidFill>
                  <a:schemeClr val="tx2"/>
                </a:solidFill>
              </a:rPr>
              <a:t>、</a:t>
            </a:r>
            <a:r>
              <a:rPr lang="en-US" altLang="zh-CN" sz="1500">
                <a:solidFill>
                  <a:schemeClr val="tx2"/>
                </a:solidFill>
              </a:rPr>
              <a:t>PROG2</a:t>
            </a:r>
            <a:r>
              <a:rPr lang="zh-CN" altLang="en-US" sz="1500">
                <a:solidFill>
                  <a:schemeClr val="tx2"/>
                </a:solidFill>
              </a:rPr>
              <a:t>和</a:t>
            </a:r>
            <a:r>
              <a:rPr lang="en-US" altLang="zh-CN" sz="1500">
                <a:solidFill>
                  <a:schemeClr val="tx2"/>
                </a:solidFill>
              </a:rPr>
              <a:t>PROG3</a:t>
            </a:r>
            <a:r>
              <a:rPr lang="zh-CN" altLang="en-US" sz="1500">
                <a:solidFill>
                  <a:schemeClr val="tx2"/>
                </a:solidFill>
              </a:rPr>
              <a:t>。</a:t>
            </a:r>
            <a:endParaRPr lang="zh-CN" altLang="en-US" sz="1500">
              <a:solidFill>
                <a:schemeClr val="tx2"/>
              </a:solidFill>
            </a:endParaRPr>
          </a:p>
          <a:p>
            <a:pPr marL="0" indent="0" algn="just">
              <a:buNone/>
            </a:pPr>
            <a:r>
              <a:rPr lang="zh-CN" altLang="en-US" sz="1500" dirty="0">
                <a:solidFill>
                  <a:schemeClr val="tx2"/>
                </a:solidFill>
              </a:rPr>
              <a:t>主要程序段如下：</a:t>
            </a:r>
            <a:endParaRPr lang="zh-CN" altLang="en-US" sz="1500" dirty="0">
              <a:solidFill>
                <a:schemeClr val="tx2"/>
              </a:solidFill>
            </a:endParaRPr>
          </a:p>
          <a:p>
            <a:pPr marL="0" indent="0" algn="just">
              <a:buNone/>
            </a:pPr>
            <a:r>
              <a:rPr lang="zh-CN" altLang="en-US" sz="1500" dirty="0">
                <a:solidFill>
                  <a:schemeClr val="tx2"/>
                </a:solidFill>
              </a:rPr>
              <a:t>          </a:t>
            </a:r>
            <a:r>
              <a:rPr lang="en-US" altLang="zh-CN" sz="1500">
                <a:solidFill>
                  <a:schemeClr val="tx2"/>
                </a:solidFill>
              </a:rPr>
              <a:t>MOV   AL</a:t>
            </a:r>
            <a:r>
              <a:rPr lang="zh-CN" altLang="en-US" sz="1500">
                <a:solidFill>
                  <a:schemeClr val="tx2"/>
                </a:solidFill>
              </a:rPr>
              <a:t>，</a:t>
            </a:r>
            <a:r>
              <a:rPr lang="en-US" altLang="zh-CN" sz="1500">
                <a:solidFill>
                  <a:schemeClr val="tx2"/>
                </a:solidFill>
              </a:rPr>
              <a:t>X    </a:t>
            </a:r>
            <a:r>
              <a:rPr lang="zh-CN" altLang="en-US" sz="1500">
                <a:solidFill>
                  <a:schemeClr val="tx2"/>
                </a:solidFill>
              </a:rPr>
              <a:t>；</a:t>
            </a:r>
            <a:r>
              <a:rPr lang="en-US" altLang="zh-CN" sz="1500">
                <a:solidFill>
                  <a:schemeClr val="tx2"/>
                </a:solidFill>
              </a:rPr>
              <a:t>X</a:t>
            </a:r>
            <a:r>
              <a:rPr lang="zh-CN" altLang="en-US" sz="1500" dirty="0">
                <a:solidFill>
                  <a:schemeClr val="tx2"/>
                </a:solidFill>
              </a:rPr>
              <a:t>送入</a:t>
            </a:r>
            <a:r>
              <a:rPr lang="en-US" altLang="zh-CN" sz="1500">
                <a:solidFill>
                  <a:schemeClr val="tx2"/>
                </a:solidFill>
              </a:rPr>
              <a:t>AL</a:t>
            </a:r>
            <a:endParaRPr lang="en-US" altLang="zh-CN" sz="1500">
              <a:solidFill>
                <a:schemeClr val="tx2"/>
              </a:solidFill>
            </a:endParaRPr>
          </a:p>
          <a:p>
            <a:pPr marL="0" indent="0" algn="just">
              <a:buNone/>
            </a:pPr>
            <a:r>
              <a:rPr lang="en-US" altLang="zh-CN" sz="1500">
                <a:solidFill>
                  <a:schemeClr val="tx2"/>
                </a:solidFill>
              </a:rPr>
              <a:t>          CMP   AL</a:t>
            </a:r>
            <a:r>
              <a:rPr lang="zh-CN" altLang="en-US" sz="1500">
                <a:solidFill>
                  <a:schemeClr val="tx2"/>
                </a:solidFill>
              </a:rPr>
              <a:t>，</a:t>
            </a:r>
            <a:r>
              <a:rPr lang="en-US" altLang="zh-CN" sz="1500">
                <a:solidFill>
                  <a:schemeClr val="tx2"/>
                </a:solidFill>
              </a:rPr>
              <a:t>100   </a:t>
            </a:r>
            <a:r>
              <a:rPr lang="zh-CN" altLang="en-US" sz="1500">
                <a:solidFill>
                  <a:schemeClr val="tx2"/>
                </a:solidFill>
              </a:rPr>
              <a:t>；</a:t>
            </a:r>
            <a:r>
              <a:rPr lang="en-US" altLang="zh-CN" sz="1500">
                <a:solidFill>
                  <a:schemeClr val="tx2"/>
                </a:solidFill>
              </a:rPr>
              <a:t>X</a:t>
            </a:r>
            <a:r>
              <a:rPr lang="zh-CN" altLang="en-US" sz="1500" dirty="0">
                <a:solidFill>
                  <a:schemeClr val="tx2"/>
                </a:solidFill>
              </a:rPr>
              <a:t>与</a:t>
            </a:r>
            <a:r>
              <a:rPr lang="en-US" altLang="zh-CN" sz="1500" dirty="0">
                <a:solidFill>
                  <a:schemeClr val="tx2"/>
                </a:solidFill>
              </a:rPr>
              <a:t>100</a:t>
            </a:r>
            <a:r>
              <a:rPr lang="zh-CN" altLang="en-US" sz="1500" dirty="0">
                <a:solidFill>
                  <a:schemeClr val="tx2"/>
                </a:solidFill>
              </a:rPr>
              <a:t>比较产生状态标志位</a:t>
            </a:r>
            <a:endParaRPr lang="zh-CN" altLang="en-US" sz="1500" dirty="0">
              <a:solidFill>
                <a:schemeClr val="tx2"/>
              </a:solidFill>
            </a:endParaRPr>
          </a:p>
          <a:p>
            <a:pPr marL="0" indent="0" algn="just">
              <a:buNone/>
            </a:pPr>
            <a:r>
              <a:rPr lang="zh-CN" altLang="en-US" sz="1500" dirty="0">
                <a:solidFill>
                  <a:schemeClr val="tx2"/>
                </a:solidFill>
              </a:rPr>
              <a:t>          </a:t>
            </a:r>
            <a:r>
              <a:rPr lang="en-US" altLang="zh-CN" sz="1500">
                <a:solidFill>
                  <a:schemeClr val="tx2"/>
                </a:solidFill>
              </a:rPr>
              <a:t>JA     PROG1    </a:t>
            </a:r>
            <a:r>
              <a:rPr lang="zh-CN" altLang="en-US" sz="1500">
                <a:solidFill>
                  <a:schemeClr val="tx2"/>
                </a:solidFill>
              </a:rPr>
              <a:t>；</a:t>
            </a:r>
            <a:r>
              <a:rPr lang="en-US" altLang="zh-CN" sz="1500">
                <a:solidFill>
                  <a:schemeClr val="tx2"/>
                </a:solidFill>
              </a:rPr>
              <a:t>X</a:t>
            </a:r>
            <a:r>
              <a:rPr lang="zh-CN" altLang="en-US" sz="1500">
                <a:solidFill>
                  <a:schemeClr val="tx2"/>
                </a:solidFill>
              </a:rPr>
              <a:t>﹥</a:t>
            </a:r>
            <a:r>
              <a:rPr lang="en-US" altLang="zh-CN" sz="1500">
                <a:solidFill>
                  <a:schemeClr val="tx2"/>
                </a:solidFill>
              </a:rPr>
              <a:t>100 </a:t>
            </a:r>
            <a:r>
              <a:rPr lang="zh-CN" altLang="en-US" sz="1500">
                <a:solidFill>
                  <a:schemeClr val="tx2"/>
                </a:solidFill>
              </a:rPr>
              <a:t>转</a:t>
            </a:r>
            <a:r>
              <a:rPr lang="en-US" altLang="zh-CN" sz="1500">
                <a:solidFill>
                  <a:schemeClr val="tx2"/>
                </a:solidFill>
              </a:rPr>
              <a:t>PROG1</a:t>
            </a:r>
            <a:endParaRPr lang="en-US" altLang="zh-CN" sz="1500">
              <a:solidFill>
                <a:schemeClr val="tx2"/>
              </a:solidFill>
            </a:endParaRPr>
          </a:p>
          <a:p>
            <a:pPr marL="0" indent="0" algn="just">
              <a:buNone/>
            </a:pPr>
            <a:r>
              <a:rPr lang="en-US" altLang="zh-CN" sz="1500">
                <a:solidFill>
                  <a:schemeClr val="tx2"/>
                </a:solidFill>
              </a:rPr>
              <a:t>          JB     PROG3    </a:t>
            </a:r>
            <a:r>
              <a:rPr lang="zh-CN" altLang="en-US" sz="1500">
                <a:solidFill>
                  <a:schemeClr val="tx2"/>
                </a:solidFill>
              </a:rPr>
              <a:t>；</a:t>
            </a:r>
            <a:r>
              <a:rPr lang="en-US" altLang="zh-CN" sz="1500">
                <a:solidFill>
                  <a:schemeClr val="tx2"/>
                </a:solidFill>
              </a:rPr>
              <a:t>X</a:t>
            </a:r>
            <a:r>
              <a:rPr lang="zh-CN" altLang="en-US" sz="1500">
                <a:solidFill>
                  <a:schemeClr val="tx2"/>
                </a:solidFill>
              </a:rPr>
              <a:t>﹤</a:t>
            </a:r>
            <a:r>
              <a:rPr lang="en-US" altLang="zh-CN" sz="1500">
                <a:solidFill>
                  <a:schemeClr val="tx2"/>
                </a:solidFill>
              </a:rPr>
              <a:t>100 </a:t>
            </a:r>
            <a:r>
              <a:rPr lang="zh-CN" altLang="en-US" sz="1500">
                <a:solidFill>
                  <a:schemeClr val="tx2"/>
                </a:solidFill>
              </a:rPr>
              <a:t>转</a:t>
            </a:r>
            <a:r>
              <a:rPr lang="en-US" altLang="zh-CN" sz="1500">
                <a:solidFill>
                  <a:schemeClr val="tx2"/>
                </a:solidFill>
              </a:rPr>
              <a:t>PROG3</a:t>
            </a:r>
            <a:endParaRPr lang="en-US" altLang="zh-CN" sz="1500">
              <a:solidFill>
                <a:schemeClr val="tx2"/>
              </a:solidFill>
            </a:endParaRPr>
          </a:p>
          <a:p>
            <a:pPr marL="0" indent="0" algn="just">
              <a:buNone/>
            </a:pPr>
            <a:r>
              <a:rPr lang="en-US" altLang="zh-CN" sz="1500">
                <a:solidFill>
                  <a:schemeClr val="tx2"/>
                </a:solidFill>
              </a:rPr>
              <a:t>PROG2</a:t>
            </a:r>
            <a:r>
              <a:rPr lang="zh-CN" altLang="en-US" sz="1500">
                <a:solidFill>
                  <a:schemeClr val="tx2"/>
                </a:solidFill>
              </a:rPr>
              <a:t>： </a:t>
            </a:r>
            <a:r>
              <a:rPr lang="en-US" altLang="zh-CN" sz="1500">
                <a:solidFill>
                  <a:srgbClr val="000000"/>
                </a:solidFill>
                <a:latin typeface="宋体" panose="02010600030101010101" pitchFamily="2" charset="-122"/>
              </a:rPr>
              <a:t>┉               </a:t>
            </a:r>
            <a:r>
              <a:rPr lang="zh-CN" altLang="en-US" sz="1500">
                <a:solidFill>
                  <a:srgbClr val="000000"/>
                </a:solidFill>
                <a:latin typeface="宋体" panose="02010600030101010101" pitchFamily="2" charset="-122"/>
              </a:rPr>
              <a:t>；</a:t>
            </a:r>
            <a:r>
              <a:rPr lang="en-US" altLang="zh-CN" sz="1500">
                <a:solidFill>
                  <a:srgbClr val="000000"/>
                </a:solidFill>
              </a:rPr>
              <a:t>X=100 </a:t>
            </a:r>
            <a:r>
              <a:rPr lang="zh-CN" altLang="en-US" sz="1500" dirty="0">
                <a:solidFill>
                  <a:srgbClr val="000000"/>
                </a:solidFill>
              </a:rPr>
              <a:t>执行程序段</a:t>
            </a:r>
            <a:r>
              <a:rPr lang="en-US" altLang="zh-CN" sz="1500">
                <a:solidFill>
                  <a:schemeClr val="tx2"/>
                </a:solidFill>
              </a:rPr>
              <a:t>PROG2</a:t>
            </a:r>
            <a:endParaRPr lang="en-US" altLang="zh-CN" sz="1500">
              <a:solidFill>
                <a:schemeClr val="tx2"/>
              </a:solidFill>
            </a:endParaRPr>
          </a:p>
          <a:p>
            <a:pPr marL="0" indent="0" algn="just">
              <a:buNone/>
            </a:pPr>
            <a:r>
              <a:rPr lang="en-US" altLang="zh-CN" sz="1500">
                <a:solidFill>
                  <a:srgbClr val="000000"/>
                </a:solidFill>
              </a:rPr>
              <a:t>         </a:t>
            </a:r>
            <a:r>
              <a:rPr lang="en-US" altLang="zh-CN" sz="1500">
                <a:solidFill>
                  <a:srgbClr val="000000"/>
                </a:solidFill>
                <a:latin typeface="宋体" panose="02010600030101010101" pitchFamily="2" charset="-122"/>
              </a:rPr>
              <a:t>┋</a:t>
            </a:r>
            <a:endParaRPr lang="en-US" altLang="zh-CN" sz="1500">
              <a:solidFill>
                <a:schemeClr val="tx2"/>
              </a:solidFill>
            </a:endParaRPr>
          </a:p>
          <a:p>
            <a:pPr marL="0" indent="0" algn="just">
              <a:buNone/>
            </a:pPr>
            <a:r>
              <a:rPr lang="en-US" altLang="zh-CN" sz="1500">
                <a:solidFill>
                  <a:schemeClr val="tx2"/>
                </a:solidFill>
              </a:rPr>
              <a:t>PROG1</a:t>
            </a:r>
            <a:r>
              <a:rPr lang="zh-CN" altLang="en-US" sz="1500">
                <a:solidFill>
                  <a:schemeClr val="tx2"/>
                </a:solidFill>
              </a:rPr>
              <a:t>： </a:t>
            </a:r>
            <a:r>
              <a:rPr lang="en-US" altLang="zh-CN" sz="1500">
                <a:solidFill>
                  <a:srgbClr val="000000"/>
                </a:solidFill>
                <a:latin typeface="宋体" panose="02010600030101010101" pitchFamily="2" charset="-122"/>
              </a:rPr>
              <a:t>┉               </a:t>
            </a:r>
            <a:r>
              <a:rPr lang="zh-CN" altLang="en-US" sz="1500">
                <a:solidFill>
                  <a:srgbClr val="000000"/>
                </a:solidFill>
                <a:latin typeface="宋体" panose="02010600030101010101" pitchFamily="2" charset="-122"/>
              </a:rPr>
              <a:t>；</a:t>
            </a:r>
            <a:r>
              <a:rPr lang="en-US" altLang="zh-CN" sz="1500">
                <a:solidFill>
                  <a:srgbClr val="000000"/>
                </a:solidFill>
              </a:rPr>
              <a:t>X</a:t>
            </a:r>
            <a:r>
              <a:rPr lang="zh-CN" altLang="en-US" sz="1500">
                <a:solidFill>
                  <a:srgbClr val="000000"/>
                </a:solidFill>
              </a:rPr>
              <a:t>﹥</a:t>
            </a:r>
            <a:r>
              <a:rPr lang="en-US" altLang="zh-CN" sz="1500">
                <a:solidFill>
                  <a:srgbClr val="000000"/>
                </a:solidFill>
              </a:rPr>
              <a:t>100 </a:t>
            </a:r>
            <a:r>
              <a:rPr lang="zh-CN" altLang="en-US" sz="1500" dirty="0">
                <a:solidFill>
                  <a:srgbClr val="000000"/>
                </a:solidFill>
              </a:rPr>
              <a:t>执行程序段</a:t>
            </a:r>
            <a:r>
              <a:rPr lang="en-US" altLang="zh-CN" sz="1500">
                <a:solidFill>
                  <a:srgbClr val="000000"/>
                </a:solidFill>
              </a:rPr>
              <a:t>PROG1</a:t>
            </a:r>
            <a:endParaRPr lang="en-US" altLang="zh-CN" sz="1500">
              <a:solidFill>
                <a:schemeClr val="tx2"/>
              </a:solidFill>
            </a:endParaRPr>
          </a:p>
          <a:p>
            <a:pPr marL="0" indent="0" algn="just">
              <a:buNone/>
            </a:pPr>
            <a:r>
              <a:rPr lang="en-US" altLang="zh-CN" sz="1500">
                <a:solidFill>
                  <a:srgbClr val="000000"/>
                </a:solidFill>
              </a:rPr>
              <a:t>         </a:t>
            </a:r>
            <a:r>
              <a:rPr lang="en-US" altLang="zh-CN" sz="1500">
                <a:solidFill>
                  <a:srgbClr val="000000"/>
                </a:solidFill>
                <a:latin typeface="宋体" panose="02010600030101010101" pitchFamily="2" charset="-122"/>
              </a:rPr>
              <a:t>┋</a:t>
            </a:r>
            <a:endParaRPr lang="en-US" altLang="zh-CN" sz="1500">
              <a:solidFill>
                <a:schemeClr val="tx2"/>
              </a:solidFill>
            </a:endParaRPr>
          </a:p>
          <a:p>
            <a:pPr marL="0" indent="0" algn="just">
              <a:buNone/>
            </a:pPr>
            <a:r>
              <a:rPr lang="en-US" altLang="zh-CN" sz="1500">
                <a:solidFill>
                  <a:schemeClr val="tx2"/>
                </a:solidFill>
              </a:rPr>
              <a:t>PROG3</a:t>
            </a:r>
            <a:r>
              <a:rPr lang="zh-CN" altLang="en-US" sz="1500">
                <a:solidFill>
                  <a:schemeClr val="tx2"/>
                </a:solidFill>
              </a:rPr>
              <a:t>： </a:t>
            </a:r>
            <a:r>
              <a:rPr lang="en-US" altLang="zh-CN" sz="1500">
                <a:solidFill>
                  <a:srgbClr val="000000"/>
                </a:solidFill>
                <a:latin typeface="宋体" panose="02010600030101010101" pitchFamily="2" charset="-122"/>
              </a:rPr>
              <a:t>┉               </a:t>
            </a:r>
            <a:r>
              <a:rPr lang="zh-CN" altLang="en-US" sz="1500">
                <a:solidFill>
                  <a:srgbClr val="000000"/>
                </a:solidFill>
                <a:latin typeface="宋体" panose="02010600030101010101" pitchFamily="2" charset="-122"/>
              </a:rPr>
              <a:t>；</a:t>
            </a:r>
            <a:r>
              <a:rPr lang="en-US" altLang="zh-CN" sz="1500">
                <a:solidFill>
                  <a:srgbClr val="000000"/>
                </a:solidFill>
              </a:rPr>
              <a:t>X</a:t>
            </a:r>
            <a:r>
              <a:rPr lang="zh-CN" altLang="en-US" sz="1500">
                <a:solidFill>
                  <a:srgbClr val="000000"/>
                </a:solidFill>
              </a:rPr>
              <a:t>﹤</a:t>
            </a:r>
            <a:r>
              <a:rPr lang="en-US" altLang="zh-CN" sz="1500">
                <a:solidFill>
                  <a:srgbClr val="000000"/>
                </a:solidFill>
              </a:rPr>
              <a:t>100 </a:t>
            </a:r>
            <a:r>
              <a:rPr lang="zh-CN" altLang="en-US" sz="1500" dirty="0">
                <a:solidFill>
                  <a:srgbClr val="000000"/>
                </a:solidFill>
              </a:rPr>
              <a:t>执行程序段</a:t>
            </a:r>
            <a:r>
              <a:rPr lang="en-US" altLang="zh-CN" sz="1500">
                <a:solidFill>
                  <a:srgbClr val="000000"/>
                </a:solidFill>
              </a:rPr>
              <a:t>PROG3</a:t>
            </a:r>
            <a:endParaRPr lang="en-US" altLang="zh-CN" sz="1500">
              <a:solidFill>
                <a:schemeClr val="tx2"/>
              </a:solidFill>
            </a:endParaRPr>
          </a:p>
          <a:p>
            <a:endParaRPr lang="en-US" altLang="zh-CN" sz="1500">
              <a:solidFill>
                <a:schemeClr val="tx2"/>
              </a:solidFill>
            </a:endParaRPr>
          </a:p>
        </p:txBody>
      </p:sp>
    </p:spTree>
  </p:cSld>
  <p:clrMapOvr>
    <a:masterClrMapping/>
  </p:clrMapOvr>
  <p:transition spd="med">
    <p:zoom/>
  </p:transition>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8115" name="文本占位符 218114"/>
          <p:cNvSpPr>
            <a:spLocks noGrp="1"/>
          </p:cNvSpPr>
          <p:nvPr>
            <p:ph type="body" idx="1"/>
          </p:nvPr>
        </p:nvSpPr>
        <p:spPr>
          <a:xfrm>
            <a:off x="611505" y="1125220"/>
            <a:ext cx="7772400" cy="5562600"/>
          </a:xfrm>
        </p:spPr>
        <p:txBody>
          <a:bodyPr/>
          <a:p>
            <a:pPr marL="0" indent="0" algn="just">
              <a:lnSpc>
                <a:spcPct val="90000"/>
              </a:lnSpc>
              <a:buNone/>
            </a:pPr>
            <a:r>
              <a:rPr lang="en-US" altLang="zh-CN" sz="2000" b="1" dirty="0">
                <a:solidFill>
                  <a:srgbClr val="000000"/>
                </a:solidFill>
              </a:rPr>
              <a:t>3</a:t>
            </a:r>
            <a:r>
              <a:rPr lang="zh-CN" altLang="en-US" sz="2000" b="1" dirty="0">
                <a:solidFill>
                  <a:srgbClr val="000000"/>
                </a:solidFill>
              </a:rPr>
              <a:t>． 比较两个带符号数，根据比较结果转移</a:t>
            </a:r>
            <a:endParaRPr lang="zh-CN" altLang="en-US" sz="2000" dirty="0">
              <a:solidFill>
                <a:schemeClr val="tx2"/>
              </a:solidFill>
            </a:endParaRPr>
          </a:p>
          <a:p>
            <a:pPr marL="0" indent="0" algn="just">
              <a:lnSpc>
                <a:spcPct val="90000"/>
              </a:lnSpc>
              <a:buNone/>
            </a:pPr>
            <a:r>
              <a:rPr lang="zh-CN" altLang="en-US" sz="2000" dirty="0">
                <a:solidFill>
                  <a:srgbClr val="000000"/>
                </a:solidFill>
              </a:rPr>
              <a:t>   在带符号数判大小的指令中，</a:t>
            </a:r>
            <a:r>
              <a:rPr lang="en-US" altLang="zh-CN" sz="2000">
                <a:solidFill>
                  <a:srgbClr val="000000"/>
                </a:solidFill>
              </a:rPr>
              <a:t>G</a:t>
            </a:r>
            <a:r>
              <a:rPr lang="zh-CN" altLang="en-US" sz="2000" dirty="0">
                <a:solidFill>
                  <a:srgbClr val="000000"/>
                </a:solidFill>
              </a:rPr>
              <a:t>表示大于，</a:t>
            </a:r>
            <a:r>
              <a:rPr lang="en-US" altLang="zh-CN" sz="2000">
                <a:solidFill>
                  <a:srgbClr val="000000"/>
                </a:solidFill>
              </a:rPr>
              <a:t>L</a:t>
            </a:r>
            <a:r>
              <a:rPr lang="zh-CN" altLang="en-US" sz="2000" dirty="0">
                <a:solidFill>
                  <a:srgbClr val="000000"/>
                </a:solidFill>
              </a:rPr>
              <a:t>表示小于。本组指令的测试条件是</a:t>
            </a:r>
            <a:r>
              <a:rPr lang="en-US" altLang="zh-CN" sz="2000">
                <a:solidFill>
                  <a:srgbClr val="000000"/>
                </a:solidFill>
              </a:rPr>
              <a:t>OF</a:t>
            </a:r>
            <a:r>
              <a:rPr lang="zh-CN" altLang="en-US" sz="2000">
                <a:solidFill>
                  <a:srgbClr val="000000"/>
                </a:solidFill>
              </a:rPr>
              <a:t>、</a:t>
            </a:r>
            <a:r>
              <a:rPr lang="en-US" altLang="zh-CN" sz="2000">
                <a:solidFill>
                  <a:srgbClr val="000000"/>
                </a:solidFill>
              </a:rPr>
              <a:t>SF</a:t>
            </a:r>
            <a:r>
              <a:rPr lang="zh-CN" altLang="en-US" sz="2000">
                <a:solidFill>
                  <a:srgbClr val="000000"/>
                </a:solidFill>
              </a:rPr>
              <a:t>、</a:t>
            </a:r>
            <a:r>
              <a:rPr lang="en-US" altLang="zh-CN" sz="2000">
                <a:solidFill>
                  <a:srgbClr val="000000"/>
                </a:solidFill>
              </a:rPr>
              <a:t>ZF</a:t>
            </a:r>
            <a:r>
              <a:rPr lang="zh-CN" altLang="en-US" sz="2000">
                <a:solidFill>
                  <a:srgbClr val="000000"/>
                </a:solidFill>
              </a:rPr>
              <a:t>。</a:t>
            </a:r>
            <a:r>
              <a:rPr lang="zh-CN" altLang="en-US" sz="2000" dirty="0">
                <a:solidFill>
                  <a:srgbClr val="000000"/>
                </a:solidFill>
              </a:rPr>
              <a:t>测试是由指令本身自动完成，对编程者而言只须正确下达指令即可，并不涉及测试的具体细节。</a:t>
            </a:r>
            <a:endParaRPr lang="zh-CN" altLang="en-US" sz="2000" dirty="0">
              <a:solidFill>
                <a:schemeClr val="tx2"/>
              </a:solidFill>
            </a:endParaRPr>
          </a:p>
          <a:p>
            <a:pPr marL="0" indent="0" algn="just">
              <a:lnSpc>
                <a:spcPct val="90000"/>
              </a:lnSpc>
              <a:buNone/>
            </a:pPr>
            <a:r>
              <a:rPr lang="en-US" altLang="zh-CN" sz="2000" dirty="0">
                <a:solidFill>
                  <a:srgbClr val="000000"/>
                </a:solidFill>
              </a:rPr>
              <a:t>⑴ </a:t>
            </a:r>
            <a:r>
              <a:rPr lang="en-US" altLang="zh-CN" sz="2000">
                <a:solidFill>
                  <a:srgbClr val="000000"/>
                </a:solidFill>
              </a:rPr>
              <a:t>JL (</a:t>
            </a:r>
            <a:r>
              <a:rPr lang="zh-CN" altLang="en-US" sz="2000">
                <a:solidFill>
                  <a:srgbClr val="000000"/>
                </a:solidFill>
              </a:rPr>
              <a:t>或</a:t>
            </a:r>
            <a:r>
              <a:rPr lang="en-US" altLang="zh-CN" sz="2000">
                <a:solidFill>
                  <a:srgbClr val="000000"/>
                </a:solidFill>
              </a:rPr>
              <a:t>JNGE) (Jump if less</a:t>
            </a:r>
            <a:r>
              <a:rPr lang="zh-CN" altLang="en-US" sz="2000">
                <a:solidFill>
                  <a:srgbClr val="000000"/>
                </a:solidFill>
              </a:rPr>
              <a:t>，</a:t>
            </a:r>
            <a:r>
              <a:rPr lang="en-US" altLang="zh-CN" sz="2000">
                <a:solidFill>
                  <a:srgbClr val="000000"/>
                </a:solidFill>
              </a:rPr>
              <a:t>or not greater or equal) </a:t>
            </a:r>
            <a:r>
              <a:rPr lang="zh-CN" altLang="en-US" sz="2000" dirty="0">
                <a:solidFill>
                  <a:srgbClr val="000000"/>
                </a:solidFill>
              </a:rPr>
              <a:t>小于，或不大于或者不等于则转移指令。</a:t>
            </a:r>
            <a:endParaRPr lang="zh-CN" altLang="en-US" sz="2000" dirty="0">
              <a:solidFill>
                <a:schemeClr val="tx2"/>
              </a:solidFill>
            </a:endParaRPr>
          </a:p>
          <a:p>
            <a:pPr marL="0" indent="0" algn="just">
              <a:lnSpc>
                <a:spcPct val="90000"/>
              </a:lnSpc>
              <a:buNone/>
            </a:pPr>
            <a:r>
              <a:rPr lang="zh-CN" altLang="en-US" sz="2000" dirty="0">
                <a:solidFill>
                  <a:srgbClr val="000000"/>
                </a:solidFill>
              </a:rPr>
              <a:t>    指令格式：</a:t>
            </a:r>
            <a:r>
              <a:rPr lang="en-US" altLang="zh-CN" sz="2000">
                <a:solidFill>
                  <a:srgbClr val="000000"/>
                </a:solidFill>
              </a:rPr>
              <a:t>JL (</a:t>
            </a:r>
            <a:r>
              <a:rPr lang="zh-CN" altLang="en-US" sz="2000">
                <a:solidFill>
                  <a:srgbClr val="000000"/>
                </a:solidFill>
              </a:rPr>
              <a:t>或</a:t>
            </a:r>
            <a:r>
              <a:rPr lang="en-US" altLang="zh-CN" sz="2000">
                <a:solidFill>
                  <a:srgbClr val="000000"/>
                </a:solidFill>
              </a:rPr>
              <a:t>JNGE)  OPR</a:t>
            </a:r>
            <a:endParaRPr lang="en-US" altLang="zh-CN" sz="2000">
              <a:solidFill>
                <a:schemeClr val="tx2"/>
              </a:solidFill>
            </a:endParaRPr>
          </a:p>
          <a:p>
            <a:pPr marL="0" indent="0" algn="just">
              <a:lnSpc>
                <a:spcPct val="90000"/>
              </a:lnSpc>
              <a:buNone/>
            </a:pPr>
            <a:r>
              <a:rPr lang="zh-CN" altLang="en-US" sz="2000" dirty="0">
                <a:solidFill>
                  <a:schemeClr val="tx2"/>
                </a:solidFill>
              </a:rPr>
              <a:t>测试条件：</a:t>
            </a:r>
            <a:r>
              <a:rPr lang="en-US" altLang="zh-CN" sz="2000">
                <a:solidFill>
                  <a:schemeClr val="tx2"/>
                </a:solidFill>
              </a:rPr>
              <a:t>SF⊕OF=1</a:t>
            </a:r>
            <a:r>
              <a:rPr lang="zh-CN" altLang="en-US" sz="2000">
                <a:solidFill>
                  <a:schemeClr val="tx2"/>
                </a:solidFill>
              </a:rPr>
              <a:t>且</a:t>
            </a:r>
            <a:r>
              <a:rPr lang="en-US" altLang="zh-CN" sz="2000">
                <a:solidFill>
                  <a:schemeClr val="tx2"/>
                </a:solidFill>
              </a:rPr>
              <a:t>ZF=0</a:t>
            </a:r>
            <a:r>
              <a:rPr lang="zh-CN" altLang="en-US" sz="2000" dirty="0">
                <a:solidFill>
                  <a:schemeClr val="tx2"/>
                </a:solidFill>
              </a:rPr>
              <a:t>成立转移成功，否则往下执行</a:t>
            </a:r>
            <a:endParaRPr lang="zh-CN" altLang="en-US" sz="2000" dirty="0">
              <a:solidFill>
                <a:schemeClr val="tx2"/>
              </a:solidFill>
            </a:endParaRPr>
          </a:p>
          <a:p>
            <a:pPr marL="0" indent="0" algn="just">
              <a:lnSpc>
                <a:spcPct val="90000"/>
              </a:lnSpc>
              <a:buNone/>
            </a:pPr>
            <a:r>
              <a:rPr lang="zh-CN" altLang="en-US" sz="2000" dirty="0">
                <a:solidFill>
                  <a:schemeClr val="tx2"/>
                </a:solidFill>
              </a:rPr>
              <a:t>    </a:t>
            </a:r>
            <a:r>
              <a:rPr lang="en-US" altLang="zh-CN" sz="2000" dirty="0">
                <a:solidFill>
                  <a:schemeClr val="tx2"/>
                </a:solidFill>
              </a:rPr>
              <a:t>⑵ </a:t>
            </a:r>
            <a:r>
              <a:rPr lang="en-US" altLang="zh-CN" sz="2000">
                <a:solidFill>
                  <a:srgbClr val="000000"/>
                </a:solidFill>
              </a:rPr>
              <a:t>JNL (</a:t>
            </a:r>
            <a:r>
              <a:rPr lang="zh-CN" altLang="en-US" sz="2000">
                <a:solidFill>
                  <a:srgbClr val="000000"/>
                </a:solidFill>
              </a:rPr>
              <a:t>或</a:t>
            </a:r>
            <a:r>
              <a:rPr lang="en-US" altLang="zh-CN" sz="2000">
                <a:solidFill>
                  <a:srgbClr val="000000"/>
                </a:solidFill>
              </a:rPr>
              <a:t>JGE) (Jump if not less</a:t>
            </a:r>
            <a:r>
              <a:rPr lang="zh-CN" altLang="en-US" sz="2000">
                <a:solidFill>
                  <a:srgbClr val="000000"/>
                </a:solidFill>
              </a:rPr>
              <a:t>，</a:t>
            </a:r>
            <a:r>
              <a:rPr lang="en-US" altLang="zh-CN" sz="2000">
                <a:solidFill>
                  <a:srgbClr val="000000"/>
                </a:solidFill>
              </a:rPr>
              <a:t>or greater or equal) </a:t>
            </a:r>
            <a:r>
              <a:rPr lang="zh-CN" altLang="en-US" sz="2000" dirty="0">
                <a:solidFill>
                  <a:srgbClr val="000000"/>
                </a:solidFill>
              </a:rPr>
              <a:t>不小于，或大于或者等于则转移指令。</a:t>
            </a:r>
            <a:endParaRPr lang="zh-CN" altLang="en-US" sz="2000" dirty="0">
              <a:solidFill>
                <a:schemeClr val="tx2"/>
              </a:solidFill>
            </a:endParaRPr>
          </a:p>
          <a:p>
            <a:pPr marL="0" indent="0" algn="just">
              <a:lnSpc>
                <a:spcPct val="90000"/>
              </a:lnSpc>
              <a:buNone/>
            </a:pPr>
            <a:r>
              <a:rPr lang="zh-CN" altLang="en-US" sz="2000" dirty="0">
                <a:solidFill>
                  <a:srgbClr val="000000"/>
                </a:solidFill>
              </a:rPr>
              <a:t>    指令格式：</a:t>
            </a:r>
            <a:r>
              <a:rPr lang="en-US" altLang="zh-CN" sz="2000">
                <a:solidFill>
                  <a:srgbClr val="000000"/>
                </a:solidFill>
              </a:rPr>
              <a:t>JNL (</a:t>
            </a:r>
            <a:r>
              <a:rPr lang="zh-CN" altLang="en-US" sz="2000">
                <a:solidFill>
                  <a:srgbClr val="000000"/>
                </a:solidFill>
              </a:rPr>
              <a:t>或</a:t>
            </a:r>
            <a:r>
              <a:rPr lang="en-US" altLang="zh-CN" sz="2000">
                <a:solidFill>
                  <a:srgbClr val="000000"/>
                </a:solidFill>
              </a:rPr>
              <a:t>JGE)  OPR</a:t>
            </a:r>
            <a:endParaRPr lang="en-US" altLang="zh-CN" sz="2000">
              <a:solidFill>
                <a:schemeClr val="tx2"/>
              </a:solidFill>
            </a:endParaRPr>
          </a:p>
          <a:p>
            <a:pPr marL="0" indent="0" algn="just">
              <a:lnSpc>
                <a:spcPct val="90000"/>
              </a:lnSpc>
              <a:buNone/>
            </a:pPr>
            <a:r>
              <a:rPr lang="zh-CN" altLang="en-US" sz="2000" dirty="0">
                <a:solidFill>
                  <a:schemeClr val="tx2"/>
                </a:solidFill>
              </a:rPr>
              <a:t>测试条件：</a:t>
            </a:r>
            <a:r>
              <a:rPr lang="en-US" altLang="zh-CN" sz="2000">
                <a:solidFill>
                  <a:schemeClr val="tx2"/>
                </a:solidFill>
              </a:rPr>
              <a:t>SF⊕OF=0</a:t>
            </a:r>
            <a:r>
              <a:rPr lang="zh-CN" altLang="en-US" sz="2000">
                <a:solidFill>
                  <a:schemeClr val="tx2"/>
                </a:solidFill>
              </a:rPr>
              <a:t>或</a:t>
            </a:r>
            <a:r>
              <a:rPr lang="en-US" altLang="zh-CN" sz="2000">
                <a:solidFill>
                  <a:schemeClr val="tx2"/>
                </a:solidFill>
              </a:rPr>
              <a:t>ZF=1</a:t>
            </a:r>
            <a:r>
              <a:rPr lang="zh-CN" altLang="en-US" sz="2000" dirty="0">
                <a:solidFill>
                  <a:schemeClr val="tx2"/>
                </a:solidFill>
              </a:rPr>
              <a:t>成立转移成功，否则往下执行</a:t>
            </a:r>
            <a:endParaRPr lang="zh-CN" altLang="en-US" sz="2000" dirty="0">
              <a:solidFill>
                <a:schemeClr val="tx2"/>
              </a:solidFill>
            </a:endParaRPr>
          </a:p>
          <a:p>
            <a:pPr marL="0" indent="0" algn="just">
              <a:lnSpc>
                <a:spcPct val="90000"/>
              </a:lnSpc>
              <a:buNone/>
            </a:pPr>
            <a:r>
              <a:rPr lang="zh-CN" altLang="en-US" sz="2000" dirty="0">
                <a:solidFill>
                  <a:schemeClr val="tx2"/>
                </a:solidFill>
              </a:rPr>
              <a:t>    </a:t>
            </a:r>
            <a:r>
              <a:rPr lang="en-US" altLang="zh-CN" sz="2000" dirty="0">
                <a:solidFill>
                  <a:schemeClr val="tx2"/>
                </a:solidFill>
              </a:rPr>
              <a:t>⑶ </a:t>
            </a:r>
            <a:r>
              <a:rPr lang="en-US" altLang="zh-CN" sz="2000">
                <a:solidFill>
                  <a:srgbClr val="000000"/>
                </a:solidFill>
              </a:rPr>
              <a:t>JLE (</a:t>
            </a:r>
            <a:r>
              <a:rPr lang="zh-CN" altLang="en-US" sz="2000">
                <a:solidFill>
                  <a:srgbClr val="000000"/>
                </a:solidFill>
              </a:rPr>
              <a:t>或</a:t>
            </a:r>
            <a:r>
              <a:rPr lang="en-US" altLang="zh-CN" sz="2000">
                <a:solidFill>
                  <a:srgbClr val="000000"/>
                </a:solidFill>
              </a:rPr>
              <a:t>JNG) (Jump if less or equal</a:t>
            </a:r>
            <a:r>
              <a:rPr lang="zh-CN" altLang="en-US" sz="2000">
                <a:solidFill>
                  <a:srgbClr val="000000"/>
                </a:solidFill>
              </a:rPr>
              <a:t>，</a:t>
            </a:r>
            <a:r>
              <a:rPr lang="en-US" altLang="zh-CN" sz="2000">
                <a:solidFill>
                  <a:srgbClr val="000000"/>
                </a:solidFill>
              </a:rPr>
              <a:t>or not greater) </a:t>
            </a:r>
            <a:r>
              <a:rPr lang="zh-CN" altLang="en-US" sz="2000" dirty="0">
                <a:solidFill>
                  <a:srgbClr val="000000"/>
                </a:solidFill>
              </a:rPr>
              <a:t>小于或者等于，或不大于则转移指令。</a:t>
            </a:r>
            <a:endParaRPr lang="zh-CN" altLang="en-US" sz="2000" dirty="0">
              <a:solidFill>
                <a:schemeClr val="tx2"/>
              </a:solidFill>
            </a:endParaRPr>
          </a:p>
          <a:p>
            <a:pPr marL="0" indent="0" algn="just">
              <a:lnSpc>
                <a:spcPct val="90000"/>
              </a:lnSpc>
              <a:buNone/>
            </a:pPr>
            <a:r>
              <a:rPr lang="zh-CN" altLang="en-US" sz="2000" dirty="0">
                <a:solidFill>
                  <a:srgbClr val="000000"/>
                </a:solidFill>
              </a:rPr>
              <a:t>    指令格式：</a:t>
            </a:r>
            <a:r>
              <a:rPr lang="en-US" altLang="zh-CN" sz="2000">
                <a:solidFill>
                  <a:srgbClr val="000000"/>
                </a:solidFill>
              </a:rPr>
              <a:t>JLE (</a:t>
            </a:r>
            <a:r>
              <a:rPr lang="zh-CN" altLang="en-US" sz="2000">
                <a:solidFill>
                  <a:srgbClr val="000000"/>
                </a:solidFill>
              </a:rPr>
              <a:t>或</a:t>
            </a:r>
            <a:r>
              <a:rPr lang="en-US" altLang="zh-CN" sz="2000">
                <a:solidFill>
                  <a:srgbClr val="000000"/>
                </a:solidFill>
              </a:rPr>
              <a:t>JNG)  OPR</a:t>
            </a:r>
            <a:endParaRPr lang="en-US" altLang="zh-CN" sz="2000">
              <a:solidFill>
                <a:schemeClr val="tx2"/>
              </a:solidFill>
            </a:endParaRPr>
          </a:p>
          <a:p>
            <a:pPr marL="0" indent="0" algn="just">
              <a:lnSpc>
                <a:spcPct val="90000"/>
              </a:lnSpc>
              <a:buNone/>
            </a:pPr>
            <a:r>
              <a:rPr lang="zh-CN" altLang="en-US" sz="2000" dirty="0">
                <a:solidFill>
                  <a:schemeClr val="tx2"/>
                </a:solidFill>
              </a:rPr>
              <a:t>测试条件：</a:t>
            </a:r>
            <a:r>
              <a:rPr lang="en-US" altLang="zh-CN" sz="2000">
                <a:solidFill>
                  <a:schemeClr val="tx2"/>
                </a:solidFill>
              </a:rPr>
              <a:t>SF⊕OF=1</a:t>
            </a:r>
            <a:r>
              <a:rPr lang="zh-CN" altLang="en-US" sz="2000">
                <a:solidFill>
                  <a:schemeClr val="tx2"/>
                </a:solidFill>
              </a:rPr>
              <a:t>或</a:t>
            </a:r>
            <a:r>
              <a:rPr lang="en-US" altLang="zh-CN" sz="2000">
                <a:solidFill>
                  <a:schemeClr val="tx2"/>
                </a:solidFill>
              </a:rPr>
              <a:t>ZF=1</a:t>
            </a:r>
            <a:r>
              <a:rPr lang="zh-CN" altLang="en-US" sz="2000" dirty="0">
                <a:solidFill>
                  <a:schemeClr val="tx2"/>
                </a:solidFill>
              </a:rPr>
              <a:t>成立转移成功，否则往下执行</a:t>
            </a:r>
            <a:endParaRPr lang="zh-CN" altLang="en-US" sz="4400">
              <a:solidFill>
                <a:schemeClr val="tx2"/>
              </a:solidFill>
            </a:endParaRPr>
          </a:p>
        </p:txBody>
      </p:sp>
    </p:spTree>
  </p:cSld>
  <p:clrMapOvr>
    <a:masterClrMapping/>
  </p:clrMapOvr>
  <p:transition spd="med">
    <p:zoom/>
  </p:transition>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9139" name="文本占位符 219138"/>
          <p:cNvSpPr>
            <a:spLocks noGrp="1"/>
          </p:cNvSpPr>
          <p:nvPr>
            <p:ph type="body" idx="1"/>
          </p:nvPr>
        </p:nvSpPr>
        <p:spPr>
          <a:xfrm>
            <a:off x="539750" y="1125220"/>
            <a:ext cx="7772400" cy="5638800"/>
          </a:xfrm>
        </p:spPr>
        <p:txBody>
          <a:bodyPr/>
          <a:p>
            <a:pPr marL="0" indent="0" algn="just">
              <a:lnSpc>
                <a:spcPct val="90000"/>
              </a:lnSpc>
              <a:buNone/>
            </a:pPr>
            <a:r>
              <a:rPr lang="en-US" altLang="zh-CN" sz="2400" dirty="0">
                <a:solidFill>
                  <a:schemeClr val="tx2"/>
                </a:solidFill>
              </a:rPr>
              <a:t>⑷ </a:t>
            </a:r>
            <a:r>
              <a:rPr lang="en-US" altLang="zh-CN" sz="2400">
                <a:solidFill>
                  <a:srgbClr val="000000"/>
                </a:solidFill>
              </a:rPr>
              <a:t>JNLE (</a:t>
            </a:r>
            <a:r>
              <a:rPr lang="zh-CN" altLang="en-US" sz="2400">
                <a:solidFill>
                  <a:srgbClr val="000000"/>
                </a:solidFill>
              </a:rPr>
              <a:t>或</a:t>
            </a:r>
            <a:r>
              <a:rPr lang="en-US" altLang="zh-CN" sz="2400">
                <a:solidFill>
                  <a:srgbClr val="000000"/>
                </a:solidFill>
              </a:rPr>
              <a:t>JG) (Jump if not less or equal</a:t>
            </a:r>
            <a:r>
              <a:rPr lang="zh-CN" altLang="en-US" sz="2400">
                <a:solidFill>
                  <a:srgbClr val="000000"/>
                </a:solidFill>
              </a:rPr>
              <a:t>，</a:t>
            </a:r>
            <a:r>
              <a:rPr lang="en-US" altLang="zh-CN" sz="2400">
                <a:solidFill>
                  <a:srgbClr val="000000"/>
                </a:solidFill>
              </a:rPr>
              <a:t>or greater) </a:t>
            </a:r>
            <a:r>
              <a:rPr lang="zh-CN" altLang="en-US" sz="2400" dirty="0">
                <a:solidFill>
                  <a:srgbClr val="000000"/>
                </a:solidFill>
              </a:rPr>
              <a:t>不小于或者不等于，或大于则转移指令。</a:t>
            </a:r>
            <a:endParaRPr lang="zh-CN" altLang="en-US" sz="2400" dirty="0">
              <a:solidFill>
                <a:schemeClr val="tx2"/>
              </a:solidFill>
            </a:endParaRPr>
          </a:p>
          <a:p>
            <a:pPr marL="0" indent="0" algn="just">
              <a:lnSpc>
                <a:spcPct val="90000"/>
              </a:lnSpc>
              <a:buNone/>
            </a:pPr>
            <a:r>
              <a:rPr lang="zh-CN" altLang="en-US" sz="2400" dirty="0">
                <a:solidFill>
                  <a:srgbClr val="000000"/>
                </a:solidFill>
              </a:rPr>
              <a:t>    指令格式：</a:t>
            </a:r>
            <a:r>
              <a:rPr lang="en-US" altLang="zh-CN" sz="2400">
                <a:solidFill>
                  <a:srgbClr val="000000"/>
                </a:solidFill>
              </a:rPr>
              <a:t>JNLE (</a:t>
            </a:r>
            <a:r>
              <a:rPr lang="zh-CN" altLang="en-US" sz="2400">
                <a:solidFill>
                  <a:srgbClr val="000000"/>
                </a:solidFill>
              </a:rPr>
              <a:t>或</a:t>
            </a:r>
            <a:r>
              <a:rPr lang="en-US" altLang="zh-CN" sz="2400">
                <a:solidFill>
                  <a:srgbClr val="000000"/>
                </a:solidFill>
              </a:rPr>
              <a:t>JG)  OPR</a:t>
            </a:r>
            <a:endParaRPr lang="en-US" altLang="zh-CN" sz="2400">
              <a:solidFill>
                <a:schemeClr val="tx2"/>
              </a:solidFill>
            </a:endParaRPr>
          </a:p>
          <a:p>
            <a:pPr marL="0" indent="0" algn="just">
              <a:lnSpc>
                <a:spcPct val="90000"/>
              </a:lnSpc>
              <a:buNone/>
            </a:pPr>
            <a:r>
              <a:rPr lang="zh-CN" altLang="en-US" sz="2400" dirty="0">
                <a:solidFill>
                  <a:schemeClr val="tx2"/>
                </a:solidFill>
              </a:rPr>
              <a:t>测试条件：</a:t>
            </a:r>
            <a:r>
              <a:rPr lang="en-US" altLang="zh-CN" sz="2400">
                <a:solidFill>
                  <a:schemeClr val="tx2"/>
                </a:solidFill>
              </a:rPr>
              <a:t>SF⊕OF=0</a:t>
            </a:r>
            <a:r>
              <a:rPr lang="zh-CN" altLang="en-US" sz="2400">
                <a:solidFill>
                  <a:schemeClr val="tx2"/>
                </a:solidFill>
              </a:rPr>
              <a:t>且</a:t>
            </a:r>
            <a:r>
              <a:rPr lang="en-US" altLang="zh-CN" sz="2400">
                <a:solidFill>
                  <a:schemeClr val="tx2"/>
                </a:solidFill>
              </a:rPr>
              <a:t>ZF=0</a:t>
            </a:r>
            <a:r>
              <a:rPr lang="zh-CN" altLang="en-US" sz="2400" dirty="0">
                <a:solidFill>
                  <a:schemeClr val="tx2"/>
                </a:solidFill>
              </a:rPr>
              <a:t>或者（</a:t>
            </a:r>
            <a:r>
              <a:rPr lang="en-US" altLang="zh-CN" sz="2400">
                <a:solidFill>
                  <a:schemeClr val="tx2"/>
                </a:solidFill>
              </a:rPr>
              <a:t>SF⊕OF</a:t>
            </a:r>
            <a:r>
              <a:rPr lang="zh-CN" altLang="en-US" sz="2400">
                <a:solidFill>
                  <a:schemeClr val="tx2"/>
                </a:solidFill>
              </a:rPr>
              <a:t>）</a:t>
            </a:r>
            <a:r>
              <a:rPr lang="en-US" altLang="zh-CN" sz="2400">
                <a:solidFill>
                  <a:schemeClr val="tx2"/>
                </a:solidFill>
              </a:rPr>
              <a:t>∨ZF=0</a:t>
            </a:r>
            <a:r>
              <a:rPr lang="zh-CN" altLang="en-US" sz="2400">
                <a:solidFill>
                  <a:schemeClr val="tx2"/>
                </a:solidFill>
              </a:rPr>
              <a:t>。</a:t>
            </a:r>
            <a:r>
              <a:rPr lang="zh-CN" altLang="en-US" sz="2400" dirty="0">
                <a:solidFill>
                  <a:schemeClr val="tx2"/>
                </a:solidFill>
              </a:rPr>
              <a:t>成立转移成功，否则往下执行。</a:t>
            </a:r>
            <a:endParaRPr lang="zh-CN" altLang="en-US" sz="2400" dirty="0">
              <a:solidFill>
                <a:schemeClr val="tx2"/>
              </a:solidFill>
            </a:endParaRPr>
          </a:p>
          <a:p>
            <a:pPr marL="0" indent="0" algn="just">
              <a:lnSpc>
                <a:spcPct val="90000"/>
              </a:lnSpc>
              <a:buNone/>
            </a:pPr>
            <a:r>
              <a:rPr lang="zh-CN" altLang="en-US" sz="2400" dirty="0">
                <a:solidFill>
                  <a:schemeClr val="tx2"/>
                </a:solidFill>
              </a:rPr>
              <a:t>对于无符号数与带符号数的两组条件转移指令，常用于对两个数（字节或字数据）进行比较，并根据比较结果为：＜、</a:t>
            </a:r>
            <a:r>
              <a:rPr lang="en-US" altLang="zh-CN" sz="2400" dirty="0">
                <a:solidFill>
                  <a:schemeClr val="tx2"/>
                </a:solidFill>
              </a:rPr>
              <a:t>≤</a:t>
            </a:r>
            <a:r>
              <a:rPr lang="zh-CN" altLang="en-US" sz="2400" dirty="0">
                <a:solidFill>
                  <a:schemeClr val="tx2"/>
                </a:solidFill>
              </a:rPr>
              <a:t>、＞、</a:t>
            </a:r>
            <a:r>
              <a:rPr lang="en-US" altLang="zh-CN" sz="2400" dirty="0">
                <a:solidFill>
                  <a:schemeClr val="tx2"/>
                </a:solidFill>
              </a:rPr>
              <a:t>≥</a:t>
            </a:r>
            <a:r>
              <a:rPr lang="zh-CN" altLang="en-US" sz="2400" dirty="0">
                <a:solidFill>
                  <a:schemeClr val="tx2"/>
                </a:solidFill>
              </a:rPr>
              <a:t>等几种不同情况来判断是否符合条件转移。其中前一组</a:t>
            </a:r>
            <a:r>
              <a:rPr lang="en-US" altLang="zh-CN" sz="2400">
                <a:solidFill>
                  <a:schemeClr val="tx2"/>
                </a:solidFill>
              </a:rPr>
              <a:t>JB</a:t>
            </a:r>
            <a:r>
              <a:rPr lang="zh-CN" altLang="en-US" sz="2400">
                <a:solidFill>
                  <a:schemeClr val="tx2"/>
                </a:solidFill>
              </a:rPr>
              <a:t>、</a:t>
            </a:r>
            <a:r>
              <a:rPr lang="en-US" altLang="zh-CN" sz="2400">
                <a:solidFill>
                  <a:schemeClr val="tx2"/>
                </a:solidFill>
              </a:rPr>
              <a:t>JBE</a:t>
            </a:r>
            <a:r>
              <a:rPr lang="zh-CN" altLang="en-US" sz="2400">
                <a:solidFill>
                  <a:schemeClr val="tx2"/>
                </a:solidFill>
              </a:rPr>
              <a:t>、</a:t>
            </a:r>
            <a:r>
              <a:rPr lang="en-US" altLang="zh-CN" sz="2400">
                <a:solidFill>
                  <a:schemeClr val="tx2"/>
                </a:solidFill>
              </a:rPr>
              <a:t>JA</a:t>
            </a:r>
            <a:r>
              <a:rPr lang="zh-CN" altLang="en-US" sz="2400">
                <a:solidFill>
                  <a:schemeClr val="tx2"/>
                </a:solidFill>
              </a:rPr>
              <a:t>、</a:t>
            </a:r>
            <a:r>
              <a:rPr lang="en-US" altLang="zh-CN" sz="2400">
                <a:solidFill>
                  <a:schemeClr val="tx2"/>
                </a:solidFill>
              </a:rPr>
              <a:t>JAE</a:t>
            </a:r>
            <a:r>
              <a:rPr lang="zh-CN" altLang="en-US" sz="2400" dirty="0">
                <a:solidFill>
                  <a:schemeClr val="tx2"/>
                </a:solidFill>
              </a:rPr>
              <a:t>四种指令适用于判断无符号数的高低，如用于地址比较或双精度数的低位字的比较等；而后一组</a:t>
            </a:r>
            <a:r>
              <a:rPr lang="en-US" altLang="zh-CN" sz="2400">
                <a:solidFill>
                  <a:schemeClr val="tx2"/>
                </a:solidFill>
              </a:rPr>
              <a:t>JL</a:t>
            </a:r>
            <a:r>
              <a:rPr lang="zh-CN" altLang="en-US" sz="2400">
                <a:solidFill>
                  <a:schemeClr val="tx2"/>
                </a:solidFill>
              </a:rPr>
              <a:t>、</a:t>
            </a:r>
            <a:r>
              <a:rPr lang="en-US" altLang="zh-CN" sz="2400">
                <a:solidFill>
                  <a:schemeClr val="tx2"/>
                </a:solidFill>
              </a:rPr>
              <a:t>JLE</a:t>
            </a:r>
            <a:r>
              <a:rPr lang="zh-CN" altLang="en-US" sz="2400">
                <a:solidFill>
                  <a:schemeClr val="tx2"/>
                </a:solidFill>
              </a:rPr>
              <a:t>、</a:t>
            </a:r>
            <a:r>
              <a:rPr lang="en-US" altLang="zh-CN" sz="2400">
                <a:solidFill>
                  <a:schemeClr val="tx2"/>
                </a:solidFill>
              </a:rPr>
              <a:t>JG</a:t>
            </a:r>
            <a:r>
              <a:rPr lang="zh-CN" altLang="en-US" sz="2400">
                <a:solidFill>
                  <a:schemeClr val="tx2"/>
                </a:solidFill>
              </a:rPr>
              <a:t>、</a:t>
            </a:r>
            <a:r>
              <a:rPr lang="en-US" altLang="zh-CN" sz="2400">
                <a:solidFill>
                  <a:schemeClr val="tx2"/>
                </a:solidFill>
              </a:rPr>
              <a:t>JGE</a:t>
            </a:r>
            <a:r>
              <a:rPr lang="zh-CN" altLang="en-US" sz="2400" dirty="0">
                <a:solidFill>
                  <a:schemeClr val="tx2"/>
                </a:solidFill>
              </a:rPr>
              <a:t>四种指令则适用于判断带符号数的大小。以上两种情况，在使用时必须严格地加以区分，否则会出现错误的结果。在计算机可识别二进制补码的条件下，一个数到底是表示无符号数还是有符号数，全靠程序员下达正确指令来解释。例如：</a:t>
            </a:r>
            <a:endParaRPr lang="zh-CN" altLang="en-US" sz="2400">
              <a:solidFill>
                <a:schemeClr val="tx2"/>
              </a:solidFill>
            </a:endParaRPr>
          </a:p>
        </p:txBody>
      </p:sp>
    </p:spTree>
  </p:cSld>
  <p:clrMapOvr>
    <a:masterClrMapping/>
  </p:clrMapOvr>
  <p:transition spd="med">
    <p:zoom/>
  </p:transition>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0163" name="文本占位符 220162"/>
          <p:cNvSpPr>
            <a:spLocks noGrp="1"/>
          </p:cNvSpPr>
          <p:nvPr>
            <p:ph type="body" idx="1"/>
          </p:nvPr>
        </p:nvSpPr>
        <p:spPr>
          <a:xfrm>
            <a:off x="685800" y="1268730"/>
            <a:ext cx="7772400" cy="5638800"/>
          </a:xfrm>
        </p:spPr>
        <p:txBody>
          <a:bodyPr/>
          <a:p>
            <a:pPr marL="0" indent="0" algn="just">
              <a:buNone/>
            </a:pPr>
            <a:r>
              <a:rPr lang="en-US" altLang="zh-CN" sz="1500" dirty="0">
                <a:solidFill>
                  <a:schemeClr val="tx2"/>
                </a:solidFill>
              </a:rPr>
              <a:t>11111111</a:t>
            </a:r>
            <a:r>
              <a:rPr lang="en-US" altLang="zh-CN" sz="1500">
                <a:solidFill>
                  <a:schemeClr val="tx2"/>
                </a:solidFill>
              </a:rPr>
              <a:t>B</a:t>
            </a:r>
            <a:r>
              <a:rPr lang="zh-CN" altLang="en-US" sz="1500" dirty="0">
                <a:solidFill>
                  <a:schemeClr val="tx2"/>
                </a:solidFill>
              </a:rPr>
              <a:t>和</a:t>
            </a:r>
            <a:r>
              <a:rPr lang="en-US" altLang="zh-CN" sz="1500" dirty="0">
                <a:solidFill>
                  <a:schemeClr val="tx2"/>
                </a:solidFill>
              </a:rPr>
              <a:t>00000000</a:t>
            </a:r>
            <a:r>
              <a:rPr lang="en-US" altLang="zh-CN" sz="1500">
                <a:solidFill>
                  <a:schemeClr val="tx2"/>
                </a:solidFill>
              </a:rPr>
              <a:t>B</a:t>
            </a:r>
            <a:r>
              <a:rPr lang="zh-CN" altLang="en-US" sz="1500" dirty="0">
                <a:solidFill>
                  <a:schemeClr val="tx2"/>
                </a:solidFill>
              </a:rPr>
              <a:t>两个数相比较，如果把它们看作无符号数，则前者大于后者（</a:t>
            </a:r>
            <a:r>
              <a:rPr lang="en-US" altLang="zh-CN" sz="1500" dirty="0">
                <a:solidFill>
                  <a:schemeClr val="tx2"/>
                </a:solidFill>
              </a:rPr>
              <a:t>255</a:t>
            </a:r>
            <a:r>
              <a:rPr lang="zh-CN" altLang="en-US" sz="1500" dirty="0">
                <a:solidFill>
                  <a:schemeClr val="tx2"/>
                </a:solidFill>
              </a:rPr>
              <a:t>＞</a:t>
            </a:r>
            <a:r>
              <a:rPr lang="en-US" altLang="zh-CN" sz="1500" dirty="0">
                <a:solidFill>
                  <a:schemeClr val="tx2"/>
                </a:solidFill>
              </a:rPr>
              <a:t>0</a:t>
            </a:r>
            <a:r>
              <a:rPr lang="zh-CN" altLang="en-US" sz="1500" dirty="0">
                <a:solidFill>
                  <a:schemeClr val="tx2"/>
                </a:solidFill>
              </a:rPr>
              <a:t>），但是如果把它们看作带符号数，则前者小于后者（－</a:t>
            </a:r>
            <a:r>
              <a:rPr lang="en-US" altLang="zh-CN" sz="1500" dirty="0">
                <a:solidFill>
                  <a:schemeClr val="tx2"/>
                </a:solidFill>
              </a:rPr>
              <a:t>1</a:t>
            </a:r>
            <a:r>
              <a:rPr lang="zh-CN" altLang="en-US" sz="1500" dirty="0">
                <a:solidFill>
                  <a:schemeClr val="tx2"/>
                </a:solidFill>
              </a:rPr>
              <a:t>＜</a:t>
            </a:r>
            <a:r>
              <a:rPr lang="en-US" altLang="zh-CN" sz="1500" dirty="0">
                <a:solidFill>
                  <a:schemeClr val="tx2"/>
                </a:solidFill>
              </a:rPr>
              <a:t>0</a:t>
            </a:r>
            <a:r>
              <a:rPr lang="zh-CN" altLang="en-US" sz="1500" dirty="0">
                <a:solidFill>
                  <a:schemeClr val="tx2"/>
                </a:solidFill>
              </a:rPr>
              <a:t>＝。因而要根据数据所选择的不同类型，来下达条件转移指令，这道理必须清楚。这个例子的程序段可写为：  </a:t>
            </a:r>
            <a:r>
              <a:rPr lang="en-US" altLang="zh-CN" sz="1500" dirty="0">
                <a:solidFill>
                  <a:schemeClr val="tx2"/>
                </a:solidFill>
              </a:rPr>
              <a:t>①   </a:t>
            </a:r>
            <a:r>
              <a:rPr lang="en-US" altLang="zh-CN" sz="1500">
                <a:solidFill>
                  <a:schemeClr val="tx2"/>
                </a:solidFill>
              </a:rPr>
              <a:t>MOV   AL</a:t>
            </a:r>
            <a:r>
              <a:rPr lang="zh-CN" altLang="en-US" sz="1500">
                <a:solidFill>
                  <a:schemeClr val="tx2"/>
                </a:solidFill>
              </a:rPr>
              <a:t>，</a:t>
            </a:r>
            <a:r>
              <a:rPr lang="en-US" altLang="zh-CN" sz="1500">
                <a:solidFill>
                  <a:schemeClr val="tx2"/>
                </a:solidFill>
              </a:rPr>
              <a:t>11111111B</a:t>
            </a:r>
            <a:endParaRPr lang="en-US" altLang="zh-CN" sz="1500">
              <a:solidFill>
                <a:schemeClr val="tx2"/>
              </a:solidFill>
            </a:endParaRPr>
          </a:p>
          <a:p>
            <a:pPr marL="0" indent="0" algn="just">
              <a:buNone/>
            </a:pPr>
            <a:r>
              <a:rPr lang="en-US" altLang="zh-CN" sz="1500">
                <a:solidFill>
                  <a:schemeClr val="tx2"/>
                </a:solidFill>
              </a:rPr>
              <a:t>            CMP    AL</a:t>
            </a:r>
            <a:r>
              <a:rPr lang="zh-CN" altLang="en-US" sz="1500">
                <a:solidFill>
                  <a:schemeClr val="tx2"/>
                </a:solidFill>
              </a:rPr>
              <a:t>，</a:t>
            </a:r>
            <a:r>
              <a:rPr lang="en-US" altLang="zh-CN" sz="1500">
                <a:solidFill>
                  <a:schemeClr val="tx2"/>
                </a:solidFill>
              </a:rPr>
              <a:t>0</a:t>
            </a:r>
            <a:endParaRPr lang="en-US" altLang="zh-CN" sz="1500">
              <a:solidFill>
                <a:schemeClr val="tx2"/>
              </a:solidFill>
            </a:endParaRPr>
          </a:p>
          <a:p>
            <a:pPr marL="0" indent="0" algn="just">
              <a:buNone/>
            </a:pPr>
            <a:r>
              <a:rPr lang="en-US" altLang="zh-CN" sz="1500">
                <a:solidFill>
                  <a:schemeClr val="tx2"/>
                </a:solidFill>
              </a:rPr>
              <a:t>            JA      L1           </a:t>
            </a:r>
            <a:r>
              <a:rPr lang="zh-CN" altLang="en-US" sz="1500">
                <a:solidFill>
                  <a:schemeClr val="tx2"/>
                </a:solidFill>
              </a:rPr>
              <a:t>；</a:t>
            </a:r>
            <a:r>
              <a:rPr lang="zh-CN" altLang="en-US" sz="1500" dirty="0">
                <a:solidFill>
                  <a:schemeClr val="tx2"/>
                </a:solidFill>
              </a:rPr>
              <a:t>看成无符号数</a:t>
            </a:r>
            <a:endParaRPr lang="zh-CN" altLang="en-US" sz="1500" dirty="0">
              <a:solidFill>
                <a:schemeClr val="tx2"/>
              </a:solidFill>
            </a:endParaRPr>
          </a:p>
          <a:p>
            <a:pPr marL="0" indent="0" algn="just">
              <a:buNone/>
            </a:pPr>
            <a:r>
              <a:rPr lang="zh-CN" altLang="en-US" sz="1500" dirty="0">
                <a:solidFill>
                  <a:schemeClr val="tx2"/>
                </a:solidFill>
              </a:rPr>
              <a:t>            </a:t>
            </a:r>
            <a:r>
              <a:rPr lang="en-US" altLang="zh-CN" sz="1500" dirty="0">
                <a:solidFill>
                  <a:srgbClr val="000000"/>
                </a:solidFill>
                <a:latin typeface="宋体" panose="02010600030101010101" pitchFamily="2" charset="-122"/>
              </a:rPr>
              <a:t>┋</a:t>
            </a:r>
            <a:endParaRPr lang="en-US" altLang="zh-CN" sz="1500" dirty="0">
              <a:solidFill>
                <a:schemeClr val="tx2"/>
              </a:solidFill>
            </a:endParaRPr>
          </a:p>
          <a:p>
            <a:pPr marL="0" indent="0" algn="just">
              <a:buNone/>
            </a:pPr>
            <a:r>
              <a:rPr lang="en-US" altLang="zh-CN" sz="1500" dirty="0">
                <a:solidFill>
                  <a:srgbClr val="000000"/>
                </a:solidFill>
                <a:latin typeface="宋体" panose="02010600030101010101" pitchFamily="2" charset="-122"/>
              </a:rPr>
              <a:t>    </a:t>
            </a:r>
            <a:r>
              <a:rPr lang="en-US" altLang="zh-CN" sz="1500" dirty="0">
                <a:solidFill>
                  <a:srgbClr val="000000"/>
                </a:solidFill>
              </a:rPr>
              <a:t>  </a:t>
            </a:r>
            <a:r>
              <a:rPr lang="en-US" altLang="zh-CN" sz="1500">
                <a:solidFill>
                  <a:srgbClr val="000000"/>
                </a:solidFill>
              </a:rPr>
              <a:t>L1</a:t>
            </a:r>
            <a:r>
              <a:rPr lang="zh-CN" altLang="en-US" sz="1500">
                <a:solidFill>
                  <a:srgbClr val="000000"/>
                </a:solidFill>
                <a:latin typeface="宋体" panose="02010600030101010101" pitchFamily="2" charset="-122"/>
              </a:rPr>
              <a:t>：  </a:t>
            </a:r>
            <a:r>
              <a:rPr lang="en-US" altLang="zh-CN" sz="1500">
                <a:solidFill>
                  <a:srgbClr val="000000"/>
                </a:solidFill>
                <a:latin typeface="Times New Roman" panose="02020603050405020304" pitchFamily="18" charset="0"/>
              </a:rPr>
              <a:t>……</a:t>
            </a:r>
            <a:endParaRPr lang="en-US" altLang="zh-CN" sz="1500">
              <a:solidFill>
                <a:schemeClr val="tx2"/>
              </a:solidFill>
            </a:endParaRPr>
          </a:p>
          <a:p>
            <a:pPr marL="0" indent="0" algn="just">
              <a:buNone/>
            </a:pPr>
            <a:r>
              <a:rPr lang="en-US" altLang="zh-CN" sz="1500">
                <a:solidFill>
                  <a:srgbClr val="000000"/>
                </a:solidFill>
                <a:latin typeface="宋体" panose="02010600030101010101" pitchFamily="2" charset="-122"/>
              </a:rPr>
              <a:t>            ┋</a:t>
            </a:r>
            <a:endParaRPr lang="en-US" altLang="zh-CN" sz="1500">
              <a:solidFill>
                <a:schemeClr val="tx2"/>
              </a:solidFill>
            </a:endParaRPr>
          </a:p>
          <a:p>
            <a:pPr marL="0" indent="0" algn="just">
              <a:buNone/>
            </a:pPr>
            <a:r>
              <a:rPr lang="en-US" altLang="zh-CN" sz="1500">
                <a:solidFill>
                  <a:srgbClr val="000000"/>
                </a:solidFill>
                <a:latin typeface="宋体" panose="02010600030101010101" pitchFamily="2" charset="-122"/>
              </a:rPr>
              <a:t> ②</a:t>
            </a:r>
            <a:r>
              <a:rPr lang="en-US" altLang="zh-CN" sz="1500">
                <a:solidFill>
                  <a:srgbClr val="000000"/>
                </a:solidFill>
              </a:rPr>
              <a:t>   MOV   AL</a:t>
            </a:r>
            <a:r>
              <a:rPr lang="zh-CN" altLang="en-US" sz="1500">
                <a:solidFill>
                  <a:srgbClr val="000000"/>
                </a:solidFill>
              </a:rPr>
              <a:t>，</a:t>
            </a:r>
            <a:r>
              <a:rPr lang="en-US" altLang="zh-CN" sz="1500">
                <a:solidFill>
                  <a:srgbClr val="000000"/>
                </a:solidFill>
              </a:rPr>
              <a:t>11111111B</a:t>
            </a:r>
            <a:endParaRPr lang="en-US" altLang="zh-CN" sz="1500">
              <a:solidFill>
                <a:schemeClr val="tx2"/>
              </a:solidFill>
            </a:endParaRPr>
          </a:p>
          <a:p>
            <a:pPr marL="0" indent="0" algn="just">
              <a:buNone/>
            </a:pPr>
            <a:r>
              <a:rPr lang="en-US" altLang="zh-CN" sz="1500">
                <a:solidFill>
                  <a:srgbClr val="000000"/>
                </a:solidFill>
              </a:rPr>
              <a:t>            CMP    AL</a:t>
            </a:r>
            <a:r>
              <a:rPr lang="zh-CN" altLang="en-US" sz="1500">
                <a:solidFill>
                  <a:srgbClr val="000000"/>
                </a:solidFill>
              </a:rPr>
              <a:t>，</a:t>
            </a:r>
            <a:r>
              <a:rPr lang="en-US" altLang="zh-CN" sz="1500">
                <a:solidFill>
                  <a:srgbClr val="000000"/>
                </a:solidFill>
              </a:rPr>
              <a:t>0</a:t>
            </a:r>
            <a:endParaRPr lang="en-US" altLang="zh-CN" sz="1500">
              <a:solidFill>
                <a:schemeClr val="tx2"/>
              </a:solidFill>
            </a:endParaRPr>
          </a:p>
          <a:p>
            <a:pPr marL="0" indent="0" algn="just">
              <a:buNone/>
            </a:pPr>
            <a:r>
              <a:rPr lang="en-US" altLang="zh-CN" sz="1500">
                <a:solidFill>
                  <a:srgbClr val="000000"/>
                </a:solidFill>
              </a:rPr>
              <a:t>            JL      L1           </a:t>
            </a:r>
            <a:r>
              <a:rPr lang="zh-CN" altLang="en-US" sz="1500">
                <a:solidFill>
                  <a:srgbClr val="000000"/>
                </a:solidFill>
              </a:rPr>
              <a:t>；</a:t>
            </a:r>
            <a:r>
              <a:rPr lang="zh-CN" altLang="en-US" sz="1500" dirty="0">
                <a:solidFill>
                  <a:srgbClr val="000000"/>
                </a:solidFill>
              </a:rPr>
              <a:t>看成带符号数</a:t>
            </a:r>
            <a:endParaRPr lang="zh-CN" altLang="en-US" sz="1500" dirty="0">
              <a:solidFill>
                <a:schemeClr val="tx2"/>
              </a:solidFill>
            </a:endParaRPr>
          </a:p>
          <a:p>
            <a:pPr marL="0" indent="0" algn="just">
              <a:buNone/>
            </a:pPr>
            <a:r>
              <a:rPr lang="zh-CN" altLang="en-US" sz="1500" dirty="0">
                <a:solidFill>
                  <a:srgbClr val="000000"/>
                </a:solidFill>
              </a:rPr>
              <a:t>            </a:t>
            </a:r>
            <a:r>
              <a:rPr lang="en-US" altLang="zh-CN" sz="1500" dirty="0">
                <a:solidFill>
                  <a:srgbClr val="000000"/>
                </a:solidFill>
                <a:latin typeface="宋体" panose="02010600030101010101" pitchFamily="2" charset="-122"/>
              </a:rPr>
              <a:t>┋</a:t>
            </a:r>
            <a:endParaRPr lang="en-US" altLang="zh-CN" sz="1500" dirty="0">
              <a:solidFill>
                <a:schemeClr val="tx2"/>
              </a:solidFill>
            </a:endParaRPr>
          </a:p>
          <a:p>
            <a:pPr marL="0" indent="0" algn="just">
              <a:buNone/>
            </a:pPr>
            <a:r>
              <a:rPr lang="en-US" altLang="zh-CN" sz="1500" dirty="0">
                <a:solidFill>
                  <a:srgbClr val="000000"/>
                </a:solidFill>
                <a:latin typeface="宋体" panose="02010600030101010101" pitchFamily="2" charset="-122"/>
              </a:rPr>
              <a:t>      </a:t>
            </a:r>
            <a:r>
              <a:rPr lang="en-US" altLang="zh-CN" sz="1500">
                <a:solidFill>
                  <a:srgbClr val="000000"/>
                </a:solidFill>
                <a:latin typeface="宋体" panose="02010600030101010101" pitchFamily="2" charset="-122"/>
              </a:rPr>
              <a:t>L1:   </a:t>
            </a:r>
            <a:r>
              <a:rPr lang="en-US" altLang="zh-CN" sz="1500">
                <a:solidFill>
                  <a:srgbClr val="000000"/>
                </a:solidFill>
                <a:latin typeface="Times New Roman" panose="02020603050405020304" pitchFamily="18" charset="0"/>
              </a:rPr>
              <a:t>……</a:t>
            </a:r>
            <a:endParaRPr lang="en-US" altLang="zh-CN" sz="1500">
              <a:solidFill>
                <a:schemeClr val="tx2"/>
              </a:solidFill>
            </a:endParaRPr>
          </a:p>
          <a:p>
            <a:pPr algn="just"/>
            <a:r>
              <a:rPr lang="en-US" altLang="zh-CN" sz="2000">
                <a:solidFill>
                  <a:srgbClr val="000000"/>
                </a:solidFill>
                <a:latin typeface="宋体" panose="02010600030101010101" pitchFamily="2" charset="-122"/>
              </a:rPr>
              <a:t>            ┋</a:t>
            </a:r>
            <a:endParaRPr lang="en-US" altLang="zh-CN" sz="2000">
              <a:solidFill>
                <a:schemeClr val="tx2"/>
              </a:solidFill>
            </a:endParaRPr>
          </a:p>
        </p:txBody>
      </p:sp>
    </p:spTree>
  </p:cSld>
  <p:clrMapOvr>
    <a:masterClrMapping/>
  </p:clrMapOvr>
  <p:transition spd="med">
    <p:zoom/>
  </p:transition>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1187" name="文本占位符 221186"/>
          <p:cNvSpPr>
            <a:spLocks noGrp="1"/>
          </p:cNvSpPr>
          <p:nvPr>
            <p:ph type="body" idx="1"/>
          </p:nvPr>
        </p:nvSpPr>
        <p:spPr>
          <a:xfrm>
            <a:off x="539750" y="1341120"/>
            <a:ext cx="7772400" cy="5562600"/>
          </a:xfrm>
        </p:spPr>
        <p:txBody>
          <a:bodyPr/>
          <a:p>
            <a:pPr marL="0" indent="0" algn="just">
              <a:lnSpc>
                <a:spcPct val="90000"/>
              </a:lnSpc>
              <a:buNone/>
            </a:pPr>
            <a:r>
              <a:rPr lang="zh-CN" altLang="en-US" sz="2000" dirty="0">
                <a:solidFill>
                  <a:schemeClr val="tx2"/>
                </a:solidFill>
              </a:rPr>
              <a:t>【例</a:t>
            </a:r>
            <a:r>
              <a:rPr lang="en-US" altLang="zh-CN" sz="2000" dirty="0">
                <a:solidFill>
                  <a:schemeClr val="tx2"/>
                </a:solidFill>
              </a:rPr>
              <a:t> </a:t>
            </a:r>
            <a:r>
              <a:rPr lang="zh-CN" altLang="en-US" sz="2000" dirty="0">
                <a:solidFill>
                  <a:schemeClr val="tx2"/>
                </a:solidFill>
              </a:rPr>
              <a:t>】 设</a:t>
            </a:r>
            <a:r>
              <a:rPr lang="en-US" altLang="zh-CN" sz="2000">
                <a:solidFill>
                  <a:schemeClr val="tx2"/>
                </a:solidFill>
              </a:rPr>
              <a:t>X</a:t>
            </a:r>
            <a:r>
              <a:rPr lang="zh-CN" altLang="en-US" sz="2000">
                <a:solidFill>
                  <a:schemeClr val="tx2"/>
                </a:solidFill>
              </a:rPr>
              <a:t>、</a:t>
            </a:r>
            <a:r>
              <a:rPr lang="en-US" altLang="zh-CN" sz="2000">
                <a:solidFill>
                  <a:schemeClr val="tx2"/>
                </a:solidFill>
              </a:rPr>
              <a:t>Y</a:t>
            </a:r>
            <a:r>
              <a:rPr lang="zh-CN" altLang="en-US" sz="2000" dirty="0">
                <a:solidFill>
                  <a:schemeClr val="tx2"/>
                </a:solidFill>
              </a:rPr>
              <a:t>均为存放在</a:t>
            </a:r>
            <a:r>
              <a:rPr lang="en-US" altLang="zh-CN" sz="2000">
                <a:solidFill>
                  <a:schemeClr val="tx2"/>
                </a:solidFill>
              </a:rPr>
              <a:t>BUF1</a:t>
            </a:r>
            <a:r>
              <a:rPr lang="zh-CN" altLang="en-US" sz="2000">
                <a:solidFill>
                  <a:schemeClr val="tx2"/>
                </a:solidFill>
              </a:rPr>
              <a:t>和</a:t>
            </a:r>
            <a:r>
              <a:rPr lang="en-US" altLang="zh-CN" sz="2000">
                <a:solidFill>
                  <a:schemeClr val="tx2"/>
                </a:solidFill>
              </a:rPr>
              <a:t>BUF2</a:t>
            </a:r>
            <a:r>
              <a:rPr lang="zh-CN" altLang="en-US" sz="2000" dirty="0">
                <a:solidFill>
                  <a:schemeClr val="tx2"/>
                </a:solidFill>
              </a:rPr>
              <a:t>单元中的</a:t>
            </a:r>
            <a:r>
              <a:rPr lang="en-US" altLang="zh-CN" sz="2000" dirty="0">
                <a:solidFill>
                  <a:schemeClr val="tx2"/>
                </a:solidFill>
              </a:rPr>
              <a:t>16</a:t>
            </a:r>
            <a:r>
              <a:rPr lang="zh-CN" altLang="en-US" sz="2000" dirty="0">
                <a:solidFill>
                  <a:schemeClr val="tx2"/>
                </a:solidFill>
              </a:rPr>
              <a:t>位带符号数，满足</a:t>
            </a:r>
            <a:r>
              <a:rPr lang="en-US" altLang="zh-CN" sz="2000">
                <a:solidFill>
                  <a:schemeClr val="tx2"/>
                </a:solidFill>
              </a:rPr>
              <a:t>X</a:t>
            </a:r>
            <a:r>
              <a:rPr lang="zh-CN" altLang="en-US" sz="2000">
                <a:solidFill>
                  <a:schemeClr val="tx2"/>
                </a:solidFill>
              </a:rPr>
              <a:t>＞</a:t>
            </a:r>
            <a:r>
              <a:rPr lang="en-US" altLang="zh-CN" sz="2000">
                <a:solidFill>
                  <a:schemeClr val="tx2"/>
                </a:solidFill>
              </a:rPr>
              <a:t>100</a:t>
            </a:r>
            <a:r>
              <a:rPr lang="zh-CN" altLang="en-US" sz="2000" dirty="0">
                <a:solidFill>
                  <a:schemeClr val="tx2"/>
                </a:solidFill>
              </a:rPr>
              <a:t>转移到</a:t>
            </a:r>
            <a:r>
              <a:rPr lang="en-US" altLang="zh-CN" sz="2000">
                <a:solidFill>
                  <a:schemeClr val="tx2"/>
                </a:solidFill>
              </a:rPr>
              <a:t>TOOHIGH</a:t>
            </a:r>
            <a:r>
              <a:rPr lang="zh-CN" altLang="en-US" sz="2000" dirty="0">
                <a:solidFill>
                  <a:schemeClr val="tx2"/>
                </a:solidFill>
              </a:rPr>
              <a:t>去执行，否则作</a:t>
            </a:r>
            <a:r>
              <a:rPr lang="en-US" altLang="zh-CN" sz="2000">
                <a:solidFill>
                  <a:schemeClr val="tx2"/>
                </a:solidFill>
              </a:rPr>
              <a:t>X</a:t>
            </a:r>
            <a:r>
              <a:rPr lang="zh-CN" altLang="en-US" sz="2000">
                <a:solidFill>
                  <a:schemeClr val="tx2"/>
                </a:solidFill>
              </a:rPr>
              <a:t>－</a:t>
            </a:r>
            <a:r>
              <a:rPr lang="en-US" altLang="zh-CN" sz="2000">
                <a:solidFill>
                  <a:schemeClr val="tx2"/>
                </a:solidFill>
              </a:rPr>
              <a:t>Y</a:t>
            </a:r>
            <a:r>
              <a:rPr lang="zh-CN" altLang="en-US" sz="2000">
                <a:solidFill>
                  <a:schemeClr val="tx2"/>
                </a:solidFill>
              </a:rPr>
              <a:t>，</a:t>
            </a:r>
            <a:r>
              <a:rPr lang="zh-CN" altLang="en-US" sz="2000" dirty="0">
                <a:solidFill>
                  <a:schemeClr val="tx2"/>
                </a:solidFill>
              </a:rPr>
              <a:t>如出现溢出，则转移到</a:t>
            </a:r>
            <a:r>
              <a:rPr lang="en-US" altLang="zh-CN" sz="2000">
                <a:solidFill>
                  <a:schemeClr val="tx2"/>
                </a:solidFill>
              </a:rPr>
              <a:t>OVERFLOW</a:t>
            </a:r>
            <a:r>
              <a:rPr lang="zh-CN" altLang="en-US" sz="2000" dirty="0">
                <a:solidFill>
                  <a:schemeClr val="tx2"/>
                </a:solidFill>
              </a:rPr>
              <a:t>去执行，否则计算</a:t>
            </a:r>
            <a:r>
              <a:rPr lang="en-US" altLang="zh-CN" sz="2000" dirty="0">
                <a:solidFill>
                  <a:schemeClr val="tx2"/>
                </a:solidFill>
              </a:rPr>
              <a:t>∣</a:t>
            </a:r>
            <a:r>
              <a:rPr lang="en-US" altLang="zh-CN" sz="2000">
                <a:solidFill>
                  <a:schemeClr val="tx2"/>
                </a:solidFill>
              </a:rPr>
              <a:t>X</a:t>
            </a:r>
            <a:r>
              <a:rPr lang="zh-CN" altLang="en-US" sz="2000">
                <a:solidFill>
                  <a:schemeClr val="tx2"/>
                </a:solidFill>
              </a:rPr>
              <a:t>－</a:t>
            </a:r>
            <a:r>
              <a:rPr lang="en-US" altLang="zh-CN" sz="2000">
                <a:solidFill>
                  <a:schemeClr val="tx2"/>
                </a:solidFill>
              </a:rPr>
              <a:t>Y∣</a:t>
            </a:r>
            <a:r>
              <a:rPr lang="zh-CN" altLang="en-US" sz="2000">
                <a:solidFill>
                  <a:schemeClr val="tx2"/>
                </a:solidFill>
              </a:rPr>
              <a:t>，</a:t>
            </a:r>
            <a:r>
              <a:rPr lang="zh-CN" altLang="en-US" sz="2000" dirty="0">
                <a:solidFill>
                  <a:schemeClr val="tx2"/>
                </a:solidFill>
              </a:rPr>
              <a:t>并把结果存入</a:t>
            </a:r>
            <a:r>
              <a:rPr lang="en-US" altLang="zh-CN" sz="2000">
                <a:solidFill>
                  <a:schemeClr val="tx2"/>
                </a:solidFill>
              </a:rPr>
              <a:t>RESULT</a:t>
            </a:r>
            <a:r>
              <a:rPr lang="zh-CN" altLang="en-US" sz="2000" dirty="0">
                <a:solidFill>
                  <a:schemeClr val="tx2"/>
                </a:solidFill>
              </a:rPr>
              <a:t>中。</a:t>
            </a:r>
            <a:endParaRPr lang="zh-CN" altLang="en-US" sz="2000" dirty="0">
              <a:solidFill>
                <a:schemeClr val="tx2"/>
              </a:solidFill>
            </a:endParaRPr>
          </a:p>
          <a:p>
            <a:pPr marL="0" indent="0" algn="just">
              <a:lnSpc>
                <a:spcPct val="90000"/>
              </a:lnSpc>
              <a:buNone/>
            </a:pPr>
            <a:r>
              <a:rPr lang="zh-CN" altLang="en-US" sz="2000" dirty="0">
                <a:solidFill>
                  <a:schemeClr val="tx2"/>
                </a:solidFill>
              </a:rPr>
              <a:t>主要的程序段为：</a:t>
            </a:r>
            <a:endParaRPr lang="zh-CN" altLang="en-US" sz="2000" dirty="0">
              <a:solidFill>
                <a:schemeClr val="tx2"/>
              </a:solidFill>
            </a:endParaRPr>
          </a:p>
          <a:p>
            <a:pPr marL="0" indent="0" algn="just">
              <a:lnSpc>
                <a:spcPct val="90000"/>
              </a:lnSpc>
              <a:buNone/>
            </a:pPr>
            <a:r>
              <a:rPr lang="zh-CN" altLang="en-US" sz="2000" dirty="0">
                <a:solidFill>
                  <a:schemeClr val="tx2"/>
                </a:solidFill>
              </a:rPr>
              <a:t>      </a:t>
            </a:r>
            <a:r>
              <a:rPr lang="en-US" altLang="zh-CN" sz="2000">
                <a:solidFill>
                  <a:schemeClr val="tx2"/>
                </a:solidFill>
              </a:rPr>
              <a:t>MOV  AX</a:t>
            </a:r>
            <a:r>
              <a:rPr lang="zh-CN" altLang="en-US" sz="2000">
                <a:solidFill>
                  <a:schemeClr val="tx2"/>
                </a:solidFill>
              </a:rPr>
              <a:t>，</a:t>
            </a:r>
            <a:r>
              <a:rPr lang="en-US" altLang="zh-CN" sz="2000">
                <a:solidFill>
                  <a:schemeClr val="tx2"/>
                </a:solidFill>
              </a:rPr>
              <a:t>BUF1    </a:t>
            </a:r>
            <a:r>
              <a:rPr lang="zh-CN" altLang="en-US" sz="2000">
                <a:solidFill>
                  <a:schemeClr val="tx2"/>
                </a:solidFill>
              </a:rPr>
              <a:t>；取</a:t>
            </a:r>
            <a:r>
              <a:rPr lang="en-US" altLang="zh-CN" sz="2000">
                <a:solidFill>
                  <a:schemeClr val="tx2"/>
                </a:solidFill>
              </a:rPr>
              <a:t>X</a:t>
            </a:r>
            <a:r>
              <a:rPr lang="zh-CN" altLang="en-US" sz="2000" dirty="0">
                <a:solidFill>
                  <a:schemeClr val="tx2"/>
                </a:solidFill>
              </a:rPr>
              <a:t>值</a:t>
            </a:r>
            <a:endParaRPr lang="zh-CN" altLang="en-US" sz="2000" dirty="0">
              <a:solidFill>
                <a:schemeClr val="tx2"/>
              </a:solidFill>
            </a:endParaRPr>
          </a:p>
          <a:p>
            <a:pPr marL="0" indent="0" algn="just">
              <a:lnSpc>
                <a:spcPct val="90000"/>
              </a:lnSpc>
              <a:buNone/>
            </a:pPr>
            <a:r>
              <a:rPr lang="zh-CN" altLang="en-US" sz="2000" dirty="0">
                <a:solidFill>
                  <a:schemeClr val="tx2"/>
                </a:solidFill>
              </a:rPr>
              <a:t>      </a:t>
            </a:r>
            <a:r>
              <a:rPr lang="en-US" altLang="zh-CN" sz="2000">
                <a:solidFill>
                  <a:schemeClr val="tx2"/>
                </a:solidFill>
              </a:rPr>
              <a:t>CMP   AX</a:t>
            </a:r>
            <a:r>
              <a:rPr lang="zh-CN" altLang="en-US" sz="2000">
                <a:solidFill>
                  <a:schemeClr val="tx2"/>
                </a:solidFill>
              </a:rPr>
              <a:t>，</a:t>
            </a:r>
            <a:r>
              <a:rPr lang="en-US" altLang="zh-CN" sz="2000">
                <a:solidFill>
                  <a:schemeClr val="tx2"/>
                </a:solidFill>
              </a:rPr>
              <a:t>100</a:t>
            </a:r>
            <a:endParaRPr lang="en-US" altLang="zh-CN" sz="2000">
              <a:solidFill>
                <a:schemeClr val="tx2"/>
              </a:solidFill>
            </a:endParaRPr>
          </a:p>
          <a:p>
            <a:pPr marL="0" indent="0" algn="just">
              <a:lnSpc>
                <a:spcPct val="90000"/>
              </a:lnSpc>
              <a:buNone/>
            </a:pPr>
            <a:r>
              <a:rPr lang="en-US" altLang="zh-CN" sz="2000">
                <a:solidFill>
                  <a:schemeClr val="tx2"/>
                </a:solidFill>
              </a:rPr>
              <a:t>      JG     TOOHIGH    </a:t>
            </a:r>
            <a:r>
              <a:rPr lang="zh-CN" altLang="en-US" sz="2000">
                <a:solidFill>
                  <a:schemeClr val="tx2"/>
                </a:solidFill>
              </a:rPr>
              <a:t>；</a:t>
            </a:r>
            <a:r>
              <a:rPr lang="en-US" altLang="zh-CN" sz="2000">
                <a:solidFill>
                  <a:schemeClr val="tx2"/>
                </a:solidFill>
              </a:rPr>
              <a:t>X</a:t>
            </a:r>
            <a:r>
              <a:rPr lang="zh-CN" altLang="en-US" sz="2000">
                <a:solidFill>
                  <a:schemeClr val="tx2"/>
                </a:solidFill>
              </a:rPr>
              <a:t>＞</a:t>
            </a:r>
            <a:r>
              <a:rPr lang="en-US" altLang="zh-CN" sz="2000">
                <a:solidFill>
                  <a:schemeClr val="tx2"/>
                </a:solidFill>
              </a:rPr>
              <a:t>100 </a:t>
            </a:r>
            <a:r>
              <a:rPr lang="zh-CN" altLang="en-US" sz="2000" dirty="0">
                <a:solidFill>
                  <a:schemeClr val="tx2"/>
                </a:solidFill>
              </a:rPr>
              <a:t>转</a:t>
            </a:r>
            <a:endParaRPr lang="zh-CN" altLang="en-US" sz="2000" dirty="0">
              <a:solidFill>
                <a:schemeClr val="tx2"/>
              </a:solidFill>
            </a:endParaRPr>
          </a:p>
          <a:p>
            <a:pPr marL="0" indent="0" algn="just">
              <a:lnSpc>
                <a:spcPct val="90000"/>
              </a:lnSpc>
              <a:buNone/>
            </a:pPr>
            <a:r>
              <a:rPr lang="zh-CN" altLang="en-US" sz="2000" dirty="0">
                <a:solidFill>
                  <a:schemeClr val="tx2"/>
                </a:solidFill>
              </a:rPr>
              <a:t>      </a:t>
            </a:r>
            <a:r>
              <a:rPr lang="en-US" altLang="zh-CN" sz="2000">
                <a:solidFill>
                  <a:schemeClr val="tx2"/>
                </a:solidFill>
              </a:rPr>
              <a:t>SUB   AX</a:t>
            </a:r>
            <a:r>
              <a:rPr lang="zh-CN" altLang="en-US" sz="2000">
                <a:solidFill>
                  <a:schemeClr val="tx2"/>
                </a:solidFill>
              </a:rPr>
              <a:t>，</a:t>
            </a:r>
            <a:r>
              <a:rPr lang="en-US" altLang="zh-CN" sz="2000">
                <a:solidFill>
                  <a:schemeClr val="tx2"/>
                </a:solidFill>
              </a:rPr>
              <a:t>BUF2    </a:t>
            </a:r>
            <a:r>
              <a:rPr lang="zh-CN" altLang="en-US" sz="2000">
                <a:solidFill>
                  <a:schemeClr val="tx2"/>
                </a:solidFill>
              </a:rPr>
              <a:t>；</a:t>
            </a:r>
            <a:r>
              <a:rPr lang="en-US" altLang="zh-CN" sz="2000">
                <a:solidFill>
                  <a:schemeClr val="tx2"/>
                </a:solidFill>
              </a:rPr>
              <a:t>X</a:t>
            </a:r>
            <a:r>
              <a:rPr lang="zh-CN" altLang="en-US" sz="2000">
                <a:solidFill>
                  <a:schemeClr val="tx2"/>
                </a:solidFill>
              </a:rPr>
              <a:t>－</a:t>
            </a:r>
            <a:r>
              <a:rPr lang="en-US" altLang="zh-CN" sz="2000">
                <a:solidFill>
                  <a:schemeClr val="tx2"/>
                </a:solidFill>
              </a:rPr>
              <a:t>Y→AX</a:t>
            </a:r>
            <a:endParaRPr lang="en-US" altLang="zh-CN" sz="2000">
              <a:solidFill>
                <a:schemeClr val="tx2"/>
              </a:solidFill>
            </a:endParaRPr>
          </a:p>
          <a:p>
            <a:pPr marL="0" indent="0" algn="just">
              <a:lnSpc>
                <a:spcPct val="90000"/>
              </a:lnSpc>
              <a:buNone/>
            </a:pPr>
            <a:r>
              <a:rPr lang="en-US" altLang="zh-CN" sz="2000">
                <a:solidFill>
                  <a:schemeClr val="tx2"/>
                </a:solidFill>
              </a:rPr>
              <a:t>      JO     OVERFLOW  </a:t>
            </a:r>
            <a:r>
              <a:rPr lang="zh-CN" altLang="en-US" sz="2000">
                <a:solidFill>
                  <a:schemeClr val="tx2"/>
                </a:solidFill>
              </a:rPr>
              <a:t>；</a:t>
            </a:r>
            <a:r>
              <a:rPr lang="zh-CN" altLang="en-US" sz="2000" dirty="0">
                <a:solidFill>
                  <a:schemeClr val="tx2"/>
                </a:solidFill>
              </a:rPr>
              <a:t>溢出转</a:t>
            </a:r>
            <a:endParaRPr lang="zh-CN" altLang="en-US" sz="2000" dirty="0">
              <a:solidFill>
                <a:schemeClr val="tx2"/>
              </a:solidFill>
            </a:endParaRPr>
          </a:p>
          <a:p>
            <a:pPr marL="0" indent="0" algn="just">
              <a:lnSpc>
                <a:spcPct val="90000"/>
              </a:lnSpc>
              <a:buNone/>
            </a:pPr>
            <a:r>
              <a:rPr lang="zh-CN" altLang="en-US" sz="2000" dirty="0">
                <a:solidFill>
                  <a:schemeClr val="tx2"/>
                </a:solidFill>
              </a:rPr>
              <a:t>      </a:t>
            </a:r>
            <a:r>
              <a:rPr lang="en-US" altLang="zh-CN" sz="2000">
                <a:solidFill>
                  <a:schemeClr val="tx2"/>
                </a:solidFill>
              </a:rPr>
              <a:t>JNS    NEXT</a:t>
            </a:r>
            <a:endParaRPr lang="en-US" altLang="zh-CN" sz="2000">
              <a:solidFill>
                <a:schemeClr val="tx2"/>
              </a:solidFill>
            </a:endParaRPr>
          </a:p>
          <a:p>
            <a:pPr marL="0" indent="0" algn="just">
              <a:lnSpc>
                <a:spcPct val="90000"/>
              </a:lnSpc>
              <a:buNone/>
            </a:pPr>
            <a:r>
              <a:rPr lang="en-US" altLang="zh-CN" sz="2000">
                <a:solidFill>
                  <a:schemeClr val="tx2"/>
                </a:solidFill>
              </a:rPr>
              <a:t>      NEG    AX</a:t>
            </a:r>
            <a:endParaRPr lang="en-US" altLang="zh-CN" sz="2000">
              <a:solidFill>
                <a:schemeClr val="tx2"/>
              </a:solidFill>
            </a:endParaRPr>
          </a:p>
          <a:p>
            <a:pPr marL="0" indent="0" algn="just">
              <a:lnSpc>
                <a:spcPct val="90000"/>
              </a:lnSpc>
              <a:buNone/>
            </a:pPr>
            <a:r>
              <a:rPr lang="en-US" altLang="zh-CN" sz="2000">
                <a:solidFill>
                  <a:schemeClr val="tx2"/>
                </a:solidFill>
              </a:rPr>
              <a:t>  NEXT</a:t>
            </a:r>
            <a:r>
              <a:rPr lang="zh-CN" altLang="en-US" sz="2000">
                <a:solidFill>
                  <a:schemeClr val="tx2"/>
                </a:solidFill>
              </a:rPr>
              <a:t>：  </a:t>
            </a:r>
            <a:r>
              <a:rPr lang="en-US" altLang="zh-CN" sz="2000">
                <a:solidFill>
                  <a:schemeClr val="tx2"/>
                </a:solidFill>
              </a:rPr>
              <a:t>MOV   RESULT</a:t>
            </a:r>
            <a:r>
              <a:rPr lang="zh-CN" altLang="en-US" sz="2000">
                <a:solidFill>
                  <a:schemeClr val="tx2"/>
                </a:solidFill>
              </a:rPr>
              <a:t>，</a:t>
            </a:r>
            <a:r>
              <a:rPr lang="en-US" altLang="zh-CN" sz="2000">
                <a:solidFill>
                  <a:schemeClr val="tx2"/>
                </a:solidFill>
              </a:rPr>
              <a:t>AX</a:t>
            </a:r>
            <a:endParaRPr lang="en-US" altLang="zh-CN" sz="2000">
              <a:solidFill>
                <a:schemeClr val="tx2"/>
              </a:solidFill>
            </a:endParaRPr>
          </a:p>
          <a:p>
            <a:pPr marL="0" indent="0" algn="just">
              <a:lnSpc>
                <a:spcPct val="90000"/>
              </a:lnSpc>
              <a:buNone/>
            </a:pPr>
            <a:r>
              <a:rPr lang="en-US" altLang="zh-CN" sz="2000">
                <a:solidFill>
                  <a:srgbClr val="000000"/>
                </a:solidFill>
                <a:latin typeface="宋体" panose="02010600030101010101" pitchFamily="2" charset="-122"/>
              </a:rPr>
              <a:t> </a:t>
            </a:r>
            <a:r>
              <a:rPr lang="en-US" altLang="zh-CN" sz="2000">
                <a:solidFill>
                  <a:srgbClr val="000000"/>
                </a:solidFill>
              </a:rPr>
              <a:t>TOOHIGH</a:t>
            </a:r>
            <a:r>
              <a:rPr lang="en-US" altLang="zh-CN" sz="2000">
                <a:solidFill>
                  <a:srgbClr val="000000"/>
                </a:solidFill>
                <a:latin typeface="宋体" panose="02010600030101010101" pitchFamily="2" charset="-122"/>
              </a:rPr>
              <a:t>: ┋</a:t>
            </a:r>
            <a:endParaRPr lang="en-US" altLang="zh-CN" sz="2000">
              <a:solidFill>
                <a:schemeClr val="tx2"/>
              </a:solidFill>
            </a:endParaRPr>
          </a:p>
          <a:p>
            <a:pPr marL="0" indent="0" algn="just">
              <a:lnSpc>
                <a:spcPct val="90000"/>
              </a:lnSpc>
              <a:buNone/>
            </a:pPr>
            <a:r>
              <a:rPr lang="en-US" altLang="zh-CN" sz="2000">
                <a:solidFill>
                  <a:srgbClr val="000000"/>
                </a:solidFill>
                <a:latin typeface="宋体" panose="02010600030101010101" pitchFamily="2" charset="-122"/>
              </a:rPr>
              <a:t>┋</a:t>
            </a:r>
            <a:endParaRPr lang="en-US" altLang="zh-CN" sz="2000">
              <a:solidFill>
                <a:schemeClr val="tx2"/>
              </a:solidFill>
            </a:endParaRPr>
          </a:p>
          <a:p>
            <a:pPr marL="0" indent="0" algn="just">
              <a:lnSpc>
                <a:spcPct val="90000"/>
              </a:lnSpc>
              <a:buNone/>
            </a:pPr>
            <a:r>
              <a:rPr lang="en-US" altLang="zh-CN" sz="2000">
                <a:solidFill>
                  <a:srgbClr val="000000"/>
                </a:solidFill>
              </a:rPr>
              <a:t>VERFLOW</a:t>
            </a:r>
            <a:r>
              <a:rPr lang="en-US" altLang="zh-CN" sz="2000" b="1">
                <a:solidFill>
                  <a:srgbClr val="000000"/>
                </a:solidFill>
              </a:rPr>
              <a:t>:</a:t>
            </a:r>
            <a:r>
              <a:rPr lang="en-US" altLang="zh-CN" sz="2000">
                <a:solidFill>
                  <a:schemeClr val="tx2"/>
                </a:solidFill>
              </a:rPr>
              <a:t>  ┇</a:t>
            </a:r>
            <a:endParaRPr lang="en-US" altLang="zh-CN" sz="4000">
              <a:solidFill>
                <a:schemeClr val="tx2"/>
              </a:solidFill>
            </a:endParaRPr>
          </a:p>
        </p:txBody>
      </p:sp>
    </p:spTree>
  </p:cSld>
  <p:clrMapOvr>
    <a:masterClrMapping/>
  </p:clrMapOvr>
  <p:transition spd="med">
    <p:zoom/>
  </p:transition>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2211" name="文本占位符 222210"/>
          <p:cNvSpPr>
            <a:spLocks noGrp="1"/>
          </p:cNvSpPr>
          <p:nvPr>
            <p:ph type="body" idx="1"/>
          </p:nvPr>
        </p:nvSpPr>
        <p:spPr>
          <a:xfrm>
            <a:off x="611505" y="1125220"/>
            <a:ext cx="7772400" cy="5638800"/>
          </a:xfrm>
        </p:spPr>
        <p:txBody>
          <a:bodyPr/>
          <a:p>
            <a:pPr marL="0" indent="0" algn="just">
              <a:lnSpc>
                <a:spcPct val="90000"/>
              </a:lnSpc>
              <a:buNone/>
            </a:pPr>
            <a:r>
              <a:rPr lang="zh-CN" altLang="en-US" sz="1500" dirty="0">
                <a:solidFill>
                  <a:schemeClr val="tx2"/>
                </a:solidFill>
              </a:rPr>
              <a:t>【例</a:t>
            </a:r>
            <a:r>
              <a:rPr lang="en-US" altLang="zh-CN" sz="1500" dirty="0">
                <a:solidFill>
                  <a:schemeClr val="tx2"/>
                </a:solidFill>
              </a:rPr>
              <a:t> </a:t>
            </a:r>
            <a:r>
              <a:rPr lang="zh-CN" altLang="en-US" sz="1500" dirty="0">
                <a:solidFill>
                  <a:schemeClr val="tx2"/>
                </a:solidFill>
              </a:rPr>
              <a:t>】</a:t>
            </a:r>
            <a:r>
              <a:rPr lang="en-US" altLang="zh-CN" sz="1500">
                <a:solidFill>
                  <a:schemeClr val="tx2"/>
                </a:solidFill>
              </a:rPr>
              <a:t>X</a:t>
            </a:r>
            <a:r>
              <a:rPr lang="zh-CN" altLang="en-US" sz="1500">
                <a:solidFill>
                  <a:schemeClr val="tx2"/>
                </a:solidFill>
              </a:rPr>
              <a:t>、</a:t>
            </a:r>
            <a:r>
              <a:rPr lang="en-US" altLang="zh-CN" sz="1500">
                <a:solidFill>
                  <a:schemeClr val="tx2"/>
                </a:solidFill>
              </a:rPr>
              <a:t>Y</a:t>
            </a:r>
            <a:r>
              <a:rPr lang="zh-CN" altLang="en-US" sz="1500" dirty="0">
                <a:solidFill>
                  <a:schemeClr val="tx2"/>
                </a:solidFill>
              </a:rPr>
              <a:t>为两个带符号双精度数，已分别存放于</a:t>
            </a:r>
            <a:r>
              <a:rPr lang="en-US" altLang="zh-CN" sz="1500">
                <a:solidFill>
                  <a:schemeClr val="tx2"/>
                </a:solidFill>
              </a:rPr>
              <a:t>DX</a:t>
            </a:r>
            <a:r>
              <a:rPr lang="zh-CN" altLang="en-US" sz="1500">
                <a:solidFill>
                  <a:schemeClr val="tx2"/>
                </a:solidFill>
              </a:rPr>
              <a:t>、</a:t>
            </a:r>
            <a:r>
              <a:rPr lang="en-US" altLang="zh-CN" sz="1500">
                <a:solidFill>
                  <a:schemeClr val="tx2"/>
                </a:solidFill>
              </a:rPr>
              <a:t>AX</a:t>
            </a:r>
            <a:r>
              <a:rPr lang="zh-CN" altLang="en-US" sz="1500">
                <a:solidFill>
                  <a:schemeClr val="tx2"/>
                </a:solidFill>
              </a:rPr>
              <a:t>及</a:t>
            </a:r>
            <a:r>
              <a:rPr lang="en-US" altLang="zh-CN" sz="1500">
                <a:solidFill>
                  <a:schemeClr val="tx2"/>
                </a:solidFill>
              </a:rPr>
              <a:t>BX</a:t>
            </a:r>
            <a:r>
              <a:rPr lang="zh-CN" altLang="en-US" sz="1500">
                <a:solidFill>
                  <a:schemeClr val="tx2"/>
                </a:solidFill>
              </a:rPr>
              <a:t>、</a:t>
            </a:r>
            <a:r>
              <a:rPr lang="en-US" altLang="zh-CN" sz="1500">
                <a:solidFill>
                  <a:schemeClr val="tx2"/>
                </a:solidFill>
              </a:rPr>
              <a:t>CX</a:t>
            </a:r>
            <a:r>
              <a:rPr lang="zh-CN" altLang="en-US" sz="1500" dirty="0">
                <a:solidFill>
                  <a:schemeClr val="tx2"/>
                </a:solidFill>
              </a:rPr>
              <a:t>中。要求编制一个程序使</a:t>
            </a:r>
            <a:r>
              <a:rPr lang="en-US" altLang="zh-CN" sz="1500">
                <a:solidFill>
                  <a:schemeClr val="tx2"/>
                </a:solidFill>
              </a:rPr>
              <a:t>X</a:t>
            </a:r>
            <a:r>
              <a:rPr lang="zh-CN" altLang="en-US" sz="1500">
                <a:solidFill>
                  <a:schemeClr val="tx2"/>
                </a:solidFill>
                <a:latin typeface="宋体" panose="02010600030101010101" pitchFamily="2" charset="-122"/>
              </a:rPr>
              <a:t>﹥</a:t>
            </a:r>
            <a:r>
              <a:rPr lang="en-US" altLang="zh-CN" sz="1500">
                <a:solidFill>
                  <a:schemeClr val="tx2"/>
                </a:solidFill>
                <a:latin typeface="宋体" panose="02010600030101010101" pitchFamily="2" charset="-122"/>
              </a:rPr>
              <a:t>Y</a:t>
            </a:r>
            <a:r>
              <a:rPr lang="zh-CN" altLang="en-US" sz="1500" dirty="0">
                <a:solidFill>
                  <a:schemeClr val="tx2"/>
                </a:solidFill>
                <a:latin typeface="宋体" panose="02010600030101010101" pitchFamily="2" charset="-122"/>
              </a:rPr>
              <a:t>时，转向</a:t>
            </a:r>
            <a:r>
              <a:rPr lang="en-US" altLang="zh-CN" sz="1500">
                <a:solidFill>
                  <a:schemeClr val="tx2"/>
                </a:solidFill>
                <a:latin typeface="宋体" panose="02010600030101010101" pitchFamily="2" charset="-122"/>
              </a:rPr>
              <a:t>L1</a:t>
            </a:r>
            <a:r>
              <a:rPr lang="zh-CN" altLang="en-US" sz="1500" dirty="0">
                <a:solidFill>
                  <a:schemeClr val="tx2"/>
                </a:solidFill>
                <a:latin typeface="宋体" panose="02010600030101010101" pitchFamily="2" charset="-122"/>
              </a:rPr>
              <a:t>执行，</a:t>
            </a:r>
            <a:r>
              <a:rPr lang="en-US" altLang="zh-CN" sz="1500">
                <a:solidFill>
                  <a:schemeClr val="tx2"/>
                </a:solidFill>
                <a:latin typeface="宋体" panose="02010600030101010101" pitchFamily="2" charset="-122"/>
              </a:rPr>
              <a:t>X</a:t>
            </a:r>
            <a:r>
              <a:rPr lang="zh-CN" altLang="en-US" sz="1500">
                <a:solidFill>
                  <a:schemeClr val="tx2"/>
                </a:solidFill>
                <a:latin typeface="宋体" panose="02010600030101010101" pitchFamily="2" charset="-122"/>
              </a:rPr>
              <a:t>＝</a:t>
            </a:r>
            <a:r>
              <a:rPr lang="en-US" altLang="zh-CN" sz="1500">
                <a:solidFill>
                  <a:schemeClr val="tx2"/>
                </a:solidFill>
                <a:latin typeface="宋体" panose="02010600030101010101" pitchFamily="2" charset="-122"/>
              </a:rPr>
              <a:t>Y</a:t>
            </a:r>
            <a:r>
              <a:rPr lang="zh-CN" altLang="en-US" sz="1500" dirty="0">
                <a:solidFill>
                  <a:schemeClr val="tx2"/>
                </a:solidFill>
                <a:latin typeface="宋体" panose="02010600030101010101" pitchFamily="2" charset="-122"/>
              </a:rPr>
              <a:t>时转向</a:t>
            </a:r>
            <a:r>
              <a:rPr lang="en-US" altLang="zh-CN" sz="1500">
                <a:solidFill>
                  <a:schemeClr val="tx2"/>
                </a:solidFill>
                <a:latin typeface="宋体" panose="02010600030101010101" pitchFamily="2" charset="-122"/>
              </a:rPr>
              <a:t>L2</a:t>
            </a:r>
            <a:r>
              <a:rPr lang="zh-CN" altLang="en-US" sz="1500" dirty="0">
                <a:solidFill>
                  <a:schemeClr val="tx2"/>
                </a:solidFill>
                <a:latin typeface="宋体" panose="02010600030101010101" pitchFamily="2" charset="-122"/>
              </a:rPr>
              <a:t>执行，</a:t>
            </a:r>
            <a:r>
              <a:rPr lang="en-US" altLang="zh-CN" sz="1500">
                <a:solidFill>
                  <a:schemeClr val="tx2"/>
                </a:solidFill>
                <a:latin typeface="宋体" panose="02010600030101010101" pitchFamily="2" charset="-122"/>
              </a:rPr>
              <a:t>X</a:t>
            </a:r>
            <a:r>
              <a:rPr lang="zh-CN" altLang="en-US" sz="1500">
                <a:solidFill>
                  <a:schemeClr val="tx2"/>
                </a:solidFill>
                <a:latin typeface="宋体" panose="02010600030101010101" pitchFamily="2" charset="-122"/>
              </a:rPr>
              <a:t>﹤</a:t>
            </a:r>
            <a:r>
              <a:rPr lang="en-US" altLang="zh-CN" sz="1500">
                <a:solidFill>
                  <a:schemeClr val="tx2"/>
                </a:solidFill>
                <a:latin typeface="宋体" panose="02010600030101010101" pitchFamily="2" charset="-122"/>
              </a:rPr>
              <a:t>Y</a:t>
            </a:r>
            <a:r>
              <a:rPr lang="zh-CN" altLang="en-US" sz="1500" dirty="0">
                <a:solidFill>
                  <a:schemeClr val="tx2"/>
                </a:solidFill>
                <a:latin typeface="宋体" panose="02010600030101010101" pitchFamily="2" charset="-122"/>
              </a:rPr>
              <a:t>时转</a:t>
            </a:r>
            <a:r>
              <a:rPr lang="en-US" altLang="zh-CN" sz="1500">
                <a:solidFill>
                  <a:schemeClr val="tx2"/>
                </a:solidFill>
                <a:latin typeface="宋体" panose="02010600030101010101" pitchFamily="2" charset="-122"/>
              </a:rPr>
              <a:t>L3</a:t>
            </a:r>
            <a:r>
              <a:rPr lang="zh-CN" altLang="en-US" sz="1500" dirty="0">
                <a:solidFill>
                  <a:schemeClr val="tx2"/>
                </a:solidFill>
                <a:latin typeface="宋体" panose="02010600030101010101" pitchFamily="2" charset="-122"/>
              </a:rPr>
              <a:t>执行。</a:t>
            </a:r>
            <a:endParaRPr lang="zh-CN" altLang="en-US" sz="1500" dirty="0">
              <a:solidFill>
                <a:schemeClr val="tx2"/>
              </a:solidFill>
            </a:endParaRPr>
          </a:p>
          <a:p>
            <a:pPr marL="0" indent="0" algn="just">
              <a:lnSpc>
                <a:spcPct val="90000"/>
              </a:lnSpc>
              <a:buNone/>
            </a:pPr>
            <a:r>
              <a:rPr lang="zh-CN" altLang="en-US" sz="1500" dirty="0">
                <a:solidFill>
                  <a:schemeClr val="tx2"/>
                </a:solidFill>
                <a:latin typeface="宋体" panose="02010600030101010101" pitchFamily="2" charset="-122"/>
              </a:rPr>
              <a:t>主要程序段如下：</a:t>
            </a:r>
            <a:endParaRPr lang="zh-CN" altLang="en-US" sz="1500" dirty="0">
              <a:solidFill>
                <a:schemeClr val="tx2"/>
              </a:solidFill>
            </a:endParaRPr>
          </a:p>
          <a:p>
            <a:pPr marL="0" indent="0" algn="just">
              <a:lnSpc>
                <a:spcPct val="90000"/>
              </a:lnSpc>
              <a:buNone/>
            </a:pPr>
            <a:r>
              <a:rPr lang="zh-CN" altLang="en-US" sz="1500" dirty="0">
                <a:solidFill>
                  <a:schemeClr val="tx2"/>
                </a:solidFill>
                <a:latin typeface="宋体" panose="02010600030101010101" pitchFamily="2" charset="-122"/>
              </a:rPr>
              <a:t>  </a:t>
            </a:r>
            <a:r>
              <a:rPr lang="en-US" altLang="zh-CN" sz="1500">
                <a:solidFill>
                  <a:schemeClr val="tx2"/>
                </a:solidFill>
              </a:rPr>
              <a:t>CMP  DX</a:t>
            </a:r>
            <a:r>
              <a:rPr lang="zh-CN" altLang="en-US" sz="1500">
                <a:solidFill>
                  <a:schemeClr val="tx2"/>
                </a:solidFill>
              </a:rPr>
              <a:t>，</a:t>
            </a:r>
            <a:r>
              <a:rPr lang="en-US" altLang="zh-CN" sz="1500">
                <a:solidFill>
                  <a:schemeClr val="tx2"/>
                </a:solidFill>
              </a:rPr>
              <a:t>BX  </a:t>
            </a:r>
            <a:r>
              <a:rPr lang="zh-CN" altLang="en-US" sz="1500">
                <a:solidFill>
                  <a:schemeClr val="tx2"/>
                </a:solidFill>
              </a:rPr>
              <a:t>；</a:t>
            </a:r>
            <a:r>
              <a:rPr lang="zh-CN" altLang="en-US" sz="1500" dirty="0">
                <a:solidFill>
                  <a:schemeClr val="tx2"/>
                </a:solidFill>
              </a:rPr>
              <a:t>高</a:t>
            </a:r>
            <a:r>
              <a:rPr lang="en-US" altLang="zh-CN" sz="1500" dirty="0">
                <a:solidFill>
                  <a:schemeClr val="tx2"/>
                </a:solidFill>
              </a:rPr>
              <a:t>16</a:t>
            </a:r>
            <a:r>
              <a:rPr lang="zh-CN" altLang="en-US" sz="1500" dirty="0">
                <a:solidFill>
                  <a:schemeClr val="tx2"/>
                </a:solidFill>
              </a:rPr>
              <a:t>位为带符号数</a:t>
            </a:r>
            <a:endParaRPr lang="zh-CN" altLang="en-US" sz="1500" dirty="0">
              <a:solidFill>
                <a:schemeClr val="tx2"/>
              </a:solidFill>
            </a:endParaRPr>
          </a:p>
          <a:p>
            <a:pPr marL="0" indent="0" algn="just">
              <a:lnSpc>
                <a:spcPct val="90000"/>
              </a:lnSpc>
              <a:buNone/>
            </a:pPr>
            <a:r>
              <a:rPr lang="en-US" altLang="zh-CN" sz="1500">
                <a:solidFill>
                  <a:schemeClr val="tx2"/>
                </a:solidFill>
              </a:rPr>
              <a:t>JG    L1</a:t>
            </a:r>
            <a:endParaRPr lang="en-US" altLang="zh-CN" sz="1500">
              <a:solidFill>
                <a:schemeClr val="tx2"/>
              </a:solidFill>
            </a:endParaRPr>
          </a:p>
          <a:p>
            <a:pPr marL="0" indent="0" algn="just">
              <a:lnSpc>
                <a:spcPct val="90000"/>
              </a:lnSpc>
              <a:buNone/>
            </a:pPr>
            <a:r>
              <a:rPr lang="en-US" altLang="zh-CN" sz="1500">
                <a:solidFill>
                  <a:schemeClr val="tx2"/>
                </a:solidFill>
              </a:rPr>
              <a:t>JL    L3</a:t>
            </a:r>
            <a:endParaRPr lang="en-US" altLang="zh-CN" sz="1500">
              <a:solidFill>
                <a:schemeClr val="tx2"/>
              </a:solidFill>
            </a:endParaRPr>
          </a:p>
          <a:p>
            <a:pPr marL="0" indent="0" algn="just">
              <a:lnSpc>
                <a:spcPct val="90000"/>
              </a:lnSpc>
              <a:buNone/>
            </a:pPr>
            <a:r>
              <a:rPr lang="en-US" altLang="zh-CN" sz="1500">
                <a:solidFill>
                  <a:schemeClr val="tx2"/>
                </a:solidFill>
              </a:rPr>
              <a:t>CMP  AX</a:t>
            </a:r>
            <a:r>
              <a:rPr lang="zh-CN" altLang="en-US" sz="1500">
                <a:solidFill>
                  <a:schemeClr val="tx2"/>
                </a:solidFill>
              </a:rPr>
              <a:t>，</a:t>
            </a:r>
            <a:r>
              <a:rPr lang="en-US" altLang="zh-CN" sz="1500">
                <a:solidFill>
                  <a:schemeClr val="tx2"/>
                </a:solidFill>
              </a:rPr>
              <a:t>CX  </a:t>
            </a:r>
            <a:r>
              <a:rPr lang="zh-CN" altLang="en-US" sz="1500">
                <a:solidFill>
                  <a:schemeClr val="tx2"/>
                </a:solidFill>
              </a:rPr>
              <a:t>；</a:t>
            </a:r>
            <a:r>
              <a:rPr lang="zh-CN" altLang="en-US" sz="1500" dirty="0">
                <a:solidFill>
                  <a:schemeClr val="tx2"/>
                </a:solidFill>
              </a:rPr>
              <a:t>低</a:t>
            </a:r>
            <a:r>
              <a:rPr lang="en-US" altLang="zh-CN" sz="1500" dirty="0">
                <a:solidFill>
                  <a:schemeClr val="tx2"/>
                </a:solidFill>
              </a:rPr>
              <a:t>16</a:t>
            </a:r>
            <a:r>
              <a:rPr lang="zh-CN" altLang="en-US" sz="1500" dirty="0">
                <a:solidFill>
                  <a:schemeClr val="tx2"/>
                </a:solidFill>
              </a:rPr>
              <a:t>位为无符号数</a:t>
            </a:r>
            <a:endParaRPr lang="zh-CN" altLang="en-US" sz="1500" dirty="0">
              <a:solidFill>
                <a:schemeClr val="tx2"/>
              </a:solidFill>
            </a:endParaRPr>
          </a:p>
          <a:p>
            <a:pPr marL="0" indent="0" algn="just">
              <a:lnSpc>
                <a:spcPct val="90000"/>
              </a:lnSpc>
              <a:buNone/>
            </a:pPr>
            <a:r>
              <a:rPr lang="en-US" altLang="zh-CN" sz="1500">
                <a:solidFill>
                  <a:schemeClr val="tx2"/>
                </a:solidFill>
              </a:rPr>
              <a:t>JA    L1</a:t>
            </a:r>
            <a:endParaRPr lang="en-US" altLang="zh-CN" sz="1500">
              <a:solidFill>
                <a:schemeClr val="tx2"/>
              </a:solidFill>
            </a:endParaRPr>
          </a:p>
          <a:p>
            <a:pPr marL="0" indent="0" algn="just">
              <a:lnSpc>
                <a:spcPct val="90000"/>
              </a:lnSpc>
              <a:buNone/>
            </a:pPr>
            <a:r>
              <a:rPr lang="en-US" altLang="zh-CN" sz="1500">
                <a:solidFill>
                  <a:schemeClr val="tx2"/>
                </a:solidFill>
              </a:rPr>
              <a:t>JB    L3</a:t>
            </a:r>
            <a:endParaRPr lang="en-US" altLang="zh-CN" sz="1500">
              <a:solidFill>
                <a:schemeClr val="tx2"/>
              </a:solidFill>
            </a:endParaRPr>
          </a:p>
          <a:p>
            <a:pPr marL="0" indent="0" algn="just">
              <a:lnSpc>
                <a:spcPct val="90000"/>
              </a:lnSpc>
              <a:buNone/>
            </a:pPr>
            <a:r>
              <a:rPr lang="en-US" altLang="zh-CN" sz="1500">
                <a:solidFill>
                  <a:schemeClr val="tx2"/>
                </a:solidFill>
              </a:rPr>
              <a:t>L2</a:t>
            </a:r>
            <a:r>
              <a:rPr lang="zh-CN" altLang="en-US" sz="1500">
                <a:solidFill>
                  <a:schemeClr val="tx2"/>
                </a:solidFill>
              </a:rPr>
              <a:t>：</a:t>
            </a:r>
            <a:r>
              <a:rPr lang="en-US" altLang="zh-CN" sz="1500">
                <a:solidFill>
                  <a:schemeClr val="tx2"/>
                </a:solidFill>
              </a:rPr>
              <a:t>┇</a:t>
            </a:r>
            <a:endParaRPr lang="en-US" altLang="zh-CN" sz="1500">
              <a:solidFill>
                <a:schemeClr val="tx2"/>
              </a:solidFill>
            </a:endParaRPr>
          </a:p>
          <a:p>
            <a:pPr marL="0" indent="0" algn="just">
              <a:lnSpc>
                <a:spcPct val="90000"/>
              </a:lnSpc>
              <a:buNone/>
            </a:pPr>
            <a:r>
              <a:rPr lang="en-US" altLang="zh-CN" sz="1500">
                <a:solidFill>
                  <a:schemeClr val="tx2"/>
                </a:solidFill>
              </a:rPr>
              <a:t>L1</a:t>
            </a:r>
            <a:r>
              <a:rPr lang="zh-CN" altLang="en-US" sz="1500">
                <a:solidFill>
                  <a:schemeClr val="tx2"/>
                </a:solidFill>
              </a:rPr>
              <a:t>：</a:t>
            </a:r>
            <a:r>
              <a:rPr lang="en-US" altLang="zh-CN" sz="1500">
                <a:solidFill>
                  <a:schemeClr val="tx2"/>
                </a:solidFill>
              </a:rPr>
              <a:t>┇</a:t>
            </a:r>
            <a:endParaRPr lang="en-US" altLang="zh-CN" sz="1500">
              <a:solidFill>
                <a:schemeClr val="tx2"/>
              </a:solidFill>
            </a:endParaRPr>
          </a:p>
          <a:p>
            <a:pPr marL="0" indent="0" algn="just">
              <a:lnSpc>
                <a:spcPct val="90000"/>
              </a:lnSpc>
              <a:buNone/>
            </a:pPr>
            <a:r>
              <a:rPr lang="en-US" altLang="zh-CN" sz="1500">
                <a:solidFill>
                  <a:schemeClr val="tx2"/>
                </a:solidFill>
              </a:rPr>
              <a:t>L3</a:t>
            </a:r>
            <a:r>
              <a:rPr lang="zh-CN" altLang="en-US" sz="1500">
                <a:solidFill>
                  <a:schemeClr val="tx2"/>
                </a:solidFill>
              </a:rPr>
              <a:t>：</a:t>
            </a:r>
            <a:r>
              <a:rPr lang="en-US" altLang="zh-CN" sz="1500">
                <a:solidFill>
                  <a:schemeClr val="tx2"/>
                </a:solidFill>
              </a:rPr>
              <a:t>┇</a:t>
            </a:r>
            <a:endParaRPr lang="en-US" altLang="zh-CN" sz="1500">
              <a:solidFill>
                <a:schemeClr val="tx2"/>
              </a:solidFill>
            </a:endParaRPr>
          </a:p>
          <a:p>
            <a:pPr marL="0" indent="0" algn="just">
              <a:lnSpc>
                <a:spcPct val="90000"/>
              </a:lnSpc>
              <a:buNone/>
            </a:pPr>
            <a:r>
              <a:rPr lang="en-US" altLang="zh-CN" sz="1500" b="1">
                <a:solidFill>
                  <a:schemeClr val="tx2"/>
                </a:solidFill>
                <a:latin typeface="宋体" panose="02010600030101010101" pitchFamily="2" charset="-122"/>
              </a:rPr>
              <a:t>4</a:t>
            </a:r>
            <a:r>
              <a:rPr lang="zh-CN" altLang="en-US" sz="1500" b="1">
                <a:solidFill>
                  <a:schemeClr val="tx2"/>
                </a:solidFill>
                <a:latin typeface="宋体" panose="02010600030101010101" pitchFamily="2" charset="-122"/>
              </a:rPr>
              <a:t>． </a:t>
            </a:r>
            <a:r>
              <a:rPr lang="zh-CN" altLang="en-US" sz="1500" b="1" dirty="0">
                <a:solidFill>
                  <a:schemeClr val="tx2"/>
                </a:solidFill>
                <a:latin typeface="宋体" panose="02010600030101010101" pitchFamily="2" charset="-122"/>
              </a:rPr>
              <a:t>测试</a:t>
            </a:r>
            <a:r>
              <a:rPr lang="en-US" altLang="zh-CN" sz="1500" b="1">
                <a:solidFill>
                  <a:schemeClr val="tx2"/>
                </a:solidFill>
              </a:rPr>
              <a:t>CX</a:t>
            </a:r>
            <a:r>
              <a:rPr lang="zh-CN" altLang="en-US" sz="1500" b="1" dirty="0">
                <a:solidFill>
                  <a:schemeClr val="tx2"/>
                </a:solidFill>
              </a:rPr>
              <a:t>的</a:t>
            </a:r>
            <a:r>
              <a:rPr lang="zh-CN" altLang="en-US" sz="1500" b="1" dirty="0">
                <a:solidFill>
                  <a:schemeClr val="tx2"/>
                </a:solidFill>
                <a:latin typeface="宋体" panose="02010600030101010101" pitchFamily="2" charset="-122"/>
              </a:rPr>
              <a:t>值为</a:t>
            </a:r>
            <a:r>
              <a:rPr lang="en-US" altLang="zh-CN" sz="1500" b="1" dirty="0">
                <a:solidFill>
                  <a:schemeClr val="tx2"/>
                </a:solidFill>
              </a:rPr>
              <a:t>0</a:t>
            </a:r>
            <a:r>
              <a:rPr lang="zh-CN" altLang="en-US" sz="1500" b="1" dirty="0">
                <a:solidFill>
                  <a:schemeClr val="tx2"/>
                </a:solidFill>
                <a:latin typeface="宋体" panose="02010600030101010101" pitchFamily="2" charset="-122"/>
              </a:rPr>
              <a:t>则转移指令</a:t>
            </a:r>
            <a:endParaRPr lang="zh-CN" altLang="en-US" sz="1500" dirty="0">
              <a:solidFill>
                <a:schemeClr val="tx2"/>
              </a:solidFill>
            </a:endParaRPr>
          </a:p>
          <a:p>
            <a:pPr marL="0" indent="0" algn="just">
              <a:lnSpc>
                <a:spcPct val="90000"/>
              </a:lnSpc>
              <a:buNone/>
            </a:pPr>
            <a:r>
              <a:rPr lang="en-US" altLang="zh-CN" sz="1500" b="1">
                <a:solidFill>
                  <a:schemeClr val="tx2"/>
                </a:solidFill>
              </a:rPr>
              <a:t>JCXZ  (Jump if</a:t>
            </a:r>
            <a:r>
              <a:rPr lang="en-US" altLang="zh-CN" sz="1500" b="1" err="1">
                <a:solidFill>
                  <a:schemeClr val="tx2"/>
                </a:solidFill>
              </a:rPr>
              <a:t> cx</a:t>
            </a:r>
            <a:r>
              <a:rPr lang="en-US" altLang="zh-CN" sz="1500" b="1">
                <a:solidFill>
                  <a:schemeClr val="tx2"/>
                </a:solidFill>
              </a:rPr>
              <a:t> register is zero)  CX</a:t>
            </a:r>
            <a:r>
              <a:rPr lang="zh-CN" altLang="en-US" sz="1500" b="1" dirty="0">
                <a:solidFill>
                  <a:schemeClr val="tx2"/>
                </a:solidFill>
              </a:rPr>
              <a:t>寄存器的内容为零则转移</a:t>
            </a:r>
            <a:r>
              <a:rPr lang="zh-CN" altLang="en-US" sz="1500" dirty="0">
                <a:solidFill>
                  <a:schemeClr val="tx2"/>
                </a:solidFill>
              </a:rPr>
              <a:t>。</a:t>
            </a:r>
            <a:endParaRPr lang="zh-CN" altLang="en-US" sz="1500" dirty="0">
              <a:solidFill>
                <a:schemeClr val="tx2"/>
              </a:solidFill>
            </a:endParaRPr>
          </a:p>
          <a:p>
            <a:pPr marL="0" indent="0" algn="just">
              <a:lnSpc>
                <a:spcPct val="90000"/>
              </a:lnSpc>
              <a:buNone/>
            </a:pPr>
            <a:r>
              <a:rPr lang="zh-CN" altLang="en-US" sz="1500" dirty="0">
                <a:solidFill>
                  <a:schemeClr val="tx2"/>
                </a:solidFill>
              </a:rPr>
              <a:t>指令格式：</a:t>
            </a:r>
            <a:r>
              <a:rPr lang="en-US" altLang="zh-CN" sz="1500">
                <a:solidFill>
                  <a:schemeClr val="tx2"/>
                </a:solidFill>
              </a:rPr>
              <a:t>JCXZ   OPR</a:t>
            </a:r>
            <a:endParaRPr lang="en-US" altLang="zh-CN" sz="1500">
              <a:solidFill>
                <a:schemeClr val="tx2"/>
              </a:solidFill>
            </a:endParaRPr>
          </a:p>
          <a:p>
            <a:pPr marL="0" indent="0" algn="just">
              <a:lnSpc>
                <a:spcPct val="90000"/>
              </a:lnSpc>
              <a:buNone/>
            </a:pPr>
            <a:r>
              <a:rPr lang="zh-CN" altLang="en-US" sz="1500" dirty="0">
                <a:solidFill>
                  <a:schemeClr val="tx2"/>
                </a:solidFill>
              </a:rPr>
              <a:t>测试条件：</a:t>
            </a:r>
            <a:r>
              <a:rPr lang="en-US" altLang="zh-CN" sz="1500">
                <a:solidFill>
                  <a:schemeClr val="tx2"/>
                </a:solidFill>
              </a:rPr>
              <a:t>CX</a:t>
            </a:r>
            <a:r>
              <a:rPr lang="zh-CN" altLang="en-US" sz="1500">
                <a:solidFill>
                  <a:schemeClr val="tx2"/>
                </a:solidFill>
              </a:rPr>
              <a:t>＝</a:t>
            </a:r>
            <a:r>
              <a:rPr lang="en-US" altLang="zh-CN" sz="1500">
                <a:solidFill>
                  <a:schemeClr val="tx2"/>
                </a:solidFill>
              </a:rPr>
              <a:t>0</a:t>
            </a:r>
            <a:r>
              <a:rPr lang="zh-CN" altLang="en-US" sz="1500" dirty="0">
                <a:solidFill>
                  <a:schemeClr val="tx2"/>
                </a:solidFill>
              </a:rPr>
              <a:t>成立则转移。</a:t>
            </a:r>
            <a:endParaRPr lang="zh-CN" altLang="en-US" sz="1500" dirty="0">
              <a:solidFill>
                <a:schemeClr val="tx2"/>
              </a:solidFill>
            </a:endParaRPr>
          </a:p>
          <a:p>
            <a:pPr marL="0" indent="0" algn="just">
              <a:lnSpc>
                <a:spcPct val="90000"/>
              </a:lnSpc>
              <a:buNone/>
            </a:pPr>
            <a:r>
              <a:rPr lang="en-US" altLang="zh-CN" sz="1500">
                <a:solidFill>
                  <a:schemeClr val="tx2"/>
                </a:solidFill>
              </a:rPr>
              <a:t>CX</a:t>
            </a:r>
            <a:r>
              <a:rPr lang="zh-CN" altLang="en-US" sz="1500" dirty="0">
                <a:solidFill>
                  <a:schemeClr val="tx2"/>
                </a:solidFill>
              </a:rPr>
              <a:t>寄存器经常用来设置循环等操作的计数值，所以这条指令可以根据</a:t>
            </a:r>
            <a:r>
              <a:rPr lang="en-US" altLang="zh-CN" sz="1500">
                <a:solidFill>
                  <a:schemeClr val="tx2"/>
                </a:solidFill>
              </a:rPr>
              <a:t>CX</a:t>
            </a:r>
            <a:r>
              <a:rPr lang="zh-CN" altLang="en-US" sz="1500" dirty="0">
                <a:solidFill>
                  <a:schemeClr val="tx2"/>
                </a:solidFill>
              </a:rPr>
              <a:t>寄存器内容的修改情况来产生两个不同的程序分支。</a:t>
            </a:r>
            <a:endParaRPr lang="zh-CN" altLang="en-US" sz="1500">
              <a:solidFill>
                <a:schemeClr val="tx2"/>
              </a:solidFill>
            </a:endParaRPr>
          </a:p>
        </p:txBody>
      </p:sp>
    </p:spTree>
  </p:cSld>
  <p:clrMapOvr>
    <a:masterClrMapping/>
  </p:clrMapOvr>
  <p:transition spd="med">
    <p:zoom/>
  </p:transition>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3235" name="文本占位符 223234"/>
          <p:cNvSpPr>
            <a:spLocks noGrp="1"/>
          </p:cNvSpPr>
          <p:nvPr>
            <p:ph type="body" idx="1"/>
          </p:nvPr>
        </p:nvSpPr>
        <p:spPr>
          <a:xfrm>
            <a:off x="395605" y="260985"/>
            <a:ext cx="7772400" cy="5943600"/>
          </a:xfrm>
        </p:spPr>
        <p:txBody>
          <a:bodyPr/>
          <a:p>
            <a:pPr marL="0" indent="0" algn="just">
              <a:lnSpc>
                <a:spcPct val="90000"/>
              </a:lnSpc>
              <a:buNone/>
            </a:pPr>
            <a:r>
              <a:rPr lang="en-US" altLang="zh-CN" sz="1800" b="1" dirty="0"/>
              <a:t>5.6.3  </a:t>
            </a:r>
            <a:r>
              <a:rPr lang="zh-CN" altLang="en-US" sz="1800" b="1" dirty="0"/>
              <a:t>循环指令  </a:t>
            </a:r>
            <a:endParaRPr lang="zh-CN" altLang="en-US" sz="1800" dirty="0"/>
          </a:p>
          <a:p>
            <a:pPr marL="0" indent="0" algn="just">
              <a:lnSpc>
                <a:spcPct val="90000"/>
              </a:lnSpc>
              <a:buNone/>
            </a:pPr>
            <a:r>
              <a:rPr lang="en-US" altLang="zh-CN" sz="1800"/>
              <a:t>IBM-PC</a:t>
            </a:r>
            <a:r>
              <a:rPr lang="zh-CN" altLang="en-US" sz="1800" dirty="0"/>
              <a:t>机指令系统专门设计了几条控制循环的指令。在前面内容中已经编写过循环程序了，其循环结构的实现方法是：</a:t>
            </a:r>
            <a:endParaRPr lang="zh-CN" altLang="en-US" sz="1800" dirty="0"/>
          </a:p>
          <a:p>
            <a:pPr marL="0" indent="0" algn="just">
              <a:lnSpc>
                <a:spcPct val="90000"/>
              </a:lnSpc>
              <a:buNone/>
            </a:pPr>
            <a:r>
              <a:rPr lang="zh-CN" altLang="en-US" sz="1800" dirty="0"/>
              <a:t>                </a:t>
            </a:r>
            <a:r>
              <a:rPr lang="en-US" altLang="zh-CN" sz="1800" dirty="0"/>
              <a:t>┇</a:t>
            </a:r>
            <a:endParaRPr lang="en-US" altLang="zh-CN" sz="1800" dirty="0"/>
          </a:p>
          <a:p>
            <a:pPr marL="0" indent="0" algn="just">
              <a:lnSpc>
                <a:spcPct val="90000"/>
              </a:lnSpc>
              <a:buNone/>
            </a:pPr>
            <a:r>
              <a:rPr lang="en-US" altLang="zh-CN" sz="1800" dirty="0"/>
              <a:t>                </a:t>
            </a:r>
            <a:r>
              <a:rPr lang="en-US" altLang="zh-CN" sz="1800"/>
              <a:t>MOV  CX</a:t>
            </a:r>
            <a:r>
              <a:rPr lang="zh-CN" altLang="en-US" sz="1800"/>
              <a:t>，</a:t>
            </a:r>
            <a:r>
              <a:rPr lang="en-US" altLang="zh-CN" sz="1800"/>
              <a:t>N    </a:t>
            </a:r>
            <a:r>
              <a:rPr lang="zh-CN" altLang="en-US" sz="1800"/>
              <a:t>；</a:t>
            </a:r>
            <a:r>
              <a:rPr lang="zh-CN" altLang="en-US" sz="1800" dirty="0"/>
              <a:t>置循环次数，</a:t>
            </a:r>
            <a:r>
              <a:rPr lang="en-US" altLang="zh-CN" sz="1800"/>
              <a:t>N</a:t>
            </a:r>
            <a:r>
              <a:rPr lang="zh-CN" altLang="en-US" sz="1800" dirty="0"/>
              <a:t>事先要定义</a:t>
            </a:r>
            <a:endParaRPr lang="zh-CN" altLang="en-US" sz="1800" dirty="0"/>
          </a:p>
          <a:p>
            <a:pPr marL="0" indent="0" algn="just">
              <a:lnSpc>
                <a:spcPct val="90000"/>
              </a:lnSpc>
              <a:buNone/>
            </a:pPr>
            <a:r>
              <a:rPr lang="zh-CN" altLang="en-US" sz="1800" dirty="0"/>
              <a:t>                </a:t>
            </a:r>
            <a:r>
              <a:rPr lang="en-US" altLang="zh-CN" sz="1800" dirty="0"/>
              <a:t>┇</a:t>
            </a:r>
            <a:endParaRPr lang="en-US" altLang="zh-CN" sz="1800" dirty="0"/>
          </a:p>
          <a:p>
            <a:pPr marL="0" indent="0" algn="just">
              <a:lnSpc>
                <a:spcPct val="90000"/>
              </a:lnSpc>
              <a:buNone/>
            </a:pPr>
            <a:r>
              <a:rPr lang="zh-CN" altLang="en-US" sz="1800" b="1" dirty="0"/>
              <a:t>循环体</a:t>
            </a:r>
            <a:endParaRPr lang="zh-CN" altLang="en-US" sz="1800" b="1" dirty="0"/>
          </a:p>
          <a:p>
            <a:pPr marL="0" indent="0" algn="just">
              <a:lnSpc>
                <a:spcPct val="90000"/>
              </a:lnSpc>
              <a:buNone/>
            </a:pPr>
            <a:r>
              <a:rPr lang="zh-CN" altLang="en-US" sz="1800" dirty="0"/>
              <a:t>           </a:t>
            </a:r>
            <a:r>
              <a:rPr lang="en-US" altLang="zh-CN" sz="1800"/>
              <a:t>LOP</a:t>
            </a:r>
            <a:r>
              <a:rPr lang="zh-CN" altLang="en-US" sz="1800"/>
              <a:t>：</a:t>
            </a:r>
            <a:r>
              <a:rPr lang="en-US" altLang="zh-CN" sz="1800">
                <a:latin typeface="宋体" panose="02010600030101010101" pitchFamily="2" charset="-122"/>
              </a:rPr>
              <a:t>┅</a:t>
            </a:r>
            <a:r>
              <a:rPr lang="en-US" altLang="zh-CN" sz="1800"/>
              <a:t>            </a:t>
            </a:r>
            <a:r>
              <a:rPr lang="zh-CN" altLang="en-US" sz="1800"/>
              <a:t>；          </a:t>
            </a:r>
            <a:endParaRPr lang="zh-CN" altLang="en-US" sz="1800"/>
          </a:p>
          <a:p>
            <a:pPr marL="0" indent="0" algn="just">
              <a:lnSpc>
                <a:spcPct val="90000"/>
              </a:lnSpc>
              <a:buNone/>
            </a:pPr>
            <a:r>
              <a:rPr lang="en-US" altLang="zh-CN" sz="1800"/>
              <a:t>┇             </a:t>
            </a:r>
            <a:r>
              <a:rPr lang="zh-CN" altLang="en-US" sz="1800"/>
              <a:t>；            </a:t>
            </a:r>
            <a:endParaRPr lang="zh-CN" altLang="en-US" sz="1800"/>
          </a:p>
          <a:p>
            <a:pPr marL="0" indent="0" algn="just">
              <a:lnSpc>
                <a:spcPct val="90000"/>
              </a:lnSpc>
              <a:buNone/>
            </a:pPr>
            <a:r>
              <a:rPr lang="zh-CN" altLang="en-US" sz="1800"/>
              <a:t>                </a:t>
            </a:r>
            <a:r>
              <a:rPr lang="en-US" altLang="zh-CN" sz="1800"/>
              <a:t>DEC  CX</a:t>
            </a:r>
            <a:endParaRPr lang="en-US" altLang="zh-CN" sz="1800"/>
          </a:p>
          <a:p>
            <a:pPr marL="0" indent="0" algn="just">
              <a:lnSpc>
                <a:spcPct val="90000"/>
              </a:lnSpc>
              <a:buNone/>
            </a:pPr>
            <a:r>
              <a:rPr lang="en-US" altLang="zh-CN" sz="1800"/>
              <a:t>                JNZ  LOP</a:t>
            </a:r>
            <a:endParaRPr lang="en-US" altLang="zh-CN" sz="1800"/>
          </a:p>
          <a:p>
            <a:pPr marL="0" indent="0" algn="just">
              <a:lnSpc>
                <a:spcPct val="90000"/>
              </a:lnSpc>
              <a:buNone/>
            </a:pPr>
            <a:r>
              <a:rPr lang="en-US" altLang="zh-CN" sz="1800" b="1"/>
              <a:t> </a:t>
            </a:r>
            <a:endParaRPr lang="en-US" altLang="zh-CN" sz="1800"/>
          </a:p>
          <a:p>
            <a:pPr marL="0" indent="0" algn="just">
              <a:lnSpc>
                <a:spcPct val="90000"/>
              </a:lnSpc>
              <a:buNone/>
            </a:pPr>
            <a:r>
              <a:rPr lang="en-US" altLang="zh-CN" sz="1800" b="1"/>
              <a:t>1</a:t>
            </a:r>
            <a:r>
              <a:rPr lang="zh-CN" altLang="en-US" sz="1800" b="1"/>
              <a:t>． </a:t>
            </a:r>
            <a:r>
              <a:rPr lang="en-US" altLang="zh-CN" sz="1800" b="1"/>
              <a:t>LOOP</a:t>
            </a:r>
            <a:r>
              <a:rPr lang="zh-CN" altLang="en-US" sz="1800" b="1"/>
              <a:t>（</a:t>
            </a:r>
            <a:r>
              <a:rPr lang="en-US" altLang="zh-CN" sz="1800" b="1"/>
              <a:t>Loop</a:t>
            </a:r>
            <a:r>
              <a:rPr lang="zh-CN" altLang="en-US" sz="1800" b="1"/>
              <a:t>）</a:t>
            </a:r>
            <a:r>
              <a:rPr lang="zh-CN" altLang="en-US" sz="1800" b="1" dirty="0"/>
              <a:t>循环指令</a:t>
            </a:r>
            <a:endParaRPr lang="zh-CN" altLang="en-US" sz="1800" dirty="0"/>
          </a:p>
          <a:p>
            <a:pPr marL="0" indent="0" algn="just">
              <a:lnSpc>
                <a:spcPct val="90000"/>
              </a:lnSpc>
              <a:buNone/>
            </a:pPr>
            <a:r>
              <a:rPr lang="zh-CN" altLang="en-US" sz="1800" dirty="0"/>
              <a:t>指令格式：</a:t>
            </a:r>
            <a:r>
              <a:rPr lang="en-US" altLang="zh-CN" sz="1800"/>
              <a:t>LOOP  OPR</a:t>
            </a:r>
            <a:endParaRPr lang="en-US" altLang="zh-CN" sz="1800"/>
          </a:p>
          <a:p>
            <a:pPr marL="0" indent="0" algn="just">
              <a:lnSpc>
                <a:spcPct val="90000"/>
              </a:lnSpc>
              <a:buNone/>
            </a:pPr>
            <a:r>
              <a:rPr lang="zh-CN" altLang="en-US" sz="1800" dirty="0"/>
              <a:t>测试条件：</a:t>
            </a:r>
            <a:r>
              <a:rPr lang="en-US" altLang="zh-CN" sz="1800"/>
              <a:t>CX≠0</a:t>
            </a:r>
            <a:r>
              <a:rPr lang="zh-CN" altLang="en-US" sz="1800" dirty="0"/>
              <a:t>则继续循环，</a:t>
            </a:r>
            <a:r>
              <a:rPr lang="en-US" altLang="zh-CN" sz="1800"/>
              <a:t>CX</a:t>
            </a:r>
            <a:r>
              <a:rPr lang="zh-CN" altLang="en-US" sz="1800"/>
              <a:t>＝</a:t>
            </a:r>
            <a:r>
              <a:rPr lang="en-US" altLang="zh-CN" sz="1800"/>
              <a:t>0</a:t>
            </a:r>
            <a:r>
              <a:rPr lang="zh-CN" altLang="en-US" sz="1800" dirty="0"/>
              <a:t>退出循环</a:t>
            </a:r>
            <a:endParaRPr lang="zh-CN" altLang="en-US" sz="1800" dirty="0"/>
          </a:p>
          <a:p>
            <a:pPr marL="0" indent="0">
              <a:lnSpc>
                <a:spcPct val="90000"/>
              </a:lnSpc>
              <a:buNone/>
            </a:pPr>
            <a:r>
              <a:rPr lang="zh-CN" altLang="en-US" sz="1800" dirty="0"/>
              <a:t>    </a:t>
            </a:r>
            <a:r>
              <a:rPr lang="en-US" altLang="zh-CN" sz="1800"/>
              <a:t>LOOP</a:t>
            </a:r>
            <a:r>
              <a:rPr lang="zh-CN" altLang="en-US" sz="1800" dirty="0">
                <a:latin typeface="宋体" panose="02010600030101010101" pitchFamily="2" charset="-122"/>
              </a:rPr>
              <a:t>指令规定：将</a:t>
            </a:r>
            <a:r>
              <a:rPr lang="en-US" altLang="zh-CN" sz="1800"/>
              <a:t>CX</a:t>
            </a:r>
            <a:r>
              <a:rPr lang="zh-CN" altLang="en-US" sz="1800" dirty="0">
                <a:latin typeface="宋体" panose="02010600030101010101" pitchFamily="2" charset="-122"/>
              </a:rPr>
              <a:t>作为计数寄存器，当执行</a:t>
            </a:r>
            <a:r>
              <a:rPr lang="en-US" altLang="zh-CN" sz="1800"/>
              <a:t>LOOP</a:t>
            </a:r>
            <a:r>
              <a:rPr lang="zh-CN" altLang="en-US" sz="1800" dirty="0">
                <a:latin typeface="宋体" panose="02010600030101010101" pitchFamily="2" charset="-122"/>
              </a:rPr>
              <a:t>指令时，它一定是将</a:t>
            </a:r>
            <a:r>
              <a:rPr lang="en-US" altLang="zh-CN" sz="1800"/>
              <a:t>CX</a:t>
            </a:r>
            <a:r>
              <a:rPr lang="zh-CN" altLang="en-US" sz="1800" dirty="0">
                <a:latin typeface="宋体" panose="02010600030101010101" pitchFamily="2" charset="-122"/>
              </a:rPr>
              <a:t>的内容减</a:t>
            </a:r>
            <a:r>
              <a:rPr lang="en-US" altLang="zh-CN" sz="1800" dirty="0"/>
              <a:t>1</a:t>
            </a:r>
            <a:r>
              <a:rPr lang="zh-CN" altLang="en-US" sz="1800" dirty="0">
                <a:latin typeface="宋体" panose="02010600030101010101" pitchFamily="2" charset="-122"/>
              </a:rPr>
              <a:t>，如</a:t>
            </a:r>
            <a:r>
              <a:rPr lang="en-US" altLang="zh-CN" sz="1800"/>
              <a:t>CX</a:t>
            </a:r>
            <a:r>
              <a:rPr lang="zh-CN" altLang="en-US" sz="1800" dirty="0">
                <a:latin typeface="宋体" panose="02010600030101010101" pitchFamily="2" charset="-122"/>
              </a:rPr>
              <a:t>结果不等于零，则转到</a:t>
            </a:r>
            <a:r>
              <a:rPr lang="en-US" altLang="zh-CN" sz="1800"/>
              <a:t>LOOP</a:t>
            </a:r>
            <a:r>
              <a:rPr lang="zh-CN" altLang="en-US" sz="1800" dirty="0">
                <a:latin typeface="宋体" panose="02010600030101010101" pitchFamily="2" charset="-122"/>
              </a:rPr>
              <a:t>指令中指示的短标号处；否则，顺序执行</a:t>
            </a:r>
            <a:r>
              <a:rPr lang="en-US" altLang="zh-CN" sz="1800"/>
              <a:t>LOOP</a:t>
            </a:r>
            <a:r>
              <a:rPr lang="zh-CN" altLang="en-US" sz="1800" dirty="0">
                <a:latin typeface="宋体" panose="02010600030101010101" pitchFamily="2" charset="-122"/>
              </a:rPr>
              <a:t>下一条指令。因此，在循环程序开始前（初始化），应将循环次数送到</a:t>
            </a:r>
            <a:r>
              <a:rPr lang="en-US" altLang="zh-CN" sz="1800"/>
              <a:t>CX</a:t>
            </a:r>
            <a:r>
              <a:rPr lang="zh-CN" altLang="en-US" sz="1800" dirty="0">
                <a:latin typeface="宋体" panose="02010600030101010101" pitchFamily="2" charset="-122"/>
              </a:rPr>
              <a:t>寄存器，这是指令本身的要求，不可违反。</a:t>
            </a:r>
            <a:r>
              <a:rPr lang="en-US" altLang="zh-CN" sz="1800"/>
              <a:t>LOOP</a:t>
            </a:r>
            <a:r>
              <a:rPr lang="zh-CN" altLang="en-US" sz="1800" dirty="0">
                <a:latin typeface="宋体" panose="02010600030101010101" pitchFamily="2" charset="-122"/>
              </a:rPr>
              <a:t>指令的操作数只能是一个短标号，即</a:t>
            </a:r>
            <a:r>
              <a:rPr lang="zh-CN" altLang="en-US" sz="1800" dirty="0"/>
              <a:t> </a:t>
            </a:r>
            <a:endParaRPr lang="zh-CN" altLang="en-US" sz="1800"/>
          </a:p>
        </p:txBody>
      </p:sp>
    </p:spTree>
  </p:cSld>
  <p:clrMapOvr>
    <a:masterClrMapping/>
  </p:clrMapOvr>
  <p:transition spd="med">
    <p:zoom/>
  </p:transition>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2036" name="文本框 172035"/>
          <p:cNvSpPr txBox="1"/>
          <p:nvPr/>
        </p:nvSpPr>
        <p:spPr>
          <a:xfrm>
            <a:off x="533400" y="558800"/>
            <a:ext cx="8229600" cy="5867400"/>
          </a:xfrm>
          <a:prstGeom prst="rect">
            <a:avLst/>
          </a:prstGeom>
          <a:noFill/>
          <a:ln w="9525">
            <a:noFill/>
          </a:ln>
        </p:spPr>
        <p:txBody>
          <a:bodyPr>
            <a:spAutoFit/>
          </a:bodyPr>
          <a:p>
            <a:pPr algn="just">
              <a:spcBef>
                <a:spcPct val="50000"/>
              </a:spcBef>
            </a:pPr>
            <a:r>
              <a:rPr lang="zh-CN" altLang="en-US" sz="1800" dirty="0">
                <a:latin typeface="Times New Roman" panose="02020603050405020304" pitchFamily="18" charset="0"/>
                <a:ea typeface="宋体" panose="02010600030101010101" pitchFamily="2" charset="-122"/>
              </a:rPr>
              <a:t>转移距离不可超过－</a:t>
            </a:r>
            <a:r>
              <a:rPr lang="en-US" altLang="zh-CN" sz="1800" dirty="0">
                <a:latin typeface="Times New Roman" panose="02020603050405020304" pitchFamily="18" charset="0"/>
                <a:ea typeface="宋体" panose="02010600030101010101" pitchFamily="2" charset="-122"/>
              </a:rPr>
              <a:t>128</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127</a:t>
            </a:r>
            <a:r>
              <a:rPr lang="zh-CN" altLang="en-US" sz="1800" dirty="0">
                <a:latin typeface="Times New Roman" panose="02020603050405020304" pitchFamily="18" charset="0"/>
                <a:ea typeface="宋体" panose="02010600030101010101" pitchFamily="2" charset="-122"/>
              </a:rPr>
              <a:t>的范围。</a:t>
            </a:r>
            <a:endParaRPr lang="zh-CN" altLang="en-US" sz="1800" dirty="0">
              <a:latin typeface="Times New Roman" panose="02020603050405020304" pitchFamily="18" charset="0"/>
              <a:ea typeface="宋体" panose="02010600030101010101" pitchFamily="2" charset="-122"/>
            </a:endParaRPr>
          </a:p>
          <a:p>
            <a:pPr algn="just">
              <a:spcBef>
                <a:spcPct val="50000"/>
              </a:spcBef>
            </a:pPr>
            <a:r>
              <a:rPr lang="en-US" altLang="zh-CN" sz="1800" b="1" dirty="0">
                <a:latin typeface="Times New Roman" panose="02020603050405020304" pitchFamily="18" charset="0"/>
                <a:ea typeface="宋体" panose="02010600030101010101" pitchFamily="2" charset="-122"/>
              </a:rPr>
              <a:t>2</a:t>
            </a:r>
            <a:r>
              <a:rPr lang="zh-CN" altLang="en-US" sz="1800" b="1" dirty="0">
                <a:latin typeface="Times New Roman" panose="02020603050405020304" pitchFamily="18" charset="0"/>
                <a:ea typeface="宋体" panose="02010600030101010101" pitchFamily="2" charset="-122"/>
              </a:rPr>
              <a:t>．</a:t>
            </a:r>
            <a:r>
              <a:rPr lang="zh-CN" altLang="en-US" sz="1800" b="1" dirty="0">
                <a:latin typeface="Times New Roman" panose="02020603050405020304" pitchFamily="18" charset="0"/>
                <a:ea typeface="宋体" panose="02010600030101010101" pitchFamily="2" charset="-122"/>
              </a:rPr>
              <a:t> </a:t>
            </a:r>
            <a:r>
              <a:rPr lang="en-US" altLang="zh-CN" sz="1800" b="1">
                <a:latin typeface="Times New Roman" panose="02020603050405020304" pitchFamily="18" charset="0"/>
                <a:ea typeface="宋体" panose="02010600030101010101" pitchFamily="2" charset="-122"/>
              </a:rPr>
              <a:t>LOOPZ</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LOOPE</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loop while zero</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or</a:t>
            </a:r>
            <a:r>
              <a:rPr lang="en-US" altLang="zh-CN" sz="1800" b="1" err="1">
                <a:latin typeface="Times New Roman" panose="02020603050405020304" pitchFamily="18" charset="0"/>
                <a:ea typeface="宋体" panose="02010600030101010101" pitchFamily="2" charset="-122"/>
              </a:rPr>
              <a:t> egual</a:t>
            </a:r>
            <a:r>
              <a:rPr lang="zh-CN" altLang="en-US" sz="1800" b="1">
                <a:latin typeface="Times New Roman" panose="02020603050405020304" pitchFamily="18" charset="0"/>
                <a:ea typeface="宋体" panose="02010600030101010101" pitchFamily="2" charset="-122"/>
              </a:rPr>
              <a:t>）</a:t>
            </a:r>
            <a:r>
              <a:rPr lang="zh-CN" altLang="en-US" sz="1800" b="1" dirty="0">
                <a:latin typeface="Times New Roman" panose="02020603050405020304" pitchFamily="18" charset="0"/>
                <a:ea typeface="宋体" panose="02010600030101010101" pitchFamily="2" charset="-122"/>
              </a:rPr>
              <a:t>当为零或相等时循环指令</a:t>
            </a:r>
            <a:endParaRPr lang="zh-CN" altLang="en-US" sz="1800" dirty="0">
              <a:latin typeface="Times New Roman" panose="02020603050405020304" pitchFamily="18" charset="0"/>
              <a:ea typeface="宋体" panose="02010600030101010101" pitchFamily="2" charset="-122"/>
            </a:endParaRPr>
          </a:p>
          <a:p>
            <a:pPr algn="just">
              <a:spcBef>
                <a:spcPct val="50000"/>
              </a:spcBef>
            </a:pPr>
            <a:r>
              <a:rPr lang="zh-CN" altLang="en-US" sz="1800" dirty="0">
                <a:latin typeface="Times New Roman" panose="02020603050405020304" pitchFamily="18" charset="0"/>
                <a:ea typeface="宋体" panose="02010600030101010101" pitchFamily="2" charset="-122"/>
              </a:rPr>
              <a:t>指令格式：</a:t>
            </a:r>
            <a:r>
              <a:rPr lang="en-US" altLang="zh-CN" sz="1800">
                <a:latin typeface="Times New Roman" panose="02020603050405020304" pitchFamily="18" charset="0"/>
                <a:ea typeface="宋体" panose="02010600030101010101" pitchFamily="2" charset="-122"/>
              </a:rPr>
              <a:t>LOOPZ</a:t>
            </a:r>
            <a:r>
              <a:rPr lang="zh-CN" altLang="en-US" sz="1800">
                <a:latin typeface="Times New Roman" panose="02020603050405020304" pitchFamily="18" charset="0"/>
                <a:ea typeface="宋体" panose="02010600030101010101" pitchFamily="2" charset="-122"/>
              </a:rPr>
              <a:t>（或</a:t>
            </a:r>
            <a:r>
              <a:rPr lang="en-US" altLang="zh-CN" sz="1800">
                <a:latin typeface="Times New Roman" panose="02020603050405020304" pitchFamily="18" charset="0"/>
                <a:ea typeface="宋体" panose="02010600030101010101" pitchFamily="2" charset="-122"/>
              </a:rPr>
              <a:t>LOOPE</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OPR</a:t>
            </a:r>
            <a:endParaRPr lang="en-US" altLang="zh-CN" sz="1800">
              <a:latin typeface="Times New Roman" panose="02020603050405020304" pitchFamily="18" charset="0"/>
              <a:ea typeface="宋体" panose="02010600030101010101" pitchFamily="2" charset="-122"/>
            </a:endParaRPr>
          </a:p>
          <a:p>
            <a:pPr algn="just">
              <a:spcBef>
                <a:spcPct val="50000"/>
              </a:spcBef>
            </a:pPr>
            <a:r>
              <a:rPr lang="zh-CN" altLang="en-US" sz="1800" dirty="0">
                <a:latin typeface="Times New Roman" panose="02020603050405020304" pitchFamily="18" charset="0"/>
                <a:ea typeface="宋体" panose="02010600030101010101" pitchFamily="2" charset="-122"/>
              </a:rPr>
              <a:t>执行循环条件：</a:t>
            </a:r>
            <a:r>
              <a:rPr lang="en-US" altLang="zh-CN" sz="1800">
                <a:latin typeface="Times New Roman" panose="02020603050405020304" pitchFamily="18" charset="0"/>
                <a:ea typeface="宋体" panose="02010600030101010101" pitchFamily="2" charset="-122"/>
              </a:rPr>
              <a:t>CX</a:t>
            </a:r>
            <a:r>
              <a:rPr lang="en-US" altLang="zh-CN"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0</a:t>
            </a:r>
            <a:r>
              <a:rPr lang="zh-CN" altLang="en-US" sz="1800">
                <a:latin typeface="Times New Roman" panose="02020603050405020304" pitchFamily="18" charset="0"/>
                <a:ea typeface="宋体" panose="02010600030101010101" pitchFamily="2" charset="-122"/>
              </a:rPr>
              <a:t>且</a:t>
            </a:r>
            <a:r>
              <a:rPr lang="en-US" altLang="zh-CN" sz="1800">
                <a:latin typeface="Times New Roman" panose="02020603050405020304" pitchFamily="18" charset="0"/>
                <a:ea typeface="宋体" panose="02010600030101010101" pitchFamily="2" charset="-122"/>
              </a:rPr>
              <a:t>ZF</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1</a:t>
            </a:r>
            <a:endParaRPr lang="en-US" altLang="zh-CN" sz="1800">
              <a:latin typeface="Times New Roman" panose="02020603050405020304" pitchFamily="18" charset="0"/>
              <a:ea typeface="宋体" panose="02010600030101010101" pitchFamily="2" charset="-122"/>
            </a:endParaRPr>
          </a:p>
          <a:p>
            <a:pPr algn="just">
              <a:spcBef>
                <a:spcPct val="50000"/>
              </a:spcBef>
            </a:pPr>
            <a:r>
              <a:rPr lang="zh-CN" altLang="en-US" sz="1800" dirty="0">
                <a:latin typeface="Times New Roman" panose="02020603050405020304" pitchFamily="18" charset="0"/>
                <a:ea typeface="宋体" panose="02010600030101010101" pitchFamily="2" charset="-122"/>
              </a:rPr>
              <a:t>退出循环条件：</a:t>
            </a:r>
            <a:r>
              <a:rPr lang="en-US" altLang="zh-CN" sz="1800">
                <a:latin typeface="Times New Roman" panose="02020603050405020304" pitchFamily="18" charset="0"/>
                <a:ea typeface="宋体" panose="02010600030101010101" pitchFamily="2" charset="-122"/>
              </a:rPr>
              <a:t>ZF</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0</a:t>
            </a:r>
            <a:r>
              <a:rPr lang="zh-CN" altLang="en-US" sz="1800">
                <a:latin typeface="Times New Roman" panose="02020603050405020304" pitchFamily="18" charset="0"/>
                <a:ea typeface="宋体" panose="02010600030101010101" pitchFamily="2" charset="-122"/>
              </a:rPr>
              <a:t>或</a:t>
            </a:r>
            <a:r>
              <a:rPr lang="en-US" altLang="zh-CN" sz="1800">
                <a:latin typeface="Times New Roman" panose="02020603050405020304" pitchFamily="18" charset="0"/>
                <a:ea typeface="宋体" panose="02010600030101010101" pitchFamily="2" charset="-122"/>
              </a:rPr>
              <a:t>CX</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0</a:t>
            </a:r>
            <a:endParaRPr lang="en-US" altLang="zh-CN" sz="1800">
              <a:latin typeface="Times New Roman" panose="02020603050405020304" pitchFamily="18" charset="0"/>
              <a:ea typeface="宋体" panose="02010600030101010101" pitchFamily="2" charset="-122"/>
            </a:endParaRPr>
          </a:p>
          <a:p>
            <a:pPr algn="just">
              <a:spcBef>
                <a:spcPct val="50000"/>
              </a:spcBef>
            </a:pPr>
            <a:r>
              <a:rPr lang="en-US" altLang="zh-CN" sz="180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本指令的操作也是先将</a:t>
            </a:r>
            <a:r>
              <a:rPr lang="en-US" altLang="zh-CN" sz="1800">
                <a:latin typeface="Times New Roman" panose="02020603050405020304" pitchFamily="18" charset="0"/>
                <a:ea typeface="宋体" panose="02010600030101010101" pitchFamily="2" charset="-122"/>
              </a:rPr>
              <a:t>CX</a:t>
            </a:r>
            <a:r>
              <a:rPr lang="zh-CN" altLang="en-US" sz="1800" dirty="0">
                <a:latin typeface="Times New Roman" panose="02020603050405020304" pitchFamily="18" charset="0"/>
                <a:ea typeface="宋体" panose="02010600030101010101" pitchFamily="2" charset="-122"/>
              </a:rPr>
              <a:t>寄存器的内容减</a:t>
            </a:r>
            <a:r>
              <a:rPr lang="en-US" altLang="zh-CN" sz="1800" dirty="0">
                <a:latin typeface="Times New Roman" panose="02020603050405020304" pitchFamily="18" charset="0"/>
                <a:ea typeface="宋体" panose="02010600030101010101" pitchFamily="2" charset="-122"/>
              </a:rPr>
              <a:t>1</a:t>
            </a:r>
            <a:r>
              <a:rPr lang="zh-CN" altLang="en-US" sz="1800" dirty="0">
                <a:latin typeface="Times New Roman" panose="02020603050405020304" pitchFamily="18" charset="0"/>
                <a:ea typeface="宋体" panose="02010600030101010101" pitchFamily="2" charset="-122"/>
              </a:rPr>
              <a:t>，仅当</a:t>
            </a:r>
            <a:r>
              <a:rPr lang="en-US" altLang="zh-CN" sz="1800">
                <a:latin typeface="Times New Roman" panose="02020603050405020304" pitchFamily="18" charset="0"/>
                <a:ea typeface="宋体" panose="02010600030101010101" pitchFamily="2" charset="-122"/>
              </a:rPr>
              <a:t>CX</a:t>
            </a:r>
            <a:r>
              <a:rPr lang="en-US" altLang="zh-CN"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0</a:t>
            </a:r>
            <a:r>
              <a:rPr lang="zh-CN" altLang="en-US" sz="1800">
                <a:latin typeface="Times New Roman" panose="02020603050405020304" pitchFamily="18" charset="0"/>
                <a:ea typeface="宋体" panose="02010600030101010101" pitchFamily="2" charset="-122"/>
              </a:rPr>
              <a:t>且</a:t>
            </a:r>
            <a:r>
              <a:rPr lang="en-US" altLang="zh-CN" sz="1800">
                <a:latin typeface="Times New Roman" panose="02020603050405020304" pitchFamily="18" charset="0"/>
                <a:ea typeface="宋体" panose="02010600030101010101" pitchFamily="2" charset="-122"/>
              </a:rPr>
              <a:t>ZF</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1</a:t>
            </a:r>
            <a:r>
              <a:rPr lang="zh-CN" altLang="en-US" sz="1800" dirty="0">
                <a:latin typeface="Times New Roman" panose="02020603050405020304" pitchFamily="18" charset="0"/>
                <a:ea typeface="宋体" panose="02010600030101010101" pitchFamily="2" charset="-122"/>
              </a:rPr>
              <a:t>时转移到</a:t>
            </a:r>
            <a:r>
              <a:rPr lang="en-US" altLang="zh-CN" sz="1800">
                <a:latin typeface="Times New Roman" panose="02020603050405020304" pitchFamily="18" charset="0"/>
                <a:ea typeface="宋体" panose="02010600030101010101" pitchFamily="2" charset="-122"/>
              </a:rPr>
              <a:t>LOOPZ</a:t>
            </a:r>
            <a:r>
              <a:rPr lang="zh-CN" altLang="en-US" sz="1800" dirty="0">
                <a:latin typeface="Times New Roman" panose="02020603050405020304" pitchFamily="18" charset="0"/>
                <a:ea typeface="宋体" panose="02010600030101010101" pitchFamily="2" charset="-122"/>
              </a:rPr>
              <a:t>指令指定的短标号处继续循环。</a:t>
            </a:r>
            <a:r>
              <a:rPr lang="en-US" altLang="zh-CN" sz="1800">
                <a:latin typeface="Times New Roman" panose="02020603050405020304" pitchFamily="18" charset="0"/>
                <a:ea typeface="宋体" panose="02010600030101010101" pitchFamily="2" charset="-122"/>
              </a:rPr>
              <a:t>LOOPZ</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LOOPE</a:t>
            </a:r>
            <a:r>
              <a:rPr lang="zh-CN" altLang="en-US" sz="1800" dirty="0">
                <a:latin typeface="Times New Roman" panose="02020603050405020304" pitchFamily="18" charset="0"/>
                <a:ea typeface="宋体" panose="02010600030101010101" pitchFamily="2" charset="-122"/>
              </a:rPr>
              <a:t>指令本身对状态标志位没有影响，应该由先行指令提供状态标志，如</a:t>
            </a:r>
            <a:r>
              <a:rPr lang="en-US" altLang="zh-CN" sz="1800">
                <a:latin typeface="Times New Roman" panose="02020603050405020304" pitchFamily="18" charset="0"/>
                <a:ea typeface="宋体" panose="02010600030101010101" pitchFamily="2" charset="-122"/>
              </a:rPr>
              <a:t>CMP</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TEST</a:t>
            </a:r>
            <a:r>
              <a:rPr lang="zh-CN" altLang="en-US" sz="1800" dirty="0">
                <a:latin typeface="Times New Roman" panose="02020603050405020304" pitchFamily="18" charset="0"/>
                <a:ea typeface="宋体" panose="02010600030101010101" pitchFamily="2" charset="-122"/>
              </a:rPr>
              <a:t>等指令。这条指令是有条件地形成循环，即当规定的循环次数尚未完成时，还要满足“相等”或者“等于零”的条件，才能继续循环。</a:t>
            </a:r>
            <a:endParaRPr lang="zh-CN" altLang="en-US" sz="1800" dirty="0">
              <a:latin typeface="Times New Roman" panose="02020603050405020304" pitchFamily="18" charset="0"/>
              <a:ea typeface="宋体" panose="02010600030101010101" pitchFamily="2" charset="-122"/>
            </a:endParaRPr>
          </a:p>
          <a:p>
            <a:pPr algn="just">
              <a:spcBef>
                <a:spcPct val="50000"/>
              </a:spcBef>
            </a:pPr>
            <a:r>
              <a:rPr lang="en-US" altLang="zh-CN" sz="1800" b="1" dirty="0">
                <a:latin typeface="Times New Roman" panose="02020603050405020304" pitchFamily="18" charset="0"/>
                <a:ea typeface="宋体" panose="02010600030101010101" pitchFamily="2" charset="-122"/>
              </a:rPr>
              <a:t>3</a:t>
            </a:r>
            <a:r>
              <a:rPr lang="zh-CN" altLang="en-US" sz="1800" b="1" dirty="0">
                <a:latin typeface="Times New Roman" panose="02020603050405020304" pitchFamily="18" charset="0"/>
                <a:ea typeface="宋体" panose="02010600030101010101" pitchFamily="2" charset="-122"/>
              </a:rPr>
              <a:t>．</a:t>
            </a:r>
            <a:r>
              <a:rPr lang="zh-CN" altLang="en-US" sz="1800" b="1" dirty="0">
                <a:latin typeface="Times New Roman" panose="02020603050405020304" pitchFamily="18" charset="0"/>
                <a:ea typeface="宋体" panose="02010600030101010101" pitchFamily="2" charset="-122"/>
              </a:rPr>
              <a:t> </a:t>
            </a:r>
            <a:r>
              <a:rPr lang="en-US" altLang="zh-CN" sz="1800" b="1">
                <a:latin typeface="Times New Roman" panose="02020603050405020304" pitchFamily="18" charset="0"/>
                <a:ea typeface="宋体" panose="02010600030101010101" pitchFamily="2" charset="-122"/>
              </a:rPr>
              <a:t>LOOPNZ</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LOOPNE</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loop while</a:t>
            </a:r>
            <a:r>
              <a:rPr lang="en-US" altLang="zh-CN" sz="1800" b="1" err="1">
                <a:latin typeface="Times New Roman" panose="02020603050405020304" pitchFamily="18" charset="0"/>
                <a:ea typeface="宋体" panose="02010600030101010101" pitchFamily="2" charset="-122"/>
              </a:rPr>
              <a:t> nonzexo</a:t>
            </a:r>
            <a:r>
              <a:rPr lang="en-US" altLang="zh-CN" sz="1800" b="1">
                <a:latin typeface="Times New Roman" panose="02020603050405020304" pitchFamily="18" charset="0"/>
                <a:ea typeface="宋体" panose="02010600030101010101" pitchFamily="2" charset="-122"/>
              </a:rPr>
              <a:t> or not</a:t>
            </a:r>
            <a:r>
              <a:rPr lang="en-US" altLang="zh-CN" sz="1800" b="1" err="1">
                <a:latin typeface="Times New Roman" panose="02020603050405020304" pitchFamily="18" charset="0"/>
                <a:ea typeface="宋体" panose="02010600030101010101" pitchFamily="2" charset="-122"/>
              </a:rPr>
              <a:t> egual</a:t>
            </a:r>
            <a:r>
              <a:rPr lang="zh-CN" altLang="en-US" sz="1800" b="1">
                <a:latin typeface="Times New Roman" panose="02020603050405020304" pitchFamily="18" charset="0"/>
                <a:ea typeface="宋体" panose="02010600030101010101" pitchFamily="2" charset="-122"/>
              </a:rPr>
              <a:t>）</a:t>
            </a:r>
            <a:r>
              <a:rPr lang="zh-CN" altLang="en-US" sz="1800" b="1" dirty="0">
                <a:latin typeface="Times New Roman" panose="02020603050405020304" pitchFamily="18" charset="0"/>
                <a:ea typeface="宋体" panose="02010600030101010101" pitchFamily="2" charset="-122"/>
              </a:rPr>
              <a:t>不为零或不相等时循环指令。</a:t>
            </a:r>
            <a:endParaRPr lang="zh-CN" altLang="en-US" sz="1800" dirty="0">
              <a:latin typeface="Times New Roman" panose="02020603050405020304" pitchFamily="18" charset="0"/>
              <a:ea typeface="宋体" panose="02010600030101010101" pitchFamily="2" charset="-122"/>
            </a:endParaRPr>
          </a:p>
          <a:p>
            <a:pPr algn="just">
              <a:spcBef>
                <a:spcPct val="50000"/>
              </a:spcBef>
            </a:pPr>
            <a:r>
              <a:rPr lang="zh-CN" altLang="en-US" sz="1800" dirty="0">
                <a:latin typeface="Times New Roman" panose="02020603050405020304" pitchFamily="18" charset="0"/>
                <a:ea typeface="宋体" panose="02010600030101010101" pitchFamily="2" charset="-122"/>
              </a:rPr>
              <a:t>指令格式：</a:t>
            </a:r>
            <a:r>
              <a:rPr lang="en-US" altLang="zh-CN" sz="1800">
                <a:latin typeface="Times New Roman" panose="02020603050405020304" pitchFamily="18" charset="0"/>
                <a:ea typeface="宋体" panose="02010600030101010101" pitchFamily="2" charset="-122"/>
              </a:rPr>
              <a:t>LOOPNZ</a:t>
            </a:r>
            <a:r>
              <a:rPr lang="zh-CN" altLang="en-US" sz="1800">
                <a:latin typeface="Times New Roman" panose="02020603050405020304" pitchFamily="18" charset="0"/>
                <a:ea typeface="宋体" panose="02010600030101010101" pitchFamily="2" charset="-122"/>
              </a:rPr>
              <a:t>（或</a:t>
            </a:r>
            <a:r>
              <a:rPr lang="en-US" altLang="zh-CN" sz="1800">
                <a:latin typeface="Times New Roman" panose="02020603050405020304" pitchFamily="18" charset="0"/>
                <a:ea typeface="宋体" panose="02010600030101010101" pitchFamily="2" charset="-122"/>
              </a:rPr>
              <a:t>LOOPNE</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OPR</a:t>
            </a:r>
            <a:endParaRPr lang="en-US" altLang="zh-CN" sz="1800">
              <a:latin typeface="Times New Roman" panose="02020603050405020304" pitchFamily="18" charset="0"/>
              <a:ea typeface="宋体" panose="02010600030101010101" pitchFamily="2" charset="-122"/>
            </a:endParaRPr>
          </a:p>
          <a:p>
            <a:pPr algn="just">
              <a:spcBef>
                <a:spcPct val="50000"/>
              </a:spcBef>
            </a:pPr>
            <a:r>
              <a:rPr lang="zh-CN" altLang="en-US" sz="1800" dirty="0">
                <a:latin typeface="Times New Roman" panose="02020603050405020304" pitchFamily="18" charset="0"/>
                <a:ea typeface="宋体" panose="02010600030101010101" pitchFamily="2" charset="-122"/>
              </a:rPr>
              <a:t>执行循环条件：</a:t>
            </a:r>
            <a:r>
              <a:rPr lang="en-US" altLang="zh-CN" sz="1800">
                <a:latin typeface="Times New Roman" panose="02020603050405020304" pitchFamily="18" charset="0"/>
                <a:ea typeface="宋体" panose="02010600030101010101" pitchFamily="2" charset="-122"/>
              </a:rPr>
              <a:t>CX</a:t>
            </a:r>
            <a:r>
              <a:rPr lang="en-US" altLang="zh-CN"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0</a:t>
            </a:r>
            <a:r>
              <a:rPr lang="zh-CN" altLang="en-US" sz="1800">
                <a:latin typeface="Times New Roman" panose="02020603050405020304" pitchFamily="18" charset="0"/>
                <a:ea typeface="宋体" panose="02010600030101010101" pitchFamily="2" charset="-122"/>
              </a:rPr>
              <a:t>且</a:t>
            </a:r>
            <a:r>
              <a:rPr lang="en-US" altLang="zh-CN" sz="1800">
                <a:latin typeface="Times New Roman" panose="02020603050405020304" pitchFamily="18" charset="0"/>
                <a:ea typeface="宋体" panose="02010600030101010101" pitchFamily="2" charset="-122"/>
              </a:rPr>
              <a:t>ZF</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0</a:t>
            </a:r>
            <a:endParaRPr lang="en-US" altLang="zh-CN" sz="1800">
              <a:latin typeface="Times New Roman" panose="02020603050405020304" pitchFamily="18" charset="0"/>
              <a:ea typeface="宋体" panose="02010600030101010101" pitchFamily="2" charset="-122"/>
            </a:endParaRPr>
          </a:p>
          <a:p>
            <a:pPr algn="just">
              <a:spcBef>
                <a:spcPct val="50000"/>
              </a:spcBef>
            </a:pPr>
            <a:r>
              <a:rPr lang="zh-CN" altLang="en-US" sz="1800" dirty="0">
                <a:latin typeface="Times New Roman" panose="02020603050405020304" pitchFamily="18" charset="0"/>
                <a:ea typeface="宋体" panose="02010600030101010101" pitchFamily="2" charset="-122"/>
              </a:rPr>
              <a:t>退出循环条件：</a:t>
            </a:r>
            <a:r>
              <a:rPr lang="en-US" altLang="zh-CN" sz="1800">
                <a:latin typeface="Times New Roman" panose="02020603050405020304" pitchFamily="18" charset="0"/>
                <a:ea typeface="宋体" panose="02010600030101010101" pitchFamily="2" charset="-122"/>
              </a:rPr>
              <a:t>ZF</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1</a:t>
            </a:r>
            <a:r>
              <a:rPr lang="zh-CN" altLang="en-US" sz="1800">
                <a:latin typeface="Times New Roman" panose="02020603050405020304" pitchFamily="18" charset="0"/>
                <a:ea typeface="宋体" panose="02010600030101010101" pitchFamily="2" charset="-122"/>
              </a:rPr>
              <a:t>或</a:t>
            </a:r>
            <a:r>
              <a:rPr lang="en-US" altLang="zh-CN" sz="1800">
                <a:latin typeface="Times New Roman" panose="02020603050405020304" pitchFamily="18" charset="0"/>
                <a:ea typeface="宋体" panose="02010600030101010101" pitchFamily="2" charset="-122"/>
              </a:rPr>
              <a:t>CX</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0</a:t>
            </a:r>
            <a:endParaRPr lang="en-US" altLang="zh-CN" sz="1800">
              <a:latin typeface="Times New Roman" panose="02020603050405020304" pitchFamily="18" charset="0"/>
              <a:ea typeface="宋体" panose="02010600030101010101" pitchFamily="2" charset="-122"/>
            </a:endParaRPr>
          </a:p>
          <a:p>
            <a:pPr algn="just">
              <a:spcBef>
                <a:spcPct val="50000"/>
              </a:spcBef>
            </a:pPr>
            <a:endParaRPr lang="en-US" altLang="zh-CN" sz="18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5938" name="标题 295937"/>
          <p:cNvSpPr>
            <a:spLocks noGrp="1"/>
          </p:cNvSpPr>
          <p:nvPr>
            <p:ph type="title"/>
          </p:nvPr>
        </p:nvSpPr>
        <p:spPr/>
        <p:txBody>
          <a:bodyPr anchor="ctr" anchorCtr="0"/>
          <a:p>
            <a:endParaRPr lang="zh-CN" altLang="en-US" dirty="0">
              <a:latin typeface="Times New Roman" panose="02020603050405020304" pitchFamily="18" charset="0"/>
            </a:endParaRPr>
          </a:p>
        </p:txBody>
      </p:sp>
      <p:sp>
        <p:nvSpPr>
          <p:cNvPr id="295939" name="文本占位符 295938"/>
          <p:cNvSpPr>
            <a:spLocks noGrp="1"/>
          </p:cNvSpPr>
          <p:nvPr>
            <p:ph type="body" idx="1"/>
          </p:nvPr>
        </p:nvSpPr>
        <p:spPr/>
        <p:txBody>
          <a:bodyPr/>
          <a:p>
            <a:pPr>
              <a:buNone/>
            </a:pPr>
            <a:r>
              <a:rPr lang="zh-CN" altLang="en-US" sz="2400" dirty="0"/>
              <a:t>指令操作例：</a:t>
            </a:r>
            <a:r>
              <a:rPr lang="en-US" altLang="zh-CN" sz="2400"/>
              <a:t>MOV  SI</a:t>
            </a:r>
            <a:r>
              <a:rPr lang="zh-CN" altLang="en-US" sz="2400" dirty="0"/>
              <a:t>，</a:t>
            </a:r>
            <a:r>
              <a:rPr lang="en-US" altLang="zh-CN" sz="2400"/>
              <a:t>AX    </a:t>
            </a:r>
            <a:r>
              <a:rPr lang="zh-CN" altLang="en-US" sz="2400" dirty="0"/>
              <a:t>；</a:t>
            </a:r>
            <a:r>
              <a:rPr lang="en-US" altLang="zh-CN" sz="2400"/>
              <a:t>SI    (AX)  </a:t>
            </a:r>
            <a:endParaRPr lang="en-US" altLang="zh-CN" sz="2400"/>
          </a:p>
          <a:p>
            <a:pPr>
              <a:buNone/>
            </a:pPr>
            <a:r>
              <a:rPr lang="en-US" altLang="zh-CN" sz="2400"/>
              <a:t>　</a:t>
            </a:r>
            <a:r>
              <a:rPr lang="zh-CN" altLang="en-US" sz="2400" dirty="0"/>
              <a:t>　　</a:t>
            </a:r>
            <a:r>
              <a:rPr lang="en-US" altLang="en-US" sz="2400" err="1"/>
              <a:t>指令执行前</a:t>
            </a:r>
            <a:r>
              <a:rPr lang="zh-CN" altLang="en-US" sz="2400" dirty="0"/>
              <a:t>：</a:t>
            </a:r>
            <a:r>
              <a:rPr lang="en-US" altLang="en-US" sz="2400"/>
              <a:t>(</a:t>
            </a:r>
            <a:r>
              <a:rPr lang="en-US" altLang="zh-CN" sz="2400"/>
              <a:t>AX)=2233H</a:t>
            </a:r>
            <a:endParaRPr lang="en-US" altLang="zh-CN" sz="2400"/>
          </a:p>
          <a:p>
            <a:pPr>
              <a:buNone/>
            </a:pPr>
            <a:r>
              <a:rPr lang="en-US" altLang="zh-CN" sz="2400"/>
              <a:t>　</a:t>
            </a:r>
            <a:r>
              <a:rPr lang="zh-CN" altLang="en-US" sz="2400" dirty="0"/>
              <a:t>　　</a:t>
            </a:r>
            <a:r>
              <a:rPr lang="en-US" altLang="en-US" sz="2400" err="1"/>
              <a:t>指令执行</a:t>
            </a:r>
            <a:r>
              <a:rPr lang="zh-CN" altLang="en-US" sz="2400" dirty="0"/>
              <a:t>后：</a:t>
            </a:r>
            <a:r>
              <a:rPr lang="en-US" altLang="en-US" sz="2400"/>
              <a:t>(</a:t>
            </a:r>
            <a:r>
              <a:rPr lang="en-US" altLang="zh-CN" sz="2400"/>
              <a:t>AX)=2233H</a:t>
            </a:r>
            <a:r>
              <a:rPr lang="zh-CN" altLang="en-US" sz="2400" dirty="0"/>
              <a:t>，</a:t>
            </a:r>
            <a:r>
              <a:rPr lang="en-US" altLang="zh-CN" sz="2400"/>
              <a:t>(SI)=2233H</a:t>
            </a:r>
            <a:endParaRPr lang="en-US" altLang="zh-CN" sz="2400"/>
          </a:p>
          <a:p>
            <a:pPr>
              <a:lnSpc>
                <a:spcPct val="100000"/>
              </a:lnSpc>
              <a:spcBef>
                <a:spcPct val="50000"/>
              </a:spcBef>
              <a:buClrTx/>
              <a:buSzTx/>
              <a:buFontTx/>
              <a:buNone/>
            </a:pPr>
            <a:endParaRPr lang="en-US" altLang="zh-CN" sz="2400"/>
          </a:p>
          <a:p>
            <a:endParaRPr lang="zh-CN" altLang="en-US" sz="2400" dirty="0"/>
          </a:p>
        </p:txBody>
      </p:sp>
      <p:sp>
        <p:nvSpPr>
          <p:cNvPr id="295947" name="直接连接符 295946"/>
          <p:cNvSpPr/>
          <p:nvPr/>
        </p:nvSpPr>
        <p:spPr>
          <a:xfrm flipH="1">
            <a:off x="5364163" y="1844675"/>
            <a:ext cx="504825" cy="0"/>
          </a:xfrm>
          <a:prstGeom prst="line">
            <a:avLst/>
          </a:prstGeom>
          <a:ln w="28575" cap="flat" cmpd="sng">
            <a:solidFill>
              <a:srgbClr val="FF6600"/>
            </a:solidFill>
            <a:prstDash val="solid"/>
            <a:headEnd type="none" w="med" len="med"/>
            <a:tailEnd type="triangle" w="med" len="lg"/>
          </a:ln>
        </p:spPr>
      </p:sp>
      <p:sp>
        <p:nvSpPr>
          <p:cNvPr id="295948" name="矩形 295947"/>
          <p:cNvSpPr/>
          <p:nvPr/>
        </p:nvSpPr>
        <p:spPr>
          <a:xfrm>
            <a:off x="2555875" y="5084763"/>
            <a:ext cx="3311525" cy="504825"/>
          </a:xfrm>
          <a:prstGeom prst="rect">
            <a:avLst/>
          </a:prstGeom>
          <a:noFill/>
          <a:ln w="28575" cap="flat" cmpd="sng">
            <a:solidFill>
              <a:schemeClr val="tx1"/>
            </a:solidFill>
            <a:prstDash val="solid"/>
            <a:miter/>
            <a:headEnd type="none" w="med" len="med"/>
            <a:tailEnd type="none" w="med" len="med"/>
          </a:ln>
        </p:spPr>
        <p:txBody>
          <a:bodyPr wrap="none" lIns="0" tIns="0" rIns="0" bIns="0" anchor="ctr" anchorCtr="0"/>
          <a:p>
            <a:pPr algn="ctr"/>
            <a:endParaRPr lang="zh-CN" altLang="en-US" sz="2800" dirty="0">
              <a:latin typeface="宋体" panose="02010600030101010101" pitchFamily="2" charset="-122"/>
            </a:endParaRPr>
          </a:p>
        </p:txBody>
      </p:sp>
      <p:sp>
        <p:nvSpPr>
          <p:cNvPr id="295949" name="下箭头 295948"/>
          <p:cNvSpPr/>
          <p:nvPr/>
        </p:nvSpPr>
        <p:spPr>
          <a:xfrm>
            <a:off x="3995738" y="4437063"/>
            <a:ext cx="431800" cy="503237"/>
          </a:xfrm>
          <a:prstGeom prst="downArrow">
            <a:avLst>
              <a:gd name="adj1" fmla="val 50000"/>
              <a:gd name="adj2" fmla="val 29136"/>
            </a:avLst>
          </a:prstGeom>
          <a:solidFill>
            <a:srgbClr val="FF6600"/>
          </a:solidFill>
          <a:ln w="9525" cap="flat" cmpd="sng">
            <a:solidFill>
              <a:srgbClr val="993300"/>
            </a:solidFill>
            <a:prstDash val="solid"/>
            <a:miter/>
            <a:headEnd type="none" w="med" len="med"/>
            <a:tailEnd type="none" w="med" len="med"/>
          </a:ln>
        </p:spPr>
        <p:txBody>
          <a:bodyPr/>
          <a:p>
            <a:endParaRPr lang="zh-CN" altLang="en-US"/>
          </a:p>
        </p:txBody>
      </p:sp>
      <p:sp>
        <p:nvSpPr>
          <p:cNvPr id="295950" name="文本框 295949"/>
          <p:cNvSpPr txBox="1"/>
          <p:nvPr/>
        </p:nvSpPr>
        <p:spPr>
          <a:xfrm>
            <a:off x="1692275" y="3787775"/>
            <a:ext cx="576263" cy="365125"/>
          </a:xfrm>
          <a:prstGeom prst="rect">
            <a:avLst/>
          </a:prstGeom>
          <a:noFill/>
          <a:ln w="9525">
            <a:noFill/>
          </a:ln>
        </p:spPr>
        <p:txBody>
          <a:bodyPr lIns="0" tIns="0" rIns="0" bIns="0">
            <a:spAutoFit/>
          </a:bodyPr>
          <a:p>
            <a:pPr algn="ctr">
              <a:spcBef>
                <a:spcPct val="50000"/>
              </a:spcBef>
            </a:pPr>
            <a:r>
              <a:rPr lang="en-US" altLang="zh-CN" sz="2400">
                <a:latin typeface="宋体" panose="02010600030101010101" pitchFamily="2" charset="-122"/>
              </a:rPr>
              <a:t>AX</a:t>
            </a:r>
            <a:endParaRPr lang="en-US" altLang="zh-CN" sz="2400">
              <a:latin typeface="宋体" panose="02010600030101010101" pitchFamily="2" charset="-122"/>
            </a:endParaRPr>
          </a:p>
        </p:txBody>
      </p:sp>
      <p:sp>
        <p:nvSpPr>
          <p:cNvPr id="295951" name="文本框 295950"/>
          <p:cNvSpPr txBox="1"/>
          <p:nvPr/>
        </p:nvSpPr>
        <p:spPr>
          <a:xfrm>
            <a:off x="1692275" y="5156200"/>
            <a:ext cx="576263" cy="365125"/>
          </a:xfrm>
          <a:prstGeom prst="rect">
            <a:avLst/>
          </a:prstGeom>
          <a:noFill/>
          <a:ln w="9525">
            <a:noFill/>
          </a:ln>
        </p:spPr>
        <p:txBody>
          <a:bodyPr lIns="0" tIns="0" rIns="0" bIns="0">
            <a:spAutoFit/>
          </a:bodyPr>
          <a:p>
            <a:pPr algn="ctr">
              <a:spcBef>
                <a:spcPct val="50000"/>
              </a:spcBef>
            </a:pPr>
            <a:r>
              <a:rPr lang="en-US" altLang="zh-CN" sz="2400">
                <a:latin typeface="宋体" panose="02010600030101010101" pitchFamily="2" charset="-122"/>
              </a:rPr>
              <a:t>SI</a:t>
            </a:r>
            <a:endParaRPr lang="en-US" altLang="zh-CN" sz="2400">
              <a:latin typeface="宋体" panose="02010600030101010101" pitchFamily="2" charset="-122"/>
            </a:endParaRPr>
          </a:p>
        </p:txBody>
      </p:sp>
      <p:sp>
        <p:nvSpPr>
          <p:cNvPr id="295952" name="矩形 295951"/>
          <p:cNvSpPr/>
          <p:nvPr/>
        </p:nvSpPr>
        <p:spPr>
          <a:xfrm>
            <a:off x="2555875" y="3716338"/>
            <a:ext cx="3311525" cy="504825"/>
          </a:xfrm>
          <a:prstGeom prst="rect">
            <a:avLst/>
          </a:prstGeom>
          <a:noFill/>
          <a:ln w="28575" cap="flat" cmpd="sng">
            <a:solidFill>
              <a:schemeClr val="tx1"/>
            </a:solidFill>
            <a:prstDash val="solid"/>
            <a:miter/>
            <a:headEnd type="none" w="med" len="med"/>
            <a:tailEnd type="none" w="med" len="med"/>
          </a:ln>
        </p:spPr>
        <p:txBody>
          <a:bodyPr wrap="none" lIns="0" tIns="0" rIns="0" bIns="0" anchor="ctr" anchorCtr="0"/>
          <a:p>
            <a:pPr algn="ctr"/>
            <a:r>
              <a:rPr lang="en-US" altLang="zh-CN" sz="2800">
                <a:latin typeface="宋体" panose="02010600030101010101" pitchFamily="2" charset="-122"/>
              </a:rPr>
              <a:t>2233H</a:t>
            </a:r>
            <a:endParaRPr lang="en-US" altLang="zh-CN" sz="2800">
              <a:latin typeface="宋体" panose="02010600030101010101" pitchFamily="2" charset="-122"/>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61111E-6 -2.43337E-7 L -3.61111E-6 0.19977 " pathEditMode="relative" ptsTypes="AA">
                                      <p:cBhvr>
                                        <p:cTn id="6" dur="1000" fill="hold"/>
                                        <p:tgtEl>
                                          <p:spTgt spid="295952">
                                            <p:txEl>
                                              <p:charRg st="0" end="6"/>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1012" name="文本框 171011"/>
          <p:cNvSpPr txBox="1"/>
          <p:nvPr/>
        </p:nvSpPr>
        <p:spPr>
          <a:xfrm>
            <a:off x="457200" y="457200"/>
            <a:ext cx="8305800" cy="5695950"/>
          </a:xfrm>
          <a:prstGeom prst="rect">
            <a:avLst/>
          </a:prstGeom>
          <a:noFill/>
          <a:ln w="9525">
            <a:noFill/>
          </a:ln>
        </p:spPr>
        <p:txBody>
          <a:bodyPr>
            <a:spAutoFit/>
          </a:bodyPr>
          <a:p>
            <a:pPr algn="just">
              <a:lnSpc>
                <a:spcPct val="120000"/>
              </a:lnSpc>
              <a:spcBef>
                <a:spcPct val="50000"/>
              </a:spcBef>
            </a:pPr>
            <a:r>
              <a:rPr lang="zh-CN" altLang="en-US" sz="1800" dirty="0">
                <a:latin typeface="Times New Roman" panose="02020603050405020304" pitchFamily="18" charset="0"/>
                <a:ea typeface="宋体" panose="02010600030101010101" pitchFamily="2" charset="-122"/>
              </a:rPr>
              <a:t>以上三种类型的循环指令执行的步骤是：</a:t>
            </a:r>
            <a:endParaRPr lang="zh-CN" altLang="en-US" sz="1800" dirty="0">
              <a:latin typeface="Times New Roman" panose="02020603050405020304" pitchFamily="18" charset="0"/>
              <a:ea typeface="宋体" panose="02010600030101010101" pitchFamily="2" charset="-122"/>
            </a:endParaRPr>
          </a:p>
          <a:p>
            <a:pPr algn="just">
              <a:lnSpc>
                <a:spcPct val="120000"/>
              </a:lnSpc>
              <a:spcBef>
                <a:spcPct val="50000"/>
              </a:spcBef>
            </a:pP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1</a:t>
            </a:r>
            <a:r>
              <a:rPr lang="zh-CN" altLang="en-US" sz="1800" dirty="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CX</a:t>
            </a:r>
            <a:r>
              <a:rPr lang="en-US" altLang="zh-CN"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CX</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1</a:t>
            </a:r>
            <a:endParaRPr lang="en-US" altLang="zh-CN" sz="1800">
              <a:latin typeface="Times New Roman" panose="02020603050405020304" pitchFamily="18" charset="0"/>
              <a:ea typeface="宋体" panose="02010600030101010101" pitchFamily="2" charset="-122"/>
            </a:endParaRPr>
          </a:p>
          <a:p>
            <a:pPr algn="just">
              <a:lnSpc>
                <a:spcPct val="120000"/>
              </a:lnSpc>
              <a:spcBef>
                <a:spcPct val="50000"/>
              </a:spcBef>
            </a:pP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2</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检查是否满足测试条件，如果满足则执行：</a:t>
            </a:r>
            <a:endParaRPr lang="zh-CN" altLang="en-US" sz="1800" dirty="0">
              <a:latin typeface="Times New Roman" panose="02020603050405020304" pitchFamily="18" charset="0"/>
              <a:ea typeface="宋体" panose="02010600030101010101" pitchFamily="2" charset="-122"/>
            </a:endParaRPr>
          </a:p>
          <a:p>
            <a:pPr algn="just">
              <a:lnSpc>
                <a:spcPct val="120000"/>
              </a:lnSpc>
              <a:spcBef>
                <a:spcPct val="50000"/>
              </a:spcBef>
            </a:pPr>
            <a:r>
              <a:rPr lang="en-US" altLang="zh-CN" sz="1800">
                <a:latin typeface="Times New Roman" panose="02020603050405020304" pitchFamily="18" charset="0"/>
                <a:ea typeface="宋体" panose="02010600030101010101" pitchFamily="2" charset="-122"/>
              </a:rPr>
              <a:t>IP</a:t>
            </a:r>
            <a:r>
              <a:rPr lang="en-US" altLang="zh-CN"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IP</a:t>
            </a:r>
            <a:r>
              <a:rPr lang="zh-CN" altLang="en-US" sz="1800" baseline="-30000" dirty="0">
                <a:latin typeface="Times New Roman" panose="02020603050405020304" pitchFamily="18" charset="0"/>
                <a:ea typeface="宋体" panose="02010600030101010101" pitchFamily="2" charset="-122"/>
              </a:rPr>
              <a:t>当前</a:t>
            </a:r>
            <a:r>
              <a:rPr lang="zh-CN" altLang="en-US" sz="1800" dirty="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D</a:t>
            </a:r>
            <a:r>
              <a:rPr lang="en-US" altLang="zh-CN" sz="1800" baseline="-30000">
                <a:latin typeface="Times New Roman" panose="02020603050405020304" pitchFamily="18" charset="0"/>
                <a:ea typeface="宋体" panose="02010600030101010101" pitchFamily="2" charset="-122"/>
              </a:rPr>
              <a:t>8</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需要符号位扩展，形成</a:t>
            </a:r>
            <a:r>
              <a:rPr lang="en-US" altLang="zh-CN" sz="1800" dirty="0">
                <a:latin typeface="Times New Roman" panose="02020603050405020304" pitchFamily="18" charset="0"/>
                <a:ea typeface="宋体" panose="02010600030101010101" pitchFamily="2" charset="-122"/>
              </a:rPr>
              <a:t>16</a:t>
            </a:r>
            <a:r>
              <a:rPr lang="zh-CN" altLang="en-US" sz="1800" dirty="0">
                <a:latin typeface="Times New Roman" panose="02020603050405020304" pitchFamily="18" charset="0"/>
                <a:ea typeface="宋体" panose="02010600030101010101" pitchFamily="2" charset="-122"/>
              </a:rPr>
              <a:t>位数）。</a:t>
            </a:r>
            <a:endParaRPr lang="zh-CN" altLang="en-US" sz="1800" dirty="0">
              <a:latin typeface="Times New Roman" panose="02020603050405020304" pitchFamily="18" charset="0"/>
              <a:ea typeface="宋体" panose="02010600030101010101" pitchFamily="2" charset="-122"/>
            </a:endParaRPr>
          </a:p>
          <a:p>
            <a:pPr algn="just">
              <a:lnSpc>
                <a:spcPct val="120000"/>
              </a:lnSpc>
              <a:spcBef>
                <a:spcPct val="50000"/>
              </a:spcBef>
            </a:pPr>
            <a:r>
              <a:rPr lang="zh-CN" altLang="en-US" sz="1800" dirty="0">
                <a:latin typeface="Times New Roman" panose="02020603050405020304" pitchFamily="18" charset="0"/>
                <a:ea typeface="宋体" panose="02010600030101010101" pitchFamily="2" charset="-122"/>
              </a:rPr>
              <a:t>    </a:t>
            </a:r>
            <a:r>
              <a:rPr lang="zh-CN" altLang="en-US" sz="1800" dirty="0">
                <a:latin typeface="Times New Roman" panose="02020603050405020304" pitchFamily="18" charset="0"/>
                <a:ea typeface="宋体" panose="02010600030101010101" pitchFamily="2" charset="-122"/>
              </a:rPr>
              <a:t>可见，循环指令使用的是页面相对寻址方式，在汇编格式中</a:t>
            </a:r>
            <a:r>
              <a:rPr lang="en-US" altLang="zh-CN" sz="1800">
                <a:latin typeface="Times New Roman" panose="02020603050405020304" pitchFamily="18" charset="0"/>
                <a:ea typeface="宋体" panose="02010600030101010101" pitchFamily="2" charset="-122"/>
              </a:rPr>
              <a:t>OPR</a:t>
            </a:r>
            <a:r>
              <a:rPr lang="zh-CN" altLang="en-US" sz="1800" dirty="0">
                <a:latin typeface="Times New Roman" panose="02020603050405020304" pitchFamily="18" charset="0"/>
                <a:ea typeface="宋体" panose="02010600030101010101" pitchFamily="2" charset="-122"/>
              </a:rPr>
              <a:t>必须指定一个表示转向地址的短标号（符号地址），而在机器指令中，操作数字段是一个字节的二进制补码</a:t>
            </a:r>
            <a:r>
              <a:rPr lang="en-US" altLang="zh-CN" sz="1800">
                <a:latin typeface="Times New Roman" panose="02020603050405020304" pitchFamily="18" charset="0"/>
                <a:ea typeface="宋体" panose="02010600030101010101" pitchFamily="2" charset="-122"/>
              </a:rPr>
              <a:t>D</a:t>
            </a:r>
            <a:r>
              <a:rPr lang="en-US" altLang="zh-CN" sz="1800" baseline="-30000">
                <a:latin typeface="Times New Roman" panose="02020603050405020304" pitchFamily="18" charset="0"/>
                <a:ea typeface="宋体" panose="02010600030101010101" pitchFamily="2" charset="-122"/>
              </a:rPr>
              <a:t>8</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它是转移目标地址偏移量与当前</a:t>
            </a:r>
            <a:r>
              <a:rPr lang="en-US" altLang="zh-CN" sz="1800">
                <a:latin typeface="Times New Roman" panose="02020603050405020304" pitchFamily="18" charset="0"/>
                <a:ea typeface="宋体" panose="02010600030101010101" pitchFamily="2" charset="-122"/>
              </a:rPr>
              <a:t>IP</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LOOP</a:t>
            </a:r>
            <a:r>
              <a:rPr lang="zh-CN" altLang="en-US" sz="1800" dirty="0">
                <a:latin typeface="Times New Roman" panose="02020603050405020304" pitchFamily="18" charset="0"/>
                <a:ea typeface="宋体" panose="02010600030101010101" pitchFamily="2" charset="-122"/>
              </a:rPr>
              <a:t>指令的下一条指令首地址）的位移量（差值），</a:t>
            </a:r>
            <a:r>
              <a:rPr lang="en-US" altLang="zh-CN" sz="1800">
                <a:latin typeface="Times New Roman" panose="02020603050405020304" pitchFamily="18" charset="0"/>
                <a:ea typeface="宋体" panose="02010600030101010101" pitchFamily="2" charset="-122"/>
              </a:rPr>
              <a:t>D</a:t>
            </a:r>
            <a:r>
              <a:rPr lang="en-US" altLang="zh-CN" sz="1800" baseline="-30000">
                <a:latin typeface="Times New Roman" panose="02020603050405020304" pitchFamily="18" charset="0"/>
                <a:ea typeface="宋体" panose="02010600030101010101" pitchFamily="2" charset="-122"/>
              </a:rPr>
              <a:t>8</a:t>
            </a:r>
            <a:r>
              <a:rPr lang="zh-CN" altLang="en-US" sz="1800" dirty="0">
                <a:latin typeface="Times New Roman" panose="02020603050405020304" pitchFamily="18" charset="0"/>
                <a:ea typeface="宋体" panose="02010600030101010101" pitchFamily="2" charset="-122"/>
              </a:rPr>
              <a:t>的数值范围为－</a:t>
            </a:r>
            <a:r>
              <a:rPr lang="en-US" altLang="zh-CN" sz="1800" dirty="0">
                <a:latin typeface="Times New Roman" panose="02020603050405020304" pitchFamily="18" charset="0"/>
                <a:ea typeface="宋体" panose="02010600030101010101" pitchFamily="2" charset="-122"/>
              </a:rPr>
              <a:t>128</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+127</a:t>
            </a:r>
            <a:r>
              <a:rPr lang="zh-CN" altLang="en-US" sz="1800" dirty="0">
                <a:latin typeface="Times New Roman" panose="02020603050405020304" pitchFamily="18" charset="0"/>
                <a:ea typeface="宋体" panose="02010600030101010101" pitchFamily="2" charset="-122"/>
              </a:rPr>
              <a:t>。循环指令当满足测试条件时，就转向由</a:t>
            </a:r>
            <a:r>
              <a:rPr lang="en-US" altLang="zh-CN" sz="1800">
                <a:latin typeface="Times New Roman" panose="02020603050405020304" pitchFamily="18" charset="0"/>
                <a:ea typeface="宋体" panose="02010600030101010101" pitchFamily="2" charset="-122"/>
              </a:rPr>
              <a:t>OPR</a:t>
            </a:r>
            <a:r>
              <a:rPr lang="zh-CN" altLang="en-US" sz="1800" dirty="0">
                <a:latin typeface="Times New Roman" panose="02020603050405020304" pitchFamily="18" charset="0"/>
                <a:ea typeface="宋体" panose="02010600030101010101" pitchFamily="2" charset="-122"/>
              </a:rPr>
              <a:t>所指定的转移地址去执行，即继续循环；如不满足测试条件，则</a:t>
            </a:r>
            <a:r>
              <a:rPr lang="en-US" altLang="zh-CN" sz="1800">
                <a:latin typeface="Times New Roman" panose="02020603050405020304" pitchFamily="18" charset="0"/>
                <a:ea typeface="宋体" panose="02010600030101010101" pitchFamily="2" charset="-122"/>
              </a:rPr>
              <a:t>IP</a:t>
            </a:r>
            <a:r>
              <a:rPr lang="zh-CN" altLang="en-US" sz="1800" dirty="0">
                <a:latin typeface="Times New Roman" panose="02020603050405020304" pitchFamily="18" charset="0"/>
                <a:ea typeface="宋体" panose="02010600030101010101" pitchFamily="2" charset="-122"/>
              </a:rPr>
              <a:t>值不变，退出循环，程序往下顺序执行。</a:t>
            </a:r>
            <a:endParaRPr lang="zh-CN" altLang="en-US" sz="1800" dirty="0">
              <a:latin typeface="Times New Roman" panose="02020603050405020304" pitchFamily="18" charset="0"/>
              <a:ea typeface="宋体" panose="02010600030101010101" pitchFamily="2" charset="-122"/>
            </a:endParaRPr>
          </a:p>
          <a:p>
            <a:pPr algn="just">
              <a:lnSpc>
                <a:spcPct val="120000"/>
              </a:lnSpc>
              <a:spcBef>
                <a:spcPct val="50000"/>
              </a:spcBef>
            </a:pPr>
            <a:r>
              <a:rPr lang="en-US" altLang="zh-CN" sz="1800">
                <a:latin typeface="Times New Roman" panose="02020603050405020304" pitchFamily="18" charset="0"/>
                <a:ea typeface="宋体" panose="02010600030101010101" pitchFamily="2" charset="-122"/>
              </a:rPr>
              <a:t>LOOPZ</a:t>
            </a:r>
            <a:r>
              <a:rPr lang="zh-CN" altLang="en-US" sz="1800">
                <a:latin typeface="Times New Roman" panose="02020603050405020304" pitchFamily="18" charset="0"/>
                <a:ea typeface="宋体" panose="02010600030101010101" pitchFamily="2" charset="-122"/>
              </a:rPr>
              <a:t>和</a:t>
            </a:r>
            <a:r>
              <a:rPr lang="en-US" altLang="zh-CN" sz="1800">
                <a:latin typeface="Times New Roman" panose="02020603050405020304" pitchFamily="18" charset="0"/>
                <a:ea typeface="宋体" panose="02010600030101010101" pitchFamily="2" charset="-122"/>
              </a:rPr>
              <a:t>LOOPNZ</a:t>
            </a:r>
            <a:r>
              <a:rPr lang="zh-CN" altLang="en-US" sz="1800" dirty="0">
                <a:latin typeface="Times New Roman" panose="02020603050405020304" pitchFamily="18" charset="0"/>
                <a:ea typeface="宋体" panose="02010600030101010101" pitchFamily="2" charset="-122"/>
              </a:rPr>
              <a:t>指令提供了提前结束循环的可能性。比如，有时需要在一个字符串中查找一个关键字符，在找到后就可提前结束循环而不必一直查找到底，此时就可用</a:t>
            </a:r>
            <a:r>
              <a:rPr lang="en-US" altLang="zh-CN" sz="1800">
                <a:latin typeface="Times New Roman" panose="02020603050405020304" pitchFamily="18" charset="0"/>
                <a:ea typeface="宋体" panose="02010600030101010101" pitchFamily="2" charset="-122"/>
              </a:rPr>
              <a:t>LOOPNZ</a:t>
            </a:r>
            <a:r>
              <a:rPr lang="zh-CN" altLang="en-US" sz="1800" dirty="0">
                <a:latin typeface="Times New Roman" panose="02020603050405020304" pitchFamily="18" charset="0"/>
                <a:ea typeface="宋体" panose="02010600030101010101" pitchFamily="2" charset="-122"/>
              </a:rPr>
              <a:t>指令来处理。</a:t>
            </a:r>
            <a:endParaRPr lang="zh-CN" altLang="en-US" sz="1800" dirty="0">
              <a:latin typeface="Times New Roman" panose="02020603050405020304" pitchFamily="18" charset="0"/>
              <a:ea typeface="宋体" panose="02010600030101010101" pitchFamily="2" charset="-122"/>
            </a:endParaRPr>
          </a:p>
          <a:p>
            <a:pPr algn="just">
              <a:lnSpc>
                <a:spcPct val="120000"/>
              </a:lnSpc>
              <a:spcBef>
                <a:spcPct val="50000"/>
              </a:spcBef>
            </a:pPr>
            <a:r>
              <a:rPr lang="zh-CN" altLang="en-US" sz="1800" dirty="0">
                <a:latin typeface="Times New Roman" panose="02020603050405020304" pitchFamily="18" charset="0"/>
                <a:ea typeface="宋体" panose="02010600030101010101" pitchFamily="2" charset="-122"/>
              </a:rPr>
              <a:t>循环指令不影响状态标志位。</a:t>
            </a:r>
            <a:r>
              <a:rPr lang="zh-CN" altLang="en-US" dirty="0">
                <a:latin typeface="Times New Roman" panose="02020603050405020304" pitchFamily="18" charset="0"/>
                <a:ea typeface="宋体" panose="02010600030101010101" pitchFamily="2" charset="-122"/>
              </a:rPr>
              <a:t>       </a:t>
            </a:r>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2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4259" name="文本占位符 224258"/>
          <p:cNvSpPr>
            <a:spLocks noGrp="1"/>
          </p:cNvSpPr>
          <p:nvPr>
            <p:ph type="body" idx="1"/>
          </p:nvPr>
        </p:nvSpPr>
        <p:spPr>
          <a:xfrm>
            <a:off x="685800" y="457200"/>
            <a:ext cx="7772400" cy="5638800"/>
          </a:xfrm>
        </p:spPr>
        <p:txBody>
          <a:bodyPr/>
          <a:p>
            <a:pPr algn="just">
              <a:lnSpc>
                <a:spcPct val="90000"/>
              </a:lnSpc>
            </a:pPr>
            <a:r>
              <a:rPr lang="zh-CN" altLang="en-US" sz="2400" dirty="0">
                <a:solidFill>
                  <a:schemeClr val="tx2"/>
                </a:solidFill>
                <a:latin typeface="宋体" panose="02010600030101010101" pitchFamily="2" charset="-122"/>
              </a:rPr>
              <a:t>有了循环指令，程序结构可写成：</a:t>
            </a:r>
            <a:r>
              <a:rPr lang="zh-CN" altLang="en-US" sz="2400" dirty="0">
                <a:solidFill>
                  <a:schemeClr val="tx2"/>
                </a:solidFill>
              </a:rPr>
              <a:t> </a:t>
            </a:r>
            <a:endParaRPr lang="zh-CN" altLang="en-US" sz="2400">
              <a:solidFill>
                <a:schemeClr val="tx2"/>
              </a:solidFill>
            </a:endParaRPr>
          </a:p>
          <a:p>
            <a:pPr algn="just">
              <a:lnSpc>
                <a:spcPct val="90000"/>
              </a:lnSpc>
            </a:pPr>
            <a:endParaRPr lang="zh-CN" altLang="en-US" sz="2400">
              <a:solidFill>
                <a:schemeClr val="tx2"/>
              </a:solidFill>
            </a:endParaRPr>
          </a:p>
          <a:p>
            <a:pPr algn="just">
              <a:lnSpc>
                <a:spcPct val="90000"/>
              </a:lnSpc>
            </a:pPr>
            <a:endParaRPr lang="zh-CN" altLang="en-US" sz="2400">
              <a:solidFill>
                <a:schemeClr val="tx2"/>
              </a:solidFill>
            </a:endParaRPr>
          </a:p>
          <a:p>
            <a:pPr algn="just">
              <a:lnSpc>
                <a:spcPct val="90000"/>
              </a:lnSpc>
            </a:pPr>
            <a:endParaRPr lang="zh-CN" altLang="en-US" sz="2400">
              <a:solidFill>
                <a:schemeClr val="tx2"/>
              </a:solidFill>
            </a:endParaRPr>
          </a:p>
          <a:p>
            <a:pPr algn="just">
              <a:lnSpc>
                <a:spcPct val="90000"/>
              </a:lnSpc>
            </a:pPr>
            <a:endParaRPr lang="zh-CN" altLang="en-US" sz="2400">
              <a:solidFill>
                <a:schemeClr val="tx2"/>
              </a:solidFill>
            </a:endParaRPr>
          </a:p>
          <a:p>
            <a:pPr algn="just">
              <a:lnSpc>
                <a:spcPct val="90000"/>
              </a:lnSpc>
            </a:pPr>
            <a:endParaRPr lang="zh-CN" altLang="en-US" sz="2400">
              <a:solidFill>
                <a:schemeClr val="tx2"/>
              </a:solidFill>
            </a:endParaRPr>
          </a:p>
          <a:p>
            <a:pPr algn="just">
              <a:lnSpc>
                <a:spcPct val="90000"/>
              </a:lnSpc>
            </a:pPr>
            <a:r>
              <a:rPr lang="zh-CN" altLang="en-US" sz="2400" dirty="0">
                <a:solidFill>
                  <a:schemeClr val="tx2"/>
                </a:solidFill>
                <a:latin typeface="宋体" panose="02010600030101010101" pitchFamily="2" charset="-122"/>
              </a:rPr>
              <a:t>       当使用</a:t>
            </a:r>
            <a:r>
              <a:rPr lang="en-US" altLang="zh-CN" sz="2400">
                <a:solidFill>
                  <a:schemeClr val="tx2"/>
                </a:solidFill>
              </a:rPr>
              <a:t>CX</a:t>
            </a:r>
            <a:r>
              <a:rPr lang="zh-CN" altLang="en-US" sz="2400" dirty="0">
                <a:solidFill>
                  <a:schemeClr val="tx2"/>
                </a:solidFill>
                <a:latin typeface="宋体" panose="02010600030101010101" pitchFamily="2" charset="-122"/>
              </a:rPr>
              <a:t>作为循环计数器时，一条循环指令代替了原有的修改循环计数及判断转移条件两条指令。即“</a:t>
            </a:r>
            <a:r>
              <a:rPr lang="en-US" altLang="zh-CN" sz="2400">
                <a:solidFill>
                  <a:schemeClr val="tx2"/>
                </a:solidFill>
              </a:rPr>
              <a:t>LOOP  LOP</a:t>
            </a:r>
            <a:r>
              <a:rPr lang="en-US" altLang="zh-CN" sz="240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与“</a:t>
            </a:r>
            <a:r>
              <a:rPr lang="en-US" altLang="zh-CN" sz="2400">
                <a:solidFill>
                  <a:schemeClr val="tx2"/>
                </a:solidFill>
              </a:rPr>
              <a:t>DEC  CX</a:t>
            </a:r>
            <a:r>
              <a:rPr lang="zh-CN" altLang="en-US" sz="2400">
                <a:solidFill>
                  <a:schemeClr val="tx2"/>
                </a:solidFill>
                <a:latin typeface="宋体" panose="02010600030101010101" pitchFamily="2" charset="-122"/>
              </a:rPr>
              <a:t>及</a:t>
            </a:r>
            <a:r>
              <a:rPr lang="en-US" altLang="zh-CN" sz="2400">
                <a:solidFill>
                  <a:schemeClr val="tx2"/>
                </a:solidFill>
              </a:rPr>
              <a:t>JNZ  LOOP</a:t>
            </a:r>
            <a:r>
              <a:rPr lang="en-US" altLang="zh-CN" sz="2400">
                <a:solidFill>
                  <a:schemeClr val="tx2"/>
                </a:solidFill>
                <a:latin typeface="宋体" panose="02010600030101010101" pitchFamily="2" charset="-122"/>
              </a:rPr>
              <a:t>”</a:t>
            </a:r>
            <a:r>
              <a:rPr lang="en-US" altLang="zh-CN" sz="2400">
                <a:solidFill>
                  <a:schemeClr val="tx2"/>
                </a:solidFill>
              </a:rPr>
              <a:t> </a:t>
            </a:r>
            <a:r>
              <a:rPr lang="zh-CN" altLang="en-US" sz="2400" dirty="0">
                <a:solidFill>
                  <a:schemeClr val="tx2"/>
                </a:solidFill>
                <a:latin typeface="宋体" panose="02010600030101010101" pitchFamily="2" charset="-122"/>
              </a:rPr>
              <a:t>两条指令的</a:t>
            </a:r>
            <a:r>
              <a:rPr lang="en-US" altLang="zh-CN" sz="2400" dirty="0">
                <a:solidFill>
                  <a:schemeClr val="tx2"/>
                </a:solidFill>
              </a:rPr>
              <a:t> </a:t>
            </a:r>
            <a:r>
              <a:rPr lang="zh-CN" altLang="en-US" sz="2400" dirty="0">
                <a:solidFill>
                  <a:schemeClr val="tx2"/>
                </a:solidFill>
                <a:latin typeface="宋体" panose="02010600030101010101" pitchFamily="2" charset="-122"/>
              </a:rPr>
              <a:t>功能完全相同。但应该看到：用</a:t>
            </a:r>
            <a:r>
              <a:rPr lang="en-US" altLang="zh-CN" sz="2400">
                <a:solidFill>
                  <a:schemeClr val="tx2"/>
                </a:solidFill>
              </a:rPr>
              <a:t>DEC</a:t>
            </a:r>
            <a:r>
              <a:rPr lang="zh-CN" altLang="en-US" sz="2400">
                <a:solidFill>
                  <a:schemeClr val="tx2"/>
                </a:solidFill>
                <a:latin typeface="宋体" panose="02010600030101010101" pitchFamily="2" charset="-122"/>
              </a:rPr>
              <a:t>与</a:t>
            </a:r>
            <a:r>
              <a:rPr lang="en-US" altLang="zh-CN" sz="2400">
                <a:solidFill>
                  <a:schemeClr val="tx2"/>
                </a:solidFill>
              </a:rPr>
              <a:t>JNZ</a:t>
            </a:r>
            <a:r>
              <a:rPr lang="zh-CN" altLang="en-US" sz="2400" dirty="0">
                <a:solidFill>
                  <a:schemeClr val="tx2"/>
                </a:solidFill>
                <a:latin typeface="宋体" panose="02010600030101010101" pitchFamily="2" charset="-122"/>
              </a:rPr>
              <a:t>两条指令具有它的灵活性，因计数值不一定非要存入</a:t>
            </a:r>
            <a:r>
              <a:rPr lang="en-US" altLang="zh-CN" sz="2400">
                <a:solidFill>
                  <a:schemeClr val="tx2"/>
                </a:solidFill>
              </a:rPr>
              <a:t>CX</a:t>
            </a:r>
            <a:r>
              <a:rPr lang="zh-CN" altLang="en-US" sz="2400" dirty="0">
                <a:solidFill>
                  <a:schemeClr val="tx2"/>
                </a:solidFill>
                <a:latin typeface="宋体" panose="02010600030101010101" pitchFamily="2" charset="-122"/>
              </a:rPr>
              <a:t>不可，计数寄存器可以任选，比较自由；而用</a:t>
            </a:r>
            <a:r>
              <a:rPr lang="en-US" altLang="zh-CN" sz="2400">
                <a:solidFill>
                  <a:schemeClr val="tx2"/>
                </a:solidFill>
              </a:rPr>
              <a:t>LOOP</a:t>
            </a:r>
            <a:r>
              <a:rPr lang="zh-CN" altLang="en-US" sz="2400" dirty="0">
                <a:solidFill>
                  <a:schemeClr val="tx2"/>
                </a:solidFill>
                <a:latin typeface="宋体" panose="02010600030101010101" pitchFamily="2" charset="-122"/>
              </a:rPr>
              <a:t>等三类循环指令，哪怕是循环</a:t>
            </a:r>
            <a:r>
              <a:rPr lang="en-US" altLang="zh-CN" sz="2400" dirty="0">
                <a:solidFill>
                  <a:schemeClr val="tx2"/>
                </a:solidFill>
              </a:rPr>
              <a:t>2</a:t>
            </a:r>
            <a:r>
              <a:rPr lang="zh-CN" altLang="en-US" sz="2400" dirty="0">
                <a:solidFill>
                  <a:schemeClr val="tx2"/>
                </a:solidFill>
                <a:latin typeface="宋体" panose="02010600030101010101" pitchFamily="2" charset="-122"/>
              </a:rPr>
              <a:t>次也非要把循环次数存入</a:t>
            </a:r>
            <a:r>
              <a:rPr lang="en-US" altLang="zh-CN" sz="2400">
                <a:solidFill>
                  <a:schemeClr val="tx2"/>
                </a:solidFill>
              </a:rPr>
              <a:t>CX</a:t>
            </a:r>
            <a:r>
              <a:rPr lang="zh-CN" altLang="en-US" sz="2400" dirty="0">
                <a:solidFill>
                  <a:schemeClr val="tx2"/>
                </a:solidFill>
                <a:latin typeface="宋体" panose="02010600030101010101" pitchFamily="2" charset="-122"/>
              </a:rPr>
              <a:t>中。造成寄存器</a:t>
            </a:r>
            <a:r>
              <a:rPr lang="en-US" altLang="zh-CN" sz="2400">
                <a:solidFill>
                  <a:schemeClr val="tx2"/>
                </a:solidFill>
              </a:rPr>
              <a:t>CH</a:t>
            </a:r>
            <a:r>
              <a:rPr lang="zh-CN" altLang="en-US" sz="2400" dirty="0">
                <a:solidFill>
                  <a:schemeClr val="tx2"/>
                </a:solidFill>
                <a:latin typeface="宋体" panose="02010600030101010101" pitchFamily="2" charset="-122"/>
              </a:rPr>
              <a:t>资源浪费。</a:t>
            </a:r>
            <a:endParaRPr lang="zh-CN" altLang="en-US" sz="1800">
              <a:solidFill>
                <a:schemeClr val="tx2"/>
              </a:solidFill>
            </a:endParaRPr>
          </a:p>
        </p:txBody>
      </p:sp>
      <p:grpSp>
        <p:nvGrpSpPr>
          <p:cNvPr id="224260" name="组合 224259"/>
          <p:cNvGrpSpPr/>
          <p:nvPr/>
        </p:nvGrpSpPr>
        <p:grpSpPr>
          <a:xfrm>
            <a:off x="1371600" y="838200"/>
            <a:ext cx="5410200" cy="1905000"/>
            <a:chOff x="1741" y="8424"/>
            <a:chExt cx="5940" cy="2184"/>
          </a:xfrm>
        </p:grpSpPr>
        <p:sp>
          <p:nvSpPr>
            <p:cNvPr id="224261" name="文本框 224260"/>
            <p:cNvSpPr txBox="1"/>
            <p:nvPr/>
          </p:nvSpPr>
          <p:spPr>
            <a:xfrm>
              <a:off x="1741" y="8424"/>
              <a:ext cx="2520" cy="2184"/>
            </a:xfrm>
            <a:prstGeom prst="rect">
              <a:avLst/>
            </a:prstGeom>
            <a:solidFill>
              <a:srgbClr val="FFFFFF"/>
            </a:solidFill>
            <a:ln w="9525" cap="flat" cmpd="sng">
              <a:solidFill>
                <a:srgbClr val="FFFFFF"/>
              </a:solidFill>
              <a:prstDash val="solid"/>
              <a:miter/>
              <a:headEnd type="none" w="med" len="med"/>
              <a:tailEnd type="none" w="med" len="med"/>
            </a:ln>
          </p:spPr>
          <p:txBody>
            <a:bodyPr/>
            <a:p>
              <a:pPr algn="just" eaLnBrk="0" hangingPunct="0"/>
              <a:r>
                <a:rPr lang="en-US" altLang="zh-CN" sz="1000" dirty="0">
                  <a:latin typeface="Times New Roman" panose="02020603050405020304" pitchFamily="18" charset="0"/>
                  <a:ea typeface="宋体" panose="02010600030101010101" pitchFamily="2" charset="-122"/>
                </a:rPr>
                <a:t>     </a:t>
              </a:r>
              <a:r>
                <a:rPr lang="en-US" altLang="zh-CN" sz="1800" dirty="0">
                  <a:latin typeface="Times New Roman" panose="02020603050405020304" pitchFamily="18" charset="0"/>
                  <a:ea typeface="宋体" panose="02010600030101010101" pitchFamily="2" charset="-122"/>
                </a:rPr>
                <a:t> </a:t>
              </a:r>
              <a:r>
                <a:rPr lang="en-US" altLang="zh-CN" sz="1800">
                  <a:latin typeface="Times New Roman" panose="02020603050405020304" pitchFamily="18" charset="0"/>
                  <a:ea typeface="宋体" panose="02010600030101010101" pitchFamily="2" charset="-122"/>
                </a:rPr>
                <a:t>MOV  CX</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N</a:t>
              </a:r>
              <a:endParaRPr lang="en-US" altLang="zh-CN" sz="1800">
                <a:latin typeface="Times New Roman" panose="02020603050405020304" pitchFamily="18" charset="0"/>
                <a:ea typeface="宋体" panose="02010600030101010101" pitchFamily="2" charset="-122"/>
              </a:endParaRPr>
            </a:p>
            <a:p>
              <a:pPr algn="just" eaLnBrk="0" hangingPunct="0"/>
              <a:r>
                <a:rPr lang="en-US" altLang="zh-CN" sz="1800">
                  <a:latin typeface="Times New Roman" panose="02020603050405020304" pitchFamily="18" charset="0"/>
                  <a:ea typeface="宋体" panose="02010600030101010101" pitchFamily="2" charset="-122"/>
                </a:rPr>
                <a:t>       ┇</a:t>
              </a:r>
              <a:endParaRPr lang="en-US" altLang="zh-CN" sz="1800">
                <a:latin typeface="Times New Roman" panose="02020603050405020304" pitchFamily="18" charset="0"/>
                <a:ea typeface="宋体" panose="02010600030101010101" pitchFamily="2" charset="-122"/>
              </a:endParaRPr>
            </a:p>
            <a:p>
              <a:pPr algn="just" eaLnBrk="0" hangingPunct="0"/>
              <a:r>
                <a:rPr lang="en-US" altLang="zh-CN" sz="1800">
                  <a:latin typeface="Times New Roman" panose="02020603050405020304" pitchFamily="18" charset="0"/>
                  <a:ea typeface="宋体" panose="02010600030101010101" pitchFamily="2" charset="-122"/>
                </a:rPr>
                <a:t>LOP</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    </a:t>
              </a:r>
              <a:endParaRPr lang="en-US" altLang="zh-CN" sz="1800">
                <a:latin typeface="Times New Roman" panose="02020603050405020304" pitchFamily="18" charset="0"/>
                <a:ea typeface="宋体" panose="02010600030101010101" pitchFamily="2" charset="-122"/>
              </a:endParaRPr>
            </a:p>
            <a:p>
              <a:pPr algn="just" eaLnBrk="0" hangingPunct="0"/>
              <a:r>
                <a:rPr lang="en-US" altLang="zh-CN" sz="1800">
                  <a:latin typeface="Times New Roman" panose="02020603050405020304" pitchFamily="18" charset="0"/>
                  <a:ea typeface="宋体" panose="02010600030101010101" pitchFamily="2" charset="-122"/>
                </a:rPr>
                <a:t>       ┇</a:t>
              </a:r>
              <a:endParaRPr lang="en-US" altLang="zh-CN" sz="1800">
                <a:latin typeface="Times New Roman" panose="02020603050405020304" pitchFamily="18" charset="0"/>
                <a:ea typeface="宋体" panose="02010600030101010101" pitchFamily="2" charset="-122"/>
              </a:endParaRPr>
            </a:p>
            <a:p>
              <a:pPr algn="just" eaLnBrk="0" hangingPunct="0"/>
              <a:r>
                <a:rPr lang="en-US" altLang="zh-CN" sz="1800">
                  <a:latin typeface="Times New Roman" panose="02020603050405020304" pitchFamily="18" charset="0"/>
                  <a:ea typeface="宋体" panose="02010600030101010101" pitchFamily="2" charset="-122"/>
                </a:rPr>
                <a:t>      LOOP  LOP</a:t>
              </a:r>
              <a:endParaRPr lang="en-US" altLang="zh-CN" sz="1800">
                <a:latin typeface="Times New Roman" panose="02020603050405020304" pitchFamily="18" charset="0"/>
                <a:ea typeface="宋体" panose="02010600030101010101" pitchFamily="2" charset="-122"/>
              </a:endParaRPr>
            </a:p>
          </p:txBody>
        </p:sp>
        <p:sp>
          <p:nvSpPr>
            <p:cNvPr id="224262" name="文本框 224261"/>
            <p:cNvSpPr txBox="1"/>
            <p:nvPr/>
          </p:nvSpPr>
          <p:spPr>
            <a:xfrm>
              <a:off x="5161" y="8424"/>
              <a:ext cx="2520" cy="2184"/>
            </a:xfrm>
            <a:prstGeom prst="rect">
              <a:avLst/>
            </a:prstGeom>
            <a:solidFill>
              <a:srgbClr val="FFFFFF"/>
            </a:solidFill>
            <a:ln w="9525" cap="flat" cmpd="sng">
              <a:solidFill>
                <a:srgbClr val="FFFFFF"/>
              </a:solidFill>
              <a:prstDash val="solid"/>
              <a:miter/>
              <a:headEnd type="none" w="med" len="med"/>
              <a:tailEnd type="none" w="med" len="med"/>
            </a:ln>
          </p:spPr>
          <p:txBody>
            <a:bodyPr/>
            <a:p>
              <a:pPr algn="just" eaLnBrk="0" hangingPunct="0"/>
              <a:r>
                <a:rPr lang="en-US" altLang="zh-CN" sz="1000">
                  <a:latin typeface="Times New Roman" panose="02020603050405020304" pitchFamily="18" charset="0"/>
                  <a:ea typeface="宋体" panose="02010600030101010101" pitchFamily="2" charset="-122"/>
                </a:rPr>
                <a:t>  </a:t>
              </a:r>
              <a:r>
                <a:rPr lang="en-US" altLang="zh-CN" sz="2000">
                  <a:latin typeface="Times New Roman" panose="02020603050405020304" pitchFamily="18" charset="0"/>
                  <a:ea typeface="宋体" panose="02010600030101010101" pitchFamily="2" charset="-122"/>
                </a:rPr>
                <a:t>    MOV  CX</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N</a:t>
              </a:r>
              <a:endParaRPr lang="en-US" altLang="zh-CN" sz="2000">
                <a:latin typeface="Times New Roman" panose="02020603050405020304" pitchFamily="18" charset="0"/>
                <a:ea typeface="宋体" panose="02010600030101010101" pitchFamily="2" charset="-122"/>
              </a:endParaRPr>
            </a:p>
            <a:p>
              <a:pPr algn="just" eaLnBrk="0" hangingPunct="0"/>
              <a:r>
                <a:rPr lang="en-US" altLang="zh-CN" sz="2000">
                  <a:latin typeface="Times New Roman" panose="02020603050405020304" pitchFamily="18" charset="0"/>
                  <a:ea typeface="宋体" panose="02010600030101010101" pitchFamily="2" charset="-122"/>
                </a:rPr>
                <a:t>        ┇</a:t>
              </a:r>
              <a:endParaRPr lang="en-US" altLang="zh-CN" sz="2000">
                <a:latin typeface="Times New Roman" panose="02020603050405020304" pitchFamily="18" charset="0"/>
                <a:ea typeface="宋体" panose="02010600030101010101" pitchFamily="2" charset="-122"/>
              </a:endParaRPr>
            </a:p>
            <a:p>
              <a:pPr algn="just" eaLnBrk="0" hangingPunct="0"/>
              <a:r>
                <a:rPr lang="en-US" altLang="zh-CN" sz="2000">
                  <a:latin typeface="Times New Roman" panose="02020603050405020304" pitchFamily="18" charset="0"/>
                  <a:ea typeface="宋体" panose="02010600030101010101" pitchFamily="2" charset="-122"/>
                </a:rPr>
                <a:t>LOP</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a:t>
              </a:r>
              <a:endParaRPr lang="en-US" altLang="zh-CN" sz="2000">
                <a:latin typeface="Times New Roman" panose="02020603050405020304" pitchFamily="18" charset="0"/>
                <a:ea typeface="宋体" panose="02010600030101010101" pitchFamily="2" charset="-122"/>
              </a:endParaRPr>
            </a:p>
            <a:p>
              <a:pPr algn="just" eaLnBrk="0" hangingPunct="0"/>
              <a:r>
                <a:rPr lang="en-US" altLang="zh-CN" sz="2000">
                  <a:latin typeface="Times New Roman" panose="02020603050405020304" pitchFamily="18" charset="0"/>
                  <a:ea typeface="宋体" panose="02010600030101010101" pitchFamily="2" charset="-122"/>
                </a:rPr>
                <a:t>        ┇</a:t>
              </a:r>
              <a:endParaRPr lang="en-US" altLang="zh-CN" sz="2000">
                <a:latin typeface="Times New Roman" panose="02020603050405020304" pitchFamily="18" charset="0"/>
                <a:ea typeface="宋体" panose="02010600030101010101" pitchFamily="2" charset="-122"/>
              </a:endParaRPr>
            </a:p>
            <a:p>
              <a:pPr algn="just" eaLnBrk="0" hangingPunct="0"/>
              <a:r>
                <a:rPr lang="en-US" altLang="zh-CN" sz="2000">
                  <a:latin typeface="Times New Roman" panose="02020603050405020304" pitchFamily="18" charset="0"/>
                  <a:ea typeface="宋体" panose="02010600030101010101" pitchFamily="2" charset="-122"/>
                </a:rPr>
                <a:t>      DEC  CX</a:t>
              </a:r>
              <a:endParaRPr lang="en-US" altLang="zh-CN" sz="2000">
                <a:latin typeface="Times New Roman" panose="02020603050405020304" pitchFamily="18" charset="0"/>
                <a:ea typeface="宋体" panose="02010600030101010101" pitchFamily="2" charset="-122"/>
              </a:endParaRPr>
            </a:p>
            <a:p>
              <a:pPr algn="just" eaLnBrk="0" hangingPunct="0"/>
              <a:r>
                <a:rPr lang="en-US" altLang="zh-CN" sz="2000">
                  <a:latin typeface="Times New Roman" panose="02020603050405020304" pitchFamily="18" charset="0"/>
                  <a:ea typeface="宋体" panose="02010600030101010101" pitchFamily="2" charset="-122"/>
                </a:rPr>
                <a:t>      JNZ  LOP</a:t>
              </a:r>
              <a:endParaRPr lang="en-US" altLang="zh-CN" sz="2000">
                <a:latin typeface="Times New Roman" panose="02020603050405020304" pitchFamily="18" charset="0"/>
                <a:ea typeface="宋体" panose="02010600030101010101" pitchFamily="2" charset="-122"/>
              </a:endParaRPr>
            </a:p>
          </p:txBody>
        </p:sp>
      </p:grpSp>
    </p:spTree>
  </p:cSld>
  <p:clrMapOvr>
    <a:masterClrMapping/>
  </p:clrMapOvr>
  <p:transition spd="med">
    <p:zoom/>
  </p:transition>
</p:sld>
</file>

<file path=ppt/slides/slide2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5283" name="文本占位符 225282"/>
          <p:cNvSpPr>
            <a:spLocks noGrp="1"/>
          </p:cNvSpPr>
          <p:nvPr>
            <p:ph type="body" idx="1"/>
          </p:nvPr>
        </p:nvSpPr>
        <p:spPr>
          <a:xfrm>
            <a:off x="685800" y="381000"/>
            <a:ext cx="7772400" cy="5715000"/>
          </a:xfrm>
        </p:spPr>
        <p:txBody>
          <a:bodyPr/>
          <a:p>
            <a:pPr marL="0" indent="0" algn="just">
              <a:lnSpc>
                <a:spcPct val="80000"/>
              </a:lnSpc>
              <a:buNone/>
            </a:pPr>
            <a:r>
              <a:rPr lang="zh-CN" altLang="en-US" sz="1800" dirty="0">
                <a:solidFill>
                  <a:schemeClr val="tx2"/>
                </a:solidFill>
              </a:rPr>
              <a:t>【例</a:t>
            </a:r>
            <a:r>
              <a:rPr lang="en-US" altLang="zh-CN" sz="1800" dirty="0">
                <a:solidFill>
                  <a:schemeClr val="tx2"/>
                </a:solidFill>
              </a:rPr>
              <a:t> </a:t>
            </a:r>
            <a:r>
              <a:rPr lang="zh-CN" altLang="en-US" sz="1800" dirty="0">
                <a:solidFill>
                  <a:schemeClr val="tx2"/>
                </a:solidFill>
              </a:rPr>
              <a:t>】 比较两组输入端口的数据是否一致，其中一组端口的首地址为</a:t>
            </a:r>
            <a:r>
              <a:rPr lang="en-US" altLang="zh-CN" sz="1800">
                <a:solidFill>
                  <a:schemeClr val="tx2"/>
                </a:solidFill>
              </a:rPr>
              <a:t>PORT1</a:t>
            </a:r>
            <a:r>
              <a:rPr lang="zh-CN" altLang="en-US" sz="1800">
                <a:solidFill>
                  <a:schemeClr val="tx2"/>
                </a:solidFill>
              </a:rPr>
              <a:t>；</a:t>
            </a:r>
            <a:r>
              <a:rPr lang="zh-CN" altLang="en-US" sz="1800" dirty="0">
                <a:solidFill>
                  <a:schemeClr val="tx2"/>
                </a:solidFill>
              </a:rPr>
              <a:t>另一组端口的首地址为</a:t>
            </a:r>
            <a:r>
              <a:rPr lang="en-US" altLang="zh-CN" sz="1800">
                <a:solidFill>
                  <a:schemeClr val="tx2"/>
                </a:solidFill>
              </a:rPr>
              <a:t>PORT2</a:t>
            </a:r>
            <a:r>
              <a:rPr lang="zh-CN" altLang="en-US" sz="1800">
                <a:solidFill>
                  <a:schemeClr val="tx2"/>
                </a:solidFill>
              </a:rPr>
              <a:t>，</a:t>
            </a:r>
            <a:r>
              <a:rPr lang="zh-CN" altLang="en-US" sz="1800" dirty="0">
                <a:solidFill>
                  <a:schemeClr val="tx2"/>
                </a:solidFill>
              </a:rPr>
              <a:t>每组端口的数目都为</a:t>
            </a:r>
            <a:r>
              <a:rPr lang="en-US" altLang="zh-CN" sz="1800">
                <a:solidFill>
                  <a:schemeClr val="tx2"/>
                </a:solidFill>
              </a:rPr>
              <a:t>N</a:t>
            </a:r>
            <a:r>
              <a:rPr lang="zh-CN" altLang="en-US" sz="1800">
                <a:solidFill>
                  <a:schemeClr val="tx2"/>
                </a:solidFill>
              </a:rPr>
              <a:t>。</a:t>
            </a:r>
            <a:r>
              <a:rPr lang="zh-CN" altLang="en-US" sz="1800" dirty="0">
                <a:solidFill>
                  <a:schemeClr val="tx2"/>
                </a:solidFill>
              </a:rPr>
              <a:t>当两端口中发现对应数据不等时，程序转向标号为</a:t>
            </a:r>
            <a:r>
              <a:rPr lang="en-US" altLang="zh-CN" sz="1800">
                <a:solidFill>
                  <a:schemeClr val="tx2"/>
                </a:solidFill>
              </a:rPr>
              <a:t>PORT3</a:t>
            </a:r>
            <a:r>
              <a:rPr lang="zh-CN" altLang="en-US" sz="1800" dirty="0">
                <a:solidFill>
                  <a:schemeClr val="tx2"/>
                </a:solidFill>
              </a:rPr>
              <a:t>处理。设每一组端口都有连续变化的</a:t>
            </a:r>
            <a:r>
              <a:rPr lang="en-US" altLang="zh-CN" sz="1800">
                <a:solidFill>
                  <a:schemeClr val="tx2"/>
                </a:solidFill>
              </a:rPr>
              <a:t>N</a:t>
            </a:r>
            <a:r>
              <a:rPr lang="zh-CN" altLang="en-US" sz="1800" dirty="0">
                <a:solidFill>
                  <a:schemeClr val="tx2"/>
                </a:solidFill>
              </a:rPr>
              <a:t>个端口地址。试编写主要程序段：</a:t>
            </a:r>
            <a:endParaRPr lang="zh-CN" altLang="en-US" sz="1800" dirty="0">
              <a:solidFill>
                <a:schemeClr val="tx2"/>
              </a:solidFill>
            </a:endParaRPr>
          </a:p>
          <a:p>
            <a:pPr marL="0" indent="0" algn="just">
              <a:lnSpc>
                <a:spcPct val="80000"/>
              </a:lnSpc>
              <a:buNone/>
            </a:pPr>
            <a:r>
              <a:rPr lang="en-US" altLang="zh-CN" sz="1800">
                <a:solidFill>
                  <a:schemeClr val="tx2"/>
                </a:solidFill>
              </a:rPr>
              <a:t>MOV  DX</a:t>
            </a:r>
            <a:r>
              <a:rPr lang="zh-CN" altLang="en-US" sz="1800">
                <a:solidFill>
                  <a:schemeClr val="tx2"/>
                </a:solidFill>
              </a:rPr>
              <a:t>，</a:t>
            </a:r>
            <a:r>
              <a:rPr lang="en-US" altLang="zh-CN" sz="1800">
                <a:solidFill>
                  <a:schemeClr val="tx2"/>
                </a:solidFill>
              </a:rPr>
              <a:t>PORT1   </a:t>
            </a:r>
            <a:r>
              <a:rPr lang="zh-CN" altLang="en-US" sz="1800">
                <a:solidFill>
                  <a:schemeClr val="tx2"/>
                </a:solidFill>
              </a:rPr>
              <a:t>；</a:t>
            </a:r>
            <a:r>
              <a:rPr lang="zh-CN" altLang="en-US" sz="1800" dirty="0">
                <a:solidFill>
                  <a:schemeClr val="tx2"/>
                </a:solidFill>
              </a:rPr>
              <a:t>第一组端口首址送</a:t>
            </a:r>
            <a:r>
              <a:rPr lang="en-US" altLang="zh-CN" sz="1800">
                <a:solidFill>
                  <a:schemeClr val="tx2"/>
                </a:solidFill>
              </a:rPr>
              <a:t>DX</a:t>
            </a:r>
            <a:r>
              <a:rPr lang="zh-CN" altLang="en-US" sz="1800" dirty="0">
                <a:solidFill>
                  <a:schemeClr val="tx2"/>
                </a:solidFill>
              </a:rPr>
              <a:t>中</a:t>
            </a:r>
            <a:endParaRPr lang="zh-CN" altLang="en-US" sz="1800" dirty="0">
              <a:solidFill>
                <a:schemeClr val="tx2"/>
              </a:solidFill>
            </a:endParaRPr>
          </a:p>
          <a:p>
            <a:pPr marL="0" indent="0" algn="just">
              <a:lnSpc>
                <a:spcPct val="80000"/>
              </a:lnSpc>
              <a:buNone/>
            </a:pPr>
            <a:r>
              <a:rPr lang="en-US" altLang="zh-CN" sz="1800">
                <a:solidFill>
                  <a:schemeClr val="tx2"/>
                </a:solidFill>
              </a:rPr>
              <a:t>MOV  BX</a:t>
            </a:r>
            <a:r>
              <a:rPr lang="zh-CN" altLang="en-US" sz="1800">
                <a:solidFill>
                  <a:schemeClr val="tx2"/>
                </a:solidFill>
              </a:rPr>
              <a:t>，</a:t>
            </a:r>
            <a:r>
              <a:rPr lang="en-US" altLang="zh-CN" sz="1800">
                <a:solidFill>
                  <a:schemeClr val="tx2"/>
                </a:solidFill>
              </a:rPr>
              <a:t>PORT2   </a:t>
            </a:r>
            <a:r>
              <a:rPr lang="zh-CN" altLang="en-US" sz="1800">
                <a:solidFill>
                  <a:schemeClr val="tx2"/>
                </a:solidFill>
              </a:rPr>
              <a:t>；</a:t>
            </a:r>
            <a:r>
              <a:rPr lang="zh-CN" altLang="en-US" sz="1800" dirty="0">
                <a:solidFill>
                  <a:schemeClr val="tx2"/>
                </a:solidFill>
              </a:rPr>
              <a:t>第二组端口首址暂送</a:t>
            </a:r>
            <a:r>
              <a:rPr lang="en-US" altLang="zh-CN" sz="1800">
                <a:solidFill>
                  <a:schemeClr val="tx2"/>
                </a:solidFill>
              </a:rPr>
              <a:t>BX</a:t>
            </a:r>
            <a:r>
              <a:rPr lang="zh-CN" altLang="en-US" sz="1800" dirty="0">
                <a:solidFill>
                  <a:schemeClr val="tx2"/>
                </a:solidFill>
              </a:rPr>
              <a:t>中</a:t>
            </a:r>
            <a:endParaRPr lang="zh-CN" altLang="en-US" sz="1800" dirty="0">
              <a:solidFill>
                <a:schemeClr val="tx2"/>
              </a:solidFill>
            </a:endParaRPr>
          </a:p>
          <a:p>
            <a:pPr marL="0" indent="0" algn="just">
              <a:lnSpc>
                <a:spcPct val="80000"/>
              </a:lnSpc>
              <a:buNone/>
            </a:pPr>
            <a:r>
              <a:rPr lang="en-US" altLang="zh-CN" sz="1800">
                <a:solidFill>
                  <a:schemeClr val="tx2"/>
                </a:solidFill>
              </a:rPr>
              <a:t>MOV  CX</a:t>
            </a:r>
            <a:r>
              <a:rPr lang="zh-CN" altLang="en-US" sz="1800">
                <a:solidFill>
                  <a:schemeClr val="tx2"/>
                </a:solidFill>
              </a:rPr>
              <a:t>，</a:t>
            </a:r>
            <a:r>
              <a:rPr lang="en-US" altLang="zh-CN" sz="1800">
                <a:solidFill>
                  <a:schemeClr val="tx2"/>
                </a:solidFill>
              </a:rPr>
              <a:t>N        </a:t>
            </a:r>
            <a:r>
              <a:rPr lang="zh-CN" altLang="en-US" sz="1800">
                <a:solidFill>
                  <a:schemeClr val="tx2"/>
                </a:solidFill>
              </a:rPr>
              <a:t>；</a:t>
            </a:r>
            <a:r>
              <a:rPr lang="en-US" altLang="zh-CN" sz="1800">
                <a:solidFill>
                  <a:schemeClr val="tx2"/>
                </a:solidFill>
              </a:rPr>
              <a:t>CX←</a:t>
            </a:r>
            <a:r>
              <a:rPr lang="zh-CN" altLang="en-US" sz="1800" dirty="0">
                <a:solidFill>
                  <a:schemeClr val="tx2"/>
                </a:solidFill>
              </a:rPr>
              <a:t>端口数</a:t>
            </a:r>
            <a:endParaRPr lang="zh-CN" altLang="en-US" sz="1800" dirty="0">
              <a:solidFill>
                <a:schemeClr val="tx2"/>
              </a:solidFill>
            </a:endParaRPr>
          </a:p>
          <a:p>
            <a:pPr marL="0" indent="0" algn="just">
              <a:lnSpc>
                <a:spcPct val="80000"/>
              </a:lnSpc>
              <a:buNone/>
            </a:pPr>
            <a:r>
              <a:rPr lang="en-US" altLang="zh-CN" sz="1800">
                <a:solidFill>
                  <a:schemeClr val="tx2"/>
                </a:solidFill>
              </a:rPr>
              <a:t>LOP</a:t>
            </a:r>
            <a:r>
              <a:rPr lang="zh-CN" altLang="en-US" sz="1800">
                <a:solidFill>
                  <a:schemeClr val="tx2"/>
                </a:solidFill>
              </a:rPr>
              <a:t>：</a:t>
            </a:r>
            <a:r>
              <a:rPr lang="en-US" altLang="zh-CN" sz="1800">
                <a:solidFill>
                  <a:schemeClr val="tx2"/>
                </a:solidFill>
              </a:rPr>
              <a:t>IN  AL</a:t>
            </a:r>
            <a:r>
              <a:rPr lang="zh-CN" altLang="en-US" sz="1800">
                <a:solidFill>
                  <a:schemeClr val="tx2"/>
                </a:solidFill>
              </a:rPr>
              <a:t>，</a:t>
            </a:r>
            <a:r>
              <a:rPr lang="en-US" altLang="zh-CN" sz="1800">
                <a:solidFill>
                  <a:schemeClr val="tx2"/>
                </a:solidFill>
              </a:rPr>
              <a:t>DX         </a:t>
            </a:r>
            <a:r>
              <a:rPr lang="zh-CN" altLang="en-US" sz="1800">
                <a:solidFill>
                  <a:schemeClr val="tx2"/>
                </a:solidFill>
              </a:rPr>
              <a:t>；</a:t>
            </a:r>
            <a:r>
              <a:rPr lang="zh-CN" altLang="en-US" sz="1800" dirty="0">
                <a:solidFill>
                  <a:schemeClr val="tx2"/>
                </a:solidFill>
              </a:rPr>
              <a:t>取第一组端口内容</a:t>
            </a:r>
            <a:endParaRPr lang="zh-CN" altLang="en-US" sz="1800" dirty="0">
              <a:solidFill>
                <a:schemeClr val="tx2"/>
              </a:solidFill>
            </a:endParaRPr>
          </a:p>
          <a:p>
            <a:pPr marL="0" indent="0" algn="just">
              <a:lnSpc>
                <a:spcPct val="80000"/>
              </a:lnSpc>
              <a:buNone/>
            </a:pPr>
            <a:r>
              <a:rPr lang="en-US" altLang="zh-CN" sz="1800">
                <a:solidFill>
                  <a:schemeClr val="tx2"/>
                </a:solidFill>
              </a:rPr>
              <a:t>MOV  AH</a:t>
            </a:r>
            <a:r>
              <a:rPr lang="zh-CN" altLang="en-US" sz="1800">
                <a:solidFill>
                  <a:schemeClr val="tx2"/>
                </a:solidFill>
              </a:rPr>
              <a:t>，</a:t>
            </a:r>
            <a:r>
              <a:rPr lang="en-US" altLang="zh-CN" sz="1800">
                <a:solidFill>
                  <a:schemeClr val="tx2"/>
                </a:solidFill>
              </a:rPr>
              <a:t>0        </a:t>
            </a:r>
            <a:r>
              <a:rPr lang="zh-CN" altLang="en-US" sz="1800">
                <a:solidFill>
                  <a:schemeClr val="tx2"/>
                </a:solidFill>
              </a:rPr>
              <a:t>；</a:t>
            </a:r>
            <a:r>
              <a:rPr lang="zh-CN" altLang="en-US" sz="1800" dirty="0">
                <a:solidFill>
                  <a:schemeClr val="tx2"/>
                </a:solidFill>
              </a:rPr>
              <a:t>要求形成字操作数</a:t>
            </a:r>
            <a:endParaRPr lang="zh-CN" altLang="en-US" sz="1800" dirty="0">
              <a:solidFill>
                <a:schemeClr val="tx2"/>
              </a:solidFill>
            </a:endParaRPr>
          </a:p>
          <a:p>
            <a:pPr marL="0" indent="0" algn="just">
              <a:lnSpc>
                <a:spcPct val="80000"/>
              </a:lnSpc>
              <a:buNone/>
            </a:pPr>
            <a:r>
              <a:rPr lang="en-US" altLang="zh-CN" sz="1800">
                <a:solidFill>
                  <a:schemeClr val="tx2"/>
                </a:solidFill>
              </a:rPr>
              <a:t>XCHG  AX</a:t>
            </a:r>
            <a:r>
              <a:rPr lang="zh-CN" altLang="en-US" sz="1800">
                <a:solidFill>
                  <a:schemeClr val="tx2"/>
                </a:solidFill>
              </a:rPr>
              <a:t>，</a:t>
            </a:r>
            <a:r>
              <a:rPr lang="en-US" altLang="zh-CN" sz="1800">
                <a:solidFill>
                  <a:schemeClr val="tx2"/>
                </a:solidFill>
              </a:rPr>
              <a:t>BP      </a:t>
            </a:r>
            <a:r>
              <a:rPr lang="zh-CN" altLang="en-US" sz="1800">
                <a:solidFill>
                  <a:schemeClr val="tx2"/>
                </a:solidFill>
              </a:rPr>
              <a:t>；</a:t>
            </a:r>
            <a:r>
              <a:rPr lang="en-US" altLang="zh-CN" sz="1800">
                <a:solidFill>
                  <a:schemeClr val="tx2"/>
                </a:solidFill>
              </a:rPr>
              <a:t>BP</a:t>
            </a:r>
            <a:r>
              <a:rPr lang="zh-CN" altLang="en-US" sz="1800" dirty="0">
                <a:solidFill>
                  <a:schemeClr val="tx2"/>
                </a:solidFill>
              </a:rPr>
              <a:t>低</a:t>
            </a:r>
            <a:r>
              <a:rPr lang="en-US" altLang="zh-CN" sz="1800" dirty="0">
                <a:solidFill>
                  <a:schemeClr val="tx2"/>
                </a:solidFill>
              </a:rPr>
              <a:t>8</a:t>
            </a:r>
            <a:r>
              <a:rPr lang="zh-CN" altLang="en-US" sz="1800" dirty="0">
                <a:solidFill>
                  <a:schemeClr val="tx2"/>
                </a:solidFill>
              </a:rPr>
              <a:t>位存第一组端口中内容</a:t>
            </a:r>
            <a:endParaRPr lang="zh-CN" altLang="en-US" sz="1800" dirty="0">
              <a:solidFill>
                <a:schemeClr val="tx2"/>
              </a:solidFill>
            </a:endParaRPr>
          </a:p>
          <a:p>
            <a:pPr marL="0" indent="0" algn="just">
              <a:lnSpc>
                <a:spcPct val="80000"/>
              </a:lnSpc>
              <a:buNone/>
            </a:pPr>
            <a:r>
              <a:rPr lang="en-US" altLang="zh-CN" sz="1800">
                <a:solidFill>
                  <a:schemeClr val="tx2"/>
                </a:solidFill>
              </a:rPr>
              <a:t>INC  DX             </a:t>
            </a:r>
            <a:r>
              <a:rPr lang="zh-CN" altLang="en-US" sz="1800">
                <a:solidFill>
                  <a:schemeClr val="tx2"/>
                </a:solidFill>
              </a:rPr>
              <a:t>；</a:t>
            </a:r>
            <a:r>
              <a:rPr lang="zh-CN" altLang="en-US" sz="1800" dirty="0">
                <a:solidFill>
                  <a:schemeClr val="tx2"/>
                </a:solidFill>
              </a:rPr>
              <a:t>第一组端口号修改</a:t>
            </a:r>
            <a:endParaRPr lang="zh-CN" altLang="en-US" sz="1800" dirty="0">
              <a:solidFill>
                <a:schemeClr val="tx2"/>
              </a:solidFill>
            </a:endParaRPr>
          </a:p>
          <a:p>
            <a:pPr marL="0" indent="0" algn="just">
              <a:lnSpc>
                <a:spcPct val="80000"/>
              </a:lnSpc>
              <a:buNone/>
            </a:pPr>
            <a:r>
              <a:rPr lang="en-US" altLang="zh-CN" sz="1800">
                <a:solidFill>
                  <a:schemeClr val="tx2"/>
                </a:solidFill>
              </a:rPr>
              <a:t>XCHG  DX</a:t>
            </a:r>
            <a:r>
              <a:rPr lang="zh-CN" altLang="en-US" sz="1800">
                <a:solidFill>
                  <a:schemeClr val="tx2"/>
                </a:solidFill>
              </a:rPr>
              <a:t>，</a:t>
            </a:r>
            <a:r>
              <a:rPr lang="en-US" altLang="zh-CN" sz="1800">
                <a:solidFill>
                  <a:schemeClr val="tx2"/>
                </a:solidFill>
              </a:rPr>
              <a:t>BX      </a:t>
            </a:r>
            <a:r>
              <a:rPr lang="zh-CN" altLang="en-US" sz="1800">
                <a:solidFill>
                  <a:schemeClr val="tx2"/>
                </a:solidFill>
              </a:rPr>
              <a:t>；</a:t>
            </a:r>
            <a:r>
              <a:rPr lang="zh-CN" altLang="en-US" sz="1800" dirty="0">
                <a:solidFill>
                  <a:schemeClr val="tx2"/>
                </a:solidFill>
              </a:rPr>
              <a:t>第一组端口号存</a:t>
            </a:r>
            <a:r>
              <a:rPr lang="en-US" altLang="zh-CN" sz="1800">
                <a:solidFill>
                  <a:schemeClr val="tx2"/>
                </a:solidFill>
              </a:rPr>
              <a:t>BX,</a:t>
            </a:r>
            <a:r>
              <a:rPr lang="zh-CN" altLang="en-US" sz="1800" dirty="0">
                <a:solidFill>
                  <a:schemeClr val="tx2"/>
                </a:solidFill>
              </a:rPr>
              <a:t>第二组端口送</a:t>
            </a:r>
            <a:r>
              <a:rPr lang="en-US" altLang="zh-CN" sz="1800">
                <a:solidFill>
                  <a:schemeClr val="tx2"/>
                </a:solidFill>
              </a:rPr>
              <a:t>DX</a:t>
            </a:r>
            <a:endParaRPr lang="en-US" altLang="zh-CN" sz="1800">
              <a:solidFill>
                <a:schemeClr val="tx2"/>
              </a:solidFill>
            </a:endParaRPr>
          </a:p>
          <a:p>
            <a:pPr marL="0" indent="0" algn="just">
              <a:lnSpc>
                <a:spcPct val="80000"/>
              </a:lnSpc>
              <a:buNone/>
            </a:pPr>
            <a:r>
              <a:rPr lang="en-US" altLang="zh-CN" sz="1800">
                <a:solidFill>
                  <a:schemeClr val="tx2"/>
                </a:solidFill>
              </a:rPr>
              <a:t>IN  AL</a:t>
            </a:r>
            <a:r>
              <a:rPr lang="zh-CN" altLang="en-US" sz="1800">
                <a:solidFill>
                  <a:schemeClr val="tx2"/>
                </a:solidFill>
              </a:rPr>
              <a:t>，</a:t>
            </a:r>
            <a:r>
              <a:rPr lang="en-US" altLang="zh-CN" sz="1800">
                <a:solidFill>
                  <a:schemeClr val="tx2"/>
                </a:solidFill>
              </a:rPr>
              <a:t>DX          </a:t>
            </a:r>
            <a:r>
              <a:rPr lang="zh-CN" altLang="en-US" sz="1800">
                <a:solidFill>
                  <a:schemeClr val="tx2"/>
                </a:solidFill>
              </a:rPr>
              <a:t>；</a:t>
            </a:r>
            <a:r>
              <a:rPr lang="zh-CN" altLang="en-US" sz="1800" dirty="0">
                <a:solidFill>
                  <a:schemeClr val="tx2"/>
                </a:solidFill>
              </a:rPr>
              <a:t>取第二组端口内容</a:t>
            </a:r>
            <a:endParaRPr lang="zh-CN" altLang="en-US" sz="1800" dirty="0">
              <a:solidFill>
                <a:schemeClr val="tx2"/>
              </a:solidFill>
            </a:endParaRPr>
          </a:p>
          <a:p>
            <a:pPr marL="0" indent="0" algn="just">
              <a:lnSpc>
                <a:spcPct val="80000"/>
              </a:lnSpc>
              <a:buNone/>
            </a:pPr>
            <a:r>
              <a:rPr lang="en-US" altLang="zh-CN" sz="1800">
                <a:solidFill>
                  <a:schemeClr val="tx2"/>
                </a:solidFill>
              </a:rPr>
              <a:t>MOV  AH</a:t>
            </a:r>
            <a:r>
              <a:rPr lang="zh-CN" altLang="en-US" sz="1800">
                <a:solidFill>
                  <a:schemeClr val="tx2"/>
                </a:solidFill>
              </a:rPr>
              <a:t>，</a:t>
            </a:r>
            <a:r>
              <a:rPr lang="en-US" altLang="zh-CN" sz="1800">
                <a:solidFill>
                  <a:schemeClr val="tx2"/>
                </a:solidFill>
              </a:rPr>
              <a:t>0         </a:t>
            </a:r>
            <a:r>
              <a:rPr lang="zh-CN" altLang="en-US" sz="1800">
                <a:solidFill>
                  <a:schemeClr val="tx2"/>
                </a:solidFill>
              </a:rPr>
              <a:t>；</a:t>
            </a:r>
            <a:endParaRPr lang="zh-CN" altLang="en-US" sz="1800">
              <a:solidFill>
                <a:schemeClr val="tx2"/>
              </a:solidFill>
            </a:endParaRPr>
          </a:p>
          <a:p>
            <a:pPr marL="0" indent="0" algn="just">
              <a:lnSpc>
                <a:spcPct val="80000"/>
              </a:lnSpc>
              <a:buNone/>
            </a:pPr>
            <a:r>
              <a:rPr lang="en-US" altLang="zh-CN" sz="1800">
                <a:solidFill>
                  <a:schemeClr val="tx2"/>
                </a:solidFill>
              </a:rPr>
              <a:t>INC  DX             </a:t>
            </a:r>
            <a:r>
              <a:rPr lang="zh-CN" altLang="en-US" sz="1800">
                <a:solidFill>
                  <a:schemeClr val="tx2"/>
                </a:solidFill>
              </a:rPr>
              <a:t>；</a:t>
            </a:r>
            <a:r>
              <a:rPr lang="zh-CN" altLang="en-US" sz="1800" dirty="0">
                <a:solidFill>
                  <a:schemeClr val="tx2"/>
                </a:solidFill>
              </a:rPr>
              <a:t>第二组端口号修改</a:t>
            </a:r>
            <a:endParaRPr lang="zh-CN" altLang="en-US" sz="1800" dirty="0">
              <a:solidFill>
                <a:schemeClr val="tx2"/>
              </a:solidFill>
            </a:endParaRPr>
          </a:p>
          <a:p>
            <a:pPr marL="0" indent="0" algn="just">
              <a:lnSpc>
                <a:spcPct val="80000"/>
              </a:lnSpc>
              <a:buNone/>
            </a:pPr>
            <a:r>
              <a:rPr lang="en-US" altLang="zh-CN" sz="1800">
                <a:solidFill>
                  <a:schemeClr val="tx2"/>
                </a:solidFill>
              </a:rPr>
              <a:t>XCHG  DX</a:t>
            </a:r>
            <a:r>
              <a:rPr lang="zh-CN" altLang="en-US" sz="1800">
                <a:solidFill>
                  <a:schemeClr val="tx2"/>
                </a:solidFill>
              </a:rPr>
              <a:t>，</a:t>
            </a:r>
            <a:r>
              <a:rPr lang="en-US" altLang="zh-CN" sz="1800">
                <a:solidFill>
                  <a:schemeClr val="tx2"/>
                </a:solidFill>
              </a:rPr>
              <a:t>BX      </a:t>
            </a:r>
            <a:r>
              <a:rPr lang="zh-CN" altLang="en-US" sz="1800">
                <a:solidFill>
                  <a:schemeClr val="tx2"/>
                </a:solidFill>
              </a:rPr>
              <a:t>；</a:t>
            </a:r>
            <a:r>
              <a:rPr lang="zh-CN" altLang="en-US" sz="1800" dirty="0">
                <a:solidFill>
                  <a:schemeClr val="tx2"/>
                </a:solidFill>
              </a:rPr>
              <a:t>第二组端口号又进入</a:t>
            </a:r>
            <a:r>
              <a:rPr lang="en-US" altLang="zh-CN" sz="1800">
                <a:solidFill>
                  <a:schemeClr val="tx2"/>
                </a:solidFill>
              </a:rPr>
              <a:t>BX</a:t>
            </a:r>
            <a:r>
              <a:rPr lang="zh-CN" altLang="en-US" sz="1800">
                <a:solidFill>
                  <a:schemeClr val="tx2"/>
                </a:solidFill>
              </a:rPr>
              <a:t>，</a:t>
            </a:r>
            <a:r>
              <a:rPr lang="zh-CN" altLang="en-US" sz="1800" dirty="0">
                <a:solidFill>
                  <a:schemeClr val="tx2"/>
                </a:solidFill>
              </a:rPr>
              <a:t>第一组端口号送</a:t>
            </a:r>
            <a:r>
              <a:rPr lang="en-US" altLang="zh-CN" sz="1800">
                <a:solidFill>
                  <a:schemeClr val="tx2"/>
                </a:solidFill>
              </a:rPr>
              <a:t>DX</a:t>
            </a:r>
            <a:endParaRPr lang="en-US" altLang="zh-CN" sz="1800">
              <a:solidFill>
                <a:schemeClr val="tx2"/>
              </a:solidFill>
            </a:endParaRPr>
          </a:p>
          <a:p>
            <a:pPr marL="0" indent="0" algn="just">
              <a:lnSpc>
                <a:spcPct val="80000"/>
              </a:lnSpc>
              <a:buNone/>
            </a:pPr>
            <a:r>
              <a:rPr lang="en-US" altLang="zh-CN" sz="1800">
                <a:solidFill>
                  <a:schemeClr val="tx2"/>
                </a:solidFill>
              </a:rPr>
              <a:t>CMP  AX</a:t>
            </a:r>
            <a:r>
              <a:rPr lang="zh-CN" altLang="en-US" sz="1800">
                <a:solidFill>
                  <a:schemeClr val="tx2"/>
                </a:solidFill>
              </a:rPr>
              <a:t>，</a:t>
            </a:r>
            <a:r>
              <a:rPr lang="en-US" altLang="zh-CN" sz="1800">
                <a:solidFill>
                  <a:schemeClr val="tx2"/>
                </a:solidFill>
              </a:rPr>
              <a:t>BP       </a:t>
            </a:r>
            <a:r>
              <a:rPr lang="zh-CN" altLang="en-US" sz="1800">
                <a:solidFill>
                  <a:schemeClr val="tx2"/>
                </a:solidFill>
              </a:rPr>
              <a:t>；</a:t>
            </a:r>
            <a:r>
              <a:rPr lang="zh-CN" altLang="en-US" sz="1800" dirty="0">
                <a:solidFill>
                  <a:schemeClr val="tx2"/>
                </a:solidFill>
              </a:rPr>
              <a:t>比较两个端口数据</a:t>
            </a:r>
            <a:endParaRPr lang="zh-CN" altLang="en-US" sz="1800" dirty="0">
              <a:solidFill>
                <a:schemeClr val="tx2"/>
              </a:solidFill>
            </a:endParaRPr>
          </a:p>
          <a:p>
            <a:pPr marL="0" indent="0" algn="just">
              <a:lnSpc>
                <a:spcPct val="80000"/>
              </a:lnSpc>
              <a:buNone/>
            </a:pPr>
            <a:r>
              <a:rPr lang="en-US" altLang="zh-CN" sz="1800">
                <a:solidFill>
                  <a:schemeClr val="tx2"/>
                </a:solidFill>
              </a:rPr>
              <a:t>LOOPE   LOP</a:t>
            </a:r>
            <a:endParaRPr lang="en-US" altLang="zh-CN" sz="1800">
              <a:solidFill>
                <a:schemeClr val="tx2"/>
              </a:solidFill>
            </a:endParaRPr>
          </a:p>
          <a:p>
            <a:pPr marL="0" indent="0" algn="just">
              <a:lnSpc>
                <a:spcPct val="80000"/>
              </a:lnSpc>
              <a:buNone/>
            </a:pPr>
            <a:r>
              <a:rPr lang="en-US" altLang="zh-CN" sz="1800">
                <a:solidFill>
                  <a:schemeClr val="tx2"/>
                </a:solidFill>
              </a:rPr>
              <a:t>JNZ      PORT3</a:t>
            </a:r>
            <a:endParaRPr lang="en-US" altLang="zh-CN" sz="1800">
              <a:solidFill>
                <a:schemeClr val="tx2"/>
              </a:solidFill>
            </a:endParaRPr>
          </a:p>
          <a:p>
            <a:pPr marL="0" indent="0" algn="just">
              <a:lnSpc>
                <a:spcPct val="80000"/>
              </a:lnSpc>
              <a:buNone/>
            </a:pPr>
            <a:r>
              <a:rPr lang="en-US" altLang="zh-CN" sz="1800">
                <a:solidFill>
                  <a:schemeClr val="tx2"/>
                </a:solidFill>
              </a:rPr>
              <a:t>         ┇</a:t>
            </a:r>
            <a:endParaRPr lang="en-US" altLang="zh-CN" sz="1800">
              <a:solidFill>
                <a:schemeClr val="tx2"/>
              </a:solidFill>
            </a:endParaRPr>
          </a:p>
          <a:p>
            <a:pPr marL="0" indent="0" algn="just">
              <a:lnSpc>
                <a:spcPct val="80000"/>
              </a:lnSpc>
              <a:buNone/>
            </a:pPr>
            <a:r>
              <a:rPr lang="en-US" altLang="zh-CN" sz="1800">
                <a:solidFill>
                  <a:schemeClr val="tx2"/>
                </a:solidFill>
              </a:rPr>
              <a:t>   PORT3</a:t>
            </a:r>
            <a:r>
              <a:rPr lang="zh-CN" altLang="en-US" sz="1800">
                <a:solidFill>
                  <a:schemeClr val="tx2"/>
                </a:solidFill>
              </a:rPr>
              <a:t>：</a:t>
            </a:r>
            <a:r>
              <a:rPr lang="en-US" altLang="zh-CN" sz="1800">
                <a:solidFill>
                  <a:schemeClr val="tx2"/>
                </a:solidFill>
                <a:latin typeface="Times New Roman" panose="02020603050405020304" pitchFamily="18" charset="0"/>
              </a:rPr>
              <a:t>……</a:t>
            </a:r>
            <a:endParaRPr lang="en-US" altLang="zh-CN" sz="4000">
              <a:solidFill>
                <a:schemeClr val="tx2"/>
              </a:solidFill>
            </a:endParaRPr>
          </a:p>
        </p:txBody>
      </p:sp>
    </p:spTree>
  </p:cSld>
  <p:clrMapOvr>
    <a:masterClrMapping/>
  </p:clrMapOvr>
  <p:transition spd="med">
    <p:zoom/>
  </p:transition>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6307" name="文本占位符 226306"/>
          <p:cNvSpPr>
            <a:spLocks noGrp="1"/>
          </p:cNvSpPr>
          <p:nvPr>
            <p:ph type="body" idx="1"/>
          </p:nvPr>
        </p:nvSpPr>
        <p:spPr>
          <a:xfrm>
            <a:off x="755650" y="-171450"/>
            <a:ext cx="7848600" cy="6324600"/>
          </a:xfrm>
        </p:spPr>
        <p:txBody>
          <a:bodyPr/>
          <a:p>
            <a:pPr marL="0" indent="0" algn="just">
              <a:lnSpc>
                <a:spcPct val="80000"/>
              </a:lnSpc>
              <a:buNone/>
            </a:pPr>
            <a:r>
              <a:rPr lang="en-US" altLang="zh-CN" sz="4000" dirty="0">
                <a:solidFill>
                  <a:schemeClr val="tx2"/>
                </a:solidFill>
              </a:rPr>
              <a:t> </a:t>
            </a:r>
            <a:r>
              <a:rPr lang="zh-CN" altLang="en-US" sz="1800" dirty="0">
                <a:solidFill>
                  <a:schemeClr val="tx2"/>
                </a:solidFill>
              </a:rPr>
              <a:t>【例</a:t>
            </a:r>
            <a:r>
              <a:rPr lang="en-US" altLang="zh-CN" sz="1800" dirty="0">
                <a:solidFill>
                  <a:schemeClr val="tx2"/>
                </a:solidFill>
              </a:rPr>
              <a:t> </a:t>
            </a:r>
            <a:r>
              <a:rPr lang="zh-CN" altLang="en-US" sz="1800" dirty="0">
                <a:solidFill>
                  <a:schemeClr val="tx2"/>
                </a:solidFill>
              </a:rPr>
              <a:t>】有一个首地址为</a:t>
            </a:r>
            <a:r>
              <a:rPr lang="en-US" altLang="zh-CN" sz="1800">
                <a:solidFill>
                  <a:schemeClr val="tx2"/>
                </a:solidFill>
              </a:rPr>
              <a:t>DATA1</a:t>
            </a:r>
            <a:r>
              <a:rPr lang="zh-CN" altLang="en-US" sz="1800">
                <a:solidFill>
                  <a:schemeClr val="tx2"/>
                </a:solidFill>
              </a:rPr>
              <a:t>的</a:t>
            </a:r>
            <a:r>
              <a:rPr lang="en-US" altLang="zh-CN" sz="1800">
                <a:solidFill>
                  <a:schemeClr val="tx2"/>
                </a:solidFill>
              </a:rPr>
              <a:t>M</a:t>
            </a:r>
            <a:r>
              <a:rPr lang="zh-CN" altLang="en-US" sz="1800" dirty="0">
                <a:solidFill>
                  <a:schemeClr val="tx2"/>
                </a:solidFill>
              </a:rPr>
              <a:t>个字数组，试编制主要程序段，求出该数组的内容之和（设和仍为一个字数据），并把结果存入</a:t>
            </a:r>
            <a:r>
              <a:rPr lang="en-US" altLang="zh-CN" sz="1800">
                <a:solidFill>
                  <a:schemeClr val="tx2"/>
                </a:solidFill>
              </a:rPr>
              <a:t>RESULT</a:t>
            </a:r>
            <a:r>
              <a:rPr lang="zh-CN" altLang="en-US" sz="1800" dirty="0">
                <a:solidFill>
                  <a:schemeClr val="tx2"/>
                </a:solidFill>
              </a:rPr>
              <a:t>字单元中。</a:t>
            </a:r>
            <a:endParaRPr lang="zh-CN" altLang="en-US" sz="1800" dirty="0">
              <a:solidFill>
                <a:schemeClr val="tx2"/>
              </a:solidFill>
            </a:endParaRPr>
          </a:p>
          <a:p>
            <a:pPr marL="0" indent="0" algn="just">
              <a:lnSpc>
                <a:spcPct val="80000"/>
              </a:lnSpc>
              <a:buNone/>
            </a:pPr>
            <a:r>
              <a:rPr lang="en-US" altLang="zh-CN" sz="1800">
                <a:solidFill>
                  <a:schemeClr val="tx2"/>
                </a:solidFill>
              </a:rPr>
              <a:t>MOV  CX</a:t>
            </a:r>
            <a:r>
              <a:rPr lang="zh-CN" altLang="en-US" sz="1800">
                <a:solidFill>
                  <a:schemeClr val="tx2"/>
                </a:solidFill>
              </a:rPr>
              <a:t>，</a:t>
            </a:r>
            <a:r>
              <a:rPr lang="en-US" altLang="zh-CN" sz="1800">
                <a:solidFill>
                  <a:schemeClr val="tx2"/>
                </a:solidFill>
              </a:rPr>
              <a:t>M         </a:t>
            </a:r>
            <a:r>
              <a:rPr lang="zh-CN" altLang="en-US" sz="1800">
                <a:solidFill>
                  <a:schemeClr val="tx2"/>
                </a:solidFill>
              </a:rPr>
              <a:t>；</a:t>
            </a:r>
            <a:r>
              <a:rPr lang="zh-CN" altLang="en-US" sz="1800" dirty="0">
                <a:solidFill>
                  <a:schemeClr val="tx2"/>
                </a:solidFill>
              </a:rPr>
              <a:t>字数</a:t>
            </a:r>
            <a:endParaRPr lang="zh-CN" altLang="en-US" sz="1800" dirty="0">
              <a:solidFill>
                <a:schemeClr val="tx2"/>
              </a:solidFill>
            </a:endParaRPr>
          </a:p>
          <a:p>
            <a:pPr marL="0" indent="0" algn="just">
              <a:lnSpc>
                <a:spcPct val="80000"/>
              </a:lnSpc>
              <a:buNone/>
            </a:pPr>
            <a:r>
              <a:rPr lang="en-US" altLang="zh-CN" sz="1800">
                <a:solidFill>
                  <a:schemeClr val="tx2"/>
                </a:solidFill>
              </a:rPr>
              <a:t>MOV  AX</a:t>
            </a:r>
            <a:r>
              <a:rPr lang="zh-CN" altLang="en-US" sz="1800">
                <a:solidFill>
                  <a:schemeClr val="tx2"/>
                </a:solidFill>
              </a:rPr>
              <a:t>，</a:t>
            </a:r>
            <a:r>
              <a:rPr lang="en-US" altLang="zh-CN" sz="1800">
                <a:solidFill>
                  <a:schemeClr val="tx2"/>
                </a:solidFill>
              </a:rPr>
              <a:t>0          </a:t>
            </a:r>
            <a:r>
              <a:rPr lang="zh-CN" altLang="en-US" sz="1800">
                <a:solidFill>
                  <a:schemeClr val="tx2"/>
                </a:solidFill>
              </a:rPr>
              <a:t>；</a:t>
            </a:r>
            <a:r>
              <a:rPr lang="zh-CN" altLang="en-US" sz="1800" dirty="0">
                <a:solidFill>
                  <a:schemeClr val="tx2"/>
                </a:solidFill>
              </a:rPr>
              <a:t>累加器清</a:t>
            </a:r>
            <a:r>
              <a:rPr lang="en-US" altLang="zh-CN" sz="1800" dirty="0">
                <a:solidFill>
                  <a:schemeClr val="tx2"/>
                </a:solidFill>
              </a:rPr>
              <a:t>0</a:t>
            </a:r>
            <a:endParaRPr lang="en-US" altLang="zh-CN" sz="1800" dirty="0">
              <a:solidFill>
                <a:schemeClr val="tx2"/>
              </a:solidFill>
            </a:endParaRPr>
          </a:p>
          <a:p>
            <a:pPr marL="0" indent="0" algn="just">
              <a:lnSpc>
                <a:spcPct val="80000"/>
              </a:lnSpc>
              <a:buNone/>
            </a:pPr>
            <a:r>
              <a:rPr lang="en-US" altLang="zh-CN" sz="1800">
                <a:solidFill>
                  <a:schemeClr val="tx2"/>
                </a:solidFill>
              </a:rPr>
              <a:t>MOV  SI</a:t>
            </a:r>
            <a:r>
              <a:rPr lang="zh-CN" altLang="en-US" sz="1800">
                <a:solidFill>
                  <a:schemeClr val="tx2"/>
                </a:solidFill>
              </a:rPr>
              <a:t>，</a:t>
            </a:r>
            <a:r>
              <a:rPr lang="en-US" altLang="zh-CN" sz="1800">
                <a:solidFill>
                  <a:schemeClr val="tx2"/>
                </a:solidFill>
              </a:rPr>
              <a:t>0           </a:t>
            </a:r>
            <a:r>
              <a:rPr lang="zh-CN" altLang="en-US" sz="1800">
                <a:solidFill>
                  <a:schemeClr val="tx2"/>
                </a:solidFill>
              </a:rPr>
              <a:t>；</a:t>
            </a:r>
            <a:r>
              <a:rPr lang="zh-CN" altLang="en-US" sz="1800" dirty="0">
                <a:solidFill>
                  <a:schemeClr val="tx2"/>
                </a:solidFill>
              </a:rPr>
              <a:t>使用变址寻址，需要寄存器清</a:t>
            </a:r>
            <a:r>
              <a:rPr lang="en-US" altLang="zh-CN" sz="1800" dirty="0">
                <a:solidFill>
                  <a:schemeClr val="tx2"/>
                </a:solidFill>
              </a:rPr>
              <a:t>0</a:t>
            </a:r>
            <a:endParaRPr lang="en-US" altLang="zh-CN" sz="1800" dirty="0">
              <a:solidFill>
                <a:schemeClr val="tx2"/>
              </a:solidFill>
            </a:endParaRPr>
          </a:p>
          <a:p>
            <a:pPr marL="0" indent="0" algn="just">
              <a:lnSpc>
                <a:spcPct val="80000"/>
              </a:lnSpc>
              <a:buNone/>
            </a:pPr>
            <a:r>
              <a:rPr lang="en-US" altLang="zh-CN" sz="1800" dirty="0">
                <a:solidFill>
                  <a:schemeClr val="tx2"/>
                </a:solidFill>
              </a:rPr>
              <a:t>       </a:t>
            </a:r>
            <a:r>
              <a:rPr lang="en-US" altLang="zh-CN" sz="1800">
                <a:solidFill>
                  <a:schemeClr val="tx2"/>
                </a:solidFill>
              </a:rPr>
              <a:t>LOP</a:t>
            </a:r>
            <a:r>
              <a:rPr lang="zh-CN" altLang="en-US" sz="1800">
                <a:solidFill>
                  <a:schemeClr val="tx2"/>
                </a:solidFill>
              </a:rPr>
              <a:t>： </a:t>
            </a:r>
            <a:r>
              <a:rPr lang="en-US" altLang="zh-CN" sz="1800">
                <a:solidFill>
                  <a:schemeClr val="tx2"/>
                </a:solidFill>
              </a:rPr>
              <a:t>ADD  AX</a:t>
            </a:r>
            <a:r>
              <a:rPr lang="zh-CN" altLang="en-US" sz="1800">
                <a:solidFill>
                  <a:schemeClr val="tx2"/>
                </a:solidFill>
              </a:rPr>
              <a:t>，</a:t>
            </a:r>
            <a:r>
              <a:rPr lang="en-US" altLang="zh-CN" sz="1800">
                <a:solidFill>
                  <a:schemeClr val="tx2"/>
                </a:solidFill>
              </a:rPr>
              <a:t>DATA1[SI]  </a:t>
            </a:r>
            <a:r>
              <a:rPr lang="zh-CN" altLang="en-US" sz="1800">
                <a:solidFill>
                  <a:schemeClr val="tx2"/>
                </a:solidFill>
              </a:rPr>
              <a:t>；</a:t>
            </a:r>
            <a:r>
              <a:rPr lang="zh-CN" altLang="en-US" sz="1800" dirty="0">
                <a:solidFill>
                  <a:schemeClr val="tx2"/>
                </a:solidFill>
              </a:rPr>
              <a:t>做加</a:t>
            </a:r>
            <a:endParaRPr lang="zh-CN" altLang="en-US" sz="1800" dirty="0">
              <a:solidFill>
                <a:schemeClr val="tx2"/>
              </a:solidFill>
            </a:endParaRPr>
          </a:p>
          <a:p>
            <a:pPr marL="0" indent="0" algn="just">
              <a:lnSpc>
                <a:spcPct val="80000"/>
              </a:lnSpc>
              <a:buNone/>
            </a:pPr>
            <a:r>
              <a:rPr lang="zh-CN" altLang="en-US" sz="1800" dirty="0">
                <a:solidFill>
                  <a:schemeClr val="tx2"/>
                </a:solidFill>
              </a:rPr>
              <a:t>            </a:t>
            </a:r>
            <a:r>
              <a:rPr lang="en-US" altLang="zh-CN" sz="1800">
                <a:solidFill>
                  <a:schemeClr val="tx2"/>
                </a:solidFill>
              </a:rPr>
              <a:t>ADD  SI</a:t>
            </a:r>
            <a:r>
              <a:rPr lang="zh-CN" altLang="en-US" sz="1800">
                <a:solidFill>
                  <a:schemeClr val="tx2"/>
                </a:solidFill>
              </a:rPr>
              <a:t>，</a:t>
            </a:r>
            <a:r>
              <a:rPr lang="en-US" altLang="zh-CN" sz="1800">
                <a:solidFill>
                  <a:schemeClr val="tx2"/>
                </a:solidFill>
              </a:rPr>
              <a:t>2           </a:t>
            </a:r>
            <a:r>
              <a:rPr lang="zh-CN" altLang="en-US" sz="1800">
                <a:solidFill>
                  <a:schemeClr val="tx2"/>
                </a:solidFill>
              </a:rPr>
              <a:t>；</a:t>
            </a:r>
            <a:r>
              <a:rPr lang="zh-CN" altLang="en-US" sz="1800" dirty="0">
                <a:solidFill>
                  <a:schemeClr val="tx2"/>
                </a:solidFill>
              </a:rPr>
              <a:t>因题意说无进位，才可用</a:t>
            </a:r>
            <a:r>
              <a:rPr lang="en-US" altLang="zh-CN" sz="1800">
                <a:solidFill>
                  <a:schemeClr val="tx2"/>
                </a:solidFill>
              </a:rPr>
              <a:t>ADD</a:t>
            </a:r>
            <a:r>
              <a:rPr lang="zh-CN" altLang="en-US" sz="1800" dirty="0">
                <a:solidFill>
                  <a:schemeClr val="tx2"/>
                </a:solidFill>
              </a:rPr>
              <a:t>修改地址</a:t>
            </a:r>
            <a:endParaRPr lang="zh-CN" altLang="en-US" sz="1800" dirty="0">
              <a:solidFill>
                <a:schemeClr val="tx2"/>
              </a:solidFill>
            </a:endParaRPr>
          </a:p>
          <a:p>
            <a:pPr marL="0" indent="0" algn="just">
              <a:lnSpc>
                <a:spcPct val="80000"/>
              </a:lnSpc>
              <a:buNone/>
            </a:pPr>
            <a:r>
              <a:rPr lang="zh-CN" altLang="en-US" sz="1800" dirty="0">
                <a:solidFill>
                  <a:schemeClr val="tx2"/>
                </a:solidFill>
              </a:rPr>
              <a:t>            </a:t>
            </a:r>
            <a:r>
              <a:rPr lang="en-US" altLang="zh-CN" sz="1800">
                <a:solidFill>
                  <a:schemeClr val="tx2"/>
                </a:solidFill>
              </a:rPr>
              <a:t>LOOP  LOP           </a:t>
            </a:r>
            <a:r>
              <a:rPr lang="zh-CN" altLang="en-US" sz="1800">
                <a:solidFill>
                  <a:schemeClr val="tx2"/>
                </a:solidFill>
              </a:rPr>
              <a:t>；</a:t>
            </a:r>
            <a:endParaRPr lang="zh-CN" altLang="en-US" sz="1800">
              <a:solidFill>
                <a:schemeClr val="tx2"/>
              </a:solidFill>
            </a:endParaRPr>
          </a:p>
          <a:p>
            <a:pPr marL="0" indent="0" algn="just">
              <a:lnSpc>
                <a:spcPct val="80000"/>
              </a:lnSpc>
              <a:buNone/>
            </a:pPr>
            <a:r>
              <a:rPr lang="zh-CN" altLang="en-US" sz="1800">
                <a:solidFill>
                  <a:schemeClr val="tx2"/>
                </a:solidFill>
              </a:rPr>
              <a:t>              </a:t>
            </a:r>
            <a:r>
              <a:rPr lang="en-US" altLang="zh-CN" sz="1800">
                <a:solidFill>
                  <a:schemeClr val="tx2"/>
                </a:solidFill>
              </a:rPr>
              <a:t>MOV  RESULT</a:t>
            </a:r>
            <a:r>
              <a:rPr lang="zh-CN" altLang="en-US" sz="1800">
                <a:solidFill>
                  <a:schemeClr val="tx2"/>
                </a:solidFill>
              </a:rPr>
              <a:t>，</a:t>
            </a:r>
            <a:r>
              <a:rPr lang="en-US" altLang="zh-CN" sz="1800">
                <a:solidFill>
                  <a:schemeClr val="tx2"/>
                </a:solidFill>
              </a:rPr>
              <a:t>AX   </a:t>
            </a:r>
            <a:r>
              <a:rPr lang="zh-CN" altLang="en-US" sz="1800">
                <a:solidFill>
                  <a:schemeClr val="tx2"/>
                </a:solidFill>
              </a:rPr>
              <a:t>；</a:t>
            </a:r>
            <a:r>
              <a:rPr lang="zh-CN" altLang="en-US" sz="1800" dirty="0">
                <a:solidFill>
                  <a:schemeClr val="tx2"/>
                </a:solidFill>
              </a:rPr>
              <a:t>存结果  </a:t>
            </a:r>
            <a:endParaRPr lang="zh-CN" altLang="en-US" sz="1800" dirty="0">
              <a:solidFill>
                <a:schemeClr val="tx2"/>
              </a:solidFill>
            </a:endParaRPr>
          </a:p>
          <a:p>
            <a:pPr marL="0" indent="0" algn="just">
              <a:lnSpc>
                <a:spcPct val="80000"/>
              </a:lnSpc>
              <a:buNone/>
            </a:pPr>
            <a:r>
              <a:rPr lang="zh-CN" altLang="en-US" sz="1800" dirty="0">
                <a:solidFill>
                  <a:schemeClr val="tx2"/>
                </a:solidFill>
              </a:rPr>
              <a:t>【例</a:t>
            </a:r>
            <a:r>
              <a:rPr lang="en-US" altLang="zh-CN" sz="1800" dirty="0">
                <a:solidFill>
                  <a:schemeClr val="tx2"/>
                </a:solidFill>
              </a:rPr>
              <a:t>5</a:t>
            </a:r>
            <a:r>
              <a:rPr lang="zh-CN" altLang="en-US" sz="1800" dirty="0">
                <a:solidFill>
                  <a:schemeClr val="tx2"/>
                </a:solidFill>
              </a:rPr>
              <a:t>－</a:t>
            </a:r>
            <a:r>
              <a:rPr lang="en-US" altLang="zh-CN" sz="1800" dirty="0">
                <a:solidFill>
                  <a:schemeClr val="tx2"/>
                </a:solidFill>
              </a:rPr>
              <a:t>100</a:t>
            </a:r>
            <a:r>
              <a:rPr lang="zh-CN" altLang="en-US" sz="1800" dirty="0">
                <a:solidFill>
                  <a:schemeClr val="tx2"/>
                </a:solidFill>
              </a:rPr>
              <a:t>】字符串具有</a:t>
            </a:r>
            <a:r>
              <a:rPr lang="en-US" altLang="zh-CN" sz="1800">
                <a:solidFill>
                  <a:schemeClr val="tx2"/>
                </a:solidFill>
              </a:rPr>
              <a:t>N</a:t>
            </a:r>
            <a:r>
              <a:rPr lang="zh-CN" altLang="en-US" sz="1800" dirty="0">
                <a:solidFill>
                  <a:schemeClr val="tx2"/>
                </a:solidFill>
              </a:rPr>
              <a:t>个字符，存放于首地址为</a:t>
            </a:r>
            <a:r>
              <a:rPr lang="en-US" altLang="zh-CN" sz="1800">
                <a:solidFill>
                  <a:schemeClr val="tx2"/>
                </a:solidFill>
              </a:rPr>
              <a:t>STRING</a:t>
            </a:r>
            <a:r>
              <a:rPr lang="zh-CN" altLang="en-US" sz="1800" dirty="0">
                <a:solidFill>
                  <a:schemeClr val="tx2"/>
                </a:solidFill>
              </a:rPr>
              <a:t>的存储区中，现要查找字符串中的空格字符（</a:t>
            </a:r>
            <a:r>
              <a:rPr lang="en-US" altLang="zh-CN" sz="1800">
                <a:solidFill>
                  <a:schemeClr val="tx2"/>
                </a:solidFill>
              </a:rPr>
              <a:t>ASCII</a:t>
            </a:r>
            <a:r>
              <a:rPr lang="zh-CN" altLang="en-US" sz="1800" dirty="0">
                <a:solidFill>
                  <a:schemeClr val="tx2"/>
                </a:solidFill>
              </a:rPr>
              <a:t>码为</a:t>
            </a:r>
            <a:r>
              <a:rPr lang="en-US" altLang="zh-CN" sz="1800" dirty="0">
                <a:solidFill>
                  <a:schemeClr val="tx2"/>
                </a:solidFill>
              </a:rPr>
              <a:t>20</a:t>
            </a:r>
            <a:r>
              <a:rPr lang="en-US" altLang="zh-CN" sz="1800">
                <a:solidFill>
                  <a:schemeClr val="tx2"/>
                </a:solidFill>
              </a:rPr>
              <a:t>H</a:t>
            </a:r>
            <a:r>
              <a:rPr lang="zh-CN" altLang="en-US" sz="1800">
                <a:solidFill>
                  <a:schemeClr val="tx2"/>
                </a:solidFill>
              </a:rPr>
              <a:t>），</a:t>
            </a:r>
            <a:r>
              <a:rPr lang="zh-CN" altLang="en-US" sz="1800" dirty="0">
                <a:solidFill>
                  <a:schemeClr val="tx2"/>
                </a:solidFill>
              </a:rPr>
              <a:t>只要找到空格字符就退出循环，往下执行指令，找不到空格字符则转到</a:t>
            </a:r>
            <a:r>
              <a:rPr lang="en-US" altLang="zh-CN" sz="1800">
                <a:solidFill>
                  <a:schemeClr val="tx2"/>
                </a:solidFill>
              </a:rPr>
              <a:t>NOTFND</a:t>
            </a:r>
            <a:r>
              <a:rPr lang="zh-CN" altLang="en-US" sz="1800" dirty="0">
                <a:solidFill>
                  <a:schemeClr val="tx2"/>
                </a:solidFill>
              </a:rPr>
              <a:t>去执行指令，主要程序段为：</a:t>
            </a:r>
            <a:endParaRPr lang="zh-CN" altLang="en-US" sz="1800" dirty="0">
              <a:solidFill>
                <a:schemeClr val="tx2"/>
              </a:solidFill>
            </a:endParaRPr>
          </a:p>
          <a:p>
            <a:pPr marL="0" indent="0" algn="just">
              <a:lnSpc>
                <a:spcPct val="80000"/>
              </a:lnSpc>
              <a:buNone/>
            </a:pPr>
            <a:r>
              <a:rPr lang="en-US" altLang="zh-CN" sz="1800">
                <a:solidFill>
                  <a:schemeClr val="tx2"/>
                </a:solidFill>
              </a:rPr>
              <a:t>MOV  CX</a:t>
            </a:r>
            <a:r>
              <a:rPr lang="zh-CN" altLang="en-US" sz="1800">
                <a:solidFill>
                  <a:schemeClr val="tx2"/>
                </a:solidFill>
              </a:rPr>
              <a:t>，</a:t>
            </a:r>
            <a:r>
              <a:rPr lang="en-US" altLang="zh-CN" sz="1800">
                <a:solidFill>
                  <a:schemeClr val="tx2"/>
                </a:solidFill>
              </a:rPr>
              <a:t>N          </a:t>
            </a:r>
            <a:r>
              <a:rPr lang="zh-CN" altLang="en-US" sz="1800">
                <a:solidFill>
                  <a:schemeClr val="tx2"/>
                </a:solidFill>
              </a:rPr>
              <a:t>；</a:t>
            </a:r>
            <a:r>
              <a:rPr lang="zh-CN" altLang="en-US" sz="1800" dirty="0">
                <a:solidFill>
                  <a:schemeClr val="tx2"/>
                </a:solidFill>
              </a:rPr>
              <a:t>字符串长度存入</a:t>
            </a:r>
            <a:r>
              <a:rPr lang="en-US" altLang="zh-CN" sz="1800">
                <a:solidFill>
                  <a:schemeClr val="tx2"/>
                </a:solidFill>
              </a:rPr>
              <a:t>CX</a:t>
            </a:r>
            <a:r>
              <a:rPr lang="zh-CN" altLang="en-US" sz="1800" dirty="0">
                <a:solidFill>
                  <a:schemeClr val="tx2"/>
                </a:solidFill>
              </a:rPr>
              <a:t>中</a:t>
            </a:r>
            <a:endParaRPr lang="zh-CN" altLang="en-US" sz="1800" dirty="0">
              <a:solidFill>
                <a:schemeClr val="tx2"/>
              </a:solidFill>
            </a:endParaRPr>
          </a:p>
          <a:p>
            <a:pPr marL="0" indent="0" algn="just">
              <a:lnSpc>
                <a:spcPct val="80000"/>
              </a:lnSpc>
              <a:buNone/>
            </a:pPr>
            <a:r>
              <a:rPr lang="en-US" altLang="zh-CN" sz="1800">
                <a:solidFill>
                  <a:schemeClr val="tx2"/>
                </a:solidFill>
              </a:rPr>
              <a:t>MOV  SI</a:t>
            </a:r>
            <a:r>
              <a:rPr lang="zh-CN" altLang="en-US" sz="1800">
                <a:solidFill>
                  <a:schemeClr val="tx2"/>
                </a:solidFill>
              </a:rPr>
              <a:t>，</a:t>
            </a:r>
            <a:r>
              <a:rPr lang="en-US" altLang="zh-CN" sz="1800">
                <a:solidFill>
                  <a:schemeClr val="tx2"/>
                </a:solidFill>
              </a:rPr>
              <a:t>OFFFFH     </a:t>
            </a:r>
            <a:r>
              <a:rPr lang="zh-CN" altLang="en-US" sz="1800">
                <a:solidFill>
                  <a:schemeClr val="tx2"/>
                </a:solidFill>
              </a:rPr>
              <a:t>；</a:t>
            </a:r>
            <a:r>
              <a:rPr lang="en-US" altLang="zh-CN" sz="1800">
                <a:solidFill>
                  <a:schemeClr val="tx2"/>
                </a:solidFill>
              </a:rPr>
              <a:t>SI←-1</a:t>
            </a:r>
            <a:endParaRPr lang="en-US" altLang="zh-CN" sz="1800">
              <a:solidFill>
                <a:schemeClr val="tx2"/>
              </a:solidFill>
            </a:endParaRPr>
          </a:p>
          <a:p>
            <a:pPr marL="0" indent="0" algn="just">
              <a:lnSpc>
                <a:spcPct val="80000"/>
              </a:lnSpc>
              <a:buNone/>
            </a:pPr>
            <a:r>
              <a:rPr lang="en-US" altLang="zh-CN" sz="1800">
                <a:solidFill>
                  <a:schemeClr val="tx2"/>
                </a:solidFill>
              </a:rPr>
              <a:t>MOV  AL</a:t>
            </a:r>
            <a:r>
              <a:rPr lang="zh-CN" altLang="en-US" sz="1800">
                <a:solidFill>
                  <a:schemeClr val="tx2"/>
                </a:solidFill>
              </a:rPr>
              <a:t>，</a:t>
            </a:r>
            <a:r>
              <a:rPr lang="en-US" altLang="zh-CN" sz="1800">
                <a:solidFill>
                  <a:schemeClr val="tx2"/>
                </a:solidFill>
              </a:rPr>
              <a:t>20H        </a:t>
            </a:r>
            <a:r>
              <a:rPr lang="zh-CN" altLang="en-US" sz="1800">
                <a:solidFill>
                  <a:schemeClr val="tx2"/>
                </a:solidFill>
              </a:rPr>
              <a:t>；</a:t>
            </a:r>
            <a:r>
              <a:rPr lang="zh-CN" altLang="en-US" sz="1800" dirty="0">
                <a:solidFill>
                  <a:schemeClr val="tx2"/>
                </a:solidFill>
              </a:rPr>
              <a:t>取空格</a:t>
            </a:r>
            <a:r>
              <a:rPr lang="en-US" altLang="zh-CN" sz="1800">
                <a:solidFill>
                  <a:schemeClr val="tx2"/>
                </a:solidFill>
              </a:rPr>
              <a:t>ASCII</a:t>
            </a:r>
            <a:r>
              <a:rPr lang="zh-CN" altLang="en-US" sz="1800" dirty="0">
                <a:solidFill>
                  <a:schemeClr val="tx2"/>
                </a:solidFill>
              </a:rPr>
              <a:t>码</a:t>
            </a:r>
            <a:endParaRPr lang="zh-CN" altLang="en-US" sz="1800" dirty="0">
              <a:solidFill>
                <a:schemeClr val="tx2"/>
              </a:solidFill>
            </a:endParaRPr>
          </a:p>
          <a:p>
            <a:pPr marL="0" indent="0" algn="just">
              <a:lnSpc>
                <a:spcPct val="80000"/>
              </a:lnSpc>
              <a:buNone/>
            </a:pPr>
            <a:r>
              <a:rPr lang="zh-CN" altLang="en-US" sz="1800" dirty="0">
                <a:solidFill>
                  <a:schemeClr val="tx2"/>
                </a:solidFill>
              </a:rPr>
              <a:t>     </a:t>
            </a:r>
            <a:r>
              <a:rPr lang="en-US" altLang="zh-CN" sz="1800">
                <a:solidFill>
                  <a:schemeClr val="tx2"/>
                </a:solidFill>
              </a:rPr>
              <a:t>LOP </a:t>
            </a:r>
            <a:r>
              <a:rPr lang="zh-CN" altLang="en-US" sz="1800">
                <a:solidFill>
                  <a:schemeClr val="tx2"/>
                </a:solidFill>
              </a:rPr>
              <a:t>：</a:t>
            </a:r>
            <a:r>
              <a:rPr lang="en-US" altLang="zh-CN" sz="1800">
                <a:solidFill>
                  <a:schemeClr val="tx2"/>
                </a:solidFill>
              </a:rPr>
              <a:t>INC   SI               </a:t>
            </a:r>
            <a:r>
              <a:rPr lang="zh-CN" altLang="en-US" sz="1800">
                <a:solidFill>
                  <a:schemeClr val="tx2"/>
                </a:solidFill>
              </a:rPr>
              <a:t>；</a:t>
            </a:r>
            <a:r>
              <a:rPr lang="zh-CN" altLang="en-US" sz="1800" dirty="0">
                <a:solidFill>
                  <a:schemeClr val="tx2"/>
                </a:solidFill>
              </a:rPr>
              <a:t>地址指针调整</a:t>
            </a:r>
            <a:endParaRPr lang="zh-CN" altLang="en-US" sz="1800" dirty="0">
              <a:solidFill>
                <a:schemeClr val="tx2"/>
              </a:solidFill>
            </a:endParaRPr>
          </a:p>
          <a:p>
            <a:pPr marL="0" indent="0" algn="just">
              <a:lnSpc>
                <a:spcPct val="80000"/>
              </a:lnSpc>
              <a:buNone/>
            </a:pPr>
            <a:r>
              <a:rPr lang="en-US" altLang="zh-CN" sz="1800">
                <a:solidFill>
                  <a:schemeClr val="tx2"/>
                </a:solidFill>
              </a:rPr>
              <a:t>CMP  AL</a:t>
            </a:r>
            <a:r>
              <a:rPr lang="zh-CN" altLang="en-US" sz="1800">
                <a:solidFill>
                  <a:schemeClr val="tx2"/>
                </a:solidFill>
              </a:rPr>
              <a:t>，</a:t>
            </a:r>
            <a:r>
              <a:rPr lang="en-US" altLang="zh-CN" sz="1800">
                <a:solidFill>
                  <a:schemeClr val="tx2"/>
                </a:solidFill>
              </a:rPr>
              <a:t>STRING [SI] </a:t>
            </a:r>
            <a:r>
              <a:rPr lang="zh-CN" altLang="en-US" sz="1800">
                <a:solidFill>
                  <a:schemeClr val="tx2"/>
                </a:solidFill>
              </a:rPr>
              <a:t>；</a:t>
            </a:r>
            <a:r>
              <a:rPr lang="zh-CN" altLang="en-US" sz="1800" dirty="0">
                <a:solidFill>
                  <a:schemeClr val="tx2"/>
                </a:solidFill>
              </a:rPr>
              <a:t>空格与所取字符比较，关注状态标志</a:t>
            </a:r>
            <a:r>
              <a:rPr lang="en-US" altLang="zh-CN" sz="1800">
                <a:solidFill>
                  <a:schemeClr val="tx2"/>
                </a:solidFill>
              </a:rPr>
              <a:t>ZF</a:t>
            </a:r>
            <a:endParaRPr lang="en-US" altLang="zh-CN" sz="1800">
              <a:solidFill>
                <a:schemeClr val="tx2"/>
              </a:solidFill>
            </a:endParaRPr>
          </a:p>
          <a:p>
            <a:pPr marL="0" indent="0" algn="just">
              <a:lnSpc>
                <a:spcPct val="80000"/>
              </a:lnSpc>
              <a:buNone/>
            </a:pPr>
            <a:r>
              <a:rPr lang="en-US" altLang="zh-CN" sz="1800">
                <a:solidFill>
                  <a:schemeClr val="tx2"/>
                </a:solidFill>
              </a:rPr>
              <a:t>LOOPNE  LOP</a:t>
            </a:r>
            <a:endParaRPr lang="en-US" altLang="zh-CN" sz="1800">
              <a:solidFill>
                <a:schemeClr val="tx2"/>
              </a:solidFill>
            </a:endParaRPr>
          </a:p>
          <a:p>
            <a:pPr marL="0" indent="0" algn="just">
              <a:lnSpc>
                <a:spcPct val="80000"/>
              </a:lnSpc>
              <a:buNone/>
            </a:pPr>
            <a:r>
              <a:rPr lang="en-US" altLang="zh-CN" sz="1800">
                <a:solidFill>
                  <a:schemeClr val="tx2"/>
                </a:solidFill>
              </a:rPr>
              <a:t>JNZ  NOTFND</a:t>
            </a:r>
            <a:endParaRPr lang="en-US" altLang="zh-CN" sz="1800">
              <a:solidFill>
                <a:schemeClr val="tx2"/>
              </a:solidFill>
            </a:endParaRPr>
          </a:p>
          <a:p>
            <a:pPr marL="0" indent="0" algn="just">
              <a:lnSpc>
                <a:spcPct val="80000"/>
              </a:lnSpc>
              <a:buNone/>
            </a:pPr>
            <a:r>
              <a:rPr lang="en-US" altLang="zh-CN" sz="1800">
                <a:solidFill>
                  <a:schemeClr val="tx2"/>
                </a:solidFill>
              </a:rPr>
              <a:t>      ┇                    </a:t>
            </a:r>
            <a:r>
              <a:rPr lang="zh-CN" altLang="en-US" sz="1800">
                <a:solidFill>
                  <a:schemeClr val="tx2"/>
                </a:solidFill>
              </a:rPr>
              <a:t>；</a:t>
            </a:r>
            <a:r>
              <a:rPr lang="zh-CN" altLang="en-US" sz="1800" dirty="0">
                <a:solidFill>
                  <a:schemeClr val="tx2"/>
                </a:solidFill>
              </a:rPr>
              <a:t>找到空格字符所要执行的程序段</a:t>
            </a:r>
            <a:endParaRPr lang="zh-CN" altLang="en-US" sz="1800" dirty="0">
              <a:solidFill>
                <a:schemeClr val="tx2"/>
              </a:solidFill>
            </a:endParaRPr>
          </a:p>
          <a:p>
            <a:pPr marL="0" indent="0">
              <a:lnSpc>
                <a:spcPct val="80000"/>
              </a:lnSpc>
              <a:buNone/>
            </a:pPr>
            <a:r>
              <a:rPr lang="en-US" altLang="zh-CN" sz="1800">
                <a:solidFill>
                  <a:schemeClr val="tx2"/>
                </a:solidFill>
              </a:rPr>
              <a:t>NOTFND</a:t>
            </a:r>
            <a:r>
              <a:rPr lang="zh-CN" altLang="en-US" sz="1800">
                <a:solidFill>
                  <a:schemeClr val="tx2"/>
                </a:solidFill>
                <a:latin typeface="宋体" panose="02010600030101010101" pitchFamily="2" charset="-122"/>
              </a:rPr>
              <a:t>：</a:t>
            </a:r>
            <a:r>
              <a:rPr lang="zh-CN" altLang="en-US" sz="1800">
                <a:solidFill>
                  <a:schemeClr val="tx2"/>
                </a:solidFill>
              </a:rPr>
              <a:t> </a:t>
            </a:r>
            <a:r>
              <a:rPr lang="en-US" altLang="zh-CN" sz="1800">
                <a:solidFill>
                  <a:schemeClr val="tx2"/>
                </a:solidFill>
                <a:latin typeface="宋体" panose="02010600030101010101" pitchFamily="2" charset="-122"/>
              </a:rPr>
              <a:t>┉      </a:t>
            </a:r>
            <a:r>
              <a:rPr lang="zh-CN" altLang="en-US" sz="1800">
                <a:solidFill>
                  <a:schemeClr val="tx2"/>
                </a:solidFill>
                <a:latin typeface="宋体" panose="02010600030101010101" pitchFamily="2" charset="-122"/>
              </a:rPr>
              <a:t>；</a:t>
            </a:r>
            <a:r>
              <a:rPr lang="zh-CN" altLang="en-US" sz="1800" dirty="0">
                <a:solidFill>
                  <a:schemeClr val="tx2"/>
                </a:solidFill>
                <a:latin typeface="宋体" panose="02010600030101010101" pitchFamily="2" charset="-122"/>
              </a:rPr>
              <a:t>未找到空格字符所要执行的程序段</a:t>
            </a:r>
            <a:r>
              <a:rPr lang="zh-CN" altLang="en-US" sz="1800" dirty="0">
                <a:solidFill>
                  <a:schemeClr val="tx2"/>
                </a:solidFill>
              </a:rPr>
              <a:t> </a:t>
            </a:r>
            <a:endParaRPr lang="zh-CN" altLang="en-US" sz="1800">
              <a:solidFill>
                <a:schemeClr val="tx2"/>
              </a:solidFill>
            </a:endParaRPr>
          </a:p>
        </p:txBody>
      </p:sp>
    </p:spTree>
  </p:cSld>
  <p:clrMapOvr>
    <a:masterClrMapping/>
  </p:clrMapOvr>
  <p:transition spd="med">
    <p:zoom/>
  </p:transition>
</p:sld>
</file>

<file path=ppt/slides/slide2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7331" name="文本占位符 227330"/>
          <p:cNvSpPr>
            <a:spLocks noGrp="1"/>
          </p:cNvSpPr>
          <p:nvPr>
            <p:ph type="body" idx="1"/>
          </p:nvPr>
        </p:nvSpPr>
        <p:spPr>
          <a:xfrm>
            <a:off x="685800" y="457200"/>
            <a:ext cx="7772400" cy="5638800"/>
          </a:xfrm>
        </p:spPr>
        <p:txBody>
          <a:bodyPr/>
          <a:p>
            <a:pPr marL="0" indent="0" algn="just">
              <a:lnSpc>
                <a:spcPct val="90000"/>
              </a:lnSpc>
              <a:buNone/>
            </a:pPr>
            <a:r>
              <a:rPr lang="zh-CN" altLang="en-US" sz="2000" dirty="0">
                <a:solidFill>
                  <a:schemeClr val="tx2"/>
                </a:solidFill>
              </a:rPr>
              <a:t>在程序执行的过程中，有两种可能性：</a:t>
            </a:r>
            <a:endParaRPr lang="zh-CN" altLang="en-US" sz="2000" dirty="0">
              <a:solidFill>
                <a:schemeClr val="tx2"/>
              </a:solidFill>
            </a:endParaRPr>
          </a:p>
          <a:p>
            <a:pPr marL="0" indent="0" algn="just">
              <a:lnSpc>
                <a:spcPct val="90000"/>
              </a:lnSpc>
              <a:buNone/>
            </a:pPr>
            <a:r>
              <a:rPr lang="zh-CN" altLang="en-US" sz="2000" dirty="0">
                <a:solidFill>
                  <a:schemeClr val="tx2"/>
                </a:solidFill>
              </a:rPr>
              <a:t>（</a:t>
            </a:r>
            <a:r>
              <a:rPr lang="en-US" altLang="zh-CN" sz="2000" dirty="0">
                <a:solidFill>
                  <a:schemeClr val="tx2"/>
                </a:solidFill>
              </a:rPr>
              <a:t>1</a:t>
            </a:r>
            <a:r>
              <a:rPr lang="zh-CN" altLang="en-US" sz="2000" dirty="0">
                <a:solidFill>
                  <a:schemeClr val="tx2"/>
                </a:solidFill>
              </a:rPr>
              <a:t>）在字符串中找到了空格，经</a:t>
            </a:r>
            <a:r>
              <a:rPr lang="en-US" altLang="zh-CN" sz="2000">
                <a:solidFill>
                  <a:schemeClr val="tx2"/>
                </a:solidFill>
              </a:rPr>
              <a:t>CMP</a:t>
            </a:r>
            <a:r>
              <a:rPr lang="zh-CN" altLang="en-US" sz="2000" dirty="0">
                <a:solidFill>
                  <a:schemeClr val="tx2"/>
                </a:solidFill>
              </a:rPr>
              <a:t>指令产生</a:t>
            </a:r>
            <a:r>
              <a:rPr lang="en-US" altLang="zh-CN" sz="2000">
                <a:solidFill>
                  <a:schemeClr val="tx2"/>
                </a:solidFill>
              </a:rPr>
              <a:t>ZF=1</a:t>
            </a:r>
            <a:r>
              <a:rPr lang="zh-CN" altLang="en-US" sz="2000">
                <a:solidFill>
                  <a:schemeClr val="tx2"/>
                </a:solidFill>
              </a:rPr>
              <a:t>，</a:t>
            </a:r>
            <a:r>
              <a:rPr lang="zh-CN" altLang="en-US" sz="2000" dirty="0">
                <a:solidFill>
                  <a:schemeClr val="tx2"/>
                </a:solidFill>
              </a:rPr>
              <a:t>因此提前结束循环。在执行</a:t>
            </a:r>
            <a:r>
              <a:rPr lang="en-US" altLang="zh-CN" sz="2000">
                <a:solidFill>
                  <a:schemeClr val="tx2"/>
                </a:solidFill>
              </a:rPr>
              <a:t>JNZ</a:t>
            </a:r>
            <a:r>
              <a:rPr lang="zh-CN" altLang="en-US" sz="2000" dirty="0">
                <a:solidFill>
                  <a:schemeClr val="tx2"/>
                </a:solidFill>
              </a:rPr>
              <a:t>指令时，因不满足测试条件</a:t>
            </a:r>
            <a:r>
              <a:rPr lang="en-US" altLang="zh-CN" sz="2000">
                <a:solidFill>
                  <a:schemeClr val="tx2"/>
                </a:solidFill>
              </a:rPr>
              <a:t>ZF=0</a:t>
            </a:r>
            <a:r>
              <a:rPr lang="zh-CN" altLang="en-US" sz="2000" dirty="0">
                <a:solidFill>
                  <a:schemeClr val="tx2"/>
                </a:solidFill>
              </a:rPr>
              <a:t>的要求而不转到</a:t>
            </a:r>
            <a:r>
              <a:rPr lang="en-US" altLang="zh-CN" sz="2000">
                <a:solidFill>
                  <a:schemeClr val="tx2"/>
                </a:solidFill>
              </a:rPr>
              <a:t>NOTFND</a:t>
            </a:r>
            <a:r>
              <a:rPr lang="zh-CN" altLang="en-US" sz="2000" dirty="0">
                <a:solidFill>
                  <a:schemeClr val="tx2"/>
                </a:solidFill>
              </a:rPr>
              <a:t>去执行指令，而是顺序执行</a:t>
            </a:r>
            <a:r>
              <a:rPr lang="en-US" altLang="zh-CN" sz="2000">
                <a:solidFill>
                  <a:schemeClr val="tx2"/>
                </a:solidFill>
              </a:rPr>
              <a:t>JNZ</a:t>
            </a:r>
            <a:r>
              <a:rPr lang="zh-CN" altLang="en-US" sz="2000" dirty="0">
                <a:solidFill>
                  <a:schemeClr val="tx2"/>
                </a:solidFill>
              </a:rPr>
              <a:t>以下的“找到空格字符所要执行的程序段”。</a:t>
            </a:r>
            <a:endParaRPr lang="zh-CN" altLang="en-US" sz="2000" dirty="0">
              <a:solidFill>
                <a:schemeClr val="tx2"/>
              </a:solidFill>
            </a:endParaRPr>
          </a:p>
          <a:p>
            <a:pPr marL="0" indent="0" algn="just">
              <a:lnSpc>
                <a:spcPct val="90000"/>
              </a:lnSpc>
              <a:buNone/>
            </a:pPr>
            <a:r>
              <a:rPr lang="zh-CN" altLang="en-US" sz="2000" dirty="0">
                <a:solidFill>
                  <a:schemeClr val="tx2"/>
                </a:solidFill>
              </a:rPr>
              <a:t>（</a:t>
            </a:r>
            <a:r>
              <a:rPr lang="en-US" altLang="zh-CN" sz="2000" dirty="0">
                <a:solidFill>
                  <a:schemeClr val="tx2"/>
                </a:solidFill>
              </a:rPr>
              <a:t>2</a:t>
            </a:r>
            <a:r>
              <a:rPr lang="zh-CN" altLang="en-US" sz="2000" dirty="0">
                <a:solidFill>
                  <a:schemeClr val="tx2"/>
                </a:solidFill>
              </a:rPr>
              <a:t>）如果查遍整个字符串还找不到空格而结束循环，此时必有</a:t>
            </a:r>
            <a:r>
              <a:rPr lang="en-US" altLang="zh-CN" sz="2000">
                <a:solidFill>
                  <a:schemeClr val="tx2"/>
                </a:solidFill>
              </a:rPr>
              <a:t>CX=0</a:t>
            </a:r>
            <a:r>
              <a:rPr lang="zh-CN" altLang="en-US" sz="2000">
                <a:solidFill>
                  <a:schemeClr val="tx2"/>
                </a:solidFill>
              </a:rPr>
              <a:t>，</a:t>
            </a:r>
            <a:r>
              <a:rPr lang="en-US" altLang="zh-CN" sz="2000">
                <a:solidFill>
                  <a:schemeClr val="tx2"/>
                </a:solidFill>
              </a:rPr>
              <a:t>ZF=0</a:t>
            </a:r>
            <a:r>
              <a:rPr lang="zh-CN" altLang="en-US" sz="2000">
                <a:solidFill>
                  <a:schemeClr val="tx2"/>
                </a:solidFill>
              </a:rPr>
              <a:t>，</a:t>
            </a:r>
            <a:r>
              <a:rPr lang="zh-CN" altLang="en-US" sz="2000" dirty="0">
                <a:solidFill>
                  <a:schemeClr val="tx2"/>
                </a:solidFill>
              </a:rPr>
              <a:t>所以在执行指令</a:t>
            </a:r>
            <a:r>
              <a:rPr lang="en-US" altLang="zh-CN" sz="2000">
                <a:solidFill>
                  <a:schemeClr val="tx2"/>
                </a:solidFill>
              </a:rPr>
              <a:t>JNZ</a:t>
            </a:r>
            <a:r>
              <a:rPr lang="zh-CN" altLang="en-US" sz="2000" dirty="0">
                <a:solidFill>
                  <a:schemeClr val="tx2"/>
                </a:solidFill>
              </a:rPr>
              <a:t>时，满足条件</a:t>
            </a:r>
            <a:r>
              <a:rPr lang="en-US" altLang="zh-CN" sz="2000">
                <a:solidFill>
                  <a:schemeClr val="tx2"/>
                </a:solidFill>
              </a:rPr>
              <a:t>ZF=0</a:t>
            </a:r>
            <a:r>
              <a:rPr lang="zh-CN" altLang="en-US" sz="2000" dirty="0">
                <a:solidFill>
                  <a:schemeClr val="tx2"/>
                </a:solidFill>
              </a:rPr>
              <a:t>的要求而转到</a:t>
            </a:r>
            <a:r>
              <a:rPr lang="en-US" altLang="zh-CN" sz="2000">
                <a:solidFill>
                  <a:schemeClr val="tx2"/>
                </a:solidFill>
              </a:rPr>
              <a:t>NOTFND</a:t>
            </a:r>
            <a:r>
              <a:rPr lang="zh-CN" altLang="en-US" sz="2000" dirty="0">
                <a:solidFill>
                  <a:schemeClr val="tx2"/>
                </a:solidFill>
              </a:rPr>
              <a:t>处执行指令。</a:t>
            </a:r>
            <a:endParaRPr lang="zh-CN" altLang="en-US" sz="2000" dirty="0">
              <a:solidFill>
                <a:schemeClr val="tx2"/>
              </a:solidFill>
            </a:endParaRPr>
          </a:p>
          <a:p>
            <a:pPr marL="0" indent="0" algn="just">
              <a:lnSpc>
                <a:spcPct val="90000"/>
              </a:lnSpc>
              <a:buNone/>
            </a:pPr>
            <a:r>
              <a:rPr lang="en-US" altLang="zh-CN" sz="2000" b="1" dirty="0">
                <a:solidFill>
                  <a:schemeClr val="tx2"/>
                </a:solidFill>
              </a:rPr>
              <a:t>5.6.4   </a:t>
            </a:r>
            <a:r>
              <a:rPr lang="zh-CN" altLang="en-US" sz="2000" b="1" dirty="0">
                <a:solidFill>
                  <a:schemeClr val="tx2"/>
                </a:solidFill>
              </a:rPr>
              <a:t>子程序调用指令</a:t>
            </a:r>
            <a:endParaRPr lang="zh-CN" altLang="en-US" sz="2000" dirty="0">
              <a:solidFill>
                <a:schemeClr val="tx2"/>
              </a:solidFill>
            </a:endParaRPr>
          </a:p>
          <a:p>
            <a:pPr marL="0" indent="0" algn="just">
              <a:lnSpc>
                <a:spcPct val="90000"/>
              </a:lnSpc>
              <a:buNone/>
            </a:pPr>
            <a:r>
              <a:rPr lang="zh-CN" altLang="en-US" sz="2000" dirty="0">
                <a:solidFill>
                  <a:schemeClr val="tx2"/>
                </a:solidFill>
              </a:rPr>
              <a:t>有一些程序段，需要在不同的地方反复多次地出现，则可将此程序段设计成一个子程序（也可设计成过程形成），每次需要时进行调用。过程结束后，再返回原来调用的地方继续执行程序。采用这种方法不仅可以使源程序的总长度大大缩短，而且有利于实现模块化的程序设计，使程序的编制、阅读和修改都提供了方便。</a:t>
            </a:r>
            <a:endParaRPr lang="zh-CN" altLang="en-US" sz="2000" dirty="0">
              <a:solidFill>
                <a:schemeClr val="tx2"/>
              </a:solidFill>
            </a:endParaRPr>
          </a:p>
          <a:p>
            <a:pPr marL="0" indent="0" algn="just">
              <a:lnSpc>
                <a:spcPct val="90000"/>
              </a:lnSpc>
              <a:buNone/>
            </a:pPr>
            <a:r>
              <a:rPr lang="zh-CN" altLang="en-US" sz="2000" dirty="0">
                <a:solidFill>
                  <a:schemeClr val="tx2"/>
                </a:solidFill>
              </a:rPr>
              <a:t>被调用的子程序（过程）可以在本段内（近过程），也可以在其它段（远过程）。调用的过程地址可以用直接的方式给出，也可以用间接的方式给出。</a:t>
            </a:r>
            <a:endParaRPr lang="zh-CN" altLang="en-US" sz="2000" dirty="0">
              <a:solidFill>
                <a:schemeClr val="tx2"/>
              </a:solidFill>
            </a:endParaRPr>
          </a:p>
          <a:p>
            <a:pPr marL="0" indent="0" algn="just">
              <a:lnSpc>
                <a:spcPct val="90000"/>
              </a:lnSpc>
              <a:buNone/>
            </a:pPr>
            <a:r>
              <a:rPr lang="zh-CN" altLang="en-US" sz="2000" dirty="0">
                <a:solidFill>
                  <a:schemeClr val="tx2"/>
                </a:solidFill>
              </a:rPr>
              <a:t>子程序调用指令和返回指令对状态标志都没有影响。</a:t>
            </a:r>
            <a:endParaRPr lang="zh-CN" altLang="en-US" sz="4400">
              <a:solidFill>
                <a:schemeClr val="tx2"/>
              </a:solidFill>
            </a:endParaRPr>
          </a:p>
        </p:txBody>
      </p:sp>
    </p:spTree>
  </p:cSld>
  <p:clrMapOvr>
    <a:masterClrMapping/>
  </p:clrMapOvr>
  <p:transition spd="med">
    <p:zoom/>
  </p:transition>
</p:sld>
</file>

<file path=ppt/slides/slide2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28355" name="文本占位符 228354"/>
          <p:cNvSpPr>
            <a:spLocks noGrp="1"/>
          </p:cNvSpPr>
          <p:nvPr>
            <p:ph type="body" idx="1"/>
          </p:nvPr>
        </p:nvSpPr>
        <p:spPr>
          <a:xfrm>
            <a:off x="685800" y="533400"/>
            <a:ext cx="7772400" cy="5562600"/>
          </a:xfrm>
        </p:spPr>
        <p:txBody>
          <a:bodyPr/>
          <a:p>
            <a:pPr marL="0" indent="0" algn="just">
              <a:buNone/>
            </a:pPr>
            <a:r>
              <a:rPr lang="en-US" altLang="zh-CN" sz="1800" b="1" dirty="0"/>
              <a:t>1</a:t>
            </a:r>
            <a:r>
              <a:rPr lang="zh-CN" altLang="en-US" sz="1800" b="1" dirty="0"/>
              <a:t>． 子程序调用指令</a:t>
            </a:r>
            <a:endParaRPr lang="zh-CN" altLang="en-US" sz="1800" dirty="0"/>
          </a:p>
          <a:p>
            <a:pPr marL="0" indent="0" algn="just">
              <a:buNone/>
            </a:pPr>
            <a:r>
              <a:rPr lang="zh-CN" altLang="en-US" sz="1800" b="1" dirty="0"/>
              <a:t>（</a:t>
            </a:r>
            <a:r>
              <a:rPr lang="en-US" altLang="zh-CN" sz="1800" b="1" dirty="0"/>
              <a:t>1</a:t>
            </a:r>
            <a:r>
              <a:rPr lang="zh-CN" altLang="en-US" sz="1800" b="1" dirty="0"/>
              <a:t>） 段内直接调用</a:t>
            </a:r>
            <a:endParaRPr lang="zh-CN" altLang="en-US" sz="1800" dirty="0"/>
          </a:p>
          <a:p>
            <a:pPr marL="0" indent="0" algn="just">
              <a:buNone/>
            </a:pPr>
            <a:r>
              <a:rPr lang="zh-CN" altLang="en-US" sz="1800" dirty="0"/>
              <a:t>指令格式：  </a:t>
            </a:r>
            <a:r>
              <a:rPr lang="en-US" altLang="zh-CN" sz="1800"/>
              <a:t>CALL  DST</a:t>
            </a:r>
            <a:endParaRPr lang="en-US" altLang="zh-CN" sz="1800"/>
          </a:p>
          <a:p>
            <a:pPr marL="0" indent="0" algn="just">
              <a:buNone/>
            </a:pPr>
            <a:r>
              <a:rPr lang="zh-CN" altLang="en-US" sz="1800" dirty="0"/>
              <a:t>执行的操作：</a:t>
            </a:r>
            <a:r>
              <a:rPr lang="en-US" altLang="zh-CN" sz="1800"/>
              <a:t>CALL</a:t>
            </a:r>
            <a:r>
              <a:rPr lang="zh-CN" altLang="en-US" sz="1800" dirty="0"/>
              <a:t>指令执行要处理两件事：</a:t>
            </a:r>
            <a:endParaRPr lang="zh-CN" altLang="en-US" sz="1800" dirty="0"/>
          </a:p>
          <a:p>
            <a:pPr marL="0" indent="0" algn="just">
              <a:buNone/>
            </a:pPr>
            <a:r>
              <a:rPr lang="en-US" altLang="zh-CN" sz="1800" dirty="0"/>
              <a:t>① </a:t>
            </a:r>
            <a:r>
              <a:rPr lang="zh-CN" altLang="en-US" sz="1800" dirty="0"/>
              <a:t>首先要将子程序的返回地址（即主程序中</a:t>
            </a:r>
            <a:r>
              <a:rPr lang="en-US" altLang="zh-CN" sz="1800"/>
              <a:t>CALL</a:t>
            </a:r>
            <a:r>
              <a:rPr lang="zh-CN" altLang="en-US" sz="1800" dirty="0"/>
              <a:t>指令的下一条指令首地址的偏移地址，即当前</a:t>
            </a:r>
            <a:r>
              <a:rPr lang="en-US" altLang="zh-CN" sz="1800"/>
              <a:t>IP,</a:t>
            </a:r>
            <a:r>
              <a:rPr lang="zh-CN" altLang="en-US" sz="1800" dirty="0"/>
              <a:t>也称为断点地址）压入堆栈进行保护，以提供子程序返回主程序时，在执行返回指令</a:t>
            </a:r>
            <a:r>
              <a:rPr lang="en-US" altLang="zh-CN" sz="1800"/>
              <a:t>RET</a:t>
            </a:r>
            <a:r>
              <a:rPr lang="zh-CN" altLang="en-US" sz="1800" dirty="0"/>
              <a:t>恢复断点地址。</a:t>
            </a:r>
            <a:endParaRPr lang="zh-CN" altLang="en-US" sz="1800" dirty="0"/>
          </a:p>
          <a:p>
            <a:pPr marL="0" indent="0" algn="just">
              <a:buNone/>
            </a:pPr>
            <a:r>
              <a:rPr lang="zh-CN" altLang="en-US" sz="1800" dirty="0"/>
              <a:t>断点地址进栈操作：</a:t>
            </a:r>
            <a:endParaRPr lang="zh-CN" altLang="en-US" sz="1800" dirty="0"/>
          </a:p>
          <a:p>
            <a:pPr marL="0" indent="0" algn="just">
              <a:buNone/>
            </a:pPr>
            <a:r>
              <a:rPr lang="en-US" altLang="zh-CN" sz="1800"/>
              <a:t>SP←(SP)</a:t>
            </a:r>
            <a:r>
              <a:rPr lang="zh-CN" altLang="en-US" sz="1800"/>
              <a:t>－</a:t>
            </a:r>
            <a:r>
              <a:rPr lang="en-US" altLang="zh-CN" sz="1800"/>
              <a:t>2 </a:t>
            </a:r>
            <a:r>
              <a:rPr lang="zh-CN" altLang="en-US" sz="1800" dirty="0"/>
              <a:t>而后</a:t>
            </a:r>
            <a:r>
              <a:rPr lang="en-US" altLang="zh-CN" sz="1800" dirty="0"/>
              <a:t>(</a:t>
            </a:r>
            <a:r>
              <a:rPr lang="en-US" altLang="zh-CN" sz="1800"/>
              <a:t>SP+1)</a:t>
            </a:r>
            <a:r>
              <a:rPr lang="zh-CN" altLang="en-US" sz="1800"/>
              <a:t>，</a:t>
            </a:r>
            <a:r>
              <a:rPr lang="en-US" altLang="zh-CN" sz="1800"/>
              <a:t>(SP)←IP</a:t>
            </a:r>
            <a:endParaRPr lang="en-US" altLang="zh-CN" sz="1800"/>
          </a:p>
          <a:p>
            <a:pPr marL="0" indent="0" algn="just">
              <a:buNone/>
            </a:pPr>
            <a:r>
              <a:rPr lang="en-US" altLang="zh-CN" sz="1800"/>
              <a:t>②</a:t>
            </a:r>
            <a:r>
              <a:rPr lang="zh-CN" altLang="en-US" sz="1800" dirty="0"/>
              <a:t>转到子程序人口地址继续执行子程序。</a:t>
            </a:r>
            <a:endParaRPr lang="zh-CN" altLang="en-US" sz="1800" dirty="0"/>
          </a:p>
          <a:p>
            <a:pPr marL="0" indent="0" algn="just">
              <a:buNone/>
            </a:pPr>
            <a:r>
              <a:rPr lang="zh-CN" altLang="en-US" sz="1800" dirty="0"/>
              <a:t>指令中的</a:t>
            </a:r>
            <a:r>
              <a:rPr lang="en-US" altLang="zh-CN" sz="1800"/>
              <a:t>DST</a:t>
            </a:r>
            <a:r>
              <a:rPr lang="zh-CN" altLang="en-US" sz="1800" dirty="0"/>
              <a:t>在指令汇编格式中常使用子程序入口的符号地址（标号）。在机器语言代码中，它是一个</a:t>
            </a:r>
            <a:r>
              <a:rPr lang="en-US" altLang="zh-CN" sz="1800" dirty="0"/>
              <a:t>16</a:t>
            </a:r>
            <a:r>
              <a:rPr lang="zh-CN" altLang="en-US" sz="1800" dirty="0"/>
              <a:t>位位移量，取值范围是－</a:t>
            </a:r>
            <a:r>
              <a:rPr lang="en-US" altLang="zh-CN" sz="1800" dirty="0"/>
              <a:t>32768</a:t>
            </a:r>
            <a:r>
              <a:rPr lang="zh-CN" altLang="en-US" sz="1800" dirty="0"/>
              <a:t>～＋</a:t>
            </a:r>
            <a:r>
              <a:rPr lang="en-US" altLang="zh-CN" sz="1800" dirty="0"/>
              <a:t>32767</a:t>
            </a:r>
            <a:r>
              <a:rPr lang="zh-CN" altLang="en-US" sz="1800" dirty="0"/>
              <a:t>。子程序的人口地址的偏移量是当前</a:t>
            </a:r>
            <a:r>
              <a:rPr lang="en-US" altLang="zh-CN" sz="1800"/>
              <a:t>IP</a:t>
            </a:r>
            <a:r>
              <a:rPr lang="zh-CN" altLang="en-US" sz="1800" dirty="0"/>
              <a:t>与</a:t>
            </a:r>
            <a:r>
              <a:rPr lang="en-US" altLang="zh-CN" sz="1800" dirty="0"/>
              <a:t>16</a:t>
            </a:r>
            <a:r>
              <a:rPr lang="zh-CN" altLang="en-US" sz="1800" dirty="0"/>
              <a:t>位带符号位移量相加，即</a:t>
            </a:r>
            <a:r>
              <a:rPr lang="en-US" altLang="zh-CN" sz="1800"/>
              <a:t>IP</a:t>
            </a:r>
            <a:r>
              <a:rPr lang="zh-CN" altLang="en-US" sz="1800" baseline="-30000" dirty="0"/>
              <a:t>目标</a:t>
            </a:r>
            <a:r>
              <a:rPr lang="en-US" altLang="zh-CN" sz="1800" dirty="0"/>
              <a:t>←</a:t>
            </a:r>
            <a:r>
              <a:rPr lang="en-US" altLang="zh-CN" sz="1800"/>
              <a:t>IP</a:t>
            </a:r>
            <a:r>
              <a:rPr lang="zh-CN" altLang="en-US" sz="1800" baseline="-30000" dirty="0"/>
              <a:t>当前</a:t>
            </a:r>
            <a:r>
              <a:rPr lang="en-US" altLang="zh-CN" sz="1800" dirty="0"/>
              <a:t>+</a:t>
            </a:r>
            <a:r>
              <a:rPr lang="en-US" altLang="zh-CN" sz="1800"/>
              <a:t>D</a:t>
            </a:r>
            <a:r>
              <a:rPr lang="en-US" altLang="zh-CN" sz="1800" baseline="-30000"/>
              <a:t>16</a:t>
            </a:r>
            <a:endParaRPr lang="en-US" altLang="zh-CN" sz="1800"/>
          </a:p>
          <a:p>
            <a:pPr marL="0" indent="0" algn="just">
              <a:buNone/>
            </a:pPr>
            <a:r>
              <a:rPr lang="zh-CN" altLang="en-US" sz="1800" dirty="0"/>
              <a:t>段内直接调用，只要改变</a:t>
            </a:r>
            <a:r>
              <a:rPr lang="en-US" altLang="zh-CN" sz="1800"/>
              <a:t>IP</a:t>
            </a:r>
            <a:r>
              <a:rPr lang="zh-CN" altLang="en-US" sz="1800" dirty="0"/>
              <a:t>值，</a:t>
            </a:r>
            <a:r>
              <a:rPr lang="en-US" altLang="zh-CN" sz="1800"/>
              <a:t>CS</a:t>
            </a:r>
            <a:r>
              <a:rPr lang="zh-CN" altLang="en-US" sz="1800" dirty="0"/>
              <a:t>值不必变动，且子程序可放在主程序中任何位置，一般都放在主程序前面或后面；放在主程序中间，要注意主程序的衔接。</a:t>
            </a:r>
            <a:endParaRPr lang="zh-CN" altLang="en-US" sz="1800" dirty="0"/>
          </a:p>
          <a:p>
            <a:endParaRPr lang="zh-CN" altLang="en-US" sz="1800"/>
          </a:p>
        </p:txBody>
      </p:sp>
    </p:spTree>
  </p:cSld>
  <p:clrMapOvr>
    <a:masterClrMapping/>
  </p:clrMapOvr>
  <p:transition spd="med">
    <p:zoom/>
  </p:transition>
</p:sld>
</file>

<file path=ppt/slides/slide2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3060" name="文本框 173059"/>
          <p:cNvSpPr txBox="1"/>
          <p:nvPr/>
        </p:nvSpPr>
        <p:spPr>
          <a:xfrm>
            <a:off x="457200" y="609600"/>
            <a:ext cx="8305800" cy="5995988"/>
          </a:xfrm>
          <a:prstGeom prst="rect">
            <a:avLst/>
          </a:prstGeom>
          <a:noFill/>
          <a:ln w="9525">
            <a:noFill/>
          </a:ln>
        </p:spPr>
        <p:txBody>
          <a:bodyPr>
            <a:spAutoFit/>
          </a:bodyPr>
          <a:p>
            <a:pPr algn="just">
              <a:lnSpc>
                <a:spcPct val="135000"/>
              </a:lnSpc>
              <a:spcBef>
                <a:spcPct val="50000"/>
              </a:spcBef>
            </a:pPr>
            <a:endParaRPr lang="en-US" altLang="zh-CN">
              <a:latin typeface="Times New Roman" panose="02020603050405020304" pitchFamily="18" charset="0"/>
              <a:ea typeface="宋体" panose="02010600030101010101" pitchFamily="2" charset="-122"/>
            </a:endParaRPr>
          </a:p>
          <a:p>
            <a:pPr algn="just">
              <a:lnSpc>
                <a:spcPct val="135000"/>
              </a:lnSpc>
              <a:spcBef>
                <a:spcPct val="50000"/>
              </a:spcBef>
            </a:pPr>
            <a:endParaRPr lang="en-US" altLang="zh-CN">
              <a:latin typeface="Times New Roman" panose="02020603050405020304" pitchFamily="18" charset="0"/>
              <a:ea typeface="宋体" panose="02010600030101010101" pitchFamily="2" charset="-122"/>
            </a:endParaRPr>
          </a:p>
          <a:p>
            <a:pPr algn="just">
              <a:lnSpc>
                <a:spcPct val="135000"/>
              </a:lnSpc>
              <a:spcBef>
                <a:spcPct val="50000"/>
              </a:spcBef>
            </a:pPr>
            <a:endParaRPr lang="en-US" altLang="zh-CN">
              <a:latin typeface="Times New Roman" panose="02020603050405020304" pitchFamily="18" charset="0"/>
              <a:ea typeface="宋体" panose="02010600030101010101" pitchFamily="2" charset="-122"/>
            </a:endParaRPr>
          </a:p>
          <a:p>
            <a:pPr algn="just">
              <a:lnSpc>
                <a:spcPct val="135000"/>
              </a:lnSpc>
              <a:spcBef>
                <a:spcPct val="50000"/>
              </a:spcBef>
            </a:pPr>
            <a:endParaRPr lang="en-US" altLang="zh-CN">
              <a:latin typeface="Times New Roman" panose="02020603050405020304" pitchFamily="18" charset="0"/>
              <a:ea typeface="宋体" panose="02010600030101010101" pitchFamily="2" charset="-122"/>
            </a:endParaRPr>
          </a:p>
          <a:p>
            <a:pPr algn="just">
              <a:lnSpc>
                <a:spcPct val="135000"/>
              </a:lnSpc>
              <a:spcBef>
                <a:spcPct val="50000"/>
              </a:spcBef>
            </a:pPr>
            <a:endParaRPr lang="en-US" altLang="zh-CN">
              <a:latin typeface="Times New Roman" panose="02020603050405020304" pitchFamily="18" charset="0"/>
              <a:ea typeface="宋体" panose="02010600030101010101" pitchFamily="2" charset="-122"/>
            </a:endParaRPr>
          </a:p>
          <a:p>
            <a:pPr algn="just">
              <a:lnSpc>
                <a:spcPct val="135000"/>
              </a:lnSpc>
              <a:spcBef>
                <a:spcPct val="50000"/>
              </a:spcBef>
            </a:pPr>
            <a:endParaRPr lang="en-US" altLang="zh-CN">
              <a:latin typeface="Times New Roman" panose="02020603050405020304" pitchFamily="18" charset="0"/>
              <a:ea typeface="宋体" panose="02010600030101010101" pitchFamily="2" charset="-122"/>
            </a:endParaRPr>
          </a:p>
          <a:p>
            <a:pPr algn="just">
              <a:lnSpc>
                <a:spcPct val="135000"/>
              </a:lnSpc>
              <a:spcBef>
                <a:spcPct val="50000"/>
              </a:spcBef>
            </a:pPr>
            <a:endParaRPr lang="en-US" altLang="zh-CN">
              <a:latin typeface="Times New Roman" panose="02020603050405020304" pitchFamily="18" charset="0"/>
              <a:ea typeface="宋体" panose="02010600030101010101" pitchFamily="2" charset="-122"/>
            </a:endParaRPr>
          </a:p>
          <a:p>
            <a:pPr algn="just">
              <a:lnSpc>
                <a:spcPct val="135000"/>
              </a:lnSpc>
              <a:spcBef>
                <a:spcPct val="50000"/>
              </a:spcBef>
            </a:pPr>
            <a:endParaRPr lang="en-US" altLang="zh-CN">
              <a:latin typeface="Times New Roman" panose="02020603050405020304" pitchFamily="18" charset="0"/>
              <a:ea typeface="宋体" panose="02010600030101010101" pitchFamily="2" charset="-122"/>
            </a:endParaRPr>
          </a:p>
          <a:p>
            <a:pPr algn="just">
              <a:lnSpc>
                <a:spcPct val="135000"/>
              </a:lnSpc>
              <a:spcBef>
                <a:spcPct val="50000"/>
              </a:spcBef>
            </a:pPr>
            <a:r>
              <a:rPr lang="en-US" altLang="zh-CN">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pic>
        <p:nvPicPr>
          <p:cNvPr id="173061" name="图片 173060" descr="D:\素材\GIF动画插件1\GIF018.GIF">
            <a:hlinkClick r:id="rId1" action="ppaction://hlinksldjump"/>
          </p:cNvPr>
          <p:cNvPicPr>
            <a:picLocks noChangeAspect="1"/>
          </p:cNvPicPr>
          <p:nvPr/>
        </p:nvPicPr>
        <p:blipFill>
          <a:blip r:embed="rId2"/>
          <a:stretch>
            <a:fillRect/>
          </a:stretch>
        </p:blipFill>
        <p:spPr>
          <a:xfrm>
            <a:off x="7391400" y="6172200"/>
            <a:ext cx="479425" cy="388938"/>
          </a:xfrm>
          <a:prstGeom prst="rect">
            <a:avLst/>
          </a:prstGeom>
          <a:noFill/>
          <a:ln w="9525">
            <a:noFill/>
          </a:ln>
        </p:spPr>
      </p:pic>
      <p:graphicFrame>
        <p:nvGraphicFramePr>
          <p:cNvPr id="173062" name="对象 173061"/>
          <p:cNvGraphicFramePr/>
          <p:nvPr/>
        </p:nvGraphicFramePr>
        <p:xfrm>
          <a:off x="381000" y="406400"/>
          <a:ext cx="8534400" cy="6156325"/>
        </p:xfrm>
        <a:graphic>
          <a:graphicData uri="http://schemas.openxmlformats.org/presentationml/2006/ole">
            <mc:AlternateContent xmlns:mc="http://schemas.openxmlformats.org/markup-compatibility/2006">
              <mc:Choice xmlns:v="urn:schemas-microsoft-com:vml" Requires="v">
                <p:oleObj spid="_x0000_s3108" name="" r:id="rId3" imgW="4991100" imgH="3600450" progId="Paint.Picture">
                  <p:embed/>
                </p:oleObj>
              </mc:Choice>
              <mc:Fallback>
                <p:oleObj name="" r:id="rId3" imgW="4991100" imgH="3600450" progId="Paint.Picture">
                  <p:embed/>
                  <p:pic>
                    <p:nvPicPr>
                      <p:cNvPr id="0" name="图片 3107"/>
                      <p:cNvPicPr/>
                      <p:nvPr/>
                    </p:nvPicPr>
                    <p:blipFill>
                      <a:blip r:embed="rId4"/>
                      <a:stretch>
                        <a:fillRect/>
                      </a:stretch>
                    </p:blipFill>
                    <p:spPr>
                      <a:xfrm>
                        <a:off x="381000" y="406400"/>
                        <a:ext cx="8534400" cy="6156325"/>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2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4019" name="文本占位符 214018"/>
          <p:cNvSpPr>
            <a:spLocks noGrp="1"/>
          </p:cNvSpPr>
          <p:nvPr>
            <p:ph type="body" idx="1"/>
          </p:nvPr>
        </p:nvSpPr>
        <p:spPr>
          <a:xfrm>
            <a:off x="685800" y="609600"/>
            <a:ext cx="7772400" cy="5486400"/>
          </a:xfrm>
        </p:spPr>
        <p:txBody>
          <a:bodyPr/>
          <a:p>
            <a:pPr marL="0" indent="0" algn="just">
              <a:lnSpc>
                <a:spcPct val="90000"/>
              </a:lnSpc>
              <a:buNone/>
            </a:pPr>
            <a:r>
              <a:rPr lang="zh-CN" altLang="en-US" sz="2000" dirty="0"/>
              <a:t>当前</a:t>
            </a:r>
            <a:r>
              <a:rPr lang="en-US" altLang="zh-CN" sz="2000"/>
              <a:t>IP=2543H</a:t>
            </a:r>
            <a:r>
              <a:rPr lang="zh-CN" altLang="en-US" sz="2000" dirty="0"/>
              <a:t>首先进栈保护如图</a:t>
            </a:r>
            <a:r>
              <a:rPr lang="en-US" altLang="zh-CN" sz="2000" dirty="0"/>
              <a:t>5</a:t>
            </a:r>
            <a:r>
              <a:rPr lang="zh-CN" altLang="en-US" sz="2000" dirty="0"/>
              <a:t>－</a:t>
            </a:r>
            <a:r>
              <a:rPr lang="en-US" altLang="zh-CN" sz="2000" dirty="0"/>
              <a:t>13</a:t>
            </a:r>
            <a:r>
              <a:rPr lang="zh-CN" altLang="en-US" sz="2000" dirty="0"/>
              <a:t>所示。</a:t>
            </a:r>
            <a:r>
              <a:rPr lang="en-US" altLang="zh-CN" sz="2000" dirty="0"/>
              <a:t>16</a:t>
            </a:r>
            <a:r>
              <a:rPr lang="zh-CN" altLang="en-US" sz="2000" dirty="0"/>
              <a:t>位位移量计算</a:t>
            </a:r>
            <a:r>
              <a:rPr lang="en-US" altLang="zh-CN" sz="2000"/>
              <a:t>D</a:t>
            </a:r>
            <a:r>
              <a:rPr lang="en-US" altLang="zh-CN" sz="2000" baseline="-30000"/>
              <a:t>16</a:t>
            </a:r>
            <a:r>
              <a:rPr lang="zh-CN" altLang="en-US" sz="2000"/>
              <a:t>＝</a:t>
            </a:r>
            <a:r>
              <a:rPr lang="en-US" altLang="zh-CN" sz="2000"/>
              <a:t>3000H</a:t>
            </a:r>
            <a:r>
              <a:rPr lang="zh-CN" altLang="en-US" sz="2000"/>
              <a:t>－</a:t>
            </a:r>
            <a:r>
              <a:rPr lang="en-US" altLang="zh-CN" sz="2000"/>
              <a:t>2543H=0ABDH</a:t>
            </a:r>
            <a:r>
              <a:rPr lang="zh-CN" altLang="en-US" sz="2000"/>
              <a:t>，</a:t>
            </a:r>
            <a:r>
              <a:rPr lang="zh-CN" altLang="en-US" sz="2000" dirty="0"/>
              <a:t>调用子程序的过程如图</a:t>
            </a:r>
            <a:r>
              <a:rPr lang="en-US" altLang="zh-CN" sz="2000" dirty="0"/>
              <a:t>5</a:t>
            </a:r>
            <a:r>
              <a:rPr lang="zh-CN" altLang="en-US" sz="2000" dirty="0"/>
              <a:t>－</a:t>
            </a:r>
            <a:r>
              <a:rPr lang="en-US" altLang="zh-CN" sz="2000" dirty="0"/>
              <a:t>13</a:t>
            </a:r>
            <a:r>
              <a:rPr lang="zh-CN" altLang="en-US" sz="2000" dirty="0"/>
              <a:t>（</a:t>
            </a:r>
            <a:r>
              <a:rPr lang="en-US" altLang="zh-CN" sz="2000"/>
              <a:t>b</a:t>
            </a:r>
            <a:r>
              <a:rPr lang="zh-CN" altLang="en-US" sz="2000"/>
              <a:t>）</a:t>
            </a:r>
            <a:r>
              <a:rPr lang="zh-CN" altLang="en-US" sz="2000" dirty="0"/>
              <a:t>所示。</a:t>
            </a:r>
            <a:endParaRPr lang="zh-CN" altLang="en-US" sz="2000" dirty="0"/>
          </a:p>
          <a:p>
            <a:pPr marL="0" indent="0" algn="just">
              <a:lnSpc>
                <a:spcPct val="90000"/>
              </a:lnSpc>
              <a:buNone/>
            </a:pPr>
            <a:r>
              <a:rPr lang="zh-CN" altLang="en-US" sz="2000" dirty="0"/>
              <a:t>有时为了表明是段内调用，可使用</a:t>
            </a:r>
            <a:r>
              <a:rPr lang="en-US" altLang="zh-CN" sz="2000"/>
              <a:t>NEAR PTR</a:t>
            </a:r>
            <a:r>
              <a:rPr lang="zh-CN" altLang="en-US" sz="2000" dirty="0"/>
              <a:t>属性操作符来说明，如：</a:t>
            </a:r>
            <a:endParaRPr lang="zh-CN" altLang="en-US" sz="2000" dirty="0"/>
          </a:p>
          <a:p>
            <a:pPr marL="0" indent="0" algn="just">
              <a:lnSpc>
                <a:spcPct val="90000"/>
              </a:lnSpc>
              <a:buNone/>
            </a:pPr>
            <a:r>
              <a:rPr lang="en-US" altLang="zh-CN" sz="2000"/>
              <a:t>CALL  NERA PTR SUBPROC</a:t>
            </a:r>
            <a:r>
              <a:rPr lang="zh-CN" altLang="en-US" sz="2000" dirty="0"/>
              <a:t>但在通常使用时，可省略</a:t>
            </a:r>
            <a:r>
              <a:rPr lang="en-US" altLang="zh-CN" sz="2000"/>
              <a:t>NEAR PTR</a:t>
            </a:r>
            <a:r>
              <a:rPr lang="zh-CN" altLang="en-US" sz="2000" dirty="0"/>
              <a:t>操作符（默认），而直接写成：</a:t>
            </a:r>
            <a:r>
              <a:rPr lang="en-US" altLang="zh-CN" sz="2000"/>
              <a:t>CALL  SUBPROC</a:t>
            </a:r>
            <a:r>
              <a:rPr lang="zh-CN" altLang="en-US" sz="2000"/>
              <a:t>。</a:t>
            </a:r>
            <a:endParaRPr lang="zh-CN" altLang="en-US" sz="2000"/>
          </a:p>
          <a:p>
            <a:pPr marL="0" indent="0" algn="just">
              <a:lnSpc>
                <a:spcPct val="90000"/>
              </a:lnSpc>
              <a:buNone/>
            </a:pPr>
            <a:r>
              <a:rPr lang="zh-CN" altLang="en-US" sz="2000" b="1"/>
              <a:t>（</a:t>
            </a:r>
            <a:r>
              <a:rPr lang="en-US" altLang="zh-CN" sz="2000" b="1"/>
              <a:t>2</a:t>
            </a:r>
            <a:r>
              <a:rPr lang="zh-CN" altLang="en-US" sz="2000" b="1"/>
              <a:t>） </a:t>
            </a:r>
            <a:r>
              <a:rPr lang="zh-CN" altLang="en-US" sz="2000" b="1" dirty="0"/>
              <a:t>段内间接调用</a:t>
            </a:r>
            <a:endParaRPr lang="zh-CN" altLang="en-US" sz="2000" dirty="0"/>
          </a:p>
          <a:p>
            <a:pPr marL="0" indent="0" algn="just">
              <a:lnSpc>
                <a:spcPct val="90000"/>
              </a:lnSpc>
              <a:buNone/>
            </a:pPr>
            <a:r>
              <a:rPr lang="zh-CN" altLang="en-US" sz="2000" dirty="0"/>
              <a:t>指令格式：  </a:t>
            </a:r>
            <a:r>
              <a:rPr lang="en-US" altLang="zh-CN" sz="2000"/>
              <a:t>CALL  DST   </a:t>
            </a:r>
            <a:r>
              <a:rPr lang="zh-CN" altLang="en-US" sz="2000"/>
              <a:t>；</a:t>
            </a:r>
            <a:r>
              <a:rPr lang="en-US" altLang="zh-CN" sz="2000"/>
              <a:t>DST</a:t>
            </a:r>
            <a:r>
              <a:rPr lang="zh-CN" altLang="en-US" sz="2000" dirty="0"/>
              <a:t>为寄存器或存储器寻址方式</a:t>
            </a:r>
            <a:endParaRPr lang="zh-CN" altLang="en-US" sz="2000" dirty="0"/>
          </a:p>
          <a:p>
            <a:pPr marL="0" indent="0" algn="just">
              <a:lnSpc>
                <a:spcPct val="90000"/>
              </a:lnSpc>
              <a:buNone/>
            </a:pPr>
            <a:r>
              <a:rPr lang="zh-CN" altLang="en-US" sz="2000" dirty="0"/>
              <a:t>执行的操作：</a:t>
            </a:r>
            <a:r>
              <a:rPr lang="en-US" altLang="zh-CN" sz="2000"/>
              <a:t>SP←SP</a:t>
            </a:r>
            <a:r>
              <a:rPr lang="zh-CN" altLang="en-US" sz="2000"/>
              <a:t>－</a:t>
            </a:r>
            <a:r>
              <a:rPr lang="en-US" altLang="zh-CN" sz="2000"/>
              <a:t>2</a:t>
            </a:r>
            <a:r>
              <a:rPr lang="zh-CN" altLang="en-US" sz="2000"/>
              <a:t>，</a:t>
            </a:r>
            <a:r>
              <a:rPr lang="en-US" altLang="zh-CN" sz="2000"/>
              <a:t>(SP+1)</a:t>
            </a:r>
            <a:r>
              <a:rPr lang="zh-CN" altLang="en-US" sz="2000"/>
              <a:t>，</a:t>
            </a:r>
            <a:r>
              <a:rPr lang="en-US" altLang="zh-CN" sz="2000"/>
              <a:t>(SP)←IP  </a:t>
            </a:r>
            <a:r>
              <a:rPr lang="zh-CN" altLang="en-US" sz="2000"/>
              <a:t>：</a:t>
            </a:r>
            <a:r>
              <a:rPr lang="zh-CN" altLang="en-US" sz="2000" dirty="0"/>
              <a:t>保护断点</a:t>
            </a:r>
            <a:endParaRPr lang="zh-CN" altLang="en-US" sz="2000" dirty="0"/>
          </a:p>
          <a:p>
            <a:pPr marL="0" indent="0" algn="just">
              <a:lnSpc>
                <a:spcPct val="90000"/>
              </a:lnSpc>
              <a:buNone/>
            </a:pPr>
            <a:r>
              <a:rPr lang="en-US" altLang="zh-CN" sz="2000"/>
              <a:t>IP←reg</a:t>
            </a:r>
            <a:r>
              <a:rPr lang="en-US" altLang="zh-CN" sz="2000" baseline="-30000"/>
              <a:t>16</a:t>
            </a:r>
            <a:r>
              <a:rPr lang="en-US" altLang="zh-CN" sz="2000"/>
              <a:t> </a:t>
            </a:r>
            <a:r>
              <a:rPr lang="zh-CN" altLang="en-US" sz="2000" dirty="0"/>
              <a:t>或 </a:t>
            </a:r>
            <a:r>
              <a:rPr lang="en-US" altLang="zh-CN" sz="2000"/>
              <a:t>mem</a:t>
            </a:r>
            <a:r>
              <a:rPr lang="en-US" altLang="zh-CN" sz="2000" baseline="-30000"/>
              <a:t>16</a:t>
            </a:r>
            <a:r>
              <a:rPr lang="zh-CN" altLang="en-US" sz="2000"/>
              <a:t>（</a:t>
            </a:r>
            <a:r>
              <a:rPr lang="zh-CN" altLang="en-US" sz="2000" dirty="0"/>
              <a:t>其内容为子程序入口地址的偏移量）</a:t>
            </a:r>
            <a:endParaRPr lang="zh-CN" altLang="en-US" sz="2000" dirty="0"/>
          </a:p>
          <a:p>
            <a:pPr marL="0" indent="0" algn="just">
              <a:lnSpc>
                <a:spcPct val="90000"/>
              </a:lnSpc>
              <a:buNone/>
            </a:pPr>
            <a:r>
              <a:rPr lang="zh-CN" altLang="en-US" sz="2000" dirty="0"/>
              <a:t>本指令操作方法与段内直接调用大致相同，主要不同之处是子程序入口地址</a:t>
            </a:r>
            <a:r>
              <a:rPr lang="en-US" altLang="zh-CN" sz="2000"/>
              <a:t>DST</a:t>
            </a:r>
            <a:r>
              <a:rPr lang="zh-CN" altLang="en-US" sz="2000" dirty="0"/>
              <a:t>的寻址方式不同。本格式中的子程序入口地址</a:t>
            </a:r>
            <a:r>
              <a:rPr lang="en-US" altLang="zh-CN" sz="2000"/>
              <a:t>IP</a:t>
            </a:r>
            <a:r>
              <a:rPr lang="zh-CN" altLang="en-US" sz="2000" dirty="0"/>
              <a:t>是从</a:t>
            </a:r>
            <a:r>
              <a:rPr lang="en-US" altLang="zh-CN" sz="2000" dirty="0"/>
              <a:t>16</a:t>
            </a:r>
            <a:r>
              <a:rPr lang="zh-CN" altLang="en-US" sz="2000" dirty="0"/>
              <a:t>位寄存器或各种寻址方式存储单元中获取，</a:t>
            </a:r>
            <a:r>
              <a:rPr lang="en-US" altLang="zh-CN" sz="2000"/>
              <a:t>DST</a:t>
            </a:r>
            <a:r>
              <a:rPr lang="zh-CN" altLang="en-US" sz="2000" dirty="0"/>
              <a:t>不允许采用立即数和段寄存器。 </a:t>
            </a:r>
            <a:endParaRPr lang="zh-CN" altLang="en-US" sz="2000" dirty="0"/>
          </a:p>
          <a:p>
            <a:pPr marL="0" indent="0" algn="just">
              <a:lnSpc>
                <a:spcPct val="90000"/>
              </a:lnSpc>
              <a:buNone/>
            </a:pPr>
            <a:r>
              <a:rPr lang="zh-CN" altLang="en-US" sz="2000" dirty="0"/>
              <a:t>【例</a:t>
            </a:r>
            <a:r>
              <a:rPr lang="en-US" altLang="zh-CN" sz="2000" dirty="0"/>
              <a:t>5</a:t>
            </a:r>
            <a:r>
              <a:rPr lang="zh-CN" altLang="en-US" sz="2000" dirty="0"/>
              <a:t>－</a:t>
            </a:r>
            <a:r>
              <a:rPr lang="en-US" altLang="zh-CN" sz="2000" dirty="0"/>
              <a:t>102</a:t>
            </a:r>
            <a:r>
              <a:rPr lang="zh-CN" altLang="en-US" sz="2000" dirty="0"/>
              <a:t>】</a:t>
            </a:r>
            <a:r>
              <a:rPr lang="en-US" altLang="zh-CN" sz="2000"/>
              <a:t>CALL BX</a:t>
            </a:r>
            <a:endParaRPr lang="en-US" altLang="zh-CN" sz="2000"/>
          </a:p>
          <a:p>
            <a:pPr marL="0" indent="0" algn="just">
              <a:lnSpc>
                <a:spcPct val="90000"/>
              </a:lnSpc>
              <a:buNone/>
            </a:pPr>
            <a:r>
              <a:rPr lang="zh-CN" altLang="en-US" sz="2000" dirty="0"/>
              <a:t>若事先</a:t>
            </a:r>
            <a:r>
              <a:rPr lang="en-US" altLang="zh-CN" sz="2000"/>
              <a:t>BX</a:t>
            </a:r>
            <a:r>
              <a:rPr lang="zh-CN" altLang="en-US" sz="2000"/>
              <a:t>＝</a:t>
            </a:r>
            <a:r>
              <a:rPr lang="en-US" altLang="zh-CN" sz="2000"/>
              <a:t>2600H</a:t>
            </a:r>
            <a:r>
              <a:rPr lang="zh-CN" altLang="en-US" sz="2000"/>
              <a:t>，</a:t>
            </a:r>
            <a:r>
              <a:rPr lang="zh-CN" altLang="en-US" sz="2000" dirty="0"/>
              <a:t>指令</a:t>
            </a:r>
            <a:r>
              <a:rPr lang="en-US" altLang="zh-CN" sz="2000"/>
              <a:t>CALL</a:t>
            </a:r>
            <a:r>
              <a:rPr lang="zh-CN" altLang="en-US" sz="2000" dirty="0"/>
              <a:t>执行后转到同一个代码段，可知子程序的入口地址</a:t>
            </a:r>
            <a:r>
              <a:rPr lang="en-US" altLang="zh-CN" sz="2000"/>
              <a:t>IP=BX=2600H</a:t>
            </a:r>
            <a:r>
              <a:rPr lang="zh-CN" altLang="en-US" sz="2000"/>
              <a:t>，</a:t>
            </a:r>
            <a:r>
              <a:rPr lang="zh-CN" altLang="en-US" sz="2000" dirty="0"/>
              <a:t>于是从</a:t>
            </a:r>
            <a:r>
              <a:rPr lang="en-US" altLang="zh-CN" sz="2000" dirty="0"/>
              <a:t>2600</a:t>
            </a:r>
            <a:r>
              <a:rPr lang="en-US" altLang="zh-CN" sz="2000"/>
              <a:t>H</a:t>
            </a:r>
            <a:r>
              <a:rPr lang="zh-CN" altLang="en-US" sz="2000" dirty="0"/>
              <a:t>偏移地址处开始执行子程序。</a:t>
            </a:r>
            <a:endParaRPr lang="zh-CN" altLang="en-US" sz="2000" dirty="0"/>
          </a:p>
          <a:p>
            <a:pPr marL="0" indent="0">
              <a:lnSpc>
                <a:spcPct val="90000"/>
              </a:lnSpc>
              <a:buNone/>
            </a:pPr>
            <a:endParaRPr lang="zh-CN" altLang="en-US" sz="2000"/>
          </a:p>
        </p:txBody>
      </p:sp>
    </p:spTree>
  </p:cSld>
  <p:clrMapOvr>
    <a:masterClrMapping/>
  </p:clrMapOvr>
  <p:transition spd="med">
    <p:zoom/>
  </p:transition>
</p:sld>
</file>

<file path=ppt/slides/slide2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5043" name="文本占位符 215042"/>
          <p:cNvSpPr>
            <a:spLocks noGrp="1"/>
          </p:cNvSpPr>
          <p:nvPr>
            <p:ph type="body" idx="1"/>
          </p:nvPr>
        </p:nvSpPr>
        <p:spPr>
          <a:xfrm>
            <a:off x="685800" y="533400"/>
            <a:ext cx="7772400" cy="5562600"/>
          </a:xfrm>
        </p:spPr>
        <p:txBody>
          <a:bodyPr/>
          <a:p>
            <a:pPr marL="0" indent="0" algn="just">
              <a:buNone/>
            </a:pPr>
            <a:r>
              <a:rPr lang="zh-CN" altLang="en-US" sz="2000" dirty="0"/>
              <a:t>【例</a:t>
            </a:r>
            <a:r>
              <a:rPr lang="en-US" altLang="zh-CN" sz="2000" dirty="0"/>
              <a:t>5</a:t>
            </a:r>
            <a:r>
              <a:rPr lang="zh-CN" altLang="en-US" sz="2000" dirty="0"/>
              <a:t>－</a:t>
            </a:r>
            <a:r>
              <a:rPr lang="en-US" altLang="zh-CN" sz="2000" dirty="0"/>
              <a:t>103</a:t>
            </a:r>
            <a:r>
              <a:rPr lang="zh-CN" altLang="en-US" sz="2000" dirty="0"/>
              <a:t>】</a:t>
            </a:r>
            <a:r>
              <a:rPr lang="en-US" altLang="zh-CN" sz="2000"/>
              <a:t>CALL  WORD PTR [BX</a:t>
            </a:r>
            <a:r>
              <a:rPr lang="zh-CN" altLang="en-US" sz="2000"/>
              <a:t>＋</a:t>
            </a:r>
            <a:r>
              <a:rPr lang="en-US" altLang="zh-CN" sz="2000"/>
              <a:t>SI]</a:t>
            </a:r>
            <a:endParaRPr lang="en-US" altLang="zh-CN" sz="2000"/>
          </a:p>
          <a:p>
            <a:pPr marL="0" indent="0" algn="just">
              <a:buNone/>
            </a:pPr>
            <a:r>
              <a:rPr lang="zh-CN" altLang="en-US" sz="2000"/>
              <a:t>设</a:t>
            </a:r>
            <a:r>
              <a:rPr lang="en-US" altLang="zh-CN" sz="2000"/>
              <a:t>DS</a:t>
            </a:r>
            <a:r>
              <a:rPr lang="zh-CN" altLang="en-US" sz="2000"/>
              <a:t>＝</a:t>
            </a:r>
            <a:r>
              <a:rPr lang="en-US" altLang="zh-CN" sz="2000"/>
              <a:t>3000H</a:t>
            </a:r>
            <a:r>
              <a:rPr lang="zh-CN" altLang="en-US" sz="2000"/>
              <a:t>，</a:t>
            </a:r>
            <a:r>
              <a:rPr lang="en-US" altLang="zh-CN" sz="2000"/>
              <a:t>BX</a:t>
            </a:r>
            <a:r>
              <a:rPr lang="zh-CN" altLang="en-US" sz="2000"/>
              <a:t>＝</a:t>
            </a:r>
            <a:r>
              <a:rPr lang="en-US" altLang="zh-CN" sz="2000"/>
              <a:t>1000H</a:t>
            </a:r>
            <a:r>
              <a:rPr lang="zh-CN" altLang="en-US" sz="2000"/>
              <a:t>，</a:t>
            </a:r>
            <a:r>
              <a:rPr lang="en-US" altLang="zh-CN" sz="2000"/>
              <a:t>SI</a:t>
            </a:r>
            <a:r>
              <a:rPr lang="zh-CN" altLang="en-US" sz="2000"/>
              <a:t>＝</a:t>
            </a:r>
            <a:r>
              <a:rPr lang="en-US" altLang="zh-CN" sz="2000"/>
              <a:t>0200H</a:t>
            </a:r>
            <a:r>
              <a:rPr lang="zh-CN" altLang="en-US" sz="2000"/>
              <a:t>，</a:t>
            </a:r>
            <a:r>
              <a:rPr lang="zh-CN" altLang="en-US" sz="2000" dirty="0"/>
              <a:t>则字存储单元的有效地址</a:t>
            </a:r>
            <a:r>
              <a:rPr lang="en-US" altLang="zh-CN" sz="2000"/>
              <a:t>EA</a:t>
            </a:r>
            <a:r>
              <a:rPr lang="zh-CN" altLang="en-US" sz="2000"/>
              <a:t>＝</a:t>
            </a:r>
            <a:r>
              <a:rPr lang="en-US" altLang="zh-CN" sz="2000"/>
              <a:t>BX</a:t>
            </a:r>
            <a:r>
              <a:rPr lang="zh-CN" altLang="en-US" sz="2000"/>
              <a:t>＋</a:t>
            </a:r>
            <a:r>
              <a:rPr lang="en-US" altLang="zh-CN" sz="2000"/>
              <a:t>SI</a:t>
            </a:r>
            <a:r>
              <a:rPr lang="zh-CN" altLang="en-US" sz="2000"/>
              <a:t>＝</a:t>
            </a:r>
            <a:r>
              <a:rPr lang="en-US" altLang="zh-CN" sz="2000"/>
              <a:t>1200H</a:t>
            </a:r>
            <a:r>
              <a:rPr lang="zh-CN" altLang="en-US" sz="2000"/>
              <a:t>，</a:t>
            </a:r>
            <a:r>
              <a:rPr lang="zh-CN" altLang="en-US" sz="2000" dirty="0"/>
              <a:t>物理地址＝</a:t>
            </a:r>
            <a:r>
              <a:rPr lang="en-US" altLang="zh-CN" sz="2000" dirty="0"/>
              <a:t>30000</a:t>
            </a:r>
            <a:r>
              <a:rPr lang="en-US" altLang="zh-CN" sz="2000"/>
              <a:t>H</a:t>
            </a:r>
            <a:r>
              <a:rPr lang="zh-CN" altLang="en-US" sz="2000"/>
              <a:t>＋</a:t>
            </a:r>
            <a:r>
              <a:rPr lang="en-US" altLang="zh-CN" sz="2000"/>
              <a:t>EA=31200H</a:t>
            </a:r>
            <a:r>
              <a:rPr lang="zh-CN" altLang="en-US" sz="2000"/>
              <a:t>，</a:t>
            </a:r>
            <a:r>
              <a:rPr lang="en-US" altLang="zh-CN" sz="2000"/>
              <a:t>(31200H)=40H</a:t>
            </a:r>
            <a:r>
              <a:rPr lang="zh-CN" altLang="en-US" sz="2000"/>
              <a:t>，</a:t>
            </a:r>
            <a:r>
              <a:rPr lang="en-US" altLang="zh-CN" sz="2000"/>
              <a:t>(31201H)=23H</a:t>
            </a:r>
            <a:r>
              <a:rPr lang="zh-CN" altLang="en-US" sz="2000"/>
              <a:t>。</a:t>
            </a:r>
            <a:r>
              <a:rPr lang="en-US" altLang="zh-CN" sz="2000"/>
              <a:t>CALL</a:t>
            </a:r>
            <a:r>
              <a:rPr lang="zh-CN" altLang="en-US" sz="2000" dirty="0"/>
              <a:t>指令执行后，程序转到同一代码段，从</a:t>
            </a:r>
            <a:r>
              <a:rPr lang="en-US" altLang="zh-CN" sz="2000"/>
              <a:t>IP=(31200H)=2340H</a:t>
            </a:r>
            <a:r>
              <a:rPr lang="zh-CN" altLang="en-US" sz="2000" dirty="0"/>
              <a:t>处执行子程序。</a:t>
            </a:r>
            <a:endParaRPr lang="zh-CN" altLang="en-US" sz="2000" dirty="0"/>
          </a:p>
          <a:p>
            <a:pPr marL="0" indent="0" algn="just">
              <a:buNone/>
            </a:pPr>
            <a:r>
              <a:rPr lang="zh-CN" altLang="en-US" sz="2000" b="1" dirty="0"/>
              <a:t>（</a:t>
            </a:r>
            <a:r>
              <a:rPr lang="en-US" altLang="zh-CN" sz="2000" b="1" dirty="0"/>
              <a:t>3</a:t>
            </a:r>
            <a:r>
              <a:rPr lang="zh-CN" altLang="en-US" sz="2000" b="1" dirty="0"/>
              <a:t>） 段间直接调用</a:t>
            </a:r>
            <a:endParaRPr lang="zh-CN" altLang="en-US" sz="2000" dirty="0"/>
          </a:p>
          <a:p>
            <a:pPr marL="0" indent="0" algn="just">
              <a:buNone/>
            </a:pPr>
            <a:r>
              <a:rPr lang="zh-CN" altLang="en-US" sz="2000" dirty="0"/>
              <a:t>指令格式：</a:t>
            </a:r>
            <a:r>
              <a:rPr lang="en-US" altLang="zh-CN" sz="2000"/>
              <a:t>CALL  DST </a:t>
            </a:r>
            <a:endParaRPr lang="en-US" altLang="zh-CN" sz="2000"/>
          </a:p>
          <a:p>
            <a:pPr marL="0" indent="0" algn="just">
              <a:buNone/>
            </a:pPr>
            <a:r>
              <a:rPr lang="zh-CN" altLang="en-US" sz="2000" dirty="0"/>
              <a:t>执行的操作：</a:t>
            </a:r>
            <a:r>
              <a:rPr lang="en-US" altLang="zh-CN" sz="2000"/>
              <a:t>SP←SP</a:t>
            </a:r>
            <a:r>
              <a:rPr lang="zh-CN" altLang="en-US" sz="2000"/>
              <a:t>－</a:t>
            </a:r>
            <a:r>
              <a:rPr lang="en-US" altLang="zh-CN" sz="2000"/>
              <a:t>2</a:t>
            </a:r>
            <a:r>
              <a:rPr lang="zh-CN" altLang="en-US" sz="2000"/>
              <a:t>，</a:t>
            </a:r>
            <a:r>
              <a:rPr lang="en-US" altLang="zh-CN" sz="2000"/>
              <a:t>(SP+1)</a:t>
            </a:r>
            <a:r>
              <a:rPr lang="zh-CN" altLang="en-US" sz="2000"/>
              <a:t>，</a:t>
            </a:r>
            <a:r>
              <a:rPr lang="en-US" altLang="zh-CN" sz="2000"/>
              <a:t>(SP)←CS   </a:t>
            </a:r>
            <a:r>
              <a:rPr lang="zh-CN" altLang="en-US" sz="2000"/>
              <a:t>；</a:t>
            </a:r>
            <a:r>
              <a:rPr lang="zh-CN" altLang="en-US" sz="2000" dirty="0"/>
              <a:t>保护断点段基值</a:t>
            </a:r>
            <a:endParaRPr lang="zh-CN" altLang="en-US" sz="2000" dirty="0"/>
          </a:p>
          <a:p>
            <a:pPr marL="0" indent="0" algn="just">
              <a:buNone/>
            </a:pPr>
            <a:r>
              <a:rPr lang="en-US" altLang="zh-CN" sz="2000"/>
              <a:t>SP←SP</a:t>
            </a:r>
            <a:r>
              <a:rPr lang="zh-CN" altLang="en-US" sz="2000"/>
              <a:t>－</a:t>
            </a:r>
            <a:r>
              <a:rPr lang="en-US" altLang="zh-CN" sz="2000"/>
              <a:t>2</a:t>
            </a:r>
            <a:r>
              <a:rPr lang="zh-CN" altLang="en-US" sz="2000"/>
              <a:t>，</a:t>
            </a:r>
            <a:r>
              <a:rPr lang="en-US" altLang="zh-CN" sz="2000"/>
              <a:t>(SP+1)</a:t>
            </a:r>
            <a:r>
              <a:rPr lang="zh-CN" altLang="en-US" sz="2000"/>
              <a:t>，</a:t>
            </a:r>
            <a:r>
              <a:rPr lang="en-US" altLang="zh-CN" sz="2000"/>
              <a:t>(SP)←IP    </a:t>
            </a:r>
            <a:r>
              <a:rPr lang="zh-CN" altLang="en-US" sz="2000"/>
              <a:t>；</a:t>
            </a:r>
            <a:r>
              <a:rPr lang="zh-CN" altLang="en-US" sz="2000" dirty="0"/>
              <a:t>保护断点偏移地址</a:t>
            </a:r>
            <a:endParaRPr lang="zh-CN" altLang="en-US" sz="2000" dirty="0"/>
          </a:p>
          <a:p>
            <a:pPr marL="0" indent="0" algn="just">
              <a:buNone/>
            </a:pPr>
            <a:r>
              <a:rPr lang="en-US" altLang="zh-CN" sz="2000"/>
              <a:t>IP←</a:t>
            </a:r>
            <a:r>
              <a:rPr lang="zh-CN" altLang="en-US" sz="2000" dirty="0"/>
              <a:t>子程序偏移地址</a:t>
            </a:r>
            <a:endParaRPr lang="zh-CN" altLang="en-US" sz="2000" dirty="0"/>
          </a:p>
          <a:p>
            <a:pPr marL="0" indent="0" algn="just">
              <a:buNone/>
            </a:pPr>
            <a:r>
              <a:rPr lang="en-US" altLang="zh-CN" sz="2000"/>
              <a:t>CS←</a:t>
            </a:r>
            <a:r>
              <a:rPr lang="zh-CN" altLang="en-US" sz="2000" dirty="0"/>
              <a:t>子程序所在段基值</a:t>
            </a:r>
            <a:endParaRPr lang="zh-CN" altLang="en-US" sz="2000" dirty="0"/>
          </a:p>
          <a:p>
            <a:pPr marL="0" indent="0">
              <a:buNone/>
            </a:pPr>
            <a:r>
              <a:rPr lang="zh-CN" altLang="en-US" sz="2000" dirty="0">
                <a:latin typeface="宋体" panose="02010600030101010101" pitchFamily="2" charset="-122"/>
              </a:rPr>
              <a:t>其中，</a:t>
            </a:r>
            <a:r>
              <a:rPr lang="en-US" altLang="zh-CN" sz="2000"/>
              <a:t>DST</a:t>
            </a:r>
            <a:r>
              <a:rPr lang="zh-CN" altLang="en-US" sz="2000" dirty="0">
                <a:latin typeface="宋体" panose="02010600030101010101" pitchFamily="2" charset="-122"/>
              </a:rPr>
              <a:t>为段间直接调用的子程序入口地址。在汇编格式中可用</a:t>
            </a:r>
            <a:r>
              <a:rPr lang="en-US" altLang="zh-CN" sz="2000"/>
              <a:t>FAR PTR</a:t>
            </a:r>
            <a:r>
              <a:rPr lang="zh-CN" altLang="en-US" sz="2000" dirty="0">
                <a:latin typeface="宋体" panose="02010600030101010101" pitchFamily="2" charset="-122"/>
              </a:rPr>
              <a:t>属性操作符指明其为段间直接调用，</a:t>
            </a:r>
            <a:r>
              <a:rPr lang="en-US" altLang="zh-CN" sz="2000"/>
              <a:t>DST</a:t>
            </a:r>
            <a:r>
              <a:rPr lang="zh-CN" altLang="en-US" sz="2000" dirty="0">
                <a:latin typeface="宋体" panose="02010600030101010101" pitchFamily="2" charset="-122"/>
              </a:rPr>
              <a:t>可直接写成符号地址（远标号）的形式。</a:t>
            </a:r>
            <a:r>
              <a:rPr lang="zh-CN" altLang="en-US" sz="2000" dirty="0"/>
              <a:t> </a:t>
            </a:r>
            <a:endParaRPr lang="zh-CN" altLang="en-US" sz="2000"/>
          </a:p>
        </p:txBody>
      </p:sp>
    </p:spTree>
  </p:cSld>
  <p:clrMapOvr>
    <a:masterClrMapping/>
  </p:clrMapOvr>
  <p:transition spd="med">
    <p:zoom/>
  </p:transition>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16067" name="文本占位符 216066"/>
          <p:cNvSpPr>
            <a:spLocks noGrp="1"/>
          </p:cNvSpPr>
          <p:nvPr>
            <p:ph type="body" idx="1"/>
          </p:nvPr>
        </p:nvSpPr>
        <p:spPr>
          <a:xfrm>
            <a:off x="685800" y="457200"/>
            <a:ext cx="7772400" cy="5638800"/>
          </a:xfrm>
        </p:spPr>
        <p:txBody>
          <a:bodyPr/>
          <a:p>
            <a:pPr marL="0" indent="0" algn="just">
              <a:lnSpc>
                <a:spcPct val="90000"/>
              </a:lnSpc>
              <a:buNone/>
            </a:pPr>
            <a:r>
              <a:rPr lang="zh-CN" altLang="en-US" sz="2400" dirty="0">
                <a:solidFill>
                  <a:schemeClr val="tx2"/>
                </a:solidFill>
              </a:rPr>
              <a:t>【例</a:t>
            </a:r>
            <a:r>
              <a:rPr lang="en-US" altLang="zh-CN" sz="2400" dirty="0">
                <a:solidFill>
                  <a:schemeClr val="tx2"/>
                </a:solidFill>
              </a:rPr>
              <a:t>5</a:t>
            </a:r>
            <a:r>
              <a:rPr lang="zh-CN" altLang="en-US" sz="2400" dirty="0">
                <a:solidFill>
                  <a:schemeClr val="tx2"/>
                </a:solidFill>
              </a:rPr>
              <a:t>－</a:t>
            </a:r>
            <a:r>
              <a:rPr lang="en-US" altLang="zh-CN" sz="2400" dirty="0">
                <a:solidFill>
                  <a:schemeClr val="tx2"/>
                </a:solidFill>
              </a:rPr>
              <a:t>104</a:t>
            </a:r>
            <a:r>
              <a:rPr lang="zh-CN" altLang="en-US" sz="2400" dirty="0">
                <a:solidFill>
                  <a:schemeClr val="tx2"/>
                </a:solidFill>
              </a:rPr>
              <a:t>】下列为段间直接调用的示例：</a:t>
            </a:r>
            <a:endParaRPr lang="zh-CN" altLang="en-US" sz="2400" dirty="0">
              <a:solidFill>
                <a:schemeClr val="tx2"/>
              </a:solidFill>
            </a:endParaRPr>
          </a:p>
          <a:p>
            <a:pPr marL="0" indent="0" algn="just">
              <a:lnSpc>
                <a:spcPct val="90000"/>
              </a:lnSpc>
              <a:buNone/>
            </a:pPr>
            <a:r>
              <a:rPr lang="en-US" altLang="zh-CN" sz="2400">
                <a:solidFill>
                  <a:schemeClr val="tx2"/>
                </a:solidFill>
              </a:rPr>
              <a:t>C1         SEGMENT   </a:t>
            </a:r>
            <a:r>
              <a:rPr lang="zh-CN" altLang="en-US" sz="2400">
                <a:solidFill>
                  <a:schemeClr val="tx2"/>
                </a:solidFill>
              </a:rPr>
              <a:t>；</a:t>
            </a:r>
            <a:r>
              <a:rPr lang="zh-CN" altLang="en-US" sz="2400" dirty="0">
                <a:solidFill>
                  <a:schemeClr val="tx2"/>
                </a:solidFill>
              </a:rPr>
              <a:t>代码段</a:t>
            </a:r>
            <a:r>
              <a:rPr lang="en-US" altLang="zh-CN" sz="2400" dirty="0">
                <a:solidFill>
                  <a:schemeClr val="tx2"/>
                </a:solidFill>
              </a:rPr>
              <a:t>1</a:t>
            </a:r>
            <a:endParaRPr lang="en-US" altLang="zh-CN" sz="2400" dirty="0">
              <a:solidFill>
                <a:schemeClr val="tx2"/>
              </a:solidFill>
            </a:endParaRPr>
          </a:p>
          <a:p>
            <a:pPr marL="0" indent="0" algn="just">
              <a:lnSpc>
                <a:spcPct val="90000"/>
              </a:lnSpc>
              <a:buNone/>
            </a:pPr>
            <a:r>
              <a:rPr lang="en-US" altLang="zh-CN" sz="2400" dirty="0">
                <a:solidFill>
                  <a:schemeClr val="tx2"/>
                </a:solidFill>
              </a:rPr>
              <a:t>              </a:t>
            </a:r>
            <a:r>
              <a:rPr lang="en-US" altLang="zh-CN" sz="2400">
                <a:solidFill>
                  <a:schemeClr val="tx2"/>
                </a:solidFill>
              </a:rPr>
              <a:t>EXTRN  NEXTSEG</a:t>
            </a:r>
            <a:r>
              <a:rPr lang="en-US" altLang="zh-CN" sz="2400" b="1">
                <a:solidFill>
                  <a:schemeClr val="tx2"/>
                </a:solidFill>
              </a:rPr>
              <a:t>:</a:t>
            </a:r>
            <a:r>
              <a:rPr lang="en-US" altLang="zh-CN" sz="2400">
                <a:solidFill>
                  <a:schemeClr val="tx2"/>
                </a:solidFill>
              </a:rPr>
              <a:t>FAR  </a:t>
            </a:r>
            <a:r>
              <a:rPr lang="zh-CN" altLang="en-US" sz="2400">
                <a:solidFill>
                  <a:schemeClr val="tx2"/>
                </a:solidFill>
              </a:rPr>
              <a:t>；</a:t>
            </a:r>
            <a:endParaRPr lang="zh-CN" altLang="en-US" sz="2400">
              <a:solidFill>
                <a:schemeClr val="tx2"/>
              </a:solidFill>
            </a:endParaRPr>
          </a:p>
          <a:p>
            <a:pPr marL="0" indent="0" algn="just">
              <a:lnSpc>
                <a:spcPct val="90000"/>
              </a:lnSpc>
              <a:buNone/>
            </a:pPr>
            <a:r>
              <a:rPr lang="zh-CN" altLang="en-US" sz="2400">
                <a:solidFill>
                  <a:schemeClr val="tx2"/>
                </a:solidFill>
              </a:rPr>
              <a:t>                  </a:t>
            </a:r>
            <a:r>
              <a:rPr lang="en-US" altLang="zh-CN" sz="2400" dirty="0">
                <a:solidFill>
                  <a:schemeClr val="tx2"/>
                </a:solidFill>
              </a:rPr>
              <a:t>┇</a:t>
            </a:r>
            <a:endParaRPr lang="en-US" altLang="zh-CN" sz="2400" dirty="0">
              <a:solidFill>
                <a:schemeClr val="tx2"/>
              </a:solidFill>
            </a:endParaRPr>
          </a:p>
          <a:p>
            <a:pPr marL="0" indent="0" algn="just">
              <a:lnSpc>
                <a:spcPct val="90000"/>
              </a:lnSpc>
              <a:buNone/>
            </a:pPr>
            <a:r>
              <a:rPr lang="en-US" altLang="zh-CN" sz="2400" dirty="0">
                <a:solidFill>
                  <a:schemeClr val="tx2"/>
                </a:solidFill>
              </a:rPr>
              <a:t>1000</a:t>
            </a:r>
            <a:r>
              <a:rPr lang="en-US" altLang="zh-CN" sz="2400" b="1" dirty="0">
                <a:solidFill>
                  <a:schemeClr val="tx2"/>
                </a:solidFill>
              </a:rPr>
              <a:t>:</a:t>
            </a:r>
            <a:r>
              <a:rPr lang="en-US" altLang="zh-CN" sz="2400" dirty="0">
                <a:solidFill>
                  <a:schemeClr val="tx2"/>
                </a:solidFill>
              </a:rPr>
              <a:t>2340  </a:t>
            </a:r>
            <a:r>
              <a:rPr lang="en-US" altLang="zh-CN" sz="2400">
                <a:solidFill>
                  <a:schemeClr val="tx2"/>
                </a:solidFill>
              </a:rPr>
              <a:t>CALL  FAR PTR NEXTSEG</a:t>
            </a:r>
            <a:endParaRPr lang="en-US" altLang="zh-CN" sz="2400">
              <a:solidFill>
                <a:schemeClr val="tx2"/>
              </a:solidFill>
            </a:endParaRPr>
          </a:p>
          <a:p>
            <a:pPr marL="0" indent="0" algn="just">
              <a:lnSpc>
                <a:spcPct val="90000"/>
              </a:lnSpc>
              <a:buNone/>
            </a:pPr>
            <a:r>
              <a:rPr lang="en-US" altLang="zh-CN" sz="2400">
                <a:solidFill>
                  <a:schemeClr val="tx2"/>
                </a:solidFill>
              </a:rPr>
              <a:t>(</a:t>
            </a:r>
            <a:r>
              <a:rPr lang="zh-CN" altLang="en-US" sz="2400" dirty="0">
                <a:solidFill>
                  <a:schemeClr val="tx2"/>
                </a:solidFill>
              </a:rPr>
              <a:t>断点</a:t>
            </a:r>
            <a:r>
              <a:rPr lang="en-US" altLang="zh-CN" sz="2400" dirty="0">
                <a:solidFill>
                  <a:schemeClr val="tx2"/>
                </a:solidFill>
              </a:rPr>
              <a:t>) 1000</a:t>
            </a:r>
            <a:r>
              <a:rPr lang="en-US" altLang="zh-CN" sz="2400" b="1" dirty="0">
                <a:solidFill>
                  <a:schemeClr val="tx2"/>
                </a:solidFill>
              </a:rPr>
              <a:t>:</a:t>
            </a:r>
            <a:r>
              <a:rPr lang="en-US" altLang="zh-CN" sz="2400" dirty="0">
                <a:solidFill>
                  <a:schemeClr val="tx2"/>
                </a:solidFill>
              </a:rPr>
              <a:t>2345   ┇</a:t>
            </a:r>
            <a:endParaRPr lang="en-US" altLang="zh-CN" sz="2400" dirty="0">
              <a:solidFill>
                <a:schemeClr val="tx2"/>
              </a:solidFill>
            </a:endParaRPr>
          </a:p>
          <a:p>
            <a:pPr marL="0" indent="0" algn="just">
              <a:lnSpc>
                <a:spcPct val="90000"/>
              </a:lnSpc>
              <a:buNone/>
            </a:pPr>
            <a:r>
              <a:rPr lang="en-US" altLang="zh-CN" sz="2400">
                <a:solidFill>
                  <a:schemeClr val="tx2"/>
                </a:solidFill>
              </a:rPr>
              <a:t>C1         ENDS</a:t>
            </a:r>
            <a:endParaRPr lang="en-US" altLang="zh-CN" sz="2400">
              <a:solidFill>
                <a:schemeClr val="tx2"/>
              </a:solidFill>
            </a:endParaRPr>
          </a:p>
          <a:p>
            <a:pPr marL="0" indent="0" algn="just">
              <a:lnSpc>
                <a:spcPct val="90000"/>
              </a:lnSpc>
              <a:buNone/>
            </a:pPr>
            <a:r>
              <a:rPr lang="en-US" altLang="zh-CN" sz="2400">
                <a:solidFill>
                  <a:schemeClr val="tx2"/>
                </a:solidFill>
              </a:rPr>
              <a:t>C2         SEGMENT    </a:t>
            </a:r>
            <a:r>
              <a:rPr lang="zh-CN" altLang="en-US" sz="2400">
                <a:solidFill>
                  <a:schemeClr val="tx2"/>
                </a:solidFill>
              </a:rPr>
              <a:t>；</a:t>
            </a:r>
            <a:r>
              <a:rPr lang="zh-CN" altLang="en-US" sz="2400" dirty="0">
                <a:solidFill>
                  <a:schemeClr val="tx2"/>
                </a:solidFill>
              </a:rPr>
              <a:t>代码段</a:t>
            </a:r>
            <a:r>
              <a:rPr lang="en-US" altLang="zh-CN" sz="2400" dirty="0">
                <a:solidFill>
                  <a:schemeClr val="tx2"/>
                </a:solidFill>
              </a:rPr>
              <a:t>2</a:t>
            </a:r>
            <a:endParaRPr lang="en-US" altLang="zh-CN" sz="2400" dirty="0">
              <a:solidFill>
                <a:schemeClr val="tx2"/>
              </a:solidFill>
            </a:endParaRPr>
          </a:p>
          <a:p>
            <a:pPr marL="0" indent="0" algn="just">
              <a:lnSpc>
                <a:spcPct val="90000"/>
              </a:lnSpc>
              <a:buNone/>
            </a:pPr>
            <a:r>
              <a:rPr lang="en-US" altLang="zh-CN" sz="2400" dirty="0">
                <a:solidFill>
                  <a:schemeClr val="tx2"/>
                </a:solidFill>
              </a:rPr>
              <a:t>              </a:t>
            </a:r>
            <a:r>
              <a:rPr lang="en-US" altLang="zh-CN" sz="2400">
                <a:solidFill>
                  <a:schemeClr val="tx2"/>
                </a:solidFill>
              </a:rPr>
              <a:t>PUBLIC  NEXTSEG </a:t>
            </a:r>
            <a:r>
              <a:rPr lang="zh-CN" altLang="en-US" sz="2400">
                <a:solidFill>
                  <a:schemeClr val="tx2"/>
                </a:solidFill>
              </a:rPr>
              <a:t>；</a:t>
            </a:r>
            <a:endParaRPr lang="zh-CN" altLang="en-US" sz="2400">
              <a:solidFill>
                <a:schemeClr val="tx2"/>
              </a:solidFill>
            </a:endParaRPr>
          </a:p>
          <a:p>
            <a:pPr marL="0" indent="0" algn="just">
              <a:lnSpc>
                <a:spcPct val="90000"/>
              </a:lnSpc>
              <a:buNone/>
            </a:pPr>
            <a:r>
              <a:rPr lang="zh-CN" altLang="en-US" sz="2400">
                <a:solidFill>
                  <a:schemeClr val="tx2"/>
                </a:solidFill>
              </a:rPr>
              <a:t>                 </a:t>
            </a:r>
            <a:r>
              <a:rPr lang="en-US" altLang="zh-CN" sz="2400" dirty="0">
                <a:solidFill>
                  <a:schemeClr val="tx2"/>
                </a:solidFill>
              </a:rPr>
              <a:t>┇</a:t>
            </a:r>
            <a:endParaRPr lang="en-US" altLang="zh-CN" sz="2400" dirty="0">
              <a:solidFill>
                <a:schemeClr val="tx2"/>
              </a:solidFill>
            </a:endParaRPr>
          </a:p>
          <a:p>
            <a:pPr marL="0" indent="0" algn="just">
              <a:lnSpc>
                <a:spcPct val="90000"/>
              </a:lnSpc>
              <a:buNone/>
            </a:pPr>
            <a:r>
              <a:rPr lang="en-US" altLang="zh-CN" sz="2400" dirty="0">
                <a:solidFill>
                  <a:schemeClr val="tx2"/>
                </a:solidFill>
              </a:rPr>
              <a:t>3000</a:t>
            </a:r>
            <a:r>
              <a:rPr lang="en-US" altLang="zh-CN" sz="2400" b="1" dirty="0">
                <a:solidFill>
                  <a:schemeClr val="tx2"/>
                </a:solidFill>
              </a:rPr>
              <a:t>:</a:t>
            </a:r>
            <a:r>
              <a:rPr lang="en-US" altLang="zh-CN" sz="2400" dirty="0">
                <a:solidFill>
                  <a:schemeClr val="tx2"/>
                </a:solidFill>
              </a:rPr>
              <a:t>1200 </a:t>
            </a:r>
            <a:r>
              <a:rPr lang="en-US" altLang="zh-CN" sz="2400">
                <a:solidFill>
                  <a:schemeClr val="tx2"/>
                </a:solidFill>
              </a:rPr>
              <a:t>NEXTSEG</a:t>
            </a:r>
            <a:r>
              <a:rPr lang="zh-CN" altLang="en-US" sz="2400">
                <a:solidFill>
                  <a:schemeClr val="tx2"/>
                </a:solidFill>
              </a:rPr>
              <a:t>：</a:t>
            </a:r>
            <a:r>
              <a:rPr lang="en-US" altLang="zh-CN" sz="2400">
                <a:solidFill>
                  <a:schemeClr val="tx2"/>
                </a:solidFill>
                <a:latin typeface="宋体" panose="02010600030101010101" pitchFamily="2" charset="-122"/>
              </a:rPr>
              <a:t>┅</a:t>
            </a:r>
            <a:endParaRPr lang="en-US" altLang="zh-CN" sz="2400">
              <a:solidFill>
                <a:schemeClr val="tx2"/>
              </a:solidFill>
              <a:latin typeface="宋体" panose="02010600030101010101" pitchFamily="2" charset="-122"/>
            </a:endParaRPr>
          </a:p>
          <a:p>
            <a:pPr marL="0" indent="0" algn="just">
              <a:lnSpc>
                <a:spcPct val="90000"/>
              </a:lnSpc>
              <a:buNone/>
            </a:pPr>
            <a:r>
              <a:rPr lang="en-US" altLang="zh-CN" sz="2400">
                <a:solidFill>
                  <a:schemeClr val="tx2"/>
                </a:solidFill>
              </a:rPr>
              <a:t>                        ┇</a:t>
            </a:r>
            <a:endParaRPr lang="en-US" altLang="zh-CN" sz="2400">
              <a:solidFill>
                <a:schemeClr val="tx2"/>
              </a:solidFill>
            </a:endParaRPr>
          </a:p>
          <a:p>
            <a:pPr marL="0" indent="0">
              <a:lnSpc>
                <a:spcPct val="90000"/>
              </a:lnSpc>
              <a:buNone/>
            </a:pPr>
            <a:r>
              <a:rPr lang="en-US" altLang="zh-CN" sz="2400">
                <a:solidFill>
                  <a:schemeClr val="tx2"/>
                </a:solidFill>
              </a:rPr>
              <a:t>       C2         END </a:t>
            </a:r>
            <a:endParaRPr lang="en-US" altLang="zh-CN" sz="2400">
              <a:solidFill>
                <a:schemeClr val="tx2"/>
              </a:solidFill>
            </a:endParaRPr>
          </a:p>
        </p:txBody>
      </p:sp>
    </p:spTree>
  </p:cSld>
  <p:clrMapOvr>
    <a:masterClrMapping/>
  </p:clrMapOvr>
  <p:transition spd="med">
    <p:zoom/>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5202" name="标题 435201"/>
          <p:cNvSpPr>
            <a:spLocks noGrp="1"/>
          </p:cNvSpPr>
          <p:nvPr>
            <p:ph type="title"/>
          </p:nvPr>
        </p:nvSpPr>
        <p:spPr/>
        <p:txBody>
          <a:bodyPr anchor="ctr" anchorCtr="0"/>
          <a:p>
            <a:r>
              <a:rPr lang="zh-CN" altLang="en-US" dirty="0">
                <a:latin typeface="Times New Roman" panose="02020603050405020304" pitchFamily="18" charset="0"/>
              </a:rPr>
              <a:t>四、寄存器间接寻址</a:t>
            </a:r>
            <a:endParaRPr lang="zh-CN" altLang="en-US" dirty="0">
              <a:latin typeface="Times New Roman" panose="02020603050405020304" pitchFamily="18" charset="0"/>
            </a:endParaRPr>
          </a:p>
        </p:txBody>
      </p:sp>
      <p:sp>
        <p:nvSpPr>
          <p:cNvPr id="435203" name="文本占位符 435202"/>
          <p:cNvSpPr>
            <a:spLocks noGrp="1"/>
          </p:cNvSpPr>
          <p:nvPr>
            <p:ph type="body" idx="1"/>
          </p:nvPr>
        </p:nvSpPr>
        <p:spPr/>
        <p:txBody>
          <a:bodyPr/>
          <a:p>
            <a:pPr marL="0" indent="0"/>
            <a:r>
              <a:rPr lang="en-US" altLang="en-GB" sz="2400" err="1"/>
              <a:t>操作数</a:t>
            </a:r>
            <a:r>
              <a:rPr lang="zh-CN" altLang="en-US" sz="2400" dirty="0"/>
              <a:t>的</a:t>
            </a:r>
            <a:r>
              <a:rPr lang="en-US" altLang="en-GB" sz="2400" err="1"/>
              <a:t>偏移地址</a:t>
            </a:r>
            <a:r>
              <a:rPr lang="en-US" altLang="zh-CN" sz="2400"/>
              <a:t>(</a:t>
            </a:r>
            <a:r>
              <a:rPr lang="zh-CN" altLang="en-US" sz="2400" dirty="0"/>
              <a:t>有效地址</a:t>
            </a:r>
            <a:r>
              <a:rPr lang="en-US" altLang="zh-CN" sz="2400"/>
              <a:t>EA)</a:t>
            </a:r>
            <a:r>
              <a:rPr lang="zh-CN" altLang="en-US" sz="2400" dirty="0"/>
              <a:t>放在</a:t>
            </a:r>
            <a:r>
              <a:rPr lang="en-GB" altLang="en-US" sz="2400" err="1"/>
              <a:t>寄存器</a:t>
            </a:r>
            <a:r>
              <a:rPr lang="zh-CN" altLang="en-GB" sz="2400" dirty="0"/>
              <a:t>中</a:t>
            </a:r>
            <a:endParaRPr lang="zh-CN" altLang="en-GB" sz="2400" dirty="0"/>
          </a:p>
          <a:p>
            <a:pPr marL="0" indent="0"/>
            <a:r>
              <a:rPr lang="zh-CN" altLang="en-GB" sz="2400" dirty="0"/>
              <a:t>只有</a:t>
            </a:r>
            <a:r>
              <a:rPr lang="en-GB" altLang="zh-CN" sz="2400"/>
              <a:t>SI、DI、BX</a:t>
            </a:r>
            <a:r>
              <a:rPr lang="zh-CN" altLang="en-GB" sz="2400" dirty="0"/>
              <a:t>和</a:t>
            </a:r>
            <a:r>
              <a:rPr lang="en-GB" altLang="zh-CN" sz="2400"/>
              <a:t>BP</a:t>
            </a:r>
            <a:r>
              <a:rPr lang="zh-CN" altLang="en-GB" sz="2400" dirty="0"/>
              <a:t>可作间址寄存器</a:t>
            </a:r>
            <a:endParaRPr lang="zh-CN" altLang="en-GB" sz="2400" dirty="0"/>
          </a:p>
          <a:p>
            <a:pPr marL="0" indent="0"/>
            <a:endParaRPr lang="zh-CN" altLang="en-GB" sz="2400" dirty="0"/>
          </a:p>
          <a:p>
            <a:pPr marL="0" indent="0"/>
            <a:endParaRPr lang="zh-CN" altLang="en-US" sz="2400" dirty="0"/>
          </a:p>
          <a:p>
            <a:pPr marL="0" indent="0"/>
            <a:endParaRPr lang="zh-CN" altLang="en-US" sz="2400" dirty="0"/>
          </a:p>
          <a:p>
            <a:pPr marL="0" indent="0">
              <a:buClr>
                <a:schemeClr val="tx1"/>
              </a:buClr>
              <a:buFont typeface="Wingdings" panose="05000000000000000000" pitchFamily="2" charset="2"/>
              <a:buNone/>
            </a:pPr>
            <a:r>
              <a:rPr lang="zh-CN" altLang="en-US" sz="2400" dirty="0"/>
              <a:t>     例：   </a:t>
            </a:r>
            <a:r>
              <a:rPr lang="en-US" altLang="zh-CN" sz="2400"/>
              <a:t>MOV   AX,  [BX]</a:t>
            </a:r>
            <a:endParaRPr lang="en-US" altLang="zh-CN" sz="2400"/>
          </a:p>
          <a:p>
            <a:pPr marL="0" indent="0">
              <a:buClr>
                <a:schemeClr val="tx1"/>
              </a:buClr>
              <a:buFont typeface="Wingdings" panose="05000000000000000000" pitchFamily="2" charset="2"/>
              <a:buNone/>
            </a:pPr>
            <a:r>
              <a:rPr lang="en-US" altLang="zh-CN" sz="2400"/>
              <a:t>            MOV   CL, CS:[DI]</a:t>
            </a:r>
            <a:endParaRPr lang="en-US" altLang="zh-CN" sz="2400"/>
          </a:p>
          <a:p>
            <a:pPr marL="0" indent="0">
              <a:buClr>
                <a:schemeClr val="tx1"/>
              </a:buClr>
              <a:buFont typeface="Wingdings" panose="05000000000000000000" pitchFamily="2" charset="2"/>
              <a:buNone/>
            </a:pPr>
            <a:r>
              <a:rPr lang="en-US" altLang="zh-CN" sz="2400"/>
              <a:t> </a:t>
            </a:r>
            <a:r>
              <a:rPr lang="zh-CN" altLang="en-US" sz="2400" dirty="0"/>
              <a:t>错误例：</a:t>
            </a:r>
            <a:r>
              <a:rPr lang="en-US" altLang="zh-CN" sz="2400">
                <a:solidFill>
                  <a:srgbClr val="FF0000"/>
                </a:solidFill>
              </a:rPr>
              <a:t>× </a:t>
            </a:r>
            <a:r>
              <a:rPr lang="en-US" altLang="zh-CN" sz="2400"/>
              <a:t>MOV   AX, [DX]</a:t>
            </a:r>
            <a:endParaRPr lang="en-US" altLang="zh-CN" sz="2400"/>
          </a:p>
          <a:p>
            <a:pPr marL="0" indent="0">
              <a:buNone/>
            </a:pPr>
            <a:r>
              <a:rPr lang="en-US" altLang="zh-CN" sz="2400">
                <a:solidFill>
                  <a:srgbClr val="FF0000"/>
                </a:solidFill>
              </a:rPr>
              <a:t>         ×</a:t>
            </a:r>
            <a:r>
              <a:rPr lang="en-US" altLang="zh-CN" sz="2400">
                <a:solidFill>
                  <a:srgbClr val="00FFFF"/>
                </a:solidFill>
              </a:rPr>
              <a:t> </a:t>
            </a:r>
            <a:r>
              <a:rPr lang="en-US" altLang="zh-CN" sz="2400"/>
              <a:t>MOV   CL, [AX]</a:t>
            </a:r>
            <a:r>
              <a:rPr lang="zh-CN" altLang="en-US" sz="2400" dirty="0"/>
              <a:t> </a:t>
            </a:r>
            <a:endParaRPr lang="zh-CN" altLang="en-US" sz="2400" dirty="0"/>
          </a:p>
        </p:txBody>
      </p:sp>
      <p:sp>
        <p:nvSpPr>
          <p:cNvPr id="435234" name="文本框 435233"/>
          <p:cNvSpPr txBox="1"/>
          <p:nvPr/>
        </p:nvSpPr>
        <p:spPr>
          <a:xfrm>
            <a:off x="1692275" y="3286125"/>
            <a:ext cx="935038" cy="365125"/>
          </a:xfrm>
          <a:prstGeom prst="rect">
            <a:avLst/>
          </a:prstGeom>
          <a:noFill/>
          <a:ln w="9525">
            <a:noFill/>
          </a:ln>
        </p:spPr>
        <p:txBody>
          <a:bodyPr lIns="0" tIns="0" rIns="0" bIns="0">
            <a:spAutoFit/>
          </a:bodyPr>
          <a:p>
            <a:r>
              <a:rPr lang="en-US" altLang="zh-CN" sz="2400">
                <a:latin typeface="宋体" panose="02010600030101010101" pitchFamily="2" charset="-122"/>
              </a:rPr>
              <a:t>EA = </a:t>
            </a:r>
            <a:endParaRPr lang="en-US" altLang="zh-CN" sz="2400">
              <a:latin typeface="宋体" panose="02010600030101010101" pitchFamily="2" charset="-122"/>
            </a:endParaRPr>
          </a:p>
        </p:txBody>
      </p:sp>
      <p:sp>
        <p:nvSpPr>
          <p:cNvPr id="435235" name="文本框 435234"/>
          <p:cNvSpPr txBox="1"/>
          <p:nvPr/>
        </p:nvSpPr>
        <p:spPr>
          <a:xfrm>
            <a:off x="3203575" y="2638425"/>
            <a:ext cx="790575" cy="1679575"/>
          </a:xfrm>
          <a:prstGeom prst="rect">
            <a:avLst/>
          </a:prstGeom>
          <a:noFill/>
          <a:ln w="9525">
            <a:noFill/>
          </a:ln>
        </p:spPr>
        <p:txBody>
          <a:bodyPr lIns="0" tIns="0" rIns="0" bIns="0">
            <a:spAutoFit/>
          </a:bodyPr>
          <a:p>
            <a:pPr algn="ctr">
              <a:spcBef>
                <a:spcPct val="20000"/>
              </a:spcBef>
            </a:pPr>
            <a:r>
              <a:rPr lang="en-US" altLang="zh-CN" sz="2400">
                <a:latin typeface="宋体" panose="02010600030101010101" pitchFamily="2" charset="-122"/>
              </a:rPr>
              <a:t>(BX)</a:t>
            </a:r>
            <a:endParaRPr lang="en-US" altLang="zh-CN" sz="2400">
              <a:latin typeface="宋体" panose="02010600030101010101" pitchFamily="2" charset="-122"/>
            </a:endParaRPr>
          </a:p>
          <a:p>
            <a:pPr algn="ctr">
              <a:spcBef>
                <a:spcPct val="20000"/>
              </a:spcBef>
            </a:pPr>
            <a:r>
              <a:rPr lang="en-US" altLang="zh-CN" sz="2400">
                <a:latin typeface="宋体" panose="02010600030101010101" pitchFamily="2" charset="-122"/>
              </a:rPr>
              <a:t>(BP)</a:t>
            </a:r>
            <a:endParaRPr lang="en-US" altLang="zh-CN" sz="2400">
              <a:latin typeface="宋体" panose="02010600030101010101" pitchFamily="2" charset="-122"/>
            </a:endParaRPr>
          </a:p>
          <a:p>
            <a:pPr algn="ctr">
              <a:spcBef>
                <a:spcPct val="20000"/>
              </a:spcBef>
            </a:pPr>
            <a:r>
              <a:rPr lang="en-US" altLang="zh-CN" sz="2400">
                <a:latin typeface="宋体" panose="02010600030101010101" pitchFamily="2" charset="-122"/>
              </a:rPr>
              <a:t>(SI)</a:t>
            </a:r>
            <a:endParaRPr lang="en-US" altLang="zh-CN" sz="2400">
              <a:latin typeface="宋体" panose="02010600030101010101" pitchFamily="2" charset="-122"/>
            </a:endParaRPr>
          </a:p>
          <a:p>
            <a:pPr algn="ctr">
              <a:spcBef>
                <a:spcPct val="20000"/>
              </a:spcBef>
            </a:pPr>
            <a:r>
              <a:rPr lang="en-US" altLang="zh-CN" sz="2400">
                <a:latin typeface="宋体" panose="02010600030101010101" pitchFamily="2" charset="-122"/>
              </a:rPr>
              <a:t>(DI)</a:t>
            </a:r>
            <a:endParaRPr lang="en-US" altLang="zh-CN" sz="2400">
              <a:latin typeface="宋体" panose="02010600030101010101" pitchFamily="2" charset="-122"/>
            </a:endParaRPr>
          </a:p>
        </p:txBody>
      </p:sp>
      <p:sp>
        <p:nvSpPr>
          <p:cNvPr id="435236" name="左大括号 435235"/>
          <p:cNvSpPr/>
          <p:nvPr/>
        </p:nvSpPr>
        <p:spPr>
          <a:xfrm>
            <a:off x="2843213" y="2709863"/>
            <a:ext cx="215900" cy="1655762"/>
          </a:xfrm>
          <a:prstGeom prst="leftBrace">
            <a:avLst>
              <a:gd name="adj1" fmla="val 63909"/>
              <a:gd name="adj2" fmla="val 50000"/>
            </a:avLst>
          </a:prstGeom>
          <a:noFill/>
          <a:ln w="28575" cap="flat" cmpd="sng">
            <a:solidFill>
              <a:schemeClr val="tx1"/>
            </a:solidFill>
            <a:prstDash val="solid"/>
            <a:headEnd type="none" w="med" len="med"/>
            <a:tailEnd type="none" w="med" len="med"/>
          </a:ln>
        </p:spPr>
        <p:txBody>
          <a:bodyPr/>
          <a:p>
            <a:endParaRPr lang="zh-CN" altLang="en-US"/>
          </a:p>
        </p:txBody>
      </p:sp>
      <p:sp>
        <p:nvSpPr>
          <p:cNvPr id="435237" name="右大括号 435236"/>
          <p:cNvSpPr/>
          <p:nvPr/>
        </p:nvSpPr>
        <p:spPr>
          <a:xfrm>
            <a:off x="4140200" y="2709863"/>
            <a:ext cx="287338" cy="1655762"/>
          </a:xfrm>
          <a:prstGeom prst="rightBrace">
            <a:avLst>
              <a:gd name="adj1" fmla="val 48020"/>
              <a:gd name="adj2" fmla="val 50000"/>
            </a:avLst>
          </a:prstGeom>
          <a:noFill/>
          <a:ln w="28575" cap="flat" cmpd="sng">
            <a:solidFill>
              <a:schemeClr val="tx1"/>
            </a:solidFill>
            <a:prstDash val="solid"/>
            <a:headEnd type="none" w="med" len="med"/>
            <a:tailEnd type="none" w="med" len="med"/>
          </a:ln>
        </p:spPr>
        <p:txBody>
          <a:bodyPr/>
          <a:p>
            <a:endParaRPr lang="zh-CN" altLang="en-US"/>
          </a:p>
        </p:txBody>
      </p:sp>
    </p:spTree>
  </p:cSld>
  <p:clrMapOvr>
    <a:masterClrMapping/>
  </p:clrMapOvr>
  <p:transition>
    <p:wheel spokes="8"/>
  </p:transition>
</p:sld>
</file>

<file path=ppt/slides/slide2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229379" name="文本占位符 229378"/>
          <p:cNvGraphicFramePr>
            <a:graphicFrameLocks noGrp="1"/>
          </p:cNvGraphicFramePr>
          <p:nvPr>
            <p:ph type="body" idx="1"/>
          </p:nvPr>
        </p:nvGraphicFramePr>
        <p:xfrm>
          <a:off x="685800" y="588963"/>
          <a:ext cx="7772400" cy="5373687"/>
        </p:xfrm>
        <a:graphic>
          <a:graphicData uri="http://schemas.openxmlformats.org/presentationml/2006/ole">
            <mc:AlternateContent xmlns:mc="http://schemas.openxmlformats.org/markup-compatibility/2006">
              <mc:Choice xmlns:v="urn:schemas-microsoft-com:vml" Requires="v">
                <p:oleObj spid="_x0000_s3107" name="" r:id="rId1" imgW="5029200" imgH="3476625" progId="Paint.Picture">
                  <p:embed/>
                </p:oleObj>
              </mc:Choice>
              <mc:Fallback>
                <p:oleObj name="" r:id="rId1" imgW="5029200" imgH="3476625" progId="Paint.Picture">
                  <p:embed/>
                  <p:pic>
                    <p:nvPicPr>
                      <p:cNvPr id="0" name="图片 3106"/>
                      <p:cNvPicPr/>
                      <p:nvPr/>
                    </p:nvPicPr>
                    <p:blipFill>
                      <a:blip r:embed="rId2"/>
                      <a:stretch>
                        <a:fillRect/>
                      </a:stretch>
                    </p:blipFill>
                    <p:spPr>
                      <a:xfrm>
                        <a:off x="685800" y="588963"/>
                        <a:ext cx="7772400" cy="5373687"/>
                      </a:xfrm>
                      <a:prstGeom prst="rect">
                        <a:avLst/>
                      </a:prstGeom>
                      <a:noFill/>
                      <a:ln w="38100">
                        <a:miter/>
                      </a:ln>
                    </p:spPr>
                  </p:pic>
                </p:oleObj>
              </mc:Fallback>
            </mc:AlternateContent>
          </a:graphicData>
        </a:graphic>
      </p:graphicFrame>
    </p:spTree>
  </p:cSld>
  <p:clrMapOvr>
    <a:masterClrMapping/>
  </p:clrMapOvr>
  <p:transition spd="med">
    <p:zoom/>
  </p:transition>
</p:sld>
</file>

<file path=ppt/slides/slide2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0403" name="文本占位符 230402"/>
          <p:cNvSpPr>
            <a:spLocks noGrp="1"/>
          </p:cNvSpPr>
          <p:nvPr>
            <p:ph type="body" idx="1"/>
          </p:nvPr>
        </p:nvSpPr>
        <p:spPr>
          <a:xfrm>
            <a:off x="685800" y="457200"/>
            <a:ext cx="7772400" cy="5791200"/>
          </a:xfrm>
        </p:spPr>
        <p:txBody>
          <a:bodyPr/>
          <a:p>
            <a:pPr marL="0" indent="0" algn="just">
              <a:lnSpc>
                <a:spcPct val="90000"/>
              </a:lnSpc>
              <a:buNone/>
            </a:pPr>
            <a:r>
              <a:rPr lang="zh-CN" altLang="en-US" sz="2000" dirty="0">
                <a:solidFill>
                  <a:schemeClr val="tx2"/>
                </a:solidFill>
              </a:rPr>
              <a:t>段间直接调用指令</a:t>
            </a:r>
            <a:r>
              <a:rPr lang="en-US" altLang="zh-CN" sz="2000">
                <a:solidFill>
                  <a:schemeClr val="tx2"/>
                </a:solidFill>
              </a:rPr>
              <a:t>CALL</a:t>
            </a:r>
            <a:r>
              <a:rPr lang="zh-CN" altLang="en-US" sz="2000" dirty="0">
                <a:solidFill>
                  <a:schemeClr val="tx2"/>
                </a:solidFill>
              </a:rPr>
              <a:t>是处在</a:t>
            </a:r>
            <a:r>
              <a:rPr lang="en-US" altLang="zh-CN" sz="2000">
                <a:solidFill>
                  <a:schemeClr val="tx2"/>
                </a:solidFill>
              </a:rPr>
              <a:t>C1</a:t>
            </a:r>
            <a:r>
              <a:rPr lang="zh-CN" altLang="en-US" sz="2000" dirty="0">
                <a:solidFill>
                  <a:schemeClr val="tx2"/>
                </a:solidFill>
              </a:rPr>
              <a:t>代码段中，设指令所在的</a:t>
            </a:r>
            <a:r>
              <a:rPr lang="en-US" altLang="zh-CN" sz="2000">
                <a:solidFill>
                  <a:schemeClr val="tx2"/>
                </a:solidFill>
              </a:rPr>
              <a:t>CS=1000H</a:t>
            </a:r>
            <a:r>
              <a:rPr lang="zh-CN" altLang="en-US" sz="2000">
                <a:solidFill>
                  <a:schemeClr val="tx2"/>
                </a:solidFill>
              </a:rPr>
              <a:t>，</a:t>
            </a:r>
            <a:r>
              <a:rPr lang="en-US" altLang="zh-CN" sz="2000">
                <a:solidFill>
                  <a:schemeClr val="tx2"/>
                </a:solidFill>
              </a:rPr>
              <a:t>IP=2340H,</a:t>
            </a:r>
            <a:r>
              <a:rPr lang="zh-CN" altLang="en-US" sz="2000" dirty="0">
                <a:solidFill>
                  <a:schemeClr val="tx2"/>
                </a:solidFill>
              </a:rPr>
              <a:t>指令有</a:t>
            </a:r>
            <a:r>
              <a:rPr lang="en-US" altLang="zh-CN" sz="2000" dirty="0">
                <a:solidFill>
                  <a:schemeClr val="tx2"/>
                </a:solidFill>
              </a:rPr>
              <a:t>5</a:t>
            </a:r>
            <a:r>
              <a:rPr lang="zh-CN" altLang="en-US" sz="2000" dirty="0">
                <a:solidFill>
                  <a:schemeClr val="tx2"/>
                </a:solidFill>
              </a:rPr>
              <a:t>个字节机器代码，所以断点为</a:t>
            </a:r>
            <a:r>
              <a:rPr lang="en-US" altLang="zh-CN" sz="2000" dirty="0">
                <a:solidFill>
                  <a:schemeClr val="tx2"/>
                </a:solidFill>
              </a:rPr>
              <a:t>1000</a:t>
            </a:r>
            <a:r>
              <a:rPr lang="en-US" altLang="zh-CN" sz="2000" b="1" dirty="0">
                <a:solidFill>
                  <a:schemeClr val="tx2"/>
                </a:solidFill>
              </a:rPr>
              <a:t>:</a:t>
            </a:r>
            <a:r>
              <a:rPr lang="en-US" altLang="zh-CN" sz="2000" dirty="0">
                <a:solidFill>
                  <a:schemeClr val="tx2"/>
                </a:solidFill>
              </a:rPr>
              <a:t>2345</a:t>
            </a:r>
            <a:r>
              <a:rPr lang="zh-CN" altLang="en-US" sz="2000" dirty="0">
                <a:solidFill>
                  <a:schemeClr val="tx2"/>
                </a:solidFill>
              </a:rPr>
              <a:t>自动进栈保护，如图</a:t>
            </a:r>
            <a:r>
              <a:rPr lang="en-US" altLang="zh-CN" sz="2000" dirty="0">
                <a:solidFill>
                  <a:schemeClr val="tx2"/>
                </a:solidFill>
              </a:rPr>
              <a:t>5</a:t>
            </a:r>
            <a:r>
              <a:rPr lang="zh-CN" altLang="en-US" sz="2000" dirty="0">
                <a:solidFill>
                  <a:schemeClr val="tx2"/>
                </a:solidFill>
              </a:rPr>
              <a:t>－</a:t>
            </a:r>
            <a:r>
              <a:rPr lang="en-US" altLang="zh-CN" sz="2000" dirty="0">
                <a:solidFill>
                  <a:schemeClr val="tx2"/>
                </a:solidFill>
              </a:rPr>
              <a:t>14</a:t>
            </a:r>
            <a:r>
              <a:rPr lang="zh-CN" altLang="en-US" sz="2000" dirty="0">
                <a:solidFill>
                  <a:schemeClr val="tx2"/>
                </a:solidFill>
              </a:rPr>
              <a:t>（</a:t>
            </a:r>
            <a:r>
              <a:rPr lang="en-US" altLang="zh-CN" sz="2000">
                <a:solidFill>
                  <a:schemeClr val="tx2"/>
                </a:solidFill>
              </a:rPr>
              <a:t>b</a:t>
            </a:r>
            <a:r>
              <a:rPr lang="zh-CN" altLang="en-US" sz="2000">
                <a:solidFill>
                  <a:schemeClr val="tx2"/>
                </a:solidFill>
              </a:rPr>
              <a:t>）</a:t>
            </a:r>
            <a:r>
              <a:rPr lang="zh-CN" altLang="en-US" sz="2000" dirty="0">
                <a:solidFill>
                  <a:schemeClr val="tx2"/>
                </a:solidFill>
              </a:rPr>
              <a:t>所示。</a:t>
            </a:r>
            <a:endParaRPr lang="zh-CN" altLang="en-US" sz="2000" dirty="0">
              <a:solidFill>
                <a:schemeClr val="tx2"/>
              </a:solidFill>
            </a:endParaRPr>
          </a:p>
          <a:p>
            <a:pPr marL="0" indent="0" algn="just">
              <a:lnSpc>
                <a:spcPct val="90000"/>
              </a:lnSpc>
              <a:buNone/>
            </a:pPr>
            <a:r>
              <a:rPr lang="en-US" altLang="zh-CN" sz="2000">
                <a:solidFill>
                  <a:schemeClr val="tx2"/>
                </a:solidFill>
              </a:rPr>
              <a:t>CALL FAR PTR NEXTSEG</a:t>
            </a:r>
            <a:r>
              <a:rPr lang="zh-CN" altLang="en-US" sz="2000" dirty="0">
                <a:solidFill>
                  <a:schemeClr val="tx2"/>
                </a:solidFill>
              </a:rPr>
              <a:t>汇编格式的机器指令代码的第</a:t>
            </a:r>
            <a:r>
              <a:rPr lang="en-US" altLang="zh-CN" sz="2000" dirty="0">
                <a:solidFill>
                  <a:schemeClr val="tx2"/>
                </a:solidFill>
              </a:rPr>
              <a:t>2</a:t>
            </a:r>
            <a:r>
              <a:rPr lang="zh-CN" altLang="en-US" sz="2000" dirty="0">
                <a:solidFill>
                  <a:schemeClr val="tx2"/>
                </a:solidFill>
              </a:rPr>
              <a:t>、</a:t>
            </a:r>
            <a:r>
              <a:rPr lang="en-US" altLang="zh-CN" sz="2000" dirty="0">
                <a:solidFill>
                  <a:schemeClr val="tx2"/>
                </a:solidFill>
              </a:rPr>
              <a:t>3</a:t>
            </a:r>
            <a:r>
              <a:rPr lang="zh-CN" altLang="en-US" sz="2000" dirty="0">
                <a:solidFill>
                  <a:schemeClr val="tx2"/>
                </a:solidFill>
              </a:rPr>
              <a:t>字节为</a:t>
            </a:r>
            <a:r>
              <a:rPr lang="en-US" altLang="zh-CN" sz="2000">
                <a:solidFill>
                  <a:schemeClr val="tx2"/>
                </a:solidFill>
              </a:rPr>
              <a:t>C2</a:t>
            </a:r>
            <a:r>
              <a:rPr lang="zh-CN" altLang="en-US" sz="2000" dirty="0">
                <a:solidFill>
                  <a:schemeClr val="tx2"/>
                </a:solidFill>
              </a:rPr>
              <a:t>段子程序入口地址偏移量</a:t>
            </a:r>
            <a:r>
              <a:rPr lang="en-US" altLang="zh-CN" sz="2000" dirty="0">
                <a:solidFill>
                  <a:schemeClr val="tx2"/>
                </a:solidFill>
              </a:rPr>
              <a:t>1200</a:t>
            </a:r>
            <a:r>
              <a:rPr lang="en-US" altLang="zh-CN" sz="2000">
                <a:solidFill>
                  <a:schemeClr val="tx2"/>
                </a:solidFill>
              </a:rPr>
              <a:t>H</a:t>
            </a:r>
            <a:r>
              <a:rPr lang="zh-CN" altLang="en-US" sz="2000">
                <a:solidFill>
                  <a:schemeClr val="tx2"/>
                </a:solidFill>
              </a:rPr>
              <a:t>，</a:t>
            </a:r>
            <a:r>
              <a:rPr lang="zh-CN" altLang="en-US" sz="2000" dirty="0">
                <a:solidFill>
                  <a:schemeClr val="tx2"/>
                </a:solidFill>
              </a:rPr>
              <a:t>第</a:t>
            </a:r>
            <a:r>
              <a:rPr lang="en-US" altLang="zh-CN" sz="2000" dirty="0">
                <a:solidFill>
                  <a:schemeClr val="tx2"/>
                </a:solidFill>
              </a:rPr>
              <a:t>4</a:t>
            </a:r>
            <a:r>
              <a:rPr lang="zh-CN" altLang="en-US" sz="2000" dirty="0">
                <a:solidFill>
                  <a:schemeClr val="tx2"/>
                </a:solidFill>
              </a:rPr>
              <a:t>、</a:t>
            </a:r>
            <a:r>
              <a:rPr lang="en-US" altLang="zh-CN" sz="2000" dirty="0">
                <a:solidFill>
                  <a:schemeClr val="tx2"/>
                </a:solidFill>
              </a:rPr>
              <a:t>5</a:t>
            </a:r>
            <a:r>
              <a:rPr lang="zh-CN" altLang="en-US" sz="2000" dirty="0">
                <a:solidFill>
                  <a:schemeClr val="tx2"/>
                </a:solidFill>
              </a:rPr>
              <a:t>字节内容为</a:t>
            </a:r>
            <a:r>
              <a:rPr lang="en-US" altLang="zh-CN" sz="2000">
                <a:solidFill>
                  <a:schemeClr val="tx2"/>
                </a:solidFill>
              </a:rPr>
              <a:t>C2</a:t>
            </a:r>
            <a:r>
              <a:rPr lang="zh-CN" altLang="en-US" sz="2000" dirty="0">
                <a:solidFill>
                  <a:schemeClr val="tx2"/>
                </a:solidFill>
              </a:rPr>
              <a:t>段子程序入口地址的段基值，</a:t>
            </a:r>
            <a:r>
              <a:rPr lang="en-US" altLang="zh-CN" sz="2000">
                <a:solidFill>
                  <a:schemeClr val="tx2"/>
                </a:solidFill>
              </a:rPr>
              <a:t>CALL</a:t>
            </a:r>
            <a:r>
              <a:rPr lang="zh-CN" altLang="en-US" sz="2000" dirty="0">
                <a:solidFill>
                  <a:schemeClr val="tx2"/>
                </a:solidFill>
              </a:rPr>
              <a:t>指令执行后的</a:t>
            </a:r>
            <a:r>
              <a:rPr lang="en-US" altLang="zh-CN" sz="2000">
                <a:solidFill>
                  <a:schemeClr val="tx2"/>
                </a:solidFill>
              </a:rPr>
              <a:t>CS</a:t>
            </a:r>
            <a:r>
              <a:rPr lang="zh-CN" altLang="en-US" sz="2000">
                <a:solidFill>
                  <a:schemeClr val="tx2"/>
                </a:solidFill>
              </a:rPr>
              <a:t>＝</a:t>
            </a:r>
            <a:r>
              <a:rPr lang="en-US" altLang="zh-CN" sz="2000">
                <a:solidFill>
                  <a:schemeClr val="tx2"/>
                </a:solidFill>
              </a:rPr>
              <a:t>3000H</a:t>
            </a:r>
            <a:r>
              <a:rPr lang="zh-CN" altLang="en-US" sz="2000">
                <a:solidFill>
                  <a:schemeClr val="tx2"/>
                </a:solidFill>
              </a:rPr>
              <a:t>，</a:t>
            </a:r>
            <a:r>
              <a:rPr lang="en-US" altLang="zh-CN" sz="2000">
                <a:solidFill>
                  <a:schemeClr val="tx2"/>
                </a:solidFill>
              </a:rPr>
              <a:t>IP=1200H</a:t>
            </a:r>
            <a:r>
              <a:rPr lang="zh-CN" altLang="en-US" sz="2000">
                <a:solidFill>
                  <a:schemeClr val="tx2"/>
                </a:solidFill>
              </a:rPr>
              <a:t>，</a:t>
            </a:r>
            <a:r>
              <a:rPr lang="zh-CN" altLang="en-US" sz="2000" dirty="0">
                <a:solidFill>
                  <a:schemeClr val="tx2"/>
                </a:solidFill>
              </a:rPr>
              <a:t>由</a:t>
            </a:r>
            <a:r>
              <a:rPr lang="en-US" altLang="zh-CN" sz="2000" dirty="0">
                <a:solidFill>
                  <a:schemeClr val="tx2"/>
                </a:solidFill>
              </a:rPr>
              <a:t>31200</a:t>
            </a:r>
            <a:r>
              <a:rPr lang="en-US" altLang="zh-CN" sz="2000">
                <a:solidFill>
                  <a:schemeClr val="tx2"/>
                </a:solidFill>
              </a:rPr>
              <a:t>H</a:t>
            </a:r>
            <a:r>
              <a:rPr lang="zh-CN" altLang="en-US" sz="2000" dirty="0">
                <a:solidFill>
                  <a:schemeClr val="tx2"/>
                </a:solidFill>
              </a:rPr>
              <a:t>处继续执行子程序。</a:t>
            </a:r>
            <a:endParaRPr lang="zh-CN" altLang="en-US" sz="2000" dirty="0">
              <a:solidFill>
                <a:schemeClr val="tx2"/>
              </a:solidFill>
            </a:endParaRPr>
          </a:p>
          <a:p>
            <a:pPr marL="0" indent="0" algn="just">
              <a:lnSpc>
                <a:spcPct val="90000"/>
              </a:lnSpc>
              <a:buNone/>
            </a:pPr>
            <a:r>
              <a:rPr lang="zh-CN" altLang="en-US" sz="2000" dirty="0">
                <a:solidFill>
                  <a:schemeClr val="tx2"/>
                </a:solidFill>
              </a:rPr>
              <a:t>（</a:t>
            </a:r>
            <a:r>
              <a:rPr lang="en-US" altLang="zh-CN" sz="2000" b="1" dirty="0">
                <a:solidFill>
                  <a:schemeClr val="tx2"/>
                </a:solidFill>
              </a:rPr>
              <a:t>4</a:t>
            </a:r>
            <a:r>
              <a:rPr lang="zh-CN" altLang="en-US" sz="2000" b="1" dirty="0">
                <a:solidFill>
                  <a:schemeClr val="tx2"/>
                </a:solidFill>
              </a:rPr>
              <a:t>） 段间间接调用</a:t>
            </a:r>
            <a:endParaRPr lang="zh-CN" altLang="en-US" sz="2000" dirty="0">
              <a:solidFill>
                <a:schemeClr val="tx2"/>
              </a:solidFill>
            </a:endParaRPr>
          </a:p>
          <a:p>
            <a:pPr marL="0" indent="0" algn="just">
              <a:lnSpc>
                <a:spcPct val="90000"/>
              </a:lnSpc>
              <a:buNone/>
            </a:pPr>
            <a:r>
              <a:rPr lang="zh-CN" altLang="en-US" sz="2000" dirty="0">
                <a:solidFill>
                  <a:schemeClr val="tx2"/>
                </a:solidFill>
              </a:rPr>
              <a:t>指令格式：</a:t>
            </a:r>
            <a:r>
              <a:rPr lang="en-US" altLang="zh-CN" sz="2000">
                <a:solidFill>
                  <a:schemeClr val="tx2"/>
                </a:solidFill>
              </a:rPr>
              <a:t>CALL   DST  </a:t>
            </a:r>
            <a:r>
              <a:rPr lang="zh-CN" altLang="en-US" sz="2000" dirty="0">
                <a:solidFill>
                  <a:schemeClr val="tx2"/>
                </a:solidFill>
              </a:rPr>
              <a:t>或写成</a:t>
            </a:r>
            <a:r>
              <a:rPr lang="en-US" altLang="zh-CN" sz="2000">
                <a:solidFill>
                  <a:schemeClr val="tx2"/>
                </a:solidFill>
              </a:rPr>
              <a:t>CALL   mem</a:t>
            </a:r>
            <a:r>
              <a:rPr lang="en-US" altLang="zh-CN" sz="2000" baseline="-30000">
                <a:solidFill>
                  <a:schemeClr val="tx2"/>
                </a:solidFill>
              </a:rPr>
              <a:t>32</a:t>
            </a:r>
            <a:endParaRPr lang="en-US" altLang="zh-CN" sz="2000">
              <a:solidFill>
                <a:schemeClr val="tx2"/>
              </a:solidFill>
            </a:endParaRPr>
          </a:p>
          <a:p>
            <a:pPr marL="0" indent="0" algn="just">
              <a:lnSpc>
                <a:spcPct val="90000"/>
              </a:lnSpc>
              <a:buNone/>
            </a:pPr>
            <a:r>
              <a:rPr lang="zh-CN" altLang="en-US" sz="2000" dirty="0">
                <a:solidFill>
                  <a:schemeClr val="tx2"/>
                </a:solidFill>
              </a:rPr>
              <a:t>执行的操作：</a:t>
            </a:r>
            <a:r>
              <a:rPr lang="en-US" altLang="zh-CN" sz="2000">
                <a:solidFill>
                  <a:schemeClr val="tx2"/>
                </a:solidFill>
              </a:rPr>
              <a:t>SP←SP</a:t>
            </a:r>
            <a:r>
              <a:rPr lang="zh-CN" altLang="en-US" sz="2000">
                <a:solidFill>
                  <a:schemeClr val="tx2"/>
                </a:solidFill>
              </a:rPr>
              <a:t>－</a:t>
            </a:r>
            <a:r>
              <a:rPr lang="en-US" altLang="zh-CN" sz="2000">
                <a:solidFill>
                  <a:schemeClr val="tx2"/>
                </a:solidFill>
              </a:rPr>
              <a:t>2</a:t>
            </a:r>
            <a:endParaRPr lang="en-US" altLang="zh-CN" sz="2000">
              <a:solidFill>
                <a:schemeClr val="tx2"/>
              </a:solidFill>
            </a:endParaRPr>
          </a:p>
          <a:p>
            <a:pPr marL="0" indent="0" algn="just">
              <a:lnSpc>
                <a:spcPct val="90000"/>
              </a:lnSpc>
              <a:buNone/>
            </a:pPr>
            <a:r>
              <a:rPr lang="en-US" altLang="zh-CN" sz="2000">
                <a:solidFill>
                  <a:schemeClr val="tx2"/>
                </a:solidFill>
              </a:rPr>
              <a:t>(SP+1)</a:t>
            </a:r>
            <a:r>
              <a:rPr lang="zh-CN" altLang="en-US" sz="2000">
                <a:solidFill>
                  <a:schemeClr val="tx2"/>
                </a:solidFill>
              </a:rPr>
              <a:t>，</a:t>
            </a:r>
            <a:r>
              <a:rPr lang="en-US" altLang="zh-CN" sz="2000">
                <a:solidFill>
                  <a:schemeClr val="tx2"/>
                </a:solidFill>
              </a:rPr>
              <a:t>(SP)←CS </a:t>
            </a:r>
            <a:r>
              <a:rPr lang="zh-CN" altLang="en-US" sz="2000">
                <a:solidFill>
                  <a:schemeClr val="tx2"/>
                </a:solidFill>
              </a:rPr>
              <a:t>；</a:t>
            </a:r>
            <a:r>
              <a:rPr lang="zh-CN" altLang="en-US" sz="2000" dirty="0">
                <a:solidFill>
                  <a:schemeClr val="tx2"/>
                </a:solidFill>
              </a:rPr>
              <a:t>保护断点处段基值  </a:t>
            </a:r>
            <a:endParaRPr lang="zh-CN" altLang="en-US" sz="2000" dirty="0">
              <a:solidFill>
                <a:schemeClr val="tx2"/>
              </a:solidFill>
            </a:endParaRPr>
          </a:p>
          <a:p>
            <a:pPr marL="0" indent="0" algn="just">
              <a:lnSpc>
                <a:spcPct val="90000"/>
              </a:lnSpc>
              <a:buNone/>
            </a:pPr>
            <a:r>
              <a:rPr lang="en-US" altLang="zh-CN" sz="2000">
                <a:solidFill>
                  <a:schemeClr val="tx2"/>
                </a:solidFill>
              </a:rPr>
              <a:t>SP←SP</a:t>
            </a:r>
            <a:r>
              <a:rPr lang="zh-CN" altLang="en-US" sz="2000">
                <a:solidFill>
                  <a:schemeClr val="tx2"/>
                </a:solidFill>
              </a:rPr>
              <a:t>－</a:t>
            </a:r>
            <a:r>
              <a:rPr lang="en-US" altLang="zh-CN" sz="2000">
                <a:solidFill>
                  <a:schemeClr val="tx2"/>
                </a:solidFill>
              </a:rPr>
              <a:t>2</a:t>
            </a:r>
            <a:endParaRPr lang="en-US" altLang="zh-CN" sz="2000">
              <a:solidFill>
                <a:schemeClr val="tx2"/>
              </a:solidFill>
            </a:endParaRPr>
          </a:p>
          <a:p>
            <a:pPr marL="0" indent="0" algn="just">
              <a:lnSpc>
                <a:spcPct val="90000"/>
              </a:lnSpc>
              <a:buNone/>
            </a:pPr>
            <a:r>
              <a:rPr lang="en-US" altLang="zh-CN" sz="2000">
                <a:solidFill>
                  <a:schemeClr val="tx2"/>
                </a:solidFill>
              </a:rPr>
              <a:t>(SP+1)</a:t>
            </a:r>
            <a:r>
              <a:rPr lang="zh-CN" altLang="en-US" sz="2000">
                <a:solidFill>
                  <a:schemeClr val="tx2"/>
                </a:solidFill>
              </a:rPr>
              <a:t>，</a:t>
            </a:r>
            <a:r>
              <a:rPr lang="en-US" altLang="zh-CN" sz="2000">
                <a:solidFill>
                  <a:schemeClr val="tx2"/>
                </a:solidFill>
              </a:rPr>
              <a:t>(SP)←IP  </a:t>
            </a:r>
            <a:r>
              <a:rPr lang="zh-CN" altLang="en-US" sz="2000">
                <a:solidFill>
                  <a:schemeClr val="tx2"/>
                </a:solidFill>
              </a:rPr>
              <a:t>；</a:t>
            </a:r>
            <a:r>
              <a:rPr lang="zh-CN" altLang="en-US" sz="2000" dirty="0">
                <a:solidFill>
                  <a:schemeClr val="tx2"/>
                </a:solidFill>
              </a:rPr>
              <a:t>保护断点处偏移量</a:t>
            </a:r>
            <a:endParaRPr lang="zh-CN" altLang="en-US" sz="2000" dirty="0">
              <a:solidFill>
                <a:schemeClr val="tx2"/>
              </a:solidFill>
            </a:endParaRPr>
          </a:p>
          <a:p>
            <a:pPr marL="0" indent="0" algn="just">
              <a:lnSpc>
                <a:spcPct val="90000"/>
              </a:lnSpc>
              <a:buNone/>
            </a:pPr>
            <a:r>
              <a:rPr lang="en-US" altLang="zh-CN" sz="2000">
                <a:solidFill>
                  <a:schemeClr val="tx2"/>
                </a:solidFill>
              </a:rPr>
              <a:t>IP←(EA) </a:t>
            </a:r>
            <a:r>
              <a:rPr lang="zh-CN" altLang="en-US" sz="2000">
                <a:solidFill>
                  <a:schemeClr val="tx2"/>
                </a:solidFill>
              </a:rPr>
              <a:t>；</a:t>
            </a:r>
            <a:r>
              <a:rPr lang="zh-CN" altLang="en-US" sz="2000" dirty="0">
                <a:solidFill>
                  <a:schemeClr val="tx2"/>
                </a:solidFill>
              </a:rPr>
              <a:t>按存储器操作数寻址方式计算出的</a:t>
            </a:r>
            <a:r>
              <a:rPr lang="en-US" altLang="zh-CN" sz="2000">
                <a:solidFill>
                  <a:schemeClr val="tx2"/>
                </a:solidFill>
              </a:rPr>
              <a:t>EA</a:t>
            </a:r>
            <a:endParaRPr lang="en-US" altLang="zh-CN" sz="2000">
              <a:solidFill>
                <a:schemeClr val="tx2"/>
              </a:solidFill>
            </a:endParaRPr>
          </a:p>
          <a:p>
            <a:pPr marL="0" indent="0" algn="just">
              <a:lnSpc>
                <a:spcPct val="90000"/>
              </a:lnSpc>
              <a:buNone/>
            </a:pPr>
            <a:r>
              <a:rPr lang="en-US" altLang="zh-CN" sz="2000">
                <a:solidFill>
                  <a:schemeClr val="tx2"/>
                </a:solidFill>
              </a:rPr>
              <a:t>CS←(EA+2)</a:t>
            </a:r>
            <a:endParaRPr lang="en-US" altLang="zh-CN" sz="2000">
              <a:solidFill>
                <a:schemeClr val="tx2"/>
              </a:solidFill>
            </a:endParaRPr>
          </a:p>
          <a:p>
            <a:pPr marL="0" indent="0" algn="just">
              <a:lnSpc>
                <a:spcPct val="90000"/>
              </a:lnSpc>
              <a:buNone/>
            </a:pPr>
            <a:r>
              <a:rPr lang="zh-CN" altLang="en-US" sz="2000" dirty="0">
                <a:solidFill>
                  <a:schemeClr val="tx2"/>
                </a:solidFill>
              </a:rPr>
              <a:t>其中</a:t>
            </a:r>
            <a:r>
              <a:rPr lang="en-US" altLang="zh-CN" sz="2000">
                <a:solidFill>
                  <a:schemeClr val="tx2"/>
                </a:solidFill>
              </a:rPr>
              <a:t>DST</a:t>
            </a:r>
            <a:r>
              <a:rPr lang="zh-CN" altLang="en-US" sz="2000" dirty="0">
                <a:solidFill>
                  <a:schemeClr val="tx2"/>
                </a:solidFill>
              </a:rPr>
              <a:t>只能是各种寻址方式的存储器操作数。并且为双字存储器操作数。</a:t>
            </a:r>
            <a:r>
              <a:rPr lang="en-US" altLang="zh-CN" sz="2000">
                <a:solidFill>
                  <a:schemeClr val="tx2"/>
                </a:solidFill>
              </a:rPr>
              <a:t>CALL</a:t>
            </a:r>
            <a:r>
              <a:rPr lang="zh-CN" altLang="en-US" sz="2000" dirty="0">
                <a:solidFill>
                  <a:schemeClr val="tx2"/>
                </a:solidFill>
              </a:rPr>
              <a:t>指令的段间间接寻址方式可参考</a:t>
            </a:r>
            <a:r>
              <a:rPr lang="en-US" altLang="zh-CN" sz="2000">
                <a:solidFill>
                  <a:schemeClr val="tx2"/>
                </a:solidFill>
              </a:rPr>
              <a:t>JMP</a:t>
            </a:r>
            <a:r>
              <a:rPr lang="zh-CN" altLang="en-US" sz="2000" dirty="0">
                <a:solidFill>
                  <a:schemeClr val="tx2"/>
                </a:solidFill>
              </a:rPr>
              <a:t>指令的有关说明。</a:t>
            </a:r>
            <a:endParaRPr lang="zh-CN" altLang="en-US" sz="2000" dirty="0">
              <a:solidFill>
                <a:schemeClr val="tx2"/>
              </a:solidFill>
            </a:endParaRPr>
          </a:p>
          <a:p>
            <a:pPr>
              <a:lnSpc>
                <a:spcPct val="90000"/>
              </a:lnSpc>
            </a:pPr>
            <a:endParaRPr lang="zh-CN" altLang="en-US" sz="4000">
              <a:solidFill>
                <a:schemeClr val="tx2"/>
              </a:solidFill>
            </a:endParaRPr>
          </a:p>
        </p:txBody>
      </p:sp>
    </p:spTree>
  </p:cSld>
  <p:clrMapOvr>
    <a:masterClrMapping/>
  </p:clrMapOvr>
  <p:transition spd="med">
    <p:zoom/>
  </p:transition>
</p:sld>
</file>

<file path=ppt/slides/slide2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1427" name="文本占位符 231426"/>
          <p:cNvSpPr>
            <a:spLocks noGrp="1"/>
          </p:cNvSpPr>
          <p:nvPr>
            <p:ph type="body" idx="1"/>
          </p:nvPr>
        </p:nvSpPr>
        <p:spPr>
          <a:xfrm>
            <a:off x="685800" y="533400"/>
            <a:ext cx="7620000" cy="5791200"/>
          </a:xfrm>
        </p:spPr>
        <p:txBody>
          <a:bodyPr/>
          <a:p>
            <a:pPr marL="0" indent="0" algn="just">
              <a:lnSpc>
                <a:spcPct val="90000"/>
              </a:lnSpc>
              <a:buNone/>
            </a:pPr>
            <a:r>
              <a:rPr lang="zh-CN" altLang="en-US" sz="1800" dirty="0">
                <a:solidFill>
                  <a:schemeClr val="tx2"/>
                </a:solidFill>
              </a:rPr>
              <a:t>【例</a:t>
            </a:r>
            <a:r>
              <a:rPr lang="en-US" altLang="zh-CN" sz="1800" dirty="0">
                <a:solidFill>
                  <a:schemeClr val="tx2"/>
                </a:solidFill>
              </a:rPr>
              <a:t>5</a:t>
            </a:r>
            <a:r>
              <a:rPr lang="zh-CN" altLang="en-US" sz="1800" dirty="0">
                <a:solidFill>
                  <a:schemeClr val="tx2"/>
                </a:solidFill>
              </a:rPr>
              <a:t>－</a:t>
            </a:r>
            <a:r>
              <a:rPr lang="en-US" altLang="zh-CN" sz="1800" dirty="0">
                <a:solidFill>
                  <a:schemeClr val="tx2"/>
                </a:solidFill>
              </a:rPr>
              <a:t>105</a:t>
            </a:r>
            <a:r>
              <a:rPr lang="zh-CN" altLang="en-US" sz="1800" dirty="0">
                <a:solidFill>
                  <a:schemeClr val="tx2"/>
                </a:solidFill>
              </a:rPr>
              <a:t>】 段间间接调用的指令书写格式例子。</a:t>
            </a:r>
            <a:endParaRPr lang="zh-CN" altLang="en-US" sz="1800" dirty="0">
              <a:solidFill>
                <a:schemeClr val="tx2"/>
              </a:solidFill>
            </a:endParaRPr>
          </a:p>
          <a:p>
            <a:pPr marL="0" indent="0" algn="just">
              <a:lnSpc>
                <a:spcPct val="90000"/>
              </a:lnSpc>
              <a:buNone/>
            </a:pPr>
            <a:r>
              <a:rPr lang="en-US" altLang="zh-CN" sz="1800">
                <a:solidFill>
                  <a:schemeClr val="tx2"/>
                </a:solidFill>
              </a:rPr>
              <a:t>CALL  DWORD PTR [2000H]</a:t>
            </a:r>
            <a:endParaRPr lang="en-US" altLang="zh-CN" sz="1800">
              <a:solidFill>
                <a:schemeClr val="tx2"/>
              </a:solidFill>
            </a:endParaRPr>
          </a:p>
          <a:p>
            <a:pPr marL="0" indent="0" algn="just">
              <a:lnSpc>
                <a:spcPct val="90000"/>
              </a:lnSpc>
              <a:buNone/>
            </a:pPr>
            <a:r>
              <a:rPr lang="en-US" altLang="zh-CN" sz="1800">
                <a:solidFill>
                  <a:schemeClr val="tx2"/>
                </a:solidFill>
              </a:rPr>
              <a:t>CALL  DWORD PTR [SI] </a:t>
            </a:r>
            <a:endParaRPr lang="en-US" altLang="zh-CN" sz="1800">
              <a:solidFill>
                <a:schemeClr val="tx2"/>
              </a:solidFill>
            </a:endParaRPr>
          </a:p>
          <a:p>
            <a:pPr marL="0" indent="0" algn="just">
              <a:lnSpc>
                <a:spcPct val="90000"/>
              </a:lnSpc>
              <a:buNone/>
            </a:pPr>
            <a:r>
              <a:rPr lang="en-US" altLang="zh-CN" sz="1800">
                <a:solidFill>
                  <a:schemeClr val="tx2"/>
                </a:solidFill>
              </a:rPr>
              <a:t>CALL  DWORD PTR DISP[BX]</a:t>
            </a:r>
            <a:endParaRPr lang="en-US" altLang="zh-CN" sz="1800">
              <a:solidFill>
                <a:schemeClr val="tx2"/>
              </a:solidFill>
            </a:endParaRPr>
          </a:p>
          <a:p>
            <a:pPr marL="0" indent="0" algn="just">
              <a:lnSpc>
                <a:spcPct val="90000"/>
              </a:lnSpc>
              <a:buNone/>
            </a:pPr>
            <a:r>
              <a:rPr lang="en-US" altLang="zh-CN" sz="1800">
                <a:solidFill>
                  <a:schemeClr val="tx2"/>
                </a:solidFill>
              </a:rPr>
              <a:t>CALL  DWORD PTR [BX]][SI]</a:t>
            </a:r>
            <a:endParaRPr lang="en-US" altLang="zh-CN" sz="1800">
              <a:solidFill>
                <a:schemeClr val="tx2"/>
              </a:solidFill>
            </a:endParaRPr>
          </a:p>
          <a:p>
            <a:pPr marL="0" indent="0" algn="just">
              <a:lnSpc>
                <a:spcPct val="90000"/>
              </a:lnSpc>
              <a:buNone/>
            </a:pPr>
            <a:r>
              <a:rPr lang="en-US" altLang="zh-CN" sz="1800">
                <a:solidFill>
                  <a:schemeClr val="tx2"/>
                </a:solidFill>
              </a:rPr>
              <a:t>CALL  DWORD PTR DISP[BX+DI]</a:t>
            </a:r>
            <a:endParaRPr lang="en-US" altLang="zh-CN" sz="1800">
              <a:solidFill>
                <a:schemeClr val="tx2"/>
              </a:solidFill>
            </a:endParaRPr>
          </a:p>
          <a:p>
            <a:pPr marL="0" indent="0" algn="just">
              <a:lnSpc>
                <a:spcPct val="90000"/>
              </a:lnSpc>
              <a:buNone/>
            </a:pPr>
            <a:r>
              <a:rPr lang="zh-CN" altLang="en-US" sz="1800" dirty="0">
                <a:solidFill>
                  <a:schemeClr val="tx2"/>
                </a:solidFill>
              </a:rPr>
              <a:t>其中</a:t>
            </a:r>
            <a:r>
              <a:rPr lang="en-US" altLang="zh-CN" sz="1800">
                <a:solidFill>
                  <a:schemeClr val="tx2"/>
                </a:solidFill>
              </a:rPr>
              <a:t>DWORD PTR</a:t>
            </a:r>
            <a:r>
              <a:rPr lang="zh-CN" altLang="en-US" sz="1800" dirty="0">
                <a:solidFill>
                  <a:schemeClr val="tx2"/>
                </a:solidFill>
              </a:rPr>
              <a:t>属性操作符指明操作数是双字。在段间间接调用时，必须使用此操作符，否则汇编程序在汇编过程中，无法确认是段间间接调用的操作类型。</a:t>
            </a:r>
            <a:endParaRPr lang="zh-CN" altLang="en-US" sz="1800" dirty="0">
              <a:solidFill>
                <a:schemeClr val="tx2"/>
              </a:solidFill>
            </a:endParaRPr>
          </a:p>
          <a:p>
            <a:pPr marL="0" indent="0" algn="just">
              <a:lnSpc>
                <a:spcPct val="90000"/>
              </a:lnSpc>
              <a:buNone/>
            </a:pPr>
            <a:r>
              <a:rPr lang="en-US" altLang="zh-CN" sz="1800" b="1" dirty="0">
                <a:solidFill>
                  <a:schemeClr val="tx2"/>
                </a:solidFill>
              </a:rPr>
              <a:t>2</a:t>
            </a:r>
            <a:r>
              <a:rPr lang="zh-CN" altLang="en-US" sz="1800" b="1" dirty="0">
                <a:solidFill>
                  <a:schemeClr val="tx2"/>
                </a:solidFill>
              </a:rPr>
              <a:t>． 子程序返回指令</a:t>
            </a:r>
            <a:endParaRPr lang="zh-CN" altLang="en-US" sz="1800" dirty="0">
              <a:solidFill>
                <a:schemeClr val="tx2"/>
              </a:solidFill>
            </a:endParaRPr>
          </a:p>
          <a:p>
            <a:pPr marL="0" indent="0" algn="just">
              <a:lnSpc>
                <a:spcPct val="90000"/>
              </a:lnSpc>
              <a:buNone/>
            </a:pPr>
            <a:r>
              <a:rPr lang="zh-CN" altLang="en-US" sz="1800" dirty="0">
                <a:solidFill>
                  <a:schemeClr val="tx2"/>
                </a:solidFill>
              </a:rPr>
              <a:t>子程序返回指令</a:t>
            </a:r>
            <a:r>
              <a:rPr lang="en-US" altLang="zh-CN" sz="1800">
                <a:solidFill>
                  <a:schemeClr val="tx2"/>
                </a:solidFill>
              </a:rPr>
              <a:t>RET</a:t>
            </a:r>
            <a:r>
              <a:rPr lang="zh-CN" altLang="en-US" sz="1800">
                <a:solidFill>
                  <a:schemeClr val="tx2"/>
                </a:solidFill>
              </a:rPr>
              <a:t>（</a:t>
            </a:r>
            <a:r>
              <a:rPr lang="zh-CN" altLang="en-US" sz="1800" dirty="0">
                <a:solidFill>
                  <a:schemeClr val="tx2"/>
                </a:solidFill>
              </a:rPr>
              <a:t>过程返回指令）放在子程序的末尾，它使子程序在执行完任务后将堆栈中的断点弹出，控制程序返回主程序（调用程序）继续执行被打断的程序。而返回地址（断点）就是子程序调用时入栈保护的断点地址</a:t>
            </a:r>
            <a:r>
              <a:rPr lang="en-US" altLang="zh-CN" sz="1800">
                <a:solidFill>
                  <a:schemeClr val="tx2"/>
                </a:solidFill>
              </a:rPr>
              <a:t>IP</a:t>
            </a:r>
            <a:r>
              <a:rPr lang="zh-CN" altLang="en-US" sz="1800">
                <a:solidFill>
                  <a:schemeClr val="tx2"/>
                </a:solidFill>
              </a:rPr>
              <a:t>（</a:t>
            </a:r>
            <a:r>
              <a:rPr lang="zh-CN" altLang="en-US" sz="1800" dirty="0">
                <a:solidFill>
                  <a:schemeClr val="tx2"/>
                </a:solidFill>
              </a:rPr>
              <a:t>段内调用）或</a:t>
            </a:r>
            <a:r>
              <a:rPr lang="en-US" altLang="zh-CN" sz="1800">
                <a:solidFill>
                  <a:schemeClr val="tx2"/>
                </a:solidFill>
              </a:rPr>
              <a:t>IP</a:t>
            </a:r>
            <a:r>
              <a:rPr lang="zh-CN" altLang="en-US" sz="1800">
                <a:solidFill>
                  <a:schemeClr val="tx2"/>
                </a:solidFill>
              </a:rPr>
              <a:t>和</a:t>
            </a:r>
            <a:r>
              <a:rPr lang="en-US" altLang="zh-CN" sz="1800">
                <a:solidFill>
                  <a:schemeClr val="tx2"/>
                </a:solidFill>
              </a:rPr>
              <a:t>CS</a:t>
            </a:r>
            <a:r>
              <a:rPr lang="zh-CN" altLang="en-US" sz="1800" dirty="0">
                <a:solidFill>
                  <a:schemeClr val="tx2"/>
                </a:solidFill>
              </a:rPr>
              <a:t>值（段间调用）。通常，</a:t>
            </a:r>
            <a:r>
              <a:rPr lang="en-US" altLang="zh-CN" sz="1800">
                <a:solidFill>
                  <a:schemeClr val="tx2"/>
                </a:solidFill>
              </a:rPr>
              <a:t>RET</a:t>
            </a:r>
            <a:r>
              <a:rPr lang="zh-CN" altLang="en-US" sz="1800" dirty="0">
                <a:solidFill>
                  <a:schemeClr val="tx2"/>
                </a:solidFill>
              </a:rPr>
              <a:t>指令的类型是隐含的，它自动与过程定义时的类型相匹配，如果是“近过程”（段内），返回时将栈顶的一个字弹给</a:t>
            </a:r>
            <a:r>
              <a:rPr lang="en-US" altLang="zh-CN" sz="1800">
                <a:solidFill>
                  <a:schemeClr val="tx2"/>
                </a:solidFill>
              </a:rPr>
              <a:t>IP</a:t>
            </a:r>
            <a:r>
              <a:rPr lang="zh-CN" altLang="en-US" sz="1800" dirty="0">
                <a:solidFill>
                  <a:schemeClr val="tx2"/>
                </a:solidFill>
              </a:rPr>
              <a:t>寄存器；如为“远过程”（断间），返回时先从栈顶弹出一个字给</a:t>
            </a:r>
            <a:r>
              <a:rPr lang="en-US" altLang="zh-CN" sz="1800">
                <a:solidFill>
                  <a:schemeClr val="tx2"/>
                </a:solidFill>
              </a:rPr>
              <a:t>IP</a:t>
            </a:r>
            <a:r>
              <a:rPr lang="zh-CN" altLang="en-US" sz="1800">
                <a:solidFill>
                  <a:schemeClr val="tx2"/>
                </a:solidFill>
              </a:rPr>
              <a:t>，</a:t>
            </a:r>
            <a:r>
              <a:rPr lang="zh-CN" altLang="en-US" sz="1800" dirty="0">
                <a:solidFill>
                  <a:schemeClr val="tx2"/>
                </a:solidFill>
              </a:rPr>
              <a:t>接着再弹出一个字给</a:t>
            </a:r>
            <a:r>
              <a:rPr lang="en-US" altLang="zh-CN" sz="1800">
                <a:solidFill>
                  <a:schemeClr val="tx2"/>
                </a:solidFill>
              </a:rPr>
              <a:t>CS</a:t>
            </a:r>
            <a:r>
              <a:rPr lang="zh-CN" altLang="en-US" sz="1800">
                <a:solidFill>
                  <a:schemeClr val="tx2"/>
                </a:solidFill>
              </a:rPr>
              <a:t>。</a:t>
            </a:r>
            <a:r>
              <a:rPr lang="zh-CN" altLang="en-US" sz="1800" dirty="0">
                <a:solidFill>
                  <a:schemeClr val="tx2"/>
                </a:solidFill>
              </a:rPr>
              <a:t>但是，当采用间接调用时，必须注意：保证</a:t>
            </a:r>
            <a:r>
              <a:rPr lang="en-US" altLang="zh-CN" sz="1800">
                <a:solidFill>
                  <a:schemeClr val="tx2"/>
                </a:solidFill>
              </a:rPr>
              <a:t>CALL</a:t>
            </a:r>
            <a:r>
              <a:rPr lang="zh-CN" altLang="en-US" sz="1800" dirty="0">
                <a:solidFill>
                  <a:schemeClr val="tx2"/>
                </a:solidFill>
              </a:rPr>
              <a:t>指令的类型与过程中</a:t>
            </a:r>
            <a:r>
              <a:rPr lang="en-US" altLang="zh-CN" sz="1800">
                <a:solidFill>
                  <a:schemeClr val="tx2"/>
                </a:solidFill>
              </a:rPr>
              <a:t>RET</a:t>
            </a:r>
            <a:r>
              <a:rPr lang="zh-CN" altLang="en-US" sz="1800" dirty="0">
                <a:solidFill>
                  <a:schemeClr val="tx2"/>
                </a:solidFill>
              </a:rPr>
              <a:t>指令的类型匹配，以免发生错误。例如</a:t>
            </a:r>
            <a:r>
              <a:rPr lang="en-US" altLang="zh-CN" sz="1800">
                <a:solidFill>
                  <a:schemeClr val="tx2"/>
                </a:solidFill>
              </a:rPr>
              <a:t>CALL  WORD PTR[BX]</a:t>
            </a:r>
            <a:r>
              <a:rPr lang="zh-CN" altLang="en-US" sz="1800" dirty="0">
                <a:solidFill>
                  <a:schemeClr val="tx2"/>
                </a:solidFill>
              </a:rPr>
              <a:t>只能调用一个近过程（段内调用），而</a:t>
            </a:r>
            <a:r>
              <a:rPr lang="en-US" altLang="zh-CN" sz="1800">
                <a:solidFill>
                  <a:schemeClr val="tx2"/>
                </a:solidFill>
              </a:rPr>
              <a:t>CALL  DWORD PTR[BX]</a:t>
            </a:r>
            <a:r>
              <a:rPr lang="zh-CN" altLang="en-US" sz="1800" dirty="0">
                <a:solidFill>
                  <a:schemeClr val="tx2"/>
                </a:solidFill>
              </a:rPr>
              <a:t>能够调用一个远过程（段间调用），这样才可以使</a:t>
            </a:r>
            <a:r>
              <a:rPr lang="en-US" altLang="zh-CN" sz="1800">
                <a:solidFill>
                  <a:schemeClr val="tx2"/>
                </a:solidFill>
              </a:rPr>
              <a:t>RET</a:t>
            </a:r>
            <a:r>
              <a:rPr lang="zh-CN" altLang="en-US" sz="1800" dirty="0">
                <a:solidFill>
                  <a:schemeClr val="tx2"/>
                </a:solidFill>
              </a:rPr>
              <a:t>能够识别返回类型。</a:t>
            </a:r>
            <a:endParaRPr lang="zh-CN" altLang="en-US" sz="1800" dirty="0">
              <a:solidFill>
                <a:schemeClr val="tx2"/>
              </a:solidFill>
            </a:endParaRPr>
          </a:p>
          <a:p>
            <a:pPr>
              <a:lnSpc>
                <a:spcPct val="90000"/>
              </a:lnSpc>
            </a:pPr>
            <a:endParaRPr lang="zh-CN" altLang="en-US" sz="4000">
              <a:solidFill>
                <a:schemeClr val="tx2"/>
              </a:solidFill>
            </a:endParaRPr>
          </a:p>
        </p:txBody>
      </p:sp>
    </p:spTree>
  </p:cSld>
  <p:clrMapOvr>
    <a:masterClrMapping/>
  </p:clrMapOvr>
  <p:transition spd="med">
    <p:zoom/>
  </p:transition>
</p:sld>
</file>

<file path=ppt/slides/slide2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2451" name="文本占位符 232450"/>
          <p:cNvSpPr>
            <a:spLocks noGrp="1"/>
          </p:cNvSpPr>
          <p:nvPr>
            <p:ph type="body" idx="1"/>
          </p:nvPr>
        </p:nvSpPr>
        <p:spPr>
          <a:xfrm>
            <a:off x="685800" y="457200"/>
            <a:ext cx="7772400" cy="5791200"/>
          </a:xfrm>
        </p:spPr>
        <p:txBody>
          <a:bodyPr/>
          <a:p>
            <a:pPr marL="0" indent="0" algn="just">
              <a:lnSpc>
                <a:spcPct val="90000"/>
              </a:lnSpc>
              <a:buNone/>
            </a:pPr>
            <a:r>
              <a:rPr lang="zh-CN" altLang="en-US" sz="2000" b="1" dirty="0">
                <a:solidFill>
                  <a:schemeClr val="tx2"/>
                </a:solidFill>
              </a:rPr>
              <a:t>（</a:t>
            </a:r>
            <a:r>
              <a:rPr lang="en-US" altLang="zh-CN" sz="2000" b="1" dirty="0">
                <a:solidFill>
                  <a:schemeClr val="tx2"/>
                </a:solidFill>
              </a:rPr>
              <a:t>1</a:t>
            </a:r>
            <a:r>
              <a:rPr lang="zh-CN" altLang="en-US" sz="2000" b="1" dirty="0">
                <a:solidFill>
                  <a:schemeClr val="tx2"/>
                </a:solidFill>
              </a:rPr>
              <a:t>） 段内返回指令</a:t>
            </a:r>
            <a:endParaRPr lang="zh-CN" altLang="en-US" sz="2000" dirty="0">
              <a:solidFill>
                <a:schemeClr val="tx2"/>
              </a:solidFill>
            </a:endParaRPr>
          </a:p>
          <a:p>
            <a:pPr marL="0" indent="0" algn="just">
              <a:lnSpc>
                <a:spcPct val="90000"/>
              </a:lnSpc>
              <a:buNone/>
            </a:pPr>
            <a:r>
              <a:rPr lang="zh-CN" altLang="en-US" sz="2000" dirty="0">
                <a:solidFill>
                  <a:schemeClr val="tx2"/>
                </a:solidFill>
              </a:rPr>
              <a:t> 指令格式：</a:t>
            </a:r>
            <a:r>
              <a:rPr lang="en-US" altLang="zh-CN" sz="2000">
                <a:solidFill>
                  <a:schemeClr val="tx2"/>
                </a:solidFill>
              </a:rPr>
              <a:t>RET</a:t>
            </a:r>
            <a:endParaRPr lang="en-US" altLang="zh-CN" sz="2000">
              <a:solidFill>
                <a:schemeClr val="tx2"/>
              </a:solidFill>
            </a:endParaRPr>
          </a:p>
          <a:p>
            <a:pPr marL="0" indent="0" algn="just">
              <a:lnSpc>
                <a:spcPct val="90000"/>
              </a:lnSpc>
              <a:buNone/>
            </a:pPr>
            <a:r>
              <a:rPr lang="en-US" altLang="zh-CN" sz="2000">
                <a:solidFill>
                  <a:schemeClr val="tx2"/>
                </a:solidFill>
              </a:rPr>
              <a:t> </a:t>
            </a:r>
            <a:r>
              <a:rPr lang="zh-CN" altLang="en-US" sz="2000" dirty="0">
                <a:solidFill>
                  <a:schemeClr val="tx2"/>
                </a:solidFill>
              </a:rPr>
              <a:t>执行的操作：</a:t>
            </a:r>
            <a:r>
              <a:rPr lang="en-US" altLang="zh-CN" sz="2000">
                <a:solidFill>
                  <a:schemeClr val="tx2"/>
                </a:solidFill>
              </a:rPr>
              <a:t>IP←</a:t>
            </a:r>
            <a:r>
              <a:rPr lang="zh-CN" altLang="en-US" sz="2000">
                <a:solidFill>
                  <a:schemeClr val="tx2"/>
                </a:solidFill>
              </a:rPr>
              <a:t>（</a:t>
            </a:r>
            <a:r>
              <a:rPr lang="en-US" altLang="zh-CN" sz="2000">
                <a:solidFill>
                  <a:schemeClr val="tx2"/>
                </a:solidFill>
              </a:rPr>
              <a:t>SP+1</a:t>
            </a:r>
            <a:r>
              <a:rPr lang="zh-CN" altLang="en-US" sz="2000">
                <a:solidFill>
                  <a:schemeClr val="tx2"/>
                </a:solidFill>
              </a:rPr>
              <a:t>），（</a:t>
            </a:r>
            <a:r>
              <a:rPr lang="en-US" altLang="zh-CN" sz="2000">
                <a:solidFill>
                  <a:schemeClr val="tx2"/>
                </a:solidFill>
              </a:rPr>
              <a:t>SP</a:t>
            </a:r>
            <a:r>
              <a:rPr lang="zh-CN" altLang="en-US" sz="2000">
                <a:solidFill>
                  <a:schemeClr val="tx2"/>
                </a:solidFill>
              </a:rPr>
              <a:t>）</a:t>
            </a:r>
            <a:endParaRPr lang="zh-CN" altLang="en-US" sz="2000">
              <a:solidFill>
                <a:schemeClr val="tx2"/>
              </a:solidFill>
            </a:endParaRPr>
          </a:p>
          <a:p>
            <a:pPr marL="0" indent="0" algn="just">
              <a:lnSpc>
                <a:spcPct val="90000"/>
              </a:lnSpc>
              <a:buNone/>
            </a:pPr>
            <a:r>
              <a:rPr lang="zh-CN" altLang="en-US" sz="2000">
                <a:solidFill>
                  <a:schemeClr val="tx2"/>
                </a:solidFill>
              </a:rPr>
              <a:t>             </a:t>
            </a:r>
            <a:r>
              <a:rPr lang="en-US" altLang="zh-CN" sz="2000">
                <a:solidFill>
                  <a:schemeClr val="tx2"/>
                </a:solidFill>
              </a:rPr>
              <a:t>SP←SP+2</a:t>
            </a:r>
            <a:endParaRPr lang="en-US" altLang="zh-CN" sz="2000">
              <a:solidFill>
                <a:schemeClr val="tx2"/>
              </a:solidFill>
            </a:endParaRPr>
          </a:p>
          <a:p>
            <a:pPr marL="0" indent="0" algn="just">
              <a:lnSpc>
                <a:spcPct val="90000"/>
              </a:lnSpc>
              <a:buNone/>
            </a:pPr>
            <a:r>
              <a:rPr lang="zh-CN" altLang="en-US" sz="2000" dirty="0">
                <a:solidFill>
                  <a:schemeClr val="tx2"/>
                </a:solidFill>
              </a:rPr>
              <a:t>可见，</a:t>
            </a:r>
            <a:r>
              <a:rPr lang="en-US" altLang="zh-CN" sz="2000">
                <a:solidFill>
                  <a:schemeClr val="tx2"/>
                </a:solidFill>
              </a:rPr>
              <a:t>RET</a:t>
            </a:r>
            <a:r>
              <a:rPr lang="zh-CN" altLang="en-US" sz="2000" dirty="0">
                <a:solidFill>
                  <a:schemeClr val="tx2"/>
                </a:solidFill>
              </a:rPr>
              <a:t>指令自动进行的操作是将</a:t>
            </a:r>
            <a:r>
              <a:rPr lang="en-US" altLang="zh-CN" sz="2000">
                <a:solidFill>
                  <a:schemeClr val="tx2"/>
                </a:solidFill>
              </a:rPr>
              <a:t>SP</a:t>
            </a:r>
            <a:r>
              <a:rPr lang="zh-CN" altLang="en-US" sz="2000" dirty="0">
                <a:solidFill>
                  <a:schemeClr val="tx2"/>
                </a:solidFill>
              </a:rPr>
              <a:t>所指示的当前栈顶的一个字弹到</a:t>
            </a:r>
            <a:r>
              <a:rPr lang="en-US" altLang="zh-CN" sz="2000">
                <a:solidFill>
                  <a:schemeClr val="tx2"/>
                </a:solidFill>
              </a:rPr>
              <a:t>IP</a:t>
            </a:r>
            <a:r>
              <a:rPr lang="zh-CN" altLang="en-US" sz="2000" dirty="0">
                <a:solidFill>
                  <a:schemeClr val="tx2"/>
                </a:solidFill>
              </a:rPr>
              <a:t>中（断点偏移量），再把</a:t>
            </a:r>
            <a:r>
              <a:rPr lang="en-US" altLang="zh-CN" sz="2000">
                <a:solidFill>
                  <a:schemeClr val="tx2"/>
                </a:solidFill>
              </a:rPr>
              <a:t>SP</a:t>
            </a:r>
            <a:r>
              <a:rPr lang="zh-CN" altLang="en-US" sz="2000" dirty="0">
                <a:solidFill>
                  <a:schemeClr val="tx2"/>
                </a:solidFill>
              </a:rPr>
              <a:t>内容加</a:t>
            </a:r>
            <a:r>
              <a:rPr lang="en-US" altLang="zh-CN" sz="2000" dirty="0">
                <a:solidFill>
                  <a:schemeClr val="tx2"/>
                </a:solidFill>
              </a:rPr>
              <a:t>2</a:t>
            </a:r>
            <a:r>
              <a:rPr lang="zh-CN" altLang="en-US" sz="2000" dirty="0">
                <a:solidFill>
                  <a:schemeClr val="tx2"/>
                </a:solidFill>
              </a:rPr>
              <a:t>进行调整。</a:t>
            </a:r>
            <a:endParaRPr lang="zh-CN" altLang="en-US" sz="2000" dirty="0">
              <a:solidFill>
                <a:schemeClr val="tx2"/>
              </a:solidFill>
            </a:endParaRPr>
          </a:p>
          <a:p>
            <a:pPr marL="0" indent="0" algn="just">
              <a:lnSpc>
                <a:spcPct val="75000"/>
              </a:lnSpc>
              <a:buNone/>
            </a:pPr>
            <a:r>
              <a:rPr lang="zh-CN" altLang="en-US" sz="2000" dirty="0">
                <a:solidFill>
                  <a:schemeClr val="tx2"/>
                </a:solidFill>
              </a:rPr>
              <a:t>（</a:t>
            </a:r>
            <a:r>
              <a:rPr lang="en-US" altLang="zh-CN" sz="2000" b="1" dirty="0">
                <a:solidFill>
                  <a:schemeClr val="tx2"/>
                </a:solidFill>
              </a:rPr>
              <a:t>2</a:t>
            </a:r>
            <a:r>
              <a:rPr lang="zh-CN" altLang="en-US" sz="2000" b="1" dirty="0">
                <a:solidFill>
                  <a:schemeClr val="tx2"/>
                </a:solidFill>
              </a:rPr>
              <a:t>） 段内带立即数返回指令（允许带一个修正量的弹出值）</a:t>
            </a:r>
            <a:endParaRPr lang="zh-CN" altLang="en-US" sz="2000" dirty="0">
              <a:solidFill>
                <a:schemeClr val="tx2"/>
              </a:solidFill>
            </a:endParaRPr>
          </a:p>
          <a:p>
            <a:pPr marL="0" indent="0" algn="just">
              <a:lnSpc>
                <a:spcPct val="75000"/>
              </a:lnSpc>
              <a:buNone/>
            </a:pPr>
            <a:r>
              <a:rPr lang="zh-CN" altLang="en-US" sz="2000" dirty="0">
                <a:solidFill>
                  <a:schemeClr val="tx2"/>
                </a:solidFill>
              </a:rPr>
              <a:t>指令格式：</a:t>
            </a:r>
            <a:r>
              <a:rPr lang="en-US" altLang="zh-CN" sz="2000">
                <a:solidFill>
                  <a:schemeClr val="tx2"/>
                </a:solidFill>
              </a:rPr>
              <a:t>RET  EXP </a:t>
            </a:r>
            <a:r>
              <a:rPr lang="zh-CN" altLang="en-US" sz="2000" dirty="0">
                <a:solidFill>
                  <a:schemeClr val="tx2"/>
                </a:solidFill>
              </a:rPr>
              <a:t>或写成 </a:t>
            </a:r>
            <a:r>
              <a:rPr lang="en-US" altLang="zh-CN" sz="2000">
                <a:solidFill>
                  <a:schemeClr val="tx2"/>
                </a:solidFill>
              </a:rPr>
              <a:t>RET  POP_VALUE</a:t>
            </a:r>
            <a:endParaRPr lang="en-US" altLang="zh-CN" sz="2000">
              <a:solidFill>
                <a:schemeClr val="tx2"/>
              </a:solidFill>
            </a:endParaRPr>
          </a:p>
          <a:p>
            <a:pPr marL="0" indent="0" algn="just">
              <a:lnSpc>
                <a:spcPct val="75000"/>
              </a:lnSpc>
              <a:buNone/>
            </a:pPr>
            <a:r>
              <a:rPr lang="zh-CN" altLang="en-US" sz="2000" dirty="0">
                <a:solidFill>
                  <a:schemeClr val="tx2"/>
                </a:solidFill>
              </a:rPr>
              <a:t>执行的操作：</a:t>
            </a:r>
            <a:r>
              <a:rPr lang="en-US" altLang="zh-CN" sz="2000">
                <a:solidFill>
                  <a:schemeClr val="tx2"/>
                </a:solidFill>
              </a:rPr>
              <a:t>IP←(SP+1), (SP)   </a:t>
            </a:r>
            <a:r>
              <a:rPr lang="zh-CN" altLang="en-US" sz="2000">
                <a:solidFill>
                  <a:schemeClr val="tx2"/>
                </a:solidFill>
              </a:rPr>
              <a:t>；</a:t>
            </a:r>
            <a:r>
              <a:rPr lang="zh-CN" altLang="en-US" sz="2000" dirty="0">
                <a:solidFill>
                  <a:schemeClr val="tx2"/>
                </a:solidFill>
              </a:rPr>
              <a:t>恢复断点偏移量</a:t>
            </a:r>
            <a:endParaRPr lang="zh-CN" altLang="en-US" sz="2000" dirty="0">
              <a:solidFill>
                <a:schemeClr val="tx2"/>
              </a:solidFill>
            </a:endParaRPr>
          </a:p>
          <a:p>
            <a:pPr marL="0" indent="0" algn="just">
              <a:lnSpc>
                <a:spcPct val="75000"/>
              </a:lnSpc>
              <a:buNone/>
            </a:pPr>
            <a:r>
              <a:rPr lang="en-US" altLang="zh-CN" sz="2000">
                <a:solidFill>
                  <a:schemeClr val="tx2"/>
                </a:solidFill>
              </a:rPr>
              <a:t>SP←SP+2</a:t>
            </a:r>
            <a:endParaRPr lang="en-US" altLang="zh-CN" sz="2000">
              <a:solidFill>
                <a:schemeClr val="tx2"/>
              </a:solidFill>
            </a:endParaRPr>
          </a:p>
          <a:p>
            <a:pPr marL="0" indent="0" algn="just">
              <a:lnSpc>
                <a:spcPct val="75000"/>
              </a:lnSpc>
              <a:buNone/>
            </a:pPr>
            <a:r>
              <a:rPr lang="en-US" altLang="zh-CN" sz="2000">
                <a:solidFill>
                  <a:schemeClr val="tx2"/>
                </a:solidFill>
              </a:rPr>
              <a:t>                SP←SP+ POP_VALUE  </a:t>
            </a:r>
            <a:endParaRPr lang="en-US" altLang="zh-CN" sz="2000">
              <a:solidFill>
                <a:schemeClr val="tx2"/>
              </a:solidFill>
            </a:endParaRPr>
          </a:p>
          <a:p>
            <a:pPr marL="0" indent="0">
              <a:lnSpc>
                <a:spcPct val="75000"/>
              </a:lnSpc>
              <a:buNone/>
            </a:pPr>
            <a:r>
              <a:rPr lang="en-US" altLang="zh-CN" sz="2000">
                <a:solidFill>
                  <a:schemeClr val="tx2"/>
                </a:solidFill>
              </a:rPr>
              <a:t>    </a:t>
            </a:r>
            <a:r>
              <a:rPr lang="zh-CN" altLang="en-US" sz="2000" dirty="0">
                <a:solidFill>
                  <a:schemeClr val="tx2"/>
                </a:solidFill>
                <a:latin typeface="宋体" panose="02010600030101010101" pitchFamily="2" charset="-122"/>
              </a:rPr>
              <a:t>指令中的</a:t>
            </a:r>
            <a:r>
              <a:rPr lang="en-US" altLang="zh-CN" sz="2000">
                <a:solidFill>
                  <a:schemeClr val="tx2"/>
                </a:solidFill>
              </a:rPr>
              <a:t>EXP</a:t>
            </a:r>
            <a:r>
              <a:rPr lang="zh-CN" altLang="en-US" sz="2000" dirty="0">
                <a:solidFill>
                  <a:schemeClr val="tx2"/>
                </a:solidFill>
                <a:latin typeface="宋体" panose="02010600030101010101" pitchFamily="2" charset="-122"/>
              </a:rPr>
              <a:t>是个表达式，根据表达式计算出的值成为机器指令中的位移量</a:t>
            </a:r>
            <a:r>
              <a:rPr lang="en-US" altLang="zh-CN" sz="2000">
                <a:solidFill>
                  <a:schemeClr val="tx2"/>
                </a:solidFill>
              </a:rPr>
              <a:t>POP_VALUE</a:t>
            </a:r>
            <a:r>
              <a:rPr lang="zh-CN" altLang="en-US" sz="2000">
                <a:solidFill>
                  <a:schemeClr val="tx2"/>
                </a:solidFill>
                <a:latin typeface="宋体" panose="02010600030101010101" pitchFamily="2" charset="-122"/>
              </a:rPr>
              <a:t>，</a:t>
            </a:r>
            <a:r>
              <a:rPr lang="zh-CN" altLang="en-US" sz="2000" dirty="0">
                <a:solidFill>
                  <a:schemeClr val="tx2"/>
                </a:solidFill>
                <a:latin typeface="宋体" panose="02010600030101010101" pitchFamily="2" charset="-122"/>
              </a:rPr>
              <a:t>其范围为</a:t>
            </a:r>
            <a:r>
              <a:rPr lang="en-US" altLang="zh-CN" sz="2000" dirty="0">
                <a:solidFill>
                  <a:schemeClr val="tx2"/>
                </a:solidFill>
              </a:rPr>
              <a:t>0</a:t>
            </a:r>
            <a:r>
              <a:rPr lang="zh-CN" altLang="en-US" sz="2000" dirty="0">
                <a:solidFill>
                  <a:schemeClr val="tx2"/>
                </a:solidFill>
                <a:latin typeface="宋体" panose="02010600030101010101" pitchFamily="2" charset="-122"/>
              </a:rPr>
              <a:t>～</a:t>
            </a:r>
            <a:r>
              <a:rPr lang="en-US" altLang="zh-CN" sz="2000" dirty="0">
                <a:solidFill>
                  <a:schemeClr val="tx2"/>
                </a:solidFill>
              </a:rPr>
              <a:t>64</a:t>
            </a:r>
            <a:r>
              <a:rPr lang="en-US" altLang="zh-CN" sz="2000">
                <a:solidFill>
                  <a:schemeClr val="tx2"/>
                </a:solidFill>
              </a:rPr>
              <a:t>K</a:t>
            </a:r>
            <a:r>
              <a:rPr lang="zh-CN" altLang="en-US" sz="2000" dirty="0">
                <a:solidFill>
                  <a:schemeClr val="tx2"/>
                </a:solidFill>
                <a:latin typeface="宋体" panose="02010600030101010101" pitchFamily="2" charset="-122"/>
              </a:rPr>
              <a:t>的立即数，它是偶数。弹出值表示返回时从堆栈中舍弃的字节数。</a:t>
            </a:r>
            <a:r>
              <a:rPr lang="en-US" altLang="zh-CN" sz="2000">
                <a:solidFill>
                  <a:schemeClr val="tx2"/>
                </a:solidFill>
              </a:rPr>
              <a:t>RET EXP</a:t>
            </a:r>
            <a:r>
              <a:rPr lang="zh-CN" altLang="en-US" sz="2000" dirty="0">
                <a:solidFill>
                  <a:schemeClr val="tx2"/>
                </a:solidFill>
                <a:latin typeface="宋体" panose="02010600030101010101" pitchFamily="2" charset="-122"/>
              </a:rPr>
              <a:t>指令允许断点地址出栈后，再一次修改堆栈指针。这样做的好处是：当在主程序中执行</a:t>
            </a:r>
            <a:r>
              <a:rPr lang="en-US" altLang="zh-CN" sz="2000">
                <a:solidFill>
                  <a:schemeClr val="tx2"/>
                </a:solidFill>
              </a:rPr>
              <a:t>CALL</a:t>
            </a:r>
            <a:r>
              <a:rPr lang="zh-CN" altLang="en-US" sz="2000" dirty="0">
                <a:solidFill>
                  <a:schemeClr val="tx2"/>
                </a:solidFill>
                <a:latin typeface="宋体" panose="02010600030101010101" pitchFamily="2" charset="-122"/>
              </a:rPr>
              <a:t>指令以前，把子程序所需要的参数事先进栈，准备传递给子程序使用。但当子程序运行完毕返回后，这些参数已不再有用，就可以通过修改指针，使</a:t>
            </a:r>
            <a:r>
              <a:rPr lang="en-US" altLang="zh-CN" sz="2000">
                <a:solidFill>
                  <a:schemeClr val="tx2"/>
                </a:solidFill>
                <a:latin typeface="宋体" panose="02010600030101010101" pitchFamily="2" charset="-122"/>
              </a:rPr>
              <a:t>SP</a:t>
            </a:r>
            <a:r>
              <a:rPr lang="zh-CN" altLang="en-US" sz="2000" dirty="0">
                <a:solidFill>
                  <a:schemeClr val="tx2"/>
                </a:solidFill>
                <a:latin typeface="宋体" panose="02010600030101010101" pitchFamily="2" charset="-122"/>
              </a:rPr>
              <a:t>恢复到参数进栈以前的值。使舍弃的参数不会在堆栈中堆积，使堆栈有效长度不会因堆积而减小。这是及时清除堆栈中的“数据垃圾”。 </a:t>
            </a:r>
            <a:r>
              <a:rPr lang="zh-CN" altLang="en-US" sz="4000" dirty="0">
                <a:solidFill>
                  <a:schemeClr val="tx2"/>
                </a:solidFill>
              </a:rPr>
              <a:t> </a:t>
            </a:r>
            <a:endParaRPr lang="zh-CN" altLang="en-US" sz="4000">
              <a:solidFill>
                <a:schemeClr val="tx2"/>
              </a:solidFill>
            </a:endParaRPr>
          </a:p>
        </p:txBody>
      </p:sp>
    </p:spTree>
  </p:cSld>
  <p:clrMapOvr>
    <a:masterClrMapping/>
  </p:clrMapOvr>
  <p:transition spd="med">
    <p:zoom/>
  </p:transition>
</p:sld>
</file>

<file path=ppt/slides/slide2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3475" name="文本占位符 233474"/>
          <p:cNvSpPr>
            <a:spLocks noGrp="1"/>
          </p:cNvSpPr>
          <p:nvPr>
            <p:ph type="body" idx="1"/>
          </p:nvPr>
        </p:nvSpPr>
        <p:spPr>
          <a:xfrm>
            <a:off x="685800" y="381000"/>
            <a:ext cx="7772400" cy="6019800"/>
          </a:xfrm>
        </p:spPr>
        <p:txBody>
          <a:bodyPr/>
          <a:p>
            <a:pPr marL="0" indent="0" algn="just">
              <a:lnSpc>
                <a:spcPct val="90000"/>
              </a:lnSpc>
              <a:buNone/>
            </a:pPr>
            <a:r>
              <a:rPr lang="zh-CN" altLang="en-US" sz="2000" dirty="0">
                <a:solidFill>
                  <a:schemeClr val="tx2"/>
                </a:solidFill>
              </a:rPr>
              <a:t>【例</a:t>
            </a:r>
            <a:r>
              <a:rPr lang="en-US" altLang="zh-CN" sz="2000" dirty="0">
                <a:solidFill>
                  <a:schemeClr val="tx2"/>
                </a:solidFill>
              </a:rPr>
              <a:t>5</a:t>
            </a:r>
            <a:r>
              <a:rPr lang="zh-CN" altLang="en-US" sz="2000" dirty="0">
                <a:solidFill>
                  <a:schemeClr val="tx2"/>
                </a:solidFill>
              </a:rPr>
              <a:t>－</a:t>
            </a:r>
            <a:r>
              <a:rPr lang="en-US" altLang="zh-CN" sz="2000" dirty="0">
                <a:solidFill>
                  <a:schemeClr val="tx2"/>
                </a:solidFill>
              </a:rPr>
              <a:t>106</a:t>
            </a:r>
            <a:r>
              <a:rPr lang="zh-CN" altLang="en-US" sz="2000" dirty="0">
                <a:solidFill>
                  <a:schemeClr val="tx2"/>
                </a:solidFill>
              </a:rPr>
              <a:t>】段内调用指令</a:t>
            </a:r>
            <a:r>
              <a:rPr lang="en-US" altLang="zh-CN" sz="2000">
                <a:solidFill>
                  <a:schemeClr val="tx2"/>
                </a:solidFill>
              </a:rPr>
              <a:t>CALL</a:t>
            </a:r>
            <a:r>
              <a:rPr lang="zh-CN" altLang="en-US" sz="2000" dirty="0">
                <a:solidFill>
                  <a:schemeClr val="tx2"/>
                </a:solidFill>
              </a:rPr>
              <a:t>执行之前，已经为子程序准备了三个字参数，且知参数进栈前的</a:t>
            </a:r>
            <a:r>
              <a:rPr lang="en-US" altLang="zh-CN" sz="2000">
                <a:solidFill>
                  <a:schemeClr val="tx2"/>
                </a:solidFill>
              </a:rPr>
              <a:t>SP=2000H</a:t>
            </a:r>
            <a:r>
              <a:rPr lang="zh-CN" altLang="en-US" sz="2000">
                <a:solidFill>
                  <a:schemeClr val="tx2"/>
                </a:solidFill>
              </a:rPr>
              <a:t>。</a:t>
            </a:r>
            <a:r>
              <a:rPr lang="zh-CN" altLang="en-US" sz="2000" dirty="0">
                <a:solidFill>
                  <a:schemeClr val="tx2"/>
                </a:solidFill>
              </a:rPr>
              <a:t>程序段如下：</a:t>
            </a:r>
            <a:endParaRPr lang="zh-CN" altLang="en-US" sz="2000" dirty="0">
              <a:solidFill>
                <a:schemeClr val="tx2"/>
              </a:solidFill>
            </a:endParaRPr>
          </a:p>
          <a:p>
            <a:pPr marL="0" indent="0" algn="just">
              <a:lnSpc>
                <a:spcPct val="90000"/>
              </a:lnSpc>
              <a:buNone/>
            </a:pPr>
            <a:r>
              <a:rPr lang="zh-CN" altLang="en-US" sz="2000" dirty="0">
                <a:solidFill>
                  <a:schemeClr val="tx2"/>
                </a:solidFill>
              </a:rPr>
              <a:t>          </a:t>
            </a:r>
            <a:r>
              <a:rPr lang="en-US" altLang="zh-CN" sz="2000">
                <a:solidFill>
                  <a:schemeClr val="tx2"/>
                </a:solidFill>
              </a:rPr>
              <a:t>PUSH  SI           </a:t>
            </a:r>
            <a:r>
              <a:rPr lang="zh-CN" altLang="en-US" sz="2000">
                <a:solidFill>
                  <a:schemeClr val="tx2"/>
                </a:solidFill>
              </a:rPr>
              <a:t>；</a:t>
            </a:r>
            <a:r>
              <a:rPr lang="en-US" altLang="zh-CN" sz="2000">
                <a:solidFill>
                  <a:schemeClr val="tx2"/>
                </a:solidFill>
              </a:rPr>
              <a:t>SP=1FFEH</a:t>
            </a:r>
            <a:endParaRPr lang="en-US" altLang="zh-CN" sz="2000">
              <a:solidFill>
                <a:schemeClr val="tx2"/>
              </a:solidFill>
            </a:endParaRPr>
          </a:p>
          <a:p>
            <a:pPr marL="0" indent="0" algn="just">
              <a:lnSpc>
                <a:spcPct val="90000"/>
              </a:lnSpc>
              <a:buNone/>
            </a:pPr>
            <a:r>
              <a:rPr lang="en-US" altLang="zh-CN" sz="2000">
                <a:solidFill>
                  <a:schemeClr val="tx2"/>
                </a:solidFill>
              </a:rPr>
              <a:t>          PUSH  DI            </a:t>
            </a:r>
            <a:r>
              <a:rPr lang="zh-CN" altLang="en-US" sz="2000">
                <a:solidFill>
                  <a:schemeClr val="tx2"/>
                </a:solidFill>
              </a:rPr>
              <a:t>；</a:t>
            </a:r>
            <a:r>
              <a:rPr lang="en-US" altLang="zh-CN" sz="2000">
                <a:solidFill>
                  <a:schemeClr val="tx2"/>
                </a:solidFill>
              </a:rPr>
              <a:t>SP=1FFCH</a:t>
            </a:r>
            <a:endParaRPr lang="en-US" altLang="zh-CN" sz="2000">
              <a:solidFill>
                <a:schemeClr val="tx2"/>
              </a:solidFill>
            </a:endParaRPr>
          </a:p>
          <a:p>
            <a:pPr marL="0" indent="0" algn="just">
              <a:lnSpc>
                <a:spcPct val="90000"/>
              </a:lnSpc>
              <a:buNone/>
            </a:pPr>
            <a:r>
              <a:rPr lang="en-US" altLang="zh-CN" sz="2000">
                <a:solidFill>
                  <a:schemeClr val="tx2"/>
                </a:solidFill>
              </a:rPr>
              <a:t>          PUSH  CX          </a:t>
            </a:r>
            <a:r>
              <a:rPr lang="zh-CN" altLang="en-US" sz="2000">
                <a:solidFill>
                  <a:schemeClr val="tx2"/>
                </a:solidFill>
              </a:rPr>
              <a:t>；</a:t>
            </a:r>
            <a:r>
              <a:rPr lang="en-US" altLang="zh-CN" sz="2000">
                <a:solidFill>
                  <a:schemeClr val="tx2"/>
                </a:solidFill>
              </a:rPr>
              <a:t>SP=1FFAH</a:t>
            </a:r>
            <a:endParaRPr lang="en-US" altLang="zh-CN" sz="2000">
              <a:solidFill>
                <a:schemeClr val="tx2"/>
              </a:solidFill>
            </a:endParaRPr>
          </a:p>
          <a:p>
            <a:pPr marL="0" indent="0" algn="just">
              <a:lnSpc>
                <a:spcPct val="90000"/>
              </a:lnSpc>
              <a:buNone/>
            </a:pPr>
            <a:r>
              <a:rPr lang="en-US" altLang="zh-CN" sz="2000">
                <a:solidFill>
                  <a:schemeClr val="tx2"/>
                </a:solidFill>
              </a:rPr>
              <a:t>          CALL  SUB1        </a:t>
            </a:r>
            <a:r>
              <a:rPr lang="zh-CN" altLang="en-US" sz="2000">
                <a:solidFill>
                  <a:schemeClr val="tx2"/>
                </a:solidFill>
              </a:rPr>
              <a:t>；</a:t>
            </a:r>
            <a:r>
              <a:rPr lang="en-US" altLang="zh-CN" sz="2000">
                <a:solidFill>
                  <a:schemeClr val="tx2"/>
                </a:solidFill>
              </a:rPr>
              <a:t>SP=1FF8H</a:t>
            </a:r>
            <a:endParaRPr lang="en-US" altLang="zh-CN" sz="2000">
              <a:solidFill>
                <a:schemeClr val="tx2"/>
              </a:solidFill>
            </a:endParaRPr>
          </a:p>
          <a:p>
            <a:pPr marL="0" indent="0" algn="just">
              <a:lnSpc>
                <a:spcPct val="90000"/>
              </a:lnSpc>
              <a:buNone/>
            </a:pPr>
            <a:r>
              <a:rPr lang="en-US" altLang="zh-CN" sz="2000">
                <a:solidFill>
                  <a:schemeClr val="tx2"/>
                </a:solidFill>
              </a:rPr>
              <a:t>┇</a:t>
            </a:r>
            <a:endParaRPr lang="en-US" altLang="zh-CN" sz="2000">
              <a:solidFill>
                <a:schemeClr val="tx2"/>
              </a:solidFill>
            </a:endParaRPr>
          </a:p>
          <a:p>
            <a:pPr marL="0" indent="0" algn="just">
              <a:lnSpc>
                <a:spcPct val="90000"/>
              </a:lnSpc>
              <a:buNone/>
            </a:pPr>
            <a:r>
              <a:rPr lang="en-US" altLang="zh-CN" sz="2000">
                <a:solidFill>
                  <a:schemeClr val="tx2"/>
                </a:solidFill>
              </a:rPr>
              <a:t>   SUB1  PROC</a:t>
            </a:r>
            <a:endParaRPr lang="en-US" altLang="zh-CN" sz="2000">
              <a:solidFill>
                <a:schemeClr val="tx2"/>
              </a:solidFill>
            </a:endParaRPr>
          </a:p>
          <a:p>
            <a:pPr marL="0" indent="0" algn="just">
              <a:lnSpc>
                <a:spcPct val="90000"/>
              </a:lnSpc>
              <a:buNone/>
            </a:pPr>
            <a:r>
              <a:rPr lang="zh-CN" altLang="en-US" sz="2000">
                <a:solidFill>
                  <a:schemeClr val="tx2"/>
                </a:solidFill>
              </a:rPr>
              <a:t>　　　　　　</a:t>
            </a:r>
            <a:r>
              <a:rPr lang="en-US" altLang="zh-CN" sz="2000">
                <a:solidFill>
                  <a:schemeClr val="tx2"/>
                </a:solidFill>
              </a:rPr>
              <a:t>┇</a:t>
            </a:r>
            <a:endParaRPr lang="en-US" altLang="zh-CN" sz="2000">
              <a:solidFill>
                <a:schemeClr val="tx2"/>
              </a:solidFill>
            </a:endParaRPr>
          </a:p>
          <a:p>
            <a:pPr marL="0" indent="0" algn="just">
              <a:lnSpc>
                <a:spcPct val="90000"/>
              </a:lnSpc>
              <a:buNone/>
            </a:pPr>
            <a:r>
              <a:rPr lang="en-US" altLang="zh-CN" sz="2000">
                <a:solidFill>
                  <a:schemeClr val="tx2"/>
                </a:solidFill>
              </a:rPr>
              <a:t>          RET  6             </a:t>
            </a:r>
            <a:r>
              <a:rPr lang="zh-CN" altLang="en-US" sz="2000">
                <a:solidFill>
                  <a:schemeClr val="tx2"/>
                </a:solidFill>
              </a:rPr>
              <a:t>；</a:t>
            </a:r>
            <a:r>
              <a:rPr lang="zh-CN" altLang="en-US" sz="2000" dirty="0">
                <a:solidFill>
                  <a:schemeClr val="tx2"/>
                </a:solidFill>
              </a:rPr>
              <a:t>三个字的</a:t>
            </a:r>
            <a:r>
              <a:rPr lang="en-US" altLang="zh-CN" sz="2000">
                <a:solidFill>
                  <a:schemeClr val="tx2"/>
                </a:solidFill>
              </a:rPr>
              <a:t>EXP=3×2</a:t>
            </a:r>
            <a:r>
              <a:rPr lang="zh-CN" altLang="en-US" sz="2000">
                <a:solidFill>
                  <a:schemeClr val="tx2"/>
                </a:solidFill>
              </a:rPr>
              <a:t>＝</a:t>
            </a:r>
            <a:r>
              <a:rPr lang="en-US" altLang="zh-CN" sz="2000">
                <a:solidFill>
                  <a:schemeClr val="tx2"/>
                </a:solidFill>
              </a:rPr>
              <a:t>6</a:t>
            </a:r>
            <a:endParaRPr lang="en-US" altLang="zh-CN" sz="2000">
              <a:solidFill>
                <a:schemeClr val="tx2"/>
              </a:solidFill>
            </a:endParaRPr>
          </a:p>
          <a:p>
            <a:pPr marL="0" indent="0" algn="just">
              <a:lnSpc>
                <a:spcPct val="90000"/>
              </a:lnSpc>
              <a:buNone/>
            </a:pPr>
            <a:r>
              <a:rPr lang="en-US" altLang="zh-CN" sz="2000">
                <a:solidFill>
                  <a:schemeClr val="tx2"/>
                </a:solidFill>
              </a:rPr>
              <a:t>   SUB1  ENDP</a:t>
            </a:r>
            <a:endParaRPr lang="en-US" altLang="zh-CN" sz="2000">
              <a:solidFill>
                <a:schemeClr val="tx2"/>
              </a:solidFill>
            </a:endParaRPr>
          </a:p>
          <a:p>
            <a:pPr marL="0" indent="0" algn="just">
              <a:lnSpc>
                <a:spcPct val="90000"/>
              </a:lnSpc>
              <a:buNone/>
            </a:pPr>
            <a:r>
              <a:rPr lang="zh-CN" altLang="en-US" sz="2000" dirty="0">
                <a:solidFill>
                  <a:schemeClr val="tx2"/>
                </a:solidFill>
              </a:rPr>
              <a:t>返回指令</a:t>
            </a:r>
            <a:r>
              <a:rPr lang="en-US" altLang="zh-CN" sz="2000">
                <a:solidFill>
                  <a:schemeClr val="tx2"/>
                </a:solidFill>
              </a:rPr>
              <a:t>RET 6</a:t>
            </a:r>
            <a:r>
              <a:rPr lang="zh-CN" altLang="en-US" sz="2000">
                <a:solidFill>
                  <a:schemeClr val="tx2"/>
                </a:solidFill>
              </a:rPr>
              <a:t>对</a:t>
            </a:r>
            <a:r>
              <a:rPr lang="en-US" altLang="zh-CN" sz="2000">
                <a:solidFill>
                  <a:schemeClr val="tx2"/>
                </a:solidFill>
              </a:rPr>
              <a:t>SP</a:t>
            </a:r>
            <a:r>
              <a:rPr lang="zh-CN" altLang="en-US" sz="2000" dirty="0">
                <a:solidFill>
                  <a:schemeClr val="tx2"/>
                </a:solidFill>
              </a:rPr>
              <a:t>的修改是：</a:t>
            </a:r>
            <a:endParaRPr lang="zh-CN" altLang="en-US" sz="2000" dirty="0">
              <a:solidFill>
                <a:schemeClr val="tx2"/>
              </a:solidFill>
            </a:endParaRPr>
          </a:p>
          <a:p>
            <a:pPr marL="0" indent="0" algn="just">
              <a:lnSpc>
                <a:spcPct val="90000"/>
              </a:lnSpc>
              <a:buNone/>
            </a:pPr>
            <a:r>
              <a:rPr lang="zh-CN" altLang="en-US" sz="2000" dirty="0">
                <a:solidFill>
                  <a:schemeClr val="tx2"/>
                </a:solidFill>
              </a:rPr>
              <a:t>首先把断点地点弹回</a:t>
            </a:r>
            <a:r>
              <a:rPr lang="en-US" altLang="zh-CN" sz="2000">
                <a:solidFill>
                  <a:schemeClr val="tx2"/>
                </a:solidFill>
              </a:rPr>
              <a:t>IP</a:t>
            </a:r>
            <a:r>
              <a:rPr lang="zh-CN" altLang="en-US" sz="2000">
                <a:solidFill>
                  <a:schemeClr val="tx2"/>
                </a:solidFill>
              </a:rPr>
              <a:t>后</a:t>
            </a:r>
            <a:r>
              <a:rPr lang="en-US" altLang="zh-CN" sz="2000">
                <a:solidFill>
                  <a:schemeClr val="tx2"/>
                </a:solidFill>
              </a:rPr>
              <a:t>SP←SP +2=1FF8H+2=1FFAH,</a:t>
            </a:r>
            <a:r>
              <a:rPr lang="zh-CN" altLang="en-US" sz="2000" dirty="0">
                <a:solidFill>
                  <a:schemeClr val="tx2"/>
                </a:solidFill>
              </a:rPr>
              <a:t>再将</a:t>
            </a:r>
            <a:r>
              <a:rPr lang="en-US" altLang="zh-CN" sz="2000">
                <a:solidFill>
                  <a:schemeClr val="tx2"/>
                </a:solidFill>
              </a:rPr>
              <a:t>SP</a:t>
            </a:r>
            <a:r>
              <a:rPr lang="zh-CN" altLang="en-US" sz="2000" dirty="0">
                <a:solidFill>
                  <a:schemeClr val="tx2"/>
                </a:solidFill>
              </a:rPr>
              <a:t>内容加上</a:t>
            </a:r>
            <a:r>
              <a:rPr lang="en-US" altLang="zh-CN" sz="2000">
                <a:solidFill>
                  <a:schemeClr val="tx2"/>
                </a:solidFill>
              </a:rPr>
              <a:t>RET</a:t>
            </a:r>
            <a:r>
              <a:rPr lang="zh-CN" altLang="en-US" sz="2000" dirty="0">
                <a:solidFill>
                  <a:schemeClr val="tx2"/>
                </a:solidFill>
              </a:rPr>
              <a:t>后的</a:t>
            </a:r>
            <a:r>
              <a:rPr lang="en-US" altLang="zh-CN" sz="2000">
                <a:solidFill>
                  <a:schemeClr val="tx2"/>
                </a:solidFill>
              </a:rPr>
              <a:t>POP_VALUE</a:t>
            </a:r>
            <a:r>
              <a:rPr lang="zh-CN" altLang="en-US" sz="2000">
                <a:solidFill>
                  <a:schemeClr val="tx2"/>
                </a:solidFill>
              </a:rPr>
              <a:t>（</a:t>
            </a:r>
            <a:r>
              <a:rPr lang="zh-CN" altLang="en-US" sz="2000" dirty="0">
                <a:solidFill>
                  <a:schemeClr val="tx2"/>
                </a:solidFill>
              </a:rPr>
              <a:t>本例为</a:t>
            </a:r>
            <a:r>
              <a:rPr lang="en-US" altLang="zh-CN" sz="2000" dirty="0">
                <a:solidFill>
                  <a:schemeClr val="tx2"/>
                </a:solidFill>
              </a:rPr>
              <a:t>6</a:t>
            </a:r>
            <a:r>
              <a:rPr lang="zh-CN" altLang="en-US" sz="2000" dirty="0">
                <a:solidFill>
                  <a:schemeClr val="tx2"/>
                </a:solidFill>
              </a:rPr>
              <a:t>）即</a:t>
            </a:r>
            <a:r>
              <a:rPr lang="en-US" altLang="zh-CN" sz="2000">
                <a:solidFill>
                  <a:schemeClr val="tx2"/>
                </a:solidFill>
              </a:rPr>
              <a:t>SP←SP+6=1FFAH+6=2000H</a:t>
            </a:r>
            <a:r>
              <a:rPr lang="zh-CN" altLang="en-US" sz="2000">
                <a:solidFill>
                  <a:schemeClr val="tx2"/>
                </a:solidFill>
              </a:rPr>
              <a:t>，</a:t>
            </a:r>
            <a:r>
              <a:rPr lang="zh-CN" altLang="en-US" sz="2000" dirty="0">
                <a:solidFill>
                  <a:schemeClr val="tx2"/>
                </a:solidFill>
              </a:rPr>
              <a:t>也就是说堆栈指针恢复到参数进栈前的值。这就是及时清除已舍弃的数据。 </a:t>
            </a:r>
            <a:endParaRPr lang="zh-CN" altLang="en-US" sz="2000" dirty="0">
              <a:solidFill>
                <a:schemeClr val="tx2"/>
              </a:solidFill>
            </a:endParaRPr>
          </a:p>
          <a:p>
            <a:pPr marL="0" indent="0" algn="just">
              <a:lnSpc>
                <a:spcPct val="90000"/>
              </a:lnSpc>
              <a:buNone/>
            </a:pPr>
            <a:r>
              <a:rPr lang="zh-CN" altLang="en-US" sz="2000" dirty="0">
                <a:solidFill>
                  <a:schemeClr val="tx2"/>
                </a:solidFill>
              </a:rPr>
              <a:t>如果本例子不用带立即数返回指令，也可以在</a:t>
            </a:r>
            <a:r>
              <a:rPr lang="en-US" altLang="zh-CN" sz="2000">
                <a:solidFill>
                  <a:schemeClr val="tx2"/>
                </a:solidFill>
              </a:rPr>
              <a:t>CALL</a:t>
            </a:r>
            <a:r>
              <a:rPr lang="zh-CN" altLang="en-US" sz="2000" dirty="0">
                <a:solidFill>
                  <a:schemeClr val="tx2"/>
                </a:solidFill>
              </a:rPr>
              <a:t>指令后面加三条</a:t>
            </a:r>
            <a:r>
              <a:rPr lang="en-US" altLang="zh-CN" sz="2000">
                <a:solidFill>
                  <a:schemeClr val="tx2"/>
                </a:solidFill>
              </a:rPr>
              <a:t>POP reg</a:t>
            </a:r>
            <a:r>
              <a:rPr lang="en-US" altLang="zh-CN" sz="2000" baseline="-30000">
                <a:solidFill>
                  <a:schemeClr val="tx2"/>
                </a:solidFill>
              </a:rPr>
              <a:t>16</a:t>
            </a:r>
            <a:r>
              <a:rPr lang="zh-CN" altLang="en-US" sz="2000">
                <a:solidFill>
                  <a:schemeClr val="tx2"/>
                </a:solidFill>
              </a:rPr>
              <a:t>（</a:t>
            </a:r>
            <a:r>
              <a:rPr lang="zh-CN" altLang="en-US" sz="2000" dirty="0">
                <a:solidFill>
                  <a:schemeClr val="tx2"/>
                </a:solidFill>
              </a:rPr>
              <a:t>选择不会影响有用寄存器的</a:t>
            </a:r>
            <a:r>
              <a:rPr lang="en-US" altLang="zh-CN" sz="2000" dirty="0">
                <a:solidFill>
                  <a:schemeClr val="tx2"/>
                </a:solidFill>
              </a:rPr>
              <a:t>16</a:t>
            </a:r>
            <a:r>
              <a:rPr lang="zh-CN" altLang="en-US" sz="2000" dirty="0">
                <a:solidFill>
                  <a:schemeClr val="tx2"/>
                </a:solidFill>
              </a:rPr>
              <a:t>位寄存器）空弹三次，目的也是为了修改</a:t>
            </a:r>
            <a:r>
              <a:rPr lang="en-US" altLang="zh-CN" sz="2000">
                <a:solidFill>
                  <a:schemeClr val="tx2"/>
                </a:solidFill>
              </a:rPr>
              <a:t>SP</a:t>
            </a:r>
            <a:r>
              <a:rPr lang="zh-CN" altLang="en-US" sz="2000">
                <a:solidFill>
                  <a:schemeClr val="tx2"/>
                </a:solidFill>
              </a:rPr>
              <a:t>。</a:t>
            </a:r>
            <a:endParaRPr lang="zh-CN" altLang="en-US" sz="2000">
              <a:solidFill>
                <a:schemeClr val="tx2"/>
              </a:solidFill>
            </a:endParaRPr>
          </a:p>
          <a:p>
            <a:pPr marL="0" indent="0">
              <a:lnSpc>
                <a:spcPct val="90000"/>
              </a:lnSpc>
              <a:buNone/>
            </a:pPr>
            <a:endParaRPr lang="zh-CN" altLang="en-US" sz="4000">
              <a:solidFill>
                <a:schemeClr val="tx2"/>
              </a:solidFill>
            </a:endParaRPr>
          </a:p>
        </p:txBody>
      </p:sp>
    </p:spTree>
  </p:cSld>
  <p:clrMapOvr>
    <a:masterClrMapping/>
  </p:clrMapOvr>
  <p:transition spd="med">
    <p:zoom/>
  </p:transition>
</p:sld>
</file>

<file path=ppt/slides/slide2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4499" name="文本占位符 234498"/>
          <p:cNvSpPr>
            <a:spLocks noGrp="1"/>
          </p:cNvSpPr>
          <p:nvPr>
            <p:ph type="body" idx="1"/>
          </p:nvPr>
        </p:nvSpPr>
        <p:spPr>
          <a:xfrm>
            <a:off x="685800" y="533400"/>
            <a:ext cx="7924800" cy="5867400"/>
          </a:xfrm>
        </p:spPr>
        <p:txBody>
          <a:bodyPr/>
          <a:p>
            <a:pPr marL="0" indent="0" algn="just">
              <a:lnSpc>
                <a:spcPct val="90000"/>
              </a:lnSpc>
              <a:buNone/>
            </a:pPr>
            <a:r>
              <a:rPr lang="zh-CN" altLang="en-US" sz="2400" b="1" dirty="0">
                <a:solidFill>
                  <a:schemeClr val="tx2"/>
                </a:solidFill>
              </a:rPr>
              <a:t>（</a:t>
            </a:r>
            <a:r>
              <a:rPr lang="en-US" altLang="zh-CN" sz="2400" b="1" dirty="0">
                <a:solidFill>
                  <a:schemeClr val="tx2"/>
                </a:solidFill>
              </a:rPr>
              <a:t>3</a:t>
            </a:r>
            <a:r>
              <a:rPr lang="zh-CN" altLang="en-US" sz="2400" b="1" dirty="0">
                <a:solidFill>
                  <a:schemeClr val="tx2"/>
                </a:solidFill>
              </a:rPr>
              <a:t>） 段间返回指令</a:t>
            </a:r>
            <a:endParaRPr lang="zh-CN" altLang="en-US" sz="2400" dirty="0">
              <a:solidFill>
                <a:schemeClr val="tx2"/>
              </a:solidFill>
            </a:endParaRPr>
          </a:p>
          <a:p>
            <a:pPr marL="0" indent="0" algn="just">
              <a:lnSpc>
                <a:spcPct val="90000"/>
              </a:lnSpc>
              <a:buNone/>
            </a:pPr>
            <a:r>
              <a:rPr lang="zh-CN" altLang="en-US" sz="2400" dirty="0">
                <a:solidFill>
                  <a:schemeClr val="tx2"/>
                </a:solidFill>
              </a:rPr>
              <a:t>指令格式：</a:t>
            </a:r>
            <a:r>
              <a:rPr lang="en-US" altLang="zh-CN" sz="2400">
                <a:solidFill>
                  <a:schemeClr val="tx2"/>
                </a:solidFill>
              </a:rPr>
              <a:t>RET</a:t>
            </a:r>
            <a:endParaRPr lang="en-US" altLang="zh-CN" sz="2400">
              <a:solidFill>
                <a:schemeClr val="tx2"/>
              </a:solidFill>
            </a:endParaRPr>
          </a:p>
          <a:p>
            <a:pPr marL="0" indent="0" algn="just">
              <a:lnSpc>
                <a:spcPct val="90000"/>
              </a:lnSpc>
              <a:buNone/>
            </a:pPr>
            <a:r>
              <a:rPr lang="zh-CN" altLang="en-US" sz="2400" dirty="0">
                <a:solidFill>
                  <a:schemeClr val="tx2"/>
                </a:solidFill>
              </a:rPr>
              <a:t>执行的操作：</a:t>
            </a:r>
            <a:r>
              <a:rPr lang="en-US" altLang="zh-CN" sz="2400">
                <a:solidFill>
                  <a:schemeClr val="tx2"/>
                </a:solidFill>
              </a:rPr>
              <a:t>IP←(SP+1)</a:t>
            </a:r>
            <a:r>
              <a:rPr lang="zh-CN" altLang="en-US" sz="2400">
                <a:solidFill>
                  <a:schemeClr val="tx2"/>
                </a:solidFill>
              </a:rPr>
              <a:t>，</a:t>
            </a:r>
            <a:r>
              <a:rPr lang="en-US" altLang="zh-CN" sz="2400">
                <a:solidFill>
                  <a:schemeClr val="tx2"/>
                </a:solidFill>
              </a:rPr>
              <a:t>(SP) </a:t>
            </a:r>
            <a:endParaRPr lang="en-US" altLang="zh-CN" sz="2400">
              <a:solidFill>
                <a:schemeClr val="tx2"/>
              </a:solidFill>
            </a:endParaRPr>
          </a:p>
          <a:p>
            <a:pPr marL="0" indent="0" algn="just">
              <a:lnSpc>
                <a:spcPct val="90000"/>
              </a:lnSpc>
              <a:buNone/>
            </a:pPr>
            <a:r>
              <a:rPr lang="en-US" altLang="zh-CN" sz="2400">
                <a:solidFill>
                  <a:schemeClr val="tx2"/>
                </a:solidFill>
              </a:rPr>
              <a:t>  SP←SP+2</a:t>
            </a:r>
            <a:endParaRPr lang="en-US" altLang="zh-CN" sz="2400">
              <a:solidFill>
                <a:schemeClr val="tx2"/>
              </a:solidFill>
            </a:endParaRPr>
          </a:p>
          <a:p>
            <a:pPr marL="0" indent="0" algn="just">
              <a:lnSpc>
                <a:spcPct val="90000"/>
              </a:lnSpc>
              <a:buNone/>
            </a:pPr>
            <a:r>
              <a:rPr lang="en-US" altLang="zh-CN" sz="2400">
                <a:solidFill>
                  <a:schemeClr val="tx2"/>
                </a:solidFill>
              </a:rPr>
              <a:t>CS←(SP+1)</a:t>
            </a:r>
            <a:r>
              <a:rPr lang="zh-CN" altLang="en-US" sz="2400">
                <a:solidFill>
                  <a:schemeClr val="tx2"/>
                </a:solidFill>
              </a:rPr>
              <a:t>，</a:t>
            </a:r>
            <a:r>
              <a:rPr lang="en-US" altLang="zh-CN" sz="2400">
                <a:solidFill>
                  <a:schemeClr val="tx2"/>
                </a:solidFill>
              </a:rPr>
              <a:t>(SP) </a:t>
            </a:r>
            <a:endParaRPr lang="en-US" altLang="zh-CN" sz="2400">
              <a:solidFill>
                <a:schemeClr val="tx2"/>
              </a:solidFill>
            </a:endParaRPr>
          </a:p>
          <a:p>
            <a:pPr marL="0" indent="0" algn="just">
              <a:lnSpc>
                <a:spcPct val="90000"/>
              </a:lnSpc>
              <a:buNone/>
            </a:pPr>
            <a:r>
              <a:rPr lang="en-US" altLang="zh-CN" sz="2400">
                <a:solidFill>
                  <a:schemeClr val="tx2"/>
                </a:solidFill>
              </a:rPr>
              <a:t>SP←SP+2</a:t>
            </a:r>
            <a:endParaRPr lang="en-US" altLang="zh-CN" sz="2400">
              <a:solidFill>
                <a:schemeClr val="tx2"/>
              </a:solidFill>
            </a:endParaRPr>
          </a:p>
          <a:p>
            <a:pPr marL="0" indent="0" algn="just">
              <a:lnSpc>
                <a:spcPct val="90000"/>
              </a:lnSpc>
              <a:buNone/>
            </a:pPr>
            <a:r>
              <a:rPr lang="zh-CN" altLang="en-US" sz="2400" dirty="0">
                <a:solidFill>
                  <a:schemeClr val="tx2"/>
                </a:solidFill>
              </a:rPr>
              <a:t>这时的</a:t>
            </a:r>
            <a:r>
              <a:rPr lang="en-US" altLang="zh-CN" sz="2400">
                <a:solidFill>
                  <a:schemeClr val="tx2"/>
                </a:solidFill>
              </a:rPr>
              <a:t>RET</a:t>
            </a:r>
            <a:r>
              <a:rPr lang="zh-CN" altLang="en-US" sz="2400" dirty="0">
                <a:solidFill>
                  <a:schemeClr val="tx2"/>
                </a:solidFill>
              </a:rPr>
              <a:t>指令要与段间子程序调用指令（直接，间接）相对应。在指令执行时，是将当前堆栈栈顶以下相邻四个单元的内容分别弹到</a:t>
            </a:r>
            <a:r>
              <a:rPr lang="en-US" altLang="zh-CN" sz="2400">
                <a:solidFill>
                  <a:schemeClr val="tx2"/>
                </a:solidFill>
              </a:rPr>
              <a:t>IP</a:t>
            </a:r>
            <a:r>
              <a:rPr lang="zh-CN" altLang="en-US" sz="2400">
                <a:solidFill>
                  <a:schemeClr val="tx2"/>
                </a:solidFill>
              </a:rPr>
              <a:t>和</a:t>
            </a:r>
            <a:r>
              <a:rPr lang="en-US" altLang="zh-CN" sz="2400">
                <a:solidFill>
                  <a:schemeClr val="tx2"/>
                </a:solidFill>
              </a:rPr>
              <a:t>CS</a:t>
            </a:r>
            <a:r>
              <a:rPr lang="zh-CN" altLang="en-US" sz="2400">
                <a:solidFill>
                  <a:schemeClr val="tx2"/>
                </a:solidFill>
              </a:rPr>
              <a:t>。</a:t>
            </a:r>
            <a:endParaRPr lang="zh-CN" altLang="en-US" sz="2400">
              <a:solidFill>
                <a:schemeClr val="tx2"/>
              </a:solidFill>
            </a:endParaRPr>
          </a:p>
          <a:p>
            <a:pPr marL="0" indent="0" algn="just">
              <a:lnSpc>
                <a:spcPct val="90000"/>
              </a:lnSpc>
              <a:buNone/>
            </a:pPr>
            <a:r>
              <a:rPr lang="zh-CN" altLang="en-US" sz="2400" dirty="0">
                <a:solidFill>
                  <a:schemeClr val="tx2"/>
                </a:solidFill>
              </a:rPr>
              <a:t>段间返回和段内返回指令的汇编格式是完全一样的。但在汇编过程中，汇编程序会根据源程序中主程序与子程序是否在同一代码段来区分。段内返回时，</a:t>
            </a:r>
            <a:r>
              <a:rPr lang="en-US" altLang="zh-CN" sz="2400">
                <a:solidFill>
                  <a:schemeClr val="tx2"/>
                </a:solidFill>
              </a:rPr>
              <a:t>RET</a:t>
            </a:r>
            <a:r>
              <a:rPr lang="zh-CN" altLang="en-US" sz="2400" dirty="0">
                <a:solidFill>
                  <a:schemeClr val="tx2"/>
                </a:solidFill>
              </a:rPr>
              <a:t>的机器码是</a:t>
            </a:r>
            <a:r>
              <a:rPr lang="en-US" altLang="zh-CN" sz="2400">
                <a:solidFill>
                  <a:schemeClr val="tx2"/>
                </a:solidFill>
              </a:rPr>
              <a:t>C3H</a:t>
            </a:r>
            <a:r>
              <a:rPr lang="zh-CN" altLang="en-US" sz="2400">
                <a:solidFill>
                  <a:schemeClr val="tx2"/>
                </a:solidFill>
              </a:rPr>
              <a:t>（或</a:t>
            </a:r>
            <a:r>
              <a:rPr lang="en-US" altLang="zh-CN" sz="2400">
                <a:solidFill>
                  <a:schemeClr val="tx2"/>
                </a:solidFill>
              </a:rPr>
              <a:t>C2H</a:t>
            </a:r>
            <a:r>
              <a:rPr lang="zh-CN" altLang="en-US" sz="2400" dirty="0">
                <a:solidFill>
                  <a:schemeClr val="tx2"/>
                </a:solidFill>
              </a:rPr>
              <a:t>带参数返回）。段间返回时，</a:t>
            </a:r>
            <a:r>
              <a:rPr lang="en-US" altLang="zh-CN" sz="2400">
                <a:solidFill>
                  <a:schemeClr val="tx2"/>
                </a:solidFill>
              </a:rPr>
              <a:t>RET</a:t>
            </a:r>
            <a:r>
              <a:rPr lang="zh-CN" altLang="en-US" sz="2400" dirty="0">
                <a:solidFill>
                  <a:schemeClr val="tx2"/>
                </a:solidFill>
              </a:rPr>
              <a:t>的机器码是</a:t>
            </a:r>
            <a:r>
              <a:rPr lang="en-US" altLang="zh-CN" sz="2400">
                <a:solidFill>
                  <a:schemeClr val="tx2"/>
                </a:solidFill>
              </a:rPr>
              <a:t>CBH</a:t>
            </a:r>
            <a:r>
              <a:rPr lang="zh-CN" altLang="en-US" sz="2400">
                <a:solidFill>
                  <a:schemeClr val="tx2"/>
                </a:solidFill>
              </a:rPr>
              <a:t>（或</a:t>
            </a:r>
            <a:r>
              <a:rPr lang="en-US" altLang="zh-CN" sz="2400">
                <a:solidFill>
                  <a:schemeClr val="tx2"/>
                </a:solidFill>
              </a:rPr>
              <a:t>CAH</a:t>
            </a:r>
            <a:r>
              <a:rPr lang="zh-CN" altLang="en-US" sz="2400" dirty="0">
                <a:solidFill>
                  <a:schemeClr val="tx2"/>
                </a:solidFill>
              </a:rPr>
              <a:t>带参数返回）</a:t>
            </a:r>
            <a:r>
              <a:rPr lang="zh-CN" altLang="en-US" sz="4000" dirty="0">
                <a:solidFill>
                  <a:schemeClr val="tx2"/>
                </a:solidFill>
              </a:rPr>
              <a:t>。</a:t>
            </a:r>
            <a:endParaRPr lang="zh-CN" altLang="en-US" sz="4000" dirty="0">
              <a:solidFill>
                <a:schemeClr val="tx2"/>
              </a:solidFill>
            </a:endParaRPr>
          </a:p>
          <a:p>
            <a:pPr>
              <a:lnSpc>
                <a:spcPct val="90000"/>
              </a:lnSpc>
            </a:pPr>
            <a:endParaRPr lang="zh-CN" altLang="en-US" sz="4000">
              <a:solidFill>
                <a:schemeClr val="tx2"/>
              </a:solidFill>
            </a:endParaRPr>
          </a:p>
        </p:txBody>
      </p:sp>
    </p:spTree>
  </p:cSld>
  <p:clrMapOvr>
    <a:masterClrMapping/>
  </p:clrMapOvr>
  <p:transition spd="med">
    <p:zoom/>
  </p:transition>
</p:sld>
</file>

<file path=ppt/slides/slide2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5523" name="文本占位符 235522"/>
          <p:cNvSpPr>
            <a:spLocks noGrp="1"/>
          </p:cNvSpPr>
          <p:nvPr>
            <p:ph type="body" idx="1"/>
          </p:nvPr>
        </p:nvSpPr>
        <p:spPr>
          <a:xfrm>
            <a:off x="685800" y="457200"/>
            <a:ext cx="7924800" cy="6019800"/>
          </a:xfrm>
        </p:spPr>
        <p:txBody>
          <a:bodyPr/>
          <a:p>
            <a:pPr marL="0" indent="0" algn="just">
              <a:buNone/>
            </a:pPr>
            <a:r>
              <a:rPr lang="zh-CN" altLang="en-US" sz="2000" b="1" dirty="0">
                <a:solidFill>
                  <a:schemeClr val="tx2"/>
                </a:solidFill>
              </a:rPr>
              <a:t>（</a:t>
            </a:r>
            <a:r>
              <a:rPr lang="en-US" altLang="zh-CN" sz="2000" b="1" dirty="0">
                <a:solidFill>
                  <a:schemeClr val="tx2"/>
                </a:solidFill>
              </a:rPr>
              <a:t>4</a:t>
            </a:r>
            <a:r>
              <a:rPr lang="zh-CN" altLang="en-US" sz="2000" b="1" dirty="0">
                <a:solidFill>
                  <a:schemeClr val="tx2"/>
                </a:solidFill>
              </a:rPr>
              <a:t>） 段间带立即数</a:t>
            </a:r>
            <a:r>
              <a:rPr lang="zh-CN" altLang="en-US" sz="1500" b="1" dirty="0">
                <a:solidFill>
                  <a:schemeClr val="tx2"/>
                </a:solidFill>
              </a:rPr>
              <a:t>返回指令</a:t>
            </a:r>
            <a:endParaRPr lang="zh-CN" altLang="en-US" sz="1500" dirty="0">
              <a:solidFill>
                <a:schemeClr val="tx2"/>
              </a:solidFill>
            </a:endParaRPr>
          </a:p>
          <a:p>
            <a:pPr marL="0" indent="0" algn="just">
              <a:buNone/>
            </a:pPr>
            <a:r>
              <a:rPr lang="zh-CN" altLang="en-US" sz="1500" dirty="0">
                <a:solidFill>
                  <a:schemeClr val="tx2"/>
                </a:solidFill>
              </a:rPr>
              <a:t>指令格式：</a:t>
            </a:r>
            <a:r>
              <a:rPr lang="en-US" altLang="zh-CN" sz="1500">
                <a:solidFill>
                  <a:schemeClr val="tx2"/>
                </a:solidFill>
              </a:rPr>
              <a:t>RET  EXP </a:t>
            </a:r>
            <a:r>
              <a:rPr lang="zh-CN" altLang="en-US" sz="1500" dirty="0">
                <a:solidFill>
                  <a:schemeClr val="tx2"/>
                </a:solidFill>
              </a:rPr>
              <a:t>或 </a:t>
            </a:r>
            <a:r>
              <a:rPr lang="en-US" altLang="zh-CN" sz="1500">
                <a:solidFill>
                  <a:schemeClr val="tx2"/>
                </a:solidFill>
              </a:rPr>
              <a:t>RET POP_VALUE</a:t>
            </a:r>
            <a:endParaRPr lang="en-US" altLang="zh-CN" sz="1500">
              <a:solidFill>
                <a:schemeClr val="tx2"/>
              </a:solidFill>
            </a:endParaRPr>
          </a:p>
          <a:p>
            <a:pPr marL="0" indent="0" algn="just">
              <a:buNone/>
            </a:pPr>
            <a:r>
              <a:rPr lang="zh-CN" altLang="en-US" sz="1500" dirty="0">
                <a:solidFill>
                  <a:schemeClr val="tx2"/>
                </a:solidFill>
              </a:rPr>
              <a:t>执行的操作：</a:t>
            </a:r>
            <a:r>
              <a:rPr lang="en-US" altLang="zh-CN" sz="1500">
                <a:solidFill>
                  <a:schemeClr val="tx2"/>
                </a:solidFill>
              </a:rPr>
              <a:t>IP←(SP+1)</a:t>
            </a:r>
            <a:r>
              <a:rPr lang="zh-CN" altLang="en-US" sz="1500">
                <a:solidFill>
                  <a:schemeClr val="tx2"/>
                </a:solidFill>
              </a:rPr>
              <a:t>，</a:t>
            </a:r>
            <a:r>
              <a:rPr lang="en-US" altLang="zh-CN" sz="1500">
                <a:solidFill>
                  <a:schemeClr val="tx2"/>
                </a:solidFill>
              </a:rPr>
              <a:t>(SP)</a:t>
            </a:r>
            <a:endParaRPr lang="en-US" altLang="zh-CN" sz="1500">
              <a:solidFill>
                <a:schemeClr val="tx2"/>
              </a:solidFill>
            </a:endParaRPr>
          </a:p>
          <a:p>
            <a:pPr marL="0" indent="0" algn="just">
              <a:buNone/>
            </a:pPr>
            <a:r>
              <a:rPr lang="en-US" altLang="zh-CN" sz="1500">
                <a:solidFill>
                  <a:schemeClr val="tx2"/>
                </a:solidFill>
              </a:rPr>
              <a:t>                SP←SP+2</a:t>
            </a:r>
            <a:endParaRPr lang="en-US" altLang="zh-CN" sz="1500">
              <a:solidFill>
                <a:schemeClr val="tx2"/>
              </a:solidFill>
            </a:endParaRPr>
          </a:p>
          <a:p>
            <a:pPr marL="0" indent="0" algn="just">
              <a:buNone/>
            </a:pPr>
            <a:r>
              <a:rPr lang="en-US" altLang="zh-CN" sz="1500">
                <a:solidFill>
                  <a:schemeClr val="tx2"/>
                </a:solidFill>
              </a:rPr>
              <a:t>                CS←(SP+1)</a:t>
            </a:r>
            <a:r>
              <a:rPr lang="zh-CN" altLang="en-US" sz="1500">
                <a:solidFill>
                  <a:schemeClr val="tx2"/>
                </a:solidFill>
              </a:rPr>
              <a:t>，</a:t>
            </a:r>
            <a:r>
              <a:rPr lang="en-US" altLang="zh-CN" sz="1500">
                <a:solidFill>
                  <a:schemeClr val="tx2"/>
                </a:solidFill>
              </a:rPr>
              <a:t>(SP)</a:t>
            </a:r>
            <a:endParaRPr lang="en-US" altLang="zh-CN" sz="1500">
              <a:solidFill>
                <a:schemeClr val="tx2"/>
              </a:solidFill>
            </a:endParaRPr>
          </a:p>
          <a:p>
            <a:pPr marL="0" indent="0" algn="just">
              <a:buNone/>
            </a:pPr>
            <a:r>
              <a:rPr lang="en-US" altLang="zh-CN" sz="1500">
                <a:solidFill>
                  <a:schemeClr val="tx2"/>
                </a:solidFill>
              </a:rPr>
              <a:t>                SP←SP+2</a:t>
            </a:r>
            <a:endParaRPr lang="en-US" altLang="zh-CN" sz="1500">
              <a:solidFill>
                <a:schemeClr val="tx2"/>
              </a:solidFill>
            </a:endParaRPr>
          </a:p>
          <a:p>
            <a:pPr marL="0" indent="0" algn="just">
              <a:buNone/>
            </a:pPr>
            <a:r>
              <a:rPr lang="en-US" altLang="zh-CN" sz="1500">
                <a:solidFill>
                  <a:schemeClr val="tx2"/>
                </a:solidFill>
              </a:rPr>
              <a:t>                SP←SP+ POP_VALUE</a:t>
            </a:r>
            <a:endParaRPr lang="en-US" altLang="zh-CN" sz="1500">
              <a:solidFill>
                <a:schemeClr val="tx2"/>
              </a:solidFill>
            </a:endParaRPr>
          </a:p>
          <a:p>
            <a:pPr marL="0" indent="0" algn="just">
              <a:buNone/>
            </a:pPr>
            <a:r>
              <a:rPr lang="zh-CN" altLang="en-US" sz="1500" dirty="0">
                <a:solidFill>
                  <a:schemeClr val="tx2"/>
                </a:solidFill>
              </a:rPr>
              <a:t>这里</a:t>
            </a:r>
            <a:r>
              <a:rPr lang="en-US" altLang="zh-CN" sz="1500">
                <a:solidFill>
                  <a:schemeClr val="tx2"/>
                </a:solidFill>
              </a:rPr>
              <a:t>EXP</a:t>
            </a:r>
            <a:r>
              <a:rPr lang="zh-CN" altLang="en-US" sz="1500">
                <a:solidFill>
                  <a:schemeClr val="tx2"/>
                </a:solidFill>
              </a:rPr>
              <a:t>与</a:t>
            </a:r>
            <a:r>
              <a:rPr lang="en-US" altLang="zh-CN" sz="1500">
                <a:solidFill>
                  <a:schemeClr val="tx2"/>
                </a:solidFill>
              </a:rPr>
              <a:t>POP_VALUE</a:t>
            </a:r>
            <a:r>
              <a:rPr lang="zh-CN" altLang="en-US" sz="1500" dirty="0">
                <a:solidFill>
                  <a:schemeClr val="tx2"/>
                </a:solidFill>
              </a:rPr>
              <a:t>的含义，都跟段内带立即数返回指令相同。</a:t>
            </a:r>
            <a:endParaRPr lang="zh-CN" altLang="en-US" sz="1500" dirty="0">
              <a:solidFill>
                <a:schemeClr val="tx2"/>
              </a:solidFill>
            </a:endParaRPr>
          </a:p>
          <a:p>
            <a:pPr marL="0" indent="0" algn="just">
              <a:buNone/>
            </a:pPr>
            <a:r>
              <a:rPr lang="en-US" altLang="zh-CN" sz="1500">
                <a:solidFill>
                  <a:schemeClr val="tx2"/>
                </a:solidFill>
              </a:rPr>
              <a:t>CALL</a:t>
            </a:r>
            <a:r>
              <a:rPr lang="zh-CN" altLang="en-US" sz="1500" dirty="0">
                <a:solidFill>
                  <a:schemeClr val="tx2"/>
                </a:solidFill>
              </a:rPr>
              <a:t>指令和</a:t>
            </a:r>
            <a:r>
              <a:rPr lang="en-US" altLang="zh-CN" sz="1500">
                <a:solidFill>
                  <a:schemeClr val="tx2"/>
                </a:solidFill>
              </a:rPr>
              <a:t>RET</a:t>
            </a:r>
            <a:r>
              <a:rPr lang="zh-CN" altLang="en-US" sz="1500" dirty="0">
                <a:solidFill>
                  <a:schemeClr val="tx2"/>
                </a:solidFill>
              </a:rPr>
              <a:t>指令执行结果都不影响状态标志位。</a:t>
            </a:r>
            <a:endParaRPr lang="zh-CN" altLang="en-US" sz="1500" dirty="0">
              <a:solidFill>
                <a:schemeClr val="tx2"/>
              </a:solidFill>
            </a:endParaRPr>
          </a:p>
          <a:p>
            <a:pPr marL="0" indent="0" algn="just">
              <a:buNone/>
            </a:pPr>
            <a:r>
              <a:rPr lang="en-US" altLang="zh-CN" sz="1500" b="1" dirty="0">
                <a:solidFill>
                  <a:schemeClr val="tx2"/>
                </a:solidFill>
              </a:rPr>
              <a:t>5.6.5  </a:t>
            </a:r>
            <a:r>
              <a:rPr lang="zh-CN" altLang="en-US" sz="1500" b="1" dirty="0">
                <a:solidFill>
                  <a:schemeClr val="tx2"/>
                </a:solidFill>
              </a:rPr>
              <a:t>中断指令</a:t>
            </a:r>
            <a:endParaRPr lang="zh-CN" altLang="en-US" sz="1500" dirty="0">
              <a:solidFill>
                <a:schemeClr val="tx2"/>
              </a:solidFill>
            </a:endParaRPr>
          </a:p>
          <a:p>
            <a:pPr marL="0" indent="0" algn="just">
              <a:buNone/>
            </a:pPr>
            <a:r>
              <a:rPr lang="zh-CN" altLang="en-US" sz="1500" dirty="0">
                <a:solidFill>
                  <a:schemeClr val="tx2"/>
                </a:solidFill>
              </a:rPr>
              <a:t>系统运行或程序运行期间，有时会遇到某些特殊情况，需要计算机自动执行一组专门的管理程序来进行处理。这种情况称为中断（</a:t>
            </a:r>
            <a:r>
              <a:rPr lang="en-US" altLang="zh-CN" sz="1500">
                <a:solidFill>
                  <a:schemeClr val="tx2"/>
                </a:solidFill>
              </a:rPr>
              <a:t>Interrupt</a:t>
            </a:r>
            <a:r>
              <a:rPr lang="zh-CN" altLang="en-US" sz="1500">
                <a:solidFill>
                  <a:schemeClr val="tx2"/>
                </a:solidFill>
              </a:rPr>
              <a:t>），</a:t>
            </a:r>
            <a:r>
              <a:rPr lang="zh-CN" altLang="en-US" sz="1500" dirty="0">
                <a:solidFill>
                  <a:schemeClr val="tx2"/>
                </a:solidFill>
              </a:rPr>
              <a:t>所执行的这组程序称为中断管理程序</a:t>
            </a:r>
            <a:r>
              <a:rPr lang="en-US" altLang="zh-CN" sz="1500" dirty="0">
                <a:solidFill>
                  <a:schemeClr val="tx2"/>
                </a:solidFill>
              </a:rPr>
              <a:t>(</a:t>
            </a:r>
            <a:r>
              <a:rPr lang="en-US" altLang="zh-CN" sz="1500">
                <a:solidFill>
                  <a:schemeClr val="tx2"/>
                </a:solidFill>
              </a:rPr>
              <a:t>Interrupt routine)</a:t>
            </a:r>
            <a:r>
              <a:rPr lang="zh-CN" altLang="en-US" sz="1500" dirty="0">
                <a:solidFill>
                  <a:schemeClr val="tx2"/>
                </a:solidFill>
              </a:rPr>
              <a:t>或中断子程序。中断分为内部中断和外部中断两类。外部中断主要用来处理</a:t>
            </a:r>
            <a:r>
              <a:rPr lang="en-US" altLang="zh-CN" sz="1500">
                <a:solidFill>
                  <a:schemeClr val="tx2"/>
                </a:solidFill>
              </a:rPr>
              <a:t>I/0</a:t>
            </a:r>
            <a:r>
              <a:rPr lang="zh-CN" altLang="en-US" sz="1500" dirty="0">
                <a:solidFill>
                  <a:schemeClr val="tx2"/>
                </a:solidFill>
              </a:rPr>
              <a:t>设备与</a:t>
            </a:r>
            <a:r>
              <a:rPr lang="en-US" altLang="zh-CN" sz="1500">
                <a:solidFill>
                  <a:schemeClr val="tx2"/>
                </a:solidFill>
              </a:rPr>
              <a:t>CPU</a:t>
            </a:r>
            <a:r>
              <a:rPr lang="zh-CN" altLang="en-US" sz="1500" dirty="0">
                <a:solidFill>
                  <a:schemeClr val="tx2"/>
                </a:solidFill>
              </a:rPr>
              <a:t>之间的通信等问题。内部中断包括象除法运算中遇到除数为零时所产生的除法错中断，或者是程序中为了作某些处理而设置的中断指令等。</a:t>
            </a:r>
            <a:endParaRPr lang="zh-CN" altLang="en-US" sz="1500" dirty="0">
              <a:solidFill>
                <a:schemeClr val="tx2"/>
              </a:solidFill>
            </a:endParaRPr>
          </a:p>
          <a:p>
            <a:pPr marL="0" indent="0">
              <a:buNone/>
            </a:pPr>
            <a:endParaRPr lang="zh-CN" altLang="en-US" sz="1500">
              <a:solidFill>
                <a:schemeClr val="tx2"/>
              </a:solidFill>
            </a:endParaRPr>
          </a:p>
        </p:txBody>
      </p:sp>
    </p:spTree>
  </p:cSld>
  <p:clrMapOvr>
    <a:masterClrMapping/>
  </p:clrMapOvr>
  <p:transition spd="med">
    <p:zoom/>
  </p:transition>
</p:sld>
</file>

<file path=ppt/slides/slide2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graphicFrame>
        <p:nvGraphicFramePr>
          <p:cNvPr id="236547" name="文本占位符 236546"/>
          <p:cNvGraphicFramePr>
            <a:graphicFrameLocks noGrp="1"/>
          </p:cNvGraphicFramePr>
          <p:nvPr>
            <p:ph type="body" idx="1"/>
          </p:nvPr>
        </p:nvGraphicFramePr>
        <p:xfrm>
          <a:off x="685800" y="920750"/>
          <a:ext cx="7772400" cy="5548313"/>
        </p:xfrm>
        <a:graphic>
          <a:graphicData uri="http://schemas.openxmlformats.org/presentationml/2006/ole">
            <mc:AlternateContent xmlns:mc="http://schemas.openxmlformats.org/markup-compatibility/2006">
              <mc:Choice xmlns:v="urn:schemas-microsoft-com:vml" Requires="v">
                <p:oleObj spid="_x0000_s3109" name="" r:id="rId1" imgW="5257800" imgH="3752850" progId="Paint.Picture">
                  <p:embed/>
                </p:oleObj>
              </mc:Choice>
              <mc:Fallback>
                <p:oleObj name="" r:id="rId1" imgW="5257800" imgH="3752850" progId="Paint.Picture">
                  <p:embed/>
                  <p:pic>
                    <p:nvPicPr>
                      <p:cNvPr id="0" name="图片 3108"/>
                      <p:cNvPicPr/>
                      <p:nvPr/>
                    </p:nvPicPr>
                    <p:blipFill>
                      <a:blip r:embed="rId2"/>
                      <a:stretch>
                        <a:fillRect/>
                      </a:stretch>
                    </p:blipFill>
                    <p:spPr>
                      <a:xfrm>
                        <a:off x="685800" y="920750"/>
                        <a:ext cx="7772400" cy="5548313"/>
                      </a:xfrm>
                      <a:prstGeom prst="rect">
                        <a:avLst/>
                      </a:prstGeom>
                      <a:noFill/>
                      <a:ln w="38100">
                        <a:miter/>
                      </a:ln>
                    </p:spPr>
                  </p:pic>
                </p:oleObj>
              </mc:Fallback>
            </mc:AlternateContent>
          </a:graphicData>
        </a:graphic>
      </p:graphicFrame>
    </p:spTree>
  </p:cSld>
  <p:clrMapOvr>
    <a:masterClrMapping/>
  </p:clrMapOvr>
  <p:transition spd="med">
    <p:zoom/>
  </p:transition>
</p:sld>
</file>

<file path=ppt/slides/slide2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7571" name="文本占位符 237570"/>
          <p:cNvSpPr>
            <a:spLocks noGrp="1"/>
          </p:cNvSpPr>
          <p:nvPr>
            <p:ph type="body" idx="1"/>
          </p:nvPr>
        </p:nvSpPr>
        <p:spPr>
          <a:xfrm>
            <a:off x="685800" y="457200"/>
            <a:ext cx="7772400" cy="5943600"/>
          </a:xfrm>
        </p:spPr>
        <p:txBody>
          <a:bodyPr/>
          <a:p>
            <a:pPr marL="0" indent="0" algn="just">
              <a:lnSpc>
                <a:spcPct val="90000"/>
              </a:lnSpc>
              <a:buNone/>
            </a:pPr>
            <a:r>
              <a:rPr lang="zh-CN" altLang="en-US" sz="2400" dirty="0">
                <a:solidFill>
                  <a:schemeClr val="tx2"/>
                </a:solidFill>
              </a:rPr>
              <a:t>过这些操作都是由</a:t>
            </a:r>
            <a:r>
              <a:rPr lang="en-US" altLang="zh-CN" sz="2400">
                <a:solidFill>
                  <a:schemeClr val="tx2"/>
                </a:solidFill>
              </a:rPr>
              <a:t>CPU</a:t>
            </a:r>
            <a:r>
              <a:rPr lang="zh-CN" altLang="en-US" sz="2400" dirty="0">
                <a:solidFill>
                  <a:schemeClr val="tx2"/>
                </a:solidFill>
              </a:rPr>
              <a:t>自动执行的。无需另外编程处理。</a:t>
            </a:r>
            <a:endParaRPr lang="zh-CN" altLang="en-US" sz="2400" dirty="0">
              <a:solidFill>
                <a:schemeClr val="tx2"/>
              </a:solidFill>
            </a:endParaRPr>
          </a:p>
          <a:p>
            <a:pPr marL="0" indent="0" algn="just">
              <a:lnSpc>
                <a:spcPct val="90000"/>
              </a:lnSpc>
              <a:buNone/>
            </a:pPr>
            <a:r>
              <a:rPr lang="zh-CN" altLang="en-US" sz="2400" dirty="0">
                <a:solidFill>
                  <a:schemeClr val="tx2"/>
                </a:solidFill>
              </a:rPr>
              <a:t>中断管理程序也可称为中断服务子程序，其入口地址称为中断向量。在</a:t>
            </a:r>
            <a:r>
              <a:rPr lang="en-US" altLang="zh-CN" sz="2400">
                <a:solidFill>
                  <a:schemeClr val="tx2"/>
                </a:solidFill>
              </a:rPr>
              <a:t>IBM-PC</a:t>
            </a:r>
            <a:r>
              <a:rPr lang="zh-CN" altLang="en-US" sz="2400" dirty="0">
                <a:solidFill>
                  <a:schemeClr val="tx2"/>
                </a:solidFill>
              </a:rPr>
              <a:t>机中，存储器的最低地址区的</a:t>
            </a:r>
            <a:r>
              <a:rPr lang="en-US" altLang="zh-CN" sz="2400" dirty="0">
                <a:solidFill>
                  <a:schemeClr val="tx2"/>
                </a:solidFill>
              </a:rPr>
              <a:t>1024</a:t>
            </a:r>
            <a:r>
              <a:rPr lang="zh-CN" altLang="en-US" sz="2400" dirty="0">
                <a:solidFill>
                  <a:schemeClr val="tx2"/>
                </a:solidFill>
              </a:rPr>
              <a:t>个字节，地址为</a:t>
            </a:r>
            <a:r>
              <a:rPr lang="en-US" altLang="zh-CN" sz="2400" dirty="0">
                <a:solidFill>
                  <a:schemeClr val="tx2"/>
                </a:solidFill>
              </a:rPr>
              <a:t>00000</a:t>
            </a:r>
            <a:r>
              <a:rPr lang="en-US" altLang="zh-CN" sz="2400">
                <a:solidFill>
                  <a:schemeClr val="tx2"/>
                </a:solidFill>
              </a:rPr>
              <a:t>H</a:t>
            </a:r>
            <a:r>
              <a:rPr lang="zh-CN" altLang="en-US" sz="2400">
                <a:solidFill>
                  <a:schemeClr val="tx2"/>
                </a:solidFill>
              </a:rPr>
              <a:t>～</a:t>
            </a:r>
            <a:r>
              <a:rPr lang="en-US" altLang="zh-CN" sz="2400">
                <a:solidFill>
                  <a:schemeClr val="tx2"/>
                </a:solidFill>
              </a:rPr>
              <a:t>003FFH</a:t>
            </a:r>
            <a:r>
              <a:rPr lang="zh-CN" altLang="en-US" sz="2400" dirty="0">
                <a:solidFill>
                  <a:schemeClr val="tx2"/>
                </a:solidFill>
              </a:rPr>
              <a:t>做为中断向量区，称为中断向量表，它可以存放</a:t>
            </a:r>
            <a:r>
              <a:rPr lang="en-US" altLang="zh-CN" sz="2400" dirty="0">
                <a:solidFill>
                  <a:schemeClr val="tx2"/>
                </a:solidFill>
              </a:rPr>
              <a:t>256</a:t>
            </a:r>
            <a:r>
              <a:rPr lang="zh-CN" altLang="en-US" sz="2400" dirty="0">
                <a:solidFill>
                  <a:schemeClr val="tx2"/>
                </a:solidFill>
              </a:rPr>
              <a:t>种类型的中断服务子程序入口地址（中断向量），如图</a:t>
            </a:r>
            <a:r>
              <a:rPr lang="en-US" altLang="zh-CN" sz="2400" dirty="0">
                <a:solidFill>
                  <a:schemeClr val="tx2"/>
                </a:solidFill>
              </a:rPr>
              <a:t>5</a:t>
            </a:r>
            <a:r>
              <a:rPr lang="en-US" altLang="zh-CN" sz="2400" dirty="0">
                <a:solidFill>
                  <a:schemeClr val="tx2"/>
                </a:solidFill>
                <a:latin typeface="Times New Roman" panose="02020603050405020304" pitchFamily="18" charset="0"/>
              </a:rPr>
              <a:t>—</a:t>
            </a:r>
            <a:r>
              <a:rPr lang="en-US" altLang="zh-CN" sz="2400" dirty="0">
                <a:solidFill>
                  <a:schemeClr val="tx2"/>
                </a:solidFill>
              </a:rPr>
              <a:t>15</a:t>
            </a:r>
            <a:r>
              <a:rPr lang="zh-CN" altLang="en-US" sz="2400" dirty="0">
                <a:solidFill>
                  <a:schemeClr val="tx2"/>
                </a:solidFill>
              </a:rPr>
              <a:t>所示。由于中断向量占有</a:t>
            </a:r>
            <a:r>
              <a:rPr lang="en-US" altLang="zh-CN" sz="2400" dirty="0">
                <a:solidFill>
                  <a:schemeClr val="tx2"/>
                </a:solidFill>
              </a:rPr>
              <a:t>4</a:t>
            </a:r>
            <a:r>
              <a:rPr lang="zh-CN" altLang="en-US" sz="2400" dirty="0">
                <a:solidFill>
                  <a:schemeClr val="tx2"/>
                </a:solidFill>
              </a:rPr>
              <a:t>个字节单元，所以中断指令中指定的类型号</a:t>
            </a:r>
            <a:r>
              <a:rPr lang="en-US" altLang="zh-CN" sz="2400">
                <a:solidFill>
                  <a:schemeClr val="tx2"/>
                </a:solidFill>
              </a:rPr>
              <a:t>N</a:t>
            </a:r>
            <a:r>
              <a:rPr lang="zh-CN" altLang="en-US" sz="2400" dirty="0">
                <a:solidFill>
                  <a:schemeClr val="tx2"/>
                </a:solidFill>
              </a:rPr>
              <a:t>需要乘以</a:t>
            </a:r>
            <a:r>
              <a:rPr lang="en-US" altLang="zh-CN" sz="2400" dirty="0">
                <a:solidFill>
                  <a:schemeClr val="tx2"/>
                </a:solidFill>
              </a:rPr>
              <a:t>4</a:t>
            </a:r>
            <a:r>
              <a:rPr lang="zh-CN" altLang="en-US" sz="2400" dirty="0">
                <a:solidFill>
                  <a:schemeClr val="tx2"/>
                </a:solidFill>
              </a:rPr>
              <a:t>才能取得所指定类型的向量地址。如</a:t>
            </a:r>
            <a:r>
              <a:rPr lang="en-US" altLang="zh-CN" sz="2400" dirty="0">
                <a:solidFill>
                  <a:schemeClr val="tx2"/>
                </a:solidFill>
              </a:rPr>
              <a:t>1</a:t>
            </a:r>
            <a:r>
              <a:rPr lang="en-US" altLang="zh-CN" sz="2400">
                <a:solidFill>
                  <a:schemeClr val="tx2"/>
                </a:solidFill>
              </a:rPr>
              <a:t>NT 13H </a:t>
            </a:r>
            <a:r>
              <a:rPr lang="zh-CN" altLang="en-US" sz="2400" dirty="0">
                <a:solidFill>
                  <a:schemeClr val="tx2"/>
                </a:solidFill>
              </a:rPr>
              <a:t>则与其相应的中断向量存放在</a:t>
            </a:r>
            <a:r>
              <a:rPr lang="en-US" altLang="zh-CN" sz="2400" dirty="0">
                <a:solidFill>
                  <a:schemeClr val="tx2"/>
                </a:solidFill>
              </a:rPr>
              <a:t>0004</a:t>
            </a:r>
            <a:r>
              <a:rPr lang="en-US" altLang="zh-CN" sz="2400">
                <a:solidFill>
                  <a:schemeClr val="tx2"/>
                </a:solidFill>
              </a:rPr>
              <a:t>CH</a:t>
            </a:r>
            <a:r>
              <a:rPr lang="zh-CN" altLang="en-US" sz="2400">
                <a:solidFill>
                  <a:schemeClr val="tx2"/>
                </a:solidFill>
              </a:rPr>
              <a:t>～</a:t>
            </a:r>
            <a:r>
              <a:rPr lang="en-US" altLang="zh-CN" sz="2400">
                <a:solidFill>
                  <a:schemeClr val="tx2"/>
                </a:solidFill>
              </a:rPr>
              <a:t>0004FH</a:t>
            </a:r>
            <a:r>
              <a:rPr lang="zh-CN" altLang="en-US" sz="2400" dirty="0">
                <a:solidFill>
                  <a:schemeClr val="tx2"/>
                </a:solidFill>
              </a:rPr>
              <a:t>单元中。</a:t>
            </a:r>
            <a:r>
              <a:rPr lang="en-US" altLang="zh-CN" sz="2400">
                <a:solidFill>
                  <a:schemeClr val="tx2"/>
                </a:solidFill>
              </a:rPr>
              <a:t>IBM-PC</a:t>
            </a:r>
            <a:r>
              <a:rPr lang="zh-CN" altLang="en-US" sz="2400" dirty="0">
                <a:solidFill>
                  <a:schemeClr val="tx2"/>
                </a:solidFill>
              </a:rPr>
              <a:t>机为每个类型都规定了一定的功能，例如类型</a:t>
            </a:r>
            <a:r>
              <a:rPr lang="en-US" altLang="zh-CN" sz="2400" dirty="0">
                <a:solidFill>
                  <a:schemeClr val="tx2"/>
                </a:solidFill>
              </a:rPr>
              <a:t>0</a:t>
            </a:r>
            <a:r>
              <a:rPr lang="zh-CN" altLang="en-US" sz="2400" dirty="0">
                <a:solidFill>
                  <a:schemeClr val="tx2"/>
                </a:solidFill>
              </a:rPr>
              <a:t>为除以</a:t>
            </a:r>
            <a:r>
              <a:rPr lang="en-US" altLang="zh-CN" sz="2400" dirty="0">
                <a:solidFill>
                  <a:schemeClr val="tx2"/>
                </a:solidFill>
              </a:rPr>
              <a:t>0</a:t>
            </a:r>
            <a:r>
              <a:rPr lang="zh-CN" altLang="en-US" sz="2400" dirty="0">
                <a:solidFill>
                  <a:schemeClr val="tx2"/>
                </a:solidFill>
              </a:rPr>
              <a:t>时除法错中断管理程序入口，类型</a:t>
            </a:r>
            <a:r>
              <a:rPr lang="en-US" altLang="zh-CN" sz="2400" dirty="0">
                <a:solidFill>
                  <a:schemeClr val="tx2"/>
                </a:solidFill>
              </a:rPr>
              <a:t>3</a:t>
            </a:r>
            <a:r>
              <a:rPr lang="zh-CN" altLang="en-US" sz="2400" dirty="0">
                <a:solidFill>
                  <a:schemeClr val="tx2"/>
                </a:solidFill>
              </a:rPr>
              <a:t>为设置断点时的中断管理程序入口，类型</a:t>
            </a:r>
            <a:r>
              <a:rPr lang="en-US" altLang="zh-CN" sz="2400" dirty="0">
                <a:solidFill>
                  <a:schemeClr val="tx2"/>
                </a:solidFill>
              </a:rPr>
              <a:t>21</a:t>
            </a:r>
            <a:r>
              <a:rPr lang="en-US" altLang="zh-CN" sz="2400">
                <a:solidFill>
                  <a:schemeClr val="tx2"/>
                </a:solidFill>
              </a:rPr>
              <a:t>H</a:t>
            </a:r>
            <a:r>
              <a:rPr lang="zh-CN" altLang="en-US" sz="2400">
                <a:solidFill>
                  <a:schemeClr val="tx2"/>
                </a:solidFill>
              </a:rPr>
              <a:t>为</a:t>
            </a:r>
            <a:r>
              <a:rPr lang="en-US" altLang="zh-CN" sz="2400">
                <a:solidFill>
                  <a:schemeClr val="tx2"/>
                </a:solidFill>
              </a:rPr>
              <a:t>DOS</a:t>
            </a:r>
            <a:r>
              <a:rPr lang="zh-CN" altLang="en-US" sz="2400" dirty="0">
                <a:solidFill>
                  <a:schemeClr val="tx2"/>
                </a:solidFill>
              </a:rPr>
              <a:t>系统功能调用的中断管理程序入口等。</a:t>
            </a:r>
            <a:endParaRPr lang="zh-CN" altLang="en-US" sz="2400" dirty="0">
              <a:solidFill>
                <a:schemeClr val="tx2"/>
              </a:solidFill>
            </a:endParaRPr>
          </a:p>
          <a:p>
            <a:pPr marL="0" indent="0" algn="just">
              <a:lnSpc>
                <a:spcPct val="90000"/>
              </a:lnSpc>
              <a:buNone/>
            </a:pPr>
            <a:r>
              <a:rPr lang="zh-CN" altLang="en-US" sz="2400" dirty="0">
                <a:solidFill>
                  <a:schemeClr val="tx2"/>
                </a:solidFill>
              </a:rPr>
              <a:t>简要介绍中断的几条指令：</a:t>
            </a:r>
            <a:endParaRPr lang="zh-CN" altLang="en-US" sz="2400" dirty="0">
              <a:solidFill>
                <a:schemeClr val="tx2"/>
              </a:solidFill>
            </a:endParaRPr>
          </a:p>
          <a:p>
            <a:pPr marL="0" indent="0" algn="just">
              <a:lnSpc>
                <a:spcPct val="90000"/>
              </a:lnSpc>
              <a:buNone/>
            </a:pPr>
            <a:r>
              <a:rPr lang="en-US" altLang="zh-CN" sz="2400" b="1" dirty="0">
                <a:solidFill>
                  <a:schemeClr val="tx2"/>
                </a:solidFill>
              </a:rPr>
              <a:t>1</a:t>
            </a:r>
            <a:r>
              <a:rPr lang="zh-CN" altLang="en-US" sz="2400" b="1" dirty="0">
                <a:solidFill>
                  <a:schemeClr val="tx2"/>
                </a:solidFill>
              </a:rPr>
              <a:t>．</a:t>
            </a:r>
            <a:r>
              <a:rPr lang="en-US" altLang="zh-CN" sz="2400" b="1">
                <a:solidFill>
                  <a:schemeClr val="tx2"/>
                </a:solidFill>
              </a:rPr>
              <a:t>INT (Interrupt) </a:t>
            </a:r>
            <a:r>
              <a:rPr lang="zh-CN" altLang="en-US" sz="2400" b="1" dirty="0">
                <a:solidFill>
                  <a:schemeClr val="tx2"/>
                </a:solidFill>
              </a:rPr>
              <a:t>中断指令</a:t>
            </a:r>
            <a:endParaRPr lang="zh-CN" altLang="en-US" sz="2400" dirty="0">
              <a:solidFill>
                <a:schemeClr val="tx2"/>
              </a:solidFill>
            </a:endParaRPr>
          </a:p>
          <a:p>
            <a:pPr marL="0" indent="0" algn="just">
              <a:lnSpc>
                <a:spcPct val="90000"/>
              </a:lnSpc>
              <a:buNone/>
            </a:pPr>
            <a:r>
              <a:rPr lang="zh-CN" altLang="en-US" sz="2400" dirty="0">
                <a:solidFill>
                  <a:schemeClr val="tx2"/>
                </a:solidFill>
              </a:rPr>
              <a:t>指令格式：</a:t>
            </a:r>
            <a:r>
              <a:rPr lang="en-US" altLang="zh-CN" sz="2400">
                <a:solidFill>
                  <a:schemeClr val="tx2"/>
                </a:solidFill>
              </a:rPr>
              <a:t>INT  N    </a:t>
            </a:r>
            <a:r>
              <a:rPr lang="en-US" altLang="zh-CN" sz="2400" b="1">
                <a:solidFill>
                  <a:schemeClr val="tx2"/>
                </a:solidFill>
              </a:rPr>
              <a:t>; </a:t>
            </a:r>
            <a:r>
              <a:rPr lang="en-US" altLang="zh-CN" sz="2400">
                <a:solidFill>
                  <a:schemeClr val="tx2"/>
                </a:solidFill>
              </a:rPr>
              <a:t>N</a:t>
            </a:r>
            <a:r>
              <a:rPr lang="zh-CN" altLang="en-US" sz="2400" dirty="0">
                <a:solidFill>
                  <a:schemeClr val="tx2"/>
                </a:solidFill>
              </a:rPr>
              <a:t>为中断类型号，取值为</a:t>
            </a:r>
            <a:r>
              <a:rPr lang="en-US" altLang="zh-CN" sz="2400" dirty="0">
                <a:solidFill>
                  <a:schemeClr val="tx2"/>
                </a:solidFill>
              </a:rPr>
              <a:t>0</a:t>
            </a:r>
            <a:r>
              <a:rPr lang="zh-CN" altLang="en-US" sz="2400" dirty="0">
                <a:solidFill>
                  <a:schemeClr val="tx2"/>
                </a:solidFill>
              </a:rPr>
              <a:t>～</a:t>
            </a:r>
            <a:r>
              <a:rPr lang="en-US" altLang="zh-CN" sz="2400" dirty="0">
                <a:solidFill>
                  <a:schemeClr val="tx2"/>
                </a:solidFill>
              </a:rPr>
              <a:t>255</a:t>
            </a:r>
            <a:endParaRPr lang="en-US" altLang="zh-CN" sz="2400" dirty="0">
              <a:solidFill>
                <a:schemeClr val="tx2"/>
              </a:solidFill>
            </a:endParaRPr>
          </a:p>
          <a:p>
            <a:pPr>
              <a:lnSpc>
                <a:spcPct val="90000"/>
              </a:lnSpc>
            </a:pPr>
            <a:endParaRPr lang="en-US" altLang="zh-CN" sz="2400">
              <a:solidFill>
                <a:schemeClr val="tx2"/>
              </a:solidFill>
            </a:endParaRPr>
          </a:p>
        </p:txBody>
      </p:sp>
    </p:spTree>
  </p:cSld>
  <p:clrMapOvr>
    <a:masterClrMapping/>
  </p:clrMapOvr>
  <p:transition spd="med">
    <p:zoom/>
  </p:transition>
</p:sld>
</file>

<file path=ppt/slides/slide2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8595" name="文本占位符 238594"/>
          <p:cNvSpPr>
            <a:spLocks noGrp="1"/>
          </p:cNvSpPr>
          <p:nvPr>
            <p:ph type="body" idx="1"/>
          </p:nvPr>
        </p:nvSpPr>
        <p:spPr>
          <a:xfrm>
            <a:off x="685800" y="188595"/>
            <a:ext cx="7924800" cy="6400800"/>
          </a:xfrm>
        </p:spPr>
        <p:txBody>
          <a:bodyPr/>
          <a:p>
            <a:pPr marL="0" indent="0" algn="just">
              <a:lnSpc>
                <a:spcPct val="90000"/>
              </a:lnSpc>
              <a:buNone/>
            </a:pPr>
            <a:r>
              <a:rPr lang="zh-CN" altLang="en-US" sz="1800" dirty="0">
                <a:solidFill>
                  <a:schemeClr val="tx2"/>
                </a:solidFill>
              </a:rPr>
              <a:t>执行的操作：</a:t>
            </a:r>
            <a:r>
              <a:rPr lang="en-US" altLang="zh-CN" sz="1800">
                <a:solidFill>
                  <a:schemeClr val="tx2"/>
                </a:solidFill>
              </a:rPr>
              <a:t>SP←SP</a:t>
            </a:r>
            <a:r>
              <a:rPr lang="zh-CN" altLang="en-US" sz="1800">
                <a:solidFill>
                  <a:schemeClr val="tx2"/>
                </a:solidFill>
              </a:rPr>
              <a:t>－</a:t>
            </a:r>
            <a:r>
              <a:rPr lang="en-US" altLang="zh-CN" sz="1800">
                <a:solidFill>
                  <a:schemeClr val="tx2"/>
                </a:solidFill>
              </a:rPr>
              <a:t>2</a:t>
            </a:r>
            <a:endParaRPr lang="en-US" altLang="zh-CN" sz="1800">
              <a:solidFill>
                <a:schemeClr val="tx2"/>
              </a:solidFill>
            </a:endParaRPr>
          </a:p>
          <a:p>
            <a:pPr marL="0" indent="0" algn="just">
              <a:lnSpc>
                <a:spcPct val="90000"/>
              </a:lnSpc>
              <a:buNone/>
            </a:pPr>
            <a:r>
              <a:rPr lang="zh-CN" altLang="en-US" sz="1800">
                <a:solidFill>
                  <a:schemeClr val="tx2"/>
                </a:solidFill>
              </a:rPr>
              <a:t>　　（</a:t>
            </a:r>
            <a:r>
              <a:rPr lang="en-US" altLang="zh-CN" sz="1800">
                <a:solidFill>
                  <a:schemeClr val="tx2"/>
                </a:solidFill>
              </a:rPr>
              <a:t>SP+1</a:t>
            </a:r>
            <a:r>
              <a:rPr lang="zh-CN" altLang="en-US" sz="1800">
                <a:solidFill>
                  <a:schemeClr val="tx2"/>
                </a:solidFill>
              </a:rPr>
              <a:t>），（</a:t>
            </a:r>
            <a:r>
              <a:rPr lang="en-US" altLang="zh-CN" sz="1800">
                <a:solidFill>
                  <a:schemeClr val="tx2"/>
                </a:solidFill>
              </a:rPr>
              <a:t>SP</a:t>
            </a:r>
            <a:r>
              <a:rPr lang="zh-CN" altLang="en-US" sz="1800">
                <a:solidFill>
                  <a:schemeClr val="tx2"/>
                </a:solidFill>
              </a:rPr>
              <a:t>）</a:t>
            </a:r>
            <a:r>
              <a:rPr lang="en-US" altLang="zh-CN" sz="1800">
                <a:solidFill>
                  <a:schemeClr val="tx2"/>
                </a:solidFill>
              </a:rPr>
              <a:t>←PSW</a:t>
            </a:r>
            <a:endParaRPr lang="en-US" altLang="zh-CN" sz="1800">
              <a:solidFill>
                <a:schemeClr val="tx2"/>
              </a:solidFill>
            </a:endParaRPr>
          </a:p>
          <a:p>
            <a:pPr marL="0" indent="0" algn="just">
              <a:lnSpc>
                <a:spcPct val="90000"/>
              </a:lnSpc>
              <a:buNone/>
            </a:pPr>
            <a:r>
              <a:rPr lang="zh-CN" altLang="en-US" sz="1800">
                <a:solidFill>
                  <a:schemeClr val="tx2"/>
                </a:solidFill>
              </a:rPr>
              <a:t>　　</a:t>
            </a:r>
            <a:r>
              <a:rPr lang="en-US" altLang="zh-CN" sz="1800">
                <a:solidFill>
                  <a:schemeClr val="tx2"/>
                </a:solidFill>
              </a:rPr>
              <a:t>SP←SP</a:t>
            </a:r>
            <a:r>
              <a:rPr lang="zh-CN" altLang="en-US" sz="1800">
                <a:solidFill>
                  <a:schemeClr val="tx2"/>
                </a:solidFill>
              </a:rPr>
              <a:t>－</a:t>
            </a:r>
            <a:r>
              <a:rPr lang="en-US" altLang="zh-CN" sz="1800">
                <a:solidFill>
                  <a:schemeClr val="tx2"/>
                </a:solidFill>
              </a:rPr>
              <a:t>2</a:t>
            </a:r>
            <a:endParaRPr lang="en-US" altLang="zh-CN" sz="1800">
              <a:solidFill>
                <a:schemeClr val="tx2"/>
              </a:solidFill>
            </a:endParaRPr>
          </a:p>
          <a:p>
            <a:pPr marL="0" indent="0" algn="just">
              <a:lnSpc>
                <a:spcPct val="90000"/>
              </a:lnSpc>
              <a:buNone/>
            </a:pPr>
            <a:r>
              <a:rPr lang="zh-CN" altLang="en-US" sz="1800">
                <a:solidFill>
                  <a:schemeClr val="tx2"/>
                </a:solidFill>
              </a:rPr>
              <a:t>　　</a:t>
            </a:r>
            <a:r>
              <a:rPr lang="en-US" altLang="zh-CN" sz="1800">
                <a:solidFill>
                  <a:schemeClr val="tx2"/>
                </a:solidFill>
              </a:rPr>
              <a:t>(SP+1)</a:t>
            </a:r>
            <a:r>
              <a:rPr lang="zh-CN" altLang="en-US" sz="1800">
                <a:solidFill>
                  <a:schemeClr val="tx2"/>
                </a:solidFill>
              </a:rPr>
              <a:t>，</a:t>
            </a:r>
            <a:r>
              <a:rPr lang="en-US" altLang="zh-CN" sz="1800">
                <a:solidFill>
                  <a:schemeClr val="tx2"/>
                </a:solidFill>
              </a:rPr>
              <a:t>SP←CS</a:t>
            </a:r>
            <a:endParaRPr lang="en-US" altLang="zh-CN" sz="1800">
              <a:solidFill>
                <a:schemeClr val="tx2"/>
              </a:solidFill>
            </a:endParaRPr>
          </a:p>
          <a:p>
            <a:pPr marL="0" indent="0" algn="just">
              <a:lnSpc>
                <a:spcPct val="90000"/>
              </a:lnSpc>
              <a:buNone/>
            </a:pPr>
            <a:r>
              <a:rPr lang="zh-CN" altLang="en-US" sz="1800">
                <a:solidFill>
                  <a:schemeClr val="tx2"/>
                </a:solidFill>
              </a:rPr>
              <a:t>　　</a:t>
            </a:r>
            <a:r>
              <a:rPr lang="en-US" altLang="zh-CN" sz="1800">
                <a:solidFill>
                  <a:schemeClr val="tx2"/>
                </a:solidFill>
              </a:rPr>
              <a:t>SP←SP</a:t>
            </a:r>
            <a:r>
              <a:rPr lang="zh-CN" altLang="en-US" sz="1800">
                <a:solidFill>
                  <a:schemeClr val="tx2"/>
                </a:solidFill>
              </a:rPr>
              <a:t>－</a:t>
            </a:r>
            <a:r>
              <a:rPr lang="en-US" altLang="zh-CN" sz="1800">
                <a:solidFill>
                  <a:schemeClr val="tx2"/>
                </a:solidFill>
              </a:rPr>
              <a:t>2</a:t>
            </a:r>
            <a:endParaRPr lang="en-US" altLang="zh-CN" sz="1800">
              <a:solidFill>
                <a:schemeClr val="tx2"/>
              </a:solidFill>
            </a:endParaRPr>
          </a:p>
          <a:p>
            <a:pPr marL="0" indent="0" algn="just">
              <a:lnSpc>
                <a:spcPct val="90000"/>
              </a:lnSpc>
              <a:buNone/>
            </a:pPr>
            <a:r>
              <a:rPr lang="zh-CN" altLang="en-US" sz="1800">
                <a:solidFill>
                  <a:schemeClr val="tx2"/>
                </a:solidFill>
              </a:rPr>
              <a:t>　　（</a:t>
            </a:r>
            <a:r>
              <a:rPr lang="en-US" altLang="zh-CN" sz="1800">
                <a:solidFill>
                  <a:schemeClr val="tx2"/>
                </a:solidFill>
              </a:rPr>
              <a:t>SP+1</a:t>
            </a:r>
            <a:r>
              <a:rPr lang="zh-CN" altLang="en-US" sz="1800">
                <a:solidFill>
                  <a:schemeClr val="tx2"/>
                </a:solidFill>
              </a:rPr>
              <a:t>），（</a:t>
            </a:r>
            <a:r>
              <a:rPr lang="en-US" altLang="zh-CN" sz="1800">
                <a:solidFill>
                  <a:schemeClr val="tx2"/>
                </a:solidFill>
              </a:rPr>
              <a:t>SP</a:t>
            </a:r>
            <a:r>
              <a:rPr lang="zh-CN" altLang="en-US" sz="1800">
                <a:solidFill>
                  <a:schemeClr val="tx2"/>
                </a:solidFill>
              </a:rPr>
              <a:t>）</a:t>
            </a:r>
            <a:r>
              <a:rPr lang="en-US" altLang="zh-CN" sz="1800">
                <a:solidFill>
                  <a:schemeClr val="tx2"/>
                </a:solidFill>
              </a:rPr>
              <a:t>←IP</a:t>
            </a:r>
            <a:endParaRPr lang="en-US" altLang="zh-CN" sz="1800">
              <a:solidFill>
                <a:schemeClr val="tx2"/>
              </a:solidFill>
            </a:endParaRPr>
          </a:p>
          <a:p>
            <a:pPr marL="0" indent="0" algn="just">
              <a:lnSpc>
                <a:spcPct val="90000"/>
              </a:lnSpc>
              <a:buNone/>
            </a:pPr>
            <a:r>
              <a:rPr lang="zh-CN" altLang="en-US" sz="1800">
                <a:solidFill>
                  <a:schemeClr val="tx2"/>
                </a:solidFill>
              </a:rPr>
              <a:t>　　</a:t>
            </a:r>
            <a:r>
              <a:rPr lang="en-US" altLang="zh-CN" sz="1800">
                <a:solidFill>
                  <a:schemeClr val="tx2"/>
                </a:solidFill>
              </a:rPr>
              <a:t>IP←</a:t>
            </a:r>
            <a:r>
              <a:rPr lang="zh-CN" altLang="en-US" sz="1800">
                <a:solidFill>
                  <a:schemeClr val="tx2"/>
                </a:solidFill>
              </a:rPr>
              <a:t>（</a:t>
            </a:r>
            <a:r>
              <a:rPr lang="en-US" altLang="zh-CN" sz="1800">
                <a:solidFill>
                  <a:schemeClr val="tx2"/>
                </a:solidFill>
              </a:rPr>
              <a:t>4*N</a:t>
            </a:r>
            <a:r>
              <a:rPr lang="zh-CN" altLang="en-US" sz="1800">
                <a:solidFill>
                  <a:schemeClr val="tx2"/>
                </a:solidFill>
              </a:rPr>
              <a:t>）</a:t>
            </a:r>
            <a:endParaRPr lang="zh-CN" altLang="en-US" sz="1800">
              <a:solidFill>
                <a:schemeClr val="tx2"/>
              </a:solidFill>
            </a:endParaRPr>
          </a:p>
          <a:p>
            <a:pPr marL="0" indent="0" algn="just">
              <a:lnSpc>
                <a:spcPct val="90000"/>
              </a:lnSpc>
              <a:buNone/>
            </a:pPr>
            <a:r>
              <a:rPr lang="zh-CN" altLang="en-US" sz="1800">
                <a:solidFill>
                  <a:schemeClr val="tx2"/>
                </a:solidFill>
              </a:rPr>
              <a:t>　　</a:t>
            </a:r>
            <a:r>
              <a:rPr lang="en-US" altLang="zh-CN" sz="1800">
                <a:solidFill>
                  <a:schemeClr val="tx2"/>
                </a:solidFill>
              </a:rPr>
              <a:t>CS←</a:t>
            </a:r>
            <a:r>
              <a:rPr lang="zh-CN" altLang="en-US" sz="1800">
                <a:solidFill>
                  <a:schemeClr val="tx2"/>
                </a:solidFill>
              </a:rPr>
              <a:t>（</a:t>
            </a:r>
            <a:r>
              <a:rPr lang="en-US" altLang="zh-CN" sz="1800">
                <a:solidFill>
                  <a:schemeClr val="tx2"/>
                </a:solidFill>
              </a:rPr>
              <a:t>4* N+2</a:t>
            </a:r>
            <a:r>
              <a:rPr lang="zh-CN" altLang="en-US" sz="1800">
                <a:solidFill>
                  <a:schemeClr val="tx2"/>
                </a:solidFill>
              </a:rPr>
              <a:t>）</a:t>
            </a:r>
            <a:endParaRPr lang="zh-CN" altLang="en-US" sz="1800">
              <a:solidFill>
                <a:schemeClr val="tx2"/>
              </a:solidFill>
            </a:endParaRPr>
          </a:p>
          <a:p>
            <a:pPr marL="0" indent="0" algn="just">
              <a:lnSpc>
                <a:spcPct val="90000"/>
              </a:lnSpc>
              <a:buNone/>
            </a:pPr>
            <a:r>
              <a:rPr lang="zh-CN" altLang="en-US" sz="1800" dirty="0">
                <a:solidFill>
                  <a:schemeClr val="tx2"/>
                </a:solidFill>
              </a:rPr>
              <a:t>指令</a:t>
            </a:r>
            <a:r>
              <a:rPr lang="en-US" altLang="zh-CN" sz="1800">
                <a:solidFill>
                  <a:schemeClr val="tx2"/>
                </a:solidFill>
              </a:rPr>
              <a:t>INT  N</a:t>
            </a:r>
            <a:r>
              <a:rPr lang="zh-CN" altLang="en-US" sz="1800" dirty="0">
                <a:solidFill>
                  <a:schemeClr val="tx2"/>
                </a:solidFill>
              </a:rPr>
              <a:t>不影响状态标志位。</a:t>
            </a:r>
            <a:endParaRPr lang="zh-CN" altLang="en-US" sz="1800" dirty="0">
              <a:solidFill>
                <a:schemeClr val="tx2"/>
              </a:solidFill>
            </a:endParaRPr>
          </a:p>
          <a:p>
            <a:pPr marL="0" indent="0" algn="just">
              <a:lnSpc>
                <a:spcPct val="90000"/>
              </a:lnSpc>
              <a:buNone/>
            </a:pPr>
            <a:r>
              <a:rPr lang="en-US" altLang="zh-CN" sz="1800" b="1" dirty="0">
                <a:solidFill>
                  <a:schemeClr val="tx2"/>
                </a:solidFill>
              </a:rPr>
              <a:t>1</a:t>
            </a:r>
            <a:r>
              <a:rPr lang="zh-CN" altLang="en-US" sz="1800" b="1" dirty="0">
                <a:solidFill>
                  <a:schemeClr val="tx2"/>
                </a:solidFill>
              </a:rPr>
              <a:t>．</a:t>
            </a:r>
            <a:r>
              <a:rPr lang="en-US" altLang="zh-CN" sz="1800" b="1" dirty="0">
                <a:solidFill>
                  <a:schemeClr val="tx2"/>
                </a:solidFill>
                <a:cs typeface="Times New Roman" panose="02020603050405020304" pitchFamily="18" charset="0"/>
              </a:rPr>
              <a:t>   </a:t>
            </a:r>
            <a:r>
              <a:rPr lang="en-US" altLang="zh-CN" sz="1800" b="1">
                <a:solidFill>
                  <a:schemeClr val="tx2"/>
                </a:solidFill>
              </a:rPr>
              <a:t>INTO (Interrupt if overflow) </a:t>
            </a:r>
            <a:r>
              <a:rPr lang="zh-CN" altLang="en-US" sz="1800" b="1" dirty="0">
                <a:solidFill>
                  <a:schemeClr val="tx2"/>
                </a:solidFill>
              </a:rPr>
              <a:t>溢出中断指令</a:t>
            </a:r>
            <a:endParaRPr lang="zh-CN" altLang="en-US" sz="1800" dirty="0">
              <a:solidFill>
                <a:schemeClr val="tx2"/>
              </a:solidFill>
            </a:endParaRPr>
          </a:p>
          <a:p>
            <a:pPr marL="0" indent="0" algn="just">
              <a:lnSpc>
                <a:spcPct val="90000"/>
              </a:lnSpc>
              <a:buNone/>
            </a:pPr>
            <a:r>
              <a:rPr lang="zh-CN" altLang="en-US" sz="1800" dirty="0">
                <a:solidFill>
                  <a:schemeClr val="tx2"/>
                </a:solidFill>
              </a:rPr>
              <a:t>指令格式：</a:t>
            </a:r>
            <a:r>
              <a:rPr lang="en-US" altLang="zh-CN" sz="1800">
                <a:solidFill>
                  <a:schemeClr val="tx2"/>
                </a:solidFill>
              </a:rPr>
              <a:t>INTO</a:t>
            </a:r>
            <a:endParaRPr lang="en-US" altLang="zh-CN" sz="1800">
              <a:solidFill>
                <a:schemeClr val="tx2"/>
              </a:solidFill>
            </a:endParaRPr>
          </a:p>
          <a:p>
            <a:pPr marL="0" indent="0" algn="just">
              <a:lnSpc>
                <a:spcPct val="90000"/>
              </a:lnSpc>
              <a:buNone/>
            </a:pPr>
            <a:r>
              <a:rPr lang="zh-CN" altLang="en-US" sz="1800" dirty="0">
                <a:solidFill>
                  <a:schemeClr val="tx2"/>
                </a:solidFill>
              </a:rPr>
              <a:t>执行的操作：若有</a:t>
            </a:r>
            <a:r>
              <a:rPr lang="en-US" altLang="zh-CN" sz="1800">
                <a:solidFill>
                  <a:schemeClr val="tx2"/>
                </a:solidFill>
              </a:rPr>
              <a:t>OF=1</a:t>
            </a:r>
            <a:r>
              <a:rPr lang="zh-CN" altLang="en-US" sz="1800" dirty="0">
                <a:solidFill>
                  <a:schemeClr val="tx2"/>
                </a:solidFill>
              </a:rPr>
              <a:t>则：</a:t>
            </a:r>
            <a:endParaRPr lang="zh-CN" altLang="en-US" sz="1800" dirty="0">
              <a:solidFill>
                <a:schemeClr val="tx2"/>
              </a:solidFill>
            </a:endParaRPr>
          </a:p>
          <a:p>
            <a:pPr marL="0" indent="0" algn="just">
              <a:lnSpc>
                <a:spcPct val="90000"/>
              </a:lnSpc>
              <a:buNone/>
            </a:pPr>
            <a:r>
              <a:rPr lang="en-US" altLang="zh-CN" sz="1800">
                <a:solidFill>
                  <a:schemeClr val="tx2"/>
                </a:solidFill>
              </a:rPr>
              <a:t>SP←SP</a:t>
            </a:r>
            <a:r>
              <a:rPr lang="zh-CN" altLang="en-US" sz="1800">
                <a:solidFill>
                  <a:schemeClr val="tx2"/>
                </a:solidFill>
              </a:rPr>
              <a:t>－</a:t>
            </a:r>
            <a:r>
              <a:rPr lang="en-US" altLang="zh-CN" sz="1800">
                <a:solidFill>
                  <a:schemeClr val="tx2"/>
                </a:solidFill>
              </a:rPr>
              <a:t>2</a:t>
            </a:r>
            <a:endParaRPr lang="en-US" altLang="zh-CN" sz="1800">
              <a:solidFill>
                <a:schemeClr val="tx2"/>
              </a:solidFill>
            </a:endParaRPr>
          </a:p>
          <a:p>
            <a:pPr marL="0" indent="0" algn="just">
              <a:lnSpc>
                <a:spcPct val="90000"/>
              </a:lnSpc>
              <a:buNone/>
            </a:pPr>
            <a:r>
              <a:rPr lang="zh-CN" altLang="en-US" sz="1800">
                <a:solidFill>
                  <a:schemeClr val="tx2"/>
                </a:solidFill>
              </a:rPr>
              <a:t>（</a:t>
            </a:r>
            <a:r>
              <a:rPr lang="en-US" altLang="zh-CN" sz="1800">
                <a:solidFill>
                  <a:schemeClr val="tx2"/>
                </a:solidFill>
              </a:rPr>
              <a:t>SP+1</a:t>
            </a:r>
            <a:r>
              <a:rPr lang="zh-CN" altLang="en-US" sz="1800">
                <a:solidFill>
                  <a:schemeClr val="tx2"/>
                </a:solidFill>
              </a:rPr>
              <a:t>），（</a:t>
            </a:r>
            <a:r>
              <a:rPr lang="en-US" altLang="zh-CN" sz="1800">
                <a:solidFill>
                  <a:schemeClr val="tx2"/>
                </a:solidFill>
              </a:rPr>
              <a:t>SP</a:t>
            </a:r>
            <a:r>
              <a:rPr lang="zh-CN" altLang="en-US" sz="1800">
                <a:solidFill>
                  <a:schemeClr val="tx2"/>
                </a:solidFill>
              </a:rPr>
              <a:t>）</a:t>
            </a:r>
            <a:r>
              <a:rPr lang="en-US" altLang="zh-CN" sz="1800">
                <a:solidFill>
                  <a:schemeClr val="tx2"/>
                </a:solidFill>
              </a:rPr>
              <a:t>←PSW</a:t>
            </a:r>
            <a:endParaRPr lang="en-US" altLang="zh-CN" sz="1800">
              <a:solidFill>
                <a:schemeClr val="tx2"/>
              </a:solidFill>
            </a:endParaRPr>
          </a:p>
          <a:p>
            <a:pPr marL="0" indent="0" algn="just">
              <a:lnSpc>
                <a:spcPct val="90000"/>
              </a:lnSpc>
              <a:buNone/>
            </a:pPr>
            <a:r>
              <a:rPr lang="en-US" altLang="zh-CN" sz="1800">
                <a:solidFill>
                  <a:schemeClr val="tx2"/>
                </a:solidFill>
              </a:rPr>
              <a:t>SP←SP</a:t>
            </a:r>
            <a:r>
              <a:rPr lang="zh-CN" altLang="en-US" sz="1800">
                <a:solidFill>
                  <a:schemeClr val="tx2"/>
                </a:solidFill>
              </a:rPr>
              <a:t>－</a:t>
            </a:r>
            <a:r>
              <a:rPr lang="en-US" altLang="zh-CN" sz="1800">
                <a:solidFill>
                  <a:schemeClr val="tx2"/>
                </a:solidFill>
              </a:rPr>
              <a:t>2</a:t>
            </a:r>
            <a:endParaRPr lang="en-US" altLang="zh-CN" sz="1800">
              <a:solidFill>
                <a:schemeClr val="tx2"/>
              </a:solidFill>
            </a:endParaRPr>
          </a:p>
          <a:p>
            <a:pPr marL="0" indent="0" algn="just">
              <a:lnSpc>
                <a:spcPct val="90000"/>
              </a:lnSpc>
              <a:buNone/>
            </a:pPr>
            <a:r>
              <a:rPr lang="zh-CN" altLang="en-US" sz="1800">
                <a:solidFill>
                  <a:schemeClr val="tx2"/>
                </a:solidFill>
              </a:rPr>
              <a:t>（</a:t>
            </a:r>
            <a:r>
              <a:rPr lang="en-US" altLang="zh-CN" sz="1800">
                <a:solidFill>
                  <a:schemeClr val="tx2"/>
                </a:solidFill>
              </a:rPr>
              <a:t>SP+1</a:t>
            </a:r>
            <a:r>
              <a:rPr lang="zh-CN" altLang="en-US" sz="1800">
                <a:solidFill>
                  <a:schemeClr val="tx2"/>
                </a:solidFill>
              </a:rPr>
              <a:t>），（</a:t>
            </a:r>
            <a:r>
              <a:rPr lang="en-US" altLang="zh-CN" sz="1800">
                <a:solidFill>
                  <a:schemeClr val="tx2"/>
                </a:solidFill>
              </a:rPr>
              <a:t>SP</a:t>
            </a:r>
            <a:r>
              <a:rPr lang="zh-CN" altLang="en-US" sz="1800">
                <a:solidFill>
                  <a:schemeClr val="tx2"/>
                </a:solidFill>
              </a:rPr>
              <a:t>）</a:t>
            </a:r>
            <a:r>
              <a:rPr lang="en-US" altLang="zh-CN" sz="1800">
                <a:solidFill>
                  <a:schemeClr val="tx2"/>
                </a:solidFill>
              </a:rPr>
              <a:t>←CS</a:t>
            </a:r>
            <a:endParaRPr lang="en-US" altLang="zh-CN" sz="1800">
              <a:solidFill>
                <a:schemeClr val="tx2"/>
              </a:solidFill>
            </a:endParaRPr>
          </a:p>
          <a:p>
            <a:pPr marL="0" indent="0" algn="just">
              <a:lnSpc>
                <a:spcPct val="90000"/>
              </a:lnSpc>
              <a:buNone/>
            </a:pPr>
            <a:r>
              <a:rPr lang="en-US" altLang="zh-CN" sz="1800">
                <a:solidFill>
                  <a:schemeClr val="tx2"/>
                </a:solidFill>
              </a:rPr>
              <a:t>SP←SP</a:t>
            </a:r>
            <a:r>
              <a:rPr lang="zh-CN" altLang="en-US" sz="1800">
                <a:solidFill>
                  <a:schemeClr val="tx2"/>
                </a:solidFill>
              </a:rPr>
              <a:t>－</a:t>
            </a:r>
            <a:r>
              <a:rPr lang="en-US" altLang="zh-CN" sz="1800">
                <a:solidFill>
                  <a:schemeClr val="tx2"/>
                </a:solidFill>
              </a:rPr>
              <a:t>2</a:t>
            </a:r>
            <a:endParaRPr lang="en-US" altLang="zh-CN" sz="1800">
              <a:solidFill>
                <a:schemeClr val="tx2"/>
              </a:solidFill>
            </a:endParaRPr>
          </a:p>
          <a:p>
            <a:pPr marL="0" indent="0" algn="just">
              <a:lnSpc>
                <a:spcPct val="90000"/>
              </a:lnSpc>
              <a:buNone/>
            </a:pPr>
            <a:r>
              <a:rPr lang="zh-CN" altLang="en-US" sz="1800">
                <a:solidFill>
                  <a:schemeClr val="tx2"/>
                </a:solidFill>
              </a:rPr>
              <a:t>（</a:t>
            </a:r>
            <a:r>
              <a:rPr lang="en-US" altLang="zh-CN" sz="1800">
                <a:solidFill>
                  <a:schemeClr val="tx2"/>
                </a:solidFill>
              </a:rPr>
              <a:t>SP+1</a:t>
            </a:r>
            <a:r>
              <a:rPr lang="zh-CN" altLang="en-US" sz="1800">
                <a:solidFill>
                  <a:schemeClr val="tx2"/>
                </a:solidFill>
              </a:rPr>
              <a:t>），（</a:t>
            </a:r>
            <a:r>
              <a:rPr lang="en-US" altLang="zh-CN" sz="1800">
                <a:solidFill>
                  <a:schemeClr val="tx2"/>
                </a:solidFill>
              </a:rPr>
              <a:t>SP</a:t>
            </a:r>
            <a:r>
              <a:rPr lang="zh-CN" altLang="en-US" sz="1800">
                <a:solidFill>
                  <a:schemeClr val="tx2"/>
                </a:solidFill>
              </a:rPr>
              <a:t>）</a:t>
            </a:r>
            <a:r>
              <a:rPr lang="en-US" altLang="zh-CN" sz="1800">
                <a:solidFill>
                  <a:schemeClr val="tx2"/>
                </a:solidFill>
              </a:rPr>
              <a:t>←IP</a:t>
            </a:r>
            <a:endParaRPr lang="en-US" altLang="zh-CN" sz="1800">
              <a:solidFill>
                <a:schemeClr val="tx2"/>
              </a:solidFill>
            </a:endParaRPr>
          </a:p>
          <a:p>
            <a:pPr marL="0" indent="0" algn="just">
              <a:lnSpc>
                <a:spcPct val="90000"/>
              </a:lnSpc>
              <a:buNone/>
            </a:pPr>
            <a:r>
              <a:rPr lang="en-US" altLang="zh-CN" sz="1800">
                <a:solidFill>
                  <a:schemeClr val="tx2"/>
                </a:solidFill>
              </a:rPr>
              <a:t>IP←</a:t>
            </a:r>
            <a:r>
              <a:rPr lang="zh-CN" altLang="en-US" sz="1800">
                <a:solidFill>
                  <a:schemeClr val="tx2"/>
                </a:solidFill>
              </a:rPr>
              <a:t>（</a:t>
            </a:r>
            <a:r>
              <a:rPr lang="en-US" altLang="zh-CN" sz="1800">
                <a:solidFill>
                  <a:schemeClr val="tx2"/>
                </a:solidFill>
              </a:rPr>
              <a:t>10H</a:t>
            </a:r>
            <a:r>
              <a:rPr lang="zh-CN" altLang="en-US" sz="1800">
                <a:solidFill>
                  <a:schemeClr val="tx2"/>
                </a:solidFill>
              </a:rPr>
              <a:t>）</a:t>
            </a:r>
            <a:endParaRPr lang="zh-CN" altLang="en-US" sz="1800">
              <a:solidFill>
                <a:schemeClr val="tx2"/>
              </a:solidFill>
            </a:endParaRPr>
          </a:p>
          <a:p>
            <a:pPr marL="0" indent="0" algn="just">
              <a:lnSpc>
                <a:spcPct val="90000"/>
              </a:lnSpc>
              <a:buNone/>
            </a:pPr>
            <a:r>
              <a:rPr lang="en-US" altLang="zh-CN" sz="1800">
                <a:solidFill>
                  <a:schemeClr val="tx2"/>
                </a:solidFill>
              </a:rPr>
              <a:t>CS←</a:t>
            </a:r>
            <a:r>
              <a:rPr lang="zh-CN" altLang="en-US" sz="1800">
                <a:solidFill>
                  <a:schemeClr val="tx2"/>
                </a:solidFill>
              </a:rPr>
              <a:t>（</a:t>
            </a:r>
            <a:r>
              <a:rPr lang="en-US" altLang="zh-CN" sz="1800">
                <a:solidFill>
                  <a:schemeClr val="tx2"/>
                </a:solidFill>
              </a:rPr>
              <a:t>12H</a:t>
            </a:r>
            <a:r>
              <a:rPr lang="zh-CN" altLang="en-US" sz="1800">
                <a:solidFill>
                  <a:schemeClr val="tx2"/>
                </a:solidFill>
              </a:rPr>
              <a:t>）</a:t>
            </a:r>
            <a:endParaRPr lang="zh-CN" altLang="en-US" sz="1800">
              <a:solidFill>
                <a:schemeClr val="tx2"/>
              </a:solidFill>
            </a:endParaRPr>
          </a:p>
          <a:p>
            <a:pPr marL="0" indent="0">
              <a:lnSpc>
                <a:spcPct val="90000"/>
              </a:lnSpc>
              <a:buNone/>
            </a:pPr>
            <a:endParaRPr lang="zh-CN" altLang="en-US" sz="4000">
              <a:solidFill>
                <a:schemeClr val="tx2"/>
              </a:solidFill>
            </a:endParaRPr>
          </a:p>
        </p:txBody>
      </p:sp>
    </p:spTree>
  </p:cSld>
  <p:clrMapOvr>
    <a:masterClrMapping/>
  </p:clrMapOvr>
  <p:transition spd="med">
    <p:zoom/>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7986" name="标题 297985"/>
          <p:cNvSpPr>
            <a:spLocks noGrp="1"/>
          </p:cNvSpPr>
          <p:nvPr>
            <p:ph type="title"/>
          </p:nvPr>
        </p:nvSpPr>
        <p:spPr/>
        <p:txBody>
          <a:bodyPr anchor="ctr" anchorCtr="0"/>
          <a:p>
            <a:endParaRPr lang="zh-CN" altLang="en-US" dirty="0"/>
          </a:p>
        </p:txBody>
      </p:sp>
      <p:sp>
        <p:nvSpPr>
          <p:cNvPr id="297987" name="文本占位符 297986"/>
          <p:cNvSpPr>
            <a:spLocks noGrp="1"/>
          </p:cNvSpPr>
          <p:nvPr>
            <p:ph type="body" idx="1"/>
          </p:nvPr>
        </p:nvSpPr>
        <p:spPr/>
        <p:txBody>
          <a:bodyPr/>
          <a:p>
            <a:pPr>
              <a:buNone/>
            </a:pPr>
            <a:r>
              <a:rPr lang="zh-CN" altLang="en-US" sz="2400" dirty="0"/>
              <a:t>寄存器间接寻址</a:t>
            </a:r>
            <a:endParaRPr lang="zh-CN" altLang="en-US" sz="2400" dirty="0"/>
          </a:p>
          <a:p>
            <a:pPr>
              <a:spcBef>
                <a:spcPct val="20000"/>
              </a:spcBef>
              <a:spcAft>
                <a:spcPct val="20000"/>
              </a:spcAft>
            </a:pPr>
            <a:r>
              <a:rPr lang="zh-CN" altLang="en-US" sz="2400" dirty="0"/>
              <a:t>由寄存器间接给出操作数的偏移地址</a:t>
            </a:r>
            <a:endParaRPr lang="zh-CN" altLang="en-US" sz="2400" dirty="0"/>
          </a:p>
          <a:p>
            <a:pPr>
              <a:spcBef>
                <a:spcPct val="20000"/>
              </a:spcBef>
              <a:spcAft>
                <a:spcPct val="20000"/>
              </a:spcAft>
            </a:pPr>
            <a:r>
              <a:rPr lang="zh-CN" altLang="en-US" sz="2400" dirty="0"/>
              <a:t>存放偏移地址的寄存器称为间址寄存器,它们是：</a:t>
            </a:r>
            <a:r>
              <a:rPr lang="en-US" altLang="zh-CN" sz="2400"/>
              <a:t>BX，BP，SI，DI</a:t>
            </a:r>
            <a:endParaRPr lang="en-US" altLang="zh-CN" sz="2400"/>
          </a:p>
          <a:p>
            <a:pPr>
              <a:spcBef>
                <a:spcPct val="20000"/>
              </a:spcBef>
              <a:spcAft>
                <a:spcPct val="20000"/>
              </a:spcAft>
            </a:pPr>
            <a:r>
              <a:rPr lang="zh-CN" altLang="en-US" sz="2400" dirty="0"/>
              <a:t>操作数的段地址（数据处于哪个段）取决于选择哪一个间址寄存器：</a:t>
            </a:r>
            <a:endParaRPr lang="zh-CN" altLang="en-US" sz="2400" dirty="0"/>
          </a:p>
          <a:p>
            <a:pPr>
              <a:spcBef>
                <a:spcPct val="20000"/>
              </a:spcBef>
              <a:spcAft>
                <a:spcPct val="20000"/>
              </a:spcAft>
              <a:buNone/>
            </a:pPr>
            <a:r>
              <a:rPr lang="zh-CN" altLang="en-US" sz="2400" dirty="0"/>
              <a:t>     </a:t>
            </a:r>
            <a:r>
              <a:rPr lang="en-US" altLang="zh-CN" sz="2400"/>
              <a:t>BX，SI，DI     </a:t>
            </a:r>
            <a:r>
              <a:rPr lang="zh-CN" altLang="en-US" sz="2400" dirty="0"/>
              <a:t>默认在数据段（</a:t>
            </a:r>
            <a:r>
              <a:rPr lang="en-US" altLang="zh-CN" sz="2400"/>
              <a:t>DS</a:t>
            </a:r>
            <a:r>
              <a:rPr lang="zh-CN" altLang="en-US" sz="2400" dirty="0"/>
              <a:t>）</a:t>
            </a:r>
            <a:endParaRPr lang="zh-CN" altLang="en-US" sz="2400" dirty="0"/>
          </a:p>
          <a:p>
            <a:pPr>
              <a:spcBef>
                <a:spcPct val="20000"/>
              </a:spcBef>
              <a:spcAft>
                <a:spcPct val="20000"/>
              </a:spcAft>
              <a:buNone/>
            </a:pPr>
            <a:r>
              <a:rPr lang="en-US" altLang="zh-CN" sz="2400"/>
              <a:t>     BP             </a:t>
            </a:r>
            <a:r>
              <a:rPr lang="zh-CN" altLang="en-US" sz="2400" dirty="0"/>
              <a:t>默认在堆栈段（</a:t>
            </a:r>
            <a:r>
              <a:rPr lang="en-US" altLang="zh-CN" sz="2400"/>
              <a:t>SS</a:t>
            </a:r>
            <a:r>
              <a:rPr lang="zh-CN" altLang="en-US" sz="2400" dirty="0"/>
              <a:t>）</a:t>
            </a:r>
            <a:endParaRPr lang="zh-CN" altLang="en-US" sz="2400" dirty="0"/>
          </a:p>
        </p:txBody>
      </p:sp>
      <p:sp>
        <p:nvSpPr>
          <p:cNvPr id="297988" name="直接连接符 297987"/>
          <p:cNvSpPr/>
          <p:nvPr/>
        </p:nvSpPr>
        <p:spPr>
          <a:xfrm>
            <a:off x="2935288" y="4995863"/>
            <a:ext cx="609600" cy="0"/>
          </a:xfrm>
          <a:prstGeom prst="line">
            <a:avLst/>
          </a:prstGeom>
          <a:ln w="25400" cap="sq" cmpd="sng">
            <a:solidFill>
              <a:srgbClr val="FF6600"/>
            </a:solidFill>
            <a:prstDash val="solid"/>
            <a:headEnd type="none" w="sm" len="sm"/>
            <a:tailEnd type="triangle" w="lg" len="lg"/>
          </a:ln>
        </p:spPr>
      </p:sp>
      <p:sp>
        <p:nvSpPr>
          <p:cNvPr id="297989" name="直接连接符 297988"/>
          <p:cNvSpPr/>
          <p:nvPr/>
        </p:nvSpPr>
        <p:spPr>
          <a:xfrm>
            <a:off x="1908175" y="5589588"/>
            <a:ext cx="1651000" cy="0"/>
          </a:xfrm>
          <a:prstGeom prst="line">
            <a:avLst/>
          </a:prstGeom>
          <a:ln w="25400" cap="sq" cmpd="sng">
            <a:solidFill>
              <a:srgbClr val="FF6600"/>
            </a:solidFill>
            <a:prstDash val="solid"/>
            <a:headEnd type="none" w="sm" len="sm"/>
            <a:tailEnd type="triangle" w="lg" len="lg"/>
          </a:ln>
        </p:spPr>
      </p:sp>
    </p:spTree>
  </p:cSld>
  <p:clrMapOvr>
    <a:masterClrMapping/>
  </p:clrMapOvr>
  <p:transition>
    <p:wheel spokes="8"/>
  </p:transition>
</p:sld>
</file>

<file path=ppt/slides/slide2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39619" name="文本占位符 239618"/>
          <p:cNvSpPr>
            <a:spLocks noGrp="1"/>
          </p:cNvSpPr>
          <p:nvPr>
            <p:ph type="body" idx="1"/>
          </p:nvPr>
        </p:nvSpPr>
        <p:spPr>
          <a:xfrm>
            <a:off x="685800" y="533400"/>
            <a:ext cx="7772400" cy="5562600"/>
          </a:xfrm>
        </p:spPr>
        <p:txBody>
          <a:bodyPr/>
          <a:p>
            <a:pPr algn="just"/>
            <a:r>
              <a:rPr lang="en-US" altLang="zh-CN" sz="2400" b="1" dirty="0">
                <a:solidFill>
                  <a:schemeClr val="tx2"/>
                </a:solidFill>
              </a:rPr>
              <a:t>   1</a:t>
            </a:r>
            <a:r>
              <a:rPr lang="zh-CN" altLang="en-US" sz="2400" b="1" dirty="0">
                <a:solidFill>
                  <a:schemeClr val="tx2"/>
                </a:solidFill>
              </a:rPr>
              <a:t>．</a:t>
            </a:r>
            <a:r>
              <a:rPr lang="en-US" altLang="zh-CN" sz="2400" b="1">
                <a:solidFill>
                  <a:schemeClr val="tx2"/>
                </a:solidFill>
              </a:rPr>
              <a:t>IRET (Return from interrupt) </a:t>
            </a:r>
            <a:r>
              <a:rPr lang="zh-CN" altLang="en-US" sz="2400" b="1" dirty="0">
                <a:solidFill>
                  <a:schemeClr val="tx2"/>
                </a:solidFill>
              </a:rPr>
              <a:t>中断返回指令</a:t>
            </a:r>
            <a:endParaRPr lang="zh-CN" altLang="en-US" sz="2400" dirty="0">
              <a:solidFill>
                <a:schemeClr val="tx2"/>
              </a:solidFill>
            </a:endParaRPr>
          </a:p>
          <a:p>
            <a:pPr algn="just"/>
            <a:r>
              <a:rPr lang="zh-CN" altLang="en-US" sz="2400" dirty="0">
                <a:solidFill>
                  <a:schemeClr val="tx2"/>
                </a:solidFill>
              </a:rPr>
              <a:t>指令格式：</a:t>
            </a:r>
            <a:r>
              <a:rPr lang="en-US" altLang="zh-CN" sz="2400">
                <a:solidFill>
                  <a:schemeClr val="tx2"/>
                </a:solidFill>
              </a:rPr>
              <a:t>IRET</a:t>
            </a:r>
            <a:endParaRPr lang="en-US" altLang="zh-CN" sz="2400">
              <a:solidFill>
                <a:schemeClr val="tx2"/>
              </a:solidFill>
            </a:endParaRPr>
          </a:p>
          <a:p>
            <a:pPr algn="just"/>
            <a:r>
              <a:rPr lang="zh-CN" altLang="en-US" sz="2400" dirty="0">
                <a:solidFill>
                  <a:schemeClr val="tx2"/>
                </a:solidFill>
              </a:rPr>
              <a:t>执行的操作：</a:t>
            </a:r>
            <a:r>
              <a:rPr lang="en-US" altLang="zh-CN" sz="2400">
                <a:solidFill>
                  <a:schemeClr val="tx2"/>
                </a:solidFill>
              </a:rPr>
              <a:t>IP←</a:t>
            </a:r>
            <a:r>
              <a:rPr lang="zh-CN" altLang="en-US" sz="2400">
                <a:solidFill>
                  <a:schemeClr val="tx2"/>
                </a:solidFill>
              </a:rPr>
              <a:t>（</a:t>
            </a:r>
            <a:r>
              <a:rPr lang="en-US" altLang="zh-CN" sz="2400">
                <a:solidFill>
                  <a:schemeClr val="tx2"/>
                </a:solidFill>
              </a:rPr>
              <a:t>SP+1</a:t>
            </a:r>
            <a:r>
              <a:rPr lang="zh-CN" altLang="en-US" sz="2400">
                <a:solidFill>
                  <a:schemeClr val="tx2"/>
                </a:solidFill>
              </a:rPr>
              <a:t>），（</a:t>
            </a:r>
            <a:r>
              <a:rPr lang="en-US" altLang="zh-CN" sz="2400">
                <a:solidFill>
                  <a:schemeClr val="tx2"/>
                </a:solidFill>
              </a:rPr>
              <a:t>SP</a:t>
            </a:r>
            <a:r>
              <a:rPr lang="zh-CN" altLang="en-US" sz="2400">
                <a:solidFill>
                  <a:schemeClr val="tx2"/>
                </a:solidFill>
              </a:rPr>
              <a:t>）</a:t>
            </a:r>
            <a:endParaRPr lang="zh-CN" altLang="en-US" sz="2400">
              <a:solidFill>
                <a:schemeClr val="tx2"/>
              </a:solidFill>
            </a:endParaRPr>
          </a:p>
          <a:p>
            <a:pPr algn="just"/>
            <a:r>
              <a:rPr lang="zh-CN" altLang="en-US" sz="2400">
                <a:solidFill>
                  <a:schemeClr val="tx2"/>
                </a:solidFill>
              </a:rPr>
              <a:t>   </a:t>
            </a:r>
            <a:r>
              <a:rPr lang="en-US" altLang="zh-CN" sz="2400">
                <a:solidFill>
                  <a:schemeClr val="tx2"/>
                </a:solidFill>
              </a:rPr>
              <a:t>SP←SP+2</a:t>
            </a:r>
            <a:endParaRPr lang="en-US" altLang="zh-CN" sz="2400">
              <a:solidFill>
                <a:schemeClr val="tx2"/>
              </a:solidFill>
            </a:endParaRPr>
          </a:p>
          <a:p>
            <a:pPr algn="just"/>
            <a:r>
              <a:rPr lang="en-US" altLang="zh-CN" sz="2400">
                <a:solidFill>
                  <a:schemeClr val="tx2"/>
                </a:solidFill>
              </a:rPr>
              <a:t>   CS←</a:t>
            </a:r>
            <a:r>
              <a:rPr lang="zh-CN" altLang="en-US" sz="2400">
                <a:solidFill>
                  <a:schemeClr val="tx2"/>
                </a:solidFill>
              </a:rPr>
              <a:t>（</a:t>
            </a:r>
            <a:r>
              <a:rPr lang="en-US" altLang="zh-CN" sz="2400">
                <a:solidFill>
                  <a:schemeClr val="tx2"/>
                </a:solidFill>
              </a:rPr>
              <a:t>SP+1</a:t>
            </a:r>
            <a:r>
              <a:rPr lang="zh-CN" altLang="en-US" sz="2400">
                <a:solidFill>
                  <a:schemeClr val="tx2"/>
                </a:solidFill>
              </a:rPr>
              <a:t>），（</a:t>
            </a:r>
            <a:r>
              <a:rPr lang="en-US" altLang="zh-CN" sz="2400">
                <a:solidFill>
                  <a:schemeClr val="tx2"/>
                </a:solidFill>
              </a:rPr>
              <a:t>SP</a:t>
            </a:r>
            <a:r>
              <a:rPr lang="zh-CN" altLang="en-US" sz="2400">
                <a:solidFill>
                  <a:schemeClr val="tx2"/>
                </a:solidFill>
              </a:rPr>
              <a:t>）</a:t>
            </a:r>
            <a:endParaRPr lang="zh-CN" altLang="en-US" sz="2400">
              <a:solidFill>
                <a:schemeClr val="tx2"/>
              </a:solidFill>
            </a:endParaRPr>
          </a:p>
          <a:p>
            <a:pPr algn="just"/>
            <a:r>
              <a:rPr lang="zh-CN" altLang="en-US" sz="2400">
                <a:solidFill>
                  <a:schemeClr val="tx2"/>
                </a:solidFill>
              </a:rPr>
              <a:t>   </a:t>
            </a:r>
            <a:r>
              <a:rPr lang="en-US" altLang="zh-CN" sz="2400">
                <a:solidFill>
                  <a:schemeClr val="tx2"/>
                </a:solidFill>
              </a:rPr>
              <a:t>SP←SP+2</a:t>
            </a:r>
            <a:endParaRPr lang="en-US" altLang="zh-CN" sz="2400">
              <a:solidFill>
                <a:schemeClr val="tx2"/>
              </a:solidFill>
            </a:endParaRPr>
          </a:p>
          <a:p>
            <a:pPr algn="just"/>
            <a:r>
              <a:rPr lang="en-US" altLang="zh-CN" sz="2400">
                <a:solidFill>
                  <a:schemeClr val="tx2"/>
                </a:solidFill>
              </a:rPr>
              <a:t>   PSW←</a:t>
            </a:r>
            <a:r>
              <a:rPr lang="zh-CN" altLang="en-US" sz="2400">
                <a:solidFill>
                  <a:schemeClr val="tx2"/>
                </a:solidFill>
              </a:rPr>
              <a:t>（</a:t>
            </a:r>
            <a:r>
              <a:rPr lang="en-US" altLang="zh-CN" sz="2400">
                <a:solidFill>
                  <a:schemeClr val="tx2"/>
                </a:solidFill>
              </a:rPr>
              <a:t>SP+1</a:t>
            </a:r>
            <a:r>
              <a:rPr lang="zh-CN" altLang="en-US" sz="2400">
                <a:solidFill>
                  <a:schemeClr val="tx2"/>
                </a:solidFill>
              </a:rPr>
              <a:t>），（</a:t>
            </a:r>
            <a:r>
              <a:rPr lang="en-US" altLang="zh-CN" sz="2400">
                <a:solidFill>
                  <a:schemeClr val="tx2"/>
                </a:solidFill>
              </a:rPr>
              <a:t>SP</a:t>
            </a:r>
            <a:r>
              <a:rPr lang="zh-CN" altLang="en-US" sz="2400">
                <a:solidFill>
                  <a:schemeClr val="tx2"/>
                </a:solidFill>
              </a:rPr>
              <a:t>）</a:t>
            </a:r>
            <a:endParaRPr lang="zh-CN" altLang="en-US" sz="2400">
              <a:solidFill>
                <a:schemeClr val="tx2"/>
              </a:solidFill>
            </a:endParaRPr>
          </a:p>
          <a:p>
            <a:pPr algn="just"/>
            <a:r>
              <a:rPr lang="zh-CN" altLang="en-US" sz="2400">
                <a:solidFill>
                  <a:schemeClr val="tx2"/>
                </a:solidFill>
              </a:rPr>
              <a:t>   </a:t>
            </a:r>
            <a:r>
              <a:rPr lang="en-US" altLang="zh-CN" sz="2400">
                <a:solidFill>
                  <a:schemeClr val="tx2"/>
                </a:solidFill>
              </a:rPr>
              <a:t>SP←SP+ 2</a:t>
            </a:r>
            <a:endParaRPr lang="en-US" altLang="zh-CN" sz="2400">
              <a:solidFill>
                <a:schemeClr val="tx2"/>
              </a:solidFill>
            </a:endParaRPr>
          </a:p>
          <a:p>
            <a:pPr algn="just"/>
            <a:r>
              <a:rPr lang="en-US" altLang="zh-CN" sz="2400">
                <a:solidFill>
                  <a:schemeClr val="tx2"/>
                </a:solidFill>
              </a:rPr>
              <a:t>IRET</a:t>
            </a:r>
            <a:r>
              <a:rPr lang="zh-CN" altLang="en-US" sz="2400" dirty="0">
                <a:solidFill>
                  <a:schemeClr val="tx2"/>
                </a:solidFill>
              </a:rPr>
              <a:t>指令执行后的状态标志值，由堆栈中取出的恢复值决定。</a:t>
            </a:r>
            <a:endParaRPr lang="zh-CN" altLang="en-US" sz="2400" dirty="0">
              <a:solidFill>
                <a:schemeClr val="tx2"/>
              </a:solidFill>
            </a:endParaRPr>
          </a:p>
          <a:p>
            <a:pPr algn="just"/>
            <a:r>
              <a:rPr lang="en-US" altLang="zh-CN" sz="4000" dirty="0">
                <a:solidFill>
                  <a:schemeClr val="tx2"/>
                </a:solidFill>
              </a:rPr>
              <a:t> </a:t>
            </a:r>
            <a:endParaRPr lang="en-US" altLang="zh-CN" sz="4000" dirty="0">
              <a:solidFill>
                <a:schemeClr val="tx2"/>
              </a:solidFill>
            </a:endParaRPr>
          </a:p>
          <a:p>
            <a:endParaRPr lang="en-US" altLang="zh-CN" sz="4000">
              <a:solidFill>
                <a:schemeClr val="tx2"/>
              </a:solidFill>
            </a:endParaRPr>
          </a:p>
        </p:txBody>
      </p:sp>
    </p:spTree>
  </p:cSld>
  <p:clrMapOvr>
    <a:masterClrMapping/>
  </p:clrMapOvr>
  <p:transition spd="med">
    <p:zoom/>
  </p:transition>
</p:sld>
</file>

<file path=ppt/slides/slide2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0643" name="文本占位符 240642"/>
          <p:cNvSpPr>
            <a:spLocks noGrp="1"/>
          </p:cNvSpPr>
          <p:nvPr>
            <p:ph type="body" idx="1"/>
          </p:nvPr>
        </p:nvSpPr>
        <p:spPr>
          <a:xfrm>
            <a:off x="685800" y="457200"/>
            <a:ext cx="7772400" cy="5638800"/>
          </a:xfrm>
        </p:spPr>
        <p:txBody>
          <a:bodyPr/>
          <a:p>
            <a:pPr marL="0" indent="0" algn="just">
              <a:lnSpc>
                <a:spcPct val="80000"/>
              </a:lnSpc>
              <a:buNone/>
            </a:pPr>
            <a:r>
              <a:rPr lang="en-US" altLang="zh-CN" sz="1800" b="1" dirty="0">
                <a:solidFill>
                  <a:schemeClr val="tx2"/>
                </a:solidFill>
              </a:rPr>
              <a:t>  </a:t>
            </a:r>
            <a:r>
              <a:rPr lang="zh-CN" altLang="en-US" sz="1800" b="1" dirty="0">
                <a:solidFill>
                  <a:schemeClr val="tx2"/>
                </a:solidFill>
              </a:rPr>
              <a:t>处理机控制指令</a:t>
            </a:r>
            <a:endParaRPr lang="zh-CN" altLang="en-US" sz="1800" dirty="0">
              <a:solidFill>
                <a:schemeClr val="tx2"/>
              </a:solidFill>
            </a:endParaRPr>
          </a:p>
          <a:p>
            <a:pPr marL="0" indent="0" algn="just">
              <a:lnSpc>
                <a:spcPct val="80000"/>
              </a:lnSpc>
              <a:buNone/>
            </a:pPr>
            <a:r>
              <a:rPr lang="en-US" altLang="zh-CN" sz="1800" dirty="0">
                <a:solidFill>
                  <a:schemeClr val="tx2"/>
                </a:solidFill>
              </a:rPr>
              <a:t> </a:t>
            </a:r>
            <a:r>
              <a:rPr lang="zh-CN" altLang="en-US" sz="1800" dirty="0">
                <a:solidFill>
                  <a:schemeClr val="tx2"/>
                </a:solidFill>
              </a:rPr>
              <a:t>这一类指令用于对</a:t>
            </a:r>
            <a:r>
              <a:rPr lang="en-US" altLang="zh-CN" sz="1800">
                <a:solidFill>
                  <a:schemeClr val="tx2"/>
                </a:solidFill>
              </a:rPr>
              <a:t>CPU</a:t>
            </a:r>
            <a:r>
              <a:rPr lang="zh-CN" altLang="en-US" sz="1800" dirty="0">
                <a:solidFill>
                  <a:schemeClr val="tx2"/>
                </a:solidFill>
              </a:rPr>
              <a:t>进行控制，如对</a:t>
            </a:r>
            <a:r>
              <a:rPr lang="en-US" altLang="zh-CN" sz="1800">
                <a:solidFill>
                  <a:schemeClr val="tx2"/>
                </a:solidFill>
              </a:rPr>
              <a:t>CPU</a:t>
            </a:r>
            <a:r>
              <a:rPr lang="zh-CN" altLang="en-US" sz="1800">
                <a:solidFill>
                  <a:schemeClr val="tx2"/>
                </a:solidFill>
              </a:rPr>
              <a:t>中</a:t>
            </a:r>
            <a:r>
              <a:rPr lang="en-US" altLang="zh-CN" sz="1800">
                <a:solidFill>
                  <a:schemeClr val="tx2"/>
                </a:solidFill>
              </a:rPr>
              <a:t>PSW</a:t>
            </a:r>
            <a:r>
              <a:rPr lang="zh-CN" altLang="en-US" sz="1800" dirty="0">
                <a:solidFill>
                  <a:schemeClr val="tx2"/>
                </a:solidFill>
              </a:rPr>
              <a:t>寄存器的某些状态标志位的状态进行操作，以及使</a:t>
            </a:r>
            <a:r>
              <a:rPr lang="en-US" altLang="zh-CN" sz="1800">
                <a:solidFill>
                  <a:schemeClr val="tx2"/>
                </a:solidFill>
              </a:rPr>
              <a:t>CPU</a:t>
            </a:r>
            <a:r>
              <a:rPr lang="zh-CN" altLang="en-US" sz="1800" dirty="0">
                <a:solidFill>
                  <a:schemeClr val="tx2"/>
                </a:solidFill>
              </a:rPr>
              <a:t>暂停、等待、空操作等等。</a:t>
            </a:r>
            <a:r>
              <a:rPr lang="en-US" altLang="zh-CN" sz="1800">
                <a:solidFill>
                  <a:schemeClr val="tx2"/>
                </a:solidFill>
              </a:rPr>
              <a:t>IBM-PC</a:t>
            </a:r>
            <a:r>
              <a:rPr lang="zh-CN" altLang="en-US" sz="1800" dirty="0">
                <a:solidFill>
                  <a:schemeClr val="tx2"/>
                </a:solidFill>
              </a:rPr>
              <a:t>机指令系统中的处理机控制指令可分成三组。</a:t>
            </a:r>
            <a:endParaRPr lang="zh-CN" altLang="en-US" sz="1800" dirty="0">
              <a:solidFill>
                <a:schemeClr val="tx2"/>
              </a:solidFill>
            </a:endParaRPr>
          </a:p>
          <a:p>
            <a:pPr marL="0" indent="0" algn="just">
              <a:lnSpc>
                <a:spcPct val="80000"/>
              </a:lnSpc>
              <a:buNone/>
            </a:pPr>
            <a:r>
              <a:rPr lang="en-US" altLang="zh-CN" sz="1800" b="1" dirty="0">
                <a:solidFill>
                  <a:schemeClr val="tx2"/>
                </a:solidFill>
              </a:rPr>
              <a:t>5.7.1   </a:t>
            </a:r>
            <a:r>
              <a:rPr lang="zh-CN" altLang="en-US" sz="1800" b="1" dirty="0">
                <a:solidFill>
                  <a:schemeClr val="tx2"/>
                </a:solidFill>
              </a:rPr>
              <a:t>标志位操作指令</a:t>
            </a:r>
            <a:endParaRPr lang="zh-CN" altLang="en-US" sz="1800" dirty="0">
              <a:solidFill>
                <a:schemeClr val="tx2"/>
              </a:solidFill>
            </a:endParaRPr>
          </a:p>
          <a:p>
            <a:pPr marL="0" indent="0" algn="just">
              <a:lnSpc>
                <a:spcPct val="80000"/>
              </a:lnSpc>
              <a:buNone/>
            </a:pPr>
            <a:r>
              <a:rPr lang="en-US" altLang="zh-CN" sz="1800" dirty="0">
                <a:solidFill>
                  <a:schemeClr val="tx2"/>
                </a:solidFill>
              </a:rPr>
              <a:t>1</a:t>
            </a:r>
            <a:r>
              <a:rPr lang="zh-CN" altLang="en-US" sz="1800" dirty="0">
                <a:solidFill>
                  <a:schemeClr val="tx2"/>
                </a:solidFill>
              </a:rPr>
              <a:t>．</a:t>
            </a:r>
            <a:r>
              <a:rPr lang="en-US" altLang="zh-CN" sz="1800" dirty="0">
                <a:solidFill>
                  <a:schemeClr val="tx2"/>
                </a:solidFill>
                <a:cs typeface="Times New Roman" panose="02020603050405020304" pitchFamily="18" charset="0"/>
              </a:rPr>
              <a:t>    </a:t>
            </a:r>
            <a:r>
              <a:rPr lang="en-US" altLang="zh-CN" sz="1800">
                <a:solidFill>
                  <a:schemeClr val="tx2"/>
                </a:solidFill>
              </a:rPr>
              <a:t>CLC  (Clear carry) </a:t>
            </a:r>
            <a:r>
              <a:rPr lang="zh-CN" altLang="en-US" sz="1800" dirty="0">
                <a:solidFill>
                  <a:schemeClr val="tx2"/>
                </a:solidFill>
              </a:rPr>
              <a:t>进位位置</a:t>
            </a:r>
            <a:r>
              <a:rPr lang="en-US" altLang="zh-CN" sz="1800" dirty="0">
                <a:solidFill>
                  <a:schemeClr val="tx2"/>
                </a:solidFill>
              </a:rPr>
              <a:t>0</a:t>
            </a:r>
            <a:r>
              <a:rPr lang="zh-CN" altLang="en-US" sz="1800" dirty="0">
                <a:solidFill>
                  <a:schemeClr val="tx2"/>
                </a:solidFill>
              </a:rPr>
              <a:t>指令</a:t>
            </a:r>
            <a:endParaRPr lang="zh-CN" altLang="en-US" sz="1800" dirty="0">
              <a:solidFill>
                <a:schemeClr val="tx2"/>
              </a:solidFill>
            </a:endParaRPr>
          </a:p>
          <a:p>
            <a:pPr marL="0" indent="0" algn="just">
              <a:lnSpc>
                <a:spcPct val="80000"/>
              </a:lnSpc>
              <a:buNone/>
            </a:pPr>
            <a:r>
              <a:rPr lang="zh-CN" altLang="en-US" sz="1800" dirty="0">
                <a:solidFill>
                  <a:schemeClr val="tx2"/>
                </a:solidFill>
              </a:rPr>
              <a:t>指令格式与操作：</a:t>
            </a:r>
            <a:r>
              <a:rPr lang="en-US" altLang="zh-CN" sz="1800">
                <a:solidFill>
                  <a:schemeClr val="tx2"/>
                </a:solidFill>
              </a:rPr>
              <a:t>CLC  </a:t>
            </a:r>
            <a:r>
              <a:rPr lang="zh-CN" altLang="en-US" sz="1800">
                <a:solidFill>
                  <a:schemeClr val="tx2"/>
                </a:solidFill>
              </a:rPr>
              <a:t>；</a:t>
            </a:r>
            <a:r>
              <a:rPr lang="en-US" altLang="zh-CN" sz="1800">
                <a:solidFill>
                  <a:schemeClr val="tx2"/>
                </a:solidFill>
              </a:rPr>
              <a:t>CF←0</a:t>
            </a:r>
            <a:endParaRPr lang="en-US" altLang="zh-CN" sz="1800">
              <a:solidFill>
                <a:schemeClr val="tx2"/>
              </a:solidFill>
            </a:endParaRPr>
          </a:p>
          <a:p>
            <a:pPr marL="0" indent="0" algn="just">
              <a:lnSpc>
                <a:spcPct val="80000"/>
              </a:lnSpc>
              <a:buNone/>
            </a:pPr>
            <a:r>
              <a:rPr lang="en-US" altLang="zh-CN" sz="1800">
                <a:solidFill>
                  <a:schemeClr val="tx2"/>
                </a:solidFill>
              </a:rPr>
              <a:t>2.  STC  (Set carry) </a:t>
            </a:r>
            <a:r>
              <a:rPr lang="zh-CN" altLang="en-US" sz="1800" dirty="0">
                <a:solidFill>
                  <a:schemeClr val="tx2"/>
                </a:solidFill>
              </a:rPr>
              <a:t>进位位置</a:t>
            </a:r>
            <a:r>
              <a:rPr lang="en-US" altLang="zh-CN" sz="1800" dirty="0">
                <a:solidFill>
                  <a:schemeClr val="tx2"/>
                </a:solidFill>
              </a:rPr>
              <a:t>1</a:t>
            </a:r>
            <a:r>
              <a:rPr lang="zh-CN" altLang="en-US" sz="1800" dirty="0">
                <a:solidFill>
                  <a:schemeClr val="tx2"/>
                </a:solidFill>
              </a:rPr>
              <a:t>指令</a:t>
            </a:r>
            <a:endParaRPr lang="zh-CN" altLang="en-US" sz="1800" dirty="0">
              <a:solidFill>
                <a:schemeClr val="tx2"/>
              </a:solidFill>
            </a:endParaRPr>
          </a:p>
          <a:p>
            <a:pPr marL="0" indent="0" algn="just">
              <a:lnSpc>
                <a:spcPct val="80000"/>
              </a:lnSpc>
              <a:buNone/>
            </a:pPr>
            <a:r>
              <a:rPr lang="zh-CN" altLang="en-US" sz="1800" dirty="0">
                <a:solidFill>
                  <a:schemeClr val="tx2"/>
                </a:solidFill>
              </a:rPr>
              <a:t>指令格式与操作：</a:t>
            </a:r>
            <a:r>
              <a:rPr lang="en-US" altLang="zh-CN" sz="1800">
                <a:solidFill>
                  <a:schemeClr val="tx2"/>
                </a:solidFill>
              </a:rPr>
              <a:t>STC  </a:t>
            </a:r>
            <a:r>
              <a:rPr lang="zh-CN" altLang="en-US" sz="1800">
                <a:solidFill>
                  <a:schemeClr val="tx2"/>
                </a:solidFill>
              </a:rPr>
              <a:t>；</a:t>
            </a:r>
            <a:r>
              <a:rPr lang="en-US" altLang="zh-CN" sz="1800">
                <a:solidFill>
                  <a:schemeClr val="tx2"/>
                </a:solidFill>
              </a:rPr>
              <a:t>CF←1</a:t>
            </a:r>
            <a:endParaRPr lang="en-US" altLang="zh-CN" sz="1800">
              <a:solidFill>
                <a:schemeClr val="tx2"/>
              </a:solidFill>
            </a:endParaRPr>
          </a:p>
          <a:p>
            <a:pPr marL="0" indent="0" algn="just">
              <a:lnSpc>
                <a:spcPct val="80000"/>
              </a:lnSpc>
              <a:buNone/>
            </a:pPr>
            <a:r>
              <a:rPr lang="en-US" altLang="zh-CN" sz="1800">
                <a:solidFill>
                  <a:schemeClr val="tx2"/>
                </a:solidFill>
              </a:rPr>
              <a:t>3.  CMC  (Complement carry) </a:t>
            </a:r>
            <a:r>
              <a:rPr lang="zh-CN" altLang="en-US" sz="1800" dirty="0">
                <a:solidFill>
                  <a:schemeClr val="tx2"/>
                </a:solidFill>
              </a:rPr>
              <a:t>进位位求反指令</a:t>
            </a:r>
            <a:endParaRPr lang="zh-CN" altLang="en-US" sz="1800" dirty="0">
              <a:solidFill>
                <a:schemeClr val="tx2"/>
              </a:solidFill>
            </a:endParaRPr>
          </a:p>
          <a:p>
            <a:pPr marL="0" indent="0" algn="just">
              <a:lnSpc>
                <a:spcPct val="80000"/>
              </a:lnSpc>
              <a:buNone/>
            </a:pPr>
            <a:r>
              <a:rPr lang="zh-CN" altLang="en-US" sz="1800" dirty="0">
                <a:solidFill>
                  <a:schemeClr val="tx2"/>
                </a:solidFill>
              </a:rPr>
              <a:t>指令格式与操作：</a:t>
            </a:r>
            <a:r>
              <a:rPr lang="en-US" altLang="zh-CN" sz="1800">
                <a:solidFill>
                  <a:schemeClr val="tx2"/>
                </a:solidFill>
              </a:rPr>
              <a:t>CMC  </a:t>
            </a:r>
            <a:r>
              <a:rPr lang="zh-CN" altLang="en-US" sz="1800">
                <a:solidFill>
                  <a:schemeClr val="tx2"/>
                </a:solidFill>
              </a:rPr>
              <a:t>；</a:t>
            </a:r>
            <a:r>
              <a:rPr lang="en-US" altLang="zh-CN" sz="1800">
                <a:solidFill>
                  <a:schemeClr val="tx2"/>
                </a:solidFill>
              </a:rPr>
              <a:t>CF←CF</a:t>
            </a:r>
            <a:endParaRPr lang="en-US" altLang="zh-CN" sz="1800">
              <a:solidFill>
                <a:schemeClr val="tx2"/>
              </a:solidFill>
            </a:endParaRPr>
          </a:p>
          <a:p>
            <a:pPr marL="0" indent="0" algn="just">
              <a:lnSpc>
                <a:spcPct val="80000"/>
              </a:lnSpc>
              <a:buNone/>
            </a:pPr>
            <a:r>
              <a:rPr lang="en-US" altLang="zh-CN" sz="1800">
                <a:solidFill>
                  <a:schemeClr val="tx2"/>
                </a:solidFill>
              </a:rPr>
              <a:t>4.  CLD  (Clear direction) </a:t>
            </a:r>
            <a:r>
              <a:rPr lang="zh-CN" altLang="en-US" sz="1800" dirty="0">
                <a:solidFill>
                  <a:schemeClr val="tx2"/>
                </a:solidFill>
              </a:rPr>
              <a:t>方向标志位置</a:t>
            </a:r>
            <a:r>
              <a:rPr lang="en-US" altLang="zh-CN" sz="1800" dirty="0">
                <a:solidFill>
                  <a:schemeClr val="tx2"/>
                </a:solidFill>
              </a:rPr>
              <a:t>0</a:t>
            </a:r>
            <a:r>
              <a:rPr lang="zh-CN" altLang="en-US" sz="1800" dirty="0">
                <a:solidFill>
                  <a:schemeClr val="tx2"/>
                </a:solidFill>
              </a:rPr>
              <a:t>指令</a:t>
            </a:r>
            <a:endParaRPr lang="zh-CN" altLang="en-US" sz="1800" dirty="0">
              <a:solidFill>
                <a:schemeClr val="tx2"/>
              </a:solidFill>
            </a:endParaRPr>
          </a:p>
          <a:p>
            <a:pPr marL="0" indent="0" algn="just">
              <a:lnSpc>
                <a:spcPct val="80000"/>
              </a:lnSpc>
              <a:buNone/>
            </a:pPr>
            <a:r>
              <a:rPr lang="zh-CN" altLang="en-US" sz="1800" dirty="0">
                <a:solidFill>
                  <a:schemeClr val="tx2"/>
                </a:solidFill>
              </a:rPr>
              <a:t>指令格式与操作：</a:t>
            </a:r>
            <a:r>
              <a:rPr lang="en-US" altLang="zh-CN" sz="1800">
                <a:solidFill>
                  <a:schemeClr val="tx2"/>
                </a:solidFill>
              </a:rPr>
              <a:t>CLD   </a:t>
            </a:r>
            <a:r>
              <a:rPr lang="zh-CN" altLang="en-US" sz="1800">
                <a:solidFill>
                  <a:schemeClr val="tx2"/>
                </a:solidFill>
              </a:rPr>
              <a:t>；</a:t>
            </a:r>
            <a:r>
              <a:rPr lang="en-US" altLang="zh-CN" sz="1800">
                <a:solidFill>
                  <a:schemeClr val="tx2"/>
                </a:solidFill>
              </a:rPr>
              <a:t>DF←0</a:t>
            </a:r>
            <a:r>
              <a:rPr lang="zh-CN" altLang="en-US" sz="1800">
                <a:solidFill>
                  <a:schemeClr val="tx2"/>
                </a:solidFill>
              </a:rPr>
              <a:t>，</a:t>
            </a:r>
            <a:r>
              <a:rPr lang="zh-CN" altLang="en-US" sz="1800" dirty="0">
                <a:solidFill>
                  <a:schemeClr val="tx2"/>
                </a:solidFill>
              </a:rPr>
              <a:t>设置增址方向</a:t>
            </a:r>
            <a:endParaRPr lang="zh-CN" altLang="en-US" sz="1800" dirty="0">
              <a:solidFill>
                <a:schemeClr val="tx2"/>
              </a:solidFill>
            </a:endParaRPr>
          </a:p>
          <a:p>
            <a:pPr marL="0" indent="0" algn="just">
              <a:lnSpc>
                <a:spcPct val="80000"/>
              </a:lnSpc>
              <a:buNone/>
            </a:pPr>
            <a:r>
              <a:rPr lang="en-US" altLang="zh-CN" sz="1800" dirty="0">
                <a:solidFill>
                  <a:schemeClr val="tx2"/>
                </a:solidFill>
              </a:rPr>
              <a:t>5.  </a:t>
            </a:r>
            <a:r>
              <a:rPr lang="en-US" altLang="zh-CN" sz="1800">
                <a:solidFill>
                  <a:schemeClr val="tx2"/>
                </a:solidFill>
              </a:rPr>
              <a:t>STD  (Set direction) </a:t>
            </a:r>
            <a:r>
              <a:rPr lang="zh-CN" altLang="en-US" sz="1800" dirty="0">
                <a:solidFill>
                  <a:schemeClr val="tx2"/>
                </a:solidFill>
              </a:rPr>
              <a:t>方向标志位置</a:t>
            </a:r>
            <a:r>
              <a:rPr lang="en-US" altLang="zh-CN" sz="1800" dirty="0">
                <a:solidFill>
                  <a:schemeClr val="tx2"/>
                </a:solidFill>
              </a:rPr>
              <a:t>1</a:t>
            </a:r>
            <a:r>
              <a:rPr lang="zh-CN" altLang="en-US" sz="1800" dirty="0">
                <a:solidFill>
                  <a:schemeClr val="tx2"/>
                </a:solidFill>
              </a:rPr>
              <a:t>指令</a:t>
            </a:r>
            <a:endParaRPr lang="zh-CN" altLang="en-US" sz="1800" dirty="0">
              <a:solidFill>
                <a:schemeClr val="tx2"/>
              </a:solidFill>
            </a:endParaRPr>
          </a:p>
          <a:p>
            <a:pPr marL="0" indent="0" algn="just">
              <a:lnSpc>
                <a:spcPct val="80000"/>
              </a:lnSpc>
              <a:buNone/>
            </a:pPr>
            <a:r>
              <a:rPr lang="zh-CN" altLang="en-US" sz="1800" dirty="0">
                <a:solidFill>
                  <a:schemeClr val="tx2"/>
                </a:solidFill>
              </a:rPr>
              <a:t>指令格式与操作：</a:t>
            </a:r>
            <a:r>
              <a:rPr lang="en-US" altLang="zh-CN" sz="1800">
                <a:solidFill>
                  <a:schemeClr val="tx2"/>
                </a:solidFill>
              </a:rPr>
              <a:t>STD   </a:t>
            </a:r>
            <a:r>
              <a:rPr lang="zh-CN" altLang="en-US" sz="1800">
                <a:solidFill>
                  <a:schemeClr val="tx2"/>
                </a:solidFill>
              </a:rPr>
              <a:t>；</a:t>
            </a:r>
            <a:r>
              <a:rPr lang="en-US" altLang="zh-CN" sz="1800">
                <a:solidFill>
                  <a:schemeClr val="tx2"/>
                </a:solidFill>
              </a:rPr>
              <a:t>DF←1</a:t>
            </a:r>
            <a:r>
              <a:rPr lang="zh-CN" altLang="en-US" sz="1800">
                <a:solidFill>
                  <a:schemeClr val="tx2"/>
                </a:solidFill>
              </a:rPr>
              <a:t>，</a:t>
            </a:r>
            <a:r>
              <a:rPr lang="zh-CN" altLang="en-US" sz="1800" dirty="0">
                <a:solidFill>
                  <a:schemeClr val="tx2"/>
                </a:solidFill>
              </a:rPr>
              <a:t>设置减址方向</a:t>
            </a:r>
            <a:endParaRPr lang="zh-CN" altLang="en-US" sz="1800" dirty="0">
              <a:solidFill>
                <a:schemeClr val="tx2"/>
              </a:solidFill>
            </a:endParaRPr>
          </a:p>
          <a:p>
            <a:pPr marL="0" indent="0" algn="just">
              <a:lnSpc>
                <a:spcPct val="80000"/>
              </a:lnSpc>
              <a:buNone/>
            </a:pPr>
            <a:r>
              <a:rPr lang="en-US" altLang="zh-CN" sz="1800" dirty="0">
                <a:solidFill>
                  <a:schemeClr val="tx2"/>
                </a:solidFill>
              </a:rPr>
              <a:t>6.  </a:t>
            </a:r>
            <a:r>
              <a:rPr lang="en-US" altLang="zh-CN" sz="1800">
                <a:solidFill>
                  <a:schemeClr val="tx2"/>
                </a:solidFill>
              </a:rPr>
              <a:t>CLI  (Clear interrupt) </a:t>
            </a:r>
            <a:r>
              <a:rPr lang="zh-CN" altLang="en-US" sz="1800" dirty="0">
                <a:solidFill>
                  <a:schemeClr val="tx2"/>
                </a:solidFill>
              </a:rPr>
              <a:t>中断标志位置</a:t>
            </a:r>
            <a:r>
              <a:rPr lang="en-US" altLang="zh-CN" sz="1800" dirty="0">
                <a:solidFill>
                  <a:schemeClr val="tx2"/>
                </a:solidFill>
              </a:rPr>
              <a:t>0</a:t>
            </a:r>
            <a:r>
              <a:rPr lang="zh-CN" altLang="en-US" sz="1800" dirty="0">
                <a:solidFill>
                  <a:schemeClr val="tx2"/>
                </a:solidFill>
              </a:rPr>
              <a:t>指令</a:t>
            </a:r>
            <a:endParaRPr lang="zh-CN" altLang="en-US" sz="1800" dirty="0">
              <a:solidFill>
                <a:schemeClr val="tx2"/>
              </a:solidFill>
            </a:endParaRPr>
          </a:p>
          <a:p>
            <a:pPr marL="0" indent="0" algn="just">
              <a:lnSpc>
                <a:spcPct val="80000"/>
              </a:lnSpc>
              <a:buNone/>
            </a:pPr>
            <a:r>
              <a:rPr lang="zh-CN" altLang="en-US" sz="1800" dirty="0">
                <a:solidFill>
                  <a:schemeClr val="tx2"/>
                </a:solidFill>
              </a:rPr>
              <a:t>指令格式与操作：</a:t>
            </a:r>
            <a:r>
              <a:rPr lang="en-US" altLang="zh-CN" sz="1800">
                <a:solidFill>
                  <a:schemeClr val="tx2"/>
                </a:solidFill>
              </a:rPr>
              <a:t>CLI    </a:t>
            </a:r>
            <a:r>
              <a:rPr lang="zh-CN" altLang="en-US" sz="1800">
                <a:solidFill>
                  <a:schemeClr val="tx2"/>
                </a:solidFill>
              </a:rPr>
              <a:t>；</a:t>
            </a:r>
            <a:r>
              <a:rPr lang="en-US" altLang="zh-CN" sz="1800">
                <a:solidFill>
                  <a:schemeClr val="tx2"/>
                </a:solidFill>
              </a:rPr>
              <a:t>IF←0</a:t>
            </a:r>
            <a:r>
              <a:rPr lang="zh-CN" altLang="en-US" sz="1800">
                <a:solidFill>
                  <a:schemeClr val="tx2"/>
                </a:solidFill>
              </a:rPr>
              <a:t>，</a:t>
            </a:r>
            <a:r>
              <a:rPr lang="zh-CN" altLang="en-US" sz="1800" dirty="0">
                <a:solidFill>
                  <a:schemeClr val="tx2"/>
                </a:solidFill>
              </a:rPr>
              <a:t>中断被屏蔽</a:t>
            </a:r>
            <a:endParaRPr lang="zh-CN" altLang="en-US" sz="1800" dirty="0">
              <a:solidFill>
                <a:schemeClr val="tx2"/>
              </a:solidFill>
            </a:endParaRPr>
          </a:p>
          <a:p>
            <a:pPr marL="0" indent="0" algn="just">
              <a:lnSpc>
                <a:spcPct val="80000"/>
              </a:lnSpc>
              <a:buNone/>
            </a:pPr>
            <a:r>
              <a:rPr lang="en-US" altLang="zh-CN" sz="1800" dirty="0">
                <a:solidFill>
                  <a:schemeClr val="tx2"/>
                </a:solidFill>
              </a:rPr>
              <a:t>7.  </a:t>
            </a:r>
            <a:r>
              <a:rPr lang="en-US" altLang="zh-CN" sz="1800">
                <a:solidFill>
                  <a:schemeClr val="tx2"/>
                </a:solidFill>
              </a:rPr>
              <a:t>STI  (Set interrupt) </a:t>
            </a:r>
            <a:r>
              <a:rPr lang="zh-CN" altLang="en-US" sz="1800" dirty="0">
                <a:solidFill>
                  <a:schemeClr val="tx2"/>
                </a:solidFill>
              </a:rPr>
              <a:t>中断标志位置</a:t>
            </a:r>
            <a:r>
              <a:rPr lang="en-US" altLang="zh-CN" sz="1800" dirty="0">
                <a:solidFill>
                  <a:schemeClr val="tx2"/>
                </a:solidFill>
              </a:rPr>
              <a:t>1</a:t>
            </a:r>
            <a:r>
              <a:rPr lang="zh-CN" altLang="en-US" sz="1800" dirty="0">
                <a:solidFill>
                  <a:schemeClr val="tx2"/>
                </a:solidFill>
              </a:rPr>
              <a:t>指令</a:t>
            </a:r>
            <a:endParaRPr lang="zh-CN" altLang="en-US" sz="1800" dirty="0">
              <a:solidFill>
                <a:schemeClr val="tx2"/>
              </a:solidFill>
            </a:endParaRPr>
          </a:p>
          <a:p>
            <a:pPr marL="0" indent="0" algn="just">
              <a:lnSpc>
                <a:spcPct val="80000"/>
              </a:lnSpc>
              <a:buNone/>
            </a:pPr>
            <a:r>
              <a:rPr lang="zh-CN" altLang="en-US" sz="1800" dirty="0">
                <a:solidFill>
                  <a:schemeClr val="tx2"/>
                </a:solidFill>
              </a:rPr>
              <a:t>指令格式与操作：</a:t>
            </a:r>
            <a:r>
              <a:rPr lang="en-US" altLang="zh-CN" sz="1800">
                <a:solidFill>
                  <a:schemeClr val="tx2"/>
                </a:solidFill>
              </a:rPr>
              <a:t>STI    </a:t>
            </a:r>
            <a:r>
              <a:rPr lang="zh-CN" altLang="en-US" sz="1800">
                <a:solidFill>
                  <a:schemeClr val="tx2"/>
                </a:solidFill>
              </a:rPr>
              <a:t>；</a:t>
            </a:r>
            <a:r>
              <a:rPr lang="en-US" altLang="zh-CN" sz="1800">
                <a:solidFill>
                  <a:schemeClr val="tx2"/>
                </a:solidFill>
              </a:rPr>
              <a:t>IF←1</a:t>
            </a:r>
            <a:r>
              <a:rPr lang="zh-CN" altLang="en-US" sz="1800">
                <a:solidFill>
                  <a:schemeClr val="tx2"/>
                </a:solidFill>
              </a:rPr>
              <a:t>，</a:t>
            </a:r>
            <a:r>
              <a:rPr lang="zh-CN" altLang="en-US" sz="1800" dirty="0">
                <a:solidFill>
                  <a:schemeClr val="tx2"/>
                </a:solidFill>
              </a:rPr>
              <a:t>中断开放</a:t>
            </a:r>
            <a:endParaRPr lang="zh-CN" altLang="en-US" sz="1800" dirty="0">
              <a:solidFill>
                <a:schemeClr val="tx2"/>
              </a:solidFill>
            </a:endParaRPr>
          </a:p>
          <a:p>
            <a:pPr marL="0" indent="0" algn="just">
              <a:lnSpc>
                <a:spcPct val="80000"/>
              </a:lnSpc>
              <a:buNone/>
            </a:pPr>
            <a:r>
              <a:rPr lang="zh-CN" altLang="en-US" sz="1800" dirty="0">
                <a:solidFill>
                  <a:schemeClr val="tx2"/>
                </a:solidFill>
              </a:rPr>
              <a:t>当</a:t>
            </a:r>
            <a:r>
              <a:rPr lang="en-US" altLang="zh-CN" sz="1800">
                <a:solidFill>
                  <a:schemeClr val="tx2"/>
                </a:solidFill>
              </a:rPr>
              <a:t>IF</a:t>
            </a:r>
            <a:r>
              <a:rPr lang="zh-CN" altLang="en-US" sz="1800" dirty="0">
                <a:solidFill>
                  <a:schemeClr val="tx2"/>
                </a:solidFill>
              </a:rPr>
              <a:t>置</a:t>
            </a:r>
            <a:r>
              <a:rPr lang="en-US" altLang="zh-CN" sz="1800" dirty="0">
                <a:solidFill>
                  <a:schemeClr val="tx2"/>
                </a:solidFill>
              </a:rPr>
              <a:t>1</a:t>
            </a:r>
            <a:r>
              <a:rPr lang="zh-CN" altLang="en-US" sz="1800" dirty="0">
                <a:solidFill>
                  <a:schemeClr val="tx2"/>
                </a:solidFill>
              </a:rPr>
              <a:t>后，</a:t>
            </a:r>
            <a:r>
              <a:rPr lang="en-US" altLang="zh-CN" sz="1800">
                <a:solidFill>
                  <a:schemeClr val="tx2"/>
                </a:solidFill>
              </a:rPr>
              <a:t>CPU</a:t>
            </a:r>
            <a:r>
              <a:rPr lang="zh-CN" altLang="en-US" sz="1800" dirty="0">
                <a:solidFill>
                  <a:schemeClr val="tx2"/>
                </a:solidFill>
              </a:rPr>
              <a:t>将允许外部的可屏蔽中断</a:t>
            </a:r>
            <a:r>
              <a:rPr lang="zh-CN" altLang="en-US" sz="1800" dirty="0">
                <a:solidFill>
                  <a:schemeClr val="tx2"/>
                </a:solidFill>
              </a:rPr>
              <a:t>请求。</a:t>
            </a:r>
            <a:endParaRPr lang="zh-CN" altLang="en-US" sz="1800" dirty="0">
              <a:solidFill>
                <a:schemeClr val="tx2"/>
              </a:solidFill>
            </a:endParaRPr>
          </a:p>
          <a:p>
            <a:pPr marL="0" indent="0" algn="just">
              <a:lnSpc>
                <a:spcPct val="80000"/>
              </a:lnSpc>
              <a:buNone/>
            </a:pPr>
            <a:r>
              <a:rPr lang="zh-CN" altLang="en-US" sz="1800" dirty="0">
                <a:solidFill>
                  <a:schemeClr val="tx2"/>
                </a:solidFill>
              </a:rPr>
              <a:t>这组指令仅对有关状态标志位进行操作，而对其他状态标志位则没有影响。</a:t>
            </a:r>
            <a:endParaRPr lang="zh-CN" altLang="en-US" sz="1800" dirty="0">
              <a:solidFill>
                <a:schemeClr val="tx2"/>
              </a:solidFill>
            </a:endParaRPr>
          </a:p>
          <a:p>
            <a:pPr marL="0" indent="0">
              <a:lnSpc>
                <a:spcPct val="90000"/>
              </a:lnSpc>
              <a:buNone/>
            </a:pPr>
            <a:endParaRPr lang="zh-CN" altLang="en-US" sz="4000">
              <a:solidFill>
                <a:schemeClr val="tx2"/>
              </a:solidFill>
            </a:endParaRPr>
          </a:p>
        </p:txBody>
      </p:sp>
    </p:spTree>
  </p:cSld>
  <p:clrMapOvr>
    <a:masterClrMapping/>
  </p:clrMapOvr>
  <p:transition spd="med">
    <p:zoom/>
  </p:transition>
</p:sld>
</file>

<file path=ppt/slides/slide2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1667" name="文本占位符 241666"/>
          <p:cNvSpPr>
            <a:spLocks noGrp="1"/>
          </p:cNvSpPr>
          <p:nvPr>
            <p:ph type="body" idx="1"/>
          </p:nvPr>
        </p:nvSpPr>
        <p:spPr>
          <a:xfrm>
            <a:off x="685800" y="457200"/>
            <a:ext cx="7772400" cy="5638800"/>
          </a:xfrm>
        </p:spPr>
        <p:txBody>
          <a:bodyPr/>
          <a:p>
            <a:pPr marL="0" indent="0" algn="just">
              <a:buNone/>
            </a:pPr>
            <a:r>
              <a:rPr lang="en-US" altLang="zh-CN" sz="2000" b="1" dirty="0">
                <a:solidFill>
                  <a:schemeClr val="tx2"/>
                </a:solidFill>
              </a:rPr>
              <a:t>5.7.2   </a:t>
            </a:r>
            <a:r>
              <a:rPr lang="zh-CN" altLang="en-US" sz="2000" b="1" dirty="0">
                <a:solidFill>
                  <a:schemeClr val="tx2"/>
                </a:solidFill>
              </a:rPr>
              <a:t>外部同步指令</a:t>
            </a:r>
            <a:endParaRPr lang="zh-CN" altLang="en-US" sz="2000" dirty="0">
              <a:solidFill>
                <a:schemeClr val="tx2"/>
              </a:solidFill>
            </a:endParaRPr>
          </a:p>
          <a:p>
            <a:pPr marL="0" indent="0" algn="just">
              <a:buNone/>
            </a:pPr>
            <a:r>
              <a:rPr lang="en-US" altLang="zh-CN" sz="2000" b="1" dirty="0">
                <a:solidFill>
                  <a:schemeClr val="tx2"/>
                </a:solidFill>
              </a:rPr>
              <a:t>1</a:t>
            </a:r>
            <a:r>
              <a:rPr lang="zh-CN" altLang="en-US" sz="2000" b="1" dirty="0">
                <a:solidFill>
                  <a:schemeClr val="tx2"/>
                </a:solidFill>
              </a:rPr>
              <a:t>．</a:t>
            </a:r>
            <a:r>
              <a:rPr lang="en-US" altLang="zh-CN" sz="2000" b="1" dirty="0">
                <a:solidFill>
                  <a:schemeClr val="tx2"/>
                </a:solidFill>
                <a:cs typeface="Times New Roman" panose="02020603050405020304" pitchFamily="18" charset="0"/>
              </a:rPr>
              <a:t>   </a:t>
            </a:r>
            <a:r>
              <a:rPr lang="en-US" altLang="zh-CN" sz="2000" b="1">
                <a:solidFill>
                  <a:schemeClr val="tx2"/>
                </a:solidFill>
              </a:rPr>
              <a:t>HLT (Halt) </a:t>
            </a:r>
            <a:r>
              <a:rPr lang="zh-CN" altLang="en-US" sz="2000" b="1" dirty="0">
                <a:solidFill>
                  <a:schemeClr val="tx2"/>
                </a:solidFill>
              </a:rPr>
              <a:t>暂停指令</a:t>
            </a:r>
            <a:endParaRPr lang="zh-CN" altLang="en-US" sz="2000" dirty="0">
              <a:solidFill>
                <a:schemeClr val="tx2"/>
              </a:solidFill>
            </a:endParaRPr>
          </a:p>
          <a:p>
            <a:pPr marL="0" indent="0" algn="just">
              <a:buNone/>
            </a:pPr>
            <a:r>
              <a:rPr lang="zh-CN" altLang="en-US" sz="2000" dirty="0">
                <a:solidFill>
                  <a:schemeClr val="tx2"/>
                </a:solidFill>
              </a:rPr>
              <a:t>指令格式：</a:t>
            </a:r>
            <a:r>
              <a:rPr lang="en-US" altLang="zh-CN" sz="2000">
                <a:solidFill>
                  <a:schemeClr val="tx2"/>
                </a:solidFill>
              </a:rPr>
              <a:t>HLT</a:t>
            </a:r>
            <a:endParaRPr lang="en-US" altLang="zh-CN" sz="2000">
              <a:solidFill>
                <a:schemeClr val="tx2"/>
              </a:solidFill>
            </a:endParaRPr>
          </a:p>
          <a:p>
            <a:pPr marL="0" indent="0" algn="just">
              <a:buNone/>
            </a:pPr>
            <a:r>
              <a:rPr lang="zh-CN" altLang="en-US" sz="2000" dirty="0">
                <a:solidFill>
                  <a:schemeClr val="tx2"/>
                </a:solidFill>
              </a:rPr>
              <a:t>执行</a:t>
            </a:r>
            <a:r>
              <a:rPr lang="en-US" altLang="zh-CN" sz="2000">
                <a:solidFill>
                  <a:schemeClr val="tx2"/>
                </a:solidFill>
              </a:rPr>
              <a:t>HLT</a:t>
            </a:r>
            <a:r>
              <a:rPr lang="zh-CN" altLang="en-US" sz="2000" dirty="0">
                <a:solidFill>
                  <a:schemeClr val="tx2"/>
                </a:solidFill>
              </a:rPr>
              <a:t>指令后，</a:t>
            </a:r>
            <a:r>
              <a:rPr lang="en-US" altLang="zh-CN" sz="2000">
                <a:solidFill>
                  <a:schemeClr val="tx2"/>
                </a:solidFill>
              </a:rPr>
              <a:t>CPU</a:t>
            </a:r>
            <a:r>
              <a:rPr lang="zh-CN" altLang="en-US" sz="2000" dirty="0">
                <a:solidFill>
                  <a:schemeClr val="tx2"/>
                </a:solidFill>
              </a:rPr>
              <a:t>进入暂停状态。外部中断（当</a:t>
            </a:r>
            <a:r>
              <a:rPr lang="en-US" altLang="zh-CN" sz="2000">
                <a:solidFill>
                  <a:schemeClr val="tx2"/>
                </a:solidFill>
              </a:rPr>
              <a:t>IF=1</a:t>
            </a:r>
            <a:r>
              <a:rPr lang="zh-CN" altLang="en-US" sz="2000" dirty="0">
                <a:solidFill>
                  <a:schemeClr val="tx2"/>
                </a:solidFill>
              </a:rPr>
              <a:t>时的可屏蔽中断请求</a:t>
            </a:r>
            <a:r>
              <a:rPr lang="en-US" altLang="zh-CN" sz="2000">
                <a:solidFill>
                  <a:schemeClr val="tx2"/>
                </a:solidFill>
              </a:rPr>
              <a:t>INTR,</a:t>
            </a:r>
            <a:r>
              <a:rPr lang="zh-CN" altLang="en-US" sz="2000" dirty="0">
                <a:solidFill>
                  <a:schemeClr val="tx2"/>
                </a:solidFill>
              </a:rPr>
              <a:t>或非屏蔽中断请求</a:t>
            </a:r>
            <a:r>
              <a:rPr lang="en-US" altLang="zh-CN" sz="2000">
                <a:solidFill>
                  <a:schemeClr val="tx2"/>
                </a:solidFill>
              </a:rPr>
              <a:t>NMI</a:t>
            </a:r>
            <a:r>
              <a:rPr lang="zh-CN" altLang="en-US" sz="2000">
                <a:solidFill>
                  <a:schemeClr val="tx2"/>
                </a:solidFill>
              </a:rPr>
              <a:t>）</a:t>
            </a:r>
            <a:r>
              <a:rPr lang="zh-CN" altLang="en-US" sz="2000" dirty="0">
                <a:solidFill>
                  <a:schemeClr val="tx2"/>
                </a:solidFill>
              </a:rPr>
              <a:t>或者是复位信号</a:t>
            </a:r>
            <a:r>
              <a:rPr lang="en-US" altLang="zh-CN" sz="2000">
                <a:solidFill>
                  <a:schemeClr val="tx2"/>
                </a:solidFill>
              </a:rPr>
              <a:t>RESET</a:t>
            </a:r>
            <a:r>
              <a:rPr lang="zh-CN" altLang="en-US" sz="2000" dirty="0">
                <a:solidFill>
                  <a:schemeClr val="tx2"/>
                </a:solidFill>
              </a:rPr>
              <a:t>可使</a:t>
            </a:r>
            <a:r>
              <a:rPr lang="en-US" altLang="zh-CN" sz="2000">
                <a:solidFill>
                  <a:schemeClr val="tx2"/>
                </a:solidFill>
              </a:rPr>
              <a:t>CPU</a:t>
            </a:r>
            <a:r>
              <a:rPr lang="zh-CN" altLang="en-US" sz="2000" dirty="0">
                <a:solidFill>
                  <a:schemeClr val="tx2"/>
                </a:solidFill>
              </a:rPr>
              <a:t>退出暂停状态。</a:t>
            </a:r>
            <a:r>
              <a:rPr lang="en-US" altLang="zh-CN" sz="2000">
                <a:solidFill>
                  <a:schemeClr val="tx2"/>
                </a:solidFill>
              </a:rPr>
              <a:t>HLT</a:t>
            </a:r>
            <a:r>
              <a:rPr lang="zh-CN" altLang="en-US" sz="2000" dirty="0">
                <a:solidFill>
                  <a:schemeClr val="tx2"/>
                </a:solidFill>
              </a:rPr>
              <a:t>指令对状态标志位没有影响。</a:t>
            </a:r>
            <a:endParaRPr lang="zh-CN" altLang="en-US" sz="2000" dirty="0">
              <a:solidFill>
                <a:schemeClr val="tx2"/>
              </a:solidFill>
            </a:endParaRPr>
          </a:p>
          <a:p>
            <a:pPr marL="0" indent="0" algn="just">
              <a:buNone/>
            </a:pPr>
            <a:r>
              <a:rPr lang="en-US" altLang="zh-CN" sz="2000" b="1" dirty="0">
                <a:solidFill>
                  <a:schemeClr val="tx2"/>
                </a:solidFill>
              </a:rPr>
              <a:t>2</a:t>
            </a:r>
            <a:r>
              <a:rPr lang="zh-CN" altLang="en-US" sz="2000" b="1" dirty="0">
                <a:solidFill>
                  <a:schemeClr val="tx2"/>
                </a:solidFill>
              </a:rPr>
              <a:t>．</a:t>
            </a:r>
            <a:r>
              <a:rPr lang="en-US" altLang="zh-CN" sz="2000" b="1" dirty="0">
                <a:solidFill>
                  <a:schemeClr val="tx2"/>
                </a:solidFill>
                <a:cs typeface="Times New Roman" panose="02020603050405020304" pitchFamily="18" charset="0"/>
              </a:rPr>
              <a:t>   </a:t>
            </a:r>
            <a:r>
              <a:rPr lang="en-US" altLang="zh-CN" sz="2000" b="1">
                <a:solidFill>
                  <a:schemeClr val="tx2"/>
                </a:solidFill>
              </a:rPr>
              <a:t>WAIT (Wait) </a:t>
            </a:r>
            <a:r>
              <a:rPr lang="zh-CN" altLang="en-US" sz="2000" b="1" dirty="0">
                <a:solidFill>
                  <a:schemeClr val="tx2"/>
                </a:solidFill>
              </a:rPr>
              <a:t>等待</a:t>
            </a:r>
            <a:endParaRPr lang="zh-CN" altLang="en-US" sz="2000" dirty="0">
              <a:solidFill>
                <a:schemeClr val="tx2"/>
              </a:solidFill>
            </a:endParaRPr>
          </a:p>
          <a:p>
            <a:pPr marL="0" indent="0" algn="just">
              <a:buNone/>
            </a:pPr>
            <a:r>
              <a:rPr lang="zh-CN" altLang="en-US" sz="2000" dirty="0">
                <a:solidFill>
                  <a:schemeClr val="tx2"/>
                </a:solidFill>
              </a:rPr>
              <a:t>指令格式：</a:t>
            </a:r>
            <a:r>
              <a:rPr lang="en-US" altLang="zh-CN" sz="2000">
                <a:solidFill>
                  <a:schemeClr val="tx2"/>
                </a:solidFill>
              </a:rPr>
              <a:t>WAIT   </a:t>
            </a:r>
            <a:endParaRPr lang="en-US" altLang="zh-CN" sz="2000">
              <a:solidFill>
                <a:schemeClr val="tx2"/>
              </a:solidFill>
            </a:endParaRPr>
          </a:p>
          <a:p>
            <a:pPr marL="0" indent="0" algn="just">
              <a:buNone/>
            </a:pPr>
            <a:r>
              <a:rPr lang="zh-CN" altLang="en-US" sz="2000" dirty="0">
                <a:solidFill>
                  <a:schemeClr val="tx2"/>
                </a:solidFill>
              </a:rPr>
              <a:t>如果</a:t>
            </a:r>
            <a:r>
              <a:rPr lang="en-US" altLang="zh-CN" sz="2000" dirty="0">
                <a:solidFill>
                  <a:schemeClr val="tx2"/>
                </a:solidFill>
              </a:rPr>
              <a:t>8086</a:t>
            </a:r>
            <a:r>
              <a:rPr lang="en-US" altLang="zh-CN" sz="2000">
                <a:solidFill>
                  <a:schemeClr val="tx2"/>
                </a:solidFill>
              </a:rPr>
              <a:t>CPU</a:t>
            </a:r>
            <a:r>
              <a:rPr lang="zh-CN" altLang="en-US" sz="2000">
                <a:solidFill>
                  <a:schemeClr val="tx2"/>
                </a:solidFill>
              </a:rPr>
              <a:t>的</a:t>
            </a:r>
            <a:r>
              <a:rPr lang="en-US" altLang="zh-CN" sz="2000">
                <a:solidFill>
                  <a:schemeClr val="tx2"/>
                </a:solidFill>
              </a:rPr>
              <a:t>TEST</a:t>
            </a:r>
            <a:r>
              <a:rPr lang="zh-CN" altLang="en-US" sz="2000" dirty="0">
                <a:solidFill>
                  <a:schemeClr val="tx2"/>
                </a:solidFill>
              </a:rPr>
              <a:t>引脚上的信号无效（高电平），则</a:t>
            </a:r>
            <a:r>
              <a:rPr lang="en-US" altLang="zh-CN" sz="2000">
                <a:solidFill>
                  <a:schemeClr val="tx2"/>
                </a:solidFill>
              </a:rPr>
              <a:t>WAIT</a:t>
            </a:r>
            <a:r>
              <a:rPr lang="zh-CN" altLang="en-US" sz="2000" dirty="0">
                <a:solidFill>
                  <a:schemeClr val="tx2"/>
                </a:solidFill>
              </a:rPr>
              <a:t>指令使</a:t>
            </a:r>
            <a:r>
              <a:rPr lang="en-US" altLang="zh-CN" sz="2000">
                <a:solidFill>
                  <a:schemeClr val="tx2"/>
                </a:solidFill>
              </a:rPr>
              <a:t>CPU</a:t>
            </a:r>
            <a:r>
              <a:rPr lang="zh-CN" altLang="en-US" sz="2000" dirty="0">
                <a:solidFill>
                  <a:schemeClr val="tx2"/>
                </a:solidFill>
              </a:rPr>
              <a:t>进入等待状态。一个被允许的外部中断或</a:t>
            </a:r>
            <a:r>
              <a:rPr lang="en-US" altLang="zh-CN" sz="2000">
                <a:solidFill>
                  <a:schemeClr val="tx2"/>
                </a:solidFill>
              </a:rPr>
              <a:t>TEST</a:t>
            </a:r>
            <a:r>
              <a:rPr lang="zh-CN" altLang="en-US" sz="2000" dirty="0">
                <a:solidFill>
                  <a:schemeClr val="tx2"/>
                </a:solidFill>
              </a:rPr>
              <a:t>信号有效，可使</a:t>
            </a:r>
            <a:r>
              <a:rPr lang="en-US" altLang="zh-CN" sz="2000">
                <a:solidFill>
                  <a:schemeClr val="tx2"/>
                </a:solidFill>
              </a:rPr>
              <a:t>CPU</a:t>
            </a:r>
            <a:r>
              <a:rPr lang="zh-CN" altLang="en-US" sz="2000" dirty="0">
                <a:solidFill>
                  <a:schemeClr val="tx2"/>
                </a:solidFill>
              </a:rPr>
              <a:t>退出等待状态。在允许中断的情况下，一个外部中断请求将使</a:t>
            </a:r>
            <a:r>
              <a:rPr lang="en-US" altLang="zh-CN" sz="2000">
                <a:solidFill>
                  <a:schemeClr val="tx2"/>
                </a:solidFill>
              </a:rPr>
              <a:t>CPU</a:t>
            </a:r>
            <a:r>
              <a:rPr lang="zh-CN" altLang="en-US" sz="2000" dirty="0">
                <a:solidFill>
                  <a:schemeClr val="tx2"/>
                </a:solidFill>
              </a:rPr>
              <a:t>离开等待状态，转向中断服务程序。此时被压入堆栈进行保护的断点地址即是</a:t>
            </a:r>
            <a:r>
              <a:rPr lang="en-US" altLang="zh-CN" sz="2000">
                <a:solidFill>
                  <a:schemeClr val="tx2"/>
                </a:solidFill>
              </a:rPr>
              <a:t>WAIT</a:t>
            </a:r>
            <a:r>
              <a:rPr lang="zh-CN" altLang="en-US" sz="2000" dirty="0">
                <a:solidFill>
                  <a:schemeClr val="tx2"/>
                </a:solidFill>
              </a:rPr>
              <a:t>指令的地址，因此从中断返回后又执行</a:t>
            </a:r>
            <a:r>
              <a:rPr lang="en-US" altLang="zh-CN" sz="2000">
                <a:solidFill>
                  <a:schemeClr val="tx2"/>
                </a:solidFill>
              </a:rPr>
              <a:t>WAIT</a:t>
            </a:r>
            <a:r>
              <a:rPr lang="zh-CN" altLang="en-US" sz="2000" dirty="0">
                <a:solidFill>
                  <a:schemeClr val="tx2"/>
                </a:solidFill>
              </a:rPr>
              <a:t>指令，</a:t>
            </a:r>
            <a:r>
              <a:rPr lang="en-US" altLang="zh-CN" sz="2000">
                <a:solidFill>
                  <a:schemeClr val="tx2"/>
                </a:solidFill>
              </a:rPr>
              <a:t>CPU</a:t>
            </a:r>
            <a:r>
              <a:rPr lang="zh-CN" altLang="en-US" sz="2000" dirty="0">
                <a:solidFill>
                  <a:schemeClr val="tx2"/>
                </a:solidFill>
              </a:rPr>
              <a:t>再次进入等待状态。而在执行</a:t>
            </a:r>
            <a:r>
              <a:rPr lang="en-US" altLang="zh-CN" sz="2000">
                <a:solidFill>
                  <a:schemeClr val="tx2"/>
                </a:solidFill>
              </a:rPr>
              <a:t>HLT</a:t>
            </a:r>
            <a:r>
              <a:rPr lang="zh-CN" altLang="en-US" sz="2000" dirty="0">
                <a:solidFill>
                  <a:schemeClr val="tx2"/>
                </a:solidFill>
              </a:rPr>
              <a:t>时进入中断服务程序，返回的却是</a:t>
            </a:r>
            <a:r>
              <a:rPr lang="en-US" altLang="zh-CN" sz="2000">
                <a:solidFill>
                  <a:schemeClr val="tx2"/>
                </a:solidFill>
              </a:rPr>
              <a:t>HLT</a:t>
            </a:r>
            <a:r>
              <a:rPr lang="zh-CN" altLang="en-US" sz="2000" dirty="0">
                <a:solidFill>
                  <a:schemeClr val="tx2"/>
                </a:solidFill>
              </a:rPr>
              <a:t>下一条指令而退出暂停状态，这一点是两条指令不同之处。</a:t>
            </a:r>
            <a:endParaRPr lang="zh-CN" altLang="en-US" sz="2000" dirty="0">
              <a:solidFill>
                <a:schemeClr val="tx2"/>
              </a:solidFill>
            </a:endParaRPr>
          </a:p>
          <a:p>
            <a:endParaRPr lang="zh-CN" altLang="en-US" sz="2000">
              <a:solidFill>
                <a:schemeClr val="tx2"/>
              </a:solidFill>
            </a:endParaRPr>
          </a:p>
        </p:txBody>
      </p:sp>
    </p:spTree>
  </p:cSld>
  <p:clrMapOvr>
    <a:masterClrMapping/>
  </p:clrMapOvr>
  <p:transition spd="med">
    <p:zoom/>
  </p:transition>
</p:sld>
</file>

<file path=ppt/slides/slide2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2691" name="文本占位符 242690"/>
          <p:cNvSpPr>
            <a:spLocks noGrp="1"/>
          </p:cNvSpPr>
          <p:nvPr>
            <p:ph type="body" idx="1"/>
          </p:nvPr>
        </p:nvSpPr>
        <p:spPr>
          <a:xfrm>
            <a:off x="685800" y="116840"/>
            <a:ext cx="7696200" cy="5867400"/>
          </a:xfrm>
        </p:spPr>
        <p:txBody>
          <a:bodyPr/>
          <a:p>
            <a:pPr marL="0" indent="0" algn="just">
              <a:buNone/>
            </a:pPr>
            <a:r>
              <a:rPr lang="zh-CN" altLang="en-US" sz="2000" dirty="0">
                <a:solidFill>
                  <a:schemeClr val="tx2"/>
                </a:solidFill>
              </a:rPr>
              <a:t>只有当</a:t>
            </a:r>
            <a:r>
              <a:rPr lang="en-US" altLang="zh-CN" sz="2000">
                <a:solidFill>
                  <a:schemeClr val="tx2"/>
                </a:solidFill>
              </a:rPr>
              <a:t>TEST</a:t>
            </a:r>
            <a:r>
              <a:rPr lang="zh-CN" altLang="en-US" sz="2000" dirty="0">
                <a:solidFill>
                  <a:schemeClr val="tx2"/>
                </a:solidFill>
              </a:rPr>
              <a:t>信号变低（有效），则</a:t>
            </a:r>
            <a:r>
              <a:rPr lang="en-US" altLang="zh-CN" sz="2000">
                <a:solidFill>
                  <a:schemeClr val="tx2"/>
                </a:solidFill>
              </a:rPr>
              <a:t>CPU</a:t>
            </a:r>
            <a:r>
              <a:rPr lang="zh-CN" altLang="en-US" sz="2000" dirty="0">
                <a:solidFill>
                  <a:schemeClr val="tx2"/>
                </a:solidFill>
              </a:rPr>
              <a:t>不再处于等待状态，开始执行下面的指令。但是，在执行完下一条指令之前，不允许响应外部中断。</a:t>
            </a:r>
            <a:endParaRPr lang="zh-CN" altLang="en-US" sz="2000" dirty="0">
              <a:solidFill>
                <a:schemeClr val="tx2"/>
              </a:solidFill>
            </a:endParaRPr>
          </a:p>
          <a:p>
            <a:pPr marL="0" indent="0" algn="just">
              <a:buNone/>
            </a:pPr>
            <a:r>
              <a:rPr lang="en-US" altLang="zh-CN" sz="2000">
                <a:solidFill>
                  <a:schemeClr val="tx2"/>
                </a:solidFill>
              </a:rPr>
              <a:t>WAIT</a:t>
            </a:r>
            <a:r>
              <a:rPr lang="zh-CN" altLang="en-US" sz="2000" dirty="0">
                <a:solidFill>
                  <a:schemeClr val="tx2"/>
                </a:solidFill>
              </a:rPr>
              <a:t>指令的用途是使</a:t>
            </a:r>
            <a:r>
              <a:rPr lang="en-US" altLang="zh-CN" sz="2000">
                <a:solidFill>
                  <a:schemeClr val="tx2"/>
                </a:solidFill>
              </a:rPr>
              <a:t>CPU</a:t>
            </a:r>
            <a:r>
              <a:rPr lang="zh-CN" altLang="en-US" sz="2000" dirty="0">
                <a:solidFill>
                  <a:schemeClr val="tx2"/>
                </a:solidFill>
              </a:rPr>
              <a:t>本身与外部的硬件同步工作。本指令对状态标志位没有影响。</a:t>
            </a:r>
            <a:endParaRPr lang="zh-CN" altLang="en-US" sz="2000" dirty="0">
              <a:solidFill>
                <a:schemeClr val="tx2"/>
              </a:solidFill>
            </a:endParaRPr>
          </a:p>
          <a:p>
            <a:pPr marL="0" indent="0" algn="just">
              <a:buNone/>
            </a:pPr>
            <a:r>
              <a:rPr lang="en-US" altLang="zh-CN" sz="2000" b="1" dirty="0">
                <a:solidFill>
                  <a:schemeClr val="tx2"/>
                </a:solidFill>
              </a:rPr>
              <a:t>1</a:t>
            </a:r>
            <a:r>
              <a:rPr lang="zh-CN" altLang="en-US" sz="2000" b="1" dirty="0">
                <a:solidFill>
                  <a:schemeClr val="tx2"/>
                </a:solidFill>
              </a:rPr>
              <a:t>．</a:t>
            </a:r>
            <a:r>
              <a:rPr lang="en-US" altLang="zh-CN" sz="2000" b="1" dirty="0">
                <a:solidFill>
                  <a:schemeClr val="tx2"/>
                </a:solidFill>
                <a:cs typeface="Times New Roman" panose="02020603050405020304" pitchFamily="18" charset="0"/>
              </a:rPr>
              <a:t>   </a:t>
            </a:r>
            <a:r>
              <a:rPr lang="en-US" altLang="zh-CN" sz="2000" b="1">
                <a:solidFill>
                  <a:schemeClr val="tx2"/>
                </a:solidFill>
              </a:rPr>
              <a:t>ESC</a:t>
            </a:r>
            <a:r>
              <a:rPr lang="zh-CN" altLang="en-US" sz="2000" b="1">
                <a:solidFill>
                  <a:schemeClr val="tx2"/>
                </a:solidFill>
              </a:rPr>
              <a:t>（</a:t>
            </a:r>
            <a:r>
              <a:rPr lang="en-US" altLang="zh-CN" sz="2000" b="1">
                <a:solidFill>
                  <a:schemeClr val="tx2"/>
                </a:solidFill>
              </a:rPr>
              <a:t>Escape</a:t>
            </a:r>
            <a:r>
              <a:rPr lang="zh-CN" altLang="en-US" sz="2000" b="1">
                <a:solidFill>
                  <a:schemeClr val="tx2"/>
                </a:solidFill>
              </a:rPr>
              <a:t>） </a:t>
            </a:r>
            <a:r>
              <a:rPr lang="zh-CN" altLang="en-US" sz="2000" b="1" dirty="0">
                <a:solidFill>
                  <a:schemeClr val="tx2"/>
                </a:solidFill>
              </a:rPr>
              <a:t>换码 指令</a:t>
            </a:r>
            <a:endParaRPr lang="zh-CN" altLang="en-US" sz="2000" dirty="0">
              <a:solidFill>
                <a:schemeClr val="tx2"/>
              </a:solidFill>
            </a:endParaRPr>
          </a:p>
          <a:p>
            <a:pPr marL="0" indent="0" algn="just">
              <a:buNone/>
            </a:pPr>
            <a:r>
              <a:rPr lang="zh-CN" altLang="en-US" sz="2000" dirty="0">
                <a:solidFill>
                  <a:schemeClr val="tx2"/>
                </a:solidFill>
              </a:rPr>
              <a:t>指令格式：</a:t>
            </a:r>
            <a:r>
              <a:rPr lang="en-US" altLang="zh-CN" sz="2000">
                <a:solidFill>
                  <a:schemeClr val="tx2"/>
                </a:solidFill>
              </a:rPr>
              <a:t>ESC  ext-OP</a:t>
            </a:r>
            <a:r>
              <a:rPr lang="zh-CN" altLang="en-US" sz="2000">
                <a:solidFill>
                  <a:schemeClr val="tx2"/>
                </a:solidFill>
              </a:rPr>
              <a:t>，</a:t>
            </a:r>
            <a:r>
              <a:rPr lang="en-US" altLang="zh-CN" sz="2000">
                <a:solidFill>
                  <a:schemeClr val="tx2"/>
                </a:solidFill>
              </a:rPr>
              <a:t>SRC</a:t>
            </a:r>
            <a:endParaRPr lang="en-US" altLang="zh-CN" sz="2000">
              <a:solidFill>
                <a:schemeClr val="tx2"/>
              </a:solidFill>
            </a:endParaRPr>
          </a:p>
          <a:p>
            <a:pPr marL="0" indent="0" algn="just">
              <a:buNone/>
            </a:pPr>
            <a:r>
              <a:rPr lang="en-US" altLang="zh-CN" sz="2000">
                <a:solidFill>
                  <a:schemeClr val="tx2"/>
                </a:solidFill>
              </a:rPr>
              <a:t>ESC</a:t>
            </a:r>
            <a:r>
              <a:rPr lang="zh-CN" altLang="en-US" sz="2000" dirty="0">
                <a:solidFill>
                  <a:schemeClr val="tx2"/>
                </a:solidFill>
              </a:rPr>
              <a:t>指令使其他处理器可使用</a:t>
            </a:r>
            <a:r>
              <a:rPr lang="en-US" altLang="zh-CN" sz="2000">
                <a:solidFill>
                  <a:schemeClr val="tx2"/>
                </a:solidFill>
              </a:rPr>
              <a:t>IBM-PC</a:t>
            </a:r>
            <a:r>
              <a:rPr lang="zh-CN" altLang="en-US" sz="2000" dirty="0">
                <a:solidFill>
                  <a:schemeClr val="tx2"/>
                </a:solidFill>
              </a:rPr>
              <a:t>机寻址方式（</a:t>
            </a:r>
            <a:r>
              <a:rPr lang="en-US" altLang="zh-CN" sz="2000" dirty="0">
                <a:solidFill>
                  <a:schemeClr val="tx2"/>
                </a:solidFill>
              </a:rPr>
              <a:t>8086</a:t>
            </a:r>
            <a:r>
              <a:rPr lang="en-US" altLang="zh-CN" sz="2000">
                <a:solidFill>
                  <a:schemeClr val="tx2"/>
                </a:solidFill>
              </a:rPr>
              <a:t>CPU</a:t>
            </a:r>
            <a:r>
              <a:rPr lang="zh-CN" altLang="en-US" sz="2000">
                <a:solidFill>
                  <a:schemeClr val="tx2"/>
                </a:solidFill>
              </a:rPr>
              <a:t>）</a:t>
            </a:r>
            <a:r>
              <a:rPr lang="en-US" altLang="zh-CN" sz="2000">
                <a:solidFill>
                  <a:schemeClr val="tx2"/>
                </a:solidFill>
              </a:rPr>
              <a:t>,</a:t>
            </a:r>
            <a:r>
              <a:rPr lang="zh-CN" altLang="en-US" sz="2000" dirty="0">
                <a:solidFill>
                  <a:schemeClr val="tx2"/>
                </a:solidFill>
              </a:rPr>
              <a:t>并从</a:t>
            </a:r>
            <a:r>
              <a:rPr lang="en-US" altLang="zh-CN" sz="2000">
                <a:solidFill>
                  <a:schemeClr val="tx2"/>
                </a:solidFill>
              </a:rPr>
              <a:t>CPU</a:t>
            </a:r>
            <a:r>
              <a:rPr lang="zh-CN" altLang="en-US" sz="2000" dirty="0">
                <a:solidFill>
                  <a:schemeClr val="tx2"/>
                </a:solidFill>
              </a:rPr>
              <a:t>的指令队列中取得指令。指令格式中的</a:t>
            </a:r>
            <a:r>
              <a:rPr lang="en-US" altLang="zh-CN" sz="2000">
                <a:solidFill>
                  <a:schemeClr val="tx2"/>
                </a:solidFill>
              </a:rPr>
              <a:t>ext-OP</a:t>
            </a:r>
            <a:r>
              <a:rPr lang="zh-CN" altLang="en-US" sz="2000" dirty="0">
                <a:solidFill>
                  <a:schemeClr val="tx2"/>
                </a:solidFill>
              </a:rPr>
              <a:t>是其他处理器的一个操作码（外操作码），</a:t>
            </a:r>
            <a:r>
              <a:rPr lang="en-US" altLang="zh-CN" sz="2000">
                <a:solidFill>
                  <a:schemeClr val="tx2"/>
                </a:solidFill>
              </a:rPr>
              <a:t>SRC</a:t>
            </a:r>
            <a:r>
              <a:rPr lang="zh-CN" altLang="en-US" sz="2000" dirty="0">
                <a:solidFill>
                  <a:schemeClr val="tx2"/>
                </a:solidFill>
              </a:rPr>
              <a:t>是一个存储器操作数。执行</a:t>
            </a:r>
            <a:r>
              <a:rPr lang="en-US" altLang="zh-CN" sz="2000">
                <a:solidFill>
                  <a:schemeClr val="tx2"/>
                </a:solidFill>
              </a:rPr>
              <a:t>ESC</a:t>
            </a:r>
            <a:r>
              <a:rPr lang="zh-CN" altLang="en-US" sz="2000" dirty="0">
                <a:solidFill>
                  <a:schemeClr val="tx2"/>
                </a:solidFill>
              </a:rPr>
              <a:t>指令时，</a:t>
            </a:r>
            <a:r>
              <a:rPr lang="en-US" altLang="zh-CN" sz="2000" dirty="0">
                <a:solidFill>
                  <a:schemeClr val="tx2"/>
                </a:solidFill>
              </a:rPr>
              <a:t>8086</a:t>
            </a:r>
            <a:r>
              <a:rPr lang="en-US" altLang="zh-CN" sz="2000">
                <a:solidFill>
                  <a:schemeClr val="tx2"/>
                </a:solidFill>
              </a:rPr>
              <a:t>CPU</a:t>
            </a:r>
            <a:r>
              <a:rPr lang="zh-CN" altLang="en-US" sz="2000" dirty="0">
                <a:solidFill>
                  <a:schemeClr val="tx2"/>
                </a:solidFill>
              </a:rPr>
              <a:t>访问一个存储器操作数，并将其放在数据总线上，供其它处理器使用。此外没有其他操作。例如协处理器</a:t>
            </a:r>
            <a:r>
              <a:rPr lang="en-US" altLang="zh-CN" sz="2000" dirty="0">
                <a:solidFill>
                  <a:schemeClr val="tx2"/>
                </a:solidFill>
              </a:rPr>
              <a:t>8087</a:t>
            </a:r>
            <a:r>
              <a:rPr lang="zh-CN" altLang="en-US" sz="2000" dirty="0">
                <a:solidFill>
                  <a:schemeClr val="tx2"/>
                </a:solidFill>
              </a:rPr>
              <a:t>的所有指令机器码的高五位都是“</a:t>
            </a:r>
            <a:r>
              <a:rPr lang="en-US" altLang="zh-CN" sz="2000" dirty="0">
                <a:solidFill>
                  <a:schemeClr val="tx2"/>
                </a:solidFill>
              </a:rPr>
              <a:t>11011”</a:t>
            </a:r>
            <a:r>
              <a:rPr lang="zh-CN" altLang="en-US" sz="2000" dirty="0">
                <a:solidFill>
                  <a:schemeClr val="tx2"/>
                </a:solidFill>
              </a:rPr>
              <a:t>，而</a:t>
            </a:r>
            <a:r>
              <a:rPr lang="en-US" altLang="zh-CN" sz="2000" dirty="0">
                <a:solidFill>
                  <a:schemeClr val="tx2"/>
                </a:solidFill>
              </a:rPr>
              <a:t>8086∕8088</a:t>
            </a:r>
            <a:r>
              <a:rPr lang="zh-CN" altLang="en-US" sz="2000" dirty="0">
                <a:solidFill>
                  <a:schemeClr val="tx2"/>
                </a:solidFill>
              </a:rPr>
              <a:t>的</a:t>
            </a:r>
            <a:r>
              <a:rPr lang="en-US" altLang="zh-CN" sz="2000">
                <a:solidFill>
                  <a:schemeClr val="tx2"/>
                </a:solidFill>
              </a:rPr>
              <a:t>ESC</a:t>
            </a:r>
            <a:r>
              <a:rPr lang="zh-CN" altLang="en-US" sz="2000" dirty="0">
                <a:solidFill>
                  <a:schemeClr val="tx2"/>
                </a:solidFill>
              </a:rPr>
              <a:t>指令机器码的第一个字节恰是“</a:t>
            </a:r>
            <a:r>
              <a:rPr lang="en-US" altLang="zh-CN" sz="2000" dirty="0">
                <a:solidFill>
                  <a:schemeClr val="tx2"/>
                </a:solidFill>
              </a:rPr>
              <a:t>11011</a:t>
            </a:r>
            <a:r>
              <a:rPr lang="en-US" altLang="zh-CN" sz="2000">
                <a:solidFill>
                  <a:schemeClr val="tx2"/>
                </a:solidFill>
              </a:rPr>
              <a:t>XXX”</a:t>
            </a:r>
            <a:r>
              <a:rPr lang="zh-CN" altLang="en-US" sz="2000">
                <a:solidFill>
                  <a:schemeClr val="tx2"/>
                </a:solidFill>
              </a:rPr>
              <a:t>，</a:t>
            </a:r>
            <a:r>
              <a:rPr lang="zh-CN" altLang="en-US" sz="2000" dirty="0">
                <a:solidFill>
                  <a:schemeClr val="tx2"/>
                </a:solidFill>
              </a:rPr>
              <a:t>因此对于这样的指令，</a:t>
            </a:r>
            <a:r>
              <a:rPr lang="en-US" altLang="zh-CN" sz="2000" dirty="0">
                <a:solidFill>
                  <a:schemeClr val="tx2"/>
                </a:solidFill>
              </a:rPr>
              <a:t>8086∕8088</a:t>
            </a:r>
            <a:r>
              <a:rPr lang="en-US" altLang="zh-CN" sz="2000">
                <a:solidFill>
                  <a:schemeClr val="tx2"/>
                </a:solidFill>
              </a:rPr>
              <a:t>CPU</a:t>
            </a:r>
            <a:r>
              <a:rPr lang="zh-CN" altLang="en-US" sz="2000" dirty="0">
                <a:solidFill>
                  <a:schemeClr val="tx2"/>
                </a:solidFill>
              </a:rPr>
              <a:t>将其视为</a:t>
            </a:r>
            <a:r>
              <a:rPr lang="en-US" altLang="zh-CN" sz="2000">
                <a:solidFill>
                  <a:schemeClr val="tx2"/>
                </a:solidFill>
              </a:rPr>
              <a:t>ESC</a:t>
            </a:r>
            <a:r>
              <a:rPr lang="zh-CN" altLang="en-US" sz="2000" dirty="0">
                <a:solidFill>
                  <a:schemeClr val="tx2"/>
                </a:solidFill>
              </a:rPr>
              <a:t>指令，它将存储器</a:t>
            </a:r>
            <a:r>
              <a:rPr lang="zh-CN" altLang="en-US" sz="2000" dirty="0">
                <a:solidFill>
                  <a:schemeClr val="tx2"/>
                </a:solidFill>
              </a:rPr>
              <a:t>操作数置于总线上，然后由</a:t>
            </a:r>
            <a:r>
              <a:rPr lang="en-US" altLang="zh-CN" sz="2000" dirty="0">
                <a:solidFill>
                  <a:schemeClr val="tx2"/>
                </a:solidFill>
              </a:rPr>
              <a:t>8087</a:t>
            </a:r>
            <a:r>
              <a:rPr lang="zh-CN" altLang="en-US" sz="2000" dirty="0">
                <a:solidFill>
                  <a:schemeClr val="tx2"/>
                </a:solidFill>
              </a:rPr>
              <a:t>来执行该指令，并使用总线上的操作数。</a:t>
            </a:r>
            <a:endParaRPr lang="zh-CN" altLang="en-US" sz="2000" dirty="0">
              <a:solidFill>
                <a:schemeClr val="tx2"/>
              </a:solidFill>
            </a:endParaRPr>
          </a:p>
          <a:p>
            <a:pPr marL="0" indent="0" algn="just">
              <a:buNone/>
            </a:pPr>
            <a:r>
              <a:rPr lang="en-US" altLang="zh-CN" sz="2000">
                <a:solidFill>
                  <a:schemeClr val="tx2"/>
                </a:solidFill>
              </a:rPr>
              <a:t>ESC</a:t>
            </a:r>
            <a:r>
              <a:rPr lang="zh-CN" altLang="en-US" sz="2000" dirty="0">
                <a:solidFill>
                  <a:schemeClr val="tx2"/>
                </a:solidFill>
              </a:rPr>
              <a:t>指令对状态标志位没有影响</a:t>
            </a:r>
            <a:r>
              <a:rPr lang="zh-CN" altLang="en-US" sz="1800" dirty="0">
                <a:solidFill>
                  <a:schemeClr val="tx2"/>
                </a:solidFill>
              </a:rPr>
              <a:t>。</a:t>
            </a:r>
            <a:endParaRPr lang="zh-CN" altLang="en-US" sz="1800" dirty="0">
              <a:solidFill>
                <a:schemeClr val="tx2"/>
              </a:solidFill>
            </a:endParaRPr>
          </a:p>
          <a:p>
            <a:pPr marL="0" indent="0">
              <a:buNone/>
            </a:pPr>
            <a:endParaRPr lang="zh-CN" altLang="en-US" sz="4000">
              <a:solidFill>
                <a:schemeClr val="tx2"/>
              </a:solidFill>
            </a:endParaRPr>
          </a:p>
        </p:txBody>
      </p:sp>
    </p:spTree>
  </p:cSld>
  <p:clrMapOvr>
    <a:masterClrMapping/>
  </p:clrMapOvr>
  <p:transition spd="med">
    <p:zoom/>
  </p:transition>
</p:sld>
</file>

<file path=ppt/slides/slide2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43715" name="文本占位符 243714"/>
          <p:cNvSpPr>
            <a:spLocks noGrp="1"/>
          </p:cNvSpPr>
          <p:nvPr>
            <p:ph type="body" idx="1"/>
          </p:nvPr>
        </p:nvSpPr>
        <p:spPr>
          <a:xfrm>
            <a:off x="685800" y="533400"/>
            <a:ext cx="7772400" cy="5791200"/>
          </a:xfrm>
        </p:spPr>
        <p:txBody>
          <a:bodyPr/>
          <a:p>
            <a:pPr marL="0" indent="0" algn="just">
              <a:buNone/>
            </a:pPr>
            <a:r>
              <a:rPr lang="en-US" altLang="zh-CN" sz="2000" b="1" dirty="0">
                <a:solidFill>
                  <a:schemeClr val="tx2"/>
                </a:solidFill>
              </a:rPr>
              <a:t>1</a:t>
            </a:r>
            <a:r>
              <a:rPr lang="zh-CN" altLang="en-US" sz="2000" b="1" dirty="0">
                <a:solidFill>
                  <a:schemeClr val="tx2"/>
                </a:solidFill>
              </a:rPr>
              <a:t>．</a:t>
            </a:r>
            <a:r>
              <a:rPr lang="en-US" altLang="zh-CN" sz="2000" b="1" dirty="0">
                <a:solidFill>
                  <a:schemeClr val="tx2"/>
                </a:solidFill>
                <a:cs typeface="Times New Roman" panose="02020603050405020304" pitchFamily="18" charset="0"/>
              </a:rPr>
              <a:t>   </a:t>
            </a:r>
            <a:r>
              <a:rPr lang="en-US" altLang="zh-CN" sz="2000" b="1">
                <a:solidFill>
                  <a:schemeClr val="tx2"/>
                </a:solidFill>
              </a:rPr>
              <a:t>LOCK (Lock) </a:t>
            </a:r>
            <a:r>
              <a:rPr lang="zh-CN" altLang="en-US" sz="2000" b="1" dirty="0">
                <a:solidFill>
                  <a:schemeClr val="tx2"/>
                </a:solidFill>
              </a:rPr>
              <a:t>封锁指令</a:t>
            </a:r>
            <a:endParaRPr lang="zh-CN" altLang="en-US" sz="2000" dirty="0">
              <a:solidFill>
                <a:schemeClr val="tx2"/>
              </a:solidFill>
            </a:endParaRPr>
          </a:p>
          <a:p>
            <a:pPr marL="0" indent="0" algn="just">
              <a:buNone/>
            </a:pPr>
            <a:r>
              <a:rPr lang="zh-CN" altLang="en-US" sz="2000" dirty="0">
                <a:solidFill>
                  <a:schemeClr val="tx2"/>
                </a:solidFill>
              </a:rPr>
              <a:t>这是一个特殊的可以放在任何指令前面的单字节前缀。这个指令前缀迫使       </a:t>
            </a:r>
            <a:r>
              <a:rPr lang="en-US" altLang="zh-CN" sz="2000" dirty="0">
                <a:solidFill>
                  <a:schemeClr val="tx2"/>
                </a:solidFill>
              </a:rPr>
              <a:t>8086∕8088</a:t>
            </a:r>
            <a:r>
              <a:rPr lang="en-US" altLang="zh-CN" sz="2000">
                <a:solidFill>
                  <a:schemeClr val="tx2"/>
                </a:solidFill>
              </a:rPr>
              <a:t>CPU</a:t>
            </a:r>
            <a:r>
              <a:rPr lang="zh-CN" altLang="en-US" sz="2000" dirty="0">
                <a:solidFill>
                  <a:schemeClr val="tx2"/>
                </a:solidFill>
              </a:rPr>
              <a:t>的总线锁定信号线</a:t>
            </a:r>
            <a:r>
              <a:rPr lang="en-US" altLang="zh-CN" sz="2000">
                <a:solidFill>
                  <a:schemeClr val="tx2"/>
                </a:solidFill>
              </a:rPr>
              <a:t>LOCK</a:t>
            </a:r>
            <a:r>
              <a:rPr lang="zh-CN" altLang="en-US" sz="2000" dirty="0">
                <a:solidFill>
                  <a:schemeClr val="tx2"/>
                </a:solidFill>
              </a:rPr>
              <a:t>维持低电平（有效），直到执行完下一条指令。</a:t>
            </a:r>
            <a:r>
              <a:rPr lang="zh-CN" altLang="en-US" sz="2000" dirty="0">
                <a:solidFill>
                  <a:schemeClr val="tx2"/>
                </a:solidFill>
              </a:rPr>
              <a:t>外部硬件可接受这个</a:t>
            </a:r>
            <a:r>
              <a:rPr lang="en-US" altLang="zh-CN" sz="2000">
                <a:solidFill>
                  <a:schemeClr val="tx2"/>
                </a:solidFill>
              </a:rPr>
              <a:t>LOCK</a:t>
            </a:r>
            <a:r>
              <a:rPr lang="zh-CN" altLang="en-US" sz="2000" dirty="0">
                <a:solidFill>
                  <a:schemeClr val="tx2"/>
                </a:solidFill>
              </a:rPr>
              <a:t>信号。在其有效期间，禁止其他处理器对总线进行访问。共享资源的多处理器系统中，必须提供一些手段对这些资源的存取进行有效控制，本指令前</a:t>
            </a:r>
            <a:r>
              <a:rPr lang="zh-CN" altLang="en-US" sz="2000" dirty="0">
                <a:solidFill>
                  <a:schemeClr val="tx2"/>
                </a:solidFill>
              </a:rPr>
              <a:t>缀</a:t>
            </a:r>
            <a:r>
              <a:rPr lang="en-US" altLang="zh-CN" sz="2000">
                <a:solidFill>
                  <a:schemeClr val="tx2"/>
                </a:solidFill>
              </a:rPr>
              <a:t>LOCK</a:t>
            </a:r>
            <a:r>
              <a:rPr lang="zh-CN" altLang="en-US" sz="2000" dirty="0">
                <a:solidFill>
                  <a:schemeClr val="tx2"/>
                </a:solidFill>
              </a:rPr>
              <a:t>就是一种控制手段。</a:t>
            </a:r>
            <a:endParaRPr lang="zh-CN" altLang="en-US" sz="2000" dirty="0">
              <a:solidFill>
                <a:schemeClr val="tx2"/>
              </a:solidFill>
            </a:endParaRPr>
          </a:p>
          <a:p>
            <a:pPr marL="0" indent="0" algn="just">
              <a:buNone/>
            </a:pPr>
            <a:r>
              <a:rPr lang="en-US" altLang="zh-CN" sz="2000" b="1" dirty="0">
                <a:solidFill>
                  <a:schemeClr val="tx2"/>
                </a:solidFill>
              </a:rPr>
              <a:t>5.7.3   </a:t>
            </a:r>
            <a:r>
              <a:rPr lang="zh-CN" altLang="en-US" sz="2000" b="1" dirty="0">
                <a:solidFill>
                  <a:schemeClr val="tx2"/>
                </a:solidFill>
              </a:rPr>
              <a:t>空操作指令</a:t>
            </a:r>
            <a:r>
              <a:rPr lang="en-US" altLang="zh-CN" sz="2000" b="1">
                <a:solidFill>
                  <a:schemeClr val="tx2"/>
                </a:solidFill>
              </a:rPr>
              <a:t>NOP (No operation</a:t>
            </a:r>
            <a:r>
              <a:rPr lang="en-US" altLang="zh-CN" sz="2000">
                <a:solidFill>
                  <a:schemeClr val="tx2"/>
                </a:solidFill>
              </a:rPr>
              <a:t>)</a:t>
            </a:r>
            <a:endParaRPr lang="en-US" altLang="zh-CN" sz="2000">
              <a:solidFill>
                <a:schemeClr val="tx2"/>
              </a:solidFill>
            </a:endParaRPr>
          </a:p>
          <a:p>
            <a:pPr marL="0" indent="0" algn="just">
              <a:buNone/>
            </a:pPr>
            <a:r>
              <a:rPr lang="zh-CN" altLang="en-US" sz="2000" dirty="0">
                <a:solidFill>
                  <a:schemeClr val="tx2"/>
                </a:solidFill>
              </a:rPr>
              <a:t>指令格式：</a:t>
            </a:r>
            <a:r>
              <a:rPr lang="en-US" altLang="zh-CN" sz="2000">
                <a:solidFill>
                  <a:schemeClr val="tx2"/>
                </a:solidFill>
              </a:rPr>
              <a:t>NOP</a:t>
            </a:r>
            <a:endParaRPr lang="en-US" altLang="zh-CN" sz="2000">
              <a:solidFill>
                <a:schemeClr val="tx2"/>
              </a:solidFill>
            </a:endParaRPr>
          </a:p>
          <a:p>
            <a:pPr marL="0" indent="0" algn="just">
              <a:buNone/>
            </a:pPr>
            <a:r>
              <a:rPr lang="zh-CN" altLang="en-US" sz="2000" dirty="0">
                <a:solidFill>
                  <a:schemeClr val="tx2"/>
                </a:solidFill>
              </a:rPr>
              <a:t>该指令不执行任何操作，其机器码占有一个字节单元，占用三个时钟周期，在调试程序时往往用这条指令占用一定的存储单元，以便在调试中可用其他指令取代。</a:t>
            </a:r>
            <a:r>
              <a:rPr lang="en-US" altLang="zh-CN" sz="2000">
                <a:solidFill>
                  <a:schemeClr val="tx2"/>
                </a:solidFill>
              </a:rPr>
              <a:t>NOP</a:t>
            </a:r>
            <a:r>
              <a:rPr lang="zh-CN" altLang="en-US" sz="2000" dirty="0">
                <a:solidFill>
                  <a:schemeClr val="tx2"/>
                </a:solidFill>
              </a:rPr>
              <a:t>指令对状态标志位没有影响，指令没有操作数。</a:t>
            </a:r>
            <a:endParaRPr lang="zh-CN" altLang="en-US" sz="2000" dirty="0">
              <a:solidFill>
                <a:schemeClr val="tx2"/>
              </a:solidFill>
            </a:endParaRPr>
          </a:p>
          <a:p>
            <a:pPr marL="0" indent="0" algn="just">
              <a:buNone/>
            </a:pPr>
            <a:r>
              <a:rPr lang="zh-CN" altLang="en-US" sz="2000" dirty="0">
                <a:solidFill>
                  <a:schemeClr val="tx2"/>
                </a:solidFill>
              </a:rPr>
              <a:t>以上对</a:t>
            </a:r>
            <a:r>
              <a:rPr lang="en-US" altLang="zh-CN" sz="2000">
                <a:solidFill>
                  <a:schemeClr val="tx2"/>
                </a:solidFill>
              </a:rPr>
              <a:t>IBM-PC</a:t>
            </a:r>
            <a:r>
              <a:rPr lang="zh-CN" altLang="en-US" sz="2000" dirty="0">
                <a:solidFill>
                  <a:schemeClr val="tx2"/>
                </a:solidFill>
              </a:rPr>
              <a:t>机的整个指令系统中的一些常用指令作了比较详细的介绍，但对一些不常用的指令只作简单的说明，必要时，读者可以查阅有关</a:t>
            </a:r>
            <a:r>
              <a:rPr lang="en-US" altLang="zh-CN" sz="2000">
                <a:solidFill>
                  <a:schemeClr val="tx2"/>
                </a:solidFill>
              </a:rPr>
              <a:t>IBM-PC DOS Macro</a:t>
            </a:r>
            <a:r>
              <a:rPr lang="en-US" altLang="zh-CN" sz="2000" err="1">
                <a:solidFill>
                  <a:schemeClr val="tx2"/>
                </a:solidFill>
              </a:rPr>
              <a:t> Assember </a:t>
            </a:r>
            <a:r>
              <a:rPr lang="zh-CN" altLang="en-US" sz="2000" dirty="0">
                <a:solidFill>
                  <a:schemeClr val="tx2"/>
                </a:solidFill>
              </a:rPr>
              <a:t>手册。</a:t>
            </a:r>
            <a:endParaRPr lang="zh-CN" altLang="en-US" sz="2000" dirty="0">
              <a:solidFill>
                <a:schemeClr val="tx2"/>
              </a:solidFill>
            </a:endParaRPr>
          </a:p>
          <a:p>
            <a:endParaRPr lang="zh-CN" altLang="en-US" sz="4000">
              <a:solidFill>
                <a:schemeClr val="tx2"/>
              </a:solidFill>
            </a:endParaRPr>
          </a:p>
        </p:txBody>
      </p:sp>
    </p:spTree>
  </p:cSld>
  <p:clrMapOvr>
    <a:masterClrMapping/>
  </p:clrMapOvr>
  <p:transition spd="med">
    <p:zoom/>
  </p:transition>
</p:sld>
</file>

<file path=ppt/slides/slide2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6290" name="标题 396289"/>
          <p:cNvSpPr>
            <a:spLocks noGrp="1"/>
          </p:cNvSpPr>
          <p:nvPr>
            <p:ph type="title"/>
          </p:nvPr>
        </p:nvSpPr>
        <p:spPr/>
        <p:txBody>
          <a:bodyPr anchor="ctr" anchorCtr="0"/>
          <a:p>
            <a:endParaRPr lang="zh-CN" altLang="en-US" dirty="0"/>
          </a:p>
        </p:txBody>
      </p:sp>
      <p:sp>
        <p:nvSpPr>
          <p:cNvPr id="396291" name="文本占位符 396290"/>
          <p:cNvSpPr>
            <a:spLocks noGrp="1"/>
          </p:cNvSpPr>
          <p:nvPr>
            <p:ph type="body" idx="1"/>
          </p:nvPr>
        </p:nvSpPr>
        <p:spPr/>
        <p:txBody>
          <a:bodyPr/>
          <a:p>
            <a:pPr marL="0" indent="0">
              <a:buNone/>
            </a:pPr>
            <a:r>
              <a:rPr lang="zh-CN" altLang="en-US" dirty="0"/>
              <a:t>1. 转移指令</a:t>
            </a:r>
            <a:endParaRPr lang="zh-CN" altLang="en-US" dirty="0"/>
          </a:p>
          <a:p>
            <a:pPr marL="0" indent="0">
              <a:buNone/>
            </a:pPr>
            <a:r>
              <a:rPr lang="zh-CN" altLang="en-US" sz="2400" dirty="0"/>
              <a:t>    通过修改指令的偏移地址或段地址及偏移地址实现程序的转移</a:t>
            </a:r>
            <a:endParaRPr lang="zh-CN" altLang="en-US" sz="2400" dirty="0"/>
          </a:p>
          <a:p>
            <a:pPr marL="0" indent="0">
              <a:buNone/>
            </a:pPr>
            <a:r>
              <a:rPr lang="zh-CN" altLang="en-US" sz="2400" dirty="0"/>
              <a:t>   无条件转移指令</a:t>
            </a:r>
            <a:endParaRPr lang="zh-CN" altLang="en-US" sz="2400" dirty="0"/>
          </a:p>
          <a:p>
            <a:pPr marL="0" indent="0">
              <a:buNone/>
            </a:pPr>
            <a:r>
              <a:rPr lang="zh-CN" altLang="en-US" sz="2400" dirty="0"/>
              <a:t>      无条件转移到目标地址，执行新的指令</a:t>
            </a:r>
            <a:endParaRPr lang="zh-CN" altLang="en-US" sz="2400" dirty="0"/>
          </a:p>
          <a:p>
            <a:pPr marL="0" indent="0">
              <a:buNone/>
            </a:pPr>
            <a:r>
              <a:rPr lang="zh-CN" altLang="en-US" sz="2400" dirty="0"/>
              <a:t>   有条件转移指令</a:t>
            </a:r>
            <a:endParaRPr lang="zh-CN" altLang="en-US" sz="2400" dirty="0"/>
          </a:p>
          <a:p>
            <a:pPr marL="0" indent="0">
              <a:buNone/>
            </a:pPr>
            <a:r>
              <a:rPr lang="zh-CN" altLang="en-US" sz="2400" dirty="0"/>
              <a:t>      在具备一定条件的情况下转移到目标地址</a:t>
            </a:r>
            <a:endParaRPr lang="zh-CN" altLang="en-US" sz="2400" dirty="0"/>
          </a:p>
        </p:txBody>
      </p:sp>
      <p:sp>
        <p:nvSpPr>
          <p:cNvPr id="396292" name="左大括号 396291"/>
          <p:cNvSpPr/>
          <p:nvPr/>
        </p:nvSpPr>
        <p:spPr>
          <a:xfrm>
            <a:off x="611188" y="3284538"/>
            <a:ext cx="304800" cy="1366837"/>
          </a:xfrm>
          <a:prstGeom prst="leftBrace">
            <a:avLst>
              <a:gd name="adj1" fmla="val 37369"/>
              <a:gd name="adj2" fmla="val 50000"/>
            </a:avLst>
          </a:prstGeom>
          <a:noFill/>
          <a:ln w="25400" cap="sq" cmpd="sng">
            <a:solidFill>
              <a:srgbClr val="FF6600"/>
            </a:solidFill>
            <a:prstDash val="solid"/>
            <a:headEnd type="none" w="sm" len="sm"/>
            <a:tailEnd type="none" w="lg" len="lg"/>
          </a:ln>
        </p:spPr>
        <p:txBody>
          <a:bodyPr/>
          <a:p>
            <a:endParaRPr lang="zh-CN" altLang="en-US"/>
          </a:p>
        </p:txBody>
      </p:sp>
    </p:spTree>
  </p:cSld>
  <p:clrMapOvr>
    <a:masterClrMapping/>
  </p:clrMapOvr>
  <p:transition>
    <p:wheel spokes="8"/>
  </p:transition>
</p:sld>
</file>

<file path=ppt/slides/slide2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7314" name="标题 397313"/>
          <p:cNvSpPr>
            <a:spLocks noGrp="1"/>
          </p:cNvSpPr>
          <p:nvPr>
            <p:ph type="title"/>
          </p:nvPr>
        </p:nvSpPr>
        <p:spPr/>
        <p:txBody>
          <a:bodyPr anchor="ctr" anchorCtr="0"/>
          <a:p>
            <a:endParaRPr lang="zh-CN" altLang="en-US" dirty="0"/>
          </a:p>
        </p:txBody>
      </p:sp>
      <p:sp>
        <p:nvSpPr>
          <p:cNvPr id="397315" name="文本占位符 397314"/>
          <p:cNvSpPr>
            <a:spLocks noGrp="1"/>
          </p:cNvSpPr>
          <p:nvPr>
            <p:ph type="body" idx="1"/>
          </p:nvPr>
        </p:nvSpPr>
        <p:spPr/>
        <p:txBody>
          <a:bodyPr/>
          <a:p>
            <a:r>
              <a:rPr lang="zh-CN" altLang="en-US" sz="2400" dirty="0"/>
              <a:t>无条件转移指令</a:t>
            </a:r>
            <a:endParaRPr lang="zh-CN" altLang="en-US" sz="2400" dirty="0"/>
          </a:p>
          <a:p>
            <a:r>
              <a:rPr lang="zh-CN" altLang="en-US" sz="2400" dirty="0"/>
              <a:t>格式：</a:t>
            </a:r>
            <a:endParaRPr lang="zh-CN" altLang="en-US" sz="2400" dirty="0"/>
          </a:p>
          <a:p>
            <a:pPr>
              <a:spcBef>
                <a:spcPct val="50000"/>
              </a:spcBef>
              <a:spcAft>
                <a:spcPct val="10000"/>
              </a:spcAft>
              <a:buNone/>
            </a:pPr>
            <a:r>
              <a:rPr lang="zh-CN" altLang="en-US" sz="2400" dirty="0"/>
              <a:t>        </a:t>
            </a:r>
            <a:r>
              <a:rPr lang="en-US" altLang="zh-CN" sz="2400"/>
              <a:t>JMP  OPRD</a:t>
            </a:r>
            <a:endParaRPr lang="zh-CN" altLang="en-US" sz="2400" dirty="0"/>
          </a:p>
        </p:txBody>
      </p:sp>
      <p:sp>
        <p:nvSpPr>
          <p:cNvPr id="397316" name="右弧形箭头 397315"/>
          <p:cNvSpPr/>
          <p:nvPr/>
        </p:nvSpPr>
        <p:spPr>
          <a:xfrm>
            <a:off x="3419475" y="2887663"/>
            <a:ext cx="914400" cy="914400"/>
          </a:xfrm>
          <a:prstGeom prst="curvedLeftArrow">
            <a:avLst>
              <a:gd name="adj1" fmla="val 20000"/>
              <a:gd name="adj2" fmla="val 40000"/>
              <a:gd name="adj3" fmla="val 33333"/>
            </a:avLst>
          </a:prstGeom>
          <a:solidFill>
            <a:srgbClr val="FF6600"/>
          </a:solidFill>
          <a:ln w="25400" cap="sq" cmpd="sng">
            <a:solidFill>
              <a:srgbClr val="FF6600"/>
            </a:solidFill>
            <a:prstDash val="solid"/>
            <a:miter/>
            <a:headEnd type="none" w="sm" len="sm"/>
            <a:tailEnd type="none" w="lg" len="lg"/>
          </a:ln>
        </p:spPr>
        <p:txBody>
          <a:bodyPr/>
          <a:p>
            <a:endParaRPr lang="zh-CN" altLang="en-US"/>
          </a:p>
        </p:txBody>
      </p:sp>
      <p:sp>
        <p:nvSpPr>
          <p:cNvPr id="397317" name="文本框 397316"/>
          <p:cNvSpPr txBox="1"/>
          <p:nvPr/>
        </p:nvSpPr>
        <p:spPr>
          <a:xfrm>
            <a:off x="2051050" y="3357563"/>
            <a:ext cx="1522413" cy="457200"/>
          </a:xfrm>
          <a:prstGeom prst="rect">
            <a:avLst/>
          </a:prstGeom>
          <a:noFill/>
          <a:ln w="25400">
            <a:noFill/>
          </a:ln>
        </p:spPr>
        <p:txBody>
          <a:bodyPr>
            <a:spAutoFit/>
          </a:bodyPr>
          <a:p>
            <a:pPr eaLnBrk="0" hangingPunct="0">
              <a:spcBef>
                <a:spcPct val="50000"/>
              </a:spcBef>
            </a:pPr>
            <a:r>
              <a:rPr lang="zh-CN" altLang="en-US" sz="2400" dirty="0">
                <a:solidFill>
                  <a:srgbClr val="000066"/>
                </a:solidFill>
                <a:latin typeface="宋体" panose="02010600030101010101" pitchFamily="2" charset="-122"/>
              </a:rPr>
              <a:t>目标地址</a:t>
            </a:r>
            <a:endParaRPr lang="zh-CN" altLang="en-US" sz="2400" dirty="0">
              <a:solidFill>
                <a:srgbClr val="000066"/>
              </a:solidFill>
              <a:latin typeface="宋体" panose="02010600030101010101" pitchFamily="2" charset="-122"/>
            </a:endParaRPr>
          </a:p>
        </p:txBody>
      </p:sp>
      <p:sp>
        <p:nvSpPr>
          <p:cNvPr id="397318" name="文本框 397317"/>
          <p:cNvSpPr txBox="1"/>
          <p:nvPr/>
        </p:nvSpPr>
        <p:spPr>
          <a:xfrm>
            <a:off x="1284288" y="4340225"/>
            <a:ext cx="1631950" cy="822325"/>
          </a:xfrm>
          <a:prstGeom prst="rect">
            <a:avLst/>
          </a:prstGeom>
          <a:noFill/>
          <a:ln w="25400">
            <a:noFill/>
          </a:ln>
        </p:spPr>
        <p:txBody>
          <a:bodyPr>
            <a:spAutoFit/>
          </a:bodyPr>
          <a:p>
            <a:pPr eaLnBrk="0" hangingPunct="0">
              <a:spcBef>
                <a:spcPct val="50000"/>
              </a:spcBef>
            </a:pPr>
            <a:r>
              <a:rPr lang="zh-CN" altLang="en-US" sz="2400">
                <a:solidFill>
                  <a:srgbClr val="000066"/>
                </a:solidFill>
                <a:latin typeface="宋体" panose="02010600030101010101" pitchFamily="2" charset="-122"/>
              </a:rPr>
              <a:t>与</a:t>
            </a:r>
            <a:r>
              <a:rPr lang="en-US" altLang="zh-CN" sz="2400">
                <a:solidFill>
                  <a:srgbClr val="000066"/>
                </a:solidFill>
                <a:latin typeface="宋体" panose="02010600030101010101" pitchFamily="2" charset="-122"/>
              </a:rPr>
              <a:t>JMP</a:t>
            </a:r>
            <a:r>
              <a:rPr lang="zh-CN" altLang="en-US" sz="2400" dirty="0">
                <a:solidFill>
                  <a:srgbClr val="000066"/>
                </a:solidFill>
                <a:latin typeface="宋体" panose="02010600030101010101" pitchFamily="2" charset="-122"/>
              </a:rPr>
              <a:t>在同一代码段</a:t>
            </a:r>
            <a:endParaRPr lang="zh-CN" altLang="en-US" sz="2400" dirty="0">
              <a:solidFill>
                <a:srgbClr val="000066"/>
              </a:solidFill>
              <a:latin typeface="宋体" panose="02010600030101010101" pitchFamily="2" charset="-122"/>
            </a:endParaRPr>
          </a:p>
        </p:txBody>
      </p:sp>
      <p:sp>
        <p:nvSpPr>
          <p:cNvPr id="397319" name="文本框 397318"/>
          <p:cNvSpPr txBox="1"/>
          <p:nvPr/>
        </p:nvSpPr>
        <p:spPr>
          <a:xfrm>
            <a:off x="3419475" y="4365625"/>
            <a:ext cx="1728788" cy="822325"/>
          </a:xfrm>
          <a:prstGeom prst="rect">
            <a:avLst/>
          </a:prstGeom>
          <a:noFill/>
          <a:ln w="25400">
            <a:noFill/>
          </a:ln>
        </p:spPr>
        <p:txBody>
          <a:bodyPr>
            <a:spAutoFit/>
          </a:bodyPr>
          <a:p>
            <a:pPr eaLnBrk="0" hangingPunct="0">
              <a:spcBef>
                <a:spcPct val="50000"/>
              </a:spcBef>
            </a:pPr>
            <a:r>
              <a:rPr lang="zh-CN" altLang="en-US" sz="2400">
                <a:solidFill>
                  <a:srgbClr val="000066"/>
                </a:solidFill>
                <a:latin typeface="宋体" panose="02010600030101010101" pitchFamily="2" charset="-122"/>
              </a:rPr>
              <a:t>与</a:t>
            </a:r>
            <a:r>
              <a:rPr lang="en-US" altLang="zh-CN" sz="2400">
                <a:solidFill>
                  <a:srgbClr val="000066"/>
                </a:solidFill>
                <a:latin typeface="宋体" panose="02010600030101010101" pitchFamily="2" charset="-122"/>
              </a:rPr>
              <a:t>JMP</a:t>
            </a:r>
            <a:r>
              <a:rPr lang="zh-CN" altLang="en-US" sz="2400" dirty="0">
                <a:solidFill>
                  <a:srgbClr val="000066"/>
                </a:solidFill>
                <a:latin typeface="宋体" panose="02010600030101010101" pitchFamily="2" charset="-122"/>
              </a:rPr>
              <a:t>不在同一代码段</a:t>
            </a:r>
            <a:endParaRPr lang="zh-CN" altLang="en-US" sz="2400" dirty="0">
              <a:solidFill>
                <a:srgbClr val="000066"/>
              </a:solidFill>
              <a:latin typeface="宋体" panose="02010600030101010101" pitchFamily="2" charset="-122"/>
            </a:endParaRPr>
          </a:p>
        </p:txBody>
      </p:sp>
      <p:sp>
        <p:nvSpPr>
          <p:cNvPr id="397320" name="直接连接符 397319"/>
          <p:cNvSpPr/>
          <p:nvPr/>
        </p:nvSpPr>
        <p:spPr>
          <a:xfrm flipH="1">
            <a:off x="2232025" y="3860800"/>
            <a:ext cx="468313" cy="555625"/>
          </a:xfrm>
          <a:prstGeom prst="line">
            <a:avLst/>
          </a:prstGeom>
          <a:ln w="25400" cap="sq" cmpd="sng">
            <a:solidFill>
              <a:srgbClr val="FF6600"/>
            </a:solidFill>
            <a:prstDash val="solid"/>
            <a:headEnd type="none" w="sm" len="sm"/>
            <a:tailEnd type="triangle" w="lg" len="lg"/>
          </a:ln>
        </p:spPr>
      </p:sp>
      <p:sp>
        <p:nvSpPr>
          <p:cNvPr id="397321" name="直接连接符 397320"/>
          <p:cNvSpPr/>
          <p:nvPr/>
        </p:nvSpPr>
        <p:spPr>
          <a:xfrm>
            <a:off x="3059113" y="3860800"/>
            <a:ext cx="865187" cy="576263"/>
          </a:xfrm>
          <a:prstGeom prst="line">
            <a:avLst/>
          </a:prstGeom>
          <a:ln w="25400" cap="sq" cmpd="sng">
            <a:solidFill>
              <a:srgbClr val="FF6600"/>
            </a:solidFill>
            <a:prstDash val="solid"/>
            <a:headEnd type="none" w="sm" len="sm"/>
            <a:tailEnd type="triangle" w="lg" len="lg"/>
          </a:ln>
        </p:spPr>
      </p:sp>
      <p:sp>
        <p:nvSpPr>
          <p:cNvPr id="397322" name="文本框 397321"/>
          <p:cNvSpPr txBox="1"/>
          <p:nvPr/>
        </p:nvSpPr>
        <p:spPr>
          <a:xfrm>
            <a:off x="708025" y="5300663"/>
            <a:ext cx="6096000" cy="457200"/>
          </a:xfrm>
          <a:prstGeom prst="rect">
            <a:avLst/>
          </a:prstGeom>
          <a:noFill/>
          <a:ln w="25400">
            <a:noFill/>
          </a:ln>
        </p:spPr>
        <p:txBody>
          <a:bodyPr>
            <a:spAutoFit/>
          </a:bodyPr>
          <a:p>
            <a:pPr eaLnBrk="0" hangingPunct="0">
              <a:spcBef>
                <a:spcPct val="50000"/>
              </a:spcBef>
            </a:pPr>
            <a:r>
              <a:rPr lang="zh-CN" altLang="en-US" sz="2400" u="sng" dirty="0">
                <a:latin typeface="Times New Roman" panose="02020603050405020304" pitchFamily="18" charset="0"/>
              </a:rPr>
              <a:t>原则上可实现在整个内存空间的转移</a:t>
            </a:r>
            <a:endParaRPr lang="zh-CN" altLang="en-US" sz="2400" u="sng" dirty="0">
              <a:latin typeface="Times New Roman" panose="02020603050405020304" pitchFamily="18" charset="0"/>
            </a:endParaRPr>
          </a:p>
        </p:txBody>
      </p:sp>
    </p:spTree>
  </p:cSld>
  <p:clrMapOvr>
    <a:masterClrMapping/>
  </p:clrMapOvr>
  <p:transition>
    <p:wheel spokes="8"/>
  </p:transition>
</p:sld>
</file>

<file path=ppt/slides/slide2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8338" name="标题 398337"/>
          <p:cNvSpPr>
            <a:spLocks noGrp="1"/>
          </p:cNvSpPr>
          <p:nvPr>
            <p:ph type="title"/>
          </p:nvPr>
        </p:nvSpPr>
        <p:spPr/>
        <p:txBody>
          <a:bodyPr anchor="ctr" anchorCtr="0"/>
          <a:p>
            <a:endParaRPr lang="zh-CN" altLang="en-US" dirty="0"/>
          </a:p>
        </p:txBody>
      </p:sp>
      <p:sp>
        <p:nvSpPr>
          <p:cNvPr id="398339" name="文本占位符 398338"/>
          <p:cNvSpPr>
            <a:spLocks noGrp="1"/>
          </p:cNvSpPr>
          <p:nvPr>
            <p:ph type="body" idx="1"/>
          </p:nvPr>
        </p:nvSpPr>
        <p:spPr/>
        <p:txBody>
          <a:bodyPr/>
          <a:p>
            <a:pPr>
              <a:buNone/>
            </a:pPr>
            <a:r>
              <a:rPr lang="zh-CN" altLang="en-US" dirty="0"/>
              <a:t>无条件转移指令      </a:t>
            </a:r>
            <a:r>
              <a:rPr lang="zh-CN" altLang="en-US" u="sng" dirty="0"/>
              <a:t>段内转移</a:t>
            </a:r>
            <a:endParaRPr lang="zh-CN" altLang="en-US" u="sng" dirty="0"/>
          </a:p>
          <a:p>
            <a:pPr>
              <a:buNone/>
            </a:pPr>
            <a:r>
              <a:rPr lang="zh-CN" altLang="en-US" sz="2400" dirty="0"/>
              <a:t>    转移的</a:t>
            </a:r>
            <a:r>
              <a:rPr lang="zh-CN" altLang="en-US" sz="2400" u="sng" dirty="0"/>
              <a:t>目标地址</a:t>
            </a:r>
            <a:r>
              <a:rPr lang="zh-CN" altLang="en-US" sz="2400" dirty="0"/>
              <a:t>在当前代码段内</a:t>
            </a:r>
            <a:endParaRPr lang="zh-CN" altLang="en-US" sz="2400" dirty="0"/>
          </a:p>
        </p:txBody>
      </p:sp>
      <p:sp>
        <p:nvSpPr>
          <p:cNvPr id="398340" name="直接连接符 398339"/>
          <p:cNvSpPr/>
          <p:nvPr/>
        </p:nvSpPr>
        <p:spPr>
          <a:xfrm>
            <a:off x="3132138" y="1844675"/>
            <a:ext cx="990600" cy="0"/>
          </a:xfrm>
          <a:prstGeom prst="line">
            <a:avLst/>
          </a:prstGeom>
          <a:ln w="25400" cap="sq" cmpd="sng">
            <a:solidFill>
              <a:srgbClr val="FF6600"/>
            </a:solidFill>
            <a:prstDash val="solid"/>
            <a:headEnd type="none" w="sm" len="sm"/>
            <a:tailEnd type="none" w="lg" len="lg"/>
          </a:ln>
        </p:spPr>
      </p:sp>
      <p:sp>
        <p:nvSpPr>
          <p:cNvPr id="398341" name="文本框 398340"/>
          <p:cNvSpPr txBox="1"/>
          <p:nvPr/>
        </p:nvSpPr>
        <p:spPr>
          <a:xfrm>
            <a:off x="1066800" y="3438525"/>
            <a:ext cx="2136775" cy="822325"/>
          </a:xfrm>
          <a:prstGeom prst="rect">
            <a:avLst/>
          </a:prstGeom>
          <a:noFill/>
          <a:ln w="25400">
            <a:noFill/>
          </a:ln>
        </p:spPr>
        <p:txBody>
          <a:bodyPr>
            <a:spAutoFit/>
          </a:bodyPr>
          <a:p>
            <a:pPr eaLnBrk="0" hangingPunct="0">
              <a:spcBef>
                <a:spcPct val="50000"/>
              </a:spcBef>
            </a:pPr>
            <a:r>
              <a:rPr lang="zh-CN" altLang="en-US" sz="2400" dirty="0">
                <a:solidFill>
                  <a:srgbClr val="000066"/>
                </a:solidFill>
                <a:latin typeface="宋体" panose="02010600030101010101" pitchFamily="2" charset="-122"/>
              </a:rPr>
              <a:t>指令中直接给出目标地址</a:t>
            </a:r>
            <a:endParaRPr lang="zh-CN" altLang="en-US" sz="2400" dirty="0">
              <a:solidFill>
                <a:srgbClr val="000066"/>
              </a:solidFill>
              <a:latin typeface="宋体" panose="02010600030101010101" pitchFamily="2" charset="-122"/>
            </a:endParaRPr>
          </a:p>
        </p:txBody>
      </p:sp>
      <p:sp>
        <p:nvSpPr>
          <p:cNvPr id="398342" name="文本框 398341"/>
          <p:cNvSpPr txBox="1"/>
          <p:nvPr/>
        </p:nvSpPr>
        <p:spPr>
          <a:xfrm>
            <a:off x="4572000" y="3286125"/>
            <a:ext cx="2736850" cy="1187450"/>
          </a:xfrm>
          <a:prstGeom prst="rect">
            <a:avLst/>
          </a:prstGeom>
          <a:noFill/>
          <a:ln w="25400">
            <a:noFill/>
          </a:ln>
        </p:spPr>
        <p:txBody>
          <a:bodyPr>
            <a:spAutoFit/>
          </a:bodyPr>
          <a:p>
            <a:pPr eaLnBrk="0" hangingPunct="0">
              <a:spcBef>
                <a:spcPct val="50000"/>
              </a:spcBef>
            </a:pPr>
            <a:r>
              <a:rPr lang="zh-CN" altLang="en-US" sz="2400" dirty="0">
                <a:solidFill>
                  <a:srgbClr val="000066"/>
                </a:solidFill>
                <a:latin typeface="宋体" panose="02010600030101010101" pitchFamily="2" charset="-122"/>
              </a:rPr>
              <a:t>由指令中的寄存器或存储器操作数指出目标地址</a:t>
            </a:r>
            <a:endParaRPr lang="zh-CN" altLang="en-US" sz="2400" dirty="0">
              <a:solidFill>
                <a:srgbClr val="000066"/>
              </a:solidFill>
              <a:latin typeface="宋体" panose="02010600030101010101" pitchFamily="2" charset="-122"/>
            </a:endParaRPr>
          </a:p>
        </p:txBody>
      </p:sp>
      <p:sp>
        <p:nvSpPr>
          <p:cNvPr id="398343" name="文本框 398342"/>
          <p:cNvSpPr txBox="1"/>
          <p:nvPr/>
        </p:nvSpPr>
        <p:spPr>
          <a:xfrm>
            <a:off x="762000" y="5343525"/>
            <a:ext cx="2362200" cy="457200"/>
          </a:xfrm>
          <a:prstGeom prst="rect">
            <a:avLst/>
          </a:prstGeom>
          <a:noFill/>
          <a:ln w="25400">
            <a:noFill/>
          </a:ln>
        </p:spPr>
        <p:txBody>
          <a:bodyPr>
            <a:spAutoFit/>
          </a:bodyPr>
          <a:p>
            <a:pPr eaLnBrk="0" hangingPunct="0">
              <a:spcBef>
                <a:spcPct val="50000"/>
              </a:spcBef>
            </a:pPr>
            <a:r>
              <a:rPr lang="zh-CN" altLang="en-US" sz="2400" dirty="0">
                <a:solidFill>
                  <a:srgbClr val="000066"/>
                </a:solidFill>
                <a:latin typeface="宋体" panose="02010600030101010101" pitchFamily="2" charset="-122"/>
              </a:rPr>
              <a:t>段内直接寻址</a:t>
            </a:r>
            <a:endParaRPr lang="zh-CN" altLang="en-US" sz="2400" dirty="0">
              <a:solidFill>
                <a:srgbClr val="000066"/>
              </a:solidFill>
              <a:latin typeface="宋体" panose="02010600030101010101" pitchFamily="2" charset="-122"/>
            </a:endParaRPr>
          </a:p>
        </p:txBody>
      </p:sp>
      <p:sp>
        <p:nvSpPr>
          <p:cNvPr id="398344" name="文本框 398343"/>
          <p:cNvSpPr txBox="1"/>
          <p:nvPr/>
        </p:nvSpPr>
        <p:spPr>
          <a:xfrm>
            <a:off x="4724400" y="5419725"/>
            <a:ext cx="2362200" cy="457200"/>
          </a:xfrm>
          <a:prstGeom prst="rect">
            <a:avLst/>
          </a:prstGeom>
          <a:noFill/>
          <a:ln w="25400">
            <a:noFill/>
          </a:ln>
        </p:spPr>
        <p:txBody>
          <a:bodyPr>
            <a:spAutoFit/>
          </a:bodyPr>
          <a:p>
            <a:pPr eaLnBrk="0" hangingPunct="0">
              <a:spcBef>
                <a:spcPct val="50000"/>
              </a:spcBef>
            </a:pPr>
            <a:r>
              <a:rPr lang="zh-CN" altLang="en-US" sz="2400" dirty="0">
                <a:solidFill>
                  <a:srgbClr val="000066"/>
                </a:solidFill>
                <a:latin typeface="宋体" panose="02010600030101010101" pitchFamily="2" charset="-122"/>
              </a:rPr>
              <a:t>段内间接寻址</a:t>
            </a:r>
            <a:endParaRPr lang="zh-CN" altLang="en-US" sz="2400" dirty="0">
              <a:solidFill>
                <a:srgbClr val="000066"/>
              </a:solidFill>
              <a:latin typeface="宋体" panose="02010600030101010101" pitchFamily="2" charset="-122"/>
            </a:endParaRPr>
          </a:p>
        </p:txBody>
      </p:sp>
      <p:sp>
        <p:nvSpPr>
          <p:cNvPr id="398345" name="直接连接符 398344"/>
          <p:cNvSpPr/>
          <p:nvPr/>
        </p:nvSpPr>
        <p:spPr>
          <a:xfrm flipH="1">
            <a:off x="2133600" y="2752725"/>
            <a:ext cx="762000" cy="609600"/>
          </a:xfrm>
          <a:prstGeom prst="line">
            <a:avLst/>
          </a:prstGeom>
          <a:ln w="25400" cap="sq" cmpd="sng">
            <a:solidFill>
              <a:srgbClr val="FF6600"/>
            </a:solidFill>
            <a:prstDash val="solid"/>
            <a:headEnd type="none" w="sm" len="sm"/>
            <a:tailEnd type="triangle" w="lg" len="lg"/>
          </a:ln>
        </p:spPr>
      </p:sp>
      <p:sp>
        <p:nvSpPr>
          <p:cNvPr id="398346" name="直接连接符 398345"/>
          <p:cNvSpPr/>
          <p:nvPr/>
        </p:nvSpPr>
        <p:spPr>
          <a:xfrm>
            <a:off x="3505200" y="2752725"/>
            <a:ext cx="2133600" cy="609600"/>
          </a:xfrm>
          <a:prstGeom prst="line">
            <a:avLst/>
          </a:prstGeom>
          <a:ln w="25400" cap="sq" cmpd="sng">
            <a:solidFill>
              <a:srgbClr val="FF6600"/>
            </a:solidFill>
            <a:prstDash val="solid"/>
            <a:headEnd type="none" w="sm" len="sm"/>
            <a:tailEnd type="triangle" w="lg" len="lg"/>
          </a:ln>
        </p:spPr>
      </p:sp>
      <p:sp>
        <p:nvSpPr>
          <p:cNvPr id="398347" name="直接连接符 398346"/>
          <p:cNvSpPr/>
          <p:nvPr/>
        </p:nvSpPr>
        <p:spPr>
          <a:xfrm flipH="1">
            <a:off x="1676400" y="4292600"/>
            <a:ext cx="519113" cy="1050925"/>
          </a:xfrm>
          <a:prstGeom prst="line">
            <a:avLst/>
          </a:prstGeom>
          <a:ln w="25400" cap="sq" cmpd="sng">
            <a:solidFill>
              <a:srgbClr val="FF6600"/>
            </a:solidFill>
            <a:prstDash val="solid"/>
            <a:headEnd type="none" w="sm" len="sm"/>
            <a:tailEnd type="triangle" w="lg" len="lg"/>
          </a:ln>
        </p:spPr>
      </p:sp>
      <p:sp>
        <p:nvSpPr>
          <p:cNvPr id="398348" name="直接连接符 398347"/>
          <p:cNvSpPr/>
          <p:nvPr/>
        </p:nvSpPr>
        <p:spPr>
          <a:xfrm flipH="1">
            <a:off x="5791200" y="4437063"/>
            <a:ext cx="4763" cy="1058862"/>
          </a:xfrm>
          <a:prstGeom prst="line">
            <a:avLst/>
          </a:prstGeom>
          <a:ln w="25400" cap="sq" cmpd="sng">
            <a:solidFill>
              <a:srgbClr val="FF6600"/>
            </a:solidFill>
            <a:prstDash val="solid"/>
            <a:headEnd type="none" w="sm" len="sm"/>
            <a:tailEnd type="triangle" w="lg" len="lg"/>
          </a:ln>
        </p:spPr>
      </p:sp>
    </p:spTree>
  </p:cSld>
  <p:clrMapOvr>
    <a:masterClrMapping/>
  </p:clrMapOvr>
  <p:transition>
    <p:wheel spokes="8"/>
  </p:transition>
</p:sld>
</file>

<file path=ppt/slides/slide2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99362" name="标题 399361"/>
          <p:cNvSpPr>
            <a:spLocks noGrp="1"/>
          </p:cNvSpPr>
          <p:nvPr>
            <p:ph type="title"/>
          </p:nvPr>
        </p:nvSpPr>
        <p:spPr/>
        <p:txBody>
          <a:bodyPr anchor="ctr" anchorCtr="0"/>
          <a:p>
            <a:endParaRPr lang="zh-CN" altLang="en-US" dirty="0"/>
          </a:p>
        </p:txBody>
      </p:sp>
      <p:sp>
        <p:nvSpPr>
          <p:cNvPr id="399363" name="文本占位符 399362"/>
          <p:cNvSpPr>
            <a:spLocks noGrp="1"/>
          </p:cNvSpPr>
          <p:nvPr>
            <p:ph type="body" idx="1"/>
          </p:nvPr>
        </p:nvSpPr>
        <p:spPr/>
        <p:txBody>
          <a:bodyPr/>
          <a:p>
            <a:pPr>
              <a:lnSpc>
                <a:spcPct val="110000"/>
              </a:lnSpc>
              <a:buNone/>
            </a:pPr>
            <a:r>
              <a:rPr lang="zh-CN" altLang="en-US" dirty="0"/>
              <a:t>无条件段内转移      段内</a:t>
            </a:r>
            <a:r>
              <a:rPr lang="zh-CN" altLang="en-US" u="sng" dirty="0"/>
              <a:t>直接</a:t>
            </a:r>
            <a:r>
              <a:rPr lang="zh-CN" altLang="en-US" dirty="0"/>
              <a:t>寻址</a:t>
            </a:r>
            <a:endParaRPr lang="zh-CN" altLang="en-US" dirty="0"/>
          </a:p>
          <a:p>
            <a:pPr>
              <a:lnSpc>
                <a:spcPct val="110000"/>
              </a:lnSpc>
              <a:buNone/>
            </a:pPr>
            <a:r>
              <a:rPr lang="en-US" altLang="zh-CN" sz="2400"/>
              <a:t>JMP  Label</a:t>
            </a:r>
            <a:endParaRPr lang="en-US" altLang="zh-CN" sz="2400"/>
          </a:p>
          <a:p>
            <a:pPr>
              <a:lnSpc>
                <a:spcPct val="110000"/>
              </a:lnSpc>
            </a:pPr>
            <a:endParaRPr lang="zh-CN" altLang="en-US" sz="2400" dirty="0"/>
          </a:p>
          <a:p>
            <a:pPr>
              <a:lnSpc>
                <a:spcPct val="110000"/>
              </a:lnSpc>
            </a:pPr>
            <a:endParaRPr lang="zh-CN" altLang="en-US" sz="2400" dirty="0"/>
          </a:p>
          <a:p>
            <a:pPr>
              <a:lnSpc>
                <a:spcPct val="110000"/>
              </a:lnSpc>
            </a:pPr>
            <a:endParaRPr lang="zh-CN" altLang="en-US" sz="2400" dirty="0"/>
          </a:p>
          <a:p>
            <a:pPr>
              <a:lnSpc>
                <a:spcPct val="110000"/>
              </a:lnSpc>
            </a:pPr>
            <a:endParaRPr lang="zh-CN" altLang="en-US" sz="2400" dirty="0"/>
          </a:p>
          <a:p>
            <a:pPr>
              <a:lnSpc>
                <a:spcPct val="110000"/>
              </a:lnSpc>
            </a:pPr>
            <a:endParaRPr lang="zh-CN" altLang="en-US" sz="2400" dirty="0"/>
          </a:p>
          <a:p>
            <a:pPr>
              <a:lnSpc>
                <a:spcPct val="110000"/>
              </a:lnSpc>
            </a:pPr>
            <a:endParaRPr lang="zh-CN" altLang="en-US" sz="2400" dirty="0"/>
          </a:p>
          <a:p>
            <a:pPr>
              <a:lnSpc>
                <a:spcPct val="110000"/>
              </a:lnSpc>
              <a:buNone/>
            </a:pPr>
            <a:r>
              <a:rPr lang="zh-CN" altLang="en-US" sz="2400" dirty="0"/>
              <a:t>下一条要执行指令的偏移地址=当前</a:t>
            </a:r>
            <a:r>
              <a:rPr lang="en-US" altLang="zh-CN" sz="2400"/>
              <a:t>IP+</a:t>
            </a:r>
            <a:r>
              <a:rPr lang="zh-CN" altLang="en-US" sz="2400" dirty="0"/>
              <a:t>位移量</a:t>
            </a:r>
            <a:endParaRPr lang="zh-CN" altLang="en-US" sz="2400" dirty="0"/>
          </a:p>
        </p:txBody>
      </p:sp>
      <p:sp>
        <p:nvSpPr>
          <p:cNvPr id="399364" name="直接连接符 399363"/>
          <p:cNvSpPr/>
          <p:nvPr/>
        </p:nvSpPr>
        <p:spPr>
          <a:xfrm>
            <a:off x="3132138" y="1844675"/>
            <a:ext cx="990600" cy="0"/>
          </a:xfrm>
          <a:prstGeom prst="line">
            <a:avLst/>
          </a:prstGeom>
          <a:ln w="25400" cap="sq" cmpd="sng">
            <a:solidFill>
              <a:srgbClr val="FF6600"/>
            </a:solidFill>
            <a:prstDash val="solid"/>
            <a:headEnd type="none" w="sm" len="sm"/>
            <a:tailEnd type="none" w="lg" len="lg"/>
          </a:ln>
        </p:spPr>
      </p:sp>
      <p:sp>
        <p:nvSpPr>
          <p:cNvPr id="399365" name="矩形 399364"/>
          <p:cNvSpPr/>
          <p:nvPr/>
        </p:nvSpPr>
        <p:spPr>
          <a:xfrm>
            <a:off x="6445250" y="1931988"/>
            <a:ext cx="1524000" cy="3657600"/>
          </a:xfrm>
          <a:prstGeom prst="rect">
            <a:avLst/>
          </a:prstGeom>
          <a:solidFill>
            <a:srgbClr val="339966"/>
          </a:solidFill>
          <a:ln w="25400" cap="sq" cmpd="sng">
            <a:solidFill>
              <a:srgbClr val="339966"/>
            </a:solidFill>
            <a:prstDash val="solid"/>
            <a:miter/>
            <a:headEnd type="none" w="sm" len="sm"/>
            <a:tailEnd type="none" w="lg" len="lg"/>
          </a:ln>
        </p:spPr>
        <p:txBody>
          <a:bodyPr/>
          <a:p>
            <a:endParaRPr lang="zh-CN" altLang="en-US"/>
          </a:p>
        </p:txBody>
      </p:sp>
      <p:sp>
        <p:nvSpPr>
          <p:cNvPr id="399366" name="直接连接符 399365"/>
          <p:cNvSpPr/>
          <p:nvPr/>
        </p:nvSpPr>
        <p:spPr>
          <a:xfrm>
            <a:off x="6445250" y="2693988"/>
            <a:ext cx="1524000" cy="0"/>
          </a:xfrm>
          <a:prstGeom prst="line">
            <a:avLst/>
          </a:prstGeom>
          <a:ln w="25400" cap="sq" cmpd="sng">
            <a:solidFill>
              <a:schemeClr val="tx1"/>
            </a:solidFill>
            <a:prstDash val="solid"/>
            <a:headEnd type="none" w="sm" len="sm"/>
            <a:tailEnd type="none" w="lg" len="lg"/>
          </a:ln>
        </p:spPr>
      </p:sp>
      <p:sp>
        <p:nvSpPr>
          <p:cNvPr id="399367" name="直接连接符 399366"/>
          <p:cNvSpPr/>
          <p:nvPr/>
        </p:nvSpPr>
        <p:spPr>
          <a:xfrm>
            <a:off x="6445250" y="3151188"/>
            <a:ext cx="1524000" cy="0"/>
          </a:xfrm>
          <a:prstGeom prst="line">
            <a:avLst/>
          </a:prstGeom>
          <a:ln w="25400" cap="sq" cmpd="sng">
            <a:solidFill>
              <a:schemeClr val="tx1"/>
            </a:solidFill>
            <a:prstDash val="solid"/>
            <a:headEnd type="none" w="sm" len="sm"/>
            <a:tailEnd type="none" w="lg" len="lg"/>
          </a:ln>
        </p:spPr>
      </p:sp>
      <p:sp>
        <p:nvSpPr>
          <p:cNvPr id="399368" name="直接连接符 399367"/>
          <p:cNvSpPr/>
          <p:nvPr/>
        </p:nvSpPr>
        <p:spPr>
          <a:xfrm>
            <a:off x="6445250" y="3608388"/>
            <a:ext cx="1524000" cy="0"/>
          </a:xfrm>
          <a:prstGeom prst="line">
            <a:avLst/>
          </a:prstGeom>
          <a:ln w="25400" cap="sq" cmpd="sng">
            <a:solidFill>
              <a:schemeClr val="tx1"/>
            </a:solidFill>
            <a:prstDash val="solid"/>
            <a:headEnd type="none" w="sm" len="sm"/>
            <a:tailEnd type="none" w="lg" len="lg"/>
          </a:ln>
        </p:spPr>
      </p:sp>
      <p:sp>
        <p:nvSpPr>
          <p:cNvPr id="399369" name="直接连接符 399368"/>
          <p:cNvSpPr/>
          <p:nvPr/>
        </p:nvSpPr>
        <p:spPr>
          <a:xfrm>
            <a:off x="6445250" y="4446588"/>
            <a:ext cx="1524000" cy="0"/>
          </a:xfrm>
          <a:prstGeom prst="line">
            <a:avLst/>
          </a:prstGeom>
          <a:ln w="25400" cap="sq" cmpd="sng">
            <a:solidFill>
              <a:schemeClr val="tx1"/>
            </a:solidFill>
            <a:prstDash val="solid"/>
            <a:headEnd type="none" w="sm" len="sm"/>
            <a:tailEnd type="none" w="lg" len="lg"/>
          </a:ln>
        </p:spPr>
      </p:sp>
      <p:sp>
        <p:nvSpPr>
          <p:cNvPr id="399370" name="直接连接符 399369"/>
          <p:cNvSpPr/>
          <p:nvPr/>
        </p:nvSpPr>
        <p:spPr>
          <a:xfrm>
            <a:off x="6445250" y="4903788"/>
            <a:ext cx="1524000" cy="0"/>
          </a:xfrm>
          <a:prstGeom prst="line">
            <a:avLst/>
          </a:prstGeom>
          <a:ln w="25400" cap="sq" cmpd="sng">
            <a:solidFill>
              <a:schemeClr val="tx1"/>
            </a:solidFill>
            <a:prstDash val="solid"/>
            <a:headEnd type="none" w="sm" len="sm"/>
            <a:tailEnd type="none" w="lg" len="lg"/>
          </a:ln>
        </p:spPr>
      </p:sp>
      <p:sp>
        <p:nvSpPr>
          <p:cNvPr id="399371" name="文本框 399370"/>
          <p:cNvSpPr txBox="1"/>
          <p:nvPr/>
        </p:nvSpPr>
        <p:spPr>
          <a:xfrm>
            <a:off x="6750050" y="2693988"/>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JMP</a:t>
            </a:r>
            <a:endParaRPr lang="en-US" altLang="zh-CN" sz="2400">
              <a:solidFill>
                <a:schemeClr val="tx2"/>
              </a:solidFill>
              <a:latin typeface="Times New Roman" panose="02020603050405020304" pitchFamily="18" charset="0"/>
            </a:endParaRPr>
          </a:p>
        </p:txBody>
      </p:sp>
      <p:sp>
        <p:nvSpPr>
          <p:cNvPr id="399372" name="文本框 399371"/>
          <p:cNvSpPr txBox="1"/>
          <p:nvPr/>
        </p:nvSpPr>
        <p:spPr>
          <a:xfrm>
            <a:off x="5302250" y="4475163"/>
            <a:ext cx="1038225"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Label</a:t>
            </a:r>
            <a:endParaRPr lang="en-US" altLang="zh-CN" sz="2400">
              <a:solidFill>
                <a:schemeClr val="tx2"/>
              </a:solidFill>
              <a:latin typeface="Times New Roman" panose="02020603050405020304" pitchFamily="18" charset="0"/>
            </a:endParaRPr>
          </a:p>
        </p:txBody>
      </p:sp>
      <p:sp>
        <p:nvSpPr>
          <p:cNvPr id="399373" name="文本框 399372"/>
          <p:cNvSpPr txBox="1"/>
          <p:nvPr/>
        </p:nvSpPr>
        <p:spPr>
          <a:xfrm>
            <a:off x="6902450" y="3836988"/>
            <a:ext cx="5334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cs typeface="Times New Roman" panose="02020603050405020304" pitchFamily="18" charset="0"/>
              </a:rPr>
              <a:t>┇</a:t>
            </a:r>
            <a:endParaRPr lang="en-US" altLang="zh-CN" sz="2400">
              <a:solidFill>
                <a:schemeClr val="tx2"/>
              </a:solidFill>
              <a:latin typeface="Times New Roman" panose="02020603050405020304" pitchFamily="18" charset="0"/>
            </a:endParaRPr>
          </a:p>
        </p:txBody>
      </p:sp>
      <p:sp>
        <p:nvSpPr>
          <p:cNvPr id="399374" name="文本框 399373"/>
          <p:cNvSpPr txBox="1"/>
          <p:nvPr/>
        </p:nvSpPr>
        <p:spPr>
          <a:xfrm>
            <a:off x="6902450" y="5056188"/>
            <a:ext cx="5334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cs typeface="Times New Roman" panose="02020603050405020304" pitchFamily="18" charset="0"/>
              </a:rPr>
              <a:t>┇</a:t>
            </a:r>
            <a:endParaRPr lang="en-US" altLang="zh-CN" sz="2400">
              <a:solidFill>
                <a:schemeClr val="tx2"/>
              </a:solidFill>
              <a:latin typeface="Times New Roman" panose="02020603050405020304" pitchFamily="18" charset="0"/>
            </a:endParaRPr>
          </a:p>
        </p:txBody>
      </p:sp>
      <p:sp>
        <p:nvSpPr>
          <p:cNvPr id="399375" name="文本框 399374"/>
          <p:cNvSpPr txBox="1"/>
          <p:nvPr/>
        </p:nvSpPr>
        <p:spPr>
          <a:xfrm>
            <a:off x="6902450" y="2084388"/>
            <a:ext cx="5334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cs typeface="Times New Roman" panose="02020603050405020304" pitchFamily="18" charset="0"/>
              </a:rPr>
              <a:t>┇</a:t>
            </a:r>
            <a:endParaRPr lang="en-US" altLang="zh-CN" sz="2400">
              <a:solidFill>
                <a:schemeClr val="tx2"/>
              </a:solidFill>
              <a:latin typeface="Times New Roman" panose="02020603050405020304" pitchFamily="18" charset="0"/>
            </a:endParaRPr>
          </a:p>
        </p:txBody>
      </p:sp>
      <p:sp>
        <p:nvSpPr>
          <p:cNvPr id="399376" name="右大括号 399375"/>
          <p:cNvSpPr/>
          <p:nvPr/>
        </p:nvSpPr>
        <p:spPr>
          <a:xfrm>
            <a:off x="8121650" y="2160588"/>
            <a:ext cx="228600" cy="3124200"/>
          </a:xfrm>
          <a:prstGeom prst="rightBrace">
            <a:avLst>
              <a:gd name="adj1" fmla="val 113888"/>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399377" name="文本框 399376"/>
          <p:cNvSpPr txBox="1"/>
          <p:nvPr/>
        </p:nvSpPr>
        <p:spPr>
          <a:xfrm>
            <a:off x="8502650" y="3106738"/>
            <a:ext cx="533400" cy="118745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代码段</a:t>
            </a:r>
            <a:endParaRPr lang="zh-CN" altLang="en-US" sz="2400" dirty="0">
              <a:solidFill>
                <a:schemeClr val="tx2"/>
              </a:solidFill>
              <a:latin typeface="Times New Roman" panose="02020603050405020304" pitchFamily="18" charset="0"/>
            </a:endParaRPr>
          </a:p>
        </p:txBody>
      </p:sp>
      <p:sp>
        <p:nvSpPr>
          <p:cNvPr id="399378" name="直接连接符 399377"/>
          <p:cNvSpPr/>
          <p:nvPr/>
        </p:nvSpPr>
        <p:spPr>
          <a:xfrm>
            <a:off x="5378450" y="2693988"/>
            <a:ext cx="914400" cy="0"/>
          </a:xfrm>
          <a:prstGeom prst="line">
            <a:avLst/>
          </a:prstGeom>
          <a:ln w="25400" cap="sq" cmpd="sng">
            <a:solidFill>
              <a:srgbClr val="FF6600"/>
            </a:solidFill>
            <a:prstDash val="solid"/>
            <a:headEnd type="none" w="sm" len="sm"/>
            <a:tailEnd type="none" w="lg" len="lg"/>
          </a:ln>
        </p:spPr>
      </p:sp>
      <p:sp>
        <p:nvSpPr>
          <p:cNvPr id="399379" name="直接连接符 399378"/>
          <p:cNvSpPr/>
          <p:nvPr/>
        </p:nvSpPr>
        <p:spPr>
          <a:xfrm>
            <a:off x="5378450" y="4446588"/>
            <a:ext cx="914400" cy="0"/>
          </a:xfrm>
          <a:prstGeom prst="line">
            <a:avLst/>
          </a:prstGeom>
          <a:ln w="25400" cap="sq" cmpd="sng">
            <a:solidFill>
              <a:srgbClr val="FF6600"/>
            </a:solidFill>
            <a:prstDash val="solid"/>
            <a:headEnd type="none" w="sm" len="sm"/>
            <a:tailEnd type="none" w="lg" len="lg"/>
          </a:ln>
        </p:spPr>
      </p:sp>
      <p:sp>
        <p:nvSpPr>
          <p:cNvPr id="399380" name="直接连接符 399379"/>
          <p:cNvSpPr/>
          <p:nvPr/>
        </p:nvSpPr>
        <p:spPr>
          <a:xfrm>
            <a:off x="5835650" y="2803525"/>
            <a:ext cx="0" cy="1524000"/>
          </a:xfrm>
          <a:prstGeom prst="line">
            <a:avLst/>
          </a:prstGeom>
          <a:ln w="25400" cap="sq" cmpd="sng">
            <a:solidFill>
              <a:srgbClr val="FF6600"/>
            </a:solidFill>
            <a:prstDash val="solid"/>
            <a:headEnd type="triangle" w="med" len="med"/>
            <a:tailEnd type="triangle" w="med" len="med"/>
          </a:ln>
        </p:spPr>
      </p:sp>
      <p:sp>
        <p:nvSpPr>
          <p:cNvPr id="399381" name="线形标注 1 399380"/>
          <p:cNvSpPr/>
          <p:nvPr/>
        </p:nvSpPr>
        <p:spPr>
          <a:xfrm>
            <a:off x="4140200" y="3644900"/>
            <a:ext cx="1219200" cy="609600"/>
          </a:xfrm>
          <a:prstGeom prst="borderCallout1">
            <a:avLst>
              <a:gd name="adj1" fmla="val 18750"/>
              <a:gd name="adj2" fmla="val 106250"/>
              <a:gd name="adj3" fmla="val -45833"/>
              <a:gd name="adj4" fmla="val 125000"/>
            </a:avLst>
          </a:prstGeom>
          <a:solidFill>
            <a:srgbClr val="339966"/>
          </a:solidFill>
          <a:ln w="25400" cap="sq" cmpd="sng">
            <a:solidFill>
              <a:srgbClr val="339966"/>
            </a:solidFill>
            <a:prstDash val="solid"/>
            <a:miter/>
            <a:headEnd type="none" w="lg" len="lg"/>
            <a:tailEnd type="none" w="sm" len="sm"/>
          </a:ln>
        </p:spPr>
        <p:txBody>
          <a:bodyPr/>
          <a:p>
            <a:pPr eaLnBrk="0" hangingPunct="0"/>
            <a:r>
              <a:rPr lang="zh-CN" altLang="en-US" sz="2400" dirty="0">
                <a:solidFill>
                  <a:schemeClr val="tx2"/>
                </a:solidFill>
                <a:latin typeface="Times New Roman" panose="02020603050405020304" pitchFamily="18" charset="0"/>
              </a:rPr>
              <a:t>位移量</a:t>
            </a:r>
            <a:endParaRPr lang="zh-CN" altLang="en-US" sz="2400" dirty="0">
              <a:solidFill>
                <a:schemeClr val="tx2"/>
              </a:solidFill>
              <a:latin typeface="Times New Roman" panose="02020603050405020304" pitchFamily="18" charset="0"/>
            </a:endParaRPr>
          </a:p>
        </p:txBody>
      </p:sp>
      <p:sp>
        <p:nvSpPr>
          <p:cNvPr id="399382" name="线形标注 1 399381"/>
          <p:cNvSpPr/>
          <p:nvPr/>
        </p:nvSpPr>
        <p:spPr>
          <a:xfrm>
            <a:off x="2379663" y="2879725"/>
            <a:ext cx="1828800" cy="533400"/>
          </a:xfrm>
          <a:prstGeom prst="borderCallout1">
            <a:avLst>
              <a:gd name="adj1" fmla="val 21431"/>
              <a:gd name="adj2" fmla="val -4167"/>
              <a:gd name="adj3" fmla="val -37204"/>
              <a:gd name="adj4" fmla="val -15625"/>
            </a:avLst>
          </a:prstGeom>
          <a:solidFill>
            <a:srgbClr val="C0C0C0"/>
          </a:solidFill>
          <a:ln w="25400" cap="sq" cmpd="sng">
            <a:solidFill>
              <a:srgbClr val="C0C0C0"/>
            </a:solidFill>
            <a:prstDash val="solid"/>
            <a:miter/>
            <a:headEnd type="none" w="lg" len="lg"/>
            <a:tailEnd type="none" w="sm" len="sm"/>
          </a:ln>
        </p:spPr>
        <p:txBody>
          <a:bodyPr/>
          <a:p>
            <a:pPr eaLnBrk="0" hangingPunct="0"/>
            <a:r>
              <a:rPr lang="zh-CN" altLang="en-US" sz="2400" dirty="0">
                <a:solidFill>
                  <a:schemeClr val="tx2"/>
                </a:solidFill>
                <a:latin typeface="Times New Roman" panose="02020603050405020304" pitchFamily="18" charset="0"/>
              </a:rPr>
              <a:t>近地址标号</a:t>
            </a:r>
            <a:endParaRPr lang="zh-CN" altLang="en-US" sz="2400" dirty="0">
              <a:solidFill>
                <a:schemeClr val="tx2"/>
              </a:solidFill>
              <a:latin typeface="Times New Roman" panose="02020603050405020304" pitchFamily="18" charset="0"/>
            </a:endParaRPr>
          </a:p>
        </p:txBody>
      </p:sp>
    </p:spTree>
  </p:cSld>
  <p:clrMapOvr>
    <a:masterClrMapping/>
  </p:clrMapOvr>
  <p:transition>
    <p:wheel spokes="8"/>
  </p:transition>
</p:sld>
</file>

<file path=ppt/slides/slide2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0386" name="标题 400385"/>
          <p:cNvSpPr>
            <a:spLocks noGrp="1"/>
          </p:cNvSpPr>
          <p:nvPr>
            <p:ph type="title"/>
          </p:nvPr>
        </p:nvSpPr>
        <p:spPr/>
        <p:txBody>
          <a:bodyPr anchor="ctr" anchorCtr="0"/>
          <a:p>
            <a:endParaRPr lang="zh-CN" altLang="en-US" dirty="0"/>
          </a:p>
        </p:txBody>
      </p:sp>
      <p:sp>
        <p:nvSpPr>
          <p:cNvPr id="400387" name="文本占位符 400386"/>
          <p:cNvSpPr>
            <a:spLocks noGrp="1"/>
          </p:cNvSpPr>
          <p:nvPr>
            <p:ph type="body" idx="1"/>
          </p:nvPr>
        </p:nvSpPr>
        <p:spPr/>
        <p:txBody>
          <a:bodyPr/>
          <a:p>
            <a:pPr>
              <a:buNone/>
            </a:pPr>
            <a:r>
              <a:rPr lang="zh-CN" altLang="en-US" dirty="0"/>
              <a:t>无条件段内转移      段内</a:t>
            </a:r>
            <a:r>
              <a:rPr lang="zh-CN" altLang="en-US" u="sng" dirty="0"/>
              <a:t>间接</a:t>
            </a:r>
            <a:r>
              <a:rPr lang="zh-CN" altLang="en-US" dirty="0"/>
              <a:t>寻址</a:t>
            </a:r>
            <a:endParaRPr lang="zh-CN" altLang="en-US" dirty="0"/>
          </a:p>
          <a:p>
            <a:pPr>
              <a:spcBef>
                <a:spcPct val="40000"/>
              </a:spcBef>
              <a:spcAft>
                <a:spcPct val="10000"/>
              </a:spcAft>
              <a:buNone/>
            </a:pPr>
            <a:r>
              <a:rPr lang="en-US" altLang="zh-CN" sz="2400"/>
              <a:t>JMP  BX</a:t>
            </a:r>
            <a:endParaRPr lang="en-US" altLang="zh-CN" sz="2400"/>
          </a:p>
          <a:p>
            <a:pPr>
              <a:spcAft>
                <a:spcPct val="15000"/>
              </a:spcAft>
              <a:buNone/>
            </a:pPr>
            <a:r>
              <a:rPr lang="en-US" altLang="zh-CN" sz="2400"/>
              <a:t>JMP  WORD  PTR[BX]</a:t>
            </a:r>
            <a:endParaRPr lang="en-US" altLang="zh-CN" sz="2400"/>
          </a:p>
          <a:p>
            <a:endParaRPr lang="zh-CN" altLang="en-US" sz="2400" dirty="0"/>
          </a:p>
        </p:txBody>
      </p:sp>
      <p:sp>
        <p:nvSpPr>
          <p:cNvPr id="400388" name="直接连接符 400387"/>
          <p:cNvSpPr/>
          <p:nvPr/>
        </p:nvSpPr>
        <p:spPr>
          <a:xfrm>
            <a:off x="3132138" y="1844675"/>
            <a:ext cx="990600" cy="0"/>
          </a:xfrm>
          <a:prstGeom prst="line">
            <a:avLst/>
          </a:prstGeom>
          <a:ln w="25400" cap="sq" cmpd="sng">
            <a:solidFill>
              <a:srgbClr val="FF6600"/>
            </a:solidFill>
            <a:prstDash val="solid"/>
            <a:headEnd type="none" w="sm" len="sm"/>
            <a:tailEnd type="none" w="lg" len="lg"/>
          </a:ln>
        </p:spPr>
      </p:sp>
      <p:sp>
        <p:nvSpPr>
          <p:cNvPr id="400407" name="矩形 400406"/>
          <p:cNvSpPr/>
          <p:nvPr/>
        </p:nvSpPr>
        <p:spPr>
          <a:xfrm>
            <a:off x="6373813" y="1581150"/>
            <a:ext cx="1524000" cy="4800600"/>
          </a:xfrm>
          <a:prstGeom prst="rect">
            <a:avLst/>
          </a:prstGeom>
          <a:solidFill>
            <a:srgbClr val="339966"/>
          </a:solidFill>
          <a:ln w="25400" cap="sq" cmpd="sng">
            <a:solidFill>
              <a:srgbClr val="339966"/>
            </a:solidFill>
            <a:prstDash val="solid"/>
            <a:miter/>
            <a:headEnd type="none" w="sm" len="sm"/>
            <a:tailEnd type="none" w="lg" len="lg"/>
          </a:ln>
        </p:spPr>
        <p:txBody>
          <a:bodyPr/>
          <a:p>
            <a:endParaRPr lang="zh-CN" altLang="en-US"/>
          </a:p>
        </p:txBody>
      </p:sp>
      <p:sp>
        <p:nvSpPr>
          <p:cNvPr id="400408" name="直接连接符 400407"/>
          <p:cNvSpPr/>
          <p:nvPr/>
        </p:nvSpPr>
        <p:spPr>
          <a:xfrm>
            <a:off x="6373813" y="2190750"/>
            <a:ext cx="1524000" cy="0"/>
          </a:xfrm>
          <a:prstGeom prst="line">
            <a:avLst/>
          </a:prstGeom>
          <a:ln w="25400" cap="sq" cmpd="sng">
            <a:solidFill>
              <a:schemeClr val="tx1"/>
            </a:solidFill>
            <a:prstDash val="solid"/>
            <a:headEnd type="none" w="sm" len="sm"/>
            <a:tailEnd type="none" w="lg" len="lg"/>
          </a:ln>
        </p:spPr>
      </p:sp>
      <p:sp>
        <p:nvSpPr>
          <p:cNvPr id="400409" name="直接连接符 400408"/>
          <p:cNvSpPr/>
          <p:nvPr/>
        </p:nvSpPr>
        <p:spPr>
          <a:xfrm>
            <a:off x="6373813" y="2628900"/>
            <a:ext cx="1524000" cy="0"/>
          </a:xfrm>
          <a:prstGeom prst="line">
            <a:avLst/>
          </a:prstGeom>
          <a:ln w="25400" cap="sq" cmpd="sng">
            <a:solidFill>
              <a:schemeClr val="tx1"/>
            </a:solidFill>
            <a:prstDash val="solid"/>
            <a:headEnd type="none" w="sm" len="sm"/>
            <a:tailEnd type="none" w="lg" len="lg"/>
          </a:ln>
        </p:spPr>
      </p:sp>
      <p:sp>
        <p:nvSpPr>
          <p:cNvPr id="400410" name="直接连接符 400409"/>
          <p:cNvSpPr/>
          <p:nvPr/>
        </p:nvSpPr>
        <p:spPr>
          <a:xfrm>
            <a:off x="6373813" y="3028950"/>
            <a:ext cx="1524000" cy="0"/>
          </a:xfrm>
          <a:prstGeom prst="line">
            <a:avLst/>
          </a:prstGeom>
          <a:ln w="25400" cap="sq" cmpd="sng">
            <a:solidFill>
              <a:schemeClr val="tx1"/>
            </a:solidFill>
            <a:prstDash val="solid"/>
            <a:headEnd type="none" w="sm" len="sm"/>
            <a:tailEnd type="none" w="lg" len="lg"/>
          </a:ln>
        </p:spPr>
      </p:sp>
      <p:sp>
        <p:nvSpPr>
          <p:cNvPr id="400411" name="直接连接符 400410"/>
          <p:cNvSpPr/>
          <p:nvPr/>
        </p:nvSpPr>
        <p:spPr>
          <a:xfrm>
            <a:off x="6373813" y="3638550"/>
            <a:ext cx="1524000" cy="0"/>
          </a:xfrm>
          <a:prstGeom prst="line">
            <a:avLst/>
          </a:prstGeom>
          <a:ln w="25400" cap="sq" cmpd="sng">
            <a:solidFill>
              <a:schemeClr val="tx1"/>
            </a:solidFill>
            <a:prstDash val="solid"/>
            <a:headEnd type="none" w="sm" len="sm"/>
            <a:tailEnd type="none" w="lg" len="lg"/>
          </a:ln>
        </p:spPr>
      </p:sp>
      <p:sp>
        <p:nvSpPr>
          <p:cNvPr id="400412" name="直接连接符 400411"/>
          <p:cNvSpPr/>
          <p:nvPr/>
        </p:nvSpPr>
        <p:spPr>
          <a:xfrm>
            <a:off x="6373813" y="5086350"/>
            <a:ext cx="1524000" cy="0"/>
          </a:xfrm>
          <a:prstGeom prst="line">
            <a:avLst/>
          </a:prstGeom>
          <a:ln w="25400" cap="sq" cmpd="sng">
            <a:solidFill>
              <a:schemeClr val="tx1"/>
            </a:solidFill>
            <a:prstDash val="solid"/>
            <a:headEnd type="none" w="sm" len="sm"/>
            <a:tailEnd type="none" w="lg" len="lg"/>
          </a:ln>
        </p:spPr>
      </p:sp>
      <p:sp>
        <p:nvSpPr>
          <p:cNvPr id="400413" name="文本框 400412"/>
          <p:cNvSpPr txBox="1"/>
          <p:nvPr/>
        </p:nvSpPr>
        <p:spPr>
          <a:xfrm>
            <a:off x="6678613" y="2190750"/>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JMP</a:t>
            </a:r>
            <a:endParaRPr lang="en-US" altLang="zh-CN" sz="2400">
              <a:solidFill>
                <a:schemeClr val="tx2"/>
              </a:solidFill>
              <a:latin typeface="Times New Roman" panose="02020603050405020304" pitchFamily="18" charset="0"/>
            </a:endParaRPr>
          </a:p>
        </p:txBody>
      </p:sp>
      <p:sp>
        <p:nvSpPr>
          <p:cNvPr id="400414" name="文本框 400413"/>
          <p:cNvSpPr txBox="1"/>
          <p:nvPr/>
        </p:nvSpPr>
        <p:spPr>
          <a:xfrm>
            <a:off x="6878638" y="3105150"/>
            <a:ext cx="5334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cs typeface="Times New Roman" panose="02020603050405020304" pitchFamily="18" charset="0"/>
              </a:rPr>
              <a:t>┇</a:t>
            </a:r>
            <a:endParaRPr lang="en-US" altLang="zh-CN" sz="2400">
              <a:solidFill>
                <a:schemeClr val="tx2"/>
              </a:solidFill>
              <a:latin typeface="Times New Roman" panose="02020603050405020304" pitchFamily="18" charset="0"/>
            </a:endParaRPr>
          </a:p>
        </p:txBody>
      </p:sp>
      <p:sp>
        <p:nvSpPr>
          <p:cNvPr id="400415" name="文本框 400414"/>
          <p:cNvSpPr txBox="1"/>
          <p:nvPr/>
        </p:nvSpPr>
        <p:spPr>
          <a:xfrm>
            <a:off x="6873875" y="4552950"/>
            <a:ext cx="5334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cs typeface="Times New Roman" panose="02020603050405020304" pitchFamily="18" charset="0"/>
              </a:rPr>
              <a:t>┇</a:t>
            </a:r>
            <a:endParaRPr lang="en-US" altLang="zh-CN" sz="2400">
              <a:solidFill>
                <a:schemeClr val="tx2"/>
              </a:solidFill>
              <a:latin typeface="Times New Roman" panose="02020603050405020304" pitchFamily="18" charset="0"/>
            </a:endParaRPr>
          </a:p>
        </p:txBody>
      </p:sp>
      <p:sp>
        <p:nvSpPr>
          <p:cNvPr id="400416" name="文本框 400415"/>
          <p:cNvSpPr txBox="1"/>
          <p:nvPr/>
        </p:nvSpPr>
        <p:spPr>
          <a:xfrm>
            <a:off x="6907213" y="1657350"/>
            <a:ext cx="5334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cs typeface="Times New Roman" panose="02020603050405020304" pitchFamily="18" charset="0"/>
              </a:rPr>
              <a:t>┇</a:t>
            </a:r>
            <a:endParaRPr lang="en-US" altLang="zh-CN" sz="2400">
              <a:solidFill>
                <a:schemeClr val="tx2"/>
              </a:solidFill>
              <a:latin typeface="Times New Roman" panose="02020603050405020304" pitchFamily="18" charset="0"/>
            </a:endParaRPr>
          </a:p>
        </p:txBody>
      </p:sp>
      <p:sp>
        <p:nvSpPr>
          <p:cNvPr id="400417" name="右大括号 400416"/>
          <p:cNvSpPr/>
          <p:nvPr/>
        </p:nvSpPr>
        <p:spPr>
          <a:xfrm>
            <a:off x="8050213" y="1657350"/>
            <a:ext cx="304800" cy="2895600"/>
          </a:xfrm>
          <a:prstGeom prst="rightBrace">
            <a:avLst>
              <a:gd name="adj1" fmla="val 79166"/>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400418" name="文本框 400417"/>
          <p:cNvSpPr txBox="1"/>
          <p:nvPr/>
        </p:nvSpPr>
        <p:spPr>
          <a:xfrm>
            <a:off x="8431213" y="2527300"/>
            <a:ext cx="533400" cy="118745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代码段</a:t>
            </a:r>
            <a:endParaRPr lang="zh-CN" altLang="en-US" sz="2400" dirty="0">
              <a:solidFill>
                <a:schemeClr val="tx2"/>
              </a:solidFill>
              <a:latin typeface="Times New Roman" panose="02020603050405020304" pitchFamily="18" charset="0"/>
            </a:endParaRPr>
          </a:p>
        </p:txBody>
      </p:sp>
      <p:sp>
        <p:nvSpPr>
          <p:cNvPr id="400419" name="直接连接符 400418"/>
          <p:cNvSpPr/>
          <p:nvPr/>
        </p:nvSpPr>
        <p:spPr>
          <a:xfrm>
            <a:off x="6373813" y="5467350"/>
            <a:ext cx="1524000" cy="0"/>
          </a:xfrm>
          <a:prstGeom prst="line">
            <a:avLst/>
          </a:prstGeom>
          <a:ln w="25400" cap="sq" cmpd="sng">
            <a:solidFill>
              <a:schemeClr val="tx1"/>
            </a:solidFill>
            <a:prstDash val="solid"/>
            <a:headEnd type="none" w="sm" len="sm"/>
            <a:tailEnd type="none" w="lg" len="lg"/>
          </a:ln>
        </p:spPr>
      </p:sp>
      <p:sp>
        <p:nvSpPr>
          <p:cNvPr id="400420" name="右大括号 400419"/>
          <p:cNvSpPr/>
          <p:nvPr/>
        </p:nvSpPr>
        <p:spPr>
          <a:xfrm>
            <a:off x="8050213" y="4857750"/>
            <a:ext cx="228600" cy="1219200"/>
          </a:xfrm>
          <a:prstGeom prst="rightBrace">
            <a:avLst>
              <a:gd name="adj1" fmla="val 44444"/>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400421" name="文本框 400420"/>
          <p:cNvSpPr txBox="1"/>
          <p:nvPr/>
        </p:nvSpPr>
        <p:spPr>
          <a:xfrm>
            <a:off x="8431213" y="4933950"/>
            <a:ext cx="533400" cy="118745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数据段</a:t>
            </a:r>
            <a:endParaRPr lang="zh-CN" altLang="en-US" sz="2400" dirty="0">
              <a:solidFill>
                <a:schemeClr val="tx2"/>
              </a:solidFill>
              <a:latin typeface="Times New Roman" panose="02020603050405020304" pitchFamily="18" charset="0"/>
            </a:endParaRPr>
          </a:p>
        </p:txBody>
      </p:sp>
      <p:sp>
        <p:nvSpPr>
          <p:cNvPr id="400422" name="文本框 400421"/>
          <p:cNvSpPr txBox="1"/>
          <p:nvPr/>
        </p:nvSpPr>
        <p:spPr>
          <a:xfrm>
            <a:off x="4268788" y="4905375"/>
            <a:ext cx="15240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BX=1200</a:t>
            </a:r>
            <a:endParaRPr lang="en-US" altLang="zh-CN" sz="2400">
              <a:solidFill>
                <a:schemeClr val="tx2"/>
              </a:solidFill>
              <a:latin typeface="Times New Roman" panose="02020603050405020304" pitchFamily="18" charset="0"/>
            </a:endParaRPr>
          </a:p>
        </p:txBody>
      </p:sp>
      <p:sp>
        <p:nvSpPr>
          <p:cNvPr id="400423" name="直接连接符 400422"/>
          <p:cNvSpPr/>
          <p:nvPr/>
        </p:nvSpPr>
        <p:spPr>
          <a:xfrm>
            <a:off x="5716588" y="5119688"/>
            <a:ext cx="533400" cy="0"/>
          </a:xfrm>
          <a:prstGeom prst="line">
            <a:avLst/>
          </a:prstGeom>
          <a:ln w="25400" cap="sq" cmpd="sng">
            <a:solidFill>
              <a:srgbClr val="FF6600"/>
            </a:solidFill>
            <a:prstDash val="solid"/>
            <a:headEnd type="none" w="sm" len="sm"/>
            <a:tailEnd type="triangle" w="lg" len="lg"/>
          </a:ln>
        </p:spPr>
      </p:sp>
      <p:sp>
        <p:nvSpPr>
          <p:cNvPr id="400424" name="直接连接符 400423"/>
          <p:cNvSpPr/>
          <p:nvPr/>
        </p:nvSpPr>
        <p:spPr>
          <a:xfrm>
            <a:off x="6373813" y="4019550"/>
            <a:ext cx="1524000" cy="0"/>
          </a:xfrm>
          <a:prstGeom prst="line">
            <a:avLst/>
          </a:prstGeom>
          <a:ln w="25400" cap="sq" cmpd="sng">
            <a:solidFill>
              <a:schemeClr val="tx1"/>
            </a:solidFill>
            <a:prstDash val="solid"/>
            <a:headEnd type="none" w="sm" len="sm"/>
            <a:tailEnd type="none" w="lg" len="lg"/>
          </a:ln>
        </p:spPr>
      </p:sp>
      <p:sp>
        <p:nvSpPr>
          <p:cNvPr id="400425" name="直接连接符 400424"/>
          <p:cNvSpPr/>
          <p:nvPr/>
        </p:nvSpPr>
        <p:spPr>
          <a:xfrm>
            <a:off x="6373813" y="4400550"/>
            <a:ext cx="1524000" cy="0"/>
          </a:xfrm>
          <a:prstGeom prst="line">
            <a:avLst/>
          </a:prstGeom>
          <a:ln w="25400" cap="sq" cmpd="sng">
            <a:solidFill>
              <a:schemeClr val="tx1"/>
            </a:solidFill>
            <a:prstDash val="solid"/>
            <a:headEnd type="none" w="sm" len="sm"/>
            <a:tailEnd type="none" w="lg" len="lg"/>
          </a:ln>
        </p:spPr>
      </p:sp>
      <p:sp>
        <p:nvSpPr>
          <p:cNvPr id="400426" name="直接连接符 400425"/>
          <p:cNvSpPr/>
          <p:nvPr/>
        </p:nvSpPr>
        <p:spPr>
          <a:xfrm>
            <a:off x="6373813" y="5848350"/>
            <a:ext cx="1524000" cy="0"/>
          </a:xfrm>
          <a:prstGeom prst="line">
            <a:avLst/>
          </a:prstGeom>
          <a:ln w="25400" cap="sq" cmpd="sng">
            <a:solidFill>
              <a:schemeClr val="tx1"/>
            </a:solidFill>
            <a:prstDash val="solid"/>
            <a:headEnd type="none" w="sm" len="sm"/>
            <a:tailEnd type="none" w="lg" len="lg"/>
          </a:ln>
        </p:spPr>
      </p:sp>
      <p:sp>
        <p:nvSpPr>
          <p:cNvPr id="400427" name="文本框 400426"/>
          <p:cNvSpPr txBox="1"/>
          <p:nvPr/>
        </p:nvSpPr>
        <p:spPr>
          <a:xfrm>
            <a:off x="6892925" y="5924550"/>
            <a:ext cx="5334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cs typeface="Times New Roman" panose="02020603050405020304" pitchFamily="18" charset="0"/>
              </a:rPr>
              <a:t>┇</a:t>
            </a:r>
            <a:endParaRPr lang="en-US" altLang="zh-CN" sz="2400">
              <a:solidFill>
                <a:schemeClr val="tx2"/>
              </a:solidFill>
              <a:latin typeface="Times New Roman" panose="02020603050405020304" pitchFamily="18" charset="0"/>
            </a:endParaRPr>
          </a:p>
        </p:txBody>
      </p:sp>
      <p:sp>
        <p:nvSpPr>
          <p:cNvPr id="400428" name="文本框 400427"/>
          <p:cNvSpPr txBox="1"/>
          <p:nvPr/>
        </p:nvSpPr>
        <p:spPr>
          <a:xfrm>
            <a:off x="6754813" y="5086350"/>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XXH</a:t>
            </a:r>
            <a:endParaRPr lang="en-US" altLang="zh-CN" sz="2400">
              <a:solidFill>
                <a:schemeClr val="tx2"/>
              </a:solidFill>
              <a:latin typeface="Times New Roman" panose="02020603050405020304" pitchFamily="18" charset="0"/>
            </a:endParaRPr>
          </a:p>
        </p:txBody>
      </p:sp>
      <p:sp>
        <p:nvSpPr>
          <p:cNvPr id="400429" name="文本框 400428"/>
          <p:cNvSpPr txBox="1"/>
          <p:nvPr/>
        </p:nvSpPr>
        <p:spPr>
          <a:xfrm>
            <a:off x="6754813" y="5467350"/>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XXH</a:t>
            </a:r>
            <a:endParaRPr lang="en-US" altLang="zh-CN" sz="2400">
              <a:solidFill>
                <a:schemeClr val="tx2"/>
              </a:solidFill>
              <a:latin typeface="Times New Roman" panose="02020603050405020304" pitchFamily="18" charset="0"/>
            </a:endParaRPr>
          </a:p>
        </p:txBody>
      </p:sp>
      <p:sp>
        <p:nvSpPr>
          <p:cNvPr id="400430" name="直接连接符 400429"/>
          <p:cNvSpPr/>
          <p:nvPr/>
        </p:nvSpPr>
        <p:spPr>
          <a:xfrm flipH="1">
            <a:off x="2335213" y="5772150"/>
            <a:ext cx="4114800" cy="0"/>
          </a:xfrm>
          <a:prstGeom prst="line">
            <a:avLst/>
          </a:prstGeom>
          <a:ln w="25400" cap="sq" cmpd="sng">
            <a:solidFill>
              <a:srgbClr val="FF6600"/>
            </a:solidFill>
            <a:prstDash val="solid"/>
            <a:headEnd type="none" w="sm" len="sm"/>
            <a:tailEnd type="none" w="lg" len="lg"/>
          </a:ln>
        </p:spPr>
      </p:sp>
      <p:sp>
        <p:nvSpPr>
          <p:cNvPr id="400431" name="直接连接符 400430"/>
          <p:cNvSpPr/>
          <p:nvPr/>
        </p:nvSpPr>
        <p:spPr>
          <a:xfrm flipH="1">
            <a:off x="3097213" y="5391150"/>
            <a:ext cx="3352800" cy="0"/>
          </a:xfrm>
          <a:prstGeom prst="line">
            <a:avLst/>
          </a:prstGeom>
          <a:ln w="25400" cap="sq" cmpd="sng">
            <a:solidFill>
              <a:srgbClr val="FF6600"/>
            </a:solidFill>
            <a:prstDash val="solid"/>
            <a:headEnd type="none" w="sm" len="sm"/>
            <a:tailEnd type="none" w="lg" len="lg"/>
          </a:ln>
        </p:spPr>
      </p:sp>
      <p:sp>
        <p:nvSpPr>
          <p:cNvPr id="400432" name="直接连接符 400431"/>
          <p:cNvSpPr/>
          <p:nvPr/>
        </p:nvSpPr>
        <p:spPr>
          <a:xfrm flipV="1">
            <a:off x="3097213" y="4857750"/>
            <a:ext cx="0" cy="533400"/>
          </a:xfrm>
          <a:prstGeom prst="line">
            <a:avLst/>
          </a:prstGeom>
          <a:ln w="25400" cap="sq" cmpd="sng">
            <a:solidFill>
              <a:srgbClr val="FF6600"/>
            </a:solidFill>
            <a:prstDash val="solid"/>
            <a:headEnd type="none" w="sm" len="sm"/>
            <a:tailEnd type="triangle" w="lg" len="lg"/>
          </a:ln>
        </p:spPr>
      </p:sp>
      <p:sp>
        <p:nvSpPr>
          <p:cNvPr id="400433" name="直接连接符 400432"/>
          <p:cNvSpPr/>
          <p:nvPr/>
        </p:nvSpPr>
        <p:spPr>
          <a:xfrm flipV="1">
            <a:off x="2335213" y="4862513"/>
            <a:ext cx="0" cy="909637"/>
          </a:xfrm>
          <a:prstGeom prst="line">
            <a:avLst/>
          </a:prstGeom>
          <a:ln w="25400" cap="sq" cmpd="sng">
            <a:solidFill>
              <a:srgbClr val="FF6600"/>
            </a:solidFill>
            <a:prstDash val="solid"/>
            <a:headEnd type="none" w="sm" len="sm"/>
            <a:tailEnd type="triangle" w="lg" len="lg"/>
          </a:ln>
        </p:spPr>
      </p:sp>
      <p:sp>
        <p:nvSpPr>
          <p:cNvPr id="400434" name="矩形 400433"/>
          <p:cNvSpPr/>
          <p:nvPr/>
        </p:nvSpPr>
        <p:spPr>
          <a:xfrm>
            <a:off x="1954213" y="4324350"/>
            <a:ext cx="1600200" cy="533400"/>
          </a:xfrm>
          <a:prstGeom prst="rect">
            <a:avLst/>
          </a:prstGeom>
          <a:noFill/>
          <a:ln w="25400" cap="sq" cmpd="sng">
            <a:solidFill>
              <a:srgbClr val="003366"/>
            </a:solidFill>
            <a:prstDash val="solid"/>
            <a:miter/>
            <a:headEnd type="none" w="sm" len="sm"/>
            <a:tailEnd type="none" w="lg" len="lg"/>
          </a:ln>
        </p:spPr>
        <p:txBody>
          <a:bodyPr/>
          <a:p>
            <a:endParaRPr lang="zh-CN" altLang="en-US"/>
          </a:p>
        </p:txBody>
      </p:sp>
      <p:sp>
        <p:nvSpPr>
          <p:cNvPr id="400435" name="直接连接符 400434"/>
          <p:cNvSpPr/>
          <p:nvPr/>
        </p:nvSpPr>
        <p:spPr>
          <a:xfrm>
            <a:off x="2716213" y="4324350"/>
            <a:ext cx="0" cy="533400"/>
          </a:xfrm>
          <a:prstGeom prst="line">
            <a:avLst/>
          </a:prstGeom>
          <a:ln w="25400" cap="sq" cmpd="sng">
            <a:solidFill>
              <a:srgbClr val="003366"/>
            </a:solidFill>
            <a:prstDash val="solid"/>
            <a:headEnd type="none" w="sm" len="sm"/>
            <a:tailEnd type="none" w="lg" len="lg"/>
          </a:ln>
        </p:spPr>
      </p:sp>
      <p:sp>
        <p:nvSpPr>
          <p:cNvPr id="400436" name="文本框 400435"/>
          <p:cNvSpPr txBox="1"/>
          <p:nvPr/>
        </p:nvSpPr>
        <p:spPr>
          <a:xfrm>
            <a:off x="2514600" y="3867150"/>
            <a:ext cx="7620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IP</a:t>
            </a:r>
            <a:endParaRPr lang="en-US" altLang="zh-CN" sz="2400">
              <a:solidFill>
                <a:schemeClr val="tx2"/>
              </a:solidFill>
              <a:latin typeface="Times New Roman" panose="02020603050405020304" pitchFamily="18" charset="0"/>
            </a:endParaRPr>
          </a:p>
        </p:txBody>
      </p:sp>
      <p:sp>
        <p:nvSpPr>
          <p:cNvPr id="400437" name="直接连接符 400436"/>
          <p:cNvSpPr/>
          <p:nvPr/>
        </p:nvSpPr>
        <p:spPr>
          <a:xfrm flipV="1">
            <a:off x="2916238" y="3790950"/>
            <a:ext cx="3305175" cy="285750"/>
          </a:xfrm>
          <a:prstGeom prst="line">
            <a:avLst/>
          </a:prstGeom>
          <a:ln w="25400" cap="sq" cmpd="sng">
            <a:solidFill>
              <a:srgbClr val="FF6600"/>
            </a:solidFill>
            <a:prstDash val="solid"/>
            <a:headEnd type="none" w="sm" len="sm"/>
            <a:tailEnd type="triangle" w="lg" len="lg"/>
          </a:ln>
        </p:spPr>
      </p:sp>
      <p:sp>
        <p:nvSpPr>
          <p:cNvPr id="400438" name="文本框 400437"/>
          <p:cNvSpPr txBox="1"/>
          <p:nvPr/>
        </p:nvSpPr>
        <p:spPr>
          <a:xfrm>
            <a:off x="6602413" y="3622675"/>
            <a:ext cx="1295400" cy="45720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指令码</a:t>
            </a:r>
            <a:endParaRPr lang="zh-CN" altLang="en-US" sz="2400" dirty="0">
              <a:solidFill>
                <a:schemeClr val="tx2"/>
              </a:solidFill>
              <a:latin typeface="Times New Roman" panose="02020603050405020304" pitchFamily="18" charset="0"/>
            </a:endParaRPr>
          </a:p>
        </p:txBody>
      </p:sp>
    </p:spTree>
  </p:cSld>
  <p:clrMapOvr>
    <a:masterClrMapping/>
  </p:clrMapOvr>
  <p:transition>
    <p:wheel spokes="8"/>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6962" name="标题 296961"/>
          <p:cNvSpPr>
            <a:spLocks noGrp="1"/>
          </p:cNvSpPr>
          <p:nvPr>
            <p:ph type="title"/>
          </p:nvPr>
        </p:nvSpPr>
        <p:spPr/>
        <p:txBody>
          <a:bodyPr anchor="ctr" anchorCtr="0"/>
          <a:p>
            <a:endParaRPr lang="zh-CN" altLang="en-US" dirty="0">
              <a:latin typeface="Times New Roman" panose="02020603050405020304" pitchFamily="18" charset="0"/>
            </a:endParaRPr>
          </a:p>
        </p:txBody>
      </p:sp>
      <p:sp>
        <p:nvSpPr>
          <p:cNvPr id="296963" name="文本占位符 296962"/>
          <p:cNvSpPr>
            <a:spLocks noGrp="1"/>
          </p:cNvSpPr>
          <p:nvPr>
            <p:ph type="body" idx="1"/>
          </p:nvPr>
        </p:nvSpPr>
        <p:spPr/>
        <p:txBody>
          <a:bodyPr/>
          <a:p>
            <a:pPr marL="0" indent="0">
              <a:spcBef>
                <a:spcPct val="0"/>
              </a:spcBef>
              <a:buClr>
                <a:srgbClr val="00FFFF"/>
              </a:buClr>
              <a:buFont typeface="Wingdings" panose="05000000000000000000" pitchFamily="2" charset="2"/>
              <a:buNone/>
            </a:pPr>
            <a:r>
              <a:rPr lang="zh-CN" altLang="en-US" sz="2400" dirty="0"/>
              <a:t>指令操作例：</a:t>
            </a:r>
            <a:r>
              <a:rPr lang="en-US" altLang="zh-CN" sz="2400"/>
              <a:t>MOV  AX</a:t>
            </a:r>
            <a:r>
              <a:rPr lang="zh-CN" altLang="en-US" sz="2400" dirty="0"/>
              <a:t>，</a:t>
            </a:r>
            <a:r>
              <a:rPr lang="en-US" altLang="zh-CN" sz="2400"/>
              <a:t>[SI]</a:t>
            </a:r>
            <a:endParaRPr lang="en-US" altLang="zh-CN" sz="2400"/>
          </a:p>
          <a:p>
            <a:pPr marL="0" indent="0">
              <a:buNone/>
            </a:pPr>
            <a:r>
              <a:rPr lang="zh-CN" altLang="en-US" sz="2400" dirty="0"/>
              <a:t>若</a:t>
            </a:r>
            <a:r>
              <a:rPr lang="en-US" altLang="en-GB" sz="2400"/>
              <a:t>(</a:t>
            </a:r>
            <a:r>
              <a:rPr lang="en-GB" altLang="zh-CN" sz="2400"/>
              <a:t>DS)=6000H, (SI)=1200H, (61200H)=44H, (61201H)=33H</a:t>
            </a:r>
            <a:endParaRPr lang="en-GB" altLang="zh-CN" sz="2400"/>
          </a:p>
          <a:p>
            <a:pPr marL="0" indent="0">
              <a:buNone/>
            </a:pPr>
            <a:r>
              <a:rPr lang="zh-CN" altLang="en-GB" sz="2400" dirty="0"/>
              <a:t>则指令执行后，</a:t>
            </a:r>
            <a:r>
              <a:rPr lang="en-GB" altLang="zh-CN" sz="2400"/>
              <a:t>(AX)=3344H</a:t>
            </a:r>
            <a:r>
              <a:rPr lang="zh-CN" altLang="en-GB" sz="2400" dirty="0"/>
              <a:t>。</a:t>
            </a:r>
            <a:endParaRPr lang="zh-CN" altLang="en-US" sz="2400" dirty="0"/>
          </a:p>
        </p:txBody>
      </p:sp>
      <p:sp>
        <p:nvSpPr>
          <p:cNvPr id="296995" name="矩形 296994"/>
          <p:cNvSpPr/>
          <p:nvPr/>
        </p:nvSpPr>
        <p:spPr>
          <a:xfrm>
            <a:off x="6173788" y="3849688"/>
            <a:ext cx="1881187" cy="2600325"/>
          </a:xfrm>
          <a:prstGeom prst="rect">
            <a:avLst/>
          </a:prstGeom>
          <a:solidFill>
            <a:srgbClr val="99FFCC"/>
          </a:solidFill>
          <a:ln w="57150" cap="flat" cmpd="sng">
            <a:solidFill>
              <a:srgbClr val="008000"/>
            </a:solidFill>
            <a:prstDash val="solid"/>
            <a:miter/>
            <a:headEnd type="none" w="med" len="med"/>
            <a:tailEnd type="none" w="med" len="med"/>
          </a:ln>
        </p:spPr>
        <p:txBody>
          <a:bodyPr/>
          <a:p>
            <a:endParaRPr lang="zh-CN" altLang="en-US"/>
          </a:p>
        </p:txBody>
      </p:sp>
      <p:sp>
        <p:nvSpPr>
          <p:cNvPr id="296996" name="直接连接符 296995"/>
          <p:cNvSpPr/>
          <p:nvPr/>
        </p:nvSpPr>
        <p:spPr>
          <a:xfrm>
            <a:off x="6173788" y="5357813"/>
            <a:ext cx="1881187" cy="0"/>
          </a:xfrm>
          <a:prstGeom prst="line">
            <a:avLst/>
          </a:prstGeom>
          <a:ln w="38100" cap="flat" cmpd="sng">
            <a:solidFill>
              <a:srgbClr val="006600"/>
            </a:solidFill>
            <a:prstDash val="solid"/>
            <a:headEnd type="none" w="med" len="med"/>
            <a:tailEnd type="none" w="med" len="med"/>
          </a:ln>
        </p:spPr>
      </p:sp>
      <p:sp>
        <p:nvSpPr>
          <p:cNvPr id="296997" name="直接连接符 296996"/>
          <p:cNvSpPr/>
          <p:nvPr/>
        </p:nvSpPr>
        <p:spPr>
          <a:xfrm>
            <a:off x="6173788" y="4941888"/>
            <a:ext cx="1881187" cy="0"/>
          </a:xfrm>
          <a:prstGeom prst="line">
            <a:avLst/>
          </a:prstGeom>
          <a:ln w="38100" cap="flat" cmpd="sng">
            <a:solidFill>
              <a:srgbClr val="006600"/>
            </a:solidFill>
            <a:prstDash val="solid"/>
            <a:headEnd type="none" w="med" len="med"/>
            <a:tailEnd type="none" w="med" len="med"/>
          </a:ln>
        </p:spPr>
      </p:sp>
      <p:sp>
        <p:nvSpPr>
          <p:cNvPr id="296998" name="直接连接符 296997"/>
          <p:cNvSpPr/>
          <p:nvPr/>
        </p:nvSpPr>
        <p:spPr>
          <a:xfrm>
            <a:off x="6173788" y="5791200"/>
            <a:ext cx="1881187" cy="0"/>
          </a:xfrm>
          <a:prstGeom prst="line">
            <a:avLst/>
          </a:prstGeom>
          <a:ln w="38100" cap="flat" cmpd="sng">
            <a:solidFill>
              <a:srgbClr val="006600"/>
            </a:solidFill>
            <a:prstDash val="solid"/>
            <a:headEnd type="none" w="med" len="med"/>
            <a:tailEnd type="none" w="med" len="med"/>
          </a:ln>
        </p:spPr>
      </p:sp>
      <p:sp>
        <p:nvSpPr>
          <p:cNvPr id="296999" name="文本框 296998"/>
          <p:cNvSpPr txBox="1"/>
          <p:nvPr/>
        </p:nvSpPr>
        <p:spPr>
          <a:xfrm>
            <a:off x="6910388" y="4984750"/>
            <a:ext cx="581025" cy="303213"/>
          </a:xfrm>
          <a:prstGeom prst="rect">
            <a:avLst/>
          </a:prstGeom>
          <a:noFill/>
          <a:ln w="9525">
            <a:noFill/>
          </a:ln>
        </p:spPr>
        <p:txBody>
          <a:bodyPr lIns="0" tIns="0" rIns="0" bIns="0">
            <a:spAutoFit/>
          </a:bodyPr>
          <a:p>
            <a:pPr>
              <a:spcBef>
                <a:spcPct val="50000"/>
              </a:spcBef>
            </a:pPr>
            <a:r>
              <a:rPr lang="en-US" altLang="zh-CN" sz="2000">
                <a:solidFill>
                  <a:srgbClr val="FF3300"/>
                </a:solidFill>
                <a:latin typeface="宋体" panose="02010600030101010101" pitchFamily="2" charset="-122"/>
              </a:rPr>
              <a:t>44H</a:t>
            </a:r>
            <a:endParaRPr lang="en-US" altLang="zh-CN" sz="2000" b="0">
              <a:latin typeface="宋体" panose="02010600030101010101" pitchFamily="2" charset="-122"/>
            </a:endParaRPr>
          </a:p>
        </p:txBody>
      </p:sp>
      <p:sp>
        <p:nvSpPr>
          <p:cNvPr id="297000" name="文本框 296999"/>
          <p:cNvSpPr txBox="1"/>
          <p:nvPr/>
        </p:nvSpPr>
        <p:spPr>
          <a:xfrm>
            <a:off x="6910388" y="5429250"/>
            <a:ext cx="581025" cy="304800"/>
          </a:xfrm>
          <a:prstGeom prst="rect">
            <a:avLst/>
          </a:prstGeom>
          <a:noFill/>
          <a:ln w="9525">
            <a:noFill/>
          </a:ln>
        </p:spPr>
        <p:txBody>
          <a:bodyPr lIns="0" tIns="0" rIns="0" bIns="0">
            <a:spAutoFit/>
          </a:bodyPr>
          <a:p>
            <a:pPr>
              <a:spcBef>
                <a:spcPct val="50000"/>
              </a:spcBef>
            </a:pPr>
            <a:r>
              <a:rPr lang="en-US" altLang="zh-CN" sz="2000">
                <a:solidFill>
                  <a:srgbClr val="FF3300"/>
                </a:solidFill>
                <a:latin typeface="宋体" panose="02010600030101010101" pitchFamily="2" charset="-122"/>
              </a:rPr>
              <a:t>33H</a:t>
            </a:r>
            <a:endParaRPr lang="en-US" altLang="zh-CN" sz="2000" b="0">
              <a:latin typeface="宋体" panose="02010600030101010101" pitchFamily="2" charset="-122"/>
            </a:endParaRPr>
          </a:p>
        </p:txBody>
      </p:sp>
      <p:sp>
        <p:nvSpPr>
          <p:cNvPr id="297001" name="矩形 297000"/>
          <p:cNvSpPr/>
          <p:nvPr/>
        </p:nvSpPr>
        <p:spPr>
          <a:xfrm>
            <a:off x="1577975" y="3363913"/>
            <a:ext cx="1620838" cy="363537"/>
          </a:xfrm>
          <a:prstGeom prst="rect">
            <a:avLst/>
          </a:prstGeom>
          <a:solidFill>
            <a:srgbClr val="99FFCC"/>
          </a:solidFill>
          <a:ln w="57150" cap="flat" cmpd="sng">
            <a:solidFill>
              <a:srgbClr val="006600"/>
            </a:solidFill>
            <a:prstDash val="solid"/>
            <a:miter/>
            <a:headEnd type="none" w="med" len="med"/>
            <a:tailEnd type="none" w="med" len="med"/>
          </a:ln>
        </p:spPr>
        <p:txBody>
          <a:bodyPr/>
          <a:p>
            <a:endParaRPr lang="zh-CN" altLang="en-US"/>
          </a:p>
        </p:txBody>
      </p:sp>
      <p:sp>
        <p:nvSpPr>
          <p:cNvPr id="297002" name="矩形 297001"/>
          <p:cNvSpPr/>
          <p:nvPr/>
        </p:nvSpPr>
        <p:spPr>
          <a:xfrm>
            <a:off x="3538538" y="3363913"/>
            <a:ext cx="1622425" cy="363537"/>
          </a:xfrm>
          <a:prstGeom prst="rect">
            <a:avLst/>
          </a:prstGeom>
          <a:solidFill>
            <a:srgbClr val="99FFCC"/>
          </a:solidFill>
          <a:ln w="57150" cap="flat" cmpd="sng">
            <a:solidFill>
              <a:srgbClr val="006600"/>
            </a:solidFill>
            <a:prstDash val="solid"/>
            <a:miter/>
            <a:headEnd type="none" w="med" len="med"/>
            <a:tailEnd type="none" w="med" len="med"/>
          </a:ln>
        </p:spPr>
        <p:txBody>
          <a:bodyPr/>
          <a:p>
            <a:endParaRPr lang="zh-CN" altLang="en-US"/>
          </a:p>
        </p:txBody>
      </p:sp>
      <p:sp>
        <p:nvSpPr>
          <p:cNvPr id="297003" name="文本框 297002"/>
          <p:cNvSpPr txBox="1"/>
          <p:nvPr/>
        </p:nvSpPr>
        <p:spPr>
          <a:xfrm>
            <a:off x="2006600" y="3414713"/>
            <a:ext cx="661988" cy="304800"/>
          </a:xfrm>
          <a:prstGeom prst="rect">
            <a:avLst/>
          </a:prstGeom>
          <a:noFill/>
          <a:ln w="9525">
            <a:noFill/>
          </a:ln>
        </p:spPr>
        <p:txBody>
          <a:bodyPr lIns="0" tIns="0" rIns="0" bIns="0">
            <a:spAutoFit/>
          </a:bodyPr>
          <a:p>
            <a:pPr algn="ctr">
              <a:spcBef>
                <a:spcPct val="50000"/>
              </a:spcBef>
            </a:pPr>
            <a:r>
              <a:rPr lang="en-US" altLang="zh-CN" sz="2000">
                <a:solidFill>
                  <a:srgbClr val="FF3300"/>
                </a:solidFill>
                <a:latin typeface="宋体" panose="02010600030101010101" pitchFamily="2" charset="-122"/>
              </a:rPr>
              <a:t>6000</a:t>
            </a:r>
            <a:endParaRPr lang="en-US" altLang="zh-CN" sz="2000" b="0">
              <a:latin typeface="宋体" panose="02010600030101010101" pitchFamily="2" charset="-122"/>
            </a:endParaRPr>
          </a:p>
        </p:txBody>
      </p:sp>
      <p:sp>
        <p:nvSpPr>
          <p:cNvPr id="297004" name="文本框 297003"/>
          <p:cNvSpPr txBox="1"/>
          <p:nvPr/>
        </p:nvSpPr>
        <p:spPr>
          <a:xfrm>
            <a:off x="3979863" y="3402013"/>
            <a:ext cx="673100" cy="303212"/>
          </a:xfrm>
          <a:prstGeom prst="rect">
            <a:avLst/>
          </a:prstGeom>
          <a:noFill/>
          <a:ln w="9525">
            <a:noFill/>
          </a:ln>
        </p:spPr>
        <p:txBody>
          <a:bodyPr lIns="0" tIns="0" rIns="0" bIns="0">
            <a:spAutoFit/>
          </a:bodyPr>
          <a:p>
            <a:pPr algn="ctr">
              <a:spcBef>
                <a:spcPct val="50000"/>
              </a:spcBef>
            </a:pPr>
            <a:r>
              <a:rPr lang="en-US" altLang="zh-CN" sz="2000">
                <a:solidFill>
                  <a:srgbClr val="FF3300"/>
                </a:solidFill>
                <a:latin typeface="宋体" panose="02010600030101010101" pitchFamily="2" charset="-122"/>
              </a:rPr>
              <a:t>1200</a:t>
            </a:r>
            <a:endParaRPr lang="en-US" altLang="zh-CN" sz="2000" b="0">
              <a:latin typeface="宋体" panose="02010600030101010101" pitchFamily="2" charset="-122"/>
            </a:endParaRPr>
          </a:p>
        </p:txBody>
      </p:sp>
      <p:sp>
        <p:nvSpPr>
          <p:cNvPr id="297005" name="文本框 297004"/>
          <p:cNvSpPr txBox="1"/>
          <p:nvPr/>
        </p:nvSpPr>
        <p:spPr>
          <a:xfrm>
            <a:off x="2006600" y="3068638"/>
            <a:ext cx="712788" cy="304800"/>
          </a:xfrm>
          <a:prstGeom prst="rect">
            <a:avLst/>
          </a:prstGeom>
          <a:noFill/>
          <a:ln w="9525">
            <a:noFill/>
          </a:ln>
        </p:spPr>
        <p:txBody>
          <a:bodyPr lIns="0" tIns="0" rIns="0" bIns="0">
            <a:spAutoFit/>
          </a:bodyPr>
          <a:p>
            <a:pPr algn="ctr">
              <a:spcBef>
                <a:spcPct val="50000"/>
              </a:spcBef>
            </a:pPr>
            <a:r>
              <a:rPr lang="en-US" altLang="zh-CN" sz="2000">
                <a:latin typeface="宋体" panose="02010600030101010101" pitchFamily="2" charset="-122"/>
              </a:rPr>
              <a:t>DS</a:t>
            </a:r>
            <a:endParaRPr lang="en-US" altLang="zh-CN" sz="2000" b="0">
              <a:latin typeface="宋体" panose="02010600030101010101" pitchFamily="2" charset="-122"/>
            </a:endParaRPr>
          </a:p>
        </p:txBody>
      </p:sp>
      <p:sp>
        <p:nvSpPr>
          <p:cNvPr id="297006" name="文本框 297005"/>
          <p:cNvSpPr txBox="1"/>
          <p:nvPr/>
        </p:nvSpPr>
        <p:spPr>
          <a:xfrm>
            <a:off x="3968750" y="3068638"/>
            <a:ext cx="712788" cy="304800"/>
          </a:xfrm>
          <a:prstGeom prst="rect">
            <a:avLst/>
          </a:prstGeom>
          <a:noFill/>
          <a:ln w="9525">
            <a:noFill/>
          </a:ln>
        </p:spPr>
        <p:txBody>
          <a:bodyPr lIns="0" tIns="0" rIns="0" bIns="0">
            <a:spAutoFit/>
          </a:bodyPr>
          <a:p>
            <a:pPr algn="ctr">
              <a:spcBef>
                <a:spcPct val="50000"/>
              </a:spcBef>
            </a:pPr>
            <a:r>
              <a:rPr lang="en-US" altLang="zh-CN" sz="2000">
                <a:latin typeface="宋体" panose="02010600030101010101" pitchFamily="2" charset="-122"/>
              </a:rPr>
              <a:t>SI</a:t>
            </a:r>
            <a:endParaRPr lang="en-US" altLang="zh-CN" sz="2000" b="0">
              <a:latin typeface="宋体" panose="02010600030101010101" pitchFamily="2" charset="-122"/>
            </a:endParaRPr>
          </a:p>
        </p:txBody>
      </p:sp>
      <p:sp>
        <p:nvSpPr>
          <p:cNvPr id="297007" name="矩形 297006"/>
          <p:cNvSpPr/>
          <p:nvPr/>
        </p:nvSpPr>
        <p:spPr>
          <a:xfrm>
            <a:off x="1835150" y="4076700"/>
            <a:ext cx="1008063" cy="342900"/>
          </a:xfrm>
          <a:prstGeom prst="rect">
            <a:avLst/>
          </a:prstGeom>
          <a:solidFill>
            <a:srgbClr val="FF6600"/>
          </a:solidFill>
          <a:ln w="12700" cap="flat" cmpd="sng">
            <a:solidFill>
              <a:schemeClr val="tx1"/>
            </a:solidFill>
            <a:prstDash val="solid"/>
            <a:miter/>
            <a:headEnd type="none" w="med" len="med"/>
            <a:tailEnd type="none" w="med" len="med"/>
          </a:ln>
        </p:spPr>
        <p:txBody>
          <a:bodyPr/>
          <a:p>
            <a:endParaRPr lang="zh-CN" altLang="en-US"/>
          </a:p>
        </p:txBody>
      </p:sp>
      <p:sp>
        <p:nvSpPr>
          <p:cNvPr id="297008" name="文本框 297007"/>
          <p:cNvSpPr txBox="1"/>
          <p:nvPr/>
        </p:nvSpPr>
        <p:spPr>
          <a:xfrm>
            <a:off x="1905000" y="4090988"/>
            <a:ext cx="1120775" cy="304800"/>
          </a:xfrm>
          <a:prstGeom prst="rect">
            <a:avLst/>
          </a:prstGeom>
          <a:noFill/>
          <a:ln w="9525">
            <a:noFill/>
          </a:ln>
        </p:spPr>
        <p:txBody>
          <a:bodyPr lIns="0" tIns="0" rIns="0" bIns="0">
            <a:spAutoFit/>
          </a:bodyPr>
          <a:p>
            <a:pPr algn="dist">
              <a:spcBef>
                <a:spcPct val="50000"/>
              </a:spcBef>
            </a:pPr>
            <a:r>
              <a:rPr lang="en-US" altLang="zh-CN" sz="2000">
                <a:latin typeface="宋体" panose="02010600030101010101" pitchFamily="2" charset="-122"/>
              </a:rPr>
              <a:t>60000</a:t>
            </a:r>
            <a:endParaRPr lang="en-US" altLang="zh-CN" sz="2000">
              <a:latin typeface="宋体" panose="02010600030101010101" pitchFamily="2" charset="-122"/>
            </a:endParaRPr>
          </a:p>
        </p:txBody>
      </p:sp>
      <p:sp>
        <p:nvSpPr>
          <p:cNvPr id="297009" name="直接连接符 297008"/>
          <p:cNvSpPr/>
          <p:nvPr/>
        </p:nvSpPr>
        <p:spPr>
          <a:xfrm>
            <a:off x="1392238" y="4838700"/>
            <a:ext cx="1717675" cy="0"/>
          </a:xfrm>
          <a:prstGeom prst="line">
            <a:avLst/>
          </a:prstGeom>
          <a:ln w="57150" cap="flat" cmpd="sng">
            <a:solidFill>
              <a:schemeClr val="tx1"/>
            </a:solidFill>
            <a:prstDash val="solid"/>
            <a:headEnd type="none" w="med" len="med"/>
            <a:tailEnd type="none" w="med" len="med"/>
          </a:ln>
        </p:spPr>
      </p:sp>
      <p:sp>
        <p:nvSpPr>
          <p:cNvPr id="297010" name="文本框 297009"/>
          <p:cNvSpPr txBox="1"/>
          <p:nvPr/>
        </p:nvSpPr>
        <p:spPr>
          <a:xfrm>
            <a:off x="1897063" y="4937125"/>
            <a:ext cx="1127125" cy="304800"/>
          </a:xfrm>
          <a:prstGeom prst="rect">
            <a:avLst/>
          </a:prstGeom>
          <a:noFill/>
          <a:ln w="9525">
            <a:noFill/>
          </a:ln>
        </p:spPr>
        <p:txBody>
          <a:bodyPr lIns="0" tIns="0" rIns="0" bIns="0">
            <a:spAutoFit/>
          </a:bodyPr>
          <a:p>
            <a:pPr algn="dist">
              <a:spcBef>
                <a:spcPct val="50000"/>
              </a:spcBef>
            </a:pPr>
            <a:r>
              <a:rPr lang="en-US" altLang="zh-CN" sz="2000">
                <a:latin typeface="宋体" panose="02010600030101010101" pitchFamily="2" charset="-122"/>
              </a:rPr>
              <a:t>61200</a:t>
            </a:r>
            <a:endParaRPr lang="en-US" altLang="zh-CN" sz="2000">
              <a:latin typeface="宋体" panose="02010600030101010101" pitchFamily="2" charset="-122"/>
            </a:endParaRPr>
          </a:p>
        </p:txBody>
      </p:sp>
      <p:sp>
        <p:nvSpPr>
          <p:cNvPr id="297011" name="文本框 297010"/>
          <p:cNvSpPr txBox="1"/>
          <p:nvPr/>
        </p:nvSpPr>
        <p:spPr>
          <a:xfrm>
            <a:off x="5116513" y="4941888"/>
            <a:ext cx="1184275" cy="304800"/>
          </a:xfrm>
          <a:prstGeom prst="rect">
            <a:avLst/>
          </a:prstGeom>
          <a:noFill/>
          <a:ln w="9525">
            <a:noFill/>
          </a:ln>
        </p:spPr>
        <p:txBody>
          <a:bodyPr lIns="0" tIns="0" rIns="0" bIns="0">
            <a:spAutoFit/>
          </a:bodyPr>
          <a:p>
            <a:pPr algn="ctr">
              <a:spcBef>
                <a:spcPct val="50000"/>
              </a:spcBef>
            </a:pPr>
            <a:r>
              <a:rPr lang="en-US" altLang="zh-CN" sz="2000">
                <a:solidFill>
                  <a:schemeClr val="tx2"/>
                </a:solidFill>
                <a:latin typeface="宋体" panose="02010600030101010101" pitchFamily="2" charset="-122"/>
              </a:rPr>
              <a:t>61200H</a:t>
            </a:r>
            <a:endParaRPr lang="en-US" altLang="zh-CN" sz="2000">
              <a:solidFill>
                <a:schemeClr val="tx2"/>
              </a:solidFill>
              <a:latin typeface="宋体" panose="02010600030101010101" pitchFamily="2" charset="-122"/>
            </a:endParaRPr>
          </a:p>
        </p:txBody>
      </p:sp>
      <p:sp>
        <p:nvSpPr>
          <p:cNvPr id="297012" name="直接连接符 297011"/>
          <p:cNvSpPr/>
          <p:nvPr/>
        </p:nvSpPr>
        <p:spPr>
          <a:xfrm>
            <a:off x="2344738" y="3756025"/>
            <a:ext cx="0" cy="312738"/>
          </a:xfrm>
          <a:prstGeom prst="line">
            <a:avLst/>
          </a:prstGeom>
          <a:ln w="57150" cap="flat" cmpd="sng">
            <a:solidFill>
              <a:schemeClr val="tx1"/>
            </a:solidFill>
            <a:prstDash val="solid"/>
            <a:headEnd type="none" w="med" len="med"/>
            <a:tailEnd type="triangle" w="med" len="med"/>
          </a:ln>
        </p:spPr>
      </p:sp>
      <p:grpSp>
        <p:nvGrpSpPr>
          <p:cNvPr id="297013" name="组合 297012"/>
          <p:cNvGrpSpPr/>
          <p:nvPr/>
        </p:nvGrpSpPr>
        <p:grpSpPr>
          <a:xfrm>
            <a:off x="3060700" y="3756025"/>
            <a:ext cx="1231900" cy="874713"/>
            <a:chOff x="1392" y="960"/>
            <a:chExt cx="912" cy="1008"/>
          </a:xfrm>
        </p:grpSpPr>
        <p:sp>
          <p:nvSpPr>
            <p:cNvPr id="297014" name="直接连接符 297013"/>
            <p:cNvSpPr/>
            <p:nvPr/>
          </p:nvSpPr>
          <p:spPr>
            <a:xfrm>
              <a:off x="2304" y="960"/>
              <a:ext cx="0" cy="1008"/>
            </a:xfrm>
            <a:prstGeom prst="line">
              <a:avLst/>
            </a:prstGeom>
            <a:ln w="38100" cap="flat" cmpd="sng">
              <a:solidFill>
                <a:schemeClr val="tx1"/>
              </a:solidFill>
              <a:prstDash val="solid"/>
              <a:headEnd type="none" w="med" len="med"/>
              <a:tailEnd type="none" w="med" len="med"/>
            </a:ln>
          </p:spPr>
        </p:sp>
        <p:sp>
          <p:nvSpPr>
            <p:cNvPr id="297015" name="直接连接符 297014"/>
            <p:cNvSpPr/>
            <p:nvPr/>
          </p:nvSpPr>
          <p:spPr>
            <a:xfrm flipH="1">
              <a:off x="1392" y="1968"/>
              <a:ext cx="912" cy="0"/>
            </a:xfrm>
            <a:prstGeom prst="line">
              <a:avLst/>
            </a:prstGeom>
            <a:ln w="38100" cap="flat" cmpd="sng">
              <a:solidFill>
                <a:schemeClr val="tx1"/>
              </a:solidFill>
              <a:prstDash val="solid"/>
              <a:headEnd type="none" w="med" len="med"/>
              <a:tailEnd type="triangle" w="med" len="med"/>
            </a:ln>
          </p:spPr>
        </p:sp>
      </p:grpSp>
      <p:sp>
        <p:nvSpPr>
          <p:cNvPr id="297016" name="直接连接符 297015"/>
          <p:cNvSpPr/>
          <p:nvPr/>
        </p:nvSpPr>
        <p:spPr>
          <a:xfrm>
            <a:off x="3109913" y="5132388"/>
            <a:ext cx="2182812" cy="0"/>
          </a:xfrm>
          <a:prstGeom prst="line">
            <a:avLst/>
          </a:prstGeom>
          <a:ln w="38100" cap="flat" cmpd="sng">
            <a:solidFill>
              <a:schemeClr val="tx1"/>
            </a:solidFill>
            <a:prstDash val="solid"/>
            <a:headEnd type="none" w="med" len="med"/>
            <a:tailEnd type="triangle" w="med" len="lg"/>
          </a:ln>
        </p:spPr>
      </p:sp>
      <p:sp>
        <p:nvSpPr>
          <p:cNvPr id="297017" name="矩形 297016"/>
          <p:cNvSpPr/>
          <p:nvPr/>
        </p:nvSpPr>
        <p:spPr>
          <a:xfrm>
            <a:off x="2930525" y="5826125"/>
            <a:ext cx="1685925" cy="520700"/>
          </a:xfrm>
          <a:prstGeom prst="rect">
            <a:avLst/>
          </a:prstGeom>
          <a:solidFill>
            <a:srgbClr val="00FFFF"/>
          </a:solidFill>
          <a:ln w="57150" cap="flat" cmpd="sng">
            <a:solidFill>
              <a:srgbClr val="006600"/>
            </a:solidFill>
            <a:prstDash val="solid"/>
            <a:miter/>
            <a:headEnd type="none" w="med" len="med"/>
            <a:tailEnd type="none" w="med" len="med"/>
          </a:ln>
        </p:spPr>
        <p:txBody>
          <a:bodyPr/>
          <a:p>
            <a:endParaRPr lang="zh-CN" altLang="en-US"/>
          </a:p>
        </p:txBody>
      </p:sp>
      <p:sp>
        <p:nvSpPr>
          <p:cNvPr id="297018" name="直接连接符 297017"/>
          <p:cNvSpPr/>
          <p:nvPr/>
        </p:nvSpPr>
        <p:spPr>
          <a:xfrm>
            <a:off x="3773488" y="5826125"/>
            <a:ext cx="0" cy="520700"/>
          </a:xfrm>
          <a:prstGeom prst="line">
            <a:avLst/>
          </a:prstGeom>
          <a:ln w="38100" cap="flat" cmpd="sng">
            <a:solidFill>
              <a:srgbClr val="006600"/>
            </a:solidFill>
            <a:prstDash val="dash"/>
            <a:headEnd type="none" w="med" len="med"/>
            <a:tailEnd type="none" w="med" len="med"/>
          </a:ln>
        </p:spPr>
      </p:sp>
      <p:sp>
        <p:nvSpPr>
          <p:cNvPr id="297019" name="文本框 297018"/>
          <p:cNvSpPr txBox="1"/>
          <p:nvPr/>
        </p:nvSpPr>
        <p:spPr>
          <a:xfrm>
            <a:off x="3384550" y="5464175"/>
            <a:ext cx="712788" cy="304800"/>
          </a:xfrm>
          <a:prstGeom prst="rect">
            <a:avLst/>
          </a:prstGeom>
          <a:noFill/>
          <a:ln w="9525">
            <a:noFill/>
          </a:ln>
        </p:spPr>
        <p:txBody>
          <a:bodyPr lIns="0" tIns="0" rIns="0" bIns="0">
            <a:spAutoFit/>
          </a:bodyPr>
          <a:p>
            <a:pPr algn="ctr">
              <a:spcBef>
                <a:spcPct val="50000"/>
              </a:spcBef>
            </a:pPr>
            <a:r>
              <a:rPr lang="en-US" altLang="zh-CN" sz="2000">
                <a:latin typeface="宋体" panose="02010600030101010101" pitchFamily="2" charset="-122"/>
              </a:rPr>
              <a:t>AX</a:t>
            </a:r>
            <a:endParaRPr lang="en-US" altLang="zh-CN" sz="2000" b="0">
              <a:latin typeface="宋体" panose="02010600030101010101" pitchFamily="2" charset="-122"/>
            </a:endParaRPr>
          </a:p>
        </p:txBody>
      </p:sp>
      <p:sp>
        <p:nvSpPr>
          <p:cNvPr id="297020" name="文本框 297019"/>
          <p:cNvSpPr txBox="1"/>
          <p:nvPr/>
        </p:nvSpPr>
        <p:spPr>
          <a:xfrm>
            <a:off x="6604000" y="3509963"/>
            <a:ext cx="1036638" cy="303212"/>
          </a:xfrm>
          <a:prstGeom prst="rect">
            <a:avLst/>
          </a:prstGeom>
          <a:noFill/>
          <a:ln w="9525">
            <a:noFill/>
          </a:ln>
        </p:spPr>
        <p:txBody>
          <a:bodyPr lIns="0" tIns="0" rIns="0" bIns="0">
            <a:spAutoFit/>
          </a:bodyPr>
          <a:p>
            <a:pPr>
              <a:spcBef>
                <a:spcPct val="50000"/>
              </a:spcBef>
            </a:pPr>
            <a:r>
              <a:rPr lang="zh-CN" altLang="en-US" sz="2000" dirty="0">
                <a:solidFill>
                  <a:schemeClr val="tx2"/>
                </a:solidFill>
                <a:latin typeface="宋体" panose="02010600030101010101" pitchFamily="2" charset="-122"/>
              </a:rPr>
              <a:t>存储器</a:t>
            </a:r>
            <a:endParaRPr lang="zh-CN" altLang="en-US" sz="2000" b="0">
              <a:solidFill>
                <a:schemeClr val="tx2"/>
              </a:solidFill>
              <a:latin typeface="宋体" panose="02010600030101010101" pitchFamily="2" charset="-122"/>
            </a:endParaRPr>
          </a:p>
        </p:txBody>
      </p:sp>
      <p:sp>
        <p:nvSpPr>
          <p:cNvPr id="297021" name="任意多边形 297020"/>
          <p:cNvSpPr/>
          <p:nvPr/>
        </p:nvSpPr>
        <p:spPr>
          <a:xfrm>
            <a:off x="3449638" y="5670550"/>
            <a:ext cx="2854325" cy="1187450"/>
          </a:xfrm>
          <a:custGeom>
            <a:avLst/>
            <a:gdLst/>
            <a:ahLst/>
            <a:cxnLst/>
            <a:pathLst>
              <a:path w="2112" h="1096">
                <a:moveTo>
                  <a:pt x="2112" y="0"/>
                </a:moveTo>
                <a:cubicBezTo>
                  <a:pt x="1808" y="460"/>
                  <a:pt x="1504" y="920"/>
                  <a:pt x="1152" y="1008"/>
                </a:cubicBezTo>
                <a:cubicBezTo>
                  <a:pt x="800" y="1096"/>
                  <a:pt x="400" y="812"/>
                  <a:pt x="0" y="528"/>
                </a:cubicBezTo>
              </a:path>
            </a:pathLst>
          </a:custGeom>
          <a:noFill/>
          <a:ln w="38100" cap="flat" cmpd="sng">
            <a:solidFill>
              <a:schemeClr val="tx2">
                <a:alpha val="100000"/>
              </a:schemeClr>
            </a:solidFill>
            <a:prstDash val="solid"/>
            <a:headEnd type="none" w="med" len="med"/>
            <a:tailEnd type="triangle" w="med" len="lg"/>
          </a:ln>
        </p:spPr>
        <p:txBody>
          <a:bodyPr/>
          <a:p>
            <a:endParaRPr lang="zh-CN" altLang="en-US"/>
          </a:p>
        </p:txBody>
      </p:sp>
      <p:sp>
        <p:nvSpPr>
          <p:cNvPr id="297022" name="任意多边形 297021"/>
          <p:cNvSpPr/>
          <p:nvPr/>
        </p:nvSpPr>
        <p:spPr>
          <a:xfrm>
            <a:off x="4457700" y="5149850"/>
            <a:ext cx="1846263" cy="936625"/>
          </a:xfrm>
          <a:custGeom>
            <a:avLst/>
            <a:gdLst/>
            <a:ahLst/>
            <a:cxnLst/>
            <a:pathLst>
              <a:path w="1488" h="864">
                <a:moveTo>
                  <a:pt x="1488" y="0"/>
                </a:moveTo>
                <a:cubicBezTo>
                  <a:pt x="1348" y="264"/>
                  <a:pt x="1208" y="528"/>
                  <a:pt x="960" y="672"/>
                </a:cubicBezTo>
                <a:cubicBezTo>
                  <a:pt x="712" y="816"/>
                  <a:pt x="356" y="840"/>
                  <a:pt x="0" y="864"/>
                </a:cubicBezTo>
              </a:path>
            </a:pathLst>
          </a:custGeom>
          <a:noFill/>
          <a:ln w="38100" cap="flat" cmpd="sng">
            <a:solidFill>
              <a:schemeClr val="tx2">
                <a:alpha val="100000"/>
              </a:schemeClr>
            </a:solidFill>
            <a:prstDash val="solid"/>
            <a:headEnd type="none" w="med" len="med"/>
            <a:tailEnd type="triangle" w="med" len="lg"/>
          </a:ln>
        </p:spPr>
        <p:txBody>
          <a:bodyPr/>
          <a:p>
            <a:endParaRPr lang="zh-CN" altLang="en-US"/>
          </a:p>
        </p:txBody>
      </p:sp>
      <p:sp>
        <p:nvSpPr>
          <p:cNvPr id="297023" name="椭圆 297022"/>
          <p:cNvSpPr/>
          <p:nvPr/>
        </p:nvSpPr>
        <p:spPr>
          <a:xfrm>
            <a:off x="6303963" y="5618163"/>
            <a:ext cx="128587" cy="104775"/>
          </a:xfrm>
          <a:prstGeom prst="ellipse">
            <a:avLst/>
          </a:prstGeom>
          <a:solidFill>
            <a:schemeClr val="tx2"/>
          </a:solidFill>
          <a:ln w="9525">
            <a:noFill/>
          </a:ln>
        </p:spPr>
        <p:txBody>
          <a:bodyPr/>
          <a:p>
            <a:endParaRPr lang="zh-CN" altLang="en-US"/>
          </a:p>
        </p:txBody>
      </p:sp>
      <p:sp>
        <p:nvSpPr>
          <p:cNvPr id="297024" name="椭圆 297023"/>
          <p:cNvSpPr/>
          <p:nvPr/>
        </p:nvSpPr>
        <p:spPr>
          <a:xfrm>
            <a:off x="6303963" y="5097463"/>
            <a:ext cx="128587" cy="104775"/>
          </a:xfrm>
          <a:prstGeom prst="ellipse">
            <a:avLst/>
          </a:prstGeom>
          <a:solidFill>
            <a:schemeClr val="tx2"/>
          </a:solidFill>
          <a:ln w="9525">
            <a:noFill/>
          </a:ln>
        </p:spPr>
        <p:txBody>
          <a:bodyPr/>
          <a:p>
            <a:endParaRPr lang="zh-CN" altLang="en-US"/>
          </a:p>
        </p:txBody>
      </p:sp>
      <p:sp>
        <p:nvSpPr>
          <p:cNvPr id="297025" name="右大括号 297024"/>
          <p:cNvSpPr/>
          <p:nvPr/>
        </p:nvSpPr>
        <p:spPr>
          <a:xfrm>
            <a:off x="8185150" y="4786313"/>
            <a:ext cx="134938" cy="1379537"/>
          </a:xfrm>
          <a:prstGeom prst="rightBrace">
            <a:avLst>
              <a:gd name="adj1" fmla="val 85195"/>
              <a:gd name="adj2" fmla="val 50000"/>
            </a:avLst>
          </a:prstGeom>
          <a:noFill/>
          <a:ln w="25400" cap="flat" cmpd="sng">
            <a:solidFill>
              <a:schemeClr val="tx2"/>
            </a:solidFill>
            <a:prstDash val="solid"/>
            <a:headEnd type="none" w="med" len="med"/>
            <a:tailEnd type="none" w="med" len="med"/>
          </a:ln>
        </p:spPr>
        <p:txBody>
          <a:bodyPr/>
          <a:p>
            <a:endParaRPr lang="zh-CN" altLang="en-US"/>
          </a:p>
        </p:txBody>
      </p:sp>
      <p:sp>
        <p:nvSpPr>
          <p:cNvPr id="297026" name="文本框 297025"/>
          <p:cNvSpPr txBox="1"/>
          <p:nvPr/>
        </p:nvSpPr>
        <p:spPr>
          <a:xfrm>
            <a:off x="8439150" y="5084763"/>
            <a:ext cx="304800" cy="914400"/>
          </a:xfrm>
          <a:prstGeom prst="rect">
            <a:avLst/>
          </a:prstGeom>
          <a:noFill/>
          <a:ln w="9525">
            <a:noFill/>
          </a:ln>
        </p:spPr>
        <p:txBody>
          <a:bodyPr lIns="0" tIns="0" rIns="0" bIns="0">
            <a:spAutoFit/>
          </a:bodyPr>
          <a:p>
            <a:pPr>
              <a:spcBef>
                <a:spcPct val="50000"/>
              </a:spcBef>
            </a:pPr>
            <a:r>
              <a:rPr lang="zh-CN" altLang="en-US" sz="2000" dirty="0">
                <a:solidFill>
                  <a:schemeClr val="tx2"/>
                </a:solidFill>
                <a:latin typeface="宋体" panose="02010600030101010101" pitchFamily="2" charset="-122"/>
              </a:rPr>
              <a:t>数据段</a:t>
            </a:r>
            <a:endParaRPr lang="zh-CN" altLang="en-US" sz="2000">
              <a:solidFill>
                <a:schemeClr val="tx2"/>
              </a:solidFill>
              <a:latin typeface="宋体" panose="02010600030101010101" pitchFamily="2" charset="-122"/>
            </a:endParaRPr>
          </a:p>
        </p:txBody>
      </p:sp>
      <p:sp>
        <p:nvSpPr>
          <p:cNvPr id="297027" name="文本框 297026"/>
          <p:cNvSpPr txBox="1"/>
          <p:nvPr/>
        </p:nvSpPr>
        <p:spPr>
          <a:xfrm>
            <a:off x="1331913" y="4445000"/>
            <a:ext cx="430212" cy="304800"/>
          </a:xfrm>
          <a:prstGeom prst="rect">
            <a:avLst/>
          </a:prstGeom>
          <a:noFill/>
          <a:ln w="9525">
            <a:noFill/>
          </a:ln>
        </p:spPr>
        <p:txBody>
          <a:bodyPr lIns="0" tIns="0" rIns="0" bIns="0">
            <a:spAutoFit/>
          </a:bodyPr>
          <a:p>
            <a:pPr>
              <a:spcBef>
                <a:spcPct val="50000"/>
              </a:spcBef>
            </a:pPr>
            <a:r>
              <a:rPr lang="zh-CN" altLang="en-US" sz="2000" b="0">
                <a:latin typeface="宋体" panose="02010600030101010101" pitchFamily="2" charset="-122"/>
              </a:rPr>
              <a:t> </a:t>
            </a:r>
            <a:r>
              <a:rPr lang="en-US" altLang="zh-CN" sz="2000" b="0">
                <a:latin typeface="宋体" panose="02010600030101010101" pitchFamily="2" charset="-122"/>
              </a:rPr>
              <a:t>+)  </a:t>
            </a:r>
            <a:endParaRPr lang="en-US" altLang="zh-CN" sz="2000" b="0">
              <a:latin typeface="宋体" panose="02010600030101010101" pitchFamily="2" charset="-122"/>
            </a:endParaRPr>
          </a:p>
        </p:txBody>
      </p:sp>
      <p:sp>
        <p:nvSpPr>
          <p:cNvPr id="297028" name="文本框 297027"/>
          <p:cNvSpPr txBox="1"/>
          <p:nvPr/>
        </p:nvSpPr>
        <p:spPr>
          <a:xfrm>
            <a:off x="2127250" y="4443413"/>
            <a:ext cx="884238" cy="303212"/>
          </a:xfrm>
          <a:prstGeom prst="rect">
            <a:avLst/>
          </a:prstGeom>
          <a:noFill/>
          <a:ln w="9525">
            <a:noFill/>
          </a:ln>
        </p:spPr>
        <p:txBody>
          <a:bodyPr lIns="0" tIns="0" rIns="0" bIns="0">
            <a:spAutoFit/>
          </a:bodyPr>
          <a:p>
            <a:pPr algn="dist">
              <a:spcBef>
                <a:spcPct val="50000"/>
              </a:spcBef>
            </a:pPr>
            <a:r>
              <a:rPr lang="en-US" altLang="zh-CN" sz="2000">
                <a:latin typeface="宋体" panose="02010600030101010101" pitchFamily="2" charset="-122"/>
              </a:rPr>
              <a:t>1200</a:t>
            </a:r>
            <a:endParaRPr lang="en-US" altLang="zh-CN" sz="2000">
              <a:latin typeface="宋体" panose="02010600030101010101" pitchFamily="2" charset="-122"/>
            </a:endParaRPr>
          </a:p>
        </p:txBody>
      </p:sp>
      <p:sp>
        <p:nvSpPr>
          <p:cNvPr id="297029" name="文本框 297028"/>
          <p:cNvSpPr txBox="1"/>
          <p:nvPr/>
        </p:nvSpPr>
        <p:spPr>
          <a:xfrm>
            <a:off x="3906838" y="5919788"/>
            <a:ext cx="581025" cy="303212"/>
          </a:xfrm>
          <a:prstGeom prst="rect">
            <a:avLst/>
          </a:prstGeom>
          <a:noFill/>
          <a:ln w="9525">
            <a:noFill/>
          </a:ln>
        </p:spPr>
        <p:txBody>
          <a:bodyPr lIns="0" tIns="0" rIns="0" bIns="0">
            <a:spAutoFit/>
          </a:bodyPr>
          <a:p>
            <a:pPr>
              <a:spcBef>
                <a:spcPct val="50000"/>
              </a:spcBef>
            </a:pPr>
            <a:r>
              <a:rPr lang="en-US" altLang="zh-CN" sz="2000">
                <a:solidFill>
                  <a:srgbClr val="FF3300"/>
                </a:solidFill>
                <a:latin typeface="宋体" panose="02010600030101010101" pitchFamily="2" charset="-122"/>
              </a:rPr>
              <a:t>44H</a:t>
            </a:r>
            <a:endParaRPr lang="en-US" altLang="zh-CN" sz="2000" b="0">
              <a:latin typeface="宋体" panose="02010600030101010101" pitchFamily="2" charset="-122"/>
            </a:endParaRPr>
          </a:p>
        </p:txBody>
      </p:sp>
      <p:sp>
        <p:nvSpPr>
          <p:cNvPr id="297030" name="文本框 297029"/>
          <p:cNvSpPr txBox="1"/>
          <p:nvPr/>
        </p:nvSpPr>
        <p:spPr>
          <a:xfrm>
            <a:off x="3109913" y="5919788"/>
            <a:ext cx="581025" cy="303212"/>
          </a:xfrm>
          <a:prstGeom prst="rect">
            <a:avLst/>
          </a:prstGeom>
          <a:noFill/>
          <a:ln w="9525">
            <a:noFill/>
          </a:ln>
        </p:spPr>
        <p:txBody>
          <a:bodyPr lIns="0" tIns="0" rIns="0" bIns="0">
            <a:spAutoFit/>
          </a:bodyPr>
          <a:p>
            <a:pPr>
              <a:spcBef>
                <a:spcPct val="50000"/>
              </a:spcBef>
            </a:pPr>
            <a:r>
              <a:rPr lang="en-US" altLang="zh-CN" sz="2000">
                <a:solidFill>
                  <a:srgbClr val="FF3300"/>
                </a:solidFill>
                <a:latin typeface="宋体" panose="02010600030101010101" pitchFamily="2" charset="-122"/>
              </a:rPr>
              <a:t>33H</a:t>
            </a:r>
            <a:endParaRPr lang="en-US" altLang="zh-CN" sz="2000" b="0">
              <a:latin typeface="宋体" panose="02010600030101010101" pitchFamily="2" charset="-122"/>
            </a:endParaRPr>
          </a:p>
        </p:txBody>
      </p:sp>
    </p:spTree>
  </p:cSld>
  <p:clrMapOvr>
    <a:masterClrMapping/>
  </p:clrMapOvr>
  <p:transition>
    <p:wheel spokes="8"/>
  </p:transition>
</p:sld>
</file>

<file path=ppt/slides/slide2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1410" name="标题 401409"/>
          <p:cNvSpPr>
            <a:spLocks noGrp="1"/>
          </p:cNvSpPr>
          <p:nvPr>
            <p:ph type="title"/>
          </p:nvPr>
        </p:nvSpPr>
        <p:spPr/>
        <p:txBody>
          <a:bodyPr anchor="ctr" anchorCtr="0"/>
          <a:p>
            <a:endParaRPr lang="zh-CN" altLang="en-US" dirty="0"/>
          </a:p>
        </p:txBody>
      </p:sp>
      <p:sp>
        <p:nvSpPr>
          <p:cNvPr id="401411" name="文本占位符 401410"/>
          <p:cNvSpPr>
            <a:spLocks noGrp="1"/>
          </p:cNvSpPr>
          <p:nvPr>
            <p:ph type="body" idx="1"/>
          </p:nvPr>
        </p:nvSpPr>
        <p:spPr/>
        <p:txBody>
          <a:bodyPr/>
          <a:p>
            <a:pPr>
              <a:buNone/>
            </a:pPr>
            <a:r>
              <a:rPr lang="zh-CN" altLang="en-US" dirty="0"/>
              <a:t>无条件转移指令       </a:t>
            </a:r>
            <a:r>
              <a:rPr lang="zh-CN" altLang="en-US" u="sng" dirty="0"/>
              <a:t>段间转移</a:t>
            </a:r>
            <a:endParaRPr lang="zh-CN" altLang="en-US" u="sng" dirty="0"/>
          </a:p>
          <a:p>
            <a:pPr>
              <a:buNone/>
            </a:pPr>
            <a:r>
              <a:rPr lang="zh-CN" altLang="en-US" sz="2400" dirty="0"/>
              <a:t>    转移的</a:t>
            </a:r>
            <a:r>
              <a:rPr lang="zh-CN" altLang="en-US" sz="2400" u="sng" dirty="0"/>
              <a:t>目标地址</a:t>
            </a:r>
            <a:r>
              <a:rPr lang="zh-CN" altLang="en-US" sz="2400" dirty="0"/>
              <a:t>不在当前代码段内</a:t>
            </a:r>
            <a:endParaRPr lang="zh-CN" altLang="en-US" sz="2400" dirty="0"/>
          </a:p>
        </p:txBody>
      </p:sp>
      <p:sp>
        <p:nvSpPr>
          <p:cNvPr id="401412" name="直接连接符 401411"/>
          <p:cNvSpPr/>
          <p:nvPr/>
        </p:nvSpPr>
        <p:spPr>
          <a:xfrm>
            <a:off x="3203575" y="1873250"/>
            <a:ext cx="990600" cy="0"/>
          </a:xfrm>
          <a:prstGeom prst="line">
            <a:avLst/>
          </a:prstGeom>
          <a:ln w="25400" cap="sq" cmpd="sng">
            <a:solidFill>
              <a:srgbClr val="FF6600"/>
            </a:solidFill>
            <a:prstDash val="solid"/>
            <a:headEnd type="none" w="sm" len="sm"/>
            <a:tailEnd type="none" w="lg" len="lg"/>
          </a:ln>
        </p:spPr>
      </p:sp>
      <p:sp>
        <p:nvSpPr>
          <p:cNvPr id="401413" name="文本框 401412"/>
          <p:cNvSpPr txBox="1"/>
          <p:nvPr/>
        </p:nvSpPr>
        <p:spPr>
          <a:xfrm>
            <a:off x="1135063" y="3582988"/>
            <a:ext cx="2141537" cy="822325"/>
          </a:xfrm>
          <a:prstGeom prst="rect">
            <a:avLst/>
          </a:prstGeom>
          <a:noFill/>
          <a:ln w="25400">
            <a:noFill/>
          </a:ln>
        </p:spPr>
        <p:txBody>
          <a:bodyPr>
            <a:spAutoFit/>
          </a:bodyPr>
          <a:p>
            <a:pPr eaLnBrk="0" hangingPunct="0">
              <a:spcBef>
                <a:spcPct val="50000"/>
              </a:spcBef>
            </a:pPr>
            <a:r>
              <a:rPr lang="zh-CN" altLang="en-US" sz="2400" dirty="0">
                <a:solidFill>
                  <a:srgbClr val="000066"/>
                </a:solidFill>
                <a:latin typeface="宋体" panose="02010600030101010101" pitchFamily="2" charset="-122"/>
              </a:rPr>
              <a:t>指令中直接给出目标地址</a:t>
            </a:r>
            <a:endParaRPr lang="zh-CN" altLang="en-US" sz="2400" dirty="0">
              <a:solidFill>
                <a:srgbClr val="000066"/>
              </a:solidFill>
              <a:latin typeface="宋体" panose="02010600030101010101" pitchFamily="2" charset="-122"/>
            </a:endParaRPr>
          </a:p>
        </p:txBody>
      </p:sp>
      <p:sp>
        <p:nvSpPr>
          <p:cNvPr id="401414" name="文本框 401413"/>
          <p:cNvSpPr txBox="1"/>
          <p:nvPr/>
        </p:nvSpPr>
        <p:spPr>
          <a:xfrm>
            <a:off x="4356100" y="3581400"/>
            <a:ext cx="2435225" cy="1187450"/>
          </a:xfrm>
          <a:prstGeom prst="rect">
            <a:avLst/>
          </a:prstGeom>
          <a:noFill/>
          <a:ln w="25400">
            <a:noFill/>
          </a:ln>
        </p:spPr>
        <p:txBody>
          <a:bodyPr>
            <a:spAutoFit/>
          </a:bodyPr>
          <a:p>
            <a:pPr eaLnBrk="0" hangingPunct="0">
              <a:spcBef>
                <a:spcPct val="50000"/>
              </a:spcBef>
            </a:pPr>
            <a:r>
              <a:rPr lang="zh-CN" altLang="en-US" sz="2400" dirty="0">
                <a:solidFill>
                  <a:srgbClr val="000066"/>
                </a:solidFill>
                <a:latin typeface="宋体" panose="02010600030101010101" pitchFamily="2" charset="-122"/>
              </a:rPr>
              <a:t>由指令中的32位存储器操作数指出目标地址</a:t>
            </a:r>
            <a:endParaRPr lang="zh-CN" altLang="en-US" sz="2400" dirty="0">
              <a:solidFill>
                <a:srgbClr val="000066"/>
              </a:solidFill>
              <a:latin typeface="宋体" panose="02010600030101010101" pitchFamily="2" charset="-122"/>
            </a:endParaRPr>
          </a:p>
        </p:txBody>
      </p:sp>
      <p:sp>
        <p:nvSpPr>
          <p:cNvPr id="401415" name="文本框 401414"/>
          <p:cNvSpPr txBox="1"/>
          <p:nvPr/>
        </p:nvSpPr>
        <p:spPr>
          <a:xfrm>
            <a:off x="1057275" y="5426075"/>
            <a:ext cx="2362200" cy="457200"/>
          </a:xfrm>
          <a:prstGeom prst="rect">
            <a:avLst/>
          </a:prstGeom>
          <a:noFill/>
          <a:ln w="25400">
            <a:noFill/>
          </a:ln>
        </p:spPr>
        <p:txBody>
          <a:bodyPr>
            <a:spAutoFit/>
          </a:bodyPr>
          <a:p>
            <a:pPr eaLnBrk="0" hangingPunct="0">
              <a:spcBef>
                <a:spcPct val="50000"/>
              </a:spcBef>
            </a:pPr>
            <a:r>
              <a:rPr lang="zh-CN" altLang="en-US" sz="2400" dirty="0">
                <a:solidFill>
                  <a:srgbClr val="000066"/>
                </a:solidFill>
                <a:latin typeface="宋体" panose="02010600030101010101" pitchFamily="2" charset="-122"/>
              </a:rPr>
              <a:t>段间直接寻址</a:t>
            </a:r>
            <a:endParaRPr lang="zh-CN" altLang="en-US" sz="2400" dirty="0">
              <a:solidFill>
                <a:srgbClr val="000066"/>
              </a:solidFill>
              <a:latin typeface="宋体" panose="02010600030101010101" pitchFamily="2" charset="-122"/>
            </a:endParaRPr>
          </a:p>
        </p:txBody>
      </p:sp>
      <p:sp>
        <p:nvSpPr>
          <p:cNvPr id="401416" name="文本框 401415"/>
          <p:cNvSpPr txBox="1"/>
          <p:nvPr/>
        </p:nvSpPr>
        <p:spPr>
          <a:xfrm>
            <a:off x="4429125" y="5502275"/>
            <a:ext cx="2087563" cy="457200"/>
          </a:xfrm>
          <a:prstGeom prst="rect">
            <a:avLst/>
          </a:prstGeom>
          <a:noFill/>
          <a:ln w="25400">
            <a:noFill/>
          </a:ln>
        </p:spPr>
        <p:txBody>
          <a:bodyPr>
            <a:spAutoFit/>
          </a:bodyPr>
          <a:p>
            <a:pPr eaLnBrk="0" hangingPunct="0">
              <a:spcBef>
                <a:spcPct val="50000"/>
              </a:spcBef>
            </a:pPr>
            <a:r>
              <a:rPr lang="zh-CN" altLang="en-US" sz="2400" dirty="0">
                <a:solidFill>
                  <a:srgbClr val="000066"/>
                </a:solidFill>
                <a:latin typeface="宋体" panose="02010600030101010101" pitchFamily="2" charset="-122"/>
              </a:rPr>
              <a:t>段间间接寻址</a:t>
            </a:r>
            <a:endParaRPr lang="zh-CN" altLang="en-US" sz="2400" dirty="0">
              <a:solidFill>
                <a:srgbClr val="000066"/>
              </a:solidFill>
              <a:latin typeface="宋体" panose="02010600030101010101" pitchFamily="2" charset="-122"/>
            </a:endParaRPr>
          </a:p>
        </p:txBody>
      </p:sp>
      <p:sp>
        <p:nvSpPr>
          <p:cNvPr id="401417" name="直接连接符 401416"/>
          <p:cNvSpPr/>
          <p:nvPr/>
        </p:nvSpPr>
        <p:spPr>
          <a:xfrm flipH="1">
            <a:off x="1828800" y="4437063"/>
            <a:ext cx="150813" cy="989012"/>
          </a:xfrm>
          <a:prstGeom prst="line">
            <a:avLst/>
          </a:prstGeom>
          <a:ln w="25400" cap="sq" cmpd="sng">
            <a:solidFill>
              <a:srgbClr val="FF6600"/>
            </a:solidFill>
            <a:prstDash val="solid"/>
            <a:headEnd type="none" w="sm" len="sm"/>
            <a:tailEnd type="triangle" w="lg" len="lg"/>
          </a:ln>
        </p:spPr>
      </p:sp>
      <p:sp>
        <p:nvSpPr>
          <p:cNvPr id="401418" name="直接连接符 401417"/>
          <p:cNvSpPr/>
          <p:nvPr/>
        </p:nvSpPr>
        <p:spPr>
          <a:xfrm>
            <a:off x="5435600" y="4797425"/>
            <a:ext cx="0" cy="781050"/>
          </a:xfrm>
          <a:prstGeom prst="line">
            <a:avLst/>
          </a:prstGeom>
          <a:ln w="25400" cap="sq" cmpd="sng">
            <a:solidFill>
              <a:srgbClr val="FF6600"/>
            </a:solidFill>
            <a:prstDash val="solid"/>
            <a:headEnd type="none" w="sm" len="sm"/>
            <a:tailEnd type="triangle" w="lg" len="lg"/>
          </a:ln>
        </p:spPr>
      </p:sp>
      <p:sp>
        <p:nvSpPr>
          <p:cNvPr id="401419" name="直接连接符 401418"/>
          <p:cNvSpPr/>
          <p:nvPr/>
        </p:nvSpPr>
        <p:spPr>
          <a:xfrm flipH="1">
            <a:off x="2133600" y="2668588"/>
            <a:ext cx="533400" cy="914400"/>
          </a:xfrm>
          <a:prstGeom prst="line">
            <a:avLst/>
          </a:prstGeom>
          <a:ln w="25400" cap="sq" cmpd="sng">
            <a:solidFill>
              <a:srgbClr val="FF6600"/>
            </a:solidFill>
            <a:prstDash val="solid"/>
            <a:headEnd type="none" w="sm" len="sm"/>
            <a:tailEnd type="triangle" w="lg" len="lg"/>
          </a:ln>
        </p:spPr>
      </p:sp>
      <p:sp>
        <p:nvSpPr>
          <p:cNvPr id="401420" name="直接连接符 401419"/>
          <p:cNvSpPr/>
          <p:nvPr/>
        </p:nvSpPr>
        <p:spPr>
          <a:xfrm>
            <a:off x="3429000" y="2668588"/>
            <a:ext cx="1935163" cy="976312"/>
          </a:xfrm>
          <a:prstGeom prst="line">
            <a:avLst/>
          </a:prstGeom>
          <a:ln w="25400" cap="sq" cmpd="sng">
            <a:solidFill>
              <a:srgbClr val="FF6600"/>
            </a:solidFill>
            <a:prstDash val="solid"/>
            <a:headEnd type="none" w="sm" len="sm"/>
            <a:tailEnd type="triangle" w="lg" len="lg"/>
          </a:ln>
        </p:spPr>
      </p:sp>
    </p:spTree>
  </p:cSld>
  <p:clrMapOvr>
    <a:masterClrMapping/>
  </p:clrMapOvr>
  <p:transition>
    <p:wheel spokes="8"/>
  </p:transition>
</p:sld>
</file>

<file path=ppt/slides/slide2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2434" name="标题 402433"/>
          <p:cNvSpPr>
            <a:spLocks noGrp="1"/>
          </p:cNvSpPr>
          <p:nvPr>
            <p:ph type="title"/>
          </p:nvPr>
        </p:nvSpPr>
        <p:spPr/>
        <p:txBody>
          <a:bodyPr anchor="ctr" anchorCtr="0"/>
          <a:p>
            <a:endParaRPr lang="zh-CN" altLang="en-US" dirty="0"/>
          </a:p>
        </p:txBody>
      </p:sp>
      <p:sp>
        <p:nvSpPr>
          <p:cNvPr id="402435" name="文本占位符 402434"/>
          <p:cNvSpPr>
            <a:spLocks noGrp="1"/>
          </p:cNvSpPr>
          <p:nvPr>
            <p:ph type="body" idx="1"/>
          </p:nvPr>
        </p:nvSpPr>
        <p:spPr/>
        <p:txBody>
          <a:bodyPr/>
          <a:p>
            <a:pPr>
              <a:buNone/>
            </a:pPr>
            <a:r>
              <a:rPr lang="zh-CN" altLang="en-US" dirty="0"/>
              <a:t>无条件段间转移      段间</a:t>
            </a:r>
            <a:r>
              <a:rPr lang="zh-CN" altLang="en-US" u="sng" dirty="0"/>
              <a:t>直接</a:t>
            </a:r>
            <a:r>
              <a:rPr lang="zh-CN" altLang="en-US" dirty="0"/>
              <a:t>寻址</a:t>
            </a:r>
            <a:endParaRPr lang="zh-CN" altLang="en-US" dirty="0"/>
          </a:p>
          <a:p>
            <a:pPr>
              <a:buNone/>
            </a:pPr>
            <a:r>
              <a:rPr lang="en-US" altLang="zh-CN" sz="2400"/>
              <a:t>JMP  FAR  Label</a:t>
            </a:r>
            <a:endParaRPr lang="zh-CN" altLang="en-US" sz="2400" dirty="0"/>
          </a:p>
        </p:txBody>
      </p:sp>
      <p:sp>
        <p:nvSpPr>
          <p:cNvPr id="402436" name="直接连接符 402435"/>
          <p:cNvSpPr/>
          <p:nvPr/>
        </p:nvSpPr>
        <p:spPr>
          <a:xfrm>
            <a:off x="3132138" y="1844675"/>
            <a:ext cx="990600" cy="0"/>
          </a:xfrm>
          <a:prstGeom prst="line">
            <a:avLst/>
          </a:prstGeom>
          <a:ln w="25400" cap="sq" cmpd="sng">
            <a:solidFill>
              <a:srgbClr val="FF6600"/>
            </a:solidFill>
            <a:prstDash val="solid"/>
            <a:headEnd type="none" w="sm" len="sm"/>
            <a:tailEnd type="none" w="lg" len="lg"/>
          </a:ln>
        </p:spPr>
      </p:sp>
      <p:sp>
        <p:nvSpPr>
          <p:cNvPr id="402437" name="线形标注 1 402436"/>
          <p:cNvSpPr/>
          <p:nvPr/>
        </p:nvSpPr>
        <p:spPr>
          <a:xfrm>
            <a:off x="2771775" y="3141663"/>
            <a:ext cx="1828800" cy="533400"/>
          </a:xfrm>
          <a:prstGeom prst="borderCallout1">
            <a:avLst>
              <a:gd name="adj1" fmla="val 21431"/>
              <a:gd name="adj2" fmla="val -4167"/>
              <a:gd name="adj3" fmla="val -98810"/>
              <a:gd name="adj4" fmla="val -26648"/>
            </a:avLst>
          </a:prstGeom>
          <a:solidFill>
            <a:srgbClr val="C0C0C0"/>
          </a:solidFill>
          <a:ln w="25400" cap="sq" cmpd="sng">
            <a:solidFill>
              <a:srgbClr val="C0C0C0"/>
            </a:solidFill>
            <a:prstDash val="solid"/>
            <a:miter/>
            <a:headEnd type="none" w="lg" len="lg"/>
            <a:tailEnd type="none" w="sm" len="sm"/>
          </a:ln>
        </p:spPr>
        <p:txBody>
          <a:bodyPr/>
          <a:p>
            <a:pPr eaLnBrk="0" hangingPunct="0"/>
            <a:r>
              <a:rPr lang="zh-CN" altLang="en-US" sz="2400" dirty="0">
                <a:solidFill>
                  <a:schemeClr val="tx2"/>
                </a:solidFill>
                <a:latin typeface="Times New Roman" panose="02020603050405020304" pitchFamily="18" charset="0"/>
              </a:rPr>
              <a:t>远地址标号</a:t>
            </a:r>
            <a:endParaRPr lang="zh-CN" altLang="en-US" sz="2400" dirty="0">
              <a:solidFill>
                <a:schemeClr val="tx2"/>
              </a:solidFill>
              <a:latin typeface="Times New Roman" panose="02020603050405020304" pitchFamily="18" charset="0"/>
            </a:endParaRPr>
          </a:p>
        </p:txBody>
      </p:sp>
      <p:sp>
        <p:nvSpPr>
          <p:cNvPr id="402438" name="矩形 402437"/>
          <p:cNvSpPr/>
          <p:nvPr/>
        </p:nvSpPr>
        <p:spPr>
          <a:xfrm>
            <a:off x="6378575" y="2033588"/>
            <a:ext cx="1524000" cy="4419600"/>
          </a:xfrm>
          <a:prstGeom prst="rect">
            <a:avLst/>
          </a:prstGeom>
          <a:solidFill>
            <a:srgbClr val="339966"/>
          </a:solidFill>
          <a:ln w="25400" cap="sq" cmpd="sng">
            <a:solidFill>
              <a:srgbClr val="339966"/>
            </a:solidFill>
            <a:prstDash val="solid"/>
            <a:miter/>
            <a:headEnd type="none" w="sm" len="sm"/>
            <a:tailEnd type="none" w="lg" len="lg"/>
          </a:ln>
        </p:spPr>
        <p:txBody>
          <a:bodyPr/>
          <a:p>
            <a:endParaRPr lang="zh-CN" altLang="en-US"/>
          </a:p>
        </p:txBody>
      </p:sp>
      <p:sp>
        <p:nvSpPr>
          <p:cNvPr id="402439" name="直接连接符 402438"/>
          <p:cNvSpPr/>
          <p:nvPr/>
        </p:nvSpPr>
        <p:spPr>
          <a:xfrm>
            <a:off x="6378575" y="2795588"/>
            <a:ext cx="1524000" cy="0"/>
          </a:xfrm>
          <a:prstGeom prst="line">
            <a:avLst/>
          </a:prstGeom>
          <a:ln w="25400" cap="sq" cmpd="sng">
            <a:solidFill>
              <a:schemeClr val="tx1"/>
            </a:solidFill>
            <a:prstDash val="solid"/>
            <a:headEnd type="none" w="sm" len="sm"/>
            <a:tailEnd type="none" w="lg" len="lg"/>
          </a:ln>
        </p:spPr>
      </p:sp>
      <p:sp>
        <p:nvSpPr>
          <p:cNvPr id="402440" name="直接连接符 402439"/>
          <p:cNvSpPr/>
          <p:nvPr/>
        </p:nvSpPr>
        <p:spPr>
          <a:xfrm>
            <a:off x="6378575" y="3176588"/>
            <a:ext cx="1524000" cy="0"/>
          </a:xfrm>
          <a:prstGeom prst="line">
            <a:avLst/>
          </a:prstGeom>
          <a:ln w="25400" cap="sq" cmpd="sng">
            <a:solidFill>
              <a:schemeClr val="tx1"/>
            </a:solidFill>
            <a:prstDash val="solid"/>
            <a:headEnd type="none" w="sm" len="sm"/>
            <a:tailEnd type="none" w="lg" len="lg"/>
          </a:ln>
        </p:spPr>
      </p:sp>
      <p:sp>
        <p:nvSpPr>
          <p:cNvPr id="402441" name="直接连接符 402440"/>
          <p:cNvSpPr/>
          <p:nvPr/>
        </p:nvSpPr>
        <p:spPr>
          <a:xfrm>
            <a:off x="6378575" y="3557588"/>
            <a:ext cx="1524000" cy="0"/>
          </a:xfrm>
          <a:prstGeom prst="line">
            <a:avLst/>
          </a:prstGeom>
          <a:ln w="25400" cap="sq" cmpd="sng">
            <a:solidFill>
              <a:schemeClr val="tx1"/>
            </a:solidFill>
            <a:prstDash val="solid"/>
            <a:headEnd type="none" w="sm" len="sm"/>
            <a:tailEnd type="none" w="lg" len="lg"/>
          </a:ln>
        </p:spPr>
      </p:sp>
      <p:sp>
        <p:nvSpPr>
          <p:cNvPr id="402442" name="直接连接符 402441"/>
          <p:cNvSpPr/>
          <p:nvPr/>
        </p:nvSpPr>
        <p:spPr>
          <a:xfrm>
            <a:off x="6378575" y="3938588"/>
            <a:ext cx="1524000" cy="0"/>
          </a:xfrm>
          <a:prstGeom prst="line">
            <a:avLst/>
          </a:prstGeom>
          <a:ln w="25400" cap="sq" cmpd="sng">
            <a:solidFill>
              <a:schemeClr val="tx1"/>
            </a:solidFill>
            <a:prstDash val="solid"/>
            <a:headEnd type="none" w="sm" len="sm"/>
            <a:tailEnd type="none" w="lg" len="lg"/>
          </a:ln>
        </p:spPr>
      </p:sp>
      <p:sp>
        <p:nvSpPr>
          <p:cNvPr id="402443" name="直接连接符 402442"/>
          <p:cNvSpPr/>
          <p:nvPr/>
        </p:nvSpPr>
        <p:spPr>
          <a:xfrm>
            <a:off x="6378575" y="5781675"/>
            <a:ext cx="1524000" cy="0"/>
          </a:xfrm>
          <a:prstGeom prst="line">
            <a:avLst/>
          </a:prstGeom>
          <a:ln w="25400" cap="sq" cmpd="sng">
            <a:solidFill>
              <a:schemeClr val="tx1"/>
            </a:solidFill>
            <a:prstDash val="solid"/>
            <a:headEnd type="none" w="sm" len="sm"/>
            <a:tailEnd type="none" w="lg" len="lg"/>
          </a:ln>
        </p:spPr>
      </p:sp>
      <p:sp>
        <p:nvSpPr>
          <p:cNvPr id="402444" name="文本框 402443"/>
          <p:cNvSpPr txBox="1"/>
          <p:nvPr/>
        </p:nvSpPr>
        <p:spPr>
          <a:xfrm>
            <a:off x="6754813" y="2752725"/>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JMP</a:t>
            </a:r>
            <a:endParaRPr lang="en-US" altLang="zh-CN" sz="2400">
              <a:solidFill>
                <a:schemeClr val="tx2"/>
              </a:solidFill>
              <a:latin typeface="Times New Roman" panose="02020603050405020304" pitchFamily="18" charset="0"/>
            </a:endParaRPr>
          </a:p>
        </p:txBody>
      </p:sp>
      <p:sp>
        <p:nvSpPr>
          <p:cNvPr id="402445" name="文本框 402444"/>
          <p:cNvSpPr txBox="1"/>
          <p:nvPr/>
        </p:nvSpPr>
        <p:spPr>
          <a:xfrm>
            <a:off x="5364163" y="5324475"/>
            <a:ext cx="1038225"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Label</a:t>
            </a:r>
            <a:endParaRPr lang="en-US" altLang="zh-CN" sz="2400">
              <a:solidFill>
                <a:schemeClr val="tx2"/>
              </a:solidFill>
              <a:latin typeface="Times New Roman" panose="02020603050405020304" pitchFamily="18" charset="0"/>
            </a:endParaRPr>
          </a:p>
        </p:txBody>
      </p:sp>
      <p:sp>
        <p:nvSpPr>
          <p:cNvPr id="402446" name="文本框 402445"/>
          <p:cNvSpPr txBox="1"/>
          <p:nvPr/>
        </p:nvSpPr>
        <p:spPr>
          <a:xfrm>
            <a:off x="6883400" y="4852988"/>
            <a:ext cx="5334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cs typeface="Times New Roman" panose="02020603050405020304" pitchFamily="18" charset="0"/>
              </a:rPr>
              <a:t>┇</a:t>
            </a:r>
            <a:endParaRPr lang="en-US" altLang="zh-CN" sz="2400">
              <a:solidFill>
                <a:schemeClr val="tx2"/>
              </a:solidFill>
              <a:latin typeface="Times New Roman" panose="02020603050405020304" pitchFamily="18" charset="0"/>
            </a:endParaRPr>
          </a:p>
        </p:txBody>
      </p:sp>
      <p:sp>
        <p:nvSpPr>
          <p:cNvPr id="402447" name="文本框 402446"/>
          <p:cNvSpPr txBox="1"/>
          <p:nvPr/>
        </p:nvSpPr>
        <p:spPr>
          <a:xfrm>
            <a:off x="6897688" y="5953125"/>
            <a:ext cx="5334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cs typeface="Times New Roman" panose="02020603050405020304" pitchFamily="18" charset="0"/>
              </a:rPr>
              <a:t>┇</a:t>
            </a:r>
            <a:endParaRPr lang="en-US" altLang="zh-CN" sz="2400">
              <a:solidFill>
                <a:schemeClr val="tx2"/>
              </a:solidFill>
              <a:latin typeface="Times New Roman" panose="02020603050405020304" pitchFamily="18" charset="0"/>
            </a:endParaRPr>
          </a:p>
        </p:txBody>
      </p:sp>
      <p:sp>
        <p:nvSpPr>
          <p:cNvPr id="402448" name="文本框 402447"/>
          <p:cNvSpPr txBox="1"/>
          <p:nvPr/>
        </p:nvSpPr>
        <p:spPr>
          <a:xfrm>
            <a:off x="6878638" y="2185988"/>
            <a:ext cx="5334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cs typeface="Times New Roman" panose="02020603050405020304" pitchFamily="18" charset="0"/>
              </a:rPr>
              <a:t>┇</a:t>
            </a:r>
            <a:endParaRPr lang="en-US" altLang="zh-CN" sz="2400">
              <a:solidFill>
                <a:schemeClr val="tx2"/>
              </a:solidFill>
              <a:latin typeface="Times New Roman" panose="02020603050405020304" pitchFamily="18" charset="0"/>
            </a:endParaRPr>
          </a:p>
        </p:txBody>
      </p:sp>
      <p:sp>
        <p:nvSpPr>
          <p:cNvPr id="402449" name="右大括号 402448"/>
          <p:cNvSpPr/>
          <p:nvPr/>
        </p:nvSpPr>
        <p:spPr>
          <a:xfrm>
            <a:off x="8054975" y="2262188"/>
            <a:ext cx="228600" cy="2590800"/>
          </a:xfrm>
          <a:prstGeom prst="rightBrace">
            <a:avLst>
              <a:gd name="adj1" fmla="val 94444"/>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402450" name="文本框 402449"/>
          <p:cNvSpPr txBox="1"/>
          <p:nvPr/>
        </p:nvSpPr>
        <p:spPr>
          <a:xfrm>
            <a:off x="8388350" y="2903538"/>
            <a:ext cx="457200" cy="1311275"/>
          </a:xfrm>
          <a:prstGeom prst="rect">
            <a:avLst/>
          </a:prstGeom>
          <a:noFill/>
          <a:ln w="25400">
            <a:noFill/>
          </a:ln>
        </p:spPr>
        <p:txBody>
          <a:bodyPr>
            <a:spAutoFit/>
          </a:bodyPr>
          <a:p>
            <a:pPr algn="ctr" eaLnBrk="0" hangingPunct="0">
              <a:spcBef>
                <a:spcPct val="50000"/>
              </a:spcBef>
            </a:pPr>
            <a:r>
              <a:rPr lang="zh-CN" altLang="en-US" sz="2000" dirty="0">
                <a:solidFill>
                  <a:schemeClr val="tx2"/>
                </a:solidFill>
                <a:latin typeface="Times New Roman" panose="02020603050405020304" pitchFamily="18" charset="0"/>
              </a:rPr>
              <a:t>代码段1</a:t>
            </a:r>
            <a:endParaRPr lang="zh-CN" altLang="en-US" sz="2000" dirty="0">
              <a:solidFill>
                <a:schemeClr val="tx2"/>
              </a:solidFill>
              <a:latin typeface="Times New Roman" panose="02020603050405020304" pitchFamily="18" charset="0"/>
            </a:endParaRPr>
          </a:p>
        </p:txBody>
      </p:sp>
      <p:sp>
        <p:nvSpPr>
          <p:cNvPr id="402451" name="线形标注 1 402450"/>
          <p:cNvSpPr/>
          <p:nvPr/>
        </p:nvSpPr>
        <p:spPr>
          <a:xfrm>
            <a:off x="2492375" y="5057775"/>
            <a:ext cx="1657350" cy="1319213"/>
          </a:xfrm>
          <a:prstGeom prst="borderCallout1">
            <a:avLst>
              <a:gd name="adj1" fmla="val 8662"/>
              <a:gd name="adj2" fmla="val 104597"/>
              <a:gd name="adj3" fmla="val -74009"/>
              <a:gd name="adj4" fmla="val 168676"/>
            </a:avLst>
          </a:prstGeom>
          <a:solidFill>
            <a:srgbClr val="339966"/>
          </a:solidFill>
          <a:ln w="25400" cap="sq" cmpd="sng">
            <a:solidFill>
              <a:srgbClr val="339966"/>
            </a:solidFill>
            <a:prstDash val="solid"/>
            <a:miter/>
            <a:headEnd type="none" w="lg" len="lg"/>
            <a:tailEnd type="none" w="sm" len="sm"/>
          </a:ln>
        </p:spPr>
        <p:txBody>
          <a:bodyPr/>
          <a:p>
            <a:pPr eaLnBrk="0" hangingPunct="0"/>
            <a:r>
              <a:rPr lang="en-US" altLang="zh-CN" sz="2400">
                <a:solidFill>
                  <a:schemeClr val="tx2"/>
                </a:solidFill>
                <a:latin typeface="Times New Roman" panose="02020603050405020304" pitchFamily="18" charset="0"/>
              </a:rPr>
              <a:t>Label</a:t>
            </a:r>
            <a:r>
              <a:rPr lang="zh-CN" altLang="en-US" sz="2400">
                <a:solidFill>
                  <a:schemeClr val="tx2"/>
                </a:solidFill>
                <a:latin typeface="Times New Roman" panose="02020603050405020304" pitchFamily="18" charset="0"/>
              </a:rPr>
              <a:t>与</a:t>
            </a:r>
            <a:r>
              <a:rPr lang="en-US" altLang="zh-CN" sz="2400">
                <a:solidFill>
                  <a:schemeClr val="tx2"/>
                </a:solidFill>
                <a:latin typeface="Times New Roman" panose="02020603050405020304" pitchFamily="18" charset="0"/>
              </a:rPr>
              <a:t>JMP</a:t>
            </a:r>
            <a:r>
              <a:rPr lang="zh-CN" altLang="en-US" sz="2400" dirty="0">
                <a:solidFill>
                  <a:schemeClr val="tx2"/>
                </a:solidFill>
                <a:latin typeface="Times New Roman" panose="02020603050405020304" pitchFamily="18" charset="0"/>
              </a:rPr>
              <a:t>之间的位移量</a:t>
            </a:r>
            <a:endParaRPr lang="zh-CN" altLang="en-US" sz="2400" dirty="0">
              <a:solidFill>
                <a:schemeClr val="tx2"/>
              </a:solidFill>
              <a:latin typeface="Times New Roman" panose="02020603050405020304" pitchFamily="18" charset="0"/>
            </a:endParaRPr>
          </a:p>
        </p:txBody>
      </p:sp>
      <p:sp>
        <p:nvSpPr>
          <p:cNvPr id="402452" name="直接连接符 402451"/>
          <p:cNvSpPr/>
          <p:nvPr/>
        </p:nvSpPr>
        <p:spPr>
          <a:xfrm>
            <a:off x="6378575" y="5386388"/>
            <a:ext cx="1524000" cy="0"/>
          </a:xfrm>
          <a:prstGeom prst="line">
            <a:avLst/>
          </a:prstGeom>
          <a:ln w="25400" cap="sq" cmpd="sng">
            <a:solidFill>
              <a:schemeClr val="tx1"/>
            </a:solidFill>
            <a:prstDash val="solid"/>
            <a:headEnd type="none" w="sm" len="sm"/>
            <a:tailEnd type="none" w="lg" len="lg"/>
          </a:ln>
        </p:spPr>
      </p:sp>
      <p:sp>
        <p:nvSpPr>
          <p:cNvPr id="402453" name="右大括号 402452"/>
          <p:cNvSpPr/>
          <p:nvPr/>
        </p:nvSpPr>
        <p:spPr>
          <a:xfrm>
            <a:off x="8054975" y="5157788"/>
            <a:ext cx="228600" cy="1143000"/>
          </a:xfrm>
          <a:prstGeom prst="rightBrace">
            <a:avLst>
              <a:gd name="adj1" fmla="val 41666"/>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402454" name="文本框 402453"/>
          <p:cNvSpPr txBox="1"/>
          <p:nvPr/>
        </p:nvSpPr>
        <p:spPr>
          <a:xfrm>
            <a:off x="8374063" y="5065713"/>
            <a:ext cx="519112" cy="1311275"/>
          </a:xfrm>
          <a:prstGeom prst="rect">
            <a:avLst/>
          </a:prstGeom>
          <a:noFill/>
          <a:ln w="25400">
            <a:noFill/>
          </a:ln>
        </p:spPr>
        <p:txBody>
          <a:bodyPr>
            <a:spAutoFit/>
          </a:bodyPr>
          <a:p>
            <a:pPr algn="ctr" eaLnBrk="0" hangingPunct="0">
              <a:spcBef>
                <a:spcPct val="50000"/>
              </a:spcBef>
            </a:pPr>
            <a:r>
              <a:rPr lang="zh-CN" altLang="en-US" sz="2000" dirty="0">
                <a:solidFill>
                  <a:schemeClr val="tx2"/>
                </a:solidFill>
                <a:latin typeface="Times New Roman" panose="02020603050405020304" pitchFamily="18" charset="0"/>
              </a:rPr>
              <a:t>代码段2</a:t>
            </a:r>
            <a:endParaRPr lang="zh-CN" altLang="en-US" sz="2000" dirty="0">
              <a:solidFill>
                <a:schemeClr val="tx2"/>
              </a:solidFill>
              <a:latin typeface="Times New Roman" panose="02020603050405020304" pitchFamily="18" charset="0"/>
            </a:endParaRPr>
          </a:p>
        </p:txBody>
      </p:sp>
      <p:sp>
        <p:nvSpPr>
          <p:cNvPr id="402455" name="直接连接符 402454"/>
          <p:cNvSpPr/>
          <p:nvPr/>
        </p:nvSpPr>
        <p:spPr>
          <a:xfrm>
            <a:off x="6378575" y="4319588"/>
            <a:ext cx="1524000" cy="0"/>
          </a:xfrm>
          <a:prstGeom prst="line">
            <a:avLst/>
          </a:prstGeom>
          <a:ln w="25400" cap="sq" cmpd="sng">
            <a:solidFill>
              <a:schemeClr val="tx1"/>
            </a:solidFill>
            <a:prstDash val="solid"/>
            <a:headEnd type="none" w="sm" len="sm"/>
            <a:tailEnd type="none" w="lg" len="lg"/>
          </a:ln>
        </p:spPr>
      </p:sp>
      <p:sp>
        <p:nvSpPr>
          <p:cNvPr id="402456" name="直接连接符 402455"/>
          <p:cNvSpPr/>
          <p:nvPr/>
        </p:nvSpPr>
        <p:spPr>
          <a:xfrm>
            <a:off x="6378575" y="4700588"/>
            <a:ext cx="1524000" cy="0"/>
          </a:xfrm>
          <a:prstGeom prst="line">
            <a:avLst/>
          </a:prstGeom>
          <a:ln w="25400" cap="sq" cmpd="sng">
            <a:solidFill>
              <a:schemeClr val="tx1"/>
            </a:solidFill>
            <a:prstDash val="solid"/>
            <a:headEnd type="none" w="sm" len="sm"/>
            <a:tailEnd type="none" w="lg" len="lg"/>
          </a:ln>
        </p:spPr>
      </p:sp>
      <p:sp>
        <p:nvSpPr>
          <p:cNvPr id="402457" name="文本框 402456"/>
          <p:cNvSpPr txBox="1"/>
          <p:nvPr/>
        </p:nvSpPr>
        <p:spPr>
          <a:xfrm>
            <a:off x="6745288" y="3143250"/>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XXH</a:t>
            </a:r>
            <a:endParaRPr lang="en-US" altLang="zh-CN" sz="2400">
              <a:solidFill>
                <a:schemeClr val="tx2"/>
              </a:solidFill>
              <a:latin typeface="Times New Roman" panose="02020603050405020304" pitchFamily="18" charset="0"/>
            </a:endParaRPr>
          </a:p>
        </p:txBody>
      </p:sp>
      <p:sp>
        <p:nvSpPr>
          <p:cNvPr id="402458" name="文本框 402457"/>
          <p:cNvSpPr txBox="1"/>
          <p:nvPr/>
        </p:nvSpPr>
        <p:spPr>
          <a:xfrm>
            <a:off x="6745288" y="3557588"/>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XXH</a:t>
            </a:r>
            <a:endParaRPr lang="en-US" altLang="zh-CN" sz="2400">
              <a:solidFill>
                <a:schemeClr val="tx2"/>
              </a:solidFill>
              <a:latin typeface="Times New Roman" panose="02020603050405020304" pitchFamily="18" charset="0"/>
            </a:endParaRPr>
          </a:p>
        </p:txBody>
      </p:sp>
      <p:sp>
        <p:nvSpPr>
          <p:cNvPr id="402459" name="文本框 402458"/>
          <p:cNvSpPr txBox="1"/>
          <p:nvPr/>
        </p:nvSpPr>
        <p:spPr>
          <a:xfrm>
            <a:off x="6759575" y="3924300"/>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XXH</a:t>
            </a:r>
            <a:endParaRPr lang="en-US" altLang="zh-CN" sz="2400">
              <a:solidFill>
                <a:schemeClr val="tx2"/>
              </a:solidFill>
              <a:latin typeface="Times New Roman" panose="02020603050405020304" pitchFamily="18" charset="0"/>
            </a:endParaRPr>
          </a:p>
        </p:txBody>
      </p:sp>
      <p:sp>
        <p:nvSpPr>
          <p:cNvPr id="402460" name="文本框 402459"/>
          <p:cNvSpPr txBox="1"/>
          <p:nvPr/>
        </p:nvSpPr>
        <p:spPr>
          <a:xfrm>
            <a:off x="6759575" y="4291013"/>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XXH</a:t>
            </a:r>
            <a:endParaRPr lang="en-US" altLang="zh-CN" sz="2400">
              <a:solidFill>
                <a:schemeClr val="tx2"/>
              </a:solidFill>
              <a:latin typeface="Times New Roman" panose="02020603050405020304" pitchFamily="18" charset="0"/>
            </a:endParaRPr>
          </a:p>
        </p:txBody>
      </p:sp>
      <p:sp>
        <p:nvSpPr>
          <p:cNvPr id="402461" name="左大括号 402460"/>
          <p:cNvSpPr/>
          <p:nvPr/>
        </p:nvSpPr>
        <p:spPr>
          <a:xfrm>
            <a:off x="6116638" y="3224213"/>
            <a:ext cx="152400" cy="685800"/>
          </a:xfrm>
          <a:prstGeom prst="leftBrace">
            <a:avLst>
              <a:gd name="adj1" fmla="val 37500"/>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402462" name="文本框 402461"/>
          <p:cNvSpPr txBox="1"/>
          <p:nvPr/>
        </p:nvSpPr>
        <p:spPr>
          <a:xfrm>
            <a:off x="4930775" y="2414588"/>
            <a:ext cx="5334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IP</a:t>
            </a:r>
            <a:endParaRPr lang="en-US" altLang="zh-CN" sz="2400">
              <a:solidFill>
                <a:schemeClr val="tx2"/>
              </a:solidFill>
              <a:latin typeface="Times New Roman" panose="02020603050405020304" pitchFamily="18" charset="0"/>
            </a:endParaRPr>
          </a:p>
        </p:txBody>
      </p:sp>
      <p:sp>
        <p:nvSpPr>
          <p:cNvPr id="402463" name="直接连接符 402462"/>
          <p:cNvSpPr/>
          <p:nvPr/>
        </p:nvSpPr>
        <p:spPr>
          <a:xfrm>
            <a:off x="5464175" y="2719388"/>
            <a:ext cx="609600" cy="609600"/>
          </a:xfrm>
          <a:prstGeom prst="line">
            <a:avLst/>
          </a:prstGeom>
          <a:ln w="25400" cap="sq" cmpd="sng">
            <a:solidFill>
              <a:srgbClr val="FF6600"/>
            </a:solidFill>
            <a:prstDash val="solid"/>
            <a:headEnd type="none" w="sm" len="sm"/>
            <a:tailEnd type="triangle" w="lg" len="lg"/>
          </a:ln>
        </p:spPr>
      </p:sp>
      <p:sp>
        <p:nvSpPr>
          <p:cNvPr id="402464" name="文本框 402463"/>
          <p:cNvSpPr txBox="1"/>
          <p:nvPr/>
        </p:nvSpPr>
        <p:spPr>
          <a:xfrm>
            <a:off x="4778375" y="4933950"/>
            <a:ext cx="685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CS</a:t>
            </a:r>
            <a:endParaRPr lang="en-US" altLang="zh-CN" sz="2400">
              <a:solidFill>
                <a:schemeClr val="tx2"/>
              </a:solidFill>
              <a:latin typeface="Times New Roman" panose="02020603050405020304" pitchFamily="18" charset="0"/>
            </a:endParaRPr>
          </a:p>
        </p:txBody>
      </p:sp>
      <p:sp>
        <p:nvSpPr>
          <p:cNvPr id="402465" name="直接连接符 402464"/>
          <p:cNvSpPr/>
          <p:nvPr/>
        </p:nvSpPr>
        <p:spPr>
          <a:xfrm flipV="1">
            <a:off x="5354638" y="4395788"/>
            <a:ext cx="642937" cy="609600"/>
          </a:xfrm>
          <a:prstGeom prst="line">
            <a:avLst/>
          </a:prstGeom>
          <a:ln w="25400" cap="sq" cmpd="sng">
            <a:solidFill>
              <a:srgbClr val="FF6600"/>
            </a:solidFill>
            <a:prstDash val="solid"/>
            <a:headEnd type="none" w="sm" len="sm"/>
            <a:tailEnd type="triangle" w="lg" len="lg"/>
          </a:ln>
        </p:spPr>
      </p:sp>
      <p:sp>
        <p:nvSpPr>
          <p:cNvPr id="402466" name="左大括号 402465"/>
          <p:cNvSpPr/>
          <p:nvPr/>
        </p:nvSpPr>
        <p:spPr>
          <a:xfrm>
            <a:off x="5387975" y="3252788"/>
            <a:ext cx="152400" cy="1447800"/>
          </a:xfrm>
          <a:prstGeom prst="leftBrace">
            <a:avLst>
              <a:gd name="adj1" fmla="val 79166"/>
              <a:gd name="adj2" fmla="val 50000"/>
            </a:avLst>
          </a:prstGeom>
          <a:noFill/>
          <a:ln w="25400" cap="sq" cmpd="sng">
            <a:solidFill>
              <a:srgbClr val="FFFFFF"/>
            </a:solidFill>
            <a:prstDash val="solid"/>
            <a:headEnd type="none" w="sm" len="sm"/>
            <a:tailEnd type="none" w="lg" len="lg"/>
          </a:ln>
        </p:spPr>
        <p:txBody>
          <a:bodyPr/>
          <a:p>
            <a:endParaRPr lang="zh-CN" altLang="en-US"/>
          </a:p>
        </p:txBody>
      </p:sp>
      <p:sp>
        <p:nvSpPr>
          <p:cNvPr id="402467" name="左大括号 402466"/>
          <p:cNvSpPr/>
          <p:nvPr/>
        </p:nvSpPr>
        <p:spPr>
          <a:xfrm>
            <a:off x="6118225" y="3968750"/>
            <a:ext cx="152400" cy="685800"/>
          </a:xfrm>
          <a:prstGeom prst="leftBrace">
            <a:avLst>
              <a:gd name="adj1" fmla="val 37500"/>
              <a:gd name="adj2" fmla="val 50000"/>
            </a:avLst>
          </a:prstGeom>
          <a:noFill/>
          <a:ln w="25400" cap="sq" cmpd="sng">
            <a:solidFill>
              <a:srgbClr val="FF6600"/>
            </a:solidFill>
            <a:prstDash val="solid"/>
            <a:headEnd type="none" w="sm" len="sm"/>
            <a:tailEnd type="none" w="lg" len="lg"/>
          </a:ln>
        </p:spPr>
        <p:txBody>
          <a:bodyPr/>
          <a:p>
            <a:endParaRPr lang="zh-CN" altLang="en-US"/>
          </a:p>
        </p:txBody>
      </p:sp>
    </p:spTree>
  </p:cSld>
  <p:clrMapOvr>
    <a:masterClrMapping/>
  </p:clrMapOvr>
  <p:transition>
    <p:wheel spokes="8"/>
  </p:transition>
</p:sld>
</file>

<file path=ppt/slides/slide2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3458" name="标题 403457"/>
          <p:cNvSpPr>
            <a:spLocks noGrp="1"/>
          </p:cNvSpPr>
          <p:nvPr>
            <p:ph type="title"/>
          </p:nvPr>
        </p:nvSpPr>
        <p:spPr/>
        <p:txBody>
          <a:bodyPr anchor="ctr" anchorCtr="0"/>
          <a:p>
            <a:endParaRPr lang="zh-CN" altLang="en-US" dirty="0"/>
          </a:p>
        </p:txBody>
      </p:sp>
      <p:sp>
        <p:nvSpPr>
          <p:cNvPr id="403459" name="文本占位符 403458"/>
          <p:cNvSpPr>
            <a:spLocks noGrp="1"/>
          </p:cNvSpPr>
          <p:nvPr>
            <p:ph type="body" idx="1"/>
          </p:nvPr>
        </p:nvSpPr>
        <p:spPr/>
        <p:txBody>
          <a:bodyPr/>
          <a:p>
            <a:pPr>
              <a:buNone/>
            </a:pPr>
            <a:r>
              <a:rPr lang="zh-CN" altLang="en-US" dirty="0"/>
              <a:t>无条件段间转移      段间</a:t>
            </a:r>
            <a:r>
              <a:rPr lang="zh-CN" altLang="en-US" u="sng" dirty="0"/>
              <a:t>间接</a:t>
            </a:r>
            <a:r>
              <a:rPr lang="zh-CN" altLang="en-US" dirty="0"/>
              <a:t>寻址</a:t>
            </a:r>
            <a:endParaRPr lang="zh-CN" altLang="en-US" dirty="0"/>
          </a:p>
          <a:p>
            <a:pPr>
              <a:buNone/>
            </a:pPr>
            <a:r>
              <a:rPr lang="en-US" altLang="zh-CN" sz="2400"/>
              <a:t>JMP  DWORD  PTR[BX]</a:t>
            </a:r>
            <a:endParaRPr lang="zh-CN" altLang="en-US" sz="2400" dirty="0"/>
          </a:p>
        </p:txBody>
      </p:sp>
      <p:sp>
        <p:nvSpPr>
          <p:cNvPr id="403460" name="直接连接符 403459"/>
          <p:cNvSpPr/>
          <p:nvPr/>
        </p:nvSpPr>
        <p:spPr>
          <a:xfrm>
            <a:off x="3132138" y="1844675"/>
            <a:ext cx="990600" cy="0"/>
          </a:xfrm>
          <a:prstGeom prst="line">
            <a:avLst/>
          </a:prstGeom>
          <a:ln w="25400" cap="sq" cmpd="sng">
            <a:solidFill>
              <a:srgbClr val="FF6600"/>
            </a:solidFill>
            <a:prstDash val="solid"/>
            <a:headEnd type="none" w="sm" len="sm"/>
            <a:tailEnd type="none" w="lg" len="lg"/>
          </a:ln>
        </p:spPr>
      </p:sp>
      <p:sp>
        <p:nvSpPr>
          <p:cNvPr id="403492" name="矩形 403491"/>
          <p:cNvSpPr/>
          <p:nvPr/>
        </p:nvSpPr>
        <p:spPr>
          <a:xfrm>
            <a:off x="6378575" y="1876425"/>
            <a:ext cx="1676400" cy="4648200"/>
          </a:xfrm>
          <a:prstGeom prst="rect">
            <a:avLst/>
          </a:prstGeom>
          <a:solidFill>
            <a:srgbClr val="339966"/>
          </a:solidFill>
          <a:ln w="25400" cap="sq" cmpd="sng">
            <a:solidFill>
              <a:srgbClr val="339966"/>
            </a:solidFill>
            <a:prstDash val="solid"/>
            <a:miter/>
            <a:headEnd type="none" w="sm" len="sm"/>
            <a:tailEnd type="none" w="lg" len="lg"/>
          </a:ln>
        </p:spPr>
        <p:txBody>
          <a:bodyPr/>
          <a:p>
            <a:endParaRPr lang="zh-CN" altLang="en-US"/>
          </a:p>
        </p:txBody>
      </p:sp>
      <p:sp>
        <p:nvSpPr>
          <p:cNvPr id="403493" name="直接连接符 403492"/>
          <p:cNvSpPr/>
          <p:nvPr/>
        </p:nvSpPr>
        <p:spPr>
          <a:xfrm>
            <a:off x="6378575" y="3475038"/>
            <a:ext cx="1676400" cy="1587"/>
          </a:xfrm>
          <a:prstGeom prst="line">
            <a:avLst/>
          </a:prstGeom>
          <a:ln w="25400" cap="sq" cmpd="sng">
            <a:solidFill>
              <a:schemeClr val="tx1"/>
            </a:solidFill>
            <a:prstDash val="solid"/>
            <a:headEnd type="none" w="sm" len="sm"/>
            <a:tailEnd type="none" w="lg" len="lg"/>
          </a:ln>
        </p:spPr>
      </p:sp>
      <p:sp>
        <p:nvSpPr>
          <p:cNvPr id="403494" name="直接连接符 403493"/>
          <p:cNvSpPr/>
          <p:nvPr/>
        </p:nvSpPr>
        <p:spPr>
          <a:xfrm>
            <a:off x="6378575" y="3870325"/>
            <a:ext cx="1676400" cy="1588"/>
          </a:xfrm>
          <a:prstGeom prst="line">
            <a:avLst/>
          </a:prstGeom>
          <a:ln w="25400" cap="sq" cmpd="sng">
            <a:solidFill>
              <a:schemeClr val="tx1"/>
            </a:solidFill>
            <a:prstDash val="solid"/>
            <a:headEnd type="none" w="sm" len="sm"/>
            <a:tailEnd type="none" w="lg" len="lg"/>
          </a:ln>
        </p:spPr>
      </p:sp>
      <p:sp>
        <p:nvSpPr>
          <p:cNvPr id="403495" name="直接连接符 403494"/>
          <p:cNvSpPr/>
          <p:nvPr/>
        </p:nvSpPr>
        <p:spPr>
          <a:xfrm>
            <a:off x="6378575" y="4895850"/>
            <a:ext cx="1676400" cy="1588"/>
          </a:xfrm>
          <a:prstGeom prst="line">
            <a:avLst/>
          </a:prstGeom>
          <a:ln w="25400" cap="sq" cmpd="sng">
            <a:solidFill>
              <a:schemeClr val="tx1"/>
            </a:solidFill>
            <a:prstDash val="solid"/>
            <a:headEnd type="none" w="sm" len="sm"/>
            <a:tailEnd type="none" w="lg" len="lg"/>
          </a:ln>
        </p:spPr>
      </p:sp>
      <p:sp>
        <p:nvSpPr>
          <p:cNvPr id="403496" name="直接连接符 403495"/>
          <p:cNvSpPr/>
          <p:nvPr/>
        </p:nvSpPr>
        <p:spPr>
          <a:xfrm>
            <a:off x="6378575" y="5229225"/>
            <a:ext cx="1676400" cy="1588"/>
          </a:xfrm>
          <a:prstGeom prst="line">
            <a:avLst/>
          </a:prstGeom>
          <a:ln w="25400" cap="sq" cmpd="sng">
            <a:solidFill>
              <a:schemeClr val="tx1"/>
            </a:solidFill>
            <a:prstDash val="solid"/>
            <a:headEnd type="none" w="sm" len="sm"/>
            <a:tailEnd type="none" w="lg" len="lg"/>
          </a:ln>
        </p:spPr>
      </p:sp>
      <p:sp>
        <p:nvSpPr>
          <p:cNvPr id="403497" name="直接连接符 403496"/>
          <p:cNvSpPr/>
          <p:nvPr/>
        </p:nvSpPr>
        <p:spPr>
          <a:xfrm>
            <a:off x="6378575" y="5534025"/>
            <a:ext cx="1676400" cy="1588"/>
          </a:xfrm>
          <a:prstGeom prst="line">
            <a:avLst/>
          </a:prstGeom>
          <a:ln w="25400" cap="sq" cmpd="sng">
            <a:solidFill>
              <a:schemeClr val="tx1"/>
            </a:solidFill>
            <a:prstDash val="solid"/>
            <a:headEnd type="none" w="sm" len="sm"/>
            <a:tailEnd type="none" w="lg" len="lg"/>
          </a:ln>
        </p:spPr>
      </p:sp>
      <p:sp>
        <p:nvSpPr>
          <p:cNvPr id="403498" name="直接连接符 403497"/>
          <p:cNvSpPr/>
          <p:nvPr/>
        </p:nvSpPr>
        <p:spPr>
          <a:xfrm>
            <a:off x="6378575" y="5870575"/>
            <a:ext cx="1676400" cy="1588"/>
          </a:xfrm>
          <a:prstGeom prst="line">
            <a:avLst/>
          </a:prstGeom>
          <a:ln w="25400" cap="sq" cmpd="sng">
            <a:solidFill>
              <a:schemeClr val="tx1"/>
            </a:solidFill>
            <a:prstDash val="solid"/>
            <a:headEnd type="none" w="sm" len="sm"/>
            <a:tailEnd type="none" w="lg" len="lg"/>
          </a:ln>
        </p:spPr>
      </p:sp>
      <p:sp>
        <p:nvSpPr>
          <p:cNvPr id="403499" name="直接连接符 403498"/>
          <p:cNvSpPr/>
          <p:nvPr/>
        </p:nvSpPr>
        <p:spPr>
          <a:xfrm>
            <a:off x="6378575" y="4543425"/>
            <a:ext cx="1676400" cy="1588"/>
          </a:xfrm>
          <a:prstGeom prst="line">
            <a:avLst/>
          </a:prstGeom>
          <a:ln w="25400" cap="sq" cmpd="sng">
            <a:solidFill>
              <a:schemeClr val="tx1"/>
            </a:solidFill>
            <a:prstDash val="solid"/>
            <a:headEnd type="none" w="sm" len="sm"/>
            <a:tailEnd type="none" w="lg" len="lg"/>
          </a:ln>
        </p:spPr>
      </p:sp>
      <p:sp>
        <p:nvSpPr>
          <p:cNvPr id="403500" name="文本框 403499"/>
          <p:cNvSpPr txBox="1"/>
          <p:nvPr/>
        </p:nvSpPr>
        <p:spPr>
          <a:xfrm>
            <a:off x="6788150" y="4495800"/>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XXH</a:t>
            </a:r>
            <a:endParaRPr lang="en-US" altLang="zh-CN" sz="2400">
              <a:solidFill>
                <a:schemeClr val="tx2"/>
              </a:solidFill>
              <a:latin typeface="Times New Roman" panose="02020603050405020304" pitchFamily="18" charset="0"/>
            </a:endParaRPr>
          </a:p>
        </p:txBody>
      </p:sp>
      <p:sp>
        <p:nvSpPr>
          <p:cNvPr id="403501" name="文本框 403500"/>
          <p:cNvSpPr txBox="1"/>
          <p:nvPr/>
        </p:nvSpPr>
        <p:spPr>
          <a:xfrm>
            <a:off x="6807200" y="4848225"/>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XXH</a:t>
            </a:r>
            <a:endParaRPr lang="en-US" altLang="zh-CN" sz="2400">
              <a:solidFill>
                <a:schemeClr val="tx2"/>
              </a:solidFill>
              <a:latin typeface="Times New Roman" panose="02020603050405020304" pitchFamily="18" charset="0"/>
            </a:endParaRPr>
          </a:p>
        </p:txBody>
      </p:sp>
      <p:sp>
        <p:nvSpPr>
          <p:cNvPr id="403502" name="文本框 403501"/>
          <p:cNvSpPr txBox="1"/>
          <p:nvPr/>
        </p:nvSpPr>
        <p:spPr>
          <a:xfrm>
            <a:off x="6807200" y="5153025"/>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XXH</a:t>
            </a:r>
            <a:endParaRPr lang="en-US" altLang="zh-CN" sz="2400">
              <a:solidFill>
                <a:schemeClr val="tx2"/>
              </a:solidFill>
              <a:latin typeface="Times New Roman" panose="02020603050405020304" pitchFamily="18" charset="0"/>
            </a:endParaRPr>
          </a:p>
        </p:txBody>
      </p:sp>
      <p:sp>
        <p:nvSpPr>
          <p:cNvPr id="403503" name="文本框 403502"/>
          <p:cNvSpPr txBox="1"/>
          <p:nvPr/>
        </p:nvSpPr>
        <p:spPr>
          <a:xfrm>
            <a:off x="6811963" y="5491163"/>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XXH</a:t>
            </a:r>
            <a:endParaRPr lang="en-US" altLang="zh-CN" sz="2400">
              <a:solidFill>
                <a:schemeClr val="tx2"/>
              </a:solidFill>
              <a:latin typeface="Times New Roman" panose="02020603050405020304" pitchFamily="18" charset="0"/>
            </a:endParaRPr>
          </a:p>
        </p:txBody>
      </p:sp>
      <p:sp>
        <p:nvSpPr>
          <p:cNvPr id="403504" name="文本框 403503"/>
          <p:cNvSpPr txBox="1"/>
          <p:nvPr/>
        </p:nvSpPr>
        <p:spPr>
          <a:xfrm>
            <a:off x="4473575" y="4314825"/>
            <a:ext cx="914400" cy="457200"/>
          </a:xfrm>
          <a:prstGeom prst="rect">
            <a:avLst/>
          </a:prstGeom>
          <a:noFill/>
          <a:ln w="25400">
            <a:noFill/>
          </a:ln>
        </p:spPr>
        <p:txBody>
          <a:bodyPr>
            <a:spAutoFit/>
          </a:bodyPr>
          <a:p>
            <a:pPr eaLnBrk="0" hangingPunct="0">
              <a:spcBef>
                <a:spcPct val="50000"/>
              </a:spcBef>
            </a:pPr>
            <a:r>
              <a:rPr lang="zh-CN" altLang="en-US" sz="2400">
                <a:solidFill>
                  <a:schemeClr val="tx2"/>
                </a:solidFill>
                <a:latin typeface="Times New Roman" panose="02020603050405020304" pitchFamily="18" charset="0"/>
              </a:rPr>
              <a:t>[</a:t>
            </a:r>
            <a:r>
              <a:rPr lang="en-US" altLang="zh-CN" sz="2400">
                <a:solidFill>
                  <a:schemeClr val="tx2"/>
                </a:solidFill>
                <a:latin typeface="Times New Roman" panose="02020603050405020304" pitchFamily="18" charset="0"/>
              </a:rPr>
              <a:t>BX]</a:t>
            </a:r>
            <a:endParaRPr lang="en-US" altLang="zh-CN" sz="2400">
              <a:solidFill>
                <a:schemeClr val="tx2"/>
              </a:solidFill>
              <a:latin typeface="Times New Roman" panose="02020603050405020304" pitchFamily="18" charset="0"/>
            </a:endParaRPr>
          </a:p>
        </p:txBody>
      </p:sp>
      <p:sp>
        <p:nvSpPr>
          <p:cNvPr id="403505" name="直接连接符 403504"/>
          <p:cNvSpPr/>
          <p:nvPr/>
        </p:nvSpPr>
        <p:spPr>
          <a:xfrm>
            <a:off x="5311775" y="4619625"/>
            <a:ext cx="914400" cy="0"/>
          </a:xfrm>
          <a:prstGeom prst="line">
            <a:avLst/>
          </a:prstGeom>
          <a:ln w="25400" cap="sq" cmpd="sng">
            <a:solidFill>
              <a:srgbClr val="003366"/>
            </a:solidFill>
            <a:prstDash val="solid"/>
            <a:headEnd type="none" w="sm" len="sm"/>
            <a:tailEnd type="triangle" w="lg" len="lg"/>
          </a:ln>
        </p:spPr>
      </p:sp>
      <p:sp>
        <p:nvSpPr>
          <p:cNvPr id="403506" name="左大括号 403505"/>
          <p:cNvSpPr/>
          <p:nvPr/>
        </p:nvSpPr>
        <p:spPr>
          <a:xfrm>
            <a:off x="6226175" y="4695825"/>
            <a:ext cx="76200" cy="457200"/>
          </a:xfrm>
          <a:prstGeom prst="leftBrace">
            <a:avLst>
              <a:gd name="adj1" fmla="val 50000"/>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403507" name="左大括号 403506"/>
          <p:cNvSpPr/>
          <p:nvPr/>
        </p:nvSpPr>
        <p:spPr>
          <a:xfrm>
            <a:off x="6226175" y="5305425"/>
            <a:ext cx="76200" cy="457200"/>
          </a:xfrm>
          <a:prstGeom prst="leftBrace">
            <a:avLst>
              <a:gd name="adj1" fmla="val 50000"/>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403508" name="文本框 403507"/>
          <p:cNvSpPr txBox="1"/>
          <p:nvPr/>
        </p:nvSpPr>
        <p:spPr>
          <a:xfrm>
            <a:off x="4625975" y="5076825"/>
            <a:ext cx="5334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IP</a:t>
            </a:r>
            <a:endParaRPr lang="en-US" altLang="zh-CN" sz="2400">
              <a:solidFill>
                <a:schemeClr val="tx2"/>
              </a:solidFill>
              <a:latin typeface="Times New Roman" panose="02020603050405020304" pitchFamily="18" charset="0"/>
            </a:endParaRPr>
          </a:p>
        </p:txBody>
      </p:sp>
      <p:sp>
        <p:nvSpPr>
          <p:cNvPr id="403509" name="文本框 403508"/>
          <p:cNvSpPr txBox="1"/>
          <p:nvPr/>
        </p:nvSpPr>
        <p:spPr>
          <a:xfrm>
            <a:off x="4778375" y="5686425"/>
            <a:ext cx="7620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CS</a:t>
            </a:r>
            <a:endParaRPr lang="en-US" altLang="zh-CN" sz="2400">
              <a:solidFill>
                <a:schemeClr val="tx2"/>
              </a:solidFill>
              <a:latin typeface="Times New Roman" panose="02020603050405020304" pitchFamily="18" charset="0"/>
            </a:endParaRPr>
          </a:p>
        </p:txBody>
      </p:sp>
      <p:sp>
        <p:nvSpPr>
          <p:cNvPr id="403510" name="直接连接符 403509"/>
          <p:cNvSpPr/>
          <p:nvPr/>
        </p:nvSpPr>
        <p:spPr>
          <a:xfrm flipH="1">
            <a:off x="5083175" y="5000625"/>
            <a:ext cx="1066800" cy="228600"/>
          </a:xfrm>
          <a:prstGeom prst="line">
            <a:avLst/>
          </a:prstGeom>
          <a:ln w="25400" cap="sq" cmpd="sng">
            <a:solidFill>
              <a:srgbClr val="FF6600"/>
            </a:solidFill>
            <a:prstDash val="solid"/>
            <a:headEnd type="none" w="sm" len="sm"/>
            <a:tailEnd type="triangle" w="lg" len="lg"/>
          </a:ln>
        </p:spPr>
      </p:sp>
      <p:sp>
        <p:nvSpPr>
          <p:cNvPr id="403511" name="直接连接符 403510"/>
          <p:cNvSpPr/>
          <p:nvPr/>
        </p:nvSpPr>
        <p:spPr>
          <a:xfrm flipH="1">
            <a:off x="5311775" y="5457825"/>
            <a:ext cx="762000" cy="381000"/>
          </a:xfrm>
          <a:prstGeom prst="line">
            <a:avLst/>
          </a:prstGeom>
          <a:ln w="25400" cap="sq" cmpd="sng">
            <a:solidFill>
              <a:srgbClr val="FF6600"/>
            </a:solidFill>
            <a:prstDash val="solid"/>
            <a:headEnd type="none" w="sm" len="sm"/>
            <a:tailEnd type="triangle" w="lg" len="lg"/>
          </a:ln>
        </p:spPr>
      </p:sp>
      <p:sp>
        <p:nvSpPr>
          <p:cNvPr id="403512" name="文本框 403511"/>
          <p:cNvSpPr txBox="1"/>
          <p:nvPr/>
        </p:nvSpPr>
        <p:spPr>
          <a:xfrm>
            <a:off x="6835775" y="2457450"/>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JMP</a:t>
            </a:r>
            <a:endParaRPr lang="en-US" altLang="zh-CN" sz="2400">
              <a:solidFill>
                <a:schemeClr val="tx2"/>
              </a:solidFill>
              <a:latin typeface="Times New Roman" panose="02020603050405020304" pitchFamily="18" charset="0"/>
            </a:endParaRPr>
          </a:p>
        </p:txBody>
      </p:sp>
      <p:sp>
        <p:nvSpPr>
          <p:cNvPr id="403513" name="直接连接符 403512"/>
          <p:cNvSpPr/>
          <p:nvPr/>
        </p:nvSpPr>
        <p:spPr>
          <a:xfrm>
            <a:off x="6378575" y="2484438"/>
            <a:ext cx="1676400" cy="1587"/>
          </a:xfrm>
          <a:prstGeom prst="line">
            <a:avLst/>
          </a:prstGeom>
          <a:ln w="25400" cap="sq" cmpd="sng">
            <a:solidFill>
              <a:schemeClr val="tx1"/>
            </a:solidFill>
            <a:prstDash val="solid"/>
            <a:headEnd type="none" w="sm" len="sm"/>
            <a:tailEnd type="none" w="lg" len="lg"/>
          </a:ln>
        </p:spPr>
      </p:sp>
      <p:sp>
        <p:nvSpPr>
          <p:cNvPr id="403514" name="直接连接符 403513"/>
          <p:cNvSpPr/>
          <p:nvPr/>
        </p:nvSpPr>
        <p:spPr>
          <a:xfrm>
            <a:off x="6378575" y="2867025"/>
            <a:ext cx="1676400" cy="1588"/>
          </a:xfrm>
          <a:prstGeom prst="line">
            <a:avLst/>
          </a:prstGeom>
          <a:ln w="25400" cap="sq" cmpd="sng">
            <a:solidFill>
              <a:schemeClr val="tx1"/>
            </a:solidFill>
            <a:prstDash val="solid"/>
            <a:headEnd type="none" w="sm" len="sm"/>
            <a:tailEnd type="none" w="lg" len="lg"/>
          </a:ln>
        </p:spPr>
      </p:sp>
      <p:sp>
        <p:nvSpPr>
          <p:cNvPr id="403515" name="文本框 403514"/>
          <p:cNvSpPr txBox="1"/>
          <p:nvPr/>
        </p:nvSpPr>
        <p:spPr>
          <a:xfrm>
            <a:off x="6969125" y="1952625"/>
            <a:ext cx="5334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cs typeface="Times New Roman" panose="02020603050405020304" pitchFamily="18" charset="0"/>
              </a:rPr>
              <a:t>┇</a:t>
            </a:r>
            <a:endParaRPr lang="en-US" altLang="zh-CN" sz="2400">
              <a:solidFill>
                <a:schemeClr val="tx2"/>
              </a:solidFill>
              <a:latin typeface="Times New Roman" panose="02020603050405020304" pitchFamily="18" charset="0"/>
            </a:endParaRPr>
          </a:p>
        </p:txBody>
      </p:sp>
      <p:sp>
        <p:nvSpPr>
          <p:cNvPr id="403516" name="文本框 403515"/>
          <p:cNvSpPr txBox="1"/>
          <p:nvPr/>
        </p:nvSpPr>
        <p:spPr>
          <a:xfrm>
            <a:off x="6973888" y="2971800"/>
            <a:ext cx="5334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cs typeface="Times New Roman" panose="02020603050405020304" pitchFamily="18" charset="0"/>
              </a:rPr>
              <a:t>┇</a:t>
            </a:r>
            <a:endParaRPr lang="en-US" altLang="zh-CN" sz="2400">
              <a:solidFill>
                <a:schemeClr val="tx2"/>
              </a:solidFill>
              <a:latin typeface="Times New Roman" panose="02020603050405020304" pitchFamily="18" charset="0"/>
            </a:endParaRPr>
          </a:p>
        </p:txBody>
      </p:sp>
      <p:sp>
        <p:nvSpPr>
          <p:cNvPr id="403517" name="文本框 403516"/>
          <p:cNvSpPr txBox="1"/>
          <p:nvPr/>
        </p:nvSpPr>
        <p:spPr>
          <a:xfrm>
            <a:off x="6959600" y="4010025"/>
            <a:ext cx="5334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cs typeface="Times New Roman" panose="02020603050405020304" pitchFamily="18" charset="0"/>
              </a:rPr>
              <a:t>┇</a:t>
            </a:r>
            <a:endParaRPr lang="en-US" altLang="zh-CN" sz="2400">
              <a:solidFill>
                <a:schemeClr val="tx2"/>
              </a:solidFill>
              <a:latin typeface="Times New Roman" panose="02020603050405020304" pitchFamily="18" charset="0"/>
            </a:endParaRPr>
          </a:p>
        </p:txBody>
      </p:sp>
      <p:sp>
        <p:nvSpPr>
          <p:cNvPr id="403518" name="文本框 403517"/>
          <p:cNvSpPr txBox="1"/>
          <p:nvPr/>
        </p:nvSpPr>
        <p:spPr>
          <a:xfrm>
            <a:off x="6988175" y="5991225"/>
            <a:ext cx="5334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cs typeface="Times New Roman" panose="02020603050405020304" pitchFamily="18" charset="0"/>
              </a:rPr>
              <a:t>┇</a:t>
            </a:r>
            <a:endParaRPr lang="en-US" altLang="zh-CN" sz="2400">
              <a:solidFill>
                <a:schemeClr val="tx2"/>
              </a:solidFill>
              <a:latin typeface="Times New Roman" panose="02020603050405020304" pitchFamily="18" charset="0"/>
            </a:endParaRPr>
          </a:p>
        </p:txBody>
      </p:sp>
      <p:sp>
        <p:nvSpPr>
          <p:cNvPr id="403519" name="文本框 403518"/>
          <p:cNvSpPr txBox="1"/>
          <p:nvPr/>
        </p:nvSpPr>
        <p:spPr>
          <a:xfrm>
            <a:off x="6669088" y="3448050"/>
            <a:ext cx="1233487" cy="45720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指令码</a:t>
            </a:r>
            <a:endParaRPr lang="zh-CN" altLang="en-US" sz="2400" dirty="0">
              <a:solidFill>
                <a:schemeClr val="tx2"/>
              </a:solidFill>
              <a:latin typeface="Times New Roman" panose="02020603050405020304" pitchFamily="18" charset="0"/>
            </a:endParaRPr>
          </a:p>
        </p:txBody>
      </p:sp>
      <p:sp>
        <p:nvSpPr>
          <p:cNvPr id="403520" name="右大括号 403519"/>
          <p:cNvSpPr/>
          <p:nvPr/>
        </p:nvSpPr>
        <p:spPr>
          <a:xfrm>
            <a:off x="8207375" y="2028825"/>
            <a:ext cx="152400" cy="990600"/>
          </a:xfrm>
          <a:prstGeom prst="rightBrace">
            <a:avLst>
              <a:gd name="adj1" fmla="val 54166"/>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403521" name="右大括号 403520"/>
          <p:cNvSpPr/>
          <p:nvPr/>
        </p:nvSpPr>
        <p:spPr>
          <a:xfrm>
            <a:off x="8178800" y="3248025"/>
            <a:ext cx="180975" cy="990600"/>
          </a:xfrm>
          <a:prstGeom prst="rightBrace">
            <a:avLst>
              <a:gd name="adj1" fmla="val 45614"/>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403522" name="右大括号 403521"/>
          <p:cNvSpPr/>
          <p:nvPr/>
        </p:nvSpPr>
        <p:spPr>
          <a:xfrm>
            <a:off x="8207375" y="4467225"/>
            <a:ext cx="152400" cy="1752600"/>
          </a:xfrm>
          <a:prstGeom prst="rightBrace">
            <a:avLst>
              <a:gd name="adj1" fmla="val 95833"/>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403523" name="文本框 403522"/>
          <p:cNvSpPr txBox="1"/>
          <p:nvPr/>
        </p:nvSpPr>
        <p:spPr>
          <a:xfrm>
            <a:off x="8359775" y="1781175"/>
            <a:ext cx="457200" cy="1552575"/>
          </a:xfrm>
          <a:prstGeom prst="rect">
            <a:avLst/>
          </a:prstGeom>
          <a:noFill/>
          <a:ln w="25400">
            <a:noFill/>
          </a:ln>
        </p:spPr>
        <p:txBody>
          <a:bodyPr>
            <a:spAutoFit/>
          </a:bodyPr>
          <a:p>
            <a:pPr algn="ctr" eaLnBrk="0" hangingPunct="0">
              <a:spcBef>
                <a:spcPct val="50000"/>
              </a:spcBef>
            </a:pPr>
            <a:r>
              <a:rPr lang="zh-CN" altLang="en-US" sz="2400" dirty="0">
                <a:solidFill>
                  <a:schemeClr val="tx2"/>
                </a:solidFill>
                <a:latin typeface="Times New Roman" panose="02020603050405020304" pitchFamily="18" charset="0"/>
              </a:rPr>
              <a:t>代码段1</a:t>
            </a:r>
            <a:endParaRPr lang="zh-CN" altLang="en-US" sz="2400" dirty="0">
              <a:solidFill>
                <a:schemeClr val="tx2"/>
              </a:solidFill>
              <a:latin typeface="Times New Roman" panose="02020603050405020304" pitchFamily="18" charset="0"/>
            </a:endParaRPr>
          </a:p>
        </p:txBody>
      </p:sp>
      <p:sp>
        <p:nvSpPr>
          <p:cNvPr id="403524" name="文本框 403523"/>
          <p:cNvSpPr txBox="1"/>
          <p:nvPr/>
        </p:nvSpPr>
        <p:spPr>
          <a:xfrm>
            <a:off x="8359775" y="3092450"/>
            <a:ext cx="457200" cy="1552575"/>
          </a:xfrm>
          <a:prstGeom prst="rect">
            <a:avLst/>
          </a:prstGeom>
          <a:noFill/>
          <a:ln w="25400">
            <a:noFill/>
          </a:ln>
        </p:spPr>
        <p:txBody>
          <a:bodyPr>
            <a:spAutoFit/>
          </a:bodyPr>
          <a:p>
            <a:pPr algn="ctr" eaLnBrk="0" hangingPunct="0">
              <a:spcBef>
                <a:spcPct val="50000"/>
              </a:spcBef>
            </a:pPr>
            <a:r>
              <a:rPr lang="zh-CN" altLang="en-US" sz="2400" dirty="0">
                <a:solidFill>
                  <a:schemeClr val="tx2"/>
                </a:solidFill>
                <a:latin typeface="Times New Roman" panose="02020603050405020304" pitchFamily="18" charset="0"/>
              </a:rPr>
              <a:t>代码段2</a:t>
            </a:r>
            <a:endParaRPr lang="zh-CN" altLang="en-US" sz="2400" dirty="0">
              <a:solidFill>
                <a:schemeClr val="tx2"/>
              </a:solidFill>
              <a:latin typeface="Times New Roman" panose="02020603050405020304" pitchFamily="18" charset="0"/>
            </a:endParaRPr>
          </a:p>
        </p:txBody>
      </p:sp>
      <p:sp>
        <p:nvSpPr>
          <p:cNvPr id="403525" name="文本框 403524"/>
          <p:cNvSpPr txBox="1"/>
          <p:nvPr/>
        </p:nvSpPr>
        <p:spPr>
          <a:xfrm>
            <a:off x="8435975" y="4908550"/>
            <a:ext cx="457200" cy="1187450"/>
          </a:xfrm>
          <a:prstGeom prst="rect">
            <a:avLst/>
          </a:prstGeom>
          <a:noFill/>
          <a:ln w="25400">
            <a:noFill/>
          </a:ln>
        </p:spPr>
        <p:txBody>
          <a:bodyPr>
            <a:spAutoFit/>
          </a:bodyPr>
          <a:p>
            <a:pPr algn="ctr" eaLnBrk="0" hangingPunct="0">
              <a:spcBef>
                <a:spcPct val="50000"/>
              </a:spcBef>
            </a:pPr>
            <a:r>
              <a:rPr lang="zh-CN" altLang="en-US" sz="2400" dirty="0">
                <a:solidFill>
                  <a:schemeClr val="tx2"/>
                </a:solidFill>
                <a:latin typeface="Times New Roman" panose="02020603050405020304" pitchFamily="18" charset="0"/>
              </a:rPr>
              <a:t>数据段</a:t>
            </a:r>
            <a:endParaRPr lang="zh-CN" altLang="en-US" sz="2400" dirty="0">
              <a:solidFill>
                <a:schemeClr val="tx2"/>
              </a:solidFill>
              <a:latin typeface="Times New Roman" panose="02020603050405020304" pitchFamily="18" charset="0"/>
            </a:endParaRPr>
          </a:p>
        </p:txBody>
      </p:sp>
    </p:spTree>
  </p:cSld>
  <p:clrMapOvr>
    <a:masterClrMapping/>
  </p:clrMapOvr>
  <p:transition>
    <p:wheel spokes="8"/>
  </p:transition>
</p:sld>
</file>

<file path=ppt/slides/slide2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4482" name="标题 404481"/>
          <p:cNvSpPr>
            <a:spLocks noGrp="1"/>
          </p:cNvSpPr>
          <p:nvPr>
            <p:ph type="title"/>
          </p:nvPr>
        </p:nvSpPr>
        <p:spPr/>
        <p:txBody>
          <a:bodyPr anchor="ctr" anchorCtr="0"/>
          <a:p>
            <a:endParaRPr lang="zh-CN" altLang="en-US" dirty="0"/>
          </a:p>
        </p:txBody>
      </p:sp>
      <p:sp>
        <p:nvSpPr>
          <p:cNvPr id="404483" name="文本占位符 404482"/>
          <p:cNvSpPr>
            <a:spLocks noGrp="1"/>
          </p:cNvSpPr>
          <p:nvPr>
            <p:ph type="body" idx="1"/>
          </p:nvPr>
        </p:nvSpPr>
        <p:spPr/>
        <p:txBody>
          <a:bodyPr/>
          <a:p>
            <a:pPr>
              <a:buNone/>
            </a:pPr>
            <a:r>
              <a:rPr lang="zh-CN" altLang="en-US" dirty="0"/>
              <a:t>条件转移指令</a:t>
            </a:r>
            <a:endParaRPr lang="zh-CN" altLang="en-US" dirty="0"/>
          </a:p>
          <a:p>
            <a:r>
              <a:rPr lang="zh-CN" altLang="en-US" sz="2400" dirty="0"/>
              <a:t>在满足一定条件下，程序转移到目标地址继续执行</a:t>
            </a:r>
            <a:endParaRPr lang="zh-CN" altLang="en-US" sz="2400" dirty="0"/>
          </a:p>
          <a:p>
            <a:r>
              <a:rPr lang="zh-CN" altLang="en-US" sz="2400" dirty="0"/>
              <a:t>条件转移指令均为段内短转移，即转移范围为：-128～+127</a:t>
            </a:r>
            <a:endParaRPr lang="zh-CN" altLang="en-US" sz="2400" dirty="0"/>
          </a:p>
        </p:txBody>
      </p:sp>
      <p:sp>
        <p:nvSpPr>
          <p:cNvPr id="404484" name="椭圆 404483"/>
          <p:cNvSpPr/>
          <p:nvPr/>
        </p:nvSpPr>
        <p:spPr>
          <a:xfrm>
            <a:off x="7092950" y="4724400"/>
            <a:ext cx="990600" cy="762000"/>
          </a:xfrm>
          <a:prstGeom prst="ellipse">
            <a:avLst/>
          </a:prstGeom>
          <a:solidFill>
            <a:srgbClr val="FF6600"/>
          </a:solidFill>
          <a:ln w="25400" cap="sq" cmpd="sng">
            <a:solidFill>
              <a:srgbClr val="FF6600"/>
            </a:solidFill>
            <a:prstDash val="solid"/>
            <a:headEnd type="none" w="sm" len="sm"/>
            <a:tailEnd type="none" w="lg" len="lg"/>
          </a:ln>
        </p:spPr>
        <p:txBody>
          <a:bodyPr/>
          <a:p>
            <a:endParaRPr lang="zh-CN" altLang="en-US"/>
          </a:p>
        </p:txBody>
      </p:sp>
      <p:sp>
        <p:nvSpPr>
          <p:cNvPr id="404485" name="文本框 404484"/>
          <p:cNvSpPr txBox="1"/>
          <p:nvPr/>
        </p:nvSpPr>
        <p:spPr>
          <a:xfrm>
            <a:off x="7197725" y="4848225"/>
            <a:ext cx="838200" cy="457200"/>
          </a:xfrm>
          <a:prstGeom prst="rect">
            <a:avLst/>
          </a:prstGeom>
          <a:noFill/>
          <a:ln w="25400">
            <a:noFill/>
          </a:ln>
        </p:spPr>
        <p:txBody>
          <a:bodyPr>
            <a:spAutoFit/>
          </a:bodyPr>
          <a:p>
            <a:pPr eaLnBrk="0" hangingPunct="0">
              <a:spcBef>
                <a:spcPct val="50000"/>
              </a:spcBef>
            </a:pPr>
            <a:r>
              <a:rPr lang="en-US" altLang="zh-CN" sz="2400">
                <a:solidFill>
                  <a:schemeClr val="bg2"/>
                </a:solidFill>
                <a:latin typeface="Times New Roman" panose="02020603050405020304" pitchFamily="18" charset="0"/>
              </a:rPr>
              <a:t>p142</a:t>
            </a:r>
            <a:endParaRPr lang="en-US" altLang="zh-CN" sz="2400">
              <a:solidFill>
                <a:schemeClr val="bg2"/>
              </a:solidFill>
              <a:latin typeface="Times New Roman" panose="02020603050405020304" pitchFamily="18" charset="0"/>
            </a:endParaRPr>
          </a:p>
        </p:txBody>
      </p:sp>
    </p:spTree>
  </p:cSld>
  <p:clrMapOvr>
    <a:masterClrMapping/>
  </p:clrMapOvr>
  <p:transition>
    <p:wheel spokes="8"/>
  </p:transition>
</p:sld>
</file>

<file path=ppt/slides/slide2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5506" name="标题 405505"/>
          <p:cNvSpPr>
            <a:spLocks noGrp="1"/>
          </p:cNvSpPr>
          <p:nvPr>
            <p:ph type="title"/>
          </p:nvPr>
        </p:nvSpPr>
        <p:spPr/>
        <p:txBody>
          <a:bodyPr anchor="ctr" anchorCtr="0"/>
          <a:p>
            <a:endParaRPr lang="zh-CN" altLang="en-US" dirty="0"/>
          </a:p>
        </p:txBody>
      </p:sp>
      <p:sp>
        <p:nvSpPr>
          <p:cNvPr id="405507" name="文本占位符 405506"/>
          <p:cNvSpPr>
            <a:spLocks noGrp="1"/>
          </p:cNvSpPr>
          <p:nvPr>
            <p:ph type="body" idx="1"/>
          </p:nvPr>
        </p:nvSpPr>
        <p:spPr/>
        <p:txBody>
          <a:bodyPr/>
          <a:p>
            <a:pPr>
              <a:buNone/>
            </a:pPr>
            <a:r>
              <a:rPr lang="zh-CN" altLang="en-US" dirty="0"/>
              <a:t>2. 循环控制指令</a:t>
            </a:r>
            <a:endParaRPr lang="zh-CN" altLang="en-US" dirty="0"/>
          </a:p>
          <a:p>
            <a:r>
              <a:rPr lang="zh-CN" altLang="en-US" sz="2400" dirty="0"/>
              <a:t>控制程序在以当前</a:t>
            </a:r>
            <a:r>
              <a:rPr lang="en-US" altLang="zh-CN" sz="2400"/>
              <a:t>IP</a:t>
            </a:r>
            <a:r>
              <a:rPr lang="zh-CN" altLang="en-US" sz="2400" dirty="0"/>
              <a:t>为中心的-128～+127范围内循环执行</a:t>
            </a:r>
            <a:endParaRPr lang="zh-CN" altLang="en-US" sz="2400" dirty="0"/>
          </a:p>
          <a:p>
            <a:r>
              <a:rPr lang="zh-CN" altLang="en-US" sz="2400" dirty="0"/>
              <a:t>循环次数由</a:t>
            </a:r>
            <a:r>
              <a:rPr lang="en-US" altLang="zh-CN" sz="2400"/>
              <a:t>CX</a:t>
            </a:r>
            <a:r>
              <a:rPr lang="zh-CN" altLang="en-US" sz="2400" dirty="0"/>
              <a:t>寄存器指定 </a:t>
            </a:r>
            <a:endParaRPr lang="zh-CN" altLang="en-US" sz="2400" dirty="0"/>
          </a:p>
          <a:p>
            <a:pPr>
              <a:buNone/>
            </a:pPr>
            <a:r>
              <a:rPr lang="en-US" altLang="zh-CN" sz="2400"/>
              <a:t>        LOOP        </a:t>
            </a:r>
            <a:endParaRPr lang="en-US" altLang="zh-CN" sz="2400"/>
          </a:p>
          <a:p>
            <a:pPr>
              <a:buNone/>
            </a:pPr>
            <a:r>
              <a:rPr lang="en-US" altLang="zh-CN" sz="2400"/>
              <a:t>        LOOPZ/LOOPE </a:t>
            </a:r>
            <a:endParaRPr lang="en-US" altLang="zh-CN" sz="2400"/>
          </a:p>
          <a:p>
            <a:pPr>
              <a:buNone/>
            </a:pPr>
            <a:r>
              <a:rPr lang="en-US" altLang="zh-CN" sz="2400"/>
              <a:t>        LOOPNZ/LOOPNE</a:t>
            </a:r>
            <a:endParaRPr lang="zh-CN" altLang="en-US" sz="2400" dirty="0"/>
          </a:p>
        </p:txBody>
      </p:sp>
      <p:sp>
        <p:nvSpPr>
          <p:cNvPr id="405508" name="左大括号 405507"/>
          <p:cNvSpPr/>
          <p:nvPr/>
        </p:nvSpPr>
        <p:spPr>
          <a:xfrm>
            <a:off x="1331913" y="3500438"/>
            <a:ext cx="287337" cy="1296987"/>
          </a:xfrm>
          <a:prstGeom prst="leftBrace">
            <a:avLst>
              <a:gd name="adj1" fmla="val 37615"/>
              <a:gd name="adj2" fmla="val 50000"/>
            </a:avLst>
          </a:prstGeom>
          <a:noFill/>
          <a:ln w="25400" cap="sq" cmpd="sng">
            <a:solidFill>
              <a:srgbClr val="800000"/>
            </a:solidFill>
            <a:prstDash val="solid"/>
            <a:headEnd type="none" w="sm" len="sm"/>
            <a:tailEnd type="none" w="lg" len="lg"/>
          </a:ln>
        </p:spPr>
        <p:txBody>
          <a:bodyPr/>
          <a:p>
            <a:endParaRPr lang="zh-CN" altLang="en-US"/>
          </a:p>
        </p:txBody>
      </p:sp>
    </p:spTree>
  </p:cSld>
  <p:clrMapOvr>
    <a:masterClrMapping/>
  </p:clrMapOvr>
  <p:transition>
    <p:wheel spokes="8"/>
  </p:transition>
</p:sld>
</file>

<file path=ppt/slides/slide2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6530" name="标题 406529"/>
          <p:cNvSpPr>
            <a:spLocks noGrp="1"/>
          </p:cNvSpPr>
          <p:nvPr>
            <p:ph type="title"/>
          </p:nvPr>
        </p:nvSpPr>
        <p:spPr/>
        <p:txBody>
          <a:bodyPr anchor="ctr" anchorCtr="0"/>
          <a:p>
            <a:endParaRPr lang="zh-CN" altLang="en-US" dirty="0"/>
          </a:p>
        </p:txBody>
      </p:sp>
      <p:sp>
        <p:nvSpPr>
          <p:cNvPr id="406531" name="文本占位符 406530"/>
          <p:cNvSpPr>
            <a:spLocks noGrp="1"/>
          </p:cNvSpPr>
          <p:nvPr>
            <p:ph type="body" idx="1"/>
          </p:nvPr>
        </p:nvSpPr>
        <p:spPr/>
        <p:txBody>
          <a:bodyPr/>
          <a:p>
            <a:pPr>
              <a:lnSpc>
                <a:spcPct val="100000"/>
              </a:lnSpc>
              <a:buNone/>
            </a:pPr>
            <a:r>
              <a:rPr lang="zh-CN" altLang="en-US" dirty="0"/>
              <a:t>循环指令</a:t>
            </a:r>
            <a:endParaRPr lang="zh-CN" altLang="en-US" dirty="0"/>
          </a:p>
          <a:p>
            <a:pPr>
              <a:lnSpc>
                <a:spcPct val="100000"/>
              </a:lnSpc>
              <a:spcAft>
                <a:spcPct val="20000"/>
              </a:spcAft>
            </a:pPr>
            <a:r>
              <a:rPr lang="zh-CN" altLang="en-US" sz="2400" dirty="0"/>
              <a:t>格式：</a:t>
            </a:r>
            <a:r>
              <a:rPr lang="en-US" altLang="zh-CN" sz="2400"/>
              <a:t>LOOP  LABEL</a:t>
            </a:r>
            <a:endParaRPr lang="en-US" altLang="zh-CN" sz="2400"/>
          </a:p>
          <a:p>
            <a:pPr>
              <a:lnSpc>
                <a:spcPct val="100000"/>
              </a:lnSpc>
              <a:buNone/>
            </a:pPr>
            <a:r>
              <a:rPr lang="zh-CN" altLang="en-US" sz="2400" dirty="0"/>
              <a:t>   循环条件：</a:t>
            </a:r>
            <a:r>
              <a:rPr lang="en-US" altLang="zh-CN" sz="2400"/>
              <a:t>CX </a:t>
            </a:r>
            <a:r>
              <a:rPr lang="en-US" altLang="zh-CN" sz="2400">
                <a:cs typeface="Arial" panose="020B0604020202020204" pitchFamily="34" charset="0"/>
              </a:rPr>
              <a:t>≠ 0</a:t>
            </a:r>
            <a:r>
              <a:rPr lang="zh-CN" altLang="en-US" sz="2400" dirty="0"/>
              <a:t>   </a:t>
            </a:r>
            <a:endParaRPr lang="zh-CN" altLang="en-US" sz="2400" dirty="0"/>
          </a:p>
          <a:p>
            <a:pPr>
              <a:lnSpc>
                <a:spcPct val="100000"/>
              </a:lnSpc>
              <a:spcAft>
                <a:spcPct val="20000"/>
              </a:spcAft>
            </a:pPr>
            <a:r>
              <a:rPr lang="zh-CN" altLang="en-US" sz="2400" dirty="0"/>
              <a:t>格式：</a:t>
            </a:r>
            <a:r>
              <a:rPr lang="en-US" altLang="zh-CN" sz="2400"/>
              <a:t>LOOPZ  LABEL </a:t>
            </a:r>
            <a:r>
              <a:rPr lang="zh-CN" altLang="en-US" sz="2400" dirty="0"/>
              <a:t>或 </a:t>
            </a:r>
            <a:r>
              <a:rPr lang="en-US" altLang="zh-CN" sz="2400"/>
              <a:t>(LOOPE  LABEL) </a:t>
            </a:r>
            <a:endParaRPr lang="zh-CN" altLang="en-US" sz="2400" dirty="0"/>
          </a:p>
          <a:p>
            <a:pPr>
              <a:lnSpc>
                <a:spcPct val="100000"/>
              </a:lnSpc>
              <a:spcAft>
                <a:spcPct val="30000"/>
              </a:spcAft>
              <a:buNone/>
            </a:pPr>
            <a:r>
              <a:rPr lang="en-US" altLang="zh-CN" sz="2400"/>
              <a:t>   </a:t>
            </a:r>
            <a:r>
              <a:rPr lang="zh-CN" altLang="en-US" sz="2400" dirty="0"/>
              <a:t>循环条件：</a:t>
            </a:r>
            <a:r>
              <a:rPr lang="en-US" altLang="zh-CN" sz="2400"/>
              <a:t>CX </a:t>
            </a:r>
            <a:r>
              <a:rPr lang="en-US" altLang="zh-CN" sz="2400">
                <a:cs typeface="Arial" panose="020B0604020202020204" pitchFamily="34" charset="0"/>
              </a:rPr>
              <a:t>≠ 0   ZF=1</a:t>
            </a:r>
            <a:endParaRPr lang="en-US" altLang="zh-CN" sz="2400">
              <a:cs typeface="Arial" panose="020B0604020202020204" pitchFamily="34" charset="0"/>
            </a:endParaRPr>
          </a:p>
          <a:p>
            <a:pPr>
              <a:lnSpc>
                <a:spcPct val="100000"/>
              </a:lnSpc>
              <a:spcAft>
                <a:spcPct val="20000"/>
              </a:spcAft>
            </a:pPr>
            <a:r>
              <a:rPr lang="zh-CN" altLang="en-US" sz="2400" dirty="0"/>
              <a:t>格式：</a:t>
            </a:r>
            <a:r>
              <a:rPr lang="en-US" altLang="zh-CN" sz="2400"/>
              <a:t>LOOPNZ  LABEL </a:t>
            </a:r>
            <a:r>
              <a:rPr lang="zh-CN" altLang="en-US" sz="2400" dirty="0"/>
              <a:t>或 </a:t>
            </a:r>
            <a:r>
              <a:rPr lang="en-US" altLang="zh-CN" sz="2400"/>
              <a:t>(LOOPNE  LABEL) </a:t>
            </a:r>
            <a:endParaRPr lang="zh-CN" altLang="en-US" sz="2400" dirty="0"/>
          </a:p>
          <a:p>
            <a:pPr>
              <a:lnSpc>
                <a:spcPct val="100000"/>
              </a:lnSpc>
              <a:spcAft>
                <a:spcPct val="30000"/>
              </a:spcAft>
              <a:buNone/>
            </a:pPr>
            <a:r>
              <a:rPr lang="en-US" altLang="zh-CN" sz="2400"/>
              <a:t>   </a:t>
            </a:r>
            <a:r>
              <a:rPr lang="zh-CN" altLang="en-US" sz="2400" dirty="0"/>
              <a:t>循环条件：</a:t>
            </a:r>
            <a:r>
              <a:rPr lang="en-US" altLang="zh-CN" sz="2400"/>
              <a:t>CX </a:t>
            </a:r>
            <a:r>
              <a:rPr lang="en-US" altLang="zh-CN" sz="2400">
                <a:cs typeface="Arial" panose="020B0604020202020204" pitchFamily="34" charset="0"/>
              </a:rPr>
              <a:t>≠ 0   ZF=0</a:t>
            </a:r>
            <a:endParaRPr lang="zh-CN" altLang="en-US" sz="2400" dirty="0">
              <a:ea typeface="Arial" panose="020B0604020202020204" pitchFamily="34" charset="0"/>
            </a:endParaRPr>
          </a:p>
        </p:txBody>
      </p:sp>
      <p:sp>
        <p:nvSpPr>
          <p:cNvPr id="406533" name="文本框 406532"/>
          <p:cNvSpPr txBox="1"/>
          <p:nvPr/>
        </p:nvSpPr>
        <p:spPr>
          <a:xfrm>
            <a:off x="4500563" y="1916113"/>
            <a:ext cx="3887787" cy="1016000"/>
          </a:xfrm>
          <a:prstGeom prst="rect">
            <a:avLst/>
          </a:prstGeom>
          <a:noFill/>
          <a:ln w="9525" cap="flat" cmpd="sng">
            <a:solidFill>
              <a:srgbClr val="003366"/>
            </a:solidFill>
            <a:prstDash val="solid"/>
            <a:miter/>
            <a:headEnd type="none" w="med" len="med"/>
            <a:tailEnd type="none" w="med" len="med"/>
          </a:ln>
        </p:spPr>
        <p:txBody>
          <a:bodyPr>
            <a:spAutoFit/>
          </a:bodyPr>
          <a:p>
            <a:r>
              <a:rPr lang="zh-CN" altLang="en-US" sz="2000" dirty="0">
                <a:solidFill>
                  <a:srgbClr val="000066"/>
                </a:solidFill>
                <a:latin typeface="宋体" panose="02010600030101010101" pitchFamily="2" charset="-122"/>
              </a:rPr>
              <a:t>操作相当于以下两条指令的组合 </a:t>
            </a:r>
            <a:endParaRPr lang="zh-CN" altLang="en-US" sz="2000" dirty="0">
              <a:solidFill>
                <a:srgbClr val="000066"/>
              </a:solidFill>
              <a:latin typeface="宋体" panose="02010600030101010101" pitchFamily="2" charset="-122"/>
            </a:endParaRPr>
          </a:p>
          <a:p>
            <a:r>
              <a:rPr lang="en-US" altLang="zh-CN" sz="2000">
                <a:solidFill>
                  <a:srgbClr val="000066"/>
                </a:solidFill>
                <a:latin typeface="宋体" panose="02010600030101010101" pitchFamily="2" charset="-122"/>
              </a:rPr>
              <a:t>DEC  CX       </a:t>
            </a:r>
            <a:r>
              <a:rPr lang="zh-CN" altLang="en-US" sz="2000" dirty="0">
                <a:solidFill>
                  <a:srgbClr val="000066"/>
                </a:solidFill>
                <a:latin typeface="宋体" panose="02010600030101010101" pitchFamily="2" charset="-122"/>
              </a:rPr>
              <a:t>；</a:t>
            </a:r>
            <a:r>
              <a:rPr lang="en-US" altLang="zh-CN" sz="2000">
                <a:solidFill>
                  <a:srgbClr val="000066"/>
                </a:solidFill>
                <a:latin typeface="宋体" panose="02010600030101010101" pitchFamily="2" charset="-122"/>
              </a:rPr>
              <a:t>(CX)  (CX)-1</a:t>
            </a:r>
            <a:endParaRPr lang="en-US" altLang="zh-CN" sz="2000">
              <a:solidFill>
                <a:srgbClr val="000066"/>
              </a:solidFill>
              <a:latin typeface="宋体" panose="02010600030101010101" pitchFamily="2" charset="-122"/>
            </a:endParaRPr>
          </a:p>
          <a:p>
            <a:r>
              <a:rPr lang="en-US" altLang="zh-CN" sz="2000">
                <a:solidFill>
                  <a:srgbClr val="000066"/>
                </a:solidFill>
                <a:latin typeface="宋体" panose="02010600030101010101" pitchFamily="2" charset="-122"/>
              </a:rPr>
              <a:t>JNZ  </a:t>
            </a:r>
            <a:r>
              <a:rPr lang="zh-CN" altLang="en-US" sz="2000" dirty="0">
                <a:solidFill>
                  <a:srgbClr val="000066"/>
                </a:solidFill>
                <a:latin typeface="宋体" panose="02010600030101010101" pitchFamily="2" charset="-122"/>
              </a:rPr>
              <a:t>目标地址 ；非零转移</a:t>
            </a:r>
            <a:endParaRPr lang="en-US" altLang="zh-CN" sz="2000">
              <a:solidFill>
                <a:srgbClr val="000066"/>
              </a:solidFill>
              <a:latin typeface="宋体" panose="02010600030101010101" pitchFamily="2" charset="-122"/>
            </a:endParaRPr>
          </a:p>
        </p:txBody>
      </p:sp>
    </p:spTree>
  </p:cSld>
  <p:clrMapOvr>
    <a:masterClrMapping/>
  </p:clrMapOvr>
  <p:transition>
    <p:wheel spokes="8"/>
  </p:transition>
</p:sld>
</file>

<file path=ppt/slides/slide2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7554" name="标题 407553"/>
          <p:cNvSpPr>
            <a:spLocks noGrp="1"/>
          </p:cNvSpPr>
          <p:nvPr>
            <p:ph type="title"/>
          </p:nvPr>
        </p:nvSpPr>
        <p:spPr/>
        <p:txBody>
          <a:bodyPr anchor="ctr" anchorCtr="0"/>
          <a:p>
            <a:endParaRPr lang="zh-CN" altLang="en-US" dirty="0"/>
          </a:p>
        </p:txBody>
      </p:sp>
      <p:sp>
        <p:nvSpPr>
          <p:cNvPr id="407555" name="文本占位符 407554"/>
          <p:cNvSpPr>
            <a:spLocks noGrp="1"/>
          </p:cNvSpPr>
          <p:nvPr>
            <p:ph type="body" idx="1"/>
          </p:nvPr>
        </p:nvSpPr>
        <p:spPr/>
        <p:txBody>
          <a:bodyPr/>
          <a:p>
            <a:pPr>
              <a:buNone/>
            </a:pPr>
            <a:r>
              <a:rPr lang="zh-CN" altLang="en-US" dirty="0"/>
              <a:t>3. 过程调用和返回</a:t>
            </a:r>
            <a:endParaRPr lang="zh-CN" altLang="en-US" dirty="0"/>
          </a:p>
          <a:p>
            <a:pPr>
              <a:buNone/>
            </a:pPr>
            <a:endParaRPr lang="zh-CN" altLang="en-US" sz="2400" dirty="0"/>
          </a:p>
          <a:p>
            <a:pPr>
              <a:buNone/>
            </a:pPr>
            <a:r>
              <a:rPr lang="zh-CN" altLang="en-US" sz="2400" dirty="0"/>
              <a:t>   段内调用</a:t>
            </a:r>
            <a:endParaRPr lang="zh-CN" altLang="en-US" sz="2400" dirty="0"/>
          </a:p>
          <a:p>
            <a:endParaRPr lang="zh-CN" altLang="en-US" sz="2400" dirty="0"/>
          </a:p>
          <a:p>
            <a:pPr>
              <a:buNone/>
            </a:pPr>
            <a:r>
              <a:rPr lang="zh-CN" altLang="en-US" sz="2400" dirty="0"/>
              <a:t>   段间调用</a:t>
            </a:r>
            <a:endParaRPr lang="zh-CN" altLang="en-US" sz="2400" dirty="0"/>
          </a:p>
        </p:txBody>
      </p:sp>
      <p:sp>
        <p:nvSpPr>
          <p:cNvPr id="407556" name="文本框 407555"/>
          <p:cNvSpPr txBox="1"/>
          <p:nvPr/>
        </p:nvSpPr>
        <p:spPr>
          <a:xfrm>
            <a:off x="2411413" y="2495550"/>
            <a:ext cx="2590800" cy="1004888"/>
          </a:xfrm>
          <a:prstGeom prst="rect">
            <a:avLst/>
          </a:prstGeom>
          <a:noFill/>
          <a:ln w="25400">
            <a:noFill/>
          </a:ln>
        </p:spPr>
        <p:txBody>
          <a:bodyPr>
            <a:spAutoFit/>
          </a:bodyPr>
          <a:p>
            <a:pPr eaLnBrk="0" hangingPunct="0">
              <a:spcBef>
                <a:spcPct val="50000"/>
              </a:spcBef>
            </a:pPr>
            <a:r>
              <a:rPr lang="zh-CN" altLang="en-US" sz="2400" dirty="0">
                <a:solidFill>
                  <a:srgbClr val="000066"/>
                </a:solidFill>
                <a:latin typeface="宋体" panose="02010600030101010101" pitchFamily="2" charset="-122"/>
              </a:rPr>
              <a:t>段内直接调用</a:t>
            </a:r>
            <a:endParaRPr lang="zh-CN" altLang="en-US" sz="2400" dirty="0">
              <a:solidFill>
                <a:srgbClr val="000066"/>
              </a:solidFill>
              <a:latin typeface="宋体" panose="02010600030101010101" pitchFamily="2" charset="-122"/>
            </a:endParaRPr>
          </a:p>
          <a:p>
            <a:pPr eaLnBrk="0" hangingPunct="0">
              <a:spcBef>
                <a:spcPct val="50000"/>
              </a:spcBef>
            </a:pPr>
            <a:r>
              <a:rPr lang="zh-CN" altLang="en-US" sz="2400" dirty="0">
                <a:solidFill>
                  <a:srgbClr val="000066"/>
                </a:solidFill>
                <a:latin typeface="宋体" panose="02010600030101010101" pitchFamily="2" charset="-122"/>
              </a:rPr>
              <a:t>段内间接调用</a:t>
            </a:r>
            <a:endParaRPr lang="zh-CN" altLang="en-US" sz="2400" dirty="0">
              <a:solidFill>
                <a:srgbClr val="000066"/>
              </a:solidFill>
              <a:latin typeface="宋体" panose="02010600030101010101" pitchFamily="2" charset="-122"/>
            </a:endParaRPr>
          </a:p>
        </p:txBody>
      </p:sp>
      <p:sp>
        <p:nvSpPr>
          <p:cNvPr id="407557" name="文本框 407556"/>
          <p:cNvSpPr txBox="1"/>
          <p:nvPr/>
        </p:nvSpPr>
        <p:spPr>
          <a:xfrm>
            <a:off x="2411413" y="3792538"/>
            <a:ext cx="2590800" cy="1004887"/>
          </a:xfrm>
          <a:prstGeom prst="rect">
            <a:avLst/>
          </a:prstGeom>
          <a:noFill/>
          <a:ln w="25400">
            <a:noFill/>
          </a:ln>
        </p:spPr>
        <p:txBody>
          <a:bodyPr>
            <a:spAutoFit/>
          </a:bodyPr>
          <a:p>
            <a:pPr eaLnBrk="0" hangingPunct="0">
              <a:spcBef>
                <a:spcPct val="50000"/>
              </a:spcBef>
            </a:pPr>
            <a:r>
              <a:rPr lang="zh-CN" altLang="en-US" sz="2400" dirty="0">
                <a:solidFill>
                  <a:srgbClr val="000066"/>
                </a:solidFill>
                <a:latin typeface="宋体" panose="02010600030101010101" pitchFamily="2" charset="-122"/>
              </a:rPr>
              <a:t>段间直接调用</a:t>
            </a:r>
            <a:endParaRPr lang="zh-CN" altLang="en-US" sz="2400" dirty="0">
              <a:solidFill>
                <a:srgbClr val="000066"/>
              </a:solidFill>
              <a:latin typeface="宋体" panose="02010600030101010101" pitchFamily="2" charset="-122"/>
            </a:endParaRPr>
          </a:p>
          <a:p>
            <a:pPr eaLnBrk="0" hangingPunct="0">
              <a:spcBef>
                <a:spcPct val="50000"/>
              </a:spcBef>
            </a:pPr>
            <a:r>
              <a:rPr lang="zh-CN" altLang="en-US" sz="2400" dirty="0">
                <a:solidFill>
                  <a:srgbClr val="000066"/>
                </a:solidFill>
                <a:latin typeface="宋体" panose="02010600030101010101" pitchFamily="2" charset="-122"/>
              </a:rPr>
              <a:t>段间间接调用</a:t>
            </a:r>
            <a:endParaRPr lang="zh-CN" altLang="en-US" sz="2400" dirty="0">
              <a:solidFill>
                <a:srgbClr val="000066"/>
              </a:solidFill>
              <a:latin typeface="宋体" panose="02010600030101010101" pitchFamily="2" charset="-122"/>
            </a:endParaRPr>
          </a:p>
        </p:txBody>
      </p:sp>
      <p:sp>
        <p:nvSpPr>
          <p:cNvPr id="407558" name="左大括号 407557"/>
          <p:cNvSpPr/>
          <p:nvPr/>
        </p:nvSpPr>
        <p:spPr>
          <a:xfrm>
            <a:off x="2268538" y="2549525"/>
            <a:ext cx="152400" cy="914400"/>
          </a:xfrm>
          <a:prstGeom prst="leftBrace">
            <a:avLst>
              <a:gd name="adj1" fmla="val 50000"/>
              <a:gd name="adj2" fmla="val 50000"/>
            </a:avLst>
          </a:prstGeom>
          <a:noFill/>
          <a:ln w="25400" cap="sq" cmpd="sng">
            <a:solidFill>
              <a:srgbClr val="800000"/>
            </a:solidFill>
            <a:prstDash val="solid"/>
            <a:headEnd type="none" w="sm" len="sm"/>
            <a:tailEnd type="none" w="lg" len="lg"/>
          </a:ln>
        </p:spPr>
        <p:txBody>
          <a:bodyPr/>
          <a:p>
            <a:endParaRPr lang="zh-CN" altLang="en-US"/>
          </a:p>
        </p:txBody>
      </p:sp>
      <p:sp>
        <p:nvSpPr>
          <p:cNvPr id="407559" name="左大括号 407558"/>
          <p:cNvSpPr/>
          <p:nvPr/>
        </p:nvSpPr>
        <p:spPr>
          <a:xfrm>
            <a:off x="2301875" y="3873500"/>
            <a:ext cx="152400" cy="914400"/>
          </a:xfrm>
          <a:prstGeom prst="leftBrace">
            <a:avLst>
              <a:gd name="adj1" fmla="val 50000"/>
              <a:gd name="adj2" fmla="val 50000"/>
            </a:avLst>
          </a:prstGeom>
          <a:noFill/>
          <a:ln w="25400" cap="sq" cmpd="sng">
            <a:solidFill>
              <a:srgbClr val="800000"/>
            </a:solidFill>
            <a:prstDash val="solid"/>
            <a:headEnd type="none" w="sm" len="sm"/>
            <a:tailEnd type="none" w="lg" len="lg"/>
          </a:ln>
        </p:spPr>
        <p:txBody>
          <a:bodyPr/>
          <a:p>
            <a:endParaRPr lang="zh-CN" altLang="en-US"/>
          </a:p>
        </p:txBody>
      </p:sp>
      <p:sp>
        <p:nvSpPr>
          <p:cNvPr id="407560" name="左大括号 407559"/>
          <p:cNvSpPr/>
          <p:nvPr/>
        </p:nvSpPr>
        <p:spPr>
          <a:xfrm>
            <a:off x="819150" y="2924175"/>
            <a:ext cx="152400" cy="1295400"/>
          </a:xfrm>
          <a:prstGeom prst="leftBrace">
            <a:avLst>
              <a:gd name="adj1" fmla="val 70833"/>
              <a:gd name="adj2" fmla="val 50000"/>
            </a:avLst>
          </a:prstGeom>
          <a:noFill/>
          <a:ln w="25400" cap="sq" cmpd="sng">
            <a:solidFill>
              <a:srgbClr val="800000"/>
            </a:solidFill>
            <a:prstDash val="solid"/>
            <a:headEnd type="none" w="sm" len="sm"/>
            <a:tailEnd type="none" w="lg" len="lg"/>
          </a:ln>
        </p:spPr>
        <p:txBody>
          <a:bodyPr/>
          <a:p>
            <a:endParaRPr lang="zh-CN" altLang="en-US"/>
          </a:p>
        </p:txBody>
      </p:sp>
    </p:spTree>
  </p:cSld>
  <p:clrMapOvr>
    <a:masterClrMapping/>
  </p:clrMapOvr>
  <p:transition>
    <p:wheel spokes="8"/>
  </p:transition>
</p:sld>
</file>

<file path=ppt/slides/slide2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8578" name="标题 408577"/>
          <p:cNvSpPr>
            <a:spLocks noGrp="1"/>
          </p:cNvSpPr>
          <p:nvPr>
            <p:ph type="title"/>
          </p:nvPr>
        </p:nvSpPr>
        <p:spPr/>
        <p:txBody>
          <a:bodyPr anchor="ctr" anchorCtr="0"/>
          <a:p>
            <a:endParaRPr lang="zh-CN" altLang="en-US" dirty="0"/>
          </a:p>
        </p:txBody>
      </p:sp>
      <p:sp>
        <p:nvSpPr>
          <p:cNvPr id="408579" name="文本占位符 408578"/>
          <p:cNvSpPr>
            <a:spLocks noGrp="1"/>
          </p:cNvSpPr>
          <p:nvPr>
            <p:ph type="body" idx="1"/>
          </p:nvPr>
        </p:nvSpPr>
        <p:spPr/>
        <p:txBody>
          <a:bodyPr/>
          <a:p>
            <a:pPr>
              <a:buNone/>
            </a:pPr>
            <a:r>
              <a:rPr lang="zh-CN" altLang="en-US" dirty="0"/>
              <a:t>调用指令与转移指令的比较</a:t>
            </a:r>
            <a:endParaRPr lang="zh-CN" altLang="en-US" dirty="0"/>
          </a:p>
          <a:p>
            <a:pPr>
              <a:lnSpc>
                <a:spcPct val="130000"/>
              </a:lnSpc>
            </a:pPr>
            <a:r>
              <a:rPr lang="zh-CN" altLang="en-US" sz="2400" dirty="0"/>
              <a:t>用于调用一个子过程</a:t>
            </a:r>
            <a:endParaRPr lang="zh-CN" altLang="en-US" sz="2400" dirty="0"/>
          </a:p>
          <a:p>
            <a:pPr>
              <a:lnSpc>
                <a:spcPct val="130000"/>
              </a:lnSpc>
            </a:pPr>
            <a:r>
              <a:rPr lang="zh-CN" altLang="en-US" sz="2400" dirty="0"/>
              <a:t>调用前须保护断点地址</a:t>
            </a:r>
            <a:endParaRPr lang="zh-CN" altLang="en-US" sz="2400" dirty="0"/>
          </a:p>
          <a:p>
            <a:pPr>
              <a:lnSpc>
                <a:spcPct val="130000"/>
              </a:lnSpc>
            </a:pPr>
            <a:r>
              <a:rPr lang="zh-CN" altLang="en-US" sz="2400" dirty="0"/>
              <a:t>子过程执行结束后要返回原调用处继续执行原程序</a:t>
            </a:r>
            <a:endParaRPr lang="zh-CN" altLang="en-US" sz="2400" dirty="0"/>
          </a:p>
          <a:p>
            <a:endParaRPr lang="zh-CN" altLang="en-US" sz="1600" dirty="0">
              <a:latin typeface="Times New Roman" panose="02020603050405020304" pitchFamily="18" charset="0"/>
            </a:endParaRPr>
          </a:p>
        </p:txBody>
      </p:sp>
      <p:sp>
        <p:nvSpPr>
          <p:cNvPr id="408580" name="圆角矩形标注 408579"/>
          <p:cNvSpPr/>
          <p:nvPr/>
        </p:nvSpPr>
        <p:spPr>
          <a:xfrm>
            <a:off x="4859338" y="4221163"/>
            <a:ext cx="1584325" cy="576262"/>
          </a:xfrm>
          <a:prstGeom prst="wedgeRoundRectCallout">
            <a:avLst>
              <a:gd name="adj1" fmla="val 53806"/>
              <a:gd name="adj2" fmla="val -105097"/>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a:r>
              <a:rPr lang="zh-CN" altLang="en-US" sz="2400" dirty="0">
                <a:solidFill>
                  <a:schemeClr val="tx2"/>
                </a:solidFill>
              </a:rPr>
              <a:t>断点恢复</a:t>
            </a:r>
            <a:endParaRPr lang="zh-CN" altLang="en-US" sz="2400" dirty="0">
              <a:solidFill>
                <a:schemeClr val="tx2"/>
              </a:solidFill>
            </a:endParaRPr>
          </a:p>
        </p:txBody>
      </p:sp>
    </p:spTree>
  </p:cSld>
  <p:clrMapOvr>
    <a:masterClrMapping/>
  </p:clrMapOvr>
  <p:transition>
    <p:wheel spokes="8"/>
  </p:transition>
</p:sld>
</file>

<file path=ppt/slides/slide2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602" name="标题 409601"/>
          <p:cNvSpPr>
            <a:spLocks noGrp="1"/>
          </p:cNvSpPr>
          <p:nvPr>
            <p:ph type="title"/>
          </p:nvPr>
        </p:nvSpPr>
        <p:spPr/>
        <p:txBody>
          <a:bodyPr anchor="ctr" anchorCtr="0"/>
          <a:p>
            <a:endParaRPr lang="zh-CN" altLang="en-US" dirty="0"/>
          </a:p>
        </p:txBody>
      </p:sp>
      <p:sp>
        <p:nvSpPr>
          <p:cNvPr id="409603" name="文本占位符 409602"/>
          <p:cNvSpPr>
            <a:spLocks noGrp="1"/>
          </p:cNvSpPr>
          <p:nvPr>
            <p:ph type="body" idx="1"/>
          </p:nvPr>
        </p:nvSpPr>
        <p:spPr/>
        <p:txBody>
          <a:bodyPr/>
          <a:p>
            <a:pPr>
              <a:buNone/>
            </a:pPr>
            <a:r>
              <a:rPr lang="zh-CN" altLang="en-US" dirty="0"/>
              <a:t>调用指令的执行过程</a:t>
            </a:r>
            <a:endParaRPr lang="zh-CN" altLang="en-US" dirty="0"/>
          </a:p>
          <a:p>
            <a:pPr>
              <a:lnSpc>
                <a:spcPct val="130000"/>
              </a:lnSpc>
            </a:pPr>
            <a:r>
              <a:rPr lang="zh-CN" altLang="en-US" sz="2400" dirty="0"/>
              <a:t>将调用指令的下一条指令的地址（断点）压入堆栈</a:t>
            </a:r>
            <a:endParaRPr lang="zh-CN" altLang="en-US" sz="2400" dirty="0"/>
          </a:p>
          <a:p>
            <a:pPr>
              <a:lnSpc>
                <a:spcPct val="130000"/>
              </a:lnSpc>
            </a:pPr>
            <a:r>
              <a:rPr lang="zh-CN" altLang="en-US" sz="2400" dirty="0"/>
              <a:t>获取子过程的入口地址（子过程第1条指令的偏移地址）</a:t>
            </a:r>
            <a:endParaRPr lang="zh-CN" altLang="en-US" sz="2400" dirty="0"/>
          </a:p>
          <a:p>
            <a:pPr>
              <a:lnSpc>
                <a:spcPct val="130000"/>
              </a:lnSpc>
            </a:pPr>
            <a:r>
              <a:rPr lang="zh-CN" altLang="en-US" sz="2400" dirty="0"/>
              <a:t>（执行子过程，含相应参数的保存及恢复）</a:t>
            </a:r>
            <a:endParaRPr lang="zh-CN" altLang="en-US" sz="2400" dirty="0"/>
          </a:p>
          <a:p>
            <a:pPr>
              <a:lnSpc>
                <a:spcPct val="130000"/>
              </a:lnSpc>
            </a:pPr>
            <a:r>
              <a:rPr lang="zh-CN" altLang="en-US" sz="2400" dirty="0"/>
              <a:t>将断点偏移地址由堆栈弹出，返回原程序</a:t>
            </a:r>
            <a:endParaRPr lang="zh-CN" altLang="en-US" sz="2400" dirty="0"/>
          </a:p>
          <a:p>
            <a:endParaRPr lang="zh-CN" altLang="en-US" sz="2400" dirty="0"/>
          </a:p>
        </p:txBody>
      </p:sp>
    </p:spTree>
  </p:cSld>
  <p:clrMapOvr>
    <a:masterClrMapping/>
  </p:clrMapOvr>
  <p:transition>
    <p:wheel spokes="8"/>
  </p:transition>
</p:sld>
</file>

<file path=ppt/slides/slide2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0626" name="标题 410625"/>
          <p:cNvSpPr>
            <a:spLocks noGrp="1"/>
          </p:cNvSpPr>
          <p:nvPr>
            <p:ph type="title"/>
          </p:nvPr>
        </p:nvSpPr>
        <p:spPr/>
        <p:txBody>
          <a:bodyPr anchor="ctr" anchorCtr="0"/>
          <a:p>
            <a:endParaRPr lang="zh-CN" altLang="en-US" dirty="0"/>
          </a:p>
        </p:txBody>
      </p:sp>
      <p:sp>
        <p:nvSpPr>
          <p:cNvPr id="410627" name="文本占位符 410626"/>
          <p:cNvSpPr>
            <a:spLocks noGrp="1"/>
          </p:cNvSpPr>
          <p:nvPr>
            <p:ph type="body" idx="1"/>
          </p:nvPr>
        </p:nvSpPr>
        <p:spPr/>
        <p:txBody>
          <a:bodyPr/>
          <a:p>
            <a:pPr>
              <a:buNone/>
            </a:pPr>
            <a:r>
              <a:rPr lang="zh-CN" altLang="en-US" dirty="0"/>
              <a:t>段内调用</a:t>
            </a:r>
            <a:endParaRPr lang="zh-CN" altLang="en-US" dirty="0"/>
          </a:p>
          <a:p>
            <a:pPr>
              <a:lnSpc>
                <a:spcPct val="100000"/>
              </a:lnSpc>
              <a:spcAft>
                <a:spcPct val="30000"/>
              </a:spcAft>
              <a:buNone/>
            </a:pPr>
            <a:r>
              <a:rPr lang="zh-CN" altLang="en-US" sz="2400" dirty="0"/>
              <a:t>    子过程与原调用程序在同一代码段，</a:t>
            </a:r>
            <a:endParaRPr lang="zh-CN" altLang="en-US" sz="2400" dirty="0"/>
          </a:p>
          <a:p>
            <a:pPr>
              <a:lnSpc>
                <a:spcPct val="100000"/>
              </a:lnSpc>
              <a:spcAft>
                <a:spcPct val="30000"/>
              </a:spcAft>
              <a:buNone/>
            </a:pPr>
            <a:r>
              <a:rPr lang="zh-CN" altLang="en-US" sz="2400" dirty="0"/>
              <a:t>在调用之前只需保护断点的偏移地址。</a:t>
            </a:r>
            <a:endParaRPr lang="en-US" altLang="zh-CN" sz="2400"/>
          </a:p>
          <a:p>
            <a:pPr>
              <a:lnSpc>
                <a:spcPct val="100000"/>
              </a:lnSpc>
              <a:spcAft>
                <a:spcPct val="30000"/>
              </a:spcAft>
            </a:pPr>
            <a:r>
              <a:rPr lang="zh-CN" altLang="en-US" sz="2400" dirty="0"/>
              <a:t>格式：</a:t>
            </a:r>
            <a:endParaRPr lang="zh-CN" altLang="en-US" sz="2400" dirty="0"/>
          </a:p>
          <a:p>
            <a:pPr>
              <a:lnSpc>
                <a:spcPct val="100000"/>
              </a:lnSpc>
              <a:spcAft>
                <a:spcPct val="30000"/>
              </a:spcAft>
              <a:buNone/>
            </a:pPr>
            <a:r>
              <a:rPr lang="zh-CN" altLang="en-US" sz="2400" dirty="0"/>
              <a:t>   </a:t>
            </a:r>
            <a:r>
              <a:rPr lang="en-US" altLang="zh-CN" sz="2400"/>
              <a:t>CALL  NEAR  PROC</a:t>
            </a:r>
            <a:endParaRPr lang="en-US" altLang="zh-CN" sz="2400"/>
          </a:p>
          <a:p>
            <a:pPr>
              <a:lnSpc>
                <a:spcPct val="100000"/>
              </a:lnSpc>
              <a:spcAft>
                <a:spcPct val="30000"/>
              </a:spcAft>
            </a:pPr>
            <a:r>
              <a:rPr lang="zh-CN" altLang="en-US" sz="2400" dirty="0"/>
              <a:t>段内调用例</a:t>
            </a:r>
            <a:endParaRPr lang="zh-CN" altLang="en-US" sz="2400" dirty="0"/>
          </a:p>
          <a:p>
            <a:pPr>
              <a:lnSpc>
                <a:spcPct val="100000"/>
              </a:lnSpc>
              <a:spcAft>
                <a:spcPct val="30000"/>
              </a:spcAft>
              <a:buNone/>
            </a:pPr>
            <a:r>
              <a:rPr lang="en-US" altLang="zh-CN" sz="2400"/>
              <a:t>   CALL  TIMRE   </a:t>
            </a:r>
            <a:r>
              <a:rPr lang="zh-CN" altLang="en-US" sz="2400" dirty="0"/>
              <a:t>直接调用</a:t>
            </a:r>
            <a:endParaRPr lang="en-US" altLang="zh-CN" sz="2400"/>
          </a:p>
          <a:p>
            <a:pPr>
              <a:lnSpc>
                <a:spcPct val="100000"/>
              </a:lnSpc>
              <a:spcAft>
                <a:spcPct val="30000"/>
              </a:spcAft>
              <a:buNone/>
            </a:pPr>
            <a:r>
              <a:rPr lang="en-US" altLang="zh-CN" sz="2400"/>
              <a:t>   CALL  WORD  PTR[SI]   </a:t>
            </a:r>
            <a:r>
              <a:rPr lang="zh-CN" altLang="en-US" sz="2400" dirty="0"/>
              <a:t>间接调用</a:t>
            </a:r>
            <a:endParaRPr lang="zh-CN" altLang="en-US" sz="2400" dirty="0"/>
          </a:p>
        </p:txBody>
      </p:sp>
      <p:sp>
        <p:nvSpPr>
          <p:cNvPr id="410628" name="直接连接符 410627"/>
          <p:cNvSpPr/>
          <p:nvPr/>
        </p:nvSpPr>
        <p:spPr>
          <a:xfrm>
            <a:off x="2773363" y="5300663"/>
            <a:ext cx="358775" cy="0"/>
          </a:xfrm>
          <a:prstGeom prst="line">
            <a:avLst/>
          </a:prstGeom>
          <a:ln w="25400" cap="flat" cmpd="sng">
            <a:solidFill>
              <a:srgbClr val="FF6600"/>
            </a:solidFill>
            <a:prstDash val="solid"/>
            <a:headEnd type="none" w="med" len="med"/>
            <a:tailEnd type="triangle" w="lg" len="lg"/>
          </a:ln>
        </p:spPr>
      </p:sp>
      <p:sp>
        <p:nvSpPr>
          <p:cNvPr id="410629" name="直接连接符 410628"/>
          <p:cNvSpPr/>
          <p:nvPr/>
        </p:nvSpPr>
        <p:spPr>
          <a:xfrm>
            <a:off x="3954463" y="5876925"/>
            <a:ext cx="358775" cy="0"/>
          </a:xfrm>
          <a:prstGeom prst="line">
            <a:avLst/>
          </a:prstGeom>
          <a:ln w="25400" cap="flat" cmpd="sng">
            <a:solidFill>
              <a:srgbClr val="FF6600"/>
            </a:solidFill>
            <a:prstDash val="solid"/>
            <a:headEnd type="none" w="med" len="med"/>
            <a:tailEnd type="triangle" w="lg" len="lg"/>
          </a:ln>
        </p:spPr>
      </p:sp>
      <p:sp>
        <p:nvSpPr>
          <p:cNvPr id="410630" name="直接连接符 410629"/>
          <p:cNvSpPr/>
          <p:nvPr/>
        </p:nvSpPr>
        <p:spPr>
          <a:xfrm>
            <a:off x="7121525" y="3127375"/>
            <a:ext cx="0" cy="685800"/>
          </a:xfrm>
          <a:prstGeom prst="line">
            <a:avLst/>
          </a:prstGeom>
          <a:ln w="25400" cap="sq" cmpd="sng">
            <a:solidFill>
              <a:srgbClr val="FF6600"/>
            </a:solidFill>
            <a:prstDash val="solid"/>
            <a:headEnd type="none" w="sm" len="sm"/>
            <a:tailEnd type="triangle" w="lg" len="lg"/>
          </a:ln>
        </p:spPr>
      </p:sp>
      <p:sp>
        <p:nvSpPr>
          <p:cNvPr id="410631" name="直接连接符 410630"/>
          <p:cNvSpPr/>
          <p:nvPr/>
        </p:nvSpPr>
        <p:spPr>
          <a:xfrm flipV="1">
            <a:off x="7121525" y="3203575"/>
            <a:ext cx="914400" cy="609600"/>
          </a:xfrm>
          <a:prstGeom prst="line">
            <a:avLst/>
          </a:prstGeom>
          <a:ln w="25400" cap="sq" cmpd="sng">
            <a:solidFill>
              <a:srgbClr val="FF6600"/>
            </a:solidFill>
            <a:prstDash val="solid"/>
            <a:headEnd type="none" w="sm" len="sm"/>
            <a:tailEnd type="triangle" w="lg" len="lg"/>
          </a:ln>
        </p:spPr>
      </p:sp>
      <p:sp>
        <p:nvSpPr>
          <p:cNvPr id="410632" name="直接连接符 410631"/>
          <p:cNvSpPr/>
          <p:nvPr/>
        </p:nvSpPr>
        <p:spPr>
          <a:xfrm>
            <a:off x="8035925" y="3279775"/>
            <a:ext cx="0" cy="1905000"/>
          </a:xfrm>
          <a:prstGeom prst="line">
            <a:avLst/>
          </a:prstGeom>
          <a:ln w="25400" cap="sq" cmpd="sng">
            <a:solidFill>
              <a:srgbClr val="FF6600"/>
            </a:solidFill>
            <a:prstDash val="solid"/>
            <a:headEnd type="none" w="sm" len="sm"/>
            <a:tailEnd type="triangle" w="lg" len="lg"/>
          </a:ln>
        </p:spPr>
      </p:sp>
      <p:sp>
        <p:nvSpPr>
          <p:cNvPr id="410633" name="直接连接符 410632"/>
          <p:cNvSpPr/>
          <p:nvPr/>
        </p:nvSpPr>
        <p:spPr>
          <a:xfrm flipH="1" flipV="1">
            <a:off x="7121525" y="4041775"/>
            <a:ext cx="914400" cy="1143000"/>
          </a:xfrm>
          <a:prstGeom prst="line">
            <a:avLst/>
          </a:prstGeom>
          <a:ln w="25400" cap="sq" cmpd="sng">
            <a:solidFill>
              <a:srgbClr val="FF6600"/>
            </a:solidFill>
            <a:prstDash val="solid"/>
            <a:headEnd type="none" w="sm" len="sm"/>
            <a:tailEnd type="triangle" w="lg" len="lg"/>
          </a:ln>
        </p:spPr>
      </p:sp>
      <p:sp>
        <p:nvSpPr>
          <p:cNvPr id="410634" name="直接连接符 410633"/>
          <p:cNvSpPr/>
          <p:nvPr/>
        </p:nvSpPr>
        <p:spPr>
          <a:xfrm>
            <a:off x="7121525" y="4041775"/>
            <a:ext cx="0" cy="1219200"/>
          </a:xfrm>
          <a:prstGeom prst="line">
            <a:avLst/>
          </a:prstGeom>
          <a:ln w="25400" cap="sq" cmpd="sng">
            <a:solidFill>
              <a:srgbClr val="FF6600"/>
            </a:solidFill>
            <a:prstDash val="solid"/>
            <a:headEnd type="none" w="sm" len="sm"/>
            <a:tailEnd type="triangle" w="lg" len="lg"/>
          </a:ln>
        </p:spPr>
      </p:sp>
      <p:sp>
        <p:nvSpPr>
          <p:cNvPr id="410635" name="椭圆 410634"/>
          <p:cNvSpPr/>
          <p:nvPr/>
        </p:nvSpPr>
        <p:spPr>
          <a:xfrm>
            <a:off x="6950075" y="3889375"/>
            <a:ext cx="457200" cy="457200"/>
          </a:xfrm>
          <a:prstGeom prst="ellipse">
            <a:avLst/>
          </a:prstGeom>
          <a:noFill/>
          <a:ln w="25400" cap="flat" cmpd="sng">
            <a:solidFill>
              <a:schemeClr val="tx1"/>
            </a:solidFill>
            <a:prstDash val="dash"/>
            <a:headEnd type="none" w="sm" len="sm"/>
            <a:tailEnd type="none" w="lg" len="lg"/>
          </a:ln>
        </p:spPr>
        <p:txBody>
          <a:bodyPr/>
          <a:p>
            <a:endParaRPr lang="zh-CN" altLang="en-US"/>
          </a:p>
        </p:txBody>
      </p:sp>
      <p:sp>
        <p:nvSpPr>
          <p:cNvPr id="410636" name="圆角矩形标注 410635"/>
          <p:cNvSpPr/>
          <p:nvPr/>
        </p:nvSpPr>
        <p:spPr>
          <a:xfrm>
            <a:off x="5910263" y="4727575"/>
            <a:ext cx="914400" cy="533400"/>
          </a:xfrm>
          <a:prstGeom prst="wedgeRoundRectCallout">
            <a:avLst>
              <a:gd name="adj1" fmla="val 62847"/>
              <a:gd name="adj2" fmla="val -134523"/>
              <a:gd name="adj3" fmla="val 16667"/>
            </a:avLst>
          </a:prstGeom>
          <a:solidFill>
            <a:srgbClr val="339966"/>
          </a:solidFill>
          <a:ln w="25400" cap="sq" cmpd="sng">
            <a:solidFill>
              <a:srgbClr val="339966"/>
            </a:solidFill>
            <a:prstDash val="solid"/>
            <a:miter/>
            <a:headEnd type="none" w="sm" len="sm"/>
            <a:tailEnd type="none" w="lg" len="lg"/>
          </a:ln>
        </p:spPr>
        <p:txBody>
          <a:bodyPr/>
          <a:p>
            <a:pPr eaLnBrk="0" hangingPunct="0"/>
            <a:r>
              <a:rPr lang="zh-CN" altLang="en-US" sz="2400" dirty="0">
                <a:solidFill>
                  <a:schemeClr val="bg2"/>
                </a:solidFill>
                <a:latin typeface="Times New Roman" panose="02020603050405020304" pitchFamily="18" charset="0"/>
              </a:rPr>
              <a:t>断点</a:t>
            </a:r>
            <a:endParaRPr lang="zh-CN" altLang="en-US" sz="2400" dirty="0">
              <a:solidFill>
                <a:schemeClr val="bg2"/>
              </a:solidFill>
              <a:latin typeface="Times New Roman" panose="02020603050405020304" pitchFamily="18" charset="0"/>
            </a:endParaRPr>
          </a:p>
        </p:txBody>
      </p:sp>
      <p:sp>
        <p:nvSpPr>
          <p:cNvPr id="410637" name="椭圆 410636"/>
          <p:cNvSpPr/>
          <p:nvPr/>
        </p:nvSpPr>
        <p:spPr>
          <a:xfrm>
            <a:off x="7716838" y="3065463"/>
            <a:ext cx="457200" cy="457200"/>
          </a:xfrm>
          <a:prstGeom prst="ellipse">
            <a:avLst/>
          </a:prstGeom>
          <a:noFill/>
          <a:ln w="25400" cap="flat" cmpd="sng">
            <a:solidFill>
              <a:schemeClr val="tx1"/>
            </a:solidFill>
            <a:prstDash val="dash"/>
            <a:headEnd type="none" w="sm" len="sm"/>
            <a:tailEnd type="none" w="lg" len="lg"/>
          </a:ln>
        </p:spPr>
        <p:txBody>
          <a:bodyPr/>
          <a:p>
            <a:endParaRPr lang="zh-CN" altLang="en-US"/>
          </a:p>
        </p:txBody>
      </p:sp>
      <p:sp>
        <p:nvSpPr>
          <p:cNvPr id="410638" name="圆角矩形标注 410637"/>
          <p:cNvSpPr/>
          <p:nvPr/>
        </p:nvSpPr>
        <p:spPr>
          <a:xfrm>
            <a:off x="7905750" y="1628775"/>
            <a:ext cx="914400" cy="914400"/>
          </a:xfrm>
          <a:prstGeom prst="wedgeRoundRectCallout">
            <a:avLst>
              <a:gd name="adj1" fmla="val -44792"/>
              <a:gd name="adj2" fmla="val 98264"/>
              <a:gd name="adj3" fmla="val 16667"/>
            </a:avLst>
          </a:prstGeom>
          <a:solidFill>
            <a:srgbClr val="339966"/>
          </a:solidFill>
          <a:ln w="25400" cap="sq" cmpd="sng">
            <a:solidFill>
              <a:srgbClr val="339966"/>
            </a:solidFill>
            <a:prstDash val="solid"/>
            <a:miter/>
            <a:headEnd type="none" w="sm" len="sm"/>
            <a:tailEnd type="none" w="lg" len="lg"/>
          </a:ln>
        </p:spPr>
        <p:txBody>
          <a:bodyPr/>
          <a:p>
            <a:pPr eaLnBrk="0" hangingPunct="0"/>
            <a:r>
              <a:rPr lang="zh-CN" altLang="en-US" sz="2400" dirty="0">
                <a:solidFill>
                  <a:schemeClr val="bg2"/>
                </a:solidFill>
                <a:latin typeface="Times New Roman" panose="02020603050405020304" pitchFamily="18" charset="0"/>
              </a:rPr>
              <a:t>入口地址</a:t>
            </a:r>
            <a:endParaRPr lang="zh-CN" altLang="en-US" sz="2400" dirty="0">
              <a:solidFill>
                <a:schemeClr val="bg2"/>
              </a:solidFill>
              <a:latin typeface="Times New Roman" panose="02020603050405020304" pitchFamily="18" charset="0"/>
            </a:endParaRPr>
          </a:p>
        </p:txBody>
      </p:sp>
      <p:sp>
        <p:nvSpPr>
          <p:cNvPr id="410639" name="线形标注 1 410638"/>
          <p:cNvSpPr/>
          <p:nvPr/>
        </p:nvSpPr>
        <p:spPr>
          <a:xfrm>
            <a:off x="4067175" y="3530600"/>
            <a:ext cx="1441450" cy="403225"/>
          </a:xfrm>
          <a:prstGeom prst="borderCallout1">
            <a:avLst>
              <a:gd name="adj1" fmla="val 28347"/>
              <a:gd name="adj2" fmla="val -5287"/>
              <a:gd name="adj3" fmla="val 126773"/>
              <a:gd name="adj4" fmla="val -44384"/>
            </a:avLst>
          </a:prstGeom>
          <a:solidFill>
            <a:schemeClr val="accent2"/>
          </a:solidFill>
          <a:ln w="9525" cap="flat" cmpd="sng">
            <a:solidFill>
              <a:schemeClr val="accent2"/>
            </a:solidFill>
            <a:prstDash val="solid"/>
            <a:miter/>
            <a:headEnd type="none" w="med" len="med"/>
            <a:tailEnd type="none" w="med" len="med"/>
          </a:ln>
        </p:spPr>
        <p:txBody>
          <a:bodyPr/>
          <a:p>
            <a:pPr algn="ctr" eaLnBrk="0" hangingPunct="0"/>
            <a:endParaRPr lang="zh-CN" altLang="en-US" sz="2400" b="0" dirty="0">
              <a:latin typeface="Times New Roman" panose="02020603050405020304" pitchFamily="18" charset="0"/>
            </a:endParaRPr>
          </a:p>
        </p:txBody>
      </p:sp>
      <p:sp>
        <p:nvSpPr>
          <p:cNvPr id="410640" name="文本框 410639"/>
          <p:cNvSpPr txBox="1"/>
          <p:nvPr/>
        </p:nvSpPr>
        <p:spPr>
          <a:xfrm>
            <a:off x="4067175" y="3476625"/>
            <a:ext cx="1512888" cy="457200"/>
          </a:xfrm>
          <a:prstGeom prst="rect">
            <a:avLst/>
          </a:prstGeom>
          <a:noFill/>
          <a:ln w="25400">
            <a:noFill/>
          </a:ln>
        </p:spPr>
        <p:txBody>
          <a:bodyPr>
            <a:spAutoFit/>
          </a:bodyPr>
          <a:p>
            <a:pPr eaLnBrk="0" hangingPunct="0">
              <a:spcBef>
                <a:spcPct val="50000"/>
              </a:spcBef>
            </a:pPr>
            <a:r>
              <a:rPr lang="zh-CN" altLang="en-US" sz="2400" dirty="0">
                <a:solidFill>
                  <a:schemeClr val="bg2"/>
                </a:solidFill>
                <a:latin typeface="Times New Roman" panose="02020603050405020304" pitchFamily="18" charset="0"/>
              </a:rPr>
              <a:t>近过程名</a:t>
            </a:r>
            <a:endParaRPr lang="zh-CN" altLang="en-US" sz="2400" dirty="0">
              <a:solidFill>
                <a:schemeClr val="bg2"/>
              </a:solidFill>
              <a:latin typeface="Times New Roman" panose="02020603050405020304" pitchFamily="18" charset="0"/>
            </a:endParaRPr>
          </a:p>
        </p:txBody>
      </p:sp>
    </p:spTree>
  </p:cSld>
  <p:clrMapOvr>
    <a:masterClrMapping/>
  </p:clrMapOvr>
  <p:transition>
    <p:wheel spokes="8"/>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99010" name="标题 299009"/>
          <p:cNvSpPr>
            <a:spLocks noGrp="1"/>
          </p:cNvSpPr>
          <p:nvPr>
            <p:ph type="title"/>
          </p:nvPr>
        </p:nvSpPr>
        <p:spPr/>
        <p:txBody>
          <a:bodyPr anchor="ctr" anchorCtr="0"/>
          <a:p>
            <a:r>
              <a:rPr lang="zh-CN" altLang="en-US" dirty="0">
                <a:latin typeface="Times New Roman" panose="02020603050405020304" pitchFamily="18" charset="0"/>
              </a:rPr>
              <a:t>五、寄存器相对寻址</a:t>
            </a:r>
            <a:endParaRPr lang="zh-CN" altLang="en-US" dirty="0">
              <a:latin typeface="Times New Roman" panose="02020603050405020304" pitchFamily="18" charset="0"/>
            </a:endParaRPr>
          </a:p>
        </p:txBody>
      </p:sp>
      <p:sp>
        <p:nvSpPr>
          <p:cNvPr id="299011" name="文本占位符 299010"/>
          <p:cNvSpPr>
            <a:spLocks noGrp="1"/>
          </p:cNvSpPr>
          <p:nvPr>
            <p:ph type="body" idx="1"/>
          </p:nvPr>
        </p:nvSpPr>
        <p:spPr/>
        <p:txBody>
          <a:bodyPr/>
          <a:p>
            <a:pPr>
              <a:lnSpc>
                <a:spcPct val="110000"/>
              </a:lnSpc>
            </a:pPr>
            <a:r>
              <a:rPr lang="zh-CN" altLang="en-US" sz="2400" dirty="0"/>
              <a:t>操作数的偏移地址为</a:t>
            </a:r>
            <a:r>
              <a:rPr lang="en-US" altLang="en-GB" sz="2400" err="1"/>
              <a:t>间址</a:t>
            </a:r>
            <a:r>
              <a:rPr lang="zh-CN" altLang="en-US" sz="2400" dirty="0"/>
              <a:t>寄存器的内容加上一个</a:t>
            </a:r>
            <a:r>
              <a:rPr lang="en-GB" altLang="en-US" sz="2400"/>
              <a:t>8</a:t>
            </a:r>
            <a:r>
              <a:rPr lang="en-GB" altLang="zh-CN" sz="2400"/>
              <a:t>/</a:t>
            </a:r>
            <a:r>
              <a:rPr lang="en-GB" altLang="en-US" sz="2400"/>
              <a:t>16位的位移量</a:t>
            </a:r>
            <a:r>
              <a:rPr lang="en-GB" altLang="zh-CN" sz="2400"/>
              <a:t>。</a:t>
            </a:r>
            <a:endParaRPr lang="en-US" altLang="zh-CN" sz="2400"/>
          </a:p>
          <a:p>
            <a:pPr>
              <a:lnSpc>
                <a:spcPct val="110000"/>
              </a:lnSpc>
              <a:buNone/>
            </a:pPr>
            <a:endParaRPr lang="en-GB" altLang="zh-CN" sz="2400"/>
          </a:p>
          <a:p>
            <a:pPr>
              <a:lnSpc>
                <a:spcPct val="110000"/>
              </a:lnSpc>
              <a:buNone/>
            </a:pPr>
            <a:endParaRPr lang="zh-CN" altLang="en-US" sz="2400" dirty="0"/>
          </a:p>
          <a:p>
            <a:pPr>
              <a:lnSpc>
                <a:spcPct val="110000"/>
              </a:lnSpc>
              <a:buNone/>
            </a:pPr>
            <a:endParaRPr lang="zh-CN" altLang="en-US" sz="2400" dirty="0"/>
          </a:p>
          <a:p>
            <a:pPr>
              <a:lnSpc>
                <a:spcPct val="110000"/>
              </a:lnSpc>
              <a:buNone/>
            </a:pPr>
            <a:r>
              <a:rPr lang="en-GB" altLang="en-US" sz="2400" err="1"/>
              <a:t>寄存器相对寻址</a:t>
            </a:r>
            <a:r>
              <a:rPr lang="en-US" altLang="en-US" sz="2400" err="1"/>
              <a:t>常用于存取表格或一维数组中的元素</a:t>
            </a:r>
            <a:r>
              <a:rPr lang="en-US" altLang="zh-CN" sz="2400"/>
              <a:t>。</a:t>
            </a:r>
            <a:endParaRPr lang="en-US" altLang="zh-CN" sz="2400"/>
          </a:p>
          <a:p>
            <a:pPr>
              <a:lnSpc>
                <a:spcPct val="110000"/>
              </a:lnSpc>
              <a:buNone/>
            </a:pPr>
            <a:r>
              <a:rPr lang="en-US" altLang="en-US" sz="2400">
                <a:solidFill>
                  <a:schemeClr val="tx1"/>
                </a:solidFill>
                <a:latin typeface="宋体" panose="02010600030101010101" pitchFamily="2" charset="-122"/>
              </a:rPr>
              <a:t>——</a:t>
            </a:r>
            <a:r>
              <a:rPr lang="en-US" altLang="zh-CN" sz="2200" err="1">
                <a:solidFill>
                  <a:srgbClr val="990000"/>
                </a:solidFill>
              </a:rPr>
              <a:t>如把表格的起始地址作为位移量，元素的下标值放在间址</a:t>
            </a:r>
            <a:endParaRPr lang="en-US" altLang="zh-CN" sz="2200">
              <a:solidFill>
                <a:srgbClr val="990000"/>
              </a:solidFill>
            </a:endParaRPr>
          </a:p>
          <a:p>
            <a:pPr>
              <a:lnSpc>
                <a:spcPct val="110000"/>
              </a:lnSpc>
              <a:buNone/>
            </a:pPr>
            <a:r>
              <a:rPr lang="en-US" altLang="zh-CN" sz="2200">
                <a:solidFill>
                  <a:srgbClr val="990000"/>
                </a:solidFill>
              </a:rPr>
              <a:t>    </a:t>
            </a:r>
            <a:r>
              <a:rPr lang="en-US" altLang="zh-CN" sz="2200" err="1">
                <a:solidFill>
                  <a:srgbClr val="990000"/>
                </a:solidFill>
              </a:rPr>
              <a:t>寄存器中</a:t>
            </a:r>
            <a:r>
              <a:rPr lang="en-US" altLang="zh-CN" sz="2200">
                <a:solidFill>
                  <a:srgbClr val="990000"/>
                </a:solidFill>
              </a:rPr>
              <a:t>。</a:t>
            </a:r>
            <a:r>
              <a:rPr lang="zh-CN" altLang="en-US" sz="2200" dirty="0">
                <a:solidFill>
                  <a:srgbClr val="990000"/>
                </a:solidFill>
              </a:rPr>
              <a:t>（或反之）</a:t>
            </a:r>
            <a:endParaRPr lang="zh-CN" altLang="en-US" sz="2200" dirty="0">
              <a:solidFill>
                <a:srgbClr val="990000"/>
              </a:solidFill>
            </a:endParaRPr>
          </a:p>
          <a:p>
            <a:pPr>
              <a:lnSpc>
                <a:spcPct val="100000"/>
              </a:lnSpc>
              <a:spcBef>
                <a:spcPct val="10000"/>
              </a:spcBef>
              <a:buNone/>
            </a:pPr>
            <a:r>
              <a:rPr lang="zh-CN" altLang="en-US" sz="2400" dirty="0"/>
              <a:t>例：</a:t>
            </a:r>
            <a:r>
              <a:rPr lang="en-US" altLang="zh-CN" sz="2400"/>
              <a:t>MOV   AX,  [BX+8]</a:t>
            </a:r>
            <a:endParaRPr lang="en-US" altLang="zh-CN" sz="2400"/>
          </a:p>
          <a:p>
            <a:pPr>
              <a:lnSpc>
                <a:spcPct val="100000"/>
              </a:lnSpc>
              <a:spcBef>
                <a:spcPct val="10000"/>
              </a:spcBef>
              <a:buNone/>
            </a:pPr>
            <a:r>
              <a:rPr lang="en-US" altLang="zh-CN" sz="2400"/>
              <a:t>    MOV   CX,  TABLE[SI]</a:t>
            </a:r>
            <a:endParaRPr lang="en-US" altLang="zh-CN" sz="2400"/>
          </a:p>
          <a:p>
            <a:pPr>
              <a:lnSpc>
                <a:spcPct val="100000"/>
              </a:lnSpc>
              <a:spcBef>
                <a:spcPct val="10000"/>
              </a:spcBef>
              <a:buNone/>
            </a:pPr>
            <a:r>
              <a:rPr lang="en-US" altLang="zh-CN" sz="2400"/>
              <a:t>    MOV   AX,  [BP+1000H] ; </a:t>
            </a:r>
            <a:r>
              <a:rPr lang="zh-CN" altLang="en-US" sz="2400" dirty="0"/>
              <a:t>默认段寄存器为</a:t>
            </a:r>
            <a:r>
              <a:rPr lang="en-US" altLang="zh-CN" sz="2400"/>
              <a:t>SS</a:t>
            </a:r>
            <a:endParaRPr lang="zh-CN" altLang="en-US" sz="2400" dirty="0"/>
          </a:p>
        </p:txBody>
      </p:sp>
      <p:sp>
        <p:nvSpPr>
          <p:cNvPr id="299012" name="文本框 299011"/>
          <p:cNvSpPr txBox="1"/>
          <p:nvPr/>
        </p:nvSpPr>
        <p:spPr>
          <a:xfrm>
            <a:off x="1187450" y="2792413"/>
            <a:ext cx="935038" cy="365125"/>
          </a:xfrm>
          <a:prstGeom prst="rect">
            <a:avLst/>
          </a:prstGeom>
          <a:noFill/>
          <a:ln w="9525">
            <a:noFill/>
          </a:ln>
        </p:spPr>
        <p:txBody>
          <a:bodyPr lIns="0" tIns="0" rIns="0" bIns="0">
            <a:spAutoFit/>
          </a:bodyPr>
          <a:p>
            <a:r>
              <a:rPr lang="en-US" altLang="zh-CN" sz="2400">
                <a:latin typeface="宋体" panose="02010600030101010101" pitchFamily="2" charset="-122"/>
              </a:rPr>
              <a:t>EA = </a:t>
            </a:r>
            <a:endParaRPr lang="en-US" altLang="zh-CN" sz="2400">
              <a:latin typeface="宋体" panose="02010600030101010101" pitchFamily="2" charset="-122"/>
            </a:endParaRPr>
          </a:p>
        </p:txBody>
      </p:sp>
      <p:sp>
        <p:nvSpPr>
          <p:cNvPr id="299013" name="文本框 299012"/>
          <p:cNvSpPr txBox="1"/>
          <p:nvPr/>
        </p:nvSpPr>
        <p:spPr>
          <a:xfrm>
            <a:off x="2698750" y="2144713"/>
            <a:ext cx="790575" cy="1789112"/>
          </a:xfrm>
          <a:prstGeom prst="rect">
            <a:avLst/>
          </a:prstGeom>
          <a:noFill/>
          <a:ln w="9525">
            <a:noFill/>
          </a:ln>
        </p:spPr>
        <p:txBody>
          <a:bodyPr lIns="0" tIns="0" rIns="0" bIns="0">
            <a:spAutoFit/>
          </a:bodyPr>
          <a:p>
            <a:pPr algn="ctr">
              <a:spcBef>
                <a:spcPct val="30000"/>
              </a:spcBef>
            </a:pPr>
            <a:r>
              <a:rPr lang="en-US" altLang="zh-CN" sz="2400">
                <a:latin typeface="宋体" panose="02010600030101010101" pitchFamily="2" charset="-122"/>
              </a:rPr>
              <a:t>(BX)</a:t>
            </a:r>
            <a:endParaRPr lang="en-US" altLang="zh-CN" sz="2400">
              <a:latin typeface="宋体" panose="02010600030101010101" pitchFamily="2" charset="-122"/>
            </a:endParaRPr>
          </a:p>
          <a:p>
            <a:pPr algn="ctr">
              <a:spcBef>
                <a:spcPct val="30000"/>
              </a:spcBef>
            </a:pPr>
            <a:r>
              <a:rPr lang="en-US" altLang="zh-CN" sz="2400">
                <a:latin typeface="宋体" panose="02010600030101010101" pitchFamily="2" charset="-122"/>
              </a:rPr>
              <a:t>(BP)</a:t>
            </a:r>
            <a:endParaRPr lang="en-US" altLang="zh-CN" sz="2400">
              <a:latin typeface="宋体" panose="02010600030101010101" pitchFamily="2" charset="-122"/>
            </a:endParaRPr>
          </a:p>
          <a:p>
            <a:pPr algn="ctr">
              <a:spcBef>
                <a:spcPct val="30000"/>
              </a:spcBef>
            </a:pPr>
            <a:r>
              <a:rPr lang="en-US" altLang="zh-CN" sz="2400">
                <a:latin typeface="宋体" panose="02010600030101010101" pitchFamily="2" charset="-122"/>
              </a:rPr>
              <a:t>(SI)</a:t>
            </a:r>
            <a:endParaRPr lang="en-US" altLang="zh-CN" sz="2400">
              <a:latin typeface="宋体" panose="02010600030101010101" pitchFamily="2" charset="-122"/>
            </a:endParaRPr>
          </a:p>
          <a:p>
            <a:pPr algn="ctr">
              <a:spcBef>
                <a:spcPct val="30000"/>
              </a:spcBef>
            </a:pPr>
            <a:r>
              <a:rPr lang="en-US" altLang="zh-CN" sz="2400">
                <a:latin typeface="宋体" panose="02010600030101010101" pitchFamily="2" charset="-122"/>
              </a:rPr>
              <a:t>(DI)</a:t>
            </a:r>
            <a:endParaRPr lang="en-US" altLang="zh-CN" sz="2400">
              <a:latin typeface="宋体" panose="02010600030101010101" pitchFamily="2" charset="-122"/>
            </a:endParaRPr>
          </a:p>
        </p:txBody>
      </p:sp>
      <p:sp>
        <p:nvSpPr>
          <p:cNvPr id="299014" name="左大括号 299013"/>
          <p:cNvSpPr/>
          <p:nvPr/>
        </p:nvSpPr>
        <p:spPr>
          <a:xfrm>
            <a:off x="2338388" y="2216150"/>
            <a:ext cx="215900" cy="1655763"/>
          </a:xfrm>
          <a:prstGeom prst="leftBrace">
            <a:avLst>
              <a:gd name="adj1" fmla="val 63909"/>
              <a:gd name="adj2" fmla="val 50000"/>
            </a:avLst>
          </a:prstGeom>
          <a:noFill/>
          <a:ln w="28575" cap="flat" cmpd="sng">
            <a:solidFill>
              <a:schemeClr val="tx1"/>
            </a:solidFill>
            <a:prstDash val="solid"/>
            <a:headEnd type="none" w="med" len="med"/>
            <a:tailEnd type="none" w="med" len="med"/>
          </a:ln>
        </p:spPr>
        <p:txBody>
          <a:bodyPr/>
          <a:p>
            <a:endParaRPr lang="zh-CN" altLang="en-US"/>
          </a:p>
        </p:txBody>
      </p:sp>
      <p:sp>
        <p:nvSpPr>
          <p:cNvPr id="299015" name="右大括号 299014"/>
          <p:cNvSpPr/>
          <p:nvPr/>
        </p:nvSpPr>
        <p:spPr>
          <a:xfrm>
            <a:off x="3635375" y="2216150"/>
            <a:ext cx="287338" cy="1655763"/>
          </a:xfrm>
          <a:prstGeom prst="rightBrace">
            <a:avLst>
              <a:gd name="adj1" fmla="val 48020"/>
              <a:gd name="adj2" fmla="val 50000"/>
            </a:avLst>
          </a:prstGeom>
          <a:noFill/>
          <a:ln w="28575" cap="flat" cmpd="sng">
            <a:solidFill>
              <a:schemeClr val="tx1"/>
            </a:solidFill>
            <a:prstDash val="solid"/>
            <a:headEnd type="none" w="med" len="med"/>
            <a:tailEnd type="none" w="med" len="med"/>
          </a:ln>
        </p:spPr>
        <p:txBody>
          <a:bodyPr/>
          <a:p>
            <a:endParaRPr lang="zh-CN" altLang="en-US"/>
          </a:p>
        </p:txBody>
      </p:sp>
      <p:sp>
        <p:nvSpPr>
          <p:cNvPr id="299016" name="文本框 299015"/>
          <p:cNvSpPr txBox="1"/>
          <p:nvPr/>
        </p:nvSpPr>
        <p:spPr>
          <a:xfrm>
            <a:off x="4138613" y="2706688"/>
            <a:ext cx="433387" cy="365125"/>
          </a:xfrm>
          <a:prstGeom prst="rect">
            <a:avLst/>
          </a:prstGeom>
          <a:noFill/>
          <a:ln w="9525">
            <a:noFill/>
          </a:ln>
        </p:spPr>
        <p:txBody>
          <a:bodyPr lIns="0" tIns="0" rIns="0" bIns="0">
            <a:spAutoFit/>
          </a:bodyPr>
          <a:p>
            <a:pPr algn="ctr"/>
            <a:r>
              <a:rPr lang="en-US" altLang="zh-CN" sz="2400">
                <a:latin typeface="宋体" panose="02010600030101010101" pitchFamily="2" charset="-122"/>
              </a:rPr>
              <a:t>+ </a:t>
            </a:r>
            <a:endParaRPr lang="en-US" altLang="zh-CN" sz="2400">
              <a:latin typeface="宋体" panose="02010600030101010101" pitchFamily="2" charset="-122"/>
            </a:endParaRPr>
          </a:p>
        </p:txBody>
      </p:sp>
      <p:sp>
        <p:nvSpPr>
          <p:cNvPr id="299017" name="文本框 299016"/>
          <p:cNvSpPr txBox="1"/>
          <p:nvPr/>
        </p:nvSpPr>
        <p:spPr>
          <a:xfrm>
            <a:off x="5148263" y="2563813"/>
            <a:ext cx="790575" cy="839787"/>
          </a:xfrm>
          <a:prstGeom prst="rect">
            <a:avLst/>
          </a:prstGeom>
          <a:noFill/>
          <a:ln w="9525">
            <a:noFill/>
          </a:ln>
        </p:spPr>
        <p:txBody>
          <a:bodyPr lIns="0" tIns="0" rIns="0" bIns="0">
            <a:spAutoFit/>
          </a:bodyPr>
          <a:p>
            <a:pPr algn="ctr">
              <a:spcBef>
                <a:spcPct val="30000"/>
              </a:spcBef>
            </a:pPr>
            <a:r>
              <a:rPr lang="en-US" altLang="zh-CN" sz="2400">
                <a:latin typeface="宋体" panose="02010600030101010101" pitchFamily="2" charset="-122"/>
              </a:rPr>
              <a:t>8</a:t>
            </a:r>
            <a:r>
              <a:rPr lang="zh-CN" altLang="en-US" sz="2400" dirty="0">
                <a:latin typeface="宋体" panose="02010600030101010101" pitchFamily="2" charset="-122"/>
              </a:rPr>
              <a:t>位</a:t>
            </a:r>
            <a:endParaRPr lang="zh-CN" altLang="en-US" sz="2400" dirty="0">
              <a:latin typeface="宋体" panose="02010600030101010101" pitchFamily="2" charset="-122"/>
            </a:endParaRPr>
          </a:p>
          <a:p>
            <a:pPr algn="ctr">
              <a:spcBef>
                <a:spcPct val="30000"/>
              </a:spcBef>
            </a:pPr>
            <a:r>
              <a:rPr lang="en-US" altLang="zh-CN" sz="2400">
                <a:latin typeface="宋体" panose="02010600030101010101" pitchFamily="2" charset="-122"/>
              </a:rPr>
              <a:t>16</a:t>
            </a:r>
            <a:r>
              <a:rPr lang="zh-CN" altLang="en-US" sz="2400" dirty="0">
                <a:latin typeface="宋体" panose="02010600030101010101" pitchFamily="2" charset="-122"/>
              </a:rPr>
              <a:t>位</a:t>
            </a:r>
            <a:endParaRPr lang="zh-CN" altLang="en-US" sz="2400" dirty="0">
              <a:latin typeface="宋体" panose="02010600030101010101" pitchFamily="2" charset="-122"/>
            </a:endParaRPr>
          </a:p>
        </p:txBody>
      </p:sp>
      <p:sp>
        <p:nvSpPr>
          <p:cNvPr id="299018" name="左大括号 299017"/>
          <p:cNvSpPr/>
          <p:nvPr/>
        </p:nvSpPr>
        <p:spPr>
          <a:xfrm>
            <a:off x="4787900" y="2649538"/>
            <a:ext cx="215900" cy="793750"/>
          </a:xfrm>
          <a:prstGeom prst="leftBrace">
            <a:avLst>
              <a:gd name="adj1" fmla="val 30637"/>
              <a:gd name="adj2" fmla="val 50000"/>
            </a:avLst>
          </a:prstGeom>
          <a:noFill/>
          <a:ln w="28575" cap="flat" cmpd="sng">
            <a:solidFill>
              <a:schemeClr val="tx1"/>
            </a:solidFill>
            <a:prstDash val="solid"/>
            <a:headEnd type="none" w="med" len="med"/>
            <a:tailEnd type="none" w="med" len="med"/>
          </a:ln>
        </p:spPr>
        <p:txBody>
          <a:bodyPr/>
          <a:p>
            <a:endParaRPr lang="zh-CN" altLang="en-US"/>
          </a:p>
        </p:txBody>
      </p:sp>
      <p:sp>
        <p:nvSpPr>
          <p:cNvPr id="299019" name="右大括号 299018"/>
          <p:cNvSpPr/>
          <p:nvPr/>
        </p:nvSpPr>
        <p:spPr>
          <a:xfrm>
            <a:off x="6069013" y="2649538"/>
            <a:ext cx="215900" cy="792162"/>
          </a:xfrm>
          <a:prstGeom prst="rightBrace">
            <a:avLst>
              <a:gd name="adj1" fmla="val 30575"/>
              <a:gd name="adj2" fmla="val 50000"/>
            </a:avLst>
          </a:prstGeom>
          <a:noFill/>
          <a:ln w="28575" cap="flat" cmpd="sng">
            <a:solidFill>
              <a:schemeClr val="tx1"/>
            </a:solidFill>
            <a:prstDash val="solid"/>
            <a:headEnd type="none" w="med" len="med"/>
            <a:tailEnd type="none" w="med" len="med"/>
          </a:ln>
        </p:spPr>
        <p:txBody>
          <a:bodyPr/>
          <a:p>
            <a:endParaRPr lang="zh-CN" altLang="en-US"/>
          </a:p>
        </p:txBody>
      </p:sp>
      <p:sp>
        <p:nvSpPr>
          <p:cNvPr id="299020" name="文本框 299019"/>
          <p:cNvSpPr txBox="1"/>
          <p:nvPr/>
        </p:nvSpPr>
        <p:spPr>
          <a:xfrm>
            <a:off x="6373813" y="2735263"/>
            <a:ext cx="1511300" cy="292100"/>
          </a:xfrm>
          <a:prstGeom prst="rect">
            <a:avLst/>
          </a:prstGeom>
          <a:noFill/>
          <a:ln w="9525">
            <a:noFill/>
          </a:ln>
        </p:spPr>
        <p:txBody>
          <a:bodyPr lIns="0" tIns="0" rIns="0" bIns="0">
            <a:spAutoFit/>
          </a:bodyPr>
          <a:p>
            <a:pPr algn="ctr">
              <a:lnSpc>
                <a:spcPct val="80000"/>
              </a:lnSpc>
            </a:pPr>
            <a:r>
              <a:rPr lang="zh-CN" altLang="en-US" sz="2400" dirty="0">
                <a:latin typeface="宋体" panose="02010600030101010101" pitchFamily="2" charset="-122"/>
              </a:rPr>
              <a:t>位移量 </a:t>
            </a:r>
            <a:endParaRPr lang="zh-CN" altLang="en-US" sz="2400" dirty="0">
              <a:latin typeface="宋体" panose="02010600030101010101" pitchFamily="2" charset="-122"/>
            </a:endParaRPr>
          </a:p>
        </p:txBody>
      </p:sp>
    </p:spTree>
  </p:cSld>
  <p:clrMapOvr>
    <a:masterClrMapping/>
  </p:clrMapOvr>
  <p:transition>
    <p:wheel spokes="8"/>
  </p:transition>
</p:sld>
</file>

<file path=ppt/slides/slide2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1650" name="标题 411649"/>
          <p:cNvSpPr>
            <a:spLocks noGrp="1"/>
          </p:cNvSpPr>
          <p:nvPr>
            <p:ph type="title"/>
          </p:nvPr>
        </p:nvSpPr>
        <p:spPr/>
        <p:txBody>
          <a:bodyPr anchor="ctr" anchorCtr="0"/>
          <a:p>
            <a:endParaRPr lang="zh-CN" altLang="en-US" dirty="0"/>
          </a:p>
        </p:txBody>
      </p:sp>
      <p:sp>
        <p:nvSpPr>
          <p:cNvPr id="411651" name="文本占位符 411650"/>
          <p:cNvSpPr>
            <a:spLocks noGrp="1"/>
          </p:cNvSpPr>
          <p:nvPr>
            <p:ph type="body" idx="1"/>
          </p:nvPr>
        </p:nvSpPr>
        <p:spPr/>
        <p:txBody>
          <a:bodyPr/>
          <a:p>
            <a:pPr>
              <a:buNone/>
            </a:pPr>
            <a:r>
              <a:rPr lang="zh-CN" altLang="en-US" dirty="0"/>
              <a:t>段间调用</a:t>
            </a:r>
            <a:endParaRPr lang="zh-CN" altLang="en-US" dirty="0"/>
          </a:p>
          <a:p>
            <a:pPr>
              <a:lnSpc>
                <a:spcPct val="100000"/>
              </a:lnSpc>
              <a:spcAft>
                <a:spcPct val="30000"/>
              </a:spcAft>
              <a:buNone/>
            </a:pPr>
            <a:r>
              <a:rPr lang="zh-CN" altLang="en-US" sz="2400" dirty="0"/>
              <a:t>      </a:t>
            </a:r>
            <a:r>
              <a:rPr lang="zh-CN" altLang="en-US" sz="2400" u="sng" dirty="0"/>
              <a:t>子过程与原调用程序不在同一代码段</a:t>
            </a:r>
            <a:r>
              <a:rPr lang="zh-CN" altLang="en-US" sz="2400" dirty="0"/>
              <a:t>，在调用之前需保护断点的段基地址和偏移地址。先将断点的</a:t>
            </a:r>
            <a:r>
              <a:rPr lang="en-US" altLang="zh-CN" sz="2400"/>
              <a:t>CS</a:t>
            </a:r>
            <a:r>
              <a:rPr lang="zh-CN" altLang="en-US" sz="2400" dirty="0"/>
              <a:t>压栈，再压入</a:t>
            </a:r>
            <a:r>
              <a:rPr lang="en-US" altLang="zh-CN" sz="2400"/>
              <a:t>IP</a:t>
            </a:r>
            <a:endParaRPr lang="en-US" altLang="zh-CN" sz="2400"/>
          </a:p>
          <a:p>
            <a:pPr>
              <a:lnSpc>
                <a:spcPct val="100000"/>
              </a:lnSpc>
              <a:spcAft>
                <a:spcPct val="30000"/>
              </a:spcAft>
            </a:pPr>
            <a:r>
              <a:rPr lang="zh-CN" altLang="en-US" sz="2400" dirty="0"/>
              <a:t>格式：</a:t>
            </a:r>
            <a:endParaRPr lang="zh-CN" altLang="en-US" sz="2400" dirty="0"/>
          </a:p>
          <a:p>
            <a:pPr>
              <a:lnSpc>
                <a:spcPct val="100000"/>
              </a:lnSpc>
              <a:spcAft>
                <a:spcPct val="30000"/>
              </a:spcAft>
              <a:buNone/>
            </a:pPr>
            <a:r>
              <a:rPr lang="zh-CN" altLang="en-US" sz="2400" dirty="0"/>
              <a:t>      </a:t>
            </a:r>
            <a:r>
              <a:rPr lang="en-US" altLang="zh-CN" sz="2400"/>
              <a:t>CALL  FAR  PROC</a:t>
            </a:r>
            <a:endParaRPr lang="en-US" altLang="zh-CN" sz="2400"/>
          </a:p>
          <a:p>
            <a:pPr>
              <a:lnSpc>
                <a:spcPct val="100000"/>
              </a:lnSpc>
              <a:spcAft>
                <a:spcPct val="30000"/>
              </a:spcAft>
            </a:pPr>
            <a:r>
              <a:rPr lang="zh-CN" altLang="en-US" sz="2400" dirty="0"/>
              <a:t>段间调用例</a:t>
            </a:r>
            <a:endParaRPr lang="zh-CN" altLang="en-US" sz="2400" dirty="0"/>
          </a:p>
          <a:p>
            <a:pPr>
              <a:lnSpc>
                <a:spcPct val="100000"/>
              </a:lnSpc>
              <a:spcAft>
                <a:spcPct val="30000"/>
              </a:spcAft>
              <a:buNone/>
            </a:pPr>
            <a:r>
              <a:rPr lang="en-US" altLang="zh-CN" sz="2400"/>
              <a:t>   CALL  FAR TIMRE   </a:t>
            </a:r>
            <a:r>
              <a:rPr lang="zh-CN" altLang="en-US" sz="2400" dirty="0"/>
              <a:t>直接调用</a:t>
            </a:r>
            <a:endParaRPr lang="en-US" altLang="zh-CN" sz="2400"/>
          </a:p>
          <a:p>
            <a:pPr>
              <a:lnSpc>
                <a:spcPct val="100000"/>
              </a:lnSpc>
              <a:spcAft>
                <a:spcPct val="30000"/>
              </a:spcAft>
              <a:buNone/>
            </a:pPr>
            <a:r>
              <a:rPr lang="en-US" altLang="zh-CN" sz="2400"/>
              <a:t>   CALL  DWORD  PTR[SI]   </a:t>
            </a:r>
            <a:r>
              <a:rPr lang="zh-CN" altLang="en-US" sz="2400" dirty="0"/>
              <a:t>间接调用</a:t>
            </a:r>
            <a:endParaRPr lang="zh-CN" altLang="en-US" sz="2400" dirty="0"/>
          </a:p>
        </p:txBody>
      </p:sp>
      <p:sp>
        <p:nvSpPr>
          <p:cNvPr id="411652" name="直接连接符 411651"/>
          <p:cNvSpPr/>
          <p:nvPr/>
        </p:nvSpPr>
        <p:spPr>
          <a:xfrm>
            <a:off x="3392488" y="5459413"/>
            <a:ext cx="358775" cy="0"/>
          </a:xfrm>
          <a:prstGeom prst="line">
            <a:avLst/>
          </a:prstGeom>
          <a:ln w="25400" cap="flat" cmpd="sng">
            <a:solidFill>
              <a:srgbClr val="FF6600"/>
            </a:solidFill>
            <a:prstDash val="solid"/>
            <a:headEnd type="none" w="med" len="med"/>
            <a:tailEnd type="triangle" w="lg" len="lg"/>
          </a:ln>
        </p:spPr>
      </p:sp>
      <p:sp>
        <p:nvSpPr>
          <p:cNvPr id="411653" name="直接连接符 411652"/>
          <p:cNvSpPr/>
          <p:nvPr/>
        </p:nvSpPr>
        <p:spPr>
          <a:xfrm>
            <a:off x="4111625" y="6035675"/>
            <a:ext cx="358775" cy="0"/>
          </a:xfrm>
          <a:prstGeom prst="line">
            <a:avLst/>
          </a:prstGeom>
          <a:ln w="25400" cap="flat" cmpd="sng">
            <a:solidFill>
              <a:srgbClr val="FF6600"/>
            </a:solidFill>
            <a:prstDash val="solid"/>
            <a:headEnd type="none" w="med" len="med"/>
            <a:tailEnd type="triangle" w="lg" len="lg"/>
          </a:ln>
        </p:spPr>
      </p:sp>
    </p:spTree>
  </p:cSld>
  <p:clrMapOvr>
    <a:masterClrMapping/>
  </p:clrMapOvr>
  <p:transition>
    <p:wheel spokes="8"/>
  </p:transition>
</p:sld>
</file>

<file path=ppt/slides/slide2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2674" name="标题 412673"/>
          <p:cNvSpPr>
            <a:spLocks noGrp="1"/>
          </p:cNvSpPr>
          <p:nvPr>
            <p:ph type="title"/>
          </p:nvPr>
        </p:nvSpPr>
        <p:spPr/>
        <p:txBody>
          <a:bodyPr anchor="ctr" anchorCtr="0"/>
          <a:p>
            <a:endParaRPr lang="zh-CN" altLang="en-US" dirty="0"/>
          </a:p>
        </p:txBody>
      </p:sp>
      <p:sp>
        <p:nvSpPr>
          <p:cNvPr id="412675" name="文本占位符 412674"/>
          <p:cNvSpPr>
            <a:spLocks noGrp="1"/>
          </p:cNvSpPr>
          <p:nvPr>
            <p:ph type="body" idx="1"/>
          </p:nvPr>
        </p:nvSpPr>
        <p:spPr/>
        <p:txBody>
          <a:bodyPr/>
          <a:p>
            <a:pPr>
              <a:buNone/>
            </a:pPr>
            <a:r>
              <a:rPr lang="zh-CN" altLang="en-US" dirty="0"/>
              <a:t>返回指令</a:t>
            </a:r>
            <a:endParaRPr lang="zh-CN" altLang="en-US" dirty="0"/>
          </a:p>
          <a:p>
            <a:pPr>
              <a:lnSpc>
                <a:spcPct val="100000"/>
              </a:lnSpc>
              <a:spcAft>
                <a:spcPct val="30000"/>
              </a:spcAft>
              <a:buNone/>
            </a:pPr>
            <a:r>
              <a:rPr lang="zh-CN" altLang="en-US" sz="2400" dirty="0"/>
              <a:t>    从堆栈中弹出断点地址，返回原程序</a:t>
            </a:r>
            <a:endParaRPr lang="zh-CN" altLang="en-US" sz="2400" dirty="0"/>
          </a:p>
          <a:p>
            <a:pPr>
              <a:lnSpc>
                <a:spcPct val="100000"/>
              </a:lnSpc>
              <a:spcAft>
                <a:spcPct val="30000"/>
              </a:spcAft>
            </a:pPr>
            <a:r>
              <a:rPr lang="zh-CN" altLang="en-US" sz="2400" dirty="0"/>
              <a:t>格式：</a:t>
            </a:r>
            <a:endParaRPr lang="zh-CN" altLang="en-US" sz="2400" dirty="0"/>
          </a:p>
          <a:p>
            <a:pPr>
              <a:lnSpc>
                <a:spcPct val="100000"/>
              </a:lnSpc>
              <a:spcAft>
                <a:spcPct val="30000"/>
              </a:spcAft>
              <a:buNone/>
            </a:pPr>
            <a:r>
              <a:rPr lang="zh-CN" altLang="en-US" sz="2400" dirty="0"/>
              <a:t>     </a:t>
            </a:r>
            <a:r>
              <a:rPr lang="en-US" altLang="zh-CN" sz="2400"/>
              <a:t>RET</a:t>
            </a:r>
            <a:endParaRPr lang="en-US" altLang="zh-CN" sz="2400"/>
          </a:p>
          <a:p>
            <a:pPr>
              <a:lnSpc>
                <a:spcPct val="100000"/>
              </a:lnSpc>
              <a:spcAft>
                <a:spcPct val="30000"/>
              </a:spcAft>
            </a:pPr>
            <a:r>
              <a:rPr lang="en-US" altLang="zh-CN" sz="2400"/>
              <a:t>RET</a:t>
            </a:r>
            <a:r>
              <a:rPr lang="zh-CN" altLang="en-US" sz="2400" dirty="0"/>
              <a:t>指令一般位于</a:t>
            </a:r>
            <a:r>
              <a:rPr lang="zh-CN" altLang="en-US" sz="2400" u="sng" dirty="0"/>
              <a:t>子程序</a:t>
            </a:r>
            <a:r>
              <a:rPr lang="zh-CN" altLang="en-US" sz="2400" dirty="0"/>
              <a:t>的最后</a:t>
            </a:r>
            <a:endParaRPr lang="zh-CN" altLang="en-US" sz="2400" dirty="0"/>
          </a:p>
          <a:p>
            <a:endParaRPr lang="zh-CN" altLang="en-US" sz="1600" dirty="0">
              <a:latin typeface="Times New Roman" panose="02020603050405020304" pitchFamily="18" charset="0"/>
            </a:endParaRPr>
          </a:p>
        </p:txBody>
      </p:sp>
    </p:spTree>
  </p:cSld>
  <p:clrMapOvr>
    <a:masterClrMapping/>
  </p:clrMapOvr>
  <p:transition>
    <p:wheel spokes="8"/>
  </p:transition>
</p:sld>
</file>

<file path=ppt/slides/slide2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3698" name="标题 413697"/>
          <p:cNvSpPr>
            <a:spLocks noGrp="1"/>
          </p:cNvSpPr>
          <p:nvPr>
            <p:ph type="title"/>
          </p:nvPr>
        </p:nvSpPr>
        <p:spPr/>
        <p:txBody>
          <a:bodyPr anchor="ctr" anchorCtr="0"/>
          <a:p>
            <a:endParaRPr lang="zh-CN" altLang="en-US" dirty="0"/>
          </a:p>
        </p:txBody>
      </p:sp>
      <p:sp>
        <p:nvSpPr>
          <p:cNvPr id="413699" name="文本占位符 413698"/>
          <p:cNvSpPr>
            <a:spLocks noGrp="1"/>
          </p:cNvSpPr>
          <p:nvPr>
            <p:ph type="body" idx="1"/>
          </p:nvPr>
        </p:nvSpPr>
        <p:spPr/>
        <p:txBody>
          <a:bodyPr/>
          <a:p>
            <a:pPr>
              <a:buNone/>
            </a:pPr>
            <a:r>
              <a:rPr lang="zh-CN" altLang="en-US" dirty="0"/>
              <a:t>4.中断指令</a:t>
            </a:r>
            <a:endParaRPr lang="zh-CN" altLang="en-US" dirty="0"/>
          </a:p>
          <a:p>
            <a:pPr>
              <a:spcAft>
                <a:spcPct val="20000"/>
              </a:spcAft>
              <a:buNone/>
            </a:pPr>
            <a:r>
              <a:rPr lang="zh-CN" altLang="en-US" sz="2400" dirty="0"/>
              <a:t>中断与过程调用：</a:t>
            </a:r>
            <a:endParaRPr lang="zh-CN" altLang="en-US" sz="2400" dirty="0"/>
          </a:p>
          <a:p>
            <a:r>
              <a:rPr lang="zh-CN" altLang="en-US" sz="2400" dirty="0"/>
              <a:t>中断是随机事件或异常事件引起，调用则是事先已在程序中安排好   </a:t>
            </a:r>
            <a:endParaRPr lang="zh-CN" altLang="en-US" sz="2400" dirty="0"/>
          </a:p>
          <a:p>
            <a:r>
              <a:rPr lang="zh-CN" altLang="en-US" sz="2400" dirty="0"/>
              <a:t>响应中断请求不仅要保护断点地址，还要保护</a:t>
            </a:r>
            <a:r>
              <a:rPr lang="en-US" altLang="zh-CN" sz="2400"/>
              <a:t>FLAGS</a:t>
            </a:r>
            <a:r>
              <a:rPr lang="zh-CN" altLang="en-US" sz="2400" dirty="0"/>
              <a:t>内容</a:t>
            </a:r>
            <a:endParaRPr lang="zh-CN" altLang="en-US" sz="2400" dirty="0"/>
          </a:p>
          <a:p>
            <a:r>
              <a:rPr lang="zh-CN" altLang="en-US" sz="2400" dirty="0"/>
              <a:t>调用指令在指令中直接给出子程序入口地址，中断指令只给出中断向量码，入口地址则在向量码指向的内存单元中</a:t>
            </a:r>
            <a:endParaRPr lang="zh-CN" altLang="en-US" sz="2400" dirty="0"/>
          </a:p>
          <a:p>
            <a:endParaRPr lang="zh-CN" altLang="en-US" sz="2400" dirty="0"/>
          </a:p>
        </p:txBody>
      </p:sp>
    </p:spTree>
  </p:cSld>
  <p:clrMapOvr>
    <a:masterClrMapping/>
  </p:clrMapOvr>
  <p:transition>
    <p:wheel spokes="8"/>
  </p:transition>
</p:sld>
</file>

<file path=ppt/slides/slide2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4722" name="标题 414721"/>
          <p:cNvSpPr>
            <a:spLocks noGrp="1"/>
          </p:cNvSpPr>
          <p:nvPr>
            <p:ph type="title"/>
          </p:nvPr>
        </p:nvSpPr>
        <p:spPr/>
        <p:txBody>
          <a:bodyPr anchor="ctr" anchorCtr="0"/>
          <a:p>
            <a:endParaRPr lang="zh-CN" altLang="en-US" dirty="0"/>
          </a:p>
        </p:txBody>
      </p:sp>
      <p:sp>
        <p:nvSpPr>
          <p:cNvPr id="414723" name="文本占位符 414722"/>
          <p:cNvSpPr>
            <a:spLocks noGrp="1"/>
          </p:cNvSpPr>
          <p:nvPr>
            <p:ph type="body" idx="1"/>
          </p:nvPr>
        </p:nvSpPr>
        <p:spPr/>
        <p:txBody>
          <a:bodyPr/>
          <a:p>
            <a:pPr>
              <a:lnSpc>
                <a:spcPct val="110000"/>
              </a:lnSpc>
              <a:buNone/>
            </a:pPr>
            <a:r>
              <a:rPr lang="zh-CN" altLang="en-US" dirty="0"/>
              <a:t>中断指令</a:t>
            </a:r>
            <a:endParaRPr lang="zh-CN" altLang="en-US" dirty="0"/>
          </a:p>
          <a:p>
            <a:pPr>
              <a:lnSpc>
                <a:spcPct val="110000"/>
              </a:lnSpc>
            </a:pPr>
            <a:r>
              <a:rPr lang="zh-CN" altLang="en-US" sz="2400" dirty="0"/>
              <a:t>格式：</a:t>
            </a:r>
            <a:endParaRPr lang="zh-CN" altLang="en-US" sz="2400" dirty="0"/>
          </a:p>
          <a:p>
            <a:pPr>
              <a:lnSpc>
                <a:spcPct val="110000"/>
              </a:lnSpc>
              <a:buNone/>
            </a:pPr>
            <a:r>
              <a:rPr lang="zh-CN" altLang="en-US" sz="2400" dirty="0"/>
              <a:t>   </a:t>
            </a:r>
            <a:r>
              <a:rPr lang="en-US" altLang="zh-CN" sz="2400"/>
              <a:t>INT  n</a:t>
            </a:r>
            <a:endParaRPr lang="en-US" altLang="zh-CN" sz="2400"/>
          </a:p>
          <a:p>
            <a:pPr>
              <a:lnSpc>
                <a:spcPct val="110000"/>
              </a:lnSpc>
            </a:pPr>
            <a:r>
              <a:rPr lang="zh-CN" altLang="en-US" sz="2400" dirty="0"/>
              <a:t>说明：</a:t>
            </a:r>
            <a:endParaRPr lang="zh-CN" altLang="en-US" sz="2400" dirty="0"/>
          </a:p>
          <a:p>
            <a:pPr>
              <a:lnSpc>
                <a:spcPct val="110000"/>
              </a:lnSpc>
              <a:buNone/>
            </a:pPr>
            <a:r>
              <a:rPr lang="en-US" altLang="zh-CN" sz="2400"/>
              <a:t>   n</a:t>
            </a:r>
            <a:r>
              <a:rPr lang="en-US" altLang="zh-CN" sz="2400">
                <a:cs typeface="Arial" panose="020B0604020202020204" pitchFamily="34" charset="0"/>
              </a:rPr>
              <a:t>х4 </a:t>
            </a:r>
            <a:r>
              <a:rPr lang="zh-CN" altLang="en-US" sz="2400" dirty="0"/>
              <a:t>=存放中断服务子程序入口地址的单元地址</a:t>
            </a:r>
            <a:endParaRPr lang="zh-CN" altLang="en-US" sz="2400" dirty="0"/>
          </a:p>
          <a:p>
            <a:pPr>
              <a:lnSpc>
                <a:spcPct val="110000"/>
              </a:lnSpc>
            </a:pPr>
            <a:r>
              <a:rPr lang="zh-CN" altLang="en-US" sz="2400" dirty="0"/>
              <a:t>操作：</a:t>
            </a:r>
            <a:endParaRPr lang="zh-CN" altLang="en-US" sz="2400" dirty="0"/>
          </a:p>
          <a:p>
            <a:pPr>
              <a:lnSpc>
                <a:spcPct val="110000"/>
              </a:lnSpc>
              <a:spcBef>
                <a:spcPct val="15000"/>
              </a:spcBef>
              <a:spcAft>
                <a:spcPct val="15000"/>
              </a:spcAft>
              <a:buNone/>
            </a:pPr>
            <a:r>
              <a:rPr lang="zh-CN" altLang="en-US" sz="2400" dirty="0">
                <a:solidFill>
                  <a:srgbClr val="FFFFFF"/>
                </a:solidFill>
              </a:rPr>
              <a:t>将</a:t>
            </a:r>
            <a:r>
              <a:rPr lang="en-US" altLang="zh-CN" sz="2400"/>
              <a:t>FLAGS</a:t>
            </a:r>
            <a:r>
              <a:rPr lang="zh-CN" altLang="en-US" sz="2400" dirty="0"/>
              <a:t>压入堆栈</a:t>
            </a:r>
            <a:endParaRPr lang="zh-CN" altLang="en-US" sz="2400" dirty="0"/>
          </a:p>
          <a:p>
            <a:pPr>
              <a:lnSpc>
                <a:spcPct val="110000"/>
              </a:lnSpc>
              <a:spcBef>
                <a:spcPct val="15000"/>
              </a:spcBef>
              <a:spcAft>
                <a:spcPct val="15000"/>
              </a:spcAft>
              <a:buNone/>
            </a:pPr>
            <a:r>
              <a:rPr lang="zh-CN" altLang="en-US" sz="2400" dirty="0"/>
              <a:t>  将</a:t>
            </a:r>
            <a:r>
              <a:rPr lang="en-US" altLang="zh-CN" sz="2400"/>
              <a:t>INT</a:t>
            </a:r>
            <a:r>
              <a:rPr lang="zh-CN" altLang="en-US" sz="2400" dirty="0"/>
              <a:t>指令下一条指令的</a:t>
            </a:r>
            <a:r>
              <a:rPr lang="en-US" altLang="zh-CN" sz="2400"/>
              <a:t>CS、IP</a:t>
            </a:r>
            <a:r>
              <a:rPr lang="zh-CN" altLang="en-US" sz="2400" dirty="0"/>
              <a:t>压栈</a:t>
            </a:r>
            <a:endParaRPr lang="zh-CN" altLang="en-US" sz="2400" dirty="0"/>
          </a:p>
          <a:p>
            <a:pPr>
              <a:lnSpc>
                <a:spcPct val="110000"/>
              </a:lnSpc>
              <a:spcBef>
                <a:spcPct val="15000"/>
              </a:spcBef>
              <a:spcAft>
                <a:spcPct val="15000"/>
              </a:spcAft>
              <a:buNone/>
            </a:pPr>
            <a:r>
              <a:rPr lang="zh-CN" altLang="en-US" sz="2400" dirty="0"/>
              <a:t>  取中断服务程序入口地址 </a:t>
            </a:r>
            <a:endParaRPr lang="zh-CN" altLang="en-US" sz="2400" dirty="0"/>
          </a:p>
        </p:txBody>
      </p:sp>
      <p:sp>
        <p:nvSpPr>
          <p:cNvPr id="414724" name="矩形 414723"/>
          <p:cNvSpPr/>
          <p:nvPr/>
        </p:nvSpPr>
        <p:spPr>
          <a:xfrm>
            <a:off x="7596188" y="1341438"/>
            <a:ext cx="1439862" cy="2667000"/>
          </a:xfrm>
          <a:prstGeom prst="rect">
            <a:avLst/>
          </a:prstGeom>
          <a:solidFill>
            <a:srgbClr val="339966"/>
          </a:solidFill>
          <a:ln w="25400" cap="sq" cmpd="sng">
            <a:solidFill>
              <a:srgbClr val="339966"/>
            </a:solidFill>
            <a:prstDash val="solid"/>
            <a:miter/>
            <a:headEnd type="none" w="sm" len="sm"/>
            <a:tailEnd type="none" w="lg" len="lg"/>
          </a:ln>
        </p:spPr>
        <p:txBody>
          <a:bodyPr/>
          <a:p>
            <a:endParaRPr lang="zh-CN" altLang="en-US"/>
          </a:p>
        </p:txBody>
      </p:sp>
      <p:sp>
        <p:nvSpPr>
          <p:cNvPr id="414725" name="直接连接符 414724"/>
          <p:cNvSpPr/>
          <p:nvPr/>
        </p:nvSpPr>
        <p:spPr>
          <a:xfrm>
            <a:off x="7596188" y="2255838"/>
            <a:ext cx="1438275" cy="0"/>
          </a:xfrm>
          <a:prstGeom prst="line">
            <a:avLst/>
          </a:prstGeom>
          <a:ln w="25400" cap="sq" cmpd="sng">
            <a:solidFill>
              <a:schemeClr val="tx1"/>
            </a:solidFill>
            <a:prstDash val="solid"/>
            <a:headEnd type="none" w="sm" len="sm"/>
            <a:tailEnd type="none" w="lg" len="lg"/>
          </a:ln>
        </p:spPr>
      </p:sp>
      <p:sp>
        <p:nvSpPr>
          <p:cNvPr id="414726" name="直接连接符 414725"/>
          <p:cNvSpPr/>
          <p:nvPr/>
        </p:nvSpPr>
        <p:spPr>
          <a:xfrm>
            <a:off x="7596188" y="2636838"/>
            <a:ext cx="1438275" cy="0"/>
          </a:xfrm>
          <a:prstGeom prst="line">
            <a:avLst/>
          </a:prstGeom>
          <a:ln w="25400" cap="sq" cmpd="sng">
            <a:solidFill>
              <a:schemeClr val="tx1"/>
            </a:solidFill>
            <a:prstDash val="solid"/>
            <a:headEnd type="none" w="sm" len="sm"/>
            <a:tailEnd type="none" w="lg" len="lg"/>
          </a:ln>
        </p:spPr>
      </p:sp>
      <p:sp>
        <p:nvSpPr>
          <p:cNvPr id="414727" name="直接连接符 414726"/>
          <p:cNvSpPr/>
          <p:nvPr/>
        </p:nvSpPr>
        <p:spPr>
          <a:xfrm>
            <a:off x="7596188" y="3017838"/>
            <a:ext cx="1438275" cy="0"/>
          </a:xfrm>
          <a:prstGeom prst="line">
            <a:avLst/>
          </a:prstGeom>
          <a:ln w="25400" cap="sq" cmpd="sng">
            <a:solidFill>
              <a:schemeClr val="tx1"/>
            </a:solidFill>
            <a:prstDash val="solid"/>
            <a:headEnd type="none" w="sm" len="sm"/>
            <a:tailEnd type="none" w="lg" len="lg"/>
          </a:ln>
        </p:spPr>
      </p:sp>
      <p:sp>
        <p:nvSpPr>
          <p:cNvPr id="414728" name="直接连接符 414727"/>
          <p:cNvSpPr/>
          <p:nvPr/>
        </p:nvSpPr>
        <p:spPr>
          <a:xfrm>
            <a:off x="7596188" y="1874838"/>
            <a:ext cx="1439862" cy="0"/>
          </a:xfrm>
          <a:prstGeom prst="line">
            <a:avLst/>
          </a:prstGeom>
          <a:ln w="25400" cap="sq" cmpd="sng">
            <a:solidFill>
              <a:schemeClr val="tx1"/>
            </a:solidFill>
            <a:prstDash val="solid"/>
            <a:headEnd type="none" w="sm" len="sm"/>
            <a:tailEnd type="none" w="lg" len="lg"/>
          </a:ln>
        </p:spPr>
      </p:sp>
      <p:sp>
        <p:nvSpPr>
          <p:cNvPr id="414729" name="直接连接符 414728"/>
          <p:cNvSpPr/>
          <p:nvPr/>
        </p:nvSpPr>
        <p:spPr>
          <a:xfrm>
            <a:off x="7596188" y="3398838"/>
            <a:ext cx="1439862" cy="0"/>
          </a:xfrm>
          <a:prstGeom prst="line">
            <a:avLst/>
          </a:prstGeom>
          <a:ln w="25400" cap="sq" cmpd="sng">
            <a:solidFill>
              <a:schemeClr val="tx1"/>
            </a:solidFill>
            <a:prstDash val="solid"/>
            <a:headEnd type="none" w="sm" len="sm"/>
            <a:tailEnd type="none" w="lg" len="lg"/>
          </a:ln>
        </p:spPr>
      </p:sp>
      <p:sp>
        <p:nvSpPr>
          <p:cNvPr id="414730" name="文本框 414729"/>
          <p:cNvSpPr txBox="1"/>
          <p:nvPr/>
        </p:nvSpPr>
        <p:spPr>
          <a:xfrm>
            <a:off x="6257925" y="1808163"/>
            <a:ext cx="706438" cy="396875"/>
          </a:xfrm>
          <a:prstGeom prst="rect">
            <a:avLst/>
          </a:prstGeom>
          <a:noFill/>
          <a:ln w="25400">
            <a:noFill/>
          </a:ln>
        </p:spPr>
        <p:txBody>
          <a:bodyPr>
            <a:spAutoFit/>
          </a:bodyPr>
          <a:p>
            <a:pPr eaLnBrk="0" hangingPunct="0">
              <a:spcBef>
                <a:spcPct val="50000"/>
              </a:spcBef>
            </a:pPr>
            <a:r>
              <a:rPr lang="en-US" altLang="zh-CN" sz="2000">
                <a:solidFill>
                  <a:schemeClr val="tx2"/>
                </a:solidFill>
                <a:latin typeface="宋体" panose="02010600030101010101" pitchFamily="2" charset="-122"/>
              </a:rPr>
              <a:t>n</a:t>
            </a:r>
            <a:r>
              <a:rPr lang="en-US" altLang="zh-CN" sz="2000">
                <a:solidFill>
                  <a:schemeClr val="tx2"/>
                </a:solidFill>
                <a:latin typeface="宋体" panose="02010600030101010101" pitchFamily="2" charset="-122"/>
                <a:cs typeface="Arial" panose="020B0604020202020204" pitchFamily="34" charset="0"/>
              </a:rPr>
              <a:t>х4</a:t>
            </a:r>
            <a:r>
              <a:rPr lang="en-US" altLang="zh-CN" sz="2000">
                <a:solidFill>
                  <a:schemeClr val="tx2"/>
                </a:solidFill>
                <a:cs typeface="Arial" panose="020B0604020202020204" pitchFamily="34" charset="0"/>
              </a:rPr>
              <a:t> </a:t>
            </a:r>
            <a:endParaRPr lang="en-US" altLang="zh-CN" sz="2000">
              <a:solidFill>
                <a:schemeClr val="tx2"/>
              </a:solidFill>
              <a:ea typeface="Arial" panose="020B0604020202020204" pitchFamily="34" charset="0"/>
            </a:endParaRPr>
          </a:p>
        </p:txBody>
      </p:sp>
      <p:sp>
        <p:nvSpPr>
          <p:cNvPr id="414731" name="直接连接符 414730"/>
          <p:cNvSpPr/>
          <p:nvPr/>
        </p:nvSpPr>
        <p:spPr>
          <a:xfrm>
            <a:off x="6964363" y="2027238"/>
            <a:ext cx="623887" cy="0"/>
          </a:xfrm>
          <a:prstGeom prst="line">
            <a:avLst/>
          </a:prstGeom>
          <a:ln w="25400" cap="sq" cmpd="sng">
            <a:solidFill>
              <a:srgbClr val="339966"/>
            </a:solidFill>
            <a:prstDash val="solid"/>
            <a:headEnd type="none" w="sm" len="sm"/>
            <a:tailEnd type="triangle" w="lg" len="lg"/>
          </a:ln>
        </p:spPr>
      </p:sp>
      <p:sp>
        <p:nvSpPr>
          <p:cNvPr id="414732" name="文本框 414731"/>
          <p:cNvSpPr txBox="1"/>
          <p:nvPr/>
        </p:nvSpPr>
        <p:spPr>
          <a:xfrm>
            <a:off x="7897813" y="1860550"/>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XXH</a:t>
            </a:r>
            <a:endParaRPr lang="en-US" altLang="zh-CN" sz="2400">
              <a:solidFill>
                <a:schemeClr val="tx2"/>
              </a:solidFill>
              <a:latin typeface="Times New Roman" panose="02020603050405020304" pitchFamily="18" charset="0"/>
            </a:endParaRPr>
          </a:p>
        </p:txBody>
      </p:sp>
      <p:sp>
        <p:nvSpPr>
          <p:cNvPr id="414733" name="文本框 414732"/>
          <p:cNvSpPr txBox="1"/>
          <p:nvPr/>
        </p:nvSpPr>
        <p:spPr>
          <a:xfrm>
            <a:off x="7897813" y="2241550"/>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XXH</a:t>
            </a:r>
            <a:endParaRPr lang="en-US" altLang="zh-CN" sz="2400">
              <a:solidFill>
                <a:schemeClr val="tx2"/>
              </a:solidFill>
              <a:latin typeface="Times New Roman" panose="02020603050405020304" pitchFamily="18" charset="0"/>
            </a:endParaRPr>
          </a:p>
        </p:txBody>
      </p:sp>
      <p:sp>
        <p:nvSpPr>
          <p:cNvPr id="414734" name="文本框 414733"/>
          <p:cNvSpPr txBox="1"/>
          <p:nvPr/>
        </p:nvSpPr>
        <p:spPr>
          <a:xfrm>
            <a:off x="7897813" y="2622550"/>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XXH</a:t>
            </a:r>
            <a:endParaRPr lang="en-US" altLang="zh-CN" sz="2400">
              <a:solidFill>
                <a:schemeClr val="tx2"/>
              </a:solidFill>
              <a:latin typeface="Times New Roman" panose="02020603050405020304" pitchFamily="18" charset="0"/>
            </a:endParaRPr>
          </a:p>
        </p:txBody>
      </p:sp>
      <p:sp>
        <p:nvSpPr>
          <p:cNvPr id="414735" name="文本框 414734"/>
          <p:cNvSpPr txBox="1"/>
          <p:nvPr/>
        </p:nvSpPr>
        <p:spPr>
          <a:xfrm>
            <a:off x="7897813" y="3003550"/>
            <a:ext cx="1066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XXH</a:t>
            </a:r>
            <a:endParaRPr lang="en-US" altLang="zh-CN" sz="2400">
              <a:solidFill>
                <a:schemeClr val="tx2"/>
              </a:solidFill>
              <a:latin typeface="Times New Roman" panose="02020603050405020304" pitchFamily="18" charset="0"/>
            </a:endParaRPr>
          </a:p>
        </p:txBody>
      </p:sp>
      <p:sp>
        <p:nvSpPr>
          <p:cNvPr id="414736" name="左大括号 414735"/>
          <p:cNvSpPr/>
          <p:nvPr/>
        </p:nvSpPr>
        <p:spPr>
          <a:xfrm>
            <a:off x="7804150" y="1951038"/>
            <a:ext cx="152400" cy="609600"/>
          </a:xfrm>
          <a:prstGeom prst="leftBrace">
            <a:avLst>
              <a:gd name="adj1" fmla="val 33333"/>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414737" name="左大括号 414736"/>
          <p:cNvSpPr/>
          <p:nvPr/>
        </p:nvSpPr>
        <p:spPr>
          <a:xfrm>
            <a:off x="7804150" y="2713038"/>
            <a:ext cx="152400" cy="609600"/>
          </a:xfrm>
          <a:prstGeom prst="leftBrace">
            <a:avLst>
              <a:gd name="adj1" fmla="val 33333"/>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414738" name="文本框 414737"/>
          <p:cNvSpPr txBox="1"/>
          <p:nvPr/>
        </p:nvSpPr>
        <p:spPr>
          <a:xfrm>
            <a:off x="5246688" y="2349500"/>
            <a:ext cx="2078037" cy="396875"/>
          </a:xfrm>
          <a:prstGeom prst="rect">
            <a:avLst/>
          </a:prstGeom>
          <a:noFill/>
          <a:ln w="25400">
            <a:noFill/>
          </a:ln>
        </p:spPr>
        <p:txBody>
          <a:bodyPr>
            <a:spAutoFit/>
          </a:bodyPr>
          <a:p>
            <a:pPr eaLnBrk="0" hangingPunct="0">
              <a:spcBef>
                <a:spcPct val="50000"/>
              </a:spcBef>
            </a:pPr>
            <a:r>
              <a:rPr lang="zh-CN" altLang="en-US" sz="2000" dirty="0">
                <a:solidFill>
                  <a:schemeClr val="tx2"/>
                </a:solidFill>
                <a:latin typeface="宋体" panose="02010600030101010101" pitchFamily="2" charset="-122"/>
              </a:rPr>
              <a:t>入口偏移地址</a:t>
            </a:r>
            <a:r>
              <a:rPr lang="en-US" altLang="zh-CN" sz="2000">
                <a:solidFill>
                  <a:schemeClr val="tx2"/>
                </a:solidFill>
                <a:latin typeface="宋体" panose="02010600030101010101" pitchFamily="2" charset="-122"/>
              </a:rPr>
              <a:t>IP</a:t>
            </a:r>
            <a:endParaRPr lang="en-US" altLang="zh-CN" sz="2000">
              <a:solidFill>
                <a:schemeClr val="tx2"/>
              </a:solidFill>
              <a:latin typeface="宋体" panose="02010600030101010101" pitchFamily="2" charset="-122"/>
            </a:endParaRPr>
          </a:p>
        </p:txBody>
      </p:sp>
      <p:sp>
        <p:nvSpPr>
          <p:cNvPr id="414739" name="文本框 414738"/>
          <p:cNvSpPr txBox="1"/>
          <p:nvPr/>
        </p:nvSpPr>
        <p:spPr>
          <a:xfrm>
            <a:off x="5402263" y="3068638"/>
            <a:ext cx="1851025" cy="396875"/>
          </a:xfrm>
          <a:prstGeom prst="rect">
            <a:avLst/>
          </a:prstGeom>
          <a:noFill/>
          <a:ln w="25400">
            <a:noFill/>
          </a:ln>
        </p:spPr>
        <p:txBody>
          <a:bodyPr>
            <a:spAutoFit/>
          </a:bodyPr>
          <a:p>
            <a:pPr eaLnBrk="0" hangingPunct="0">
              <a:spcBef>
                <a:spcPct val="50000"/>
              </a:spcBef>
            </a:pPr>
            <a:r>
              <a:rPr lang="zh-CN" altLang="en-US" sz="2000" dirty="0">
                <a:solidFill>
                  <a:schemeClr val="tx2"/>
                </a:solidFill>
                <a:latin typeface="宋体" panose="02010600030101010101" pitchFamily="2" charset="-122"/>
              </a:rPr>
              <a:t>入口段地址</a:t>
            </a:r>
            <a:r>
              <a:rPr lang="en-US" altLang="zh-CN" sz="2000">
                <a:solidFill>
                  <a:schemeClr val="tx2"/>
                </a:solidFill>
                <a:latin typeface="宋体" panose="02010600030101010101" pitchFamily="2" charset="-122"/>
              </a:rPr>
              <a:t>CS</a:t>
            </a:r>
            <a:endParaRPr lang="en-US" altLang="zh-CN" sz="2000">
              <a:solidFill>
                <a:schemeClr val="tx2"/>
              </a:solidFill>
              <a:latin typeface="宋体" panose="02010600030101010101" pitchFamily="2" charset="-122"/>
            </a:endParaRPr>
          </a:p>
        </p:txBody>
      </p:sp>
      <p:sp>
        <p:nvSpPr>
          <p:cNvPr id="414740" name="直接连接符 414739"/>
          <p:cNvSpPr/>
          <p:nvPr/>
        </p:nvSpPr>
        <p:spPr>
          <a:xfrm flipH="1">
            <a:off x="7164388" y="2332038"/>
            <a:ext cx="576262" cy="233362"/>
          </a:xfrm>
          <a:prstGeom prst="line">
            <a:avLst/>
          </a:prstGeom>
          <a:ln w="25400" cap="sq" cmpd="sng">
            <a:solidFill>
              <a:srgbClr val="FF6600"/>
            </a:solidFill>
            <a:prstDash val="solid"/>
            <a:headEnd type="oval" w="med" len="med"/>
            <a:tailEnd type="triangle" w="lg" len="lg"/>
          </a:ln>
        </p:spPr>
      </p:sp>
      <p:sp>
        <p:nvSpPr>
          <p:cNvPr id="414741" name="直接连接符 414740"/>
          <p:cNvSpPr/>
          <p:nvPr/>
        </p:nvSpPr>
        <p:spPr>
          <a:xfrm flipH="1">
            <a:off x="7092950" y="3094038"/>
            <a:ext cx="647700" cy="190500"/>
          </a:xfrm>
          <a:prstGeom prst="line">
            <a:avLst/>
          </a:prstGeom>
          <a:ln w="25400" cap="sq" cmpd="sng">
            <a:solidFill>
              <a:srgbClr val="FF6600"/>
            </a:solidFill>
            <a:prstDash val="solid"/>
            <a:headEnd type="oval" w="med" len="med"/>
            <a:tailEnd type="triangle" w="lg" len="lg"/>
          </a:ln>
        </p:spPr>
      </p:sp>
      <p:sp>
        <p:nvSpPr>
          <p:cNvPr id="414742" name="圆角矩形标注 414741"/>
          <p:cNvSpPr/>
          <p:nvPr/>
        </p:nvSpPr>
        <p:spPr>
          <a:xfrm>
            <a:off x="2771775" y="1574800"/>
            <a:ext cx="1905000" cy="990600"/>
          </a:xfrm>
          <a:prstGeom prst="wedgeRoundRectCallout">
            <a:avLst>
              <a:gd name="adj1" fmla="val -90583"/>
              <a:gd name="adj2" fmla="val 77245"/>
              <a:gd name="adj3" fmla="val 16667"/>
            </a:avLst>
          </a:prstGeom>
          <a:solidFill>
            <a:srgbClr val="FF6600"/>
          </a:solidFill>
          <a:ln w="25400" cap="sq" cmpd="sng">
            <a:solidFill>
              <a:srgbClr val="FF6600"/>
            </a:solidFill>
            <a:prstDash val="solid"/>
            <a:miter/>
            <a:headEnd type="none" w="sm" len="sm"/>
            <a:tailEnd type="none" w="lg" len="lg"/>
          </a:ln>
        </p:spPr>
        <p:txBody>
          <a:bodyPr/>
          <a:p>
            <a:pPr eaLnBrk="0" hangingPunct="0">
              <a:spcBef>
                <a:spcPct val="20000"/>
              </a:spcBef>
            </a:pPr>
            <a:r>
              <a:rPr lang="zh-CN" altLang="en-US" sz="2400" dirty="0">
                <a:solidFill>
                  <a:schemeClr val="tx2"/>
                </a:solidFill>
                <a:latin typeface="Times New Roman" panose="02020603050405020304" pitchFamily="18" charset="0"/>
              </a:rPr>
              <a:t>中断类型码</a:t>
            </a:r>
            <a:endParaRPr lang="zh-CN" altLang="en-US" sz="2400" dirty="0">
              <a:solidFill>
                <a:schemeClr val="tx2"/>
              </a:solidFill>
              <a:latin typeface="Times New Roman" panose="02020603050405020304" pitchFamily="18" charset="0"/>
            </a:endParaRPr>
          </a:p>
          <a:p>
            <a:pPr eaLnBrk="0" hangingPunct="0">
              <a:spcBef>
                <a:spcPct val="20000"/>
              </a:spcBef>
            </a:pPr>
            <a:r>
              <a:rPr lang="en-US" altLang="zh-CN" sz="2400">
                <a:solidFill>
                  <a:schemeClr val="tx2"/>
                </a:solidFill>
                <a:latin typeface="Times New Roman" panose="02020603050405020304" pitchFamily="18" charset="0"/>
              </a:rPr>
              <a:t>n=0 </a:t>
            </a:r>
            <a:r>
              <a:rPr lang="en-US" altLang="zh-CN" sz="2400">
                <a:solidFill>
                  <a:schemeClr val="tx2"/>
                </a:solidFill>
                <a:cs typeface="Arial" panose="020B0604020202020204" pitchFamily="34" charset="0"/>
              </a:rPr>
              <a:t>~</a:t>
            </a:r>
            <a:r>
              <a:rPr lang="en-US" altLang="zh-CN" sz="2400">
                <a:solidFill>
                  <a:schemeClr val="tx2"/>
                </a:solidFill>
                <a:latin typeface="Times New Roman" panose="02020603050405020304" pitchFamily="18" charset="0"/>
              </a:rPr>
              <a:t> 255</a:t>
            </a:r>
            <a:endParaRPr lang="zh-CN" altLang="en-US" sz="2400">
              <a:solidFill>
                <a:schemeClr val="tx2"/>
              </a:solidFill>
              <a:latin typeface="Times New Roman" panose="02020603050405020304" pitchFamily="18" charset="0"/>
            </a:endParaRPr>
          </a:p>
        </p:txBody>
      </p:sp>
    </p:spTree>
  </p:cSld>
  <p:clrMapOvr>
    <a:masterClrMapping/>
  </p:clrMapOvr>
  <p:transition>
    <p:wheel spokes="8"/>
  </p:transition>
</p:sld>
</file>

<file path=ppt/slides/slide2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5746" name="标题 415745"/>
          <p:cNvSpPr>
            <a:spLocks noGrp="1"/>
          </p:cNvSpPr>
          <p:nvPr>
            <p:ph type="title"/>
          </p:nvPr>
        </p:nvSpPr>
        <p:spPr/>
        <p:txBody>
          <a:bodyPr anchor="ctr" anchorCtr="0"/>
          <a:p>
            <a:endParaRPr lang="zh-CN" altLang="en-US" dirty="0"/>
          </a:p>
        </p:txBody>
      </p:sp>
      <p:sp>
        <p:nvSpPr>
          <p:cNvPr id="415747" name="文本占位符 415746"/>
          <p:cNvSpPr>
            <a:spLocks noGrp="1"/>
          </p:cNvSpPr>
          <p:nvPr>
            <p:ph type="body" idx="1"/>
          </p:nvPr>
        </p:nvSpPr>
        <p:spPr/>
        <p:txBody>
          <a:bodyPr/>
          <a:p>
            <a:pPr>
              <a:buNone/>
            </a:pPr>
            <a:r>
              <a:rPr lang="zh-CN" altLang="en-US" dirty="0">
                <a:cs typeface="Arial" panose="020B0604020202020204" pitchFamily="34" charset="0"/>
              </a:rPr>
              <a:t>中断指令例</a:t>
            </a:r>
            <a:endParaRPr lang="zh-CN" altLang="en-US" dirty="0">
              <a:cs typeface="Arial" panose="020B0604020202020204" pitchFamily="34" charset="0"/>
            </a:endParaRPr>
          </a:p>
          <a:p>
            <a:pPr>
              <a:buNone/>
            </a:pPr>
            <a:r>
              <a:rPr lang="en-US" altLang="zh-CN" sz="2400">
                <a:cs typeface="Arial" panose="020B0604020202020204" pitchFamily="34" charset="0"/>
              </a:rPr>
              <a:t> INT  21H</a:t>
            </a:r>
            <a:endParaRPr lang="en-US" altLang="zh-CN" sz="2400">
              <a:cs typeface="Arial" panose="020B0604020202020204" pitchFamily="34" charset="0"/>
            </a:endParaRPr>
          </a:p>
          <a:p>
            <a:endParaRPr lang="en-US" altLang="zh-CN" sz="2400">
              <a:cs typeface="Arial" panose="020B0604020202020204" pitchFamily="34" charset="0"/>
            </a:endParaRPr>
          </a:p>
          <a:p>
            <a:endParaRPr lang="en-US" altLang="zh-CN" sz="2400">
              <a:cs typeface="Arial" panose="020B0604020202020204" pitchFamily="34" charset="0"/>
            </a:endParaRPr>
          </a:p>
          <a:p>
            <a:pPr>
              <a:spcAft>
                <a:spcPct val="30000"/>
              </a:spcAft>
              <a:buNone/>
            </a:pPr>
            <a:r>
              <a:rPr lang="zh-CN" altLang="en-US" sz="2400" dirty="0">
                <a:cs typeface="Arial" panose="020B0604020202020204" pitchFamily="34" charset="0"/>
              </a:rPr>
              <a:t> 执行</a:t>
            </a:r>
            <a:r>
              <a:rPr lang="en-US" altLang="zh-CN" sz="2400">
                <a:cs typeface="Arial" panose="020B0604020202020204" pitchFamily="34" charset="0"/>
              </a:rPr>
              <a:t>INT 21H</a:t>
            </a:r>
            <a:r>
              <a:rPr lang="zh-CN" altLang="en-US" sz="2400" dirty="0">
                <a:cs typeface="Arial" panose="020B0604020202020204" pitchFamily="34" charset="0"/>
              </a:rPr>
              <a:t>指令后</a:t>
            </a:r>
            <a:endParaRPr lang="zh-CN" altLang="en-US" sz="2400" dirty="0">
              <a:cs typeface="Arial" panose="020B0604020202020204" pitchFamily="34" charset="0"/>
            </a:endParaRPr>
          </a:p>
          <a:p>
            <a:pPr>
              <a:spcAft>
                <a:spcPct val="10000"/>
              </a:spcAft>
              <a:buNone/>
            </a:pPr>
            <a:r>
              <a:rPr lang="en-US" altLang="zh-CN" sz="2400">
                <a:cs typeface="Arial" panose="020B0604020202020204" pitchFamily="34" charset="0"/>
              </a:rPr>
              <a:t>   IP=？</a:t>
            </a:r>
            <a:endParaRPr lang="en-US" altLang="zh-CN" sz="2400">
              <a:cs typeface="Arial" panose="020B0604020202020204" pitchFamily="34" charset="0"/>
            </a:endParaRPr>
          </a:p>
          <a:p>
            <a:pPr>
              <a:spcAft>
                <a:spcPct val="10000"/>
              </a:spcAft>
              <a:buNone/>
            </a:pPr>
            <a:r>
              <a:rPr lang="en-US" altLang="zh-CN" sz="2400">
                <a:cs typeface="Arial" panose="020B0604020202020204" pitchFamily="34" charset="0"/>
              </a:rPr>
              <a:t>   CS=？</a:t>
            </a:r>
            <a:endParaRPr lang="zh-CN" altLang="en-US" sz="2400" dirty="0">
              <a:latin typeface="Times New Roman" panose="02020603050405020304" pitchFamily="18" charset="0"/>
            </a:endParaRPr>
          </a:p>
        </p:txBody>
      </p:sp>
      <p:sp>
        <p:nvSpPr>
          <p:cNvPr id="415748" name="矩形 415747"/>
          <p:cNvSpPr/>
          <p:nvPr/>
        </p:nvSpPr>
        <p:spPr>
          <a:xfrm>
            <a:off x="7380288" y="1438275"/>
            <a:ext cx="1471612" cy="3459163"/>
          </a:xfrm>
          <a:prstGeom prst="rect">
            <a:avLst/>
          </a:prstGeom>
          <a:solidFill>
            <a:srgbClr val="339966"/>
          </a:solidFill>
          <a:ln w="25400" cap="sq" cmpd="sng">
            <a:solidFill>
              <a:schemeClr val="bg2"/>
            </a:solidFill>
            <a:prstDash val="solid"/>
            <a:miter/>
            <a:headEnd type="none" w="sm" len="sm"/>
            <a:tailEnd type="none" w="lg" len="lg"/>
          </a:ln>
        </p:spPr>
        <p:txBody>
          <a:bodyPr/>
          <a:p>
            <a:endParaRPr lang="zh-CN" altLang="en-US"/>
          </a:p>
        </p:txBody>
      </p:sp>
      <p:sp>
        <p:nvSpPr>
          <p:cNvPr id="415749" name="直接连接符 415748"/>
          <p:cNvSpPr/>
          <p:nvPr/>
        </p:nvSpPr>
        <p:spPr>
          <a:xfrm>
            <a:off x="7380288" y="2197100"/>
            <a:ext cx="1470025" cy="0"/>
          </a:xfrm>
          <a:prstGeom prst="line">
            <a:avLst/>
          </a:prstGeom>
          <a:ln w="25400" cap="sq" cmpd="sng">
            <a:solidFill>
              <a:schemeClr val="bg2"/>
            </a:solidFill>
            <a:prstDash val="solid"/>
            <a:headEnd type="none" w="sm" len="sm"/>
            <a:tailEnd type="none" w="lg" len="lg"/>
          </a:ln>
        </p:spPr>
      </p:sp>
      <p:sp>
        <p:nvSpPr>
          <p:cNvPr id="415750" name="直接连接符 415749"/>
          <p:cNvSpPr/>
          <p:nvPr/>
        </p:nvSpPr>
        <p:spPr>
          <a:xfrm>
            <a:off x="7380288" y="2578100"/>
            <a:ext cx="1470025" cy="0"/>
          </a:xfrm>
          <a:prstGeom prst="line">
            <a:avLst/>
          </a:prstGeom>
          <a:ln w="25400" cap="sq" cmpd="sng">
            <a:solidFill>
              <a:schemeClr val="bg2"/>
            </a:solidFill>
            <a:prstDash val="solid"/>
            <a:headEnd type="none" w="sm" len="sm"/>
            <a:tailEnd type="none" w="lg" len="lg"/>
          </a:ln>
        </p:spPr>
      </p:sp>
      <p:sp>
        <p:nvSpPr>
          <p:cNvPr id="415751" name="直接连接符 415750"/>
          <p:cNvSpPr/>
          <p:nvPr/>
        </p:nvSpPr>
        <p:spPr>
          <a:xfrm>
            <a:off x="7380288" y="2952750"/>
            <a:ext cx="1470025" cy="6350"/>
          </a:xfrm>
          <a:prstGeom prst="line">
            <a:avLst/>
          </a:prstGeom>
          <a:ln w="25400" cap="sq" cmpd="sng">
            <a:solidFill>
              <a:schemeClr val="bg2"/>
            </a:solidFill>
            <a:prstDash val="solid"/>
            <a:headEnd type="none" w="sm" len="sm"/>
            <a:tailEnd type="none" w="lg" len="lg"/>
          </a:ln>
        </p:spPr>
      </p:sp>
      <p:sp>
        <p:nvSpPr>
          <p:cNvPr id="415752" name="直接连接符 415751"/>
          <p:cNvSpPr/>
          <p:nvPr/>
        </p:nvSpPr>
        <p:spPr>
          <a:xfrm>
            <a:off x="7380288" y="1816100"/>
            <a:ext cx="1471612" cy="0"/>
          </a:xfrm>
          <a:prstGeom prst="line">
            <a:avLst/>
          </a:prstGeom>
          <a:ln w="25400" cap="sq" cmpd="sng">
            <a:solidFill>
              <a:schemeClr val="bg2"/>
            </a:solidFill>
            <a:prstDash val="solid"/>
            <a:headEnd type="none" w="sm" len="sm"/>
            <a:tailEnd type="none" w="lg" len="lg"/>
          </a:ln>
        </p:spPr>
      </p:sp>
      <p:sp>
        <p:nvSpPr>
          <p:cNvPr id="415753" name="直接连接符 415752"/>
          <p:cNvSpPr/>
          <p:nvPr/>
        </p:nvSpPr>
        <p:spPr>
          <a:xfrm>
            <a:off x="6626225" y="4283075"/>
            <a:ext cx="609600" cy="0"/>
          </a:xfrm>
          <a:prstGeom prst="line">
            <a:avLst/>
          </a:prstGeom>
          <a:ln w="25400" cap="sq" cmpd="sng">
            <a:solidFill>
              <a:srgbClr val="339966"/>
            </a:solidFill>
            <a:prstDash val="solid"/>
            <a:headEnd type="none" w="sm" len="sm"/>
            <a:tailEnd type="triangle" w="lg" len="lg"/>
          </a:ln>
        </p:spPr>
      </p:sp>
      <p:sp>
        <p:nvSpPr>
          <p:cNvPr id="415754" name="文本框 415753"/>
          <p:cNvSpPr txBox="1"/>
          <p:nvPr/>
        </p:nvSpPr>
        <p:spPr>
          <a:xfrm>
            <a:off x="7704138" y="1801813"/>
            <a:ext cx="1066800" cy="396875"/>
          </a:xfrm>
          <a:prstGeom prst="rect">
            <a:avLst/>
          </a:prstGeom>
          <a:noFill/>
          <a:ln w="25400">
            <a:noFill/>
          </a:ln>
        </p:spPr>
        <p:txBody>
          <a:bodyPr>
            <a:spAutoFit/>
          </a:bodyPr>
          <a:p>
            <a:pPr eaLnBrk="0" hangingPunct="0">
              <a:spcBef>
                <a:spcPct val="50000"/>
              </a:spcBef>
            </a:pPr>
            <a:r>
              <a:rPr lang="en-US" altLang="zh-CN" sz="2000">
                <a:solidFill>
                  <a:schemeClr val="tx2"/>
                </a:solidFill>
                <a:latin typeface="Times New Roman" panose="02020603050405020304" pitchFamily="18" charset="0"/>
              </a:rPr>
              <a:t>IPL</a:t>
            </a:r>
            <a:endParaRPr lang="en-US" altLang="zh-CN" sz="2000">
              <a:solidFill>
                <a:schemeClr val="tx2"/>
              </a:solidFill>
              <a:latin typeface="Times New Roman" panose="02020603050405020304" pitchFamily="18" charset="0"/>
            </a:endParaRPr>
          </a:p>
        </p:txBody>
      </p:sp>
      <p:sp>
        <p:nvSpPr>
          <p:cNvPr id="415755" name="文本框 415754"/>
          <p:cNvSpPr txBox="1"/>
          <p:nvPr/>
        </p:nvSpPr>
        <p:spPr>
          <a:xfrm>
            <a:off x="7675563" y="2182813"/>
            <a:ext cx="1066800" cy="396875"/>
          </a:xfrm>
          <a:prstGeom prst="rect">
            <a:avLst/>
          </a:prstGeom>
          <a:noFill/>
          <a:ln w="25400">
            <a:noFill/>
          </a:ln>
        </p:spPr>
        <p:txBody>
          <a:bodyPr>
            <a:spAutoFit/>
          </a:bodyPr>
          <a:p>
            <a:pPr eaLnBrk="0" hangingPunct="0">
              <a:spcBef>
                <a:spcPct val="50000"/>
              </a:spcBef>
            </a:pPr>
            <a:r>
              <a:rPr lang="en-US" altLang="zh-CN" sz="2000">
                <a:solidFill>
                  <a:schemeClr val="tx2"/>
                </a:solidFill>
                <a:latin typeface="Times New Roman" panose="02020603050405020304" pitchFamily="18" charset="0"/>
              </a:rPr>
              <a:t>IPH</a:t>
            </a:r>
            <a:endParaRPr lang="en-US" altLang="zh-CN" sz="2000">
              <a:solidFill>
                <a:schemeClr val="tx2"/>
              </a:solidFill>
              <a:latin typeface="Times New Roman" panose="02020603050405020304" pitchFamily="18" charset="0"/>
            </a:endParaRPr>
          </a:p>
        </p:txBody>
      </p:sp>
      <p:sp>
        <p:nvSpPr>
          <p:cNvPr id="415756" name="文本框 415755"/>
          <p:cNvSpPr txBox="1"/>
          <p:nvPr/>
        </p:nvSpPr>
        <p:spPr>
          <a:xfrm>
            <a:off x="7646988" y="2563813"/>
            <a:ext cx="1066800" cy="396875"/>
          </a:xfrm>
          <a:prstGeom prst="rect">
            <a:avLst/>
          </a:prstGeom>
          <a:noFill/>
          <a:ln w="25400">
            <a:noFill/>
          </a:ln>
        </p:spPr>
        <p:txBody>
          <a:bodyPr>
            <a:spAutoFit/>
          </a:bodyPr>
          <a:p>
            <a:pPr eaLnBrk="0" hangingPunct="0">
              <a:spcBef>
                <a:spcPct val="50000"/>
              </a:spcBef>
            </a:pPr>
            <a:r>
              <a:rPr lang="en-US" altLang="zh-CN" sz="2000">
                <a:solidFill>
                  <a:schemeClr val="tx2"/>
                </a:solidFill>
                <a:latin typeface="Times New Roman" panose="02020603050405020304" pitchFamily="18" charset="0"/>
              </a:rPr>
              <a:t>CSL</a:t>
            </a:r>
            <a:endParaRPr lang="en-US" altLang="zh-CN" sz="2000">
              <a:solidFill>
                <a:schemeClr val="tx2"/>
              </a:solidFill>
              <a:latin typeface="Times New Roman" panose="02020603050405020304" pitchFamily="18" charset="0"/>
            </a:endParaRPr>
          </a:p>
        </p:txBody>
      </p:sp>
      <p:sp>
        <p:nvSpPr>
          <p:cNvPr id="415757" name="文本框 415756"/>
          <p:cNvSpPr txBox="1"/>
          <p:nvPr/>
        </p:nvSpPr>
        <p:spPr>
          <a:xfrm>
            <a:off x="7646988" y="2944813"/>
            <a:ext cx="1066800" cy="396875"/>
          </a:xfrm>
          <a:prstGeom prst="rect">
            <a:avLst/>
          </a:prstGeom>
          <a:noFill/>
          <a:ln w="25400">
            <a:noFill/>
          </a:ln>
        </p:spPr>
        <p:txBody>
          <a:bodyPr>
            <a:spAutoFit/>
          </a:bodyPr>
          <a:p>
            <a:pPr eaLnBrk="0" hangingPunct="0">
              <a:spcBef>
                <a:spcPct val="50000"/>
              </a:spcBef>
            </a:pPr>
            <a:r>
              <a:rPr lang="en-US" altLang="zh-CN" sz="2000">
                <a:solidFill>
                  <a:schemeClr val="tx2"/>
                </a:solidFill>
                <a:latin typeface="Times New Roman" panose="02020603050405020304" pitchFamily="18" charset="0"/>
              </a:rPr>
              <a:t>CSH</a:t>
            </a:r>
            <a:endParaRPr lang="en-US" altLang="zh-CN" sz="2000">
              <a:solidFill>
                <a:schemeClr val="tx2"/>
              </a:solidFill>
              <a:latin typeface="Times New Roman" panose="02020603050405020304" pitchFamily="18" charset="0"/>
            </a:endParaRPr>
          </a:p>
        </p:txBody>
      </p:sp>
      <p:sp>
        <p:nvSpPr>
          <p:cNvPr id="415758" name="文本框 415757"/>
          <p:cNvSpPr txBox="1"/>
          <p:nvPr/>
        </p:nvSpPr>
        <p:spPr>
          <a:xfrm>
            <a:off x="5384800" y="4021138"/>
            <a:ext cx="1419225" cy="396875"/>
          </a:xfrm>
          <a:prstGeom prst="rect">
            <a:avLst/>
          </a:prstGeom>
          <a:noFill/>
          <a:ln w="25400">
            <a:noFill/>
          </a:ln>
        </p:spPr>
        <p:txBody>
          <a:bodyPr>
            <a:spAutoFit/>
          </a:bodyPr>
          <a:p>
            <a:pPr eaLnBrk="0" hangingPunct="0">
              <a:spcBef>
                <a:spcPct val="50000"/>
              </a:spcBef>
            </a:pPr>
            <a:r>
              <a:rPr lang="en-US" altLang="zh-CN" sz="2000">
                <a:solidFill>
                  <a:schemeClr val="tx2"/>
                </a:solidFill>
                <a:latin typeface="宋体" panose="02010600030101010101" pitchFamily="2" charset="-122"/>
              </a:rPr>
              <a:t>SP=1200</a:t>
            </a:r>
            <a:endParaRPr lang="en-US" altLang="zh-CN" sz="2000">
              <a:solidFill>
                <a:schemeClr val="tx2"/>
              </a:solidFill>
              <a:latin typeface="宋体" panose="02010600030101010101" pitchFamily="2" charset="-122"/>
              <a:ea typeface="Arial" panose="020B0604020202020204" pitchFamily="34" charset="0"/>
            </a:endParaRPr>
          </a:p>
        </p:txBody>
      </p:sp>
      <p:sp>
        <p:nvSpPr>
          <p:cNvPr id="415759" name="矩形 415758"/>
          <p:cNvSpPr/>
          <p:nvPr/>
        </p:nvSpPr>
        <p:spPr>
          <a:xfrm>
            <a:off x="7380288" y="4156075"/>
            <a:ext cx="1465262" cy="381000"/>
          </a:xfrm>
          <a:prstGeom prst="rect">
            <a:avLst/>
          </a:prstGeom>
          <a:solidFill>
            <a:srgbClr val="C0C0C0"/>
          </a:solidFill>
          <a:ln w="25400" cap="sq" cmpd="sng">
            <a:solidFill>
              <a:schemeClr val="bg2"/>
            </a:solidFill>
            <a:prstDash val="solid"/>
            <a:miter/>
            <a:headEnd type="none" w="sm" len="sm"/>
            <a:tailEnd type="none" w="lg" len="lg"/>
          </a:ln>
        </p:spPr>
        <p:txBody>
          <a:bodyPr/>
          <a:p>
            <a:endParaRPr lang="zh-CN" altLang="en-US"/>
          </a:p>
        </p:txBody>
      </p:sp>
      <p:sp>
        <p:nvSpPr>
          <p:cNvPr id="415760" name="直接连接符 415759"/>
          <p:cNvSpPr/>
          <p:nvPr/>
        </p:nvSpPr>
        <p:spPr>
          <a:xfrm>
            <a:off x="7380288" y="3340100"/>
            <a:ext cx="1471612" cy="0"/>
          </a:xfrm>
          <a:prstGeom prst="line">
            <a:avLst/>
          </a:prstGeom>
          <a:ln w="25400" cap="sq" cmpd="sng">
            <a:solidFill>
              <a:schemeClr val="bg2"/>
            </a:solidFill>
            <a:prstDash val="solid"/>
            <a:headEnd type="none" w="sm" len="sm"/>
            <a:tailEnd type="none" w="lg" len="lg"/>
          </a:ln>
        </p:spPr>
      </p:sp>
      <p:sp>
        <p:nvSpPr>
          <p:cNvPr id="415761" name="直接连接符 415760"/>
          <p:cNvSpPr/>
          <p:nvPr/>
        </p:nvSpPr>
        <p:spPr>
          <a:xfrm>
            <a:off x="7380288" y="3744913"/>
            <a:ext cx="1471612" cy="0"/>
          </a:xfrm>
          <a:prstGeom prst="line">
            <a:avLst/>
          </a:prstGeom>
          <a:ln w="25400" cap="sq" cmpd="sng">
            <a:solidFill>
              <a:schemeClr val="bg2"/>
            </a:solidFill>
            <a:prstDash val="solid"/>
            <a:headEnd type="none" w="sm" len="sm"/>
            <a:tailEnd type="none" w="lg" len="lg"/>
          </a:ln>
        </p:spPr>
      </p:sp>
      <p:sp>
        <p:nvSpPr>
          <p:cNvPr id="415762" name="文本框 415761"/>
          <p:cNvSpPr txBox="1"/>
          <p:nvPr/>
        </p:nvSpPr>
        <p:spPr>
          <a:xfrm>
            <a:off x="7370763" y="3325813"/>
            <a:ext cx="1447800" cy="396875"/>
          </a:xfrm>
          <a:prstGeom prst="rect">
            <a:avLst/>
          </a:prstGeom>
          <a:noFill/>
          <a:ln w="25400">
            <a:noFill/>
          </a:ln>
        </p:spPr>
        <p:txBody>
          <a:bodyPr>
            <a:spAutoFit/>
          </a:bodyPr>
          <a:p>
            <a:pPr eaLnBrk="0" hangingPunct="0">
              <a:spcBef>
                <a:spcPct val="50000"/>
              </a:spcBef>
            </a:pPr>
            <a:r>
              <a:rPr lang="en-US" altLang="zh-CN" sz="2000">
                <a:solidFill>
                  <a:schemeClr val="tx2"/>
                </a:solidFill>
                <a:latin typeface="Times New Roman" panose="02020603050405020304" pitchFamily="18" charset="0"/>
              </a:rPr>
              <a:t>FLAGSL</a:t>
            </a:r>
            <a:endParaRPr lang="en-US" altLang="zh-CN" sz="2000">
              <a:solidFill>
                <a:schemeClr val="tx2"/>
              </a:solidFill>
              <a:latin typeface="Times New Roman" panose="02020603050405020304" pitchFamily="18" charset="0"/>
            </a:endParaRPr>
          </a:p>
        </p:txBody>
      </p:sp>
      <p:sp>
        <p:nvSpPr>
          <p:cNvPr id="415763" name="文本框 415762"/>
          <p:cNvSpPr txBox="1"/>
          <p:nvPr/>
        </p:nvSpPr>
        <p:spPr>
          <a:xfrm>
            <a:off x="7356475" y="3719513"/>
            <a:ext cx="1536700" cy="396875"/>
          </a:xfrm>
          <a:prstGeom prst="rect">
            <a:avLst/>
          </a:prstGeom>
          <a:noFill/>
          <a:ln w="25400">
            <a:noFill/>
          </a:ln>
        </p:spPr>
        <p:txBody>
          <a:bodyPr>
            <a:spAutoFit/>
          </a:bodyPr>
          <a:p>
            <a:pPr eaLnBrk="0" hangingPunct="0">
              <a:spcBef>
                <a:spcPct val="50000"/>
              </a:spcBef>
            </a:pPr>
            <a:r>
              <a:rPr lang="en-US" altLang="zh-CN" sz="2000">
                <a:solidFill>
                  <a:schemeClr val="tx2"/>
                </a:solidFill>
                <a:latin typeface="Times New Roman" panose="02020603050405020304" pitchFamily="18" charset="0"/>
              </a:rPr>
              <a:t>FLAGSH</a:t>
            </a:r>
            <a:endParaRPr lang="en-US" altLang="zh-CN" sz="2000">
              <a:solidFill>
                <a:schemeClr val="tx2"/>
              </a:solidFill>
              <a:latin typeface="Times New Roman" panose="02020603050405020304" pitchFamily="18" charset="0"/>
            </a:endParaRPr>
          </a:p>
        </p:txBody>
      </p:sp>
      <p:sp>
        <p:nvSpPr>
          <p:cNvPr id="415764" name="直接连接符 415763"/>
          <p:cNvSpPr/>
          <p:nvPr/>
        </p:nvSpPr>
        <p:spPr>
          <a:xfrm>
            <a:off x="6626225" y="2030413"/>
            <a:ext cx="609600" cy="0"/>
          </a:xfrm>
          <a:prstGeom prst="line">
            <a:avLst/>
          </a:prstGeom>
          <a:ln w="25400" cap="sq" cmpd="sng">
            <a:solidFill>
              <a:srgbClr val="339966"/>
            </a:solidFill>
            <a:prstDash val="solid"/>
            <a:headEnd type="none" w="sm" len="sm"/>
            <a:tailEnd type="triangle" w="lg" len="lg"/>
          </a:ln>
        </p:spPr>
      </p:sp>
      <p:sp>
        <p:nvSpPr>
          <p:cNvPr id="415765" name="文本框 415764"/>
          <p:cNvSpPr txBox="1"/>
          <p:nvPr/>
        </p:nvSpPr>
        <p:spPr>
          <a:xfrm>
            <a:off x="5356225" y="1801813"/>
            <a:ext cx="1447800" cy="396875"/>
          </a:xfrm>
          <a:prstGeom prst="rect">
            <a:avLst/>
          </a:prstGeom>
          <a:noFill/>
          <a:ln w="25400">
            <a:noFill/>
          </a:ln>
        </p:spPr>
        <p:txBody>
          <a:bodyPr>
            <a:spAutoFit/>
          </a:bodyPr>
          <a:p>
            <a:pPr eaLnBrk="0" hangingPunct="0">
              <a:spcBef>
                <a:spcPct val="50000"/>
              </a:spcBef>
            </a:pPr>
            <a:r>
              <a:rPr lang="en-US" altLang="zh-CN" sz="2000">
                <a:solidFill>
                  <a:schemeClr val="tx2"/>
                </a:solidFill>
                <a:latin typeface="宋体" panose="02010600030101010101" pitchFamily="2" charset="-122"/>
              </a:rPr>
              <a:t>SP=11FA</a:t>
            </a:r>
            <a:endParaRPr lang="zh-CN" altLang="en-US" sz="2000">
              <a:solidFill>
                <a:schemeClr val="tx2"/>
              </a:solidFill>
              <a:latin typeface="宋体" panose="02010600030101010101" pitchFamily="2" charset="-122"/>
            </a:endParaRPr>
          </a:p>
        </p:txBody>
      </p:sp>
      <p:sp>
        <p:nvSpPr>
          <p:cNvPr id="415766" name="云形标注 415765"/>
          <p:cNvSpPr/>
          <p:nvPr/>
        </p:nvSpPr>
        <p:spPr>
          <a:xfrm>
            <a:off x="4356100" y="2806700"/>
            <a:ext cx="1981200" cy="836613"/>
          </a:xfrm>
          <a:prstGeom prst="cloudCallout">
            <a:avLst>
              <a:gd name="adj1" fmla="val 4486"/>
              <a:gd name="adj2" fmla="val -116981"/>
            </a:avLst>
          </a:prstGeom>
          <a:solidFill>
            <a:srgbClr val="FF6600"/>
          </a:solidFill>
          <a:ln w="25400" cap="sq" cmpd="sng">
            <a:solidFill>
              <a:srgbClr val="993300"/>
            </a:solidFill>
            <a:prstDash val="solid"/>
            <a:headEnd type="none" w="sm" len="sm"/>
            <a:tailEnd type="none" w="lg" len="lg"/>
          </a:ln>
        </p:spPr>
        <p:txBody>
          <a:bodyPr/>
          <a:p>
            <a:pPr eaLnBrk="0" hangingPunct="0">
              <a:lnSpc>
                <a:spcPct val="80000"/>
              </a:lnSpc>
            </a:pPr>
            <a:r>
              <a:rPr lang="zh-CN" altLang="en-US" sz="2000" dirty="0">
                <a:solidFill>
                  <a:schemeClr val="tx2"/>
                </a:solidFill>
                <a:latin typeface="Times New Roman" panose="02020603050405020304" pitchFamily="18" charset="0"/>
              </a:rPr>
              <a:t>执行</a:t>
            </a:r>
            <a:r>
              <a:rPr lang="en-US" altLang="zh-CN" sz="2000">
                <a:solidFill>
                  <a:schemeClr val="tx2"/>
                </a:solidFill>
                <a:latin typeface="Times New Roman" panose="02020603050405020304" pitchFamily="18" charset="0"/>
              </a:rPr>
              <a:t>INT</a:t>
            </a:r>
            <a:r>
              <a:rPr lang="zh-CN" altLang="en-US" sz="2000" dirty="0">
                <a:solidFill>
                  <a:schemeClr val="tx2"/>
                </a:solidFill>
                <a:latin typeface="Times New Roman" panose="02020603050405020304" pitchFamily="18" charset="0"/>
              </a:rPr>
              <a:t>指令后</a:t>
            </a:r>
            <a:endParaRPr lang="zh-CN" altLang="en-US" sz="2000" dirty="0">
              <a:solidFill>
                <a:schemeClr val="tx2"/>
              </a:solidFill>
              <a:latin typeface="Times New Roman" panose="02020603050405020304" pitchFamily="18" charset="0"/>
            </a:endParaRPr>
          </a:p>
        </p:txBody>
      </p:sp>
      <p:sp>
        <p:nvSpPr>
          <p:cNvPr id="415767" name="矩形标注 415766"/>
          <p:cNvSpPr/>
          <p:nvPr/>
        </p:nvSpPr>
        <p:spPr>
          <a:xfrm>
            <a:off x="5508625" y="1223963"/>
            <a:ext cx="1447800" cy="503237"/>
          </a:xfrm>
          <a:prstGeom prst="wedgeRectCallout">
            <a:avLst>
              <a:gd name="adj1" fmla="val 66995"/>
              <a:gd name="adj2" fmla="val 35806"/>
            </a:avLst>
          </a:prstGeom>
          <a:solidFill>
            <a:srgbClr val="FF6600"/>
          </a:solidFill>
          <a:ln w="25400" cap="sq" cmpd="sng">
            <a:solidFill>
              <a:srgbClr val="993300"/>
            </a:solidFill>
            <a:prstDash val="solid"/>
            <a:miter/>
            <a:headEnd type="none" w="sm" len="sm"/>
            <a:tailEnd type="none" w="lg" len="lg"/>
          </a:ln>
        </p:spPr>
        <p:txBody>
          <a:bodyPr/>
          <a:p>
            <a:pPr eaLnBrk="0" hangingPunct="0"/>
            <a:r>
              <a:rPr lang="zh-CN" altLang="en-US" sz="2000" dirty="0">
                <a:solidFill>
                  <a:schemeClr val="tx2"/>
                </a:solidFill>
                <a:latin typeface="Times New Roman" panose="02020603050405020304" pitchFamily="18" charset="0"/>
              </a:rPr>
              <a:t>保护断点</a:t>
            </a:r>
            <a:endParaRPr lang="zh-CN" altLang="en-US" sz="2000" dirty="0">
              <a:solidFill>
                <a:schemeClr val="tx2"/>
              </a:solidFill>
              <a:latin typeface="Times New Roman" panose="02020603050405020304" pitchFamily="18" charset="0"/>
            </a:endParaRPr>
          </a:p>
        </p:txBody>
      </p:sp>
      <p:sp>
        <p:nvSpPr>
          <p:cNvPr id="415771" name="矩形 415770"/>
          <p:cNvSpPr/>
          <p:nvPr/>
        </p:nvSpPr>
        <p:spPr>
          <a:xfrm>
            <a:off x="3943350" y="4365625"/>
            <a:ext cx="1433513" cy="2303463"/>
          </a:xfrm>
          <a:prstGeom prst="rect">
            <a:avLst/>
          </a:prstGeom>
          <a:solidFill>
            <a:srgbClr val="339966"/>
          </a:solidFill>
          <a:ln w="25400" cap="sq" cmpd="sng">
            <a:solidFill>
              <a:schemeClr val="bg2"/>
            </a:solidFill>
            <a:prstDash val="solid"/>
            <a:miter/>
            <a:headEnd type="none" w="sm" len="sm"/>
            <a:tailEnd type="none" w="lg" len="lg"/>
          </a:ln>
        </p:spPr>
        <p:txBody>
          <a:bodyPr/>
          <a:p>
            <a:endParaRPr lang="zh-CN" altLang="en-US"/>
          </a:p>
        </p:txBody>
      </p:sp>
      <p:sp>
        <p:nvSpPr>
          <p:cNvPr id="415772" name="直接连接符 415771"/>
          <p:cNvSpPr/>
          <p:nvPr/>
        </p:nvSpPr>
        <p:spPr>
          <a:xfrm>
            <a:off x="3943350" y="5140325"/>
            <a:ext cx="1431925" cy="0"/>
          </a:xfrm>
          <a:prstGeom prst="line">
            <a:avLst/>
          </a:prstGeom>
          <a:ln w="25400" cap="sq" cmpd="sng">
            <a:solidFill>
              <a:schemeClr val="bg2"/>
            </a:solidFill>
            <a:prstDash val="solid"/>
            <a:headEnd type="none" w="sm" len="sm"/>
            <a:tailEnd type="none" w="lg" len="lg"/>
          </a:ln>
        </p:spPr>
      </p:sp>
      <p:sp>
        <p:nvSpPr>
          <p:cNvPr id="415773" name="直接连接符 415772"/>
          <p:cNvSpPr/>
          <p:nvPr/>
        </p:nvSpPr>
        <p:spPr>
          <a:xfrm>
            <a:off x="3943350" y="5521325"/>
            <a:ext cx="1431925" cy="0"/>
          </a:xfrm>
          <a:prstGeom prst="line">
            <a:avLst/>
          </a:prstGeom>
          <a:ln w="25400" cap="sq" cmpd="sng">
            <a:solidFill>
              <a:schemeClr val="bg2"/>
            </a:solidFill>
            <a:prstDash val="solid"/>
            <a:headEnd type="none" w="sm" len="sm"/>
            <a:tailEnd type="none" w="lg" len="lg"/>
          </a:ln>
        </p:spPr>
      </p:sp>
      <p:sp>
        <p:nvSpPr>
          <p:cNvPr id="415774" name="直接连接符 415773"/>
          <p:cNvSpPr/>
          <p:nvPr/>
        </p:nvSpPr>
        <p:spPr>
          <a:xfrm>
            <a:off x="3943350" y="5902325"/>
            <a:ext cx="1431925" cy="0"/>
          </a:xfrm>
          <a:prstGeom prst="line">
            <a:avLst/>
          </a:prstGeom>
          <a:ln w="25400" cap="sq" cmpd="sng">
            <a:solidFill>
              <a:schemeClr val="bg2"/>
            </a:solidFill>
            <a:prstDash val="solid"/>
            <a:headEnd type="none" w="sm" len="sm"/>
            <a:tailEnd type="none" w="lg" len="lg"/>
          </a:ln>
        </p:spPr>
      </p:sp>
      <p:sp>
        <p:nvSpPr>
          <p:cNvPr id="415775" name="直接连接符 415774"/>
          <p:cNvSpPr/>
          <p:nvPr/>
        </p:nvSpPr>
        <p:spPr>
          <a:xfrm>
            <a:off x="3943350" y="4759325"/>
            <a:ext cx="1433513" cy="0"/>
          </a:xfrm>
          <a:prstGeom prst="line">
            <a:avLst/>
          </a:prstGeom>
          <a:ln w="25400" cap="sq" cmpd="sng">
            <a:solidFill>
              <a:schemeClr val="bg2"/>
            </a:solidFill>
            <a:prstDash val="solid"/>
            <a:headEnd type="none" w="sm" len="sm"/>
            <a:tailEnd type="none" w="lg" len="lg"/>
          </a:ln>
        </p:spPr>
      </p:sp>
      <p:sp>
        <p:nvSpPr>
          <p:cNvPr id="415776" name="直接连接符 415775"/>
          <p:cNvSpPr/>
          <p:nvPr/>
        </p:nvSpPr>
        <p:spPr>
          <a:xfrm>
            <a:off x="3943350" y="6283325"/>
            <a:ext cx="1433513" cy="0"/>
          </a:xfrm>
          <a:prstGeom prst="line">
            <a:avLst/>
          </a:prstGeom>
          <a:ln w="25400" cap="sq" cmpd="sng">
            <a:solidFill>
              <a:schemeClr val="bg2"/>
            </a:solidFill>
            <a:prstDash val="solid"/>
            <a:headEnd type="none" w="sm" len="sm"/>
            <a:tailEnd type="none" w="lg" len="lg"/>
          </a:ln>
        </p:spPr>
      </p:sp>
      <p:sp>
        <p:nvSpPr>
          <p:cNvPr id="415777" name="文本框 415776"/>
          <p:cNvSpPr txBox="1"/>
          <p:nvPr/>
        </p:nvSpPr>
        <p:spPr>
          <a:xfrm>
            <a:off x="2339975" y="4425950"/>
            <a:ext cx="1152525" cy="731838"/>
          </a:xfrm>
          <a:prstGeom prst="rect">
            <a:avLst/>
          </a:prstGeom>
          <a:noFill/>
          <a:ln w="25400">
            <a:noFill/>
          </a:ln>
        </p:spPr>
        <p:txBody>
          <a:bodyPr>
            <a:spAutoFit/>
          </a:bodyPr>
          <a:p>
            <a:pPr eaLnBrk="0" hangingPunct="0">
              <a:spcBef>
                <a:spcPct val="50000"/>
              </a:spcBef>
            </a:pPr>
            <a:r>
              <a:rPr lang="en-US" altLang="zh-CN" sz="2000">
                <a:solidFill>
                  <a:schemeClr val="tx2"/>
                </a:solidFill>
                <a:latin typeface="宋体" panose="02010600030101010101" pitchFamily="2" charset="-122"/>
              </a:rPr>
              <a:t>21H</a:t>
            </a:r>
            <a:r>
              <a:rPr lang="en-US" altLang="zh-CN" sz="2000">
                <a:solidFill>
                  <a:schemeClr val="tx2"/>
                </a:solidFill>
                <a:latin typeface="宋体" panose="02010600030101010101" pitchFamily="2" charset="-122"/>
                <a:cs typeface="Arial" panose="020B0604020202020204" pitchFamily="34" charset="0"/>
              </a:rPr>
              <a:t>х4</a:t>
            </a:r>
            <a:endParaRPr lang="en-US" altLang="zh-CN" sz="2000">
              <a:solidFill>
                <a:schemeClr val="tx2"/>
              </a:solidFill>
              <a:latin typeface="宋体" panose="02010600030101010101" pitchFamily="2" charset="-122"/>
              <a:cs typeface="Arial" panose="020B0604020202020204" pitchFamily="34" charset="0"/>
            </a:endParaRPr>
          </a:p>
          <a:p>
            <a:pPr eaLnBrk="0" hangingPunct="0">
              <a:spcBef>
                <a:spcPct val="10000"/>
              </a:spcBef>
            </a:pPr>
            <a:r>
              <a:rPr lang="en-US" altLang="zh-CN" sz="2000">
                <a:solidFill>
                  <a:schemeClr val="tx2"/>
                </a:solidFill>
                <a:latin typeface="宋体" panose="02010600030101010101" pitchFamily="2" charset="-122"/>
                <a:cs typeface="Arial" panose="020B0604020202020204" pitchFamily="34" charset="0"/>
              </a:rPr>
              <a:t>=0084H </a:t>
            </a:r>
            <a:endParaRPr lang="en-US" altLang="zh-CN" sz="2000">
              <a:solidFill>
                <a:schemeClr val="tx2"/>
              </a:solidFill>
              <a:latin typeface="宋体" panose="02010600030101010101" pitchFamily="2" charset="-122"/>
              <a:ea typeface="Arial" panose="020B0604020202020204" pitchFamily="34" charset="0"/>
            </a:endParaRPr>
          </a:p>
        </p:txBody>
      </p:sp>
      <p:sp>
        <p:nvSpPr>
          <p:cNvPr id="415778" name="直接连接符 415777"/>
          <p:cNvSpPr/>
          <p:nvPr/>
        </p:nvSpPr>
        <p:spPr>
          <a:xfrm>
            <a:off x="3349625" y="4911725"/>
            <a:ext cx="431800" cy="0"/>
          </a:xfrm>
          <a:prstGeom prst="line">
            <a:avLst/>
          </a:prstGeom>
          <a:ln w="25400" cap="sq" cmpd="sng">
            <a:solidFill>
              <a:srgbClr val="339966"/>
            </a:solidFill>
            <a:prstDash val="solid"/>
            <a:headEnd type="none" w="sm" len="sm"/>
            <a:tailEnd type="triangle" w="lg" len="lg"/>
          </a:ln>
        </p:spPr>
      </p:sp>
      <p:sp>
        <p:nvSpPr>
          <p:cNvPr id="415779" name="文本框 415778"/>
          <p:cNvSpPr txBox="1"/>
          <p:nvPr/>
        </p:nvSpPr>
        <p:spPr>
          <a:xfrm>
            <a:off x="4244975" y="4745038"/>
            <a:ext cx="1066800" cy="396875"/>
          </a:xfrm>
          <a:prstGeom prst="rect">
            <a:avLst/>
          </a:prstGeom>
          <a:noFill/>
          <a:ln w="25400">
            <a:noFill/>
          </a:ln>
        </p:spPr>
        <p:txBody>
          <a:bodyPr>
            <a:spAutoFit/>
          </a:bodyPr>
          <a:p>
            <a:pPr eaLnBrk="0" hangingPunct="0">
              <a:spcBef>
                <a:spcPct val="50000"/>
              </a:spcBef>
            </a:pPr>
            <a:r>
              <a:rPr lang="en-US" altLang="zh-CN" sz="2000">
                <a:solidFill>
                  <a:schemeClr val="tx2"/>
                </a:solidFill>
                <a:latin typeface="Times New Roman" panose="02020603050405020304" pitchFamily="18" charset="0"/>
              </a:rPr>
              <a:t>23H</a:t>
            </a:r>
            <a:endParaRPr lang="en-US" altLang="zh-CN" sz="2000">
              <a:solidFill>
                <a:schemeClr val="tx2"/>
              </a:solidFill>
              <a:latin typeface="Times New Roman" panose="02020603050405020304" pitchFamily="18" charset="0"/>
            </a:endParaRPr>
          </a:p>
        </p:txBody>
      </p:sp>
      <p:sp>
        <p:nvSpPr>
          <p:cNvPr id="415780" name="文本框 415779"/>
          <p:cNvSpPr txBox="1"/>
          <p:nvPr/>
        </p:nvSpPr>
        <p:spPr>
          <a:xfrm>
            <a:off x="4244975" y="5126038"/>
            <a:ext cx="1066800" cy="396875"/>
          </a:xfrm>
          <a:prstGeom prst="rect">
            <a:avLst/>
          </a:prstGeom>
          <a:noFill/>
          <a:ln w="25400">
            <a:noFill/>
          </a:ln>
        </p:spPr>
        <p:txBody>
          <a:bodyPr>
            <a:spAutoFit/>
          </a:bodyPr>
          <a:p>
            <a:pPr eaLnBrk="0" hangingPunct="0">
              <a:spcBef>
                <a:spcPct val="50000"/>
              </a:spcBef>
            </a:pPr>
            <a:r>
              <a:rPr lang="en-US" altLang="zh-CN" sz="2000">
                <a:solidFill>
                  <a:schemeClr val="tx2"/>
                </a:solidFill>
                <a:latin typeface="Times New Roman" panose="02020603050405020304" pitchFamily="18" charset="0"/>
              </a:rPr>
              <a:t>11H</a:t>
            </a:r>
            <a:endParaRPr lang="en-US" altLang="zh-CN" sz="2000">
              <a:solidFill>
                <a:schemeClr val="tx2"/>
              </a:solidFill>
              <a:latin typeface="Times New Roman" panose="02020603050405020304" pitchFamily="18" charset="0"/>
            </a:endParaRPr>
          </a:p>
        </p:txBody>
      </p:sp>
      <p:sp>
        <p:nvSpPr>
          <p:cNvPr id="415781" name="文本框 415780"/>
          <p:cNvSpPr txBox="1"/>
          <p:nvPr/>
        </p:nvSpPr>
        <p:spPr>
          <a:xfrm>
            <a:off x="4244975" y="5507038"/>
            <a:ext cx="1066800" cy="396875"/>
          </a:xfrm>
          <a:prstGeom prst="rect">
            <a:avLst/>
          </a:prstGeom>
          <a:noFill/>
          <a:ln w="25400">
            <a:noFill/>
          </a:ln>
        </p:spPr>
        <p:txBody>
          <a:bodyPr>
            <a:spAutoFit/>
          </a:bodyPr>
          <a:p>
            <a:pPr eaLnBrk="0" hangingPunct="0">
              <a:spcBef>
                <a:spcPct val="50000"/>
              </a:spcBef>
            </a:pPr>
            <a:r>
              <a:rPr lang="en-US" altLang="zh-CN" sz="2000">
                <a:solidFill>
                  <a:schemeClr val="tx2"/>
                </a:solidFill>
                <a:latin typeface="Times New Roman" panose="02020603050405020304" pitchFamily="18" charset="0"/>
              </a:rPr>
              <a:t>00H</a:t>
            </a:r>
            <a:endParaRPr lang="en-US" altLang="zh-CN" sz="2000">
              <a:solidFill>
                <a:schemeClr val="tx2"/>
              </a:solidFill>
              <a:latin typeface="Times New Roman" panose="02020603050405020304" pitchFamily="18" charset="0"/>
            </a:endParaRPr>
          </a:p>
        </p:txBody>
      </p:sp>
      <p:sp>
        <p:nvSpPr>
          <p:cNvPr id="415782" name="文本框 415781"/>
          <p:cNvSpPr txBox="1"/>
          <p:nvPr/>
        </p:nvSpPr>
        <p:spPr>
          <a:xfrm>
            <a:off x="4244975" y="5888038"/>
            <a:ext cx="1066800" cy="396875"/>
          </a:xfrm>
          <a:prstGeom prst="rect">
            <a:avLst/>
          </a:prstGeom>
          <a:noFill/>
          <a:ln w="25400">
            <a:noFill/>
          </a:ln>
        </p:spPr>
        <p:txBody>
          <a:bodyPr>
            <a:spAutoFit/>
          </a:bodyPr>
          <a:p>
            <a:pPr eaLnBrk="0" hangingPunct="0">
              <a:spcBef>
                <a:spcPct val="50000"/>
              </a:spcBef>
            </a:pPr>
            <a:r>
              <a:rPr lang="en-US" altLang="zh-CN" sz="2000">
                <a:solidFill>
                  <a:schemeClr val="tx2"/>
                </a:solidFill>
                <a:latin typeface="Times New Roman" panose="02020603050405020304" pitchFamily="18" charset="0"/>
              </a:rPr>
              <a:t>20H</a:t>
            </a:r>
            <a:endParaRPr lang="en-US" altLang="zh-CN" sz="2000">
              <a:solidFill>
                <a:schemeClr val="tx2"/>
              </a:solidFill>
              <a:latin typeface="Times New Roman" panose="02020603050405020304" pitchFamily="18" charset="0"/>
            </a:endParaRPr>
          </a:p>
        </p:txBody>
      </p:sp>
      <p:sp>
        <p:nvSpPr>
          <p:cNvPr id="415783" name="左大括号 415782"/>
          <p:cNvSpPr/>
          <p:nvPr/>
        </p:nvSpPr>
        <p:spPr>
          <a:xfrm>
            <a:off x="3781425" y="4835525"/>
            <a:ext cx="152400" cy="609600"/>
          </a:xfrm>
          <a:prstGeom prst="leftBrace">
            <a:avLst>
              <a:gd name="adj1" fmla="val 33333"/>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415784" name="左大括号 415783"/>
          <p:cNvSpPr/>
          <p:nvPr/>
        </p:nvSpPr>
        <p:spPr>
          <a:xfrm>
            <a:off x="3781425" y="5597525"/>
            <a:ext cx="152400" cy="609600"/>
          </a:xfrm>
          <a:prstGeom prst="leftBrace">
            <a:avLst>
              <a:gd name="adj1" fmla="val 33333"/>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415785" name="直接连接符 415784"/>
          <p:cNvSpPr/>
          <p:nvPr/>
        </p:nvSpPr>
        <p:spPr>
          <a:xfrm flipH="1">
            <a:off x="2847975" y="5216525"/>
            <a:ext cx="838200" cy="228600"/>
          </a:xfrm>
          <a:prstGeom prst="line">
            <a:avLst/>
          </a:prstGeom>
          <a:ln w="25400" cap="sq" cmpd="sng">
            <a:solidFill>
              <a:srgbClr val="FF6600"/>
            </a:solidFill>
            <a:prstDash val="solid"/>
            <a:headEnd type="oval" w="med" len="med"/>
            <a:tailEnd type="triangle" w="lg" len="lg"/>
          </a:ln>
        </p:spPr>
      </p:sp>
      <p:sp>
        <p:nvSpPr>
          <p:cNvPr id="415786" name="直接连接符 415785"/>
          <p:cNvSpPr/>
          <p:nvPr/>
        </p:nvSpPr>
        <p:spPr>
          <a:xfrm flipH="1">
            <a:off x="3000375" y="5978525"/>
            <a:ext cx="685800" cy="152400"/>
          </a:xfrm>
          <a:prstGeom prst="line">
            <a:avLst/>
          </a:prstGeom>
          <a:ln w="25400" cap="sq" cmpd="sng">
            <a:solidFill>
              <a:srgbClr val="FF6600"/>
            </a:solidFill>
            <a:prstDash val="solid"/>
            <a:headEnd type="oval" w="med" len="med"/>
            <a:tailEnd type="triangle" w="lg" len="lg"/>
          </a:ln>
        </p:spPr>
      </p:sp>
      <p:sp>
        <p:nvSpPr>
          <p:cNvPr id="415787" name="文本框 415786"/>
          <p:cNvSpPr txBox="1"/>
          <p:nvPr/>
        </p:nvSpPr>
        <p:spPr>
          <a:xfrm>
            <a:off x="2449513" y="5216525"/>
            <a:ext cx="609600" cy="396875"/>
          </a:xfrm>
          <a:prstGeom prst="rect">
            <a:avLst/>
          </a:prstGeom>
          <a:noFill/>
          <a:ln w="25400">
            <a:noFill/>
          </a:ln>
        </p:spPr>
        <p:txBody>
          <a:bodyPr>
            <a:spAutoFit/>
          </a:bodyPr>
          <a:p>
            <a:pPr eaLnBrk="0" hangingPunct="0">
              <a:spcBef>
                <a:spcPct val="50000"/>
              </a:spcBef>
            </a:pPr>
            <a:r>
              <a:rPr lang="en-US" altLang="zh-CN" sz="2000">
                <a:solidFill>
                  <a:schemeClr val="tx2"/>
                </a:solidFill>
                <a:latin typeface="宋体" panose="02010600030101010101" pitchFamily="2" charset="-122"/>
              </a:rPr>
              <a:t>IP</a:t>
            </a:r>
            <a:r>
              <a:rPr lang="en-US" altLang="zh-CN" sz="2000">
                <a:solidFill>
                  <a:schemeClr val="tx2"/>
                </a:solidFill>
                <a:latin typeface="宋体" panose="02010600030101010101" pitchFamily="2" charset="-122"/>
                <a:cs typeface="Arial" panose="020B0604020202020204" pitchFamily="34" charset="0"/>
              </a:rPr>
              <a:t> </a:t>
            </a:r>
            <a:endParaRPr lang="en-US" altLang="zh-CN" sz="2000">
              <a:solidFill>
                <a:schemeClr val="tx2"/>
              </a:solidFill>
              <a:latin typeface="宋体" panose="02010600030101010101" pitchFamily="2" charset="-122"/>
              <a:ea typeface="Arial" panose="020B0604020202020204" pitchFamily="34" charset="0"/>
            </a:endParaRPr>
          </a:p>
        </p:txBody>
      </p:sp>
      <p:sp>
        <p:nvSpPr>
          <p:cNvPr id="415788" name="文本框 415787"/>
          <p:cNvSpPr txBox="1"/>
          <p:nvPr/>
        </p:nvSpPr>
        <p:spPr>
          <a:xfrm>
            <a:off x="2590800" y="5902325"/>
            <a:ext cx="685800" cy="396875"/>
          </a:xfrm>
          <a:prstGeom prst="rect">
            <a:avLst/>
          </a:prstGeom>
          <a:noFill/>
          <a:ln w="25400">
            <a:noFill/>
          </a:ln>
        </p:spPr>
        <p:txBody>
          <a:bodyPr>
            <a:spAutoFit/>
          </a:bodyPr>
          <a:p>
            <a:pPr eaLnBrk="0" hangingPunct="0">
              <a:spcBef>
                <a:spcPct val="50000"/>
              </a:spcBef>
            </a:pPr>
            <a:r>
              <a:rPr lang="en-US" altLang="zh-CN" sz="2000">
                <a:solidFill>
                  <a:schemeClr val="tx2"/>
                </a:solidFill>
                <a:latin typeface="宋体" panose="02010600030101010101" pitchFamily="2" charset="-122"/>
              </a:rPr>
              <a:t>CS</a:t>
            </a:r>
            <a:endParaRPr lang="en-US" altLang="zh-CN" sz="2000">
              <a:solidFill>
                <a:schemeClr val="tx2"/>
              </a:solidFill>
              <a:latin typeface="宋体" panose="02010600030101010101" pitchFamily="2" charset="-122"/>
              <a:ea typeface="Arial" panose="020B0604020202020204" pitchFamily="34" charset="0"/>
            </a:endParaRPr>
          </a:p>
        </p:txBody>
      </p:sp>
    </p:spTree>
  </p:cSld>
  <p:clrMapOvr>
    <a:masterClrMapping/>
  </p:clrMapOvr>
  <p:transition>
    <p:wheel spokes="8"/>
  </p:transition>
</p:sld>
</file>

<file path=ppt/slides/slide2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6770" name="标题 416769"/>
          <p:cNvSpPr>
            <a:spLocks noGrp="1"/>
          </p:cNvSpPr>
          <p:nvPr>
            <p:ph type="title"/>
          </p:nvPr>
        </p:nvSpPr>
        <p:spPr/>
        <p:txBody>
          <a:bodyPr anchor="ctr" anchorCtr="0"/>
          <a:p>
            <a:endParaRPr lang="zh-CN" altLang="en-US" dirty="0"/>
          </a:p>
        </p:txBody>
      </p:sp>
      <p:sp>
        <p:nvSpPr>
          <p:cNvPr id="416771" name="文本占位符 416770"/>
          <p:cNvSpPr>
            <a:spLocks noGrp="1"/>
          </p:cNvSpPr>
          <p:nvPr>
            <p:ph type="body" idx="1"/>
          </p:nvPr>
        </p:nvSpPr>
        <p:spPr/>
        <p:txBody>
          <a:bodyPr/>
          <a:p>
            <a:pPr>
              <a:buNone/>
            </a:pPr>
            <a:r>
              <a:rPr lang="zh-CN" altLang="en-US" dirty="0"/>
              <a:t>溢出中断指令</a:t>
            </a:r>
            <a:endParaRPr lang="zh-CN" altLang="en-US" dirty="0"/>
          </a:p>
          <a:p>
            <a:pPr>
              <a:spcAft>
                <a:spcPct val="30000"/>
              </a:spcAft>
            </a:pPr>
            <a:r>
              <a:rPr lang="zh-CN" altLang="en-US" sz="2400" dirty="0"/>
              <a:t>格式：</a:t>
            </a:r>
            <a:endParaRPr lang="zh-CN" altLang="en-US" sz="2400" dirty="0"/>
          </a:p>
          <a:p>
            <a:pPr>
              <a:spcAft>
                <a:spcPct val="30000"/>
              </a:spcAft>
              <a:buNone/>
            </a:pPr>
            <a:r>
              <a:rPr lang="zh-CN" altLang="en-US" sz="2400" dirty="0"/>
              <a:t>    </a:t>
            </a:r>
            <a:r>
              <a:rPr lang="en-US" altLang="zh-CN" sz="2400"/>
              <a:t>INT O            INT 4  </a:t>
            </a:r>
            <a:endParaRPr lang="en-US" altLang="zh-CN" sz="2400"/>
          </a:p>
          <a:p>
            <a:pPr>
              <a:spcAft>
                <a:spcPct val="30000"/>
              </a:spcAft>
            </a:pPr>
            <a:r>
              <a:rPr lang="zh-CN" altLang="en-US" sz="2400" dirty="0"/>
              <a:t>若</a:t>
            </a:r>
            <a:r>
              <a:rPr lang="en-US" altLang="zh-CN" sz="2400"/>
              <a:t>OF=1,</a:t>
            </a:r>
            <a:r>
              <a:rPr lang="zh-CN" altLang="en-US" sz="2400" dirty="0"/>
              <a:t>则启动一个类型为4的中断过程,给出一个出错标志,如果</a:t>
            </a:r>
            <a:r>
              <a:rPr lang="en-US" altLang="zh-CN" sz="2400"/>
              <a:t>OF=0,</a:t>
            </a:r>
            <a:r>
              <a:rPr lang="zh-CN" altLang="en-US" sz="2400" dirty="0"/>
              <a:t>不做任何操作。</a:t>
            </a:r>
            <a:endParaRPr lang="zh-CN" altLang="en-US" sz="2400" dirty="0"/>
          </a:p>
          <a:p>
            <a:pPr>
              <a:spcAft>
                <a:spcPct val="30000"/>
              </a:spcAft>
            </a:pPr>
            <a:r>
              <a:rPr lang="en-US" altLang="zh-CN" sz="2400"/>
              <a:t>INT O</a:t>
            </a:r>
            <a:r>
              <a:rPr lang="zh-CN" altLang="en-US" sz="2400" dirty="0"/>
              <a:t>指令通常安排在有符号数加减运算指令之后。</a:t>
            </a:r>
            <a:endParaRPr lang="en-US" altLang="zh-CN" sz="2400"/>
          </a:p>
          <a:p>
            <a:endParaRPr lang="zh-CN" altLang="en-US" sz="2400" dirty="0"/>
          </a:p>
        </p:txBody>
      </p:sp>
      <p:sp>
        <p:nvSpPr>
          <p:cNvPr id="416772" name="文本框 416771"/>
          <p:cNvSpPr txBox="1"/>
          <p:nvPr/>
        </p:nvSpPr>
        <p:spPr>
          <a:xfrm>
            <a:off x="2416175" y="2744788"/>
            <a:ext cx="1076325" cy="396875"/>
          </a:xfrm>
          <a:prstGeom prst="rect">
            <a:avLst/>
          </a:prstGeom>
          <a:noFill/>
          <a:ln w="25400">
            <a:noFill/>
          </a:ln>
        </p:spPr>
        <p:txBody>
          <a:bodyPr>
            <a:spAutoFit/>
          </a:bodyPr>
          <a:p>
            <a:pPr eaLnBrk="0" hangingPunct="0">
              <a:spcBef>
                <a:spcPct val="50000"/>
              </a:spcBef>
            </a:pPr>
            <a:r>
              <a:rPr lang="zh-CN" altLang="en-US" sz="2000" dirty="0">
                <a:solidFill>
                  <a:schemeClr val="tx2"/>
                </a:solidFill>
                <a:latin typeface="Times New Roman" panose="02020603050405020304" pitchFamily="18" charset="0"/>
              </a:rPr>
              <a:t>相当于</a:t>
            </a:r>
            <a:endParaRPr lang="zh-CN" altLang="en-US" sz="2000" dirty="0">
              <a:solidFill>
                <a:schemeClr val="tx2"/>
              </a:solidFill>
              <a:latin typeface="Times New Roman" panose="02020603050405020304" pitchFamily="18" charset="0"/>
            </a:endParaRPr>
          </a:p>
        </p:txBody>
      </p:sp>
      <p:sp>
        <p:nvSpPr>
          <p:cNvPr id="416773" name="直接连接符 416772"/>
          <p:cNvSpPr/>
          <p:nvPr/>
        </p:nvSpPr>
        <p:spPr>
          <a:xfrm>
            <a:off x="2051050" y="3141663"/>
            <a:ext cx="1676400" cy="0"/>
          </a:xfrm>
          <a:prstGeom prst="line">
            <a:avLst/>
          </a:prstGeom>
          <a:ln w="25400" cap="sq" cmpd="sng">
            <a:solidFill>
              <a:srgbClr val="FF6600"/>
            </a:solidFill>
            <a:prstDash val="solid"/>
            <a:headEnd type="none" w="sm" len="sm"/>
            <a:tailEnd type="triangle" w="lg" len="lg"/>
          </a:ln>
        </p:spPr>
      </p:sp>
    </p:spTree>
  </p:cSld>
  <p:clrMapOvr>
    <a:masterClrMapping/>
  </p:clrMapOvr>
  <p:transition>
    <p:wheel spokes="8"/>
  </p:transition>
</p:sld>
</file>

<file path=ppt/slides/slide2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7794" name="标题 417793"/>
          <p:cNvSpPr>
            <a:spLocks noGrp="1"/>
          </p:cNvSpPr>
          <p:nvPr>
            <p:ph type="title"/>
          </p:nvPr>
        </p:nvSpPr>
        <p:spPr/>
        <p:txBody>
          <a:bodyPr anchor="ctr" anchorCtr="0"/>
          <a:p>
            <a:endParaRPr lang="zh-CN" altLang="en-US" dirty="0"/>
          </a:p>
        </p:txBody>
      </p:sp>
      <p:sp>
        <p:nvSpPr>
          <p:cNvPr id="417795" name="文本占位符 417794"/>
          <p:cNvSpPr>
            <a:spLocks noGrp="1"/>
          </p:cNvSpPr>
          <p:nvPr>
            <p:ph type="body" idx="1"/>
          </p:nvPr>
        </p:nvSpPr>
        <p:spPr/>
        <p:txBody>
          <a:bodyPr/>
          <a:p>
            <a:pPr>
              <a:buNone/>
            </a:pPr>
            <a:r>
              <a:rPr lang="zh-CN" altLang="en-US" dirty="0"/>
              <a:t>中断返回指令</a:t>
            </a:r>
            <a:endParaRPr lang="zh-CN" altLang="en-US" dirty="0"/>
          </a:p>
          <a:p>
            <a:r>
              <a:rPr lang="zh-CN" altLang="en-US" sz="2400" dirty="0"/>
              <a:t>格式：</a:t>
            </a:r>
            <a:endParaRPr lang="zh-CN" altLang="en-US" sz="2400" dirty="0"/>
          </a:p>
          <a:p>
            <a:pPr>
              <a:buNone/>
            </a:pPr>
            <a:r>
              <a:rPr lang="zh-CN" altLang="en-US" sz="2400" dirty="0"/>
              <a:t>       </a:t>
            </a:r>
            <a:r>
              <a:rPr lang="en-US" altLang="zh-CN" sz="2400"/>
              <a:t>IRET</a:t>
            </a:r>
            <a:endParaRPr lang="en-US" altLang="zh-CN" sz="2400"/>
          </a:p>
          <a:p>
            <a:r>
              <a:rPr lang="zh-CN" altLang="en-US" sz="2400" dirty="0"/>
              <a:t>中断服务程序的最后一条指令，负责</a:t>
            </a:r>
            <a:endParaRPr lang="zh-CN" altLang="en-US" sz="2400" dirty="0"/>
          </a:p>
          <a:p>
            <a:endParaRPr lang="zh-CN" altLang="en-US" sz="2400" dirty="0"/>
          </a:p>
        </p:txBody>
      </p:sp>
      <p:sp>
        <p:nvSpPr>
          <p:cNvPr id="417796" name="右弧形箭头 417795"/>
          <p:cNvSpPr/>
          <p:nvPr/>
        </p:nvSpPr>
        <p:spPr>
          <a:xfrm>
            <a:off x="5857875" y="3565525"/>
            <a:ext cx="692150" cy="998538"/>
          </a:xfrm>
          <a:prstGeom prst="curvedLeftArrow">
            <a:avLst>
              <a:gd name="adj1" fmla="val 12356"/>
              <a:gd name="adj2" fmla="val 15028"/>
              <a:gd name="adj3" fmla="val 13245"/>
            </a:avLst>
          </a:prstGeom>
          <a:solidFill>
            <a:srgbClr val="FF6600"/>
          </a:solidFill>
          <a:ln w="25400" cap="sq" cmpd="sng">
            <a:solidFill>
              <a:srgbClr val="FF6600"/>
            </a:solidFill>
            <a:prstDash val="solid"/>
            <a:miter/>
            <a:headEnd type="none" w="sm" len="sm"/>
            <a:tailEnd type="none" w="lg" len="lg"/>
          </a:ln>
        </p:spPr>
        <p:txBody>
          <a:bodyPr/>
          <a:p>
            <a:endParaRPr lang="zh-CN" altLang="en-US"/>
          </a:p>
        </p:txBody>
      </p:sp>
      <p:sp>
        <p:nvSpPr>
          <p:cNvPr id="417797" name="文本框 417796"/>
          <p:cNvSpPr txBox="1"/>
          <p:nvPr/>
        </p:nvSpPr>
        <p:spPr>
          <a:xfrm>
            <a:off x="2555875" y="4079875"/>
            <a:ext cx="2952750" cy="1004888"/>
          </a:xfrm>
          <a:prstGeom prst="rect">
            <a:avLst/>
          </a:prstGeom>
          <a:noFill/>
          <a:ln w="25400">
            <a:noFill/>
          </a:ln>
        </p:spPr>
        <p:txBody>
          <a:bodyPr>
            <a:spAutoFit/>
          </a:bodyPr>
          <a:p>
            <a:pPr eaLnBrk="0" hangingPunct="0">
              <a:spcBef>
                <a:spcPct val="50000"/>
              </a:spcBef>
            </a:pPr>
            <a:r>
              <a:rPr lang="zh-CN" altLang="en-US" sz="2400" dirty="0">
                <a:solidFill>
                  <a:srgbClr val="000066"/>
                </a:solidFill>
                <a:latin typeface="宋体" panose="02010600030101010101" pitchFamily="2" charset="-122"/>
              </a:rPr>
              <a:t>恢复断点</a:t>
            </a:r>
            <a:endParaRPr lang="zh-CN" altLang="en-US" sz="2400" dirty="0">
              <a:solidFill>
                <a:srgbClr val="000066"/>
              </a:solidFill>
              <a:latin typeface="宋体" panose="02010600030101010101" pitchFamily="2" charset="-122"/>
            </a:endParaRPr>
          </a:p>
          <a:p>
            <a:pPr eaLnBrk="0" hangingPunct="0">
              <a:spcBef>
                <a:spcPct val="50000"/>
              </a:spcBef>
            </a:pPr>
            <a:r>
              <a:rPr lang="zh-CN" altLang="en-US" sz="2400" dirty="0">
                <a:solidFill>
                  <a:srgbClr val="000066"/>
                </a:solidFill>
                <a:latin typeface="宋体" panose="02010600030101010101" pitchFamily="2" charset="-122"/>
              </a:rPr>
              <a:t>恢复标志寄存器内容</a:t>
            </a:r>
            <a:endParaRPr lang="zh-CN" altLang="en-US" sz="2400" dirty="0">
              <a:solidFill>
                <a:srgbClr val="000066"/>
              </a:solidFill>
              <a:latin typeface="宋体" panose="02010600030101010101" pitchFamily="2" charset="-122"/>
            </a:endParaRPr>
          </a:p>
        </p:txBody>
      </p:sp>
      <p:sp>
        <p:nvSpPr>
          <p:cNvPr id="417798" name="右大括号 417797"/>
          <p:cNvSpPr/>
          <p:nvPr/>
        </p:nvSpPr>
        <p:spPr>
          <a:xfrm>
            <a:off x="5480050" y="4116388"/>
            <a:ext cx="304800" cy="914400"/>
          </a:xfrm>
          <a:prstGeom prst="rightBrace">
            <a:avLst>
              <a:gd name="adj1" fmla="val 25000"/>
              <a:gd name="adj2" fmla="val 50000"/>
            </a:avLst>
          </a:prstGeom>
          <a:noFill/>
          <a:ln w="25400" cap="sq" cmpd="sng">
            <a:solidFill>
              <a:srgbClr val="FF6600"/>
            </a:solidFill>
            <a:prstDash val="solid"/>
            <a:headEnd type="none" w="sm" len="sm"/>
            <a:tailEnd type="none" w="lg" len="lg"/>
          </a:ln>
        </p:spPr>
        <p:txBody>
          <a:bodyPr/>
          <a:p>
            <a:endParaRPr lang="zh-CN" altLang="en-US"/>
          </a:p>
        </p:txBody>
      </p:sp>
    </p:spTree>
  </p:cSld>
  <p:clrMapOvr>
    <a:masterClrMapping/>
  </p:clrMapOvr>
  <p:transition>
    <p:wheel spokes="8"/>
  </p:transition>
</p:sld>
</file>

<file path=ppt/slides/slide2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8818" name="标题 418817"/>
          <p:cNvSpPr>
            <a:spLocks noGrp="1"/>
          </p:cNvSpPr>
          <p:nvPr>
            <p:ph type="title"/>
          </p:nvPr>
        </p:nvSpPr>
        <p:spPr/>
        <p:txBody>
          <a:bodyPr anchor="ctr" anchorCtr="0"/>
          <a:p>
            <a:r>
              <a:rPr lang="zh-CN" altLang="en-US" dirty="0">
                <a:latin typeface="Times New Roman" panose="02020603050405020304" pitchFamily="18" charset="0"/>
              </a:rPr>
              <a:t>六、处理器控制指令</a:t>
            </a:r>
            <a:endParaRPr lang="zh-CN" altLang="en-US" dirty="0">
              <a:latin typeface="Times New Roman" panose="02020603050405020304" pitchFamily="18" charset="0"/>
            </a:endParaRPr>
          </a:p>
        </p:txBody>
      </p:sp>
      <p:sp>
        <p:nvSpPr>
          <p:cNvPr id="418819" name="文本占位符 418818"/>
          <p:cNvSpPr>
            <a:spLocks noGrp="1"/>
          </p:cNvSpPr>
          <p:nvPr>
            <p:ph type="body" idx="1"/>
          </p:nvPr>
        </p:nvSpPr>
        <p:spPr/>
        <p:txBody>
          <a:bodyPr/>
          <a:p>
            <a:pPr>
              <a:spcAft>
                <a:spcPct val="40000"/>
              </a:spcAft>
              <a:buNone/>
            </a:pPr>
            <a:r>
              <a:rPr lang="zh-CN" altLang="en-US" dirty="0"/>
              <a:t>     对标志位的操作</a:t>
            </a:r>
            <a:endParaRPr lang="zh-CN" altLang="en-US" dirty="0"/>
          </a:p>
          <a:p>
            <a:pPr>
              <a:spcBef>
                <a:spcPct val="40000"/>
              </a:spcBef>
              <a:buNone/>
            </a:pPr>
            <a:r>
              <a:rPr lang="zh-CN" altLang="en-US" dirty="0"/>
              <a:t>     与外部设备的同步</a:t>
            </a:r>
            <a:endParaRPr lang="zh-CN" altLang="en-US" dirty="0"/>
          </a:p>
        </p:txBody>
      </p:sp>
      <p:sp>
        <p:nvSpPr>
          <p:cNvPr id="418820" name="左大括号 418819"/>
          <p:cNvSpPr/>
          <p:nvPr/>
        </p:nvSpPr>
        <p:spPr>
          <a:xfrm>
            <a:off x="1103313" y="1844675"/>
            <a:ext cx="300037" cy="990600"/>
          </a:xfrm>
          <a:prstGeom prst="leftBrace">
            <a:avLst>
              <a:gd name="adj1" fmla="val 27513"/>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418821" name="椭圆 418820"/>
          <p:cNvSpPr/>
          <p:nvPr/>
        </p:nvSpPr>
        <p:spPr>
          <a:xfrm>
            <a:off x="5895975" y="4283075"/>
            <a:ext cx="1676400" cy="1066800"/>
          </a:xfrm>
          <a:prstGeom prst="ellipse">
            <a:avLst/>
          </a:prstGeom>
          <a:solidFill>
            <a:srgbClr val="C0C0C0"/>
          </a:solidFill>
          <a:ln w="25400" cap="sq" cmpd="sng">
            <a:solidFill>
              <a:srgbClr val="C0C0C0"/>
            </a:solidFill>
            <a:prstDash val="solid"/>
            <a:headEnd type="none" w="sm" len="sm"/>
            <a:tailEnd type="none" w="lg" len="lg"/>
          </a:ln>
        </p:spPr>
        <p:txBody>
          <a:bodyPr/>
          <a:p>
            <a:endParaRPr lang="zh-CN" altLang="en-US"/>
          </a:p>
        </p:txBody>
      </p:sp>
      <p:sp>
        <p:nvSpPr>
          <p:cNvPr id="418822" name="文本框 418821"/>
          <p:cNvSpPr txBox="1"/>
          <p:nvPr/>
        </p:nvSpPr>
        <p:spPr>
          <a:xfrm>
            <a:off x="6124575" y="4359275"/>
            <a:ext cx="1295400" cy="822325"/>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说明见</a:t>
            </a:r>
            <a:r>
              <a:rPr lang="en-US" altLang="zh-CN" sz="2400">
                <a:solidFill>
                  <a:schemeClr val="tx2"/>
                </a:solidFill>
                <a:latin typeface="Times New Roman" panose="02020603050405020304" pitchFamily="18" charset="0"/>
              </a:rPr>
              <a:t>p151</a:t>
            </a:r>
            <a:r>
              <a:rPr lang="zh-CN" altLang="en-US" sz="2400" dirty="0">
                <a:solidFill>
                  <a:schemeClr val="tx2"/>
                </a:solidFill>
                <a:latin typeface="Times New Roman" panose="02020603050405020304" pitchFamily="18" charset="0"/>
              </a:rPr>
              <a:t>表</a:t>
            </a:r>
            <a:endParaRPr lang="zh-CN" altLang="en-US" sz="2400" dirty="0">
              <a:solidFill>
                <a:schemeClr val="tx2"/>
              </a:solidFill>
              <a:latin typeface="Times New Roman" panose="02020603050405020304" pitchFamily="18" charset="0"/>
            </a:endParaRPr>
          </a:p>
        </p:txBody>
      </p:sp>
    </p:spTree>
  </p:cSld>
  <p:clrMapOvr>
    <a:masterClrMapping/>
  </p:clrMapOvr>
  <p:transition>
    <p:wheel spokes="8"/>
  </p:transition>
</p:sld>
</file>

<file path=ppt/slides/slide2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19842" name="标题 419841"/>
          <p:cNvSpPr>
            <a:spLocks noGrp="1"/>
          </p:cNvSpPr>
          <p:nvPr>
            <p:ph type="title"/>
          </p:nvPr>
        </p:nvSpPr>
        <p:spPr/>
        <p:txBody>
          <a:bodyPr anchor="ctr" anchorCtr="0"/>
          <a:p>
            <a:endParaRPr lang="zh-CN" altLang="en-US" dirty="0"/>
          </a:p>
        </p:txBody>
      </p:sp>
      <p:sp>
        <p:nvSpPr>
          <p:cNvPr id="419843" name="文本占位符 419842"/>
          <p:cNvSpPr>
            <a:spLocks noGrp="1"/>
          </p:cNvSpPr>
          <p:nvPr>
            <p:ph type="body" idx="1"/>
          </p:nvPr>
        </p:nvSpPr>
        <p:spPr/>
        <p:txBody>
          <a:bodyPr/>
          <a:p>
            <a:pPr>
              <a:buNone/>
            </a:pPr>
            <a:r>
              <a:rPr lang="zh-CN" altLang="en-US" sz="2400" dirty="0"/>
              <a:t>结束语</a:t>
            </a:r>
            <a:endParaRPr lang="zh-CN" altLang="en-US" sz="2400" dirty="0"/>
          </a:p>
          <a:p>
            <a:pPr>
              <a:spcAft>
                <a:spcPct val="30000"/>
              </a:spcAft>
              <a:buNone/>
            </a:pPr>
            <a:r>
              <a:rPr lang="zh-CN" altLang="en-US" sz="2400" dirty="0"/>
              <a:t>第3章掌握：</a:t>
            </a:r>
            <a:endParaRPr lang="zh-CN" altLang="en-US" sz="2400" dirty="0"/>
          </a:p>
          <a:p>
            <a:pPr>
              <a:lnSpc>
                <a:spcPct val="130000"/>
              </a:lnSpc>
            </a:pPr>
            <a:r>
              <a:rPr lang="zh-CN" altLang="en-US" sz="2400" dirty="0"/>
              <a:t>指令的格式及意义</a:t>
            </a:r>
            <a:endParaRPr lang="zh-CN" altLang="en-US" sz="2400" dirty="0"/>
          </a:p>
          <a:p>
            <a:pPr>
              <a:lnSpc>
                <a:spcPct val="130000"/>
              </a:lnSpc>
            </a:pPr>
            <a:r>
              <a:rPr lang="zh-CN" altLang="en-US" sz="2400" dirty="0"/>
              <a:t>指令对操作数的要求及对标志位的影响</a:t>
            </a:r>
            <a:endParaRPr lang="zh-CN" altLang="en-US" sz="2400" dirty="0"/>
          </a:p>
          <a:p>
            <a:pPr>
              <a:lnSpc>
                <a:spcPct val="130000"/>
              </a:lnSpc>
            </a:pPr>
            <a:r>
              <a:rPr lang="zh-CN" altLang="en-US" sz="2400" dirty="0"/>
              <a:t>指令的应用</a:t>
            </a:r>
            <a:endParaRPr lang="zh-CN" altLang="en-US" sz="2400" dirty="0"/>
          </a:p>
        </p:txBody>
      </p:sp>
    </p:spTree>
  </p:cSld>
  <p:clrMapOvr>
    <a:masterClrMapping/>
  </p:clrMapOvr>
  <p:transition>
    <p:wheel spokes="8"/>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6226" name="标题 436225"/>
          <p:cNvSpPr>
            <a:spLocks noGrp="1"/>
          </p:cNvSpPr>
          <p:nvPr>
            <p:ph type="title"/>
          </p:nvPr>
        </p:nvSpPr>
        <p:spPr/>
        <p:txBody>
          <a:bodyPr anchor="ctr" anchorCtr="0"/>
          <a:p>
            <a:endParaRPr lang="zh-CN" altLang="en-US" dirty="0"/>
          </a:p>
        </p:txBody>
      </p:sp>
      <p:sp>
        <p:nvSpPr>
          <p:cNvPr id="436227" name="文本占位符 436226"/>
          <p:cNvSpPr>
            <a:spLocks noGrp="1"/>
          </p:cNvSpPr>
          <p:nvPr>
            <p:ph type="body" idx="1"/>
          </p:nvPr>
        </p:nvSpPr>
        <p:spPr/>
        <p:txBody>
          <a:bodyPr/>
          <a:p>
            <a:pPr>
              <a:spcBef>
                <a:spcPct val="10000"/>
              </a:spcBef>
              <a:buNone/>
            </a:pPr>
            <a:r>
              <a:rPr lang="zh-CN" altLang="en-US" sz="2400" dirty="0"/>
              <a:t>指令操作例：</a:t>
            </a:r>
            <a:r>
              <a:rPr lang="en-US" altLang="zh-CN" sz="2400"/>
              <a:t>MOV  AX</a:t>
            </a:r>
            <a:r>
              <a:rPr lang="zh-CN" altLang="en-US" sz="2400" dirty="0"/>
              <a:t>，</a:t>
            </a:r>
            <a:r>
              <a:rPr lang="en-US" altLang="zh-CN" sz="2400"/>
              <a:t>DATA[BX]</a:t>
            </a:r>
            <a:endParaRPr lang="en-US" altLang="zh-CN" sz="2400"/>
          </a:p>
          <a:p>
            <a:pPr>
              <a:spcBef>
                <a:spcPct val="10000"/>
              </a:spcBef>
              <a:buNone/>
            </a:pPr>
            <a:r>
              <a:rPr lang="zh-CN" altLang="en-US" sz="2400" dirty="0"/>
              <a:t>若</a:t>
            </a:r>
            <a:r>
              <a:rPr lang="en-US" altLang="zh-CN" sz="2400"/>
              <a:t>(DS)=6000H</a:t>
            </a:r>
            <a:r>
              <a:rPr lang="zh-CN" altLang="en-US" sz="2400" dirty="0"/>
              <a:t>，</a:t>
            </a:r>
            <a:r>
              <a:rPr lang="en-US" altLang="zh-CN" sz="2400"/>
              <a:t>(BX)=1000H</a:t>
            </a:r>
            <a:r>
              <a:rPr lang="zh-CN" altLang="en-US" sz="2400" dirty="0"/>
              <a:t>，</a:t>
            </a:r>
            <a:r>
              <a:rPr lang="en-US" altLang="zh-CN" sz="2400"/>
              <a:t>DATA=2A00H</a:t>
            </a:r>
            <a:r>
              <a:rPr lang="zh-CN" altLang="en-US" sz="2400" dirty="0"/>
              <a:t>，</a:t>
            </a:r>
            <a:endParaRPr lang="zh-CN" altLang="en-US" sz="2400" dirty="0"/>
          </a:p>
          <a:p>
            <a:pPr>
              <a:spcBef>
                <a:spcPct val="10000"/>
              </a:spcBef>
              <a:buNone/>
            </a:pPr>
            <a:r>
              <a:rPr lang="en-US" altLang="zh-CN" sz="2400"/>
              <a:t>(63A00H)=66H</a:t>
            </a:r>
            <a:r>
              <a:rPr lang="zh-CN" altLang="en-US" sz="2400" dirty="0"/>
              <a:t>，</a:t>
            </a:r>
            <a:r>
              <a:rPr lang="en-US" altLang="zh-CN" sz="2400"/>
              <a:t>(63A01H)=55H</a:t>
            </a:r>
            <a:endParaRPr lang="en-US" altLang="zh-CN" sz="2400"/>
          </a:p>
          <a:p>
            <a:pPr>
              <a:spcBef>
                <a:spcPct val="10000"/>
              </a:spcBef>
              <a:buNone/>
            </a:pPr>
            <a:r>
              <a:rPr lang="zh-CN" altLang="en-US" sz="2400" dirty="0"/>
              <a:t>则物理地址</a:t>
            </a:r>
            <a:r>
              <a:rPr lang="en-US" altLang="zh-CN" sz="2400"/>
              <a:t>=60000H+1000H+2A00H=63A00H</a:t>
            </a:r>
            <a:endParaRPr lang="en-US" altLang="zh-CN" sz="2400"/>
          </a:p>
          <a:p>
            <a:pPr algn="just">
              <a:spcBef>
                <a:spcPct val="10000"/>
              </a:spcBef>
              <a:buNone/>
            </a:pPr>
            <a:r>
              <a:rPr lang="zh-CN" altLang="en-GB" sz="2400" dirty="0"/>
              <a:t>指令执行后</a:t>
            </a:r>
            <a:r>
              <a:rPr lang="en-US" altLang="en-GB" sz="2400"/>
              <a:t>：</a:t>
            </a:r>
            <a:r>
              <a:rPr lang="en-US" altLang="en-US" sz="2400"/>
              <a:t>（</a:t>
            </a:r>
            <a:r>
              <a:rPr lang="en-US" altLang="zh-CN" sz="2400"/>
              <a:t>AX</a:t>
            </a:r>
            <a:r>
              <a:rPr lang="zh-CN" altLang="en-US" sz="2400" dirty="0"/>
              <a:t>）</a:t>
            </a:r>
            <a:r>
              <a:rPr lang="en-US" altLang="zh-CN" sz="2400"/>
              <a:t>=5566H</a:t>
            </a:r>
            <a:endParaRPr lang="zh-CN" altLang="en-US" sz="2400" dirty="0"/>
          </a:p>
        </p:txBody>
      </p:sp>
      <p:sp>
        <p:nvSpPr>
          <p:cNvPr id="436228" name="矩形 436227"/>
          <p:cNvSpPr/>
          <p:nvPr/>
        </p:nvSpPr>
        <p:spPr>
          <a:xfrm>
            <a:off x="6497638" y="2852738"/>
            <a:ext cx="1763712" cy="3757612"/>
          </a:xfrm>
          <a:prstGeom prst="rect">
            <a:avLst/>
          </a:prstGeom>
          <a:solidFill>
            <a:srgbClr val="99FFCC"/>
          </a:solidFill>
          <a:ln w="57150" cap="flat" cmpd="sng">
            <a:solidFill>
              <a:srgbClr val="008000"/>
            </a:solidFill>
            <a:prstDash val="solid"/>
            <a:miter/>
            <a:headEnd type="none" w="med" len="med"/>
            <a:tailEnd type="none" w="med" len="med"/>
          </a:ln>
        </p:spPr>
        <p:txBody>
          <a:bodyPr/>
          <a:p>
            <a:endParaRPr lang="zh-CN" altLang="en-US"/>
          </a:p>
        </p:txBody>
      </p:sp>
      <p:sp>
        <p:nvSpPr>
          <p:cNvPr id="436229" name="直接连接符 436228"/>
          <p:cNvSpPr/>
          <p:nvPr/>
        </p:nvSpPr>
        <p:spPr>
          <a:xfrm>
            <a:off x="6497638" y="4600575"/>
            <a:ext cx="1765300" cy="0"/>
          </a:xfrm>
          <a:prstGeom prst="line">
            <a:avLst/>
          </a:prstGeom>
          <a:ln w="38100" cap="flat" cmpd="sng">
            <a:solidFill>
              <a:srgbClr val="006600"/>
            </a:solidFill>
            <a:prstDash val="solid"/>
            <a:headEnd type="none" w="med" len="med"/>
            <a:tailEnd type="none" w="med" len="med"/>
          </a:ln>
        </p:spPr>
      </p:sp>
      <p:sp>
        <p:nvSpPr>
          <p:cNvPr id="436231" name="文本框 436230"/>
          <p:cNvSpPr txBox="1"/>
          <p:nvPr/>
        </p:nvSpPr>
        <p:spPr>
          <a:xfrm>
            <a:off x="7000875" y="3476625"/>
            <a:ext cx="1219200" cy="304800"/>
          </a:xfrm>
          <a:prstGeom prst="rect">
            <a:avLst/>
          </a:prstGeom>
          <a:noFill/>
          <a:ln w="9525">
            <a:noFill/>
          </a:ln>
        </p:spPr>
        <p:txBody>
          <a:bodyPr lIns="0" tIns="0" rIns="0" bIns="0">
            <a:spAutoFit/>
          </a:bodyPr>
          <a:p>
            <a:pPr>
              <a:spcBef>
                <a:spcPct val="50000"/>
              </a:spcBef>
            </a:pPr>
            <a:r>
              <a:rPr lang="zh-CN" altLang="en-US" sz="2000" dirty="0">
                <a:solidFill>
                  <a:srgbClr val="FF3300"/>
                </a:solidFill>
                <a:latin typeface="Times New Roman" panose="02020603050405020304" pitchFamily="18" charset="0"/>
              </a:rPr>
              <a:t>操作码</a:t>
            </a:r>
            <a:endParaRPr lang="zh-CN" altLang="en-US" sz="2000" b="0">
              <a:latin typeface="Times New Roman" panose="02020603050405020304" pitchFamily="18" charset="0"/>
            </a:endParaRPr>
          </a:p>
        </p:txBody>
      </p:sp>
      <p:sp>
        <p:nvSpPr>
          <p:cNvPr id="436237" name="文本框 436236"/>
          <p:cNvSpPr txBox="1"/>
          <p:nvPr/>
        </p:nvSpPr>
        <p:spPr>
          <a:xfrm>
            <a:off x="6743700" y="3865563"/>
            <a:ext cx="2057400" cy="304800"/>
          </a:xfrm>
          <a:prstGeom prst="rect">
            <a:avLst/>
          </a:prstGeom>
          <a:noFill/>
          <a:ln w="9525">
            <a:noFill/>
          </a:ln>
        </p:spPr>
        <p:txBody>
          <a:bodyPr lIns="0" tIns="0" rIns="0" bIns="0">
            <a:spAutoFit/>
          </a:bodyPr>
          <a:p>
            <a:pPr>
              <a:spcBef>
                <a:spcPct val="50000"/>
              </a:spcBef>
            </a:pPr>
            <a:r>
              <a:rPr lang="en-US" altLang="zh-CN" sz="2000">
                <a:solidFill>
                  <a:srgbClr val="FF3300"/>
                </a:solidFill>
                <a:latin typeface="Times New Roman" panose="02020603050405020304" pitchFamily="18" charset="0"/>
              </a:rPr>
              <a:t>00 </a:t>
            </a:r>
            <a:r>
              <a:rPr lang="zh-CN" altLang="en-US" sz="2000" dirty="0">
                <a:solidFill>
                  <a:srgbClr val="FF3300"/>
                </a:solidFill>
                <a:latin typeface="Times New Roman" panose="02020603050405020304" pitchFamily="18" charset="0"/>
              </a:rPr>
              <a:t>偏移量低</a:t>
            </a:r>
            <a:endParaRPr lang="zh-CN" altLang="en-US" sz="2000">
              <a:latin typeface="Times New Roman" panose="02020603050405020304" pitchFamily="18" charset="0"/>
            </a:endParaRPr>
          </a:p>
        </p:txBody>
      </p:sp>
      <p:sp>
        <p:nvSpPr>
          <p:cNvPr id="436238" name="文本框 436237"/>
          <p:cNvSpPr txBox="1"/>
          <p:nvPr/>
        </p:nvSpPr>
        <p:spPr>
          <a:xfrm>
            <a:off x="6686550" y="4268788"/>
            <a:ext cx="1981200" cy="304800"/>
          </a:xfrm>
          <a:prstGeom prst="rect">
            <a:avLst/>
          </a:prstGeom>
          <a:noFill/>
          <a:ln w="9525">
            <a:noFill/>
          </a:ln>
        </p:spPr>
        <p:txBody>
          <a:bodyPr lIns="0" tIns="0" rIns="0" bIns="0">
            <a:spAutoFit/>
          </a:bodyPr>
          <a:p>
            <a:pPr>
              <a:spcBef>
                <a:spcPct val="50000"/>
              </a:spcBef>
            </a:pPr>
            <a:r>
              <a:rPr lang="en-US" altLang="zh-CN" sz="2000">
                <a:solidFill>
                  <a:srgbClr val="FF3300"/>
                </a:solidFill>
                <a:latin typeface="Times New Roman" panose="02020603050405020304" pitchFamily="18" charset="0"/>
              </a:rPr>
              <a:t>2A </a:t>
            </a:r>
            <a:r>
              <a:rPr lang="zh-CN" altLang="en-US" sz="2000" dirty="0">
                <a:solidFill>
                  <a:srgbClr val="FF3300"/>
                </a:solidFill>
                <a:latin typeface="Times New Roman" panose="02020603050405020304" pitchFamily="18" charset="0"/>
              </a:rPr>
              <a:t>偏移量高</a:t>
            </a:r>
            <a:endParaRPr lang="zh-CN" altLang="en-US" sz="2000">
              <a:latin typeface="Times New Roman" panose="02020603050405020304" pitchFamily="18" charset="0"/>
            </a:endParaRPr>
          </a:p>
        </p:txBody>
      </p:sp>
      <p:sp>
        <p:nvSpPr>
          <p:cNvPr id="436239" name="文本框 436238"/>
          <p:cNvSpPr txBox="1"/>
          <p:nvPr/>
        </p:nvSpPr>
        <p:spPr>
          <a:xfrm>
            <a:off x="2166938" y="4032250"/>
            <a:ext cx="2133600" cy="304800"/>
          </a:xfrm>
          <a:prstGeom prst="rect">
            <a:avLst/>
          </a:prstGeom>
          <a:noFill/>
          <a:ln w="9525">
            <a:noFill/>
          </a:ln>
        </p:spPr>
        <p:txBody>
          <a:bodyPr lIns="0" tIns="0" rIns="0" bIns="0">
            <a:spAutoFit/>
          </a:bodyPr>
          <a:p>
            <a:pPr>
              <a:spcBef>
                <a:spcPct val="50000"/>
              </a:spcBef>
            </a:pPr>
            <a:r>
              <a:rPr lang="en-US" altLang="zh-CN" sz="2000">
                <a:latin typeface="Times New Roman" panose="02020603050405020304" pitchFamily="18" charset="0"/>
              </a:rPr>
              <a:t>DS  </a:t>
            </a:r>
            <a:r>
              <a:rPr lang="en-US" altLang="zh-CN" sz="2000"/>
              <a:t>6000</a:t>
            </a:r>
            <a:endParaRPr lang="en-US" altLang="zh-CN" sz="2000"/>
          </a:p>
        </p:txBody>
      </p:sp>
      <p:sp>
        <p:nvSpPr>
          <p:cNvPr id="436240" name="文本框 436239"/>
          <p:cNvSpPr txBox="1"/>
          <p:nvPr/>
        </p:nvSpPr>
        <p:spPr>
          <a:xfrm>
            <a:off x="2166938" y="4465638"/>
            <a:ext cx="1943100" cy="304800"/>
          </a:xfrm>
          <a:prstGeom prst="rect">
            <a:avLst/>
          </a:prstGeom>
          <a:noFill/>
          <a:ln w="9525">
            <a:noFill/>
          </a:ln>
        </p:spPr>
        <p:txBody>
          <a:bodyPr lIns="0" tIns="0" rIns="0" bIns="0">
            <a:spAutoFit/>
          </a:bodyPr>
          <a:p>
            <a:pPr>
              <a:spcBef>
                <a:spcPct val="50000"/>
              </a:spcBef>
            </a:pPr>
            <a:r>
              <a:rPr lang="en-US" altLang="zh-CN" sz="2000">
                <a:latin typeface="Times New Roman" panose="02020603050405020304" pitchFamily="18" charset="0"/>
              </a:rPr>
              <a:t>BX    </a:t>
            </a:r>
            <a:r>
              <a:rPr lang="en-US" altLang="zh-CN" sz="2000"/>
              <a:t>1000</a:t>
            </a:r>
            <a:endParaRPr lang="en-US" altLang="zh-CN" sz="2000"/>
          </a:p>
        </p:txBody>
      </p:sp>
      <p:sp>
        <p:nvSpPr>
          <p:cNvPr id="436241" name="文本框 436240"/>
          <p:cNvSpPr txBox="1"/>
          <p:nvPr/>
        </p:nvSpPr>
        <p:spPr>
          <a:xfrm>
            <a:off x="1501775" y="4857750"/>
            <a:ext cx="2033588" cy="304800"/>
          </a:xfrm>
          <a:prstGeom prst="rect">
            <a:avLst/>
          </a:prstGeom>
          <a:noFill/>
          <a:ln w="9525">
            <a:noFill/>
          </a:ln>
        </p:spPr>
        <p:txBody>
          <a:bodyPr lIns="0" tIns="0" rIns="0" bIns="0">
            <a:spAutoFit/>
          </a:bodyPr>
          <a:p>
            <a:pPr>
              <a:spcBef>
                <a:spcPct val="50000"/>
              </a:spcBef>
            </a:pPr>
            <a:r>
              <a:rPr lang="zh-CN" altLang="en-US" sz="2000">
                <a:latin typeface="Times New Roman" panose="02020603050405020304" pitchFamily="18" charset="0"/>
              </a:rPr>
              <a:t> </a:t>
            </a:r>
            <a:r>
              <a:rPr lang="en-US" altLang="zh-CN" sz="2000">
                <a:latin typeface="Times New Roman" panose="02020603050405020304" pitchFamily="18" charset="0"/>
              </a:rPr>
              <a:t>+ DATA    </a:t>
            </a:r>
            <a:r>
              <a:rPr lang="en-US" altLang="zh-CN" sz="2000"/>
              <a:t>2A00</a:t>
            </a:r>
            <a:endParaRPr lang="en-US" altLang="zh-CN" sz="2000"/>
          </a:p>
        </p:txBody>
      </p:sp>
      <p:sp>
        <p:nvSpPr>
          <p:cNvPr id="436242" name="矩形 436241"/>
          <p:cNvSpPr/>
          <p:nvPr/>
        </p:nvSpPr>
        <p:spPr>
          <a:xfrm>
            <a:off x="2541588" y="4005263"/>
            <a:ext cx="673100" cy="360362"/>
          </a:xfrm>
          <a:prstGeom prst="rect">
            <a:avLst/>
          </a:prstGeom>
          <a:noFill/>
          <a:ln w="25400" cap="flat" cmpd="sng">
            <a:solidFill>
              <a:srgbClr val="FF3300"/>
            </a:solidFill>
            <a:prstDash val="solid"/>
            <a:miter/>
            <a:headEnd type="none" w="med" len="med"/>
            <a:tailEnd type="none" w="med" len="med"/>
          </a:ln>
        </p:spPr>
        <p:txBody>
          <a:bodyPr/>
          <a:p>
            <a:endParaRPr lang="zh-CN" altLang="en-US"/>
          </a:p>
        </p:txBody>
      </p:sp>
      <p:sp>
        <p:nvSpPr>
          <p:cNvPr id="436245" name="直接连接符 436244"/>
          <p:cNvSpPr/>
          <p:nvPr/>
        </p:nvSpPr>
        <p:spPr>
          <a:xfrm flipV="1">
            <a:off x="1303338" y="5287963"/>
            <a:ext cx="2447925" cy="0"/>
          </a:xfrm>
          <a:prstGeom prst="line">
            <a:avLst/>
          </a:prstGeom>
          <a:ln w="38100" cap="flat" cmpd="sng">
            <a:solidFill>
              <a:schemeClr val="tx1"/>
            </a:solidFill>
            <a:prstDash val="solid"/>
            <a:headEnd type="none" w="med" len="med"/>
            <a:tailEnd type="none" w="med" len="med"/>
          </a:ln>
        </p:spPr>
      </p:sp>
      <p:sp>
        <p:nvSpPr>
          <p:cNvPr id="436246" name="文本框 436245"/>
          <p:cNvSpPr txBox="1"/>
          <p:nvPr/>
        </p:nvSpPr>
        <p:spPr>
          <a:xfrm>
            <a:off x="2657475" y="5345113"/>
            <a:ext cx="1219200" cy="304800"/>
          </a:xfrm>
          <a:prstGeom prst="rect">
            <a:avLst/>
          </a:prstGeom>
          <a:noFill/>
          <a:ln w="9525">
            <a:noFill/>
          </a:ln>
        </p:spPr>
        <p:txBody>
          <a:bodyPr lIns="0" tIns="0" rIns="0" bIns="0">
            <a:spAutoFit/>
          </a:bodyPr>
          <a:p>
            <a:pPr>
              <a:spcBef>
                <a:spcPct val="50000"/>
              </a:spcBef>
            </a:pPr>
            <a:r>
              <a:rPr lang="en-US" altLang="zh-CN" sz="2000"/>
              <a:t>63A00</a:t>
            </a:r>
            <a:endParaRPr lang="en-US" altLang="zh-CN" sz="2000"/>
          </a:p>
        </p:txBody>
      </p:sp>
      <p:sp>
        <p:nvSpPr>
          <p:cNvPr id="436247" name="文本框 436246"/>
          <p:cNvSpPr txBox="1"/>
          <p:nvPr/>
        </p:nvSpPr>
        <p:spPr>
          <a:xfrm>
            <a:off x="5151438" y="5297488"/>
            <a:ext cx="1130300" cy="304800"/>
          </a:xfrm>
          <a:prstGeom prst="rect">
            <a:avLst/>
          </a:prstGeom>
          <a:noFill/>
          <a:ln w="9525">
            <a:noFill/>
          </a:ln>
        </p:spPr>
        <p:txBody>
          <a:bodyPr lIns="0" tIns="0" rIns="0" bIns="0">
            <a:spAutoFit/>
          </a:bodyPr>
          <a:p>
            <a:pPr algn="r">
              <a:spcBef>
                <a:spcPct val="50000"/>
              </a:spcBef>
            </a:pPr>
            <a:r>
              <a:rPr lang="en-US" altLang="zh-CN" sz="2000">
                <a:latin typeface="Times New Roman" panose="02020603050405020304" pitchFamily="18" charset="0"/>
              </a:rPr>
              <a:t>63A00H</a:t>
            </a:r>
            <a:endParaRPr lang="en-US" altLang="zh-CN" sz="2000">
              <a:latin typeface="Times New Roman" panose="02020603050405020304" pitchFamily="18" charset="0"/>
            </a:endParaRPr>
          </a:p>
        </p:txBody>
      </p:sp>
      <p:sp>
        <p:nvSpPr>
          <p:cNvPr id="436248" name="矩形 436247"/>
          <p:cNvSpPr/>
          <p:nvPr/>
        </p:nvSpPr>
        <p:spPr>
          <a:xfrm>
            <a:off x="3937000" y="5889625"/>
            <a:ext cx="1584325" cy="517525"/>
          </a:xfrm>
          <a:prstGeom prst="rect">
            <a:avLst/>
          </a:prstGeom>
          <a:solidFill>
            <a:srgbClr val="99FFCC"/>
          </a:solidFill>
          <a:ln w="57150" cap="flat" cmpd="sng">
            <a:solidFill>
              <a:srgbClr val="006600"/>
            </a:solidFill>
            <a:prstDash val="solid"/>
            <a:miter/>
            <a:headEnd type="none" w="med" len="med"/>
            <a:tailEnd type="none" w="med" len="med"/>
          </a:ln>
        </p:spPr>
        <p:txBody>
          <a:bodyPr/>
          <a:p>
            <a:endParaRPr lang="zh-CN" altLang="en-US"/>
          </a:p>
        </p:txBody>
      </p:sp>
      <p:sp>
        <p:nvSpPr>
          <p:cNvPr id="436249" name="直接连接符 436248"/>
          <p:cNvSpPr/>
          <p:nvPr/>
        </p:nvSpPr>
        <p:spPr>
          <a:xfrm>
            <a:off x="4746625" y="5889625"/>
            <a:ext cx="0" cy="517525"/>
          </a:xfrm>
          <a:prstGeom prst="line">
            <a:avLst/>
          </a:prstGeom>
          <a:ln w="38100" cap="flat" cmpd="sng">
            <a:solidFill>
              <a:srgbClr val="006600"/>
            </a:solidFill>
            <a:prstDash val="solid"/>
            <a:headEnd type="none" w="med" len="med"/>
            <a:tailEnd type="none" w="med" len="med"/>
          </a:ln>
        </p:spPr>
      </p:sp>
      <p:sp>
        <p:nvSpPr>
          <p:cNvPr id="436250" name="文本框 436249"/>
          <p:cNvSpPr txBox="1"/>
          <p:nvPr/>
        </p:nvSpPr>
        <p:spPr>
          <a:xfrm>
            <a:off x="3789363" y="5945188"/>
            <a:ext cx="914400" cy="304800"/>
          </a:xfrm>
          <a:prstGeom prst="rect">
            <a:avLst/>
          </a:prstGeom>
          <a:noFill/>
          <a:ln w="9525">
            <a:noFill/>
          </a:ln>
        </p:spPr>
        <p:txBody>
          <a:bodyPr lIns="0" tIns="0" rIns="0" bIns="0">
            <a:spAutoFit/>
          </a:bodyPr>
          <a:p>
            <a:pPr algn="ctr">
              <a:spcBef>
                <a:spcPct val="50000"/>
              </a:spcBef>
            </a:pPr>
            <a:r>
              <a:rPr lang="en-US" altLang="zh-CN" sz="2000">
                <a:solidFill>
                  <a:srgbClr val="FF3300"/>
                </a:solidFill>
                <a:latin typeface="Times New Roman" panose="02020603050405020304" pitchFamily="18" charset="0"/>
              </a:rPr>
              <a:t>AH</a:t>
            </a:r>
            <a:endParaRPr lang="en-US" altLang="zh-CN" sz="2000">
              <a:solidFill>
                <a:srgbClr val="FF3300"/>
              </a:solidFill>
              <a:latin typeface="Times New Roman" panose="02020603050405020304" pitchFamily="18" charset="0"/>
            </a:endParaRPr>
          </a:p>
        </p:txBody>
      </p:sp>
      <p:sp>
        <p:nvSpPr>
          <p:cNvPr id="436251" name="文本框 436250"/>
          <p:cNvSpPr txBox="1"/>
          <p:nvPr/>
        </p:nvSpPr>
        <p:spPr>
          <a:xfrm>
            <a:off x="4737100" y="5945188"/>
            <a:ext cx="914400" cy="304800"/>
          </a:xfrm>
          <a:prstGeom prst="rect">
            <a:avLst/>
          </a:prstGeom>
          <a:noFill/>
          <a:ln w="9525">
            <a:noFill/>
          </a:ln>
        </p:spPr>
        <p:txBody>
          <a:bodyPr lIns="0" tIns="0" rIns="0" bIns="0">
            <a:spAutoFit/>
          </a:bodyPr>
          <a:p>
            <a:pPr algn="ctr">
              <a:spcBef>
                <a:spcPct val="50000"/>
              </a:spcBef>
            </a:pPr>
            <a:r>
              <a:rPr lang="en-US" altLang="zh-CN" sz="2000">
                <a:solidFill>
                  <a:srgbClr val="FF3300"/>
                </a:solidFill>
                <a:latin typeface="Times New Roman" panose="02020603050405020304" pitchFamily="18" charset="0"/>
              </a:rPr>
              <a:t>AL</a:t>
            </a:r>
            <a:endParaRPr lang="en-US" altLang="zh-CN" sz="2000">
              <a:solidFill>
                <a:srgbClr val="FF3300"/>
              </a:solidFill>
              <a:latin typeface="Times New Roman" panose="02020603050405020304" pitchFamily="18" charset="0"/>
            </a:endParaRPr>
          </a:p>
        </p:txBody>
      </p:sp>
      <p:sp>
        <p:nvSpPr>
          <p:cNvPr id="436252" name="文本框 436251"/>
          <p:cNvSpPr txBox="1"/>
          <p:nvPr/>
        </p:nvSpPr>
        <p:spPr>
          <a:xfrm>
            <a:off x="3454400" y="5962650"/>
            <a:ext cx="685800" cy="304800"/>
          </a:xfrm>
          <a:prstGeom prst="rect">
            <a:avLst/>
          </a:prstGeom>
          <a:noFill/>
          <a:ln w="9525">
            <a:noFill/>
          </a:ln>
        </p:spPr>
        <p:txBody>
          <a:bodyPr lIns="0" tIns="0" rIns="0" bIns="0">
            <a:spAutoFit/>
          </a:bodyPr>
          <a:p>
            <a:pPr>
              <a:spcBef>
                <a:spcPct val="50000"/>
              </a:spcBef>
            </a:pPr>
            <a:r>
              <a:rPr lang="en-US" altLang="zh-CN" sz="2000">
                <a:latin typeface="Times New Roman" panose="02020603050405020304" pitchFamily="18" charset="0"/>
              </a:rPr>
              <a:t>AX</a:t>
            </a:r>
            <a:endParaRPr lang="en-US" altLang="zh-CN" sz="2000">
              <a:latin typeface="Times New Roman" panose="02020603050405020304" pitchFamily="18" charset="0"/>
            </a:endParaRPr>
          </a:p>
        </p:txBody>
      </p:sp>
      <p:grpSp>
        <p:nvGrpSpPr>
          <p:cNvPr id="436253" name="组合 436252"/>
          <p:cNvGrpSpPr/>
          <p:nvPr/>
        </p:nvGrpSpPr>
        <p:grpSpPr>
          <a:xfrm>
            <a:off x="4095750" y="5732463"/>
            <a:ext cx="2663825" cy="1081087"/>
            <a:chOff x="1408" y="2616"/>
            <a:chExt cx="2288" cy="904"/>
          </a:xfrm>
        </p:grpSpPr>
        <p:sp>
          <p:nvSpPr>
            <p:cNvPr id="436254" name="任意多边形 436253"/>
            <p:cNvSpPr/>
            <p:nvPr/>
          </p:nvSpPr>
          <p:spPr>
            <a:xfrm>
              <a:off x="1408" y="2616"/>
              <a:ext cx="2288" cy="904"/>
            </a:xfrm>
            <a:custGeom>
              <a:avLst/>
              <a:gdLst/>
              <a:ahLst/>
              <a:cxnLst/>
              <a:pathLst>
                <a:path w="2288" h="904">
                  <a:moveTo>
                    <a:pt x="2288" y="120"/>
                  </a:moveTo>
                  <a:cubicBezTo>
                    <a:pt x="2236" y="60"/>
                    <a:pt x="2184" y="0"/>
                    <a:pt x="2000" y="120"/>
                  </a:cubicBezTo>
                  <a:cubicBezTo>
                    <a:pt x="1816" y="240"/>
                    <a:pt x="1488" y="776"/>
                    <a:pt x="1184" y="840"/>
                  </a:cubicBezTo>
                  <a:cubicBezTo>
                    <a:pt x="880" y="904"/>
                    <a:pt x="352" y="568"/>
                    <a:pt x="176" y="504"/>
                  </a:cubicBezTo>
                  <a:cubicBezTo>
                    <a:pt x="0" y="440"/>
                    <a:pt x="64" y="448"/>
                    <a:pt x="128" y="456"/>
                  </a:cubicBezTo>
                </a:path>
              </a:pathLst>
            </a:custGeom>
            <a:noFill/>
            <a:ln w="38100" cap="flat" cmpd="sng">
              <a:solidFill>
                <a:schemeClr val="tx2">
                  <a:alpha val="100000"/>
                </a:schemeClr>
              </a:solidFill>
              <a:prstDash val="solid"/>
              <a:headEnd type="none" w="med" len="med"/>
              <a:tailEnd type="none" w="med" len="med"/>
            </a:ln>
          </p:spPr>
          <p:txBody>
            <a:bodyPr/>
            <a:p>
              <a:endParaRPr lang="zh-CN" altLang="en-US"/>
            </a:p>
          </p:txBody>
        </p:sp>
        <p:sp>
          <p:nvSpPr>
            <p:cNvPr id="436255" name="直接连接符 436254"/>
            <p:cNvSpPr/>
            <p:nvPr/>
          </p:nvSpPr>
          <p:spPr>
            <a:xfrm>
              <a:off x="1488" y="3072"/>
              <a:ext cx="48" cy="96"/>
            </a:xfrm>
            <a:prstGeom prst="line">
              <a:avLst/>
            </a:prstGeom>
            <a:ln w="38100" cap="flat" cmpd="sng">
              <a:solidFill>
                <a:schemeClr val="tx2"/>
              </a:solidFill>
              <a:prstDash val="solid"/>
              <a:headEnd type="none" w="med" len="med"/>
              <a:tailEnd type="none" w="med" len="med"/>
            </a:ln>
          </p:spPr>
        </p:sp>
        <p:sp>
          <p:nvSpPr>
            <p:cNvPr id="436256" name="直接连接符 436255"/>
            <p:cNvSpPr/>
            <p:nvPr/>
          </p:nvSpPr>
          <p:spPr>
            <a:xfrm>
              <a:off x="1488" y="3072"/>
              <a:ext cx="192" cy="0"/>
            </a:xfrm>
            <a:prstGeom prst="line">
              <a:avLst/>
            </a:prstGeom>
            <a:ln w="38100" cap="flat" cmpd="sng">
              <a:solidFill>
                <a:schemeClr val="tx2"/>
              </a:solidFill>
              <a:prstDash val="solid"/>
              <a:headEnd type="none" w="med" len="med"/>
              <a:tailEnd type="none" w="med" len="med"/>
            </a:ln>
          </p:spPr>
        </p:sp>
      </p:grpSp>
      <p:grpSp>
        <p:nvGrpSpPr>
          <p:cNvPr id="436257" name="组合 436256"/>
          <p:cNvGrpSpPr/>
          <p:nvPr/>
        </p:nvGrpSpPr>
        <p:grpSpPr>
          <a:xfrm>
            <a:off x="5435600" y="5457825"/>
            <a:ext cx="1296988" cy="868363"/>
            <a:chOff x="2544" y="2448"/>
            <a:chExt cx="1152" cy="576"/>
          </a:xfrm>
        </p:grpSpPr>
        <p:sp>
          <p:nvSpPr>
            <p:cNvPr id="436258" name="任意多边形 436257"/>
            <p:cNvSpPr/>
            <p:nvPr/>
          </p:nvSpPr>
          <p:spPr>
            <a:xfrm>
              <a:off x="2544" y="2448"/>
              <a:ext cx="1152" cy="560"/>
            </a:xfrm>
            <a:custGeom>
              <a:avLst/>
              <a:gdLst/>
              <a:ahLst/>
              <a:cxnLst/>
              <a:pathLst>
                <a:path w="1152" h="560">
                  <a:moveTo>
                    <a:pt x="1152" y="0"/>
                  </a:moveTo>
                  <a:cubicBezTo>
                    <a:pt x="816" y="200"/>
                    <a:pt x="480" y="400"/>
                    <a:pt x="288" y="480"/>
                  </a:cubicBezTo>
                  <a:cubicBezTo>
                    <a:pt x="96" y="560"/>
                    <a:pt x="48" y="480"/>
                    <a:pt x="0" y="480"/>
                  </a:cubicBezTo>
                </a:path>
              </a:pathLst>
            </a:custGeom>
            <a:noFill/>
            <a:ln w="38100" cap="flat" cmpd="sng">
              <a:solidFill>
                <a:schemeClr val="tx2">
                  <a:alpha val="100000"/>
                </a:schemeClr>
              </a:solidFill>
              <a:prstDash val="solid"/>
              <a:headEnd type="none" w="med" len="med"/>
              <a:tailEnd type="none" w="med" len="med"/>
            </a:ln>
          </p:spPr>
          <p:txBody>
            <a:bodyPr/>
            <a:p>
              <a:endParaRPr lang="zh-CN" altLang="en-US"/>
            </a:p>
          </p:txBody>
        </p:sp>
        <p:sp>
          <p:nvSpPr>
            <p:cNvPr id="436259" name="直接连接符 436258"/>
            <p:cNvSpPr/>
            <p:nvPr/>
          </p:nvSpPr>
          <p:spPr>
            <a:xfrm>
              <a:off x="2544" y="2928"/>
              <a:ext cx="48" cy="96"/>
            </a:xfrm>
            <a:prstGeom prst="line">
              <a:avLst/>
            </a:prstGeom>
            <a:ln w="38100" cap="flat" cmpd="sng">
              <a:solidFill>
                <a:schemeClr val="tx2"/>
              </a:solidFill>
              <a:prstDash val="solid"/>
              <a:headEnd type="none" w="med" len="med"/>
              <a:tailEnd type="none" w="med" len="med"/>
            </a:ln>
          </p:spPr>
        </p:sp>
        <p:sp>
          <p:nvSpPr>
            <p:cNvPr id="436260" name="直接连接符 436259"/>
            <p:cNvSpPr/>
            <p:nvPr/>
          </p:nvSpPr>
          <p:spPr>
            <a:xfrm flipV="1">
              <a:off x="2544" y="2880"/>
              <a:ext cx="96" cy="48"/>
            </a:xfrm>
            <a:prstGeom prst="line">
              <a:avLst/>
            </a:prstGeom>
            <a:ln w="38100" cap="flat" cmpd="sng">
              <a:solidFill>
                <a:schemeClr val="tx2"/>
              </a:solidFill>
              <a:prstDash val="solid"/>
              <a:headEnd type="none" w="med" len="med"/>
              <a:tailEnd type="none" w="med" len="med"/>
            </a:ln>
          </p:spPr>
        </p:sp>
      </p:grpSp>
      <p:sp>
        <p:nvSpPr>
          <p:cNvPr id="436261" name="椭圆 436260"/>
          <p:cNvSpPr/>
          <p:nvPr/>
        </p:nvSpPr>
        <p:spPr>
          <a:xfrm>
            <a:off x="6667500" y="5746750"/>
            <a:ext cx="152400" cy="152400"/>
          </a:xfrm>
          <a:prstGeom prst="ellipse">
            <a:avLst/>
          </a:prstGeom>
          <a:solidFill>
            <a:schemeClr val="tx2"/>
          </a:solidFill>
          <a:ln w="9525">
            <a:noFill/>
          </a:ln>
        </p:spPr>
        <p:txBody>
          <a:bodyPr/>
          <a:p>
            <a:endParaRPr lang="zh-CN" altLang="en-US"/>
          </a:p>
        </p:txBody>
      </p:sp>
      <p:sp>
        <p:nvSpPr>
          <p:cNvPr id="436262" name="椭圆 436261"/>
          <p:cNvSpPr/>
          <p:nvPr/>
        </p:nvSpPr>
        <p:spPr>
          <a:xfrm>
            <a:off x="6667500" y="5408613"/>
            <a:ext cx="152400" cy="152400"/>
          </a:xfrm>
          <a:prstGeom prst="ellipse">
            <a:avLst/>
          </a:prstGeom>
          <a:solidFill>
            <a:schemeClr val="tx2"/>
          </a:solidFill>
          <a:ln w="9525">
            <a:noFill/>
          </a:ln>
        </p:spPr>
        <p:txBody>
          <a:bodyPr/>
          <a:p>
            <a:endParaRPr lang="zh-CN" altLang="en-US"/>
          </a:p>
        </p:txBody>
      </p:sp>
      <p:sp>
        <p:nvSpPr>
          <p:cNvPr id="436263" name="右大括号 436262"/>
          <p:cNvSpPr/>
          <p:nvPr/>
        </p:nvSpPr>
        <p:spPr>
          <a:xfrm>
            <a:off x="8369300" y="5103813"/>
            <a:ext cx="315913" cy="1436687"/>
          </a:xfrm>
          <a:prstGeom prst="rightBrace">
            <a:avLst>
              <a:gd name="adj1" fmla="val 37897"/>
              <a:gd name="adj2" fmla="val 50000"/>
            </a:avLst>
          </a:prstGeom>
          <a:noFill/>
          <a:ln w="38100" cap="flat" cmpd="sng">
            <a:solidFill>
              <a:schemeClr val="tx2"/>
            </a:solidFill>
            <a:prstDash val="solid"/>
            <a:headEnd type="none" w="med" len="med"/>
            <a:tailEnd type="none" w="med" len="med"/>
          </a:ln>
        </p:spPr>
        <p:txBody>
          <a:bodyPr/>
          <a:p>
            <a:endParaRPr lang="zh-CN" altLang="en-US"/>
          </a:p>
        </p:txBody>
      </p:sp>
      <p:sp>
        <p:nvSpPr>
          <p:cNvPr id="436264" name="右大括号 436263"/>
          <p:cNvSpPr/>
          <p:nvPr/>
        </p:nvSpPr>
        <p:spPr>
          <a:xfrm>
            <a:off x="8369300" y="3133725"/>
            <a:ext cx="284163" cy="1787525"/>
          </a:xfrm>
          <a:prstGeom prst="rightBrace">
            <a:avLst>
              <a:gd name="adj1" fmla="val 52420"/>
              <a:gd name="adj2" fmla="val 50000"/>
            </a:avLst>
          </a:prstGeom>
          <a:noFill/>
          <a:ln w="38100" cap="flat" cmpd="sng">
            <a:solidFill>
              <a:schemeClr val="tx2"/>
            </a:solidFill>
            <a:prstDash val="solid"/>
            <a:headEnd type="none" w="med" len="med"/>
            <a:tailEnd type="none" w="med" len="med"/>
          </a:ln>
        </p:spPr>
        <p:txBody>
          <a:bodyPr/>
          <a:p>
            <a:endParaRPr lang="zh-CN" altLang="en-US"/>
          </a:p>
        </p:txBody>
      </p:sp>
      <p:sp>
        <p:nvSpPr>
          <p:cNvPr id="436265" name="文本框 436264"/>
          <p:cNvSpPr txBox="1"/>
          <p:nvPr/>
        </p:nvSpPr>
        <p:spPr>
          <a:xfrm>
            <a:off x="8731250" y="3494088"/>
            <a:ext cx="304800" cy="914400"/>
          </a:xfrm>
          <a:prstGeom prst="rect">
            <a:avLst/>
          </a:prstGeom>
          <a:noFill/>
          <a:ln w="9525">
            <a:noFill/>
          </a:ln>
        </p:spPr>
        <p:txBody>
          <a:bodyPr vert="eaVert" lIns="0" tIns="0" rIns="0" bIns="0">
            <a:spAutoFit/>
          </a:bodyPr>
          <a:p>
            <a:pPr>
              <a:spcBef>
                <a:spcPct val="50000"/>
              </a:spcBef>
            </a:pPr>
            <a:r>
              <a:rPr lang="zh-CN" altLang="en-US" sz="2000" dirty="0">
                <a:solidFill>
                  <a:schemeClr val="tx2"/>
                </a:solidFill>
                <a:latin typeface="Times New Roman" panose="02020603050405020304" pitchFamily="18" charset="0"/>
              </a:rPr>
              <a:t>代码段</a:t>
            </a:r>
            <a:endParaRPr lang="zh-CN" altLang="en-US" sz="2000">
              <a:solidFill>
                <a:schemeClr val="tx2"/>
              </a:solidFill>
              <a:latin typeface="Times New Roman" panose="02020603050405020304" pitchFamily="18" charset="0"/>
            </a:endParaRPr>
          </a:p>
        </p:txBody>
      </p:sp>
      <p:sp>
        <p:nvSpPr>
          <p:cNvPr id="436266" name="文本框 436265"/>
          <p:cNvSpPr txBox="1"/>
          <p:nvPr/>
        </p:nvSpPr>
        <p:spPr>
          <a:xfrm>
            <a:off x="8729663" y="5408613"/>
            <a:ext cx="304800" cy="914400"/>
          </a:xfrm>
          <a:prstGeom prst="rect">
            <a:avLst/>
          </a:prstGeom>
          <a:noFill/>
          <a:ln w="9525">
            <a:noFill/>
          </a:ln>
        </p:spPr>
        <p:txBody>
          <a:bodyPr vert="eaVert" lIns="0" tIns="0" rIns="0" bIns="0">
            <a:spAutoFit/>
          </a:bodyPr>
          <a:p>
            <a:pPr>
              <a:spcBef>
                <a:spcPct val="50000"/>
              </a:spcBef>
            </a:pPr>
            <a:r>
              <a:rPr lang="zh-CN" altLang="en-US" sz="2000" dirty="0">
                <a:solidFill>
                  <a:schemeClr val="tx2"/>
                </a:solidFill>
                <a:latin typeface="Times New Roman" panose="02020603050405020304" pitchFamily="18" charset="0"/>
              </a:rPr>
              <a:t>数据段</a:t>
            </a:r>
            <a:endParaRPr lang="zh-CN" altLang="en-US" sz="2000">
              <a:solidFill>
                <a:schemeClr val="tx2"/>
              </a:solidFill>
              <a:latin typeface="Times New Roman" panose="02020603050405020304" pitchFamily="18" charset="0"/>
            </a:endParaRPr>
          </a:p>
        </p:txBody>
      </p:sp>
      <p:sp>
        <p:nvSpPr>
          <p:cNvPr id="436267" name="直接连接符 436266"/>
          <p:cNvSpPr/>
          <p:nvPr/>
        </p:nvSpPr>
        <p:spPr>
          <a:xfrm flipV="1">
            <a:off x="3421063" y="5445125"/>
            <a:ext cx="1871662" cy="73025"/>
          </a:xfrm>
          <a:prstGeom prst="line">
            <a:avLst/>
          </a:prstGeom>
          <a:ln w="28575" cap="flat" cmpd="sng">
            <a:solidFill>
              <a:schemeClr val="tx1"/>
            </a:solidFill>
            <a:prstDash val="solid"/>
            <a:headEnd type="none" w="med" len="med"/>
            <a:tailEnd type="triangle" w="med" len="lg"/>
          </a:ln>
        </p:spPr>
      </p:sp>
      <p:sp>
        <p:nvSpPr>
          <p:cNvPr id="436268" name="文本框 436267"/>
          <p:cNvSpPr txBox="1"/>
          <p:nvPr/>
        </p:nvSpPr>
        <p:spPr>
          <a:xfrm>
            <a:off x="7289800" y="2911475"/>
            <a:ext cx="215900" cy="366713"/>
          </a:xfrm>
          <a:prstGeom prst="rect">
            <a:avLst/>
          </a:prstGeom>
          <a:noFill/>
          <a:ln w="9525">
            <a:noFill/>
          </a:ln>
        </p:spPr>
        <p:txBody>
          <a:bodyPr lIns="0" tIns="0" rIns="0" bIns="0">
            <a:spAutoFit/>
          </a:bodyPr>
          <a:p>
            <a:pPr algn="ctr">
              <a:lnSpc>
                <a:spcPct val="40000"/>
              </a:lnSpc>
            </a:pPr>
            <a:r>
              <a:rPr lang="en-US" altLang="zh-CN" sz="2000">
                <a:solidFill>
                  <a:srgbClr val="FF3300"/>
                </a:solidFill>
                <a:latin typeface="Times New Roman" panose="02020603050405020304" pitchFamily="18" charset="0"/>
              </a:rPr>
              <a:t>.</a:t>
            </a:r>
            <a:endParaRPr lang="en-US" altLang="zh-CN" sz="2000">
              <a:solidFill>
                <a:srgbClr val="FF3300"/>
              </a:solidFill>
              <a:latin typeface="Times New Roman" panose="02020603050405020304" pitchFamily="18" charset="0"/>
            </a:endParaRPr>
          </a:p>
          <a:p>
            <a:pPr algn="ctr">
              <a:lnSpc>
                <a:spcPct val="40000"/>
              </a:lnSpc>
            </a:pPr>
            <a:r>
              <a:rPr lang="en-US" altLang="zh-CN" sz="2000">
                <a:solidFill>
                  <a:srgbClr val="FF3300"/>
                </a:solidFill>
                <a:latin typeface="Times New Roman" panose="02020603050405020304" pitchFamily="18" charset="0"/>
              </a:rPr>
              <a:t>.</a:t>
            </a:r>
            <a:endParaRPr lang="en-US" altLang="zh-CN" sz="2000">
              <a:solidFill>
                <a:srgbClr val="FF3300"/>
              </a:solidFill>
              <a:latin typeface="Times New Roman" panose="02020603050405020304" pitchFamily="18" charset="0"/>
            </a:endParaRPr>
          </a:p>
          <a:p>
            <a:pPr algn="ctr">
              <a:lnSpc>
                <a:spcPct val="40000"/>
              </a:lnSpc>
            </a:pPr>
            <a:r>
              <a:rPr lang="en-US" altLang="zh-CN" sz="2000">
                <a:solidFill>
                  <a:srgbClr val="FF3300"/>
                </a:solidFill>
                <a:latin typeface="Times New Roman" panose="02020603050405020304" pitchFamily="18" charset="0"/>
              </a:rPr>
              <a:t>.</a:t>
            </a:r>
            <a:endParaRPr lang="en-US" altLang="zh-CN" sz="2000">
              <a:latin typeface="Times New Roman" panose="02020603050405020304" pitchFamily="18" charset="0"/>
            </a:endParaRPr>
          </a:p>
        </p:txBody>
      </p:sp>
      <p:sp>
        <p:nvSpPr>
          <p:cNvPr id="436269" name="文本框 436268"/>
          <p:cNvSpPr txBox="1"/>
          <p:nvPr/>
        </p:nvSpPr>
        <p:spPr>
          <a:xfrm>
            <a:off x="7289800" y="4791075"/>
            <a:ext cx="215900" cy="366713"/>
          </a:xfrm>
          <a:prstGeom prst="rect">
            <a:avLst/>
          </a:prstGeom>
          <a:noFill/>
          <a:ln w="9525">
            <a:noFill/>
          </a:ln>
        </p:spPr>
        <p:txBody>
          <a:bodyPr lIns="0" tIns="0" rIns="0" bIns="0">
            <a:spAutoFit/>
          </a:bodyPr>
          <a:p>
            <a:pPr algn="ctr">
              <a:lnSpc>
                <a:spcPct val="40000"/>
              </a:lnSpc>
            </a:pPr>
            <a:r>
              <a:rPr lang="en-US" altLang="zh-CN" sz="2000">
                <a:solidFill>
                  <a:srgbClr val="FF3300"/>
                </a:solidFill>
                <a:latin typeface="Times New Roman" panose="02020603050405020304" pitchFamily="18" charset="0"/>
              </a:rPr>
              <a:t>.</a:t>
            </a:r>
            <a:endParaRPr lang="en-US" altLang="zh-CN" sz="2000">
              <a:solidFill>
                <a:srgbClr val="FF3300"/>
              </a:solidFill>
              <a:latin typeface="Times New Roman" panose="02020603050405020304" pitchFamily="18" charset="0"/>
            </a:endParaRPr>
          </a:p>
          <a:p>
            <a:pPr algn="ctr">
              <a:lnSpc>
                <a:spcPct val="40000"/>
              </a:lnSpc>
            </a:pPr>
            <a:r>
              <a:rPr lang="en-US" altLang="zh-CN" sz="2000">
                <a:solidFill>
                  <a:srgbClr val="FF3300"/>
                </a:solidFill>
                <a:latin typeface="Times New Roman" panose="02020603050405020304" pitchFamily="18" charset="0"/>
              </a:rPr>
              <a:t>.</a:t>
            </a:r>
            <a:endParaRPr lang="en-US" altLang="zh-CN" sz="2000">
              <a:solidFill>
                <a:srgbClr val="FF3300"/>
              </a:solidFill>
              <a:latin typeface="Times New Roman" panose="02020603050405020304" pitchFamily="18" charset="0"/>
            </a:endParaRPr>
          </a:p>
          <a:p>
            <a:pPr algn="ctr">
              <a:lnSpc>
                <a:spcPct val="40000"/>
              </a:lnSpc>
            </a:pPr>
            <a:r>
              <a:rPr lang="en-US" altLang="zh-CN" sz="2000">
                <a:solidFill>
                  <a:srgbClr val="FF3300"/>
                </a:solidFill>
                <a:latin typeface="Times New Roman" panose="02020603050405020304" pitchFamily="18" charset="0"/>
              </a:rPr>
              <a:t>.</a:t>
            </a:r>
            <a:endParaRPr lang="en-US" altLang="zh-CN" sz="2000">
              <a:latin typeface="Times New Roman" panose="02020603050405020304" pitchFamily="18" charset="0"/>
            </a:endParaRPr>
          </a:p>
        </p:txBody>
      </p:sp>
      <p:sp>
        <p:nvSpPr>
          <p:cNvPr id="436270" name="文本框 436269"/>
          <p:cNvSpPr txBox="1"/>
          <p:nvPr/>
        </p:nvSpPr>
        <p:spPr>
          <a:xfrm>
            <a:off x="7289800" y="6178550"/>
            <a:ext cx="215900" cy="366713"/>
          </a:xfrm>
          <a:prstGeom prst="rect">
            <a:avLst/>
          </a:prstGeom>
          <a:noFill/>
          <a:ln w="9525">
            <a:noFill/>
          </a:ln>
        </p:spPr>
        <p:txBody>
          <a:bodyPr lIns="0" tIns="0" rIns="0" bIns="0">
            <a:spAutoFit/>
          </a:bodyPr>
          <a:p>
            <a:pPr algn="ctr">
              <a:lnSpc>
                <a:spcPct val="40000"/>
              </a:lnSpc>
            </a:pPr>
            <a:r>
              <a:rPr lang="en-US" altLang="zh-CN" sz="2000">
                <a:solidFill>
                  <a:srgbClr val="FF3300"/>
                </a:solidFill>
                <a:latin typeface="Times New Roman" panose="02020603050405020304" pitchFamily="18" charset="0"/>
              </a:rPr>
              <a:t>.</a:t>
            </a:r>
            <a:endParaRPr lang="en-US" altLang="zh-CN" sz="2000">
              <a:solidFill>
                <a:srgbClr val="FF3300"/>
              </a:solidFill>
              <a:latin typeface="Times New Roman" panose="02020603050405020304" pitchFamily="18" charset="0"/>
            </a:endParaRPr>
          </a:p>
          <a:p>
            <a:pPr algn="ctr">
              <a:lnSpc>
                <a:spcPct val="40000"/>
              </a:lnSpc>
            </a:pPr>
            <a:r>
              <a:rPr lang="en-US" altLang="zh-CN" sz="2000">
                <a:solidFill>
                  <a:srgbClr val="FF3300"/>
                </a:solidFill>
                <a:latin typeface="Times New Roman" panose="02020603050405020304" pitchFamily="18" charset="0"/>
              </a:rPr>
              <a:t>.</a:t>
            </a:r>
            <a:endParaRPr lang="en-US" altLang="zh-CN" sz="2000">
              <a:solidFill>
                <a:srgbClr val="FF3300"/>
              </a:solidFill>
              <a:latin typeface="Times New Roman" panose="02020603050405020304" pitchFamily="18" charset="0"/>
            </a:endParaRPr>
          </a:p>
          <a:p>
            <a:pPr algn="ctr">
              <a:lnSpc>
                <a:spcPct val="40000"/>
              </a:lnSpc>
            </a:pPr>
            <a:r>
              <a:rPr lang="en-US" altLang="zh-CN" sz="2000">
                <a:solidFill>
                  <a:srgbClr val="FF3300"/>
                </a:solidFill>
                <a:latin typeface="Times New Roman" panose="02020603050405020304" pitchFamily="18" charset="0"/>
              </a:rPr>
              <a:t>.</a:t>
            </a:r>
            <a:endParaRPr lang="en-US" altLang="zh-CN" sz="2000">
              <a:latin typeface="Times New Roman" panose="02020603050405020304" pitchFamily="18" charset="0"/>
            </a:endParaRPr>
          </a:p>
        </p:txBody>
      </p:sp>
      <p:sp>
        <p:nvSpPr>
          <p:cNvPr id="436271" name="文本框 436270"/>
          <p:cNvSpPr txBox="1"/>
          <p:nvPr/>
        </p:nvSpPr>
        <p:spPr>
          <a:xfrm>
            <a:off x="7015163" y="5257800"/>
            <a:ext cx="792162" cy="304800"/>
          </a:xfrm>
          <a:prstGeom prst="rect">
            <a:avLst/>
          </a:prstGeom>
          <a:noFill/>
          <a:ln w="9525">
            <a:noFill/>
          </a:ln>
        </p:spPr>
        <p:txBody>
          <a:bodyPr lIns="0" tIns="0" rIns="0" bIns="0">
            <a:spAutoFit/>
          </a:bodyPr>
          <a:p>
            <a:pPr algn="ctr">
              <a:spcBef>
                <a:spcPct val="50000"/>
              </a:spcBef>
            </a:pPr>
            <a:r>
              <a:rPr lang="en-US" altLang="zh-CN" sz="2000">
                <a:solidFill>
                  <a:srgbClr val="FF3300"/>
                </a:solidFill>
                <a:latin typeface="Times New Roman" panose="02020603050405020304" pitchFamily="18" charset="0"/>
              </a:rPr>
              <a:t>66H</a:t>
            </a:r>
            <a:endParaRPr lang="en-US" altLang="zh-CN" sz="2000">
              <a:latin typeface="Times New Roman" panose="02020603050405020304" pitchFamily="18" charset="0"/>
            </a:endParaRPr>
          </a:p>
        </p:txBody>
      </p:sp>
      <p:sp>
        <p:nvSpPr>
          <p:cNvPr id="436272" name="文本框 436271"/>
          <p:cNvSpPr txBox="1"/>
          <p:nvPr/>
        </p:nvSpPr>
        <p:spPr>
          <a:xfrm>
            <a:off x="7000875" y="5675313"/>
            <a:ext cx="792163" cy="304800"/>
          </a:xfrm>
          <a:prstGeom prst="rect">
            <a:avLst/>
          </a:prstGeom>
          <a:noFill/>
          <a:ln w="9525">
            <a:noFill/>
          </a:ln>
        </p:spPr>
        <p:txBody>
          <a:bodyPr lIns="0" tIns="0" rIns="0" bIns="0">
            <a:spAutoFit/>
          </a:bodyPr>
          <a:p>
            <a:pPr algn="ctr">
              <a:spcBef>
                <a:spcPct val="50000"/>
              </a:spcBef>
            </a:pPr>
            <a:r>
              <a:rPr lang="en-US" altLang="zh-CN" sz="2000">
                <a:solidFill>
                  <a:srgbClr val="FF3300"/>
                </a:solidFill>
                <a:latin typeface="Times New Roman" panose="02020603050405020304" pitchFamily="18" charset="0"/>
              </a:rPr>
              <a:t>55H</a:t>
            </a:r>
            <a:endParaRPr lang="en-US" altLang="zh-CN" sz="2000">
              <a:latin typeface="Times New Roman" panose="02020603050405020304" pitchFamily="18" charset="0"/>
            </a:endParaRPr>
          </a:p>
        </p:txBody>
      </p:sp>
      <p:sp>
        <p:nvSpPr>
          <p:cNvPr id="436273" name="直接连接符 436272"/>
          <p:cNvSpPr/>
          <p:nvPr/>
        </p:nvSpPr>
        <p:spPr>
          <a:xfrm>
            <a:off x="6497638" y="4213225"/>
            <a:ext cx="1765300" cy="0"/>
          </a:xfrm>
          <a:prstGeom prst="line">
            <a:avLst/>
          </a:prstGeom>
          <a:ln w="38100" cap="flat" cmpd="sng">
            <a:solidFill>
              <a:srgbClr val="006600"/>
            </a:solidFill>
            <a:prstDash val="solid"/>
            <a:headEnd type="none" w="med" len="med"/>
            <a:tailEnd type="none" w="med" len="med"/>
          </a:ln>
        </p:spPr>
      </p:sp>
      <p:sp>
        <p:nvSpPr>
          <p:cNvPr id="436274" name="直接连接符 436273"/>
          <p:cNvSpPr/>
          <p:nvPr/>
        </p:nvSpPr>
        <p:spPr>
          <a:xfrm>
            <a:off x="6497638" y="3852863"/>
            <a:ext cx="1765300" cy="0"/>
          </a:xfrm>
          <a:prstGeom prst="line">
            <a:avLst/>
          </a:prstGeom>
          <a:ln w="38100" cap="flat" cmpd="sng">
            <a:solidFill>
              <a:srgbClr val="006600"/>
            </a:solidFill>
            <a:prstDash val="solid"/>
            <a:headEnd type="none" w="med" len="med"/>
            <a:tailEnd type="none" w="med" len="med"/>
          </a:ln>
        </p:spPr>
      </p:sp>
      <p:sp>
        <p:nvSpPr>
          <p:cNvPr id="436275" name="直接连接符 436274"/>
          <p:cNvSpPr/>
          <p:nvPr/>
        </p:nvSpPr>
        <p:spPr>
          <a:xfrm>
            <a:off x="6497638" y="3421063"/>
            <a:ext cx="1765300" cy="0"/>
          </a:xfrm>
          <a:prstGeom prst="line">
            <a:avLst/>
          </a:prstGeom>
          <a:ln w="38100" cap="flat" cmpd="sng">
            <a:solidFill>
              <a:srgbClr val="006600"/>
            </a:solidFill>
            <a:prstDash val="solid"/>
            <a:headEnd type="none" w="med" len="med"/>
            <a:tailEnd type="none" w="med" len="med"/>
          </a:ln>
        </p:spPr>
      </p:sp>
      <p:sp>
        <p:nvSpPr>
          <p:cNvPr id="436276" name="直接连接符 436275"/>
          <p:cNvSpPr/>
          <p:nvPr/>
        </p:nvSpPr>
        <p:spPr>
          <a:xfrm>
            <a:off x="6497638" y="5629275"/>
            <a:ext cx="1765300" cy="0"/>
          </a:xfrm>
          <a:prstGeom prst="line">
            <a:avLst/>
          </a:prstGeom>
          <a:ln w="38100" cap="flat" cmpd="sng">
            <a:solidFill>
              <a:srgbClr val="006600"/>
            </a:solidFill>
            <a:prstDash val="solid"/>
            <a:headEnd type="none" w="med" len="med"/>
            <a:tailEnd type="none" w="med" len="med"/>
          </a:ln>
        </p:spPr>
      </p:sp>
      <p:sp>
        <p:nvSpPr>
          <p:cNvPr id="436277" name="直接连接符 436276"/>
          <p:cNvSpPr/>
          <p:nvPr/>
        </p:nvSpPr>
        <p:spPr>
          <a:xfrm>
            <a:off x="6497638" y="5241925"/>
            <a:ext cx="1765300" cy="0"/>
          </a:xfrm>
          <a:prstGeom prst="line">
            <a:avLst/>
          </a:prstGeom>
          <a:ln w="38100" cap="flat" cmpd="sng">
            <a:solidFill>
              <a:srgbClr val="006600"/>
            </a:solidFill>
            <a:prstDash val="solid"/>
            <a:headEnd type="none" w="med" len="med"/>
            <a:tailEnd type="none" w="med" len="med"/>
          </a:ln>
        </p:spPr>
      </p:sp>
      <p:sp>
        <p:nvSpPr>
          <p:cNvPr id="436278" name="直接连接符 436277"/>
          <p:cNvSpPr/>
          <p:nvPr/>
        </p:nvSpPr>
        <p:spPr>
          <a:xfrm>
            <a:off x="6497638" y="6019800"/>
            <a:ext cx="1765300" cy="0"/>
          </a:xfrm>
          <a:prstGeom prst="line">
            <a:avLst/>
          </a:prstGeom>
          <a:ln w="38100" cap="flat" cmpd="sng">
            <a:solidFill>
              <a:srgbClr val="006600"/>
            </a:solidFill>
            <a:prstDash val="solid"/>
            <a:headEnd type="none" w="med" len="med"/>
            <a:tailEnd type="none" w="med" len="med"/>
          </a:ln>
        </p:spPr>
      </p:sp>
      <p:sp>
        <p:nvSpPr>
          <p:cNvPr id="436280" name="矩形 436279"/>
          <p:cNvSpPr/>
          <p:nvPr/>
        </p:nvSpPr>
        <p:spPr>
          <a:xfrm>
            <a:off x="2728913" y="4422775"/>
            <a:ext cx="673100" cy="360363"/>
          </a:xfrm>
          <a:prstGeom prst="rect">
            <a:avLst/>
          </a:prstGeom>
          <a:noFill/>
          <a:ln w="25400" cap="flat" cmpd="sng">
            <a:solidFill>
              <a:srgbClr val="FF3300"/>
            </a:solidFill>
            <a:prstDash val="solid"/>
            <a:miter/>
            <a:headEnd type="none" w="med" len="med"/>
            <a:tailEnd type="none" w="med" len="med"/>
          </a:ln>
        </p:spPr>
        <p:txBody>
          <a:bodyPr/>
          <a:p>
            <a:endParaRPr lang="zh-CN" altLang="en-US"/>
          </a:p>
        </p:txBody>
      </p:sp>
      <p:sp>
        <p:nvSpPr>
          <p:cNvPr id="436281" name="矩形 436280"/>
          <p:cNvSpPr/>
          <p:nvPr/>
        </p:nvSpPr>
        <p:spPr>
          <a:xfrm>
            <a:off x="2728913" y="4838700"/>
            <a:ext cx="673100" cy="360363"/>
          </a:xfrm>
          <a:prstGeom prst="rect">
            <a:avLst/>
          </a:prstGeom>
          <a:noFill/>
          <a:ln w="25400" cap="flat" cmpd="sng">
            <a:solidFill>
              <a:srgbClr val="FF3300"/>
            </a:solidFill>
            <a:prstDash val="solid"/>
            <a:miter/>
            <a:headEnd type="none" w="med" len="med"/>
            <a:tailEnd type="none" w="med" len="med"/>
          </a:ln>
        </p:spPr>
        <p:txBody>
          <a:bodyPr/>
          <a:p>
            <a:endParaRPr lang="zh-CN" altLang="en-US"/>
          </a:p>
        </p:txBody>
      </p:sp>
    </p:spTree>
  </p:cSld>
  <p:clrMapOvr>
    <a:masterClrMapping/>
  </p:clrMapOvr>
  <p:transition>
    <p:wheel spokes="8"/>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0034" name="标题 300033"/>
          <p:cNvSpPr>
            <a:spLocks noGrp="1"/>
          </p:cNvSpPr>
          <p:nvPr>
            <p:ph type="title"/>
          </p:nvPr>
        </p:nvSpPr>
        <p:spPr/>
        <p:txBody>
          <a:bodyPr anchor="ctr" anchorCtr="0"/>
          <a:p>
            <a:r>
              <a:rPr lang="zh-CN" altLang="en-US" dirty="0">
                <a:latin typeface="Times New Roman" panose="02020603050405020304" pitchFamily="18" charset="0"/>
              </a:rPr>
              <a:t>六、基址、变址寻址</a:t>
            </a:r>
            <a:endParaRPr lang="zh-CN" altLang="en-US" dirty="0">
              <a:latin typeface="Times New Roman" panose="02020603050405020304" pitchFamily="18" charset="0"/>
            </a:endParaRPr>
          </a:p>
        </p:txBody>
      </p:sp>
      <p:sp>
        <p:nvSpPr>
          <p:cNvPr id="300035" name="文本占位符 300034"/>
          <p:cNvSpPr>
            <a:spLocks noGrp="1"/>
          </p:cNvSpPr>
          <p:nvPr>
            <p:ph type="body" idx="1"/>
          </p:nvPr>
        </p:nvSpPr>
        <p:spPr/>
        <p:txBody>
          <a:bodyPr/>
          <a:p>
            <a:pPr marL="0" indent="0">
              <a:lnSpc>
                <a:spcPct val="110000"/>
              </a:lnSpc>
            </a:pPr>
            <a:r>
              <a:rPr lang="zh-CN" altLang="en-US" sz="2400" dirty="0"/>
              <a:t> 若操作数的偏移地址：</a:t>
            </a:r>
            <a:endParaRPr lang="zh-CN" altLang="en-US" sz="2400" dirty="0"/>
          </a:p>
          <a:p>
            <a:pPr marL="0" indent="0">
              <a:lnSpc>
                <a:spcPct val="110000"/>
              </a:lnSpc>
              <a:buNone/>
            </a:pPr>
            <a:r>
              <a:rPr lang="zh-CN" altLang="en-US" sz="2400" dirty="0"/>
              <a:t>   由</a:t>
            </a:r>
            <a:r>
              <a:rPr lang="en-US" altLang="en-US" sz="2400"/>
              <a:t>基址寄存器</a:t>
            </a:r>
            <a:r>
              <a:rPr lang="en-US" altLang="zh-CN" sz="2400"/>
              <a:t>(BX</a:t>
            </a:r>
            <a:r>
              <a:rPr lang="en-US" altLang="en-US" sz="2400"/>
              <a:t>或</a:t>
            </a:r>
            <a:r>
              <a:rPr lang="en-US" altLang="zh-CN" sz="2400"/>
              <a:t>BP)</a:t>
            </a:r>
            <a:r>
              <a:rPr lang="zh-CN" altLang="en-US" sz="2400" dirty="0"/>
              <a:t>给出 </a:t>
            </a:r>
            <a:r>
              <a:rPr lang="en-US" altLang="zh-CN" sz="2400">
                <a:latin typeface="宋体" panose="02010600030101010101" pitchFamily="2" charset="-122"/>
              </a:rPr>
              <a:t>——</a:t>
            </a:r>
            <a:r>
              <a:rPr lang="en-US" altLang="zh-CN" sz="2400"/>
              <a:t> </a:t>
            </a:r>
            <a:r>
              <a:rPr lang="zh-CN" altLang="en-US" sz="2400" dirty="0"/>
              <a:t>基址寻址方式</a:t>
            </a:r>
            <a:endParaRPr lang="zh-CN" altLang="en-US" sz="2400" dirty="0"/>
          </a:p>
          <a:p>
            <a:pPr marL="0" indent="0">
              <a:lnSpc>
                <a:spcPct val="110000"/>
              </a:lnSpc>
              <a:buNone/>
            </a:pPr>
            <a:r>
              <a:rPr lang="zh-CN" altLang="en-US" sz="2400" dirty="0"/>
              <a:t>   由</a:t>
            </a:r>
            <a:r>
              <a:rPr lang="en-US" altLang="en-US" sz="2400"/>
              <a:t>变址寄存器</a:t>
            </a:r>
            <a:r>
              <a:rPr lang="en-US" altLang="zh-CN" sz="2400"/>
              <a:t>(SI</a:t>
            </a:r>
            <a:r>
              <a:rPr lang="en-US" altLang="en-US" sz="2400"/>
              <a:t>或</a:t>
            </a:r>
            <a:r>
              <a:rPr lang="en-US" altLang="zh-CN" sz="2400"/>
              <a:t>DI)</a:t>
            </a:r>
            <a:r>
              <a:rPr lang="zh-CN" altLang="en-US" sz="2400" dirty="0"/>
              <a:t>给出 </a:t>
            </a:r>
            <a:r>
              <a:rPr lang="en-US" altLang="zh-CN" sz="2400">
                <a:latin typeface="宋体" panose="02010600030101010101" pitchFamily="2" charset="-122"/>
              </a:rPr>
              <a:t>——</a:t>
            </a:r>
            <a:r>
              <a:rPr lang="en-US" altLang="zh-CN" sz="2400"/>
              <a:t> </a:t>
            </a:r>
            <a:r>
              <a:rPr lang="zh-CN" altLang="en-US" sz="2400" dirty="0"/>
              <a:t>变址寻址方式</a:t>
            </a:r>
            <a:endParaRPr lang="zh-CN" altLang="en-US" sz="2400" dirty="0"/>
          </a:p>
          <a:p>
            <a:pPr marL="0" indent="0">
              <a:lnSpc>
                <a:spcPct val="110000"/>
              </a:lnSpc>
              <a:spcAft>
                <a:spcPct val="10000"/>
              </a:spcAft>
              <a:buNone/>
            </a:pPr>
            <a:r>
              <a:rPr lang="en-US" altLang="en-US" sz="2400" err="1"/>
              <a:t>由一个基址寄存器的内容和一个变址寄存器的内容相加而形成操作数的偏移地址</a:t>
            </a:r>
            <a:r>
              <a:rPr lang="en-US" altLang="en-US" sz="2400"/>
              <a:t>，</a:t>
            </a:r>
            <a:r>
              <a:rPr lang="en-GB" altLang="en-US" sz="2400" err="1"/>
              <a:t>称为</a:t>
            </a:r>
            <a:r>
              <a:rPr lang="en-US" altLang="en-US" sz="2400" err="1"/>
              <a:t>基址</a:t>
            </a:r>
            <a:r>
              <a:rPr lang="en-US" altLang="zh-CN" sz="2400" err="1"/>
              <a:t>-</a:t>
            </a:r>
            <a:r>
              <a:rPr lang="en-US" altLang="en-US" sz="2400" err="1"/>
              <a:t>变址寻址</a:t>
            </a:r>
            <a:r>
              <a:rPr lang="en-US" altLang="en-US" sz="2400"/>
              <a:t>。</a:t>
            </a:r>
            <a:endParaRPr lang="en-US" altLang="zh-CN" sz="2400"/>
          </a:p>
          <a:p>
            <a:pPr marL="0" indent="0">
              <a:lnSpc>
                <a:spcPct val="110000"/>
              </a:lnSpc>
              <a:spcAft>
                <a:spcPct val="10000"/>
              </a:spcAft>
              <a:buNone/>
            </a:pPr>
            <a:endParaRPr lang="zh-CN" altLang="en-US" sz="2400" dirty="0"/>
          </a:p>
          <a:p>
            <a:pPr marL="0" indent="0">
              <a:lnSpc>
                <a:spcPct val="110000"/>
              </a:lnSpc>
              <a:spcAft>
                <a:spcPct val="10000"/>
              </a:spcAft>
              <a:buNone/>
            </a:pPr>
            <a:endParaRPr lang="zh-CN" altLang="en-US" sz="2400" dirty="0"/>
          </a:p>
          <a:p>
            <a:pPr marL="0" indent="0">
              <a:lnSpc>
                <a:spcPct val="110000"/>
              </a:lnSpc>
              <a:spcAft>
                <a:spcPct val="10000"/>
              </a:spcAft>
              <a:buNone/>
            </a:pPr>
            <a:endParaRPr lang="zh-CN" altLang="en-US" sz="2400" dirty="0"/>
          </a:p>
          <a:p>
            <a:pPr marL="0" indent="0">
              <a:lnSpc>
                <a:spcPct val="110000"/>
              </a:lnSpc>
              <a:spcAft>
                <a:spcPct val="10000"/>
              </a:spcAft>
              <a:buNone/>
            </a:pPr>
            <a:r>
              <a:rPr lang="zh-CN" altLang="en-US" sz="2400" dirty="0"/>
              <a:t>   同一组内的寄存器不能同时出现</a:t>
            </a:r>
            <a:r>
              <a:rPr lang="en-US" altLang="en-US" sz="2400"/>
              <a:t>。</a:t>
            </a:r>
            <a:r>
              <a:rPr lang="zh-CN" altLang="en-US" sz="2400" dirty="0"/>
              <a:t>    </a:t>
            </a:r>
            <a:endParaRPr lang="zh-CN" altLang="en-US" sz="2400" dirty="0"/>
          </a:p>
        </p:txBody>
      </p:sp>
      <p:sp>
        <p:nvSpPr>
          <p:cNvPr id="300036" name="文本框 300035"/>
          <p:cNvSpPr txBox="1"/>
          <p:nvPr/>
        </p:nvSpPr>
        <p:spPr>
          <a:xfrm>
            <a:off x="1333500" y="4522788"/>
            <a:ext cx="935038" cy="487362"/>
          </a:xfrm>
          <a:prstGeom prst="rect">
            <a:avLst/>
          </a:prstGeom>
          <a:noFill/>
          <a:ln w="9525">
            <a:noFill/>
          </a:ln>
        </p:spPr>
        <p:txBody>
          <a:bodyPr lIns="0" tIns="0" rIns="0" bIns="0">
            <a:spAutoFit/>
          </a:bodyPr>
          <a:p>
            <a:r>
              <a:rPr lang="en-US" altLang="zh-CN" sz="3200" b="0"/>
              <a:t>EA = </a:t>
            </a:r>
            <a:endParaRPr lang="en-US" altLang="zh-CN" sz="3200" b="0"/>
          </a:p>
        </p:txBody>
      </p:sp>
      <p:sp>
        <p:nvSpPr>
          <p:cNvPr id="300037" name="文本框 300036"/>
          <p:cNvSpPr txBox="1"/>
          <p:nvPr/>
        </p:nvSpPr>
        <p:spPr>
          <a:xfrm>
            <a:off x="2844800" y="4279900"/>
            <a:ext cx="790575" cy="982663"/>
          </a:xfrm>
          <a:prstGeom prst="rect">
            <a:avLst/>
          </a:prstGeom>
          <a:noFill/>
          <a:ln w="9525">
            <a:noFill/>
          </a:ln>
        </p:spPr>
        <p:txBody>
          <a:bodyPr lIns="0" tIns="0" rIns="0" bIns="0">
            <a:spAutoFit/>
          </a:bodyPr>
          <a:p>
            <a:pPr algn="ctr">
              <a:spcBef>
                <a:spcPct val="30000"/>
              </a:spcBef>
            </a:pPr>
            <a:r>
              <a:rPr lang="en-US" altLang="zh-CN" sz="2800" b="0"/>
              <a:t>(BX)</a:t>
            </a:r>
            <a:endParaRPr lang="en-US" altLang="zh-CN" sz="2800" b="0"/>
          </a:p>
          <a:p>
            <a:pPr algn="ctr">
              <a:spcBef>
                <a:spcPct val="30000"/>
              </a:spcBef>
            </a:pPr>
            <a:r>
              <a:rPr lang="en-US" altLang="zh-CN" sz="2800" b="0"/>
              <a:t>(BP)</a:t>
            </a:r>
            <a:endParaRPr lang="en-US" altLang="zh-CN" sz="2800" b="0"/>
          </a:p>
        </p:txBody>
      </p:sp>
      <p:sp>
        <p:nvSpPr>
          <p:cNvPr id="300038" name="左大括号 300037"/>
          <p:cNvSpPr/>
          <p:nvPr/>
        </p:nvSpPr>
        <p:spPr>
          <a:xfrm>
            <a:off x="2484438" y="4308475"/>
            <a:ext cx="142875" cy="936625"/>
          </a:xfrm>
          <a:prstGeom prst="leftBrace">
            <a:avLst>
              <a:gd name="adj1" fmla="val 54629"/>
              <a:gd name="adj2" fmla="val 50000"/>
            </a:avLst>
          </a:prstGeom>
          <a:noFill/>
          <a:ln w="28575" cap="flat" cmpd="sng">
            <a:solidFill>
              <a:schemeClr val="tx1"/>
            </a:solidFill>
            <a:prstDash val="solid"/>
            <a:headEnd type="none" w="med" len="med"/>
            <a:tailEnd type="none" w="med" len="med"/>
          </a:ln>
        </p:spPr>
        <p:txBody>
          <a:bodyPr/>
          <a:p>
            <a:endParaRPr lang="zh-CN" altLang="en-US"/>
          </a:p>
        </p:txBody>
      </p:sp>
      <p:sp>
        <p:nvSpPr>
          <p:cNvPr id="300039" name="右大括号 300038"/>
          <p:cNvSpPr/>
          <p:nvPr/>
        </p:nvSpPr>
        <p:spPr>
          <a:xfrm>
            <a:off x="3779838" y="4308475"/>
            <a:ext cx="215900" cy="936625"/>
          </a:xfrm>
          <a:prstGeom prst="rightBrace">
            <a:avLst>
              <a:gd name="adj1" fmla="val 36151"/>
              <a:gd name="adj2" fmla="val 50000"/>
            </a:avLst>
          </a:prstGeom>
          <a:noFill/>
          <a:ln w="28575" cap="flat" cmpd="sng">
            <a:solidFill>
              <a:schemeClr val="tx1"/>
            </a:solidFill>
            <a:prstDash val="solid"/>
            <a:headEnd type="none" w="med" len="med"/>
            <a:tailEnd type="none" w="med" len="med"/>
          </a:ln>
        </p:spPr>
        <p:txBody>
          <a:bodyPr/>
          <a:p>
            <a:endParaRPr lang="zh-CN" altLang="en-US"/>
          </a:p>
        </p:txBody>
      </p:sp>
      <p:sp>
        <p:nvSpPr>
          <p:cNvPr id="300040" name="文本框 300039"/>
          <p:cNvSpPr txBox="1"/>
          <p:nvPr/>
        </p:nvSpPr>
        <p:spPr>
          <a:xfrm>
            <a:off x="4284663" y="4437063"/>
            <a:ext cx="433387" cy="669925"/>
          </a:xfrm>
          <a:prstGeom prst="rect">
            <a:avLst/>
          </a:prstGeom>
          <a:noFill/>
          <a:ln w="9525">
            <a:noFill/>
          </a:ln>
        </p:spPr>
        <p:txBody>
          <a:bodyPr lIns="0" tIns="0" rIns="0" bIns="0">
            <a:spAutoFit/>
          </a:bodyPr>
          <a:p>
            <a:pPr algn="ctr"/>
            <a:r>
              <a:rPr lang="en-US" altLang="zh-CN" sz="4400" b="0"/>
              <a:t>+ </a:t>
            </a:r>
            <a:endParaRPr lang="en-US" altLang="zh-CN" sz="4400" b="0"/>
          </a:p>
        </p:txBody>
      </p:sp>
      <p:sp>
        <p:nvSpPr>
          <p:cNvPr id="300041" name="文本框 300040"/>
          <p:cNvSpPr txBox="1"/>
          <p:nvPr/>
        </p:nvSpPr>
        <p:spPr>
          <a:xfrm>
            <a:off x="5292725" y="4265613"/>
            <a:ext cx="790575" cy="982662"/>
          </a:xfrm>
          <a:prstGeom prst="rect">
            <a:avLst/>
          </a:prstGeom>
          <a:noFill/>
          <a:ln w="9525">
            <a:noFill/>
          </a:ln>
        </p:spPr>
        <p:txBody>
          <a:bodyPr lIns="0" tIns="0" rIns="0" bIns="0">
            <a:spAutoFit/>
          </a:bodyPr>
          <a:p>
            <a:pPr algn="ctr">
              <a:spcBef>
                <a:spcPct val="30000"/>
              </a:spcBef>
            </a:pPr>
            <a:r>
              <a:rPr lang="en-US" altLang="zh-CN" sz="2800" b="0"/>
              <a:t>(SI)</a:t>
            </a:r>
            <a:endParaRPr lang="en-US" altLang="zh-CN" sz="2800" b="0"/>
          </a:p>
          <a:p>
            <a:pPr algn="ctr">
              <a:spcBef>
                <a:spcPct val="30000"/>
              </a:spcBef>
            </a:pPr>
            <a:r>
              <a:rPr lang="en-US" altLang="zh-CN" sz="2800" b="0"/>
              <a:t>(DI)</a:t>
            </a:r>
            <a:endParaRPr lang="en-US" altLang="zh-CN" sz="2800" b="0"/>
          </a:p>
        </p:txBody>
      </p:sp>
      <p:sp>
        <p:nvSpPr>
          <p:cNvPr id="300042" name="左大括号 300041"/>
          <p:cNvSpPr/>
          <p:nvPr/>
        </p:nvSpPr>
        <p:spPr>
          <a:xfrm>
            <a:off x="4932363" y="4294188"/>
            <a:ext cx="142875" cy="936625"/>
          </a:xfrm>
          <a:prstGeom prst="leftBrace">
            <a:avLst>
              <a:gd name="adj1" fmla="val 54629"/>
              <a:gd name="adj2" fmla="val 50000"/>
            </a:avLst>
          </a:prstGeom>
          <a:noFill/>
          <a:ln w="28575" cap="flat" cmpd="sng">
            <a:solidFill>
              <a:schemeClr val="tx1"/>
            </a:solidFill>
            <a:prstDash val="solid"/>
            <a:headEnd type="none" w="med" len="med"/>
            <a:tailEnd type="none" w="med" len="med"/>
          </a:ln>
        </p:spPr>
        <p:txBody>
          <a:bodyPr/>
          <a:p>
            <a:endParaRPr lang="zh-CN" altLang="en-US"/>
          </a:p>
        </p:txBody>
      </p:sp>
      <p:sp>
        <p:nvSpPr>
          <p:cNvPr id="300043" name="右大括号 300042"/>
          <p:cNvSpPr/>
          <p:nvPr/>
        </p:nvSpPr>
        <p:spPr>
          <a:xfrm>
            <a:off x="6227763" y="4294188"/>
            <a:ext cx="215900" cy="936625"/>
          </a:xfrm>
          <a:prstGeom prst="rightBrace">
            <a:avLst>
              <a:gd name="adj1" fmla="val 36151"/>
              <a:gd name="adj2" fmla="val 50000"/>
            </a:avLst>
          </a:prstGeom>
          <a:noFill/>
          <a:ln w="28575" cap="flat" cmpd="sng">
            <a:solidFill>
              <a:schemeClr val="tx1"/>
            </a:solidFill>
            <a:prstDash val="solid"/>
            <a:headEnd type="none" w="med" len="med"/>
            <a:tailEnd type="none" w="med" len="med"/>
          </a:ln>
        </p:spPr>
        <p:txBody>
          <a:bodyPr/>
          <a:p>
            <a:endParaRPr lang="zh-CN" altLang="en-US"/>
          </a:p>
        </p:txBody>
      </p:sp>
    </p:spTree>
  </p:cSld>
  <p:clrMapOvr>
    <a:masterClrMapping/>
  </p:clrMapOvr>
  <p:transition>
    <p:wheel spokes="8"/>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7250" name="标题 437249"/>
          <p:cNvSpPr>
            <a:spLocks noGrp="1"/>
          </p:cNvSpPr>
          <p:nvPr>
            <p:ph type="title"/>
          </p:nvPr>
        </p:nvSpPr>
        <p:spPr/>
        <p:txBody>
          <a:bodyPr anchor="ctr" anchorCtr="0"/>
          <a:p>
            <a:endParaRPr lang="zh-CN" altLang="en-US" dirty="0"/>
          </a:p>
        </p:txBody>
      </p:sp>
      <p:sp>
        <p:nvSpPr>
          <p:cNvPr id="437251" name="文本占位符 437250"/>
          <p:cNvSpPr>
            <a:spLocks noGrp="1"/>
          </p:cNvSpPr>
          <p:nvPr>
            <p:ph type="body" idx="1"/>
          </p:nvPr>
        </p:nvSpPr>
        <p:spPr/>
        <p:txBody>
          <a:bodyPr/>
          <a:p>
            <a:pPr>
              <a:buNone/>
            </a:pPr>
            <a:r>
              <a:rPr lang="zh-CN" altLang="en-US" sz="2400" dirty="0"/>
              <a:t>例：</a:t>
            </a:r>
            <a:endParaRPr lang="zh-CN" altLang="en-US" sz="2400" dirty="0"/>
          </a:p>
          <a:p>
            <a:pPr>
              <a:buNone/>
            </a:pPr>
            <a:r>
              <a:rPr lang="zh-CN" altLang="en-US" sz="2400" dirty="0"/>
              <a:t>        </a:t>
            </a:r>
            <a:r>
              <a:rPr lang="en-US" altLang="zh-CN" sz="2400"/>
              <a:t>MOV    AX,  [BX] [SI]</a:t>
            </a:r>
            <a:endParaRPr lang="en-US" altLang="zh-CN" sz="2400"/>
          </a:p>
          <a:p>
            <a:pPr>
              <a:buNone/>
            </a:pPr>
            <a:r>
              <a:rPr lang="en-US" altLang="zh-CN" sz="2400"/>
              <a:t>        MOV    AX,  [BX+SI]</a:t>
            </a:r>
            <a:endParaRPr lang="en-US" altLang="zh-CN" sz="2400"/>
          </a:p>
          <a:p>
            <a:pPr>
              <a:buNone/>
            </a:pPr>
            <a:r>
              <a:rPr lang="en-US" altLang="zh-CN" sz="2400"/>
              <a:t>        MOV    AX,  DS: [BP] [DI]</a:t>
            </a:r>
            <a:endParaRPr lang="en-US" altLang="zh-CN" sz="2400"/>
          </a:p>
          <a:p>
            <a:pPr>
              <a:buNone/>
            </a:pPr>
            <a:r>
              <a:rPr lang="zh-CN" altLang="en-US" sz="2400" dirty="0"/>
              <a:t>错误例：</a:t>
            </a:r>
            <a:endParaRPr lang="zh-CN" altLang="en-US" sz="2400" dirty="0"/>
          </a:p>
          <a:p>
            <a:pPr>
              <a:buNone/>
            </a:pPr>
            <a:r>
              <a:rPr lang="zh-CN" altLang="en-US" sz="2400" dirty="0"/>
              <a:t>    </a:t>
            </a:r>
            <a:r>
              <a:rPr lang="en-US" altLang="zh-CN" sz="2400">
                <a:solidFill>
                  <a:srgbClr val="FF0000"/>
                </a:solidFill>
              </a:rPr>
              <a:t>×</a:t>
            </a:r>
            <a:r>
              <a:rPr lang="en-US" altLang="zh-CN" sz="2400"/>
              <a:t>  MOV    AX,  [BX] [BP]</a:t>
            </a:r>
            <a:endParaRPr lang="en-US" altLang="zh-CN" sz="2400"/>
          </a:p>
          <a:p>
            <a:pPr>
              <a:buNone/>
            </a:pPr>
            <a:r>
              <a:rPr lang="en-US" altLang="zh-CN" sz="2400"/>
              <a:t>    </a:t>
            </a:r>
            <a:r>
              <a:rPr lang="en-US" altLang="zh-CN" sz="2400">
                <a:solidFill>
                  <a:srgbClr val="FF0000"/>
                </a:solidFill>
              </a:rPr>
              <a:t>× </a:t>
            </a:r>
            <a:r>
              <a:rPr lang="en-US" altLang="zh-CN" sz="2400"/>
              <a:t> MOV    AX,  [DI] [SI]</a:t>
            </a:r>
            <a:endParaRPr lang="zh-CN" altLang="en-US" sz="2400" dirty="0"/>
          </a:p>
        </p:txBody>
      </p:sp>
    </p:spTree>
  </p:cSld>
  <p:clrMapOvr>
    <a:masterClrMapping/>
  </p:clrMapOvr>
  <p:transition>
    <p:wheel spokes="8"/>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8274" name="标题 438273"/>
          <p:cNvSpPr>
            <a:spLocks noGrp="1"/>
          </p:cNvSpPr>
          <p:nvPr>
            <p:ph type="title"/>
          </p:nvPr>
        </p:nvSpPr>
        <p:spPr/>
        <p:txBody>
          <a:bodyPr anchor="ctr" anchorCtr="0"/>
          <a:p>
            <a:endParaRPr lang="zh-CN" altLang="en-US" dirty="0"/>
          </a:p>
        </p:txBody>
      </p:sp>
      <p:sp>
        <p:nvSpPr>
          <p:cNvPr id="438275" name="文本占位符 438274"/>
          <p:cNvSpPr>
            <a:spLocks noGrp="1"/>
          </p:cNvSpPr>
          <p:nvPr>
            <p:ph type="body" idx="1"/>
          </p:nvPr>
        </p:nvSpPr>
        <p:spPr/>
        <p:txBody>
          <a:bodyPr/>
          <a:p>
            <a:pPr>
              <a:buNone/>
            </a:pPr>
            <a:r>
              <a:rPr lang="zh-CN" altLang="en-US" sz="2400" dirty="0"/>
              <a:t>指令操作例：</a:t>
            </a:r>
            <a:r>
              <a:rPr lang="en-US" altLang="zh-CN" sz="2400"/>
              <a:t>MOV  AX</a:t>
            </a:r>
            <a:r>
              <a:rPr lang="zh-CN" altLang="en-US" sz="2400" dirty="0"/>
              <a:t>，</a:t>
            </a:r>
            <a:r>
              <a:rPr lang="en-US" altLang="zh-CN" sz="2400"/>
              <a:t>[BX][SI]</a:t>
            </a:r>
            <a:endParaRPr lang="en-US" altLang="zh-CN" sz="2400"/>
          </a:p>
          <a:p>
            <a:pPr>
              <a:buNone/>
            </a:pPr>
            <a:r>
              <a:rPr lang="zh-CN" altLang="en-US" sz="2400" dirty="0"/>
              <a:t>假定：</a:t>
            </a:r>
            <a:r>
              <a:rPr lang="en-US" altLang="zh-CN" sz="2400"/>
              <a:t>(DS)=8000H,  (BX)=2000H,  SI=1000H</a:t>
            </a:r>
            <a:endParaRPr lang="en-US" altLang="zh-CN" sz="2400"/>
          </a:p>
          <a:p>
            <a:pPr>
              <a:buNone/>
            </a:pPr>
            <a:r>
              <a:rPr lang="zh-CN" altLang="en-US" sz="2400" dirty="0"/>
              <a:t>则物理地址</a:t>
            </a:r>
            <a:r>
              <a:rPr lang="en-US" altLang="zh-CN" sz="2400"/>
              <a:t>=80000H+2000H+1000H=83000H</a:t>
            </a:r>
            <a:endParaRPr lang="en-US" altLang="zh-CN" sz="2400"/>
          </a:p>
          <a:p>
            <a:pPr>
              <a:buNone/>
            </a:pPr>
            <a:r>
              <a:rPr lang="zh-CN" altLang="en-US" sz="2400" dirty="0"/>
              <a:t>指令执行后</a:t>
            </a:r>
            <a:r>
              <a:rPr lang="en-US" altLang="zh-CN" sz="2400">
                <a:sym typeface="Wingdings" panose="05000000000000000000" pitchFamily="2" charset="2"/>
              </a:rPr>
              <a:t>: (</a:t>
            </a:r>
            <a:r>
              <a:rPr lang="en-US" altLang="zh-CN" sz="2400"/>
              <a:t>AL)=[</a:t>
            </a:r>
            <a:r>
              <a:rPr lang="en-US" altLang="zh-CN" sz="2400">
                <a:solidFill>
                  <a:srgbClr val="FF3300"/>
                </a:solidFill>
              </a:rPr>
              <a:t>83000H</a:t>
            </a:r>
            <a:r>
              <a:rPr lang="en-US" altLang="zh-CN" sz="2400"/>
              <a:t>]</a:t>
            </a:r>
            <a:endParaRPr lang="en-US" altLang="zh-CN" sz="2400"/>
          </a:p>
          <a:p>
            <a:pPr>
              <a:buNone/>
            </a:pPr>
            <a:r>
              <a:rPr lang="en-US" altLang="zh-CN" sz="2400"/>
              <a:t>            (AH)=[</a:t>
            </a:r>
            <a:r>
              <a:rPr lang="en-US" altLang="zh-CN" sz="2400">
                <a:solidFill>
                  <a:srgbClr val="FF3300"/>
                </a:solidFill>
              </a:rPr>
              <a:t>83001H</a:t>
            </a:r>
            <a:r>
              <a:rPr lang="en-US" altLang="zh-CN" sz="2400"/>
              <a:t>]</a:t>
            </a:r>
            <a:endParaRPr lang="en-US" altLang="zh-CN" sz="2400"/>
          </a:p>
          <a:p>
            <a:endParaRPr lang="zh-CN" altLang="en-US" sz="2400" dirty="0"/>
          </a:p>
        </p:txBody>
      </p:sp>
      <p:sp>
        <p:nvSpPr>
          <p:cNvPr id="438286" name="文本框 438285"/>
          <p:cNvSpPr txBox="1"/>
          <p:nvPr/>
        </p:nvSpPr>
        <p:spPr>
          <a:xfrm>
            <a:off x="4975225" y="4197350"/>
            <a:ext cx="1223963" cy="304800"/>
          </a:xfrm>
          <a:prstGeom prst="rect">
            <a:avLst/>
          </a:prstGeom>
          <a:noFill/>
          <a:ln w="9525">
            <a:noFill/>
          </a:ln>
        </p:spPr>
        <p:txBody>
          <a:bodyPr lIns="0" tIns="0" rIns="0" bIns="0">
            <a:spAutoFit/>
          </a:bodyPr>
          <a:p>
            <a:pPr algn="ctr">
              <a:spcBef>
                <a:spcPct val="50000"/>
              </a:spcBef>
            </a:pPr>
            <a:r>
              <a:rPr lang="en-US" altLang="zh-CN" sz="2000">
                <a:latin typeface="宋体" panose="02010600030101010101" pitchFamily="2" charset="-122"/>
              </a:rPr>
              <a:t>DS  8000</a:t>
            </a:r>
            <a:endParaRPr lang="en-US" altLang="zh-CN" sz="2000">
              <a:latin typeface="宋体" panose="02010600030101010101" pitchFamily="2" charset="-122"/>
            </a:endParaRPr>
          </a:p>
        </p:txBody>
      </p:sp>
      <p:sp>
        <p:nvSpPr>
          <p:cNvPr id="438287" name="文本框 438286"/>
          <p:cNvSpPr txBox="1"/>
          <p:nvPr/>
        </p:nvSpPr>
        <p:spPr>
          <a:xfrm>
            <a:off x="5011738" y="4543425"/>
            <a:ext cx="1303337" cy="304800"/>
          </a:xfrm>
          <a:prstGeom prst="rect">
            <a:avLst/>
          </a:prstGeom>
          <a:noFill/>
          <a:ln w="9525">
            <a:noFill/>
          </a:ln>
        </p:spPr>
        <p:txBody>
          <a:bodyPr lIns="0" tIns="0" rIns="0" bIns="0">
            <a:spAutoFit/>
          </a:bodyPr>
          <a:p>
            <a:pPr algn="ctr">
              <a:spcBef>
                <a:spcPct val="50000"/>
              </a:spcBef>
            </a:pPr>
            <a:r>
              <a:rPr lang="en-US" altLang="zh-CN" sz="2000">
                <a:latin typeface="宋体" panose="02010600030101010101" pitchFamily="2" charset="-122"/>
              </a:rPr>
              <a:t>BX   2000</a:t>
            </a:r>
            <a:endParaRPr lang="en-US" altLang="zh-CN" sz="2000">
              <a:latin typeface="宋体" panose="02010600030101010101" pitchFamily="2" charset="-122"/>
            </a:endParaRPr>
          </a:p>
        </p:txBody>
      </p:sp>
      <p:sp>
        <p:nvSpPr>
          <p:cNvPr id="438288" name="文本框 438287"/>
          <p:cNvSpPr txBox="1"/>
          <p:nvPr/>
        </p:nvSpPr>
        <p:spPr>
          <a:xfrm>
            <a:off x="4284663" y="4886325"/>
            <a:ext cx="2001837" cy="304800"/>
          </a:xfrm>
          <a:prstGeom prst="rect">
            <a:avLst/>
          </a:prstGeom>
          <a:noFill/>
          <a:ln w="9525">
            <a:noFill/>
          </a:ln>
        </p:spPr>
        <p:txBody>
          <a:bodyPr lIns="0" tIns="0" rIns="0" bIns="0">
            <a:spAutoFit/>
          </a:bodyPr>
          <a:p>
            <a:pPr algn="ctr">
              <a:spcBef>
                <a:spcPct val="50000"/>
              </a:spcBef>
            </a:pPr>
            <a:r>
              <a:rPr lang="zh-CN" altLang="en-US" sz="2000">
                <a:latin typeface="宋体" panose="02010600030101010101" pitchFamily="2" charset="-122"/>
              </a:rPr>
              <a:t>  </a:t>
            </a:r>
            <a:r>
              <a:rPr lang="en-US" altLang="zh-CN" sz="2000">
                <a:latin typeface="宋体" panose="02010600030101010101" pitchFamily="2" charset="-122"/>
              </a:rPr>
              <a:t>+   SI   1000</a:t>
            </a:r>
            <a:endParaRPr lang="en-US" altLang="zh-CN" sz="2000">
              <a:latin typeface="宋体" panose="02010600030101010101" pitchFamily="2" charset="-122"/>
            </a:endParaRPr>
          </a:p>
        </p:txBody>
      </p:sp>
      <p:sp>
        <p:nvSpPr>
          <p:cNvPr id="438292" name="直接连接符 438291"/>
          <p:cNvSpPr/>
          <p:nvPr/>
        </p:nvSpPr>
        <p:spPr>
          <a:xfrm>
            <a:off x="4427538" y="5264150"/>
            <a:ext cx="2016125" cy="0"/>
          </a:xfrm>
          <a:prstGeom prst="line">
            <a:avLst/>
          </a:prstGeom>
          <a:ln w="38100" cap="flat" cmpd="sng">
            <a:solidFill>
              <a:schemeClr val="tx1"/>
            </a:solidFill>
            <a:prstDash val="solid"/>
            <a:headEnd type="none" w="med" len="med"/>
            <a:tailEnd type="none" w="med" len="med"/>
          </a:ln>
        </p:spPr>
      </p:sp>
      <p:sp>
        <p:nvSpPr>
          <p:cNvPr id="438293" name="文本框 438292"/>
          <p:cNvSpPr txBox="1"/>
          <p:nvPr/>
        </p:nvSpPr>
        <p:spPr>
          <a:xfrm>
            <a:off x="5459413" y="5268913"/>
            <a:ext cx="1084262" cy="304800"/>
          </a:xfrm>
          <a:prstGeom prst="rect">
            <a:avLst/>
          </a:prstGeom>
          <a:noFill/>
          <a:ln w="9525">
            <a:noFill/>
          </a:ln>
        </p:spPr>
        <p:txBody>
          <a:bodyPr lIns="0" tIns="0" rIns="0" bIns="0">
            <a:spAutoFit/>
          </a:bodyPr>
          <a:p>
            <a:pPr algn="ctr">
              <a:spcBef>
                <a:spcPct val="50000"/>
              </a:spcBef>
            </a:pPr>
            <a:r>
              <a:rPr lang="en-US" altLang="zh-CN" sz="2000">
                <a:latin typeface="宋体" panose="02010600030101010101" pitchFamily="2" charset="-122"/>
              </a:rPr>
              <a:t>83000H</a:t>
            </a:r>
            <a:endParaRPr lang="en-US" altLang="zh-CN" sz="2000">
              <a:latin typeface="宋体" panose="02010600030101010101" pitchFamily="2" charset="-122"/>
            </a:endParaRPr>
          </a:p>
        </p:txBody>
      </p:sp>
      <p:sp>
        <p:nvSpPr>
          <p:cNvPr id="438294" name="矩形 438293"/>
          <p:cNvSpPr/>
          <p:nvPr/>
        </p:nvSpPr>
        <p:spPr>
          <a:xfrm>
            <a:off x="3035300" y="5589588"/>
            <a:ext cx="1798638" cy="531812"/>
          </a:xfrm>
          <a:prstGeom prst="rect">
            <a:avLst/>
          </a:prstGeom>
          <a:solidFill>
            <a:srgbClr val="99FFCC"/>
          </a:solidFill>
          <a:ln w="57150" cap="flat" cmpd="sng">
            <a:solidFill>
              <a:srgbClr val="006600"/>
            </a:solidFill>
            <a:prstDash val="solid"/>
            <a:miter/>
            <a:headEnd type="none" w="med" len="med"/>
            <a:tailEnd type="none" w="med" len="med"/>
          </a:ln>
        </p:spPr>
        <p:txBody>
          <a:bodyPr/>
          <a:p>
            <a:endParaRPr lang="zh-CN" altLang="en-US"/>
          </a:p>
        </p:txBody>
      </p:sp>
      <p:sp>
        <p:nvSpPr>
          <p:cNvPr id="438295" name="直接连接符 438294"/>
          <p:cNvSpPr/>
          <p:nvPr/>
        </p:nvSpPr>
        <p:spPr>
          <a:xfrm>
            <a:off x="3935413" y="5589588"/>
            <a:ext cx="0" cy="531812"/>
          </a:xfrm>
          <a:prstGeom prst="line">
            <a:avLst/>
          </a:prstGeom>
          <a:ln w="38100" cap="flat" cmpd="sng">
            <a:solidFill>
              <a:srgbClr val="006600"/>
            </a:solidFill>
            <a:prstDash val="solid"/>
            <a:headEnd type="none" w="med" len="med"/>
            <a:tailEnd type="none" w="med" len="med"/>
          </a:ln>
        </p:spPr>
      </p:sp>
      <p:sp>
        <p:nvSpPr>
          <p:cNvPr id="438296" name="文本框 438295"/>
          <p:cNvSpPr txBox="1"/>
          <p:nvPr/>
        </p:nvSpPr>
        <p:spPr>
          <a:xfrm>
            <a:off x="3106738" y="5661025"/>
            <a:ext cx="828675" cy="304800"/>
          </a:xfrm>
          <a:prstGeom prst="rect">
            <a:avLst/>
          </a:prstGeom>
          <a:noFill/>
          <a:ln w="9525">
            <a:noFill/>
          </a:ln>
        </p:spPr>
        <p:txBody>
          <a:bodyPr lIns="0" tIns="0" rIns="0" bIns="0">
            <a:spAutoFit/>
          </a:bodyPr>
          <a:p>
            <a:pPr algn="ctr">
              <a:spcBef>
                <a:spcPct val="50000"/>
              </a:spcBef>
            </a:pPr>
            <a:r>
              <a:rPr lang="en-US" altLang="zh-CN" sz="2000">
                <a:solidFill>
                  <a:srgbClr val="FF3300"/>
                </a:solidFill>
                <a:latin typeface="宋体" panose="02010600030101010101" pitchFamily="2" charset="-122"/>
              </a:rPr>
              <a:t>AH</a:t>
            </a:r>
            <a:endParaRPr lang="en-US" altLang="zh-CN" sz="2000">
              <a:solidFill>
                <a:srgbClr val="FF3300"/>
              </a:solidFill>
              <a:latin typeface="宋体" panose="02010600030101010101" pitchFamily="2" charset="-122"/>
            </a:endParaRPr>
          </a:p>
        </p:txBody>
      </p:sp>
      <p:sp>
        <p:nvSpPr>
          <p:cNvPr id="438297" name="文本框 438296"/>
          <p:cNvSpPr txBox="1"/>
          <p:nvPr/>
        </p:nvSpPr>
        <p:spPr>
          <a:xfrm>
            <a:off x="4003675" y="5661025"/>
            <a:ext cx="830263" cy="304800"/>
          </a:xfrm>
          <a:prstGeom prst="rect">
            <a:avLst/>
          </a:prstGeom>
          <a:noFill/>
          <a:ln w="9525">
            <a:noFill/>
          </a:ln>
        </p:spPr>
        <p:txBody>
          <a:bodyPr lIns="0" tIns="0" rIns="0" bIns="0">
            <a:spAutoFit/>
          </a:bodyPr>
          <a:p>
            <a:pPr algn="ctr">
              <a:spcBef>
                <a:spcPct val="50000"/>
              </a:spcBef>
            </a:pPr>
            <a:r>
              <a:rPr lang="en-US" altLang="zh-CN" sz="2000">
                <a:solidFill>
                  <a:srgbClr val="FF3300"/>
                </a:solidFill>
                <a:latin typeface="宋体" panose="02010600030101010101" pitchFamily="2" charset="-122"/>
              </a:rPr>
              <a:t>AL</a:t>
            </a:r>
            <a:endParaRPr lang="en-US" altLang="zh-CN" sz="2000">
              <a:solidFill>
                <a:srgbClr val="FF3300"/>
              </a:solidFill>
              <a:latin typeface="宋体" panose="02010600030101010101" pitchFamily="2" charset="-122"/>
            </a:endParaRPr>
          </a:p>
        </p:txBody>
      </p:sp>
      <p:sp>
        <p:nvSpPr>
          <p:cNvPr id="438298" name="文本框 438297"/>
          <p:cNvSpPr txBox="1"/>
          <p:nvPr/>
        </p:nvSpPr>
        <p:spPr>
          <a:xfrm>
            <a:off x="2655888" y="5661025"/>
            <a:ext cx="620712" cy="304800"/>
          </a:xfrm>
          <a:prstGeom prst="rect">
            <a:avLst/>
          </a:prstGeom>
          <a:noFill/>
          <a:ln w="9525">
            <a:noFill/>
          </a:ln>
        </p:spPr>
        <p:txBody>
          <a:bodyPr lIns="0" tIns="0" rIns="0" bIns="0">
            <a:spAutoFit/>
          </a:bodyPr>
          <a:p>
            <a:pPr>
              <a:spcBef>
                <a:spcPct val="50000"/>
              </a:spcBef>
            </a:pPr>
            <a:r>
              <a:rPr lang="en-US" altLang="zh-CN" sz="2000">
                <a:latin typeface="宋体" panose="02010600030101010101" pitchFamily="2" charset="-122"/>
              </a:rPr>
              <a:t>AX</a:t>
            </a:r>
            <a:endParaRPr lang="en-US" altLang="zh-CN" sz="2000">
              <a:latin typeface="宋体" panose="02010600030101010101" pitchFamily="2" charset="-122"/>
            </a:endParaRPr>
          </a:p>
        </p:txBody>
      </p:sp>
      <p:sp>
        <p:nvSpPr>
          <p:cNvPr id="438311" name="矩形 438310"/>
          <p:cNvSpPr/>
          <p:nvPr/>
        </p:nvSpPr>
        <p:spPr>
          <a:xfrm>
            <a:off x="6516688" y="2852738"/>
            <a:ext cx="1763712" cy="3757612"/>
          </a:xfrm>
          <a:prstGeom prst="rect">
            <a:avLst/>
          </a:prstGeom>
          <a:solidFill>
            <a:srgbClr val="99FFCC"/>
          </a:solidFill>
          <a:ln w="57150" cap="flat" cmpd="sng">
            <a:solidFill>
              <a:srgbClr val="008000"/>
            </a:solidFill>
            <a:prstDash val="solid"/>
            <a:miter/>
            <a:headEnd type="none" w="med" len="med"/>
            <a:tailEnd type="none" w="med" len="med"/>
          </a:ln>
        </p:spPr>
        <p:txBody>
          <a:bodyPr/>
          <a:p>
            <a:endParaRPr lang="zh-CN" altLang="en-US"/>
          </a:p>
        </p:txBody>
      </p:sp>
      <p:sp>
        <p:nvSpPr>
          <p:cNvPr id="438312" name="直接连接符 438311"/>
          <p:cNvSpPr/>
          <p:nvPr/>
        </p:nvSpPr>
        <p:spPr>
          <a:xfrm>
            <a:off x="6516688" y="4600575"/>
            <a:ext cx="1765300" cy="0"/>
          </a:xfrm>
          <a:prstGeom prst="line">
            <a:avLst/>
          </a:prstGeom>
          <a:ln w="38100" cap="flat" cmpd="sng">
            <a:solidFill>
              <a:srgbClr val="006600"/>
            </a:solidFill>
            <a:prstDash val="solid"/>
            <a:headEnd type="none" w="med" len="med"/>
            <a:tailEnd type="none" w="med" len="med"/>
          </a:ln>
        </p:spPr>
      </p:sp>
      <p:sp>
        <p:nvSpPr>
          <p:cNvPr id="438313" name="文本框 438312"/>
          <p:cNvSpPr txBox="1"/>
          <p:nvPr/>
        </p:nvSpPr>
        <p:spPr>
          <a:xfrm>
            <a:off x="7019925" y="3476625"/>
            <a:ext cx="1219200" cy="304800"/>
          </a:xfrm>
          <a:prstGeom prst="rect">
            <a:avLst/>
          </a:prstGeom>
          <a:noFill/>
          <a:ln w="9525">
            <a:noFill/>
          </a:ln>
        </p:spPr>
        <p:txBody>
          <a:bodyPr lIns="0" tIns="0" rIns="0" bIns="0">
            <a:spAutoFit/>
          </a:bodyPr>
          <a:p>
            <a:pPr>
              <a:spcBef>
                <a:spcPct val="50000"/>
              </a:spcBef>
            </a:pPr>
            <a:r>
              <a:rPr lang="zh-CN" altLang="en-US" sz="2000" dirty="0">
                <a:solidFill>
                  <a:srgbClr val="FF3300"/>
                </a:solidFill>
                <a:latin typeface="Times New Roman" panose="02020603050405020304" pitchFamily="18" charset="0"/>
              </a:rPr>
              <a:t>操作码</a:t>
            </a:r>
            <a:endParaRPr lang="zh-CN" altLang="en-US" sz="2000" b="0">
              <a:latin typeface="Times New Roman" panose="02020603050405020304" pitchFamily="18" charset="0"/>
            </a:endParaRPr>
          </a:p>
        </p:txBody>
      </p:sp>
      <p:sp>
        <p:nvSpPr>
          <p:cNvPr id="438316" name="椭圆 438315"/>
          <p:cNvSpPr/>
          <p:nvPr/>
        </p:nvSpPr>
        <p:spPr>
          <a:xfrm>
            <a:off x="6686550" y="5746750"/>
            <a:ext cx="152400" cy="152400"/>
          </a:xfrm>
          <a:prstGeom prst="ellipse">
            <a:avLst/>
          </a:prstGeom>
          <a:solidFill>
            <a:schemeClr val="tx2"/>
          </a:solidFill>
          <a:ln w="9525">
            <a:noFill/>
          </a:ln>
        </p:spPr>
        <p:txBody>
          <a:bodyPr/>
          <a:p>
            <a:endParaRPr lang="zh-CN" altLang="en-US"/>
          </a:p>
        </p:txBody>
      </p:sp>
      <p:sp>
        <p:nvSpPr>
          <p:cNvPr id="438317" name="椭圆 438316"/>
          <p:cNvSpPr/>
          <p:nvPr/>
        </p:nvSpPr>
        <p:spPr>
          <a:xfrm>
            <a:off x="6686550" y="5408613"/>
            <a:ext cx="152400" cy="152400"/>
          </a:xfrm>
          <a:prstGeom prst="ellipse">
            <a:avLst/>
          </a:prstGeom>
          <a:solidFill>
            <a:schemeClr val="tx2"/>
          </a:solidFill>
          <a:ln w="9525">
            <a:noFill/>
          </a:ln>
        </p:spPr>
        <p:txBody>
          <a:bodyPr/>
          <a:p>
            <a:endParaRPr lang="zh-CN" altLang="en-US"/>
          </a:p>
        </p:txBody>
      </p:sp>
      <p:sp>
        <p:nvSpPr>
          <p:cNvPr id="438318" name="右大括号 438317"/>
          <p:cNvSpPr/>
          <p:nvPr/>
        </p:nvSpPr>
        <p:spPr>
          <a:xfrm>
            <a:off x="8388350" y="5103813"/>
            <a:ext cx="315913" cy="1436687"/>
          </a:xfrm>
          <a:prstGeom prst="rightBrace">
            <a:avLst>
              <a:gd name="adj1" fmla="val 37897"/>
              <a:gd name="adj2" fmla="val 50000"/>
            </a:avLst>
          </a:prstGeom>
          <a:noFill/>
          <a:ln w="38100" cap="flat" cmpd="sng">
            <a:solidFill>
              <a:schemeClr val="tx2"/>
            </a:solidFill>
            <a:prstDash val="solid"/>
            <a:headEnd type="none" w="med" len="med"/>
            <a:tailEnd type="none" w="med" len="med"/>
          </a:ln>
        </p:spPr>
        <p:txBody>
          <a:bodyPr/>
          <a:p>
            <a:endParaRPr lang="zh-CN" altLang="en-US"/>
          </a:p>
        </p:txBody>
      </p:sp>
      <p:sp>
        <p:nvSpPr>
          <p:cNvPr id="438319" name="右大括号 438318"/>
          <p:cNvSpPr/>
          <p:nvPr/>
        </p:nvSpPr>
        <p:spPr>
          <a:xfrm>
            <a:off x="8388350" y="3133725"/>
            <a:ext cx="284163" cy="1787525"/>
          </a:xfrm>
          <a:prstGeom prst="rightBrace">
            <a:avLst>
              <a:gd name="adj1" fmla="val 52420"/>
              <a:gd name="adj2" fmla="val 50000"/>
            </a:avLst>
          </a:prstGeom>
          <a:noFill/>
          <a:ln w="38100" cap="flat" cmpd="sng">
            <a:solidFill>
              <a:schemeClr val="tx2"/>
            </a:solidFill>
            <a:prstDash val="solid"/>
            <a:headEnd type="none" w="med" len="med"/>
            <a:tailEnd type="none" w="med" len="med"/>
          </a:ln>
        </p:spPr>
        <p:txBody>
          <a:bodyPr/>
          <a:p>
            <a:endParaRPr lang="zh-CN" altLang="en-US"/>
          </a:p>
        </p:txBody>
      </p:sp>
      <p:sp>
        <p:nvSpPr>
          <p:cNvPr id="438320" name="文本框 438319"/>
          <p:cNvSpPr txBox="1"/>
          <p:nvPr/>
        </p:nvSpPr>
        <p:spPr>
          <a:xfrm>
            <a:off x="8750300" y="3494088"/>
            <a:ext cx="304800" cy="914400"/>
          </a:xfrm>
          <a:prstGeom prst="rect">
            <a:avLst/>
          </a:prstGeom>
          <a:noFill/>
          <a:ln w="9525">
            <a:noFill/>
          </a:ln>
        </p:spPr>
        <p:txBody>
          <a:bodyPr vert="eaVert" lIns="0" tIns="0" rIns="0" bIns="0">
            <a:spAutoFit/>
          </a:bodyPr>
          <a:p>
            <a:pPr>
              <a:spcBef>
                <a:spcPct val="50000"/>
              </a:spcBef>
            </a:pPr>
            <a:r>
              <a:rPr lang="zh-CN" altLang="en-US" sz="2000" dirty="0">
                <a:solidFill>
                  <a:schemeClr val="tx2"/>
                </a:solidFill>
                <a:latin typeface="Times New Roman" panose="02020603050405020304" pitchFamily="18" charset="0"/>
              </a:rPr>
              <a:t>代码段</a:t>
            </a:r>
            <a:endParaRPr lang="zh-CN" altLang="en-US" sz="2000">
              <a:solidFill>
                <a:schemeClr val="tx2"/>
              </a:solidFill>
              <a:latin typeface="Times New Roman" panose="02020603050405020304" pitchFamily="18" charset="0"/>
            </a:endParaRPr>
          </a:p>
        </p:txBody>
      </p:sp>
      <p:sp>
        <p:nvSpPr>
          <p:cNvPr id="438321" name="文本框 438320"/>
          <p:cNvSpPr txBox="1"/>
          <p:nvPr/>
        </p:nvSpPr>
        <p:spPr>
          <a:xfrm>
            <a:off x="8748713" y="5408613"/>
            <a:ext cx="304800" cy="914400"/>
          </a:xfrm>
          <a:prstGeom prst="rect">
            <a:avLst/>
          </a:prstGeom>
          <a:noFill/>
          <a:ln w="9525">
            <a:noFill/>
          </a:ln>
        </p:spPr>
        <p:txBody>
          <a:bodyPr vert="eaVert" lIns="0" tIns="0" rIns="0" bIns="0">
            <a:spAutoFit/>
          </a:bodyPr>
          <a:p>
            <a:pPr>
              <a:spcBef>
                <a:spcPct val="50000"/>
              </a:spcBef>
            </a:pPr>
            <a:r>
              <a:rPr lang="zh-CN" altLang="en-US" sz="2000" dirty="0">
                <a:solidFill>
                  <a:schemeClr val="tx2"/>
                </a:solidFill>
                <a:latin typeface="Times New Roman" panose="02020603050405020304" pitchFamily="18" charset="0"/>
              </a:rPr>
              <a:t>数据段</a:t>
            </a:r>
            <a:endParaRPr lang="zh-CN" altLang="en-US" sz="2000">
              <a:solidFill>
                <a:schemeClr val="tx2"/>
              </a:solidFill>
              <a:latin typeface="Times New Roman" panose="02020603050405020304" pitchFamily="18" charset="0"/>
            </a:endParaRPr>
          </a:p>
        </p:txBody>
      </p:sp>
      <p:sp>
        <p:nvSpPr>
          <p:cNvPr id="438322" name="文本框 438321"/>
          <p:cNvSpPr txBox="1"/>
          <p:nvPr/>
        </p:nvSpPr>
        <p:spPr>
          <a:xfrm>
            <a:off x="7308850" y="2911475"/>
            <a:ext cx="215900" cy="366713"/>
          </a:xfrm>
          <a:prstGeom prst="rect">
            <a:avLst/>
          </a:prstGeom>
          <a:noFill/>
          <a:ln w="9525">
            <a:noFill/>
          </a:ln>
        </p:spPr>
        <p:txBody>
          <a:bodyPr lIns="0" tIns="0" rIns="0" bIns="0">
            <a:spAutoFit/>
          </a:bodyPr>
          <a:p>
            <a:pPr algn="ctr">
              <a:lnSpc>
                <a:spcPct val="40000"/>
              </a:lnSpc>
            </a:pPr>
            <a:r>
              <a:rPr lang="en-US" altLang="zh-CN" sz="2000">
                <a:solidFill>
                  <a:srgbClr val="FF3300"/>
                </a:solidFill>
                <a:latin typeface="Times New Roman" panose="02020603050405020304" pitchFamily="18" charset="0"/>
              </a:rPr>
              <a:t>.</a:t>
            </a:r>
            <a:endParaRPr lang="en-US" altLang="zh-CN" sz="2000">
              <a:solidFill>
                <a:srgbClr val="FF3300"/>
              </a:solidFill>
              <a:latin typeface="Times New Roman" panose="02020603050405020304" pitchFamily="18" charset="0"/>
            </a:endParaRPr>
          </a:p>
          <a:p>
            <a:pPr algn="ctr">
              <a:lnSpc>
                <a:spcPct val="40000"/>
              </a:lnSpc>
            </a:pPr>
            <a:r>
              <a:rPr lang="en-US" altLang="zh-CN" sz="2000">
                <a:solidFill>
                  <a:srgbClr val="FF3300"/>
                </a:solidFill>
                <a:latin typeface="Times New Roman" panose="02020603050405020304" pitchFamily="18" charset="0"/>
              </a:rPr>
              <a:t>.</a:t>
            </a:r>
            <a:endParaRPr lang="en-US" altLang="zh-CN" sz="2000">
              <a:solidFill>
                <a:srgbClr val="FF3300"/>
              </a:solidFill>
              <a:latin typeface="Times New Roman" panose="02020603050405020304" pitchFamily="18" charset="0"/>
            </a:endParaRPr>
          </a:p>
          <a:p>
            <a:pPr algn="ctr">
              <a:lnSpc>
                <a:spcPct val="40000"/>
              </a:lnSpc>
            </a:pPr>
            <a:r>
              <a:rPr lang="en-US" altLang="zh-CN" sz="2000">
                <a:solidFill>
                  <a:srgbClr val="FF3300"/>
                </a:solidFill>
                <a:latin typeface="Times New Roman" panose="02020603050405020304" pitchFamily="18" charset="0"/>
              </a:rPr>
              <a:t>.</a:t>
            </a:r>
            <a:endParaRPr lang="en-US" altLang="zh-CN" sz="2000">
              <a:latin typeface="Times New Roman" panose="02020603050405020304" pitchFamily="18" charset="0"/>
            </a:endParaRPr>
          </a:p>
        </p:txBody>
      </p:sp>
      <p:sp>
        <p:nvSpPr>
          <p:cNvPr id="438323" name="文本框 438322"/>
          <p:cNvSpPr txBox="1"/>
          <p:nvPr/>
        </p:nvSpPr>
        <p:spPr>
          <a:xfrm>
            <a:off x="7308850" y="4791075"/>
            <a:ext cx="215900" cy="366713"/>
          </a:xfrm>
          <a:prstGeom prst="rect">
            <a:avLst/>
          </a:prstGeom>
          <a:noFill/>
          <a:ln w="9525">
            <a:noFill/>
          </a:ln>
        </p:spPr>
        <p:txBody>
          <a:bodyPr lIns="0" tIns="0" rIns="0" bIns="0">
            <a:spAutoFit/>
          </a:bodyPr>
          <a:p>
            <a:pPr algn="ctr">
              <a:lnSpc>
                <a:spcPct val="40000"/>
              </a:lnSpc>
            </a:pPr>
            <a:r>
              <a:rPr lang="en-US" altLang="zh-CN" sz="2000">
                <a:solidFill>
                  <a:srgbClr val="FF3300"/>
                </a:solidFill>
                <a:latin typeface="Times New Roman" panose="02020603050405020304" pitchFamily="18" charset="0"/>
              </a:rPr>
              <a:t>.</a:t>
            </a:r>
            <a:endParaRPr lang="en-US" altLang="zh-CN" sz="2000">
              <a:solidFill>
                <a:srgbClr val="FF3300"/>
              </a:solidFill>
              <a:latin typeface="Times New Roman" panose="02020603050405020304" pitchFamily="18" charset="0"/>
            </a:endParaRPr>
          </a:p>
          <a:p>
            <a:pPr algn="ctr">
              <a:lnSpc>
                <a:spcPct val="40000"/>
              </a:lnSpc>
            </a:pPr>
            <a:r>
              <a:rPr lang="en-US" altLang="zh-CN" sz="2000">
                <a:solidFill>
                  <a:srgbClr val="FF3300"/>
                </a:solidFill>
                <a:latin typeface="Times New Roman" panose="02020603050405020304" pitchFamily="18" charset="0"/>
              </a:rPr>
              <a:t>.</a:t>
            </a:r>
            <a:endParaRPr lang="en-US" altLang="zh-CN" sz="2000">
              <a:solidFill>
                <a:srgbClr val="FF3300"/>
              </a:solidFill>
              <a:latin typeface="Times New Roman" panose="02020603050405020304" pitchFamily="18" charset="0"/>
            </a:endParaRPr>
          </a:p>
          <a:p>
            <a:pPr algn="ctr">
              <a:lnSpc>
                <a:spcPct val="40000"/>
              </a:lnSpc>
            </a:pPr>
            <a:r>
              <a:rPr lang="en-US" altLang="zh-CN" sz="2000">
                <a:solidFill>
                  <a:srgbClr val="FF3300"/>
                </a:solidFill>
                <a:latin typeface="Times New Roman" panose="02020603050405020304" pitchFamily="18" charset="0"/>
              </a:rPr>
              <a:t>.</a:t>
            </a:r>
            <a:endParaRPr lang="en-US" altLang="zh-CN" sz="2000">
              <a:latin typeface="Times New Roman" panose="02020603050405020304" pitchFamily="18" charset="0"/>
            </a:endParaRPr>
          </a:p>
        </p:txBody>
      </p:sp>
      <p:sp>
        <p:nvSpPr>
          <p:cNvPr id="438324" name="文本框 438323"/>
          <p:cNvSpPr txBox="1"/>
          <p:nvPr/>
        </p:nvSpPr>
        <p:spPr>
          <a:xfrm>
            <a:off x="7308850" y="6178550"/>
            <a:ext cx="215900" cy="366713"/>
          </a:xfrm>
          <a:prstGeom prst="rect">
            <a:avLst/>
          </a:prstGeom>
          <a:noFill/>
          <a:ln w="9525">
            <a:noFill/>
          </a:ln>
        </p:spPr>
        <p:txBody>
          <a:bodyPr lIns="0" tIns="0" rIns="0" bIns="0">
            <a:spAutoFit/>
          </a:bodyPr>
          <a:p>
            <a:pPr algn="ctr">
              <a:lnSpc>
                <a:spcPct val="40000"/>
              </a:lnSpc>
            </a:pPr>
            <a:r>
              <a:rPr lang="en-US" altLang="zh-CN" sz="2000">
                <a:solidFill>
                  <a:srgbClr val="FF3300"/>
                </a:solidFill>
                <a:latin typeface="Times New Roman" panose="02020603050405020304" pitchFamily="18" charset="0"/>
              </a:rPr>
              <a:t>.</a:t>
            </a:r>
            <a:endParaRPr lang="en-US" altLang="zh-CN" sz="2000">
              <a:solidFill>
                <a:srgbClr val="FF3300"/>
              </a:solidFill>
              <a:latin typeface="Times New Roman" panose="02020603050405020304" pitchFamily="18" charset="0"/>
            </a:endParaRPr>
          </a:p>
          <a:p>
            <a:pPr algn="ctr">
              <a:lnSpc>
                <a:spcPct val="40000"/>
              </a:lnSpc>
            </a:pPr>
            <a:r>
              <a:rPr lang="en-US" altLang="zh-CN" sz="2000">
                <a:solidFill>
                  <a:srgbClr val="FF3300"/>
                </a:solidFill>
                <a:latin typeface="Times New Roman" panose="02020603050405020304" pitchFamily="18" charset="0"/>
              </a:rPr>
              <a:t>.</a:t>
            </a:r>
            <a:endParaRPr lang="en-US" altLang="zh-CN" sz="2000">
              <a:solidFill>
                <a:srgbClr val="FF3300"/>
              </a:solidFill>
              <a:latin typeface="Times New Roman" panose="02020603050405020304" pitchFamily="18" charset="0"/>
            </a:endParaRPr>
          </a:p>
          <a:p>
            <a:pPr algn="ctr">
              <a:lnSpc>
                <a:spcPct val="40000"/>
              </a:lnSpc>
            </a:pPr>
            <a:r>
              <a:rPr lang="en-US" altLang="zh-CN" sz="2000">
                <a:solidFill>
                  <a:srgbClr val="FF3300"/>
                </a:solidFill>
                <a:latin typeface="Times New Roman" panose="02020603050405020304" pitchFamily="18" charset="0"/>
              </a:rPr>
              <a:t>.</a:t>
            </a:r>
            <a:endParaRPr lang="en-US" altLang="zh-CN" sz="2000">
              <a:latin typeface="Times New Roman" panose="02020603050405020304" pitchFamily="18" charset="0"/>
            </a:endParaRPr>
          </a:p>
        </p:txBody>
      </p:sp>
      <p:sp>
        <p:nvSpPr>
          <p:cNvPr id="438325" name="文本框 438324"/>
          <p:cNvSpPr txBox="1"/>
          <p:nvPr/>
        </p:nvSpPr>
        <p:spPr>
          <a:xfrm>
            <a:off x="7034213" y="5257800"/>
            <a:ext cx="792162" cy="304800"/>
          </a:xfrm>
          <a:prstGeom prst="rect">
            <a:avLst/>
          </a:prstGeom>
          <a:noFill/>
          <a:ln w="9525">
            <a:noFill/>
          </a:ln>
        </p:spPr>
        <p:txBody>
          <a:bodyPr lIns="0" tIns="0" rIns="0" bIns="0">
            <a:spAutoFit/>
          </a:bodyPr>
          <a:p>
            <a:pPr algn="ctr">
              <a:spcBef>
                <a:spcPct val="50000"/>
              </a:spcBef>
            </a:pPr>
            <a:r>
              <a:rPr lang="en-US" altLang="zh-CN" sz="2000">
                <a:solidFill>
                  <a:srgbClr val="FF3300"/>
                </a:solidFill>
                <a:latin typeface="Times New Roman" panose="02020603050405020304" pitchFamily="18" charset="0"/>
              </a:rPr>
              <a:t>YY</a:t>
            </a:r>
            <a:endParaRPr lang="en-US" altLang="zh-CN" sz="2000">
              <a:latin typeface="Times New Roman" panose="02020603050405020304" pitchFamily="18" charset="0"/>
            </a:endParaRPr>
          </a:p>
        </p:txBody>
      </p:sp>
      <p:sp>
        <p:nvSpPr>
          <p:cNvPr id="438326" name="文本框 438325"/>
          <p:cNvSpPr txBox="1"/>
          <p:nvPr/>
        </p:nvSpPr>
        <p:spPr>
          <a:xfrm>
            <a:off x="7019925" y="5675313"/>
            <a:ext cx="792163" cy="304800"/>
          </a:xfrm>
          <a:prstGeom prst="rect">
            <a:avLst/>
          </a:prstGeom>
          <a:noFill/>
          <a:ln w="9525">
            <a:noFill/>
          </a:ln>
        </p:spPr>
        <p:txBody>
          <a:bodyPr lIns="0" tIns="0" rIns="0" bIns="0">
            <a:spAutoFit/>
          </a:bodyPr>
          <a:p>
            <a:pPr algn="ctr">
              <a:spcBef>
                <a:spcPct val="50000"/>
              </a:spcBef>
            </a:pPr>
            <a:r>
              <a:rPr lang="en-US" altLang="zh-CN" sz="2000">
                <a:solidFill>
                  <a:srgbClr val="FF3300"/>
                </a:solidFill>
                <a:latin typeface="Times New Roman" panose="02020603050405020304" pitchFamily="18" charset="0"/>
              </a:rPr>
              <a:t>XX</a:t>
            </a:r>
            <a:endParaRPr lang="en-US" altLang="zh-CN" sz="2000">
              <a:latin typeface="Times New Roman" panose="02020603050405020304" pitchFamily="18" charset="0"/>
            </a:endParaRPr>
          </a:p>
        </p:txBody>
      </p:sp>
      <p:sp>
        <p:nvSpPr>
          <p:cNvPr id="438327" name="直接连接符 438326"/>
          <p:cNvSpPr/>
          <p:nvPr/>
        </p:nvSpPr>
        <p:spPr>
          <a:xfrm>
            <a:off x="6516688" y="4213225"/>
            <a:ext cx="1765300" cy="0"/>
          </a:xfrm>
          <a:prstGeom prst="line">
            <a:avLst/>
          </a:prstGeom>
          <a:ln w="38100" cap="flat" cmpd="sng">
            <a:solidFill>
              <a:srgbClr val="006600"/>
            </a:solidFill>
            <a:prstDash val="solid"/>
            <a:headEnd type="none" w="med" len="med"/>
            <a:tailEnd type="none" w="med" len="med"/>
          </a:ln>
        </p:spPr>
      </p:sp>
      <p:sp>
        <p:nvSpPr>
          <p:cNvPr id="438328" name="直接连接符 438327"/>
          <p:cNvSpPr/>
          <p:nvPr/>
        </p:nvSpPr>
        <p:spPr>
          <a:xfrm>
            <a:off x="6516688" y="3852863"/>
            <a:ext cx="1765300" cy="0"/>
          </a:xfrm>
          <a:prstGeom prst="line">
            <a:avLst/>
          </a:prstGeom>
          <a:ln w="38100" cap="flat" cmpd="sng">
            <a:solidFill>
              <a:srgbClr val="006600"/>
            </a:solidFill>
            <a:prstDash val="solid"/>
            <a:headEnd type="none" w="med" len="med"/>
            <a:tailEnd type="none" w="med" len="med"/>
          </a:ln>
        </p:spPr>
      </p:sp>
      <p:sp>
        <p:nvSpPr>
          <p:cNvPr id="438329" name="直接连接符 438328"/>
          <p:cNvSpPr/>
          <p:nvPr/>
        </p:nvSpPr>
        <p:spPr>
          <a:xfrm>
            <a:off x="6516688" y="3421063"/>
            <a:ext cx="1765300" cy="0"/>
          </a:xfrm>
          <a:prstGeom prst="line">
            <a:avLst/>
          </a:prstGeom>
          <a:ln w="38100" cap="flat" cmpd="sng">
            <a:solidFill>
              <a:srgbClr val="006600"/>
            </a:solidFill>
            <a:prstDash val="solid"/>
            <a:headEnd type="none" w="med" len="med"/>
            <a:tailEnd type="none" w="med" len="med"/>
          </a:ln>
        </p:spPr>
      </p:sp>
      <p:sp>
        <p:nvSpPr>
          <p:cNvPr id="438330" name="直接连接符 438329"/>
          <p:cNvSpPr/>
          <p:nvPr/>
        </p:nvSpPr>
        <p:spPr>
          <a:xfrm>
            <a:off x="6516688" y="5629275"/>
            <a:ext cx="1765300" cy="0"/>
          </a:xfrm>
          <a:prstGeom prst="line">
            <a:avLst/>
          </a:prstGeom>
          <a:ln w="38100" cap="flat" cmpd="sng">
            <a:solidFill>
              <a:srgbClr val="006600"/>
            </a:solidFill>
            <a:prstDash val="solid"/>
            <a:headEnd type="none" w="med" len="med"/>
            <a:tailEnd type="none" w="med" len="med"/>
          </a:ln>
        </p:spPr>
      </p:sp>
      <p:sp>
        <p:nvSpPr>
          <p:cNvPr id="438331" name="直接连接符 438330"/>
          <p:cNvSpPr/>
          <p:nvPr/>
        </p:nvSpPr>
        <p:spPr>
          <a:xfrm>
            <a:off x="6516688" y="5241925"/>
            <a:ext cx="1765300" cy="0"/>
          </a:xfrm>
          <a:prstGeom prst="line">
            <a:avLst/>
          </a:prstGeom>
          <a:ln w="38100" cap="flat" cmpd="sng">
            <a:solidFill>
              <a:srgbClr val="006600"/>
            </a:solidFill>
            <a:prstDash val="solid"/>
            <a:headEnd type="none" w="med" len="med"/>
            <a:tailEnd type="none" w="med" len="med"/>
          </a:ln>
        </p:spPr>
      </p:sp>
      <p:sp>
        <p:nvSpPr>
          <p:cNvPr id="438332" name="直接连接符 438331"/>
          <p:cNvSpPr/>
          <p:nvPr/>
        </p:nvSpPr>
        <p:spPr>
          <a:xfrm>
            <a:off x="6516688" y="6019800"/>
            <a:ext cx="1765300" cy="0"/>
          </a:xfrm>
          <a:prstGeom prst="line">
            <a:avLst/>
          </a:prstGeom>
          <a:ln w="38100" cap="flat" cmpd="sng">
            <a:solidFill>
              <a:srgbClr val="006600"/>
            </a:solidFill>
            <a:prstDash val="solid"/>
            <a:headEnd type="none" w="med" len="med"/>
            <a:tailEnd type="none" w="med" len="med"/>
          </a:ln>
        </p:spPr>
      </p:sp>
      <p:sp>
        <p:nvSpPr>
          <p:cNvPr id="438305" name="任意多边形 438304"/>
          <p:cNvSpPr/>
          <p:nvPr/>
        </p:nvSpPr>
        <p:spPr>
          <a:xfrm>
            <a:off x="4473575" y="5516563"/>
            <a:ext cx="2259013" cy="966787"/>
          </a:xfrm>
          <a:custGeom>
            <a:avLst/>
            <a:gdLst/>
            <a:ahLst/>
            <a:cxnLst/>
            <a:pathLst>
              <a:path w="1436" h="826">
                <a:moveTo>
                  <a:pt x="1436" y="0"/>
                </a:moveTo>
                <a:cubicBezTo>
                  <a:pt x="1410" y="78"/>
                  <a:pt x="1428" y="41"/>
                  <a:pt x="1379" y="114"/>
                </a:cubicBezTo>
                <a:cubicBezTo>
                  <a:pt x="1373" y="123"/>
                  <a:pt x="1360" y="142"/>
                  <a:pt x="1360" y="142"/>
                </a:cubicBezTo>
                <a:cubicBezTo>
                  <a:pt x="1329" y="239"/>
                  <a:pt x="1236" y="331"/>
                  <a:pt x="1153" y="387"/>
                </a:cubicBezTo>
                <a:cubicBezTo>
                  <a:pt x="1126" y="429"/>
                  <a:pt x="1082" y="439"/>
                  <a:pt x="1049" y="472"/>
                </a:cubicBezTo>
                <a:cubicBezTo>
                  <a:pt x="1021" y="500"/>
                  <a:pt x="1002" y="517"/>
                  <a:pt x="964" y="529"/>
                </a:cubicBezTo>
                <a:cubicBezTo>
                  <a:pt x="930" y="562"/>
                  <a:pt x="891" y="578"/>
                  <a:pt x="850" y="605"/>
                </a:cubicBezTo>
                <a:cubicBezTo>
                  <a:pt x="794" y="642"/>
                  <a:pt x="735" y="687"/>
                  <a:pt x="671" y="708"/>
                </a:cubicBezTo>
                <a:cubicBezTo>
                  <a:pt x="590" y="763"/>
                  <a:pt x="473" y="783"/>
                  <a:pt x="378" y="803"/>
                </a:cubicBezTo>
                <a:cubicBezTo>
                  <a:pt x="247" y="797"/>
                  <a:pt x="176" y="826"/>
                  <a:pt x="86" y="765"/>
                </a:cubicBezTo>
                <a:cubicBezTo>
                  <a:pt x="60" y="726"/>
                  <a:pt x="44" y="689"/>
                  <a:pt x="19" y="652"/>
                </a:cubicBezTo>
                <a:cubicBezTo>
                  <a:pt x="0" y="592"/>
                  <a:pt x="1" y="615"/>
                  <a:pt x="1" y="586"/>
                </a:cubicBezTo>
              </a:path>
            </a:pathLst>
          </a:custGeom>
          <a:noFill/>
          <a:ln w="38100" cap="flat" cmpd="sng">
            <a:solidFill>
              <a:schemeClr val="tx2">
                <a:alpha val="100000"/>
              </a:schemeClr>
            </a:solidFill>
            <a:prstDash val="solid"/>
            <a:headEnd type="none" w="med" len="med"/>
            <a:tailEnd type="triangle" w="lg" len="lg"/>
          </a:ln>
        </p:spPr>
        <p:txBody>
          <a:bodyPr/>
          <a:p>
            <a:endParaRPr lang="zh-CN" altLang="en-US"/>
          </a:p>
        </p:txBody>
      </p:sp>
      <p:sp>
        <p:nvSpPr>
          <p:cNvPr id="438304" name="任意多边形 438303"/>
          <p:cNvSpPr/>
          <p:nvPr/>
        </p:nvSpPr>
        <p:spPr>
          <a:xfrm>
            <a:off x="3552825" y="5805488"/>
            <a:ext cx="3179763" cy="865187"/>
          </a:xfrm>
          <a:custGeom>
            <a:avLst/>
            <a:gdLst/>
            <a:ahLst/>
            <a:cxnLst/>
            <a:pathLst>
              <a:path w="1945" h="708">
                <a:moveTo>
                  <a:pt x="1945" y="0"/>
                </a:moveTo>
                <a:cubicBezTo>
                  <a:pt x="1923" y="61"/>
                  <a:pt x="1904" y="116"/>
                  <a:pt x="1869" y="170"/>
                </a:cubicBezTo>
                <a:cubicBezTo>
                  <a:pt x="1846" y="239"/>
                  <a:pt x="1846" y="228"/>
                  <a:pt x="1803" y="283"/>
                </a:cubicBezTo>
                <a:cubicBezTo>
                  <a:pt x="1766" y="330"/>
                  <a:pt x="1749" y="382"/>
                  <a:pt x="1699" y="415"/>
                </a:cubicBezTo>
                <a:cubicBezTo>
                  <a:pt x="1646" y="496"/>
                  <a:pt x="1716" y="403"/>
                  <a:pt x="1652" y="453"/>
                </a:cubicBezTo>
                <a:cubicBezTo>
                  <a:pt x="1643" y="460"/>
                  <a:pt x="1641" y="473"/>
                  <a:pt x="1633" y="481"/>
                </a:cubicBezTo>
                <a:cubicBezTo>
                  <a:pt x="1614" y="500"/>
                  <a:pt x="1599" y="502"/>
                  <a:pt x="1576" y="510"/>
                </a:cubicBezTo>
                <a:cubicBezTo>
                  <a:pt x="1513" y="573"/>
                  <a:pt x="1582" y="513"/>
                  <a:pt x="1520" y="547"/>
                </a:cubicBezTo>
                <a:cubicBezTo>
                  <a:pt x="1490" y="564"/>
                  <a:pt x="1467" y="593"/>
                  <a:pt x="1435" y="604"/>
                </a:cubicBezTo>
                <a:cubicBezTo>
                  <a:pt x="1416" y="610"/>
                  <a:pt x="1397" y="617"/>
                  <a:pt x="1378" y="623"/>
                </a:cubicBezTo>
                <a:cubicBezTo>
                  <a:pt x="1369" y="626"/>
                  <a:pt x="1350" y="632"/>
                  <a:pt x="1350" y="632"/>
                </a:cubicBezTo>
                <a:cubicBezTo>
                  <a:pt x="1278" y="681"/>
                  <a:pt x="1122" y="700"/>
                  <a:pt x="1038" y="708"/>
                </a:cubicBezTo>
                <a:cubicBezTo>
                  <a:pt x="893" y="705"/>
                  <a:pt x="749" y="705"/>
                  <a:pt x="604" y="699"/>
                </a:cubicBezTo>
                <a:cubicBezTo>
                  <a:pt x="543" y="696"/>
                  <a:pt x="430" y="643"/>
                  <a:pt x="368" y="623"/>
                </a:cubicBezTo>
                <a:cubicBezTo>
                  <a:pt x="294" y="599"/>
                  <a:pt x="234" y="553"/>
                  <a:pt x="170" y="510"/>
                </a:cubicBezTo>
                <a:cubicBezTo>
                  <a:pt x="94" y="460"/>
                  <a:pt x="187" y="522"/>
                  <a:pt x="113" y="472"/>
                </a:cubicBezTo>
                <a:cubicBezTo>
                  <a:pt x="104" y="466"/>
                  <a:pt x="85" y="453"/>
                  <a:pt x="85" y="453"/>
                </a:cubicBezTo>
                <a:cubicBezTo>
                  <a:pt x="35" y="379"/>
                  <a:pt x="101" y="468"/>
                  <a:pt x="37" y="406"/>
                </a:cubicBezTo>
                <a:cubicBezTo>
                  <a:pt x="23" y="392"/>
                  <a:pt x="14" y="373"/>
                  <a:pt x="0" y="359"/>
                </a:cubicBezTo>
              </a:path>
            </a:pathLst>
          </a:custGeom>
          <a:noFill/>
          <a:ln w="38100" cap="flat" cmpd="sng">
            <a:solidFill>
              <a:schemeClr val="tx2">
                <a:alpha val="100000"/>
              </a:schemeClr>
            </a:solidFill>
            <a:prstDash val="solid"/>
            <a:headEnd type="none" w="med" len="med"/>
            <a:tailEnd type="triangle" w="lg" len="lg"/>
          </a:ln>
        </p:spPr>
        <p:txBody>
          <a:bodyPr/>
          <a:p>
            <a:endParaRPr lang="zh-CN" altLang="en-US"/>
          </a:p>
        </p:txBody>
      </p:sp>
      <p:sp>
        <p:nvSpPr>
          <p:cNvPr id="438333" name="矩形 438332"/>
          <p:cNvSpPr/>
          <p:nvPr/>
        </p:nvSpPr>
        <p:spPr>
          <a:xfrm>
            <a:off x="5611813" y="4903788"/>
            <a:ext cx="673100" cy="287337"/>
          </a:xfrm>
          <a:prstGeom prst="rect">
            <a:avLst/>
          </a:prstGeom>
          <a:noFill/>
          <a:ln w="25400" cap="flat" cmpd="sng">
            <a:solidFill>
              <a:srgbClr val="FF3300"/>
            </a:solidFill>
            <a:prstDash val="solid"/>
            <a:miter/>
            <a:headEnd type="none" w="med" len="med"/>
            <a:tailEnd type="none" w="med" len="med"/>
          </a:ln>
        </p:spPr>
        <p:txBody>
          <a:bodyPr/>
          <a:p>
            <a:endParaRPr lang="zh-CN" altLang="en-US"/>
          </a:p>
        </p:txBody>
      </p:sp>
      <p:sp>
        <p:nvSpPr>
          <p:cNvPr id="438334" name="矩形 438333"/>
          <p:cNvSpPr/>
          <p:nvPr/>
        </p:nvSpPr>
        <p:spPr>
          <a:xfrm>
            <a:off x="5608638" y="4562475"/>
            <a:ext cx="673100" cy="287338"/>
          </a:xfrm>
          <a:prstGeom prst="rect">
            <a:avLst/>
          </a:prstGeom>
          <a:noFill/>
          <a:ln w="25400" cap="flat" cmpd="sng">
            <a:solidFill>
              <a:srgbClr val="FF3300"/>
            </a:solidFill>
            <a:prstDash val="solid"/>
            <a:miter/>
            <a:headEnd type="none" w="med" len="med"/>
            <a:tailEnd type="none" w="med" len="med"/>
          </a:ln>
        </p:spPr>
        <p:txBody>
          <a:bodyPr/>
          <a:p>
            <a:endParaRPr lang="zh-CN" altLang="en-US"/>
          </a:p>
        </p:txBody>
      </p:sp>
      <p:sp>
        <p:nvSpPr>
          <p:cNvPr id="438335" name="矩形 438334"/>
          <p:cNvSpPr/>
          <p:nvPr/>
        </p:nvSpPr>
        <p:spPr>
          <a:xfrm>
            <a:off x="5494338" y="4211638"/>
            <a:ext cx="673100" cy="287337"/>
          </a:xfrm>
          <a:prstGeom prst="rect">
            <a:avLst/>
          </a:prstGeom>
          <a:noFill/>
          <a:ln w="25400" cap="flat" cmpd="sng">
            <a:solidFill>
              <a:srgbClr val="FF3300"/>
            </a:solidFill>
            <a:prstDash val="solid"/>
            <a:miter/>
            <a:headEnd type="none" w="med" len="med"/>
            <a:tailEnd type="none" w="med" len="med"/>
          </a:ln>
        </p:spPr>
        <p:txBody>
          <a:bodyPr/>
          <a:p>
            <a:endParaRPr lang="zh-CN" altLang="en-US"/>
          </a:p>
        </p:txBody>
      </p:sp>
    </p:spTree>
  </p:cSld>
  <p:clrMapOvr>
    <a:masterClrMapping/>
  </p:clrMapOvr>
  <p:transition>
    <p:wheel spokes="8"/>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3650" name="标题 283649"/>
          <p:cNvSpPr>
            <a:spLocks noGrp="1"/>
          </p:cNvSpPr>
          <p:nvPr>
            <p:ph type="title"/>
          </p:nvPr>
        </p:nvSpPr>
        <p:spPr/>
        <p:txBody>
          <a:bodyPr anchor="ctr" anchorCtr="0"/>
          <a:p>
            <a:r>
              <a:rPr lang="zh-CN" altLang="en-US" dirty="0"/>
              <a:t>3.1 概述</a:t>
            </a:r>
            <a:endParaRPr lang="zh-CN" altLang="en-US" dirty="0"/>
          </a:p>
        </p:txBody>
      </p:sp>
      <p:sp>
        <p:nvSpPr>
          <p:cNvPr id="283651" name="文本占位符 283650"/>
          <p:cNvSpPr>
            <a:spLocks noGrp="1"/>
          </p:cNvSpPr>
          <p:nvPr>
            <p:ph type="body" idx="1"/>
          </p:nvPr>
        </p:nvSpPr>
        <p:spPr>
          <a:xfrm>
            <a:off x="457200" y="1524000"/>
            <a:ext cx="8382000" cy="5145088"/>
          </a:xfrm>
        </p:spPr>
        <p:txBody>
          <a:bodyPr/>
          <a:p>
            <a:pPr>
              <a:lnSpc>
                <a:spcPct val="100000"/>
              </a:lnSpc>
            </a:pPr>
            <a:r>
              <a:rPr lang="en-GB" altLang="en-US" sz="2400" err="1"/>
              <a:t>指令</a:t>
            </a:r>
            <a:r>
              <a:rPr lang="en-GB" altLang="zh-CN" sz="2400">
                <a:latin typeface="宋体" panose="02010600030101010101" pitchFamily="2" charset="-122"/>
              </a:rPr>
              <a:t>——</a:t>
            </a:r>
            <a:r>
              <a:rPr lang="en-GB" altLang="en-US" sz="2400" err="1"/>
              <a:t>控制计算机完成指定操作的命令</a:t>
            </a:r>
            <a:endParaRPr lang="en-GB" altLang="zh-CN" sz="2400"/>
          </a:p>
          <a:p>
            <a:pPr>
              <a:lnSpc>
                <a:spcPct val="100000"/>
              </a:lnSpc>
              <a:spcAft>
                <a:spcPct val="10000"/>
              </a:spcAft>
              <a:buNone/>
            </a:pPr>
            <a:r>
              <a:rPr lang="zh-CN" altLang="en-US" sz="2000" dirty="0"/>
              <a:t>                      运算数据的来源</a:t>
            </a:r>
            <a:endParaRPr lang="zh-CN" altLang="en-US" sz="2000" dirty="0"/>
          </a:p>
          <a:p>
            <a:pPr>
              <a:lnSpc>
                <a:spcPct val="100000"/>
              </a:lnSpc>
              <a:spcAft>
                <a:spcPct val="10000"/>
              </a:spcAft>
              <a:buNone/>
            </a:pPr>
            <a:r>
              <a:rPr lang="zh-CN" altLang="en-US" sz="2000" dirty="0"/>
              <a:t>  指令中应包含的信息  运算结果的去向</a:t>
            </a:r>
            <a:endParaRPr lang="zh-CN" altLang="en-US" sz="2000" dirty="0"/>
          </a:p>
          <a:p>
            <a:pPr>
              <a:lnSpc>
                <a:spcPct val="100000"/>
              </a:lnSpc>
              <a:spcAft>
                <a:spcPct val="10000"/>
              </a:spcAft>
              <a:buNone/>
            </a:pPr>
            <a:r>
              <a:rPr lang="zh-CN" altLang="en-US" sz="2000" dirty="0"/>
              <a:t>                      执行的操作</a:t>
            </a:r>
            <a:endParaRPr lang="en-GB" altLang="zh-CN" sz="2000"/>
          </a:p>
          <a:p>
            <a:pPr>
              <a:lnSpc>
                <a:spcPct val="100000"/>
              </a:lnSpc>
            </a:pPr>
            <a:r>
              <a:rPr lang="zh-CN" altLang="en-US" sz="2400" dirty="0"/>
              <a:t>机器指令</a:t>
            </a:r>
            <a:r>
              <a:rPr lang="en-US" altLang="zh-CN" sz="2400">
                <a:latin typeface="宋体" panose="02010600030101010101" pitchFamily="2" charset="-122"/>
              </a:rPr>
              <a:t>——</a:t>
            </a:r>
            <a:r>
              <a:rPr lang="zh-CN" altLang="en-US" sz="2400" dirty="0"/>
              <a:t>指令的二进制代码形式。例如：</a:t>
            </a:r>
            <a:r>
              <a:rPr lang="en-US" altLang="zh-CN" sz="2400"/>
              <a:t>CD21H</a:t>
            </a:r>
            <a:endParaRPr lang="en-US" altLang="zh-CN" sz="2400"/>
          </a:p>
          <a:p>
            <a:pPr>
              <a:lnSpc>
                <a:spcPct val="100000"/>
              </a:lnSpc>
            </a:pPr>
            <a:r>
              <a:rPr lang="zh-CN" altLang="en-US" sz="2400" dirty="0"/>
              <a:t>汇编指令</a:t>
            </a:r>
            <a:r>
              <a:rPr lang="en-US" altLang="zh-CN" sz="2400">
                <a:latin typeface="宋体" panose="02010600030101010101" pitchFamily="2" charset="-122"/>
              </a:rPr>
              <a:t>——</a:t>
            </a:r>
            <a:r>
              <a:rPr lang="zh-CN" altLang="en-US" sz="2400" dirty="0"/>
              <a:t>助记符形式的指令。例如：</a:t>
            </a:r>
            <a:r>
              <a:rPr lang="en-US" altLang="zh-CN" sz="2400"/>
              <a:t>INT  21H</a:t>
            </a:r>
            <a:endParaRPr lang="en-US" altLang="zh-CN" sz="2400"/>
          </a:p>
          <a:p>
            <a:pPr>
              <a:lnSpc>
                <a:spcPct val="100000"/>
              </a:lnSpc>
            </a:pPr>
            <a:r>
              <a:rPr lang="zh-CN" altLang="en-US" sz="2400" dirty="0"/>
              <a:t>指令系统</a:t>
            </a:r>
            <a:r>
              <a:rPr lang="en-US" altLang="zh-CN" sz="2400">
                <a:latin typeface="宋体" panose="02010600030101010101" pitchFamily="2" charset="-122"/>
              </a:rPr>
              <a:t>——</a:t>
            </a:r>
            <a:r>
              <a:rPr lang="en-US" altLang="zh-CN" sz="2400"/>
              <a:t>CPU</a:t>
            </a:r>
            <a:r>
              <a:rPr lang="zh-CN" altLang="en-US" sz="2400" dirty="0"/>
              <a:t>所有指令及其使用规则的集合</a:t>
            </a:r>
            <a:r>
              <a:rPr lang="zh-CN" altLang="en-US" sz="2400" dirty="0"/>
              <a:t>。</a:t>
            </a:r>
            <a:endParaRPr lang="en-US" altLang="zh-CN" sz="2400"/>
          </a:p>
          <a:p>
            <a:pPr>
              <a:lnSpc>
                <a:spcPct val="100000"/>
              </a:lnSpc>
            </a:pPr>
            <a:r>
              <a:rPr lang="zh-CN" altLang="en-US" sz="2400" dirty="0"/>
              <a:t>指令的兼容性</a:t>
            </a:r>
            <a:r>
              <a:rPr lang="en-US" altLang="zh-CN" sz="2400">
                <a:latin typeface="宋体" panose="02010600030101010101" pitchFamily="2" charset="-122"/>
              </a:rPr>
              <a:t>——</a:t>
            </a:r>
            <a:r>
              <a:rPr lang="zh-CN" altLang="en-US" sz="2400" dirty="0"/>
              <a:t>同一系列机的指令都是兼容的</a:t>
            </a:r>
            <a:r>
              <a:rPr lang="zh-CN" altLang="en-US" sz="2400" dirty="0"/>
              <a:t>。</a:t>
            </a:r>
            <a:endParaRPr lang="zh-CN" altLang="en-US" sz="2400" dirty="0"/>
          </a:p>
          <a:p>
            <a:pPr>
              <a:lnSpc>
                <a:spcPct val="100000"/>
              </a:lnSpc>
              <a:buNone/>
            </a:pPr>
            <a:r>
              <a:rPr lang="en-US" altLang="zh-CN" sz="2000" b="0"/>
              <a:t>8088/8086</a:t>
            </a:r>
            <a:r>
              <a:rPr lang="zh-CN" altLang="en-US" sz="2000" b="0" dirty="0"/>
              <a:t>指令系统</a:t>
            </a:r>
            <a:r>
              <a:rPr lang="en-US" altLang="zh-CN" sz="2000" b="0"/>
              <a:t>:</a:t>
            </a:r>
            <a:endParaRPr lang="en-US" altLang="zh-CN" sz="2000" b="0"/>
          </a:p>
          <a:p>
            <a:pPr>
              <a:lnSpc>
                <a:spcPct val="100000"/>
              </a:lnSpc>
              <a:buNone/>
            </a:pPr>
            <a:r>
              <a:rPr lang="en-US" altLang="en-US" sz="2000" b="0"/>
              <a:t>（1）</a:t>
            </a:r>
            <a:r>
              <a:rPr lang="zh-CN" altLang="en-US" sz="2000" b="0" dirty="0"/>
              <a:t>指令向后兼容（</a:t>
            </a:r>
            <a:r>
              <a:rPr lang="en-US" altLang="zh-CN" sz="2000" b="0"/>
              <a:t>x86</a:t>
            </a:r>
            <a:r>
              <a:rPr lang="zh-CN" altLang="en-US" sz="2000" b="0" dirty="0"/>
              <a:t>系列）</a:t>
            </a:r>
            <a:endParaRPr lang="en-US" altLang="en-US" sz="2000" b="0"/>
          </a:p>
          <a:p>
            <a:pPr>
              <a:lnSpc>
                <a:spcPct val="100000"/>
              </a:lnSpc>
              <a:buNone/>
            </a:pPr>
            <a:r>
              <a:rPr lang="en-US" altLang="en-US" sz="2000" b="0"/>
              <a:t>（2）应用广泛</a:t>
            </a:r>
            <a:r>
              <a:rPr lang="zh-CN" altLang="en-US" sz="2000" b="0" dirty="0"/>
              <a:t>，</a:t>
            </a:r>
            <a:r>
              <a:rPr lang="en-US" altLang="en-US" sz="2000" b="0" err="1"/>
              <a:t>资料易于寻找</a:t>
            </a:r>
            <a:endParaRPr lang="zh-CN" altLang="en-US" sz="2000" b="0" dirty="0"/>
          </a:p>
        </p:txBody>
      </p:sp>
      <p:sp>
        <p:nvSpPr>
          <p:cNvPr id="283652" name="左大括号 283651"/>
          <p:cNvSpPr/>
          <p:nvPr/>
        </p:nvSpPr>
        <p:spPr>
          <a:xfrm>
            <a:off x="3203575" y="2060575"/>
            <a:ext cx="144463" cy="936625"/>
          </a:xfrm>
          <a:prstGeom prst="leftBrace">
            <a:avLst>
              <a:gd name="adj1" fmla="val 54029"/>
              <a:gd name="adj2" fmla="val 50000"/>
            </a:avLst>
          </a:prstGeom>
          <a:noFill/>
          <a:ln w="25400" cap="sq" cmpd="sng">
            <a:solidFill>
              <a:srgbClr val="800000"/>
            </a:solidFill>
            <a:prstDash val="solid"/>
            <a:headEnd type="none" w="sm" len="sm"/>
            <a:tailEnd type="none" w="sm" len="sm"/>
          </a:ln>
        </p:spPr>
        <p:txBody>
          <a:bodyPr/>
          <a:p>
            <a:endParaRPr lang="zh-CN" altLang="en-US"/>
          </a:p>
        </p:txBody>
      </p:sp>
    </p:spTree>
  </p:cSld>
  <p:clrMapOvr>
    <a:masterClrMapping/>
  </p:clrMapOvr>
  <p:transition>
    <p:wheel spokes="8"/>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1058" name="标题 301057"/>
          <p:cNvSpPr>
            <a:spLocks noGrp="1"/>
          </p:cNvSpPr>
          <p:nvPr>
            <p:ph type="title"/>
          </p:nvPr>
        </p:nvSpPr>
        <p:spPr/>
        <p:txBody>
          <a:bodyPr anchor="ctr" anchorCtr="0"/>
          <a:p>
            <a:r>
              <a:rPr lang="zh-CN" altLang="en-US" dirty="0">
                <a:latin typeface="Times New Roman" panose="02020603050405020304" pitchFamily="18" charset="0"/>
              </a:rPr>
              <a:t>七、基址、变址、相对寻址</a:t>
            </a:r>
            <a:endParaRPr lang="zh-CN" altLang="en-US" dirty="0">
              <a:latin typeface="Times New Roman" panose="02020603050405020304" pitchFamily="18" charset="0"/>
            </a:endParaRPr>
          </a:p>
        </p:txBody>
      </p:sp>
      <p:sp>
        <p:nvSpPr>
          <p:cNvPr id="301059" name="文本占位符 301058"/>
          <p:cNvSpPr>
            <a:spLocks noGrp="1"/>
          </p:cNvSpPr>
          <p:nvPr>
            <p:ph type="body" idx="1"/>
          </p:nvPr>
        </p:nvSpPr>
        <p:spPr/>
        <p:txBody>
          <a:bodyPr/>
          <a:p>
            <a:pPr marL="360680" indent="-360680"/>
            <a:r>
              <a:rPr lang="zh-CN" altLang="en-US" sz="2400" dirty="0"/>
              <a:t>操作数的偏移地址为一个</a:t>
            </a:r>
            <a:r>
              <a:rPr lang="zh-CN" altLang="en-US" sz="2400" u="sng" dirty="0"/>
              <a:t>基址寄存器</a:t>
            </a:r>
            <a:r>
              <a:rPr lang="zh-CN" altLang="en-US" sz="2400" dirty="0"/>
              <a:t>的内容加上一个</a:t>
            </a:r>
            <a:r>
              <a:rPr lang="zh-CN" altLang="en-US" sz="2400" u="sng" dirty="0"/>
              <a:t>变址寄存器</a:t>
            </a:r>
            <a:r>
              <a:rPr lang="zh-CN" altLang="en-US" sz="2400" dirty="0"/>
              <a:t>的内容，再加上一个</a:t>
            </a:r>
            <a:r>
              <a:rPr lang="zh-CN" altLang="en-US" sz="2400" u="sng" dirty="0"/>
              <a:t>位移量</a:t>
            </a:r>
            <a:endParaRPr lang="zh-CN" altLang="en-US" sz="2400" dirty="0"/>
          </a:p>
          <a:p>
            <a:pPr marL="360680" indent="-360680"/>
            <a:r>
              <a:rPr lang="zh-CN" altLang="en-US" sz="2400" dirty="0"/>
              <a:t>注意事项同</a:t>
            </a:r>
            <a:r>
              <a:rPr lang="en-US" altLang="en-US" sz="2400" err="1"/>
              <a:t>基址</a:t>
            </a:r>
            <a:r>
              <a:rPr lang="en-US" altLang="zh-CN" sz="2400"/>
              <a:t>-</a:t>
            </a:r>
            <a:r>
              <a:rPr lang="zh-CN" altLang="en-US" sz="2400" dirty="0"/>
              <a:t>变址寻址。</a:t>
            </a:r>
            <a:endParaRPr lang="zh-CN" altLang="en-US" sz="2400" dirty="0"/>
          </a:p>
          <a:p>
            <a:pPr marL="360680" indent="-360680">
              <a:buNone/>
            </a:pPr>
            <a:r>
              <a:rPr lang="zh-CN" altLang="en-US" sz="2400" dirty="0"/>
              <a:t>    例： </a:t>
            </a:r>
            <a:r>
              <a:rPr lang="en-US" altLang="zh-CN" sz="2400"/>
              <a:t>MOV  AX</a:t>
            </a:r>
            <a:r>
              <a:rPr lang="zh-CN" altLang="en-US" sz="2400" dirty="0"/>
              <a:t>，</a:t>
            </a:r>
            <a:r>
              <a:rPr lang="en-US" altLang="zh-CN" sz="2400">
                <a:solidFill>
                  <a:srgbClr val="000099"/>
                </a:solidFill>
              </a:rPr>
              <a:t>DATA</a:t>
            </a:r>
            <a:r>
              <a:rPr lang="en-US" altLang="zh-CN" sz="2400"/>
              <a:t> [</a:t>
            </a:r>
            <a:r>
              <a:rPr lang="en-US" altLang="zh-CN" sz="2400">
                <a:solidFill>
                  <a:srgbClr val="800000"/>
                </a:solidFill>
              </a:rPr>
              <a:t>SI</a:t>
            </a:r>
            <a:r>
              <a:rPr lang="en-US" altLang="zh-CN" sz="2400"/>
              <a:t>] [BX]</a:t>
            </a:r>
            <a:endParaRPr lang="en-US" altLang="zh-CN" sz="2400"/>
          </a:p>
          <a:p>
            <a:pPr marL="360680" indent="-360680">
              <a:buNone/>
            </a:pPr>
            <a:r>
              <a:rPr lang="en-US" altLang="zh-CN" sz="2400"/>
              <a:t>         MOV  AX</a:t>
            </a:r>
            <a:r>
              <a:rPr lang="zh-CN" altLang="en-US" sz="2400" dirty="0"/>
              <a:t>，</a:t>
            </a:r>
            <a:r>
              <a:rPr lang="en-US" altLang="zh-CN" sz="2400"/>
              <a:t>[BX+</a:t>
            </a:r>
            <a:r>
              <a:rPr lang="en-US" altLang="zh-CN" sz="2400">
                <a:solidFill>
                  <a:srgbClr val="000099"/>
                </a:solidFill>
              </a:rPr>
              <a:t>DATA</a:t>
            </a:r>
            <a:r>
              <a:rPr lang="en-US" altLang="zh-CN" sz="2400"/>
              <a:t>] [</a:t>
            </a:r>
            <a:r>
              <a:rPr lang="en-US" altLang="zh-CN" sz="2400">
                <a:solidFill>
                  <a:srgbClr val="800000"/>
                </a:solidFill>
              </a:rPr>
              <a:t>SI</a:t>
            </a:r>
            <a:r>
              <a:rPr lang="en-US" altLang="zh-CN" sz="2400"/>
              <a:t>]</a:t>
            </a:r>
            <a:endParaRPr lang="en-US" altLang="zh-CN" sz="2400"/>
          </a:p>
          <a:p>
            <a:pPr marL="360680" indent="-360680">
              <a:buNone/>
            </a:pPr>
            <a:r>
              <a:rPr lang="en-US" altLang="zh-CN" sz="2400"/>
              <a:t>         MOV  AX</a:t>
            </a:r>
            <a:r>
              <a:rPr lang="zh-CN" altLang="en-US" sz="2400" dirty="0"/>
              <a:t>，</a:t>
            </a:r>
            <a:r>
              <a:rPr lang="en-US" altLang="zh-CN" sz="2400"/>
              <a:t>[BX+</a:t>
            </a:r>
            <a:r>
              <a:rPr lang="en-US" altLang="zh-CN" sz="2400">
                <a:solidFill>
                  <a:srgbClr val="800000"/>
                </a:solidFill>
              </a:rPr>
              <a:t>SI</a:t>
            </a:r>
            <a:r>
              <a:rPr lang="en-US" altLang="zh-CN" sz="2400"/>
              <a:t>+</a:t>
            </a:r>
            <a:r>
              <a:rPr lang="en-US" altLang="zh-CN" sz="2400">
                <a:solidFill>
                  <a:srgbClr val="000099"/>
                </a:solidFill>
              </a:rPr>
              <a:t>DATA</a:t>
            </a:r>
            <a:r>
              <a:rPr lang="en-US" altLang="zh-CN" sz="2400"/>
              <a:t>]</a:t>
            </a:r>
            <a:endParaRPr lang="en-US" altLang="zh-CN" sz="2400"/>
          </a:p>
          <a:p>
            <a:pPr marL="360680" indent="-360680">
              <a:buNone/>
            </a:pPr>
            <a:r>
              <a:rPr lang="en-US" altLang="zh-CN" sz="2400"/>
              <a:t>         MOV  AX</a:t>
            </a:r>
            <a:r>
              <a:rPr lang="zh-CN" altLang="en-US" sz="2400" dirty="0"/>
              <a:t>，</a:t>
            </a:r>
            <a:r>
              <a:rPr lang="en-US" altLang="zh-CN" sz="2400"/>
              <a:t>[BX] </a:t>
            </a:r>
            <a:r>
              <a:rPr lang="en-US" altLang="zh-CN" sz="2400">
                <a:solidFill>
                  <a:srgbClr val="000099"/>
                </a:solidFill>
              </a:rPr>
              <a:t>DATA</a:t>
            </a:r>
            <a:r>
              <a:rPr lang="en-US" altLang="zh-CN" sz="2400"/>
              <a:t> [</a:t>
            </a:r>
            <a:r>
              <a:rPr lang="en-US" altLang="zh-CN" sz="2400">
                <a:solidFill>
                  <a:srgbClr val="800000"/>
                </a:solidFill>
              </a:rPr>
              <a:t>SI</a:t>
            </a:r>
            <a:r>
              <a:rPr lang="en-US" altLang="zh-CN" sz="2400"/>
              <a:t>]</a:t>
            </a:r>
            <a:endParaRPr lang="en-US" altLang="zh-CN" sz="2400"/>
          </a:p>
          <a:p>
            <a:pPr marL="360680" indent="-360680">
              <a:buNone/>
            </a:pPr>
            <a:r>
              <a:rPr lang="en-US" altLang="zh-CN" sz="2400"/>
              <a:t>         MOV  AX</a:t>
            </a:r>
            <a:r>
              <a:rPr lang="zh-CN" altLang="en-US" sz="2400" dirty="0"/>
              <a:t>，</a:t>
            </a:r>
            <a:r>
              <a:rPr lang="en-US" altLang="zh-CN" sz="2400"/>
              <a:t>[BX+</a:t>
            </a:r>
            <a:r>
              <a:rPr lang="en-US" altLang="zh-CN" sz="2400">
                <a:solidFill>
                  <a:srgbClr val="800000"/>
                </a:solidFill>
              </a:rPr>
              <a:t>SI</a:t>
            </a:r>
            <a:r>
              <a:rPr lang="en-US" altLang="zh-CN" sz="2400"/>
              <a:t>] </a:t>
            </a:r>
            <a:r>
              <a:rPr lang="en-US" altLang="zh-CN" sz="2400">
                <a:solidFill>
                  <a:srgbClr val="000099"/>
                </a:solidFill>
              </a:rPr>
              <a:t>DATA</a:t>
            </a:r>
            <a:endParaRPr lang="zh-CN" altLang="en-US" sz="2400" dirty="0">
              <a:solidFill>
                <a:srgbClr val="000099"/>
              </a:solidFill>
            </a:endParaRPr>
          </a:p>
        </p:txBody>
      </p:sp>
    </p:spTree>
  </p:cSld>
  <p:clrMapOvr>
    <a:masterClrMapping/>
  </p:clrMapOvr>
  <p:transition>
    <p:wheel spokes="8"/>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39336" name="文本框 439335"/>
          <p:cNvSpPr txBox="1"/>
          <p:nvPr/>
        </p:nvSpPr>
        <p:spPr>
          <a:xfrm>
            <a:off x="5011738" y="4192588"/>
            <a:ext cx="1303337" cy="304800"/>
          </a:xfrm>
          <a:prstGeom prst="rect">
            <a:avLst/>
          </a:prstGeom>
          <a:noFill/>
          <a:ln w="9525">
            <a:noFill/>
          </a:ln>
        </p:spPr>
        <p:txBody>
          <a:bodyPr lIns="0" tIns="0" rIns="0" bIns="0">
            <a:spAutoFit/>
          </a:bodyPr>
          <a:p>
            <a:pPr algn="ctr">
              <a:spcBef>
                <a:spcPct val="50000"/>
              </a:spcBef>
            </a:pPr>
            <a:r>
              <a:rPr lang="en-US" altLang="zh-CN" sz="2000">
                <a:latin typeface="宋体" panose="02010600030101010101" pitchFamily="2" charset="-122"/>
              </a:rPr>
              <a:t>BX   2000</a:t>
            </a:r>
            <a:endParaRPr lang="en-US" altLang="zh-CN" sz="2000">
              <a:latin typeface="宋体" panose="02010600030101010101" pitchFamily="2" charset="-122"/>
            </a:endParaRPr>
          </a:p>
        </p:txBody>
      </p:sp>
      <p:sp>
        <p:nvSpPr>
          <p:cNvPr id="439298" name="标题 439297"/>
          <p:cNvSpPr>
            <a:spLocks noGrp="1"/>
          </p:cNvSpPr>
          <p:nvPr>
            <p:ph type="title"/>
          </p:nvPr>
        </p:nvSpPr>
        <p:spPr/>
        <p:txBody>
          <a:bodyPr anchor="ctr" anchorCtr="0"/>
          <a:p>
            <a:endParaRPr lang="zh-CN" altLang="en-US" dirty="0"/>
          </a:p>
        </p:txBody>
      </p:sp>
      <p:sp>
        <p:nvSpPr>
          <p:cNvPr id="439299" name="文本占位符 439298"/>
          <p:cNvSpPr>
            <a:spLocks noGrp="1"/>
          </p:cNvSpPr>
          <p:nvPr>
            <p:ph type="body" idx="1"/>
          </p:nvPr>
        </p:nvSpPr>
        <p:spPr/>
        <p:txBody>
          <a:bodyPr/>
          <a:p>
            <a:pPr>
              <a:buNone/>
            </a:pPr>
            <a:r>
              <a:rPr lang="en-GB" altLang="en-US" sz="2400" err="1"/>
              <a:t>指令</a:t>
            </a:r>
            <a:r>
              <a:rPr lang="zh-CN" altLang="en-GB" sz="2400" dirty="0"/>
              <a:t>操作例：</a:t>
            </a:r>
            <a:r>
              <a:rPr lang="en-GB" altLang="zh-CN" sz="2400"/>
              <a:t>MOV AX，DATA[DI][BX]</a:t>
            </a:r>
            <a:endParaRPr lang="en-GB" altLang="zh-CN" sz="2400"/>
          </a:p>
          <a:p>
            <a:pPr>
              <a:buNone/>
            </a:pPr>
            <a:r>
              <a:rPr lang="zh-CN" altLang="en-GB" sz="2400" dirty="0"/>
              <a:t>若</a:t>
            </a:r>
            <a:r>
              <a:rPr lang="en-GB" altLang="zh-CN" sz="2400"/>
              <a:t>(DS)=8000H</a:t>
            </a:r>
            <a:r>
              <a:rPr lang="zh-CN" altLang="en-GB" sz="2400" dirty="0"/>
              <a:t>，</a:t>
            </a:r>
            <a:r>
              <a:rPr lang="en-GB" altLang="zh-CN" sz="2400"/>
              <a:t>(BX)=2000H</a:t>
            </a:r>
            <a:r>
              <a:rPr lang="zh-CN" altLang="en-GB" sz="2400" dirty="0"/>
              <a:t>，</a:t>
            </a:r>
            <a:r>
              <a:rPr lang="en-GB" altLang="zh-CN" sz="2400"/>
              <a:t>(DI)=1000H</a:t>
            </a:r>
            <a:r>
              <a:rPr lang="zh-CN" altLang="en-GB" sz="2400" dirty="0"/>
              <a:t>，</a:t>
            </a:r>
            <a:r>
              <a:rPr lang="en-GB" altLang="zh-CN" sz="2400"/>
              <a:t>DATA=200H</a:t>
            </a:r>
            <a:endParaRPr lang="en-GB" altLang="zh-CN" sz="2400"/>
          </a:p>
          <a:p>
            <a:pPr>
              <a:buNone/>
            </a:pPr>
            <a:r>
              <a:rPr lang="zh-CN" altLang="en-GB" sz="2400" dirty="0"/>
              <a:t>则指令执行后</a:t>
            </a:r>
            <a:r>
              <a:rPr lang="en-GB" altLang="zh-CN" sz="2400"/>
              <a:t>(AH)=[83021H]</a:t>
            </a:r>
            <a:endParaRPr lang="zh-CN" altLang="en-GB" sz="2400" dirty="0"/>
          </a:p>
          <a:p>
            <a:pPr>
              <a:buNone/>
            </a:pPr>
            <a:r>
              <a:rPr lang="en-GB" altLang="zh-CN" sz="2400"/>
              <a:t>            (AL)=[83020H]</a:t>
            </a:r>
            <a:endParaRPr lang="zh-CN" altLang="en-US" sz="2400" dirty="0"/>
          </a:p>
        </p:txBody>
      </p:sp>
      <p:sp>
        <p:nvSpPr>
          <p:cNvPr id="439301" name="文本框 439300"/>
          <p:cNvSpPr txBox="1"/>
          <p:nvPr/>
        </p:nvSpPr>
        <p:spPr>
          <a:xfrm>
            <a:off x="5011738" y="4543425"/>
            <a:ext cx="1303337" cy="304800"/>
          </a:xfrm>
          <a:prstGeom prst="rect">
            <a:avLst/>
          </a:prstGeom>
          <a:noFill/>
          <a:ln w="9525">
            <a:noFill/>
          </a:ln>
        </p:spPr>
        <p:txBody>
          <a:bodyPr lIns="0" tIns="0" rIns="0" bIns="0">
            <a:spAutoFit/>
          </a:bodyPr>
          <a:p>
            <a:pPr algn="ctr">
              <a:spcBef>
                <a:spcPct val="50000"/>
              </a:spcBef>
            </a:pPr>
            <a:r>
              <a:rPr lang="en-US" altLang="zh-CN" sz="2000">
                <a:latin typeface="宋体" panose="02010600030101010101" pitchFamily="2" charset="-122"/>
              </a:rPr>
              <a:t>DI   2000</a:t>
            </a:r>
            <a:endParaRPr lang="en-US" altLang="zh-CN" sz="2000">
              <a:latin typeface="宋体" panose="02010600030101010101" pitchFamily="2" charset="-122"/>
            </a:endParaRPr>
          </a:p>
        </p:txBody>
      </p:sp>
      <p:sp>
        <p:nvSpPr>
          <p:cNvPr id="439302" name="文本框 439301"/>
          <p:cNvSpPr txBox="1"/>
          <p:nvPr/>
        </p:nvSpPr>
        <p:spPr>
          <a:xfrm>
            <a:off x="4470400" y="4868863"/>
            <a:ext cx="1858963" cy="304800"/>
          </a:xfrm>
          <a:prstGeom prst="rect">
            <a:avLst/>
          </a:prstGeom>
          <a:noFill/>
          <a:ln w="9525">
            <a:noFill/>
          </a:ln>
        </p:spPr>
        <p:txBody>
          <a:bodyPr lIns="0" tIns="0" rIns="0" bIns="0">
            <a:spAutoFit/>
          </a:bodyPr>
          <a:p>
            <a:pPr algn="ctr">
              <a:spcBef>
                <a:spcPct val="50000"/>
              </a:spcBef>
            </a:pPr>
            <a:r>
              <a:rPr lang="en-US" altLang="zh-CN" sz="2000">
                <a:latin typeface="宋体" panose="02010600030101010101" pitchFamily="2" charset="-122"/>
              </a:rPr>
              <a:t>+  DATA  0200</a:t>
            </a:r>
            <a:endParaRPr lang="en-US" altLang="zh-CN" sz="2000">
              <a:latin typeface="宋体" panose="02010600030101010101" pitchFamily="2" charset="-122"/>
            </a:endParaRPr>
          </a:p>
        </p:txBody>
      </p:sp>
      <p:sp>
        <p:nvSpPr>
          <p:cNvPr id="439303" name="直接连接符 439302"/>
          <p:cNvSpPr/>
          <p:nvPr/>
        </p:nvSpPr>
        <p:spPr>
          <a:xfrm>
            <a:off x="4427538" y="5264150"/>
            <a:ext cx="2016125" cy="0"/>
          </a:xfrm>
          <a:prstGeom prst="line">
            <a:avLst/>
          </a:prstGeom>
          <a:ln w="38100" cap="flat" cmpd="sng">
            <a:solidFill>
              <a:schemeClr val="tx1"/>
            </a:solidFill>
            <a:prstDash val="solid"/>
            <a:headEnd type="none" w="med" len="med"/>
            <a:tailEnd type="none" w="med" len="med"/>
          </a:ln>
        </p:spPr>
      </p:sp>
      <p:sp>
        <p:nvSpPr>
          <p:cNvPr id="439304" name="文本框 439303"/>
          <p:cNvSpPr txBox="1"/>
          <p:nvPr/>
        </p:nvSpPr>
        <p:spPr>
          <a:xfrm>
            <a:off x="5430838" y="5268913"/>
            <a:ext cx="1084262" cy="304800"/>
          </a:xfrm>
          <a:prstGeom prst="rect">
            <a:avLst/>
          </a:prstGeom>
          <a:noFill/>
          <a:ln w="9525">
            <a:noFill/>
          </a:ln>
        </p:spPr>
        <p:txBody>
          <a:bodyPr lIns="0" tIns="0" rIns="0" bIns="0">
            <a:spAutoFit/>
          </a:bodyPr>
          <a:p>
            <a:pPr algn="ctr">
              <a:spcBef>
                <a:spcPct val="50000"/>
              </a:spcBef>
            </a:pPr>
            <a:r>
              <a:rPr lang="en-US" altLang="zh-CN" sz="2000">
                <a:latin typeface="宋体" panose="02010600030101010101" pitchFamily="2" charset="-122"/>
              </a:rPr>
              <a:t>83200H</a:t>
            </a:r>
            <a:endParaRPr lang="en-US" altLang="zh-CN" sz="2000">
              <a:latin typeface="宋体" panose="02010600030101010101" pitchFamily="2" charset="-122"/>
            </a:endParaRPr>
          </a:p>
        </p:txBody>
      </p:sp>
      <p:sp>
        <p:nvSpPr>
          <p:cNvPr id="439305" name="矩形 439304"/>
          <p:cNvSpPr/>
          <p:nvPr/>
        </p:nvSpPr>
        <p:spPr>
          <a:xfrm>
            <a:off x="3035300" y="5589588"/>
            <a:ext cx="1798638" cy="531812"/>
          </a:xfrm>
          <a:prstGeom prst="rect">
            <a:avLst/>
          </a:prstGeom>
          <a:solidFill>
            <a:srgbClr val="99FFCC"/>
          </a:solidFill>
          <a:ln w="57150" cap="flat" cmpd="sng">
            <a:solidFill>
              <a:srgbClr val="006600"/>
            </a:solidFill>
            <a:prstDash val="solid"/>
            <a:miter/>
            <a:headEnd type="none" w="med" len="med"/>
            <a:tailEnd type="none" w="med" len="med"/>
          </a:ln>
        </p:spPr>
        <p:txBody>
          <a:bodyPr/>
          <a:p>
            <a:endParaRPr lang="zh-CN" altLang="en-US"/>
          </a:p>
        </p:txBody>
      </p:sp>
      <p:sp>
        <p:nvSpPr>
          <p:cNvPr id="439306" name="直接连接符 439305"/>
          <p:cNvSpPr/>
          <p:nvPr/>
        </p:nvSpPr>
        <p:spPr>
          <a:xfrm>
            <a:off x="3935413" y="5589588"/>
            <a:ext cx="0" cy="531812"/>
          </a:xfrm>
          <a:prstGeom prst="line">
            <a:avLst/>
          </a:prstGeom>
          <a:ln w="38100" cap="flat" cmpd="sng">
            <a:solidFill>
              <a:srgbClr val="006600"/>
            </a:solidFill>
            <a:prstDash val="solid"/>
            <a:headEnd type="none" w="med" len="med"/>
            <a:tailEnd type="none" w="med" len="med"/>
          </a:ln>
        </p:spPr>
      </p:sp>
      <p:sp>
        <p:nvSpPr>
          <p:cNvPr id="439307" name="文本框 439306"/>
          <p:cNvSpPr txBox="1"/>
          <p:nvPr/>
        </p:nvSpPr>
        <p:spPr>
          <a:xfrm>
            <a:off x="3106738" y="5661025"/>
            <a:ext cx="828675" cy="304800"/>
          </a:xfrm>
          <a:prstGeom prst="rect">
            <a:avLst/>
          </a:prstGeom>
          <a:noFill/>
          <a:ln w="9525">
            <a:noFill/>
          </a:ln>
        </p:spPr>
        <p:txBody>
          <a:bodyPr lIns="0" tIns="0" rIns="0" bIns="0">
            <a:spAutoFit/>
          </a:bodyPr>
          <a:p>
            <a:pPr algn="ctr">
              <a:spcBef>
                <a:spcPct val="50000"/>
              </a:spcBef>
            </a:pPr>
            <a:r>
              <a:rPr lang="en-US" altLang="zh-CN" sz="2000">
                <a:solidFill>
                  <a:srgbClr val="FF3300"/>
                </a:solidFill>
                <a:latin typeface="宋体" panose="02010600030101010101" pitchFamily="2" charset="-122"/>
              </a:rPr>
              <a:t>AH</a:t>
            </a:r>
            <a:endParaRPr lang="en-US" altLang="zh-CN" sz="2000">
              <a:solidFill>
                <a:srgbClr val="FF3300"/>
              </a:solidFill>
              <a:latin typeface="宋体" panose="02010600030101010101" pitchFamily="2" charset="-122"/>
            </a:endParaRPr>
          </a:p>
        </p:txBody>
      </p:sp>
      <p:sp>
        <p:nvSpPr>
          <p:cNvPr id="439308" name="文本框 439307"/>
          <p:cNvSpPr txBox="1"/>
          <p:nvPr/>
        </p:nvSpPr>
        <p:spPr>
          <a:xfrm>
            <a:off x="4003675" y="5661025"/>
            <a:ext cx="830263" cy="304800"/>
          </a:xfrm>
          <a:prstGeom prst="rect">
            <a:avLst/>
          </a:prstGeom>
          <a:noFill/>
          <a:ln w="9525">
            <a:noFill/>
          </a:ln>
        </p:spPr>
        <p:txBody>
          <a:bodyPr lIns="0" tIns="0" rIns="0" bIns="0">
            <a:spAutoFit/>
          </a:bodyPr>
          <a:p>
            <a:pPr algn="ctr">
              <a:spcBef>
                <a:spcPct val="50000"/>
              </a:spcBef>
            </a:pPr>
            <a:r>
              <a:rPr lang="en-US" altLang="zh-CN" sz="2000">
                <a:solidFill>
                  <a:srgbClr val="FF3300"/>
                </a:solidFill>
                <a:latin typeface="宋体" panose="02010600030101010101" pitchFamily="2" charset="-122"/>
              </a:rPr>
              <a:t>AL</a:t>
            </a:r>
            <a:endParaRPr lang="en-US" altLang="zh-CN" sz="2000">
              <a:solidFill>
                <a:srgbClr val="FF3300"/>
              </a:solidFill>
              <a:latin typeface="宋体" panose="02010600030101010101" pitchFamily="2" charset="-122"/>
            </a:endParaRPr>
          </a:p>
        </p:txBody>
      </p:sp>
      <p:sp>
        <p:nvSpPr>
          <p:cNvPr id="439309" name="文本框 439308"/>
          <p:cNvSpPr txBox="1"/>
          <p:nvPr/>
        </p:nvSpPr>
        <p:spPr>
          <a:xfrm>
            <a:off x="2655888" y="5661025"/>
            <a:ext cx="620712" cy="304800"/>
          </a:xfrm>
          <a:prstGeom prst="rect">
            <a:avLst/>
          </a:prstGeom>
          <a:noFill/>
          <a:ln w="9525">
            <a:noFill/>
          </a:ln>
        </p:spPr>
        <p:txBody>
          <a:bodyPr lIns="0" tIns="0" rIns="0" bIns="0">
            <a:spAutoFit/>
          </a:bodyPr>
          <a:p>
            <a:pPr>
              <a:spcBef>
                <a:spcPct val="50000"/>
              </a:spcBef>
            </a:pPr>
            <a:r>
              <a:rPr lang="en-US" altLang="zh-CN" sz="2000">
                <a:latin typeface="宋体" panose="02010600030101010101" pitchFamily="2" charset="-122"/>
              </a:rPr>
              <a:t>AX</a:t>
            </a:r>
            <a:endParaRPr lang="en-US" altLang="zh-CN" sz="2000">
              <a:latin typeface="宋体" panose="02010600030101010101" pitchFamily="2" charset="-122"/>
            </a:endParaRPr>
          </a:p>
        </p:txBody>
      </p:sp>
      <p:sp>
        <p:nvSpPr>
          <p:cNvPr id="439310" name="矩形 439309"/>
          <p:cNvSpPr/>
          <p:nvPr/>
        </p:nvSpPr>
        <p:spPr>
          <a:xfrm>
            <a:off x="6516688" y="2852738"/>
            <a:ext cx="1763712" cy="3757612"/>
          </a:xfrm>
          <a:prstGeom prst="rect">
            <a:avLst/>
          </a:prstGeom>
          <a:solidFill>
            <a:srgbClr val="99FFCC"/>
          </a:solidFill>
          <a:ln w="57150" cap="flat" cmpd="sng">
            <a:solidFill>
              <a:srgbClr val="008000"/>
            </a:solidFill>
            <a:prstDash val="solid"/>
            <a:miter/>
            <a:headEnd type="none" w="med" len="med"/>
            <a:tailEnd type="none" w="med" len="med"/>
          </a:ln>
        </p:spPr>
        <p:txBody>
          <a:bodyPr/>
          <a:p>
            <a:endParaRPr lang="zh-CN" altLang="en-US"/>
          </a:p>
        </p:txBody>
      </p:sp>
      <p:sp>
        <p:nvSpPr>
          <p:cNvPr id="439311" name="直接连接符 439310"/>
          <p:cNvSpPr/>
          <p:nvPr/>
        </p:nvSpPr>
        <p:spPr>
          <a:xfrm>
            <a:off x="6516688" y="4600575"/>
            <a:ext cx="1765300" cy="0"/>
          </a:xfrm>
          <a:prstGeom prst="line">
            <a:avLst/>
          </a:prstGeom>
          <a:ln w="38100" cap="flat" cmpd="sng">
            <a:solidFill>
              <a:srgbClr val="006600"/>
            </a:solidFill>
            <a:prstDash val="solid"/>
            <a:headEnd type="none" w="med" len="med"/>
            <a:tailEnd type="none" w="med" len="med"/>
          </a:ln>
        </p:spPr>
      </p:sp>
      <p:sp>
        <p:nvSpPr>
          <p:cNvPr id="439312" name="文本框 439311"/>
          <p:cNvSpPr txBox="1"/>
          <p:nvPr/>
        </p:nvSpPr>
        <p:spPr>
          <a:xfrm>
            <a:off x="7019925" y="3476625"/>
            <a:ext cx="1219200" cy="304800"/>
          </a:xfrm>
          <a:prstGeom prst="rect">
            <a:avLst/>
          </a:prstGeom>
          <a:noFill/>
          <a:ln w="9525">
            <a:noFill/>
          </a:ln>
        </p:spPr>
        <p:txBody>
          <a:bodyPr lIns="0" tIns="0" rIns="0" bIns="0">
            <a:spAutoFit/>
          </a:bodyPr>
          <a:p>
            <a:pPr>
              <a:spcBef>
                <a:spcPct val="50000"/>
              </a:spcBef>
            </a:pPr>
            <a:r>
              <a:rPr lang="zh-CN" altLang="en-US" sz="2000" dirty="0">
                <a:solidFill>
                  <a:srgbClr val="FF3300"/>
                </a:solidFill>
                <a:latin typeface="Times New Roman" panose="02020603050405020304" pitchFamily="18" charset="0"/>
              </a:rPr>
              <a:t>操作码</a:t>
            </a:r>
            <a:endParaRPr lang="zh-CN" altLang="en-US" sz="2000" b="0">
              <a:latin typeface="Times New Roman" panose="02020603050405020304" pitchFamily="18" charset="0"/>
            </a:endParaRPr>
          </a:p>
        </p:txBody>
      </p:sp>
      <p:sp>
        <p:nvSpPr>
          <p:cNvPr id="439313" name="椭圆 439312"/>
          <p:cNvSpPr/>
          <p:nvPr/>
        </p:nvSpPr>
        <p:spPr>
          <a:xfrm>
            <a:off x="6686550" y="5746750"/>
            <a:ext cx="152400" cy="152400"/>
          </a:xfrm>
          <a:prstGeom prst="ellipse">
            <a:avLst/>
          </a:prstGeom>
          <a:solidFill>
            <a:schemeClr val="tx2"/>
          </a:solidFill>
          <a:ln w="9525">
            <a:noFill/>
          </a:ln>
        </p:spPr>
        <p:txBody>
          <a:bodyPr/>
          <a:p>
            <a:endParaRPr lang="zh-CN" altLang="en-US"/>
          </a:p>
        </p:txBody>
      </p:sp>
      <p:sp>
        <p:nvSpPr>
          <p:cNvPr id="439314" name="椭圆 439313"/>
          <p:cNvSpPr/>
          <p:nvPr/>
        </p:nvSpPr>
        <p:spPr>
          <a:xfrm>
            <a:off x="6686550" y="5408613"/>
            <a:ext cx="152400" cy="152400"/>
          </a:xfrm>
          <a:prstGeom prst="ellipse">
            <a:avLst/>
          </a:prstGeom>
          <a:solidFill>
            <a:schemeClr val="tx2"/>
          </a:solidFill>
          <a:ln w="9525">
            <a:noFill/>
          </a:ln>
        </p:spPr>
        <p:txBody>
          <a:bodyPr/>
          <a:p>
            <a:endParaRPr lang="zh-CN" altLang="en-US"/>
          </a:p>
        </p:txBody>
      </p:sp>
      <p:sp>
        <p:nvSpPr>
          <p:cNvPr id="439315" name="右大括号 439314"/>
          <p:cNvSpPr/>
          <p:nvPr/>
        </p:nvSpPr>
        <p:spPr>
          <a:xfrm>
            <a:off x="8388350" y="5103813"/>
            <a:ext cx="315913" cy="1436687"/>
          </a:xfrm>
          <a:prstGeom prst="rightBrace">
            <a:avLst>
              <a:gd name="adj1" fmla="val 37897"/>
              <a:gd name="adj2" fmla="val 50000"/>
            </a:avLst>
          </a:prstGeom>
          <a:noFill/>
          <a:ln w="38100" cap="flat" cmpd="sng">
            <a:solidFill>
              <a:schemeClr val="tx2"/>
            </a:solidFill>
            <a:prstDash val="solid"/>
            <a:headEnd type="none" w="med" len="med"/>
            <a:tailEnd type="none" w="med" len="med"/>
          </a:ln>
        </p:spPr>
        <p:txBody>
          <a:bodyPr/>
          <a:p>
            <a:endParaRPr lang="zh-CN" altLang="en-US"/>
          </a:p>
        </p:txBody>
      </p:sp>
      <p:sp>
        <p:nvSpPr>
          <p:cNvPr id="439316" name="右大括号 439315"/>
          <p:cNvSpPr/>
          <p:nvPr/>
        </p:nvSpPr>
        <p:spPr>
          <a:xfrm>
            <a:off x="8388350" y="3133725"/>
            <a:ext cx="284163" cy="1787525"/>
          </a:xfrm>
          <a:prstGeom prst="rightBrace">
            <a:avLst>
              <a:gd name="adj1" fmla="val 52420"/>
              <a:gd name="adj2" fmla="val 50000"/>
            </a:avLst>
          </a:prstGeom>
          <a:noFill/>
          <a:ln w="38100" cap="flat" cmpd="sng">
            <a:solidFill>
              <a:schemeClr val="tx2"/>
            </a:solidFill>
            <a:prstDash val="solid"/>
            <a:headEnd type="none" w="med" len="med"/>
            <a:tailEnd type="none" w="med" len="med"/>
          </a:ln>
        </p:spPr>
        <p:txBody>
          <a:bodyPr/>
          <a:p>
            <a:endParaRPr lang="zh-CN" altLang="en-US"/>
          </a:p>
        </p:txBody>
      </p:sp>
      <p:sp>
        <p:nvSpPr>
          <p:cNvPr id="439317" name="文本框 439316"/>
          <p:cNvSpPr txBox="1"/>
          <p:nvPr/>
        </p:nvSpPr>
        <p:spPr>
          <a:xfrm>
            <a:off x="8750300" y="3494088"/>
            <a:ext cx="304800" cy="914400"/>
          </a:xfrm>
          <a:prstGeom prst="rect">
            <a:avLst/>
          </a:prstGeom>
          <a:noFill/>
          <a:ln w="9525">
            <a:noFill/>
          </a:ln>
        </p:spPr>
        <p:txBody>
          <a:bodyPr vert="eaVert" lIns="0" tIns="0" rIns="0" bIns="0">
            <a:spAutoFit/>
          </a:bodyPr>
          <a:p>
            <a:pPr>
              <a:spcBef>
                <a:spcPct val="50000"/>
              </a:spcBef>
            </a:pPr>
            <a:r>
              <a:rPr lang="zh-CN" altLang="en-US" sz="2000" dirty="0">
                <a:solidFill>
                  <a:schemeClr val="tx2"/>
                </a:solidFill>
                <a:latin typeface="Times New Roman" panose="02020603050405020304" pitchFamily="18" charset="0"/>
              </a:rPr>
              <a:t>代码段</a:t>
            </a:r>
            <a:endParaRPr lang="zh-CN" altLang="en-US" sz="2000">
              <a:solidFill>
                <a:schemeClr val="tx2"/>
              </a:solidFill>
              <a:latin typeface="Times New Roman" panose="02020603050405020304" pitchFamily="18" charset="0"/>
            </a:endParaRPr>
          </a:p>
        </p:txBody>
      </p:sp>
      <p:sp>
        <p:nvSpPr>
          <p:cNvPr id="439318" name="文本框 439317"/>
          <p:cNvSpPr txBox="1"/>
          <p:nvPr/>
        </p:nvSpPr>
        <p:spPr>
          <a:xfrm>
            <a:off x="8748713" y="5408613"/>
            <a:ext cx="304800" cy="914400"/>
          </a:xfrm>
          <a:prstGeom prst="rect">
            <a:avLst/>
          </a:prstGeom>
          <a:noFill/>
          <a:ln w="9525">
            <a:noFill/>
          </a:ln>
        </p:spPr>
        <p:txBody>
          <a:bodyPr vert="eaVert" lIns="0" tIns="0" rIns="0" bIns="0">
            <a:spAutoFit/>
          </a:bodyPr>
          <a:p>
            <a:pPr>
              <a:spcBef>
                <a:spcPct val="50000"/>
              </a:spcBef>
            </a:pPr>
            <a:r>
              <a:rPr lang="zh-CN" altLang="en-US" sz="2000" dirty="0">
                <a:solidFill>
                  <a:schemeClr val="tx2"/>
                </a:solidFill>
                <a:latin typeface="Times New Roman" panose="02020603050405020304" pitchFamily="18" charset="0"/>
              </a:rPr>
              <a:t>数据段</a:t>
            </a:r>
            <a:endParaRPr lang="zh-CN" altLang="en-US" sz="2000">
              <a:solidFill>
                <a:schemeClr val="tx2"/>
              </a:solidFill>
              <a:latin typeface="Times New Roman" panose="02020603050405020304" pitchFamily="18" charset="0"/>
            </a:endParaRPr>
          </a:p>
        </p:txBody>
      </p:sp>
      <p:sp>
        <p:nvSpPr>
          <p:cNvPr id="439319" name="文本框 439318"/>
          <p:cNvSpPr txBox="1"/>
          <p:nvPr/>
        </p:nvSpPr>
        <p:spPr>
          <a:xfrm>
            <a:off x="7308850" y="2911475"/>
            <a:ext cx="215900" cy="366713"/>
          </a:xfrm>
          <a:prstGeom prst="rect">
            <a:avLst/>
          </a:prstGeom>
          <a:noFill/>
          <a:ln w="9525">
            <a:noFill/>
          </a:ln>
        </p:spPr>
        <p:txBody>
          <a:bodyPr lIns="0" tIns="0" rIns="0" bIns="0">
            <a:spAutoFit/>
          </a:bodyPr>
          <a:p>
            <a:pPr algn="ctr">
              <a:lnSpc>
                <a:spcPct val="40000"/>
              </a:lnSpc>
            </a:pPr>
            <a:r>
              <a:rPr lang="en-US" altLang="zh-CN" sz="2000">
                <a:solidFill>
                  <a:srgbClr val="FF3300"/>
                </a:solidFill>
                <a:latin typeface="Times New Roman" panose="02020603050405020304" pitchFamily="18" charset="0"/>
              </a:rPr>
              <a:t>.</a:t>
            </a:r>
            <a:endParaRPr lang="en-US" altLang="zh-CN" sz="2000">
              <a:solidFill>
                <a:srgbClr val="FF3300"/>
              </a:solidFill>
              <a:latin typeface="Times New Roman" panose="02020603050405020304" pitchFamily="18" charset="0"/>
            </a:endParaRPr>
          </a:p>
          <a:p>
            <a:pPr algn="ctr">
              <a:lnSpc>
                <a:spcPct val="40000"/>
              </a:lnSpc>
            </a:pPr>
            <a:r>
              <a:rPr lang="en-US" altLang="zh-CN" sz="2000">
                <a:solidFill>
                  <a:srgbClr val="FF3300"/>
                </a:solidFill>
                <a:latin typeface="Times New Roman" panose="02020603050405020304" pitchFamily="18" charset="0"/>
              </a:rPr>
              <a:t>.</a:t>
            </a:r>
            <a:endParaRPr lang="en-US" altLang="zh-CN" sz="2000">
              <a:solidFill>
                <a:srgbClr val="FF3300"/>
              </a:solidFill>
              <a:latin typeface="Times New Roman" panose="02020603050405020304" pitchFamily="18" charset="0"/>
            </a:endParaRPr>
          </a:p>
          <a:p>
            <a:pPr algn="ctr">
              <a:lnSpc>
                <a:spcPct val="40000"/>
              </a:lnSpc>
            </a:pPr>
            <a:r>
              <a:rPr lang="en-US" altLang="zh-CN" sz="2000">
                <a:solidFill>
                  <a:srgbClr val="FF3300"/>
                </a:solidFill>
                <a:latin typeface="Times New Roman" panose="02020603050405020304" pitchFamily="18" charset="0"/>
              </a:rPr>
              <a:t>.</a:t>
            </a:r>
            <a:endParaRPr lang="en-US" altLang="zh-CN" sz="2000">
              <a:latin typeface="Times New Roman" panose="02020603050405020304" pitchFamily="18" charset="0"/>
            </a:endParaRPr>
          </a:p>
        </p:txBody>
      </p:sp>
      <p:sp>
        <p:nvSpPr>
          <p:cNvPr id="439320" name="文本框 439319"/>
          <p:cNvSpPr txBox="1"/>
          <p:nvPr/>
        </p:nvSpPr>
        <p:spPr>
          <a:xfrm>
            <a:off x="7308850" y="4791075"/>
            <a:ext cx="215900" cy="366713"/>
          </a:xfrm>
          <a:prstGeom prst="rect">
            <a:avLst/>
          </a:prstGeom>
          <a:noFill/>
          <a:ln w="9525">
            <a:noFill/>
          </a:ln>
        </p:spPr>
        <p:txBody>
          <a:bodyPr lIns="0" tIns="0" rIns="0" bIns="0">
            <a:spAutoFit/>
          </a:bodyPr>
          <a:p>
            <a:pPr algn="ctr">
              <a:lnSpc>
                <a:spcPct val="40000"/>
              </a:lnSpc>
            </a:pPr>
            <a:r>
              <a:rPr lang="en-US" altLang="zh-CN" sz="2000">
                <a:solidFill>
                  <a:srgbClr val="FF3300"/>
                </a:solidFill>
                <a:latin typeface="Times New Roman" panose="02020603050405020304" pitchFamily="18" charset="0"/>
              </a:rPr>
              <a:t>.</a:t>
            </a:r>
            <a:endParaRPr lang="en-US" altLang="zh-CN" sz="2000">
              <a:solidFill>
                <a:srgbClr val="FF3300"/>
              </a:solidFill>
              <a:latin typeface="Times New Roman" panose="02020603050405020304" pitchFamily="18" charset="0"/>
            </a:endParaRPr>
          </a:p>
          <a:p>
            <a:pPr algn="ctr">
              <a:lnSpc>
                <a:spcPct val="40000"/>
              </a:lnSpc>
            </a:pPr>
            <a:r>
              <a:rPr lang="en-US" altLang="zh-CN" sz="2000">
                <a:solidFill>
                  <a:srgbClr val="FF3300"/>
                </a:solidFill>
                <a:latin typeface="Times New Roman" panose="02020603050405020304" pitchFamily="18" charset="0"/>
              </a:rPr>
              <a:t>.</a:t>
            </a:r>
            <a:endParaRPr lang="en-US" altLang="zh-CN" sz="2000">
              <a:solidFill>
                <a:srgbClr val="FF3300"/>
              </a:solidFill>
              <a:latin typeface="Times New Roman" panose="02020603050405020304" pitchFamily="18" charset="0"/>
            </a:endParaRPr>
          </a:p>
          <a:p>
            <a:pPr algn="ctr">
              <a:lnSpc>
                <a:spcPct val="40000"/>
              </a:lnSpc>
            </a:pPr>
            <a:r>
              <a:rPr lang="en-US" altLang="zh-CN" sz="2000">
                <a:solidFill>
                  <a:srgbClr val="FF3300"/>
                </a:solidFill>
                <a:latin typeface="Times New Roman" panose="02020603050405020304" pitchFamily="18" charset="0"/>
              </a:rPr>
              <a:t>.</a:t>
            </a:r>
            <a:endParaRPr lang="en-US" altLang="zh-CN" sz="2000">
              <a:latin typeface="Times New Roman" panose="02020603050405020304" pitchFamily="18" charset="0"/>
            </a:endParaRPr>
          </a:p>
        </p:txBody>
      </p:sp>
      <p:sp>
        <p:nvSpPr>
          <p:cNvPr id="439321" name="文本框 439320"/>
          <p:cNvSpPr txBox="1"/>
          <p:nvPr/>
        </p:nvSpPr>
        <p:spPr>
          <a:xfrm>
            <a:off x="7308850" y="6178550"/>
            <a:ext cx="215900" cy="366713"/>
          </a:xfrm>
          <a:prstGeom prst="rect">
            <a:avLst/>
          </a:prstGeom>
          <a:noFill/>
          <a:ln w="9525">
            <a:noFill/>
          </a:ln>
        </p:spPr>
        <p:txBody>
          <a:bodyPr lIns="0" tIns="0" rIns="0" bIns="0">
            <a:spAutoFit/>
          </a:bodyPr>
          <a:p>
            <a:pPr algn="ctr">
              <a:lnSpc>
                <a:spcPct val="40000"/>
              </a:lnSpc>
            </a:pPr>
            <a:r>
              <a:rPr lang="en-US" altLang="zh-CN" sz="2000">
                <a:solidFill>
                  <a:srgbClr val="FF3300"/>
                </a:solidFill>
                <a:latin typeface="Times New Roman" panose="02020603050405020304" pitchFamily="18" charset="0"/>
              </a:rPr>
              <a:t>.</a:t>
            </a:r>
            <a:endParaRPr lang="en-US" altLang="zh-CN" sz="2000">
              <a:solidFill>
                <a:srgbClr val="FF3300"/>
              </a:solidFill>
              <a:latin typeface="Times New Roman" panose="02020603050405020304" pitchFamily="18" charset="0"/>
            </a:endParaRPr>
          </a:p>
          <a:p>
            <a:pPr algn="ctr">
              <a:lnSpc>
                <a:spcPct val="40000"/>
              </a:lnSpc>
            </a:pPr>
            <a:r>
              <a:rPr lang="en-US" altLang="zh-CN" sz="2000">
                <a:solidFill>
                  <a:srgbClr val="FF3300"/>
                </a:solidFill>
                <a:latin typeface="Times New Roman" panose="02020603050405020304" pitchFamily="18" charset="0"/>
              </a:rPr>
              <a:t>.</a:t>
            </a:r>
            <a:endParaRPr lang="en-US" altLang="zh-CN" sz="2000">
              <a:solidFill>
                <a:srgbClr val="FF3300"/>
              </a:solidFill>
              <a:latin typeface="Times New Roman" panose="02020603050405020304" pitchFamily="18" charset="0"/>
            </a:endParaRPr>
          </a:p>
          <a:p>
            <a:pPr algn="ctr">
              <a:lnSpc>
                <a:spcPct val="40000"/>
              </a:lnSpc>
            </a:pPr>
            <a:r>
              <a:rPr lang="en-US" altLang="zh-CN" sz="2000">
                <a:solidFill>
                  <a:srgbClr val="FF3300"/>
                </a:solidFill>
                <a:latin typeface="Times New Roman" panose="02020603050405020304" pitchFamily="18" charset="0"/>
              </a:rPr>
              <a:t>.</a:t>
            </a:r>
            <a:endParaRPr lang="en-US" altLang="zh-CN" sz="2000">
              <a:latin typeface="Times New Roman" panose="02020603050405020304" pitchFamily="18" charset="0"/>
            </a:endParaRPr>
          </a:p>
        </p:txBody>
      </p:sp>
      <p:sp>
        <p:nvSpPr>
          <p:cNvPr id="439322" name="文本框 439321"/>
          <p:cNvSpPr txBox="1"/>
          <p:nvPr/>
        </p:nvSpPr>
        <p:spPr>
          <a:xfrm>
            <a:off x="7034213" y="5257800"/>
            <a:ext cx="792162" cy="304800"/>
          </a:xfrm>
          <a:prstGeom prst="rect">
            <a:avLst/>
          </a:prstGeom>
          <a:noFill/>
          <a:ln w="9525">
            <a:noFill/>
          </a:ln>
        </p:spPr>
        <p:txBody>
          <a:bodyPr lIns="0" tIns="0" rIns="0" bIns="0">
            <a:spAutoFit/>
          </a:bodyPr>
          <a:p>
            <a:pPr algn="ctr">
              <a:spcBef>
                <a:spcPct val="50000"/>
              </a:spcBef>
            </a:pPr>
            <a:r>
              <a:rPr lang="en-US" altLang="zh-CN" sz="2000">
                <a:solidFill>
                  <a:srgbClr val="FF3300"/>
                </a:solidFill>
                <a:latin typeface="Times New Roman" panose="02020603050405020304" pitchFamily="18" charset="0"/>
              </a:rPr>
              <a:t>YY</a:t>
            </a:r>
            <a:endParaRPr lang="en-US" altLang="zh-CN" sz="2000">
              <a:latin typeface="Times New Roman" panose="02020603050405020304" pitchFamily="18" charset="0"/>
            </a:endParaRPr>
          </a:p>
        </p:txBody>
      </p:sp>
      <p:sp>
        <p:nvSpPr>
          <p:cNvPr id="439323" name="文本框 439322"/>
          <p:cNvSpPr txBox="1"/>
          <p:nvPr/>
        </p:nvSpPr>
        <p:spPr>
          <a:xfrm>
            <a:off x="7019925" y="5675313"/>
            <a:ext cx="792163" cy="304800"/>
          </a:xfrm>
          <a:prstGeom prst="rect">
            <a:avLst/>
          </a:prstGeom>
          <a:noFill/>
          <a:ln w="9525">
            <a:noFill/>
          </a:ln>
        </p:spPr>
        <p:txBody>
          <a:bodyPr lIns="0" tIns="0" rIns="0" bIns="0">
            <a:spAutoFit/>
          </a:bodyPr>
          <a:p>
            <a:pPr algn="ctr">
              <a:spcBef>
                <a:spcPct val="50000"/>
              </a:spcBef>
            </a:pPr>
            <a:r>
              <a:rPr lang="en-US" altLang="zh-CN" sz="2000">
                <a:solidFill>
                  <a:srgbClr val="FF3300"/>
                </a:solidFill>
                <a:latin typeface="Times New Roman" panose="02020603050405020304" pitchFamily="18" charset="0"/>
              </a:rPr>
              <a:t>XX</a:t>
            </a:r>
            <a:endParaRPr lang="en-US" altLang="zh-CN" sz="2000">
              <a:latin typeface="Times New Roman" panose="02020603050405020304" pitchFamily="18" charset="0"/>
            </a:endParaRPr>
          </a:p>
        </p:txBody>
      </p:sp>
      <p:sp>
        <p:nvSpPr>
          <p:cNvPr id="439324" name="直接连接符 439323"/>
          <p:cNvSpPr/>
          <p:nvPr/>
        </p:nvSpPr>
        <p:spPr>
          <a:xfrm>
            <a:off x="6516688" y="4213225"/>
            <a:ext cx="1765300" cy="0"/>
          </a:xfrm>
          <a:prstGeom prst="line">
            <a:avLst/>
          </a:prstGeom>
          <a:ln w="38100" cap="flat" cmpd="sng">
            <a:solidFill>
              <a:srgbClr val="006600"/>
            </a:solidFill>
            <a:prstDash val="solid"/>
            <a:headEnd type="none" w="med" len="med"/>
            <a:tailEnd type="none" w="med" len="med"/>
          </a:ln>
        </p:spPr>
      </p:sp>
      <p:sp>
        <p:nvSpPr>
          <p:cNvPr id="439325" name="直接连接符 439324"/>
          <p:cNvSpPr/>
          <p:nvPr/>
        </p:nvSpPr>
        <p:spPr>
          <a:xfrm>
            <a:off x="6516688" y="3852863"/>
            <a:ext cx="1765300" cy="0"/>
          </a:xfrm>
          <a:prstGeom prst="line">
            <a:avLst/>
          </a:prstGeom>
          <a:ln w="38100" cap="flat" cmpd="sng">
            <a:solidFill>
              <a:srgbClr val="006600"/>
            </a:solidFill>
            <a:prstDash val="solid"/>
            <a:headEnd type="none" w="med" len="med"/>
            <a:tailEnd type="none" w="med" len="med"/>
          </a:ln>
        </p:spPr>
      </p:sp>
      <p:sp>
        <p:nvSpPr>
          <p:cNvPr id="439326" name="直接连接符 439325"/>
          <p:cNvSpPr/>
          <p:nvPr/>
        </p:nvSpPr>
        <p:spPr>
          <a:xfrm>
            <a:off x="6516688" y="3421063"/>
            <a:ext cx="1765300" cy="0"/>
          </a:xfrm>
          <a:prstGeom prst="line">
            <a:avLst/>
          </a:prstGeom>
          <a:ln w="38100" cap="flat" cmpd="sng">
            <a:solidFill>
              <a:srgbClr val="006600"/>
            </a:solidFill>
            <a:prstDash val="solid"/>
            <a:headEnd type="none" w="med" len="med"/>
            <a:tailEnd type="none" w="med" len="med"/>
          </a:ln>
        </p:spPr>
      </p:sp>
      <p:sp>
        <p:nvSpPr>
          <p:cNvPr id="439327" name="直接连接符 439326"/>
          <p:cNvSpPr/>
          <p:nvPr/>
        </p:nvSpPr>
        <p:spPr>
          <a:xfrm>
            <a:off x="6516688" y="5629275"/>
            <a:ext cx="1765300" cy="0"/>
          </a:xfrm>
          <a:prstGeom prst="line">
            <a:avLst/>
          </a:prstGeom>
          <a:ln w="38100" cap="flat" cmpd="sng">
            <a:solidFill>
              <a:srgbClr val="006600"/>
            </a:solidFill>
            <a:prstDash val="solid"/>
            <a:headEnd type="none" w="med" len="med"/>
            <a:tailEnd type="none" w="med" len="med"/>
          </a:ln>
        </p:spPr>
      </p:sp>
      <p:sp>
        <p:nvSpPr>
          <p:cNvPr id="439328" name="直接连接符 439327"/>
          <p:cNvSpPr/>
          <p:nvPr/>
        </p:nvSpPr>
        <p:spPr>
          <a:xfrm>
            <a:off x="6516688" y="5241925"/>
            <a:ext cx="1765300" cy="0"/>
          </a:xfrm>
          <a:prstGeom prst="line">
            <a:avLst/>
          </a:prstGeom>
          <a:ln w="38100" cap="flat" cmpd="sng">
            <a:solidFill>
              <a:srgbClr val="006600"/>
            </a:solidFill>
            <a:prstDash val="solid"/>
            <a:headEnd type="none" w="med" len="med"/>
            <a:tailEnd type="none" w="med" len="med"/>
          </a:ln>
        </p:spPr>
      </p:sp>
      <p:sp>
        <p:nvSpPr>
          <p:cNvPr id="439329" name="直接连接符 439328"/>
          <p:cNvSpPr/>
          <p:nvPr/>
        </p:nvSpPr>
        <p:spPr>
          <a:xfrm>
            <a:off x="6516688" y="6019800"/>
            <a:ext cx="1765300" cy="0"/>
          </a:xfrm>
          <a:prstGeom prst="line">
            <a:avLst/>
          </a:prstGeom>
          <a:ln w="38100" cap="flat" cmpd="sng">
            <a:solidFill>
              <a:srgbClr val="006600"/>
            </a:solidFill>
            <a:prstDash val="solid"/>
            <a:headEnd type="none" w="med" len="med"/>
            <a:tailEnd type="none" w="med" len="med"/>
          </a:ln>
        </p:spPr>
      </p:sp>
      <p:sp>
        <p:nvSpPr>
          <p:cNvPr id="439330" name="任意多边形 439329"/>
          <p:cNvSpPr/>
          <p:nvPr/>
        </p:nvSpPr>
        <p:spPr>
          <a:xfrm>
            <a:off x="4473575" y="5516563"/>
            <a:ext cx="2259013" cy="966787"/>
          </a:xfrm>
          <a:custGeom>
            <a:avLst/>
            <a:gdLst/>
            <a:ahLst/>
            <a:cxnLst/>
            <a:pathLst>
              <a:path w="1436" h="826">
                <a:moveTo>
                  <a:pt x="1436" y="0"/>
                </a:moveTo>
                <a:cubicBezTo>
                  <a:pt x="1410" y="78"/>
                  <a:pt x="1428" y="41"/>
                  <a:pt x="1379" y="114"/>
                </a:cubicBezTo>
                <a:cubicBezTo>
                  <a:pt x="1373" y="123"/>
                  <a:pt x="1360" y="142"/>
                  <a:pt x="1360" y="142"/>
                </a:cubicBezTo>
                <a:cubicBezTo>
                  <a:pt x="1329" y="239"/>
                  <a:pt x="1236" y="331"/>
                  <a:pt x="1153" y="387"/>
                </a:cubicBezTo>
                <a:cubicBezTo>
                  <a:pt x="1126" y="429"/>
                  <a:pt x="1082" y="439"/>
                  <a:pt x="1049" y="472"/>
                </a:cubicBezTo>
                <a:cubicBezTo>
                  <a:pt x="1021" y="500"/>
                  <a:pt x="1002" y="517"/>
                  <a:pt x="964" y="529"/>
                </a:cubicBezTo>
                <a:cubicBezTo>
                  <a:pt x="930" y="562"/>
                  <a:pt x="891" y="578"/>
                  <a:pt x="850" y="605"/>
                </a:cubicBezTo>
                <a:cubicBezTo>
                  <a:pt x="794" y="642"/>
                  <a:pt x="735" y="687"/>
                  <a:pt x="671" y="708"/>
                </a:cubicBezTo>
                <a:cubicBezTo>
                  <a:pt x="590" y="763"/>
                  <a:pt x="473" y="783"/>
                  <a:pt x="378" y="803"/>
                </a:cubicBezTo>
                <a:cubicBezTo>
                  <a:pt x="247" y="797"/>
                  <a:pt x="176" y="826"/>
                  <a:pt x="86" y="765"/>
                </a:cubicBezTo>
                <a:cubicBezTo>
                  <a:pt x="60" y="726"/>
                  <a:pt x="44" y="689"/>
                  <a:pt x="19" y="652"/>
                </a:cubicBezTo>
                <a:cubicBezTo>
                  <a:pt x="0" y="592"/>
                  <a:pt x="1" y="615"/>
                  <a:pt x="1" y="586"/>
                </a:cubicBezTo>
              </a:path>
            </a:pathLst>
          </a:custGeom>
          <a:noFill/>
          <a:ln w="38100" cap="flat" cmpd="sng">
            <a:solidFill>
              <a:schemeClr val="tx2">
                <a:alpha val="100000"/>
              </a:schemeClr>
            </a:solidFill>
            <a:prstDash val="solid"/>
            <a:headEnd type="none" w="med" len="med"/>
            <a:tailEnd type="triangle" w="lg" len="lg"/>
          </a:ln>
        </p:spPr>
        <p:txBody>
          <a:bodyPr/>
          <a:p>
            <a:endParaRPr lang="zh-CN" altLang="en-US"/>
          </a:p>
        </p:txBody>
      </p:sp>
      <p:sp>
        <p:nvSpPr>
          <p:cNvPr id="439331" name="任意多边形 439330"/>
          <p:cNvSpPr/>
          <p:nvPr/>
        </p:nvSpPr>
        <p:spPr>
          <a:xfrm>
            <a:off x="3552825" y="5805488"/>
            <a:ext cx="3179763" cy="865187"/>
          </a:xfrm>
          <a:custGeom>
            <a:avLst/>
            <a:gdLst/>
            <a:ahLst/>
            <a:cxnLst/>
            <a:pathLst>
              <a:path w="1945" h="708">
                <a:moveTo>
                  <a:pt x="1945" y="0"/>
                </a:moveTo>
                <a:cubicBezTo>
                  <a:pt x="1923" y="61"/>
                  <a:pt x="1904" y="116"/>
                  <a:pt x="1869" y="170"/>
                </a:cubicBezTo>
                <a:cubicBezTo>
                  <a:pt x="1846" y="239"/>
                  <a:pt x="1846" y="228"/>
                  <a:pt x="1803" y="283"/>
                </a:cubicBezTo>
                <a:cubicBezTo>
                  <a:pt x="1766" y="330"/>
                  <a:pt x="1749" y="382"/>
                  <a:pt x="1699" y="415"/>
                </a:cubicBezTo>
                <a:cubicBezTo>
                  <a:pt x="1646" y="496"/>
                  <a:pt x="1716" y="403"/>
                  <a:pt x="1652" y="453"/>
                </a:cubicBezTo>
                <a:cubicBezTo>
                  <a:pt x="1643" y="460"/>
                  <a:pt x="1641" y="473"/>
                  <a:pt x="1633" y="481"/>
                </a:cubicBezTo>
                <a:cubicBezTo>
                  <a:pt x="1614" y="500"/>
                  <a:pt x="1599" y="502"/>
                  <a:pt x="1576" y="510"/>
                </a:cubicBezTo>
                <a:cubicBezTo>
                  <a:pt x="1513" y="573"/>
                  <a:pt x="1582" y="513"/>
                  <a:pt x="1520" y="547"/>
                </a:cubicBezTo>
                <a:cubicBezTo>
                  <a:pt x="1490" y="564"/>
                  <a:pt x="1467" y="593"/>
                  <a:pt x="1435" y="604"/>
                </a:cubicBezTo>
                <a:cubicBezTo>
                  <a:pt x="1416" y="610"/>
                  <a:pt x="1397" y="617"/>
                  <a:pt x="1378" y="623"/>
                </a:cubicBezTo>
                <a:cubicBezTo>
                  <a:pt x="1369" y="626"/>
                  <a:pt x="1350" y="632"/>
                  <a:pt x="1350" y="632"/>
                </a:cubicBezTo>
                <a:cubicBezTo>
                  <a:pt x="1278" y="681"/>
                  <a:pt x="1122" y="700"/>
                  <a:pt x="1038" y="708"/>
                </a:cubicBezTo>
                <a:cubicBezTo>
                  <a:pt x="893" y="705"/>
                  <a:pt x="749" y="705"/>
                  <a:pt x="604" y="699"/>
                </a:cubicBezTo>
                <a:cubicBezTo>
                  <a:pt x="543" y="696"/>
                  <a:pt x="430" y="643"/>
                  <a:pt x="368" y="623"/>
                </a:cubicBezTo>
                <a:cubicBezTo>
                  <a:pt x="294" y="599"/>
                  <a:pt x="234" y="553"/>
                  <a:pt x="170" y="510"/>
                </a:cubicBezTo>
                <a:cubicBezTo>
                  <a:pt x="94" y="460"/>
                  <a:pt x="187" y="522"/>
                  <a:pt x="113" y="472"/>
                </a:cubicBezTo>
                <a:cubicBezTo>
                  <a:pt x="104" y="466"/>
                  <a:pt x="85" y="453"/>
                  <a:pt x="85" y="453"/>
                </a:cubicBezTo>
                <a:cubicBezTo>
                  <a:pt x="35" y="379"/>
                  <a:pt x="101" y="468"/>
                  <a:pt x="37" y="406"/>
                </a:cubicBezTo>
                <a:cubicBezTo>
                  <a:pt x="23" y="392"/>
                  <a:pt x="14" y="373"/>
                  <a:pt x="0" y="359"/>
                </a:cubicBezTo>
              </a:path>
            </a:pathLst>
          </a:custGeom>
          <a:noFill/>
          <a:ln w="38100" cap="flat" cmpd="sng">
            <a:solidFill>
              <a:schemeClr val="tx2">
                <a:alpha val="100000"/>
              </a:schemeClr>
            </a:solidFill>
            <a:prstDash val="solid"/>
            <a:headEnd type="none" w="med" len="med"/>
            <a:tailEnd type="triangle" w="lg" len="lg"/>
          </a:ln>
        </p:spPr>
        <p:txBody>
          <a:bodyPr/>
          <a:p>
            <a:endParaRPr lang="zh-CN" altLang="en-US"/>
          </a:p>
        </p:txBody>
      </p:sp>
      <p:sp>
        <p:nvSpPr>
          <p:cNvPr id="439332" name="矩形 439331"/>
          <p:cNvSpPr/>
          <p:nvPr/>
        </p:nvSpPr>
        <p:spPr>
          <a:xfrm>
            <a:off x="5611813" y="4903788"/>
            <a:ext cx="673100" cy="287337"/>
          </a:xfrm>
          <a:prstGeom prst="rect">
            <a:avLst/>
          </a:prstGeom>
          <a:noFill/>
          <a:ln w="25400" cap="flat" cmpd="sng">
            <a:solidFill>
              <a:srgbClr val="FF3300"/>
            </a:solidFill>
            <a:prstDash val="solid"/>
            <a:miter/>
            <a:headEnd type="none" w="med" len="med"/>
            <a:tailEnd type="none" w="med" len="med"/>
          </a:ln>
        </p:spPr>
        <p:txBody>
          <a:bodyPr/>
          <a:p>
            <a:endParaRPr lang="zh-CN" altLang="en-US"/>
          </a:p>
        </p:txBody>
      </p:sp>
      <p:sp>
        <p:nvSpPr>
          <p:cNvPr id="439333" name="矩形 439332"/>
          <p:cNvSpPr/>
          <p:nvPr/>
        </p:nvSpPr>
        <p:spPr>
          <a:xfrm>
            <a:off x="5608638" y="4562475"/>
            <a:ext cx="673100" cy="287338"/>
          </a:xfrm>
          <a:prstGeom prst="rect">
            <a:avLst/>
          </a:prstGeom>
          <a:noFill/>
          <a:ln w="25400" cap="flat" cmpd="sng">
            <a:solidFill>
              <a:srgbClr val="FF3300"/>
            </a:solidFill>
            <a:prstDash val="solid"/>
            <a:miter/>
            <a:headEnd type="none" w="med" len="med"/>
            <a:tailEnd type="none" w="med" len="med"/>
          </a:ln>
        </p:spPr>
        <p:txBody>
          <a:bodyPr/>
          <a:p>
            <a:endParaRPr lang="zh-CN" altLang="en-US"/>
          </a:p>
        </p:txBody>
      </p:sp>
      <p:sp>
        <p:nvSpPr>
          <p:cNvPr id="439335" name="文本框 439334"/>
          <p:cNvSpPr txBox="1"/>
          <p:nvPr/>
        </p:nvSpPr>
        <p:spPr>
          <a:xfrm>
            <a:off x="4975225" y="3846513"/>
            <a:ext cx="1223963" cy="304800"/>
          </a:xfrm>
          <a:prstGeom prst="rect">
            <a:avLst/>
          </a:prstGeom>
          <a:noFill/>
          <a:ln w="9525">
            <a:noFill/>
          </a:ln>
        </p:spPr>
        <p:txBody>
          <a:bodyPr lIns="0" tIns="0" rIns="0" bIns="0">
            <a:spAutoFit/>
          </a:bodyPr>
          <a:p>
            <a:pPr algn="ctr">
              <a:spcBef>
                <a:spcPct val="50000"/>
              </a:spcBef>
            </a:pPr>
            <a:r>
              <a:rPr lang="en-US" altLang="zh-CN" sz="2000">
                <a:latin typeface="宋体" panose="02010600030101010101" pitchFamily="2" charset="-122"/>
              </a:rPr>
              <a:t>DS  8000</a:t>
            </a:r>
            <a:endParaRPr lang="en-US" altLang="zh-CN" sz="2000">
              <a:latin typeface="宋体" panose="02010600030101010101" pitchFamily="2" charset="-122"/>
            </a:endParaRPr>
          </a:p>
        </p:txBody>
      </p:sp>
      <p:sp>
        <p:nvSpPr>
          <p:cNvPr id="439337" name="矩形 439336"/>
          <p:cNvSpPr/>
          <p:nvPr/>
        </p:nvSpPr>
        <p:spPr>
          <a:xfrm>
            <a:off x="5608638" y="4211638"/>
            <a:ext cx="673100" cy="287337"/>
          </a:xfrm>
          <a:prstGeom prst="rect">
            <a:avLst/>
          </a:prstGeom>
          <a:noFill/>
          <a:ln w="25400" cap="flat" cmpd="sng">
            <a:solidFill>
              <a:srgbClr val="FF3300"/>
            </a:solidFill>
            <a:prstDash val="solid"/>
            <a:miter/>
            <a:headEnd type="none" w="med" len="med"/>
            <a:tailEnd type="none" w="med" len="med"/>
          </a:ln>
        </p:spPr>
        <p:txBody>
          <a:bodyPr/>
          <a:p>
            <a:endParaRPr lang="zh-CN" altLang="en-US"/>
          </a:p>
        </p:txBody>
      </p:sp>
      <p:sp>
        <p:nvSpPr>
          <p:cNvPr id="439338" name="矩形 439337"/>
          <p:cNvSpPr/>
          <p:nvPr/>
        </p:nvSpPr>
        <p:spPr>
          <a:xfrm>
            <a:off x="5494338" y="3860800"/>
            <a:ext cx="673100" cy="287338"/>
          </a:xfrm>
          <a:prstGeom prst="rect">
            <a:avLst/>
          </a:prstGeom>
          <a:noFill/>
          <a:ln w="25400" cap="flat" cmpd="sng">
            <a:solidFill>
              <a:srgbClr val="FF3300"/>
            </a:solidFill>
            <a:prstDash val="solid"/>
            <a:miter/>
            <a:headEnd type="none" w="med" len="med"/>
            <a:tailEnd type="none" w="med" len="med"/>
          </a:ln>
        </p:spPr>
        <p:txBody>
          <a:bodyPr/>
          <a:p>
            <a:endParaRPr lang="zh-CN" altLang="en-US"/>
          </a:p>
        </p:txBody>
      </p:sp>
    </p:spTree>
  </p:cSld>
  <p:clrMapOvr>
    <a:masterClrMapping/>
  </p:clrMapOvr>
  <p:transition>
    <p:wheel spokes="8"/>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0343" name="矩形 440342"/>
          <p:cNvSpPr/>
          <p:nvPr/>
        </p:nvSpPr>
        <p:spPr>
          <a:xfrm>
            <a:off x="2900363" y="2390775"/>
            <a:ext cx="2176462" cy="606425"/>
          </a:xfrm>
          <a:prstGeom prst="rect">
            <a:avLst/>
          </a:prstGeom>
          <a:solidFill>
            <a:srgbClr val="800000"/>
          </a:solidFill>
          <a:ln w="57150" cap="flat" cmpd="sng">
            <a:solidFill>
              <a:srgbClr val="FF6600"/>
            </a:solidFill>
            <a:prstDash val="solid"/>
            <a:miter/>
            <a:headEnd type="none" w="med" len="med"/>
            <a:tailEnd type="none" w="med" len="med"/>
          </a:ln>
        </p:spPr>
        <p:txBody>
          <a:bodyPr/>
          <a:p>
            <a:endParaRPr lang="zh-CN" altLang="en-US"/>
          </a:p>
        </p:txBody>
      </p:sp>
      <p:sp>
        <p:nvSpPr>
          <p:cNvPr id="440342" name="矩形 440341"/>
          <p:cNvSpPr/>
          <p:nvPr/>
        </p:nvSpPr>
        <p:spPr>
          <a:xfrm>
            <a:off x="2900363" y="3213100"/>
            <a:ext cx="2176462" cy="606425"/>
          </a:xfrm>
          <a:prstGeom prst="rect">
            <a:avLst/>
          </a:prstGeom>
          <a:solidFill>
            <a:srgbClr val="800000"/>
          </a:solidFill>
          <a:ln w="57150" cap="flat" cmpd="sng">
            <a:solidFill>
              <a:srgbClr val="FF6600"/>
            </a:solidFill>
            <a:prstDash val="solid"/>
            <a:miter/>
            <a:headEnd type="none" w="med" len="med"/>
            <a:tailEnd type="none" w="med" len="med"/>
          </a:ln>
        </p:spPr>
        <p:txBody>
          <a:bodyPr/>
          <a:p>
            <a:endParaRPr lang="zh-CN" altLang="en-US"/>
          </a:p>
        </p:txBody>
      </p:sp>
      <p:sp>
        <p:nvSpPr>
          <p:cNvPr id="440322" name="标题 440321"/>
          <p:cNvSpPr>
            <a:spLocks noGrp="1"/>
          </p:cNvSpPr>
          <p:nvPr>
            <p:ph type="title"/>
          </p:nvPr>
        </p:nvSpPr>
        <p:spPr/>
        <p:txBody>
          <a:bodyPr anchor="ctr" anchorCtr="0"/>
          <a:p>
            <a:endParaRPr lang="zh-CN" altLang="en-US" dirty="0"/>
          </a:p>
        </p:txBody>
      </p:sp>
      <p:sp>
        <p:nvSpPr>
          <p:cNvPr id="440323" name="文本占位符 440322"/>
          <p:cNvSpPr>
            <a:spLocks noGrp="1"/>
          </p:cNvSpPr>
          <p:nvPr>
            <p:ph type="body" idx="1"/>
          </p:nvPr>
        </p:nvSpPr>
        <p:spPr/>
        <p:txBody>
          <a:bodyPr/>
          <a:p>
            <a:pPr>
              <a:buNone/>
            </a:pPr>
            <a:r>
              <a:rPr lang="zh-CN" altLang="en-US" sz="2400" dirty="0"/>
              <a:t>使用相对的基址</a:t>
            </a:r>
            <a:r>
              <a:rPr lang="en-US" altLang="zh-CN" sz="2400"/>
              <a:t>-</a:t>
            </a:r>
            <a:r>
              <a:rPr lang="zh-CN" altLang="en-US" sz="2400" dirty="0"/>
              <a:t>变址寻址方式可以很方便地访问二维数组</a:t>
            </a:r>
            <a:r>
              <a:rPr lang="en-US" altLang="en-US" sz="2400"/>
              <a:t>。</a:t>
            </a:r>
            <a:endParaRPr lang="zh-CN" altLang="en-US" sz="2400" dirty="0"/>
          </a:p>
        </p:txBody>
      </p:sp>
      <p:sp>
        <p:nvSpPr>
          <p:cNvPr id="440325" name="文本框 440324"/>
          <p:cNvSpPr txBox="1"/>
          <p:nvPr/>
        </p:nvSpPr>
        <p:spPr>
          <a:xfrm>
            <a:off x="827088" y="3276600"/>
            <a:ext cx="1981200" cy="365125"/>
          </a:xfrm>
          <a:prstGeom prst="rect">
            <a:avLst/>
          </a:prstGeom>
          <a:noFill/>
          <a:ln w="9525">
            <a:noFill/>
          </a:ln>
        </p:spPr>
        <p:txBody>
          <a:bodyPr lIns="0" tIns="0" rIns="0" bIns="0">
            <a:spAutoFit/>
          </a:bodyPr>
          <a:p>
            <a:pPr>
              <a:spcBef>
                <a:spcPct val="50000"/>
              </a:spcBef>
            </a:pPr>
            <a:r>
              <a:rPr lang="zh-CN" altLang="en-US" sz="2400" dirty="0">
                <a:solidFill>
                  <a:srgbClr val="000066"/>
                </a:solidFill>
                <a:latin typeface="宋体" panose="02010600030101010101" pitchFamily="2" charset="-122"/>
              </a:rPr>
              <a:t>基址寄存器</a:t>
            </a:r>
            <a:endParaRPr lang="zh-CN" altLang="en-US" sz="2400">
              <a:solidFill>
                <a:srgbClr val="000066"/>
              </a:solidFill>
              <a:latin typeface="宋体" panose="02010600030101010101" pitchFamily="2" charset="-122"/>
            </a:endParaRPr>
          </a:p>
        </p:txBody>
      </p:sp>
      <p:sp>
        <p:nvSpPr>
          <p:cNvPr id="440326" name="文本框 440325"/>
          <p:cNvSpPr txBox="1"/>
          <p:nvPr/>
        </p:nvSpPr>
        <p:spPr>
          <a:xfrm>
            <a:off x="3124200" y="2482850"/>
            <a:ext cx="1905000" cy="365125"/>
          </a:xfrm>
          <a:prstGeom prst="rect">
            <a:avLst/>
          </a:prstGeom>
          <a:noFill/>
          <a:ln w="9525">
            <a:noFill/>
          </a:ln>
        </p:spPr>
        <p:txBody>
          <a:bodyPr lIns="0" tIns="0" rIns="0" bIns="0">
            <a:spAutoFit/>
          </a:bodyPr>
          <a:p>
            <a:pPr>
              <a:spcBef>
                <a:spcPct val="50000"/>
              </a:spcBef>
            </a:pPr>
            <a:r>
              <a:rPr lang="zh-CN" altLang="en-US" sz="2400" dirty="0">
                <a:solidFill>
                  <a:schemeClr val="bg2"/>
                </a:solidFill>
                <a:latin typeface="Times New Roman" panose="02020603050405020304" pitchFamily="18" charset="0"/>
              </a:rPr>
              <a:t>数组首地址</a:t>
            </a:r>
            <a:endParaRPr lang="zh-CN" altLang="en-US" sz="2400" b="0">
              <a:solidFill>
                <a:schemeClr val="bg2"/>
              </a:solidFill>
              <a:latin typeface="Times New Roman" panose="02020603050405020304" pitchFamily="18" charset="0"/>
            </a:endParaRPr>
          </a:p>
        </p:txBody>
      </p:sp>
      <p:sp>
        <p:nvSpPr>
          <p:cNvPr id="440327" name="文本框 440326"/>
          <p:cNvSpPr txBox="1"/>
          <p:nvPr/>
        </p:nvSpPr>
        <p:spPr>
          <a:xfrm>
            <a:off x="900113" y="4157663"/>
            <a:ext cx="1981200" cy="365125"/>
          </a:xfrm>
          <a:prstGeom prst="rect">
            <a:avLst/>
          </a:prstGeom>
          <a:noFill/>
          <a:ln w="9525">
            <a:noFill/>
          </a:ln>
        </p:spPr>
        <p:txBody>
          <a:bodyPr lIns="0" tIns="0" rIns="0" bIns="0">
            <a:spAutoFit/>
          </a:bodyPr>
          <a:p>
            <a:pPr>
              <a:spcBef>
                <a:spcPct val="50000"/>
              </a:spcBef>
            </a:pPr>
            <a:r>
              <a:rPr lang="zh-CN" altLang="en-US" sz="2400" dirty="0">
                <a:solidFill>
                  <a:srgbClr val="000066"/>
                </a:solidFill>
                <a:latin typeface="宋体" panose="02010600030101010101" pitchFamily="2" charset="-122"/>
              </a:rPr>
              <a:t>变址寄存器</a:t>
            </a:r>
            <a:endParaRPr lang="zh-CN" altLang="en-US" sz="2400">
              <a:solidFill>
                <a:srgbClr val="000066"/>
              </a:solidFill>
              <a:latin typeface="宋体" panose="02010600030101010101" pitchFamily="2" charset="-122"/>
            </a:endParaRPr>
          </a:p>
        </p:txBody>
      </p:sp>
      <p:sp>
        <p:nvSpPr>
          <p:cNvPr id="440329" name="文本框 440328"/>
          <p:cNvSpPr txBox="1"/>
          <p:nvPr/>
        </p:nvSpPr>
        <p:spPr>
          <a:xfrm>
            <a:off x="3048000" y="3300413"/>
            <a:ext cx="2590800" cy="365125"/>
          </a:xfrm>
          <a:prstGeom prst="rect">
            <a:avLst/>
          </a:prstGeom>
          <a:noFill/>
          <a:ln w="9525">
            <a:noFill/>
          </a:ln>
        </p:spPr>
        <p:txBody>
          <a:bodyPr lIns="0" tIns="0" rIns="0" bIns="0">
            <a:spAutoFit/>
          </a:bodyPr>
          <a:p>
            <a:pPr>
              <a:spcBef>
                <a:spcPct val="50000"/>
              </a:spcBef>
            </a:pPr>
            <a:r>
              <a:rPr lang="zh-CN" altLang="en-US" sz="2400" dirty="0">
                <a:solidFill>
                  <a:schemeClr val="bg2"/>
                </a:solidFill>
                <a:latin typeface="Times New Roman" panose="02020603050405020304" pitchFamily="18" charset="0"/>
              </a:rPr>
              <a:t>数组元素</a:t>
            </a:r>
            <a:r>
              <a:rPr lang="zh-CN" altLang="en-US" sz="2400" dirty="0">
                <a:solidFill>
                  <a:srgbClr val="FF3300"/>
                </a:solidFill>
                <a:latin typeface="Times New Roman" panose="02020603050405020304" pitchFamily="18" charset="0"/>
              </a:rPr>
              <a:t>行</a:t>
            </a:r>
            <a:r>
              <a:rPr lang="zh-CN" altLang="en-US" sz="2400" dirty="0">
                <a:solidFill>
                  <a:schemeClr val="bg2"/>
                </a:solidFill>
                <a:latin typeface="Times New Roman" panose="02020603050405020304" pitchFamily="18" charset="0"/>
              </a:rPr>
              <a:t>址</a:t>
            </a:r>
            <a:endParaRPr lang="zh-CN" altLang="en-US" sz="2400" b="0">
              <a:solidFill>
                <a:schemeClr val="bg2"/>
              </a:solidFill>
              <a:latin typeface="Times New Roman" panose="02020603050405020304" pitchFamily="18" charset="0"/>
            </a:endParaRPr>
          </a:p>
        </p:txBody>
      </p:sp>
      <p:sp>
        <p:nvSpPr>
          <p:cNvPr id="440330" name="文本框 440329"/>
          <p:cNvSpPr txBox="1"/>
          <p:nvPr/>
        </p:nvSpPr>
        <p:spPr>
          <a:xfrm>
            <a:off x="1476375" y="2498725"/>
            <a:ext cx="1143000" cy="365125"/>
          </a:xfrm>
          <a:prstGeom prst="rect">
            <a:avLst/>
          </a:prstGeom>
          <a:noFill/>
          <a:ln w="9525">
            <a:noFill/>
          </a:ln>
        </p:spPr>
        <p:txBody>
          <a:bodyPr lIns="0" tIns="0" rIns="0" bIns="0">
            <a:spAutoFit/>
          </a:bodyPr>
          <a:p>
            <a:pPr>
              <a:spcBef>
                <a:spcPct val="50000"/>
              </a:spcBef>
            </a:pPr>
            <a:r>
              <a:rPr lang="zh-CN" altLang="en-US" sz="2400" dirty="0">
                <a:solidFill>
                  <a:srgbClr val="000066"/>
                </a:solidFill>
                <a:latin typeface="宋体" panose="02010600030101010101" pitchFamily="2" charset="-122"/>
              </a:rPr>
              <a:t>位移量</a:t>
            </a:r>
            <a:endParaRPr lang="zh-CN" altLang="en-US" sz="2400">
              <a:solidFill>
                <a:srgbClr val="000066"/>
              </a:solidFill>
              <a:latin typeface="宋体" panose="02010600030101010101" pitchFamily="2" charset="-122"/>
            </a:endParaRPr>
          </a:p>
        </p:txBody>
      </p:sp>
      <p:sp>
        <p:nvSpPr>
          <p:cNvPr id="440331" name="矩形 440330"/>
          <p:cNvSpPr/>
          <p:nvPr/>
        </p:nvSpPr>
        <p:spPr>
          <a:xfrm>
            <a:off x="2900363" y="4005263"/>
            <a:ext cx="2176462" cy="606425"/>
          </a:xfrm>
          <a:prstGeom prst="rect">
            <a:avLst/>
          </a:prstGeom>
          <a:solidFill>
            <a:srgbClr val="800000"/>
          </a:solidFill>
          <a:ln w="57150" cap="flat" cmpd="sng">
            <a:solidFill>
              <a:srgbClr val="FF6600"/>
            </a:solidFill>
            <a:prstDash val="solid"/>
            <a:miter/>
            <a:headEnd type="none" w="med" len="med"/>
            <a:tailEnd type="none" w="med" len="med"/>
          </a:ln>
        </p:spPr>
        <p:txBody>
          <a:bodyPr/>
          <a:p>
            <a:endParaRPr lang="zh-CN" altLang="en-US"/>
          </a:p>
        </p:txBody>
      </p:sp>
      <p:sp>
        <p:nvSpPr>
          <p:cNvPr id="440332" name="文本框 440331"/>
          <p:cNvSpPr txBox="1"/>
          <p:nvPr/>
        </p:nvSpPr>
        <p:spPr>
          <a:xfrm>
            <a:off x="3048000" y="4114800"/>
            <a:ext cx="1955800" cy="365125"/>
          </a:xfrm>
          <a:prstGeom prst="rect">
            <a:avLst/>
          </a:prstGeom>
          <a:noFill/>
          <a:ln w="9525">
            <a:noFill/>
          </a:ln>
        </p:spPr>
        <p:txBody>
          <a:bodyPr lIns="0" tIns="0" rIns="0" bIns="0">
            <a:spAutoFit/>
          </a:bodyPr>
          <a:p>
            <a:pPr>
              <a:spcBef>
                <a:spcPct val="50000"/>
              </a:spcBef>
            </a:pPr>
            <a:r>
              <a:rPr lang="zh-CN" altLang="en-US" sz="2400" dirty="0">
                <a:solidFill>
                  <a:schemeClr val="bg2"/>
                </a:solidFill>
                <a:latin typeface="Times New Roman" panose="02020603050405020304" pitchFamily="18" charset="0"/>
              </a:rPr>
              <a:t>数组元素</a:t>
            </a:r>
            <a:r>
              <a:rPr lang="zh-CN" altLang="en-US" sz="2400" dirty="0">
                <a:solidFill>
                  <a:srgbClr val="FF3300"/>
                </a:solidFill>
                <a:latin typeface="Times New Roman" panose="02020603050405020304" pitchFamily="18" charset="0"/>
              </a:rPr>
              <a:t>列</a:t>
            </a:r>
            <a:r>
              <a:rPr lang="zh-CN" altLang="en-US" sz="2400" dirty="0">
                <a:solidFill>
                  <a:schemeClr val="bg2"/>
                </a:solidFill>
                <a:latin typeface="Times New Roman" panose="02020603050405020304" pitchFamily="18" charset="0"/>
              </a:rPr>
              <a:t>址</a:t>
            </a:r>
            <a:endParaRPr lang="zh-CN" altLang="en-US" sz="2400" b="0">
              <a:solidFill>
                <a:schemeClr val="bg2"/>
              </a:solidFill>
              <a:latin typeface="Times New Roman" panose="02020603050405020304" pitchFamily="18" charset="0"/>
            </a:endParaRPr>
          </a:p>
        </p:txBody>
      </p:sp>
      <p:sp>
        <p:nvSpPr>
          <p:cNvPr id="440333" name="文本框 440332"/>
          <p:cNvSpPr txBox="1"/>
          <p:nvPr/>
        </p:nvSpPr>
        <p:spPr>
          <a:xfrm>
            <a:off x="5334000" y="2482850"/>
            <a:ext cx="2406650" cy="365125"/>
          </a:xfrm>
          <a:prstGeom prst="rect">
            <a:avLst/>
          </a:prstGeom>
          <a:noFill/>
          <a:ln w="9525">
            <a:noFill/>
          </a:ln>
        </p:spPr>
        <p:txBody>
          <a:bodyPr lIns="0" tIns="0" rIns="0" bIns="0">
            <a:spAutoFit/>
          </a:bodyPr>
          <a:p>
            <a:pPr>
              <a:spcBef>
                <a:spcPct val="50000"/>
              </a:spcBef>
            </a:pPr>
            <a:r>
              <a:rPr lang="zh-CN" altLang="en-US" sz="2400">
                <a:solidFill>
                  <a:srgbClr val="000066"/>
                </a:solidFill>
                <a:latin typeface="宋体" panose="02010600030101010101" pitchFamily="2" charset="-122"/>
              </a:rPr>
              <a:t>（</a:t>
            </a:r>
            <a:r>
              <a:rPr lang="zh-CN" altLang="en-US" sz="2400" dirty="0">
                <a:solidFill>
                  <a:srgbClr val="000066"/>
                </a:solidFill>
                <a:latin typeface="宋体" panose="02010600030101010101" pitchFamily="2" charset="-122"/>
              </a:rPr>
              <a:t>偏移地址）</a:t>
            </a:r>
            <a:endParaRPr lang="zh-CN" altLang="en-US" sz="2400">
              <a:solidFill>
                <a:srgbClr val="000066"/>
              </a:solidFill>
              <a:latin typeface="宋体" panose="02010600030101010101" pitchFamily="2" charset="-122"/>
            </a:endParaRPr>
          </a:p>
        </p:txBody>
      </p:sp>
      <p:sp>
        <p:nvSpPr>
          <p:cNvPr id="440334" name="文本框 440333"/>
          <p:cNvSpPr txBox="1"/>
          <p:nvPr/>
        </p:nvSpPr>
        <p:spPr>
          <a:xfrm>
            <a:off x="684213" y="4941888"/>
            <a:ext cx="5832475" cy="365125"/>
          </a:xfrm>
          <a:prstGeom prst="rect">
            <a:avLst/>
          </a:prstGeom>
          <a:noFill/>
          <a:ln w="9525">
            <a:noFill/>
          </a:ln>
        </p:spPr>
        <p:txBody>
          <a:bodyPr lIns="0" tIns="0" rIns="0" bIns="0">
            <a:spAutoFit/>
          </a:bodyPr>
          <a:p>
            <a:pPr>
              <a:spcBef>
                <a:spcPct val="50000"/>
              </a:spcBef>
            </a:pPr>
            <a:r>
              <a:rPr lang="zh-CN" altLang="en-US" sz="2400" dirty="0">
                <a:solidFill>
                  <a:srgbClr val="800000"/>
                </a:solidFill>
                <a:latin typeface="Times New Roman" panose="02020603050405020304" pitchFamily="18" charset="0"/>
              </a:rPr>
              <a:t>二维数组例：内存图示（按行存储）</a:t>
            </a:r>
            <a:endParaRPr lang="zh-CN" altLang="en-US" sz="2400" dirty="0">
              <a:solidFill>
                <a:srgbClr val="800000"/>
              </a:solidFill>
              <a:latin typeface="Times New Roman" panose="02020603050405020304" pitchFamily="18" charset="0"/>
            </a:endParaRPr>
          </a:p>
        </p:txBody>
      </p:sp>
      <p:sp>
        <p:nvSpPr>
          <p:cNvPr id="440335" name="文本框 440334"/>
          <p:cNvSpPr txBox="1"/>
          <p:nvPr/>
        </p:nvSpPr>
        <p:spPr>
          <a:xfrm>
            <a:off x="5364163" y="3348038"/>
            <a:ext cx="3024187" cy="365125"/>
          </a:xfrm>
          <a:prstGeom prst="rect">
            <a:avLst/>
          </a:prstGeom>
          <a:noFill/>
          <a:ln w="9525">
            <a:noFill/>
          </a:ln>
        </p:spPr>
        <p:txBody>
          <a:bodyPr lIns="0" tIns="0" rIns="0" bIns="0">
            <a:spAutoFit/>
          </a:bodyPr>
          <a:p>
            <a:pPr>
              <a:spcBef>
                <a:spcPct val="50000"/>
              </a:spcBef>
            </a:pPr>
            <a:r>
              <a:rPr lang="zh-CN" altLang="en-US" sz="2400" dirty="0">
                <a:solidFill>
                  <a:srgbClr val="000066"/>
                </a:solidFill>
                <a:latin typeface="宋体" panose="02010600030101010101" pitchFamily="2" charset="-122"/>
              </a:rPr>
              <a:t>（行位移地址）</a:t>
            </a:r>
            <a:endParaRPr lang="zh-CN" altLang="en-US" sz="2400">
              <a:solidFill>
                <a:srgbClr val="000066"/>
              </a:solidFill>
              <a:latin typeface="宋体" panose="02010600030101010101" pitchFamily="2" charset="-122"/>
            </a:endParaRPr>
          </a:p>
        </p:txBody>
      </p:sp>
      <p:sp>
        <p:nvSpPr>
          <p:cNvPr id="440336" name="文本框 440335"/>
          <p:cNvSpPr txBox="1"/>
          <p:nvPr/>
        </p:nvSpPr>
        <p:spPr>
          <a:xfrm>
            <a:off x="5364163" y="4157663"/>
            <a:ext cx="3024187" cy="365125"/>
          </a:xfrm>
          <a:prstGeom prst="rect">
            <a:avLst/>
          </a:prstGeom>
          <a:noFill/>
          <a:ln w="9525">
            <a:noFill/>
          </a:ln>
        </p:spPr>
        <p:txBody>
          <a:bodyPr lIns="0" tIns="0" rIns="0" bIns="0">
            <a:spAutoFit/>
          </a:bodyPr>
          <a:p>
            <a:pPr>
              <a:spcBef>
                <a:spcPct val="50000"/>
              </a:spcBef>
            </a:pPr>
            <a:r>
              <a:rPr lang="zh-CN" altLang="en-US" sz="2400" dirty="0">
                <a:solidFill>
                  <a:srgbClr val="000066"/>
                </a:solidFill>
                <a:latin typeface="宋体" panose="02010600030101010101" pitchFamily="2" charset="-122"/>
              </a:rPr>
              <a:t>（行内元素下标）</a:t>
            </a:r>
            <a:endParaRPr lang="zh-CN" altLang="en-US" sz="2400">
              <a:solidFill>
                <a:srgbClr val="000066"/>
              </a:solidFill>
              <a:latin typeface="宋体" panose="02010600030101010101" pitchFamily="2" charset="-122"/>
            </a:endParaRPr>
          </a:p>
        </p:txBody>
      </p:sp>
      <p:grpSp>
        <p:nvGrpSpPr>
          <p:cNvPr id="440337" name="组合 440336"/>
          <p:cNvGrpSpPr/>
          <p:nvPr/>
        </p:nvGrpSpPr>
        <p:grpSpPr>
          <a:xfrm>
            <a:off x="900113" y="5445125"/>
            <a:ext cx="1871662" cy="985838"/>
            <a:chOff x="1202" y="3566"/>
            <a:chExt cx="1179" cy="621"/>
          </a:xfrm>
        </p:grpSpPr>
        <p:sp>
          <p:nvSpPr>
            <p:cNvPr id="440338" name="文本框 440337"/>
            <p:cNvSpPr txBox="1"/>
            <p:nvPr/>
          </p:nvSpPr>
          <p:spPr>
            <a:xfrm>
              <a:off x="1701" y="3566"/>
              <a:ext cx="635" cy="621"/>
            </a:xfrm>
            <a:prstGeom prst="rect">
              <a:avLst/>
            </a:prstGeom>
            <a:noFill/>
            <a:ln w="9525">
              <a:noFill/>
            </a:ln>
          </p:spPr>
          <p:txBody>
            <a:bodyPr lIns="0" tIns="0" rIns="0" bIns="0">
              <a:spAutoFit/>
            </a:bodyPr>
            <a:p>
              <a:pPr marL="457200" indent="-457200" algn="ctr">
                <a:lnSpc>
                  <a:spcPct val="90000"/>
                </a:lnSpc>
              </a:pPr>
              <a:r>
                <a:rPr lang="en-US" altLang="zh-CN" sz="2400" b="0">
                  <a:latin typeface="Times New Roman" panose="02020603050405020304" pitchFamily="18" charset="0"/>
                </a:rPr>
                <a:t>1   8   3</a:t>
              </a:r>
              <a:endParaRPr lang="en-US" altLang="zh-CN" sz="2400" b="0">
                <a:latin typeface="Times New Roman" panose="02020603050405020304" pitchFamily="18" charset="0"/>
              </a:endParaRPr>
            </a:p>
            <a:p>
              <a:pPr marL="457200" indent="-457200" algn="ctr">
                <a:lnSpc>
                  <a:spcPct val="90000"/>
                </a:lnSpc>
              </a:pPr>
              <a:r>
                <a:rPr lang="en-US" altLang="zh-CN" sz="2400" b="0">
                  <a:latin typeface="Times New Roman" panose="02020603050405020304" pitchFamily="18" charset="0"/>
                </a:rPr>
                <a:t>2   5   2</a:t>
              </a:r>
              <a:endParaRPr lang="en-US" altLang="zh-CN" sz="2400" b="0">
                <a:latin typeface="Times New Roman" panose="02020603050405020304" pitchFamily="18" charset="0"/>
              </a:endParaRPr>
            </a:p>
            <a:p>
              <a:pPr marL="457200" indent="-457200" algn="ctr">
                <a:lnSpc>
                  <a:spcPct val="90000"/>
                </a:lnSpc>
              </a:pPr>
              <a:r>
                <a:rPr lang="en-US" altLang="zh-CN" sz="2400" b="0">
                  <a:latin typeface="Times New Roman" panose="02020603050405020304" pitchFamily="18" charset="0"/>
                </a:rPr>
                <a:t>4   0   9</a:t>
              </a:r>
              <a:endParaRPr lang="en-US" altLang="zh-CN" sz="2400" b="0">
                <a:latin typeface="Times New Roman" panose="02020603050405020304" pitchFamily="18" charset="0"/>
              </a:endParaRPr>
            </a:p>
          </p:txBody>
        </p:sp>
        <p:sp>
          <p:nvSpPr>
            <p:cNvPr id="440339" name="左中括号 440338"/>
            <p:cNvSpPr/>
            <p:nvPr/>
          </p:nvSpPr>
          <p:spPr>
            <a:xfrm>
              <a:off x="1655" y="3612"/>
              <a:ext cx="46" cy="544"/>
            </a:xfrm>
            <a:prstGeom prst="leftBracket">
              <a:avLst>
                <a:gd name="adj" fmla="val 98550"/>
              </a:avLst>
            </a:prstGeom>
            <a:noFill/>
            <a:ln w="9525" cap="flat" cmpd="sng">
              <a:solidFill>
                <a:schemeClr val="tx1"/>
              </a:solidFill>
              <a:prstDash val="solid"/>
              <a:headEnd type="none" w="med" len="med"/>
              <a:tailEnd type="none" w="med" len="med"/>
            </a:ln>
          </p:spPr>
          <p:txBody>
            <a:bodyPr/>
            <a:p>
              <a:endParaRPr lang="zh-CN" altLang="en-US"/>
            </a:p>
          </p:txBody>
        </p:sp>
        <p:sp>
          <p:nvSpPr>
            <p:cNvPr id="440340" name="右中括号 440339"/>
            <p:cNvSpPr/>
            <p:nvPr/>
          </p:nvSpPr>
          <p:spPr>
            <a:xfrm>
              <a:off x="2336" y="3603"/>
              <a:ext cx="45" cy="544"/>
            </a:xfrm>
            <a:prstGeom prst="rightBracket">
              <a:avLst>
                <a:gd name="adj" fmla="val 100740"/>
              </a:avLst>
            </a:prstGeom>
            <a:noFill/>
            <a:ln w="9525" cap="flat" cmpd="sng">
              <a:solidFill>
                <a:schemeClr val="tx1"/>
              </a:solidFill>
              <a:prstDash val="solid"/>
              <a:headEnd type="none" w="med" len="med"/>
              <a:tailEnd type="none" w="med" len="med"/>
            </a:ln>
          </p:spPr>
          <p:txBody>
            <a:bodyPr/>
            <a:p>
              <a:endParaRPr lang="zh-CN" altLang="en-US"/>
            </a:p>
          </p:txBody>
        </p:sp>
        <p:sp>
          <p:nvSpPr>
            <p:cNvPr id="440341" name="文本框 440340"/>
            <p:cNvSpPr txBox="1"/>
            <p:nvPr/>
          </p:nvSpPr>
          <p:spPr>
            <a:xfrm>
              <a:off x="1202" y="3748"/>
              <a:ext cx="341" cy="269"/>
            </a:xfrm>
            <a:prstGeom prst="rect">
              <a:avLst/>
            </a:prstGeom>
            <a:noFill/>
            <a:ln w="9525">
              <a:noFill/>
            </a:ln>
          </p:spPr>
          <p:txBody>
            <a:bodyPr wrap="none" lIns="0" tIns="0" rIns="0" bIns="0" anchor="t" anchorCtr="0">
              <a:spAutoFit/>
            </a:bodyPr>
            <a:p>
              <a:r>
                <a:rPr lang="en-US" altLang="zh-CN" sz="2800" b="0" i="1">
                  <a:latin typeface="Times New Roman" panose="02020603050405020304" pitchFamily="18" charset="0"/>
                </a:rPr>
                <a:t>A</a:t>
              </a:r>
              <a:r>
                <a:rPr lang="en-US" altLang="zh-CN" sz="2400" b="0">
                  <a:latin typeface="Times New Roman" panose="02020603050405020304" pitchFamily="18" charset="0"/>
                </a:rPr>
                <a:t> = </a:t>
              </a:r>
              <a:endParaRPr lang="en-US" altLang="zh-CN" sz="2400" b="0">
                <a:latin typeface="Times New Roman" panose="02020603050405020304" pitchFamily="18" charset="0"/>
              </a:endParaRPr>
            </a:p>
          </p:txBody>
        </p:sp>
      </p:grpSp>
    </p:spTree>
  </p:cSld>
  <p:clrMapOvr>
    <a:masterClrMapping/>
  </p:clrMapOvr>
  <p:transition>
    <p:wheel spokes="8"/>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2082" name="标题 302081"/>
          <p:cNvSpPr>
            <a:spLocks noGrp="1"/>
          </p:cNvSpPr>
          <p:nvPr>
            <p:ph type="title"/>
          </p:nvPr>
        </p:nvSpPr>
        <p:spPr/>
        <p:txBody>
          <a:bodyPr anchor="ctr" anchorCtr="0"/>
          <a:p>
            <a:r>
              <a:rPr lang="zh-CN" altLang="en-US" dirty="0">
                <a:latin typeface="Times New Roman" panose="02020603050405020304" pitchFamily="18" charset="0"/>
              </a:rPr>
              <a:t>八、隐含寻址</a:t>
            </a:r>
            <a:endParaRPr lang="zh-CN" altLang="en-US" dirty="0">
              <a:latin typeface="Times New Roman" panose="02020603050405020304" pitchFamily="18" charset="0"/>
            </a:endParaRPr>
          </a:p>
        </p:txBody>
      </p:sp>
      <p:sp>
        <p:nvSpPr>
          <p:cNvPr id="302083" name="文本占位符 302082"/>
          <p:cNvSpPr>
            <a:spLocks noGrp="1"/>
          </p:cNvSpPr>
          <p:nvPr>
            <p:ph type="body" idx="1"/>
          </p:nvPr>
        </p:nvSpPr>
        <p:spPr/>
        <p:txBody>
          <a:bodyPr/>
          <a:p>
            <a:pPr marL="0" indent="0">
              <a:buNone/>
            </a:pPr>
            <a:r>
              <a:rPr lang="zh-CN" altLang="en-US" sz="2400" dirty="0"/>
              <a:t>    指令隐含了的一个或两个操作数的地址，即操作数在默认的地址中</a:t>
            </a:r>
            <a:endParaRPr lang="zh-CN" altLang="en-US" sz="2400" dirty="0"/>
          </a:p>
          <a:p>
            <a:pPr marL="0" indent="0">
              <a:buNone/>
            </a:pPr>
            <a:r>
              <a:rPr lang="zh-CN" altLang="en-US" sz="2400" dirty="0"/>
              <a:t>    例： </a:t>
            </a:r>
            <a:r>
              <a:rPr lang="en-US" altLang="zh-CN" sz="2400"/>
              <a:t>MUL  BL</a:t>
            </a:r>
            <a:endParaRPr lang="en-US" altLang="zh-CN" sz="2400"/>
          </a:p>
          <a:p>
            <a:pPr marL="0" indent="0">
              <a:buNone/>
            </a:pPr>
            <a:r>
              <a:rPr lang="en-US" altLang="zh-CN" sz="2400"/>
              <a:t>    </a:t>
            </a:r>
            <a:r>
              <a:rPr lang="zh-CN" altLang="en-US" sz="2400" dirty="0"/>
              <a:t>指令的执行：</a:t>
            </a:r>
            <a:r>
              <a:rPr lang="en-US" altLang="zh-CN" sz="2400"/>
              <a:t>AL</a:t>
            </a:r>
            <a:r>
              <a:rPr lang="en-US" altLang="zh-CN" sz="2400">
                <a:cs typeface="Arial" panose="020B0604020202020204" pitchFamily="34" charset="0"/>
              </a:rPr>
              <a:t>×</a:t>
            </a:r>
            <a:r>
              <a:rPr lang="en-US" altLang="zh-CN" sz="2400"/>
              <a:t>BL      AX</a:t>
            </a:r>
            <a:endParaRPr lang="en-US" altLang="zh-CN" sz="2400"/>
          </a:p>
          <a:p>
            <a:pPr marL="0" indent="0">
              <a:buNone/>
            </a:pPr>
            <a:r>
              <a:rPr lang="en-GB" altLang="zh-CN" sz="2400"/>
              <a:t>    </a:t>
            </a:r>
            <a:r>
              <a:rPr lang="en-GB" altLang="en-US" sz="2400"/>
              <a:t>指令隐含了被乘数</a:t>
            </a:r>
            <a:r>
              <a:rPr lang="en-GB" altLang="zh-CN" sz="2400">
                <a:solidFill>
                  <a:srgbClr val="800000"/>
                </a:solidFill>
              </a:rPr>
              <a:t>AL</a:t>
            </a:r>
            <a:r>
              <a:rPr lang="en-GB" altLang="en-US" sz="2400"/>
              <a:t>及乘积</a:t>
            </a:r>
            <a:r>
              <a:rPr lang="en-GB" altLang="zh-CN" sz="2400">
                <a:solidFill>
                  <a:srgbClr val="800000"/>
                </a:solidFill>
              </a:rPr>
              <a:t>AX</a:t>
            </a:r>
            <a:endParaRPr lang="en-US" altLang="zh-CN" sz="2400">
              <a:solidFill>
                <a:srgbClr val="800000"/>
              </a:solidFill>
            </a:endParaRPr>
          </a:p>
          <a:p>
            <a:pPr marL="0" indent="0">
              <a:buNone/>
            </a:pPr>
            <a:r>
              <a:rPr lang="zh-CN" altLang="en-US" sz="2400" dirty="0"/>
              <a:t>类似的指令还有：</a:t>
            </a:r>
            <a:r>
              <a:rPr lang="en-US" altLang="zh-CN" sz="2400"/>
              <a:t>DIV</a:t>
            </a:r>
            <a:r>
              <a:rPr lang="zh-CN" altLang="en-US" sz="2400" dirty="0"/>
              <a:t>、</a:t>
            </a:r>
            <a:r>
              <a:rPr lang="en-US" altLang="zh-CN" sz="2400"/>
              <a:t>CBW</a:t>
            </a:r>
            <a:r>
              <a:rPr lang="zh-CN" altLang="en-US" sz="2400" dirty="0"/>
              <a:t>、</a:t>
            </a:r>
            <a:r>
              <a:rPr lang="en-US" altLang="zh-CN" sz="2400"/>
              <a:t>MOVS</a:t>
            </a:r>
            <a:r>
              <a:rPr lang="zh-CN" altLang="en-US" sz="2400" dirty="0"/>
              <a:t>等</a:t>
            </a:r>
            <a:endParaRPr lang="zh-CN" altLang="en-US" sz="2400" dirty="0"/>
          </a:p>
          <a:p>
            <a:pPr marL="0" indent="0">
              <a:buNone/>
            </a:pPr>
            <a:endParaRPr lang="zh-CN" altLang="en-US" sz="2400" dirty="0"/>
          </a:p>
        </p:txBody>
      </p:sp>
      <p:sp>
        <p:nvSpPr>
          <p:cNvPr id="302084" name="直接连接符 302083"/>
          <p:cNvSpPr/>
          <p:nvPr/>
        </p:nvSpPr>
        <p:spPr>
          <a:xfrm>
            <a:off x="3995738" y="3386138"/>
            <a:ext cx="762000" cy="0"/>
          </a:xfrm>
          <a:prstGeom prst="line">
            <a:avLst/>
          </a:prstGeom>
          <a:ln w="25400" cap="sq" cmpd="sng">
            <a:solidFill>
              <a:srgbClr val="FF6600"/>
            </a:solidFill>
            <a:prstDash val="solid"/>
            <a:headEnd type="none" w="sm" len="sm"/>
            <a:tailEnd type="triangle" w="lg" len="lg"/>
          </a:ln>
        </p:spPr>
      </p:sp>
    </p:spTree>
  </p:cSld>
  <p:clrMapOvr>
    <a:masterClrMapping/>
  </p:clrMapOvr>
  <p:transition>
    <p:wheel spokes="8"/>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3394" name="标题 443393"/>
          <p:cNvSpPr>
            <a:spLocks noGrp="1"/>
          </p:cNvSpPr>
          <p:nvPr>
            <p:ph type="title"/>
          </p:nvPr>
        </p:nvSpPr>
        <p:spPr/>
        <p:txBody>
          <a:bodyPr anchor="ctr" anchorCtr="0"/>
          <a:p>
            <a:endParaRPr lang="zh-CN" altLang="en-US" dirty="0"/>
          </a:p>
        </p:txBody>
      </p:sp>
      <p:sp>
        <p:nvSpPr>
          <p:cNvPr id="443395" name="文本占位符 443394"/>
          <p:cNvSpPr>
            <a:spLocks noGrp="1"/>
          </p:cNvSpPr>
          <p:nvPr>
            <p:ph type="body" idx="1"/>
          </p:nvPr>
        </p:nvSpPr>
        <p:spPr/>
        <p:txBody>
          <a:bodyPr/>
          <a:p>
            <a:pPr>
              <a:buNone/>
            </a:pPr>
            <a:r>
              <a:rPr lang="zh-CN" altLang="en-US" dirty="0">
                <a:ea typeface="宋体" panose="02010600030101010101" pitchFamily="2" charset="-122"/>
              </a:rPr>
              <a:t>小结</a:t>
            </a:r>
            <a:endParaRPr lang="zh-CN" altLang="en-US" dirty="0"/>
          </a:p>
        </p:txBody>
      </p:sp>
      <p:sp>
        <p:nvSpPr>
          <p:cNvPr id="443396" name="文本框 443395"/>
          <p:cNvSpPr txBox="1"/>
          <p:nvPr/>
        </p:nvSpPr>
        <p:spPr>
          <a:xfrm>
            <a:off x="611188" y="2387600"/>
            <a:ext cx="8153400" cy="438150"/>
          </a:xfrm>
          <a:prstGeom prst="rect">
            <a:avLst/>
          </a:prstGeom>
          <a:noFill/>
          <a:ln w="9525">
            <a:noFill/>
          </a:ln>
        </p:spPr>
        <p:txBody>
          <a:bodyPr lIns="0" tIns="0" rIns="0" bIns="0">
            <a:spAutoFit/>
          </a:bodyPr>
          <a:p>
            <a:pPr marL="342900" indent="-342900">
              <a:lnSpc>
                <a:spcPct val="120000"/>
              </a:lnSpc>
              <a:spcBef>
                <a:spcPct val="30000"/>
              </a:spcBef>
              <a:buClr>
                <a:srgbClr val="000066"/>
              </a:buClr>
              <a:buSzPct val="80000"/>
              <a:buFont typeface="Wingdings" panose="05000000000000000000" pitchFamily="2" charset="2"/>
              <a:buChar char="u"/>
            </a:pPr>
            <a:r>
              <a:rPr lang="zh-CN" altLang="en-US" sz="2400" dirty="0">
                <a:solidFill>
                  <a:srgbClr val="000066"/>
                </a:solidFill>
                <a:latin typeface="宋体" panose="02010600030101010101" pitchFamily="2" charset="-122"/>
              </a:rPr>
              <a:t>指令由（        ）和（        ）构成</a:t>
            </a:r>
            <a:endParaRPr lang="zh-CN" altLang="en-US" sz="2400">
              <a:solidFill>
                <a:srgbClr val="000066"/>
              </a:solidFill>
              <a:latin typeface="宋体" panose="02010600030101010101" pitchFamily="2" charset="-122"/>
            </a:endParaRPr>
          </a:p>
        </p:txBody>
      </p:sp>
      <p:sp>
        <p:nvSpPr>
          <p:cNvPr id="443397" name="文本框 443396"/>
          <p:cNvSpPr txBox="1"/>
          <p:nvPr/>
        </p:nvSpPr>
        <p:spPr>
          <a:xfrm>
            <a:off x="611188" y="3302000"/>
            <a:ext cx="7488237" cy="438150"/>
          </a:xfrm>
          <a:prstGeom prst="rect">
            <a:avLst/>
          </a:prstGeom>
          <a:noFill/>
          <a:ln w="9525">
            <a:noFill/>
          </a:ln>
        </p:spPr>
        <p:txBody>
          <a:bodyPr lIns="0" tIns="0" rIns="0" bIns="0">
            <a:spAutoFit/>
          </a:bodyPr>
          <a:p>
            <a:pPr marL="342900" indent="-342900">
              <a:lnSpc>
                <a:spcPct val="120000"/>
              </a:lnSpc>
              <a:spcBef>
                <a:spcPct val="30000"/>
              </a:spcBef>
              <a:buClr>
                <a:srgbClr val="000066"/>
              </a:buClr>
              <a:buSzPct val="80000"/>
              <a:buFont typeface="Wingdings" panose="05000000000000000000" pitchFamily="2" charset="2"/>
              <a:buChar char="u"/>
            </a:pPr>
            <a:r>
              <a:rPr lang="zh-CN" altLang="en-US" sz="2400" dirty="0">
                <a:solidFill>
                  <a:srgbClr val="000066"/>
                </a:solidFill>
                <a:latin typeface="宋体" panose="02010600030101010101" pitchFamily="2" charset="-122"/>
              </a:rPr>
              <a:t>如何取得操作数</a:t>
            </a:r>
            <a:r>
              <a:rPr lang="en-US" altLang="zh-CN" sz="2400">
                <a:solidFill>
                  <a:srgbClr val="000066"/>
                </a:solidFill>
                <a:latin typeface="宋体" panose="02010600030101010101" pitchFamily="2" charset="-122"/>
              </a:rPr>
              <a:t>——</a:t>
            </a:r>
            <a:r>
              <a:rPr lang="zh-CN" altLang="en-US" sz="2400" dirty="0">
                <a:solidFill>
                  <a:srgbClr val="000066"/>
                </a:solidFill>
                <a:latin typeface="宋体" panose="02010600030101010101" pitchFamily="2" charset="-122"/>
              </a:rPr>
              <a:t>称为（         ）</a:t>
            </a:r>
            <a:endParaRPr lang="zh-CN" altLang="en-US" sz="2400">
              <a:solidFill>
                <a:srgbClr val="000066"/>
              </a:solidFill>
              <a:latin typeface="宋体" panose="02010600030101010101" pitchFamily="2" charset="-122"/>
            </a:endParaRPr>
          </a:p>
        </p:txBody>
      </p:sp>
      <p:sp>
        <p:nvSpPr>
          <p:cNvPr id="443398" name="文本框 443397"/>
          <p:cNvSpPr txBox="1"/>
          <p:nvPr/>
        </p:nvSpPr>
        <p:spPr>
          <a:xfrm>
            <a:off x="1993900" y="2416175"/>
            <a:ext cx="1465263" cy="365125"/>
          </a:xfrm>
          <a:prstGeom prst="rect">
            <a:avLst/>
          </a:prstGeom>
          <a:noFill/>
          <a:ln w="9525">
            <a:noFill/>
          </a:ln>
        </p:spPr>
        <p:txBody>
          <a:bodyPr lIns="0" tIns="0" rIns="0" bIns="0">
            <a:spAutoFit/>
          </a:bodyPr>
          <a:p>
            <a:pPr algn="ctr">
              <a:spcBef>
                <a:spcPct val="50000"/>
              </a:spcBef>
            </a:pPr>
            <a:r>
              <a:rPr lang="zh-CN" altLang="en-US" sz="2400" dirty="0">
                <a:solidFill>
                  <a:srgbClr val="FF3300"/>
                </a:solidFill>
                <a:latin typeface="宋体" panose="02010600030101010101" pitchFamily="2" charset="-122"/>
              </a:rPr>
              <a:t>操作码 </a:t>
            </a:r>
            <a:endParaRPr lang="zh-CN" altLang="en-US" sz="2400">
              <a:solidFill>
                <a:srgbClr val="FF3300"/>
              </a:solidFill>
              <a:latin typeface="宋体" panose="02010600030101010101" pitchFamily="2" charset="-122"/>
            </a:endParaRPr>
          </a:p>
        </p:txBody>
      </p:sp>
      <p:sp>
        <p:nvSpPr>
          <p:cNvPr id="443399" name="文本框 443398"/>
          <p:cNvSpPr txBox="1"/>
          <p:nvPr/>
        </p:nvSpPr>
        <p:spPr>
          <a:xfrm>
            <a:off x="4140200" y="2444750"/>
            <a:ext cx="1497013" cy="365125"/>
          </a:xfrm>
          <a:prstGeom prst="rect">
            <a:avLst/>
          </a:prstGeom>
          <a:noFill/>
          <a:ln w="9525">
            <a:noFill/>
          </a:ln>
        </p:spPr>
        <p:txBody>
          <a:bodyPr lIns="0" tIns="0" rIns="0" bIns="0">
            <a:spAutoFit/>
          </a:bodyPr>
          <a:p>
            <a:pPr algn="ctr">
              <a:spcBef>
                <a:spcPct val="50000"/>
              </a:spcBef>
            </a:pPr>
            <a:r>
              <a:rPr lang="zh-CN" altLang="en-US" sz="2400" dirty="0">
                <a:solidFill>
                  <a:srgbClr val="FF3300"/>
                </a:solidFill>
                <a:latin typeface="宋体" panose="02010600030101010101" pitchFamily="2" charset="-122"/>
              </a:rPr>
              <a:t>操作数</a:t>
            </a:r>
            <a:endParaRPr lang="zh-CN" altLang="en-US" sz="2400">
              <a:solidFill>
                <a:srgbClr val="FF3300"/>
              </a:solidFill>
              <a:latin typeface="宋体" panose="02010600030101010101" pitchFamily="2" charset="-122"/>
            </a:endParaRPr>
          </a:p>
        </p:txBody>
      </p:sp>
      <p:sp>
        <p:nvSpPr>
          <p:cNvPr id="443400" name="文本框 443399"/>
          <p:cNvSpPr txBox="1"/>
          <p:nvPr/>
        </p:nvSpPr>
        <p:spPr>
          <a:xfrm>
            <a:off x="4714875" y="3351213"/>
            <a:ext cx="1727200" cy="365125"/>
          </a:xfrm>
          <a:prstGeom prst="rect">
            <a:avLst/>
          </a:prstGeom>
          <a:noFill/>
          <a:ln w="9525">
            <a:noFill/>
          </a:ln>
        </p:spPr>
        <p:txBody>
          <a:bodyPr lIns="0" tIns="0" rIns="0" bIns="0">
            <a:spAutoFit/>
          </a:bodyPr>
          <a:p>
            <a:pPr>
              <a:spcBef>
                <a:spcPct val="50000"/>
              </a:spcBef>
            </a:pPr>
            <a:r>
              <a:rPr lang="zh-CN" altLang="en-US" sz="2400" dirty="0">
                <a:solidFill>
                  <a:srgbClr val="FF3300"/>
                </a:solidFill>
                <a:latin typeface="宋体" panose="02010600030101010101" pitchFamily="2" charset="-122"/>
              </a:rPr>
              <a:t>寻址方式</a:t>
            </a:r>
            <a:endParaRPr lang="zh-CN" altLang="en-US" sz="2400" b="0">
              <a:latin typeface="宋体" panose="02010600030101010101" pitchFamily="2" charset="-122"/>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443398"/>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3000" fill="hold" grpId="0" nodeType="clickEffect">
                                  <p:stCondLst>
                                    <p:cond delay="0"/>
                                  </p:stCondLst>
                                  <p:childTnLst>
                                    <p:anim calcmode="discrete" valueType="str">
                                      <p:cBhvr>
                                        <p:cTn id="10" dur="1000" fill="hold"/>
                                        <p:tgtEl>
                                          <p:spTgt spid="443399"/>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35" presetClass="emph" presetSubtype="0" repeatCount="3000" fill="hold" grpId="0" nodeType="clickEffect">
                                  <p:stCondLst>
                                    <p:cond delay="0"/>
                                  </p:stCondLst>
                                  <p:childTnLst>
                                    <p:anim calcmode="discrete" valueType="str">
                                      <p:cBhvr>
                                        <p:cTn id="14" dur="1000" fill="hold"/>
                                        <p:tgtEl>
                                          <p:spTgt spid="44340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8" grpId="0"/>
      <p:bldP spid="443399" grpId="0"/>
      <p:bldP spid="443400"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1370" name="标题 441369"/>
          <p:cNvSpPr>
            <a:spLocks noGrp="1"/>
          </p:cNvSpPr>
          <p:nvPr>
            <p:ph type="title"/>
          </p:nvPr>
        </p:nvSpPr>
        <p:spPr/>
        <p:txBody>
          <a:bodyPr anchor="ctr" anchorCtr="0"/>
          <a:p>
            <a:endParaRPr lang="zh-CN" altLang="en-US" dirty="0"/>
          </a:p>
        </p:txBody>
      </p:sp>
      <p:sp>
        <p:nvSpPr>
          <p:cNvPr id="441347" name="文本占位符 441346"/>
          <p:cNvSpPr>
            <a:spLocks noGrp="1"/>
          </p:cNvSpPr>
          <p:nvPr>
            <p:ph type="body" sz="half" idx="1"/>
          </p:nvPr>
        </p:nvSpPr>
        <p:spPr>
          <a:xfrm>
            <a:off x="457200" y="1524000"/>
            <a:ext cx="8075613" cy="4800600"/>
          </a:xfrm>
        </p:spPr>
        <p:txBody>
          <a:bodyPr/>
          <a:p>
            <a:pPr>
              <a:buClr>
                <a:srgbClr val="000066"/>
              </a:buClr>
              <a:buSzPct val="80000"/>
              <a:buFont typeface="Wingdings" panose="05000000000000000000" pitchFamily="2" charset="2"/>
            </a:pPr>
            <a:r>
              <a:rPr lang="zh-CN" altLang="en-US" sz="2400" dirty="0"/>
              <a:t>寄存器间接、寄存器相对、基址变址、相对基址变址四种寻址方式的比较：</a:t>
            </a:r>
            <a:endParaRPr lang="zh-CN" altLang="en-US" sz="2400" dirty="0"/>
          </a:p>
        </p:txBody>
      </p:sp>
      <p:graphicFrame>
        <p:nvGraphicFramePr>
          <p:cNvPr id="441393" name="内容占位符 441392"/>
          <p:cNvGraphicFramePr/>
          <p:nvPr>
            <p:ph sz="half" idx="2"/>
          </p:nvPr>
        </p:nvGraphicFramePr>
        <p:xfrm>
          <a:off x="1042988" y="2852738"/>
          <a:ext cx="7056438" cy="3024188"/>
        </p:xfrm>
        <a:graphic>
          <a:graphicData uri="http://schemas.openxmlformats.org/drawingml/2006/table">
            <a:tbl>
              <a:tblPr/>
              <a:tblGrid>
                <a:gridCol w="2124075"/>
                <a:gridCol w="4932363"/>
              </a:tblGrid>
              <a:tr h="593725">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200" dirty="0"/>
                        <a:t>寻址方式</a:t>
                      </a:r>
                      <a:endParaRPr lang="zh-CN" altLang="en-US" sz="2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200" dirty="0"/>
                        <a:t>指令操作数形式</a:t>
                      </a:r>
                      <a:endParaRPr lang="zh-CN" altLang="en-US" sz="2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2138">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200" dirty="0"/>
                        <a:t>寄存器间接</a:t>
                      </a:r>
                      <a:endParaRPr lang="zh-CN" altLang="en-US" sz="2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200" dirty="0"/>
                        <a:t>只有一个寄存器（</a:t>
                      </a:r>
                      <a:r>
                        <a:rPr lang="en-US" altLang="zh-CN" sz="2200"/>
                        <a:t>BX/BP/SI/DI</a:t>
                      </a:r>
                      <a:r>
                        <a:rPr lang="zh-CN" altLang="en-US" sz="2200" dirty="0"/>
                        <a:t>之一）</a:t>
                      </a:r>
                      <a:endParaRPr lang="zh-CN" altLang="en-US" sz="2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3725">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200" dirty="0"/>
                        <a:t>寄存器相对</a:t>
                      </a:r>
                      <a:endParaRPr lang="zh-CN" altLang="en-US" sz="2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200" dirty="0"/>
                        <a:t>一个寄存器加上位移量</a:t>
                      </a:r>
                      <a:endParaRPr lang="zh-CN" altLang="en-US" sz="2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92137">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200" dirty="0"/>
                        <a:t>基址</a:t>
                      </a:r>
                      <a:r>
                        <a:rPr lang="en-US" altLang="zh-CN" sz="2200">
                          <a:latin typeface="宋体" panose="02010600030101010101" pitchFamily="2" charset="-122"/>
                        </a:rPr>
                        <a:t>—</a:t>
                      </a:r>
                      <a:r>
                        <a:rPr lang="zh-CN" altLang="en-US" sz="2200" dirty="0"/>
                        <a:t>变址</a:t>
                      </a:r>
                      <a:endParaRPr lang="zh-CN" altLang="en-US" sz="2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200" dirty="0"/>
                        <a:t>两个不同类别的寄存器</a:t>
                      </a:r>
                      <a:endParaRPr lang="zh-CN" altLang="en-US" sz="2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2463">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200" dirty="0"/>
                        <a:t>相对基址</a:t>
                      </a:r>
                      <a:r>
                        <a:rPr lang="en-US" altLang="zh-CN" sz="2200"/>
                        <a:t>-</a:t>
                      </a:r>
                      <a:r>
                        <a:rPr lang="zh-CN" altLang="en-US" sz="2200" dirty="0"/>
                        <a:t>变址</a:t>
                      </a:r>
                      <a:endParaRPr lang="zh-CN" altLang="en-US" sz="22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200" dirty="0"/>
                        <a:t>两个不同类别的寄存器加上位移量</a:t>
                      </a:r>
                      <a:endParaRPr lang="zh-CN" altLang="en-US" sz="22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wheel spokes="8"/>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3106" name="标题 303105"/>
          <p:cNvSpPr>
            <a:spLocks noGrp="1"/>
          </p:cNvSpPr>
          <p:nvPr>
            <p:ph type="title"/>
          </p:nvPr>
        </p:nvSpPr>
        <p:spPr/>
        <p:txBody>
          <a:bodyPr anchor="ctr" anchorCtr="0"/>
          <a:p>
            <a:r>
              <a:rPr lang="zh-CN" altLang="en-US" dirty="0"/>
              <a:t>3.3 8086指令系统</a:t>
            </a:r>
            <a:endParaRPr lang="zh-CN" altLang="en-US" dirty="0"/>
          </a:p>
        </p:txBody>
      </p:sp>
      <p:sp>
        <p:nvSpPr>
          <p:cNvPr id="303107" name="文本占位符 303106"/>
          <p:cNvSpPr>
            <a:spLocks noGrp="1"/>
          </p:cNvSpPr>
          <p:nvPr>
            <p:ph type="body" idx="1"/>
          </p:nvPr>
        </p:nvSpPr>
        <p:spPr/>
        <p:txBody>
          <a:bodyPr/>
          <a:p>
            <a:pPr>
              <a:buNone/>
            </a:pPr>
            <a:r>
              <a:rPr lang="zh-CN" altLang="en-US" dirty="0"/>
              <a:t>从功能上包括六大类：</a:t>
            </a:r>
            <a:endParaRPr lang="zh-CN" altLang="en-US" dirty="0"/>
          </a:p>
          <a:p>
            <a:pPr>
              <a:buNone/>
            </a:pPr>
            <a:r>
              <a:rPr lang="zh-CN" altLang="en-US" sz="2400" dirty="0"/>
              <a:t>       数据传送</a:t>
            </a:r>
            <a:endParaRPr lang="zh-CN" altLang="en-US" sz="2400" dirty="0"/>
          </a:p>
          <a:p>
            <a:pPr>
              <a:buNone/>
            </a:pPr>
            <a:r>
              <a:rPr lang="zh-CN" altLang="en-US" sz="2400" dirty="0"/>
              <a:t>       算术运算</a:t>
            </a:r>
            <a:endParaRPr lang="zh-CN" altLang="en-US" sz="2400" dirty="0"/>
          </a:p>
          <a:p>
            <a:pPr>
              <a:buNone/>
            </a:pPr>
            <a:r>
              <a:rPr lang="zh-CN" altLang="en-US" sz="2400" dirty="0"/>
              <a:t>       逻辑运算和移位</a:t>
            </a:r>
            <a:endParaRPr lang="zh-CN" altLang="en-US" sz="2400" dirty="0"/>
          </a:p>
          <a:p>
            <a:pPr>
              <a:buNone/>
            </a:pPr>
            <a:r>
              <a:rPr lang="zh-CN" altLang="en-US" sz="2400" dirty="0"/>
              <a:t>       串操作</a:t>
            </a:r>
            <a:endParaRPr lang="zh-CN" altLang="en-US" sz="2400" dirty="0"/>
          </a:p>
          <a:p>
            <a:pPr>
              <a:buNone/>
            </a:pPr>
            <a:r>
              <a:rPr lang="zh-CN" altLang="en-US" sz="2400" dirty="0"/>
              <a:t>       程序控制</a:t>
            </a:r>
            <a:endParaRPr lang="zh-CN" altLang="en-US" sz="2400" dirty="0"/>
          </a:p>
          <a:p>
            <a:pPr>
              <a:buNone/>
            </a:pPr>
            <a:r>
              <a:rPr lang="zh-CN" altLang="en-US" sz="2400" dirty="0"/>
              <a:t>       处理器控制</a:t>
            </a:r>
            <a:endParaRPr lang="zh-CN" altLang="en-US" sz="2400" dirty="0"/>
          </a:p>
        </p:txBody>
      </p:sp>
      <p:sp>
        <p:nvSpPr>
          <p:cNvPr id="303109" name="左大括号 303108"/>
          <p:cNvSpPr/>
          <p:nvPr/>
        </p:nvSpPr>
        <p:spPr>
          <a:xfrm>
            <a:off x="1187450" y="2420938"/>
            <a:ext cx="360363" cy="2820987"/>
          </a:xfrm>
          <a:prstGeom prst="leftBrace">
            <a:avLst>
              <a:gd name="adj1" fmla="val 65234"/>
              <a:gd name="adj2" fmla="val 50000"/>
            </a:avLst>
          </a:prstGeom>
          <a:noFill/>
          <a:ln w="25400" cap="sq" cmpd="sng">
            <a:solidFill>
              <a:srgbClr val="800000"/>
            </a:solidFill>
            <a:prstDash val="solid"/>
            <a:headEnd type="none" w="sm" len="sm"/>
            <a:tailEnd type="none" w="lg" len="lg"/>
          </a:ln>
        </p:spPr>
        <p:txBody>
          <a:bodyPr/>
          <a:p>
            <a:endParaRPr lang="zh-CN" altLang="en-US"/>
          </a:p>
        </p:txBody>
      </p:sp>
    </p:spTree>
  </p:cSld>
  <p:clrMapOvr>
    <a:masterClrMapping/>
  </p:clrMapOvr>
  <p:transition>
    <p:wheel spokes="8"/>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4130" name="标题 304129"/>
          <p:cNvSpPr>
            <a:spLocks noGrp="1"/>
          </p:cNvSpPr>
          <p:nvPr>
            <p:ph type="title"/>
          </p:nvPr>
        </p:nvSpPr>
        <p:spPr/>
        <p:txBody>
          <a:bodyPr anchor="ctr" anchorCtr="0"/>
          <a:p>
            <a:r>
              <a:rPr lang="zh-CN" altLang="en-US" dirty="0">
                <a:latin typeface="Times New Roman" panose="02020603050405020304" pitchFamily="18" charset="0"/>
              </a:rPr>
              <a:t>一、数据传送指令</a:t>
            </a:r>
            <a:endParaRPr lang="zh-CN" altLang="en-US" dirty="0">
              <a:latin typeface="Times New Roman" panose="02020603050405020304" pitchFamily="18" charset="0"/>
            </a:endParaRPr>
          </a:p>
        </p:txBody>
      </p:sp>
      <p:sp>
        <p:nvSpPr>
          <p:cNvPr id="304131" name="文本占位符 304130"/>
          <p:cNvSpPr>
            <a:spLocks noGrp="1"/>
          </p:cNvSpPr>
          <p:nvPr>
            <p:ph type="body" idx="1"/>
          </p:nvPr>
        </p:nvSpPr>
        <p:spPr/>
        <p:txBody>
          <a:bodyPr/>
          <a:p>
            <a:pPr marL="360680" indent="-360680"/>
            <a:r>
              <a:rPr lang="zh-CN" altLang="en-US" sz="2400" dirty="0"/>
              <a:t>可实现</a:t>
            </a:r>
            <a:endParaRPr lang="zh-CN" altLang="en-US" sz="2400" dirty="0"/>
          </a:p>
          <a:p>
            <a:pPr marL="360680" indent="-360680">
              <a:spcBef>
                <a:spcPct val="50000"/>
              </a:spcBef>
              <a:spcAft>
                <a:spcPct val="50000"/>
              </a:spcAft>
              <a:buFont typeface="Wingdings" panose="05000000000000000000" pitchFamily="2" charset="2"/>
              <a:buNone/>
            </a:pPr>
            <a:r>
              <a:rPr lang="zh-CN" altLang="en-US" sz="2400" dirty="0"/>
              <a:t>      存储器    寄存器    </a:t>
            </a:r>
            <a:r>
              <a:rPr lang="en-US" altLang="zh-CN" sz="2400"/>
              <a:t>I/O</a:t>
            </a:r>
            <a:endParaRPr lang="en-US" altLang="zh-CN" sz="2400"/>
          </a:p>
          <a:p>
            <a:pPr marL="360680" indent="-360680"/>
            <a:r>
              <a:rPr lang="zh-CN" altLang="en-US" sz="2400" dirty="0">
                <a:latin typeface="宋体" panose="02010600030101010101" pitchFamily="2" charset="-122"/>
              </a:rPr>
              <a:t>数据传送指令又可分为如下四种：</a:t>
            </a:r>
            <a:endParaRPr lang="en-US" altLang="zh-CN" sz="2400"/>
          </a:p>
          <a:p>
            <a:pPr marL="360680" indent="-360680">
              <a:buNone/>
            </a:pPr>
            <a:r>
              <a:rPr lang="en-US" altLang="zh-CN" sz="2400"/>
              <a:t>  1. </a:t>
            </a:r>
            <a:r>
              <a:rPr lang="zh-CN" altLang="en-US" sz="2400" dirty="0"/>
              <a:t>通用数据传送</a:t>
            </a:r>
            <a:endParaRPr lang="zh-CN" altLang="en-US" sz="2400" dirty="0"/>
          </a:p>
          <a:p>
            <a:pPr marL="360680" indent="-360680">
              <a:buNone/>
            </a:pPr>
            <a:r>
              <a:rPr lang="en-US" altLang="zh-CN" sz="2400"/>
              <a:t>  2. </a:t>
            </a:r>
            <a:r>
              <a:rPr lang="zh-CN" altLang="en-US" sz="2400" dirty="0"/>
              <a:t>输入输出</a:t>
            </a:r>
            <a:endParaRPr lang="zh-CN" altLang="en-US" sz="2400" dirty="0"/>
          </a:p>
          <a:p>
            <a:pPr marL="360680" indent="-360680">
              <a:buNone/>
            </a:pPr>
            <a:r>
              <a:rPr lang="en-US" altLang="zh-CN" sz="2400"/>
              <a:t>  3. </a:t>
            </a:r>
            <a:r>
              <a:rPr lang="zh-CN" altLang="en-US" sz="2400" dirty="0"/>
              <a:t>地址传送</a:t>
            </a:r>
            <a:endParaRPr lang="zh-CN" altLang="en-US" sz="2400" dirty="0"/>
          </a:p>
          <a:p>
            <a:pPr marL="360680" indent="-360680">
              <a:buNone/>
            </a:pPr>
            <a:r>
              <a:rPr lang="en-US" altLang="zh-CN" sz="2400"/>
              <a:t>  4. </a:t>
            </a:r>
            <a:r>
              <a:rPr lang="zh-CN" altLang="en-US" sz="2400" dirty="0"/>
              <a:t>标志位操作</a:t>
            </a:r>
            <a:endParaRPr lang="zh-CN" altLang="en-US" sz="2400" dirty="0"/>
          </a:p>
        </p:txBody>
      </p:sp>
      <p:sp>
        <p:nvSpPr>
          <p:cNvPr id="304132" name="任意多边形 304131"/>
          <p:cNvSpPr/>
          <p:nvPr/>
        </p:nvSpPr>
        <p:spPr>
          <a:xfrm>
            <a:off x="3089275" y="1700213"/>
            <a:ext cx="762000" cy="685800"/>
          </a:xfrm>
          <a:custGeom>
            <a:avLst/>
            <a:gdLst>
              <a:gd name="txL" fmla="*/ 3163 w 21600"/>
              <a:gd name="txT" fmla="*/ 3163 h 21600"/>
              <a:gd name="txR" fmla="*/ 18437 w 21600"/>
              <a:gd name="txB" fmla="*/ 18437 h 21600"/>
            </a:gdLst>
            <a:ahLst/>
            <a:cxnLst>
              <a:cxn ang="270">
                <a:pos x="9417" y="88"/>
              </a:cxn>
              <a:cxn ang="90">
                <a:pos x="6299" y="19763"/>
              </a:cxn>
              <a:cxn ang="270">
                <a:pos x="9614" y="1616"/>
              </a:cxn>
              <a:cxn ang="90">
                <a:pos x="19721" y="20931"/>
              </a:cxn>
              <a:cxn ang="90">
                <a:pos x="14824" y="20620"/>
              </a:cxn>
              <a:cxn ang="90">
                <a:pos x="15135" y="15723"/>
              </a:cxn>
            </a:cxnLst>
            <a:rect l="txL" t="txT" r="txR" b="txB"/>
            <a:pathLst>
              <a:path w="21600" h="21600">
                <a:moveTo>
                  <a:pt x="16919" y="17749"/>
                </a:moveTo>
                <a:arcTo wR="9260" hR="9260" stAng="2918018" swAng="-17518331"/>
                <a:lnTo>
                  <a:pt x="5953" y="20451"/>
                </a:lnTo>
                <a:arcTo wR="10800" hR="10800" stAng="6999687" swAng="17518331"/>
                <a:lnTo>
                  <a:pt x="19721" y="20931"/>
                </a:lnTo>
                <a:lnTo>
                  <a:pt x="14824" y="20620"/>
                </a:lnTo>
                <a:lnTo>
                  <a:pt x="15135" y="15723"/>
                </a:lnTo>
                <a:lnTo>
                  <a:pt x="16919" y="17749"/>
                </a:lnTo>
                <a:close/>
              </a:path>
            </a:pathLst>
          </a:custGeom>
          <a:solidFill>
            <a:srgbClr val="FF6600"/>
          </a:solidFill>
          <a:ln w="9525">
            <a:noFill/>
          </a:ln>
        </p:spPr>
        <p:txBody>
          <a:bodyPr/>
          <a:p>
            <a:endParaRPr lang="zh-CN" altLang="en-US"/>
          </a:p>
        </p:txBody>
      </p:sp>
      <p:sp>
        <p:nvSpPr>
          <p:cNvPr id="304133" name="左右箭头 304132"/>
          <p:cNvSpPr/>
          <p:nvPr/>
        </p:nvSpPr>
        <p:spPr>
          <a:xfrm>
            <a:off x="3968750" y="2374900"/>
            <a:ext cx="533400" cy="190500"/>
          </a:xfrm>
          <a:prstGeom prst="leftRightArrow">
            <a:avLst>
              <a:gd name="adj1" fmla="val 23611"/>
              <a:gd name="adj2" fmla="val 32083"/>
            </a:avLst>
          </a:prstGeom>
          <a:solidFill>
            <a:srgbClr val="FF6600"/>
          </a:solidFill>
          <a:ln w="9525">
            <a:noFill/>
          </a:ln>
        </p:spPr>
        <p:txBody>
          <a:bodyPr/>
          <a:p>
            <a:endParaRPr lang="zh-CN" altLang="en-US"/>
          </a:p>
        </p:txBody>
      </p:sp>
      <p:sp>
        <p:nvSpPr>
          <p:cNvPr id="304134" name="左右箭头 304133"/>
          <p:cNvSpPr/>
          <p:nvPr/>
        </p:nvSpPr>
        <p:spPr>
          <a:xfrm>
            <a:off x="2454275" y="2378075"/>
            <a:ext cx="533400" cy="190500"/>
          </a:xfrm>
          <a:prstGeom prst="leftRightArrow">
            <a:avLst>
              <a:gd name="adj1" fmla="val 23611"/>
              <a:gd name="adj2" fmla="val 32083"/>
            </a:avLst>
          </a:prstGeom>
          <a:solidFill>
            <a:srgbClr val="FF6600"/>
          </a:solidFill>
          <a:ln w="9525">
            <a:noFill/>
          </a:ln>
        </p:spPr>
        <p:txBody>
          <a:bodyPr/>
          <a:p>
            <a:endParaRPr lang="zh-CN" altLang="en-US"/>
          </a:p>
        </p:txBody>
      </p:sp>
    </p:spTree>
  </p:cSld>
  <p:clrMapOvr>
    <a:masterClrMapping/>
  </p:clrMapOvr>
  <p:transition>
    <p:wheel spokes="8"/>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5154" name="标题 305153"/>
          <p:cNvSpPr>
            <a:spLocks noGrp="1"/>
          </p:cNvSpPr>
          <p:nvPr>
            <p:ph type="title"/>
          </p:nvPr>
        </p:nvSpPr>
        <p:spPr/>
        <p:txBody>
          <a:bodyPr anchor="ctr" anchorCtr="0"/>
          <a:p>
            <a:endParaRPr lang="zh-CN" altLang="en-US" dirty="0"/>
          </a:p>
        </p:txBody>
      </p:sp>
      <p:sp>
        <p:nvSpPr>
          <p:cNvPr id="305155" name="文本占位符 305154"/>
          <p:cNvSpPr>
            <a:spLocks noGrp="1"/>
          </p:cNvSpPr>
          <p:nvPr>
            <p:ph type="body" idx="1"/>
          </p:nvPr>
        </p:nvSpPr>
        <p:spPr>
          <a:xfrm>
            <a:off x="457200" y="1524000"/>
            <a:ext cx="8382000" cy="5000625"/>
          </a:xfrm>
        </p:spPr>
        <p:txBody>
          <a:bodyPr/>
          <a:p>
            <a:pPr>
              <a:buNone/>
            </a:pPr>
            <a:r>
              <a:rPr lang="zh-CN" altLang="en-US" dirty="0"/>
              <a:t>1.通用数据传送</a:t>
            </a:r>
            <a:endParaRPr lang="zh-CN" altLang="en-US" dirty="0"/>
          </a:p>
          <a:p>
            <a:pPr>
              <a:buNone/>
            </a:pPr>
            <a:r>
              <a:rPr lang="zh-CN" altLang="en-US" sz="2400" dirty="0"/>
              <a:t> </a:t>
            </a:r>
            <a:r>
              <a:rPr lang="en-US" altLang="zh-CN" sz="2400">
                <a:latin typeface="宋体" panose="02010600030101010101" pitchFamily="2" charset="-122"/>
              </a:rPr>
              <a:t>(1) MOV </a:t>
            </a:r>
            <a:r>
              <a:rPr lang="en-US" altLang="zh-CN" sz="2400" err="1">
                <a:latin typeface="宋体" panose="02010600030101010101" pitchFamily="2" charset="-122"/>
              </a:rPr>
              <a:t>dest</a:t>
            </a:r>
            <a:r>
              <a:rPr lang="zh-CN" altLang="en-US" sz="2400" dirty="0">
                <a:latin typeface="宋体" panose="02010600030101010101" pitchFamily="2" charset="-122"/>
              </a:rPr>
              <a:t>，</a:t>
            </a:r>
            <a:r>
              <a:rPr lang="en-US" altLang="zh-CN" sz="2400" err="1">
                <a:latin typeface="宋体" panose="02010600030101010101" pitchFamily="2" charset="-122"/>
              </a:rPr>
              <a:t>src</a:t>
            </a:r>
            <a:r>
              <a:rPr lang="zh-CN" altLang="en-US" sz="2400" dirty="0">
                <a:latin typeface="宋体" panose="02010600030101010101" pitchFamily="2" charset="-122"/>
              </a:rPr>
              <a:t>； </a:t>
            </a:r>
            <a:r>
              <a:rPr lang="en-US" altLang="zh-CN" sz="2400" err="1">
                <a:latin typeface="宋体" panose="02010600030101010101" pitchFamily="2" charset="-122"/>
              </a:rPr>
              <a:t>dest←src</a:t>
            </a:r>
            <a:endParaRPr lang="en-US" altLang="zh-CN" sz="2400">
              <a:latin typeface="宋体" panose="02010600030101010101" pitchFamily="2" charset="-122"/>
            </a:endParaRPr>
          </a:p>
          <a:p>
            <a:pPr algn="just">
              <a:buNone/>
            </a:pPr>
            <a:r>
              <a:rPr lang="en-US" altLang="zh-CN" sz="2400">
                <a:latin typeface="宋体" panose="02010600030101010101" pitchFamily="2" charset="-122"/>
              </a:rPr>
              <a:t>   </a:t>
            </a:r>
            <a:r>
              <a:rPr lang="zh-CN" altLang="en-US" sz="2400" dirty="0">
                <a:latin typeface="宋体" panose="02010600030101010101" pitchFamily="2" charset="-122"/>
              </a:rPr>
              <a:t>传送的是字节还是字取决于指令中涉及的寄存器是</a:t>
            </a:r>
            <a:r>
              <a:rPr lang="en-US" altLang="zh-CN" sz="2400">
                <a:latin typeface="宋体" panose="02010600030101010101" pitchFamily="2" charset="-122"/>
              </a:rPr>
              <a:t>8</a:t>
            </a:r>
            <a:r>
              <a:rPr lang="zh-CN" altLang="en-US" sz="2400" dirty="0">
                <a:latin typeface="宋体" panose="02010600030101010101" pitchFamily="2" charset="-122"/>
              </a:rPr>
              <a:t>位还</a:t>
            </a:r>
            <a:endParaRPr lang="zh-CN" altLang="en-US" sz="2400" dirty="0">
              <a:latin typeface="宋体" panose="02010600030101010101" pitchFamily="2" charset="-122"/>
            </a:endParaRPr>
          </a:p>
          <a:p>
            <a:pPr algn="just">
              <a:buNone/>
            </a:pPr>
            <a:r>
              <a:rPr lang="zh-CN" altLang="en-US" sz="2400" dirty="0">
                <a:latin typeface="宋体" panose="02010600030101010101" pitchFamily="2" charset="-122"/>
              </a:rPr>
              <a:t>是</a:t>
            </a:r>
            <a:r>
              <a:rPr lang="en-US" altLang="zh-CN" sz="2400">
                <a:latin typeface="宋体" panose="02010600030101010101" pitchFamily="2" charset="-122"/>
              </a:rPr>
              <a:t>16</a:t>
            </a:r>
            <a:r>
              <a:rPr lang="zh-CN" altLang="en-US" sz="2400" dirty="0">
                <a:latin typeface="宋体" panose="02010600030101010101" pitchFamily="2" charset="-122"/>
              </a:rPr>
              <a:t>位。</a:t>
            </a:r>
            <a:endParaRPr lang="zh-CN" altLang="en-US" sz="2400" dirty="0"/>
          </a:p>
          <a:p>
            <a:pPr algn="just">
              <a:buNone/>
            </a:pPr>
            <a:r>
              <a:rPr lang="zh-CN" altLang="en-US" sz="2400" dirty="0">
                <a:latin typeface="宋体" panose="02010600030101010101" pitchFamily="2" charset="-122"/>
              </a:rPr>
              <a:t>  具体来说可实现：</a:t>
            </a:r>
            <a:endParaRPr lang="zh-CN" altLang="en-US" sz="2400" dirty="0"/>
          </a:p>
          <a:p>
            <a:pPr algn="just">
              <a:buNone/>
            </a:pPr>
            <a:r>
              <a:rPr lang="zh-CN" altLang="en-US" sz="2400" dirty="0">
                <a:latin typeface="宋体" panose="02010600030101010101" pitchFamily="2" charset="-122"/>
              </a:rPr>
              <a:t>  ① </a:t>
            </a:r>
            <a:r>
              <a:rPr lang="en-US" altLang="zh-CN" sz="2400">
                <a:latin typeface="宋体" panose="02010600030101010101" pitchFamily="2" charset="-122"/>
              </a:rPr>
              <a:t>MOV </a:t>
            </a:r>
            <a:r>
              <a:rPr lang="en-US" altLang="zh-CN" sz="2400"/>
              <a:t>segreg1</a:t>
            </a:r>
            <a:r>
              <a:rPr lang="en-US" altLang="zh-CN" sz="2400">
                <a:latin typeface="宋体" panose="02010600030101010101" pitchFamily="2" charset="-122"/>
              </a:rPr>
              <a:t>/reg1</a:t>
            </a:r>
            <a:r>
              <a:rPr lang="zh-CN" altLang="en-US" sz="2400" dirty="0">
                <a:latin typeface="宋体" panose="02010600030101010101" pitchFamily="2" charset="-122"/>
              </a:rPr>
              <a:t>，</a:t>
            </a:r>
            <a:r>
              <a:rPr lang="en-US" altLang="zh-CN" sz="2400"/>
              <a:t>segreg2</a:t>
            </a:r>
            <a:r>
              <a:rPr lang="en-US" altLang="zh-CN" sz="2400">
                <a:latin typeface="宋体" panose="02010600030101010101" pitchFamily="2" charset="-122"/>
              </a:rPr>
              <a:t>/reg2 </a:t>
            </a:r>
            <a:r>
              <a:rPr lang="zh-CN" altLang="en-US" sz="2400" dirty="0">
                <a:latin typeface="宋体" panose="02010600030101010101" pitchFamily="2" charset="-122"/>
              </a:rPr>
              <a:t>；</a:t>
            </a:r>
            <a:endParaRPr lang="zh-CN" altLang="en-US" sz="2400" dirty="0">
              <a:latin typeface="宋体" panose="02010600030101010101" pitchFamily="2" charset="-122"/>
            </a:endParaRPr>
          </a:p>
          <a:p>
            <a:pPr algn="just">
              <a:buNone/>
            </a:pPr>
            <a:r>
              <a:rPr lang="zh-CN" altLang="en-US" sz="2400" dirty="0">
                <a:solidFill>
                  <a:schemeClr val="tx1"/>
                </a:solidFill>
                <a:latin typeface="宋体" panose="02010600030101010101" pitchFamily="2" charset="-122"/>
              </a:rPr>
              <a:t>    例：</a:t>
            </a:r>
            <a:r>
              <a:rPr lang="en-US" altLang="zh-CN" sz="2400">
                <a:solidFill>
                  <a:schemeClr val="tx1"/>
                </a:solidFill>
                <a:latin typeface="宋体" panose="02010600030101010101" pitchFamily="2" charset="-122"/>
              </a:rPr>
              <a:t>MOV CL</a:t>
            </a:r>
            <a:r>
              <a:rPr lang="zh-CN" altLang="en-US" sz="2400" dirty="0">
                <a:solidFill>
                  <a:schemeClr val="tx1"/>
                </a:solidFill>
                <a:latin typeface="宋体" panose="02010600030101010101" pitchFamily="2" charset="-122"/>
              </a:rPr>
              <a:t>，</a:t>
            </a:r>
            <a:r>
              <a:rPr lang="en-US" altLang="zh-CN" sz="2400">
                <a:solidFill>
                  <a:schemeClr val="tx1"/>
                </a:solidFill>
                <a:latin typeface="宋体" panose="02010600030101010101" pitchFamily="2" charset="-122"/>
              </a:rPr>
              <a:t>DL          MOV AX</a:t>
            </a:r>
            <a:r>
              <a:rPr lang="zh-CN" altLang="en-US" sz="2400" dirty="0">
                <a:solidFill>
                  <a:schemeClr val="tx1"/>
                </a:solidFill>
                <a:latin typeface="宋体" panose="02010600030101010101" pitchFamily="2" charset="-122"/>
              </a:rPr>
              <a:t>，</a:t>
            </a:r>
            <a:r>
              <a:rPr lang="en-US" altLang="zh-CN" sz="2400">
                <a:solidFill>
                  <a:schemeClr val="tx1"/>
                </a:solidFill>
                <a:latin typeface="宋体" panose="02010600030101010101" pitchFamily="2" charset="-122"/>
              </a:rPr>
              <a:t>BX</a:t>
            </a:r>
            <a:endParaRPr lang="en-US" altLang="zh-CN" sz="2400">
              <a:solidFill>
                <a:schemeClr val="tx1"/>
              </a:solidFill>
              <a:latin typeface="宋体" panose="02010600030101010101" pitchFamily="2" charset="-122"/>
            </a:endParaRPr>
          </a:p>
          <a:p>
            <a:pPr algn="just">
              <a:buNone/>
            </a:pPr>
            <a:r>
              <a:rPr lang="en-US" altLang="zh-CN" sz="2400">
                <a:solidFill>
                  <a:schemeClr val="tx1"/>
                </a:solidFill>
                <a:latin typeface="宋体" panose="02010600030101010101" pitchFamily="2" charset="-122"/>
              </a:rPr>
              <a:t>		  MOV DS</a:t>
            </a:r>
            <a:r>
              <a:rPr lang="zh-CN" altLang="en-US" sz="2400" dirty="0">
                <a:solidFill>
                  <a:schemeClr val="tx1"/>
                </a:solidFill>
                <a:latin typeface="宋体" panose="02010600030101010101" pitchFamily="2" charset="-122"/>
              </a:rPr>
              <a:t>，</a:t>
            </a:r>
            <a:r>
              <a:rPr lang="en-US" altLang="zh-CN" sz="2400">
                <a:solidFill>
                  <a:schemeClr val="tx1"/>
                </a:solidFill>
                <a:latin typeface="宋体" panose="02010600030101010101" pitchFamily="2" charset="-122"/>
              </a:rPr>
              <a:t>CX          MOV AX</a:t>
            </a:r>
            <a:r>
              <a:rPr lang="zh-CN" altLang="en-US" sz="2400" dirty="0">
                <a:solidFill>
                  <a:schemeClr val="tx1"/>
                </a:solidFill>
                <a:latin typeface="宋体" panose="02010600030101010101" pitchFamily="2" charset="-122"/>
              </a:rPr>
              <a:t>，</a:t>
            </a:r>
            <a:r>
              <a:rPr lang="en-US" altLang="zh-CN" sz="2400">
                <a:solidFill>
                  <a:schemeClr val="tx1"/>
                </a:solidFill>
                <a:latin typeface="宋体" panose="02010600030101010101" pitchFamily="2" charset="-122"/>
              </a:rPr>
              <a:t>ES</a:t>
            </a:r>
            <a:endParaRPr lang="zh-CN" altLang="en-US" sz="2400" dirty="0">
              <a:solidFill>
                <a:schemeClr val="tx1"/>
              </a:solidFill>
            </a:endParaRPr>
          </a:p>
        </p:txBody>
      </p:sp>
    </p:spTree>
  </p:cSld>
  <p:clrMapOvr>
    <a:masterClrMapping/>
  </p:clrMapOvr>
  <p:transition>
    <p:wheel spokes="8"/>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5442" name="标题 445441"/>
          <p:cNvSpPr>
            <a:spLocks noGrp="1"/>
          </p:cNvSpPr>
          <p:nvPr>
            <p:ph type="title"/>
          </p:nvPr>
        </p:nvSpPr>
        <p:spPr/>
        <p:txBody>
          <a:bodyPr anchor="ctr" anchorCtr="0"/>
          <a:p>
            <a:endParaRPr lang="zh-CN" altLang="en-US" dirty="0"/>
          </a:p>
        </p:txBody>
      </p:sp>
      <p:sp>
        <p:nvSpPr>
          <p:cNvPr id="445443" name="文本占位符 445442"/>
          <p:cNvSpPr>
            <a:spLocks noGrp="1"/>
          </p:cNvSpPr>
          <p:nvPr>
            <p:ph type="body" idx="1"/>
          </p:nvPr>
        </p:nvSpPr>
        <p:spPr/>
        <p:txBody>
          <a:bodyPr/>
          <a:p>
            <a:pPr algn="just">
              <a:buNone/>
            </a:pPr>
            <a:r>
              <a:rPr lang="zh-CN" altLang="en-US" sz="2400" dirty="0"/>
              <a:t>② </a:t>
            </a:r>
            <a:r>
              <a:rPr lang="en-US" altLang="zh-CN" sz="2400"/>
              <a:t>MOV  </a:t>
            </a:r>
            <a:r>
              <a:rPr lang="en-US" altLang="zh-CN" sz="2400" err="1"/>
              <a:t>reg/mem</a:t>
            </a:r>
            <a:r>
              <a:rPr lang="zh-CN" altLang="en-US" sz="2400" dirty="0"/>
              <a:t>， </a:t>
            </a:r>
            <a:r>
              <a:rPr lang="en-US" altLang="zh-CN" sz="2400" err="1"/>
              <a:t>mem/reg</a:t>
            </a:r>
            <a:endParaRPr lang="en-US" altLang="zh-CN" sz="2400"/>
          </a:p>
          <a:p>
            <a:pPr algn="just">
              <a:buNone/>
            </a:pPr>
            <a:r>
              <a:rPr lang="zh-CN" altLang="en-US" sz="2400" dirty="0">
                <a:latin typeface="宋体" panose="02010600030101010101" pitchFamily="2" charset="-122"/>
              </a:rPr>
              <a:t>  </a:t>
            </a:r>
            <a:r>
              <a:rPr lang="zh-CN" altLang="en-US" sz="2400" dirty="0">
                <a:solidFill>
                  <a:schemeClr val="tx1"/>
                </a:solidFill>
                <a:latin typeface="宋体" panose="02010600030101010101" pitchFamily="2" charset="-122"/>
              </a:rPr>
              <a:t>例：</a:t>
            </a:r>
            <a:r>
              <a:rPr lang="en-US" altLang="zh-CN" sz="2400">
                <a:solidFill>
                  <a:schemeClr val="tx1"/>
                </a:solidFill>
                <a:latin typeface="宋体" panose="02010600030101010101" pitchFamily="2" charset="-122"/>
              </a:rPr>
              <a:t>MOV [SI]</a:t>
            </a:r>
            <a:r>
              <a:rPr lang="zh-CN" altLang="en-US" sz="2400" dirty="0">
                <a:solidFill>
                  <a:schemeClr val="tx1"/>
                </a:solidFill>
                <a:latin typeface="宋体" panose="02010600030101010101" pitchFamily="2" charset="-122"/>
              </a:rPr>
              <a:t>，</a:t>
            </a:r>
            <a:r>
              <a:rPr lang="en-US" altLang="zh-CN" sz="2400">
                <a:solidFill>
                  <a:schemeClr val="tx1"/>
                </a:solidFill>
                <a:latin typeface="宋体" panose="02010600030101010101" pitchFamily="2" charset="-122"/>
              </a:rPr>
              <a:t>CX        MOV AX</a:t>
            </a:r>
            <a:r>
              <a:rPr lang="zh-CN" altLang="en-US" sz="2400" dirty="0">
                <a:solidFill>
                  <a:schemeClr val="tx1"/>
                </a:solidFill>
                <a:latin typeface="宋体" panose="02010600030101010101" pitchFamily="2" charset="-122"/>
              </a:rPr>
              <a:t>，</a:t>
            </a:r>
            <a:r>
              <a:rPr lang="en-US" altLang="zh-CN" sz="2400">
                <a:solidFill>
                  <a:schemeClr val="tx1"/>
                </a:solidFill>
                <a:latin typeface="宋体" panose="02010600030101010101" pitchFamily="2" charset="-122"/>
              </a:rPr>
              <a:t>[BX]</a:t>
            </a:r>
            <a:endParaRPr lang="zh-CN" altLang="en-US" sz="2400" dirty="0">
              <a:solidFill>
                <a:schemeClr val="tx1"/>
              </a:solidFill>
            </a:endParaRPr>
          </a:p>
          <a:p>
            <a:pPr algn="just">
              <a:buNone/>
            </a:pPr>
            <a:r>
              <a:rPr lang="zh-CN" altLang="en-US" sz="2400" dirty="0"/>
              <a:t>③ </a:t>
            </a:r>
            <a:r>
              <a:rPr lang="en-US" altLang="zh-CN" sz="2400"/>
              <a:t>MOV  </a:t>
            </a:r>
            <a:r>
              <a:rPr lang="en-US" altLang="zh-CN" sz="2400" err="1"/>
              <a:t>reg</a:t>
            </a:r>
            <a:r>
              <a:rPr lang="zh-CN" altLang="en-US" sz="2400" dirty="0"/>
              <a:t>，</a:t>
            </a:r>
            <a:r>
              <a:rPr lang="en-US" altLang="zh-CN" sz="2400"/>
              <a:t>data       </a:t>
            </a:r>
            <a:r>
              <a:rPr lang="zh-CN" altLang="en-US" sz="2400" dirty="0"/>
              <a:t>；立即数送寄存器</a:t>
            </a:r>
            <a:endParaRPr lang="zh-CN" altLang="en-US" sz="2400" dirty="0"/>
          </a:p>
          <a:p>
            <a:pPr algn="just">
              <a:buNone/>
            </a:pPr>
            <a:r>
              <a:rPr lang="zh-CN" altLang="en-US" sz="2400" dirty="0">
                <a:latin typeface="宋体" panose="02010600030101010101" pitchFamily="2" charset="-122"/>
              </a:rPr>
              <a:t>  </a:t>
            </a:r>
            <a:r>
              <a:rPr lang="zh-CN" altLang="en-US" sz="2400" dirty="0">
                <a:solidFill>
                  <a:schemeClr val="tx1"/>
                </a:solidFill>
              </a:rPr>
              <a:t>例：</a:t>
            </a:r>
            <a:r>
              <a:rPr lang="en-US" altLang="zh-CN" sz="2400">
                <a:solidFill>
                  <a:schemeClr val="tx1"/>
                </a:solidFill>
              </a:rPr>
              <a:t>MOV CL</a:t>
            </a:r>
            <a:r>
              <a:rPr lang="zh-CN" altLang="en-US" sz="2400" dirty="0">
                <a:solidFill>
                  <a:schemeClr val="tx1"/>
                </a:solidFill>
              </a:rPr>
              <a:t>，</a:t>
            </a:r>
            <a:r>
              <a:rPr lang="en-US" altLang="zh-CN" sz="2400">
                <a:solidFill>
                  <a:schemeClr val="tx1"/>
                </a:solidFill>
              </a:rPr>
              <a:t>10          MOV AX</a:t>
            </a:r>
            <a:r>
              <a:rPr lang="zh-CN" altLang="en-US" sz="2400" dirty="0">
                <a:solidFill>
                  <a:schemeClr val="tx1"/>
                </a:solidFill>
              </a:rPr>
              <a:t>，</a:t>
            </a:r>
            <a:r>
              <a:rPr lang="en-US" altLang="zh-CN" sz="2400">
                <a:solidFill>
                  <a:schemeClr val="tx1"/>
                </a:solidFill>
              </a:rPr>
              <a:t>30F0H</a:t>
            </a:r>
            <a:endParaRPr lang="zh-CN" altLang="en-US" sz="2400" dirty="0">
              <a:solidFill>
                <a:schemeClr val="tx1"/>
              </a:solidFill>
            </a:endParaRPr>
          </a:p>
          <a:p>
            <a:pPr algn="just">
              <a:buNone/>
            </a:pPr>
            <a:r>
              <a:rPr lang="zh-CN" altLang="en-US" sz="2400" dirty="0"/>
              <a:t>④ </a:t>
            </a:r>
            <a:r>
              <a:rPr lang="en-US" altLang="zh-CN" sz="2400"/>
              <a:t>MOV  </a:t>
            </a:r>
            <a:r>
              <a:rPr lang="en-US" altLang="zh-CN" sz="2400" err="1"/>
              <a:t>mem</a:t>
            </a:r>
            <a:r>
              <a:rPr lang="zh-CN" altLang="en-US" sz="2400" dirty="0"/>
              <a:t>，</a:t>
            </a:r>
            <a:r>
              <a:rPr lang="en-US" altLang="zh-CN" sz="2400"/>
              <a:t>data       </a:t>
            </a:r>
            <a:r>
              <a:rPr lang="zh-CN" altLang="en-US" sz="2400" dirty="0"/>
              <a:t>；立即数送存储单元</a:t>
            </a:r>
            <a:endParaRPr lang="zh-CN" altLang="en-US" sz="2400" dirty="0"/>
          </a:p>
          <a:p>
            <a:pPr algn="just">
              <a:buNone/>
            </a:pPr>
            <a:r>
              <a:rPr lang="zh-CN" altLang="en-US" sz="2400" dirty="0">
                <a:latin typeface="宋体" panose="02010600030101010101" pitchFamily="2" charset="-122"/>
              </a:rPr>
              <a:t>  </a:t>
            </a:r>
            <a:r>
              <a:rPr lang="zh-CN" altLang="en-US" sz="2400" dirty="0">
                <a:solidFill>
                  <a:schemeClr val="tx1"/>
                </a:solidFill>
              </a:rPr>
              <a:t>例：</a:t>
            </a:r>
            <a:r>
              <a:rPr lang="en-US" altLang="zh-CN" sz="2400">
                <a:solidFill>
                  <a:schemeClr val="tx1"/>
                </a:solidFill>
              </a:rPr>
              <a:t>MOV [BX][SI]</a:t>
            </a:r>
            <a:r>
              <a:rPr lang="zh-CN" altLang="en-US" sz="2400" dirty="0">
                <a:solidFill>
                  <a:schemeClr val="tx1"/>
                </a:solidFill>
              </a:rPr>
              <a:t>，</a:t>
            </a:r>
            <a:r>
              <a:rPr lang="en-US" altLang="zh-CN" sz="2400">
                <a:solidFill>
                  <a:schemeClr val="tx1"/>
                </a:solidFill>
              </a:rPr>
              <a:t>20    MOV [DX]</a:t>
            </a:r>
            <a:r>
              <a:rPr lang="zh-CN" altLang="en-US" sz="2400" dirty="0">
                <a:solidFill>
                  <a:schemeClr val="tx1"/>
                </a:solidFill>
              </a:rPr>
              <a:t>，</a:t>
            </a:r>
            <a:r>
              <a:rPr lang="en-US" altLang="zh-CN" sz="2400">
                <a:solidFill>
                  <a:schemeClr val="tx1"/>
                </a:solidFill>
              </a:rPr>
              <a:t>C03FH</a:t>
            </a:r>
            <a:endParaRPr lang="en-US" altLang="zh-CN" sz="2400">
              <a:solidFill>
                <a:schemeClr val="tx1"/>
              </a:solidFill>
            </a:endParaRPr>
          </a:p>
          <a:p>
            <a:pPr algn="just">
              <a:buNone/>
            </a:pPr>
            <a:r>
              <a:rPr lang="zh-CN" altLang="en-US" sz="2400" dirty="0"/>
              <a:t>⑤ </a:t>
            </a:r>
            <a:r>
              <a:rPr lang="en-US" altLang="zh-CN" sz="2400"/>
              <a:t>MOV  </a:t>
            </a:r>
            <a:r>
              <a:rPr lang="en-US" altLang="zh-CN" sz="2400" err="1"/>
              <a:t>segreg/mem</a:t>
            </a:r>
            <a:r>
              <a:rPr lang="zh-CN" altLang="en-US" sz="2400" dirty="0"/>
              <a:t>，</a:t>
            </a:r>
            <a:r>
              <a:rPr lang="en-US" altLang="zh-CN" sz="2400" err="1"/>
              <a:t>mem/segreg</a:t>
            </a:r>
            <a:r>
              <a:rPr lang="en-US" altLang="zh-CN" sz="2400"/>
              <a:t> </a:t>
            </a:r>
            <a:r>
              <a:rPr lang="zh-CN" altLang="en-US" sz="2400" dirty="0"/>
              <a:t>；</a:t>
            </a:r>
            <a:endParaRPr lang="zh-CN" altLang="en-US" sz="2400" dirty="0"/>
          </a:p>
          <a:p>
            <a:pPr algn="just">
              <a:buNone/>
            </a:pPr>
            <a:r>
              <a:rPr lang="zh-CN" altLang="en-US" sz="2400" dirty="0">
                <a:latin typeface="宋体" panose="02010600030101010101" pitchFamily="2" charset="-122"/>
              </a:rPr>
              <a:t>  </a:t>
            </a:r>
            <a:r>
              <a:rPr lang="zh-CN" altLang="en-US" sz="2400" dirty="0">
                <a:solidFill>
                  <a:schemeClr val="tx1"/>
                </a:solidFill>
              </a:rPr>
              <a:t>例：</a:t>
            </a:r>
            <a:r>
              <a:rPr lang="en-US" altLang="zh-CN" sz="2400">
                <a:solidFill>
                  <a:schemeClr val="tx1"/>
                </a:solidFill>
              </a:rPr>
              <a:t>MOV DS</a:t>
            </a:r>
            <a:r>
              <a:rPr lang="zh-CN" altLang="en-US" sz="2400" dirty="0">
                <a:solidFill>
                  <a:schemeClr val="tx1"/>
                </a:solidFill>
              </a:rPr>
              <a:t>，</a:t>
            </a:r>
            <a:r>
              <a:rPr lang="en-US" altLang="zh-CN" sz="2400">
                <a:solidFill>
                  <a:schemeClr val="tx1"/>
                </a:solidFill>
              </a:rPr>
              <a:t>[2F0CH]     MOV [AX]</a:t>
            </a:r>
            <a:r>
              <a:rPr lang="zh-CN" altLang="en-US" sz="2400" dirty="0">
                <a:solidFill>
                  <a:schemeClr val="tx1"/>
                </a:solidFill>
              </a:rPr>
              <a:t>，</a:t>
            </a:r>
            <a:r>
              <a:rPr lang="en-US" altLang="zh-CN" sz="2400">
                <a:solidFill>
                  <a:schemeClr val="tx1"/>
                </a:solidFill>
              </a:rPr>
              <a:t>ES</a:t>
            </a:r>
            <a:endParaRPr lang="zh-CN" altLang="en-US" sz="2400" dirty="0">
              <a:solidFill>
                <a:schemeClr val="tx1"/>
              </a:solidFill>
            </a:endParaRPr>
          </a:p>
        </p:txBody>
      </p:sp>
    </p:spTree>
  </p:cSld>
  <p:clrMapOvr>
    <a:masterClrMapping/>
  </p:clrMapOvr>
  <p:transition>
    <p:wheel spokes="8"/>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5698" name="标题 285697"/>
          <p:cNvSpPr>
            <a:spLocks noGrp="1"/>
          </p:cNvSpPr>
          <p:nvPr>
            <p:ph type="title"/>
          </p:nvPr>
        </p:nvSpPr>
        <p:spPr/>
        <p:txBody>
          <a:bodyPr anchor="ctr" anchorCtr="0"/>
          <a:p>
            <a:r>
              <a:rPr lang="zh-CN" altLang="en-US" dirty="0"/>
              <a:t>一、指令的基本构成</a:t>
            </a:r>
            <a:endParaRPr lang="en-US" altLang="zh-CN"/>
          </a:p>
        </p:txBody>
      </p:sp>
      <p:sp>
        <p:nvSpPr>
          <p:cNvPr id="285699" name="文本占位符 285698"/>
          <p:cNvSpPr>
            <a:spLocks noGrp="1"/>
          </p:cNvSpPr>
          <p:nvPr>
            <p:ph type="body" idx="1"/>
          </p:nvPr>
        </p:nvSpPr>
        <p:spPr/>
        <p:txBody>
          <a:bodyPr/>
          <a:p>
            <a:pPr>
              <a:buNone/>
            </a:pPr>
            <a:r>
              <a:rPr lang="zh-CN" altLang="en-US" dirty="0"/>
              <a:t>指令格式：</a:t>
            </a:r>
            <a:endParaRPr lang="zh-CN" altLang="en-US" dirty="0"/>
          </a:p>
        </p:txBody>
      </p:sp>
      <p:sp>
        <p:nvSpPr>
          <p:cNvPr id="285711" name="矩形 285710"/>
          <p:cNvSpPr/>
          <p:nvPr/>
        </p:nvSpPr>
        <p:spPr>
          <a:xfrm>
            <a:off x="1381125" y="2057400"/>
            <a:ext cx="5638800" cy="650875"/>
          </a:xfrm>
          <a:prstGeom prst="rect">
            <a:avLst/>
          </a:prstGeom>
          <a:noFill/>
          <a:ln w="9525">
            <a:noFill/>
          </a:ln>
        </p:spPr>
        <p:txBody>
          <a:bodyPr lIns="92075" tIns="46038" rIns="92075" bIns="46038"/>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8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4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2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Arial" panose="020B0604020202020204" pitchFamily="34" charset="0"/>
                <a:ea typeface="宋体" panose="02010600030101010101" pitchFamily="2" charset="-122"/>
              </a:defRPr>
            </a:lvl5pPr>
          </a:lstStyle>
          <a:p>
            <a:pPr lvl="0">
              <a:buNone/>
            </a:pPr>
            <a:r>
              <a:rPr lang="zh-CN" altLang="en-US" sz="2400" dirty="0">
                <a:solidFill>
                  <a:schemeClr val="tx1"/>
                </a:solidFill>
              </a:rPr>
              <a:t>操作码    [操作数]，[操作数]</a:t>
            </a:r>
            <a:endParaRPr lang="zh-CN" altLang="en-US" sz="2400" dirty="0">
              <a:solidFill>
                <a:schemeClr val="tx1"/>
              </a:solidFill>
            </a:endParaRPr>
          </a:p>
        </p:txBody>
      </p:sp>
      <p:sp>
        <p:nvSpPr>
          <p:cNvPr id="285712" name="文本框 285711"/>
          <p:cNvSpPr txBox="1"/>
          <p:nvPr/>
        </p:nvSpPr>
        <p:spPr>
          <a:xfrm>
            <a:off x="688975" y="3211513"/>
            <a:ext cx="2514600" cy="457200"/>
          </a:xfrm>
          <a:prstGeom prst="rect">
            <a:avLst/>
          </a:prstGeom>
          <a:noFill/>
          <a:ln w="12700">
            <a:noFill/>
          </a:ln>
        </p:spPr>
        <p:txBody>
          <a:bodyPr>
            <a:spAutoFit/>
          </a:bodyPr>
          <a:p>
            <a:pPr eaLnBrk="0" hangingPunct="0">
              <a:spcBef>
                <a:spcPct val="50000"/>
              </a:spcBef>
            </a:pPr>
            <a:r>
              <a:rPr lang="zh-CN" altLang="en-US" sz="2400" dirty="0">
                <a:latin typeface="Times New Roman" panose="02020603050405020304" pitchFamily="18" charset="0"/>
              </a:rPr>
              <a:t>执行何种操作</a:t>
            </a:r>
            <a:endParaRPr lang="zh-CN" altLang="en-US" sz="2400" dirty="0">
              <a:latin typeface="Times New Roman" panose="02020603050405020304" pitchFamily="18" charset="0"/>
            </a:endParaRPr>
          </a:p>
        </p:txBody>
      </p:sp>
      <p:sp>
        <p:nvSpPr>
          <p:cNvPr id="285713" name="直接连接符 285712"/>
          <p:cNvSpPr/>
          <p:nvPr/>
        </p:nvSpPr>
        <p:spPr>
          <a:xfrm>
            <a:off x="1908175" y="2565400"/>
            <a:ext cx="103188" cy="719138"/>
          </a:xfrm>
          <a:prstGeom prst="line">
            <a:avLst/>
          </a:prstGeom>
          <a:ln w="25400" cap="sq" cmpd="sng">
            <a:solidFill>
              <a:srgbClr val="800000"/>
            </a:solidFill>
            <a:prstDash val="solid"/>
            <a:headEnd type="none" w="sm" len="sm"/>
            <a:tailEnd type="triangle" w="med" len="lg"/>
          </a:ln>
        </p:spPr>
      </p:sp>
      <p:sp>
        <p:nvSpPr>
          <p:cNvPr id="285714" name="左大括号 285713"/>
          <p:cNvSpPr/>
          <p:nvPr/>
        </p:nvSpPr>
        <p:spPr>
          <a:xfrm rot="-5400000">
            <a:off x="4364038" y="2444750"/>
            <a:ext cx="374650" cy="2198688"/>
          </a:xfrm>
          <a:prstGeom prst="leftBrace">
            <a:avLst>
              <a:gd name="adj1" fmla="val 48905"/>
              <a:gd name="adj2" fmla="val 50000"/>
            </a:avLst>
          </a:prstGeom>
          <a:noFill/>
          <a:ln w="25400" cap="sq" cmpd="sng">
            <a:solidFill>
              <a:srgbClr val="800000"/>
            </a:solidFill>
            <a:prstDash val="solid"/>
            <a:headEnd type="none" w="sm" len="sm"/>
            <a:tailEnd type="none" w="sm" len="sm"/>
          </a:ln>
        </p:spPr>
        <p:txBody>
          <a:bodyPr/>
          <a:p>
            <a:endParaRPr lang="zh-CN" altLang="en-US"/>
          </a:p>
        </p:txBody>
      </p:sp>
      <p:sp>
        <p:nvSpPr>
          <p:cNvPr id="285715" name="文本框 285714"/>
          <p:cNvSpPr txBox="1"/>
          <p:nvPr/>
        </p:nvSpPr>
        <p:spPr>
          <a:xfrm>
            <a:off x="2843213" y="2922588"/>
            <a:ext cx="1803400" cy="457200"/>
          </a:xfrm>
          <a:prstGeom prst="rect">
            <a:avLst/>
          </a:prstGeom>
          <a:noFill/>
          <a:ln w="12700">
            <a:noFill/>
          </a:ln>
        </p:spPr>
        <p:txBody>
          <a:bodyPr>
            <a:spAutoFit/>
          </a:bodyPr>
          <a:p>
            <a:pPr eaLnBrk="0" hangingPunct="0">
              <a:spcBef>
                <a:spcPct val="50000"/>
              </a:spcBef>
            </a:pPr>
            <a:r>
              <a:rPr lang="zh-CN" altLang="en-US" sz="2400" dirty="0">
                <a:latin typeface="Times New Roman" panose="02020603050405020304" pitchFamily="18" charset="0"/>
              </a:rPr>
              <a:t>目标操作数</a:t>
            </a:r>
            <a:endParaRPr lang="zh-CN" altLang="en-US" sz="2400" dirty="0">
              <a:latin typeface="Times New Roman" panose="02020603050405020304" pitchFamily="18" charset="0"/>
            </a:endParaRPr>
          </a:p>
        </p:txBody>
      </p:sp>
      <p:sp>
        <p:nvSpPr>
          <p:cNvPr id="285716" name="文本框 285715"/>
          <p:cNvSpPr txBox="1"/>
          <p:nvPr/>
        </p:nvSpPr>
        <p:spPr>
          <a:xfrm>
            <a:off x="4787900" y="2922588"/>
            <a:ext cx="1512888" cy="457200"/>
          </a:xfrm>
          <a:prstGeom prst="rect">
            <a:avLst/>
          </a:prstGeom>
          <a:noFill/>
          <a:ln w="12700">
            <a:noFill/>
          </a:ln>
        </p:spPr>
        <p:txBody>
          <a:bodyPr>
            <a:spAutoFit/>
          </a:bodyPr>
          <a:p>
            <a:pPr eaLnBrk="0" hangingPunct="0">
              <a:spcBef>
                <a:spcPct val="50000"/>
              </a:spcBef>
            </a:pPr>
            <a:r>
              <a:rPr lang="zh-CN" altLang="en-US" sz="2400" dirty="0">
                <a:latin typeface="Times New Roman" panose="02020603050405020304" pitchFamily="18" charset="0"/>
              </a:rPr>
              <a:t>源操作数</a:t>
            </a:r>
            <a:endParaRPr lang="zh-CN" altLang="en-US" sz="2400" dirty="0">
              <a:latin typeface="Times New Roman" panose="02020603050405020304" pitchFamily="18" charset="0"/>
            </a:endParaRPr>
          </a:p>
        </p:txBody>
      </p:sp>
      <p:sp>
        <p:nvSpPr>
          <p:cNvPr id="285717" name="直接连接符 285716"/>
          <p:cNvSpPr/>
          <p:nvPr/>
        </p:nvSpPr>
        <p:spPr>
          <a:xfrm>
            <a:off x="3681413" y="2565400"/>
            <a:ext cx="0" cy="431800"/>
          </a:xfrm>
          <a:prstGeom prst="line">
            <a:avLst/>
          </a:prstGeom>
          <a:ln w="25400" cap="sq" cmpd="sng">
            <a:solidFill>
              <a:srgbClr val="800000"/>
            </a:solidFill>
            <a:prstDash val="solid"/>
            <a:headEnd type="none" w="sm" len="sm"/>
            <a:tailEnd type="triangle" w="med" len="lg"/>
          </a:ln>
        </p:spPr>
      </p:sp>
      <p:sp>
        <p:nvSpPr>
          <p:cNvPr id="285718" name="直接连接符 285717"/>
          <p:cNvSpPr/>
          <p:nvPr/>
        </p:nvSpPr>
        <p:spPr>
          <a:xfrm>
            <a:off x="5219700" y="2566988"/>
            <a:ext cx="306388" cy="430212"/>
          </a:xfrm>
          <a:prstGeom prst="line">
            <a:avLst/>
          </a:prstGeom>
          <a:ln w="25400" cap="sq" cmpd="sng">
            <a:solidFill>
              <a:srgbClr val="800000"/>
            </a:solidFill>
            <a:prstDash val="solid"/>
            <a:headEnd type="none" w="sm" len="sm"/>
            <a:tailEnd type="triangle" w="med" len="lg"/>
          </a:ln>
        </p:spPr>
      </p:sp>
      <p:sp>
        <p:nvSpPr>
          <p:cNvPr id="285719" name="文本框 285718"/>
          <p:cNvSpPr txBox="1"/>
          <p:nvPr/>
        </p:nvSpPr>
        <p:spPr>
          <a:xfrm>
            <a:off x="3203575" y="3714750"/>
            <a:ext cx="2770188" cy="749300"/>
          </a:xfrm>
          <a:prstGeom prst="rect">
            <a:avLst/>
          </a:prstGeom>
          <a:noFill/>
          <a:ln w="12700">
            <a:noFill/>
          </a:ln>
        </p:spPr>
        <p:txBody>
          <a:bodyPr>
            <a:spAutoFit/>
          </a:bodyPr>
          <a:p>
            <a:pPr eaLnBrk="0" hangingPunct="0">
              <a:lnSpc>
                <a:spcPct val="90000"/>
              </a:lnSpc>
              <a:spcBef>
                <a:spcPct val="10000"/>
              </a:spcBef>
              <a:spcAft>
                <a:spcPct val="10000"/>
              </a:spcAft>
            </a:pPr>
            <a:r>
              <a:rPr lang="zh-CN" altLang="en-US" sz="2400" dirty="0">
                <a:latin typeface="Times New Roman" panose="02020603050405020304" pitchFamily="18" charset="0"/>
              </a:rPr>
              <a:t>参加操作的数据或数据存放的地址</a:t>
            </a:r>
            <a:endParaRPr lang="zh-CN" altLang="en-US" sz="2400" dirty="0">
              <a:latin typeface="Times New Roman" panose="02020603050405020304" pitchFamily="18" charset="0"/>
            </a:endParaRPr>
          </a:p>
        </p:txBody>
      </p:sp>
      <p:sp>
        <p:nvSpPr>
          <p:cNvPr id="285720" name="左大括号 285719"/>
          <p:cNvSpPr/>
          <p:nvPr/>
        </p:nvSpPr>
        <p:spPr>
          <a:xfrm>
            <a:off x="684213" y="4725988"/>
            <a:ext cx="227012" cy="1370012"/>
          </a:xfrm>
          <a:prstGeom prst="leftBrace">
            <a:avLst>
              <a:gd name="adj1" fmla="val 50291"/>
              <a:gd name="adj2" fmla="val 50000"/>
            </a:avLst>
          </a:prstGeom>
          <a:noFill/>
          <a:ln w="25400" cap="sq" cmpd="sng">
            <a:solidFill>
              <a:srgbClr val="800000"/>
            </a:solidFill>
            <a:prstDash val="solid"/>
            <a:headEnd type="none" w="sm" len="sm"/>
            <a:tailEnd type="none" w="sm" len="sm"/>
          </a:ln>
        </p:spPr>
        <p:txBody>
          <a:bodyPr/>
          <a:p>
            <a:endParaRPr lang="zh-CN" altLang="en-US"/>
          </a:p>
        </p:txBody>
      </p:sp>
      <p:sp>
        <p:nvSpPr>
          <p:cNvPr id="285721" name="文本框 285720"/>
          <p:cNvSpPr txBox="1"/>
          <p:nvPr/>
        </p:nvSpPr>
        <p:spPr>
          <a:xfrm>
            <a:off x="839788" y="4581525"/>
            <a:ext cx="6048375" cy="1625600"/>
          </a:xfrm>
          <a:prstGeom prst="rect">
            <a:avLst/>
          </a:prstGeom>
          <a:noFill/>
          <a:ln w="12700">
            <a:noFill/>
          </a:ln>
        </p:spPr>
        <p:txBody>
          <a:bodyPr>
            <a:spAutoFit/>
          </a:bodyPr>
          <a:p>
            <a:pPr eaLnBrk="0" hangingPunct="0">
              <a:lnSpc>
                <a:spcPct val="90000"/>
              </a:lnSpc>
              <a:spcBef>
                <a:spcPct val="10000"/>
              </a:spcBef>
              <a:spcAft>
                <a:spcPct val="10000"/>
              </a:spcAft>
            </a:pPr>
            <a:r>
              <a:rPr lang="zh-CN" altLang="en-US" sz="2400" dirty="0">
                <a:latin typeface="宋体" panose="02010600030101010101" pitchFamily="2" charset="-122"/>
              </a:rPr>
              <a:t>零操作数指令： 操作码 </a:t>
            </a:r>
            <a:endParaRPr lang="en-US" altLang="zh-CN" sz="2400">
              <a:latin typeface="宋体" panose="02010600030101010101" pitchFamily="2" charset="-122"/>
            </a:endParaRPr>
          </a:p>
          <a:p>
            <a:pPr eaLnBrk="0" hangingPunct="0">
              <a:lnSpc>
                <a:spcPct val="90000"/>
              </a:lnSpc>
              <a:spcBef>
                <a:spcPct val="10000"/>
              </a:spcBef>
              <a:spcAft>
                <a:spcPct val="10000"/>
              </a:spcAft>
            </a:pPr>
            <a:r>
              <a:rPr lang="zh-CN" altLang="en-US" sz="2400" dirty="0">
                <a:latin typeface="宋体" panose="02010600030101010101" pitchFamily="2" charset="-122"/>
              </a:rPr>
              <a:t>单操作数指令： 操作码  操作数</a:t>
            </a:r>
            <a:endParaRPr lang="zh-CN" altLang="en-US" sz="2400" dirty="0">
              <a:latin typeface="宋体" panose="02010600030101010101" pitchFamily="2" charset="-122"/>
            </a:endParaRPr>
          </a:p>
          <a:p>
            <a:pPr eaLnBrk="0" hangingPunct="0">
              <a:lnSpc>
                <a:spcPct val="90000"/>
              </a:lnSpc>
              <a:spcBef>
                <a:spcPct val="10000"/>
              </a:spcBef>
              <a:spcAft>
                <a:spcPct val="10000"/>
              </a:spcAft>
            </a:pPr>
            <a:r>
              <a:rPr lang="zh-CN" altLang="en-US" sz="2400" dirty="0">
                <a:latin typeface="宋体" panose="02010600030101010101" pitchFamily="2" charset="-122"/>
              </a:rPr>
              <a:t>双操作数指令： 操作码  操作数，操作数</a:t>
            </a:r>
            <a:endParaRPr lang="zh-CN" altLang="en-US" sz="2400" dirty="0">
              <a:latin typeface="宋体" panose="02010600030101010101" pitchFamily="2" charset="-122"/>
            </a:endParaRPr>
          </a:p>
          <a:p>
            <a:pPr eaLnBrk="0" hangingPunct="0">
              <a:lnSpc>
                <a:spcPct val="90000"/>
              </a:lnSpc>
              <a:spcBef>
                <a:spcPct val="10000"/>
              </a:spcBef>
              <a:spcAft>
                <a:spcPct val="10000"/>
              </a:spcAft>
            </a:pPr>
            <a:r>
              <a:rPr lang="zh-CN" altLang="en-US" sz="2400" dirty="0">
                <a:latin typeface="宋体" panose="02010600030101010101" pitchFamily="2" charset="-122"/>
              </a:rPr>
              <a:t>多操作数指令： 三操作数及以上</a:t>
            </a:r>
            <a:endParaRPr lang="zh-CN" altLang="en-US" sz="2400" dirty="0">
              <a:latin typeface="宋体" panose="02010600030101010101" pitchFamily="2" charset="-122"/>
            </a:endParaRPr>
          </a:p>
        </p:txBody>
      </p:sp>
    </p:spTree>
  </p:cSld>
  <p:clrMapOvr>
    <a:masterClrMapping/>
  </p:clrMapOvr>
  <p:transition>
    <p:wheel spokes="8"/>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7202" name="标题 307201"/>
          <p:cNvSpPr>
            <a:spLocks noGrp="1"/>
          </p:cNvSpPr>
          <p:nvPr>
            <p:ph type="title"/>
          </p:nvPr>
        </p:nvSpPr>
        <p:spPr/>
        <p:txBody>
          <a:bodyPr anchor="ctr" anchorCtr="0"/>
          <a:p>
            <a:endParaRPr lang="zh-CN" altLang="en-US" dirty="0"/>
          </a:p>
        </p:txBody>
      </p:sp>
      <p:sp>
        <p:nvSpPr>
          <p:cNvPr id="307203" name="文本占位符 307202"/>
          <p:cNvSpPr>
            <a:spLocks noGrp="1"/>
          </p:cNvSpPr>
          <p:nvPr>
            <p:ph type="body" idx="1"/>
          </p:nvPr>
        </p:nvSpPr>
        <p:spPr>
          <a:xfrm>
            <a:off x="457200" y="1524000"/>
            <a:ext cx="8382000" cy="5145088"/>
          </a:xfrm>
        </p:spPr>
        <p:txBody>
          <a:bodyPr/>
          <a:p>
            <a:pPr marL="360680" indent="-360680"/>
            <a:r>
              <a:rPr lang="en-US" altLang="zh-CN"/>
              <a:t>MOV</a:t>
            </a:r>
            <a:r>
              <a:rPr lang="zh-CN" altLang="en-US" dirty="0"/>
              <a:t>指令使用规则：</a:t>
            </a:r>
            <a:endParaRPr lang="zh-CN" altLang="en-US" dirty="0"/>
          </a:p>
          <a:p>
            <a:pPr marL="360680" indent="-360680"/>
            <a:r>
              <a:rPr lang="zh-CN" altLang="en-US" sz="2400" dirty="0"/>
              <a:t>源操作数与目的操作数类型要一致。</a:t>
            </a:r>
            <a:r>
              <a:rPr lang="zh-CN" altLang="en-US" sz="2400" dirty="0"/>
              <a:t> </a:t>
            </a:r>
            <a:endParaRPr lang="zh-CN" altLang="en-US" sz="2400" dirty="0"/>
          </a:p>
          <a:p>
            <a:pPr marL="360680" indent="-360680"/>
            <a:r>
              <a:rPr lang="zh-CN" altLang="en-GB" sz="2400" dirty="0"/>
              <a:t>两操作数不允许同时为存储器操作数。</a:t>
            </a:r>
            <a:r>
              <a:rPr lang="en-GB" altLang="zh-CN" sz="2400"/>
              <a:t>(</a:t>
            </a:r>
            <a:r>
              <a:rPr lang="zh-CN" altLang="en-US" sz="2400" dirty="0"/>
              <a:t>不允许</a:t>
            </a:r>
            <a:r>
              <a:rPr lang="en-US" altLang="zh-CN" sz="2400" err="1"/>
              <a:t>mem←mem</a:t>
            </a:r>
            <a:r>
              <a:rPr lang="en-US" altLang="zh-CN" sz="2400"/>
              <a:t>)</a:t>
            </a:r>
            <a:endParaRPr lang="en-GB" altLang="zh-CN" sz="2400"/>
          </a:p>
          <a:p>
            <a:pPr marL="360680" indent="-360680"/>
            <a:r>
              <a:rPr lang="zh-CN" altLang="en-GB" sz="2400" dirty="0"/>
              <a:t>两操作数不允许同时为段寄存器。</a:t>
            </a:r>
            <a:r>
              <a:rPr lang="en-GB" altLang="zh-CN" sz="2400"/>
              <a:t>(</a:t>
            </a:r>
            <a:r>
              <a:rPr lang="zh-CN" altLang="en-US" sz="2400" dirty="0"/>
              <a:t>不允许</a:t>
            </a:r>
            <a:r>
              <a:rPr lang="en-US" altLang="zh-CN" sz="2400" err="1"/>
              <a:t>segreg←segreg</a:t>
            </a:r>
            <a:r>
              <a:rPr lang="en-US" altLang="zh-CN" sz="2400"/>
              <a:t>)</a:t>
            </a:r>
            <a:endParaRPr lang="zh-CN" altLang="en-GB" sz="2400" dirty="0"/>
          </a:p>
          <a:p>
            <a:pPr marL="360680" indent="-360680"/>
            <a:r>
              <a:rPr lang="zh-CN" altLang="en-GB" sz="2400" dirty="0"/>
              <a:t>在源操作数是立即数时，目标操作数不能是段寄存器。</a:t>
            </a:r>
            <a:r>
              <a:rPr lang="en-GB" altLang="zh-CN" sz="2400"/>
              <a:t>(</a:t>
            </a:r>
            <a:r>
              <a:rPr lang="zh-CN" altLang="en-US" sz="2400" dirty="0"/>
              <a:t>不允许</a:t>
            </a:r>
            <a:r>
              <a:rPr lang="en-US" altLang="zh-CN" sz="2400" err="1"/>
              <a:t>segreg</a:t>
            </a:r>
            <a:r>
              <a:rPr lang="en-US" altLang="zh-CN" sz="2400"/>
              <a:t>←</a:t>
            </a:r>
            <a:r>
              <a:rPr lang="zh-CN" altLang="en-US" sz="2400" dirty="0"/>
              <a:t>立即数</a:t>
            </a:r>
            <a:r>
              <a:rPr lang="en-US" altLang="zh-CN" sz="2400"/>
              <a:t>)</a:t>
            </a:r>
            <a:endParaRPr lang="en-GB" altLang="zh-CN" sz="2400"/>
          </a:p>
          <a:p>
            <a:pPr marL="360680" indent="-360680"/>
            <a:r>
              <a:rPr lang="en-US" altLang="zh-CN" sz="2400"/>
              <a:t>IP</a:t>
            </a:r>
            <a:r>
              <a:rPr lang="zh-CN" altLang="en-US" sz="2400" dirty="0"/>
              <a:t>和</a:t>
            </a:r>
            <a:r>
              <a:rPr lang="en-US" altLang="zh-CN" sz="2400"/>
              <a:t>CS</a:t>
            </a:r>
            <a:r>
              <a:rPr lang="zh-CN" altLang="en-US" sz="2400" dirty="0"/>
              <a:t>不作为目标操作数，</a:t>
            </a:r>
            <a:r>
              <a:rPr lang="en-US" altLang="zh-CN" sz="2400"/>
              <a:t>FLAGS</a:t>
            </a:r>
            <a:r>
              <a:rPr lang="zh-CN" altLang="en-US" sz="2400" dirty="0"/>
              <a:t>一般也不作为操作数在指令中出现。</a:t>
            </a:r>
            <a:endParaRPr lang="en-US" altLang="zh-CN" sz="2400"/>
          </a:p>
        </p:txBody>
      </p:sp>
    </p:spTree>
  </p:cSld>
  <p:clrMapOvr>
    <a:masterClrMapping/>
  </p:clrMapOvr>
  <p:transition>
    <p:wheel spokes="8"/>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6466" name="标题 446465"/>
          <p:cNvSpPr>
            <a:spLocks noGrp="1"/>
          </p:cNvSpPr>
          <p:nvPr>
            <p:ph type="title"/>
          </p:nvPr>
        </p:nvSpPr>
        <p:spPr/>
        <p:txBody>
          <a:bodyPr anchor="ctr" anchorCtr="0"/>
          <a:p>
            <a:endParaRPr lang="zh-CN" altLang="en-US" dirty="0"/>
          </a:p>
        </p:txBody>
      </p:sp>
      <p:sp>
        <p:nvSpPr>
          <p:cNvPr id="446467" name="文本占位符 446466"/>
          <p:cNvSpPr>
            <a:spLocks noGrp="1"/>
          </p:cNvSpPr>
          <p:nvPr>
            <p:ph type="body" idx="1"/>
          </p:nvPr>
        </p:nvSpPr>
        <p:spPr/>
        <p:txBody>
          <a:bodyPr/>
          <a:p>
            <a:pPr>
              <a:buNone/>
            </a:pPr>
            <a:r>
              <a:rPr lang="zh-CN" altLang="en-US" sz="2400" dirty="0"/>
              <a:t>几个不能传送的解决办法：</a:t>
            </a:r>
            <a:r>
              <a:rPr lang="zh-CN" altLang="en-US" sz="2400" dirty="0">
                <a:solidFill>
                  <a:srgbClr val="800000"/>
                </a:solidFill>
              </a:rPr>
              <a:t>用</a:t>
            </a:r>
            <a:r>
              <a:rPr lang="en-US" altLang="zh-CN" sz="2400">
                <a:solidFill>
                  <a:srgbClr val="800000"/>
                </a:solidFill>
              </a:rPr>
              <a:t>AX</a:t>
            </a:r>
            <a:r>
              <a:rPr lang="zh-CN" altLang="en-US" sz="2400" dirty="0">
                <a:solidFill>
                  <a:srgbClr val="800000"/>
                </a:solidFill>
              </a:rPr>
              <a:t>作桥梁</a:t>
            </a:r>
            <a:endParaRPr lang="zh-CN" altLang="en-US" sz="2400" dirty="0">
              <a:solidFill>
                <a:srgbClr val="800000"/>
              </a:solidFill>
            </a:endParaRPr>
          </a:p>
          <a:p>
            <a:r>
              <a:rPr lang="zh-CN" altLang="en-US" sz="2400" dirty="0">
                <a:latin typeface="宋体" panose="02010600030101010101" pitchFamily="2" charset="-122"/>
              </a:rPr>
              <a:t>存储器←存储器：</a:t>
            </a:r>
            <a:endParaRPr lang="zh-CN" altLang="en-US" sz="2400" dirty="0">
              <a:latin typeface="宋体" panose="02010600030101010101" pitchFamily="2" charset="-122"/>
            </a:endParaRPr>
          </a:p>
          <a:p>
            <a:pPr>
              <a:buNone/>
            </a:pPr>
            <a:r>
              <a:rPr lang="en-US" altLang="zh-CN" sz="2400">
                <a:latin typeface="宋体" panose="02010600030101010101" pitchFamily="2" charset="-122"/>
              </a:rPr>
              <a:t>     MOV  AX</a:t>
            </a:r>
            <a:r>
              <a:rPr lang="zh-CN" altLang="en-US" sz="2400" dirty="0">
                <a:latin typeface="宋体" panose="02010600030101010101" pitchFamily="2" charset="-122"/>
              </a:rPr>
              <a:t>，</a:t>
            </a:r>
            <a:r>
              <a:rPr lang="en-US" altLang="zh-CN" sz="2400">
                <a:latin typeface="宋体" panose="02010600030101010101" pitchFamily="2" charset="-122"/>
              </a:rPr>
              <a:t>MEM1</a:t>
            </a:r>
            <a:endParaRPr lang="en-US" altLang="zh-CN" sz="2400">
              <a:latin typeface="宋体" panose="02010600030101010101" pitchFamily="2" charset="-122"/>
            </a:endParaRPr>
          </a:p>
          <a:p>
            <a:pPr>
              <a:buNone/>
            </a:pPr>
            <a:r>
              <a:rPr lang="en-US" altLang="zh-CN" sz="2400">
                <a:latin typeface="宋体" panose="02010600030101010101" pitchFamily="2" charset="-122"/>
              </a:rPr>
              <a:t>     MOV  MEM2</a:t>
            </a:r>
            <a:r>
              <a:rPr lang="zh-CN" altLang="en-US" sz="2400" dirty="0">
                <a:latin typeface="宋体" panose="02010600030101010101" pitchFamily="2" charset="-122"/>
              </a:rPr>
              <a:t>，</a:t>
            </a:r>
            <a:r>
              <a:rPr lang="en-US" altLang="zh-CN" sz="2400">
                <a:latin typeface="宋体" panose="02010600030101010101" pitchFamily="2" charset="-122"/>
              </a:rPr>
              <a:t>AX</a:t>
            </a:r>
            <a:endParaRPr lang="zh-CN" altLang="en-US" sz="2400" dirty="0">
              <a:latin typeface="宋体" panose="02010600030101010101" pitchFamily="2" charset="-122"/>
            </a:endParaRPr>
          </a:p>
          <a:p>
            <a:r>
              <a:rPr lang="zh-CN" altLang="en-US" sz="2400" dirty="0"/>
              <a:t>段寄存器←段寄存器： </a:t>
            </a:r>
            <a:endParaRPr lang="zh-CN" altLang="en-US" sz="2400" dirty="0"/>
          </a:p>
          <a:p>
            <a:pPr>
              <a:buNone/>
            </a:pPr>
            <a:r>
              <a:rPr lang="en-US" altLang="zh-CN" sz="2400">
                <a:latin typeface="宋体" panose="02010600030101010101" pitchFamily="2" charset="-122"/>
              </a:rPr>
              <a:t>     MOV  AX</a:t>
            </a:r>
            <a:r>
              <a:rPr lang="zh-CN" altLang="en-US" sz="2400" dirty="0">
                <a:latin typeface="宋体" panose="02010600030101010101" pitchFamily="2" charset="-122"/>
              </a:rPr>
              <a:t>，</a:t>
            </a:r>
            <a:r>
              <a:rPr lang="en-US" altLang="zh-CN" sz="2400">
                <a:latin typeface="宋体" panose="02010600030101010101" pitchFamily="2" charset="-122"/>
              </a:rPr>
              <a:t>DS</a:t>
            </a:r>
            <a:endParaRPr lang="en-US" altLang="zh-CN" sz="2400">
              <a:latin typeface="宋体" panose="02010600030101010101" pitchFamily="2" charset="-122"/>
            </a:endParaRPr>
          </a:p>
          <a:p>
            <a:pPr>
              <a:buNone/>
            </a:pPr>
            <a:r>
              <a:rPr lang="en-US" altLang="zh-CN" sz="2400">
                <a:latin typeface="宋体" panose="02010600030101010101" pitchFamily="2" charset="-122"/>
              </a:rPr>
              <a:t>     MOV  ES</a:t>
            </a:r>
            <a:r>
              <a:rPr lang="zh-CN" altLang="en-US" sz="2400" dirty="0">
                <a:latin typeface="宋体" panose="02010600030101010101" pitchFamily="2" charset="-122"/>
              </a:rPr>
              <a:t>，</a:t>
            </a:r>
            <a:r>
              <a:rPr lang="en-US" altLang="zh-CN" sz="2400">
                <a:latin typeface="宋体" panose="02010600030101010101" pitchFamily="2" charset="-122"/>
              </a:rPr>
              <a:t>AX</a:t>
            </a:r>
            <a:endParaRPr lang="zh-CN" altLang="en-US" sz="2400" dirty="0"/>
          </a:p>
          <a:p>
            <a:r>
              <a:rPr lang="zh-CN" altLang="en-US" sz="2400" dirty="0">
                <a:latin typeface="宋体" panose="02010600030101010101" pitchFamily="2" charset="-122"/>
              </a:rPr>
              <a:t>段寄存器←立即数：</a:t>
            </a:r>
            <a:endParaRPr lang="zh-CN" altLang="en-US" sz="2400" dirty="0">
              <a:latin typeface="宋体" panose="02010600030101010101" pitchFamily="2" charset="-122"/>
            </a:endParaRPr>
          </a:p>
          <a:p>
            <a:pPr algn="just">
              <a:spcBef>
                <a:spcPct val="0"/>
              </a:spcBef>
              <a:buNone/>
            </a:pPr>
            <a:r>
              <a:rPr lang="en-US" altLang="zh-CN" sz="2400">
                <a:latin typeface="宋体" panose="02010600030101010101" pitchFamily="2" charset="-122"/>
              </a:rPr>
              <a:t>     MOV  AX</a:t>
            </a:r>
            <a:r>
              <a:rPr lang="zh-CN" altLang="en-US" sz="2400" dirty="0">
                <a:latin typeface="宋体" panose="02010600030101010101" pitchFamily="2" charset="-122"/>
              </a:rPr>
              <a:t>，</a:t>
            </a:r>
            <a:r>
              <a:rPr lang="en-US" altLang="zh-CN" sz="2400">
                <a:latin typeface="宋体" panose="02010600030101010101" pitchFamily="2" charset="-122"/>
              </a:rPr>
              <a:t>DATA</a:t>
            </a:r>
            <a:endParaRPr lang="en-US" altLang="zh-CN" sz="2400">
              <a:latin typeface="宋体" panose="02010600030101010101" pitchFamily="2" charset="-122"/>
            </a:endParaRPr>
          </a:p>
          <a:p>
            <a:pPr algn="just">
              <a:spcBef>
                <a:spcPct val="0"/>
              </a:spcBef>
              <a:buNone/>
            </a:pPr>
            <a:r>
              <a:rPr lang="en-US" altLang="zh-CN" sz="2400">
                <a:latin typeface="宋体" panose="02010600030101010101" pitchFamily="2" charset="-122"/>
              </a:rPr>
              <a:t>     MOV  DS</a:t>
            </a:r>
            <a:r>
              <a:rPr lang="zh-CN" altLang="en-US" sz="2400" dirty="0">
                <a:latin typeface="宋体" panose="02010600030101010101" pitchFamily="2" charset="-122"/>
              </a:rPr>
              <a:t>，</a:t>
            </a:r>
            <a:r>
              <a:rPr lang="en-US" altLang="zh-CN" sz="2400">
                <a:latin typeface="宋体" panose="02010600030101010101" pitchFamily="2" charset="-122"/>
              </a:rPr>
              <a:t>AX</a:t>
            </a:r>
            <a:endParaRPr lang="zh-CN" altLang="en-US" sz="2400" dirty="0"/>
          </a:p>
        </p:txBody>
      </p:sp>
    </p:spTree>
  </p:cSld>
  <p:clrMapOvr>
    <a:masterClrMapping/>
  </p:clrMapOvr>
  <p:transition>
    <p:wheel spokes="8"/>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09250" name="标题 309249"/>
          <p:cNvSpPr>
            <a:spLocks noGrp="1"/>
          </p:cNvSpPr>
          <p:nvPr>
            <p:ph type="title"/>
          </p:nvPr>
        </p:nvSpPr>
        <p:spPr/>
        <p:txBody>
          <a:bodyPr anchor="ctr" anchorCtr="0"/>
          <a:p>
            <a:endParaRPr lang="zh-CN" altLang="en-US" dirty="0"/>
          </a:p>
        </p:txBody>
      </p:sp>
      <p:sp>
        <p:nvSpPr>
          <p:cNvPr id="309251" name="文本占位符 309250"/>
          <p:cNvSpPr>
            <a:spLocks noGrp="1"/>
          </p:cNvSpPr>
          <p:nvPr>
            <p:ph type="body" idx="1"/>
          </p:nvPr>
        </p:nvSpPr>
        <p:spPr/>
        <p:txBody>
          <a:bodyPr/>
          <a:p>
            <a:pPr>
              <a:buNone/>
            </a:pPr>
            <a:r>
              <a:rPr lang="zh-CN" altLang="en-US" dirty="0"/>
              <a:t>判断下列指令的正确性：</a:t>
            </a:r>
            <a:endParaRPr lang="zh-CN" altLang="en-US" dirty="0"/>
          </a:p>
          <a:p>
            <a:r>
              <a:rPr lang="en-US" altLang="zh-CN" sz="2400"/>
              <a:t>MOV  AL，BX</a:t>
            </a:r>
            <a:endParaRPr lang="en-US" altLang="zh-CN" sz="2400"/>
          </a:p>
          <a:p>
            <a:r>
              <a:rPr lang="en-US" altLang="zh-CN" sz="2400"/>
              <a:t>MOV  AX，[SI]05H</a:t>
            </a:r>
            <a:endParaRPr lang="en-US" altLang="zh-CN" sz="2400"/>
          </a:p>
          <a:p>
            <a:r>
              <a:rPr lang="en-US" altLang="zh-CN" sz="2400"/>
              <a:t>MOV  [BX][BP]，BX</a:t>
            </a:r>
            <a:endParaRPr lang="en-US" altLang="zh-CN" sz="2400"/>
          </a:p>
          <a:p>
            <a:r>
              <a:rPr lang="en-US" altLang="zh-CN" sz="2400"/>
              <a:t>MOV  DS，1000H</a:t>
            </a:r>
            <a:endParaRPr lang="en-US" altLang="zh-CN" sz="2400"/>
          </a:p>
          <a:p>
            <a:r>
              <a:rPr lang="en-US" altLang="zh-CN" sz="2400"/>
              <a:t>MOV  DX，09H</a:t>
            </a:r>
            <a:endParaRPr lang="en-US" altLang="zh-CN" sz="2400"/>
          </a:p>
          <a:p>
            <a:r>
              <a:rPr lang="en-US" altLang="zh-CN" sz="2400"/>
              <a:t>MOV  [1200]，[SI]</a:t>
            </a:r>
            <a:endParaRPr lang="zh-CN" altLang="en-US" sz="2400" dirty="0"/>
          </a:p>
        </p:txBody>
      </p:sp>
    </p:spTree>
  </p:cSld>
  <p:clrMapOvr>
    <a:masterClrMapping/>
  </p:clrMapOvr>
  <p:transition>
    <p:wheel spokes="8"/>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0274" name="标题 310273"/>
          <p:cNvSpPr>
            <a:spLocks noGrp="1"/>
          </p:cNvSpPr>
          <p:nvPr>
            <p:ph type="title"/>
          </p:nvPr>
        </p:nvSpPr>
        <p:spPr/>
        <p:txBody>
          <a:bodyPr anchor="ctr" anchorCtr="0"/>
          <a:p>
            <a:endParaRPr lang="zh-CN" altLang="en-US" dirty="0"/>
          </a:p>
        </p:txBody>
      </p:sp>
      <p:sp>
        <p:nvSpPr>
          <p:cNvPr id="310275" name="文本占位符 310274"/>
          <p:cNvSpPr>
            <a:spLocks noGrp="1"/>
          </p:cNvSpPr>
          <p:nvPr>
            <p:ph type="body" idx="1"/>
          </p:nvPr>
        </p:nvSpPr>
        <p:spPr/>
        <p:txBody>
          <a:bodyPr/>
          <a:p>
            <a:pPr>
              <a:buNone/>
            </a:pPr>
            <a:r>
              <a:rPr lang="zh-CN" altLang="en-US" dirty="0"/>
              <a:t>一般数据传送指令应用例</a:t>
            </a:r>
            <a:endParaRPr lang="zh-CN" altLang="en-US" dirty="0"/>
          </a:p>
          <a:p>
            <a:pPr>
              <a:spcBef>
                <a:spcPct val="0"/>
              </a:spcBef>
              <a:buClrTx/>
              <a:buSzTx/>
              <a:buFontTx/>
              <a:buNone/>
            </a:pPr>
            <a:r>
              <a:rPr lang="zh-CN" altLang="en-US" sz="2400" dirty="0"/>
              <a:t>将</a:t>
            </a:r>
            <a:r>
              <a:rPr lang="en-US" altLang="zh-CN" sz="2400"/>
              <a:t>(*)</a:t>
            </a:r>
            <a:r>
              <a:rPr lang="zh-CN" altLang="en-US" sz="2400" dirty="0"/>
              <a:t> 的</a:t>
            </a:r>
            <a:r>
              <a:rPr lang="en-US" altLang="zh-CN" sz="2400"/>
              <a:t>ASCII</a:t>
            </a:r>
            <a:r>
              <a:rPr lang="zh-CN" altLang="en-US" sz="2400" dirty="0"/>
              <a:t>码2</a:t>
            </a:r>
            <a:r>
              <a:rPr lang="en-US" altLang="zh-CN" sz="2400"/>
              <a:t>AH</a:t>
            </a:r>
            <a:r>
              <a:rPr lang="zh-CN" altLang="en-US" sz="2400" dirty="0"/>
              <a:t>送入内存1000</a:t>
            </a:r>
            <a:r>
              <a:rPr lang="en-US" altLang="zh-CN" sz="2400"/>
              <a:t>H</a:t>
            </a:r>
            <a:r>
              <a:rPr lang="zh-CN" altLang="en-US" sz="2400" dirty="0"/>
              <a:t>开始的100个单元中：</a:t>
            </a:r>
            <a:endParaRPr lang="zh-CN" altLang="en-US" sz="2400" dirty="0"/>
          </a:p>
          <a:p>
            <a:pPr>
              <a:spcBef>
                <a:spcPct val="0"/>
              </a:spcBef>
              <a:buClrTx/>
              <a:buSzTx/>
              <a:buFontTx/>
              <a:buNone/>
            </a:pPr>
            <a:r>
              <a:rPr lang="zh-CN" altLang="en-US" sz="2400" dirty="0"/>
              <a:t>       </a:t>
            </a:r>
            <a:r>
              <a:rPr lang="en-US" altLang="zh-CN" sz="2400"/>
              <a:t>MOV  DI，1000H</a:t>
            </a:r>
            <a:endParaRPr lang="en-US" altLang="zh-CN" sz="2400"/>
          </a:p>
          <a:p>
            <a:pPr>
              <a:spcBef>
                <a:spcPct val="0"/>
              </a:spcBef>
              <a:buClrTx/>
              <a:buSzTx/>
              <a:buFontTx/>
              <a:buNone/>
            </a:pPr>
            <a:r>
              <a:rPr lang="en-US" altLang="zh-CN" sz="2400"/>
              <a:t>       MOV  CX，64H</a:t>
            </a:r>
            <a:endParaRPr lang="en-US" altLang="zh-CN" sz="2400"/>
          </a:p>
          <a:p>
            <a:pPr>
              <a:spcBef>
                <a:spcPct val="0"/>
              </a:spcBef>
              <a:buClrTx/>
              <a:buSzTx/>
              <a:buFontTx/>
              <a:buNone/>
            </a:pPr>
            <a:r>
              <a:rPr lang="en-US" altLang="zh-CN" sz="2400"/>
              <a:t>       MOV  AL，2AH</a:t>
            </a:r>
            <a:endParaRPr lang="en-US" altLang="zh-CN" sz="2400"/>
          </a:p>
          <a:p>
            <a:pPr>
              <a:spcBef>
                <a:spcPct val="0"/>
              </a:spcBef>
              <a:buClrTx/>
              <a:buSzTx/>
              <a:buFontTx/>
              <a:buNone/>
            </a:pPr>
            <a:r>
              <a:rPr lang="en-US" altLang="zh-CN" sz="2400"/>
              <a:t>AGAIN：MOV  [DI]，AL</a:t>
            </a:r>
            <a:endParaRPr lang="en-US" altLang="zh-CN" sz="2400"/>
          </a:p>
          <a:p>
            <a:pPr>
              <a:spcBef>
                <a:spcPct val="0"/>
              </a:spcBef>
              <a:buClrTx/>
              <a:buSzTx/>
              <a:buFontTx/>
              <a:buNone/>
            </a:pPr>
            <a:r>
              <a:rPr lang="en-US" altLang="zh-CN" sz="2400"/>
              <a:t>       INC  DI          ；DI+1</a:t>
            </a:r>
            <a:endParaRPr lang="en-US" altLang="zh-CN" sz="2400"/>
          </a:p>
          <a:p>
            <a:pPr>
              <a:spcBef>
                <a:spcPct val="0"/>
              </a:spcBef>
              <a:buClrTx/>
              <a:buSzTx/>
              <a:buFontTx/>
              <a:buNone/>
            </a:pPr>
            <a:r>
              <a:rPr lang="en-US" altLang="zh-CN" sz="2400"/>
              <a:t>       DEC  CX          ；CX-1</a:t>
            </a:r>
            <a:endParaRPr lang="en-US" altLang="zh-CN" sz="2400"/>
          </a:p>
          <a:p>
            <a:pPr>
              <a:spcBef>
                <a:spcPct val="0"/>
              </a:spcBef>
              <a:buClrTx/>
              <a:buSzTx/>
              <a:buFontTx/>
              <a:buNone/>
            </a:pPr>
            <a:r>
              <a:rPr lang="en-US" altLang="zh-CN" sz="2400"/>
              <a:t>       JNZ  AGAIN       ；CX≠0</a:t>
            </a:r>
            <a:r>
              <a:rPr lang="zh-CN" altLang="en-US" sz="2400" dirty="0"/>
              <a:t>则继续</a:t>
            </a:r>
            <a:endParaRPr lang="zh-CN" altLang="en-US" sz="2400" dirty="0"/>
          </a:p>
          <a:p>
            <a:pPr>
              <a:spcBef>
                <a:spcPct val="0"/>
              </a:spcBef>
              <a:buClrTx/>
              <a:buSzTx/>
              <a:buFontTx/>
              <a:buNone/>
            </a:pPr>
            <a:r>
              <a:rPr lang="en-US" altLang="zh-CN" sz="2400"/>
              <a:t>       HLT   </a:t>
            </a:r>
            <a:endParaRPr lang="zh-CN" altLang="en-US" sz="2400" dirty="0"/>
          </a:p>
          <a:p>
            <a:endParaRPr lang="zh-CN" altLang="en-US" sz="2400" dirty="0"/>
          </a:p>
        </p:txBody>
      </p:sp>
    </p:spTree>
  </p:cSld>
  <p:clrMapOvr>
    <a:masterClrMapping/>
  </p:clrMapOvr>
  <p:transition>
    <p:wheel spokes="8"/>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7490" name="标题 447489"/>
          <p:cNvSpPr>
            <a:spLocks noGrp="1"/>
          </p:cNvSpPr>
          <p:nvPr>
            <p:ph type="title"/>
          </p:nvPr>
        </p:nvSpPr>
        <p:spPr/>
        <p:txBody>
          <a:bodyPr anchor="ctr" anchorCtr="0"/>
          <a:p>
            <a:endParaRPr lang="zh-CN" altLang="en-US" dirty="0"/>
          </a:p>
        </p:txBody>
      </p:sp>
      <p:sp>
        <p:nvSpPr>
          <p:cNvPr id="447491" name="文本占位符 447490"/>
          <p:cNvSpPr>
            <a:spLocks noGrp="1"/>
          </p:cNvSpPr>
          <p:nvPr>
            <p:ph type="body" idx="1"/>
          </p:nvPr>
        </p:nvSpPr>
        <p:spPr/>
        <p:txBody>
          <a:bodyPr/>
          <a:p>
            <a:pPr>
              <a:lnSpc>
                <a:spcPct val="110000"/>
              </a:lnSpc>
              <a:buNone/>
            </a:pPr>
            <a:r>
              <a:rPr lang="zh-CN" altLang="en-US" sz="2400" dirty="0"/>
              <a:t>    上程序段存放在代码段中</a:t>
            </a:r>
            <a:r>
              <a:rPr lang="en-US" altLang="zh-CN" sz="2400"/>
              <a:t>,</a:t>
            </a:r>
            <a:r>
              <a:rPr lang="zh-CN" altLang="en-US" sz="2400" dirty="0"/>
              <a:t>設</a:t>
            </a:r>
            <a:r>
              <a:rPr lang="en-US" altLang="zh-CN" sz="2400"/>
              <a:t>(CS)=109EH,</a:t>
            </a:r>
            <a:r>
              <a:rPr lang="zh-CN" altLang="en-US" sz="2400" dirty="0"/>
              <a:t>则各条指令存</a:t>
            </a:r>
            <a:endParaRPr lang="zh-CN" altLang="en-US" sz="2400" dirty="0"/>
          </a:p>
          <a:p>
            <a:pPr>
              <a:lnSpc>
                <a:spcPct val="110000"/>
              </a:lnSpc>
              <a:buNone/>
            </a:pPr>
            <a:r>
              <a:rPr lang="zh-CN" altLang="en-US" sz="2400" dirty="0"/>
              <a:t>放地址如下：</a:t>
            </a:r>
            <a:endParaRPr lang="zh-CN" altLang="en-US" sz="2400" dirty="0"/>
          </a:p>
          <a:p>
            <a:pPr>
              <a:lnSpc>
                <a:spcPct val="110000"/>
              </a:lnSpc>
              <a:spcBef>
                <a:spcPct val="0"/>
              </a:spcBef>
              <a:buNone/>
            </a:pPr>
            <a:r>
              <a:rPr lang="zh-CN" altLang="en-US" sz="2400" dirty="0"/>
              <a:t>  </a:t>
            </a:r>
            <a:r>
              <a:rPr lang="en-US" altLang="zh-CN" sz="2400"/>
              <a:t>CS  :  IP          </a:t>
            </a:r>
            <a:r>
              <a:rPr lang="zh-CN" altLang="en-US" sz="2400" dirty="0"/>
              <a:t>指令</a:t>
            </a:r>
            <a:endParaRPr lang="zh-CN" altLang="en-US" sz="2400" dirty="0"/>
          </a:p>
          <a:p>
            <a:pPr>
              <a:lnSpc>
                <a:spcPct val="110000"/>
              </a:lnSpc>
              <a:spcBef>
                <a:spcPct val="0"/>
              </a:spcBef>
              <a:buNone/>
            </a:pPr>
            <a:r>
              <a:rPr lang="en-US" altLang="zh-CN" sz="2400"/>
              <a:t> 109E : 0100     MOV DI</a:t>
            </a:r>
            <a:r>
              <a:rPr lang="zh-CN" altLang="en-US" sz="2400" dirty="0"/>
              <a:t>，</a:t>
            </a:r>
            <a:r>
              <a:rPr lang="en-US" altLang="zh-CN" sz="2400"/>
              <a:t>1000H</a:t>
            </a:r>
            <a:endParaRPr lang="en-US" altLang="zh-CN" sz="2400"/>
          </a:p>
          <a:p>
            <a:pPr>
              <a:lnSpc>
                <a:spcPct val="110000"/>
              </a:lnSpc>
              <a:spcBef>
                <a:spcPct val="0"/>
              </a:spcBef>
              <a:buNone/>
            </a:pPr>
            <a:r>
              <a:rPr lang="en-US" altLang="zh-CN" sz="2400"/>
              <a:t> 109E : 0103     MOV CX</a:t>
            </a:r>
            <a:r>
              <a:rPr lang="zh-CN" altLang="en-US" sz="2400" dirty="0"/>
              <a:t>，</a:t>
            </a:r>
            <a:r>
              <a:rPr lang="en-US" altLang="zh-CN" sz="2400"/>
              <a:t>64H</a:t>
            </a:r>
            <a:endParaRPr lang="en-US" altLang="zh-CN" sz="2400"/>
          </a:p>
          <a:p>
            <a:pPr>
              <a:lnSpc>
                <a:spcPct val="110000"/>
              </a:lnSpc>
              <a:spcBef>
                <a:spcPct val="0"/>
              </a:spcBef>
              <a:buNone/>
            </a:pPr>
            <a:r>
              <a:rPr lang="en-US" altLang="zh-CN" sz="2400"/>
              <a:t> 109E : 0106     MOV AL</a:t>
            </a:r>
            <a:r>
              <a:rPr lang="zh-CN" altLang="en-US" sz="2400" dirty="0"/>
              <a:t>，</a:t>
            </a:r>
            <a:r>
              <a:rPr lang="en-US" altLang="zh-CN" sz="2400"/>
              <a:t>2AH</a:t>
            </a:r>
            <a:endParaRPr lang="en-US" altLang="zh-CN" sz="2400"/>
          </a:p>
          <a:p>
            <a:pPr>
              <a:lnSpc>
                <a:spcPct val="110000"/>
              </a:lnSpc>
              <a:spcBef>
                <a:spcPct val="0"/>
              </a:spcBef>
              <a:buNone/>
            </a:pPr>
            <a:r>
              <a:rPr lang="en-US" altLang="zh-CN" sz="2400"/>
              <a:t> 109E : 0108     MOV [DI]</a:t>
            </a:r>
            <a:r>
              <a:rPr lang="zh-CN" altLang="en-US" sz="2400" dirty="0"/>
              <a:t>，</a:t>
            </a:r>
            <a:r>
              <a:rPr lang="en-US" altLang="zh-CN" sz="2400"/>
              <a:t>AL</a:t>
            </a:r>
            <a:endParaRPr lang="en-US" altLang="zh-CN" sz="2400"/>
          </a:p>
          <a:p>
            <a:pPr>
              <a:lnSpc>
                <a:spcPct val="110000"/>
              </a:lnSpc>
              <a:spcBef>
                <a:spcPct val="0"/>
              </a:spcBef>
              <a:buNone/>
            </a:pPr>
            <a:r>
              <a:rPr lang="en-US" altLang="zh-CN" sz="2400"/>
              <a:t> 109E : 010A     INC DI</a:t>
            </a:r>
            <a:endParaRPr lang="en-US" altLang="zh-CN" sz="2400"/>
          </a:p>
          <a:p>
            <a:pPr>
              <a:lnSpc>
                <a:spcPct val="110000"/>
              </a:lnSpc>
              <a:spcBef>
                <a:spcPct val="0"/>
              </a:spcBef>
              <a:buNone/>
            </a:pPr>
            <a:r>
              <a:rPr lang="en-US" altLang="zh-CN" sz="2400"/>
              <a:t> 109E : 010B     DEC CX</a:t>
            </a:r>
            <a:endParaRPr lang="en-US" altLang="zh-CN" sz="2400"/>
          </a:p>
          <a:p>
            <a:pPr>
              <a:lnSpc>
                <a:spcPct val="110000"/>
              </a:lnSpc>
              <a:spcBef>
                <a:spcPct val="0"/>
              </a:spcBef>
              <a:buNone/>
            </a:pPr>
            <a:r>
              <a:rPr lang="en-US" altLang="zh-CN" sz="2400"/>
              <a:t> 109E : 010C     JNZ 0108</a:t>
            </a:r>
            <a:endParaRPr lang="en-US" altLang="zh-CN" sz="2400"/>
          </a:p>
          <a:p>
            <a:pPr>
              <a:lnSpc>
                <a:spcPct val="110000"/>
              </a:lnSpc>
              <a:spcBef>
                <a:spcPct val="0"/>
              </a:spcBef>
              <a:buNone/>
            </a:pPr>
            <a:r>
              <a:rPr lang="en-US" altLang="zh-CN" sz="2400"/>
              <a:t> 109E : 010E     HLT	</a:t>
            </a:r>
            <a:endParaRPr lang="en-US" altLang="zh-CN" sz="2400"/>
          </a:p>
          <a:p>
            <a:pPr>
              <a:lnSpc>
                <a:spcPct val="110000"/>
              </a:lnSpc>
              <a:spcBef>
                <a:spcPct val="0"/>
              </a:spcBef>
              <a:buNone/>
            </a:pPr>
            <a:r>
              <a:rPr lang="en-US" altLang="zh-CN" sz="2400"/>
              <a:t> 109E : 0110</a:t>
            </a:r>
            <a:endParaRPr lang="zh-CN" altLang="en-US" sz="2400" dirty="0"/>
          </a:p>
        </p:txBody>
      </p:sp>
    </p:spTree>
  </p:cSld>
  <p:clrMapOvr>
    <a:masterClrMapping/>
  </p:clrMapOvr>
  <p:transition>
    <p:wheel spokes="8"/>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1298" name="标题 311297"/>
          <p:cNvSpPr>
            <a:spLocks noGrp="1"/>
          </p:cNvSpPr>
          <p:nvPr>
            <p:ph type="title"/>
          </p:nvPr>
        </p:nvSpPr>
        <p:spPr/>
        <p:txBody>
          <a:bodyPr anchor="ctr" anchorCtr="0"/>
          <a:p>
            <a:endParaRPr lang="zh-CN" altLang="en-US" dirty="0"/>
          </a:p>
        </p:txBody>
      </p:sp>
      <p:sp>
        <p:nvSpPr>
          <p:cNvPr id="311299" name="文本占位符 311298"/>
          <p:cNvSpPr>
            <a:spLocks noGrp="1"/>
          </p:cNvSpPr>
          <p:nvPr>
            <p:ph type="body" idx="1"/>
          </p:nvPr>
        </p:nvSpPr>
        <p:spPr/>
        <p:txBody>
          <a:bodyPr/>
          <a:p>
            <a:pPr>
              <a:lnSpc>
                <a:spcPct val="110000"/>
              </a:lnSpc>
              <a:spcBef>
                <a:spcPct val="0"/>
              </a:spcBef>
              <a:buClrTx/>
              <a:buSzTx/>
              <a:buFontTx/>
              <a:buNone/>
            </a:pPr>
            <a:r>
              <a:rPr lang="zh-CN" altLang="en-US" sz="2400" dirty="0"/>
              <a:t>数据段中的分布</a:t>
            </a:r>
            <a:endParaRPr lang="zh-CN" altLang="en-US" sz="2400" dirty="0"/>
          </a:p>
          <a:p>
            <a:pPr>
              <a:lnSpc>
                <a:spcPct val="110000"/>
              </a:lnSpc>
              <a:spcBef>
                <a:spcPct val="0"/>
              </a:spcBef>
              <a:buClrTx/>
              <a:buSzTx/>
              <a:buFontTx/>
              <a:buNone/>
            </a:pPr>
            <a:r>
              <a:rPr lang="zh-CN" altLang="en-US" sz="2400" dirty="0"/>
              <a:t>送上2</a:t>
            </a:r>
            <a:r>
              <a:rPr lang="en-US" altLang="zh-CN" sz="2400"/>
              <a:t>AH</a:t>
            </a:r>
            <a:r>
              <a:rPr lang="zh-CN" altLang="en-US" sz="2400" dirty="0"/>
              <a:t>后数据段中相应存储单元的内容改变如下：</a:t>
            </a:r>
            <a:endParaRPr lang="zh-CN" altLang="en-US" sz="2400" dirty="0"/>
          </a:p>
          <a:p>
            <a:pPr>
              <a:lnSpc>
                <a:spcPct val="110000"/>
              </a:lnSpc>
              <a:spcBef>
                <a:spcPct val="0"/>
              </a:spcBef>
              <a:buClrTx/>
              <a:buSzTx/>
              <a:buFontTx/>
              <a:buNone/>
            </a:pPr>
            <a:r>
              <a:rPr lang="en-US" altLang="zh-CN" sz="2000"/>
              <a:t>DS：1000  2A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2A-2A 2A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endParaRPr lang="en-US" altLang="zh-CN" sz="2000"/>
          </a:p>
          <a:p>
            <a:pPr>
              <a:lnSpc>
                <a:spcPct val="110000"/>
              </a:lnSpc>
              <a:spcBef>
                <a:spcPct val="0"/>
              </a:spcBef>
              <a:buClrTx/>
              <a:buSzTx/>
              <a:buFontTx/>
              <a:buNone/>
            </a:pPr>
            <a:r>
              <a:rPr lang="en-US" altLang="zh-CN" sz="2000"/>
              <a:t>DS：1010  2A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2A-2A 2A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endParaRPr lang="en-US" altLang="zh-CN" sz="2000"/>
          </a:p>
          <a:p>
            <a:pPr>
              <a:lnSpc>
                <a:spcPct val="110000"/>
              </a:lnSpc>
              <a:spcBef>
                <a:spcPct val="0"/>
              </a:spcBef>
              <a:buClrTx/>
              <a:buSzTx/>
              <a:buFontTx/>
              <a:buNone/>
            </a:pPr>
            <a:r>
              <a:rPr lang="en-US" altLang="zh-CN" sz="2000"/>
              <a:t>DS：1020  2A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2A-2A 2A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endParaRPr lang="en-US" altLang="zh-CN" sz="2000"/>
          </a:p>
          <a:p>
            <a:pPr>
              <a:lnSpc>
                <a:spcPct val="110000"/>
              </a:lnSpc>
              <a:spcBef>
                <a:spcPct val="0"/>
              </a:spcBef>
              <a:buClrTx/>
              <a:buSzTx/>
              <a:buFontTx/>
              <a:buNone/>
            </a:pPr>
            <a:r>
              <a:rPr lang="en-US" altLang="zh-CN" sz="2000"/>
              <a:t>DS：1030  2A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2A-2A 2A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endParaRPr lang="en-US" altLang="zh-CN" sz="2000"/>
          </a:p>
          <a:p>
            <a:pPr>
              <a:lnSpc>
                <a:spcPct val="110000"/>
              </a:lnSpc>
              <a:spcBef>
                <a:spcPct val="0"/>
              </a:spcBef>
              <a:buClrTx/>
              <a:buSzTx/>
              <a:buFontTx/>
              <a:buNone/>
            </a:pPr>
            <a:r>
              <a:rPr lang="en-US" altLang="zh-CN" sz="2000"/>
              <a:t>DS：1040  2A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2A-2A 2A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endParaRPr lang="en-US" altLang="zh-CN" sz="2000"/>
          </a:p>
          <a:p>
            <a:pPr>
              <a:lnSpc>
                <a:spcPct val="110000"/>
              </a:lnSpc>
              <a:spcBef>
                <a:spcPct val="0"/>
              </a:spcBef>
              <a:buClrTx/>
              <a:buSzTx/>
              <a:buFontTx/>
              <a:buNone/>
            </a:pPr>
            <a:r>
              <a:rPr lang="en-US" altLang="zh-CN" sz="2000"/>
              <a:t>DS：1050  2A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2A-2A 2A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a:t>
            </a:r>
            <a:endParaRPr lang="en-US" altLang="zh-CN" sz="2000"/>
          </a:p>
          <a:p>
            <a:pPr>
              <a:lnSpc>
                <a:spcPct val="110000"/>
              </a:lnSpc>
              <a:spcBef>
                <a:spcPct val="0"/>
              </a:spcBef>
              <a:buClrTx/>
              <a:buSzTx/>
              <a:buFontTx/>
              <a:buNone/>
            </a:pPr>
            <a:r>
              <a:rPr lang="en-US" altLang="zh-CN" sz="2000"/>
              <a:t>DS：1060  2A </a:t>
            </a:r>
            <a:r>
              <a:rPr lang="en-US" altLang="zh-CN" sz="2000" err="1"/>
              <a:t>2A</a:t>
            </a:r>
            <a:r>
              <a:rPr lang="en-US" altLang="zh-CN" sz="2000"/>
              <a:t> </a:t>
            </a:r>
            <a:r>
              <a:rPr lang="en-US" altLang="zh-CN" sz="2000" err="1"/>
              <a:t>2A</a:t>
            </a:r>
            <a:r>
              <a:rPr lang="en-US" altLang="zh-CN" sz="2000"/>
              <a:t> </a:t>
            </a:r>
            <a:r>
              <a:rPr lang="en-US" altLang="zh-CN" sz="2000" err="1"/>
              <a:t>2A</a:t>
            </a:r>
            <a:r>
              <a:rPr lang="en-US" altLang="zh-CN" sz="2000"/>
              <a:t> 00 </a:t>
            </a:r>
            <a:r>
              <a:rPr lang="en-US" altLang="zh-CN" sz="2000" err="1"/>
              <a:t>00</a:t>
            </a:r>
            <a:r>
              <a:rPr lang="en-US" altLang="zh-CN" sz="2000"/>
              <a:t> </a:t>
            </a:r>
            <a:r>
              <a:rPr lang="en-US" altLang="zh-CN" sz="2000" err="1"/>
              <a:t>00</a:t>
            </a:r>
            <a:r>
              <a:rPr lang="en-US" altLang="zh-CN" sz="2000"/>
              <a:t> </a:t>
            </a:r>
            <a:r>
              <a:rPr lang="en-US" altLang="zh-CN" sz="2000" err="1"/>
              <a:t>00</a:t>
            </a:r>
            <a:r>
              <a:rPr lang="en-US" altLang="zh-CN" sz="2000"/>
              <a:t> </a:t>
            </a:r>
            <a:r>
              <a:rPr lang="en-US" altLang="zh-CN" sz="2000" err="1"/>
              <a:t>00</a:t>
            </a:r>
            <a:r>
              <a:rPr lang="en-US" altLang="zh-CN" sz="2000"/>
              <a:t> </a:t>
            </a:r>
            <a:r>
              <a:rPr lang="en-US" altLang="zh-CN" sz="2000" err="1"/>
              <a:t>00</a:t>
            </a:r>
            <a:r>
              <a:rPr lang="en-US" altLang="zh-CN" sz="2000"/>
              <a:t> </a:t>
            </a:r>
            <a:r>
              <a:rPr lang="en-US" altLang="zh-CN" sz="2000" err="1"/>
              <a:t>00</a:t>
            </a:r>
            <a:r>
              <a:rPr lang="en-US" altLang="zh-CN" sz="2000"/>
              <a:t> </a:t>
            </a:r>
            <a:r>
              <a:rPr lang="en-US" altLang="zh-CN" sz="2000" err="1"/>
              <a:t>00</a:t>
            </a:r>
            <a:r>
              <a:rPr lang="en-US" altLang="zh-CN" sz="2000"/>
              <a:t> </a:t>
            </a:r>
            <a:r>
              <a:rPr lang="en-US" altLang="zh-CN" sz="2000" err="1"/>
              <a:t>00</a:t>
            </a:r>
            <a:r>
              <a:rPr lang="en-US" altLang="zh-CN" sz="2000"/>
              <a:t> </a:t>
            </a:r>
            <a:r>
              <a:rPr lang="en-US" altLang="zh-CN" sz="2000" err="1"/>
              <a:t>00</a:t>
            </a:r>
            <a:r>
              <a:rPr lang="en-US" altLang="zh-CN" sz="2000"/>
              <a:t> </a:t>
            </a:r>
            <a:r>
              <a:rPr lang="en-US" altLang="zh-CN" sz="2000" err="1"/>
              <a:t>00</a:t>
            </a:r>
            <a:r>
              <a:rPr lang="en-US" altLang="zh-CN" sz="2000"/>
              <a:t> </a:t>
            </a:r>
            <a:r>
              <a:rPr lang="en-US" altLang="zh-CN" sz="2000" err="1"/>
              <a:t>00</a:t>
            </a:r>
            <a:endParaRPr lang="zh-CN" altLang="en-US" sz="2000" dirty="0"/>
          </a:p>
        </p:txBody>
      </p:sp>
      <p:sp>
        <p:nvSpPr>
          <p:cNvPr id="311300" name="文本框 311299"/>
          <p:cNvSpPr txBox="1"/>
          <p:nvPr/>
        </p:nvSpPr>
        <p:spPr>
          <a:xfrm>
            <a:off x="1908175" y="5624513"/>
            <a:ext cx="2209800" cy="396875"/>
          </a:xfrm>
          <a:prstGeom prst="rect">
            <a:avLst/>
          </a:prstGeom>
          <a:noFill/>
          <a:ln w="25400">
            <a:noFill/>
          </a:ln>
        </p:spPr>
        <p:txBody>
          <a:bodyPr>
            <a:spAutoFit/>
          </a:bodyPr>
          <a:p>
            <a:pPr eaLnBrk="0" hangingPunct="0">
              <a:spcBef>
                <a:spcPct val="50000"/>
              </a:spcBef>
            </a:pPr>
            <a:r>
              <a:rPr lang="zh-CN" altLang="en-US" sz="2000" dirty="0">
                <a:solidFill>
                  <a:schemeClr val="tx2"/>
                </a:solidFill>
                <a:latin typeface="Times New Roman" panose="02020603050405020304" pitchFamily="18" charset="0"/>
              </a:rPr>
              <a:t>偏移地址[</a:t>
            </a:r>
            <a:r>
              <a:rPr lang="en-US" altLang="zh-CN" sz="2000">
                <a:solidFill>
                  <a:schemeClr val="tx2"/>
                </a:solidFill>
                <a:latin typeface="Times New Roman" panose="02020603050405020304" pitchFamily="18" charset="0"/>
              </a:rPr>
              <a:t>DI]</a:t>
            </a:r>
            <a:endParaRPr lang="en-US" altLang="zh-CN" sz="2000">
              <a:solidFill>
                <a:schemeClr val="tx2"/>
              </a:solidFill>
              <a:latin typeface="Times New Roman" panose="02020603050405020304" pitchFamily="18" charset="0"/>
            </a:endParaRPr>
          </a:p>
        </p:txBody>
      </p:sp>
      <p:sp>
        <p:nvSpPr>
          <p:cNvPr id="311301" name="直接连接符 311300"/>
          <p:cNvSpPr/>
          <p:nvPr/>
        </p:nvSpPr>
        <p:spPr>
          <a:xfrm flipH="1" flipV="1">
            <a:off x="1547813" y="4975225"/>
            <a:ext cx="457200" cy="609600"/>
          </a:xfrm>
          <a:prstGeom prst="line">
            <a:avLst/>
          </a:prstGeom>
          <a:ln w="25400" cap="sq" cmpd="sng">
            <a:solidFill>
              <a:srgbClr val="339966"/>
            </a:solidFill>
            <a:prstDash val="solid"/>
            <a:headEnd type="none" w="sm" len="sm"/>
            <a:tailEnd type="triangle" w="lg" len="lg"/>
          </a:ln>
        </p:spPr>
      </p:sp>
    </p:spTree>
  </p:cSld>
  <p:clrMapOvr>
    <a:masterClrMapping/>
  </p:clrMapOvr>
  <p:transition>
    <p:wheel spokes="8"/>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2322" name="标题 312321"/>
          <p:cNvSpPr>
            <a:spLocks noGrp="1"/>
          </p:cNvSpPr>
          <p:nvPr>
            <p:ph type="title"/>
          </p:nvPr>
        </p:nvSpPr>
        <p:spPr/>
        <p:txBody>
          <a:bodyPr anchor="ctr" anchorCtr="0"/>
          <a:p>
            <a:endParaRPr lang="zh-CN" altLang="en-US" dirty="0"/>
          </a:p>
        </p:txBody>
      </p:sp>
      <p:sp>
        <p:nvSpPr>
          <p:cNvPr id="312323" name="文本占位符 312322"/>
          <p:cNvSpPr>
            <a:spLocks noGrp="1"/>
          </p:cNvSpPr>
          <p:nvPr>
            <p:ph type="body" idx="1"/>
          </p:nvPr>
        </p:nvSpPr>
        <p:spPr/>
        <p:txBody>
          <a:bodyPr/>
          <a:p>
            <a:pPr>
              <a:lnSpc>
                <a:spcPct val="110000"/>
              </a:lnSpc>
              <a:buNone/>
            </a:pPr>
            <a:r>
              <a:rPr lang="zh-CN" altLang="en-US" dirty="0"/>
              <a:t>堆栈操作指令</a:t>
            </a:r>
            <a:endParaRPr lang="zh-CN" altLang="en-US" dirty="0"/>
          </a:p>
          <a:p>
            <a:pPr>
              <a:lnSpc>
                <a:spcPct val="110000"/>
              </a:lnSpc>
            </a:pPr>
            <a:r>
              <a:rPr lang="zh-CN" altLang="en-US" sz="2400" dirty="0"/>
              <a:t>掌握：</a:t>
            </a:r>
            <a:endParaRPr lang="en-US" altLang="zh-TW" sz="2400"/>
          </a:p>
          <a:p>
            <a:pPr lvl="1">
              <a:lnSpc>
                <a:spcPct val="90000"/>
              </a:lnSpc>
            </a:pPr>
            <a:r>
              <a:rPr lang="zh-CN" altLang="en-US" b="1" dirty="0">
                <a:solidFill>
                  <a:srgbClr val="000066"/>
                </a:solidFill>
              </a:rPr>
              <a:t>有关堆栈的概念     栈顶、栈首、栈底</a:t>
            </a:r>
            <a:endParaRPr lang="zh-CN" altLang="en-US" b="1" dirty="0">
              <a:solidFill>
                <a:srgbClr val="000066"/>
              </a:solidFill>
            </a:endParaRPr>
          </a:p>
          <a:p>
            <a:pPr lvl="1">
              <a:lnSpc>
                <a:spcPct val="90000"/>
              </a:lnSpc>
            </a:pPr>
            <a:r>
              <a:rPr lang="zh-CN" altLang="en-US" b="1" dirty="0">
                <a:solidFill>
                  <a:srgbClr val="000066"/>
                </a:solidFill>
              </a:rPr>
              <a:t>堆栈指令的操作原理  </a:t>
            </a:r>
            <a:endParaRPr lang="zh-CN" altLang="en-US" b="1" dirty="0">
              <a:solidFill>
                <a:srgbClr val="000066"/>
              </a:solidFill>
            </a:endParaRPr>
          </a:p>
          <a:p>
            <a:pPr lvl="1">
              <a:lnSpc>
                <a:spcPct val="90000"/>
              </a:lnSpc>
              <a:buNone/>
            </a:pPr>
            <a:r>
              <a:rPr lang="zh-CN" altLang="en-US" b="1" dirty="0">
                <a:solidFill>
                  <a:srgbClr val="000066"/>
                </a:solidFill>
              </a:rPr>
              <a:t>             执行过程，执行结果</a:t>
            </a:r>
            <a:endParaRPr lang="zh-CN" altLang="en-US" b="1" dirty="0">
              <a:solidFill>
                <a:srgbClr val="000066"/>
              </a:solidFill>
            </a:endParaRPr>
          </a:p>
          <a:p>
            <a:pPr lvl="1">
              <a:lnSpc>
                <a:spcPct val="90000"/>
              </a:lnSpc>
            </a:pPr>
            <a:r>
              <a:rPr lang="zh-CN" altLang="en-US" b="1" dirty="0">
                <a:solidFill>
                  <a:srgbClr val="000066"/>
                </a:solidFill>
              </a:rPr>
              <a:t>堆栈操作的原则</a:t>
            </a:r>
            <a:endParaRPr lang="zh-CN" altLang="en-US" b="1" dirty="0">
              <a:solidFill>
                <a:srgbClr val="000066"/>
              </a:solidFill>
            </a:endParaRPr>
          </a:p>
          <a:p>
            <a:pPr lvl="1">
              <a:lnSpc>
                <a:spcPct val="90000"/>
              </a:lnSpc>
              <a:buNone/>
            </a:pPr>
            <a:r>
              <a:rPr lang="zh-CN" altLang="en-US" b="1" dirty="0">
                <a:solidFill>
                  <a:srgbClr val="000066"/>
                </a:solidFill>
              </a:rPr>
              <a:t>             先进后出，以字为单位</a:t>
            </a:r>
            <a:endParaRPr lang="zh-CN" altLang="en-US" b="1" dirty="0">
              <a:solidFill>
                <a:srgbClr val="000066"/>
              </a:solidFill>
            </a:endParaRPr>
          </a:p>
          <a:p>
            <a:pPr eaLnBrk="0" hangingPunct="0">
              <a:lnSpc>
                <a:spcPct val="100000"/>
              </a:lnSpc>
              <a:spcBef>
                <a:spcPct val="10000"/>
              </a:spcBef>
              <a:spcAft>
                <a:spcPct val="10000"/>
              </a:spcAft>
            </a:pPr>
            <a:r>
              <a:rPr lang="zh-CN" altLang="en-US" sz="2400" dirty="0"/>
              <a:t>压栈指令 </a:t>
            </a:r>
            <a:r>
              <a:rPr lang="en-US" altLang="zh-CN" sz="2400"/>
              <a:t>PUSH</a:t>
            </a:r>
            <a:endParaRPr lang="en-US" altLang="zh-CN" sz="2400"/>
          </a:p>
          <a:p>
            <a:pPr>
              <a:lnSpc>
                <a:spcPct val="100000"/>
              </a:lnSpc>
              <a:spcBef>
                <a:spcPct val="10000"/>
              </a:spcBef>
              <a:spcAft>
                <a:spcPct val="10000"/>
              </a:spcAft>
              <a:buNone/>
            </a:pPr>
            <a:r>
              <a:rPr lang="en-US" altLang="zh-CN" sz="2400"/>
              <a:t>   </a:t>
            </a:r>
            <a:r>
              <a:rPr lang="zh-CN" altLang="en-US" sz="2400" dirty="0"/>
              <a:t>格式</a:t>
            </a:r>
            <a:r>
              <a:rPr lang="en-US" altLang="zh-CN" sz="2400"/>
              <a:t>:  PUSH  OPRD</a:t>
            </a:r>
            <a:endParaRPr lang="en-US" altLang="zh-CN" sz="2400"/>
          </a:p>
          <a:p>
            <a:pPr algn="just">
              <a:lnSpc>
                <a:spcPct val="100000"/>
              </a:lnSpc>
              <a:spcBef>
                <a:spcPct val="10000"/>
              </a:spcBef>
              <a:spcAft>
                <a:spcPct val="10000"/>
              </a:spcAft>
            </a:pPr>
            <a:r>
              <a:rPr lang="zh-CN" altLang="en-US" sz="2400" dirty="0"/>
              <a:t>出栈指令 </a:t>
            </a:r>
            <a:r>
              <a:rPr lang="en-US" altLang="zh-CN" sz="2400"/>
              <a:t>POP</a:t>
            </a:r>
            <a:endParaRPr lang="en-US" altLang="zh-CN" sz="2400"/>
          </a:p>
          <a:p>
            <a:pPr algn="just">
              <a:lnSpc>
                <a:spcPct val="100000"/>
              </a:lnSpc>
              <a:spcBef>
                <a:spcPct val="10000"/>
              </a:spcBef>
              <a:spcAft>
                <a:spcPct val="10000"/>
              </a:spcAft>
              <a:buNone/>
            </a:pPr>
            <a:r>
              <a:rPr lang="en-US" altLang="zh-CN" sz="2400"/>
              <a:t>   </a:t>
            </a:r>
            <a:r>
              <a:rPr lang="zh-CN" altLang="en-US" sz="2400" dirty="0"/>
              <a:t>格式</a:t>
            </a:r>
            <a:r>
              <a:rPr lang="en-US" altLang="zh-CN" sz="2400"/>
              <a:t>:  POP  OPRD</a:t>
            </a:r>
            <a:endParaRPr lang="zh-CN" altLang="en-US" sz="2400" dirty="0"/>
          </a:p>
        </p:txBody>
      </p:sp>
      <p:sp>
        <p:nvSpPr>
          <p:cNvPr id="312324" name="直接连接符 312323"/>
          <p:cNvSpPr/>
          <p:nvPr/>
        </p:nvSpPr>
        <p:spPr>
          <a:xfrm>
            <a:off x="3492500" y="2797175"/>
            <a:ext cx="685800" cy="0"/>
          </a:xfrm>
          <a:prstGeom prst="line">
            <a:avLst/>
          </a:prstGeom>
          <a:ln w="25400" cap="sq" cmpd="sng">
            <a:solidFill>
              <a:srgbClr val="FF6600"/>
            </a:solidFill>
            <a:prstDash val="solid"/>
            <a:headEnd type="none" w="sm" len="sm"/>
            <a:tailEnd type="triangle" w="lg" len="lg"/>
          </a:ln>
        </p:spPr>
      </p:sp>
      <p:sp>
        <p:nvSpPr>
          <p:cNvPr id="312325" name="直接连接符 312324"/>
          <p:cNvSpPr/>
          <p:nvPr/>
        </p:nvSpPr>
        <p:spPr>
          <a:xfrm>
            <a:off x="1547813" y="3602038"/>
            <a:ext cx="1368425" cy="0"/>
          </a:xfrm>
          <a:prstGeom prst="line">
            <a:avLst/>
          </a:prstGeom>
          <a:ln w="25400" cap="sq" cmpd="sng">
            <a:solidFill>
              <a:srgbClr val="FF6600"/>
            </a:solidFill>
            <a:prstDash val="solid"/>
            <a:headEnd type="none" w="sm" len="sm"/>
            <a:tailEnd type="triangle" w="lg" len="lg"/>
          </a:ln>
        </p:spPr>
      </p:sp>
      <p:sp>
        <p:nvSpPr>
          <p:cNvPr id="312326" name="直接连接符 312325"/>
          <p:cNvSpPr/>
          <p:nvPr/>
        </p:nvSpPr>
        <p:spPr>
          <a:xfrm>
            <a:off x="1547813" y="4422775"/>
            <a:ext cx="1368425" cy="0"/>
          </a:xfrm>
          <a:prstGeom prst="line">
            <a:avLst/>
          </a:prstGeom>
          <a:ln w="25400" cap="sq" cmpd="sng">
            <a:solidFill>
              <a:srgbClr val="FF6600"/>
            </a:solidFill>
            <a:prstDash val="solid"/>
            <a:headEnd type="none" w="sm" len="sm"/>
            <a:tailEnd type="triangle" w="lg" len="lg"/>
          </a:ln>
        </p:spPr>
      </p:sp>
    </p:spTree>
  </p:cSld>
  <p:clrMapOvr>
    <a:masterClrMapping/>
  </p:clrMapOvr>
  <p:transition>
    <p:wheel spokes="8"/>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3346" name="标题 313345"/>
          <p:cNvSpPr>
            <a:spLocks noGrp="1"/>
          </p:cNvSpPr>
          <p:nvPr>
            <p:ph type="title"/>
          </p:nvPr>
        </p:nvSpPr>
        <p:spPr/>
        <p:txBody>
          <a:bodyPr anchor="ctr" anchorCtr="0"/>
          <a:p>
            <a:endParaRPr lang="zh-CN" altLang="en-US" dirty="0"/>
          </a:p>
        </p:txBody>
      </p:sp>
      <p:sp>
        <p:nvSpPr>
          <p:cNvPr id="313347" name="文本占位符 313346"/>
          <p:cNvSpPr>
            <a:spLocks noGrp="1"/>
          </p:cNvSpPr>
          <p:nvPr>
            <p:ph type="body" idx="1"/>
          </p:nvPr>
        </p:nvSpPr>
        <p:spPr/>
        <p:txBody>
          <a:bodyPr/>
          <a:p>
            <a:pPr>
              <a:buNone/>
            </a:pPr>
            <a:r>
              <a:rPr lang="zh-CN" altLang="en-US" sz="2400" dirty="0"/>
              <a:t>压栈指令 </a:t>
            </a:r>
            <a:r>
              <a:rPr lang="en-US" altLang="zh-CN" sz="2400"/>
              <a:t>PUSH</a:t>
            </a:r>
            <a:endParaRPr lang="en-US" altLang="zh-CN" sz="2400"/>
          </a:p>
          <a:p>
            <a:pPr algn="just">
              <a:spcAft>
                <a:spcPct val="30000"/>
              </a:spcAft>
              <a:buNone/>
            </a:pPr>
            <a:r>
              <a:rPr lang="zh-CN" altLang="en-US" sz="2400" dirty="0"/>
              <a:t>指令执行过程：</a:t>
            </a:r>
            <a:endParaRPr lang="zh-CN" altLang="en-US" sz="2400" dirty="0"/>
          </a:p>
          <a:p>
            <a:pPr algn="just">
              <a:buNone/>
            </a:pPr>
            <a:r>
              <a:rPr lang="en-US" altLang="zh-CN" sz="2400"/>
              <a:t>  (SP)←（SP）-2</a:t>
            </a:r>
            <a:endParaRPr lang="en-US" altLang="zh-CN" sz="2400"/>
          </a:p>
          <a:p>
            <a:pPr algn="just">
              <a:buNone/>
            </a:pPr>
            <a:r>
              <a:rPr lang="en-US" altLang="zh-CN" sz="2400"/>
              <a:t>  (SP)-1←</a:t>
            </a:r>
            <a:r>
              <a:rPr lang="zh-CN" altLang="en-US" sz="2400" dirty="0"/>
              <a:t>操作数高字节</a:t>
            </a:r>
            <a:endParaRPr lang="en-US" altLang="zh-CN" sz="2400"/>
          </a:p>
          <a:p>
            <a:pPr algn="just">
              <a:buNone/>
            </a:pPr>
            <a:r>
              <a:rPr lang="en-US" altLang="zh-CN" sz="2400"/>
              <a:t>  (SP)-2←</a:t>
            </a:r>
            <a:r>
              <a:rPr lang="zh-CN" altLang="en-US" sz="2400" dirty="0"/>
              <a:t>操作数低字节</a:t>
            </a:r>
            <a:endParaRPr lang="en-US" altLang="zh-CN" sz="2400"/>
          </a:p>
          <a:p>
            <a:endParaRPr lang="zh-CN" altLang="en-US" sz="2400" dirty="0"/>
          </a:p>
          <a:p>
            <a:endParaRPr lang="zh-CN" altLang="en-US" sz="2400" dirty="0"/>
          </a:p>
        </p:txBody>
      </p:sp>
    </p:spTree>
  </p:cSld>
  <p:clrMapOvr>
    <a:masterClrMapping/>
  </p:clrMapOvr>
  <p:transition>
    <p:wheel spokes="8"/>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4370" name="标题 314369"/>
          <p:cNvSpPr>
            <a:spLocks noGrp="1"/>
          </p:cNvSpPr>
          <p:nvPr>
            <p:ph type="title"/>
          </p:nvPr>
        </p:nvSpPr>
        <p:spPr/>
        <p:txBody>
          <a:bodyPr anchor="ctr" anchorCtr="0"/>
          <a:p>
            <a:endParaRPr lang="zh-CN" altLang="en-US" dirty="0"/>
          </a:p>
        </p:txBody>
      </p:sp>
      <p:sp>
        <p:nvSpPr>
          <p:cNvPr id="314371" name="文本占位符 314370"/>
          <p:cNvSpPr>
            <a:spLocks noGrp="1"/>
          </p:cNvSpPr>
          <p:nvPr>
            <p:ph type="body" idx="1"/>
          </p:nvPr>
        </p:nvSpPr>
        <p:spPr/>
        <p:txBody>
          <a:bodyPr/>
          <a:p>
            <a:pPr>
              <a:buNone/>
            </a:pPr>
            <a:r>
              <a:rPr lang="zh-CN" altLang="en-US" dirty="0"/>
              <a:t>压栈指令的操作</a:t>
            </a:r>
            <a:endParaRPr lang="zh-CN" altLang="en-US" dirty="0"/>
          </a:p>
          <a:p>
            <a:pPr>
              <a:buNone/>
            </a:pPr>
            <a:r>
              <a:rPr lang="zh-CN" altLang="en-US" sz="2400" dirty="0"/>
              <a:t>设</a:t>
            </a:r>
            <a:r>
              <a:rPr lang="en-US" altLang="zh-CN" sz="2400"/>
              <a:t>AX=1234H</a:t>
            </a:r>
            <a:r>
              <a:rPr lang="zh-CN" altLang="en-US" sz="2400" dirty="0"/>
              <a:t>，</a:t>
            </a:r>
            <a:r>
              <a:rPr lang="en-US" altLang="zh-CN" sz="2400"/>
              <a:t>SP=1200H   </a:t>
            </a:r>
            <a:endParaRPr lang="en-US" altLang="zh-CN" sz="2400"/>
          </a:p>
          <a:p>
            <a:pPr>
              <a:buNone/>
            </a:pPr>
            <a:r>
              <a:rPr lang="zh-CN" altLang="en-US" sz="2400" dirty="0"/>
              <a:t>执行 </a:t>
            </a:r>
            <a:r>
              <a:rPr lang="en-US" altLang="zh-CN" sz="2400"/>
              <a:t>PUSH  AX  </a:t>
            </a:r>
            <a:r>
              <a:rPr lang="zh-CN" altLang="en-US" sz="2400" dirty="0"/>
              <a:t>指令后堆栈区的状态：</a:t>
            </a:r>
            <a:endParaRPr lang="zh-CN" altLang="en-US" sz="2400" dirty="0"/>
          </a:p>
        </p:txBody>
      </p:sp>
      <p:sp>
        <p:nvSpPr>
          <p:cNvPr id="314372" name="文本框 314371"/>
          <p:cNvSpPr txBox="1"/>
          <p:nvPr/>
        </p:nvSpPr>
        <p:spPr>
          <a:xfrm>
            <a:off x="5508625" y="5356225"/>
            <a:ext cx="1047750" cy="457200"/>
          </a:xfrm>
          <a:prstGeom prst="rect">
            <a:avLst/>
          </a:prstGeom>
          <a:noFill/>
          <a:ln w="12700">
            <a:noFill/>
          </a:ln>
        </p:spPr>
        <p:txBody>
          <a:bodyPr>
            <a:spAutoFit/>
          </a:bodyPr>
          <a:p>
            <a:pPr>
              <a:spcBef>
                <a:spcPct val="50000"/>
              </a:spcBef>
            </a:pPr>
            <a:r>
              <a:rPr lang="zh-CN" altLang="en-US" sz="2400" b="0" dirty="0">
                <a:solidFill>
                  <a:schemeClr val="tx2"/>
                </a:solidFill>
                <a:latin typeface="Times New Roman" panose="02020603050405020304" pitchFamily="18" charset="0"/>
              </a:rPr>
              <a:t>1200</a:t>
            </a:r>
            <a:r>
              <a:rPr lang="en-US" altLang="zh-CN" sz="2400" b="0">
                <a:solidFill>
                  <a:schemeClr val="tx2"/>
                </a:solidFill>
                <a:latin typeface="Times New Roman" panose="02020603050405020304" pitchFamily="18" charset="0"/>
              </a:rPr>
              <a:t>H</a:t>
            </a:r>
            <a:endParaRPr lang="en-US" altLang="zh-CN" sz="2400" b="0">
              <a:solidFill>
                <a:schemeClr val="tx2"/>
              </a:solidFill>
              <a:latin typeface="Times New Roman" panose="02020603050405020304" pitchFamily="18" charset="0"/>
            </a:endParaRPr>
          </a:p>
        </p:txBody>
      </p:sp>
      <p:sp>
        <p:nvSpPr>
          <p:cNvPr id="314373" name="文本框 314372"/>
          <p:cNvSpPr txBox="1"/>
          <p:nvPr/>
        </p:nvSpPr>
        <p:spPr>
          <a:xfrm>
            <a:off x="8316913" y="4564063"/>
            <a:ext cx="457200" cy="1006475"/>
          </a:xfrm>
          <a:prstGeom prst="rect">
            <a:avLst/>
          </a:prstGeom>
          <a:noFill/>
          <a:ln w="12700">
            <a:noFill/>
          </a:ln>
        </p:spPr>
        <p:txBody>
          <a:bodyPr>
            <a:spAutoFit/>
          </a:bodyPr>
          <a:p>
            <a:pPr eaLnBrk="0" hangingPunct="0">
              <a:spcBef>
                <a:spcPct val="50000"/>
              </a:spcBef>
            </a:pPr>
            <a:r>
              <a:rPr lang="zh-CN" altLang="en-US" sz="2000" dirty="0">
                <a:solidFill>
                  <a:schemeClr val="tx2"/>
                </a:solidFill>
                <a:latin typeface="Times New Roman" panose="02020603050405020304" pitchFamily="18" charset="0"/>
              </a:rPr>
              <a:t>堆栈段</a:t>
            </a:r>
            <a:endParaRPr lang="zh-CN" altLang="en-US" sz="2000" dirty="0">
              <a:solidFill>
                <a:schemeClr val="tx2"/>
              </a:solidFill>
              <a:latin typeface="Times New Roman" panose="02020603050405020304" pitchFamily="18" charset="0"/>
            </a:endParaRPr>
          </a:p>
        </p:txBody>
      </p:sp>
      <p:sp>
        <p:nvSpPr>
          <p:cNvPr id="314374" name="右大括号 314373"/>
          <p:cNvSpPr/>
          <p:nvPr/>
        </p:nvSpPr>
        <p:spPr>
          <a:xfrm>
            <a:off x="8023225" y="4329113"/>
            <a:ext cx="304800" cy="1447800"/>
          </a:xfrm>
          <a:prstGeom prst="rightBrace">
            <a:avLst>
              <a:gd name="adj1" fmla="val 39583"/>
              <a:gd name="adj2" fmla="val 50000"/>
            </a:avLst>
          </a:prstGeom>
          <a:noFill/>
          <a:ln w="25400" cap="sq" cmpd="sng">
            <a:solidFill>
              <a:srgbClr val="800000"/>
            </a:solidFill>
            <a:prstDash val="solid"/>
            <a:headEnd type="none" w="sm" len="sm"/>
            <a:tailEnd type="none" w="lg" len="lg"/>
          </a:ln>
        </p:spPr>
        <p:txBody>
          <a:bodyPr/>
          <a:p>
            <a:endParaRPr lang="zh-CN" altLang="en-US"/>
          </a:p>
        </p:txBody>
      </p:sp>
      <p:sp>
        <p:nvSpPr>
          <p:cNvPr id="314375" name="文本框 314374"/>
          <p:cNvSpPr txBox="1"/>
          <p:nvPr/>
        </p:nvSpPr>
        <p:spPr>
          <a:xfrm>
            <a:off x="201613" y="4700588"/>
            <a:ext cx="20574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 SP-2=11FEH</a:t>
            </a:r>
            <a:endParaRPr lang="en-US" altLang="zh-CN" sz="2400">
              <a:solidFill>
                <a:schemeClr val="tx2"/>
              </a:solidFill>
              <a:latin typeface="Times New Roman" panose="02020603050405020304" pitchFamily="18" charset="0"/>
            </a:endParaRPr>
          </a:p>
        </p:txBody>
      </p:sp>
      <p:sp>
        <p:nvSpPr>
          <p:cNvPr id="314376" name="矩形 314375"/>
          <p:cNvSpPr/>
          <p:nvPr/>
        </p:nvSpPr>
        <p:spPr>
          <a:xfrm>
            <a:off x="3186113" y="4684713"/>
            <a:ext cx="1458912" cy="381000"/>
          </a:xfrm>
          <a:prstGeom prst="rect">
            <a:avLst/>
          </a:prstGeom>
          <a:solidFill>
            <a:srgbClr val="339966"/>
          </a:solidFill>
          <a:ln w="12700" cap="sq" cmpd="sng">
            <a:solidFill>
              <a:schemeClr val="tx1"/>
            </a:solidFill>
            <a:prstDash val="solid"/>
            <a:miter/>
            <a:headEnd type="none" w="sm" len="sm"/>
            <a:tailEnd type="none" w="sm" len="sm"/>
          </a:ln>
        </p:spPr>
        <p:txBody>
          <a:bodyPr/>
          <a:p>
            <a:endParaRPr lang="zh-CN" altLang="en-US"/>
          </a:p>
        </p:txBody>
      </p:sp>
      <p:sp>
        <p:nvSpPr>
          <p:cNvPr id="314377" name="矩形 314376"/>
          <p:cNvSpPr/>
          <p:nvPr/>
        </p:nvSpPr>
        <p:spPr>
          <a:xfrm>
            <a:off x="3186113" y="4316413"/>
            <a:ext cx="1458912" cy="381000"/>
          </a:xfrm>
          <a:prstGeom prst="rect">
            <a:avLst/>
          </a:prstGeom>
          <a:solidFill>
            <a:srgbClr val="339966"/>
          </a:solidFill>
          <a:ln w="12700" cap="sq" cmpd="sng">
            <a:solidFill>
              <a:schemeClr val="tx1"/>
            </a:solidFill>
            <a:prstDash val="solid"/>
            <a:miter/>
            <a:headEnd type="none" w="sm" len="sm"/>
            <a:tailEnd type="none" w="sm" len="sm"/>
          </a:ln>
        </p:spPr>
        <p:txBody>
          <a:bodyPr/>
          <a:p>
            <a:endParaRPr lang="zh-CN" altLang="en-US"/>
          </a:p>
        </p:txBody>
      </p:sp>
      <p:sp>
        <p:nvSpPr>
          <p:cNvPr id="314378" name="矩形 314377"/>
          <p:cNvSpPr/>
          <p:nvPr/>
        </p:nvSpPr>
        <p:spPr>
          <a:xfrm>
            <a:off x="3186113" y="5048250"/>
            <a:ext cx="1458912" cy="381000"/>
          </a:xfrm>
          <a:prstGeom prst="rect">
            <a:avLst/>
          </a:prstGeom>
          <a:solidFill>
            <a:srgbClr val="339966"/>
          </a:solidFill>
          <a:ln w="12700" cap="sq" cmpd="sng">
            <a:solidFill>
              <a:schemeClr val="tx1"/>
            </a:solidFill>
            <a:prstDash val="solid"/>
            <a:miter/>
            <a:headEnd type="none" w="sm" len="sm"/>
            <a:tailEnd type="none" w="sm" len="sm"/>
          </a:ln>
        </p:spPr>
        <p:txBody>
          <a:bodyPr/>
          <a:p>
            <a:endParaRPr lang="zh-CN" altLang="en-US"/>
          </a:p>
        </p:txBody>
      </p:sp>
      <p:sp>
        <p:nvSpPr>
          <p:cNvPr id="314379" name="矩形 314378"/>
          <p:cNvSpPr/>
          <p:nvPr/>
        </p:nvSpPr>
        <p:spPr>
          <a:xfrm>
            <a:off x="3186113" y="5408613"/>
            <a:ext cx="1458912" cy="381000"/>
          </a:xfrm>
          <a:prstGeom prst="rect">
            <a:avLst/>
          </a:prstGeom>
          <a:solidFill>
            <a:srgbClr val="99CCFF"/>
          </a:solidFill>
          <a:ln w="12700" cap="sq" cmpd="sng">
            <a:solidFill>
              <a:schemeClr val="tx1"/>
            </a:solidFill>
            <a:prstDash val="solid"/>
            <a:miter/>
            <a:headEnd type="none" w="sm" len="sm"/>
            <a:tailEnd type="none" w="sm" len="sm"/>
          </a:ln>
        </p:spPr>
        <p:txBody>
          <a:bodyPr/>
          <a:p>
            <a:endParaRPr lang="zh-CN" altLang="en-US"/>
          </a:p>
        </p:txBody>
      </p:sp>
      <p:sp>
        <p:nvSpPr>
          <p:cNvPr id="314380" name="直接连接符 314379"/>
          <p:cNvSpPr/>
          <p:nvPr/>
        </p:nvSpPr>
        <p:spPr>
          <a:xfrm>
            <a:off x="4646613" y="3933825"/>
            <a:ext cx="0" cy="2376488"/>
          </a:xfrm>
          <a:prstGeom prst="line">
            <a:avLst/>
          </a:prstGeom>
          <a:ln w="12700" cap="sq" cmpd="sng">
            <a:solidFill>
              <a:schemeClr val="tx1"/>
            </a:solidFill>
            <a:prstDash val="solid"/>
            <a:headEnd type="none" w="sm" len="sm"/>
            <a:tailEnd type="none" w="sm" len="sm"/>
          </a:ln>
        </p:spPr>
      </p:sp>
      <p:sp>
        <p:nvSpPr>
          <p:cNvPr id="314381" name="任意多边形 314380"/>
          <p:cNvSpPr/>
          <p:nvPr/>
        </p:nvSpPr>
        <p:spPr>
          <a:xfrm>
            <a:off x="3186113" y="6059488"/>
            <a:ext cx="1457325" cy="301625"/>
          </a:xfrm>
          <a:custGeom>
            <a:avLst/>
            <a:gdLst/>
            <a:ahLst/>
            <a:cxnLst/>
            <a:pathLst>
              <a:path w="1091" h="280">
                <a:moveTo>
                  <a:pt x="11" y="222"/>
                </a:moveTo>
                <a:cubicBezTo>
                  <a:pt x="85" y="198"/>
                  <a:pt x="0" y="234"/>
                  <a:pt x="48" y="185"/>
                </a:cubicBezTo>
                <a:cubicBezTo>
                  <a:pt x="64" y="169"/>
                  <a:pt x="87" y="164"/>
                  <a:pt x="103" y="148"/>
                </a:cubicBezTo>
                <a:cubicBezTo>
                  <a:pt x="133" y="118"/>
                  <a:pt x="166" y="97"/>
                  <a:pt x="205" y="83"/>
                </a:cubicBezTo>
                <a:cubicBezTo>
                  <a:pt x="245" y="43"/>
                  <a:pt x="281" y="17"/>
                  <a:pt x="334" y="0"/>
                </a:cubicBezTo>
                <a:cubicBezTo>
                  <a:pt x="368" y="3"/>
                  <a:pt x="403" y="1"/>
                  <a:pt x="436" y="9"/>
                </a:cubicBezTo>
                <a:cubicBezTo>
                  <a:pt x="452" y="13"/>
                  <a:pt x="477" y="54"/>
                  <a:pt x="491" y="65"/>
                </a:cubicBezTo>
                <a:cubicBezTo>
                  <a:pt x="535" y="99"/>
                  <a:pt x="540" y="99"/>
                  <a:pt x="583" y="120"/>
                </a:cubicBezTo>
                <a:cubicBezTo>
                  <a:pt x="660" y="197"/>
                  <a:pt x="753" y="242"/>
                  <a:pt x="860" y="259"/>
                </a:cubicBezTo>
                <a:cubicBezTo>
                  <a:pt x="925" y="280"/>
                  <a:pt x="912" y="279"/>
                  <a:pt x="1026" y="259"/>
                </a:cubicBezTo>
                <a:cubicBezTo>
                  <a:pt x="1035" y="257"/>
                  <a:pt x="1038" y="246"/>
                  <a:pt x="1045" y="240"/>
                </a:cubicBezTo>
                <a:cubicBezTo>
                  <a:pt x="1054" y="233"/>
                  <a:pt x="1064" y="229"/>
                  <a:pt x="1073" y="222"/>
                </a:cubicBezTo>
                <a:cubicBezTo>
                  <a:pt x="1080" y="217"/>
                  <a:pt x="1091" y="203"/>
                  <a:pt x="1091" y="203"/>
                </a:cubicBezTo>
              </a:path>
            </a:pathLst>
          </a:custGeom>
          <a:noFill/>
          <a:ln w="12700" cap="sq" cmpd="sng">
            <a:solidFill>
              <a:schemeClr val="tx1"/>
            </a:solidFill>
            <a:prstDash val="solid"/>
            <a:headEnd type="none" w="sm" len="sm"/>
            <a:tailEnd type="none" w="sm" len="sm"/>
          </a:ln>
        </p:spPr>
        <p:txBody>
          <a:bodyPr/>
          <a:p>
            <a:endParaRPr lang="zh-CN" altLang="en-US"/>
          </a:p>
        </p:txBody>
      </p:sp>
      <p:sp>
        <p:nvSpPr>
          <p:cNvPr id="314382" name="文本框 314381"/>
          <p:cNvSpPr txBox="1"/>
          <p:nvPr/>
        </p:nvSpPr>
        <p:spPr>
          <a:xfrm>
            <a:off x="3460750" y="4997450"/>
            <a:ext cx="838200" cy="457200"/>
          </a:xfrm>
          <a:prstGeom prst="rect">
            <a:avLst/>
          </a:prstGeom>
          <a:noFill/>
          <a:ln w="12700">
            <a:noFill/>
          </a:ln>
        </p:spPr>
        <p:txBody>
          <a:bodyPr>
            <a:spAutoFit/>
          </a:bodyPr>
          <a:p>
            <a:pPr>
              <a:spcBef>
                <a:spcPct val="50000"/>
              </a:spcBef>
            </a:pPr>
            <a:r>
              <a:rPr lang="en-US" altLang="zh-CN" sz="2400" b="0">
                <a:solidFill>
                  <a:schemeClr val="tx2"/>
                </a:solidFill>
                <a:latin typeface="Times New Roman" panose="02020603050405020304" pitchFamily="18" charset="0"/>
              </a:rPr>
              <a:t>12H</a:t>
            </a:r>
            <a:endParaRPr lang="en-US" altLang="zh-CN" sz="2400" b="0">
              <a:solidFill>
                <a:schemeClr val="tx2"/>
              </a:solidFill>
              <a:latin typeface="Times New Roman" panose="02020603050405020304" pitchFamily="18" charset="0"/>
            </a:endParaRPr>
          </a:p>
        </p:txBody>
      </p:sp>
      <p:sp>
        <p:nvSpPr>
          <p:cNvPr id="314383" name="文本框 314382"/>
          <p:cNvSpPr txBox="1"/>
          <p:nvPr/>
        </p:nvSpPr>
        <p:spPr>
          <a:xfrm>
            <a:off x="3460750" y="4637088"/>
            <a:ext cx="838200" cy="457200"/>
          </a:xfrm>
          <a:prstGeom prst="rect">
            <a:avLst/>
          </a:prstGeom>
          <a:noFill/>
          <a:ln w="12700">
            <a:noFill/>
          </a:ln>
        </p:spPr>
        <p:txBody>
          <a:bodyPr>
            <a:spAutoFit/>
          </a:bodyPr>
          <a:p>
            <a:pPr>
              <a:spcBef>
                <a:spcPct val="50000"/>
              </a:spcBef>
            </a:pPr>
            <a:r>
              <a:rPr lang="en-US" altLang="zh-CN" sz="2400" b="0">
                <a:solidFill>
                  <a:schemeClr val="tx2"/>
                </a:solidFill>
                <a:latin typeface="Times New Roman" panose="02020603050405020304" pitchFamily="18" charset="0"/>
              </a:rPr>
              <a:t>34H</a:t>
            </a:r>
            <a:endParaRPr lang="en-US" altLang="zh-CN" sz="2400" b="0">
              <a:solidFill>
                <a:schemeClr val="tx2"/>
              </a:solidFill>
              <a:latin typeface="Times New Roman" panose="02020603050405020304" pitchFamily="18" charset="0"/>
            </a:endParaRPr>
          </a:p>
        </p:txBody>
      </p:sp>
      <p:sp>
        <p:nvSpPr>
          <p:cNvPr id="314384" name="文本框 314383"/>
          <p:cNvSpPr txBox="1"/>
          <p:nvPr/>
        </p:nvSpPr>
        <p:spPr>
          <a:xfrm>
            <a:off x="2195513" y="5356225"/>
            <a:ext cx="1047750" cy="457200"/>
          </a:xfrm>
          <a:prstGeom prst="rect">
            <a:avLst/>
          </a:prstGeom>
          <a:noFill/>
          <a:ln w="12700">
            <a:noFill/>
          </a:ln>
        </p:spPr>
        <p:txBody>
          <a:bodyPr>
            <a:spAutoFit/>
          </a:bodyPr>
          <a:p>
            <a:pPr>
              <a:spcBef>
                <a:spcPct val="50000"/>
              </a:spcBef>
            </a:pPr>
            <a:r>
              <a:rPr lang="zh-CN" altLang="en-US" sz="2400" b="0" dirty="0">
                <a:solidFill>
                  <a:schemeClr val="tx2"/>
                </a:solidFill>
                <a:latin typeface="Times New Roman" panose="02020603050405020304" pitchFamily="18" charset="0"/>
              </a:rPr>
              <a:t>1200</a:t>
            </a:r>
            <a:r>
              <a:rPr lang="en-US" altLang="zh-CN" sz="2400" b="0">
                <a:solidFill>
                  <a:schemeClr val="tx2"/>
                </a:solidFill>
                <a:latin typeface="Times New Roman" panose="02020603050405020304" pitchFamily="18" charset="0"/>
              </a:rPr>
              <a:t>H</a:t>
            </a:r>
            <a:endParaRPr lang="en-US" altLang="zh-CN" sz="2400" b="0">
              <a:solidFill>
                <a:schemeClr val="tx2"/>
              </a:solidFill>
              <a:latin typeface="Times New Roman" panose="02020603050405020304" pitchFamily="18" charset="0"/>
            </a:endParaRPr>
          </a:p>
        </p:txBody>
      </p:sp>
      <p:sp>
        <p:nvSpPr>
          <p:cNvPr id="314385" name="文本框 314384"/>
          <p:cNvSpPr txBox="1"/>
          <p:nvPr/>
        </p:nvSpPr>
        <p:spPr>
          <a:xfrm>
            <a:off x="3643313" y="3836988"/>
            <a:ext cx="609600" cy="457200"/>
          </a:xfrm>
          <a:prstGeom prst="rect">
            <a:avLst/>
          </a:prstGeom>
          <a:noFill/>
          <a:ln w="12700">
            <a:noFill/>
          </a:ln>
        </p:spPr>
        <p:txBody>
          <a:bodyPr>
            <a:spAutoFit/>
          </a:bodyPr>
          <a:p>
            <a:pPr>
              <a:spcBef>
                <a:spcPct val="50000"/>
              </a:spcBef>
            </a:pPr>
            <a:r>
              <a:rPr lang="en-US" altLang="zh-CN" sz="2400" b="0">
                <a:solidFill>
                  <a:schemeClr val="tx2"/>
                </a:solidFill>
                <a:latin typeface="宋体" panose="02010600030101010101" pitchFamily="2" charset="-122"/>
              </a:rPr>
              <a:t>┇</a:t>
            </a:r>
            <a:r>
              <a:rPr lang="en-US" altLang="zh-CN" sz="2400" b="0">
                <a:solidFill>
                  <a:schemeClr val="tx2"/>
                </a:solidFill>
                <a:latin typeface="Times New Roman" panose="02020603050405020304" pitchFamily="18" charset="0"/>
              </a:rPr>
              <a:t> </a:t>
            </a:r>
            <a:endParaRPr lang="en-US" altLang="zh-CN" sz="2400" b="0">
              <a:solidFill>
                <a:schemeClr val="tx2"/>
              </a:solidFill>
              <a:latin typeface="Times New Roman" panose="02020603050405020304" pitchFamily="18" charset="0"/>
            </a:endParaRPr>
          </a:p>
        </p:txBody>
      </p:sp>
      <p:sp>
        <p:nvSpPr>
          <p:cNvPr id="314386" name="文本框 314385"/>
          <p:cNvSpPr txBox="1"/>
          <p:nvPr/>
        </p:nvSpPr>
        <p:spPr>
          <a:xfrm>
            <a:off x="5003800" y="4564063"/>
            <a:ext cx="457200" cy="1006475"/>
          </a:xfrm>
          <a:prstGeom prst="rect">
            <a:avLst/>
          </a:prstGeom>
          <a:noFill/>
          <a:ln w="12700">
            <a:noFill/>
          </a:ln>
        </p:spPr>
        <p:txBody>
          <a:bodyPr>
            <a:spAutoFit/>
          </a:bodyPr>
          <a:p>
            <a:pPr eaLnBrk="0" hangingPunct="0">
              <a:spcBef>
                <a:spcPct val="50000"/>
              </a:spcBef>
            </a:pPr>
            <a:r>
              <a:rPr lang="zh-CN" altLang="en-US" sz="2000" dirty="0">
                <a:solidFill>
                  <a:schemeClr val="tx2"/>
                </a:solidFill>
                <a:latin typeface="Times New Roman" panose="02020603050405020304" pitchFamily="18" charset="0"/>
              </a:rPr>
              <a:t>堆栈段</a:t>
            </a:r>
            <a:endParaRPr lang="zh-CN" altLang="en-US" sz="2000" dirty="0">
              <a:solidFill>
                <a:schemeClr val="tx2"/>
              </a:solidFill>
              <a:latin typeface="Times New Roman" panose="02020603050405020304" pitchFamily="18" charset="0"/>
            </a:endParaRPr>
          </a:p>
        </p:txBody>
      </p:sp>
      <p:sp>
        <p:nvSpPr>
          <p:cNvPr id="314387" name="右大括号 314386"/>
          <p:cNvSpPr/>
          <p:nvPr/>
        </p:nvSpPr>
        <p:spPr>
          <a:xfrm>
            <a:off x="4745038" y="4351338"/>
            <a:ext cx="304800" cy="1447800"/>
          </a:xfrm>
          <a:prstGeom prst="rightBrace">
            <a:avLst>
              <a:gd name="adj1" fmla="val 39583"/>
              <a:gd name="adj2" fmla="val 50000"/>
            </a:avLst>
          </a:prstGeom>
          <a:noFill/>
          <a:ln w="25400" cap="sq" cmpd="sng">
            <a:solidFill>
              <a:srgbClr val="800000"/>
            </a:solidFill>
            <a:prstDash val="solid"/>
            <a:headEnd type="none" w="sm" len="sm"/>
            <a:tailEnd type="none" w="lg" len="lg"/>
          </a:ln>
        </p:spPr>
        <p:txBody>
          <a:bodyPr/>
          <a:p>
            <a:endParaRPr lang="zh-CN" altLang="en-US"/>
          </a:p>
        </p:txBody>
      </p:sp>
      <p:sp>
        <p:nvSpPr>
          <p:cNvPr id="314388" name="直接连接符 314387"/>
          <p:cNvSpPr/>
          <p:nvPr/>
        </p:nvSpPr>
        <p:spPr>
          <a:xfrm>
            <a:off x="2195513" y="4938713"/>
            <a:ext cx="838200" cy="0"/>
          </a:xfrm>
          <a:prstGeom prst="line">
            <a:avLst/>
          </a:prstGeom>
          <a:ln w="25400" cap="sq" cmpd="sng">
            <a:solidFill>
              <a:srgbClr val="339966"/>
            </a:solidFill>
            <a:prstDash val="solid"/>
            <a:headEnd type="none" w="sm" len="sm"/>
            <a:tailEnd type="triangle" w="lg" len="lg"/>
          </a:ln>
        </p:spPr>
      </p:sp>
      <p:sp>
        <p:nvSpPr>
          <p:cNvPr id="314389" name="矩形 314388"/>
          <p:cNvSpPr/>
          <p:nvPr/>
        </p:nvSpPr>
        <p:spPr>
          <a:xfrm>
            <a:off x="519113" y="3717925"/>
            <a:ext cx="1371600" cy="457200"/>
          </a:xfrm>
          <a:prstGeom prst="rect">
            <a:avLst/>
          </a:prstGeom>
          <a:solidFill>
            <a:srgbClr val="339966"/>
          </a:solidFill>
          <a:ln w="25400" cap="sq" cmpd="sng">
            <a:solidFill>
              <a:srgbClr val="339966"/>
            </a:solidFill>
            <a:prstDash val="solid"/>
            <a:miter/>
            <a:headEnd type="none" w="sm" len="sm"/>
            <a:tailEnd type="none" w="lg" len="lg"/>
          </a:ln>
        </p:spPr>
        <p:txBody>
          <a:bodyPr/>
          <a:p>
            <a:endParaRPr lang="zh-CN" altLang="en-US"/>
          </a:p>
        </p:txBody>
      </p:sp>
      <p:sp>
        <p:nvSpPr>
          <p:cNvPr id="314390" name="直接连接符 314389"/>
          <p:cNvSpPr/>
          <p:nvPr/>
        </p:nvSpPr>
        <p:spPr>
          <a:xfrm>
            <a:off x="1204913" y="3717925"/>
            <a:ext cx="0" cy="457200"/>
          </a:xfrm>
          <a:prstGeom prst="line">
            <a:avLst/>
          </a:prstGeom>
          <a:ln w="25400" cap="sq" cmpd="sng">
            <a:solidFill>
              <a:srgbClr val="FF6600"/>
            </a:solidFill>
            <a:prstDash val="solid"/>
            <a:headEnd type="none" w="sm" len="sm"/>
            <a:tailEnd type="none" w="lg" len="lg"/>
          </a:ln>
        </p:spPr>
      </p:sp>
      <p:sp>
        <p:nvSpPr>
          <p:cNvPr id="314391" name="文本框 314390"/>
          <p:cNvSpPr txBox="1"/>
          <p:nvPr/>
        </p:nvSpPr>
        <p:spPr>
          <a:xfrm>
            <a:off x="468313" y="3717925"/>
            <a:ext cx="1524000" cy="457200"/>
          </a:xfrm>
          <a:prstGeom prst="rect">
            <a:avLst/>
          </a:prstGeom>
          <a:noFill/>
          <a:ln w="25400">
            <a:noFill/>
          </a:ln>
        </p:spPr>
        <p:txBody>
          <a:bodyPr>
            <a:spAutoFit/>
          </a:bodyPr>
          <a:p>
            <a:pPr eaLnBrk="0" hangingPunct="0">
              <a:spcBef>
                <a:spcPct val="50000"/>
              </a:spcBef>
            </a:pPr>
            <a:r>
              <a:rPr lang="en-US" altLang="zh-CN" sz="2400" b="0">
                <a:solidFill>
                  <a:schemeClr val="tx2"/>
                </a:solidFill>
                <a:latin typeface="Times New Roman" panose="02020603050405020304" pitchFamily="18" charset="0"/>
              </a:rPr>
              <a:t>12H   34H</a:t>
            </a:r>
            <a:endParaRPr lang="en-US" altLang="zh-CN" sz="2400" b="0">
              <a:solidFill>
                <a:schemeClr val="tx2"/>
              </a:solidFill>
              <a:latin typeface="Times New Roman" panose="02020603050405020304" pitchFamily="18" charset="0"/>
            </a:endParaRPr>
          </a:p>
        </p:txBody>
      </p:sp>
      <p:sp>
        <p:nvSpPr>
          <p:cNvPr id="314392" name="文本框 314391"/>
          <p:cNvSpPr txBox="1"/>
          <p:nvPr/>
        </p:nvSpPr>
        <p:spPr>
          <a:xfrm>
            <a:off x="874713" y="4124325"/>
            <a:ext cx="7620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AX</a:t>
            </a:r>
            <a:endParaRPr lang="en-US" altLang="zh-CN" sz="2400">
              <a:solidFill>
                <a:schemeClr val="tx2"/>
              </a:solidFill>
              <a:latin typeface="Times New Roman" panose="02020603050405020304" pitchFamily="18" charset="0"/>
            </a:endParaRPr>
          </a:p>
        </p:txBody>
      </p:sp>
      <p:sp>
        <p:nvSpPr>
          <p:cNvPr id="314393" name="文本框 314392"/>
          <p:cNvSpPr txBox="1"/>
          <p:nvPr/>
        </p:nvSpPr>
        <p:spPr>
          <a:xfrm>
            <a:off x="3414713" y="3392488"/>
            <a:ext cx="1066800" cy="396875"/>
          </a:xfrm>
          <a:prstGeom prst="rect">
            <a:avLst/>
          </a:prstGeom>
          <a:noFill/>
          <a:ln w="25400">
            <a:noFill/>
          </a:ln>
        </p:spPr>
        <p:txBody>
          <a:bodyPr>
            <a:spAutoFit/>
          </a:bodyPr>
          <a:p>
            <a:pPr eaLnBrk="0" hangingPunct="0">
              <a:spcBef>
                <a:spcPct val="50000"/>
              </a:spcBef>
            </a:pPr>
            <a:r>
              <a:rPr lang="zh-CN" altLang="en-US" sz="2000" dirty="0">
                <a:solidFill>
                  <a:schemeClr val="tx2"/>
                </a:solidFill>
                <a:latin typeface="Times New Roman" panose="02020603050405020304" pitchFamily="18" charset="0"/>
              </a:rPr>
              <a:t>入栈后</a:t>
            </a:r>
            <a:endParaRPr lang="zh-CN" altLang="en-US" sz="2000" dirty="0">
              <a:solidFill>
                <a:schemeClr val="tx2"/>
              </a:solidFill>
              <a:latin typeface="Times New Roman" panose="02020603050405020304" pitchFamily="18" charset="0"/>
            </a:endParaRPr>
          </a:p>
        </p:txBody>
      </p:sp>
      <p:sp>
        <p:nvSpPr>
          <p:cNvPr id="314394" name="文本框 314393"/>
          <p:cNvSpPr txBox="1"/>
          <p:nvPr/>
        </p:nvSpPr>
        <p:spPr>
          <a:xfrm>
            <a:off x="6727825" y="3392488"/>
            <a:ext cx="1066800" cy="396875"/>
          </a:xfrm>
          <a:prstGeom prst="rect">
            <a:avLst/>
          </a:prstGeom>
          <a:noFill/>
          <a:ln w="25400">
            <a:noFill/>
          </a:ln>
        </p:spPr>
        <p:txBody>
          <a:bodyPr>
            <a:spAutoFit/>
          </a:bodyPr>
          <a:p>
            <a:pPr eaLnBrk="0" hangingPunct="0">
              <a:spcBef>
                <a:spcPct val="50000"/>
              </a:spcBef>
            </a:pPr>
            <a:r>
              <a:rPr lang="zh-CN" altLang="en-US" sz="2000" dirty="0">
                <a:solidFill>
                  <a:schemeClr val="tx2"/>
                </a:solidFill>
                <a:latin typeface="Times New Roman" panose="02020603050405020304" pitchFamily="18" charset="0"/>
              </a:rPr>
              <a:t>入栈前</a:t>
            </a:r>
            <a:endParaRPr lang="zh-CN" altLang="en-US" sz="2000" dirty="0">
              <a:solidFill>
                <a:schemeClr val="tx2"/>
              </a:solidFill>
              <a:latin typeface="Times New Roman" panose="02020603050405020304" pitchFamily="18" charset="0"/>
            </a:endParaRPr>
          </a:p>
        </p:txBody>
      </p:sp>
      <p:sp>
        <p:nvSpPr>
          <p:cNvPr id="314395" name="直接连接符 314394"/>
          <p:cNvSpPr/>
          <p:nvPr/>
        </p:nvSpPr>
        <p:spPr>
          <a:xfrm>
            <a:off x="1890713" y="4005263"/>
            <a:ext cx="685800" cy="0"/>
          </a:xfrm>
          <a:prstGeom prst="line">
            <a:avLst/>
          </a:prstGeom>
          <a:ln w="76200" cap="sq" cmpd="sng">
            <a:solidFill>
              <a:srgbClr val="FF9900"/>
            </a:solidFill>
            <a:prstDash val="solid"/>
            <a:headEnd type="none" w="sm" len="sm"/>
            <a:tailEnd type="none" w="lg" len="lg"/>
          </a:ln>
        </p:spPr>
      </p:sp>
      <p:sp>
        <p:nvSpPr>
          <p:cNvPr id="314396" name="直接连接符 314395"/>
          <p:cNvSpPr/>
          <p:nvPr/>
        </p:nvSpPr>
        <p:spPr>
          <a:xfrm>
            <a:off x="2576513" y="4005263"/>
            <a:ext cx="0" cy="552450"/>
          </a:xfrm>
          <a:prstGeom prst="line">
            <a:avLst/>
          </a:prstGeom>
          <a:ln w="76200" cap="sq" cmpd="sng">
            <a:solidFill>
              <a:srgbClr val="FF9900"/>
            </a:solidFill>
            <a:prstDash val="solid"/>
            <a:headEnd type="none" w="sm" len="sm"/>
            <a:tailEnd type="none" w="lg" len="lg"/>
          </a:ln>
        </p:spPr>
      </p:sp>
      <p:sp>
        <p:nvSpPr>
          <p:cNvPr id="314397" name="直接连接符 314396"/>
          <p:cNvSpPr/>
          <p:nvPr/>
        </p:nvSpPr>
        <p:spPr>
          <a:xfrm>
            <a:off x="2576513" y="4557713"/>
            <a:ext cx="609600" cy="228600"/>
          </a:xfrm>
          <a:prstGeom prst="line">
            <a:avLst/>
          </a:prstGeom>
          <a:ln w="76200" cap="sq" cmpd="sng">
            <a:solidFill>
              <a:srgbClr val="FF9900"/>
            </a:solidFill>
            <a:prstDash val="solid"/>
            <a:headEnd type="none" w="sm" len="sm"/>
            <a:tailEnd type="triangle" w="lg" len="lg"/>
          </a:ln>
        </p:spPr>
      </p:sp>
      <p:sp>
        <p:nvSpPr>
          <p:cNvPr id="314398" name="直接连接符 314397"/>
          <p:cNvSpPr/>
          <p:nvPr/>
        </p:nvSpPr>
        <p:spPr>
          <a:xfrm>
            <a:off x="3178175" y="3933825"/>
            <a:ext cx="0" cy="2376488"/>
          </a:xfrm>
          <a:prstGeom prst="line">
            <a:avLst/>
          </a:prstGeom>
          <a:ln w="12700" cap="sq" cmpd="sng">
            <a:solidFill>
              <a:schemeClr val="tx1"/>
            </a:solidFill>
            <a:prstDash val="solid"/>
            <a:headEnd type="none" w="sm" len="sm"/>
            <a:tailEnd type="none" w="sm" len="sm"/>
          </a:ln>
        </p:spPr>
      </p:sp>
      <p:sp>
        <p:nvSpPr>
          <p:cNvPr id="314399" name="直接连接符 314398"/>
          <p:cNvSpPr/>
          <p:nvPr/>
        </p:nvSpPr>
        <p:spPr>
          <a:xfrm>
            <a:off x="7969250" y="3954463"/>
            <a:ext cx="0" cy="2376487"/>
          </a:xfrm>
          <a:prstGeom prst="line">
            <a:avLst/>
          </a:prstGeom>
          <a:ln w="12700" cap="sq" cmpd="sng">
            <a:solidFill>
              <a:schemeClr val="tx1"/>
            </a:solidFill>
            <a:prstDash val="solid"/>
            <a:headEnd type="none" w="sm" len="sm"/>
            <a:tailEnd type="none" w="sm" len="sm"/>
          </a:ln>
        </p:spPr>
      </p:sp>
      <p:sp>
        <p:nvSpPr>
          <p:cNvPr id="314400" name="任意多边形 314399"/>
          <p:cNvSpPr/>
          <p:nvPr/>
        </p:nvSpPr>
        <p:spPr>
          <a:xfrm>
            <a:off x="6508750" y="6080125"/>
            <a:ext cx="1457325" cy="301625"/>
          </a:xfrm>
          <a:custGeom>
            <a:avLst/>
            <a:gdLst/>
            <a:ahLst/>
            <a:cxnLst/>
            <a:pathLst>
              <a:path w="1091" h="280">
                <a:moveTo>
                  <a:pt x="11" y="222"/>
                </a:moveTo>
                <a:cubicBezTo>
                  <a:pt x="85" y="198"/>
                  <a:pt x="0" y="234"/>
                  <a:pt x="48" y="185"/>
                </a:cubicBezTo>
                <a:cubicBezTo>
                  <a:pt x="64" y="169"/>
                  <a:pt x="87" y="164"/>
                  <a:pt x="103" y="148"/>
                </a:cubicBezTo>
                <a:cubicBezTo>
                  <a:pt x="133" y="118"/>
                  <a:pt x="166" y="97"/>
                  <a:pt x="205" y="83"/>
                </a:cubicBezTo>
                <a:cubicBezTo>
                  <a:pt x="245" y="43"/>
                  <a:pt x="281" y="17"/>
                  <a:pt x="334" y="0"/>
                </a:cubicBezTo>
                <a:cubicBezTo>
                  <a:pt x="368" y="3"/>
                  <a:pt x="403" y="1"/>
                  <a:pt x="436" y="9"/>
                </a:cubicBezTo>
                <a:cubicBezTo>
                  <a:pt x="452" y="13"/>
                  <a:pt x="477" y="54"/>
                  <a:pt x="491" y="65"/>
                </a:cubicBezTo>
                <a:cubicBezTo>
                  <a:pt x="535" y="99"/>
                  <a:pt x="540" y="99"/>
                  <a:pt x="583" y="120"/>
                </a:cubicBezTo>
                <a:cubicBezTo>
                  <a:pt x="660" y="197"/>
                  <a:pt x="753" y="242"/>
                  <a:pt x="860" y="259"/>
                </a:cubicBezTo>
                <a:cubicBezTo>
                  <a:pt x="925" y="280"/>
                  <a:pt x="912" y="279"/>
                  <a:pt x="1026" y="259"/>
                </a:cubicBezTo>
                <a:cubicBezTo>
                  <a:pt x="1035" y="257"/>
                  <a:pt x="1038" y="246"/>
                  <a:pt x="1045" y="240"/>
                </a:cubicBezTo>
                <a:cubicBezTo>
                  <a:pt x="1054" y="233"/>
                  <a:pt x="1064" y="229"/>
                  <a:pt x="1073" y="222"/>
                </a:cubicBezTo>
                <a:cubicBezTo>
                  <a:pt x="1080" y="217"/>
                  <a:pt x="1091" y="203"/>
                  <a:pt x="1091" y="203"/>
                </a:cubicBezTo>
              </a:path>
            </a:pathLst>
          </a:custGeom>
          <a:noFill/>
          <a:ln w="12700" cap="sq" cmpd="sng">
            <a:solidFill>
              <a:schemeClr val="tx1"/>
            </a:solidFill>
            <a:prstDash val="solid"/>
            <a:headEnd type="none" w="sm" len="sm"/>
            <a:tailEnd type="none" w="sm" len="sm"/>
          </a:ln>
        </p:spPr>
        <p:txBody>
          <a:bodyPr/>
          <a:p>
            <a:endParaRPr lang="zh-CN" altLang="en-US"/>
          </a:p>
        </p:txBody>
      </p:sp>
      <p:sp>
        <p:nvSpPr>
          <p:cNvPr id="314401" name="文本框 314400"/>
          <p:cNvSpPr txBox="1"/>
          <p:nvPr/>
        </p:nvSpPr>
        <p:spPr>
          <a:xfrm>
            <a:off x="6965950" y="3857625"/>
            <a:ext cx="609600" cy="457200"/>
          </a:xfrm>
          <a:prstGeom prst="rect">
            <a:avLst/>
          </a:prstGeom>
          <a:noFill/>
          <a:ln w="12700">
            <a:noFill/>
          </a:ln>
        </p:spPr>
        <p:txBody>
          <a:bodyPr>
            <a:spAutoFit/>
          </a:bodyPr>
          <a:p>
            <a:pPr>
              <a:spcBef>
                <a:spcPct val="50000"/>
              </a:spcBef>
            </a:pPr>
            <a:r>
              <a:rPr lang="en-US" altLang="zh-CN" sz="2400" b="0">
                <a:solidFill>
                  <a:schemeClr val="tx2"/>
                </a:solidFill>
                <a:latin typeface="宋体" panose="02010600030101010101" pitchFamily="2" charset="-122"/>
              </a:rPr>
              <a:t>┇</a:t>
            </a:r>
            <a:r>
              <a:rPr lang="en-US" altLang="zh-CN" sz="2400" b="0">
                <a:solidFill>
                  <a:schemeClr val="tx2"/>
                </a:solidFill>
                <a:latin typeface="Times New Roman" panose="02020603050405020304" pitchFamily="18" charset="0"/>
              </a:rPr>
              <a:t> </a:t>
            </a:r>
            <a:endParaRPr lang="en-US" altLang="zh-CN" sz="2400" b="0">
              <a:solidFill>
                <a:schemeClr val="tx2"/>
              </a:solidFill>
              <a:latin typeface="Times New Roman" panose="02020603050405020304" pitchFamily="18" charset="0"/>
            </a:endParaRPr>
          </a:p>
        </p:txBody>
      </p:sp>
      <p:sp>
        <p:nvSpPr>
          <p:cNvPr id="314402" name="直接连接符 314401"/>
          <p:cNvSpPr/>
          <p:nvPr/>
        </p:nvSpPr>
        <p:spPr>
          <a:xfrm>
            <a:off x="6513513" y="3954463"/>
            <a:ext cx="0" cy="2376487"/>
          </a:xfrm>
          <a:prstGeom prst="line">
            <a:avLst/>
          </a:prstGeom>
          <a:ln w="12700" cap="sq" cmpd="sng">
            <a:solidFill>
              <a:schemeClr val="tx1"/>
            </a:solidFill>
            <a:prstDash val="solid"/>
            <a:headEnd type="none" w="sm" len="sm"/>
            <a:tailEnd type="none" w="sm" len="sm"/>
          </a:ln>
        </p:spPr>
      </p:sp>
      <p:sp>
        <p:nvSpPr>
          <p:cNvPr id="314403" name="矩形 314402"/>
          <p:cNvSpPr/>
          <p:nvPr/>
        </p:nvSpPr>
        <p:spPr>
          <a:xfrm>
            <a:off x="6510338" y="4675188"/>
            <a:ext cx="1458912" cy="381000"/>
          </a:xfrm>
          <a:prstGeom prst="rect">
            <a:avLst/>
          </a:prstGeom>
          <a:solidFill>
            <a:srgbClr val="339966"/>
          </a:solidFill>
          <a:ln w="12700" cap="sq" cmpd="sng">
            <a:solidFill>
              <a:schemeClr val="tx1"/>
            </a:solidFill>
            <a:prstDash val="solid"/>
            <a:miter/>
            <a:headEnd type="none" w="sm" len="sm"/>
            <a:tailEnd type="none" w="sm" len="sm"/>
          </a:ln>
        </p:spPr>
        <p:txBody>
          <a:bodyPr/>
          <a:p>
            <a:endParaRPr lang="zh-CN" altLang="en-US"/>
          </a:p>
        </p:txBody>
      </p:sp>
      <p:sp>
        <p:nvSpPr>
          <p:cNvPr id="314404" name="矩形 314403"/>
          <p:cNvSpPr/>
          <p:nvPr/>
        </p:nvSpPr>
        <p:spPr>
          <a:xfrm>
            <a:off x="6510338" y="4306888"/>
            <a:ext cx="1458912" cy="381000"/>
          </a:xfrm>
          <a:prstGeom prst="rect">
            <a:avLst/>
          </a:prstGeom>
          <a:solidFill>
            <a:srgbClr val="339966"/>
          </a:solidFill>
          <a:ln w="12700" cap="sq" cmpd="sng">
            <a:solidFill>
              <a:schemeClr val="tx1"/>
            </a:solidFill>
            <a:prstDash val="solid"/>
            <a:miter/>
            <a:headEnd type="none" w="sm" len="sm"/>
            <a:tailEnd type="none" w="sm" len="sm"/>
          </a:ln>
        </p:spPr>
        <p:txBody>
          <a:bodyPr/>
          <a:p>
            <a:endParaRPr lang="zh-CN" altLang="en-US"/>
          </a:p>
        </p:txBody>
      </p:sp>
      <p:sp>
        <p:nvSpPr>
          <p:cNvPr id="314405" name="矩形 314404"/>
          <p:cNvSpPr/>
          <p:nvPr/>
        </p:nvSpPr>
        <p:spPr>
          <a:xfrm>
            <a:off x="6510338" y="5038725"/>
            <a:ext cx="1458912" cy="381000"/>
          </a:xfrm>
          <a:prstGeom prst="rect">
            <a:avLst/>
          </a:prstGeom>
          <a:solidFill>
            <a:srgbClr val="339966"/>
          </a:solidFill>
          <a:ln w="12700" cap="sq" cmpd="sng">
            <a:solidFill>
              <a:schemeClr val="tx1"/>
            </a:solidFill>
            <a:prstDash val="solid"/>
            <a:miter/>
            <a:headEnd type="none" w="sm" len="sm"/>
            <a:tailEnd type="none" w="sm" len="sm"/>
          </a:ln>
        </p:spPr>
        <p:txBody>
          <a:bodyPr/>
          <a:p>
            <a:endParaRPr lang="zh-CN" altLang="en-US"/>
          </a:p>
        </p:txBody>
      </p:sp>
      <p:sp>
        <p:nvSpPr>
          <p:cNvPr id="314406" name="矩形 314405"/>
          <p:cNvSpPr/>
          <p:nvPr/>
        </p:nvSpPr>
        <p:spPr>
          <a:xfrm>
            <a:off x="6510338" y="5399088"/>
            <a:ext cx="1458912" cy="381000"/>
          </a:xfrm>
          <a:prstGeom prst="rect">
            <a:avLst/>
          </a:prstGeom>
          <a:solidFill>
            <a:srgbClr val="99CCFF"/>
          </a:solidFill>
          <a:ln w="12700" cap="sq" cmpd="sng">
            <a:solidFill>
              <a:schemeClr val="tx1"/>
            </a:solidFill>
            <a:prstDash val="solid"/>
            <a:miter/>
            <a:headEnd type="none" w="sm" len="sm"/>
            <a:tailEnd type="none" w="sm" len="sm"/>
          </a:ln>
        </p:spPr>
        <p:txBody>
          <a:bodyPr/>
          <a:p>
            <a:endParaRPr lang="zh-CN" altLang="en-US"/>
          </a:p>
        </p:txBody>
      </p:sp>
    </p:spTree>
  </p:cSld>
  <p:clrMapOvr>
    <a:masterClrMapping/>
  </p:clrMapOvr>
  <p:transition>
    <p:wheel spokes="8"/>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5394" name="标题 315393"/>
          <p:cNvSpPr>
            <a:spLocks noGrp="1"/>
          </p:cNvSpPr>
          <p:nvPr>
            <p:ph type="title"/>
          </p:nvPr>
        </p:nvSpPr>
        <p:spPr/>
        <p:txBody>
          <a:bodyPr anchor="ctr" anchorCtr="0"/>
          <a:p>
            <a:endParaRPr lang="zh-CN" altLang="en-US" dirty="0"/>
          </a:p>
        </p:txBody>
      </p:sp>
      <p:sp>
        <p:nvSpPr>
          <p:cNvPr id="315395" name="文本占位符 315394"/>
          <p:cNvSpPr>
            <a:spLocks noGrp="1"/>
          </p:cNvSpPr>
          <p:nvPr>
            <p:ph type="body" idx="1"/>
          </p:nvPr>
        </p:nvSpPr>
        <p:spPr/>
        <p:txBody>
          <a:bodyPr/>
          <a:p>
            <a:pPr>
              <a:buNone/>
            </a:pPr>
            <a:r>
              <a:rPr lang="zh-CN" altLang="en-US" dirty="0"/>
              <a:t>出栈指令</a:t>
            </a:r>
            <a:r>
              <a:rPr lang="en-US" altLang="zh-CN"/>
              <a:t>POP</a:t>
            </a:r>
            <a:endParaRPr lang="en-US" altLang="zh-CN"/>
          </a:p>
          <a:p>
            <a:pPr algn="just">
              <a:spcAft>
                <a:spcPct val="30000"/>
              </a:spcAft>
              <a:buNone/>
            </a:pPr>
            <a:r>
              <a:rPr lang="zh-CN" altLang="en-US" sz="2400" dirty="0"/>
              <a:t>指令执行过程：</a:t>
            </a:r>
            <a:endParaRPr lang="zh-CN" altLang="en-US" sz="2400" dirty="0"/>
          </a:p>
          <a:p>
            <a:pPr algn="just">
              <a:buNone/>
            </a:pPr>
            <a:r>
              <a:rPr lang="zh-CN" altLang="en-US" sz="2400" dirty="0"/>
              <a:t>  （</a:t>
            </a:r>
            <a:r>
              <a:rPr lang="en-US" altLang="zh-CN" sz="2400"/>
              <a:t>SP） → </a:t>
            </a:r>
            <a:r>
              <a:rPr lang="zh-CN" altLang="en-US" sz="2400" dirty="0"/>
              <a:t>操作数低字节</a:t>
            </a:r>
            <a:endParaRPr lang="en-US" altLang="zh-CN" sz="2400"/>
          </a:p>
          <a:p>
            <a:pPr algn="just">
              <a:buNone/>
            </a:pPr>
            <a:r>
              <a:rPr lang="en-US" altLang="zh-CN" sz="2400"/>
              <a:t>  （SP）+1 → </a:t>
            </a:r>
            <a:r>
              <a:rPr lang="zh-CN" altLang="en-US" sz="2400" dirty="0"/>
              <a:t>操作数高字节</a:t>
            </a:r>
            <a:endParaRPr lang="zh-CN" altLang="en-US" sz="2400" dirty="0"/>
          </a:p>
          <a:p>
            <a:pPr algn="just">
              <a:buNone/>
            </a:pPr>
            <a:r>
              <a:rPr lang="en-US" altLang="zh-CN" sz="2400"/>
              <a:t>   (SP）←（SP）+2</a:t>
            </a:r>
            <a:endParaRPr lang="zh-CN" altLang="en-US" sz="2400" dirty="0"/>
          </a:p>
        </p:txBody>
      </p:sp>
    </p:spTree>
  </p:cSld>
  <p:clrMapOvr>
    <a:masterClrMapping/>
  </p:clrMapOvr>
  <p:transition>
    <p:wheel spokes="8"/>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20866" name="标题 420865"/>
          <p:cNvSpPr>
            <a:spLocks noGrp="1"/>
          </p:cNvSpPr>
          <p:nvPr>
            <p:ph type="title"/>
          </p:nvPr>
        </p:nvSpPr>
        <p:spPr/>
        <p:txBody>
          <a:bodyPr anchor="ctr" anchorCtr="0"/>
          <a:p>
            <a:endParaRPr lang="zh-CN" altLang="en-US" dirty="0"/>
          </a:p>
        </p:txBody>
      </p:sp>
      <p:sp>
        <p:nvSpPr>
          <p:cNvPr id="420867" name="文本占位符 420866"/>
          <p:cNvSpPr>
            <a:spLocks noGrp="1"/>
          </p:cNvSpPr>
          <p:nvPr>
            <p:ph type="body" idx="1"/>
          </p:nvPr>
        </p:nvSpPr>
        <p:spPr/>
        <p:txBody>
          <a:bodyPr/>
          <a:p>
            <a:pPr>
              <a:lnSpc>
                <a:spcPct val="100000"/>
              </a:lnSpc>
              <a:spcBef>
                <a:spcPct val="50000"/>
              </a:spcBef>
              <a:buClrTx/>
              <a:buSzTx/>
              <a:buFontTx/>
              <a:buNone/>
            </a:pPr>
            <a:r>
              <a:rPr lang="zh-CN" altLang="en-US" dirty="0"/>
              <a:t>指令举例：</a:t>
            </a:r>
            <a:endParaRPr lang="zh-CN" altLang="en-US" dirty="0"/>
          </a:p>
          <a:p>
            <a:pPr>
              <a:lnSpc>
                <a:spcPct val="100000"/>
              </a:lnSpc>
              <a:spcBef>
                <a:spcPct val="50000"/>
              </a:spcBef>
              <a:buClrTx/>
              <a:buSzTx/>
              <a:buFontTx/>
              <a:buNone/>
            </a:pPr>
            <a:r>
              <a:rPr lang="en-US" altLang="zh-CN" sz="2400">
                <a:solidFill>
                  <a:schemeClr val="tx1"/>
                </a:solidFill>
              </a:rPr>
              <a:t>   </a:t>
            </a:r>
            <a:r>
              <a:rPr lang="en-US" altLang="zh-CN" sz="2400"/>
              <a:t>MOV   AX , BX</a:t>
            </a:r>
            <a:endParaRPr lang="en-US" altLang="zh-CN" sz="2400"/>
          </a:p>
          <a:p>
            <a:pPr>
              <a:lnSpc>
                <a:spcPct val="100000"/>
              </a:lnSpc>
              <a:spcBef>
                <a:spcPct val="50000"/>
              </a:spcBef>
              <a:buClrTx/>
              <a:buSzTx/>
              <a:buFontTx/>
              <a:buNone/>
            </a:pPr>
            <a:endParaRPr lang="zh-CN" altLang="en-US" sz="2400" dirty="0"/>
          </a:p>
          <a:p>
            <a:pPr>
              <a:lnSpc>
                <a:spcPct val="100000"/>
              </a:lnSpc>
              <a:spcBef>
                <a:spcPct val="50000"/>
              </a:spcBef>
              <a:buClrTx/>
              <a:buSzTx/>
              <a:buFontTx/>
              <a:buNone/>
            </a:pPr>
            <a:r>
              <a:rPr lang="zh-CN" altLang="en-US" sz="2400" dirty="0"/>
              <a:t> 操作码   操作数</a:t>
            </a:r>
            <a:endParaRPr lang="en-US" altLang="zh-CN" sz="2400"/>
          </a:p>
          <a:p>
            <a:pPr>
              <a:lnSpc>
                <a:spcPct val="100000"/>
              </a:lnSpc>
              <a:spcBef>
                <a:spcPct val="50000"/>
              </a:spcBef>
              <a:buClrTx/>
              <a:buSzTx/>
              <a:buFontTx/>
              <a:buNone/>
            </a:pPr>
            <a:r>
              <a:rPr lang="en-US" altLang="zh-CN" sz="2400"/>
              <a:t>   ADD   AX</a:t>
            </a:r>
            <a:r>
              <a:rPr lang="zh-CN" altLang="en-US" sz="2400" dirty="0"/>
              <a:t>，</a:t>
            </a:r>
            <a:r>
              <a:rPr lang="en-US" altLang="zh-CN" sz="2400"/>
              <a:t>[SI+6]</a:t>
            </a:r>
            <a:endParaRPr lang="en-US" altLang="zh-CN" sz="2400"/>
          </a:p>
          <a:p>
            <a:pPr>
              <a:lnSpc>
                <a:spcPct val="100000"/>
              </a:lnSpc>
              <a:spcBef>
                <a:spcPct val="50000"/>
              </a:spcBef>
              <a:buClrTx/>
              <a:buSzTx/>
              <a:buFontTx/>
              <a:buNone/>
            </a:pPr>
            <a:r>
              <a:rPr lang="en-US" altLang="zh-CN" sz="2400"/>
              <a:t>   INC   [BX]</a:t>
            </a:r>
            <a:endParaRPr lang="en-US" altLang="zh-CN" sz="2400"/>
          </a:p>
          <a:p>
            <a:pPr>
              <a:buNone/>
            </a:pPr>
            <a:r>
              <a:rPr lang="en-US" altLang="zh-CN" sz="2400"/>
              <a:t>   HLT</a:t>
            </a:r>
            <a:endParaRPr lang="zh-CN" altLang="en-US" sz="2400" dirty="0"/>
          </a:p>
        </p:txBody>
      </p:sp>
      <p:sp>
        <p:nvSpPr>
          <p:cNvPr id="420868" name="下箭头 420867"/>
          <p:cNvSpPr/>
          <p:nvPr/>
        </p:nvSpPr>
        <p:spPr>
          <a:xfrm>
            <a:off x="1116013" y="2536825"/>
            <a:ext cx="215900" cy="719138"/>
          </a:xfrm>
          <a:prstGeom prst="downArrow">
            <a:avLst>
              <a:gd name="adj1" fmla="val 50000"/>
              <a:gd name="adj2" fmla="val 83272"/>
            </a:avLst>
          </a:prstGeom>
          <a:solidFill>
            <a:srgbClr val="FF6600"/>
          </a:solidFill>
          <a:ln w="25400" cap="sq" cmpd="sng">
            <a:solidFill>
              <a:srgbClr val="800000"/>
            </a:solidFill>
            <a:prstDash val="solid"/>
            <a:miter/>
            <a:headEnd type="none" w="sm" len="sm"/>
            <a:tailEnd type="none" w="med" len="lg"/>
          </a:ln>
        </p:spPr>
        <p:txBody>
          <a:bodyPr/>
          <a:p>
            <a:endParaRPr lang="zh-CN" altLang="en-US"/>
          </a:p>
        </p:txBody>
      </p:sp>
      <p:sp>
        <p:nvSpPr>
          <p:cNvPr id="420869" name="直接连接符 420868"/>
          <p:cNvSpPr/>
          <p:nvPr/>
        </p:nvSpPr>
        <p:spPr>
          <a:xfrm>
            <a:off x="2051050" y="2536825"/>
            <a:ext cx="360363" cy="720725"/>
          </a:xfrm>
          <a:prstGeom prst="line">
            <a:avLst/>
          </a:prstGeom>
          <a:ln w="25400" cap="sq" cmpd="sng">
            <a:solidFill>
              <a:srgbClr val="800000"/>
            </a:solidFill>
            <a:prstDash val="solid"/>
            <a:headEnd type="none" w="sm" len="sm"/>
            <a:tailEnd type="triangle" w="med" len="lg"/>
          </a:ln>
        </p:spPr>
      </p:sp>
      <p:sp>
        <p:nvSpPr>
          <p:cNvPr id="420870" name="直接连接符 420869"/>
          <p:cNvSpPr/>
          <p:nvPr/>
        </p:nvSpPr>
        <p:spPr>
          <a:xfrm flipH="1">
            <a:off x="2627313" y="2536825"/>
            <a:ext cx="215900" cy="720725"/>
          </a:xfrm>
          <a:prstGeom prst="line">
            <a:avLst/>
          </a:prstGeom>
          <a:ln w="25400" cap="sq" cmpd="sng">
            <a:solidFill>
              <a:srgbClr val="800000"/>
            </a:solidFill>
            <a:prstDash val="solid"/>
            <a:headEnd type="none" w="sm" len="sm"/>
            <a:tailEnd type="triangle" w="med" len="lg"/>
          </a:ln>
        </p:spPr>
      </p:sp>
    </p:spTree>
  </p:cSld>
  <p:clrMapOvr>
    <a:masterClrMapping/>
  </p:clrMapOvr>
  <p:transition>
    <p:wheel spokes="8"/>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6418" name="标题 316417"/>
          <p:cNvSpPr>
            <a:spLocks noGrp="1"/>
          </p:cNvSpPr>
          <p:nvPr>
            <p:ph type="title"/>
          </p:nvPr>
        </p:nvSpPr>
        <p:spPr/>
        <p:txBody>
          <a:bodyPr anchor="ctr" anchorCtr="0"/>
          <a:p>
            <a:endParaRPr lang="zh-CN" altLang="en-US" dirty="0"/>
          </a:p>
        </p:txBody>
      </p:sp>
      <p:sp>
        <p:nvSpPr>
          <p:cNvPr id="316419" name="文本占位符 316418"/>
          <p:cNvSpPr>
            <a:spLocks noGrp="1"/>
          </p:cNvSpPr>
          <p:nvPr>
            <p:ph type="body" idx="1"/>
          </p:nvPr>
        </p:nvSpPr>
        <p:spPr/>
        <p:txBody>
          <a:bodyPr/>
          <a:p>
            <a:pPr>
              <a:buNone/>
            </a:pPr>
            <a:r>
              <a:rPr lang="zh-CN" altLang="en-US" dirty="0"/>
              <a:t>出栈指令的操作</a:t>
            </a:r>
            <a:endParaRPr lang="zh-CN" altLang="en-US" dirty="0"/>
          </a:p>
          <a:p>
            <a:pPr>
              <a:buNone/>
            </a:pPr>
            <a:r>
              <a:rPr lang="zh-CN" altLang="en-US" sz="2400" dirty="0"/>
              <a:t>执行 </a:t>
            </a:r>
            <a:r>
              <a:rPr lang="en-US" altLang="zh-CN" sz="2400"/>
              <a:t>POP  AX </a:t>
            </a:r>
            <a:endParaRPr lang="en-US" altLang="zh-CN" sz="2400"/>
          </a:p>
          <a:p>
            <a:pPr>
              <a:buNone/>
            </a:pPr>
            <a:r>
              <a:rPr lang="zh-CN" altLang="en-US" sz="2400" dirty="0"/>
              <a:t>堆栈区的状态：</a:t>
            </a:r>
            <a:endParaRPr lang="zh-CN" altLang="en-US" sz="2400" dirty="0"/>
          </a:p>
        </p:txBody>
      </p:sp>
      <p:sp>
        <p:nvSpPr>
          <p:cNvPr id="316420" name="矩形 316419"/>
          <p:cNvSpPr/>
          <p:nvPr/>
        </p:nvSpPr>
        <p:spPr>
          <a:xfrm>
            <a:off x="4645025" y="4433888"/>
            <a:ext cx="1712913" cy="381000"/>
          </a:xfrm>
          <a:prstGeom prst="rect">
            <a:avLst/>
          </a:prstGeom>
          <a:solidFill>
            <a:srgbClr val="339966"/>
          </a:solidFill>
          <a:ln w="12700" cap="sq" cmpd="sng">
            <a:solidFill>
              <a:schemeClr val="bg2"/>
            </a:solidFill>
            <a:prstDash val="solid"/>
            <a:miter/>
            <a:headEnd type="none" w="sm" len="sm"/>
            <a:tailEnd type="none" w="sm" len="sm"/>
          </a:ln>
        </p:spPr>
        <p:txBody>
          <a:bodyPr/>
          <a:p>
            <a:endParaRPr lang="zh-CN" altLang="en-US"/>
          </a:p>
        </p:txBody>
      </p:sp>
      <p:sp>
        <p:nvSpPr>
          <p:cNvPr id="316421" name="矩形 316420"/>
          <p:cNvSpPr/>
          <p:nvPr/>
        </p:nvSpPr>
        <p:spPr>
          <a:xfrm>
            <a:off x="4645025" y="2946400"/>
            <a:ext cx="1712913" cy="381000"/>
          </a:xfrm>
          <a:prstGeom prst="rect">
            <a:avLst/>
          </a:prstGeom>
          <a:solidFill>
            <a:srgbClr val="339966"/>
          </a:solidFill>
          <a:ln w="12700" cap="sq" cmpd="sng">
            <a:solidFill>
              <a:schemeClr val="bg2"/>
            </a:solidFill>
            <a:prstDash val="solid"/>
            <a:miter/>
            <a:headEnd type="none" w="sm" len="sm"/>
            <a:tailEnd type="none" w="sm" len="sm"/>
          </a:ln>
        </p:spPr>
        <p:txBody>
          <a:bodyPr/>
          <a:p>
            <a:endParaRPr lang="zh-CN" altLang="en-US"/>
          </a:p>
        </p:txBody>
      </p:sp>
      <p:sp>
        <p:nvSpPr>
          <p:cNvPr id="316422" name="矩形 316421"/>
          <p:cNvSpPr/>
          <p:nvPr/>
        </p:nvSpPr>
        <p:spPr>
          <a:xfrm>
            <a:off x="4645025" y="3327400"/>
            <a:ext cx="1712913" cy="381000"/>
          </a:xfrm>
          <a:prstGeom prst="rect">
            <a:avLst/>
          </a:prstGeom>
          <a:solidFill>
            <a:srgbClr val="339966"/>
          </a:solidFill>
          <a:ln w="12700" cap="sq" cmpd="sng">
            <a:solidFill>
              <a:schemeClr val="bg2"/>
            </a:solidFill>
            <a:prstDash val="solid"/>
            <a:miter/>
            <a:headEnd type="none" w="sm" len="sm"/>
            <a:tailEnd type="none" w="sm" len="sm"/>
          </a:ln>
        </p:spPr>
        <p:txBody>
          <a:bodyPr/>
          <a:p>
            <a:endParaRPr lang="zh-CN" altLang="en-US"/>
          </a:p>
        </p:txBody>
      </p:sp>
      <p:sp>
        <p:nvSpPr>
          <p:cNvPr id="316423" name="矩形 316422"/>
          <p:cNvSpPr/>
          <p:nvPr/>
        </p:nvSpPr>
        <p:spPr>
          <a:xfrm>
            <a:off x="4645025" y="4797425"/>
            <a:ext cx="1712913" cy="381000"/>
          </a:xfrm>
          <a:prstGeom prst="rect">
            <a:avLst/>
          </a:prstGeom>
          <a:solidFill>
            <a:srgbClr val="339966"/>
          </a:solidFill>
          <a:ln w="12700" cap="sq" cmpd="sng">
            <a:solidFill>
              <a:schemeClr val="bg2"/>
            </a:solidFill>
            <a:prstDash val="solid"/>
            <a:miter/>
            <a:headEnd type="none" w="sm" len="sm"/>
            <a:tailEnd type="none" w="sm" len="sm"/>
          </a:ln>
        </p:spPr>
        <p:txBody>
          <a:bodyPr/>
          <a:p>
            <a:endParaRPr lang="zh-CN" altLang="en-US"/>
          </a:p>
        </p:txBody>
      </p:sp>
      <p:sp>
        <p:nvSpPr>
          <p:cNvPr id="316424" name="矩形 316423"/>
          <p:cNvSpPr/>
          <p:nvPr/>
        </p:nvSpPr>
        <p:spPr>
          <a:xfrm>
            <a:off x="4645025" y="5157788"/>
            <a:ext cx="1712913" cy="381000"/>
          </a:xfrm>
          <a:prstGeom prst="rect">
            <a:avLst/>
          </a:prstGeom>
          <a:solidFill>
            <a:srgbClr val="99CCFF"/>
          </a:solidFill>
          <a:ln w="12700" cap="sq" cmpd="sng">
            <a:solidFill>
              <a:schemeClr val="bg2"/>
            </a:solidFill>
            <a:prstDash val="solid"/>
            <a:miter/>
            <a:headEnd type="none" w="sm" len="sm"/>
            <a:tailEnd type="none" w="sm" len="sm"/>
          </a:ln>
        </p:spPr>
        <p:txBody>
          <a:bodyPr/>
          <a:p>
            <a:endParaRPr lang="zh-CN" altLang="en-US"/>
          </a:p>
        </p:txBody>
      </p:sp>
      <p:sp>
        <p:nvSpPr>
          <p:cNvPr id="316425" name="直接连接符 316424"/>
          <p:cNvSpPr/>
          <p:nvPr/>
        </p:nvSpPr>
        <p:spPr>
          <a:xfrm>
            <a:off x="4645025" y="2401888"/>
            <a:ext cx="0" cy="3732212"/>
          </a:xfrm>
          <a:prstGeom prst="line">
            <a:avLst/>
          </a:prstGeom>
          <a:ln w="12700" cap="sq" cmpd="sng">
            <a:solidFill>
              <a:srgbClr val="000080"/>
            </a:solidFill>
            <a:prstDash val="solid"/>
            <a:headEnd type="none" w="sm" len="sm"/>
            <a:tailEnd type="none" w="sm" len="sm"/>
          </a:ln>
        </p:spPr>
      </p:sp>
      <p:sp>
        <p:nvSpPr>
          <p:cNvPr id="316426" name="任意多边形 316425"/>
          <p:cNvSpPr/>
          <p:nvPr/>
        </p:nvSpPr>
        <p:spPr>
          <a:xfrm>
            <a:off x="4624388" y="5792788"/>
            <a:ext cx="1731962" cy="444500"/>
          </a:xfrm>
          <a:custGeom>
            <a:avLst/>
            <a:gdLst/>
            <a:ahLst/>
            <a:cxnLst/>
            <a:pathLst>
              <a:path w="1091" h="280">
                <a:moveTo>
                  <a:pt x="11" y="222"/>
                </a:moveTo>
                <a:cubicBezTo>
                  <a:pt x="85" y="198"/>
                  <a:pt x="0" y="234"/>
                  <a:pt x="48" y="185"/>
                </a:cubicBezTo>
                <a:cubicBezTo>
                  <a:pt x="64" y="169"/>
                  <a:pt x="87" y="164"/>
                  <a:pt x="103" y="148"/>
                </a:cubicBezTo>
                <a:cubicBezTo>
                  <a:pt x="133" y="118"/>
                  <a:pt x="166" y="97"/>
                  <a:pt x="205" y="83"/>
                </a:cubicBezTo>
                <a:cubicBezTo>
                  <a:pt x="245" y="43"/>
                  <a:pt x="281" y="17"/>
                  <a:pt x="334" y="0"/>
                </a:cubicBezTo>
                <a:cubicBezTo>
                  <a:pt x="368" y="3"/>
                  <a:pt x="403" y="1"/>
                  <a:pt x="436" y="9"/>
                </a:cubicBezTo>
                <a:cubicBezTo>
                  <a:pt x="452" y="13"/>
                  <a:pt x="477" y="54"/>
                  <a:pt x="491" y="65"/>
                </a:cubicBezTo>
                <a:cubicBezTo>
                  <a:pt x="535" y="99"/>
                  <a:pt x="540" y="99"/>
                  <a:pt x="583" y="120"/>
                </a:cubicBezTo>
                <a:cubicBezTo>
                  <a:pt x="660" y="197"/>
                  <a:pt x="753" y="242"/>
                  <a:pt x="860" y="259"/>
                </a:cubicBezTo>
                <a:cubicBezTo>
                  <a:pt x="925" y="280"/>
                  <a:pt x="912" y="279"/>
                  <a:pt x="1026" y="259"/>
                </a:cubicBezTo>
                <a:cubicBezTo>
                  <a:pt x="1035" y="257"/>
                  <a:pt x="1038" y="246"/>
                  <a:pt x="1045" y="240"/>
                </a:cubicBezTo>
                <a:cubicBezTo>
                  <a:pt x="1054" y="233"/>
                  <a:pt x="1064" y="229"/>
                  <a:pt x="1073" y="222"/>
                </a:cubicBezTo>
                <a:cubicBezTo>
                  <a:pt x="1080" y="217"/>
                  <a:pt x="1091" y="203"/>
                  <a:pt x="1091" y="203"/>
                </a:cubicBezTo>
              </a:path>
            </a:pathLst>
          </a:custGeom>
          <a:noFill/>
          <a:ln w="12700" cap="sq" cmpd="sng">
            <a:solidFill>
              <a:srgbClr val="000080">
                <a:alpha val="100000"/>
              </a:srgbClr>
            </a:solidFill>
            <a:prstDash val="solid"/>
            <a:headEnd type="none" w="sm" len="sm"/>
            <a:tailEnd type="none" w="sm" len="sm"/>
          </a:ln>
        </p:spPr>
        <p:txBody>
          <a:bodyPr/>
          <a:p>
            <a:endParaRPr lang="zh-CN" altLang="en-US"/>
          </a:p>
        </p:txBody>
      </p:sp>
      <p:sp>
        <p:nvSpPr>
          <p:cNvPr id="316427" name="文本框 316426"/>
          <p:cNvSpPr txBox="1"/>
          <p:nvPr/>
        </p:nvSpPr>
        <p:spPr>
          <a:xfrm>
            <a:off x="5173663" y="4746625"/>
            <a:ext cx="838200" cy="457200"/>
          </a:xfrm>
          <a:prstGeom prst="rect">
            <a:avLst/>
          </a:prstGeom>
          <a:noFill/>
          <a:ln w="12700">
            <a:noFill/>
          </a:ln>
        </p:spPr>
        <p:txBody>
          <a:bodyPr>
            <a:spAutoFit/>
          </a:bodyPr>
          <a:p>
            <a:pPr>
              <a:spcBef>
                <a:spcPct val="50000"/>
              </a:spcBef>
            </a:pPr>
            <a:r>
              <a:rPr lang="en-US" altLang="zh-CN" sz="2400" b="0">
                <a:solidFill>
                  <a:schemeClr val="tx2"/>
                </a:solidFill>
                <a:latin typeface="Times New Roman" panose="02020603050405020304" pitchFamily="18" charset="0"/>
              </a:rPr>
              <a:t>12H</a:t>
            </a:r>
            <a:endParaRPr lang="en-US" altLang="zh-CN" sz="2400" b="0">
              <a:solidFill>
                <a:schemeClr val="tx2"/>
              </a:solidFill>
              <a:latin typeface="Times New Roman" panose="02020603050405020304" pitchFamily="18" charset="0"/>
            </a:endParaRPr>
          </a:p>
        </p:txBody>
      </p:sp>
      <p:sp>
        <p:nvSpPr>
          <p:cNvPr id="316428" name="文本框 316427"/>
          <p:cNvSpPr txBox="1"/>
          <p:nvPr/>
        </p:nvSpPr>
        <p:spPr>
          <a:xfrm>
            <a:off x="5173663" y="4386263"/>
            <a:ext cx="838200" cy="457200"/>
          </a:xfrm>
          <a:prstGeom prst="rect">
            <a:avLst/>
          </a:prstGeom>
          <a:noFill/>
          <a:ln w="12700">
            <a:noFill/>
          </a:ln>
        </p:spPr>
        <p:txBody>
          <a:bodyPr>
            <a:spAutoFit/>
          </a:bodyPr>
          <a:p>
            <a:pPr>
              <a:spcBef>
                <a:spcPct val="50000"/>
              </a:spcBef>
            </a:pPr>
            <a:r>
              <a:rPr lang="en-US" altLang="zh-CN" sz="2400" b="0">
                <a:solidFill>
                  <a:schemeClr val="tx2"/>
                </a:solidFill>
                <a:latin typeface="Times New Roman" panose="02020603050405020304" pitchFamily="18" charset="0"/>
              </a:rPr>
              <a:t>34H</a:t>
            </a:r>
            <a:endParaRPr lang="en-US" altLang="zh-CN" sz="2400" b="0">
              <a:solidFill>
                <a:schemeClr val="tx2"/>
              </a:solidFill>
              <a:latin typeface="Times New Roman" panose="02020603050405020304" pitchFamily="18" charset="0"/>
            </a:endParaRPr>
          </a:p>
        </p:txBody>
      </p:sp>
      <p:sp>
        <p:nvSpPr>
          <p:cNvPr id="316429" name="文本框 316428"/>
          <p:cNvSpPr txBox="1"/>
          <p:nvPr/>
        </p:nvSpPr>
        <p:spPr>
          <a:xfrm>
            <a:off x="6332538" y="4362450"/>
            <a:ext cx="1195387" cy="457200"/>
          </a:xfrm>
          <a:prstGeom prst="rect">
            <a:avLst/>
          </a:prstGeom>
          <a:noFill/>
          <a:ln w="12700">
            <a:noFill/>
          </a:ln>
        </p:spPr>
        <p:txBody>
          <a:bodyPr>
            <a:spAutoFit/>
          </a:bodyPr>
          <a:p>
            <a:pPr>
              <a:spcBef>
                <a:spcPct val="50000"/>
              </a:spcBef>
            </a:pPr>
            <a:r>
              <a:rPr lang="zh-CN" altLang="en-US" sz="2400" b="0">
                <a:solidFill>
                  <a:schemeClr val="tx2"/>
                </a:solidFill>
                <a:latin typeface="Times New Roman" panose="02020603050405020304" pitchFamily="18" charset="0"/>
              </a:rPr>
              <a:t>1</a:t>
            </a:r>
            <a:r>
              <a:rPr lang="en-US" altLang="zh-CN" sz="2400" b="0">
                <a:solidFill>
                  <a:schemeClr val="tx2"/>
                </a:solidFill>
                <a:latin typeface="Times New Roman" panose="02020603050405020304" pitchFamily="18" charset="0"/>
              </a:rPr>
              <a:t>1FEH</a:t>
            </a:r>
            <a:endParaRPr lang="en-US" altLang="zh-CN" sz="2400" b="0">
              <a:solidFill>
                <a:schemeClr val="tx2"/>
              </a:solidFill>
              <a:latin typeface="Times New Roman" panose="02020603050405020304" pitchFamily="18" charset="0"/>
            </a:endParaRPr>
          </a:p>
        </p:txBody>
      </p:sp>
      <p:sp>
        <p:nvSpPr>
          <p:cNvPr id="316430" name="文本框 316429"/>
          <p:cNvSpPr txBox="1"/>
          <p:nvPr/>
        </p:nvSpPr>
        <p:spPr>
          <a:xfrm>
            <a:off x="5199063" y="3883025"/>
            <a:ext cx="609600" cy="457200"/>
          </a:xfrm>
          <a:prstGeom prst="rect">
            <a:avLst/>
          </a:prstGeom>
          <a:noFill/>
          <a:ln w="12700">
            <a:noFill/>
          </a:ln>
        </p:spPr>
        <p:txBody>
          <a:bodyPr>
            <a:spAutoFit/>
          </a:bodyPr>
          <a:p>
            <a:pPr>
              <a:spcBef>
                <a:spcPct val="50000"/>
              </a:spcBef>
            </a:pPr>
            <a:r>
              <a:rPr lang="en-US" altLang="zh-CN" sz="2400" b="0">
                <a:solidFill>
                  <a:schemeClr val="tx2"/>
                </a:solidFill>
                <a:latin typeface="宋体" panose="02010600030101010101" pitchFamily="2" charset="-122"/>
              </a:rPr>
              <a:t>┇</a:t>
            </a:r>
            <a:r>
              <a:rPr lang="en-US" altLang="zh-CN" sz="2400" b="0">
                <a:solidFill>
                  <a:schemeClr val="tx2"/>
                </a:solidFill>
                <a:latin typeface="Times New Roman" panose="02020603050405020304" pitchFamily="18" charset="0"/>
              </a:rPr>
              <a:t> </a:t>
            </a:r>
            <a:endParaRPr lang="en-US" altLang="zh-CN" sz="2400" b="0">
              <a:solidFill>
                <a:schemeClr val="tx2"/>
              </a:solidFill>
              <a:latin typeface="Times New Roman" panose="02020603050405020304" pitchFamily="18" charset="0"/>
            </a:endParaRPr>
          </a:p>
        </p:txBody>
      </p:sp>
      <p:sp>
        <p:nvSpPr>
          <p:cNvPr id="316431" name="文本框 316430"/>
          <p:cNvSpPr txBox="1"/>
          <p:nvPr/>
        </p:nvSpPr>
        <p:spPr>
          <a:xfrm>
            <a:off x="7675563" y="4545013"/>
            <a:ext cx="457200" cy="1006475"/>
          </a:xfrm>
          <a:prstGeom prst="rect">
            <a:avLst/>
          </a:prstGeom>
          <a:noFill/>
          <a:ln w="12700">
            <a:noFill/>
          </a:ln>
        </p:spPr>
        <p:txBody>
          <a:bodyPr>
            <a:spAutoFit/>
          </a:bodyPr>
          <a:p>
            <a:pPr eaLnBrk="0" hangingPunct="0">
              <a:spcBef>
                <a:spcPct val="50000"/>
              </a:spcBef>
            </a:pPr>
            <a:r>
              <a:rPr lang="zh-CN" altLang="en-US" sz="2000" dirty="0">
                <a:solidFill>
                  <a:schemeClr val="tx2"/>
                </a:solidFill>
                <a:latin typeface="Times New Roman" panose="02020603050405020304" pitchFamily="18" charset="0"/>
              </a:rPr>
              <a:t>堆栈段</a:t>
            </a:r>
            <a:endParaRPr lang="zh-CN" altLang="en-US" sz="2000" dirty="0">
              <a:solidFill>
                <a:schemeClr val="tx2"/>
              </a:solidFill>
              <a:latin typeface="Times New Roman" panose="02020603050405020304" pitchFamily="18" charset="0"/>
            </a:endParaRPr>
          </a:p>
        </p:txBody>
      </p:sp>
      <p:sp>
        <p:nvSpPr>
          <p:cNvPr id="316432" name="右大括号 316431"/>
          <p:cNvSpPr/>
          <p:nvPr/>
        </p:nvSpPr>
        <p:spPr>
          <a:xfrm>
            <a:off x="7396163" y="4332288"/>
            <a:ext cx="304800" cy="1447800"/>
          </a:xfrm>
          <a:prstGeom prst="rightBrace">
            <a:avLst>
              <a:gd name="adj1" fmla="val 39583"/>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316433" name="文本框 316432"/>
          <p:cNvSpPr txBox="1"/>
          <p:nvPr/>
        </p:nvSpPr>
        <p:spPr>
          <a:xfrm>
            <a:off x="6880225" y="2808288"/>
            <a:ext cx="457200" cy="1006475"/>
          </a:xfrm>
          <a:prstGeom prst="rect">
            <a:avLst/>
          </a:prstGeom>
          <a:noFill/>
          <a:ln w="12700">
            <a:noFill/>
          </a:ln>
        </p:spPr>
        <p:txBody>
          <a:bodyPr>
            <a:spAutoFit/>
          </a:bodyPr>
          <a:p>
            <a:pPr eaLnBrk="0" hangingPunct="0">
              <a:spcBef>
                <a:spcPct val="50000"/>
              </a:spcBef>
            </a:pPr>
            <a:r>
              <a:rPr lang="zh-CN" altLang="en-US" sz="2000" dirty="0">
                <a:solidFill>
                  <a:schemeClr val="tx2"/>
                </a:solidFill>
                <a:latin typeface="Times New Roman" panose="02020603050405020304" pitchFamily="18" charset="0"/>
              </a:rPr>
              <a:t>代码段</a:t>
            </a:r>
            <a:endParaRPr lang="zh-CN" altLang="en-US" sz="2000" dirty="0">
              <a:solidFill>
                <a:schemeClr val="tx2"/>
              </a:solidFill>
              <a:latin typeface="Times New Roman" panose="02020603050405020304" pitchFamily="18" charset="0"/>
            </a:endParaRPr>
          </a:p>
        </p:txBody>
      </p:sp>
      <p:sp>
        <p:nvSpPr>
          <p:cNvPr id="316434" name="右大括号 316433"/>
          <p:cNvSpPr/>
          <p:nvPr/>
        </p:nvSpPr>
        <p:spPr>
          <a:xfrm>
            <a:off x="6499225" y="2808288"/>
            <a:ext cx="304800" cy="1143000"/>
          </a:xfrm>
          <a:prstGeom prst="rightBrace">
            <a:avLst>
              <a:gd name="adj1" fmla="val 31250"/>
              <a:gd name="adj2" fmla="val 50000"/>
            </a:avLst>
          </a:prstGeom>
          <a:noFill/>
          <a:ln w="25400" cap="sq" cmpd="sng">
            <a:solidFill>
              <a:srgbClr val="339966"/>
            </a:solidFill>
            <a:prstDash val="solid"/>
            <a:headEnd type="none" w="sm" len="sm"/>
            <a:tailEnd type="none" w="lg" len="lg"/>
          </a:ln>
        </p:spPr>
        <p:txBody>
          <a:bodyPr/>
          <a:p>
            <a:endParaRPr lang="zh-CN" altLang="en-US"/>
          </a:p>
        </p:txBody>
      </p:sp>
      <p:sp>
        <p:nvSpPr>
          <p:cNvPr id="316435" name="文本框 316434"/>
          <p:cNvSpPr txBox="1"/>
          <p:nvPr/>
        </p:nvSpPr>
        <p:spPr>
          <a:xfrm>
            <a:off x="5114925" y="2978150"/>
            <a:ext cx="1041400" cy="396875"/>
          </a:xfrm>
          <a:prstGeom prst="rect">
            <a:avLst/>
          </a:prstGeom>
          <a:noFill/>
          <a:ln w="12700">
            <a:noFill/>
          </a:ln>
        </p:spPr>
        <p:txBody>
          <a:bodyPr>
            <a:spAutoFit/>
          </a:bodyPr>
          <a:p>
            <a:pPr>
              <a:spcBef>
                <a:spcPct val="50000"/>
              </a:spcBef>
            </a:pPr>
            <a:r>
              <a:rPr lang="en-US" altLang="zh-CN" sz="2000">
                <a:solidFill>
                  <a:schemeClr val="tx2"/>
                </a:solidFill>
                <a:latin typeface="Times New Roman" panose="02020603050405020304" pitchFamily="18" charset="0"/>
              </a:rPr>
              <a:t>PUSH</a:t>
            </a:r>
            <a:endParaRPr lang="en-US" altLang="zh-CN" sz="2000">
              <a:solidFill>
                <a:schemeClr val="tx2"/>
              </a:solidFill>
              <a:latin typeface="Times New Roman" panose="02020603050405020304" pitchFamily="18" charset="0"/>
            </a:endParaRPr>
          </a:p>
        </p:txBody>
      </p:sp>
      <p:sp>
        <p:nvSpPr>
          <p:cNvPr id="316436" name="矩形 316435"/>
          <p:cNvSpPr/>
          <p:nvPr/>
        </p:nvSpPr>
        <p:spPr>
          <a:xfrm>
            <a:off x="827088" y="4025900"/>
            <a:ext cx="1657350" cy="504825"/>
          </a:xfrm>
          <a:prstGeom prst="rect">
            <a:avLst/>
          </a:prstGeom>
          <a:solidFill>
            <a:srgbClr val="339966"/>
          </a:solidFill>
          <a:ln w="25400" cap="sq" cmpd="sng">
            <a:solidFill>
              <a:srgbClr val="339966"/>
            </a:solidFill>
            <a:prstDash val="solid"/>
            <a:miter/>
            <a:headEnd type="none" w="sm" len="sm"/>
            <a:tailEnd type="none" w="lg" len="lg"/>
          </a:ln>
        </p:spPr>
        <p:txBody>
          <a:bodyPr/>
          <a:p>
            <a:endParaRPr lang="zh-CN" altLang="en-US"/>
          </a:p>
        </p:txBody>
      </p:sp>
      <p:sp>
        <p:nvSpPr>
          <p:cNvPr id="316437" name="文本框 316436"/>
          <p:cNvSpPr txBox="1"/>
          <p:nvPr/>
        </p:nvSpPr>
        <p:spPr>
          <a:xfrm>
            <a:off x="900113" y="4025900"/>
            <a:ext cx="1584325" cy="457200"/>
          </a:xfrm>
          <a:prstGeom prst="rect">
            <a:avLst/>
          </a:prstGeom>
          <a:noFill/>
          <a:ln w="25400">
            <a:noFill/>
          </a:ln>
        </p:spPr>
        <p:txBody>
          <a:bodyPr>
            <a:spAutoFit/>
          </a:bodyPr>
          <a:p>
            <a:pPr eaLnBrk="0" hangingPunct="0">
              <a:spcBef>
                <a:spcPct val="50000"/>
              </a:spcBef>
            </a:pPr>
            <a:r>
              <a:rPr lang="en-US" altLang="zh-CN" sz="2400" b="0">
                <a:solidFill>
                  <a:schemeClr val="tx2"/>
                </a:solidFill>
                <a:latin typeface="Times New Roman" panose="02020603050405020304" pitchFamily="18" charset="0"/>
              </a:rPr>
              <a:t> 12       34</a:t>
            </a:r>
            <a:endParaRPr lang="en-US" altLang="zh-CN" sz="2400" b="0">
              <a:solidFill>
                <a:schemeClr val="tx2"/>
              </a:solidFill>
              <a:latin typeface="Times New Roman" panose="02020603050405020304" pitchFamily="18" charset="0"/>
            </a:endParaRPr>
          </a:p>
        </p:txBody>
      </p:sp>
      <p:sp>
        <p:nvSpPr>
          <p:cNvPr id="316438" name="直接连接符 316437"/>
          <p:cNvSpPr/>
          <p:nvPr/>
        </p:nvSpPr>
        <p:spPr>
          <a:xfrm>
            <a:off x="1619250" y="4025900"/>
            <a:ext cx="0" cy="504825"/>
          </a:xfrm>
          <a:prstGeom prst="line">
            <a:avLst/>
          </a:prstGeom>
          <a:ln w="12700" cap="sq" cmpd="sng">
            <a:solidFill>
              <a:srgbClr val="000080"/>
            </a:solidFill>
            <a:prstDash val="solid"/>
            <a:headEnd type="none" w="sm" len="sm"/>
            <a:tailEnd type="none" w="sm" len="sm"/>
          </a:ln>
        </p:spPr>
      </p:sp>
      <p:sp>
        <p:nvSpPr>
          <p:cNvPr id="316439" name="任意多边形 316438"/>
          <p:cNvSpPr/>
          <p:nvPr/>
        </p:nvSpPr>
        <p:spPr>
          <a:xfrm>
            <a:off x="1273175" y="3498850"/>
            <a:ext cx="3332163" cy="1489075"/>
          </a:xfrm>
          <a:custGeom>
            <a:avLst/>
            <a:gdLst/>
            <a:ahLst/>
            <a:cxnLst/>
            <a:pathLst>
              <a:path w="2099" h="938">
                <a:moveTo>
                  <a:pt x="0" y="245"/>
                </a:moveTo>
                <a:cubicBezTo>
                  <a:pt x="51" y="167"/>
                  <a:pt x="97" y="73"/>
                  <a:pt x="176" y="20"/>
                </a:cubicBezTo>
                <a:cubicBezTo>
                  <a:pt x="185" y="14"/>
                  <a:pt x="238" y="2"/>
                  <a:pt x="244" y="0"/>
                </a:cubicBezTo>
                <a:cubicBezTo>
                  <a:pt x="303" y="3"/>
                  <a:pt x="362" y="3"/>
                  <a:pt x="420" y="10"/>
                </a:cubicBezTo>
                <a:cubicBezTo>
                  <a:pt x="475" y="17"/>
                  <a:pt x="517" y="37"/>
                  <a:pt x="566" y="59"/>
                </a:cubicBezTo>
                <a:cubicBezTo>
                  <a:pt x="621" y="83"/>
                  <a:pt x="684" y="102"/>
                  <a:pt x="742" y="118"/>
                </a:cubicBezTo>
                <a:cubicBezTo>
                  <a:pt x="785" y="130"/>
                  <a:pt x="830" y="143"/>
                  <a:pt x="869" y="166"/>
                </a:cubicBezTo>
                <a:cubicBezTo>
                  <a:pt x="889" y="178"/>
                  <a:pt x="908" y="192"/>
                  <a:pt x="927" y="205"/>
                </a:cubicBezTo>
                <a:cubicBezTo>
                  <a:pt x="937" y="212"/>
                  <a:pt x="957" y="225"/>
                  <a:pt x="957" y="225"/>
                </a:cubicBezTo>
                <a:cubicBezTo>
                  <a:pt x="987" y="270"/>
                  <a:pt x="1007" y="306"/>
                  <a:pt x="1045" y="342"/>
                </a:cubicBezTo>
                <a:cubicBezTo>
                  <a:pt x="1062" y="397"/>
                  <a:pt x="1102" y="441"/>
                  <a:pt x="1132" y="489"/>
                </a:cubicBezTo>
                <a:cubicBezTo>
                  <a:pt x="1137" y="498"/>
                  <a:pt x="1137" y="509"/>
                  <a:pt x="1142" y="518"/>
                </a:cubicBezTo>
                <a:cubicBezTo>
                  <a:pt x="1153" y="538"/>
                  <a:pt x="1174" y="554"/>
                  <a:pt x="1181" y="576"/>
                </a:cubicBezTo>
                <a:cubicBezTo>
                  <a:pt x="1184" y="586"/>
                  <a:pt x="1185" y="597"/>
                  <a:pt x="1191" y="606"/>
                </a:cubicBezTo>
                <a:cubicBezTo>
                  <a:pt x="1224" y="655"/>
                  <a:pt x="1279" y="700"/>
                  <a:pt x="1328" y="733"/>
                </a:cubicBezTo>
                <a:cubicBezTo>
                  <a:pt x="1360" y="782"/>
                  <a:pt x="1337" y="754"/>
                  <a:pt x="1406" y="801"/>
                </a:cubicBezTo>
                <a:cubicBezTo>
                  <a:pt x="1426" y="814"/>
                  <a:pt x="1476" y="859"/>
                  <a:pt x="1494" y="869"/>
                </a:cubicBezTo>
                <a:cubicBezTo>
                  <a:pt x="1515" y="881"/>
                  <a:pt x="1565" y="892"/>
                  <a:pt x="1591" y="899"/>
                </a:cubicBezTo>
                <a:cubicBezTo>
                  <a:pt x="1601" y="905"/>
                  <a:pt x="1610" y="913"/>
                  <a:pt x="1621" y="918"/>
                </a:cubicBezTo>
                <a:cubicBezTo>
                  <a:pt x="1640" y="926"/>
                  <a:pt x="1679" y="938"/>
                  <a:pt x="1679" y="938"/>
                </a:cubicBezTo>
                <a:cubicBezTo>
                  <a:pt x="1757" y="935"/>
                  <a:pt x="1835" y="934"/>
                  <a:pt x="1913" y="928"/>
                </a:cubicBezTo>
                <a:cubicBezTo>
                  <a:pt x="1975" y="924"/>
                  <a:pt x="2035" y="899"/>
                  <a:pt x="2099" y="899"/>
                </a:cubicBezTo>
              </a:path>
            </a:pathLst>
          </a:custGeom>
          <a:noFill/>
          <a:ln w="25400" cap="sq" cmpd="sng">
            <a:solidFill>
              <a:schemeClr val="tx2">
                <a:alpha val="100000"/>
              </a:schemeClr>
            </a:solidFill>
            <a:prstDash val="solid"/>
            <a:headEnd type="none" w="sm" len="sm"/>
            <a:tailEnd type="none" w="lg" len="lg"/>
          </a:ln>
        </p:spPr>
        <p:txBody>
          <a:bodyPr/>
          <a:p>
            <a:endParaRPr lang="zh-CN" altLang="en-US"/>
          </a:p>
        </p:txBody>
      </p:sp>
      <p:sp>
        <p:nvSpPr>
          <p:cNvPr id="316440" name="任意多边形 316439"/>
          <p:cNvSpPr/>
          <p:nvPr/>
        </p:nvSpPr>
        <p:spPr>
          <a:xfrm>
            <a:off x="2084388" y="3498850"/>
            <a:ext cx="2589212" cy="1079500"/>
          </a:xfrm>
          <a:custGeom>
            <a:avLst/>
            <a:gdLst/>
            <a:ahLst/>
            <a:cxnLst/>
            <a:pathLst>
              <a:path w="1631" h="615">
                <a:moveTo>
                  <a:pt x="0" y="234"/>
                </a:moveTo>
                <a:cubicBezTo>
                  <a:pt x="27" y="194"/>
                  <a:pt x="48" y="118"/>
                  <a:pt x="78" y="88"/>
                </a:cubicBezTo>
                <a:cubicBezTo>
                  <a:pt x="99" y="67"/>
                  <a:pt x="111" y="67"/>
                  <a:pt x="137" y="59"/>
                </a:cubicBezTo>
                <a:cubicBezTo>
                  <a:pt x="202" y="37"/>
                  <a:pt x="265" y="14"/>
                  <a:pt x="332" y="0"/>
                </a:cubicBezTo>
                <a:cubicBezTo>
                  <a:pt x="447" y="9"/>
                  <a:pt x="545" y="24"/>
                  <a:pt x="654" y="59"/>
                </a:cubicBezTo>
                <a:cubicBezTo>
                  <a:pt x="664" y="62"/>
                  <a:pt x="674" y="65"/>
                  <a:pt x="684" y="68"/>
                </a:cubicBezTo>
                <a:cubicBezTo>
                  <a:pt x="703" y="74"/>
                  <a:pt x="723" y="81"/>
                  <a:pt x="742" y="88"/>
                </a:cubicBezTo>
                <a:cubicBezTo>
                  <a:pt x="762" y="95"/>
                  <a:pt x="801" y="107"/>
                  <a:pt x="801" y="107"/>
                </a:cubicBezTo>
                <a:cubicBezTo>
                  <a:pt x="831" y="127"/>
                  <a:pt x="855" y="136"/>
                  <a:pt x="889" y="146"/>
                </a:cubicBezTo>
                <a:cubicBezTo>
                  <a:pt x="908" y="159"/>
                  <a:pt x="928" y="172"/>
                  <a:pt x="947" y="185"/>
                </a:cubicBezTo>
                <a:cubicBezTo>
                  <a:pt x="957" y="192"/>
                  <a:pt x="959" y="207"/>
                  <a:pt x="967" y="215"/>
                </a:cubicBezTo>
                <a:cubicBezTo>
                  <a:pt x="975" y="223"/>
                  <a:pt x="986" y="228"/>
                  <a:pt x="996" y="234"/>
                </a:cubicBezTo>
                <a:cubicBezTo>
                  <a:pt x="1054" y="322"/>
                  <a:pt x="1118" y="415"/>
                  <a:pt x="1221" y="449"/>
                </a:cubicBezTo>
                <a:cubicBezTo>
                  <a:pt x="1260" y="475"/>
                  <a:pt x="1298" y="502"/>
                  <a:pt x="1338" y="527"/>
                </a:cubicBezTo>
                <a:cubicBezTo>
                  <a:pt x="1370" y="547"/>
                  <a:pt x="1450" y="564"/>
                  <a:pt x="1484" y="576"/>
                </a:cubicBezTo>
                <a:cubicBezTo>
                  <a:pt x="1532" y="593"/>
                  <a:pt x="1580" y="615"/>
                  <a:pt x="1631" y="615"/>
                </a:cubicBezTo>
              </a:path>
            </a:pathLst>
          </a:custGeom>
          <a:noFill/>
          <a:ln w="25400" cap="sq" cmpd="sng">
            <a:solidFill>
              <a:schemeClr val="tx2">
                <a:alpha val="100000"/>
              </a:schemeClr>
            </a:solidFill>
            <a:prstDash val="solid"/>
            <a:headEnd type="none" w="sm" len="sm"/>
            <a:tailEnd type="none" w="lg" len="lg"/>
          </a:ln>
        </p:spPr>
        <p:txBody>
          <a:bodyPr/>
          <a:p>
            <a:endParaRPr lang="zh-CN" altLang="en-US"/>
          </a:p>
        </p:txBody>
      </p:sp>
      <p:sp>
        <p:nvSpPr>
          <p:cNvPr id="316441" name="文本框 316440"/>
          <p:cNvSpPr txBox="1"/>
          <p:nvPr/>
        </p:nvSpPr>
        <p:spPr>
          <a:xfrm>
            <a:off x="1187450" y="4746625"/>
            <a:ext cx="792163"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 AX</a:t>
            </a:r>
            <a:endParaRPr lang="en-US" altLang="zh-CN" sz="2400">
              <a:solidFill>
                <a:schemeClr val="tx2"/>
              </a:solidFill>
              <a:latin typeface="Times New Roman" panose="02020603050405020304" pitchFamily="18" charset="0"/>
            </a:endParaRPr>
          </a:p>
        </p:txBody>
      </p:sp>
      <p:sp>
        <p:nvSpPr>
          <p:cNvPr id="316442" name="文本框 316441"/>
          <p:cNvSpPr txBox="1"/>
          <p:nvPr/>
        </p:nvSpPr>
        <p:spPr>
          <a:xfrm>
            <a:off x="2155825" y="5588000"/>
            <a:ext cx="1152525"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 SP+2</a:t>
            </a:r>
            <a:endParaRPr lang="en-US" altLang="zh-CN" sz="2400">
              <a:solidFill>
                <a:schemeClr val="tx2"/>
              </a:solidFill>
              <a:latin typeface="Times New Roman" panose="02020603050405020304" pitchFamily="18" charset="0"/>
            </a:endParaRPr>
          </a:p>
        </p:txBody>
      </p:sp>
      <p:sp>
        <p:nvSpPr>
          <p:cNvPr id="316443" name="直接连接符 316442"/>
          <p:cNvSpPr/>
          <p:nvPr/>
        </p:nvSpPr>
        <p:spPr>
          <a:xfrm>
            <a:off x="2081213" y="3859213"/>
            <a:ext cx="0" cy="144462"/>
          </a:xfrm>
          <a:prstGeom prst="line">
            <a:avLst/>
          </a:prstGeom>
          <a:ln w="25400" cap="sq" cmpd="sng">
            <a:solidFill>
              <a:schemeClr val="tx2"/>
            </a:solidFill>
            <a:prstDash val="solid"/>
            <a:headEnd type="none" w="sm" len="sm"/>
            <a:tailEnd type="triangle" w="lg" len="lg"/>
          </a:ln>
        </p:spPr>
      </p:sp>
      <p:sp>
        <p:nvSpPr>
          <p:cNvPr id="316444" name="直接连接符 316443"/>
          <p:cNvSpPr/>
          <p:nvPr/>
        </p:nvSpPr>
        <p:spPr>
          <a:xfrm>
            <a:off x="1289050" y="3859213"/>
            <a:ext cx="0" cy="144462"/>
          </a:xfrm>
          <a:prstGeom prst="line">
            <a:avLst/>
          </a:prstGeom>
          <a:ln w="25400" cap="sq" cmpd="sng">
            <a:solidFill>
              <a:schemeClr val="tx2"/>
            </a:solidFill>
            <a:prstDash val="solid"/>
            <a:headEnd type="none" w="sm" len="sm"/>
            <a:tailEnd type="triangle" w="lg" len="lg"/>
          </a:ln>
        </p:spPr>
      </p:sp>
      <p:sp>
        <p:nvSpPr>
          <p:cNvPr id="316445" name="直接连接符 316444"/>
          <p:cNvSpPr/>
          <p:nvPr/>
        </p:nvSpPr>
        <p:spPr>
          <a:xfrm flipV="1">
            <a:off x="3308350" y="5370513"/>
            <a:ext cx="1223963" cy="504825"/>
          </a:xfrm>
          <a:prstGeom prst="line">
            <a:avLst/>
          </a:prstGeom>
          <a:ln w="25400" cap="sq" cmpd="sng">
            <a:solidFill>
              <a:srgbClr val="339966"/>
            </a:solidFill>
            <a:prstDash val="solid"/>
            <a:headEnd type="none" w="sm" len="sm"/>
            <a:tailEnd type="triangle" w="lg" len="lg"/>
          </a:ln>
        </p:spPr>
      </p:sp>
      <p:sp>
        <p:nvSpPr>
          <p:cNvPr id="316446" name="直接连接符 316445"/>
          <p:cNvSpPr/>
          <p:nvPr/>
        </p:nvSpPr>
        <p:spPr>
          <a:xfrm>
            <a:off x="6359525" y="2389188"/>
            <a:ext cx="0" cy="3732212"/>
          </a:xfrm>
          <a:prstGeom prst="line">
            <a:avLst/>
          </a:prstGeom>
          <a:ln w="12700" cap="sq" cmpd="sng">
            <a:solidFill>
              <a:srgbClr val="000080"/>
            </a:solidFill>
            <a:prstDash val="solid"/>
            <a:headEnd type="none" w="sm" len="sm"/>
            <a:tailEnd type="none" w="sm" len="sm"/>
          </a:ln>
        </p:spPr>
      </p:sp>
      <p:sp>
        <p:nvSpPr>
          <p:cNvPr id="316447" name="任意多边形 316446"/>
          <p:cNvSpPr/>
          <p:nvPr/>
        </p:nvSpPr>
        <p:spPr>
          <a:xfrm>
            <a:off x="4641850" y="2274888"/>
            <a:ext cx="1685925" cy="377825"/>
          </a:xfrm>
          <a:custGeom>
            <a:avLst/>
            <a:gdLst/>
            <a:ahLst/>
            <a:cxnLst/>
            <a:pathLst>
              <a:path w="1062" h="238">
                <a:moveTo>
                  <a:pt x="0" y="74"/>
                </a:moveTo>
                <a:cubicBezTo>
                  <a:pt x="11" y="63"/>
                  <a:pt x="54" y="24"/>
                  <a:pt x="65" y="18"/>
                </a:cubicBezTo>
                <a:cubicBezTo>
                  <a:pt x="82" y="9"/>
                  <a:pt x="120" y="0"/>
                  <a:pt x="120" y="0"/>
                </a:cubicBezTo>
                <a:cubicBezTo>
                  <a:pt x="178" y="14"/>
                  <a:pt x="236" y="21"/>
                  <a:pt x="296" y="28"/>
                </a:cubicBezTo>
                <a:cubicBezTo>
                  <a:pt x="389" y="64"/>
                  <a:pt x="459" y="133"/>
                  <a:pt x="545" y="175"/>
                </a:cubicBezTo>
                <a:cubicBezTo>
                  <a:pt x="572" y="202"/>
                  <a:pt x="606" y="209"/>
                  <a:pt x="637" y="231"/>
                </a:cubicBezTo>
                <a:cubicBezTo>
                  <a:pt x="726" y="228"/>
                  <a:pt x="817" y="238"/>
                  <a:pt x="905" y="222"/>
                </a:cubicBezTo>
                <a:cubicBezTo>
                  <a:pt x="927" y="218"/>
                  <a:pt x="935" y="190"/>
                  <a:pt x="951" y="175"/>
                </a:cubicBezTo>
                <a:cubicBezTo>
                  <a:pt x="989" y="139"/>
                  <a:pt x="1025" y="102"/>
                  <a:pt x="1062" y="65"/>
                </a:cubicBezTo>
              </a:path>
            </a:pathLst>
          </a:custGeom>
          <a:noFill/>
          <a:ln w="12700" cap="sq" cmpd="sng">
            <a:solidFill>
              <a:srgbClr val="000080">
                <a:alpha val="100000"/>
              </a:srgbClr>
            </a:solidFill>
            <a:prstDash val="solid"/>
            <a:headEnd type="none" w="sm" len="sm"/>
            <a:tailEnd type="none" w="sm" len="sm"/>
          </a:ln>
        </p:spPr>
        <p:txBody>
          <a:bodyPr/>
          <a:p>
            <a:endParaRPr lang="zh-CN" altLang="en-US"/>
          </a:p>
        </p:txBody>
      </p:sp>
    </p:spTree>
  </p:cSld>
  <p:clrMapOvr>
    <a:masterClrMapping/>
  </p:clrMapOvr>
  <p:transition>
    <p:wheel spokes="8"/>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7442" name="标题 317441"/>
          <p:cNvSpPr>
            <a:spLocks noGrp="1"/>
          </p:cNvSpPr>
          <p:nvPr>
            <p:ph type="title"/>
          </p:nvPr>
        </p:nvSpPr>
        <p:spPr/>
        <p:txBody>
          <a:bodyPr anchor="ctr" anchorCtr="0"/>
          <a:p>
            <a:endParaRPr lang="zh-CN" altLang="en-US" dirty="0"/>
          </a:p>
        </p:txBody>
      </p:sp>
      <p:sp>
        <p:nvSpPr>
          <p:cNvPr id="317443" name="文本占位符 317442"/>
          <p:cNvSpPr>
            <a:spLocks noGrp="1"/>
          </p:cNvSpPr>
          <p:nvPr>
            <p:ph type="body" idx="1"/>
          </p:nvPr>
        </p:nvSpPr>
        <p:spPr/>
        <p:txBody>
          <a:bodyPr/>
          <a:p>
            <a:pPr>
              <a:buNone/>
            </a:pPr>
            <a:r>
              <a:rPr lang="zh-CN" altLang="en-US" dirty="0"/>
              <a:t>堆栈操作指令说明</a:t>
            </a:r>
            <a:endParaRPr lang="zh-CN" altLang="en-US" dirty="0"/>
          </a:p>
          <a:p>
            <a:pPr algn="just">
              <a:spcAft>
                <a:spcPct val="20000"/>
              </a:spcAft>
            </a:pPr>
            <a:r>
              <a:rPr lang="zh-CN" altLang="en-US" sz="2400" dirty="0"/>
              <a:t>指令的操作数必须是16位的</a:t>
            </a:r>
            <a:endParaRPr lang="zh-CN" altLang="en-US" sz="2400" dirty="0"/>
          </a:p>
          <a:p>
            <a:pPr algn="just">
              <a:spcAft>
                <a:spcPct val="20000"/>
              </a:spcAft>
            </a:pPr>
            <a:r>
              <a:rPr lang="zh-CN" altLang="en-US" sz="2400" dirty="0"/>
              <a:t>操作数可以是寄存器或存储器两单元，但不能是立即数</a:t>
            </a:r>
            <a:endParaRPr lang="zh-CN" altLang="en-US" sz="2400" dirty="0"/>
          </a:p>
          <a:p>
            <a:pPr algn="just">
              <a:spcAft>
                <a:spcPct val="20000"/>
              </a:spcAft>
            </a:pPr>
            <a:r>
              <a:rPr lang="zh-CN" altLang="en-US" sz="2400" dirty="0"/>
              <a:t>不能从栈顶弹出一个字给</a:t>
            </a:r>
            <a:r>
              <a:rPr lang="en-US" altLang="zh-CN" sz="2400"/>
              <a:t>CS (P110)</a:t>
            </a:r>
            <a:endParaRPr lang="en-US" altLang="zh-CN" sz="2400"/>
          </a:p>
          <a:p>
            <a:pPr algn="just">
              <a:spcAft>
                <a:spcPct val="20000"/>
              </a:spcAft>
            </a:pPr>
            <a:r>
              <a:rPr lang="en-US" altLang="zh-CN" sz="2400"/>
              <a:t>PUSH</a:t>
            </a:r>
            <a:r>
              <a:rPr lang="zh-CN" altLang="en-US" sz="2400" dirty="0"/>
              <a:t>和</a:t>
            </a:r>
            <a:r>
              <a:rPr lang="en-US" altLang="zh-CN" sz="2400"/>
              <a:t>POP</a:t>
            </a:r>
            <a:r>
              <a:rPr lang="zh-CN" altLang="en-US" sz="2400" dirty="0"/>
              <a:t>指令在程序中一般成对出现</a:t>
            </a:r>
            <a:endParaRPr lang="zh-CN" altLang="en-US" sz="2400" dirty="0"/>
          </a:p>
          <a:p>
            <a:pPr algn="just">
              <a:spcAft>
                <a:spcPct val="20000"/>
              </a:spcAft>
            </a:pPr>
            <a:r>
              <a:rPr lang="en-US" altLang="zh-CN" sz="2400"/>
              <a:t>PUSH</a:t>
            </a:r>
            <a:r>
              <a:rPr lang="zh-CN" altLang="en-US" sz="2400" dirty="0"/>
              <a:t>指令的操作方向是从高地址向低地址，而</a:t>
            </a:r>
            <a:r>
              <a:rPr lang="en-US" altLang="zh-CN" sz="2400"/>
              <a:t>POP</a:t>
            </a:r>
            <a:r>
              <a:rPr lang="zh-CN" altLang="en-US" sz="2400" dirty="0"/>
              <a:t>指令的操作正好相反</a:t>
            </a:r>
            <a:endParaRPr lang="zh-CN" altLang="en-US" sz="2400" dirty="0"/>
          </a:p>
        </p:txBody>
      </p:sp>
    </p:spTree>
  </p:cSld>
  <p:clrMapOvr>
    <a:masterClrMapping/>
  </p:clrMapOvr>
  <p:transition>
    <p:wheel spokes="8"/>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8466" name="标题 318465"/>
          <p:cNvSpPr>
            <a:spLocks noGrp="1"/>
          </p:cNvSpPr>
          <p:nvPr>
            <p:ph type="title"/>
          </p:nvPr>
        </p:nvSpPr>
        <p:spPr/>
        <p:txBody>
          <a:bodyPr anchor="ctr" anchorCtr="0"/>
          <a:p>
            <a:endParaRPr lang="zh-CN" altLang="en-US" dirty="0"/>
          </a:p>
        </p:txBody>
      </p:sp>
      <p:sp>
        <p:nvSpPr>
          <p:cNvPr id="318467" name="文本占位符 318466"/>
          <p:cNvSpPr>
            <a:spLocks noGrp="1"/>
          </p:cNvSpPr>
          <p:nvPr>
            <p:ph type="body" idx="1"/>
          </p:nvPr>
        </p:nvSpPr>
        <p:spPr/>
        <p:txBody>
          <a:bodyPr/>
          <a:p>
            <a:pPr>
              <a:buNone/>
            </a:pPr>
            <a:r>
              <a:rPr lang="zh-CN" altLang="en-US" dirty="0"/>
              <a:t>堆栈操作指令例</a:t>
            </a:r>
            <a:endParaRPr lang="zh-CN" altLang="en-US" dirty="0"/>
          </a:p>
          <a:p>
            <a:pPr>
              <a:buNone/>
            </a:pPr>
            <a:r>
              <a:rPr lang="en-US" altLang="zh-CN" sz="2400"/>
              <a:t>PUSH  AX</a:t>
            </a:r>
            <a:endParaRPr lang="en-US" altLang="zh-CN" sz="2400"/>
          </a:p>
          <a:p>
            <a:pPr>
              <a:buNone/>
            </a:pPr>
            <a:r>
              <a:rPr lang="en-US" altLang="zh-CN" sz="2400"/>
              <a:t>PUSH  BX</a:t>
            </a:r>
            <a:endParaRPr lang="en-US" altLang="zh-CN" sz="2400"/>
          </a:p>
          <a:p>
            <a:pPr>
              <a:buNone/>
            </a:pPr>
            <a:r>
              <a:rPr lang="en-US" altLang="zh-CN" sz="2400"/>
              <a:t>PUSH  WORD  PTR[BX]</a:t>
            </a:r>
            <a:endParaRPr lang="en-US" altLang="zh-CN" sz="2400"/>
          </a:p>
          <a:p>
            <a:endParaRPr lang="en-US" altLang="zh-CN" sz="2400"/>
          </a:p>
          <a:p>
            <a:pPr>
              <a:buNone/>
            </a:pPr>
            <a:r>
              <a:rPr lang="en-US" altLang="zh-CN" sz="2400"/>
              <a:t>POP  WORD  PTR[BX]</a:t>
            </a:r>
            <a:endParaRPr lang="en-US" altLang="zh-CN" sz="2400"/>
          </a:p>
          <a:p>
            <a:pPr>
              <a:buNone/>
            </a:pPr>
            <a:r>
              <a:rPr lang="en-US" altLang="zh-CN" sz="2400"/>
              <a:t>POP  AX</a:t>
            </a:r>
            <a:endParaRPr lang="en-US" altLang="zh-CN" sz="2400"/>
          </a:p>
          <a:p>
            <a:pPr>
              <a:buNone/>
            </a:pPr>
            <a:r>
              <a:rPr lang="en-US" altLang="zh-CN" sz="2400"/>
              <a:t>POP  BX</a:t>
            </a:r>
            <a:endParaRPr lang="en-US" altLang="zh-CN" sz="2400"/>
          </a:p>
          <a:p>
            <a:endParaRPr lang="zh-CN" altLang="en-US" sz="2400" dirty="0"/>
          </a:p>
        </p:txBody>
      </p:sp>
      <p:sp>
        <p:nvSpPr>
          <p:cNvPr id="318468" name="文本框 318467"/>
          <p:cNvSpPr txBox="1"/>
          <p:nvPr/>
        </p:nvSpPr>
        <p:spPr>
          <a:xfrm>
            <a:off x="611188" y="3903663"/>
            <a:ext cx="609600" cy="457200"/>
          </a:xfrm>
          <a:prstGeom prst="rect">
            <a:avLst/>
          </a:prstGeom>
          <a:noFill/>
          <a:ln w="12700">
            <a:noFill/>
          </a:ln>
        </p:spPr>
        <p:txBody>
          <a:bodyPr>
            <a:spAutoFit/>
          </a:bodyPr>
          <a:p>
            <a:pPr>
              <a:spcBef>
                <a:spcPct val="50000"/>
              </a:spcBef>
            </a:pPr>
            <a:r>
              <a:rPr lang="en-US" altLang="zh-CN" sz="2400" b="0">
                <a:solidFill>
                  <a:srgbClr val="000099"/>
                </a:solidFill>
                <a:latin typeface="宋体" panose="02010600030101010101" pitchFamily="2" charset="-122"/>
              </a:rPr>
              <a:t>┇</a:t>
            </a:r>
            <a:r>
              <a:rPr lang="en-US" altLang="zh-CN" sz="2400" b="0">
                <a:solidFill>
                  <a:srgbClr val="000099"/>
                </a:solidFill>
                <a:latin typeface="Times New Roman" panose="02020603050405020304" pitchFamily="18" charset="0"/>
              </a:rPr>
              <a:t> </a:t>
            </a:r>
            <a:endParaRPr lang="en-US" altLang="zh-CN" sz="2400" b="0">
              <a:solidFill>
                <a:srgbClr val="000099"/>
              </a:solidFill>
              <a:latin typeface="Times New Roman" panose="02020603050405020304" pitchFamily="18" charset="0"/>
            </a:endParaRPr>
          </a:p>
        </p:txBody>
      </p:sp>
      <p:sp>
        <p:nvSpPr>
          <p:cNvPr id="318469" name="右大括号 318468"/>
          <p:cNvSpPr/>
          <p:nvPr/>
        </p:nvSpPr>
        <p:spPr>
          <a:xfrm>
            <a:off x="1835150" y="5157788"/>
            <a:ext cx="152400" cy="609600"/>
          </a:xfrm>
          <a:prstGeom prst="rightBrace">
            <a:avLst>
              <a:gd name="adj1" fmla="val 33333"/>
              <a:gd name="adj2" fmla="val 50000"/>
            </a:avLst>
          </a:prstGeom>
          <a:noFill/>
          <a:ln w="25400" cap="sq" cmpd="sng">
            <a:solidFill>
              <a:srgbClr val="339966"/>
            </a:solidFill>
            <a:prstDash val="solid"/>
            <a:headEnd type="none" w="sm" len="sm"/>
            <a:tailEnd type="none" w="lg" len="lg"/>
          </a:ln>
        </p:spPr>
        <p:txBody>
          <a:bodyPr/>
          <a:p>
            <a:endParaRPr lang="zh-CN" altLang="en-US"/>
          </a:p>
        </p:txBody>
      </p:sp>
      <p:sp>
        <p:nvSpPr>
          <p:cNvPr id="318470" name="直接连接符 318469"/>
          <p:cNvSpPr/>
          <p:nvPr/>
        </p:nvSpPr>
        <p:spPr>
          <a:xfrm flipH="1" flipV="1">
            <a:off x="2073275" y="5534025"/>
            <a:ext cx="779463" cy="271463"/>
          </a:xfrm>
          <a:prstGeom prst="line">
            <a:avLst/>
          </a:prstGeom>
          <a:ln w="25400" cap="sq" cmpd="sng">
            <a:solidFill>
              <a:srgbClr val="339966"/>
            </a:solidFill>
            <a:prstDash val="solid"/>
            <a:headEnd type="none" w="sm" len="sm"/>
            <a:tailEnd type="triangle" w="lg" len="lg"/>
          </a:ln>
        </p:spPr>
      </p:sp>
      <p:sp>
        <p:nvSpPr>
          <p:cNvPr id="318471" name="文本框 318470"/>
          <p:cNvSpPr txBox="1"/>
          <p:nvPr/>
        </p:nvSpPr>
        <p:spPr>
          <a:xfrm>
            <a:off x="2843213" y="5559425"/>
            <a:ext cx="3240087" cy="822325"/>
          </a:xfrm>
          <a:prstGeom prst="rect">
            <a:avLst/>
          </a:prstGeom>
          <a:noFill/>
          <a:ln w="25400">
            <a:noFill/>
          </a:ln>
        </p:spPr>
        <p:txBody>
          <a:bodyPr>
            <a:spAutoFit/>
          </a:bodyPr>
          <a:p>
            <a:pPr eaLnBrk="0" hangingPunct="0">
              <a:spcBef>
                <a:spcPct val="50000"/>
              </a:spcBef>
            </a:pPr>
            <a:r>
              <a:rPr lang="zh-CN" altLang="en-US" sz="2400" dirty="0">
                <a:solidFill>
                  <a:srgbClr val="000099"/>
                </a:solidFill>
                <a:latin typeface="Times New Roman" panose="02020603050405020304" pitchFamily="18" charset="0"/>
              </a:rPr>
              <a:t>如此，会使</a:t>
            </a:r>
            <a:r>
              <a:rPr lang="en-US" altLang="zh-CN" sz="2400">
                <a:solidFill>
                  <a:srgbClr val="000099"/>
                </a:solidFill>
                <a:latin typeface="Times New Roman" panose="02020603050405020304" pitchFamily="18" charset="0"/>
              </a:rPr>
              <a:t>AX</a:t>
            </a:r>
            <a:r>
              <a:rPr lang="zh-CN" altLang="en-US" sz="2400">
                <a:solidFill>
                  <a:srgbClr val="000099"/>
                </a:solidFill>
                <a:latin typeface="Times New Roman" panose="02020603050405020304" pitchFamily="18" charset="0"/>
              </a:rPr>
              <a:t>和</a:t>
            </a:r>
            <a:r>
              <a:rPr lang="en-US" altLang="zh-CN" sz="2400">
                <a:solidFill>
                  <a:srgbClr val="000099"/>
                </a:solidFill>
                <a:latin typeface="Times New Roman" panose="02020603050405020304" pitchFamily="18" charset="0"/>
              </a:rPr>
              <a:t>BX</a:t>
            </a:r>
            <a:r>
              <a:rPr lang="zh-CN" altLang="en-US" sz="2400" dirty="0">
                <a:solidFill>
                  <a:srgbClr val="000099"/>
                </a:solidFill>
                <a:latin typeface="Times New Roman" panose="02020603050405020304" pitchFamily="18" charset="0"/>
              </a:rPr>
              <a:t>的内容互换</a:t>
            </a:r>
            <a:endParaRPr lang="zh-CN" altLang="en-US" sz="2400" dirty="0">
              <a:solidFill>
                <a:srgbClr val="000099"/>
              </a:solidFill>
              <a:latin typeface="Times New Roman" panose="02020603050405020304" pitchFamily="18" charset="0"/>
            </a:endParaRPr>
          </a:p>
        </p:txBody>
      </p:sp>
    </p:spTree>
  </p:cSld>
  <p:clrMapOvr>
    <a:masterClrMapping/>
  </p:clrMapOvr>
  <p:transition>
    <p:wheel spokes="8"/>
  </p:transition>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19490" name="标题 319489"/>
          <p:cNvSpPr>
            <a:spLocks noGrp="1"/>
          </p:cNvSpPr>
          <p:nvPr>
            <p:ph type="title"/>
          </p:nvPr>
        </p:nvSpPr>
        <p:spPr/>
        <p:txBody>
          <a:bodyPr anchor="ctr" anchorCtr="0"/>
          <a:p>
            <a:endParaRPr lang="zh-CN" altLang="en-US" dirty="0"/>
          </a:p>
        </p:txBody>
      </p:sp>
      <p:sp>
        <p:nvSpPr>
          <p:cNvPr id="319491" name="文本占位符 319490"/>
          <p:cNvSpPr>
            <a:spLocks noGrp="1"/>
          </p:cNvSpPr>
          <p:nvPr>
            <p:ph type="body" idx="1"/>
          </p:nvPr>
        </p:nvSpPr>
        <p:spPr/>
        <p:txBody>
          <a:bodyPr/>
          <a:p>
            <a:pPr>
              <a:buNone/>
            </a:pPr>
            <a:r>
              <a:rPr lang="zh-CN" altLang="en-US" dirty="0"/>
              <a:t>交换指令</a:t>
            </a:r>
            <a:endParaRPr lang="zh-CN" altLang="en-US" dirty="0"/>
          </a:p>
          <a:p>
            <a:pPr algn="just">
              <a:buNone/>
            </a:pPr>
            <a:r>
              <a:rPr lang="zh-CN" altLang="en-US" sz="2400" dirty="0"/>
              <a:t>格式：</a:t>
            </a:r>
            <a:endParaRPr lang="zh-CN" altLang="en-US" sz="2400" dirty="0"/>
          </a:p>
          <a:p>
            <a:pPr algn="just">
              <a:spcAft>
                <a:spcPct val="30000"/>
              </a:spcAft>
              <a:buNone/>
            </a:pPr>
            <a:r>
              <a:rPr lang="en-US" altLang="zh-CN" sz="2400"/>
              <a:t>   XCHG  REG，MEM/REG</a:t>
            </a:r>
            <a:endParaRPr lang="en-US" altLang="zh-CN" sz="2400"/>
          </a:p>
          <a:p>
            <a:pPr algn="just">
              <a:buNone/>
            </a:pPr>
            <a:r>
              <a:rPr lang="zh-CN" altLang="en-US" sz="2400" dirty="0"/>
              <a:t>两操作数必须有一个是寄存器操作数</a:t>
            </a:r>
            <a:endParaRPr lang="zh-CN" altLang="en-US" sz="2400" dirty="0"/>
          </a:p>
          <a:p>
            <a:pPr algn="just">
              <a:buNone/>
            </a:pPr>
            <a:r>
              <a:rPr lang="zh-CN" altLang="en-US" sz="2400" dirty="0"/>
              <a:t>不允许使用段寄存器。</a:t>
            </a:r>
            <a:endParaRPr lang="zh-CN" altLang="en-US" sz="2400" dirty="0"/>
          </a:p>
          <a:p>
            <a:pPr algn="just">
              <a:buNone/>
            </a:pPr>
            <a:r>
              <a:rPr lang="zh-CN" altLang="en-US" dirty="0"/>
              <a:t>例：</a:t>
            </a:r>
            <a:endParaRPr lang="zh-CN" altLang="en-US" dirty="0"/>
          </a:p>
          <a:p>
            <a:pPr algn="just">
              <a:buNone/>
            </a:pPr>
            <a:r>
              <a:rPr lang="en-US" altLang="zh-CN" sz="2400"/>
              <a:t>      XCHG	AX，BX</a:t>
            </a:r>
            <a:endParaRPr lang="en-US" altLang="zh-CN" sz="2400"/>
          </a:p>
          <a:p>
            <a:pPr algn="just">
              <a:buNone/>
            </a:pPr>
            <a:r>
              <a:rPr lang="en-US" altLang="zh-CN" sz="2400"/>
              <a:t>      XCHG	[2000]，CL</a:t>
            </a:r>
            <a:endParaRPr lang="zh-CN" altLang="en-US" sz="2400" dirty="0"/>
          </a:p>
        </p:txBody>
      </p:sp>
    </p:spTree>
  </p:cSld>
  <p:clrMapOvr>
    <a:masterClrMapping/>
  </p:clrMapOvr>
  <p:transition>
    <p:wheel spokes="8"/>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0514" name="标题 320513"/>
          <p:cNvSpPr>
            <a:spLocks noGrp="1"/>
          </p:cNvSpPr>
          <p:nvPr>
            <p:ph type="title"/>
          </p:nvPr>
        </p:nvSpPr>
        <p:spPr/>
        <p:txBody>
          <a:bodyPr anchor="ctr" anchorCtr="0"/>
          <a:p>
            <a:endParaRPr lang="zh-CN" altLang="en-US" dirty="0"/>
          </a:p>
        </p:txBody>
      </p:sp>
      <p:sp>
        <p:nvSpPr>
          <p:cNvPr id="320515" name="文本占位符 320514"/>
          <p:cNvSpPr>
            <a:spLocks noGrp="1"/>
          </p:cNvSpPr>
          <p:nvPr>
            <p:ph type="body" idx="1"/>
          </p:nvPr>
        </p:nvSpPr>
        <p:spPr/>
        <p:txBody>
          <a:bodyPr/>
          <a:p>
            <a:pPr>
              <a:buNone/>
            </a:pPr>
            <a:r>
              <a:rPr lang="zh-CN" altLang="en-US" dirty="0"/>
              <a:t>查表指令</a:t>
            </a:r>
            <a:endParaRPr lang="zh-CN" altLang="en-US" dirty="0"/>
          </a:p>
          <a:p>
            <a:pPr>
              <a:buNone/>
            </a:pPr>
            <a:r>
              <a:rPr lang="zh-CN" altLang="en-US" sz="2400" dirty="0"/>
              <a:t>格式：</a:t>
            </a:r>
            <a:endParaRPr lang="zh-CN" altLang="en-US" sz="2400" dirty="0"/>
          </a:p>
          <a:p>
            <a:pPr>
              <a:spcAft>
                <a:spcPct val="40000"/>
              </a:spcAft>
              <a:buNone/>
            </a:pPr>
            <a:r>
              <a:rPr lang="zh-CN" altLang="en-US" sz="2400" dirty="0"/>
              <a:t>     </a:t>
            </a:r>
            <a:r>
              <a:rPr lang="en-US" altLang="zh-CN" sz="2400"/>
              <a:t>XLAT</a:t>
            </a:r>
            <a:endParaRPr lang="en-US" altLang="zh-CN" sz="2400"/>
          </a:p>
          <a:p>
            <a:pPr>
              <a:buNone/>
            </a:pPr>
            <a:r>
              <a:rPr lang="zh-CN" altLang="en-US" sz="2400" dirty="0"/>
              <a:t>说明：用</a:t>
            </a:r>
            <a:r>
              <a:rPr lang="en-US" altLang="zh-CN" sz="2400"/>
              <a:t>BX</a:t>
            </a:r>
            <a:r>
              <a:rPr lang="zh-CN" altLang="en-US" sz="2400" dirty="0"/>
              <a:t>的内容代表表格首地址，</a:t>
            </a:r>
            <a:r>
              <a:rPr lang="en-US" altLang="zh-CN" sz="2400"/>
              <a:t>AL</a:t>
            </a:r>
            <a:r>
              <a:rPr lang="zh-CN" altLang="en-US" sz="2400" dirty="0"/>
              <a:t>内容为表内位移量，</a:t>
            </a:r>
            <a:endParaRPr lang="zh-CN" altLang="en-US" sz="2400" dirty="0"/>
          </a:p>
          <a:p>
            <a:pPr>
              <a:buNone/>
            </a:pPr>
            <a:r>
              <a:rPr lang="zh-CN" altLang="en-US" sz="2400" dirty="0"/>
              <a:t>      </a:t>
            </a:r>
            <a:r>
              <a:rPr lang="en-US" altLang="zh-CN" sz="2400"/>
              <a:t>BX+AL</a:t>
            </a:r>
            <a:r>
              <a:rPr lang="zh-CN" altLang="en-US" sz="2400" dirty="0"/>
              <a:t>得到要查找元素的偏移地址</a:t>
            </a:r>
            <a:endParaRPr lang="zh-CN" altLang="en-US" sz="2400" dirty="0"/>
          </a:p>
          <a:p>
            <a:pPr>
              <a:buNone/>
            </a:pPr>
            <a:r>
              <a:rPr lang="zh-CN" altLang="en-US" sz="2400" dirty="0"/>
              <a:t>操作：[</a:t>
            </a:r>
            <a:r>
              <a:rPr lang="en-US" altLang="zh-CN" sz="2400"/>
              <a:t>BX+AL]       AL</a:t>
            </a:r>
            <a:endParaRPr lang="en-US" altLang="zh-CN" sz="2400"/>
          </a:p>
          <a:p>
            <a:pPr>
              <a:spcBef>
                <a:spcPct val="40000"/>
              </a:spcBef>
              <a:buNone/>
            </a:pPr>
            <a:r>
              <a:rPr lang="zh-CN" altLang="en-US" sz="2400" dirty="0"/>
              <a:t>例：教材第112页</a:t>
            </a:r>
            <a:endParaRPr lang="zh-CN" altLang="en-US" sz="2400" dirty="0"/>
          </a:p>
        </p:txBody>
      </p:sp>
      <p:sp>
        <p:nvSpPr>
          <p:cNvPr id="320516" name="直接连接符 320515"/>
          <p:cNvSpPr/>
          <p:nvPr/>
        </p:nvSpPr>
        <p:spPr>
          <a:xfrm>
            <a:off x="2700338" y="4797425"/>
            <a:ext cx="838200" cy="0"/>
          </a:xfrm>
          <a:prstGeom prst="line">
            <a:avLst/>
          </a:prstGeom>
          <a:ln w="25400" cap="sq" cmpd="sng">
            <a:solidFill>
              <a:srgbClr val="FF6600"/>
            </a:solidFill>
            <a:prstDash val="solid"/>
            <a:headEnd type="none" w="sm" len="sm"/>
            <a:tailEnd type="triangle" w="lg" len="lg"/>
          </a:ln>
        </p:spPr>
      </p:sp>
    </p:spTree>
  </p:cSld>
  <p:clrMapOvr>
    <a:masterClrMapping/>
  </p:clrMapOvr>
  <p:transition>
    <p:wheel spokes="8"/>
  </p:transition>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1538" name="标题 321537"/>
          <p:cNvSpPr>
            <a:spLocks noGrp="1"/>
          </p:cNvSpPr>
          <p:nvPr>
            <p:ph type="title"/>
          </p:nvPr>
        </p:nvSpPr>
        <p:spPr/>
        <p:txBody>
          <a:bodyPr anchor="ctr" anchorCtr="0"/>
          <a:p>
            <a:endParaRPr lang="zh-CN" altLang="en-US" dirty="0"/>
          </a:p>
        </p:txBody>
      </p:sp>
      <p:sp>
        <p:nvSpPr>
          <p:cNvPr id="321539" name="文本占位符 321538"/>
          <p:cNvSpPr>
            <a:spLocks noGrp="1"/>
          </p:cNvSpPr>
          <p:nvPr>
            <p:ph type="body" idx="1"/>
          </p:nvPr>
        </p:nvSpPr>
        <p:spPr/>
        <p:txBody>
          <a:bodyPr/>
          <a:p>
            <a:pPr>
              <a:buNone/>
            </a:pPr>
            <a:r>
              <a:rPr lang="zh-CN" altLang="en-US" dirty="0"/>
              <a:t>查表指令例</a:t>
            </a:r>
            <a:endParaRPr lang="zh-CN" altLang="en-US" dirty="0"/>
          </a:p>
          <a:p>
            <a:pPr algn="just">
              <a:lnSpc>
                <a:spcPct val="100000"/>
              </a:lnSpc>
              <a:spcBef>
                <a:spcPct val="10000"/>
              </a:spcBef>
              <a:spcAft>
                <a:spcPct val="10000"/>
              </a:spcAft>
              <a:buNone/>
            </a:pPr>
            <a:r>
              <a:rPr lang="zh-CN" altLang="en-US" sz="2400" dirty="0"/>
              <a:t>数据段中存放有一张</a:t>
            </a:r>
            <a:r>
              <a:rPr lang="en-US" altLang="zh-CN" sz="2400"/>
              <a:t>ASCII</a:t>
            </a:r>
            <a:r>
              <a:rPr lang="zh-CN" altLang="en-US" sz="2400" dirty="0"/>
              <a:t>码转换表，</a:t>
            </a:r>
            <a:endParaRPr lang="zh-CN" altLang="en-US" sz="2400" dirty="0"/>
          </a:p>
          <a:p>
            <a:pPr algn="just">
              <a:lnSpc>
                <a:spcPct val="100000"/>
              </a:lnSpc>
              <a:spcBef>
                <a:spcPct val="10000"/>
              </a:spcBef>
              <a:spcAft>
                <a:spcPct val="10000"/>
              </a:spcAft>
              <a:buNone/>
            </a:pPr>
            <a:r>
              <a:rPr lang="zh-CN" altLang="en-US" sz="2400" dirty="0"/>
              <a:t>设首地址为2000</a:t>
            </a:r>
            <a:r>
              <a:rPr lang="en-US" altLang="zh-CN" sz="2400"/>
              <a:t>H，</a:t>
            </a:r>
            <a:r>
              <a:rPr lang="zh-CN" altLang="en-US" sz="2400" dirty="0"/>
              <a:t>现欲查出表中第</a:t>
            </a:r>
            <a:endParaRPr lang="zh-CN" altLang="en-US" sz="2400" dirty="0"/>
          </a:p>
          <a:p>
            <a:pPr algn="just">
              <a:lnSpc>
                <a:spcPct val="100000"/>
              </a:lnSpc>
              <a:spcBef>
                <a:spcPct val="10000"/>
              </a:spcBef>
              <a:spcAft>
                <a:spcPct val="10000"/>
              </a:spcAft>
              <a:buNone/>
            </a:pPr>
            <a:r>
              <a:rPr lang="zh-CN" altLang="en-US" sz="2400" dirty="0"/>
              <a:t>11个代码的</a:t>
            </a:r>
            <a:r>
              <a:rPr lang="en-US" altLang="zh-CN" sz="2400"/>
              <a:t>ASCII</a:t>
            </a:r>
            <a:r>
              <a:rPr lang="zh-CN" altLang="en-US" sz="2400" dirty="0"/>
              <a:t>码（设</a:t>
            </a:r>
            <a:r>
              <a:rPr lang="en-US" altLang="zh-CN" sz="2400"/>
              <a:t>DS=4000H）</a:t>
            </a:r>
            <a:endParaRPr lang="en-US" altLang="zh-CN" sz="2400"/>
          </a:p>
          <a:p>
            <a:pPr algn="just">
              <a:lnSpc>
                <a:spcPct val="100000"/>
              </a:lnSpc>
              <a:spcBef>
                <a:spcPct val="10000"/>
              </a:spcBef>
              <a:spcAft>
                <a:spcPct val="10000"/>
              </a:spcAft>
              <a:buNone/>
            </a:pPr>
            <a:endParaRPr lang="zh-CN" altLang="en-US" sz="2400" dirty="0"/>
          </a:p>
          <a:p>
            <a:pPr>
              <a:lnSpc>
                <a:spcPct val="100000"/>
              </a:lnSpc>
              <a:spcBef>
                <a:spcPct val="10000"/>
              </a:spcBef>
              <a:spcAft>
                <a:spcPct val="10000"/>
              </a:spcAft>
              <a:buClrTx/>
              <a:buSzTx/>
              <a:buFontTx/>
              <a:buNone/>
            </a:pPr>
            <a:r>
              <a:rPr lang="zh-CN" altLang="en-US" sz="2400" dirty="0"/>
              <a:t>可用如下指令实现：</a:t>
            </a:r>
            <a:endParaRPr lang="en-US" altLang="zh-CN" sz="2400"/>
          </a:p>
          <a:p>
            <a:pPr>
              <a:lnSpc>
                <a:spcPct val="100000"/>
              </a:lnSpc>
              <a:spcBef>
                <a:spcPct val="10000"/>
              </a:spcBef>
              <a:spcAft>
                <a:spcPct val="10000"/>
              </a:spcAft>
              <a:buClrTx/>
              <a:buSzTx/>
              <a:buFontTx/>
              <a:buNone/>
            </a:pPr>
            <a:r>
              <a:rPr lang="en-US" altLang="zh-CN" sz="2400"/>
              <a:t>MOV BX，2000H ；（BX）←</a:t>
            </a:r>
            <a:r>
              <a:rPr lang="zh-CN" altLang="en-US" sz="2400" dirty="0"/>
              <a:t>表首地址</a:t>
            </a:r>
            <a:endParaRPr lang="zh-CN" altLang="en-US" sz="2400" dirty="0"/>
          </a:p>
          <a:p>
            <a:pPr>
              <a:lnSpc>
                <a:spcPct val="100000"/>
              </a:lnSpc>
              <a:spcBef>
                <a:spcPct val="10000"/>
              </a:spcBef>
              <a:spcAft>
                <a:spcPct val="10000"/>
              </a:spcAft>
              <a:buClrTx/>
              <a:buSzTx/>
              <a:buFontTx/>
              <a:buNone/>
            </a:pPr>
            <a:r>
              <a:rPr lang="en-US" altLang="zh-CN" sz="2400"/>
              <a:t>MOV AL，0BH   ；（AL）←</a:t>
            </a:r>
            <a:r>
              <a:rPr lang="zh-CN" altLang="en-US" sz="2400" dirty="0"/>
              <a:t>序号</a:t>
            </a:r>
            <a:endParaRPr lang="zh-CN" altLang="en-US" sz="2400" dirty="0"/>
          </a:p>
          <a:p>
            <a:pPr>
              <a:lnSpc>
                <a:spcPct val="100000"/>
              </a:lnSpc>
              <a:spcBef>
                <a:spcPct val="10000"/>
              </a:spcBef>
              <a:spcAft>
                <a:spcPct val="10000"/>
              </a:spcAft>
              <a:buClrTx/>
              <a:buSzTx/>
              <a:buFontTx/>
              <a:buNone/>
            </a:pPr>
            <a:r>
              <a:rPr lang="en-US" altLang="zh-CN" sz="2400"/>
              <a:t>XALT          ； </a:t>
            </a:r>
            <a:r>
              <a:rPr lang="zh-CN" altLang="en-US" sz="2400" dirty="0"/>
              <a:t>查表转换  </a:t>
            </a:r>
            <a:endParaRPr lang="zh-CN" altLang="en-US" sz="2400" dirty="0"/>
          </a:p>
          <a:p>
            <a:pPr>
              <a:lnSpc>
                <a:spcPct val="100000"/>
              </a:lnSpc>
              <a:spcBef>
                <a:spcPct val="10000"/>
              </a:spcBef>
              <a:spcAft>
                <a:spcPct val="10000"/>
              </a:spcAft>
              <a:buClrTx/>
              <a:buSzTx/>
              <a:buFontTx/>
              <a:buNone/>
            </a:pPr>
            <a:r>
              <a:rPr lang="zh-CN" altLang="en-US" sz="2400" dirty="0"/>
              <a:t>执行后得到：（</a:t>
            </a:r>
            <a:r>
              <a:rPr lang="en-US" altLang="zh-CN" sz="2400"/>
              <a:t>AL）=42H</a:t>
            </a:r>
            <a:endParaRPr lang="zh-CN" altLang="en-US" sz="2400" dirty="0"/>
          </a:p>
        </p:txBody>
      </p:sp>
      <p:sp>
        <p:nvSpPr>
          <p:cNvPr id="321540" name="矩形 321539"/>
          <p:cNvSpPr/>
          <p:nvPr/>
        </p:nvSpPr>
        <p:spPr>
          <a:xfrm>
            <a:off x="7092950" y="1589088"/>
            <a:ext cx="1544638" cy="1676400"/>
          </a:xfrm>
          <a:prstGeom prst="rect">
            <a:avLst/>
          </a:prstGeom>
          <a:solidFill>
            <a:srgbClr val="339966"/>
          </a:solidFill>
          <a:ln w="12700" cap="sq" cmpd="sng">
            <a:solidFill>
              <a:srgbClr val="003366"/>
            </a:solidFill>
            <a:prstDash val="solid"/>
            <a:miter/>
            <a:headEnd type="none" w="sm" len="sm"/>
            <a:tailEnd type="none" w="sm" len="sm"/>
          </a:ln>
        </p:spPr>
        <p:txBody>
          <a:bodyPr/>
          <a:p>
            <a:endParaRPr lang="zh-CN" altLang="en-US"/>
          </a:p>
        </p:txBody>
      </p:sp>
      <p:sp>
        <p:nvSpPr>
          <p:cNvPr id="321541" name="直接连接符 321540"/>
          <p:cNvSpPr/>
          <p:nvPr/>
        </p:nvSpPr>
        <p:spPr>
          <a:xfrm>
            <a:off x="7092950" y="2351088"/>
            <a:ext cx="1544638" cy="0"/>
          </a:xfrm>
          <a:prstGeom prst="line">
            <a:avLst/>
          </a:prstGeom>
          <a:ln w="12700" cap="sq" cmpd="sng">
            <a:solidFill>
              <a:srgbClr val="003366"/>
            </a:solidFill>
            <a:prstDash val="solid"/>
            <a:headEnd type="none" w="sm" len="sm"/>
            <a:tailEnd type="none" w="sm" len="sm"/>
          </a:ln>
        </p:spPr>
      </p:sp>
      <p:sp>
        <p:nvSpPr>
          <p:cNvPr id="321542" name="直接连接符 321541"/>
          <p:cNvSpPr/>
          <p:nvPr/>
        </p:nvSpPr>
        <p:spPr>
          <a:xfrm>
            <a:off x="7092950" y="1970088"/>
            <a:ext cx="1544638" cy="0"/>
          </a:xfrm>
          <a:prstGeom prst="line">
            <a:avLst/>
          </a:prstGeom>
          <a:ln w="12700" cap="sq" cmpd="sng">
            <a:solidFill>
              <a:srgbClr val="003366"/>
            </a:solidFill>
            <a:prstDash val="solid"/>
            <a:headEnd type="none" w="sm" len="sm"/>
            <a:tailEnd type="none" w="sm" len="sm"/>
          </a:ln>
        </p:spPr>
      </p:sp>
      <p:sp>
        <p:nvSpPr>
          <p:cNvPr id="321543" name="直接连接符 321542"/>
          <p:cNvSpPr/>
          <p:nvPr/>
        </p:nvSpPr>
        <p:spPr>
          <a:xfrm>
            <a:off x="7092950" y="2732088"/>
            <a:ext cx="1544638" cy="0"/>
          </a:xfrm>
          <a:prstGeom prst="line">
            <a:avLst/>
          </a:prstGeom>
          <a:ln w="12700" cap="sq" cmpd="sng">
            <a:solidFill>
              <a:srgbClr val="003366"/>
            </a:solidFill>
            <a:prstDash val="solid"/>
            <a:headEnd type="none" w="sm" len="sm"/>
            <a:tailEnd type="none" w="sm" len="sm"/>
          </a:ln>
        </p:spPr>
      </p:sp>
      <p:sp>
        <p:nvSpPr>
          <p:cNvPr id="321544" name="文本框 321543"/>
          <p:cNvSpPr txBox="1"/>
          <p:nvPr/>
        </p:nvSpPr>
        <p:spPr>
          <a:xfrm>
            <a:off x="7634288" y="1538288"/>
            <a:ext cx="609600" cy="457200"/>
          </a:xfrm>
          <a:prstGeom prst="rect">
            <a:avLst/>
          </a:prstGeom>
          <a:noFill/>
          <a:ln w="12700">
            <a:noFill/>
          </a:ln>
        </p:spPr>
        <p:txBody>
          <a:bodyPr>
            <a:spAutoFit/>
          </a:bodyPr>
          <a:p>
            <a:pPr>
              <a:spcBef>
                <a:spcPct val="50000"/>
              </a:spcBef>
            </a:pPr>
            <a:r>
              <a:rPr lang="zh-CN" altLang="en-US" sz="2400" b="0" dirty="0">
                <a:solidFill>
                  <a:schemeClr val="tx2"/>
                </a:solidFill>
                <a:latin typeface="Times New Roman" panose="02020603050405020304" pitchFamily="18" charset="0"/>
              </a:rPr>
              <a:t>30</a:t>
            </a:r>
            <a:endParaRPr lang="zh-CN" altLang="en-US" sz="2400" b="0" dirty="0">
              <a:solidFill>
                <a:schemeClr val="tx2"/>
              </a:solidFill>
              <a:latin typeface="Times New Roman" panose="02020603050405020304" pitchFamily="18" charset="0"/>
            </a:endParaRPr>
          </a:p>
        </p:txBody>
      </p:sp>
      <p:sp>
        <p:nvSpPr>
          <p:cNvPr id="321545" name="文本框 321544"/>
          <p:cNvSpPr txBox="1"/>
          <p:nvPr/>
        </p:nvSpPr>
        <p:spPr>
          <a:xfrm>
            <a:off x="7634288" y="1944688"/>
            <a:ext cx="609600" cy="457200"/>
          </a:xfrm>
          <a:prstGeom prst="rect">
            <a:avLst/>
          </a:prstGeom>
          <a:noFill/>
          <a:ln w="12700">
            <a:noFill/>
          </a:ln>
        </p:spPr>
        <p:txBody>
          <a:bodyPr>
            <a:spAutoFit/>
          </a:bodyPr>
          <a:p>
            <a:pPr>
              <a:spcBef>
                <a:spcPct val="50000"/>
              </a:spcBef>
            </a:pPr>
            <a:r>
              <a:rPr lang="zh-CN" altLang="en-US" sz="2400" b="0" dirty="0">
                <a:solidFill>
                  <a:schemeClr val="tx2"/>
                </a:solidFill>
                <a:latin typeface="Times New Roman" panose="02020603050405020304" pitchFamily="18" charset="0"/>
              </a:rPr>
              <a:t>31</a:t>
            </a:r>
            <a:endParaRPr lang="zh-CN" altLang="en-US" sz="2400" b="0" dirty="0">
              <a:solidFill>
                <a:schemeClr val="tx2"/>
              </a:solidFill>
              <a:latin typeface="Times New Roman" panose="02020603050405020304" pitchFamily="18" charset="0"/>
            </a:endParaRPr>
          </a:p>
        </p:txBody>
      </p:sp>
      <p:sp>
        <p:nvSpPr>
          <p:cNvPr id="321546" name="文本框 321545"/>
          <p:cNvSpPr txBox="1"/>
          <p:nvPr/>
        </p:nvSpPr>
        <p:spPr>
          <a:xfrm>
            <a:off x="7634288" y="2351088"/>
            <a:ext cx="609600" cy="457200"/>
          </a:xfrm>
          <a:prstGeom prst="rect">
            <a:avLst/>
          </a:prstGeom>
          <a:noFill/>
          <a:ln w="12700">
            <a:noFill/>
          </a:ln>
        </p:spPr>
        <p:txBody>
          <a:bodyPr>
            <a:spAutoFit/>
          </a:bodyPr>
          <a:p>
            <a:pPr>
              <a:spcBef>
                <a:spcPct val="50000"/>
              </a:spcBef>
            </a:pPr>
            <a:r>
              <a:rPr lang="zh-CN" altLang="en-US" sz="2400" b="0" dirty="0">
                <a:solidFill>
                  <a:schemeClr val="tx2"/>
                </a:solidFill>
                <a:latin typeface="Times New Roman" panose="02020603050405020304" pitchFamily="18" charset="0"/>
              </a:rPr>
              <a:t>32</a:t>
            </a:r>
            <a:endParaRPr lang="zh-CN" altLang="en-US" sz="2400" b="0" dirty="0">
              <a:solidFill>
                <a:schemeClr val="tx2"/>
              </a:solidFill>
              <a:latin typeface="Times New Roman" panose="02020603050405020304" pitchFamily="18" charset="0"/>
            </a:endParaRPr>
          </a:p>
        </p:txBody>
      </p:sp>
      <p:sp>
        <p:nvSpPr>
          <p:cNvPr id="321547" name="文本框 321546"/>
          <p:cNvSpPr txBox="1"/>
          <p:nvPr/>
        </p:nvSpPr>
        <p:spPr>
          <a:xfrm>
            <a:off x="7634288" y="2655888"/>
            <a:ext cx="682625" cy="457200"/>
          </a:xfrm>
          <a:prstGeom prst="rect">
            <a:avLst/>
          </a:prstGeom>
          <a:noFill/>
          <a:ln w="12700">
            <a:noFill/>
          </a:ln>
        </p:spPr>
        <p:txBody>
          <a:bodyPr>
            <a:spAutoFit/>
          </a:bodyPr>
          <a:p>
            <a:pPr>
              <a:spcBef>
                <a:spcPct val="50000"/>
              </a:spcBef>
            </a:pPr>
            <a:r>
              <a:rPr lang="zh-CN" altLang="en-US" sz="2400" b="0" dirty="0">
                <a:solidFill>
                  <a:schemeClr val="tx2"/>
                </a:solidFill>
                <a:latin typeface="Times New Roman" panose="02020603050405020304" pitchFamily="18" charset="0"/>
              </a:rPr>
              <a:t>...</a:t>
            </a:r>
            <a:endParaRPr lang="zh-CN" altLang="en-US" sz="2400" b="0" dirty="0">
              <a:solidFill>
                <a:schemeClr val="tx2"/>
              </a:solidFill>
              <a:latin typeface="Times New Roman" panose="02020603050405020304" pitchFamily="18" charset="0"/>
            </a:endParaRPr>
          </a:p>
        </p:txBody>
      </p:sp>
      <p:sp>
        <p:nvSpPr>
          <p:cNvPr id="321548" name="矩形 321547"/>
          <p:cNvSpPr/>
          <p:nvPr/>
        </p:nvSpPr>
        <p:spPr>
          <a:xfrm>
            <a:off x="7092950" y="3265488"/>
            <a:ext cx="1544638" cy="2667000"/>
          </a:xfrm>
          <a:prstGeom prst="rect">
            <a:avLst/>
          </a:prstGeom>
          <a:solidFill>
            <a:srgbClr val="339966"/>
          </a:solidFill>
          <a:ln w="12700" cap="sq" cmpd="sng">
            <a:solidFill>
              <a:srgbClr val="003366"/>
            </a:solidFill>
            <a:prstDash val="solid"/>
            <a:miter/>
            <a:headEnd type="none" w="sm" len="sm"/>
            <a:tailEnd type="none" w="sm" len="sm"/>
          </a:ln>
        </p:spPr>
        <p:txBody>
          <a:bodyPr/>
          <a:p>
            <a:endParaRPr lang="zh-CN" altLang="en-US"/>
          </a:p>
        </p:txBody>
      </p:sp>
      <p:sp>
        <p:nvSpPr>
          <p:cNvPr id="321549" name="直接连接符 321548"/>
          <p:cNvSpPr/>
          <p:nvPr/>
        </p:nvSpPr>
        <p:spPr>
          <a:xfrm>
            <a:off x="7092950" y="4179888"/>
            <a:ext cx="1544638" cy="0"/>
          </a:xfrm>
          <a:prstGeom prst="line">
            <a:avLst/>
          </a:prstGeom>
          <a:ln w="12700" cap="sq" cmpd="sng">
            <a:solidFill>
              <a:srgbClr val="003366"/>
            </a:solidFill>
            <a:prstDash val="solid"/>
            <a:headEnd type="none" w="sm" len="sm"/>
            <a:tailEnd type="none" w="sm" len="sm"/>
          </a:ln>
        </p:spPr>
      </p:sp>
      <p:sp>
        <p:nvSpPr>
          <p:cNvPr id="321550" name="直接连接符 321549"/>
          <p:cNvSpPr/>
          <p:nvPr/>
        </p:nvSpPr>
        <p:spPr>
          <a:xfrm>
            <a:off x="7092950" y="3722688"/>
            <a:ext cx="1544638" cy="0"/>
          </a:xfrm>
          <a:prstGeom prst="line">
            <a:avLst/>
          </a:prstGeom>
          <a:ln w="12700" cap="sq" cmpd="sng">
            <a:solidFill>
              <a:srgbClr val="003366"/>
            </a:solidFill>
            <a:prstDash val="solid"/>
            <a:headEnd type="none" w="sm" len="sm"/>
            <a:tailEnd type="none" w="sm" len="sm"/>
          </a:ln>
        </p:spPr>
      </p:sp>
      <p:sp>
        <p:nvSpPr>
          <p:cNvPr id="321551" name="直接连接符 321550"/>
          <p:cNvSpPr/>
          <p:nvPr/>
        </p:nvSpPr>
        <p:spPr>
          <a:xfrm>
            <a:off x="7092950" y="4637088"/>
            <a:ext cx="1544638" cy="0"/>
          </a:xfrm>
          <a:prstGeom prst="line">
            <a:avLst/>
          </a:prstGeom>
          <a:ln w="12700" cap="sq" cmpd="sng">
            <a:solidFill>
              <a:srgbClr val="003366"/>
            </a:solidFill>
            <a:prstDash val="solid"/>
            <a:headEnd type="none" w="sm" len="sm"/>
            <a:tailEnd type="none" w="sm" len="sm"/>
          </a:ln>
        </p:spPr>
      </p:sp>
      <p:sp>
        <p:nvSpPr>
          <p:cNvPr id="321552" name="文本框 321551"/>
          <p:cNvSpPr txBox="1"/>
          <p:nvPr/>
        </p:nvSpPr>
        <p:spPr>
          <a:xfrm>
            <a:off x="7634288" y="3265488"/>
            <a:ext cx="682625" cy="457200"/>
          </a:xfrm>
          <a:prstGeom prst="rect">
            <a:avLst/>
          </a:prstGeom>
          <a:noFill/>
          <a:ln w="12700">
            <a:noFill/>
          </a:ln>
        </p:spPr>
        <p:txBody>
          <a:bodyPr>
            <a:spAutoFit/>
          </a:bodyPr>
          <a:p>
            <a:pPr>
              <a:spcBef>
                <a:spcPct val="50000"/>
              </a:spcBef>
            </a:pPr>
            <a:r>
              <a:rPr lang="zh-CN" altLang="en-US" sz="2400" b="0" dirty="0">
                <a:solidFill>
                  <a:schemeClr val="tx2"/>
                </a:solidFill>
                <a:latin typeface="Times New Roman" panose="02020603050405020304" pitchFamily="18" charset="0"/>
              </a:rPr>
              <a:t>39</a:t>
            </a:r>
            <a:endParaRPr lang="zh-CN" altLang="en-US" sz="2400" b="0" dirty="0">
              <a:solidFill>
                <a:schemeClr val="tx2"/>
              </a:solidFill>
              <a:latin typeface="Times New Roman" panose="02020603050405020304" pitchFamily="18" charset="0"/>
            </a:endParaRPr>
          </a:p>
        </p:txBody>
      </p:sp>
      <p:sp>
        <p:nvSpPr>
          <p:cNvPr id="321553" name="文本框 321552"/>
          <p:cNvSpPr txBox="1"/>
          <p:nvPr/>
        </p:nvSpPr>
        <p:spPr>
          <a:xfrm>
            <a:off x="7634288" y="3722688"/>
            <a:ext cx="682625" cy="457200"/>
          </a:xfrm>
          <a:prstGeom prst="rect">
            <a:avLst/>
          </a:prstGeom>
          <a:noFill/>
          <a:ln w="12700">
            <a:noFill/>
          </a:ln>
        </p:spPr>
        <p:txBody>
          <a:bodyPr>
            <a:spAutoFit/>
          </a:bodyPr>
          <a:p>
            <a:pPr>
              <a:spcBef>
                <a:spcPct val="50000"/>
              </a:spcBef>
            </a:pPr>
            <a:r>
              <a:rPr lang="zh-CN" altLang="en-US" sz="2400" b="0" dirty="0">
                <a:solidFill>
                  <a:schemeClr val="tx2"/>
                </a:solidFill>
                <a:latin typeface="Times New Roman" panose="02020603050405020304" pitchFamily="18" charset="0"/>
              </a:rPr>
              <a:t>41</a:t>
            </a:r>
            <a:endParaRPr lang="zh-CN" altLang="en-US" sz="2400" b="0" dirty="0">
              <a:solidFill>
                <a:schemeClr val="tx2"/>
              </a:solidFill>
              <a:latin typeface="Times New Roman" panose="02020603050405020304" pitchFamily="18" charset="0"/>
            </a:endParaRPr>
          </a:p>
        </p:txBody>
      </p:sp>
      <p:sp>
        <p:nvSpPr>
          <p:cNvPr id="321554" name="文本框 321553"/>
          <p:cNvSpPr txBox="1"/>
          <p:nvPr/>
        </p:nvSpPr>
        <p:spPr>
          <a:xfrm>
            <a:off x="7634288" y="4179888"/>
            <a:ext cx="754062" cy="457200"/>
          </a:xfrm>
          <a:prstGeom prst="rect">
            <a:avLst/>
          </a:prstGeom>
          <a:noFill/>
          <a:ln w="12700">
            <a:noFill/>
          </a:ln>
        </p:spPr>
        <p:txBody>
          <a:bodyPr>
            <a:spAutoFit/>
          </a:bodyPr>
          <a:p>
            <a:pPr>
              <a:spcBef>
                <a:spcPct val="50000"/>
              </a:spcBef>
            </a:pPr>
            <a:r>
              <a:rPr lang="zh-CN" altLang="en-US" sz="2400" b="0" dirty="0">
                <a:solidFill>
                  <a:schemeClr val="tx2"/>
                </a:solidFill>
                <a:latin typeface="Times New Roman" panose="02020603050405020304" pitchFamily="18" charset="0"/>
              </a:rPr>
              <a:t>42</a:t>
            </a:r>
            <a:endParaRPr lang="zh-CN" altLang="en-US" sz="2400" b="0" dirty="0">
              <a:solidFill>
                <a:schemeClr val="tx2"/>
              </a:solidFill>
              <a:latin typeface="Times New Roman" panose="02020603050405020304" pitchFamily="18" charset="0"/>
            </a:endParaRPr>
          </a:p>
        </p:txBody>
      </p:sp>
      <p:sp>
        <p:nvSpPr>
          <p:cNvPr id="321555" name="文本框 321554"/>
          <p:cNvSpPr txBox="1"/>
          <p:nvPr/>
        </p:nvSpPr>
        <p:spPr>
          <a:xfrm>
            <a:off x="7634288" y="4484688"/>
            <a:ext cx="609600" cy="457200"/>
          </a:xfrm>
          <a:prstGeom prst="rect">
            <a:avLst/>
          </a:prstGeom>
          <a:noFill/>
          <a:ln w="12700">
            <a:noFill/>
          </a:ln>
        </p:spPr>
        <p:txBody>
          <a:bodyPr>
            <a:spAutoFit/>
          </a:bodyPr>
          <a:p>
            <a:pPr>
              <a:spcBef>
                <a:spcPct val="50000"/>
              </a:spcBef>
            </a:pPr>
            <a:r>
              <a:rPr lang="zh-CN" altLang="en-US" sz="2400" b="0" dirty="0">
                <a:solidFill>
                  <a:schemeClr val="tx2"/>
                </a:solidFill>
                <a:latin typeface="Times New Roman" panose="02020603050405020304" pitchFamily="18" charset="0"/>
              </a:rPr>
              <a:t>...</a:t>
            </a:r>
            <a:endParaRPr lang="zh-CN" altLang="en-US" sz="2400" b="0" dirty="0">
              <a:solidFill>
                <a:schemeClr val="tx2"/>
              </a:solidFill>
              <a:latin typeface="Times New Roman" panose="02020603050405020304" pitchFamily="18" charset="0"/>
            </a:endParaRPr>
          </a:p>
        </p:txBody>
      </p:sp>
      <p:sp>
        <p:nvSpPr>
          <p:cNvPr id="321556" name="直接连接符 321555"/>
          <p:cNvSpPr/>
          <p:nvPr/>
        </p:nvSpPr>
        <p:spPr>
          <a:xfrm>
            <a:off x="7092950" y="5932488"/>
            <a:ext cx="1544638" cy="0"/>
          </a:xfrm>
          <a:prstGeom prst="line">
            <a:avLst/>
          </a:prstGeom>
          <a:ln w="12700" cap="sq" cmpd="sng">
            <a:solidFill>
              <a:srgbClr val="003366"/>
            </a:solidFill>
            <a:prstDash val="solid"/>
            <a:headEnd type="none" w="sm" len="sm"/>
            <a:tailEnd type="none" w="sm" len="sm"/>
          </a:ln>
        </p:spPr>
      </p:sp>
      <p:sp>
        <p:nvSpPr>
          <p:cNvPr id="321557" name="直接连接符 321556"/>
          <p:cNvSpPr/>
          <p:nvPr/>
        </p:nvSpPr>
        <p:spPr>
          <a:xfrm>
            <a:off x="7092950" y="5551488"/>
            <a:ext cx="1544638" cy="0"/>
          </a:xfrm>
          <a:prstGeom prst="line">
            <a:avLst/>
          </a:prstGeom>
          <a:ln w="12700" cap="sq" cmpd="sng">
            <a:solidFill>
              <a:srgbClr val="003366"/>
            </a:solidFill>
            <a:prstDash val="solid"/>
            <a:headEnd type="none" w="sm" len="sm"/>
            <a:tailEnd type="none" w="sm" len="sm"/>
          </a:ln>
        </p:spPr>
      </p:sp>
      <p:sp>
        <p:nvSpPr>
          <p:cNvPr id="321558" name="文本框 321557"/>
          <p:cNvSpPr txBox="1"/>
          <p:nvPr/>
        </p:nvSpPr>
        <p:spPr>
          <a:xfrm>
            <a:off x="7634288" y="5094288"/>
            <a:ext cx="609600" cy="457200"/>
          </a:xfrm>
          <a:prstGeom prst="rect">
            <a:avLst/>
          </a:prstGeom>
          <a:noFill/>
          <a:ln w="12700">
            <a:noFill/>
          </a:ln>
        </p:spPr>
        <p:txBody>
          <a:bodyPr>
            <a:spAutoFit/>
          </a:bodyPr>
          <a:p>
            <a:pPr>
              <a:spcBef>
                <a:spcPct val="50000"/>
              </a:spcBef>
            </a:pPr>
            <a:r>
              <a:rPr lang="zh-CN" altLang="en-US" sz="2400" b="0" dirty="0">
                <a:solidFill>
                  <a:schemeClr val="tx2"/>
                </a:solidFill>
                <a:latin typeface="Times New Roman" panose="02020603050405020304" pitchFamily="18" charset="0"/>
              </a:rPr>
              <a:t>45</a:t>
            </a:r>
            <a:endParaRPr lang="zh-CN" altLang="en-US" sz="2400" b="0" dirty="0">
              <a:solidFill>
                <a:schemeClr val="tx2"/>
              </a:solidFill>
              <a:latin typeface="Times New Roman" panose="02020603050405020304" pitchFamily="18" charset="0"/>
            </a:endParaRPr>
          </a:p>
        </p:txBody>
      </p:sp>
      <p:sp>
        <p:nvSpPr>
          <p:cNvPr id="321559" name="文本框 321558"/>
          <p:cNvSpPr txBox="1"/>
          <p:nvPr/>
        </p:nvSpPr>
        <p:spPr>
          <a:xfrm>
            <a:off x="7634288" y="5526088"/>
            <a:ext cx="609600" cy="457200"/>
          </a:xfrm>
          <a:prstGeom prst="rect">
            <a:avLst/>
          </a:prstGeom>
          <a:noFill/>
          <a:ln w="12700">
            <a:noFill/>
          </a:ln>
        </p:spPr>
        <p:txBody>
          <a:bodyPr>
            <a:spAutoFit/>
          </a:bodyPr>
          <a:p>
            <a:pPr>
              <a:spcBef>
                <a:spcPct val="50000"/>
              </a:spcBef>
            </a:pPr>
            <a:r>
              <a:rPr lang="zh-CN" altLang="en-US" sz="2400" b="0" dirty="0">
                <a:solidFill>
                  <a:schemeClr val="tx2"/>
                </a:solidFill>
                <a:latin typeface="Times New Roman" panose="02020603050405020304" pitchFamily="18" charset="0"/>
              </a:rPr>
              <a:t>46</a:t>
            </a:r>
            <a:endParaRPr lang="zh-CN" altLang="en-US" sz="2400" b="0" dirty="0">
              <a:solidFill>
                <a:schemeClr val="tx2"/>
              </a:solidFill>
              <a:latin typeface="Times New Roman" panose="02020603050405020304" pitchFamily="18" charset="0"/>
            </a:endParaRPr>
          </a:p>
        </p:txBody>
      </p:sp>
      <p:sp>
        <p:nvSpPr>
          <p:cNvPr id="321560" name="文本框 321559"/>
          <p:cNvSpPr txBox="1"/>
          <p:nvPr/>
        </p:nvSpPr>
        <p:spPr>
          <a:xfrm>
            <a:off x="7634288" y="5899150"/>
            <a:ext cx="538162" cy="384175"/>
          </a:xfrm>
          <a:prstGeom prst="rect">
            <a:avLst/>
          </a:prstGeom>
          <a:noFill/>
          <a:ln w="12700">
            <a:noFill/>
          </a:ln>
        </p:spPr>
        <p:txBody>
          <a:bodyPr>
            <a:spAutoFit/>
          </a:bodyPr>
          <a:p>
            <a:pPr>
              <a:lnSpc>
                <a:spcPct val="80000"/>
              </a:lnSpc>
            </a:pPr>
            <a:r>
              <a:rPr lang="zh-CN" altLang="en-US" sz="2400" b="0" dirty="0">
                <a:solidFill>
                  <a:schemeClr val="tx2"/>
                </a:solidFill>
                <a:latin typeface="Times New Roman" panose="02020603050405020304" pitchFamily="18" charset="0"/>
              </a:rPr>
              <a:t>...</a:t>
            </a:r>
            <a:endParaRPr lang="zh-CN" altLang="en-US" sz="2400" b="0" dirty="0">
              <a:solidFill>
                <a:schemeClr val="tx2"/>
              </a:solidFill>
              <a:latin typeface="Times New Roman" panose="02020603050405020304" pitchFamily="18" charset="0"/>
            </a:endParaRPr>
          </a:p>
        </p:txBody>
      </p:sp>
      <p:sp>
        <p:nvSpPr>
          <p:cNvPr id="321561" name="直接连接符 321560"/>
          <p:cNvSpPr/>
          <p:nvPr/>
        </p:nvSpPr>
        <p:spPr>
          <a:xfrm>
            <a:off x="7092950" y="5094288"/>
            <a:ext cx="0" cy="1219200"/>
          </a:xfrm>
          <a:prstGeom prst="line">
            <a:avLst/>
          </a:prstGeom>
          <a:ln w="12700" cap="sq" cmpd="sng">
            <a:solidFill>
              <a:srgbClr val="003366"/>
            </a:solidFill>
            <a:prstDash val="solid"/>
            <a:headEnd type="none" w="sm" len="sm"/>
            <a:tailEnd type="none" w="sm" len="sm"/>
          </a:ln>
        </p:spPr>
      </p:sp>
      <p:sp>
        <p:nvSpPr>
          <p:cNvPr id="321562" name="直接连接符 321561"/>
          <p:cNvSpPr/>
          <p:nvPr/>
        </p:nvSpPr>
        <p:spPr>
          <a:xfrm flipV="1">
            <a:off x="7092950" y="1360488"/>
            <a:ext cx="0" cy="228600"/>
          </a:xfrm>
          <a:prstGeom prst="line">
            <a:avLst/>
          </a:prstGeom>
          <a:ln w="12700" cap="sq" cmpd="sng">
            <a:solidFill>
              <a:srgbClr val="003366"/>
            </a:solidFill>
            <a:prstDash val="solid"/>
            <a:headEnd type="none" w="sm" len="sm"/>
            <a:tailEnd type="none" w="sm" len="sm"/>
          </a:ln>
        </p:spPr>
      </p:sp>
      <p:sp>
        <p:nvSpPr>
          <p:cNvPr id="321563" name="直接连接符 321562"/>
          <p:cNvSpPr/>
          <p:nvPr/>
        </p:nvSpPr>
        <p:spPr>
          <a:xfrm flipV="1">
            <a:off x="8637588" y="1360488"/>
            <a:ext cx="0" cy="228600"/>
          </a:xfrm>
          <a:prstGeom prst="line">
            <a:avLst/>
          </a:prstGeom>
          <a:ln w="12700" cap="sq" cmpd="sng">
            <a:solidFill>
              <a:srgbClr val="003366"/>
            </a:solidFill>
            <a:prstDash val="solid"/>
            <a:headEnd type="none" w="sm" len="sm"/>
            <a:tailEnd type="none" w="sm" len="sm"/>
          </a:ln>
        </p:spPr>
      </p:sp>
      <p:sp>
        <p:nvSpPr>
          <p:cNvPr id="321564" name="文本框 321563"/>
          <p:cNvSpPr txBox="1"/>
          <p:nvPr/>
        </p:nvSpPr>
        <p:spPr>
          <a:xfrm>
            <a:off x="5508625" y="1563688"/>
            <a:ext cx="1676400" cy="457200"/>
          </a:xfrm>
          <a:prstGeom prst="rect">
            <a:avLst/>
          </a:prstGeom>
          <a:noFill/>
          <a:ln w="12700">
            <a:noFill/>
          </a:ln>
        </p:spPr>
        <p:txBody>
          <a:bodyPr>
            <a:spAutoFit/>
          </a:bodyPr>
          <a:p>
            <a:pPr>
              <a:spcBef>
                <a:spcPct val="50000"/>
              </a:spcBef>
            </a:pPr>
            <a:r>
              <a:rPr lang="zh-CN" altLang="en-US" sz="2400" b="0" dirty="0">
                <a:solidFill>
                  <a:schemeClr val="tx2"/>
                </a:solidFill>
                <a:latin typeface="Times New Roman" panose="02020603050405020304" pitchFamily="18" charset="0"/>
              </a:rPr>
              <a:t>42000</a:t>
            </a:r>
            <a:r>
              <a:rPr lang="en-US" altLang="zh-CN" sz="2400" b="0">
                <a:solidFill>
                  <a:schemeClr val="tx2"/>
                </a:solidFill>
                <a:latin typeface="Times New Roman" panose="02020603050405020304" pitchFamily="18" charset="0"/>
              </a:rPr>
              <a:t>H+0</a:t>
            </a:r>
            <a:endParaRPr lang="en-US" altLang="zh-CN" sz="2400" b="0">
              <a:solidFill>
                <a:schemeClr val="tx2"/>
              </a:solidFill>
              <a:latin typeface="Times New Roman" panose="02020603050405020304" pitchFamily="18" charset="0"/>
            </a:endParaRPr>
          </a:p>
        </p:txBody>
      </p:sp>
      <p:sp>
        <p:nvSpPr>
          <p:cNvPr id="321565" name="文本框 321564"/>
          <p:cNvSpPr txBox="1"/>
          <p:nvPr/>
        </p:nvSpPr>
        <p:spPr>
          <a:xfrm>
            <a:off x="5487988" y="4189413"/>
            <a:ext cx="1676400" cy="457200"/>
          </a:xfrm>
          <a:prstGeom prst="rect">
            <a:avLst/>
          </a:prstGeom>
          <a:noFill/>
          <a:ln w="12700">
            <a:noFill/>
          </a:ln>
        </p:spPr>
        <p:txBody>
          <a:bodyPr>
            <a:spAutoFit/>
          </a:bodyPr>
          <a:p>
            <a:pPr>
              <a:spcBef>
                <a:spcPct val="50000"/>
              </a:spcBef>
            </a:pPr>
            <a:r>
              <a:rPr lang="zh-CN" altLang="en-US" sz="2400" b="0" dirty="0">
                <a:solidFill>
                  <a:schemeClr val="tx2"/>
                </a:solidFill>
                <a:latin typeface="Times New Roman" panose="02020603050405020304" pitchFamily="18" charset="0"/>
              </a:rPr>
              <a:t>42000</a:t>
            </a:r>
            <a:r>
              <a:rPr lang="en-US" altLang="zh-CN" sz="2400" b="0">
                <a:solidFill>
                  <a:schemeClr val="tx2"/>
                </a:solidFill>
                <a:latin typeface="Times New Roman" panose="02020603050405020304" pitchFamily="18" charset="0"/>
              </a:rPr>
              <a:t>H+11</a:t>
            </a:r>
            <a:endParaRPr lang="en-US" altLang="zh-CN" sz="2400" b="0">
              <a:solidFill>
                <a:schemeClr val="tx2"/>
              </a:solidFill>
              <a:latin typeface="Times New Roman" panose="02020603050405020304" pitchFamily="18" charset="0"/>
            </a:endParaRPr>
          </a:p>
        </p:txBody>
      </p:sp>
      <p:sp>
        <p:nvSpPr>
          <p:cNvPr id="321566" name="文本框 321565"/>
          <p:cNvSpPr txBox="1"/>
          <p:nvPr/>
        </p:nvSpPr>
        <p:spPr>
          <a:xfrm>
            <a:off x="8637588" y="1512888"/>
            <a:ext cx="615950" cy="457200"/>
          </a:xfrm>
          <a:prstGeom prst="rect">
            <a:avLst/>
          </a:prstGeom>
          <a:noFill/>
          <a:ln w="12700">
            <a:noFill/>
          </a:ln>
        </p:spPr>
        <p:txBody>
          <a:bodyPr>
            <a:spAutoFit/>
          </a:bodyPr>
          <a:p>
            <a:pPr>
              <a:spcBef>
                <a:spcPct val="50000"/>
              </a:spcBef>
            </a:pPr>
            <a:r>
              <a:rPr lang="zh-CN" altLang="en-US" sz="2400" b="0" dirty="0">
                <a:solidFill>
                  <a:schemeClr val="tx2"/>
                </a:solidFill>
                <a:latin typeface="Times New Roman" panose="02020603050405020304" pitchFamily="18" charset="0"/>
              </a:rPr>
              <a:t>‘0’</a:t>
            </a:r>
            <a:endParaRPr lang="zh-CN" altLang="zh-CN" sz="2400" b="0">
              <a:solidFill>
                <a:schemeClr val="tx2"/>
              </a:solidFill>
              <a:latin typeface="Times New Roman" panose="02020603050405020304" pitchFamily="18" charset="0"/>
            </a:endParaRPr>
          </a:p>
        </p:txBody>
      </p:sp>
      <p:sp>
        <p:nvSpPr>
          <p:cNvPr id="321567" name="文本框 321566"/>
          <p:cNvSpPr txBox="1"/>
          <p:nvPr/>
        </p:nvSpPr>
        <p:spPr>
          <a:xfrm>
            <a:off x="8637588" y="1893888"/>
            <a:ext cx="609600" cy="457200"/>
          </a:xfrm>
          <a:prstGeom prst="rect">
            <a:avLst/>
          </a:prstGeom>
          <a:noFill/>
          <a:ln w="12700">
            <a:noFill/>
          </a:ln>
        </p:spPr>
        <p:txBody>
          <a:bodyPr>
            <a:spAutoFit/>
          </a:bodyPr>
          <a:p>
            <a:pPr>
              <a:spcBef>
                <a:spcPct val="50000"/>
              </a:spcBef>
            </a:pPr>
            <a:r>
              <a:rPr lang="zh-CN" altLang="en-US" sz="2400" b="0" dirty="0">
                <a:solidFill>
                  <a:schemeClr val="tx2"/>
                </a:solidFill>
                <a:latin typeface="Times New Roman" panose="02020603050405020304" pitchFamily="18" charset="0"/>
              </a:rPr>
              <a:t>‘1’</a:t>
            </a:r>
            <a:endParaRPr lang="zh-CN" altLang="zh-CN" sz="2400" b="0">
              <a:solidFill>
                <a:schemeClr val="tx2"/>
              </a:solidFill>
              <a:latin typeface="Times New Roman" panose="02020603050405020304" pitchFamily="18" charset="0"/>
            </a:endParaRPr>
          </a:p>
        </p:txBody>
      </p:sp>
      <p:sp>
        <p:nvSpPr>
          <p:cNvPr id="321568" name="文本框 321567"/>
          <p:cNvSpPr txBox="1"/>
          <p:nvPr/>
        </p:nvSpPr>
        <p:spPr>
          <a:xfrm>
            <a:off x="8637588" y="2274888"/>
            <a:ext cx="687387" cy="457200"/>
          </a:xfrm>
          <a:prstGeom prst="rect">
            <a:avLst/>
          </a:prstGeom>
          <a:noFill/>
          <a:ln w="12700">
            <a:noFill/>
          </a:ln>
        </p:spPr>
        <p:txBody>
          <a:bodyPr>
            <a:spAutoFit/>
          </a:bodyPr>
          <a:p>
            <a:pPr>
              <a:spcBef>
                <a:spcPct val="50000"/>
              </a:spcBef>
            </a:pPr>
            <a:r>
              <a:rPr lang="zh-CN" altLang="en-US" sz="2400" b="0" dirty="0">
                <a:solidFill>
                  <a:schemeClr val="tx2"/>
                </a:solidFill>
                <a:latin typeface="Times New Roman" panose="02020603050405020304" pitchFamily="18" charset="0"/>
              </a:rPr>
              <a:t>‘2’</a:t>
            </a:r>
            <a:endParaRPr lang="zh-CN" altLang="zh-CN" sz="2400" b="0">
              <a:solidFill>
                <a:schemeClr val="tx2"/>
              </a:solidFill>
              <a:latin typeface="Times New Roman" panose="02020603050405020304" pitchFamily="18" charset="0"/>
            </a:endParaRPr>
          </a:p>
        </p:txBody>
      </p:sp>
      <p:sp>
        <p:nvSpPr>
          <p:cNvPr id="321569" name="文本框 321568"/>
          <p:cNvSpPr txBox="1"/>
          <p:nvPr/>
        </p:nvSpPr>
        <p:spPr>
          <a:xfrm>
            <a:off x="8637588" y="3265488"/>
            <a:ext cx="687387" cy="457200"/>
          </a:xfrm>
          <a:prstGeom prst="rect">
            <a:avLst/>
          </a:prstGeom>
          <a:noFill/>
          <a:ln w="12700">
            <a:noFill/>
          </a:ln>
        </p:spPr>
        <p:txBody>
          <a:bodyPr>
            <a:spAutoFit/>
          </a:bodyPr>
          <a:p>
            <a:pPr>
              <a:spcBef>
                <a:spcPct val="50000"/>
              </a:spcBef>
            </a:pPr>
            <a:r>
              <a:rPr lang="zh-CN" altLang="en-US" sz="2400" b="0" dirty="0">
                <a:solidFill>
                  <a:schemeClr val="tx2"/>
                </a:solidFill>
                <a:latin typeface="Times New Roman" panose="02020603050405020304" pitchFamily="18" charset="0"/>
              </a:rPr>
              <a:t>‘9’</a:t>
            </a:r>
            <a:endParaRPr lang="zh-CN" altLang="zh-CN" sz="2400" b="0">
              <a:solidFill>
                <a:schemeClr val="tx2"/>
              </a:solidFill>
              <a:latin typeface="Times New Roman" panose="02020603050405020304" pitchFamily="18" charset="0"/>
            </a:endParaRPr>
          </a:p>
        </p:txBody>
      </p:sp>
      <p:sp>
        <p:nvSpPr>
          <p:cNvPr id="321570" name="文本框 321569"/>
          <p:cNvSpPr txBox="1"/>
          <p:nvPr/>
        </p:nvSpPr>
        <p:spPr>
          <a:xfrm>
            <a:off x="8599488" y="3722688"/>
            <a:ext cx="711200" cy="457200"/>
          </a:xfrm>
          <a:prstGeom prst="rect">
            <a:avLst/>
          </a:prstGeom>
          <a:noFill/>
          <a:ln w="12700">
            <a:noFill/>
          </a:ln>
        </p:spPr>
        <p:txBody>
          <a:bodyPr>
            <a:spAutoFit/>
          </a:bodyPr>
          <a:p>
            <a:pPr>
              <a:spcBef>
                <a:spcPct val="50000"/>
              </a:spcBef>
            </a:pPr>
            <a:r>
              <a:rPr lang="zh-CN" altLang="en-US" sz="2400" b="0">
                <a:solidFill>
                  <a:schemeClr val="tx2"/>
                </a:solidFill>
                <a:latin typeface="Times New Roman" panose="02020603050405020304" pitchFamily="18" charset="0"/>
              </a:rPr>
              <a:t>‘</a:t>
            </a:r>
            <a:r>
              <a:rPr lang="en-US" altLang="zh-CN" sz="2400" b="0">
                <a:solidFill>
                  <a:schemeClr val="tx2"/>
                </a:solidFill>
                <a:latin typeface="Times New Roman" panose="02020603050405020304" pitchFamily="18" charset="0"/>
              </a:rPr>
              <a:t>A’</a:t>
            </a:r>
            <a:endParaRPr lang="en-US" altLang="zh-CN" sz="2400" b="0">
              <a:solidFill>
                <a:schemeClr val="tx2"/>
              </a:solidFill>
              <a:latin typeface="Times New Roman" panose="02020603050405020304" pitchFamily="18" charset="0"/>
            </a:endParaRPr>
          </a:p>
        </p:txBody>
      </p:sp>
      <p:sp>
        <p:nvSpPr>
          <p:cNvPr id="321571" name="文本框 321570"/>
          <p:cNvSpPr txBox="1"/>
          <p:nvPr/>
        </p:nvSpPr>
        <p:spPr>
          <a:xfrm>
            <a:off x="8624888" y="4179888"/>
            <a:ext cx="685800" cy="457200"/>
          </a:xfrm>
          <a:prstGeom prst="rect">
            <a:avLst/>
          </a:prstGeom>
          <a:noFill/>
          <a:ln w="12700">
            <a:noFill/>
          </a:ln>
        </p:spPr>
        <p:txBody>
          <a:bodyPr>
            <a:spAutoFit/>
          </a:bodyPr>
          <a:p>
            <a:pPr>
              <a:spcBef>
                <a:spcPct val="50000"/>
              </a:spcBef>
            </a:pPr>
            <a:r>
              <a:rPr lang="zh-CN" altLang="en-US" sz="2400" b="0">
                <a:solidFill>
                  <a:schemeClr val="tx2"/>
                </a:solidFill>
                <a:latin typeface="Times New Roman" panose="02020603050405020304" pitchFamily="18" charset="0"/>
              </a:rPr>
              <a:t>‘</a:t>
            </a:r>
            <a:r>
              <a:rPr lang="en-US" altLang="zh-CN" sz="2400" b="0">
                <a:solidFill>
                  <a:schemeClr val="tx2"/>
                </a:solidFill>
                <a:latin typeface="Times New Roman" panose="02020603050405020304" pitchFamily="18" charset="0"/>
              </a:rPr>
              <a:t>B’</a:t>
            </a:r>
            <a:endParaRPr lang="en-US" altLang="zh-CN" sz="2400" b="0">
              <a:solidFill>
                <a:schemeClr val="tx2"/>
              </a:solidFill>
              <a:latin typeface="Times New Roman" panose="02020603050405020304" pitchFamily="18" charset="0"/>
            </a:endParaRPr>
          </a:p>
        </p:txBody>
      </p:sp>
      <p:sp>
        <p:nvSpPr>
          <p:cNvPr id="321572" name="文本框 321571"/>
          <p:cNvSpPr txBox="1"/>
          <p:nvPr/>
        </p:nvSpPr>
        <p:spPr>
          <a:xfrm>
            <a:off x="8637588" y="5094288"/>
            <a:ext cx="609600" cy="457200"/>
          </a:xfrm>
          <a:prstGeom prst="rect">
            <a:avLst/>
          </a:prstGeom>
          <a:noFill/>
          <a:ln w="12700">
            <a:noFill/>
          </a:ln>
        </p:spPr>
        <p:txBody>
          <a:bodyPr>
            <a:spAutoFit/>
          </a:bodyPr>
          <a:p>
            <a:pPr>
              <a:spcBef>
                <a:spcPct val="50000"/>
              </a:spcBef>
            </a:pPr>
            <a:r>
              <a:rPr lang="zh-CN" altLang="en-US" sz="2400" b="0">
                <a:solidFill>
                  <a:schemeClr val="tx2"/>
                </a:solidFill>
                <a:latin typeface="Times New Roman" panose="02020603050405020304" pitchFamily="18" charset="0"/>
              </a:rPr>
              <a:t>‘</a:t>
            </a:r>
            <a:r>
              <a:rPr lang="en-US" altLang="zh-CN" sz="2400" b="0">
                <a:solidFill>
                  <a:schemeClr val="tx2"/>
                </a:solidFill>
                <a:latin typeface="Times New Roman" panose="02020603050405020304" pitchFamily="18" charset="0"/>
              </a:rPr>
              <a:t>E’</a:t>
            </a:r>
            <a:endParaRPr lang="en-US" altLang="zh-CN" sz="2400" b="0">
              <a:solidFill>
                <a:schemeClr val="tx2"/>
              </a:solidFill>
              <a:latin typeface="Times New Roman" panose="02020603050405020304" pitchFamily="18" charset="0"/>
            </a:endParaRPr>
          </a:p>
        </p:txBody>
      </p:sp>
      <p:sp>
        <p:nvSpPr>
          <p:cNvPr id="321573" name="文本框 321572"/>
          <p:cNvSpPr txBox="1"/>
          <p:nvPr/>
        </p:nvSpPr>
        <p:spPr>
          <a:xfrm>
            <a:off x="8650288" y="5500688"/>
            <a:ext cx="571500" cy="457200"/>
          </a:xfrm>
          <a:prstGeom prst="rect">
            <a:avLst/>
          </a:prstGeom>
          <a:noFill/>
          <a:ln w="12700">
            <a:noFill/>
          </a:ln>
        </p:spPr>
        <p:txBody>
          <a:bodyPr>
            <a:spAutoFit/>
          </a:bodyPr>
          <a:p>
            <a:pPr>
              <a:spcBef>
                <a:spcPct val="50000"/>
              </a:spcBef>
            </a:pPr>
            <a:r>
              <a:rPr lang="zh-CN" altLang="en-US" sz="2400" b="0">
                <a:solidFill>
                  <a:schemeClr val="tx2"/>
                </a:solidFill>
                <a:latin typeface="Times New Roman" panose="02020603050405020304" pitchFamily="18" charset="0"/>
              </a:rPr>
              <a:t>‘</a:t>
            </a:r>
            <a:r>
              <a:rPr lang="en-US" altLang="zh-CN" sz="2400" b="0">
                <a:solidFill>
                  <a:schemeClr val="tx2"/>
                </a:solidFill>
                <a:latin typeface="Times New Roman" panose="02020603050405020304" pitchFamily="18" charset="0"/>
              </a:rPr>
              <a:t>F’</a:t>
            </a:r>
            <a:endParaRPr lang="en-US" altLang="zh-CN" sz="2400" b="0">
              <a:solidFill>
                <a:schemeClr val="tx2"/>
              </a:solidFill>
              <a:latin typeface="Times New Roman" panose="02020603050405020304" pitchFamily="18" charset="0"/>
            </a:endParaRPr>
          </a:p>
        </p:txBody>
      </p:sp>
      <p:sp>
        <p:nvSpPr>
          <p:cNvPr id="321574" name="直接连接符 321573"/>
          <p:cNvSpPr/>
          <p:nvPr/>
        </p:nvSpPr>
        <p:spPr>
          <a:xfrm>
            <a:off x="7092950" y="5170488"/>
            <a:ext cx="1544638" cy="0"/>
          </a:xfrm>
          <a:prstGeom prst="line">
            <a:avLst/>
          </a:prstGeom>
          <a:ln w="12700" cap="sq" cmpd="sng">
            <a:solidFill>
              <a:srgbClr val="003366"/>
            </a:solidFill>
            <a:prstDash val="solid"/>
            <a:headEnd type="none" w="sm" len="sm"/>
            <a:tailEnd type="none" w="sm" len="sm"/>
          </a:ln>
        </p:spPr>
      </p:sp>
      <p:sp>
        <p:nvSpPr>
          <p:cNvPr id="321575" name="直接连接符 321574"/>
          <p:cNvSpPr/>
          <p:nvPr/>
        </p:nvSpPr>
        <p:spPr>
          <a:xfrm>
            <a:off x="8639175" y="5100638"/>
            <a:ext cx="0" cy="1219200"/>
          </a:xfrm>
          <a:prstGeom prst="line">
            <a:avLst/>
          </a:prstGeom>
          <a:ln w="12700" cap="sq" cmpd="sng">
            <a:solidFill>
              <a:srgbClr val="003366"/>
            </a:solidFill>
            <a:prstDash val="solid"/>
            <a:headEnd type="none" w="sm" len="sm"/>
            <a:tailEnd type="none" w="sm" len="sm"/>
          </a:ln>
        </p:spPr>
      </p:sp>
    </p:spTree>
  </p:cSld>
  <p:clrMapOvr>
    <a:masterClrMapping/>
  </p:clrMapOvr>
  <p:transition>
    <p:wheel spokes="8"/>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2562" name="标题 322561"/>
          <p:cNvSpPr>
            <a:spLocks noGrp="1"/>
          </p:cNvSpPr>
          <p:nvPr>
            <p:ph type="title"/>
          </p:nvPr>
        </p:nvSpPr>
        <p:spPr/>
        <p:txBody>
          <a:bodyPr anchor="ctr" anchorCtr="0"/>
          <a:p>
            <a:endParaRPr lang="zh-CN" altLang="en-US" dirty="0"/>
          </a:p>
        </p:txBody>
      </p:sp>
      <p:sp>
        <p:nvSpPr>
          <p:cNvPr id="322563" name="文本占位符 322562"/>
          <p:cNvSpPr>
            <a:spLocks noGrp="1"/>
          </p:cNvSpPr>
          <p:nvPr>
            <p:ph type="body" idx="1"/>
          </p:nvPr>
        </p:nvSpPr>
        <p:spPr/>
        <p:txBody>
          <a:bodyPr/>
          <a:p>
            <a:pPr>
              <a:buNone/>
            </a:pPr>
            <a:r>
              <a:rPr lang="zh-CN" altLang="en-US" dirty="0">
                <a:latin typeface="Times New Roman" panose="02020603050405020304" pitchFamily="18" charset="0"/>
              </a:rPr>
              <a:t>字位扩展指令</a:t>
            </a:r>
            <a:endParaRPr lang="zh-CN" altLang="en-US" dirty="0">
              <a:latin typeface="Times New Roman" panose="02020603050405020304" pitchFamily="18" charset="0"/>
            </a:endParaRPr>
          </a:p>
          <a:p>
            <a:pPr>
              <a:spcAft>
                <a:spcPct val="40000"/>
              </a:spcAft>
              <a:buNone/>
            </a:pPr>
            <a:r>
              <a:rPr lang="zh-CN" altLang="en-US" sz="2400" dirty="0"/>
              <a:t>   将有符号数的符号位扩展到高位</a:t>
            </a:r>
            <a:endParaRPr lang="zh-CN" altLang="en-US" sz="2400" dirty="0"/>
          </a:p>
          <a:p>
            <a:pPr>
              <a:spcAft>
                <a:spcPct val="40000"/>
              </a:spcAft>
              <a:buNone/>
            </a:pPr>
            <a:r>
              <a:rPr lang="zh-CN" altLang="en-US" sz="2400" dirty="0"/>
              <a:t>   无符号数的扩展规则为在高位补0</a:t>
            </a:r>
            <a:endParaRPr lang="zh-CN" altLang="en-US" sz="2400" dirty="0"/>
          </a:p>
          <a:p>
            <a:pPr>
              <a:spcAft>
                <a:spcPct val="40000"/>
              </a:spcAft>
              <a:buNone/>
            </a:pPr>
            <a:r>
              <a:rPr lang="zh-CN" altLang="en-US" sz="2400" dirty="0">
                <a:latin typeface="Times New Roman" panose="02020603050405020304" pitchFamily="18" charset="0"/>
              </a:rPr>
              <a:t>      字节到字的扩展指令</a:t>
            </a:r>
            <a:endParaRPr lang="zh-CN" altLang="en-US" sz="2400" dirty="0">
              <a:latin typeface="Times New Roman" panose="02020603050405020304" pitchFamily="18" charset="0"/>
            </a:endParaRPr>
          </a:p>
          <a:p>
            <a:pPr>
              <a:spcAft>
                <a:spcPct val="40000"/>
              </a:spcAft>
              <a:buNone/>
            </a:pPr>
            <a:r>
              <a:rPr lang="zh-CN" altLang="en-US" sz="2400" dirty="0">
                <a:latin typeface="Times New Roman" panose="02020603050405020304" pitchFamily="18" charset="0"/>
              </a:rPr>
              <a:t>                      隐含了操作数</a:t>
            </a:r>
            <a:r>
              <a:rPr lang="en-US" altLang="zh-CN" sz="2400">
                <a:latin typeface="Times New Roman" panose="02020603050405020304" pitchFamily="18" charset="0"/>
              </a:rPr>
              <a:t>AL</a:t>
            </a:r>
            <a:r>
              <a:rPr lang="zh-CN" altLang="en-US" sz="2400" dirty="0">
                <a:latin typeface="Times New Roman" panose="02020603050405020304" pitchFamily="18" charset="0"/>
              </a:rPr>
              <a:t>和</a:t>
            </a:r>
            <a:r>
              <a:rPr lang="en-US" altLang="zh-CN" sz="2400">
                <a:latin typeface="Times New Roman" panose="02020603050405020304" pitchFamily="18" charset="0"/>
              </a:rPr>
              <a:t>AH</a:t>
            </a:r>
            <a:endParaRPr lang="en-US" altLang="zh-CN" sz="2400">
              <a:latin typeface="Times New Roman" panose="02020603050405020304" pitchFamily="18" charset="0"/>
            </a:endParaRPr>
          </a:p>
          <a:p>
            <a:pPr>
              <a:spcAft>
                <a:spcPct val="40000"/>
              </a:spcAft>
              <a:buNone/>
            </a:pPr>
            <a:r>
              <a:rPr lang="zh-CN" altLang="en-US" sz="2400" dirty="0">
                <a:latin typeface="Times New Roman" panose="02020603050405020304" pitchFamily="18" charset="0"/>
              </a:rPr>
              <a:t>      字到双字的扩展指令</a:t>
            </a:r>
            <a:endParaRPr lang="zh-CN" altLang="en-US" sz="2400" dirty="0">
              <a:latin typeface="Times New Roman" panose="02020603050405020304" pitchFamily="18" charset="0"/>
            </a:endParaRPr>
          </a:p>
          <a:p>
            <a:pPr>
              <a:spcAft>
                <a:spcPct val="40000"/>
              </a:spcAft>
              <a:buNone/>
            </a:pPr>
            <a:r>
              <a:rPr lang="zh-CN" altLang="en-US" sz="2400" dirty="0">
                <a:latin typeface="Times New Roman" panose="02020603050405020304" pitchFamily="18" charset="0"/>
              </a:rPr>
              <a:t>                      隐含了操作数</a:t>
            </a:r>
            <a:r>
              <a:rPr lang="en-US" altLang="zh-CN" sz="2400">
                <a:latin typeface="Times New Roman" panose="02020603050405020304" pitchFamily="18" charset="0"/>
              </a:rPr>
              <a:t>AX</a:t>
            </a:r>
            <a:r>
              <a:rPr lang="zh-CN" altLang="en-US" sz="2400" dirty="0">
                <a:latin typeface="Times New Roman" panose="02020603050405020304" pitchFamily="18" charset="0"/>
              </a:rPr>
              <a:t>和</a:t>
            </a:r>
            <a:r>
              <a:rPr lang="en-US" altLang="zh-CN" sz="2400">
                <a:latin typeface="Times New Roman" panose="02020603050405020304" pitchFamily="18" charset="0"/>
              </a:rPr>
              <a:t>DX</a:t>
            </a:r>
            <a:endParaRPr lang="zh-CN" altLang="en-US" sz="2400" dirty="0">
              <a:latin typeface="Times New Roman" panose="02020603050405020304" pitchFamily="18" charset="0"/>
            </a:endParaRPr>
          </a:p>
        </p:txBody>
      </p:sp>
      <p:sp>
        <p:nvSpPr>
          <p:cNvPr id="322564" name="左大括号 322563"/>
          <p:cNvSpPr/>
          <p:nvPr/>
        </p:nvSpPr>
        <p:spPr>
          <a:xfrm>
            <a:off x="611188" y="3789363"/>
            <a:ext cx="288925" cy="1439862"/>
          </a:xfrm>
          <a:prstGeom prst="leftBrace">
            <a:avLst>
              <a:gd name="adj1" fmla="val 41529"/>
              <a:gd name="adj2" fmla="val 50000"/>
            </a:avLst>
          </a:prstGeom>
          <a:noFill/>
          <a:ln w="25400" cap="sq" cmpd="sng">
            <a:solidFill>
              <a:srgbClr val="800000"/>
            </a:solidFill>
            <a:prstDash val="solid"/>
            <a:headEnd type="none" w="sm" len="sm"/>
            <a:tailEnd type="none" w="lg" len="lg"/>
          </a:ln>
        </p:spPr>
        <p:txBody>
          <a:bodyPr/>
          <a:p>
            <a:endParaRPr lang="zh-CN" altLang="en-US"/>
          </a:p>
        </p:txBody>
      </p:sp>
      <p:sp>
        <p:nvSpPr>
          <p:cNvPr id="322565" name="左大括号 322564"/>
          <p:cNvSpPr/>
          <p:nvPr/>
        </p:nvSpPr>
        <p:spPr>
          <a:xfrm>
            <a:off x="611188" y="2347913"/>
            <a:ext cx="288925" cy="936625"/>
          </a:xfrm>
          <a:prstGeom prst="leftBrace">
            <a:avLst>
              <a:gd name="adj1" fmla="val 27014"/>
              <a:gd name="adj2" fmla="val 50000"/>
            </a:avLst>
          </a:prstGeom>
          <a:noFill/>
          <a:ln w="25400" cap="sq" cmpd="sng">
            <a:solidFill>
              <a:srgbClr val="800000"/>
            </a:solidFill>
            <a:prstDash val="solid"/>
            <a:headEnd type="none" w="sm" len="sm"/>
            <a:tailEnd type="none" w="lg" len="lg"/>
          </a:ln>
        </p:spPr>
        <p:txBody>
          <a:bodyPr/>
          <a:p>
            <a:endParaRPr lang="zh-CN" altLang="en-US"/>
          </a:p>
        </p:txBody>
      </p:sp>
    </p:spTree>
  </p:cSld>
  <p:clrMapOvr>
    <a:masterClrMapping/>
  </p:clrMapOvr>
  <p:transition>
    <p:wheel spokes="8"/>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3586" name="标题 323585"/>
          <p:cNvSpPr>
            <a:spLocks noGrp="1"/>
          </p:cNvSpPr>
          <p:nvPr>
            <p:ph type="title"/>
          </p:nvPr>
        </p:nvSpPr>
        <p:spPr/>
        <p:txBody>
          <a:bodyPr anchor="ctr" anchorCtr="0"/>
          <a:p>
            <a:endParaRPr lang="zh-CN" altLang="en-US" dirty="0"/>
          </a:p>
        </p:txBody>
      </p:sp>
      <p:sp>
        <p:nvSpPr>
          <p:cNvPr id="323587" name="文本占位符 323586"/>
          <p:cNvSpPr>
            <a:spLocks noGrp="1"/>
          </p:cNvSpPr>
          <p:nvPr>
            <p:ph type="body" idx="1"/>
          </p:nvPr>
        </p:nvSpPr>
        <p:spPr/>
        <p:txBody>
          <a:bodyPr/>
          <a:p>
            <a:pPr>
              <a:buNone/>
            </a:pPr>
            <a:r>
              <a:rPr lang="zh-CN" altLang="en-US" dirty="0"/>
              <a:t>字节到字的扩展指令</a:t>
            </a:r>
            <a:endParaRPr lang="zh-CN" altLang="en-US" dirty="0"/>
          </a:p>
          <a:p>
            <a:pPr>
              <a:spcBef>
                <a:spcPct val="15000"/>
              </a:spcBef>
              <a:spcAft>
                <a:spcPct val="15000"/>
              </a:spcAft>
              <a:buNone/>
            </a:pPr>
            <a:r>
              <a:rPr lang="zh-CN" altLang="en-US" sz="2400" dirty="0"/>
              <a:t>格式：</a:t>
            </a:r>
            <a:r>
              <a:rPr lang="en-US" altLang="zh-CN" sz="2400"/>
              <a:t>CBW</a:t>
            </a:r>
            <a:endParaRPr lang="en-US" altLang="zh-CN" sz="2400"/>
          </a:p>
          <a:p>
            <a:pPr>
              <a:spcBef>
                <a:spcPct val="15000"/>
              </a:spcBef>
              <a:spcAft>
                <a:spcPct val="15000"/>
              </a:spcAft>
              <a:buNone/>
            </a:pPr>
            <a:r>
              <a:rPr lang="zh-CN" altLang="en-US" sz="2400" dirty="0"/>
              <a:t>操作：将</a:t>
            </a:r>
            <a:r>
              <a:rPr lang="en-US" altLang="zh-CN" sz="2400"/>
              <a:t>AL</a:t>
            </a:r>
            <a:r>
              <a:rPr lang="zh-CN" altLang="en-US" sz="2400" dirty="0"/>
              <a:t>内容扩展到</a:t>
            </a:r>
            <a:r>
              <a:rPr lang="en-US" altLang="zh-CN" sz="2400"/>
              <a:t>AX</a:t>
            </a:r>
            <a:endParaRPr lang="en-US" altLang="zh-CN" sz="2400"/>
          </a:p>
          <a:p>
            <a:pPr>
              <a:spcBef>
                <a:spcPct val="15000"/>
              </a:spcBef>
              <a:spcAft>
                <a:spcPct val="15000"/>
              </a:spcAft>
              <a:buNone/>
            </a:pPr>
            <a:r>
              <a:rPr lang="zh-CN" altLang="en-US" sz="2400" dirty="0"/>
              <a:t>规则：若最高位=1，则执行后</a:t>
            </a:r>
            <a:r>
              <a:rPr lang="en-US" altLang="zh-CN" sz="2400"/>
              <a:t>AH=FFH</a:t>
            </a:r>
            <a:endParaRPr lang="en-US" altLang="zh-CN" sz="2400"/>
          </a:p>
          <a:p>
            <a:pPr>
              <a:spcBef>
                <a:spcPct val="15000"/>
              </a:spcBef>
              <a:spcAft>
                <a:spcPct val="15000"/>
              </a:spcAft>
              <a:buNone/>
            </a:pPr>
            <a:r>
              <a:rPr lang="en-US" altLang="zh-CN" sz="2400"/>
              <a:t>      </a:t>
            </a:r>
            <a:r>
              <a:rPr lang="zh-CN" altLang="en-US" sz="2400" dirty="0"/>
              <a:t>若最高位=0，则执行后</a:t>
            </a:r>
            <a:r>
              <a:rPr lang="en-US" altLang="zh-CN" sz="2400"/>
              <a:t>AH=00H</a:t>
            </a:r>
            <a:endParaRPr lang="zh-CN" altLang="en-US" sz="2400" dirty="0"/>
          </a:p>
        </p:txBody>
      </p:sp>
    </p:spTree>
  </p:cSld>
  <p:clrMapOvr>
    <a:masterClrMapping/>
  </p:clrMapOvr>
  <p:transition>
    <p:wheel spokes="8"/>
  </p:transition>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4610" name="标题 324609"/>
          <p:cNvSpPr>
            <a:spLocks noGrp="1"/>
          </p:cNvSpPr>
          <p:nvPr>
            <p:ph type="title"/>
          </p:nvPr>
        </p:nvSpPr>
        <p:spPr/>
        <p:txBody>
          <a:bodyPr anchor="ctr" anchorCtr="0"/>
          <a:p>
            <a:endParaRPr lang="zh-CN" altLang="en-US" dirty="0"/>
          </a:p>
        </p:txBody>
      </p:sp>
      <p:sp>
        <p:nvSpPr>
          <p:cNvPr id="324611" name="文本占位符 324610"/>
          <p:cNvSpPr>
            <a:spLocks noGrp="1"/>
          </p:cNvSpPr>
          <p:nvPr>
            <p:ph type="body" idx="1"/>
          </p:nvPr>
        </p:nvSpPr>
        <p:spPr/>
        <p:txBody>
          <a:bodyPr/>
          <a:p>
            <a:pPr>
              <a:buNone/>
            </a:pPr>
            <a:r>
              <a:rPr lang="zh-CN" altLang="en-US" dirty="0"/>
              <a:t>字到双字的扩展指令</a:t>
            </a:r>
            <a:endParaRPr lang="zh-CN" altLang="en-US" dirty="0"/>
          </a:p>
          <a:p>
            <a:pPr>
              <a:spcBef>
                <a:spcPct val="15000"/>
              </a:spcBef>
              <a:spcAft>
                <a:spcPct val="15000"/>
              </a:spcAft>
              <a:buNone/>
            </a:pPr>
            <a:r>
              <a:rPr lang="zh-CN" altLang="en-US" sz="2400" dirty="0"/>
              <a:t>格式：</a:t>
            </a:r>
            <a:r>
              <a:rPr lang="en-US" altLang="zh-CN" sz="2400"/>
              <a:t>CWD</a:t>
            </a:r>
            <a:endParaRPr lang="en-US" altLang="zh-CN" sz="2400"/>
          </a:p>
          <a:p>
            <a:pPr>
              <a:spcBef>
                <a:spcPct val="15000"/>
              </a:spcBef>
              <a:spcAft>
                <a:spcPct val="15000"/>
              </a:spcAft>
              <a:buNone/>
            </a:pPr>
            <a:r>
              <a:rPr lang="zh-CN" altLang="en-US" sz="2400" dirty="0"/>
              <a:t>操作：将</a:t>
            </a:r>
            <a:r>
              <a:rPr lang="en-US" altLang="zh-CN" sz="2400"/>
              <a:t>AX</a:t>
            </a:r>
            <a:r>
              <a:rPr lang="zh-CN" altLang="en-US" sz="2400" dirty="0"/>
              <a:t>内容扩展到</a:t>
            </a:r>
            <a:r>
              <a:rPr lang="en-US" altLang="zh-CN" sz="2400"/>
              <a:t>DX  AX</a:t>
            </a:r>
            <a:endParaRPr lang="en-US" altLang="zh-CN" sz="2400"/>
          </a:p>
          <a:p>
            <a:pPr>
              <a:spcBef>
                <a:spcPct val="15000"/>
              </a:spcBef>
              <a:spcAft>
                <a:spcPct val="15000"/>
              </a:spcAft>
              <a:buNone/>
            </a:pPr>
            <a:r>
              <a:rPr lang="zh-CN" altLang="en-US" sz="2400" dirty="0"/>
              <a:t>规则：若最高位=1，则执行后</a:t>
            </a:r>
            <a:r>
              <a:rPr lang="en-US" altLang="zh-CN" sz="2400"/>
              <a:t>DX=FFFFH</a:t>
            </a:r>
            <a:endParaRPr lang="en-US" altLang="zh-CN" sz="2400"/>
          </a:p>
          <a:p>
            <a:pPr>
              <a:spcBef>
                <a:spcPct val="15000"/>
              </a:spcBef>
              <a:spcAft>
                <a:spcPct val="15000"/>
              </a:spcAft>
              <a:buNone/>
            </a:pPr>
            <a:r>
              <a:rPr lang="en-US" altLang="zh-CN" sz="2400"/>
              <a:t>      </a:t>
            </a:r>
            <a:r>
              <a:rPr lang="zh-CN" altLang="en-US" sz="2400" dirty="0"/>
              <a:t>若最高位=0，则执行后</a:t>
            </a:r>
            <a:r>
              <a:rPr lang="en-US" altLang="zh-CN" sz="2400"/>
              <a:t>DX=0000H</a:t>
            </a:r>
            <a:endParaRPr lang="zh-CN" altLang="en-US" sz="2400" dirty="0"/>
          </a:p>
          <a:p>
            <a:endParaRPr lang="zh-CN" altLang="en-US" sz="1600" dirty="0">
              <a:latin typeface="Times New Roman" panose="02020603050405020304" pitchFamily="18" charset="0"/>
            </a:endParaRPr>
          </a:p>
        </p:txBody>
      </p:sp>
    </p:spTree>
  </p:cSld>
  <p:clrMapOvr>
    <a:masterClrMapping/>
  </p:clrMapOvr>
  <p:transition>
    <p:wheel spokes="8"/>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5634" name="标题 325633"/>
          <p:cNvSpPr>
            <a:spLocks noGrp="1"/>
          </p:cNvSpPr>
          <p:nvPr>
            <p:ph type="title"/>
          </p:nvPr>
        </p:nvSpPr>
        <p:spPr/>
        <p:txBody>
          <a:bodyPr anchor="ctr" anchorCtr="0"/>
          <a:p>
            <a:endParaRPr lang="zh-CN" altLang="en-US" dirty="0"/>
          </a:p>
        </p:txBody>
      </p:sp>
      <p:sp>
        <p:nvSpPr>
          <p:cNvPr id="325635" name="文本占位符 325634"/>
          <p:cNvSpPr>
            <a:spLocks noGrp="1"/>
          </p:cNvSpPr>
          <p:nvPr>
            <p:ph type="body" idx="1"/>
          </p:nvPr>
        </p:nvSpPr>
        <p:spPr/>
        <p:txBody>
          <a:bodyPr/>
          <a:p>
            <a:pPr>
              <a:buNone/>
            </a:pPr>
            <a:r>
              <a:rPr lang="zh-CN" altLang="en-US" dirty="0"/>
              <a:t>字位扩展指令例</a:t>
            </a:r>
            <a:endParaRPr lang="zh-CN" altLang="en-US" dirty="0"/>
          </a:p>
          <a:p>
            <a:pPr>
              <a:buNone/>
            </a:pPr>
            <a:r>
              <a:rPr lang="en-US" altLang="zh-CN" sz="2400"/>
              <a:t>MOV  AL，44H</a:t>
            </a:r>
            <a:endParaRPr lang="en-US" altLang="zh-CN" sz="2400"/>
          </a:p>
          <a:p>
            <a:pPr>
              <a:buNone/>
            </a:pPr>
            <a:r>
              <a:rPr lang="en-US" altLang="zh-CN" sz="2400"/>
              <a:t>CBW                ；</a:t>
            </a:r>
            <a:r>
              <a:rPr lang="zh-CN" altLang="en-US" sz="2400" dirty="0"/>
              <a:t>执行结果</a:t>
            </a:r>
            <a:r>
              <a:rPr lang="en-US" altLang="zh-CN" sz="2400"/>
              <a:t>?</a:t>
            </a:r>
            <a:endParaRPr lang="en-US" altLang="zh-CN" sz="2400"/>
          </a:p>
          <a:p>
            <a:pPr>
              <a:buNone/>
            </a:pPr>
            <a:r>
              <a:rPr lang="en-US" altLang="zh-CN" sz="2400"/>
              <a:t>MOV  AX，0AFDEH</a:t>
            </a:r>
            <a:endParaRPr lang="en-US" altLang="zh-CN" sz="2400"/>
          </a:p>
          <a:p>
            <a:pPr>
              <a:buNone/>
            </a:pPr>
            <a:r>
              <a:rPr lang="en-US" altLang="zh-CN" sz="2400"/>
              <a:t>CWD</a:t>
            </a:r>
            <a:endParaRPr lang="en-US" altLang="zh-CN" sz="2400"/>
          </a:p>
          <a:p>
            <a:pPr>
              <a:buNone/>
            </a:pPr>
            <a:r>
              <a:rPr lang="en-US" altLang="zh-CN" sz="2400"/>
              <a:t>MOV  AL，86H</a:t>
            </a:r>
            <a:endParaRPr lang="en-US" altLang="zh-CN" sz="2400"/>
          </a:p>
          <a:p>
            <a:pPr>
              <a:buNone/>
            </a:pPr>
            <a:r>
              <a:rPr lang="en-US" altLang="zh-CN" sz="2400"/>
              <a:t>CBW</a:t>
            </a:r>
            <a:endParaRPr lang="en-US" altLang="zh-CN" sz="2400"/>
          </a:p>
          <a:p>
            <a:endParaRPr lang="zh-CN" altLang="en-US" sz="2400" dirty="0"/>
          </a:p>
        </p:txBody>
      </p:sp>
    </p:spTree>
  </p:cSld>
  <p:clrMapOvr>
    <a:masterClrMapping/>
  </p:clrMapOvr>
  <p:transition>
    <p:wheel spokes="8"/>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21934" name="标题 421933"/>
          <p:cNvSpPr>
            <a:spLocks noGrp="1"/>
          </p:cNvSpPr>
          <p:nvPr>
            <p:ph type="title"/>
          </p:nvPr>
        </p:nvSpPr>
        <p:spPr/>
        <p:txBody>
          <a:bodyPr anchor="ctr" anchorCtr="0"/>
          <a:p>
            <a:r>
              <a:rPr lang="zh-CN" altLang="en-US" dirty="0"/>
              <a:t>部分</a:t>
            </a:r>
            <a:r>
              <a:rPr lang="en-US" altLang="zh-CN"/>
              <a:t>8088</a:t>
            </a:r>
            <a:r>
              <a:rPr lang="zh-CN" altLang="en-US" dirty="0"/>
              <a:t>常用指令</a:t>
            </a:r>
            <a:endParaRPr lang="zh-CN" altLang="en-US" dirty="0"/>
          </a:p>
        </p:txBody>
      </p:sp>
      <p:graphicFrame>
        <p:nvGraphicFramePr>
          <p:cNvPr id="421941" name="内容占位符 421940"/>
          <p:cNvGraphicFramePr/>
          <p:nvPr>
            <p:ph sz="half" idx="2"/>
          </p:nvPr>
        </p:nvGraphicFramePr>
        <p:xfrm>
          <a:off x="684213" y="1196975"/>
          <a:ext cx="7345363" cy="5588000"/>
        </p:xfrm>
        <a:graphic>
          <a:graphicData uri="http://schemas.openxmlformats.org/drawingml/2006/table">
            <a:tbl>
              <a:tblPr/>
              <a:tblGrid>
                <a:gridCol w="765175"/>
                <a:gridCol w="1404938"/>
                <a:gridCol w="5175250"/>
              </a:tblGrid>
              <a:tr h="508000">
                <a:tc gridSpan="2">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000" dirty="0"/>
                        <a:t>指令类型</a:t>
                      </a:r>
                      <a:endParaRPr lang="zh-CN" altLang="en-US" sz="2000" dirty="0"/>
                    </a:p>
                  </a:txBody>
                  <a:tcPr marL="0" marR="0" marT="72000" marB="72000"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zh-CN" altLang="en-US" sz="2000" dirty="0"/>
                        <a:t>助记符</a:t>
                      </a:r>
                      <a:endParaRPr lang="zh-CN" altLang="en-US" sz="2000" dirty="0"/>
                    </a:p>
                  </a:txBody>
                  <a:tcPr marL="0" marR="0" marT="72000" marB="72000"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8000">
                <a:tc rowSpan="3">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2000" dirty="0"/>
                        <a:t>数</a:t>
                      </a:r>
                      <a:endParaRPr lang="zh-CN" altLang="en-US" sz="2000" dirty="0"/>
                    </a:p>
                    <a:p>
                      <a:pPr marL="0" lvl="0" indent="0" algn="ctr">
                        <a:spcBef>
                          <a:spcPct val="0"/>
                        </a:spcBef>
                        <a:buNone/>
                      </a:pPr>
                      <a:r>
                        <a:rPr lang="zh-CN" altLang="en-US" sz="2000" dirty="0"/>
                        <a:t>据</a:t>
                      </a:r>
                      <a:endParaRPr lang="zh-CN" altLang="en-US" sz="2000" dirty="0"/>
                    </a:p>
                    <a:p>
                      <a:pPr marL="0" lvl="0" indent="0" algn="ctr">
                        <a:spcBef>
                          <a:spcPct val="0"/>
                        </a:spcBef>
                        <a:buNone/>
                      </a:pPr>
                      <a:r>
                        <a:rPr lang="zh-CN" altLang="en-US" sz="2000" dirty="0"/>
                        <a:t>传</a:t>
                      </a:r>
                      <a:endParaRPr lang="zh-CN" altLang="en-US" sz="2000" dirty="0"/>
                    </a:p>
                    <a:p>
                      <a:pPr marL="0" lvl="0" indent="0" algn="ctr">
                        <a:spcBef>
                          <a:spcPct val="0"/>
                        </a:spcBef>
                        <a:buNone/>
                      </a:pPr>
                      <a:r>
                        <a:rPr lang="zh-CN" altLang="en-US" sz="2000" dirty="0"/>
                        <a:t>送</a:t>
                      </a:r>
                      <a:endParaRPr lang="zh-CN" altLang="en-US" sz="2000" dirty="0"/>
                    </a:p>
                  </a:txBody>
                  <a:tcPr marL="0" marR="0" marT="0" marB="0"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10000"/>
                        </a:spcBef>
                        <a:spcAft>
                          <a:spcPct val="10000"/>
                        </a:spcAft>
                        <a:buNone/>
                      </a:pPr>
                      <a:r>
                        <a:rPr lang="zh-CN" altLang="en-US" sz="2000" dirty="0"/>
                        <a:t>数据传送</a:t>
                      </a:r>
                      <a:endParaRPr lang="zh-CN" altLang="en-US" sz="2000" dirty="0"/>
                    </a:p>
                  </a:txBody>
                  <a:tcPr marL="0" marR="0" marT="36000" marB="36000"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85725">
                        <a:spcBef>
                          <a:spcPct val="10000"/>
                        </a:spcBef>
                        <a:spcAft>
                          <a:spcPct val="10000"/>
                        </a:spcAft>
                        <a:buNone/>
                      </a:pPr>
                      <a:r>
                        <a:rPr lang="en-US" altLang="zh-CN" sz="2000"/>
                        <a:t>MOV</a:t>
                      </a:r>
                      <a:r>
                        <a:rPr lang="zh-CN" altLang="en-US" sz="2000"/>
                        <a:t>，</a:t>
                      </a:r>
                      <a:r>
                        <a:rPr lang="en-US" altLang="zh-CN" sz="2000"/>
                        <a:t>PUSH/POP</a:t>
                      </a:r>
                      <a:r>
                        <a:rPr lang="zh-CN" altLang="en-US" sz="2000"/>
                        <a:t>，</a:t>
                      </a:r>
                      <a:r>
                        <a:rPr lang="en-US" altLang="zh-CN" sz="2000"/>
                        <a:t>XCHG</a:t>
                      </a:r>
                      <a:r>
                        <a:rPr lang="zh-CN" altLang="en-US" sz="2000" dirty="0"/>
                        <a:t>等</a:t>
                      </a:r>
                      <a:endParaRPr lang="zh-CN" altLang="en-US" sz="2000" dirty="0"/>
                    </a:p>
                  </a:txBody>
                  <a:tcPr marL="0" marR="0" marT="72000" marB="72000"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8000">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10000"/>
                        </a:spcBef>
                        <a:spcAft>
                          <a:spcPct val="10000"/>
                        </a:spcAft>
                        <a:buNone/>
                      </a:pPr>
                      <a:r>
                        <a:rPr lang="zh-CN" altLang="en-US" sz="2000" dirty="0"/>
                        <a:t>地址传送</a:t>
                      </a:r>
                      <a:endParaRPr lang="zh-CN" altLang="en-US" sz="2000" dirty="0"/>
                    </a:p>
                  </a:txBody>
                  <a:tcPr marL="0" marR="0" marT="36000" marB="36000"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85725">
                        <a:spcBef>
                          <a:spcPct val="10000"/>
                        </a:spcBef>
                        <a:spcAft>
                          <a:spcPct val="10000"/>
                        </a:spcAft>
                        <a:buNone/>
                      </a:pPr>
                      <a:r>
                        <a:rPr lang="en-US" altLang="zh-CN" sz="2000"/>
                        <a:t>LEA</a:t>
                      </a:r>
                      <a:r>
                        <a:rPr lang="zh-CN" altLang="en-US" sz="2000"/>
                        <a:t>，</a:t>
                      </a:r>
                      <a:r>
                        <a:rPr lang="en-US" altLang="zh-CN" sz="2000"/>
                        <a:t>LDS</a:t>
                      </a:r>
                      <a:r>
                        <a:rPr lang="zh-CN" altLang="en-US" sz="2000"/>
                        <a:t>，</a:t>
                      </a:r>
                      <a:r>
                        <a:rPr lang="en-US" altLang="zh-CN" sz="2000"/>
                        <a:t>LES</a:t>
                      </a:r>
                      <a:endParaRPr lang="en-US" altLang="zh-CN" sz="2000"/>
                    </a:p>
                  </a:txBody>
                  <a:tcPr marL="0" marR="0" marT="72000" marB="72000"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8000">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10000"/>
                        </a:spcBef>
                        <a:spcAft>
                          <a:spcPct val="10000"/>
                        </a:spcAft>
                        <a:buNone/>
                      </a:pPr>
                      <a:r>
                        <a:rPr lang="zh-CN" altLang="en-US" sz="2000" dirty="0"/>
                        <a:t>输入输出</a:t>
                      </a:r>
                      <a:endParaRPr lang="zh-CN" altLang="en-US" sz="2000" dirty="0"/>
                    </a:p>
                  </a:txBody>
                  <a:tcPr marL="0" marR="0" marT="36000" marB="36000"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85725">
                        <a:spcBef>
                          <a:spcPct val="10000"/>
                        </a:spcBef>
                        <a:spcAft>
                          <a:spcPct val="10000"/>
                        </a:spcAft>
                        <a:buNone/>
                      </a:pPr>
                      <a:r>
                        <a:rPr lang="en-US" altLang="zh-CN" sz="2000"/>
                        <a:t>IN</a:t>
                      </a:r>
                      <a:r>
                        <a:rPr lang="zh-CN" altLang="en-US" sz="2000"/>
                        <a:t>，</a:t>
                      </a:r>
                      <a:r>
                        <a:rPr lang="en-US" altLang="zh-CN" sz="2000"/>
                        <a:t>OUT</a:t>
                      </a:r>
                      <a:endParaRPr lang="en-US" altLang="zh-CN" sz="2000"/>
                    </a:p>
                  </a:txBody>
                  <a:tcPr marL="0" marR="0" marT="72000" marB="72000"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8000">
                <a:tc rowSpan="3">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2000" dirty="0"/>
                        <a:t>算</a:t>
                      </a:r>
                      <a:endParaRPr lang="zh-CN" altLang="en-US" sz="2000" dirty="0"/>
                    </a:p>
                    <a:p>
                      <a:pPr marL="0" lvl="0" indent="0" algn="ctr">
                        <a:spcBef>
                          <a:spcPct val="0"/>
                        </a:spcBef>
                        <a:buNone/>
                      </a:pPr>
                      <a:r>
                        <a:rPr lang="zh-CN" altLang="en-US" sz="2000" dirty="0"/>
                        <a:t>术</a:t>
                      </a:r>
                      <a:endParaRPr lang="zh-CN" altLang="en-US" sz="2000" dirty="0"/>
                    </a:p>
                    <a:p>
                      <a:pPr marL="0" lvl="0" indent="0" algn="ctr">
                        <a:spcBef>
                          <a:spcPct val="0"/>
                        </a:spcBef>
                        <a:buNone/>
                      </a:pPr>
                      <a:r>
                        <a:rPr lang="zh-CN" altLang="en-US" sz="2000" dirty="0"/>
                        <a:t>运</a:t>
                      </a:r>
                      <a:endParaRPr lang="zh-CN" altLang="en-US" sz="2000" dirty="0"/>
                    </a:p>
                    <a:p>
                      <a:pPr marL="0" lvl="0" indent="0" algn="ctr">
                        <a:spcBef>
                          <a:spcPct val="0"/>
                        </a:spcBef>
                        <a:buNone/>
                      </a:pPr>
                      <a:r>
                        <a:rPr lang="zh-CN" altLang="en-US" sz="2000" dirty="0"/>
                        <a:t>算</a:t>
                      </a:r>
                      <a:endParaRPr lang="zh-CN" altLang="en-US" sz="2000" dirty="0"/>
                    </a:p>
                  </a:txBody>
                  <a:tcPr marL="0" marR="0" marT="0" marB="0"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10000"/>
                        </a:spcBef>
                        <a:spcAft>
                          <a:spcPct val="10000"/>
                        </a:spcAft>
                        <a:buNone/>
                      </a:pPr>
                      <a:r>
                        <a:rPr lang="zh-CN" altLang="en-US" sz="2000" dirty="0"/>
                        <a:t>加法</a:t>
                      </a:r>
                      <a:endParaRPr lang="zh-CN" altLang="en-US" sz="2000" dirty="0"/>
                    </a:p>
                  </a:txBody>
                  <a:tcPr marL="0" marR="0" marT="36000" marB="36000"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82550">
                        <a:spcBef>
                          <a:spcPct val="10000"/>
                        </a:spcBef>
                        <a:spcAft>
                          <a:spcPct val="10000"/>
                        </a:spcAft>
                        <a:buNone/>
                      </a:pPr>
                      <a:r>
                        <a:rPr lang="en-US" altLang="zh-CN" sz="2000"/>
                        <a:t>ADD</a:t>
                      </a:r>
                      <a:r>
                        <a:rPr lang="zh-CN" altLang="en-US" sz="2000"/>
                        <a:t>，</a:t>
                      </a:r>
                      <a:r>
                        <a:rPr lang="en-US" altLang="zh-CN" sz="2000"/>
                        <a:t>ADC</a:t>
                      </a:r>
                      <a:r>
                        <a:rPr lang="zh-CN" altLang="en-US" sz="2000"/>
                        <a:t>，</a:t>
                      </a:r>
                      <a:r>
                        <a:rPr lang="en-US" altLang="zh-CN" sz="2000"/>
                        <a:t>INC</a:t>
                      </a:r>
                      <a:endParaRPr lang="en-US" altLang="zh-CN" sz="2000"/>
                    </a:p>
                  </a:txBody>
                  <a:tcPr marL="0" marR="0" marT="72000" marB="72000"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8000">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10000"/>
                        </a:spcBef>
                        <a:spcAft>
                          <a:spcPct val="10000"/>
                        </a:spcAft>
                        <a:buNone/>
                      </a:pPr>
                      <a:r>
                        <a:rPr lang="zh-CN" altLang="en-US" sz="2000" dirty="0"/>
                        <a:t>减法</a:t>
                      </a:r>
                      <a:endParaRPr lang="zh-CN" altLang="en-US" sz="2000" dirty="0"/>
                    </a:p>
                  </a:txBody>
                  <a:tcPr marL="0" marR="0" marT="36000" marB="36000"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82550">
                        <a:spcBef>
                          <a:spcPct val="10000"/>
                        </a:spcBef>
                        <a:spcAft>
                          <a:spcPct val="10000"/>
                        </a:spcAft>
                        <a:buNone/>
                      </a:pPr>
                      <a:r>
                        <a:rPr lang="en-US" altLang="zh-CN" sz="2000"/>
                        <a:t>SUB</a:t>
                      </a:r>
                      <a:r>
                        <a:rPr lang="zh-CN" altLang="en-US" sz="2000"/>
                        <a:t>，</a:t>
                      </a:r>
                      <a:r>
                        <a:rPr lang="en-US" altLang="zh-CN" sz="2000"/>
                        <a:t>SBB</a:t>
                      </a:r>
                      <a:r>
                        <a:rPr lang="zh-CN" altLang="en-US" sz="2000"/>
                        <a:t>，</a:t>
                      </a:r>
                      <a:r>
                        <a:rPr lang="en-US" altLang="zh-CN" sz="2000"/>
                        <a:t>DEC</a:t>
                      </a:r>
                      <a:r>
                        <a:rPr lang="zh-CN" altLang="en-US" sz="2000"/>
                        <a:t>，</a:t>
                      </a:r>
                      <a:r>
                        <a:rPr lang="en-US" altLang="zh-CN" sz="2000"/>
                        <a:t>NEG</a:t>
                      </a:r>
                      <a:r>
                        <a:rPr lang="zh-CN" altLang="en-US" sz="2000"/>
                        <a:t>，</a:t>
                      </a:r>
                      <a:r>
                        <a:rPr lang="en-US" altLang="zh-CN" sz="2000"/>
                        <a:t>CMP</a:t>
                      </a:r>
                      <a:endParaRPr lang="en-US" altLang="zh-CN" sz="2000"/>
                    </a:p>
                  </a:txBody>
                  <a:tcPr marL="0" marR="0" marT="72000" marB="72000"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8000">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10000"/>
                        </a:spcBef>
                        <a:spcAft>
                          <a:spcPct val="10000"/>
                        </a:spcAft>
                        <a:buNone/>
                      </a:pPr>
                      <a:r>
                        <a:rPr lang="zh-CN" altLang="en-US" sz="2000"/>
                        <a:t>乘</a:t>
                      </a:r>
                      <a:r>
                        <a:rPr lang="en-US" altLang="zh-CN" sz="2000"/>
                        <a:t>/</a:t>
                      </a:r>
                      <a:r>
                        <a:rPr lang="zh-CN" altLang="en-US" sz="2000" dirty="0"/>
                        <a:t>除法</a:t>
                      </a:r>
                      <a:endParaRPr lang="zh-CN" altLang="en-US" sz="2000" dirty="0"/>
                    </a:p>
                  </a:txBody>
                  <a:tcPr marL="0" marR="0" marT="36000" marB="36000"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82550">
                        <a:spcBef>
                          <a:spcPct val="10000"/>
                        </a:spcBef>
                        <a:spcAft>
                          <a:spcPct val="10000"/>
                        </a:spcAft>
                        <a:buNone/>
                      </a:pPr>
                      <a:r>
                        <a:rPr lang="en-US" altLang="zh-CN" sz="2000"/>
                        <a:t>MUL</a:t>
                      </a:r>
                      <a:r>
                        <a:rPr lang="zh-CN" altLang="en-US" sz="2000"/>
                        <a:t>，</a:t>
                      </a:r>
                      <a:r>
                        <a:rPr lang="en-US" altLang="zh-CN" sz="2000"/>
                        <a:t>IMUL</a:t>
                      </a:r>
                      <a:r>
                        <a:rPr lang="zh-CN" altLang="en-US" sz="2000"/>
                        <a:t>，</a:t>
                      </a:r>
                      <a:r>
                        <a:rPr lang="en-US" altLang="zh-CN" sz="2000"/>
                        <a:t>DIV</a:t>
                      </a:r>
                      <a:r>
                        <a:rPr lang="zh-CN" altLang="en-US" sz="2000"/>
                        <a:t>，</a:t>
                      </a:r>
                      <a:r>
                        <a:rPr lang="en-US" altLang="zh-CN" sz="2000"/>
                        <a:t>IDIV</a:t>
                      </a:r>
                      <a:endParaRPr lang="en-US" altLang="zh-CN" sz="2000"/>
                    </a:p>
                  </a:txBody>
                  <a:tcPr marL="0" marR="0" marT="72000" marB="72000"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8000">
                <a:tc gridSpan="2">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10000"/>
                        </a:spcBef>
                        <a:spcAft>
                          <a:spcPct val="10000"/>
                        </a:spcAft>
                        <a:buNone/>
                      </a:pPr>
                      <a:r>
                        <a:rPr lang="zh-CN" altLang="en-US" sz="2000" dirty="0"/>
                        <a:t>逻辑</a:t>
                      </a:r>
                      <a:endParaRPr lang="zh-CN" altLang="en-US" sz="2000" dirty="0"/>
                    </a:p>
                  </a:txBody>
                  <a:tcPr marL="0" marR="0" marT="36000" marB="36000"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95250">
                        <a:spcBef>
                          <a:spcPct val="10000"/>
                        </a:spcBef>
                        <a:spcAft>
                          <a:spcPct val="10000"/>
                        </a:spcAft>
                        <a:buNone/>
                      </a:pPr>
                      <a:r>
                        <a:rPr lang="en-US" altLang="zh-CN" sz="2000"/>
                        <a:t>AND</a:t>
                      </a:r>
                      <a:r>
                        <a:rPr lang="zh-CN" altLang="en-US" sz="2000"/>
                        <a:t>，</a:t>
                      </a:r>
                      <a:r>
                        <a:rPr lang="en-US" altLang="zh-CN" sz="2000"/>
                        <a:t>OR</a:t>
                      </a:r>
                      <a:r>
                        <a:rPr lang="zh-CN" altLang="en-US" sz="2000"/>
                        <a:t>，</a:t>
                      </a:r>
                      <a:r>
                        <a:rPr lang="en-US" altLang="zh-CN" sz="2000"/>
                        <a:t>NOT</a:t>
                      </a:r>
                      <a:r>
                        <a:rPr lang="zh-CN" altLang="en-US" sz="2000"/>
                        <a:t>，</a:t>
                      </a:r>
                      <a:r>
                        <a:rPr lang="en-US" altLang="zh-CN" sz="2000"/>
                        <a:t>XOR</a:t>
                      </a:r>
                      <a:r>
                        <a:rPr lang="zh-CN" altLang="en-US" sz="2000"/>
                        <a:t>，</a:t>
                      </a:r>
                      <a:r>
                        <a:rPr lang="en-US" altLang="zh-CN" sz="2000"/>
                        <a:t>TEST</a:t>
                      </a:r>
                      <a:endParaRPr lang="en-US" altLang="zh-CN" sz="2000"/>
                    </a:p>
                  </a:txBody>
                  <a:tcPr marL="0" marR="0" marT="72000" marB="72000"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8000">
                <a:tc gridSpan="2">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10000"/>
                        </a:spcBef>
                        <a:spcAft>
                          <a:spcPct val="10000"/>
                        </a:spcAft>
                        <a:buNone/>
                      </a:pPr>
                      <a:r>
                        <a:rPr lang="zh-CN" altLang="en-US" sz="2000" dirty="0"/>
                        <a:t>移位</a:t>
                      </a:r>
                      <a:endParaRPr lang="zh-CN" altLang="en-US" sz="2000" dirty="0"/>
                    </a:p>
                  </a:txBody>
                  <a:tcPr marL="0" marR="0" marT="36000" marB="36000"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95250">
                        <a:spcBef>
                          <a:spcPct val="10000"/>
                        </a:spcBef>
                        <a:spcAft>
                          <a:spcPct val="10000"/>
                        </a:spcAft>
                        <a:buNone/>
                      </a:pPr>
                      <a:r>
                        <a:rPr lang="en-US" altLang="zh-CN" sz="2000"/>
                        <a:t>SHL/SHR/SAR</a:t>
                      </a:r>
                      <a:r>
                        <a:rPr lang="zh-CN" altLang="en-US" sz="2000"/>
                        <a:t>，</a:t>
                      </a:r>
                      <a:r>
                        <a:rPr lang="en-US" altLang="zh-CN" sz="2000"/>
                        <a:t>ROL/ROR</a:t>
                      </a:r>
                      <a:r>
                        <a:rPr lang="zh-CN" altLang="en-US" sz="2000"/>
                        <a:t>，</a:t>
                      </a:r>
                      <a:r>
                        <a:rPr lang="en-US" altLang="zh-CN" sz="2000"/>
                        <a:t>RCL/RCR</a:t>
                      </a:r>
                      <a:endParaRPr lang="en-US" altLang="zh-CN" sz="2000"/>
                    </a:p>
                  </a:txBody>
                  <a:tcPr marL="0" marR="0" marT="72000" marB="72000"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8000">
                <a:tc gridSpan="2">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2000" dirty="0"/>
                        <a:t>串操作</a:t>
                      </a:r>
                      <a:endParaRPr lang="zh-CN" altLang="en-US" sz="2000" dirty="0"/>
                    </a:p>
                  </a:txBody>
                  <a:tcPr marL="0" marR="0" marT="0" marB="0"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95250">
                        <a:spcBef>
                          <a:spcPct val="10000"/>
                        </a:spcBef>
                        <a:spcAft>
                          <a:spcPct val="10000"/>
                        </a:spcAft>
                        <a:buNone/>
                      </a:pPr>
                      <a:r>
                        <a:rPr lang="en-US" altLang="zh-CN" sz="2000"/>
                        <a:t>MOVS</a:t>
                      </a:r>
                      <a:r>
                        <a:rPr lang="zh-CN" altLang="en-US" sz="2000"/>
                        <a:t>，</a:t>
                      </a:r>
                      <a:r>
                        <a:rPr lang="en-US" altLang="zh-CN" sz="2000"/>
                        <a:t>CMPS</a:t>
                      </a:r>
                      <a:r>
                        <a:rPr lang="zh-CN" altLang="en-US" sz="2000"/>
                        <a:t>，</a:t>
                      </a:r>
                      <a:r>
                        <a:rPr lang="en-US" altLang="zh-CN" sz="2000"/>
                        <a:t>SCAS</a:t>
                      </a:r>
                      <a:r>
                        <a:rPr lang="zh-CN" altLang="en-US" sz="2000"/>
                        <a:t>，</a:t>
                      </a:r>
                      <a:r>
                        <a:rPr lang="en-US" altLang="zh-CN" sz="2000"/>
                        <a:t>LODS</a:t>
                      </a:r>
                      <a:r>
                        <a:rPr lang="zh-CN" altLang="en-US" sz="2000"/>
                        <a:t>，</a:t>
                      </a:r>
                      <a:r>
                        <a:rPr lang="en-US" altLang="zh-CN" sz="2000"/>
                        <a:t>STOS</a:t>
                      </a:r>
                      <a:endParaRPr lang="en-US" altLang="zh-CN" sz="2000"/>
                    </a:p>
                  </a:txBody>
                  <a:tcPr marL="0" marR="0" marT="72000" marB="72000"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8000">
                <a:tc gridSpan="2">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spcBef>
                          <a:spcPct val="0"/>
                        </a:spcBef>
                        <a:buNone/>
                      </a:pPr>
                      <a:r>
                        <a:rPr lang="zh-CN" altLang="en-US" sz="2000" dirty="0"/>
                        <a:t>控制转移</a:t>
                      </a:r>
                      <a:endParaRPr lang="zh-CN" altLang="en-US" sz="2000" dirty="0"/>
                    </a:p>
                  </a:txBody>
                  <a:tcPr marL="0" marR="0" marT="0" marB="0"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95250">
                        <a:spcBef>
                          <a:spcPct val="10000"/>
                        </a:spcBef>
                        <a:spcAft>
                          <a:spcPct val="10000"/>
                        </a:spcAft>
                        <a:buNone/>
                      </a:pPr>
                      <a:r>
                        <a:rPr lang="en-US" altLang="zh-CN" sz="2000"/>
                        <a:t>JMP</a:t>
                      </a:r>
                      <a:r>
                        <a:rPr lang="zh-CN" altLang="en-US" sz="2000" dirty="0"/>
                        <a:t>，</a:t>
                      </a:r>
                      <a:r>
                        <a:rPr lang="en-US" altLang="zh-CN" sz="2000" err="1"/>
                        <a:t>Jcc</a:t>
                      </a:r>
                      <a:r>
                        <a:rPr lang="zh-CN" altLang="en-US" sz="2000" dirty="0">
                          <a:latin typeface="Tahoma" panose="020B0604030504040204" pitchFamily="34" charset="0"/>
                        </a:rPr>
                        <a:t>，</a:t>
                      </a:r>
                      <a:r>
                        <a:rPr lang="en-US" altLang="zh-CN" sz="2000"/>
                        <a:t>LOOP</a:t>
                      </a:r>
                      <a:r>
                        <a:rPr lang="zh-CN" altLang="en-US" sz="2000"/>
                        <a:t>，</a:t>
                      </a:r>
                      <a:r>
                        <a:rPr lang="en-US" altLang="zh-CN" sz="2000"/>
                        <a:t>CALL/RET</a:t>
                      </a:r>
                      <a:r>
                        <a:rPr lang="zh-CN" altLang="en-US" sz="2000"/>
                        <a:t>，</a:t>
                      </a:r>
                      <a:r>
                        <a:rPr lang="en-US" altLang="zh-CN" sz="2000"/>
                        <a:t>INT/IRET</a:t>
                      </a:r>
                      <a:endParaRPr lang="en-US" altLang="zh-CN" sz="2000"/>
                    </a:p>
                  </a:txBody>
                  <a:tcPr marL="0" marR="0" marT="72000" marB="72000"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21942" name="文本占位符 421941"/>
          <p:cNvSpPr>
            <a:spLocks noGrp="1"/>
          </p:cNvSpPr>
          <p:nvPr>
            <p:ph type="body" sz="half" idx="1"/>
          </p:nvPr>
        </p:nvSpPr>
        <p:spPr>
          <a:xfrm>
            <a:off x="457200" y="1524000"/>
            <a:ext cx="4114800" cy="4800600"/>
          </a:xfrm>
        </p:spPr>
        <p:txBody>
          <a:bodyPr/>
          <a:p>
            <a:pPr>
              <a:buClr>
                <a:srgbClr val="000066"/>
              </a:buClr>
              <a:buSzPct val="80000"/>
              <a:buFont typeface="Wingdings" panose="05000000000000000000" pitchFamily="2" charset="2"/>
            </a:pPr>
            <a:endParaRPr lang="zh-CN" altLang="en-US" sz="2400" dirty="0"/>
          </a:p>
        </p:txBody>
      </p:sp>
    </p:spTree>
  </p:cSld>
  <p:clrMapOvr>
    <a:masterClrMapping/>
  </p:clrMapOvr>
  <p:transition>
    <p:wheel spokes="8"/>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6658" name="标题 326657"/>
          <p:cNvSpPr>
            <a:spLocks noGrp="1"/>
          </p:cNvSpPr>
          <p:nvPr>
            <p:ph type="title"/>
          </p:nvPr>
        </p:nvSpPr>
        <p:spPr/>
        <p:txBody>
          <a:bodyPr anchor="ctr" anchorCtr="0"/>
          <a:p>
            <a:endParaRPr lang="zh-CN" altLang="en-US" dirty="0"/>
          </a:p>
        </p:txBody>
      </p:sp>
      <p:sp>
        <p:nvSpPr>
          <p:cNvPr id="326659" name="文本占位符 326658"/>
          <p:cNvSpPr>
            <a:spLocks noGrp="1"/>
          </p:cNvSpPr>
          <p:nvPr>
            <p:ph type="body" idx="1"/>
          </p:nvPr>
        </p:nvSpPr>
        <p:spPr/>
        <p:txBody>
          <a:bodyPr/>
          <a:p>
            <a:pPr>
              <a:spcAft>
                <a:spcPct val="40000"/>
              </a:spcAft>
              <a:buNone/>
            </a:pPr>
            <a:r>
              <a:rPr lang="zh-CN" altLang="en-US" dirty="0"/>
              <a:t>2. 输入输出指令</a:t>
            </a:r>
            <a:endParaRPr lang="zh-CN" altLang="en-US" dirty="0"/>
          </a:p>
          <a:p>
            <a:pPr>
              <a:spcAft>
                <a:spcPct val="40000"/>
              </a:spcAft>
              <a:buNone/>
            </a:pPr>
            <a:r>
              <a:rPr lang="zh-CN" altLang="en-US" sz="2400" dirty="0"/>
              <a:t>掌握：</a:t>
            </a:r>
            <a:endParaRPr lang="zh-CN" altLang="en-US" sz="2400" dirty="0"/>
          </a:p>
          <a:p>
            <a:r>
              <a:rPr lang="zh-CN" altLang="en-US" sz="2400" dirty="0"/>
              <a:t>指令的格式及操作</a:t>
            </a:r>
            <a:endParaRPr lang="zh-CN" altLang="en-US" sz="2400" dirty="0"/>
          </a:p>
          <a:p>
            <a:r>
              <a:rPr lang="zh-CN" altLang="en-US" sz="2400" dirty="0"/>
              <a:t>指令的两种寻址方式</a:t>
            </a:r>
            <a:endParaRPr lang="zh-CN" altLang="en-US" sz="2400" dirty="0"/>
          </a:p>
          <a:p>
            <a:r>
              <a:rPr lang="zh-CN" altLang="en-US" sz="2400" dirty="0"/>
              <a:t>指令对操作数的要求</a:t>
            </a:r>
            <a:endParaRPr lang="zh-CN" altLang="en-US" sz="2400" dirty="0"/>
          </a:p>
        </p:txBody>
      </p:sp>
    </p:spTree>
  </p:cSld>
  <p:clrMapOvr>
    <a:masterClrMapping/>
  </p:clrMapOvr>
  <p:transition>
    <p:wheel spokes="8"/>
  </p:transition>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7682" name="标题 327681"/>
          <p:cNvSpPr>
            <a:spLocks noGrp="1"/>
          </p:cNvSpPr>
          <p:nvPr>
            <p:ph type="title"/>
          </p:nvPr>
        </p:nvSpPr>
        <p:spPr/>
        <p:txBody>
          <a:bodyPr anchor="ctr" anchorCtr="0"/>
          <a:p>
            <a:endParaRPr lang="zh-CN" altLang="en-US" dirty="0"/>
          </a:p>
        </p:txBody>
      </p:sp>
      <p:sp>
        <p:nvSpPr>
          <p:cNvPr id="327683" name="文本占位符 327682"/>
          <p:cNvSpPr>
            <a:spLocks noGrp="1"/>
          </p:cNvSpPr>
          <p:nvPr>
            <p:ph type="body" idx="1"/>
          </p:nvPr>
        </p:nvSpPr>
        <p:spPr/>
        <p:txBody>
          <a:bodyPr/>
          <a:p>
            <a:pPr marL="0" indent="0">
              <a:buNone/>
            </a:pPr>
            <a:r>
              <a:rPr lang="zh-CN" altLang="en-US" sz="2400" dirty="0"/>
              <a:t>输入输出指令</a:t>
            </a:r>
            <a:endParaRPr lang="zh-CN" altLang="en-US" sz="2400" dirty="0"/>
          </a:p>
          <a:p>
            <a:pPr marL="0" indent="0">
              <a:buNone/>
            </a:pPr>
            <a:r>
              <a:rPr lang="zh-CN" altLang="en-US" sz="2400" dirty="0"/>
              <a:t>专门面向</a:t>
            </a:r>
            <a:r>
              <a:rPr lang="en-US" altLang="zh-CN" sz="2400"/>
              <a:t>I/O</a:t>
            </a:r>
            <a:r>
              <a:rPr lang="zh-CN" altLang="en-US" sz="2400" dirty="0"/>
              <a:t>端口操作的指令</a:t>
            </a:r>
            <a:endParaRPr lang="zh-CN" altLang="en-US" sz="2400" dirty="0"/>
          </a:p>
          <a:p>
            <a:pPr marL="0" indent="0">
              <a:buNone/>
            </a:pPr>
            <a:r>
              <a:rPr lang="zh-CN" altLang="en-US" sz="2400" dirty="0"/>
              <a:t>格式：</a:t>
            </a:r>
            <a:endParaRPr lang="zh-CN" altLang="en-US" sz="2400" dirty="0"/>
          </a:p>
          <a:p>
            <a:pPr marL="0" indent="0">
              <a:buNone/>
            </a:pPr>
            <a:r>
              <a:rPr lang="zh-CN" altLang="en-US" sz="2400" dirty="0"/>
              <a:t>      输入指令 </a:t>
            </a:r>
            <a:r>
              <a:rPr lang="en-US" altLang="zh-CN" sz="2400"/>
              <a:t>IN  </a:t>
            </a:r>
            <a:r>
              <a:rPr lang="en-US" altLang="zh-CN" sz="2400" err="1"/>
              <a:t>acc，PORT</a:t>
            </a:r>
            <a:endParaRPr lang="en-US" altLang="zh-CN" sz="2400"/>
          </a:p>
          <a:p>
            <a:pPr marL="0" indent="0">
              <a:buNone/>
            </a:pPr>
            <a:r>
              <a:rPr lang="zh-CN" altLang="en-US" sz="2400" dirty="0"/>
              <a:t>      输出指令 </a:t>
            </a:r>
            <a:r>
              <a:rPr lang="en-US" altLang="zh-CN" sz="2400"/>
              <a:t>OUT  </a:t>
            </a:r>
            <a:r>
              <a:rPr lang="en-US" altLang="zh-CN" sz="2400" err="1"/>
              <a:t>PORT，acc</a:t>
            </a:r>
            <a:endParaRPr lang="zh-CN" altLang="en-US" sz="2400" dirty="0"/>
          </a:p>
          <a:p>
            <a:pPr marL="0" indent="0">
              <a:buNone/>
            </a:pPr>
            <a:r>
              <a:rPr lang="zh-CN" altLang="en-US" sz="2400" dirty="0"/>
              <a:t>寻址方式：</a:t>
            </a:r>
            <a:endParaRPr lang="en-US" altLang="zh-TW" sz="2400"/>
          </a:p>
          <a:p>
            <a:pPr marL="541655" lvl="1"/>
            <a:r>
              <a:rPr lang="zh-CN" altLang="en-US" b="1" dirty="0">
                <a:solidFill>
                  <a:srgbClr val="000066"/>
                </a:solidFill>
              </a:rPr>
              <a:t>直接寻址   直接给出8位端口地址，可寻址256个端口</a:t>
            </a:r>
            <a:endParaRPr lang="zh-CN" altLang="en-US" b="1" dirty="0">
              <a:solidFill>
                <a:srgbClr val="000066"/>
              </a:solidFill>
            </a:endParaRPr>
          </a:p>
          <a:p>
            <a:pPr marL="541655" lvl="1"/>
            <a:r>
              <a:rPr lang="zh-CN" altLang="en-US" b="1" dirty="0">
                <a:solidFill>
                  <a:srgbClr val="000066"/>
                </a:solidFill>
              </a:rPr>
              <a:t>间接寻址   16位端口地址由</a:t>
            </a:r>
            <a:r>
              <a:rPr lang="en-US" altLang="zh-CN" b="1">
                <a:solidFill>
                  <a:srgbClr val="000066"/>
                </a:solidFill>
              </a:rPr>
              <a:t>DX</a:t>
            </a:r>
            <a:r>
              <a:rPr lang="zh-CN" altLang="en-US" b="1" dirty="0">
                <a:solidFill>
                  <a:srgbClr val="000066"/>
                </a:solidFill>
              </a:rPr>
              <a:t>指定，可寻址64</a:t>
            </a:r>
            <a:r>
              <a:rPr lang="en-US" altLang="zh-CN" b="1">
                <a:solidFill>
                  <a:srgbClr val="000066"/>
                </a:solidFill>
              </a:rPr>
              <a:t>K</a:t>
            </a:r>
            <a:r>
              <a:rPr lang="zh-CN" altLang="en-US" b="1" dirty="0">
                <a:solidFill>
                  <a:srgbClr val="000066"/>
                </a:solidFill>
              </a:rPr>
              <a:t>个端口</a:t>
            </a:r>
            <a:endParaRPr lang="zh-CN" altLang="en-US" b="1" dirty="0">
              <a:solidFill>
                <a:srgbClr val="000066"/>
              </a:solidFill>
            </a:endParaRPr>
          </a:p>
        </p:txBody>
      </p:sp>
      <p:sp>
        <p:nvSpPr>
          <p:cNvPr id="327684" name="左大括号 327683"/>
          <p:cNvSpPr/>
          <p:nvPr/>
        </p:nvSpPr>
        <p:spPr>
          <a:xfrm>
            <a:off x="1287463" y="3373438"/>
            <a:ext cx="152400" cy="762000"/>
          </a:xfrm>
          <a:prstGeom prst="leftBrace">
            <a:avLst>
              <a:gd name="adj1" fmla="val 41666"/>
              <a:gd name="adj2" fmla="val 50000"/>
            </a:avLst>
          </a:prstGeom>
          <a:noFill/>
          <a:ln w="25400" cap="sq" cmpd="sng">
            <a:solidFill>
              <a:srgbClr val="800000"/>
            </a:solidFill>
            <a:prstDash val="solid"/>
            <a:headEnd type="none" w="sm" len="sm"/>
            <a:tailEnd type="none" w="lg" len="lg"/>
          </a:ln>
        </p:spPr>
        <p:txBody>
          <a:bodyPr/>
          <a:p>
            <a:endParaRPr lang="zh-CN" altLang="en-US"/>
          </a:p>
        </p:txBody>
      </p:sp>
      <p:sp>
        <p:nvSpPr>
          <p:cNvPr id="327686" name="圆角矩形标注 327685"/>
          <p:cNvSpPr/>
          <p:nvPr/>
        </p:nvSpPr>
        <p:spPr>
          <a:xfrm>
            <a:off x="5003800" y="2852738"/>
            <a:ext cx="1366838" cy="431800"/>
          </a:xfrm>
          <a:prstGeom prst="wedgeRoundRectCallout">
            <a:avLst>
              <a:gd name="adj1" fmla="val -48259"/>
              <a:gd name="adj2" fmla="val 94116"/>
              <a:gd name="adj3" fmla="val 16667"/>
            </a:avLst>
          </a:prstGeom>
          <a:solidFill>
            <a:schemeClr val="accent1"/>
          </a:solidFill>
          <a:ln w="9525" cap="flat" cmpd="sng">
            <a:solidFill>
              <a:schemeClr val="tx1"/>
            </a:solidFill>
            <a:prstDash val="solid"/>
            <a:miter/>
            <a:headEnd type="none" w="med" len="med"/>
            <a:tailEnd type="none" w="med" len="med"/>
          </a:ln>
        </p:spPr>
        <p:txBody>
          <a:bodyPr/>
          <a:p>
            <a:pPr algn="ctr" eaLnBrk="0" hangingPunct="0"/>
            <a:endParaRPr lang="zh-CN" altLang="en-US" sz="2400" b="0" dirty="0">
              <a:latin typeface="Times New Roman" panose="02020603050405020304" pitchFamily="18" charset="0"/>
            </a:endParaRPr>
          </a:p>
        </p:txBody>
      </p:sp>
      <p:sp>
        <p:nvSpPr>
          <p:cNvPr id="327687" name="文本框 327686"/>
          <p:cNvSpPr txBox="1"/>
          <p:nvPr/>
        </p:nvSpPr>
        <p:spPr>
          <a:xfrm>
            <a:off x="4975225" y="2798763"/>
            <a:ext cx="1600200" cy="45720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端口地址</a:t>
            </a:r>
            <a:endParaRPr lang="zh-CN" altLang="en-US" sz="2400" dirty="0">
              <a:solidFill>
                <a:schemeClr val="tx2"/>
              </a:solidFill>
              <a:latin typeface="Times New Roman" panose="02020603050405020304" pitchFamily="18" charset="0"/>
            </a:endParaRPr>
          </a:p>
        </p:txBody>
      </p:sp>
      <p:sp>
        <p:nvSpPr>
          <p:cNvPr id="327688" name="直接连接符 327687"/>
          <p:cNvSpPr/>
          <p:nvPr/>
        </p:nvSpPr>
        <p:spPr>
          <a:xfrm>
            <a:off x="2411413" y="5013325"/>
            <a:ext cx="431800" cy="0"/>
          </a:xfrm>
          <a:prstGeom prst="line">
            <a:avLst/>
          </a:prstGeom>
          <a:ln w="25400" cap="flat" cmpd="sng">
            <a:solidFill>
              <a:srgbClr val="FF6600"/>
            </a:solidFill>
            <a:prstDash val="solid"/>
            <a:headEnd type="none" w="med" len="med"/>
            <a:tailEnd type="triangle" w="lg" len="lg"/>
          </a:ln>
        </p:spPr>
      </p:sp>
      <p:sp>
        <p:nvSpPr>
          <p:cNvPr id="327689" name="直接连接符 327688"/>
          <p:cNvSpPr/>
          <p:nvPr/>
        </p:nvSpPr>
        <p:spPr>
          <a:xfrm>
            <a:off x="2411413" y="5445125"/>
            <a:ext cx="431800" cy="0"/>
          </a:xfrm>
          <a:prstGeom prst="line">
            <a:avLst/>
          </a:prstGeom>
          <a:ln w="25400" cap="flat" cmpd="sng">
            <a:solidFill>
              <a:srgbClr val="FF6600"/>
            </a:solidFill>
            <a:prstDash val="solid"/>
            <a:headEnd type="none" w="med" len="med"/>
            <a:tailEnd type="triangle" w="lg" len="lg"/>
          </a:ln>
        </p:spPr>
      </p:sp>
    </p:spTree>
  </p:cSld>
  <p:clrMapOvr>
    <a:masterClrMapping/>
  </p:clrMapOvr>
  <p:transition>
    <p:wheel spokes="8"/>
  </p:transition>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8706" name="标题 328705"/>
          <p:cNvSpPr>
            <a:spLocks noGrp="1"/>
          </p:cNvSpPr>
          <p:nvPr>
            <p:ph type="title"/>
          </p:nvPr>
        </p:nvSpPr>
        <p:spPr/>
        <p:txBody>
          <a:bodyPr anchor="ctr" anchorCtr="0"/>
          <a:p>
            <a:endParaRPr lang="zh-CN" altLang="en-US" dirty="0"/>
          </a:p>
        </p:txBody>
      </p:sp>
      <p:sp>
        <p:nvSpPr>
          <p:cNvPr id="328707" name="文本占位符 328706"/>
          <p:cNvSpPr>
            <a:spLocks noGrp="1"/>
          </p:cNvSpPr>
          <p:nvPr>
            <p:ph type="body" idx="1"/>
          </p:nvPr>
        </p:nvSpPr>
        <p:spPr/>
        <p:txBody>
          <a:bodyPr/>
          <a:p>
            <a:pPr>
              <a:buNone/>
            </a:pPr>
            <a:r>
              <a:rPr lang="en-US" altLang="zh-CN"/>
              <a:t>I/O</a:t>
            </a:r>
            <a:r>
              <a:rPr lang="zh-CN" altLang="en-US" dirty="0"/>
              <a:t>指令例</a:t>
            </a:r>
            <a:endParaRPr lang="zh-CN" altLang="en-US" dirty="0"/>
          </a:p>
          <a:p>
            <a:pPr>
              <a:buNone/>
            </a:pPr>
            <a:r>
              <a:rPr lang="en-US" altLang="zh-CN" sz="2400"/>
              <a:t>IN  AX，80H</a:t>
            </a:r>
            <a:endParaRPr lang="en-US" altLang="zh-CN" sz="2400"/>
          </a:p>
          <a:p>
            <a:pPr>
              <a:buNone/>
            </a:pPr>
            <a:r>
              <a:rPr lang="en-US" altLang="zh-CN" sz="2400"/>
              <a:t>MOV DX，2400H</a:t>
            </a:r>
            <a:endParaRPr lang="en-US" altLang="zh-CN" sz="2400"/>
          </a:p>
          <a:p>
            <a:pPr>
              <a:buNone/>
            </a:pPr>
            <a:r>
              <a:rPr lang="en-US" altLang="zh-CN" sz="2400"/>
              <a:t>IN  AL，DX</a:t>
            </a:r>
            <a:endParaRPr lang="en-US" altLang="zh-CN" sz="2400"/>
          </a:p>
          <a:p>
            <a:pPr>
              <a:buNone/>
            </a:pPr>
            <a:r>
              <a:rPr lang="en-US" altLang="zh-CN" sz="2400"/>
              <a:t>OUT  DX，AX</a:t>
            </a:r>
            <a:endParaRPr lang="en-US" altLang="zh-CN" sz="2400"/>
          </a:p>
          <a:p>
            <a:pPr>
              <a:buNone/>
            </a:pPr>
            <a:r>
              <a:rPr lang="en-US" altLang="zh-CN" sz="2400"/>
              <a:t>OUT  AL，35H</a:t>
            </a:r>
            <a:endParaRPr lang="zh-CN" altLang="en-US" sz="2400" dirty="0"/>
          </a:p>
        </p:txBody>
      </p:sp>
    </p:spTree>
  </p:cSld>
  <p:clrMapOvr>
    <a:masterClrMapping/>
  </p:clrMapOvr>
  <p:transition>
    <p:wheel spokes="8"/>
  </p:transition>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29730" name="标题 329729"/>
          <p:cNvSpPr>
            <a:spLocks noGrp="1"/>
          </p:cNvSpPr>
          <p:nvPr>
            <p:ph type="title"/>
          </p:nvPr>
        </p:nvSpPr>
        <p:spPr/>
        <p:txBody>
          <a:bodyPr anchor="ctr" anchorCtr="0"/>
          <a:p>
            <a:endParaRPr lang="zh-CN" altLang="en-US" dirty="0"/>
          </a:p>
        </p:txBody>
      </p:sp>
      <p:sp>
        <p:nvSpPr>
          <p:cNvPr id="329731" name="文本占位符 329730"/>
          <p:cNvSpPr>
            <a:spLocks noGrp="1"/>
          </p:cNvSpPr>
          <p:nvPr>
            <p:ph type="body" idx="1"/>
          </p:nvPr>
        </p:nvSpPr>
        <p:spPr/>
        <p:txBody>
          <a:bodyPr/>
          <a:p>
            <a:pPr>
              <a:buNone/>
            </a:pPr>
            <a:r>
              <a:rPr lang="zh-CN" altLang="en-US" dirty="0"/>
              <a:t>3. 地址传送指令</a:t>
            </a:r>
            <a:endParaRPr lang="zh-CN" altLang="en-US" dirty="0"/>
          </a:p>
          <a:p>
            <a:pPr>
              <a:buNone/>
            </a:pPr>
            <a:r>
              <a:rPr lang="zh-CN" altLang="en-US" sz="2400" dirty="0"/>
              <a:t>    取偏移地址指令</a:t>
            </a:r>
            <a:r>
              <a:rPr lang="en-US" altLang="zh-CN" sz="2400"/>
              <a:t>LEA</a:t>
            </a:r>
            <a:endParaRPr lang="en-US" altLang="zh-CN" sz="2400"/>
          </a:p>
          <a:p>
            <a:pPr>
              <a:buNone/>
            </a:pPr>
            <a:r>
              <a:rPr lang="en-US" altLang="zh-CN" sz="2400"/>
              <a:t>    LDS</a:t>
            </a:r>
            <a:r>
              <a:rPr lang="zh-CN" altLang="en-US" sz="2400" dirty="0"/>
              <a:t>指令</a:t>
            </a:r>
            <a:endParaRPr lang="zh-CN" altLang="en-US" sz="2400" dirty="0"/>
          </a:p>
          <a:p>
            <a:pPr>
              <a:buNone/>
            </a:pPr>
            <a:r>
              <a:rPr lang="en-US" altLang="zh-CN" sz="2400"/>
              <a:t>    LES</a:t>
            </a:r>
            <a:r>
              <a:rPr lang="zh-CN" altLang="en-US" sz="2400" dirty="0"/>
              <a:t>指令</a:t>
            </a:r>
            <a:endParaRPr lang="zh-CN" altLang="en-US" sz="2400" dirty="0"/>
          </a:p>
          <a:p>
            <a:endParaRPr lang="zh-CN" altLang="en-US" sz="2400" dirty="0"/>
          </a:p>
        </p:txBody>
      </p:sp>
      <p:sp>
        <p:nvSpPr>
          <p:cNvPr id="329732" name="左大括号 329731"/>
          <p:cNvSpPr/>
          <p:nvPr/>
        </p:nvSpPr>
        <p:spPr>
          <a:xfrm>
            <a:off x="827088" y="2420938"/>
            <a:ext cx="287337" cy="1223962"/>
          </a:xfrm>
          <a:prstGeom prst="leftBrace">
            <a:avLst>
              <a:gd name="adj1" fmla="val 35497"/>
              <a:gd name="adj2" fmla="val 50000"/>
            </a:avLst>
          </a:prstGeom>
          <a:noFill/>
          <a:ln w="25400" cap="sq" cmpd="sng">
            <a:solidFill>
              <a:srgbClr val="800000"/>
            </a:solidFill>
            <a:prstDash val="solid"/>
            <a:headEnd type="none" w="sm" len="sm"/>
            <a:tailEnd type="none" w="lg" len="lg"/>
          </a:ln>
        </p:spPr>
        <p:txBody>
          <a:bodyPr/>
          <a:p>
            <a:endParaRPr lang="zh-CN" altLang="en-US"/>
          </a:p>
        </p:txBody>
      </p:sp>
    </p:spTree>
  </p:cSld>
  <p:clrMapOvr>
    <a:masterClrMapping/>
  </p:clrMapOvr>
  <p:transition>
    <p:wheel spokes="8"/>
  </p:transition>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30754" name="标题 330753"/>
          <p:cNvSpPr>
            <a:spLocks noGrp="1"/>
          </p:cNvSpPr>
          <p:nvPr>
            <p:ph type="title"/>
          </p:nvPr>
        </p:nvSpPr>
        <p:spPr/>
        <p:txBody>
          <a:bodyPr anchor="ctr" anchorCtr="0"/>
          <a:p>
            <a:endParaRPr lang="zh-CN" altLang="en-US" dirty="0"/>
          </a:p>
        </p:txBody>
      </p:sp>
      <p:sp>
        <p:nvSpPr>
          <p:cNvPr id="330755" name="文本占位符 330754"/>
          <p:cNvSpPr>
            <a:spLocks noGrp="1"/>
          </p:cNvSpPr>
          <p:nvPr>
            <p:ph type="body" idx="1"/>
          </p:nvPr>
        </p:nvSpPr>
        <p:spPr/>
        <p:txBody>
          <a:bodyPr/>
          <a:p>
            <a:pPr marL="0" indent="0">
              <a:buNone/>
            </a:pPr>
            <a:r>
              <a:rPr lang="zh-CN" altLang="en-US" dirty="0"/>
              <a:t>取偏移地址指令</a:t>
            </a:r>
            <a:r>
              <a:rPr lang="en-US" altLang="zh-CN"/>
              <a:t>LEA</a:t>
            </a:r>
            <a:endParaRPr lang="en-US" altLang="zh-CN"/>
          </a:p>
          <a:p>
            <a:pPr marL="0" indent="0" algn="just">
              <a:buNone/>
            </a:pPr>
            <a:r>
              <a:rPr lang="zh-CN" altLang="en-US" sz="2400" dirty="0"/>
              <a:t>将变量的16位偏移地址取出送目标寄存器</a:t>
            </a:r>
            <a:endParaRPr lang="zh-CN" altLang="en-US" sz="2400" dirty="0"/>
          </a:p>
          <a:p>
            <a:pPr marL="0" indent="0" algn="just">
              <a:buNone/>
            </a:pPr>
            <a:r>
              <a:rPr lang="zh-CN" altLang="en-US" sz="2400" dirty="0"/>
              <a:t>格式：</a:t>
            </a:r>
            <a:endParaRPr lang="zh-CN" altLang="en-US" sz="2400" dirty="0"/>
          </a:p>
          <a:p>
            <a:pPr marL="0" indent="0" algn="just">
              <a:spcAft>
                <a:spcPct val="30000"/>
              </a:spcAft>
              <a:buNone/>
            </a:pPr>
            <a:r>
              <a:rPr lang="en-US" altLang="zh-CN" sz="2400"/>
              <a:t>       LEA REG，MEM </a:t>
            </a:r>
            <a:endParaRPr lang="zh-CN" altLang="en-US" sz="2400" dirty="0"/>
          </a:p>
          <a:p>
            <a:pPr marL="0" indent="0" algn="just">
              <a:buNone/>
            </a:pPr>
            <a:r>
              <a:rPr lang="zh-CN" altLang="en-US" sz="2400" dirty="0"/>
              <a:t>指令要求源操作数必须是一个存储器操作数，目标操作数通常是间址寄存器。</a:t>
            </a:r>
            <a:endParaRPr lang="zh-CN" altLang="en-US" sz="2400" dirty="0"/>
          </a:p>
          <a:p>
            <a:pPr marL="0" indent="0"/>
            <a:endParaRPr lang="zh-CN" altLang="en-US" sz="2400" dirty="0"/>
          </a:p>
        </p:txBody>
      </p:sp>
    </p:spTree>
  </p:cSld>
  <p:clrMapOvr>
    <a:masterClrMapping/>
  </p:clrMapOvr>
  <p:transition>
    <p:wheel spokes="8"/>
  </p:transition>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31778" name="标题 331777"/>
          <p:cNvSpPr>
            <a:spLocks noGrp="1"/>
          </p:cNvSpPr>
          <p:nvPr>
            <p:ph type="title"/>
          </p:nvPr>
        </p:nvSpPr>
        <p:spPr/>
        <p:txBody>
          <a:bodyPr anchor="ctr" anchorCtr="0"/>
          <a:p>
            <a:endParaRPr lang="zh-CN" altLang="en-US" dirty="0"/>
          </a:p>
        </p:txBody>
      </p:sp>
      <p:sp>
        <p:nvSpPr>
          <p:cNvPr id="331779" name="文本占位符 331778"/>
          <p:cNvSpPr>
            <a:spLocks noGrp="1"/>
          </p:cNvSpPr>
          <p:nvPr>
            <p:ph type="body" idx="1"/>
          </p:nvPr>
        </p:nvSpPr>
        <p:spPr/>
        <p:txBody>
          <a:bodyPr/>
          <a:p>
            <a:pPr>
              <a:spcAft>
                <a:spcPct val="30000"/>
              </a:spcAft>
            </a:pPr>
            <a:r>
              <a:rPr lang="zh-CN" altLang="en-US" sz="2400" dirty="0"/>
              <a:t>比较下列指令：</a:t>
            </a:r>
            <a:endParaRPr lang="zh-CN" altLang="en-US" sz="2400" dirty="0"/>
          </a:p>
          <a:p>
            <a:pPr>
              <a:buNone/>
            </a:pPr>
            <a:r>
              <a:rPr lang="en-US" altLang="zh-CN" sz="2400"/>
              <a:t>   LEA  SI，DATA1</a:t>
            </a:r>
            <a:endParaRPr lang="en-US" altLang="zh-CN" sz="2400"/>
          </a:p>
          <a:p>
            <a:pPr>
              <a:buNone/>
            </a:pPr>
            <a:r>
              <a:rPr lang="en-US" altLang="zh-CN" sz="2400"/>
              <a:t>   MOV  SI，DATA1</a:t>
            </a:r>
            <a:endParaRPr lang="en-US" altLang="zh-CN" sz="2400"/>
          </a:p>
          <a:p>
            <a:pPr>
              <a:buNone/>
            </a:pPr>
            <a:endParaRPr lang="en-US" altLang="zh-CN" sz="2400"/>
          </a:p>
          <a:p>
            <a:pPr>
              <a:buNone/>
            </a:pPr>
            <a:r>
              <a:rPr lang="en-US" altLang="zh-CN" sz="2400"/>
              <a:t>   MOV  BX，[BX]</a:t>
            </a:r>
            <a:endParaRPr lang="en-US" altLang="zh-CN" sz="2400"/>
          </a:p>
          <a:p>
            <a:pPr>
              <a:buNone/>
            </a:pPr>
            <a:r>
              <a:rPr lang="en-US" altLang="zh-CN" sz="2400"/>
              <a:t>   LEA  BX，[BX]</a:t>
            </a:r>
            <a:endParaRPr lang="en-US" altLang="zh-CN" sz="2400"/>
          </a:p>
          <a:p>
            <a:endParaRPr lang="zh-CN" altLang="en-US" sz="2400" dirty="0"/>
          </a:p>
        </p:txBody>
      </p:sp>
      <p:sp>
        <p:nvSpPr>
          <p:cNvPr id="331780" name="右大括号 331779"/>
          <p:cNvSpPr/>
          <p:nvPr/>
        </p:nvSpPr>
        <p:spPr>
          <a:xfrm>
            <a:off x="3228975" y="2447925"/>
            <a:ext cx="152400" cy="685800"/>
          </a:xfrm>
          <a:prstGeom prst="rightBrace">
            <a:avLst>
              <a:gd name="adj1" fmla="val 37500"/>
              <a:gd name="adj2" fmla="val 50000"/>
            </a:avLst>
          </a:prstGeom>
          <a:noFill/>
          <a:ln w="25400" cap="sq" cmpd="sng">
            <a:solidFill>
              <a:srgbClr val="339966"/>
            </a:solidFill>
            <a:prstDash val="solid"/>
            <a:headEnd type="none" w="sm" len="sm"/>
            <a:tailEnd type="none" w="lg" len="lg"/>
          </a:ln>
        </p:spPr>
        <p:txBody>
          <a:bodyPr/>
          <a:p>
            <a:endParaRPr lang="zh-CN" altLang="en-US"/>
          </a:p>
        </p:txBody>
      </p:sp>
      <p:sp>
        <p:nvSpPr>
          <p:cNvPr id="331781" name="右大括号 331780"/>
          <p:cNvSpPr/>
          <p:nvPr/>
        </p:nvSpPr>
        <p:spPr>
          <a:xfrm>
            <a:off x="3132138" y="4062413"/>
            <a:ext cx="152400" cy="685800"/>
          </a:xfrm>
          <a:prstGeom prst="rightBrace">
            <a:avLst>
              <a:gd name="adj1" fmla="val 37500"/>
              <a:gd name="adj2" fmla="val 50000"/>
            </a:avLst>
          </a:prstGeom>
          <a:noFill/>
          <a:ln w="25400" cap="sq" cmpd="sng">
            <a:solidFill>
              <a:srgbClr val="339966"/>
            </a:solidFill>
            <a:prstDash val="solid"/>
            <a:headEnd type="none" w="sm" len="sm"/>
            <a:tailEnd type="none" w="lg" len="lg"/>
          </a:ln>
        </p:spPr>
        <p:txBody>
          <a:bodyPr/>
          <a:p>
            <a:endParaRPr lang="zh-CN" altLang="en-US"/>
          </a:p>
        </p:txBody>
      </p:sp>
      <p:sp>
        <p:nvSpPr>
          <p:cNvPr id="331782" name="矩形 331781"/>
          <p:cNvSpPr/>
          <p:nvPr/>
        </p:nvSpPr>
        <p:spPr>
          <a:xfrm>
            <a:off x="5248275" y="1627188"/>
            <a:ext cx="1752600" cy="3962400"/>
          </a:xfrm>
          <a:prstGeom prst="rect">
            <a:avLst/>
          </a:prstGeom>
          <a:solidFill>
            <a:srgbClr val="339966"/>
          </a:solidFill>
          <a:ln w="25400" cap="sq" cmpd="sng">
            <a:solidFill>
              <a:schemeClr val="bg2"/>
            </a:solidFill>
            <a:prstDash val="solid"/>
            <a:miter/>
            <a:headEnd type="none" w="sm" len="sm"/>
            <a:tailEnd type="none" w="lg" len="lg"/>
          </a:ln>
        </p:spPr>
        <p:txBody>
          <a:bodyPr/>
          <a:p>
            <a:endParaRPr lang="zh-CN" altLang="en-US"/>
          </a:p>
        </p:txBody>
      </p:sp>
      <p:sp>
        <p:nvSpPr>
          <p:cNvPr id="331785" name="直接连接符 331784"/>
          <p:cNvSpPr/>
          <p:nvPr/>
        </p:nvSpPr>
        <p:spPr>
          <a:xfrm>
            <a:off x="5248275" y="2541588"/>
            <a:ext cx="1752600" cy="0"/>
          </a:xfrm>
          <a:prstGeom prst="line">
            <a:avLst/>
          </a:prstGeom>
          <a:ln w="25400" cap="sq" cmpd="sng">
            <a:solidFill>
              <a:schemeClr val="bg2"/>
            </a:solidFill>
            <a:prstDash val="solid"/>
            <a:headEnd type="none" w="sm" len="sm"/>
            <a:tailEnd type="none" w="lg" len="lg"/>
          </a:ln>
        </p:spPr>
      </p:sp>
      <p:sp>
        <p:nvSpPr>
          <p:cNvPr id="331786" name="直接连接符 331785"/>
          <p:cNvSpPr/>
          <p:nvPr/>
        </p:nvSpPr>
        <p:spPr>
          <a:xfrm>
            <a:off x="5248275" y="2922588"/>
            <a:ext cx="1752600" cy="0"/>
          </a:xfrm>
          <a:prstGeom prst="line">
            <a:avLst/>
          </a:prstGeom>
          <a:ln w="25400" cap="sq" cmpd="sng">
            <a:solidFill>
              <a:schemeClr val="bg2"/>
            </a:solidFill>
            <a:prstDash val="solid"/>
            <a:headEnd type="none" w="sm" len="sm"/>
            <a:tailEnd type="none" w="lg" len="lg"/>
          </a:ln>
        </p:spPr>
      </p:sp>
      <p:sp>
        <p:nvSpPr>
          <p:cNvPr id="331787" name="直接连接符 331786"/>
          <p:cNvSpPr/>
          <p:nvPr/>
        </p:nvSpPr>
        <p:spPr>
          <a:xfrm>
            <a:off x="5248275" y="3303588"/>
            <a:ext cx="1752600" cy="0"/>
          </a:xfrm>
          <a:prstGeom prst="line">
            <a:avLst/>
          </a:prstGeom>
          <a:ln w="25400" cap="sq" cmpd="sng">
            <a:solidFill>
              <a:schemeClr val="bg2"/>
            </a:solidFill>
            <a:prstDash val="solid"/>
            <a:headEnd type="none" w="sm" len="sm"/>
            <a:tailEnd type="none" w="lg" len="lg"/>
          </a:ln>
        </p:spPr>
      </p:sp>
      <p:sp>
        <p:nvSpPr>
          <p:cNvPr id="331788" name="直接连接符 331787"/>
          <p:cNvSpPr/>
          <p:nvPr/>
        </p:nvSpPr>
        <p:spPr>
          <a:xfrm>
            <a:off x="5248275" y="1627188"/>
            <a:ext cx="1752600" cy="0"/>
          </a:xfrm>
          <a:prstGeom prst="line">
            <a:avLst/>
          </a:prstGeom>
          <a:ln w="25400" cap="sq" cmpd="sng">
            <a:solidFill>
              <a:schemeClr val="tx2"/>
            </a:solidFill>
            <a:prstDash val="solid"/>
            <a:headEnd type="none" w="sm" len="sm"/>
            <a:tailEnd type="none" w="lg" len="lg"/>
          </a:ln>
        </p:spPr>
      </p:sp>
      <p:sp>
        <p:nvSpPr>
          <p:cNvPr id="331789" name="直接连接符 331788"/>
          <p:cNvSpPr/>
          <p:nvPr/>
        </p:nvSpPr>
        <p:spPr>
          <a:xfrm>
            <a:off x="5248275" y="4598988"/>
            <a:ext cx="1752600" cy="0"/>
          </a:xfrm>
          <a:prstGeom prst="line">
            <a:avLst/>
          </a:prstGeom>
          <a:ln w="25400" cap="sq" cmpd="sng">
            <a:solidFill>
              <a:schemeClr val="bg2"/>
            </a:solidFill>
            <a:prstDash val="solid"/>
            <a:headEnd type="none" w="sm" len="sm"/>
            <a:tailEnd type="none" w="lg" len="lg"/>
          </a:ln>
        </p:spPr>
      </p:sp>
      <p:sp>
        <p:nvSpPr>
          <p:cNvPr id="331790" name="直接连接符 331789"/>
          <p:cNvSpPr/>
          <p:nvPr/>
        </p:nvSpPr>
        <p:spPr>
          <a:xfrm>
            <a:off x="5248275" y="4217988"/>
            <a:ext cx="1752600" cy="0"/>
          </a:xfrm>
          <a:prstGeom prst="line">
            <a:avLst/>
          </a:prstGeom>
          <a:ln w="25400" cap="sq" cmpd="sng">
            <a:solidFill>
              <a:schemeClr val="bg2"/>
            </a:solidFill>
            <a:prstDash val="solid"/>
            <a:headEnd type="none" w="sm" len="sm"/>
            <a:tailEnd type="none" w="lg" len="lg"/>
          </a:ln>
        </p:spPr>
      </p:sp>
      <p:sp>
        <p:nvSpPr>
          <p:cNvPr id="331791" name="直接连接符 331790"/>
          <p:cNvSpPr/>
          <p:nvPr/>
        </p:nvSpPr>
        <p:spPr>
          <a:xfrm>
            <a:off x="5248275" y="5589588"/>
            <a:ext cx="1752600" cy="0"/>
          </a:xfrm>
          <a:prstGeom prst="line">
            <a:avLst/>
          </a:prstGeom>
          <a:ln w="25400" cap="sq" cmpd="sng">
            <a:solidFill>
              <a:schemeClr val="tx2"/>
            </a:solidFill>
            <a:prstDash val="solid"/>
            <a:headEnd type="none" w="sm" len="sm"/>
            <a:tailEnd type="none" w="lg" len="lg"/>
          </a:ln>
        </p:spPr>
      </p:sp>
      <p:sp>
        <p:nvSpPr>
          <p:cNvPr id="331792" name="直接连接符 331791"/>
          <p:cNvSpPr/>
          <p:nvPr/>
        </p:nvSpPr>
        <p:spPr>
          <a:xfrm>
            <a:off x="5248275" y="4979988"/>
            <a:ext cx="1752600" cy="0"/>
          </a:xfrm>
          <a:prstGeom prst="line">
            <a:avLst/>
          </a:prstGeom>
          <a:ln w="25400" cap="sq" cmpd="sng">
            <a:solidFill>
              <a:schemeClr val="bg2"/>
            </a:solidFill>
            <a:prstDash val="solid"/>
            <a:headEnd type="none" w="sm" len="sm"/>
            <a:tailEnd type="none" w="lg" len="lg"/>
          </a:ln>
        </p:spPr>
      </p:sp>
      <p:sp>
        <p:nvSpPr>
          <p:cNvPr id="331793" name="文本框 331792"/>
          <p:cNvSpPr txBox="1"/>
          <p:nvPr/>
        </p:nvSpPr>
        <p:spPr>
          <a:xfrm>
            <a:off x="5857875" y="3532188"/>
            <a:ext cx="609600" cy="457200"/>
          </a:xfrm>
          <a:prstGeom prst="rect">
            <a:avLst/>
          </a:prstGeom>
          <a:noFill/>
          <a:ln w="12700">
            <a:noFill/>
          </a:ln>
        </p:spPr>
        <p:txBody>
          <a:bodyPr>
            <a:spAutoFit/>
          </a:bodyPr>
          <a:p>
            <a:pPr>
              <a:spcBef>
                <a:spcPct val="50000"/>
              </a:spcBef>
            </a:pPr>
            <a:r>
              <a:rPr lang="en-US" altLang="zh-CN" sz="2400" b="0">
                <a:solidFill>
                  <a:schemeClr val="tx2"/>
                </a:solidFill>
                <a:latin typeface="宋体" panose="02010600030101010101" pitchFamily="2" charset="-122"/>
              </a:rPr>
              <a:t>┇</a:t>
            </a:r>
            <a:r>
              <a:rPr lang="en-US" altLang="zh-CN" sz="2400" b="0">
                <a:solidFill>
                  <a:schemeClr val="tx2"/>
                </a:solidFill>
                <a:latin typeface="Times New Roman" panose="02020603050405020304" pitchFamily="18" charset="0"/>
              </a:rPr>
              <a:t> </a:t>
            </a:r>
            <a:endParaRPr lang="en-US" altLang="zh-CN" sz="2400" b="0">
              <a:solidFill>
                <a:schemeClr val="tx2"/>
              </a:solidFill>
              <a:latin typeface="Times New Roman" panose="02020603050405020304" pitchFamily="18" charset="0"/>
            </a:endParaRPr>
          </a:p>
        </p:txBody>
      </p:sp>
      <p:sp>
        <p:nvSpPr>
          <p:cNvPr id="331794" name="文本框 331793"/>
          <p:cNvSpPr txBox="1"/>
          <p:nvPr/>
        </p:nvSpPr>
        <p:spPr>
          <a:xfrm>
            <a:off x="5857875" y="1855788"/>
            <a:ext cx="609600" cy="457200"/>
          </a:xfrm>
          <a:prstGeom prst="rect">
            <a:avLst/>
          </a:prstGeom>
          <a:noFill/>
          <a:ln w="12700">
            <a:noFill/>
          </a:ln>
        </p:spPr>
        <p:txBody>
          <a:bodyPr>
            <a:spAutoFit/>
          </a:bodyPr>
          <a:p>
            <a:pPr>
              <a:spcBef>
                <a:spcPct val="50000"/>
              </a:spcBef>
            </a:pPr>
            <a:r>
              <a:rPr lang="en-US" altLang="zh-CN" sz="2400" b="0">
                <a:solidFill>
                  <a:schemeClr val="tx2"/>
                </a:solidFill>
                <a:latin typeface="宋体" panose="02010600030101010101" pitchFamily="2" charset="-122"/>
              </a:rPr>
              <a:t>┇</a:t>
            </a:r>
            <a:r>
              <a:rPr lang="en-US" altLang="zh-CN" sz="2400" b="0">
                <a:solidFill>
                  <a:schemeClr val="tx2"/>
                </a:solidFill>
                <a:latin typeface="Times New Roman" panose="02020603050405020304" pitchFamily="18" charset="0"/>
              </a:rPr>
              <a:t> </a:t>
            </a:r>
            <a:endParaRPr lang="en-US" altLang="zh-CN" sz="2400" b="0">
              <a:solidFill>
                <a:schemeClr val="tx2"/>
              </a:solidFill>
              <a:latin typeface="Times New Roman" panose="02020603050405020304" pitchFamily="18" charset="0"/>
            </a:endParaRPr>
          </a:p>
        </p:txBody>
      </p:sp>
      <p:sp>
        <p:nvSpPr>
          <p:cNvPr id="331795" name="文本框 331794"/>
          <p:cNvSpPr txBox="1"/>
          <p:nvPr/>
        </p:nvSpPr>
        <p:spPr>
          <a:xfrm>
            <a:off x="5857875" y="5056188"/>
            <a:ext cx="609600" cy="457200"/>
          </a:xfrm>
          <a:prstGeom prst="rect">
            <a:avLst/>
          </a:prstGeom>
          <a:noFill/>
          <a:ln w="12700">
            <a:noFill/>
          </a:ln>
        </p:spPr>
        <p:txBody>
          <a:bodyPr>
            <a:spAutoFit/>
          </a:bodyPr>
          <a:p>
            <a:pPr>
              <a:spcBef>
                <a:spcPct val="50000"/>
              </a:spcBef>
            </a:pPr>
            <a:r>
              <a:rPr lang="en-US" altLang="zh-CN" sz="2400" b="0">
                <a:solidFill>
                  <a:schemeClr val="tx2"/>
                </a:solidFill>
                <a:latin typeface="宋体" panose="02010600030101010101" pitchFamily="2" charset="-122"/>
              </a:rPr>
              <a:t>┇</a:t>
            </a:r>
            <a:r>
              <a:rPr lang="en-US" altLang="zh-CN" sz="2400" b="0">
                <a:solidFill>
                  <a:schemeClr val="tx2"/>
                </a:solidFill>
                <a:latin typeface="Times New Roman" panose="02020603050405020304" pitchFamily="18" charset="0"/>
              </a:rPr>
              <a:t> </a:t>
            </a:r>
            <a:endParaRPr lang="en-US" altLang="zh-CN" sz="2400" b="0">
              <a:solidFill>
                <a:schemeClr val="tx2"/>
              </a:solidFill>
              <a:latin typeface="Times New Roman" panose="02020603050405020304" pitchFamily="18" charset="0"/>
            </a:endParaRPr>
          </a:p>
        </p:txBody>
      </p:sp>
      <p:sp>
        <p:nvSpPr>
          <p:cNvPr id="331796" name="文本框 331795"/>
          <p:cNvSpPr txBox="1"/>
          <p:nvPr/>
        </p:nvSpPr>
        <p:spPr>
          <a:xfrm>
            <a:off x="4079875" y="2503488"/>
            <a:ext cx="12192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DATA1</a:t>
            </a:r>
            <a:endParaRPr lang="en-US" altLang="zh-CN" sz="2400">
              <a:solidFill>
                <a:schemeClr val="tx2"/>
              </a:solidFill>
              <a:latin typeface="Times New Roman" panose="02020603050405020304" pitchFamily="18" charset="0"/>
            </a:endParaRPr>
          </a:p>
        </p:txBody>
      </p:sp>
      <p:sp>
        <p:nvSpPr>
          <p:cNvPr id="331797" name="文本框 331796"/>
          <p:cNvSpPr txBox="1"/>
          <p:nvPr/>
        </p:nvSpPr>
        <p:spPr>
          <a:xfrm>
            <a:off x="5730875" y="2884488"/>
            <a:ext cx="762000" cy="457200"/>
          </a:xfrm>
          <a:prstGeom prst="rect">
            <a:avLst/>
          </a:prstGeom>
          <a:noFill/>
          <a:ln w="25400">
            <a:noFill/>
          </a:ln>
        </p:spPr>
        <p:txBody>
          <a:bodyPr>
            <a:spAutoFit/>
          </a:bodyPr>
          <a:p>
            <a:pPr eaLnBrk="0" hangingPunct="0">
              <a:spcBef>
                <a:spcPct val="50000"/>
              </a:spcBef>
            </a:pPr>
            <a:r>
              <a:rPr lang="zh-CN" altLang="en-US" sz="2400" b="0" dirty="0">
                <a:solidFill>
                  <a:schemeClr val="tx2"/>
                </a:solidFill>
                <a:latin typeface="Times New Roman" panose="02020603050405020304" pitchFamily="18" charset="0"/>
              </a:rPr>
              <a:t>12</a:t>
            </a:r>
            <a:r>
              <a:rPr lang="en-US" altLang="zh-CN" sz="2400" b="0">
                <a:solidFill>
                  <a:schemeClr val="tx2"/>
                </a:solidFill>
                <a:latin typeface="Times New Roman" panose="02020603050405020304" pitchFamily="18" charset="0"/>
              </a:rPr>
              <a:t>H</a:t>
            </a:r>
            <a:endParaRPr lang="en-US" altLang="zh-CN" sz="2400" b="0">
              <a:solidFill>
                <a:schemeClr val="tx2"/>
              </a:solidFill>
              <a:latin typeface="Times New Roman" panose="02020603050405020304" pitchFamily="18" charset="0"/>
            </a:endParaRPr>
          </a:p>
        </p:txBody>
      </p:sp>
      <p:sp>
        <p:nvSpPr>
          <p:cNvPr id="331798" name="文本框 331797"/>
          <p:cNvSpPr txBox="1"/>
          <p:nvPr/>
        </p:nvSpPr>
        <p:spPr>
          <a:xfrm>
            <a:off x="5730875" y="2503488"/>
            <a:ext cx="762000" cy="457200"/>
          </a:xfrm>
          <a:prstGeom prst="rect">
            <a:avLst/>
          </a:prstGeom>
          <a:noFill/>
          <a:ln w="25400">
            <a:noFill/>
          </a:ln>
        </p:spPr>
        <p:txBody>
          <a:bodyPr>
            <a:spAutoFit/>
          </a:bodyPr>
          <a:p>
            <a:pPr eaLnBrk="0" hangingPunct="0">
              <a:spcBef>
                <a:spcPct val="50000"/>
              </a:spcBef>
            </a:pPr>
            <a:r>
              <a:rPr lang="en-US" altLang="zh-CN" sz="2400" b="0">
                <a:solidFill>
                  <a:schemeClr val="tx2"/>
                </a:solidFill>
                <a:latin typeface="Times New Roman" panose="02020603050405020304" pitchFamily="18" charset="0"/>
              </a:rPr>
              <a:t>34H</a:t>
            </a:r>
            <a:endParaRPr lang="en-US" altLang="zh-CN" sz="2400" b="0">
              <a:solidFill>
                <a:schemeClr val="tx2"/>
              </a:solidFill>
              <a:latin typeface="Times New Roman" panose="02020603050405020304" pitchFamily="18" charset="0"/>
            </a:endParaRPr>
          </a:p>
        </p:txBody>
      </p:sp>
      <p:sp>
        <p:nvSpPr>
          <p:cNvPr id="331799" name="文本框 331798"/>
          <p:cNvSpPr txBox="1"/>
          <p:nvPr/>
        </p:nvSpPr>
        <p:spPr>
          <a:xfrm>
            <a:off x="4181475" y="4141788"/>
            <a:ext cx="12192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1100H</a:t>
            </a:r>
            <a:endParaRPr lang="en-US" altLang="zh-CN" sz="2400">
              <a:solidFill>
                <a:schemeClr val="tx2"/>
              </a:solidFill>
              <a:latin typeface="Times New Roman" panose="02020603050405020304" pitchFamily="18" charset="0"/>
            </a:endParaRPr>
          </a:p>
        </p:txBody>
      </p:sp>
      <p:sp>
        <p:nvSpPr>
          <p:cNvPr id="331800" name="文本框 331799"/>
          <p:cNvSpPr txBox="1"/>
          <p:nvPr/>
        </p:nvSpPr>
        <p:spPr>
          <a:xfrm>
            <a:off x="5730875" y="4141788"/>
            <a:ext cx="762000" cy="457200"/>
          </a:xfrm>
          <a:prstGeom prst="rect">
            <a:avLst/>
          </a:prstGeom>
          <a:noFill/>
          <a:ln w="25400">
            <a:noFill/>
          </a:ln>
        </p:spPr>
        <p:txBody>
          <a:bodyPr>
            <a:spAutoFit/>
          </a:bodyPr>
          <a:p>
            <a:pPr eaLnBrk="0" hangingPunct="0">
              <a:spcBef>
                <a:spcPct val="50000"/>
              </a:spcBef>
            </a:pPr>
            <a:r>
              <a:rPr lang="en-US" altLang="zh-CN" sz="2400" b="0">
                <a:solidFill>
                  <a:schemeClr val="tx2"/>
                </a:solidFill>
                <a:latin typeface="Times New Roman" panose="02020603050405020304" pitchFamily="18" charset="0"/>
              </a:rPr>
              <a:t>88H</a:t>
            </a:r>
            <a:endParaRPr lang="en-US" altLang="zh-CN" sz="2400" b="0">
              <a:solidFill>
                <a:schemeClr val="tx2"/>
              </a:solidFill>
              <a:latin typeface="Times New Roman" panose="02020603050405020304" pitchFamily="18" charset="0"/>
            </a:endParaRPr>
          </a:p>
        </p:txBody>
      </p:sp>
      <p:sp>
        <p:nvSpPr>
          <p:cNvPr id="331801" name="文本框 331800"/>
          <p:cNvSpPr txBox="1"/>
          <p:nvPr/>
        </p:nvSpPr>
        <p:spPr>
          <a:xfrm>
            <a:off x="5730875" y="4573588"/>
            <a:ext cx="762000" cy="457200"/>
          </a:xfrm>
          <a:prstGeom prst="rect">
            <a:avLst/>
          </a:prstGeom>
          <a:noFill/>
          <a:ln w="25400">
            <a:noFill/>
          </a:ln>
        </p:spPr>
        <p:txBody>
          <a:bodyPr>
            <a:spAutoFit/>
          </a:bodyPr>
          <a:p>
            <a:pPr eaLnBrk="0" hangingPunct="0">
              <a:spcBef>
                <a:spcPct val="50000"/>
              </a:spcBef>
            </a:pPr>
            <a:r>
              <a:rPr lang="en-US" altLang="zh-CN" sz="2400" b="0">
                <a:solidFill>
                  <a:schemeClr val="tx2"/>
                </a:solidFill>
                <a:latin typeface="Times New Roman" panose="02020603050405020304" pitchFamily="18" charset="0"/>
              </a:rPr>
              <a:t>77H</a:t>
            </a:r>
            <a:endParaRPr lang="en-US" altLang="zh-CN" sz="2400" b="0">
              <a:solidFill>
                <a:schemeClr val="tx2"/>
              </a:solidFill>
              <a:latin typeface="Times New Roman" panose="02020603050405020304" pitchFamily="18" charset="0"/>
            </a:endParaRPr>
          </a:p>
        </p:txBody>
      </p:sp>
      <p:sp>
        <p:nvSpPr>
          <p:cNvPr id="331802" name="直接连接符 331801"/>
          <p:cNvSpPr/>
          <p:nvPr/>
        </p:nvSpPr>
        <p:spPr>
          <a:xfrm flipV="1">
            <a:off x="3706813" y="4522788"/>
            <a:ext cx="474662" cy="468312"/>
          </a:xfrm>
          <a:prstGeom prst="line">
            <a:avLst/>
          </a:prstGeom>
          <a:ln w="25400" cap="sq" cmpd="sng">
            <a:solidFill>
              <a:srgbClr val="FFFFFF"/>
            </a:solidFill>
            <a:prstDash val="solid"/>
            <a:headEnd type="none" w="sm" len="sm"/>
            <a:tailEnd type="triangle" w="lg" len="lg"/>
          </a:ln>
        </p:spPr>
      </p:sp>
      <p:sp>
        <p:nvSpPr>
          <p:cNvPr id="331803" name="文本框 331802"/>
          <p:cNvSpPr txBox="1"/>
          <p:nvPr/>
        </p:nvSpPr>
        <p:spPr>
          <a:xfrm>
            <a:off x="2843213" y="4991100"/>
            <a:ext cx="16764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BX=1100H</a:t>
            </a:r>
            <a:endParaRPr lang="en-US" altLang="zh-CN" sz="2400">
              <a:solidFill>
                <a:schemeClr val="tx2"/>
              </a:solidFill>
              <a:latin typeface="Times New Roman" panose="02020603050405020304" pitchFamily="18" charset="0"/>
            </a:endParaRPr>
          </a:p>
        </p:txBody>
      </p:sp>
      <p:sp>
        <p:nvSpPr>
          <p:cNvPr id="331784" name="直接连接符 331783"/>
          <p:cNvSpPr/>
          <p:nvPr/>
        </p:nvSpPr>
        <p:spPr>
          <a:xfrm>
            <a:off x="7000875" y="1627188"/>
            <a:ext cx="0" cy="3962400"/>
          </a:xfrm>
          <a:prstGeom prst="line">
            <a:avLst/>
          </a:prstGeom>
          <a:ln w="25400" cap="sq" cmpd="sng">
            <a:solidFill>
              <a:schemeClr val="tx2"/>
            </a:solidFill>
            <a:prstDash val="solid"/>
            <a:headEnd type="none" w="sm" len="sm"/>
            <a:tailEnd type="none" w="lg" len="lg"/>
          </a:ln>
        </p:spPr>
      </p:sp>
      <p:sp>
        <p:nvSpPr>
          <p:cNvPr id="331783" name="直接连接符 331782"/>
          <p:cNvSpPr/>
          <p:nvPr/>
        </p:nvSpPr>
        <p:spPr>
          <a:xfrm flipH="1">
            <a:off x="5248275" y="1627188"/>
            <a:ext cx="1588" cy="3962400"/>
          </a:xfrm>
          <a:prstGeom prst="line">
            <a:avLst/>
          </a:prstGeom>
          <a:ln w="25400" cap="sq" cmpd="sng">
            <a:solidFill>
              <a:schemeClr val="tx2"/>
            </a:solidFill>
            <a:prstDash val="solid"/>
            <a:headEnd type="none" w="sm" len="sm"/>
            <a:tailEnd type="none" w="lg" len="lg"/>
          </a:ln>
        </p:spPr>
      </p:sp>
      <p:sp>
        <p:nvSpPr>
          <p:cNvPr id="331804" name="云形标注 331803"/>
          <p:cNvSpPr/>
          <p:nvPr/>
        </p:nvSpPr>
        <p:spPr>
          <a:xfrm>
            <a:off x="3419475" y="1341438"/>
            <a:ext cx="1219200" cy="990600"/>
          </a:xfrm>
          <a:prstGeom prst="cloudCallout">
            <a:avLst>
              <a:gd name="adj1" fmla="val -77995"/>
              <a:gd name="adj2" fmla="val 52245"/>
            </a:avLst>
          </a:prstGeom>
          <a:solidFill>
            <a:srgbClr val="FF6600"/>
          </a:solidFill>
          <a:ln w="25400" cap="sq" cmpd="sng">
            <a:solidFill>
              <a:srgbClr val="FF6600"/>
            </a:solidFill>
            <a:prstDash val="solid"/>
            <a:headEnd type="none" w="sm" len="sm"/>
            <a:tailEnd type="none" w="lg" len="lg"/>
          </a:ln>
        </p:spPr>
        <p:txBody>
          <a:bodyPr/>
          <a:p>
            <a:pPr algn="ctr" eaLnBrk="0" hangingPunct="0"/>
            <a:r>
              <a:rPr lang="zh-CN" altLang="en-US" sz="2000" dirty="0">
                <a:solidFill>
                  <a:schemeClr val="bg2"/>
                </a:solidFill>
                <a:latin typeface="Times New Roman" panose="02020603050405020304" pitchFamily="18" charset="0"/>
              </a:rPr>
              <a:t>符号地址</a:t>
            </a:r>
            <a:endParaRPr lang="zh-CN" altLang="en-US" sz="2000" dirty="0">
              <a:solidFill>
                <a:schemeClr val="bg2"/>
              </a:solidFill>
              <a:latin typeface="Times New Roman" panose="02020603050405020304" pitchFamily="18" charset="0"/>
            </a:endParaRPr>
          </a:p>
        </p:txBody>
      </p:sp>
    </p:spTree>
  </p:cSld>
  <p:clrMapOvr>
    <a:masterClrMapping/>
  </p:clrMapOvr>
  <p:transition>
    <p:wheel spokes="8"/>
  </p:transition>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32802" name="标题 332801"/>
          <p:cNvSpPr>
            <a:spLocks noGrp="1"/>
          </p:cNvSpPr>
          <p:nvPr>
            <p:ph type="title"/>
          </p:nvPr>
        </p:nvSpPr>
        <p:spPr/>
        <p:txBody>
          <a:bodyPr anchor="ctr" anchorCtr="0"/>
          <a:p>
            <a:endParaRPr lang="zh-CN" altLang="en-US" dirty="0"/>
          </a:p>
        </p:txBody>
      </p:sp>
      <p:sp>
        <p:nvSpPr>
          <p:cNvPr id="332803" name="文本占位符 332802"/>
          <p:cNvSpPr>
            <a:spLocks noGrp="1"/>
          </p:cNvSpPr>
          <p:nvPr>
            <p:ph type="body" idx="1"/>
          </p:nvPr>
        </p:nvSpPr>
        <p:spPr/>
        <p:txBody>
          <a:bodyPr/>
          <a:p>
            <a:pPr>
              <a:buNone/>
            </a:pPr>
            <a:r>
              <a:rPr lang="en-US" altLang="zh-CN"/>
              <a:t>LEA</a:t>
            </a:r>
            <a:r>
              <a:rPr lang="zh-CN" altLang="en-US" dirty="0"/>
              <a:t>指令在程序中的应用</a:t>
            </a:r>
            <a:endParaRPr lang="zh-CN" altLang="en-US" dirty="0"/>
          </a:p>
          <a:p>
            <a:pPr>
              <a:lnSpc>
                <a:spcPct val="100000"/>
              </a:lnSpc>
              <a:spcBef>
                <a:spcPct val="15000"/>
              </a:spcBef>
              <a:spcAft>
                <a:spcPct val="15000"/>
              </a:spcAft>
              <a:buNone/>
            </a:pPr>
            <a:r>
              <a:rPr lang="zh-CN" altLang="en-US" sz="2400" dirty="0"/>
              <a:t>    将数据段中</a:t>
            </a:r>
            <a:endParaRPr lang="zh-CN" altLang="en-US" sz="2400" dirty="0"/>
          </a:p>
          <a:p>
            <a:pPr>
              <a:lnSpc>
                <a:spcPct val="100000"/>
              </a:lnSpc>
              <a:spcBef>
                <a:spcPct val="15000"/>
              </a:spcBef>
              <a:spcAft>
                <a:spcPct val="15000"/>
              </a:spcAft>
              <a:buNone/>
            </a:pPr>
            <a:r>
              <a:rPr lang="zh-CN" altLang="en-US" sz="2400" dirty="0"/>
              <a:t>首地址为</a:t>
            </a:r>
            <a:r>
              <a:rPr lang="en-US" altLang="zh-CN" sz="2400"/>
              <a:t>MEM1</a:t>
            </a:r>
            <a:r>
              <a:rPr lang="zh-CN" altLang="en-US" sz="2400" dirty="0"/>
              <a:t>的</a:t>
            </a:r>
            <a:endParaRPr lang="zh-CN" altLang="en-US" sz="2400" dirty="0"/>
          </a:p>
          <a:p>
            <a:pPr>
              <a:lnSpc>
                <a:spcPct val="100000"/>
              </a:lnSpc>
              <a:spcBef>
                <a:spcPct val="15000"/>
              </a:spcBef>
              <a:spcAft>
                <a:spcPct val="15000"/>
              </a:spcAft>
              <a:buNone/>
            </a:pPr>
            <a:r>
              <a:rPr lang="zh-CN" altLang="en-US" sz="2400" dirty="0"/>
              <a:t>50个字节的数据</a:t>
            </a:r>
            <a:endParaRPr lang="zh-CN" altLang="en-US" sz="2400" dirty="0"/>
          </a:p>
          <a:p>
            <a:pPr>
              <a:lnSpc>
                <a:spcPct val="100000"/>
              </a:lnSpc>
              <a:spcBef>
                <a:spcPct val="15000"/>
              </a:spcBef>
              <a:spcAft>
                <a:spcPct val="15000"/>
              </a:spcAft>
              <a:buNone/>
            </a:pPr>
            <a:r>
              <a:rPr lang="zh-CN" altLang="en-US" sz="2400" dirty="0"/>
              <a:t>传送到同一逻辑</a:t>
            </a:r>
            <a:endParaRPr lang="zh-CN" altLang="en-US" sz="2400" dirty="0"/>
          </a:p>
          <a:p>
            <a:pPr>
              <a:lnSpc>
                <a:spcPct val="100000"/>
              </a:lnSpc>
              <a:spcBef>
                <a:spcPct val="15000"/>
              </a:spcBef>
              <a:spcAft>
                <a:spcPct val="15000"/>
              </a:spcAft>
              <a:buNone/>
            </a:pPr>
            <a:r>
              <a:rPr lang="zh-CN" altLang="en-US" sz="2400" dirty="0"/>
              <a:t>段首地址为</a:t>
            </a:r>
            <a:r>
              <a:rPr lang="en-US" altLang="zh-CN" sz="2400"/>
              <a:t>MEM2</a:t>
            </a:r>
            <a:endParaRPr lang="en-US" altLang="zh-CN" sz="2400"/>
          </a:p>
          <a:p>
            <a:pPr>
              <a:lnSpc>
                <a:spcPct val="100000"/>
              </a:lnSpc>
              <a:spcBef>
                <a:spcPct val="15000"/>
              </a:spcBef>
              <a:spcAft>
                <a:spcPct val="15000"/>
              </a:spcAft>
              <a:buNone/>
            </a:pPr>
            <a:r>
              <a:rPr lang="zh-CN" altLang="en-US" sz="2400" dirty="0"/>
              <a:t>的区域存放。编</a:t>
            </a:r>
            <a:endParaRPr lang="zh-CN" altLang="en-US" sz="2400" dirty="0"/>
          </a:p>
          <a:p>
            <a:pPr>
              <a:lnSpc>
                <a:spcPct val="100000"/>
              </a:lnSpc>
              <a:spcBef>
                <a:spcPct val="15000"/>
              </a:spcBef>
              <a:spcAft>
                <a:spcPct val="15000"/>
              </a:spcAft>
              <a:buNone/>
            </a:pPr>
            <a:r>
              <a:rPr lang="zh-CN" altLang="en-US" sz="2400" dirty="0"/>
              <a:t>写相应的程序段。</a:t>
            </a:r>
            <a:endParaRPr lang="en-US" altLang="zh-CN" sz="2400"/>
          </a:p>
        </p:txBody>
      </p:sp>
      <p:sp>
        <p:nvSpPr>
          <p:cNvPr id="332804" name="流程图: 可选过程 332803"/>
          <p:cNvSpPr/>
          <p:nvPr/>
        </p:nvSpPr>
        <p:spPr>
          <a:xfrm>
            <a:off x="3568700" y="2314575"/>
            <a:ext cx="1219200" cy="457200"/>
          </a:xfrm>
          <a:prstGeom prst="flowChartAlternateProcess">
            <a:avLst/>
          </a:prstGeom>
          <a:noFill/>
          <a:ln w="25400" cap="sq" cmpd="sng">
            <a:solidFill>
              <a:schemeClr val="tx2"/>
            </a:solidFill>
            <a:prstDash val="solid"/>
            <a:miter/>
            <a:headEnd type="none" w="sm" len="sm"/>
            <a:tailEnd type="none" w="lg" len="lg"/>
          </a:ln>
        </p:spPr>
        <p:txBody>
          <a:bodyPr/>
          <a:p>
            <a:endParaRPr lang="zh-CN" altLang="en-US"/>
          </a:p>
        </p:txBody>
      </p:sp>
      <p:sp>
        <p:nvSpPr>
          <p:cNvPr id="332805" name="流程图: 决策 332804"/>
          <p:cNvSpPr/>
          <p:nvPr/>
        </p:nvSpPr>
        <p:spPr>
          <a:xfrm>
            <a:off x="5788025" y="4624388"/>
            <a:ext cx="2743200" cy="609600"/>
          </a:xfrm>
          <a:prstGeom prst="flowChartDecision">
            <a:avLst/>
          </a:prstGeom>
          <a:noFill/>
          <a:ln w="25400" cap="sq" cmpd="sng">
            <a:solidFill>
              <a:schemeClr val="tx2"/>
            </a:solidFill>
            <a:prstDash val="solid"/>
            <a:miter/>
            <a:headEnd type="none" w="sm" len="sm"/>
            <a:tailEnd type="none" w="lg" len="lg"/>
          </a:ln>
        </p:spPr>
        <p:txBody>
          <a:bodyPr/>
          <a:p>
            <a:endParaRPr lang="zh-CN" altLang="en-US"/>
          </a:p>
        </p:txBody>
      </p:sp>
      <p:sp>
        <p:nvSpPr>
          <p:cNvPr id="332806" name="矩形 332805"/>
          <p:cNvSpPr/>
          <p:nvPr/>
        </p:nvSpPr>
        <p:spPr>
          <a:xfrm>
            <a:off x="3111500" y="3228975"/>
            <a:ext cx="2209800" cy="457200"/>
          </a:xfrm>
          <a:prstGeom prst="rect">
            <a:avLst/>
          </a:prstGeom>
          <a:noFill/>
          <a:ln w="25400" cap="sq" cmpd="sng">
            <a:solidFill>
              <a:schemeClr val="tx2"/>
            </a:solidFill>
            <a:prstDash val="solid"/>
            <a:miter/>
            <a:headEnd type="none" w="sm" len="sm"/>
            <a:tailEnd type="none" w="lg" len="lg"/>
          </a:ln>
        </p:spPr>
        <p:txBody>
          <a:bodyPr/>
          <a:p>
            <a:endParaRPr lang="zh-CN" altLang="en-US"/>
          </a:p>
        </p:txBody>
      </p:sp>
      <p:sp>
        <p:nvSpPr>
          <p:cNvPr id="332807" name="文本框 332806"/>
          <p:cNvSpPr txBox="1"/>
          <p:nvPr/>
        </p:nvSpPr>
        <p:spPr>
          <a:xfrm>
            <a:off x="3721100" y="2314575"/>
            <a:ext cx="914400" cy="396875"/>
          </a:xfrm>
          <a:prstGeom prst="rect">
            <a:avLst/>
          </a:prstGeom>
          <a:noFill/>
          <a:ln w="25400">
            <a:noFill/>
          </a:ln>
        </p:spPr>
        <p:txBody>
          <a:bodyPr>
            <a:spAutoFit/>
          </a:bodyPr>
          <a:p>
            <a:pPr eaLnBrk="0" hangingPunct="0">
              <a:spcBef>
                <a:spcPct val="50000"/>
              </a:spcBef>
            </a:pPr>
            <a:r>
              <a:rPr lang="zh-CN" altLang="en-US" sz="2000" dirty="0">
                <a:solidFill>
                  <a:schemeClr val="tx2"/>
                </a:solidFill>
                <a:latin typeface="Times New Roman" panose="02020603050405020304" pitchFamily="18" charset="0"/>
              </a:rPr>
              <a:t> 开  始</a:t>
            </a:r>
            <a:endParaRPr lang="zh-CN" altLang="en-US" sz="2000" dirty="0">
              <a:solidFill>
                <a:schemeClr val="tx2"/>
              </a:solidFill>
              <a:latin typeface="Times New Roman" panose="02020603050405020304" pitchFamily="18" charset="0"/>
            </a:endParaRPr>
          </a:p>
        </p:txBody>
      </p:sp>
      <p:sp>
        <p:nvSpPr>
          <p:cNvPr id="332808" name="文本框 332807"/>
          <p:cNvSpPr txBox="1"/>
          <p:nvPr/>
        </p:nvSpPr>
        <p:spPr>
          <a:xfrm>
            <a:off x="3568700" y="3228975"/>
            <a:ext cx="1362075" cy="396875"/>
          </a:xfrm>
          <a:prstGeom prst="rect">
            <a:avLst/>
          </a:prstGeom>
          <a:noFill/>
          <a:ln w="25400">
            <a:noFill/>
          </a:ln>
        </p:spPr>
        <p:txBody>
          <a:bodyPr>
            <a:spAutoFit/>
          </a:bodyPr>
          <a:p>
            <a:pPr eaLnBrk="0" hangingPunct="0">
              <a:spcBef>
                <a:spcPct val="50000"/>
              </a:spcBef>
            </a:pPr>
            <a:r>
              <a:rPr lang="zh-CN" altLang="en-US" sz="2000" dirty="0">
                <a:solidFill>
                  <a:schemeClr val="tx2"/>
                </a:solidFill>
                <a:latin typeface="Times New Roman" panose="02020603050405020304" pitchFamily="18" charset="0"/>
              </a:rPr>
              <a:t>取源地址</a:t>
            </a:r>
            <a:endParaRPr lang="zh-CN" altLang="en-US" sz="2000" dirty="0">
              <a:solidFill>
                <a:schemeClr val="tx2"/>
              </a:solidFill>
              <a:latin typeface="Times New Roman" panose="02020603050405020304" pitchFamily="18" charset="0"/>
            </a:endParaRPr>
          </a:p>
        </p:txBody>
      </p:sp>
      <p:sp>
        <p:nvSpPr>
          <p:cNvPr id="332809" name="矩形 332808"/>
          <p:cNvSpPr/>
          <p:nvPr/>
        </p:nvSpPr>
        <p:spPr>
          <a:xfrm>
            <a:off x="3111500" y="4143375"/>
            <a:ext cx="2286000" cy="457200"/>
          </a:xfrm>
          <a:prstGeom prst="rect">
            <a:avLst/>
          </a:prstGeom>
          <a:noFill/>
          <a:ln w="25400" cap="sq" cmpd="sng">
            <a:solidFill>
              <a:schemeClr val="tx2"/>
            </a:solidFill>
            <a:prstDash val="solid"/>
            <a:miter/>
            <a:headEnd type="none" w="sm" len="sm"/>
            <a:tailEnd type="none" w="lg" len="lg"/>
          </a:ln>
        </p:spPr>
        <p:txBody>
          <a:bodyPr/>
          <a:p>
            <a:endParaRPr lang="zh-CN" altLang="en-US"/>
          </a:p>
        </p:txBody>
      </p:sp>
      <p:sp>
        <p:nvSpPr>
          <p:cNvPr id="332810" name="矩形 332809"/>
          <p:cNvSpPr/>
          <p:nvPr/>
        </p:nvSpPr>
        <p:spPr>
          <a:xfrm>
            <a:off x="3111500" y="5057775"/>
            <a:ext cx="2286000" cy="457200"/>
          </a:xfrm>
          <a:prstGeom prst="rect">
            <a:avLst/>
          </a:prstGeom>
          <a:noFill/>
          <a:ln w="25400" cap="sq" cmpd="sng">
            <a:solidFill>
              <a:schemeClr val="tx2"/>
            </a:solidFill>
            <a:prstDash val="solid"/>
            <a:miter/>
            <a:headEnd type="none" w="sm" len="sm"/>
            <a:tailEnd type="none" w="lg" len="lg"/>
          </a:ln>
        </p:spPr>
        <p:txBody>
          <a:bodyPr/>
          <a:p>
            <a:endParaRPr lang="zh-CN" altLang="en-US"/>
          </a:p>
        </p:txBody>
      </p:sp>
      <p:sp>
        <p:nvSpPr>
          <p:cNvPr id="332811" name="矩形 332810"/>
          <p:cNvSpPr/>
          <p:nvPr/>
        </p:nvSpPr>
        <p:spPr>
          <a:xfrm>
            <a:off x="6092825" y="2035175"/>
            <a:ext cx="2286000" cy="457200"/>
          </a:xfrm>
          <a:prstGeom prst="rect">
            <a:avLst/>
          </a:prstGeom>
          <a:noFill/>
          <a:ln w="25400" cap="sq" cmpd="sng">
            <a:solidFill>
              <a:schemeClr val="tx2"/>
            </a:solidFill>
            <a:prstDash val="solid"/>
            <a:miter/>
            <a:headEnd type="none" w="sm" len="sm"/>
            <a:tailEnd type="none" w="lg" len="lg"/>
          </a:ln>
        </p:spPr>
        <p:txBody>
          <a:bodyPr/>
          <a:p>
            <a:endParaRPr lang="zh-CN" altLang="en-US"/>
          </a:p>
        </p:txBody>
      </p:sp>
      <p:sp>
        <p:nvSpPr>
          <p:cNvPr id="332812" name="文本框 332811"/>
          <p:cNvSpPr txBox="1"/>
          <p:nvPr/>
        </p:nvSpPr>
        <p:spPr>
          <a:xfrm>
            <a:off x="3530600" y="4165600"/>
            <a:ext cx="1562100" cy="396875"/>
          </a:xfrm>
          <a:prstGeom prst="rect">
            <a:avLst/>
          </a:prstGeom>
          <a:noFill/>
          <a:ln w="25400">
            <a:noFill/>
          </a:ln>
        </p:spPr>
        <p:txBody>
          <a:bodyPr>
            <a:spAutoFit/>
          </a:bodyPr>
          <a:p>
            <a:pPr eaLnBrk="0" hangingPunct="0">
              <a:spcBef>
                <a:spcPct val="50000"/>
              </a:spcBef>
            </a:pPr>
            <a:r>
              <a:rPr lang="zh-CN" altLang="en-US" sz="2000" dirty="0">
                <a:solidFill>
                  <a:schemeClr val="tx2"/>
                </a:solidFill>
                <a:latin typeface="Times New Roman" panose="02020603050405020304" pitchFamily="18" charset="0"/>
              </a:rPr>
              <a:t>取目标地址</a:t>
            </a:r>
            <a:endParaRPr lang="zh-CN" altLang="en-US" sz="2000" dirty="0">
              <a:solidFill>
                <a:schemeClr val="tx2"/>
              </a:solidFill>
              <a:latin typeface="Times New Roman" panose="02020603050405020304" pitchFamily="18" charset="0"/>
            </a:endParaRPr>
          </a:p>
        </p:txBody>
      </p:sp>
      <p:sp>
        <p:nvSpPr>
          <p:cNvPr id="332813" name="文本框 332812"/>
          <p:cNvSpPr txBox="1"/>
          <p:nvPr/>
        </p:nvSpPr>
        <p:spPr>
          <a:xfrm>
            <a:off x="3073400" y="5108575"/>
            <a:ext cx="2362200" cy="396875"/>
          </a:xfrm>
          <a:prstGeom prst="rect">
            <a:avLst/>
          </a:prstGeom>
          <a:noFill/>
          <a:ln w="25400">
            <a:noFill/>
          </a:ln>
        </p:spPr>
        <p:txBody>
          <a:bodyPr>
            <a:spAutoFit/>
          </a:bodyPr>
          <a:p>
            <a:pPr eaLnBrk="0" hangingPunct="0">
              <a:spcBef>
                <a:spcPct val="50000"/>
              </a:spcBef>
            </a:pPr>
            <a:r>
              <a:rPr lang="zh-CN" altLang="en-US" sz="2000" dirty="0">
                <a:solidFill>
                  <a:schemeClr val="tx2"/>
                </a:solidFill>
                <a:latin typeface="Times New Roman" panose="02020603050405020304" pitchFamily="18" charset="0"/>
              </a:rPr>
              <a:t>送数据块长度到</a:t>
            </a:r>
            <a:r>
              <a:rPr lang="en-US" altLang="zh-CN" sz="2000">
                <a:solidFill>
                  <a:schemeClr val="tx2"/>
                </a:solidFill>
                <a:latin typeface="Times New Roman" panose="02020603050405020304" pitchFamily="18" charset="0"/>
              </a:rPr>
              <a:t>CL</a:t>
            </a:r>
            <a:endParaRPr lang="en-US" altLang="zh-CN" sz="2000">
              <a:solidFill>
                <a:schemeClr val="tx2"/>
              </a:solidFill>
              <a:latin typeface="Times New Roman" panose="02020603050405020304" pitchFamily="18" charset="0"/>
            </a:endParaRPr>
          </a:p>
        </p:txBody>
      </p:sp>
      <p:sp>
        <p:nvSpPr>
          <p:cNvPr id="332814" name="文本框 332813"/>
          <p:cNvSpPr txBox="1"/>
          <p:nvPr/>
        </p:nvSpPr>
        <p:spPr>
          <a:xfrm>
            <a:off x="6321425" y="2060575"/>
            <a:ext cx="1879600" cy="396875"/>
          </a:xfrm>
          <a:prstGeom prst="rect">
            <a:avLst/>
          </a:prstGeom>
          <a:noFill/>
          <a:ln w="25400">
            <a:noFill/>
          </a:ln>
        </p:spPr>
        <p:txBody>
          <a:bodyPr>
            <a:spAutoFit/>
          </a:bodyPr>
          <a:p>
            <a:pPr eaLnBrk="0" hangingPunct="0">
              <a:spcBef>
                <a:spcPct val="50000"/>
              </a:spcBef>
            </a:pPr>
            <a:r>
              <a:rPr lang="zh-CN" altLang="en-US" sz="2000" dirty="0">
                <a:solidFill>
                  <a:schemeClr val="tx2"/>
                </a:solidFill>
                <a:latin typeface="Times New Roman" panose="02020603050405020304" pitchFamily="18" charset="0"/>
              </a:rPr>
              <a:t>传送一个字节</a:t>
            </a:r>
            <a:endParaRPr lang="zh-CN" altLang="en-US" sz="2000" dirty="0">
              <a:solidFill>
                <a:schemeClr val="tx2"/>
              </a:solidFill>
              <a:latin typeface="Times New Roman" panose="02020603050405020304" pitchFamily="18" charset="0"/>
            </a:endParaRPr>
          </a:p>
        </p:txBody>
      </p:sp>
      <p:sp>
        <p:nvSpPr>
          <p:cNvPr id="332815" name="文本框 332814"/>
          <p:cNvSpPr txBox="1"/>
          <p:nvPr/>
        </p:nvSpPr>
        <p:spPr>
          <a:xfrm>
            <a:off x="6378575" y="2916238"/>
            <a:ext cx="1828800" cy="396875"/>
          </a:xfrm>
          <a:prstGeom prst="rect">
            <a:avLst/>
          </a:prstGeom>
          <a:noFill/>
          <a:ln w="25400">
            <a:noFill/>
          </a:ln>
        </p:spPr>
        <p:txBody>
          <a:bodyPr>
            <a:spAutoFit/>
          </a:bodyPr>
          <a:p>
            <a:pPr eaLnBrk="0" hangingPunct="0">
              <a:spcBef>
                <a:spcPct val="50000"/>
              </a:spcBef>
            </a:pPr>
            <a:r>
              <a:rPr lang="zh-CN" altLang="en-US" sz="2000" dirty="0">
                <a:solidFill>
                  <a:schemeClr val="tx2"/>
                </a:solidFill>
                <a:latin typeface="Times New Roman" panose="02020603050405020304" pitchFamily="18" charset="0"/>
              </a:rPr>
              <a:t>修改地址指针</a:t>
            </a:r>
            <a:endParaRPr lang="zh-CN" altLang="en-US" sz="2000" dirty="0">
              <a:solidFill>
                <a:schemeClr val="tx2"/>
              </a:solidFill>
              <a:latin typeface="Times New Roman" panose="02020603050405020304" pitchFamily="18" charset="0"/>
            </a:endParaRPr>
          </a:p>
        </p:txBody>
      </p:sp>
      <p:sp>
        <p:nvSpPr>
          <p:cNvPr id="332816" name="文本框 332815"/>
          <p:cNvSpPr txBox="1"/>
          <p:nvPr/>
        </p:nvSpPr>
        <p:spPr>
          <a:xfrm>
            <a:off x="6469063" y="3830638"/>
            <a:ext cx="1828800" cy="396875"/>
          </a:xfrm>
          <a:prstGeom prst="rect">
            <a:avLst/>
          </a:prstGeom>
          <a:noFill/>
          <a:ln w="25400">
            <a:noFill/>
          </a:ln>
        </p:spPr>
        <p:txBody>
          <a:bodyPr>
            <a:spAutoFit/>
          </a:bodyPr>
          <a:p>
            <a:pPr eaLnBrk="0" hangingPunct="0">
              <a:spcBef>
                <a:spcPct val="50000"/>
              </a:spcBef>
            </a:pPr>
            <a:r>
              <a:rPr lang="zh-CN" altLang="en-US" sz="2000" dirty="0">
                <a:solidFill>
                  <a:schemeClr val="tx2"/>
                </a:solidFill>
                <a:latin typeface="Times New Roman" panose="02020603050405020304" pitchFamily="18" charset="0"/>
              </a:rPr>
              <a:t>修改计数值</a:t>
            </a:r>
            <a:endParaRPr lang="zh-CN" altLang="en-US" sz="2000" dirty="0">
              <a:solidFill>
                <a:schemeClr val="tx2"/>
              </a:solidFill>
              <a:latin typeface="Times New Roman" panose="02020603050405020304" pitchFamily="18" charset="0"/>
            </a:endParaRPr>
          </a:p>
        </p:txBody>
      </p:sp>
      <p:sp>
        <p:nvSpPr>
          <p:cNvPr id="332817" name="文本框 332816"/>
          <p:cNvSpPr txBox="1"/>
          <p:nvPr/>
        </p:nvSpPr>
        <p:spPr>
          <a:xfrm>
            <a:off x="6550025" y="4724400"/>
            <a:ext cx="1828800" cy="396875"/>
          </a:xfrm>
          <a:prstGeom prst="rect">
            <a:avLst/>
          </a:prstGeom>
          <a:noFill/>
          <a:ln w="25400">
            <a:noFill/>
          </a:ln>
        </p:spPr>
        <p:txBody>
          <a:bodyPr>
            <a:spAutoFit/>
          </a:bodyPr>
          <a:p>
            <a:pPr eaLnBrk="0" hangingPunct="0">
              <a:spcBef>
                <a:spcPct val="50000"/>
              </a:spcBef>
            </a:pPr>
            <a:r>
              <a:rPr lang="zh-CN" altLang="en-US" sz="2000" dirty="0">
                <a:solidFill>
                  <a:schemeClr val="tx2"/>
                </a:solidFill>
                <a:latin typeface="Times New Roman" panose="02020603050405020304" pitchFamily="18" charset="0"/>
              </a:rPr>
              <a:t>计数值=0？ </a:t>
            </a:r>
            <a:endParaRPr lang="zh-CN" altLang="en-US" sz="2000" dirty="0">
              <a:solidFill>
                <a:schemeClr val="tx2"/>
              </a:solidFill>
              <a:latin typeface="Times New Roman" panose="02020603050405020304" pitchFamily="18" charset="0"/>
            </a:endParaRPr>
          </a:p>
        </p:txBody>
      </p:sp>
      <p:sp>
        <p:nvSpPr>
          <p:cNvPr id="332818" name="文本框 332817"/>
          <p:cNvSpPr txBox="1"/>
          <p:nvPr/>
        </p:nvSpPr>
        <p:spPr>
          <a:xfrm>
            <a:off x="6778625" y="5661025"/>
            <a:ext cx="1219200" cy="396875"/>
          </a:xfrm>
          <a:prstGeom prst="rect">
            <a:avLst/>
          </a:prstGeom>
          <a:noFill/>
          <a:ln w="25400">
            <a:noFill/>
          </a:ln>
        </p:spPr>
        <p:txBody>
          <a:bodyPr>
            <a:spAutoFit/>
          </a:bodyPr>
          <a:p>
            <a:pPr eaLnBrk="0" hangingPunct="0">
              <a:spcBef>
                <a:spcPct val="50000"/>
              </a:spcBef>
            </a:pPr>
            <a:r>
              <a:rPr lang="zh-CN" altLang="en-US" sz="2000" dirty="0">
                <a:solidFill>
                  <a:schemeClr val="tx2"/>
                </a:solidFill>
                <a:latin typeface="Times New Roman" panose="02020603050405020304" pitchFamily="18" charset="0"/>
              </a:rPr>
              <a:t>结  束</a:t>
            </a:r>
            <a:endParaRPr lang="zh-CN" altLang="en-US" sz="2000" dirty="0">
              <a:solidFill>
                <a:schemeClr val="tx2"/>
              </a:solidFill>
              <a:latin typeface="Times New Roman" panose="02020603050405020304" pitchFamily="18" charset="0"/>
            </a:endParaRPr>
          </a:p>
        </p:txBody>
      </p:sp>
      <p:sp>
        <p:nvSpPr>
          <p:cNvPr id="332819" name="直接连接符 332818"/>
          <p:cNvSpPr/>
          <p:nvPr/>
        </p:nvSpPr>
        <p:spPr>
          <a:xfrm>
            <a:off x="4178300" y="2771775"/>
            <a:ext cx="0" cy="457200"/>
          </a:xfrm>
          <a:prstGeom prst="line">
            <a:avLst/>
          </a:prstGeom>
          <a:ln w="25400" cap="sq" cmpd="sng">
            <a:solidFill>
              <a:schemeClr val="tx2"/>
            </a:solidFill>
            <a:prstDash val="solid"/>
            <a:headEnd type="none" w="sm" len="sm"/>
            <a:tailEnd type="triangle" w="lg" len="lg"/>
          </a:ln>
        </p:spPr>
      </p:sp>
      <p:sp>
        <p:nvSpPr>
          <p:cNvPr id="332820" name="直接连接符 332819"/>
          <p:cNvSpPr/>
          <p:nvPr/>
        </p:nvSpPr>
        <p:spPr>
          <a:xfrm>
            <a:off x="4178300" y="3686175"/>
            <a:ext cx="0" cy="457200"/>
          </a:xfrm>
          <a:prstGeom prst="line">
            <a:avLst/>
          </a:prstGeom>
          <a:ln w="25400" cap="sq" cmpd="sng">
            <a:solidFill>
              <a:schemeClr val="tx2"/>
            </a:solidFill>
            <a:prstDash val="solid"/>
            <a:headEnd type="none" w="sm" len="sm"/>
            <a:tailEnd type="triangle" w="lg" len="lg"/>
          </a:ln>
        </p:spPr>
      </p:sp>
      <p:sp>
        <p:nvSpPr>
          <p:cNvPr id="332821" name="直接连接符 332820"/>
          <p:cNvSpPr/>
          <p:nvPr/>
        </p:nvSpPr>
        <p:spPr>
          <a:xfrm>
            <a:off x="4178300" y="4600575"/>
            <a:ext cx="0" cy="457200"/>
          </a:xfrm>
          <a:prstGeom prst="line">
            <a:avLst/>
          </a:prstGeom>
          <a:ln w="25400" cap="sq" cmpd="sng">
            <a:solidFill>
              <a:schemeClr val="tx2"/>
            </a:solidFill>
            <a:prstDash val="solid"/>
            <a:headEnd type="none" w="sm" len="sm"/>
            <a:tailEnd type="triangle" w="lg" len="lg"/>
          </a:ln>
        </p:spPr>
      </p:sp>
      <p:sp>
        <p:nvSpPr>
          <p:cNvPr id="332822" name="直接连接符 332821"/>
          <p:cNvSpPr/>
          <p:nvPr/>
        </p:nvSpPr>
        <p:spPr>
          <a:xfrm>
            <a:off x="4191000" y="5514975"/>
            <a:ext cx="0" cy="433388"/>
          </a:xfrm>
          <a:prstGeom prst="line">
            <a:avLst/>
          </a:prstGeom>
          <a:ln w="25400" cap="sq" cmpd="sng">
            <a:solidFill>
              <a:schemeClr val="tx2"/>
            </a:solidFill>
            <a:prstDash val="solid"/>
            <a:headEnd type="none" w="sm" len="sm"/>
            <a:tailEnd type="none" w="lg" len="lg"/>
          </a:ln>
        </p:spPr>
      </p:sp>
      <p:sp>
        <p:nvSpPr>
          <p:cNvPr id="332823" name="直接连接符 332822"/>
          <p:cNvSpPr/>
          <p:nvPr/>
        </p:nvSpPr>
        <p:spPr>
          <a:xfrm>
            <a:off x="4211638" y="5948363"/>
            <a:ext cx="1368425" cy="14287"/>
          </a:xfrm>
          <a:prstGeom prst="line">
            <a:avLst/>
          </a:prstGeom>
          <a:ln w="25400" cap="sq" cmpd="sng">
            <a:solidFill>
              <a:schemeClr val="tx2"/>
            </a:solidFill>
            <a:prstDash val="solid"/>
            <a:headEnd type="none" w="sm" len="sm"/>
            <a:tailEnd type="none" w="lg" len="lg"/>
          </a:ln>
        </p:spPr>
      </p:sp>
      <p:sp>
        <p:nvSpPr>
          <p:cNvPr id="332824" name="直接连接符 332823"/>
          <p:cNvSpPr/>
          <p:nvPr/>
        </p:nvSpPr>
        <p:spPr>
          <a:xfrm flipV="1">
            <a:off x="5580063" y="1643063"/>
            <a:ext cx="0" cy="4319587"/>
          </a:xfrm>
          <a:prstGeom prst="line">
            <a:avLst/>
          </a:prstGeom>
          <a:ln w="25400" cap="sq" cmpd="sng">
            <a:solidFill>
              <a:schemeClr val="tx2"/>
            </a:solidFill>
            <a:prstDash val="solid"/>
            <a:headEnd type="none" w="sm" len="sm"/>
            <a:tailEnd type="none" w="lg" len="lg"/>
          </a:ln>
        </p:spPr>
      </p:sp>
      <p:sp>
        <p:nvSpPr>
          <p:cNvPr id="332825" name="直接连接符 332824"/>
          <p:cNvSpPr/>
          <p:nvPr/>
        </p:nvSpPr>
        <p:spPr>
          <a:xfrm>
            <a:off x="5580063" y="1628775"/>
            <a:ext cx="1576387" cy="0"/>
          </a:xfrm>
          <a:prstGeom prst="line">
            <a:avLst/>
          </a:prstGeom>
          <a:ln w="25400" cap="sq" cmpd="sng">
            <a:solidFill>
              <a:schemeClr val="tx2"/>
            </a:solidFill>
            <a:prstDash val="solid"/>
            <a:headEnd type="none" w="sm" len="sm"/>
            <a:tailEnd type="none" w="lg" len="lg"/>
          </a:ln>
        </p:spPr>
      </p:sp>
      <p:sp>
        <p:nvSpPr>
          <p:cNvPr id="332826" name="直接连接符 332825"/>
          <p:cNvSpPr/>
          <p:nvPr/>
        </p:nvSpPr>
        <p:spPr>
          <a:xfrm>
            <a:off x="8531225" y="4922838"/>
            <a:ext cx="504825" cy="0"/>
          </a:xfrm>
          <a:prstGeom prst="line">
            <a:avLst/>
          </a:prstGeom>
          <a:ln w="25400" cap="sq" cmpd="sng">
            <a:solidFill>
              <a:schemeClr val="tx2"/>
            </a:solidFill>
            <a:prstDash val="solid"/>
            <a:headEnd type="none" w="sm" len="sm"/>
            <a:tailEnd type="none" w="lg" len="lg"/>
          </a:ln>
        </p:spPr>
      </p:sp>
      <p:sp>
        <p:nvSpPr>
          <p:cNvPr id="332827" name="直接连接符 332826"/>
          <p:cNvSpPr/>
          <p:nvPr/>
        </p:nvSpPr>
        <p:spPr>
          <a:xfrm flipV="1">
            <a:off x="9036050" y="1752600"/>
            <a:ext cx="0" cy="3159125"/>
          </a:xfrm>
          <a:prstGeom prst="line">
            <a:avLst/>
          </a:prstGeom>
          <a:ln w="25400" cap="sq" cmpd="sng">
            <a:solidFill>
              <a:schemeClr val="tx2"/>
            </a:solidFill>
            <a:prstDash val="solid"/>
            <a:headEnd type="none" w="sm" len="sm"/>
            <a:tailEnd type="none" w="lg" len="lg"/>
          </a:ln>
        </p:spPr>
      </p:sp>
      <p:sp>
        <p:nvSpPr>
          <p:cNvPr id="332828" name="直接连接符 332827"/>
          <p:cNvSpPr/>
          <p:nvPr/>
        </p:nvSpPr>
        <p:spPr>
          <a:xfrm flipH="1">
            <a:off x="7159625" y="1743075"/>
            <a:ext cx="1876425" cy="0"/>
          </a:xfrm>
          <a:prstGeom prst="line">
            <a:avLst/>
          </a:prstGeom>
          <a:ln w="25400" cap="sq" cmpd="sng">
            <a:solidFill>
              <a:schemeClr val="tx2"/>
            </a:solidFill>
            <a:prstDash val="solid"/>
            <a:headEnd type="none" w="sm" len="sm"/>
            <a:tailEnd type="triangle" w="lg" len="lg"/>
          </a:ln>
        </p:spPr>
      </p:sp>
      <p:sp>
        <p:nvSpPr>
          <p:cNvPr id="332829" name="文本框 332828"/>
          <p:cNvSpPr txBox="1"/>
          <p:nvPr/>
        </p:nvSpPr>
        <p:spPr>
          <a:xfrm>
            <a:off x="8532813" y="4465638"/>
            <a:ext cx="4572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N</a:t>
            </a:r>
            <a:endParaRPr lang="en-US" altLang="zh-CN" sz="2400">
              <a:solidFill>
                <a:schemeClr val="tx2"/>
              </a:solidFill>
              <a:latin typeface="Times New Roman" panose="02020603050405020304" pitchFamily="18" charset="0"/>
            </a:endParaRPr>
          </a:p>
        </p:txBody>
      </p:sp>
      <p:sp>
        <p:nvSpPr>
          <p:cNvPr id="332830" name="文本框 332829"/>
          <p:cNvSpPr txBox="1"/>
          <p:nvPr/>
        </p:nvSpPr>
        <p:spPr>
          <a:xfrm>
            <a:off x="7164388" y="5156200"/>
            <a:ext cx="4572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Y</a:t>
            </a:r>
            <a:endParaRPr lang="en-US" altLang="zh-CN" sz="2400">
              <a:solidFill>
                <a:schemeClr val="tx2"/>
              </a:solidFill>
              <a:latin typeface="Times New Roman" panose="02020603050405020304" pitchFamily="18" charset="0"/>
            </a:endParaRPr>
          </a:p>
        </p:txBody>
      </p:sp>
      <p:sp>
        <p:nvSpPr>
          <p:cNvPr id="332831" name="直接连接符 332830"/>
          <p:cNvSpPr/>
          <p:nvPr/>
        </p:nvSpPr>
        <p:spPr>
          <a:xfrm flipH="1">
            <a:off x="7164388" y="4237038"/>
            <a:ext cx="4762" cy="373062"/>
          </a:xfrm>
          <a:prstGeom prst="line">
            <a:avLst/>
          </a:prstGeom>
          <a:ln w="25400" cap="sq" cmpd="sng">
            <a:solidFill>
              <a:schemeClr val="tx2"/>
            </a:solidFill>
            <a:prstDash val="solid"/>
            <a:headEnd type="none" w="sm" len="sm"/>
            <a:tailEnd type="triangle" w="lg" len="lg"/>
          </a:ln>
        </p:spPr>
      </p:sp>
      <p:sp>
        <p:nvSpPr>
          <p:cNvPr id="332832" name="直接连接符 332831"/>
          <p:cNvSpPr/>
          <p:nvPr/>
        </p:nvSpPr>
        <p:spPr>
          <a:xfrm flipH="1">
            <a:off x="7164388" y="1628775"/>
            <a:ext cx="4762" cy="373063"/>
          </a:xfrm>
          <a:prstGeom prst="line">
            <a:avLst/>
          </a:prstGeom>
          <a:ln w="25400" cap="sq" cmpd="sng">
            <a:solidFill>
              <a:schemeClr val="tx2"/>
            </a:solidFill>
            <a:prstDash val="solid"/>
            <a:headEnd type="none" w="sm" len="sm"/>
            <a:tailEnd type="triangle" w="lg" len="lg"/>
          </a:ln>
        </p:spPr>
      </p:sp>
      <p:sp>
        <p:nvSpPr>
          <p:cNvPr id="332833" name="矩形 332832"/>
          <p:cNvSpPr/>
          <p:nvPr/>
        </p:nvSpPr>
        <p:spPr>
          <a:xfrm>
            <a:off x="6084888" y="2898775"/>
            <a:ext cx="2286000" cy="457200"/>
          </a:xfrm>
          <a:prstGeom prst="rect">
            <a:avLst/>
          </a:prstGeom>
          <a:noFill/>
          <a:ln w="25400" cap="sq" cmpd="sng">
            <a:solidFill>
              <a:schemeClr val="tx2"/>
            </a:solidFill>
            <a:prstDash val="solid"/>
            <a:miter/>
            <a:headEnd type="none" w="sm" len="sm"/>
            <a:tailEnd type="none" w="lg" len="lg"/>
          </a:ln>
        </p:spPr>
        <p:txBody>
          <a:bodyPr/>
          <a:p>
            <a:endParaRPr lang="zh-CN" altLang="en-US"/>
          </a:p>
        </p:txBody>
      </p:sp>
      <p:sp>
        <p:nvSpPr>
          <p:cNvPr id="332834" name="直接连接符 332833"/>
          <p:cNvSpPr/>
          <p:nvPr/>
        </p:nvSpPr>
        <p:spPr>
          <a:xfrm flipH="1">
            <a:off x="7156450" y="2492375"/>
            <a:ext cx="4763" cy="373063"/>
          </a:xfrm>
          <a:prstGeom prst="line">
            <a:avLst/>
          </a:prstGeom>
          <a:ln w="25400" cap="sq" cmpd="sng">
            <a:solidFill>
              <a:schemeClr val="tx2"/>
            </a:solidFill>
            <a:prstDash val="solid"/>
            <a:headEnd type="none" w="sm" len="sm"/>
            <a:tailEnd type="triangle" w="lg" len="lg"/>
          </a:ln>
        </p:spPr>
      </p:sp>
      <p:sp>
        <p:nvSpPr>
          <p:cNvPr id="332835" name="矩形 332834"/>
          <p:cNvSpPr/>
          <p:nvPr/>
        </p:nvSpPr>
        <p:spPr>
          <a:xfrm>
            <a:off x="6084888" y="3778250"/>
            <a:ext cx="2286000" cy="457200"/>
          </a:xfrm>
          <a:prstGeom prst="rect">
            <a:avLst/>
          </a:prstGeom>
          <a:noFill/>
          <a:ln w="25400" cap="sq" cmpd="sng">
            <a:solidFill>
              <a:schemeClr val="tx2"/>
            </a:solidFill>
            <a:prstDash val="solid"/>
            <a:miter/>
            <a:headEnd type="none" w="sm" len="sm"/>
            <a:tailEnd type="none" w="lg" len="lg"/>
          </a:ln>
        </p:spPr>
        <p:txBody>
          <a:bodyPr/>
          <a:p>
            <a:endParaRPr lang="zh-CN" altLang="en-US"/>
          </a:p>
        </p:txBody>
      </p:sp>
      <p:sp>
        <p:nvSpPr>
          <p:cNvPr id="332836" name="直接连接符 332835"/>
          <p:cNvSpPr/>
          <p:nvPr/>
        </p:nvSpPr>
        <p:spPr>
          <a:xfrm flipH="1">
            <a:off x="7156450" y="3371850"/>
            <a:ext cx="4763" cy="373063"/>
          </a:xfrm>
          <a:prstGeom prst="line">
            <a:avLst/>
          </a:prstGeom>
          <a:ln w="25400" cap="sq" cmpd="sng">
            <a:solidFill>
              <a:schemeClr val="tx2"/>
            </a:solidFill>
            <a:prstDash val="solid"/>
            <a:headEnd type="none" w="sm" len="sm"/>
            <a:tailEnd type="triangle" w="lg" len="lg"/>
          </a:ln>
        </p:spPr>
      </p:sp>
      <p:sp>
        <p:nvSpPr>
          <p:cNvPr id="332837" name="矩形 332836"/>
          <p:cNvSpPr/>
          <p:nvPr/>
        </p:nvSpPr>
        <p:spPr>
          <a:xfrm>
            <a:off x="6084888" y="5635625"/>
            <a:ext cx="2286000" cy="457200"/>
          </a:xfrm>
          <a:prstGeom prst="rect">
            <a:avLst/>
          </a:prstGeom>
          <a:noFill/>
          <a:ln w="25400" cap="sq" cmpd="sng">
            <a:solidFill>
              <a:schemeClr val="tx2"/>
            </a:solidFill>
            <a:prstDash val="solid"/>
            <a:miter/>
            <a:headEnd type="none" w="sm" len="sm"/>
            <a:tailEnd type="none" w="lg" len="lg"/>
          </a:ln>
        </p:spPr>
        <p:txBody>
          <a:bodyPr/>
          <a:p>
            <a:endParaRPr lang="zh-CN" altLang="en-US"/>
          </a:p>
        </p:txBody>
      </p:sp>
      <p:sp>
        <p:nvSpPr>
          <p:cNvPr id="332838" name="直接连接符 332837"/>
          <p:cNvSpPr/>
          <p:nvPr/>
        </p:nvSpPr>
        <p:spPr>
          <a:xfrm flipH="1">
            <a:off x="7156450" y="5229225"/>
            <a:ext cx="4763" cy="373063"/>
          </a:xfrm>
          <a:prstGeom prst="line">
            <a:avLst/>
          </a:prstGeom>
          <a:ln w="25400" cap="sq" cmpd="sng">
            <a:solidFill>
              <a:schemeClr val="tx2"/>
            </a:solidFill>
            <a:prstDash val="solid"/>
            <a:headEnd type="none" w="sm" len="sm"/>
            <a:tailEnd type="triangle" w="lg" len="lg"/>
          </a:ln>
        </p:spPr>
      </p:sp>
    </p:spTree>
  </p:cSld>
  <p:clrMapOvr>
    <a:masterClrMapping/>
  </p:clrMapOvr>
  <p:transition>
    <p:wheel spokes="8"/>
  </p:transition>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33826" name="标题 333825"/>
          <p:cNvSpPr>
            <a:spLocks noGrp="1"/>
          </p:cNvSpPr>
          <p:nvPr>
            <p:ph type="title"/>
          </p:nvPr>
        </p:nvSpPr>
        <p:spPr/>
        <p:txBody>
          <a:bodyPr anchor="ctr" anchorCtr="0"/>
          <a:p>
            <a:endParaRPr lang="zh-CN" altLang="en-US" dirty="0"/>
          </a:p>
        </p:txBody>
      </p:sp>
      <p:sp>
        <p:nvSpPr>
          <p:cNvPr id="333827" name="文本占位符 333826"/>
          <p:cNvSpPr>
            <a:spLocks noGrp="1"/>
          </p:cNvSpPr>
          <p:nvPr>
            <p:ph type="body" idx="1"/>
          </p:nvPr>
        </p:nvSpPr>
        <p:spPr/>
        <p:txBody>
          <a:bodyPr/>
          <a:p>
            <a:pPr marL="0" indent="0">
              <a:lnSpc>
                <a:spcPct val="100000"/>
              </a:lnSpc>
              <a:spcBef>
                <a:spcPct val="15000"/>
              </a:spcBef>
              <a:spcAft>
                <a:spcPct val="15000"/>
              </a:spcAft>
              <a:buNone/>
            </a:pPr>
            <a:r>
              <a:rPr lang="en-US" altLang="zh-CN" sz="2400"/>
              <a:t>       LEA   SI，MEM1</a:t>
            </a:r>
            <a:endParaRPr lang="en-US" altLang="zh-CN" sz="2400"/>
          </a:p>
          <a:p>
            <a:pPr marL="0" indent="0">
              <a:lnSpc>
                <a:spcPct val="100000"/>
              </a:lnSpc>
              <a:spcBef>
                <a:spcPct val="15000"/>
              </a:spcBef>
              <a:spcAft>
                <a:spcPct val="15000"/>
              </a:spcAft>
              <a:buNone/>
            </a:pPr>
            <a:r>
              <a:rPr lang="en-US" altLang="zh-CN" sz="2400"/>
              <a:t>       LEA   DI，MEM2 </a:t>
            </a:r>
            <a:endParaRPr lang="en-US" altLang="zh-CN" sz="2400"/>
          </a:p>
          <a:p>
            <a:pPr marL="0" indent="0">
              <a:lnSpc>
                <a:spcPct val="100000"/>
              </a:lnSpc>
              <a:spcBef>
                <a:spcPct val="15000"/>
              </a:spcBef>
              <a:spcAft>
                <a:spcPct val="15000"/>
              </a:spcAft>
              <a:buNone/>
            </a:pPr>
            <a:r>
              <a:rPr lang="en-US" altLang="zh-CN" sz="2400"/>
              <a:t>       MOV   CL，50</a:t>
            </a:r>
            <a:endParaRPr lang="en-US" altLang="zh-CN" sz="2400"/>
          </a:p>
          <a:p>
            <a:pPr marL="0" indent="0">
              <a:lnSpc>
                <a:spcPct val="100000"/>
              </a:lnSpc>
              <a:spcBef>
                <a:spcPct val="15000"/>
              </a:spcBef>
              <a:spcAft>
                <a:spcPct val="15000"/>
              </a:spcAft>
              <a:buNone/>
            </a:pPr>
            <a:r>
              <a:rPr lang="en-US" altLang="zh-CN" sz="2400"/>
              <a:t>NEXT： MOV   AL，[SI]</a:t>
            </a:r>
            <a:endParaRPr lang="en-US" altLang="zh-CN" sz="2400"/>
          </a:p>
          <a:p>
            <a:pPr marL="0" indent="0">
              <a:lnSpc>
                <a:spcPct val="100000"/>
              </a:lnSpc>
              <a:spcBef>
                <a:spcPct val="15000"/>
              </a:spcBef>
              <a:spcAft>
                <a:spcPct val="15000"/>
              </a:spcAft>
              <a:buNone/>
            </a:pPr>
            <a:r>
              <a:rPr lang="en-US" altLang="zh-CN" sz="2400"/>
              <a:t>       MOV   [DI]，AL</a:t>
            </a:r>
            <a:endParaRPr lang="en-US" altLang="zh-CN" sz="2400"/>
          </a:p>
          <a:p>
            <a:pPr marL="0" indent="0">
              <a:lnSpc>
                <a:spcPct val="100000"/>
              </a:lnSpc>
              <a:spcBef>
                <a:spcPct val="15000"/>
              </a:spcBef>
              <a:spcAft>
                <a:spcPct val="15000"/>
              </a:spcAft>
              <a:buNone/>
            </a:pPr>
            <a:r>
              <a:rPr lang="en-US" altLang="zh-CN" sz="2400"/>
              <a:t>       INC   SI</a:t>
            </a:r>
            <a:endParaRPr lang="en-US" altLang="zh-CN" sz="2400"/>
          </a:p>
          <a:p>
            <a:pPr marL="0" indent="0">
              <a:lnSpc>
                <a:spcPct val="100000"/>
              </a:lnSpc>
              <a:spcBef>
                <a:spcPct val="15000"/>
              </a:spcBef>
              <a:spcAft>
                <a:spcPct val="15000"/>
              </a:spcAft>
              <a:buNone/>
            </a:pPr>
            <a:r>
              <a:rPr lang="en-US" altLang="zh-CN" sz="2400"/>
              <a:t>       INC   DI</a:t>
            </a:r>
            <a:endParaRPr lang="en-US" altLang="zh-CN" sz="2400"/>
          </a:p>
          <a:p>
            <a:pPr marL="0" indent="0">
              <a:lnSpc>
                <a:spcPct val="100000"/>
              </a:lnSpc>
              <a:spcBef>
                <a:spcPct val="15000"/>
              </a:spcBef>
              <a:spcAft>
                <a:spcPct val="15000"/>
              </a:spcAft>
              <a:buNone/>
            </a:pPr>
            <a:r>
              <a:rPr lang="en-US" altLang="zh-CN" sz="2400"/>
              <a:t>       DEC   CL </a:t>
            </a:r>
            <a:endParaRPr lang="en-US" altLang="zh-CN" sz="2400"/>
          </a:p>
          <a:p>
            <a:pPr marL="0" indent="0">
              <a:lnSpc>
                <a:spcPct val="100000"/>
              </a:lnSpc>
              <a:spcBef>
                <a:spcPct val="15000"/>
              </a:spcBef>
              <a:spcAft>
                <a:spcPct val="15000"/>
              </a:spcAft>
              <a:buNone/>
            </a:pPr>
            <a:r>
              <a:rPr lang="en-US" altLang="zh-CN" sz="2400"/>
              <a:t>       JNZ   NEXT</a:t>
            </a:r>
            <a:endParaRPr lang="en-US" altLang="zh-CN" sz="2400"/>
          </a:p>
          <a:p>
            <a:pPr marL="0" indent="0">
              <a:lnSpc>
                <a:spcPct val="100000"/>
              </a:lnSpc>
              <a:spcBef>
                <a:spcPct val="15000"/>
              </a:spcBef>
              <a:spcAft>
                <a:spcPct val="15000"/>
              </a:spcAft>
              <a:buNone/>
            </a:pPr>
            <a:r>
              <a:rPr lang="en-US" altLang="zh-CN" sz="2400"/>
              <a:t>       HLT  </a:t>
            </a:r>
            <a:endParaRPr lang="zh-CN" altLang="en-US" sz="2400" dirty="0"/>
          </a:p>
          <a:p>
            <a:pPr marL="0" indent="0"/>
            <a:endParaRPr lang="zh-CN" altLang="en-US" sz="2400" dirty="0"/>
          </a:p>
        </p:txBody>
      </p:sp>
    </p:spTree>
  </p:cSld>
  <p:clrMapOvr>
    <a:masterClrMapping/>
  </p:clrMapOvr>
  <p:transition>
    <p:wheel spokes="8"/>
  </p:transition>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34850" name="标题 334849"/>
          <p:cNvSpPr>
            <a:spLocks noGrp="1"/>
          </p:cNvSpPr>
          <p:nvPr>
            <p:ph type="title"/>
          </p:nvPr>
        </p:nvSpPr>
        <p:spPr/>
        <p:txBody>
          <a:bodyPr anchor="ctr" anchorCtr="0"/>
          <a:p>
            <a:endParaRPr lang="zh-CN" altLang="en-US" dirty="0"/>
          </a:p>
        </p:txBody>
      </p:sp>
      <p:sp>
        <p:nvSpPr>
          <p:cNvPr id="334851" name="文本占位符 334850"/>
          <p:cNvSpPr>
            <a:spLocks noGrp="1"/>
          </p:cNvSpPr>
          <p:nvPr>
            <p:ph type="body" idx="1"/>
          </p:nvPr>
        </p:nvSpPr>
        <p:spPr/>
        <p:txBody>
          <a:bodyPr/>
          <a:p>
            <a:pPr marL="0" indent="0">
              <a:buNone/>
            </a:pPr>
            <a:r>
              <a:rPr lang="zh-CN" altLang="en-US" dirty="0"/>
              <a:t>取远地址指针指令</a:t>
            </a:r>
            <a:endParaRPr lang="zh-CN" altLang="en-US" dirty="0"/>
          </a:p>
          <a:p>
            <a:pPr marL="0" indent="0">
              <a:spcBef>
                <a:spcPct val="40000"/>
              </a:spcBef>
              <a:spcAft>
                <a:spcPct val="30000"/>
              </a:spcAft>
              <a:buNone/>
            </a:pPr>
            <a:r>
              <a:rPr lang="en-US" altLang="zh-CN" sz="2400"/>
              <a:t>     LDS  reg，MEM32</a:t>
            </a:r>
            <a:endParaRPr lang="en-US" altLang="zh-CN" sz="2400"/>
          </a:p>
          <a:p>
            <a:pPr marL="0" indent="0">
              <a:spcBef>
                <a:spcPct val="40000"/>
              </a:spcBef>
              <a:spcAft>
                <a:spcPct val="30000"/>
              </a:spcAft>
              <a:buNone/>
            </a:pPr>
            <a:r>
              <a:rPr lang="en-US" altLang="zh-CN" sz="2400"/>
              <a:t>     LES  reg，MEM32</a:t>
            </a:r>
            <a:endParaRPr lang="en-US" altLang="zh-CN" sz="2400"/>
          </a:p>
          <a:p>
            <a:pPr marL="0" indent="0">
              <a:buNone/>
            </a:pPr>
            <a:r>
              <a:rPr lang="zh-CN" altLang="en-US" sz="2400" dirty="0"/>
              <a:t>    指令中源操作数是存储器某4个连续单元的首地址，目标操作数必须是间址寄存器之一（</a:t>
            </a:r>
            <a:r>
              <a:rPr lang="en-US" altLang="zh-CN" sz="2400"/>
              <a:t>BX</a:t>
            </a:r>
            <a:r>
              <a:rPr lang="zh-CN" altLang="en-US" sz="2400" dirty="0"/>
              <a:t>、</a:t>
            </a:r>
            <a:r>
              <a:rPr lang="en-US" altLang="zh-CN" sz="2400"/>
              <a:t>BP</a:t>
            </a:r>
            <a:r>
              <a:rPr lang="zh-CN" altLang="en-US" sz="2400" dirty="0"/>
              <a:t>、</a:t>
            </a:r>
            <a:r>
              <a:rPr lang="en-US" altLang="zh-CN" sz="2400"/>
              <a:t>SI</a:t>
            </a:r>
            <a:r>
              <a:rPr lang="zh-CN" altLang="en-US" sz="2400" dirty="0"/>
              <a:t>、</a:t>
            </a:r>
            <a:r>
              <a:rPr lang="en-US" altLang="zh-CN" sz="2400"/>
              <a:t>DI</a:t>
            </a:r>
            <a:r>
              <a:rPr lang="zh-CN" altLang="en-US" sz="2400" dirty="0"/>
              <a:t>）。</a:t>
            </a:r>
            <a:endParaRPr lang="en-US" altLang="zh-CN" sz="2400"/>
          </a:p>
          <a:p>
            <a:pPr marL="0" indent="0"/>
            <a:endParaRPr lang="zh-CN" altLang="en-US" sz="2400" dirty="0"/>
          </a:p>
        </p:txBody>
      </p:sp>
      <p:sp>
        <p:nvSpPr>
          <p:cNvPr id="334852" name="左大括号 334851"/>
          <p:cNvSpPr/>
          <p:nvPr/>
        </p:nvSpPr>
        <p:spPr>
          <a:xfrm>
            <a:off x="1042988" y="2446338"/>
            <a:ext cx="230187" cy="838200"/>
          </a:xfrm>
          <a:prstGeom prst="leftBrace">
            <a:avLst>
              <a:gd name="adj1" fmla="val 30344"/>
              <a:gd name="adj2" fmla="val 50000"/>
            </a:avLst>
          </a:prstGeom>
          <a:noFill/>
          <a:ln w="25400" cap="sq" cmpd="sng">
            <a:solidFill>
              <a:srgbClr val="800000"/>
            </a:solidFill>
            <a:prstDash val="solid"/>
            <a:headEnd type="none" w="sm" len="sm"/>
            <a:tailEnd type="none" w="lg" len="lg"/>
          </a:ln>
        </p:spPr>
        <p:txBody>
          <a:bodyPr/>
          <a:p>
            <a:endParaRPr lang="zh-CN" altLang="en-US"/>
          </a:p>
        </p:txBody>
      </p:sp>
    </p:spTree>
  </p:cSld>
  <p:clrMapOvr>
    <a:masterClrMapping/>
  </p:clrMapOvr>
  <p:transition>
    <p:wheel spokes="8"/>
  </p:transition>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381000" y="1268730"/>
            <a:ext cx="8382000" cy="4800600"/>
          </a:xfrm>
        </p:spPr>
        <p:txBody>
          <a:bodyPr/>
          <a:p>
            <a:pPr algn="just">
              <a:lnSpc>
                <a:spcPct val="110000"/>
              </a:lnSpc>
              <a:spcBef>
                <a:spcPct val="50000"/>
              </a:spcBef>
            </a:pPr>
            <a:r>
              <a:rPr lang="zh-CN" altLang="en-US" dirty="0">
                <a:latin typeface="Times New Roman" panose="02020603050405020304" pitchFamily="18" charset="0"/>
                <a:ea typeface="宋体" panose="02010600030101010101" pitchFamily="2" charset="-122"/>
                <a:sym typeface="+mn-ea"/>
              </a:rPr>
              <a:t>指令格式：  </a:t>
            </a:r>
            <a:r>
              <a:rPr lang="en-US" altLang="zh-CN">
                <a:latin typeface="Times New Roman" panose="02020603050405020304" pitchFamily="18" charset="0"/>
                <a:ea typeface="宋体" panose="02010600030101010101" pitchFamily="2" charset="-122"/>
                <a:sym typeface="+mn-ea"/>
              </a:rPr>
              <a:t>LDS  REG, SRC  </a:t>
            </a:r>
            <a:r>
              <a:rPr lang="zh-CN" altLang="en-US">
                <a:latin typeface="Times New Roman" panose="02020603050405020304" pitchFamily="18" charset="0"/>
                <a:ea typeface="宋体" panose="02010600030101010101" pitchFamily="2" charset="-122"/>
                <a:sym typeface="+mn-ea"/>
              </a:rPr>
              <a:t>；</a:t>
            </a:r>
            <a:r>
              <a:rPr lang="zh-CN" altLang="en-US" dirty="0">
                <a:latin typeface="Times New Roman" panose="02020603050405020304" pitchFamily="18" charset="0"/>
                <a:ea typeface="宋体" panose="02010600030101010101" pitchFamily="2" charset="-122"/>
                <a:sym typeface="+mn-ea"/>
              </a:rPr>
              <a:t>双字操作</a:t>
            </a:r>
            <a:endParaRPr lang="zh-CN" altLang="en-US"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dirty="0">
                <a:latin typeface="Times New Roman" panose="02020603050405020304" pitchFamily="18" charset="0"/>
                <a:ea typeface="宋体" panose="02010600030101010101" pitchFamily="2" charset="-122"/>
                <a:sym typeface="+mn-ea"/>
              </a:rPr>
              <a:t>执行的操作：</a:t>
            </a:r>
            <a:r>
              <a:rPr lang="en-US" altLang="zh-CN">
                <a:latin typeface="Times New Roman" panose="02020603050405020304" pitchFamily="18" charset="0"/>
                <a:ea typeface="宋体" panose="02010600030101010101" pitchFamily="2" charset="-122"/>
                <a:sym typeface="+mn-ea"/>
              </a:rPr>
              <a:t>REG←(SRC)</a:t>
            </a:r>
            <a:endParaRPr lang="en-US" altLang="zh-CN">
              <a:latin typeface="Times New Roman" panose="02020603050405020304" pitchFamily="18" charset="0"/>
              <a:ea typeface="宋体" panose="02010600030101010101" pitchFamily="2" charset="-122"/>
            </a:endParaRPr>
          </a:p>
          <a:p>
            <a:pPr algn="just">
              <a:lnSpc>
                <a:spcPct val="110000"/>
              </a:lnSpc>
              <a:spcBef>
                <a:spcPct val="50000"/>
              </a:spcBef>
            </a:pPr>
            <a:r>
              <a:rPr lang="en-US" altLang="zh-CN">
                <a:latin typeface="Times New Roman" panose="02020603050405020304" pitchFamily="18" charset="0"/>
                <a:ea typeface="宋体" panose="02010600030101010101" pitchFamily="2" charset="-122"/>
                <a:sym typeface="+mn-ea"/>
              </a:rPr>
              <a:t>DS←(SRC+2)</a:t>
            </a:r>
            <a:endParaRPr lang="en-US" altLang="zh-CN">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dirty="0">
                <a:latin typeface="Times New Roman" panose="02020603050405020304" pitchFamily="18" charset="0"/>
                <a:ea typeface="宋体" panose="02010600030101010101" pitchFamily="2" charset="-122"/>
                <a:sym typeface="+mn-ea"/>
              </a:rPr>
              <a:t>其中</a:t>
            </a:r>
            <a:r>
              <a:rPr lang="en-US" altLang="zh-CN">
                <a:latin typeface="Times New Roman" panose="02020603050405020304" pitchFamily="18" charset="0"/>
                <a:ea typeface="宋体" panose="02010600030101010101" pitchFamily="2" charset="-122"/>
                <a:sym typeface="+mn-ea"/>
              </a:rPr>
              <a:t>REG</a:t>
            </a:r>
            <a:r>
              <a:rPr lang="zh-CN" altLang="en-US" dirty="0">
                <a:latin typeface="Times New Roman" panose="02020603050405020304" pitchFamily="18" charset="0"/>
                <a:ea typeface="宋体" panose="02010600030101010101" pitchFamily="2" charset="-122"/>
                <a:sym typeface="+mn-ea"/>
              </a:rPr>
              <a:t>是除了段寄存器之外的</a:t>
            </a:r>
            <a:r>
              <a:rPr lang="en-US" altLang="zh-CN" dirty="0">
                <a:latin typeface="Times New Roman" panose="02020603050405020304" pitchFamily="18" charset="0"/>
                <a:ea typeface="宋体" panose="02010600030101010101" pitchFamily="2" charset="-122"/>
                <a:sym typeface="+mn-ea"/>
              </a:rPr>
              <a:t>16</a:t>
            </a:r>
            <a:r>
              <a:rPr lang="zh-CN" altLang="en-US" dirty="0">
                <a:latin typeface="Times New Roman" panose="02020603050405020304" pitchFamily="18" charset="0"/>
                <a:ea typeface="宋体" panose="02010600030101010101" pitchFamily="2" charset="-122"/>
                <a:sym typeface="+mn-ea"/>
              </a:rPr>
              <a:t>位通用寄存器，</a:t>
            </a:r>
            <a:r>
              <a:rPr lang="en-US" altLang="zh-CN">
                <a:latin typeface="Times New Roman" panose="02020603050405020304" pitchFamily="18" charset="0"/>
                <a:ea typeface="宋体" panose="02010600030101010101" pitchFamily="2" charset="-122"/>
                <a:sym typeface="+mn-ea"/>
              </a:rPr>
              <a:t>SRC</a:t>
            </a:r>
            <a:r>
              <a:rPr lang="zh-CN" altLang="en-US" dirty="0">
                <a:latin typeface="Times New Roman" panose="02020603050405020304" pitchFamily="18" charset="0"/>
                <a:ea typeface="宋体" panose="02010600030101010101" pitchFamily="2" charset="-122"/>
                <a:sym typeface="+mn-ea"/>
              </a:rPr>
              <a:t>是代表双字的各种寻址方式的存储器操作数，即四个字节存储单元的首地址。指令执行的操作是将</a:t>
            </a:r>
            <a:r>
              <a:rPr lang="en-US" altLang="zh-CN">
                <a:latin typeface="Times New Roman" panose="02020603050405020304" pitchFamily="18" charset="0"/>
                <a:ea typeface="宋体" panose="02010600030101010101" pitchFamily="2" charset="-122"/>
                <a:sym typeface="+mn-ea"/>
              </a:rPr>
              <a:t>SRC</a:t>
            </a:r>
            <a:r>
              <a:rPr lang="zh-CN" altLang="en-US" dirty="0">
                <a:latin typeface="Times New Roman" panose="02020603050405020304" pitchFamily="18" charset="0"/>
                <a:ea typeface="宋体" panose="02010600030101010101" pitchFamily="2" charset="-122"/>
                <a:sym typeface="+mn-ea"/>
              </a:rPr>
              <a:t>指出的前（指低地址）二个字节存储单元的内容送入指令中指定的寄存器；后二个字节存储单元的内容送入</a:t>
            </a:r>
            <a:r>
              <a:rPr lang="en-US" altLang="zh-CN">
                <a:latin typeface="Times New Roman" panose="02020603050405020304" pitchFamily="18" charset="0"/>
                <a:ea typeface="宋体" panose="02010600030101010101" pitchFamily="2" charset="-122"/>
                <a:sym typeface="+mn-ea"/>
              </a:rPr>
              <a:t>DS</a:t>
            </a:r>
            <a:r>
              <a:rPr lang="zh-CN" altLang="en-US" dirty="0">
                <a:latin typeface="Times New Roman" panose="02020603050405020304" pitchFamily="18" charset="0"/>
                <a:ea typeface="宋体" panose="02010600030101010101" pitchFamily="2" charset="-122"/>
                <a:sym typeface="+mn-ea"/>
              </a:rPr>
              <a:t>段寄存器中，此指令常指定</a:t>
            </a:r>
            <a:r>
              <a:rPr lang="en-US" altLang="zh-CN">
                <a:latin typeface="Times New Roman" panose="02020603050405020304" pitchFamily="18" charset="0"/>
                <a:ea typeface="宋体" panose="02010600030101010101" pitchFamily="2" charset="-122"/>
                <a:sym typeface="+mn-ea"/>
              </a:rPr>
              <a:t>SI</a:t>
            </a:r>
            <a:r>
              <a:rPr lang="zh-CN" altLang="en-US" dirty="0">
                <a:latin typeface="Times New Roman" panose="02020603050405020304" pitchFamily="18" charset="0"/>
                <a:ea typeface="宋体" panose="02010600030101010101" pitchFamily="2" charset="-122"/>
                <a:sym typeface="+mn-ea"/>
              </a:rPr>
              <a:t>寄存器。</a:t>
            </a:r>
            <a:endParaRPr lang="zh-CN" altLang="en-US" dirty="0">
              <a:latin typeface="Times New Roman" panose="02020603050405020304" pitchFamily="18" charset="0"/>
              <a:ea typeface="宋体" panose="02010600030101010101" pitchFamily="2" charset="-122"/>
            </a:endParaRPr>
          </a:p>
          <a:p>
            <a:pPr marL="0" indent="0">
              <a:buNone/>
            </a:pPr>
            <a:endParaRPr lang="zh-CN" altLang="en-US"/>
          </a:p>
        </p:txBody>
      </p:sp>
    </p:spTree>
  </p:cSld>
  <p:clrMapOvr>
    <a:masterClrMapping/>
  </p:clrMapOvr>
  <p:transition>
    <p:wheel spokes="8"/>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23938" name="标题 423937"/>
          <p:cNvSpPr>
            <a:spLocks noGrp="1"/>
          </p:cNvSpPr>
          <p:nvPr>
            <p:ph type="title"/>
          </p:nvPr>
        </p:nvSpPr>
        <p:spPr/>
        <p:txBody>
          <a:bodyPr anchor="ctr" anchorCtr="0"/>
          <a:p>
            <a:endParaRPr lang="zh-CN" altLang="en-US" dirty="0"/>
          </a:p>
        </p:txBody>
      </p:sp>
      <p:sp>
        <p:nvSpPr>
          <p:cNvPr id="423939" name="文本占位符 423938"/>
          <p:cNvSpPr>
            <a:spLocks noGrp="1"/>
          </p:cNvSpPr>
          <p:nvPr>
            <p:ph type="body" idx="1"/>
          </p:nvPr>
        </p:nvSpPr>
        <p:spPr/>
        <p:txBody>
          <a:bodyPr/>
          <a:p>
            <a:pPr>
              <a:buNone/>
            </a:pPr>
            <a:r>
              <a:rPr lang="zh-CN" altLang="en-US" dirty="0"/>
              <a:t>指令中的操作数</a:t>
            </a:r>
            <a:endParaRPr lang="zh-CN" altLang="en-US" dirty="0"/>
          </a:p>
          <a:p>
            <a:pPr>
              <a:buNone/>
            </a:pPr>
            <a:r>
              <a:rPr lang="en-US" altLang="zh-CN" sz="2400"/>
              <a:t>8088/8086</a:t>
            </a:r>
            <a:r>
              <a:rPr lang="zh-CN" altLang="en-US" sz="2400" dirty="0"/>
              <a:t>的操作数分为</a:t>
            </a:r>
            <a:r>
              <a:rPr lang="en-US" altLang="zh-CN" sz="2400">
                <a:solidFill>
                  <a:srgbClr val="990000"/>
                </a:solidFill>
              </a:rPr>
              <a:t>3</a:t>
            </a:r>
            <a:r>
              <a:rPr lang="zh-CN" altLang="en-US" sz="2400" dirty="0"/>
              <a:t>类</a:t>
            </a:r>
            <a:endParaRPr lang="zh-CN" altLang="en-US" sz="2400" dirty="0"/>
          </a:p>
          <a:p>
            <a:pPr>
              <a:buNone/>
            </a:pPr>
            <a:r>
              <a:rPr lang="en-US" altLang="zh-CN" sz="2400"/>
              <a:t>1</a:t>
            </a:r>
            <a:r>
              <a:rPr lang="zh-CN" altLang="en-US" sz="2400" dirty="0"/>
              <a:t>）</a:t>
            </a:r>
            <a:r>
              <a:rPr lang="zh-CN" altLang="en-US" sz="2400" dirty="0"/>
              <a:t>立即数操作数（常数）</a:t>
            </a:r>
            <a:endParaRPr lang="zh-CN" altLang="en-US" sz="2400" dirty="0"/>
          </a:p>
          <a:p>
            <a:pPr>
              <a:buNone/>
            </a:pPr>
            <a:r>
              <a:rPr lang="en-US" altLang="zh-CN" sz="2400"/>
              <a:t>2</a:t>
            </a:r>
            <a:r>
              <a:rPr lang="zh-CN" altLang="en-US" sz="2400" dirty="0"/>
              <a:t>）寄存器操作数</a:t>
            </a:r>
            <a:endParaRPr lang="zh-CN" altLang="en-US" sz="2400" dirty="0"/>
          </a:p>
          <a:p>
            <a:pPr>
              <a:buNone/>
            </a:pPr>
            <a:r>
              <a:rPr lang="en-US" altLang="zh-CN" sz="2400"/>
              <a:t>3</a:t>
            </a:r>
            <a:r>
              <a:rPr lang="zh-CN" altLang="en-US" sz="2400" dirty="0"/>
              <a:t>）</a:t>
            </a:r>
            <a:r>
              <a:rPr lang="zh-CN" altLang="en-US" sz="2400" dirty="0"/>
              <a:t>存储器操作数</a:t>
            </a:r>
            <a:endParaRPr lang="zh-CN" altLang="en-US" sz="2400" dirty="0"/>
          </a:p>
        </p:txBody>
      </p:sp>
      <p:sp>
        <p:nvSpPr>
          <p:cNvPr id="423940" name="矩形 423939"/>
          <p:cNvSpPr/>
          <p:nvPr/>
        </p:nvSpPr>
        <p:spPr>
          <a:xfrm>
            <a:off x="3087688" y="3592513"/>
            <a:ext cx="2713037" cy="427037"/>
          </a:xfrm>
          <a:prstGeom prst="rect">
            <a:avLst/>
          </a:prstGeom>
          <a:noFill/>
          <a:ln w="9525">
            <a:noFill/>
          </a:ln>
        </p:spPr>
        <p:txBody>
          <a:bodyPr wrap="none" anchor="t" anchorCtr="0">
            <a:spAutoFit/>
          </a:bodyPr>
          <a:p>
            <a:r>
              <a:rPr lang="zh-CN" altLang="zh-CN" sz="2200" dirty="0"/>
              <a:t>表征数据存放的地址</a:t>
            </a:r>
            <a:endParaRPr lang="zh-CN" altLang="en-US" sz="2200" dirty="0"/>
          </a:p>
        </p:txBody>
      </p:sp>
      <p:sp>
        <p:nvSpPr>
          <p:cNvPr id="423941" name="矩形 423940"/>
          <p:cNvSpPr/>
          <p:nvPr/>
        </p:nvSpPr>
        <p:spPr>
          <a:xfrm>
            <a:off x="3995738" y="2746375"/>
            <a:ext cx="3833812" cy="427038"/>
          </a:xfrm>
          <a:prstGeom prst="rect">
            <a:avLst/>
          </a:prstGeom>
          <a:noFill/>
          <a:ln w="9525">
            <a:noFill/>
          </a:ln>
        </p:spPr>
        <p:txBody>
          <a:bodyPr wrap="none" anchor="t" anchorCtr="0">
            <a:spAutoFit/>
          </a:bodyPr>
          <a:p>
            <a:r>
              <a:rPr lang="zh-CN" altLang="zh-CN" sz="2200" dirty="0">
                <a:latin typeface="Arial" panose="020B0604020202020204" pitchFamily="34" charset="0"/>
              </a:rPr>
              <a:t>——</a:t>
            </a:r>
            <a:r>
              <a:rPr lang="zh-CN" altLang="zh-CN" sz="2200" dirty="0"/>
              <a:t>表征参加操作的数据本身</a:t>
            </a:r>
            <a:endParaRPr lang="zh-CN" altLang="en-US" sz="2200" dirty="0"/>
          </a:p>
        </p:txBody>
      </p:sp>
      <p:sp>
        <p:nvSpPr>
          <p:cNvPr id="423942" name="右大括号 423941"/>
          <p:cNvSpPr/>
          <p:nvPr/>
        </p:nvSpPr>
        <p:spPr>
          <a:xfrm>
            <a:off x="3016250" y="3486150"/>
            <a:ext cx="73025" cy="720725"/>
          </a:xfrm>
          <a:prstGeom prst="rightBrace">
            <a:avLst>
              <a:gd name="adj1" fmla="val 82246"/>
              <a:gd name="adj2" fmla="val 50000"/>
            </a:avLst>
          </a:prstGeom>
          <a:noFill/>
          <a:ln w="25400" cap="flat" cmpd="sng">
            <a:solidFill>
              <a:srgbClr val="800000"/>
            </a:solidFill>
            <a:prstDash val="solid"/>
            <a:headEnd type="none" w="med" len="med"/>
            <a:tailEnd type="none" w="med" len="med"/>
          </a:ln>
        </p:spPr>
        <p:txBody>
          <a:bodyPr/>
          <a:p>
            <a:endParaRPr lang="zh-CN" altLang="en-US"/>
          </a:p>
        </p:txBody>
      </p:sp>
    </p:spTree>
  </p:cSld>
  <p:clrMapOvr>
    <a:masterClrMapping/>
  </p:clrMapOvr>
  <p:transition>
    <p:wheel spokes="8"/>
  </p:transition>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35874" name="标题 335873"/>
          <p:cNvSpPr>
            <a:spLocks noGrp="1"/>
          </p:cNvSpPr>
          <p:nvPr>
            <p:ph type="title"/>
          </p:nvPr>
        </p:nvSpPr>
        <p:spPr/>
        <p:txBody>
          <a:bodyPr anchor="ctr" anchorCtr="0"/>
          <a:p>
            <a:endParaRPr lang="zh-CN" altLang="en-US" dirty="0"/>
          </a:p>
        </p:txBody>
      </p:sp>
      <p:sp>
        <p:nvSpPr>
          <p:cNvPr id="335875" name="文本占位符 335874"/>
          <p:cNvSpPr>
            <a:spLocks noGrp="1"/>
          </p:cNvSpPr>
          <p:nvPr>
            <p:ph type="body" idx="1"/>
          </p:nvPr>
        </p:nvSpPr>
        <p:spPr/>
        <p:txBody>
          <a:bodyPr/>
          <a:p>
            <a:pPr>
              <a:lnSpc>
                <a:spcPct val="110000"/>
              </a:lnSpc>
              <a:buNone/>
            </a:pPr>
            <a:r>
              <a:rPr lang="en-US" altLang="zh-CN"/>
              <a:t>LDS</a:t>
            </a:r>
            <a:r>
              <a:rPr lang="zh-CN" altLang="en-US" dirty="0"/>
              <a:t>指令例</a:t>
            </a:r>
            <a:endParaRPr lang="zh-CN" altLang="en-US" dirty="0"/>
          </a:p>
          <a:p>
            <a:pPr>
              <a:lnSpc>
                <a:spcPct val="110000"/>
              </a:lnSpc>
              <a:buNone/>
            </a:pPr>
            <a:r>
              <a:rPr lang="en-US" altLang="zh-CN" sz="2400"/>
              <a:t>LDS  DI，[1200H]</a:t>
            </a:r>
            <a:endParaRPr lang="en-US" altLang="zh-CN" sz="2400"/>
          </a:p>
          <a:p>
            <a:pPr>
              <a:lnSpc>
                <a:spcPct val="110000"/>
              </a:lnSpc>
              <a:buNone/>
            </a:pPr>
            <a:r>
              <a:rPr lang="en-US" altLang="zh-CN" sz="2400"/>
              <a:t>MOV  AX，[DI]</a:t>
            </a:r>
            <a:endParaRPr lang="zh-CN" altLang="en-US" sz="2400" dirty="0"/>
          </a:p>
          <a:p>
            <a:pPr>
              <a:lnSpc>
                <a:spcPct val="110000"/>
              </a:lnSpc>
              <a:buNone/>
            </a:pPr>
            <a:endParaRPr lang="zh-CN" altLang="en-US" sz="2400" dirty="0"/>
          </a:p>
          <a:p>
            <a:pPr>
              <a:lnSpc>
                <a:spcPct val="110000"/>
              </a:lnSpc>
              <a:buNone/>
            </a:pPr>
            <a:endParaRPr lang="zh-CN" altLang="en-US" sz="2400" dirty="0"/>
          </a:p>
          <a:p>
            <a:pPr>
              <a:lnSpc>
                <a:spcPct val="110000"/>
              </a:lnSpc>
              <a:buNone/>
            </a:pPr>
            <a:r>
              <a:rPr lang="zh-CN" altLang="en-US" sz="2400" dirty="0"/>
              <a:t>指令执行后：</a:t>
            </a:r>
            <a:endParaRPr lang="zh-CN" altLang="en-US" sz="2400" dirty="0"/>
          </a:p>
          <a:p>
            <a:pPr>
              <a:lnSpc>
                <a:spcPct val="110000"/>
              </a:lnSpc>
              <a:buNone/>
            </a:pPr>
            <a:r>
              <a:rPr lang="en-US" altLang="zh-CN" sz="2400"/>
              <a:t>DS = 6000H</a:t>
            </a:r>
            <a:endParaRPr lang="en-US" altLang="zh-CN" sz="2400"/>
          </a:p>
          <a:p>
            <a:pPr>
              <a:lnSpc>
                <a:spcPct val="110000"/>
              </a:lnSpc>
              <a:buNone/>
            </a:pPr>
            <a:r>
              <a:rPr lang="en-US" altLang="zh-CN" sz="2400"/>
              <a:t>DI = 1234H</a:t>
            </a:r>
            <a:endParaRPr lang="en-US" altLang="zh-CN" sz="2400"/>
          </a:p>
          <a:p>
            <a:pPr>
              <a:lnSpc>
                <a:spcPct val="110000"/>
              </a:lnSpc>
              <a:buNone/>
            </a:pPr>
            <a:r>
              <a:rPr lang="en-US" altLang="zh-CN" sz="2400"/>
              <a:t>AX = 2233H</a:t>
            </a:r>
            <a:endParaRPr lang="zh-CN" altLang="en-US" sz="2400" dirty="0"/>
          </a:p>
        </p:txBody>
      </p:sp>
      <p:sp>
        <p:nvSpPr>
          <p:cNvPr id="335876" name="矩形 335875"/>
          <p:cNvSpPr/>
          <p:nvPr/>
        </p:nvSpPr>
        <p:spPr>
          <a:xfrm>
            <a:off x="6445250" y="1449388"/>
            <a:ext cx="1752600" cy="4572000"/>
          </a:xfrm>
          <a:prstGeom prst="rect">
            <a:avLst/>
          </a:prstGeom>
          <a:solidFill>
            <a:srgbClr val="339966"/>
          </a:solidFill>
          <a:ln w="25400" cap="sq" cmpd="sng">
            <a:solidFill>
              <a:schemeClr val="bg2"/>
            </a:solidFill>
            <a:prstDash val="solid"/>
            <a:miter/>
            <a:headEnd type="none" w="sm" len="sm"/>
            <a:tailEnd type="none" w="lg" len="lg"/>
          </a:ln>
        </p:spPr>
        <p:txBody>
          <a:bodyPr/>
          <a:p>
            <a:endParaRPr lang="zh-CN" altLang="en-US"/>
          </a:p>
        </p:txBody>
      </p:sp>
      <p:sp>
        <p:nvSpPr>
          <p:cNvPr id="335877" name="直接连接符 335876"/>
          <p:cNvSpPr/>
          <p:nvPr/>
        </p:nvSpPr>
        <p:spPr>
          <a:xfrm flipH="1">
            <a:off x="6445250" y="1449388"/>
            <a:ext cx="1588" cy="4572000"/>
          </a:xfrm>
          <a:prstGeom prst="line">
            <a:avLst/>
          </a:prstGeom>
          <a:ln w="25400" cap="sq" cmpd="sng">
            <a:solidFill>
              <a:srgbClr val="000080"/>
            </a:solidFill>
            <a:prstDash val="solid"/>
            <a:headEnd type="none" w="sm" len="sm"/>
            <a:tailEnd type="none" w="lg" len="lg"/>
          </a:ln>
        </p:spPr>
      </p:sp>
      <p:sp>
        <p:nvSpPr>
          <p:cNvPr id="335878" name="直接连接符 335877"/>
          <p:cNvSpPr/>
          <p:nvPr/>
        </p:nvSpPr>
        <p:spPr>
          <a:xfrm>
            <a:off x="8197850" y="1449388"/>
            <a:ext cx="0" cy="4572000"/>
          </a:xfrm>
          <a:prstGeom prst="line">
            <a:avLst/>
          </a:prstGeom>
          <a:ln w="25400" cap="sq" cmpd="sng">
            <a:solidFill>
              <a:srgbClr val="000080"/>
            </a:solidFill>
            <a:prstDash val="solid"/>
            <a:headEnd type="none" w="sm" len="sm"/>
            <a:tailEnd type="none" w="lg" len="lg"/>
          </a:ln>
        </p:spPr>
      </p:sp>
      <p:sp>
        <p:nvSpPr>
          <p:cNvPr id="335879" name="直接连接符 335878"/>
          <p:cNvSpPr/>
          <p:nvPr/>
        </p:nvSpPr>
        <p:spPr>
          <a:xfrm>
            <a:off x="6445250" y="2363788"/>
            <a:ext cx="1752600" cy="0"/>
          </a:xfrm>
          <a:prstGeom prst="line">
            <a:avLst/>
          </a:prstGeom>
          <a:ln w="25400" cap="sq" cmpd="sng">
            <a:solidFill>
              <a:schemeClr val="bg2"/>
            </a:solidFill>
            <a:prstDash val="solid"/>
            <a:headEnd type="none" w="sm" len="sm"/>
            <a:tailEnd type="none" w="lg" len="lg"/>
          </a:ln>
        </p:spPr>
      </p:sp>
      <p:sp>
        <p:nvSpPr>
          <p:cNvPr id="335880" name="直接连接符 335879"/>
          <p:cNvSpPr/>
          <p:nvPr/>
        </p:nvSpPr>
        <p:spPr>
          <a:xfrm>
            <a:off x="6445250" y="2744788"/>
            <a:ext cx="1752600" cy="0"/>
          </a:xfrm>
          <a:prstGeom prst="line">
            <a:avLst/>
          </a:prstGeom>
          <a:ln w="25400" cap="sq" cmpd="sng">
            <a:solidFill>
              <a:schemeClr val="bg2"/>
            </a:solidFill>
            <a:prstDash val="solid"/>
            <a:headEnd type="none" w="sm" len="sm"/>
            <a:tailEnd type="none" w="lg" len="lg"/>
          </a:ln>
        </p:spPr>
      </p:sp>
      <p:sp>
        <p:nvSpPr>
          <p:cNvPr id="335881" name="直接连接符 335880"/>
          <p:cNvSpPr/>
          <p:nvPr/>
        </p:nvSpPr>
        <p:spPr>
          <a:xfrm>
            <a:off x="6445250" y="3125788"/>
            <a:ext cx="1752600" cy="0"/>
          </a:xfrm>
          <a:prstGeom prst="line">
            <a:avLst/>
          </a:prstGeom>
          <a:ln w="25400" cap="sq" cmpd="sng">
            <a:solidFill>
              <a:schemeClr val="bg2"/>
            </a:solidFill>
            <a:prstDash val="solid"/>
            <a:headEnd type="none" w="sm" len="sm"/>
            <a:tailEnd type="none" w="lg" len="lg"/>
          </a:ln>
        </p:spPr>
      </p:sp>
      <p:sp>
        <p:nvSpPr>
          <p:cNvPr id="335882" name="直接连接符 335881"/>
          <p:cNvSpPr/>
          <p:nvPr/>
        </p:nvSpPr>
        <p:spPr>
          <a:xfrm>
            <a:off x="6445250" y="1449388"/>
            <a:ext cx="1752600" cy="0"/>
          </a:xfrm>
          <a:prstGeom prst="line">
            <a:avLst/>
          </a:prstGeom>
          <a:ln w="25400" cap="sq" cmpd="sng">
            <a:solidFill>
              <a:srgbClr val="000080"/>
            </a:solidFill>
            <a:prstDash val="solid"/>
            <a:headEnd type="none" w="sm" len="sm"/>
            <a:tailEnd type="none" w="lg" len="lg"/>
          </a:ln>
        </p:spPr>
      </p:sp>
      <p:sp>
        <p:nvSpPr>
          <p:cNvPr id="335883" name="直接连接符 335882"/>
          <p:cNvSpPr/>
          <p:nvPr/>
        </p:nvSpPr>
        <p:spPr>
          <a:xfrm>
            <a:off x="6445250" y="3887788"/>
            <a:ext cx="1752600" cy="0"/>
          </a:xfrm>
          <a:prstGeom prst="line">
            <a:avLst/>
          </a:prstGeom>
          <a:ln w="25400" cap="sq" cmpd="sng">
            <a:solidFill>
              <a:schemeClr val="bg2"/>
            </a:solidFill>
            <a:prstDash val="solid"/>
            <a:headEnd type="none" w="sm" len="sm"/>
            <a:tailEnd type="none" w="lg" len="lg"/>
          </a:ln>
        </p:spPr>
      </p:sp>
      <p:sp>
        <p:nvSpPr>
          <p:cNvPr id="335884" name="直接连接符 335883"/>
          <p:cNvSpPr/>
          <p:nvPr/>
        </p:nvSpPr>
        <p:spPr>
          <a:xfrm>
            <a:off x="6445250" y="3506788"/>
            <a:ext cx="1752600" cy="0"/>
          </a:xfrm>
          <a:prstGeom prst="line">
            <a:avLst/>
          </a:prstGeom>
          <a:ln w="25400" cap="sq" cmpd="sng">
            <a:solidFill>
              <a:schemeClr val="bg2"/>
            </a:solidFill>
            <a:prstDash val="solid"/>
            <a:headEnd type="none" w="sm" len="sm"/>
            <a:tailEnd type="none" w="lg" len="lg"/>
          </a:ln>
        </p:spPr>
      </p:sp>
      <p:sp>
        <p:nvSpPr>
          <p:cNvPr id="335885" name="直接连接符 335884"/>
          <p:cNvSpPr/>
          <p:nvPr/>
        </p:nvSpPr>
        <p:spPr>
          <a:xfrm>
            <a:off x="6445250" y="5437188"/>
            <a:ext cx="1752600" cy="0"/>
          </a:xfrm>
          <a:prstGeom prst="line">
            <a:avLst/>
          </a:prstGeom>
          <a:ln w="25400" cap="sq" cmpd="sng">
            <a:solidFill>
              <a:schemeClr val="bg2"/>
            </a:solidFill>
            <a:prstDash val="solid"/>
            <a:headEnd type="none" w="sm" len="sm"/>
            <a:tailEnd type="none" w="lg" len="lg"/>
          </a:ln>
        </p:spPr>
      </p:sp>
      <p:sp>
        <p:nvSpPr>
          <p:cNvPr id="335886" name="直接连接符 335885"/>
          <p:cNvSpPr/>
          <p:nvPr/>
        </p:nvSpPr>
        <p:spPr>
          <a:xfrm>
            <a:off x="6445250" y="4725988"/>
            <a:ext cx="1752600" cy="0"/>
          </a:xfrm>
          <a:prstGeom prst="line">
            <a:avLst/>
          </a:prstGeom>
          <a:ln w="25400" cap="sq" cmpd="sng">
            <a:solidFill>
              <a:schemeClr val="bg2"/>
            </a:solidFill>
            <a:prstDash val="solid"/>
            <a:headEnd type="none" w="sm" len="sm"/>
            <a:tailEnd type="none" w="lg" len="lg"/>
          </a:ln>
        </p:spPr>
      </p:sp>
      <p:sp>
        <p:nvSpPr>
          <p:cNvPr id="335887" name="文本框 335886"/>
          <p:cNvSpPr txBox="1"/>
          <p:nvPr/>
        </p:nvSpPr>
        <p:spPr>
          <a:xfrm>
            <a:off x="7054850" y="1677988"/>
            <a:ext cx="609600" cy="457200"/>
          </a:xfrm>
          <a:prstGeom prst="rect">
            <a:avLst/>
          </a:prstGeom>
          <a:noFill/>
          <a:ln w="12700">
            <a:noFill/>
          </a:ln>
        </p:spPr>
        <p:txBody>
          <a:bodyPr>
            <a:spAutoFit/>
          </a:bodyPr>
          <a:p>
            <a:pPr>
              <a:spcBef>
                <a:spcPct val="50000"/>
              </a:spcBef>
            </a:pPr>
            <a:r>
              <a:rPr lang="en-US" altLang="zh-CN" sz="2400" b="0">
                <a:solidFill>
                  <a:schemeClr val="tx2"/>
                </a:solidFill>
                <a:latin typeface="宋体" panose="02010600030101010101" pitchFamily="2" charset="-122"/>
              </a:rPr>
              <a:t>┇</a:t>
            </a:r>
            <a:r>
              <a:rPr lang="en-US" altLang="zh-CN" sz="2400" b="0">
                <a:solidFill>
                  <a:schemeClr val="tx2"/>
                </a:solidFill>
                <a:latin typeface="Times New Roman" panose="02020603050405020304" pitchFamily="18" charset="0"/>
              </a:rPr>
              <a:t> </a:t>
            </a:r>
            <a:endParaRPr lang="en-US" altLang="zh-CN" sz="2400" b="0">
              <a:solidFill>
                <a:schemeClr val="tx2"/>
              </a:solidFill>
              <a:latin typeface="Times New Roman" panose="02020603050405020304" pitchFamily="18" charset="0"/>
            </a:endParaRPr>
          </a:p>
        </p:txBody>
      </p:sp>
      <p:sp>
        <p:nvSpPr>
          <p:cNvPr id="335888" name="文本框 335887"/>
          <p:cNvSpPr txBox="1"/>
          <p:nvPr/>
        </p:nvSpPr>
        <p:spPr>
          <a:xfrm>
            <a:off x="7054850" y="4116388"/>
            <a:ext cx="609600" cy="457200"/>
          </a:xfrm>
          <a:prstGeom prst="rect">
            <a:avLst/>
          </a:prstGeom>
          <a:noFill/>
          <a:ln w="12700">
            <a:noFill/>
          </a:ln>
        </p:spPr>
        <p:txBody>
          <a:bodyPr>
            <a:spAutoFit/>
          </a:bodyPr>
          <a:p>
            <a:pPr>
              <a:spcBef>
                <a:spcPct val="50000"/>
              </a:spcBef>
            </a:pPr>
            <a:r>
              <a:rPr lang="en-US" altLang="zh-CN" sz="2400" b="0">
                <a:solidFill>
                  <a:schemeClr val="tx2"/>
                </a:solidFill>
                <a:latin typeface="宋体" panose="02010600030101010101" pitchFamily="2" charset="-122"/>
              </a:rPr>
              <a:t>┇</a:t>
            </a:r>
            <a:r>
              <a:rPr lang="en-US" altLang="zh-CN" sz="2400" b="0">
                <a:solidFill>
                  <a:schemeClr val="tx2"/>
                </a:solidFill>
                <a:latin typeface="Times New Roman" panose="02020603050405020304" pitchFamily="18" charset="0"/>
              </a:rPr>
              <a:t> </a:t>
            </a:r>
            <a:endParaRPr lang="en-US" altLang="zh-CN" sz="2400" b="0">
              <a:solidFill>
                <a:schemeClr val="tx2"/>
              </a:solidFill>
              <a:latin typeface="Times New Roman" panose="02020603050405020304" pitchFamily="18" charset="0"/>
            </a:endParaRPr>
          </a:p>
        </p:txBody>
      </p:sp>
      <p:sp>
        <p:nvSpPr>
          <p:cNvPr id="335889" name="文本框 335888"/>
          <p:cNvSpPr txBox="1"/>
          <p:nvPr/>
        </p:nvSpPr>
        <p:spPr>
          <a:xfrm>
            <a:off x="6927850" y="2706688"/>
            <a:ext cx="762000" cy="457200"/>
          </a:xfrm>
          <a:prstGeom prst="rect">
            <a:avLst/>
          </a:prstGeom>
          <a:noFill/>
          <a:ln w="25400">
            <a:noFill/>
          </a:ln>
        </p:spPr>
        <p:txBody>
          <a:bodyPr>
            <a:spAutoFit/>
          </a:bodyPr>
          <a:p>
            <a:pPr eaLnBrk="0" hangingPunct="0">
              <a:spcBef>
                <a:spcPct val="50000"/>
              </a:spcBef>
            </a:pPr>
            <a:r>
              <a:rPr lang="zh-CN" altLang="en-US" sz="2400" b="0" dirty="0">
                <a:solidFill>
                  <a:schemeClr val="tx2"/>
                </a:solidFill>
                <a:latin typeface="Times New Roman" panose="02020603050405020304" pitchFamily="18" charset="0"/>
              </a:rPr>
              <a:t>12</a:t>
            </a:r>
            <a:r>
              <a:rPr lang="en-US" altLang="zh-CN" sz="2400" b="0">
                <a:solidFill>
                  <a:schemeClr val="tx2"/>
                </a:solidFill>
                <a:latin typeface="Times New Roman" panose="02020603050405020304" pitchFamily="18" charset="0"/>
              </a:rPr>
              <a:t>H</a:t>
            </a:r>
            <a:endParaRPr lang="en-US" altLang="zh-CN" sz="2400" b="0">
              <a:solidFill>
                <a:schemeClr val="tx2"/>
              </a:solidFill>
              <a:latin typeface="Times New Roman" panose="02020603050405020304" pitchFamily="18" charset="0"/>
            </a:endParaRPr>
          </a:p>
        </p:txBody>
      </p:sp>
      <p:sp>
        <p:nvSpPr>
          <p:cNvPr id="335890" name="文本框 335889"/>
          <p:cNvSpPr txBox="1"/>
          <p:nvPr/>
        </p:nvSpPr>
        <p:spPr>
          <a:xfrm>
            <a:off x="6927850" y="2325688"/>
            <a:ext cx="762000" cy="457200"/>
          </a:xfrm>
          <a:prstGeom prst="rect">
            <a:avLst/>
          </a:prstGeom>
          <a:noFill/>
          <a:ln w="25400">
            <a:noFill/>
          </a:ln>
        </p:spPr>
        <p:txBody>
          <a:bodyPr>
            <a:spAutoFit/>
          </a:bodyPr>
          <a:p>
            <a:pPr eaLnBrk="0" hangingPunct="0">
              <a:spcBef>
                <a:spcPct val="50000"/>
              </a:spcBef>
            </a:pPr>
            <a:r>
              <a:rPr lang="en-US" altLang="zh-CN" sz="2400" b="0">
                <a:solidFill>
                  <a:schemeClr val="tx2"/>
                </a:solidFill>
                <a:latin typeface="Times New Roman" panose="02020603050405020304" pitchFamily="18" charset="0"/>
              </a:rPr>
              <a:t>34H</a:t>
            </a:r>
            <a:endParaRPr lang="en-US" altLang="zh-CN" sz="2400" b="0">
              <a:solidFill>
                <a:schemeClr val="tx2"/>
              </a:solidFill>
              <a:latin typeface="Times New Roman" panose="02020603050405020304" pitchFamily="18" charset="0"/>
            </a:endParaRPr>
          </a:p>
        </p:txBody>
      </p:sp>
      <p:sp>
        <p:nvSpPr>
          <p:cNvPr id="335891" name="文本框 335890"/>
          <p:cNvSpPr txBox="1"/>
          <p:nvPr/>
        </p:nvSpPr>
        <p:spPr>
          <a:xfrm>
            <a:off x="6940550" y="3125788"/>
            <a:ext cx="762000" cy="457200"/>
          </a:xfrm>
          <a:prstGeom prst="rect">
            <a:avLst/>
          </a:prstGeom>
          <a:noFill/>
          <a:ln w="25400">
            <a:noFill/>
          </a:ln>
        </p:spPr>
        <p:txBody>
          <a:bodyPr>
            <a:spAutoFit/>
          </a:bodyPr>
          <a:p>
            <a:pPr eaLnBrk="0" hangingPunct="0">
              <a:spcBef>
                <a:spcPct val="50000"/>
              </a:spcBef>
            </a:pPr>
            <a:r>
              <a:rPr lang="en-US" altLang="zh-CN" sz="2400" b="0">
                <a:solidFill>
                  <a:schemeClr val="tx2"/>
                </a:solidFill>
                <a:latin typeface="Times New Roman" panose="02020603050405020304" pitchFamily="18" charset="0"/>
              </a:rPr>
              <a:t>00H</a:t>
            </a:r>
            <a:endParaRPr lang="en-US" altLang="zh-CN" sz="2400" b="0">
              <a:solidFill>
                <a:schemeClr val="tx2"/>
              </a:solidFill>
              <a:latin typeface="Times New Roman" panose="02020603050405020304" pitchFamily="18" charset="0"/>
            </a:endParaRPr>
          </a:p>
        </p:txBody>
      </p:sp>
      <p:sp>
        <p:nvSpPr>
          <p:cNvPr id="335892" name="文本框 335891"/>
          <p:cNvSpPr txBox="1"/>
          <p:nvPr/>
        </p:nvSpPr>
        <p:spPr>
          <a:xfrm>
            <a:off x="6927850" y="3506788"/>
            <a:ext cx="762000" cy="457200"/>
          </a:xfrm>
          <a:prstGeom prst="rect">
            <a:avLst/>
          </a:prstGeom>
          <a:noFill/>
          <a:ln w="25400">
            <a:noFill/>
          </a:ln>
        </p:spPr>
        <p:txBody>
          <a:bodyPr>
            <a:spAutoFit/>
          </a:bodyPr>
          <a:p>
            <a:pPr eaLnBrk="0" hangingPunct="0">
              <a:spcBef>
                <a:spcPct val="50000"/>
              </a:spcBef>
            </a:pPr>
            <a:r>
              <a:rPr lang="en-US" altLang="zh-CN" sz="2400" b="0">
                <a:solidFill>
                  <a:schemeClr val="tx2"/>
                </a:solidFill>
                <a:latin typeface="Times New Roman" panose="02020603050405020304" pitchFamily="18" charset="0"/>
              </a:rPr>
              <a:t>60H</a:t>
            </a:r>
            <a:endParaRPr lang="en-US" altLang="zh-CN" sz="2400" b="0">
              <a:solidFill>
                <a:schemeClr val="tx2"/>
              </a:solidFill>
              <a:latin typeface="Times New Roman" panose="02020603050405020304" pitchFamily="18" charset="0"/>
            </a:endParaRPr>
          </a:p>
        </p:txBody>
      </p:sp>
      <p:sp>
        <p:nvSpPr>
          <p:cNvPr id="335893" name="文本框 335892"/>
          <p:cNvSpPr txBox="1"/>
          <p:nvPr/>
        </p:nvSpPr>
        <p:spPr>
          <a:xfrm>
            <a:off x="5202238" y="2211388"/>
            <a:ext cx="1243012"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11200H</a:t>
            </a:r>
            <a:endParaRPr lang="en-US" altLang="zh-CN" sz="2400">
              <a:solidFill>
                <a:schemeClr val="tx2"/>
              </a:solidFill>
              <a:latin typeface="Times New Roman" panose="02020603050405020304" pitchFamily="18" charset="0"/>
            </a:endParaRPr>
          </a:p>
        </p:txBody>
      </p:sp>
      <p:sp>
        <p:nvSpPr>
          <p:cNvPr id="335894" name="文本框 335893"/>
          <p:cNvSpPr txBox="1"/>
          <p:nvPr/>
        </p:nvSpPr>
        <p:spPr>
          <a:xfrm>
            <a:off x="8426450" y="2363788"/>
            <a:ext cx="457200" cy="1311275"/>
          </a:xfrm>
          <a:prstGeom prst="rect">
            <a:avLst/>
          </a:prstGeom>
          <a:noFill/>
          <a:ln w="25400">
            <a:noFill/>
          </a:ln>
        </p:spPr>
        <p:txBody>
          <a:bodyPr>
            <a:spAutoFit/>
          </a:bodyPr>
          <a:p>
            <a:pPr eaLnBrk="0" hangingPunct="0">
              <a:spcBef>
                <a:spcPct val="50000"/>
              </a:spcBef>
            </a:pPr>
            <a:r>
              <a:rPr lang="zh-CN" altLang="en-US" sz="2000" dirty="0">
                <a:solidFill>
                  <a:schemeClr val="tx2"/>
                </a:solidFill>
                <a:latin typeface="Times New Roman" panose="02020603050405020304" pitchFamily="18" charset="0"/>
              </a:rPr>
              <a:t>数据段  1</a:t>
            </a:r>
            <a:endParaRPr lang="zh-CN" altLang="en-US" sz="2000" dirty="0">
              <a:solidFill>
                <a:schemeClr val="tx2"/>
              </a:solidFill>
              <a:latin typeface="Times New Roman" panose="02020603050405020304" pitchFamily="18" charset="0"/>
            </a:endParaRPr>
          </a:p>
        </p:txBody>
      </p:sp>
      <p:sp>
        <p:nvSpPr>
          <p:cNvPr id="335895" name="直接连接符 335894"/>
          <p:cNvSpPr/>
          <p:nvPr/>
        </p:nvSpPr>
        <p:spPr>
          <a:xfrm>
            <a:off x="6445250" y="5106988"/>
            <a:ext cx="1752600" cy="0"/>
          </a:xfrm>
          <a:prstGeom prst="line">
            <a:avLst/>
          </a:prstGeom>
          <a:ln w="25400" cap="sq" cmpd="sng">
            <a:solidFill>
              <a:schemeClr val="bg2"/>
            </a:solidFill>
            <a:prstDash val="solid"/>
            <a:headEnd type="none" w="sm" len="sm"/>
            <a:tailEnd type="none" w="lg" len="lg"/>
          </a:ln>
        </p:spPr>
      </p:sp>
      <p:sp>
        <p:nvSpPr>
          <p:cNvPr id="335896" name="直接连接符 335895"/>
          <p:cNvSpPr/>
          <p:nvPr/>
        </p:nvSpPr>
        <p:spPr>
          <a:xfrm>
            <a:off x="6445250" y="6021388"/>
            <a:ext cx="1752600" cy="0"/>
          </a:xfrm>
          <a:prstGeom prst="line">
            <a:avLst/>
          </a:prstGeom>
          <a:ln w="25400" cap="sq" cmpd="sng">
            <a:solidFill>
              <a:srgbClr val="000080"/>
            </a:solidFill>
            <a:prstDash val="solid"/>
            <a:headEnd type="none" w="sm" len="sm"/>
            <a:tailEnd type="none" w="lg" len="lg"/>
          </a:ln>
        </p:spPr>
      </p:sp>
      <p:sp>
        <p:nvSpPr>
          <p:cNvPr id="335897" name="文本框 335896"/>
          <p:cNvSpPr txBox="1"/>
          <p:nvPr/>
        </p:nvSpPr>
        <p:spPr>
          <a:xfrm>
            <a:off x="7054850" y="5487988"/>
            <a:ext cx="609600" cy="457200"/>
          </a:xfrm>
          <a:prstGeom prst="rect">
            <a:avLst/>
          </a:prstGeom>
          <a:noFill/>
          <a:ln w="12700">
            <a:noFill/>
          </a:ln>
        </p:spPr>
        <p:txBody>
          <a:bodyPr>
            <a:spAutoFit/>
          </a:bodyPr>
          <a:p>
            <a:pPr>
              <a:spcBef>
                <a:spcPct val="50000"/>
              </a:spcBef>
            </a:pPr>
            <a:r>
              <a:rPr lang="en-US" altLang="zh-CN" sz="2400" b="0">
                <a:solidFill>
                  <a:schemeClr val="tx2"/>
                </a:solidFill>
                <a:latin typeface="宋体" panose="02010600030101010101" pitchFamily="2" charset="-122"/>
              </a:rPr>
              <a:t>┇</a:t>
            </a:r>
            <a:r>
              <a:rPr lang="en-US" altLang="zh-CN" sz="2400" b="0">
                <a:solidFill>
                  <a:schemeClr val="tx2"/>
                </a:solidFill>
                <a:latin typeface="Times New Roman" panose="02020603050405020304" pitchFamily="18" charset="0"/>
              </a:rPr>
              <a:t> </a:t>
            </a:r>
            <a:endParaRPr lang="en-US" altLang="zh-CN" sz="2400" b="0">
              <a:solidFill>
                <a:schemeClr val="tx2"/>
              </a:solidFill>
              <a:latin typeface="Times New Roman" panose="02020603050405020304" pitchFamily="18" charset="0"/>
            </a:endParaRPr>
          </a:p>
        </p:txBody>
      </p:sp>
      <p:sp>
        <p:nvSpPr>
          <p:cNvPr id="335898" name="文本框 335897"/>
          <p:cNvSpPr txBox="1"/>
          <p:nvPr/>
        </p:nvSpPr>
        <p:spPr>
          <a:xfrm>
            <a:off x="2517775" y="3403600"/>
            <a:ext cx="685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DS</a:t>
            </a:r>
            <a:endParaRPr lang="en-US" altLang="zh-CN" sz="2400">
              <a:solidFill>
                <a:schemeClr val="tx2"/>
              </a:solidFill>
              <a:latin typeface="Times New Roman" panose="02020603050405020304" pitchFamily="18" charset="0"/>
            </a:endParaRPr>
          </a:p>
        </p:txBody>
      </p:sp>
      <p:sp>
        <p:nvSpPr>
          <p:cNvPr id="335899" name="矩形 335898"/>
          <p:cNvSpPr/>
          <p:nvPr/>
        </p:nvSpPr>
        <p:spPr>
          <a:xfrm>
            <a:off x="2178050" y="3811588"/>
            <a:ext cx="1295400" cy="381000"/>
          </a:xfrm>
          <a:prstGeom prst="rect">
            <a:avLst/>
          </a:prstGeom>
          <a:solidFill>
            <a:srgbClr val="339966"/>
          </a:solidFill>
          <a:ln w="25400" cap="sq" cmpd="sng">
            <a:solidFill>
              <a:srgbClr val="339966"/>
            </a:solidFill>
            <a:prstDash val="solid"/>
            <a:miter/>
            <a:headEnd type="none" w="sm" len="sm"/>
            <a:tailEnd type="none" w="lg" len="lg"/>
          </a:ln>
        </p:spPr>
        <p:txBody>
          <a:bodyPr/>
          <a:p>
            <a:endParaRPr lang="zh-CN" altLang="en-US"/>
          </a:p>
        </p:txBody>
      </p:sp>
      <p:sp>
        <p:nvSpPr>
          <p:cNvPr id="335900" name="矩形 335899"/>
          <p:cNvSpPr/>
          <p:nvPr/>
        </p:nvSpPr>
        <p:spPr>
          <a:xfrm>
            <a:off x="4159250" y="3811588"/>
            <a:ext cx="1295400" cy="381000"/>
          </a:xfrm>
          <a:prstGeom prst="rect">
            <a:avLst/>
          </a:prstGeom>
          <a:solidFill>
            <a:srgbClr val="339966"/>
          </a:solidFill>
          <a:ln w="25400" cap="sq" cmpd="sng">
            <a:solidFill>
              <a:srgbClr val="339966"/>
            </a:solidFill>
            <a:prstDash val="solid"/>
            <a:miter/>
            <a:headEnd type="none" w="sm" len="sm"/>
            <a:tailEnd type="none" w="lg" len="lg"/>
          </a:ln>
        </p:spPr>
        <p:txBody>
          <a:bodyPr/>
          <a:p>
            <a:endParaRPr lang="zh-CN" altLang="en-US"/>
          </a:p>
        </p:txBody>
      </p:sp>
      <p:sp>
        <p:nvSpPr>
          <p:cNvPr id="335901" name="文本框 335900"/>
          <p:cNvSpPr txBox="1"/>
          <p:nvPr/>
        </p:nvSpPr>
        <p:spPr>
          <a:xfrm>
            <a:off x="4533900" y="3403600"/>
            <a:ext cx="685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DI</a:t>
            </a:r>
            <a:endParaRPr lang="en-US" altLang="zh-CN" sz="2400">
              <a:solidFill>
                <a:schemeClr val="tx2"/>
              </a:solidFill>
              <a:latin typeface="Times New Roman" panose="02020603050405020304" pitchFamily="18" charset="0"/>
            </a:endParaRPr>
          </a:p>
        </p:txBody>
      </p:sp>
      <p:sp>
        <p:nvSpPr>
          <p:cNvPr id="335902" name="直接连接符 335901"/>
          <p:cNvSpPr/>
          <p:nvPr/>
        </p:nvSpPr>
        <p:spPr>
          <a:xfrm>
            <a:off x="2825750" y="3811588"/>
            <a:ext cx="0" cy="381000"/>
          </a:xfrm>
          <a:prstGeom prst="line">
            <a:avLst/>
          </a:prstGeom>
          <a:ln w="25400" cap="sq" cmpd="sng">
            <a:solidFill>
              <a:schemeClr val="accent1"/>
            </a:solidFill>
            <a:prstDash val="solid"/>
            <a:headEnd type="none" w="sm" len="sm"/>
            <a:tailEnd type="none" w="lg" len="lg"/>
          </a:ln>
        </p:spPr>
      </p:sp>
      <p:sp>
        <p:nvSpPr>
          <p:cNvPr id="335903" name="直接连接符 335902"/>
          <p:cNvSpPr/>
          <p:nvPr/>
        </p:nvSpPr>
        <p:spPr>
          <a:xfrm>
            <a:off x="4845050" y="3811588"/>
            <a:ext cx="0" cy="381000"/>
          </a:xfrm>
          <a:prstGeom prst="line">
            <a:avLst/>
          </a:prstGeom>
          <a:ln w="25400" cap="sq" cmpd="sng">
            <a:solidFill>
              <a:schemeClr val="accent1"/>
            </a:solidFill>
            <a:prstDash val="solid"/>
            <a:headEnd type="none" w="sm" len="sm"/>
            <a:tailEnd type="none" w="lg" len="lg"/>
          </a:ln>
        </p:spPr>
      </p:sp>
      <p:sp>
        <p:nvSpPr>
          <p:cNvPr id="335904" name="任意多边形 335903"/>
          <p:cNvSpPr/>
          <p:nvPr/>
        </p:nvSpPr>
        <p:spPr>
          <a:xfrm>
            <a:off x="3243263" y="3249613"/>
            <a:ext cx="3230562" cy="1493837"/>
          </a:xfrm>
          <a:custGeom>
            <a:avLst/>
            <a:gdLst/>
            <a:ahLst/>
            <a:cxnLst/>
            <a:pathLst>
              <a:path w="2035" h="971">
                <a:moveTo>
                  <a:pt x="2035" y="0"/>
                </a:moveTo>
                <a:cubicBezTo>
                  <a:pt x="1991" y="41"/>
                  <a:pt x="1954" y="88"/>
                  <a:pt x="1895" y="107"/>
                </a:cubicBezTo>
                <a:cubicBezTo>
                  <a:pt x="1890" y="111"/>
                  <a:pt x="1865" y="134"/>
                  <a:pt x="1862" y="140"/>
                </a:cubicBezTo>
                <a:cubicBezTo>
                  <a:pt x="1834" y="189"/>
                  <a:pt x="1876" y="144"/>
                  <a:pt x="1837" y="181"/>
                </a:cubicBezTo>
                <a:cubicBezTo>
                  <a:pt x="1828" y="209"/>
                  <a:pt x="1817" y="226"/>
                  <a:pt x="1796" y="247"/>
                </a:cubicBezTo>
                <a:cubicBezTo>
                  <a:pt x="1785" y="282"/>
                  <a:pt x="1757" y="304"/>
                  <a:pt x="1730" y="329"/>
                </a:cubicBezTo>
                <a:cubicBezTo>
                  <a:pt x="1710" y="392"/>
                  <a:pt x="1688" y="409"/>
                  <a:pt x="1648" y="461"/>
                </a:cubicBezTo>
                <a:cubicBezTo>
                  <a:pt x="1604" y="519"/>
                  <a:pt x="1637" y="503"/>
                  <a:pt x="1590" y="518"/>
                </a:cubicBezTo>
                <a:cubicBezTo>
                  <a:pt x="1560" y="550"/>
                  <a:pt x="1555" y="594"/>
                  <a:pt x="1508" y="609"/>
                </a:cubicBezTo>
                <a:cubicBezTo>
                  <a:pt x="1499" y="636"/>
                  <a:pt x="1468" y="711"/>
                  <a:pt x="1442" y="724"/>
                </a:cubicBezTo>
                <a:cubicBezTo>
                  <a:pt x="1320" y="785"/>
                  <a:pt x="1444" y="708"/>
                  <a:pt x="1368" y="757"/>
                </a:cubicBezTo>
                <a:cubicBezTo>
                  <a:pt x="1359" y="772"/>
                  <a:pt x="1344" y="783"/>
                  <a:pt x="1335" y="798"/>
                </a:cubicBezTo>
                <a:cubicBezTo>
                  <a:pt x="1330" y="805"/>
                  <a:pt x="1332" y="816"/>
                  <a:pt x="1327" y="823"/>
                </a:cubicBezTo>
                <a:cubicBezTo>
                  <a:pt x="1313" y="840"/>
                  <a:pt x="1281" y="857"/>
                  <a:pt x="1261" y="864"/>
                </a:cubicBezTo>
                <a:cubicBezTo>
                  <a:pt x="1234" y="893"/>
                  <a:pt x="1215" y="893"/>
                  <a:pt x="1179" y="905"/>
                </a:cubicBezTo>
                <a:cubicBezTo>
                  <a:pt x="1119" y="969"/>
                  <a:pt x="1032" y="955"/>
                  <a:pt x="949" y="971"/>
                </a:cubicBezTo>
                <a:cubicBezTo>
                  <a:pt x="769" y="960"/>
                  <a:pt x="594" y="926"/>
                  <a:pt x="414" y="913"/>
                </a:cubicBezTo>
                <a:cubicBezTo>
                  <a:pt x="362" y="897"/>
                  <a:pt x="309" y="889"/>
                  <a:pt x="257" y="872"/>
                </a:cubicBezTo>
                <a:cubicBezTo>
                  <a:pt x="212" y="842"/>
                  <a:pt x="161" y="831"/>
                  <a:pt x="109" y="823"/>
                </a:cubicBezTo>
                <a:cubicBezTo>
                  <a:pt x="69" y="810"/>
                  <a:pt x="6" y="763"/>
                  <a:pt x="2" y="716"/>
                </a:cubicBezTo>
                <a:cubicBezTo>
                  <a:pt x="0" y="691"/>
                  <a:pt x="2" y="667"/>
                  <a:pt x="2" y="642"/>
                </a:cubicBezTo>
              </a:path>
            </a:pathLst>
          </a:custGeom>
          <a:noFill/>
          <a:ln w="25400" cap="sq" cmpd="sng">
            <a:solidFill>
              <a:srgbClr val="FF6600">
                <a:alpha val="100000"/>
              </a:srgbClr>
            </a:solidFill>
            <a:prstDash val="solid"/>
            <a:headEnd type="none" w="sm" len="sm"/>
            <a:tailEnd type="none" w="lg" len="lg"/>
          </a:ln>
        </p:spPr>
        <p:txBody>
          <a:bodyPr/>
          <a:p>
            <a:endParaRPr lang="zh-CN" altLang="en-US"/>
          </a:p>
        </p:txBody>
      </p:sp>
      <p:sp>
        <p:nvSpPr>
          <p:cNvPr id="335905" name="直接连接符 335904"/>
          <p:cNvSpPr/>
          <p:nvPr/>
        </p:nvSpPr>
        <p:spPr>
          <a:xfrm flipV="1">
            <a:off x="3244850" y="4192588"/>
            <a:ext cx="0" cy="152400"/>
          </a:xfrm>
          <a:prstGeom prst="line">
            <a:avLst/>
          </a:prstGeom>
          <a:ln w="25400" cap="sq" cmpd="sng">
            <a:solidFill>
              <a:srgbClr val="FF6600"/>
            </a:solidFill>
            <a:prstDash val="solid"/>
            <a:headEnd type="none" w="sm" len="sm"/>
            <a:tailEnd type="triangle" w="lg" len="lg"/>
          </a:ln>
        </p:spPr>
      </p:sp>
      <p:sp>
        <p:nvSpPr>
          <p:cNvPr id="335906" name="直接连接符 335905"/>
          <p:cNvSpPr/>
          <p:nvPr/>
        </p:nvSpPr>
        <p:spPr>
          <a:xfrm flipV="1">
            <a:off x="2584450" y="4192588"/>
            <a:ext cx="0" cy="209550"/>
          </a:xfrm>
          <a:prstGeom prst="line">
            <a:avLst/>
          </a:prstGeom>
          <a:ln w="25400" cap="sq" cmpd="sng">
            <a:solidFill>
              <a:srgbClr val="FF6600"/>
            </a:solidFill>
            <a:prstDash val="solid"/>
            <a:headEnd type="none" w="sm" len="sm"/>
            <a:tailEnd type="triangle" w="lg" len="lg"/>
          </a:ln>
        </p:spPr>
      </p:sp>
      <p:sp>
        <p:nvSpPr>
          <p:cNvPr id="335907" name="任意多边形 335906"/>
          <p:cNvSpPr/>
          <p:nvPr/>
        </p:nvSpPr>
        <p:spPr>
          <a:xfrm>
            <a:off x="4252913" y="2744788"/>
            <a:ext cx="2233612" cy="1058862"/>
          </a:xfrm>
          <a:custGeom>
            <a:avLst/>
            <a:gdLst/>
            <a:ahLst/>
            <a:cxnLst/>
            <a:pathLst>
              <a:path w="1407" h="667">
                <a:moveTo>
                  <a:pt x="1407" y="99"/>
                </a:moveTo>
                <a:cubicBezTo>
                  <a:pt x="1377" y="67"/>
                  <a:pt x="1344" y="29"/>
                  <a:pt x="1300" y="16"/>
                </a:cubicBezTo>
                <a:cubicBezTo>
                  <a:pt x="1284" y="11"/>
                  <a:pt x="1267" y="11"/>
                  <a:pt x="1251" y="8"/>
                </a:cubicBezTo>
                <a:cubicBezTo>
                  <a:pt x="1242" y="6"/>
                  <a:pt x="1234" y="3"/>
                  <a:pt x="1226" y="0"/>
                </a:cubicBezTo>
                <a:cubicBezTo>
                  <a:pt x="968" y="6"/>
                  <a:pt x="711" y="14"/>
                  <a:pt x="453" y="25"/>
                </a:cubicBezTo>
                <a:cubicBezTo>
                  <a:pt x="445" y="28"/>
                  <a:pt x="436" y="29"/>
                  <a:pt x="428" y="33"/>
                </a:cubicBezTo>
                <a:cubicBezTo>
                  <a:pt x="421" y="37"/>
                  <a:pt x="418" y="46"/>
                  <a:pt x="411" y="49"/>
                </a:cubicBezTo>
                <a:cubicBezTo>
                  <a:pt x="382" y="61"/>
                  <a:pt x="335" y="68"/>
                  <a:pt x="304" y="74"/>
                </a:cubicBezTo>
                <a:cubicBezTo>
                  <a:pt x="260" y="120"/>
                  <a:pt x="246" y="168"/>
                  <a:pt x="181" y="189"/>
                </a:cubicBezTo>
                <a:cubicBezTo>
                  <a:pt x="148" y="212"/>
                  <a:pt x="124" y="241"/>
                  <a:pt x="90" y="263"/>
                </a:cubicBezTo>
                <a:cubicBezTo>
                  <a:pt x="77" y="302"/>
                  <a:pt x="80" y="309"/>
                  <a:pt x="58" y="337"/>
                </a:cubicBezTo>
                <a:cubicBezTo>
                  <a:pt x="35" y="366"/>
                  <a:pt x="44" y="342"/>
                  <a:pt x="25" y="379"/>
                </a:cubicBezTo>
                <a:cubicBezTo>
                  <a:pt x="12" y="404"/>
                  <a:pt x="9" y="434"/>
                  <a:pt x="0" y="461"/>
                </a:cubicBezTo>
                <a:cubicBezTo>
                  <a:pt x="14" y="531"/>
                  <a:pt x="25" y="596"/>
                  <a:pt x="25" y="667"/>
                </a:cubicBezTo>
              </a:path>
            </a:pathLst>
          </a:custGeom>
          <a:noFill/>
          <a:ln w="25400" cap="sq" cmpd="sng">
            <a:solidFill>
              <a:srgbClr val="FF6600">
                <a:alpha val="100000"/>
              </a:srgbClr>
            </a:solidFill>
            <a:prstDash val="solid"/>
            <a:headEnd type="none" w="sm" len="sm"/>
            <a:tailEnd type="none" w="lg" len="lg"/>
          </a:ln>
        </p:spPr>
        <p:txBody>
          <a:bodyPr/>
          <a:p>
            <a:endParaRPr lang="zh-CN" altLang="en-US"/>
          </a:p>
        </p:txBody>
      </p:sp>
      <p:sp>
        <p:nvSpPr>
          <p:cNvPr id="335908" name="任意多边形 335907"/>
          <p:cNvSpPr/>
          <p:nvPr/>
        </p:nvSpPr>
        <p:spPr>
          <a:xfrm>
            <a:off x="5073650" y="2535238"/>
            <a:ext cx="1452563" cy="1281112"/>
          </a:xfrm>
          <a:custGeom>
            <a:avLst/>
            <a:gdLst/>
            <a:ahLst/>
            <a:cxnLst/>
            <a:pathLst>
              <a:path w="905" h="807">
                <a:moveTo>
                  <a:pt x="905" y="9"/>
                </a:moveTo>
                <a:cubicBezTo>
                  <a:pt x="874" y="19"/>
                  <a:pt x="861" y="11"/>
                  <a:pt x="831" y="0"/>
                </a:cubicBezTo>
                <a:cubicBezTo>
                  <a:pt x="814" y="6"/>
                  <a:pt x="795" y="6"/>
                  <a:pt x="781" y="17"/>
                </a:cubicBezTo>
                <a:cubicBezTo>
                  <a:pt x="773" y="23"/>
                  <a:pt x="773" y="36"/>
                  <a:pt x="765" y="41"/>
                </a:cubicBezTo>
                <a:cubicBezTo>
                  <a:pt x="752" y="50"/>
                  <a:pt x="677" y="58"/>
                  <a:pt x="674" y="58"/>
                </a:cubicBezTo>
                <a:cubicBezTo>
                  <a:pt x="658" y="63"/>
                  <a:pt x="637" y="61"/>
                  <a:pt x="625" y="74"/>
                </a:cubicBezTo>
                <a:cubicBezTo>
                  <a:pt x="603" y="97"/>
                  <a:pt x="616" y="89"/>
                  <a:pt x="584" y="99"/>
                </a:cubicBezTo>
                <a:cubicBezTo>
                  <a:pt x="550" y="122"/>
                  <a:pt x="515" y="128"/>
                  <a:pt x="477" y="140"/>
                </a:cubicBezTo>
                <a:cubicBezTo>
                  <a:pt x="441" y="176"/>
                  <a:pt x="378" y="177"/>
                  <a:pt x="329" y="190"/>
                </a:cubicBezTo>
                <a:cubicBezTo>
                  <a:pt x="312" y="206"/>
                  <a:pt x="297" y="225"/>
                  <a:pt x="279" y="239"/>
                </a:cubicBezTo>
                <a:cubicBezTo>
                  <a:pt x="257" y="256"/>
                  <a:pt x="255" y="251"/>
                  <a:pt x="238" y="272"/>
                </a:cubicBezTo>
                <a:cubicBezTo>
                  <a:pt x="227" y="286"/>
                  <a:pt x="227" y="308"/>
                  <a:pt x="214" y="321"/>
                </a:cubicBezTo>
                <a:cubicBezTo>
                  <a:pt x="200" y="335"/>
                  <a:pt x="178" y="339"/>
                  <a:pt x="164" y="354"/>
                </a:cubicBezTo>
                <a:cubicBezTo>
                  <a:pt x="159" y="360"/>
                  <a:pt x="153" y="365"/>
                  <a:pt x="148" y="371"/>
                </a:cubicBezTo>
                <a:cubicBezTo>
                  <a:pt x="124" y="436"/>
                  <a:pt x="125" y="470"/>
                  <a:pt x="65" y="511"/>
                </a:cubicBezTo>
                <a:cubicBezTo>
                  <a:pt x="45" y="571"/>
                  <a:pt x="53" y="543"/>
                  <a:pt x="41" y="593"/>
                </a:cubicBezTo>
                <a:cubicBezTo>
                  <a:pt x="36" y="648"/>
                  <a:pt x="28" y="703"/>
                  <a:pt x="16" y="757"/>
                </a:cubicBezTo>
                <a:cubicBezTo>
                  <a:pt x="12" y="774"/>
                  <a:pt x="0" y="807"/>
                  <a:pt x="0" y="807"/>
                </a:cubicBezTo>
              </a:path>
            </a:pathLst>
          </a:custGeom>
          <a:noFill/>
          <a:ln w="25400" cap="sq" cmpd="sng">
            <a:solidFill>
              <a:srgbClr val="FF6600">
                <a:alpha val="100000"/>
              </a:srgbClr>
            </a:solidFill>
            <a:prstDash val="solid"/>
            <a:headEnd type="none" w="sm" len="sm"/>
            <a:tailEnd type="none" w="lg" len="lg"/>
          </a:ln>
        </p:spPr>
        <p:txBody>
          <a:bodyPr/>
          <a:p>
            <a:endParaRPr lang="zh-CN" altLang="en-US"/>
          </a:p>
        </p:txBody>
      </p:sp>
      <p:sp>
        <p:nvSpPr>
          <p:cNvPr id="335909" name="直接连接符 335908"/>
          <p:cNvSpPr/>
          <p:nvPr/>
        </p:nvSpPr>
        <p:spPr>
          <a:xfrm>
            <a:off x="4286250" y="3582988"/>
            <a:ext cx="0" cy="228600"/>
          </a:xfrm>
          <a:prstGeom prst="line">
            <a:avLst/>
          </a:prstGeom>
          <a:ln w="25400" cap="sq" cmpd="sng">
            <a:solidFill>
              <a:srgbClr val="FF6600"/>
            </a:solidFill>
            <a:prstDash val="solid"/>
            <a:headEnd type="none" w="sm" len="sm"/>
            <a:tailEnd type="triangle" w="lg" len="lg"/>
          </a:ln>
        </p:spPr>
      </p:sp>
      <p:sp>
        <p:nvSpPr>
          <p:cNvPr id="335910" name="直接连接符 335909"/>
          <p:cNvSpPr/>
          <p:nvPr/>
        </p:nvSpPr>
        <p:spPr>
          <a:xfrm>
            <a:off x="5099050" y="3582988"/>
            <a:ext cx="0" cy="228600"/>
          </a:xfrm>
          <a:prstGeom prst="line">
            <a:avLst/>
          </a:prstGeom>
          <a:ln w="25400" cap="sq" cmpd="sng">
            <a:solidFill>
              <a:srgbClr val="FF6600"/>
            </a:solidFill>
            <a:prstDash val="solid"/>
            <a:headEnd type="none" w="sm" len="sm"/>
            <a:tailEnd type="triangle" w="lg" len="lg"/>
          </a:ln>
        </p:spPr>
      </p:sp>
      <p:sp>
        <p:nvSpPr>
          <p:cNvPr id="335911" name="文本框 335910"/>
          <p:cNvSpPr txBox="1"/>
          <p:nvPr/>
        </p:nvSpPr>
        <p:spPr>
          <a:xfrm>
            <a:off x="8578850" y="4557713"/>
            <a:ext cx="457200" cy="1311275"/>
          </a:xfrm>
          <a:prstGeom prst="rect">
            <a:avLst/>
          </a:prstGeom>
          <a:noFill/>
          <a:ln w="25400">
            <a:noFill/>
          </a:ln>
        </p:spPr>
        <p:txBody>
          <a:bodyPr>
            <a:spAutoFit/>
          </a:bodyPr>
          <a:p>
            <a:pPr eaLnBrk="0" hangingPunct="0">
              <a:spcBef>
                <a:spcPct val="50000"/>
              </a:spcBef>
            </a:pPr>
            <a:r>
              <a:rPr lang="zh-CN" altLang="en-US" sz="2000" dirty="0">
                <a:solidFill>
                  <a:schemeClr val="tx2"/>
                </a:solidFill>
                <a:latin typeface="Times New Roman" panose="02020603050405020304" pitchFamily="18" charset="0"/>
              </a:rPr>
              <a:t>数据段2</a:t>
            </a:r>
            <a:endParaRPr lang="zh-CN" altLang="en-US" sz="2000" dirty="0">
              <a:solidFill>
                <a:schemeClr val="tx2"/>
              </a:solidFill>
              <a:latin typeface="Times New Roman" panose="02020603050405020304" pitchFamily="18" charset="0"/>
            </a:endParaRPr>
          </a:p>
        </p:txBody>
      </p:sp>
      <p:sp>
        <p:nvSpPr>
          <p:cNvPr id="335912" name="右大括号 335911"/>
          <p:cNvSpPr/>
          <p:nvPr/>
        </p:nvSpPr>
        <p:spPr>
          <a:xfrm>
            <a:off x="8274050" y="2438400"/>
            <a:ext cx="228600" cy="1371600"/>
          </a:xfrm>
          <a:prstGeom prst="rightBrace">
            <a:avLst>
              <a:gd name="adj1" fmla="val 50000"/>
              <a:gd name="adj2" fmla="val 50000"/>
            </a:avLst>
          </a:prstGeom>
          <a:noFill/>
          <a:ln w="25400" cap="sq" cmpd="sng">
            <a:solidFill>
              <a:srgbClr val="000080"/>
            </a:solidFill>
            <a:prstDash val="solid"/>
            <a:headEnd type="none" w="sm" len="sm"/>
            <a:tailEnd type="none" w="lg" len="lg"/>
          </a:ln>
        </p:spPr>
        <p:txBody>
          <a:bodyPr/>
          <a:p>
            <a:endParaRPr lang="zh-CN" altLang="en-US"/>
          </a:p>
        </p:txBody>
      </p:sp>
      <p:sp>
        <p:nvSpPr>
          <p:cNvPr id="335913" name="右大括号 335912"/>
          <p:cNvSpPr/>
          <p:nvPr/>
        </p:nvSpPr>
        <p:spPr>
          <a:xfrm>
            <a:off x="8274050" y="4421188"/>
            <a:ext cx="228600" cy="1371600"/>
          </a:xfrm>
          <a:prstGeom prst="rightBrace">
            <a:avLst>
              <a:gd name="adj1" fmla="val 50000"/>
              <a:gd name="adj2" fmla="val 50000"/>
            </a:avLst>
          </a:prstGeom>
          <a:noFill/>
          <a:ln w="25400" cap="sq" cmpd="sng">
            <a:solidFill>
              <a:srgbClr val="000080"/>
            </a:solidFill>
            <a:prstDash val="solid"/>
            <a:headEnd type="none" w="sm" len="sm"/>
            <a:tailEnd type="none" w="lg" len="lg"/>
          </a:ln>
        </p:spPr>
        <p:txBody>
          <a:bodyPr/>
          <a:p>
            <a:endParaRPr lang="zh-CN" altLang="en-US"/>
          </a:p>
        </p:txBody>
      </p:sp>
      <p:sp>
        <p:nvSpPr>
          <p:cNvPr id="335914" name="文本框 335913"/>
          <p:cNvSpPr txBox="1"/>
          <p:nvPr/>
        </p:nvSpPr>
        <p:spPr>
          <a:xfrm>
            <a:off x="6940550" y="4687888"/>
            <a:ext cx="762000" cy="457200"/>
          </a:xfrm>
          <a:prstGeom prst="rect">
            <a:avLst/>
          </a:prstGeom>
          <a:noFill/>
          <a:ln w="25400">
            <a:noFill/>
          </a:ln>
        </p:spPr>
        <p:txBody>
          <a:bodyPr>
            <a:spAutoFit/>
          </a:bodyPr>
          <a:p>
            <a:pPr eaLnBrk="0" hangingPunct="0">
              <a:spcBef>
                <a:spcPct val="50000"/>
              </a:spcBef>
            </a:pPr>
            <a:r>
              <a:rPr lang="en-US" altLang="zh-CN" sz="2400" b="0">
                <a:solidFill>
                  <a:schemeClr val="tx2"/>
                </a:solidFill>
                <a:latin typeface="Times New Roman" panose="02020603050405020304" pitchFamily="18" charset="0"/>
              </a:rPr>
              <a:t>33H</a:t>
            </a:r>
            <a:endParaRPr lang="en-US" altLang="zh-CN" sz="2400" b="0">
              <a:solidFill>
                <a:schemeClr val="tx2"/>
              </a:solidFill>
              <a:latin typeface="Times New Roman" panose="02020603050405020304" pitchFamily="18" charset="0"/>
            </a:endParaRPr>
          </a:p>
        </p:txBody>
      </p:sp>
      <p:sp>
        <p:nvSpPr>
          <p:cNvPr id="335915" name="文本框 335914"/>
          <p:cNvSpPr txBox="1"/>
          <p:nvPr/>
        </p:nvSpPr>
        <p:spPr>
          <a:xfrm>
            <a:off x="6940550" y="5030788"/>
            <a:ext cx="762000" cy="457200"/>
          </a:xfrm>
          <a:prstGeom prst="rect">
            <a:avLst/>
          </a:prstGeom>
          <a:noFill/>
          <a:ln w="25400">
            <a:noFill/>
          </a:ln>
        </p:spPr>
        <p:txBody>
          <a:bodyPr>
            <a:spAutoFit/>
          </a:bodyPr>
          <a:p>
            <a:pPr eaLnBrk="0" hangingPunct="0">
              <a:spcBef>
                <a:spcPct val="50000"/>
              </a:spcBef>
            </a:pPr>
            <a:r>
              <a:rPr lang="en-US" altLang="zh-CN" sz="2400" b="0">
                <a:solidFill>
                  <a:schemeClr val="tx2"/>
                </a:solidFill>
                <a:latin typeface="Times New Roman" panose="02020603050405020304" pitchFamily="18" charset="0"/>
              </a:rPr>
              <a:t>22H</a:t>
            </a:r>
            <a:endParaRPr lang="en-US" altLang="zh-CN" sz="2400" b="0">
              <a:solidFill>
                <a:schemeClr val="tx2"/>
              </a:solidFill>
              <a:latin typeface="Times New Roman" panose="02020603050405020304" pitchFamily="18" charset="0"/>
            </a:endParaRPr>
          </a:p>
        </p:txBody>
      </p:sp>
      <p:sp>
        <p:nvSpPr>
          <p:cNvPr id="335916" name="文本框 335915"/>
          <p:cNvSpPr txBox="1"/>
          <p:nvPr/>
        </p:nvSpPr>
        <p:spPr>
          <a:xfrm>
            <a:off x="5302250" y="4725988"/>
            <a:ext cx="1295400" cy="45720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61234</a:t>
            </a:r>
            <a:r>
              <a:rPr lang="en-US" altLang="zh-CN" sz="2400">
                <a:solidFill>
                  <a:schemeClr val="tx2"/>
                </a:solidFill>
                <a:latin typeface="Times New Roman" panose="02020603050405020304" pitchFamily="18" charset="0"/>
              </a:rPr>
              <a:t>H</a:t>
            </a:r>
            <a:endParaRPr lang="en-US" altLang="zh-CN" sz="2400">
              <a:solidFill>
                <a:schemeClr val="tx2"/>
              </a:solidFill>
              <a:latin typeface="Times New Roman" panose="02020603050405020304" pitchFamily="18" charset="0"/>
            </a:endParaRPr>
          </a:p>
        </p:txBody>
      </p:sp>
      <p:sp>
        <p:nvSpPr>
          <p:cNvPr id="335917" name="任意多边形 335916"/>
          <p:cNvSpPr/>
          <p:nvPr/>
        </p:nvSpPr>
        <p:spPr>
          <a:xfrm>
            <a:off x="2581275" y="3681413"/>
            <a:ext cx="3879850" cy="1677987"/>
          </a:xfrm>
          <a:custGeom>
            <a:avLst/>
            <a:gdLst/>
            <a:ahLst/>
            <a:cxnLst/>
            <a:pathLst>
              <a:path w="2444" h="1020">
                <a:moveTo>
                  <a:pt x="2444" y="0"/>
                </a:moveTo>
                <a:cubicBezTo>
                  <a:pt x="2406" y="12"/>
                  <a:pt x="2367" y="19"/>
                  <a:pt x="2329" y="33"/>
                </a:cubicBezTo>
                <a:cubicBezTo>
                  <a:pt x="2315" y="75"/>
                  <a:pt x="2277" y="109"/>
                  <a:pt x="2247" y="140"/>
                </a:cubicBezTo>
                <a:cubicBezTo>
                  <a:pt x="2233" y="154"/>
                  <a:pt x="2214" y="162"/>
                  <a:pt x="2197" y="173"/>
                </a:cubicBezTo>
                <a:cubicBezTo>
                  <a:pt x="2189" y="178"/>
                  <a:pt x="2173" y="189"/>
                  <a:pt x="2173" y="189"/>
                </a:cubicBezTo>
                <a:cubicBezTo>
                  <a:pt x="2143" y="275"/>
                  <a:pt x="2111" y="336"/>
                  <a:pt x="2024" y="378"/>
                </a:cubicBezTo>
                <a:cubicBezTo>
                  <a:pt x="2009" y="402"/>
                  <a:pt x="1967" y="465"/>
                  <a:pt x="1942" y="477"/>
                </a:cubicBezTo>
                <a:cubicBezTo>
                  <a:pt x="1899" y="498"/>
                  <a:pt x="1851" y="500"/>
                  <a:pt x="1810" y="526"/>
                </a:cubicBezTo>
                <a:cubicBezTo>
                  <a:pt x="1789" y="591"/>
                  <a:pt x="1735" y="609"/>
                  <a:pt x="1695" y="658"/>
                </a:cubicBezTo>
                <a:cubicBezTo>
                  <a:pt x="1665" y="695"/>
                  <a:pt x="1645" y="724"/>
                  <a:pt x="1597" y="740"/>
                </a:cubicBezTo>
                <a:cubicBezTo>
                  <a:pt x="1556" y="781"/>
                  <a:pt x="1511" y="803"/>
                  <a:pt x="1457" y="823"/>
                </a:cubicBezTo>
                <a:cubicBezTo>
                  <a:pt x="1427" y="851"/>
                  <a:pt x="1373" y="864"/>
                  <a:pt x="1333" y="872"/>
                </a:cubicBezTo>
                <a:cubicBezTo>
                  <a:pt x="1290" y="893"/>
                  <a:pt x="1268" y="933"/>
                  <a:pt x="1226" y="954"/>
                </a:cubicBezTo>
                <a:cubicBezTo>
                  <a:pt x="1203" y="965"/>
                  <a:pt x="1164" y="968"/>
                  <a:pt x="1144" y="971"/>
                </a:cubicBezTo>
                <a:cubicBezTo>
                  <a:pt x="1078" y="993"/>
                  <a:pt x="1015" y="1007"/>
                  <a:pt x="946" y="1020"/>
                </a:cubicBezTo>
                <a:cubicBezTo>
                  <a:pt x="795" y="1013"/>
                  <a:pt x="662" y="1001"/>
                  <a:pt x="510" y="995"/>
                </a:cubicBezTo>
                <a:cubicBezTo>
                  <a:pt x="384" y="985"/>
                  <a:pt x="284" y="961"/>
                  <a:pt x="165" y="921"/>
                </a:cubicBezTo>
                <a:cubicBezTo>
                  <a:pt x="119" y="905"/>
                  <a:pt x="77" y="898"/>
                  <a:pt x="41" y="864"/>
                </a:cubicBezTo>
                <a:cubicBezTo>
                  <a:pt x="17" y="790"/>
                  <a:pt x="23" y="831"/>
                  <a:pt x="33" y="740"/>
                </a:cubicBezTo>
                <a:cubicBezTo>
                  <a:pt x="21" y="655"/>
                  <a:pt x="15" y="582"/>
                  <a:pt x="8" y="493"/>
                </a:cubicBezTo>
                <a:cubicBezTo>
                  <a:pt x="6" y="471"/>
                  <a:pt x="0" y="428"/>
                  <a:pt x="0" y="428"/>
                </a:cubicBezTo>
              </a:path>
            </a:pathLst>
          </a:custGeom>
          <a:noFill/>
          <a:ln w="25400" cap="sq" cmpd="sng">
            <a:solidFill>
              <a:srgbClr val="FF6600">
                <a:alpha val="100000"/>
              </a:srgbClr>
            </a:solidFill>
            <a:prstDash val="solid"/>
            <a:headEnd type="none" w="sm" len="sm"/>
            <a:tailEnd type="none" w="lg" len="lg"/>
          </a:ln>
        </p:spPr>
        <p:txBody>
          <a:bodyPr/>
          <a:p>
            <a:endParaRPr lang="zh-CN" altLang="en-US"/>
          </a:p>
        </p:txBody>
      </p:sp>
    </p:spTree>
  </p:cSld>
  <p:clrMapOvr>
    <a:masterClrMapping/>
  </p:clrMapOvr>
  <p:transition>
    <p:wheel spokes="8"/>
  </p:transition>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algn="just">
              <a:lnSpc>
                <a:spcPct val="75000"/>
              </a:lnSpc>
              <a:spcBef>
                <a:spcPct val="50000"/>
              </a:spcBef>
            </a:pPr>
            <a:r>
              <a:rPr lang="zh-CN" altLang="en-US" dirty="0">
                <a:latin typeface="Times New Roman" panose="02020603050405020304" pitchFamily="18" charset="0"/>
                <a:ea typeface="宋体" panose="02010600030101010101" pitchFamily="2" charset="-122"/>
                <a:sym typeface="+mn-ea"/>
              </a:rPr>
              <a:t>指令格式：  </a:t>
            </a:r>
            <a:r>
              <a:rPr lang="en-US" altLang="zh-CN">
                <a:latin typeface="Times New Roman" panose="02020603050405020304" pitchFamily="18" charset="0"/>
                <a:ea typeface="宋体" panose="02010600030101010101" pitchFamily="2" charset="-122"/>
                <a:sym typeface="+mn-ea"/>
              </a:rPr>
              <a:t>LES  REG</a:t>
            </a:r>
            <a:r>
              <a:rPr lang="zh-CN" altLang="en-US">
                <a:latin typeface="Times New Roman" panose="02020603050405020304" pitchFamily="18" charset="0"/>
                <a:ea typeface="宋体" panose="02010600030101010101" pitchFamily="2" charset="-122"/>
                <a:sym typeface="+mn-ea"/>
              </a:rPr>
              <a:t>，</a:t>
            </a:r>
            <a:r>
              <a:rPr lang="en-US" altLang="zh-CN">
                <a:latin typeface="Times New Roman" panose="02020603050405020304" pitchFamily="18" charset="0"/>
                <a:ea typeface="宋体" panose="02010600030101010101" pitchFamily="2" charset="-122"/>
                <a:sym typeface="+mn-ea"/>
              </a:rPr>
              <a:t>SRC   </a:t>
            </a:r>
            <a:r>
              <a:rPr lang="zh-CN" altLang="en-US">
                <a:latin typeface="Times New Roman" panose="02020603050405020304" pitchFamily="18" charset="0"/>
                <a:ea typeface="宋体" panose="02010600030101010101" pitchFamily="2" charset="-122"/>
                <a:sym typeface="+mn-ea"/>
              </a:rPr>
              <a:t>；</a:t>
            </a:r>
            <a:r>
              <a:rPr lang="zh-CN" altLang="en-US" dirty="0">
                <a:latin typeface="Times New Roman" panose="02020603050405020304" pitchFamily="18" charset="0"/>
                <a:ea typeface="宋体" panose="02010600030101010101" pitchFamily="2" charset="-122"/>
                <a:sym typeface="+mn-ea"/>
              </a:rPr>
              <a:t>双字操作</a:t>
            </a:r>
            <a:endParaRPr lang="zh-CN" altLang="en-US" dirty="0">
              <a:latin typeface="Times New Roman" panose="02020603050405020304" pitchFamily="18" charset="0"/>
              <a:ea typeface="宋体" panose="02010600030101010101" pitchFamily="2" charset="-122"/>
            </a:endParaRPr>
          </a:p>
          <a:p>
            <a:pPr algn="just">
              <a:lnSpc>
                <a:spcPct val="75000"/>
              </a:lnSpc>
              <a:spcBef>
                <a:spcPct val="50000"/>
              </a:spcBef>
            </a:pPr>
            <a:r>
              <a:rPr lang="zh-CN" altLang="en-US" dirty="0">
                <a:latin typeface="Times New Roman" panose="02020603050405020304" pitchFamily="18" charset="0"/>
                <a:ea typeface="宋体" panose="02010600030101010101" pitchFamily="2" charset="-122"/>
                <a:sym typeface="+mn-ea"/>
              </a:rPr>
              <a:t>执行的操作：</a:t>
            </a:r>
            <a:r>
              <a:rPr lang="en-US" altLang="zh-CN">
                <a:latin typeface="Times New Roman" panose="02020603050405020304" pitchFamily="18" charset="0"/>
                <a:ea typeface="宋体" panose="02010600030101010101" pitchFamily="2" charset="-122"/>
                <a:sym typeface="+mn-ea"/>
              </a:rPr>
              <a:t>REG←(SRC)</a:t>
            </a:r>
            <a:endParaRPr lang="en-US" altLang="zh-CN">
              <a:latin typeface="Times New Roman" panose="02020603050405020304" pitchFamily="18" charset="0"/>
              <a:ea typeface="宋体" panose="02010600030101010101" pitchFamily="2" charset="-122"/>
            </a:endParaRPr>
          </a:p>
          <a:p>
            <a:pPr algn="just">
              <a:lnSpc>
                <a:spcPct val="75000"/>
              </a:lnSpc>
              <a:spcBef>
                <a:spcPct val="50000"/>
              </a:spcBef>
            </a:pPr>
            <a:r>
              <a:rPr lang="en-US" altLang="zh-CN">
                <a:latin typeface="Times New Roman" panose="02020603050405020304" pitchFamily="18" charset="0"/>
                <a:ea typeface="宋体" panose="02010600030101010101" pitchFamily="2" charset="-122"/>
                <a:sym typeface="+mn-ea"/>
              </a:rPr>
              <a:t>            ES←(SRC+2)</a:t>
            </a:r>
            <a:endParaRPr lang="en-US" altLang="zh-CN">
              <a:latin typeface="Times New Roman" panose="02020603050405020304" pitchFamily="18" charset="0"/>
              <a:ea typeface="宋体" panose="02010600030101010101" pitchFamily="2" charset="-122"/>
            </a:endParaRPr>
          </a:p>
          <a:p>
            <a:pPr algn="just">
              <a:lnSpc>
                <a:spcPct val="75000"/>
              </a:lnSpc>
              <a:spcBef>
                <a:spcPct val="50000"/>
              </a:spcBef>
            </a:pPr>
            <a:r>
              <a:rPr lang="zh-CN" altLang="en-US" dirty="0">
                <a:latin typeface="Times New Roman" panose="02020603050405020304" pitchFamily="18" charset="0"/>
                <a:ea typeface="宋体" panose="02010600030101010101" pitchFamily="2" charset="-122"/>
                <a:sym typeface="+mn-ea"/>
              </a:rPr>
              <a:t>本指令执行的操作与</a:t>
            </a:r>
            <a:r>
              <a:rPr lang="en-US" altLang="zh-CN">
                <a:latin typeface="Times New Roman" panose="02020603050405020304" pitchFamily="18" charset="0"/>
                <a:ea typeface="宋体" panose="02010600030101010101" pitchFamily="2" charset="-122"/>
                <a:sym typeface="+mn-ea"/>
              </a:rPr>
              <a:t>LDS</a:t>
            </a:r>
            <a:r>
              <a:rPr lang="zh-CN" altLang="en-US" dirty="0">
                <a:latin typeface="Times New Roman" panose="02020603050405020304" pitchFamily="18" charset="0"/>
                <a:ea typeface="宋体" panose="02010600030101010101" pitchFamily="2" charset="-122"/>
                <a:sym typeface="+mn-ea"/>
              </a:rPr>
              <a:t>指令大致相似，不同之处是以</a:t>
            </a:r>
            <a:r>
              <a:rPr lang="en-US" altLang="zh-CN">
                <a:latin typeface="Times New Roman" panose="02020603050405020304" pitchFamily="18" charset="0"/>
                <a:ea typeface="宋体" panose="02010600030101010101" pitchFamily="2" charset="-122"/>
                <a:sym typeface="+mn-ea"/>
              </a:rPr>
              <a:t>ES</a:t>
            </a:r>
            <a:r>
              <a:rPr lang="zh-CN" altLang="en-US" dirty="0">
                <a:latin typeface="Times New Roman" panose="02020603050405020304" pitchFamily="18" charset="0"/>
                <a:ea typeface="宋体" panose="02010600030101010101" pitchFamily="2" charset="-122"/>
                <a:sym typeface="+mn-ea"/>
              </a:rPr>
              <a:t>代替</a:t>
            </a:r>
            <a:r>
              <a:rPr lang="en-US" altLang="zh-CN">
                <a:latin typeface="Times New Roman" panose="02020603050405020304" pitchFamily="18" charset="0"/>
                <a:ea typeface="宋体" panose="02010600030101010101" pitchFamily="2" charset="-122"/>
                <a:sym typeface="+mn-ea"/>
              </a:rPr>
              <a:t>DS</a:t>
            </a:r>
            <a:r>
              <a:rPr lang="zh-CN" altLang="en-US">
                <a:latin typeface="Times New Roman" panose="02020603050405020304" pitchFamily="18" charset="0"/>
                <a:ea typeface="宋体" panose="02010600030101010101" pitchFamily="2" charset="-122"/>
                <a:sym typeface="+mn-ea"/>
              </a:rPr>
              <a:t>，</a:t>
            </a:r>
            <a:r>
              <a:rPr lang="zh-CN" altLang="en-US" dirty="0">
                <a:latin typeface="Times New Roman" panose="02020603050405020304" pitchFamily="18" charset="0"/>
                <a:ea typeface="宋体" panose="02010600030101010101" pitchFamily="2" charset="-122"/>
                <a:sym typeface="+mn-ea"/>
              </a:rPr>
              <a:t>通常指定</a:t>
            </a:r>
            <a:r>
              <a:rPr lang="en-US" altLang="zh-CN">
                <a:latin typeface="Times New Roman" panose="02020603050405020304" pitchFamily="18" charset="0"/>
                <a:ea typeface="宋体" panose="02010600030101010101" pitchFamily="2" charset="-122"/>
                <a:sym typeface="+mn-ea"/>
              </a:rPr>
              <a:t>REG </a:t>
            </a:r>
            <a:r>
              <a:rPr lang="zh-CN" altLang="en-US">
                <a:latin typeface="Times New Roman" panose="02020603050405020304" pitchFamily="18" charset="0"/>
                <a:ea typeface="宋体" panose="02010600030101010101" pitchFamily="2" charset="-122"/>
                <a:sym typeface="+mn-ea"/>
              </a:rPr>
              <a:t>为</a:t>
            </a:r>
            <a:r>
              <a:rPr lang="en-US" altLang="zh-CN">
                <a:latin typeface="Times New Roman" panose="02020603050405020304" pitchFamily="18" charset="0"/>
                <a:ea typeface="宋体" panose="02010600030101010101" pitchFamily="2" charset="-122"/>
                <a:sym typeface="+mn-ea"/>
              </a:rPr>
              <a:t>DI</a:t>
            </a:r>
            <a:r>
              <a:rPr lang="zh-CN" altLang="en-US" dirty="0">
                <a:latin typeface="Times New Roman" panose="02020603050405020304" pitchFamily="18" charset="0"/>
                <a:ea typeface="宋体" panose="02010600030101010101" pitchFamily="2" charset="-122"/>
                <a:sym typeface="+mn-ea"/>
              </a:rPr>
              <a:t>寄存器。</a:t>
            </a:r>
            <a:endParaRPr lang="zh-CN" altLang="en-US" dirty="0">
              <a:latin typeface="Times New Roman" panose="02020603050405020304" pitchFamily="18" charset="0"/>
              <a:ea typeface="宋体" panose="02010600030101010101" pitchFamily="2" charset="-122"/>
            </a:endParaRPr>
          </a:p>
          <a:p>
            <a:pPr marL="0" indent="0">
              <a:buNone/>
            </a:pPr>
            <a:endParaRPr lang="zh-CN" altLang="en-US"/>
          </a:p>
        </p:txBody>
      </p:sp>
    </p:spTree>
  </p:cSld>
  <p:clrMapOvr>
    <a:masterClrMapping/>
  </p:clrMapOvr>
  <p:transition>
    <p:wheel spokes="8"/>
  </p:transition>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36898" name="标题 336897"/>
          <p:cNvSpPr>
            <a:spLocks noGrp="1"/>
          </p:cNvSpPr>
          <p:nvPr>
            <p:ph type="title"/>
          </p:nvPr>
        </p:nvSpPr>
        <p:spPr/>
        <p:txBody>
          <a:bodyPr anchor="ctr" anchorCtr="0"/>
          <a:p>
            <a:endParaRPr lang="zh-CN" altLang="en-US" dirty="0"/>
          </a:p>
        </p:txBody>
      </p:sp>
      <p:sp>
        <p:nvSpPr>
          <p:cNvPr id="336899" name="文本占位符 336898"/>
          <p:cNvSpPr>
            <a:spLocks noGrp="1"/>
          </p:cNvSpPr>
          <p:nvPr>
            <p:ph type="body" idx="1"/>
          </p:nvPr>
        </p:nvSpPr>
        <p:spPr/>
        <p:txBody>
          <a:bodyPr/>
          <a:p>
            <a:pPr>
              <a:lnSpc>
                <a:spcPct val="110000"/>
              </a:lnSpc>
              <a:buNone/>
            </a:pPr>
            <a:r>
              <a:rPr lang="en-US" altLang="zh-CN"/>
              <a:t>LES</a:t>
            </a:r>
            <a:r>
              <a:rPr lang="zh-CN" altLang="en-US" dirty="0"/>
              <a:t>指令例</a:t>
            </a:r>
            <a:endParaRPr lang="zh-CN" altLang="en-US" dirty="0"/>
          </a:p>
          <a:p>
            <a:pPr>
              <a:lnSpc>
                <a:spcPct val="110000"/>
              </a:lnSpc>
              <a:buNone/>
            </a:pPr>
            <a:r>
              <a:rPr lang="en-US" altLang="zh-CN" sz="2400"/>
              <a:t>LES  DI，[1200H]</a:t>
            </a:r>
            <a:endParaRPr lang="en-US" altLang="zh-CN" sz="2400"/>
          </a:p>
          <a:p>
            <a:pPr>
              <a:lnSpc>
                <a:spcPct val="110000"/>
              </a:lnSpc>
              <a:buNone/>
            </a:pPr>
            <a:r>
              <a:rPr lang="en-US" altLang="zh-CN" sz="2400"/>
              <a:t>MOV  AX，ES:[DI]</a:t>
            </a:r>
            <a:endParaRPr lang="en-US" altLang="zh-CN" sz="2400"/>
          </a:p>
          <a:p>
            <a:pPr>
              <a:lnSpc>
                <a:spcPct val="110000"/>
              </a:lnSpc>
              <a:buNone/>
            </a:pPr>
            <a:endParaRPr lang="zh-CN" altLang="en-US" sz="2400" dirty="0"/>
          </a:p>
          <a:p>
            <a:pPr>
              <a:lnSpc>
                <a:spcPct val="110000"/>
              </a:lnSpc>
              <a:buNone/>
            </a:pPr>
            <a:endParaRPr lang="zh-CN" altLang="en-US" sz="2400" dirty="0"/>
          </a:p>
          <a:p>
            <a:pPr>
              <a:lnSpc>
                <a:spcPct val="110000"/>
              </a:lnSpc>
              <a:buNone/>
            </a:pPr>
            <a:r>
              <a:rPr lang="zh-CN" altLang="en-US" sz="2400" dirty="0"/>
              <a:t>指令执行后：</a:t>
            </a:r>
            <a:endParaRPr lang="zh-CN" altLang="en-US" sz="2400" dirty="0"/>
          </a:p>
          <a:p>
            <a:pPr>
              <a:lnSpc>
                <a:spcPct val="110000"/>
              </a:lnSpc>
              <a:buNone/>
            </a:pPr>
            <a:r>
              <a:rPr lang="en-US" altLang="zh-CN" sz="2400"/>
              <a:t>DS = 1000H</a:t>
            </a:r>
            <a:endParaRPr lang="en-US" altLang="zh-CN" sz="2400"/>
          </a:p>
          <a:p>
            <a:pPr>
              <a:lnSpc>
                <a:spcPct val="110000"/>
              </a:lnSpc>
              <a:buNone/>
            </a:pPr>
            <a:r>
              <a:rPr lang="en-US" altLang="zh-CN" sz="2400"/>
              <a:t>DI = 1234H</a:t>
            </a:r>
            <a:endParaRPr lang="en-US" altLang="zh-CN" sz="2400"/>
          </a:p>
          <a:p>
            <a:pPr>
              <a:lnSpc>
                <a:spcPct val="110000"/>
              </a:lnSpc>
              <a:buNone/>
            </a:pPr>
            <a:r>
              <a:rPr lang="en-US" altLang="zh-CN" sz="2400"/>
              <a:t>AX = 2233H</a:t>
            </a:r>
            <a:endParaRPr lang="zh-CN" altLang="en-US" sz="2400" dirty="0"/>
          </a:p>
        </p:txBody>
      </p:sp>
      <p:sp>
        <p:nvSpPr>
          <p:cNvPr id="336900" name="矩形 336899"/>
          <p:cNvSpPr/>
          <p:nvPr/>
        </p:nvSpPr>
        <p:spPr>
          <a:xfrm>
            <a:off x="6373813" y="1268413"/>
            <a:ext cx="1752600" cy="4572000"/>
          </a:xfrm>
          <a:prstGeom prst="rect">
            <a:avLst/>
          </a:prstGeom>
          <a:solidFill>
            <a:srgbClr val="339966"/>
          </a:solidFill>
          <a:ln w="25400" cap="sq" cmpd="sng">
            <a:solidFill>
              <a:srgbClr val="339966"/>
            </a:solidFill>
            <a:prstDash val="solid"/>
            <a:miter/>
            <a:headEnd type="none" w="sm" len="sm"/>
            <a:tailEnd type="none" w="lg" len="lg"/>
          </a:ln>
        </p:spPr>
        <p:txBody>
          <a:bodyPr/>
          <a:p>
            <a:endParaRPr lang="zh-CN" altLang="en-US"/>
          </a:p>
        </p:txBody>
      </p:sp>
      <p:sp>
        <p:nvSpPr>
          <p:cNvPr id="336901" name="直接连接符 336900"/>
          <p:cNvSpPr/>
          <p:nvPr/>
        </p:nvSpPr>
        <p:spPr>
          <a:xfrm flipH="1">
            <a:off x="6373813" y="1268413"/>
            <a:ext cx="1587" cy="4572000"/>
          </a:xfrm>
          <a:prstGeom prst="line">
            <a:avLst/>
          </a:prstGeom>
          <a:ln w="25400" cap="sq" cmpd="sng">
            <a:solidFill>
              <a:srgbClr val="000080"/>
            </a:solidFill>
            <a:prstDash val="solid"/>
            <a:headEnd type="none" w="sm" len="sm"/>
            <a:tailEnd type="none" w="lg" len="lg"/>
          </a:ln>
        </p:spPr>
      </p:sp>
      <p:sp>
        <p:nvSpPr>
          <p:cNvPr id="336902" name="直接连接符 336901"/>
          <p:cNvSpPr/>
          <p:nvPr/>
        </p:nvSpPr>
        <p:spPr>
          <a:xfrm>
            <a:off x="8126413" y="1268413"/>
            <a:ext cx="0" cy="4572000"/>
          </a:xfrm>
          <a:prstGeom prst="line">
            <a:avLst/>
          </a:prstGeom>
          <a:ln w="25400" cap="sq" cmpd="sng">
            <a:solidFill>
              <a:srgbClr val="000080"/>
            </a:solidFill>
            <a:prstDash val="solid"/>
            <a:headEnd type="none" w="sm" len="sm"/>
            <a:tailEnd type="none" w="lg" len="lg"/>
          </a:ln>
        </p:spPr>
      </p:sp>
      <p:sp>
        <p:nvSpPr>
          <p:cNvPr id="336903" name="直接连接符 336902"/>
          <p:cNvSpPr/>
          <p:nvPr/>
        </p:nvSpPr>
        <p:spPr>
          <a:xfrm>
            <a:off x="6373813" y="2182813"/>
            <a:ext cx="1752600" cy="0"/>
          </a:xfrm>
          <a:prstGeom prst="line">
            <a:avLst/>
          </a:prstGeom>
          <a:ln w="25400" cap="sq" cmpd="sng">
            <a:solidFill>
              <a:schemeClr val="bg2"/>
            </a:solidFill>
            <a:prstDash val="solid"/>
            <a:headEnd type="none" w="sm" len="sm"/>
            <a:tailEnd type="none" w="lg" len="lg"/>
          </a:ln>
        </p:spPr>
      </p:sp>
      <p:sp>
        <p:nvSpPr>
          <p:cNvPr id="336904" name="直接连接符 336903"/>
          <p:cNvSpPr/>
          <p:nvPr/>
        </p:nvSpPr>
        <p:spPr>
          <a:xfrm>
            <a:off x="6373813" y="2563813"/>
            <a:ext cx="1752600" cy="0"/>
          </a:xfrm>
          <a:prstGeom prst="line">
            <a:avLst/>
          </a:prstGeom>
          <a:ln w="25400" cap="sq" cmpd="sng">
            <a:solidFill>
              <a:schemeClr val="bg2"/>
            </a:solidFill>
            <a:prstDash val="solid"/>
            <a:headEnd type="none" w="sm" len="sm"/>
            <a:tailEnd type="none" w="lg" len="lg"/>
          </a:ln>
        </p:spPr>
      </p:sp>
      <p:sp>
        <p:nvSpPr>
          <p:cNvPr id="336905" name="直接连接符 336904"/>
          <p:cNvSpPr/>
          <p:nvPr/>
        </p:nvSpPr>
        <p:spPr>
          <a:xfrm>
            <a:off x="6373813" y="2944813"/>
            <a:ext cx="1752600" cy="0"/>
          </a:xfrm>
          <a:prstGeom prst="line">
            <a:avLst/>
          </a:prstGeom>
          <a:ln w="25400" cap="sq" cmpd="sng">
            <a:solidFill>
              <a:schemeClr val="bg2"/>
            </a:solidFill>
            <a:prstDash val="solid"/>
            <a:headEnd type="none" w="sm" len="sm"/>
            <a:tailEnd type="none" w="lg" len="lg"/>
          </a:ln>
        </p:spPr>
      </p:sp>
      <p:sp>
        <p:nvSpPr>
          <p:cNvPr id="336906" name="直接连接符 336905"/>
          <p:cNvSpPr/>
          <p:nvPr/>
        </p:nvSpPr>
        <p:spPr>
          <a:xfrm>
            <a:off x="6373813" y="1268413"/>
            <a:ext cx="1752600" cy="0"/>
          </a:xfrm>
          <a:prstGeom prst="line">
            <a:avLst/>
          </a:prstGeom>
          <a:ln w="25400" cap="sq" cmpd="sng">
            <a:solidFill>
              <a:srgbClr val="000080"/>
            </a:solidFill>
            <a:prstDash val="solid"/>
            <a:headEnd type="none" w="sm" len="sm"/>
            <a:tailEnd type="none" w="lg" len="lg"/>
          </a:ln>
        </p:spPr>
      </p:sp>
      <p:sp>
        <p:nvSpPr>
          <p:cNvPr id="336907" name="直接连接符 336906"/>
          <p:cNvSpPr/>
          <p:nvPr/>
        </p:nvSpPr>
        <p:spPr>
          <a:xfrm>
            <a:off x="6373813" y="3706813"/>
            <a:ext cx="1752600" cy="0"/>
          </a:xfrm>
          <a:prstGeom prst="line">
            <a:avLst/>
          </a:prstGeom>
          <a:ln w="25400" cap="sq" cmpd="sng">
            <a:solidFill>
              <a:schemeClr val="bg2"/>
            </a:solidFill>
            <a:prstDash val="solid"/>
            <a:headEnd type="none" w="sm" len="sm"/>
            <a:tailEnd type="none" w="lg" len="lg"/>
          </a:ln>
        </p:spPr>
      </p:sp>
      <p:sp>
        <p:nvSpPr>
          <p:cNvPr id="336908" name="直接连接符 336907"/>
          <p:cNvSpPr/>
          <p:nvPr/>
        </p:nvSpPr>
        <p:spPr>
          <a:xfrm>
            <a:off x="6373813" y="3325813"/>
            <a:ext cx="1752600" cy="0"/>
          </a:xfrm>
          <a:prstGeom prst="line">
            <a:avLst/>
          </a:prstGeom>
          <a:ln w="25400" cap="sq" cmpd="sng">
            <a:solidFill>
              <a:schemeClr val="bg2"/>
            </a:solidFill>
            <a:prstDash val="solid"/>
            <a:headEnd type="none" w="sm" len="sm"/>
            <a:tailEnd type="none" w="lg" len="lg"/>
          </a:ln>
        </p:spPr>
      </p:sp>
      <p:sp>
        <p:nvSpPr>
          <p:cNvPr id="336909" name="直接连接符 336908"/>
          <p:cNvSpPr/>
          <p:nvPr/>
        </p:nvSpPr>
        <p:spPr>
          <a:xfrm>
            <a:off x="6373813" y="5256213"/>
            <a:ext cx="1752600" cy="0"/>
          </a:xfrm>
          <a:prstGeom prst="line">
            <a:avLst/>
          </a:prstGeom>
          <a:ln w="25400" cap="sq" cmpd="sng">
            <a:solidFill>
              <a:schemeClr val="bg2"/>
            </a:solidFill>
            <a:prstDash val="solid"/>
            <a:headEnd type="none" w="sm" len="sm"/>
            <a:tailEnd type="none" w="lg" len="lg"/>
          </a:ln>
        </p:spPr>
      </p:sp>
      <p:sp>
        <p:nvSpPr>
          <p:cNvPr id="336910" name="直接连接符 336909"/>
          <p:cNvSpPr/>
          <p:nvPr/>
        </p:nvSpPr>
        <p:spPr>
          <a:xfrm>
            <a:off x="6373813" y="4545013"/>
            <a:ext cx="1752600" cy="0"/>
          </a:xfrm>
          <a:prstGeom prst="line">
            <a:avLst/>
          </a:prstGeom>
          <a:ln w="25400" cap="sq" cmpd="sng">
            <a:solidFill>
              <a:schemeClr val="bg2"/>
            </a:solidFill>
            <a:prstDash val="solid"/>
            <a:headEnd type="none" w="sm" len="sm"/>
            <a:tailEnd type="none" w="lg" len="lg"/>
          </a:ln>
        </p:spPr>
      </p:sp>
      <p:sp>
        <p:nvSpPr>
          <p:cNvPr id="336911" name="文本框 336910"/>
          <p:cNvSpPr txBox="1"/>
          <p:nvPr/>
        </p:nvSpPr>
        <p:spPr>
          <a:xfrm>
            <a:off x="6983413" y="1497013"/>
            <a:ext cx="609600" cy="457200"/>
          </a:xfrm>
          <a:prstGeom prst="rect">
            <a:avLst/>
          </a:prstGeom>
          <a:noFill/>
          <a:ln w="12700">
            <a:noFill/>
          </a:ln>
        </p:spPr>
        <p:txBody>
          <a:bodyPr>
            <a:spAutoFit/>
          </a:bodyPr>
          <a:p>
            <a:pPr>
              <a:spcBef>
                <a:spcPct val="50000"/>
              </a:spcBef>
            </a:pPr>
            <a:r>
              <a:rPr lang="en-US" altLang="zh-CN" sz="2400" b="0">
                <a:solidFill>
                  <a:schemeClr val="tx2"/>
                </a:solidFill>
                <a:latin typeface="宋体" panose="02010600030101010101" pitchFamily="2" charset="-122"/>
              </a:rPr>
              <a:t>┇</a:t>
            </a:r>
            <a:r>
              <a:rPr lang="en-US" altLang="zh-CN" sz="2400" b="0">
                <a:solidFill>
                  <a:schemeClr val="tx2"/>
                </a:solidFill>
                <a:latin typeface="Times New Roman" panose="02020603050405020304" pitchFamily="18" charset="0"/>
              </a:rPr>
              <a:t> </a:t>
            </a:r>
            <a:endParaRPr lang="en-US" altLang="zh-CN" sz="2400" b="0">
              <a:solidFill>
                <a:schemeClr val="tx2"/>
              </a:solidFill>
              <a:latin typeface="Times New Roman" panose="02020603050405020304" pitchFamily="18" charset="0"/>
            </a:endParaRPr>
          </a:p>
        </p:txBody>
      </p:sp>
      <p:sp>
        <p:nvSpPr>
          <p:cNvPr id="336912" name="文本框 336911"/>
          <p:cNvSpPr txBox="1"/>
          <p:nvPr/>
        </p:nvSpPr>
        <p:spPr>
          <a:xfrm>
            <a:off x="6983413" y="3935413"/>
            <a:ext cx="609600" cy="457200"/>
          </a:xfrm>
          <a:prstGeom prst="rect">
            <a:avLst/>
          </a:prstGeom>
          <a:noFill/>
          <a:ln w="12700">
            <a:noFill/>
          </a:ln>
        </p:spPr>
        <p:txBody>
          <a:bodyPr>
            <a:spAutoFit/>
          </a:bodyPr>
          <a:p>
            <a:pPr>
              <a:spcBef>
                <a:spcPct val="50000"/>
              </a:spcBef>
            </a:pPr>
            <a:r>
              <a:rPr lang="en-US" altLang="zh-CN" sz="2400" b="0">
                <a:solidFill>
                  <a:schemeClr val="tx2"/>
                </a:solidFill>
                <a:latin typeface="宋体" panose="02010600030101010101" pitchFamily="2" charset="-122"/>
              </a:rPr>
              <a:t>┇</a:t>
            </a:r>
            <a:r>
              <a:rPr lang="en-US" altLang="zh-CN" sz="2400" b="0">
                <a:solidFill>
                  <a:schemeClr val="tx2"/>
                </a:solidFill>
                <a:latin typeface="Times New Roman" panose="02020603050405020304" pitchFamily="18" charset="0"/>
              </a:rPr>
              <a:t> </a:t>
            </a:r>
            <a:endParaRPr lang="en-US" altLang="zh-CN" sz="2400" b="0">
              <a:solidFill>
                <a:schemeClr val="tx2"/>
              </a:solidFill>
              <a:latin typeface="Times New Roman" panose="02020603050405020304" pitchFamily="18" charset="0"/>
            </a:endParaRPr>
          </a:p>
        </p:txBody>
      </p:sp>
      <p:sp>
        <p:nvSpPr>
          <p:cNvPr id="336913" name="文本框 336912"/>
          <p:cNvSpPr txBox="1"/>
          <p:nvPr/>
        </p:nvSpPr>
        <p:spPr>
          <a:xfrm>
            <a:off x="6856413" y="2525713"/>
            <a:ext cx="762000" cy="457200"/>
          </a:xfrm>
          <a:prstGeom prst="rect">
            <a:avLst/>
          </a:prstGeom>
          <a:noFill/>
          <a:ln w="25400">
            <a:noFill/>
          </a:ln>
        </p:spPr>
        <p:txBody>
          <a:bodyPr>
            <a:spAutoFit/>
          </a:bodyPr>
          <a:p>
            <a:pPr eaLnBrk="0" hangingPunct="0">
              <a:spcBef>
                <a:spcPct val="50000"/>
              </a:spcBef>
            </a:pPr>
            <a:r>
              <a:rPr lang="zh-CN" altLang="en-US" sz="2400" b="0" dirty="0">
                <a:solidFill>
                  <a:schemeClr val="tx2"/>
                </a:solidFill>
                <a:latin typeface="Times New Roman" panose="02020603050405020304" pitchFamily="18" charset="0"/>
              </a:rPr>
              <a:t>12</a:t>
            </a:r>
            <a:r>
              <a:rPr lang="en-US" altLang="zh-CN" sz="2400" b="0">
                <a:solidFill>
                  <a:schemeClr val="tx2"/>
                </a:solidFill>
                <a:latin typeface="Times New Roman" panose="02020603050405020304" pitchFamily="18" charset="0"/>
              </a:rPr>
              <a:t>H</a:t>
            </a:r>
            <a:endParaRPr lang="en-US" altLang="zh-CN" sz="2400" b="0">
              <a:solidFill>
                <a:schemeClr val="tx2"/>
              </a:solidFill>
              <a:latin typeface="Times New Roman" panose="02020603050405020304" pitchFamily="18" charset="0"/>
            </a:endParaRPr>
          </a:p>
        </p:txBody>
      </p:sp>
      <p:sp>
        <p:nvSpPr>
          <p:cNvPr id="336914" name="文本框 336913"/>
          <p:cNvSpPr txBox="1"/>
          <p:nvPr/>
        </p:nvSpPr>
        <p:spPr>
          <a:xfrm>
            <a:off x="6856413" y="2144713"/>
            <a:ext cx="762000" cy="457200"/>
          </a:xfrm>
          <a:prstGeom prst="rect">
            <a:avLst/>
          </a:prstGeom>
          <a:noFill/>
          <a:ln w="25400">
            <a:noFill/>
          </a:ln>
        </p:spPr>
        <p:txBody>
          <a:bodyPr>
            <a:spAutoFit/>
          </a:bodyPr>
          <a:p>
            <a:pPr eaLnBrk="0" hangingPunct="0">
              <a:spcBef>
                <a:spcPct val="50000"/>
              </a:spcBef>
            </a:pPr>
            <a:r>
              <a:rPr lang="en-US" altLang="zh-CN" sz="2400" b="0">
                <a:solidFill>
                  <a:schemeClr val="tx2"/>
                </a:solidFill>
                <a:latin typeface="Times New Roman" panose="02020603050405020304" pitchFamily="18" charset="0"/>
              </a:rPr>
              <a:t>34H</a:t>
            </a:r>
            <a:endParaRPr lang="en-US" altLang="zh-CN" sz="2400" b="0">
              <a:solidFill>
                <a:schemeClr val="tx2"/>
              </a:solidFill>
              <a:latin typeface="Times New Roman" panose="02020603050405020304" pitchFamily="18" charset="0"/>
            </a:endParaRPr>
          </a:p>
        </p:txBody>
      </p:sp>
      <p:sp>
        <p:nvSpPr>
          <p:cNvPr id="336915" name="文本框 336914"/>
          <p:cNvSpPr txBox="1"/>
          <p:nvPr/>
        </p:nvSpPr>
        <p:spPr>
          <a:xfrm>
            <a:off x="6869113" y="2944813"/>
            <a:ext cx="762000" cy="457200"/>
          </a:xfrm>
          <a:prstGeom prst="rect">
            <a:avLst/>
          </a:prstGeom>
          <a:noFill/>
          <a:ln w="25400">
            <a:noFill/>
          </a:ln>
        </p:spPr>
        <p:txBody>
          <a:bodyPr>
            <a:spAutoFit/>
          </a:bodyPr>
          <a:p>
            <a:pPr eaLnBrk="0" hangingPunct="0">
              <a:spcBef>
                <a:spcPct val="50000"/>
              </a:spcBef>
            </a:pPr>
            <a:r>
              <a:rPr lang="en-US" altLang="zh-CN" sz="2400" b="0">
                <a:solidFill>
                  <a:schemeClr val="tx2"/>
                </a:solidFill>
                <a:latin typeface="Times New Roman" panose="02020603050405020304" pitchFamily="18" charset="0"/>
              </a:rPr>
              <a:t>00H</a:t>
            </a:r>
            <a:endParaRPr lang="en-US" altLang="zh-CN" sz="2400" b="0">
              <a:solidFill>
                <a:schemeClr val="tx2"/>
              </a:solidFill>
              <a:latin typeface="Times New Roman" panose="02020603050405020304" pitchFamily="18" charset="0"/>
            </a:endParaRPr>
          </a:p>
        </p:txBody>
      </p:sp>
      <p:sp>
        <p:nvSpPr>
          <p:cNvPr id="336916" name="文本框 336915"/>
          <p:cNvSpPr txBox="1"/>
          <p:nvPr/>
        </p:nvSpPr>
        <p:spPr>
          <a:xfrm>
            <a:off x="6856413" y="3325813"/>
            <a:ext cx="762000" cy="457200"/>
          </a:xfrm>
          <a:prstGeom prst="rect">
            <a:avLst/>
          </a:prstGeom>
          <a:noFill/>
          <a:ln w="25400">
            <a:noFill/>
          </a:ln>
        </p:spPr>
        <p:txBody>
          <a:bodyPr>
            <a:spAutoFit/>
          </a:bodyPr>
          <a:p>
            <a:pPr eaLnBrk="0" hangingPunct="0">
              <a:spcBef>
                <a:spcPct val="50000"/>
              </a:spcBef>
            </a:pPr>
            <a:r>
              <a:rPr lang="en-US" altLang="zh-CN" sz="2400" b="0">
                <a:solidFill>
                  <a:schemeClr val="tx2"/>
                </a:solidFill>
                <a:latin typeface="Times New Roman" panose="02020603050405020304" pitchFamily="18" charset="0"/>
              </a:rPr>
              <a:t>60H</a:t>
            </a:r>
            <a:endParaRPr lang="en-US" altLang="zh-CN" sz="2400" b="0">
              <a:solidFill>
                <a:schemeClr val="tx2"/>
              </a:solidFill>
              <a:latin typeface="Times New Roman" panose="02020603050405020304" pitchFamily="18" charset="0"/>
            </a:endParaRPr>
          </a:p>
        </p:txBody>
      </p:sp>
      <p:sp>
        <p:nvSpPr>
          <p:cNvPr id="336917" name="文本框 336916"/>
          <p:cNvSpPr txBox="1"/>
          <p:nvPr/>
        </p:nvSpPr>
        <p:spPr>
          <a:xfrm>
            <a:off x="5076825" y="2030413"/>
            <a:ext cx="1296988"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11200H</a:t>
            </a:r>
            <a:endParaRPr lang="en-US" altLang="zh-CN" sz="2400">
              <a:solidFill>
                <a:schemeClr val="tx2"/>
              </a:solidFill>
              <a:latin typeface="Times New Roman" panose="02020603050405020304" pitchFamily="18" charset="0"/>
            </a:endParaRPr>
          </a:p>
        </p:txBody>
      </p:sp>
      <p:sp>
        <p:nvSpPr>
          <p:cNvPr id="336918" name="文本框 336917"/>
          <p:cNvSpPr txBox="1"/>
          <p:nvPr/>
        </p:nvSpPr>
        <p:spPr>
          <a:xfrm>
            <a:off x="8355013" y="2182813"/>
            <a:ext cx="457200" cy="1006475"/>
          </a:xfrm>
          <a:prstGeom prst="rect">
            <a:avLst/>
          </a:prstGeom>
          <a:noFill/>
          <a:ln w="25400">
            <a:noFill/>
          </a:ln>
        </p:spPr>
        <p:txBody>
          <a:bodyPr>
            <a:spAutoFit/>
          </a:bodyPr>
          <a:p>
            <a:pPr eaLnBrk="0" hangingPunct="0">
              <a:spcBef>
                <a:spcPct val="50000"/>
              </a:spcBef>
            </a:pPr>
            <a:r>
              <a:rPr lang="zh-CN" altLang="en-US" sz="2000" dirty="0">
                <a:solidFill>
                  <a:schemeClr val="tx2"/>
                </a:solidFill>
                <a:latin typeface="Times New Roman" panose="02020603050405020304" pitchFamily="18" charset="0"/>
              </a:rPr>
              <a:t>数据段</a:t>
            </a:r>
            <a:endParaRPr lang="zh-CN" altLang="en-US" sz="2000" dirty="0">
              <a:solidFill>
                <a:schemeClr val="tx2"/>
              </a:solidFill>
              <a:latin typeface="Times New Roman" panose="02020603050405020304" pitchFamily="18" charset="0"/>
            </a:endParaRPr>
          </a:p>
        </p:txBody>
      </p:sp>
      <p:sp>
        <p:nvSpPr>
          <p:cNvPr id="336919" name="直接连接符 336918"/>
          <p:cNvSpPr/>
          <p:nvPr/>
        </p:nvSpPr>
        <p:spPr>
          <a:xfrm>
            <a:off x="6373813" y="4926013"/>
            <a:ext cx="1752600" cy="0"/>
          </a:xfrm>
          <a:prstGeom prst="line">
            <a:avLst/>
          </a:prstGeom>
          <a:ln w="25400" cap="sq" cmpd="sng">
            <a:solidFill>
              <a:schemeClr val="bg2"/>
            </a:solidFill>
            <a:prstDash val="solid"/>
            <a:headEnd type="none" w="sm" len="sm"/>
            <a:tailEnd type="none" w="lg" len="lg"/>
          </a:ln>
        </p:spPr>
      </p:sp>
      <p:sp>
        <p:nvSpPr>
          <p:cNvPr id="336920" name="直接连接符 336919"/>
          <p:cNvSpPr/>
          <p:nvPr/>
        </p:nvSpPr>
        <p:spPr>
          <a:xfrm>
            <a:off x="6373813" y="5840413"/>
            <a:ext cx="1752600" cy="0"/>
          </a:xfrm>
          <a:prstGeom prst="line">
            <a:avLst/>
          </a:prstGeom>
          <a:ln w="25400" cap="sq" cmpd="sng">
            <a:solidFill>
              <a:srgbClr val="000080"/>
            </a:solidFill>
            <a:prstDash val="solid"/>
            <a:headEnd type="none" w="sm" len="sm"/>
            <a:tailEnd type="none" w="lg" len="lg"/>
          </a:ln>
        </p:spPr>
      </p:sp>
      <p:sp>
        <p:nvSpPr>
          <p:cNvPr id="336921" name="文本框 336920"/>
          <p:cNvSpPr txBox="1"/>
          <p:nvPr/>
        </p:nvSpPr>
        <p:spPr>
          <a:xfrm>
            <a:off x="6983413" y="5307013"/>
            <a:ext cx="609600" cy="457200"/>
          </a:xfrm>
          <a:prstGeom prst="rect">
            <a:avLst/>
          </a:prstGeom>
          <a:noFill/>
          <a:ln w="12700">
            <a:noFill/>
          </a:ln>
        </p:spPr>
        <p:txBody>
          <a:bodyPr>
            <a:spAutoFit/>
          </a:bodyPr>
          <a:p>
            <a:pPr>
              <a:spcBef>
                <a:spcPct val="50000"/>
              </a:spcBef>
            </a:pPr>
            <a:r>
              <a:rPr lang="en-US" altLang="zh-CN" sz="2400" b="0">
                <a:solidFill>
                  <a:schemeClr val="tx2"/>
                </a:solidFill>
                <a:latin typeface="宋体" panose="02010600030101010101" pitchFamily="2" charset="-122"/>
              </a:rPr>
              <a:t>┇</a:t>
            </a:r>
            <a:r>
              <a:rPr lang="en-US" altLang="zh-CN" sz="2400" b="0">
                <a:solidFill>
                  <a:schemeClr val="tx2"/>
                </a:solidFill>
                <a:latin typeface="Times New Roman" panose="02020603050405020304" pitchFamily="18" charset="0"/>
              </a:rPr>
              <a:t> </a:t>
            </a:r>
            <a:endParaRPr lang="en-US" altLang="zh-CN" sz="2400" b="0">
              <a:solidFill>
                <a:schemeClr val="tx2"/>
              </a:solidFill>
              <a:latin typeface="Times New Roman" panose="02020603050405020304" pitchFamily="18" charset="0"/>
            </a:endParaRPr>
          </a:p>
        </p:txBody>
      </p:sp>
      <p:sp>
        <p:nvSpPr>
          <p:cNvPr id="336922" name="文本框 336921"/>
          <p:cNvSpPr txBox="1"/>
          <p:nvPr/>
        </p:nvSpPr>
        <p:spPr>
          <a:xfrm>
            <a:off x="2446338" y="3187700"/>
            <a:ext cx="685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ES</a:t>
            </a:r>
            <a:endParaRPr lang="en-US" altLang="zh-CN" sz="2400">
              <a:solidFill>
                <a:schemeClr val="tx2"/>
              </a:solidFill>
              <a:latin typeface="Times New Roman" panose="02020603050405020304" pitchFamily="18" charset="0"/>
            </a:endParaRPr>
          </a:p>
        </p:txBody>
      </p:sp>
      <p:sp>
        <p:nvSpPr>
          <p:cNvPr id="336923" name="矩形 336922"/>
          <p:cNvSpPr/>
          <p:nvPr/>
        </p:nvSpPr>
        <p:spPr>
          <a:xfrm>
            <a:off x="2106613" y="3630613"/>
            <a:ext cx="1295400" cy="381000"/>
          </a:xfrm>
          <a:prstGeom prst="rect">
            <a:avLst/>
          </a:prstGeom>
          <a:solidFill>
            <a:srgbClr val="339966"/>
          </a:solidFill>
          <a:ln w="25400" cap="sq" cmpd="sng">
            <a:solidFill>
              <a:srgbClr val="339966"/>
            </a:solidFill>
            <a:prstDash val="solid"/>
            <a:miter/>
            <a:headEnd type="none" w="sm" len="sm"/>
            <a:tailEnd type="none" w="lg" len="lg"/>
          </a:ln>
        </p:spPr>
        <p:txBody>
          <a:bodyPr/>
          <a:p>
            <a:endParaRPr lang="zh-CN" altLang="en-US"/>
          </a:p>
        </p:txBody>
      </p:sp>
      <p:sp>
        <p:nvSpPr>
          <p:cNvPr id="336924" name="矩形 336923"/>
          <p:cNvSpPr/>
          <p:nvPr/>
        </p:nvSpPr>
        <p:spPr>
          <a:xfrm>
            <a:off x="4087813" y="3630613"/>
            <a:ext cx="1295400" cy="381000"/>
          </a:xfrm>
          <a:prstGeom prst="rect">
            <a:avLst/>
          </a:prstGeom>
          <a:solidFill>
            <a:srgbClr val="339966"/>
          </a:solidFill>
          <a:ln w="25400" cap="sq" cmpd="sng">
            <a:solidFill>
              <a:srgbClr val="339966"/>
            </a:solidFill>
            <a:prstDash val="solid"/>
            <a:miter/>
            <a:headEnd type="none" w="sm" len="sm"/>
            <a:tailEnd type="none" w="lg" len="lg"/>
          </a:ln>
        </p:spPr>
        <p:txBody>
          <a:bodyPr/>
          <a:p>
            <a:endParaRPr lang="zh-CN" altLang="en-US"/>
          </a:p>
        </p:txBody>
      </p:sp>
      <p:sp>
        <p:nvSpPr>
          <p:cNvPr id="336925" name="文本框 336924"/>
          <p:cNvSpPr txBox="1"/>
          <p:nvPr/>
        </p:nvSpPr>
        <p:spPr>
          <a:xfrm>
            <a:off x="4462463" y="3187700"/>
            <a:ext cx="685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DI</a:t>
            </a:r>
            <a:endParaRPr lang="en-US" altLang="zh-CN" sz="2400">
              <a:solidFill>
                <a:schemeClr val="tx2"/>
              </a:solidFill>
              <a:latin typeface="Times New Roman" panose="02020603050405020304" pitchFamily="18" charset="0"/>
            </a:endParaRPr>
          </a:p>
        </p:txBody>
      </p:sp>
      <p:sp>
        <p:nvSpPr>
          <p:cNvPr id="336926" name="直接连接符 336925"/>
          <p:cNvSpPr/>
          <p:nvPr/>
        </p:nvSpPr>
        <p:spPr>
          <a:xfrm>
            <a:off x="2754313" y="3630613"/>
            <a:ext cx="0" cy="381000"/>
          </a:xfrm>
          <a:prstGeom prst="line">
            <a:avLst/>
          </a:prstGeom>
          <a:ln w="25400" cap="sq" cmpd="sng">
            <a:solidFill>
              <a:schemeClr val="accent1"/>
            </a:solidFill>
            <a:prstDash val="solid"/>
            <a:headEnd type="none" w="sm" len="sm"/>
            <a:tailEnd type="none" w="lg" len="lg"/>
          </a:ln>
        </p:spPr>
      </p:sp>
      <p:sp>
        <p:nvSpPr>
          <p:cNvPr id="336927" name="直接连接符 336926"/>
          <p:cNvSpPr/>
          <p:nvPr/>
        </p:nvSpPr>
        <p:spPr>
          <a:xfrm>
            <a:off x="4773613" y="3630613"/>
            <a:ext cx="0" cy="381000"/>
          </a:xfrm>
          <a:prstGeom prst="line">
            <a:avLst/>
          </a:prstGeom>
          <a:ln w="25400" cap="sq" cmpd="sng">
            <a:solidFill>
              <a:schemeClr val="accent1"/>
            </a:solidFill>
            <a:prstDash val="solid"/>
            <a:headEnd type="none" w="sm" len="sm"/>
            <a:tailEnd type="none" w="lg" len="lg"/>
          </a:ln>
        </p:spPr>
      </p:sp>
      <p:sp>
        <p:nvSpPr>
          <p:cNvPr id="336928" name="任意多边形 336927"/>
          <p:cNvSpPr/>
          <p:nvPr/>
        </p:nvSpPr>
        <p:spPr>
          <a:xfrm>
            <a:off x="3171825" y="3021013"/>
            <a:ext cx="3230563" cy="1541462"/>
          </a:xfrm>
          <a:custGeom>
            <a:avLst/>
            <a:gdLst/>
            <a:ahLst/>
            <a:cxnLst/>
            <a:pathLst>
              <a:path w="2035" h="971">
                <a:moveTo>
                  <a:pt x="2035" y="0"/>
                </a:moveTo>
                <a:cubicBezTo>
                  <a:pt x="1991" y="41"/>
                  <a:pt x="1954" y="88"/>
                  <a:pt x="1895" y="107"/>
                </a:cubicBezTo>
                <a:cubicBezTo>
                  <a:pt x="1890" y="111"/>
                  <a:pt x="1865" y="134"/>
                  <a:pt x="1862" y="140"/>
                </a:cubicBezTo>
                <a:cubicBezTo>
                  <a:pt x="1834" y="189"/>
                  <a:pt x="1876" y="144"/>
                  <a:pt x="1837" y="181"/>
                </a:cubicBezTo>
                <a:cubicBezTo>
                  <a:pt x="1828" y="209"/>
                  <a:pt x="1817" y="226"/>
                  <a:pt x="1796" y="247"/>
                </a:cubicBezTo>
                <a:cubicBezTo>
                  <a:pt x="1785" y="282"/>
                  <a:pt x="1757" y="304"/>
                  <a:pt x="1730" y="329"/>
                </a:cubicBezTo>
                <a:cubicBezTo>
                  <a:pt x="1710" y="392"/>
                  <a:pt x="1688" y="409"/>
                  <a:pt x="1648" y="461"/>
                </a:cubicBezTo>
                <a:cubicBezTo>
                  <a:pt x="1604" y="519"/>
                  <a:pt x="1637" y="503"/>
                  <a:pt x="1590" y="518"/>
                </a:cubicBezTo>
                <a:cubicBezTo>
                  <a:pt x="1560" y="550"/>
                  <a:pt x="1555" y="594"/>
                  <a:pt x="1508" y="609"/>
                </a:cubicBezTo>
                <a:cubicBezTo>
                  <a:pt x="1499" y="636"/>
                  <a:pt x="1468" y="711"/>
                  <a:pt x="1442" y="724"/>
                </a:cubicBezTo>
                <a:cubicBezTo>
                  <a:pt x="1320" y="785"/>
                  <a:pt x="1444" y="708"/>
                  <a:pt x="1368" y="757"/>
                </a:cubicBezTo>
                <a:cubicBezTo>
                  <a:pt x="1359" y="772"/>
                  <a:pt x="1344" y="783"/>
                  <a:pt x="1335" y="798"/>
                </a:cubicBezTo>
                <a:cubicBezTo>
                  <a:pt x="1330" y="805"/>
                  <a:pt x="1332" y="816"/>
                  <a:pt x="1327" y="823"/>
                </a:cubicBezTo>
                <a:cubicBezTo>
                  <a:pt x="1313" y="840"/>
                  <a:pt x="1281" y="857"/>
                  <a:pt x="1261" y="864"/>
                </a:cubicBezTo>
                <a:cubicBezTo>
                  <a:pt x="1234" y="893"/>
                  <a:pt x="1215" y="893"/>
                  <a:pt x="1179" y="905"/>
                </a:cubicBezTo>
                <a:cubicBezTo>
                  <a:pt x="1119" y="969"/>
                  <a:pt x="1032" y="955"/>
                  <a:pt x="949" y="971"/>
                </a:cubicBezTo>
                <a:cubicBezTo>
                  <a:pt x="769" y="960"/>
                  <a:pt x="594" y="926"/>
                  <a:pt x="414" y="913"/>
                </a:cubicBezTo>
                <a:cubicBezTo>
                  <a:pt x="362" y="897"/>
                  <a:pt x="309" y="889"/>
                  <a:pt x="257" y="872"/>
                </a:cubicBezTo>
                <a:cubicBezTo>
                  <a:pt x="212" y="842"/>
                  <a:pt x="161" y="831"/>
                  <a:pt x="109" y="823"/>
                </a:cubicBezTo>
                <a:cubicBezTo>
                  <a:pt x="69" y="810"/>
                  <a:pt x="6" y="763"/>
                  <a:pt x="2" y="716"/>
                </a:cubicBezTo>
                <a:cubicBezTo>
                  <a:pt x="0" y="691"/>
                  <a:pt x="2" y="667"/>
                  <a:pt x="2" y="642"/>
                </a:cubicBezTo>
              </a:path>
            </a:pathLst>
          </a:custGeom>
          <a:noFill/>
          <a:ln w="25400" cap="sq" cmpd="sng">
            <a:solidFill>
              <a:srgbClr val="FF6600">
                <a:alpha val="100000"/>
              </a:srgbClr>
            </a:solidFill>
            <a:prstDash val="solid"/>
            <a:headEnd type="none" w="sm" len="sm"/>
            <a:tailEnd type="none" w="lg" len="lg"/>
          </a:ln>
        </p:spPr>
        <p:txBody>
          <a:bodyPr/>
          <a:p>
            <a:endParaRPr lang="zh-CN" altLang="en-US"/>
          </a:p>
        </p:txBody>
      </p:sp>
      <p:sp>
        <p:nvSpPr>
          <p:cNvPr id="336929" name="直接连接符 336928"/>
          <p:cNvSpPr/>
          <p:nvPr/>
        </p:nvSpPr>
        <p:spPr>
          <a:xfrm flipV="1">
            <a:off x="3173413" y="4011613"/>
            <a:ext cx="0" cy="152400"/>
          </a:xfrm>
          <a:prstGeom prst="line">
            <a:avLst/>
          </a:prstGeom>
          <a:ln w="25400" cap="sq" cmpd="sng">
            <a:solidFill>
              <a:srgbClr val="FF6600"/>
            </a:solidFill>
            <a:prstDash val="solid"/>
            <a:headEnd type="none" w="sm" len="sm"/>
            <a:tailEnd type="triangle" w="lg" len="lg"/>
          </a:ln>
        </p:spPr>
      </p:sp>
      <p:sp>
        <p:nvSpPr>
          <p:cNvPr id="336930" name="直接连接符 336929"/>
          <p:cNvSpPr/>
          <p:nvPr/>
        </p:nvSpPr>
        <p:spPr>
          <a:xfrm flipV="1">
            <a:off x="2513013" y="4011613"/>
            <a:ext cx="0" cy="152400"/>
          </a:xfrm>
          <a:prstGeom prst="line">
            <a:avLst/>
          </a:prstGeom>
          <a:ln w="25400" cap="sq" cmpd="sng">
            <a:solidFill>
              <a:srgbClr val="FF6600"/>
            </a:solidFill>
            <a:prstDash val="solid"/>
            <a:headEnd type="none" w="sm" len="sm"/>
            <a:tailEnd type="triangle" w="lg" len="lg"/>
          </a:ln>
        </p:spPr>
      </p:sp>
      <p:sp>
        <p:nvSpPr>
          <p:cNvPr id="336931" name="任意多边形 336930"/>
          <p:cNvSpPr/>
          <p:nvPr/>
        </p:nvSpPr>
        <p:spPr>
          <a:xfrm>
            <a:off x="4181475" y="2563813"/>
            <a:ext cx="2233613" cy="1058862"/>
          </a:xfrm>
          <a:custGeom>
            <a:avLst/>
            <a:gdLst/>
            <a:ahLst/>
            <a:cxnLst/>
            <a:pathLst>
              <a:path w="1407" h="667">
                <a:moveTo>
                  <a:pt x="1407" y="99"/>
                </a:moveTo>
                <a:cubicBezTo>
                  <a:pt x="1377" y="67"/>
                  <a:pt x="1344" y="29"/>
                  <a:pt x="1300" y="16"/>
                </a:cubicBezTo>
                <a:cubicBezTo>
                  <a:pt x="1284" y="11"/>
                  <a:pt x="1267" y="11"/>
                  <a:pt x="1251" y="8"/>
                </a:cubicBezTo>
                <a:cubicBezTo>
                  <a:pt x="1242" y="6"/>
                  <a:pt x="1234" y="3"/>
                  <a:pt x="1226" y="0"/>
                </a:cubicBezTo>
                <a:cubicBezTo>
                  <a:pt x="968" y="6"/>
                  <a:pt x="711" y="14"/>
                  <a:pt x="453" y="25"/>
                </a:cubicBezTo>
                <a:cubicBezTo>
                  <a:pt x="445" y="28"/>
                  <a:pt x="436" y="29"/>
                  <a:pt x="428" y="33"/>
                </a:cubicBezTo>
                <a:cubicBezTo>
                  <a:pt x="421" y="37"/>
                  <a:pt x="418" y="46"/>
                  <a:pt x="411" y="49"/>
                </a:cubicBezTo>
                <a:cubicBezTo>
                  <a:pt x="382" y="61"/>
                  <a:pt x="335" y="68"/>
                  <a:pt x="304" y="74"/>
                </a:cubicBezTo>
                <a:cubicBezTo>
                  <a:pt x="260" y="120"/>
                  <a:pt x="246" y="168"/>
                  <a:pt x="181" y="189"/>
                </a:cubicBezTo>
                <a:cubicBezTo>
                  <a:pt x="148" y="212"/>
                  <a:pt x="124" y="241"/>
                  <a:pt x="90" y="263"/>
                </a:cubicBezTo>
                <a:cubicBezTo>
                  <a:pt x="77" y="302"/>
                  <a:pt x="80" y="309"/>
                  <a:pt x="58" y="337"/>
                </a:cubicBezTo>
                <a:cubicBezTo>
                  <a:pt x="35" y="366"/>
                  <a:pt x="44" y="342"/>
                  <a:pt x="25" y="379"/>
                </a:cubicBezTo>
                <a:cubicBezTo>
                  <a:pt x="12" y="404"/>
                  <a:pt x="9" y="434"/>
                  <a:pt x="0" y="461"/>
                </a:cubicBezTo>
                <a:cubicBezTo>
                  <a:pt x="14" y="531"/>
                  <a:pt x="25" y="596"/>
                  <a:pt x="25" y="667"/>
                </a:cubicBezTo>
              </a:path>
            </a:pathLst>
          </a:custGeom>
          <a:noFill/>
          <a:ln w="25400" cap="sq" cmpd="sng">
            <a:solidFill>
              <a:srgbClr val="FF6600">
                <a:alpha val="100000"/>
              </a:srgbClr>
            </a:solidFill>
            <a:prstDash val="solid"/>
            <a:headEnd type="none" w="sm" len="sm"/>
            <a:tailEnd type="none" w="lg" len="lg"/>
          </a:ln>
        </p:spPr>
        <p:txBody>
          <a:bodyPr/>
          <a:p>
            <a:endParaRPr lang="zh-CN" altLang="en-US"/>
          </a:p>
        </p:txBody>
      </p:sp>
      <p:sp>
        <p:nvSpPr>
          <p:cNvPr id="336932" name="任意多边形 336931"/>
          <p:cNvSpPr/>
          <p:nvPr/>
        </p:nvSpPr>
        <p:spPr>
          <a:xfrm>
            <a:off x="5002213" y="2354263"/>
            <a:ext cx="1452562" cy="1281112"/>
          </a:xfrm>
          <a:custGeom>
            <a:avLst/>
            <a:gdLst/>
            <a:ahLst/>
            <a:cxnLst/>
            <a:pathLst>
              <a:path w="905" h="807">
                <a:moveTo>
                  <a:pt x="905" y="9"/>
                </a:moveTo>
                <a:cubicBezTo>
                  <a:pt x="874" y="19"/>
                  <a:pt x="861" y="11"/>
                  <a:pt x="831" y="0"/>
                </a:cubicBezTo>
                <a:cubicBezTo>
                  <a:pt x="814" y="6"/>
                  <a:pt x="795" y="6"/>
                  <a:pt x="781" y="17"/>
                </a:cubicBezTo>
                <a:cubicBezTo>
                  <a:pt x="773" y="23"/>
                  <a:pt x="773" y="36"/>
                  <a:pt x="765" y="41"/>
                </a:cubicBezTo>
                <a:cubicBezTo>
                  <a:pt x="752" y="50"/>
                  <a:pt x="677" y="58"/>
                  <a:pt x="674" y="58"/>
                </a:cubicBezTo>
                <a:cubicBezTo>
                  <a:pt x="658" y="63"/>
                  <a:pt x="637" y="61"/>
                  <a:pt x="625" y="74"/>
                </a:cubicBezTo>
                <a:cubicBezTo>
                  <a:pt x="603" y="97"/>
                  <a:pt x="616" y="89"/>
                  <a:pt x="584" y="99"/>
                </a:cubicBezTo>
                <a:cubicBezTo>
                  <a:pt x="550" y="122"/>
                  <a:pt x="515" y="128"/>
                  <a:pt x="477" y="140"/>
                </a:cubicBezTo>
                <a:cubicBezTo>
                  <a:pt x="441" y="176"/>
                  <a:pt x="378" y="177"/>
                  <a:pt x="329" y="190"/>
                </a:cubicBezTo>
                <a:cubicBezTo>
                  <a:pt x="312" y="206"/>
                  <a:pt x="297" y="225"/>
                  <a:pt x="279" y="239"/>
                </a:cubicBezTo>
                <a:cubicBezTo>
                  <a:pt x="257" y="256"/>
                  <a:pt x="255" y="251"/>
                  <a:pt x="238" y="272"/>
                </a:cubicBezTo>
                <a:cubicBezTo>
                  <a:pt x="227" y="286"/>
                  <a:pt x="227" y="308"/>
                  <a:pt x="214" y="321"/>
                </a:cubicBezTo>
                <a:cubicBezTo>
                  <a:pt x="200" y="335"/>
                  <a:pt x="178" y="339"/>
                  <a:pt x="164" y="354"/>
                </a:cubicBezTo>
                <a:cubicBezTo>
                  <a:pt x="159" y="360"/>
                  <a:pt x="153" y="365"/>
                  <a:pt x="148" y="371"/>
                </a:cubicBezTo>
                <a:cubicBezTo>
                  <a:pt x="124" y="436"/>
                  <a:pt x="125" y="470"/>
                  <a:pt x="65" y="511"/>
                </a:cubicBezTo>
                <a:cubicBezTo>
                  <a:pt x="45" y="571"/>
                  <a:pt x="53" y="543"/>
                  <a:pt x="41" y="593"/>
                </a:cubicBezTo>
                <a:cubicBezTo>
                  <a:pt x="36" y="648"/>
                  <a:pt x="28" y="703"/>
                  <a:pt x="16" y="757"/>
                </a:cubicBezTo>
                <a:cubicBezTo>
                  <a:pt x="12" y="774"/>
                  <a:pt x="0" y="807"/>
                  <a:pt x="0" y="807"/>
                </a:cubicBezTo>
              </a:path>
            </a:pathLst>
          </a:custGeom>
          <a:noFill/>
          <a:ln w="25400" cap="sq" cmpd="sng">
            <a:solidFill>
              <a:srgbClr val="FF6600">
                <a:alpha val="100000"/>
              </a:srgbClr>
            </a:solidFill>
            <a:prstDash val="solid"/>
            <a:headEnd type="none" w="sm" len="sm"/>
            <a:tailEnd type="none" w="lg" len="lg"/>
          </a:ln>
        </p:spPr>
        <p:txBody>
          <a:bodyPr/>
          <a:p>
            <a:endParaRPr lang="zh-CN" altLang="en-US"/>
          </a:p>
        </p:txBody>
      </p:sp>
      <p:sp>
        <p:nvSpPr>
          <p:cNvPr id="336933" name="直接连接符 336932"/>
          <p:cNvSpPr/>
          <p:nvPr/>
        </p:nvSpPr>
        <p:spPr>
          <a:xfrm>
            <a:off x="4214813" y="3402013"/>
            <a:ext cx="0" cy="228600"/>
          </a:xfrm>
          <a:prstGeom prst="line">
            <a:avLst/>
          </a:prstGeom>
          <a:ln w="25400" cap="sq" cmpd="sng">
            <a:solidFill>
              <a:srgbClr val="FF6600"/>
            </a:solidFill>
            <a:prstDash val="solid"/>
            <a:headEnd type="none" w="sm" len="sm"/>
            <a:tailEnd type="triangle" w="lg" len="lg"/>
          </a:ln>
        </p:spPr>
      </p:sp>
      <p:sp>
        <p:nvSpPr>
          <p:cNvPr id="336934" name="直接连接符 336933"/>
          <p:cNvSpPr/>
          <p:nvPr/>
        </p:nvSpPr>
        <p:spPr>
          <a:xfrm>
            <a:off x="5027613" y="3402013"/>
            <a:ext cx="0" cy="228600"/>
          </a:xfrm>
          <a:prstGeom prst="line">
            <a:avLst/>
          </a:prstGeom>
          <a:ln w="25400" cap="sq" cmpd="sng">
            <a:solidFill>
              <a:srgbClr val="FF6600"/>
            </a:solidFill>
            <a:prstDash val="solid"/>
            <a:headEnd type="none" w="sm" len="sm"/>
            <a:tailEnd type="triangle" w="lg" len="lg"/>
          </a:ln>
        </p:spPr>
      </p:sp>
      <p:sp>
        <p:nvSpPr>
          <p:cNvPr id="336935" name="文本框 336934"/>
          <p:cNvSpPr txBox="1"/>
          <p:nvPr/>
        </p:nvSpPr>
        <p:spPr>
          <a:xfrm>
            <a:off x="8507413" y="4376738"/>
            <a:ext cx="457200" cy="1006475"/>
          </a:xfrm>
          <a:prstGeom prst="rect">
            <a:avLst/>
          </a:prstGeom>
          <a:noFill/>
          <a:ln w="25400">
            <a:noFill/>
          </a:ln>
        </p:spPr>
        <p:txBody>
          <a:bodyPr>
            <a:spAutoFit/>
          </a:bodyPr>
          <a:p>
            <a:pPr eaLnBrk="0" hangingPunct="0">
              <a:spcBef>
                <a:spcPct val="50000"/>
              </a:spcBef>
            </a:pPr>
            <a:r>
              <a:rPr lang="zh-CN" altLang="en-US" sz="2000" dirty="0">
                <a:solidFill>
                  <a:schemeClr val="tx2"/>
                </a:solidFill>
                <a:latin typeface="Times New Roman" panose="02020603050405020304" pitchFamily="18" charset="0"/>
              </a:rPr>
              <a:t>附加段</a:t>
            </a:r>
            <a:endParaRPr lang="zh-CN" altLang="en-US" sz="2000" dirty="0">
              <a:solidFill>
                <a:schemeClr val="tx2"/>
              </a:solidFill>
              <a:latin typeface="Times New Roman" panose="02020603050405020304" pitchFamily="18" charset="0"/>
            </a:endParaRPr>
          </a:p>
        </p:txBody>
      </p:sp>
      <p:sp>
        <p:nvSpPr>
          <p:cNvPr id="336936" name="右大括号 336935"/>
          <p:cNvSpPr/>
          <p:nvPr/>
        </p:nvSpPr>
        <p:spPr>
          <a:xfrm>
            <a:off x="8202613" y="2257425"/>
            <a:ext cx="228600" cy="1371600"/>
          </a:xfrm>
          <a:prstGeom prst="rightBrace">
            <a:avLst>
              <a:gd name="adj1" fmla="val 50000"/>
              <a:gd name="adj2" fmla="val 50000"/>
            </a:avLst>
          </a:prstGeom>
          <a:noFill/>
          <a:ln w="25400" cap="sq" cmpd="sng">
            <a:solidFill>
              <a:srgbClr val="000080"/>
            </a:solidFill>
            <a:prstDash val="solid"/>
            <a:headEnd type="none" w="sm" len="sm"/>
            <a:tailEnd type="none" w="lg" len="lg"/>
          </a:ln>
        </p:spPr>
        <p:txBody>
          <a:bodyPr/>
          <a:p>
            <a:endParaRPr lang="zh-CN" altLang="en-US"/>
          </a:p>
        </p:txBody>
      </p:sp>
      <p:sp>
        <p:nvSpPr>
          <p:cNvPr id="336937" name="右大括号 336936"/>
          <p:cNvSpPr/>
          <p:nvPr/>
        </p:nvSpPr>
        <p:spPr>
          <a:xfrm>
            <a:off x="8202613" y="4240213"/>
            <a:ext cx="228600" cy="1371600"/>
          </a:xfrm>
          <a:prstGeom prst="rightBrace">
            <a:avLst>
              <a:gd name="adj1" fmla="val 50000"/>
              <a:gd name="adj2" fmla="val 50000"/>
            </a:avLst>
          </a:prstGeom>
          <a:noFill/>
          <a:ln w="25400" cap="sq" cmpd="sng">
            <a:solidFill>
              <a:srgbClr val="000080"/>
            </a:solidFill>
            <a:prstDash val="solid"/>
            <a:headEnd type="none" w="sm" len="sm"/>
            <a:tailEnd type="none" w="lg" len="lg"/>
          </a:ln>
        </p:spPr>
        <p:txBody>
          <a:bodyPr/>
          <a:p>
            <a:endParaRPr lang="zh-CN" altLang="en-US"/>
          </a:p>
        </p:txBody>
      </p:sp>
      <p:sp>
        <p:nvSpPr>
          <p:cNvPr id="336938" name="文本框 336937"/>
          <p:cNvSpPr txBox="1"/>
          <p:nvPr/>
        </p:nvSpPr>
        <p:spPr>
          <a:xfrm>
            <a:off x="6869113" y="4506913"/>
            <a:ext cx="762000" cy="457200"/>
          </a:xfrm>
          <a:prstGeom prst="rect">
            <a:avLst/>
          </a:prstGeom>
          <a:noFill/>
          <a:ln w="25400">
            <a:noFill/>
          </a:ln>
        </p:spPr>
        <p:txBody>
          <a:bodyPr>
            <a:spAutoFit/>
          </a:bodyPr>
          <a:p>
            <a:pPr eaLnBrk="0" hangingPunct="0">
              <a:spcBef>
                <a:spcPct val="50000"/>
              </a:spcBef>
            </a:pPr>
            <a:r>
              <a:rPr lang="en-US" altLang="zh-CN" sz="2400" b="0">
                <a:solidFill>
                  <a:schemeClr val="tx2"/>
                </a:solidFill>
                <a:latin typeface="Times New Roman" panose="02020603050405020304" pitchFamily="18" charset="0"/>
              </a:rPr>
              <a:t>33H</a:t>
            </a:r>
            <a:endParaRPr lang="en-US" altLang="zh-CN" sz="2400" b="0">
              <a:solidFill>
                <a:schemeClr val="tx2"/>
              </a:solidFill>
              <a:latin typeface="Times New Roman" panose="02020603050405020304" pitchFamily="18" charset="0"/>
            </a:endParaRPr>
          </a:p>
        </p:txBody>
      </p:sp>
      <p:sp>
        <p:nvSpPr>
          <p:cNvPr id="336939" name="文本框 336938"/>
          <p:cNvSpPr txBox="1"/>
          <p:nvPr/>
        </p:nvSpPr>
        <p:spPr>
          <a:xfrm>
            <a:off x="6869113" y="4849813"/>
            <a:ext cx="762000" cy="457200"/>
          </a:xfrm>
          <a:prstGeom prst="rect">
            <a:avLst/>
          </a:prstGeom>
          <a:noFill/>
          <a:ln w="25400">
            <a:noFill/>
          </a:ln>
        </p:spPr>
        <p:txBody>
          <a:bodyPr>
            <a:spAutoFit/>
          </a:bodyPr>
          <a:p>
            <a:pPr eaLnBrk="0" hangingPunct="0">
              <a:spcBef>
                <a:spcPct val="50000"/>
              </a:spcBef>
            </a:pPr>
            <a:r>
              <a:rPr lang="en-US" altLang="zh-CN" sz="2400" b="0">
                <a:solidFill>
                  <a:schemeClr val="tx2"/>
                </a:solidFill>
                <a:latin typeface="Times New Roman" panose="02020603050405020304" pitchFamily="18" charset="0"/>
              </a:rPr>
              <a:t>22H</a:t>
            </a:r>
            <a:endParaRPr lang="en-US" altLang="zh-CN" sz="2400" b="0">
              <a:solidFill>
                <a:schemeClr val="tx2"/>
              </a:solidFill>
              <a:latin typeface="Times New Roman" panose="02020603050405020304" pitchFamily="18" charset="0"/>
            </a:endParaRPr>
          </a:p>
        </p:txBody>
      </p:sp>
      <p:sp>
        <p:nvSpPr>
          <p:cNvPr id="336940" name="文本框 336939"/>
          <p:cNvSpPr txBox="1"/>
          <p:nvPr/>
        </p:nvSpPr>
        <p:spPr>
          <a:xfrm>
            <a:off x="5230813" y="4545013"/>
            <a:ext cx="1295400" cy="45720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61234</a:t>
            </a:r>
            <a:r>
              <a:rPr lang="en-US" altLang="zh-CN" sz="2400">
                <a:solidFill>
                  <a:schemeClr val="tx2"/>
                </a:solidFill>
                <a:latin typeface="Times New Roman" panose="02020603050405020304" pitchFamily="18" charset="0"/>
              </a:rPr>
              <a:t>H</a:t>
            </a:r>
            <a:endParaRPr lang="en-US" altLang="zh-CN" sz="2400">
              <a:solidFill>
                <a:schemeClr val="tx2"/>
              </a:solidFill>
              <a:latin typeface="Times New Roman" panose="02020603050405020304" pitchFamily="18" charset="0"/>
            </a:endParaRPr>
          </a:p>
        </p:txBody>
      </p:sp>
      <p:sp>
        <p:nvSpPr>
          <p:cNvPr id="336941" name="任意多边形 336940"/>
          <p:cNvSpPr/>
          <p:nvPr/>
        </p:nvSpPr>
        <p:spPr>
          <a:xfrm>
            <a:off x="2509838" y="3429000"/>
            <a:ext cx="3879850" cy="1749425"/>
          </a:xfrm>
          <a:custGeom>
            <a:avLst/>
            <a:gdLst/>
            <a:ahLst/>
            <a:cxnLst/>
            <a:pathLst>
              <a:path w="2444" h="1020">
                <a:moveTo>
                  <a:pt x="2444" y="0"/>
                </a:moveTo>
                <a:cubicBezTo>
                  <a:pt x="2406" y="12"/>
                  <a:pt x="2367" y="19"/>
                  <a:pt x="2329" y="33"/>
                </a:cubicBezTo>
                <a:cubicBezTo>
                  <a:pt x="2315" y="75"/>
                  <a:pt x="2277" y="109"/>
                  <a:pt x="2247" y="140"/>
                </a:cubicBezTo>
                <a:cubicBezTo>
                  <a:pt x="2233" y="154"/>
                  <a:pt x="2214" y="162"/>
                  <a:pt x="2197" y="173"/>
                </a:cubicBezTo>
                <a:cubicBezTo>
                  <a:pt x="2189" y="178"/>
                  <a:pt x="2173" y="189"/>
                  <a:pt x="2173" y="189"/>
                </a:cubicBezTo>
                <a:cubicBezTo>
                  <a:pt x="2143" y="275"/>
                  <a:pt x="2111" y="336"/>
                  <a:pt x="2024" y="378"/>
                </a:cubicBezTo>
                <a:cubicBezTo>
                  <a:pt x="2009" y="402"/>
                  <a:pt x="1967" y="465"/>
                  <a:pt x="1942" y="477"/>
                </a:cubicBezTo>
                <a:cubicBezTo>
                  <a:pt x="1899" y="498"/>
                  <a:pt x="1851" y="500"/>
                  <a:pt x="1810" y="526"/>
                </a:cubicBezTo>
                <a:cubicBezTo>
                  <a:pt x="1789" y="591"/>
                  <a:pt x="1735" y="609"/>
                  <a:pt x="1695" y="658"/>
                </a:cubicBezTo>
                <a:cubicBezTo>
                  <a:pt x="1665" y="695"/>
                  <a:pt x="1645" y="724"/>
                  <a:pt x="1597" y="740"/>
                </a:cubicBezTo>
                <a:cubicBezTo>
                  <a:pt x="1556" y="781"/>
                  <a:pt x="1511" y="803"/>
                  <a:pt x="1457" y="823"/>
                </a:cubicBezTo>
                <a:cubicBezTo>
                  <a:pt x="1427" y="851"/>
                  <a:pt x="1373" y="864"/>
                  <a:pt x="1333" y="872"/>
                </a:cubicBezTo>
                <a:cubicBezTo>
                  <a:pt x="1290" y="893"/>
                  <a:pt x="1268" y="933"/>
                  <a:pt x="1226" y="954"/>
                </a:cubicBezTo>
                <a:cubicBezTo>
                  <a:pt x="1203" y="965"/>
                  <a:pt x="1164" y="968"/>
                  <a:pt x="1144" y="971"/>
                </a:cubicBezTo>
                <a:cubicBezTo>
                  <a:pt x="1078" y="993"/>
                  <a:pt x="1015" y="1007"/>
                  <a:pt x="946" y="1020"/>
                </a:cubicBezTo>
                <a:cubicBezTo>
                  <a:pt x="795" y="1013"/>
                  <a:pt x="662" y="1001"/>
                  <a:pt x="510" y="995"/>
                </a:cubicBezTo>
                <a:cubicBezTo>
                  <a:pt x="384" y="985"/>
                  <a:pt x="284" y="961"/>
                  <a:pt x="165" y="921"/>
                </a:cubicBezTo>
                <a:cubicBezTo>
                  <a:pt x="119" y="905"/>
                  <a:pt x="77" y="898"/>
                  <a:pt x="41" y="864"/>
                </a:cubicBezTo>
                <a:cubicBezTo>
                  <a:pt x="17" y="790"/>
                  <a:pt x="23" y="831"/>
                  <a:pt x="33" y="740"/>
                </a:cubicBezTo>
                <a:cubicBezTo>
                  <a:pt x="21" y="655"/>
                  <a:pt x="15" y="582"/>
                  <a:pt x="8" y="493"/>
                </a:cubicBezTo>
                <a:cubicBezTo>
                  <a:pt x="6" y="471"/>
                  <a:pt x="0" y="428"/>
                  <a:pt x="0" y="428"/>
                </a:cubicBezTo>
              </a:path>
            </a:pathLst>
          </a:custGeom>
          <a:noFill/>
          <a:ln w="25400" cap="sq" cmpd="sng">
            <a:solidFill>
              <a:srgbClr val="FF6600">
                <a:alpha val="100000"/>
              </a:srgbClr>
            </a:solidFill>
            <a:prstDash val="solid"/>
            <a:headEnd type="none" w="sm" len="sm"/>
            <a:tailEnd type="none" w="lg" len="lg"/>
          </a:ln>
        </p:spPr>
        <p:txBody>
          <a:bodyPr/>
          <a:p>
            <a:endParaRPr lang="zh-CN" altLang="en-US"/>
          </a:p>
        </p:txBody>
      </p:sp>
    </p:spTree>
  </p:cSld>
  <p:clrMapOvr>
    <a:masterClrMapping/>
  </p:clrMapOvr>
  <p:transition>
    <p:wheel spokes="8"/>
  </p:transition>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dirty="0">
                <a:latin typeface="Times New Roman" panose="02020603050405020304" pitchFamily="18" charset="0"/>
                <a:sym typeface="+mn-ea"/>
              </a:rPr>
              <a:t>程序状态字寄存器</a:t>
            </a:r>
            <a:r>
              <a:rPr lang="en-US" altLang="zh-CN">
                <a:latin typeface="Times New Roman" panose="02020603050405020304" pitchFamily="18" charset="0"/>
                <a:sym typeface="+mn-ea"/>
              </a:rPr>
              <a:t>PSW</a:t>
            </a:r>
            <a:endParaRPr lang="en-US" altLang="zh-CN">
              <a:latin typeface="Times New Roman" panose="02020603050405020304" pitchFamily="18" charset="0"/>
            </a:endParaRPr>
          </a:p>
          <a:p>
            <a:pPr marL="0" indent="0">
              <a:buNone/>
            </a:pPr>
            <a:r>
              <a:rPr lang="en-US" altLang="zh-CN">
                <a:latin typeface="Times New Roman" panose="02020603050405020304" pitchFamily="18" charset="0"/>
                <a:sym typeface="+mn-ea"/>
              </a:rPr>
              <a:t>       PSW</a:t>
            </a:r>
            <a:r>
              <a:rPr lang="zh-CN" altLang="en-US" dirty="0">
                <a:latin typeface="Times New Roman" panose="02020603050405020304" pitchFamily="18" charset="0"/>
                <a:sym typeface="+mn-ea"/>
              </a:rPr>
              <a:t>（</a:t>
            </a:r>
            <a:r>
              <a:rPr lang="en-US" altLang="zh-CN">
                <a:latin typeface="Times New Roman" panose="02020603050405020304" pitchFamily="18" charset="0"/>
                <a:sym typeface="+mn-ea"/>
              </a:rPr>
              <a:t>Program Status Word</a:t>
            </a:r>
            <a:r>
              <a:rPr lang="zh-CN" altLang="en-US" dirty="0">
                <a:latin typeface="Times New Roman" panose="02020603050405020304" pitchFamily="18" charset="0"/>
                <a:sym typeface="+mn-ea"/>
              </a:rPr>
              <a:t>）为程序状态字寄存器，这是一个</a:t>
            </a:r>
            <a:r>
              <a:rPr lang="en-US" altLang="zh-CN">
                <a:latin typeface="Times New Roman" panose="02020603050405020304" pitchFamily="18" charset="0"/>
                <a:sym typeface="+mn-ea"/>
              </a:rPr>
              <a:t>16</a:t>
            </a:r>
            <a:r>
              <a:rPr lang="zh-CN" altLang="en-US" dirty="0">
                <a:latin typeface="Times New Roman" panose="02020603050405020304" pitchFamily="18" charset="0"/>
                <a:sym typeface="+mn-ea"/>
              </a:rPr>
              <a:t>位寄存器。也称为标志寄存器。用来反映微处理器在程序运行时的某些状态。</a:t>
            </a:r>
            <a:r>
              <a:rPr lang="en-US" altLang="zh-CN">
                <a:latin typeface="Times New Roman" panose="02020603050405020304" pitchFamily="18" charset="0"/>
                <a:sym typeface="+mn-ea"/>
              </a:rPr>
              <a:t>PSW</a:t>
            </a:r>
            <a:r>
              <a:rPr lang="zh-CN" altLang="en-US" dirty="0">
                <a:latin typeface="Times New Roman" panose="02020603050405020304" pitchFamily="18" charset="0"/>
                <a:sym typeface="+mn-ea"/>
              </a:rPr>
              <a:t>寄存器中有</a:t>
            </a:r>
            <a:r>
              <a:rPr lang="en-US" altLang="zh-CN">
                <a:latin typeface="Times New Roman" panose="02020603050405020304" pitchFamily="18" charset="0"/>
                <a:sym typeface="+mn-ea"/>
              </a:rPr>
              <a:t>9</a:t>
            </a:r>
            <a:r>
              <a:rPr lang="zh-CN" altLang="en-US" dirty="0">
                <a:latin typeface="Times New Roman" panose="02020603050405020304" pitchFamily="18" charset="0"/>
                <a:sym typeface="+mn-ea"/>
              </a:rPr>
              <a:t>个标志位，其中</a:t>
            </a:r>
            <a:r>
              <a:rPr lang="en-US" altLang="zh-CN">
                <a:latin typeface="Times New Roman" panose="02020603050405020304" pitchFamily="18" charset="0"/>
                <a:sym typeface="+mn-ea"/>
              </a:rPr>
              <a:t>6</a:t>
            </a:r>
            <a:r>
              <a:rPr lang="zh-CN" altLang="en-US" dirty="0">
                <a:latin typeface="Times New Roman" panose="02020603050405020304" pitchFamily="18" charset="0"/>
                <a:sym typeface="+mn-ea"/>
              </a:rPr>
              <a:t>个标志位（</a:t>
            </a:r>
            <a:r>
              <a:rPr lang="en-US" altLang="zh-CN">
                <a:latin typeface="Times New Roman" panose="02020603050405020304" pitchFamily="18" charset="0"/>
                <a:sym typeface="+mn-ea"/>
              </a:rPr>
              <a:t>OF</a:t>
            </a:r>
            <a:r>
              <a:rPr lang="zh-CN" altLang="en-US" dirty="0">
                <a:latin typeface="Times New Roman" panose="02020603050405020304" pitchFamily="18" charset="0"/>
                <a:sym typeface="+mn-ea"/>
              </a:rPr>
              <a:t>，</a:t>
            </a:r>
            <a:r>
              <a:rPr lang="en-US" altLang="zh-CN">
                <a:latin typeface="Times New Roman" panose="02020603050405020304" pitchFamily="18" charset="0"/>
                <a:sym typeface="+mn-ea"/>
              </a:rPr>
              <a:t>SF</a:t>
            </a:r>
            <a:r>
              <a:rPr lang="zh-CN" altLang="en-US" dirty="0">
                <a:latin typeface="Times New Roman" panose="02020603050405020304" pitchFamily="18" charset="0"/>
                <a:sym typeface="+mn-ea"/>
              </a:rPr>
              <a:t>，</a:t>
            </a:r>
            <a:r>
              <a:rPr lang="en-US" altLang="zh-CN">
                <a:latin typeface="Times New Roman" panose="02020603050405020304" pitchFamily="18" charset="0"/>
                <a:sym typeface="+mn-ea"/>
              </a:rPr>
              <a:t>ZF</a:t>
            </a:r>
            <a:r>
              <a:rPr lang="zh-CN" altLang="en-US" dirty="0">
                <a:latin typeface="Times New Roman" panose="02020603050405020304" pitchFamily="18" charset="0"/>
                <a:sym typeface="+mn-ea"/>
              </a:rPr>
              <a:t>，</a:t>
            </a:r>
            <a:r>
              <a:rPr lang="en-US" altLang="zh-CN">
                <a:latin typeface="Times New Roman" panose="02020603050405020304" pitchFamily="18" charset="0"/>
                <a:sym typeface="+mn-ea"/>
              </a:rPr>
              <a:t>AF</a:t>
            </a:r>
            <a:r>
              <a:rPr lang="zh-CN" altLang="en-US" dirty="0">
                <a:latin typeface="Times New Roman" panose="02020603050405020304" pitchFamily="18" charset="0"/>
                <a:sym typeface="+mn-ea"/>
              </a:rPr>
              <a:t>，</a:t>
            </a:r>
            <a:r>
              <a:rPr lang="en-US" altLang="zh-CN">
                <a:latin typeface="Times New Roman" panose="02020603050405020304" pitchFamily="18" charset="0"/>
                <a:sym typeface="+mn-ea"/>
              </a:rPr>
              <a:t>PF</a:t>
            </a:r>
            <a:r>
              <a:rPr lang="zh-CN" altLang="en-US" dirty="0">
                <a:latin typeface="Times New Roman" panose="02020603050405020304" pitchFamily="18" charset="0"/>
                <a:sym typeface="+mn-ea"/>
              </a:rPr>
              <a:t>，</a:t>
            </a:r>
            <a:r>
              <a:rPr lang="en-US" altLang="zh-CN">
                <a:latin typeface="Times New Roman" panose="02020603050405020304" pitchFamily="18" charset="0"/>
                <a:sym typeface="+mn-ea"/>
              </a:rPr>
              <a:t>CF</a:t>
            </a:r>
            <a:r>
              <a:rPr lang="zh-CN" altLang="en-US" dirty="0">
                <a:latin typeface="Times New Roman" panose="02020603050405020304" pitchFamily="18" charset="0"/>
                <a:sym typeface="+mn-ea"/>
              </a:rPr>
              <a:t>）作为状态标志，记载了刚刚执行完算术或逻辑运算指令后的某些特征。  </a:t>
            </a:r>
            <a:endParaRPr lang="zh-CN" altLang="en-US"/>
          </a:p>
        </p:txBody>
      </p:sp>
    </p:spTree>
  </p:cSld>
  <p:clrMapOvr>
    <a:masterClrMapping/>
  </p:clrMapOvr>
  <p:transition>
    <p:wheel spokes="8"/>
  </p:transition>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zh-CN" altLang="en-US" dirty="0">
                <a:latin typeface="Times New Roman" panose="02020603050405020304" pitchFamily="18" charset="0"/>
                <a:sym typeface="+mn-ea"/>
              </a:rPr>
              <a:t>另外三个标志位为</a:t>
            </a:r>
            <a:r>
              <a:rPr lang="en-US" altLang="zh-CN">
                <a:latin typeface="Times New Roman" panose="02020603050405020304" pitchFamily="18" charset="0"/>
                <a:sym typeface="+mn-ea"/>
              </a:rPr>
              <a:t>DF</a:t>
            </a:r>
            <a:r>
              <a:rPr lang="zh-CN" altLang="en-US" dirty="0">
                <a:latin typeface="Times New Roman" panose="02020603050405020304" pitchFamily="18" charset="0"/>
                <a:sym typeface="+mn-ea"/>
              </a:rPr>
              <a:t>、</a:t>
            </a:r>
            <a:r>
              <a:rPr lang="en-US" altLang="zh-CN">
                <a:latin typeface="Times New Roman" panose="02020603050405020304" pitchFamily="18" charset="0"/>
                <a:sym typeface="+mn-ea"/>
              </a:rPr>
              <a:t>IF</a:t>
            </a:r>
            <a:r>
              <a:rPr lang="zh-CN" altLang="en-US" dirty="0">
                <a:latin typeface="Times New Roman" panose="02020603050405020304" pitchFamily="18" charset="0"/>
                <a:sym typeface="+mn-ea"/>
              </a:rPr>
              <a:t>、</a:t>
            </a:r>
            <a:r>
              <a:rPr lang="en-US" altLang="zh-CN">
                <a:latin typeface="Times New Roman" panose="02020603050405020304" pitchFamily="18" charset="0"/>
                <a:sym typeface="+mn-ea"/>
              </a:rPr>
              <a:t>TF</a:t>
            </a:r>
            <a:r>
              <a:rPr lang="zh-CN" altLang="en-US" dirty="0">
                <a:latin typeface="Times New Roman" panose="02020603050405020304" pitchFamily="18" charset="0"/>
                <a:sym typeface="+mn-ea"/>
              </a:rPr>
              <a:t>作为控制标志，完全由编程者设定，在执行某些指令时起控制作用。而状态标志所提供的信息往往作为后续条件转移指令的转移控制条件，所以亦称为条件码。状态标志和控制标志在</a:t>
            </a:r>
            <a:r>
              <a:rPr lang="en-US" altLang="zh-CN">
                <a:latin typeface="Times New Roman" panose="02020603050405020304" pitchFamily="18" charset="0"/>
                <a:sym typeface="+mn-ea"/>
              </a:rPr>
              <a:t>PSW</a:t>
            </a:r>
            <a:r>
              <a:rPr lang="zh-CN" altLang="en-US" dirty="0">
                <a:latin typeface="Times New Roman" panose="02020603050405020304" pitchFamily="18" charset="0"/>
                <a:sym typeface="+mn-ea"/>
              </a:rPr>
              <a:t>寄存器中的位置如图所示。</a:t>
            </a:r>
            <a:endParaRPr lang="zh-CN" altLang="en-US" dirty="0">
              <a:latin typeface="Times New Roman" panose="02020603050405020304" pitchFamily="18" charset="0"/>
              <a:sym typeface="+mn-ea"/>
            </a:endParaRPr>
          </a:p>
          <a:p>
            <a:pPr marL="0" indent="0">
              <a:buNone/>
            </a:pPr>
            <a:endParaRPr lang="zh-CN" altLang="en-US"/>
          </a:p>
        </p:txBody>
      </p:sp>
      <p:pic>
        <p:nvPicPr>
          <p:cNvPr id="4" name="图片 3"/>
          <p:cNvPicPr>
            <a:picLocks noChangeAspect="1"/>
          </p:cNvPicPr>
          <p:nvPr>
            <p:custDataLst>
              <p:tags r:id="rId1"/>
            </p:custDataLst>
          </p:nvPr>
        </p:nvPicPr>
        <p:blipFill>
          <a:blip r:embed="rId2"/>
          <a:stretch>
            <a:fillRect/>
          </a:stretch>
        </p:blipFill>
        <p:spPr>
          <a:xfrm>
            <a:off x="827405" y="4149090"/>
            <a:ext cx="7981950" cy="2838450"/>
          </a:xfrm>
          <a:prstGeom prst="rect">
            <a:avLst/>
          </a:prstGeom>
        </p:spPr>
      </p:pic>
    </p:spTree>
  </p:cSld>
  <p:clrMapOvr>
    <a:masterClrMapping/>
  </p:clrMapOvr>
  <p:transition>
    <p:wheel spokes="8"/>
  </p:transition>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endParaRPr lang="zh-CN" altLang="en-US"/>
          </a:p>
        </p:txBody>
      </p:sp>
      <p:pic>
        <p:nvPicPr>
          <p:cNvPr id="15366" name="图片 15365"/>
          <p:cNvPicPr>
            <a:picLocks noChangeAspect="1"/>
          </p:cNvPicPr>
          <p:nvPr>
            <p:custDataLst>
              <p:tags r:id="rId1"/>
            </p:custDataLst>
          </p:nvPr>
        </p:nvPicPr>
        <p:blipFill>
          <a:blip r:embed="rId2"/>
          <a:stretch>
            <a:fillRect/>
          </a:stretch>
        </p:blipFill>
        <p:spPr>
          <a:xfrm>
            <a:off x="395605" y="1341120"/>
            <a:ext cx="8473440" cy="4871085"/>
          </a:xfrm>
          <a:prstGeom prst="rect">
            <a:avLst/>
          </a:prstGeom>
          <a:noFill/>
          <a:ln w="9525">
            <a:noFill/>
          </a:ln>
        </p:spPr>
      </p:pic>
    </p:spTree>
  </p:cSld>
  <p:clrMapOvr>
    <a:masterClrMapping/>
  </p:clrMapOvr>
  <p:transition>
    <p:wheel spokes="8"/>
  </p:transition>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en-US" altLang="zh-CN" sz="2000">
                <a:sym typeface="+mn-ea"/>
              </a:rPr>
              <a:t>PF</a:t>
            </a:r>
            <a:r>
              <a:rPr lang="zh-CN" altLang="en-US" sz="2000" dirty="0">
                <a:sym typeface="+mn-ea"/>
              </a:rPr>
              <a:t>：（</a:t>
            </a:r>
            <a:r>
              <a:rPr lang="en-US" altLang="zh-CN" sz="2000">
                <a:sym typeface="+mn-ea"/>
              </a:rPr>
              <a:t>Parity Flag</a:t>
            </a:r>
            <a:r>
              <a:rPr lang="zh-CN" altLang="en-US" sz="2000" dirty="0">
                <a:sym typeface="+mn-ea"/>
              </a:rPr>
              <a:t>）奇偶标志，若操作结果的低</a:t>
            </a:r>
            <a:r>
              <a:rPr lang="en-US" altLang="zh-CN" sz="2000">
                <a:sym typeface="+mn-ea"/>
              </a:rPr>
              <a:t>8</a:t>
            </a:r>
            <a:r>
              <a:rPr lang="zh-CN" altLang="en-US" sz="2000" dirty="0">
                <a:sym typeface="+mn-ea"/>
              </a:rPr>
              <a:t>位中含‘</a:t>
            </a:r>
            <a:r>
              <a:rPr lang="en-US" altLang="zh-CN" sz="2000">
                <a:sym typeface="+mn-ea"/>
              </a:rPr>
              <a:t>1’</a:t>
            </a:r>
            <a:r>
              <a:rPr lang="zh-CN" altLang="en-US" sz="2000" dirty="0">
                <a:sym typeface="+mn-ea"/>
              </a:rPr>
              <a:t>的个数为偶数时，则</a:t>
            </a:r>
            <a:r>
              <a:rPr lang="en-US" altLang="zh-CN" sz="2000">
                <a:sym typeface="+mn-ea"/>
              </a:rPr>
              <a:t>PF</a:t>
            </a:r>
            <a:r>
              <a:rPr lang="zh-CN" altLang="en-US" sz="2000" dirty="0">
                <a:sym typeface="+mn-ea"/>
              </a:rPr>
              <a:t>置‘</a:t>
            </a:r>
            <a:r>
              <a:rPr lang="en-US" altLang="zh-CN" sz="2000">
                <a:sym typeface="+mn-ea"/>
              </a:rPr>
              <a:t>1’</a:t>
            </a:r>
            <a:r>
              <a:rPr lang="zh-CN" altLang="en-US" sz="2000" dirty="0">
                <a:sym typeface="+mn-ea"/>
              </a:rPr>
              <a:t>，否则</a:t>
            </a:r>
            <a:r>
              <a:rPr lang="en-US" altLang="zh-CN" sz="2000">
                <a:sym typeface="+mn-ea"/>
              </a:rPr>
              <a:t>PF</a:t>
            </a:r>
            <a:r>
              <a:rPr lang="zh-CN" altLang="en-US" sz="2000" dirty="0">
                <a:sym typeface="+mn-ea"/>
              </a:rPr>
              <a:t>置成‘</a:t>
            </a:r>
            <a:r>
              <a:rPr lang="en-US" altLang="zh-CN" sz="2000">
                <a:sym typeface="+mn-ea"/>
              </a:rPr>
              <a:t>0’</a:t>
            </a:r>
            <a:r>
              <a:rPr lang="zh-CN" altLang="en-US" sz="2000" dirty="0">
                <a:sym typeface="+mn-ea"/>
              </a:rPr>
              <a:t>。注意：</a:t>
            </a:r>
            <a:r>
              <a:rPr lang="en-US" altLang="zh-CN" sz="2000">
                <a:sym typeface="+mn-ea"/>
              </a:rPr>
              <a:t>PF</a:t>
            </a:r>
            <a:r>
              <a:rPr lang="zh-CN" altLang="en-US" sz="2000" dirty="0">
                <a:sym typeface="+mn-ea"/>
              </a:rPr>
              <a:t>只检查操作结果的低</a:t>
            </a:r>
            <a:r>
              <a:rPr lang="en-US" altLang="zh-CN" sz="2000">
                <a:sym typeface="+mn-ea"/>
              </a:rPr>
              <a:t>8</a:t>
            </a:r>
            <a:r>
              <a:rPr lang="zh-CN" altLang="en-US" sz="2000" dirty="0">
                <a:sym typeface="+mn-ea"/>
              </a:rPr>
              <a:t>位，与该指令操作数的长度无关。主要用来为机器中传送信息时可能产生的代码出错情况提供检验条件。</a:t>
            </a:r>
            <a:br>
              <a:rPr lang="zh-CN" altLang="en-US" sz="2000" dirty="0">
                <a:sym typeface="+mn-ea"/>
              </a:rPr>
            </a:br>
            <a:r>
              <a:rPr lang="zh-CN" altLang="en-US" sz="2000" dirty="0">
                <a:sym typeface="+mn-ea"/>
              </a:rPr>
              <a:t>       </a:t>
            </a:r>
            <a:r>
              <a:rPr lang="en-US" altLang="zh-CN" sz="2000">
                <a:sym typeface="+mn-ea"/>
              </a:rPr>
              <a:t>CF</a:t>
            </a:r>
            <a:r>
              <a:rPr lang="zh-CN" altLang="en-US" sz="2000" dirty="0">
                <a:sym typeface="+mn-ea"/>
              </a:rPr>
              <a:t>：（</a:t>
            </a:r>
            <a:r>
              <a:rPr lang="en-US" altLang="zh-CN" sz="2000">
                <a:sym typeface="+mn-ea"/>
              </a:rPr>
              <a:t>Carry Flag</a:t>
            </a:r>
            <a:r>
              <a:rPr lang="zh-CN" altLang="en-US" sz="2000" dirty="0">
                <a:sym typeface="+mn-ea"/>
              </a:rPr>
              <a:t>）进位标志，当进行算术运算时，如果最高位（对字操作是</a:t>
            </a:r>
            <a:r>
              <a:rPr lang="en-US" altLang="zh-CN" sz="2000">
                <a:sym typeface="+mn-ea"/>
              </a:rPr>
              <a:t>D15</a:t>
            </a:r>
            <a:r>
              <a:rPr lang="zh-CN" altLang="en-US" sz="2000" dirty="0">
                <a:sym typeface="+mn-ea"/>
              </a:rPr>
              <a:t>，对字节操作是</a:t>
            </a:r>
            <a:r>
              <a:rPr lang="en-US" altLang="zh-CN" sz="2000">
                <a:sym typeface="+mn-ea"/>
              </a:rPr>
              <a:t>D7</a:t>
            </a:r>
            <a:r>
              <a:rPr lang="zh-CN" altLang="en-US" sz="2000" dirty="0">
                <a:sym typeface="+mn-ea"/>
              </a:rPr>
              <a:t>）产生进位（加法）或借位（减法），则</a:t>
            </a:r>
            <a:r>
              <a:rPr lang="en-US" altLang="zh-CN" sz="2000">
                <a:sym typeface="+mn-ea"/>
              </a:rPr>
              <a:t>CF</a:t>
            </a:r>
            <a:r>
              <a:rPr lang="zh-CN" altLang="en-US" sz="2000" dirty="0">
                <a:sym typeface="+mn-ea"/>
              </a:rPr>
              <a:t>置‘</a:t>
            </a:r>
            <a:r>
              <a:rPr lang="en-US" altLang="zh-CN" sz="2000">
                <a:sym typeface="+mn-ea"/>
              </a:rPr>
              <a:t>1’</a:t>
            </a:r>
            <a:r>
              <a:rPr lang="zh-CN" altLang="en-US" sz="2000" dirty="0">
                <a:sym typeface="+mn-ea"/>
              </a:rPr>
              <a:t>，否则置‘</a:t>
            </a:r>
            <a:r>
              <a:rPr lang="en-US" altLang="zh-CN" sz="2000">
                <a:sym typeface="+mn-ea"/>
              </a:rPr>
              <a:t>0’</a:t>
            </a:r>
            <a:r>
              <a:rPr lang="zh-CN" altLang="en-US" sz="2000" dirty="0">
                <a:sym typeface="+mn-ea"/>
              </a:rPr>
              <a:t>。</a:t>
            </a:r>
            <a:r>
              <a:rPr lang="en-US" altLang="zh-CN" sz="2000">
                <a:sym typeface="+mn-ea"/>
              </a:rPr>
              <a:t>CF</a:t>
            </a:r>
            <a:r>
              <a:rPr lang="zh-CN" altLang="en-US" sz="2000" dirty="0">
                <a:sym typeface="+mn-ea"/>
              </a:rPr>
              <a:t>也可在移位类指令中使用，用它保存从最高位（左移时）或最低位（右移时）移出的代码（</a:t>
            </a:r>
            <a:r>
              <a:rPr lang="en-US" altLang="zh-CN" sz="2000">
                <a:sym typeface="+mn-ea"/>
              </a:rPr>
              <a:t>0</a:t>
            </a:r>
            <a:r>
              <a:rPr lang="zh-CN" altLang="en-US" sz="2000" dirty="0">
                <a:sym typeface="+mn-ea"/>
              </a:rPr>
              <a:t>或</a:t>
            </a:r>
            <a:r>
              <a:rPr lang="en-US" altLang="zh-CN" sz="2000">
                <a:sym typeface="+mn-ea"/>
              </a:rPr>
              <a:t>1</a:t>
            </a:r>
            <a:r>
              <a:rPr lang="zh-CN" altLang="en-US" sz="2000" dirty="0">
                <a:sym typeface="+mn-ea"/>
              </a:rPr>
              <a:t>）。以上六个状态标志中，也只有</a:t>
            </a:r>
            <a:r>
              <a:rPr lang="en-US" altLang="zh-CN" sz="2000">
                <a:sym typeface="+mn-ea"/>
              </a:rPr>
              <a:t>CF</a:t>
            </a:r>
            <a:r>
              <a:rPr lang="zh-CN" altLang="en-US" sz="2000" dirty="0">
                <a:sym typeface="+mn-ea"/>
              </a:rPr>
              <a:t>可用指令来设置其状态，如</a:t>
            </a:r>
            <a:r>
              <a:rPr lang="en-US" altLang="zh-CN" sz="2000">
                <a:sym typeface="+mn-ea"/>
              </a:rPr>
              <a:t>CLC</a:t>
            </a:r>
            <a:r>
              <a:rPr lang="zh-CN" altLang="en-US" sz="2000" dirty="0">
                <a:sym typeface="+mn-ea"/>
              </a:rPr>
              <a:t>指令使</a:t>
            </a:r>
            <a:r>
              <a:rPr lang="en-US" altLang="zh-CN" sz="2000">
                <a:sym typeface="+mn-ea"/>
              </a:rPr>
              <a:t>CF</a:t>
            </a:r>
            <a:r>
              <a:rPr lang="zh-CN" altLang="en-US" sz="2000" dirty="0">
                <a:sym typeface="+mn-ea"/>
              </a:rPr>
              <a:t>复位，</a:t>
            </a:r>
            <a:r>
              <a:rPr lang="en-US" altLang="zh-CN" sz="2000">
                <a:sym typeface="+mn-ea"/>
              </a:rPr>
              <a:t>STC</a:t>
            </a:r>
            <a:r>
              <a:rPr lang="zh-CN" altLang="en-US" sz="2000" dirty="0">
                <a:sym typeface="+mn-ea"/>
              </a:rPr>
              <a:t>使</a:t>
            </a:r>
            <a:r>
              <a:rPr lang="en-US" altLang="zh-CN" sz="2000">
                <a:sym typeface="+mn-ea"/>
              </a:rPr>
              <a:t>CF</a:t>
            </a:r>
            <a:r>
              <a:rPr lang="zh-CN" altLang="en-US" sz="2000" dirty="0">
                <a:sym typeface="+mn-ea"/>
              </a:rPr>
              <a:t>置位，</a:t>
            </a:r>
            <a:r>
              <a:rPr lang="en-US" altLang="zh-CN" sz="2000">
                <a:sym typeface="+mn-ea"/>
              </a:rPr>
              <a:t>CMC</a:t>
            </a:r>
            <a:r>
              <a:rPr lang="zh-CN" altLang="en-US" sz="2000" dirty="0">
                <a:sym typeface="+mn-ea"/>
              </a:rPr>
              <a:t>，可使</a:t>
            </a:r>
            <a:r>
              <a:rPr lang="en-US" altLang="zh-CN" sz="2000">
                <a:sym typeface="+mn-ea"/>
              </a:rPr>
              <a:t>CF</a:t>
            </a:r>
            <a:r>
              <a:rPr lang="zh-CN" altLang="en-US" sz="2000" dirty="0">
                <a:sym typeface="+mn-ea"/>
              </a:rPr>
              <a:t>求反。</a:t>
            </a:r>
            <a:r>
              <a:rPr lang="zh-CN" altLang="en-US" dirty="0">
                <a:sym typeface="+mn-ea"/>
              </a:rPr>
              <a:t>  </a:t>
            </a:r>
            <a:endParaRPr lang="zh-CN" altLang="en-US" dirty="0"/>
          </a:p>
          <a:p>
            <a:pPr marL="0" indent="0">
              <a:buNone/>
            </a:pPr>
            <a:endParaRPr lang="zh-CN" altLang="en-US"/>
          </a:p>
        </p:txBody>
      </p:sp>
    </p:spTree>
  </p:cSld>
  <p:clrMapOvr>
    <a:masterClrMapping/>
  </p:clrMapOvr>
  <p:transition>
    <p:wheel spokes="8"/>
  </p:transition>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323850" y="1196975"/>
            <a:ext cx="8382000" cy="4800600"/>
          </a:xfrm>
        </p:spPr>
        <p:txBody>
          <a:bodyPr/>
          <a:p>
            <a:pPr marL="0" indent="0">
              <a:buNone/>
            </a:pPr>
            <a:r>
              <a:rPr lang="zh-CN" altLang="en-US" sz="2000" dirty="0">
                <a:latin typeface="Times New Roman" panose="02020603050405020304" pitchFamily="18" charset="0"/>
                <a:sym typeface="+mn-ea"/>
              </a:rPr>
              <a:t>以下</a:t>
            </a:r>
            <a:r>
              <a:rPr lang="en-US" altLang="zh-CN" sz="2000">
                <a:latin typeface="Times New Roman" panose="02020603050405020304" pitchFamily="18" charset="0"/>
                <a:sym typeface="+mn-ea"/>
              </a:rPr>
              <a:t>3</a:t>
            </a:r>
            <a:r>
              <a:rPr lang="zh-CN" altLang="en-US" sz="2000" dirty="0">
                <a:latin typeface="Times New Roman" panose="02020603050405020304" pitchFamily="18" charset="0"/>
                <a:sym typeface="+mn-ea"/>
              </a:rPr>
              <a:t>位是控制标志位。</a:t>
            </a:r>
            <a:endParaRPr lang="zh-CN" altLang="en-US" sz="2000" dirty="0">
              <a:latin typeface="Times New Roman" panose="02020603050405020304" pitchFamily="18" charset="0"/>
            </a:endParaRPr>
          </a:p>
          <a:p>
            <a:pPr marL="0" indent="0">
              <a:buNone/>
            </a:pPr>
            <a:r>
              <a:rPr lang="zh-CN" altLang="en-US" sz="2000" dirty="0">
                <a:latin typeface="Times New Roman" panose="02020603050405020304" pitchFamily="18" charset="0"/>
                <a:sym typeface="+mn-ea"/>
              </a:rPr>
              <a:t>       </a:t>
            </a:r>
            <a:r>
              <a:rPr lang="en-US" altLang="zh-CN" sz="2000">
                <a:latin typeface="Times New Roman" panose="02020603050405020304" pitchFamily="18" charset="0"/>
                <a:sym typeface="+mn-ea"/>
              </a:rPr>
              <a:t>DF</a:t>
            </a:r>
            <a:r>
              <a:rPr lang="zh-CN" altLang="en-US" sz="2000" dirty="0">
                <a:latin typeface="Times New Roman" panose="02020603050405020304" pitchFamily="18" charset="0"/>
                <a:sym typeface="+mn-ea"/>
              </a:rPr>
              <a:t>：（</a:t>
            </a:r>
            <a:r>
              <a:rPr lang="en-US" altLang="zh-CN" sz="2000">
                <a:latin typeface="Times New Roman" panose="02020603050405020304" pitchFamily="18" charset="0"/>
                <a:sym typeface="+mn-ea"/>
              </a:rPr>
              <a:t>Direction Flag</a:t>
            </a:r>
            <a:r>
              <a:rPr lang="zh-CN" altLang="en-US" sz="2000" dirty="0">
                <a:latin typeface="Times New Roman" panose="02020603050405020304" pitchFamily="18" charset="0"/>
                <a:sym typeface="+mn-ea"/>
              </a:rPr>
              <a:t>）方向标志，主要用在串处理指令中控制处理信息的地址增减的方向。当</a:t>
            </a:r>
            <a:r>
              <a:rPr lang="en-US" altLang="zh-CN" sz="2000">
                <a:latin typeface="Times New Roman" panose="02020603050405020304" pitchFamily="18" charset="0"/>
                <a:sym typeface="+mn-ea"/>
              </a:rPr>
              <a:t>DF</a:t>
            </a:r>
            <a:r>
              <a:rPr lang="zh-CN" altLang="en-US" sz="2000" dirty="0">
                <a:latin typeface="Times New Roman" panose="02020603050405020304" pitchFamily="18" charset="0"/>
                <a:sym typeface="+mn-ea"/>
              </a:rPr>
              <a:t>位置‘</a:t>
            </a:r>
            <a:r>
              <a:rPr lang="en-US" altLang="zh-CN" sz="2000">
                <a:latin typeface="Times New Roman" panose="02020603050405020304" pitchFamily="18" charset="0"/>
                <a:sym typeface="+mn-ea"/>
              </a:rPr>
              <a:t>1’</a:t>
            </a:r>
            <a:r>
              <a:rPr lang="zh-CN" altLang="en-US" sz="2000" dirty="0">
                <a:latin typeface="Times New Roman" panose="02020603050405020304" pitchFamily="18" charset="0"/>
                <a:sym typeface="+mn-ea"/>
              </a:rPr>
              <a:t>时（使用</a:t>
            </a:r>
            <a:r>
              <a:rPr lang="en-US" altLang="zh-CN" sz="2000">
                <a:latin typeface="Times New Roman" panose="02020603050405020304" pitchFamily="18" charset="0"/>
                <a:sym typeface="+mn-ea"/>
              </a:rPr>
              <a:t>STD</a:t>
            </a:r>
            <a:r>
              <a:rPr lang="zh-CN" altLang="en-US" sz="2000" dirty="0">
                <a:latin typeface="Times New Roman" panose="02020603050405020304" pitchFamily="18" charset="0"/>
                <a:sym typeface="+mn-ea"/>
              </a:rPr>
              <a:t>指令），每次串操作后变址寄存器</a:t>
            </a:r>
            <a:r>
              <a:rPr lang="en-US" altLang="zh-CN" sz="2000">
                <a:latin typeface="Times New Roman" panose="02020603050405020304" pitchFamily="18" charset="0"/>
                <a:sym typeface="+mn-ea"/>
              </a:rPr>
              <a:t>SI</a:t>
            </a:r>
            <a:r>
              <a:rPr lang="zh-CN" altLang="en-US" sz="2000" dirty="0">
                <a:latin typeface="Times New Roman" panose="02020603050405020304" pitchFamily="18" charset="0"/>
                <a:sym typeface="+mn-ea"/>
              </a:rPr>
              <a:t>和</a:t>
            </a:r>
            <a:r>
              <a:rPr lang="en-US" altLang="zh-CN" sz="2000">
                <a:latin typeface="Times New Roman" panose="02020603050405020304" pitchFamily="18" charset="0"/>
                <a:sym typeface="+mn-ea"/>
              </a:rPr>
              <a:t>DI</a:t>
            </a:r>
            <a:r>
              <a:rPr lang="zh-CN" altLang="en-US" sz="2000" dirty="0">
                <a:latin typeface="Times New Roman" panose="02020603050405020304" pitchFamily="18" charset="0"/>
                <a:sym typeface="+mn-ea"/>
              </a:rPr>
              <a:t>自动减</a:t>
            </a:r>
            <a:r>
              <a:rPr lang="en-US" altLang="zh-CN" sz="2000">
                <a:latin typeface="Times New Roman" panose="02020603050405020304" pitchFamily="18" charset="0"/>
                <a:sym typeface="+mn-ea"/>
              </a:rPr>
              <a:t>1</a:t>
            </a:r>
            <a:r>
              <a:rPr lang="zh-CN" altLang="en-US" sz="2000" dirty="0">
                <a:latin typeface="Times New Roman" panose="02020603050405020304" pitchFamily="18" charset="0"/>
                <a:sym typeface="+mn-ea"/>
              </a:rPr>
              <a:t>（字节操作）或减</a:t>
            </a:r>
            <a:r>
              <a:rPr lang="en-US" altLang="zh-CN" sz="2000">
                <a:latin typeface="Times New Roman" panose="02020603050405020304" pitchFamily="18" charset="0"/>
                <a:sym typeface="+mn-ea"/>
              </a:rPr>
              <a:t>2</a:t>
            </a:r>
            <a:r>
              <a:rPr lang="zh-CN" altLang="en-US" sz="2000" dirty="0">
                <a:latin typeface="Times New Roman" panose="02020603050405020304" pitchFamily="18" charset="0"/>
                <a:sym typeface="+mn-ea"/>
              </a:rPr>
              <a:t>（字操作），这样就使串处理从高地址向低地址方向处理。当</a:t>
            </a:r>
            <a:r>
              <a:rPr lang="en-US" altLang="zh-CN" sz="2000">
                <a:latin typeface="Times New Roman" panose="02020603050405020304" pitchFamily="18" charset="0"/>
                <a:sym typeface="+mn-ea"/>
              </a:rPr>
              <a:t>DF</a:t>
            </a:r>
            <a:r>
              <a:rPr lang="zh-CN" altLang="en-US" sz="2000" dirty="0">
                <a:latin typeface="Times New Roman" panose="02020603050405020304" pitchFamily="18" charset="0"/>
                <a:sym typeface="+mn-ea"/>
              </a:rPr>
              <a:t>为‘</a:t>
            </a:r>
            <a:r>
              <a:rPr lang="en-US" altLang="zh-CN" sz="2000">
                <a:latin typeface="Times New Roman" panose="02020603050405020304" pitchFamily="18" charset="0"/>
                <a:sym typeface="+mn-ea"/>
              </a:rPr>
              <a:t>0’</a:t>
            </a:r>
            <a:r>
              <a:rPr lang="zh-CN" altLang="en-US" sz="2000" dirty="0">
                <a:latin typeface="Times New Roman" panose="02020603050405020304" pitchFamily="18" charset="0"/>
                <a:sym typeface="+mn-ea"/>
              </a:rPr>
              <a:t>时，则使变址寄存器</a:t>
            </a:r>
            <a:r>
              <a:rPr lang="en-US" altLang="zh-CN" sz="2000">
                <a:latin typeface="Times New Roman" panose="02020603050405020304" pitchFamily="18" charset="0"/>
                <a:sym typeface="+mn-ea"/>
              </a:rPr>
              <a:t>SI</a:t>
            </a:r>
            <a:r>
              <a:rPr lang="zh-CN" altLang="en-US" sz="2000" dirty="0">
                <a:latin typeface="Times New Roman" panose="02020603050405020304" pitchFamily="18" charset="0"/>
                <a:sym typeface="+mn-ea"/>
              </a:rPr>
              <a:t>和</a:t>
            </a:r>
            <a:r>
              <a:rPr lang="en-US" altLang="zh-CN" sz="2000">
                <a:latin typeface="Times New Roman" panose="02020603050405020304" pitchFamily="18" charset="0"/>
                <a:sym typeface="+mn-ea"/>
              </a:rPr>
              <a:t>DI</a:t>
            </a:r>
            <a:r>
              <a:rPr lang="zh-CN" altLang="en-US" sz="2000" dirty="0">
                <a:latin typeface="Times New Roman" panose="02020603050405020304" pitchFamily="18" charset="0"/>
                <a:sym typeface="+mn-ea"/>
              </a:rPr>
              <a:t>自动加</a:t>
            </a:r>
            <a:r>
              <a:rPr lang="en-US" altLang="zh-CN" sz="2000">
                <a:latin typeface="Times New Roman" panose="02020603050405020304" pitchFamily="18" charset="0"/>
                <a:sym typeface="+mn-ea"/>
              </a:rPr>
              <a:t>1</a:t>
            </a:r>
            <a:r>
              <a:rPr lang="zh-CN" altLang="en-US" sz="2000" dirty="0">
                <a:latin typeface="Times New Roman" panose="02020603050405020304" pitchFamily="18" charset="0"/>
                <a:sym typeface="+mn-ea"/>
              </a:rPr>
              <a:t>（字节操作）或加</a:t>
            </a:r>
            <a:r>
              <a:rPr lang="en-US" altLang="zh-CN" sz="2000">
                <a:latin typeface="Times New Roman" panose="02020603050405020304" pitchFamily="18" charset="0"/>
                <a:sym typeface="+mn-ea"/>
              </a:rPr>
              <a:t>2</a:t>
            </a:r>
            <a:r>
              <a:rPr lang="zh-CN" altLang="en-US" sz="2000" dirty="0">
                <a:latin typeface="Times New Roman" panose="02020603050405020304" pitchFamily="18" charset="0"/>
                <a:sym typeface="+mn-ea"/>
              </a:rPr>
              <a:t>（字操作），使串处理从低地址向高地址方向进行。</a:t>
            </a:r>
            <a:endParaRPr lang="zh-CN" altLang="en-US" sz="2000" dirty="0">
              <a:latin typeface="Times New Roman" panose="02020603050405020304" pitchFamily="18" charset="0"/>
            </a:endParaRPr>
          </a:p>
          <a:p>
            <a:pPr marL="0" indent="0">
              <a:buNone/>
            </a:pPr>
            <a:r>
              <a:rPr lang="zh-CN" altLang="en-US" sz="2000" dirty="0">
                <a:latin typeface="Times New Roman" panose="02020603050405020304" pitchFamily="18" charset="0"/>
                <a:sym typeface="+mn-ea"/>
              </a:rPr>
              <a:t>       </a:t>
            </a:r>
            <a:r>
              <a:rPr lang="en-US" altLang="zh-CN" sz="2000">
                <a:latin typeface="Times New Roman" panose="02020603050405020304" pitchFamily="18" charset="0"/>
                <a:sym typeface="+mn-ea"/>
              </a:rPr>
              <a:t>IF</a:t>
            </a:r>
            <a:r>
              <a:rPr lang="zh-CN" altLang="en-US" sz="2000" dirty="0">
                <a:latin typeface="Times New Roman" panose="02020603050405020304" pitchFamily="18" charset="0"/>
                <a:sym typeface="+mn-ea"/>
              </a:rPr>
              <a:t>：（</a:t>
            </a:r>
            <a:r>
              <a:rPr lang="en-US" altLang="zh-CN" sz="2000">
                <a:latin typeface="Times New Roman" panose="02020603050405020304" pitchFamily="18" charset="0"/>
                <a:sym typeface="+mn-ea"/>
              </a:rPr>
              <a:t>Interrupt Flag</a:t>
            </a:r>
            <a:r>
              <a:rPr lang="zh-CN" altLang="en-US" sz="2000" dirty="0">
                <a:latin typeface="Times New Roman" panose="02020603050405020304" pitchFamily="18" charset="0"/>
                <a:sym typeface="+mn-ea"/>
              </a:rPr>
              <a:t>）中断标志，这个标志位主要针对外中断中可屏蔽中断的开放或禁止。当</a:t>
            </a:r>
            <a:r>
              <a:rPr lang="en-US" altLang="zh-CN" sz="2000">
                <a:latin typeface="Times New Roman" panose="02020603050405020304" pitchFamily="18" charset="0"/>
                <a:sym typeface="+mn-ea"/>
              </a:rPr>
              <a:t>IF=‘1’</a:t>
            </a:r>
            <a:r>
              <a:rPr lang="zh-CN" altLang="en-US" sz="2000" dirty="0">
                <a:latin typeface="Times New Roman" panose="02020603050405020304" pitchFamily="18" charset="0"/>
                <a:sym typeface="+mn-ea"/>
              </a:rPr>
              <a:t>时，</a:t>
            </a:r>
            <a:r>
              <a:rPr lang="en-US" altLang="zh-CN" sz="2000">
                <a:latin typeface="Times New Roman" panose="02020603050405020304" pitchFamily="18" charset="0"/>
                <a:sym typeface="+mn-ea"/>
              </a:rPr>
              <a:t>CPU</a:t>
            </a:r>
            <a:r>
              <a:rPr lang="zh-CN" altLang="en-US" sz="2000" dirty="0">
                <a:latin typeface="Times New Roman" panose="02020603050405020304" pitchFamily="18" charset="0"/>
                <a:sym typeface="+mn-ea"/>
              </a:rPr>
              <a:t>允许响应可屏蔽中断，相反，</a:t>
            </a:r>
            <a:r>
              <a:rPr lang="en-US" altLang="zh-CN" sz="2000">
                <a:latin typeface="Times New Roman" panose="02020603050405020304" pitchFamily="18" charset="0"/>
                <a:sym typeface="+mn-ea"/>
              </a:rPr>
              <a:t>IF</a:t>
            </a:r>
            <a:r>
              <a:rPr lang="zh-CN" altLang="en-US" sz="2000" dirty="0">
                <a:latin typeface="Times New Roman" panose="02020603050405020304" pitchFamily="18" charset="0"/>
                <a:sym typeface="+mn-ea"/>
              </a:rPr>
              <a:t>＝‘</a:t>
            </a:r>
            <a:r>
              <a:rPr lang="en-US" altLang="zh-CN" sz="2000">
                <a:latin typeface="Times New Roman" panose="02020603050405020304" pitchFamily="18" charset="0"/>
                <a:sym typeface="+mn-ea"/>
              </a:rPr>
              <a:t>0’</a:t>
            </a:r>
            <a:r>
              <a:rPr lang="zh-CN" altLang="en-US" sz="2000" dirty="0">
                <a:latin typeface="Times New Roman" panose="02020603050405020304" pitchFamily="18" charset="0"/>
                <a:sym typeface="+mn-ea"/>
              </a:rPr>
              <a:t>时，则不允许响应可屏蔽中断，这里所说的屏蔽即为“拒绝”之意。用</a:t>
            </a:r>
            <a:r>
              <a:rPr lang="en-US" altLang="zh-CN" sz="2000">
                <a:latin typeface="Times New Roman" panose="02020603050405020304" pitchFamily="18" charset="0"/>
                <a:sym typeface="+mn-ea"/>
              </a:rPr>
              <a:t>STI</a:t>
            </a:r>
            <a:r>
              <a:rPr lang="zh-CN" altLang="en-US" sz="2000" dirty="0">
                <a:latin typeface="Times New Roman" panose="02020603050405020304" pitchFamily="18" charset="0"/>
                <a:sym typeface="+mn-ea"/>
              </a:rPr>
              <a:t>指令使</a:t>
            </a:r>
            <a:r>
              <a:rPr lang="en-US" altLang="zh-CN" sz="2000">
                <a:latin typeface="Times New Roman" panose="02020603050405020304" pitchFamily="18" charset="0"/>
                <a:sym typeface="+mn-ea"/>
              </a:rPr>
              <a:t>IF</a:t>
            </a:r>
            <a:r>
              <a:rPr lang="zh-CN" altLang="en-US" sz="2000" dirty="0">
                <a:latin typeface="Times New Roman" panose="02020603050405020304" pitchFamily="18" charset="0"/>
                <a:sym typeface="+mn-ea"/>
              </a:rPr>
              <a:t>置‘</a:t>
            </a:r>
            <a:r>
              <a:rPr lang="en-US" altLang="zh-CN" sz="2000">
                <a:latin typeface="Times New Roman" panose="02020603050405020304" pitchFamily="18" charset="0"/>
                <a:sym typeface="+mn-ea"/>
              </a:rPr>
              <a:t>1’</a:t>
            </a:r>
            <a:r>
              <a:rPr lang="zh-CN" altLang="en-US" sz="2000" dirty="0">
                <a:latin typeface="Times New Roman" panose="02020603050405020304" pitchFamily="18" charset="0"/>
                <a:sym typeface="+mn-ea"/>
              </a:rPr>
              <a:t>，用</a:t>
            </a:r>
            <a:r>
              <a:rPr lang="en-US" altLang="zh-CN" sz="2000">
                <a:latin typeface="Times New Roman" panose="02020603050405020304" pitchFamily="18" charset="0"/>
                <a:sym typeface="+mn-ea"/>
              </a:rPr>
              <a:t>CLI</a:t>
            </a:r>
            <a:r>
              <a:rPr lang="zh-CN" altLang="en-US" sz="2000" dirty="0">
                <a:latin typeface="Times New Roman" panose="02020603050405020304" pitchFamily="18" charset="0"/>
                <a:sym typeface="+mn-ea"/>
              </a:rPr>
              <a:t>使</a:t>
            </a:r>
            <a:r>
              <a:rPr lang="en-US" altLang="zh-CN" sz="2000">
                <a:latin typeface="Times New Roman" panose="02020603050405020304" pitchFamily="18" charset="0"/>
                <a:sym typeface="+mn-ea"/>
              </a:rPr>
              <a:t>IF=‘0’</a:t>
            </a:r>
            <a:r>
              <a:rPr lang="zh-CN" altLang="en-US" sz="2000" dirty="0">
                <a:latin typeface="Times New Roman" panose="02020603050405020304" pitchFamily="18" charset="0"/>
                <a:sym typeface="+mn-ea"/>
              </a:rPr>
              <a:t>。</a:t>
            </a:r>
            <a:endParaRPr lang="zh-CN" altLang="en-US" sz="2000" dirty="0">
              <a:latin typeface="Times New Roman" panose="02020603050405020304" pitchFamily="18" charset="0"/>
            </a:endParaRPr>
          </a:p>
          <a:p>
            <a:pPr marL="0" indent="0">
              <a:buNone/>
            </a:pPr>
            <a:r>
              <a:rPr lang="zh-CN" altLang="en-US" sz="2000" dirty="0">
                <a:latin typeface="Times New Roman" panose="02020603050405020304" pitchFamily="18" charset="0"/>
                <a:sym typeface="+mn-ea"/>
              </a:rPr>
              <a:t>      </a:t>
            </a:r>
            <a:endParaRPr lang="zh-CN" altLang="en-US" sz="2000"/>
          </a:p>
        </p:txBody>
      </p:sp>
    </p:spTree>
  </p:cSld>
  <p:clrMapOvr>
    <a:masterClrMapping/>
  </p:clrMapOvr>
  <p:transition>
    <p:wheel spokes="8"/>
  </p:transition>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r>
              <a:rPr lang="en-US" altLang="zh-CN" sz="2000">
                <a:latin typeface="Times New Roman" panose="02020603050405020304" pitchFamily="18" charset="0"/>
                <a:sym typeface="+mn-ea"/>
              </a:rPr>
              <a:t>TF</a:t>
            </a:r>
            <a:r>
              <a:rPr lang="zh-CN" altLang="en-US" sz="2000" dirty="0">
                <a:latin typeface="Times New Roman" panose="02020603050405020304" pitchFamily="18" charset="0"/>
                <a:sym typeface="+mn-ea"/>
              </a:rPr>
              <a:t>：又称陷阱标志（</a:t>
            </a:r>
            <a:r>
              <a:rPr lang="en-US" altLang="zh-CN" sz="2000">
                <a:latin typeface="Times New Roman" panose="02020603050405020304" pitchFamily="18" charset="0"/>
                <a:sym typeface="+mn-ea"/>
              </a:rPr>
              <a:t>Trap Flag</a:t>
            </a:r>
            <a:r>
              <a:rPr lang="zh-CN" altLang="en-US" sz="2000" dirty="0">
                <a:latin typeface="Times New Roman" panose="02020603050405020304" pitchFamily="18" charset="0"/>
                <a:sym typeface="+mn-ea"/>
              </a:rPr>
              <a:t>），又称跟踪标志（</a:t>
            </a:r>
            <a:r>
              <a:rPr lang="en-US" altLang="zh-CN" sz="2000">
                <a:latin typeface="Times New Roman" panose="02020603050405020304" pitchFamily="18" charset="0"/>
                <a:sym typeface="+mn-ea"/>
              </a:rPr>
              <a:t>Trace </a:t>
            </a:r>
            <a:r>
              <a:rPr lang="en-US" altLang="zh-CN" sz="2000" err="1">
                <a:latin typeface="Times New Roman" panose="02020603050405020304" pitchFamily="18" charset="0"/>
                <a:sym typeface="+mn-ea"/>
              </a:rPr>
              <a:t>Tlag</a:t>
            </a:r>
            <a:r>
              <a:rPr lang="zh-CN" altLang="en-US" sz="2000" dirty="0">
                <a:latin typeface="Times New Roman" panose="02020603050405020304" pitchFamily="18" charset="0"/>
                <a:sym typeface="+mn-ea"/>
              </a:rPr>
              <a:t>）或称单步标志位。用于单步方式操作，当</a:t>
            </a:r>
            <a:r>
              <a:rPr lang="en-US" altLang="zh-CN" sz="2000">
                <a:latin typeface="Times New Roman" panose="02020603050405020304" pitchFamily="18" charset="0"/>
                <a:sym typeface="+mn-ea"/>
              </a:rPr>
              <a:t>TF=‘1’</a:t>
            </a:r>
            <a:r>
              <a:rPr lang="zh-CN" altLang="en-US" sz="2000" dirty="0">
                <a:latin typeface="Times New Roman" panose="02020603050405020304" pitchFamily="18" charset="0"/>
                <a:sym typeface="+mn-ea"/>
              </a:rPr>
              <a:t>时，在执行完一条指令后，产生单步中断。这在</a:t>
            </a:r>
            <a:r>
              <a:rPr lang="en-US" altLang="zh-CN" sz="2000">
                <a:latin typeface="Times New Roman" panose="02020603050405020304" pitchFamily="18" charset="0"/>
                <a:sym typeface="+mn-ea"/>
              </a:rPr>
              <a:t>DEBUG</a:t>
            </a:r>
            <a:r>
              <a:rPr lang="zh-CN" altLang="en-US" sz="2000" dirty="0">
                <a:latin typeface="Times New Roman" panose="02020603050405020304" pitchFamily="18" charset="0"/>
                <a:sym typeface="+mn-ea"/>
              </a:rPr>
              <a:t>调试程序状态下，可以使指令单步运行，可逐一检查各寄存器内容，标志状态、存储器的检查或修改等等。</a:t>
            </a:r>
            <a:r>
              <a:rPr lang="en-US" altLang="zh-CN" sz="2000">
                <a:latin typeface="Times New Roman" panose="02020603050405020304" pitchFamily="18" charset="0"/>
                <a:sym typeface="+mn-ea"/>
              </a:rPr>
              <a:t>TF=‘1’</a:t>
            </a:r>
            <a:r>
              <a:rPr lang="zh-CN" altLang="en-US" sz="2000" dirty="0">
                <a:latin typeface="Times New Roman" panose="02020603050405020304" pitchFamily="18" charset="0"/>
                <a:sym typeface="+mn-ea"/>
              </a:rPr>
              <a:t>时为调试程序时所用，当程序调试成功后让</a:t>
            </a:r>
            <a:r>
              <a:rPr lang="en-US" altLang="zh-CN" sz="2000">
                <a:latin typeface="Times New Roman" panose="02020603050405020304" pitchFamily="18" charset="0"/>
                <a:sym typeface="+mn-ea"/>
              </a:rPr>
              <a:t>TF=‘0’</a:t>
            </a:r>
            <a:r>
              <a:rPr lang="zh-CN" altLang="en-US" sz="2000" dirty="0">
                <a:latin typeface="Times New Roman" panose="02020603050405020304" pitchFamily="18" charset="0"/>
                <a:sym typeface="+mn-ea"/>
              </a:rPr>
              <a:t>，</a:t>
            </a:r>
            <a:r>
              <a:rPr lang="en-US" altLang="zh-CN" sz="2000">
                <a:latin typeface="Times New Roman" panose="02020603050405020304" pitchFamily="18" charset="0"/>
                <a:sym typeface="+mn-ea"/>
              </a:rPr>
              <a:t>CPU</a:t>
            </a:r>
            <a:r>
              <a:rPr lang="zh-CN" altLang="en-US" sz="2000" dirty="0">
                <a:latin typeface="Times New Roman" panose="02020603050405020304" pitchFamily="18" charset="0"/>
                <a:sym typeface="+mn-ea"/>
              </a:rPr>
              <a:t>正常工作不产生单步中断。</a:t>
            </a:r>
            <a:endParaRPr lang="zh-CN" altLang="en-US" sz="2000"/>
          </a:p>
          <a:p>
            <a:pPr marL="0" indent="0">
              <a:buNone/>
            </a:pPr>
            <a:endParaRPr lang="zh-CN" altLang="en-US" sz="2000"/>
          </a:p>
        </p:txBody>
      </p:sp>
    </p:spTree>
  </p:cSld>
  <p:clrMapOvr>
    <a:masterClrMapping/>
  </p:clrMapOvr>
  <p:transition>
    <p:wheel spokes="8"/>
  </p:transition>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38946" name="标题 338945"/>
          <p:cNvSpPr>
            <a:spLocks noGrp="1"/>
          </p:cNvSpPr>
          <p:nvPr>
            <p:ph type="title"/>
          </p:nvPr>
        </p:nvSpPr>
        <p:spPr/>
        <p:txBody>
          <a:bodyPr vert="horz" wrap="square" lIns="91440" tIns="45720" rIns="91440" bIns="45720" anchor="ctr" anchorCtr="0"/>
          <a:p>
            <a:endParaRPr lang="zh-CN" altLang="en-US" dirty="0"/>
          </a:p>
        </p:txBody>
      </p:sp>
      <p:sp>
        <p:nvSpPr>
          <p:cNvPr id="338947" name="文本占位符 338946"/>
          <p:cNvSpPr>
            <a:spLocks noGrp="1"/>
          </p:cNvSpPr>
          <p:nvPr>
            <p:ph type="body" idx="1"/>
          </p:nvPr>
        </p:nvSpPr>
        <p:spPr/>
        <p:txBody>
          <a:bodyPr/>
          <a:p>
            <a:pPr>
              <a:buNone/>
            </a:pPr>
            <a:r>
              <a:rPr lang="zh-CN" altLang="en-US" dirty="0"/>
              <a:t>4. 标志位操作指令</a:t>
            </a:r>
            <a:endParaRPr lang="en-US" altLang="zh-CN" sz="2400"/>
          </a:p>
          <a:p>
            <a:pPr>
              <a:buNone/>
            </a:pPr>
            <a:r>
              <a:rPr lang="en-US" altLang="zh-CN" sz="2400"/>
              <a:t>    LAHF</a:t>
            </a:r>
            <a:endParaRPr lang="en-US" altLang="zh-CN" sz="2400"/>
          </a:p>
          <a:p>
            <a:pPr>
              <a:buNone/>
            </a:pPr>
            <a:r>
              <a:rPr lang="en-US" altLang="zh-CN" sz="2400"/>
              <a:t>    SAHF</a:t>
            </a:r>
            <a:endParaRPr lang="en-US" altLang="zh-CN" sz="2400"/>
          </a:p>
          <a:p>
            <a:pPr>
              <a:buNone/>
            </a:pPr>
            <a:endParaRPr lang="en-US" altLang="zh-CN" sz="2400"/>
          </a:p>
          <a:p>
            <a:pPr>
              <a:buNone/>
            </a:pPr>
            <a:r>
              <a:rPr lang="en-US" altLang="zh-CN" sz="2400"/>
              <a:t>    PUSHF</a:t>
            </a:r>
            <a:endParaRPr lang="en-US" altLang="zh-CN" sz="2400"/>
          </a:p>
          <a:p>
            <a:pPr>
              <a:buNone/>
            </a:pPr>
            <a:r>
              <a:rPr lang="en-US" altLang="zh-CN" sz="2400"/>
              <a:t>    POPF</a:t>
            </a:r>
            <a:endParaRPr lang="en-US" altLang="zh-CN" sz="2400"/>
          </a:p>
          <a:p>
            <a:endParaRPr lang="zh-CN" altLang="en-US" sz="2400" dirty="0"/>
          </a:p>
        </p:txBody>
      </p:sp>
      <p:sp>
        <p:nvSpPr>
          <p:cNvPr id="338948" name="左大括号 338947"/>
          <p:cNvSpPr/>
          <p:nvPr/>
        </p:nvSpPr>
        <p:spPr>
          <a:xfrm>
            <a:off x="755650" y="2439988"/>
            <a:ext cx="304800" cy="2133600"/>
          </a:xfrm>
          <a:prstGeom prst="leftBrace">
            <a:avLst>
              <a:gd name="adj1" fmla="val 58333"/>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338949" name="右大括号 338948"/>
          <p:cNvSpPr/>
          <p:nvPr/>
        </p:nvSpPr>
        <p:spPr>
          <a:xfrm>
            <a:off x="2039938" y="2325688"/>
            <a:ext cx="228600" cy="685800"/>
          </a:xfrm>
          <a:prstGeom prst="rightBrace">
            <a:avLst>
              <a:gd name="adj1" fmla="val 25000"/>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338950" name="右大括号 338949"/>
          <p:cNvSpPr/>
          <p:nvPr/>
        </p:nvSpPr>
        <p:spPr>
          <a:xfrm>
            <a:off x="2195513" y="3967163"/>
            <a:ext cx="228600" cy="685800"/>
          </a:xfrm>
          <a:prstGeom prst="rightBrace">
            <a:avLst>
              <a:gd name="adj1" fmla="val 25000"/>
              <a:gd name="adj2" fmla="val 50000"/>
            </a:avLst>
          </a:prstGeom>
          <a:noFill/>
          <a:ln w="25400" cap="sq" cmpd="sng">
            <a:solidFill>
              <a:srgbClr val="FF6600"/>
            </a:solidFill>
            <a:prstDash val="solid"/>
            <a:headEnd type="none" w="sm" len="sm"/>
            <a:tailEnd type="none" w="lg" len="lg"/>
          </a:ln>
        </p:spPr>
        <p:txBody>
          <a:bodyPr/>
          <a:p>
            <a:endParaRPr lang="zh-CN" altLang="en-US"/>
          </a:p>
        </p:txBody>
      </p:sp>
      <p:sp>
        <p:nvSpPr>
          <p:cNvPr id="338951" name="文本框 338950"/>
          <p:cNvSpPr txBox="1"/>
          <p:nvPr/>
        </p:nvSpPr>
        <p:spPr>
          <a:xfrm>
            <a:off x="2397125" y="2414588"/>
            <a:ext cx="2736850" cy="45720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隐含操作数</a:t>
            </a:r>
            <a:r>
              <a:rPr lang="en-US" altLang="zh-CN" sz="2400">
                <a:solidFill>
                  <a:schemeClr val="tx2"/>
                </a:solidFill>
                <a:latin typeface="Times New Roman" panose="02020603050405020304" pitchFamily="18" charset="0"/>
              </a:rPr>
              <a:t>AH</a:t>
            </a:r>
            <a:endParaRPr lang="en-US" altLang="zh-CN" sz="2400">
              <a:solidFill>
                <a:schemeClr val="tx2"/>
              </a:solidFill>
              <a:latin typeface="Times New Roman" panose="02020603050405020304" pitchFamily="18" charset="0"/>
            </a:endParaRPr>
          </a:p>
        </p:txBody>
      </p:sp>
      <p:sp>
        <p:nvSpPr>
          <p:cNvPr id="338952" name="文本框 338951"/>
          <p:cNvSpPr txBox="1"/>
          <p:nvPr/>
        </p:nvSpPr>
        <p:spPr>
          <a:xfrm>
            <a:off x="2555875" y="4052888"/>
            <a:ext cx="3744913" cy="45720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隐含操作数</a:t>
            </a:r>
            <a:r>
              <a:rPr lang="en-US" altLang="zh-CN" sz="2400">
                <a:solidFill>
                  <a:schemeClr val="tx2"/>
                </a:solidFill>
                <a:latin typeface="Times New Roman" panose="02020603050405020304" pitchFamily="18" charset="0"/>
              </a:rPr>
              <a:t>FLAGS</a:t>
            </a:r>
            <a:endParaRPr lang="en-US" altLang="zh-CN" sz="2400">
              <a:solidFill>
                <a:schemeClr val="tx2"/>
              </a:solidFill>
              <a:latin typeface="Times New Roman" panose="02020603050405020304" pitchFamily="18" charset="0"/>
            </a:endParaRPr>
          </a:p>
        </p:txBody>
      </p:sp>
    </p:spTree>
  </p:cSld>
  <p:clrMapOvr>
    <a:masterClrMapping/>
  </p:clrMapOvr>
  <p:transition>
    <p:wheel spokes="8"/>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7746" name="标题 287745"/>
          <p:cNvSpPr>
            <a:spLocks noGrp="1"/>
          </p:cNvSpPr>
          <p:nvPr>
            <p:ph type="title"/>
          </p:nvPr>
        </p:nvSpPr>
        <p:spPr/>
        <p:txBody>
          <a:bodyPr anchor="ctr" anchorCtr="0"/>
          <a:p>
            <a:endParaRPr lang="zh-CN" altLang="en-US" dirty="0"/>
          </a:p>
        </p:txBody>
      </p:sp>
      <p:sp>
        <p:nvSpPr>
          <p:cNvPr id="287747" name="文本占位符 287746"/>
          <p:cNvSpPr>
            <a:spLocks noGrp="1"/>
          </p:cNvSpPr>
          <p:nvPr>
            <p:ph type="body" idx="1"/>
          </p:nvPr>
        </p:nvSpPr>
        <p:spPr/>
        <p:txBody>
          <a:bodyPr/>
          <a:p>
            <a:pPr>
              <a:buNone/>
            </a:pPr>
            <a:r>
              <a:rPr lang="en-US" altLang="zh-CN" u="sng"/>
              <a:t>1</a:t>
            </a:r>
            <a:r>
              <a:rPr lang="zh-CN" altLang="en-US" u="sng" dirty="0"/>
              <a:t>）立即数操作数：</a:t>
            </a:r>
            <a:endParaRPr lang="zh-CN" altLang="en-US" u="sng" dirty="0"/>
          </a:p>
          <a:p>
            <a:pPr>
              <a:spcAft>
                <a:spcPct val="30000"/>
              </a:spcAft>
              <a:buNone/>
            </a:pPr>
            <a:r>
              <a:rPr lang="zh-CN" altLang="en-US" sz="2400" dirty="0"/>
              <a:t>表示参加操作的为数据本身，可以是8位或16位</a:t>
            </a:r>
            <a:endParaRPr lang="zh-CN" altLang="en-US" sz="2400" dirty="0"/>
          </a:p>
          <a:p>
            <a:pPr>
              <a:buNone/>
            </a:pPr>
            <a:r>
              <a:rPr lang="zh-CN" altLang="en-US" sz="2400" dirty="0"/>
              <a:t>   例： </a:t>
            </a:r>
            <a:r>
              <a:rPr lang="en-US" altLang="zh-CN" sz="2400"/>
              <a:t>MOV  AX，1234H</a:t>
            </a:r>
            <a:endParaRPr lang="en-US" altLang="zh-CN" sz="2400"/>
          </a:p>
          <a:p>
            <a:pPr>
              <a:buNone/>
            </a:pPr>
            <a:r>
              <a:rPr lang="en-US" altLang="zh-CN" sz="2400"/>
              <a:t>        MOV  BL，22H</a:t>
            </a:r>
            <a:endParaRPr lang="zh-CN" altLang="en-US" sz="2400" dirty="0"/>
          </a:p>
          <a:p>
            <a:r>
              <a:rPr lang="zh-CN" altLang="en-US" sz="2400" dirty="0"/>
              <a:t>立即数无法作为目标操作数</a:t>
            </a:r>
            <a:endParaRPr lang="zh-CN" altLang="en-US" sz="2400" dirty="0"/>
          </a:p>
          <a:p>
            <a:r>
              <a:rPr lang="zh-CN" altLang="en-US" sz="2400" dirty="0"/>
              <a:t>立即数可以是无符号或带符号数，其数值应在可取值范围内</a:t>
            </a:r>
            <a:endParaRPr lang="zh-CN" altLang="en-US" sz="2400" dirty="0"/>
          </a:p>
        </p:txBody>
      </p:sp>
    </p:spTree>
  </p:cSld>
  <p:clrMapOvr>
    <a:masterClrMapping/>
  </p:clrMapOvr>
  <p:transition>
    <p:wheel spokes="8"/>
  </p:transition>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39970" name="标题 339969"/>
          <p:cNvSpPr>
            <a:spLocks noGrp="1"/>
          </p:cNvSpPr>
          <p:nvPr>
            <p:ph type="title"/>
          </p:nvPr>
        </p:nvSpPr>
        <p:spPr/>
        <p:txBody>
          <a:bodyPr anchor="ctr" anchorCtr="0"/>
          <a:p>
            <a:endParaRPr lang="zh-CN" altLang="en-US" dirty="0"/>
          </a:p>
        </p:txBody>
      </p:sp>
      <p:sp>
        <p:nvSpPr>
          <p:cNvPr id="339971" name="文本占位符 339970"/>
          <p:cNvSpPr>
            <a:spLocks noGrp="1"/>
          </p:cNvSpPr>
          <p:nvPr>
            <p:ph type="body" idx="1"/>
          </p:nvPr>
        </p:nvSpPr>
        <p:spPr/>
        <p:txBody>
          <a:bodyPr/>
          <a:p>
            <a:pPr>
              <a:spcBef>
                <a:spcPct val="20000"/>
              </a:spcBef>
              <a:spcAft>
                <a:spcPct val="20000"/>
              </a:spcAft>
              <a:buNone/>
            </a:pPr>
            <a:r>
              <a:rPr lang="en-US" altLang="zh-CN" sz="2400"/>
              <a:t>LAHF      </a:t>
            </a:r>
            <a:r>
              <a:rPr lang="zh-CN" altLang="en-US" sz="2400" dirty="0"/>
              <a:t>；将</a:t>
            </a:r>
            <a:r>
              <a:rPr lang="en-US" altLang="zh-CN" sz="2400"/>
              <a:t>FLAGS</a:t>
            </a:r>
            <a:r>
              <a:rPr lang="zh-CN" altLang="en-US" sz="2400" dirty="0"/>
              <a:t>的低8位装入</a:t>
            </a:r>
            <a:r>
              <a:rPr lang="en-US" altLang="zh-CN" sz="2400"/>
              <a:t>AH</a:t>
            </a:r>
            <a:endParaRPr lang="en-US" altLang="zh-CN" sz="2400"/>
          </a:p>
          <a:p>
            <a:pPr>
              <a:spcBef>
                <a:spcPct val="20000"/>
              </a:spcBef>
              <a:spcAft>
                <a:spcPct val="20000"/>
              </a:spcAft>
            </a:pPr>
            <a:endParaRPr lang="en-US" altLang="zh-CN" sz="2400"/>
          </a:p>
          <a:p>
            <a:pPr>
              <a:spcBef>
                <a:spcPct val="20000"/>
              </a:spcBef>
              <a:spcAft>
                <a:spcPct val="20000"/>
              </a:spcAft>
            </a:pPr>
            <a:endParaRPr lang="en-US" altLang="zh-CN" sz="2400"/>
          </a:p>
          <a:p>
            <a:pPr>
              <a:spcBef>
                <a:spcPct val="20000"/>
              </a:spcBef>
              <a:spcAft>
                <a:spcPct val="20000"/>
              </a:spcAft>
            </a:pPr>
            <a:endParaRPr lang="en-US" altLang="zh-CN" sz="2400"/>
          </a:p>
          <a:p>
            <a:pPr>
              <a:spcBef>
                <a:spcPct val="20000"/>
              </a:spcBef>
              <a:spcAft>
                <a:spcPct val="20000"/>
              </a:spcAft>
              <a:buNone/>
            </a:pPr>
            <a:r>
              <a:rPr lang="en-US" altLang="zh-CN" sz="2400"/>
              <a:t>SAHF      </a:t>
            </a:r>
            <a:r>
              <a:rPr lang="zh-CN" altLang="en-US" sz="2400" dirty="0"/>
              <a:t>；执行与</a:t>
            </a:r>
            <a:r>
              <a:rPr lang="en-US" altLang="zh-CN" sz="2400"/>
              <a:t>LAHF</a:t>
            </a:r>
            <a:r>
              <a:rPr lang="zh-CN" altLang="en-US" sz="2400" dirty="0"/>
              <a:t>相反的操作</a:t>
            </a:r>
            <a:endParaRPr lang="zh-CN" altLang="en-US" sz="2400" dirty="0"/>
          </a:p>
          <a:p>
            <a:pPr>
              <a:spcBef>
                <a:spcPct val="20000"/>
              </a:spcBef>
              <a:spcAft>
                <a:spcPct val="20000"/>
              </a:spcAft>
              <a:buNone/>
            </a:pPr>
            <a:r>
              <a:rPr lang="en-US" altLang="zh-CN" sz="2400"/>
              <a:t>PUSHF     </a:t>
            </a:r>
            <a:r>
              <a:rPr lang="zh-CN" altLang="en-US" sz="2400" dirty="0"/>
              <a:t>；将</a:t>
            </a:r>
            <a:r>
              <a:rPr lang="en-US" altLang="zh-CN" sz="2400"/>
              <a:t>FLAGS</a:t>
            </a:r>
            <a:r>
              <a:rPr lang="zh-CN" altLang="en-US" sz="2400" dirty="0"/>
              <a:t>压入堆栈</a:t>
            </a:r>
            <a:endParaRPr lang="zh-CN" altLang="en-US" sz="2400" dirty="0"/>
          </a:p>
          <a:p>
            <a:pPr>
              <a:spcBef>
                <a:spcPct val="20000"/>
              </a:spcBef>
              <a:spcAft>
                <a:spcPct val="20000"/>
              </a:spcAft>
              <a:buNone/>
            </a:pPr>
            <a:r>
              <a:rPr lang="en-US" altLang="zh-CN" sz="2400"/>
              <a:t>POPF      </a:t>
            </a:r>
            <a:r>
              <a:rPr lang="zh-CN" altLang="en-US" sz="2400" dirty="0"/>
              <a:t>；执行与</a:t>
            </a:r>
            <a:r>
              <a:rPr lang="en-US" altLang="zh-CN" sz="2400"/>
              <a:t>PUSHF</a:t>
            </a:r>
            <a:r>
              <a:rPr lang="zh-CN" altLang="en-US" sz="2400" dirty="0"/>
              <a:t>相反的操作</a:t>
            </a:r>
            <a:endParaRPr lang="zh-CN" altLang="en-US" sz="2400" dirty="0"/>
          </a:p>
        </p:txBody>
      </p:sp>
      <p:sp>
        <p:nvSpPr>
          <p:cNvPr id="339972" name="矩形 339971"/>
          <p:cNvSpPr/>
          <p:nvPr/>
        </p:nvSpPr>
        <p:spPr>
          <a:xfrm>
            <a:off x="1981200" y="3297238"/>
            <a:ext cx="6400800" cy="381000"/>
          </a:xfrm>
          <a:prstGeom prst="rect">
            <a:avLst/>
          </a:prstGeom>
          <a:solidFill>
            <a:srgbClr val="339966"/>
          </a:solidFill>
          <a:ln w="25400" cap="sq" cmpd="sng">
            <a:solidFill>
              <a:srgbClr val="339966"/>
            </a:solidFill>
            <a:prstDash val="solid"/>
            <a:miter/>
            <a:headEnd type="none" w="sm" len="sm"/>
            <a:tailEnd type="none" w="lg" len="lg"/>
          </a:ln>
        </p:spPr>
        <p:txBody>
          <a:bodyPr/>
          <a:p>
            <a:endParaRPr lang="zh-CN" altLang="en-US"/>
          </a:p>
        </p:txBody>
      </p:sp>
      <p:sp>
        <p:nvSpPr>
          <p:cNvPr id="339973" name="直接连接符 339972"/>
          <p:cNvSpPr/>
          <p:nvPr/>
        </p:nvSpPr>
        <p:spPr>
          <a:xfrm>
            <a:off x="7924800" y="3297238"/>
            <a:ext cx="0" cy="381000"/>
          </a:xfrm>
          <a:prstGeom prst="line">
            <a:avLst/>
          </a:prstGeom>
          <a:ln w="25400" cap="sq" cmpd="sng">
            <a:solidFill>
              <a:schemeClr val="accent1"/>
            </a:solidFill>
            <a:prstDash val="solid"/>
            <a:headEnd type="none" w="sm" len="sm"/>
            <a:tailEnd type="none" w="lg" len="lg"/>
          </a:ln>
        </p:spPr>
      </p:sp>
      <p:sp>
        <p:nvSpPr>
          <p:cNvPr id="339974" name="直接连接符 339973"/>
          <p:cNvSpPr/>
          <p:nvPr/>
        </p:nvSpPr>
        <p:spPr>
          <a:xfrm>
            <a:off x="4267200" y="3297238"/>
            <a:ext cx="0" cy="381000"/>
          </a:xfrm>
          <a:prstGeom prst="line">
            <a:avLst/>
          </a:prstGeom>
          <a:ln w="25400" cap="sq" cmpd="sng">
            <a:solidFill>
              <a:schemeClr val="accent1"/>
            </a:solidFill>
            <a:prstDash val="solid"/>
            <a:headEnd type="none" w="sm" len="sm"/>
            <a:tailEnd type="none" w="lg" len="lg"/>
          </a:ln>
        </p:spPr>
      </p:sp>
      <p:sp>
        <p:nvSpPr>
          <p:cNvPr id="339975" name="直接连接符 339974"/>
          <p:cNvSpPr/>
          <p:nvPr/>
        </p:nvSpPr>
        <p:spPr>
          <a:xfrm>
            <a:off x="7391400" y="3297238"/>
            <a:ext cx="0" cy="381000"/>
          </a:xfrm>
          <a:prstGeom prst="line">
            <a:avLst/>
          </a:prstGeom>
          <a:ln w="25400" cap="sq" cmpd="sng">
            <a:solidFill>
              <a:schemeClr val="accent1"/>
            </a:solidFill>
            <a:prstDash val="solid"/>
            <a:headEnd type="none" w="sm" len="sm"/>
            <a:tailEnd type="none" w="lg" len="lg"/>
          </a:ln>
        </p:spPr>
      </p:sp>
      <p:sp>
        <p:nvSpPr>
          <p:cNvPr id="339976" name="直接连接符 339975"/>
          <p:cNvSpPr/>
          <p:nvPr/>
        </p:nvSpPr>
        <p:spPr>
          <a:xfrm>
            <a:off x="6934200" y="3297238"/>
            <a:ext cx="0" cy="381000"/>
          </a:xfrm>
          <a:prstGeom prst="line">
            <a:avLst/>
          </a:prstGeom>
          <a:ln w="25400" cap="sq" cmpd="sng">
            <a:solidFill>
              <a:schemeClr val="accent1"/>
            </a:solidFill>
            <a:prstDash val="solid"/>
            <a:headEnd type="none" w="sm" len="sm"/>
            <a:tailEnd type="none" w="lg" len="lg"/>
          </a:ln>
        </p:spPr>
      </p:sp>
      <p:sp>
        <p:nvSpPr>
          <p:cNvPr id="339977" name="直接连接符 339976"/>
          <p:cNvSpPr/>
          <p:nvPr/>
        </p:nvSpPr>
        <p:spPr>
          <a:xfrm>
            <a:off x="6400800" y="3297238"/>
            <a:ext cx="0" cy="381000"/>
          </a:xfrm>
          <a:prstGeom prst="line">
            <a:avLst/>
          </a:prstGeom>
          <a:ln w="25400" cap="sq" cmpd="sng">
            <a:solidFill>
              <a:schemeClr val="accent1"/>
            </a:solidFill>
            <a:prstDash val="solid"/>
            <a:headEnd type="none" w="sm" len="sm"/>
            <a:tailEnd type="none" w="lg" len="lg"/>
          </a:ln>
        </p:spPr>
      </p:sp>
      <p:sp>
        <p:nvSpPr>
          <p:cNvPr id="339978" name="直接连接符 339977"/>
          <p:cNvSpPr/>
          <p:nvPr/>
        </p:nvSpPr>
        <p:spPr>
          <a:xfrm>
            <a:off x="4800600" y="3297238"/>
            <a:ext cx="0" cy="381000"/>
          </a:xfrm>
          <a:prstGeom prst="line">
            <a:avLst/>
          </a:prstGeom>
          <a:ln w="25400" cap="sq" cmpd="sng">
            <a:solidFill>
              <a:schemeClr val="accent1"/>
            </a:solidFill>
            <a:prstDash val="solid"/>
            <a:headEnd type="none" w="sm" len="sm"/>
            <a:tailEnd type="none" w="lg" len="lg"/>
          </a:ln>
        </p:spPr>
      </p:sp>
      <p:sp>
        <p:nvSpPr>
          <p:cNvPr id="339979" name="直接连接符 339978"/>
          <p:cNvSpPr/>
          <p:nvPr/>
        </p:nvSpPr>
        <p:spPr>
          <a:xfrm>
            <a:off x="5867400" y="3297238"/>
            <a:ext cx="0" cy="381000"/>
          </a:xfrm>
          <a:prstGeom prst="line">
            <a:avLst/>
          </a:prstGeom>
          <a:ln w="25400" cap="sq" cmpd="sng">
            <a:solidFill>
              <a:schemeClr val="accent1"/>
            </a:solidFill>
            <a:prstDash val="solid"/>
            <a:headEnd type="none" w="sm" len="sm"/>
            <a:tailEnd type="none" w="lg" len="lg"/>
          </a:ln>
        </p:spPr>
      </p:sp>
      <p:sp>
        <p:nvSpPr>
          <p:cNvPr id="339980" name="直接连接符 339979"/>
          <p:cNvSpPr/>
          <p:nvPr/>
        </p:nvSpPr>
        <p:spPr>
          <a:xfrm>
            <a:off x="5334000" y="3297238"/>
            <a:ext cx="0" cy="381000"/>
          </a:xfrm>
          <a:prstGeom prst="line">
            <a:avLst/>
          </a:prstGeom>
          <a:ln w="25400" cap="sq" cmpd="sng">
            <a:solidFill>
              <a:schemeClr val="accent1"/>
            </a:solidFill>
            <a:prstDash val="solid"/>
            <a:headEnd type="none" w="sm" len="sm"/>
            <a:tailEnd type="none" w="lg" len="lg"/>
          </a:ln>
        </p:spPr>
      </p:sp>
      <p:sp>
        <p:nvSpPr>
          <p:cNvPr id="339981" name="文本框 339980"/>
          <p:cNvSpPr txBox="1"/>
          <p:nvPr/>
        </p:nvSpPr>
        <p:spPr>
          <a:xfrm>
            <a:off x="4267200" y="3259138"/>
            <a:ext cx="685800" cy="457200"/>
          </a:xfrm>
          <a:prstGeom prst="rect">
            <a:avLst/>
          </a:prstGeom>
          <a:noFill/>
          <a:ln w="25400">
            <a:noFill/>
          </a:ln>
        </p:spPr>
        <p:txBody>
          <a:bodyPr>
            <a:spAutoFit/>
          </a:bodyPr>
          <a:p>
            <a:pPr eaLnBrk="0" hangingPunct="0">
              <a:spcBef>
                <a:spcPct val="50000"/>
              </a:spcBef>
            </a:pPr>
            <a:r>
              <a:rPr lang="en-US" altLang="zh-CN" sz="2400" b="0">
                <a:solidFill>
                  <a:schemeClr val="tx2"/>
                </a:solidFill>
                <a:latin typeface="Times New Roman" panose="02020603050405020304" pitchFamily="18" charset="0"/>
              </a:rPr>
              <a:t>SF</a:t>
            </a:r>
            <a:endParaRPr lang="en-US" altLang="zh-CN" sz="2400" b="0">
              <a:solidFill>
                <a:schemeClr val="tx2"/>
              </a:solidFill>
              <a:latin typeface="Times New Roman" panose="02020603050405020304" pitchFamily="18" charset="0"/>
            </a:endParaRPr>
          </a:p>
        </p:txBody>
      </p:sp>
      <p:sp>
        <p:nvSpPr>
          <p:cNvPr id="339982" name="文本框 339981"/>
          <p:cNvSpPr txBox="1"/>
          <p:nvPr/>
        </p:nvSpPr>
        <p:spPr>
          <a:xfrm>
            <a:off x="6908800" y="3259138"/>
            <a:ext cx="533400" cy="457200"/>
          </a:xfrm>
          <a:prstGeom prst="rect">
            <a:avLst/>
          </a:prstGeom>
          <a:noFill/>
          <a:ln w="25400">
            <a:noFill/>
          </a:ln>
        </p:spPr>
        <p:txBody>
          <a:bodyPr>
            <a:spAutoFit/>
          </a:bodyPr>
          <a:p>
            <a:pPr eaLnBrk="0" hangingPunct="0">
              <a:spcBef>
                <a:spcPct val="50000"/>
              </a:spcBef>
            </a:pPr>
            <a:r>
              <a:rPr lang="en-US" altLang="zh-CN" sz="2400" b="0">
                <a:solidFill>
                  <a:schemeClr val="tx2"/>
                </a:solidFill>
                <a:latin typeface="Times New Roman" panose="02020603050405020304" pitchFamily="18" charset="0"/>
              </a:rPr>
              <a:t>PF</a:t>
            </a:r>
            <a:endParaRPr lang="en-US" altLang="zh-CN" sz="2400" b="0">
              <a:solidFill>
                <a:schemeClr val="tx2"/>
              </a:solidFill>
              <a:latin typeface="Times New Roman" panose="02020603050405020304" pitchFamily="18" charset="0"/>
            </a:endParaRPr>
          </a:p>
        </p:txBody>
      </p:sp>
      <p:sp>
        <p:nvSpPr>
          <p:cNvPr id="339983" name="文本框 339982"/>
          <p:cNvSpPr txBox="1"/>
          <p:nvPr/>
        </p:nvSpPr>
        <p:spPr>
          <a:xfrm>
            <a:off x="5842000" y="3233738"/>
            <a:ext cx="609600" cy="457200"/>
          </a:xfrm>
          <a:prstGeom prst="rect">
            <a:avLst/>
          </a:prstGeom>
          <a:noFill/>
          <a:ln w="25400">
            <a:noFill/>
          </a:ln>
        </p:spPr>
        <p:txBody>
          <a:bodyPr>
            <a:spAutoFit/>
          </a:bodyPr>
          <a:p>
            <a:pPr eaLnBrk="0" hangingPunct="0">
              <a:spcBef>
                <a:spcPct val="50000"/>
              </a:spcBef>
            </a:pPr>
            <a:r>
              <a:rPr lang="en-US" altLang="zh-CN" sz="2400" b="0">
                <a:solidFill>
                  <a:schemeClr val="tx2"/>
                </a:solidFill>
                <a:latin typeface="Times New Roman" panose="02020603050405020304" pitchFamily="18" charset="0"/>
              </a:rPr>
              <a:t>AF</a:t>
            </a:r>
            <a:endParaRPr lang="en-US" altLang="zh-CN" sz="2400" b="0">
              <a:solidFill>
                <a:schemeClr val="tx2"/>
              </a:solidFill>
              <a:latin typeface="Times New Roman" panose="02020603050405020304" pitchFamily="18" charset="0"/>
            </a:endParaRPr>
          </a:p>
        </p:txBody>
      </p:sp>
      <p:sp>
        <p:nvSpPr>
          <p:cNvPr id="339984" name="文本框 339983"/>
          <p:cNvSpPr txBox="1"/>
          <p:nvPr/>
        </p:nvSpPr>
        <p:spPr>
          <a:xfrm>
            <a:off x="4800600" y="3259138"/>
            <a:ext cx="685800" cy="457200"/>
          </a:xfrm>
          <a:prstGeom prst="rect">
            <a:avLst/>
          </a:prstGeom>
          <a:noFill/>
          <a:ln w="25400">
            <a:noFill/>
          </a:ln>
        </p:spPr>
        <p:txBody>
          <a:bodyPr>
            <a:spAutoFit/>
          </a:bodyPr>
          <a:p>
            <a:pPr eaLnBrk="0" hangingPunct="0">
              <a:spcBef>
                <a:spcPct val="50000"/>
              </a:spcBef>
            </a:pPr>
            <a:r>
              <a:rPr lang="en-US" altLang="zh-CN" sz="2400" b="0">
                <a:solidFill>
                  <a:schemeClr val="tx2"/>
                </a:solidFill>
                <a:latin typeface="Times New Roman" panose="02020603050405020304" pitchFamily="18" charset="0"/>
              </a:rPr>
              <a:t>ZF</a:t>
            </a:r>
            <a:endParaRPr lang="en-US" altLang="zh-CN" sz="2400" b="0">
              <a:solidFill>
                <a:schemeClr val="tx2"/>
              </a:solidFill>
              <a:latin typeface="Times New Roman" panose="02020603050405020304" pitchFamily="18" charset="0"/>
            </a:endParaRPr>
          </a:p>
        </p:txBody>
      </p:sp>
      <p:sp>
        <p:nvSpPr>
          <p:cNvPr id="339985" name="文本框 339984"/>
          <p:cNvSpPr txBox="1"/>
          <p:nvPr/>
        </p:nvSpPr>
        <p:spPr>
          <a:xfrm>
            <a:off x="7912100" y="3259138"/>
            <a:ext cx="609600" cy="457200"/>
          </a:xfrm>
          <a:prstGeom prst="rect">
            <a:avLst/>
          </a:prstGeom>
          <a:noFill/>
          <a:ln w="25400">
            <a:noFill/>
          </a:ln>
        </p:spPr>
        <p:txBody>
          <a:bodyPr>
            <a:spAutoFit/>
          </a:bodyPr>
          <a:p>
            <a:pPr eaLnBrk="0" hangingPunct="0">
              <a:spcBef>
                <a:spcPct val="50000"/>
              </a:spcBef>
            </a:pPr>
            <a:r>
              <a:rPr lang="en-US" altLang="zh-CN" sz="2400" b="0">
                <a:solidFill>
                  <a:schemeClr val="tx2"/>
                </a:solidFill>
                <a:latin typeface="Times New Roman" panose="02020603050405020304" pitchFamily="18" charset="0"/>
              </a:rPr>
              <a:t>CF</a:t>
            </a:r>
            <a:endParaRPr lang="en-US" altLang="zh-CN" sz="2400" b="0">
              <a:solidFill>
                <a:schemeClr val="tx2"/>
              </a:solidFill>
              <a:latin typeface="Times New Roman" panose="02020603050405020304" pitchFamily="18" charset="0"/>
            </a:endParaRPr>
          </a:p>
        </p:txBody>
      </p:sp>
      <p:sp>
        <p:nvSpPr>
          <p:cNvPr id="339986" name="矩形 339985"/>
          <p:cNvSpPr/>
          <p:nvPr/>
        </p:nvSpPr>
        <p:spPr>
          <a:xfrm>
            <a:off x="4267200" y="2459038"/>
            <a:ext cx="4114800" cy="381000"/>
          </a:xfrm>
          <a:prstGeom prst="rect">
            <a:avLst/>
          </a:prstGeom>
          <a:solidFill>
            <a:srgbClr val="339966"/>
          </a:solidFill>
          <a:ln w="25400" cap="sq" cmpd="sng">
            <a:solidFill>
              <a:srgbClr val="339966"/>
            </a:solidFill>
            <a:prstDash val="solid"/>
            <a:miter/>
            <a:headEnd type="none" w="sm" len="sm"/>
            <a:tailEnd type="none" w="lg" len="lg"/>
          </a:ln>
        </p:spPr>
        <p:txBody>
          <a:bodyPr/>
          <a:p>
            <a:endParaRPr lang="zh-CN" altLang="en-US"/>
          </a:p>
        </p:txBody>
      </p:sp>
      <p:sp>
        <p:nvSpPr>
          <p:cNvPr id="339987" name="直接连接符 339986"/>
          <p:cNvSpPr/>
          <p:nvPr/>
        </p:nvSpPr>
        <p:spPr>
          <a:xfrm>
            <a:off x="5334000" y="2459038"/>
            <a:ext cx="0" cy="381000"/>
          </a:xfrm>
          <a:prstGeom prst="line">
            <a:avLst/>
          </a:prstGeom>
          <a:ln w="25400" cap="sq" cmpd="sng">
            <a:solidFill>
              <a:schemeClr val="accent1"/>
            </a:solidFill>
            <a:prstDash val="solid"/>
            <a:headEnd type="none" w="sm" len="sm"/>
            <a:tailEnd type="none" w="lg" len="lg"/>
          </a:ln>
        </p:spPr>
      </p:sp>
      <p:sp>
        <p:nvSpPr>
          <p:cNvPr id="339988" name="直接连接符 339987"/>
          <p:cNvSpPr/>
          <p:nvPr/>
        </p:nvSpPr>
        <p:spPr>
          <a:xfrm>
            <a:off x="4800600" y="2459038"/>
            <a:ext cx="0" cy="381000"/>
          </a:xfrm>
          <a:prstGeom prst="line">
            <a:avLst/>
          </a:prstGeom>
          <a:ln w="25400" cap="sq" cmpd="sng">
            <a:solidFill>
              <a:schemeClr val="accent1"/>
            </a:solidFill>
            <a:prstDash val="solid"/>
            <a:headEnd type="none" w="sm" len="sm"/>
            <a:tailEnd type="none" w="lg" len="lg"/>
          </a:ln>
        </p:spPr>
      </p:sp>
      <p:sp>
        <p:nvSpPr>
          <p:cNvPr id="339989" name="直接连接符 339988"/>
          <p:cNvSpPr/>
          <p:nvPr/>
        </p:nvSpPr>
        <p:spPr>
          <a:xfrm>
            <a:off x="5867400" y="2459038"/>
            <a:ext cx="0" cy="381000"/>
          </a:xfrm>
          <a:prstGeom prst="line">
            <a:avLst/>
          </a:prstGeom>
          <a:ln w="25400" cap="sq" cmpd="sng">
            <a:solidFill>
              <a:schemeClr val="accent1"/>
            </a:solidFill>
            <a:prstDash val="solid"/>
            <a:headEnd type="none" w="sm" len="sm"/>
            <a:tailEnd type="none" w="lg" len="lg"/>
          </a:ln>
        </p:spPr>
      </p:sp>
      <p:sp>
        <p:nvSpPr>
          <p:cNvPr id="339990" name="直接连接符 339989"/>
          <p:cNvSpPr/>
          <p:nvPr/>
        </p:nvSpPr>
        <p:spPr>
          <a:xfrm>
            <a:off x="6400800" y="2459038"/>
            <a:ext cx="0" cy="381000"/>
          </a:xfrm>
          <a:prstGeom prst="line">
            <a:avLst/>
          </a:prstGeom>
          <a:ln w="25400" cap="sq" cmpd="sng">
            <a:solidFill>
              <a:schemeClr val="accent1"/>
            </a:solidFill>
            <a:prstDash val="solid"/>
            <a:headEnd type="none" w="sm" len="sm"/>
            <a:tailEnd type="none" w="lg" len="lg"/>
          </a:ln>
        </p:spPr>
      </p:sp>
      <p:sp>
        <p:nvSpPr>
          <p:cNvPr id="339991" name="直接连接符 339990"/>
          <p:cNvSpPr/>
          <p:nvPr/>
        </p:nvSpPr>
        <p:spPr>
          <a:xfrm>
            <a:off x="6934200" y="2459038"/>
            <a:ext cx="0" cy="381000"/>
          </a:xfrm>
          <a:prstGeom prst="line">
            <a:avLst/>
          </a:prstGeom>
          <a:ln w="25400" cap="sq" cmpd="sng">
            <a:solidFill>
              <a:schemeClr val="accent1"/>
            </a:solidFill>
            <a:prstDash val="solid"/>
            <a:headEnd type="none" w="sm" len="sm"/>
            <a:tailEnd type="none" w="lg" len="lg"/>
          </a:ln>
        </p:spPr>
      </p:sp>
      <p:sp>
        <p:nvSpPr>
          <p:cNvPr id="339992" name="直接连接符 339991"/>
          <p:cNvSpPr/>
          <p:nvPr/>
        </p:nvSpPr>
        <p:spPr>
          <a:xfrm>
            <a:off x="7391400" y="2459038"/>
            <a:ext cx="0" cy="381000"/>
          </a:xfrm>
          <a:prstGeom prst="line">
            <a:avLst/>
          </a:prstGeom>
          <a:ln w="25400" cap="sq" cmpd="sng">
            <a:solidFill>
              <a:schemeClr val="accent1"/>
            </a:solidFill>
            <a:prstDash val="solid"/>
            <a:headEnd type="none" w="sm" len="sm"/>
            <a:tailEnd type="none" w="lg" len="lg"/>
          </a:ln>
        </p:spPr>
      </p:sp>
      <p:sp>
        <p:nvSpPr>
          <p:cNvPr id="339993" name="直接连接符 339992"/>
          <p:cNvSpPr/>
          <p:nvPr/>
        </p:nvSpPr>
        <p:spPr>
          <a:xfrm>
            <a:off x="7924800" y="2459038"/>
            <a:ext cx="0" cy="381000"/>
          </a:xfrm>
          <a:prstGeom prst="line">
            <a:avLst/>
          </a:prstGeom>
          <a:ln w="25400" cap="sq" cmpd="sng">
            <a:solidFill>
              <a:schemeClr val="accent1"/>
            </a:solidFill>
            <a:prstDash val="solid"/>
            <a:headEnd type="none" w="sm" len="sm"/>
            <a:tailEnd type="none" w="lg" len="lg"/>
          </a:ln>
        </p:spPr>
      </p:sp>
      <p:sp>
        <p:nvSpPr>
          <p:cNvPr id="339994" name="直接连接符 339993"/>
          <p:cNvSpPr/>
          <p:nvPr/>
        </p:nvSpPr>
        <p:spPr>
          <a:xfrm flipV="1">
            <a:off x="4546600" y="2840038"/>
            <a:ext cx="0" cy="457200"/>
          </a:xfrm>
          <a:prstGeom prst="line">
            <a:avLst/>
          </a:prstGeom>
          <a:ln w="25400" cap="sq" cmpd="sng">
            <a:solidFill>
              <a:srgbClr val="339966"/>
            </a:solidFill>
            <a:prstDash val="solid"/>
            <a:headEnd type="none" w="sm" len="sm"/>
            <a:tailEnd type="triangle" w="lg" len="lg"/>
          </a:ln>
        </p:spPr>
      </p:sp>
      <p:sp>
        <p:nvSpPr>
          <p:cNvPr id="339995" name="直接连接符 339994"/>
          <p:cNvSpPr/>
          <p:nvPr/>
        </p:nvSpPr>
        <p:spPr>
          <a:xfrm flipV="1">
            <a:off x="8153400" y="2840038"/>
            <a:ext cx="0" cy="457200"/>
          </a:xfrm>
          <a:prstGeom prst="line">
            <a:avLst/>
          </a:prstGeom>
          <a:ln w="25400" cap="sq" cmpd="sng">
            <a:solidFill>
              <a:srgbClr val="339966"/>
            </a:solidFill>
            <a:prstDash val="solid"/>
            <a:headEnd type="none" w="sm" len="sm"/>
            <a:tailEnd type="triangle" w="lg" len="lg"/>
          </a:ln>
        </p:spPr>
      </p:sp>
      <p:sp>
        <p:nvSpPr>
          <p:cNvPr id="339996" name="文本框 339995"/>
          <p:cNvSpPr txBox="1"/>
          <p:nvPr/>
        </p:nvSpPr>
        <p:spPr>
          <a:xfrm>
            <a:off x="5867400" y="2763838"/>
            <a:ext cx="685800" cy="457200"/>
          </a:xfrm>
          <a:prstGeom prst="rect">
            <a:avLst/>
          </a:prstGeom>
          <a:noFill/>
          <a:ln w="25400">
            <a:noFill/>
          </a:ln>
        </p:spPr>
        <p:txBody>
          <a:bodyPr>
            <a:spAutoFit/>
          </a:bodyPr>
          <a:p>
            <a:pPr eaLnBrk="0" hangingPunct="0">
              <a:spcBef>
                <a:spcPct val="50000"/>
              </a:spcBef>
            </a:pPr>
            <a:r>
              <a:rPr lang="zh-CN" altLang="en-US" sz="2400" dirty="0">
                <a:solidFill>
                  <a:schemeClr val="tx2"/>
                </a:solidFill>
                <a:latin typeface="Times New Roman" panose="02020603050405020304" pitchFamily="18" charset="0"/>
              </a:rPr>
              <a:t>….</a:t>
            </a:r>
            <a:endParaRPr lang="zh-CN" altLang="en-US" sz="2400" dirty="0">
              <a:solidFill>
                <a:schemeClr val="tx2"/>
              </a:solidFill>
              <a:latin typeface="Times New Roman" panose="02020603050405020304" pitchFamily="18" charset="0"/>
            </a:endParaRPr>
          </a:p>
        </p:txBody>
      </p:sp>
      <p:sp>
        <p:nvSpPr>
          <p:cNvPr id="339997" name="文本框 339996"/>
          <p:cNvSpPr txBox="1"/>
          <p:nvPr/>
        </p:nvSpPr>
        <p:spPr>
          <a:xfrm>
            <a:off x="3670300" y="2382838"/>
            <a:ext cx="6858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AH</a:t>
            </a:r>
            <a:endParaRPr lang="en-US" altLang="zh-CN" sz="2400">
              <a:solidFill>
                <a:schemeClr val="tx2"/>
              </a:solidFill>
              <a:latin typeface="Times New Roman" panose="02020603050405020304" pitchFamily="18" charset="0"/>
            </a:endParaRPr>
          </a:p>
        </p:txBody>
      </p:sp>
      <p:sp>
        <p:nvSpPr>
          <p:cNvPr id="339998" name="文本框 339997"/>
          <p:cNvSpPr txBox="1"/>
          <p:nvPr/>
        </p:nvSpPr>
        <p:spPr>
          <a:xfrm>
            <a:off x="823913" y="3221038"/>
            <a:ext cx="1371600" cy="457200"/>
          </a:xfrm>
          <a:prstGeom prst="rect">
            <a:avLst/>
          </a:prstGeom>
          <a:noFill/>
          <a:ln w="25400">
            <a:noFill/>
          </a:ln>
        </p:spPr>
        <p:txBody>
          <a:bodyPr>
            <a:spAutoFit/>
          </a:bodyPr>
          <a:p>
            <a:pPr eaLnBrk="0" hangingPunct="0">
              <a:spcBef>
                <a:spcPct val="50000"/>
              </a:spcBef>
            </a:pPr>
            <a:r>
              <a:rPr lang="en-US" altLang="zh-CN" sz="2400">
                <a:solidFill>
                  <a:schemeClr val="tx2"/>
                </a:solidFill>
                <a:latin typeface="Times New Roman" panose="02020603050405020304" pitchFamily="18" charset="0"/>
              </a:rPr>
              <a:t>FLAGS</a:t>
            </a:r>
            <a:endParaRPr lang="en-US" altLang="zh-CN" sz="2400">
              <a:solidFill>
                <a:schemeClr val="tx2"/>
              </a:solidFill>
              <a:latin typeface="Times New Roman" panose="02020603050405020304" pitchFamily="18" charset="0"/>
            </a:endParaRPr>
          </a:p>
        </p:txBody>
      </p:sp>
      <p:sp>
        <p:nvSpPr>
          <p:cNvPr id="339999" name="文本框 339998"/>
          <p:cNvSpPr txBox="1"/>
          <p:nvPr/>
        </p:nvSpPr>
        <p:spPr>
          <a:xfrm>
            <a:off x="1882775" y="2935288"/>
            <a:ext cx="685800" cy="366712"/>
          </a:xfrm>
          <a:prstGeom prst="rect">
            <a:avLst/>
          </a:prstGeom>
          <a:noFill/>
          <a:ln w="25400">
            <a:noFill/>
          </a:ln>
        </p:spPr>
        <p:txBody>
          <a:bodyPr>
            <a:spAutoFit/>
          </a:bodyPr>
          <a:p>
            <a:pPr eaLnBrk="0" hangingPunct="0">
              <a:spcBef>
                <a:spcPct val="50000"/>
              </a:spcBef>
            </a:pPr>
            <a:r>
              <a:rPr lang="en-US" altLang="zh-CN">
                <a:solidFill>
                  <a:schemeClr val="tx2"/>
                </a:solidFill>
                <a:latin typeface="Times New Roman" panose="02020603050405020304" pitchFamily="18" charset="0"/>
              </a:rPr>
              <a:t>D</a:t>
            </a:r>
            <a:r>
              <a:rPr lang="en-US" altLang="zh-CN" sz="1600" b="0">
                <a:solidFill>
                  <a:schemeClr val="tx2"/>
                </a:solidFill>
                <a:latin typeface="Times New Roman" panose="02020603050405020304" pitchFamily="18" charset="0"/>
              </a:rPr>
              <a:t>15</a:t>
            </a:r>
            <a:endParaRPr lang="en-US" altLang="zh-CN" sz="1600" b="0">
              <a:solidFill>
                <a:schemeClr val="tx2"/>
              </a:solidFill>
              <a:latin typeface="Times New Roman" panose="02020603050405020304" pitchFamily="18" charset="0"/>
            </a:endParaRPr>
          </a:p>
        </p:txBody>
      </p:sp>
      <p:sp>
        <p:nvSpPr>
          <p:cNvPr id="340000" name="文本框 339999"/>
          <p:cNvSpPr txBox="1"/>
          <p:nvPr/>
        </p:nvSpPr>
        <p:spPr>
          <a:xfrm>
            <a:off x="8229600" y="2989263"/>
            <a:ext cx="685800" cy="366712"/>
          </a:xfrm>
          <a:prstGeom prst="rect">
            <a:avLst/>
          </a:prstGeom>
          <a:noFill/>
          <a:ln w="25400">
            <a:noFill/>
          </a:ln>
        </p:spPr>
        <p:txBody>
          <a:bodyPr>
            <a:spAutoFit/>
          </a:bodyPr>
          <a:p>
            <a:pPr eaLnBrk="0" hangingPunct="0">
              <a:spcBef>
                <a:spcPct val="50000"/>
              </a:spcBef>
            </a:pPr>
            <a:r>
              <a:rPr lang="en-US" altLang="zh-CN">
                <a:solidFill>
                  <a:schemeClr val="tx2"/>
                </a:solidFill>
                <a:latin typeface="Times New Roman" panose="02020603050405020304" pitchFamily="18" charset="0"/>
              </a:rPr>
              <a:t>D</a:t>
            </a:r>
            <a:r>
              <a:rPr lang="en-US" altLang="zh-CN" sz="1600" b="0">
                <a:solidFill>
                  <a:schemeClr val="tx2"/>
                </a:solidFill>
                <a:latin typeface="Times New Roman" panose="02020603050405020304" pitchFamily="18" charset="0"/>
              </a:rPr>
              <a:t>0</a:t>
            </a:r>
            <a:endParaRPr lang="en-US" altLang="zh-CN" sz="1600" b="0">
              <a:solidFill>
                <a:schemeClr val="tx2"/>
              </a:solidFill>
              <a:latin typeface="Times New Roman" panose="02020603050405020304" pitchFamily="18" charset="0"/>
            </a:endParaRPr>
          </a:p>
        </p:txBody>
      </p:sp>
      <p:sp>
        <p:nvSpPr>
          <p:cNvPr id="340001" name="文本框 340000"/>
          <p:cNvSpPr txBox="1"/>
          <p:nvPr/>
        </p:nvSpPr>
        <p:spPr>
          <a:xfrm>
            <a:off x="4173538" y="2078038"/>
            <a:ext cx="685800" cy="366712"/>
          </a:xfrm>
          <a:prstGeom prst="rect">
            <a:avLst/>
          </a:prstGeom>
          <a:noFill/>
          <a:ln w="25400">
            <a:noFill/>
          </a:ln>
        </p:spPr>
        <p:txBody>
          <a:bodyPr>
            <a:spAutoFit/>
          </a:bodyPr>
          <a:p>
            <a:pPr eaLnBrk="0" hangingPunct="0">
              <a:spcBef>
                <a:spcPct val="50000"/>
              </a:spcBef>
            </a:pPr>
            <a:r>
              <a:rPr lang="en-US" altLang="zh-CN">
                <a:solidFill>
                  <a:schemeClr val="tx2"/>
                </a:solidFill>
                <a:latin typeface="Times New Roman" panose="02020603050405020304" pitchFamily="18" charset="0"/>
              </a:rPr>
              <a:t>D</a:t>
            </a:r>
            <a:r>
              <a:rPr lang="en-US" altLang="zh-CN" sz="1600" b="0">
                <a:solidFill>
                  <a:schemeClr val="tx2"/>
                </a:solidFill>
                <a:latin typeface="Times New Roman" panose="02020603050405020304" pitchFamily="18" charset="0"/>
              </a:rPr>
              <a:t>7</a:t>
            </a:r>
            <a:endParaRPr lang="en-US" altLang="zh-CN" sz="1600" b="0">
              <a:solidFill>
                <a:schemeClr val="tx2"/>
              </a:solidFill>
              <a:latin typeface="Times New Roman" panose="02020603050405020304" pitchFamily="18" charset="0"/>
            </a:endParaRPr>
          </a:p>
        </p:txBody>
      </p:sp>
      <p:sp>
        <p:nvSpPr>
          <p:cNvPr id="340002" name="文本框 340001"/>
          <p:cNvSpPr txBox="1"/>
          <p:nvPr/>
        </p:nvSpPr>
        <p:spPr>
          <a:xfrm>
            <a:off x="8228013" y="2078038"/>
            <a:ext cx="541337" cy="366712"/>
          </a:xfrm>
          <a:prstGeom prst="rect">
            <a:avLst/>
          </a:prstGeom>
          <a:noFill/>
          <a:ln w="25400">
            <a:noFill/>
          </a:ln>
        </p:spPr>
        <p:txBody>
          <a:bodyPr>
            <a:spAutoFit/>
          </a:bodyPr>
          <a:p>
            <a:pPr eaLnBrk="0" hangingPunct="0">
              <a:spcBef>
                <a:spcPct val="50000"/>
              </a:spcBef>
            </a:pPr>
            <a:r>
              <a:rPr lang="en-US" altLang="zh-CN">
                <a:solidFill>
                  <a:schemeClr val="tx2"/>
                </a:solidFill>
                <a:latin typeface="Times New Roman" panose="02020603050405020304" pitchFamily="18" charset="0"/>
              </a:rPr>
              <a:t>D</a:t>
            </a:r>
            <a:r>
              <a:rPr lang="en-US" altLang="zh-CN" sz="1600" b="0">
                <a:solidFill>
                  <a:schemeClr val="tx2"/>
                </a:solidFill>
                <a:latin typeface="Times New Roman" panose="02020603050405020304" pitchFamily="18" charset="0"/>
              </a:rPr>
              <a:t>0</a:t>
            </a:r>
            <a:endParaRPr lang="en-US" altLang="zh-CN" sz="1600" b="0">
              <a:solidFill>
                <a:schemeClr val="tx2"/>
              </a:solidFill>
              <a:latin typeface="Times New Roman" panose="02020603050405020304" pitchFamily="18" charset="0"/>
            </a:endParaRPr>
          </a:p>
        </p:txBody>
      </p:sp>
      <p:sp>
        <p:nvSpPr>
          <p:cNvPr id="340003" name="矩形标注 340002"/>
          <p:cNvSpPr/>
          <p:nvPr/>
        </p:nvSpPr>
        <p:spPr>
          <a:xfrm>
            <a:off x="1042988" y="5805488"/>
            <a:ext cx="4537075" cy="792162"/>
          </a:xfrm>
          <a:prstGeom prst="wedgeRectCallout">
            <a:avLst>
              <a:gd name="adj1" fmla="val -43352"/>
              <a:gd name="adj2" fmla="val -116134"/>
            </a:avLst>
          </a:prstGeom>
          <a:solidFill>
            <a:schemeClr val="accent1"/>
          </a:solidFill>
          <a:ln w="9525" cap="flat" cmpd="sng">
            <a:solidFill>
              <a:schemeClr val="tx1"/>
            </a:solidFill>
            <a:prstDash val="solid"/>
            <a:miter/>
            <a:headEnd type="none" w="med" len="med"/>
            <a:tailEnd type="none" w="med" len="med"/>
          </a:ln>
        </p:spPr>
        <p:txBody>
          <a:bodyPr/>
          <a:p>
            <a:pPr>
              <a:lnSpc>
                <a:spcPct val="90000"/>
              </a:lnSpc>
              <a:spcBef>
                <a:spcPct val="30000"/>
              </a:spcBef>
              <a:buClr>
                <a:srgbClr val="FFFF2D"/>
              </a:buClr>
              <a:buSzPct val="75000"/>
              <a:buFont typeface="Wingdings" panose="05000000000000000000" pitchFamily="2" charset="2"/>
            </a:pPr>
            <a:r>
              <a:rPr lang="zh-CN" altLang="en-US" sz="2400" dirty="0">
                <a:solidFill>
                  <a:schemeClr val="tx2"/>
                </a:solidFill>
                <a:effectLst>
                  <a:outerShdw blurRad="38100" dist="38100" dir="2700000">
                    <a:srgbClr val="FFFFFF"/>
                  </a:outerShdw>
                </a:effectLst>
                <a:latin typeface="宋体" panose="02010600030101010101" pitchFamily="2" charset="-122"/>
              </a:rPr>
              <a:t>针对</a:t>
            </a:r>
            <a:r>
              <a:rPr lang="en-US" altLang="zh-CN" sz="2400">
                <a:solidFill>
                  <a:schemeClr val="tx2"/>
                </a:solidFill>
                <a:effectLst>
                  <a:outerShdw blurRad="38100" dist="38100" dir="2700000">
                    <a:srgbClr val="FFFFFF"/>
                  </a:outerShdw>
                </a:effectLst>
                <a:latin typeface="宋体" panose="02010600030101010101" pitchFamily="2" charset="-122"/>
              </a:rPr>
              <a:t>FLAGS</a:t>
            </a:r>
            <a:r>
              <a:rPr lang="zh-CN" altLang="en-US" sz="2400" dirty="0">
                <a:solidFill>
                  <a:schemeClr val="tx2"/>
                </a:solidFill>
                <a:effectLst>
                  <a:outerShdw blurRad="38100" dist="38100" dir="2700000">
                    <a:srgbClr val="FFFFFF"/>
                  </a:outerShdw>
                </a:effectLst>
                <a:latin typeface="宋体" panose="02010600030101010101" pitchFamily="2" charset="-122"/>
              </a:rPr>
              <a:t>的堆栈操作指令，将标志寄存器压栈或从堆栈弹出</a:t>
            </a:r>
            <a:endParaRPr lang="zh-CN" altLang="en-US" sz="2400" dirty="0">
              <a:solidFill>
                <a:schemeClr val="tx2"/>
              </a:solidFill>
              <a:latin typeface="宋体" panose="02010600030101010101" pitchFamily="2" charset="-122"/>
            </a:endParaRPr>
          </a:p>
        </p:txBody>
      </p:sp>
    </p:spTree>
  </p:cSld>
  <p:clrMapOvr>
    <a:masterClrMapping/>
  </p:clrMapOvr>
  <p:transition>
    <p:wheel spokes="8"/>
  </p:transition>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40994" name="标题 340993"/>
          <p:cNvSpPr>
            <a:spLocks noGrp="1"/>
          </p:cNvSpPr>
          <p:nvPr>
            <p:ph type="title"/>
          </p:nvPr>
        </p:nvSpPr>
        <p:spPr/>
        <p:txBody>
          <a:bodyPr vert="horz" wrap="square" lIns="91440" tIns="45720" rIns="91440" bIns="45720" anchor="ctr" anchorCtr="0"/>
          <a:p>
            <a:r>
              <a:rPr lang="zh-CN" altLang="en-US" dirty="0"/>
              <a:t>二、算术运算类指令</a:t>
            </a:r>
            <a:endParaRPr lang="zh-CN" altLang="en-US" dirty="0"/>
          </a:p>
        </p:txBody>
      </p:sp>
      <p:sp>
        <p:nvSpPr>
          <p:cNvPr id="340995" name="文本占位符 340994"/>
          <p:cNvSpPr>
            <a:spLocks noGrp="1"/>
          </p:cNvSpPr>
          <p:nvPr>
            <p:ph type="body" idx="1"/>
          </p:nvPr>
        </p:nvSpPr>
        <p:spPr/>
        <p:txBody>
          <a:bodyPr/>
          <a:p>
            <a:pPr>
              <a:buNone/>
            </a:pPr>
            <a:r>
              <a:rPr lang="en-US" altLang="zh-CN"/>
              <a:t>1. </a:t>
            </a:r>
            <a:r>
              <a:rPr lang="zh-CN" altLang="en-US" dirty="0"/>
              <a:t>加法运算指令</a:t>
            </a:r>
            <a:endParaRPr lang="zh-CN" altLang="en-US" dirty="0"/>
          </a:p>
          <a:p>
            <a:pPr>
              <a:buNone/>
            </a:pPr>
            <a:r>
              <a:rPr lang="en-US" altLang="zh-CN"/>
              <a:t>2. </a:t>
            </a:r>
            <a:r>
              <a:rPr lang="zh-CN" altLang="en-US" dirty="0"/>
              <a:t>减法运算指令</a:t>
            </a:r>
            <a:endParaRPr lang="zh-CN" altLang="en-US" dirty="0"/>
          </a:p>
          <a:p>
            <a:pPr>
              <a:buNone/>
            </a:pPr>
            <a:r>
              <a:rPr lang="en-US" altLang="zh-CN"/>
              <a:t>3. </a:t>
            </a:r>
            <a:r>
              <a:rPr lang="zh-CN" altLang="en-US" dirty="0"/>
              <a:t>乘法指令</a:t>
            </a:r>
            <a:endParaRPr lang="zh-CN" altLang="en-US" dirty="0"/>
          </a:p>
          <a:p>
            <a:pPr>
              <a:buNone/>
            </a:pPr>
            <a:r>
              <a:rPr lang="en-US" altLang="zh-CN"/>
              <a:t>4. </a:t>
            </a:r>
            <a:r>
              <a:rPr lang="zh-CN" altLang="en-US" dirty="0"/>
              <a:t>除法指令</a:t>
            </a:r>
            <a:endParaRPr lang="zh-CN" altLang="en-US" dirty="0"/>
          </a:p>
          <a:p>
            <a:pPr>
              <a:buNone/>
            </a:pPr>
            <a:endParaRPr lang="zh-CN" altLang="en-US" dirty="0"/>
          </a:p>
          <a:p>
            <a:pPr>
              <a:buNone/>
            </a:pPr>
            <a:r>
              <a:rPr lang="zh-CN" altLang="en-US" sz="2400" dirty="0"/>
              <a:t>算术运算指令的执行大多对状态标志位会产生影响。</a:t>
            </a:r>
            <a:endParaRPr lang="zh-CN" altLang="en-US" sz="2400" dirty="0"/>
          </a:p>
          <a:p>
            <a:endParaRPr lang="zh-CN" altLang="en-US" dirty="0"/>
          </a:p>
        </p:txBody>
      </p:sp>
    </p:spTree>
  </p:cSld>
  <p:clrMapOvr>
    <a:masterClrMapping/>
  </p:clrMapOvr>
  <p:transition>
    <p:wheel spokes="8"/>
  </p:transition>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42018" name="标题 342017"/>
          <p:cNvSpPr>
            <a:spLocks noGrp="1"/>
          </p:cNvSpPr>
          <p:nvPr>
            <p:ph type="title"/>
          </p:nvPr>
        </p:nvSpPr>
        <p:spPr/>
        <p:txBody>
          <a:bodyPr anchor="ctr" anchorCtr="0"/>
          <a:p>
            <a:endParaRPr lang="zh-CN" altLang="en-US" dirty="0"/>
          </a:p>
        </p:txBody>
      </p:sp>
      <p:sp>
        <p:nvSpPr>
          <p:cNvPr id="342019" name="文本占位符 342018"/>
          <p:cNvSpPr>
            <a:spLocks noGrp="1"/>
          </p:cNvSpPr>
          <p:nvPr>
            <p:ph type="body" idx="1"/>
          </p:nvPr>
        </p:nvSpPr>
        <p:spPr/>
        <p:txBody>
          <a:bodyPr/>
          <a:p>
            <a:pPr>
              <a:buNone/>
            </a:pPr>
            <a:r>
              <a:rPr lang="zh-CN" altLang="en-US" dirty="0"/>
              <a:t>1. 加法指令</a:t>
            </a:r>
            <a:endParaRPr lang="zh-CN" altLang="en-US" dirty="0"/>
          </a:p>
          <a:p>
            <a:pPr>
              <a:buNone/>
            </a:pPr>
            <a:r>
              <a:rPr lang="zh-CN" altLang="en-US" sz="2400" dirty="0"/>
              <a:t>    </a:t>
            </a:r>
            <a:endParaRPr lang="zh-CN" altLang="en-US" sz="2400" dirty="0"/>
          </a:p>
          <a:p>
            <a:pPr>
              <a:buNone/>
            </a:pPr>
            <a:r>
              <a:rPr lang="zh-CN" altLang="en-US" sz="2400" dirty="0"/>
              <a:t>    普通加法指令</a:t>
            </a:r>
            <a:r>
              <a:rPr lang="en-US" altLang="zh-CN" sz="2400"/>
              <a:t>ADD</a:t>
            </a:r>
            <a:endParaRPr lang="en-US" altLang="zh-CN" sz="2400"/>
          </a:p>
          <a:p>
            <a:pPr>
              <a:buNone/>
            </a:pPr>
            <a:r>
              <a:rPr lang="zh-CN" altLang="en-US" sz="2400" dirty="0"/>
              <a:t>    带进位的加法指令</a:t>
            </a:r>
            <a:r>
              <a:rPr lang="en-US" altLang="zh-CN" sz="2400"/>
              <a:t>ADC</a:t>
            </a:r>
            <a:endParaRPr lang="en-US" altLang="zh-CN" sz="2400"/>
          </a:p>
          <a:p>
            <a:pPr>
              <a:buNone/>
            </a:pPr>
            <a:r>
              <a:rPr lang="zh-CN" altLang="en-US" sz="2400" dirty="0"/>
              <a:t>    加1指令</a:t>
            </a:r>
            <a:r>
              <a:rPr lang="en-US" altLang="zh-CN" sz="2400"/>
              <a:t>INC</a:t>
            </a:r>
            <a:endParaRPr lang="en-US" altLang="zh-CN" sz="2400"/>
          </a:p>
          <a:p>
            <a:pPr>
              <a:buNone/>
            </a:pPr>
            <a:endParaRPr lang="zh-CN" altLang="en-US" sz="2400" dirty="0"/>
          </a:p>
          <a:p>
            <a:pPr>
              <a:buNone/>
            </a:pPr>
            <a:r>
              <a:rPr lang="zh-CN" altLang="en-US" sz="2400" dirty="0"/>
              <a:t>加法指令对操作数的要求与</a:t>
            </a:r>
            <a:r>
              <a:rPr lang="en-US" altLang="zh-CN" sz="2400"/>
              <a:t>MOV</a:t>
            </a:r>
            <a:r>
              <a:rPr lang="zh-CN" altLang="en-US" sz="2400" dirty="0"/>
              <a:t>指令相同</a:t>
            </a:r>
            <a:endParaRPr lang="zh-CN" altLang="en-US" sz="2400" dirty="0"/>
          </a:p>
        </p:txBody>
      </p:sp>
      <p:sp>
        <p:nvSpPr>
          <p:cNvPr id="342020" name="左大括号 342019"/>
          <p:cNvSpPr/>
          <p:nvPr/>
        </p:nvSpPr>
        <p:spPr>
          <a:xfrm>
            <a:off x="827088" y="2938463"/>
            <a:ext cx="303212" cy="1282700"/>
          </a:xfrm>
          <a:prstGeom prst="leftBrace">
            <a:avLst>
              <a:gd name="adj1" fmla="val 35253"/>
              <a:gd name="adj2" fmla="val 50000"/>
            </a:avLst>
          </a:prstGeom>
          <a:noFill/>
          <a:ln w="25400" cap="sq" cmpd="sng">
            <a:solidFill>
              <a:srgbClr val="800000"/>
            </a:solidFill>
            <a:prstDash val="solid"/>
            <a:headEnd type="none" w="sm" len="sm"/>
            <a:tailEnd type="none" w="lg" len="lg"/>
          </a:ln>
        </p:spPr>
        <p:txBody>
          <a:bodyPr/>
          <a:p>
            <a:endParaRPr lang="zh-CN" altLang="en-US"/>
          </a:p>
        </p:txBody>
      </p:sp>
    </p:spTree>
  </p:cSld>
  <p:clrMapOvr>
    <a:masterClrMapping/>
  </p:clrMapOvr>
  <p:transition>
    <p:wheel spokes="8"/>
  </p:transition>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43042" name="标题 343041"/>
          <p:cNvSpPr>
            <a:spLocks noGrp="1"/>
          </p:cNvSpPr>
          <p:nvPr>
            <p:ph type="title"/>
          </p:nvPr>
        </p:nvSpPr>
        <p:spPr/>
        <p:txBody>
          <a:bodyPr anchor="ctr" anchorCtr="0"/>
          <a:p>
            <a:endParaRPr lang="zh-CN" altLang="en-US" dirty="0"/>
          </a:p>
        </p:txBody>
      </p:sp>
      <p:sp>
        <p:nvSpPr>
          <p:cNvPr id="343043" name="文本占位符 343042"/>
          <p:cNvSpPr>
            <a:spLocks noGrp="1"/>
          </p:cNvSpPr>
          <p:nvPr>
            <p:ph type="body" idx="1"/>
          </p:nvPr>
        </p:nvSpPr>
        <p:spPr/>
        <p:txBody>
          <a:bodyPr/>
          <a:p>
            <a:pPr>
              <a:buNone/>
            </a:pPr>
            <a:r>
              <a:rPr lang="en-US" altLang="zh-CN" sz="2400"/>
              <a:t>ADD</a:t>
            </a:r>
            <a:r>
              <a:rPr lang="zh-CN" altLang="en-US" sz="2400" dirty="0"/>
              <a:t>指令</a:t>
            </a:r>
            <a:endParaRPr lang="zh-CN" altLang="en-US" sz="2400" dirty="0"/>
          </a:p>
          <a:p>
            <a:r>
              <a:rPr lang="zh-CN" altLang="en-US" sz="2400" dirty="0"/>
              <a:t>格式：</a:t>
            </a:r>
            <a:endParaRPr lang="zh-CN" altLang="en-US" sz="2400" dirty="0"/>
          </a:p>
          <a:p>
            <a:pPr>
              <a:spcBef>
                <a:spcPct val="40000"/>
              </a:spcBef>
              <a:spcAft>
                <a:spcPct val="40000"/>
              </a:spcAft>
              <a:buNone/>
            </a:pPr>
            <a:r>
              <a:rPr lang="zh-CN" altLang="en-US" sz="2400" dirty="0"/>
              <a:t>    </a:t>
            </a:r>
            <a:r>
              <a:rPr lang="en-US" altLang="zh-CN" sz="2400"/>
              <a:t>ADD  OPRD1，OPRD2</a:t>
            </a:r>
            <a:endParaRPr lang="en-US" altLang="zh-CN" sz="2400"/>
          </a:p>
          <a:p>
            <a:r>
              <a:rPr lang="zh-CN" altLang="en-US" sz="2400" dirty="0"/>
              <a:t>操作：</a:t>
            </a:r>
            <a:endParaRPr lang="zh-CN" altLang="en-US" sz="2400" dirty="0"/>
          </a:p>
          <a:p>
            <a:pPr>
              <a:spcAft>
                <a:spcPct val="30000"/>
              </a:spcAft>
              <a:buNone/>
            </a:pPr>
            <a:r>
              <a:rPr lang="zh-CN" altLang="en-US" sz="2400" dirty="0"/>
              <a:t>   </a:t>
            </a:r>
            <a:r>
              <a:rPr lang="en-US" altLang="zh-CN" sz="2400"/>
              <a:t>OPRD1+OPRD2     OPRD1</a:t>
            </a:r>
            <a:endParaRPr lang="en-US" altLang="zh-CN" sz="2400"/>
          </a:p>
          <a:p>
            <a:pPr>
              <a:spcAft>
                <a:spcPct val="30000"/>
              </a:spcAft>
              <a:buNone/>
            </a:pPr>
            <a:endParaRPr lang="en-US" altLang="zh-CN" sz="2400"/>
          </a:p>
          <a:p>
            <a:pPr>
              <a:spcAft>
                <a:spcPct val="30000"/>
              </a:spcAft>
              <a:buNone/>
            </a:pPr>
            <a:r>
              <a:rPr lang="en-US" altLang="zh-CN" sz="2400"/>
              <a:t>ADD</a:t>
            </a:r>
            <a:r>
              <a:rPr lang="zh-CN" altLang="en-US" sz="2400" dirty="0"/>
              <a:t>指令的执行对全部6个状态标志位都产生影响</a:t>
            </a:r>
            <a:endParaRPr lang="en-US" altLang="zh-CN" sz="2400"/>
          </a:p>
          <a:p>
            <a:endParaRPr lang="zh-CN" altLang="en-US" sz="2400" dirty="0"/>
          </a:p>
        </p:txBody>
      </p:sp>
      <p:sp>
        <p:nvSpPr>
          <p:cNvPr id="343044" name="直接连接符 343043"/>
          <p:cNvSpPr/>
          <p:nvPr/>
        </p:nvSpPr>
        <p:spPr>
          <a:xfrm>
            <a:off x="2771775" y="4221163"/>
            <a:ext cx="617538" cy="0"/>
          </a:xfrm>
          <a:prstGeom prst="line">
            <a:avLst/>
          </a:prstGeom>
          <a:ln w="25400" cap="sq" cmpd="sng">
            <a:solidFill>
              <a:srgbClr val="FF6600"/>
            </a:solidFill>
            <a:prstDash val="solid"/>
            <a:headEnd type="none" w="sm" len="sm"/>
            <a:tailEnd type="triangle" w="lg" len="lg"/>
          </a:ln>
        </p:spPr>
      </p:sp>
    </p:spTree>
  </p:cSld>
  <p:clrMapOvr>
    <a:masterClrMapping/>
  </p:clrMapOvr>
  <p:transition>
    <p:wheel spokes="8"/>
  </p:transition>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44066" name="标题 344065"/>
          <p:cNvSpPr>
            <a:spLocks noGrp="1"/>
          </p:cNvSpPr>
          <p:nvPr>
            <p:ph type="title"/>
          </p:nvPr>
        </p:nvSpPr>
        <p:spPr/>
        <p:txBody>
          <a:bodyPr anchor="ctr" anchorCtr="0"/>
          <a:p>
            <a:endParaRPr lang="zh-CN" altLang="en-US" dirty="0"/>
          </a:p>
        </p:txBody>
      </p:sp>
      <p:sp>
        <p:nvSpPr>
          <p:cNvPr id="344067" name="文本占位符 344066"/>
          <p:cNvSpPr>
            <a:spLocks noGrp="1"/>
          </p:cNvSpPr>
          <p:nvPr>
            <p:ph type="body" idx="1"/>
          </p:nvPr>
        </p:nvSpPr>
        <p:spPr/>
        <p:txBody>
          <a:bodyPr/>
          <a:p>
            <a:pPr>
              <a:lnSpc>
                <a:spcPct val="110000"/>
              </a:lnSpc>
              <a:buNone/>
            </a:pPr>
            <a:endParaRPr lang="zh-CN" altLang="en-US" sz="2400" dirty="0"/>
          </a:p>
        </p:txBody>
      </p:sp>
      <p:graphicFrame>
        <p:nvGraphicFramePr>
          <p:cNvPr id="54277" name="对象 54276"/>
          <p:cNvGraphicFramePr/>
          <p:nvPr>
            <p:custDataLst>
              <p:tags r:id="rId1"/>
            </p:custDataLst>
          </p:nvPr>
        </p:nvGraphicFramePr>
        <p:xfrm>
          <a:off x="251460" y="1124903"/>
          <a:ext cx="8686800" cy="5057775"/>
        </p:xfrm>
        <a:graphic>
          <a:graphicData uri="http://schemas.openxmlformats.org/presentationml/2006/ole">
            <mc:AlternateContent xmlns:mc="http://schemas.openxmlformats.org/markup-compatibility/2006">
              <mc:Choice xmlns:v="urn:schemas-microsoft-com:vml" Requires="v">
                <p:oleObj spid="_x0000_s3089" name="" r:id="rId2" imgW="5105400" imgH="2971800" progId="Paint.Picture">
                  <p:embed/>
                </p:oleObj>
              </mc:Choice>
              <mc:Fallback>
                <p:oleObj name="" r:id="rId2" imgW="5105400" imgH="2971800" progId="Paint.Picture">
                  <p:embed/>
                  <p:pic>
                    <p:nvPicPr>
                      <p:cNvPr id="0" name="图片 3088"/>
                      <p:cNvPicPr/>
                      <p:nvPr/>
                    </p:nvPicPr>
                    <p:blipFill>
                      <a:blip r:embed="rId3"/>
                      <a:stretch>
                        <a:fillRect/>
                      </a:stretch>
                    </p:blipFill>
                    <p:spPr>
                      <a:xfrm>
                        <a:off x="251460" y="1124903"/>
                        <a:ext cx="8686800" cy="5057775"/>
                      </a:xfrm>
                      <a:prstGeom prst="rect">
                        <a:avLst/>
                      </a:prstGeom>
                      <a:noFill/>
                      <a:ln w="38100">
                        <a:noFill/>
                        <a:miter/>
                      </a:ln>
                    </p:spPr>
                  </p:pic>
                </p:oleObj>
              </mc:Fallback>
            </mc:AlternateContent>
          </a:graphicData>
        </a:graphic>
      </p:graphicFrame>
    </p:spTree>
  </p:cSld>
  <p:clrMapOvr>
    <a:masterClrMapping/>
  </p:clrMapOvr>
  <p:transition>
    <p:wheel spokes="8"/>
  </p:transition>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en-US" altLang="zh-CN" dirty="0">
              <a:latin typeface="Times New Roman" panose="02020603050405020304" pitchFamily="18" charset="0"/>
              <a:ea typeface="宋体" panose="02010600030101010101" pitchFamily="2" charset="-122"/>
              <a:sym typeface="+mn-ea"/>
            </a:endParaRPr>
          </a:p>
          <a:p>
            <a:pPr marL="0" indent="0">
              <a:buNone/>
            </a:pPr>
            <a:r>
              <a:rPr lang="en-US" altLang="zh-CN" sz="2000" dirty="0">
                <a:latin typeface="Times New Roman" panose="02020603050405020304" pitchFamily="18" charset="0"/>
                <a:ea typeface="宋体" panose="02010600030101010101" pitchFamily="2" charset="-122"/>
                <a:sym typeface="+mn-ea"/>
              </a:rPr>
              <a:t> </a:t>
            </a:r>
            <a:r>
              <a:rPr lang="en-US" altLang="zh-CN" sz="2000">
                <a:latin typeface="Times New Roman" panose="02020603050405020304" pitchFamily="18" charset="0"/>
                <a:ea typeface="宋体" panose="02010600030101010101" pitchFamily="2" charset="-122"/>
                <a:sym typeface="+mn-ea"/>
              </a:rPr>
              <a:t>AF</a:t>
            </a:r>
            <a:r>
              <a:rPr lang="zh-CN" altLang="en-US" sz="2000" dirty="0">
                <a:latin typeface="Times New Roman" panose="02020603050405020304" pitchFamily="18" charset="0"/>
                <a:ea typeface="宋体" panose="02010600030101010101" pitchFamily="2" charset="-122"/>
                <a:sym typeface="+mn-ea"/>
              </a:rPr>
              <a:t>只看</a:t>
            </a:r>
            <a:r>
              <a:rPr lang="en-US" altLang="zh-CN" sz="2000">
                <a:latin typeface="Times New Roman" panose="02020603050405020304" pitchFamily="18" charset="0"/>
                <a:ea typeface="宋体" panose="02010600030101010101" pitchFamily="2" charset="-122"/>
                <a:sym typeface="+mn-ea"/>
              </a:rPr>
              <a:t>D</a:t>
            </a:r>
            <a:r>
              <a:rPr lang="en-US" altLang="zh-CN" sz="2000" baseline="-30000">
                <a:latin typeface="Times New Roman" panose="02020603050405020304" pitchFamily="18" charset="0"/>
                <a:ea typeface="宋体" panose="02010600030101010101" pitchFamily="2" charset="-122"/>
                <a:sym typeface="+mn-ea"/>
              </a:rPr>
              <a:t>3</a:t>
            </a:r>
            <a:r>
              <a:rPr lang="zh-CN" altLang="en-US" sz="2000" dirty="0">
                <a:latin typeface="Times New Roman" panose="02020603050405020304" pitchFamily="18" charset="0"/>
                <a:ea typeface="宋体" panose="02010600030101010101" pitchFamily="2" charset="-122"/>
                <a:sym typeface="+mn-ea"/>
              </a:rPr>
              <a:t>是否有向</a:t>
            </a:r>
            <a:r>
              <a:rPr lang="en-US" altLang="zh-CN" sz="2000">
                <a:latin typeface="Times New Roman" panose="02020603050405020304" pitchFamily="18" charset="0"/>
                <a:ea typeface="宋体" panose="02010600030101010101" pitchFamily="2" charset="-122"/>
                <a:sym typeface="+mn-ea"/>
              </a:rPr>
              <a:t>D</a:t>
            </a:r>
            <a:r>
              <a:rPr lang="en-US" altLang="zh-CN" sz="2000" baseline="-30000">
                <a:latin typeface="Times New Roman" panose="02020603050405020304" pitchFamily="18" charset="0"/>
                <a:ea typeface="宋体" panose="02010600030101010101" pitchFamily="2" charset="-122"/>
                <a:sym typeface="+mn-ea"/>
              </a:rPr>
              <a:t>4</a:t>
            </a:r>
            <a:r>
              <a:rPr lang="zh-CN" altLang="en-US" sz="2000" dirty="0">
                <a:latin typeface="Times New Roman" panose="02020603050405020304" pitchFamily="18" charset="0"/>
                <a:ea typeface="宋体" panose="02010600030101010101" pitchFamily="2" charset="-122"/>
                <a:sym typeface="+mn-ea"/>
              </a:rPr>
              <a:t>进位，</a:t>
            </a:r>
            <a:r>
              <a:rPr lang="en-US" altLang="zh-CN" sz="2000">
                <a:latin typeface="Times New Roman" panose="02020603050405020304" pitchFamily="18" charset="0"/>
                <a:ea typeface="宋体" panose="02010600030101010101" pitchFamily="2" charset="-122"/>
                <a:sym typeface="+mn-ea"/>
              </a:rPr>
              <a:t>PF</a:t>
            </a:r>
            <a:r>
              <a:rPr lang="zh-CN" altLang="en-US" sz="2000" dirty="0">
                <a:latin typeface="Times New Roman" panose="02020603050405020304" pitchFamily="18" charset="0"/>
                <a:ea typeface="宋体" panose="02010600030101010101" pitchFamily="2" charset="-122"/>
                <a:sym typeface="+mn-ea"/>
              </a:rPr>
              <a:t>只看数据低</a:t>
            </a:r>
            <a:r>
              <a:rPr lang="en-US" altLang="zh-CN" sz="2000" dirty="0">
                <a:latin typeface="Times New Roman" panose="02020603050405020304" pitchFamily="18" charset="0"/>
                <a:ea typeface="宋体" panose="02010600030101010101" pitchFamily="2" charset="-122"/>
                <a:sym typeface="+mn-ea"/>
              </a:rPr>
              <a:t>8</a:t>
            </a:r>
            <a:r>
              <a:rPr lang="zh-CN" altLang="en-US" sz="2000" dirty="0">
                <a:latin typeface="Times New Roman" panose="02020603050405020304" pitchFamily="18" charset="0"/>
                <a:ea typeface="宋体" panose="02010600030101010101" pitchFamily="2" charset="-122"/>
                <a:sym typeface="+mn-ea"/>
              </a:rPr>
              <a:t>位的奇偶性，它们与字长无关），</a:t>
            </a:r>
            <a:r>
              <a:rPr lang="en-US" altLang="zh-CN" sz="2000">
                <a:latin typeface="Times New Roman" panose="02020603050405020304" pitchFamily="18" charset="0"/>
                <a:ea typeface="宋体" panose="02010600030101010101" pitchFamily="2" charset="-122"/>
                <a:sym typeface="+mn-ea"/>
              </a:rPr>
              <a:t>CF=0</a:t>
            </a:r>
            <a:r>
              <a:rPr lang="zh-CN" altLang="en-US" sz="2000">
                <a:latin typeface="Times New Roman" panose="02020603050405020304" pitchFamily="18" charset="0"/>
                <a:ea typeface="宋体" panose="02010600030101010101" pitchFamily="2" charset="-122"/>
                <a:sym typeface="+mn-ea"/>
              </a:rPr>
              <a:t>。</a:t>
            </a:r>
            <a:endParaRPr lang="zh-CN" altLang="en-US" sz="2000"/>
          </a:p>
        </p:txBody>
      </p:sp>
      <p:graphicFrame>
        <p:nvGraphicFramePr>
          <p:cNvPr id="56325" name="对象 56324"/>
          <p:cNvGraphicFramePr/>
          <p:nvPr>
            <p:custDataLst>
              <p:tags r:id="rId1"/>
            </p:custDataLst>
          </p:nvPr>
        </p:nvGraphicFramePr>
        <p:xfrm>
          <a:off x="107950" y="152400"/>
          <a:ext cx="8686800" cy="5715000"/>
        </p:xfrm>
        <a:graphic>
          <a:graphicData uri="http://schemas.openxmlformats.org/presentationml/2006/ole">
            <mc:AlternateContent xmlns:mc="http://schemas.openxmlformats.org/markup-compatibility/2006">
              <mc:Choice xmlns:v="urn:schemas-microsoft-com:vml" Requires="v">
                <p:oleObj spid="_x0000_s3078" name="" r:id="rId2" imgW="5191125" imgH="2819400" progId="Paint.Picture">
                  <p:embed/>
                </p:oleObj>
              </mc:Choice>
              <mc:Fallback>
                <p:oleObj name="" r:id="rId2" imgW="5191125" imgH="2819400" progId="Paint.Picture">
                  <p:embed/>
                  <p:pic>
                    <p:nvPicPr>
                      <p:cNvPr id="0" name="图片 3077"/>
                      <p:cNvPicPr/>
                      <p:nvPr/>
                    </p:nvPicPr>
                    <p:blipFill>
                      <a:blip r:embed="rId3"/>
                      <a:stretch>
                        <a:fillRect/>
                      </a:stretch>
                    </p:blipFill>
                    <p:spPr>
                      <a:xfrm>
                        <a:off x="107950" y="152400"/>
                        <a:ext cx="8686800" cy="5715000"/>
                      </a:xfrm>
                      <a:prstGeom prst="rect">
                        <a:avLst/>
                      </a:prstGeom>
                      <a:noFill/>
                      <a:ln w="38100">
                        <a:noFill/>
                        <a:miter/>
                      </a:ln>
                    </p:spPr>
                  </p:pic>
                </p:oleObj>
              </mc:Fallback>
            </mc:AlternateContent>
          </a:graphicData>
        </a:graphic>
      </p:graphicFrame>
    </p:spTree>
  </p:cSld>
  <p:clrMapOvr>
    <a:masterClrMapping/>
  </p:clrMapOvr>
  <p:transition>
    <p:wheel spokes="8"/>
  </p:transition>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8372" name="文本框 58371"/>
          <p:cNvSpPr txBox="1"/>
          <p:nvPr/>
        </p:nvSpPr>
        <p:spPr>
          <a:xfrm>
            <a:off x="381000" y="457200"/>
            <a:ext cx="8458200" cy="6731000"/>
          </a:xfrm>
          <a:prstGeom prst="rect">
            <a:avLst/>
          </a:prstGeom>
          <a:noFill/>
          <a:ln w="9525">
            <a:noFill/>
          </a:ln>
        </p:spPr>
        <p:txBody>
          <a:bodyPr>
            <a:spAutoFit/>
          </a:bodyPr>
          <a:p>
            <a:pPr algn="just">
              <a:lnSpc>
                <a:spcPct val="125000"/>
              </a:lnSpc>
              <a:spcBef>
                <a:spcPct val="50000"/>
              </a:spcBef>
            </a:pPr>
            <a:r>
              <a:rPr lang="en-US" altLang="zh-CN" dirty="0">
                <a:latin typeface="Times New Roman" panose="02020603050405020304" pitchFamily="18" charset="0"/>
                <a:ea typeface="宋体" panose="02010600030101010101" pitchFamily="2" charset="-122"/>
              </a:rPr>
              <a:t>       </a:t>
            </a:r>
            <a:r>
              <a:rPr lang="en-US" altLang="zh-CN" sz="1800">
                <a:latin typeface="Times New Roman" panose="02020603050405020304" pitchFamily="18" charset="0"/>
                <a:ea typeface="宋体" panose="02010600030101010101" pitchFamily="2" charset="-122"/>
              </a:rPr>
              <a:t>AF</a:t>
            </a:r>
            <a:r>
              <a:rPr lang="zh-CN" altLang="en-US" sz="1800" dirty="0">
                <a:latin typeface="Times New Roman" panose="02020603050405020304" pitchFamily="18" charset="0"/>
                <a:ea typeface="宋体" panose="02010600030101010101" pitchFamily="2" charset="-122"/>
              </a:rPr>
              <a:t>只看</a:t>
            </a:r>
            <a:r>
              <a:rPr lang="en-US" altLang="zh-CN" sz="1800">
                <a:latin typeface="Times New Roman" panose="02020603050405020304" pitchFamily="18" charset="0"/>
                <a:ea typeface="宋体" panose="02010600030101010101" pitchFamily="2" charset="-122"/>
              </a:rPr>
              <a:t>D</a:t>
            </a:r>
            <a:r>
              <a:rPr lang="en-US" altLang="zh-CN" sz="1800" baseline="-30000">
                <a:latin typeface="Times New Roman" panose="02020603050405020304" pitchFamily="18" charset="0"/>
                <a:ea typeface="宋体" panose="02010600030101010101" pitchFamily="2" charset="-122"/>
              </a:rPr>
              <a:t>3</a:t>
            </a:r>
            <a:r>
              <a:rPr lang="zh-CN" altLang="en-US" sz="1800" dirty="0">
                <a:latin typeface="Times New Roman" panose="02020603050405020304" pitchFamily="18" charset="0"/>
                <a:ea typeface="宋体" panose="02010600030101010101" pitchFamily="2" charset="-122"/>
              </a:rPr>
              <a:t>是否有向</a:t>
            </a:r>
            <a:r>
              <a:rPr lang="en-US" altLang="zh-CN" sz="1800">
                <a:latin typeface="Times New Roman" panose="02020603050405020304" pitchFamily="18" charset="0"/>
                <a:ea typeface="宋体" panose="02010600030101010101" pitchFamily="2" charset="-122"/>
              </a:rPr>
              <a:t>D</a:t>
            </a:r>
            <a:r>
              <a:rPr lang="en-US" altLang="zh-CN" sz="1800" baseline="-30000">
                <a:latin typeface="Times New Roman" panose="02020603050405020304" pitchFamily="18" charset="0"/>
                <a:ea typeface="宋体" panose="02010600030101010101" pitchFamily="2" charset="-122"/>
              </a:rPr>
              <a:t>4</a:t>
            </a:r>
            <a:r>
              <a:rPr lang="zh-CN" altLang="en-US" sz="1800" dirty="0">
                <a:latin typeface="Times New Roman" panose="02020603050405020304" pitchFamily="18" charset="0"/>
                <a:ea typeface="宋体" panose="02010600030101010101" pitchFamily="2" charset="-122"/>
              </a:rPr>
              <a:t>进位，</a:t>
            </a:r>
            <a:r>
              <a:rPr lang="en-US" altLang="zh-CN" sz="1800">
                <a:latin typeface="Times New Roman" panose="02020603050405020304" pitchFamily="18" charset="0"/>
                <a:ea typeface="宋体" panose="02010600030101010101" pitchFamily="2" charset="-122"/>
              </a:rPr>
              <a:t>PF</a:t>
            </a:r>
            <a:r>
              <a:rPr lang="zh-CN" altLang="en-US" sz="1800" dirty="0">
                <a:latin typeface="Times New Roman" panose="02020603050405020304" pitchFamily="18" charset="0"/>
                <a:ea typeface="宋体" panose="02010600030101010101" pitchFamily="2" charset="-122"/>
              </a:rPr>
              <a:t>只看数据低</a:t>
            </a:r>
            <a:r>
              <a:rPr lang="en-US" altLang="zh-CN" sz="1800" dirty="0">
                <a:latin typeface="Times New Roman" panose="02020603050405020304" pitchFamily="18" charset="0"/>
                <a:ea typeface="宋体" panose="02010600030101010101" pitchFamily="2" charset="-122"/>
              </a:rPr>
              <a:t>8</a:t>
            </a:r>
            <a:r>
              <a:rPr lang="zh-CN" altLang="en-US" sz="1800" dirty="0">
                <a:latin typeface="Times New Roman" panose="02020603050405020304" pitchFamily="18" charset="0"/>
                <a:ea typeface="宋体" panose="02010600030101010101" pitchFamily="2" charset="-122"/>
              </a:rPr>
              <a:t>位的奇偶性，它们与字长无关），</a:t>
            </a:r>
            <a:r>
              <a:rPr lang="en-US" altLang="zh-CN" sz="1800">
                <a:latin typeface="Times New Roman" panose="02020603050405020304" pitchFamily="18" charset="0"/>
                <a:ea typeface="宋体" panose="02010600030101010101" pitchFamily="2" charset="-122"/>
              </a:rPr>
              <a:t>CF=0</a:t>
            </a:r>
            <a:r>
              <a:rPr lang="zh-CN" altLang="en-US" sz="1800">
                <a:latin typeface="Times New Roman" panose="02020603050405020304" pitchFamily="18" charset="0"/>
                <a:ea typeface="宋体" panose="02010600030101010101" pitchFamily="2" charset="-122"/>
              </a:rPr>
              <a:t>。</a:t>
            </a:r>
            <a:endParaRPr lang="zh-CN" altLang="en-US" sz="1800">
              <a:latin typeface="Times New Roman" panose="02020603050405020304" pitchFamily="18" charset="0"/>
              <a:ea typeface="宋体" panose="02010600030101010101" pitchFamily="2" charset="-122"/>
            </a:endParaRPr>
          </a:p>
          <a:p>
            <a:pPr algn="just">
              <a:lnSpc>
                <a:spcPct val="125000"/>
              </a:lnSpc>
              <a:spcBef>
                <a:spcPct val="50000"/>
              </a:spcBef>
            </a:pPr>
            <a:r>
              <a:rPr lang="en-US" altLang="zh-CN" sz="1800" b="1">
                <a:latin typeface="Times New Roman" panose="02020603050405020304" pitchFamily="18" charset="0"/>
                <a:ea typeface="宋体" panose="02010600030101010101" pitchFamily="2" charset="-122"/>
              </a:rPr>
              <a:t>2</a:t>
            </a:r>
            <a:r>
              <a:rPr lang="zh-CN" altLang="en-US" sz="1800" b="1">
                <a:latin typeface="Times New Roman" panose="02020603050405020304" pitchFamily="18" charset="0"/>
                <a:ea typeface="宋体" panose="02010600030101010101" pitchFamily="2" charset="-122"/>
              </a:rPr>
              <a:t>．</a:t>
            </a:r>
            <a:r>
              <a:rPr lang="en-US" altLang="zh-CN" sz="1800" b="1">
                <a:latin typeface="Times New Roman" panose="02020603050405020304" pitchFamily="18" charset="0"/>
                <a:ea typeface="宋体" panose="02010600030101010101" pitchFamily="2" charset="-122"/>
              </a:rPr>
              <a:t>ADC  (add with Carry) </a:t>
            </a:r>
            <a:r>
              <a:rPr lang="zh-CN" altLang="en-US" sz="1800" b="1" dirty="0">
                <a:latin typeface="Times New Roman" panose="02020603050405020304" pitchFamily="18" charset="0"/>
                <a:ea typeface="宋体" panose="02010600030101010101" pitchFamily="2" charset="-122"/>
              </a:rPr>
              <a:t>带进位加法指令</a:t>
            </a:r>
            <a:endParaRPr lang="zh-CN" altLang="en-US" sz="1800" dirty="0">
              <a:latin typeface="Times New Roman" panose="02020603050405020304" pitchFamily="18" charset="0"/>
              <a:ea typeface="宋体" panose="02010600030101010101" pitchFamily="2" charset="-122"/>
            </a:endParaRPr>
          </a:p>
          <a:p>
            <a:pPr algn="just">
              <a:lnSpc>
                <a:spcPct val="125000"/>
              </a:lnSpc>
              <a:spcBef>
                <a:spcPct val="50000"/>
              </a:spcBef>
            </a:pPr>
            <a:r>
              <a:rPr lang="zh-CN" altLang="en-US" sz="1800" dirty="0">
                <a:latin typeface="宋体" panose="02010600030101010101" pitchFamily="2" charset="-122"/>
                <a:ea typeface="宋体" panose="02010600030101010101" pitchFamily="2" charset="-122"/>
              </a:rPr>
              <a:t>指令格式：  </a:t>
            </a:r>
            <a:r>
              <a:rPr lang="en-US" altLang="zh-CN" sz="1800">
                <a:latin typeface="Times New Roman" panose="02020603050405020304" pitchFamily="18" charset="0"/>
                <a:ea typeface="宋体" panose="02010600030101010101" pitchFamily="2" charset="-122"/>
              </a:rPr>
              <a:t>ADC  DST</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SRC   </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B/W</a:t>
            </a:r>
            <a:endParaRPr lang="en-US" altLang="zh-CN" sz="1800">
              <a:latin typeface="Times New Roman" panose="02020603050405020304" pitchFamily="18" charset="0"/>
              <a:ea typeface="宋体" panose="02010600030101010101" pitchFamily="2" charset="-122"/>
            </a:endParaRPr>
          </a:p>
          <a:p>
            <a:pPr algn="just">
              <a:lnSpc>
                <a:spcPct val="125000"/>
              </a:lnSpc>
              <a:spcBef>
                <a:spcPct val="50000"/>
              </a:spcBef>
            </a:pPr>
            <a:r>
              <a:rPr lang="zh-CN" altLang="en-US" sz="1800" dirty="0">
                <a:latin typeface="Times New Roman" panose="02020603050405020304" pitchFamily="18" charset="0"/>
                <a:ea typeface="宋体" panose="02010600030101010101" pitchFamily="2" charset="-122"/>
              </a:rPr>
              <a:t>执行的操作：</a:t>
            </a:r>
            <a:r>
              <a:rPr lang="en-US" altLang="zh-CN" sz="1800">
                <a:latin typeface="Times New Roman" panose="02020603050405020304" pitchFamily="18" charset="0"/>
                <a:ea typeface="宋体" panose="02010600030101010101" pitchFamily="2" charset="-122"/>
              </a:rPr>
              <a:t>DST</a:t>
            </a:r>
            <a:r>
              <a:rPr lang="en-US" altLang="zh-CN" sz="1800">
                <a:latin typeface="Times New Roman" panose="02020603050405020304" pitchFamily="18" charset="0"/>
                <a:ea typeface="宋体" panose="02010600030101010101" pitchFamily="2" charset="-122"/>
              </a:rPr>
              <a:t>←</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DST</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SRC</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CF</a:t>
            </a:r>
            <a:endParaRPr lang="en-US" altLang="zh-CN" sz="1800">
              <a:latin typeface="Times New Roman" panose="02020603050405020304" pitchFamily="18" charset="0"/>
              <a:ea typeface="宋体" panose="02010600030101010101" pitchFamily="2" charset="-122"/>
            </a:endParaRPr>
          </a:p>
          <a:p>
            <a:pPr algn="just">
              <a:lnSpc>
                <a:spcPct val="125000"/>
              </a:lnSpc>
              <a:spcBef>
                <a:spcPct val="50000"/>
              </a:spcBef>
            </a:pPr>
            <a:r>
              <a:rPr lang="zh-CN" altLang="en-US" sz="1800" dirty="0">
                <a:latin typeface="宋体" panose="02010600030101010101" pitchFamily="2" charset="-122"/>
                <a:ea typeface="宋体" panose="02010600030101010101" pitchFamily="2" charset="-122"/>
              </a:rPr>
              <a:t>此指令与</a:t>
            </a:r>
            <a:r>
              <a:rPr lang="en-US" altLang="zh-CN" sz="1800">
                <a:latin typeface="Times New Roman" panose="02020603050405020304" pitchFamily="18" charset="0"/>
                <a:ea typeface="宋体" panose="02010600030101010101" pitchFamily="2" charset="-122"/>
              </a:rPr>
              <a:t>ADD</a:t>
            </a:r>
            <a:r>
              <a:rPr lang="zh-CN" altLang="en-US" sz="1800" dirty="0">
                <a:latin typeface="宋体" panose="02010600030101010101" pitchFamily="2" charset="-122"/>
                <a:ea typeface="宋体" panose="02010600030101010101" pitchFamily="2" charset="-122"/>
              </a:rPr>
              <a:t>指令唯一不同之处是要加上进位标志位</a:t>
            </a:r>
            <a:r>
              <a:rPr lang="en-US" altLang="zh-CN" sz="1800">
                <a:latin typeface="Times New Roman" panose="02020603050405020304" pitchFamily="18" charset="0"/>
                <a:ea typeface="宋体" panose="02010600030101010101" pitchFamily="2" charset="-122"/>
              </a:rPr>
              <a:t>CF</a:t>
            </a:r>
            <a:r>
              <a:rPr lang="zh-CN" altLang="en-US" sz="1800" dirty="0">
                <a:latin typeface="宋体" panose="02010600030101010101" pitchFamily="2" charset="-122"/>
                <a:ea typeface="宋体" panose="02010600030101010101" pitchFamily="2" charset="-122"/>
              </a:rPr>
              <a:t>的值，其他规定完全相同。</a:t>
            </a:r>
            <a:r>
              <a:rPr lang="en-US" altLang="zh-CN" sz="1800">
                <a:latin typeface="Times New Roman" panose="02020603050405020304" pitchFamily="18" charset="0"/>
                <a:ea typeface="宋体" panose="02010600030101010101" pitchFamily="2" charset="-122"/>
              </a:rPr>
              <a:t>ADC</a:t>
            </a:r>
            <a:r>
              <a:rPr lang="zh-CN" altLang="en-US" sz="1800" dirty="0">
                <a:latin typeface="宋体" panose="02010600030101010101" pitchFamily="2" charset="-122"/>
                <a:ea typeface="宋体" panose="02010600030101010101" pitchFamily="2" charset="-122"/>
              </a:rPr>
              <a:t>指令主要用于多字节或多字的加法运算中。</a:t>
            </a:r>
            <a:endParaRPr lang="zh-CN" altLang="en-US" sz="1800" dirty="0">
              <a:latin typeface="Times New Roman" panose="02020603050405020304" pitchFamily="18" charset="0"/>
              <a:ea typeface="宋体" panose="02010600030101010101" pitchFamily="2" charset="-122"/>
            </a:endParaRPr>
          </a:p>
          <a:p>
            <a:pPr algn="just">
              <a:lnSpc>
                <a:spcPct val="125000"/>
              </a:lnSpc>
              <a:spcBef>
                <a:spcPct val="50000"/>
              </a:spcBef>
            </a:pPr>
            <a:r>
              <a:rPr lang="zh-CN" altLang="en-US" sz="1800" dirty="0">
                <a:latin typeface="宋体" panose="02010600030101010101" pitchFamily="2" charset="-122"/>
                <a:ea typeface="宋体" panose="02010600030101010101" pitchFamily="2" charset="-122"/>
              </a:rPr>
              <a:t>【例</a:t>
            </a:r>
            <a:r>
              <a:rPr lang="en-US" altLang="zh-CN" sz="1800" dirty="0">
                <a:latin typeface="Times New Roman" panose="02020603050405020304" pitchFamily="18" charset="0"/>
                <a:ea typeface="宋体" panose="02010600030101010101" pitchFamily="2" charset="-122"/>
              </a:rPr>
              <a:t>5</a:t>
            </a:r>
            <a:r>
              <a:rPr lang="zh-CN" altLang="en-US" sz="1800" dirty="0">
                <a:latin typeface="Times New Roman" panose="02020603050405020304" pitchFamily="18" charset="0"/>
                <a:ea typeface="宋体" panose="02010600030101010101" pitchFamily="2" charset="-122"/>
              </a:rPr>
              <a:t>－</a:t>
            </a:r>
            <a:r>
              <a:rPr lang="en-US" altLang="zh-CN" sz="1800" dirty="0">
                <a:latin typeface="Times New Roman" panose="02020603050405020304" pitchFamily="18" charset="0"/>
                <a:ea typeface="宋体" panose="02010600030101010101" pitchFamily="2" charset="-122"/>
              </a:rPr>
              <a:t>33</a:t>
            </a:r>
            <a:r>
              <a:rPr lang="zh-CN" altLang="en-US" sz="1800" dirty="0">
                <a:latin typeface="宋体" panose="02010600030101010101" pitchFamily="2" charset="-122"/>
                <a:ea typeface="宋体" panose="02010600030101010101" pitchFamily="2" charset="-122"/>
              </a:rPr>
              <a:t>】 两个无符号双字数的加法。</a:t>
            </a:r>
            <a:endParaRPr lang="zh-CN" altLang="en-US" sz="1800" dirty="0">
              <a:latin typeface="Times New Roman" panose="02020603050405020304" pitchFamily="18" charset="0"/>
              <a:ea typeface="宋体" panose="02010600030101010101" pitchFamily="2" charset="-122"/>
            </a:endParaRPr>
          </a:p>
          <a:p>
            <a:pPr algn="just">
              <a:lnSpc>
                <a:spcPct val="125000"/>
              </a:lnSpc>
              <a:spcBef>
                <a:spcPct val="50000"/>
              </a:spcBef>
            </a:pPr>
            <a:r>
              <a:rPr lang="zh-CN" altLang="en-US" sz="1800" dirty="0">
                <a:latin typeface="宋体" panose="02010600030101010101" pitchFamily="2" charset="-122"/>
                <a:ea typeface="宋体" panose="02010600030101010101" pitchFamily="2" charset="-122"/>
              </a:rPr>
              <a:t>设被加数存放</a:t>
            </a:r>
            <a:r>
              <a:rPr lang="zh-CN" altLang="en-US" sz="1800" dirty="0">
                <a:latin typeface="Times New Roman" panose="02020603050405020304" pitchFamily="18" charset="0"/>
                <a:ea typeface="宋体" panose="02010600030101010101" pitchFamily="2" charset="-122"/>
              </a:rPr>
              <a:t>在</a:t>
            </a:r>
            <a:r>
              <a:rPr lang="en-US" altLang="zh-CN" sz="1800">
                <a:latin typeface="Times New Roman" panose="02020603050405020304" pitchFamily="18" charset="0"/>
                <a:ea typeface="宋体" panose="02010600030101010101" pitchFamily="2" charset="-122"/>
              </a:rPr>
              <a:t>DX</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高</a:t>
            </a:r>
            <a:r>
              <a:rPr lang="en-US" altLang="zh-CN" sz="1800" dirty="0">
                <a:latin typeface="Times New Roman" panose="02020603050405020304" pitchFamily="18" charset="0"/>
                <a:ea typeface="宋体" panose="02010600030101010101" pitchFamily="2" charset="-122"/>
              </a:rPr>
              <a:t>16</a:t>
            </a:r>
            <a:r>
              <a:rPr lang="zh-CN" altLang="en-US" sz="1800" dirty="0">
                <a:latin typeface="Times New Roman" panose="02020603050405020304" pitchFamily="18" charset="0"/>
                <a:ea typeface="宋体" panose="02010600030101010101" pitchFamily="2" charset="-122"/>
              </a:rPr>
              <a:t>位）、</a:t>
            </a:r>
            <a:r>
              <a:rPr lang="en-US" altLang="zh-CN" sz="1800">
                <a:latin typeface="Times New Roman" panose="02020603050405020304" pitchFamily="18" charset="0"/>
                <a:ea typeface="宋体" panose="02010600030101010101" pitchFamily="2" charset="-122"/>
              </a:rPr>
              <a:t>AX</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低</a:t>
            </a:r>
            <a:r>
              <a:rPr lang="en-US" altLang="zh-CN" sz="1800" dirty="0">
                <a:latin typeface="Times New Roman" panose="02020603050405020304" pitchFamily="18" charset="0"/>
                <a:ea typeface="宋体" panose="02010600030101010101" pitchFamily="2" charset="-122"/>
              </a:rPr>
              <a:t>16</a:t>
            </a:r>
            <a:r>
              <a:rPr lang="zh-CN" altLang="en-US" sz="1800" dirty="0">
                <a:latin typeface="Times New Roman" panose="02020603050405020304" pitchFamily="18" charset="0"/>
                <a:ea typeface="宋体" panose="02010600030101010101" pitchFamily="2" charset="-122"/>
              </a:rPr>
              <a:t>位）寄存器中；加数存放在</a:t>
            </a:r>
            <a:r>
              <a:rPr lang="en-US" altLang="zh-CN" sz="1800">
                <a:latin typeface="Times New Roman" panose="02020603050405020304" pitchFamily="18" charset="0"/>
                <a:ea typeface="宋体" panose="02010600030101010101" pitchFamily="2" charset="-122"/>
              </a:rPr>
              <a:t>BX</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高</a:t>
            </a:r>
            <a:r>
              <a:rPr lang="en-US" altLang="zh-CN" sz="1800" dirty="0">
                <a:latin typeface="Times New Roman" panose="02020603050405020304" pitchFamily="18" charset="0"/>
                <a:ea typeface="宋体" panose="02010600030101010101" pitchFamily="2" charset="-122"/>
              </a:rPr>
              <a:t>16</a:t>
            </a:r>
            <a:r>
              <a:rPr lang="zh-CN" altLang="en-US" sz="1800" dirty="0">
                <a:latin typeface="Times New Roman" panose="02020603050405020304" pitchFamily="18" charset="0"/>
                <a:ea typeface="宋体" panose="02010600030101010101" pitchFamily="2" charset="-122"/>
              </a:rPr>
              <a:t>位）、</a:t>
            </a:r>
            <a:r>
              <a:rPr lang="en-US" altLang="zh-CN" sz="1800">
                <a:latin typeface="Times New Roman" panose="02020603050405020304" pitchFamily="18" charset="0"/>
                <a:ea typeface="宋体" panose="02010600030101010101" pitchFamily="2" charset="-122"/>
              </a:rPr>
              <a:t>CX</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低</a:t>
            </a:r>
            <a:r>
              <a:rPr lang="en-US" altLang="zh-CN" sz="1800" dirty="0">
                <a:latin typeface="Times New Roman" panose="02020603050405020304" pitchFamily="18" charset="0"/>
                <a:ea typeface="宋体" panose="02010600030101010101" pitchFamily="2" charset="-122"/>
              </a:rPr>
              <a:t>16</a:t>
            </a:r>
            <a:r>
              <a:rPr lang="zh-CN" altLang="en-US" sz="1800" dirty="0">
                <a:latin typeface="Times New Roman" panose="02020603050405020304" pitchFamily="18" charset="0"/>
                <a:ea typeface="宋体" panose="02010600030101010101" pitchFamily="2" charset="-122"/>
              </a:rPr>
              <a:t>位）中，相加结果的和存放在</a:t>
            </a:r>
            <a:r>
              <a:rPr lang="en-US" altLang="zh-CN" sz="1800">
                <a:latin typeface="Times New Roman" panose="02020603050405020304" pitchFamily="18" charset="0"/>
                <a:ea typeface="宋体" panose="02010600030101010101" pitchFamily="2" charset="-122"/>
              </a:rPr>
              <a:t>DX</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高</a:t>
            </a:r>
            <a:r>
              <a:rPr lang="en-US" altLang="zh-CN" sz="1800" dirty="0">
                <a:latin typeface="Times New Roman" panose="02020603050405020304" pitchFamily="18" charset="0"/>
                <a:ea typeface="宋体" panose="02010600030101010101" pitchFamily="2" charset="-122"/>
              </a:rPr>
              <a:t>16</a:t>
            </a:r>
            <a:r>
              <a:rPr lang="zh-CN" altLang="en-US" sz="1800" dirty="0">
                <a:latin typeface="Times New Roman" panose="02020603050405020304" pitchFamily="18" charset="0"/>
                <a:ea typeface="宋体" panose="02010600030101010101" pitchFamily="2" charset="-122"/>
              </a:rPr>
              <a:t>位）、</a:t>
            </a:r>
            <a:r>
              <a:rPr lang="en-US" altLang="zh-CN" sz="1800">
                <a:latin typeface="Times New Roman" panose="02020603050405020304" pitchFamily="18" charset="0"/>
                <a:ea typeface="宋体" panose="02010600030101010101" pitchFamily="2" charset="-122"/>
              </a:rPr>
              <a:t>AX</a:t>
            </a:r>
            <a:r>
              <a:rPr lang="zh-CN" altLang="en-US" sz="1800" dirty="0">
                <a:latin typeface="Times New Roman" panose="02020603050405020304" pitchFamily="18" charset="0"/>
                <a:ea typeface="宋体" panose="02010600030101010101" pitchFamily="2" charset="-122"/>
              </a:rPr>
              <a:t>寄存器中。</a:t>
            </a:r>
            <a:endParaRPr lang="zh-CN" altLang="en-US" sz="1800" dirty="0">
              <a:latin typeface="Times New Roman" panose="02020603050405020304" pitchFamily="18" charset="0"/>
              <a:ea typeface="宋体" panose="02010600030101010101" pitchFamily="2" charset="-122"/>
            </a:endParaRPr>
          </a:p>
          <a:p>
            <a:pPr algn="just">
              <a:lnSpc>
                <a:spcPct val="125000"/>
              </a:lnSpc>
              <a:spcBef>
                <a:spcPct val="50000"/>
              </a:spcBef>
            </a:pPr>
            <a:r>
              <a:rPr lang="zh-CN" altLang="en-US" sz="1800" dirty="0">
                <a:latin typeface="Times New Roman" panose="02020603050405020304" pitchFamily="18" charset="0"/>
                <a:ea typeface="宋体" panose="02010600030101010101" pitchFamily="2" charset="-122"/>
              </a:rPr>
              <a:t>指令执行前：</a:t>
            </a:r>
            <a:r>
              <a:rPr lang="en-US" altLang="zh-CN" sz="1800">
                <a:latin typeface="Times New Roman" panose="02020603050405020304" pitchFamily="18" charset="0"/>
                <a:ea typeface="宋体" panose="02010600030101010101" pitchFamily="2" charset="-122"/>
              </a:rPr>
              <a:t>DX=0380H</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AX=0ECE6H</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BX=0440H</a:t>
            </a:r>
            <a:r>
              <a:rPr lang="zh-CN" altLang="en-US" sz="1800">
                <a:latin typeface="Times New Roman" panose="02020603050405020304" pitchFamily="18" charset="0"/>
                <a:ea typeface="宋体" panose="02010600030101010101" pitchFamily="2" charset="-122"/>
              </a:rPr>
              <a:t>，</a:t>
            </a:r>
            <a:r>
              <a:rPr lang="en-US" altLang="zh-CN" sz="1800">
                <a:latin typeface="Times New Roman" panose="02020603050405020304" pitchFamily="18" charset="0"/>
                <a:ea typeface="宋体" panose="02010600030101010101" pitchFamily="2" charset="-122"/>
              </a:rPr>
              <a:t>CX=8098H</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则双字加法指令序列为：</a:t>
            </a:r>
            <a:endParaRPr lang="zh-CN" altLang="en-US" sz="1800" dirty="0">
              <a:latin typeface="Times New Roman" panose="02020603050405020304" pitchFamily="18" charset="0"/>
              <a:ea typeface="宋体" panose="02010600030101010101" pitchFamily="2" charset="-122"/>
            </a:endParaRPr>
          </a:p>
          <a:p>
            <a:pPr algn="just">
              <a:lnSpc>
                <a:spcPct val="125000"/>
              </a:lnSpc>
              <a:spcBef>
                <a:spcPct val="50000"/>
              </a:spcBef>
            </a:pPr>
            <a:r>
              <a:rPr lang="zh-CN" altLang="en-US" sz="1800" dirty="0">
                <a:latin typeface="Times New Roman" panose="02020603050405020304" pitchFamily="18" charset="0"/>
                <a:ea typeface="宋体" panose="02010600030101010101" pitchFamily="2" charset="-122"/>
              </a:rPr>
              <a:t>      </a:t>
            </a:r>
            <a:r>
              <a:rPr lang="en-US" altLang="zh-CN" sz="1800">
                <a:latin typeface="Times New Roman" panose="02020603050405020304" pitchFamily="18" charset="0"/>
                <a:ea typeface="宋体" panose="02010600030101010101" pitchFamily="2" charset="-122"/>
              </a:rPr>
              <a:t>ADD  AX ,CX  </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低位字相加</a:t>
            </a:r>
            <a:endParaRPr lang="zh-CN" altLang="en-US" sz="1800" dirty="0">
              <a:latin typeface="Times New Roman" panose="02020603050405020304" pitchFamily="18" charset="0"/>
              <a:ea typeface="宋体" panose="02010600030101010101" pitchFamily="2" charset="-122"/>
            </a:endParaRPr>
          </a:p>
          <a:p>
            <a:pPr algn="just">
              <a:lnSpc>
                <a:spcPct val="125000"/>
              </a:lnSpc>
              <a:spcBef>
                <a:spcPct val="50000"/>
              </a:spcBef>
            </a:pPr>
            <a:r>
              <a:rPr lang="zh-CN" altLang="en-US" sz="1800" dirty="0">
                <a:latin typeface="Times New Roman" panose="02020603050405020304" pitchFamily="18" charset="0"/>
                <a:ea typeface="宋体" panose="02010600030101010101" pitchFamily="2" charset="-122"/>
              </a:rPr>
              <a:t>      </a:t>
            </a:r>
            <a:r>
              <a:rPr lang="en-US" altLang="zh-CN" sz="1800">
                <a:latin typeface="Times New Roman" panose="02020603050405020304" pitchFamily="18" charset="0"/>
                <a:ea typeface="宋体" panose="02010600030101010101" pitchFamily="2" charset="-122"/>
              </a:rPr>
              <a:t>ADC  DX ,BX  </a:t>
            </a:r>
            <a:r>
              <a:rPr lang="zh-CN" altLang="en-US" sz="1800">
                <a:latin typeface="Times New Roman" panose="02020603050405020304" pitchFamily="18" charset="0"/>
                <a:ea typeface="宋体" panose="02010600030101010101" pitchFamily="2" charset="-122"/>
              </a:rPr>
              <a:t>；</a:t>
            </a:r>
            <a:r>
              <a:rPr lang="zh-CN" altLang="en-US" sz="1800" dirty="0">
                <a:latin typeface="Times New Roman" panose="02020603050405020304" pitchFamily="18" charset="0"/>
                <a:ea typeface="宋体" panose="02010600030101010101" pitchFamily="2" charset="-122"/>
              </a:rPr>
              <a:t>带进位的高位字相加</a:t>
            </a:r>
            <a:endParaRPr lang="zh-CN" altLang="en-US" sz="1800" dirty="0">
              <a:latin typeface="Times New Roman" panose="02020603050405020304" pitchFamily="18" charset="0"/>
              <a:ea typeface="宋体" panose="02010600030101010101" pitchFamily="2" charset="-122"/>
            </a:endParaRPr>
          </a:p>
          <a:p>
            <a:pPr algn="just">
              <a:lnSpc>
                <a:spcPct val="125000"/>
              </a:lnSpc>
              <a:spcBef>
                <a:spcPct val="50000"/>
              </a:spcBef>
            </a:pPr>
            <a:endParaRPr lang="zh-CN" altLang="en-US" sz="1800">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45090" name="标题 345089"/>
          <p:cNvSpPr>
            <a:spLocks noGrp="1"/>
          </p:cNvSpPr>
          <p:nvPr>
            <p:ph type="title"/>
          </p:nvPr>
        </p:nvSpPr>
        <p:spPr/>
        <p:txBody>
          <a:bodyPr anchor="ctr" anchorCtr="0"/>
          <a:p>
            <a:endParaRPr lang="zh-CN" altLang="en-US" dirty="0"/>
          </a:p>
        </p:txBody>
      </p:sp>
      <p:sp>
        <p:nvSpPr>
          <p:cNvPr id="345091" name="文本占位符 345090"/>
          <p:cNvSpPr>
            <a:spLocks noGrp="1"/>
          </p:cNvSpPr>
          <p:nvPr>
            <p:ph type="body" idx="1"/>
          </p:nvPr>
        </p:nvSpPr>
        <p:spPr/>
        <p:txBody>
          <a:bodyPr/>
          <a:p>
            <a:pPr marL="360680" indent="-360680">
              <a:buNone/>
            </a:pPr>
            <a:r>
              <a:rPr lang="en-US" altLang="zh-CN" sz="2400"/>
              <a:t>ADC</a:t>
            </a:r>
            <a:r>
              <a:rPr lang="zh-CN" altLang="en-US" sz="2400" dirty="0"/>
              <a:t>指令</a:t>
            </a:r>
            <a:endParaRPr lang="zh-CN" altLang="en-US" sz="2400" dirty="0"/>
          </a:p>
          <a:p>
            <a:pPr marL="360680" indent="-360680"/>
            <a:r>
              <a:rPr lang="zh-CN" altLang="en-US" sz="2400" dirty="0"/>
              <a:t>指令格式、对操作数的要求、对标志位的影响与</a:t>
            </a:r>
            <a:r>
              <a:rPr lang="en-US" altLang="zh-CN" sz="2400"/>
              <a:t>ADD</a:t>
            </a:r>
            <a:r>
              <a:rPr lang="zh-CN" altLang="en-US" sz="2400" dirty="0"/>
              <a:t>指令完全一样</a:t>
            </a:r>
            <a:endParaRPr lang="zh-CN" altLang="en-US" sz="2400" dirty="0"/>
          </a:p>
          <a:p>
            <a:pPr marL="360680" indent="-360680">
              <a:spcBef>
                <a:spcPct val="50000"/>
              </a:spcBef>
              <a:spcAft>
                <a:spcPct val="30000"/>
              </a:spcAft>
            </a:pPr>
            <a:r>
              <a:rPr lang="zh-CN" altLang="en-US" sz="2400" dirty="0"/>
              <a:t>指令的操作：</a:t>
            </a:r>
            <a:endParaRPr lang="zh-CN" altLang="en-US" sz="2400" dirty="0"/>
          </a:p>
          <a:p>
            <a:pPr marL="360680" indent="-360680">
              <a:buNone/>
            </a:pPr>
            <a:r>
              <a:rPr lang="zh-CN" altLang="en-US" sz="2400" dirty="0"/>
              <a:t>    </a:t>
            </a:r>
            <a:r>
              <a:rPr lang="en-US" altLang="zh-CN" sz="2400"/>
              <a:t>OPRD1+OPRD2+CF     OPRD1</a:t>
            </a:r>
            <a:endParaRPr lang="en-US" altLang="zh-CN" sz="2400"/>
          </a:p>
          <a:p>
            <a:pPr marL="360680" indent="-360680">
              <a:lnSpc>
                <a:spcPct val="115000"/>
              </a:lnSpc>
              <a:spcBef>
                <a:spcPct val="55000"/>
              </a:spcBef>
              <a:buNone/>
            </a:pPr>
            <a:r>
              <a:rPr lang="en-US" altLang="zh-CN" sz="2400"/>
              <a:t>ADC</a:t>
            </a:r>
            <a:r>
              <a:rPr lang="zh-CN" altLang="en-US" sz="2400" dirty="0"/>
              <a:t>指令多用于多字节数相加，使用前要先将</a:t>
            </a:r>
            <a:r>
              <a:rPr lang="en-US" altLang="zh-CN" sz="2400"/>
              <a:t>CF</a:t>
            </a:r>
            <a:r>
              <a:rPr lang="zh-CN" altLang="en-US" sz="2400" dirty="0"/>
              <a:t>清零。</a:t>
            </a:r>
            <a:endParaRPr lang="zh-CN" altLang="en-US" sz="2400" dirty="0"/>
          </a:p>
          <a:p>
            <a:pPr marL="360680" indent="-360680"/>
            <a:endParaRPr lang="zh-CN" altLang="en-US" sz="2400" dirty="0"/>
          </a:p>
        </p:txBody>
      </p:sp>
      <p:sp>
        <p:nvSpPr>
          <p:cNvPr id="345092" name="直接连接符 345091"/>
          <p:cNvSpPr/>
          <p:nvPr/>
        </p:nvSpPr>
        <p:spPr>
          <a:xfrm>
            <a:off x="3392488" y="4076700"/>
            <a:ext cx="617537" cy="0"/>
          </a:xfrm>
          <a:prstGeom prst="line">
            <a:avLst/>
          </a:prstGeom>
          <a:ln w="25400" cap="sq" cmpd="sng">
            <a:solidFill>
              <a:srgbClr val="FF6600"/>
            </a:solidFill>
            <a:prstDash val="solid"/>
            <a:headEnd type="none" w="sm" len="sm"/>
            <a:tailEnd type="triangle" w="lg" len="lg"/>
          </a:ln>
        </p:spPr>
      </p:sp>
    </p:spTree>
  </p:cSld>
  <p:clrMapOvr>
    <a:masterClrMapping/>
  </p:clrMapOvr>
  <p:transition>
    <p:wheel spokes="8"/>
  </p:transition>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46114" name="标题 346113"/>
          <p:cNvSpPr>
            <a:spLocks noGrp="1"/>
          </p:cNvSpPr>
          <p:nvPr>
            <p:ph type="title"/>
          </p:nvPr>
        </p:nvSpPr>
        <p:spPr/>
        <p:txBody>
          <a:bodyPr anchor="ctr" anchorCtr="0"/>
          <a:p>
            <a:endParaRPr lang="zh-CN" altLang="en-US" dirty="0"/>
          </a:p>
        </p:txBody>
      </p:sp>
      <p:sp>
        <p:nvSpPr>
          <p:cNvPr id="346115" name="文本占位符 346114"/>
          <p:cNvSpPr>
            <a:spLocks noGrp="1"/>
          </p:cNvSpPr>
          <p:nvPr>
            <p:ph type="body" idx="1"/>
          </p:nvPr>
        </p:nvSpPr>
        <p:spPr/>
        <p:txBody>
          <a:bodyPr/>
          <a:p>
            <a:pPr>
              <a:buNone/>
            </a:pPr>
            <a:r>
              <a:rPr lang="en-US" altLang="zh-CN"/>
              <a:t>ADC</a:t>
            </a:r>
            <a:r>
              <a:rPr lang="zh-CN" altLang="en-US" dirty="0"/>
              <a:t>指令例</a:t>
            </a:r>
            <a:endParaRPr lang="zh-CN" altLang="en-US" dirty="0"/>
          </a:p>
          <a:p>
            <a:pPr>
              <a:spcBef>
                <a:spcPct val="15000"/>
              </a:spcBef>
              <a:spcAft>
                <a:spcPct val="15000"/>
              </a:spcAft>
              <a:buNone/>
            </a:pPr>
            <a:r>
              <a:rPr lang="zh-CN" altLang="en-US" sz="2400" dirty="0"/>
              <a:t>两个</a:t>
            </a:r>
            <a:r>
              <a:rPr lang="en-US" altLang="zh-CN" sz="2400"/>
              <a:t>4</a:t>
            </a:r>
            <a:r>
              <a:rPr lang="zh-CN" altLang="en-US" sz="2400" dirty="0"/>
              <a:t>字节无符号数</a:t>
            </a:r>
            <a:r>
              <a:rPr lang="en-US" altLang="zh-CN" sz="2400"/>
              <a:t>0107A379H+10067F4FH</a:t>
            </a:r>
            <a:r>
              <a:rPr lang="zh-CN" altLang="en-US" sz="2400" dirty="0"/>
              <a:t>的和。</a:t>
            </a:r>
            <a:endParaRPr lang="zh-CN" altLang="en-US" sz="2400" dirty="0"/>
          </a:p>
          <a:p>
            <a:pPr>
              <a:spcBef>
                <a:spcPct val="15000"/>
              </a:spcBef>
              <a:spcAft>
                <a:spcPct val="15000"/>
              </a:spcAft>
              <a:buNone/>
            </a:pPr>
            <a:r>
              <a:rPr lang="en-US" altLang="zh-CN" sz="2400"/>
              <a:t>MOV  DX，0107H</a:t>
            </a:r>
            <a:endParaRPr lang="en-US" altLang="zh-CN" sz="2400"/>
          </a:p>
          <a:p>
            <a:pPr>
              <a:spcBef>
                <a:spcPct val="15000"/>
              </a:spcBef>
              <a:spcAft>
                <a:spcPct val="15000"/>
              </a:spcAft>
              <a:buNone/>
            </a:pPr>
            <a:r>
              <a:rPr lang="en-US" altLang="zh-CN" sz="2400"/>
              <a:t>MOV  AX，0A379H</a:t>
            </a:r>
            <a:endParaRPr lang="en-US" altLang="zh-CN" sz="2400"/>
          </a:p>
          <a:p>
            <a:pPr>
              <a:spcBef>
                <a:spcPct val="15000"/>
              </a:spcBef>
              <a:spcAft>
                <a:spcPct val="15000"/>
              </a:spcAft>
              <a:buNone/>
            </a:pPr>
            <a:r>
              <a:rPr lang="en-US" altLang="zh-CN" sz="2400"/>
              <a:t>MOV  BX，1006H</a:t>
            </a:r>
            <a:endParaRPr lang="en-US" altLang="zh-CN" sz="2400"/>
          </a:p>
          <a:p>
            <a:pPr>
              <a:spcBef>
                <a:spcPct val="15000"/>
              </a:spcBef>
              <a:spcAft>
                <a:spcPct val="15000"/>
              </a:spcAft>
              <a:buNone/>
            </a:pPr>
            <a:r>
              <a:rPr lang="en-US" altLang="zh-CN" sz="2400"/>
              <a:t>MOV  CX，7E4FH</a:t>
            </a:r>
            <a:endParaRPr lang="en-US" altLang="zh-CN" sz="2400"/>
          </a:p>
          <a:p>
            <a:pPr>
              <a:spcBef>
                <a:spcPct val="15000"/>
              </a:spcBef>
              <a:spcAft>
                <a:spcPct val="15000"/>
              </a:spcAft>
              <a:buNone/>
            </a:pPr>
            <a:r>
              <a:rPr lang="en-US" altLang="zh-CN" sz="2400"/>
              <a:t>ADD  AX</a:t>
            </a:r>
            <a:r>
              <a:rPr lang="zh-CN" altLang="en-US" sz="2400" dirty="0"/>
              <a:t>，</a:t>
            </a:r>
            <a:r>
              <a:rPr lang="en-US" altLang="zh-CN" sz="2400"/>
              <a:t>CX    </a:t>
            </a:r>
            <a:r>
              <a:rPr lang="zh-CN" altLang="en-US" sz="2400" dirty="0"/>
              <a:t>；低</a:t>
            </a:r>
            <a:r>
              <a:rPr lang="en-US" altLang="zh-CN" sz="2400"/>
              <a:t>16</a:t>
            </a:r>
            <a:r>
              <a:rPr lang="zh-CN" altLang="en-US" sz="2400" dirty="0"/>
              <a:t>位相加</a:t>
            </a:r>
            <a:endParaRPr lang="zh-CN" altLang="en-US" sz="2400" dirty="0"/>
          </a:p>
          <a:p>
            <a:pPr>
              <a:spcBef>
                <a:spcPct val="15000"/>
              </a:spcBef>
              <a:spcAft>
                <a:spcPct val="15000"/>
              </a:spcAft>
              <a:buNone/>
            </a:pPr>
            <a:r>
              <a:rPr lang="en-US" altLang="zh-CN" sz="2400"/>
              <a:t>ADC  DX</a:t>
            </a:r>
            <a:r>
              <a:rPr lang="zh-CN" altLang="en-US" sz="2400" dirty="0"/>
              <a:t>，</a:t>
            </a:r>
            <a:r>
              <a:rPr lang="en-US" altLang="zh-CN" sz="2400"/>
              <a:t>BX    </a:t>
            </a:r>
            <a:r>
              <a:rPr lang="zh-CN" altLang="en-US" sz="2400" dirty="0"/>
              <a:t>；高</a:t>
            </a:r>
            <a:r>
              <a:rPr lang="en-US" altLang="zh-CN" sz="2400"/>
              <a:t>16</a:t>
            </a:r>
            <a:r>
              <a:rPr lang="zh-CN" altLang="en-US" sz="2400" dirty="0"/>
              <a:t>位相加，并加上低</a:t>
            </a:r>
            <a:r>
              <a:rPr lang="en-US" altLang="zh-CN" sz="2400"/>
              <a:t>16</a:t>
            </a:r>
            <a:r>
              <a:rPr lang="zh-CN" altLang="en-US" sz="2400" dirty="0"/>
              <a:t>的进位</a:t>
            </a:r>
            <a:endParaRPr lang="zh-CN" altLang="en-US" sz="2400" dirty="0"/>
          </a:p>
          <a:p>
            <a:endParaRPr lang="zh-CN" altLang="en-US" sz="2400" dirty="0"/>
          </a:p>
        </p:txBody>
      </p:sp>
    </p:spTree>
  </p:cSld>
  <p:clrMapOvr>
    <a:masterClrMapping/>
  </p:clrMapOvr>
  <p:transition>
    <p:wheel spokes="8"/>
  </p:transition>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47138" name="标题 347137"/>
          <p:cNvSpPr>
            <a:spLocks noGrp="1"/>
          </p:cNvSpPr>
          <p:nvPr>
            <p:ph type="title"/>
          </p:nvPr>
        </p:nvSpPr>
        <p:spPr/>
        <p:txBody>
          <a:bodyPr anchor="ctr" anchorCtr="0"/>
          <a:p>
            <a:endParaRPr lang="zh-CN" altLang="en-US" dirty="0"/>
          </a:p>
        </p:txBody>
      </p:sp>
      <p:sp>
        <p:nvSpPr>
          <p:cNvPr id="347139" name="文本占位符 347138"/>
          <p:cNvSpPr>
            <a:spLocks noGrp="1"/>
          </p:cNvSpPr>
          <p:nvPr>
            <p:ph type="body" idx="1"/>
          </p:nvPr>
        </p:nvSpPr>
        <p:spPr/>
        <p:txBody>
          <a:bodyPr/>
          <a:p>
            <a:pPr>
              <a:buNone/>
            </a:pPr>
            <a:r>
              <a:rPr lang="en-US" altLang="zh-CN"/>
              <a:t>INC</a:t>
            </a:r>
            <a:r>
              <a:rPr lang="zh-CN" altLang="en-US" dirty="0"/>
              <a:t>指令</a:t>
            </a:r>
            <a:endParaRPr lang="zh-CN" altLang="en-US" dirty="0"/>
          </a:p>
          <a:p>
            <a:r>
              <a:rPr lang="zh-CN" altLang="en-US" sz="2400" dirty="0"/>
              <a:t>格式：</a:t>
            </a:r>
            <a:endParaRPr lang="zh-CN" altLang="en-US" sz="2400" dirty="0"/>
          </a:p>
          <a:p>
            <a:pPr>
              <a:spcBef>
                <a:spcPct val="50000"/>
              </a:spcBef>
              <a:spcAft>
                <a:spcPct val="40000"/>
              </a:spcAft>
              <a:buNone/>
            </a:pPr>
            <a:r>
              <a:rPr lang="zh-CN" altLang="en-US" sz="2400" dirty="0"/>
              <a:t>       </a:t>
            </a:r>
            <a:r>
              <a:rPr lang="en-US" altLang="zh-CN" sz="2400"/>
              <a:t>INC  OPRD</a:t>
            </a:r>
            <a:endParaRPr lang="en-US" altLang="zh-CN" sz="2400"/>
          </a:p>
          <a:p>
            <a:r>
              <a:rPr lang="zh-CN" altLang="en-US" sz="2400" dirty="0"/>
              <a:t>操作：</a:t>
            </a:r>
            <a:endParaRPr lang="zh-CN" altLang="en-US" sz="2400" dirty="0"/>
          </a:p>
          <a:p>
            <a:pPr>
              <a:spcBef>
                <a:spcPct val="40000"/>
              </a:spcBef>
              <a:buNone/>
            </a:pPr>
            <a:r>
              <a:rPr lang="zh-CN" altLang="en-US" sz="2400" dirty="0"/>
              <a:t>       </a:t>
            </a:r>
            <a:r>
              <a:rPr lang="en-US" altLang="zh-CN" sz="2400"/>
              <a:t>OPRD+1     OPRD</a:t>
            </a:r>
            <a:endParaRPr lang="en-US" altLang="zh-CN" sz="2400"/>
          </a:p>
          <a:p>
            <a:pPr>
              <a:spcBef>
                <a:spcPct val="40000"/>
              </a:spcBef>
              <a:buNone/>
            </a:pPr>
            <a:r>
              <a:rPr lang="zh-CN" altLang="en-US" sz="2400" dirty="0"/>
              <a:t>常用于在程序中修改地址指针</a:t>
            </a:r>
            <a:endParaRPr lang="zh-CN" altLang="en-US" sz="2400" dirty="0"/>
          </a:p>
          <a:p>
            <a:pPr>
              <a:spcBef>
                <a:spcPct val="40000"/>
              </a:spcBef>
              <a:buNone/>
            </a:pPr>
            <a:r>
              <a:rPr lang="zh-CN" altLang="en-US" sz="2000" dirty="0">
                <a:latin typeface="Times New Roman" panose="02020603050405020304" pitchFamily="18" charset="0"/>
                <a:ea typeface="宋体" panose="02010600030101010101" pitchFamily="2" charset="-122"/>
                <a:sym typeface="+mn-ea"/>
              </a:rPr>
              <a:t>其中</a:t>
            </a:r>
            <a:r>
              <a:rPr lang="en-US" altLang="zh-CN" sz="2000">
                <a:latin typeface="Times New Roman" panose="02020603050405020304" pitchFamily="18" charset="0"/>
                <a:ea typeface="宋体" panose="02010600030101010101" pitchFamily="2" charset="-122"/>
                <a:sym typeface="+mn-ea"/>
              </a:rPr>
              <a:t>OPRD</a:t>
            </a:r>
            <a:r>
              <a:rPr lang="zh-CN" altLang="en-US" sz="2000" dirty="0">
                <a:latin typeface="Times New Roman" panose="02020603050405020304" pitchFamily="18" charset="0"/>
                <a:ea typeface="宋体" panose="02010600030101010101" pitchFamily="2" charset="-122"/>
                <a:sym typeface="+mn-ea"/>
              </a:rPr>
              <a:t>代表的既是源操作数也是目的操作数。它只能是寄存器与存储器操作数，不允许使用立即数和段寄存器做为操作数。由于它是单操作数指令，当寻址方式为存储器操作数时，因它无参照的数据类型，所以一定要注意类型说明。</a:t>
            </a:r>
            <a:endParaRPr lang="zh-CN" altLang="en-US" sz="2000" dirty="0"/>
          </a:p>
        </p:txBody>
      </p:sp>
      <p:sp>
        <p:nvSpPr>
          <p:cNvPr id="347140" name="直接连接符 347139"/>
          <p:cNvSpPr/>
          <p:nvPr/>
        </p:nvSpPr>
        <p:spPr>
          <a:xfrm>
            <a:off x="2627313" y="4365625"/>
            <a:ext cx="617537" cy="0"/>
          </a:xfrm>
          <a:prstGeom prst="line">
            <a:avLst/>
          </a:prstGeom>
          <a:ln w="25400" cap="sq" cmpd="sng">
            <a:solidFill>
              <a:srgbClr val="FF6600"/>
            </a:solidFill>
            <a:prstDash val="solid"/>
            <a:headEnd type="none" w="sm" len="sm"/>
            <a:tailEnd type="triangle" w="lg" len="lg"/>
          </a:ln>
        </p:spPr>
      </p:sp>
      <p:sp>
        <p:nvSpPr>
          <p:cNvPr id="347141" name="矩形标注 347140"/>
          <p:cNvSpPr/>
          <p:nvPr/>
        </p:nvSpPr>
        <p:spPr>
          <a:xfrm>
            <a:off x="3708400" y="2162175"/>
            <a:ext cx="1981200" cy="762000"/>
          </a:xfrm>
          <a:prstGeom prst="wedgeRectCallout">
            <a:avLst>
              <a:gd name="adj1" fmla="val -83736"/>
              <a:gd name="adj2" fmla="val 59167"/>
            </a:avLst>
          </a:prstGeom>
          <a:solidFill>
            <a:srgbClr val="FF6600"/>
          </a:solidFill>
          <a:ln w="25400" cap="sq" cmpd="sng">
            <a:solidFill>
              <a:srgbClr val="FF6600"/>
            </a:solidFill>
            <a:prstDash val="solid"/>
            <a:miter/>
            <a:headEnd type="none" w="sm" len="sm"/>
            <a:tailEnd type="none" w="lg" len="lg"/>
          </a:ln>
        </p:spPr>
        <p:txBody>
          <a:bodyPr/>
          <a:p>
            <a:pPr algn="ctr" eaLnBrk="0" hangingPunct="0">
              <a:spcBef>
                <a:spcPct val="50000"/>
              </a:spcBef>
            </a:pPr>
            <a:r>
              <a:rPr lang="zh-CN" altLang="en-US" sz="2000" dirty="0">
                <a:solidFill>
                  <a:schemeClr val="bg2"/>
                </a:solidFill>
                <a:latin typeface="Times New Roman" panose="02020603050405020304" pitchFamily="18" charset="0"/>
              </a:rPr>
              <a:t>不能是段寄存器或立即数</a:t>
            </a:r>
            <a:endParaRPr lang="zh-CN" altLang="en-US" sz="2000" dirty="0">
              <a:solidFill>
                <a:schemeClr val="bg2"/>
              </a:solidFill>
              <a:latin typeface="Times New Roman" panose="02020603050405020304" pitchFamily="18" charset="0"/>
            </a:endParaRPr>
          </a:p>
        </p:txBody>
      </p:sp>
    </p:spTree>
  </p:cSld>
  <p:clrMapOvr>
    <a:masterClrMapping/>
  </p:clrMapOvr>
  <p:transition>
    <p:wheel spokes="8"/>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88788" name="标题 288787"/>
          <p:cNvSpPr>
            <a:spLocks noGrp="1"/>
          </p:cNvSpPr>
          <p:nvPr>
            <p:ph type="title"/>
          </p:nvPr>
        </p:nvSpPr>
        <p:spPr/>
        <p:txBody>
          <a:bodyPr anchor="ctr" anchorCtr="0"/>
          <a:p>
            <a:endParaRPr lang="zh-CN" altLang="en-US" dirty="0"/>
          </a:p>
        </p:txBody>
      </p:sp>
      <p:sp>
        <p:nvSpPr>
          <p:cNvPr id="288771" name="文本占位符 288770"/>
          <p:cNvSpPr>
            <a:spLocks noGrp="1"/>
          </p:cNvSpPr>
          <p:nvPr>
            <p:ph type="body" sz="half" idx="1"/>
          </p:nvPr>
        </p:nvSpPr>
        <p:spPr>
          <a:xfrm>
            <a:off x="457200" y="1524000"/>
            <a:ext cx="7067550" cy="4800600"/>
          </a:xfrm>
        </p:spPr>
        <p:txBody>
          <a:bodyPr/>
          <a:p>
            <a:pPr marL="0" indent="0">
              <a:buClr>
                <a:srgbClr val="000066"/>
              </a:buClr>
              <a:buSzPct val="80000"/>
              <a:buFont typeface="Wingdings" panose="05000000000000000000" pitchFamily="2" charset="2"/>
              <a:buNone/>
            </a:pPr>
            <a:r>
              <a:rPr lang="en-US" altLang="zh-CN" u="sng"/>
              <a:t>2</a:t>
            </a:r>
            <a:r>
              <a:rPr lang="zh-CN" altLang="en-US" u="sng" dirty="0"/>
              <a:t>）寄存器操作数：</a:t>
            </a:r>
            <a:endParaRPr lang="zh-CN" altLang="en-US" u="sng" dirty="0"/>
          </a:p>
          <a:p>
            <a:pPr marL="0" indent="0">
              <a:spcAft>
                <a:spcPct val="35000"/>
              </a:spcAft>
              <a:buClr>
                <a:srgbClr val="000066"/>
              </a:buClr>
              <a:buSzPct val="80000"/>
              <a:buFont typeface="Wingdings" panose="05000000000000000000" pitchFamily="2" charset="2"/>
              <a:buNone/>
            </a:pPr>
            <a:r>
              <a:rPr lang="zh-CN" altLang="en-US" sz="2400" dirty="0"/>
              <a:t>放在</a:t>
            </a:r>
            <a:r>
              <a:rPr lang="en-US" altLang="zh-CN" sz="2400"/>
              <a:t>8</a:t>
            </a:r>
            <a:r>
              <a:rPr lang="zh-CN" altLang="en-US" sz="2400" dirty="0"/>
              <a:t>个</a:t>
            </a:r>
            <a:r>
              <a:rPr lang="zh-CN" altLang="en-US" sz="2400" dirty="0">
                <a:solidFill>
                  <a:srgbClr val="990000"/>
                </a:solidFill>
              </a:rPr>
              <a:t>通用寄存器</a:t>
            </a:r>
            <a:r>
              <a:rPr lang="zh-CN" altLang="en-US" sz="2400" dirty="0"/>
              <a:t>或</a:t>
            </a:r>
            <a:r>
              <a:rPr lang="en-US" altLang="zh-CN" sz="2400"/>
              <a:t>4</a:t>
            </a:r>
            <a:r>
              <a:rPr lang="zh-CN" altLang="en-US" sz="2400" dirty="0"/>
              <a:t>个</a:t>
            </a:r>
            <a:r>
              <a:rPr lang="zh-CN" altLang="en-US" sz="2400" dirty="0">
                <a:solidFill>
                  <a:srgbClr val="990000"/>
                </a:solidFill>
              </a:rPr>
              <a:t>段寄存器</a:t>
            </a:r>
            <a:r>
              <a:rPr lang="zh-CN" altLang="en-US" sz="2400" dirty="0"/>
              <a:t>中的操作数。</a:t>
            </a:r>
            <a:endParaRPr lang="en-US" altLang="zh-CN" sz="2400"/>
          </a:p>
          <a:p>
            <a:pPr marL="0" indent="0">
              <a:buClr>
                <a:srgbClr val="000066"/>
              </a:buClr>
              <a:buSzPct val="80000"/>
              <a:buFont typeface="Wingdings" panose="05000000000000000000" pitchFamily="2" charset="2"/>
              <a:buNone/>
            </a:pPr>
            <a:r>
              <a:rPr lang="zh-CN" altLang="en-US" sz="2400" dirty="0"/>
              <a:t>例：</a:t>
            </a:r>
            <a:r>
              <a:rPr lang="en-US" altLang="zh-CN" sz="2400"/>
              <a:t>MOV  AX，BX </a:t>
            </a:r>
            <a:r>
              <a:rPr lang="zh-CN" altLang="en-US" sz="2400" dirty="0"/>
              <a:t>；（</a:t>
            </a:r>
            <a:r>
              <a:rPr lang="en-US" altLang="zh-CN" sz="2400"/>
              <a:t>16</a:t>
            </a:r>
            <a:r>
              <a:rPr lang="zh-CN" altLang="en-US" sz="2400" dirty="0"/>
              <a:t>）</a:t>
            </a:r>
            <a:endParaRPr lang="zh-CN" altLang="en-US" sz="2400" dirty="0"/>
          </a:p>
          <a:p>
            <a:pPr marL="0" indent="0">
              <a:buClr>
                <a:srgbClr val="000066"/>
              </a:buClr>
              <a:buSzPct val="80000"/>
              <a:buFont typeface="Wingdings" panose="05000000000000000000" pitchFamily="2" charset="2"/>
              <a:buNone/>
            </a:pPr>
            <a:r>
              <a:rPr lang="en-US" altLang="zh-CN" sz="2400"/>
              <a:t>    MOV  DL，CH </a:t>
            </a:r>
            <a:r>
              <a:rPr lang="zh-CN" altLang="en-US" sz="2400" dirty="0"/>
              <a:t>；（</a:t>
            </a:r>
            <a:r>
              <a:rPr lang="en-US" altLang="zh-CN" sz="2400"/>
              <a:t>8</a:t>
            </a:r>
            <a:r>
              <a:rPr lang="zh-CN" altLang="en-US" sz="2400" dirty="0"/>
              <a:t>）</a:t>
            </a:r>
            <a:endParaRPr lang="zh-CN" altLang="en-US" sz="2400" dirty="0"/>
          </a:p>
        </p:txBody>
      </p:sp>
      <p:graphicFrame>
        <p:nvGraphicFramePr>
          <p:cNvPr id="288865" name="内容占位符 288864"/>
          <p:cNvGraphicFramePr/>
          <p:nvPr>
            <p:ph sz="half" idx="2"/>
          </p:nvPr>
        </p:nvGraphicFramePr>
        <p:xfrm>
          <a:off x="4284663" y="2924175"/>
          <a:ext cx="4608513" cy="3073400"/>
        </p:xfrm>
        <a:graphic>
          <a:graphicData uri="http://schemas.openxmlformats.org/drawingml/2006/table">
            <a:tbl>
              <a:tblPr/>
              <a:tblGrid>
                <a:gridCol w="1536700"/>
                <a:gridCol w="1535113"/>
                <a:gridCol w="1536700"/>
              </a:tblGrid>
              <a:tr h="384175">
                <a:tc rowSpan="2">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000"/>
                        <a:t>AX</a:t>
                      </a:r>
                      <a:endParaRPr lang="en-US" altLang="zh-CN" sz="2000"/>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1600"/>
                        <a:t>16</a:t>
                      </a:r>
                      <a:r>
                        <a:rPr lang="zh-CN" altLang="en-US" sz="1600" dirty="0"/>
                        <a:t>位</a:t>
                      </a:r>
                      <a:endParaRPr lang="zh-CN" altLang="en-US" sz="1600" dirty="0"/>
                    </a:p>
                  </a:txBody>
                  <a:tcPr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8417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1600"/>
                        <a:t>AH</a:t>
                      </a:r>
                      <a:endParaRPr lang="en-US" altLang="zh-CN" sz="1600"/>
                    </a:p>
                  </a:txBody>
                  <a:tcPr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1600"/>
                        <a:t>AL</a:t>
                      </a:r>
                      <a:endParaRPr lang="en-US" altLang="zh-CN" sz="1600"/>
                    </a:p>
                  </a:txBody>
                  <a:tcPr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4175">
                <a:tc rowSpan="2">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000"/>
                        <a:t>BX</a:t>
                      </a:r>
                      <a:endParaRPr lang="en-US" altLang="zh-CN" sz="2000"/>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1600"/>
                        <a:t>16</a:t>
                      </a:r>
                      <a:r>
                        <a:rPr lang="zh-CN" altLang="en-US" sz="1600" dirty="0"/>
                        <a:t>位</a:t>
                      </a:r>
                      <a:endParaRPr lang="zh-CN" altLang="en-US" sz="1600" dirty="0"/>
                    </a:p>
                  </a:txBody>
                  <a:tcPr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8417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1600"/>
                        <a:t>BH</a:t>
                      </a:r>
                      <a:endParaRPr lang="en-US" altLang="zh-CN" sz="1600"/>
                    </a:p>
                  </a:txBody>
                  <a:tcPr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1600"/>
                        <a:t>BL</a:t>
                      </a:r>
                      <a:endParaRPr lang="en-US" altLang="zh-CN" sz="1600"/>
                    </a:p>
                  </a:txBody>
                  <a:tcPr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4175">
                <a:tc rowSpan="2">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000"/>
                        <a:t>CX</a:t>
                      </a:r>
                      <a:endParaRPr lang="en-US" altLang="zh-CN" sz="2000"/>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1600"/>
                        <a:t>16</a:t>
                      </a:r>
                      <a:r>
                        <a:rPr lang="zh-CN" altLang="en-US" sz="1600" dirty="0"/>
                        <a:t>位</a:t>
                      </a:r>
                      <a:endParaRPr lang="zh-CN" altLang="en-US" sz="1600" dirty="0"/>
                    </a:p>
                  </a:txBody>
                  <a:tcPr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8417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1600"/>
                        <a:t>CH</a:t>
                      </a:r>
                      <a:endParaRPr lang="en-US" altLang="zh-CN" sz="1600"/>
                    </a:p>
                  </a:txBody>
                  <a:tcPr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1600"/>
                        <a:t>CL</a:t>
                      </a:r>
                      <a:endParaRPr lang="en-US" altLang="zh-CN" sz="1600"/>
                    </a:p>
                  </a:txBody>
                  <a:tcPr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84175">
                <a:tc rowSpan="2">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2000"/>
                        <a:t>DX</a:t>
                      </a:r>
                      <a:endParaRPr lang="en-US" altLang="zh-CN" sz="2000"/>
                    </a:p>
                  </a:txBody>
                  <a:tcPr anchor="ctr" anchorCtr="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gridSpan="2">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1600"/>
                        <a:t>16</a:t>
                      </a:r>
                      <a:r>
                        <a:rPr lang="zh-CN" altLang="en-US" sz="1600" dirty="0"/>
                        <a:t>位</a:t>
                      </a:r>
                      <a:endParaRPr lang="zh-CN" altLang="en-US" sz="1600" dirty="0"/>
                    </a:p>
                  </a:txBody>
                  <a:tcPr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8417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28575" cap="flat" cmpd="sng">
                      <a:solidFill>
                        <a:schemeClr val="tx1"/>
                      </a:solidFill>
                      <a:prstDash val="solid"/>
                      <a:headEnd type="none" w="med" len="med"/>
                      <a:tailEnd type="none" w="med" len="med"/>
                    </a:lnB>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1600"/>
                        <a:t>DH </a:t>
                      </a:r>
                      <a:endParaRPr lang="en-US" altLang="zh-CN" sz="1600"/>
                    </a:p>
                  </a:txBody>
                  <a:tcPr anchor="ctr"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4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0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0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lgn="ctr">
                        <a:buNone/>
                      </a:pPr>
                      <a:r>
                        <a:rPr lang="en-US" altLang="zh-CN" sz="1600"/>
                        <a:t>DL </a:t>
                      </a:r>
                      <a:endParaRPr lang="en-US" altLang="zh-CN" sz="1600"/>
                    </a:p>
                  </a:txBody>
                  <a:tcPr anchor="ctr" anchorCtr="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wheel spokes="8"/>
  </p:transition>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lgn="just">
              <a:lnSpc>
                <a:spcPct val="110000"/>
              </a:lnSpc>
              <a:spcBef>
                <a:spcPct val="50000"/>
              </a:spcBef>
              <a:buNone/>
            </a:pPr>
            <a:r>
              <a:rPr lang="zh-CN" altLang="en-US" sz="2000" dirty="0">
                <a:latin typeface="Times New Roman" panose="02020603050405020304" pitchFamily="18" charset="0"/>
                <a:ea typeface="宋体" panose="02010600030101010101" pitchFamily="2" charset="-122"/>
                <a:sym typeface="+mn-ea"/>
              </a:rPr>
              <a:t>如当</a:t>
            </a:r>
            <a:r>
              <a:rPr lang="en-US" altLang="zh-CN" sz="2000">
                <a:latin typeface="Times New Roman" panose="02020603050405020304" pitchFamily="18" charset="0"/>
                <a:ea typeface="宋体" panose="02010600030101010101" pitchFamily="2" charset="-122"/>
                <a:sym typeface="+mn-ea"/>
              </a:rPr>
              <a:t>DS=3000H</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BX=2000H</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32000H</a:t>
            </a:r>
            <a:r>
              <a:rPr lang="zh-CN" altLang="en-US" sz="2000">
                <a:latin typeface="Times New Roman" panose="02020603050405020304" pitchFamily="18" charset="0"/>
                <a:ea typeface="宋体" panose="02010600030101010101" pitchFamily="2" charset="-122"/>
                <a:sym typeface="+mn-ea"/>
              </a:rPr>
              <a:t>）</a:t>
            </a:r>
            <a:r>
              <a:rPr lang="zh-CN" altLang="en-US" sz="2000" baseline="-30000" dirty="0">
                <a:latin typeface="Times New Roman" panose="02020603050405020304" pitchFamily="18" charset="0"/>
                <a:ea typeface="宋体" panose="02010600030101010101" pitchFamily="2" charset="-122"/>
                <a:sym typeface="+mn-ea"/>
              </a:rPr>
              <a:t>字节地址</a:t>
            </a:r>
            <a:r>
              <a:rPr lang="zh-CN" altLang="en-US" sz="2000" dirty="0">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ea typeface="宋体" panose="02010600030101010101" pitchFamily="2" charset="-122"/>
                <a:sym typeface="+mn-ea"/>
              </a:rPr>
              <a:t>0</a:t>
            </a:r>
            <a:r>
              <a:rPr lang="en-US" altLang="zh-CN" sz="2000">
                <a:latin typeface="Times New Roman" panose="02020603050405020304" pitchFamily="18" charset="0"/>
                <a:ea typeface="宋体" panose="02010600030101010101" pitchFamily="2" charset="-122"/>
                <a:sym typeface="+mn-ea"/>
              </a:rPr>
              <a:t>FFH</a:t>
            </a:r>
            <a:r>
              <a:rPr lang="zh-CN" altLang="en-US" sz="2000">
                <a:latin typeface="Times New Roman" panose="02020603050405020304" pitchFamily="18" charset="0"/>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32001H</a:t>
            </a:r>
            <a:r>
              <a:rPr lang="zh-CN" altLang="en-US" sz="2000">
                <a:latin typeface="Times New Roman" panose="02020603050405020304" pitchFamily="18" charset="0"/>
                <a:ea typeface="宋体" panose="02010600030101010101" pitchFamily="2" charset="-122"/>
                <a:sym typeface="+mn-ea"/>
              </a:rPr>
              <a:t>）</a:t>
            </a:r>
            <a:r>
              <a:rPr lang="zh-CN" altLang="en-US" sz="2000" baseline="-30000" dirty="0">
                <a:latin typeface="Times New Roman" panose="02020603050405020304" pitchFamily="18" charset="0"/>
                <a:ea typeface="宋体" panose="02010600030101010101" pitchFamily="2" charset="-122"/>
                <a:sym typeface="+mn-ea"/>
              </a:rPr>
              <a:t>字节地址</a:t>
            </a:r>
            <a:r>
              <a:rPr lang="zh-CN" altLang="en-US" sz="2000" dirty="0">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ea typeface="宋体" panose="02010600030101010101" pitchFamily="2" charset="-122"/>
                <a:sym typeface="+mn-ea"/>
              </a:rPr>
              <a:t>01</a:t>
            </a:r>
            <a:r>
              <a:rPr lang="en-US" altLang="zh-CN" sz="2000">
                <a:latin typeface="Times New Roman" panose="02020603050405020304" pitchFamily="18" charset="0"/>
                <a:ea typeface="宋体" panose="02010600030101010101" pitchFamily="2" charset="-122"/>
                <a:sym typeface="+mn-ea"/>
              </a:rPr>
              <a:t>H</a:t>
            </a:r>
            <a:r>
              <a:rPr lang="zh-CN" altLang="en-US" sz="2000">
                <a:latin typeface="Times New Roman" panose="02020603050405020304" pitchFamily="18" charset="0"/>
                <a:ea typeface="宋体" panose="02010600030101010101" pitchFamily="2" charset="-122"/>
                <a:sym typeface="+mn-ea"/>
              </a:rPr>
              <a:t>。</a:t>
            </a:r>
            <a:endParaRPr lang="zh-CN" altLang="en-US" sz="200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zh-CN" altLang="en-US" sz="2000" dirty="0">
                <a:latin typeface="Times New Roman" panose="02020603050405020304" pitchFamily="18" charset="0"/>
                <a:ea typeface="宋体" panose="02010600030101010101" pitchFamily="2" charset="-122"/>
                <a:sym typeface="+mn-ea"/>
              </a:rPr>
              <a:t>若指令写成：</a:t>
            </a:r>
            <a:r>
              <a:rPr lang="en-US" altLang="zh-CN" sz="2000">
                <a:latin typeface="Times New Roman" panose="02020603050405020304" pitchFamily="18" charset="0"/>
                <a:ea typeface="宋体" panose="02010600030101010101" pitchFamily="2" charset="-122"/>
                <a:sym typeface="+mn-ea"/>
              </a:rPr>
              <a:t>INC  [BX]</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汇编程序难断定是字节还是字操作，即数据类型出错；</a:t>
            </a:r>
            <a:endParaRPr lang="zh-CN" altLang="en-US" sz="2000" dirty="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en-US" altLang="zh-CN" sz="2000" dirty="0">
                <a:latin typeface="Times New Roman" panose="02020603050405020304" pitchFamily="18" charset="0"/>
                <a:ea typeface="宋体" panose="02010600030101010101" pitchFamily="2" charset="-122"/>
                <a:sym typeface="+mn-ea"/>
              </a:rPr>
              <a:t>1</a:t>
            </a:r>
            <a:r>
              <a:rPr lang="zh-CN" altLang="en-US" sz="2000" dirty="0">
                <a:latin typeface="Times New Roman" panose="02020603050405020304" pitchFamily="18" charset="0"/>
                <a:ea typeface="宋体" panose="02010600030101010101" pitchFamily="2" charset="-122"/>
                <a:sym typeface="+mn-ea"/>
              </a:rPr>
              <a:t>．若指令写成：</a:t>
            </a:r>
            <a:r>
              <a:rPr lang="en-US" altLang="zh-CN" sz="2000">
                <a:latin typeface="Times New Roman" panose="02020603050405020304" pitchFamily="18" charset="0"/>
                <a:ea typeface="宋体" panose="02010600030101010101" pitchFamily="2" charset="-122"/>
                <a:sym typeface="+mn-ea"/>
              </a:rPr>
              <a:t>INC  BYTE PTR [BX]   </a:t>
            </a:r>
            <a:r>
              <a:rPr lang="zh-CN" altLang="en-US" sz="2000">
                <a:latin typeface="Times New Roman" panose="02020603050405020304" pitchFamily="18" charset="0"/>
                <a:ea typeface="宋体" panose="02010600030101010101" pitchFamily="2" charset="-122"/>
                <a:sym typeface="+mn-ea"/>
              </a:rPr>
              <a:t>；</a:t>
            </a:r>
            <a:r>
              <a:rPr lang="zh-CN" altLang="en-US" sz="2000" dirty="0">
                <a:latin typeface="Times New Roman" panose="02020603050405020304" pitchFamily="18" charset="0"/>
                <a:ea typeface="宋体" panose="02010600030101010101" pitchFamily="2" charset="-122"/>
                <a:sym typeface="+mn-ea"/>
              </a:rPr>
              <a:t>汇编程序翻译时断定为字节操作</a:t>
            </a:r>
            <a:r>
              <a:rPr lang="zh-CN" altLang="en-US" sz="2000" dirty="0">
                <a:latin typeface="宋体" panose="02010600030101010101" pitchFamily="2" charset="-122"/>
                <a:ea typeface="宋体" panose="02010600030101010101" pitchFamily="2" charset="-122"/>
                <a:sym typeface="+mn-ea"/>
              </a:rPr>
              <a:t>指令执行结果是（</a:t>
            </a:r>
            <a:r>
              <a:rPr lang="en-US" altLang="zh-CN" sz="2000" dirty="0">
                <a:latin typeface="Times New Roman" panose="02020603050405020304" pitchFamily="18" charset="0"/>
                <a:ea typeface="宋体" panose="02010600030101010101" pitchFamily="2" charset="-122"/>
                <a:sym typeface="+mn-ea"/>
              </a:rPr>
              <a:t>32000</a:t>
            </a:r>
            <a:r>
              <a:rPr lang="en-US" altLang="zh-CN" sz="2000">
                <a:latin typeface="Times New Roman" panose="02020603050405020304" pitchFamily="18" charset="0"/>
                <a:ea typeface="宋体" panose="02010600030101010101" pitchFamily="2" charset="-122"/>
                <a:sym typeface="+mn-ea"/>
              </a:rPr>
              <a:t>H</a:t>
            </a:r>
            <a:r>
              <a:rPr lang="zh-CN" altLang="en-US" sz="2000">
                <a:latin typeface="宋体" panose="02010600030101010101" pitchFamily="2" charset="-122"/>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00H</a:t>
            </a:r>
            <a:r>
              <a:rPr lang="zh-CN" altLang="en-US" sz="2000">
                <a:latin typeface="宋体" panose="02010600030101010101" pitchFamily="2" charset="-122"/>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32001H</a:t>
            </a:r>
            <a:r>
              <a:rPr lang="zh-CN" altLang="en-US" sz="2000">
                <a:latin typeface="宋体" panose="02010600030101010101" pitchFamily="2" charset="-122"/>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01H</a:t>
            </a:r>
            <a:r>
              <a:rPr lang="zh-CN" altLang="en-US" sz="2000">
                <a:latin typeface="宋体" panose="02010600030101010101" pitchFamily="2" charset="-122"/>
                <a:ea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sym typeface="+mn-ea"/>
              </a:rPr>
              <a:t>不受影响）；</a:t>
            </a:r>
            <a:r>
              <a:rPr lang="zh-CN" altLang="en-US" sz="2000" dirty="0">
                <a:latin typeface="Times New Roman" panose="02020603050405020304" pitchFamily="18" charset="0"/>
                <a:ea typeface="宋体" panose="02010600030101010101" pitchFamily="2" charset="-122"/>
                <a:sym typeface="+mn-ea"/>
              </a:rPr>
              <a:t> </a:t>
            </a:r>
            <a:endParaRPr lang="zh-CN" altLang="en-US" sz="2000" dirty="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en-US" altLang="zh-CN" sz="2000" dirty="0">
                <a:latin typeface="Times New Roman" panose="02020603050405020304" pitchFamily="18" charset="0"/>
                <a:ea typeface="宋体" panose="02010600030101010101" pitchFamily="2" charset="-122"/>
                <a:sym typeface="+mn-ea"/>
              </a:rPr>
              <a:t>2</a:t>
            </a:r>
            <a:r>
              <a:rPr lang="zh-CN" altLang="en-US" sz="2000" dirty="0">
                <a:latin typeface="宋体" panose="02010600030101010101" pitchFamily="2" charset="-122"/>
                <a:ea typeface="宋体" panose="02010600030101010101" pitchFamily="2" charset="-122"/>
                <a:sym typeface="+mn-ea"/>
              </a:rPr>
              <a:t>．若指令写成：</a:t>
            </a:r>
            <a:r>
              <a:rPr lang="en-US" altLang="zh-CN" sz="2000">
                <a:latin typeface="Times New Roman" panose="02020603050405020304" pitchFamily="18" charset="0"/>
                <a:ea typeface="宋体" panose="02010600030101010101" pitchFamily="2" charset="-122"/>
                <a:sym typeface="+mn-ea"/>
              </a:rPr>
              <a:t>INC  WORD PTR[BX]  </a:t>
            </a:r>
            <a:r>
              <a:rPr lang="zh-CN" altLang="en-US" sz="2000">
                <a:latin typeface="宋体" panose="02010600030101010101" pitchFamily="2" charset="-122"/>
                <a:ea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sym typeface="+mn-ea"/>
              </a:rPr>
              <a:t>汇编程序翻译时断定为字操作</a:t>
            </a:r>
            <a:r>
              <a:rPr lang="zh-CN" altLang="en-US" sz="2000" dirty="0">
                <a:latin typeface="Times New Roman" panose="02020603050405020304" pitchFamily="18" charset="0"/>
                <a:ea typeface="宋体" panose="02010600030101010101" pitchFamily="2" charset="-122"/>
                <a:sym typeface="+mn-ea"/>
              </a:rPr>
              <a:t> </a:t>
            </a:r>
            <a:endParaRPr lang="zh-CN" altLang="en-US" sz="2000" dirty="0">
              <a:latin typeface="Times New Roman" panose="02020603050405020304" pitchFamily="18" charset="0"/>
              <a:ea typeface="宋体" panose="02010600030101010101" pitchFamily="2" charset="-122"/>
            </a:endParaRPr>
          </a:p>
          <a:p>
            <a:pPr marL="0" indent="0" algn="just">
              <a:lnSpc>
                <a:spcPct val="110000"/>
              </a:lnSpc>
              <a:spcBef>
                <a:spcPct val="50000"/>
              </a:spcBef>
              <a:buNone/>
            </a:pPr>
            <a:r>
              <a:rPr lang="zh-CN" altLang="en-US" sz="2000" dirty="0">
                <a:latin typeface="宋体" panose="02010600030101010101" pitchFamily="2" charset="-122"/>
                <a:ea typeface="宋体" panose="02010600030101010101" pitchFamily="2" charset="-122"/>
                <a:sym typeface="+mn-ea"/>
              </a:rPr>
              <a:t>指令执行结果是（</a:t>
            </a:r>
            <a:r>
              <a:rPr lang="en-US" altLang="zh-CN" sz="2000" dirty="0">
                <a:latin typeface="Times New Roman" panose="02020603050405020304" pitchFamily="18" charset="0"/>
                <a:ea typeface="宋体" panose="02010600030101010101" pitchFamily="2" charset="-122"/>
                <a:sym typeface="+mn-ea"/>
              </a:rPr>
              <a:t>32000</a:t>
            </a:r>
            <a:r>
              <a:rPr lang="en-US" altLang="zh-CN" sz="2000">
                <a:latin typeface="Times New Roman" panose="02020603050405020304" pitchFamily="18" charset="0"/>
                <a:ea typeface="宋体" panose="02010600030101010101" pitchFamily="2" charset="-122"/>
                <a:sym typeface="+mn-ea"/>
              </a:rPr>
              <a:t>H</a:t>
            </a:r>
            <a:r>
              <a:rPr lang="zh-CN" altLang="en-US" sz="2000">
                <a:latin typeface="宋体" panose="02010600030101010101" pitchFamily="2" charset="-122"/>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00H</a:t>
            </a:r>
            <a:r>
              <a:rPr lang="zh-CN" altLang="en-US" sz="2000">
                <a:latin typeface="宋体" panose="02010600030101010101" pitchFamily="2" charset="-122"/>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32001H</a:t>
            </a:r>
            <a:r>
              <a:rPr lang="zh-CN" altLang="en-US" sz="2000">
                <a:latin typeface="宋体" panose="02010600030101010101" pitchFamily="2" charset="-122"/>
                <a:ea typeface="宋体" panose="02010600030101010101" pitchFamily="2" charset="-122"/>
                <a:sym typeface="+mn-ea"/>
              </a:rPr>
              <a:t>）＝</a:t>
            </a:r>
            <a:r>
              <a:rPr lang="en-US" altLang="zh-CN" sz="2000">
                <a:latin typeface="Times New Roman" panose="02020603050405020304" pitchFamily="18" charset="0"/>
                <a:ea typeface="宋体" panose="02010600030101010101" pitchFamily="2" charset="-122"/>
                <a:sym typeface="+mn-ea"/>
              </a:rPr>
              <a:t>02H</a:t>
            </a:r>
            <a:r>
              <a:rPr lang="zh-CN" altLang="en-US" sz="2000">
                <a:latin typeface="宋体" panose="02010600030101010101" pitchFamily="2" charset="-122"/>
                <a:ea typeface="宋体" panose="02010600030101010101" pitchFamily="2" charset="-122"/>
                <a:sym typeface="+mn-ea"/>
              </a:rPr>
              <a:t>（</a:t>
            </a:r>
            <a:r>
              <a:rPr lang="zh-CN" altLang="en-US" sz="2000" dirty="0">
                <a:latin typeface="宋体" panose="02010600030101010101" pitchFamily="2" charset="-122"/>
                <a:ea typeface="宋体" panose="02010600030101010101" pitchFamily="2" charset="-122"/>
                <a:sym typeface="+mn-ea"/>
              </a:rPr>
              <a:t>改变了）。</a:t>
            </a:r>
            <a:r>
              <a:rPr lang="zh-CN" altLang="en-US" dirty="0">
                <a:latin typeface="Times New Roman" panose="02020603050405020304" pitchFamily="18" charset="0"/>
                <a:ea typeface="宋体" panose="02010600030101010101" pitchFamily="2" charset="-122"/>
                <a:sym typeface="+mn-ea"/>
              </a:rPr>
              <a:t> </a:t>
            </a:r>
            <a:endParaRPr lang="zh-CN" altLang="en-US">
              <a:latin typeface="Times New Roman" panose="02020603050405020304" pitchFamily="18" charset="0"/>
              <a:ea typeface="宋体" panose="02010600030101010101" pitchFamily="2" charset="-122"/>
            </a:endParaRPr>
          </a:p>
          <a:p>
            <a:pPr marL="0" indent="0">
              <a:buNone/>
            </a:pPr>
            <a:endParaRPr lang="zh-CN" altLang="en-US"/>
          </a:p>
        </p:txBody>
      </p:sp>
    </p:spTree>
  </p:cSld>
  <p:clrMapOvr>
    <a:masterClrMapping/>
  </p:clrMapOvr>
  <p:transition>
    <p:wheel spokes="8"/>
  </p:transition>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48162" name="标题 348161"/>
          <p:cNvSpPr>
            <a:spLocks noGrp="1"/>
          </p:cNvSpPr>
          <p:nvPr>
            <p:ph type="title"/>
          </p:nvPr>
        </p:nvSpPr>
        <p:spPr/>
        <p:txBody>
          <a:bodyPr anchor="ctr" anchorCtr="0"/>
          <a:p>
            <a:endParaRPr lang="zh-CN" altLang="en-US" dirty="0"/>
          </a:p>
        </p:txBody>
      </p:sp>
      <p:sp>
        <p:nvSpPr>
          <p:cNvPr id="348163" name="文本占位符 348162"/>
          <p:cNvSpPr>
            <a:spLocks noGrp="1"/>
          </p:cNvSpPr>
          <p:nvPr>
            <p:ph type="body" idx="1"/>
          </p:nvPr>
        </p:nvSpPr>
        <p:spPr/>
        <p:txBody>
          <a:bodyPr/>
          <a:p>
            <a:pPr marL="0" indent="0">
              <a:buNone/>
            </a:pPr>
            <a:r>
              <a:rPr lang="zh-CN" altLang="en-US" dirty="0"/>
              <a:t>加法指令应用例</a:t>
            </a:r>
            <a:endParaRPr lang="zh-CN" altLang="en-US" dirty="0"/>
          </a:p>
          <a:p>
            <a:pPr marL="0" indent="0">
              <a:buNone/>
            </a:pPr>
            <a:r>
              <a:rPr lang="zh-CN" altLang="en-US" sz="2400" dirty="0"/>
              <a:t>计算2658+3619=？ </a:t>
            </a:r>
            <a:endParaRPr lang="zh-CN" altLang="en-US" sz="2400" dirty="0"/>
          </a:p>
          <a:p>
            <a:pPr marL="0" indent="0">
              <a:buNone/>
            </a:pPr>
            <a:r>
              <a:rPr lang="zh-CN" altLang="en-US" sz="2400" dirty="0"/>
              <a:t>结果存放在</a:t>
            </a:r>
            <a:r>
              <a:rPr lang="en-US" altLang="zh-CN" sz="2400"/>
              <a:t>SUM</a:t>
            </a:r>
            <a:r>
              <a:rPr lang="zh-CN" altLang="en-US" sz="2400" dirty="0"/>
              <a:t>单元</a:t>
            </a:r>
            <a:endParaRPr lang="zh-CN" altLang="en-US" sz="2400" dirty="0"/>
          </a:p>
          <a:p>
            <a:pPr marL="0" indent="0">
              <a:buNone/>
            </a:pPr>
            <a:endParaRPr lang="zh-CN" altLang="en-US" sz="2400" dirty="0"/>
          </a:p>
          <a:p>
            <a:pPr marL="0" indent="0">
              <a:buNone/>
            </a:pPr>
            <a:r>
              <a:rPr lang="zh-CN" altLang="en-US" sz="2400" dirty="0"/>
              <a:t>设被加数和加数的每</a:t>
            </a:r>
            <a:endParaRPr lang="zh-CN" altLang="en-US" sz="2400" dirty="0"/>
          </a:p>
          <a:p>
            <a:pPr marL="0" indent="0">
              <a:buNone/>
            </a:pPr>
            <a:r>
              <a:rPr lang="zh-CN" altLang="en-US" sz="2400" dirty="0"/>
              <a:t>一位都以 </a:t>
            </a:r>
            <a:r>
              <a:rPr lang="en-US" altLang="zh-CN" sz="2400"/>
              <a:t>ASCII</a:t>
            </a:r>
            <a:r>
              <a:rPr lang="zh-CN" altLang="en-US" sz="2400" dirty="0"/>
              <a:t>码形</a:t>
            </a:r>
            <a:endParaRPr lang="zh-CN" altLang="en-US" sz="2400" dirty="0"/>
          </a:p>
          <a:p>
            <a:pPr marL="0" indent="0">
              <a:buNone/>
            </a:pPr>
            <a:r>
              <a:rPr lang="zh-CN" altLang="en-US" sz="2400" dirty="0"/>
              <a:t>式存放在内存中，低</a:t>
            </a:r>
            <a:endParaRPr lang="zh-CN" altLang="en-US" sz="2400" dirty="0"/>
          </a:p>
          <a:p>
            <a:pPr marL="0" indent="0">
              <a:buNone/>
            </a:pPr>
            <a:r>
              <a:rPr lang="zh-CN" altLang="en-US" sz="2400" dirty="0"/>
              <a:t>位在前，高位在后。</a:t>
            </a:r>
            <a:endParaRPr lang="zh-CN" altLang="en-US" sz="2400" dirty="0"/>
          </a:p>
          <a:p>
            <a:pPr marL="0" indent="0"/>
            <a:endParaRPr lang="zh-CN" altLang="en-US" sz="2400" dirty="0"/>
          </a:p>
        </p:txBody>
      </p:sp>
      <p:sp>
        <p:nvSpPr>
          <p:cNvPr id="348164" name="矩形 348163"/>
          <p:cNvSpPr/>
          <p:nvPr/>
        </p:nvSpPr>
        <p:spPr>
          <a:xfrm>
            <a:off x="6313488" y="1568450"/>
            <a:ext cx="1600200" cy="1512888"/>
          </a:xfrm>
          <a:prstGeom prst="rect">
            <a:avLst/>
          </a:prstGeom>
          <a:solidFill>
            <a:srgbClr val="339966"/>
          </a:solidFill>
          <a:ln w="9525" cap="flat" cmpd="sng">
            <a:solidFill>
              <a:srgbClr val="000080"/>
            </a:solidFill>
            <a:prstDash val="solid"/>
            <a:miter/>
            <a:headEnd type="none" w="med" len="med"/>
            <a:tailEnd type="none" w="med" len="med"/>
          </a:ln>
        </p:spPr>
        <p:txBody>
          <a:bodyPr/>
          <a:p>
            <a:endParaRPr lang="zh-CN" altLang="en-US"/>
          </a:p>
        </p:txBody>
      </p:sp>
      <p:sp>
        <p:nvSpPr>
          <p:cNvPr id="348165" name="直接连接符 348164"/>
          <p:cNvSpPr/>
          <p:nvPr/>
        </p:nvSpPr>
        <p:spPr>
          <a:xfrm>
            <a:off x="6350000" y="2330450"/>
            <a:ext cx="1535113" cy="0"/>
          </a:xfrm>
          <a:prstGeom prst="line">
            <a:avLst/>
          </a:prstGeom>
          <a:ln w="9525" cap="flat" cmpd="sng">
            <a:solidFill>
              <a:schemeClr val="bg2"/>
            </a:solidFill>
            <a:prstDash val="solid"/>
            <a:headEnd type="none" w="med" len="med"/>
            <a:tailEnd type="none" w="med" len="med"/>
          </a:ln>
        </p:spPr>
      </p:sp>
      <p:sp>
        <p:nvSpPr>
          <p:cNvPr id="348166" name="直接连接符 348165"/>
          <p:cNvSpPr/>
          <p:nvPr/>
        </p:nvSpPr>
        <p:spPr>
          <a:xfrm>
            <a:off x="6354763" y="2711450"/>
            <a:ext cx="1535112" cy="0"/>
          </a:xfrm>
          <a:prstGeom prst="line">
            <a:avLst/>
          </a:prstGeom>
          <a:ln w="9525" cap="flat" cmpd="sng">
            <a:solidFill>
              <a:schemeClr val="bg2"/>
            </a:solidFill>
            <a:prstDash val="solid"/>
            <a:headEnd type="none" w="med" len="med"/>
            <a:tailEnd type="none" w="med" len="med"/>
          </a:ln>
        </p:spPr>
      </p:sp>
      <p:sp>
        <p:nvSpPr>
          <p:cNvPr id="348167" name="文本框 348166"/>
          <p:cNvSpPr txBox="1"/>
          <p:nvPr/>
        </p:nvSpPr>
        <p:spPr>
          <a:xfrm>
            <a:off x="6754813" y="2330450"/>
            <a:ext cx="987425" cy="457200"/>
          </a:xfrm>
          <a:prstGeom prst="rect">
            <a:avLst/>
          </a:prstGeom>
          <a:noFill/>
          <a:ln w="9525">
            <a:noFill/>
          </a:ln>
        </p:spPr>
        <p:txBody>
          <a:bodyPr>
            <a:spAutoFit/>
          </a:bodyPr>
          <a:p>
            <a:pPr eaLnBrk="0" hangingPunct="0">
              <a:spcBef>
                <a:spcPct val="50000"/>
              </a:spcBef>
            </a:pPr>
            <a:r>
              <a:rPr lang="zh-CN" altLang="en-US" sz="2400" b="0" dirty="0">
                <a:solidFill>
                  <a:schemeClr val="tx2"/>
                </a:solidFill>
                <a:latin typeface="Times New Roman" panose="02020603050405020304" pitchFamily="18" charset="0"/>
              </a:rPr>
              <a:t>36</a:t>
            </a:r>
            <a:r>
              <a:rPr lang="en-US" altLang="zh-CN" sz="2400" b="0">
                <a:solidFill>
                  <a:schemeClr val="tx2"/>
                </a:solidFill>
                <a:latin typeface="Times New Roman" panose="02020603050405020304" pitchFamily="18" charset="0"/>
              </a:rPr>
              <a:t>H</a:t>
            </a:r>
            <a:endParaRPr lang="en-US" altLang="zh-CN" sz="2400" b="0">
              <a:solidFill>
                <a:schemeClr val="tx2"/>
              </a:solidFill>
              <a:latin typeface="Times New Roman" panose="02020603050405020304" pitchFamily="18" charset="0"/>
            </a:endParaRPr>
          </a:p>
        </p:txBody>
      </p:sp>
      <p:sp>
        <p:nvSpPr>
          <p:cNvPr id="348168" name="文本框 348167"/>
          <p:cNvSpPr txBox="1"/>
          <p:nvPr/>
        </p:nvSpPr>
        <p:spPr>
          <a:xfrm>
            <a:off x="6770688" y="2652713"/>
            <a:ext cx="930275" cy="457200"/>
          </a:xfrm>
          <a:prstGeom prst="rect">
            <a:avLst/>
          </a:prstGeom>
          <a:noFill/>
          <a:ln w="9525">
            <a:noFill/>
          </a:ln>
        </p:spPr>
        <p:txBody>
          <a:bodyPr>
            <a:spAutoFit/>
          </a:bodyPr>
          <a:p>
            <a:pPr eaLnBrk="0" hangingPunct="0">
              <a:spcBef>
                <a:spcPct val="50000"/>
              </a:spcBef>
            </a:pPr>
            <a:r>
              <a:rPr lang="zh-CN" altLang="zh-CN" sz="2400" b="0" dirty="0">
                <a:solidFill>
                  <a:schemeClr val="tx2"/>
                </a:solidFill>
                <a:latin typeface="Times New Roman" panose="02020603050405020304" pitchFamily="18" charset="0"/>
              </a:rPr>
              <a:t>32</a:t>
            </a:r>
            <a:r>
              <a:rPr lang="en-US" altLang="zh-CN" sz="2400" b="0">
                <a:solidFill>
                  <a:schemeClr val="tx2"/>
                </a:solidFill>
                <a:latin typeface="Times New Roman" panose="02020603050405020304" pitchFamily="18" charset="0"/>
              </a:rPr>
              <a:t>H</a:t>
            </a:r>
            <a:endParaRPr lang="en-US" altLang="zh-CN" sz="2400" b="0">
              <a:solidFill>
                <a:schemeClr val="tx2"/>
              </a:solidFill>
              <a:latin typeface="Times New Roman" panose="02020603050405020304" pitchFamily="18" charset="0"/>
            </a:endParaRPr>
          </a:p>
        </p:txBody>
      </p:sp>
      <p:sp>
        <p:nvSpPr>
          <p:cNvPr id="348169" name="矩形 348168"/>
          <p:cNvSpPr/>
          <p:nvPr/>
        </p:nvSpPr>
        <p:spPr>
          <a:xfrm>
            <a:off x="6313488" y="3079750"/>
            <a:ext cx="1600200" cy="3124200"/>
          </a:xfrm>
          <a:prstGeom prst="rect">
            <a:avLst/>
          </a:prstGeom>
          <a:solidFill>
            <a:srgbClr val="339966"/>
          </a:solidFill>
          <a:ln w="9525" cap="flat" cmpd="sng">
            <a:solidFill>
              <a:srgbClr val="000080"/>
            </a:solidFill>
            <a:prstDash val="solid"/>
            <a:miter/>
            <a:headEnd type="none" w="med" len="med"/>
            <a:tailEnd type="none" w="med" len="med"/>
          </a:ln>
        </p:spPr>
        <p:txBody>
          <a:bodyPr/>
          <a:p>
            <a:endParaRPr lang="zh-CN" altLang="en-US"/>
          </a:p>
        </p:txBody>
      </p:sp>
      <p:sp>
        <p:nvSpPr>
          <p:cNvPr id="348170" name="直接连接符 348169"/>
          <p:cNvSpPr/>
          <p:nvPr/>
        </p:nvSpPr>
        <p:spPr>
          <a:xfrm>
            <a:off x="6313488" y="4311650"/>
            <a:ext cx="1589087" cy="3175"/>
          </a:xfrm>
          <a:prstGeom prst="line">
            <a:avLst/>
          </a:prstGeom>
          <a:ln w="9525" cap="flat" cmpd="sng">
            <a:solidFill>
              <a:schemeClr val="bg2"/>
            </a:solidFill>
            <a:prstDash val="solid"/>
            <a:headEnd type="none" w="med" len="med"/>
            <a:tailEnd type="none" w="med" len="med"/>
          </a:ln>
        </p:spPr>
      </p:sp>
      <p:sp>
        <p:nvSpPr>
          <p:cNvPr id="348171" name="直接连接符 348170"/>
          <p:cNvSpPr/>
          <p:nvPr/>
        </p:nvSpPr>
        <p:spPr>
          <a:xfrm>
            <a:off x="6326188" y="3930650"/>
            <a:ext cx="1573212" cy="0"/>
          </a:xfrm>
          <a:prstGeom prst="line">
            <a:avLst/>
          </a:prstGeom>
          <a:ln w="9525" cap="flat" cmpd="sng">
            <a:solidFill>
              <a:schemeClr val="bg2"/>
            </a:solidFill>
            <a:prstDash val="solid"/>
            <a:headEnd type="none" w="med" len="med"/>
            <a:tailEnd type="none" w="med" len="med"/>
          </a:ln>
        </p:spPr>
      </p:sp>
      <p:sp>
        <p:nvSpPr>
          <p:cNvPr id="348172" name="直接连接符 348171"/>
          <p:cNvSpPr/>
          <p:nvPr/>
        </p:nvSpPr>
        <p:spPr>
          <a:xfrm>
            <a:off x="6313488" y="4692650"/>
            <a:ext cx="1608137" cy="0"/>
          </a:xfrm>
          <a:prstGeom prst="line">
            <a:avLst/>
          </a:prstGeom>
          <a:ln w="9525" cap="flat" cmpd="sng">
            <a:solidFill>
              <a:schemeClr val="bg2"/>
            </a:solidFill>
            <a:prstDash val="solid"/>
            <a:headEnd type="none" w="med" len="med"/>
            <a:tailEnd type="none" w="med" len="med"/>
          </a:ln>
        </p:spPr>
      </p:sp>
      <p:sp>
        <p:nvSpPr>
          <p:cNvPr id="348173" name="文本框 348172"/>
          <p:cNvSpPr txBox="1"/>
          <p:nvPr/>
        </p:nvSpPr>
        <p:spPr>
          <a:xfrm>
            <a:off x="6754813" y="3549650"/>
            <a:ext cx="987425" cy="457200"/>
          </a:xfrm>
          <a:prstGeom prst="rect">
            <a:avLst/>
          </a:prstGeom>
          <a:noFill/>
          <a:ln w="9525">
            <a:noFill/>
          </a:ln>
        </p:spPr>
        <p:txBody>
          <a:bodyPr>
            <a:spAutoFit/>
          </a:bodyPr>
          <a:p>
            <a:pPr eaLnBrk="0" hangingPunct="0">
              <a:spcBef>
                <a:spcPct val="50000"/>
              </a:spcBef>
            </a:pPr>
            <a:r>
              <a:rPr lang="zh-CN" altLang="zh-CN" sz="2400" b="0" dirty="0">
                <a:solidFill>
                  <a:schemeClr val="tx2"/>
                </a:solidFill>
                <a:latin typeface="Times New Roman" panose="02020603050405020304" pitchFamily="18" charset="0"/>
              </a:rPr>
              <a:t>39</a:t>
            </a:r>
            <a:r>
              <a:rPr lang="en-US" altLang="zh-CN" sz="2400" b="0">
                <a:solidFill>
                  <a:schemeClr val="tx2"/>
                </a:solidFill>
                <a:latin typeface="Times New Roman" panose="02020603050405020304" pitchFamily="18" charset="0"/>
              </a:rPr>
              <a:t>H</a:t>
            </a:r>
            <a:endParaRPr lang="en-US" altLang="zh-CN" sz="2400" b="0">
              <a:solidFill>
                <a:schemeClr val="tx2"/>
              </a:solidFill>
              <a:latin typeface="Times New Roman" panose="02020603050405020304" pitchFamily="18" charset="0"/>
            </a:endParaRPr>
          </a:p>
        </p:txBody>
      </p:sp>
      <p:sp>
        <p:nvSpPr>
          <p:cNvPr id="348174" name="文本框 348173"/>
          <p:cNvSpPr txBox="1"/>
          <p:nvPr/>
        </p:nvSpPr>
        <p:spPr>
          <a:xfrm>
            <a:off x="6748463" y="3892550"/>
            <a:ext cx="987425" cy="457200"/>
          </a:xfrm>
          <a:prstGeom prst="rect">
            <a:avLst/>
          </a:prstGeom>
          <a:noFill/>
          <a:ln w="9525">
            <a:noFill/>
          </a:ln>
        </p:spPr>
        <p:txBody>
          <a:bodyPr>
            <a:spAutoFit/>
          </a:bodyPr>
          <a:p>
            <a:pPr eaLnBrk="0" hangingPunct="0">
              <a:spcBef>
                <a:spcPct val="50000"/>
              </a:spcBef>
            </a:pPr>
            <a:r>
              <a:rPr lang="zh-CN" altLang="zh-CN" sz="2400" b="0" dirty="0">
                <a:solidFill>
                  <a:schemeClr val="tx2"/>
                </a:solidFill>
                <a:latin typeface="Times New Roman" panose="02020603050405020304" pitchFamily="18" charset="0"/>
              </a:rPr>
              <a:t>31</a:t>
            </a:r>
            <a:r>
              <a:rPr lang="en-US" altLang="zh-CN" sz="2400" b="0">
                <a:solidFill>
                  <a:schemeClr val="tx2"/>
                </a:solidFill>
                <a:latin typeface="Times New Roman" panose="02020603050405020304" pitchFamily="18" charset="0"/>
              </a:rPr>
              <a:t>H</a:t>
            </a:r>
            <a:endParaRPr lang="en-US" altLang="zh-CN" sz="2400" b="0">
              <a:solidFill>
                <a:schemeClr val="tx2"/>
              </a:solidFill>
              <a:latin typeface="Times New Roman" panose="02020603050405020304" pitchFamily="18" charset="0"/>
            </a:endParaRPr>
          </a:p>
        </p:txBody>
      </p:sp>
      <p:sp>
        <p:nvSpPr>
          <p:cNvPr id="348175" name="直接连接符 348174"/>
          <p:cNvSpPr/>
          <p:nvPr/>
        </p:nvSpPr>
        <p:spPr>
          <a:xfrm>
            <a:off x="6311900" y="5530850"/>
            <a:ext cx="0" cy="920750"/>
          </a:xfrm>
          <a:prstGeom prst="line">
            <a:avLst/>
          </a:prstGeom>
          <a:ln w="9525" cap="flat" cmpd="sng">
            <a:solidFill>
              <a:srgbClr val="000080"/>
            </a:solidFill>
            <a:prstDash val="solid"/>
            <a:headEnd type="none" w="med" len="med"/>
            <a:tailEnd type="none" w="med" len="med"/>
          </a:ln>
        </p:spPr>
      </p:sp>
      <p:sp>
        <p:nvSpPr>
          <p:cNvPr id="348176" name="文本框 348175"/>
          <p:cNvSpPr txBox="1"/>
          <p:nvPr/>
        </p:nvSpPr>
        <p:spPr>
          <a:xfrm>
            <a:off x="5003800" y="1555750"/>
            <a:ext cx="1447800" cy="396875"/>
          </a:xfrm>
          <a:prstGeom prst="rect">
            <a:avLst/>
          </a:prstGeom>
          <a:noFill/>
          <a:ln w="9525">
            <a:noFill/>
          </a:ln>
        </p:spPr>
        <p:txBody>
          <a:bodyPr>
            <a:spAutoFit/>
          </a:bodyPr>
          <a:p>
            <a:pPr eaLnBrk="0" hangingPunct="0">
              <a:spcBef>
                <a:spcPct val="50000"/>
              </a:spcBef>
            </a:pPr>
            <a:r>
              <a:rPr lang="en-US" altLang="zh-CN" sz="2000">
                <a:solidFill>
                  <a:schemeClr val="tx2"/>
                </a:solidFill>
                <a:latin typeface="Times New Roman" panose="02020603050405020304" pitchFamily="18" charset="0"/>
              </a:rPr>
              <a:t>STRING1</a:t>
            </a:r>
            <a:endParaRPr lang="en-US" altLang="zh-CN" sz="2000">
              <a:solidFill>
                <a:schemeClr val="tx2"/>
              </a:solidFill>
              <a:latin typeface="Times New Roman" panose="02020603050405020304" pitchFamily="18" charset="0"/>
            </a:endParaRPr>
          </a:p>
        </p:txBody>
      </p:sp>
      <p:sp>
        <p:nvSpPr>
          <p:cNvPr id="348177" name="文本框 348176"/>
          <p:cNvSpPr txBox="1"/>
          <p:nvPr/>
        </p:nvSpPr>
        <p:spPr>
          <a:xfrm>
            <a:off x="5008563" y="3543300"/>
            <a:ext cx="1371600" cy="396875"/>
          </a:xfrm>
          <a:prstGeom prst="rect">
            <a:avLst/>
          </a:prstGeom>
          <a:noFill/>
          <a:ln w="9525">
            <a:noFill/>
          </a:ln>
        </p:spPr>
        <p:txBody>
          <a:bodyPr>
            <a:spAutoFit/>
          </a:bodyPr>
          <a:p>
            <a:pPr eaLnBrk="0" hangingPunct="0">
              <a:spcBef>
                <a:spcPct val="50000"/>
              </a:spcBef>
            </a:pPr>
            <a:r>
              <a:rPr lang="en-US" altLang="zh-CN" sz="2000">
                <a:solidFill>
                  <a:schemeClr val="tx2"/>
                </a:solidFill>
                <a:latin typeface="Times New Roman" panose="02020603050405020304" pitchFamily="18" charset="0"/>
              </a:rPr>
              <a:t>STRING2</a:t>
            </a:r>
            <a:endParaRPr lang="en-US" altLang="zh-CN" sz="2000">
              <a:solidFill>
                <a:schemeClr val="tx2"/>
              </a:solidFill>
              <a:latin typeface="Times New Roman" panose="02020603050405020304" pitchFamily="18" charset="0"/>
            </a:endParaRPr>
          </a:p>
        </p:txBody>
      </p:sp>
      <p:sp>
        <p:nvSpPr>
          <p:cNvPr id="348178" name="文本框 348177"/>
          <p:cNvSpPr txBox="1"/>
          <p:nvPr/>
        </p:nvSpPr>
        <p:spPr>
          <a:xfrm>
            <a:off x="6770688" y="1555750"/>
            <a:ext cx="987425" cy="457200"/>
          </a:xfrm>
          <a:prstGeom prst="rect">
            <a:avLst/>
          </a:prstGeom>
          <a:noFill/>
          <a:ln w="9525">
            <a:noFill/>
          </a:ln>
        </p:spPr>
        <p:txBody>
          <a:bodyPr>
            <a:spAutoFit/>
          </a:bodyPr>
          <a:p>
            <a:pPr eaLnBrk="0" hangingPunct="0">
              <a:spcBef>
                <a:spcPct val="50000"/>
              </a:spcBef>
            </a:pPr>
            <a:r>
              <a:rPr lang="zh-CN" altLang="zh-CN" sz="2400" b="0" dirty="0">
                <a:solidFill>
                  <a:schemeClr val="tx2"/>
                </a:solidFill>
                <a:latin typeface="Times New Roman" panose="02020603050405020304" pitchFamily="18" charset="0"/>
              </a:rPr>
              <a:t>38</a:t>
            </a:r>
            <a:r>
              <a:rPr lang="en-US" altLang="zh-CN" sz="2400" b="0">
                <a:solidFill>
                  <a:schemeClr val="tx2"/>
                </a:solidFill>
                <a:latin typeface="Times New Roman" panose="02020603050405020304" pitchFamily="18" charset="0"/>
              </a:rPr>
              <a:t>H</a:t>
            </a:r>
            <a:endParaRPr lang="en-US" altLang="zh-CN" sz="2400" b="0">
              <a:solidFill>
                <a:schemeClr val="tx2"/>
              </a:solidFill>
              <a:latin typeface="Times New Roman" panose="02020603050405020304" pitchFamily="18" charset="0"/>
            </a:endParaRPr>
          </a:p>
        </p:txBody>
      </p:sp>
      <p:sp>
        <p:nvSpPr>
          <p:cNvPr id="348179" name="文本框 348178"/>
          <p:cNvSpPr txBox="1"/>
          <p:nvPr/>
        </p:nvSpPr>
        <p:spPr>
          <a:xfrm>
            <a:off x="6770688" y="1924050"/>
            <a:ext cx="987425" cy="457200"/>
          </a:xfrm>
          <a:prstGeom prst="rect">
            <a:avLst/>
          </a:prstGeom>
          <a:noFill/>
          <a:ln w="9525">
            <a:noFill/>
          </a:ln>
        </p:spPr>
        <p:txBody>
          <a:bodyPr>
            <a:spAutoFit/>
          </a:bodyPr>
          <a:p>
            <a:pPr eaLnBrk="0" hangingPunct="0">
              <a:spcBef>
                <a:spcPct val="50000"/>
              </a:spcBef>
            </a:pPr>
            <a:r>
              <a:rPr lang="zh-CN" altLang="zh-CN" sz="2400" b="0" dirty="0">
                <a:solidFill>
                  <a:schemeClr val="tx2"/>
                </a:solidFill>
                <a:latin typeface="Times New Roman" panose="02020603050405020304" pitchFamily="18" charset="0"/>
              </a:rPr>
              <a:t>35</a:t>
            </a:r>
            <a:r>
              <a:rPr lang="en-US" altLang="zh-CN" sz="2400" b="0">
                <a:solidFill>
                  <a:schemeClr val="tx2"/>
                </a:solidFill>
                <a:latin typeface="Times New Roman" panose="02020603050405020304" pitchFamily="18" charset="0"/>
              </a:rPr>
              <a:t>H</a:t>
            </a:r>
            <a:endParaRPr lang="en-US" altLang="zh-CN" sz="2400" b="0">
              <a:solidFill>
                <a:schemeClr val="tx2"/>
              </a:solidFill>
              <a:latin typeface="Times New Roman" panose="02020603050405020304" pitchFamily="18" charset="0"/>
            </a:endParaRPr>
          </a:p>
        </p:txBody>
      </p:sp>
      <p:sp>
        <p:nvSpPr>
          <p:cNvPr id="348180" name="文本框 348179"/>
          <p:cNvSpPr txBox="1"/>
          <p:nvPr/>
        </p:nvSpPr>
        <p:spPr>
          <a:xfrm>
            <a:off x="6770688" y="4311650"/>
            <a:ext cx="987425" cy="457200"/>
          </a:xfrm>
          <a:prstGeom prst="rect">
            <a:avLst/>
          </a:prstGeom>
          <a:noFill/>
          <a:ln w="9525">
            <a:noFill/>
          </a:ln>
        </p:spPr>
        <p:txBody>
          <a:bodyPr>
            <a:spAutoFit/>
          </a:bodyPr>
          <a:p>
            <a:pPr eaLnBrk="0" hangingPunct="0">
              <a:spcBef>
                <a:spcPct val="50000"/>
              </a:spcBef>
            </a:pPr>
            <a:r>
              <a:rPr lang="zh-CN" altLang="en-US" sz="2400" b="0" dirty="0">
                <a:solidFill>
                  <a:schemeClr val="tx2"/>
                </a:solidFill>
                <a:latin typeface="Times New Roman" panose="02020603050405020304" pitchFamily="18" charset="0"/>
              </a:rPr>
              <a:t>36</a:t>
            </a:r>
            <a:r>
              <a:rPr lang="en-US" altLang="zh-CN" sz="2400" b="0">
                <a:solidFill>
                  <a:schemeClr val="tx2"/>
                </a:solidFill>
                <a:latin typeface="Times New Roman" panose="02020603050405020304" pitchFamily="18" charset="0"/>
              </a:rPr>
              <a:t>H</a:t>
            </a:r>
            <a:endParaRPr lang="en-US" altLang="zh-CN" sz="2400" b="0">
              <a:solidFill>
                <a:schemeClr val="tx2"/>
              </a:solidFill>
              <a:latin typeface="Times New Roman" panose="02020603050405020304" pitchFamily="18" charset="0"/>
            </a:endParaRPr>
          </a:p>
        </p:txBody>
      </p:sp>
      <p:sp>
        <p:nvSpPr>
          <p:cNvPr id="348181" name="文本框 348180"/>
          <p:cNvSpPr txBox="1"/>
          <p:nvPr/>
        </p:nvSpPr>
        <p:spPr>
          <a:xfrm>
            <a:off x="6756400" y="4667250"/>
            <a:ext cx="987425" cy="457200"/>
          </a:xfrm>
          <a:prstGeom prst="rect">
            <a:avLst/>
          </a:prstGeom>
          <a:noFill/>
          <a:ln w="9525">
            <a:noFill/>
          </a:ln>
        </p:spPr>
        <p:txBody>
          <a:bodyPr>
            <a:spAutoFit/>
          </a:bodyPr>
          <a:p>
            <a:pPr eaLnBrk="0" hangingPunct="0">
              <a:spcBef>
                <a:spcPct val="50000"/>
              </a:spcBef>
            </a:pPr>
            <a:r>
              <a:rPr lang="zh-CN" altLang="zh-CN" sz="2400" b="0" dirty="0">
                <a:solidFill>
                  <a:schemeClr val="tx2"/>
                </a:solidFill>
                <a:latin typeface="Times New Roman" panose="02020603050405020304" pitchFamily="18" charset="0"/>
              </a:rPr>
              <a:t>33</a:t>
            </a:r>
            <a:r>
              <a:rPr lang="en-US" altLang="zh-CN" sz="2400" b="0">
                <a:solidFill>
                  <a:schemeClr val="tx2"/>
                </a:solidFill>
                <a:latin typeface="Times New Roman" panose="02020603050405020304" pitchFamily="18" charset="0"/>
              </a:rPr>
              <a:t>H</a:t>
            </a:r>
            <a:endParaRPr lang="en-US" altLang="zh-CN" sz="2400" b="0">
              <a:solidFill>
                <a:schemeClr val="tx2"/>
              </a:solidFill>
              <a:latin typeface="Times New Roman" panose="02020603050405020304" pitchFamily="18" charset="0"/>
            </a:endParaRPr>
          </a:p>
        </p:txBody>
      </p:sp>
      <p:sp>
        <p:nvSpPr>
          <p:cNvPr id="348182" name="右大括号 348181"/>
          <p:cNvSpPr/>
          <p:nvPr/>
        </p:nvSpPr>
        <p:spPr>
          <a:xfrm>
            <a:off x="7964488" y="1644650"/>
            <a:ext cx="330200" cy="4519613"/>
          </a:xfrm>
          <a:prstGeom prst="rightBrace">
            <a:avLst>
              <a:gd name="adj1" fmla="val 114062"/>
              <a:gd name="adj2" fmla="val 50000"/>
            </a:avLst>
          </a:prstGeom>
          <a:noFill/>
          <a:ln w="25400" cap="flat" cmpd="sng">
            <a:solidFill>
              <a:srgbClr val="FF6600"/>
            </a:solidFill>
            <a:prstDash val="solid"/>
            <a:headEnd type="none" w="med" len="med"/>
            <a:tailEnd type="none" w="med" len="med"/>
          </a:ln>
        </p:spPr>
        <p:txBody>
          <a:bodyPr/>
          <a:p>
            <a:endParaRPr lang="zh-CN" altLang="en-US"/>
          </a:p>
        </p:txBody>
      </p:sp>
      <p:sp>
        <p:nvSpPr>
          <p:cNvPr id="348183" name="文本框 348182"/>
          <p:cNvSpPr txBox="1"/>
          <p:nvPr/>
        </p:nvSpPr>
        <p:spPr>
          <a:xfrm>
            <a:off x="8299450" y="3402013"/>
            <a:ext cx="457200" cy="1006475"/>
          </a:xfrm>
          <a:prstGeom prst="rect">
            <a:avLst/>
          </a:prstGeom>
          <a:noFill/>
          <a:ln w="9525">
            <a:noFill/>
          </a:ln>
        </p:spPr>
        <p:txBody>
          <a:bodyPr>
            <a:spAutoFit/>
          </a:bodyPr>
          <a:p>
            <a:pPr eaLnBrk="0" hangingPunct="0">
              <a:spcBef>
                <a:spcPct val="50000"/>
              </a:spcBef>
            </a:pPr>
            <a:r>
              <a:rPr lang="zh-CN" altLang="en-US" sz="2000" dirty="0">
                <a:solidFill>
                  <a:schemeClr val="tx2"/>
                </a:solidFill>
                <a:latin typeface="Times New Roman" panose="02020603050405020304" pitchFamily="18" charset="0"/>
              </a:rPr>
              <a:t>数据段</a:t>
            </a:r>
            <a:endParaRPr lang="zh-CN" altLang="en-US" sz="2000" dirty="0">
              <a:solidFill>
                <a:schemeClr val="tx2"/>
              </a:solidFill>
              <a:latin typeface="Times New Roman" panose="02020603050405020304" pitchFamily="18" charset="0"/>
            </a:endParaRPr>
          </a:p>
        </p:txBody>
      </p:sp>
      <p:sp>
        <p:nvSpPr>
          <p:cNvPr id="348184" name="直接连接符 348183"/>
          <p:cNvSpPr/>
          <p:nvPr/>
        </p:nvSpPr>
        <p:spPr>
          <a:xfrm>
            <a:off x="6313488" y="3549650"/>
            <a:ext cx="1600200" cy="0"/>
          </a:xfrm>
          <a:prstGeom prst="line">
            <a:avLst/>
          </a:prstGeom>
          <a:ln w="9525" cap="flat" cmpd="sng">
            <a:solidFill>
              <a:schemeClr val="bg2"/>
            </a:solidFill>
            <a:prstDash val="solid"/>
            <a:headEnd type="none" w="med" len="med"/>
            <a:tailEnd type="none" w="med" len="med"/>
          </a:ln>
        </p:spPr>
      </p:sp>
      <p:sp>
        <p:nvSpPr>
          <p:cNvPr id="348185" name="文本框 348184"/>
          <p:cNvSpPr txBox="1"/>
          <p:nvPr/>
        </p:nvSpPr>
        <p:spPr>
          <a:xfrm>
            <a:off x="5500688" y="5492750"/>
            <a:ext cx="787400" cy="396875"/>
          </a:xfrm>
          <a:prstGeom prst="rect">
            <a:avLst/>
          </a:prstGeom>
          <a:noFill/>
          <a:ln w="9525">
            <a:noFill/>
          </a:ln>
        </p:spPr>
        <p:txBody>
          <a:bodyPr>
            <a:spAutoFit/>
          </a:bodyPr>
          <a:p>
            <a:pPr eaLnBrk="0" hangingPunct="0">
              <a:spcBef>
                <a:spcPct val="50000"/>
              </a:spcBef>
            </a:pPr>
            <a:r>
              <a:rPr lang="en-US" altLang="zh-CN" sz="2000">
                <a:solidFill>
                  <a:schemeClr val="tx2"/>
                </a:solidFill>
                <a:latin typeface="Times New Roman" panose="02020603050405020304" pitchFamily="18" charset="0"/>
              </a:rPr>
              <a:t>SUM</a:t>
            </a:r>
            <a:endParaRPr lang="en-US" altLang="zh-CN" sz="2000">
              <a:solidFill>
                <a:schemeClr val="tx2"/>
              </a:solidFill>
              <a:latin typeface="Times New Roman" panose="02020603050405020304" pitchFamily="18" charset="0"/>
            </a:endParaRPr>
          </a:p>
        </p:txBody>
      </p:sp>
      <p:sp>
        <p:nvSpPr>
          <p:cNvPr id="348186" name="文本框 348185"/>
          <p:cNvSpPr txBox="1"/>
          <p:nvPr/>
        </p:nvSpPr>
        <p:spPr>
          <a:xfrm>
            <a:off x="6375400" y="3168650"/>
            <a:ext cx="1098550" cy="358775"/>
          </a:xfrm>
          <a:prstGeom prst="rect">
            <a:avLst/>
          </a:prstGeom>
          <a:noFill/>
          <a:ln w="12700">
            <a:noFill/>
          </a:ln>
        </p:spPr>
        <p:txBody>
          <a:bodyPr vert="eaVert" wrap="none" anchor="t" anchorCtr="0">
            <a:spAutoFit/>
          </a:bodyPr>
          <a:p>
            <a:pPr eaLnBrk="0" hangingPunct="0"/>
            <a:r>
              <a:rPr lang="zh-CN" altLang="en-US" sz="2800" dirty="0">
                <a:solidFill>
                  <a:schemeClr val="tx2"/>
                </a:solidFill>
                <a:latin typeface="Times New Roman" panose="02020603050405020304" pitchFamily="18" charset="0"/>
                <a:ea typeface="黑体" panose="02010609060101010101" pitchFamily="2" charset="-122"/>
              </a:rPr>
              <a:t>...</a:t>
            </a:r>
            <a:endParaRPr lang="zh-CN" altLang="en-US" sz="2800" dirty="0">
              <a:solidFill>
                <a:schemeClr val="tx2"/>
              </a:solidFill>
              <a:latin typeface="Times New Roman" panose="02020603050405020304" pitchFamily="18" charset="0"/>
              <a:ea typeface="黑体" panose="02010609060101010101" pitchFamily="2" charset="-122"/>
            </a:endParaRPr>
          </a:p>
          <a:p>
            <a:pPr eaLnBrk="0" hangingPunct="0"/>
            <a:endParaRPr lang="zh-CN" altLang="en-US" sz="3200" b="0" dirty="0">
              <a:solidFill>
                <a:schemeClr val="tx2"/>
              </a:solidFill>
              <a:latin typeface="Times New Roman" panose="02020603050405020304" pitchFamily="18" charset="0"/>
            </a:endParaRPr>
          </a:p>
        </p:txBody>
      </p:sp>
      <p:sp>
        <p:nvSpPr>
          <p:cNvPr id="348187" name="文本框 348186"/>
          <p:cNvSpPr txBox="1"/>
          <p:nvPr/>
        </p:nvSpPr>
        <p:spPr>
          <a:xfrm>
            <a:off x="6465888" y="5149850"/>
            <a:ext cx="1038225" cy="381000"/>
          </a:xfrm>
          <a:prstGeom prst="rect">
            <a:avLst/>
          </a:prstGeom>
          <a:noFill/>
          <a:ln w="12700">
            <a:noFill/>
          </a:ln>
        </p:spPr>
        <p:txBody>
          <a:bodyPr vert="eaVert">
            <a:spAutoFit/>
          </a:bodyPr>
          <a:p>
            <a:pPr eaLnBrk="0" hangingPunct="0"/>
            <a:r>
              <a:rPr lang="zh-CN" altLang="en-US" sz="2800" dirty="0">
                <a:solidFill>
                  <a:schemeClr val="tx2"/>
                </a:solidFill>
                <a:latin typeface="Times New Roman" panose="02020603050405020304" pitchFamily="18" charset="0"/>
                <a:ea typeface="黑体" panose="02010609060101010101" pitchFamily="2" charset="-122"/>
              </a:rPr>
              <a:t>...</a:t>
            </a:r>
            <a:endParaRPr lang="zh-CN" altLang="en-US" sz="2800" dirty="0">
              <a:solidFill>
                <a:schemeClr val="tx2"/>
              </a:solidFill>
              <a:latin typeface="Times New Roman" panose="02020603050405020304" pitchFamily="18" charset="0"/>
              <a:ea typeface="黑体" panose="02010609060101010101" pitchFamily="2" charset="-122"/>
            </a:endParaRPr>
          </a:p>
          <a:p>
            <a:pPr eaLnBrk="0" hangingPunct="0"/>
            <a:endParaRPr lang="zh-CN" altLang="en-US" sz="2800" dirty="0">
              <a:solidFill>
                <a:schemeClr val="tx2"/>
              </a:solidFill>
              <a:latin typeface="Times New Roman" panose="02020603050405020304" pitchFamily="18" charset="0"/>
            </a:endParaRPr>
          </a:p>
        </p:txBody>
      </p:sp>
      <p:sp>
        <p:nvSpPr>
          <p:cNvPr id="348188" name="直接连接符 348187"/>
          <p:cNvSpPr/>
          <p:nvPr/>
        </p:nvSpPr>
        <p:spPr>
          <a:xfrm>
            <a:off x="6313488" y="1949450"/>
            <a:ext cx="1600200" cy="0"/>
          </a:xfrm>
          <a:prstGeom prst="line">
            <a:avLst/>
          </a:prstGeom>
          <a:ln w="9525" cap="flat" cmpd="sng">
            <a:solidFill>
              <a:schemeClr val="bg2"/>
            </a:solidFill>
            <a:prstDash val="solid"/>
            <a:headEnd type="none" w="med" len="med"/>
            <a:tailEnd type="none" w="med" len="med"/>
          </a:ln>
        </p:spPr>
      </p:sp>
      <p:sp>
        <p:nvSpPr>
          <p:cNvPr id="348189" name="直接连接符 348188"/>
          <p:cNvSpPr/>
          <p:nvPr/>
        </p:nvSpPr>
        <p:spPr>
          <a:xfrm>
            <a:off x="6311900" y="1339850"/>
            <a:ext cx="0" cy="493713"/>
          </a:xfrm>
          <a:prstGeom prst="line">
            <a:avLst/>
          </a:prstGeom>
          <a:ln w="9525" cap="flat" cmpd="sng">
            <a:solidFill>
              <a:srgbClr val="000080"/>
            </a:solidFill>
            <a:prstDash val="solid"/>
            <a:headEnd type="none" w="med" len="med"/>
            <a:tailEnd type="none" w="med" len="med"/>
          </a:ln>
        </p:spPr>
      </p:sp>
      <p:sp>
        <p:nvSpPr>
          <p:cNvPr id="348190" name="直接连接符 348189"/>
          <p:cNvSpPr/>
          <p:nvPr/>
        </p:nvSpPr>
        <p:spPr>
          <a:xfrm>
            <a:off x="6313488" y="5073650"/>
            <a:ext cx="1608137" cy="0"/>
          </a:xfrm>
          <a:prstGeom prst="line">
            <a:avLst/>
          </a:prstGeom>
          <a:ln w="9525" cap="flat" cmpd="sng">
            <a:solidFill>
              <a:schemeClr val="bg2"/>
            </a:solidFill>
            <a:prstDash val="solid"/>
            <a:headEnd type="none" w="med" len="med"/>
            <a:tailEnd type="none" w="med" len="med"/>
          </a:ln>
        </p:spPr>
      </p:sp>
      <p:sp>
        <p:nvSpPr>
          <p:cNvPr id="348191" name="直接连接符 348190"/>
          <p:cNvSpPr/>
          <p:nvPr/>
        </p:nvSpPr>
        <p:spPr>
          <a:xfrm>
            <a:off x="7913688" y="1379538"/>
            <a:ext cx="0" cy="493712"/>
          </a:xfrm>
          <a:prstGeom prst="line">
            <a:avLst/>
          </a:prstGeom>
          <a:ln w="9525" cap="flat" cmpd="sng">
            <a:solidFill>
              <a:srgbClr val="000080"/>
            </a:solidFill>
            <a:prstDash val="solid"/>
            <a:headEnd type="none" w="med" len="med"/>
            <a:tailEnd type="none" w="med" len="med"/>
          </a:ln>
        </p:spPr>
      </p:sp>
      <p:sp>
        <p:nvSpPr>
          <p:cNvPr id="348192" name="直接连接符 348191"/>
          <p:cNvSpPr/>
          <p:nvPr/>
        </p:nvSpPr>
        <p:spPr>
          <a:xfrm>
            <a:off x="7913688" y="5502275"/>
            <a:ext cx="0" cy="950913"/>
          </a:xfrm>
          <a:prstGeom prst="line">
            <a:avLst/>
          </a:prstGeom>
          <a:ln w="9525" cap="flat" cmpd="sng">
            <a:solidFill>
              <a:srgbClr val="000080"/>
            </a:solidFill>
            <a:prstDash val="solid"/>
            <a:headEnd type="none" w="med" len="med"/>
            <a:tailEnd type="none" w="med" len="med"/>
          </a:ln>
        </p:spPr>
      </p:sp>
      <p:sp>
        <p:nvSpPr>
          <p:cNvPr id="348193" name="直接连接符 348192"/>
          <p:cNvSpPr/>
          <p:nvPr/>
        </p:nvSpPr>
        <p:spPr>
          <a:xfrm>
            <a:off x="6313488" y="5530850"/>
            <a:ext cx="1608137" cy="0"/>
          </a:xfrm>
          <a:prstGeom prst="line">
            <a:avLst/>
          </a:prstGeom>
          <a:ln w="9525" cap="flat" cmpd="sng">
            <a:solidFill>
              <a:schemeClr val="bg2"/>
            </a:solidFill>
            <a:prstDash val="solid"/>
            <a:headEnd type="none" w="med" len="med"/>
            <a:tailEnd type="none" w="med" len="med"/>
          </a:ln>
        </p:spPr>
      </p:sp>
      <p:sp>
        <p:nvSpPr>
          <p:cNvPr id="348194" name="直接连接符 348193"/>
          <p:cNvSpPr/>
          <p:nvPr/>
        </p:nvSpPr>
        <p:spPr>
          <a:xfrm>
            <a:off x="6313488" y="5899150"/>
            <a:ext cx="1608137" cy="0"/>
          </a:xfrm>
          <a:prstGeom prst="line">
            <a:avLst/>
          </a:prstGeom>
          <a:ln w="9525" cap="flat" cmpd="sng">
            <a:solidFill>
              <a:schemeClr val="bg2"/>
            </a:solidFill>
            <a:prstDash val="solid"/>
            <a:headEnd type="none" w="med" len="med"/>
            <a:tailEnd type="none" w="med" len="med"/>
          </a:ln>
        </p:spPr>
      </p:sp>
    </p:spTree>
  </p:cSld>
  <p:clrMapOvr>
    <a:masterClrMapping/>
  </p:clrMapOvr>
  <p:transition>
    <p:wheel spokes="8"/>
  </p:transition>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53955" name="矩形 253954"/>
          <p:cNvSpPr/>
          <p:nvPr/>
        </p:nvSpPr>
        <p:spPr>
          <a:xfrm>
            <a:off x="684213" y="1411288"/>
            <a:ext cx="4202112" cy="4681537"/>
          </a:xfrm>
          <a:prstGeom prst="rect">
            <a:avLst/>
          </a:prstGeom>
          <a:noFill/>
          <a:ln w="9525">
            <a:noFill/>
          </a:ln>
        </p:spPr>
        <p:txBody>
          <a:bodyPr lIns="92075" tIns="46038" rIns="92075" bIns="46038"/>
          <a:lstStyle>
            <a:lvl1pPr marL="342900" lvl="0" indent="-342900" algn="l" defTabSz="914400" rtl="0" eaLnBrk="1" fontAlgn="base" latinLnBrk="0" hangingPunct="1">
              <a:lnSpc>
                <a:spcPct val="120000"/>
              </a:lnSpc>
              <a:spcBef>
                <a:spcPct val="30000"/>
              </a:spcBef>
              <a:spcAft>
                <a:spcPct val="0"/>
              </a:spcAft>
              <a:buClr>
                <a:srgbClr val="000066"/>
              </a:buClr>
              <a:buSzPct val="80000"/>
              <a:buFont typeface="Wingdings" panose="05000000000000000000" pitchFamily="2" charset="2"/>
              <a:buChar char="u"/>
              <a:defRPr sz="2800" b="1" u="none" kern="1200" baseline="0">
                <a:solidFill>
                  <a:srgbClr val="000066"/>
                </a:solidFill>
                <a:latin typeface="宋体" panose="02010600030101010101" pitchFamily="2" charset="-122"/>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400" b="0" i="0" u="none" kern="1200" baseline="0">
                <a:solidFill>
                  <a:schemeClr val="tx1"/>
                </a:solidFill>
                <a:latin typeface="宋体" panose="02010600030101010101" pitchFamily="2" charset="-122"/>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tx1"/>
              </a:buClr>
              <a:buSzTx/>
              <a:buFontTx/>
              <a:buChar char="•"/>
              <a:defRPr sz="2200" b="0" i="0" u="none" kern="1200" baseline="0">
                <a:solidFill>
                  <a:schemeClr val="tx1"/>
                </a:solidFill>
                <a:latin typeface="宋体" panose="02010600030101010101" pitchFamily="2" charset="-122"/>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SzTx/>
              <a:buFontTx/>
              <a:buChar char="»"/>
              <a:defRPr sz="2000" b="0" i="0" u="none" kern="1200" baseline="0">
                <a:solidFill>
                  <a:schemeClr val="tx1"/>
                </a:solidFill>
                <a:latin typeface="Arial" panose="020B0604020202020204" pitchFamily="34" charset="0"/>
                <a:ea typeface="宋体" panose="02010600030101010101" pitchFamily="2" charset="-122"/>
              </a:defRPr>
            </a:lvl5pPr>
          </a:lstStyle>
          <a:p>
            <a:pPr lvl="0">
              <a:buNone/>
            </a:pPr>
            <a:r>
              <a:rPr lang="en-US" altLang="zh-CN" sz="2400" b="0">
                <a:solidFill>
                  <a:srgbClr val="FFFFFF"/>
                </a:solidFill>
              </a:rPr>
              <a:t>      </a:t>
            </a:r>
            <a:r>
              <a:rPr lang="en-US" altLang="zh-CN" sz="2400"/>
              <a:t>LEA  SI，STRING1</a:t>
            </a:r>
            <a:endParaRPr lang="en-US" altLang="zh-CN" sz="2400"/>
          </a:p>
          <a:p>
            <a:pPr lvl="0">
              <a:buNone/>
            </a:pPr>
            <a:r>
              <a:rPr lang="en-US" altLang="zh-CN" sz="2400"/>
              <a:t>      LEA  DI，STRING2</a:t>
            </a:r>
            <a:endParaRPr lang="en-US" altLang="zh-CN" sz="2400"/>
          </a:p>
          <a:p>
            <a:pPr lvl="0">
              <a:buNone/>
            </a:pPr>
            <a:r>
              <a:rPr lang="en-US" altLang="zh-CN" sz="2400"/>
              <a:t>      LEA  BX，SUM</a:t>
            </a:r>
            <a:endParaRPr lang="en-US" altLang="zh-CN" sz="2400"/>
          </a:p>
          <a:p>
            <a:pPr lvl="0">
              <a:buNone/>
            </a:pPr>
            <a:r>
              <a:rPr lang="en-US" altLang="zh-CN" sz="2400"/>
              <a:t>      MOV  CX，4</a:t>
            </a:r>
            <a:endParaRPr lang="en-US" altLang="zh-CN" sz="2400"/>
          </a:p>
          <a:p>
            <a:pPr lvl="0">
              <a:buNone/>
            </a:pPr>
            <a:r>
              <a:rPr lang="en-US" altLang="zh-CN" sz="2400"/>
              <a:t>      CLC</a:t>
            </a:r>
            <a:endParaRPr lang="en-US" altLang="zh-CN" sz="2400"/>
          </a:p>
          <a:p>
            <a:pPr lvl="0">
              <a:buNone/>
            </a:pPr>
            <a:r>
              <a:rPr lang="en-US" altLang="zh-CN" sz="2400"/>
              <a:t>NEXT</a:t>
            </a:r>
            <a:r>
              <a:rPr lang="zh-CN" altLang="en-US" sz="2400" dirty="0"/>
              <a:t>：</a:t>
            </a:r>
            <a:r>
              <a:rPr lang="en-US" altLang="zh-CN" sz="2400"/>
              <a:t>MOV  AL，[SI]</a:t>
            </a:r>
            <a:endParaRPr lang="en-US" altLang="zh-CN" sz="2400"/>
          </a:p>
          <a:p>
            <a:pPr lvl="0">
              <a:buNone/>
            </a:pPr>
            <a:r>
              <a:rPr lang="en-US" altLang="zh-CN" sz="2400"/>
              <a:t>      ADC  AL，[DI]</a:t>
            </a:r>
            <a:endParaRPr lang="en-US" altLang="zh-CN" sz="2400"/>
          </a:p>
          <a:p>
            <a:pPr lvl="0">
              <a:buNone/>
            </a:pPr>
            <a:r>
              <a:rPr lang="en-US" altLang="zh-CN" sz="2400"/>
              <a:t>      AAA</a:t>
            </a:r>
            <a:endParaRPr lang="en-US" altLang="zh-CN" sz="2400"/>
          </a:p>
          <a:p>
            <a:pPr lvl="0">
              <a:buNone/>
            </a:pPr>
            <a:r>
              <a:rPr lang="en-US" altLang="zh-CN" sz="2400"/>
              <a:t>      MOV  [BX]，AL</a:t>
            </a:r>
            <a:endParaRPr lang="en-US" altLang="zh-CN" sz="2400"/>
          </a:p>
        </p:txBody>
      </p:sp>
      <p:sp>
        <p:nvSpPr>
          <p:cNvPr id="253956" name="矩形 253955"/>
          <p:cNvSpPr/>
          <p:nvPr/>
        </p:nvSpPr>
        <p:spPr>
          <a:xfrm>
            <a:off x="5219700" y="1412875"/>
            <a:ext cx="3200400" cy="4114800"/>
          </a:xfrm>
          <a:prstGeom prst="rect">
            <a:avLst/>
          </a:prstGeom>
          <a:noFill/>
          <a:ln w="9525">
            <a:noFill/>
          </a:ln>
        </p:spPr>
        <p:txBody>
          <a:bodyPr lIns="92075" tIns="46038" rIns="92075" bIns="46038"/>
          <a:p>
            <a:pPr>
              <a:spcBef>
                <a:spcPct val="20000"/>
              </a:spcBef>
              <a:buClr>
                <a:schemeClr val="accent2"/>
              </a:buClr>
              <a:buSzPct val="80000"/>
              <a:buFont typeface="Wingdings" panose="05000000000000000000" pitchFamily="2" charset="2"/>
            </a:pPr>
            <a:r>
              <a:rPr lang="en-US" altLang="zh-CN" sz="2400">
                <a:solidFill>
                  <a:srgbClr val="000066"/>
                </a:solidFill>
                <a:latin typeface="宋体" panose="02010600030101010101" pitchFamily="2" charset="-122"/>
              </a:rPr>
              <a:t>     INC  SI</a:t>
            </a:r>
            <a:endParaRPr lang="en-US" altLang="zh-CN" sz="2400">
              <a:solidFill>
                <a:srgbClr val="000066"/>
              </a:solidFill>
              <a:latin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sz="2400">
                <a:solidFill>
                  <a:srgbClr val="000066"/>
                </a:solidFill>
                <a:latin typeface="宋体" panose="02010600030101010101" pitchFamily="2" charset="-122"/>
              </a:rPr>
              <a:t>     INC  DI</a:t>
            </a:r>
            <a:endParaRPr lang="en-US" altLang="zh-CN" sz="2400">
              <a:solidFill>
                <a:srgbClr val="000066"/>
              </a:solidFill>
              <a:latin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sz="2400">
                <a:solidFill>
                  <a:srgbClr val="000066"/>
                </a:solidFill>
                <a:latin typeface="宋体" panose="02010600030101010101" pitchFamily="2" charset="-122"/>
              </a:rPr>
              <a:t>     INC  BX</a:t>
            </a:r>
            <a:endParaRPr lang="en-US" altLang="zh-CN" sz="2400">
              <a:solidFill>
                <a:srgbClr val="000066"/>
              </a:solidFill>
              <a:latin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sz="2400">
                <a:solidFill>
                  <a:srgbClr val="000066"/>
                </a:solidFill>
                <a:latin typeface="宋体" panose="02010600030101010101" pitchFamily="2" charset="-122"/>
              </a:rPr>
              <a:t>     DEC  CX</a:t>
            </a:r>
            <a:endParaRPr lang="en-US" altLang="zh-CN" sz="2400">
              <a:solidFill>
                <a:srgbClr val="000066"/>
              </a:solidFill>
              <a:latin typeface="宋体" panose="02010600030101010101" pitchFamily="2" charset="-122"/>
            </a:endParaRPr>
          </a:p>
          <a:p>
            <a:pPr>
              <a:spcBef>
                <a:spcPct val="20000"/>
              </a:spcBef>
              <a:buClr>
                <a:schemeClr val="accent2"/>
              </a:buClr>
              <a:buSzPct val="80000"/>
              <a:buFont typeface="Wingdings" panose="05000000000000000000" pitchFamily="2" charset="2"/>
            </a:pPr>
            <a:r>
              <a:rPr lang="en-US" altLang="zh-CN" sz="2400">
                <a:solidFill>
                  <a:srgbClr val="000066"/>
                </a:solidFill>
                <a:latin typeface="宋体" panose="02010600030101010101" pitchFamily="2" charset="-122"/>
              </a:rPr>
              <a:t>     JNZ  NEXT</a:t>
            </a:r>
            <a:endParaRPr lang="en-US" altLang="zh-CN" sz="2400">
              <a:solidFill>
                <a:srgbClr val="000066"/>
              </a:solidFill>
              <a:latin typeface="宋体" panose="02010600030101010101" pitchFamily="2" charset="-122"/>
            </a:endParaRPr>
          </a:p>
        </p:txBody>
      </p:sp>
      <p:sp>
        <p:nvSpPr>
          <p:cNvPr id="253957" name="直接连接符 253956"/>
          <p:cNvSpPr/>
          <p:nvPr/>
        </p:nvSpPr>
        <p:spPr>
          <a:xfrm>
            <a:off x="5181600" y="1341438"/>
            <a:ext cx="0" cy="5029200"/>
          </a:xfrm>
          <a:prstGeom prst="line">
            <a:avLst/>
          </a:prstGeom>
          <a:ln w="25400" cap="flat" cmpd="sng">
            <a:solidFill>
              <a:srgbClr val="FF6600"/>
            </a:solidFill>
            <a:prstDash val="sysDot"/>
            <a:headEnd type="none" w="med" len="med"/>
            <a:tailEnd type="none" w="med" len="med"/>
          </a:ln>
        </p:spPr>
      </p:sp>
    </p:spTree>
  </p:cSld>
  <p:clrMapOvr>
    <a:masterClrMapping/>
  </p:clrMapOvr>
  <p:transition>
    <p:wheel spokes="8"/>
  </p:transition>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49186" name="标题 349185"/>
          <p:cNvSpPr>
            <a:spLocks noGrp="1"/>
          </p:cNvSpPr>
          <p:nvPr>
            <p:ph type="title"/>
          </p:nvPr>
        </p:nvSpPr>
        <p:spPr/>
        <p:txBody>
          <a:bodyPr anchor="ctr" anchorCtr="0"/>
          <a:p>
            <a:endParaRPr lang="zh-CN" altLang="en-US" dirty="0"/>
          </a:p>
        </p:txBody>
      </p:sp>
      <p:sp>
        <p:nvSpPr>
          <p:cNvPr id="349187" name="文本占位符 349186"/>
          <p:cNvSpPr>
            <a:spLocks noGrp="1"/>
          </p:cNvSpPr>
          <p:nvPr>
            <p:ph type="body" idx="1"/>
          </p:nvPr>
        </p:nvSpPr>
        <p:spPr/>
        <p:txBody>
          <a:bodyPr/>
          <a:p>
            <a:pPr>
              <a:buNone/>
            </a:pPr>
            <a:r>
              <a:rPr lang="zh-CN" altLang="en-US" dirty="0"/>
              <a:t>2. 减法指令</a:t>
            </a:r>
            <a:endParaRPr lang="zh-CN" altLang="en-US" dirty="0"/>
          </a:p>
          <a:p>
            <a:pPr>
              <a:buNone/>
            </a:pPr>
            <a:r>
              <a:rPr lang="zh-CN" altLang="en-US" sz="2400" dirty="0"/>
              <a:t>    普通减法指令</a:t>
            </a:r>
            <a:r>
              <a:rPr lang="en-US" altLang="zh-CN" sz="2400"/>
              <a:t>SUB</a:t>
            </a:r>
            <a:endParaRPr lang="en-US" altLang="zh-CN" sz="2400"/>
          </a:p>
          <a:p>
            <a:pPr>
              <a:buNone/>
            </a:pPr>
            <a:r>
              <a:rPr lang="zh-CN" altLang="en-US" sz="2400" dirty="0"/>
              <a:t>    考虑借位的减法指令</a:t>
            </a:r>
            <a:r>
              <a:rPr lang="en-US" altLang="zh-CN" sz="2400"/>
              <a:t>SBB</a:t>
            </a:r>
            <a:endParaRPr lang="en-US" altLang="zh-CN" sz="2400"/>
          </a:p>
          <a:p>
            <a:pPr>
              <a:buNone/>
            </a:pPr>
            <a:r>
              <a:rPr lang="zh-CN" altLang="en-US" sz="2400" dirty="0"/>
              <a:t>    减1指令</a:t>
            </a:r>
            <a:r>
              <a:rPr lang="en-US" altLang="zh-CN" sz="2400"/>
              <a:t>DEC</a:t>
            </a:r>
            <a:endParaRPr lang="en-US" altLang="zh-CN" sz="2400"/>
          </a:p>
          <a:p>
            <a:pPr>
              <a:buNone/>
            </a:pPr>
            <a:r>
              <a:rPr lang="zh-CN" altLang="en-US" sz="2400" dirty="0"/>
              <a:t>    比较指令</a:t>
            </a:r>
            <a:r>
              <a:rPr lang="en-US" altLang="zh-CN" sz="2400"/>
              <a:t>CMP</a:t>
            </a:r>
            <a:endParaRPr lang="en-US" altLang="zh-CN" sz="2400"/>
          </a:p>
          <a:p>
            <a:pPr>
              <a:buNone/>
            </a:pPr>
            <a:r>
              <a:rPr lang="zh-CN" altLang="en-US" sz="2400" dirty="0"/>
              <a:t>    求补指令</a:t>
            </a:r>
            <a:r>
              <a:rPr lang="en-US" altLang="zh-CN" sz="2400"/>
              <a:t>NEG</a:t>
            </a:r>
            <a:endParaRPr lang="en-US" altLang="zh-CN" sz="2400"/>
          </a:p>
          <a:p>
            <a:pPr eaLnBrk="0" hangingPunct="0">
              <a:lnSpc>
                <a:spcPct val="100000"/>
              </a:lnSpc>
              <a:spcBef>
                <a:spcPct val="50000"/>
              </a:spcBef>
              <a:buClrTx/>
              <a:buSzTx/>
              <a:buFontTx/>
              <a:buNone/>
            </a:pPr>
            <a:r>
              <a:rPr lang="zh-CN" altLang="en-US" sz="2400" dirty="0"/>
              <a:t>减法指令对操作数的要求与对应的加法指令相同</a:t>
            </a:r>
            <a:endParaRPr lang="zh-CN" altLang="en-US" sz="2400" dirty="0"/>
          </a:p>
          <a:p>
            <a:pPr>
              <a:buNone/>
            </a:pPr>
            <a:endParaRPr lang="zh-CN" altLang="en-US" dirty="0">
              <a:solidFill>
                <a:srgbClr val="FFFFFF"/>
              </a:solidFill>
            </a:endParaRPr>
          </a:p>
        </p:txBody>
      </p:sp>
      <p:sp>
        <p:nvSpPr>
          <p:cNvPr id="349188" name="左大括号 349187"/>
          <p:cNvSpPr/>
          <p:nvPr/>
        </p:nvSpPr>
        <p:spPr>
          <a:xfrm>
            <a:off x="827088" y="2378075"/>
            <a:ext cx="288925" cy="2346325"/>
          </a:xfrm>
          <a:prstGeom prst="leftBrace">
            <a:avLst>
              <a:gd name="adj1" fmla="val 67673"/>
              <a:gd name="adj2" fmla="val 50000"/>
            </a:avLst>
          </a:prstGeom>
          <a:noFill/>
          <a:ln w="25400" cap="sq" cmpd="sng">
            <a:solidFill>
              <a:srgbClr val="800000"/>
            </a:solidFill>
            <a:prstDash val="solid"/>
            <a:headEnd type="none" w="sm" len="sm"/>
            <a:tailEnd type="none" w="lg" len="lg"/>
          </a:ln>
        </p:spPr>
        <p:txBody>
          <a:bodyPr/>
          <a:p>
            <a:endParaRPr lang="zh-CN" altLang="en-US"/>
          </a:p>
        </p:txBody>
      </p:sp>
    </p:spTree>
  </p:cSld>
  <p:clrMapOvr>
    <a:masterClrMapping/>
  </p:clrMapOvr>
  <p:transition>
    <p:wheel spokes="8"/>
  </p:transition>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0210" name="标题 350209"/>
          <p:cNvSpPr>
            <a:spLocks noGrp="1"/>
          </p:cNvSpPr>
          <p:nvPr>
            <p:ph type="title"/>
          </p:nvPr>
        </p:nvSpPr>
        <p:spPr/>
        <p:txBody>
          <a:bodyPr anchor="ctr" anchorCtr="0"/>
          <a:p>
            <a:endParaRPr lang="zh-CN" altLang="en-US" dirty="0"/>
          </a:p>
        </p:txBody>
      </p:sp>
      <p:sp>
        <p:nvSpPr>
          <p:cNvPr id="350211" name="文本占位符 350210"/>
          <p:cNvSpPr>
            <a:spLocks noGrp="1"/>
          </p:cNvSpPr>
          <p:nvPr>
            <p:ph type="body" idx="1"/>
          </p:nvPr>
        </p:nvSpPr>
        <p:spPr/>
        <p:txBody>
          <a:bodyPr/>
          <a:p>
            <a:pPr>
              <a:buNone/>
            </a:pPr>
            <a:r>
              <a:rPr lang="en-US" altLang="zh-CN"/>
              <a:t>SUB</a:t>
            </a:r>
            <a:r>
              <a:rPr lang="zh-CN" altLang="en-US" dirty="0"/>
              <a:t>指令</a:t>
            </a:r>
            <a:endParaRPr lang="zh-CN" altLang="en-US" dirty="0"/>
          </a:p>
          <a:p>
            <a:r>
              <a:rPr lang="zh-CN" altLang="en-US" sz="2400" dirty="0"/>
              <a:t>格式：</a:t>
            </a:r>
            <a:endParaRPr lang="zh-CN" altLang="en-US" sz="2400" dirty="0"/>
          </a:p>
          <a:p>
            <a:pPr>
              <a:spcBef>
                <a:spcPct val="40000"/>
              </a:spcBef>
              <a:spcAft>
                <a:spcPct val="40000"/>
              </a:spcAft>
              <a:buNone/>
            </a:pPr>
            <a:r>
              <a:rPr lang="zh-CN" altLang="en-US" sz="2400" dirty="0"/>
              <a:t>   </a:t>
            </a:r>
            <a:r>
              <a:rPr lang="en-US" altLang="zh-CN" sz="2400"/>
              <a:t>SUB  OPRD1，OPRD2</a:t>
            </a:r>
            <a:endParaRPr lang="en-US" altLang="zh-CN" sz="2400"/>
          </a:p>
          <a:p>
            <a:r>
              <a:rPr lang="zh-CN" altLang="en-US" sz="2400" dirty="0"/>
              <a:t>操作：</a:t>
            </a:r>
            <a:endParaRPr lang="zh-CN" altLang="en-US" sz="2400" dirty="0"/>
          </a:p>
          <a:p>
            <a:pPr>
              <a:buNone/>
            </a:pPr>
            <a:r>
              <a:rPr lang="zh-CN" altLang="en-US" sz="2400" dirty="0"/>
              <a:t>   </a:t>
            </a:r>
            <a:r>
              <a:rPr lang="en-US" altLang="zh-CN" sz="2400"/>
              <a:t>OPRD1- OPRD2     OPRD1</a:t>
            </a:r>
            <a:endParaRPr lang="en-US" altLang="zh-CN" sz="2400"/>
          </a:p>
          <a:p>
            <a:pPr>
              <a:spcBef>
                <a:spcPct val="50000"/>
              </a:spcBef>
              <a:spcAft>
                <a:spcPct val="30000"/>
              </a:spcAft>
              <a:buNone/>
            </a:pPr>
            <a:r>
              <a:rPr lang="zh-CN" altLang="en-US" sz="2400" dirty="0"/>
              <a:t>对标志位的影响与</a:t>
            </a:r>
            <a:r>
              <a:rPr lang="en-US" altLang="zh-CN" sz="2400"/>
              <a:t>ADD</a:t>
            </a:r>
            <a:r>
              <a:rPr lang="zh-CN" altLang="en-US" sz="2400" dirty="0"/>
              <a:t>指令同</a:t>
            </a:r>
            <a:endParaRPr lang="zh-CN" altLang="en-US" sz="2400" dirty="0"/>
          </a:p>
          <a:p>
            <a:endParaRPr lang="zh-CN" altLang="en-US" sz="2400" dirty="0"/>
          </a:p>
        </p:txBody>
      </p:sp>
      <p:sp>
        <p:nvSpPr>
          <p:cNvPr id="350212" name="直接连接符 350211"/>
          <p:cNvSpPr/>
          <p:nvPr/>
        </p:nvSpPr>
        <p:spPr>
          <a:xfrm>
            <a:off x="2946400" y="4292600"/>
            <a:ext cx="617538" cy="0"/>
          </a:xfrm>
          <a:prstGeom prst="line">
            <a:avLst/>
          </a:prstGeom>
          <a:ln w="25400" cap="sq" cmpd="sng">
            <a:solidFill>
              <a:srgbClr val="FF6600"/>
            </a:solidFill>
            <a:prstDash val="solid"/>
            <a:headEnd type="none" w="sm" len="sm"/>
            <a:tailEnd type="triangle" w="lg" len="lg"/>
          </a:ln>
        </p:spPr>
      </p:sp>
    </p:spTree>
  </p:cSld>
  <p:clrMapOvr>
    <a:masterClrMapping/>
  </p:clrMapOvr>
  <p:transition>
    <p:wheel spokes="8"/>
  </p:transition>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0420" name="文本框 60419"/>
          <p:cNvSpPr txBox="1"/>
          <p:nvPr/>
        </p:nvSpPr>
        <p:spPr>
          <a:xfrm>
            <a:off x="381000" y="914400"/>
            <a:ext cx="8458200" cy="5995988"/>
          </a:xfrm>
          <a:prstGeom prst="rect">
            <a:avLst/>
          </a:prstGeom>
          <a:noFill/>
          <a:ln w="9525">
            <a:noFill/>
          </a:ln>
        </p:spPr>
        <p:txBody>
          <a:bodyPr>
            <a:spAutoFit/>
          </a:bodyPr>
          <a:p>
            <a:pPr algn="just">
              <a:lnSpc>
                <a:spcPct val="135000"/>
              </a:lnSpc>
              <a:spcBef>
                <a:spcPct val="50000"/>
              </a:spcBef>
            </a:pPr>
            <a:r>
              <a:rPr lang="en-US" altLang="zh-CN" dirty="0">
                <a:latin typeface="Times New Roman" panose="02020603050405020304" pitchFamily="18" charset="0"/>
                <a:ea typeface="宋体" panose="02010600030101010101" pitchFamily="2" charset="-122"/>
              </a:rPr>
              <a:t>        </a:t>
            </a:r>
            <a:endParaRPr lang="en-US" altLang="zh-CN" dirty="0">
              <a:latin typeface="Times New Roman" panose="02020603050405020304" pitchFamily="18" charset="0"/>
              <a:ea typeface="宋体" panose="02010600030101010101" pitchFamily="2" charset="-122"/>
            </a:endParaRPr>
          </a:p>
          <a:p>
            <a:pPr algn="just">
              <a:lnSpc>
                <a:spcPct val="135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5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5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5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5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5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5000"/>
              </a:lnSpc>
              <a:spcBef>
                <a:spcPct val="50000"/>
              </a:spcBef>
            </a:pPr>
            <a:endParaRPr lang="en-US" altLang="zh-CN" dirty="0">
              <a:latin typeface="Times New Roman" panose="02020603050405020304" pitchFamily="18" charset="0"/>
              <a:ea typeface="宋体" panose="02010600030101010101" pitchFamily="2" charset="-122"/>
            </a:endParaRPr>
          </a:p>
          <a:p>
            <a:pPr algn="just">
              <a:lnSpc>
                <a:spcPct val="135000"/>
              </a:lnSpc>
              <a:spcBef>
                <a:spcPct val="50000"/>
              </a:spcBef>
            </a:pPr>
            <a:endParaRPr lang="en-US" altLang="zh-CN">
              <a:latin typeface="Times New Roman" panose="02020603050405020304" pitchFamily="18" charset="0"/>
              <a:ea typeface="宋体" panose="02010600030101010101" pitchFamily="2" charset="-122"/>
            </a:endParaRPr>
          </a:p>
        </p:txBody>
      </p:sp>
      <p:graphicFrame>
        <p:nvGraphicFramePr>
          <p:cNvPr id="60421" name="对象 60420"/>
          <p:cNvGraphicFramePr/>
          <p:nvPr/>
        </p:nvGraphicFramePr>
        <p:xfrm>
          <a:off x="609600" y="238125"/>
          <a:ext cx="8305800" cy="6688138"/>
        </p:xfrm>
        <a:graphic>
          <a:graphicData uri="http://schemas.openxmlformats.org/presentationml/2006/ole">
            <mc:AlternateContent xmlns:mc="http://schemas.openxmlformats.org/markup-compatibility/2006">
              <mc:Choice xmlns:v="urn:schemas-microsoft-com:vml" Requires="v">
                <p:oleObj spid="_x0000_s3076" name="" r:id="rId1" imgW="5229225" imgH="4210050" progId="Paint.Picture">
                  <p:embed/>
                </p:oleObj>
              </mc:Choice>
              <mc:Fallback>
                <p:oleObj name="" r:id="rId1" imgW="5229225" imgH="4210050" progId="Paint.Picture">
                  <p:embed/>
                  <p:pic>
                    <p:nvPicPr>
                      <p:cNvPr id="0" name="图片 3075"/>
                      <p:cNvPicPr/>
                      <p:nvPr/>
                    </p:nvPicPr>
                    <p:blipFill>
                      <a:blip r:embed="rId2"/>
                      <a:stretch>
                        <a:fillRect/>
                      </a:stretch>
                    </p:blipFill>
                    <p:spPr>
                      <a:xfrm>
                        <a:off x="609600" y="238125"/>
                        <a:ext cx="8305800" cy="668813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2468" name="文本框 62467"/>
          <p:cNvSpPr txBox="1"/>
          <p:nvPr/>
        </p:nvSpPr>
        <p:spPr>
          <a:xfrm>
            <a:off x="323850" y="765175"/>
            <a:ext cx="8382000" cy="5848350"/>
          </a:xfrm>
          <a:prstGeom prst="rect">
            <a:avLst/>
          </a:prstGeom>
          <a:noFill/>
          <a:ln w="9525">
            <a:noFill/>
          </a:ln>
        </p:spPr>
        <p:txBody>
          <a:bodyPr>
            <a:spAutoFit/>
          </a:bodyPr>
          <a:p>
            <a:pPr algn="just">
              <a:lnSpc>
                <a:spcPct val="110000"/>
              </a:lnSpc>
              <a:spcBef>
                <a:spcPct val="50000"/>
              </a:spcBef>
            </a:pPr>
            <a:r>
              <a:rPr lang="zh-CN" altLang="en-US" sz="2000" dirty="0">
                <a:latin typeface="宋体" panose="02010600030101010101" pitchFamily="2" charset="-122"/>
                <a:ea typeface="宋体" panose="02010600030101010101" pitchFamily="2" charset="-122"/>
              </a:rPr>
              <a:t>则有错位。所以此处有：化减法运算为加法运算时</a:t>
            </a:r>
            <a:r>
              <a:rPr lang="en-US" altLang="zh-CN" sz="2000">
                <a:latin typeface="宋体" panose="02010600030101010101" pitchFamily="2" charset="-122"/>
                <a:ea typeface="宋体" panose="02010600030101010101" pitchFamily="2" charset="-122"/>
              </a:rPr>
              <a:t>CF←CF</a:t>
            </a:r>
            <a:r>
              <a:rPr lang="zh-CN" altLang="en-US" sz="2000">
                <a:latin typeface="宋体" panose="02010600030101010101" pitchFamily="2" charset="-122"/>
                <a:ea typeface="宋体" panose="02010600030101010101" pitchFamily="2" charset="-122"/>
              </a:rPr>
              <a:t>。</a:t>
            </a:r>
            <a:endParaRPr lang="zh-CN" altLang="en-US" sz="200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2000" dirty="0">
                <a:latin typeface="宋体" panose="02010600030101010101" pitchFamily="2" charset="-122"/>
                <a:ea typeface="宋体" panose="02010600030101010101" pitchFamily="2" charset="-122"/>
              </a:rPr>
              <a:t>再回到【例</a:t>
            </a:r>
            <a:r>
              <a:rPr lang="en-US" altLang="zh-CN" sz="2000" dirty="0">
                <a:latin typeface="宋体" panose="02010600030101010101" pitchFamily="2" charset="-122"/>
                <a:ea typeface="宋体" panose="02010600030101010101" pitchFamily="2" charset="-122"/>
              </a:rPr>
              <a:t>5-34</a:t>
            </a:r>
            <a:r>
              <a:rPr lang="zh-CN" altLang="en-US" sz="2000" dirty="0">
                <a:latin typeface="宋体" panose="02010600030101010101" pitchFamily="2" charset="-122"/>
                <a:ea typeface="宋体" panose="02010600030101010101" pitchFamily="2" charset="-122"/>
              </a:rPr>
              <a:t>】中其它状态标志位的分析。</a:t>
            </a:r>
            <a:endParaRPr lang="zh-CN" altLang="en-US" sz="20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2000" dirty="0">
                <a:latin typeface="宋体" panose="02010600030101010101" pitchFamily="2" charset="-122"/>
                <a:ea typeface="宋体" panose="02010600030101010101" pitchFamily="2" charset="-122"/>
              </a:rPr>
              <a:t>两个异号数相减，即负数加负数理应为负数，但直接运算结果的差为正数，结论是错误的，其原因是两负数相加的和为负数已超出</a:t>
            </a:r>
            <a:r>
              <a:rPr lang="en-US" altLang="zh-CN" sz="2000" dirty="0">
                <a:latin typeface="Times New Roman" panose="02020603050405020304" pitchFamily="18" charset="0"/>
                <a:ea typeface="宋体" panose="02010600030101010101" pitchFamily="2" charset="-122"/>
              </a:rPr>
              <a:t>16</a:t>
            </a:r>
            <a:r>
              <a:rPr lang="zh-CN" altLang="en-US" sz="2000" dirty="0">
                <a:latin typeface="宋体" panose="02010600030101010101" pitchFamily="2" charset="-122"/>
                <a:ea typeface="宋体" panose="02010600030101010101" pitchFamily="2" charset="-122"/>
              </a:rPr>
              <a:t>位带符号数所能表示的数值范围，</a:t>
            </a:r>
            <a:r>
              <a:rPr lang="zh-CN" altLang="en-US" sz="2000" dirty="0">
                <a:latin typeface="Times New Roman" panose="02020603050405020304" pitchFamily="18" charset="0"/>
                <a:ea typeface="宋体" panose="02010600030101010101" pitchFamily="2" charset="-122"/>
              </a:rPr>
              <a:t>即</a:t>
            </a:r>
            <a:r>
              <a:rPr lang="en-US" altLang="zh-CN" sz="2000" dirty="0">
                <a:latin typeface="Times New Roman" panose="02020603050405020304" pitchFamily="18" charset="0"/>
                <a:ea typeface="宋体" panose="02010600030101010101" pitchFamily="2" charset="-122"/>
              </a:rPr>
              <a:t>9543</a:t>
            </a:r>
            <a:r>
              <a:rPr lang="en-US" altLang="zh-CN" sz="2000">
                <a:latin typeface="Times New Roman" panose="02020603050405020304" pitchFamily="18" charset="0"/>
                <a:ea typeface="宋体" panose="02010600030101010101" pitchFamily="2" charset="-122"/>
              </a:rPr>
              <a:t>H </a:t>
            </a:r>
            <a:r>
              <a:rPr lang="zh-CN" altLang="en-US" sz="2000" dirty="0">
                <a:latin typeface="Times New Roman" panose="02020603050405020304" pitchFamily="18" charset="0"/>
                <a:ea typeface="宋体" panose="02010600030101010101" pitchFamily="2" charset="-122"/>
              </a:rPr>
              <a:t>的真值是</a:t>
            </a:r>
            <a:r>
              <a:rPr lang="en-US" altLang="zh-CN" sz="2000" dirty="0">
                <a:latin typeface="Times New Roman" panose="02020603050405020304" pitchFamily="18" charset="0"/>
                <a:ea typeface="宋体" panose="02010600030101010101" pitchFamily="2" charset="-122"/>
              </a:rPr>
              <a:t>-27325</a:t>
            </a:r>
            <a:r>
              <a:rPr lang="zh-CN" altLang="en-US" sz="2000" dirty="0">
                <a:latin typeface="Times New Roman" panose="02020603050405020304" pitchFamily="18" charset="0"/>
                <a:ea typeface="宋体" panose="02010600030101010101" pitchFamily="2" charset="-122"/>
              </a:rPr>
              <a:t>而</a:t>
            </a:r>
            <a:r>
              <a:rPr lang="en-US" altLang="zh-CN" sz="2000" dirty="0">
                <a:latin typeface="Times New Roman" panose="02020603050405020304" pitchFamily="18" charset="0"/>
                <a:ea typeface="宋体" panose="02010600030101010101" pitchFamily="2" charset="-122"/>
              </a:rPr>
              <a:t>28</a:t>
            </a:r>
            <a:r>
              <a:rPr lang="en-US" altLang="zh-CN" sz="2000">
                <a:latin typeface="Times New Roman" panose="02020603050405020304" pitchFamily="18" charset="0"/>
                <a:ea typeface="宋体" panose="02010600030101010101" pitchFamily="2" charset="-122"/>
              </a:rPr>
              <a:t>A7H=10407</a:t>
            </a:r>
            <a:r>
              <a:rPr lang="zh-CN" altLang="en-US" sz="2000" dirty="0">
                <a:latin typeface="Times New Roman" panose="02020603050405020304" pitchFamily="18" charset="0"/>
                <a:ea typeface="宋体" panose="02010600030101010101" pitchFamily="2" charset="-122"/>
              </a:rPr>
              <a:t>所以</a:t>
            </a:r>
            <a:r>
              <a:rPr lang="en-US" altLang="zh-CN" sz="2000" dirty="0">
                <a:latin typeface="Times New Roman" panose="02020603050405020304" pitchFamily="18" charset="0"/>
                <a:ea typeface="宋体" panose="02010600030101010101" pitchFamily="2" charset="-122"/>
              </a:rPr>
              <a:t>-27325-(+10407)</a:t>
            </a:r>
            <a:r>
              <a:rPr lang="zh-CN" altLang="en-US" sz="2000" dirty="0">
                <a:latin typeface="Times New Roman" panose="02020603050405020304" pitchFamily="18" charset="0"/>
                <a:ea typeface="宋体" panose="02010600030101010101" pitchFamily="2" charset="-122"/>
              </a:rPr>
              <a:t>＝</a:t>
            </a:r>
            <a:r>
              <a:rPr lang="en-US" altLang="zh-CN" sz="2000" dirty="0">
                <a:latin typeface="Times New Roman" panose="02020603050405020304" pitchFamily="18" charset="0"/>
                <a:ea typeface="宋体" panose="02010600030101010101" pitchFamily="2" charset="-122"/>
              </a:rPr>
              <a:t>-37732</a:t>
            </a:r>
            <a:r>
              <a:rPr lang="zh-CN" altLang="en-US" sz="2000" dirty="0">
                <a:latin typeface="Times New Roman" panose="02020603050405020304" pitchFamily="18" charset="0"/>
                <a:ea typeface="宋体" panose="02010600030101010101" pitchFamily="2" charset="-122"/>
              </a:rPr>
              <a:t>。</a:t>
            </a:r>
            <a:endParaRPr lang="zh-CN" altLang="en-US" sz="20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2000" dirty="0">
                <a:latin typeface="宋体" panose="02010600030101010101" pitchFamily="2" charset="-122"/>
                <a:ea typeface="宋体" panose="02010600030101010101" pitchFamily="2" charset="-122"/>
              </a:rPr>
              <a:t>这个数已</a:t>
            </a:r>
            <a:r>
              <a:rPr lang="zh-CN" altLang="en-US" sz="2000" dirty="0">
                <a:latin typeface="Times New Roman" panose="02020603050405020304" pitchFamily="18" charset="0"/>
                <a:ea typeface="宋体" panose="02010600030101010101" pitchFamily="2" charset="-122"/>
              </a:rPr>
              <a:t>超出允许表示的最小负数</a:t>
            </a:r>
            <a:r>
              <a:rPr lang="en-US" altLang="zh-CN" sz="2000" dirty="0">
                <a:latin typeface="Times New Roman" panose="02020603050405020304" pitchFamily="18" charset="0"/>
                <a:ea typeface="宋体" panose="02010600030101010101" pitchFamily="2" charset="-122"/>
              </a:rPr>
              <a:t>-32768</a:t>
            </a:r>
            <a:r>
              <a:rPr lang="zh-CN" altLang="en-US" sz="2000" dirty="0">
                <a:latin typeface="Times New Roman" panose="02020603050405020304" pitchFamily="18" charset="0"/>
                <a:ea typeface="宋体" panose="02010600030101010101" pitchFamily="2" charset="-122"/>
              </a:rPr>
              <a:t>，因此产生溢出，则</a:t>
            </a:r>
            <a:r>
              <a:rPr lang="en-US" altLang="zh-CN" sz="2000">
                <a:latin typeface="Times New Roman" panose="02020603050405020304" pitchFamily="18" charset="0"/>
                <a:ea typeface="宋体" panose="02010600030101010101" pitchFamily="2" charset="-122"/>
              </a:rPr>
              <a:t>OF</a:t>
            </a:r>
            <a:r>
              <a:rPr lang="zh-CN" altLang="en-US" sz="2000">
                <a:latin typeface="Times New Roman" panose="02020603050405020304" pitchFamily="18" charset="0"/>
                <a:ea typeface="宋体" panose="02010600030101010101" pitchFamily="2" charset="-122"/>
              </a:rPr>
              <a:t>＝</a:t>
            </a:r>
            <a:r>
              <a:rPr lang="en-US" altLang="zh-CN" sz="2000">
                <a:latin typeface="Times New Roman" panose="02020603050405020304" pitchFamily="18" charset="0"/>
                <a:ea typeface="宋体" panose="02010600030101010101" pitchFamily="2" charset="-122"/>
              </a:rPr>
              <a:t>1</a:t>
            </a:r>
            <a:r>
              <a:rPr lang="zh-CN" altLang="en-US" sz="200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这是从数本身允许表示的范围来判定是否有溢出。其实，在计算机组成原理中讲过的判断溢出方法就可以简单判定，从观察符号位或进位情况即可知溢出否。</a:t>
            </a:r>
            <a:endParaRPr lang="zh-CN" altLang="en-US" sz="20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2000" dirty="0">
                <a:latin typeface="Times New Roman" panose="02020603050405020304" pitchFamily="18" charset="0"/>
                <a:ea typeface="宋体" panose="02010600030101010101" pitchFamily="2" charset="-122"/>
              </a:rPr>
              <a:t>两个数相减的差不为零，则</a:t>
            </a:r>
            <a:r>
              <a:rPr lang="en-US" altLang="zh-CN" sz="2000">
                <a:latin typeface="Times New Roman" panose="02020603050405020304" pitchFamily="18" charset="0"/>
                <a:ea typeface="宋体" panose="02010600030101010101" pitchFamily="2" charset="-122"/>
              </a:rPr>
              <a:t>ZF=0</a:t>
            </a:r>
            <a:r>
              <a:rPr lang="zh-CN" altLang="en-US" sz="2000">
                <a:latin typeface="Times New Roman" panose="02020603050405020304" pitchFamily="18" charset="0"/>
                <a:ea typeface="宋体" panose="02010600030101010101" pitchFamily="2" charset="-122"/>
              </a:rPr>
              <a:t>。</a:t>
            </a:r>
            <a:endParaRPr lang="zh-CN" altLang="en-US" sz="200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2000" dirty="0">
                <a:latin typeface="Times New Roman" panose="02020603050405020304" pitchFamily="18" charset="0"/>
                <a:ea typeface="宋体" panose="02010600030101010101" pitchFamily="2" charset="-122"/>
              </a:rPr>
              <a:t>两个数相减差的</a:t>
            </a:r>
            <a:r>
              <a:rPr lang="en-US" altLang="zh-CN" sz="2000">
                <a:latin typeface="Times New Roman" panose="02020603050405020304" pitchFamily="18" charset="0"/>
                <a:ea typeface="宋体" panose="02010600030101010101" pitchFamily="2" charset="-122"/>
              </a:rPr>
              <a:t>D</a:t>
            </a:r>
            <a:r>
              <a:rPr lang="en-US" altLang="zh-CN" sz="2000" baseline="-30000">
                <a:latin typeface="Times New Roman" panose="02020603050405020304" pitchFamily="18" charset="0"/>
                <a:ea typeface="宋体" panose="02010600030101010101" pitchFamily="2" charset="-122"/>
              </a:rPr>
              <a:t>15</a:t>
            </a:r>
            <a:r>
              <a:rPr lang="en-US" altLang="zh-CN" sz="2000">
                <a:latin typeface="Times New Roman" panose="02020603050405020304" pitchFamily="18" charset="0"/>
                <a:ea typeface="宋体" panose="02010600030101010101" pitchFamily="2" charset="-122"/>
              </a:rPr>
              <a:t>=0</a:t>
            </a:r>
            <a:r>
              <a:rPr lang="zh-CN" altLang="en-US" sz="2000">
                <a:latin typeface="Times New Roman" panose="02020603050405020304" pitchFamily="18" charset="0"/>
                <a:ea typeface="宋体" panose="02010600030101010101" pitchFamily="2" charset="-122"/>
              </a:rPr>
              <a:t>，则</a:t>
            </a:r>
            <a:r>
              <a:rPr lang="en-US" altLang="zh-CN" sz="2000">
                <a:latin typeface="Times New Roman" panose="02020603050405020304" pitchFamily="18" charset="0"/>
                <a:ea typeface="宋体" panose="02010600030101010101" pitchFamily="2" charset="-122"/>
              </a:rPr>
              <a:t>SF=0</a:t>
            </a:r>
            <a:r>
              <a:rPr lang="zh-CN" altLang="en-US" sz="2000">
                <a:latin typeface="Times New Roman" panose="02020603050405020304" pitchFamily="18" charset="0"/>
                <a:ea typeface="宋体" panose="02010600030101010101" pitchFamily="2" charset="-122"/>
              </a:rPr>
              <a:t>。</a:t>
            </a:r>
            <a:endParaRPr lang="zh-CN" altLang="en-US" sz="200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2000" dirty="0">
                <a:latin typeface="Times New Roman" panose="02020603050405020304" pitchFamily="18" charset="0"/>
                <a:ea typeface="宋体" panose="02010600030101010101" pitchFamily="2" charset="-122"/>
              </a:rPr>
              <a:t>两个数相减差的低</a:t>
            </a:r>
            <a:r>
              <a:rPr lang="en-US" altLang="zh-CN" sz="2000" dirty="0">
                <a:latin typeface="Times New Roman" panose="02020603050405020304" pitchFamily="18" charset="0"/>
                <a:ea typeface="宋体" panose="02010600030101010101" pitchFamily="2" charset="-122"/>
              </a:rPr>
              <a:t>8</a:t>
            </a:r>
            <a:r>
              <a:rPr lang="zh-CN" altLang="en-US" sz="2000" dirty="0">
                <a:latin typeface="Times New Roman" panose="02020603050405020304" pitchFamily="18" charset="0"/>
                <a:ea typeface="宋体" panose="02010600030101010101" pitchFamily="2" charset="-122"/>
              </a:rPr>
              <a:t>位中</a:t>
            </a:r>
            <a:r>
              <a:rPr lang="en-US" altLang="zh-CN" sz="2000" dirty="0">
                <a:latin typeface="Times New Roman" panose="02020603050405020304" pitchFamily="18" charset="0"/>
                <a:ea typeface="宋体" panose="02010600030101010101" pitchFamily="2" charset="-122"/>
              </a:rPr>
              <a:t>1</a:t>
            </a:r>
            <a:r>
              <a:rPr lang="zh-CN" altLang="en-US" sz="2000" dirty="0">
                <a:latin typeface="Times New Roman" panose="02020603050405020304" pitchFamily="18" charset="0"/>
                <a:ea typeface="宋体" panose="02010600030101010101" pitchFamily="2" charset="-122"/>
              </a:rPr>
              <a:t>的个数为偶数，则</a:t>
            </a:r>
            <a:r>
              <a:rPr lang="en-US" altLang="zh-CN" sz="2000">
                <a:latin typeface="Times New Roman" panose="02020603050405020304" pitchFamily="18" charset="0"/>
                <a:ea typeface="宋体" panose="02010600030101010101" pitchFamily="2" charset="-122"/>
              </a:rPr>
              <a:t>PF=1</a:t>
            </a:r>
            <a:r>
              <a:rPr lang="zh-CN" altLang="en-US" sz="200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与高</a:t>
            </a:r>
            <a:r>
              <a:rPr lang="en-US" altLang="zh-CN" sz="2000" dirty="0">
                <a:latin typeface="Times New Roman" panose="02020603050405020304" pitchFamily="18" charset="0"/>
                <a:ea typeface="宋体" panose="02010600030101010101" pitchFamily="2" charset="-122"/>
              </a:rPr>
              <a:t>8</a:t>
            </a:r>
            <a:r>
              <a:rPr lang="zh-CN" altLang="en-US" sz="2000" dirty="0">
                <a:latin typeface="Times New Roman" panose="02020603050405020304" pitchFamily="18" charset="0"/>
                <a:ea typeface="宋体" panose="02010600030101010101" pitchFamily="2" charset="-122"/>
              </a:rPr>
              <a:t>位无关）</a:t>
            </a:r>
            <a:endParaRPr lang="zh-CN" altLang="en-US" sz="2000" dirty="0">
              <a:latin typeface="Times New Roman" panose="02020603050405020304" pitchFamily="18" charset="0"/>
              <a:ea typeface="宋体" panose="02010600030101010101" pitchFamily="2" charset="-122"/>
            </a:endParaRPr>
          </a:p>
          <a:p>
            <a:pPr algn="just">
              <a:lnSpc>
                <a:spcPct val="110000"/>
              </a:lnSpc>
              <a:spcBef>
                <a:spcPct val="50000"/>
              </a:spcBef>
            </a:pPr>
            <a:r>
              <a:rPr lang="zh-CN" altLang="en-US" sz="2000" dirty="0">
                <a:latin typeface="Times New Roman" panose="02020603050405020304" pitchFamily="18" charset="0"/>
                <a:ea typeface="宋体" panose="02010600030101010101" pitchFamily="2" charset="-122"/>
              </a:rPr>
              <a:t>两个数相减差的</a:t>
            </a:r>
            <a:r>
              <a:rPr lang="en-US" altLang="zh-CN" sz="2000">
                <a:latin typeface="Times New Roman" panose="02020603050405020304" pitchFamily="18" charset="0"/>
                <a:ea typeface="宋体" panose="02010600030101010101" pitchFamily="2" charset="-122"/>
              </a:rPr>
              <a:t>D</a:t>
            </a:r>
            <a:r>
              <a:rPr lang="en-US" altLang="zh-CN" sz="2000" baseline="-30000">
                <a:latin typeface="Times New Roman" panose="02020603050405020304" pitchFamily="18" charset="0"/>
                <a:ea typeface="宋体" panose="02010600030101010101" pitchFamily="2" charset="-122"/>
              </a:rPr>
              <a:t>3</a:t>
            </a:r>
            <a:r>
              <a:rPr lang="zh-CN" altLang="en-US" sz="2000" dirty="0">
                <a:latin typeface="Times New Roman" panose="02020603050405020304" pitchFamily="18" charset="0"/>
                <a:ea typeface="宋体" panose="02010600030101010101" pitchFamily="2" charset="-122"/>
              </a:rPr>
              <a:t>已向</a:t>
            </a:r>
            <a:r>
              <a:rPr lang="en-US" altLang="zh-CN" sz="2000">
                <a:latin typeface="Times New Roman" panose="02020603050405020304" pitchFamily="18" charset="0"/>
                <a:ea typeface="宋体" panose="02010600030101010101" pitchFamily="2" charset="-122"/>
              </a:rPr>
              <a:t>D</a:t>
            </a:r>
            <a:r>
              <a:rPr lang="en-US" altLang="zh-CN" sz="2000" baseline="-30000">
                <a:latin typeface="Times New Roman" panose="02020603050405020304" pitchFamily="18" charset="0"/>
                <a:ea typeface="宋体" panose="02010600030101010101" pitchFamily="2" charset="-122"/>
              </a:rPr>
              <a:t>4</a:t>
            </a:r>
            <a:r>
              <a:rPr lang="zh-CN" altLang="en-US" sz="2000" dirty="0">
                <a:latin typeface="Times New Roman" panose="02020603050405020304" pitchFamily="18" charset="0"/>
                <a:ea typeface="宋体" panose="02010600030101010101" pitchFamily="2" charset="-122"/>
              </a:rPr>
              <a:t>借位，则</a:t>
            </a:r>
            <a:r>
              <a:rPr lang="en-US" altLang="zh-CN" sz="2000">
                <a:latin typeface="Times New Roman" panose="02020603050405020304" pitchFamily="18" charset="0"/>
                <a:ea typeface="宋体" panose="02010600030101010101" pitchFamily="2" charset="-122"/>
              </a:rPr>
              <a:t>AF=1</a:t>
            </a:r>
            <a:r>
              <a:rPr lang="zh-CN" altLang="en-US" sz="2000">
                <a:latin typeface="Times New Roman" panose="02020603050405020304" pitchFamily="18" charset="0"/>
                <a:ea typeface="宋体" panose="02010600030101010101" pitchFamily="2" charset="-122"/>
              </a:rPr>
              <a:t>。</a:t>
            </a:r>
            <a:endParaRPr lang="zh-CN" altLang="en-US">
              <a:latin typeface="Times New Roman" panose="02020603050405020304" pitchFamily="18" charset="0"/>
              <a:ea typeface="宋体" panose="02010600030101010101" pitchFamily="2" charset="-122"/>
            </a:endParaRPr>
          </a:p>
        </p:txBody>
      </p:sp>
    </p:spTree>
  </p:cSld>
  <p:clrMapOvr>
    <a:masterClrMapping/>
  </p:clrMapOvr>
  <p:transition spd="med">
    <p:zoom/>
  </p:transition>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pPr marL="0" indent="0">
              <a:buNone/>
            </a:pPr>
            <a:endParaRPr lang="zh-CN" altLang="en-US"/>
          </a:p>
        </p:txBody>
      </p:sp>
    </p:spTree>
  </p:cSld>
  <p:clrMapOvr>
    <a:masterClrMapping/>
  </p:clrMapOvr>
  <p:transition>
    <p:wheel spokes="8"/>
  </p:transition>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4516" name="文本框 64515"/>
          <p:cNvSpPr txBox="1"/>
          <p:nvPr/>
        </p:nvSpPr>
        <p:spPr>
          <a:xfrm>
            <a:off x="457200" y="533400"/>
            <a:ext cx="8305800" cy="585788"/>
          </a:xfrm>
          <a:prstGeom prst="rect">
            <a:avLst/>
          </a:prstGeom>
          <a:noFill/>
          <a:ln w="9525">
            <a:noFill/>
          </a:ln>
        </p:spPr>
        <p:txBody>
          <a:bodyPr>
            <a:spAutoFit/>
          </a:bodyPr>
          <a:p>
            <a:pPr algn="just">
              <a:lnSpc>
                <a:spcPct val="135000"/>
              </a:lnSpc>
              <a:spcBef>
                <a:spcPct val="50000"/>
              </a:spcBef>
            </a:pPr>
            <a:r>
              <a:rPr lang="en-US" altLang="zh-CN" dirty="0">
                <a:latin typeface="Times New Roman" panose="02020603050405020304" pitchFamily="18" charset="0"/>
                <a:ea typeface="宋体" panose="02010600030101010101" pitchFamily="2" charset="-122"/>
              </a:rPr>
              <a:t>        </a:t>
            </a:r>
            <a:endParaRPr lang="en-US" altLang="zh-CN">
              <a:latin typeface="Times New Roman" panose="02020603050405020304" pitchFamily="18" charset="0"/>
              <a:ea typeface="宋体" panose="02010600030101010101" pitchFamily="2" charset="-122"/>
            </a:endParaRPr>
          </a:p>
        </p:txBody>
      </p:sp>
      <p:graphicFrame>
        <p:nvGraphicFramePr>
          <p:cNvPr id="64517" name="对象 64516"/>
          <p:cNvGraphicFramePr/>
          <p:nvPr/>
        </p:nvGraphicFramePr>
        <p:xfrm>
          <a:off x="457200" y="332740"/>
          <a:ext cx="8153400" cy="6275388"/>
        </p:xfrm>
        <a:graphic>
          <a:graphicData uri="http://schemas.openxmlformats.org/presentationml/2006/ole">
            <mc:AlternateContent xmlns:mc="http://schemas.openxmlformats.org/markup-compatibility/2006">
              <mc:Choice xmlns:v="urn:schemas-microsoft-com:vml" Requires="v">
                <p:oleObj spid="_x0000_s3079" name="" r:id="rId1" imgW="3848100" imgH="2962275" progId="Paint.Picture">
                  <p:embed/>
                </p:oleObj>
              </mc:Choice>
              <mc:Fallback>
                <p:oleObj name="" r:id="rId1" imgW="3848100" imgH="2962275" progId="Paint.Picture">
                  <p:embed/>
                  <p:pic>
                    <p:nvPicPr>
                      <p:cNvPr id="0" name="图片 3078"/>
                      <p:cNvPicPr/>
                      <p:nvPr/>
                    </p:nvPicPr>
                    <p:blipFill>
                      <a:blip r:embed="rId2"/>
                      <a:stretch>
                        <a:fillRect/>
                      </a:stretch>
                    </p:blipFill>
                    <p:spPr>
                      <a:xfrm>
                        <a:off x="457200" y="332740"/>
                        <a:ext cx="8153400" cy="6275388"/>
                      </a:xfrm>
                      <a:prstGeom prst="rect">
                        <a:avLst/>
                      </a:prstGeom>
                      <a:noFill/>
                      <a:ln w="38100">
                        <a:noFill/>
                        <a:miter/>
                      </a:ln>
                    </p:spPr>
                  </p:pic>
                </p:oleObj>
              </mc:Fallback>
            </mc:AlternateContent>
          </a:graphicData>
        </a:graphic>
      </p:graphicFrame>
    </p:spTree>
  </p:cSld>
  <p:clrMapOvr>
    <a:masterClrMapping/>
  </p:clrMapOvr>
  <p:transition spd="med">
    <p:zoom/>
  </p:transition>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51234" name="标题 351233"/>
          <p:cNvSpPr>
            <a:spLocks noGrp="1"/>
          </p:cNvSpPr>
          <p:nvPr>
            <p:ph type="title"/>
          </p:nvPr>
        </p:nvSpPr>
        <p:spPr/>
        <p:txBody>
          <a:bodyPr anchor="ctr" anchorCtr="0"/>
          <a:p>
            <a:endParaRPr lang="zh-CN" altLang="en-US" dirty="0"/>
          </a:p>
        </p:txBody>
      </p:sp>
      <p:sp>
        <p:nvSpPr>
          <p:cNvPr id="351235" name="文本占位符 351234"/>
          <p:cNvSpPr>
            <a:spLocks noGrp="1"/>
          </p:cNvSpPr>
          <p:nvPr>
            <p:ph type="body" idx="1"/>
          </p:nvPr>
        </p:nvSpPr>
        <p:spPr/>
        <p:txBody>
          <a:bodyPr/>
          <a:p>
            <a:pPr>
              <a:buNone/>
            </a:pPr>
            <a:r>
              <a:rPr lang="en-US" altLang="zh-CN"/>
              <a:t>SBB</a:t>
            </a:r>
            <a:r>
              <a:rPr lang="zh-CN" altLang="en-US" dirty="0"/>
              <a:t>指令</a:t>
            </a:r>
            <a:endParaRPr lang="zh-CN" altLang="en-US" dirty="0"/>
          </a:p>
          <a:p>
            <a:r>
              <a:rPr lang="zh-CN" altLang="en-US" sz="2400" dirty="0"/>
              <a:t>指令格式、对操作数的要求、对标志位的影响与</a:t>
            </a:r>
            <a:r>
              <a:rPr lang="en-US" altLang="zh-CN" sz="2400"/>
              <a:t>SUB</a:t>
            </a:r>
            <a:r>
              <a:rPr lang="zh-CN" altLang="en-US" sz="2400" dirty="0"/>
              <a:t>指令完全一样</a:t>
            </a:r>
            <a:endParaRPr lang="zh-CN" altLang="en-US" sz="2400" dirty="0"/>
          </a:p>
          <a:p>
            <a:pPr>
              <a:spcBef>
                <a:spcPct val="50000"/>
              </a:spcBef>
              <a:spcAft>
                <a:spcPct val="30000"/>
              </a:spcAft>
            </a:pPr>
            <a:r>
              <a:rPr lang="zh-CN" altLang="en-US" sz="2400" dirty="0"/>
              <a:t>指令的操作：</a:t>
            </a:r>
            <a:endParaRPr lang="zh-CN" altLang="en-US" sz="2400" dirty="0"/>
          </a:p>
          <a:p>
            <a:pPr>
              <a:buNone/>
            </a:pPr>
            <a:r>
              <a:rPr lang="zh-CN" altLang="en-US" sz="2400" dirty="0"/>
              <a:t>   </a:t>
            </a:r>
            <a:r>
              <a:rPr lang="en-US" altLang="zh-CN" sz="2400"/>
              <a:t>OPRD1- OPRD2- CF     OPRD1</a:t>
            </a:r>
            <a:endParaRPr lang="en-US" altLang="zh-CN" sz="2400"/>
          </a:p>
          <a:p>
            <a:pPr>
              <a:buNone/>
            </a:pPr>
            <a:r>
              <a:rPr lang="en-US" altLang="zh-CN" sz="2400"/>
              <a:t>SBB</a:t>
            </a:r>
            <a:r>
              <a:rPr lang="zh-CN" altLang="en-US" sz="2400" dirty="0"/>
              <a:t>指令多用于多字节数相减，使用前要先将</a:t>
            </a:r>
            <a:r>
              <a:rPr lang="en-US" altLang="zh-CN" sz="2400"/>
              <a:t>CF</a:t>
            </a:r>
            <a:r>
              <a:rPr lang="zh-CN" altLang="en-US" sz="2400" dirty="0"/>
              <a:t>清零。</a:t>
            </a:r>
            <a:endParaRPr lang="zh-CN" altLang="en-US" sz="2400" dirty="0"/>
          </a:p>
        </p:txBody>
      </p:sp>
      <p:sp>
        <p:nvSpPr>
          <p:cNvPr id="351236" name="直接连接符 351235"/>
          <p:cNvSpPr/>
          <p:nvPr/>
        </p:nvSpPr>
        <p:spPr>
          <a:xfrm>
            <a:off x="3594100" y="4178300"/>
            <a:ext cx="617538" cy="0"/>
          </a:xfrm>
          <a:prstGeom prst="line">
            <a:avLst/>
          </a:prstGeom>
          <a:ln w="25400" cap="sq" cmpd="sng">
            <a:solidFill>
              <a:srgbClr val="FF6600"/>
            </a:solidFill>
            <a:prstDash val="solid"/>
            <a:headEnd type="none" w="sm" len="sm"/>
            <a:tailEnd type="triangle" w="lg" len="lg"/>
          </a:ln>
        </p:spPr>
      </p:sp>
    </p:spTree>
  </p:cSld>
  <p:clrMapOvr>
    <a:masterClrMapping/>
  </p:clrMapOvr>
  <p:transition>
    <p:wheel spokes="8"/>
  </p:transition>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commondata" val="eyJoZGlkIjoiZTEwNTVmYWIxODE1ZTRjY2MxYmIzNWFjMmI0YmNkNzUifQ=="/>
</p:tagLst>
</file>

<file path=ppt/theme/theme1.xml><?xml version="1.0" encoding="utf-8"?>
<a:theme xmlns:a="http://schemas.openxmlformats.org/drawingml/2006/main" name="Default Design">
  <a:themeElements>
    <a:clrScheme name="">
      <a:dk1>
        <a:srgbClr val="1D528D"/>
      </a:dk1>
      <a:lt1>
        <a:srgbClr val="FFFFFF"/>
      </a:lt1>
      <a:dk2>
        <a:srgbClr val="000000"/>
      </a:dk2>
      <a:lt2>
        <a:srgbClr val="DDDDDD"/>
      </a:lt2>
      <a:accent1>
        <a:srgbClr val="72B143"/>
      </a:accent1>
      <a:accent2>
        <a:srgbClr val="0099CC"/>
      </a:accent2>
      <a:accent3>
        <a:srgbClr val="FFFFFF"/>
      </a:accent3>
      <a:accent4>
        <a:srgbClr val="174579"/>
      </a:accent4>
      <a:accent5>
        <a:srgbClr val="BCD4B0"/>
      </a:accent5>
      <a:accent6>
        <a:srgbClr val="0089B7"/>
      </a:accent6>
      <a:hlink>
        <a:srgbClr val="FF7C80"/>
      </a:hlink>
      <a:folHlink>
        <a:srgbClr val="969696"/>
      </a:folHlink>
    </a:clrScheme>
    <a:fontScheme name="">
      <a:majorFont>
        <a:latin typeface="宋体"/>
        <a:ea typeface="宋体"/>
        <a:cs typeface=""/>
      </a:majorFont>
      <a:minorFont>
        <a:latin typeface="宋体"/>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1D528D"/>
        </a:dk1>
        <a:lt1>
          <a:srgbClr val="FFFFFF"/>
        </a:lt1>
        <a:dk2>
          <a:srgbClr val="000000"/>
        </a:dk2>
        <a:lt2>
          <a:srgbClr val="DDDDDD"/>
        </a:lt2>
        <a:accent1>
          <a:srgbClr val="72B143"/>
        </a:accent1>
        <a:accent2>
          <a:srgbClr val="0099CC"/>
        </a:accent2>
        <a:accent3>
          <a:srgbClr val="FFFFFF"/>
        </a:accent3>
        <a:accent4>
          <a:srgbClr val="174579"/>
        </a:accent4>
        <a:accent5>
          <a:srgbClr val="BCD4B0"/>
        </a:accent5>
        <a:accent6>
          <a:srgbClr val="0089B7"/>
        </a:accent6>
        <a:hlink>
          <a:srgbClr val="FF7C80"/>
        </a:hlink>
        <a:folHlink>
          <a:srgbClr val="969696"/>
        </a:folHlink>
      </a:clrScheme>
      <a:clrMap bg1="lt1" tx1="dk1" bg2="lt2" tx2="dk2" accent1="accent1" accent2="accent2" accent3="accent3" accent4="accent4" accent5="accent5" accent6="accent6" hlink="hlink" folHlink="folHlink"/>
    </a:extraClrScheme>
    <a:extraClrScheme>
      <a:clrScheme name="">
        <a:dk1>
          <a:srgbClr val="3E2787"/>
        </a:dk1>
        <a:lt1>
          <a:srgbClr val="FFFFFF"/>
        </a:lt1>
        <a:dk2>
          <a:srgbClr val="000000"/>
        </a:dk2>
        <a:lt2>
          <a:srgbClr val="D6E1E2"/>
        </a:lt2>
        <a:accent1>
          <a:srgbClr val="5C3DCD"/>
        </a:accent1>
        <a:accent2>
          <a:srgbClr val="6699FF"/>
        </a:accent2>
        <a:accent3>
          <a:srgbClr val="FFFFFF"/>
        </a:accent3>
        <a:accent4>
          <a:srgbClr val="342073"/>
        </a:accent4>
        <a:accent5>
          <a:srgbClr val="B6AFE2"/>
        </a:accent5>
        <a:accent6>
          <a:srgbClr val="5B89E5"/>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
        <a:dk1>
          <a:srgbClr val="666699"/>
        </a:dk1>
        <a:lt1>
          <a:srgbClr val="FFFFFF"/>
        </a:lt1>
        <a:dk2>
          <a:srgbClr val="000000"/>
        </a:dk2>
        <a:lt2>
          <a:srgbClr val="F7F4D5"/>
        </a:lt2>
        <a:accent1>
          <a:srgbClr val="3F97D3"/>
        </a:accent1>
        <a:accent2>
          <a:srgbClr val="83C35F"/>
        </a:accent2>
        <a:accent3>
          <a:srgbClr val="FFFFFF"/>
        </a:accent3>
        <a:accent4>
          <a:srgbClr val="575783"/>
        </a:accent4>
        <a:accent5>
          <a:srgbClr val="AFC9E5"/>
        </a:accent5>
        <a:accent6>
          <a:srgbClr val="75AF55"/>
        </a:accent6>
        <a:hlink>
          <a:srgbClr val="C870D4"/>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TGp_edu2</Template>
  <TotalTime>0</TotalTime>
  <Words>50862</Words>
  <Application>WPS 演示</Application>
  <PresentationFormat>在屏幕上显示</PresentationFormat>
  <Paragraphs>3332</Paragraphs>
  <Slides>258</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14</vt:i4>
      </vt:variant>
      <vt:variant>
        <vt:lpstr>幻灯片标题</vt:lpstr>
      </vt:variant>
      <vt:variant>
        <vt:i4>258</vt:i4>
      </vt:variant>
    </vt:vector>
  </HeadingPairs>
  <TitlesOfParts>
    <vt:vector size="287" baseType="lpstr">
      <vt:lpstr>Arial</vt:lpstr>
      <vt:lpstr>宋体</vt:lpstr>
      <vt:lpstr>Wingdings</vt:lpstr>
      <vt:lpstr>楷体_GB2312</vt:lpstr>
      <vt:lpstr>新宋体</vt:lpstr>
      <vt:lpstr>Times New Roman</vt:lpstr>
      <vt:lpstr>Tahoma</vt:lpstr>
      <vt:lpstr>微软雅黑</vt:lpstr>
      <vt:lpstr>Arial Unicode MS</vt:lpstr>
      <vt:lpstr>Calibri</vt:lpstr>
      <vt:lpstr>黑体</vt:lpstr>
      <vt:lpstr>Lucida Sans Unicode</vt:lpstr>
      <vt:lpstr>Symbol</vt:lpstr>
      <vt:lpstr>Courier New</vt:lpstr>
      <vt:lpstr>Default Design</vt:lpstr>
      <vt:lpstr>Photoshop.Image.7</vt:lpstr>
      <vt:lpstr>Paint.Picture</vt:lpstr>
      <vt:lpstr>Paint.Picture</vt:lpstr>
      <vt:lpstr>Paint.Picture</vt:lpstr>
      <vt:lpstr>Paint.Picture</vt:lpstr>
      <vt:lpstr>Paint.Picture</vt:lpstr>
      <vt:lpstr>Photoshop.Image.7</vt:lpstr>
      <vt:lpstr>Paint.Picture</vt:lpstr>
      <vt:lpstr>Paint.Picture</vt:lpstr>
      <vt:lpstr>Paint.Picture</vt:lpstr>
      <vt:lpstr>Paint.Picture</vt:lpstr>
      <vt:lpstr>Paint.Picture</vt:lpstr>
      <vt:lpstr>Paint.Picture</vt:lpstr>
      <vt:lpstr>Paint.Picture</vt:lpstr>
      <vt:lpstr>第3章 8088/8086 指令系统</vt:lpstr>
      <vt:lpstr>PowerPoint 演示文稿</vt:lpstr>
      <vt:lpstr>3.1 概述</vt:lpstr>
      <vt:lpstr>一、指令的基本构成</vt:lpstr>
      <vt:lpstr>PowerPoint 演示文稿</vt:lpstr>
      <vt:lpstr>部分8088常用指令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二、指令的执行速度</vt:lpstr>
      <vt:lpstr>3.2 8086的寻址方式</vt:lpstr>
      <vt:lpstr>一、立即寻址</vt:lpstr>
      <vt:lpstr>PowerPoint 演示文稿</vt:lpstr>
      <vt:lpstr>二、直接寻址</vt:lpstr>
      <vt:lpstr>PowerPoint 演示文稿</vt:lpstr>
      <vt:lpstr>三、寄存器寻址</vt:lpstr>
      <vt:lpstr>PowerPoint 演示文稿</vt:lpstr>
      <vt:lpstr>四、寄存器间接寻址</vt:lpstr>
      <vt:lpstr>PowerPoint 演示文稿</vt:lpstr>
      <vt:lpstr>PowerPoint 演示文稿</vt:lpstr>
      <vt:lpstr>五、寄存器相对寻址</vt:lpstr>
      <vt:lpstr>PowerPoint 演示文稿</vt:lpstr>
      <vt:lpstr>六、基址、变址寻址</vt:lpstr>
      <vt:lpstr>PowerPoint 演示文稿</vt:lpstr>
      <vt:lpstr>PowerPoint 演示文稿</vt:lpstr>
      <vt:lpstr>七、基址、变址、相对寻址</vt:lpstr>
      <vt:lpstr>PowerPoint 演示文稿</vt:lpstr>
      <vt:lpstr>PowerPoint 演示文稿</vt:lpstr>
      <vt:lpstr>八、隐含寻址</vt:lpstr>
      <vt:lpstr>PowerPoint 演示文稿</vt:lpstr>
      <vt:lpstr>PowerPoint 演示文稿</vt:lpstr>
      <vt:lpstr>3.3 8086指令系统</vt:lpstr>
      <vt:lpstr>一、数据传送指令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二、算术运算类指令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三、逻辑运算和移位类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四、串操作指令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五、程序控制指令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六、处理器控制指令</vt:lpstr>
      <vt:lpstr>PowerPoint 演示文稿</vt:lpstr>
    </vt:vector>
  </TitlesOfParts>
  <Company>swnu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zyx_cq</dc:creator>
  <cp:lastModifiedBy>李大舟</cp:lastModifiedBy>
  <cp:revision>88</cp:revision>
  <dcterms:created xsi:type="dcterms:W3CDTF">2004-06-01T12:45:00Z</dcterms:created>
  <dcterms:modified xsi:type="dcterms:W3CDTF">2023-11-05T10:22:06Z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y fmtid="{D5CDD505-2E9C-101B-9397-08002B2CF9AE}" pid="3" name="ICV">
    <vt:lpwstr>E0A0352714654FBAA2E32EF8E0E0A085_12</vt:lpwstr>
  </property>
  <property fmtid="{D5CDD505-2E9C-101B-9397-08002B2CF9AE}" pid="4" name="KSOProductBuildVer">
    <vt:lpwstr>2052-12.1.0.15712</vt:lpwstr>
  </property>
</Properties>
</file>