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260" r:id="rId2"/>
    <p:sldId id="299" r:id="rId3"/>
    <p:sldId id="270" r:id="rId4"/>
    <p:sldId id="327" r:id="rId5"/>
    <p:sldId id="27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321" r:id="rId19"/>
    <p:sldId id="285" r:id="rId20"/>
    <p:sldId id="289" r:id="rId21"/>
    <p:sldId id="286" r:id="rId22"/>
    <p:sldId id="287" r:id="rId23"/>
    <p:sldId id="288" r:id="rId24"/>
    <p:sldId id="290" r:id="rId25"/>
    <p:sldId id="322" r:id="rId26"/>
    <p:sldId id="291" r:id="rId27"/>
    <p:sldId id="294" r:id="rId28"/>
    <p:sldId id="324" r:id="rId29"/>
    <p:sldId id="323" r:id="rId30"/>
    <p:sldId id="295" r:id="rId31"/>
    <p:sldId id="328" r:id="rId32"/>
    <p:sldId id="329" r:id="rId33"/>
    <p:sldId id="320" r:id="rId34"/>
    <p:sldId id="300" r:id="rId35"/>
    <p:sldId id="301" r:id="rId36"/>
    <p:sldId id="302" r:id="rId37"/>
    <p:sldId id="303" r:id="rId38"/>
    <p:sldId id="304" r:id="rId39"/>
    <p:sldId id="307" r:id="rId40"/>
    <p:sldId id="312" r:id="rId41"/>
    <p:sldId id="313" r:id="rId42"/>
    <p:sldId id="314" r:id="rId43"/>
    <p:sldId id="311" r:id="rId44"/>
    <p:sldId id="269" r:id="rId45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FF0066"/>
    <a:srgbClr val="0000FF"/>
    <a:srgbClr val="FF643F"/>
    <a:srgbClr val="FFFF99"/>
    <a:srgbClr val="3333FF"/>
    <a:srgbClr val="00336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33" autoAdjust="0"/>
    <p:restoredTop sz="87796" autoAdjust="0"/>
  </p:normalViewPr>
  <p:slideViewPr>
    <p:cSldViewPr>
      <p:cViewPr varScale="1">
        <p:scale>
          <a:sx n="77" d="100"/>
          <a:sy n="77" d="100"/>
        </p:scale>
        <p:origin x="1037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3624" y="19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DCB4E29-A22C-40D7-A021-4B534B8382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C7735E-8640-4222-B6B9-D5AAEE1245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E7C7FC8-E842-433E-9D98-54C440B0D674}" type="datetimeFigureOut">
              <a:rPr lang="zh-CN" altLang="en-US"/>
              <a:pPr>
                <a:defRPr/>
              </a:pPr>
              <a:t>2023/9/14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542FA5-4D66-476B-988F-96D8D1AE4C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4FCF6D-933A-4E48-A880-C2ACD467B5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1D40E0E-25ED-4B89-95F5-876D67B0E0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25AE8DF-545F-4AE2-9A56-CED02AB43E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4ED6A2-2773-4ACB-A49F-0641992A30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1804A59-E0B9-49C7-9119-CCC912D25605}" type="datetimeFigureOut">
              <a:rPr lang="zh-CN" altLang="en-US"/>
              <a:pPr>
                <a:defRPr/>
              </a:pPr>
              <a:t>2023/9/14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C174856E-46FA-4825-9D12-53DA86977D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68B9AC4-831B-4B57-AE0C-B8D0EE40A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67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23E493-07D1-4D49-AB07-098B23365B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CC1F17-D394-407C-A53C-DDE037FB5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A3EC04B-9CB8-4C1E-99E1-4AD997EDA7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825C3DEC-7465-4EF5-AD00-DE532FC547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582EB6A8-B2A5-4E91-8CC3-29155B112B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/>
          </a:p>
        </p:txBody>
      </p:sp>
      <p:sp>
        <p:nvSpPr>
          <p:cNvPr id="6148" name="幻灯片编号占位符 3">
            <a:extLst>
              <a:ext uri="{FF2B5EF4-FFF2-40B4-BE49-F238E27FC236}">
                <a16:creationId xmlns:a16="http://schemas.microsoft.com/office/drawing/2014/main" id="{54EA2D40-B7CE-4E6B-A805-8B40537FE0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8B5890-3672-490F-A40E-7AACD767B456}" type="slidenum">
              <a:rPr lang="zh-CN" altLang="en-US" sz="1200" smtClean="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DE59629D-655D-4440-BAD9-55E7C2ADEA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DB3B714F-BF80-41C3-A3F6-63F02D394A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/>
          </a:p>
        </p:txBody>
      </p:sp>
      <p:sp>
        <p:nvSpPr>
          <p:cNvPr id="26628" name="幻灯片编号占位符 3">
            <a:extLst>
              <a:ext uri="{FF2B5EF4-FFF2-40B4-BE49-F238E27FC236}">
                <a16:creationId xmlns:a16="http://schemas.microsoft.com/office/drawing/2014/main" id="{C4DB85BA-ABA0-4AB2-891F-67A89333D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B322E8-46ED-49D5-9977-37665AC4B9F1}" type="slidenum">
              <a:rPr lang="zh-CN" altLang="en-US" sz="1200" smtClean="0"/>
              <a:pPr/>
              <a:t>20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03D6E5B5-5F19-4030-B5D7-BBFC173D89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9A003CD1-FF52-4E44-8D96-7041DA4D6E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/>
          </a:p>
        </p:txBody>
      </p:sp>
      <p:sp>
        <p:nvSpPr>
          <p:cNvPr id="48132" name="幻灯片编号占位符 3">
            <a:extLst>
              <a:ext uri="{FF2B5EF4-FFF2-40B4-BE49-F238E27FC236}">
                <a16:creationId xmlns:a16="http://schemas.microsoft.com/office/drawing/2014/main" id="{BF433CB3-098B-4F28-A78C-0D5059AA29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D600B4-7277-4871-84AF-4AB30943130D}" type="slidenum">
              <a:rPr lang="en-US" altLang="zh-CN" sz="1200" smtClean="0"/>
              <a:pPr/>
              <a:t>40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>
            <a:extLst>
              <a:ext uri="{FF2B5EF4-FFF2-40B4-BE49-F238E27FC236}">
                <a16:creationId xmlns:a16="http://schemas.microsoft.com/office/drawing/2014/main" id="{0AF7A49F-D61B-4571-990F-9FBEF24889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98425"/>
            <a:ext cx="81438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5">
            <a:extLst>
              <a:ext uri="{FF2B5EF4-FFF2-40B4-BE49-F238E27FC236}">
                <a16:creationId xmlns:a16="http://schemas.microsoft.com/office/drawing/2014/main" id="{FF7DB2F2-CBEF-4434-82EC-45AD3E481D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42875"/>
            <a:ext cx="19526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983540"/>
          </a:xfrm>
          <a:prstGeom prst="rect">
            <a:avLst/>
          </a:prstGeom>
        </p:spPr>
        <p:txBody>
          <a:bodyPr/>
          <a:lstStyle>
            <a:lvl1pPr>
              <a:defRPr sz="5000" b="0" baseline="0">
                <a:latin typeface="+mn-lt"/>
              </a:defRPr>
            </a:lvl1pPr>
          </a:lstStyle>
          <a:p>
            <a:r>
              <a:rPr lang="zh-CN" altLang="en-US" dirty="0"/>
              <a:t>单击此处编辑母版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83995"/>
            <a:ext cx="6400800" cy="675075"/>
          </a:xfrm>
        </p:spPr>
        <p:txBody>
          <a:bodyPr/>
          <a:lstStyle>
            <a:lvl1pPr marL="0" indent="0" algn="ctr">
              <a:buNone/>
              <a:defRPr sz="36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EF1909-BCAD-43F8-9F73-B5EDB546350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fld id="{BED22549-C935-4EF9-A454-C02D864B923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505239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00" y="86599"/>
            <a:ext cx="7772400" cy="810090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114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2B5A482-47E1-44A2-937B-49F87696243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08E87-93ED-4312-AE43-3A1168F2811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8272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00" y="86599"/>
            <a:ext cx="7772400" cy="810090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E3D0970-4F74-4A82-9B9B-B430C35C90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C5BA0-66BE-43F8-95AF-16A25785389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347795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3147057-6102-4107-A986-57B2D01FA5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1B58C-84C1-4D81-B879-C11A5C8CE61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93269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2F2F2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462B36CC-6190-4973-98BC-D31B20254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41062940-61E3-40DE-960F-34FDEAD3805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 b="0" i="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F6E649-4402-41ED-928E-93318635874D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23AAAB4B-DBFB-4E9B-91B1-B16218AFD6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77900"/>
            <a:ext cx="9144000" cy="650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77" r:id="rId2"/>
    <p:sldLayoutId id="2147483978" r:id="rId3"/>
    <p:sldLayoutId id="2147483979" r:id="rId4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076A6-05CF-4948-B28F-43F0DFD52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51825" cy="170362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Lab1-1: Review of C++</a:t>
            </a:r>
            <a:br>
              <a:rPr lang="en-US" altLang="zh-CN" dirty="0"/>
            </a:br>
            <a:r>
              <a:rPr lang="en-US" altLang="zh-CN" dirty="0"/>
              <a:t>C++</a:t>
            </a:r>
            <a:r>
              <a:rPr lang="zh-CN" altLang="en-US" dirty="0"/>
              <a:t>面向对象编程</a:t>
            </a:r>
          </a:p>
        </p:txBody>
      </p:sp>
      <p:sp>
        <p:nvSpPr>
          <p:cNvPr id="5123" name="副标题 2">
            <a:extLst>
              <a:ext uri="{FF2B5EF4-FFF2-40B4-BE49-F238E27FC236}">
                <a16:creationId xmlns:a16="http://schemas.microsoft.com/office/drawing/2014/main" id="{5C942474-EC4C-4693-BFD6-D00D6AAEE4A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11313" y="4238625"/>
            <a:ext cx="6400800" cy="2700338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sz="2800" dirty="0">
                <a:solidFill>
                  <a:srgbClr val="00B050"/>
                </a:solidFill>
              </a:rPr>
              <a:t>September, 2023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20EB6-174F-4CD0-A08A-51A34653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Method Interface</a:t>
            </a:r>
            <a:endParaRPr lang="zh-CN" altLang="en-US" dirty="0"/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2851B7E9-F7A1-4C61-AFB5-4A0002E356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46125" y="1628775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 b="1">
                <a:solidFill>
                  <a:srgbClr val="339966"/>
                </a:solidFill>
              </a:rPr>
              <a:t>// precondition</a:t>
            </a:r>
          </a:p>
          <a:p>
            <a:pPr marL="0" indent="0">
              <a:buFontTx/>
              <a:buNone/>
            </a:pPr>
            <a:endParaRPr lang="en-US" altLang="zh-CN" sz="2400"/>
          </a:p>
          <a:p>
            <a:pPr marL="0" indent="0"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&lt;return type&gt; &lt;method name&gt; (&lt;parameter list</a:t>
            </a:r>
            <a:r>
              <a:rPr lang="is-IS" altLang="zh-CN" sz="2400">
                <a:solidFill>
                  <a:srgbClr val="0000FF"/>
                </a:solidFill>
              </a:rPr>
              <a:t>…&gt;)</a:t>
            </a:r>
            <a:r>
              <a:rPr lang="en-US" altLang="zh-CN" sz="2400">
                <a:solidFill>
                  <a:srgbClr val="0000FF"/>
                </a:solidFill>
              </a:rPr>
              <a:t>;</a:t>
            </a:r>
            <a:endParaRPr lang="is-IS" altLang="zh-CN" sz="2400">
              <a:solidFill>
                <a:srgbClr val="0000FF"/>
              </a:solidFill>
            </a:endParaRPr>
          </a:p>
          <a:p>
            <a:pPr marL="0" indent="0">
              <a:buFontTx/>
              <a:buNone/>
            </a:pPr>
            <a:endParaRPr lang="is-IS" altLang="zh-CN" sz="2400"/>
          </a:p>
          <a:p>
            <a:pPr marL="0" indent="0">
              <a:buFontTx/>
              <a:buNone/>
            </a:pPr>
            <a:r>
              <a:rPr lang="is-IS" altLang="zh-CN" sz="2400" b="1">
                <a:solidFill>
                  <a:srgbClr val="339966"/>
                </a:solidFill>
              </a:rPr>
              <a:t>// postcondition</a:t>
            </a:r>
            <a:endParaRPr lang="zh-CN" altLang="en-US" sz="2400" b="1">
              <a:solidFill>
                <a:srgbClr val="339966"/>
              </a:solidFill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5A2711AF-E959-465B-BDCE-C3A896B335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A05A92-3D79-4ABD-88FC-054913E7399F}" type="slidenum">
              <a:rPr lang="zh-CN" altLang="en-US"/>
              <a:pPr>
                <a:defRPr/>
              </a:pPr>
              <a:t>10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C4034-9901-4C7D-A6CF-0A963FB6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Developer’s View</a:t>
            </a:r>
            <a:endParaRPr lang="zh-CN" altLang="en-US" dirty="0"/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997CA538-8D65-4EE0-9874-A80AC5C836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How to satisfy the user’s need?</a:t>
            </a:r>
          </a:p>
          <a:p>
            <a:endParaRPr lang="en-US" altLang="zh-CN"/>
          </a:p>
          <a:p>
            <a:r>
              <a:rPr lang="en-US" altLang="zh-CN"/>
              <a:t>What information? </a:t>
            </a:r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Fields</a:t>
            </a:r>
          </a:p>
          <a:p>
            <a:pPr lvl="1"/>
            <a:endParaRPr lang="en-US" altLang="zh-CN"/>
          </a:p>
          <a:p>
            <a:r>
              <a:rPr lang="en-US" altLang="zh-CN"/>
              <a:t>How to provide the information?</a:t>
            </a:r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Method body</a:t>
            </a:r>
            <a:r>
              <a:rPr lang="zh-CN" altLang="en-US">
                <a:solidFill>
                  <a:srgbClr val="0000FF"/>
                </a:solidFill>
              </a:rPr>
              <a:t>（方法体）</a:t>
            </a:r>
            <a:endParaRPr lang="en-US" altLang="zh-CN">
              <a:solidFill>
                <a:srgbClr val="0000FF"/>
              </a:solidFill>
            </a:endParaRPr>
          </a:p>
          <a:p>
            <a:pPr lvl="1"/>
            <a:endParaRPr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715746B5-4A8A-4B2D-8CCF-6E1CD51FC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B3DF79-9EDD-432C-9422-DECC2AC3AF26}" type="slidenum">
              <a:rPr lang="zh-CN" altLang="en-US"/>
              <a:pPr>
                <a:defRPr/>
              </a:pPr>
              <a:t>11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9C0ED-C44D-442B-AA5A-0ABB9034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Contract</a:t>
            </a:r>
            <a:r>
              <a:rPr lang="zh-CN" altLang="en-US" dirty="0"/>
              <a:t>（契约）</a:t>
            </a: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D499D310-7CCF-4E91-A36B-33E63C0EF6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pPr algn="just"/>
            <a:r>
              <a:rPr lang="en-US" altLang="zh-CN"/>
              <a:t>User ensures that the </a:t>
            </a:r>
            <a:r>
              <a:rPr lang="en-US" altLang="zh-CN">
                <a:solidFill>
                  <a:srgbClr val="0000FF"/>
                </a:solidFill>
              </a:rPr>
              <a:t>precondition</a:t>
            </a:r>
            <a:r>
              <a:rPr lang="en-US" altLang="zh-CN"/>
              <a:t> is true before invoking a method</a:t>
            </a:r>
          </a:p>
          <a:p>
            <a:endParaRPr lang="en-US" altLang="zh-CN"/>
          </a:p>
          <a:p>
            <a:pPr algn="just"/>
            <a:r>
              <a:rPr lang="en-US" altLang="zh-CN"/>
              <a:t>Developer guarantees that the </a:t>
            </a:r>
            <a:r>
              <a:rPr lang="en-US" altLang="zh-CN">
                <a:solidFill>
                  <a:srgbClr val="0000FF"/>
                </a:solidFill>
              </a:rPr>
              <a:t>post- condition</a:t>
            </a:r>
            <a:r>
              <a:rPr lang="en-US" altLang="zh-CN"/>
              <a:t> will be true after execution of the method</a:t>
            </a:r>
            <a:endParaRPr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F59A55A7-BF2C-4BEB-994D-11397DDDA5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23D111-D3D5-4031-ABF1-9009FB953D2B}" type="slidenum">
              <a:rPr lang="zh-CN" altLang="en-US"/>
              <a:pPr>
                <a:defRPr/>
              </a:pPr>
              <a:t>12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D8C55-0734-4371-A52C-33589616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Class Declaration</a:t>
            </a:r>
            <a:r>
              <a:rPr lang="zh-CN" altLang="en-US" dirty="0"/>
              <a:t>（声明）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729D4A53-AC62-4103-9135-62926553ED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/>
              <a:t>class &lt;class name&gt;</a:t>
            </a:r>
          </a:p>
          <a:p>
            <a:pPr marL="0" indent="0">
              <a:buFontTx/>
              <a:buNone/>
            </a:pPr>
            <a:r>
              <a:rPr lang="en-US" altLang="zh-CN"/>
              <a:t>{</a:t>
            </a:r>
          </a:p>
          <a:p>
            <a:pPr marL="0" indent="0"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private:</a:t>
            </a:r>
          </a:p>
          <a:p>
            <a:pPr marL="0" indent="0">
              <a:buFontTx/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C00000"/>
                </a:solidFill>
              </a:rPr>
              <a:t>(fields)</a:t>
            </a:r>
          </a:p>
          <a:p>
            <a:pPr marL="0" indent="0">
              <a:buFontTx/>
              <a:buNone/>
            </a:pPr>
            <a:r>
              <a:rPr lang="en-US" altLang="zh-CN">
                <a:solidFill>
                  <a:srgbClr val="0000FF"/>
                </a:solidFill>
              </a:rPr>
              <a:t>public: </a:t>
            </a:r>
          </a:p>
          <a:p>
            <a:pPr marL="0" indent="0"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en-US" altLang="zh-CN">
                <a:solidFill>
                  <a:srgbClr val="C00000"/>
                </a:solidFill>
              </a:rPr>
              <a:t>(method interfaces)</a:t>
            </a:r>
          </a:p>
          <a:p>
            <a:pPr marL="0" indent="0">
              <a:buFontTx/>
              <a:buNone/>
            </a:pPr>
            <a:r>
              <a:rPr lang="en-US" altLang="zh-CN"/>
              <a:t>}; </a:t>
            </a:r>
            <a:endParaRPr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7952BA8C-78C4-47CE-9F92-F2649E02AD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B626DF-0F27-47A5-8AFC-D766B07B804E}" type="slidenum">
              <a:rPr lang="zh-CN" altLang="en-US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E0CE95-ECC9-4441-8573-F89E78566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89250"/>
            <a:ext cx="2671763" cy="1125538"/>
          </a:xfrm>
          <a:prstGeom prst="rect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51AFF9-637E-4CB9-A561-3CF94F753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4103688"/>
            <a:ext cx="4710113" cy="1128712"/>
          </a:xfrm>
          <a:prstGeom prst="rect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B870C0-26F6-4E7D-98B4-310F74D96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338" y="2889250"/>
            <a:ext cx="3376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Developer’s view</a:t>
            </a:r>
            <a:endParaRPr lang="zh-CN" altLang="en-US" sz="2400">
              <a:solidFill>
                <a:schemeClr val="accent2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124AEB-3AF9-4492-90DE-E1CE70AB5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563" y="4316413"/>
            <a:ext cx="3376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User’s view</a:t>
            </a:r>
            <a:endParaRPr lang="zh-CN" altLang="en-US" sz="2400">
              <a:solidFill>
                <a:schemeClr val="accent2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A130CB-4E46-47E1-A4D5-2B0E7D9F8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93825"/>
            <a:ext cx="8078788" cy="4645025"/>
          </a:xfrm>
          <a:prstGeom prst="rect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23A2C1-2511-4477-9465-61EDC2B81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1450975"/>
            <a:ext cx="3375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C00000"/>
                </a:solidFill>
              </a:rPr>
              <a:t>header file   *.h</a:t>
            </a:r>
            <a:endParaRPr lang="zh-CN" altLang="en-US" sz="2400">
              <a:solidFill>
                <a:srgbClr val="C00000"/>
              </a:solidFill>
            </a:endParaRPr>
          </a:p>
        </p:txBody>
      </p:sp>
      <p:cxnSp>
        <p:nvCxnSpPr>
          <p:cNvPr id="18443" name="直接箭头连接符 8">
            <a:extLst>
              <a:ext uri="{FF2B5EF4-FFF2-40B4-BE49-F238E27FC236}">
                <a16:creationId xmlns:a16="http://schemas.microsoft.com/office/drawing/2014/main" id="{0EEDBAAF-C08C-423C-AD1B-BFB087F72210}"/>
              </a:ext>
            </a:extLst>
          </p:cNvPr>
          <p:cNvCxnSpPr>
            <a:cxnSpLocks/>
          </p:cNvCxnSpPr>
          <p:nvPr/>
        </p:nvCxnSpPr>
        <p:spPr bwMode="auto">
          <a:xfrm>
            <a:off x="1285875" y="3294063"/>
            <a:ext cx="104775" cy="3014662"/>
          </a:xfrm>
          <a:prstGeom prst="straightConnector1">
            <a:avLst/>
          </a:prstGeom>
          <a:noFill/>
          <a:ln w="63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4" name="直接箭头连接符 13">
            <a:extLst>
              <a:ext uri="{FF2B5EF4-FFF2-40B4-BE49-F238E27FC236}">
                <a16:creationId xmlns:a16="http://schemas.microsoft.com/office/drawing/2014/main" id="{663274E1-3632-4BAC-AF5F-26631A31358D}"/>
              </a:ext>
            </a:extLst>
          </p:cNvPr>
          <p:cNvCxnSpPr>
            <a:cxnSpLocks/>
          </p:cNvCxnSpPr>
          <p:nvPr/>
        </p:nvCxnSpPr>
        <p:spPr bwMode="auto">
          <a:xfrm>
            <a:off x="1016000" y="4554538"/>
            <a:ext cx="269875" cy="1754187"/>
          </a:xfrm>
          <a:prstGeom prst="straightConnector1">
            <a:avLst/>
          </a:prstGeom>
          <a:noFill/>
          <a:ln w="63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72DFBE58-2AC0-4D23-BCB9-16262912C5FC}"/>
              </a:ext>
            </a:extLst>
          </p:cNvPr>
          <p:cNvSpPr txBox="1"/>
          <p:nvPr/>
        </p:nvSpPr>
        <p:spPr>
          <a:xfrm>
            <a:off x="723900" y="6272213"/>
            <a:ext cx="3195638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+mj-ea"/>
                <a:ea typeface="+mj-ea"/>
              </a:rPr>
              <a:t>访问修饰符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10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72EED-688A-49BF-8BEA-5E728157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sz="4000" dirty="0"/>
              <a:t>Class Definition</a:t>
            </a:r>
            <a:r>
              <a:rPr lang="zh-CN" altLang="en-US" sz="4000" dirty="0"/>
              <a:t>（定义、实现）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BA489BD3-A8F3-464B-9C32-E1C0C38E00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105025"/>
            <a:ext cx="7772400" cy="4114800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zh-CN" sz="2200"/>
          </a:p>
          <a:p>
            <a:pPr marL="0" indent="0">
              <a:buFontTx/>
              <a:buNone/>
            </a:pPr>
            <a:r>
              <a:rPr lang="en-US" altLang="zh-CN" sz="2200">
                <a:solidFill>
                  <a:srgbClr val="0000FF"/>
                </a:solidFill>
              </a:rPr>
              <a:t>&lt;return type&gt;  &lt;class name&gt;::&lt;method name&gt; (&lt;list </a:t>
            </a:r>
            <a:r>
              <a:rPr lang="is-IS" altLang="zh-CN" sz="2200">
                <a:solidFill>
                  <a:srgbClr val="0000FF"/>
                </a:solidFill>
              </a:rPr>
              <a:t>…</a:t>
            </a:r>
            <a:r>
              <a:rPr lang="en-US" altLang="zh-CN" sz="2200">
                <a:solidFill>
                  <a:srgbClr val="0000FF"/>
                </a:solidFill>
              </a:rPr>
              <a:t>&gt;)</a:t>
            </a:r>
            <a:endParaRPr lang="is-IS" altLang="zh-CN" sz="2200">
              <a:solidFill>
                <a:srgbClr val="0000FF"/>
              </a:solidFill>
            </a:endParaRPr>
          </a:p>
          <a:p>
            <a:pPr marL="0" indent="0">
              <a:buFontTx/>
              <a:buNone/>
            </a:pPr>
            <a:r>
              <a:rPr lang="is-IS" altLang="zh-CN" sz="2400"/>
              <a:t>{</a:t>
            </a:r>
          </a:p>
          <a:p>
            <a:pPr marL="0" indent="0">
              <a:buFontTx/>
              <a:buNone/>
            </a:pPr>
            <a:r>
              <a:rPr lang="is-IS" altLang="zh-CN" sz="2400"/>
              <a:t>	...</a:t>
            </a:r>
          </a:p>
          <a:p>
            <a:pPr marL="0" indent="0">
              <a:buFontTx/>
              <a:buNone/>
            </a:pPr>
            <a:r>
              <a:rPr lang="is-IS" altLang="zh-CN" sz="2400"/>
              <a:t>}</a:t>
            </a:r>
            <a:endParaRPr lang="zh-CN" altLang="en-US" sz="240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B8070428-96D8-4360-ADB6-B4EFB320DF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D028EF-EA0D-475F-8994-7A23838A49FD}" type="slidenum">
              <a:rPr lang="zh-CN" altLang="en-US"/>
              <a:pPr>
                <a:defRPr/>
              </a:pPr>
              <a:t>14</a:t>
            </a:fld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C70DFC-D94D-449C-A1F6-8E45869D8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93825"/>
            <a:ext cx="8078788" cy="4645025"/>
          </a:xfrm>
          <a:prstGeom prst="rect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90805D-384C-42B6-8F7B-BFD72F0D7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1387475"/>
            <a:ext cx="3375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source file  *.cpp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3A586A-6645-417E-BAF4-BFC2C3A5D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8" y="2528888"/>
            <a:ext cx="7605712" cy="2076450"/>
          </a:xfrm>
          <a:prstGeom prst="rect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E37700-8DD5-4548-82C9-6CE09CB8B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788" y="4152900"/>
            <a:ext cx="33766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/>
              <a:t>Developer’s view</a:t>
            </a:r>
            <a:endParaRPr lang="zh-CN" altLang="en-US" sz="2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BEA606-9560-4F7C-B902-1103D7704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3336925"/>
            <a:ext cx="28797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Body</a:t>
            </a:r>
            <a:endParaRPr lang="zh-CN" altLang="en-US" sz="2400">
              <a:solidFill>
                <a:srgbClr val="FF0000"/>
              </a:solidFill>
            </a:endParaRPr>
          </a:p>
        </p:txBody>
      </p:sp>
      <p:cxnSp>
        <p:nvCxnSpPr>
          <p:cNvPr id="19466" name="直接箭头连接符 13">
            <a:extLst>
              <a:ext uri="{FF2B5EF4-FFF2-40B4-BE49-F238E27FC236}">
                <a16:creationId xmlns:a16="http://schemas.microsoft.com/office/drawing/2014/main" id="{1F8FF498-FDCF-4C84-954E-69ABC3A6BA7A}"/>
              </a:ext>
            </a:extLst>
          </p:cNvPr>
          <p:cNvCxnSpPr>
            <a:cxnSpLocks/>
          </p:cNvCxnSpPr>
          <p:nvPr/>
        </p:nvCxnSpPr>
        <p:spPr bwMode="auto">
          <a:xfrm flipH="1">
            <a:off x="3192463" y="2889250"/>
            <a:ext cx="1244600" cy="2513013"/>
          </a:xfrm>
          <a:prstGeom prst="straightConnector1">
            <a:avLst/>
          </a:prstGeom>
          <a:noFill/>
          <a:ln w="63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7C1F2F9-CF1E-42C0-A8D8-7CB1FDF130F7}"/>
              </a:ext>
            </a:extLst>
          </p:cNvPr>
          <p:cNvSpPr txBox="1"/>
          <p:nvPr/>
        </p:nvSpPr>
        <p:spPr>
          <a:xfrm>
            <a:off x="2524125" y="5364163"/>
            <a:ext cx="319563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latin typeface="+mj-ea"/>
                <a:ea typeface="+mj-ea"/>
              </a:rPr>
              <a:t>作用域限定符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BC6F9-E179-460E-BA99-482190C6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Company</a:t>
            </a:r>
            <a:endParaRPr lang="zh-CN" altLang="en-US" dirty="0"/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7D56D726-531B-4043-9710-720A55E2FB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A company</a:t>
            </a:r>
          </a:p>
          <a:p>
            <a:pPr algn="just"/>
            <a:r>
              <a:rPr lang="en-US" altLang="zh-CN"/>
              <a:t>The leader wants to know who earns most</a:t>
            </a:r>
          </a:p>
          <a:p>
            <a:pPr lvl="1"/>
            <a:r>
              <a:rPr lang="en-US" altLang="zh-CN"/>
              <a:t>How to find?</a:t>
            </a:r>
          </a:p>
          <a:p>
            <a:pPr lvl="1"/>
            <a:endParaRPr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29AE5A20-91DA-4748-99AB-A5D95284A1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4BC90C-1FC0-4D13-95E3-A58BEBF9217E}" type="slidenum">
              <a:rPr lang="zh-CN" altLang="en-US"/>
              <a:pPr>
                <a:defRPr/>
              </a:pPr>
              <a:t>15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F7777-D776-4CD8-8F24-A63C93DB2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Find the Best-Paid Employee</a:t>
            </a:r>
            <a:endParaRPr lang="zh-CN" altLang="en-US" dirty="0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60B5A254-7DDA-41A3-B2B5-D969FD1213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Store all the employee</a:t>
            </a:r>
          </a:p>
          <a:p>
            <a:r>
              <a:rPr lang="en-US" altLang="zh-CN">
                <a:solidFill>
                  <a:srgbClr val="0000FF"/>
                </a:solidFill>
              </a:rPr>
              <a:t>Input one by one</a:t>
            </a:r>
          </a:p>
          <a:p>
            <a:pPr lvl="1"/>
            <a:r>
              <a:rPr lang="en-US" altLang="zh-CN">
                <a:solidFill>
                  <a:srgbClr val="339966"/>
                </a:solidFill>
              </a:rPr>
              <a:t>The best-paid employee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How to output?</a:t>
            </a:r>
          </a:p>
          <a:p>
            <a:endParaRPr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1E6EBA97-C856-4A82-8F08-8FBDF4C3B2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F5E1E0-51B8-4BFF-B5C0-7300DCC6F902}" type="slidenum">
              <a:rPr lang="zh-CN" altLang="en-US"/>
              <a:pPr>
                <a:defRPr/>
              </a:pPr>
              <a:t>16</a:t>
            </a:fld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6D454D4-F1DC-4C0B-9A60-A3D53A9A24E2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4314825"/>
          <a:ext cx="4910138" cy="1428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0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Employee</a:t>
                      </a:r>
                      <a:r>
                        <a:rPr lang="en-US" altLang="zh-CN" sz="1800" baseline="0" dirty="0"/>
                        <a:t> </a:t>
                      </a:r>
                      <a:r>
                        <a:rPr lang="en-US" altLang="zh-CN" sz="1800" dirty="0" err="1"/>
                        <a:t>bestPaidEmployee</a:t>
                      </a:r>
                      <a:endParaRPr lang="zh-CN" altLang="en-US" sz="1800" dirty="0"/>
                    </a:p>
                  </a:txBody>
                  <a:tcPr marL="91441" marR="91441" marT="45705" marB="457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findBestPaid</a:t>
                      </a:r>
                      <a:r>
                        <a:rPr lang="en-US" altLang="zh-CN" sz="1800" dirty="0"/>
                        <a:t>()</a:t>
                      </a:r>
                      <a:endParaRPr lang="zh-CN" altLang="en-US" sz="1800" dirty="0"/>
                    </a:p>
                  </a:txBody>
                  <a:tcPr marL="91441" marR="91441" marT="45705" marB="457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altLang="zh-CN" sz="1800" dirty="0" err="1"/>
                        <a:t>printBestPaid</a:t>
                      </a:r>
                      <a:r>
                        <a:rPr lang="en-US" altLang="zh-CN" sz="1800" dirty="0"/>
                        <a:t>()</a:t>
                      </a:r>
                      <a:endParaRPr lang="zh-CN" altLang="en-US" sz="1800" dirty="0"/>
                    </a:p>
                  </a:txBody>
                  <a:tcPr marL="91441" marR="91441" marT="45705" marB="457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9425C-BBAE-4198-8CDA-5C9D8557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The Best-Paid Employee</a:t>
            </a:r>
            <a:endParaRPr lang="zh-CN" altLang="en-US" dirty="0"/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2F37C7DC-3B9B-4BAE-9F4A-0F610E6666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Employee</a:t>
            </a:r>
          </a:p>
          <a:p>
            <a:pPr lvl="1"/>
            <a:r>
              <a:rPr lang="en-US" altLang="zh-CN">
                <a:solidFill>
                  <a:srgbClr val="339966"/>
                </a:solidFill>
              </a:rPr>
              <a:t>Name</a:t>
            </a:r>
          </a:p>
          <a:p>
            <a:pPr lvl="1"/>
            <a:r>
              <a:rPr lang="en-US" altLang="zh-CN">
                <a:solidFill>
                  <a:srgbClr val="339966"/>
                </a:solidFill>
              </a:rPr>
              <a:t>Salary</a:t>
            </a:r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Input </a:t>
            </a:r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Compare</a:t>
            </a:r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Output</a:t>
            </a:r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Copy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DE76C3F2-1624-4D65-8664-B6FEBA752B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BCEE928-FC99-4808-9064-3F62B94834BE}" type="slidenum">
              <a:rPr lang="zh-CN" altLang="en-US"/>
              <a:pPr>
                <a:defRPr/>
              </a:pPr>
              <a:t>17</a:t>
            </a:fld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5E3EB8E-8FAF-45AF-B519-4283B0E5FE55}"/>
              </a:ext>
            </a:extLst>
          </p:cNvPr>
          <p:cNvGraphicFramePr>
            <a:graphicFrameLocks noGrp="1"/>
          </p:cNvGraphicFramePr>
          <p:nvPr/>
        </p:nvGraphicFramePr>
        <p:xfrm>
          <a:off x="3762375" y="2843213"/>
          <a:ext cx="4910138" cy="2638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0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39">
                <a:tc>
                  <a:txBody>
                    <a:bodyPr/>
                    <a:lstStyle/>
                    <a:p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1" marR="91441" marT="45742" marB="457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39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chemeClr val="bg1"/>
                          </a:solidFill>
                        </a:rPr>
                        <a:t>salary</a:t>
                      </a:r>
                      <a:endParaRPr lang="zh-CN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1" marR="91441" marT="45742" marB="45742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637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input()</a:t>
                      </a:r>
                      <a:endParaRPr lang="zh-CN" altLang="en-US" sz="1800" dirty="0"/>
                    </a:p>
                  </a:txBody>
                  <a:tcPr marL="91441" marR="91441" marT="45742" marB="457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637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output()</a:t>
                      </a:r>
                      <a:endParaRPr lang="zh-CN" altLang="en-US" sz="1800" dirty="0"/>
                    </a:p>
                  </a:txBody>
                  <a:tcPr marL="91441" marR="91441" marT="45742" marB="457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637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compare()</a:t>
                      </a:r>
                      <a:endParaRPr lang="zh-CN" altLang="en-US" sz="1800" dirty="0"/>
                    </a:p>
                  </a:txBody>
                  <a:tcPr marL="91441" marR="91441" marT="45742" marB="457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637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copy()</a:t>
                      </a:r>
                      <a:endParaRPr lang="zh-CN" altLang="en-US" sz="1800" dirty="0"/>
                    </a:p>
                  </a:txBody>
                  <a:tcPr marL="91441" marR="91441" marT="45742" marB="4574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1B51B97-A74D-4984-9547-740483289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895975"/>
            <a:ext cx="6435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Constructor!!!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E5CCE-9311-47E1-BF28-BA536C207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Demonstration</a:t>
            </a:r>
            <a:endParaRPr lang="zh-CN" altLang="en-US" dirty="0"/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CF6553B3-ADC2-498A-B4D6-1BEB471355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Build a</a:t>
            </a:r>
            <a:r>
              <a:rPr lang="zh-CN" altLang="en-US"/>
              <a:t> </a:t>
            </a:r>
            <a:r>
              <a:rPr lang="en-US" altLang="zh-CN"/>
              <a:t>project</a:t>
            </a:r>
            <a:r>
              <a:rPr lang="zh-CN" altLang="en-US"/>
              <a:t> </a:t>
            </a:r>
            <a:r>
              <a:rPr lang="en-US" altLang="zh-CN"/>
              <a:t>with</a:t>
            </a:r>
            <a:r>
              <a:rPr lang="zh-CN" altLang="en-US"/>
              <a:t> </a:t>
            </a:r>
            <a:r>
              <a:rPr lang="en-US" altLang="zh-CN"/>
              <a:t>multiple</a:t>
            </a:r>
            <a:r>
              <a:rPr lang="zh-CN" altLang="en-US"/>
              <a:t> </a:t>
            </a:r>
            <a:r>
              <a:rPr lang="en-US" altLang="zh-CN"/>
              <a:t>*.h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*.cpp</a:t>
            </a:r>
            <a:r>
              <a:rPr lang="zh-CN" altLang="en-US"/>
              <a:t> </a:t>
            </a:r>
            <a:r>
              <a:rPr lang="en-US" altLang="zh-CN"/>
              <a:t>files</a:t>
            </a:r>
            <a:endParaRPr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D506FDDA-6912-43C1-A3F9-CB4CCE38B6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290664-0CBB-4FE6-AD1A-629A5601ACA6}" type="slidenum">
              <a:rPr lang="zh-CN" altLang="en-US" smtClean="0"/>
              <a:pPr>
                <a:defRPr/>
              </a:pPr>
              <a:t>18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8B037-6B07-4366-85C1-26DD4603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Inheritance</a:t>
            </a:r>
            <a:r>
              <a:rPr lang="zh-CN" altLang="en-US" dirty="0"/>
              <a:t>（继承）</a:t>
            </a: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481035AB-8E4A-480F-8B58-E48474325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98F3E3-F3E9-41DF-9BFC-079394B575A3}" type="slidenum">
              <a:rPr lang="zh-CN" altLang="en-US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E4DD888-2A36-4304-B66F-6313B6FBD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28775"/>
            <a:ext cx="7772400" cy="377983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800" dirty="0"/>
              <a:t>class &lt;derived class&gt; </a:t>
            </a:r>
            <a:r>
              <a:rPr lang="en-US" altLang="zh-CN" sz="2800" dirty="0">
                <a:solidFill>
                  <a:srgbClr val="FF0000"/>
                </a:solidFill>
              </a:rPr>
              <a:t>: public</a:t>
            </a:r>
            <a:r>
              <a:rPr lang="en-US" altLang="zh-CN" sz="2800" dirty="0"/>
              <a:t> &lt;base class&gt;</a:t>
            </a:r>
          </a:p>
          <a:p>
            <a:pPr marL="0" indent="0">
              <a:buFontTx/>
              <a:buNone/>
              <a:defRPr/>
            </a:pPr>
            <a:r>
              <a:rPr lang="en-US" altLang="zh-CN" sz="2800" dirty="0"/>
              <a:t>{</a:t>
            </a:r>
          </a:p>
          <a:p>
            <a:pPr marL="457200" lvl="1" indent="0">
              <a:buFontTx/>
              <a:buNone/>
              <a:defRPr/>
            </a:pPr>
            <a:r>
              <a:rPr lang="is-IS" altLang="zh-CN" dirty="0"/>
              <a:t>…</a:t>
            </a:r>
            <a:endParaRPr lang="en-US" altLang="zh-CN" dirty="0"/>
          </a:p>
          <a:p>
            <a:pPr marL="0" indent="0">
              <a:buFontTx/>
              <a:buNone/>
              <a:defRPr/>
            </a:pPr>
            <a:r>
              <a:rPr lang="en-US" altLang="zh-CN" sz="2800" dirty="0"/>
              <a:t>}</a:t>
            </a:r>
          </a:p>
          <a:p>
            <a:pPr marL="0" indent="0">
              <a:buFontTx/>
              <a:buNone/>
              <a:defRPr/>
            </a:pPr>
            <a:endParaRPr lang="en-US" altLang="zh-CN" sz="2800" dirty="0"/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派生类</a:t>
            </a:r>
            <a:endParaRPr lang="en-US" altLang="zh-CN" sz="2800" dirty="0"/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基类</a:t>
            </a:r>
          </a:p>
          <a:p>
            <a:pPr>
              <a:defRPr/>
            </a:pP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24581" name="直接箭头连接符 4">
            <a:extLst>
              <a:ext uri="{FF2B5EF4-FFF2-40B4-BE49-F238E27FC236}">
                <a16:creationId xmlns:a16="http://schemas.microsoft.com/office/drawing/2014/main" id="{547781EA-905A-47C2-B8CC-D93D96B66E5F}"/>
              </a:ext>
            </a:extLst>
          </p:cNvPr>
          <p:cNvCxnSpPr>
            <a:cxnSpLocks/>
          </p:cNvCxnSpPr>
          <p:nvPr/>
        </p:nvCxnSpPr>
        <p:spPr bwMode="auto">
          <a:xfrm flipH="1">
            <a:off x="1331913" y="2033588"/>
            <a:ext cx="1560512" cy="2263775"/>
          </a:xfrm>
          <a:prstGeom prst="straightConnector1">
            <a:avLst/>
          </a:prstGeom>
          <a:noFill/>
          <a:ln w="63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2" name="直接箭头连接符 5">
            <a:extLst>
              <a:ext uri="{FF2B5EF4-FFF2-40B4-BE49-F238E27FC236}">
                <a16:creationId xmlns:a16="http://schemas.microsoft.com/office/drawing/2014/main" id="{6AAC9C2C-8B28-444C-9552-ED34B65A521D}"/>
              </a:ext>
            </a:extLst>
          </p:cNvPr>
          <p:cNvCxnSpPr>
            <a:cxnSpLocks/>
          </p:cNvCxnSpPr>
          <p:nvPr/>
        </p:nvCxnSpPr>
        <p:spPr bwMode="auto">
          <a:xfrm flipH="1">
            <a:off x="1511300" y="2033588"/>
            <a:ext cx="5086350" cy="2970212"/>
          </a:xfrm>
          <a:prstGeom prst="straightConnector1">
            <a:avLst/>
          </a:prstGeom>
          <a:noFill/>
          <a:ln w="63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D8F9C-11B8-4455-8831-1CC8E8F4F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Self-introduction</a:t>
            </a:r>
            <a:endParaRPr lang="zh-CN" altLang="en-US" dirty="0"/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99FBC932-0656-495E-A2DD-B1F5624CED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8296690" cy="4114800"/>
          </a:xfrm>
        </p:spPr>
        <p:txBody>
          <a:bodyPr/>
          <a:lstStyle/>
          <a:p>
            <a:r>
              <a:rPr lang="en-US" altLang="zh-CN" dirty="0"/>
              <a:t>Name: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赵恒军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/>
              <a:t>Position: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Software Engineering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Phone: 18302301799</a:t>
            </a:r>
          </a:p>
          <a:p>
            <a:r>
              <a:rPr lang="en-US" altLang="zh-CN" dirty="0"/>
              <a:t>Mail: </a:t>
            </a:r>
            <a:r>
              <a:rPr lang="en-US" altLang="zh-CN" u="sng" dirty="0">
                <a:solidFill>
                  <a:srgbClr val="0000FF"/>
                </a:solidFill>
              </a:rPr>
              <a:t>zhaohj2016@swu.edu.cn</a:t>
            </a:r>
          </a:p>
          <a:p>
            <a:endParaRPr lang="en-US" altLang="zh-CN" u="sng" dirty="0">
              <a:solidFill>
                <a:srgbClr val="0000FF"/>
              </a:solidFill>
            </a:endParaRPr>
          </a:p>
        </p:txBody>
      </p:sp>
      <p:sp>
        <p:nvSpPr>
          <p:cNvPr id="10243" name="幻灯片编号占位符 3">
            <a:extLst>
              <a:ext uri="{FF2B5EF4-FFF2-40B4-BE49-F238E27FC236}">
                <a16:creationId xmlns:a16="http://schemas.microsoft.com/office/drawing/2014/main" id="{2A72677E-9388-45B1-88E4-EF421BAFBD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98083DC3-EBD3-47A8-813B-38F7B3AB080A}" type="slidenum">
              <a:rPr lang="zh-CN" altLang="en-US" sz="1400" smtClean="0">
                <a:latin typeface="+mn-lt"/>
                <a:ea typeface="宋体" charset="0"/>
              </a:rPr>
              <a:pPr>
                <a:spcBef>
                  <a:spcPct val="0"/>
                </a:spcBef>
                <a:buFontTx/>
                <a:buNone/>
                <a:defRPr/>
              </a:pPr>
              <a:t>2</a:t>
            </a:fld>
            <a:endParaRPr lang="en-US" altLang="zh-CN" sz="1400" dirty="0">
              <a:latin typeface="+mn-lt"/>
              <a:ea typeface="宋体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CB558-A4E0-43E9-AEB0-2022FD66B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Inheritance</a:t>
            </a:r>
            <a:endParaRPr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0FEAE16F-8474-4B80-942D-CDF7ACFD84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D39CCF-AA2F-44E2-BA55-EFA19DDA642F}" type="slidenum">
              <a:rPr lang="zh-CN" altLang="en-US"/>
              <a:pPr>
                <a:defRPr/>
              </a:pPr>
              <a:t>20</a:t>
            </a:fld>
            <a:endParaRPr lang="en-US" altLang="zh-CN" dirty="0"/>
          </a:p>
        </p:txBody>
      </p:sp>
      <p:pic>
        <p:nvPicPr>
          <p:cNvPr id="25604" name="图片 5">
            <a:extLst>
              <a:ext uri="{FF2B5EF4-FFF2-40B4-BE49-F238E27FC236}">
                <a16:creationId xmlns:a16="http://schemas.microsoft.com/office/drawing/2014/main" id="{D5802EC2-7737-4E90-BDD4-5ED2FBCAD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2988"/>
            <a:ext cx="9144000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49323-7BDC-4E06-A6DD-8F9F4E04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Inheritance</a:t>
            </a:r>
            <a:endParaRPr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4134CD55-D354-419B-AE73-18B505ED61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60462C-2A5D-448E-BF26-63633A9EE196}" type="slidenum">
              <a:rPr lang="zh-CN" altLang="en-US"/>
              <a:pPr>
                <a:defRPr/>
              </a:pPr>
              <a:t>21</a:t>
            </a:fld>
            <a:endParaRPr lang="en-US" altLang="zh-CN" dirty="0"/>
          </a:p>
        </p:txBody>
      </p:sp>
      <p:pic>
        <p:nvPicPr>
          <p:cNvPr id="27652" name="图片 2">
            <a:extLst>
              <a:ext uri="{FF2B5EF4-FFF2-40B4-BE49-F238E27FC236}">
                <a16:creationId xmlns:a16="http://schemas.microsoft.com/office/drawing/2014/main" id="{D5A80651-A547-4293-8BD0-25DBFD2A0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00"/>
            <a:ext cx="9144000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C61C4-5986-4824-9F98-B57DDEE5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Inheritance</a:t>
            </a:r>
            <a:endParaRPr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BA830813-C47C-4235-841A-06A8EB7960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D2D88C-BC24-49C9-A67A-A547FC7D8154}" type="slidenum">
              <a:rPr lang="zh-CN" altLang="en-US"/>
              <a:pPr>
                <a:defRPr/>
              </a:pPr>
              <a:t>22</a:t>
            </a:fld>
            <a:endParaRPr lang="en-US" altLang="zh-CN" dirty="0"/>
          </a:p>
        </p:txBody>
      </p:sp>
      <p:pic>
        <p:nvPicPr>
          <p:cNvPr id="28676" name="图片 4">
            <a:extLst>
              <a:ext uri="{FF2B5EF4-FFF2-40B4-BE49-F238E27FC236}">
                <a16:creationId xmlns:a16="http://schemas.microsoft.com/office/drawing/2014/main" id="{E6CDC516-ACF4-4537-B02B-6DDFA4816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F78D3-1C3D-40FF-8BCF-744F76D5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/>
              <a:t>Inheritance</a:t>
            </a:r>
            <a:endParaRPr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5E105FA9-3DC0-464D-820F-5066FE32F9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87439A-A892-4CBA-8255-44CDCE4E4AE2}" type="slidenum">
              <a:rPr lang="zh-CN" altLang="en-US"/>
              <a:pPr>
                <a:defRPr/>
              </a:pPr>
              <a:t>23</a:t>
            </a:fld>
            <a:endParaRPr lang="en-US" altLang="zh-CN" dirty="0"/>
          </a:p>
        </p:txBody>
      </p:sp>
      <p:pic>
        <p:nvPicPr>
          <p:cNvPr id="29700" name="图片 2">
            <a:extLst>
              <a:ext uri="{FF2B5EF4-FFF2-40B4-BE49-F238E27FC236}">
                <a16:creationId xmlns:a16="http://schemas.microsoft.com/office/drawing/2014/main" id="{52E5EE70-5E92-4661-AC4C-EAFEFB3ED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00"/>
            <a:ext cx="9144000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782C1-6DD1-4C49-8B6F-1AFE878E4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Monthly Paid Employee</a:t>
            </a:r>
            <a:endParaRPr lang="zh-CN" altLang="en-US" dirty="0"/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BFF0D5CA-3ABF-454D-A729-7910C65D20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770438"/>
          </a:xfrm>
        </p:spPr>
        <p:txBody>
          <a:bodyPr/>
          <a:lstStyle/>
          <a:p>
            <a:r>
              <a:rPr lang="en-US" altLang="zh-CN"/>
              <a:t>A new class?</a:t>
            </a:r>
          </a:p>
          <a:p>
            <a:pPr lvl="1"/>
            <a:r>
              <a:rPr lang="en-US" altLang="zh-CN" sz="2400">
                <a:solidFill>
                  <a:srgbClr val="339966"/>
                </a:solidFill>
              </a:rPr>
              <a:t>Name</a:t>
            </a:r>
          </a:p>
          <a:p>
            <a:pPr lvl="1"/>
            <a:r>
              <a:rPr lang="en-US" altLang="zh-CN" sz="2400">
                <a:solidFill>
                  <a:srgbClr val="339966"/>
                </a:solidFill>
              </a:rPr>
              <a:t>Gross Salary</a:t>
            </a:r>
          </a:p>
          <a:p>
            <a:pPr lvl="1"/>
            <a:r>
              <a:rPr lang="en-US" altLang="zh-CN" sz="2400">
                <a:solidFill>
                  <a:srgbClr val="339966"/>
                </a:solidFill>
              </a:rPr>
              <a:t>Months</a:t>
            </a:r>
          </a:p>
          <a:p>
            <a:pPr lvl="1"/>
            <a:r>
              <a:rPr lang="en-US" altLang="zh-CN" sz="2400">
                <a:solidFill>
                  <a:srgbClr val="339966"/>
                </a:solidFill>
              </a:rPr>
              <a:t>Salary per month</a:t>
            </a:r>
          </a:p>
          <a:p>
            <a:pPr lvl="1"/>
            <a:r>
              <a:rPr lang="en-US" altLang="zh-CN" sz="2400">
                <a:solidFill>
                  <a:srgbClr val="339966"/>
                </a:solidFill>
              </a:rPr>
              <a:t>Input</a:t>
            </a:r>
          </a:p>
          <a:p>
            <a:pPr lvl="1"/>
            <a:r>
              <a:rPr lang="en-US" altLang="zh-CN" sz="2400">
                <a:solidFill>
                  <a:srgbClr val="339966"/>
                </a:solidFill>
              </a:rPr>
              <a:t>Compare</a:t>
            </a:r>
          </a:p>
          <a:p>
            <a:pPr lvl="1"/>
            <a:r>
              <a:rPr lang="en-US" altLang="zh-CN" sz="2400">
                <a:solidFill>
                  <a:srgbClr val="339966"/>
                </a:solidFill>
              </a:rPr>
              <a:t>Output</a:t>
            </a:r>
          </a:p>
          <a:p>
            <a:pPr lvl="1"/>
            <a:r>
              <a:rPr lang="en-US" altLang="zh-CN" sz="2400">
                <a:solidFill>
                  <a:srgbClr val="339966"/>
                </a:solidFill>
              </a:rPr>
              <a:t>Copy</a:t>
            </a: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4F6BF86-B56C-4B40-A6DC-0B5F4D7555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807D8F-4068-4180-A263-B5A761BB26ED}" type="slidenum">
              <a:rPr lang="zh-CN" altLang="en-US"/>
              <a:pPr>
                <a:defRPr/>
              </a:pPr>
              <a:t>24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31DC3-0166-459B-8110-7EED4A684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Hourly Paid Employee</a:t>
            </a:r>
            <a:endParaRPr lang="zh-CN" altLang="en-US" dirty="0"/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C36C6182-0923-4B64-B159-310828BBE8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770438"/>
          </a:xfrm>
        </p:spPr>
        <p:txBody>
          <a:bodyPr/>
          <a:lstStyle/>
          <a:p>
            <a:r>
              <a:rPr lang="en-US" altLang="zh-CN"/>
              <a:t>A new class?</a:t>
            </a:r>
          </a:p>
          <a:p>
            <a:pPr lvl="1"/>
            <a:r>
              <a:rPr lang="en-US" altLang="zh-CN" sz="2400">
                <a:solidFill>
                  <a:srgbClr val="339966"/>
                </a:solidFill>
              </a:rPr>
              <a:t>Name</a:t>
            </a:r>
          </a:p>
          <a:p>
            <a:pPr lvl="1"/>
            <a:r>
              <a:rPr lang="en-US" altLang="zh-CN" sz="2400">
                <a:solidFill>
                  <a:srgbClr val="339966"/>
                </a:solidFill>
              </a:rPr>
              <a:t>Gross Salary</a:t>
            </a:r>
          </a:p>
          <a:p>
            <a:pPr lvl="1"/>
            <a:r>
              <a:rPr lang="en-US" altLang="zh-CN" sz="2400">
                <a:solidFill>
                  <a:srgbClr val="FF0000"/>
                </a:solidFill>
              </a:rPr>
              <a:t>Months</a:t>
            </a:r>
          </a:p>
          <a:p>
            <a:pPr lvl="1"/>
            <a:r>
              <a:rPr lang="en-US" altLang="zh-CN" sz="2400">
                <a:solidFill>
                  <a:srgbClr val="FF0000"/>
                </a:solidFill>
              </a:rPr>
              <a:t>Salary per month</a:t>
            </a:r>
          </a:p>
          <a:p>
            <a:pPr lvl="1"/>
            <a:r>
              <a:rPr lang="en-US" altLang="zh-CN" sz="2400">
                <a:solidFill>
                  <a:srgbClr val="FF0000"/>
                </a:solidFill>
              </a:rPr>
              <a:t>Input</a:t>
            </a:r>
          </a:p>
          <a:p>
            <a:pPr lvl="1"/>
            <a:r>
              <a:rPr lang="en-US" altLang="zh-CN" sz="2400">
                <a:solidFill>
                  <a:srgbClr val="339966"/>
                </a:solidFill>
              </a:rPr>
              <a:t>Compare</a:t>
            </a:r>
          </a:p>
          <a:p>
            <a:pPr lvl="1"/>
            <a:r>
              <a:rPr lang="en-US" altLang="zh-CN" sz="2400">
                <a:solidFill>
                  <a:srgbClr val="339966"/>
                </a:solidFill>
              </a:rPr>
              <a:t>Output</a:t>
            </a:r>
          </a:p>
          <a:p>
            <a:pPr lvl="1"/>
            <a:r>
              <a:rPr lang="en-US" altLang="zh-CN" sz="2400">
                <a:solidFill>
                  <a:srgbClr val="339966"/>
                </a:solidFill>
              </a:rPr>
              <a:t>Copy</a:t>
            </a: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C318A7A1-6B36-4A9B-8223-8E4E33102F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171EE3-1C0D-4748-8C6E-8A47758F8C32}" type="slidenum">
              <a:rPr lang="zh-CN" altLang="en-US"/>
              <a:pPr>
                <a:defRPr/>
              </a:pPr>
              <a:t>25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D6BA4-484E-4BD2-A5B0-7B726D15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Hourly Paid Employee</a:t>
            </a:r>
            <a:endParaRPr lang="zh-CN" altLang="en-US" dirty="0"/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376C08AF-267D-4249-A783-A095E519EE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770438"/>
          </a:xfrm>
        </p:spPr>
        <p:txBody>
          <a:bodyPr/>
          <a:lstStyle/>
          <a:p>
            <a:r>
              <a:rPr lang="en-US" altLang="zh-CN"/>
              <a:t>A new class?</a:t>
            </a:r>
          </a:p>
          <a:p>
            <a:pPr lvl="1"/>
            <a:r>
              <a:rPr lang="en-US" altLang="zh-CN" sz="2400">
                <a:solidFill>
                  <a:srgbClr val="339966"/>
                </a:solidFill>
              </a:rPr>
              <a:t>Name</a:t>
            </a:r>
          </a:p>
          <a:p>
            <a:pPr lvl="1"/>
            <a:r>
              <a:rPr lang="en-US" altLang="zh-CN" sz="2400">
                <a:solidFill>
                  <a:srgbClr val="339966"/>
                </a:solidFill>
              </a:rPr>
              <a:t>Gross Salary</a:t>
            </a:r>
          </a:p>
          <a:p>
            <a:pPr lvl="1"/>
            <a:r>
              <a:rPr lang="en-US" altLang="zh-CN" sz="2400">
                <a:solidFill>
                  <a:srgbClr val="FF0000"/>
                </a:solidFill>
              </a:rPr>
              <a:t>Months</a:t>
            </a:r>
          </a:p>
          <a:p>
            <a:pPr lvl="1"/>
            <a:r>
              <a:rPr lang="en-US" altLang="zh-CN" sz="2400">
                <a:solidFill>
                  <a:srgbClr val="FF0000"/>
                </a:solidFill>
              </a:rPr>
              <a:t>Salary per month</a:t>
            </a:r>
          </a:p>
          <a:p>
            <a:pPr lvl="1"/>
            <a:r>
              <a:rPr lang="en-US" altLang="zh-CN" sz="2400">
                <a:solidFill>
                  <a:srgbClr val="FF0066"/>
                </a:solidFill>
              </a:rPr>
              <a:t>Input</a:t>
            </a:r>
          </a:p>
          <a:p>
            <a:pPr lvl="1"/>
            <a:r>
              <a:rPr lang="en-US" altLang="zh-CN" sz="2400">
                <a:solidFill>
                  <a:srgbClr val="339966"/>
                </a:solidFill>
              </a:rPr>
              <a:t>Compare</a:t>
            </a:r>
          </a:p>
          <a:p>
            <a:pPr lvl="1"/>
            <a:r>
              <a:rPr lang="en-US" altLang="zh-CN" sz="2400">
                <a:solidFill>
                  <a:srgbClr val="339966"/>
                </a:solidFill>
              </a:rPr>
              <a:t>Output</a:t>
            </a:r>
          </a:p>
          <a:p>
            <a:pPr lvl="1"/>
            <a:r>
              <a:rPr lang="en-US" altLang="zh-CN" sz="2400">
                <a:solidFill>
                  <a:srgbClr val="339966"/>
                </a:solidFill>
              </a:rPr>
              <a:t>Copy</a:t>
            </a:r>
            <a:endParaRPr lang="en-US" altLang="zh-CN">
              <a:solidFill>
                <a:srgbClr val="339966"/>
              </a:solidFill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236CECF-0BDC-4D65-9261-820327B9F0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9328F7-13FF-4CBD-8005-BBCFFFBE2CC3}" type="slidenum">
              <a:rPr lang="zh-CN" altLang="en-US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33447E-B92B-4C55-992B-DDD82F86B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754313"/>
            <a:ext cx="2416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66"/>
                </a:solidFill>
              </a:rPr>
              <a:t>Code reuse!</a:t>
            </a:r>
            <a:endParaRPr lang="zh-CN" altLang="en-US">
              <a:solidFill>
                <a:srgbClr val="FF0066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98BA75-E708-472B-9AF2-0F9F3DE3A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754438"/>
            <a:ext cx="64357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66"/>
                </a:solidFill>
              </a:rPr>
              <a:t>Open-Closed Principle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B333A9-5851-4B55-B653-D2C923260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3" y="4784725"/>
            <a:ext cx="1665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extension</a:t>
            </a:r>
            <a:endParaRPr lang="zh-CN" altLang="en-US" sz="2400">
              <a:solidFill>
                <a:schemeClr val="accent2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18AB49-F179-427F-BBE5-BFDC9C8B1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650" y="4767263"/>
            <a:ext cx="1987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modification</a:t>
            </a:r>
            <a:endParaRPr lang="zh-CN" altLang="en-US" sz="2400">
              <a:solidFill>
                <a:schemeClr val="accent2"/>
              </a:solidFill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BF1BE67-4A30-4CE3-BA75-FB3B3699FE3A}"/>
              </a:ext>
            </a:extLst>
          </p:cNvPr>
          <p:cNvCxnSpPr>
            <a:cxnSpLocks noChangeShapeType="1"/>
            <a:endCxn id="3" idx="0"/>
          </p:cNvCxnSpPr>
          <p:nvPr/>
        </p:nvCxnSpPr>
        <p:spPr bwMode="auto">
          <a:xfrm flipH="1">
            <a:off x="5314950" y="4340225"/>
            <a:ext cx="336550" cy="444500"/>
          </a:xfrm>
          <a:prstGeom prst="straightConnector1">
            <a:avLst/>
          </a:prstGeom>
          <a:noFill/>
          <a:ln w="63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AE6592EB-960D-4F8A-A9DC-42268220DCB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21488" y="4327525"/>
            <a:ext cx="312737" cy="465138"/>
          </a:xfrm>
          <a:prstGeom prst="straightConnector1">
            <a:avLst/>
          </a:prstGeom>
          <a:noFill/>
          <a:ln w="63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9" name="文本框 6">
            <a:extLst>
              <a:ext uri="{FF2B5EF4-FFF2-40B4-BE49-F238E27FC236}">
                <a16:creationId xmlns:a16="http://schemas.microsoft.com/office/drawing/2014/main" id="{55355E54-C60F-4CF9-9E74-C140C1E9E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0" y="5634038"/>
            <a:ext cx="2970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accent2"/>
                </a:solidFill>
              </a:rPr>
              <a:t>开闭原则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1863D-E789-4149-99E9-24E223138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New Company</a:t>
            </a:r>
            <a:endParaRPr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252A4C11-7558-4837-8CAF-DF2B88B0F0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FCB202-381E-46E2-972C-55506A3AEBF8}" type="slidenum">
              <a:rPr lang="zh-CN" altLang="en-US"/>
              <a:pPr>
                <a:defRPr/>
              </a:pPr>
              <a:t>27</a:t>
            </a:fld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A0C6B81-7988-4E23-86EE-02A427CD2731}"/>
              </a:ext>
            </a:extLst>
          </p:cNvPr>
          <p:cNvGraphicFramePr>
            <a:graphicFrameLocks noGrp="1"/>
          </p:cNvGraphicFramePr>
          <p:nvPr/>
        </p:nvGraphicFramePr>
        <p:xfrm>
          <a:off x="522288" y="1223963"/>
          <a:ext cx="7531100" cy="2192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010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Employee</a:t>
                      </a:r>
                      <a:r>
                        <a:rPr lang="en-US" altLang="zh-CN" sz="3200" baseline="0" dirty="0"/>
                        <a:t> </a:t>
                      </a:r>
                      <a:r>
                        <a:rPr lang="en-US" altLang="zh-CN" sz="3200" dirty="0" err="1"/>
                        <a:t>bestPaidEmployee</a:t>
                      </a:r>
                      <a:endParaRPr lang="zh-CN" altLang="en-US" sz="3200" dirty="0"/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116">
                <a:tc>
                  <a:txBody>
                    <a:bodyPr/>
                    <a:lstStyle/>
                    <a:p>
                      <a:r>
                        <a:rPr lang="en-US" altLang="zh-CN" sz="3200" b="1" dirty="0" err="1">
                          <a:solidFill>
                            <a:srgbClr val="FF0000"/>
                          </a:solidFill>
                        </a:rPr>
                        <a:t>findBestPaid</a:t>
                      </a:r>
                      <a:r>
                        <a:rPr lang="en-US" altLang="zh-CN" sz="3200" b="1" dirty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zh-CN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116"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printBestPaid</a:t>
                      </a:r>
                      <a:r>
                        <a:rPr lang="en-US" altLang="zh-CN" sz="3200" dirty="0"/>
                        <a:t>()</a:t>
                      </a:r>
                      <a:endParaRPr lang="zh-CN" altLang="en-US" sz="3200" dirty="0"/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829" name="内容占位符 2">
            <a:extLst>
              <a:ext uri="{FF2B5EF4-FFF2-40B4-BE49-F238E27FC236}">
                <a16:creationId xmlns:a16="http://schemas.microsoft.com/office/drawing/2014/main" id="{B6A82799-0923-4BFC-8D1D-B44863A973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32175" y="3294063"/>
            <a:ext cx="3435350" cy="3563937"/>
          </a:xfrm>
        </p:spPr>
        <p:txBody>
          <a:bodyPr/>
          <a:lstStyle/>
          <a:p>
            <a:pPr lvl="1"/>
            <a:r>
              <a:rPr lang="en-US" altLang="zh-CN" sz="2400">
                <a:solidFill>
                  <a:srgbClr val="339966"/>
                </a:solidFill>
              </a:rPr>
              <a:t>Name</a:t>
            </a:r>
          </a:p>
          <a:p>
            <a:pPr lvl="1"/>
            <a:r>
              <a:rPr lang="en-US" altLang="zh-CN" sz="2400">
                <a:solidFill>
                  <a:srgbClr val="339966"/>
                </a:solidFill>
              </a:rPr>
              <a:t>Gross Salary</a:t>
            </a:r>
          </a:p>
          <a:p>
            <a:pPr lvl="1"/>
            <a:r>
              <a:rPr lang="en-US" altLang="zh-CN" sz="2400">
                <a:solidFill>
                  <a:srgbClr val="339966"/>
                </a:solidFill>
              </a:rPr>
              <a:t>Months</a:t>
            </a:r>
          </a:p>
          <a:p>
            <a:pPr lvl="1"/>
            <a:r>
              <a:rPr lang="en-US" altLang="zh-CN" sz="2400">
                <a:solidFill>
                  <a:srgbClr val="339966"/>
                </a:solidFill>
              </a:rPr>
              <a:t>Salary per month</a:t>
            </a:r>
          </a:p>
          <a:p>
            <a:pPr lvl="1"/>
            <a:r>
              <a:rPr lang="en-US" altLang="zh-CN" sz="2400">
                <a:solidFill>
                  <a:srgbClr val="0000FF"/>
                </a:solidFill>
              </a:rPr>
              <a:t>Input</a:t>
            </a:r>
          </a:p>
          <a:p>
            <a:pPr lvl="1"/>
            <a:r>
              <a:rPr lang="en-US" altLang="zh-CN" sz="2400">
                <a:solidFill>
                  <a:srgbClr val="0000FF"/>
                </a:solidFill>
              </a:rPr>
              <a:t>Compare</a:t>
            </a:r>
          </a:p>
          <a:p>
            <a:pPr lvl="1"/>
            <a:r>
              <a:rPr lang="en-US" altLang="zh-CN" sz="2400">
                <a:solidFill>
                  <a:srgbClr val="339966"/>
                </a:solidFill>
              </a:rPr>
              <a:t>Output</a:t>
            </a:r>
          </a:p>
          <a:p>
            <a:pPr lvl="1"/>
            <a:r>
              <a:rPr lang="en-US" altLang="zh-CN" sz="2400">
                <a:solidFill>
                  <a:srgbClr val="0000FF"/>
                </a:solidFill>
              </a:rPr>
              <a:t>Copy</a:t>
            </a:r>
          </a:p>
        </p:txBody>
      </p:sp>
      <p:cxnSp>
        <p:nvCxnSpPr>
          <p:cNvPr id="34830" name="直线箭头连接符 8">
            <a:extLst>
              <a:ext uri="{FF2B5EF4-FFF2-40B4-BE49-F238E27FC236}">
                <a16:creationId xmlns:a16="http://schemas.microsoft.com/office/drawing/2014/main" id="{AA34566A-5286-44F2-AD33-518777740D0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636838" y="2573338"/>
            <a:ext cx="1304925" cy="2655887"/>
          </a:xfrm>
          <a:prstGeom prst="straightConnector1">
            <a:avLst/>
          </a:prstGeom>
          <a:noFill/>
          <a:ln w="5715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线箭头连接符 8">
            <a:extLst>
              <a:ext uri="{FF2B5EF4-FFF2-40B4-BE49-F238E27FC236}">
                <a16:creationId xmlns:a16="http://schemas.microsoft.com/office/drawing/2014/main" id="{A17B9CEF-F8D8-450D-8539-34CE87C01A8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382838" y="2573338"/>
            <a:ext cx="1546225" cy="3078162"/>
          </a:xfrm>
          <a:prstGeom prst="straightConnector1">
            <a:avLst/>
          </a:prstGeom>
          <a:noFill/>
          <a:ln w="5715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线箭头连接符 8">
            <a:extLst>
              <a:ext uri="{FF2B5EF4-FFF2-40B4-BE49-F238E27FC236}">
                <a16:creationId xmlns:a16="http://schemas.microsoft.com/office/drawing/2014/main" id="{4D2D9637-755D-46A1-BE50-C4EE4081255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931988" y="2573338"/>
            <a:ext cx="2065337" cy="4102100"/>
          </a:xfrm>
          <a:prstGeom prst="straightConnector1">
            <a:avLst/>
          </a:prstGeom>
          <a:noFill/>
          <a:ln w="5715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CF25A-EF2A-4BFF-899F-8DE345641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New Company</a:t>
            </a:r>
            <a:endParaRPr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EA53C6B6-59D9-43E3-9713-AB3F071F55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24B231-0FEB-4FC9-83EF-ED0C77C039A7}" type="slidenum">
              <a:rPr lang="zh-CN" altLang="en-US"/>
              <a:pPr>
                <a:defRPr/>
              </a:pPr>
              <a:t>28</a:t>
            </a:fld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AE0124F-6D48-4960-B3BA-FF1B6BA92814}"/>
              </a:ext>
            </a:extLst>
          </p:cNvPr>
          <p:cNvGraphicFramePr>
            <a:graphicFrameLocks noGrp="1"/>
          </p:cNvGraphicFramePr>
          <p:nvPr/>
        </p:nvGraphicFramePr>
        <p:xfrm>
          <a:off x="522288" y="1223963"/>
          <a:ext cx="7531100" cy="2192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010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Employee</a:t>
                      </a:r>
                      <a:r>
                        <a:rPr lang="en-US" altLang="zh-CN" sz="3200" baseline="0" dirty="0"/>
                        <a:t> </a:t>
                      </a:r>
                      <a:r>
                        <a:rPr lang="en-US" altLang="zh-CN" sz="3200" dirty="0" err="1"/>
                        <a:t>bestPaidEmployee</a:t>
                      </a:r>
                      <a:endParaRPr lang="zh-CN" altLang="en-US" sz="3200" dirty="0"/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116">
                <a:tc>
                  <a:txBody>
                    <a:bodyPr/>
                    <a:lstStyle/>
                    <a:p>
                      <a:r>
                        <a:rPr lang="en-US" altLang="zh-CN" sz="3200" b="1" dirty="0" err="1">
                          <a:solidFill>
                            <a:srgbClr val="FF0000"/>
                          </a:solidFill>
                        </a:rPr>
                        <a:t>findBestPaid</a:t>
                      </a:r>
                      <a:r>
                        <a:rPr lang="en-US" altLang="zh-CN" sz="3200" b="1" dirty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zh-CN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116"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printBestPaid</a:t>
                      </a:r>
                      <a:r>
                        <a:rPr lang="en-US" altLang="zh-CN" sz="3200" dirty="0"/>
                        <a:t>()</a:t>
                      </a:r>
                      <a:endParaRPr lang="zh-CN" altLang="en-US" sz="3200" dirty="0"/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830" name="内容占位符 2">
            <a:extLst>
              <a:ext uri="{FF2B5EF4-FFF2-40B4-BE49-F238E27FC236}">
                <a16:creationId xmlns:a16="http://schemas.microsoft.com/office/drawing/2014/main" id="{EA78C034-B782-4F6D-90B0-A7F5C19443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32175" y="3294063"/>
            <a:ext cx="3389313" cy="3563937"/>
          </a:xfrm>
        </p:spPr>
        <p:txBody>
          <a:bodyPr/>
          <a:lstStyle/>
          <a:p>
            <a:pPr lvl="1"/>
            <a:r>
              <a:rPr lang="en-US" altLang="zh-CN" sz="2400">
                <a:solidFill>
                  <a:srgbClr val="339966"/>
                </a:solidFill>
              </a:rPr>
              <a:t>Name</a:t>
            </a:r>
          </a:p>
          <a:p>
            <a:pPr lvl="1"/>
            <a:r>
              <a:rPr lang="en-US" altLang="zh-CN" sz="2400">
                <a:solidFill>
                  <a:srgbClr val="339966"/>
                </a:solidFill>
              </a:rPr>
              <a:t>Gross Salary</a:t>
            </a:r>
          </a:p>
          <a:p>
            <a:pPr lvl="1"/>
            <a:r>
              <a:rPr lang="en-US" altLang="zh-CN" sz="2400">
                <a:solidFill>
                  <a:srgbClr val="339966"/>
                </a:solidFill>
              </a:rPr>
              <a:t>Months</a:t>
            </a:r>
          </a:p>
          <a:p>
            <a:pPr lvl="1"/>
            <a:r>
              <a:rPr lang="en-US" altLang="zh-CN" sz="2400">
                <a:solidFill>
                  <a:srgbClr val="339966"/>
                </a:solidFill>
              </a:rPr>
              <a:t>Salary per month</a:t>
            </a:r>
          </a:p>
          <a:p>
            <a:pPr lvl="1"/>
            <a:r>
              <a:rPr lang="en-US" altLang="zh-CN" sz="2400">
                <a:solidFill>
                  <a:srgbClr val="FF0000"/>
                </a:solidFill>
              </a:rPr>
              <a:t>Input</a:t>
            </a:r>
          </a:p>
          <a:p>
            <a:pPr lvl="1"/>
            <a:r>
              <a:rPr lang="en-US" altLang="zh-CN" sz="2400">
                <a:solidFill>
                  <a:srgbClr val="0000FF"/>
                </a:solidFill>
              </a:rPr>
              <a:t>Compare</a:t>
            </a:r>
          </a:p>
          <a:p>
            <a:pPr lvl="1"/>
            <a:r>
              <a:rPr lang="en-US" altLang="zh-CN" sz="2400">
                <a:solidFill>
                  <a:srgbClr val="339966"/>
                </a:solidFill>
              </a:rPr>
              <a:t>Output</a:t>
            </a:r>
          </a:p>
          <a:p>
            <a:pPr lvl="1"/>
            <a:r>
              <a:rPr lang="en-US" altLang="zh-CN" sz="2400">
                <a:solidFill>
                  <a:srgbClr val="0000FF"/>
                </a:solidFill>
              </a:rPr>
              <a:t>Copy</a:t>
            </a:r>
          </a:p>
        </p:txBody>
      </p:sp>
      <p:cxnSp>
        <p:nvCxnSpPr>
          <p:cNvPr id="34831" name="直线箭头连接符 8">
            <a:extLst>
              <a:ext uri="{FF2B5EF4-FFF2-40B4-BE49-F238E27FC236}">
                <a16:creationId xmlns:a16="http://schemas.microsoft.com/office/drawing/2014/main" id="{38911EFA-3A40-47FA-AA93-07A455B9638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636838" y="2573338"/>
            <a:ext cx="1304925" cy="2655887"/>
          </a:xfrm>
          <a:prstGeom prst="straightConnector1">
            <a:avLst/>
          </a:prstGeom>
          <a:noFill/>
          <a:ln w="5715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2" name="直线箭头连接符 8">
            <a:extLst>
              <a:ext uri="{FF2B5EF4-FFF2-40B4-BE49-F238E27FC236}">
                <a16:creationId xmlns:a16="http://schemas.microsoft.com/office/drawing/2014/main" id="{6D49ECF6-8DBC-40B1-BCE4-8157630FC91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382838" y="2573338"/>
            <a:ext cx="1546225" cy="3078162"/>
          </a:xfrm>
          <a:prstGeom prst="straightConnector1">
            <a:avLst/>
          </a:prstGeom>
          <a:noFill/>
          <a:ln w="5715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3" name="直线箭头连接符 8">
            <a:extLst>
              <a:ext uri="{FF2B5EF4-FFF2-40B4-BE49-F238E27FC236}">
                <a16:creationId xmlns:a16="http://schemas.microsoft.com/office/drawing/2014/main" id="{AB382B17-A124-4191-9CF5-89FB33F264F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931988" y="2573338"/>
            <a:ext cx="2065337" cy="4102100"/>
          </a:xfrm>
          <a:prstGeom prst="straightConnector1">
            <a:avLst/>
          </a:prstGeom>
          <a:noFill/>
          <a:ln w="5715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4E7CA-55A8-481F-8E6C-7835691C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New Company</a:t>
            </a:r>
            <a:endParaRPr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1230E7BF-F062-4B8D-880F-F41D324DD5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B87B43-1F24-4C8B-9D57-B81F43D5BB31}" type="slidenum">
              <a:rPr lang="zh-CN" altLang="en-US"/>
              <a:pPr>
                <a:defRPr/>
              </a:pPr>
              <a:t>29</a:t>
            </a:fld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527BD19-0531-46A0-B56F-417DFA621322}"/>
              </a:ext>
            </a:extLst>
          </p:cNvPr>
          <p:cNvGraphicFramePr>
            <a:graphicFrameLocks noGrp="1"/>
          </p:cNvGraphicFramePr>
          <p:nvPr/>
        </p:nvGraphicFramePr>
        <p:xfrm>
          <a:off x="522288" y="1223963"/>
          <a:ext cx="7531100" cy="2192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0105">
                <a:tc>
                  <a:txBody>
                    <a:bodyPr/>
                    <a:lstStyle/>
                    <a:p>
                      <a:r>
                        <a:rPr lang="en-US" altLang="zh-CN" sz="3200" dirty="0"/>
                        <a:t>Employee</a:t>
                      </a:r>
                      <a:r>
                        <a:rPr lang="en-US" altLang="zh-CN" sz="3200" baseline="0" dirty="0"/>
                        <a:t> </a:t>
                      </a:r>
                      <a:r>
                        <a:rPr lang="en-US" altLang="zh-CN" sz="3200" dirty="0" err="1"/>
                        <a:t>bestPaidEmployee</a:t>
                      </a:r>
                      <a:endParaRPr lang="zh-CN" altLang="en-US" sz="3200" dirty="0"/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116">
                <a:tc>
                  <a:txBody>
                    <a:bodyPr/>
                    <a:lstStyle/>
                    <a:p>
                      <a:r>
                        <a:rPr lang="en-US" altLang="zh-CN" sz="3200" b="1" dirty="0" err="1">
                          <a:solidFill>
                            <a:srgbClr val="FF0000"/>
                          </a:solidFill>
                        </a:rPr>
                        <a:t>findBestPaid</a:t>
                      </a:r>
                      <a:r>
                        <a:rPr lang="en-US" altLang="zh-CN" sz="3200" b="1" dirty="0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zh-CN" altLang="en-US" sz="32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1116">
                <a:tc>
                  <a:txBody>
                    <a:bodyPr/>
                    <a:lstStyle/>
                    <a:p>
                      <a:r>
                        <a:rPr lang="en-US" altLang="zh-CN" sz="3200" dirty="0" err="1"/>
                        <a:t>printBestPaid</a:t>
                      </a:r>
                      <a:r>
                        <a:rPr lang="en-US" altLang="zh-CN" sz="3200" dirty="0"/>
                        <a:t>()</a:t>
                      </a:r>
                      <a:endParaRPr lang="zh-CN" altLang="en-US" sz="3200" dirty="0"/>
                    </a:p>
                  </a:txBody>
                  <a:tcPr marL="91434" marR="91434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854" name="内容占位符 2">
            <a:extLst>
              <a:ext uri="{FF2B5EF4-FFF2-40B4-BE49-F238E27FC236}">
                <a16:creationId xmlns:a16="http://schemas.microsoft.com/office/drawing/2014/main" id="{E8032CF1-A82B-43C2-92D8-E207097E23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32175" y="3294063"/>
            <a:ext cx="3614738" cy="3563937"/>
          </a:xfrm>
        </p:spPr>
        <p:txBody>
          <a:bodyPr/>
          <a:lstStyle/>
          <a:p>
            <a:pPr lvl="1"/>
            <a:r>
              <a:rPr lang="en-US" altLang="zh-CN" sz="2400">
                <a:solidFill>
                  <a:srgbClr val="339966"/>
                </a:solidFill>
              </a:rPr>
              <a:t>Name</a:t>
            </a:r>
          </a:p>
          <a:p>
            <a:pPr lvl="1"/>
            <a:r>
              <a:rPr lang="en-US" altLang="zh-CN" sz="2400">
                <a:solidFill>
                  <a:srgbClr val="339966"/>
                </a:solidFill>
              </a:rPr>
              <a:t>Gross Salary</a:t>
            </a:r>
          </a:p>
          <a:p>
            <a:pPr lvl="1"/>
            <a:r>
              <a:rPr lang="en-US" altLang="zh-CN" sz="2400">
                <a:solidFill>
                  <a:srgbClr val="339966"/>
                </a:solidFill>
              </a:rPr>
              <a:t>Months</a:t>
            </a:r>
          </a:p>
          <a:p>
            <a:pPr lvl="1"/>
            <a:r>
              <a:rPr lang="en-US" altLang="zh-CN" sz="2400">
                <a:solidFill>
                  <a:srgbClr val="339966"/>
                </a:solidFill>
              </a:rPr>
              <a:t>Salary per month</a:t>
            </a:r>
          </a:p>
          <a:p>
            <a:pPr lvl="1"/>
            <a:r>
              <a:rPr lang="en-US" altLang="zh-CN" sz="2400">
                <a:solidFill>
                  <a:srgbClr val="339966"/>
                </a:solidFill>
              </a:rPr>
              <a:t>Input</a:t>
            </a:r>
          </a:p>
          <a:p>
            <a:pPr lvl="1"/>
            <a:r>
              <a:rPr lang="en-US" altLang="zh-CN" sz="2400">
                <a:solidFill>
                  <a:srgbClr val="339966"/>
                </a:solidFill>
              </a:rPr>
              <a:t>Compare</a:t>
            </a:r>
          </a:p>
          <a:p>
            <a:pPr lvl="1"/>
            <a:r>
              <a:rPr lang="en-US" altLang="zh-CN" sz="2400">
                <a:solidFill>
                  <a:srgbClr val="0000FF"/>
                </a:solidFill>
              </a:rPr>
              <a:t>Output</a:t>
            </a:r>
          </a:p>
          <a:p>
            <a:pPr lvl="1"/>
            <a:r>
              <a:rPr lang="en-US" altLang="zh-CN" sz="2400">
                <a:solidFill>
                  <a:srgbClr val="339966"/>
                </a:solidFill>
              </a:rPr>
              <a:t>Copy</a:t>
            </a:r>
          </a:p>
        </p:txBody>
      </p:sp>
      <p:cxnSp>
        <p:nvCxnSpPr>
          <p:cNvPr id="35855" name="直线箭头连接符 9">
            <a:extLst>
              <a:ext uri="{FF2B5EF4-FFF2-40B4-BE49-F238E27FC236}">
                <a16:creationId xmlns:a16="http://schemas.microsoft.com/office/drawing/2014/main" id="{F975FCAB-E32B-4439-9C1C-425ED223E48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141538" y="3159125"/>
            <a:ext cx="1800225" cy="2970213"/>
          </a:xfrm>
          <a:prstGeom prst="straightConnector1">
            <a:avLst/>
          </a:prstGeom>
          <a:noFill/>
          <a:ln w="5715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66E5E-6F61-4A19-A046-63280B606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015BC702-3F72-403E-8A1F-CC12DCAACA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Classes</a:t>
            </a:r>
            <a:r>
              <a:rPr lang="zh-CN" altLang="en-US"/>
              <a:t>（类）</a:t>
            </a:r>
            <a:endParaRPr lang="en-US" altLang="zh-CN"/>
          </a:p>
          <a:p>
            <a:r>
              <a:rPr lang="en-US" altLang="zh-CN"/>
              <a:t>Objects</a:t>
            </a:r>
            <a:r>
              <a:rPr lang="zh-CN" altLang="en-US"/>
              <a:t>（对象）</a:t>
            </a:r>
            <a:endParaRPr lang="en-US" altLang="zh-CN"/>
          </a:p>
          <a:p>
            <a:r>
              <a:rPr lang="en-US" altLang="zh-CN"/>
              <a:t>Inheritance</a:t>
            </a:r>
            <a:r>
              <a:rPr lang="zh-CN" altLang="en-US"/>
              <a:t>（继承）</a:t>
            </a:r>
            <a:endParaRPr lang="en-US" altLang="zh-CN"/>
          </a:p>
          <a:p>
            <a:r>
              <a:rPr lang="en-US" altLang="zh-CN"/>
              <a:t>Overloading</a:t>
            </a:r>
            <a:r>
              <a:rPr lang="zh-CN" altLang="en-US"/>
              <a:t>（重载）</a:t>
            </a:r>
            <a:endParaRPr lang="en-US" altLang="zh-CN"/>
          </a:p>
          <a:p>
            <a:pPr lvl="1"/>
            <a:r>
              <a:rPr lang="en-US" altLang="zh-CN"/>
              <a:t>Operator</a:t>
            </a:r>
            <a:r>
              <a:rPr lang="zh-CN" altLang="en-US"/>
              <a:t>（运算符）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Lab Assessment</a:t>
            </a: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5E970E6C-404C-4770-B99B-8E496C92D4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4B627-F866-46DF-86FC-F4F8E5F2CEDC}" type="slidenum">
              <a:rPr lang="zh-CN" altLang="en-US"/>
              <a:pPr>
                <a:defRPr/>
              </a:pPr>
              <a:t>3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ADDBA-E71B-44D9-8AC2-8464244C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New Classes</a:t>
            </a:r>
            <a:endParaRPr lang="zh-CN" altLang="en-US" dirty="0"/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BB7A730E-567C-4B5E-9132-513D4F4C56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Employee</a:t>
            </a:r>
            <a:r>
              <a:rPr lang="zh-CN" altLang="en-US"/>
              <a:t>（派生）</a:t>
            </a:r>
            <a:endParaRPr lang="en-US" altLang="zh-CN"/>
          </a:p>
          <a:p>
            <a:pPr lvl="1"/>
            <a:r>
              <a:rPr lang="en-US" altLang="zh-CN"/>
              <a:t>months</a:t>
            </a:r>
          </a:p>
          <a:p>
            <a:pPr lvl="1"/>
            <a:r>
              <a:rPr lang="en-US" altLang="zh-CN"/>
              <a:t>salary per month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input()</a:t>
            </a:r>
          </a:p>
          <a:p>
            <a:pPr lvl="1"/>
            <a:endParaRPr lang="en-US" altLang="zh-CN"/>
          </a:p>
          <a:p>
            <a:r>
              <a:rPr lang="en-US" altLang="zh-CN"/>
              <a:t>Company</a:t>
            </a:r>
            <a:r>
              <a:rPr lang="zh-CN" altLang="en-US"/>
              <a:t>（派生）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findBestPaid()</a:t>
            </a: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B885D75D-0141-47C2-8066-7E4A598724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295900-B74B-407C-BC95-8B55592A2E56}" type="slidenum">
              <a:rPr lang="zh-CN" altLang="en-US"/>
              <a:pPr>
                <a:defRPr/>
              </a:pPr>
              <a:t>30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8AFA2-FEB8-4319-8994-B3A96EA52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Overloading </a:t>
            </a:r>
            <a:r>
              <a:rPr lang="zh-CN" altLang="en-US" dirty="0"/>
              <a:t>（重载）</a:t>
            </a:r>
          </a:p>
        </p:txBody>
      </p:sp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44390A77-CF02-432C-8753-47F53ED826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pPr algn="just"/>
            <a:r>
              <a:rPr lang="en-US" altLang="zh-CN"/>
              <a:t>C++ allows you to specify more than one definition for a </a:t>
            </a:r>
            <a:r>
              <a:rPr lang="en-US" altLang="zh-CN">
                <a:solidFill>
                  <a:srgbClr val="C00000"/>
                </a:solidFill>
              </a:rPr>
              <a:t>function name </a:t>
            </a:r>
            <a:r>
              <a:rPr lang="en-US" altLang="zh-CN"/>
              <a:t>or </a:t>
            </a:r>
            <a:r>
              <a:rPr lang="en-US" altLang="zh-CN">
                <a:solidFill>
                  <a:srgbClr val="C00000"/>
                </a:solidFill>
              </a:rPr>
              <a:t>an operator</a:t>
            </a:r>
            <a:r>
              <a:rPr lang="en-US" altLang="zh-CN"/>
              <a:t> in the same scope, which is called </a:t>
            </a:r>
            <a:r>
              <a:rPr lang="en-US" altLang="zh-CN">
                <a:solidFill>
                  <a:srgbClr val="0000FF"/>
                </a:solidFill>
              </a:rPr>
              <a:t>function overloading </a:t>
            </a:r>
            <a:r>
              <a:rPr lang="en-US" altLang="zh-CN"/>
              <a:t>and </a:t>
            </a:r>
            <a:r>
              <a:rPr lang="en-US" altLang="zh-CN">
                <a:solidFill>
                  <a:srgbClr val="0000FF"/>
                </a:solidFill>
              </a:rPr>
              <a:t>operator overloading</a:t>
            </a:r>
            <a:r>
              <a:rPr lang="en-US" altLang="zh-CN"/>
              <a:t> respectively.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3C560-8350-4691-BC37-EDBCCC52F1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DAEA49-3A9A-4873-8F32-BFB4E840F405}" type="slidenum">
              <a:rPr lang="zh-CN" altLang="en-US" smtClean="0"/>
              <a:pPr>
                <a:defRPr/>
              </a:pPr>
              <a:t>31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FF75A-C671-4C5A-910A-1B93622B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8221663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Review of Best </a:t>
            </a:r>
            <a:r>
              <a:rPr lang="en-US" altLang="zh-CN"/>
              <a:t>Paid Employee</a:t>
            </a:r>
            <a:endParaRPr lang="zh-CN" altLang="en-US" dirty="0"/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63B8F3CB-A30B-4A1B-97D0-164A91BA73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Try to improve the implementation</a:t>
            </a:r>
          </a:p>
          <a:p>
            <a:pPr lvl="1"/>
            <a:r>
              <a:rPr lang="en-US" altLang="zh-CN"/>
              <a:t>Overloading operators</a:t>
            </a:r>
            <a:r>
              <a:rPr lang="zh-CN" altLang="en-US"/>
              <a:t>（运算符重载）</a:t>
            </a:r>
            <a:endParaRPr lang="en-US" altLang="zh-CN"/>
          </a:p>
          <a:p>
            <a:pPr lvl="2"/>
            <a:r>
              <a:rPr lang="en-US" altLang="zh-CN">
                <a:solidFill>
                  <a:srgbClr val="339966"/>
                </a:solidFill>
              </a:rPr>
              <a:t>compare() </a:t>
            </a:r>
          </a:p>
          <a:p>
            <a:pPr lvl="2"/>
            <a:r>
              <a:rPr lang="en-US" altLang="zh-CN">
                <a:solidFill>
                  <a:srgbClr val="339966"/>
                </a:solidFill>
              </a:rPr>
              <a:t>copy() </a:t>
            </a: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CC85F94B-3E1E-448A-83CA-D31C4E5923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4CDC9E-CC5A-4E18-B88F-D06BDA1C5903}" type="slidenum">
              <a:rPr lang="zh-CN" altLang="en-US" smtClean="0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38917" name="文本框 2">
            <a:extLst>
              <a:ext uri="{FF2B5EF4-FFF2-40B4-BE49-F238E27FC236}">
                <a16:creationId xmlns:a16="http://schemas.microsoft.com/office/drawing/2014/main" id="{D961297D-3193-49F2-9586-28FC0ADB4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100" y="4373563"/>
            <a:ext cx="6659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</a:rPr>
              <a:t>&lt;return type&gt; operator&lt;op&gt; (parameter list);</a:t>
            </a:r>
            <a:endParaRPr lang="zh-CN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0DEC0-13CA-4CBE-BC80-1C155EC3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2754313"/>
            <a:ext cx="7772400" cy="809625"/>
          </a:xfrm>
        </p:spPr>
        <p:txBody>
          <a:bodyPr/>
          <a:lstStyle/>
          <a:p>
            <a:pPr algn="ctr">
              <a:defRPr/>
            </a:pPr>
            <a:r>
              <a:rPr lang="en-US" altLang="zh-CN" dirty="0"/>
              <a:t>Lab Assessment</a:t>
            </a:r>
            <a:endParaRPr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8262307E-DE9E-4BE6-9927-C2D435D2A3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202262-FB9D-4E9C-A8ED-D42F738966BD}" type="slidenum">
              <a:rPr lang="zh-CN" altLang="en-US" smtClean="0"/>
              <a:pPr>
                <a:defRPr/>
              </a:pPr>
              <a:t>33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632AF-0A37-435D-8F9D-4190EF015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Course Website</a:t>
            </a:r>
            <a:endParaRPr lang="zh-CN" altLang="en-US" dirty="0"/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5C888E37-99D3-4712-B073-75CD995A3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6863" y="1133475"/>
            <a:ext cx="7772400" cy="450850"/>
          </a:xfrm>
        </p:spPr>
        <p:txBody>
          <a:bodyPr/>
          <a:lstStyle/>
          <a:p>
            <a:r>
              <a:rPr lang="en-US" altLang="zh-CN" sz="2400" dirty="0">
                <a:solidFill>
                  <a:srgbClr val="339966"/>
                </a:solidFill>
              </a:rPr>
              <a:t>https://www.scholat.com/course/ds2023fall</a:t>
            </a:r>
            <a:endParaRPr lang="zh-CN" altLang="en-US" sz="2400" u="sng" dirty="0">
              <a:solidFill>
                <a:srgbClr val="339966"/>
              </a:solidFill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BA83172C-50E0-4FA3-81A1-BEE4AA76D5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4A5DEE-5F78-470A-8C45-14F3699C11B6}" type="slidenum">
              <a:rPr lang="zh-CN" altLang="en-US"/>
              <a:pPr>
                <a:defRPr/>
              </a:pPr>
              <a:t>34</a:t>
            </a:fld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D483FB-DB77-4566-AE9E-E0A9562AD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502" y="1979662"/>
            <a:ext cx="5235496" cy="449733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2">
            <a:extLst>
              <a:ext uri="{FF2B5EF4-FFF2-40B4-BE49-F238E27FC236}">
                <a16:creationId xmlns:a16="http://schemas.microsoft.com/office/drawing/2014/main" id="{AD64BADF-B9E3-4F8B-BB01-06F32728E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1176338"/>
            <a:ext cx="7345363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8932999-8D2C-44CC-827C-1FAC57CD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Registration</a:t>
            </a:r>
            <a:endParaRPr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0C3824B0-9F13-4E82-9426-D912CF5CF3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F82722B-1090-4DDC-81F7-A88734A73B92}" type="slidenum">
              <a:rPr lang="zh-CN" altLang="en-US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41989" name="矩形 5">
            <a:extLst>
              <a:ext uri="{FF2B5EF4-FFF2-40B4-BE49-F238E27FC236}">
                <a16:creationId xmlns:a16="http://schemas.microsoft.com/office/drawing/2014/main" id="{C3676F1E-6489-45EA-89B1-F0DB2E847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" y="2079625"/>
            <a:ext cx="6327775" cy="1169988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41990" name="文本框 6">
            <a:extLst>
              <a:ext uri="{FF2B5EF4-FFF2-40B4-BE49-F238E27FC236}">
                <a16:creationId xmlns:a16="http://schemas.microsoft.com/office/drawing/2014/main" id="{9D29C93F-2B4C-45C0-9941-12B2BCD2A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513" y="2708275"/>
            <a:ext cx="2609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</a:rPr>
              <a:t>请实名！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307E6-6387-402E-970E-5ADECF92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Application</a:t>
            </a:r>
            <a:endParaRPr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4ACC0648-76AA-483E-84E3-4E8A5A84F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316B81-3753-4D99-B919-D7E8F8425FA7}" type="slidenum">
              <a:rPr lang="zh-CN" altLang="en-US"/>
              <a:pPr>
                <a:defRPr/>
              </a:pPr>
              <a:t>36</a:t>
            </a:fld>
            <a:endParaRPr lang="en-US" altLang="zh-CN" dirty="0"/>
          </a:p>
        </p:txBody>
      </p:sp>
      <p:pic>
        <p:nvPicPr>
          <p:cNvPr id="43012" name="图片 2">
            <a:extLst>
              <a:ext uri="{FF2B5EF4-FFF2-40B4-BE49-F238E27FC236}">
                <a16:creationId xmlns:a16="http://schemas.microsoft.com/office/drawing/2014/main" id="{DA6C4766-BC37-4E8A-8B0E-4DD12A676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100"/>
            <a:ext cx="9144000" cy="42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矩形 5">
            <a:extLst>
              <a:ext uri="{FF2B5EF4-FFF2-40B4-BE49-F238E27FC236}">
                <a16:creationId xmlns:a16="http://schemas.microsoft.com/office/drawing/2014/main" id="{F36D822A-5396-4009-BC47-E88228189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938" y="4913313"/>
            <a:ext cx="2295525" cy="53975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pic>
        <p:nvPicPr>
          <p:cNvPr id="43014" name="图片 6">
            <a:extLst>
              <a:ext uri="{FF2B5EF4-FFF2-40B4-BE49-F238E27FC236}">
                <a16:creationId xmlns:a16="http://schemas.microsoft.com/office/drawing/2014/main" id="{09A94DEA-D319-49CD-9617-B1F66287A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138" y="1358900"/>
            <a:ext cx="3159125" cy="218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FC970DF-3403-4FFD-8EA3-F1553C430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138" y="1415607"/>
            <a:ext cx="3159125" cy="213245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F2189F-7E31-4073-89DD-00D8B0DD3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22" y="1223755"/>
            <a:ext cx="7874987" cy="50797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0F9ECF9-DAC7-4502-A5CB-3895ABE6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Application</a:t>
            </a:r>
            <a:endParaRPr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BB33D830-0CE7-4DF1-8BD5-4ECE09E833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F113AA-755A-4D3A-ADEF-1CE2EA694D3B}" type="slidenum">
              <a:rPr lang="zh-CN" altLang="en-US"/>
              <a:pPr>
                <a:defRPr/>
              </a:pPr>
              <a:t>37</a:t>
            </a:fld>
            <a:endParaRPr lang="en-US" altLang="zh-CN" dirty="0"/>
          </a:p>
        </p:txBody>
      </p:sp>
      <p:sp>
        <p:nvSpPr>
          <p:cNvPr id="44037" name="矩形 5">
            <a:extLst>
              <a:ext uri="{FF2B5EF4-FFF2-40B4-BE49-F238E27FC236}">
                <a16:creationId xmlns:a16="http://schemas.microsoft.com/office/drawing/2014/main" id="{122CB777-A7E6-40A1-A25C-F40D32B27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776" y="1999912"/>
            <a:ext cx="3617912" cy="1763712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44038" name="文本框 7">
            <a:extLst>
              <a:ext uri="{FF2B5EF4-FFF2-40B4-BE49-F238E27FC236}">
                <a16:creationId xmlns:a16="http://schemas.microsoft.com/office/drawing/2014/main" id="{12307B06-995C-4712-91E3-4B0AB612D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785" y="1994562"/>
            <a:ext cx="1844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学号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班级</a:t>
            </a:r>
          </a:p>
        </p:txBody>
      </p:sp>
      <p:sp>
        <p:nvSpPr>
          <p:cNvPr id="44039" name="矩形 8">
            <a:extLst>
              <a:ext uri="{FF2B5EF4-FFF2-40B4-BE49-F238E27FC236}">
                <a16:creationId xmlns:a16="http://schemas.microsoft.com/office/drawing/2014/main" id="{920CF9A5-BFBD-404D-8950-010A9A4FB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690" y="2764292"/>
            <a:ext cx="1903412" cy="757237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D1858-E28B-4152-BCDE-43258921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Resources &amp; Assignments</a:t>
            </a:r>
            <a:endParaRPr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5E948517-B9F2-45E8-9667-4E4EAB7BF1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B97BDE-8F34-4493-A7C6-70C80A2503E1}" type="slidenum">
              <a:rPr lang="zh-CN" altLang="en-US"/>
              <a:pPr>
                <a:defRPr/>
              </a:pPr>
              <a:t>38</a:t>
            </a:fld>
            <a:endParaRPr lang="en-US" altLang="zh-CN" dirty="0"/>
          </a:p>
        </p:txBody>
      </p:sp>
      <p:pic>
        <p:nvPicPr>
          <p:cNvPr id="45060" name="图片 6">
            <a:extLst>
              <a:ext uri="{FF2B5EF4-FFF2-40B4-BE49-F238E27FC236}">
                <a16:creationId xmlns:a16="http://schemas.microsoft.com/office/drawing/2014/main" id="{DFC4595C-34B3-4F37-AB36-29E0980DA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223963"/>
            <a:ext cx="82232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矩形 7">
            <a:extLst>
              <a:ext uri="{FF2B5EF4-FFF2-40B4-BE49-F238E27FC236}">
                <a16:creationId xmlns:a16="http://schemas.microsoft.com/office/drawing/2014/main" id="{9525CE62-9A18-4642-B339-C62D9471F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588" y="1314450"/>
            <a:ext cx="946150" cy="1214438"/>
          </a:xfrm>
          <a:prstGeom prst="rect">
            <a:avLst/>
          </a:prstGeom>
          <a:noFill/>
          <a:ln w="38100" algn="ctr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1613C-A422-43AA-BEA5-A7165C6E6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C1EAE22C-E2F1-4C44-BE5F-0818DF1C4B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35837-3906-4347-A996-FBA8158D3101}" type="slidenum">
              <a:rPr lang="zh-CN" altLang="en-US"/>
              <a:pPr>
                <a:defRPr/>
              </a:pPr>
              <a:t>39</a:t>
            </a:fld>
            <a:endParaRPr lang="en-US" altLang="zh-CN" dirty="0"/>
          </a:p>
        </p:txBody>
      </p:sp>
      <p:sp>
        <p:nvSpPr>
          <p:cNvPr id="46084" name="文本框 2">
            <a:extLst>
              <a:ext uri="{FF2B5EF4-FFF2-40B4-BE49-F238E27FC236}">
                <a16:creationId xmlns:a16="http://schemas.microsoft.com/office/drawing/2014/main" id="{EEFC8432-AA5C-4D27-BA67-361B32840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1584325"/>
            <a:ext cx="8010525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dirty="0"/>
              <a:t>Labs (20%)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7 labs 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Lab report!!! </a:t>
            </a:r>
            <a:r>
              <a:rPr lang="zh-CN" altLang="en-US" dirty="0"/>
              <a:t>（实验报告）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7C3DE-867A-43AF-822A-437D4294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 Survey</a:t>
            </a:r>
            <a:endParaRPr lang="zh-CN" altLang="en-US" dirty="0"/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9B633B04-652D-449F-86FC-F678855878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C++</a:t>
            </a:r>
            <a:r>
              <a:rPr lang="zh-CN" altLang="en-US"/>
              <a:t> </a:t>
            </a:r>
            <a:r>
              <a:rPr lang="en-US" altLang="zh-CN"/>
              <a:t>Programming</a:t>
            </a:r>
            <a:r>
              <a:rPr lang="zh-CN" altLang="en-US"/>
              <a:t> </a:t>
            </a:r>
            <a:r>
              <a:rPr lang="en-US" altLang="zh-CN"/>
              <a:t>Language</a:t>
            </a:r>
          </a:p>
          <a:p>
            <a:endParaRPr lang="en-US" altLang="zh-CN"/>
          </a:p>
          <a:p>
            <a:r>
              <a:rPr lang="en-US" altLang="zh-CN"/>
              <a:t>The Development Toolkit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10D009-93CB-4017-8C0F-6AD6E886C6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884202-EBAF-4AC2-9A75-1F1858CBAB50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>
            <a:extLst>
              <a:ext uri="{FF2B5EF4-FFF2-40B4-BE49-F238E27FC236}">
                <a16:creationId xmlns:a16="http://schemas.microsoft.com/office/drawing/2014/main" id="{9223E67C-B10C-4F6A-9576-03B91D109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Requirements for Lab Reports</a:t>
            </a:r>
            <a:endParaRPr lang="zh-CN" altLang="en-US" dirty="0"/>
          </a:p>
        </p:txBody>
      </p:sp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213131D4-6461-4C16-9238-BFFCA6B680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456113"/>
          </a:xfrm>
        </p:spPr>
        <p:txBody>
          <a:bodyPr/>
          <a:lstStyle/>
          <a:p>
            <a:r>
              <a:rPr lang="en-US" altLang="zh-CN"/>
              <a:t>Plagiarism!!!</a:t>
            </a:r>
            <a:r>
              <a:rPr lang="zh-CN" altLang="en-US"/>
              <a:t>（抄袭）</a:t>
            </a:r>
          </a:p>
          <a:p>
            <a:r>
              <a:rPr lang="en-US" altLang="zh-CN"/>
              <a:t>Just code and screen snapshot!!!</a:t>
            </a:r>
          </a:p>
          <a:p>
            <a:r>
              <a:rPr lang="en-US" altLang="zh-CN"/>
              <a:t>Non-compressed pictures!!!</a:t>
            </a:r>
          </a:p>
          <a:p>
            <a:r>
              <a:rPr lang="en-US" altLang="zh-CN"/>
              <a:t>Upload the complete project!!!</a:t>
            </a:r>
          </a:p>
          <a:p>
            <a:r>
              <a:rPr lang="en-US" altLang="zh-CN"/>
              <a:t>Overdue!!!</a:t>
            </a:r>
            <a:r>
              <a:rPr lang="zh-CN" altLang="en-US"/>
              <a:t>（逾期）</a:t>
            </a:r>
            <a:endParaRPr lang="en-US" altLang="zh-CN"/>
          </a:p>
          <a:p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6986CA8-320E-4863-BCE0-4832B4A25B0C}"/>
              </a:ext>
            </a:extLst>
          </p:cNvPr>
          <p:cNvSpPr/>
          <p:nvPr/>
        </p:nvSpPr>
        <p:spPr>
          <a:xfrm>
            <a:off x="1196625" y="1097847"/>
            <a:ext cx="2153545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9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charset="0"/>
                <a:ea typeface="宋体" charset="0"/>
              </a:rPr>
              <a:t>X</a:t>
            </a:r>
            <a:endParaRPr lang="zh-CN" altLang="en-US" sz="96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C0000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Arial" charset="0"/>
              <a:ea typeface="宋体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50907C-FCF1-48D6-AA99-4FC9D95385E6}"/>
              </a:ext>
            </a:extLst>
          </p:cNvPr>
          <p:cNvSpPr/>
          <p:nvPr/>
        </p:nvSpPr>
        <p:spPr>
          <a:xfrm>
            <a:off x="2784222" y="1676644"/>
            <a:ext cx="2153545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9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charset="0"/>
                <a:ea typeface="宋体" charset="0"/>
              </a:rPr>
              <a:t>X</a:t>
            </a:r>
            <a:endParaRPr lang="zh-CN" altLang="en-US" sz="96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C0000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Arial" charset="0"/>
              <a:ea typeface="宋体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B9F7ED-6E67-4589-A2DD-461A15A88DB8}"/>
              </a:ext>
            </a:extLst>
          </p:cNvPr>
          <p:cNvSpPr/>
          <p:nvPr/>
        </p:nvSpPr>
        <p:spPr>
          <a:xfrm>
            <a:off x="4033614" y="2408481"/>
            <a:ext cx="2153545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9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charset="0"/>
                <a:ea typeface="宋体" charset="0"/>
              </a:rPr>
              <a:t>X</a:t>
            </a:r>
            <a:endParaRPr lang="zh-CN" altLang="en-US" sz="96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C0000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Arial" charset="0"/>
              <a:ea typeface="宋体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EDD878-72E2-49A5-BD95-3CBD9FD67DA2}"/>
              </a:ext>
            </a:extLst>
          </p:cNvPr>
          <p:cNvSpPr/>
          <p:nvPr/>
        </p:nvSpPr>
        <p:spPr>
          <a:xfrm>
            <a:off x="1880069" y="2939409"/>
            <a:ext cx="2153545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9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charset="0"/>
                <a:ea typeface="宋体" charset="0"/>
              </a:rPr>
              <a:t>X</a:t>
            </a:r>
            <a:endParaRPr lang="zh-CN" altLang="en-US" sz="96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C0000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Arial" charset="0"/>
              <a:ea typeface="宋体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3DCCD8-F46E-4E86-A02E-1670847C978A}"/>
              </a:ext>
            </a:extLst>
          </p:cNvPr>
          <p:cNvSpPr/>
          <p:nvPr/>
        </p:nvSpPr>
        <p:spPr>
          <a:xfrm>
            <a:off x="685800" y="3591367"/>
            <a:ext cx="2153545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96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Arial" charset="0"/>
                <a:ea typeface="宋体" charset="0"/>
              </a:rPr>
              <a:t>X</a:t>
            </a:r>
            <a:endParaRPr lang="zh-CN" altLang="en-US" sz="96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C00000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图片 5">
            <a:extLst>
              <a:ext uri="{FF2B5EF4-FFF2-40B4-BE49-F238E27FC236}">
                <a16:creationId xmlns:a16="http://schemas.microsoft.com/office/drawing/2014/main" id="{27221F6A-E6E4-4096-97C9-98026972F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14300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E12DAF3-98E9-49A4-8205-84D3B5AF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</a:rPr>
              <a:t>Attention Please!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9AC95A4-55D5-4396-B808-FFEC115E78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4F8436-2A48-4DEB-9CB8-C9E300B25FE0}" type="slidenum">
              <a:rPr lang="zh-CN" altLang="en-US"/>
              <a:pPr>
                <a:defRPr/>
              </a:pPr>
              <a:t>41</a:t>
            </a:fld>
            <a:endParaRPr lang="en-US" altLang="zh-CN" dirty="0"/>
          </a:p>
        </p:txBody>
      </p:sp>
      <p:sp>
        <p:nvSpPr>
          <p:cNvPr id="49157" name="矩形 6">
            <a:extLst>
              <a:ext uri="{FF2B5EF4-FFF2-40B4-BE49-F238E27FC236}">
                <a16:creationId xmlns:a16="http://schemas.microsoft.com/office/drawing/2014/main" id="{C554BC3F-6C2A-49AB-AE6C-472733296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8" y="1662113"/>
            <a:ext cx="585787" cy="461962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cxnSp>
        <p:nvCxnSpPr>
          <p:cNvPr id="49158" name="直线箭头连接符 8">
            <a:extLst>
              <a:ext uri="{FF2B5EF4-FFF2-40B4-BE49-F238E27FC236}">
                <a16:creationId xmlns:a16="http://schemas.microsoft.com/office/drawing/2014/main" id="{4328610D-A7F7-4359-9266-1B06E0EDDBA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92163" y="1763713"/>
            <a:ext cx="1439862" cy="2025650"/>
          </a:xfrm>
          <a:prstGeom prst="straightConnector1">
            <a:avLst/>
          </a:prstGeom>
          <a:noFill/>
          <a:ln w="63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59" name="文本框 9">
            <a:extLst>
              <a:ext uri="{FF2B5EF4-FFF2-40B4-BE49-F238E27FC236}">
                <a16:creationId xmlns:a16="http://schemas.microsoft.com/office/drawing/2014/main" id="{58CA96BA-DC12-4649-A23C-D17BF10AA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8" y="3722688"/>
            <a:ext cx="3379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solidFill>
                  <a:schemeClr val="accent2"/>
                </a:solidFill>
              </a:rPr>
              <a:t>Compress</a:t>
            </a:r>
            <a:endParaRPr kumimoji="0" lang="zh-CN" altLang="en-US" sz="2400" b="1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b="1">
                <a:solidFill>
                  <a:schemeClr val="accent2"/>
                </a:solidFill>
              </a:rPr>
              <a:t>Pictures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 b="1">
                <a:solidFill>
                  <a:schemeClr val="accent2"/>
                </a:solidFill>
              </a:rPr>
              <a:t>图片压缩</a:t>
            </a:r>
            <a:endParaRPr lang="zh-CN" altLang="en-US" sz="24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E19F8-74B7-445D-B157-27B2CD04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</a:rPr>
              <a:t>Attention Please!</a:t>
            </a:r>
            <a:endParaRPr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730F629B-E789-41E4-96FA-015197FAE6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B8323-9287-464C-B8D9-D33FD968D693}" type="slidenum">
              <a:rPr lang="zh-CN" altLang="en-US"/>
              <a:pPr>
                <a:defRPr/>
              </a:pPr>
              <a:t>42</a:t>
            </a:fld>
            <a:endParaRPr lang="en-US" altLang="zh-CN" dirty="0"/>
          </a:p>
        </p:txBody>
      </p:sp>
      <p:pic>
        <p:nvPicPr>
          <p:cNvPr id="50180" name="图片 4">
            <a:extLst>
              <a:ext uri="{FF2B5EF4-FFF2-40B4-BE49-F238E27FC236}">
                <a16:creationId xmlns:a16="http://schemas.microsoft.com/office/drawing/2014/main" id="{80D570B7-D3F6-4572-96E3-40702D691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1193800"/>
            <a:ext cx="7429500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矩形 6">
            <a:extLst>
              <a:ext uri="{FF2B5EF4-FFF2-40B4-BE49-F238E27FC236}">
                <a16:creationId xmlns:a16="http://schemas.microsoft.com/office/drawing/2014/main" id="{D75B4ADB-F192-41ED-825C-9C74F9D3C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550" y="3886200"/>
            <a:ext cx="4964113" cy="1252538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21BE2-305C-4B11-8AFA-A8D69F65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88" y="2663825"/>
            <a:ext cx="7772400" cy="1935163"/>
          </a:xfrm>
        </p:spPr>
        <p:txBody>
          <a:bodyPr/>
          <a:lstStyle/>
          <a:p>
            <a:pPr algn="ctr">
              <a:defRPr/>
            </a:pPr>
            <a:r>
              <a:rPr lang="en-US" altLang="zh-CN" sz="7200" b="1" dirty="0">
                <a:solidFill>
                  <a:srgbClr val="FF0000"/>
                </a:solidFill>
              </a:rPr>
              <a:t>No plagiarism!</a:t>
            </a:r>
            <a:br>
              <a:rPr lang="en-US" altLang="zh-CN" sz="7200" b="1" dirty="0">
                <a:solidFill>
                  <a:srgbClr val="FF0000"/>
                </a:solidFill>
              </a:rPr>
            </a:br>
            <a:r>
              <a:rPr lang="zh-CN" altLang="en-US" sz="7200" b="1" dirty="0">
                <a:solidFill>
                  <a:srgbClr val="FF0000"/>
                </a:solidFill>
              </a:rPr>
              <a:t>严禁抄袭！</a:t>
            </a: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C6A96CF6-47E3-4C6A-B2A6-C0AD4627D4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A211E6-A1D0-4429-BE8E-45437A8FDBD5}" type="slidenum">
              <a:rPr lang="zh-CN" altLang="en-US" smtClean="0"/>
              <a:pPr>
                <a:defRPr/>
              </a:pPr>
              <a:t>43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编号占位符 1">
            <a:extLst>
              <a:ext uri="{FF2B5EF4-FFF2-40B4-BE49-F238E27FC236}">
                <a16:creationId xmlns:a16="http://schemas.microsoft.com/office/drawing/2014/main" id="{D79BC22F-1F2E-486A-8D65-9453F8755E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1F2D4128-7188-415E-96D6-9AA9819A5E14}" type="slidenum">
              <a:rPr lang="zh-CN" altLang="en-US" sz="1400">
                <a:latin typeface="+mn-lt"/>
                <a:ea typeface="宋体" charset="0"/>
              </a:rPr>
              <a:pPr>
                <a:spcBef>
                  <a:spcPct val="0"/>
                </a:spcBef>
                <a:buFontTx/>
                <a:buNone/>
                <a:defRPr/>
              </a:pPr>
              <a:t>44</a:t>
            </a:fld>
            <a:endParaRPr lang="en-US" altLang="zh-CN" sz="1400" dirty="0">
              <a:latin typeface="+mn-lt"/>
              <a:ea typeface="宋体" charset="0"/>
            </a:endParaRPr>
          </a:p>
        </p:txBody>
      </p:sp>
      <p:sp>
        <p:nvSpPr>
          <p:cNvPr id="52227" name="文本框 2">
            <a:extLst>
              <a:ext uri="{FF2B5EF4-FFF2-40B4-BE49-F238E27FC236}">
                <a16:creationId xmlns:a16="http://schemas.microsoft.com/office/drawing/2014/main" id="{26A5A851-E87C-4D7B-8715-7F0F9AF79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2214563"/>
            <a:ext cx="585152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6000">
                <a:solidFill>
                  <a:schemeClr val="accent2"/>
                </a:solidFill>
              </a:rPr>
              <a:t>Thank</a:t>
            </a:r>
            <a:r>
              <a:rPr lang="zh-CN" altLang="en-US" sz="6000">
                <a:solidFill>
                  <a:schemeClr val="accent2"/>
                </a:solidFill>
              </a:rPr>
              <a:t> </a:t>
            </a:r>
            <a:r>
              <a:rPr lang="en-US" altLang="zh-CN" sz="6000">
                <a:solidFill>
                  <a:schemeClr val="accent2"/>
                </a:solidFill>
              </a:rPr>
              <a:t>you!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6000" i="1">
                <a:solidFill>
                  <a:schemeClr val="accent2"/>
                </a:solidFill>
              </a:rPr>
              <a:t>Questions?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6000" i="1">
                <a:solidFill>
                  <a:schemeClr val="accent2"/>
                </a:solidFill>
              </a:rPr>
              <a:t>谢谢！问题？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3D7DB-A6CD-4C92-98A9-ED579F84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 Test: Hello World!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8DF81C26-96F7-40E5-8EC9-15AD7F0816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Visual Studio</a:t>
            </a:r>
          </a:p>
          <a:p>
            <a:endParaRPr lang="en-US" altLang="zh-CN"/>
          </a:p>
          <a:p>
            <a:r>
              <a:rPr lang="en-US" altLang="zh-CN"/>
              <a:t>Project</a:t>
            </a:r>
            <a:endParaRPr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DE16C1E5-3F68-40E3-B9F2-FCCFEEFD5D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E7A77E-BE29-4141-8993-7F91DAB19FBE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60EB1-604A-4EFC-B621-18379655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Classes</a:t>
            </a:r>
            <a:r>
              <a:rPr lang="zh-CN" altLang="en-US" dirty="0"/>
              <a:t>（类）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519F36A0-D18C-484F-8C37-7E253A9E4C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Fields</a:t>
            </a:r>
            <a:r>
              <a:rPr lang="zh-CN" altLang="en-US"/>
              <a:t>（域，属性）</a:t>
            </a:r>
            <a:endParaRPr lang="en-US" altLang="zh-CN"/>
          </a:p>
          <a:p>
            <a:pPr lvl="1"/>
            <a:r>
              <a:rPr lang="en-US" altLang="zh-CN"/>
              <a:t>data member</a:t>
            </a:r>
          </a:p>
          <a:p>
            <a:r>
              <a:rPr lang="en-US" altLang="zh-CN"/>
              <a:t>Methods</a:t>
            </a:r>
            <a:r>
              <a:rPr lang="zh-CN" altLang="en-US"/>
              <a:t>（方法，函数）</a:t>
            </a:r>
            <a:endParaRPr lang="en-US" altLang="zh-CN"/>
          </a:p>
          <a:p>
            <a:pPr lvl="1"/>
            <a:r>
              <a:rPr lang="en-US" altLang="zh-CN"/>
              <a:t>member function</a:t>
            </a:r>
            <a:r>
              <a:rPr lang="zh-CN" altLang="en-US"/>
              <a:t>（成员函数）</a:t>
            </a:r>
            <a:endParaRPr lang="en-US" altLang="zh-CN"/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Constructor</a:t>
            </a:r>
            <a:r>
              <a:rPr lang="zh-CN" altLang="en-US">
                <a:solidFill>
                  <a:srgbClr val="0000FF"/>
                </a:solidFill>
              </a:rPr>
              <a:t>（构造器）</a:t>
            </a:r>
            <a:endParaRPr lang="en-US" altLang="zh-CN">
              <a:solidFill>
                <a:srgbClr val="0000FF"/>
              </a:solidFill>
            </a:endParaRPr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Destructor</a:t>
            </a:r>
            <a:r>
              <a:rPr lang="zh-CN" altLang="en-US">
                <a:solidFill>
                  <a:srgbClr val="0000FF"/>
                </a:solidFill>
              </a:rPr>
              <a:t>（析构器）</a:t>
            </a:r>
            <a:endParaRPr lang="en-US" altLang="zh-CN">
              <a:solidFill>
                <a:srgbClr val="0000FF"/>
              </a:solidFill>
            </a:endParaRPr>
          </a:p>
          <a:p>
            <a:pPr lvl="1"/>
            <a:endParaRPr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FBB1A56C-844C-4C5F-A0D6-10BFAD817A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0D4854-3D9C-4328-AF5D-9B127945716A}" type="slidenum">
              <a:rPr lang="zh-CN" altLang="en-US"/>
              <a:pPr>
                <a:defRPr/>
              </a:pPr>
              <a:t>6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36D81-49D2-43F4-9335-9F18B6BD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Objects</a:t>
            </a:r>
            <a:r>
              <a:rPr lang="zh-CN" altLang="en-US" dirty="0"/>
              <a:t>（对象）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B65FAEB2-B970-428F-9781-1DD5474FA1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An object is an </a:t>
            </a:r>
            <a:r>
              <a:rPr lang="en-US" altLang="zh-CN">
                <a:solidFill>
                  <a:srgbClr val="0000FF"/>
                </a:solidFill>
              </a:rPr>
              <a:t>instance</a:t>
            </a:r>
            <a:r>
              <a:rPr lang="en-US" altLang="zh-CN"/>
              <a:t> of a given class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Object-oriented</a:t>
            </a:r>
            <a:r>
              <a:rPr lang="zh-CN" altLang="en-US"/>
              <a:t>（面向对象）</a:t>
            </a:r>
            <a:endParaRPr lang="en-US" altLang="zh-CN"/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Encapsulation</a:t>
            </a:r>
            <a:r>
              <a:rPr lang="zh-CN" altLang="en-US">
                <a:solidFill>
                  <a:srgbClr val="0000FF"/>
                </a:solidFill>
              </a:rPr>
              <a:t>（封装）</a:t>
            </a:r>
            <a:endParaRPr lang="en-US" altLang="zh-CN">
              <a:solidFill>
                <a:srgbClr val="0000FF"/>
              </a:solidFill>
            </a:endParaRPr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Inheritance</a:t>
            </a:r>
            <a:r>
              <a:rPr lang="zh-CN" altLang="en-US">
                <a:solidFill>
                  <a:srgbClr val="0000FF"/>
                </a:solidFill>
              </a:rPr>
              <a:t>（继承）</a:t>
            </a:r>
            <a:endParaRPr lang="en-US" altLang="zh-CN">
              <a:solidFill>
                <a:srgbClr val="0000FF"/>
              </a:solidFill>
            </a:endParaRPr>
          </a:p>
          <a:p>
            <a:pPr lvl="1"/>
            <a:r>
              <a:rPr lang="en-US" altLang="zh-CN"/>
              <a:t>Polymorphism</a:t>
            </a:r>
            <a:r>
              <a:rPr lang="zh-CN" altLang="en-US"/>
              <a:t>（多态）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21E0407D-653A-4329-9B34-808465632C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7DFA9-661F-4326-B670-CA80979A13EB}" type="slidenum">
              <a:rPr lang="zh-CN" altLang="en-US"/>
              <a:pPr>
                <a:defRPr/>
              </a:pPr>
              <a:t>7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07C00-678B-45B1-AD19-1DEBA28A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Data Abstraction</a:t>
            </a:r>
            <a:r>
              <a:rPr lang="zh-CN" altLang="en-US" dirty="0"/>
              <a:t>（数据抽象）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AF706933-2198-41D8-9FCE-B91C910BA1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619625"/>
          </a:xfrm>
        </p:spPr>
        <p:txBody>
          <a:bodyPr/>
          <a:lstStyle/>
          <a:p>
            <a:pPr algn="just"/>
            <a:r>
              <a:rPr lang="en-US" altLang="zh-CN"/>
              <a:t>Data abstraction is about the separation of what a class provides to users from how the class is defined</a:t>
            </a:r>
          </a:p>
          <a:p>
            <a:endParaRPr lang="en-US" altLang="zh-CN"/>
          </a:p>
          <a:p>
            <a:pPr algn="just"/>
            <a:r>
              <a:rPr lang="en-US" altLang="zh-CN"/>
              <a:t>A user’s code should not access the implementation details of the class used</a:t>
            </a:r>
          </a:p>
          <a:p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User’s</a:t>
            </a:r>
            <a:r>
              <a:rPr lang="en-US" altLang="zh-CN"/>
              <a:t> view vs.</a:t>
            </a:r>
            <a:r>
              <a:rPr lang="en-US" altLang="zh-CN">
                <a:solidFill>
                  <a:srgbClr val="FF0000"/>
                </a:solidFill>
              </a:rPr>
              <a:t> developer’s </a:t>
            </a:r>
            <a:r>
              <a:rPr lang="en-US" altLang="zh-CN"/>
              <a:t>view</a:t>
            </a:r>
            <a:endParaRPr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1FEE5690-C499-47BA-9FAF-607F60CC55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74C1C0-3527-4873-A914-63CC806E7654}" type="slidenum">
              <a:rPr lang="zh-CN" altLang="en-US"/>
              <a:pPr>
                <a:defRPr/>
              </a:pPr>
              <a:t>8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5E199-2224-4715-9335-A7A205A2C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User’s view</a:t>
            </a:r>
            <a:endParaRPr lang="zh-CN" altLang="en-US" dirty="0"/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CD3CD2EF-5FA7-4833-B5B0-93CC67697B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456113"/>
          </a:xfrm>
        </p:spPr>
        <p:txBody>
          <a:bodyPr/>
          <a:lstStyle/>
          <a:p>
            <a:pPr algn="just"/>
            <a:r>
              <a:rPr lang="en-US" altLang="zh-CN"/>
              <a:t>What information is needed by a user from the class? How is the class used by the user?</a:t>
            </a:r>
          </a:p>
          <a:p>
            <a:endParaRPr lang="en-US" altLang="zh-CN"/>
          </a:p>
          <a:p>
            <a:r>
              <a:rPr lang="en-US" altLang="zh-CN"/>
              <a:t>Method interface</a:t>
            </a:r>
            <a:r>
              <a:rPr lang="zh-CN" altLang="en-US">
                <a:solidFill>
                  <a:srgbClr val="0000FF"/>
                </a:solidFill>
              </a:rPr>
              <a:t>（界面，接口）</a:t>
            </a:r>
            <a:endParaRPr lang="en-US" altLang="zh-CN">
              <a:solidFill>
                <a:srgbClr val="0000FF"/>
              </a:solidFill>
            </a:endParaRPr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Precondition </a:t>
            </a:r>
            <a:r>
              <a:rPr lang="en-US" altLang="zh-CN">
                <a:solidFill>
                  <a:srgbClr val="FF0000"/>
                </a:solidFill>
              </a:rPr>
              <a:t>(true) </a:t>
            </a:r>
            <a:r>
              <a:rPr lang="zh-CN" altLang="en-US"/>
              <a:t>（前置条件）</a:t>
            </a:r>
            <a:endParaRPr lang="en-US" altLang="zh-CN"/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Postcondition</a:t>
            </a:r>
            <a:r>
              <a:rPr lang="zh-CN" altLang="en-US"/>
              <a:t>（后置条件）</a:t>
            </a:r>
            <a:endParaRPr lang="en-US" altLang="zh-CN"/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Method heading</a:t>
            </a:r>
            <a:r>
              <a:rPr lang="zh-CN" altLang="en-US"/>
              <a:t>（方法头）</a:t>
            </a:r>
            <a:r>
              <a:rPr lang="en-US" altLang="zh-CN"/>
              <a:t>[public]</a:t>
            </a:r>
          </a:p>
          <a:p>
            <a:endParaRPr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78502C0A-474B-4086-B841-738D4D594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0A4924-DC81-4E60-BDF2-33ABB148C3C8}" type="slidenum">
              <a:rPr lang="zh-CN" altLang="en-US"/>
              <a:pPr>
                <a:defRPr/>
              </a:pPr>
              <a:t>9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1164</TotalTime>
  <Words>829</Words>
  <Application>Microsoft Office PowerPoint</Application>
  <PresentationFormat>全屏显示(4:3)</PresentationFormat>
  <Paragraphs>300</Paragraphs>
  <Slides>44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黑体</vt:lpstr>
      <vt:lpstr>宋体</vt:lpstr>
      <vt:lpstr>微软雅黑</vt:lpstr>
      <vt:lpstr>Arial</vt:lpstr>
      <vt:lpstr>Arial Black</vt:lpstr>
      <vt:lpstr>Calibri</vt:lpstr>
      <vt:lpstr>Times New Roman</vt:lpstr>
      <vt:lpstr>清华版教材展示</vt:lpstr>
      <vt:lpstr>Lab1-1: Review of C++ C++面向对象编程</vt:lpstr>
      <vt:lpstr>Self-introduction</vt:lpstr>
      <vt:lpstr>Outline</vt:lpstr>
      <vt:lpstr>A Survey</vt:lpstr>
      <vt:lpstr>A Test: Hello World!</vt:lpstr>
      <vt:lpstr>Classes（类）</vt:lpstr>
      <vt:lpstr>Objects（对象）</vt:lpstr>
      <vt:lpstr>Data Abstraction（数据抽象）</vt:lpstr>
      <vt:lpstr>User’s view</vt:lpstr>
      <vt:lpstr>Method Interface</vt:lpstr>
      <vt:lpstr>Developer’s View</vt:lpstr>
      <vt:lpstr>Contract（契约）</vt:lpstr>
      <vt:lpstr>Class Declaration（声明）</vt:lpstr>
      <vt:lpstr>Class Definition（定义、实现）</vt:lpstr>
      <vt:lpstr>Company</vt:lpstr>
      <vt:lpstr>Find the Best-Paid Employee</vt:lpstr>
      <vt:lpstr>The Best-Paid Employee</vt:lpstr>
      <vt:lpstr>Demonstration</vt:lpstr>
      <vt:lpstr>Inheritance（继承）</vt:lpstr>
      <vt:lpstr>Inheritance</vt:lpstr>
      <vt:lpstr>Inheritance</vt:lpstr>
      <vt:lpstr>Inheritance</vt:lpstr>
      <vt:lpstr>Inheritance</vt:lpstr>
      <vt:lpstr>Monthly Paid Employee</vt:lpstr>
      <vt:lpstr>Hourly Paid Employee</vt:lpstr>
      <vt:lpstr>Hourly Paid Employee</vt:lpstr>
      <vt:lpstr>New Company</vt:lpstr>
      <vt:lpstr>New Company</vt:lpstr>
      <vt:lpstr>New Company</vt:lpstr>
      <vt:lpstr>New Classes</vt:lpstr>
      <vt:lpstr>Overloading （重载）</vt:lpstr>
      <vt:lpstr>Review of Best Paid Employee</vt:lpstr>
      <vt:lpstr>Lab Assessment</vt:lpstr>
      <vt:lpstr>Course Website</vt:lpstr>
      <vt:lpstr>Registration</vt:lpstr>
      <vt:lpstr>Application</vt:lpstr>
      <vt:lpstr>Application</vt:lpstr>
      <vt:lpstr>Resources &amp; Assignments</vt:lpstr>
      <vt:lpstr>Evaluation</vt:lpstr>
      <vt:lpstr>Requirements for Lab Reports</vt:lpstr>
      <vt:lpstr>Attention Please!</vt:lpstr>
      <vt:lpstr>Attention Please!</vt:lpstr>
      <vt:lpstr>No plagiarism! 严禁抄袭！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Lab1: Review of C++</dc:title>
  <dc:creator>Microsoft Office 用户</dc:creator>
  <cp:lastModifiedBy>hengjun zhao</cp:lastModifiedBy>
  <cp:revision>82</cp:revision>
  <dcterms:created xsi:type="dcterms:W3CDTF">2021-09-12T15:04:56Z</dcterms:created>
  <dcterms:modified xsi:type="dcterms:W3CDTF">2023-09-14T14:42:58Z</dcterms:modified>
</cp:coreProperties>
</file>