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60" r:id="rId2"/>
    <p:sldId id="292" r:id="rId3"/>
    <p:sldId id="307" r:id="rId4"/>
    <p:sldId id="313" r:id="rId5"/>
    <p:sldId id="314" r:id="rId6"/>
    <p:sldId id="315" r:id="rId7"/>
    <p:sldId id="316" r:id="rId8"/>
    <p:sldId id="317" r:id="rId9"/>
    <p:sldId id="318" r:id="rId10"/>
    <p:sldId id="312" r:id="rId11"/>
    <p:sldId id="308" r:id="rId12"/>
    <p:sldId id="303" r:id="rId13"/>
    <p:sldId id="304" r:id="rId14"/>
    <p:sldId id="309" r:id="rId15"/>
    <p:sldId id="269" r:id="rId1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  <a:srgbClr val="FF00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63560" autoAdjust="0"/>
  </p:normalViewPr>
  <p:slideViewPr>
    <p:cSldViewPr>
      <p:cViewPr>
        <p:scale>
          <a:sx n="74" d="100"/>
          <a:sy n="74" d="100"/>
        </p:scale>
        <p:origin x="1265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0100AB-2846-48ED-82D2-C8C09C85A1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753A8F-46A4-4169-89B7-18A5E7EE24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8693301-FD1B-46AA-ADC7-34E7B742EFE7}" type="datetimeFigureOut">
              <a:rPr lang="zh-CN" altLang="en-US"/>
              <a:pPr>
                <a:defRPr/>
              </a:pPr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E63B-88A0-45E1-9BE1-98C05FC663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89769-63E5-47EA-AC45-4138CDFB55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FAAFAA09-BC40-4934-B9A8-94B412519C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E76B6C-FAFF-4814-9F7E-955A59C24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1E04CB-C222-4ADC-A94B-FB1A11FCF0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21831B-6A76-40C3-AC1F-84B992F1A134}" type="datetimeFigureOut">
              <a:rPr lang="zh-CN" altLang="en-US"/>
              <a:pPr>
                <a:defRPr/>
              </a:pPr>
              <a:t>2023/10/19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E7BEE6D-20E8-4CE6-A849-C9631837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E7A6289-BFF3-4E58-B9E8-E0669622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A4366-F1D7-46F0-ABD1-C4FCF081F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5DB0DC-B6ED-48B0-80C6-AD7D0B488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E3B001A8-C515-4F11-A5B2-D9200EB727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s_arithmetic" TargetMode="External"/><Relationship Id="rId7" Type="http://schemas.openxmlformats.org/officeDocument/2006/relationships/hyperlink" Target="https://www.cplusplus.com/cstdlib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plusplus.com/srand" TargetMode="External"/><Relationship Id="rId5" Type="http://schemas.openxmlformats.org/officeDocument/2006/relationships/hyperlink" Target="https://www.cplusplus.com/RAND_MAX" TargetMode="External"/><Relationship Id="rId4" Type="http://schemas.openxmlformats.org/officeDocument/2006/relationships/hyperlink" Target="http://www.cplusplus.com/tim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is_arithmeti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cplusplus.com/CLOCKS_PER_SEC" TargetMode="External"/><Relationship Id="rId4" Type="http://schemas.openxmlformats.org/officeDocument/2006/relationships/hyperlink" Target="http://www.cplusplus.com/clock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ED4EE37-4933-4EFB-BBD1-53375D8F0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6EAA479-2FE2-4204-AC30-F0BAD7151D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1E0B4A52-7392-441F-AC97-51CB3CB40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AD469B-04CB-4DD3-AB04-6D7E34B3FCED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B001A8-C515-4F11-A5B2-D9200EB7273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7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55B2B4EB-4BC2-4828-884B-60B9326DAD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69956FA-F42C-4E4B-B48B-7353E3CB6A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 dirty="0" err="1"/>
              <a:t>time_t</a:t>
            </a:r>
            <a:r>
              <a:rPr kumimoji="1" lang="en-US" altLang="zh-CN" b="1" dirty="0"/>
              <a:t> type</a:t>
            </a:r>
            <a:r>
              <a:rPr kumimoji="1" lang="en-US" altLang="zh-CN" dirty="0"/>
              <a:t>: </a:t>
            </a:r>
            <a:r>
              <a:rPr lang="en-US" altLang="zh-CN" dirty="0"/>
              <a:t>Alias of a fundamental </a:t>
            </a:r>
            <a:r>
              <a:rPr lang="en-US" altLang="zh-CN" dirty="0">
                <a:hlinkClick r:id="rId3"/>
              </a:rPr>
              <a:t>arithmetic type</a:t>
            </a:r>
            <a:r>
              <a:rPr lang="en-US" altLang="zh-CN" dirty="0"/>
              <a:t> capable of representing times, as those returned by function </a:t>
            </a:r>
            <a:r>
              <a:rPr lang="en-US" altLang="zh-CN" dirty="0">
                <a:hlinkClick r:id="rId4"/>
              </a:rPr>
              <a:t>time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For historical reasons, it is generally implemented as an integral value representing the number of seconds elapsed since 00:00 hours, Jan 1, 1970 UTC (i.e., a </a:t>
            </a:r>
            <a:r>
              <a:rPr lang="en-US" altLang="zh-CN" i="1" dirty="0" err="1"/>
              <a:t>unix</a:t>
            </a:r>
            <a:r>
              <a:rPr lang="en-US" altLang="zh-CN" i="1" dirty="0"/>
              <a:t> timestamp</a:t>
            </a:r>
            <a:r>
              <a:rPr lang="en-US" altLang="zh-CN" dirty="0"/>
              <a:t>). Although libraries may implement this type using alternative time representations.</a:t>
            </a:r>
          </a:p>
          <a:p>
            <a:endParaRPr lang="en-US" altLang="zh-CN" dirty="0"/>
          </a:p>
          <a:p>
            <a:r>
              <a:rPr lang="en-US" altLang="zh-CN" b="1" dirty="0"/>
              <a:t>rand(): Generate random number</a:t>
            </a:r>
          </a:p>
          <a:p>
            <a:r>
              <a:rPr lang="en-US" altLang="zh-CN" dirty="0"/>
              <a:t>Returns a pseudo-random integral number in the range between 0 and </a:t>
            </a:r>
            <a:r>
              <a:rPr lang="en-US" altLang="zh-CN" dirty="0">
                <a:hlinkClick r:id="rId5"/>
              </a:rPr>
              <a:t>RAND_MAX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This number is generated by an algorithm that returns a sequence of apparently non-related numbers each time it is called. This algorithm uses a seed to generate the series, which should be initialized to some distinctive value using function </a:t>
            </a:r>
            <a:r>
              <a:rPr lang="en-US" altLang="zh-CN" dirty="0" err="1">
                <a:hlinkClick r:id="rId6"/>
              </a:rPr>
              <a:t>srand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>
                <a:hlinkClick r:id="rId5"/>
              </a:rPr>
              <a:t>RAND_MAX</a:t>
            </a:r>
            <a:r>
              <a:rPr lang="en-US" altLang="zh-CN" dirty="0"/>
              <a:t> is a constant defined in </a:t>
            </a:r>
            <a:r>
              <a:rPr lang="en-US" altLang="zh-CN" dirty="0">
                <a:hlinkClick r:id="rId7"/>
              </a:rPr>
              <a:t>&lt;</a:t>
            </a:r>
            <a:r>
              <a:rPr lang="en-US" altLang="zh-CN" dirty="0" err="1">
                <a:hlinkClick r:id="rId7"/>
              </a:rPr>
              <a:t>cstdlib</a:t>
            </a:r>
            <a:r>
              <a:rPr lang="en-US" altLang="zh-CN" dirty="0">
                <a:hlinkClick r:id="rId7"/>
              </a:rPr>
              <a:t>&gt;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 typical way to generate trivial pseudo-random numbers in a determined range using rand is to use the modulo of the returned value by the range span and add the initial value of the range:</a:t>
            </a:r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5014DA50-6DF1-4CDC-A98E-9BE5DDEBD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0F0C8-FD58-43D7-82E8-722C24656945}" type="slidenum">
              <a:rPr lang="zh-CN" altLang="en-US" sz="1200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9E8BFBB-3A6A-4828-AAA7-629E03A88B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1D36A2B-E003-49B7-A019-CA23269009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b="1" dirty="0" err="1"/>
              <a:t>clock_t</a:t>
            </a:r>
            <a:r>
              <a:rPr kumimoji="1" lang="en-US" altLang="zh-CN" b="1" dirty="0"/>
              <a:t> type: </a:t>
            </a:r>
            <a:r>
              <a:rPr lang="en-US" altLang="zh-CN" b="1" dirty="0"/>
              <a:t>Clock type</a:t>
            </a:r>
          </a:p>
          <a:p>
            <a:r>
              <a:rPr lang="en-US" altLang="zh-CN" dirty="0"/>
              <a:t>Alias of a fundamental </a:t>
            </a:r>
            <a:r>
              <a:rPr lang="en-US" altLang="zh-CN" dirty="0">
                <a:hlinkClick r:id="rId3"/>
              </a:rPr>
              <a:t>arithmetic type</a:t>
            </a:r>
            <a:r>
              <a:rPr lang="en-US" altLang="zh-CN" dirty="0"/>
              <a:t> capable of representing </a:t>
            </a:r>
            <a:r>
              <a:rPr lang="en-US" altLang="zh-CN" i="1" dirty="0"/>
              <a:t>clock tick</a:t>
            </a:r>
            <a:r>
              <a:rPr lang="en-US" altLang="zh-CN" dirty="0"/>
              <a:t> counts.</a:t>
            </a:r>
            <a:br>
              <a:rPr lang="en-US" altLang="zh-CN" dirty="0"/>
            </a:br>
            <a:r>
              <a:rPr lang="en-US" altLang="zh-CN" i="1" dirty="0"/>
              <a:t>Clock ticks</a:t>
            </a:r>
            <a:r>
              <a:rPr lang="en-US" altLang="zh-CN" dirty="0"/>
              <a:t> are units of time of a constant but system-specific length, as those returned by function </a:t>
            </a:r>
            <a:r>
              <a:rPr lang="en-US" altLang="zh-CN" dirty="0">
                <a:hlinkClick r:id="rId4"/>
              </a:rPr>
              <a:t>clock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This is the type returned by </a:t>
            </a:r>
            <a:r>
              <a:rPr lang="en-US" altLang="zh-CN" dirty="0">
                <a:hlinkClick r:id="rId4"/>
              </a:rPr>
              <a:t>clock</a:t>
            </a:r>
            <a:r>
              <a:rPr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clock()</a:t>
            </a:r>
            <a:r>
              <a:rPr kumimoji="1" lang="en-US" altLang="zh-CN" dirty="0"/>
              <a:t>: </a:t>
            </a:r>
            <a:r>
              <a:rPr lang="en-US" altLang="zh-CN" dirty="0"/>
              <a:t>Returns the processor time consumed by the program.</a:t>
            </a:r>
            <a:br>
              <a:rPr lang="en-US" altLang="zh-CN" dirty="0"/>
            </a:br>
            <a:r>
              <a:rPr lang="en-US" altLang="zh-CN" dirty="0"/>
              <a:t>The value returned is expressed in </a:t>
            </a:r>
            <a:r>
              <a:rPr lang="en-US" altLang="zh-CN" i="1" dirty="0"/>
              <a:t>clock ticks</a:t>
            </a:r>
            <a:r>
              <a:rPr lang="en-US" altLang="zh-CN" dirty="0"/>
              <a:t>, which are units of time of a constant but system-specific length (with a relation of </a:t>
            </a:r>
            <a:r>
              <a:rPr lang="en-US" altLang="zh-CN" dirty="0">
                <a:hlinkClick r:id="rId5"/>
              </a:rPr>
              <a:t>CLOCKS_PER_SEC</a:t>
            </a:r>
            <a:r>
              <a:rPr lang="en-US" altLang="zh-CN" dirty="0"/>
              <a:t> </a:t>
            </a:r>
            <a:r>
              <a:rPr lang="en-US" altLang="zh-CN" i="1" dirty="0"/>
              <a:t>clock ticks</a:t>
            </a:r>
            <a:r>
              <a:rPr lang="en-US" altLang="zh-CN" dirty="0"/>
              <a:t> per second). 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返回的是从程序开始执行计时的</a:t>
            </a:r>
            <a:r>
              <a:rPr lang="en-US" altLang="zh-CN" dirty="0"/>
              <a:t>clock</a:t>
            </a:r>
            <a:r>
              <a:rPr lang="zh-CN" altLang="en-US"/>
              <a:t>数？</a:t>
            </a:r>
            <a:br>
              <a:rPr lang="en-US" altLang="zh-CN" dirty="0"/>
            </a:br>
            <a:r>
              <a:rPr lang="en-US" altLang="zh-CN" dirty="0"/>
              <a:t>The epoch used as reference by clock varies between systems, but it is related to the program execution (generally its launch). To calculate the actual processing time of a program, the value returned by clock shall be compared to a value returned by a previous call to the same function.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B7300CAC-8F88-413B-9F1B-A7B742F7A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D01528-8A34-4A4C-987D-5A8778265E77}" type="slidenum">
              <a:rPr lang="zh-CN" altLang="en-US" sz="1200" smtClean="0"/>
              <a:pPr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E06038D9-2821-47B9-81A4-56F2D17C9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4EB2DD97-E022-4C63-9CE7-FEB403F9BB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0A6F78-48AE-4881-982B-4B4177877D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A8669-E4B2-4251-AF1A-5B8CA09BEA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9175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C583C3-5322-46D8-9233-104029B41A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4B98-F465-44BC-B769-2BD89FDB65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729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0B7731D-E472-4213-A344-A40C00D8CA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6BD73-C443-412E-9A1A-F1A540D4B5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0782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63E0292-2351-4F65-97A6-1907917757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06E5-7040-4CA1-B27E-295484353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849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CA6548D-236A-4711-9FE3-49612392B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74F956C1-B042-400E-AB6B-C6C0906339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AF84918-4AD8-4B42-8B0D-AB16566150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D83C39E-3BEA-4C3E-B733-9FE7098C3F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2" r:id="rId2"/>
    <p:sldLayoutId id="2147484003" r:id="rId3"/>
    <p:sldLayoutId id="2147484004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4247-1C98-4462-ADE6-48242AA39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2: Time Complexity</a:t>
            </a:r>
            <a:br>
              <a:rPr lang="en-US" altLang="zh-CN" dirty="0"/>
            </a:br>
            <a:r>
              <a:rPr lang="zh-CN" altLang="en-US" dirty="0"/>
              <a:t>（时间复杂度）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39BED5CD-3335-49A8-9A5D-5CF52FECA5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56665" y="4157662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October, 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80845-D886-4AEC-8941-2483A894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933700"/>
            <a:ext cx="50847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Runtime Analysis</a:t>
            </a:r>
            <a:br>
              <a:rPr lang="en-US" altLang="zh-CN" dirty="0"/>
            </a:br>
            <a:r>
              <a:rPr lang="zh-CN" altLang="en-US" dirty="0"/>
              <a:t>（运行时分析）</a:t>
            </a:r>
          </a:p>
        </p:txBody>
      </p:sp>
      <p:sp>
        <p:nvSpPr>
          <p:cNvPr id="15363" name="幻灯片编号占位符 3">
            <a:extLst>
              <a:ext uri="{FF2B5EF4-FFF2-40B4-BE49-F238E27FC236}">
                <a16:creationId xmlns:a16="http://schemas.microsoft.com/office/drawing/2014/main" id="{ED37BDB6-8116-4402-8EC4-F7357FE61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8C66A3-8685-4C02-AF03-A30984D729F8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E440A-C6F7-4E94-8F7A-3BA9D3E4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33363"/>
            <a:ext cx="8942388" cy="809625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Random number generation</a:t>
            </a:r>
            <a:r>
              <a:rPr lang="zh-CN" altLang="en-US" sz="3200" dirty="0"/>
              <a:t>（随机数生成）</a:t>
            </a:r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20606C36-48C4-4FA4-8ED2-D0D58FD6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235075"/>
            <a:ext cx="9242425" cy="5470525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cstdlib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</a:t>
            </a:r>
            <a:r>
              <a:rPr lang="en-US" altLang="zh-CN" sz="2000" dirty="0" err="1">
                <a:solidFill>
                  <a:srgbClr val="00B050"/>
                </a:solidFill>
              </a:rPr>
              <a:t>srand</a:t>
            </a:r>
            <a:r>
              <a:rPr lang="en-US" altLang="zh-CN" sz="2000" dirty="0">
                <a:solidFill>
                  <a:srgbClr val="00B050"/>
                </a:solidFill>
              </a:rPr>
              <a:t> and rand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ctime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time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time_t</a:t>
            </a:r>
            <a:r>
              <a:rPr lang="en-US" altLang="zh-CN" sz="2400" dirty="0">
                <a:solidFill>
                  <a:srgbClr val="0000FF"/>
                </a:solidFill>
              </a:rPr>
              <a:t> time(</a:t>
            </a:r>
            <a:r>
              <a:rPr lang="en-US" altLang="zh-CN" sz="2400" dirty="0" err="1">
                <a:solidFill>
                  <a:srgbClr val="0000FF"/>
                </a:solidFill>
              </a:rPr>
              <a:t>time_t</a:t>
            </a:r>
            <a:r>
              <a:rPr lang="en-US" altLang="zh-CN" sz="2400" dirty="0">
                <a:solidFill>
                  <a:srgbClr val="0000FF"/>
                </a:solidFill>
              </a:rPr>
              <a:t> *t);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//get </a:t>
            </a:r>
            <a:r>
              <a:rPr lang="en-US" altLang="zh-CN" sz="2000" kern="1200" dirty="0">
                <a:solidFill>
                  <a:srgbClr val="00B050"/>
                </a:solidFill>
              </a:rPr>
              <a:t>the number of seconds elapsed since 00:00 hours, Jan 1, 1970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void </a:t>
            </a:r>
            <a:r>
              <a:rPr lang="en-US" altLang="zh-CN" sz="2400" dirty="0" err="1">
                <a:solidFill>
                  <a:srgbClr val="0000FF"/>
                </a:solidFill>
              </a:rPr>
              <a:t>srand</a:t>
            </a:r>
            <a:r>
              <a:rPr lang="en-US" altLang="zh-CN" sz="2400" dirty="0">
                <a:solidFill>
                  <a:srgbClr val="0000FF"/>
                </a:solidFill>
              </a:rPr>
              <a:t>(unsigned 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  seed);  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000" dirty="0">
                <a:solidFill>
                  <a:srgbClr val="339966"/>
                </a:solidFill>
              </a:rPr>
              <a:t>//set seed for random number generation</a:t>
            </a:r>
          </a:p>
          <a:p>
            <a:pPr>
              <a:defRPr/>
            </a:pPr>
            <a:r>
              <a:rPr lang="en-US" altLang="zh-CN" sz="2400" b="1" dirty="0" err="1">
                <a:solidFill>
                  <a:srgbClr val="FF0000"/>
                </a:solidFill>
              </a:rPr>
              <a:t>srand</a:t>
            </a:r>
            <a:r>
              <a:rPr lang="en-US" altLang="zh-CN" sz="2400" b="1" dirty="0">
                <a:solidFill>
                  <a:srgbClr val="FF0000"/>
                </a:solidFill>
              </a:rPr>
              <a:t>((unsigned 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)time(0))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rand(void);  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339966"/>
                </a:solidFill>
              </a:rPr>
              <a:t>//generate random number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</a:rPr>
              <a:t> number = rand() % MAX 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</a:t>
            </a:r>
            <a:r>
              <a:rPr lang="en-US" altLang="zh-CN" sz="2000" dirty="0">
                <a:solidFill>
                  <a:srgbClr val="339966"/>
                </a:solidFill>
              </a:rPr>
              <a:t>//[0, MAX-1)</a:t>
            </a:r>
            <a:endParaRPr lang="zh-CN" altLang="en-US" sz="2000" dirty="0">
              <a:solidFill>
                <a:srgbClr val="339966"/>
              </a:solidFill>
            </a:endParaRPr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2857CF54-E6CD-4E40-BD6D-F7F7D2F8B5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4BF1D-9205-41E4-9E2D-0D29CB86AE42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3ED50-DC38-457E-BBE6-8918F6EB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9752013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Measure the Time Cost of Programs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0163F-ADD9-4039-9DFA-21A658F6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8251825" cy="4456113"/>
          </a:xfrm>
        </p:spPr>
        <p:txBody>
          <a:bodyPr/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#include &lt;</a:t>
            </a:r>
            <a:r>
              <a:rPr lang="en-US" altLang="zh-CN" sz="2400" dirty="0" err="1">
                <a:solidFill>
                  <a:srgbClr val="0000FF"/>
                </a:solidFill>
              </a:rPr>
              <a:t>ctime</a:t>
            </a:r>
            <a:r>
              <a:rPr lang="en-US" altLang="zh-CN" sz="2400" dirty="0">
                <a:solidFill>
                  <a:srgbClr val="0000FF"/>
                </a:solidFill>
              </a:rPr>
              <a:t>&gt;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// Header file needed to use time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altLang="zh-CN" sz="2400" dirty="0" err="1">
                <a:solidFill>
                  <a:srgbClr val="0000FF"/>
                </a:solidFill>
                <a:cs typeface="+mn-cs"/>
              </a:rPr>
              <a:t>clock_t</a:t>
            </a:r>
            <a:r>
              <a:rPr lang="en-US" altLang="zh-CN" sz="2400" dirty="0">
                <a:solidFill>
                  <a:srgbClr val="0000FF"/>
                </a:solidFill>
                <a:cs typeface="+mn-cs"/>
              </a:rPr>
              <a:t> clock(void); </a:t>
            </a:r>
            <a:r>
              <a:rPr lang="en-US" altLang="zh-CN" sz="2400" dirty="0">
                <a:solidFill>
                  <a:srgbClr val="00B050"/>
                </a:solidFill>
                <a:cs typeface="+mn-cs"/>
              </a:rPr>
              <a:t>//time units: clock tick</a:t>
            </a:r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clock_t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start_t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end_t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elapsed_t</a:t>
            </a:r>
            <a:r>
              <a:rPr lang="en-US" altLang="zh-CN" sz="2400" dirty="0"/>
              <a:t>;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start_t</a:t>
            </a:r>
            <a:r>
              <a:rPr lang="en-US" altLang="zh-CN" sz="2400" dirty="0"/>
              <a:t> = clock();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>
                <a:solidFill>
                  <a:srgbClr val="339966"/>
                </a:solidFill>
              </a:rPr>
              <a:t>// code segment whose time cost is to be measured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end_t</a:t>
            </a:r>
            <a:r>
              <a:rPr lang="en-US" altLang="zh-CN" sz="2400" dirty="0"/>
              <a:t> = clock();	</a:t>
            </a:r>
          </a:p>
          <a:p>
            <a:pPr marL="457200" indent="-457200">
              <a:buFont typeface="+mj-ea"/>
              <a:buAutoNum type="circleNumDbPlain"/>
              <a:defRPr/>
            </a:pPr>
            <a:r>
              <a:rPr lang="en-US" altLang="zh-CN" sz="2400" dirty="0" err="1"/>
              <a:t>elapsed_t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end_t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start_t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rgbClr val="339966"/>
                </a:solidFill>
              </a:rPr>
              <a:t>//in milliseconds</a:t>
            </a:r>
          </a:p>
          <a:p>
            <a:pPr marL="857250" lvl="1" indent="-457200">
              <a:buFont typeface="Wingdings" charset="2"/>
              <a:buChar char="Ø"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(double)</a:t>
            </a:r>
            <a:r>
              <a:rPr lang="en-US" altLang="zh-CN" sz="2000" dirty="0" err="1">
                <a:solidFill>
                  <a:srgbClr val="0000FF"/>
                </a:solidFill>
              </a:rPr>
              <a:t>elapsed_t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/ CLOCKS_PER_SEC; </a:t>
            </a:r>
            <a:r>
              <a:rPr lang="en-US" altLang="zh-CN" sz="2000" dirty="0">
                <a:solidFill>
                  <a:srgbClr val="339966"/>
                </a:solidFill>
              </a:rPr>
              <a:t>//in seconds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D7544EA2-9F68-453C-898F-EB603FAEF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FD7949-98E8-4049-9393-F09F57A8D585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1202F-00CA-4649-8679-D46E0822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402638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 of </a:t>
            </a:r>
            <a:r>
              <a:rPr lang="en-US" altLang="zh-CN"/>
              <a:t>Time Measurement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2467BAED-B524-43C5-B816-2E6DA2AE5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E794E89D-BC2A-4C04-91FB-32F5F5E16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4F106-5399-41F7-AC32-1CCDFA2AD54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F946-1B49-4931-837F-810EF19E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2"/>
                </a:solidFill>
              </a:rPr>
              <a:t>Task 1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E5E4C1C0-1728-4462-90F3-13E51A50D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395413"/>
            <a:ext cx="7772400" cy="5310187"/>
          </a:xfrm>
        </p:spPr>
        <p:txBody>
          <a:bodyPr/>
          <a:lstStyle/>
          <a:p>
            <a:r>
              <a:rPr lang="en-US" altLang="zh-CN" sz="2800"/>
              <a:t>See the guide book and report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A859E366-5646-4999-A8FA-F955E74BC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804D45-EECF-46CE-80DC-19A71EE1B08F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编号占位符 1">
            <a:extLst>
              <a:ext uri="{FF2B5EF4-FFF2-40B4-BE49-F238E27FC236}">
                <a16:creationId xmlns:a16="http://schemas.microsoft.com/office/drawing/2014/main" id="{3A29C104-E985-47F6-ADEB-EF96B4CD6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23EF9-E096-4925-BFAE-599AA71BB9B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2531" name="文本框 2">
            <a:extLst>
              <a:ext uri="{FF2B5EF4-FFF2-40B4-BE49-F238E27FC236}">
                <a16:creationId xmlns:a16="http://schemas.microsoft.com/office/drawing/2014/main" id="{4D0FCD0E-4B0C-4A86-A7C4-40B6B412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29259-433C-4694-97C0-12AC913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EDF20C70-559B-4F52-B7E4-99F57D22A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Time complexity</a:t>
            </a:r>
            <a:r>
              <a:rPr lang="zh-CN" altLang="en-US"/>
              <a:t>（时间复杂度）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Runtime Analysis</a:t>
            </a:r>
            <a:r>
              <a:rPr lang="zh-CN" altLang="en-US"/>
              <a:t>（运行时分析）</a:t>
            </a:r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5D291B44-796C-49F9-9F3C-D14BD7B8C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02F5BC-D18C-491B-B957-CD7B1C28A05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8C06-DC63-4E58-82E7-A80E5E0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933700"/>
            <a:ext cx="50847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Time Complexity</a:t>
            </a:r>
            <a:br>
              <a:rPr lang="en-US" altLang="zh-CN" dirty="0"/>
            </a:br>
            <a:r>
              <a:rPr lang="zh-CN" altLang="en-US" dirty="0"/>
              <a:t>（时间复杂度）</a:t>
            </a:r>
          </a:p>
        </p:txBody>
      </p:sp>
      <p:sp>
        <p:nvSpPr>
          <p:cNvPr id="8195" name="幻灯片编号占位符 3">
            <a:extLst>
              <a:ext uri="{FF2B5EF4-FFF2-40B4-BE49-F238E27FC236}">
                <a16:creationId xmlns:a16="http://schemas.microsoft.com/office/drawing/2014/main" id="{5E583DE9-F809-49E8-B8D8-1AEB933C2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A9C4E-E822-440D-8238-C2191C933F1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BC84-A516-4E29-A6C7-EBEBFBB4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Big-O Notation</a:t>
            </a:r>
            <a:r>
              <a:rPr lang="zh-CN" altLang="en-US" dirty="0"/>
              <a:t>（大</a:t>
            </a:r>
            <a:r>
              <a:rPr lang="en-US" altLang="zh-CN" dirty="0"/>
              <a:t>O</a:t>
            </a:r>
            <a:r>
              <a:rPr lang="zh-CN" altLang="en-US" dirty="0"/>
              <a:t>表示法）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5D8F23B-50DF-46D2-91AF-575FB4917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5076825"/>
          </a:xfrm>
        </p:spPr>
        <p:txBody>
          <a:bodyPr/>
          <a:lstStyle/>
          <a:p>
            <a:r>
              <a:rPr lang="en-US" altLang="zh-CN"/>
              <a:t>Complexity: a function of the “size” of the problem</a:t>
            </a:r>
          </a:p>
          <a:p>
            <a:pPr lvl="1"/>
            <a:r>
              <a:rPr lang="en-US" altLang="zh-CN"/>
              <a:t>Size: of input </a:t>
            </a:r>
            <a:r>
              <a:rPr lang="en-US" altLang="zh-CN" b="1">
                <a:solidFill>
                  <a:schemeClr val="accent2"/>
                </a:solidFill>
              </a:rPr>
              <a:t>n</a:t>
            </a:r>
          </a:p>
          <a:p>
            <a:pPr lvl="1"/>
            <a:r>
              <a:rPr lang="en-US" altLang="zh-CN"/>
              <a:t>Time complexity, space complexity</a:t>
            </a:r>
          </a:p>
          <a:p>
            <a:pPr lvl="1"/>
            <a:r>
              <a:rPr lang="en-US" altLang="zh-CN"/>
              <a:t>Worst, best, average</a:t>
            </a:r>
          </a:p>
          <a:p>
            <a:r>
              <a:rPr lang="en-US" altLang="zh-CN"/>
              <a:t>Big-O</a:t>
            </a:r>
          </a:p>
          <a:p>
            <a:pPr lvl="1"/>
            <a:r>
              <a:rPr lang="en-US" altLang="zh-CN"/>
              <a:t>Approximate analysis</a:t>
            </a:r>
            <a:r>
              <a:rPr lang="zh-CN" altLang="en-US"/>
              <a:t>（渐近分析）</a:t>
            </a:r>
            <a:endParaRPr lang="en-US" altLang="zh-CN"/>
          </a:p>
          <a:p>
            <a:pPr lvl="1"/>
            <a:r>
              <a:rPr lang="en-US" altLang="zh-CN"/>
              <a:t>An upper bound</a:t>
            </a:r>
            <a:r>
              <a:rPr lang="zh-CN" altLang="en-US"/>
              <a:t>（上界）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59C19505-4ABD-46A5-B365-E1CDE400F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0CF93-2963-4FED-ABA8-63B3CB43F36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6A9EC-E722-407D-9321-064ED5F9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Big-O Notation</a:t>
            </a:r>
            <a:endParaRPr lang="zh-CN" altLang="en-US" dirty="0"/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1242A0F0-BF2D-4090-8F8E-CF44E15A5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12006-FFE0-4940-AE33-F1CA556BC0B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5">
            <a:extLst>
              <a:ext uri="{FF2B5EF4-FFF2-40B4-BE49-F238E27FC236}">
                <a16:creationId xmlns:a16="http://schemas.microsoft.com/office/drawing/2014/main" id="{C342E9FF-29F2-47ED-8B3C-827CC1AA0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89138"/>
            <a:ext cx="35179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图片 6">
            <a:extLst>
              <a:ext uri="{FF2B5EF4-FFF2-40B4-BE49-F238E27FC236}">
                <a16:creationId xmlns:a16="http://schemas.microsoft.com/office/drawing/2014/main" id="{DDED2E50-78AD-467F-8E39-BF122F6C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3413125"/>
            <a:ext cx="3425825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2" descr="ee the source image">
            <a:extLst>
              <a:ext uri="{FF2B5EF4-FFF2-40B4-BE49-F238E27FC236}">
                <a16:creationId xmlns:a16="http://schemas.microsoft.com/office/drawing/2014/main" id="{7015B91B-2AF0-4FAF-B938-484F8592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1898650"/>
            <a:ext cx="5067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2BE2-9A29-4658-802D-8E0D830D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1267" name="幻灯片编号占位符 3">
            <a:extLst>
              <a:ext uri="{FF2B5EF4-FFF2-40B4-BE49-F238E27FC236}">
                <a16:creationId xmlns:a16="http://schemas.microsoft.com/office/drawing/2014/main" id="{291F23E6-6F10-4676-AEE3-6CB159FF6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280E6-2DDA-4642-B497-A1471E65AAD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8" name="图片 4">
            <a:extLst>
              <a:ext uri="{FF2B5EF4-FFF2-40B4-BE49-F238E27FC236}">
                <a16:creationId xmlns:a16="http://schemas.microsoft.com/office/drawing/2014/main" id="{FBE18113-54F7-4E39-B19F-9B519711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822450"/>
            <a:ext cx="906780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1F293B-3059-4056-B033-CB148E384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3427413"/>
            <a:ext cx="80676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161B-073D-436A-9CEE-C44A6402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31F578C8-1D28-479A-AEFA-6FE7EF835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8DD95-DBF5-4BFF-B9D1-3FB3654A236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DB6DFE-7161-4452-B9B9-F21344E0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608388"/>
            <a:ext cx="82804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图片 6">
            <a:extLst>
              <a:ext uri="{FF2B5EF4-FFF2-40B4-BE49-F238E27FC236}">
                <a16:creationId xmlns:a16="http://schemas.microsoft.com/office/drawing/2014/main" id="{8DCC3C00-4229-4B49-91CB-5F086135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17675"/>
            <a:ext cx="8613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2617C-8415-432C-9370-C9BF7431A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3315" name="幻灯片编号占位符 3">
            <a:extLst>
              <a:ext uri="{FF2B5EF4-FFF2-40B4-BE49-F238E27FC236}">
                <a16:creationId xmlns:a16="http://schemas.microsoft.com/office/drawing/2014/main" id="{D78B9064-3D40-4224-9731-FA2C720EA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812F4A-8F22-493D-8C3B-232C5622CCC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C41D1349-D8F4-4C98-B87A-13543629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2259013"/>
            <a:ext cx="9185276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943A0-2F48-4577-A60D-F0CCBF14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14339" name="幻灯片编号占位符 3">
            <a:extLst>
              <a:ext uri="{FF2B5EF4-FFF2-40B4-BE49-F238E27FC236}">
                <a16:creationId xmlns:a16="http://schemas.microsoft.com/office/drawing/2014/main" id="{ABC8117A-1E9B-4092-B375-3DCB1E617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F1821-F2F2-4D47-8F7A-DF750BE8E53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D36CB855-23FA-40F2-8C6D-9F9CF9342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4438"/>
            <a:ext cx="9053513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B4634C-26F5-4F97-AB3B-B5E64DC9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814" y="2864259"/>
            <a:ext cx="225025" cy="3847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900" b="1" dirty="0" err="1">
                <a:solidFill>
                  <a:srgbClr val="FF0000"/>
                </a:solidFill>
                <a:latin typeface="Footlight MT Light" panose="0204060206030A020304" pitchFamily="18" charset="0"/>
                <a:ea typeface="Footlight MT Light" panose="0204060206030A020304" pitchFamily="18" charset="0"/>
                <a:cs typeface="Footlight MT Light" panose="0204060206030A020304" pitchFamily="18" charset="0"/>
              </a:rPr>
              <a:t>i</a:t>
            </a:r>
            <a:endParaRPr lang="zh-CN" altLang="en-US" sz="1900" b="1" dirty="0">
              <a:solidFill>
                <a:srgbClr val="FF0000"/>
              </a:solidFill>
              <a:latin typeface="Footlight MT Light" panose="0204060206030A020304" pitchFamily="18" charset="0"/>
              <a:ea typeface="Footlight MT Light" panose="0204060206030A020304" pitchFamily="18" charset="0"/>
              <a:cs typeface="Footlight MT Light" panose="0204060206030A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470</TotalTime>
  <Words>727</Words>
  <Application>Microsoft Office PowerPoint</Application>
  <PresentationFormat>全屏显示(4:3)</PresentationFormat>
  <Paragraphs>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宋体</vt:lpstr>
      <vt:lpstr>微软雅黑</vt:lpstr>
      <vt:lpstr>Arial</vt:lpstr>
      <vt:lpstr>Arial Black</vt:lpstr>
      <vt:lpstr>Calibri</vt:lpstr>
      <vt:lpstr>Footlight MT Light</vt:lpstr>
      <vt:lpstr>Times New Roman</vt:lpstr>
      <vt:lpstr>Wingdings</vt:lpstr>
      <vt:lpstr>清华版教材展示</vt:lpstr>
      <vt:lpstr>Lab 2: Time Complexity （时间复杂度）</vt:lpstr>
      <vt:lpstr>Outline</vt:lpstr>
      <vt:lpstr>Time Complexity （时间复杂度）</vt:lpstr>
      <vt:lpstr>Big-O Notation（大O表示法）</vt:lpstr>
      <vt:lpstr>Big-O Notation</vt:lpstr>
      <vt:lpstr>Example</vt:lpstr>
      <vt:lpstr>Example</vt:lpstr>
      <vt:lpstr>Example</vt:lpstr>
      <vt:lpstr>Example</vt:lpstr>
      <vt:lpstr>Runtime Analysis （运行时分析）</vt:lpstr>
      <vt:lpstr>Random number generation（随机数生成）</vt:lpstr>
      <vt:lpstr>Measure the Time Cost of Programs</vt:lpstr>
      <vt:lpstr>Example of Time Measurement</vt:lpstr>
      <vt:lpstr>Task 1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Time Complexity</dc:title>
  <dc:creator>Microsoft Office 用户</dc:creator>
  <cp:lastModifiedBy>hengjun zhao</cp:lastModifiedBy>
  <cp:revision>37</cp:revision>
  <dcterms:created xsi:type="dcterms:W3CDTF">2021-10-11T03:00:37Z</dcterms:created>
  <dcterms:modified xsi:type="dcterms:W3CDTF">2023-10-19T15:04:56Z</dcterms:modified>
</cp:coreProperties>
</file>