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138"/>
  </p:handoutMasterIdLst>
  <p:sldIdLst>
    <p:sldId id="321" r:id="rId3"/>
    <p:sldId id="493" r:id="rId4"/>
    <p:sldId id="494" r:id="rId5"/>
    <p:sldId id="495" r:id="rId6"/>
    <p:sldId id="496" r:id="rId7"/>
    <p:sldId id="497" r:id="rId8"/>
    <p:sldId id="498" r:id="rId9"/>
    <p:sldId id="322" r:id="rId10"/>
    <p:sldId id="372" r:id="rId11"/>
    <p:sldId id="325" r:id="rId12"/>
    <p:sldId id="373" r:id="rId13"/>
    <p:sldId id="374" r:id="rId14"/>
    <p:sldId id="375" r:id="rId15"/>
    <p:sldId id="500" r:id="rId16"/>
    <p:sldId id="501" r:id="rId17"/>
    <p:sldId id="502" r:id="rId18"/>
    <p:sldId id="503" r:id="rId19"/>
    <p:sldId id="504" r:id="rId20"/>
    <p:sldId id="505" r:id="rId21"/>
    <p:sldId id="506" r:id="rId22"/>
    <p:sldId id="507" r:id="rId23"/>
    <p:sldId id="508" r:id="rId24"/>
    <p:sldId id="509" r:id="rId25"/>
    <p:sldId id="510" r:id="rId26"/>
    <p:sldId id="433" r:id="rId27"/>
    <p:sldId id="434" r:id="rId29"/>
    <p:sldId id="435" r:id="rId30"/>
    <p:sldId id="436" r:id="rId31"/>
    <p:sldId id="437" r:id="rId32"/>
    <p:sldId id="438" r:id="rId33"/>
    <p:sldId id="439" r:id="rId34"/>
    <p:sldId id="445" r:id="rId35"/>
    <p:sldId id="442" r:id="rId36"/>
    <p:sldId id="446" r:id="rId37"/>
    <p:sldId id="447" r:id="rId38"/>
    <p:sldId id="448" r:id="rId39"/>
    <p:sldId id="443" r:id="rId40"/>
    <p:sldId id="449" r:id="rId41"/>
    <p:sldId id="450" r:id="rId42"/>
    <p:sldId id="451" r:id="rId43"/>
    <p:sldId id="453" r:id="rId44"/>
    <p:sldId id="452" r:id="rId45"/>
    <p:sldId id="454" r:id="rId46"/>
    <p:sldId id="455" r:id="rId47"/>
    <p:sldId id="456" r:id="rId48"/>
    <p:sldId id="477" r:id="rId49"/>
    <p:sldId id="478" r:id="rId50"/>
    <p:sldId id="479" r:id="rId51"/>
    <p:sldId id="480" r:id="rId52"/>
    <p:sldId id="481" r:id="rId53"/>
    <p:sldId id="482" r:id="rId54"/>
    <p:sldId id="483" r:id="rId55"/>
    <p:sldId id="484" r:id="rId56"/>
    <p:sldId id="485" r:id="rId57"/>
    <p:sldId id="457" r:id="rId58"/>
    <p:sldId id="458" r:id="rId59"/>
    <p:sldId id="431" r:id="rId60"/>
    <p:sldId id="459" r:id="rId61"/>
    <p:sldId id="460" r:id="rId62"/>
    <p:sldId id="461" r:id="rId63"/>
    <p:sldId id="462" r:id="rId64"/>
    <p:sldId id="464" r:id="rId65"/>
    <p:sldId id="465" r:id="rId66"/>
    <p:sldId id="466" r:id="rId67"/>
    <p:sldId id="467" r:id="rId68"/>
    <p:sldId id="468" r:id="rId69"/>
    <p:sldId id="469" r:id="rId70"/>
    <p:sldId id="470" r:id="rId71"/>
    <p:sldId id="471" r:id="rId72"/>
    <p:sldId id="472" r:id="rId73"/>
    <p:sldId id="473" r:id="rId74"/>
    <p:sldId id="474" r:id="rId75"/>
    <p:sldId id="444" r:id="rId76"/>
    <p:sldId id="326" r:id="rId77"/>
    <p:sldId id="327" r:id="rId78"/>
    <p:sldId id="328" r:id="rId79"/>
    <p:sldId id="329" r:id="rId80"/>
    <p:sldId id="330" r:id="rId81"/>
    <p:sldId id="376" r:id="rId82"/>
    <p:sldId id="377" r:id="rId83"/>
    <p:sldId id="331" r:id="rId84"/>
    <p:sldId id="332" r:id="rId85"/>
    <p:sldId id="333" r:id="rId86"/>
    <p:sldId id="486" r:id="rId87"/>
    <p:sldId id="487" r:id="rId88"/>
    <p:sldId id="488" r:id="rId89"/>
    <p:sldId id="489" r:id="rId90"/>
    <p:sldId id="490" r:id="rId91"/>
    <p:sldId id="491" r:id="rId92"/>
    <p:sldId id="492" r:id="rId93"/>
    <p:sldId id="320" r:id="rId94"/>
    <p:sldId id="334" r:id="rId95"/>
    <p:sldId id="335" r:id="rId96"/>
    <p:sldId id="336" r:id="rId97"/>
    <p:sldId id="337" r:id="rId98"/>
    <p:sldId id="338" r:id="rId99"/>
    <p:sldId id="339" r:id="rId100"/>
    <p:sldId id="340" r:id="rId101"/>
    <p:sldId id="341" r:id="rId102"/>
    <p:sldId id="343" r:id="rId103"/>
    <p:sldId id="342" r:id="rId104"/>
    <p:sldId id="378" r:id="rId105"/>
    <p:sldId id="379" r:id="rId106"/>
    <p:sldId id="380" r:id="rId107"/>
    <p:sldId id="345" r:id="rId108"/>
    <p:sldId id="381" r:id="rId109"/>
    <p:sldId id="346" r:id="rId110"/>
    <p:sldId id="347" r:id="rId111"/>
    <p:sldId id="348" r:id="rId112"/>
    <p:sldId id="349" r:id="rId113"/>
    <p:sldId id="382" r:id="rId114"/>
    <p:sldId id="350" r:id="rId115"/>
    <p:sldId id="351" r:id="rId116"/>
    <p:sldId id="352" r:id="rId117"/>
    <p:sldId id="383" r:id="rId118"/>
    <p:sldId id="353" r:id="rId119"/>
    <p:sldId id="354" r:id="rId120"/>
    <p:sldId id="355" r:id="rId121"/>
    <p:sldId id="356" r:id="rId122"/>
    <p:sldId id="357" r:id="rId123"/>
    <p:sldId id="358" r:id="rId124"/>
    <p:sldId id="359" r:id="rId125"/>
    <p:sldId id="360" r:id="rId126"/>
    <p:sldId id="361" r:id="rId127"/>
    <p:sldId id="362" r:id="rId128"/>
    <p:sldId id="363" r:id="rId129"/>
    <p:sldId id="384" r:id="rId130"/>
    <p:sldId id="364" r:id="rId131"/>
    <p:sldId id="365" r:id="rId132"/>
    <p:sldId id="367" r:id="rId133"/>
    <p:sldId id="366" r:id="rId134"/>
    <p:sldId id="368" r:id="rId135"/>
    <p:sldId id="369" r:id="rId136"/>
    <p:sldId id="370" r:id="rId137"/>
  </p:sldIdLst>
  <p:sldSz cx="9144000" cy="6858000" type="screen4x3"/>
  <p:notesSz cx="6934200" cy="9398000"/>
  <p:custDataLst>
    <p:tags r:id="rId142"/>
  </p:custDataLst>
  <p:defaultTextStyle>
    <a:defPPr>
      <a:defRPr lang="en-US"/>
    </a:defPPr>
    <a:lvl1pPr marL="0" lvl="0" indent="0" algn="ctr" defTabSz="914400" rtl="0" eaLnBrk="1" fontAlgn="base" latinLnBrk="0" hangingPunct="1">
      <a:lnSpc>
        <a:spcPct val="9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ctr" defTabSz="914400" rtl="0" eaLnBrk="1" fontAlgn="base" latinLnBrk="0" hangingPunct="1">
      <a:lnSpc>
        <a:spcPct val="9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1" fontAlgn="base" latinLnBrk="0" hangingPunct="1">
      <a:lnSpc>
        <a:spcPct val="9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1" fontAlgn="base" latinLnBrk="0" hangingPunct="1">
      <a:lnSpc>
        <a:spcPct val="9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1" fontAlgn="base" latinLnBrk="0" hangingPunct="1">
      <a:lnSpc>
        <a:spcPct val="9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ctr" defTabSz="914400" rtl="0" eaLnBrk="1" fontAlgn="base" latinLnBrk="0" hangingPunct="1">
      <a:lnSpc>
        <a:spcPct val="9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ctr" defTabSz="914400" rtl="0" eaLnBrk="1" fontAlgn="base" latinLnBrk="0" hangingPunct="1">
      <a:lnSpc>
        <a:spcPct val="9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ctr" defTabSz="914400" rtl="0" eaLnBrk="1" fontAlgn="base" latinLnBrk="0" hangingPunct="1">
      <a:lnSpc>
        <a:spcPct val="9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ctr" defTabSz="914400" rtl="0" eaLnBrk="1" fontAlgn="base" latinLnBrk="0" hangingPunct="1">
      <a:lnSpc>
        <a:spcPct val="9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CCFF"/>
    <a:srgbClr val="CCECFF"/>
    <a:srgbClr val="CCCCFF"/>
    <a:srgbClr val="CC99FF"/>
    <a:srgbClr val="FD1B15"/>
    <a:srgbClr val="000066"/>
    <a:srgbClr val="990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40"/>
    <p:restoredTop sz="94608"/>
  </p:normalViewPr>
  <p:slideViewPr>
    <p:cSldViewPr showGuides="1">
      <p:cViewPr>
        <p:scale>
          <a:sx n="66" d="100"/>
          <a:sy n="66" d="100"/>
        </p:scale>
        <p:origin x="-1692" y="-570"/>
      </p:cViewPr>
      <p:guideLst>
        <p:guide orient="horz" pos="4032"/>
        <p:guide pos="19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2" Type="http://schemas.openxmlformats.org/officeDocument/2006/relationships/tags" Target="tags/tag14.xml"/><Relationship Id="rId141" Type="http://schemas.openxmlformats.org/officeDocument/2006/relationships/tableStyles" Target="tableStyles.xml"/><Relationship Id="rId140" Type="http://schemas.openxmlformats.org/officeDocument/2006/relationships/viewProps" Target="viewProps.xml"/><Relationship Id="rId14" Type="http://schemas.openxmlformats.org/officeDocument/2006/relationships/slide" Target="slides/slide12.xml"/><Relationship Id="rId139" Type="http://schemas.openxmlformats.org/officeDocument/2006/relationships/presProps" Target="presProps.xml"/><Relationship Id="rId138" Type="http://schemas.openxmlformats.org/officeDocument/2006/relationships/handoutMaster" Target="handoutMasters/handoutMaster1.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314" name="页眉占位符 13313"/>
          <p:cNvSpPr>
            <a:spLocks noGrp="1"/>
          </p:cNvSpPr>
          <p:nvPr>
            <p:ph type="hdr" sz="quarter"/>
          </p:nvPr>
        </p:nvSpPr>
        <p:spPr>
          <a:xfrm>
            <a:off x="0" y="0"/>
            <a:ext cx="2971800" cy="457200"/>
          </a:xfrm>
          <a:prstGeom prst="rect">
            <a:avLst/>
          </a:prstGeom>
          <a:noFill/>
          <a:ln w="12700">
            <a:noFill/>
          </a:ln>
        </p:spPr>
        <p:txBody>
          <a:bodyPr/>
          <a:p>
            <a:pPr lvl="0" eaLnBrk="1" hangingPunct="1"/>
            <a:endParaRPr lang="zh-CN" altLang="en-US" sz="1200" b="0" dirty="0"/>
          </a:p>
        </p:txBody>
      </p:sp>
      <p:sp>
        <p:nvSpPr>
          <p:cNvPr id="13315" name="日期占位符 13314"/>
          <p:cNvSpPr>
            <a:spLocks noGrp="1"/>
          </p:cNvSpPr>
          <p:nvPr>
            <p:ph type="dt" sz="quarter" idx="1"/>
          </p:nvPr>
        </p:nvSpPr>
        <p:spPr>
          <a:xfrm>
            <a:off x="3962400" y="0"/>
            <a:ext cx="2971800" cy="457200"/>
          </a:xfrm>
          <a:prstGeom prst="rect">
            <a:avLst/>
          </a:prstGeom>
          <a:noFill/>
          <a:ln w="12700">
            <a:noFill/>
          </a:ln>
        </p:spPr>
        <p:txBody>
          <a:bodyPr/>
          <a:p>
            <a:pPr lvl="0" algn="r" eaLnBrk="1" hangingPunct="1"/>
            <a:endParaRPr lang="zh-CN" altLang="en-US" sz="1200" b="0" dirty="0"/>
          </a:p>
        </p:txBody>
      </p:sp>
      <p:sp>
        <p:nvSpPr>
          <p:cNvPr id="13316" name="页脚占位符 13315"/>
          <p:cNvSpPr>
            <a:spLocks noGrp="1"/>
          </p:cNvSpPr>
          <p:nvPr>
            <p:ph type="ftr" sz="quarter" idx="2"/>
          </p:nvPr>
        </p:nvSpPr>
        <p:spPr>
          <a:xfrm>
            <a:off x="0" y="8915400"/>
            <a:ext cx="2971800" cy="457200"/>
          </a:xfrm>
          <a:prstGeom prst="rect">
            <a:avLst/>
          </a:prstGeom>
          <a:noFill/>
          <a:ln w="12700">
            <a:noFill/>
          </a:ln>
        </p:spPr>
        <p:txBody>
          <a:bodyPr anchor="b" anchorCtr="0"/>
          <a:p>
            <a:pPr lvl="0" eaLnBrk="1" hangingPunct="1"/>
            <a:endParaRPr lang="zh-CN" altLang="en-US" sz="1200" b="0" dirty="0"/>
          </a:p>
        </p:txBody>
      </p:sp>
      <p:sp>
        <p:nvSpPr>
          <p:cNvPr id="13317" name="灯片编号占位符 13316"/>
          <p:cNvSpPr>
            <a:spLocks noGrp="1"/>
          </p:cNvSpPr>
          <p:nvPr>
            <p:ph type="sldNum" sz="quarter" idx="3"/>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b="0" dirty="0"/>
            </a:fld>
            <a:endParaRPr lang="zh-CN" altLang="en-US" sz="1200"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2049"/>
          <p:cNvSpPr>
            <a:spLocks noGrp="1"/>
          </p:cNvSpPr>
          <p:nvPr>
            <p:ph type="hdr" sz="quarter"/>
          </p:nvPr>
        </p:nvSpPr>
        <p:spPr>
          <a:xfrm>
            <a:off x="0" y="0"/>
            <a:ext cx="2971800" cy="457200"/>
          </a:xfrm>
          <a:prstGeom prst="rect">
            <a:avLst/>
          </a:prstGeom>
          <a:noFill/>
          <a:ln w="12700">
            <a:noFill/>
          </a:ln>
        </p:spPr>
        <p:txBody>
          <a:bodyPr/>
          <a:p>
            <a:pPr lvl="0" eaLnBrk="1" hangingPunct="1"/>
            <a:endParaRPr lang="zh-CN" altLang="en-US" sz="1200" b="0" dirty="0"/>
          </a:p>
        </p:txBody>
      </p:sp>
      <p:sp>
        <p:nvSpPr>
          <p:cNvPr id="2051" name="幻灯片图像占位符 2050"/>
          <p:cNvSpPr/>
          <p:nvPr>
            <p:ph type="sldImg" idx="2"/>
          </p:nvPr>
        </p:nvSpPr>
        <p:spPr>
          <a:xfrm>
            <a:off x="1079500" y="685800"/>
            <a:ext cx="4775200" cy="3581400"/>
          </a:xfrm>
          <a:prstGeom prst="rect">
            <a:avLst/>
          </a:prstGeom>
          <a:ln w="9525" cap="flat" cmpd="sng">
            <a:solidFill>
              <a:srgbClr val="000000"/>
            </a:solidFill>
            <a:prstDash val="solid"/>
            <a:miter/>
            <a:headEnd type="none" w="med" len="med"/>
            <a:tailEnd type="none" w="med" len="med"/>
          </a:ln>
        </p:spPr>
      </p:sp>
      <p:sp>
        <p:nvSpPr>
          <p:cNvPr id="2052" name="文本占位符 2051"/>
          <p:cNvSpPr>
            <a:spLocks noGrp="1"/>
          </p:cNvSpPr>
          <p:nvPr>
            <p:ph type="body" sz="quarter" idx="3"/>
          </p:nvPr>
        </p:nvSpPr>
        <p:spPr>
          <a:xfrm>
            <a:off x="914400" y="4495800"/>
            <a:ext cx="5105400" cy="4191000"/>
          </a:xfrm>
          <a:prstGeom prst="rect">
            <a:avLst/>
          </a:prstGeom>
          <a:noFill/>
          <a:ln w="12700">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3" name="日期占位符 2052"/>
          <p:cNvSpPr>
            <a:spLocks noGrp="1"/>
          </p:cNvSpPr>
          <p:nvPr>
            <p:ph type="dt" idx="1"/>
          </p:nvPr>
        </p:nvSpPr>
        <p:spPr>
          <a:xfrm>
            <a:off x="3962400" y="0"/>
            <a:ext cx="2971800" cy="457200"/>
          </a:xfrm>
          <a:prstGeom prst="rect">
            <a:avLst/>
          </a:prstGeom>
          <a:noFill/>
          <a:ln w="12700">
            <a:noFill/>
          </a:ln>
        </p:spPr>
        <p:txBody>
          <a:bodyPr/>
          <a:p>
            <a:pPr lvl="0" algn="r" eaLnBrk="1" hangingPunct="1"/>
            <a:endParaRPr lang="zh-CN" altLang="en-US" sz="1200" b="0" dirty="0"/>
          </a:p>
        </p:txBody>
      </p:sp>
      <p:sp>
        <p:nvSpPr>
          <p:cNvPr id="2054" name="页脚占位符 2053"/>
          <p:cNvSpPr>
            <a:spLocks noGrp="1"/>
          </p:cNvSpPr>
          <p:nvPr>
            <p:ph type="ftr" sz="quarter" idx="4"/>
          </p:nvPr>
        </p:nvSpPr>
        <p:spPr>
          <a:xfrm>
            <a:off x="0" y="8915400"/>
            <a:ext cx="2971800" cy="457200"/>
          </a:xfrm>
          <a:prstGeom prst="rect">
            <a:avLst/>
          </a:prstGeom>
          <a:noFill/>
          <a:ln w="12700">
            <a:noFill/>
          </a:ln>
        </p:spPr>
        <p:txBody>
          <a:bodyPr anchor="b" anchorCtr="0"/>
          <a:p>
            <a:pPr lvl="0" eaLnBrk="1" hangingPunct="1"/>
            <a:endParaRPr lang="zh-CN" altLang="en-US" sz="1200" b="0" dirty="0"/>
          </a:p>
        </p:txBody>
      </p:sp>
      <p:sp>
        <p:nvSpPr>
          <p:cNvPr id="2055" name="灯片编号占位符 2054"/>
          <p:cNvSpPr>
            <a:spLocks noGrp="1"/>
          </p:cNvSpPr>
          <p:nvPr>
            <p:ph type="sldNum" sz="quarter" idx="5"/>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b="0" dirty="0"/>
            </a:fld>
            <a:endParaRPr lang="zh-CN" alt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p:spPr>
        <p:txBody>
          <a:bodyPr/>
          <a:lstStyle/>
          <a:p>
            <a:fld id="{83535705-E282-462F-872E-06BC0E9AB022}" type="slidenum">
              <a:rPr lang="zh-CN" altLang="en-US" smtClean="0">
                <a:ea typeface="宋体" panose="02010600030101010101" pitchFamily="2" charset="-122"/>
              </a:rPr>
            </a:fld>
            <a:endParaRPr lang="en-US" altLang="zh-CN" smtClean="0">
              <a:ea typeface="宋体" panose="02010600030101010101" pitchFamily="2" charset="-122"/>
            </a:endParaRPr>
          </a:p>
        </p:txBody>
      </p:sp>
      <p:sp>
        <p:nvSpPr>
          <p:cNvPr id="92162" name="Rectangle 2"/>
          <p:cNvSpPr>
            <a:spLocks noGrp="1" noRot="1" noChangeAspect="1" noChangeArrowheads="1" noTextEdit="1"/>
          </p:cNvSpPr>
          <p:nvPr>
            <p:ph type="sldImg"/>
          </p:nvPr>
        </p:nvSpPr>
        <p:spPr/>
      </p:sp>
      <p:sp>
        <p:nvSpPr>
          <p:cNvPr id="92163" name="Rectangle 3"/>
          <p:cNvSpPr>
            <a:spLocks noGrp="1" noChangeArrowheads="1"/>
          </p:cNvSpPr>
          <p:nvPr>
            <p:ph type="body" idx="1"/>
          </p:nvPr>
        </p:nvSpPr>
        <p:spPr>
          <a:noFill/>
          <a:ln w="9525"/>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8CEFFFD-A525-4162-8319-390D86491A03}"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p:sp>
      <p:sp>
        <p:nvSpPr>
          <p:cNvPr id="1331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zh-CN" altLang="en-US" smtClean="0"/>
          </a:p>
        </p:txBody>
      </p:sp>
      <p:sp>
        <p:nvSpPr>
          <p:cNvPr id="13312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364E675-EE2C-4109-AC9E-8400C49C115E}" type="slidenum">
              <a:rPr kumimoji="0" lang="zh-CN" altLang="en-US" sz="1200" smtClean="0"/>
            </a:fld>
            <a:endParaRPr kumimoji="0" lang="en-US" altLang="zh-CN"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2625" y="685800"/>
            <a:ext cx="5568950" cy="3581400"/>
          </a:xfrm>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03B96C6E-DDCA-4693-892A-C10B68602B8E}"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p:sp>
      <p:sp>
        <p:nvSpPr>
          <p:cNvPr id="1341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zh-CN" altLang="en-US" smtClean="0"/>
              <a:t>最后，我们对微型计算机系统做一个总结。整体上，微机系统分硬件系统和软件系统，。。。</a:t>
            </a:r>
            <a:endParaRPr lang="en-US" altLang="zh-CN" smtClean="0"/>
          </a:p>
          <a:p>
            <a:endParaRPr lang="en-US" altLang="zh-CN" smtClean="0"/>
          </a:p>
        </p:txBody>
      </p:sp>
      <p:sp>
        <p:nvSpPr>
          <p:cNvPr id="13414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4AA7955-F966-4F7D-9100-AFB256BB54AC}" type="slidenum">
              <a:rPr kumimoji="0" lang="zh-CN" altLang="en-US" sz="1200" smtClean="0"/>
            </a:fld>
            <a:endParaRPr kumimoji="0" lang="en-US" altLang="zh-CN"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3B96C6E-DDCA-4693-892A-C10B68602B8E}"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3B96C6E-DDCA-4693-892A-C10B68602B8E}"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xfrm>
            <a:off x="727075" y="704850"/>
            <a:ext cx="5480050" cy="3524250"/>
          </a:xfrm>
        </p:spPr>
      </p:sp>
      <p:sp>
        <p:nvSpPr>
          <p:cNvPr id="737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zh-CN" altLang="en-US" smtClean="0">
              <a:ea typeface="宋体" panose="02010600030101010101" pitchFamily="2" charset="-122"/>
            </a:endParaRPr>
          </a:p>
        </p:txBody>
      </p:sp>
      <p:sp>
        <p:nvSpPr>
          <p:cNvPr id="7373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165"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8365"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5565"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CB27F018-7673-4910-8DA3-429109373EAE}"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p:spPr>
        <p:txBody>
          <a:bodyPr/>
          <a:lstStyle/>
          <a:p>
            <a:fld id="{3B7E6337-45B4-4B38-84F8-EB30C9839F74}" type="slidenum">
              <a:rPr lang="zh-CN" altLang="en-US" smtClean="0">
                <a:ea typeface="宋体" panose="02010600030101010101" pitchFamily="2" charset="-122"/>
              </a:rPr>
            </a:fld>
            <a:endParaRPr lang="en-US" altLang="zh-CN" smtClean="0">
              <a:ea typeface="宋体" panose="02010600030101010101" pitchFamily="2" charset="-122"/>
            </a:endParaRPr>
          </a:p>
        </p:txBody>
      </p:sp>
      <p:sp>
        <p:nvSpPr>
          <p:cNvPr id="82946" name="Rectangle 2"/>
          <p:cNvSpPr>
            <a:spLocks noGrp="1" noRot="1" noChangeAspect="1" noChangeArrowheads="1" noTextEdit="1"/>
          </p:cNvSpPr>
          <p:nvPr>
            <p:ph type="sldImg"/>
          </p:nvPr>
        </p:nvSpPr>
        <p:spPr/>
      </p:sp>
      <p:sp>
        <p:nvSpPr>
          <p:cNvPr id="82947" name="Rectangle 3"/>
          <p:cNvSpPr>
            <a:spLocks noGrp="1" noChangeArrowheads="1"/>
          </p:cNvSpPr>
          <p:nvPr>
            <p:ph type="body" idx="1"/>
          </p:nvPr>
        </p:nvSpPr>
        <p:spPr>
          <a:noFill/>
          <a:ln w="9525"/>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125954" name="矩形 125953"/>
          <p:cNvSpPr/>
          <p:nvPr/>
        </p:nvSpPr>
        <p:spPr>
          <a:xfrm>
            <a:off x="0" y="2660650"/>
            <a:ext cx="9144000" cy="120650"/>
          </a:xfrm>
          <a:prstGeom prst="rect">
            <a:avLst/>
          </a:prstGeom>
          <a:solidFill>
            <a:schemeClr val="accent2"/>
          </a:solidFill>
          <a:ln w="9525">
            <a:noFill/>
          </a:ln>
        </p:spPr>
        <p:txBody>
          <a:bodyPr/>
          <a:p>
            <a:endParaRPr lang="zh-CN" altLang="en-US"/>
          </a:p>
        </p:txBody>
      </p:sp>
      <p:sp>
        <p:nvSpPr>
          <p:cNvPr id="125955" name="矩形 125954"/>
          <p:cNvSpPr/>
          <p:nvPr/>
        </p:nvSpPr>
        <p:spPr>
          <a:xfrm>
            <a:off x="1835150" y="2741613"/>
            <a:ext cx="7308850" cy="657225"/>
          </a:xfrm>
          <a:prstGeom prst="rect">
            <a:avLst/>
          </a:prstGeom>
          <a:solidFill>
            <a:schemeClr val="accent2"/>
          </a:solidFill>
          <a:ln w="9525">
            <a:noFill/>
          </a:ln>
        </p:spPr>
        <p:txBody>
          <a:bodyPr/>
          <a:p>
            <a:endParaRPr lang="zh-CN" altLang="en-US"/>
          </a:p>
        </p:txBody>
      </p:sp>
      <p:sp>
        <p:nvSpPr>
          <p:cNvPr id="125956" name="标题 125955"/>
          <p:cNvSpPr>
            <a:spLocks noGrp="1"/>
          </p:cNvSpPr>
          <p:nvPr>
            <p:ph type="ctrTitle" hasCustomPrompt="1"/>
          </p:nvPr>
        </p:nvSpPr>
        <p:spPr>
          <a:xfrm>
            <a:off x="1828800" y="2667000"/>
            <a:ext cx="7315200" cy="685800"/>
          </a:xfrm>
          <a:prstGeom prst="rect">
            <a:avLst/>
          </a:prstGeom>
          <a:noFill/>
          <a:ln w="9525">
            <a:noFill/>
          </a:ln>
        </p:spPr>
        <p:txBody>
          <a:bodyPr anchor="ctr" anchorCtr="0"/>
          <a:lstStyle>
            <a:lvl1pPr lvl="0">
              <a:buClrTx/>
              <a:buSzTx/>
              <a:buFontTx/>
              <a:defRPr sz="3600"/>
            </a:lvl1pPr>
          </a:lstStyle>
          <a:p>
            <a:pPr lvl="0"/>
            <a:r>
              <a:rPr lang="en-US" altLang="zh-CN" dirty="0"/>
              <a:t>Click to edit Master title </a:t>
            </a:r>
            <a:br>
              <a:rPr lang="en-US" altLang="zh-CN" dirty="0"/>
            </a:br>
            <a:r>
              <a:rPr lang="en-US" altLang="zh-CN" dirty="0"/>
              <a:t>style</a:t>
            </a:r>
            <a:endParaRPr lang="en-US" altLang="zh-CN" dirty="0"/>
          </a:p>
        </p:txBody>
      </p:sp>
      <p:sp>
        <p:nvSpPr>
          <p:cNvPr id="125957" name="副标题 125956"/>
          <p:cNvSpPr>
            <a:spLocks noGrp="1"/>
          </p:cNvSpPr>
          <p:nvPr>
            <p:ph type="subTitle" idx="1"/>
          </p:nvPr>
        </p:nvSpPr>
        <p:spPr>
          <a:xfrm>
            <a:off x="1828800" y="1981200"/>
            <a:ext cx="6400800" cy="533400"/>
          </a:xfrm>
          <a:prstGeom prst="rect">
            <a:avLst/>
          </a:prstGeom>
          <a:noFill/>
          <a:ln w="9525">
            <a:noFill/>
          </a:ln>
        </p:spPr>
        <p:txBody>
          <a:bodyPr anchor="t" anchorCtr="0"/>
          <a:lstStyle>
            <a:lvl1pPr marL="0" lvl="0" indent="0">
              <a:buClr>
                <a:srgbClr val="000066"/>
              </a:buClr>
              <a:buSzPct val="80000"/>
              <a:buFont typeface="Wingdings" panose="05000000000000000000" pitchFamily="2" charset="2"/>
              <a:buNone/>
              <a:defRPr sz="2400">
                <a:solidFill>
                  <a:schemeClr val="bg2"/>
                </a:solidFill>
              </a:defRPr>
            </a:lvl1pPr>
            <a:lvl2pPr marL="457200" lvl="1" indent="0" algn="ctr">
              <a:buClr>
                <a:schemeClr val="accent1"/>
              </a:buClr>
              <a:buSzTx/>
              <a:buFont typeface="Wingdings" panose="05000000000000000000" pitchFamily="2" charset="2"/>
              <a:buNone/>
              <a:defRPr sz="2400">
                <a:solidFill>
                  <a:schemeClr val="bg2"/>
                </a:solidFill>
              </a:defRPr>
            </a:lvl2pPr>
            <a:lvl3pPr marL="914400" lvl="2" indent="0" algn="ctr">
              <a:buClr>
                <a:schemeClr val="tx1"/>
              </a:buClr>
              <a:buSzTx/>
              <a:buFontTx/>
              <a:buNone/>
              <a:defRPr sz="2400">
                <a:solidFill>
                  <a:schemeClr val="bg2"/>
                </a:solidFill>
              </a:defRPr>
            </a:lvl3pPr>
            <a:lvl4pPr marL="1371600" lvl="3" indent="0" algn="ctr">
              <a:buClrTx/>
              <a:buSzTx/>
              <a:buFontTx/>
              <a:buNone/>
              <a:defRPr sz="2400">
                <a:solidFill>
                  <a:schemeClr val="bg2"/>
                </a:solidFill>
              </a:defRPr>
            </a:lvl4pPr>
            <a:lvl5pPr marL="1828800" lvl="4" indent="0" algn="ctr">
              <a:buClrTx/>
              <a:buSzTx/>
              <a:buFontTx/>
              <a:buNone/>
              <a:defRPr sz="2400">
                <a:solidFill>
                  <a:schemeClr val="bg2"/>
                </a:solidFill>
              </a:defRPr>
            </a:lvl5pPr>
          </a:lstStyle>
          <a:p>
            <a:pPr lvl="0"/>
            <a:r>
              <a:rPr lang="en-US" altLang="zh-CN" dirty="0"/>
              <a:t>Click to edit Master subtitle style</a:t>
            </a:r>
            <a:endParaRPr lang="en-US" altLang="zh-CN" dirty="0"/>
          </a:p>
        </p:txBody>
      </p:sp>
    </p:spTree>
  </p:cSld>
  <p:clrMapOvr>
    <a:masterClrMapping/>
  </p:clrMapOvr>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907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 y="152400"/>
            <a:ext cx="6445250" cy="6172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524000"/>
            <a:ext cx="410718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32020" y="1524000"/>
            <a:ext cx="410718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3.png"/><Relationship Id="rId16" Type="http://schemas.openxmlformats.org/officeDocument/2006/relationships/oleObject" Target="../embeddings/oleObject2.bin"/><Relationship Id="rId15" Type="http://schemas.openxmlformats.org/officeDocument/2006/relationships/image" Target="../media/image2.png"/><Relationship Id="rId14" Type="http://schemas.openxmlformats.org/officeDocument/2006/relationships/oleObject" Target="../embeddings/oleObject1.bin"/><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aphicFrame>
        <p:nvGraphicFramePr>
          <p:cNvPr id="124930" name="对象 124929"/>
          <p:cNvGraphicFramePr/>
          <p:nvPr/>
        </p:nvGraphicFramePr>
        <p:xfrm>
          <a:off x="3708400" y="3024188"/>
          <a:ext cx="5435600" cy="3833812"/>
        </p:xfrm>
        <a:graphic>
          <a:graphicData uri="http://schemas.openxmlformats.org/presentationml/2006/ole">
            <mc:AlternateContent xmlns:mc="http://schemas.openxmlformats.org/markup-compatibility/2006">
              <mc:Choice xmlns:v="urn:schemas-microsoft-com:vml" Requires="v">
                <p:oleObj spid="_x0000_s3076" name="" r:id="rId14" imgW="4838700" imgH="4991100" progId="Photoshop.Image.7">
                  <p:embed/>
                </p:oleObj>
              </mc:Choice>
              <mc:Fallback>
                <p:oleObj name="" r:id="rId14" imgW="4838700" imgH="4991100" progId="Photoshop.Image.7">
                  <p:embed/>
                  <p:pic>
                    <p:nvPicPr>
                      <p:cNvPr id="0" name="图片 3075"/>
                      <p:cNvPicPr/>
                      <p:nvPr/>
                    </p:nvPicPr>
                    <p:blipFill>
                      <a:blip r:embed="rId15"/>
                      <a:stretch>
                        <a:fillRect/>
                      </a:stretch>
                    </p:blipFill>
                    <p:spPr>
                      <a:xfrm>
                        <a:off x="3708400" y="3024188"/>
                        <a:ext cx="5435600" cy="3833812"/>
                      </a:xfrm>
                      <a:prstGeom prst="rect">
                        <a:avLst/>
                      </a:prstGeom>
                      <a:noFill/>
                      <a:ln w="38100">
                        <a:noFill/>
                        <a:miter/>
                      </a:ln>
                    </p:spPr>
                  </p:pic>
                </p:oleObj>
              </mc:Fallback>
            </mc:AlternateContent>
          </a:graphicData>
        </a:graphic>
      </p:graphicFrame>
      <p:sp>
        <p:nvSpPr>
          <p:cNvPr id="124931" name="矩形 124930"/>
          <p:cNvSpPr/>
          <p:nvPr/>
        </p:nvSpPr>
        <p:spPr>
          <a:xfrm>
            <a:off x="0" y="0"/>
            <a:ext cx="9144000" cy="1125538"/>
          </a:xfrm>
          <a:prstGeom prst="rect">
            <a:avLst/>
          </a:prstGeom>
          <a:solidFill>
            <a:srgbClr val="1A4B80"/>
          </a:solidFill>
          <a:ln w="9525">
            <a:noFill/>
          </a:ln>
        </p:spPr>
        <p:txBody>
          <a:bodyPr/>
          <a:p>
            <a:endParaRPr lang="zh-CN" altLang="en-US"/>
          </a:p>
        </p:txBody>
      </p:sp>
      <p:sp>
        <p:nvSpPr>
          <p:cNvPr id="124933" name="矩形 124932"/>
          <p:cNvSpPr/>
          <p:nvPr/>
        </p:nvSpPr>
        <p:spPr>
          <a:xfrm>
            <a:off x="0" y="1095375"/>
            <a:ext cx="9144000" cy="73025"/>
          </a:xfrm>
          <a:prstGeom prst="rect">
            <a:avLst/>
          </a:prstGeom>
          <a:solidFill>
            <a:schemeClr val="tx2"/>
          </a:solidFill>
          <a:ln w="9525">
            <a:noFill/>
          </a:ln>
        </p:spPr>
        <p:txBody>
          <a:bodyPr/>
          <a:p>
            <a:endParaRPr lang="zh-CN" altLang="en-US"/>
          </a:p>
        </p:txBody>
      </p:sp>
      <p:grpSp>
        <p:nvGrpSpPr>
          <p:cNvPr id="124934" name="组合 124933"/>
          <p:cNvGrpSpPr/>
          <p:nvPr/>
        </p:nvGrpSpPr>
        <p:grpSpPr>
          <a:xfrm>
            <a:off x="0" y="908050"/>
            <a:ext cx="9144000" cy="144463"/>
            <a:chOff x="1519" y="554"/>
            <a:chExt cx="4241" cy="91"/>
          </a:xfrm>
        </p:grpSpPr>
        <p:sp>
          <p:nvSpPr>
            <p:cNvPr id="124935" name="直接连接符 124934"/>
            <p:cNvSpPr/>
            <p:nvPr userDrawn="1"/>
          </p:nvSpPr>
          <p:spPr>
            <a:xfrm>
              <a:off x="1519" y="554"/>
              <a:ext cx="4241" cy="0"/>
            </a:xfrm>
            <a:prstGeom prst="line">
              <a:avLst/>
            </a:prstGeom>
            <a:ln w="12700" cap="rnd" cmpd="sng">
              <a:solidFill>
                <a:schemeClr val="bg1"/>
              </a:solidFill>
              <a:prstDash val="sysDot"/>
              <a:headEnd type="none" w="med" len="med"/>
              <a:tailEnd type="none" w="med" len="med"/>
            </a:ln>
          </p:spPr>
        </p:sp>
        <p:sp>
          <p:nvSpPr>
            <p:cNvPr id="124936" name="直接连接符 124935"/>
            <p:cNvSpPr/>
            <p:nvPr userDrawn="1"/>
          </p:nvSpPr>
          <p:spPr>
            <a:xfrm>
              <a:off x="1519" y="599"/>
              <a:ext cx="4241" cy="0"/>
            </a:xfrm>
            <a:prstGeom prst="line">
              <a:avLst/>
            </a:prstGeom>
            <a:ln w="12700" cap="rnd" cmpd="sng">
              <a:solidFill>
                <a:schemeClr val="bg1"/>
              </a:solidFill>
              <a:prstDash val="sysDot"/>
              <a:headEnd type="none" w="med" len="med"/>
              <a:tailEnd type="none" w="med" len="med"/>
            </a:ln>
          </p:spPr>
        </p:sp>
        <p:sp>
          <p:nvSpPr>
            <p:cNvPr id="124937" name="直接连接符 124936"/>
            <p:cNvSpPr/>
            <p:nvPr userDrawn="1"/>
          </p:nvSpPr>
          <p:spPr>
            <a:xfrm>
              <a:off x="1519" y="645"/>
              <a:ext cx="4241" cy="0"/>
            </a:xfrm>
            <a:prstGeom prst="line">
              <a:avLst/>
            </a:prstGeom>
            <a:ln w="12700" cap="rnd" cmpd="sng">
              <a:solidFill>
                <a:schemeClr val="bg1"/>
              </a:solidFill>
              <a:prstDash val="sysDot"/>
              <a:headEnd type="none" w="med" len="med"/>
              <a:tailEnd type="none" w="med" len="med"/>
            </a:ln>
          </p:spPr>
        </p:sp>
      </p:grpSp>
      <p:graphicFrame>
        <p:nvGraphicFramePr>
          <p:cNvPr id="124938" name="对象 124937"/>
          <p:cNvGraphicFramePr/>
          <p:nvPr/>
        </p:nvGraphicFramePr>
        <p:xfrm>
          <a:off x="6291263" y="-9525"/>
          <a:ext cx="2852737" cy="1104900"/>
        </p:xfrm>
        <a:graphic>
          <a:graphicData uri="http://schemas.openxmlformats.org/presentationml/2006/ole">
            <mc:AlternateContent xmlns:mc="http://schemas.openxmlformats.org/markup-compatibility/2006">
              <mc:Choice xmlns:v="urn:schemas-microsoft-com:vml" Requires="v">
                <p:oleObj spid="_x0000_s3077" name="" r:id="rId16" imgW="3810000" imgH="1257300" progId="Photoshop.Image.7">
                  <p:embed/>
                </p:oleObj>
              </mc:Choice>
              <mc:Fallback>
                <p:oleObj name="" r:id="rId16" imgW="3810000" imgH="1257300" progId="Photoshop.Image.7">
                  <p:embed/>
                  <p:pic>
                    <p:nvPicPr>
                      <p:cNvPr id="0" name="图片 3076"/>
                      <p:cNvPicPr/>
                      <p:nvPr/>
                    </p:nvPicPr>
                    <p:blipFill>
                      <a:blip r:embed="rId17"/>
                      <a:stretch>
                        <a:fillRect/>
                      </a:stretch>
                    </p:blipFill>
                    <p:spPr>
                      <a:xfrm>
                        <a:off x="6291263" y="-9525"/>
                        <a:ext cx="2852737" cy="1104900"/>
                      </a:xfrm>
                      <a:prstGeom prst="rect">
                        <a:avLst/>
                      </a:prstGeom>
                      <a:noFill/>
                      <a:ln w="38100">
                        <a:noFill/>
                        <a:miter/>
                      </a:ln>
                    </p:spPr>
                  </p:pic>
                </p:oleObj>
              </mc:Fallback>
            </mc:AlternateContent>
          </a:graphicData>
        </a:graphic>
      </p:graphicFrame>
      <p:sp>
        <p:nvSpPr>
          <p:cNvPr id="124939" name="文本占位符 124938"/>
          <p:cNvSpPr>
            <a:spLocks noGrp="1"/>
          </p:cNvSpPr>
          <p:nvPr>
            <p:ph type="body" idx="1"/>
          </p:nvPr>
        </p:nvSpPr>
        <p:spPr>
          <a:xfrm>
            <a:off x="457200" y="1524000"/>
            <a:ext cx="8382000" cy="48006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24943" name="标题 124942"/>
          <p:cNvSpPr>
            <a:spLocks noGrp="1"/>
          </p:cNvSpPr>
          <p:nvPr>
            <p:ph type="title"/>
          </p:nvPr>
        </p:nvSpPr>
        <p:spPr>
          <a:xfrm>
            <a:off x="76200" y="152400"/>
            <a:ext cx="6096000" cy="685800"/>
          </a:xfrm>
          <a:prstGeom prst="rect">
            <a:avLst/>
          </a:prstGeom>
          <a:noFill/>
          <a:ln w="9525">
            <a:noFill/>
          </a:ln>
        </p:spPr>
        <p:txBody>
          <a:bodyPr anchor="ctr" anchorCtr="0"/>
          <a:p>
            <a:pPr lvl="0"/>
            <a:r>
              <a:rPr lang="en-US" altLang="zh-CN" dirty="0"/>
              <a:t>Click to edit Master title style</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hdr="0"/>
  <p:txStyles>
    <p:titleStyle>
      <a:lvl1pPr marL="0" lvl="0" indent="0" algn="l" defTabSz="914400" rtl="0" eaLnBrk="1" fontAlgn="base" latinLnBrk="0" hangingPunct="1">
        <a:lnSpc>
          <a:spcPct val="100000"/>
        </a:lnSpc>
        <a:spcBef>
          <a:spcPct val="0"/>
        </a:spcBef>
        <a:spcAft>
          <a:spcPct val="0"/>
        </a:spcAft>
        <a:buNone/>
        <a:defRPr sz="3200" b="1" i="0" u="none" kern="1200" baseline="0">
          <a:solidFill>
            <a:schemeClr val="bg1"/>
          </a:solidFill>
          <a:latin typeface="+mj-lt"/>
          <a:ea typeface="+mj-ea"/>
          <a:cs typeface="+mj-cs"/>
        </a:defRPr>
      </a:lvl1pPr>
    </p:titleStyle>
    <p:body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800" b="1" i="0" u="none" kern="1200" baseline="0">
          <a:solidFill>
            <a:srgbClr val="000066"/>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2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9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1" fontAlgn="base" latinLnBrk="0" hangingPunct="1">
        <a:lnSpc>
          <a:spcPct val="9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1" fontAlgn="base" latinLnBrk="0" hangingPunct="1">
        <a:lnSpc>
          <a:spcPct val="9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1" fontAlgn="base" latinLnBrk="0" hangingPunct="1">
        <a:lnSpc>
          <a:spcPct val="9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ctr" defTabSz="914400" rtl="0" eaLnBrk="1" fontAlgn="base" latinLnBrk="0" hangingPunct="1">
        <a:lnSpc>
          <a:spcPct val="9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ctr" defTabSz="914400" rtl="0" eaLnBrk="1" fontAlgn="base" latinLnBrk="0" hangingPunct="1">
        <a:lnSpc>
          <a:spcPct val="9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ctr" defTabSz="914400" rtl="0" eaLnBrk="1" fontAlgn="base" latinLnBrk="0" hangingPunct="1">
        <a:lnSpc>
          <a:spcPct val="9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ctr" defTabSz="914400" rtl="0" eaLnBrk="1" fontAlgn="base" latinLnBrk="0" hangingPunct="1">
        <a:lnSpc>
          <a:spcPct val="9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2.xml"/><Relationship Id="rId2" Type="http://schemas.openxmlformats.org/officeDocument/2006/relationships/image" Target="../media/image20.wmf"/><Relationship Id="rId1" Type="http://schemas.openxmlformats.org/officeDocument/2006/relationships/oleObject" Target="../embeddings/oleObject8.bin"/></Relationships>
</file>

<file path=ppt/slides/_rels/slide11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2.xml"/><Relationship Id="rId2" Type="http://schemas.openxmlformats.org/officeDocument/2006/relationships/image" Target="../media/image21.wmf"/><Relationship Id="rId1" Type="http://schemas.openxmlformats.org/officeDocument/2006/relationships/oleObject" Target="../embeddings/oleObject9.bin"/></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3.xml"/><Relationship Id="rId2" Type="http://schemas.openxmlformats.org/officeDocument/2006/relationships/image" Target="../media/image22.wmf"/><Relationship Id="rId1" Type="http://schemas.openxmlformats.org/officeDocument/2006/relationships/oleObject" Target="../embeddings/oleObject10.bin"/></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2.xml"/><Relationship Id="rId2" Type="http://schemas.openxmlformats.org/officeDocument/2006/relationships/image" Target="../media/image21.wmf"/><Relationship Id="rId1" Type="http://schemas.openxmlformats.org/officeDocument/2006/relationships/oleObject" Target="../embeddings/oleObject11.bin"/></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2.xml"/><Relationship Id="rId2" Type="http://schemas.openxmlformats.org/officeDocument/2006/relationships/image" Target="../media/image23.wmf"/><Relationship Id="rId1" Type="http://schemas.openxmlformats.org/officeDocument/2006/relationships/oleObject" Target="../embeddings/oleObject12.bin"/></Relationships>
</file>

<file path=ppt/slides/_rels/slide118.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12.xml"/><Relationship Id="rId2" Type="http://schemas.openxmlformats.org/officeDocument/2006/relationships/image" Target="../media/image24.wmf"/><Relationship Id="rId1" Type="http://schemas.openxmlformats.org/officeDocument/2006/relationships/oleObject" Target="../embeddings/oleObject13.bin"/></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12.xml"/><Relationship Id="rId2" Type="http://schemas.openxmlformats.org/officeDocument/2006/relationships/image" Target="../media/image25.wmf"/><Relationship Id="rId1" Type="http://schemas.openxmlformats.org/officeDocument/2006/relationships/oleObject" Target="../embeddings/oleObject14.bin"/></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10.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15.wmf"/><Relationship Id="rId1" Type="http://schemas.openxmlformats.org/officeDocument/2006/relationships/oleObject" Target="../embeddings/oleObject4.bin"/></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2.xml"/><Relationship Id="rId2" Type="http://schemas.openxmlformats.org/officeDocument/2006/relationships/image" Target="../media/image16.wmf"/><Relationship Id="rId1" Type="http://schemas.openxmlformats.org/officeDocument/2006/relationships/oleObject" Target="../embeddings/oleObject5.bin"/></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2.xml"/><Relationship Id="rId2" Type="http://schemas.openxmlformats.org/officeDocument/2006/relationships/image" Target="../media/image17.wmf"/><Relationship Id="rId1" Type="http://schemas.openxmlformats.org/officeDocument/2006/relationships/oleObject" Target="../embeddings/oleObject6.bin"/></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2.xml"/><Relationship Id="rId2" Type="http://schemas.openxmlformats.org/officeDocument/2006/relationships/image" Target="../media/image18.wmf"/><Relationship Id="rId1"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标题 120833"/>
          <p:cNvSpPr>
            <a:spLocks noGrp="1"/>
          </p:cNvSpPr>
          <p:nvPr>
            <p:ph type="ctrTitle"/>
          </p:nvPr>
        </p:nvSpPr>
        <p:spPr/>
        <p:txBody>
          <a:bodyPr anchor="ctr" anchorCtr="0"/>
          <a:p>
            <a:pPr defTabSz="914400">
              <a:buSzTx/>
              <a:buFontTx/>
              <a:buNone/>
            </a:pPr>
            <a:r>
              <a:rPr lang="zh-CN" altLang="en-US" kern="1200" baseline="0" dirty="0">
                <a:latin typeface="楷体_GB2312" panose="02010609030101010101" pitchFamily="49" charset="-122"/>
                <a:ea typeface="楷体_GB2312" panose="02010609030101010101" pitchFamily="49" charset="-122"/>
              </a:rPr>
              <a:t>     </a:t>
            </a:r>
            <a:r>
              <a:rPr lang="zh-CN" altLang="zh-CN" kern="1200" baseline="0" dirty="0">
                <a:latin typeface="楷体_GB2312" panose="02010609030101010101" pitchFamily="49" charset="-122"/>
                <a:ea typeface="楷体_GB2312" panose="02010609030101010101" pitchFamily="49" charset="-122"/>
              </a:rPr>
              <a:t>微</a:t>
            </a:r>
            <a:r>
              <a:rPr lang="zh-CN" altLang="en-US" kern="1200" baseline="0" dirty="0">
                <a:latin typeface="楷体_GB2312" panose="02010609030101010101" pitchFamily="49" charset="-122"/>
                <a:ea typeface="楷体_GB2312" panose="02010609030101010101" pitchFamily="49" charset="-122"/>
              </a:rPr>
              <a:t>机</a:t>
            </a:r>
            <a:r>
              <a:rPr lang="zh-CN" altLang="zh-CN" kern="1200" baseline="0" dirty="0">
                <a:latin typeface="楷体_GB2312" panose="02010609030101010101" pitchFamily="49" charset="-122"/>
                <a:ea typeface="楷体_GB2312" panose="02010609030101010101" pitchFamily="49" charset="-122"/>
              </a:rPr>
              <a:t>原理与接口技术</a:t>
            </a:r>
            <a:endParaRPr lang="zh-CN" altLang="en-US" kern="1200" baseline="0" dirty="0">
              <a:latin typeface="楷体_GB2312" panose="02010609030101010101" pitchFamily="49" charset="-122"/>
              <a:ea typeface="楷体_GB2312" panose="02010609030101010101" pitchFamily="49" charset="-122"/>
            </a:endParaRPr>
          </a:p>
        </p:txBody>
      </p:sp>
      <p:sp>
        <p:nvSpPr>
          <p:cNvPr id="120835" name="副标题 120834"/>
          <p:cNvSpPr>
            <a:spLocks noGrp="1"/>
          </p:cNvSpPr>
          <p:nvPr>
            <p:ph type="subTitle" idx="1"/>
          </p:nvPr>
        </p:nvSpPr>
        <p:spPr>
          <a:xfrm>
            <a:off x="2209800" y="2057400"/>
            <a:ext cx="6088380" cy="457200"/>
          </a:xfrm>
        </p:spPr>
        <p:txBody>
          <a:bodyPr anchor="t" anchorCtr="0"/>
          <a:p>
            <a:pPr defTabSz="914400">
              <a:buSzPct val="80000"/>
            </a:pPr>
            <a:r>
              <a:rPr lang="zh-CN" altLang="en-US" kern="1200" baseline="0" dirty="0">
                <a:solidFill>
                  <a:schemeClr val="bg1"/>
                </a:solidFill>
                <a:latin typeface="宋体" panose="02010600030101010101" pitchFamily="2" charset="-122"/>
                <a:ea typeface="楷体_GB2312" panose="02010609030101010101" pitchFamily="49" charset="-122"/>
              </a:rPr>
              <a:t>西南大学计算机与信息科学学院软件工程系</a:t>
            </a:r>
            <a:endParaRPr lang="zh-CN" altLang="en-US" kern="1200" baseline="0" dirty="0">
              <a:solidFill>
                <a:schemeClr val="bg1"/>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9" name="文本占位符 137218"/>
          <p:cNvSpPr>
            <a:spLocks noGrp="1"/>
          </p:cNvSpPr>
          <p:nvPr>
            <p:ph type="body" idx="1"/>
          </p:nvPr>
        </p:nvSpPr>
        <p:spPr/>
        <p:txBody>
          <a:bodyPr/>
          <a:p>
            <a:pPr>
              <a:spcAft>
                <a:spcPct val="30000"/>
              </a:spcAft>
              <a:buNone/>
            </a:pPr>
            <a:r>
              <a:rPr lang="zh-CN" altLang="en-US" dirty="0">
                <a:ea typeface="宋体" panose="02010600030101010101" pitchFamily="2" charset="-122"/>
              </a:rPr>
              <a:t>主要内容：</a:t>
            </a:r>
            <a:endParaRPr lang="zh-CN" altLang="en-US" dirty="0"/>
          </a:p>
          <a:p>
            <a:r>
              <a:rPr lang="zh-CN" altLang="en-US" sz="2400" dirty="0"/>
              <a:t>计算机中的常用计数制、编码及它们相互间的转换</a:t>
            </a:r>
            <a:endParaRPr lang="zh-CN" altLang="en-US" sz="2400" dirty="0"/>
          </a:p>
          <a:p>
            <a:r>
              <a:rPr lang="zh-CN" altLang="en-US" sz="2400" dirty="0"/>
              <a:t>二进制数的算术运算和逻辑运算</a:t>
            </a:r>
            <a:endParaRPr lang="zh-CN" altLang="en-US" sz="2400" dirty="0"/>
          </a:p>
          <a:p>
            <a:r>
              <a:rPr lang="zh-CN" altLang="en-US" sz="2400" dirty="0"/>
              <a:t>符号数的表示及补码运算</a:t>
            </a:r>
            <a:endParaRPr lang="zh-CN" altLang="en-US" sz="2400" dirty="0"/>
          </a:p>
          <a:p>
            <a:r>
              <a:rPr lang="zh-CN" altLang="en-US" sz="2400" dirty="0"/>
              <a:t>二进制数运算中的溢出问题</a:t>
            </a:r>
            <a:endParaRPr lang="zh-CN" altLang="en-US" sz="2400"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3" name="文本占位符 158722"/>
          <p:cNvSpPr>
            <a:spLocks noGrp="1"/>
          </p:cNvSpPr>
          <p:nvPr>
            <p:ph type="body" idx="1"/>
          </p:nvPr>
        </p:nvSpPr>
        <p:spPr/>
        <p:txBody>
          <a:bodyPr/>
          <a:p>
            <a:pPr>
              <a:buNone/>
            </a:pPr>
            <a:r>
              <a:rPr lang="zh-CN" altLang="en-US" dirty="0"/>
              <a:t>逻辑运算规则</a:t>
            </a:r>
            <a:endParaRPr lang="zh-CN" altLang="en-US" dirty="0"/>
          </a:p>
          <a:p>
            <a:r>
              <a:rPr lang="zh-CN" altLang="en-US" sz="2400" dirty="0"/>
              <a:t>“与”任何数和“0”相“与”，结果为0</a:t>
            </a:r>
            <a:endParaRPr lang="en-US" altLang="zh-CN" sz="2400"/>
          </a:p>
          <a:p>
            <a:r>
              <a:rPr lang="zh-CN" altLang="en-US" sz="2400" dirty="0"/>
              <a:t>“或”任何数和“1”相“或”，结果为1</a:t>
            </a:r>
            <a:endParaRPr lang="zh-CN" altLang="en-US" sz="2400" dirty="0"/>
          </a:p>
          <a:p>
            <a:r>
              <a:rPr lang="zh-CN" altLang="en-US" sz="2400" dirty="0"/>
              <a:t>“非”运算即按位求反</a:t>
            </a:r>
            <a:endParaRPr lang="zh-CN" altLang="en-US" sz="2400" dirty="0"/>
          </a:p>
          <a:p>
            <a:r>
              <a:rPr lang="zh-CN" altLang="en-US" sz="2400" dirty="0"/>
              <a:t>两个二进制数相“异或”：相同则为0，相异则为1</a:t>
            </a:r>
            <a:endParaRPr lang="zh-CN" altLang="en-US" sz="2400" dirty="0"/>
          </a:p>
          <a:p>
            <a:pPr>
              <a:buNone/>
            </a:pPr>
            <a:r>
              <a:rPr lang="zh-CN" altLang="en-US" sz="2400" dirty="0"/>
              <a:t> </a:t>
            </a:r>
            <a:endParaRPr lang="zh-CN" altLang="en-US" sz="2400" dirty="0"/>
          </a:p>
          <a:p>
            <a:pPr>
              <a:buNone/>
            </a:pPr>
            <a:r>
              <a:rPr lang="zh-CN" altLang="en-US" sz="2400" dirty="0"/>
              <a:t>例：</a:t>
            </a:r>
            <a:r>
              <a:rPr lang="en-US" altLang="zh-CN" sz="2400"/>
              <a:t>A=10110110,  B=01101011</a:t>
            </a:r>
            <a:endParaRPr lang="en-US" altLang="zh-CN" sz="2400"/>
          </a:p>
          <a:p>
            <a:pPr>
              <a:buNone/>
            </a:pPr>
            <a:r>
              <a:rPr lang="zh-CN" altLang="en-US" sz="2400" dirty="0"/>
              <a:t>求：</a:t>
            </a:r>
            <a:r>
              <a:rPr lang="en-US" altLang="zh-CN" sz="2400"/>
              <a:t>A∧B, A∨B, A⊕B</a:t>
            </a:r>
            <a:endParaRPr lang="zh-CN" altLang="en-US"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9" name="文本占位符 157698"/>
          <p:cNvSpPr>
            <a:spLocks noGrp="1"/>
          </p:cNvSpPr>
          <p:nvPr>
            <p:ph type="body" idx="1"/>
          </p:nvPr>
        </p:nvSpPr>
        <p:spPr/>
        <p:txBody>
          <a:bodyPr/>
          <a:p>
            <a:pPr marL="533400" indent="-533400">
              <a:buNone/>
            </a:pPr>
            <a:r>
              <a:rPr lang="en-US" altLang="zh-CN"/>
              <a:t>4. </a:t>
            </a:r>
            <a:r>
              <a:rPr lang="zh-CN" altLang="en-US" dirty="0"/>
              <a:t>逻辑门</a:t>
            </a:r>
            <a:endParaRPr lang="zh-CN" altLang="en-US" dirty="0"/>
          </a:p>
          <a:p>
            <a:pPr marL="533400" indent="-533400">
              <a:buNone/>
            </a:pPr>
            <a:r>
              <a:rPr lang="zh-CN" altLang="en-US" sz="2400" dirty="0"/>
              <a:t>逻辑门：完成逻辑运算的电路</a:t>
            </a:r>
            <a:endParaRPr lang="zh-CN" altLang="en-US" sz="2400" dirty="0"/>
          </a:p>
          <a:p>
            <a:pPr marL="533400" indent="-533400">
              <a:spcAft>
                <a:spcPct val="25000"/>
              </a:spcAft>
              <a:buNone/>
            </a:pPr>
            <a:r>
              <a:rPr lang="zh-CN" altLang="en-US" sz="2400" dirty="0"/>
              <a:t>掌握：</a:t>
            </a:r>
            <a:endParaRPr lang="zh-CN" altLang="en-US" sz="2400" dirty="0"/>
          </a:p>
          <a:p>
            <a:pPr marL="533400" indent="-533400"/>
            <a:r>
              <a:rPr lang="zh-CN" altLang="en-US" sz="2400" dirty="0"/>
              <a:t>与、或、非门逻辑符号和逻辑关系</a:t>
            </a:r>
            <a:endParaRPr lang="zh-CN" altLang="en-US" sz="2400" dirty="0"/>
          </a:p>
          <a:p>
            <a:pPr marL="533400" indent="-533400">
              <a:buNone/>
            </a:pPr>
            <a:r>
              <a:rPr lang="zh-CN" altLang="en-US" sz="2400" dirty="0"/>
              <a:t>   （真值表）</a:t>
            </a:r>
            <a:endParaRPr lang="zh-CN" altLang="en-US" sz="2400" dirty="0"/>
          </a:p>
          <a:p>
            <a:pPr marL="533400" indent="-533400"/>
            <a:r>
              <a:rPr lang="zh-CN" altLang="en-US" sz="2400" dirty="0"/>
              <a:t>与非门、或非门的应用</a:t>
            </a:r>
            <a:endParaRPr lang="zh-CN" altLang="en-US" sz="2400"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5" name="文本占位符 197634"/>
          <p:cNvSpPr>
            <a:spLocks noGrp="1"/>
          </p:cNvSpPr>
          <p:nvPr>
            <p:ph type="body" idx="1"/>
          </p:nvPr>
        </p:nvSpPr>
        <p:spPr/>
        <p:txBody>
          <a:bodyPr/>
          <a:p>
            <a:pPr>
              <a:buNone/>
            </a:pPr>
            <a:r>
              <a:rPr lang="zh-CN" altLang="en-US" dirty="0"/>
              <a:t>与门（</a:t>
            </a:r>
            <a:r>
              <a:rPr lang="en-US" altLang="zh-CN"/>
              <a:t>AND Gate</a:t>
            </a:r>
            <a:r>
              <a:rPr lang="zh-CN" altLang="en-US" dirty="0"/>
              <a:t>）</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pPr>
              <a:lnSpc>
                <a:spcPct val="90000"/>
              </a:lnSpc>
              <a:spcBef>
                <a:spcPct val="50000"/>
              </a:spcBef>
              <a:buClr>
                <a:schemeClr val="accent1"/>
              </a:buClr>
              <a:buFont typeface="Wingdings" panose="05000000000000000000" pitchFamily="2" charset="2"/>
              <a:buNone/>
            </a:pPr>
            <a:r>
              <a:rPr lang="zh-CN" altLang="en-US" sz="2400" dirty="0"/>
              <a:t>注：基本门电路仅完成</a:t>
            </a:r>
            <a:r>
              <a:rPr lang="en-US" altLang="zh-CN" sz="2400"/>
              <a:t>1</a:t>
            </a:r>
            <a:r>
              <a:rPr lang="zh-CN" altLang="en-US" sz="2400" dirty="0"/>
              <a:t>位二进制数的运算</a:t>
            </a:r>
            <a:endParaRPr lang="zh-CN" altLang="en-US" sz="2400" dirty="0"/>
          </a:p>
        </p:txBody>
      </p:sp>
      <p:sp>
        <p:nvSpPr>
          <p:cNvPr id="197636" name="文本框 197635"/>
          <p:cNvSpPr txBox="1"/>
          <p:nvPr/>
        </p:nvSpPr>
        <p:spPr>
          <a:xfrm>
            <a:off x="1295400" y="4343400"/>
            <a:ext cx="2016125" cy="530225"/>
          </a:xfrm>
          <a:prstGeom prst="rect">
            <a:avLst/>
          </a:prstGeom>
          <a:noFill/>
          <a:ln w="9525">
            <a:noFill/>
          </a:ln>
        </p:spPr>
        <p:txBody>
          <a:bodyPr lIns="92075" tIns="46038" rIns="92075" bIns="46038">
            <a:spAutoFit/>
          </a:bodyPr>
          <a:p>
            <a:pPr marL="342900" indent="-342900" algn="l">
              <a:spcBef>
                <a:spcPct val="50000"/>
              </a:spcBef>
              <a:buClr>
                <a:schemeClr val="accent1"/>
              </a:buClr>
              <a:buSzPct val="80000"/>
              <a:buFont typeface="Wingdings" panose="05000000000000000000" pitchFamily="2" charset="2"/>
            </a:pPr>
            <a:r>
              <a:rPr lang="en-US" altLang="zh-CN" sz="3200">
                <a:solidFill>
                  <a:srgbClr val="000066"/>
                </a:solidFill>
                <a:latin typeface="宋体" panose="02010600030101010101" pitchFamily="2" charset="-122"/>
              </a:rPr>
              <a:t>Y = A∧B</a:t>
            </a:r>
            <a:endParaRPr lang="en-US" altLang="zh-CN" sz="3200">
              <a:solidFill>
                <a:srgbClr val="000066"/>
              </a:solidFill>
              <a:latin typeface="宋体" panose="02010600030101010101" pitchFamily="2" charset="-122"/>
            </a:endParaRPr>
          </a:p>
        </p:txBody>
      </p:sp>
      <p:graphicFrame>
        <p:nvGraphicFramePr>
          <p:cNvPr id="197670" name="表格 197669"/>
          <p:cNvGraphicFramePr/>
          <p:nvPr/>
        </p:nvGraphicFramePr>
        <p:xfrm>
          <a:off x="4716463" y="2420938"/>
          <a:ext cx="3384550" cy="2697163"/>
        </p:xfrm>
        <a:graphic>
          <a:graphicData uri="http://schemas.openxmlformats.org/drawingml/2006/table">
            <a:tbl>
              <a:tblPr/>
              <a:tblGrid>
                <a:gridCol w="1128713"/>
                <a:gridCol w="1127125"/>
                <a:gridCol w="1128712"/>
              </a:tblGrid>
              <a:tr h="576263">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t>A</a:t>
                      </a:r>
                      <a:endParaRPr lang="en-US" altLang="zh-CN"/>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t>B</a:t>
                      </a:r>
                      <a:endParaRPr lang="en-US" altLang="zh-CN"/>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t>Y</a:t>
                      </a:r>
                      <a:endParaRPr lang="en-US" altLang="zh-CN"/>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0225">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0</a:t>
                      </a:r>
                      <a:endParaRPr lang="en-US" altLang="zh-CN">
                        <a:solidFill>
                          <a:srgbClr val="990000"/>
                        </a:solidFill>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0</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0</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0225">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0</a:t>
                      </a:r>
                      <a:endParaRPr lang="en-US" altLang="zh-CN">
                        <a:solidFill>
                          <a:srgbClr val="990000"/>
                        </a:solidFill>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1</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0</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0225">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1</a:t>
                      </a:r>
                      <a:endParaRPr lang="en-US" altLang="zh-CN">
                        <a:solidFill>
                          <a:srgbClr val="990000"/>
                        </a:solidFill>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0</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0</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0225">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1</a:t>
                      </a:r>
                      <a:endParaRPr lang="en-US" altLang="zh-CN">
                        <a:solidFill>
                          <a:srgbClr val="990000"/>
                        </a:solidFill>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1</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1</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197663" name="组合 197662"/>
          <p:cNvGrpSpPr/>
          <p:nvPr/>
        </p:nvGrpSpPr>
        <p:grpSpPr>
          <a:xfrm>
            <a:off x="827088" y="2492375"/>
            <a:ext cx="3382962" cy="1065213"/>
            <a:chOff x="1429" y="1389"/>
            <a:chExt cx="2131" cy="671"/>
          </a:xfrm>
        </p:grpSpPr>
        <p:sp>
          <p:nvSpPr>
            <p:cNvPr id="197664" name="矩形 197663"/>
            <p:cNvSpPr/>
            <p:nvPr/>
          </p:nvSpPr>
          <p:spPr>
            <a:xfrm>
              <a:off x="2245" y="1389"/>
              <a:ext cx="499" cy="635"/>
            </a:xfrm>
            <a:prstGeom prst="rect">
              <a:avLst/>
            </a:prstGeom>
            <a:noFill/>
            <a:ln w="9525" cap="flat" cmpd="sng">
              <a:solidFill>
                <a:srgbClr val="FF6600"/>
              </a:solidFill>
              <a:prstDash val="solid"/>
              <a:miter/>
              <a:headEnd type="none" w="med" len="med"/>
              <a:tailEnd type="none" w="med" len="med"/>
            </a:ln>
          </p:spPr>
          <p:txBody>
            <a:bodyPr wrap="none" lIns="92075" tIns="46038" rIns="92075" bIns="46038" anchor="ctr" anchorCtr="0"/>
            <a:p>
              <a:pPr marL="342900" indent="-342900">
                <a:spcBef>
                  <a:spcPct val="20000"/>
                </a:spcBef>
                <a:buClr>
                  <a:schemeClr val="accent1"/>
                </a:buClr>
                <a:buSzPct val="80000"/>
                <a:buFont typeface="Wingdings" panose="05000000000000000000" pitchFamily="2" charset="2"/>
              </a:pPr>
              <a:r>
                <a:rPr lang="en-US" altLang="zh-CN" sz="3200" b="0">
                  <a:solidFill>
                    <a:srgbClr val="000066"/>
                  </a:solidFill>
                  <a:latin typeface="Arial" panose="020B0604020202020204" pitchFamily="34" charset="0"/>
                </a:rPr>
                <a:t>&amp;</a:t>
              </a:r>
              <a:endParaRPr lang="en-US" altLang="zh-CN" sz="3200" b="0">
                <a:solidFill>
                  <a:srgbClr val="000066"/>
                </a:solidFill>
                <a:latin typeface="Arial" panose="020B0604020202020204" pitchFamily="34" charset="0"/>
              </a:endParaRPr>
            </a:p>
          </p:txBody>
        </p:sp>
        <p:sp>
          <p:nvSpPr>
            <p:cNvPr id="197665" name="直接连接符 197664"/>
            <p:cNvSpPr/>
            <p:nvPr/>
          </p:nvSpPr>
          <p:spPr>
            <a:xfrm>
              <a:off x="1746" y="1525"/>
              <a:ext cx="499" cy="0"/>
            </a:xfrm>
            <a:prstGeom prst="line">
              <a:avLst/>
            </a:prstGeom>
            <a:ln w="9525" cap="flat" cmpd="sng">
              <a:solidFill>
                <a:srgbClr val="FF6600"/>
              </a:solidFill>
              <a:prstDash val="solid"/>
              <a:headEnd type="none" w="med" len="med"/>
              <a:tailEnd type="none" w="med" len="med"/>
            </a:ln>
          </p:spPr>
        </p:sp>
        <p:sp>
          <p:nvSpPr>
            <p:cNvPr id="197666" name="直接连接符 197665"/>
            <p:cNvSpPr/>
            <p:nvPr/>
          </p:nvSpPr>
          <p:spPr>
            <a:xfrm>
              <a:off x="1746" y="1888"/>
              <a:ext cx="499" cy="0"/>
            </a:xfrm>
            <a:prstGeom prst="line">
              <a:avLst/>
            </a:prstGeom>
            <a:ln w="9525" cap="flat" cmpd="sng">
              <a:solidFill>
                <a:srgbClr val="FF6600"/>
              </a:solidFill>
              <a:prstDash val="solid"/>
              <a:headEnd type="none" w="med" len="med"/>
              <a:tailEnd type="none" w="med" len="med"/>
            </a:ln>
          </p:spPr>
        </p:sp>
        <p:sp>
          <p:nvSpPr>
            <p:cNvPr id="197667" name="直接连接符 197666"/>
            <p:cNvSpPr/>
            <p:nvPr/>
          </p:nvSpPr>
          <p:spPr>
            <a:xfrm>
              <a:off x="2744" y="1706"/>
              <a:ext cx="499" cy="0"/>
            </a:xfrm>
            <a:prstGeom prst="line">
              <a:avLst/>
            </a:prstGeom>
            <a:ln w="9525" cap="flat" cmpd="sng">
              <a:solidFill>
                <a:srgbClr val="FF6600"/>
              </a:solidFill>
              <a:prstDash val="solid"/>
              <a:headEnd type="none" w="med" len="med"/>
              <a:tailEnd type="none" w="med" len="med"/>
            </a:ln>
          </p:spPr>
        </p:sp>
        <p:sp>
          <p:nvSpPr>
            <p:cNvPr id="197668" name="文本框 197667"/>
            <p:cNvSpPr txBox="1"/>
            <p:nvPr/>
          </p:nvSpPr>
          <p:spPr>
            <a:xfrm>
              <a:off x="1429" y="1389"/>
              <a:ext cx="317" cy="671"/>
            </a:xfrm>
            <a:prstGeom prst="rect">
              <a:avLst/>
            </a:prstGeom>
            <a:noFill/>
            <a:ln w="9525">
              <a:noFill/>
            </a:ln>
          </p:spPr>
          <p:txBody>
            <a:bodyPr lIns="92075" tIns="46038" rIns="92075" bIns="46038">
              <a:spAutoFit/>
            </a:bodyPr>
            <a:p>
              <a:pPr marL="342900" indent="-342900" algn="l">
                <a:spcBef>
                  <a:spcPct val="20000"/>
                </a:spcBef>
                <a:buClr>
                  <a:schemeClr val="accent1"/>
                </a:buClr>
                <a:buSzPct val="80000"/>
                <a:buFont typeface="Wingdings" panose="05000000000000000000" pitchFamily="2" charset="2"/>
              </a:pPr>
              <a:r>
                <a:rPr lang="en-US" altLang="zh-CN" sz="3200">
                  <a:solidFill>
                    <a:srgbClr val="000066"/>
                  </a:solidFill>
                  <a:latin typeface="宋体" panose="02010600030101010101" pitchFamily="2" charset="-122"/>
                </a:rPr>
                <a:t>A</a:t>
              </a:r>
              <a:endParaRPr lang="en-US" altLang="zh-CN" sz="3200">
                <a:solidFill>
                  <a:srgbClr val="000066"/>
                </a:solidFill>
                <a:latin typeface="宋体" panose="02010600030101010101" pitchFamily="2" charset="-122"/>
              </a:endParaRPr>
            </a:p>
            <a:p>
              <a:pPr marL="342900" indent="-342900" algn="l">
                <a:spcBef>
                  <a:spcPct val="20000"/>
                </a:spcBef>
                <a:buClr>
                  <a:schemeClr val="accent1"/>
                </a:buClr>
                <a:buSzPct val="80000"/>
                <a:buFont typeface="Wingdings" panose="05000000000000000000" pitchFamily="2" charset="2"/>
              </a:pPr>
              <a:r>
                <a:rPr lang="en-US" altLang="zh-CN" sz="3200">
                  <a:solidFill>
                    <a:srgbClr val="000066"/>
                  </a:solidFill>
                  <a:latin typeface="宋体" panose="02010600030101010101" pitchFamily="2" charset="-122"/>
                </a:rPr>
                <a:t>B</a:t>
              </a:r>
              <a:endParaRPr lang="en-US" altLang="zh-CN" sz="3200">
                <a:solidFill>
                  <a:srgbClr val="000066"/>
                </a:solidFill>
                <a:latin typeface="宋体" panose="02010600030101010101" pitchFamily="2" charset="-122"/>
              </a:endParaRPr>
            </a:p>
          </p:txBody>
        </p:sp>
        <p:sp>
          <p:nvSpPr>
            <p:cNvPr id="197669" name="文本框 197668"/>
            <p:cNvSpPr txBox="1"/>
            <p:nvPr/>
          </p:nvSpPr>
          <p:spPr>
            <a:xfrm>
              <a:off x="3243" y="1570"/>
              <a:ext cx="317" cy="334"/>
            </a:xfrm>
            <a:prstGeom prst="rect">
              <a:avLst/>
            </a:prstGeom>
            <a:noFill/>
            <a:ln w="9525">
              <a:noFill/>
            </a:ln>
          </p:spPr>
          <p:txBody>
            <a:bodyPr lIns="92075" tIns="46038" rIns="92075" bIns="46038">
              <a:spAutoFit/>
            </a:bodyPr>
            <a:p>
              <a:pPr marL="342900" indent="-342900" algn="l">
                <a:spcBef>
                  <a:spcPct val="50000"/>
                </a:spcBef>
                <a:buClr>
                  <a:schemeClr val="accent1"/>
                </a:buClr>
                <a:buSzPct val="80000"/>
                <a:buFont typeface="Wingdings" panose="05000000000000000000" pitchFamily="2" charset="2"/>
              </a:pPr>
              <a:r>
                <a:rPr lang="en-US" altLang="zh-CN" sz="3200">
                  <a:solidFill>
                    <a:srgbClr val="000066"/>
                  </a:solidFill>
                  <a:latin typeface="宋体" panose="02010600030101010101" pitchFamily="2" charset="-122"/>
                </a:rPr>
                <a:t>Y</a:t>
              </a:r>
              <a:endParaRPr lang="en-US" altLang="zh-CN" sz="3200">
                <a:solidFill>
                  <a:srgbClr val="000066"/>
                </a:solidFill>
                <a:latin typeface="宋体" panose="02010600030101010101" pitchFamily="2" charset="-122"/>
              </a:endParaRPr>
            </a:p>
          </p:txBody>
        </p:sp>
      </p:gr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9" name="文本占位符 198658"/>
          <p:cNvSpPr>
            <a:spLocks noGrp="1"/>
          </p:cNvSpPr>
          <p:nvPr>
            <p:ph type="body" idx="1"/>
          </p:nvPr>
        </p:nvSpPr>
        <p:spPr/>
        <p:txBody>
          <a:bodyPr/>
          <a:p>
            <a:pPr>
              <a:buNone/>
            </a:pPr>
            <a:r>
              <a:rPr lang="zh-CN" altLang="en-US" dirty="0"/>
              <a:t>或门（</a:t>
            </a:r>
            <a:r>
              <a:rPr lang="en-US" altLang="zh-CN"/>
              <a:t>OR Gate</a:t>
            </a:r>
            <a:r>
              <a:rPr lang="zh-CN" altLang="en-US" dirty="0"/>
              <a:t>）</a:t>
            </a:r>
            <a:endParaRPr lang="zh-CN" altLang="en-US" dirty="0"/>
          </a:p>
        </p:txBody>
      </p:sp>
      <p:sp>
        <p:nvSpPr>
          <p:cNvPr id="198660" name="文本框 198659"/>
          <p:cNvSpPr txBox="1"/>
          <p:nvPr/>
        </p:nvSpPr>
        <p:spPr>
          <a:xfrm>
            <a:off x="1331913" y="4572000"/>
            <a:ext cx="2016125" cy="530225"/>
          </a:xfrm>
          <a:prstGeom prst="rect">
            <a:avLst/>
          </a:prstGeom>
          <a:noFill/>
          <a:ln w="9525">
            <a:noFill/>
          </a:ln>
        </p:spPr>
        <p:txBody>
          <a:bodyPr lIns="92075" tIns="46038" rIns="92075" bIns="46038">
            <a:spAutoFit/>
          </a:bodyPr>
          <a:p>
            <a:pPr marL="342900" indent="-342900" algn="l">
              <a:spcBef>
                <a:spcPct val="50000"/>
              </a:spcBef>
              <a:buClr>
                <a:schemeClr val="accent1"/>
              </a:buClr>
              <a:buSzPct val="80000"/>
              <a:buFont typeface="Wingdings" panose="05000000000000000000" pitchFamily="2" charset="2"/>
            </a:pPr>
            <a:r>
              <a:rPr lang="en-US" altLang="zh-CN" sz="3200">
                <a:solidFill>
                  <a:srgbClr val="000066"/>
                </a:solidFill>
                <a:latin typeface="宋体" panose="02010600030101010101" pitchFamily="2" charset="-122"/>
              </a:rPr>
              <a:t>Y = A∨B</a:t>
            </a:r>
            <a:endParaRPr lang="en-US" altLang="zh-CN" sz="3200">
              <a:solidFill>
                <a:srgbClr val="000066"/>
              </a:solidFill>
              <a:latin typeface="宋体" panose="02010600030101010101" pitchFamily="2" charset="-122"/>
            </a:endParaRPr>
          </a:p>
        </p:txBody>
      </p:sp>
      <p:graphicFrame>
        <p:nvGraphicFramePr>
          <p:cNvPr id="198694" name="表格 198693"/>
          <p:cNvGraphicFramePr/>
          <p:nvPr/>
        </p:nvGraphicFramePr>
        <p:xfrm>
          <a:off x="4716463" y="2492375"/>
          <a:ext cx="3529013" cy="2651125"/>
        </p:xfrm>
        <a:graphic>
          <a:graphicData uri="http://schemas.openxmlformats.org/drawingml/2006/table">
            <a:tbl>
              <a:tblPr/>
              <a:tblGrid>
                <a:gridCol w="1122363"/>
                <a:gridCol w="1203325"/>
                <a:gridCol w="1203325"/>
              </a:tblGrid>
              <a:tr h="530225">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t>A</a:t>
                      </a:r>
                      <a:endParaRPr lang="en-US" altLang="zh-CN"/>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t>B</a:t>
                      </a:r>
                      <a:endParaRPr lang="en-US" altLang="zh-CN"/>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t>Y</a:t>
                      </a:r>
                      <a:endParaRPr lang="en-US" altLang="zh-CN"/>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0225">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0</a:t>
                      </a:r>
                      <a:endParaRPr lang="en-US" altLang="zh-CN">
                        <a:solidFill>
                          <a:srgbClr val="990000"/>
                        </a:solidFill>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0</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0</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0225">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0</a:t>
                      </a:r>
                      <a:endParaRPr lang="en-US" altLang="zh-CN">
                        <a:solidFill>
                          <a:srgbClr val="990000"/>
                        </a:solidFill>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1</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1</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0225">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1</a:t>
                      </a:r>
                      <a:endParaRPr lang="en-US" altLang="zh-CN">
                        <a:solidFill>
                          <a:srgbClr val="990000"/>
                        </a:solidFill>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0</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1</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0225">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1</a:t>
                      </a:r>
                      <a:endParaRPr lang="en-US" altLang="zh-CN">
                        <a:solidFill>
                          <a:srgbClr val="990000"/>
                        </a:solidFill>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1</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1</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8687" name="文本框 198686"/>
          <p:cNvSpPr txBox="1"/>
          <p:nvPr/>
        </p:nvSpPr>
        <p:spPr>
          <a:xfrm>
            <a:off x="3363913" y="2971800"/>
            <a:ext cx="365125" cy="379413"/>
          </a:xfrm>
          <a:prstGeom prst="rect">
            <a:avLst/>
          </a:prstGeom>
          <a:noFill/>
          <a:ln w="9525">
            <a:noFill/>
          </a:ln>
        </p:spPr>
        <p:txBody>
          <a:bodyPr/>
          <a:p>
            <a:pPr marL="342900" indent="-342900" algn="just">
              <a:spcBef>
                <a:spcPct val="20000"/>
              </a:spcBef>
              <a:buClr>
                <a:schemeClr val="accent1"/>
              </a:buClr>
              <a:buSzPct val="80000"/>
              <a:buFont typeface="Wingdings" panose="05000000000000000000" pitchFamily="2" charset="2"/>
            </a:pPr>
            <a:r>
              <a:rPr lang="en-US" altLang="zh-CN" sz="3200">
                <a:solidFill>
                  <a:srgbClr val="000066"/>
                </a:solidFill>
                <a:latin typeface="宋体" panose="02010600030101010101" pitchFamily="2" charset="-122"/>
              </a:rPr>
              <a:t>Y</a:t>
            </a:r>
            <a:endParaRPr lang="en-US" altLang="zh-CN" sz="3200">
              <a:solidFill>
                <a:srgbClr val="000066"/>
              </a:solidFill>
              <a:latin typeface="宋体" panose="02010600030101010101" pitchFamily="2" charset="-122"/>
            </a:endParaRPr>
          </a:p>
        </p:txBody>
      </p:sp>
      <p:sp>
        <p:nvSpPr>
          <p:cNvPr id="198688" name="文本框 198687"/>
          <p:cNvSpPr txBox="1"/>
          <p:nvPr/>
        </p:nvSpPr>
        <p:spPr>
          <a:xfrm>
            <a:off x="987425" y="2667000"/>
            <a:ext cx="652463" cy="1225550"/>
          </a:xfrm>
          <a:prstGeom prst="rect">
            <a:avLst/>
          </a:prstGeom>
          <a:noFill/>
          <a:ln w="9525">
            <a:noFill/>
          </a:ln>
        </p:spPr>
        <p:txBody>
          <a:bodyPr/>
          <a:p>
            <a:pPr marL="342900" indent="-342900">
              <a:spcBef>
                <a:spcPct val="20000"/>
              </a:spcBef>
              <a:buClr>
                <a:schemeClr val="accent1"/>
              </a:buClr>
              <a:buSzPct val="80000"/>
              <a:buFont typeface="Wingdings" panose="05000000000000000000" pitchFamily="2" charset="2"/>
            </a:pPr>
            <a:r>
              <a:rPr lang="en-US" altLang="zh-CN" sz="3200">
                <a:solidFill>
                  <a:srgbClr val="000066"/>
                </a:solidFill>
                <a:latin typeface="宋体" panose="02010600030101010101" pitchFamily="2" charset="-122"/>
              </a:rPr>
              <a:t>A</a:t>
            </a:r>
            <a:endParaRPr lang="en-US" altLang="zh-CN" sz="3200">
              <a:solidFill>
                <a:srgbClr val="000066"/>
              </a:solidFill>
              <a:latin typeface="宋体" panose="02010600030101010101" pitchFamily="2" charset="-122"/>
            </a:endParaRPr>
          </a:p>
          <a:p>
            <a:pPr marL="342900" indent="-342900">
              <a:spcBef>
                <a:spcPct val="20000"/>
              </a:spcBef>
              <a:buClr>
                <a:schemeClr val="accent1"/>
              </a:buClr>
              <a:buSzPct val="80000"/>
              <a:buFont typeface="Wingdings" panose="05000000000000000000" pitchFamily="2" charset="2"/>
            </a:pPr>
            <a:r>
              <a:rPr lang="en-US" altLang="zh-CN" sz="3200">
                <a:solidFill>
                  <a:srgbClr val="000066"/>
                </a:solidFill>
                <a:latin typeface="宋体" panose="02010600030101010101" pitchFamily="2" charset="-122"/>
              </a:rPr>
              <a:t>B</a:t>
            </a:r>
            <a:endParaRPr lang="en-US" altLang="zh-CN" sz="3200">
              <a:solidFill>
                <a:srgbClr val="000066"/>
              </a:solidFill>
              <a:latin typeface="宋体" panose="02010600030101010101" pitchFamily="2" charset="-122"/>
            </a:endParaRPr>
          </a:p>
        </p:txBody>
      </p:sp>
      <p:sp>
        <p:nvSpPr>
          <p:cNvPr id="198690" name="矩形 198689"/>
          <p:cNvSpPr/>
          <p:nvPr/>
        </p:nvSpPr>
        <p:spPr>
          <a:xfrm>
            <a:off x="1970088" y="2514600"/>
            <a:ext cx="868362" cy="1296988"/>
          </a:xfrm>
          <a:prstGeom prst="rect">
            <a:avLst/>
          </a:prstGeom>
          <a:noFill/>
          <a:ln w="9525" cap="flat" cmpd="sng">
            <a:solidFill>
              <a:srgbClr val="FF6600"/>
            </a:solidFill>
            <a:prstDash val="solid"/>
            <a:miter/>
            <a:headEnd type="none" w="med" len="med"/>
            <a:tailEnd type="none" w="med" len="med"/>
          </a:ln>
        </p:spPr>
        <p:txBody>
          <a:bodyPr/>
          <a:p>
            <a:pPr marL="342900" indent="-342900" algn="just">
              <a:spcBef>
                <a:spcPts val="1550"/>
              </a:spcBef>
              <a:buClr>
                <a:schemeClr val="accent1"/>
              </a:buClr>
              <a:buSzPct val="80000"/>
              <a:buFont typeface="Wingdings" panose="05000000000000000000" pitchFamily="2" charset="2"/>
            </a:pPr>
            <a:endParaRPr lang="en-US" altLang="zh-CN" sz="3200">
              <a:solidFill>
                <a:srgbClr val="000066"/>
              </a:solidFill>
              <a:latin typeface="宋体" panose="02010600030101010101" pitchFamily="2" charset="-122"/>
            </a:endParaRPr>
          </a:p>
          <a:p>
            <a:pPr marL="342900" indent="-342900" algn="just">
              <a:spcBef>
                <a:spcPts val="1550"/>
              </a:spcBef>
              <a:buClr>
                <a:schemeClr val="accent1"/>
              </a:buClr>
              <a:buSzPct val="80000"/>
              <a:buFont typeface="Wingdings" panose="05000000000000000000" pitchFamily="2" charset="2"/>
            </a:pPr>
            <a:endParaRPr lang="en-US" altLang="zh-CN" sz="3200">
              <a:solidFill>
                <a:srgbClr val="000066"/>
              </a:solidFill>
              <a:latin typeface="Arial" panose="020B0604020202020204" pitchFamily="34" charset="0"/>
            </a:endParaRPr>
          </a:p>
        </p:txBody>
      </p:sp>
      <p:sp>
        <p:nvSpPr>
          <p:cNvPr id="198691" name="直接连接符 198690"/>
          <p:cNvSpPr/>
          <p:nvPr/>
        </p:nvSpPr>
        <p:spPr>
          <a:xfrm>
            <a:off x="1482725" y="2894013"/>
            <a:ext cx="477838" cy="0"/>
          </a:xfrm>
          <a:prstGeom prst="line">
            <a:avLst/>
          </a:prstGeom>
          <a:ln w="9525" cap="flat" cmpd="sng">
            <a:solidFill>
              <a:srgbClr val="FF6600"/>
            </a:solidFill>
            <a:prstDash val="solid"/>
            <a:headEnd type="none" w="med" len="med"/>
            <a:tailEnd type="none" w="med" len="med"/>
          </a:ln>
        </p:spPr>
      </p:sp>
      <p:sp>
        <p:nvSpPr>
          <p:cNvPr id="198692" name="直接连接符 198691"/>
          <p:cNvSpPr/>
          <p:nvPr/>
        </p:nvSpPr>
        <p:spPr>
          <a:xfrm>
            <a:off x="1476375" y="3517900"/>
            <a:ext cx="477838" cy="0"/>
          </a:xfrm>
          <a:prstGeom prst="line">
            <a:avLst/>
          </a:prstGeom>
          <a:ln w="9525" cap="flat" cmpd="sng">
            <a:solidFill>
              <a:srgbClr val="FF6600"/>
            </a:solidFill>
            <a:prstDash val="solid"/>
            <a:headEnd type="none" w="med" len="med"/>
            <a:tailEnd type="none" w="med" len="med"/>
          </a:ln>
        </p:spPr>
      </p:sp>
      <p:sp>
        <p:nvSpPr>
          <p:cNvPr id="198693" name="直接连接符 198692"/>
          <p:cNvSpPr/>
          <p:nvPr/>
        </p:nvSpPr>
        <p:spPr>
          <a:xfrm flipV="1">
            <a:off x="2844800" y="3211513"/>
            <a:ext cx="427038" cy="6350"/>
          </a:xfrm>
          <a:prstGeom prst="line">
            <a:avLst/>
          </a:prstGeom>
          <a:ln w="9525" cap="flat" cmpd="sng">
            <a:solidFill>
              <a:srgbClr val="FF6600"/>
            </a:solidFill>
            <a:prstDash val="solid"/>
            <a:headEnd type="none" w="med" len="med"/>
            <a:tailEnd type="none" w="med" len="med"/>
          </a:ln>
        </p:spPr>
      </p:sp>
      <p:sp>
        <p:nvSpPr>
          <p:cNvPr id="198695" name="文本框 198694"/>
          <p:cNvSpPr txBox="1"/>
          <p:nvPr/>
        </p:nvSpPr>
        <p:spPr>
          <a:xfrm>
            <a:off x="1981200" y="2890838"/>
            <a:ext cx="903288" cy="609600"/>
          </a:xfrm>
          <a:prstGeom prst="rect">
            <a:avLst/>
          </a:prstGeom>
          <a:noFill/>
          <a:ln w="9525">
            <a:noFill/>
          </a:ln>
        </p:spPr>
        <p:txBody>
          <a:bodyPr/>
          <a:p>
            <a:pPr marL="342900" indent="-342900" algn="just">
              <a:spcBef>
                <a:spcPct val="20000"/>
              </a:spcBef>
              <a:buClr>
                <a:schemeClr val="accent1"/>
              </a:buClr>
              <a:buSzPct val="80000"/>
              <a:buFont typeface="Wingdings" panose="05000000000000000000" pitchFamily="2" charset="2"/>
            </a:pPr>
            <a:r>
              <a:rPr lang="en-US" altLang="zh-CN" sz="3200">
                <a:solidFill>
                  <a:srgbClr val="000066"/>
                </a:solidFill>
                <a:latin typeface="宋体" panose="02010600030101010101" pitchFamily="2" charset="-122"/>
              </a:rPr>
              <a:t>≥1</a:t>
            </a:r>
            <a:endParaRPr lang="en-US" altLang="zh-CN" sz="3200">
              <a:solidFill>
                <a:srgbClr val="000066"/>
              </a:solidFill>
              <a:latin typeface="宋体" panose="02010600030101010101" pitchFamily="2" charset="-122"/>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3" name="文本占位符 199682"/>
          <p:cNvSpPr>
            <a:spLocks noGrp="1"/>
          </p:cNvSpPr>
          <p:nvPr>
            <p:ph type="body" idx="1"/>
          </p:nvPr>
        </p:nvSpPr>
        <p:spPr/>
        <p:txBody>
          <a:bodyPr/>
          <a:p>
            <a:pPr>
              <a:buNone/>
            </a:pPr>
            <a:r>
              <a:rPr lang="zh-CN" altLang="en-US" dirty="0"/>
              <a:t>非门（</a:t>
            </a:r>
            <a:r>
              <a:rPr lang="en-US" altLang="zh-CN"/>
              <a:t>NOT Gate</a:t>
            </a:r>
            <a:r>
              <a:rPr lang="zh-CN" altLang="en-US" dirty="0"/>
              <a:t>）</a:t>
            </a:r>
            <a:endParaRPr lang="zh-CN" altLang="en-US" dirty="0"/>
          </a:p>
        </p:txBody>
      </p:sp>
      <p:sp>
        <p:nvSpPr>
          <p:cNvPr id="199684" name="矩形 199683"/>
          <p:cNvSpPr/>
          <p:nvPr/>
        </p:nvSpPr>
        <p:spPr>
          <a:xfrm>
            <a:off x="2339975" y="2636838"/>
            <a:ext cx="792163" cy="1008062"/>
          </a:xfrm>
          <a:prstGeom prst="rect">
            <a:avLst/>
          </a:prstGeom>
          <a:noFill/>
          <a:ln w="9525" cap="flat" cmpd="sng">
            <a:solidFill>
              <a:srgbClr val="FF6600"/>
            </a:solidFill>
            <a:prstDash val="solid"/>
            <a:miter/>
            <a:headEnd type="none" w="med" len="med"/>
            <a:tailEnd type="none" w="med" len="med"/>
          </a:ln>
        </p:spPr>
        <p:txBody>
          <a:bodyPr wrap="none" lIns="92075" tIns="46038" rIns="92075" bIns="46038" anchor="ctr" anchorCtr="0"/>
          <a:p>
            <a:pPr marL="342900" indent="-342900">
              <a:spcBef>
                <a:spcPct val="20000"/>
              </a:spcBef>
              <a:buClr>
                <a:schemeClr val="accent1"/>
              </a:buClr>
              <a:buSzPct val="80000"/>
              <a:buFont typeface="Wingdings" panose="05000000000000000000" pitchFamily="2" charset="2"/>
            </a:pPr>
            <a:r>
              <a:rPr lang="en-US" altLang="zh-CN" sz="3200" b="0">
                <a:solidFill>
                  <a:srgbClr val="000066"/>
                </a:solidFill>
                <a:latin typeface="宋体" panose="02010600030101010101" pitchFamily="2" charset="-122"/>
              </a:rPr>
              <a:t>1</a:t>
            </a:r>
            <a:endParaRPr lang="en-US" altLang="zh-CN" sz="3200" b="0">
              <a:solidFill>
                <a:srgbClr val="000066"/>
              </a:solidFill>
              <a:latin typeface="宋体" panose="02010600030101010101" pitchFamily="2" charset="-122"/>
            </a:endParaRPr>
          </a:p>
        </p:txBody>
      </p:sp>
      <p:sp>
        <p:nvSpPr>
          <p:cNvPr id="199685" name="直接连接符 199684"/>
          <p:cNvSpPr/>
          <p:nvPr/>
        </p:nvSpPr>
        <p:spPr>
          <a:xfrm>
            <a:off x="1549400" y="3140075"/>
            <a:ext cx="792163" cy="0"/>
          </a:xfrm>
          <a:prstGeom prst="line">
            <a:avLst/>
          </a:prstGeom>
          <a:ln w="9525" cap="flat" cmpd="sng">
            <a:solidFill>
              <a:srgbClr val="FF6600"/>
            </a:solidFill>
            <a:prstDash val="solid"/>
            <a:headEnd type="none" w="med" len="med"/>
            <a:tailEnd type="none" w="med" len="med"/>
          </a:ln>
        </p:spPr>
      </p:sp>
      <p:sp>
        <p:nvSpPr>
          <p:cNvPr id="199686" name="直接连接符 199685"/>
          <p:cNvSpPr/>
          <p:nvPr/>
        </p:nvSpPr>
        <p:spPr>
          <a:xfrm>
            <a:off x="3132138" y="3140075"/>
            <a:ext cx="792162" cy="0"/>
          </a:xfrm>
          <a:prstGeom prst="line">
            <a:avLst/>
          </a:prstGeom>
          <a:ln w="9525" cap="flat" cmpd="sng">
            <a:solidFill>
              <a:srgbClr val="FF6600"/>
            </a:solidFill>
            <a:prstDash val="solid"/>
            <a:headEnd type="none" w="med" len="med"/>
            <a:tailEnd type="none" w="med" len="med"/>
          </a:ln>
        </p:spPr>
      </p:sp>
      <p:sp>
        <p:nvSpPr>
          <p:cNvPr id="199687" name="文本框 199686"/>
          <p:cNvSpPr txBox="1"/>
          <p:nvPr/>
        </p:nvSpPr>
        <p:spPr>
          <a:xfrm>
            <a:off x="1044575" y="2924175"/>
            <a:ext cx="503238" cy="530225"/>
          </a:xfrm>
          <a:prstGeom prst="rect">
            <a:avLst/>
          </a:prstGeom>
          <a:noFill/>
          <a:ln w="9525">
            <a:noFill/>
          </a:ln>
        </p:spPr>
        <p:txBody>
          <a:bodyPr lIns="92075" tIns="46038" rIns="92075" bIns="46038">
            <a:spAutoFit/>
          </a:bodyPr>
          <a:p>
            <a:pPr marL="342900" indent="-342900" algn="l">
              <a:spcBef>
                <a:spcPct val="20000"/>
              </a:spcBef>
              <a:buClr>
                <a:schemeClr val="accent1"/>
              </a:buClr>
              <a:buSzPct val="80000"/>
              <a:buFont typeface="Wingdings" panose="05000000000000000000" pitchFamily="2" charset="2"/>
            </a:pPr>
            <a:r>
              <a:rPr lang="en-US" altLang="zh-CN" sz="3200">
                <a:solidFill>
                  <a:srgbClr val="000066"/>
                </a:solidFill>
                <a:latin typeface="宋体" panose="02010600030101010101" pitchFamily="2" charset="-122"/>
              </a:rPr>
              <a:t>A</a:t>
            </a:r>
            <a:endParaRPr lang="en-US" altLang="zh-CN" sz="3200">
              <a:solidFill>
                <a:srgbClr val="000066"/>
              </a:solidFill>
              <a:latin typeface="宋体" panose="02010600030101010101" pitchFamily="2" charset="-122"/>
            </a:endParaRPr>
          </a:p>
        </p:txBody>
      </p:sp>
      <p:sp>
        <p:nvSpPr>
          <p:cNvPr id="199688" name="文本框 199687"/>
          <p:cNvSpPr txBox="1"/>
          <p:nvPr/>
        </p:nvSpPr>
        <p:spPr>
          <a:xfrm>
            <a:off x="3924300" y="2924175"/>
            <a:ext cx="503238" cy="530225"/>
          </a:xfrm>
          <a:prstGeom prst="rect">
            <a:avLst/>
          </a:prstGeom>
          <a:noFill/>
          <a:ln w="9525">
            <a:noFill/>
          </a:ln>
        </p:spPr>
        <p:txBody>
          <a:bodyPr lIns="92075" tIns="46038" rIns="92075" bIns="46038">
            <a:spAutoFit/>
          </a:bodyPr>
          <a:p>
            <a:pPr marL="342900" indent="-342900" algn="l">
              <a:spcBef>
                <a:spcPct val="50000"/>
              </a:spcBef>
              <a:buClr>
                <a:schemeClr val="accent1"/>
              </a:buClr>
              <a:buSzPct val="80000"/>
              <a:buFont typeface="Wingdings" panose="05000000000000000000" pitchFamily="2" charset="2"/>
            </a:pPr>
            <a:r>
              <a:rPr lang="en-US" altLang="zh-CN" sz="3200">
                <a:solidFill>
                  <a:srgbClr val="000066"/>
                </a:solidFill>
                <a:latin typeface="宋体" panose="02010600030101010101" pitchFamily="2" charset="-122"/>
              </a:rPr>
              <a:t>Y</a:t>
            </a:r>
            <a:endParaRPr lang="en-US" altLang="zh-CN" sz="3200">
              <a:solidFill>
                <a:srgbClr val="000066"/>
              </a:solidFill>
              <a:latin typeface="宋体" panose="02010600030101010101" pitchFamily="2" charset="-122"/>
            </a:endParaRPr>
          </a:p>
        </p:txBody>
      </p:sp>
      <p:grpSp>
        <p:nvGrpSpPr>
          <p:cNvPr id="199689" name="组合 199688"/>
          <p:cNvGrpSpPr/>
          <p:nvPr/>
        </p:nvGrpSpPr>
        <p:grpSpPr>
          <a:xfrm>
            <a:off x="2124075" y="4437063"/>
            <a:ext cx="1295400" cy="530225"/>
            <a:chOff x="1429" y="2614"/>
            <a:chExt cx="816" cy="334"/>
          </a:xfrm>
        </p:grpSpPr>
        <p:sp>
          <p:nvSpPr>
            <p:cNvPr id="199690" name="文本框 199689"/>
            <p:cNvSpPr txBox="1"/>
            <p:nvPr/>
          </p:nvSpPr>
          <p:spPr>
            <a:xfrm>
              <a:off x="1429" y="2614"/>
              <a:ext cx="816" cy="334"/>
            </a:xfrm>
            <a:prstGeom prst="rect">
              <a:avLst/>
            </a:prstGeom>
            <a:noFill/>
            <a:ln w="9525">
              <a:noFill/>
            </a:ln>
          </p:spPr>
          <p:txBody>
            <a:bodyPr lIns="92075" tIns="46038" rIns="92075" bIns="46038">
              <a:spAutoFit/>
            </a:bodyPr>
            <a:p>
              <a:pPr marL="342900" indent="-342900" algn="l">
                <a:spcBef>
                  <a:spcPct val="50000"/>
                </a:spcBef>
                <a:buClr>
                  <a:schemeClr val="accent1"/>
                </a:buClr>
                <a:buSzPct val="80000"/>
                <a:buFont typeface="Wingdings" panose="05000000000000000000" pitchFamily="2" charset="2"/>
              </a:pPr>
              <a:r>
                <a:rPr lang="en-US" altLang="zh-CN" sz="3200">
                  <a:solidFill>
                    <a:srgbClr val="000066"/>
                  </a:solidFill>
                  <a:latin typeface="宋体" panose="02010600030101010101" pitchFamily="2" charset="-122"/>
                </a:rPr>
                <a:t>Y = A</a:t>
              </a:r>
              <a:endParaRPr lang="en-US" altLang="zh-CN" sz="3200">
                <a:solidFill>
                  <a:srgbClr val="000066"/>
                </a:solidFill>
                <a:latin typeface="宋体" panose="02010600030101010101" pitchFamily="2" charset="-122"/>
              </a:endParaRPr>
            </a:p>
          </p:txBody>
        </p:sp>
        <p:sp>
          <p:nvSpPr>
            <p:cNvPr id="199691" name="直接连接符 199690"/>
            <p:cNvSpPr/>
            <p:nvPr/>
          </p:nvSpPr>
          <p:spPr>
            <a:xfrm>
              <a:off x="1927" y="2614"/>
              <a:ext cx="227" cy="0"/>
            </a:xfrm>
            <a:prstGeom prst="line">
              <a:avLst/>
            </a:prstGeom>
            <a:ln w="28575" cap="flat" cmpd="sng">
              <a:solidFill>
                <a:srgbClr val="FF6600"/>
              </a:solidFill>
              <a:prstDash val="solid"/>
              <a:headEnd type="none" w="med" len="med"/>
              <a:tailEnd type="none" w="med" len="med"/>
            </a:ln>
          </p:spPr>
        </p:sp>
      </p:grpSp>
      <p:graphicFrame>
        <p:nvGraphicFramePr>
          <p:cNvPr id="199692" name="表格 199691"/>
          <p:cNvGraphicFramePr/>
          <p:nvPr/>
        </p:nvGraphicFramePr>
        <p:xfrm>
          <a:off x="5076825" y="2781300"/>
          <a:ext cx="2371725" cy="1900238"/>
        </p:xfrm>
        <a:graphic>
          <a:graphicData uri="http://schemas.openxmlformats.org/drawingml/2006/table">
            <a:tbl>
              <a:tblPr/>
              <a:tblGrid>
                <a:gridCol w="1144588"/>
                <a:gridCol w="1227137"/>
              </a:tblGrid>
              <a:tr h="633413">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t>A</a:t>
                      </a:r>
                      <a:endParaRPr lang="en-US" altLang="zh-CN"/>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t>Y</a:t>
                      </a:r>
                      <a:endParaRPr lang="en-US" altLang="zh-CN"/>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3412">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0</a:t>
                      </a:r>
                      <a:endParaRPr lang="en-US" altLang="zh-CN">
                        <a:solidFill>
                          <a:srgbClr val="990000"/>
                        </a:solidFill>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1</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3413">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1</a:t>
                      </a:r>
                      <a:endParaRPr lang="en-US" altLang="zh-CN">
                        <a:solidFill>
                          <a:srgbClr val="990000"/>
                        </a:solidFill>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0" lvl="0" indent="0" algn="ctr">
                        <a:buNone/>
                      </a:pPr>
                      <a:r>
                        <a:rPr lang="en-US" altLang="zh-CN">
                          <a:solidFill>
                            <a:srgbClr val="990000"/>
                          </a:solidFill>
                        </a:rPr>
                        <a:t>0</a:t>
                      </a:r>
                      <a:endParaRPr lang="en-US" altLang="zh-CN">
                        <a:solidFill>
                          <a:srgbClr val="990000"/>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1" name="文本占位符 160770"/>
          <p:cNvSpPr>
            <a:spLocks noGrp="1"/>
          </p:cNvSpPr>
          <p:nvPr>
            <p:ph type="body" idx="1"/>
          </p:nvPr>
        </p:nvSpPr>
        <p:spPr/>
        <p:txBody>
          <a:bodyPr/>
          <a:p>
            <a:pPr marL="533400" indent="-533400">
              <a:buNone/>
            </a:pPr>
            <a:r>
              <a:rPr lang="en-US" altLang="zh-CN"/>
              <a:t>5. </a:t>
            </a:r>
            <a:r>
              <a:rPr lang="zh-CN" altLang="en-US" dirty="0"/>
              <a:t>译码器</a:t>
            </a:r>
            <a:endParaRPr lang="zh-CN" altLang="en-US" dirty="0"/>
          </a:p>
          <a:p>
            <a:pPr marL="533400" indent="-533400">
              <a:buNone/>
            </a:pPr>
            <a:r>
              <a:rPr lang="zh-CN" altLang="en-US" dirty="0"/>
              <a:t>74</a:t>
            </a:r>
            <a:r>
              <a:rPr lang="en-US" altLang="zh-CN"/>
              <a:t>LS138</a:t>
            </a:r>
            <a:r>
              <a:rPr lang="zh-CN" altLang="en-US" dirty="0"/>
              <a:t>译码器：</a:t>
            </a:r>
            <a:endParaRPr lang="zh-CN" altLang="en-US" dirty="0"/>
          </a:p>
        </p:txBody>
      </p:sp>
      <p:grpSp>
        <p:nvGrpSpPr>
          <p:cNvPr id="160803" name="组合 160802"/>
          <p:cNvGrpSpPr/>
          <p:nvPr/>
        </p:nvGrpSpPr>
        <p:grpSpPr>
          <a:xfrm>
            <a:off x="3068638" y="2789238"/>
            <a:ext cx="2590800" cy="3581400"/>
            <a:chOff x="1872" y="1680"/>
            <a:chExt cx="1632" cy="2256"/>
          </a:xfrm>
        </p:grpSpPr>
        <p:sp>
          <p:nvSpPr>
            <p:cNvPr id="160804" name="矩形 160803"/>
            <p:cNvSpPr/>
            <p:nvPr/>
          </p:nvSpPr>
          <p:spPr>
            <a:xfrm>
              <a:off x="2112" y="1680"/>
              <a:ext cx="1152" cy="2256"/>
            </a:xfrm>
            <a:prstGeom prst="rect">
              <a:avLst/>
            </a:prstGeom>
            <a:solidFill>
              <a:srgbClr val="008000"/>
            </a:solidFill>
            <a:ln w="9525" cap="flat" cmpd="sng">
              <a:solidFill>
                <a:schemeClr val="tx1"/>
              </a:solidFill>
              <a:prstDash val="solid"/>
              <a:miter/>
              <a:headEnd type="none" w="med" len="med"/>
              <a:tailEnd type="none" w="med" len="med"/>
            </a:ln>
          </p:spPr>
          <p:txBody>
            <a:bodyPr/>
            <a:p>
              <a:endParaRPr lang="zh-CN" altLang="en-US"/>
            </a:p>
          </p:txBody>
        </p:sp>
        <p:sp>
          <p:nvSpPr>
            <p:cNvPr id="160805" name="直接连接符 160804"/>
            <p:cNvSpPr/>
            <p:nvPr/>
          </p:nvSpPr>
          <p:spPr>
            <a:xfrm>
              <a:off x="3264" y="1872"/>
              <a:ext cx="240" cy="0"/>
            </a:xfrm>
            <a:prstGeom prst="line">
              <a:avLst/>
            </a:prstGeom>
            <a:ln w="9525" cap="flat" cmpd="sng">
              <a:solidFill>
                <a:schemeClr val="tx1"/>
              </a:solidFill>
              <a:prstDash val="solid"/>
              <a:headEnd type="none" w="med" len="med"/>
              <a:tailEnd type="none" w="med" len="med"/>
            </a:ln>
          </p:spPr>
        </p:sp>
        <p:sp>
          <p:nvSpPr>
            <p:cNvPr id="160806" name="直接连接符 160805"/>
            <p:cNvSpPr/>
            <p:nvPr/>
          </p:nvSpPr>
          <p:spPr>
            <a:xfrm>
              <a:off x="3264" y="2112"/>
              <a:ext cx="240" cy="0"/>
            </a:xfrm>
            <a:prstGeom prst="line">
              <a:avLst/>
            </a:prstGeom>
            <a:ln w="9525" cap="flat" cmpd="sng">
              <a:solidFill>
                <a:schemeClr val="tx1"/>
              </a:solidFill>
              <a:prstDash val="solid"/>
              <a:headEnd type="none" w="med" len="med"/>
              <a:tailEnd type="none" w="med" len="med"/>
            </a:ln>
          </p:spPr>
        </p:sp>
        <p:sp>
          <p:nvSpPr>
            <p:cNvPr id="160807" name="直接连接符 160806"/>
            <p:cNvSpPr/>
            <p:nvPr/>
          </p:nvSpPr>
          <p:spPr>
            <a:xfrm>
              <a:off x="3264" y="2352"/>
              <a:ext cx="240" cy="0"/>
            </a:xfrm>
            <a:prstGeom prst="line">
              <a:avLst/>
            </a:prstGeom>
            <a:ln w="9525" cap="flat" cmpd="sng">
              <a:solidFill>
                <a:schemeClr val="tx1"/>
              </a:solidFill>
              <a:prstDash val="solid"/>
              <a:headEnd type="none" w="med" len="med"/>
              <a:tailEnd type="none" w="med" len="med"/>
            </a:ln>
          </p:spPr>
        </p:sp>
        <p:sp>
          <p:nvSpPr>
            <p:cNvPr id="160808" name="直接连接符 160807"/>
            <p:cNvSpPr/>
            <p:nvPr/>
          </p:nvSpPr>
          <p:spPr>
            <a:xfrm>
              <a:off x="3264" y="2592"/>
              <a:ext cx="240" cy="0"/>
            </a:xfrm>
            <a:prstGeom prst="line">
              <a:avLst/>
            </a:prstGeom>
            <a:ln w="9525" cap="flat" cmpd="sng">
              <a:solidFill>
                <a:schemeClr val="tx1"/>
              </a:solidFill>
              <a:prstDash val="solid"/>
              <a:headEnd type="none" w="med" len="med"/>
              <a:tailEnd type="none" w="med" len="med"/>
            </a:ln>
          </p:spPr>
        </p:sp>
        <p:sp>
          <p:nvSpPr>
            <p:cNvPr id="160809" name="直接连接符 160808"/>
            <p:cNvSpPr/>
            <p:nvPr/>
          </p:nvSpPr>
          <p:spPr>
            <a:xfrm>
              <a:off x="3264" y="2880"/>
              <a:ext cx="240" cy="0"/>
            </a:xfrm>
            <a:prstGeom prst="line">
              <a:avLst/>
            </a:prstGeom>
            <a:ln w="9525" cap="flat" cmpd="sng">
              <a:solidFill>
                <a:schemeClr val="tx1"/>
              </a:solidFill>
              <a:prstDash val="solid"/>
              <a:headEnd type="none" w="med" len="med"/>
              <a:tailEnd type="none" w="med" len="med"/>
            </a:ln>
          </p:spPr>
        </p:sp>
        <p:sp>
          <p:nvSpPr>
            <p:cNvPr id="160810" name="直接连接符 160809"/>
            <p:cNvSpPr/>
            <p:nvPr/>
          </p:nvSpPr>
          <p:spPr>
            <a:xfrm>
              <a:off x="3264" y="3168"/>
              <a:ext cx="240" cy="0"/>
            </a:xfrm>
            <a:prstGeom prst="line">
              <a:avLst/>
            </a:prstGeom>
            <a:ln w="9525" cap="flat" cmpd="sng">
              <a:solidFill>
                <a:schemeClr val="tx1"/>
              </a:solidFill>
              <a:prstDash val="solid"/>
              <a:headEnd type="none" w="med" len="med"/>
              <a:tailEnd type="none" w="med" len="med"/>
            </a:ln>
          </p:spPr>
        </p:sp>
        <p:sp>
          <p:nvSpPr>
            <p:cNvPr id="160811" name="直接连接符 160810"/>
            <p:cNvSpPr/>
            <p:nvPr/>
          </p:nvSpPr>
          <p:spPr>
            <a:xfrm>
              <a:off x="3264" y="3456"/>
              <a:ext cx="240" cy="0"/>
            </a:xfrm>
            <a:prstGeom prst="line">
              <a:avLst/>
            </a:prstGeom>
            <a:ln w="9525" cap="flat" cmpd="sng">
              <a:solidFill>
                <a:schemeClr val="tx1"/>
              </a:solidFill>
              <a:prstDash val="solid"/>
              <a:headEnd type="none" w="med" len="med"/>
              <a:tailEnd type="none" w="med" len="med"/>
            </a:ln>
          </p:spPr>
        </p:sp>
        <p:sp>
          <p:nvSpPr>
            <p:cNvPr id="160812" name="直接连接符 160811"/>
            <p:cNvSpPr/>
            <p:nvPr/>
          </p:nvSpPr>
          <p:spPr>
            <a:xfrm>
              <a:off x="3264" y="3744"/>
              <a:ext cx="240" cy="0"/>
            </a:xfrm>
            <a:prstGeom prst="line">
              <a:avLst/>
            </a:prstGeom>
            <a:ln w="9525" cap="flat" cmpd="sng">
              <a:solidFill>
                <a:schemeClr val="tx1"/>
              </a:solidFill>
              <a:prstDash val="solid"/>
              <a:headEnd type="none" w="med" len="med"/>
              <a:tailEnd type="none" w="med" len="med"/>
            </a:ln>
          </p:spPr>
        </p:sp>
        <p:sp>
          <p:nvSpPr>
            <p:cNvPr id="160813" name="文本框 160812"/>
            <p:cNvSpPr txBox="1"/>
            <p:nvPr/>
          </p:nvSpPr>
          <p:spPr>
            <a:xfrm>
              <a:off x="2112" y="1776"/>
              <a:ext cx="528" cy="327"/>
            </a:xfrm>
            <a:prstGeom prst="rect">
              <a:avLst/>
            </a:prstGeom>
            <a:noFill/>
            <a:ln w="9525">
              <a:noFill/>
            </a:ln>
          </p:spPr>
          <p:txBody>
            <a:bodyPr>
              <a:spAutoFit/>
            </a:bodyPr>
            <a:p>
              <a:pPr algn="l">
                <a:lnSpc>
                  <a:spcPct val="100000"/>
                </a:lnSpc>
                <a:spcBef>
                  <a:spcPct val="50000"/>
                </a:spcBef>
              </a:pPr>
              <a:r>
                <a:rPr lang="en-US" altLang="zh-CN" sz="2800" b="0">
                  <a:solidFill>
                    <a:schemeClr val="bg1"/>
                  </a:solidFill>
                  <a:latin typeface="Times New Roman" panose="02020603050405020304" pitchFamily="18" charset="0"/>
                </a:rPr>
                <a:t>G</a:t>
              </a:r>
              <a:r>
                <a:rPr lang="en-US" altLang="zh-CN" b="0">
                  <a:solidFill>
                    <a:schemeClr val="bg1"/>
                  </a:solidFill>
                  <a:latin typeface="Times New Roman" panose="02020603050405020304" pitchFamily="18" charset="0"/>
                </a:rPr>
                <a:t>1</a:t>
              </a:r>
              <a:endParaRPr lang="en-US" altLang="zh-CN" sz="3200" b="0">
                <a:solidFill>
                  <a:schemeClr val="bg1"/>
                </a:solidFill>
                <a:latin typeface="Times New Roman" panose="02020603050405020304" pitchFamily="18" charset="0"/>
              </a:endParaRPr>
            </a:p>
          </p:txBody>
        </p:sp>
        <p:sp>
          <p:nvSpPr>
            <p:cNvPr id="160814" name="文本框 160813"/>
            <p:cNvSpPr txBox="1"/>
            <p:nvPr/>
          </p:nvSpPr>
          <p:spPr>
            <a:xfrm>
              <a:off x="2112" y="2112"/>
              <a:ext cx="528" cy="327"/>
            </a:xfrm>
            <a:prstGeom prst="rect">
              <a:avLst/>
            </a:prstGeom>
            <a:noFill/>
            <a:ln w="9525">
              <a:noFill/>
            </a:ln>
          </p:spPr>
          <p:txBody>
            <a:bodyPr>
              <a:spAutoFit/>
            </a:bodyPr>
            <a:p>
              <a:pPr algn="l">
                <a:lnSpc>
                  <a:spcPct val="100000"/>
                </a:lnSpc>
                <a:spcBef>
                  <a:spcPct val="50000"/>
                </a:spcBef>
              </a:pPr>
              <a:r>
                <a:rPr lang="en-US" altLang="zh-CN" sz="2800" b="0">
                  <a:solidFill>
                    <a:schemeClr val="bg1"/>
                  </a:solidFill>
                  <a:latin typeface="Times New Roman" panose="02020603050405020304" pitchFamily="18" charset="0"/>
                </a:rPr>
                <a:t>G</a:t>
              </a:r>
              <a:r>
                <a:rPr lang="en-US" altLang="zh-CN" b="0">
                  <a:solidFill>
                    <a:schemeClr val="bg1"/>
                  </a:solidFill>
                  <a:latin typeface="Times New Roman" panose="02020603050405020304" pitchFamily="18" charset="0"/>
                </a:rPr>
                <a:t>2A</a:t>
              </a:r>
              <a:endParaRPr lang="en-US" altLang="zh-CN" sz="3200" b="0">
                <a:solidFill>
                  <a:schemeClr val="bg1"/>
                </a:solidFill>
                <a:latin typeface="Times New Roman" panose="02020603050405020304" pitchFamily="18" charset="0"/>
              </a:endParaRPr>
            </a:p>
          </p:txBody>
        </p:sp>
        <p:sp>
          <p:nvSpPr>
            <p:cNvPr id="160815" name="直接连接符 160814"/>
            <p:cNvSpPr/>
            <p:nvPr/>
          </p:nvSpPr>
          <p:spPr>
            <a:xfrm>
              <a:off x="2154" y="2151"/>
              <a:ext cx="317" cy="0"/>
            </a:xfrm>
            <a:prstGeom prst="line">
              <a:avLst/>
            </a:prstGeom>
            <a:ln w="28575" cap="flat" cmpd="sng">
              <a:solidFill>
                <a:schemeClr val="bg1"/>
              </a:solidFill>
              <a:prstDash val="solid"/>
              <a:headEnd type="none" w="med" len="med"/>
              <a:tailEnd type="none" w="med" len="med"/>
            </a:ln>
          </p:spPr>
        </p:sp>
        <p:sp>
          <p:nvSpPr>
            <p:cNvPr id="160816" name="文本框 160815"/>
            <p:cNvSpPr txBox="1"/>
            <p:nvPr/>
          </p:nvSpPr>
          <p:spPr>
            <a:xfrm>
              <a:off x="2112" y="2400"/>
              <a:ext cx="528" cy="327"/>
            </a:xfrm>
            <a:prstGeom prst="rect">
              <a:avLst/>
            </a:prstGeom>
            <a:noFill/>
            <a:ln w="9525">
              <a:noFill/>
            </a:ln>
          </p:spPr>
          <p:txBody>
            <a:bodyPr>
              <a:spAutoFit/>
            </a:bodyPr>
            <a:p>
              <a:pPr algn="l">
                <a:lnSpc>
                  <a:spcPct val="100000"/>
                </a:lnSpc>
                <a:spcBef>
                  <a:spcPct val="50000"/>
                </a:spcBef>
              </a:pPr>
              <a:r>
                <a:rPr lang="en-US" altLang="zh-CN" sz="2800" b="0">
                  <a:solidFill>
                    <a:schemeClr val="bg1"/>
                  </a:solidFill>
                  <a:latin typeface="Times New Roman" panose="02020603050405020304" pitchFamily="18" charset="0"/>
                </a:rPr>
                <a:t>G</a:t>
              </a:r>
              <a:r>
                <a:rPr lang="en-US" altLang="zh-CN" b="0">
                  <a:solidFill>
                    <a:schemeClr val="bg1"/>
                  </a:solidFill>
                  <a:latin typeface="Times New Roman" panose="02020603050405020304" pitchFamily="18" charset="0"/>
                </a:rPr>
                <a:t>2B</a:t>
              </a:r>
              <a:endParaRPr lang="en-US" altLang="zh-CN" sz="3200" b="0">
                <a:solidFill>
                  <a:schemeClr val="bg1"/>
                </a:solidFill>
                <a:latin typeface="Times New Roman" panose="02020603050405020304" pitchFamily="18" charset="0"/>
              </a:endParaRPr>
            </a:p>
          </p:txBody>
        </p:sp>
        <p:sp>
          <p:nvSpPr>
            <p:cNvPr id="160817" name="直接连接符 160816"/>
            <p:cNvSpPr/>
            <p:nvPr/>
          </p:nvSpPr>
          <p:spPr>
            <a:xfrm>
              <a:off x="2160" y="2439"/>
              <a:ext cx="317" cy="0"/>
            </a:xfrm>
            <a:prstGeom prst="line">
              <a:avLst/>
            </a:prstGeom>
            <a:ln w="28575" cap="flat" cmpd="sng">
              <a:solidFill>
                <a:schemeClr val="bg1"/>
              </a:solidFill>
              <a:prstDash val="solid"/>
              <a:headEnd type="none" w="med" len="med"/>
              <a:tailEnd type="none" w="med" len="med"/>
            </a:ln>
          </p:spPr>
        </p:sp>
        <p:sp>
          <p:nvSpPr>
            <p:cNvPr id="160818" name="文本框 160817"/>
            <p:cNvSpPr txBox="1"/>
            <p:nvPr/>
          </p:nvSpPr>
          <p:spPr>
            <a:xfrm>
              <a:off x="2133" y="2832"/>
              <a:ext cx="528" cy="327"/>
            </a:xfrm>
            <a:prstGeom prst="rect">
              <a:avLst/>
            </a:prstGeom>
            <a:noFill/>
            <a:ln w="9525">
              <a:noFill/>
            </a:ln>
          </p:spPr>
          <p:txBody>
            <a:bodyPr>
              <a:spAutoFit/>
            </a:bodyPr>
            <a:p>
              <a:pPr algn="l">
                <a:lnSpc>
                  <a:spcPct val="100000"/>
                </a:lnSpc>
                <a:spcBef>
                  <a:spcPct val="50000"/>
                </a:spcBef>
              </a:pPr>
              <a:r>
                <a:rPr lang="en-US" altLang="zh-CN" sz="2800" b="0">
                  <a:solidFill>
                    <a:schemeClr val="bg1"/>
                  </a:solidFill>
                  <a:latin typeface="Times New Roman" panose="02020603050405020304" pitchFamily="18" charset="0"/>
                </a:rPr>
                <a:t>C</a:t>
              </a:r>
              <a:endParaRPr lang="en-US" altLang="zh-CN" sz="3200" b="0">
                <a:solidFill>
                  <a:schemeClr val="bg1"/>
                </a:solidFill>
                <a:latin typeface="Times New Roman" panose="02020603050405020304" pitchFamily="18" charset="0"/>
              </a:endParaRPr>
            </a:p>
          </p:txBody>
        </p:sp>
        <p:sp>
          <p:nvSpPr>
            <p:cNvPr id="160819" name="文本框 160818"/>
            <p:cNvSpPr txBox="1"/>
            <p:nvPr/>
          </p:nvSpPr>
          <p:spPr>
            <a:xfrm>
              <a:off x="2133" y="3138"/>
              <a:ext cx="528" cy="327"/>
            </a:xfrm>
            <a:prstGeom prst="rect">
              <a:avLst/>
            </a:prstGeom>
            <a:noFill/>
            <a:ln w="9525">
              <a:noFill/>
            </a:ln>
          </p:spPr>
          <p:txBody>
            <a:bodyPr>
              <a:spAutoFit/>
            </a:bodyPr>
            <a:p>
              <a:pPr algn="l">
                <a:lnSpc>
                  <a:spcPct val="100000"/>
                </a:lnSpc>
                <a:spcBef>
                  <a:spcPct val="50000"/>
                </a:spcBef>
              </a:pPr>
              <a:r>
                <a:rPr lang="en-US" altLang="zh-CN" sz="2800" b="0">
                  <a:solidFill>
                    <a:schemeClr val="bg1"/>
                  </a:solidFill>
                  <a:latin typeface="Times New Roman" panose="02020603050405020304" pitchFamily="18" charset="0"/>
                </a:rPr>
                <a:t>B</a:t>
              </a:r>
              <a:endParaRPr lang="en-US" altLang="zh-CN" sz="3200" b="0">
                <a:solidFill>
                  <a:schemeClr val="bg1"/>
                </a:solidFill>
                <a:latin typeface="Times New Roman" panose="02020603050405020304" pitchFamily="18" charset="0"/>
              </a:endParaRPr>
            </a:p>
          </p:txBody>
        </p:sp>
        <p:sp>
          <p:nvSpPr>
            <p:cNvPr id="160820" name="文本框 160819"/>
            <p:cNvSpPr txBox="1"/>
            <p:nvPr/>
          </p:nvSpPr>
          <p:spPr>
            <a:xfrm>
              <a:off x="2133" y="3483"/>
              <a:ext cx="528" cy="327"/>
            </a:xfrm>
            <a:prstGeom prst="rect">
              <a:avLst/>
            </a:prstGeom>
            <a:noFill/>
            <a:ln w="9525">
              <a:noFill/>
            </a:ln>
          </p:spPr>
          <p:txBody>
            <a:bodyPr>
              <a:spAutoFit/>
            </a:bodyPr>
            <a:p>
              <a:pPr algn="l">
                <a:lnSpc>
                  <a:spcPct val="100000"/>
                </a:lnSpc>
                <a:spcBef>
                  <a:spcPct val="50000"/>
                </a:spcBef>
              </a:pPr>
              <a:r>
                <a:rPr lang="en-US" altLang="zh-CN" sz="2800" b="0">
                  <a:solidFill>
                    <a:schemeClr val="bg1"/>
                  </a:solidFill>
                  <a:latin typeface="Times New Roman" panose="02020603050405020304" pitchFamily="18" charset="0"/>
                </a:rPr>
                <a:t>A</a:t>
              </a:r>
              <a:endParaRPr lang="en-US" altLang="zh-CN" sz="3200" b="0">
                <a:solidFill>
                  <a:schemeClr val="bg1"/>
                </a:solidFill>
                <a:latin typeface="Times New Roman" panose="02020603050405020304" pitchFamily="18" charset="0"/>
              </a:endParaRPr>
            </a:p>
          </p:txBody>
        </p:sp>
        <p:sp>
          <p:nvSpPr>
            <p:cNvPr id="160821" name="文本框 160820"/>
            <p:cNvSpPr txBox="1"/>
            <p:nvPr/>
          </p:nvSpPr>
          <p:spPr>
            <a:xfrm>
              <a:off x="2928" y="1680"/>
              <a:ext cx="432" cy="327"/>
            </a:xfrm>
            <a:prstGeom prst="rect">
              <a:avLst/>
            </a:prstGeom>
            <a:noFill/>
            <a:ln w="9525">
              <a:noFill/>
            </a:ln>
          </p:spPr>
          <p:txBody>
            <a:bodyPr>
              <a:spAutoFit/>
            </a:bodyPr>
            <a:p>
              <a:pPr algn="l">
                <a:lnSpc>
                  <a:spcPct val="100000"/>
                </a:lnSpc>
                <a:spcBef>
                  <a:spcPct val="50000"/>
                </a:spcBef>
              </a:pPr>
              <a:r>
                <a:rPr lang="en-US" altLang="zh-CN" sz="2800" b="0">
                  <a:solidFill>
                    <a:schemeClr val="bg1"/>
                  </a:solidFill>
                  <a:latin typeface="Times New Roman" panose="02020603050405020304" pitchFamily="18" charset="0"/>
                </a:rPr>
                <a:t>Y</a:t>
              </a:r>
              <a:r>
                <a:rPr lang="en-US" altLang="zh-CN" sz="1600" b="0">
                  <a:solidFill>
                    <a:schemeClr val="bg1"/>
                  </a:solidFill>
                  <a:latin typeface="Times New Roman" panose="02020603050405020304" pitchFamily="18" charset="0"/>
                </a:rPr>
                <a:t>0</a:t>
              </a:r>
              <a:endParaRPr lang="en-US" altLang="zh-CN" sz="1600" b="0">
                <a:solidFill>
                  <a:schemeClr val="bg1"/>
                </a:solidFill>
                <a:latin typeface="Times New Roman" panose="02020603050405020304" pitchFamily="18" charset="0"/>
              </a:endParaRPr>
            </a:p>
          </p:txBody>
        </p:sp>
        <p:sp>
          <p:nvSpPr>
            <p:cNvPr id="160822" name="文本框 160821"/>
            <p:cNvSpPr txBox="1"/>
            <p:nvPr/>
          </p:nvSpPr>
          <p:spPr>
            <a:xfrm>
              <a:off x="2928" y="3552"/>
              <a:ext cx="432" cy="327"/>
            </a:xfrm>
            <a:prstGeom prst="rect">
              <a:avLst/>
            </a:prstGeom>
            <a:noFill/>
            <a:ln w="9525">
              <a:noFill/>
            </a:ln>
          </p:spPr>
          <p:txBody>
            <a:bodyPr>
              <a:spAutoFit/>
            </a:bodyPr>
            <a:p>
              <a:pPr algn="l">
                <a:lnSpc>
                  <a:spcPct val="100000"/>
                </a:lnSpc>
                <a:spcBef>
                  <a:spcPct val="50000"/>
                </a:spcBef>
              </a:pPr>
              <a:r>
                <a:rPr lang="en-US" altLang="zh-CN" sz="2800" b="0">
                  <a:solidFill>
                    <a:schemeClr val="bg1"/>
                  </a:solidFill>
                  <a:latin typeface="Times New Roman" panose="02020603050405020304" pitchFamily="18" charset="0"/>
                </a:rPr>
                <a:t>Y</a:t>
              </a:r>
              <a:r>
                <a:rPr lang="en-US" altLang="zh-CN" sz="1600" b="0">
                  <a:solidFill>
                    <a:schemeClr val="bg1"/>
                  </a:solidFill>
                  <a:latin typeface="Times New Roman" panose="02020603050405020304" pitchFamily="18" charset="0"/>
                </a:rPr>
                <a:t>7</a:t>
              </a:r>
              <a:endParaRPr lang="en-US" altLang="zh-CN" sz="3200" b="0">
                <a:solidFill>
                  <a:schemeClr val="bg1"/>
                </a:solidFill>
                <a:latin typeface="Times New Roman" panose="02020603050405020304" pitchFamily="18" charset="0"/>
              </a:endParaRPr>
            </a:p>
          </p:txBody>
        </p:sp>
        <p:sp>
          <p:nvSpPr>
            <p:cNvPr id="160823" name="文本框 160822"/>
            <p:cNvSpPr txBox="1"/>
            <p:nvPr/>
          </p:nvSpPr>
          <p:spPr>
            <a:xfrm>
              <a:off x="2928" y="2304"/>
              <a:ext cx="432" cy="212"/>
            </a:xfrm>
            <a:prstGeom prst="rect">
              <a:avLst/>
            </a:prstGeom>
            <a:noFill/>
            <a:ln w="9525">
              <a:noFill/>
            </a:ln>
          </p:spPr>
          <p:txBody>
            <a:bodyPr>
              <a:spAutoFit/>
            </a:bodyPr>
            <a:p>
              <a:pPr algn="l">
                <a:lnSpc>
                  <a:spcPct val="100000"/>
                </a:lnSpc>
                <a:spcBef>
                  <a:spcPct val="50000"/>
                </a:spcBef>
              </a:pPr>
              <a:r>
                <a:rPr lang="zh-CN" altLang="en-US" sz="1600" b="0" dirty="0">
                  <a:solidFill>
                    <a:schemeClr val="bg1"/>
                  </a:solidFill>
                  <a:latin typeface="Times New Roman" panose="02020603050405020304" pitchFamily="18" charset="0"/>
                </a:rPr>
                <a:t>   •</a:t>
              </a:r>
              <a:endParaRPr lang="zh-CN" altLang="en-US" sz="1600" b="0" dirty="0">
                <a:solidFill>
                  <a:schemeClr val="bg1"/>
                </a:solidFill>
                <a:latin typeface="Times New Roman" panose="02020603050405020304" pitchFamily="18" charset="0"/>
              </a:endParaRPr>
            </a:p>
          </p:txBody>
        </p:sp>
        <p:sp>
          <p:nvSpPr>
            <p:cNvPr id="160824" name="文本框 160823"/>
            <p:cNvSpPr txBox="1"/>
            <p:nvPr/>
          </p:nvSpPr>
          <p:spPr>
            <a:xfrm>
              <a:off x="2928" y="3072"/>
              <a:ext cx="432" cy="212"/>
            </a:xfrm>
            <a:prstGeom prst="rect">
              <a:avLst/>
            </a:prstGeom>
            <a:noFill/>
            <a:ln w="9525">
              <a:noFill/>
            </a:ln>
          </p:spPr>
          <p:txBody>
            <a:bodyPr>
              <a:spAutoFit/>
            </a:bodyPr>
            <a:p>
              <a:pPr algn="l">
                <a:lnSpc>
                  <a:spcPct val="100000"/>
                </a:lnSpc>
                <a:spcBef>
                  <a:spcPct val="50000"/>
                </a:spcBef>
              </a:pPr>
              <a:r>
                <a:rPr lang="zh-CN" altLang="en-US" sz="1600" b="0" dirty="0">
                  <a:solidFill>
                    <a:schemeClr val="bg1"/>
                  </a:solidFill>
                  <a:latin typeface="Times New Roman" panose="02020603050405020304" pitchFamily="18" charset="0"/>
                </a:rPr>
                <a:t>   •</a:t>
              </a:r>
              <a:endParaRPr lang="zh-CN" altLang="en-US" sz="1600" b="0" dirty="0">
                <a:solidFill>
                  <a:schemeClr val="bg1"/>
                </a:solidFill>
                <a:latin typeface="Times New Roman" panose="02020603050405020304" pitchFamily="18" charset="0"/>
              </a:endParaRPr>
            </a:p>
          </p:txBody>
        </p:sp>
        <p:sp>
          <p:nvSpPr>
            <p:cNvPr id="160825" name="文本框 160824"/>
            <p:cNvSpPr txBox="1"/>
            <p:nvPr/>
          </p:nvSpPr>
          <p:spPr>
            <a:xfrm>
              <a:off x="2928" y="2832"/>
              <a:ext cx="384" cy="212"/>
            </a:xfrm>
            <a:prstGeom prst="rect">
              <a:avLst/>
            </a:prstGeom>
            <a:noFill/>
            <a:ln w="9525">
              <a:noFill/>
            </a:ln>
          </p:spPr>
          <p:txBody>
            <a:bodyPr>
              <a:spAutoFit/>
            </a:bodyPr>
            <a:p>
              <a:pPr algn="l">
                <a:lnSpc>
                  <a:spcPct val="100000"/>
                </a:lnSpc>
                <a:spcBef>
                  <a:spcPct val="50000"/>
                </a:spcBef>
              </a:pPr>
              <a:r>
                <a:rPr lang="zh-CN" altLang="en-US" sz="1600" b="0" dirty="0">
                  <a:solidFill>
                    <a:schemeClr val="bg1"/>
                  </a:solidFill>
                  <a:latin typeface="Times New Roman" panose="02020603050405020304" pitchFamily="18" charset="0"/>
                </a:rPr>
                <a:t>   •</a:t>
              </a:r>
              <a:endParaRPr lang="zh-CN" altLang="en-US" sz="1600" b="0" dirty="0">
                <a:solidFill>
                  <a:schemeClr val="bg1"/>
                </a:solidFill>
                <a:latin typeface="Times New Roman" panose="02020603050405020304" pitchFamily="18" charset="0"/>
              </a:endParaRPr>
            </a:p>
          </p:txBody>
        </p:sp>
        <p:sp>
          <p:nvSpPr>
            <p:cNvPr id="160826" name="文本框 160825"/>
            <p:cNvSpPr txBox="1"/>
            <p:nvPr/>
          </p:nvSpPr>
          <p:spPr>
            <a:xfrm>
              <a:off x="2928" y="2592"/>
              <a:ext cx="432" cy="212"/>
            </a:xfrm>
            <a:prstGeom prst="rect">
              <a:avLst/>
            </a:prstGeom>
            <a:noFill/>
            <a:ln w="9525">
              <a:noFill/>
            </a:ln>
          </p:spPr>
          <p:txBody>
            <a:bodyPr>
              <a:spAutoFit/>
            </a:bodyPr>
            <a:p>
              <a:pPr algn="l">
                <a:lnSpc>
                  <a:spcPct val="100000"/>
                </a:lnSpc>
                <a:spcBef>
                  <a:spcPct val="50000"/>
                </a:spcBef>
              </a:pPr>
              <a:r>
                <a:rPr lang="zh-CN" altLang="en-US" sz="1600" b="0" dirty="0">
                  <a:solidFill>
                    <a:schemeClr val="bg1"/>
                  </a:solidFill>
                  <a:latin typeface="Times New Roman" panose="02020603050405020304" pitchFamily="18" charset="0"/>
                </a:rPr>
                <a:t>   •</a:t>
              </a:r>
              <a:endParaRPr lang="zh-CN" altLang="en-US" sz="1600" b="0" dirty="0">
                <a:solidFill>
                  <a:schemeClr val="bg1"/>
                </a:solidFill>
                <a:latin typeface="Times New Roman" panose="02020603050405020304" pitchFamily="18" charset="0"/>
              </a:endParaRPr>
            </a:p>
          </p:txBody>
        </p:sp>
        <p:sp>
          <p:nvSpPr>
            <p:cNvPr id="160827" name="直接连接符 160826"/>
            <p:cNvSpPr/>
            <p:nvPr/>
          </p:nvSpPr>
          <p:spPr>
            <a:xfrm>
              <a:off x="2967" y="1719"/>
              <a:ext cx="240" cy="0"/>
            </a:xfrm>
            <a:prstGeom prst="line">
              <a:avLst/>
            </a:prstGeom>
            <a:ln w="28575" cap="flat" cmpd="sng">
              <a:solidFill>
                <a:schemeClr val="bg1"/>
              </a:solidFill>
              <a:prstDash val="solid"/>
              <a:headEnd type="none" w="med" len="med"/>
              <a:tailEnd type="none" w="med" len="med"/>
            </a:ln>
          </p:spPr>
        </p:sp>
        <p:sp>
          <p:nvSpPr>
            <p:cNvPr id="160828" name="直接连接符 160827"/>
            <p:cNvSpPr/>
            <p:nvPr/>
          </p:nvSpPr>
          <p:spPr>
            <a:xfrm>
              <a:off x="2976" y="3591"/>
              <a:ext cx="240" cy="0"/>
            </a:xfrm>
            <a:prstGeom prst="line">
              <a:avLst/>
            </a:prstGeom>
            <a:ln w="28575" cap="flat" cmpd="sng">
              <a:solidFill>
                <a:schemeClr val="bg1"/>
              </a:solidFill>
              <a:prstDash val="solid"/>
              <a:headEnd type="none" w="med" len="med"/>
              <a:tailEnd type="none" w="med" len="med"/>
            </a:ln>
          </p:spPr>
        </p:sp>
        <p:sp>
          <p:nvSpPr>
            <p:cNvPr id="160829" name="直接连接符 160828"/>
            <p:cNvSpPr/>
            <p:nvPr/>
          </p:nvSpPr>
          <p:spPr>
            <a:xfrm>
              <a:off x="1872" y="3648"/>
              <a:ext cx="240" cy="0"/>
            </a:xfrm>
            <a:prstGeom prst="line">
              <a:avLst/>
            </a:prstGeom>
            <a:ln w="9525" cap="flat" cmpd="sng">
              <a:solidFill>
                <a:schemeClr val="tx1"/>
              </a:solidFill>
              <a:prstDash val="solid"/>
              <a:headEnd type="none" w="med" len="med"/>
              <a:tailEnd type="none" w="med" len="med"/>
            </a:ln>
          </p:spPr>
        </p:sp>
        <p:sp>
          <p:nvSpPr>
            <p:cNvPr id="160830" name="直接连接符 160829"/>
            <p:cNvSpPr/>
            <p:nvPr/>
          </p:nvSpPr>
          <p:spPr>
            <a:xfrm>
              <a:off x="1872" y="3312"/>
              <a:ext cx="240" cy="0"/>
            </a:xfrm>
            <a:prstGeom prst="line">
              <a:avLst/>
            </a:prstGeom>
            <a:ln w="9525" cap="flat" cmpd="sng">
              <a:solidFill>
                <a:schemeClr val="tx1"/>
              </a:solidFill>
              <a:prstDash val="solid"/>
              <a:headEnd type="none" w="med" len="med"/>
              <a:tailEnd type="none" w="med" len="med"/>
            </a:ln>
          </p:spPr>
        </p:sp>
        <p:sp>
          <p:nvSpPr>
            <p:cNvPr id="160831" name="直接连接符 160830"/>
            <p:cNvSpPr/>
            <p:nvPr/>
          </p:nvSpPr>
          <p:spPr>
            <a:xfrm>
              <a:off x="1872" y="3003"/>
              <a:ext cx="240" cy="0"/>
            </a:xfrm>
            <a:prstGeom prst="line">
              <a:avLst/>
            </a:prstGeom>
            <a:ln w="9525" cap="flat" cmpd="sng">
              <a:solidFill>
                <a:schemeClr val="tx1"/>
              </a:solidFill>
              <a:prstDash val="solid"/>
              <a:headEnd type="none" w="med" len="med"/>
              <a:tailEnd type="none" w="med" len="med"/>
            </a:ln>
          </p:spPr>
        </p:sp>
        <p:sp>
          <p:nvSpPr>
            <p:cNvPr id="160832" name="直接连接符 160831"/>
            <p:cNvSpPr/>
            <p:nvPr/>
          </p:nvSpPr>
          <p:spPr>
            <a:xfrm>
              <a:off x="1872" y="2574"/>
              <a:ext cx="240" cy="0"/>
            </a:xfrm>
            <a:prstGeom prst="line">
              <a:avLst/>
            </a:prstGeom>
            <a:ln w="9525" cap="flat" cmpd="sng">
              <a:solidFill>
                <a:schemeClr val="tx1"/>
              </a:solidFill>
              <a:prstDash val="solid"/>
              <a:headEnd type="none" w="med" len="med"/>
              <a:tailEnd type="none" w="med" len="med"/>
            </a:ln>
          </p:spPr>
        </p:sp>
        <p:sp>
          <p:nvSpPr>
            <p:cNvPr id="160833" name="直接连接符 160832"/>
            <p:cNvSpPr/>
            <p:nvPr/>
          </p:nvSpPr>
          <p:spPr>
            <a:xfrm>
              <a:off x="1872" y="2283"/>
              <a:ext cx="240" cy="0"/>
            </a:xfrm>
            <a:prstGeom prst="line">
              <a:avLst/>
            </a:prstGeom>
            <a:ln w="9525" cap="flat" cmpd="sng">
              <a:solidFill>
                <a:schemeClr val="tx1"/>
              </a:solidFill>
              <a:prstDash val="solid"/>
              <a:headEnd type="none" w="med" len="med"/>
              <a:tailEnd type="none" w="med" len="med"/>
            </a:ln>
          </p:spPr>
        </p:sp>
        <p:sp>
          <p:nvSpPr>
            <p:cNvPr id="160834" name="直接连接符 160833"/>
            <p:cNvSpPr/>
            <p:nvPr/>
          </p:nvSpPr>
          <p:spPr>
            <a:xfrm>
              <a:off x="1872" y="1950"/>
              <a:ext cx="240" cy="0"/>
            </a:xfrm>
            <a:prstGeom prst="line">
              <a:avLst/>
            </a:prstGeom>
            <a:ln w="9525" cap="flat" cmpd="sng">
              <a:solidFill>
                <a:schemeClr val="tx1"/>
              </a:solidFill>
              <a:prstDash val="solid"/>
              <a:headEnd type="none" w="med" len="med"/>
              <a:tailEnd type="none" w="med" len="med"/>
            </a:ln>
          </p:spPr>
        </p:sp>
      </p:grpSp>
      <p:sp>
        <p:nvSpPr>
          <p:cNvPr id="160835" name="左大括号 160834"/>
          <p:cNvSpPr/>
          <p:nvPr/>
        </p:nvSpPr>
        <p:spPr>
          <a:xfrm>
            <a:off x="2636838" y="4805363"/>
            <a:ext cx="287337" cy="1152525"/>
          </a:xfrm>
          <a:prstGeom prst="leftBrace">
            <a:avLst>
              <a:gd name="adj1" fmla="val 33425"/>
              <a:gd name="adj2" fmla="val 50000"/>
            </a:avLst>
          </a:prstGeom>
          <a:noFill/>
          <a:ln w="9525" cap="flat" cmpd="sng">
            <a:solidFill>
              <a:srgbClr val="800000"/>
            </a:solidFill>
            <a:prstDash val="solid"/>
            <a:headEnd type="none" w="med" len="med"/>
            <a:tailEnd type="none" w="med" len="med"/>
          </a:ln>
        </p:spPr>
        <p:txBody>
          <a:bodyPr/>
          <a:p>
            <a:endParaRPr lang="zh-CN" altLang="en-US"/>
          </a:p>
        </p:txBody>
      </p:sp>
      <p:sp>
        <p:nvSpPr>
          <p:cNvPr id="160836" name="文本框 160835"/>
          <p:cNvSpPr txBox="1"/>
          <p:nvPr/>
        </p:nvSpPr>
        <p:spPr>
          <a:xfrm>
            <a:off x="6007100" y="4416425"/>
            <a:ext cx="1295400" cy="366713"/>
          </a:xfrm>
          <a:prstGeom prst="rect">
            <a:avLst/>
          </a:prstGeom>
          <a:noFill/>
          <a:ln w="9525">
            <a:noFill/>
          </a:ln>
        </p:spPr>
        <p:txBody>
          <a:bodyPr lIns="92075" tIns="46038" rIns="92075" bIns="46038">
            <a:spAutoFit/>
          </a:bodyPr>
          <a:p>
            <a:pPr marL="342900" indent="-342900" algn="l">
              <a:spcBef>
                <a:spcPct val="50000"/>
              </a:spcBef>
              <a:buClr>
                <a:schemeClr val="accent1"/>
              </a:buClr>
              <a:buSzPct val="80000"/>
              <a:buFont typeface="Wingdings" panose="05000000000000000000" pitchFamily="2" charset="2"/>
            </a:pPr>
            <a:r>
              <a:rPr lang="zh-CN" altLang="en-US" sz="2000" dirty="0">
                <a:solidFill>
                  <a:schemeClr val="tx2"/>
                </a:solidFill>
                <a:latin typeface="Arial" panose="020B0604020202020204" pitchFamily="34" charset="0"/>
              </a:rPr>
              <a:t>译码输出</a:t>
            </a:r>
            <a:endParaRPr lang="en-US" altLang="zh-CN" sz="2000">
              <a:solidFill>
                <a:schemeClr val="tx2"/>
              </a:solidFill>
              <a:latin typeface="Arial" panose="020B0604020202020204" pitchFamily="34" charset="0"/>
            </a:endParaRPr>
          </a:p>
        </p:txBody>
      </p:sp>
      <p:sp>
        <p:nvSpPr>
          <p:cNvPr id="160837" name="右大括号 160836"/>
          <p:cNvSpPr/>
          <p:nvPr/>
        </p:nvSpPr>
        <p:spPr>
          <a:xfrm>
            <a:off x="5803900" y="3149600"/>
            <a:ext cx="215900" cy="2881313"/>
          </a:xfrm>
          <a:prstGeom prst="rightBrace">
            <a:avLst>
              <a:gd name="adj1" fmla="val 111213"/>
              <a:gd name="adj2" fmla="val 50000"/>
            </a:avLst>
          </a:prstGeom>
          <a:noFill/>
          <a:ln w="9525" cap="flat" cmpd="sng">
            <a:solidFill>
              <a:srgbClr val="800000"/>
            </a:solidFill>
            <a:prstDash val="solid"/>
            <a:headEnd type="none" w="med" len="med"/>
            <a:tailEnd type="none" w="med" len="med"/>
          </a:ln>
        </p:spPr>
        <p:txBody>
          <a:bodyPr/>
          <a:p>
            <a:endParaRPr lang="zh-CN" altLang="en-US"/>
          </a:p>
        </p:txBody>
      </p:sp>
      <p:sp>
        <p:nvSpPr>
          <p:cNvPr id="160838" name="文本框 160837"/>
          <p:cNvSpPr txBox="1"/>
          <p:nvPr/>
        </p:nvSpPr>
        <p:spPr>
          <a:xfrm>
            <a:off x="1482725" y="5208588"/>
            <a:ext cx="1295400" cy="366712"/>
          </a:xfrm>
          <a:prstGeom prst="rect">
            <a:avLst/>
          </a:prstGeom>
          <a:noFill/>
          <a:ln w="9525">
            <a:noFill/>
          </a:ln>
        </p:spPr>
        <p:txBody>
          <a:bodyPr lIns="92075" tIns="46038" rIns="92075" bIns="46038">
            <a:spAutoFit/>
          </a:bodyPr>
          <a:p>
            <a:pPr marL="342900" indent="-342900" algn="l">
              <a:spcBef>
                <a:spcPct val="50000"/>
              </a:spcBef>
              <a:buClr>
                <a:schemeClr val="accent1"/>
              </a:buClr>
              <a:buSzPct val="80000"/>
              <a:buFont typeface="Wingdings" panose="05000000000000000000" pitchFamily="2" charset="2"/>
            </a:pPr>
            <a:r>
              <a:rPr lang="zh-CN" altLang="en-US" sz="2000" dirty="0">
                <a:solidFill>
                  <a:schemeClr val="tx2"/>
                </a:solidFill>
                <a:latin typeface="Arial" panose="020B0604020202020204" pitchFamily="34" charset="0"/>
              </a:rPr>
              <a:t>译码输入</a:t>
            </a:r>
            <a:endParaRPr lang="en-US" altLang="zh-CN" sz="2000">
              <a:solidFill>
                <a:schemeClr val="tx2"/>
              </a:solidFill>
              <a:latin typeface="Arial" panose="020B0604020202020204" pitchFamily="34" charset="0"/>
            </a:endParaRPr>
          </a:p>
        </p:txBody>
      </p:sp>
      <p:sp>
        <p:nvSpPr>
          <p:cNvPr id="160839" name="左大括号 160838"/>
          <p:cNvSpPr/>
          <p:nvPr/>
        </p:nvSpPr>
        <p:spPr>
          <a:xfrm>
            <a:off x="2636838" y="3149600"/>
            <a:ext cx="287337" cy="1152525"/>
          </a:xfrm>
          <a:prstGeom prst="leftBrace">
            <a:avLst>
              <a:gd name="adj1" fmla="val 33425"/>
              <a:gd name="adj2" fmla="val 50000"/>
            </a:avLst>
          </a:prstGeom>
          <a:noFill/>
          <a:ln w="9525" cap="flat" cmpd="sng">
            <a:solidFill>
              <a:srgbClr val="800000"/>
            </a:solidFill>
            <a:prstDash val="solid"/>
            <a:headEnd type="none" w="med" len="med"/>
            <a:tailEnd type="none" w="med" len="med"/>
          </a:ln>
        </p:spPr>
        <p:txBody>
          <a:bodyPr/>
          <a:p>
            <a:endParaRPr lang="zh-CN" altLang="en-US"/>
          </a:p>
        </p:txBody>
      </p:sp>
      <p:sp>
        <p:nvSpPr>
          <p:cNvPr id="160840" name="文本框 160839"/>
          <p:cNvSpPr txBox="1"/>
          <p:nvPr/>
        </p:nvSpPr>
        <p:spPr>
          <a:xfrm>
            <a:off x="1439863" y="3552825"/>
            <a:ext cx="1295400" cy="366713"/>
          </a:xfrm>
          <a:prstGeom prst="rect">
            <a:avLst/>
          </a:prstGeom>
          <a:noFill/>
          <a:ln w="9525">
            <a:noFill/>
          </a:ln>
        </p:spPr>
        <p:txBody>
          <a:bodyPr lIns="92075" tIns="46038" rIns="92075" bIns="46038">
            <a:spAutoFit/>
          </a:bodyPr>
          <a:p>
            <a:pPr marL="342900" indent="-342900" algn="l">
              <a:spcBef>
                <a:spcPct val="50000"/>
              </a:spcBef>
              <a:buClr>
                <a:schemeClr val="accent1"/>
              </a:buClr>
              <a:buSzPct val="80000"/>
              <a:buFont typeface="Wingdings" panose="05000000000000000000" pitchFamily="2" charset="2"/>
            </a:pPr>
            <a:r>
              <a:rPr lang="zh-CN" altLang="en-US" sz="2000" dirty="0">
                <a:solidFill>
                  <a:schemeClr val="tx2"/>
                </a:solidFill>
                <a:latin typeface="Arial" panose="020B0604020202020204" pitchFamily="34" charset="0"/>
              </a:rPr>
              <a:t>译码使能</a:t>
            </a:r>
            <a:endParaRPr lang="en-US" altLang="zh-CN" sz="2000">
              <a:solidFill>
                <a:schemeClr val="tx2"/>
              </a:solidFill>
              <a:latin typeface="Arial" panose="020B0604020202020204" pitchFamily="34"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50" name="标题 201749"/>
          <p:cNvSpPr>
            <a:spLocks noGrp="1"/>
          </p:cNvSpPr>
          <p:nvPr>
            <p:ph type="title"/>
          </p:nvPr>
        </p:nvSpPr>
        <p:spPr/>
        <p:txBody>
          <a:bodyPr anchor="ctr" anchorCtr="0"/>
          <a:p>
            <a:r>
              <a:rPr lang="en-US" altLang="zh-CN" b="0"/>
              <a:t>74LS138</a:t>
            </a:r>
            <a:r>
              <a:rPr lang="zh-CN" altLang="en-US" b="0" dirty="0"/>
              <a:t>真值表</a:t>
            </a:r>
            <a:endParaRPr lang="zh-CN" altLang="en-US" b="0" dirty="0"/>
          </a:p>
        </p:txBody>
      </p:sp>
      <p:sp>
        <p:nvSpPr>
          <p:cNvPr id="201731" name="文本占位符 201730"/>
          <p:cNvSpPr>
            <a:spLocks noGrp="1"/>
          </p:cNvSpPr>
          <p:nvPr>
            <p:ph type="body" sz="half" idx="1"/>
          </p:nvPr>
        </p:nvSpPr>
        <p:spPr>
          <a:xfrm>
            <a:off x="457200" y="1524000"/>
            <a:ext cx="4114800" cy="4800600"/>
          </a:xfrm>
        </p:spPr>
        <p:txBody>
          <a:bodyPr/>
          <a:p>
            <a:pPr>
              <a:buClr>
                <a:srgbClr val="000066"/>
              </a:buClr>
              <a:buSzPct val="80000"/>
              <a:buFont typeface="Wingdings" panose="05000000000000000000" pitchFamily="2" charset="2"/>
              <a:buNone/>
            </a:pPr>
            <a:endParaRPr lang="zh-CN" altLang="en-US" sz="2400" b="0" dirty="0"/>
          </a:p>
        </p:txBody>
      </p:sp>
      <p:graphicFrame>
        <p:nvGraphicFramePr>
          <p:cNvPr id="201796" name="内容占位符 201795"/>
          <p:cNvGraphicFramePr/>
          <p:nvPr>
            <p:ph sz="half" idx="2"/>
          </p:nvPr>
        </p:nvGraphicFramePr>
        <p:xfrm>
          <a:off x="457200" y="1466850"/>
          <a:ext cx="8305800" cy="4933950"/>
        </p:xfrm>
        <a:graphic>
          <a:graphicData uri="http://schemas.openxmlformats.org/drawingml/2006/table">
            <a:tbl>
              <a:tblPr/>
              <a:tblGrid>
                <a:gridCol w="2214563"/>
                <a:gridCol w="1592262"/>
                <a:gridCol w="4498975"/>
              </a:tblGrid>
              <a:tr h="457200">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lvl="0" algn="ctr" eaLnBrk="0" hangingPunct="0">
                        <a:spcBef>
                          <a:spcPct val="0"/>
                        </a:spcBef>
                        <a:buClrTx/>
                        <a:buSzTx/>
                        <a:buFontTx/>
                        <a:buNone/>
                      </a:pPr>
                      <a:r>
                        <a:rPr lang="zh-CN" altLang="en-US" sz="2000" dirty="0">
                          <a:cs typeface="Times New Roman" panose="02020603050405020304" pitchFamily="18" charset="0"/>
                        </a:rPr>
                        <a:t>使 能 端</a:t>
                      </a:r>
                      <a:endParaRPr lang="zh-CN" altLang="en-US" sz="2000" dirty="0"/>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lvl="0" algn="ctr" eaLnBrk="0" hangingPunct="0">
                        <a:spcBef>
                          <a:spcPct val="0"/>
                        </a:spcBef>
                        <a:buClrTx/>
                        <a:buSzTx/>
                        <a:buFontTx/>
                        <a:buNone/>
                      </a:pPr>
                      <a:r>
                        <a:rPr lang="zh-CN" altLang="en-US" sz="2000" dirty="0">
                          <a:cs typeface="Times New Roman" panose="02020603050405020304" pitchFamily="18" charset="0"/>
                        </a:rPr>
                        <a:t>输 入 端</a:t>
                      </a:r>
                      <a:endParaRPr lang="zh-CN" altLang="en-US" sz="2000" dirty="0"/>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lvl="0" algn="ctr" eaLnBrk="0" hangingPunct="0">
                        <a:spcBef>
                          <a:spcPct val="0"/>
                        </a:spcBef>
                        <a:buClrTx/>
                        <a:buSzTx/>
                        <a:buFontTx/>
                        <a:buNone/>
                      </a:pPr>
                      <a:r>
                        <a:rPr lang="zh-CN" altLang="en-US" sz="2000" dirty="0">
                          <a:cs typeface="Times New Roman" panose="02020603050405020304" pitchFamily="18" charset="0"/>
                        </a:rPr>
                        <a:t>输    出    端</a:t>
                      </a:r>
                      <a:endParaRPr lang="zh-CN" altLang="en-US" sz="2000" dirty="0"/>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2275">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lvl="0" algn="ctr" eaLnBrk="0" hangingPunct="0">
                        <a:spcBef>
                          <a:spcPct val="0"/>
                        </a:spcBef>
                        <a:buClrTx/>
                        <a:buSzTx/>
                        <a:buFontTx/>
                        <a:buNone/>
                      </a:pPr>
                      <a:r>
                        <a:rPr lang="en-US" altLang="zh-CN" sz="1800">
                          <a:cs typeface="Times New Roman" panose="02020603050405020304" pitchFamily="18" charset="0"/>
                        </a:rPr>
                        <a:t>G</a:t>
                      </a:r>
                      <a:r>
                        <a:rPr lang="en-US" altLang="zh-CN" sz="1800" baseline="-30000">
                          <a:cs typeface="Times New Roman" panose="02020603050405020304" pitchFamily="18" charset="0"/>
                        </a:rPr>
                        <a:t>1</a:t>
                      </a:r>
                      <a:r>
                        <a:rPr lang="en-US" altLang="zh-CN" sz="1800">
                          <a:cs typeface="Times New Roman" panose="02020603050405020304" pitchFamily="18" charset="0"/>
                        </a:rPr>
                        <a:t>    #G</a:t>
                      </a:r>
                      <a:r>
                        <a:rPr lang="en-US" altLang="zh-CN" sz="1800" baseline="-30000">
                          <a:cs typeface="Times New Roman" panose="02020603050405020304" pitchFamily="18" charset="0"/>
                        </a:rPr>
                        <a:t>2A     </a:t>
                      </a:r>
                      <a:r>
                        <a:rPr lang="en-US" altLang="zh-CN" sz="1800">
                          <a:cs typeface="Times New Roman" panose="02020603050405020304" pitchFamily="18" charset="0"/>
                        </a:rPr>
                        <a:t>#G</a:t>
                      </a:r>
                      <a:r>
                        <a:rPr lang="en-US" altLang="zh-CN" sz="1800" baseline="-30000">
                          <a:cs typeface="Times New Roman" panose="02020603050405020304" pitchFamily="18" charset="0"/>
                        </a:rPr>
                        <a:t>2B</a:t>
                      </a:r>
                      <a:endParaRPr lang="zh-CN" altLang="en-US" sz="1800" baseline="-30000">
                        <a:ea typeface="Times New Roman" panose="02020603050405020304" pitchFamily="18" charset="0"/>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lvl="0" algn="ctr" eaLnBrk="0" hangingPunct="0">
                        <a:spcBef>
                          <a:spcPct val="0"/>
                        </a:spcBef>
                        <a:buClrTx/>
                        <a:buSzTx/>
                        <a:buFontTx/>
                        <a:buNone/>
                      </a:pPr>
                      <a:r>
                        <a:rPr lang="zh-CN" altLang="en-US" sz="1800" b="0">
                          <a:cs typeface="Times New Roman" panose="02020603050405020304" pitchFamily="18" charset="0"/>
                        </a:rPr>
                        <a:t> </a:t>
                      </a:r>
                      <a:r>
                        <a:rPr lang="en-US" altLang="zh-CN" sz="1800">
                          <a:cs typeface="Times New Roman" panose="02020603050405020304" pitchFamily="18" charset="0"/>
                        </a:rPr>
                        <a:t>C    B    A</a:t>
                      </a:r>
                      <a:r>
                        <a:rPr lang="en-US" altLang="zh-CN" sz="1800" b="0">
                          <a:cs typeface="Times New Roman" panose="02020603050405020304" pitchFamily="18" charset="0"/>
                        </a:rPr>
                        <a:t>   </a:t>
                      </a:r>
                      <a:endParaRPr lang="en-US" altLang="zh-CN" sz="1800" b="0"/>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lvl="0" algn="ctr" eaLnBrk="0" hangingPunct="0">
                        <a:spcBef>
                          <a:spcPct val="0"/>
                        </a:spcBef>
                        <a:buClrTx/>
                        <a:buSzTx/>
                        <a:buFontTx/>
                        <a:buNone/>
                      </a:pPr>
                      <a:r>
                        <a:rPr lang="zh-CN" altLang="en-US" sz="1800" b="0">
                          <a:cs typeface="Times New Roman" panose="02020603050405020304" pitchFamily="18" charset="0"/>
                        </a:rPr>
                        <a:t> </a:t>
                      </a:r>
                      <a:r>
                        <a:rPr lang="en-US" altLang="zh-CN" sz="1800">
                          <a:cs typeface="Times New Roman" panose="02020603050405020304" pitchFamily="18" charset="0"/>
                        </a:rPr>
                        <a:t>#Y</a:t>
                      </a:r>
                      <a:r>
                        <a:rPr lang="en-US" altLang="zh-CN" sz="1800" baseline="-30000">
                          <a:cs typeface="Times New Roman" panose="02020603050405020304" pitchFamily="18" charset="0"/>
                        </a:rPr>
                        <a:t>0  </a:t>
                      </a:r>
                      <a:r>
                        <a:rPr lang="en-US" altLang="zh-CN" sz="1800">
                          <a:cs typeface="Times New Roman" panose="02020603050405020304" pitchFamily="18" charset="0"/>
                        </a:rPr>
                        <a:t>#Y</a:t>
                      </a:r>
                      <a:r>
                        <a:rPr lang="en-US" altLang="zh-CN" sz="1800" baseline="-30000">
                          <a:cs typeface="Times New Roman" panose="02020603050405020304" pitchFamily="18" charset="0"/>
                        </a:rPr>
                        <a:t>1  </a:t>
                      </a:r>
                      <a:r>
                        <a:rPr lang="en-US" altLang="zh-CN" sz="1800">
                          <a:cs typeface="Times New Roman" panose="02020603050405020304" pitchFamily="18" charset="0"/>
                        </a:rPr>
                        <a:t>#Y</a:t>
                      </a:r>
                      <a:r>
                        <a:rPr lang="en-US" altLang="zh-CN" sz="1800" baseline="-30000">
                          <a:cs typeface="Times New Roman" panose="02020603050405020304" pitchFamily="18" charset="0"/>
                        </a:rPr>
                        <a:t>2</a:t>
                      </a:r>
                      <a:r>
                        <a:rPr lang="en-US" altLang="zh-CN" sz="1800">
                          <a:cs typeface="Times New Roman" panose="02020603050405020304" pitchFamily="18" charset="0"/>
                        </a:rPr>
                        <a:t>  #Y</a:t>
                      </a:r>
                      <a:r>
                        <a:rPr lang="en-US" altLang="zh-CN" sz="1800" baseline="-30000">
                          <a:cs typeface="Times New Roman" panose="02020603050405020304" pitchFamily="18" charset="0"/>
                        </a:rPr>
                        <a:t>3</a:t>
                      </a:r>
                      <a:r>
                        <a:rPr lang="en-US" altLang="zh-CN" sz="1800">
                          <a:cs typeface="Times New Roman" panose="02020603050405020304" pitchFamily="18" charset="0"/>
                        </a:rPr>
                        <a:t>  #Y</a:t>
                      </a:r>
                      <a:r>
                        <a:rPr lang="en-US" altLang="zh-CN" sz="1800" baseline="-30000">
                          <a:cs typeface="Times New Roman" panose="02020603050405020304" pitchFamily="18" charset="0"/>
                        </a:rPr>
                        <a:t>4</a:t>
                      </a:r>
                      <a:r>
                        <a:rPr lang="en-US" altLang="zh-CN" sz="1800">
                          <a:cs typeface="Times New Roman" panose="02020603050405020304" pitchFamily="18" charset="0"/>
                        </a:rPr>
                        <a:t>  #Y</a:t>
                      </a:r>
                      <a:r>
                        <a:rPr lang="en-US" altLang="zh-CN" sz="1800" baseline="-30000">
                          <a:cs typeface="Times New Roman" panose="02020603050405020304" pitchFamily="18" charset="0"/>
                        </a:rPr>
                        <a:t>5</a:t>
                      </a:r>
                      <a:r>
                        <a:rPr lang="en-US" altLang="zh-CN" sz="1800">
                          <a:cs typeface="Times New Roman" panose="02020603050405020304" pitchFamily="18" charset="0"/>
                        </a:rPr>
                        <a:t>  #Y</a:t>
                      </a:r>
                      <a:r>
                        <a:rPr lang="en-US" altLang="zh-CN" sz="1800" baseline="-30000">
                          <a:cs typeface="Times New Roman" panose="02020603050405020304" pitchFamily="18" charset="0"/>
                        </a:rPr>
                        <a:t>6</a:t>
                      </a:r>
                      <a:r>
                        <a:rPr lang="en-US" altLang="zh-CN" sz="1800">
                          <a:cs typeface="Times New Roman" panose="02020603050405020304" pitchFamily="18" charset="0"/>
                        </a:rPr>
                        <a:t>  #Y</a:t>
                      </a:r>
                      <a:r>
                        <a:rPr lang="en-US" altLang="zh-CN" sz="1800" baseline="-30000">
                          <a:cs typeface="Times New Roman" panose="02020603050405020304" pitchFamily="18" charset="0"/>
                        </a:rPr>
                        <a:t>7</a:t>
                      </a:r>
                      <a:endParaRPr lang="en-US" altLang="zh-CN" sz="1800"/>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54475">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457200" lvl="0" indent="-457200" algn="ctr" defTabSz="914400" eaLnBrk="0" hangingPunct="0">
                        <a:spcBef>
                          <a:spcPct val="0"/>
                        </a:spcBef>
                        <a:buClrTx/>
                        <a:buSzTx/>
                        <a:buFont typeface="Symbol" panose="05050102010706020507" pitchFamily="18" charset="2"/>
                        <a:buChar char="´"/>
                        <a:tabLst>
                          <a:tab pos="363855" algn="l"/>
                        </a:tabLst>
                      </a:pPr>
                      <a:r>
                        <a:rPr lang="en-US" altLang="zh-CN" sz="1800">
                          <a:cs typeface="Times New Roman" panose="02020603050405020304" pitchFamily="18" charset="0"/>
                          <a:sym typeface="Symbol" panose="05050102010706020507" pitchFamily="18" charset="2"/>
                        </a:rPr>
                        <a:t>  0      1</a:t>
                      </a:r>
                      <a:endParaRPr lang="en-US" altLang="zh-CN" sz="1800">
                        <a:cs typeface="Times New Roman" panose="02020603050405020304" pitchFamily="18" charset="0"/>
                        <a:sym typeface="Symbol" panose="05050102010706020507" pitchFamily="18" charset="2"/>
                      </a:endParaRPr>
                    </a:p>
                    <a:p>
                      <a:pPr marL="457200" lvl="0" indent="-457200" algn="ctr" defTabSz="914400" eaLnBrk="0" hangingPunct="0">
                        <a:spcBef>
                          <a:spcPct val="0"/>
                        </a:spcBef>
                        <a:buClrTx/>
                        <a:buSzTx/>
                        <a:buFont typeface="Symbol" panose="05050102010706020507" pitchFamily="18" charset="2"/>
                        <a:buChar char="´"/>
                        <a:tabLst>
                          <a:tab pos="363855" algn="l"/>
                        </a:tabLst>
                      </a:pPr>
                      <a:r>
                        <a:rPr lang="en-US" altLang="zh-CN" sz="1800">
                          <a:cs typeface="Times New Roman" panose="02020603050405020304" pitchFamily="18" charset="0"/>
                          <a:sym typeface="Symbol" panose="05050102010706020507" pitchFamily="18" charset="2"/>
                        </a:rPr>
                        <a:t>  1      0 </a:t>
                      </a:r>
                      <a:endParaRPr lang="en-US" altLang="zh-CN" sz="1800">
                        <a:cs typeface="Times New Roman" panose="02020603050405020304" pitchFamily="18" charset="0"/>
                        <a:sym typeface="Symbol" panose="05050102010706020507" pitchFamily="18" charset="2"/>
                      </a:endParaRPr>
                    </a:p>
                    <a:p>
                      <a:pPr marL="457200" lvl="0" indent="-457200" algn="ctr" defTabSz="914400" eaLnBrk="0" hangingPunct="0">
                        <a:spcBef>
                          <a:spcPct val="0"/>
                        </a:spcBef>
                        <a:buClrTx/>
                        <a:buSzTx/>
                        <a:buFont typeface="Symbol" panose="05050102010706020507" pitchFamily="18" charset="2"/>
                        <a:buChar char="´"/>
                        <a:tabLst>
                          <a:tab pos="363855" algn="l"/>
                        </a:tabLst>
                      </a:pPr>
                      <a:r>
                        <a:rPr lang="en-US" altLang="zh-CN" sz="1800">
                          <a:cs typeface="Times New Roman" panose="02020603050405020304" pitchFamily="18" charset="0"/>
                          <a:sym typeface="Symbol" panose="05050102010706020507" pitchFamily="18" charset="2"/>
                        </a:rPr>
                        <a:t>  1      1    </a:t>
                      </a:r>
                      <a:endParaRPr lang="en-US" altLang="zh-CN" sz="1800">
                        <a:cs typeface="Times New Roman" panose="02020603050405020304" pitchFamily="18" charset="0"/>
                        <a:sym typeface="Symbol" panose="05050102010706020507" pitchFamily="18" charset="2"/>
                      </a:endParaRPr>
                    </a:p>
                    <a:p>
                      <a:pPr marL="457200" lvl="0" indent="-457200" algn="ctr" defTabSz="914400" eaLnBrk="0" hangingPunct="0">
                        <a:spcBef>
                          <a:spcPct val="0"/>
                        </a:spcBef>
                        <a:buClrTx/>
                        <a:buSzTx/>
                        <a:buFont typeface="Symbol" panose="05050102010706020507" pitchFamily="18" charset="2"/>
                        <a:buNone/>
                        <a:tabLst>
                          <a:tab pos="363855" algn="l"/>
                        </a:tabLst>
                      </a:pPr>
                      <a:r>
                        <a:rPr lang="en-US" altLang="zh-CN" sz="1800">
                          <a:cs typeface="Times New Roman" panose="02020603050405020304" pitchFamily="18" charset="0"/>
                          <a:sym typeface="Symbol" panose="05050102010706020507" pitchFamily="18" charset="2"/>
                        </a:rPr>
                        <a:t>0     </a:t>
                      </a: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endParaRPr lang="en-US" altLang="zh-CN" sz="1800">
                        <a:cs typeface="Times New Roman" panose="02020603050405020304" pitchFamily="18" charset="0"/>
                      </a:endParaRPr>
                    </a:p>
                    <a:p>
                      <a:pPr marL="457200" lvl="0" indent="-457200" algn="ctr" defTabSz="914400" eaLnBrk="0" hangingPunct="0">
                        <a:spcBef>
                          <a:spcPct val="0"/>
                        </a:spcBef>
                        <a:buClrTx/>
                        <a:buSzTx/>
                        <a:buFontTx/>
                        <a:buNone/>
                        <a:tabLst>
                          <a:tab pos="363855" algn="l"/>
                        </a:tabLst>
                      </a:pPr>
                      <a:r>
                        <a:rPr lang="en-US" altLang="zh-CN" sz="1800">
                          <a:cs typeface="Times New Roman" panose="02020603050405020304" pitchFamily="18" charset="0"/>
                          <a:sym typeface="Symbol" panose="05050102010706020507" pitchFamily="18" charset="2"/>
                        </a:rPr>
                        <a:t>1     0      0</a:t>
                      </a:r>
                      <a:endParaRPr lang="en-US" altLang="zh-CN" sz="1800">
                        <a:cs typeface="Times New Roman" panose="02020603050405020304" pitchFamily="18" charset="0"/>
                        <a:sym typeface="Symbol" panose="05050102010706020507" pitchFamily="18" charset="2"/>
                      </a:endParaRPr>
                    </a:p>
                    <a:p>
                      <a:pPr marL="457200" lvl="0" indent="-457200" algn="ctr" defTabSz="914400" eaLnBrk="0" hangingPunct="0">
                        <a:spcBef>
                          <a:spcPct val="0"/>
                        </a:spcBef>
                        <a:buClrTx/>
                        <a:buSzTx/>
                        <a:buFontTx/>
                        <a:buNone/>
                        <a:tabLst>
                          <a:tab pos="363855" algn="l"/>
                        </a:tabLst>
                      </a:pPr>
                      <a:r>
                        <a:rPr lang="en-US" altLang="zh-CN" sz="1800">
                          <a:cs typeface="Times New Roman" panose="02020603050405020304" pitchFamily="18" charset="0"/>
                          <a:sym typeface="Symbol" panose="05050102010706020507" pitchFamily="18" charset="2"/>
                        </a:rPr>
                        <a:t>1     0      0</a:t>
                      </a:r>
                      <a:endParaRPr lang="en-US" altLang="zh-CN" sz="1800">
                        <a:cs typeface="Times New Roman" panose="02020603050405020304" pitchFamily="18" charset="0"/>
                        <a:sym typeface="Symbol" panose="05050102010706020507" pitchFamily="18" charset="2"/>
                      </a:endParaRPr>
                    </a:p>
                    <a:p>
                      <a:pPr marL="457200" lvl="0" indent="-457200" algn="ctr" defTabSz="914400" eaLnBrk="0" hangingPunct="0">
                        <a:spcBef>
                          <a:spcPct val="0"/>
                        </a:spcBef>
                        <a:buClrTx/>
                        <a:buSzTx/>
                        <a:buFontTx/>
                        <a:buNone/>
                        <a:tabLst>
                          <a:tab pos="363855" algn="l"/>
                        </a:tabLst>
                      </a:pPr>
                      <a:r>
                        <a:rPr lang="en-US" altLang="zh-CN" sz="1800">
                          <a:cs typeface="Times New Roman" panose="02020603050405020304" pitchFamily="18" charset="0"/>
                          <a:sym typeface="Symbol" panose="05050102010706020507" pitchFamily="18" charset="2"/>
                        </a:rPr>
                        <a:t>1     0      0</a:t>
                      </a:r>
                      <a:endParaRPr lang="en-US" altLang="zh-CN" sz="1800">
                        <a:cs typeface="Times New Roman" panose="02020603050405020304" pitchFamily="18" charset="0"/>
                        <a:sym typeface="Symbol" panose="05050102010706020507" pitchFamily="18" charset="2"/>
                      </a:endParaRPr>
                    </a:p>
                    <a:p>
                      <a:pPr marL="457200" lvl="0" indent="-457200" algn="ctr" defTabSz="914400" eaLnBrk="0" hangingPunct="0">
                        <a:spcBef>
                          <a:spcPct val="0"/>
                        </a:spcBef>
                        <a:buClrTx/>
                        <a:buSzTx/>
                        <a:buFontTx/>
                        <a:buAutoNum type="arabicPlain"/>
                        <a:tabLst>
                          <a:tab pos="363855" algn="l"/>
                        </a:tabLst>
                      </a:pPr>
                      <a:r>
                        <a:rPr lang="en-US" altLang="zh-CN" sz="1800">
                          <a:cs typeface="Times New Roman" panose="02020603050405020304" pitchFamily="18" charset="0"/>
                          <a:sym typeface="Symbol" panose="05050102010706020507" pitchFamily="18" charset="2"/>
                        </a:rPr>
                        <a:t>  0      0</a:t>
                      </a:r>
                      <a:endParaRPr lang="en-US" altLang="zh-CN" sz="1800">
                        <a:cs typeface="Times New Roman" panose="02020603050405020304" pitchFamily="18" charset="0"/>
                        <a:sym typeface="Symbol" panose="05050102010706020507" pitchFamily="18" charset="2"/>
                      </a:endParaRPr>
                    </a:p>
                    <a:p>
                      <a:pPr marL="457200" lvl="0" indent="-457200" algn="ctr" defTabSz="914400" eaLnBrk="0" hangingPunct="0">
                        <a:spcBef>
                          <a:spcPct val="0"/>
                        </a:spcBef>
                        <a:buClrTx/>
                        <a:buSzTx/>
                        <a:buFontTx/>
                        <a:buNone/>
                        <a:tabLst>
                          <a:tab pos="363855" algn="l"/>
                        </a:tabLst>
                      </a:pPr>
                      <a:r>
                        <a:rPr lang="en-US" altLang="zh-CN" sz="1800">
                          <a:cs typeface="Times New Roman" panose="02020603050405020304" pitchFamily="18" charset="0"/>
                          <a:sym typeface="Symbol" panose="05050102010706020507" pitchFamily="18" charset="2"/>
                        </a:rPr>
                        <a:t>1     0      0  </a:t>
                      </a:r>
                      <a:endParaRPr lang="en-US" altLang="zh-CN" sz="1800">
                        <a:cs typeface="Times New Roman" panose="02020603050405020304" pitchFamily="18" charset="0"/>
                        <a:sym typeface="Symbol" panose="05050102010706020507" pitchFamily="18" charset="2"/>
                      </a:endParaRPr>
                    </a:p>
                    <a:p>
                      <a:pPr marL="457200" lvl="0" indent="-457200" algn="ctr" defTabSz="914400" eaLnBrk="0" hangingPunct="0">
                        <a:spcBef>
                          <a:spcPct val="0"/>
                        </a:spcBef>
                        <a:buClrTx/>
                        <a:buSzTx/>
                        <a:buFontTx/>
                        <a:buAutoNum type="arabicPlain"/>
                        <a:tabLst>
                          <a:tab pos="363855" algn="l"/>
                        </a:tabLst>
                      </a:pPr>
                      <a:r>
                        <a:rPr lang="en-US" altLang="zh-CN" sz="1800">
                          <a:cs typeface="Times New Roman" panose="02020603050405020304" pitchFamily="18" charset="0"/>
                          <a:sym typeface="Symbol" panose="05050102010706020507" pitchFamily="18" charset="2"/>
                        </a:rPr>
                        <a:t>  0      0  </a:t>
                      </a:r>
                      <a:endParaRPr lang="en-US" altLang="zh-CN" sz="1800">
                        <a:cs typeface="Times New Roman" panose="02020603050405020304" pitchFamily="18" charset="0"/>
                        <a:sym typeface="Symbol" panose="05050102010706020507" pitchFamily="18" charset="2"/>
                      </a:endParaRPr>
                    </a:p>
                    <a:p>
                      <a:pPr marL="457200" lvl="0" indent="-457200" algn="ctr" defTabSz="914400" eaLnBrk="0" hangingPunct="0">
                        <a:spcBef>
                          <a:spcPct val="0"/>
                        </a:spcBef>
                        <a:buClrTx/>
                        <a:buSzTx/>
                        <a:buFontTx/>
                        <a:buNone/>
                        <a:tabLst>
                          <a:tab pos="363855" algn="l"/>
                        </a:tabLst>
                      </a:pPr>
                      <a:r>
                        <a:rPr lang="en-US" altLang="zh-CN" sz="1800">
                          <a:cs typeface="Times New Roman" panose="02020603050405020304" pitchFamily="18" charset="0"/>
                          <a:sym typeface="Symbol" panose="05050102010706020507" pitchFamily="18" charset="2"/>
                        </a:rPr>
                        <a:t>1     0      0 </a:t>
                      </a:r>
                      <a:endParaRPr lang="en-US" altLang="zh-CN" sz="1800">
                        <a:cs typeface="Times New Roman" panose="02020603050405020304" pitchFamily="18" charset="0"/>
                        <a:sym typeface="Symbol" panose="05050102010706020507" pitchFamily="18" charset="2"/>
                      </a:endParaRPr>
                    </a:p>
                    <a:p>
                      <a:pPr marL="457200" lvl="0" indent="-457200" algn="ctr" defTabSz="914400" eaLnBrk="0" hangingPunct="0">
                        <a:spcBef>
                          <a:spcPct val="0"/>
                        </a:spcBef>
                        <a:buClrTx/>
                        <a:buSzTx/>
                        <a:buFontTx/>
                        <a:buNone/>
                        <a:tabLst>
                          <a:tab pos="363855" algn="l"/>
                        </a:tabLst>
                      </a:pPr>
                      <a:r>
                        <a:rPr lang="en-US" altLang="zh-CN" sz="1800">
                          <a:cs typeface="Times New Roman" panose="02020603050405020304" pitchFamily="18" charset="0"/>
                          <a:sym typeface="Symbol" panose="05050102010706020507" pitchFamily="18" charset="2"/>
                        </a:rPr>
                        <a:t>1     0      0</a:t>
                      </a:r>
                      <a:endParaRPr lang="en-US" altLang="zh-CN" sz="1800">
                        <a:ea typeface="Times New Roman" panose="02020603050405020304" pitchFamily="18" charset="0"/>
                        <a:sym typeface="Symbol" panose="05050102010706020507" pitchFamily="18" charset="2"/>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lvl="0" algn="ctr" eaLnBrk="0" hangingPunct="0">
                        <a:spcBef>
                          <a:spcPct val="0"/>
                        </a:spcBef>
                        <a:buClrTx/>
                        <a:buSzTx/>
                        <a:buFontTx/>
                        <a:buNone/>
                      </a:pP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endParaRPr lang="zh-CN" altLang="en-US" sz="1800" dirty="0">
                        <a:cs typeface="Times New Roman" panose="02020603050405020304" pitchFamily="18" charset="0"/>
                      </a:endParaRPr>
                    </a:p>
                    <a:p>
                      <a:pPr lvl="0" algn="ctr" eaLnBrk="0" hangingPunct="0">
                        <a:spcBef>
                          <a:spcPct val="0"/>
                        </a:spcBef>
                        <a:buClrTx/>
                        <a:buSzTx/>
                        <a:buFontTx/>
                        <a:buNone/>
                      </a:pP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endParaRPr lang="zh-CN" altLang="en-US" sz="1800" dirty="0">
                        <a:cs typeface="Times New Roman" panose="02020603050405020304" pitchFamily="18" charset="0"/>
                      </a:endParaRPr>
                    </a:p>
                    <a:p>
                      <a:pPr lvl="0" algn="ctr" eaLnBrk="0" hangingPunct="0">
                        <a:spcBef>
                          <a:spcPct val="0"/>
                        </a:spcBef>
                        <a:buClrTx/>
                        <a:buSzTx/>
                        <a:buFontTx/>
                        <a:buNone/>
                      </a:pP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endParaRPr lang="zh-CN" altLang="en-US" sz="1800" dirty="0">
                        <a:cs typeface="Times New Roman" panose="02020603050405020304" pitchFamily="18" charset="0"/>
                        <a:sym typeface="Symbol" panose="05050102010706020507" pitchFamily="18" charset="2"/>
                      </a:endParaRPr>
                    </a:p>
                    <a:p>
                      <a:pPr lvl="0" algn="ctr" eaLnBrk="0" hangingPunct="0">
                        <a:spcBef>
                          <a:spcPct val="0"/>
                        </a:spcBef>
                        <a:buClrTx/>
                        <a:buSzTx/>
                        <a:buFontTx/>
                        <a:buNone/>
                      </a:pP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endParaRPr lang="zh-CN" altLang="en-US" sz="1800" dirty="0">
                        <a:cs typeface="Times New Roman" panose="02020603050405020304" pitchFamily="18" charset="0"/>
                        <a:sym typeface="Symbol" panose="05050102010706020507" pitchFamily="18" charset="2"/>
                      </a:endParaRPr>
                    </a:p>
                    <a:p>
                      <a:pPr lvl="0" algn="ctr" eaLnBrk="0" hangingPunct="0">
                        <a:spcBef>
                          <a:spcPct val="0"/>
                        </a:spcBef>
                        <a:buClrTx/>
                        <a:buSzTx/>
                        <a:buFontTx/>
                        <a:buNone/>
                      </a:pPr>
                      <a:r>
                        <a:rPr lang="en-US" altLang="zh-CN" sz="1800">
                          <a:cs typeface="Times New Roman" panose="02020603050405020304" pitchFamily="18" charset="0"/>
                          <a:sym typeface="Symbol" panose="05050102010706020507" pitchFamily="18" charset="2"/>
                        </a:rPr>
                        <a:t>0   0   0</a:t>
                      </a:r>
                      <a:endParaRPr lang="en-US" altLang="zh-CN" sz="1800">
                        <a:cs typeface="Times New Roman" panose="02020603050405020304" pitchFamily="18" charset="0"/>
                        <a:sym typeface="Symbol" panose="05050102010706020507" pitchFamily="18" charset="2"/>
                      </a:endParaRPr>
                    </a:p>
                    <a:p>
                      <a:pPr lvl="0" algn="ctr" eaLnBrk="0" hangingPunct="0">
                        <a:spcBef>
                          <a:spcPct val="0"/>
                        </a:spcBef>
                        <a:buClrTx/>
                        <a:buSzTx/>
                        <a:buFontTx/>
                        <a:buNone/>
                      </a:pPr>
                      <a:r>
                        <a:rPr lang="en-US" altLang="zh-CN" sz="1800">
                          <a:cs typeface="Times New Roman" panose="02020603050405020304" pitchFamily="18" charset="0"/>
                          <a:sym typeface="Symbol" panose="05050102010706020507" pitchFamily="18" charset="2"/>
                        </a:rPr>
                        <a:t>0   0   1</a:t>
                      </a:r>
                      <a:endParaRPr lang="en-US" altLang="zh-CN" sz="1800">
                        <a:cs typeface="Times New Roman" panose="02020603050405020304" pitchFamily="18" charset="0"/>
                        <a:sym typeface="Symbol" panose="05050102010706020507" pitchFamily="18" charset="2"/>
                      </a:endParaRPr>
                    </a:p>
                    <a:p>
                      <a:pPr lvl="0" algn="ctr" eaLnBrk="0" hangingPunct="0">
                        <a:spcBef>
                          <a:spcPct val="0"/>
                        </a:spcBef>
                        <a:buClrTx/>
                        <a:buSzTx/>
                        <a:buFontTx/>
                        <a:buNone/>
                      </a:pPr>
                      <a:r>
                        <a:rPr lang="en-US" altLang="zh-CN" sz="1800">
                          <a:cs typeface="Times New Roman" panose="02020603050405020304" pitchFamily="18" charset="0"/>
                          <a:sym typeface="Symbol" panose="05050102010706020507" pitchFamily="18" charset="2"/>
                        </a:rPr>
                        <a:t>0   1   0</a:t>
                      </a:r>
                      <a:endParaRPr lang="en-US" altLang="zh-CN" sz="1800">
                        <a:cs typeface="Times New Roman" panose="02020603050405020304" pitchFamily="18" charset="0"/>
                        <a:sym typeface="Symbol" panose="05050102010706020507" pitchFamily="18" charset="2"/>
                      </a:endParaRPr>
                    </a:p>
                    <a:p>
                      <a:pPr lvl="0" algn="ctr" eaLnBrk="0" hangingPunct="0">
                        <a:spcBef>
                          <a:spcPct val="0"/>
                        </a:spcBef>
                        <a:buClrTx/>
                        <a:buSzTx/>
                        <a:buFontTx/>
                        <a:buNone/>
                      </a:pPr>
                      <a:r>
                        <a:rPr lang="en-US" altLang="zh-CN" sz="1800">
                          <a:cs typeface="Times New Roman" panose="02020603050405020304" pitchFamily="18" charset="0"/>
                          <a:sym typeface="Symbol" panose="05050102010706020507" pitchFamily="18" charset="2"/>
                        </a:rPr>
                        <a:t>0   1   1</a:t>
                      </a:r>
                      <a:endParaRPr lang="en-US" altLang="zh-CN" sz="1800">
                        <a:cs typeface="Times New Roman" panose="02020603050405020304" pitchFamily="18" charset="0"/>
                        <a:sym typeface="Symbol" panose="05050102010706020507" pitchFamily="18" charset="2"/>
                      </a:endParaRPr>
                    </a:p>
                    <a:p>
                      <a:pPr lvl="0" algn="ctr" eaLnBrk="0" hangingPunct="0">
                        <a:spcBef>
                          <a:spcPct val="0"/>
                        </a:spcBef>
                        <a:buClrTx/>
                        <a:buSzTx/>
                        <a:buFontTx/>
                        <a:buNone/>
                      </a:pPr>
                      <a:r>
                        <a:rPr lang="en-US" altLang="zh-CN" sz="1800">
                          <a:cs typeface="Times New Roman" panose="02020603050405020304" pitchFamily="18" charset="0"/>
                          <a:sym typeface="Symbol" panose="05050102010706020507" pitchFamily="18" charset="2"/>
                        </a:rPr>
                        <a:t>1   0   0</a:t>
                      </a:r>
                      <a:endParaRPr lang="en-US" altLang="zh-CN" sz="1800">
                        <a:cs typeface="Times New Roman" panose="02020603050405020304" pitchFamily="18" charset="0"/>
                        <a:sym typeface="Symbol" panose="05050102010706020507" pitchFamily="18" charset="2"/>
                      </a:endParaRPr>
                    </a:p>
                    <a:p>
                      <a:pPr lvl="0" algn="ctr" eaLnBrk="0" hangingPunct="0">
                        <a:spcBef>
                          <a:spcPct val="0"/>
                        </a:spcBef>
                        <a:buClrTx/>
                        <a:buSzTx/>
                        <a:buFontTx/>
                        <a:buNone/>
                      </a:pPr>
                      <a:r>
                        <a:rPr lang="en-US" altLang="zh-CN" sz="1800">
                          <a:cs typeface="Times New Roman" panose="02020603050405020304" pitchFamily="18" charset="0"/>
                          <a:sym typeface="Symbol" panose="05050102010706020507" pitchFamily="18" charset="2"/>
                        </a:rPr>
                        <a:t>1   0   1</a:t>
                      </a:r>
                      <a:endParaRPr lang="en-US" altLang="zh-CN" sz="1800">
                        <a:cs typeface="Times New Roman" panose="02020603050405020304" pitchFamily="18" charset="0"/>
                        <a:sym typeface="Symbol" panose="05050102010706020507" pitchFamily="18" charset="2"/>
                      </a:endParaRPr>
                    </a:p>
                    <a:p>
                      <a:pPr lvl="0" algn="ctr" eaLnBrk="0" hangingPunct="0">
                        <a:spcBef>
                          <a:spcPct val="0"/>
                        </a:spcBef>
                        <a:buClrTx/>
                        <a:buSzTx/>
                        <a:buFontTx/>
                        <a:buNone/>
                      </a:pPr>
                      <a:r>
                        <a:rPr lang="en-US" altLang="zh-CN" sz="1800">
                          <a:cs typeface="Times New Roman" panose="02020603050405020304" pitchFamily="18" charset="0"/>
                          <a:sym typeface="Symbol" panose="05050102010706020507" pitchFamily="18" charset="2"/>
                        </a:rPr>
                        <a:t>1   1   0</a:t>
                      </a:r>
                      <a:endParaRPr lang="en-US" altLang="zh-CN" sz="1800">
                        <a:cs typeface="Times New Roman" panose="02020603050405020304" pitchFamily="18" charset="0"/>
                        <a:sym typeface="Symbol" panose="05050102010706020507" pitchFamily="18" charset="2"/>
                      </a:endParaRPr>
                    </a:p>
                    <a:p>
                      <a:pPr lvl="0" algn="ctr" eaLnBrk="0" hangingPunct="0">
                        <a:spcBef>
                          <a:spcPct val="0"/>
                        </a:spcBef>
                        <a:buClrTx/>
                        <a:buSzTx/>
                        <a:buFontTx/>
                        <a:buNone/>
                      </a:pPr>
                      <a:r>
                        <a:rPr lang="en-US" altLang="zh-CN" sz="1800">
                          <a:cs typeface="Times New Roman" panose="02020603050405020304" pitchFamily="18" charset="0"/>
                          <a:sym typeface="Symbol" panose="05050102010706020507" pitchFamily="18" charset="2"/>
                        </a:rPr>
                        <a:t>1   1   1</a:t>
                      </a:r>
                      <a:endParaRPr lang="en-US" altLang="zh-CN" sz="1800">
                        <a:ea typeface="Times New Roman" panose="02020603050405020304" pitchFamily="18" charset="0"/>
                        <a:sym typeface="Symbol" panose="05050102010706020507" pitchFamily="18" charset="2"/>
                      </a:endParaRPr>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1   1   1   1   1   1   1   1</a:t>
                      </a:r>
                      <a:r>
                        <a:rPr lang="en-US" altLang="zh-CN" sz="1800" b="0">
                          <a:cs typeface="Times New Roman" panose="02020603050405020304" pitchFamily="18" charset="0"/>
                        </a:rPr>
                        <a:t>      </a:t>
                      </a:r>
                      <a:endParaRPr lang="en-US" altLang="zh-CN" sz="1800" b="0">
                        <a:cs typeface="Times New Roman" panose="02020603050405020304" pitchFamily="18" charset="0"/>
                      </a:endParaRP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1   1   1   1   1   1   1   1</a:t>
                      </a:r>
                      <a:r>
                        <a:rPr lang="en-US" altLang="zh-CN" sz="1800" b="0">
                          <a:cs typeface="Times New Roman" panose="02020603050405020304" pitchFamily="18" charset="0"/>
                        </a:rPr>
                        <a:t>      </a:t>
                      </a:r>
                      <a:endParaRPr lang="en-US" altLang="zh-CN" sz="1800" b="0">
                        <a:cs typeface="Times New Roman" panose="02020603050405020304" pitchFamily="18" charset="0"/>
                      </a:endParaRP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1   1   1   1   1   1   1   1</a:t>
                      </a:r>
                      <a:endParaRPr lang="en-US" altLang="zh-CN" sz="1800">
                        <a:cs typeface="Times New Roman" panose="02020603050405020304" pitchFamily="18" charset="0"/>
                      </a:endParaRP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1   1   1   1   1   1   1   1</a:t>
                      </a:r>
                      <a:endParaRPr lang="en-US" altLang="zh-CN" sz="1800">
                        <a:cs typeface="Times New Roman" panose="02020603050405020304" pitchFamily="18" charset="0"/>
                      </a:endParaRPr>
                    </a:p>
                    <a:p>
                      <a:pPr lvl="0" algn="ctr" defTabSz="914400" eaLnBrk="0" hangingPunct="0">
                        <a:spcBef>
                          <a:spcPct val="0"/>
                        </a:spcBef>
                        <a:buClrTx/>
                        <a:buSzTx/>
                        <a:buFontTx/>
                        <a:buNone/>
                        <a:tabLst>
                          <a:tab pos="536575" algn="l"/>
                        </a:tabLst>
                      </a:pPr>
                      <a:r>
                        <a:rPr lang="en-US" altLang="zh-CN" sz="1800" b="0">
                          <a:cs typeface="Times New Roman" panose="02020603050405020304" pitchFamily="18" charset="0"/>
                        </a:rPr>
                        <a:t>0</a:t>
                      </a:r>
                      <a:r>
                        <a:rPr lang="en-US" altLang="zh-CN" sz="1800">
                          <a:cs typeface="Times New Roman" panose="02020603050405020304" pitchFamily="18" charset="0"/>
                        </a:rPr>
                        <a:t>   1</a:t>
                      </a:r>
                      <a:r>
                        <a:rPr lang="en-US" altLang="zh-CN" sz="1800" b="0">
                          <a:cs typeface="Times New Roman" panose="02020603050405020304" pitchFamily="18" charset="0"/>
                        </a:rPr>
                        <a:t>   </a:t>
                      </a:r>
                      <a:r>
                        <a:rPr lang="en-US" altLang="zh-CN" sz="1800">
                          <a:cs typeface="Times New Roman" panose="02020603050405020304" pitchFamily="18" charset="0"/>
                        </a:rPr>
                        <a:t>1   1   1   1   1   1</a:t>
                      </a:r>
                      <a:r>
                        <a:rPr lang="en-US" altLang="zh-CN" sz="1800" b="0">
                          <a:cs typeface="Times New Roman" panose="02020603050405020304" pitchFamily="18" charset="0"/>
                        </a:rPr>
                        <a:t> </a:t>
                      </a:r>
                      <a:r>
                        <a:rPr lang="en-US" altLang="zh-CN" sz="1800">
                          <a:cs typeface="Times New Roman" panose="02020603050405020304" pitchFamily="18" charset="0"/>
                        </a:rPr>
                        <a:t>     </a:t>
                      </a:r>
                      <a:endParaRPr lang="en-US" altLang="zh-CN" sz="1800">
                        <a:cs typeface="Times New Roman" panose="02020603050405020304" pitchFamily="18" charset="0"/>
                      </a:endParaRP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   </a:t>
                      </a:r>
                      <a:r>
                        <a:rPr lang="en-US" altLang="zh-CN" sz="1800" b="0">
                          <a:cs typeface="Times New Roman" panose="02020603050405020304" pitchFamily="18" charset="0"/>
                        </a:rPr>
                        <a:t>0</a:t>
                      </a:r>
                      <a:r>
                        <a:rPr lang="en-US" altLang="zh-CN" sz="1800">
                          <a:cs typeface="Times New Roman" panose="02020603050405020304" pitchFamily="18" charset="0"/>
                        </a:rPr>
                        <a:t>   1</a:t>
                      </a:r>
                      <a:r>
                        <a:rPr lang="en-US" altLang="zh-CN" sz="1800" b="0">
                          <a:cs typeface="Times New Roman" panose="02020603050405020304" pitchFamily="18" charset="0"/>
                        </a:rPr>
                        <a:t>   </a:t>
                      </a:r>
                      <a:r>
                        <a:rPr lang="en-US" altLang="zh-CN" sz="1800">
                          <a:cs typeface="Times New Roman" panose="02020603050405020304" pitchFamily="18" charset="0"/>
                        </a:rPr>
                        <a:t>1   1   1   1   1    </a:t>
                      </a:r>
                      <a:endParaRPr lang="en-US" altLang="zh-CN" sz="1800">
                        <a:cs typeface="Times New Roman" panose="02020603050405020304" pitchFamily="18" charset="0"/>
                      </a:endParaRP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   </a:t>
                      </a:r>
                      <a:r>
                        <a:rPr lang="en-US" altLang="zh-CN" sz="1800" b="0">
                          <a:cs typeface="Times New Roman" panose="02020603050405020304" pitchFamily="18" charset="0"/>
                        </a:rPr>
                        <a:t>0</a:t>
                      </a:r>
                      <a:r>
                        <a:rPr lang="en-US" altLang="zh-CN" sz="1800">
                          <a:cs typeface="Times New Roman" panose="02020603050405020304" pitchFamily="18" charset="0"/>
                        </a:rPr>
                        <a:t>   1</a:t>
                      </a:r>
                      <a:r>
                        <a:rPr lang="en-US" altLang="zh-CN" sz="1800" b="0">
                          <a:cs typeface="Times New Roman" panose="02020603050405020304" pitchFamily="18" charset="0"/>
                        </a:rPr>
                        <a:t>   </a:t>
                      </a:r>
                      <a:r>
                        <a:rPr lang="en-US" altLang="zh-CN" sz="1800">
                          <a:cs typeface="Times New Roman" panose="02020603050405020304" pitchFamily="18" charset="0"/>
                        </a:rPr>
                        <a:t>1   1   1   1</a:t>
                      </a:r>
                      <a:r>
                        <a:rPr lang="en-US" altLang="zh-CN" sz="1800" b="0">
                          <a:cs typeface="Times New Roman" panose="02020603050405020304" pitchFamily="18" charset="0"/>
                        </a:rPr>
                        <a:t> </a:t>
                      </a:r>
                      <a:r>
                        <a:rPr lang="en-US" altLang="zh-CN" sz="1800">
                          <a:cs typeface="Times New Roman" panose="02020603050405020304" pitchFamily="18" charset="0"/>
                        </a:rPr>
                        <a:t>   </a:t>
                      </a:r>
                      <a:endParaRPr lang="en-US" altLang="zh-CN" sz="1800">
                        <a:cs typeface="Times New Roman" panose="02020603050405020304" pitchFamily="18" charset="0"/>
                      </a:endParaRP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   </a:t>
                      </a:r>
                      <a:r>
                        <a:rPr lang="en-US" altLang="zh-CN" sz="1800" b="0">
                          <a:cs typeface="Times New Roman" panose="02020603050405020304" pitchFamily="18" charset="0"/>
                        </a:rPr>
                        <a:t>0</a:t>
                      </a:r>
                      <a:r>
                        <a:rPr lang="en-US" altLang="zh-CN" sz="1800">
                          <a:cs typeface="Times New Roman" panose="02020603050405020304" pitchFamily="18" charset="0"/>
                        </a:rPr>
                        <a:t>   1</a:t>
                      </a:r>
                      <a:r>
                        <a:rPr lang="en-US" altLang="zh-CN" sz="1800" b="0">
                          <a:cs typeface="Times New Roman" panose="02020603050405020304" pitchFamily="18" charset="0"/>
                        </a:rPr>
                        <a:t>   </a:t>
                      </a:r>
                      <a:r>
                        <a:rPr lang="en-US" altLang="zh-CN" sz="1800">
                          <a:cs typeface="Times New Roman" panose="02020603050405020304" pitchFamily="18" charset="0"/>
                        </a:rPr>
                        <a:t>1   1   1      </a:t>
                      </a:r>
                      <a:endParaRPr lang="en-US" altLang="zh-CN" sz="1800">
                        <a:cs typeface="Times New Roman" panose="02020603050405020304" pitchFamily="18" charset="0"/>
                      </a:endParaRP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 </a:t>
                      </a:r>
                      <a:r>
                        <a:rPr lang="en-US" altLang="zh-CN" sz="1800" b="0">
                          <a:cs typeface="Times New Roman" panose="02020603050405020304" pitchFamily="18" charset="0"/>
                        </a:rPr>
                        <a:t>  </a:t>
                      </a: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  </a:t>
                      </a:r>
                      <a:r>
                        <a:rPr lang="en-US" altLang="zh-CN" sz="1800" b="0">
                          <a:cs typeface="Times New Roman" panose="02020603050405020304" pitchFamily="18" charset="0"/>
                        </a:rPr>
                        <a:t>0</a:t>
                      </a:r>
                      <a:r>
                        <a:rPr lang="en-US" altLang="zh-CN" sz="1800">
                          <a:cs typeface="Times New Roman" panose="02020603050405020304" pitchFamily="18" charset="0"/>
                        </a:rPr>
                        <a:t>   1</a:t>
                      </a:r>
                      <a:r>
                        <a:rPr lang="en-US" altLang="zh-CN" sz="1800" b="0">
                          <a:cs typeface="Times New Roman" panose="02020603050405020304" pitchFamily="18" charset="0"/>
                        </a:rPr>
                        <a:t>   </a:t>
                      </a:r>
                      <a:r>
                        <a:rPr lang="en-US" altLang="zh-CN" sz="1800">
                          <a:cs typeface="Times New Roman" panose="02020603050405020304" pitchFamily="18" charset="0"/>
                        </a:rPr>
                        <a:t>1   1</a:t>
                      </a:r>
                      <a:r>
                        <a:rPr lang="en-US" altLang="zh-CN" sz="1800" b="0">
                          <a:cs typeface="Times New Roman" panose="02020603050405020304" pitchFamily="18" charset="0"/>
                        </a:rPr>
                        <a:t> </a:t>
                      </a:r>
                      <a:r>
                        <a:rPr lang="en-US" altLang="zh-CN" sz="1800">
                          <a:cs typeface="Times New Roman" panose="02020603050405020304" pitchFamily="18" charset="0"/>
                        </a:rPr>
                        <a:t>     </a:t>
                      </a:r>
                      <a:endParaRPr lang="en-US" altLang="zh-CN" sz="1800">
                        <a:cs typeface="Times New Roman" panose="02020603050405020304" pitchFamily="18" charset="0"/>
                      </a:endParaRP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 </a:t>
                      </a:r>
                      <a:r>
                        <a:rPr lang="en-US" altLang="zh-CN" sz="1800" b="0">
                          <a:cs typeface="Times New Roman" panose="02020603050405020304" pitchFamily="18" charset="0"/>
                        </a:rPr>
                        <a:t>  </a:t>
                      </a: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   </a:t>
                      </a:r>
                      <a:r>
                        <a:rPr lang="en-US" altLang="zh-CN" sz="1800" b="0">
                          <a:cs typeface="Times New Roman" panose="02020603050405020304" pitchFamily="18" charset="0"/>
                        </a:rPr>
                        <a:t>0</a:t>
                      </a:r>
                      <a:r>
                        <a:rPr lang="en-US" altLang="zh-CN" sz="1800">
                          <a:cs typeface="Times New Roman" panose="02020603050405020304" pitchFamily="18" charset="0"/>
                        </a:rPr>
                        <a:t>   1   1    </a:t>
                      </a:r>
                      <a:endParaRPr lang="en-US" altLang="zh-CN" sz="1800">
                        <a:cs typeface="Times New Roman" panose="02020603050405020304" pitchFamily="18" charset="0"/>
                      </a:endParaRP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1   1   1   1   1</a:t>
                      </a:r>
                      <a:r>
                        <a:rPr lang="en-US" altLang="zh-CN" sz="1800" b="0">
                          <a:cs typeface="Times New Roman" panose="02020603050405020304" pitchFamily="18" charset="0"/>
                        </a:rPr>
                        <a:t>   </a:t>
                      </a:r>
                      <a:r>
                        <a:rPr lang="en-US" altLang="zh-CN" sz="1800">
                          <a:cs typeface="Times New Roman" panose="02020603050405020304" pitchFamily="18" charset="0"/>
                        </a:rPr>
                        <a:t>1   </a:t>
                      </a:r>
                      <a:r>
                        <a:rPr lang="en-US" altLang="zh-CN" sz="1800" b="0">
                          <a:cs typeface="Times New Roman" panose="02020603050405020304" pitchFamily="18" charset="0"/>
                        </a:rPr>
                        <a:t>0</a:t>
                      </a:r>
                      <a:r>
                        <a:rPr lang="en-US" altLang="zh-CN" sz="1800">
                          <a:cs typeface="Times New Roman" panose="02020603050405020304" pitchFamily="18" charset="0"/>
                        </a:rPr>
                        <a:t>   1     </a:t>
                      </a:r>
                      <a:endParaRPr lang="en-US" altLang="zh-CN" sz="1800">
                        <a:cs typeface="Times New Roman" panose="02020603050405020304" pitchFamily="18" charset="0"/>
                      </a:endParaRP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1   1   1   1   1</a:t>
                      </a:r>
                      <a:r>
                        <a:rPr lang="en-US" altLang="zh-CN" sz="1800" b="0">
                          <a:cs typeface="Times New Roman" panose="02020603050405020304" pitchFamily="18" charset="0"/>
                        </a:rPr>
                        <a:t>   </a:t>
                      </a: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   </a:t>
                      </a:r>
                      <a:r>
                        <a:rPr lang="en-US" altLang="zh-CN" sz="1800" b="0">
                          <a:cs typeface="Times New Roman" panose="02020603050405020304" pitchFamily="18" charset="0"/>
                        </a:rPr>
                        <a:t>0</a:t>
                      </a:r>
                      <a:r>
                        <a:rPr lang="en-US" altLang="zh-CN" sz="1800">
                          <a:cs typeface="Times New Roman" panose="02020603050405020304" pitchFamily="18" charset="0"/>
                        </a:rPr>
                        <a:t>      </a:t>
                      </a:r>
                      <a:endParaRPr lang="en-US" altLang="zh-CN" sz="1800">
                        <a:ea typeface="Times New Roman" panose="02020603050405020304" pitchFamily="18" charset="0"/>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标题 161793"/>
          <p:cNvSpPr>
            <a:spLocks noGrp="1"/>
          </p:cNvSpPr>
          <p:nvPr>
            <p:ph type="title"/>
          </p:nvPr>
        </p:nvSpPr>
        <p:spPr/>
        <p:txBody>
          <a:bodyPr anchor="ctr" anchorCtr="0"/>
          <a:p>
            <a:r>
              <a:rPr lang="zh-CN" altLang="en-US" dirty="0"/>
              <a:t>1.</a:t>
            </a:r>
            <a:r>
              <a:rPr lang="en-US" altLang="zh-CN"/>
              <a:t>4  </a:t>
            </a:r>
            <a:r>
              <a:rPr lang="zh-CN" altLang="en-US" dirty="0"/>
              <a:t>带符号二进制数的运算</a:t>
            </a:r>
            <a:endParaRPr lang="zh-CN" altLang="en-US" dirty="0"/>
          </a:p>
        </p:txBody>
      </p:sp>
      <p:sp>
        <p:nvSpPr>
          <p:cNvPr id="161795" name="文本占位符 161794"/>
          <p:cNvSpPr>
            <a:spLocks noGrp="1"/>
          </p:cNvSpPr>
          <p:nvPr>
            <p:ph type="body" idx="1"/>
          </p:nvPr>
        </p:nvSpPr>
        <p:spPr/>
        <p:txBody>
          <a:bodyPr/>
          <a:p>
            <a:pPr>
              <a:lnSpc>
                <a:spcPct val="100000"/>
              </a:lnSpc>
              <a:buNone/>
            </a:pPr>
            <a:r>
              <a:rPr lang="zh-CN" altLang="en-US" sz="2400" dirty="0"/>
              <a:t>计算机中的符号数可表示为：</a:t>
            </a:r>
            <a:endParaRPr lang="zh-CN" altLang="en-US" sz="2400" dirty="0"/>
          </a:p>
          <a:p>
            <a:pPr>
              <a:lnSpc>
                <a:spcPct val="100000"/>
              </a:lnSpc>
              <a:buNone/>
            </a:pPr>
            <a:r>
              <a:rPr lang="zh-CN" altLang="en-US" dirty="0"/>
              <a:t>               </a:t>
            </a:r>
            <a:r>
              <a:rPr lang="zh-CN" altLang="en-US" sz="2400" dirty="0"/>
              <a:t>符号位 + 数值位</a:t>
            </a:r>
            <a:endParaRPr lang="en-US" altLang="zh-CN" sz="2400"/>
          </a:p>
          <a:p>
            <a:pPr>
              <a:lnSpc>
                <a:spcPct val="100000"/>
              </a:lnSpc>
              <a:buNone/>
            </a:pPr>
            <a:endParaRPr lang="zh-CN" altLang="en-US" sz="2400" dirty="0"/>
          </a:p>
          <a:p>
            <a:pPr>
              <a:lnSpc>
                <a:spcPct val="100000"/>
              </a:lnSpc>
              <a:buNone/>
            </a:pPr>
            <a:r>
              <a:rPr lang="zh-CN" altLang="en-US" sz="2400" dirty="0"/>
              <a:t>                      机器数</a:t>
            </a:r>
            <a:endParaRPr lang="zh-CN" altLang="en-US" sz="2400" dirty="0"/>
          </a:p>
          <a:p>
            <a:pPr>
              <a:lnSpc>
                <a:spcPct val="100000"/>
              </a:lnSpc>
            </a:pPr>
            <a:r>
              <a:rPr lang="zh-CN" altLang="en-US" sz="2400" dirty="0"/>
              <a:t>把二进制数的</a:t>
            </a:r>
            <a:r>
              <a:rPr lang="zh-CN" altLang="en-US" sz="2400" dirty="0">
                <a:solidFill>
                  <a:srgbClr val="990000"/>
                </a:solidFill>
              </a:rPr>
              <a:t>最高位</a:t>
            </a:r>
            <a:r>
              <a:rPr lang="zh-CN" altLang="en-US" sz="2400" dirty="0"/>
              <a:t>定义为符号位</a:t>
            </a:r>
            <a:endParaRPr lang="zh-CN" altLang="en-US" sz="2400" dirty="0"/>
          </a:p>
          <a:p>
            <a:pPr>
              <a:lnSpc>
                <a:spcPct val="100000"/>
              </a:lnSpc>
              <a:buNone/>
            </a:pPr>
            <a:r>
              <a:rPr lang="zh-CN" altLang="en-US" sz="2400" dirty="0"/>
              <a:t>  符号位为 </a:t>
            </a:r>
            <a:r>
              <a:rPr lang="en-US" altLang="zh-CN" sz="2400">
                <a:solidFill>
                  <a:srgbClr val="990000"/>
                </a:solidFill>
              </a:rPr>
              <a:t>0 </a:t>
            </a:r>
            <a:r>
              <a:rPr lang="zh-CN" altLang="en-US" sz="2400" dirty="0"/>
              <a:t>表示</a:t>
            </a:r>
            <a:r>
              <a:rPr lang="zh-CN" altLang="en-US" sz="2400" dirty="0">
                <a:solidFill>
                  <a:srgbClr val="990000"/>
                </a:solidFill>
              </a:rPr>
              <a:t>正数</a:t>
            </a:r>
            <a:r>
              <a:rPr lang="zh-CN" altLang="en-US" sz="2400" dirty="0"/>
              <a:t>，符号位为 </a:t>
            </a:r>
            <a:r>
              <a:rPr lang="en-US" altLang="zh-CN" sz="2400">
                <a:solidFill>
                  <a:srgbClr val="990000"/>
                </a:solidFill>
              </a:rPr>
              <a:t>1</a:t>
            </a:r>
            <a:r>
              <a:rPr lang="en-US" altLang="zh-CN" sz="2400"/>
              <a:t> </a:t>
            </a:r>
            <a:r>
              <a:rPr lang="zh-CN" altLang="en-US" sz="2400" dirty="0"/>
              <a:t>表示</a:t>
            </a:r>
            <a:r>
              <a:rPr lang="zh-CN" altLang="en-US" sz="2400" dirty="0">
                <a:solidFill>
                  <a:srgbClr val="990000"/>
                </a:solidFill>
              </a:rPr>
              <a:t>负数</a:t>
            </a:r>
            <a:endParaRPr lang="zh-CN" altLang="en-US" sz="2400" dirty="0">
              <a:solidFill>
                <a:srgbClr val="990000"/>
              </a:solidFill>
            </a:endParaRPr>
          </a:p>
          <a:p>
            <a:pPr>
              <a:lnSpc>
                <a:spcPct val="100000"/>
              </a:lnSpc>
            </a:pPr>
            <a:r>
              <a:rPr lang="zh-CN" altLang="en-US" sz="2400" dirty="0"/>
              <a:t>连同符号位一起数值化了的数，称为</a:t>
            </a:r>
            <a:r>
              <a:rPr lang="zh-CN" altLang="en-US" sz="2400" dirty="0">
                <a:solidFill>
                  <a:srgbClr val="990000"/>
                </a:solidFill>
              </a:rPr>
              <a:t>机器数</a:t>
            </a:r>
            <a:r>
              <a:rPr lang="zh-CN" altLang="en-US" sz="2400" dirty="0"/>
              <a:t>。</a:t>
            </a:r>
            <a:endParaRPr lang="zh-CN" altLang="en-US" sz="2400" dirty="0"/>
          </a:p>
          <a:p>
            <a:pPr>
              <a:lnSpc>
                <a:spcPct val="100000"/>
              </a:lnSpc>
            </a:pPr>
            <a:r>
              <a:rPr lang="zh-CN" altLang="en-US" sz="2400" dirty="0"/>
              <a:t>机器数所表示的真实的数值，称为</a:t>
            </a:r>
            <a:r>
              <a:rPr lang="zh-CN" altLang="en-US" sz="2400" dirty="0">
                <a:solidFill>
                  <a:srgbClr val="990000"/>
                </a:solidFill>
              </a:rPr>
              <a:t>真值</a:t>
            </a:r>
            <a:r>
              <a:rPr lang="zh-CN" altLang="en-US" sz="2400" dirty="0"/>
              <a:t>。</a:t>
            </a:r>
            <a:endParaRPr lang="zh-CN" altLang="en-US" sz="2400" dirty="0"/>
          </a:p>
          <a:p>
            <a:pPr>
              <a:lnSpc>
                <a:spcPct val="100000"/>
              </a:lnSpc>
              <a:buNone/>
            </a:pPr>
            <a:r>
              <a:rPr lang="zh-CN" altLang="en-US" sz="2400" dirty="0">
                <a:solidFill>
                  <a:srgbClr val="990000"/>
                </a:solidFill>
              </a:rPr>
              <a:t>（在以下讲述中，均以８位二进制数为例）</a:t>
            </a:r>
            <a:endParaRPr lang="zh-CN" altLang="en-US" sz="2400" dirty="0">
              <a:solidFill>
                <a:srgbClr val="990000"/>
              </a:solidFill>
            </a:endParaRPr>
          </a:p>
        </p:txBody>
      </p:sp>
      <p:sp>
        <p:nvSpPr>
          <p:cNvPr id="161796" name="左大括号 161795"/>
          <p:cNvSpPr/>
          <p:nvPr/>
        </p:nvSpPr>
        <p:spPr>
          <a:xfrm rot="-5400000">
            <a:off x="4305300" y="1790700"/>
            <a:ext cx="228600" cy="2133600"/>
          </a:xfrm>
          <a:prstGeom prst="leftBrace">
            <a:avLst>
              <a:gd name="adj1" fmla="val 77777"/>
              <a:gd name="adj2" fmla="val 50000"/>
            </a:avLst>
          </a:prstGeom>
          <a:noFill/>
          <a:ln w="25400" cap="sq" cmpd="sng">
            <a:solidFill>
              <a:srgbClr val="800000"/>
            </a:solidFill>
            <a:prstDash val="solid"/>
            <a:headEnd type="none" w="sm" len="sm"/>
            <a:tailEnd type="none" w="sm" len="sm"/>
          </a:ln>
        </p:spPr>
        <p:txBody>
          <a:bodyPr/>
          <a:p>
            <a:endParaRPr lang="zh-CN" altLang="en-US"/>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9" name="文本占位符 162818"/>
          <p:cNvSpPr>
            <a:spLocks noGrp="1"/>
          </p:cNvSpPr>
          <p:nvPr>
            <p:ph type="body" idx="1"/>
          </p:nvPr>
        </p:nvSpPr>
        <p:spPr/>
        <p:txBody>
          <a:bodyPr/>
          <a:p>
            <a:pPr>
              <a:lnSpc>
                <a:spcPct val="100000"/>
              </a:lnSpc>
              <a:buNone/>
            </a:pPr>
            <a:r>
              <a:rPr lang="zh-CN" altLang="en-US" dirty="0"/>
              <a:t>[例]：</a:t>
            </a:r>
            <a:endParaRPr lang="zh-CN" altLang="en-US" dirty="0"/>
          </a:p>
          <a:p>
            <a:pPr>
              <a:lnSpc>
                <a:spcPct val="100000"/>
              </a:lnSpc>
              <a:buNone/>
            </a:pPr>
            <a:r>
              <a:rPr lang="zh-CN" altLang="en-US" dirty="0"/>
              <a:t>             </a:t>
            </a:r>
            <a:r>
              <a:rPr lang="zh-CN" altLang="en-US" sz="2400" dirty="0"/>
              <a:t>真值         机器数</a:t>
            </a:r>
            <a:endParaRPr lang="en-US" altLang="zh-CN" sz="2400"/>
          </a:p>
          <a:p>
            <a:pPr>
              <a:lnSpc>
                <a:spcPct val="100000"/>
              </a:lnSpc>
              <a:buNone/>
            </a:pPr>
            <a:r>
              <a:rPr lang="zh-CN" altLang="en-US" dirty="0"/>
              <a:t>     +52 = +0110100 = </a:t>
            </a:r>
            <a:r>
              <a:rPr lang="zh-CN" altLang="en-US" u="sng" dirty="0"/>
              <a:t>0</a:t>
            </a:r>
            <a:r>
              <a:rPr lang="zh-CN" altLang="en-US" dirty="0"/>
              <a:t>  </a:t>
            </a:r>
            <a:r>
              <a:rPr lang="zh-CN" altLang="en-US" u="sng" dirty="0"/>
              <a:t>0110100</a:t>
            </a:r>
            <a:r>
              <a:rPr lang="zh-CN" altLang="en-US" dirty="0"/>
              <a:t>                 </a:t>
            </a:r>
            <a:endParaRPr lang="zh-CN" altLang="en-US" dirty="0"/>
          </a:p>
          <a:p>
            <a:pPr>
              <a:lnSpc>
                <a:spcPct val="100000"/>
              </a:lnSpc>
              <a:buNone/>
            </a:pPr>
            <a:r>
              <a:rPr lang="zh-CN" altLang="en-US" dirty="0"/>
              <a:t>              </a:t>
            </a:r>
            <a:endParaRPr lang="zh-CN" altLang="en-US" dirty="0"/>
          </a:p>
          <a:p>
            <a:pPr>
              <a:lnSpc>
                <a:spcPct val="100000"/>
              </a:lnSpc>
              <a:buNone/>
            </a:pPr>
            <a:r>
              <a:rPr lang="zh-CN" altLang="en-US" dirty="0"/>
              <a:t>                   </a:t>
            </a:r>
            <a:r>
              <a:rPr lang="zh-CN" altLang="en-US" sz="2400" dirty="0"/>
              <a:t>符号位   数值位</a:t>
            </a:r>
            <a:endParaRPr lang="en-US" altLang="zh-CN" sz="2400"/>
          </a:p>
          <a:p>
            <a:pPr>
              <a:lnSpc>
                <a:spcPct val="100000"/>
              </a:lnSpc>
              <a:buNone/>
            </a:pPr>
            <a:r>
              <a:rPr lang="zh-CN" altLang="en-US" dirty="0"/>
              <a:t>     -52 = -0110100 = </a:t>
            </a:r>
            <a:r>
              <a:rPr lang="zh-CN" altLang="en-US" u="sng" dirty="0"/>
              <a:t>1</a:t>
            </a:r>
            <a:r>
              <a:rPr lang="zh-CN" altLang="en-US" dirty="0"/>
              <a:t>  </a:t>
            </a:r>
            <a:r>
              <a:rPr lang="zh-CN" altLang="en-US" u="sng" dirty="0"/>
              <a:t>0110100</a:t>
            </a:r>
            <a:endParaRPr lang="zh-CN" altLang="en-US" u="sng" dirty="0"/>
          </a:p>
          <a:p>
            <a:pPr>
              <a:lnSpc>
                <a:spcPct val="100000"/>
              </a:lnSpc>
              <a:buNone/>
            </a:pPr>
            <a:r>
              <a:rPr lang="zh-CN" altLang="en-US" dirty="0"/>
              <a:t>            </a:t>
            </a:r>
            <a:endParaRPr lang="zh-CN" altLang="en-US" dirty="0"/>
          </a:p>
          <a:p>
            <a:pPr>
              <a:lnSpc>
                <a:spcPct val="100000"/>
              </a:lnSpc>
              <a:buNone/>
            </a:pPr>
            <a:r>
              <a:rPr lang="zh-CN" altLang="en-US" dirty="0"/>
              <a:t>                   </a:t>
            </a:r>
            <a:r>
              <a:rPr lang="zh-CN" altLang="en-US" sz="2400" dirty="0"/>
              <a:t>符号位    数值位</a:t>
            </a:r>
            <a:endParaRPr lang="zh-CN" altLang="en-US" sz="2400" dirty="0"/>
          </a:p>
        </p:txBody>
      </p:sp>
      <p:sp>
        <p:nvSpPr>
          <p:cNvPr id="162821" name="直接连接符 162820"/>
          <p:cNvSpPr/>
          <p:nvPr/>
        </p:nvSpPr>
        <p:spPr>
          <a:xfrm flipV="1">
            <a:off x="4343400" y="3200400"/>
            <a:ext cx="228600" cy="685800"/>
          </a:xfrm>
          <a:prstGeom prst="line">
            <a:avLst/>
          </a:prstGeom>
          <a:ln w="22225" cap="sq" cmpd="sng">
            <a:solidFill>
              <a:srgbClr val="FFFF00"/>
            </a:solidFill>
            <a:prstDash val="solid"/>
            <a:headEnd type="none" w="sm" len="sm"/>
            <a:tailEnd type="triangle" w="med" len="med"/>
          </a:ln>
        </p:spPr>
      </p:sp>
      <p:sp>
        <p:nvSpPr>
          <p:cNvPr id="162822" name="直接连接符 162821"/>
          <p:cNvSpPr/>
          <p:nvPr/>
        </p:nvSpPr>
        <p:spPr>
          <a:xfrm flipH="1" flipV="1">
            <a:off x="5638800" y="3200400"/>
            <a:ext cx="152400" cy="609600"/>
          </a:xfrm>
          <a:prstGeom prst="line">
            <a:avLst/>
          </a:prstGeom>
          <a:ln w="22225" cap="sq" cmpd="sng">
            <a:solidFill>
              <a:srgbClr val="FD1B15"/>
            </a:solidFill>
            <a:prstDash val="solid"/>
            <a:headEnd type="none" w="sm" len="sm"/>
            <a:tailEnd type="triangle" w="med" len="med"/>
          </a:ln>
        </p:spPr>
      </p:sp>
      <p:sp>
        <p:nvSpPr>
          <p:cNvPr id="162823" name="直接连接符 162822"/>
          <p:cNvSpPr/>
          <p:nvPr/>
        </p:nvSpPr>
        <p:spPr>
          <a:xfrm flipV="1">
            <a:off x="4419600" y="4862513"/>
            <a:ext cx="152400" cy="609600"/>
          </a:xfrm>
          <a:prstGeom prst="line">
            <a:avLst/>
          </a:prstGeom>
          <a:ln w="22225" cap="sq" cmpd="sng">
            <a:solidFill>
              <a:srgbClr val="FFFF00"/>
            </a:solidFill>
            <a:prstDash val="solid"/>
            <a:headEnd type="none" w="sm" len="sm"/>
            <a:tailEnd type="triangle" w="med" len="med"/>
          </a:ln>
        </p:spPr>
      </p:sp>
      <p:sp>
        <p:nvSpPr>
          <p:cNvPr id="162824" name="直接连接符 162823"/>
          <p:cNvSpPr/>
          <p:nvPr/>
        </p:nvSpPr>
        <p:spPr>
          <a:xfrm flipV="1">
            <a:off x="6019800" y="4876800"/>
            <a:ext cx="0" cy="609600"/>
          </a:xfrm>
          <a:prstGeom prst="line">
            <a:avLst/>
          </a:prstGeom>
          <a:ln w="22225" cap="sq" cmpd="sng">
            <a:solidFill>
              <a:srgbClr val="FD1B15"/>
            </a:solidFill>
            <a:prstDash val="solid"/>
            <a:headEnd type="none" w="sm" len="sm"/>
            <a:tailEnd type="triangle" w="med" len="med"/>
          </a:ln>
        </p:spPr>
      </p:sp>
      <p:sp>
        <p:nvSpPr>
          <p:cNvPr id="162825" name="左大括号 162824"/>
          <p:cNvSpPr/>
          <p:nvPr/>
        </p:nvSpPr>
        <p:spPr>
          <a:xfrm rot="5400000" flipV="1">
            <a:off x="3128963" y="1971675"/>
            <a:ext cx="228600" cy="1371600"/>
          </a:xfrm>
          <a:prstGeom prst="leftBrace">
            <a:avLst>
              <a:gd name="adj1" fmla="val 50000"/>
              <a:gd name="adj2" fmla="val 50593"/>
            </a:avLst>
          </a:prstGeom>
          <a:noFill/>
          <a:ln w="25400" cap="sq" cmpd="sng">
            <a:solidFill>
              <a:srgbClr val="800000"/>
            </a:solidFill>
            <a:prstDash val="solid"/>
            <a:headEnd type="none" w="sm" len="sm"/>
            <a:tailEnd type="none" w="sm" len="sm"/>
          </a:ln>
        </p:spPr>
        <p:txBody>
          <a:bodyPr/>
          <a:p>
            <a:endParaRPr lang="zh-CN" altLang="en-US"/>
          </a:p>
        </p:txBody>
      </p:sp>
      <p:sp>
        <p:nvSpPr>
          <p:cNvPr id="162826" name="左大括号 162825"/>
          <p:cNvSpPr/>
          <p:nvPr/>
        </p:nvSpPr>
        <p:spPr>
          <a:xfrm rot="5400000" flipV="1">
            <a:off x="5219700" y="1819275"/>
            <a:ext cx="228600" cy="1676400"/>
          </a:xfrm>
          <a:prstGeom prst="leftBrace">
            <a:avLst>
              <a:gd name="adj1" fmla="val 61111"/>
              <a:gd name="adj2" fmla="val 50593"/>
            </a:avLst>
          </a:prstGeom>
          <a:noFill/>
          <a:ln w="25400" cap="sq" cmpd="sng">
            <a:solidFill>
              <a:srgbClr val="800000"/>
            </a:solidFill>
            <a:prstDash val="solid"/>
            <a:headEnd type="none" w="sm" len="sm"/>
            <a:tailEnd type="none" w="sm" len="sm"/>
          </a:ln>
        </p:spPr>
        <p:txBody>
          <a:bodyPr/>
          <a:p>
            <a:endParaRPr lang="zh-CN" altLang="en-US"/>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3" name="文本占位符 163842"/>
          <p:cNvSpPr>
            <a:spLocks noGrp="1"/>
          </p:cNvSpPr>
          <p:nvPr>
            <p:ph type="body" idx="1"/>
          </p:nvPr>
        </p:nvSpPr>
        <p:spPr/>
        <p:txBody>
          <a:bodyPr/>
          <a:p>
            <a:pPr marL="363855" indent="-363855">
              <a:buNone/>
            </a:pPr>
            <a:r>
              <a:rPr lang="en-US" altLang="zh-CN"/>
              <a:t>1.</a:t>
            </a:r>
            <a:r>
              <a:rPr lang="zh-CN" altLang="en-US" dirty="0">
                <a:latin typeface="Times New Roman" panose="02020603050405020304" pitchFamily="18" charset="0"/>
              </a:rPr>
              <a:t>符号数的表示：</a:t>
            </a:r>
            <a:endParaRPr lang="zh-CN" altLang="en-US" dirty="0">
              <a:latin typeface="Times New Roman" panose="02020603050405020304" pitchFamily="18" charset="0"/>
            </a:endParaRPr>
          </a:p>
          <a:p>
            <a:pPr marL="363855" indent="-363855"/>
            <a:r>
              <a:rPr lang="zh-CN" altLang="en-US" sz="2400" dirty="0"/>
              <a:t>对于符号数，机器数常用的表示方法有</a:t>
            </a:r>
            <a:r>
              <a:rPr lang="zh-CN" altLang="en-US" sz="2400" dirty="0">
                <a:solidFill>
                  <a:srgbClr val="990000"/>
                </a:solidFill>
              </a:rPr>
              <a:t>原码</a:t>
            </a:r>
            <a:r>
              <a:rPr lang="zh-CN" altLang="en-US" sz="2400" dirty="0"/>
              <a:t>、</a:t>
            </a:r>
            <a:r>
              <a:rPr lang="zh-CN" altLang="en-US" sz="2400" dirty="0">
                <a:solidFill>
                  <a:srgbClr val="990000"/>
                </a:solidFill>
              </a:rPr>
              <a:t>反码</a:t>
            </a:r>
            <a:r>
              <a:rPr lang="zh-CN" altLang="en-US" sz="2400" dirty="0"/>
              <a:t>和</a:t>
            </a:r>
            <a:r>
              <a:rPr lang="zh-CN" altLang="en-US" sz="2400" dirty="0">
                <a:solidFill>
                  <a:srgbClr val="990000"/>
                </a:solidFill>
              </a:rPr>
              <a:t>补码</a:t>
            </a:r>
            <a:r>
              <a:rPr lang="zh-CN" altLang="en-US" sz="2400" dirty="0"/>
              <a:t>三种。</a:t>
            </a:r>
            <a:endParaRPr lang="zh-CN" altLang="en-US" sz="2400" dirty="0"/>
          </a:p>
          <a:p>
            <a:pPr marL="363855" indent="-363855"/>
            <a:r>
              <a:rPr lang="zh-CN" altLang="en-US" sz="2400" dirty="0"/>
              <a:t>数</a:t>
            </a:r>
            <a:r>
              <a:rPr lang="en-US" altLang="zh-CN" sz="2400"/>
              <a:t>X</a:t>
            </a:r>
            <a:r>
              <a:rPr lang="zh-CN" altLang="en-US" sz="2400" dirty="0"/>
              <a:t>的原码记作</a:t>
            </a:r>
            <a:r>
              <a:rPr lang="en-US" altLang="zh-CN" sz="2400"/>
              <a:t>[X]</a:t>
            </a:r>
            <a:r>
              <a:rPr lang="zh-CN" altLang="en-US" sz="2400" baseline="-25000" dirty="0"/>
              <a:t>原</a:t>
            </a:r>
            <a:r>
              <a:rPr lang="zh-CN" altLang="en-US" sz="2400" dirty="0"/>
              <a:t>，反码记作</a:t>
            </a:r>
            <a:r>
              <a:rPr lang="en-US" altLang="zh-CN" sz="2400"/>
              <a:t>[X]</a:t>
            </a:r>
            <a:r>
              <a:rPr lang="zh-CN" altLang="en-US" sz="2400" baseline="-25000" dirty="0"/>
              <a:t>反</a:t>
            </a:r>
            <a:r>
              <a:rPr lang="zh-CN" altLang="en-US" sz="2400" dirty="0"/>
              <a:t>，补码记作</a:t>
            </a:r>
            <a:r>
              <a:rPr lang="en-US" altLang="zh-CN" sz="2400"/>
              <a:t>[X]</a:t>
            </a:r>
            <a:r>
              <a:rPr lang="zh-CN" altLang="en-US" sz="2400" baseline="-25000" dirty="0"/>
              <a:t>补</a:t>
            </a:r>
            <a:r>
              <a:rPr lang="zh-CN" altLang="en-US" sz="2400" dirty="0"/>
              <a:t>。</a:t>
            </a:r>
            <a:endParaRPr lang="zh-CN" altLang="en-US" sz="2400" dirty="0"/>
          </a:p>
          <a:p>
            <a:pPr marL="363855" indent="-363855">
              <a:buNone/>
            </a:pPr>
            <a:endParaRPr lang="zh-CN" altLang="en-US" sz="2400" dirty="0"/>
          </a:p>
          <a:p>
            <a:pPr marL="363855" indent="-363855">
              <a:buNone/>
            </a:pPr>
            <a:r>
              <a:rPr lang="zh-CN" altLang="en-US" sz="2400" dirty="0"/>
              <a:t>　</a:t>
            </a:r>
            <a:r>
              <a:rPr lang="zh-CN" altLang="en-US" sz="2400" dirty="0">
                <a:solidFill>
                  <a:srgbClr val="990000"/>
                </a:solidFill>
              </a:rPr>
              <a:t>注意：对正数，三种表示法均相同。它们的差别在于对负数的表示。</a:t>
            </a:r>
            <a:endParaRPr lang="zh-CN" altLang="en-US" sz="2400" dirty="0">
              <a:solidFill>
                <a:srgbClr val="990000"/>
              </a:solidFill>
            </a:endParaRPr>
          </a:p>
          <a:p>
            <a:pPr marL="363855" indent="-363855">
              <a:buNone/>
            </a:pPr>
            <a:r>
              <a:rPr lang="zh-CN" altLang="en-US" sz="2400" dirty="0"/>
              <a:t>         </a:t>
            </a:r>
            <a:endParaRPr lang="zh-CN" altLang="en-US" sz="24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标题 191489"/>
          <p:cNvSpPr>
            <a:spLocks noGrp="1"/>
          </p:cNvSpPr>
          <p:nvPr>
            <p:ph type="title"/>
          </p:nvPr>
        </p:nvSpPr>
        <p:spPr/>
        <p:txBody>
          <a:bodyPr anchor="ctr" anchorCtr="0"/>
          <a:p>
            <a:r>
              <a:rPr lang="zh-CN" altLang="en-US" dirty="0"/>
              <a:t>1.1  概 述</a:t>
            </a:r>
            <a:endParaRPr lang="zh-CN" altLang="en-US" dirty="0"/>
          </a:p>
        </p:txBody>
      </p:sp>
      <p:sp>
        <p:nvSpPr>
          <p:cNvPr id="191491" name="文本占位符 191490"/>
          <p:cNvSpPr>
            <a:spLocks noGrp="1"/>
          </p:cNvSpPr>
          <p:nvPr>
            <p:ph type="body" idx="1"/>
          </p:nvPr>
        </p:nvSpPr>
        <p:spPr/>
        <p:txBody>
          <a:bodyPr/>
          <a:p>
            <a:pPr>
              <a:buNone/>
            </a:pPr>
            <a:r>
              <a:rPr lang="zh-CN" altLang="en-US" dirty="0"/>
              <a:t>电子计算机的发展：</a:t>
            </a:r>
            <a:endParaRPr lang="zh-CN" altLang="en-US" dirty="0"/>
          </a:p>
          <a:p>
            <a:r>
              <a:rPr lang="zh-CN" altLang="en-US" sz="2400" dirty="0"/>
              <a:t>电子管计算机（</a:t>
            </a:r>
            <a:r>
              <a:rPr lang="en-US" altLang="zh-CN" sz="2400"/>
              <a:t>1946-1956</a:t>
            </a:r>
            <a:r>
              <a:rPr lang="zh-CN" altLang="en-US" sz="2400" dirty="0"/>
              <a:t>）</a:t>
            </a:r>
            <a:endParaRPr lang="zh-CN" altLang="en-US" sz="2400" dirty="0"/>
          </a:p>
          <a:p>
            <a:r>
              <a:rPr lang="zh-CN" altLang="en-US" sz="2400" dirty="0"/>
              <a:t>晶体管计算机（</a:t>
            </a:r>
            <a:r>
              <a:rPr lang="en-US" altLang="zh-CN" sz="2400"/>
              <a:t>1957-1964</a:t>
            </a:r>
            <a:r>
              <a:rPr lang="zh-CN" altLang="en-US" sz="2400" dirty="0"/>
              <a:t>）</a:t>
            </a:r>
            <a:endParaRPr lang="zh-CN" altLang="en-US" sz="2400" dirty="0"/>
          </a:p>
          <a:p>
            <a:r>
              <a:rPr lang="zh-CN" altLang="en-US" sz="2400" dirty="0"/>
              <a:t>中小规模集成电路计算机（</a:t>
            </a:r>
            <a:r>
              <a:rPr lang="en-US" altLang="zh-CN" sz="2400"/>
              <a:t>1965-1970</a:t>
            </a:r>
            <a:r>
              <a:rPr lang="zh-CN" altLang="en-US" sz="2400" dirty="0"/>
              <a:t>）</a:t>
            </a:r>
            <a:endParaRPr lang="zh-CN" altLang="en-US" sz="2400" dirty="0"/>
          </a:p>
          <a:p>
            <a:r>
              <a:rPr lang="zh-CN" altLang="en-US" sz="2400" dirty="0"/>
              <a:t>超大规模集成电路计算机（</a:t>
            </a:r>
            <a:r>
              <a:rPr lang="en-US" altLang="zh-CN" sz="2400"/>
              <a:t>1971-</a:t>
            </a:r>
            <a:r>
              <a:rPr lang="zh-CN" altLang="en-US" sz="2400" dirty="0"/>
              <a:t>今）</a:t>
            </a:r>
            <a:endParaRPr lang="zh-CN" altLang="en-US" sz="2400" dirty="0"/>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7" name="文本占位符 164866"/>
          <p:cNvSpPr>
            <a:spLocks noGrp="1"/>
          </p:cNvSpPr>
          <p:nvPr>
            <p:ph type="body" sz="half" idx="1"/>
          </p:nvPr>
        </p:nvSpPr>
        <p:spPr>
          <a:xfrm>
            <a:off x="457200" y="1524000"/>
            <a:ext cx="8305800" cy="4800600"/>
          </a:xfrm>
        </p:spPr>
        <p:txBody>
          <a:bodyPr/>
          <a:p>
            <a:pPr>
              <a:buClr>
                <a:srgbClr val="000066"/>
              </a:buClr>
              <a:buSzPct val="80000"/>
              <a:buFont typeface="Wingdings" panose="05000000000000000000" pitchFamily="2" charset="2"/>
              <a:buNone/>
            </a:pPr>
            <a:r>
              <a:rPr lang="zh-CN" altLang="en-US" dirty="0">
                <a:latin typeface="Times New Roman" panose="02020603050405020304" pitchFamily="18" charset="0"/>
              </a:rPr>
              <a:t>原码</a:t>
            </a:r>
            <a:r>
              <a:rPr lang="en-US" altLang="zh-CN"/>
              <a:t>[X]</a:t>
            </a:r>
            <a:r>
              <a:rPr lang="zh-CN" altLang="en-US" sz="2400" baseline="-25000" dirty="0"/>
              <a:t>原</a:t>
            </a:r>
            <a:endParaRPr lang="zh-CN" altLang="en-US" sz="2400" dirty="0">
              <a:latin typeface="Times New Roman" panose="02020603050405020304" pitchFamily="18" charset="0"/>
            </a:endParaRPr>
          </a:p>
          <a:p>
            <a:pPr>
              <a:buClr>
                <a:srgbClr val="000066"/>
              </a:buClr>
              <a:buSzPct val="80000"/>
              <a:buFont typeface="Wingdings" panose="05000000000000000000" pitchFamily="2" charset="2"/>
              <a:buNone/>
            </a:pPr>
            <a:r>
              <a:rPr lang="zh-CN" altLang="en-US" sz="2400" dirty="0"/>
              <a:t>定义	</a:t>
            </a:r>
            <a:endParaRPr lang="zh-CN" altLang="en-US" sz="2400" dirty="0"/>
          </a:p>
          <a:p>
            <a:pPr>
              <a:buClr>
                <a:srgbClr val="000066"/>
              </a:buClr>
              <a:buSzPct val="80000"/>
              <a:buFont typeface="Wingdings" panose="05000000000000000000" pitchFamily="2" charset="2"/>
              <a:buNone/>
            </a:pPr>
            <a:r>
              <a:rPr lang="zh-CN" altLang="en-US" sz="2400" dirty="0"/>
              <a:t>符号位：0表示正，1表示负；</a:t>
            </a:r>
            <a:endParaRPr lang="zh-CN" altLang="en-US" sz="2400" dirty="0"/>
          </a:p>
          <a:p>
            <a:pPr>
              <a:buClr>
                <a:srgbClr val="000066"/>
              </a:buClr>
              <a:buSzPct val="80000"/>
              <a:buFont typeface="Wingdings" panose="05000000000000000000" pitchFamily="2" charset="2"/>
              <a:buNone/>
            </a:pPr>
            <a:r>
              <a:rPr lang="zh-CN" altLang="en-US" sz="2400" dirty="0"/>
              <a:t>数值位：真值的绝对值。</a:t>
            </a:r>
            <a:endParaRPr lang="zh-CN" altLang="en-US" sz="2400" dirty="0"/>
          </a:p>
          <a:p>
            <a:pPr>
              <a:buClr>
                <a:srgbClr val="000066"/>
              </a:buClr>
              <a:buSzPct val="80000"/>
              <a:buFont typeface="Wingdings" panose="05000000000000000000" pitchFamily="2" charset="2"/>
            </a:pPr>
            <a:r>
              <a:rPr lang="zh-CN" altLang="en-US" sz="2400" u="sng" dirty="0"/>
              <a:t>优点：</a:t>
            </a:r>
            <a:r>
              <a:rPr lang="zh-CN" altLang="en-US" sz="2400" dirty="0"/>
              <a:t> 真值和其原码表示之间的对应关系简单，容易理解</a:t>
            </a:r>
            <a:endParaRPr lang="zh-CN" altLang="en-US" sz="2400" dirty="0"/>
          </a:p>
          <a:p>
            <a:pPr>
              <a:buClr>
                <a:srgbClr val="000066"/>
              </a:buClr>
              <a:buSzPct val="80000"/>
              <a:buFont typeface="Wingdings" panose="05000000000000000000" pitchFamily="2" charset="2"/>
            </a:pPr>
            <a:r>
              <a:rPr lang="zh-CN" altLang="en-US" sz="2400" u="sng" dirty="0"/>
              <a:t>缺点：</a:t>
            </a:r>
            <a:r>
              <a:rPr lang="zh-CN" altLang="en-US" sz="2400" dirty="0"/>
              <a:t> 计算机中用原码进行加减运算比较困难，0的表示不惟一</a:t>
            </a:r>
            <a:endParaRPr lang="zh-CN" altLang="en-US" sz="2400" dirty="0"/>
          </a:p>
        </p:txBody>
      </p:sp>
      <p:graphicFrame>
        <p:nvGraphicFramePr>
          <p:cNvPr id="164872" name="内容占位符 164871"/>
          <p:cNvGraphicFramePr/>
          <p:nvPr>
            <p:ph sz="half" idx="2"/>
          </p:nvPr>
        </p:nvGraphicFramePr>
        <p:xfrm>
          <a:off x="4435475" y="2667000"/>
          <a:ext cx="4175125" cy="1133475"/>
        </p:xfrm>
        <a:graphic>
          <a:graphicData uri="http://schemas.openxmlformats.org/presentationml/2006/ole">
            <mc:AlternateContent xmlns:mc="http://schemas.openxmlformats.org/markup-compatibility/2006">
              <mc:Choice xmlns:v="urn:schemas-microsoft-com:vml" Requires="v">
                <p:oleObj spid="_x0000_s3080" name="" r:id="rId1" imgW="1967865" imgH="533400" progId="Equation.3">
                  <p:embed/>
                </p:oleObj>
              </mc:Choice>
              <mc:Fallback>
                <p:oleObj name="" r:id="rId1" imgW="1967865" imgH="533400" progId="Equation.3">
                  <p:embed/>
                  <p:pic>
                    <p:nvPicPr>
                      <p:cNvPr id="0" name="图片 3079"/>
                      <p:cNvPicPr/>
                      <p:nvPr/>
                    </p:nvPicPr>
                    <p:blipFill>
                      <a:blip r:embed="rId2">
                        <a:clrChange>
                          <a:clrFrom>
                            <a:srgbClr val="000000"/>
                          </a:clrFrom>
                          <a:clrTo>
                            <a:srgbClr val="000066"/>
                          </a:clrTo>
                        </a:clrChange>
                        <a:lum/>
                      </a:blip>
                      <a:stretch>
                        <a:fillRect/>
                      </a:stretch>
                    </p:blipFill>
                    <p:spPr>
                      <a:xfrm>
                        <a:off x="4435475" y="2667000"/>
                        <a:ext cx="4175125" cy="1133475"/>
                      </a:xfrm>
                      <a:prstGeom prst="rect">
                        <a:avLst/>
                      </a:prstGeom>
                      <a:noFill/>
                      <a:ln>
                        <a:solidFill>
                          <a:srgbClr val="003366"/>
                        </a:solidFill>
                        <a:miter/>
                      </a:ln>
                    </p:spPr>
                  </p:pic>
                </p:oleObj>
              </mc:Fallback>
            </mc:AlternateContent>
          </a:graphicData>
        </a:graphic>
      </p:graphicFrame>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7" name="文本占位符 205826"/>
          <p:cNvSpPr>
            <a:spLocks noGrp="1"/>
          </p:cNvSpPr>
          <p:nvPr>
            <p:ph type="body" sz="half" idx="1"/>
          </p:nvPr>
        </p:nvSpPr>
        <p:spPr>
          <a:xfrm>
            <a:off x="457200" y="1524000"/>
            <a:ext cx="8153400" cy="4800600"/>
          </a:xfrm>
        </p:spPr>
        <p:txBody>
          <a:bodyPr/>
          <a:p>
            <a:pPr>
              <a:buClr>
                <a:srgbClr val="000066"/>
              </a:buClr>
              <a:buSzPct val="80000"/>
              <a:buFont typeface="Wingdings" panose="05000000000000000000" pitchFamily="2" charset="2"/>
              <a:buNone/>
            </a:pPr>
            <a:r>
              <a:rPr lang="zh-CN" altLang="en-US" dirty="0"/>
              <a:t>原码的例子</a:t>
            </a:r>
            <a:endParaRPr lang="zh-CN" altLang="en-US" dirty="0"/>
          </a:p>
          <a:p>
            <a:pPr>
              <a:buClr>
                <a:srgbClr val="000066"/>
              </a:buClr>
              <a:buSzPct val="80000"/>
              <a:buFont typeface="Wingdings" panose="05000000000000000000" pitchFamily="2" charset="2"/>
              <a:buNone/>
            </a:pPr>
            <a:endParaRPr lang="zh-CN" altLang="en-US" dirty="0"/>
          </a:p>
          <a:p>
            <a:pPr>
              <a:buClr>
                <a:srgbClr val="000066"/>
              </a:buClr>
              <a:buSzPct val="80000"/>
              <a:buFont typeface="Wingdings" panose="05000000000000000000" pitchFamily="2" charset="2"/>
              <a:buNone/>
            </a:pPr>
            <a:r>
              <a:rPr lang="zh-CN" altLang="en-US" sz="2400" dirty="0"/>
              <a:t>真值</a:t>
            </a:r>
            <a:r>
              <a:rPr lang="zh-CN" altLang="en-US" sz="2400" b="0" dirty="0"/>
              <a:t>  </a:t>
            </a:r>
            <a:r>
              <a:rPr lang="en-US" altLang="zh-CN" sz="2400"/>
              <a:t>X=+18=+0010010    </a:t>
            </a:r>
            <a:r>
              <a:rPr lang="zh-CN" altLang="en-US" sz="2400" dirty="0"/>
              <a:t>原码  </a:t>
            </a:r>
            <a:r>
              <a:rPr lang="en-US" altLang="zh-CN" sz="2400"/>
              <a:t>[X]</a:t>
            </a:r>
            <a:r>
              <a:rPr lang="zh-CN" altLang="en-US" sz="2400" baseline="-20000" dirty="0"/>
              <a:t>原</a:t>
            </a:r>
            <a:r>
              <a:rPr lang="en-US" altLang="zh-CN" sz="2400"/>
              <a:t>=</a:t>
            </a:r>
            <a:r>
              <a:rPr lang="en-US" altLang="zh-CN" sz="2400" u="sng">
                <a:solidFill>
                  <a:srgbClr val="990000"/>
                </a:solidFill>
              </a:rPr>
              <a:t>0</a:t>
            </a:r>
            <a:r>
              <a:rPr lang="en-US" altLang="zh-CN" sz="2400"/>
              <a:t> 0010010</a:t>
            </a:r>
            <a:endParaRPr lang="zh-CN" altLang="en-US" sz="2400" dirty="0"/>
          </a:p>
          <a:p>
            <a:pPr>
              <a:buClr>
                <a:srgbClr val="000066"/>
              </a:buClr>
              <a:buSzPct val="80000"/>
              <a:buFont typeface="Wingdings" panose="05000000000000000000" pitchFamily="2" charset="2"/>
              <a:buNone/>
            </a:pPr>
            <a:r>
              <a:rPr lang="en-US" altLang="zh-CN" sz="2400"/>
              <a:t>      X=-18=-0010010          [X]</a:t>
            </a:r>
            <a:r>
              <a:rPr lang="zh-CN" altLang="en-US" sz="2400" baseline="-20000" dirty="0"/>
              <a:t>原</a:t>
            </a:r>
            <a:r>
              <a:rPr lang="en-US" altLang="zh-CN" sz="2400"/>
              <a:t>=</a:t>
            </a:r>
            <a:r>
              <a:rPr lang="en-US" altLang="zh-CN" sz="2400" u="sng">
                <a:solidFill>
                  <a:srgbClr val="990000"/>
                </a:solidFill>
              </a:rPr>
              <a:t>1</a:t>
            </a:r>
            <a:r>
              <a:rPr lang="en-US" altLang="zh-CN" sz="2400">
                <a:solidFill>
                  <a:srgbClr val="990000"/>
                </a:solidFill>
              </a:rPr>
              <a:t> </a:t>
            </a:r>
            <a:r>
              <a:rPr lang="en-US" altLang="zh-CN" sz="2400"/>
              <a:t>0010010</a:t>
            </a:r>
            <a:endParaRPr lang="zh-CN" altLang="en-US" sz="2400" dirty="0"/>
          </a:p>
          <a:p>
            <a:pPr>
              <a:buClr>
                <a:srgbClr val="000066"/>
              </a:buClr>
              <a:buSzPct val="80000"/>
              <a:buFont typeface="Wingdings" panose="05000000000000000000" pitchFamily="2" charset="2"/>
              <a:buNone/>
            </a:pPr>
            <a:r>
              <a:rPr lang="en-US" altLang="zh-CN" sz="2400"/>
              <a:t>n</a:t>
            </a:r>
            <a:r>
              <a:rPr lang="zh-CN" altLang="en-US" sz="2400" dirty="0"/>
              <a:t>位原码表示数值的范围是</a:t>
            </a:r>
            <a:endParaRPr lang="zh-CN" altLang="en-US" sz="2400" dirty="0"/>
          </a:p>
          <a:p>
            <a:pPr>
              <a:buClr>
                <a:srgbClr val="000066"/>
              </a:buClr>
              <a:buSzPct val="80000"/>
              <a:buFont typeface="Wingdings" panose="05000000000000000000" pitchFamily="2" charset="2"/>
            </a:pPr>
            <a:endParaRPr lang="zh-CN" altLang="en-US" sz="2400" dirty="0"/>
          </a:p>
          <a:p>
            <a:pPr>
              <a:buClr>
                <a:srgbClr val="000066"/>
              </a:buClr>
              <a:buSzPct val="80000"/>
              <a:buFont typeface="Wingdings" panose="05000000000000000000" pitchFamily="2" charset="2"/>
              <a:buNone/>
            </a:pPr>
            <a:r>
              <a:rPr lang="zh-CN" altLang="en-US" sz="2400" dirty="0"/>
              <a:t>对应的原码是</a:t>
            </a:r>
            <a:r>
              <a:rPr lang="en-US" altLang="zh-CN" sz="2400"/>
              <a:t>111</a:t>
            </a:r>
            <a:r>
              <a:rPr lang="en-US" altLang="zh-CN" sz="2400">
                <a:sym typeface="Symbol" panose="05050102010706020507" pitchFamily="18" charset="2"/>
              </a:rPr>
              <a:t></a:t>
            </a:r>
            <a:r>
              <a:rPr lang="en-US" altLang="zh-CN" sz="2400"/>
              <a:t>1</a:t>
            </a:r>
            <a:r>
              <a:rPr lang="zh-CN" altLang="en-US" sz="2400" dirty="0"/>
              <a:t>～ </a:t>
            </a:r>
            <a:r>
              <a:rPr lang="en-US" altLang="zh-CN" sz="2400"/>
              <a:t>011</a:t>
            </a:r>
            <a:r>
              <a:rPr lang="en-US" altLang="zh-CN" sz="2400">
                <a:sym typeface="Symbol" panose="05050102010706020507" pitchFamily="18" charset="2"/>
              </a:rPr>
              <a:t></a:t>
            </a:r>
            <a:r>
              <a:rPr lang="en-US" altLang="zh-CN" sz="2400"/>
              <a:t>1</a:t>
            </a:r>
            <a:r>
              <a:rPr lang="zh-CN" altLang="en-US" sz="2400" dirty="0"/>
              <a:t>。</a:t>
            </a:r>
            <a:endParaRPr lang="zh-CN" altLang="en-US" sz="2400" dirty="0"/>
          </a:p>
          <a:p>
            <a:pPr>
              <a:buClr>
                <a:srgbClr val="000066"/>
              </a:buClr>
              <a:buSzPct val="80000"/>
              <a:buFont typeface="Wingdings" panose="05000000000000000000" pitchFamily="2" charset="2"/>
            </a:pPr>
            <a:endParaRPr lang="zh-CN" altLang="en-US" sz="2400" b="0" dirty="0">
              <a:solidFill>
                <a:srgbClr val="66FFFF"/>
              </a:solidFill>
            </a:endParaRPr>
          </a:p>
        </p:txBody>
      </p:sp>
      <p:graphicFrame>
        <p:nvGraphicFramePr>
          <p:cNvPr id="205828" name="内容占位符 205827"/>
          <p:cNvGraphicFramePr/>
          <p:nvPr>
            <p:ph sz="half" idx="2"/>
          </p:nvPr>
        </p:nvGraphicFramePr>
        <p:xfrm>
          <a:off x="1524000" y="4465638"/>
          <a:ext cx="3505200" cy="530225"/>
        </p:xfrm>
        <a:graphic>
          <a:graphicData uri="http://schemas.openxmlformats.org/presentationml/2006/ole">
            <mc:AlternateContent xmlns:mc="http://schemas.openxmlformats.org/markup-compatibility/2006">
              <mc:Choice xmlns:v="urn:schemas-microsoft-com:vml" Requires="v">
                <p:oleObj spid="_x0000_s3081" name="" r:id="rId1" imgW="1675130" imgH="254000" progId="Equation.DSMT4">
                  <p:embed/>
                </p:oleObj>
              </mc:Choice>
              <mc:Fallback>
                <p:oleObj name="" r:id="rId1" imgW="1675130" imgH="254000" progId="Equation.DSMT4">
                  <p:embed/>
                  <p:pic>
                    <p:nvPicPr>
                      <p:cNvPr id="0" name="图片 3080"/>
                      <p:cNvPicPr/>
                      <p:nvPr/>
                    </p:nvPicPr>
                    <p:blipFill>
                      <a:blip r:embed="rId2">
                        <a:clrChange>
                          <a:clrFrom>
                            <a:srgbClr val="FFFF00"/>
                          </a:clrFrom>
                          <a:clrTo>
                            <a:srgbClr val="000066"/>
                          </a:clrTo>
                        </a:clrChange>
                      </a:blip>
                      <a:stretch>
                        <a:fillRect/>
                      </a:stretch>
                    </p:blipFill>
                    <p:spPr>
                      <a:xfrm>
                        <a:off x="1524000" y="4465638"/>
                        <a:ext cx="3505200" cy="530225"/>
                      </a:xfrm>
                      <a:prstGeom prst="rect">
                        <a:avLst/>
                      </a:prstGeom>
                      <a:noFill/>
                      <a:ln w="38100">
                        <a:miter/>
                      </a:ln>
                    </p:spPr>
                  </p:pic>
                </p:oleObj>
              </mc:Fallback>
            </mc:AlternateContent>
          </a:graphicData>
        </a:graphic>
      </p:graphicFrame>
      <p:sp>
        <p:nvSpPr>
          <p:cNvPr id="205831" name="矩形 205830"/>
          <p:cNvSpPr/>
          <p:nvPr/>
        </p:nvSpPr>
        <p:spPr>
          <a:xfrm>
            <a:off x="1600200" y="2209800"/>
            <a:ext cx="511175" cy="304800"/>
          </a:xfrm>
          <a:prstGeom prst="rect">
            <a:avLst/>
          </a:prstGeom>
          <a:noFill/>
          <a:ln w="9525">
            <a:noFill/>
          </a:ln>
        </p:spPr>
        <p:txBody>
          <a:bodyPr wrap="none" lIns="0" tIns="0" rIns="0" bIns="0">
            <a:spAutoFit/>
          </a:bodyPr>
          <a:p>
            <a:pPr algn="l">
              <a:lnSpc>
                <a:spcPct val="100000"/>
              </a:lnSpc>
            </a:pPr>
            <a:r>
              <a:rPr lang="zh-CN" altLang="en-US" sz="2000" dirty="0">
                <a:solidFill>
                  <a:srgbClr val="000066"/>
                </a:solidFill>
                <a:latin typeface="宋体" panose="02010600030101010101" pitchFamily="2" charset="-122"/>
              </a:rPr>
              <a:t>符号</a:t>
            </a:r>
            <a:endParaRPr lang="zh-CN" altLang="en-US" sz="2000" dirty="0">
              <a:solidFill>
                <a:srgbClr val="000066"/>
              </a:solidFill>
              <a:latin typeface="Times New Roman" panose="02020603050405020304" pitchFamily="18" charset="0"/>
            </a:endParaRPr>
          </a:p>
        </p:txBody>
      </p:sp>
      <p:sp>
        <p:nvSpPr>
          <p:cNvPr id="205832" name="矩形 205831"/>
          <p:cNvSpPr/>
          <p:nvPr/>
        </p:nvSpPr>
        <p:spPr>
          <a:xfrm>
            <a:off x="5591175" y="2209800"/>
            <a:ext cx="766763" cy="304800"/>
          </a:xfrm>
          <a:prstGeom prst="rect">
            <a:avLst/>
          </a:prstGeom>
          <a:noFill/>
          <a:ln w="9525">
            <a:noFill/>
          </a:ln>
        </p:spPr>
        <p:txBody>
          <a:bodyPr wrap="none" lIns="0" tIns="0" rIns="0" bIns="0">
            <a:spAutoFit/>
          </a:bodyPr>
          <a:p>
            <a:pPr algn="l">
              <a:lnSpc>
                <a:spcPct val="100000"/>
              </a:lnSpc>
            </a:pPr>
            <a:r>
              <a:rPr lang="zh-CN" altLang="en-US" sz="2000" dirty="0">
                <a:solidFill>
                  <a:srgbClr val="000066"/>
                </a:solidFill>
                <a:latin typeface="宋体" panose="02010600030101010101" pitchFamily="2" charset="-122"/>
              </a:rPr>
              <a:t>符号位</a:t>
            </a:r>
            <a:endParaRPr lang="zh-CN" altLang="en-US" sz="2000" dirty="0">
              <a:solidFill>
                <a:srgbClr val="000066"/>
              </a:solidFill>
              <a:latin typeface="Times New Roman" panose="02020603050405020304" pitchFamily="18" charset="0"/>
            </a:endParaRPr>
          </a:p>
        </p:txBody>
      </p:sp>
      <p:sp>
        <p:nvSpPr>
          <p:cNvPr id="205835" name="直接连接符 205834"/>
          <p:cNvSpPr/>
          <p:nvPr/>
        </p:nvSpPr>
        <p:spPr>
          <a:xfrm>
            <a:off x="1847850" y="2514600"/>
            <a:ext cx="0" cy="381000"/>
          </a:xfrm>
          <a:prstGeom prst="line">
            <a:avLst/>
          </a:prstGeom>
          <a:ln w="9525" cap="flat" cmpd="sng">
            <a:solidFill>
              <a:srgbClr val="FF6600"/>
            </a:solidFill>
            <a:prstDash val="solid"/>
            <a:headEnd type="none" w="med" len="med"/>
            <a:tailEnd type="triangle" w="med" len="med"/>
          </a:ln>
        </p:spPr>
      </p:sp>
      <p:sp>
        <p:nvSpPr>
          <p:cNvPr id="205836" name="直接连接符 205835"/>
          <p:cNvSpPr/>
          <p:nvPr/>
        </p:nvSpPr>
        <p:spPr>
          <a:xfrm>
            <a:off x="6005513" y="2514600"/>
            <a:ext cx="0" cy="381000"/>
          </a:xfrm>
          <a:prstGeom prst="line">
            <a:avLst/>
          </a:prstGeom>
          <a:ln w="9525" cap="flat" cmpd="sng">
            <a:solidFill>
              <a:srgbClr val="FF6600"/>
            </a:solidFill>
            <a:prstDash val="solid"/>
            <a:headEnd type="none" w="med" len="med"/>
            <a:tailEnd type="triangle" w="med" len="med"/>
          </a:ln>
        </p:spPr>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1" name="文本占位符 165890"/>
          <p:cNvSpPr>
            <a:spLocks noGrp="1"/>
          </p:cNvSpPr>
          <p:nvPr>
            <p:ph type="body" idx="1"/>
          </p:nvPr>
        </p:nvSpPr>
        <p:spPr/>
        <p:txBody>
          <a:bodyPr/>
          <a:p>
            <a:pPr>
              <a:buNone/>
            </a:pPr>
            <a:r>
              <a:rPr lang="zh-CN" altLang="en-US" dirty="0"/>
              <a:t>数0的原码</a:t>
            </a:r>
            <a:r>
              <a:rPr lang="en-US" altLang="zh-CN"/>
              <a:t>:</a:t>
            </a:r>
            <a:endParaRPr lang="en-US" altLang="zh-CN"/>
          </a:p>
          <a:p>
            <a:pPr>
              <a:buNone/>
            </a:pPr>
            <a:r>
              <a:rPr lang="zh-CN" altLang="en-US" dirty="0"/>
              <a:t>   8位数0的原码：+0= </a:t>
            </a:r>
            <a:r>
              <a:rPr lang="zh-CN" altLang="en-US" u="sng" dirty="0">
                <a:solidFill>
                  <a:srgbClr val="990000"/>
                </a:solidFill>
              </a:rPr>
              <a:t>0</a:t>
            </a:r>
            <a:r>
              <a:rPr lang="zh-CN" altLang="en-US" dirty="0"/>
              <a:t> 0000000 </a:t>
            </a:r>
            <a:endParaRPr lang="zh-CN" altLang="en-US" dirty="0"/>
          </a:p>
          <a:p>
            <a:pPr>
              <a:buNone/>
            </a:pPr>
            <a:r>
              <a:rPr lang="zh-CN" altLang="en-US" dirty="0"/>
              <a:t>                 -0= </a:t>
            </a:r>
            <a:r>
              <a:rPr lang="zh-CN" altLang="en-US" u="sng" dirty="0">
                <a:solidFill>
                  <a:srgbClr val="990000"/>
                </a:solidFill>
              </a:rPr>
              <a:t>1</a:t>
            </a:r>
            <a:r>
              <a:rPr lang="zh-CN" altLang="en-US" dirty="0"/>
              <a:t> 0000000</a:t>
            </a:r>
            <a:endParaRPr lang="zh-CN" altLang="en-US" dirty="0"/>
          </a:p>
          <a:p>
            <a:pPr>
              <a:buNone/>
            </a:pPr>
            <a:endParaRPr lang="zh-CN" altLang="en-US" dirty="0"/>
          </a:p>
          <a:p>
            <a:pPr>
              <a:buNone/>
            </a:pPr>
            <a:r>
              <a:rPr lang="zh-CN" altLang="en-US" dirty="0"/>
              <a:t>   即：数0的原码不惟一</a:t>
            </a:r>
            <a:endParaRPr lang="zh-CN" altLang="en-US" dirty="0"/>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5" name="文本占位符 166914"/>
          <p:cNvSpPr>
            <a:spLocks noGrp="1"/>
          </p:cNvSpPr>
          <p:nvPr>
            <p:ph type="body" sz="half" idx="1"/>
          </p:nvPr>
        </p:nvSpPr>
        <p:spPr>
          <a:xfrm>
            <a:off x="457200" y="1524000"/>
            <a:ext cx="8153400" cy="4800600"/>
          </a:xfrm>
        </p:spPr>
        <p:txBody>
          <a:bodyPr/>
          <a:p>
            <a:pPr>
              <a:buClr>
                <a:srgbClr val="000066"/>
              </a:buClr>
              <a:buSzPct val="80000"/>
              <a:buFont typeface="Wingdings" panose="05000000000000000000" pitchFamily="2" charset="2"/>
              <a:buNone/>
            </a:pPr>
            <a:r>
              <a:rPr lang="zh-CN" altLang="en-US" dirty="0">
                <a:latin typeface="Times New Roman" panose="02020603050405020304" pitchFamily="18" charset="0"/>
              </a:rPr>
              <a:t>反码</a:t>
            </a:r>
            <a:r>
              <a:rPr lang="en-US" altLang="zh-CN" b="0"/>
              <a:t>[X]</a:t>
            </a:r>
            <a:r>
              <a:rPr lang="zh-CN" altLang="en-US" b="0" baseline="-25000" dirty="0"/>
              <a:t>反</a:t>
            </a:r>
            <a:endParaRPr lang="en-US" altLang="zh-CN" b="0">
              <a:latin typeface="Times New Roman" panose="02020603050405020304" pitchFamily="18" charset="0"/>
            </a:endParaRPr>
          </a:p>
          <a:p>
            <a:pPr>
              <a:buClr>
                <a:srgbClr val="000066"/>
              </a:buClr>
              <a:buSzPct val="80000"/>
              <a:buFont typeface="Wingdings" panose="05000000000000000000" pitchFamily="2" charset="2"/>
              <a:buNone/>
            </a:pPr>
            <a:r>
              <a:rPr lang="zh-CN" altLang="en-US" sz="2400" dirty="0"/>
              <a:t>定义</a:t>
            </a:r>
            <a:endParaRPr lang="en-US" altLang="zh-CN" sz="2400"/>
          </a:p>
          <a:p>
            <a:pPr>
              <a:buClr>
                <a:srgbClr val="000066"/>
              </a:buClr>
              <a:buSzPct val="80000"/>
              <a:buFont typeface="Wingdings" panose="05000000000000000000" pitchFamily="2" charset="2"/>
            </a:pPr>
            <a:r>
              <a:rPr lang="zh-CN" altLang="en-US" sz="2400" dirty="0"/>
              <a:t>若</a:t>
            </a:r>
            <a:r>
              <a:rPr lang="en-US" altLang="zh-CN" sz="2400"/>
              <a:t>X&gt;0 ，</a:t>
            </a:r>
            <a:r>
              <a:rPr lang="zh-CN" altLang="en-US" sz="2400" dirty="0"/>
              <a:t>则  [</a:t>
            </a:r>
            <a:r>
              <a:rPr lang="en-US" altLang="zh-CN" sz="2400"/>
              <a:t>X]</a:t>
            </a:r>
            <a:r>
              <a:rPr lang="zh-CN" altLang="en-US" sz="2400" baseline="-25000" dirty="0"/>
              <a:t>反</a:t>
            </a:r>
            <a:r>
              <a:rPr lang="zh-CN" altLang="en-US" sz="2400" dirty="0"/>
              <a:t>=[</a:t>
            </a:r>
            <a:r>
              <a:rPr lang="en-US" altLang="zh-CN" sz="2400"/>
              <a:t>X]</a:t>
            </a:r>
            <a:r>
              <a:rPr lang="zh-CN" altLang="en-US" sz="2400" baseline="-25000" dirty="0"/>
              <a:t>原</a:t>
            </a:r>
            <a:endParaRPr lang="zh-CN" altLang="en-US" sz="2400" dirty="0"/>
          </a:p>
          <a:p>
            <a:pPr>
              <a:buClr>
                <a:srgbClr val="000066"/>
              </a:buClr>
              <a:buSzPct val="80000"/>
              <a:buFont typeface="Wingdings" panose="05000000000000000000" pitchFamily="2" charset="2"/>
            </a:pPr>
            <a:r>
              <a:rPr lang="zh-CN" altLang="en-US" sz="2400" dirty="0"/>
              <a:t>若</a:t>
            </a:r>
            <a:r>
              <a:rPr lang="en-US" altLang="zh-CN" sz="2400"/>
              <a:t>X&lt;0， </a:t>
            </a:r>
            <a:r>
              <a:rPr lang="zh-CN" altLang="en-US" sz="2400" dirty="0"/>
              <a:t>则  [</a:t>
            </a:r>
            <a:r>
              <a:rPr lang="en-US" altLang="zh-CN" sz="2400"/>
              <a:t>X]</a:t>
            </a:r>
            <a:r>
              <a:rPr lang="zh-CN" altLang="en-US" sz="2400" baseline="-25000" dirty="0"/>
              <a:t>反</a:t>
            </a:r>
            <a:r>
              <a:rPr lang="zh-CN" altLang="en-US" sz="2400" dirty="0"/>
              <a:t>= 对应原码的符号位不变，数值部分按位求反</a:t>
            </a:r>
            <a:endParaRPr lang="zh-CN" altLang="en-US" sz="2400" dirty="0"/>
          </a:p>
          <a:p>
            <a:pPr>
              <a:buClr>
                <a:srgbClr val="000066"/>
              </a:buClr>
              <a:buSzPct val="80000"/>
              <a:buFont typeface="Wingdings" panose="05000000000000000000" pitchFamily="2" charset="2"/>
              <a:buNone/>
            </a:pPr>
            <a:endParaRPr lang="zh-CN" altLang="en-US" sz="2400" dirty="0">
              <a:latin typeface="Times New Roman" panose="02020603050405020304" pitchFamily="18" charset="0"/>
            </a:endParaRPr>
          </a:p>
        </p:txBody>
      </p:sp>
      <p:graphicFrame>
        <p:nvGraphicFramePr>
          <p:cNvPr id="166919" name="内容占位符 166918"/>
          <p:cNvGraphicFramePr/>
          <p:nvPr>
            <p:ph sz="quarter" idx="3"/>
          </p:nvPr>
        </p:nvGraphicFramePr>
        <p:xfrm>
          <a:off x="1231900" y="4419600"/>
          <a:ext cx="4483100" cy="1069975"/>
        </p:xfrm>
        <a:graphic>
          <a:graphicData uri="http://schemas.openxmlformats.org/presentationml/2006/ole">
            <mc:AlternateContent xmlns:mc="http://schemas.openxmlformats.org/markup-compatibility/2006">
              <mc:Choice xmlns:v="urn:schemas-microsoft-com:vml" Requires="v">
                <p:oleObj spid="_x0000_s3084" name="" r:id="rId1" imgW="2133600" imgH="508000" progId="Equation.3">
                  <p:embed/>
                </p:oleObj>
              </mc:Choice>
              <mc:Fallback>
                <p:oleObj name="" r:id="rId1" imgW="2133600" imgH="508000" progId="Equation.3">
                  <p:embed/>
                  <p:pic>
                    <p:nvPicPr>
                      <p:cNvPr id="0" name="图片 3083"/>
                      <p:cNvPicPr/>
                      <p:nvPr/>
                    </p:nvPicPr>
                    <p:blipFill>
                      <a:blip r:embed="rId2">
                        <a:clrChange>
                          <a:clrFrom>
                            <a:srgbClr val="000000"/>
                          </a:clrFrom>
                          <a:clrTo>
                            <a:srgbClr val="000066"/>
                          </a:clrTo>
                        </a:clrChange>
                        <a:lum/>
                      </a:blip>
                      <a:stretch>
                        <a:fillRect/>
                      </a:stretch>
                    </p:blipFill>
                    <p:spPr>
                      <a:xfrm>
                        <a:off x="1231900" y="4419600"/>
                        <a:ext cx="4483100" cy="1069975"/>
                      </a:xfrm>
                      <a:prstGeom prst="rect">
                        <a:avLst/>
                      </a:prstGeom>
                      <a:noFill/>
                      <a:ln>
                        <a:solidFill>
                          <a:srgbClr val="003366"/>
                        </a:solidFill>
                        <a:miter/>
                      </a:ln>
                    </p:spPr>
                  </p:pic>
                </p:oleObj>
              </mc:Fallback>
            </mc:AlternateContent>
          </a:graphicData>
        </a:graphic>
      </p:graphicFrame>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9" name="文本占位符 167938"/>
          <p:cNvSpPr>
            <a:spLocks noGrp="1"/>
          </p:cNvSpPr>
          <p:nvPr>
            <p:ph type="body" idx="1"/>
          </p:nvPr>
        </p:nvSpPr>
        <p:spPr/>
        <p:txBody>
          <a:bodyPr/>
          <a:p>
            <a:pPr>
              <a:buNone/>
            </a:pPr>
            <a:r>
              <a:rPr lang="zh-CN" altLang="en-US" dirty="0"/>
              <a:t>[例]：</a:t>
            </a:r>
            <a:endParaRPr lang="zh-CN" altLang="en-US" dirty="0"/>
          </a:p>
          <a:p>
            <a:pPr>
              <a:buNone/>
            </a:pPr>
            <a:r>
              <a:rPr lang="en-US" altLang="zh-CN"/>
              <a:t>         X= -52 = -0110100</a:t>
            </a:r>
            <a:endParaRPr lang="en-US" altLang="zh-CN"/>
          </a:p>
          <a:p>
            <a:pPr>
              <a:lnSpc>
                <a:spcPct val="115000"/>
              </a:lnSpc>
              <a:buNone/>
            </a:pPr>
            <a:r>
              <a:rPr lang="en-US" altLang="zh-CN"/>
              <a:t>         [X]</a:t>
            </a:r>
            <a:r>
              <a:rPr lang="zh-CN" altLang="en-US" baseline="-25000" dirty="0"/>
              <a:t>原</a:t>
            </a:r>
            <a:r>
              <a:rPr lang="zh-CN" altLang="en-US" dirty="0"/>
              <a:t>=</a:t>
            </a:r>
            <a:r>
              <a:rPr lang="zh-CN" altLang="en-US" u="sng" dirty="0">
                <a:solidFill>
                  <a:srgbClr val="990000"/>
                </a:solidFill>
              </a:rPr>
              <a:t>1</a:t>
            </a:r>
            <a:r>
              <a:rPr lang="zh-CN" altLang="en-US" dirty="0"/>
              <a:t> 0110100</a:t>
            </a:r>
            <a:endParaRPr lang="zh-CN" altLang="en-US" dirty="0"/>
          </a:p>
          <a:p>
            <a:pPr>
              <a:lnSpc>
                <a:spcPct val="115000"/>
              </a:lnSpc>
              <a:buNone/>
            </a:pPr>
            <a:r>
              <a:rPr lang="zh-CN" altLang="en-US" dirty="0"/>
              <a:t>         [</a:t>
            </a:r>
            <a:r>
              <a:rPr lang="en-US" altLang="zh-CN"/>
              <a:t>X]</a:t>
            </a:r>
            <a:r>
              <a:rPr lang="zh-CN" altLang="en-US" baseline="-25000" dirty="0"/>
              <a:t>反</a:t>
            </a:r>
            <a:r>
              <a:rPr lang="zh-CN" altLang="en-US" dirty="0"/>
              <a:t>=</a:t>
            </a:r>
            <a:r>
              <a:rPr lang="zh-CN" altLang="en-US" u="sng" dirty="0">
                <a:solidFill>
                  <a:srgbClr val="990000"/>
                </a:solidFill>
              </a:rPr>
              <a:t>1</a:t>
            </a:r>
            <a:r>
              <a:rPr lang="zh-CN" altLang="en-US" dirty="0"/>
              <a:t> 1001011</a:t>
            </a:r>
            <a:endParaRPr lang="zh-CN" altLang="en-US" dirty="0"/>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7" name="文本占位符 210946"/>
          <p:cNvSpPr>
            <a:spLocks noGrp="1"/>
          </p:cNvSpPr>
          <p:nvPr>
            <p:ph type="body" sz="half" idx="1"/>
          </p:nvPr>
        </p:nvSpPr>
        <p:spPr>
          <a:xfrm>
            <a:off x="457200" y="1524000"/>
            <a:ext cx="8153400" cy="4800600"/>
          </a:xfrm>
        </p:spPr>
        <p:txBody>
          <a:bodyPr/>
          <a:p>
            <a:pPr>
              <a:buClr>
                <a:srgbClr val="000066"/>
              </a:buClr>
              <a:buSzPct val="80000"/>
              <a:buFont typeface="Wingdings" panose="05000000000000000000" pitchFamily="2" charset="2"/>
              <a:buNone/>
            </a:pPr>
            <a:r>
              <a:rPr lang="zh-CN" altLang="en-US" dirty="0"/>
              <a:t>反码的例子</a:t>
            </a:r>
            <a:endParaRPr lang="zh-CN" altLang="en-US" dirty="0"/>
          </a:p>
          <a:p>
            <a:pPr>
              <a:buClr>
                <a:srgbClr val="000066"/>
              </a:buClr>
              <a:buSzPct val="80000"/>
              <a:buFont typeface="Wingdings" panose="05000000000000000000" pitchFamily="2" charset="2"/>
              <a:buNone/>
            </a:pPr>
            <a:endParaRPr lang="zh-CN" altLang="en-US" dirty="0"/>
          </a:p>
          <a:p>
            <a:pPr>
              <a:buClr>
                <a:srgbClr val="000066"/>
              </a:buClr>
              <a:buSzPct val="80000"/>
              <a:buFont typeface="Wingdings" panose="05000000000000000000" pitchFamily="2" charset="2"/>
              <a:buNone/>
            </a:pPr>
            <a:r>
              <a:rPr lang="zh-CN" altLang="en-US" sz="2400" dirty="0"/>
              <a:t>真值</a:t>
            </a:r>
            <a:r>
              <a:rPr lang="zh-CN" altLang="en-US" sz="2400" b="0" dirty="0"/>
              <a:t>  </a:t>
            </a:r>
            <a:r>
              <a:rPr lang="en-US" altLang="zh-CN" sz="2400"/>
              <a:t>X=+18=+0010010    </a:t>
            </a:r>
            <a:r>
              <a:rPr lang="zh-CN" altLang="en-US" sz="2400" dirty="0"/>
              <a:t>反码  </a:t>
            </a:r>
            <a:r>
              <a:rPr lang="en-US" altLang="zh-CN" sz="2400"/>
              <a:t>[X]</a:t>
            </a:r>
            <a:r>
              <a:rPr lang="zh-CN" altLang="en-US" sz="2400" baseline="-20000" dirty="0"/>
              <a:t>反</a:t>
            </a:r>
            <a:r>
              <a:rPr lang="en-US" altLang="zh-CN" sz="2400"/>
              <a:t>=</a:t>
            </a:r>
            <a:r>
              <a:rPr lang="en-US" altLang="zh-CN" sz="2400" u="sng">
                <a:solidFill>
                  <a:srgbClr val="990000"/>
                </a:solidFill>
              </a:rPr>
              <a:t>0</a:t>
            </a:r>
            <a:r>
              <a:rPr lang="en-US" altLang="zh-CN" sz="2400"/>
              <a:t> 0010010</a:t>
            </a:r>
            <a:endParaRPr lang="zh-CN" altLang="en-US" sz="2400" dirty="0"/>
          </a:p>
          <a:p>
            <a:pPr>
              <a:buClr>
                <a:srgbClr val="000066"/>
              </a:buClr>
              <a:buSzPct val="80000"/>
              <a:buFont typeface="Wingdings" panose="05000000000000000000" pitchFamily="2" charset="2"/>
              <a:buNone/>
            </a:pPr>
            <a:r>
              <a:rPr lang="en-US" altLang="zh-CN" sz="2400"/>
              <a:t>      X=-18=-0010010          [X]</a:t>
            </a:r>
            <a:r>
              <a:rPr lang="zh-CN" altLang="en-US" sz="2400" baseline="-20000" dirty="0"/>
              <a:t>反</a:t>
            </a:r>
            <a:r>
              <a:rPr lang="en-US" altLang="zh-CN" sz="2400"/>
              <a:t>=</a:t>
            </a:r>
            <a:r>
              <a:rPr lang="en-US" altLang="zh-CN" sz="2400" u="sng">
                <a:solidFill>
                  <a:srgbClr val="990000"/>
                </a:solidFill>
              </a:rPr>
              <a:t>1</a:t>
            </a:r>
            <a:r>
              <a:rPr lang="en-US" altLang="zh-CN" sz="2400">
                <a:solidFill>
                  <a:srgbClr val="990000"/>
                </a:solidFill>
              </a:rPr>
              <a:t> </a:t>
            </a:r>
            <a:r>
              <a:rPr lang="en-US" altLang="zh-CN" sz="2400"/>
              <a:t>1101101</a:t>
            </a:r>
            <a:endParaRPr lang="zh-CN" altLang="en-US" sz="2400" dirty="0"/>
          </a:p>
          <a:p>
            <a:pPr>
              <a:buClr>
                <a:srgbClr val="000066"/>
              </a:buClr>
              <a:buSzPct val="80000"/>
              <a:buFont typeface="Wingdings" panose="05000000000000000000" pitchFamily="2" charset="2"/>
              <a:buNone/>
            </a:pPr>
            <a:r>
              <a:rPr lang="en-US" altLang="zh-CN" sz="2400"/>
              <a:t>n</a:t>
            </a:r>
            <a:r>
              <a:rPr lang="zh-CN" altLang="en-US" sz="2400" dirty="0"/>
              <a:t>位原码表示数值的范围是</a:t>
            </a:r>
            <a:endParaRPr lang="zh-CN" altLang="en-US" sz="2400" dirty="0"/>
          </a:p>
          <a:p>
            <a:pPr>
              <a:buClr>
                <a:srgbClr val="000066"/>
              </a:buClr>
              <a:buSzPct val="80000"/>
              <a:buFont typeface="Wingdings" panose="05000000000000000000" pitchFamily="2" charset="2"/>
            </a:pPr>
            <a:endParaRPr lang="zh-CN" altLang="en-US" sz="2400" dirty="0"/>
          </a:p>
          <a:p>
            <a:pPr>
              <a:buClr>
                <a:srgbClr val="000066"/>
              </a:buClr>
              <a:buSzPct val="80000"/>
              <a:buFont typeface="Wingdings" panose="05000000000000000000" pitchFamily="2" charset="2"/>
              <a:buNone/>
            </a:pPr>
            <a:r>
              <a:rPr lang="zh-CN" altLang="en-US" sz="2400" dirty="0"/>
              <a:t>对应的原码是</a:t>
            </a:r>
            <a:r>
              <a:rPr lang="en-US" altLang="zh-CN" sz="2400"/>
              <a:t>100</a:t>
            </a:r>
            <a:r>
              <a:rPr lang="en-US" altLang="zh-CN" sz="2400">
                <a:sym typeface="Symbol" panose="05050102010706020507" pitchFamily="18" charset="2"/>
              </a:rPr>
              <a:t></a:t>
            </a:r>
            <a:r>
              <a:rPr lang="en-US" altLang="zh-CN" sz="2400"/>
              <a:t>0</a:t>
            </a:r>
            <a:r>
              <a:rPr lang="zh-CN" altLang="en-US" sz="2400" dirty="0"/>
              <a:t>～ </a:t>
            </a:r>
            <a:r>
              <a:rPr lang="en-US" altLang="zh-CN" sz="2400"/>
              <a:t>011</a:t>
            </a:r>
            <a:r>
              <a:rPr lang="en-US" altLang="zh-CN" sz="2400">
                <a:sym typeface="Symbol" panose="05050102010706020507" pitchFamily="18" charset="2"/>
              </a:rPr>
              <a:t></a:t>
            </a:r>
            <a:r>
              <a:rPr lang="en-US" altLang="zh-CN" sz="2400"/>
              <a:t>1</a:t>
            </a:r>
            <a:r>
              <a:rPr lang="zh-CN" altLang="en-US" sz="2400" dirty="0"/>
              <a:t>。</a:t>
            </a:r>
            <a:endParaRPr lang="zh-CN" altLang="en-US" sz="2400" dirty="0"/>
          </a:p>
          <a:p>
            <a:pPr>
              <a:buClr>
                <a:srgbClr val="000066"/>
              </a:buClr>
              <a:buSzPct val="80000"/>
              <a:buFont typeface="Wingdings" panose="05000000000000000000" pitchFamily="2" charset="2"/>
            </a:pPr>
            <a:endParaRPr lang="zh-CN" altLang="en-US" sz="2400" b="0" dirty="0">
              <a:solidFill>
                <a:srgbClr val="66FFFF"/>
              </a:solidFill>
            </a:endParaRPr>
          </a:p>
        </p:txBody>
      </p:sp>
      <p:graphicFrame>
        <p:nvGraphicFramePr>
          <p:cNvPr id="210948" name="内容占位符 210947"/>
          <p:cNvGraphicFramePr/>
          <p:nvPr>
            <p:ph sz="half" idx="2"/>
          </p:nvPr>
        </p:nvGraphicFramePr>
        <p:xfrm>
          <a:off x="1524000" y="4465638"/>
          <a:ext cx="3505200" cy="530225"/>
        </p:xfrm>
        <a:graphic>
          <a:graphicData uri="http://schemas.openxmlformats.org/presentationml/2006/ole">
            <mc:AlternateContent xmlns:mc="http://schemas.openxmlformats.org/markup-compatibility/2006">
              <mc:Choice xmlns:v="urn:schemas-microsoft-com:vml" Requires="v">
                <p:oleObj spid="_x0000_s3085" name="" r:id="rId1" imgW="1675130" imgH="254000" progId="Equation.DSMT4">
                  <p:embed/>
                </p:oleObj>
              </mc:Choice>
              <mc:Fallback>
                <p:oleObj name="" r:id="rId1" imgW="1675130" imgH="254000" progId="Equation.DSMT4">
                  <p:embed/>
                  <p:pic>
                    <p:nvPicPr>
                      <p:cNvPr id="0" name="图片 3084"/>
                      <p:cNvPicPr/>
                      <p:nvPr/>
                    </p:nvPicPr>
                    <p:blipFill>
                      <a:blip r:embed="rId2">
                        <a:clrChange>
                          <a:clrFrom>
                            <a:srgbClr val="FFFF00"/>
                          </a:clrFrom>
                          <a:clrTo>
                            <a:srgbClr val="000066"/>
                          </a:clrTo>
                        </a:clrChange>
                      </a:blip>
                      <a:stretch>
                        <a:fillRect/>
                      </a:stretch>
                    </p:blipFill>
                    <p:spPr>
                      <a:xfrm>
                        <a:off x="1524000" y="4465638"/>
                        <a:ext cx="3505200" cy="530225"/>
                      </a:xfrm>
                      <a:prstGeom prst="rect">
                        <a:avLst/>
                      </a:prstGeom>
                      <a:noFill/>
                      <a:ln w="38100">
                        <a:miter/>
                      </a:ln>
                    </p:spPr>
                  </p:pic>
                </p:oleObj>
              </mc:Fallback>
            </mc:AlternateContent>
          </a:graphicData>
        </a:graphic>
      </p:graphicFrame>
      <p:sp>
        <p:nvSpPr>
          <p:cNvPr id="210949" name="矩形 210948"/>
          <p:cNvSpPr/>
          <p:nvPr/>
        </p:nvSpPr>
        <p:spPr>
          <a:xfrm>
            <a:off x="1600200" y="2209800"/>
            <a:ext cx="511175" cy="304800"/>
          </a:xfrm>
          <a:prstGeom prst="rect">
            <a:avLst/>
          </a:prstGeom>
          <a:noFill/>
          <a:ln w="9525">
            <a:noFill/>
          </a:ln>
        </p:spPr>
        <p:txBody>
          <a:bodyPr wrap="none" lIns="0" tIns="0" rIns="0" bIns="0">
            <a:spAutoFit/>
          </a:bodyPr>
          <a:p>
            <a:pPr algn="l">
              <a:lnSpc>
                <a:spcPct val="100000"/>
              </a:lnSpc>
            </a:pPr>
            <a:r>
              <a:rPr lang="zh-CN" altLang="en-US" sz="2000" dirty="0">
                <a:solidFill>
                  <a:srgbClr val="000066"/>
                </a:solidFill>
                <a:latin typeface="宋体" panose="02010600030101010101" pitchFamily="2" charset="-122"/>
              </a:rPr>
              <a:t>符号</a:t>
            </a:r>
            <a:endParaRPr lang="zh-CN" altLang="en-US" sz="2000" dirty="0">
              <a:solidFill>
                <a:srgbClr val="000066"/>
              </a:solidFill>
              <a:latin typeface="Times New Roman" panose="02020603050405020304" pitchFamily="18" charset="0"/>
            </a:endParaRPr>
          </a:p>
        </p:txBody>
      </p:sp>
      <p:sp>
        <p:nvSpPr>
          <p:cNvPr id="210950" name="矩形 210949"/>
          <p:cNvSpPr/>
          <p:nvPr/>
        </p:nvSpPr>
        <p:spPr>
          <a:xfrm>
            <a:off x="5591175" y="2209800"/>
            <a:ext cx="766763" cy="304800"/>
          </a:xfrm>
          <a:prstGeom prst="rect">
            <a:avLst/>
          </a:prstGeom>
          <a:noFill/>
          <a:ln w="9525">
            <a:noFill/>
          </a:ln>
        </p:spPr>
        <p:txBody>
          <a:bodyPr wrap="none" lIns="0" tIns="0" rIns="0" bIns="0">
            <a:spAutoFit/>
          </a:bodyPr>
          <a:p>
            <a:pPr algn="l">
              <a:lnSpc>
                <a:spcPct val="100000"/>
              </a:lnSpc>
            </a:pPr>
            <a:r>
              <a:rPr lang="zh-CN" altLang="en-US" sz="2000" dirty="0">
                <a:solidFill>
                  <a:srgbClr val="000066"/>
                </a:solidFill>
                <a:latin typeface="宋体" panose="02010600030101010101" pitchFamily="2" charset="-122"/>
              </a:rPr>
              <a:t>符号位</a:t>
            </a:r>
            <a:endParaRPr lang="zh-CN" altLang="en-US" sz="2000" dirty="0">
              <a:solidFill>
                <a:srgbClr val="000066"/>
              </a:solidFill>
              <a:latin typeface="Times New Roman" panose="02020603050405020304" pitchFamily="18" charset="0"/>
            </a:endParaRPr>
          </a:p>
        </p:txBody>
      </p:sp>
      <p:sp>
        <p:nvSpPr>
          <p:cNvPr id="210951" name="直接连接符 210950"/>
          <p:cNvSpPr/>
          <p:nvPr/>
        </p:nvSpPr>
        <p:spPr>
          <a:xfrm>
            <a:off x="1847850" y="2514600"/>
            <a:ext cx="0" cy="381000"/>
          </a:xfrm>
          <a:prstGeom prst="line">
            <a:avLst/>
          </a:prstGeom>
          <a:ln w="9525" cap="flat" cmpd="sng">
            <a:solidFill>
              <a:srgbClr val="FF6600"/>
            </a:solidFill>
            <a:prstDash val="solid"/>
            <a:headEnd type="none" w="med" len="med"/>
            <a:tailEnd type="triangle" w="med" len="med"/>
          </a:ln>
        </p:spPr>
      </p:sp>
      <p:sp>
        <p:nvSpPr>
          <p:cNvPr id="210952" name="直接连接符 210951"/>
          <p:cNvSpPr/>
          <p:nvPr/>
        </p:nvSpPr>
        <p:spPr>
          <a:xfrm>
            <a:off x="6005513" y="2514600"/>
            <a:ext cx="0" cy="381000"/>
          </a:xfrm>
          <a:prstGeom prst="line">
            <a:avLst/>
          </a:prstGeom>
          <a:ln w="9525" cap="flat" cmpd="sng">
            <a:solidFill>
              <a:srgbClr val="FF6600"/>
            </a:solidFill>
            <a:prstDash val="solid"/>
            <a:headEnd type="none" w="med" len="med"/>
            <a:tailEnd type="triangle" w="med" len="med"/>
          </a:ln>
        </p:spPr>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3" name="文本占位符 168962"/>
          <p:cNvSpPr>
            <a:spLocks noGrp="1"/>
          </p:cNvSpPr>
          <p:nvPr>
            <p:ph type="body" idx="1"/>
          </p:nvPr>
        </p:nvSpPr>
        <p:spPr/>
        <p:txBody>
          <a:bodyPr/>
          <a:p>
            <a:pPr>
              <a:buNone/>
            </a:pPr>
            <a:r>
              <a:rPr lang="zh-CN" altLang="en-US" dirty="0"/>
              <a:t>0的反码：</a:t>
            </a:r>
            <a:endParaRPr lang="zh-CN" altLang="en-US" dirty="0"/>
          </a:p>
          <a:p>
            <a:pPr>
              <a:buNone/>
            </a:pPr>
            <a:r>
              <a:rPr lang="zh-CN" altLang="en-US" dirty="0"/>
              <a:t>        [+0]</a:t>
            </a:r>
            <a:r>
              <a:rPr lang="zh-CN" altLang="en-US" baseline="-25000" dirty="0"/>
              <a:t>反 </a:t>
            </a:r>
            <a:r>
              <a:rPr lang="zh-CN" altLang="en-US" dirty="0"/>
              <a:t>= </a:t>
            </a:r>
            <a:r>
              <a:rPr lang="zh-CN" altLang="en-US" dirty="0">
                <a:solidFill>
                  <a:srgbClr val="990000"/>
                </a:solidFill>
              </a:rPr>
              <a:t>0</a:t>
            </a:r>
            <a:r>
              <a:rPr lang="zh-CN" altLang="en-US" dirty="0"/>
              <a:t>0000000</a:t>
            </a:r>
            <a:endParaRPr lang="zh-CN" altLang="en-US" dirty="0"/>
          </a:p>
          <a:p>
            <a:pPr>
              <a:buNone/>
            </a:pPr>
            <a:r>
              <a:rPr lang="zh-CN" altLang="en-US" dirty="0"/>
              <a:t>        [-0]</a:t>
            </a:r>
            <a:r>
              <a:rPr lang="zh-CN" altLang="en-US" baseline="-25000" dirty="0"/>
              <a:t>反 </a:t>
            </a:r>
            <a:r>
              <a:rPr lang="zh-CN" altLang="en-US" dirty="0"/>
              <a:t>= </a:t>
            </a:r>
            <a:r>
              <a:rPr lang="zh-CN" altLang="en-US" dirty="0">
                <a:solidFill>
                  <a:srgbClr val="990000"/>
                </a:solidFill>
              </a:rPr>
              <a:t>1</a:t>
            </a:r>
            <a:r>
              <a:rPr lang="zh-CN" altLang="en-US" dirty="0"/>
              <a:t>1111111</a:t>
            </a:r>
            <a:endParaRPr lang="zh-CN" altLang="en-US" dirty="0"/>
          </a:p>
          <a:p>
            <a:pPr>
              <a:buNone/>
            </a:pPr>
            <a:endParaRPr lang="zh-CN" altLang="en-US" dirty="0"/>
          </a:p>
          <a:p>
            <a:pPr>
              <a:buNone/>
            </a:pPr>
            <a:r>
              <a:rPr lang="zh-CN" altLang="en-US" dirty="0"/>
              <a:t>      即：数0的反码也不惟一</a:t>
            </a:r>
            <a:endParaRPr lang="zh-CN" altLang="en-US" dirty="0"/>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文本占位符 169986"/>
          <p:cNvSpPr>
            <a:spLocks noGrp="1"/>
          </p:cNvSpPr>
          <p:nvPr>
            <p:ph type="body" sz="half" idx="1"/>
          </p:nvPr>
        </p:nvSpPr>
        <p:spPr>
          <a:xfrm>
            <a:off x="457200" y="1524000"/>
            <a:ext cx="8153400" cy="4800600"/>
          </a:xfrm>
        </p:spPr>
        <p:txBody>
          <a:bodyPr/>
          <a:p>
            <a:pPr>
              <a:buClr>
                <a:srgbClr val="000066"/>
              </a:buClr>
              <a:buSzPct val="80000"/>
              <a:buFont typeface="Wingdings" panose="05000000000000000000" pitchFamily="2" charset="2"/>
              <a:buNone/>
            </a:pPr>
            <a:r>
              <a:rPr lang="zh-CN" altLang="en-US" dirty="0">
                <a:latin typeface="Times New Roman" panose="02020603050405020304" pitchFamily="18" charset="0"/>
              </a:rPr>
              <a:t>补码</a:t>
            </a:r>
            <a:r>
              <a:rPr lang="en-US" altLang="zh-CN" b="0"/>
              <a:t>[X]</a:t>
            </a:r>
            <a:r>
              <a:rPr lang="zh-CN" altLang="en-US" b="0" baseline="-25000" dirty="0"/>
              <a:t>反</a:t>
            </a:r>
            <a:endParaRPr lang="zh-CN" altLang="en-US" b="0" baseline="-25000" dirty="0"/>
          </a:p>
          <a:p>
            <a:pPr>
              <a:buClr>
                <a:srgbClr val="000066"/>
              </a:buClr>
              <a:buSzPct val="80000"/>
              <a:buFont typeface="Wingdings" panose="05000000000000000000" pitchFamily="2" charset="2"/>
              <a:buNone/>
            </a:pPr>
            <a:r>
              <a:rPr lang="zh-CN" altLang="en-US" sz="2400" dirty="0"/>
              <a:t>定义</a:t>
            </a:r>
            <a:endParaRPr lang="zh-CN" altLang="en-US" sz="2400" dirty="0"/>
          </a:p>
          <a:p>
            <a:pPr>
              <a:buClr>
                <a:srgbClr val="000066"/>
              </a:buClr>
              <a:buSzPct val="80000"/>
              <a:buFont typeface="Wingdings" panose="05000000000000000000" pitchFamily="2" charset="2"/>
            </a:pPr>
            <a:r>
              <a:rPr lang="zh-CN" altLang="en-US" sz="2400" dirty="0"/>
              <a:t>若</a:t>
            </a:r>
            <a:r>
              <a:rPr lang="en-US" altLang="zh-CN" sz="2400"/>
              <a:t>X&gt;0 ，</a:t>
            </a:r>
            <a:r>
              <a:rPr lang="zh-CN" altLang="en-US" sz="2400" dirty="0"/>
              <a:t>则[</a:t>
            </a:r>
            <a:r>
              <a:rPr lang="en-US" altLang="zh-CN" sz="2400"/>
              <a:t>X]</a:t>
            </a:r>
            <a:r>
              <a:rPr lang="zh-CN" altLang="en-US" sz="2400" baseline="-25000" dirty="0"/>
              <a:t>补</a:t>
            </a:r>
            <a:r>
              <a:rPr lang="zh-CN" altLang="en-US" sz="2400" dirty="0"/>
              <a:t>= [</a:t>
            </a:r>
            <a:r>
              <a:rPr lang="en-US" altLang="zh-CN" sz="2400"/>
              <a:t>X]</a:t>
            </a:r>
            <a:r>
              <a:rPr lang="zh-CN" altLang="en-US" sz="2400" baseline="-25000" dirty="0"/>
              <a:t>反</a:t>
            </a:r>
            <a:r>
              <a:rPr lang="zh-CN" altLang="en-US" sz="2400" dirty="0"/>
              <a:t>= [</a:t>
            </a:r>
            <a:r>
              <a:rPr lang="en-US" altLang="zh-CN" sz="2400"/>
              <a:t>X]</a:t>
            </a:r>
            <a:r>
              <a:rPr lang="zh-CN" altLang="en-US" sz="2400" baseline="-25000" dirty="0"/>
              <a:t>原</a:t>
            </a:r>
            <a:endParaRPr lang="zh-CN" altLang="en-US" sz="2400" baseline="-25000" dirty="0"/>
          </a:p>
          <a:p>
            <a:pPr>
              <a:buClr>
                <a:srgbClr val="000066"/>
              </a:buClr>
              <a:buSzPct val="80000"/>
              <a:buFont typeface="Wingdings" panose="05000000000000000000" pitchFamily="2" charset="2"/>
            </a:pPr>
            <a:r>
              <a:rPr lang="zh-CN" altLang="en-US" sz="2400" dirty="0"/>
              <a:t>若</a:t>
            </a:r>
            <a:r>
              <a:rPr lang="en-US" altLang="zh-CN" sz="2400"/>
              <a:t>X&lt;0， </a:t>
            </a:r>
            <a:r>
              <a:rPr lang="zh-CN" altLang="en-US" sz="2400" dirty="0"/>
              <a:t>则[</a:t>
            </a:r>
            <a:r>
              <a:rPr lang="en-US" altLang="zh-CN" sz="2400"/>
              <a:t>X]</a:t>
            </a:r>
            <a:r>
              <a:rPr lang="zh-CN" altLang="en-US" sz="2400" baseline="-25000" dirty="0"/>
              <a:t>补</a:t>
            </a:r>
            <a:r>
              <a:rPr lang="zh-CN" altLang="en-US" sz="2400" dirty="0"/>
              <a:t>= [</a:t>
            </a:r>
            <a:r>
              <a:rPr lang="en-US" altLang="zh-CN" sz="2400"/>
              <a:t>X]</a:t>
            </a:r>
            <a:r>
              <a:rPr lang="zh-CN" altLang="en-US" sz="2400" baseline="-25000" dirty="0"/>
              <a:t>反</a:t>
            </a:r>
            <a:r>
              <a:rPr lang="zh-CN" altLang="en-US" sz="2400" dirty="0"/>
              <a:t>+1</a:t>
            </a:r>
            <a:endParaRPr lang="zh-CN" altLang="en-US" sz="2400" dirty="0"/>
          </a:p>
          <a:p>
            <a:pPr>
              <a:spcAft>
                <a:spcPct val="50000"/>
              </a:spcAft>
              <a:buClr>
                <a:srgbClr val="000066"/>
              </a:buClr>
              <a:buSzPct val="80000"/>
              <a:buFont typeface="Wingdings" panose="05000000000000000000" pitchFamily="2" charset="2"/>
              <a:buNone/>
            </a:pPr>
            <a:endParaRPr lang="zh-CN" altLang="en-US" sz="2400" dirty="0"/>
          </a:p>
          <a:p>
            <a:pPr>
              <a:buClr>
                <a:srgbClr val="000066"/>
              </a:buClr>
              <a:buSzPct val="80000"/>
              <a:buFont typeface="Wingdings" panose="05000000000000000000" pitchFamily="2" charset="2"/>
              <a:buNone/>
            </a:pPr>
            <a:endParaRPr lang="en-US" altLang="zh-CN" sz="2400" b="0">
              <a:latin typeface="Times New Roman" panose="02020603050405020304" pitchFamily="18" charset="0"/>
            </a:endParaRPr>
          </a:p>
          <a:p>
            <a:pPr>
              <a:buClr>
                <a:srgbClr val="000066"/>
              </a:buClr>
              <a:buSzPct val="80000"/>
              <a:buFont typeface="Wingdings" panose="05000000000000000000" pitchFamily="2" charset="2"/>
              <a:buNone/>
            </a:pPr>
            <a:endParaRPr lang="en-US" altLang="zh-CN" sz="1800" b="0">
              <a:latin typeface="Times New Roman" panose="02020603050405020304" pitchFamily="18" charset="0"/>
            </a:endParaRPr>
          </a:p>
        </p:txBody>
      </p:sp>
      <p:graphicFrame>
        <p:nvGraphicFramePr>
          <p:cNvPr id="169988" name="内容占位符 169987"/>
          <p:cNvGraphicFramePr/>
          <p:nvPr>
            <p:ph sz="half" idx="2"/>
          </p:nvPr>
        </p:nvGraphicFramePr>
        <p:xfrm>
          <a:off x="1295400" y="4114800"/>
          <a:ext cx="4346575" cy="1233488"/>
        </p:xfrm>
        <a:graphic>
          <a:graphicData uri="http://schemas.openxmlformats.org/presentationml/2006/ole">
            <mc:AlternateContent xmlns:mc="http://schemas.openxmlformats.org/markup-compatibility/2006">
              <mc:Choice xmlns:v="urn:schemas-microsoft-com:vml" Requires="v">
                <p:oleObj spid="_x0000_s3083" name="" r:id="rId1" imgW="1878965" imgH="533400" progId="Equation.3">
                  <p:embed/>
                </p:oleObj>
              </mc:Choice>
              <mc:Fallback>
                <p:oleObj name="" r:id="rId1" imgW="1878965" imgH="533400" progId="Equation.3">
                  <p:embed/>
                  <p:pic>
                    <p:nvPicPr>
                      <p:cNvPr id="0" name="图片 3082"/>
                      <p:cNvPicPr/>
                      <p:nvPr/>
                    </p:nvPicPr>
                    <p:blipFill>
                      <a:blip r:embed="rId2">
                        <a:clrChange>
                          <a:clrFrom>
                            <a:srgbClr val="000000"/>
                          </a:clrFrom>
                          <a:clrTo>
                            <a:srgbClr val="000066"/>
                          </a:clrTo>
                        </a:clrChange>
                        <a:lum/>
                      </a:blip>
                      <a:stretch>
                        <a:fillRect/>
                      </a:stretch>
                    </p:blipFill>
                    <p:spPr>
                      <a:xfrm>
                        <a:off x="1295400" y="4114800"/>
                        <a:ext cx="4346575" cy="1233488"/>
                      </a:xfrm>
                      <a:prstGeom prst="rect">
                        <a:avLst/>
                      </a:prstGeom>
                      <a:noFill/>
                      <a:ln>
                        <a:solidFill>
                          <a:srgbClr val="003366"/>
                        </a:solidFill>
                        <a:miter/>
                      </a:ln>
                    </p:spPr>
                  </p:pic>
                </p:oleObj>
              </mc:Fallback>
            </mc:AlternateContent>
          </a:graphicData>
        </a:graphic>
      </p:graphicFrame>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1" name="文本占位符 171010"/>
          <p:cNvSpPr>
            <a:spLocks noGrp="1"/>
          </p:cNvSpPr>
          <p:nvPr>
            <p:ph type="body" sz="half" idx="1"/>
          </p:nvPr>
        </p:nvSpPr>
        <p:spPr>
          <a:xfrm>
            <a:off x="457200" y="1524000"/>
            <a:ext cx="8229600" cy="4800600"/>
          </a:xfrm>
        </p:spPr>
        <p:txBody>
          <a:bodyPr/>
          <a:p>
            <a:pPr>
              <a:lnSpc>
                <a:spcPct val="110000"/>
              </a:lnSpc>
              <a:buClr>
                <a:srgbClr val="000066"/>
              </a:buClr>
              <a:buSzPct val="80000"/>
              <a:buFont typeface="Wingdings" panose="05000000000000000000" pitchFamily="2" charset="2"/>
              <a:buNone/>
            </a:pPr>
            <a:r>
              <a:rPr lang="zh-CN" altLang="en-US" dirty="0"/>
              <a:t>[例]：</a:t>
            </a:r>
            <a:endParaRPr lang="zh-CN" altLang="en-US" dirty="0"/>
          </a:p>
          <a:p>
            <a:pPr>
              <a:lnSpc>
                <a:spcPct val="115000"/>
              </a:lnSpc>
              <a:buClr>
                <a:srgbClr val="000066"/>
              </a:buClr>
              <a:buSzPct val="80000"/>
              <a:buFont typeface="Wingdings" panose="05000000000000000000" pitchFamily="2" charset="2"/>
              <a:buNone/>
            </a:pPr>
            <a:r>
              <a:rPr lang="en-US" altLang="zh-CN" sz="2400"/>
              <a:t>      X= –52= –0110100</a:t>
            </a:r>
            <a:endParaRPr lang="en-US" altLang="zh-CN" sz="2400"/>
          </a:p>
          <a:p>
            <a:pPr>
              <a:lnSpc>
                <a:spcPct val="115000"/>
              </a:lnSpc>
              <a:buClr>
                <a:srgbClr val="000066"/>
              </a:buClr>
              <a:buSzPct val="80000"/>
              <a:buFont typeface="Wingdings" panose="05000000000000000000" pitchFamily="2" charset="2"/>
              <a:buNone/>
            </a:pPr>
            <a:r>
              <a:rPr lang="en-US" altLang="zh-CN" sz="2400"/>
              <a:t>      [X]</a:t>
            </a:r>
            <a:r>
              <a:rPr lang="zh-CN" altLang="en-US" sz="2400" baseline="-25000" dirty="0"/>
              <a:t>原</a:t>
            </a:r>
            <a:r>
              <a:rPr lang="zh-CN" altLang="en-US" sz="2400" dirty="0"/>
              <a:t>=</a:t>
            </a:r>
            <a:r>
              <a:rPr lang="zh-CN" altLang="en-US" sz="2400" dirty="0">
                <a:solidFill>
                  <a:srgbClr val="990000"/>
                </a:solidFill>
              </a:rPr>
              <a:t>1</a:t>
            </a:r>
            <a:r>
              <a:rPr lang="zh-CN" altLang="en-US" sz="2400" dirty="0"/>
              <a:t>0110100</a:t>
            </a:r>
            <a:endParaRPr lang="zh-CN" altLang="en-US" sz="2400" dirty="0"/>
          </a:p>
          <a:p>
            <a:pPr>
              <a:lnSpc>
                <a:spcPct val="115000"/>
              </a:lnSpc>
              <a:buClr>
                <a:srgbClr val="000066"/>
              </a:buClr>
              <a:buSzPct val="80000"/>
              <a:buFont typeface="Wingdings" panose="05000000000000000000" pitchFamily="2" charset="2"/>
              <a:buNone/>
            </a:pPr>
            <a:r>
              <a:rPr lang="zh-CN" altLang="en-US" sz="2400" dirty="0"/>
              <a:t>      [</a:t>
            </a:r>
            <a:r>
              <a:rPr lang="en-US" altLang="zh-CN" sz="2400"/>
              <a:t>X]</a:t>
            </a:r>
            <a:r>
              <a:rPr lang="zh-CN" altLang="en-US" sz="2400" baseline="-25000" dirty="0"/>
              <a:t>反</a:t>
            </a:r>
            <a:r>
              <a:rPr lang="zh-CN" altLang="en-US" sz="2400" dirty="0"/>
              <a:t>=</a:t>
            </a:r>
            <a:r>
              <a:rPr lang="zh-CN" altLang="en-US" sz="2400" dirty="0">
                <a:solidFill>
                  <a:srgbClr val="990000"/>
                </a:solidFill>
              </a:rPr>
              <a:t>1</a:t>
            </a:r>
            <a:r>
              <a:rPr lang="zh-CN" altLang="en-US" sz="2400" dirty="0"/>
              <a:t>1001011</a:t>
            </a:r>
            <a:endParaRPr lang="zh-CN" altLang="en-US" sz="2400" dirty="0"/>
          </a:p>
          <a:p>
            <a:pPr>
              <a:lnSpc>
                <a:spcPct val="115000"/>
              </a:lnSpc>
              <a:buClr>
                <a:srgbClr val="000066"/>
              </a:buClr>
              <a:buSzPct val="80000"/>
              <a:buFont typeface="Wingdings" panose="05000000000000000000" pitchFamily="2" charset="2"/>
              <a:buNone/>
            </a:pPr>
            <a:r>
              <a:rPr lang="zh-CN" altLang="en-US" sz="2400" dirty="0"/>
              <a:t>      [</a:t>
            </a:r>
            <a:r>
              <a:rPr lang="en-US" altLang="zh-CN" sz="2400"/>
              <a:t>X]</a:t>
            </a:r>
            <a:r>
              <a:rPr lang="zh-CN" altLang="en-US" sz="2400" baseline="-25000" dirty="0"/>
              <a:t>补</a:t>
            </a:r>
            <a:r>
              <a:rPr lang="zh-CN" altLang="en-US" sz="2400" dirty="0"/>
              <a:t>= [</a:t>
            </a:r>
            <a:r>
              <a:rPr lang="en-US" altLang="zh-CN" sz="2400"/>
              <a:t>X]</a:t>
            </a:r>
            <a:r>
              <a:rPr lang="zh-CN" altLang="en-US" sz="2400" baseline="-25000" dirty="0"/>
              <a:t>反</a:t>
            </a:r>
            <a:r>
              <a:rPr lang="zh-CN" altLang="en-US" sz="2400" dirty="0"/>
              <a:t>+1=</a:t>
            </a:r>
            <a:r>
              <a:rPr lang="zh-CN" altLang="en-US" sz="2400" dirty="0">
                <a:solidFill>
                  <a:srgbClr val="990000"/>
                </a:solidFill>
              </a:rPr>
              <a:t>1</a:t>
            </a:r>
            <a:r>
              <a:rPr lang="zh-CN" altLang="en-US" sz="2400" dirty="0"/>
              <a:t>1001100</a:t>
            </a:r>
            <a:endParaRPr lang="zh-CN" altLang="en-US" sz="2400" dirty="0"/>
          </a:p>
          <a:p>
            <a:pPr>
              <a:lnSpc>
                <a:spcPct val="115000"/>
              </a:lnSpc>
              <a:buClr>
                <a:srgbClr val="000066"/>
              </a:buClr>
              <a:buSzPct val="80000"/>
              <a:buFont typeface="Wingdings" panose="05000000000000000000" pitchFamily="2" charset="2"/>
              <a:buNone/>
            </a:pPr>
            <a:endParaRPr lang="zh-CN" altLang="en-US" sz="2400" dirty="0"/>
          </a:p>
          <a:p>
            <a:pPr>
              <a:lnSpc>
                <a:spcPct val="110000"/>
              </a:lnSpc>
              <a:buClr>
                <a:srgbClr val="000066"/>
              </a:buClr>
              <a:buSzPct val="80000"/>
              <a:buFont typeface="Wingdings" panose="05000000000000000000" pitchFamily="2" charset="2"/>
              <a:buNone/>
            </a:pPr>
            <a:r>
              <a:rPr lang="en-US" altLang="zh-CN" sz="2400"/>
              <a:t>n</a:t>
            </a:r>
            <a:r>
              <a:rPr lang="zh-CN" altLang="en-US" sz="2400" dirty="0"/>
              <a:t>位补码表示数值的范围是</a:t>
            </a:r>
            <a:endParaRPr lang="zh-CN" altLang="en-US" sz="2400" dirty="0"/>
          </a:p>
          <a:p>
            <a:pPr>
              <a:lnSpc>
                <a:spcPct val="110000"/>
              </a:lnSpc>
              <a:buClr>
                <a:srgbClr val="000066"/>
              </a:buClr>
              <a:buSzPct val="80000"/>
              <a:buFont typeface="Wingdings" panose="05000000000000000000" pitchFamily="2" charset="2"/>
            </a:pPr>
            <a:endParaRPr lang="zh-CN" altLang="en-US" sz="2400" dirty="0"/>
          </a:p>
          <a:p>
            <a:pPr>
              <a:lnSpc>
                <a:spcPct val="110000"/>
              </a:lnSpc>
              <a:buClr>
                <a:srgbClr val="000066"/>
              </a:buClr>
              <a:buSzPct val="80000"/>
              <a:buFont typeface="Wingdings" panose="05000000000000000000" pitchFamily="2" charset="2"/>
              <a:buNone/>
            </a:pPr>
            <a:r>
              <a:rPr lang="zh-CN" altLang="en-US" sz="2400" dirty="0"/>
              <a:t>对应的补码是</a:t>
            </a:r>
            <a:r>
              <a:rPr lang="en-US" altLang="zh-CN" sz="2400"/>
              <a:t>100</a:t>
            </a:r>
            <a:r>
              <a:rPr lang="zh-CN" altLang="en-US" sz="2400" dirty="0">
                <a:sym typeface="Symbol" panose="05050102010706020507" pitchFamily="18" charset="2"/>
              </a:rPr>
              <a:t></a:t>
            </a:r>
            <a:r>
              <a:rPr lang="en-US" altLang="zh-CN" sz="2400">
                <a:sym typeface="Symbol" panose="05050102010706020507" pitchFamily="18" charset="2"/>
              </a:rPr>
              <a:t>0</a:t>
            </a:r>
            <a:r>
              <a:rPr lang="zh-CN" altLang="en-US" sz="2400" dirty="0"/>
              <a:t>～ </a:t>
            </a:r>
            <a:r>
              <a:rPr lang="en-US" altLang="zh-CN" sz="2400"/>
              <a:t>011</a:t>
            </a:r>
            <a:r>
              <a:rPr lang="en-US" altLang="zh-CN" sz="2400">
                <a:sym typeface="Symbol" panose="05050102010706020507" pitchFamily="18" charset="2"/>
              </a:rPr>
              <a:t></a:t>
            </a:r>
            <a:r>
              <a:rPr lang="en-US" altLang="zh-CN" sz="2400"/>
              <a:t>1</a:t>
            </a:r>
            <a:r>
              <a:rPr lang="zh-CN" altLang="en-US" sz="2400" dirty="0"/>
              <a:t>。</a:t>
            </a:r>
            <a:endParaRPr lang="zh-CN" altLang="en-US" sz="2400" dirty="0"/>
          </a:p>
        </p:txBody>
      </p:sp>
      <p:graphicFrame>
        <p:nvGraphicFramePr>
          <p:cNvPr id="171012" name="内容占位符 171011"/>
          <p:cNvGraphicFramePr/>
          <p:nvPr>
            <p:ph sz="half" idx="2"/>
          </p:nvPr>
        </p:nvGraphicFramePr>
        <p:xfrm>
          <a:off x="2133600" y="5272088"/>
          <a:ext cx="2743200" cy="519112"/>
        </p:xfrm>
        <a:graphic>
          <a:graphicData uri="http://schemas.openxmlformats.org/presentationml/2006/ole">
            <mc:AlternateContent xmlns:mc="http://schemas.openxmlformats.org/markup-compatibility/2006">
              <mc:Choice xmlns:v="urn:schemas-microsoft-com:vml" Requires="v">
                <p:oleObj spid="_x0000_s3082" name="" r:id="rId1" imgW="1344930" imgH="254000" progId="Equation.DSMT4">
                  <p:embed/>
                </p:oleObj>
              </mc:Choice>
              <mc:Fallback>
                <p:oleObj name="" r:id="rId1" imgW="1344930" imgH="254000" progId="Equation.DSMT4">
                  <p:embed/>
                  <p:pic>
                    <p:nvPicPr>
                      <p:cNvPr id="0" name="图片 3081"/>
                      <p:cNvPicPr/>
                      <p:nvPr/>
                    </p:nvPicPr>
                    <p:blipFill>
                      <a:blip r:embed="rId2">
                        <a:clrChange>
                          <a:clrFrom>
                            <a:srgbClr val="FFFF00"/>
                          </a:clrFrom>
                          <a:clrTo>
                            <a:srgbClr val="000066"/>
                          </a:clrTo>
                        </a:clrChange>
                      </a:blip>
                      <a:stretch>
                        <a:fillRect/>
                      </a:stretch>
                    </p:blipFill>
                    <p:spPr>
                      <a:xfrm>
                        <a:off x="2133600" y="5272088"/>
                        <a:ext cx="2743200" cy="519112"/>
                      </a:xfrm>
                      <a:prstGeom prst="rect">
                        <a:avLst/>
                      </a:prstGeom>
                      <a:noFill/>
                      <a:ln w="38100">
                        <a:miter/>
                      </a:ln>
                    </p:spPr>
                  </p:pic>
                </p:oleObj>
              </mc:Fallback>
            </mc:AlternateContent>
          </a:graphicData>
        </a:graphic>
      </p:graphicFrame>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5" name="文本占位符 172034"/>
          <p:cNvSpPr>
            <a:spLocks noGrp="1"/>
          </p:cNvSpPr>
          <p:nvPr>
            <p:ph type="body" idx="1"/>
          </p:nvPr>
        </p:nvSpPr>
        <p:spPr/>
        <p:txBody>
          <a:bodyPr/>
          <a:p>
            <a:pPr>
              <a:buNone/>
            </a:pPr>
            <a:r>
              <a:rPr lang="zh-CN" altLang="en-US" dirty="0"/>
              <a:t>0的补码：</a:t>
            </a:r>
            <a:endParaRPr lang="zh-CN" altLang="en-US" dirty="0"/>
          </a:p>
          <a:p>
            <a:pPr>
              <a:buNone/>
            </a:pPr>
            <a:r>
              <a:rPr lang="zh-CN" altLang="en-US" dirty="0"/>
              <a:t>[+0]</a:t>
            </a:r>
            <a:r>
              <a:rPr lang="zh-CN" altLang="en-US" baseline="-25000" dirty="0"/>
              <a:t>补</a:t>
            </a:r>
            <a:r>
              <a:rPr lang="zh-CN" altLang="en-US" dirty="0"/>
              <a:t>= [+0]</a:t>
            </a:r>
            <a:r>
              <a:rPr lang="zh-CN" altLang="en-US" baseline="-25000" dirty="0"/>
              <a:t>原 </a:t>
            </a:r>
            <a:r>
              <a:rPr lang="zh-CN" altLang="en-US" dirty="0"/>
              <a:t>= 00000000</a:t>
            </a:r>
            <a:endParaRPr lang="zh-CN" altLang="en-US" dirty="0"/>
          </a:p>
          <a:p>
            <a:pPr>
              <a:buNone/>
            </a:pPr>
            <a:r>
              <a:rPr lang="zh-CN" altLang="en-US" dirty="0"/>
              <a:t>[-0]</a:t>
            </a:r>
            <a:r>
              <a:rPr lang="zh-CN" altLang="en-US" baseline="-25000" dirty="0"/>
              <a:t>补</a:t>
            </a:r>
            <a:r>
              <a:rPr lang="zh-CN" altLang="en-US" dirty="0"/>
              <a:t>= [-0]</a:t>
            </a:r>
            <a:r>
              <a:rPr lang="zh-CN" altLang="en-US" baseline="-25000" dirty="0"/>
              <a:t>反</a:t>
            </a:r>
            <a:r>
              <a:rPr lang="zh-CN" altLang="en-US" dirty="0"/>
              <a:t>+1 = 11111111+1</a:t>
            </a:r>
            <a:endParaRPr lang="zh-CN" altLang="en-US" dirty="0"/>
          </a:p>
          <a:p>
            <a:pPr>
              <a:buNone/>
            </a:pPr>
            <a:r>
              <a:rPr lang="zh-CN" altLang="en-US" dirty="0"/>
              <a:t>                = 1 00000000 </a:t>
            </a:r>
            <a:endParaRPr lang="zh-CN" altLang="en-US" dirty="0"/>
          </a:p>
          <a:p>
            <a:pPr>
              <a:lnSpc>
                <a:spcPct val="140000"/>
              </a:lnSpc>
              <a:buNone/>
            </a:pPr>
            <a:r>
              <a:rPr lang="zh-CN" altLang="en-US" dirty="0"/>
              <a:t>                  对8位字长，进位被舍掉</a:t>
            </a:r>
            <a:endParaRPr lang="zh-CN" altLang="en-US" dirty="0"/>
          </a:p>
          <a:p>
            <a:pPr>
              <a:lnSpc>
                <a:spcPct val="140000"/>
              </a:lnSpc>
              <a:buNone/>
            </a:pPr>
            <a:r>
              <a:rPr lang="en-US" altLang="zh-CN"/>
              <a:t>∴[+0]</a:t>
            </a:r>
            <a:r>
              <a:rPr lang="zh-CN" altLang="en-US" dirty="0"/>
              <a:t>补= [-0]补= 00000000</a:t>
            </a:r>
            <a:endParaRPr lang="zh-CN" altLang="en-US" dirty="0"/>
          </a:p>
          <a:p>
            <a:pPr>
              <a:buNone/>
            </a:pPr>
            <a:endParaRPr lang="zh-CN" altLang="en-US" dirty="0"/>
          </a:p>
        </p:txBody>
      </p:sp>
      <p:sp>
        <p:nvSpPr>
          <p:cNvPr id="172036" name="直接连接符 172035"/>
          <p:cNvSpPr/>
          <p:nvPr/>
        </p:nvSpPr>
        <p:spPr>
          <a:xfrm flipH="1" flipV="1">
            <a:off x="3886200" y="3962400"/>
            <a:ext cx="228600" cy="304800"/>
          </a:xfrm>
          <a:prstGeom prst="line">
            <a:avLst/>
          </a:prstGeom>
          <a:ln w="22225" cap="sq" cmpd="sng">
            <a:solidFill>
              <a:srgbClr val="FF6600"/>
            </a:solidFill>
            <a:prstDash val="solid"/>
            <a:headEnd type="none" w="sm" len="sm"/>
            <a:tailEnd type="triangle" w="med" len="med"/>
          </a:ln>
        </p:spPr>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5" name="文本占位符 192514"/>
          <p:cNvSpPr>
            <a:spLocks noGrp="1"/>
          </p:cNvSpPr>
          <p:nvPr>
            <p:ph type="body" idx="1"/>
          </p:nvPr>
        </p:nvSpPr>
        <p:spPr/>
        <p:txBody>
          <a:bodyPr/>
          <a:p>
            <a:pPr>
              <a:buNone/>
            </a:pPr>
            <a:r>
              <a:rPr lang="zh-CN" altLang="en-US" dirty="0"/>
              <a:t>电子计算机按其性能分类：</a:t>
            </a:r>
            <a:endParaRPr lang="zh-CN" altLang="en-US" dirty="0"/>
          </a:p>
          <a:p>
            <a:r>
              <a:rPr lang="zh-CN" altLang="en-US" sz="2400" dirty="0"/>
              <a:t>大中型计算机</a:t>
            </a:r>
            <a:r>
              <a:rPr lang="en-US" altLang="zh-CN" sz="2400"/>
              <a:t>/</a:t>
            </a:r>
            <a:r>
              <a:rPr lang="zh-CN" altLang="en-US" sz="2400" dirty="0"/>
              <a:t>巨型计算机（</a:t>
            </a:r>
            <a:r>
              <a:rPr lang="en-US" altLang="zh-CN" sz="2400"/>
              <a:t>Mainframe Computer</a:t>
            </a:r>
            <a:r>
              <a:rPr lang="zh-CN" altLang="en-US" sz="2400" dirty="0"/>
              <a:t>）</a:t>
            </a:r>
            <a:endParaRPr lang="zh-CN" altLang="en-US" sz="2400" dirty="0"/>
          </a:p>
          <a:p>
            <a:r>
              <a:rPr lang="zh-CN" altLang="en-US" sz="2400" dirty="0"/>
              <a:t>小型计算机（</a:t>
            </a:r>
            <a:r>
              <a:rPr lang="en-US" altLang="zh-CN" sz="2400"/>
              <a:t>Minicomputer</a:t>
            </a:r>
            <a:r>
              <a:rPr lang="zh-CN" altLang="en-US" sz="2400" dirty="0"/>
              <a:t>）</a:t>
            </a:r>
            <a:endParaRPr lang="zh-CN" altLang="en-US" sz="2400" dirty="0"/>
          </a:p>
          <a:p>
            <a:r>
              <a:rPr lang="zh-CN" altLang="en-US" sz="2400" dirty="0">
                <a:solidFill>
                  <a:srgbClr val="990000"/>
                </a:solidFill>
              </a:rPr>
              <a:t>微型计算机（</a:t>
            </a:r>
            <a:r>
              <a:rPr lang="en-US" altLang="zh-CN" sz="2400">
                <a:solidFill>
                  <a:srgbClr val="990000"/>
                </a:solidFill>
              </a:rPr>
              <a:t>Microcomputer</a:t>
            </a:r>
            <a:r>
              <a:rPr lang="zh-CN" altLang="en-US" sz="2400" dirty="0">
                <a:solidFill>
                  <a:srgbClr val="990000"/>
                </a:solidFill>
              </a:rPr>
              <a:t>）</a:t>
            </a:r>
            <a:endParaRPr lang="zh-CN" altLang="en-US" sz="2400" dirty="0">
              <a:solidFill>
                <a:srgbClr val="990000"/>
              </a:solidFill>
            </a:endParaRPr>
          </a:p>
          <a:p>
            <a:r>
              <a:rPr lang="zh-CN" altLang="en-US" sz="2400" dirty="0">
                <a:sym typeface="Webdings" panose="05030102010509060703" pitchFamily="18" charset="2"/>
              </a:rPr>
              <a:t>单片</a:t>
            </a:r>
            <a:r>
              <a:rPr lang="zh-CN" altLang="en-US" sz="2400" dirty="0"/>
              <a:t>计算机（</a:t>
            </a:r>
            <a:r>
              <a:rPr lang="en-US" altLang="zh-CN" sz="2400"/>
              <a:t>Single-Chip Microcomputer</a:t>
            </a:r>
            <a:r>
              <a:rPr lang="zh-CN" altLang="en-US" sz="2400" dirty="0"/>
              <a:t>）</a:t>
            </a:r>
            <a:endParaRPr lang="zh-CN" altLang="en-US" sz="2400" dirty="0"/>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9" name="文本占位符 173058"/>
          <p:cNvSpPr>
            <a:spLocks noGrp="1"/>
          </p:cNvSpPr>
          <p:nvPr>
            <p:ph type="body" idx="1"/>
          </p:nvPr>
        </p:nvSpPr>
        <p:spPr/>
        <p:txBody>
          <a:bodyPr/>
          <a:p>
            <a:pPr>
              <a:buNone/>
            </a:pPr>
            <a:r>
              <a:rPr lang="zh-CN" altLang="en-US" u="sng" dirty="0"/>
              <a:t>特殊数10000000</a:t>
            </a:r>
            <a:endParaRPr lang="zh-CN" altLang="en-US" u="sng" dirty="0"/>
          </a:p>
          <a:p>
            <a:r>
              <a:rPr lang="zh-CN" altLang="en-US" dirty="0"/>
              <a:t>该数在原码中定义为： -0</a:t>
            </a:r>
            <a:endParaRPr lang="zh-CN" altLang="en-US" dirty="0"/>
          </a:p>
          <a:p>
            <a:r>
              <a:rPr lang="zh-CN" altLang="en-US" dirty="0"/>
              <a:t>在反码中定义为： -127</a:t>
            </a:r>
            <a:endParaRPr lang="zh-CN" altLang="en-US" dirty="0"/>
          </a:p>
          <a:p>
            <a:r>
              <a:rPr lang="zh-CN" altLang="en-US" dirty="0"/>
              <a:t>在补码中定义为： -128</a:t>
            </a:r>
            <a:endParaRPr lang="zh-CN" altLang="en-US" dirty="0"/>
          </a:p>
          <a:p>
            <a:r>
              <a:rPr lang="zh-CN" altLang="en-US" dirty="0"/>
              <a:t>对无符号数，（10000000）</a:t>
            </a:r>
            <a:r>
              <a:rPr lang="en-US" altLang="zh-CN" baseline="-25000"/>
              <a:t>B</a:t>
            </a:r>
            <a:r>
              <a:rPr lang="en-US" altLang="zh-CN"/>
              <a:t>=128</a:t>
            </a:r>
            <a:endParaRPr lang="zh-CN" altLang="en-US" dirty="0"/>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3" name="文本占位符 174082"/>
          <p:cNvSpPr>
            <a:spLocks noGrp="1"/>
          </p:cNvSpPr>
          <p:nvPr>
            <p:ph type="body" idx="1"/>
          </p:nvPr>
        </p:nvSpPr>
        <p:spPr/>
        <p:txBody>
          <a:bodyPr/>
          <a:p>
            <a:pPr>
              <a:buNone/>
            </a:pPr>
            <a:r>
              <a:rPr lang="zh-CN" altLang="en-US" dirty="0"/>
              <a:t>符号数的表示范围：</a:t>
            </a:r>
            <a:endParaRPr lang="zh-CN" altLang="en-US" dirty="0"/>
          </a:p>
          <a:p>
            <a:pPr>
              <a:buNone/>
            </a:pPr>
            <a:r>
              <a:rPr lang="zh-CN" altLang="en-US" sz="2400" dirty="0"/>
              <a:t>对8位二进制数：</a:t>
            </a:r>
            <a:endParaRPr lang="zh-CN" altLang="en-US" sz="2400" dirty="0"/>
          </a:p>
          <a:p>
            <a:r>
              <a:rPr lang="zh-CN" altLang="en-US" sz="2400" dirty="0"/>
              <a:t>原码： -127 ～ +127</a:t>
            </a:r>
            <a:endParaRPr lang="zh-CN" altLang="en-US" sz="2400" dirty="0"/>
          </a:p>
          <a:p>
            <a:r>
              <a:rPr lang="zh-CN" altLang="en-US" sz="2400" dirty="0"/>
              <a:t>反码： -127 ～ +127</a:t>
            </a:r>
            <a:endParaRPr lang="zh-CN" altLang="en-US" sz="2400" dirty="0"/>
          </a:p>
          <a:p>
            <a:r>
              <a:rPr lang="zh-CN" altLang="en-US" sz="2400" dirty="0"/>
              <a:t>补码： -128 ～ +127</a:t>
            </a:r>
            <a:endParaRPr lang="zh-CN" altLang="en-US" sz="2400" dirty="0"/>
          </a:p>
          <a:p>
            <a:pPr>
              <a:buNone/>
            </a:pPr>
            <a:r>
              <a:rPr lang="zh-CN" altLang="en-US" sz="2400" dirty="0">
                <a:solidFill>
                  <a:srgbClr val="990000"/>
                </a:solidFill>
              </a:rPr>
              <a:t>想一想：</a:t>
            </a:r>
            <a:r>
              <a:rPr lang="en-US" altLang="zh-CN" sz="2400">
                <a:solidFill>
                  <a:srgbClr val="990000"/>
                </a:solidFill>
              </a:rPr>
              <a:t>16</a:t>
            </a:r>
            <a:r>
              <a:rPr lang="zh-CN" altLang="en-US" sz="2400" dirty="0">
                <a:solidFill>
                  <a:srgbClr val="990000"/>
                </a:solidFill>
              </a:rPr>
              <a:t>位有符号数的表示范围是多少？</a:t>
            </a:r>
            <a:endParaRPr lang="zh-CN" altLang="en-US" sz="2400" dirty="0">
              <a:solidFill>
                <a:srgbClr val="990000"/>
              </a:solidFill>
            </a:endParaRPr>
          </a:p>
          <a:p>
            <a:pPr>
              <a:buNone/>
            </a:pPr>
            <a:endParaRPr lang="zh-CN" altLang="en-US" sz="2400" dirty="0">
              <a:solidFill>
                <a:srgbClr val="990000"/>
              </a:solidFill>
            </a:endParaRP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7" name="文本占位符 175106"/>
          <p:cNvSpPr>
            <a:spLocks noGrp="1"/>
          </p:cNvSpPr>
          <p:nvPr>
            <p:ph type="body" idx="1"/>
          </p:nvPr>
        </p:nvSpPr>
        <p:spPr/>
        <p:txBody>
          <a:bodyPr/>
          <a:p>
            <a:pPr marL="533400" indent="-533400">
              <a:buNone/>
            </a:pPr>
            <a:r>
              <a:rPr lang="en-US" altLang="zh-CN"/>
              <a:t>2.</a:t>
            </a:r>
            <a:r>
              <a:rPr lang="zh-CN" altLang="en-US" dirty="0"/>
              <a:t>有符号</a:t>
            </a:r>
            <a:r>
              <a:rPr lang="zh-CN" altLang="en-US" dirty="0">
                <a:latin typeface="Times New Roman" panose="02020603050405020304" pitchFamily="18" charset="0"/>
              </a:rPr>
              <a:t>二进制数与十进制的转换</a:t>
            </a:r>
            <a:endParaRPr lang="zh-CN" altLang="en-US" dirty="0">
              <a:latin typeface="Times New Roman" panose="02020603050405020304" pitchFamily="18" charset="0"/>
            </a:endParaRPr>
          </a:p>
          <a:p>
            <a:pPr marL="533400" indent="-533400">
              <a:spcAft>
                <a:spcPct val="45000"/>
              </a:spcAft>
              <a:buNone/>
            </a:pPr>
            <a:r>
              <a:rPr lang="zh-CN" altLang="en-US" sz="2400" dirty="0"/>
              <a:t>对用补码表示的二进制数：</a:t>
            </a:r>
            <a:endParaRPr lang="zh-CN" altLang="en-US" sz="2400" dirty="0"/>
          </a:p>
          <a:p>
            <a:pPr marL="533400" indent="-533400">
              <a:buNone/>
            </a:pPr>
            <a:r>
              <a:rPr lang="zh-CN" altLang="en-US" sz="2400" dirty="0"/>
              <a:t>      1）求出真值</a:t>
            </a:r>
            <a:endParaRPr lang="zh-CN" altLang="en-US" sz="2400" dirty="0"/>
          </a:p>
          <a:p>
            <a:pPr marL="533400" indent="-533400">
              <a:buNone/>
            </a:pPr>
            <a:r>
              <a:rPr lang="zh-CN" altLang="en-US" sz="2400" dirty="0"/>
              <a:t>      2）进行转换</a:t>
            </a:r>
            <a:endParaRPr lang="zh-CN" altLang="en-US" sz="2400" dirty="0"/>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1" name="文本占位符 176130"/>
          <p:cNvSpPr>
            <a:spLocks noGrp="1"/>
          </p:cNvSpPr>
          <p:nvPr>
            <p:ph type="body" idx="1"/>
          </p:nvPr>
        </p:nvSpPr>
        <p:spPr/>
        <p:txBody>
          <a:bodyPr/>
          <a:p>
            <a:pPr>
              <a:buNone/>
            </a:pPr>
            <a:r>
              <a:rPr lang="zh-CN" altLang="en-US" dirty="0"/>
              <a:t>[例]：</a:t>
            </a:r>
            <a:endParaRPr lang="zh-CN" altLang="en-US" dirty="0"/>
          </a:p>
          <a:p>
            <a:pPr>
              <a:buNone/>
            </a:pPr>
            <a:r>
              <a:rPr lang="zh-CN" altLang="en-US" sz="2400" dirty="0"/>
              <a:t>将一个用补码表示的二进制数转换为十进制数。</a:t>
            </a:r>
            <a:endParaRPr lang="zh-CN" altLang="en-US" sz="2400" dirty="0"/>
          </a:p>
          <a:p>
            <a:pPr>
              <a:buNone/>
            </a:pPr>
            <a:r>
              <a:rPr lang="en-US" altLang="zh-CN" sz="2400"/>
              <a:t>1</a:t>
            </a:r>
            <a:r>
              <a:rPr lang="zh-CN" altLang="en-US" sz="2400" dirty="0"/>
              <a:t>）</a:t>
            </a:r>
            <a:r>
              <a:rPr lang="en-US" altLang="zh-CN" sz="2400"/>
              <a:t>[X]</a:t>
            </a:r>
            <a:r>
              <a:rPr lang="zh-CN" altLang="en-US" sz="2400" baseline="-25000" dirty="0"/>
              <a:t>补</a:t>
            </a:r>
            <a:r>
              <a:rPr lang="zh-CN" altLang="en-US" sz="2400" dirty="0"/>
              <a:t>=</a:t>
            </a:r>
            <a:r>
              <a:rPr lang="zh-CN" altLang="en-US" sz="2400" u="sng" dirty="0">
                <a:solidFill>
                  <a:srgbClr val="990000"/>
                </a:solidFill>
              </a:rPr>
              <a:t>0</a:t>
            </a:r>
            <a:r>
              <a:rPr lang="zh-CN" altLang="en-US" sz="2400" dirty="0"/>
              <a:t> 0101110</a:t>
            </a:r>
            <a:r>
              <a:rPr lang="en-US" altLang="zh-CN" sz="2400"/>
              <a:t>B      </a:t>
            </a:r>
            <a:r>
              <a:rPr lang="zh-CN" altLang="en-US" sz="2400" dirty="0"/>
              <a:t>真值为：0101110</a:t>
            </a:r>
            <a:r>
              <a:rPr lang="en-US" altLang="zh-CN" sz="2400"/>
              <a:t>B</a:t>
            </a:r>
            <a:endParaRPr lang="en-US" altLang="zh-CN" sz="2400"/>
          </a:p>
          <a:p>
            <a:pPr>
              <a:buNone/>
            </a:pPr>
            <a:r>
              <a:rPr lang="en-US" altLang="zh-CN" sz="2400"/>
              <a:t>       </a:t>
            </a:r>
            <a:r>
              <a:rPr lang="zh-CN" altLang="en-US" sz="2400" dirty="0">
                <a:solidFill>
                  <a:srgbClr val="990000"/>
                </a:solidFill>
              </a:rPr>
              <a:t>正数</a:t>
            </a:r>
            <a:endParaRPr lang="zh-CN" altLang="en-US" sz="2400" dirty="0">
              <a:solidFill>
                <a:srgbClr val="990000"/>
              </a:solidFill>
            </a:endParaRPr>
          </a:p>
          <a:p>
            <a:pPr>
              <a:buNone/>
            </a:pPr>
            <a:r>
              <a:rPr lang="zh-CN" altLang="en-US" sz="2400" dirty="0"/>
              <a:t>  所以：</a:t>
            </a:r>
            <a:r>
              <a:rPr lang="en-US" altLang="zh-CN" sz="2400"/>
              <a:t>X=+46</a:t>
            </a:r>
            <a:endParaRPr lang="en-US" altLang="zh-CN" sz="2400"/>
          </a:p>
          <a:p>
            <a:pPr>
              <a:buNone/>
            </a:pPr>
            <a:r>
              <a:rPr lang="en-US" altLang="zh-CN" sz="2400"/>
              <a:t>2</a:t>
            </a:r>
            <a:r>
              <a:rPr lang="zh-CN" altLang="en-US" sz="2400" dirty="0"/>
              <a:t>）</a:t>
            </a:r>
            <a:r>
              <a:rPr lang="en-US" altLang="zh-CN" sz="2400"/>
              <a:t>[X]</a:t>
            </a:r>
            <a:r>
              <a:rPr lang="zh-CN" altLang="en-US" sz="2400" baseline="-25000" dirty="0"/>
              <a:t>补</a:t>
            </a:r>
            <a:r>
              <a:rPr lang="zh-CN" altLang="en-US" sz="2400" dirty="0"/>
              <a:t>=</a:t>
            </a:r>
            <a:r>
              <a:rPr lang="zh-CN" altLang="en-US" sz="2400" u="sng" dirty="0">
                <a:solidFill>
                  <a:srgbClr val="990000"/>
                </a:solidFill>
              </a:rPr>
              <a:t>1</a:t>
            </a:r>
            <a:r>
              <a:rPr lang="zh-CN" altLang="en-US" sz="2400" dirty="0"/>
              <a:t> 1010010</a:t>
            </a:r>
            <a:r>
              <a:rPr lang="en-US" altLang="zh-CN" sz="2400"/>
              <a:t>B      </a:t>
            </a:r>
            <a:r>
              <a:rPr lang="zh-CN" altLang="en-US" sz="2400" dirty="0"/>
              <a:t>真值为：</a:t>
            </a:r>
            <a:r>
              <a:rPr lang="en-US" altLang="zh-CN" sz="2400"/>
              <a:t>1010010B</a:t>
            </a:r>
            <a:endParaRPr lang="en-US" altLang="zh-CN" sz="2400"/>
          </a:p>
          <a:p>
            <a:pPr>
              <a:buNone/>
            </a:pPr>
            <a:r>
              <a:rPr lang="en-US" altLang="zh-CN" sz="2400">
                <a:solidFill>
                  <a:srgbClr val="FF0000"/>
                </a:solidFill>
              </a:rPr>
              <a:t>       </a:t>
            </a:r>
            <a:r>
              <a:rPr lang="zh-CN" altLang="en-US" sz="2400" dirty="0">
                <a:solidFill>
                  <a:srgbClr val="990000"/>
                </a:solidFill>
              </a:rPr>
              <a:t>负数</a:t>
            </a:r>
            <a:endParaRPr lang="zh-CN" altLang="en-US" sz="2400" dirty="0">
              <a:solidFill>
                <a:srgbClr val="990000"/>
              </a:solidFill>
            </a:endParaRPr>
          </a:p>
          <a:p>
            <a:pPr>
              <a:buNone/>
            </a:pPr>
            <a:r>
              <a:rPr lang="zh-CN" altLang="en-US" sz="2400" dirty="0"/>
              <a:t>  从而有：</a:t>
            </a:r>
            <a:r>
              <a:rPr lang="en-US" altLang="zh-CN" sz="2400"/>
              <a:t>X=[[X]</a:t>
            </a:r>
            <a:r>
              <a:rPr lang="zh-CN" altLang="en-US" sz="2400" baseline="-25000" dirty="0"/>
              <a:t>补</a:t>
            </a:r>
            <a:r>
              <a:rPr lang="zh-CN" altLang="en-US" sz="2400" dirty="0"/>
              <a:t>]</a:t>
            </a:r>
            <a:r>
              <a:rPr lang="zh-CN" altLang="en-US" sz="2400" baseline="-25000" dirty="0"/>
              <a:t>补</a:t>
            </a:r>
            <a:r>
              <a:rPr lang="zh-CN" altLang="en-US" sz="2400" dirty="0"/>
              <a:t>=[11010010]</a:t>
            </a:r>
            <a:r>
              <a:rPr lang="zh-CN" altLang="en-US" sz="2400" baseline="-25000" dirty="0"/>
              <a:t>补</a:t>
            </a:r>
            <a:r>
              <a:rPr lang="zh-CN" altLang="en-US" sz="2400" dirty="0"/>
              <a:t>=</a:t>
            </a:r>
            <a:r>
              <a:rPr lang="en-GB" altLang="en-US" sz="2400"/>
              <a:t>-0101110 =-</a:t>
            </a:r>
            <a:r>
              <a:rPr lang="zh-CN" altLang="en-US" sz="2400" dirty="0"/>
              <a:t>46</a:t>
            </a:r>
            <a:endParaRPr lang="zh-CN" altLang="en-US" dirty="0"/>
          </a:p>
        </p:txBody>
      </p:sp>
      <p:sp>
        <p:nvSpPr>
          <p:cNvPr id="176132" name="直接连接符 176131"/>
          <p:cNvSpPr/>
          <p:nvPr/>
        </p:nvSpPr>
        <p:spPr>
          <a:xfrm flipV="1">
            <a:off x="1905000" y="3179763"/>
            <a:ext cx="0" cy="173037"/>
          </a:xfrm>
          <a:prstGeom prst="line">
            <a:avLst/>
          </a:prstGeom>
          <a:ln w="19050" cap="sq" cmpd="sng">
            <a:solidFill>
              <a:srgbClr val="FF6600"/>
            </a:solidFill>
            <a:prstDash val="solid"/>
            <a:headEnd type="none" w="sm" len="sm"/>
            <a:tailEnd type="triangle" w="med" len="sm"/>
          </a:ln>
        </p:spPr>
      </p:sp>
      <p:sp>
        <p:nvSpPr>
          <p:cNvPr id="176133" name="直接连接符 176132"/>
          <p:cNvSpPr/>
          <p:nvPr/>
        </p:nvSpPr>
        <p:spPr>
          <a:xfrm flipV="1">
            <a:off x="1905000" y="4827588"/>
            <a:ext cx="0" cy="173037"/>
          </a:xfrm>
          <a:prstGeom prst="line">
            <a:avLst/>
          </a:prstGeom>
          <a:ln w="19050" cap="sq" cmpd="sng">
            <a:solidFill>
              <a:srgbClr val="FF6600"/>
            </a:solidFill>
            <a:prstDash val="solid"/>
            <a:headEnd type="none" w="sm" len="sm"/>
            <a:tailEnd type="triangle" w="med" len="sm"/>
          </a:ln>
        </p:spPr>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5" name="文本占位符 177154"/>
          <p:cNvSpPr>
            <a:spLocks noGrp="1"/>
          </p:cNvSpPr>
          <p:nvPr>
            <p:ph type="body" idx="1"/>
          </p:nvPr>
        </p:nvSpPr>
        <p:spPr/>
        <p:txBody>
          <a:bodyPr/>
          <a:p>
            <a:pPr>
              <a:buNone/>
            </a:pPr>
            <a:r>
              <a:rPr lang="zh-CN" altLang="en-US" dirty="0"/>
              <a:t>3.补码加减法的运算规则</a:t>
            </a:r>
            <a:endParaRPr lang="zh-CN" altLang="en-US" dirty="0"/>
          </a:p>
          <a:p>
            <a:pPr>
              <a:spcAft>
                <a:spcPct val="40000"/>
              </a:spcAft>
              <a:buNone/>
            </a:pPr>
            <a:r>
              <a:rPr lang="zh-CN" altLang="en-US" sz="2400" dirty="0"/>
              <a:t>通过引进补码，可将减法运算转换为加法运算。规则如下：            </a:t>
            </a:r>
            <a:endParaRPr lang="zh-CN" altLang="en-US" sz="2400" dirty="0"/>
          </a:p>
          <a:p>
            <a:pPr>
              <a:spcAft>
                <a:spcPct val="40000"/>
              </a:spcAft>
              <a:buNone/>
            </a:pPr>
            <a:r>
              <a:rPr lang="zh-CN" altLang="en-US" sz="2400" dirty="0"/>
              <a:t>      [</a:t>
            </a:r>
            <a:r>
              <a:rPr lang="en-US" altLang="zh-CN" sz="2400"/>
              <a:t>X+Y]</a:t>
            </a:r>
            <a:r>
              <a:rPr lang="zh-CN" altLang="en-US" sz="2400" baseline="-25000" dirty="0"/>
              <a:t>补</a:t>
            </a:r>
            <a:r>
              <a:rPr lang="zh-CN" altLang="en-US" sz="2400" dirty="0"/>
              <a:t>=[</a:t>
            </a:r>
            <a:r>
              <a:rPr lang="en-US" altLang="zh-CN" sz="2400"/>
              <a:t>X]</a:t>
            </a:r>
            <a:r>
              <a:rPr lang="zh-CN" altLang="en-US" sz="2400" baseline="-25000" dirty="0"/>
              <a:t>补</a:t>
            </a:r>
            <a:r>
              <a:rPr lang="zh-CN" altLang="en-US" sz="2400" dirty="0"/>
              <a:t>+[</a:t>
            </a:r>
            <a:r>
              <a:rPr lang="en-US" altLang="zh-CN" sz="2400"/>
              <a:t>Y]</a:t>
            </a:r>
            <a:r>
              <a:rPr lang="zh-CN" altLang="en-US" sz="2400" baseline="-25000" dirty="0"/>
              <a:t>补</a:t>
            </a:r>
            <a:endParaRPr lang="zh-CN" altLang="en-US" sz="2400" baseline="-25000" dirty="0"/>
          </a:p>
          <a:p>
            <a:pPr>
              <a:spcAft>
                <a:spcPct val="40000"/>
              </a:spcAft>
              <a:buNone/>
            </a:pPr>
            <a:r>
              <a:rPr lang="zh-CN" altLang="en-US" sz="2400" dirty="0"/>
              <a:t>      [</a:t>
            </a:r>
            <a:r>
              <a:rPr lang="en-US" altLang="zh-CN" sz="2400"/>
              <a:t>X-Y]</a:t>
            </a:r>
            <a:r>
              <a:rPr lang="zh-CN" altLang="en-US" sz="2400" baseline="-25000" dirty="0"/>
              <a:t>补</a:t>
            </a:r>
            <a:r>
              <a:rPr lang="zh-CN" altLang="en-US" sz="2400" dirty="0"/>
              <a:t>=[</a:t>
            </a:r>
            <a:r>
              <a:rPr lang="en-US" altLang="zh-CN" sz="2400"/>
              <a:t>X]</a:t>
            </a:r>
            <a:r>
              <a:rPr lang="zh-CN" altLang="en-US" sz="2400" baseline="-25000" dirty="0"/>
              <a:t>补</a:t>
            </a:r>
            <a:r>
              <a:rPr lang="zh-CN" altLang="en-US" sz="2400" dirty="0"/>
              <a:t>- [</a:t>
            </a:r>
            <a:r>
              <a:rPr lang="en-US" altLang="zh-CN" sz="2400"/>
              <a:t>Y]</a:t>
            </a:r>
            <a:r>
              <a:rPr lang="zh-CN" altLang="en-US" sz="2400" baseline="-25000" dirty="0"/>
              <a:t>补</a:t>
            </a:r>
            <a:endParaRPr lang="zh-CN" altLang="en-US" sz="2400" baseline="-25000" dirty="0"/>
          </a:p>
          <a:p>
            <a:pPr>
              <a:buNone/>
            </a:pPr>
            <a:r>
              <a:rPr lang="zh-CN" altLang="en-US" sz="2400" dirty="0"/>
              <a:t>      [</a:t>
            </a:r>
            <a:r>
              <a:rPr lang="en-US" altLang="zh-CN" sz="2400"/>
              <a:t>X-Y]</a:t>
            </a:r>
            <a:r>
              <a:rPr lang="zh-CN" altLang="en-US" sz="2400" baseline="-25000" dirty="0"/>
              <a:t>补</a:t>
            </a:r>
            <a:r>
              <a:rPr lang="zh-CN" altLang="en-US" sz="2400" dirty="0"/>
              <a:t>=[</a:t>
            </a:r>
            <a:r>
              <a:rPr lang="en-US" altLang="zh-CN" sz="2400"/>
              <a:t>X+(-Y)]</a:t>
            </a:r>
            <a:r>
              <a:rPr lang="zh-CN" altLang="en-US" sz="2400" baseline="-25000" dirty="0"/>
              <a:t>补</a:t>
            </a:r>
            <a:r>
              <a:rPr lang="zh-CN" altLang="en-US" sz="2400" dirty="0"/>
              <a:t>=[</a:t>
            </a:r>
            <a:r>
              <a:rPr lang="en-US" altLang="zh-CN" sz="2400"/>
              <a:t>X]</a:t>
            </a:r>
            <a:r>
              <a:rPr lang="zh-CN" altLang="en-US" sz="2400" baseline="-25000" dirty="0"/>
              <a:t>补</a:t>
            </a:r>
            <a:r>
              <a:rPr lang="zh-CN" altLang="en-US" sz="2400" dirty="0"/>
              <a:t>+[-</a:t>
            </a:r>
            <a:r>
              <a:rPr lang="en-US" altLang="zh-CN" sz="2400"/>
              <a:t>Y]</a:t>
            </a:r>
            <a:r>
              <a:rPr lang="zh-CN" altLang="en-US" sz="2400" baseline="-25000" dirty="0"/>
              <a:t>补</a:t>
            </a:r>
            <a:endParaRPr lang="zh-CN" altLang="en-US" sz="2400" dirty="0"/>
          </a:p>
          <a:p>
            <a:pPr>
              <a:buNone/>
            </a:pPr>
            <a:endParaRPr lang="zh-CN" altLang="en-US" sz="2400" dirty="0"/>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9" name="文本占位符 178178"/>
          <p:cNvSpPr>
            <a:spLocks noGrp="1"/>
          </p:cNvSpPr>
          <p:nvPr>
            <p:ph type="body" idx="1"/>
          </p:nvPr>
        </p:nvSpPr>
        <p:spPr/>
        <p:txBody>
          <a:bodyPr/>
          <a:p>
            <a:pPr>
              <a:buNone/>
            </a:pPr>
            <a:r>
              <a:rPr lang="zh-CN" altLang="en-US" dirty="0"/>
              <a:t>[例]：</a:t>
            </a:r>
            <a:endParaRPr lang="zh-CN" altLang="en-US" dirty="0"/>
          </a:p>
          <a:p>
            <a:pPr>
              <a:buNone/>
            </a:pPr>
            <a:r>
              <a:rPr lang="en-US" altLang="zh-CN" sz="2400"/>
              <a:t>X=-0110100，Y=+1110100，</a:t>
            </a:r>
            <a:r>
              <a:rPr lang="zh-CN" altLang="en-US" sz="2400" dirty="0"/>
              <a:t>求</a:t>
            </a:r>
            <a:r>
              <a:rPr lang="en-US" altLang="zh-CN" sz="2400"/>
              <a:t>X+Y=？</a:t>
            </a:r>
            <a:endParaRPr lang="en-US" altLang="zh-CN" sz="2400"/>
          </a:p>
          <a:p>
            <a:pPr>
              <a:buNone/>
            </a:pPr>
            <a:r>
              <a:rPr lang="en-US" altLang="zh-CN" sz="2400"/>
              <a:t>[X]</a:t>
            </a:r>
            <a:r>
              <a:rPr lang="zh-CN" altLang="en-US" sz="2400" baseline="-25000" dirty="0"/>
              <a:t>原</a:t>
            </a:r>
            <a:r>
              <a:rPr lang="zh-CN" altLang="en-US" sz="2400" dirty="0"/>
              <a:t>=10110100      </a:t>
            </a:r>
            <a:endParaRPr lang="zh-CN" altLang="en-US" sz="2400" dirty="0"/>
          </a:p>
          <a:p>
            <a:pPr>
              <a:buNone/>
            </a:pPr>
            <a:r>
              <a:rPr lang="zh-CN" altLang="en-US" sz="2400" dirty="0"/>
              <a:t>[</a:t>
            </a:r>
            <a:r>
              <a:rPr lang="en-US" altLang="zh-CN" sz="2400"/>
              <a:t>X]</a:t>
            </a:r>
            <a:r>
              <a:rPr lang="zh-CN" altLang="en-US" sz="2400" baseline="-25000" dirty="0"/>
              <a:t>补</a:t>
            </a:r>
            <a:r>
              <a:rPr lang="zh-CN" altLang="en-US" sz="2400" dirty="0"/>
              <a:t>= [</a:t>
            </a:r>
            <a:r>
              <a:rPr lang="en-US" altLang="zh-CN" sz="2400"/>
              <a:t>X]</a:t>
            </a:r>
            <a:r>
              <a:rPr lang="zh-CN" altLang="en-US" sz="2400" baseline="-25000" dirty="0"/>
              <a:t>反</a:t>
            </a:r>
            <a:r>
              <a:rPr lang="zh-CN" altLang="en-US" sz="2400" dirty="0"/>
              <a:t>+1=11001100</a:t>
            </a:r>
            <a:endParaRPr lang="zh-CN" altLang="en-US" sz="2400" dirty="0"/>
          </a:p>
          <a:p>
            <a:pPr>
              <a:buNone/>
            </a:pPr>
            <a:r>
              <a:rPr lang="zh-CN" altLang="en-US" sz="2400" dirty="0"/>
              <a:t>[</a:t>
            </a:r>
            <a:r>
              <a:rPr lang="en-US" altLang="zh-CN" sz="2400"/>
              <a:t>Y]</a:t>
            </a:r>
            <a:r>
              <a:rPr lang="zh-CN" altLang="en-US" sz="2400" baseline="-25000" dirty="0"/>
              <a:t>补</a:t>
            </a:r>
            <a:r>
              <a:rPr lang="zh-CN" altLang="en-US" sz="2400" dirty="0"/>
              <a:t>= [</a:t>
            </a:r>
            <a:r>
              <a:rPr lang="en-US" altLang="zh-CN" sz="2400"/>
              <a:t>Y]</a:t>
            </a:r>
            <a:r>
              <a:rPr lang="zh-CN" altLang="en-US" sz="2400" baseline="-25000" dirty="0"/>
              <a:t>原</a:t>
            </a:r>
            <a:r>
              <a:rPr lang="zh-CN" altLang="en-US" sz="2400" dirty="0"/>
              <a:t>=01110100</a:t>
            </a:r>
            <a:endParaRPr lang="zh-CN" altLang="en-US" sz="2400" dirty="0"/>
          </a:p>
          <a:p>
            <a:pPr>
              <a:buNone/>
            </a:pPr>
            <a:r>
              <a:rPr lang="zh-CN" altLang="en-US" sz="2400" dirty="0"/>
              <a:t>所以：[</a:t>
            </a:r>
            <a:r>
              <a:rPr lang="en-US" altLang="zh-CN" sz="2400"/>
              <a:t>X+Y]</a:t>
            </a:r>
            <a:r>
              <a:rPr lang="zh-CN" altLang="en-US" sz="2400" baseline="-25000" dirty="0"/>
              <a:t>补</a:t>
            </a:r>
            <a:r>
              <a:rPr lang="zh-CN" altLang="en-US" sz="2400" dirty="0"/>
              <a:t>= [</a:t>
            </a:r>
            <a:r>
              <a:rPr lang="en-US" altLang="zh-CN" sz="2400"/>
              <a:t>X]</a:t>
            </a:r>
            <a:r>
              <a:rPr lang="zh-CN" altLang="en-US" sz="2400" baseline="-25000" dirty="0"/>
              <a:t>补</a:t>
            </a:r>
            <a:r>
              <a:rPr lang="zh-CN" altLang="en-US" sz="2400" dirty="0"/>
              <a:t>+ [</a:t>
            </a:r>
            <a:r>
              <a:rPr lang="en-US" altLang="zh-CN" sz="2400"/>
              <a:t>Y]</a:t>
            </a:r>
            <a:r>
              <a:rPr lang="zh-CN" altLang="en-US" sz="2400" baseline="-25000" dirty="0"/>
              <a:t>补</a:t>
            </a:r>
            <a:endParaRPr lang="zh-CN" altLang="en-US" sz="2400" dirty="0"/>
          </a:p>
          <a:p>
            <a:pPr>
              <a:buNone/>
            </a:pPr>
            <a:r>
              <a:rPr lang="zh-CN" altLang="en-US" sz="2400" dirty="0"/>
              <a:t>             =11001100+01110100</a:t>
            </a:r>
            <a:endParaRPr lang="zh-CN" altLang="en-US" sz="2400" dirty="0"/>
          </a:p>
          <a:p>
            <a:pPr>
              <a:buNone/>
            </a:pPr>
            <a:r>
              <a:rPr lang="zh-CN" altLang="en-US" sz="2400" dirty="0"/>
              <a:t>             =01000000</a:t>
            </a:r>
            <a:endParaRPr lang="zh-CN" altLang="en-US" sz="2400" dirty="0"/>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3" name="文本占位符 179202"/>
          <p:cNvSpPr>
            <a:spLocks noGrp="1"/>
          </p:cNvSpPr>
          <p:nvPr>
            <p:ph type="body" idx="1"/>
          </p:nvPr>
        </p:nvSpPr>
        <p:spPr/>
        <p:txBody>
          <a:bodyPr/>
          <a:p>
            <a:pPr>
              <a:buNone/>
            </a:pPr>
            <a:r>
              <a:rPr lang="zh-CN" altLang="en-US" dirty="0"/>
              <a:t>4. 符号数运算中的溢出问题</a:t>
            </a:r>
            <a:endParaRPr lang="zh-CN" altLang="en-US" dirty="0"/>
          </a:p>
          <a:p>
            <a:r>
              <a:rPr lang="zh-CN" altLang="en-US" sz="2400" dirty="0"/>
              <a:t>进</a:t>
            </a:r>
            <a:r>
              <a:rPr lang="en-US" altLang="zh-CN" sz="2400"/>
              <a:t>(</a:t>
            </a:r>
            <a:r>
              <a:rPr lang="zh-CN" altLang="en-US" sz="2400" dirty="0"/>
              <a:t>借</a:t>
            </a:r>
            <a:r>
              <a:rPr lang="en-US" altLang="zh-CN" sz="2400"/>
              <a:t>)</a:t>
            </a:r>
            <a:r>
              <a:rPr lang="zh-CN" altLang="en-US" sz="2400" dirty="0"/>
              <a:t>位</a:t>
            </a:r>
            <a:r>
              <a:rPr lang="en-US" altLang="zh-CN" sz="2400">
                <a:latin typeface="宋体" panose="02010600030101010101" pitchFamily="2" charset="-122"/>
              </a:rPr>
              <a:t>——</a:t>
            </a:r>
            <a:endParaRPr lang="en-US" altLang="zh-CN" sz="2400"/>
          </a:p>
          <a:p>
            <a:pPr lvl="1"/>
            <a:r>
              <a:rPr lang="zh-CN" altLang="en-US" b="1" dirty="0">
                <a:solidFill>
                  <a:srgbClr val="000066"/>
                </a:solidFill>
              </a:rPr>
              <a:t>在加法过程中，符号位向更高位产生进位；</a:t>
            </a:r>
            <a:endParaRPr lang="zh-CN" altLang="en-US" b="1" dirty="0">
              <a:solidFill>
                <a:srgbClr val="000066"/>
              </a:solidFill>
            </a:endParaRPr>
          </a:p>
          <a:p>
            <a:pPr lvl="1"/>
            <a:r>
              <a:rPr lang="zh-CN" altLang="en-US" b="1" dirty="0">
                <a:solidFill>
                  <a:srgbClr val="000066"/>
                </a:solidFill>
              </a:rPr>
              <a:t>在减法过程中，符号位向更高位产生借位。</a:t>
            </a:r>
            <a:endParaRPr lang="zh-CN" altLang="en-US" b="1" dirty="0">
              <a:solidFill>
                <a:srgbClr val="000066"/>
              </a:solidFill>
            </a:endParaRPr>
          </a:p>
          <a:p>
            <a:r>
              <a:rPr lang="zh-CN" altLang="en-US" sz="2400" dirty="0"/>
              <a:t>溢出</a:t>
            </a:r>
            <a:r>
              <a:rPr lang="en-US" altLang="zh-CN" sz="2400">
                <a:latin typeface="宋体" panose="02010600030101010101" pitchFamily="2" charset="-122"/>
              </a:rPr>
              <a:t>——</a:t>
            </a:r>
            <a:endParaRPr lang="en-US" altLang="zh-CN" sz="2400"/>
          </a:p>
          <a:p>
            <a:pPr lvl="1"/>
            <a:r>
              <a:rPr lang="zh-CN" altLang="en-US" b="1" dirty="0">
                <a:solidFill>
                  <a:srgbClr val="000066"/>
                </a:solidFill>
              </a:rPr>
              <a:t>运算结果超出运算器所能表示的范围。</a:t>
            </a:r>
            <a:endParaRPr lang="zh-CN" altLang="en-US" b="1" dirty="0">
              <a:solidFill>
                <a:srgbClr val="000066"/>
              </a:solidFill>
            </a:endParaRPr>
          </a:p>
          <a:p>
            <a:pPr>
              <a:buNone/>
            </a:pPr>
            <a:r>
              <a:rPr lang="zh-CN" altLang="en-US" sz="3600" dirty="0"/>
              <a:t>   </a:t>
            </a:r>
            <a:endParaRPr lang="zh-CN" altLang="en-US" dirty="0"/>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9" name="文本占位符 214018"/>
          <p:cNvSpPr>
            <a:spLocks noGrp="1"/>
          </p:cNvSpPr>
          <p:nvPr>
            <p:ph type="body" idx="1"/>
          </p:nvPr>
        </p:nvSpPr>
        <p:spPr>
          <a:xfrm>
            <a:off x="457200" y="1524000"/>
            <a:ext cx="8382000" cy="5105400"/>
          </a:xfrm>
        </p:spPr>
        <p:txBody>
          <a:bodyPr/>
          <a:p>
            <a:pPr marL="0" indent="0">
              <a:lnSpc>
                <a:spcPct val="100000"/>
              </a:lnSpc>
              <a:buNone/>
            </a:pPr>
            <a:r>
              <a:rPr lang="zh-CN" altLang="en-US" dirty="0"/>
              <a:t>溢出的判断方法</a:t>
            </a:r>
            <a:endParaRPr lang="zh-CN" altLang="en-US" dirty="0"/>
          </a:p>
          <a:p>
            <a:pPr marL="0" indent="0">
              <a:lnSpc>
                <a:spcPct val="100000"/>
              </a:lnSpc>
              <a:buNone/>
            </a:pPr>
            <a:r>
              <a:rPr lang="zh-CN" altLang="en-US" sz="2400" dirty="0"/>
              <a:t>方法１：</a:t>
            </a:r>
            <a:endParaRPr lang="zh-CN" altLang="en-US" sz="2400" dirty="0"/>
          </a:p>
          <a:p>
            <a:pPr marL="0" indent="0">
              <a:lnSpc>
                <a:spcPct val="100000"/>
              </a:lnSpc>
              <a:buNone/>
            </a:pPr>
            <a:r>
              <a:rPr lang="zh-CN" altLang="en-US" sz="2400" dirty="0"/>
              <a:t>同号相减或异号相加</a:t>
            </a:r>
            <a:r>
              <a:rPr lang="en-US" altLang="zh-CN" sz="2400">
                <a:latin typeface="宋体" panose="02010600030101010101" pitchFamily="2" charset="-122"/>
              </a:rPr>
              <a:t>——</a:t>
            </a:r>
            <a:r>
              <a:rPr lang="zh-CN" altLang="en-US" sz="2400" dirty="0"/>
              <a:t>不会溢出。</a:t>
            </a:r>
            <a:endParaRPr lang="zh-CN" altLang="en-US" sz="2400" dirty="0"/>
          </a:p>
          <a:p>
            <a:pPr marL="0" indent="0">
              <a:lnSpc>
                <a:spcPct val="100000"/>
              </a:lnSpc>
              <a:buNone/>
            </a:pPr>
            <a:r>
              <a:rPr lang="zh-CN" altLang="en-US" sz="2400" dirty="0"/>
              <a:t>同号相加或异号相减</a:t>
            </a:r>
            <a:r>
              <a:rPr lang="en-US" altLang="zh-CN" sz="2400">
                <a:latin typeface="宋体" panose="02010600030101010101" pitchFamily="2" charset="-122"/>
              </a:rPr>
              <a:t>——</a:t>
            </a:r>
            <a:r>
              <a:rPr lang="zh-CN" altLang="en-US" sz="2400" dirty="0"/>
              <a:t>可能溢出。</a:t>
            </a:r>
            <a:endParaRPr lang="zh-CN" altLang="en-US" sz="2400" dirty="0"/>
          </a:p>
          <a:p>
            <a:pPr marL="0" indent="0">
              <a:lnSpc>
                <a:spcPct val="100000"/>
              </a:lnSpc>
              <a:buNone/>
            </a:pPr>
            <a:r>
              <a:rPr lang="zh-CN" altLang="en-US" sz="2400" dirty="0"/>
              <a:t>两种情况：</a:t>
            </a:r>
            <a:endParaRPr lang="zh-CN" altLang="en-US" sz="2400" dirty="0"/>
          </a:p>
          <a:p>
            <a:pPr marL="0" indent="0">
              <a:lnSpc>
                <a:spcPct val="100000"/>
              </a:lnSpc>
              <a:buNone/>
            </a:pPr>
            <a:r>
              <a:rPr lang="zh-CN" altLang="en-US" sz="2400" dirty="0"/>
              <a:t>同号相加时，结果符号与加数符号相反</a:t>
            </a:r>
            <a:r>
              <a:rPr lang="en-US" altLang="zh-CN" sz="2400">
                <a:latin typeface="宋体" panose="02010600030101010101" pitchFamily="2" charset="-122"/>
              </a:rPr>
              <a:t>——</a:t>
            </a:r>
            <a:r>
              <a:rPr lang="zh-CN" altLang="en-US" sz="2400" dirty="0"/>
              <a:t>溢出；</a:t>
            </a:r>
            <a:endParaRPr lang="zh-CN" altLang="en-US" sz="2400" dirty="0"/>
          </a:p>
          <a:p>
            <a:pPr marL="0" indent="0">
              <a:lnSpc>
                <a:spcPct val="100000"/>
              </a:lnSpc>
              <a:buNone/>
            </a:pPr>
            <a:r>
              <a:rPr lang="zh-CN" altLang="en-US" sz="2400" dirty="0"/>
              <a:t>异号相减时，结果符号与减数符号相同</a:t>
            </a:r>
            <a:r>
              <a:rPr lang="en-US" altLang="zh-CN" sz="2400">
                <a:latin typeface="宋体" panose="02010600030101010101" pitchFamily="2" charset="-122"/>
              </a:rPr>
              <a:t>——</a:t>
            </a:r>
            <a:r>
              <a:rPr lang="zh-CN" altLang="en-US" sz="2400" dirty="0"/>
              <a:t>溢出。</a:t>
            </a:r>
            <a:endParaRPr lang="zh-CN" altLang="en-US" sz="2400" dirty="0"/>
          </a:p>
          <a:p>
            <a:pPr marL="0" indent="0">
              <a:lnSpc>
                <a:spcPct val="100000"/>
              </a:lnSpc>
              <a:buNone/>
            </a:pPr>
            <a:r>
              <a:rPr lang="zh-CN" altLang="en-US" sz="2400" dirty="0"/>
              <a:t>方法２：</a:t>
            </a:r>
            <a:endParaRPr lang="zh-CN" altLang="en-US" sz="2400" dirty="0"/>
          </a:p>
          <a:p>
            <a:pPr marL="0" indent="0">
              <a:lnSpc>
                <a:spcPct val="100000"/>
              </a:lnSpc>
              <a:buNone/>
            </a:pPr>
            <a:r>
              <a:rPr lang="zh-CN" altLang="en-US" sz="2400" dirty="0"/>
              <a:t>两个</a:t>
            </a:r>
            <a:r>
              <a:rPr lang="en-US" altLang="zh-CN" sz="2400"/>
              <a:t>8</a:t>
            </a:r>
            <a:r>
              <a:rPr lang="zh-CN" altLang="en-US" sz="2400" dirty="0"/>
              <a:t>位带符号二进制数相加或相减时，若 </a:t>
            </a:r>
            <a:r>
              <a:rPr lang="en-US" altLang="zh-CN" sz="2400"/>
              <a:t>C</a:t>
            </a:r>
            <a:r>
              <a:rPr lang="en-US" altLang="zh-CN" sz="2400" baseline="-25000"/>
              <a:t>7</a:t>
            </a:r>
            <a:r>
              <a:rPr lang="zh-CN" altLang="en-GB" sz="2400" dirty="0">
                <a:sym typeface="Symbol" panose="05050102010706020507" pitchFamily="18" charset="2"/>
              </a:rPr>
              <a:t></a:t>
            </a:r>
            <a:r>
              <a:rPr lang="en-GB" altLang="zh-CN" sz="2400">
                <a:sym typeface="Symbol" panose="05050102010706020507" pitchFamily="18" charset="2"/>
              </a:rPr>
              <a:t>C</a:t>
            </a:r>
            <a:r>
              <a:rPr lang="en-GB" altLang="zh-CN" sz="2400" baseline="-25000">
                <a:sym typeface="Symbol" panose="05050102010706020507" pitchFamily="18" charset="2"/>
              </a:rPr>
              <a:t>6</a:t>
            </a:r>
            <a:r>
              <a:rPr lang="zh-CN" altLang="en-US" sz="2400" dirty="0"/>
              <a:t>＝1，则结果产生溢出。（</a:t>
            </a:r>
            <a:r>
              <a:rPr lang="en-US" altLang="zh-CN" sz="2400"/>
              <a:t>C</a:t>
            </a:r>
            <a:r>
              <a:rPr lang="en-US" altLang="zh-CN" sz="2400" baseline="-25000"/>
              <a:t>7</a:t>
            </a:r>
            <a:r>
              <a:rPr lang="zh-CN" altLang="en-US" sz="2400" dirty="0"/>
              <a:t>为最高位的进</a:t>
            </a:r>
            <a:r>
              <a:rPr lang="en-US" altLang="zh-CN" sz="2400"/>
              <a:t>(</a:t>
            </a:r>
            <a:r>
              <a:rPr lang="zh-CN" altLang="en-US" sz="2400" dirty="0"/>
              <a:t>借</a:t>
            </a:r>
            <a:r>
              <a:rPr lang="en-US" altLang="zh-CN" sz="2400"/>
              <a:t>)</a:t>
            </a:r>
            <a:r>
              <a:rPr lang="zh-CN" altLang="en-US" sz="2400" dirty="0"/>
              <a:t>位；</a:t>
            </a:r>
            <a:r>
              <a:rPr lang="en-US" altLang="zh-CN" sz="2400"/>
              <a:t>C</a:t>
            </a:r>
            <a:r>
              <a:rPr lang="zh-CN" altLang="en-US" sz="2400" baseline="-25000" dirty="0"/>
              <a:t>６</a:t>
            </a:r>
            <a:r>
              <a:rPr lang="zh-CN" altLang="en-US" sz="2400" dirty="0"/>
              <a:t>为次高位的进</a:t>
            </a:r>
            <a:r>
              <a:rPr lang="en-US" altLang="zh-CN" sz="2400"/>
              <a:t>(</a:t>
            </a:r>
            <a:r>
              <a:rPr lang="zh-CN" altLang="en-US" sz="2400" dirty="0"/>
              <a:t>借</a:t>
            </a:r>
            <a:r>
              <a:rPr lang="en-US" altLang="zh-CN" sz="2400"/>
              <a:t>)</a:t>
            </a:r>
            <a:r>
              <a:rPr lang="zh-CN" altLang="en-US" sz="2400" dirty="0"/>
              <a:t>位。）</a:t>
            </a:r>
            <a:endParaRPr lang="zh-CN" altLang="en-US" sz="2400" dirty="0">
              <a:solidFill>
                <a:schemeClr val="accent1"/>
              </a:solidFill>
            </a:endParaRP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7" name="文本占位符 180226"/>
          <p:cNvSpPr>
            <a:spLocks noGrp="1"/>
          </p:cNvSpPr>
          <p:nvPr>
            <p:ph type="body" sz="half" idx="1"/>
          </p:nvPr>
        </p:nvSpPr>
        <p:spPr>
          <a:xfrm>
            <a:off x="457200" y="1524000"/>
            <a:ext cx="8153400" cy="4800600"/>
          </a:xfrm>
        </p:spPr>
        <p:txBody>
          <a:bodyPr/>
          <a:p>
            <a:pPr marL="1437005" indent="-1437005">
              <a:lnSpc>
                <a:spcPct val="110000"/>
              </a:lnSpc>
              <a:buClr>
                <a:srgbClr val="000066"/>
              </a:buClr>
              <a:buSzPct val="80000"/>
              <a:buFont typeface="Wingdings" panose="05000000000000000000" pitchFamily="2" charset="2"/>
              <a:buNone/>
            </a:pPr>
            <a:r>
              <a:rPr lang="zh-CN" altLang="en-US" dirty="0"/>
              <a:t>[例]：</a:t>
            </a:r>
            <a:endParaRPr lang="zh-CN" altLang="en-US" dirty="0"/>
          </a:p>
          <a:p>
            <a:pPr marL="1437005" indent="-1437005">
              <a:lnSpc>
                <a:spcPct val="110000"/>
              </a:lnSpc>
              <a:buClr>
                <a:srgbClr val="000066"/>
              </a:buClr>
              <a:buSzPct val="80000"/>
              <a:buFont typeface="Wingdings" panose="05000000000000000000" pitchFamily="2" charset="2"/>
              <a:buNone/>
            </a:pPr>
            <a:r>
              <a:rPr lang="zh-CN" altLang="en-US" sz="2400" dirty="0"/>
              <a:t>     </a:t>
            </a:r>
            <a:r>
              <a:rPr lang="zh-CN" altLang="zh-CN" sz="2400" dirty="0"/>
              <a:t>若：</a:t>
            </a:r>
            <a:r>
              <a:rPr lang="en-US" altLang="zh-CN" sz="2400"/>
              <a:t>X=01111000， Y=01101001</a:t>
            </a:r>
            <a:endParaRPr lang="en-US" altLang="zh-CN" sz="2400"/>
          </a:p>
          <a:p>
            <a:pPr marL="1437005" indent="-1437005">
              <a:lnSpc>
                <a:spcPct val="110000"/>
              </a:lnSpc>
              <a:buClr>
                <a:srgbClr val="000066"/>
              </a:buClr>
              <a:buSzPct val="80000"/>
              <a:buFont typeface="Wingdings" panose="05000000000000000000" pitchFamily="2" charset="2"/>
              <a:buNone/>
            </a:pPr>
            <a:r>
              <a:rPr lang="zh-CN" altLang="en-US" sz="2400" dirty="0"/>
              <a:t>     则：</a:t>
            </a:r>
            <a:r>
              <a:rPr lang="en-US" altLang="zh-CN" sz="2400"/>
              <a:t>X+Y=</a:t>
            </a:r>
            <a:endParaRPr lang="en-US" altLang="zh-CN" sz="2400"/>
          </a:p>
          <a:p>
            <a:pPr marL="1437005" indent="-1437005">
              <a:lnSpc>
                <a:spcPct val="110000"/>
              </a:lnSpc>
              <a:buClr>
                <a:srgbClr val="000066"/>
              </a:buClr>
              <a:buSzPct val="80000"/>
              <a:buFont typeface="Wingdings" panose="05000000000000000000" pitchFamily="2" charset="2"/>
              <a:buNone/>
            </a:pPr>
            <a:endParaRPr lang="en-US" altLang="zh-CN" sz="2400"/>
          </a:p>
          <a:p>
            <a:pPr marL="1437005" indent="-1437005">
              <a:lnSpc>
                <a:spcPct val="110000"/>
              </a:lnSpc>
              <a:buClr>
                <a:srgbClr val="000066"/>
              </a:buClr>
              <a:buSzPct val="80000"/>
              <a:buFont typeface="Wingdings" panose="05000000000000000000" pitchFamily="2" charset="2"/>
              <a:buNone/>
            </a:pPr>
            <a:endParaRPr lang="en-US" altLang="zh-CN" sz="2400"/>
          </a:p>
          <a:p>
            <a:pPr marL="1437005" indent="-1437005">
              <a:lnSpc>
                <a:spcPct val="110000"/>
              </a:lnSpc>
              <a:buClr>
                <a:srgbClr val="000066"/>
              </a:buClr>
              <a:buSzPct val="80000"/>
              <a:buFont typeface="Wingdings" panose="05000000000000000000" pitchFamily="2" charset="2"/>
              <a:buNone/>
            </a:pPr>
            <a:endParaRPr lang="zh-CN" altLang="en-US" sz="2400" dirty="0">
              <a:solidFill>
                <a:srgbClr val="660033"/>
              </a:solidFill>
            </a:endParaRPr>
          </a:p>
          <a:p>
            <a:pPr marL="1437005" indent="-1437005">
              <a:lnSpc>
                <a:spcPct val="110000"/>
              </a:lnSpc>
              <a:buClr>
                <a:srgbClr val="000066"/>
              </a:buClr>
              <a:buSzPct val="80000"/>
              <a:buFont typeface="Wingdings" panose="05000000000000000000" pitchFamily="2" charset="2"/>
              <a:buNone/>
            </a:pPr>
            <a:r>
              <a:rPr lang="zh-CN" altLang="en-US" sz="2400" dirty="0"/>
              <a:t>     即：次高位向最高位有进位，而最高位向前无进位，产生溢出。</a:t>
            </a:r>
            <a:endParaRPr lang="zh-CN" altLang="en-US" sz="2400" dirty="0"/>
          </a:p>
          <a:p>
            <a:pPr marL="1437005" indent="-1437005">
              <a:lnSpc>
                <a:spcPct val="110000"/>
              </a:lnSpc>
              <a:buClr>
                <a:srgbClr val="000066"/>
              </a:buClr>
              <a:buSzPct val="80000"/>
              <a:buFont typeface="Wingdings" panose="05000000000000000000" pitchFamily="2" charset="2"/>
              <a:buNone/>
            </a:pPr>
            <a:r>
              <a:rPr lang="zh-CN" altLang="en-US" sz="2400" dirty="0"/>
              <a:t>        （事实上，两正数相加得出负数，结果出错）</a:t>
            </a:r>
            <a:endParaRPr lang="zh-CN" altLang="en-US" sz="2400" dirty="0"/>
          </a:p>
        </p:txBody>
      </p:sp>
      <p:graphicFrame>
        <p:nvGraphicFramePr>
          <p:cNvPr id="180228" name="内容占位符 180227"/>
          <p:cNvGraphicFramePr/>
          <p:nvPr>
            <p:ph sz="half" idx="2"/>
          </p:nvPr>
        </p:nvGraphicFramePr>
        <p:xfrm>
          <a:off x="2819400" y="2754313"/>
          <a:ext cx="1892300" cy="1404937"/>
        </p:xfrm>
        <a:graphic>
          <a:graphicData uri="http://schemas.openxmlformats.org/presentationml/2006/ole">
            <mc:AlternateContent xmlns:mc="http://schemas.openxmlformats.org/markup-compatibility/2006">
              <mc:Choice xmlns:v="urn:schemas-microsoft-com:vml" Requires="v">
                <p:oleObj spid="_x0000_s3086" name="" r:id="rId1" imgW="837565" imgH="622300" progId="Equation.3">
                  <p:embed/>
                </p:oleObj>
              </mc:Choice>
              <mc:Fallback>
                <p:oleObj name="" r:id="rId1" imgW="837565" imgH="622300" progId="Equation.3">
                  <p:embed/>
                  <p:pic>
                    <p:nvPicPr>
                      <p:cNvPr id="0" name="图片 3085"/>
                      <p:cNvPicPr/>
                      <p:nvPr/>
                    </p:nvPicPr>
                    <p:blipFill>
                      <a:blip r:embed="rId2">
                        <a:clrChange>
                          <a:clrFrom>
                            <a:srgbClr val="000000"/>
                          </a:clrFrom>
                          <a:clrTo>
                            <a:srgbClr val="990000"/>
                          </a:clrTo>
                        </a:clrChange>
                      </a:blip>
                      <a:stretch>
                        <a:fillRect/>
                      </a:stretch>
                    </p:blipFill>
                    <p:spPr>
                      <a:xfrm>
                        <a:off x="2819400" y="2754313"/>
                        <a:ext cx="1892300" cy="1404937"/>
                      </a:xfrm>
                      <a:prstGeom prst="rect">
                        <a:avLst/>
                      </a:prstGeom>
                      <a:noFill/>
                      <a:ln w="38100">
                        <a:miter/>
                      </a:ln>
                    </p:spPr>
                  </p:pic>
                </p:oleObj>
              </mc:Fallback>
            </mc:AlternateContent>
          </a:graphicData>
        </a:graphic>
      </p:graphicFrame>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5" name="文本占位符 182274"/>
          <p:cNvSpPr>
            <a:spLocks noGrp="1"/>
          </p:cNvSpPr>
          <p:nvPr>
            <p:ph type="body" idx="1"/>
          </p:nvPr>
        </p:nvSpPr>
        <p:spPr/>
        <p:txBody>
          <a:bodyPr/>
          <a:p>
            <a:pPr>
              <a:buNone/>
            </a:pPr>
            <a:r>
              <a:rPr lang="zh-CN" altLang="en-US" dirty="0"/>
              <a:t>一、十进制数的表示</a:t>
            </a:r>
            <a:r>
              <a:rPr lang="en-US" altLang="zh-CN" b="0">
                <a:latin typeface="宋体" panose="02010600030101010101" pitchFamily="2" charset="-122"/>
              </a:rPr>
              <a:t>——</a:t>
            </a:r>
            <a:r>
              <a:rPr lang="en-US" altLang="zh-CN" b="0"/>
              <a:t>BCD</a:t>
            </a:r>
            <a:r>
              <a:rPr lang="zh-CN" altLang="en-US" b="0" dirty="0"/>
              <a:t>码</a:t>
            </a:r>
            <a:endParaRPr lang="zh-CN" altLang="en-US" b="0" dirty="0"/>
          </a:p>
          <a:p>
            <a:r>
              <a:rPr lang="zh-CN" altLang="en-US" sz="2400" dirty="0"/>
              <a:t>用</a:t>
            </a:r>
            <a:r>
              <a:rPr lang="en-US" altLang="zh-CN" sz="2400"/>
              <a:t>4</a:t>
            </a:r>
            <a:r>
              <a:rPr lang="zh-CN" altLang="en-US" sz="2400" dirty="0"/>
              <a:t>位二进制数表示一位十进制数。有两种表示法：</a:t>
            </a:r>
            <a:r>
              <a:rPr lang="zh-CN" altLang="en-US" sz="2400" dirty="0">
                <a:solidFill>
                  <a:srgbClr val="990000"/>
                </a:solidFill>
              </a:rPr>
              <a:t>压缩</a:t>
            </a:r>
            <a:r>
              <a:rPr lang="en-US" altLang="zh-CN" sz="2400">
                <a:solidFill>
                  <a:srgbClr val="990000"/>
                </a:solidFill>
              </a:rPr>
              <a:t>BCD</a:t>
            </a:r>
            <a:r>
              <a:rPr lang="zh-CN" altLang="en-US" sz="2400" dirty="0">
                <a:solidFill>
                  <a:srgbClr val="990000"/>
                </a:solidFill>
              </a:rPr>
              <a:t>码</a:t>
            </a:r>
            <a:r>
              <a:rPr lang="zh-CN" altLang="en-US" sz="2400" dirty="0"/>
              <a:t>和</a:t>
            </a:r>
            <a:r>
              <a:rPr lang="zh-CN" altLang="en-US" sz="2400" dirty="0">
                <a:solidFill>
                  <a:srgbClr val="990000"/>
                </a:solidFill>
              </a:rPr>
              <a:t>非压缩</a:t>
            </a:r>
            <a:r>
              <a:rPr lang="en-US" altLang="zh-CN" sz="2400">
                <a:solidFill>
                  <a:srgbClr val="990000"/>
                </a:solidFill>
              </a:rPr>
              <a:t>BCD</a:t>
            </a:r>
            <a:r>
              <a:rPr lang="zh-CN" altLang="en-US" sz="2400" dirty="0">
                <a:solidFill>
                  <a:srgbClr val="990000"/>
                </a:solidFill>
              </a:rPr>
              <a:t>码</a:t>
            </a:r>
            <a:r>
              <a:rPr lang="zh-CN" altLang="en-US" sz="2400" dirty="0"/>
              <a:t>。</a:t>
            </a:r>
            <a:endParaRPr lang="en-US" altLang="zh-CN" sz="2400"/>
          </a:p>
          <a:p>
            <a:r>
              <a:rPr lang="zh-CN" altLang="en-US" sz="2400" dirty="0"/>
              <a:t>压缩</a:t>
            </a:r>
            <a:r>
              <a:rPr lang="en-US" altLang="zh-CN" sz="2400"/>
              <a:t>BCD</a:t>
            </a:r>
            <a:r>
              <a:rPr lang="zh-CN" altLang="en-US" sz="2400" dirty="0"/>
              <a:t>码的每一位用</a:t>
            </a:r>
            <a:r>
              <a:rPr lang="en-US" altLang="zh-CN" sz="2400"/>
              <a:t>4</a:t>
            </a:r>
            <a:r>
              <a:rPr lang="zh-CN" altLang="en-US" sz="2400" dirty="0"/>
              <a:t>位二进制表示，</a:t>
            </a:r>
            <a:r>
              <a:rPr lang="en-US" altLang="zh-CN" sz="2400"/>
              <a:t>0000</a:t>
            </a:r>
            <a:r>
              <a:rPr lang="zh-CN" altLang="en-US" sz="2400" dirty="0"/>
              <a:t>～</a:t>
            </a:r>
            <a:r>
              <a:rPr lang="en-US" altLang="zh-CN" sz="2400"/>
              <a:t>1001</a:t>
            </a:r>
            <a:r>
              <a:rPr lang="zh-CN" altLang="en-US" sz="2400" dirty="0"/>
              <a:t>表示</a:t>
            </a:r>
            <a:r>
              <a:rPr lang="en-US" altLang="zh-CN" sz="2400"/>
              <a:t>0</a:t>
            </a:r>
            <a:r>
              <a:rPr lang="zh-CN" altLang="en-US" sz="2400" dirty="0"/>
              <a:t>～</a:t>
            </a:r>
            <a:r>
              <a:rPr lang="en-US" altLang="zh-CN" sz="2400"/>
              <a:t>9</a:t>
            </a:r>
            <a:r>
              <a:rPr lang="zh-CN" altLang="en-US" sz="2400" dirty="0"/>
              <a:t>，一个字节表示两位十进制数。</a:t>
            </a:r>
            <a:endParaRPr lang="zh-CN" altLang="en-US" sz="2400" dirty="0"/>
          </a:p>
          <a:p>
            <a:r>
              <a:rPr lang="zh-CN" altLang="en-US" sz="2400" dirty="0"/>
              <a:t>非压缩</a:t>
            </a:r>
            <a:r>
              <a:rPr lang="en-US" altLang="zh-CN" sz="2400"/>
              <a:t>BCD</a:t>
            </a:r>
            <a:r>
              <a:rPr lang="zh-CN" altLang="en-US" sz="2400" dirty="0"/>
              <a:t>码用一个字节表示一位十进制数，高</a:t>
            </a:r>
            <a:r>
              <a:rPr lang="en-US" altLang="zh-CN" sz="2400"/>
              <a:t>4</a:t>
            </a:r>
            <a:r>
              <a:rPr lang="zh-CN" altLang="en-US" sz="2400" dirty="0"/>
              <a:t>位总是</a:t>
            </a:r>
            <a:r>
              <a:rPr lang="en-US" altLang="zh-CN" sz="2400"/>
              <a:t>0000</a:t>
            </a:r>
            <a:r>
              <a:rPr lang="zh-CN" altLang="en-US" sz="2400" dirty="0"/>
              <a:t>，低</a:t>
            </a:r>
            <a:r>
              <a:rPr lang="en-US" altLang="zh-CN" sz="2400"/>
              <a:t>4</a:t>
            </a:r>
            <a:r>
              <a:rPr lang="zh-CN" altLang="en-US" sz="2400" dirty="0"/>
              <a:t>位的</a:t>
            </a:r>
            <a:r>
              <a:rPr lang="en-US" altLang="zh-CN" sz="2400"/>
              <a:t>0000</a:t>
            </a:r>
            <a:r>
              <a:rPr lang="zh-CN" altLang="en-US" sz="2400" dirty="0"/>
              <a:t>～</a:t>
            </a:r>
            <a:r>
              <a:rPr lang="en-US" altLang="zh-CN" sz="2400"/>
              <a:t>1001</a:t>
            </a:r>
            <a:r>
              <a:rPr lang="zh-CN" altLang="en-US" sz="2400" dirty="0"/>
              <a:t>表示</a:t>
            </a:r>
            <a:r>
              <a:rPr lang="en-US" altLang="zh-CN" sz="2400"/>
              <a:t>0</a:t>
            </a:r>
            <a:r>
              <a:rPr lang="zh-CN" altLang="en-US" sz="2400" dirty="0"/>
              <a:t>～</a:t>
            </a:r>
            <a:r>
              <a:rPr lang="en-US" altLang="zh-CN" sz="2400"/>
              <a:t>9</a:t>
            </a:r>
            <a:endParaRPr lang="zh-CN" altLang="en-US" sz="2400" dirty="0"/>
          </a:p>
        </p:txBody>
      </p:sp>
      <p:sp>
        <p:nvSpPr>
          <p:cNvPr id="182277" name="标题 182276"/>
          <p:cNvSpPr>
            <a:spLocks noGrp="1"/>
          </p:cNvSpPr>
          <p:nvPr>
            <p:ph type="title"/>
          </p:nvPr>
        </p:nvSpPr>
        <p:spPr/>
        <p:txBody>
          <a:bodyPr anchor="ctr" anchorCtr="0"/>
          <a:p>
            <a:r>
              <a:rPr lang="zh-CN" altLang="en-US" dirty="0"/>
              <a:t>1.</a:t>
            </a:r>
            <a:r>
              <a:rPr lang="en-US" altLang="zh-CN"/>
              <a:t>5  </a:t>
            </a:r>
            <a:r>
              <a:rPr lang="zh-CN" altLang="en-US" dirty="0"/>
              <a:t>二进制编码</a:t>
            </a:r>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9" name="文本占位符 193538"/>
          <p:cNvSpPr>
            <a:spLocks noGrp="1"/>
          </p:cNvSpPr>
          <p:nvPr>
            <p:ph type="body" idx="1"/>
          </p:nvPr>
        </p:nvSpPr>
        <p:spPr/>
        <p:txBody>
          <a:bodyPr/>
          <a:p>
            <a:pPr>
              <a:buNone/>
            </a:pPr>
            <a:r>
              <a:rPr lang="zh-CN" altLang="en-US" dirty="0"/>
              <a:t>微型计算机的发展史</a:t>
            </a:r>
            <a:endParaRPr lang="zh-CN" altLang="en-US" dirty="0"/>
          </a:p>
          <a:p>
            <a:r>
              <a:rPr lang="zh-CN" altLang="en-US" dirty="0"/>
              <a:t>主要是以微处理器</a:t>
            </a:r>
            <a:r>
              <a:rPr lang="en-US" altLang="zh-CN"/>
              <a:t>(</a:t>
            </a:r>
            <a:r>
              <a:rPr lang="zh-CN" altLang="en-US" dirty="0"/>
              <a:t>中央处理器</a:t>
            </a:r>
            <a:r>
              <a:rPr lang="en-US" altLang="zh-CN"/>
              <a:t>CPU)</a:t>
            </a:r>
            <a:r>
              <a:rPr lang="zh-CN" altLang="en-US" dirty="0"/>
              <a:t>的发展过程进行的。</a:t>
            </a:r>
            <a:endParaRPr lang="zh-CN" altLang="en-US" dirty="0"/>
          </a:p>
          <a:p>
            <a:pPr marL="0" indent="0">
              <a:buNone/>
            </a:pPr>
            <a:r>
              <a:rPr lang="en-US" altLang="zh-CN" dirty="0"/>
              <a:t> </a:t>
            </a:r>
            <a:r>
              <a:rPr lang="zh-CN" altLang="en-US" dirty="0"/>
              <a:t>把微型计算机的运算器和控制器集成在一块硅片的集成电路（包括多个内部寄存器）通常称为微处理器MPU（Micro Processor Unit）或MP（Micro-Processor）是微型机的核心。</a:t>
            </a:r>
            <a:endParaRPr lang="zh-CN" altLang="en-US" dirty="0"/>
          </a:p>
          <a:p>
            <a:pPr marL="0" indent="0">
              <a:buNone/>
            </a:pPr>
            <a:endParaRPr lang="zh-CN" altLang="en-US" dirty="0"/>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3" name="文本占位符 184322"/>
          <p:cNvSpPr>
            <a:spLocks noGrp="1"/>
          </p:cNvSpPr>
          <p:nvPr>
            <p:ph type="body" idx="1"/>
          </p:nvPr>
        </p:nvSpPr>
        <p:spPr/>
        <p:txBody>
          <a:bodyPr/>
          <a:p>
            <a:pPr>
              <a:buNone/>
            </a:pPr>
            <a:r>
              <a:rPr lang="en-US" altLang="zh-CN" u="sng"/>
              <a:t>BCD</a:t>
            </a:r>
            <a:r>
              <a:rPr lang="zh-CN" altLang="en-US" u="sng" dirty="0"/>
              <a:t>码与二进制数之间的转换</a:t>
            </a:r>
            <a:endParaRPr lang="zh-CN" altLang="en-US" u="sng" dirty="0"/>
          </a:p>
          <a:p>
            <a:pPr>
              <a:spcAft>
                <a:spcPct val="40000"/>
              </a:spcAft>
              <a:buNone/>
            </a:pPr>
            <a:r>
              <a:rPr lang="zh-CN" altLang="en-US" sz="2400" dirty="0"/>
              <a:t>先转换为十进制数，再转换二进制数；反之同样。</a:t>
            </a:r>
            <a:endParaRPr lang="zh-CN" altLang="en-US" sz="2400" dirty="0"/>
          </a:p>
          <a:p>
            <a:pPr>
              <a:buNone/>
            </a:pPr>
            <a:r>
              <a:rPr lang="zh-CN" altLang="en-US" sz="2400" dirty="0"/>
              <a:t>例</a:t>
            </a:r>
            <a:r>
              <a:rPr lang="zh-CN" altLang="en-US" sz="2400" dirty="0">
                <a:sym typeface="Wingdings" panose="05000000000000000000" pitchFamily="2" charset="2"/>
              </a:rPr>
              <a:t>：（</a:t>
            </a:r>
            <a:r>
              <a:rPr lang="zh-CN" altLang="en-US" sz="2400" dirty="0"/>
              <a:t>0001 0001 .0010 0101）</a:t>
            </a:r>
            <a:r>
              <a:rPr lang="en-US" altLang="zh-CN" sz="2400" baseline="-25000"/>
              <a:t>BCD</a:t>
            </a:r>
            <a:endParaRPr lang="en-US" altLang="zh-CN" sz="2400" baseline="-25000"/>
          </a:p>
          <a:p>
            <a:pPr>
              <a:buNone/>
            </a:pPr>
            <a:r>
              <a:rPr lang="zh-CN" altLang="en-US" sz="2400" dirty="0"/>
              <a:t>            =11 .25</a:t>
            </a:r>
            <a:endParaRPr lang="zh-CN" altLang="en-US" sz="2400" dirty="0"/>
          </a:p>
          <a:p>
            <a:pPr>
              <a:buNone/>
            </a:pPr>
            <a:r>
              <a:rPr lang="zh-CN" altLang="en-US" sz="2400" dirty="0"/>
              <a:t>            =（1011 .01）</a:t>
            </a:r>
            <a:r>
              <a:rPr lang="en-US" altLang="zh-CN" sz="2400" baseline="-25000"/>
              <a:t>B</a:t>
            </a:r>
            <a:endParaRPr lang="zh-CN" altLang="en-US" sz="2400" baseline="-25000" dirty="0"/>
          </a:p>
          <a:p>
            <a:pPr>
              <a:buNone/>
            </a:pPr>
            <a:endParaRPr lang="zh-CN" altLang="en-US" sz="2400" dirty="0"/>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9" name="文本占位符 183298"/>
          <p:cNvSpPr>
            <a:spLocks noGrp="1"/>
          </p:cNvSpPr>
          <p:nvPr>
            <p:ph type="body" idx="1"/>
          </p:nvPr>
        </p:nvSpPr>
        <p:spPr/>
        <p:txBody>
          <a:bodyPr/>
          <a:p>
            <a:pPr>
              <a:lnSpc>
                <a:spcPct val="90000"/>
              </a:lnSpc>
              <a:spcBef>
                <a:spcPct val="20000"/>
              </a:spcBef>
              <a:buClr>
                <a:schemeClr val="accent1"/>
              </a:buClr>
              <a:buFont typeface="Wingdings" panose="05000000000000000000" pitchFamily="2" charset="2"/>
              <a:buNone/>
            </a:pPr>
            <a:r>
              <a:rPr lang="zh-CN" altLang="en-US" dirty="0"/>
              <a:t>二、非数值数据的表示</a:t>
            </a:r>
            <a:endParaRPr lang="zh-CN" altLang="en-US" dirty="0"/>
          </a:p>
          <a:p>
            <a:r>
              <a:rPr lang="zh-CN" altLang="en-US" sz="2400" dirty="0"/>
              <a:t>计算机中除了能够处理数值数据以外，还可以处理文字、语音、图像等各种信息，这些信息统称为非数值数据。</a:t>
            </a:r>
            <a:endParaRPr lang="zh-CN" altLang="en-US" sz="2400" dirty="0"/>
          </a:p>
          <a:p>
            <a:r>
              <a:rPr lang="zh-CN" altLang="en-US" sz="2400" dirty="0"/>
              <a:t>非数值数据在计算机中也必须以</a:t>
            </a:r>
            <a:r>
              <a:rPr lang="zh-CN" altLang="en-US" sz="2400" dirty="0">
                <a:solidFill>
                  <a:srgbClr val="990000"/>
                </a:solidFill>
              </a:rPr>
              <a:t>二进制形式</a:t>
            </a:r>
            <a:r>
              <a:rPr lang="zh-CN" altLang="en-US" sz="2400" dirty="0"/>
              <a:t>表示，非数值数据的表示本质上是编码的过程。</a:t>
            </a:r>
            <a:endParaRPr lang="zh-CN" altLang="en-US" sz="2400" dirty="0"/>
          </a:p>
          <a:p>
            <a:r>
              <a:rPr lang="zh-CN" altLang="en-US" sz="2400" dirty="0"/>
              <a:t>最常用的数据编码：美国标准信息交换代码</a:t>
            </a:r>
            <a:r>
              <a:rPr lang="en-US" altLang="zh-CN" sz="2400"/>
              <a:t>(American Standard Code for Information Interchange, ASCII</a:t>
            </a:r>
            <a:r>
              <a:rPr lang="zh-CN" altLang="en-US" sz="2400" dirty="0"/>
              <a:t>码</a:t>
            </a:r>
            <a:r>
              <a:rPr lang="en-US" altLang="zh-CN" sz="2400"/>
              <a:t>)</a:t>
            </a:r>
            <a:endParaRPr lang="en-US" altLang="zh-CN" sz="2400"/>
          </a:p>
          <a:p>
            <a:pPr>
              <a:buNone/>
            </a:pPr>
            <a:r>
              <a:rPr lang="zh-CN" altLang="en-US" sz="2400" dirty="0"/>
              <a:t>    （见教材中的附录</a:t>
            </a:r>
            <a:r>
              <a:rPr lang="en-US" altLang="zh-CN" sz="2400"/>
              <a:t>A</a:t>
            </a:r>
            <a:r>
              <a:rPr lang="zh-CN" altLang="en-US" sz="2400" dirty="0"/>
              <a:t>）</a:t>
            </a:r>
            <a:endParaRPr lang="zh-CN" altLang="en-US" sz="2400" dirty="0"/>
          </a:p>
          <a:p>
            <a:pPr>
              <a:buNone/>
            </a:pPr>
            <a:endParaRPr lang="en-US" altLang="zh-CN" sz="2400"/>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7" name="文本占位符 185346"/>
          <p:cNvSpPr>
            <a:spLocks noGrp="1"/>
          </p:cNvSpPr>
          <p:nvPr>
            <p:ph type="body" idx="1"/>
          </p:nvPr>
        </p:nvSpPr>
        <p:spPr/>
        <p:txBody>
          <a:bodyPr/>
          <a:p>
            <a:pPr>
              <a:buNone/>
            </a:pPr>
            <a:r>
              <a:rPr lang="en-US" altLang="zh-CN"/>
              <a:t>ASCII</a:t>
            </a:r>
            <a:r>
              <a:rPr lang="zh-CN" altLang="en-US" dirty="0"/>
              <a:t>码</a:t>
            </a:r>
            <a:r>
              <a:rPr lang="en-US" altLang="zh-CN"/>
              <a:t>:</a:t>
            </a:r>
            <a:endParaRPr lang="en-US" altLang="zh-CN"/>
          </a:p>
          <a:p>
            <a:r>
              <a:rPr lang="zh-CN" altLang="en-US" sz="2400" dirty="0"/>
              <a:t>采用</a:t>
            </a:r>
            <a:r>
              <a:rPr lang="en-US" altLang="zh-CN" sz="2400"/>
              <a:t>7</a:t>
            </a:r>
            <a:r>
              <a:rPr lang="zh-CN" altLang="en-US" sz="2400" dirty="0"/>
              <a:t>位二进制代码对字符进行编码</a:t>
            </a:r>
            <a:endParaRPr lang="zh-CN" altLang="en-US" sz="2400" dirty="0"/>
          </a:p>
          <a:p>
            <a:r>
              <a:rPr lang="zh-CN" altLang="en-US" sz="2400" dirty="0"/>
              <a:t>数字</a:t>
            </a:r>
            <a:r>
              <a:rPr lang="en-US" altLang="zh-CN" sz="2400"/>
              <a:t>0</a:t>
            </a:r>
            <a:r>
              <a:rPr lang="zh-CN" altLang="en-US" sz="2400" dirty="0"/>
              <a:t>～</a:t>
            </a:r>
            <a:r>
              <a:rPr lang="en-US" altLang="zh-CN" sz="2400"/>
              <a:t>9</a:t>
            </a:r>
            <a:r>
              <a:rPr lang="zh-CN" altLang="en-US" sz="2400" dirty="0"/>
              <a:t>的编码是</a:t>
            </a:r>
            <a:r>
              <a:rPr lang="en-US" altLang="zh-CN" sz="2400"/>
              <a:t>011</a:t>
            </a:r>
            <a:r>
              <a:rPr lang="en-US" altLang="zh-CN" sz="2400">
                <a:solidFill>
                  <a:srgbClr val="990000"/>
                </a:solidFill>
              </a:rPr>
              <a:t>0000</a:t>
            </a:r>
            <a:r>
              <a:rPr lang="zh-CN" altLang="en-US" sz="2400" dirty="0"/>
              <a:t>～</a:t>
            </a:r>
            <a:r>
              <a:rPr lang="en-US" altLang="zh-CN" sz="2400"/>
              <a:t>011</a:t>
            </a:r>
            <a:r>
              <a:rPr lang="en-US" altLang="zh-CN" sz="2400">
                <a:solidFill>
                  <a:srgbClr val="990000"/>
                </a:solidFill>
              </a:rPr>
              <a:t>1001</a:t>
            </a:r>
            <a:r>
              <a:rPr lang="zh-CN" altLang="en-US" sz="2400" dirty="0"/>
              <a:t>，它们的高</a:t>
            </a:r>
            <a:r>
              <a:rPr lang="en-US" altLang="zh-CN" sz="2400"/>
              <a:t>3</a:t>
            </a:r>
            <a:r>
              <a:rPr lang="zh-CN" altLang="en-US" sz="2400" dirty="0"/>
              <a:t>位均是</a:t>
            </a:r>
            <a:r>
              <a:rPr lang="en-US" altLang="zh-CN" sz="2400"/>
              <a:t>011</a:t>
            </a:r>
            <a:r>
              <a:rPr lang="zh-CN" altLang="en-US" sz="2400" dirty="0"/>
              <a:t>，后</a:t>
            </a:r>
            <a:r>
              <a:rPr lang="en-US" altLang="zh-CN" sz="2400"/>
              <a:t>4</a:t>
            </a:r>
            <a:r>
              <a:rPr lang="zh-CN" altLang="en-US" sz="2400" dirty="0"/>
              <a:t>位正好与其对应的二进制代码（</a:t>
            </a:r>
            <a:r>
              <a:rPr lang="en-US" altLang="zh-CN" sz="2400"/>
              <a:t>BCD</a:t>
            </a:r>
            <a:r>
              <a:rPr lang="zh-CN" altLang="en-US" sz="2400" dirty="0"/>
              <a:t>码）相符。</a:t>
            </a:r>
            <a:endParaRPr lang="zh-CN" altLang="en-US" sz="2400" b="0" dirty="0"/>
          </a:p>
          <a:p>
            <a:r>
              <a:rPr lang="zh-CN" altLang="en-US" sz="2400" dirty="0"/>
              <a:t>英文字母</a:t>
            </a:r>
            <a:r>
              <a:rPr lang="en-US" altLang="zh-CN" sz="2400"/>
              <a:t>A</a:t>
            </a:r>
            <a:r>
              <a:rPr lang="zh-CN" altLang="en-US" sz="2400" dirty="0"/>
              <a:t>～</a:t>
            </a:r>
            <a:r>
              <a:rPr lang="en-US" altLang="zh-CN" sz="2400"/>
              <a:t>Z</a:t>
            </a:r>
            <a:r>
              <a:rPr lang="zh-CN" altLang="en-US" sz="2400" dirty="0"/>
              <a:t>的</a:t>
            </a:r>
            <a:r>
              <a:rPr lang="en-US" altLang="zh-CN" sz="2400"/>
              <a:t>ASCII</a:t>
            </a:r>
            <a:r>
              <a:rPr lang="zh-CN" altLang="en-US" sz="2400" dirty="0"/>
              <a:t>码从</a:t>
            </a:r>
            <a:r>
              <a:rPr lang="en-US" altLang="zh-CN" sz="2400"/>
              <a:t>1000001</a:t>
            </a:r>
            <a:r>
              <a:rPr lang="zh-CN" altLang="en-US" sz="2400" dirty="0"/>
              <a:t>（</a:t>
            </a:r>
            <a:r>
              <a:rPr lang="en-US" altLang="zh-CN" sz="2400"/>
              <a:t>41H</a:t>
            </a:r>
            <a:r>
              <a:rPr lang="zh-CN" altLang="en-US" sz="2400" dirty="0"/>
              <a:t>）开始顺序递增，字母</a:t>
            </a:r>
            <a:r>
              <a:rPr lang="en-US" altLang="zh-CN" sz="2400"/>
              <a:t>a</a:t>
            </a:r>
            <a:r>
              <a:rPr lang="zh-CN" altLang="en-US" sz="2400" dirty="0"/>
              <a:t>～</a:t>
            </a:r>
            <a:r>
              <a:rPr lang="en-US" altLang="zh-CN" sz="2400"/>
              <a:t>z</a:t>
            </a:r>
            <a:r>
              <a:rPr lang="zh-CN" altLang="en-US" sz="2400" dirty="0"/>
              <a:t>的</a:t>
            </a:r>
            <a:r>
              <a:rPr lang="en-US" altLang="zh-CN" sz="2400"/>
              <a:t>ASCII</a:t>
            </a:r>
            <a:r>
              <a:rPr lang="zh-CN" altLang="en-US" sz="2400" dirty="0"/>
              <a:t>码从</a:t>
            </a:r>
            <a:r>
              <a:rPr lang="en-US" altLang="zh-CN" sz="2400"/>
              <a:t>1100001</a:t>
            </a:r>
            <a:r>
              <a:rPr lang="zh-CN" altLang="en-US" sz="2400" dirty="0"/>
              <a:t>（</a:t>
            </a:r>
            <a:r>
              <a:rPr lang="en-US" altLang="zh-CN" sz="2400"/>
              <a:t>61H</a:t>
            </a:r>
            <a:r>
              <a:rPr lang="zh-CN" altLang="en-US" sz="2400" dirty="0"/>
              <a:t>）开始顺序递增，这样的排列对信息检索十分有利。</a:t>
            </a:r>
            <a:endParaRPr lang="zh-CN" altLang="en-US" sz="2400" dirty="0"/>
          </a:p>
          <a:p>
            <a:r>
              <a:rPr lang="zh-CN" altLang="en-US" sz="2400" dirty="0"/>
              <a:t>最高位通常总为</a:t>
            </a:r>
            <a:r>
              <a:rPr lang="en-US" altLang="zh-CN" sz="2400"/>
              <a:t>0</a:t>
            </a:r>
            <a:r>
              <a:rPr lang="zh-CN" altLang="en-US" sz="2400" dirty="0"/>
              <a:t>，有时也用作奇偶校验位。</a:t>
            </a:r>
            <a:endParaRPr lang="en-US" altLang="zh-CN" sz="2400"/>
          </a:p>
          <a:p>
            <a:pPr>
              <a:buNone/>
            </a:pPr>
            <a:endParaRPr lang="en-US" altLang="zh-CN"/>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1" name="文本占位符 186370"/>
          <p:cNvSpPr>
            <a:spLocks noGrp="1"/>
          </p:cNvSpPr>
          <p:nvPr>
            <p:ph type="body" idx="1"/>
          </p:nvPr>
        </p:nvSpPr>
        <p:spPr/>
        <p:txBody>
          <a:bodyPr/>
          <a:p>
            <a:pPr>
              <a:buNone/>
            </a:pPr>
            <a:r>
              <a:rPr lang="en-US" altLang="zh-CN"/>
              <a:t>ASCII</a:t>
            </a:r>
            <a:r>
              <a:rPr lang="zh-CN" altLang="en-US" dirty="0"/>
              <a:t>码的校验</a:t>
            </a:r>
            <a:endParaRPr lang="zh-CN" altLang="en-US" dirty="0"/>
          </a:p>
          <a:p>
            <a:r>
              <a:rPr lang="zh-CN" altLang="en-US" sz="2400" dirty="0"/>
              <a:t>奇校验</a:t>
            </a:r>
            <a:endParaRPr lang="zh-CN" altLang="en-US" sz="2400" dirty="0"/>
          </a:p>
          <a:p>
            <a:pPr>
              <a:buNone/>
            </a:pPr>
            <a:r>
              <a:rPr lang="zh-CN" altLang="en-US" sz="2400" dirty="0"/>
              <a:t>   加上校验位后编码中“1”的个数为奇数。</a:t>
            </a:r>
            <a:endParaRPr lang="zh-CN" altLang="en-US" sz="2400" dirty="0"/>
          </a:p>
          <a:p>
            <a:pPr>
              <a:buNone/>
            </a:pPr>
            <a:r>
              <a:rPr lang="zh-CN" altLang="en-US" sz="2400" dirty="0"/>
              <a:t>   例：</a:t>
            </a:r>
            <a:r>
              <a:rPr lang="en-US" altLang="zh-CN" sz="2400"/>
              <a:t>A</a:t>
            </a:r>
            <a:r>
              <a:rPr lang="zh-CN" altLang="en-US" sz="2400" dirty="0"/>
              <a:t>的</a:t>
            </a:r>
            <a:r>
              <a:rPr lang="en-US" altLang="zh-CN" sz="2400"/>
              <a:t>ASCII</a:t>
            </a:r>
            <a:r>
              <a:rPr lang="zh-CN" altLang="en-US" sz="2400" dirty="0"/>
              <a:t>码是41</a:t>
            </a:r>
            <a:r>
              <a:rPr lang="en-US" altLang="zh-CN" sz="2400"/>
              <a:t>H（1000001B），</a:t>
            </a:r>
            <a:endParaRPr lang="en-US" altLang="zh-CN" sz="2400"/>
          </a:p>
          <a:p>
            <a:pPr>
              <a:buNone/>
            </a:pPr>
            <a:r>
              <a:rPr lang="en-US" altLang="zh-CN" sz="2400"/>
              <a:t>          </a:t>
            </a:r>
            <a:r>
              <a:rPr lang="zh-CN" altLang="en-US" sz="2400" dirty="0"/>
              <a:t>以奇校验传送则为</a:t>
            </a:r>
            <a:r>
              <a:rPr lang="en-US" altLang="zh-CN" sz="2400"/>
              <a:t>C1H（11000001B）</a:t>
            </a:r>
            <a:endParaRPr lang="en-US" altLang="zh-CN" sz="2400"/>
          </a:p>
          <a:p>
            <a:r>
              <a:rPr lang="zh-CN" altLang="en-US" sz="2400" dirty="0"/>
              <a:t>偶校验</a:t>
            </a:r>
            <a:endParaRPr lang="zh-CN" altLang="en-US" sz="2400" dirty="0"/>
          </a:p>
          <a:p>
            <a:pPr>
              <a:buNone/>
            </a:pPr>
            <a:r>
              <a:rPr lang="zh-CN" altLang="en-US" sz="2400" dirty="0"/>
              <a:t>   加上校验位后编码中“1”的个数为偶数。</a:t>
            </a:r>
            <a:endParaRPr lang="zh-CN" altLang="en-US" sz="2400" dirty="0"/>
          </a:p>
          <a:p>
            <a:pPr>
              <a:buNone/>
            </a:pPr>
            <a:r>
              <a:rPr lang="zh-CN" altLang="en-US" sz="2400" dirty="0"/>
              <a:t>   上例若以偶校验传送，则为41</a:t>
            </a:r>
            <a:r>
              <a:rPr lang="en-US" altLang="zh-CN" sz="2400"/>
              <a:t>H。</a:t>
            </a:r>
            <a:endParaRPr lang="zh-CN" altLang="en-US" sz="2400" dirty="0"/>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标题 187393"/>
          <p:cNvSpPr>
            <a:spLocks noGrp="1"/>
          </p:cNvSpPr>
          <p:nvPr>
            <p:ph type="title"/>
          </p:nvPr>
        </p:nvSpPr>
        <p:spPr/>
        <p:txBody>
          <a:bodyPr anchor="ctr" anchorCtr="0"/>
          <a:p>
            <a:r>
              <a:rPr lang="zh-CN" altLang="en-US" dirty="0"/>
              <a:t>1.</a:t>
            </a:r>
            <a:r>
              <a:rPr lang="en-US" altLang="zh-CN"/>
              <a:t>6  </a:t>
            </a:r>
            <a:r>
              <a:rPr lang="zh-CN" altLang="en-US" dirty="0"/>
              <a:t>计算机中常用术语</a:t>
            </a:r>
            <a:endParaRPr lang="zh-CN" altLang="en-US" dirty="0"/>
          </a:p>
        </p:txBody>
      </p:sp>
      <p:sp>
        <p:nvSpPr>
          <p:cNvPr id="187395" name="文本占位符 187394"/>
          <p:cNvSpPr>
            <a:spLocks noGrp="1"/>
          </p:cNvSpPr>
          <p:nvPr>
            <p:ph type="body" idx="1"/>
          </p:nvPr>
        </p:nvSpPr>
        <p:spPr/>
        <p:txBody>
          <a:bodyPr/>
          <a:p>
            <a:r>
              <a:rPr lang="en-US" altLang="zh-CN" u="sng"/>
              <a:t>bit</a:t>
            </a:r>
            <a:endParaRPr lang="en-US" altLang="zh-TW">
              <a:ea typeface="PMingLiU" pitchFamily="18" charset="-120"/>
            </a:endParaRPr>
          </a:p>
          <a:p>
            <a:pPr lvl="1"/>
            <a:r>
              <a:rPr lang="en-US" altLang="zh-CN" sz="2800">
                <a:solidFill>
                  <a:srgbClr val="000066"/>
                </a:solidFill>
              </a:rPr>
              <a:t>1Mb=1024</a:t>
            </a:r>
            <a:r>
              <a:rPr lang="en-US" altLang="zh-CN" sz="2800">
                <a:solidFill>
                  <a:srgbClr val="000066"/>
                </a:solidFill>
                <a:sym typeface="Symbol" panose="05050102010706020507" pitchFamily="18" charset="2"/>
              </a:rPr>
              <a:t></a:t>
            </a:r>
            <a:r>
              <a:rPr lang="en-US" altLang="zh-CN" sz="2800">
                <a:solidFill>
                  <a:srgbClr val="000066"/>
                </a:solidFill>
              </a:rPr>
              <a:t>1024bit=2</a:t>
            </a:r>
            <a:r>
              <a:rPr lang="en-US" altLang="zh-CN" sz="2800" baseline="30000">
                <a:solidFill>
                  <a:srgbClr val="000066"/>
                </a:solidFill>
              </a:rPr>
              <a:t>20</a:t>
            </a:r>
            <a:r>
              <a:rPr lang="en-US" altLang="zh-CN" sz="2800">
                <a:solidFill>
                  <a:srgbClr val="000066"/>
                </a:solidFill>
              </a:rPr>
              <a:t>bit</a:t>
            </a:r>
            <a:endParaRPr lang="en-US" altLang="zh-CN" sz="2800">
              <a:solidFill>
                <a:srgbClr val="000066"/>
              </a:solidFill>
            </a:endParaRPr>
          </a:p>
          <a:p>
            <a:pPr lvl="1"/>
            <a:r>
              <a:rPr lang="en-US" altLang="zh-CN" sz="2800">
                <a:solidFill>
                  <a:srgbClr val="000066"/>
                </a:solidFill>
              </a:rPr>
              <a:t>1Gb=2</a:t>
            </a:r>
            <a:r>
              <a:rPr lang="en-US" altLang="zh-CN" sz="2800" baseline="30000">
                <a:solidFill>
                  <a:srgbClr val="000066"/>
                </a:solidFill>
              </a:rPr>
              <a:t>30</a:t>
            </a:r>
            <a:r>
              <a:rPr lang="en-US" altLang="zh-CN" sz="2800">
                <a:solidFill>
                  <a:srgbClr val="000066"/>
                </a:solidFill>
              </a:rPr>
              <a:t>bit=1024Mb</a:t>
            </a:r>
            <a:endParaRPr lang="en-US" altLang="zh-CN" sz="2800">
              <a:solidFill>
                <a:srgbClr val="000066"/>
              </a:solidFill>
            </a:endParaRPr>
          </a:p>
          <a:p>
            <a:pPr lvl="1"/>
            <a:r>
              <a:rPr lang="en-US" altLang="zh-CN" sz="2800">
                <a:solidFill>
                  <a:srgbClr val="000066"/>
                </a:solidFill>
              </a:rPr>
              <a:t>1Tb=2</a:t>
            </a:r>
            <a:r>
              <a:rPr lang="en-US" altLang="zh-CN" sz="2800" baseline="30000">
                <a:solidFill>
                  <a:srgbClr val="000066"/>
                </a:solidFill>
              </a:rPr>
              <a:t>40</a:t>
            </a:r>
            <a:r>
              <a:rPr lang="en-US" altLang="zh-CN" sz="2800">
                <a:solidFill>
                  <a:srgbClr val="000066"/>
                </a:solidFill>
              </a:rPr>
              <a:t>bit=1024Gb</a:t>
            </a:r>
            <a:endParaRPr lang="en-US" altLang="zh-TW" sz="2800">
              <a:solidFill>
                <a:srgbClr val="000066"/>
              </a:solidFill>
              <a:ea typeface="PMingLiU" pitchFamily="18" charset="-120"/>
            </a:endParaRPr>
          </a:p>
          <a:p>
            <a:r>
              <a:rPr lang="en-US" altLang="zh-CN" u="sng"/>
              <a:t>Byte</a:t>
            </a:r>
            <a:endParaRPr lang="en-US" altLang="zh-CN" u="sng"/>
          </a:p>
          <a:p>
            <a:pPr lvl="1"/>
            <a:r>
              <a:rPr lang="en-US" altLang="zh-CN" sz="2800">
                <a:solidFill>
                  <a:srgbClr val="000066"/>
                </a:solidFill>
              </a:rPr>
              <a:t>1 Byte=8bit，1KB=1024 Byte</a:t>
            </a:r>
            <a:r>
              <a:rPr lang="zh-CN" altLang="en-US" sz="2800" dirty="0">
                <a:solidFill>
                  <a:srgbClr val="000066"/>
                </a:solidFill>
              </a:rPr>
              <a:t>，</a:t>
            </a:r>
            <a:r>
              <a:rPr lang="en-US" altLang="zh-CN" sz="2800">
                <a:solidFill>
                  <a:srgbClr val="000066"/>
                </a:solidFill>
                <a:latin typeface="Arial" panose="020B0604020202020204" pitchFamily="34" charset="0"/>
              </a:rPr>
              <a:t>…</a:t>
            </a:r>
            <a:endParaRPr lang="en-US" altLang="zh-CN" sz="2800">
              <a:solidFill>
                <a:srgbClr val="000066"/>
              </a:solidFill>
            </a:endParaRPr>
          </a:p>
          <a:p>
            <a:r>
              <a:rPr lang="en-US" altLang="zh-CN" u="sng"/>
              <a:t>word：</a:t>
            </a:r>
            <a:r>
              <a:rPr lang="zh-CN" altLang="en-US" dirty="0"/>
              <a:t>表示字长，有1</a:t>
            </a:r>
            <a:r>
              <a:rPr lang="en-US" altLang="zh-CN"/>
              <a:t>bit，4bit，8bit</a:t>
            </a:r>
            <a:r>
              <a:rPr lang="zh-CN" altLang="zh-CN" dirty="0"/>
              <a:t>等</a:t>
            </a:r>
            <a:r>
              <a:rPr lang="zh-CN" altLang="en-US" dirty="0"/>
              <a:t>，一般情况下为</a:t>
            </a:r>
            <a:r>
              <a:rPr lang="en-US" altLang="zh-CN"/>
              <a:t>2Byte(16bit)</a:t>
            </a:r>
            <a:r>
              <a:rPr lang="zh-CN" altLang="en-US" dirty="0"/>
              <a:t>。</a:t>
            </a:r>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en-US" altLang="zh-CN" dirty="0">
                <a:sym typeface="+mn-ea"/>
              </a:rPr>
              <a:t>    </a:t>
            </a:r>
            <a:r>
              <a:rPr lang="zh-CN" altLang="en-US" dirty="0">
                <a:sym typeface="+mn-ea"/>
              </a:rPr>
              <a:t>微型计算机是计算机的一个重要分支。1971年，世界上第一个微处理器芯片4004诞生于美国。字长4位，集成了约2300个晶体管，每秒可进行6万次的运算，成本约为200美元。以它为核心组成的MCS-4计算机是世界上第一台微型计算机。从那时起30年时间，微型计算机发展经历了四代。人们一般以字长和典型的微处理器芯片作为各发展阶段的标志。</a:t>
            </a:r>
            <a:endParaRPr lang="zh-CN" altLang="en-US" dirty="0"/>
          </a:p>
          <a:p>
            <a:pPr marL="0" indent="0">
              <a:buNone/>
            </a:pPr>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7200" y="1295400"/>
            <a:ext cx="8382000" cy="4800600"/>
          </a:xfrm>
        </p:spPr>
        <p:txBody>
          <a:bodyPr/>
          <a:p>
            <a:pPr marL="0" indent="0">
              <a:buNone/>
            </a:pPr>
            <a:r>
              <a:rPr lang="zh-CN" altLang="en-US"/>
              <a:t>第一二代（1971～1973） 4位和低档8位</a:t>
            </a:r>
            <a:endParaRPr lang="zh-CN" altLang="en-US"/>
          </a:p>
          <a:p>
            <a:pPr marL="0" indent="0">
              <a:buNone/>
            </a:pPr>
            <a:r>
              <a:rPr lang="zh-CN" altLang="en-US"/>
              <a:t>1971 Intel 4位4004</a:t>
            </a:r>
            <a:endParaRPr lang="zh-CN" altLang="en-US"/>
          </a:p>
          <a:p>
            <a:pPr marL="0" indent="0">
              <a:buNone/>
            </a:pPr>
            <a:r>
              <a:rPr lang="zh-CN" altLang="en-US"/>
              <a:t>1972 Intel 8位8008</a:t>
            </a:r>
            <a:endParaRPr lang="zh-CN" altLang="en-US"/>
          </a:p>
          <a:p>
            <a:pPr marL="0" indent="0">
              <a:buNone/>
            </a:pPr>
            <a:r>
              <a:rPr lang="zh-CN" altLang="en-US"/>
              <a:t>     工艺PMOS 主频1MHz 集成度为2000多个晶体管/片 0.05MIPS（million instructions per second 每秒百万条指令）</a:t>
            </a:r>
            <a:endParaRPr lang="zh-CN" altLang="en-US"/>
          </a:p>
          <a:p>
            <a:pPr marL="0" indent="0">
              <a:buNone/>
            </a:pPr>
            <a:r>
              <a:rPr lang="zh-CN" altLang="en-US"/>
              <a:t>     软件主要使用机器语言和简单汇编语言。</a:t>
            </a:r>
            <a:endParaRPr lang="zh-CN" altLang="en-US"/>
          </a:p>
          <a:p>
            <a:pPr marL="0" indent="0">
              <a:buNone/>
            </a:pPr>
            <a:r>
              <a:rPr lang="zh-CN" altLang="en-US"/>
              <a:t>     平均指令执行时间（基本指令执行时间）10～20（微秒）</a:t>
            </a:r>
            <a:endParaRPr lang="zh-CN" altLang="en-US"/>
          </a:p>
          <a:p>
            <a:pPr marL="0" indent="0">
              <a:buNone/>
            </a:pPr>
            <a:r>
              <a:rPr lang="zh-CN" altLang="en-US"/>
              <a:t>     </a:t>
            </a:r>
            <a:r>
              <a:rPr lang="en-US" altLang="zh-CN"/>
              <a:t> </a:t>
            </a:r>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7200" y="1371600"/>
            <a:ext cx="8382000" cy="4800600"/>
          </a:xfrm>
        </p:spPr>
        <p:txBody>
          <a:bodyPr/>
          <a:p>
            <a:pPr marL="0" indent="0">
              <a:buNone/>
            </a:pPr>
            <a:r>
              <a:rPr lang="zh-CN" altLang="en-US"/>
              <a:t>第三代（1974～1977） 中高档8位</a:t>
            </a:r>
            <a:endParaRPr lang="zh-CN" altLang="en-US"/>
          </a:p>
          <a:p>
            <a:pPr marL="0" indent="0">
              <a:buNone/>
            </a:pPr>
            <a:r>
              <a:rPr lang="zh-CN" altLang="en-US"/>
              <a:t>1974 Intel 8080、8085</a:t>
            </a:r>
            <a:endParaRPr lang="zh-CN" altLang="en-US"/>
          </a:p>
          <a:p>
            <a:pPr marL="0" indent="0">
              <a:buNone/>
            </a:pPr>
            <a:r>
              <a:rPr lang="zh-CN" altLang="en-US"/>
              <a:t> Motorola  MC6800</a:t>
            </a:r>
            <a:endParaRPr lang="zh-CN" altLang="en-US"/>
          </a:p>
          <a:p>
            <a:pPr marL="0" indent="0">
              <a:buNone/>
            </a:pPr>
            <a:r>
              <a:rPr lang="en-US" altLang="zh-CN"/>
              <a:t> </a:t>
            </a:r>
            <a:r>
              <a:rPr lang="zh-CN" altLang="en-US"/>
              <a:t>     工艺NMOS 主频2～4MHz 集成度为9000多个晶体管/片 0.5MIPS（million instructions per second 每秒百万条指令）</a:t>
            </a:r>
            <a:endParaRPr lang="zh-CN" altLang="en-US"/>
          </a:p>
          <a:p>
            <a:pPr marL="0" indent="0">
              <a:buNone/>
            </a:pPr>
            <a:r>
              <a:rPr lang="zh-CN" altLang="en-US"/>
              <a:t>     软件除汇编语言外，也可以使用高级语言，如BASIC、FORTRAN、PASCAL等。平均指令执行时间（基本指令执行时间）1～2（微秒）</a:t>
            </a:r>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304800" y="1143000"/>
            <a:ext cx="8650605" cy="4800600"/>
          </a:xfrm>
        </p:spPr>
        <p:txBody>
          <a:bodyPr/>
          <a:p>
            <a:pPr marL="0" indent="0">
              <a:buNone/>
            </a:pPr>
            <a:r>
              <a:rPr lang="zh-CN" altLang="en-US"/>
              <a:t>第四代（1978～1984） 16位</a:t>
            </a:r>
            <a:endParaRPr lang="zh-CN" altLang="en-US"/>
          </a:p>
          <a:p>
            <a:pPr marL="0" indent="0">
              <a:buNone/>
            </a:pPr>
            <a:r>
              <a:rPr lang="zh-CN" altLang="en-US"/>
              <a:t>1978 Intel 8086/8088</a:t>
            </a:r>
            <a:endParaRPr lang="zh-CN" altLang="en-US"/>
          </a:p>
          <a:p>
            <a:pPr marL="0" indent="0">
              <a:buNone/>
            </a:pPr>
            <a:r>
              <a:rPr lang="zh-CN" altLang="en-US"/>
              <a:t>1979 Motorola  M68000      Zilog     Z8000</a:t>
            </a:r>
            <a:endParaRPr lang="zh-CN" altLang="en-US"/>
          </a:p>
          <a:p>
            <a:pPr marL="0" indent="0">
              <a:buNone/>
            </a:pPr>
            <a:r>
              <a:rPr lang="zh-CN" altLang="en-US"/>
              <a:t>1983 Intel 80286           Motorola  68010</a:t>
            </a:r>
            <a:endParaRPr lang="zh-CN" altLang="en-US"/>
          </a:p>
          <a:p>
            <a:pPr marL="0" indent="0">
              <a:buNone/>
            </a:pPr>
            <a:r>
              <a:rPr lang="zh-CN" altLang="en-US"/>
              <a:t>     工艺HMOS 主频4～25MHz 集成度为2万～7万多个晶体管/片 0.8MIPS（million instructions per second 每秒百万条指令）   </a:t>
            </a:r>
            <a:r>
              <a:rPr lang="en-US" altLang="zh-CN"/>
              <a:t> </a:t>
            </a:r>
            <a:endParaRPr lang="en-US" altLang="zh-CN"/>
          </a:p>
          <a:p>
            <a:pPr marL="0" indent="0">
              <a:buNone/>
            </a:pPr>
            <a:r>
              <a:rPr lang="en-US" altLang="zh-CN"/>
              <a:t> </a:t>
            </a:r>
            <a:r>
              <a:rPr lang="zh-CN" altLang="en-US"/>
              <a:t>平均指令执行时间（基本指令执行时间）0.15（微秒）</a:t>
            </a:r>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304800" y="1219200"/>
            <a:ext cx="8382000" cy="4800600"/>
          </a:xfrm>
        </p:spPr>
        <p:txBody>
          <a:bodyPr/>
          <a:p>
            <a:pPr marL="0" indent="0">
              <a:buNone/>
            </a:pPr>
            <a:r>
              <a:rPr lang="zh-CN" altLang="en-US"/>
              <a:t>第五代（1985～1993） 32位</a:t>
            </a:r>
            <a:endParaRPr lang="zh-CN" altLang="en-US"/>
          </a:p>
          <a:p>
            <a:pPr marL="0" indent="0">
              <a:buNone/>
            </a:pPr>
            <a:r>
              <a:rPr lang="zh-CN" altLang="en-US"/>
              <a:t>1983 Zilog  Z80000</a:t>
            </a:r>
            <a:endParaRPr lang="zh-CN" altLang="en-US"/>
          </a:p>
          <a:p>
            <a:pPr marL="0" indent="0">
              <a:buNone/>
            </a:pPr>
            <a:r>
              <a:rPr lang="zh-CN" altLang="en-US"/>
              <a:t>1984 Motorola  68020</a:t>
            </a:r>
            <a:endParaRPr lang="zh-CN" altLang="en-US"/>
          </a:p>
          <a:p>
            <a:pPr marL="0" indent="0">
              <a:buNone/>
            </a:pPr>
            <a:r>
              <a:rPr lang="zh-CN" altLang="en-US"/>
              <a:t>1985 Intel 80386    </a:t>
            </a:r>
            <a:r>
              <a:rPr lang="en-US" altLang="zh-CN"/>
              <a:t> </a:t>
            </a:r>
            <a:r>
              <a:rPr lang="zh-CN" altLang="en-US"/>
              <a:t>   集成度27.5万</a:t>
            </a:r>
            <a:endParaRPr lang="zh-CN" altLang="en-US"/>
          </a:p>
          <a:p>
            <a:pPr marL="0" indent="0">
              <a:buNone/>
            </a:pPr>
            <a:r>
              <a:rPr lang="zh-CN" altLang="en-US"/>
              <a:t>1989 Intel 80486     66 MHz  </a:t>
            </a:r>
            <a:r>
              <a:rPr lang="en-US" altLang="zh-CN"/>
              <a:t> </a:t>
            </a:r>
            <a:r>
              <a:rPr lang="zh-CN" altLang="en-US"/>
              <a:t> 集成度120万</a:t>
            </a:r>
            <a:endParaRPr lang="zh-CN" altLang="en-US"/>
          </a:p>
          <a:p>
            <a:pPr marL="0" indent="0">
              <a:buNone/>
            </a:pPr>
            <a:r>
              <a:rPr lang="zh-CN" altLang="en-US"/>
              <a:t>  工艺CHMOS 主频16～40MHz 0.8MIPS（million instructions per second 每秒百万条指令）   </a:t>
            </a:r>
            <a:r>
              <a:rPr lang="en-US" altLang="zh-CN"/>
              <a:t> </a:t>
            </a:r>
            <a:r>
              <a:rPr lang="zh-CN" altLang="en-US"/>
              <a:t>平均指令执行时间（基本指令执行时间）＜0.1（微秒）</a:t>
            </a:r>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第六代pentium  1993</a:t>
            </a:r>
            <a:r>
              <a:rPr lang="en-US" altLang="zh-CN"/>
              <a:t>    </a:t>
            </a:r>
            <a:r>
              <a:rPr lang="zh-CN" altLang="en-US"/>
              <a:t> 32位/64位</a:t>
            </a:r>
            <a:endParaRPr lang="zh-CN" altLang="en-US"/>
          </a:p>
          <a:p>
            <a:pPr marL="0" indent="0">
              <a:buNone/>
            </a:pPr>
            <a:r>
              <a:rPr lang="zh-CN" altLang="en-US"/>
              <a:t>pentium586    0.8     5V电源驱动    功耗15W</a:t>
            </a:r>
            <a:endParaRPr lang="zh-CN" altLang="en-US"/>
          </a:p>
          <a:p>
            <a:pPr marL="0" indent="0">
              <a:buNone/>
            </a:pPr>
            <a:r>
              <a:rPr lang="zh-CN" altLang="en-US"/>
              <a:t>Pentium pro   0.6    3.3V电源驱动    功耗4W</a:t>
            </a:r>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188" y="2061528"/>
            <a:ext cx="8064500" cy="3727450"/>
          </a:xfrm>
        </p:spPr>
        <p:txBody>
          <a:bodyPr/>
          <a:lstStyle/>
          <a:p>
            <a:r>
              <a:rPr lang="zh-CN" altLang="en-US" sz="2400" smtClean="0">
                <a:solidFill>
                  <a:srgbClr val="C00000"/>
                </a:solidFill>
                <a:latin typeface="微软雅黑" panose="020B0503020204020204" charset="-122"/>
                <a:ea typeface="微软雅黑" panose="020B0503020204020204" charset="-122"/>
              </a:rPr>
              <a:t>案例</a:t>
            </a:r>
            <a:r>
              <a:rPr lang="en-US" altLang="zh-CN" sz="2400" smtClean="0">
                <a:solidFill>
                  <a:srgbClr val="C00000"/>
                </a:solidFill>
                <a:latin typeface="微软雅黑" panose="020B0503020204020204" charset="-122"/>
                <a:ea typeface="微软雅黑" panose="020B0503020204020204" charset="-122"/>
              </a:rPr>
              <a:t>1</a:t>
            </a:r>
            <a:r>
              <a:rPr lang="zh-CN" altLang="en-US" sz="2400" smtClean="0">
                <a:solidFill>
                  <a:srgbClr val="C00000"/>
                </a:solidFill>
                <a:latin typeface="微软雅黑" panose="020B0503020204020204" charset="-122"/>
                <a:ea typeface="微软雅黑" panose="020B0503020204020204" charset="-122"/>
              </a:rPr>
              <a:t>：</a:t>
            </a:r>
            <a:r>
              <a:rPr lang="zh-CN" altLang="en-US" sz="2400" smtClean="0"/>
              <a:t>家庭安全防盗系统设计</a:t>
            </a:r>
            <a:endParaRPr lang="en-US" altLang="zh-CN" sz="2400" smtClean="0"/>
          </a:p>
          <a:p>
            <a:pPr lvl="1">
              <a:spcBef>
                <a:spcPct val="0"/>
              </a:spcBef>
            </a:pPr>
            <a:r>
              <a:rPr lang="zh-CN" altLang="en-US" sz="2000" smtClean="0"/>
              <a:t>为一栋含</a:t>
            </a:r>
            <a:r>
              <a:rPr lang="en-US" altLang="zh-CN" sz="2000" smtClean="0"/>
              <a:t>8</a:t>
            </a:r>
            <a:r>
              <a:rPr lang="zh-CN" altLang="en-US" sz="2000" smtClean="0"/>
              <a:t>个窗户的</a:t>
            </a:r>
            <a:r>
              <a:rPr lang="en-US" altLang="zh-CN" sz="2000" smtClean="0"/>
              <a:t>HOUSE</a:t>
            </a:r>
            <a:r>
              <a:rPr lang="zh-CN" altLang="zh-CN" sz="2000" smtClean="0"/>
              <a:t>设计一个简易的安全报警系统</a:t>
            </a:r>
            <a:r>
              <a:rPr lang="zh-CN" altLang="en-US" sz="2000" smtClean="0"/>
              <a:t>。</a:t>
            </a:r>
            <a:endParaRPr lang="en-US" altLang="zh-CN" sz="2000" smtClean="0"/>
          </a:p>
          <a:p>
            <a:pPr>
              <a:spcBef>
                <a:spcPts val="1800"/>
              </a:spcBef>
            </a:pPr>
            <a:r>
              <a:rPr lang="zh-CN" altLang="en-US" sz="2400" smtClean="0"/>
              <a:t>系统功能要求：</a:t>
            </a:r>
            <a:endParaRPr lang="en-US" altLang="zh-CN" sz="2400" smtClean="0"/>
          </a:p>
          <a:p>
            <a:pPr lvl="1">
              <a:spcBef>
                <a:spcPct val="0"/>
              </a:spcBef>
            </a:pPr>
            <a:r>
              <a:rPr lang="zh-CN" altLang="zh-CN" smtClean="0"/>
              <a:t>每个窗台安装</a:t>
            </a:r>
            <a:r>
              <a:rPr lang="zh-CN" altLang="en-US" smtClean="0"/>
              <a:t>一个</a:t>
            </a:r>
            <a:r>
              <a:rPr lang="zh-CN" altLang="zh-CN" smtClean="0"/>
              <a:t>监测装置，当某一监测装置连续</a:t>
            </a:r>
            <a:r>
              <a:rPr lang="en-US" altLang="zh-CN" smtClean="0"/>
              <a:t>5</a:t>
            </a:r>
            <a:r>
              <a:rPr lang="zh-CN" altLang="zh-CN" smtClean="0"/>
              <a:t>次检测出异常时，启动报警（警铃响，警灯闪烁）</a:t>
            </a:r>
            <a:endParaRPr lang="en-US" altLang="zh-CN" smtClean="0"/>
          </a:p>
          <a:p>
            <a:pPr lvl="1">
              <a:spcBef>
                <a:spcPct val="0"/>
              </a:spcBef>
            </a:pPr>
            <a:r>
              <a:rPr lang="zh-CN" altLang="zh-CN" smtClean="0"/>
              <a:t>在危险解除后关闭报警</a:t>
            </a:r>
            <a:r>
              <a:rPr lang="zh-CN" altLang="en-US" sz="2000" smtClean="0"/>
              <a:t>；</a:t>
            </a:r>
            <a:endParaRPr lang="en-US" altLang="zh-CN" sz="2000" smtClean="0"/>
          </a:p>
          <a:p>
            <a:pPr lvl="1">
              <a:spcBef>
                <a:spcPct val="0"/>
              </a:spcBef>
            </a:pPr>
            <a:r>
              <a:rPr lang="zh-CN" altLang="en-US" sz="2000" smtClean="0"/>
              <a:t>在需要时启动系统布防，不需要时则可关闭系统</a:t>
            </a:r>
            <a:r>
              <a:rPr lang="zh-CN" altLang="zh-CN" sz="2000" smtClean="0"/>
              <a:t>。</a:t>
            </a:r>
            <a:endParaRPr lang="zh-CN" altLang="zh-CN" sz="2000" smtClean="0"/>
          </a:p>
        </p:txBody>
      </p:sp>
      <p:sp>
        <p:nvSpPr>
          <p:cNvPr id="4" name="灯片编号占位符 3"/>
          <p:cNvSpPr>
            <a:spLocks noGrp="1"/>
          </p:cNvSpPr>
          <p:nvPr>
            <p:ph type="sldNum" sz="quarter" idx="12"/>
          </p:nvPr>
        </p:nvSpPr>
        <p:spPr>
          <a:xfrm>
            <a:off x="7042150" y="5660390"/>
            <a:ext cx="1905000" cy="363538"/>
          </a:xfrm>
        </p:spPr>
        <p:txBody>
          <a:bodyPr/>
          <a:lstStyle/>
          <a:p>
            <a:pPr>
              <a:defRPr/>
            </a:pPr>
            <a:fld id="{A15C4DC2-8C97-4A1E-A0E7-7DE0DAC73869}" type="slidenum">
              <a:rPr lang="zh-CN" altLang="en-US" smtClean="0"/>
            </a:fld>
            <a:endParaRPr lang="en-US" altLang="zh-CN"/>
          </a:p>
        </p:txBody>
      </p:sp>
      <p:sp>
        <p:nvSpPr>
          <p:cNvPr id="27652" name="标题 1"/>
          <p:cNvSpPr>
            <a:spLocks noGrp="1"/>
          </p:cNvSpPr>
          <p:nvPr>
            <p:ph type="title"/>
          </p:nvPr>
        </p:nvSpPr>
        <p:spPr>
          <a:xfrm>
            <a:off x="468313" y="909003"/>
            <a:ext cx="7683500" cy="815975"/>
          </a:xfrm>
        </p:spPr>
        <p:txBody>
          <a:bodyPr/>
          <a:lstStyle/>
          <a:p>
            <a:r>
              <a:rPr lang="zh-CN" altLang="en-US" smtClean="0"/>
              <a:t>引导案例</a:t>
            </a:r>
            <a:endParaRPr lang="zh-CN" altLang="en-US" sz="2400" smtClean="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left)">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第七代CPU</a:t>
            </a:r>
            <a:endParaRPr lang="zh-CN" altLang="en-US"/>
          </a:p>
          <a:p>
            <a:pPr marL="0" indent="0">
              <a:buNone/>
            </a:pPr>
            <a:r>
              <a:rPr lang="zh-CN" altLang="en-US"/>
              <a:t>2000年，英特尔公司推出了第七代CPU，名为Pentium 4。这款CPU拥有42000000个晶体管，运行速度为1.5GHz，最大存储容量为4TB。这款CPU成为了当时最受欢迎的CPU之一，也成为了个人电脑的标准处理器。</a:t>
            </a:r>
            <a:endParaRPr lang="zh-CN" altLang="en-US"/>
          </a:p>
          <a:p>
            <a:pPr marL="0" indent="0">
              <a:buNone/>
            </a:pPr>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sym typeface="+mn-ea"/>
              </a:rPr>
              <a:t>第八代CPU</a:t>
            </a:r>
            <a:endParaRPr lang="zh-CN" altLang="en-US"/>
          </a:p>
          <a:p>
            <a:pPr marL="0" indent="0">
              <a:buNone/>
            </a:pPr>
            <a:r>
              <a:rPr lang="zh-CN" altLang="en-US">
                <a:sym typeface="+mn-ea"/>
              </a:rPr>
              <a:t>2006年，英特尔公司推出了第八代CPU，名为Core 2 Duo。这款CPU拥有291000000个晶体管，运行速度为3.5GHz，最大存储容量为16TB。这款CPU成为了当时最受欢迎的CPU之一，也成为了个人电脑的标准处理器。</a:t>
            </a:r>
            <a:endParaRPr lang="zh-CN" altLang="en-US"/>
          </a:p>
          <a:p>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第九代CPU</a:t>
            </a:r>
            <a:endParaRPr lang="zh-CN" altLang="en-US"/>
          </a:p>
          <a:p>
            <a:pPr marL="0" indent="0">
              <a:buNone/>
            </a:pPr>
            <a:r>
              <a:rPr lang="en-US" altLang="zh-CN"/>
              <a:t> </a:t>
            </a:r>
            <a:r>
              <a:rPr lang="zh-CN" altLang="en-US"/>
              <a:t>2011年，英特尔公司推出了第九代CPU，名为Sandy Bridge。这款CPU拥有2270000000个晶体管，运行速度为3.4GHz，最大存储容量为64TB。这款CPU性能大幅提升，被广泛应用于个人电脑和服务器等领域。</a:t>
            </a:r>
            <a:endParaRPr lang="zh-CN"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第十代CPU</a:t>
            </a:r>
            <a:endParaRPr lang="zh-CN" altLang="en-US"/>
          </a:p>
          <a:p>
            <a:pPr marL="0" indent="0">
              <a:buNone/>
            </a:pPr>
            <a:r>
              <a:rPr lang="en-US" altLang="zh-CN"/>
              <a:t>  </a:t>
            </a:r>
            <a:r>
              <a:rPr lang="zh-CN" altLang="en-US"/>
              <a:t>2015年，英特尔公司推出了第十代CPU，名为Skylake。这款CPU拥有14000000000个晶体管，运行速度为4.2GHz，最大存储容量为128TB。这款CPU成为了当时最受欢迎的CPU之一，也成为了个人电脑和服务器的标准处理器。</a:t>
            </a:r>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第十一代CPU</a:t>
            </a:r>
            <a:endParaRPr lang="zh-CN" altLang="en-US"/>
          </a:p>
          <a:p>
            <a:pPr marL="0" indent="0">
              <a:buNone/>
            </a:pPr>
            <a:r>
              <a:rPr lang="en-US" altLang="zh-CN"/>
              <a:t> </a:t>
            </a:r>
            <a:r>
              <a:rPr lang="zh-CN" altLang="en-US"/>
              <a:t>2020年，英特尔公司推出了第十一代CPU，名为Tiger Lake。这款CPU拥有18000000000个晶体管，运行速度为4.8GHz，最大存储容量为256TB。这款CPU性能大幅提升，被广泛应用于个人电脑和服务器等领域。</a:t>
            </a:r>
            <a:endParaRPr lang="zh-CN"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29554" y="3582223"/>
            <a:ext cx="1763573" cy="1568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1137" name="Rectangle 2"/>
          <p:cNvSpPr>
            <a:spLocks noGrp="1" noChangeArrowheads="1"/>
          </p:cNvSpPr>
          <p:nvPr>
            <p:ph type="title"/>
          </p:nvPr>
        </p:nvSpPr>
        <p:spPr>
          <a:xfrm>
            <a:off x="380885" y="228630"/>
            <a:ext cx="7793280" cy="665280"/>
          </a:xfrm>
        </p:spPr>
        <p:txBody>
          <a:bodyPr/>
          <a:lstStyle/>
          <a:p>
            <a:pPr eaLnBrk="1" hangingPunct="1"/>
            <a:r>
              <a:rPr lang="zh-CN" altLang="en-US" smtClean="0">
                <a:latin typeface="隶书" panose="02010509060101010101" charset="-122"/>
              </a:rPr>
              <a:t>计算机的工作原理</a:t>
            </a:r>
            <a:endParaRPr lang="zh-CN" altLang="en-US" smtClean="0">
              <a:latin typeface="隶书" panose="02010509060101010101" charset="-122"/>
            </a:endParaRPr>
          </a:p>
        </p:txBody>
      </p:sp>
      <p:sp>
        <p:nvSpPr>
          <p:cNvPr id="8" name="TextBox 7"/>
          <p:cNvSpPr txBox="1"/>
          <p:nvPr/>
        </p:nvSpPr>
        <p:spPr>
          <a:xfrm>
            <a:off x="979537" y="1926697"/>
            <a:ext cx="5943892" cy="1275715"/>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tIns="130620" bIns="130620">
            <a:spAutoFit/>
          </a:bodyPr>
          <a:lstStyle/>
          <a:p>
            <a:pPr eaLnBrk="0" hangingPunct="0">
              <a:lnSpc>
                <a:spcPct val="130000"/>
              </a:lnSpc>
              <a:defRPr/>
            </a:pPr>
            <a:r>
              <a:rPr lang="zh-CN" altLang="en-US" sz="2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现代计算机的基本工作原理是</a:t>
            </a:r>
            <a:endParaRPr lang="en-US" altLang="zh-CN" sz="2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eaLnBrk="0" hangingPunct="0">
              <a:lnSpc>
                <a:spcPct val="130000"/>
              </a:lnSpc>
              <a:defRPr/>
            </a:pPr>
            <a:r>
              <a:rPr lang="en-US" altLang="zh-CN" sz="2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         ——</a:t>
            </a:r>
            <a:r>
              <a:rPr lang="zh-CN" altLang="en-US" sz="2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冯 •</a:t>
            </a:r>
            <a:r>
              <a:rPr lang="en-US" altLang="zh-CN" sz="2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 </a:t>
            </a:r>
            <a:r>
              <a:rPr lang="zh-CN" altLang="en-US" sz="2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诺依曼计算机原理</a:t>
            </a:r>
            <a:endParaRPr lang="zh-CN" altLang="en-US" sz="2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9" name="TextBox 8"/>
          <p:cNvSpPr txBox="1"/>
          <p:nvPr/>
        </p:nvSpPr>
        <p:spPr>
          <a:xfrm>
            <a:off x="991779" y="3690270"/>
            <a:ext cx="5343792" cy="1352550"/>
          </a:xfrm>
          <a:prstGeom prst="rect">
            <a:avLst/>
          </a:prstGeom>
          <a:noFill/>
          <a:ln>
            <a:noFill/>
          </a:ln>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130620" bIns="130620">
            <a:spAutoFit/>
          </a:bodyPr>
          <a:lstStyle/>
          <a:p>
            <a:pPr eaLnBrk="0" hangingPunct="0">
              <a:lnSpc>
                <a:spcPct val="130000"/>
              </a:lnSpc>
              <a:defRPr/>
            </a:pPr>
            <a:r>
              <a:rPr lang="zh-CN" altLang="en-US" sz="2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冯 •</a:t>
            </a:r>
            <a:r>
              <a:rPr lang="en-US" altLang="zh-CN" sz="2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 </a:t>
            </a:r>
            <a:r>
              <a:rPr lang="zh-CN" altLang="en-US" sz="2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诺依曼计算机原理的核心</a:t>
            </a:r>
            <a:endParaRPr lang="en-US" altLang="zh-CN" sz="2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eaLnBrk="0" hangingPunct="0">
              <a:lnSpc>
                <a:spcPct val="130000"/>
              </a:lnSpc>
              <a:spcBef>
                <a:spcPts val="600"/>
              </a:spcBef>
              <a:defRPr/>
            </a:pPr>
            <a:r>
              <a:rPr lang="en-US" altLang="zh-CN" sz="2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       </a:t>
            </a:r>
            <a:r>
              <a:rPr lang="en-US" altLang="zh-CN" sz="2540" b="1" dirty="0" smtClean="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              </a:t>
            </a:r>
            <a:r>
              <a:rPr lang="en-US" altLang="zh-CN" sz="2540" b="1" dirty="0" smtClean="0">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a:t>
            </a:r>
            <a:r>
              <a:rPr lang="zh-CN" altLang="en-US" sz="2540"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存储程序原理</a:t>
            </a:r>
            <a:endParaRPr lang="zh-CN" altLang="en-US" sz="2540"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
        <p:nvSpPr>
          <p:cNvPr id="10" name="灯片编号占位符 3"/>
          <p:cNvSpPr>
            <a:spLocks noGrp="1"/>
          </p:cNvSpPr>
          <p:nvPr>
            <p:ph type="sldNum" sz="quarter" idx="12"/>
          </p:nvPr>
        </p:nvSpPr>
        <p:spPr>
          <a:xfrm>
            <a:off x="7058880" y="5841000"/>
            <a:ext cx="1905120" cy="391680"/>
          </a:xfrm>
        </p:spPr>
        <p:txBody>
          <a:bodyPr/>
          <a:lstStyle/>
          <a:p>
            <a:pPr>
              <a:defRPr/>
            </a:pPr>
            <a:fld id="{C22ABEA9-737A-4617-B690-78D21C35ED47}" type="slidenum">
              <a:rPr lang="zh-CN" altLang="en-US" sz="100" smtClean="0"/>
            </a:fld>
            <a:endParaRPr lang="en-US" altLang="zh-CN" sz="100" dirty="0"/>
          </a:p>
        </p:txBody>
      </p:sp>
      <p:cxnSp>
        <p:nvCxnSpPr>
          <p:cNvPr id="3" name="直接连接符 2"/>
          <p:cNvCxnSpPr/>
          <p:nvPr/>
        </p:nvCxnSpPr>
        <p:spPr bwMode="auto">
          <a:xfrm>
            <a:off x="3200332" y="4931302"/>
            <a:ext cx="2808652" cy="0"/>
          </a:xfrm>
          <a:prstGeom prst="line">
            <a:avLst/>
          </a:prstGeom>
          <a:solidFill>
            <a:schemeClr val="accent1"/>
          </a:solidFill>
          <a:ln w="25400" cap="sq" cmpd="sng" algn="ctr">
            <a:solidFill>
              <a:srgbClr val="FF0000"/>
            </a:solidFill>
            <a:prstDash val="solid"/>
            <a:round/>
            <a:headEnd type="none" w="sm" len="sm"/>
            <a:tailEnd type="none" w="sm" len="sm"/>
          </a:ln>
          <a:effectLst/>
        </p:spPr>
      </p:cxn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left)">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1000"/>
                                        <p:tgtEl>
                                          <p:spTgt spid="3"/>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112642"/>
                                        </p:tgtEl>
                                        <p:attrNameLst>
                                          <p:attrName>style.visibility</p:attrName>
                                        </p:attrNameLst>
                                      </p:cBhvr>
                                      <p:to>
                                        <p:strVal val="visible"/>
                                      </p:to>
                                    </p:set>
                                    <p:animEffect transition="in" filter="fade">
                                      <p:cBhvr>
                                        <p:cTn id="26" dur="750"/>
                                        <p:tgtEl>
                                          <p:spTgt spid="112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xfrm>
            <a:off x="8491680" y="5911560"/>
            <a:ext cx="587520" cy="391680"/>
          </a:xfrm>
        </p:spPr>
        <p:txBody>
          <a:bodyPr/>
          <a:lstStyle/>
          <a:p>
            <a:pPr>
              <a:defRPr/>
            </a:pPr>
            <a:fld id="{28939053-AEB8-4085-92DF-814A2D8BB76C}" type="slidenum">
              <a:rPr lang="zh-CN" altLang="en-US" sz="100" smtClean="0"/>
            </a:fld>
            <a:endParaRPr lang="en-US" altLang="zh-CN" sz="100" smtClean="0"/>
          </a:p>
        </p:txBody>
      </p:sp>
      <p:sp>
        <p:nvSpPr>
          <p:cNvPr id="93186" name="Rectangle 2"/>
          <p:cNvSpPr>
            <a:spLocks noGrp="1" noChangeArrowheads="1"/>
          </p:cNvSpPr>
          <p:nvPr>
            <p:ph type="title"/>
          </p:nvPr>
        </p:nvSpPr>
        <p:spPr>
          <a:xfrm>
            <a:off x="260640" y="621000"/>
            <a:ext cx="6926400" cy="848160"/>
          </a:xfrm>
        </p:spPr>
        <p:txBody>
          <a:bodyPr/>
          <a:lstStyle/>
          <a:p>
            <a:pPr eaLnBrk="1" hangingPunct="1"/>
            <a:r>
              <a:rPr lang="en-US" altLang="zh-CN" dirty="0" smtClean="0">
                <a:latin typeface="Tahoma" panose="020B0604030504040204" pitchFamily="34" charset="0"/>
              </a:rPr>
              <a:t>1</a:t>
            </a:r>
            <a:r>
              <a:rPr lang="zh-CN" altLang="en-US" dirty="0" smtClean="0">
                <a:latin typeface="Tahoma" panose="020B0604030504040204" pitchFamily="34" charset="0"/>
              </a:rPr>
              <a:t>）</a:t>
            </a:r>
            <a:r>
              <a:rPr lang="zh-CN" altLang="en-US" dirty="0" smtClean="0">
                <a:latin typeface="隶书" panose="02010509060101010101" charset="-122"/>
              </a:rPr>
              <a:t>指令和程序</a:t>
            </a:r>
            <a:endParaRPr lang="zh-CN" altLang="en-US" dirty="0" smtClean="0">
              <a:latin typeface="隶书" panose="02010509060101010101" charset="-122"/>
            </a:endParaRPr>
          </a:p>
        </p:txBody>
      </p:sp>
      <p:sp>
        <p:nvSpPr>
          <p:cNvPr id="2" name="Rectangle 3"/>
          <p:cNvSpPr>
            <a:spLocks noGrp="1" noChangeArrowheads="1"/>
          </p:cNvSpPr>
          <p:nvPr>
            <p:ph type="body" idx="1"/>
          </p:nvPr>
        </p:nvSpPr>
        <p:spPr>
          <a:xfrm>
            <a:off x="718560" y="1796040"/>
            <a:ext cx="7676640" cy="3984389"/>
          </a:xfrm>
        </p:spPr>
        <p:txBody>
          <a:bodyPr/>
          <a:lstStyle/>
          <a:p>
            <a:pPr eaLnBrk="1" hangingPunct="1">
              <a:spcBef>
                <a:spcPts val="300"/>
              </a:spcBef>
              <a:spcAft>
                <a:spcPct val="0"/>
              </a:spcAft>
            </a:pPr>
            <a:r>
              <a:rPr lang="zh-CN" altLang="en-US" sz="2175" dirty="0" smtClean="0">
                <a:cs typeface="华文中宋" panose="02010600040101010101" pitchFamily="2" charset="-122"/>
              </a:rPr>
              <a:t>指令：</a:t>
            </a:r>
            <a:endParaRPr lang="zh-CN" altLang="en-US" sz="2175" dirty="0" smtClean="0">
              <a:cs typeface="华文中宋" panose="02010600040101010101" pitchFamily="2" charset="-122"/>
            </a:endParaRPr>
          </a:p>
          <a:p>
            <a:pPr marL="536575" lvl="1" indent="-268605" eaLnBrk="1" hangingPunct="1">
              <a:spcBef>
                <a:spcPct val="0"/>
              </a:spcBef>
              <a:spcAft>
                <a:spcPts val="300"/>
              </a:spcAft>
            </a:pPr>
            <a:r>
              <a:rPr lang="zh-CN" altLang="en-US" sz="1995" dirty="0" smtClean="0">
                <a:latin typeface="华文中宋" panose="02010600040101010101" pitchFamily="2" charset="-122"/>
                <a:ea typeface="华文中宋" panose="02010600040101010101" pitchFamily="2" charset="-122"/>
                <a:cs typeface="华文中宋" panose="02010600040101010101" pitchFamily="2" charset="-122"/>
              </a:rPr>
              <a:t>控制计算机完成某项操作的、能够被计算机识别的</a:t>
            </a:r>
            <a:r>
              <a:rPr lang="zh-CN" altLang="en-US" sz="1995" dirty="0" smtClean="0">
                <a:latin typeface="Arial" panose="020B0604020202020204" pitchFamily="34" charset="0"/>
                <a:ea typeface="华文中宋" panose="02010600040101010101" pitchFamily="2" charset="-122"/>
                <a:cs typeface="华文中宋" panose="02010600040101010101" pitchFamily="2" charset="-122"/>
              </a:rPr>
              <a:t>“</a:t>
            </a:r>
            <a:r>
              <a:rPr lang="zh-CN" altLang="en-US" sz="1995" dirty="0" smtClean="0">
                <a:latin typeface="华文中宋" panose="02010600040101010101" pitchFamily="2" charset="-122"/>
                <a:ea typeface="华文中宋" panose="02010600040101010101" pitchFamily="2" charset="-122"/>
                <a:cs typeface="华文中宋" panose="02010600040101010101" pitchFamily="2" charset="-122"/>
              </a:rPr>
              <a:t>命令</a:t>
            </a:r>
            <a:r>
              <a:rPr lang="zh-CN" altLang="en-US" sz="1995" dirty="0" smtClean="0">
                <a:latin typeface="Arial" panose="020B0604020202020204" pitchFamily="34" charset="0"/>
                <a:ea typeface="华文中宋" panose="02010600040101010101" pitchFamily="2" charset="-122"/>
                <a:cs typeface="华文中宋" panose="02010600040101010101" pitchFamily="2" charset="-122"/>
              </a:rPr>
              <a:t>”</a:t>
            </a:r>
            <a:r>
              <a:rPr lang="zh-CN" altLang="en-US" sz="1995" dirty="0" smtClean="0">
                <a:latin typeface="华文中宋" panose="02010600040101010101" pitchFamily="2" charset="-122"/>
                <a:ea typeface="华文中宋" panose="02010600040101010101" pitchFamily="2" charset="-122"/>
                <a:cs typeface="华文中宋" panose="02010600040101010101" pitchFamily="2" charset="-122"/>
              </a:rPr>
              <a:t>。</a:t>
            </a:r>
            <a:endParaRPr lang="zh-CN" altLang="en-US" sz="1995" dirty="0" smtClean="0">
              <a:latin typeface="华文中宋" panose="02010600040101010101" pitchFamily="2" charset="-122"/>
              <a:ea typeface="华文中宋" panose="02010600040101010101" pitchFamily="2" charset="-122"/>
              <a:cs typeface="华文中宋" panose="02010600040101010101" pitchFamily="2" charset="-122"/>
            </a:endParaRPr>
          </a:p>
        </p:txBody>
      </p:sp>
      <p:cxnSp>
        <p:nvCxnSpPr>
          <p:cNvPr id="5" name="直接连接符 4"/>
          <p:cNvCxnSpPr>
            <a:cxnSpLocks noChangeShapeType="1"/>
          </p:cNvCxnSpPr>
          <p:nvPr/>
        </p:nvCxnSpPr>
        <p:spPr bwMode="auto">
          <a:xfrm>
            <a:off x="1306125" y="2608474"/>
            <a:ext cx="1374546" cy="0"/>
          </a:xfrm>
          <a:prstGeom prst="line">
            <a:avLst/>
          </a:prstGeom>
          <a:noFill/>
          <a:ln w="25400" cap="sq" algn="ctr">
            <a:solidFill>
              <a:srgbClr val="FF0000"/>
            </a:solidFill>
            <a:round/>
            <a:headEnd type="none" w="sm" len="sm"/>
            <a:tailEnd type="none" w="lg" len="lg"/>
          </a:ln>
        </p:spPr>
      </p:cxnSp>
      <p:cxnSp>
        <p:nvCxnSpPr>
          <p:cNvPr id="6" name="直接连接符 5"/>
          <p:cNvCxnSpPr>
            <a:cxnSpLocks noChangeShapeType="1"/>
          </p:cNvCxnSpPr>
          <p:nvPr/>
        </p:nvCxnSpPr>
        <p:spPr bwMode="auto">
          <a:xfrm>
            <a:off x="5172469" y="2594173"/>
            <a:ext cx="1840582" cy="0"/>
          </a:xfrm>
          <a:prstGeom prst="line">
            <a:avLst/>
          </a:prstGeom>
          <a:noFill/>
          <a:ln w="25400" cap="sq" algn="ctr">
            <a:solidFill>
              <a:srgbClr val="FF0000"/>
            </a:solidFill>
            <a:round/>
            <a:headEnd type="none" w="sm" len="sm"/>
            <a:tailEnd type="none" w="lg" len="lg"/>
          </a:ln>
        </p:spPr>
      </p:cxnSp>
      <p:sp>
        <p:nvSpPr>
          <p:cNvPr id="7" name="爆炸形 1 6"/>
          <p:cNvSpPr>
            <a:spLocks noChangeArrowheads="1"/>
          </p:cNvSpPr>
          <p:nvPr/>
        </p:nvSpPr>
        <p:spPr bwMode="auto">
          <a:xfrm>
            <a:off x="6545674" y="3219052"/>
            <a:ext cx="2496960" cy="1789920"/>
          </a:xfrm>
          <a:prstGeom prst="irregularSeal1">
            <a:avLst/>
          </a:prstGeom>
          <a:noFill/>
          <a:ln w="22225" cap="sq" algn="ctr">
            <a:solidFill>
              <a:srgbClr val="FF0000"/>
            </a:solidFill>
            <a:round/>
            <a:headEnd type="none" w="sm" len="sm"/>
            <a:tailEnd type="none" w="sm" len="sm"/>
          </a:ln>
        </p:spPr>
        <p:txBody>
          <a:bodyPr anchor="ctr" anchorCtr="1"/>
          <a:lstStyle/>
          <a:p>
            <a:pPr eaLnBrk="0" hangingPunct="0"/>
            <a:r>
              <a:rPr lang="zh-CN" altLang="en-US" sz="1635"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指令与</a:t>
            </a:r>
            <a:r>
              <a:rPr lang="en-US" altLang="zh-CN" sz="1635"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CPU</a:t>
            </a:r>
            <a:r>
              <a:rPr lang="zh-CN" altLang="en-US" sz="1635"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直接相关</a:t>
            </a:r>
            <a:endParaRPr lang="zh-CN" altLang="en-US" sz="1635"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3" name="任意多边形 2"/>
          <p:cNvSpPr/>
          <p:nvPr/>
        </p:nvSpPr>
        <p:spPr bwMode="auto">
          <a:xfrm>
            <a:off x="2654182" y="1599205"/>
            <a:ext cx="877292" cy="654079"/>
          </a:xfrm>
          <a:custGeom>
            <a:avLst/>
            <a:gdLst>
              <a:gd name="connsiteX0" fmla="*/ 0 w 967154"/>
              <a:gd name="connsiteY0" fmla="*/ 1002323 h 1002323"/>
              <a:gd name="connsiteX1" fmla="*/ 123092 w 967154"/>
              <a:gd name="connsiteY1" fmla="*/ 844062 h 1002323"/>
              <a:gd name="connsiteX2" fmla="*/ 158262 w 967154"/>
              <a:gd name="connsiteY2" fmla="*/ 791308 h 1002323"/>
              <a:gd name="connsiteX3" fmla="*/ 246185 w 967154"/>
              <a:gd name="connsiteY3" fmla="*/ 703385 h 1002323"/>
              <a:gd name="connsiteX4" fmla="*/ 263769 w 967154"/>
              <a:gd name="connsiteY4" fmla="*/ 615462 h 1002323"/>
              <a:gd name="connsiteX5" fmla="*/ 351692 w 967154"/>
              <a:gd name="connsiteY5" fmla="*/ 545123 h 1002323"/>
              <a:gd name="connsiteX6" fmla="*/ 369277 w 967154"/>
              <a:gd name="connsiteY6" fmla="*/ 492370 h 1002323"/>
              <a:gd name="connsiteX7" fmla="*/ 457200 w 967154"/>
              <a:gd name="connsiteY7" fmla="*/ 386862 h 1002323"/>
              <a:gd name="connsiteX8" fmla="*/ 527539 w 967154"/>
              <a:gd name="connsiteY8" fmla="*/ 404447 h 1002323"/>
              <a:gd name="connsiteX9" fmla="*/ 474785 w 967154"/>
              <a:gd name="connsiteY9" fmla="*/ 439616 h 1002323"/>
              <a:gd name="connsiteX10" fmla="*/ 439615 w 967154"/>
              <a:gd name="connsiteY10" fmla="*/ 404447 h 1002323"/>
              <a:gd name="connsiteX11" fmla="*/ 509954 w 967154"/>
              <a:gd name="connsiteY11" fmla="*/ 298939 h 1002323"/>
              <a:gd name="connsiteX12" fmla="*/ 633046 w 967154"/>
              <a:gd name="connsiteY12" fmla="*/ 211016 h 1002323"/>
              <a:gd name="connsiteX13" fmla="*/ 703385 w 967154"/>
              <a:gd name="connsiteY13" fmla="*/ 175847 h 1002323"/>
              <a:gd name="connsiteX14" fmla="*/ 791308 w 967154"/>
              <a:gd name="connsiteY14" fmla="*/ 105508 h 1002323"/>
              <a:gd name="connsiteX15" fmla="*/ 861646 w 967154"/>
              <a:gd name="connsiteY15" fmla="*/ 52754 h 1002323"/>
              <a:gd name="connsiteX16" fmla="*/ 931985 w 967154"/>
              <a:gd name="connsiteY16" fmla="*/ 17585 h 1002323"/>
              <a:gd name="connsiteX17" fmla="*/ 967154 w 967154"/>
              <a:gd name="connsiteY17" fmla="*/ 0 h 100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67154" h="1002323">
                <a:moveTo>
                  <a:pt x="0" y="1002323"/>
                </a:moveTo>
                <a:cubicBezTo>
                  <a:pt x="41031" y="949569"/>
                  <a:pt x="86020" y="899669"/>
                  <a:pt x="123092" y="844062"/>
                </a:cubicBezTo>
                <a:cubicBezTo>
                  <a:pt x="134815" y="826477"/>
                  <a:pt x="144345" y="807213"/>
                  <a:pt x="158262" y="791308"/>
                </a:cubicBezTo>
                <a:cubicBezTo>
                  <a:pt x="185555" y="760116"/>
                  <a:pt x="246185" y="703385"/>
                  <a:pt x="246185" y="703385"/>
                </a:cubicBezTo>
                <a:cubicBezTo>
                  <a:pt x="252046" y="674077"/>
                  <a:pt x="251995" y="642933"/>
                  <a:pt x="263769" y="615462"/>
                </a:cubicBezTo>
                <a:cubicBezTo>
                  <a:pt x="273790" y="592079"/>
                  <a:pt x="336252" y="555416"/>
                  <a:pt x="351692" y="545123"/>
                </a:cubicBezTo>
                <a:cubicBezTo>
                  <a:pt x="357554" y="527539"/>
                  <a:pt x="360988" y="508949"/>
                  <a:pt x="369277" y="492370"/>
                </a:cubicBezTo>
                <a:cubicBezTo>
                  <a:pt x="393760" y="443405"/>
                  <a:pt x="418308" y="425754"/>
                  <a:pt x="457200" y="386862"/>
                </a:cubicBezTo>
                <a:cubicBezTo>
                  <a:pt x="480646" y="392724"/>
                  <a:pt x="519896" y="381519"/>
                  <a:pt x="527539" y="404447"/>
                </a:cubicBezTo>
                <a:cubicBezTo>
                  <a:pt x="534222" y="424497"/>
                  <a:pt x="495919" y="439616"/>
                  <a:pt x="474785" y="439616"/>
                </a:cubicBezTo>
                <a:cubicBezTo>
                  <a:pt x="458206" y="439616"/>
                  <a:pt x="451338" y="416170"/>
                  <a:pt x="439615" y="404447"/>
                </a:cubicBezTo>
                <a:cubicBezTo>
                  <a:pt x="463061" y="369278"/>
                  <a:pt x="472148" y="317842"/>
                  <a:pt x="509954" y="298939"/>
                </a:cubicBezTo>
                <a:cubicBezTo>
                  <a:pt x="702732" y="202550"/>
                  <a:pt x="466700" y="329834"/>
                  <a:pt x="633046" y="211016"/>
                </a:cubicBezTo>
                <a:cubicBezTo>
                  <a:pt x="654377" y="195780"/>
                  <a:pt x="679939" y="187570"/>
                  <a:pt x="703385" y="175847"/>
                </a:cubicBezTo>
                <a:cubicBezTo>
                  <a:pt x="770120" y="75744"/>
                  <a:pt x="699837" y="157778"/>
                  <a:pt x="791308" y="105508"/>
                </a:cubicBezTo>
                <a:cubicBezTo>
                  <a:pt x="816754" y="90967"/>
                  <a:pt x="836793" y="68287"/>
                  <a:pt x="861646" y="52754"/>
                </a:cubicBezTo>
                <a:cubicBezTo>
                  <a:pt x="883875" y="38861"/>
                  <a:pt x="908539" y="29308"/>
                  <a:pt x="931985" y="17585"/>
                </a:cubicBezTo>
                <a:lnTo>
                  <a:pt x="967154" y="0"/>
                </a:lnTo>
              </a:path>
            </a:pathLst>
          </a:custGeom>
          <a:noFill/>
          <a:ln w="12700" cap="sq" cmpd="sng" algn="ctr">
            <a:solidFill>
              <a:srgbClr val="FF0000"/>
            </a:solidFill>
            <a:prstDash val="solid"/>
            <a:round/>
            <a:headEnd type="none" w="sm" len="sm"/>
            <a:tailEnd type="triangle" w="lg" len="lg"/>
          </a:ln>
          <a:effectLst/>
        </p:spPr>
        <p:txBody>
          <a:bodyPr vert="horz" wrap="square" lIns="82943" tIns="41471" rIns="82943" bIns="41471"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zh-CN" altLang="en-US" sz="217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 name="TextBox 3"/>
          <p:cNvSpPr txBox="1"/>
          <p:nvPr/>
        </p:nvSpPr>
        <p:spPr>
          <a:xfrm>
            <a:off x="3526920" y="1404157"/>
            <a:ext cx="1705838" cy="342900"/>
          </a:xfrm>
          <a:prstGeom prst="rect">
            <a:avLst/>
          </a:prstGeom>
          <a:noFill/>
        </p:spPr>
        <p:txBody>
          <a:bodyPr wrap="square" rtlCol="0">
            <a:spAutoFit/>
          </a:bodyPr>
          <a:lstStyle/>
          <a:p>
            <a:r>
              <a:rPr lang="zh-CN" altLang="en-US" sz="1815"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能够被人识别</a:t>
            </a:r>
            <a:endPar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10" name="任意多边形 9"/>
          <p:cNvSpPr/>
          <p:nvPr/>
        </p:nvSpPr>
        <p:spPr bwMode="auto">
          <a:xfrm>
            <a:off x="6204937" y="1338840"/>
            <a:ext cx="877292" cy="909194"/>
          </a:xfrm>
          <a:custGeom>
            <a:avLst/>
            <a:gdLst>
              <a:gd name="connsiteX0" fmla="*/ 0 w 967154"/>
              <a:gd name="connsiteY0" fmla="*/ 1002323 h 1002323"/>
              <a:gd name="connsiteX1" fmla="*/ 123092 w 967154"/>
              <a:gd name="connsiteY1" fmla="*/ 844062 h 1002323"/>
              <a:gd name="connsiteX2" fmla="*/ 158262 w 967154"/>
              <a:gd name="connsiteY2" fmla="*/ 791308 h 1002323"/>
              <a:gd name="connsiteX3" fmla="*/ 246185 w 967154"/>
              <a:gd name="connsiteY3" fmla="*/ 703385 h 1002323"/>
              <a:gd name="connsiteX4" fmla="*/ 263769 w 967154"/>
              <a:gd name="connsiteY4" fmla="*/ 615462 h 1002323"/>
              <a:gd name="connsiteX5" fmla="*/ 351692 w 967154"/>
              <a:gd name="connsiteY5" fmla="*/ 545123 h 1002323"/>
              <a:gd name="connsiteX6" fmla="*/ 369277 w 967154"/>
              <a:gd name="connsiteY6" fmla="*/ 492370 h 1002323"/>
              <a:gd name="connsiteX7" fmla="*/ 457200 w 967154"/>
              <a:gd name="connsiteY7" fmla="*/ 386862 h 1002323"/>
              <a:gd name="connsiteX8" fmla="*/ 527539 w 967154"/>
              <a:gd name="connsiteY8" fmla="*/ 404447 h 1002323"/>
              <a:gd name="connsiteX9" fmla="*/ 474785 w 967154"/>
              <a:gd name="connsiteY9" fmla="*/ 439616 h 1002323"/>
              <a:gd name="connsiteX10" fmla="*/ 439615 w 967154"/>
              <a:gd name="connsiteY10" fmla="*/ 404447 h 1002323"/>
              <a:gd name="connsiteX11" fmla="*/ 509954 w 967154"/>
              <a:gd name="connsiteY11" fmla="*/ 298939 h 1002323"/>
              <a:gd name="connsiteX12" fmla="*/ 633046 w 967154"/>
              <a:gd name="connsiteY12" fmla="*/ 211016 h 1002323"/>
              <a:gd name="connsiteX13" fmla="*/ 703385 w 967154"/>
              <a:gd name="connsiteY13" fmla="*/ 175847 h 1002323"/>
              <a:gd name="connsiteX14" fmla="*/ 791308 w 967154"/>
              <a:gd name="connsiteY14" fmla="*/ 105508 h 1002323"/>
              <a:gd name="connsiteX15" fmla="*/ 861646 w 967154"/>
              <a:gd name="connsiteY15" fmla="*/ 52754 h 1002323"/>
              <a:gd name="connsiteX16" fmla="*/ 931985 w 967154"/>
              <a:gd name="connsiteY16" fmla="*/ 17585 h 1002323"/>
              <a:gd name="connsiteX17" fmla="*/ 967154 w 967154"/>
              <a:gd name="connsiteY17" fmla="*/ 0 h 100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67154" h="1002323">
                <a:moveTo>
                  <a:pt x="0" y="1002323"/>
                </a:moveTo>
                <a:cubicBezTo>
                  <a:pt x="41031" y="949569"/>
                  <a:pt x="86020" y="899669"/>
                  <a:pt x="123092" y="844062"/>
                </a:cubicBezTo>
                <a:cubicBezTo>
                  <a:pt x="134815" y="826477"/>
                  <a:pt x="144345" y="807213"/>
                  <a:pt x="158262" y="791308"/>
                </a:cubicBezTo>
                <a:cubicBezTo>
                  <a:pt x="185555" y="760116"/>
                  <a:pt x="246185" y="703385"/>
                  <a:pt x="246185" y="703385"/>
                </a:cubicBezTo>
                <a:cubicBezTo>
                  <a:pt x="252046" y="674077"/>
                  <a:pt x="251995" y="642933"/>
                  <a:pt x="263769" y="615462"/>
                </a:cubicBezTo>
                <a:cubicBezTo>
                  <a:pt x="273790" y="592079"/>
                  <a:pt x="336252" y="555416"/>
                  <a:pt x="351692" y="545123"/>
                </a:cubicBezTo>
                <a:cubicBezTo>
                  <a:pt x="357554" y="527539"/>
                  <a:pt x="360988" y="508949"/>
                  <a:pt x="369277" y="492370"/>
                </a:cubicBezTo>
                <a:cubicBezTo>
                  <a:pt x="393760" y="443405"/>
                  <a:pt x="418308" y="425754"/>
                  <a:pt x="457200" y="386862"/>
                </a:cubicBezTo>
                <a:cubicBezTo>
                  <a:pt x="480646" y="392724"/>
                  <a:pt x="519896" y="381519"/>
                  <a:pt x="527539" y="404447"/>
                </a:cubicBezTo>
                <a:cubicBezTo>
                  <a:pt x="534222" y="424497"/>
                  <a:pt x="495919" y="439616"/>
                  <a:pt x="474785" y="439616"/>
                </a:cubicBezTo>
                <a:cubicBezTo>
                  <a:pt x="458206" y="439616"/>
                  <a:pt x="451338" y="416170"/>
                  <a:pt x="439615" y="404447"/>
                </a:cubicBezTo>
                <a:cubicBezTo>
                  <a:pt x="463061" y="369278"/>
                  <a:pt x="472148" y="317842"/>
                  <a:pt x="509954" y="298939"/>
                </a:cubicBezTo>
                <a:cubicBezTo>
                  <a:pt x="702732" y="202550"/>
                  <a:pt x="466700" y="329834"/>
                  <a:pt x="633046" y="211016"/>
                </a:cubicBezTo>
                <a:cubicBezTo>
                  <a:pt x="654377" y="195780"/>
                  <a:pt x="679939" y="187570"/>
                  <a:pt x="703385" y="175847"/>
                </a:cubicBezTo>
                <a:cubicBezTo>
                  <a:pt x="770120" y="75744"/>
                  <a:pt x="699837" y="157778"/>
                  <a:pt x="791308" y="105508"/>
                </a:cubicBezTo>
                <a:cubicBezTo>
                  <a:pt x="816754" y="90967"/>
                  <a:pt x="836793" y="68287"/>
                  <a:pt x="861646" y="52754"/>
                </a:cubicBezTo>
                <a:cubicBezTo>
                  <a:pt x="883875" y="38861"/>
                  <a:pt x="908539" y="29308"/>
                  <a:pt x="931985" y="17585"/>
                </a:cubicBezTo>
                <a:lnTo>
                  <a:pt x="967154" y="0"/>
                </a:lnTo>
              </a:path>
            </a:pathLst>
          </a:custGeom>
          <a:noFill/>
          <a:ln w="12700" cap="sq" cmpd="sng" algn="ctr">
            <a:solidFill>
              <a:srgbClr val="FF0000"/>
            </a:solidFill>
            <a:prstDash val="solid"/>
            <a:round/>
            <a:headEnd type="none" w="sm" len="sm"/>
            <a:tailEnd type="triangle" w="lg" len="lg"/>
          </a:ln>
          <a:effectLst/>
        </p:spPr>
        <p:txBody>
          <a:bodyPr vert="horz" wrap="square" lIns="82943" tIns="41471" rIns="82943" bIns="41471"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zh-CN" altLang="en-US" sz="217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1" name="TextBox 10"/>
          <p:cNvSpPr txBox="1"/>
          <p:nvPr/>
        </p:nvSpPr>
        <p:spPr>
          <a:xfrm>
            <a:off x="7013014" y="1404047"/>
            <a:ext cx="1423851" cy="594995"/>
          </a:xfrm>
          <a:prstGeom prst="rect">
            <a:avLst/>
          </a:prstGeom>
          <a:noFill/>
        </p:spPr>
        <p:txBody>
          <a:bodyPr wrap="square" rtlCol="0">
            <a:spAutoFit/>
          </a:bodyPr>
          <a:lstStyle/>
          <a:p>
            <a:r>
              <a:rPr lang="zh-CN" altLang="en-US" sz="1815"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能够被计算机识别</a:t>
            </a:r>
            <a:endPar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grpSp>
        <p:nvGrpSpPr>
          <p:cNvPr id="8" name="组合 7"/>
          <p:cNvGrpSpPr/>
          <p:nvPr/>
        </p:nvGrpSpPr>
        <p:grpSpPr>
          <a:xfrm>
            <a:off x="1301468" y="3102412"/>
            <a:ext cx="5182560" cy="652320"/>
            <a:chOff x="1434778" y="2880047"/>
            <a:chExt cx="5713412" cy="719137"/>
          </a:xfrm>
        </p:grpSpPr>
        <p:sp>
          <p:nvSpPr>
            <p:cNvPr id="12" name="Rectangle 4"/>
            <p:cNvSpPr>
              <a:spLocks noChangeArrowheads="1"/>
            </p:cNvSpPr>
            <p:nvPr/>
          </p:nvSpPr>
          <p:spPr bwMode="auto">
            <a:xfrm>
              <a:off x="1434778" y="2880047"/>
              <a:ext cx="5713412" cy="719137"/>
            </a:xfrm>
            <a:prstGeom prst="rect">
              <a:avLst/>
            </a:prstGeom>
            <a:solidFill>
              <a:schemeClr val="accent5">
                <a:lumMod val="25000"/>
              </a:schemeClr>
            </a:solidFill>
            <a:ln w="12700" cap="sq">
              <a:solidFill>
                <a:srgbClr val="339966"/>
              </a:solidFill>
              <a:miter lim="800000"/>
              <a:headEnd type="none" w="sm" len="sm"/>
              <a:tailEnd type="none" w="sm" len="sm"/>
            </a:ln>
          </p:spPr>
          <p:txBody>
            <a:bodyPr wrap="none" anchor="ctr"/>
            <a:lstStyle/>
            <a:p>
              <a:pPr>
                <a:defRPr/>
              </a:pPr>
              <a:endParaRPr lang="zh-CN" altLang="en-US" sz="100">
                <a:ea typeface="宋体" panose="02010600030101010101" pitchFamily="2" charset="-122"/>
              </a:endParaRPr>
            </a:p>
          </p:txBody>
        </p:sp>
        <p:sp>
          <p:nvSpPr>
            <p:cNvPr id="14" name="Text Box 7"/>
            <p:cNvSpPr txBox="1">
              <a:spLocks noChangeArrowheads="1"/>
            </p:cNvSpPr>
            <p:nvPr/>
          </p:nvSpPr>
          <p:spPr bwMode="auto">
            <a:xfrm>
              <a:off x="4251003" y="3008634"/>
              <a:ext cx="2016125" cy="115507"/>
            </a:xfrm>
            <a:prstGeom prst="rect">
              <a:avLst/>
            </a:prstGeom>
            <a:noFill/>
            <a:ln w="12700" cap="sq">
              <a:noFill/>
              <a:miter lim="800000"/>
              <a:headEnd type="none" w="sm" len="sm"/>
              <a:tailEnd type="none" w="sm" len="sm"/>
            </a:ln>
          </p:spPr>
          <p:txBody>
            <a:bodyPr>
              <a:spAutoFit/>
            </a:bodyPr>
            <a:lstStyle/>
            <a:p>
              <a:pPr algn="ctr">
                <a:spcBef>
                  <a:spcPct val="50000"/>
                </a:spcBef>
              </a:pPr>
              <a:r>
                <a:rPr lang="zh-CN" altLang="en-US" sz="100"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cs typeface="华文中宋" panose="02010600040101010101" pitchFamily="2" charset="-122"/>
                </a:rPr>
                <a:t>操作数</a:t>
              </a:r>
              <a:endParaRPr lang="zh-CN" altLang="en-US" sz="100"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cs typeface="华文中宋" panose="02010600040101010101" pitchFamily="2" charset="-122"/>
              </a:endParaRPr>
            </a:p>
          </p:txBody>
        </p:sp>
        <p:sp>
          <p:nvSpPr>
            <p:cNvPr id="15" name="Line 9"/>
            <p:cNvSpPr>
              <a:spLocks noChangeShapeType="1"/>
            </p:cNvSpPr>
            <p:nvPr/>
          </p:nvSpPr>
          <p:spPr bwMode="auto">
            <a:xfrm>
              <a:off x="3409628" y="2880047"/>
              <a:ext cx="0" cy="719137"/>
            </a:xfrm>
            <a:prstGeom prst="line">
              <a:avLst/>
            </a:prstGeom>
            <a:noFill/>
            <a:ln w="12700" cap="sq">
              <a:solidFill>
                <a:schemeClr val="bg1"/>
              </a:solidFill>
              <a:round/>
              <a:headEnd type="none" w="sm" len="sm"/>
              <a:tailEnd type="none" w="sm" len="sm"/>
            </a:ln>
          </p:spPr>
          <p:txBody>
            <a:bodyPr/>
            <a:lstStyle/>
            <a:p>
              <a:endParaRPr lang="zh-CN" altLang="en-US" sz="100"/>
            </a:p>
          </p:txBody>
        </p:sp>
      </p:grpSp>
      <p:sp>
        <p:nvSpPr>
          <p:cNvPr id="16" name="Text Box 10"/>
          <p:cNvSpPr txBox="1">
            <a:spLocks noChangeArrowheads="1"/>
          </p:cNvSpPr>
          <p:nvPr/>
        </p:nvSpPr>
        <p:spPr bwMode="auto">
          <a:xfrm>
            <a:off x="718267" y="4713772"/>
            <a:ext cx="2088000" cy="342900"/>
          </a:xfrm>
          <a:prstGeom prst="rect">
            <a:avLst/>
          </a:prstGeom>
          <a:noFill/>
          <a:ln w="12700" cap="sq">
            <a:noFill/>
            <a:miter lim="800000"/>
            <a:headEnd type="none" w="sm" len="sm"/>
            <a:tailEnd type="none" w="sm" len="sm"/>
          </a:ln>
        </p:spPr>
        <p:txBody>
          <a:bodyPr>
            <a:spAutoFit/>
          </a:bodyPr>
          <a:lstStyle/>
          <a:p>
            <a:pPr algn="ctr">
              <a:spcBef>
                <a:spcPct val="50000"/>
              </a:spcBef>
            </a:pPr>
            <a:r>
              <a:rPr lang="zh-CN" altLang="en-US"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说明指令的功能</a:t>
            </a:r>
            <a:endParaRPr lang="zh-CN" altLang="en-US"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17" name="Text Box 11"/>
          <p:cNvSpPr txBox="1">
            <a:spLocks noChangeArrowheads="1"/>
          </p:cNvSpPr>
          <p:nvPr/>
        </p:nvSpPr>
        <p:spPr bwMode="auto">
          <a:xfrm>
            <a:off x="3670267" y="4673452"/>
            <a:ext cx="2928960" cy="342900"/>
          </a:xfrm>
          <a:prstGeom prst="rect">
            <a:avLst/>
          </a:prstGeom>
          <a:noFill/>
          <a:ln w="12700" cap="sq">
            <a:noFill/>
            <a:miter lim="800000"/>
            <a:headEnd type="none" w="sm" len="sm"/>
            <a:tailEnd type="none" w="sm" len="sm"/>
          </a:ln>
        </p:spPr>
        <p:txBody>
          <a:bodyPr>
            <a:spAutoFit/>
          </a:bodyPr>
          <a:lstStyle/>
          <a:p>
            <a:pPr algn="ctr">
              <a:spcBef>
                <a:spcPct val="50000"/>
              </a:spcBef>
            </a:pPr>
            <a:r>
              <a:rPr lang="zh-CN" altLang="en-US" sz="1815"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说明指令操作的对象</a:t>
            </a:r>
            <a:endParaRPr lang="zh-CN" altLang="en-US" sz="1815"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18" name="Line 12"/>
          <p:cNvSpPr>
            <a:spLocks noChangeShapeType="1"/>
          </p:cNvSpPr>
          <p:nvPr/>
        </p:nvSpPr>
        <p:spPr bwMode="auto">
          <a:xfrm flipV="1">
            <a:off x="1776668" y="3861292"/>
            <a:ext cx="92160" cy="852480"/>
          </a:xfrm>
          <a:prstGeom prst="line">
            <a:avLst/>
          </a:prstGeom>
          <a:noFill/>
          <a:ln w="25400" cap="sq">
            <a:solidFill>
              <a:srgbClr val="FF0000"/>
            </a:solidFill>
            <a:round/>
            <a:headEnd type="triangle" w="lg" len="lg"/>
            <a:tailEnd type="none" w="lg" len="lg"/>
          </a:ln>
        </p:spPr>
        <p:txBody>
          <a:bodyPr/>
          <a:lstStyle/>
          <a:p>
            <a:endParaRPr lang="zh-CN" altLang="en-US" sz="100"/>
          </a:p>
        </p:txBody>
      </p:sp>
      <p:sp>
        <p:nvSpPr>
          <p:cNvPr id="19" name="Line 13"/>
          <p:cNvSpPr>
            <a:spLocks noChangeShapeType="1"/>
          </p:cNvSpPr>
          <p:nvPr/>
        </p:nvSpPr>
        <p:spPr bwMode="auto">
          <a:xfrm flipH="1" flipV="1">
            <a:off x="4781947" y="3861292"/>
            <a:ext cx="184320" cy="852480"/>
          </a:xfrm>
          <a:prstGeom prst="line">
            <a:avLst/>
          </a:prstGeom>
          <a:noFill/>
          <a:ln w="25400" cap="sq">
            <a:solidFill>
              <a:srgbClr val="FF0000"/>
            </a:solidFill>
            <a:round/>
            <a:headEnd type="triangle" w="lg" len="lg"/>
            <a:tailEnd type="none" w="lg" len="lg"/>
          </a:ln>
        </p:spPr>
        <p:txBody>
          <a:bodyPr/>
          <a:lstStyle/>
          <a:p>
            <a:endParaRPr lang="zh-CN" altLang="en-US" sz="100"/>
          </a:p>
        </p:txBody>
      </p:sp>
      <p:sp>
        <p:nvSpPr>
          <p:cNvPr id="9" name="Text Box 5"/>
          <p:cNvSpPr txBox="1">
            <a:spLocks noChangeArrowheads="1"/>
          </p:cNvSpPr>
          <p:nvPr>
            <p:custDataLst>
              <p:tags r:id="rId1"/>
            </p:custDataLst>
          </p:nvPr>
        </p:nvSpPr>
        <p:spPr bwMode="auto">
          <a:xfrm>
            <a:off x="1609720" y="3197229"/>
            <a:ext cx="1344613" cy="461963"/>
          </a:xfrm>
          <a:prstGeom prst="rect">
            <a:avLst/>
          </a:prstGeom>
          <a:noFill/>
          <a:ln w="12700" cap="sq">
            <a:noFill/>
            <a:miter lim="800000"/>
            <a:headEnd type="none" w="sm" len="sm"/>
            <a:tailEnd type="none" w="sm" len="sm"/>
          </a:ln>
        </p:spPr>
        <p:txBody>
          <a:bodyPr>
            <a:spAutoFit/>
          </a:bodyPr>
          <a:p>
            <a:pPr algn="ctr">
              <a:spcBef>
                <a:spcPct val="50000"/>
              </a:spcBef>
            </a:pPr>
            <a:r>
              <a:rPr lang="zh-CN" altLang="en-US"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cs typeface="华文中宋" panose="02010600040101010101" pitchFamily="2" charset="-122"/>
              </a:rPr>
              <a:t>指令码</a:t>
            </a:r>
            <a:endParaRPr lang="zh-CN" altLang="en-US"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cs typeface="华文中宋" panose="02010600040101010101" pitchFamily="2" charset="-122"/>
            </a:endParaRPr>
          </a:p>
        </p:txBody>
      </p:sp>
      <p:sp>
        <p:nvSpPr>
          <p:cNvPr id="20" name="Text Box 7"/>
          <p:cNvSpPr txBox="1">
            <a:spLocks noChangeArrowheads="1"/>
          </p:cNvSpPr>
          <p:nvPr>
            <p:custDataLst>
              <p:tags r:id="rId2"/>
            </p:custDataLst>
          </p:nvPr>
        </p:nvSpPr>
        <p:spPr bwMode="auto">
          <a:xfrm>
            <a:off x="3670613" y="3188974"/>
            <a:ext cx="2016125" cy="461963"/>
          </a:xfrm>
          <a:prstGeom prst="rect">
            <a:avLst/>
          </a:prstGeom>
          <a:noFill/>
          <a:ln w="12700" cap="sq">
            <a:noFill/>
            <a:miter lim="800000"/>
            <a:headEnd type="none" w="sm" len="sm"/>
            <a:tailEnd type="none" w="sm" len="sm"/>
          </a:ln>
        </p:spPr>
        <p:txBody>
          <a:bodyPr>
            <a:spAutoFit/>
          </a:bodyPr>
          <a:p>
            <a:pPr algn="ctr">
              <a:spcBef>
                <a:spcPct val="50000"/>
              </a:spcBef>
            </a:pPr>
            <a:r>
              <a:rPr lang="zh-CN" altLang="en-US"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cs typeface="华文中宋" panose="02010600040101010101" pitchFamily="2" charset="-122"/>
              </a:rPr>
              <a:t>操作数</a:t>
            </a:r>
            <a:endParaRPr lang="zh-CN" altLang="en-US"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cs typeface="华文中宋"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strips(downLeft)">
                                      <p:cBhvr>
                                        <p:cTn id="21" dur="1000"/>
                                        <p:tgtEl>
                                          <p:spTgt spid="18"/>
                                        </p:tgtEl>
                                      </p:cBhvr>
                                    </p:animEffect>
                                  </p:childTnLst>
                                </p:cTn>
                              </p:par>
                            </p:childTnLst>
                          </p:cTn>
                        </p:par>
                        <p:par>
                          <p:cTn id="22" fill="hold">
                            <p:stCondLst>
                              <p:cond delay="1000"/>
                            </p:stCondLst>
                            <p:childTnLst>
                              <p:par>
                                <p:cTn id="23" presetID="3" presetClass="entr" presetSubtype="1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500"/>
                                        <p:tgtEl>
                                          <p:spTgt spid="19"/>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500"/>
                                        <p:tgtEl>
                                          <p:spTgt spid="3"/>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down)">
                                      <p:cBhvr>
                                        <p:cTn id="57" dur="500"/>
                                        <p:tgtEl>
                                          <p:spTgt spid="10"/>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down)">
                                      <p:cBhvr>
                                        <p:cTn id="66" dur="580">
                                          <p:stCondLst>
                                            <p:cond delay="0"/>
                                          </p:stCondLst>
                                        </p:cTn>
                                        <p:tgtEl>
                                          <p:spTgt spid="7"/>
                                        </p:tgtEl>
                                      </p:cBhvr>
                                    </p:animEffect>
                                    <p:anim calcmode="lin" valueType="num">
                                      <p:cBhvr>
                                        <p:cTn id="67"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2" dur="26">
                                          <p:stCondLst>
                                            <p:cond delay="650"/>
                                          </p:stCondLst>
                                        </p:cTn>
                                        <p:tgtEl>
                                          <p:spTgt spid="7"/>
                                        </p:tgtEl>
                                      </p:cBhvr>
                                      <p:to x="100000" y="60000"/>
                                    </p:animScale>
                                    <p:animScale>
                                      <p:cBhvr>
                                        <p:cTn id="73" dur="166" decel="50000">
                                          <p:stCondLst>
                                            <p:cond delay="676"/>
                                          </p:stCondLst>
                                        </p:cTn>
                                        <p:tgtEl>
                                          <p:spTgt spid="7"/>
                                        </p:tgtEl>
                                      </p:cBhvr>
                                      <p:to x="100000" y="100000"/>
                                    </p:animScale>
                                    <p:animScale>
                                      <p:cBhvr>
                                        <p:cTn id="74" dur="26">
                                          <p:stCondLst>
                                            <p:cond delay="1312"/>
                                          </p:stCondLst>
                                        </p:cTn>
                                        <p:tgtEl>
                                          <p:spTgt spid="7"/>
                                        </p:tgtEl>
                                      </p:cBhvr>
                                      <p:to x="100000" y="80000"/>
                                    </p:animScale>
                                    <p:animScale>
                                      <p:cBhvr>
                                        <p:cTn id="75" dur="166" decel="50000">
                                          <p:stCondLst>
                                            <p:cond delay="1338"/>
                                          </p:stCondLst>
                                        </p:cTn>
                                        <p:tgtEl>
                                          <p:spTgt spid="7"/>
                                        </p:tgtEl>
                                      </p:cBhvr>
                                      <p:to x="100000" y="100000"/>
                                    </p:animScale>
                                    <p:animScale>
                                      <p:cBhvr>
                                        <p:cTn id="76" dur="26">
                                          <p:stCondLst>
                                            <p:cond delay="1642"/>
                                          </p:stCondLst>
                                        </p:cTn>
                                        <p:tgtEl>
                                          <p:spTgt spid="7"/>
                                        </p:tgtEl>
                                      </p:cBhvr>
                                      <p:to x="100000" y="90000"/>
                                    </p:animScale>
                                    <p:animScale>
                                      <p:cBhvr>
                                        <p:cTn id="77" dur="166" decel="50000">
                                          <p:stCondLst>
                                            <p:cond delay="1668"/>
                                          </p:stCondLst>
                                        </p:cTn>
                                        <p:tgtEl>
                                          <p:spTgt spid="7"/>
                                        </p:tgtEl>
                                      </p:cBhvr>
                                      <p:to x="100000" y="100000"/>
                                    </p:animScale>
                                    <p:animScale>
                                      <p:cBhvr>
                                        <p:cTn id="78" dur="26">
                                          <p:stCondLst>
                                            <p:cond delay="1808"/>
                                          </p:stCondLst>
                                        </p:cTn>
                                        <p:tgtEl>
                                          <p:spTgt spid="7"/>
                                        </p:tgtEl>
                                      </p:cBhvr>
                                      <p:to x="100000" y="95000"/>
                                    </p:animScale>
                                    <p:animScale>
                                      <p:cBhvr>
                                        <p:cTn id="79"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 grpId="0" bldLvl="0" animBg="1"/>
      <p:bldP spid="4" grpId="0"/>
      <p:bldP spid="10" grpId="0" bldLvl="0" animBg="1"/>
      <p:bldP spid="11" grpId="0"/>
      <p:bldP spid="16" grpId="0"/>
      <p:bldP spid="17" grpId="0"/>
      <p:bldP spid="18" grpId="0" bldLvl="0" animBg="1"/>
      <p:bldP spid="19"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charset="-122"/>
              </a:rPr>
              <a:t>指令和程序</a:t>
            </a:r>
            <a:endParaRPr lang="zh-CN" altLang="en-US" dirty="0"/>
          </a:p>
        </p:txBody>
      </p:sp>
      <p:sp>
        <p:nvSpPr>
          <p:cNvPr id="3" name="内容占位符 2"/>
          <p:cNvSpPr>
            <a:spLocks noGrp="1"/>
          </p:cNvSpPr>
          <p:nvPr>
            <p:ph idx="1"/>
          </p:nvPr>
        </p:nvSpPr>
        <p:spPr>
          <a:xfrm>
            <a:off x="456997" y="1730745"/>
            <a:ext cx="8099369" cy="3396510"/>
          </a:xfrm>
        </p:spPr>
        <p:txBody>
          <a:bodyPr/>
          <a:lstStyle/>
          <a:p>
            <a:pPr eaLnBrk="1" hangingPunct="1">
              <a:spcAft>
                <a:spcPts val="300"/>
              </a:spcAft>
            </a:pPr>
            <a:r>
              <a:rPr lang="zh-CN" altLang="en-US" dirty="0">
                <a:latin typeface="华文中宋" panose="02010600040101010101" pitchFamily="2" charset="-122"/>
                <a:ea typeface="华文中宋" panose="02010600040101010101" pitchFamily="2" charset="-122"/>
                <a:cs typeface="华文中宋" panose="02010600040101010101" pitchFamily="2" charset="-122"/>
              </a:rPr>
              <a:t>计算机硬件能够直接识别的指令</a:t>
            </a:r>
            <a:endParaRPr lang="en-US" altLang="zh-CN" dirty="0">
              <a:latin typeface="华文中宋" panose="02010600040101010101" pitchFamily="2" charset="-122"/>
              <a:ea typeface="华文中宋" panose="02010600040101010101" pitchFamily="2" charset="-122"/>
              <a:cs typeface="华文中宋" panose="02010600040101010101" pitchFamily="2" charset="-122"/>
            </a:endParaRPr>
          </a:p>
          <a:p>
            <a:pPr lvl="1" eaLnBrk="1" hangingPunct="1">
              <a:spcAft>
                <a:spcPts val="300"/>
              </a:spcAft>
            </a:pPr>
            <a:r>
              <a:rPr lang="zh-CN" altLang="en-US" dirty="0">
                <a:latin typeface="华文中宋" panose="02010600040101010101" pitchFamily="2" charset="-122"/>
                <a:ea typeface="华文中宋" panose="02010600040101010101" pitchFamily="2" charset="-122"/>
                <a:cs typeface="华文中宋" panose="02010600040101010101" pitchFamily="2" charset="-122"/>
              </a:rPr>
              <a:t>二进制形式描述的机器指令</a:t>
            </a:r>
            <a:endParaRPr lang="en-US" altLang="zh-CN" dirty="0">
              <a:latin typeface="华文中宋" panose="02010600040101010101" pitchFamily="2" charset="-122"/>
              <a:ea typeface="华文中宋" panose="02010600040101010101" pitchFamily="2" charset="-122"/>
              <a:cs typeface="华文中宋" panose="02010600040101010101" pitchFamily="2" charset="-122"/>
            </a:endParaRPr>
          </a:p>
          <a:p>
            <a:pPr eaLnBrk="1" hangingPunct="1">
              <a:spcBef>
                <a:spcPts val="1800"/>
              </a:spcBef>
              <a:spcAft>
                <a:spcPct val="0"/>
              </a:spcAft>
            </a:pPr>
            <a:r>
              <a:rPr lang="zh-CN" altLang="en-US" dirty="0">
                <a:latin typeface="华文中宋" panose="02010600040101010101" pitchFamily="2" charset="-122"/>
                <a:ea typeface="华文中宋" panose="02010600040101010101" pitchFamily="2" charset="-122"/>
                <a:cs typeface="华文中宋" panose="02010600040101010101" pitchFamily="2" charset="-122"/>
              </a:rPr>
              <a:t>指令系统：</a:t>
            </a:r>
            <a:endParaRPr lang="zh-CN" altLang="en-US" dirty="0">
              <a:latin typeface="华文中宋" panose="02010600040101010101" pitchFamily="2" charset="-122"/>
              <a:ea typeface="华文中宋" panose="02010600040101010101" pitchFamily="2" charset="-122"/>
              <a:cs typeface="华文中宋" panose="02010600040101010101" pitchFamily="2" charset="-122"/>
            </a:endParaRPr>
          </a:p>
          <a:p>
            <a:pPr lvl="1" eaLnBrk="1" hangingPunct="1">
              <a:spcAft>
                <a:spcPct val="0"/>
              </a:spcAft>
            </a:pPr>
            <a:r>
              <a:rPr lang="zh-CN" altLang="en-US" dirty="0">
                <a:latin typeface="华文中宋" panose="02010600040101010101" pitchFamily="2" charset="-122"/>
                <a:ea typeface="华文中宋" panose="02010600040101010101" pitchFamily="2" charset="-122"/>
                <a:cs typeface="华文中宋" panose="02010600040101010101" pitchFamily="2" charset="-122"/>
              </a:rPr>
              <a:t>计算机能够识别的所有指令的集合。</a:t>
            </a:r>
            <a:endParaRPr lang="zh-CN" altLang="en-US" dirty="0">
              <a:latin typeface="华文中宋" panose="02010600040101010101" pitchFamily="2" charset="-122"/>
              <a:ea typeface="华文中宋" panose="02010600040101010101" pitchFamily="2" charset="-122"/>
              <a:cs typeface="华文中宋" panose="02010600040101010101" pitchFamily="2" charset="-122"/>
            </a:endParaRPr>
          </a:p>
          <a:p>
            <a:pPr eaLnBrk="1" hangingPunct="1">
              <a:spcBef>
                <a:spcPts val="1800"/>
              </a:spcBef>
              <a:spcAft>
                <a:spcPct val="0"/>
              </a:spcAft>
            </a:pPr>
            <a:r>
              <a:rPr lang="zh-CN" altLang="en-US" dirty="0">
                <a:latin typeface="华文中宋" panose="02010600040101010101" pitchFamily="2" charset="-122"/>
                <a:ea typeface="华文中宋" panose="02010600040101010101" pitchFamily="2" charset="-122"/>
                <a:cs typeface="华文中宋" panose="02010600040101010101" pitchFamily="2" charset="-122"/>
              </a:rPr>
              <a:t>程序：</a:t>
            </a:r>
            <a:endParaRPr lang="zh-CN" altLang="en-US" dirty="0">
              <a:latin typeface="华文中宋" panose="02010600040101010101" pitchFamily="2" charset="-122"/>
              <a:ea typeface="华文中宋" panose="02010600040101010101" pitchFamily="2" charset="-122"/>
              <a:cs typeface="华文中宋" panose="02010600040101010101" pitchFamily="2" charset="-122"/>
            </a:endParaRPr>
          </a:p>
          <a:p>
            <a:pPr lvl="1" eaLnBrk="1" hangingPunct="1">
              <a:spcAft>
                <a:spcPct val="0"/>
              </a:spcAft>
            </a:pPr>
            <a:r>
              <a:rPr lang="zh-CN" altLang="en-US" dirty="0">
                <a:latin typeface="华文中宋" panose="02010600040101010101" pitchFamily="2" charset="-122"/>
                <a:ea typeface="华文中宋" panose="02010600040101010101" pitchFamily="2" charset="-122"/>
                <a:cs typeface="华文中宋" panose="02010600040101010101" pitchFamily="2" charset="-122"/>
              </a:rPr>
              <a:t>按一定顺序组织在一起的指令序列</a:t>
            </a:r>
            <a:r>
              <a:rPr lang="zh-CN" altLang="en-US" dirty="0" smtClean="0">
                <a:latin typeface="华文中宋" panose="02010600040101010101" pitchFamily="2" charset="-122"/>
                <a:ea typeface="华文中宋" panose="02010600040101010101" pitchFamily="2" charset="-122"/>
                <a:cs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4" name="灯片编号占位符 3"/>
          <p:cNvSpPr>
            <a:spLocks noGrp="1"/>
          </p:cNvSpPr>
          <p:nvPr>
            <p:ph type="sldNum" sz="quarter" idx="12"/>
          </p:nvPr>
        </p:nvSpPr>
        <p:spPr>
          <a:xfrm>
            <a:off x="8491680" y="5911560"/>
            <a:ext cx="587520" cy="391680"/>
          </a:xfrm>
        </p:spPr>
        <p:txBody>
          <a:bodyPr/>
          <a:lstStyle/>
          <a:p>
            <a:pPr>
              <a:defRPr/>
            </a:pPr>
            <a:fld id="{25616FFB-7983-47F4-9B51-72AD5B36318B}" type="slidenum">
              <a:rPr lang="zh-CN" altLang="en-US" sz="100" smtClean="0"/>
            </a:fld>
            <a:endParaRPr lang="en-US" altLang="zh-CN" sz="100"/>
          </a:p>
        </p:txBody>
      </p:sp>
      <p:sp>
        <p:nvSpPr>
          <p:cNvPr id="5" name="TextBox 4"/>
          <p:cNvSpPr txBox="1"/>
          <p:nvPr/>
        </p:nvSpPr>
        <p:spPr>
          <a:xfrm>
            <a:off x="6139619" y="2710507"/>
            <a:ext cx="2286112" cy="111125"/>
          </a:xfrm>
          <a:prstGeom prst="rect">
            <a:avLst/>
          </a:prstGeom>
          <a:noFill/>
        </p:spPr>
        <p:txBody>
          <a:bodyPr wrap="square" rtlCol="0">
            <a:spAutoFit/>
          </a:bodyPr>
          <a:lstStyle/>
          <a:p>
            <a:pPr>
              <a:lnSpc>
                <a:spcPct val="130000"/>
              </a:lnSpc>
            </a:pPr>
            <a:r>
              <a:rPr lang="zh-CN" altLang="en-US" sz="100" b="1" dirty="0">
                <a:solidFill>
                  <a:srgbClr val="800000"/>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cs typeface="华文中宋" panose="02010600040101010101" pitchFamily="2" charset="-122"/>
              </a:rPr>
              <a:t>计算机的工作过程就是执行程序的</a:t>
            </a:r>
            <a:r>
              <a:rPr lang="zh-CN" altLang="en-US" sz="100" b="1" dirty="0" smtClean="0">
                <a:solidFill>
                  <a:srgbClr val="800000"/>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cs typeface="华文中宋" panose="02010600040101010101" pitchFamily="2" charset="-122"/>
              </a:rPr>
              <a:t>过程</a:t>
            </a:r>
            <a:endParaRPr lang="en-US" altLang="zh-CN" sz="100" b="1" dirty="0">
              <a:solidFill>
                <a:srgbClr val="800000"/>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cs typeface="华文中宋"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left)">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left)">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Effect transition="in" filter="fade">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8820" y="1731010"/>
            <a:ext cx="3776345" cy="1343660"/>
          </a:xfrm>
        </p:spPr>
        <p:txBody>
          <a:bodyPr/>
          <a:lstStyle/>
          <a:p>
            <a:pPr>
              <a:spcBef>
                <a:spcPts val="1200"/>
              </a:spcBef>
              <a:spcAft>
                <a:spcPct val="0"/>
              </a:spcAft>
            </a:pPr>
            <a:r>
              <a:rPr lang="zh-CN" altLang="en-US" dirty="0" smtClean="0">
                <a:latin typeface="华文中宋" panose="02010600040101010101" pitchFamily="2" charset="-122"/>
                <a:ea typeface="华文中宋" panose="02010600040101010101" pitchFamily="2" charset="-122"/>
                <a:cs typeface="华文中宋" panose="02010600040101010101" pitchFamily="2" charset="-122"/>
              </a:rPr>
              <a:t>程序是指令的序列</a:t>
            </a:r>
            <a:endParaRPr lang="en-US" altLang="zh-CN" dirty="0" smtClean="0">
              <a:latin typeface="华文中宋" panose="02010600040101010101" pitchFamily="2" charset="-122"/>
              <a:ea typeface="华文中宋" panose="02010600040101010101" pitchFamily="2" charset="-122"/>
              <a:cs typeface="华文中宋" panose="02010600040101010101" pitchFamily="2" charset="-122"/>
            </a:endParaRPr>
          </a:p>
          <a:p>
            <a:pPr>
              <a:spcBef>
                <a:spcPts val="1200"/>
              </a:spcBef>
              <a:spcAft>
                <a:spcPct val="0"/>
              </a:spcAft>
            </a:pPr>
            <a:r>
              <a:rPr lang="zh-CN" altLang="en-US" dirty="0" smtClean="0">
                <a:latin typeface="华文中宋" panose="02010600040101010101" pitchFamily="2" charset="-122"/>
                <a:ea typeface="华文中宋" panose="02010600040101010101" pitchFamily="2" charset="-122"/>
                <a:cs typeface="华文中宋" panose="02010600040101010101" pitchFamily="2" charset="-122"/>
              </a:rPr>
              <a:t>在计算机中：</a:t>
            </a:r>
            <a:endParaRPr lang="zh-CN" altLang="en-US" dirty="0" smtClean="0">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4" name="灯片编号占位符 3"/>
          <p:cNvSpPr>
            <a:spLocks noGrp="1"/>
          </p:cNvSpPr>
          <p:nvPr>
            <p:ph type="sldNum" sz="quarter" idx="12"/>
          </p:nvPr>
        </p:nvSpPr>
        <p:spPr>
          <a:xfrm>
            <a:off x="7204320" y="5897160"/>
            <a:ext cx="1905120" cy="391680"/>
          </a:xfrm>
        </p:spPr>
        <p:txBody>
          <a:bodyPr/>
          <a:lstStyle/>
          <a:p>
            <a:pPr>
              <a:defRPr/>
            </a:pPr>
            <a:fld id="{2A35C7B6-D7C6-4C43-9E45-87C916254E3D}" type="slidenum">
              <a:rPr lang="zh-CN" altLang="en-US" sz="100" smtClean="0"/>
            </a:fld>
            <a:endParaRPr lang="en-US" altLang="zh-CN" sz="100" dirty="0"/>
          </a:p>
        </p:txBody>
      </p:sp>
      <p:sp>
        <p:nvSpPr>
          <p:cNvPr id="95235" name="Rectangle 2"/>
          <p:cNvSpPr>
            <a:spLocks noGrp="1" noChangeArrowheads="1"/>
          </p:cNvSpPr>
          <p:nvPr>
            <p:ph type="title"/>
          </p:nvPr>
        </p:nvSpPr>
        <p:spPr>
          <a:xfrm>
            <a:off x="457300" y="304800"/>
            <a:ext cx="7993440" cy="780480"/>
          </a:xfrm>
        </p:spPr>
        <p:txBody>
          <a:bodyPr/>
          <a:lstStyle/>
          <a:p>
            <a:pPr eaLnBrk="1" hangingPunct="1"/>
            <a:r>
              <a:rPr lang="en-US" altLang="zh-CN" dirty="0" smtClean="0">
                <a:latin typeface="Tahoma" panose="020B0604030504040204" pitchFamily="34" charset="0"/>
              </a:rPr>
              <a:t>2</a:t>
            </a:r>
            <a:r>
              <a:rPr lang="zh-CN" altLang="en-US" dirty="0" smtClean="0">
                <a:latin typeface="Tahoma" panose="020B0604030504040204" pitchFamily="34" charset="0"/>
              </a:rPr>
              <a:t>）</a:t>
            </a:r>
            <a:r>
              <a:rPr lang="zh-CN" altLang="en-US" dirty="0" smtClean="0"/>
              <a:t>指令的执行过程</a:t>
            </a:r>
            <a:endParaRPr lang="zh-CN" altLang="en-US" dirty="0" smtClean="0"/>
          </a:p>
        </p:txBody>
      </p:sp>
      <p:cxnSp>
        <p:nvCxnSpPr>
          <p:cNvPr id="7" name="直接连接符 6"/>
          <p:cNvCxnSpPr>
            <a:cxnSpLocks noChangeShapeType="1"/>
          </p:cNvCxnSpPr>
          <p:nvPr/>
        </p:nvCxnSpPr>
        <p:spPr bwMode="auto">
          <a:xfrm>
            <a:off x="4070742" y="2007044"/>
            <a:ext cx="649440" cy="0"/>
          </a:xfrm>
          <a:prstGeom prst="line">
            <a:avLst/>
          </a:prstGeom>
          <a:noFill/>
          <a:ln w="25400" cap="sq" algn="ctr">
            <a:solidFill>
              <a:srgbClr val="FF6600"/>
            </a:solidFill>
            <a:round/>
            <a:headEnd type="none" w="sm" len="sm"/>
            <a:tailEnd type="none" w="lg" len="lg"/>
          </a:ln>
        </p:spPr>
      </p:cxnSp>
      <p:sp>
        <p:nvSpPr>
          <p:cNvPr id="8" name="TextBox 7"/>
          <p:cNvSpPr txBox="1">
            <a:spLocks noChangeArrowheads="1"/>
          </p:cNvSpPr>
          <p:nvPr/>
        </p:nvSpPr>
        <p:spPr bwMode="auto">
          <a:xfrm>
            <a:off x="4495962" y="1828822"/>
            <a:ext cx="2218793" cy="427355"/>
          </a:xfrm>
          <a:prstGeom prst="rect">
            <a:avLst/>
          </a:prstGeom>
          <a:noFill/>
          <a:ln w="9525">
            <a:noFill/>
            <a:miter lim="800000"/>
          </a:ln>
        </p:spPr>
        <p:txBody>
          <a:bodyPr wrap="square">
            <a:spAutoFit/>
          </a:bodyPr>
          <a:lstStyle/>
          <a:p>
            <a:pPr eaLnBrk="0" hangingPunct="0">
              <a:lnSpc>
                <a:spcPct val="120000"/>
              </a:lnSpc>
              <a:spcBef>
                <a:spcPts val="600"/>
              </a:spcBef>
              <a:buClr>
                <a:schemeClr val="folHlink"/>
              </a:buClr>
              <a:buSzPct val="60000"/>
            </a:pPr>
            <a:r>
              <a:rPr lang="zh-CN" altLang="en-US" sz="1815"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程序由</a:t>
            </a:r>
            <a:r>
              <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指令</a:t>
            </a:r>
            <a:r>
              <a:rPr lang="zh-CN" altLang="en-US" sz="1815"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组成</a:t>
            </a:r>
            <a:endPar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grpSp>
        <p:nvGrpSpPr>
          <p:cNvPr id="31" name="组合 30"/>
          <p:cNvGrpSpPr/>
          <p:nvPr/>
        </p:nvGrpSpPr>
        <p:grpSpPr bwMode="auto">
          <a:xfrm>
            <a:off x="1306125" y="3219863"/>
            <a:ext cx="900000" cy="1739520"/>
            <a:chOff x="1835696" y="3138522"/>
            <a:chExt cx="900100" cy="1521460"/>
          </a:xfrm>
        </p:grpSpPr>
        <p:sp>
          <p:nvSpPr>
            <p:cNvPr id="18" name="矩形 17"/>
            <p:cNvSpPr/>
            <p:nvPr/>
          </p:nvSpPr>
          <p:spPr bwMode="auto">
            <a:xfrm>
              <a:off x="1835696" y="3507551"/>
              <a:ext cx="900100" cy="1152431"/>
            </a:xfrm>
            <a:prstGeom prst="rect">
              <a:avLst/>
            </a:prstGeom>
            <a:noFill/>
            <a:ln w="25400" cap="sq" cmpd="sng" algn="ctr">
              <a:solidFill>
                <a:schemeClr val="accent5">
                  <a:lumMod val="25000"/>
                </a:schemeClr>
              </a:solidFill>
              <a:prstDash val="solid"/>
              <a:round/>
              <a:headEnd type="none" w="sm" len="sm"/>
              <a:tailEnd type="none" w="lg" len="lg"/>
            </a:ln>
            <a:effectLst/>
          </p:spPr>
          <p:txBody>
            <a:bodyPr anchor="ctr" anchorCtr="1"/>
            <a:lstStyle/>
            <a:p>
              <a:pPr>
                <a:defRPr/>
              </a:pPr>
              <a:r>
                <a:rPr kumimoji="0" lang="zh-CN" altLang="en-US" sz="1635"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a:t>
              </a:r>
              <a:endParaRPr kumimoji="0" lang="zh-CN" altLang="en-US" sz="1635"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95247" name="TextBox 18"/>
            <p:cNvSpPr txBox="1">
              <a:spLocks noChangeArrowheads="1"/>
            </p:cNvSpPr>
            <p:nvPr/>
          </p:nvSpPr>
          <p:spPr bwMode="auto">
            <a:xfrm>
              <a:off x="1835696" y="3138522"/>
              <a:ext cx="864096" cy="91641"/>
            </a:xfrm>
            <a:prstGeom prst="rect">
              <a:avLst/>
            </a:prstGeom>
            <a:noFill/>
            <a:ln w="9525">
              <a:noFill/>
              <a:miter lim="800000"/>
            </a:ln>
          </p:spPr>
          <p:txBody>
            <a:bodyPr>
              <a:spAutoFit/>
            </a:bodyPr>
            <a:lstStyle/>
            <a:p>
              <a:pPr algn="ctr"/>
              <a:r>
                <a:rPr lang="zh-CN" altLang="en-US" sz="1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内存</a:t>
              </a:r>
              <a:endParaRPr lang="zh-CN" altLang="en-US" sz="1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endParaRPr>
            </a:p>
          </p:txBody>
        </p:sp>
      </p:grpSp>
      <p:sp>
        <p:nvSpPr>
          <p:cNvPr id="20" name="椭圆 19"/>
          <p:cNvSpPr/>
          <p:nvPr/>
        </p:nvSpPr>
        <p:spPr bwMode="auto">
          <a:xfrm>
            <a:off x="3944205" y="3805942"/>
            <a:ext cx="1290240" cy="987840"/>
          </a:xfrm>
          <a:prstGeom prst="ellipse">
            <a:avLst/>
          </a:prstGeom>
          <a:noFill/>
          <a:ln w="25400" cap="sq" cmpd="sng" algn="ctr">
            <a:solidFill>
              <a:schemeClr val="accent5">
                <a:lumMod val="25000"/>
              </a:schemeClr>
            </a:solidFill>
            <a:prstDash val="solid"/>
            <a:round/>
            <a:headEnd type="none" w="sm" len="sm"/>
            <a:tailEnd type="none" w="lg" len="lg"/>
          </a:ln>
          <a:effectLst/>
        </p:spPr>
        <p:txBody>
          <a:bodyPr anchor="ctr" anchorCtr="1"/>
          <a:lstStyle/>
          <a:p>
            <a:pPr>
              <a:defRPr/>
            </a:pPr>
            <a:r>
              <a:rPr kumimoji="0" lang="en-US" altLang="zh-CN" sz="1635" b="1" dirty="0">
                <a:effectLst>
                  <a:outerShdw blurRad="38100" dist="38100" dir="2700000" algn="tl">
                    <a:srgbClr val="000000">
                      <a:alpha val="43137"/>
                    </a:srgbClr>
                  </a:outerShdw>
                </a:effectLst>
                <a:latin typeface="Tahoma" panose="020B0604030504040204" pitchFamily="34" charset="0"/>
                <a:ea typeface="宋体" panose="02010600030101010101" pitchFamily="2" charset="-122"/>
              </a:rPr>
              <a:t>CPU</a:t>
            </a:r>
            <a:endParaRPr kumimoji="0" lang="zh-CN" altLang="en-US" sz="1635" b="1" dirty="0">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p:txBody>
      </p:sp>
      <p:cxnSp>
        <p:nvCxnSpPr>
          <p:cNvPr id="21" name="直接连接符 20"/>
          <p:cNvCxnSpPr>
            <a:cxnSpLocks noChangeShapeType="1"/>
          </p:cNvCxnSpPr>
          <p:nvPr/>
        </p:nvCxnSpPr>
        <p:spPr bwMode="auto">
          <a:xfrm>
            <a:off x="2387565" y="4135703"/>
            <a:ext cx="1552320" cy="0"/>
          </a:xfrm>
          <a:prstGeom prst="line">
            <a:avLst/>
          </a:prstGeom>
          <a:noFill/>
          <a:ln w="25400" cap="sq" algn="ctr">
            <a:solidFill>
              <a:srgbClr val="FF0000"/>
            </a:solidFill>
            <a:round/>
            <a:headEnd type="none" w="sm" len="sm"/>
            <a:tailEnd type="triangle" w="lg" len="lg"/>
          </a:ln>
        </p:spPr>
      </p:cxnSp>
      <p:cxnSp>
        <p:nvCxnSpPr>
          <p:cNvPr id="23" name="直接连接符 22"/>
          <p:cNvCxnSpPr>
            <a:cxnSpLocks noChangeShapeType="1"/>
          </p:cNvCxnSpPr>
          <p:nvPr/>
        </p:nvCxnSpPr>
        <p:spPr bwMode="auto">
          <a:xfrm flipH="1">
            <a:off x="2282445" y="4471222"/>
            <a:ext cx="1552320" cy="0"/>
          </a:xfrm>
          <a:prstGeom prst="line">
            <a:avLst/>
          </a:prstGeom>
          <a:noFill/>
          <a:ln w="25400" cap="sq" algn="ctr">
            <a:solidFill>
              <a:srgbClr val="FF0000"/>
            </a:solidFill>
            <a:round/>
            <a:headEnd type="none" w="sm" len="sm"/>
            <a:tailEnd type="triangle" w="lg" len="lg"/>
          </a:ln>
        </p:spPr>
      </p:cxnSp>
      <p:sp>
        <p:nvSpPr>
          <p:cNvPr id="27" name="TextBox 26"/>
          <p:cNvSpPr txBox="1">
            <a:spLocks noChangeArrowheads="1"/>
          </p:cNvSpPr>
          <p:nvPr/>
        </p:nvSpPr>
        <p:spPr bwMode="auto">
          <a:xfrm>
            <a:off x="2419245" y="3683543"/>
            <a:ext cx="1471680" cy="342900"/>
          </a:xfrm>
          <a:prstGeom prst="rect">
            <a:avLst/>
          </a:prstGeom>
          <a:noFill/>
          <a:ln w="9525">
            <a:noFill/>
            <a:miter lim="800000"/>
          </a:ln>
        </p:spPr>
        <p:txBody>
          <a:bodyPr>
            <a:spAutoFit/>
          </a:bodyPr>
          <a:lstStyle/>
          <a:p>
            <a:pPr algn="ctr"/>
            <a:r>
              <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指令和数据</a:t>
            </a:r>
            <a:endPar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0" name="TextBox 29"/>
          <p:cNvSpPr txBox="1">
            <a:spLocks noChangeArrowheads="1"/>
          </p:cNvSpPr>
          <p:nvPr/>
        </p:nvSpPr>
        <p:spPr bwMode="auto">
          <a:xfrm>
            <a:off x="2651085" y="4514422"/>
            <a:ext cx="1078560" cy="342900"/>
          </a:xfrm>
          <a:prstGeom prst="rect">
            <a:avLst/>
          </a:prstGeom>
          <a:noFill/>
          <a:ln w="9525">
            <a:noFill/>
            <a:miter lim="800000"/>
          </a:ln>
        </p:spPr>
        <p:txBody>
          <a:bodyPr>
            <a:spAutoFit/>
          </a:bodyPr>
          <a:lstStyle/>
          <a:p>
            <a:pPr algn="ctr"/>
            <a:r>
              <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结果</a:t>
            </a:r>
            <a:endPar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3" name="TextBox 32"/>
          <p:cNvSpPr txBox="1">
            <a:spLocks noChangeArrowheads="1"/>
          </p:cNvSpPr>
          <p:nvPr/>
        </p:nvSpPr>
        <p:spPr bwMode="auto">
          <a:xfrm>
            <a:off x="6026445" y="2920343"/>
            <a:ext cx="2377440" cy="1604645"/>
          </a:xfrm>
          <a:prstGeom prst="rect">
            <a:avLst/>
          </a:prstGeom>
          <a:noFill/>
          <a:ln w="9525">
            <a:noFill/>
            <a:miter lim="800000"/>
          </a:ln>
        </p:spPr>
        <p:txBody>
          <a:bodyPr>
            <a:spAutoFit/>
          </a:bodyPr>
          <a:lstStyle/>
          <a:p>
            <a:pPr algn="just">
              <a:lnSpc>
                <a:spcPct val="120000"/>
              </a:lnSpc>
            </a:pPr>
            <a:r>
              <a:rPr lang="zh-CN" altLang="en-US" sz="1635" b="1">
                <a:solidFill>
                  <a:srgbClr val="FF0000"/>
                </a:solidFill>
                <a:latin typeface="宋体" panose="02010600030101010101" pitchFamily="2" charset="-122"/>
              </a:rPr>
              <a:t>① </a:t>
            </a:r>
            <a:r>
              <a:rPr lang="zh-CN" altLang="en-US" sz="1635" b="1">
                <a:latin typeface="华文中宋" panose="02010600040101010101" pitchFamily="2" charset="-122"/>
                <a:ea typeface="华文中宋" panose="02010600040101010101" pitchFamily="2" charset="-122"/>
                <a:cs typeface="华文中宋" panose="02010600040101010101" pitchFamily="2" charset="-122"/>
              </a:rPr>
              <a:t>获取要执行的指令</a:t>
            </a:r>
            <a:endParaRPr lang="en-US" altLang="zh-CN" sz="1635" b="1">
              <a:latin typeface="华文中宋" panose="02010600040101010101" pitchFamily="2" charset="-122"/>
              <a:ea typeface="华文中宋" panose="02010600040101010101" pitchFamily="2" charset="-122"/>
              <a:cs typeface="华文中宋" panose="02010600040101010101" pitchFamily="2" charset="-122"/>
            </a:endParaRPr>
          </a:p>
          <a:p>
            <a:pPr algn="just">
              <a:lnSpc>
                <a:spcPct val="120000"/>
              </a:lnSpc>
            </a:pPr>
            <a:r>
              <a:rPr lang="zh-CN" altLang="en-US" sz="1635" b="1">
                <a:solidFill>
                  <a:srgbClr val="FF0000"/>
                </a:solidFill>
                <a:latin typeface="宋体" panose="02010600030101010101" pitchFamily="2" charset="-122"/>
              </a:rPr>
              <a:t>② </a:t>
            </a:r>
            <a:r>
              <a:rPr lang="zh-CN" altLang="en-US" sz="1635" b="1">
                <a:latin typeface="华文中宋" panose="02010600040101010101" pitchFamily="2" charset="-122"/>
                <a:ea typeface="华文中宋" panose="02010600040101010101" pitchFamily="2" charset="-122"/>
                <a:cs typeface="华文中宋" panose="02010600040101010101" pitchFamily="2" charset="-122"/>
              </a:rPr>
              <a:t>明确指令的功能</a:t>
            </a:r>
            <a:endParaRPr lang="en-US" altLang="zh-CN" sz="1635" b="1">
              <a:latin typeface="华文中宋" panose="02010600040101010101" pitchFamily="2" charset="-122"/>
              <a:ea typeface="华文中宋" panose="02010600040101010101" pitchFamily="2" charset="-122"/>
              <a:cs typeface="华文中宋" panose="02010600040101010101" pitchFamily="2" charset="-122"/>
            </a:endParaRPr>
          </a:p>
          <a:p>
            <a:pPr algn="just">
              <a:lnSpc>
                <a:spcPct val="120000"/>
              </a:lnSpc>
            </a:pPr>
            <a:r>
              <a:rPr lang="zh-CN" altLang="en-US" sz="1635" b="1">
                <a:solidFill>
                  <a:srgbClr val="FF0000"/>
                </a:solidFill>
                <a:latin typeface="宋体" panose="02010600030101010101" pitchFamily="2" charset="-122"/>
              </a:rPr>
              <a:t>③ </a:t>
            </a:r>
            <a:r>
              <a:rPr lang="zh-CN" altLang="en-US" sz="1635" b="1">
                <a:latin typeface="华文中宋" panose="02010600040101010101" pitchFamily="2" charset="-122"/>
                <a:ea typeface="华文中宋" panose="02010600040101010101" pitchFamily="2" charset="-122"/>
                <a:cs typeface="华文中宋" panose="02010600040101010101" pitchFamily="2" charset="-122"/>
              </a:rPr>
              <a:t>获取操作的数据</a:t>
            </a:r>
            <a:endParaRPr lang="en-US" altLang="zh-CN" sz="1635" b="1">
              <a:latin typeface="华文中宋" panose="02010600040101010101" pitchFamily="2" charset="-122"/>
              <a:ea typeface="华文中宋" panose="02010600040101010101" pitchFamily="2" charset="-122"/>
              <a:cs typeface="华文中宋" panose="02010600040101010101" pitchFamily="2" charset="-122"/>
            </a:endParaRPr>
          </a:p>
          <a:p>
            <a:pPr algn="just">
              <a:lnSpc>
                <a:spcPct val="120000"/>
              </a:lnSpc>
            </a:pPr>
            <a:r>
              <a:rPr lang="zh-CN" altLang="en-US" sz="1635" b="1">
                <a:solidFill>
                  <a:srgbClr val="FF0000"/>
                </a:solidFill>
                <a:latin typeface="宋体" panose="02010600030101010101" pitchFamily="2" charset="-122"/>
              </a:rPr>
              <a:t>④ </a:t>
            </a:r>
            <a:r>
              <a:rPr lang="zh-CN" altLang="en-US" sz="1635" b="1">
                <a:latin typeface="华文中宋" panose="02010600040101010101" pitchFamily="2" charset="-122"/>
                <a:ea typeface="华文中宋" panose="02010600040101010101" pitchFamily="2" charset="-122"/>
                <a:cs typeface="华文中宋" panose="02010600040101010101" pitchFamily="2" charset="-122"/>
              </a:rPr>
              <a:t>执行指令</a:t>
            </a:r>
            <a:endParaRPr lang="en-US" altLang="zh-CN" sz="1635" b="1">
              <a:latin typeface="华文中宋" panose="02010600040101010101" pitchFamily="2" charset="-122"/>
              <a:ea typeface="华文中宋" panose="02010600040101010101" pitchFamily="2" charset="-122"/>
              <a:cs typeface="华文中宋" panose="02010600040101010101" pitchFamily="2" charset="-122"/>
            </a:endParaRPr>
          </a:p>
          <a:p>
            <a:pPr algn="just">
              <a:lnSpc>
                <a:spcPct val="120000"/>
              </a:lnSpc>
            </a:pPr>
            <a:r>
              <a:rPr lang="zh-CN" altLang="en-US" sz="1635" b="1">
                <a:solidFill>
                  <a:srgbClr val="FF0000"/>
                </a:solidFill>
                <a:latin typeface="宋体" panose="02010600030101010101" pitchFamily="2" charset="-122"/>
              </a:rPr>
              <a:t>⑤ </a:t>
            </a:r>
            <a:r>
              <a:rPr lang="zh-CN" altLang="en-US" sz="1635" b="1">
                <a:latin typeface="华文中宋" panose="02010600040101010101" pitchFamily="2" charset="-122"/>
                <a:ea typeface="华文中宋" panose="02010600040101010101" pitchFamily="2" charset="-122"/>
                <a:cs typeface="华文中宋" panose="02010600040101010101" pitchFamily="2" charset="-122"/>
              </a:rPr>
              <a:t>送回结果</a:t>
            </a:r>
            <a:endParaRPr lang="zh-CN" altLang="en-US" sz="1635" b="1">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34" name="线形标注 1 33"/>
          <p:cNvSpPr/>
          <p:nvPr/>
        </p:nvSpPr>
        <p:spPr bwMode="auto">
          <a:xfrm>
            <a:off x="6001965" y="2841142"/>
            <a:ext cx="2401920" cy="1795680"/>
          </a:xfrm>
          <a:prstGeom prst="borderCallout1">
            <a:avLst>
              <a:gd name="adj1" fmla="val 18750"/>
              <a:gd name="adj2" fmla="val -8333"/>
              <a:gd name="adj3" fmla="val 60468"/>
              <a:gd name="adj4" fmla="val -38083"/>
            </a:avLst>
          </a:prstGeom>
          <a:noFill/>
          <a:ln w="19050" cap="sq" algn="ctr">
            <a:solidFill>
              <a:srgbClr val="FF6600"/>
            </a:solidFill>
            <a:prstDash val="sysDash"/>
            <a:round/>
            <a:headEnd type="none" w="sm" len="sm"/>
            <a:tailEnd type="none" w="lg" len="lg"/>
          </a:ln>
        </p:spPr>
        <p:txBody>
          <a:bodyPr/>
          <a:lstStyle/>
          <a:p>
            <a:endParaRPr kumimoji="0" lang="zh-CN" altLang="en-US" sz="1635">
              <a:latin typeface="Tahoma" panose="020B0604030504040204" pitchFamily="34"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left)">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ppt_x"/>
                                          </p:val>
                                        </p:tav>
                                        <p:tav tm="100000">
                                          <p:val>
                                            <p:strVal val="#ppt_x"/>
                                          </p:val>
                                        </p:tav>
                                      </p:tavLst>
                                    </p:anim>
                                    <p:anim calcmode="lin" valueType="num">
                                      <p:cBhvr additive="base">
                                        <p:cTn id="2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right)">
                                      <p:cBhvr>
                                        <p:cTn id="46" dur="500"/>
                                        <p:tgtEl>
                                          <p:spTgt spid="23"/>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right)">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right)">
                                      <p:cBhvr>
                                        <p:cTn id="54" dur="500"/>
                                        <p:tgtEl>
                                          <p:spTgt spid="34"/>
                                        </p:tgtEl>
                                      </p:cBhvr>
                                    </p:animEffect>
                                  </p:childTnLst>
                                </p:cTn>
                              </p:par>
                              <p:par>
                                <p:cTn id="55" presetID="22" presetClass="entr" presetSubtype="8" fill="hold" nodeType="with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Effect transition="in" filter="wipe(left)">
                                      <p:cBhvr>
                                        <p:cTn id="57" dur="500"/>
                                        <p:tgtEl>
                                          <p:spTgt spid="3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3">
                                            <p:txEl>
                                              <p:pRg st="1" end="1"/>
                                            </p:txEl>
                                          </p:spTgt>
                                        </p:tgtEl>
                                        <p:attrNameLst>
                                          <p:attrName>style.visibility</p:attrName>
                                        </p:attrNameLst>
                                      </p:cBhvr>
                                      <p:to>
                                        <p:strVal val="visible"/>
                                      </p:to>
                                    </p:set>
                                    <p:animEffect transition="in" filter="wipe(left)">
                                      <p:cBhvr>
                                        <p:cTn id="62" dur="500"/>
                                        <p:tgtEl>
                                          <p:spTgt spid="33">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3">
                                            <p:txEl>
                                              <p:pRg st="2" end="2"/>
                                            </p:txEl>
                                          </p:spTgt>
                                        </p:tgtEl>
                                        <p:attrNameLst>
                                          <p:attrName>style.visibility</p:attrName>
                                        </p:attrNameLst>
                                      </p:cBhvr>
                                      <p:to>
                                        <p:strVal val="visible"/>
                                      </p:to>
                                    </p:set>
                                    <p:animEffect transition="in" filter="wipe(left)">
                                      <p:cBhvr>
                                        <p:cTn id="67" dur="500"/>
                                        <p:tgtEl>
                                          <p:spTgt spid="33">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3">
                                            <p:txEl>
                                              <p:pRg st="3" end="3"/>
                                            </p:txEl>
                                          </p:spTgt>
                                        </p:tgtEl>
                                        <p:attrNameLst>
                                          <p:attrName>style.visibility</p:attrName>
                                        </p:attrNameLst>
                                      </p:cBhvr>
                                      <p:to>
                                        <p:strVal val="visible"/>
                                      </p:to>
                                    </p:set>
                                    <p:animEffect transition="in" filter="wipe(left)">
                                      <p:cBhvr>
                                        <p:cTn id="72" dur="500"/>
                                        <p:tgtEl>
                                          <p:spTgt spid="33">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3">
                                            <p:txEl>
                                              <p:pRg st="4" end="4"/>
                                            </p:txEl>
                                          </p:spTgt>
                                        </p:tgtEl>
                                        <p:attrNameLst>
                                          <p:attrName>style.visibility</p:attrName>
                                        </p:attrNameLst>
                                      </p:cBhvr>
                                      <p:to>
                                        <p:strVal val="visible"/>
                                      </p:to>
                                    </p:set>
                                    <p:animEffect transition="in" filter="wipe(left)">
                                      <p:cBhvr>
                                        <p:cTn id="77" dur="500"/>
                                        <p:tgtEl>
                                          <p:spTgt spid="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bldLvl="0" animBg="1"/>
      <p:bldP spid="27" grpId="0"/>
      <p:bldP spid="30" grpId="0"/>
      <p:bldP spid="34"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xfrm>
            <a:off x="8491680" y="5911560"/>
            <a:ext cx="587520" cy="391680"/>
          </a:xfrm>
        </p:spPr>
        <p:txBody>
          <a:bodyPr/>
          <a:lstStyle/>
          <a:p>
            <a:pPr>
              <a:defRPr/>
            </a:pPr>
            <a:fld id="{5ADBAB47-5A8F-4DFE-9810-673681995189}" type="slidenum">
              <a:rPr lang="zh-CN" altLang="en-US" sz="100" smtClean="0"/>
            </a:fld>
            <a:endParaRPr lang="en-US" altLang="zh-CN" sz="100" smtClean="0"/>
          </a:p>
        </p:txBody>
      </p:sp>
      <p:sp>
        <p:nvSpPr>
          <p:cNvPr id="100354" name="Rectangle 2"/>
          <p:cNvSpPr>
            <a:spLocks noGrp="1" noChangeArrowheads="1"/>
          </p:cNvSpPr>
          <p:nvPr>
            <p:ph type="title"/>
          </p:nvPr>
        </p:nvSpPr>
        <p:spPr>
          <a:xfrm>
            <a:off x="456450" y="304830"/>
            <a:ext cx="7793280" cy="665280"/>
          </a:xfrm>
        </p:spPr>
        <p:txBody>
          <a:bodyPr/>
          <a:lstStyle/>
          <a:p>
            <a:pPr eaLnBrk="1" hangingPunct="1"/>
            <a:r>
              <a:rPr lang="zh-CN" altLang="en-US" dirty="0" smtClean="0">
                <a:latin typeface="隶书" panose="02010509060101010101" charset="-122"/>
              </a:rPr>
              <a:t>冯 </a:t>
            </a:r>
            <a:r>
              <a:rPr lang="zh-CN" altLang="en-US" dirty="0" smtClean="0">
                <a:latin typeface="宋体" panose="02010600030101010101" pitchFamily="2" charset="-122"/>
              </a:rPr>
              <a:t>•</a:t>
            </a:r>
            <a:r>
              <a:rPr lang="zh-CN" altLang="en-US" dirty="0" smtClean="0">
                <a:latin typeface="隶书" panose="02010509060101010101" charset="-122"/>
              </a:rPr>
              <a:t> 诺依曼结构特点</a:t>
            </a:r>
            <a:endParaRPr lang="zh-CN" altLang="en-US" dirty="0" smtClean="0">
              <a:latin typeface="隶书" panose="02010509060101010101" charset="-122"/>
            </a:endParaRPr>
          </a:p>
        </p:txBody>
      </p:sp>
      <p:sp>
        <p:nvSpPr>
          <p:cNvPr id="196611" name="Rectangle 3"/>
          <p:cNvSpPr>
            <a:spLocks noGrp="1" noChangeArrowheads="1"/>
          </p:cNvSpPr>
          <p:nvPr>
            <p:ph type="body" idx="1"/>
          </p:nvPr>
        </p:nvSpPr>
        <p:spPr>
          <a:xfrm>
            <a:off x="456480" y="1796040"/>
            <a:ext cx="7773120" cy="3378240"/>
          </a:xfrm>
        </p:spPr>
        <p:txBody>
          <a:bodyPr/>
          <a:lstStyle/>
          <a:p>
            <a:pPr eaLnBrk="1" hangingPunct="1">
              <a:spcAft>
                <a:spcPts val="600"/>
              </a:spcAft>
            </a:pPr>
            <a:r>
              <a:rPr lang="zh-CN" altLang="en-US" sz="2175" dirty="0" smtClean="0">
                <a:cs typeface="华文中宋" panose="02010600040101010101" pitchFamily="2" charset="-122"/>
              </a:rPr>
              <a:t>将计算过程描述为由多条指令按一定顺序组成的程序，并放入存储器保存。</a:t>
            </a:r>
            <a:endParaRPr lang="zh-CN" altLang="en-US" sz="2175" dirty="0" smtClean="0">
              <a:cs typeface="华文中宋" panose="02010600040101010101" pitchFamily="2" charset="-122"/>
            </a:endParaRPr>
          </a:p>
          <a:p>
            <a:pPr eaLnBrk="1" hangingPunct="1">
              <a:spcAft>
                <a:spcPts val="600"/>
              </a:spcAft>
            </a:pPr>
            <a:r>
              <a:rPr lang="zh-CN" altLang="en-US" sz="2175" dirty="0" smtClean="0">
                <a:solidFill>
                  <a:srgbClr val="FF0000"/>
                </a:solidFill>
                <a:cs typeface="华文中宋" panose="02010600040101010101" pitchFamily="2" charset="-122"/>
              </a:rPr>
              <a:t>程序中的指令和数据必须采用二进制编码，且能够被执行该程序的计算机所识别</a:t>
            </a:r>
            <a:endParaRPr lang="zh-CN" altLang="en-US" sz="2175" dirty="0" smtClean="0">
              <a:solidFill>
                <a:srgbClr val="FF0000"/>
              </a:solidFill>
              <a:cs typeface="华文中宋" panose="02010600040101010101" pitchFamily="2" charset="-122"/>
            </a:endParaRPr>
          </a:p>
          <a:p>
            <a:pPr eaLnBrk="1" hangingPunct="1">
              <a:spcAft>
                <a:spcPts val="600"/>
              </a:spcAft>
            </a:pPr>
            <a:r>
              <a:rPr lang="zh-CN" altLang="en-US" sz="2175" dirty="0" smtClean="0">
                <a:cs typeface="华文中宋" panose="02010600040101010101" pitchFamily="2" charset="-122"/>
              </a:rPr>
              <a:t>指令按其在存储器中存放的顺序执行；</a:t>
            </a:r>
            <a:endParaRPr lang="zh-CN" altLang="en-US" sz="2175" dirty="0" smtClean="0">
              <a:cs typeface="华文中宋" panose="02010600040101010101" pitchFamily="2" charset="-122"/>
            </a:endParaRPr>
          </a:p>
          <a:p>
            <a:pPr eaLnBrk="1" hangingPunct="1">
              <a:spcAft>
                <a:spcPts val="600"/>
              </a:spcAft>
            </a:pPr>
            <a:r>
              <a:rPr lang="zh-CN" altLang="en-US" sz="2175" dirty="0" smtClean="0">
                <a:cs typeface="华文中宋" panose="02010600040101010101" pitchFamily="2" charset="-122"/>
              </a:rPr>
              <a:t>由控制器控制整个程序和数据的存取以及程序的执行；</a:t>
            </a:r>
            <a:endParaRPr lang="zh-CN" altLang="en-US" sz="2175" dirty="0" smtClean="0">
              <a:cs typeface="华文中宋" panose="02010600040101010101" pitchFamily="2" charset="-122"/>
            </a:endParaRPr>
          </a:p>
          <a:p>
            <a:pPr eaLnBrk="1" hangingPunct="1">
              <a:spcAft>
                <a:spcPts val="600"/>
              </a:spcAft>
            </a:pPr>
            <a:r>
              <a:rPr lang="zh-CN" altLang="en-US" sz="2175" dirty="0" smtClean="0">
                <a:latin typeface="黑体" panose="02010600030101010101" pitchFamily="49" charset="-122"/>
                <a:ea typeface="黑体" panose="02010600030101010101" pitchFamily="49" charset="-122"/>
                <a:cs typeface="华文中宋" panose="02010600040101010101" pitchFamily="2" charset="-122"/>
              </a:rPr>
              <a:t>以运算器为核心，所有的执行都经过运算器。</a:t>
            </a:r>
            <a:endParaRPr lang="zh-CN" altLang="en-US" sz="2175" dirty="0" smtClean="0">
              <a:latin typeface="黑体" panose="02010600030101010101" pitchFamily="49" charset="-122"/>
              <a:ea typeface="黑体" panose="02010600030101010101" pitchFamily="49" charset="-122"/>
              <a:cs typeface="华文中宋" panose="02010600040101010101" pitchFamily="2" charset="-122"/>
            </a:endParaRPr>
          </a:p>
        </p:txBody>
      </p:sp>
      <p:sp>
        <p:nvSpPr>
          <p:cNvPr id="196612" name="AutoShape 4"/>
          <p:cNvSpPr/>
          <p:nvPr/>
        </p:nvSpPr>
        <p:spPr bwMode="auto">
          <a:xfrm>
            <a:off x="8206105" y="2057400"/>
            <a:ext cx="89535" cy="2609215"/>
          </a:xfrm>
          <a:prstGeom prst="rightBrace">
            <a:avLst>
              <a:gd name="adj1" fmla="val 55033"/>
              <a:gd name="adj2" fmla="val 50000"/>
            </a:avLst>
          </a:prstGeom>
          <a:noFill/>
          <a:ln w="25400" cap="sq">
            <a:solidFill>
              <a:srgbClr val="FF6600"/>
            </a:solidFill>
            <a:round/>
            <a:headEnd type="none" w="sm" len="sm"/>
            <a:tailEnd type="none" w="lg" len="lg"/>
          </a:ln>
        </p:spPr>
        <p:txBody>
          <a:bodyPr wrap="none" anchor="ctr"/>
          <a:lstStyle/>
          <a:p>
            <a:pPr eaLnBrk="0" hangingPunct="0"/>
            <a:endParaRPr lang="zh-CN" altLang="en-US" sz="100"/>
          </a:p>
        </p:txBody>
      </p:sp>
      <p:sp>
        <p:nvSpPr>
          <p:cNvPr id="196613" name="Text Box 5"/>
          <p:cNvSpPr txBox="1">
            <a:spLocks noChangeArrowheads="1"/>
          </p:cNvSpPr>
          <p:nvPr/>
        </p:nvSpPr>
        <p:spPr bwMode="auto">
          <a:xfrm>
            <a:off x="8385637" y="2057332"/>
            <a:ext cx="432000" cy="1603375"/>
          </a:xfrm>
          <a:prstGeom prst="rect">
            <a:avLst/>
          </a:prstGeom>
          <a:noFill/>
          <a:ln w="25400" cap="sq">
            <a:noFill/>
            <a:miter lim="800000"/>
            <a:headEnd type="none" w="sm" len="sm"/>
            <a:tailEnd type="none" w="lg" len="lg"/>
          </a:ln>
        </p:spPr>
        <p:txBody>
          <a:bodyPr>
            <a:spAutoFit/>
          </a:bodyPr>
          <a:lstStyle/>
          <a:p>
            <a:pPr>
              <a:spcBef>
                <a:spcPct val="50000"/>
              </a:spcBef>
            </a:pPr>
            <a:r>
              <a:rPr lang="zh-CN" altLang="en-US" sz="1815" b="1" dirty="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存储程序原理</a:t>
            </a:r>
            <a:endParaRPr lang="zh-CN" altLang="en-US" sz="1815" b="1" dirty="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blinds(horizontal)">
                                      <p:cBhvr>
                                        <p:cTn id="7" dur="500"/>
                                        <p:tgtEl>
                                          <p:spTgt spid="196611">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96611">
                                            <p:txEl>
                                              <p:pRg st="1" end="1"/>
                                            </p:txEl>
                                          </p:spTgt>
                                        </p:tgtEl>
                                        <p:attrNameLst>
                                          <p:attrName>style.visibility</p:attrName>
                                        </p:attrNameLst>
                                      </p:cBhvr>
                                      <p:to>
                                        <p:strVal val="visible"/>
                                      </p:to>
                                    </p:set>
                                    <p:animEffect transition="in" filter="blinds(horizontal)">
                                      <p:cBhvr>
                                        <p:cTn id="11" dur="500"/>
                                        <p:tgtEl>
                                          <p:spTgt spid="196611">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6611">
                                            <p:txEl>
                                              <p:pRg st="2" end="2"/>
                                            </p:txEl>
                                          </p:spTgt>
                                        </p:tgtEl>
                                        <p:attrNameLst>
                                          <p:attrName>style.visibility</p:attrName>
                                        </p:attrNameLst>
                                      </p:cBhvr>
                                      <p:to>
                                        <p:strVal val="visible"/>
                                      </p:to>
                                    </p:set>
                                    <p:animEffect transition="in" filter="wipe(left)">
                                      <p:cBhvr>
                                        <p:cTn id="15" dur="500"/>
                                        <p:tgtEl>
                                          <p:spTgt spid="196611">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96611">
                                            <p:txEl>
                                              <p:pRg st="3" end="3"/>
                                            </p:txEl>
                                          </p:spTgt>
                                        </p:tgtEl>
                                        <p:attrNameLst>
                                          <p:attrName>style.visibility</p:attrName>
                                        </p:attrNameLst>
                                      </p:cBhvr>
                                      <p:to>
                                        <p:strVal val="visible"/>
                                      </p:to>
                                    </p:set>
                                    <p:animEffect transition="in" filter="blinds(horizontal)">
                                      <p:cBhvr>
                                        <p:cTn id="19" dur="500"/>
                                        <p:tgtEl>
                                          <p:spTgt spid="1966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6612"/>
                                        </p:tgtEl>
                                        <p:attrNameLst>
                                          <p:attrName>style.visibility</p:attrName>
                                        </p:attrNameLst>
                                      </p:cBhvr>
                                      <p:to>
                                        <p:strVal val="visible"/>
                                      </p:to>
                                    </p:set>
                                    <p:animEffect transition="in" filter="wipe(up)">
                                      <p:cBhvr>
                                        <p:cTn id="24" dur="500"/>
                                        <p:tgtEl>
                                          <p:spTgt spid="196612"/>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196613">
                                            <p:txEl>
                                              <p:pRg st="0" end="0"/>
                                            </p:txEl>
                                          </p:spTgt>
                                        </p:tgtEl>
                                        <p:attrNameLst>
                                          <p:attrName>style.visibility</p:attrName>
                                        </p:attrNameLst>
                                      </p:cBhvr>
                                      <p:to>
                                        <p:strVal val="visible"/>
                                      </p:to>
                                    </p:set>
                                    <p:animEffect transition="in" filter="wipe(up)">
                                      <p:cBhvr>
                                        <p:cTn id="28" dur="500"/>
                                        <p:tgtEl>
                                          <p:spTgt spid="19661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96611">
                                            <p:txEl>
                                              <p:pRg st="4" end="4"/>
                                            </p:txEl>
                                          </p:spTgt>
                                        </p:tgtEl>
                                        <p:attrNameLst>
                                          <p:attrName>style.visibility</p:attrName>
                                        </p:attrNameLst>
                                      </p:cBhvr>
                                      <p:to>
                                        <p:strVal val="visible"/>
                                      </p:to>
                                    </p:set>
                                    <p:animEffect transition="in" filter="wipe(left)">
                                      <p:cBhvr>
                                        <p:cTn id="33" dur="500"/>
                                        <p:tgtEl>
                                          <p:spTgt spid="196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323850" y="1215073"/>
            <a:ext cx="7793038" cy="676275"/>
          </a:xfrm>
        </p:spPr>
        <p:txBody>
          <a:bodyPr/>
          <a:lstStyle/>
          <a:p>
            <a:r>
              <a:rPr lang="zh-CN" altLang="en-US" smtClean="0">
                <a:solidFill>
                  <a:srgbClr val="990000"/>
                </a:solidFill>
              </a:rPr>
              <a:t>引导案例</a:t>
            </a:r>
            <a:endParaRPr lang="zh-CN" altLang="en-US" smtClean="0">
              <a:solidFill>
                <a:srgbClr val="990000"/>
              </a:solidFill>
            </a:endParaRPr>
          </a:p>
        </p:txBody>
      </p:sp>
      <p:sp>
        <p:nvSpPr>
          <p:cNvPr id="28675" name="内容占位符 2"/>
          <p:cNvSpPr>
            <a:spLocks noGrp="1"/>
          </p:cNvSpPr>
          <p:nvPr>
            <p:ph idx="1"/>
          </p:nvPr>
        </p:nvSpPr>
        <p:spPr>
          <a:xfrm>
            <a:off x="539750" y="1772603"/>
            <a:ext cx="7772400" cy="1119187"/>
          </a:xfrm>
        </p:spPr>
        <p:txBody>
          <a:bodyPr/>
          <a:lstStyle/>
          <a:p>
            <a:r>
              <a:rPr lang="zh-CN" altLang="en-US" smtClean="0"/>
              <a:t>案例分析：</a:t>
            </a:r>
            <a:endParaRPr lang="en-US" altLang="zh-CN" smtClean="0"/>
          </a:p>
          <a:p>
            <a:pPr lvl="1">
              <a:spcBef>
                <a:spcPct val="0"/>
              </a:spcBef>
            </a:pPr>
            <a:r>
              <a:rPr lang="zh-CN" altLang="en-US" smtClean="0"/>
              <a:t>系统涉及硬件线路和控制程序</a:t>
            </a:r>
            <a:endParaRPr lang="zh-CN" altLang="en-US" smtClean="0"/>
          </a:p>
        </p:txBody>
      </p:sp>
      <p:sp>
        <p:nvSpPr>
          <p:cNvPr id="4" name="灯片编号占位符 3"/>
          <p:cNvSpPr>
            <a:spLocks noGrp="1"/>
          </p:cNvSpPr>
          <p:nvPr>
            <p:ph type="sldNum" sz="quarter" idx="12"/>
          </p:nvPr>
        </p:nvSpPr>
        <p:spPr>
          <a:xfrm>
            <a:off x="7042150" y="5660390"/>
            <a:ext cx="1905000" cy="363538"/>
          </a:xfrm>
        </p:spPr>
        <p:txBody>
          <a:bodyPr/>
          <a:lstStyle/>
          <a:p>
            <a:pPr>
              <a:defRPr/>
            </a:pPr>
            <a:fld id="{7F785AB5-3957-4675-A1DD-4EE78F39AB4F}" type="slidenum">
              <a:rPr lang="zh-CN" altLang="en-US" smtClean="0"/>
            </a:fld>
            <a:endParaRPr lang="en-US" altLang="zh-CN"/>
          </a:p>
        </p:txBody>
      </p:sp>
      <p:sp>
        <p:nvSpPr>
          <p:cNvPr id="5" name="TextBox 4"/>
          <p:cNvSpPr txBox="1"/>
          <p:nvPr/>
        </p:nvSpPr>
        <p:spPr>
          <a:xfrm>
            <a:off x="1043609" y="3000923"/>
            <a:ext cx="5316003" cy="427990"/>
          </a:xfrm>
          <a:prstGeom prst="rect">
            <a:avLst/>
          </a:prstGeom>
          <a:solidFill>
            <a:srgbClr val="06241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72000" bIns="108000" anchor="ctr">
            <a:spAutoFit/>
          </a:bodyPr>
          <a:lstStyle/>
          <a:p>
            <a:pPr>
              <a:defRPr/>
            </a:pPr>
            <a:r>
              <a:rPr lang="zh-CN" altLang="en-US" sz="1800" b="1" dirty="0">
                <a:solidFill>
                  <a:schemeClr val="bg1"/>
                </a:solidFill>
                <a:latin typeface="华文中宋" panose="02010600040101010101" pitchFamily="2" charset="-122"/>
                <a:ea typeface="华文中宋" panose="02010600040101010101" pitchFamily="2" charset="-122"/>
              </a:rPr>
              <a:t>如何检测出有无异常？</a:t>
            </a:r>
            <a:endParaRPr lang="zh-CN" altLang="en-US" sz="1800" b="1" dirty="0">
              <a:solidFill>
                <a:schemeClr val="bg1"/>
              </a:solidFill>
              <a:latin typeface="华文中宋" panose="02010600040101010101" pitchFamily="2" charset="-122"/>
              <a:ea typeface="华文中宋" panose="02010600040101010101" pitchFamily="2" charset="-122"/>
            </a:endParaRPr>
          </a:p>
        </p:txBody>
      </p:sp>
      <p:sp>
        <p:nvSpPr>
          <p:cNvPr id="6" name="TextBox 5"/>
          <p:cNvSpPr txBox="1"/>
          <p:nvPr/>
        </p:nvSpPr>
        <p:spPr>
          <a:xfrm>
            <a:off x="1065036" y="4538065"/>
            <a:ext cx="5296944" cy="427990"/>
          </a:xfrm>
          <a:prstGeom prst="rect">
            <a:avLst/>
          </a:prstGeom>
          <a:solidFill>
            <a:srgbClr val="06241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72000" bIns="108000" anchor="ctr">
            <a:spAutoFit/>
          </a:bodyPr>
          <a:lstStyle/>
          <a:p>
            <a:pPr>
              <a:defRPr/>
            </a:pPr>
            <a:r>
              <a:rPr lang="zh-CN" altLang="en-US" sz="1800" b="1" dirty="0">
                <a:solidFill>
                  <a:schemeClr val="bg1"/>
                </a:solidFill>
                <a:latin typeface="华文中宋" panose="02010600040101010101" pitchFamily="2" charset="-122"/>
                <a:ea typeface="华文中宋" panose="02010600040101010101" pitchFamily="2" charset="-122"/>
              </a:rPr>
              <a:t>如何确定异常次数？</a:t>
            </a:r>
            <a:r>
              <a:rPr lang="en-US" altLang="zh-CN" sz="1800" b="1" dirty="0">
                <a:solidFill>
                  <a:schemeClr val="bg1"/>
                </a:solidFill>
                <a:latin typeface="华文中宋" panose="02010600040101010101" pitchFamily="2" charset="-122"/>
                <a:ea typeface="华文中宋" panose="02010600040101010101" pitchFamily="2" charset="-122"/>
              </a:rPr>
              <a:t>/</a:t>
            </a:r>
            <a:r>
              <a:rPr lang="zh-CN" altLang="en-US" sz="1800" b="1" dirty="0">
                <a:solidFill>
                  <a:schemeClr val="bg1"/>
                </a:solidFill>
                <a:latin typeface="华文中宋" panose="02010600040101010101" pitchFamily="2" charset="-122"/>
                <a:ea typeface="华文中宋" panose="02010600040101010101" pitchFamily="2" charset="-122"/>
              </a:rPr>
              <a:t>异常来自同一监测装置？</a:t>
            </a:r>
            <a:endParaRPr lang="zh-CN" altLang="en-US" sz="1800" b="1" dirty="0">
              <a:solidFill>
                <a:schemeClr val="bg1"/>
              </a:solidFill>
              <a:latin typeface="华文中宋" panose="02010600040101010101" pitchFamily="2" charset="-122"/>
              <a:ea typeface="华文中宋" panose="02010600040101010101" pitchFamily="2" charset="-122"/>
            </a:endParaRPr>
          </a:p>
        </p:txBody>
      </p:sp>
      <p:sp>
        <p:nvSpPr>
          <p:cNvPr id="7" name="TextBox 6"/>
          <p:cNvSpPr txBox="1"/>
          <p:nvPr/>
        </p:nvSpPr>
        <p:spPr>
          <a:xfrm>
            <a:off x="1065036" y="5330152"/>
            <a:ext cx="5296944" cy="427990"/>
          </a:xfrm>
          <a:prstGeom prst="rect">
            <a:avLst/>
          </a:prstGeom>
          <a:solidFill>
            <a:srgbClr val="06241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72000" bIns="108000" anchor="ctr">
            <a:spAutoFit/>
          </a:bodyPr>
          <a:lstStyle/>
          <a:p>
            <a:pPr>
              <a:defRPr/>
            </a:pPr>
            <a:r>
              <a:rPr lang="zh-CN" altLang="en-US" sz="1800" b="1" dirty="0">
                <a:solidFill>
                  <a:schemeClr val="bg1"/>
                </a:solidFill>
                <a:latin typeface="华文中宋" panose="02010600040101010101" pitchFamily="2" charset="-122"/>
                <a:ea typeface="华文中宋" panose="02010600040101010101" pitchFamily="2" charset="-122"/>
              </a:rPr>
              <a:t>如何启动和停止报警？</a:t>
            </a:r>
            <a:endParaRPr lang="zh-CN" altLang="en-US" sz="1800" b="1" dirty="0">
              <a:solidFill>
                <a:schemeClr val="bg1"/>
              </a:solidFill>
              <a:latin typeface="华文中宋" panose="02010600040101010101" pitchFamily="2" charset="-122"/>
              <a:ea typeface="华文中宋" panose="02010600040101010101" pitchFamily="2" charset="-122"/>
            </a:endParaRPr>
          </a:p>
        </p:txBody>
      </p:sp>
      <p:sp>
        <p:nvSpPr>
          <p:cNvPr id="8" name="TextBox 7"/>
          <p:cNvSpPr txBox="1"/>
          <p:nvPr/>
        </p:nvSpPr>
        <p:spPr>
          <a:xfrm>
            <a:off x="1043609" y="3747085"/>
            <a:ext cx="5316003" cy="427990"/>
          </a:xfrm>
          <a:prstGeom prst="rect">
            <a:avLst/>
          </a:prstGeom>
          <a:solidFill>
            <a:srgbClr val="06241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72000" bIns="108000" anchor="ctr">
            <a:spAutoFit/>
          </a:bodyPr>
          <a:lstStyle/>
          <a:p>
            <a:pPr>
              <a:defRPr/>
            </a:pPr>
            <a:r>
              <a:rPr lang="zh-CN" altLang="en-US" sz="1800" b="1" dirty="0">
                <a:solidFill>
                  <a:schemeClr val="bg1"/>
                </a:solidFill>
                <a:latin typeface="华文中宋" panose="02010600040101010101" pitchFamily="2" charset="-122"/>
                <a:ea typeface="华文中宋" panose="02010600040101010101" pitchFamily="2" charset="-122"/>
              </a:rPr>
              <a:t>检测到的信息在计算机中如何表示？</a:t>
            </a:r>
            <a:endParaRPr lang="zh-CN" altLang="en-US" sz="1800" b="1"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197" y="1523887"/>
            <a:ext cx="7736860" cy="967527"/>
          </a:xfrm>
        </p:spPr>
        <p:txBody>
          <a:bodyPr/>
          <a:lstStyle/>
          <a:p>
            <a:pPr marL="0" indent="570230">
              <a:buNone/>
            </a:pPr>
            <a:r>
              <a:rPr lang="zh-CN" altLang="en-US" dirty="0" smtClean="0">
                <a:latin typeface="华文楷体" panose="02010600040101010101" pitchFamily="2" charset="-122"/>
                <a:ea typeface="华文楷体" panose="02010600040101010101" pitchFamily="2" charset="-122"/>
              </a:rPr>
              <a:t>以运算器为核心，所有信息的输入和输出都需要通过运算器。</a:t>
            </a:r>
            <a:endParaRPr lang="zh-CN" altLang="en-US"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8491680" y="5911560"/>
            <a:ext cx="587520" cy="391680"/>
          </a:xfrm>
        </p:spPr>
        <p:txBody>
          <a:bodyPr/>
          <a:lstStyle/>
          <a:p>
            <a:pPr>
              <a:defRPr/>
            </a:pPr>
            <a:fld id="{846BFCE9-B7C0-4A8F-B83D-75C58729A626}" type="slidenum">
              <a:rPr lang="zh-CN" altLang="en-US" sz="100" smtClean="0"/>
            </a:fld>
            <a:endParaRPr lang="en-US" altLang="zh-CN" sz="100"/>
          </a:p>
        </p:txBody>
      </p:sp>
      <p:sp>
        <p:nvSpPr>
          <p:cNvPr id="5" name="Rectangle 3"/>
          <p:cNvSpPr>
            <a:spLocks noGrp="1" noChangeArrowheads="1"/>
          </p:cNvSpPr>
          <p:nvPr>
            <p:ph type="title"/>
          </p:nvPr>
        </p:nvSpPr>
        <p:spPr>
          <a:xfrm>
            <a:off x="381105" y="381230"/>
            <a:ext cx="7793037" cy="780342"/>
          </a:xfrm>
        </p:spPr>
        <p:txBody>
          <a:bodyPr/>
          <a:lstStyle/>
          <a:p>
            <a:pPr eaLnBrk="1" hangingPunct="1"/>
            <a:r>
              <a:rPr lang="zh-CN" altLang="en-US" dirty="0" smtClean="0">
                <a:latin typeface="隶书" panose="02010509060101010101" charset="-122"/>
              </a:rPr>
              <a:t>（经典）冯 </a:t>
            </a:r>
            <a:r>
              <a:rPr lang="zh-CN" altLang="en-US" dirty="0" smtClean="0">
                <a:latin typeface="宋体" panose="02010600030101010101" pitchFamily="2" charset="-122"/>
              </a:rPr>
              <a:t>•</a:t>
            </a:r>
            <a:r>
              <a:rPr lang="zh-CN" altLang="en-US" dirty="0" smtClean="0">
                <a:latin typeface="隶书" panose="02010509060101010101" charset="-122"/>
              </a:rPr>
              <a:t> 诺依曼硬件结构特点</a:t>
            </a:r>
            <a:endParaRPr lang="zh-CN" altLang="en-US" dirty="0" smtClean="0">
              <a:latin typeface="隶书" panose="02010509060101010101" charset="-122"/>
            </a:endParaRPr>
          </a:p>
        </p:txBody>
      </p:sp>
      <p:graphicFrame>
        <p:nvGraphicFramePr>
          <p:cNvPr id="27" name="对象 26"/>
          <p:cNvGraphicFramePr>
            <a:graphicFrameLocks noChangeAspect="1"/>
          </p:cNvGraphicFramePr>
          <p:nvPr/>
        </p:nvGraphicFramePr>
        <p:xfrm>
          <a:off x="1248376" y="3061195"/>
          <a:ext cx="6282643" cy="2653917"/>
        </p:xfrm>
        <a:graphic>
          <a:graphicData uri="http://schemas.openxmlformats.org/presentationml/2006/ole">
            <mc:AlternateContent xmlns:mc="http://schemas.openxmlformats.org/markup-compatibility/2006">
              <mc:Choice xmlns:v="urn:schemas-microsoft-com:vml" Requires="v">
                <p:oleObj spid="_x0000_s115730" name="Visio" r:id="rId1" imgW="4163060" imgH="1780540" progId="Visio.Drawing.11">
                  <p:embed/>
                </p:oleObj>
              </mc:Choice>
              <mc:Fallback>
                <p:oleObj name="Visio" r:id="rId1" imgW="4163060" imgH="1780540" progId="Visio.Drawing.11">
                  <p:embed/>
                  <p:pic>
                    <p:nvPicPr>
                      <p:cNvPr id="0" name="图片 1157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376" y="3061195"/>
                        <a:ext cx="6282643" cy="2653917"/>
                      </a:xfrm>
                      <a:prstGeom prst="rect">
                        <a:avLst/>
                      </a:prstGeom>
                      <a:noFill/>
                    </p:spPr>
                  </p:pic>
                </p:oleObj>
              </mc:Fallback>
            </mc:AlternateContent>
          </a:graphicData>
        </a:graphic>
      </p:graphicFrame>
      <p:sp>
        <p:nvSpPr>
          <p:cNvPr id="2" name="TextBox 1"/>
          <p:cNvSpPr txBox="1"/>
          <p:nvPr/>
        </p:nvSpPr>
        <p:spPr>
          <a:xfrm>
            <a:off x="2466964" y="2668600"/>
            <a:ext cx="633016" cy="513080"/>
          </a:xfrm>
          <a:prstGeom prst="rect">
            <a:avLst/>
          </a:prstGeom>
          <a:noFill/>
          <a:ln>
            <a:solidFill>
              <a:schemeClr val="accent5">
                <a:lumMod val="25000"/>
              </a:schemeClr>
            </a:solidFill>
          </a:ln>
        </p:spPr>
        <p:txBody>
          <a:bodyPr wrap="square" lIns="88716" tIns="44358" rIns="88716" bIns="44358" rtlCol="0">
            <a:spAutoFit/>
          </a:bodyPr>
          <a:lstStyle/>
          <a:p>
            <a:pPr algn="ctr"/>
            <a:r>
              <a:rPr lang="en-US" altLang="zh-CN" sz="1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I/O</a:t>
            </a:r>
            <a:r>
              <a:rPr lang="zh-CN" altLang="en-US" sz="1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接口</a:t>
            </a:r>
            <a:endParaRPr lang="zh-CN" altLang="en-US" sz="1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6" name="任意多边形 5"/>
          <p:cNvSpPr/>
          <p:nvPr/>
        </p:nvSpPr>
        <p:spPr bwMode="auto">
          <a:xfrm>
            <a:off x="3150046" y="2969931"/>
            <a:ext cx="401920" cy="792351"/>
          </a:xfrm>
          <a:custGeom>
            <a:avLst/>
            <a:gdLst>
              <a:gd name="connsiteX0" fmla="*/ 0 w 411480"/>
              <a:gd name="connsiteY0" fmla="*/ 0 h 825150"/>
              <a:gd name="connsiteX1" fmla="*/ 60960 w 411480"/>
              <a:gd name="connsiteY1" fmla="*/ 76200 h 825150"/>
              <a:gd name="connsiteX2" fmla="*/ 106680 w 411480"/>
              <a:gd name="connsiteY2" fmla="*/ 106680 h 825150"/>
              <a:gd name="connsiteX3" fmla="*/ 152400 w 411480"/>
              <a:gd name="connsiteY3" fmla="*/ 198120 h 825150"/>
              <a:gd name="connsiteX4" fmla="*/ 198120 w 411480"/>
              <a:gd name="connsiteY4" fmla="*/ 228600 h 825150"/>
              <a:gd name="connsiteX5" fmla="*/ 228600 w 411480"/>
              <a:gd name="connsiteY5" fmla="*/ 335280 h 825150"/>
              <a:gd name="connsiteX6" fmla="*/ 243840 w 411480"/>
              <a:gd name="connsiteY6" fmla="*/ 381000 h 825150"/>
              <a:gd name="connsiteX7" fmla="*/ 304800 w 411480"/>
              <a:gd name="connsiteY7" fmla="*/ 472440 h 825150"/>
              <a:gd name="connsiteX8" fmla="*/ 335280 w 411480"/>
              <a:gd name="connsiteY8" fmla="*/ 518160 h 825150"/>
              <a:gd name="connsiteX9" fmla="*/ 365760 w 411480"/>
              <a:gd name="connsiteY9" fmla="*/ 609600 h 825150"/>
              <a:gd name="connsiteX10" fmla="*/ 381000 w 411480"/>
              <a:gd name="connsiteY10" fmla="*/ 701040 h 825150"/>
              <a:gd name="connsiteX11" fmla="*/ 396240 w 411480"/>
              <a:gd name="connsiteY11" fmla="*/ 822960 h 825150"/>
              <a:gd name="connsiteX12" fmla="*/ 411480 w 411480"/>
              <a:gd name="connsiteY12" fmla="*/ 822960 h 82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1480" h="825150">
                <a:moveTo>
                  <a:pt x="0" y="0"/>
                </a:moveTo>
                <a:cubicBezTo>
                  <a:pt x="20320" y="25400"/>
                  <a:pt x="37959" y="53199"/>
                  <a:pt x="60960" y="76200"/>
                </a:cubicBezTo>
                <a:cubicBezTo>
                  <a:pt x="73912" y="89152"/>
                  <a:pt x="93728" y="93728"/>
                  <a:pt x="106680" y="106680"/>
                </a:cubicBezTo>
                <a:cubicBezTo>
                  <a:pt x="235151" y="235151"/>
                  <a:pt x="53239" y="74169"/>
                  <a:pt x="152400" y="198120"/>
                </a:cubicBezTo>
                <a:cubicBezTo>
                  <a:pt x="163842" y="212423"/>
                  <a:pt x="182880" y="218440"/>
                  <a:pt x="198120" y="228600"/>
                </a:cubicBezTo>
                <a:cubicBezTo>
                  <a:pt x="234660" y="338221"/>
                  <a:pt x="190328" y="201327"/>
                  <a:pt x="228600" y="335280"/>
                </a:cubicBezTo>
                <a:cubicBezTo>
                  <a:pt x="233013" y="350726"/>
                  <a:pt x="236038" y="366957"/>
                  <a:pt x="243840" y="381000"/>
                </a:cubicBezTo>
                <a:cubicBezTo>
                  <a:pt x="261630" y="413022"/>
                  <a:pt x="284480" y="441960"/>
                  <a:pt x="304800" y="472440"/>
                </a:cubicBezTo>
                <a:cubicBezTo>
                  <a:pt x="314960" y="487680"/>
                  <a:pt x="329488" y="500784"/>
                  <a:pt x="335280" y="518160"/>
                </a:cubicBezTo>
                <a:cubicBezTo>
                  <a:pt x="345440" y="548640"/>
                  <a:pt x="360478" y="577908"/>
                  <a:pt x="365760" y="609600"/>
                </a:cubicBezTo>
                <a:cubicBezTo>
                  <a:pt x="370840" y="640080"/>
                  <a:pt x="376630" y="670450"/>
                  <a:pt x="381000" y="701040"/>
                </a:cubicBezTo>
                <a:cubicBezTo>
                  <a:pt x="386792" y="741585"/>
                  <a:pt x="386307" y="783227"/>
                  <a:pt x="396240" y="822960"/>
                </a:cubicBezTo>
                <a:cubicBezTo>
                  <a:pt x="397472" y="827888"/>
                  <a:pt x="406400" y="822960"/>
                  <a:pt x="411480" y="822960"/>
                </a:cubicBezTo>
              </a:path>
            </a:pathLst>
          </a:custGeom>
          <a:noFill/>
          <a:ln w="12700" cap="sq" cmpd="sng" algn="ctr">
            <a:solidFill>
              <a:srgbClr val="FF0000"/>
            </a:solidFill>
            <a:prstDash val="solid"/>
            <a:round/>
            <a:headEnd type="triangle" w="lg" len="lg"/>
            <a:tailEnd type="triangl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9" name="TextBox 8"/>
          <p:cNvSpPr txBox="1"/>
          <p:nvPr/>
        </p:nvSpPr>
        <p:spPr>
          <a:xfrm>
            <a:off x="5755953" y="2595272"/>
            <a:ext cx="633016" cy="513080"/>
          </a:xfrm>
          <a:prstGeom prst="rect">
            <a:avLst/>
          </a:prstGeom>
          <a:noFill/>
          <a:ln>
            <a:solidFill>
              <a:schemeClr val="accent5">
                <a:lumMod val="25000"/>
              </a:schemeClr>
            </a:solidFill>
          </a:ln>
        </p:spPr>
        <p:txBody>
          <a:bodyPr wrap="square" lIns="88716" tIns="44358" rIns="88716" bIns="44358" rtlCol="0">
            <a:spAutoFit/>
          </a:bodyPr>
          <a:lstStyle/>
          <a:p>
            <a:pPr algn="ctr"/>
            <a:r>
              <a:rPr lang="en-US" altLang="zh-CN" sz="1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I/O</a:t>
            </a:r>
            <a:r>
              <a:rPr lang="zh-CN" altLang="en-US" sz="1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接口</a:t>
            </a:r>
            <a:endParaRPr lang="zh-CN" altLang="en-US" sz="154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10" name="任意多边形 9"/>
          <p:cNvSpPr/>
          <p:nvPr/>
        </p:nvSpPr>
        <p:spPr bwMode="auto">
          <a:xfrm flipH="1">
            <a:off x="5397674" y="2913435"/>
            <a:ext cx="328508" cy="792351"/>
          </a:xfrm>
          <a:custGeom>
            <a:avLst/>
            <a:gdLst>
              <a:gd name="connsiteX0" fmla="*/ 0 w 411480"/>
              <a:gd name="connsiteY0" fmla="*/ 0 h 825150"/>
              <a:gd name="connsiteX1" fmla="*/ 60960 w 411480"/>
              <a:gd name="connsiteY1" fmla="*/ 76200 h 825150"/>
              <a:gd name="connsiteX2" fmla="*/ 106680 w 411480"/>
              <a:gd name="connsiteY2" fmla="*/ 106680 h 825150"/>
              <a:gd name="connsiteX3" fmla="*/ 152400 w 411480"/>
              <a:gd name="connsiteY3" fmla="*/ 198120 h 825150"/>
              <a:gd name="connsiteX4" fmla="*/ 198120 w 411480"/>
              <a:gd name="connsiteY4" fmla="*/ 228600 h 825150"/>
              <a:gd name="connsiteX5" fmla="*/ 228600 w 411480"/>
              <a:gd name="connsiteY5" fmla="*/ 335280 h 825150"/>
              <a:gd name="connsiteX6" fmla="*/ 243840 w 411480"/>
              <a:gd name="connsiteY6" fmla="*/ 381000 h 825150"/>
              <a:gd name="connsiteX7" fmla="*/ 304800 w 411480"/>
              <a:gd name="connsiteY7" fmla="*/ 472440 h 825150"/>
              <a:gd name="connsiteX8" fmla="*/ 335280 w 411480"/>
              <a:gd name="connsiteY8" fmla="*/ 518160 h 825150"/>
              <a:gd name="connsiteX9" fmla="*/ 365760 w 411480"/>
              <a:gd name="connsiteY9" fmla="*/ 609600 h 825150"/>
              <a:gd name="connsiteX10" fmla="*/ 381000 w 411480"/>
              <a:gd name="connsiteY10" fmla="*/ 701040 h 825150"/>
              <a:gd name="connsiteX11" fmla="*/ 396240 w 411480"/>
              <a:gd name="connsiteY11" fmla="*/ 822960 h 825150"/>
              <a:gd name="connsiteX12" fmla="*/ 411480 w 411480"/>
              <a:gd name="connsiteY12" fmla="*/ 822960 h 82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1480" h="825150">
                <a:moveTo>
                  <a:pt x="0" y="0"/>
                </a:moveTo>
                <a:cubicBezTo>
                  <a:pt x="20320" y="25400"/>
                  <a:pt x="37959" y="53199"/>
                  <a:pt x="60960" y="76200"/>
                </a:cubicBezTo>
                <a:cubicBezTo>
                  <a:pt x="73912" y="89152"/>
                  <a:pt x="93728" y="93728"/>
                  <a:pt x="106680" y="106680"/>
                </a:cubicBezTo>
                <a:cubicBezTo>
                  <a:pt x="235151" y="235151"/>
                  <a:pt x="53239" y="74169"/>
                  <a:pt x="152400" y="198120"/>
                </a:cubicBezTo>
                <a:cubicBezTo>
                  <a:pt x="163842" y="212423"/>
                  <a:pt x="182880" y="218440"/>
                  <a:pt x="198120" y="228600"/>
                </a:cubicBezTo>
                <a:cubicBezTo>
                  <a:pt x="234660" y="338221"/>
                  <a:pt x="190328" y="201327"/>
                  <a:pt x="228600" y="335280"/>
                </a:cubicBezTo>
                <a:cubicBezTo>
                  <a:pt x="233013" y="350726"/>
                  <a:pt x="236038" y="366957"/>
                  <a:pt x="243840" y="381000"/>
                </a:cubicBezTo>
                <a:cubicBezTo>
                  <a:pt x="261630" y="413022"/>
                  <a:pt x="284480" y="441960"/>
                  <a:pt x="304800" y="472440"/>
                </a:cubicBezTo>
                <a:cubicBezTo>
                  <a:pt x="314960" y="487680"/>
                  <a:pt x="329488" y="500784"/>
                  <a:pt x="335280" y="518160"/>
                </a:cubicBezTo>
                <a:cubicBezTo>
                  <a:pt x="345440" y="548640"/>
                  <a:pt x="360478" y="577908"/>
                  <a:pt x="365760" y="609600"/>
                </a:cubicBezTo>
                <a:cubicBezTo>
                  <a:pt x="370840" y="640080"/>
                  <a:pt x="376630" y="670450"/>
                  <a:pt x="381000" y="701040"/>
                </a:cubicBezTo>
                <a:cubicBezTo>
                  <a:pt x="386792" y="741585"/>
                  <a:pt x="386307" y="783227"/>
                  <a:pt x="396240" y="822960"/>
                </a:cubicBezTo>
                <a:cubicBezTo>
                  <a:pt x="397472" y="827888"/>
                  <a:pt x="406400" y="822960"/>
                  <a:pt x="411480" y="822960"/>
                </a:cubicBezTo>
              </a:path>
            </a:pathLst>
          </a:custGeom>
          <a:noFill/>
          <a:ln w="12700" cap="sq" cmpd="sng" algn="ctr">
            <a:solidFill>
              <a:srgbClr val="FF0000"/>
            </a:solidFill>
            <a:prstDash val="solid"/>
            <a:round/>
            <a:headEnd type="triangle" w="lg" len="lg"/>
            <a:tailEnd type="triangl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7" name="圆角矩形 6"/>
          <p:cNvSpPr/>
          <p:nvPr/>
        </p:nvSpPr>
        <p:spPr bwMode="auto">
          <a:xfrm>
            <a:off x="2031293" y="2599454"/>
            <a:ext cx="1631369" cy="1525390"/>
          </a:xfrm>
          <a:prstGeom prst="roundRect">
            <a:avLst/>
          </a:prstGeom>
          <a:noFill/>
          <a:ln w="22225" cap="sq" cmpd="sng" algn="ctr">
            <a:solidFill>
              <a:schemeClr val="accent5">
                <a:lumMod val="25000"/>
              </a:schemeClr>
            </a:solidFill>
            <a:prstDash val="dash"/>
            <a:round/>
            <a:headEnd type="none" w="sm" len="sm"/>
            <a:tailEnd type="non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11" name="圆角矩形 10"/>
          <p:cNvSpPr/>
          <p:nvPr/>
        </p:nvSpPr>
        <p:spPr bwMode="auto">
          <a:xfrm>
            <a:off x="5337042" y="2530309"/>
            <a:ext cx="1631369" cy="1525390"/>
          </a:xfrm>
          <a:prstGeom prst="roundRect">
            <a:avLst/>
          </a:prstGeom>
          <a:noFill/>
          <a:ln w="22225" cap="sq" cmpd="sng" algn="ctr">
            <a:solidFill>
              <a:schemeClr val="accent5">
                <a:lumMod val="25000"/>
              </a:schemeClr>
            </a:solidFill>
            <a:prstDash val="dash"/>
            <a:round/>
            <a:headEnd type="none" w="sm" len="sm"/>
            <a:tailEnd type="non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15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1"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xfrm>
            <a:off x="8491680" y="5911560"/>
            <a:ext cx="587520" cy="391680"/>
          </a:xfrm>
        </p:spPr>
        <p:txBody>
          <a:bodyPr/>
          <a:lstStyle/>
          <a:p>
            <a:pPr>
              <a:defRPr/>
            </a:pPr>
            <a:fld id="{9B209E46-ABF3-48BE-B851-B1DEB3EBC4DA}" type="slidenum">
              <a:rPr lang="zh-CN" altLang="en-US" sz="100" smtClean="0"/>
            </a:fld>
            <a:endParaRPr lang="en-US" altLang="zh-CN" sz="100" smtClean="0"/>
          </a:p>
        </p:txBody>
      </p:sp>
      <p:sp>
        <p:nvSpPr>
          <p:cNvPr id="102402" name="Rectangle 2"/>
          <p:cNvSpPr>
            <a:spLocks noGrp="1" noChangeArrowheads="1"/>
          </p:cNvSpPr>
          <p:nvPr>
            <p:ph type="title"/>
          </p:nvPr>
        </p:nvSpPr>
        <p:spPr>
          <a:xfrm>
            <a:off x="459360" y="319405"/>
            <a:ext cx="7793280" cy="653040"/>
          </a:xfrm>
        </p:spPr>
        <p:txBody>
          <a:bodyPr/>
          <a:lstStyle/>
          <a:p>
            <a:pPr eaLnBrk="1" hangingPunct="1"/>
            <a:r>
              <a:rPr lang="zh-CN" altLang="en-US" smtClean="0">
                <a:latin typeface="隶书" panose="02010509060101010101" charset="-122"/>
              </a:rPr>
              <a:t>冯 </a:t>
            </a:r>
            <a:r>
              <a:rPr lang="zh-CN" altLang="en-US" smtClean="0">
                <a:latin typeface="宋体" panose="02010600030101010101" pitchFamily="2" charset="-122"/>
              </a:rPr>
              <a:t>•</a:t>
            </a:r>
            <a:r>
              <a:rPr lang="zh-CN" altLang="en-US" smtClean="0">
                <a:latin typeface="隶书" panose="02010509060101010101" charset="-122"/>
              </a:rPr>
              <a:t> 诺依曼计算机</a:t>
            </a:r>
            <a:r>
              <a:rPr lang="zh-CN" altLang="en-US" smtClean="0"/>
              <a:t>的工作过程</a:t>
            </a:r>
            <a:endParaRPr lang="zh-CN" altLang="en-US" smtClean="0"/>
          </a:p>
        </p:txBody>
      </p:sp>
      <p:sp>
        <p:nvSpPr>
          <p:cNvPr id="236548" name="Text Box 4"/>
          <p:cNvSpPr txBox="1">
            <a:spLocks noChangeArrowheads="1"/>
          </p:cNvSpPr>
          <p:nvPr/>
        </p:nvSpPr>
        <p:spPr bwMode="auto">
          <a:xfrm>
            <a:off x="2988000" y="1898280"/>
            <a:ext cx="1800000" cy="3429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1815"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内存中的程序</a:t>
            </a:r>
            <a:endParaRPr lang="zh-CN" altLang="en-US" sz="1815"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236549" name="Text Box 5"/>
          <p:cNvSpPr txBox="1">
            <a:spLocks noChangeArrowheads="1"/>
          </p:cNvSpPr>
          <p:nvPr/>
        </p:nvSpPr>
        <p:spPr bwMode="auto">
          <a:xfrm>
            <a:off x="3348000" y="2516040"/>
            <a:ext cx="1008000" cy="342900"/>
          </a:xfrm>
          <a:prstGeom prst="rect">
            <a:avLst/>
          </a:prstGeom>
          <a:noFill/>
          <a:ln w="12700" cap="sq">
            <a:solidFill>
              <a:srgbClr val="339966"/>
            </a:solidFill>
            <a:miter lim="800000"/>
            <a:headEnd type="none" w="sm" len="sm"/>
            <a:tailEnd type="none" w="sm" len="sm"/>
          </a:ln>
        </p:spPr>
        <p:txBody>
          <a:bodyPr>
            <a:spAutoFit/>
          </a:bodyPr>
          <a:lstStyle/>
          <a:p>
            <a:pPr algn="ctr">
              <a:spcBef>
                <a:spcPct val="50000"/>
              </a:spcBef>
            </a:pPr>
            <a:r>
              <a:rPr lang="zh-CN" altLang="en-US"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指令</a:t>
            </a:r>
            <a:r>
              <a:rPr lang="en-US" altLang="zh-CN"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1</a:t>
            </a:r>
            <a:endParaRPr lang="en-US" altLang="zh-CN"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236551" name="Rectangle 7"/>
          <p:cNvSpPr>
            <a:spLocks noChangeArrowheads="1"/>
          </p:cNvSpPr>
          <p:nvPr/>
        </p:nvSpPr>
        <p:spPr bwMode="auto">
          <a:xfrm>
            <a:off x="3132000" y="2331720"/>
            <a:ext cx="1440000" cy="3579840"/>
          </a:xfrm>
          <a:prstGeom prst="rect">
            <a:avLst/>
          </a:prstGeom>
          <a:noFill/>
          <a:ln w="12700" cap="sq">
            <a:solidFill>
              <a:srgbClr val="FF6600"/>
            </a:solidFill>
            <a:miter lim="800000"/>
            <a:headEnd type="none" w="sm" len="sm"/>
            <a:tailEnd type="none" w="sm" len="sm"/>
          </a:ln>
        </p:spPr>
        <p:txBody>
          <a:bodyPr wrap="none" anchor="ctr"/>
          <a:lstStyle/>
          <a:p>
            <a:pPr eaLnBrk="0" hangingPunct="0"/>
            <a:endParaRPr lang="zh-CN" altLang="en-US" sz="100"/>
          </a:p>
        </p:txBody>
      </p:sp>
      <p:sp>
        <p:nvSpPr>
          <p:cNvPr id="236552" name="Text Box 8"/>
          <p:cNvSpPr txBox="1">
            <a:spLocks noChangeArrowheads="1"/>
          </p:cNvSpPr>
          <p:nvPr/>
        </p:nvSpPr>
        <p:spPr bwMode="auto">
          <a:xfrm>
            <a:off x="3348000" y="3132360"/>
            <a:ext cx="1008000" cy="342900"/>
          </a:xfrm>
          <a:prstGeom prst="rect">
            <a:avLst/>
          </a:prstGeom>
          <a:noFill/>
          <a:ln w="12700" cap="sq">
            <a:solidFill>
              <a:srgbClr val="339966"/>
            </a:solidFill>
            <a:miter lim="800000"/>
            <a:headEnd type="none" w="sm" len="sm"/>
            <a:tailEnd type="none" w="sm" len="sm"/>
          </a:ln>
        </p:spPr>
        <p:txBody>
          <a:bodyPr>
            <a:spAutoFit/>
          </a:bodyPr>
          <a:lstStyle/>
          <a:p>
            <a:pPr algn="ctr">
              <a:spcBef>
                <a:spcPct val="50000"/>
              </a:spcBef>
            </a:pPr>
            <a:r>
              <a:rPr lang="zh-CN" altLang="en-US" sz="1815"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指令</a:t>
            </a:r>
            <a:r>
              <a:rPr lang="en-US" altLang="zh-CN" sz="1815"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a:t>
            </a:r>
            <a:endParaRPr lang="en-US" altLang="zh-CN" sz="1815"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236553" name="Text Box 9"/>
          <p:cNvSpPr txBox="1">
            <a:spLocks noChangeArrowheads="1"/>
          </p:cNvSpPr>
          <p:nvPr/>
        </p:nvSpPr>
        <p:spPr bwMode="auto">
          <a:xfrm>
            <a:off x="3348000" y="4305960"/>
            <a:ext cx="1008000" cy="342900"/>
          </a:xfrm>
          <a:prstGeom prst="rect">
            <a:avLst/>
          </a:prstGeom>
          <a:noFill/>
          <a:ln w="12700" cap="sq">
            <a:solidFill>
              <a:srgbClr val="339966"/>
            </a:solidFill>
            <a:miter lim="800000"/>
            <a:headEnd type="none" w="sm" len="sm"/>
            <a:tailEnd type="none" w="sm" len="sm"/>
          </a:ln>
        </p:spPr>
        <p:txBody>
          <a:bodyPr>
            <a:spAutoFit/>
          </a:bodyPr>
          <a:lstStyle/>
          <a:p>
            <a:pPr algn="ctr">
              <a:spcBef>
                <a:spcPct val="50000"/>
              </a:spcBef>
            </a:pPr>
            <a:r>
              <a:rPr lang="zh-CN" altLang="en-US"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指令</a:t>
            </a:r>
            <a:r>
              <a:rPr lang="en-US" altLang="zh-CN"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n</a:t>
            </a:r>
            <a:endParaRPr lang="en-US" altLang="zh-CN"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236554" name="Text Box 10"/>
          <p:cNvSpPr txBox="1">
            <a:spLocks noChangeArrowheads="1"/>
          </p:cNvSpPr>
          <p:nvPr/>
        </p:nvSpPr>
        <p:spPr bwMode="auto">
          <a:xfrm>
            <a:off x="3564000" y="3790440"/>
            <a:ext cx="576000" cy="1047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100" b="1">
                <a:latin typeface="Tahoma" panose="020B0604030504040204" pitchFamily="34" charset="0"/>
              </a:rPr>
              <a:t>┇</a:t>
            </a:r>
            <a:endParaRPr lang="zh-CN" altLang="en-US" sz="100" b="1">
              <a:latin typeface="Tahoma" panose="020B0604030504040204" pitchFamily="34" charset="0"/>
            </a:endParaRPr>
          </a:p>
        </p:txBody>
      </p:sp>
      <p:sp>
        <p:nvSpPr>
          <p:cNvPr id="236555" name="Rectangle 11"/>
          <p:cNvSpPr>
            <a:spLocks noChangeArrowheads="1"/>
          </p:cNvSpPr>
          <p:nvPr/>
        </p:nvSpPr>
        <p:spPr bwMode="auto">
          <a:xfrm>
            <a:off x="5868000" y="2269800"/>
            <a:ext cx="1728000" cy="1666080"/>
          </a:xfrm>
          <a:prstGeom prst="rect">
            <a:avLst/>
          </a:prstGeom>
          <a:noFill/>
          <a:ln w="12700" cap="sq">
            <a:solidFill>
              <a:srgbClr val="FF6600"/>
            </a:solidFill>
            <a:miter lim="800000"/>
            <a:headEnd type="none" w="sm" len="sm"/>
            <a:tailEnd type="none" w="sm" len="sm"/>
          </a:ln>
        </p:spPr>
        <p:txBody>
          <a:bodyPr wrap="none" anchor="ctr"/>
          <a:lstStyle/>
          <a:p>
            <a:pPr eaLnBrk="0" hangingPunct="0"/>
            <a:endParaRPr lang="zh-CN" altLang="en-US" sz="100"/>
          </a:p>
        </p:txBody>
      </p:sp>
      <p:sp>
        <p:nvSpPr>
          <p:cNvPr id="236556" name="Line 12"/>
          <p:cNvSpPr>
            <a:spLocks noChangeShapeType="1"/>
          </p:cNvSpPr>
          <p:nvPr/>
        </p:nvSpPr>
        <p:spPr bwMode="auto">
          <a:xfrm flipV="1">
            <a:off x="4356000" y="2516040"/>
            <a:ext cx="1512000" cy="246240"/>
          </a:xfrm>
          <a:prstGeom prst="line">
            <a:avLst/>
          </a:prstGeom>
          <a:noFill/>
          <a:ln w="22225" cap="sq">
            <a:solidFill>
              <a:schemeClr val="tx1"/>
            </a:solidFill>
            <a:round/>
            <a:headEnd type="none" w="sm" len="sm"/>
            <a:tailEnd type="triangle" w="lg" len="lg"/>
          </a:ln>
        </p:spPr>
        <p:txBody>
          <a:bodyPr/>
          <a:lstStyle/>
          <a:p>
            <a:endParaRPr lang="zh-CN" altLang="en-US" sz="100"/>
          </a:p>
        </p:txBody>
      </p:sp>
      <p:sp>
        <p:nvSpPr>
          <p:cNvPr id="236558" name="Text Box 14"/>
          <p:cNvSpPr txBox="1">
            <a:spLocks noChangeArrowheads="1"/>
          </p:cNvSpPr>
          <p:nvPr/>
        </p:nvSpPr>
        <p:spPr bwMode="auto">
          <a:xfrm>
            <a:off x="6301440" y="2331720"/>
            <a:ext cx="792000" cy="3429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分析</a:t>
            </a:r>
            <a:endParaRPr lang="zh-CN" altLang="en-US"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236559" name="Text Box 15"/>
          <p:cNvSpPr txBox="1">
            <a:spLocks noChangeArrowheads="1"/>
          </p:cNvSpPr>
          <p:nvPr/>
        </p:nvSpPr>
        <p:spPr bwMode="auto">
          <a:xfrm>
            <a:off x="6012000" y="2793960"/>
            <a:ext cx="1584000" cy="3429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获取操作数</a:t>
            </a:r>
            <a:endParaRPr lang="zh-CN" altLang="en-US"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236560" name="Text Box 16"/>
          <p:cNvSpPr txBox="1">
            <a:spLocks noChangeArrowheads="1"/>
          </p:cNvSpPr>
          <p:nvPr/>
        </p:nvSpPr>
        <p:spPr bwMode="auto">
          <a:xfrm>
            <a:off x="6301440" y="3164040"/>
            <a:ext cx="792000" cy="3429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执行</a:t>
            </a:r>
            <a:endParaRPr lang="zh-CN" altLang="en-US"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236561" name="Text Box 17"/>
          <p:cNvSpPr txBox="1">
            <a:spLocks noChangeArrowheads="1"/>
          </p:cNvSpPr>
          <p:nvPr/>
        </p:nvSpPr>
        <p:spPr bwMode="auto">
          <a:xfrm>
            <a:off x="6085440" y="3534120"/>
            <a:ext cx="1294560" cy="3429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存放结果</a:t>
            </a:r>
            <a:endParaRPr lang="zh-CN" altLang="en-US"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236562" name="Line 18"/>
          <p:cNvSpPr>
            <a:spLocks noChangeShapeType="1"/>
          </p:cNvSpPr>
          <p:nvPr/>
        </p:nvSpPr>
        <p:spPr bwMode="auto">
          <a:xfrm>
            <a:off x="4356000" y="3441960"/>
            <a:ext cx="1512000" cy="741600"/>
          </a:xfrm>
          <a:prstGeom prst="line">
            <a:avLst/>
          </a:prstGeom>
          <a:noFill/>
          <a:ln w="22225" cap="sq">
            <a:solidFill>
              <a:schemeClr val="tx1"/>
            </a:solidFill>
            <a:round/>
            <a:headEnd type="none" w="sm" len="sm"/>
            <a:tailEnd type="triangle" w="lg" len="lg"/>
          </a:ln>
        </p:spPr>
        <p:txBody>
          <a:bodyPr/>
          <a:lstStyle/>
          <a:p>
            <a:endParaRPr lang="zh-CN" altLang="en-US" sz="100"/>
          </a:p>
        </p:txBody>
      </p:sp>
      <p:sp>
        <p:nvSpPr>
          <p:cNvPr id="236563" name="Rectangle 19"/>
          <p:cNvSpPr>
            <a:spLocks noChangeArrowheads="1"/>
          </p:cNvSpPr>
          <p:nvPr/>
        </p:nvSpPr>
        <p:spPr bwMode="auto">
          <a:xfrm>
            <a:off x="5868000" y="4059720"/>
            <a:ext cx="1728000" cy="1728000"/>
          </a:xfrm>
          <a:prstGeom prst="rect">
            <a:avLst/>
          </a:prstGeom>
          <a:noFill/>
          <a:ln w="12700" cap="sq">
            <a:solidFill>
              <a:srgbClr val="FF6600"/>
            </a:solidFill>
            <a:miter lim="800000"/>
            <a:headEnd type="none" w="sm" len="sm"/>
            <a:tailEnd type="none" w="sm" len="sm"/>
          </a:ln>
        </p:spPr>
        <p:txBody>
          <a:bodyPr wrap="none" anchor="ctr"/>
          <a:lstStyle/>
          <a:p>
            <a:pPr eaLnBrk="0" hangingPunct="0"/>
            <a:endParaRPr lang="zh-CN" altLang="en-US" sz="100"/>
          </a:p>
        </p:txBody>
      </p:sp>
      <p:sp>
        <p:nvSpPr>
          <p:cNvPr id="236564" name="Text Box 20"/>
          <p:cNvSpPr txBox="1">
            <a:spLocks noChangeArrowheads="1"/>
          </p:cNvSpPr>
          <p:nvPr/>
        </p:nvSpPr>
        <p:spPr bwMode="auto">
          <a:xfrm>
            <a:off x="6516000" y="4614120"/>
            <a:ext cx="577440" cy="1047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100" b="1">
                <a:latin typeface="Tahoma" panose="020B0604030504040204" pitchFamily="34" charset="0"/>
              </a:rPr>
              <a:t>┇</a:t>
            </a:r>
            <a:endParaRPr lang="zh-CN" altLang="en-US" sz="100" b="1">
              <a:latin typeface="Tahoma" panose="020B0604030504040204" pitchFamily="34" charset="0"/>
            </a:endParaRPr>
          </a:p>
        </p:txBody>
      </p:sp>
      <p:sp>
        <p:nvSpPr>
          <p:cNvPr id="236565" name="Text Box 21"/>
          <p:cNvSpPr txBox="1">
            <a:spLocks noChangeArrowheads="1"/>
          </p:cNvSpPr>
          <p:nvPr/>
        </p:nvSpPr>
        <p:spPr bwMode="auto">
          <a:xfrm>
            <a:off x="546255" y="2543525"/>
            <a:ext cx="1739632" cy="342900"/>
          </a:xfrm>
          <a:prstGeom prst="rect">
            <a:avLst/>
          </a:prstGeom>
          <a:noFill/>
          <a:ln w="12700" cap="sq">
            <a:noFill/>
            <a:miter lim="800000"/>
            <a:headEnd type="none" w="sm" len="sm"/>
            <a:tailEnd type="none" w="sm" len="sm"/>
          </a:ln>
        </p:spPr>
        <p:txBody>
          <a:bodyPr wrap="square">
            <a:spAutoFit/>
          </a:bodyPr>
          <a:lstStyle/>
          <a:p>
            <a:pPr>
              <a:spcBef>
                <a:spcPct val="50000"/>
              </a:spcBef>
            </a:pPr>
            <a:r>
              <a:rPr lang="zh-CN" altLang="en-US" sz="1815"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程序计数器</a:t>
            </a:r>
            <a:r>
              <a:rPr lang="en-US" altLang="zh-CN" sz="1815"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PC</a:t>
            </a:r>
            <a:endParaRPr lang="en-US" altLang="zh-CN" sz="1815"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236566" name="Line 22"/>
          <p:cNvSpPr>
            <a:spLocks noChangeShapeType="1"/>
          </p:cNvSpPr>
          <p:nvPr/>
        </p:nvSpPr>
        <p:spPr bwMode="auto">
          <a:xfrm flipV="1">
            <a:off x="2243214" y="2755080"/>
            <a:ext cx="1024937" cy="0"/>
          </a:xfrm>
          <a:prstGeom prst="line">
            <a:avLst/>
          </a:prstGeom>
          <a:noFill/>
          <a:ln w="22225" cap="sq">
            <a:solidFill>
              <a:schemeClr val="tx1"/>
            </a:solidFill>
            <a:round/>
            <a:headEnd type="none" w="sm" len="sm"/>
            <a:tailEnd type="triangle" w="lg" len="lg"/>
          </a:ln>
        </p:spPr>
        <p:txBody>
          <a:bodyPr/>
          <a:lstStyle/>
          <a:p>
            <a:endParaRPr lang="zh-CN" altLang="en-US" sz="100"/>
          </a:p>
        </p:txBody>
      </p:sp>
      <p:sp>
        <p:nvSpPr>
          <p:cNvPr id="236567" name="Text Box 23"/>
          <p:cNvSpPr txBox="1">
            <a:spLocks noChangeArrowheads="1"/>
          </p:cNvSpPr>
          <p:nvPr/>
        </p:nvSpPr>
        <p:spPr bwMode="auto">
          <a:xfrm>
            <a:off x="2282939" y="2392200"/>
            <a:ext cx="721440" cy="3429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地址</a:t>
            </a:r>
            <a:endParaRPr lang="en-US" altLang="zh-CN"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236568" name="Text Box 24"/>
          <p:cNvSpPr txBox="1">
            <a:spLocks noChangeArrowheads="1"/>
          </p:cNvSpPr>
          <p:nvPr/>
        </p:nvSpPr>
        <p:spPr bwMode="auto">
          <a:xfrm>
            <a:off x="6228000" y="1929960"/>
            <a:ext cx="934560" cy="342900"/>
          </a:xfrm>
          <a:prstGeom prst="rect">
            <a:avLst/>
          </a:prstGeom>
          <a:noFill/>
          <a:ln w="12700" cap="sq">
            <a:noFill/>
            <a:miter lim="800000"/>
            <a:headEnd type="none" w="sm" len="sm"/>
            <a:tailEnd type="none" w="sm" len="sm"/>
          </a:ln>
        </p:spPr>
        <p:txBody>
          <a:bodyPr>
            <a:spAutoFit/>
          </a:bodyPr>
          <a:lstStyle/>
          <a:p>
            <a:pPr algn="ctr">
              <a:spcBef>
                <a:spcPct val="50000"/>
              </a:spcBef>
            </a:pPr>
            <a:r>
              <a:rPr lang="en-US" altLang="zh-CN" sz="1815" b="1" dirty="0">
                <a:effectLst>
                  <a:outerShdw blurRad="38100" dist="38100" dir="2700000" algn="tl">
                    <a:srgbClr val="000000">
                      <a:alpha val="43137"/>
                    </a:srgbClr>
                  </a:outerShdw>
                </a:effectLst>
                <a:ea typeface="楷体_GB2312" panose="02010609030101010101" pitchFamily="49" charset="-122"/>
                <a:cs typeface="Times New Roman" panose="02020603050405020304" pitchFamily="18" charset="0"/>
              </a:rPr>
              <a:t>CPU</a:t>
            </a:r>
            <a:endParaRPr lang="en-US" altLang="zh-CN" sz="1815" b="1" dirty="0">
              <a:effectLst>
                <a:outerShdw blurRad="38100" dist="38100" dir="2700000" algn="tl">
                  <a:srgbClr val="000000">
                    <a:alpha val="43137"/>
                  </a:srgbClr>
                </a:outerShdw>
              </a:effectLst>
              <a:ea typeface="楷体_GB2312" panose="02010609030101010101" pitchFamily="49" charset="-122"/>
              <a:cs typeface="Times New Roman" panose="02020603050405020304" pitchFamily="18" charset="0"/>
            </a:endParaRPr>
          </a:p>
        </p:txBody>
      </p:sp>
      <p:sp>
        <p:nvSpPr>
          <p:cNvPr id="236569" name="Text Box 25"/>
          <p:cNvSpPr txBox="1">
            <a:spLocks noChangeArrowheads="1"/>
          </p:cNvSpPr>
          <p:nvPr/>
        </p:nvSpPr>
        <p:spPr bwMode="auto">
          <a:xfrm rot="21064295">
            <a:off x="4714560" y="2269800"/>
            <a:ext cx="936000" cy="342900"/>
          </a:xfrm>
          <a:prstGeom prst="rect">
            <a:avLst/>
          </a:prstGeom>
          <a:noFill/>
          <a:ln w="12700" cap="sq">
            <a:noFill/>
            <a:miter lim="800000"/>
            <a:headEnd type="none" w="sm" len="sm"/>
            <a:tailEnd type="none" w="sm" len="sm"/>
          </a:ln>
        </p:spPr>
        <p:txBody>
          <a:bodyPr>
            <a:spAutoFit/>
          </a:bodyPr>
          <a:lstStyle/>
          <a:p>
            <a:pPr algn="ctr">
              <a:spcBef>
                <a:spcPct val="50000"/>
              </a:spcBef>
            </a:pPr>
            <a:r>
              <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取出</a:t>
            </a:r>
            <a:endPar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236570" name="Text Box 26"/>
          <p:cNvSpPr txBox="1">
            <a:spLocks noChangeArrowheads="1"/>
          </p:cNvSpPr>
          <p:nvPr/>
        </p:nvSpPr>
        <p:spPr bwMode="auto">
          <a:xfrm>
            <a:off x="3348000" y="5171400"/>
            <a:ext cx="1008000" cy="342900"/>
          </a:xfrm>
          <a:prstGeom prst="rect">
            <a:avLst/>
          </a:prstGeom>
          <a:noFill/>
          <a:ln w="12700" cap="sq">
            <a:solidFill>
              <a:srgbClr val="339966"/>
            </a:solidFill>
            <a:miter lim="800000"/>
            <a:headEnd type="none" w="sm" len="sm"/>
            <a:tailEnd type="none" w="sm" len="sm"/>
          </a:ln>
        </p:spPr>
        <p:txBody>
          <a:bodyPr>
            <a:spAutoFit/>
          </a:bodyPr>
          <a:lstStyle/>
          <a:p>
            <a:pPr algn="ctr">
              <a:spcBef>
                <a:spcPct val="50000"/>
              </a:spcBef>
            </a:pPr>
            <a:r>
              <a:rPr lang="zh-CN" altLang="en-US"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操作数</a:t>
            </a:r>
            <a:endParaRPr lang="en-US" altLang="zh-CN" sz="1815"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236571" name="Line 27"/>
          <p:cNvSpPr>
            <a:spLocks noChangeShapeType="1"/>
          </p:cNvSpPr>
          <p:nvPr/>
        </p:nvSpPr>
        <p:spPr bwMode="auto">
          <a:xfrm flipV="1">
            <a:off x="5077440" y="3009960"/>
            <a:ext cx="790560" cy="0"/>
          </a:xfrm>
          <a:prstGeom prst="line">
            <a:avLst/>
          </a:prstGeom>
          <a:noFill/>
          <a:ln w="22225" cap="sq">
            <a:solidFill>
              <a:srgbClr val="008000"/>
            </a:solidFill>
            <a:round/>
            <a:headEnd type="none" w="sm" len="sm"/>
            <a:tailEnd type="triangle" w="lg" len="lg"/>
          </a:ln>
        </p:spPr>
        <p:txBody>
          <a:bodyPr/>
          <a:lstStyle/>
          <a:p>
            <a:endParaRPr lang="zh-CN" altLang="en-US" sz="100"/>
          </a:p>
        </p:txBody>
      </p:sp>
      <p:sp>
        <p:nvSpPr>
          <p:cNvPr id="236572" name="Line 28"/>
          <p:cNvSpPr>
            <a:spLocks noChangeShapeType="1"/>
          </p:cNvSpPr>
          <p:nvPr/>
        </p:nvSpPr>
        <p:spPr bwMode="auto">
          <a:xfrm>
            <a:off x="4572000" y="5355720"/>
            <a:ext cx="505440" cy="0"/>
          </a:xfrm>
          <a:prstGeom prst="line">
            <a:avLst/>
          </a:prstGeom>
          <a:noFill/>
          <a:ln w="22225" cap="sq">
            <a:solidFill>
              <a:srgbClr val="008000"/>
            </a:solidFill>
            <a:round/>
            <a:headEnd type="none" w="sm" len="sm"/>
            <a:tailEnd type="none" w="sm" len="sm"/>
          </a:ln>
        </p:spPr>
        <p:txBody>
          <a:bodyPr/>
          <a:lstStyle/>
          <a:p>
            <a:endParaRPr lang="zh-CN" altLang="en-US" sz="100"/>
          </a:p>
        </p:txBody>
      </p:sp>
      <p:sp>
        <p:nvSpPr>
          <p:cNvPr id="236573" name="Line 29"/>
          <p:cNvSpPr>
            <a:spLocks noChangeShapeType="1"/>
          </p:cNvSpPr>
          <p:nvPr/>
        </p:nvSpPr>
        <p:spPr bwMode="auto">
          <a:xfrm flipV="1">
            <a:off x="5077440" y="3009960"/>
            <a:ext cx="0" cy="2345760"/>
          </a:xfrm>
          <a:prstGeom prst="line">
            <a:avLst/>
          </a:prstGeom>
          <a:noFill/>
          <a:ln w="22225" cap="sq">
            <a:solidFill>
              <a:srgbClr val="008000"/>
            </a:solidFill>
            <a:round/>
            <a:headEnd type="none" w="sm" len="sm"/>
            <a:tailEnd type="none" w="sm" len="sm"/>
          </a:ln>
        </p:spPr>
        <p:txBody>
          <a:bodyPr/>
          <a:lstStyle/>
          <a:p>
            <a:endParaRPr lang="zh-CN" altLang="en-US" sz="100"/>
          </a:p>
        </p:txBody>
      </p:sp>
      <p:sp>
        <p:nvSpPr>
          <p:cNvPr id="236574" name="Line 30"/>
          <p:cNvSpPr>
            <a:spLocks noChangeShapeType="1"/>
          </p:cNvSpPr>
          <p:nvPr/>
        </p:nvSpPr>
        <p:spPr bwMode="auto">
          <a:xfrm flipH="1">
            <a:off x="5364000" y="3750120"/>
            <a:ext cx="504000" cy="0"/>
          </a:xfrm>
          <a:prstGeom prst="line">
            <a:avLst/>
          </a:prstGeom>
          <a:noFill/>
          <a:ln w="22225" cap="sq">
            <a:solidFill>
              <a:srgbClr val="FF0000"/>
            </a:solidFill>
            <a:round/>
            <a:headEnd type="none" w="sm" len="sm"/>
            <a:tailEnd type="none" w="sm" len="sm"/>
          </a:ln>
        </p:spPr>
        <p:txBody>
          <a:bodyPr/>
          <a:lstStyle/>
          <a:p>
            <a:endParaRPr lang="zh-CN" altLang="en-US" sz="100"/>
          </a:p>
        </p:txBody>
      </p:sp>
      <p:sp>
        <p:nvSpPr>
          <p:cNvPr id="236575" name="Line 31"/>
          <p:cNvSpPr>
            <a:spLocks noChangeShapeType="1"/>
          </p:cNvSpPr>
          <p:nvPr/>
        </p:nvSpPr>
        <p:spPr bwMode="auto">
          <a:xfrm>
            <a:off x="5364000" y="3750120"/>
            <a:ext cx="0" cy="2037600"/>
          </a:xfrm>
          <a:prstGeom prst="line">
            <a:avLst/>
          </a:prstGeom>
          <a:noFill/>
          <a:ln w="22225" cap="sq">
            <a:solidFill>
              <a:srgbClr val="FF0000"/>
            </a:solidFill>
            <a:round/>
            <a:headEnd type="none" w="sm" len="sm"/>
            <a:tailEnd type="none" w="sm" len="sm"/>
          </a:ln>
        </p:spPr>
        <p:txBody>
          <a:bodyPr/>
          <a:lstStyle/>
          <a:p>
            <a:endParaRPr lang="zh-CN" altLang="en-US" sz="100"/>
          </a:p>
        </p:txBody>
      </p:sp>
      <p:sp>
        <p:nvSpPr>
          <p:cNvPr id="236577" name="Line 33"/>
          <p:cNvSpPr>
            <a:spLocks noChangeShapeType="1"/>
          </p:cNvSpPr>
          <p:nvPr/>
        </p:nvSpPr>
        <p:spPr bwMode="auto">
          <a:xfrm flipH="1">
            <a:off x="4572000" y="5787720"/>
            <a:ext cx="792000" cy="0"/>
          </a:xfrm>
          <a:prstGeom prst="line">
            <a:avLst/>
          </a:prstGeom>
          <a:noFill/>
          <a:ln w="22225" cap="sq">
            <a:solidFill>
              <a:srgbClr val="FF0000"/>
            </a:solidFill>
            <a:round/>
            <a:headEnd type="none" w="sm" len="sm"/>
            <a:tailEnd type="triangle" w="lg" len="lg"/>
          </a:ln>
        </p:spPr>
        <p:txBody>
          <a:bodyPr/>
          <a:lstStyle/>
          <a:p>
            <a:endParaRPr lang="zh-CN" altLang="en-US" sz="1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48"/>
                                        </p:tgtEl>
                                        <p:attrNameLst>
                                          <p:attrName>style.visibility</p:attrName>
                                        </p:attrNameLst>
                                      </p:cBhvr>
                                      <p:to>
                                        <p:strVal val="visible"/>
                                      </p:to>
                                    </p:set>
                                    <p:animEffect transition="in" filter="blinds(horizontal)">
                                      <p:cBhvr>
                                        <p:cTn id="7" dur="500"/>
                                        <p:tgtEl>
                                          <p:spTgt spid="23654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6551"/>
                                        </p:tgtEl>
                                        <p:attrNameLst>
                                          <p:attrName>style.visibility</p:attrName>
                                        </p:attrNameLst>
                                      </p:cBhvr>
                                      <p:to>
                                        <p:strVal val="visible"/>
                                      </p:to>
                                    </p:set>
                                    <p:animEffect transition="in" filter="wipe(left)">
                                      <p:cBhvr>
                                        <p:cTn id="11" dur="500"/>
                                        <p:tgtEl>
                                          <p:spTgt spid="236551"/>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36549"/>
                                        </p:tgtEl>
                                        <p:attrNameLst>
                                          <p:attrName>style.visibility</p:attrName>
                                        </p:attrNameLst>
                                      </p:cBhvr>
                                      <p:to>
                                        <p:strVal val="visible"/>
                                      </p:to>
                                    </p:set>
                                    <p:animEffect transition="in" filter="blinds(horizontal)">
                                      <p:cBhvr>
                                        <p:cTn id="15" dur="500"/>
                                        <p:tgtEl>
                                          <p:spTgt spid="236549"/>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36552"/>
                                        </p:tgtEl>
                                        <p:attrNameLst>
                                          <p:attrName>style.visibility</p:attrName>
                                        </p:attrNameLst>
                                      </p:cBhvr>
                                      <p:to>
                                        <p:strVal val="visible"/>
                                      </p:to>
                                    </p:set>
                                    <p:animEffect transition="in" filter="blinds(horizontal)">
                                      <p:cBhvr>
                                        <p:cTn id="19" dur="500"/>
                                        <p:tgtEl>
                                          <p:spTgt spid="236552"/>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36554"/>
                                        </p:tgtEl>
                                        <p:attrNameLst>
                                          <p:attrName>style.visibility</p:attrName>
                                        </p:attrNameLst>
                                      </p:cBhvr>
                                      <p:to>
                                        <p:strVal val="visible"/>
                                      </p:to>
                                    </p:set>
                                    <p:animEffect transition="in" filter="blinds(horizontal)">
                                      <p:cBhvr>
                                        <p:cTn id="23" dur="500"/>
                                        <p:tgtEl>
                                          <p:spTgt spid="236554"/>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36553"/>
                                        </p:tgtEl>
                                        <p:attrNameLst>
                                          <p:attrName>style.visibility</p:attrName>
                                        </p:attrNameLst>
                                      </p:cBhvr>
                                      <p:to>
                                        <p:strVal val="visible"/>
                                      </p:to>
                                    </p:set>
                                    <p:animEffect transition="in" filter="blinds(horizontal)">
                                      <p:cBhvr>
                                        <p:cTn id="27" dur="500"/>
                                        <p:tgtEl>
                                          <p:spTgt spid="23655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6565"/>
                                        </p:tgtEl>
                                        <p:attrNameLst>
                                          <p:attrName>style.visibility</p:attrName>
                                        </p:attrNameLst>
                                      </p:cBhvr>
                                      <p:to>
                                        <p:strVal val="visible"/>
                                      </p:to>
                                    </p:set>
                                    <p:animEffect transition="in" filter="blinds(horizontal)">
                                      <p:cBhvr>
                                        <p:cTn id="32" dur="500"/>
                                        <p:tgtEl>
                                          <p:spTgt spid="2365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6566"/>
                                        </p:tgtEl>
                                        <p:attrNameLst>
                                          <p:attrName>style.visibility</p:attrName>
                                        </p:attrNameLst>
                                      </p:cBhvr>
                                      <p:to>
                                        <p:strVal val="visible"/>
                                      </p:to>
                                    </p:set>
                                    <p:animEffect transition="in" filter="wipe(left)">
                                      <p:cBhvr>
                                        <p:cTn id="37" dur="500"/>
                                        <p:tgtEl>
                                          <p:spTgt spid="236566"/>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36567"/>
                                        </p:tgtEl>
                                        <p:attrNameLst>
                                          <p:attrName>style.visibility</p:attrName>
                                        </p:attrNameLst>
                                      </p:cBhvr>
                                      <p:to>
                                        <p:strVal val="visible"/>
                                      </p:to>
                                    </p:set>
                                    <p:animEffect transition="in" filter="wipe(left)">
                                      <p:cBhvr>
                                        <p:cTn id="41" dur="500"/>
                                        <p:tgtEl>
                                          <p:spTgt spid="23656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6556"/>
                                        </p:tgtEl>
                                        <p:attrNameLst>
                                          <p:attrName>style.visibility</p:attrName>
                                        </p:attrNameLst>
                                      </p:cBhvr>
                                      <p:to>
                                        <p:strVal val="visible"/>
                                      </p:to>
                                    </p:set>
                                    <p:animEffect transition="in" filter="wipe(left)">
                                      <p:cBhvr>
                                        <p:cTn id="46" dur="500"/>
                                        <p:tgtEl>
                                          <p:spTgt spid="236556"/>
                                        </p:tgtEl>
                                      </p:cBhvr>
                                    </p:animEffect>
                                  </p:childTnLst>
                                </p:cTn>
                              </p:par>
                            </p:childTnLst>
                          </p:cTn>
                        </p:par>
                        <p:par>
                          <p:cTn id="47" fill="hold">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236569"/>
                                        </p:tgtEl>
                                        <p:attrNameLst>
                                          <p:attrName>style.visibility</p:attrName>
                                        </p:attrNameLst>
                                      </p:cBhvr>
                                      <p:to>
                                        <p:strVal val="visible"/>
                                      </p:to>
                                    </p:set>
                                    <p:animEffect transition="in" filter="blinds(horizontal)">
                                      <p:cBhvr>
                                        <p:cTn id="50" dur="500"/>
                                        <p:tgtEl>
                                          <p:spTgt spid="23656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36568"/>
                                        </p:tgtEl>
                                        <p:attrNameLst>
                                          <p:attrName>style.visibility</p:attrName>
                                        </p:attrNameLst>
                                      </p:cBhvr>
                                      <p:to>
                                        <p:strVal val="visible"/>
                                      </p:to>
                                    </p:set>
                                    <p:animEffect transition="in" filter="blinds(horizontal)">
                                      <p:cBhvr>
                                        <p:cTn id="55" dur="500"/>
                                        <p:tgtEl>
                                          <p:spTgt spid="236568"/>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36555"/>
                                        </p:tgtEl>
                                        <p:attrNameLst>
                                          <p:attrName>style.visibility</p:attrName>
                                        </p:attrNameLst>
                                      </p:cBhvr>
                                      <p:to>
                                        <p:strVal val="visible"/>
                                      </p:to>
                                    </p:set>
                                    <p:animEffect transition="in" filter="wipe(left)">
                                      <p:cBhvr>
                                        <p:cTn id="59" dur="500"/>
                                        <p:tgtEl>
                                          <p:spTgt spid="236555"/>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236558"/>
                                        </p:tgtEl>
                                        <p:attrNameLst>
                                          <p:attrName>style.visibility</p:attrName>
                                        </p:attrNameLst>
                                      </p:cBhvr>
                                      <p:to>
                                        <p:strVal val="visible"/>
                                      </p:to>
                                    </p:set>
                                    <p:animEffect transition="in" filter="wipe(left)">
                                      <p:cBhvr>
                                        <p:cTn id="63" dur="500"/>
                                        <p:tgtEl>
                                          <p:spTgt spid="23655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36572"/>
                                        </p:tgtEl>
                                        <p:attrNameLst>
                                          <p:attrName>style.visibility</p:attrName>
                                        </p:attrNameLst>
                                      </p:cBhvr>
                                      <p:to>
                                        <p:strVal val="visible"/>
                                      </p:to>
                                    </p:set>
                                    <p:animEffect transition="in" filter="wipe(left)">
                                      <p:cBhvr>
                                        <p:cTn id="68" dur="500"/>
                                        <p:tgtEl>
                                          <p:spTgt spid="236572"/>
                                        </p:tgtEl>
                                      </p:cBhvr>
                                    </p:animEffect>
                                  </p:childTnLst>
                                </p:cTn>
                              </p:par>
                            </p:childTnLst>
                          </p:cTn>
                        </p:par>
                        <p:par>
                          <p:cTn id="69" fill="hold">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236573"/>
                                        </p:tgtEl>
                                        <p:attrNameLst>
                                          <p:attrName>style.visibility</p:attrName>
                                        </p:attrNameLst>
                                      </p:cBhvr>
                                      <p:to>
                                        <p:strVal val="visible"/>
                                      </p:to>
                                    </p:set>
                                    <p:animEffect transition="in" filter="wipe(down)">
                                      <p:cBhvr>
                                        <p:cTn id="72" dur="500"/>
                                        <p:tgtEl>
                                          <p:spTgt spid="236573"/>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236571"/>
                                        </p:tgtEl>
                                        <p:attrNameLst>
                                          <p:attrName>style.visibility</p:attrName>
                                        </p:attrNameLst>
                                      </p:cBhvr>
                                      <p:to>
                                        <p:strVal val="visible"/>
                                      </p:to>
                                    </p:set>
                                    <p:animEffect transition="in" filter="wipe(left)">
                                      <p:cBhvr>
                                        <p:cTn id="76" dur="500"/>
                                        <p:tgtEl>
                                          <p:spTgt spid="236571"/>
                                        </p:tgtEl>
                                      </p:cBhvr>
                                    </p:animEffect>
                                  </p:childTnLst>
                                </p:cTn>
                              </p:par>
                            </p:childTnLst>
                          </p:cTn>
                        </p:par>
                        <p:par>
                          <p:cTn id="77" fill="hold">
                            <p:stCondLst>
                              <p:cond delay="1500"/>
                            </p:stCondLst>
                            <p:childTnLst>
                              <p:par>
                                <p:cTn id="78" presetID="22" presetClass="entr" presetSubtype="8" fill="hold" grpId="0" nodeType="afterEffect">
                                  <p:stCondLst>
                                    <p:cond delay="0"/>
                                  </p:stCondLst>
                                  <p:childTnLst>
                                    <p:set>
                                      <p:cBhvr>
                                        <p:cTn id="79" dur="1" fill="hold">
                                          <p:stCondLst>
                                            <p:cond delay="0"/>
                                          </p:stCondLst>
                                        </p:cTn>
                                        <p:tgtEl>
                                          <p:spTgt spid="236559"/>
                                        </p:tgtEl>
                                        <p:attrNameLst>
                                          <p:attrName>style.visibility</p:attrName>
                                        </p:attrNameLst>
                                      </p:cBhvr>
                                      <p:to>
                                        <p:strVal val="visible"/>
                                      </p:to>
                                    </p:set>
                                    <p:animEffect transition="in" filter="wipe(left)">
                                      <p:cBhvr>
                                        <p:cTn id="80" dur="500"/>
                                        <p:tgtEl>
                                          <p:spTgt spid="236559"/>
                                        </p:tgtEl>
                                      </p:cBhvr>
                                    </p:animEffect>
                                  </p:childTnLst>
                                </p:cTn>
                              </p:par>
                            </p:childTnLst>
                          </p:cTn>
                        </p:par>
                        <p:par>
                          <p:cTn id="81" fill="hold">
                            <p:stCondLst>
                              <p:cond delay="2000"/>
                            </p:stCondLst>
                            <p:childTnLst>
                              <p:par>
                                <p:cTn id="82" presetID="3" presetClass="entr" presetSubtype="10" fill="hold" grpId="0" nodeType="afterEffect">
                                  <p:stCondLst>
                                    <p:cond delay="0"/>
                                  </p:stCondLst>
                                  <p:childTnLst>
                                    <p:set>
                                      <p:cBhvr>
                                        <p:cTn id="83" dur="1" fill="hold">
                                          <p:stCondLst>
                                            <p:cond delay="0"/>
                                          </p:stCondLst>
                                        </p:cTn>
                                        <p:tgtEl>
                                          <p:spTgt spid="236570"/>
                                        </p:tgtEl>
                                        <p:attrNameLst>
                                          <p:attrName>style.visibility</p:attrName>
                                        </p:attrNameLst>
                                      </p:cBhvr>
                                      <p:to>
                                        <p:strVal val="visible"/>
                                      </p:to>
                                    </p:set>
                                    <p:animEffect transition="in" filter="blinds(horizontal)">
                                      <p:cBhvr>
                                        <p:cTn id="84" dur="500"/>
                                        <p:tgtEl>
                                          <p:spTgt spid="23657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36560"/>
                                        </p:tgtEl>
                                        <p:attrNameLst>
                                          <p:attrName>style.visibility</p:attrName>
                                        </p:attrNameLst>
                                      </p:cBhvr>
                                      <p:to>
                                        <p:strVal val="visible"/>
                                      </p:to>
                                    </p:set>
                                    <p:animEffect transition="in" filter="wipe(left)">
                                      <p:cBhvr>
                                        <p:cTn id="89" dur="500"/>
                                        <p:tgtEl>
                                          <p:spTgt spid="23656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36561"/>
                                        </p:tgtEl>
                                        <p:attrNameLst>
                                          <p:attrName>style.visibility</p:attrName>
                                        </p:attrNameLst>
                                      </p:cBhvr>
                                      <p:to>
                                        <p:strVal val="visible"/>
                                      </p:to>
                                    </p:set>
                                    <p:animEffect transition="in" filter="wipe(left)">
                                      <p:cBhvr>
                                        <p:cTn id="94" dur="500"/>
                                        <p:tgtEl>
                                          <p:spTgt spid="236561"/>
                                        </p:tgtEl>
                                      </p:cBhvr>
                                    </p:animEffect>
                                  </p:childTnLst>
                                </p:cTn>
                              </p:par>
                            </p:childTnLst>
                          </p:cTn>
                        </p:par>
                        <p:par>
                          <p:cTn id="95" fill="hold">
                            <p:stCondLst>
                              <p:cond delay="500"/>
                            </p:stCondLst>
                            <p:childTnLst>
                              <p:par>
                                <p:cTn id="96" presetID="22" presetClass="entr" presetSubtype="2" fill="hold" grpId="0" nodeType="afterEffect">
                                  <p:stCondLst>
                                    <p:cond delay="0"/>
                                  </p:stCondLst>
                                  <p:childTnLst>
                                    <p:set>
                                      <p:cBhvr>
                                        <p:cTn id="97" dur="1" fill="hold">
                                          <p:stCondLst>
                                            <p:cond delay="0"/>
                                          </p:stCondLst>
                                        </p:cTn>
                                        <p:tgtEl>
                                          <p:spTgt spid="236574"/>
                                        </p:tgtEl>
                                        <p:attrNameLst>
                                          <p:attrName>style.visibility</p:attrName>
                                        </p:attrNameLst>
                                      </p:cBhvr>
                                      <p:to>
                                        <p:strVal val="visible"/>
                                      </p:to>
                                    </p:set>
                                    <p:animEffect transition="in" filter="wipe(right)">
                                      <p:cBhvr>
                                        <p:cTn id="98" dur="500"/>
                                        <p:tgtEl>
                                          <p:spTgt spid="236574"/>
                                        </p:tgtEl>
                                      </p:cBhvr>
                                    </p:animEffect>
                                  </p:childTnLst>
                                </p:cTn>
                              </p:par>
                            </p:childTnLst>
                          </p:cTn>
                        </p:par>
                        <p:par>
                          <p:cTn id="99" fill="hold">
                            <p:stCondLst>
                              <p:cond delay="1000"/>
                            </p:stCondLst>
                            <p:childTnLst>
                              <p:par>
                                <p:cTn id="100" presetID="22" presetClass="entr" presetSubtype="1" fill="hold" grpId="0" nodeType="afterEffect">
                                  <p:stCondLst>
                                    <p:cond delay="0"/>
                                  </p:stCondLst>
                                  <p:childTnLst>
                                    <p:set>
                                      <p:cBhvr>
                                        <p:cTn id="101" dur="1" fill="hold">
                                          <p:stCondLst>
                                            <p:cond delay="0"/>
                                          </p:stCondLst>
                                        </p:cTn>
                                        <p:tgtEl>
                                          <p:spTgt spid="236575"/>
                                        </p:tgtEl>
                                        <p:attrNameLst>
                                          <p:attrName>style.visibility</p:attrName>
                                        </p:attrNameLst>
                                      </p:cBhvr>
                                      <p:to>
                                        <p:strVal val="visible"/>
                                      </p:to>
                                    </p:set>
                                    <p:animEffect transition="in" filter="wipe(up)">
                                      <p:cBhvr>
                                        <p:cTn id="102" dur="500"/>
                                        <p:tgtEl>
                                          <p:spTgt spid="236575"/>
                                        </p:tgtEl>
                                      </p:cBhvr>
                                    </p:animEffect>
                                  </p:childTnLst>
                                </p:cTn>
                              </p:par>
                            </p:childTnLst>
                          </p:cTn>
                        </p:par>
                        <p:par>
                          <p:cTn id="103" fill="hold">
                            <p:stCondLst>
                              <p:cond delay="1500"/>
                            </p:stCondLst>
                            <p:childTnLst>
                              <p:par>
                                <p:cTn id="104" presetID="22" presetClass="entr" presetSubtype="2" fill="hold" grpId="0" nodeType="afterEffect">
                                  <p:stCondLst>
                                    <p:cond delay="0"/>
                                  </p:stCondLst>
                                  <p:childTnLst>
                                    <p:set>
                                      <p:cBhvr>
                                        <p:cTn id="105" dur="1" fill="hold">
                                          <p:stCondLst>
                                            <p:cond delay="0"/>
                                          </p:stCondLst>
                                        </p:cTn>
                                        <p:tgtEl>
                                          <p:spTgt spid="236577"/>
                                        </p:tgtEl>
                                        <p:attrNameLst>
                                          <p:attrName>style.visibility</p:attrName>
                                        </p:attrNameLst>
                                      </p:cBhvr>
                                      <p:to>
                                        <p:strVal val="visible"/>
                                      </p:to>
                                    </p:set>
                                    <p:animEffect transition="in" filter="wipe(right)">
                                      <p:cBhvr>
                                        <p:cTn id="106" dur="500"/>
                                        <p:tgtEl>
                                          <p:spTgt spid="23657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36562"/>
                                        </p:tgtEl>
                                        <p:attrNameLst>
                                          <p:attrName>style.visibility</p:attrName>
                                        </p:attrNameLst>
                                      </p:cBhvr>
                                      <p:to>
                                        <p:strVal val="visible"/>
                                      </p:to>
                                    </p:set>
                                    <p:animEffect transition="in" filter="wipe(left)">
                                      <p:cBhvr>
                                        <p:cTn id="111" dur="500"/>
                                        <p:tgtEl>
                                          <p:spTgt spid="236562"/>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236563"/>
                                        </p:tgtEl>
                                        <p:attrNameLst>
                                          <p:attrName>style.visibility</p:attrName>
                                        </p:attrNameLst>
                                      </p:cBhvr>
                                      <p:to>
                                        <p:strVal val="visible"/>
                                      </p:to>
                                    </p:set>
                                    <p:animEffect transition="in" filter="wipe(left)">
                                      <p:cBhvr>
                                        <p:cTn id="115" dur="500"/>
                                        <p:tgtEl>
                                          <p:spTgt spid="236563"/>
                                        </p:tgtEl>
                                      </p:cBhvr>
                                    </p:animEffect>
                                  </p:childTnLst>
                                </p:cTn>
                              </p:par>
                            </p:childTnLst>
                          </p:cTn>
                        </p:par>
                        <p:par>
                          <p:cTn id="116" fill="hold">
                            <p:stCondLst>
                              <p:cond delay="1000"/>
                            </p:stCondLst>
                            <p:childTnLst>
                              <p:par>
                                <p:cTn id="117" presetID="3" presetClass="entr" presetSubtype="10" fill="hold" grpId="0" nodeType="afterEffect">
                                  <p:stCondLst>
                                    <p:cond delay="0"/>
                                  </p:stCondLst>
                                  <p:childTnLst>
                                    <p:set>
                                      <p:cBhvr>
                                        <p:cTn id="118" dur="1" fill="hold">
                                          <p:stCondLst>
                                            <p:cond delay="0"/>
                                          </p:stCondLst>
                                        </p:cTn>
                                        <p:tgtEl>
                                          <p:spTgt spid="236564"/>
                                        </p:tgtEl>
                                        <p:attrNameLst>
                                          <p:attrName>style.visibility</p:attrName>
                                        </p:attrNameLst>
                                      </p:cBhvr>
                                      <p:to>
                                        <p:strVal val="visible"/>
                                      </p:to>
                                    </p:set>
                                    <p:animEffect transition="in" filter="blinds(horizontal)">
                                      <p:cBhvr>
                                        <p:cTn id="119" dur="500"/>
                                        <p:tgtEl>
                                          <p:spTgt spid="23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8" grpId="0"/>
      <p:bldP spid="236549" grpId="0" bldLvl="0" animBg="1"/>
      <p:bldP spid="236551" grpId="0" bldLvl="0" animBg="1"/>
      <p:bldP spid="236552" grpId="0" bldLvl="0" animBg="1"/>
      <p:bldP spid="236553" grpId="0" bldLvl="0" animBg="1"/>
      <p:bldP spid="236554" grpId="0"/>
      <p:bldP spid="236555" grpId="0" bldLvl="0" animBg="1"/>
      <p:bldP spid="236556" grpId="0" bldLvl="0" animBg="1"/>
      <p:bldP spid="236558" grpId="0"/>
      <p:bldP spid="236559" grpId="0"/>
      <p:bldP spid="236560" grpId="0"/>
      <p:bldP spid="236561" grpId="0"/>
      <p:bldP spid="236562" grpId="0" bldLvl="0" animBg="1"/>
      <p:bldP spid="236563" grpId="0" bldLvl="0" animBg="1"/>
      <p:bldP spid="236564" grpId="0"/>
      <p:bldP spid="236565" grpId="0"/>
      <p:bldP spid="236566" grpId="0" bldLvl="0" animBg="1"/>
      <p:bldP spid="236567" grpId="0"/>
      <p:bldP spid="236568" grpId="0"/>
      <p:bldP spid="236569" grpId="0"/>
      <p:bldP spid="236570" grpId="0" bldLvl="0" animBg="1"/>
      <p:bldP spid="236571" grpId="0" bldLvl="0" animBg="1"/>
      <p:bldP spid="236572" grpId="0" bldLvl="0" animBg="1"/>
      <p:bldP spid="236573" grpId="0" bldLvl="0" animBg="1"/>
      <p:bldP spid="236574" grpId="0" bldLvl="0" animBg="1"/>
      <p:bldP spid="236575" grpId="0" bldLvl="0" animBg="1"/>
      <p:bldP spid="236577"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xfrm>
            <a:off x="8491680" y="5911560"/>
            <a:ext cx="587520" cy="3916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94385" indent="-305435" eaLnBrk="0" hangingPunct="0">
              <a:defRPr>
                <a:solidFill>
                  <a:schemeClr val="tx1"/>
                </a:solidFill>
                <a:latin typeface="Tahoma" panose="020B0604030504040204" pitchFamily="34" charset="0"/>
                <a:ea typeface="宋体" panose="02010600030101010101" pitchFamily="2" charset="-122"/>
              </a:defRPr>
            </a:lvl2pPr>
            <a:lvl3pPr marL="1222375" indent="-244475" eaLnBrk="0" hangingPunct="0">
              <a:defRPr>
                <a:solidFill>
                  <a:schemeClr val="tx1"/>
                </a:solidFill>
                <a:latin typeface="Tahoma" panose="020B0604030504040204" pitchFamily="34" charset="0"/>
                <a:ea typeface="宋体" panose="02010600030101010101" pitchFamily="2" charset="-122"/>
              </a:defRPr>
            </a:lvl3pPr>
            <a:lvl4pPr marL="1711325" indent="-244475" eaLnBrk="0" hangingPunct="0">
              <a:defRPr>
                <a:solidFill>
                  <a:schemeClr val="tx1"/>
                </a:solidFill>
                <a:latin typeface="Tahoma" panose="020B0604030504040204" pitchFamily="34" charset="0"/>
                <a:ea typeface="宋体" panose="02010600030101010101" pitchFamily="2" charset="-122"/>
              </a:defRPr>
            </a:lvl4pPr>
            <a:lvl5pPr marL="2200910" indent="-244475" eaLnBrk="0" hangingPunct="0">
              <a:defRPr>
                <a:solidFill>
                  <a:schemeClr val="tx1"/>
                </a:solidFill>
                <a:latin typeface="Tahoma" panose="020B0604030504040204" pitchFamily="34" charset="0"/>
                <a:ea typeface="宋体" panose="02010600030101010101" pitchFamily="2" charset="-122"/>
              </a:defRPr>
            </a:lvl5pPr>
            <a:lvl6pPr marL="2689860" indent="-24447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178810" indent="-24447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667760" indent="-24447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156710" indent="-24447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5CB1D38C-A765-498C-94B3-A2AC7C605379}" type="slidenum">
              <a:rPr lang="zh-CN" altLang="en-US" sz="100" smtClean="0"/>
            </a:fld>
            <a:endParaRPr lang="en-US" altLang="zh-CN" sz="100" smtClean="0"/>
          </a:p>
        </p:txBody>
      </p:sp>
      <p:sp>
        <p:nvSpPr>
          <p:cNvPr id="43011" name="Rectangle 2"/>
          <p:cNvSpPr>
            <a:spLocks noGrp="1" noChangeArrowheads="1"/>
          </p:cNvSpPr>
          <p:nvPr>
            <p:ph type="title"/>
          </p:nvPr>
        </p:nvSpPr>
        <p:spPr>
          <a:xfrm>
            <a:off x="395539" y="506960"/>
            <a:ext cx="7793037" cy="642050"/>
          </a:xfrm>
        </p:spPr>
        <p:txBody>
          <a:bodyPr/>
          <a:lstStyle/>
          <a:p>
            <a:pPr eaLnBrk="1" hangingPunct="1"/>
            <a:r>
              <a:rPr lang="zh-CN" altLang="en-US" dirty="0" smtClean="0"/>
              <a:t>程序计数器</a:t>
            </a:r>
            <a:r>
              <a:rPr lang="en-US" altLang="zh-CN" sz="3085" dirty="0">
                <a:latin typeface="+mj-lt"/>
              </a:rPr>
              <a:t>PC</a:t>
            </a:r>
            <a:endParaRPr lang="en-US" altLang="zh-CN" sz="3085" dirty="0">
              <a:latin typeface="+mj-lt"/>
            </a:endParaRPr>
          </a:p>
        </p:txBody>
      </p:sp>
      <p:sp>
        <p:nvSpPr>
          <p:cNvPr id="211971" name="Rectangle 3"/>
          <p:cNvSpPr>
            <a:spLocks noGrp="1" noChangeArrowheads="1"/>
          </p:cNvSpPr>
          <p:nvPr>
            <p:ph type="body" idx="1"/>
          </p:nvPr>
        </p:nvSpPr>
        <p:spPr>
          <a:xfrm>
            <a:off x="422230" y="1515443"/>
            <a:ext cx="8322889" cy="3377899"/>
          </a:xfrm>
        </p:spPr>
        <p:txBody>
          <a:bodyPr/>
          <a:lstStyle/>
          <a:p>
            <a:pPr algn="just" eaLnBrk="1" hangingPunct="1"/>
            <a:r>
              <a:rPr lang="en-US" altLang="zh-CN" sz="2175" dirty="0"/>
              <a:t>PC</a:t>
            </a:r>
            <a:r>
              <a:rPr lang="zh-CN" altLang="en-US" sz="2175" dirty="0"/>
              <a:t>用来产生和存放下一条将要读取的指令的地址。</a:t>
            </a:r>
            <a:endParaRPr lang="zh-CN" altLang="en-US" sz="2175" dirty="0"/>
          </a:p>
          <a:p>
            <a:pPr lvl="1" algn="just" eaLnBrk="1" hangingPunct="1">
              <a:spcBef>
                <a:spcPts val="640"/>
              </a:spcBef>
            </a:pPr>
            <a:r>
              <a:rPr lang="zh-CN" altLang="en-US" sz="1905" dirty="0"/>
              <a:t>在程序开始执行前，须将程序第一条指令在内存中的存放地址送入</a:t>
            </a:r>
            <a:r>
              <a:rPr lang="en-US" altLang="zh-CN" sz="1905" dirty="0"/>
              <a:t>PC</a:t>
            </a:r>
            <a:endParaRPr lang="zh-CN" altLang="en-US" sz="1905" dirty="0"/>
          </a:p>
          <a:p>
            <a:pPr eaLnBrk="1" hangingPunct="1"/>
            <a:r>
              <a:rPr lang="en-US" altLang="zh-CN" sz="2175" dirty="0"/>
              <a:t>PC</a:t>
            </a:r>
            <a:r>
              <a:rPr lang="zh-CN" altLang="en-US" sz="2175" dirty="0"/>
              <a:t>每输出一次地址，就指向内存的一个单元，</a:t>
            </a:r>
            <a:r>
              <a:rPr lang="en-US" altLang="zh-CN" sz="2175" dirty="0"/>
              <a:t>CPU</a:t>
            </a:r>
            <a:r>
              <a:rPr lang="zh-CN" altLang="en-US" sz="2175" dirty="0"/>
              <a:t>将该单元的指令自动取出。</a:t>
            </a:r>
            <a:endParaRPr lang="zh-CN" altLang="en-US" sz="2175" dirty="0"/>
          </a:p>
          <a:p>
            <a:pPr eaLnBrk="1" hangingPunct="1"/>
            <a:r>
              <a:rPr lang="zh-CN" altLang="en-US" sz="2175" dirty="0"/>
              <a:t>之后，</a:t>
            </a:r>
            <a:r>
              <a:rPr lang="en-US" altLang="zh-CN" sz="2175" dirty="0"/>
              <a:t>PC</a:t>
            </a:r>
            <a:r>
              <a:rPr lang="zh-CN" altLang="en-US" sz="2175" dirty="0"/>
              <a:t>中内容自动“</a:t>
            </a:r>
            <a:r>
              <a:rPr lang="en-US" altLang="zh-CN" sz="2175" dirty="0">
                <a:solidFill>
                  <a:srgbClr val="0070C0"/>
                </a:solidFill>
              </a:rPr>
              <a:t>+1</a:t>
            </a:r>
            <a:r>
              <a:rPr lang="zh-CN" altLang="en-US" sz="2175" dirty="0"/>
              <a:t>”，准备读取下一条指令。</a:t>
            </a:r>
            <a:endParaRPr lang="zh-CN" altLang="en-US" sz="2175" dirty="0"/>
          </a:p>
          <a:p>
            <a:pPr eaLnBrk="1" hangingPunct="1"/>
            <a:r>
              <a:rPr lang="zh-CN" altLang="en-US" sz="2175" dirty="0"/>
              <a:t>如果每取走一条指令，</a:t>
            </a:r>
            <a:r>
              <a:rPr lang="en-US" altLang="zh-CN" sz="2175" dirty="0"/>
              <a:t>PC</a:t>
            </a:r>
            <a:r>
              <a:rPr lang="zh-CN" altLang="en-US" sz="2175" dirty="0"/>
              <a:t>都只做简单的加</a:t>
            </a:r>
            <a:r>
              <a:rPr lang="en-US" altLang="zh-CN" sz="2175" dirty="0"/>
              <a:t>1</a:t>
            </a:r>
            <a:r>
              <a:rPr lang="zh-CN" altLang="en-US" sz="2175" dirty="0"/>
              <a:t>操作，则程序将会顺序执行</a:t>
            </a:r>
            <a:endParaRPr lang="en-US" altLang="zh-CN" sz="2175" dirty="0"/>
          </a:p>
          <a:p>
            <a:pPr eaLnBrk="1" hangingPunct="1"/>
            <a:r>
              <a:rPr lang="en-US" altLang="zh-CN" sz="2175" dirty="0"/>
              <a:t>PC</a:t>
            </a:r>
            <a:r>
              <a:rPr lang="zh-CN" altLang="en-US" sz="2175" dirty="0"/>
              <a:t>是程序执行的“指挥棒”。</a:t>
            </a:r>
            <a:r>
              <a:rPr lang="en-US" altLang="zh-CN" sz="2175" dirty="0"/>
              <a:t>PC</a:t>
            </a:r>
            <a:r>
              <a:rPr lang="zh-CN" altLang="en-US" sz="2175" dirty="0"/>
              <a:t>指向哪里，</a:t>
            </a:r>
            <a:r>
              <a:rPr lang="en-US" altLang="zh-CN" sz="2175" dirty="0"/>
              <a:t>CPU</a:t>
            </a:r>
            <a:r>
              <a:rPr lang="zh-CN" altLang="en-US" sz="2175" dirty="0"/>
              <a:t>就到哪里取指令</a:t>
            </a:r>
            <a:endParaRPr lang="zh-CN" altLang="en-US" sz="2175" dirty="0"/>
          </a:p>
        </p:txBody>
      </p:sp>
      <p:sp>
        <p:nvSpPr>
          <p:cNvPr id="5" name="TextBox 4"/>
          <p:cNvSpPr txBox="1"/>
          <p:nvPr/>
        </p:nvSpPr>
        <p:spPr>
          <a:xfrm>
            <a:off x="1454931" y="5260600"/>
            <a:ext cx="3672407" cy="500380"/>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88716" tIns="69855" rIns="88716" bIns="104783" rtlCol="0" anchor="ctr" anchorCtr="1">
            <a:spAutoFit/>
          </a:bodyPr>
          <a:lstStyle/>
          <a:p>
            <a:pPr algn="ctr"/>
            <a:r>
              <a:rPr lang="en-US" altLang="zh-CN" sz="2360"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PC</a:t>
            </a:r>
            <a:r>
              <a:rPr lang="zh-CN" altLang="en-US" sz="2360"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也称为“指令指针”</a:t>
            </a:r>
            <a:endParaRPr lang="zh-CN" altLang="en-US" sz="2360"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
        <p:nvSpPr>
          <p:cNvPr id="6" name="云形标注 5"/>
          <p:cNvSpPr/>
          <p:nvPr/>
        </p:nvSpPr>
        <p:spPr bwMode="auto">
          <a:xfrm>
            <a:off x="6611718" y="5161946"/>
            <a:ext cx="1622554" cy="894592"/>
          </a:xfrm>
          <a:prstGeom prst="cloudCallout">
            <a:avLst>
              <a:gd name="adj1" fmla="val -81502"/>
              <a:gd name="adj2" fmla="val -154992"/>
            </a:avLst>
          </a:prstGeom>
          <a:noFill/>
          <a:ln w="25400" cap="sq" cmpd="sng" algn="ctr">
            <a:solidFill>
              <a:srgbClr val="FF0000"/>
            </a:solidFill>
            <a:prstDash val="solid"/>
            <a:round/>
            <a:headEnd type="none" w="sm" len="sm"/>
            <a:tailEnd type="none" w="lg" len="lg"/>
          </a:ln>
          <a:effectLst/>
        </p:spPr>
        <p:txBody>
          <a:bodyPr vert="horz" wrap="square" lIns="88716" tIns="44358" rIns="88716" bIns="44358" numCol="1" rtlCol="0" anchor="ctr" anchorCtr="1" compatLnSpc="1"/>
          <a:lstStyle/>
          <a:p>
            <a:r>
              <a:rPr lang="zh-CN" altLang="en-US"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顺序结构程序</a:t>
            </a:r>
            <a:endParaRPr lang="zh-CN" altLang="en-US"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cxnSp>
        <p:nvCxnSpPr>
          <p:cNvPr id="8" name="直接连接符 7"/>
          <p:cNvCxnSpPr/>
          <p:nvPr/>
        </p:nvCxnSpPr>
        <p:spPr bwMode="auto">
          <a:xfrm>
            <a:off x="3461602" y="4146131"/>
            <a:ext cx="3286148" cy="1361"/>
          </a:xfrm>
          <a:prstGeom prst="line">
            <a:avLst/>
          </a:prstGeom>
          <a:noFill/>
          <a:ln w="25400" cap="sq" cmpd="sng" algn="ctr">
            <a:solidFill>
              <a:srgbClr val="FF0000"/>
            </a:solidFill>
            <a:prstDash val="solid"/>
            <a:round/>
            <a:headEnd type="none" w="sm" len="sm"/>
            <a:tailEnd type="none" w="lg" len="lg"/>
          </a:ln>
          <a:effectLst/>
        </p:spPr>
      </p:cxnSp>
      <p:sp>
        <p:nvSpPr>
          <p:cNvPr id="2" name="圆角矩形 1"/>
          <p:cNvSpPr/>
          <p:nvPr/>
        </p:nvSpPr>
        <p:spPr bwMode="auto">
          <a:xfrm>
            <a:off x="3421904" y="1965217"/>
            <a:ext cx="5134462" cy="484021"/>
          </a:xfrm>
          <a:prstGeom prst="roundRect">
            <a:avLst/>
          </a:prstGeom>
          <a:noFill/>
          <a:ln w="12700" cap="sq" cmpd="sng" algn="ctr">
            <a:solidFill>
              <a:srgbClr val="FF0000"/>
            </a:solidFill>
            <a:prstDash val="solid"/>
            <a:round/>
            <a:headEnd type="none" w="sm" len="sm"/>
            <a:tailEnd type="non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3" name="TextBox 2"/>
          <p:cNvSpPr txBox="1"/>
          <p:nvPr/>
        </p:nvSpPr>
        <p:spPr>
          <a:xfrm>
            <a:off x="4190964" y="1142745"/>
            <a:ext cx="2647367" cy="351790"/>
          </a:xfrm>
          <a:prstGeom prst="rect">
            <a:avLst/>
          </a:prstGeom>
          <a:noFill/>
        </p:spPr>
        <p:txBody>
          <a:bodyPr wrap="square" lIns="88716" tIns="44358" rIns="88716" bIns="44358" rtlCol="0">
            <a:spAutoFit/>
          </a:bodyPr>
          <a:lstStyle/>
          <a:p>
            <a:r>
              <a:rPr lang="zh-CN" altLang="en-US" sz="1905" b="1" dirty="0">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谁将指令地址送入</a:t>
            </a:r>
            <a:r>
              <a:rPr lang="en-US" altLang="zh-CN" sz="1905" b="1" dirty="0">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PC</a:t>
            </a:r>
            <a:endParaRPr lang="zh-CN" altLang="en-US" sz="1905" b="1" dirty="0">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endParaRPr>
          </a:p>
        </p:txBody>
      </p:sp>
      <p:sp>
        <p:nvSpPr>
          <p:cNvPr id="4" name="TextBox 3"/>
          <p:cNvSpPr txBox="1"/>
          <p:nvPr/>
        </p:nvSpPr>
        <p:spPr>
          <a:xfrm rot="698195">
            <a:off x="6752388" y="709912"/>
            <a:ext cx="422010" cy="514985"/>
          </a:xfrm>
          <a:prstGeom prst="rect">
            <a:avLst/>
          </a:prstGeom>
          <a:noFill/>
        </p:spPr>
        <p:txBody>
          <a:bodyPr wrap="square" lIns="88716" tIns="44358" rIns="88716" bIns="44358" rtlCol="0">
            <a:spAutoFit/>
          </a:bodyPr>
          <a:lstStyle/>
          <a:p>
            <a:r>
              <a:rPr lang="zh-CN" altLang="en-US" sz="3085" b="1" dirty="0">
                <a:solidFill>
                  <a:srgbClr val="C00000"/>
                </a:solidFill>
                <a:effectLst>
                  <a:outerShdw blurRad="38100" dist="38100" dir="2700000" algn="tl">
                    <a:srgbClr val="000000">
                      <a:alpha val="43137"/>
                    </a:srgbClr>
                  </a:outerShdw>
                </a:effectLst>
                <a:cs typeface="Tahoma" panose="020B0604030504040204" pitchFamily="34" charset="0"/>
              </a:rPr>
              <a:t>？</a:t>
            </a:r>
            <a:endParaRPr lang="zh-CN" altLang="en-US" sz="3085" b="1" dirty="0">
              <a:solidFill>
                <a:srgbClr val="C00000"/>
              </a:solidFill>
              <a:effectLst>
                <a:outerShdw blurRad="38100" dist="38100" dir="2700000" algn="tl">
                  <a:srgbClr val="000000">
                    <a:alpha val="43137"/>
                  </a:srgbClr>
                </a:outerShdw>
              </a:effectLst>
              <a:cs typeface="Tahoma" panose="020B0604030504040204" pitchFamily="34" charset="0"/>
            </a:endParaRPr>
          </a:p>
        </p:txBody>
      </p:sp>
      <p:sp>
        <p:nvSpPr>
          <p:cNvPr id="7" name="任意多边形 6"/>
          <p:cNvSpPr/>
          <p:nvPr/>
        </p:nvSpPr>
        <p:spPr bwMode="auto">
          <a:xfrm>
            <a:off x="6741615" y="1224486"/>
            <a:ext cx="858803" cy="691381"/>
          </a:xfrm>
          <a:custGeom>
            <a:avLst/>
            <a:gdLst>
              <a:gd name="connsiteX0" fmla="*/ 879230 w 879230"/>
              <a:gd name="connsiteY0" fmla="*/ 659423 h 659423"/>
              <a:gd name="connsiteX1" fmla="*/ 835269 w 879230"/>
              <a:gd name="connsiteY1" fmla="*/ 545123 h 659423"/>
              <a:gd name="connsiteX2" fmla="*/ 808892 w 879230"/>
              <a:gd name="connsiteY2" fmla="*/ 527538 h 659423"/>
              <a:gd name="connsiteX3" fmla="*/ 773723 w 879230"/>
              <a:gd name="connsiteY3" fmla="*/ 474784 h 659423"/>
              <a:gd name="connsiteX4" fmla="*/ 747346 w 879230"/>
              <a:gd name="connsiteY4" fmla="*/ 465992 h 659423"/>
              <a:gd name="connsiteX5" fmla="*/ 720969 w 879230"/>
              <a:gd name="connsiteY5" fmla="*/ 413238 h 659423"/>
              <a:gd name="connsiteX6" fmla="*/ 694592 w 879230"/>
              <a:gd name="connsiteY6" fmla="*/ 404446 h 659423"/>
              <a:gd name="connsiteX7" fmla="*/ 633046 w 879230"/>
              <a:gd name="connsiteY7" fmla="*/ 334107 h 659423"/>
              <a:gd name="connsiteX8" fmla="*/ 589084 w 879230"/>
              <a:gd name="connsiteY8" fmla="*/ 272561 h 659423"/>
              <a:gd name="connsiteX9" fmla="*/ 536330 w 879230"/>
              <a:gd name="connsiteY9" fmla="*/ 228600 h 659423"/>
              <a:gd name="connsiteX10" fmla="*/ 509953 w 879230"/>
              <a:gd name="connsiteY10" fmla="*/ 219807 h 659423"/>
              <a:gd name="connsiteX11" fmla="*/ 457200 w 879230"/>
              <a:gd name="connsiteY11" fmla="*/ 184638 h 659423"/>
              <a:gd name="connsiteX12" fmla="*/ 351692 w 879230"/>
              <a:gd name="connsiteY12" fmla="*/ 193431 h 659423"/>
              <a:gd name="connsiteX13" fmla="*/ 360484 w 879230"/>
              <a:gd name="connsiteY13" fmla="*/ 219807 h 659423"/>
              <a:gd name="connsiteX14" fmla="*/ 404446 w 879230"/>
              <a:gd name="connsiteY14" fmla="*/ 254977 h 659423"/>
              <a:gd name="connsiteX15" fmla="*/ 422030 w 879230"/>
              <a:gd name="connsiteY15" fmla="*/ 175846 h 659423"/>
              <a:gd name="connsiteX16" fmla="*/ 395653 w 879230"/>
              <a:gd name="connsiteY16" fmla="*/ 158261 h 659423"/>
              <a:gd name="connsiteX17" fmla="*/ 369276 w 879230"/>
              <a:gd name="connsiteY17" fmla="*/ 149469 h 659423"/>
              <a:gd name="connsiteX18" fmla="*/ 298938 w 879230"/>
              <a:gd name="connsiteY18" fmla="*/ 131884 h 659423"/>
              <a:gd name="connsiteX19" fmla="*/ 246184 w 879230"/>
              <a:gd name="connsiteY19" fmla="*/ 114300 h 659423"/>
              <a:gd name="connsiteX20" fmla="*/ 219807 w 879230"/>
              <a:gd name="connsiteY20" fmla="*/ 105507 h 659423"/>
              <a:gd name="connsiteX21" fmla="*/ 175846 w 879230"/>
              <a:gd name="connsiteY21" fmla="*/ 70338 h 659423"/>
              <a:gd name="connsiteX22" fmla="*/ 149469 w 879230"/>
              <a:gd name="connsiteY22" fmla="*/ 43961 h 659423"/>
              <a:gd name="connsiteX23" fmla="*/ 96715 w 879230"/>
              <a:gd name="connsiteY23" fmla="*/ 26377 h 659423"/>
              <a:gd name="connsiteX24" fmla="*/ 70338 w 879230"/>
              <a:gd name="connsiteY24" fmla="*/ 17584 h 659423"/>
              <a:gd name="connsiteX25" fmla="*/ 43961 w 879230"/>
              <a:gd name="connsiteY25" fmla="*/ 8792 h 659423"/>
              <a:gd name="connsiteX26" fmla="*/ 0 w 879230"/>
              <a:gd name="connsiteY26" fmla="*/ 0 h 65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79230" h="659423">
                <a:moveTo>
                  <a:pt x="879230" y="659423"/>
                </a:moveTo>
                <a:cubicBezTo>
                  <a:pt x="863775" y="582147"/>
                  <a:pt x="880880" y="583132"/>
                  <a:pt x="835269" y="545123"/>
                </a:cubicBezTo>
                <a:cubicBezTo>
                  <a:pt x="827151" y="538358"/>
                  <a:pt x="817684" y="533400"/>
                  <a:pt x="808892" y="527538"/>
                </a:cubicBezTo>
                <a:cubicBezTo>
                  <a:pt x="799674" y="499884"/>
                  <a:pt x="801949" y="493601"/>
                  <a:pt x="773723" y="474784"/>
                </a:cubicBezTo>
                <a:cubicBezTo>
                  <a:pt x="766012" y="469643"/>
                  <a:pt x="756138" y="468923"/>
                  <a:pt x="747346" y="465992"/>
                </a:cubicBezTo>
                <a:cubicBezTo>
                  <a:pt x="741554" y="448618"/>
                  <a:pt x="736462" y="425632"/>
                  <a:pt x="720969" y="413238"/>
                </a:cubicBezTo>
                <a:cubicBezTo>
                  <a:pt x="713732" y="407448"/>
                  <a:pt x="703384" y="407377"/>
                  <a:pt x="694592" y="404446"/>
                </a:cubicBezTo>
                <a:cubicBezTo>
                  <a:pt x="653561" y="342900"/>
                  <a:pt x="677008" y="363415"/>
                  <a:pt x="633046" y="334107"/>
                </a:cubicBezTo>
                <a:cubicBezTo>
                  <a:pt x="612530" y="272562"/>
                  <a:pt x="633045" y="287216"/>
                  <a:pt x="589084" y="272561"/>
                </a:cubicBezTo>
                <a:cubicBezTo>
                  <a:pt x="569637" y="253114"/>
                  <a:pt x="560814" y="240842"/>
                  <a:pt x="536330" y="228600"/>
                </a:cubicBezTo>
                <a:cubicBezTo>
                  <a:pt x="528040" y="224455"/>
                  <a:pt x="518055" y="224308"/>
                  <a:pt x="509953" y="219807"/>
                </a:cubicBezTo>
                <a:cubicBezTo>
                  <a:pt x="491479" y="209543"/>
                  <a:pt x="457200" y="184638"/>
                  <a:pt x="457200" y="184638"/>
                </a:cubicBezTo>
                <a:cubicBezTo>
                  <a:pt x="422031" y="187569"/>
                  <a:pt x="384859" y="181371"/>
                  <a:pt x="351692" y="193431"/>
                </a:cubicBezTo>
                <a:cubicBezTo>
                  <a:pt x="342982" y="196598"/>
                  <a:pt x="356339" y="211518"/>
                  <a:pt x="360484" y="219807"/>
                </a:cubicBezTo>
                <a:cubicBezTo>
                  <a:pt x="376392" y="251623"/>
                  <a:pt x="374024" y="244836"/>
                  <a:pt x="404446" y="254977"/>
                </a:cubicBezTo>
                <a:cubicBezTo>
                  <a:pt x="445669" y="241235"/>
                  <a:pt x="451271" y="248947"/>
                  <a:pt x="422030" y="175846"/>
                </a:cubicBezTo>
                <a:cubicBezTo>
                  <a:pt x="418105" y="166035"/>
                  <a:pt x="405105" y="162987"/>
                  <a:pt x="395653" y="158261"/>
                </a:cubicBezTo>
                <a:cubicBezTo>
                  <a:pt x="387364" y="154116"/>
                  <a:pt x="378217" y="151908"/>
                  <a:pt x="369276" y="149469"/>
                </a:cubicBezTo>
                <a:cubicBezTo>
                  <a:pt x="345960" y="143110"/>
                  <a:pt x="321866" y="139526"/>
                  <a:pt x="298938" y="131884"/>
                </a:cubicBezTo>
                <a:lnTo>
                  <a:pt x="246184" y="114300"/>
                </a:lnTo>
                <a:lnTo>
                  <a:pt x="219807" y="105507"/>
                </a:lnTo>
                <a:cubicBezTo>
                  <a:pt x="202711" y="54220"/>
                  <a:pt x="225850" y="98913"/>
                  <a:pt x="175846" y="70338"/>
                </a:cubicBezTo>
                <a:cubicBezTo>
                  <a:pt x="165050" y="64169"/>
                  <a:pt x="160339" y="50000"/>
                  <a:pt x="149469" y="43961"/>
                </a:cubicBezTo>
                <a:cubicBezTo>
                  <a:pt x="133266" y="34959"/>
                  <a:pt x="114300" y="32239"/>
                  <a:pt x="96715" y="26377"/>
                </a:cubicBezTo>
                <a:lnTo>
                  <a:pt x="70338" y="17584"/>
                </a:lnTo>
                <a:cubicBezTo>
                  <a:pt x="61546" y="14653"/>
                  <a:pt x="53049" y="10610"/>
                  <a:pt x="43961" y="8792"/>
                </a:cubicBezTo>
                <a:lnTo>
                  <a:pt x="0" y="0"/>
                </a:lnTo>
              </a:path>
            </a:pathLst>
          </a:custGeom>
          <a:noFill/>
          <a:ln w="12700" cap="sq" cmpd="sng" algn="ctr">
            <a:solidFill>
              <a:schemeClr val="tx1"/>
            </a:solidFill>
            <a:prstDash val="solid"/>
            <a:round/>
            <a:headEnd type="none" w="sm" len="sm"/>
            <a:tailEnd type="triangl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wipe(left)">
                                      <p:cBhvr>
                                        <p:cTn id="7" dur="500"/>
                                        <p:tgtEl>
                                          <p:spTgt spid="21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wipe(left)">
                                      <p:cBhvr>
                                        <p:cTn id="12" dur="500"/>
                                        <p:tgtEl>
                                          <p:spTgt spid="211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fade">
                                      <p:cBhvr>
                                        <p:cTn id="17" dur="500"/>
                                        <p:tgtEl>
                                          <p:spTgt spid="211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wipe(left)">
                                      <p:cBhvr>
                                        <p:cTn id="22" dur="500"/>
                                        <p:tgtEl>
                                          <p:spTgt spid="211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fade">
                                      <p:cBhvr>
                                        <p:cTn id="27" dur="500"/>
                                        <p:tgtEl>
                                          <p:spTgt spid="2119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211971">
                                            <p:txEl>
                                              <p:pRg st="5" end="5"/>
                                            </p:txEl>
                                          </p:spTgt>
                                        </p:tgtEl>
                                        <p:attrNameLst>
                                          <p:attrName>style.visibility</p:attrName>
                                        </p:attrNameLst>
                                      </p:cBhvr>
                                      <p:to>
                                        <p:strVal val="visible"/>
                                      </p:to>
                                    </p:set>
                                    <p:animEffect transition="in" filter="wipe(left)">
                                      <p:cBhvr>
                                        <p:cTn id="48" dur="500"/>
                                        <p:tgtEl>
                                          <p:spTgt spid="211971">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0-#ppt_w/2"/>
                                          </p:val>
                                        </p:tav>
                                        <p:tav tm="100000">
                                          <p:val>
                                            <p:strVal val="#ppt_x"/>
                                          </p:val>
                                        </p:tav>
                                      </p:tavLst>
                                    </p:anim>
                                    <p:anim calcmode="lin" valueType="num">
                                      <p:cBhvr additive="base">
                                        <p:cTn id="5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heel(1)">
                                      <p:cBhvr>
                                        <p:cTn id="59" dur="1500"/>
                                        <p:tgtEl>
                                          <p:spTgt spid="2"/>
                                        </p:tgtEl>
                                      </p:cBhvr>
                                    </p:animEffect>
                                  </p:childTnLst>
                                </p:cTn>
                              </p:par>
                            </p:childTnLst>
                          </p:cTn>
                        </p:par>
                        <p:par>
                          <p:cTn id="60" fill="hold">
                            <p:stCondLst>
                              <p:cond delay="1500"/>
                            </p:stCondLst>
                            <p:childTnLst>
                              <p:par>
                                <p:cTn id="61" presetID="22" presetClass="entr" presetSubtype="4" fill="hold" grpId="0"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down)">
                                      <p:cBhvr>
                                        <p:cTn id="63" dur="500"/>
                                        <p:tgtEl>
                                          <p:spTgt spid="7"/>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500"/>
                                        <p:tgtEl>
                                          <p:spTgt spid="3"/>
                                        </p:tgtEl>
                                      </p:cBhvr>
                                    </p:animEffect>
                                  </p:childTnLst>
                                </p:cTn>
                              </p:par>
                            </p:childTnLst>
                          </p:cTn>
                        </p:par>
                        <p:par>
                          <p:cTn id="68" fill="hold">
                            <p:stCondLst>
                              <p:cond delay="2500"/>
                            </p:stCondLst>
                            <p:childTnLst>
                              <p:par>
                                <p:cTn id="69" presetID="21" presetClass="entr" presetSubtype="1" fill="hold" grpId="0" nodeType="after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wheel(1)">
                                      <p:cBhvr>
                                        <p:cTn id="71"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6" grpId="1" bldLvl="0" animBg="1"/>
      <p:bldP spid="2" grpId="0" bldLvl="0" animBg="1"/>
      <p:bldP spid="3" grpId="0"/>
      <p:bldP spid="4" grpId="0"/>
      <p:bldP spid="7"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26880" y="685800"/>
            <a:ext cx="7791840" cy="730080"/>
          </a:xfrm>
        </p:spPr>
        <p:txBody>
          <a:bodyPr/>
          <a:lstStyle/>
          <a:p>
            <a:pPr eaLnBrk="1" hangingPunct="1"/>
            <a:r>
              <a:rPr lang="zh-CN" altLang="en-US" sz="3630" b="1" dirty="0" smtClean="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华文行楷" panose="02010800040101010101" pitchFamily="2" charset="-122"/>
              </a:rPr>
              <a:t>微机工作过程描述</a:t>
            </a:r>
            <a:endParaRPr lang="zh-CN" altLang="en-US" sz="3630" b="1" dirty="0" smtClean="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华文行楷" panose="02010800040101010101" pitchFamily="2" charset="-122"/>
            </a:endParaRPr>
          </a:p>
        </p:txBody>
      </p:sp>
      <p:sp>
        <p:nvSpPr>
          <p:cNvPr id="209923" name="Rectangle 3"/>
          <p:cNvSpPr>
            <a:spLocks noGrp="1" noChangeArrowheads="1"/>
          </p:cNvSpPr>
          <p:nvPr>
            <p:ph type="body" sz="half" idx="1"/>
          </p:nvPr>
        </p:nvSpPr>
        <p:spPr>
          <a:xfrm>
            <a:off x="718560" y="1600110"/>
            <a:ext cx="7205760" cy="3774240"/>
          </a:xfrm>
        </p:spPr>
        <p:txBody>
          <a:bodyPr/>
          <a:lstStyle/>
          <a:p>
            <a:pPr marL="361950" lvl="1" indent="-361950" eaLnBrk="1" hangingPunct="1">
              <a:lnSpc>
                <a:spcPct val="130000"/>
              </a:lnSpc>
              <a:buClr>
                <a:srgbClr val="800000"/>
              </a:buClr>
              <a:buSzPct val="90000"/>
              <a:buFont typeface="Wingdings" panose="05000000000000000000" pitchFamily="2" charset="2"/>
              <a:buAutoNum type="circleNumDbPlain"/>
            </a:pPr>
            <a:r>
              <a:rPr lang="zh-CN" altLang="en-US" dirty="0" smtClean="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从内存中取第一条指令；</a:t>
            </a:r>
            <a:endParaRPr lang="zh-CN" altLang="en-US" dirty="0" smtClean="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endParaRPr>
          </a:p>
          <a:p>
            <a:pPr marL="361950" lvl="1" indent="-361950" eaLnBrk="1" hangingPunct="1">
              <a:lnSpc>
                <a:spcPct val="130000"/>
              </a:lnSpc>
              <a:buClr>
                <a:srgbClr val="800000"/>
              </a:buClr>
              <a:buSzPct val="90000"/>
              <a:buFont typeface="Wingdings" panose="05000000000000000000" pitchFamily="2" charset="2"/>
              <a:buAutoNum type="circleNumDbPlain"/>
            </a:pPr>
            <a:r>
              <a:rPr lang="zh-CN" altLang="en-US" dirty="0" smtClean="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送指令译码器译码，以确定要进行的操作；</a:t>
            </a:r>
            <a:endParaRPr lang="zh-CN" altLang="en-US" dirty="0" smtClean="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endParaRPr>
          </a:p>
          <a:p>
            <a:pPr marL="361950" lvl="1" indent="-361950" eaLnBrk="1" hangingPunct="1">
              <a:lnSpc>
                <a:spcPct val="130000"/>
              </a:lnSpc>
              <a:buClr>
                <a:srgbClr val="800000"/>
              </a:buClr>
              <a:buSzPct val="90000"/>
              <a:buFont typeface="Wingdings" panose="05000000000000000000" pitchFamily="2" charset="2"/>
              <a:buAutoNum type="circleNumDbPlain"/>
            </a:pPr>
            <a:r>
              <a:rPr lang="zh-CN" altLang="en-US" dirty="0" smtClean="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读取相应的操作数（即执行的对象）；</a:t>
            </a:r>
            <a:endParaRPr lang="zh-CN" altLang="en-US" dirty="0" smtClean="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endParaRPr>
          </a:p>
          <a:p>
            <a:pPr marL="361950" lvl="1" indent="-361950" eaLnBrk="1" hangingPunct="1">
              <a:lnSpc>
                <a:spcPct val="130000"/>
              </a:lnSpc>
              <a:buClr>
                <a:srgbClr val="800000"/>
              </a:buClr>
              <a:buSzPct val="90000"/>
              <a:buFont typeface="Wingdings" panose="05000000000000000000" pitchFamily="2" charset="2"/>
              <a:buAutoNum type="circleNumDbPlain"/>
            </a:pPr>
            <a:r>
              <a:rPr lang="zh-CN" altLang="en-US" dirty="0" smtClean="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 执行指令；</a:t>
            </a:r>
            <a:endParaRPr lang="zh-CN" altLang="en-US" dirty="0" smtClean="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endParaRPr>
          </a:p>
          <a:p>
            <a:pPr marL="361950" lvl="1" indent="-361950" eaLnBrk="1" hangingPunct="1">
              <a:lnSpc>
                <a:spcPct val="130000"/>
              </a:lnSpc>
              <a:buClr>
                <a:srgbClr val="800000"/>
              </a:buClr>
              <a:buSzPct val="90000"/>
              <a:buFont typeface="Wingdings" panose="05000000000000000000" pitchFamily="2" charset="2"/>
              <a:buAutoNum type="circleNumDbPlain"/>
            </a:pPr>
            <a:r>
              <a:rPr lang="zh-CN" altLang="en-US" dirty="0" smtClean="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 存放执行结果；</a:t>
            </a:r>
            <a:endParaRPr lang="zh-CN" altLang="en-US" dirty="0" smtClean="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endParaRPr>
          </a:p>
          <a:p>
            <a:pPr marL="361950" lvl="1" indent="-361950" eaLnBrk="1" hangingPunct="1">
              <a:lnSpc>
                <a:spcPct val="130000"/>
              </a:lnSpc>
              <a:buClr>
                <a:srgbClr val="800000"/>
              </a:buClr>
              <a:buSzPct val="90000"/>
              <a:buFont typeface="Wingdings" panose="05000000000000000000" pitchFamily="2" charset="2"/>
              <a:buAutoNum type="circleNumDbPlain"/>
            </a:pPr>
            <a:r>
              <a:rPr lang="zh-CN" altLang="en-US" dirty="0" smtClean="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 转向①，直到遇到暂停指令方才结束</a:t>
            </a:r>
            <a:r>
              <a:rPr lang="zh-CN" altLang="en-US" sz="1815" dirty="0" smtClean="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 </a:t>
            </a:r>
            <a:endParaRPr lang="zh-CN" altLang="en-US" sz="1815" dirty="0" smtClean="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wipe(left)">
                                      <p:cBhvr>
                                        <p:cTn id="7" dur="500"/>
                                        <p:tgtEl>
                                          <p:spTgt spid="20992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9923">
                                            <p:txEl>
                                              <p:pRg st="1" end="1"/>
                                            </p:txEl>
                                          </p:spTgt>
                                        </p:tgtEl>
                                        <p:attrNameLst>
                                          <p:attrName>style.visibility</p:attrName>
                                        </p:attrNameLst>
                                      </p:cBhvr>
                                      <p:to>
                                        <p:strVal val="visible"/>
                                      </p:to>
                                    </p:set>
                                    <p:animEffect transition="in" filter="wipe(left)">
                                      <p:cBhvr>
                                        <p:cTn id="11" dur="500"/>
                                        <p:tgtEl>
                                          <p:spTgt spid="20992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9923">
                                            <p:txEl>
                                              <p:pRg st="2" end="2"/>
                                            </p:txEl>
                                          </p:spTgt>
                                        </p:tgtEl>
                                        <p:attrNameLst>
                                          <p:attrName>style.visibility</p:attrName>
                                        </p:attrNameLst>
                                      </p:cBhvr>
                                      <p:to>
                                        <p:strVal val="visible"/>
                                      </p:to>
                                    </p:set>
                                    <p:animEffect transition="in" filter="wipe(left)">
                                      <p:cBhvr>
                                        <p:cTn id="15" dur="500"/>
                                        <p:tgtEl>
                                          <p:spTgt spid="20992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09923">
                                            <p:txEl>
                                              <p:pRg st="3" end="3"/>
                                            </p:txEl>
                                          </p:spTgt>
                                        </p:tgtEl>
                                        <p:attrNameLst>
                                          <p:attrName>style.visibility</p:attrName>
                                        </p:attrNameLst>
                                      </p:cBhvr>
                                      <p:to>
                                        <p:strVal val="visible"/>
                                      </p:to>
                                    </p:set>
                                    <p:animEffect transition="in" filter="wipe(left)">
                                      <p:cBhvr>
                                        <p:cTn id="19" dur="500"/>
                                        <p:tgtEl>
                                          <p:spTgt spid="209923">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09923">
                                            <p:txEl>
                                              <p:pRg st="4" end="4"/>
                                            </p:txEl>
                                          </p:spTgt>
                                        </p:tgtEl>
                                        <p:attrNameLst>
                                          <p:attrName>style.visibility</p:attrName>
                                        </p:attrNameLst>
                                      </p:cBhvr>
                                      <p:to>
                                        <p:strVal val="visible"/>
                                      </p:to>
                                    </p:set>
                                    <p:animEffect transition="in" filter="wipe(left)">
                                      <p:cBhvr>
                                        <p:cTn id="23" dur="500"/>
                                        <p:tgtEl>
                                          <p:spTgt spid="209923">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09923">
                                            <p:txEl>
                                              <p:pRg st="5" end="5"/>
                                            </p:txEl>
                                          </p:spTgt>
                                        </p:tgtEl>
                                        <p:attrNameLst>
                                          <p:attrName>style.visibility</p:attrName>
                                        </p:attrNameLst>
                                      </p:cBhvr>
                                      <p:to>
                                        <p:strVal val="visible"/>
                                      </p:to>
                                    </p:set>
                                    <p:animEffect transition="in" filter="wipe(left)">
                                      <p:cBhvr>
                                        <p:cTn id="27" dur="500"/>
                                        <p:tgtEl>
                                          <p:spTgt spid="2099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Text Box 4"/>
          <p:cNvSpPr txBox="1">
            <a:spLocks noChangeArrowheads="1"/>
          </p:cNvSpPr>
          <p:nvPr/>
        </p:nvSpPr>
        <p:spPr bwMode="auto">
          <a:xfrm>
            <a:off x="1657350" y="2455863"/>
            <a:ext cx="1906588" cy="34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0000" tIns="36000" rIns="90000" bIns="36000" anchor="ctr"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pPr>
            <a:r>
              <a:rPr lang="zh-CN" altLang="en-US" sz="2000" b="1">
                <a:latin typeface="华文中宋" panose="02010600040101010101" pitchFamily="2" charset="-122"/>
                <a:ea typeface="华文中宋" panose="02010600040101010101" pitchFamily="2" charset="-122"/>
              </a:rPr>
              <a:t>内存单元地址</a:t>
            </a:r>
            <a:endParaRPr lang="zh-CN" altLang="en-US" sz="2000" b="1">
              <a:latin typeface="华文中宋" panose="02010600040101010101" pitchFamily="2" charset="-122"/>
              <a:ea typeface="华文中宋" panose="02010600040101010101" pitchFamily="2" charset="-122"/>
            </a:endParaRPr>
          </a:p>
        </p:txBody>
      </p:sp>
      <p:sp>
        <p:nvSpPr>
          <p:cNvPr id="71687" name="Line 7"/>
          <p:cNvSpPr>
            <a:spLocks noChangeShapeType="1"/>
          </p:cNvSpPr>
          <p:nvPr/>
        </p:nvSpPr>
        <p:spPr bwMode="auto">
          <a:xfrm flipV="1">
            <a:off x="2567305" y="4605020"/>
            <a:ext cx="2433320" cy="9525"/>
          </a:xfrm>
          <a:prstGeom prst="line">
            <a:avLst/>
          </a:prstGeom>
          <a:noFill/>
          <a:ln w="38100" cap="sq">
            <a:solidFill>
              <a:srgbClr val="FF6600"/>
            </a:solidFill>
            <a:round/>
            <a:headEnd type="none" w="sm" len="sm"/>
            <a:tailEnd type="triangle" w="lg" len="lg"/>
          </a:ln>
          <a:extLst>
            <a:ext uri="{909E8E84-426E-40DD-AFC4-6F175D3DCCD1}">
              <a14:hiddenFill xmlns:a14="http://schemas.microsoft.com/office/drawing/2010/main">
                <a:noFill/>
              </a14:hiddenFill>
            </a:ext>
          </a:extLst>
        </p:spPr>
        <p:txBody>
          <a:bodyPr lIns="90000" tIns="118800" rIns="90000" bIns="118800" anchor="ctr" anchorCtr="1">
            <a:noAutofit/>
          </a:bodyPr>
          <a:lstStyle/>
          <a:p>
            <a:endParaRPr lang="zh-CN" altLang="en-US"/>
          </a:p>
        </p:txBody>
      </p:sp>
      <p:sp>
        <p:nvSpPr>
          <p:cNvPr id="71693" name="Text Box 13"/>
          <p:cNvSpPr txBox="1">
            <a:spLocks noChangeArrowheads="1"/>
          </p:cNvSpPr>
          <p:nvPr/>
        </p:nvSpPr>
        <p:spPr bwMode="auto">
          <a:xfrm>
            <a:off x="755650" y="2469515"/>
            <a:ext cx="647700" cy="298450"/>
          </a:xfrm>
          <a:prstGeom prst="rect">
            <a:avLst/>
          </a:prstGeom>
          <a:noFill/>
          <a:ln>
            <a:noFill/>
          </a:ln>
          <a:effectLst>
            <a:prstShdw prst="shdw13" dist="53882" dir="13500000">
              <a:srgbClr val="7A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Lst>
        </p:spPr>
        <p:txBody>
          <a:bodyPr lIns="90000" tIns="10800" rIns="90000" bIns="10800"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Tahoma" panose="020B0604030504040204" pitchFamily="34" charset="0"/>
              </a:rPr>
              <a:t>PC</a:t>
            </a:r>
            <a:endParaRPr lang="en-US" altLang="zh-CN" sz="2000" b="1">
              <a:latin typeface="Tahoma" panose="020B0604030504040204" pitchFamily="34" charset="0"/>
            </a:endParaRPr>
          </a:p>
        </p:txBody>
      </p:sp>
      <p:sp>
        <p:nvSpPr>
          <p:cNvPr id="71694" name="Rectangle 14"/>
          <p:cNvSpPr>
            <a:spLocks noChangeArrowheads="1"/>
          </p:cNvSpPr>
          <p:nvPr/>
        </p:nvSpPr>
        <p:spPr bwMode="auto">
          <a:xfrm>
            <a:off x="1657350" y="2351406"/>
            <a:ext cx="1908175" cy="569595"/>
          </a:xfrm>
          <a:prstGeom prst="rect">
            <a:avLst/>
          </a:prstGeom>
          <a:noFill/>
          <a:ln w="22225" cap="sq">
            <a:solidFill>
              <a:srgbClr val="FF6600"/>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90000" tIns="118800" rIns="90000" bIns="118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697" name="Text Box 17"/>
          <p:cNvSpPr txBox="1">
            <a:spLocks noChangeArrowheads="1"/>
          </p:cNvSpPr>
          <p:nvPr/>
        </p:nvSpPr>
        <p:spPr bwMode="auto">
          <a:xfrm>
            <a:off x="3249613" y="4158615"/>
            <a:ext cx="1368425" cy="298450"/>
          </a:xfrm>
          <a:prstGeom prst="rect">
            <a:avLst/>
          </a:prstGeom>
          <a:noFill/>
          <a:ln>
            <a:noFill/>
          </a:ln>
          <a:effectLst>
            <a:prstShdw prst="shdw13" dist="53882" dir="13500000">
              <a:srgbClr val="7A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Lst>
        </p:spPr>
        <p:txBody>
          <a:bodyPr lIns="90000" tIns="10800" rIns="90000" bIns="10800"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Tahoma" panose="020B0604030504040204" pitchFamily="34" charset="0"/>
              </a:rPr>
              <a:t>1000FH</a:t>
            </a:r>
            <a:endParaRPr lang="en-US" altLang="zh-CN" sz="2000" b="1">
              <a:latin typeface="Tahoma" panose="020B0604030504040204" pitchFamily="34" charset="0"/>
            </a:endParaRPr>
          </a:p>
        </p:txBody>
      </p:sp>
      <p:sp>
        <p:nvSpPr>
          <p:cNvPr id="71698" name="Text Box 18"/>
          <p:cNvSpPr txBox="1">
            <a:spLocks noChangeArrowheads="1"/>
          </p:cNvSpPr>
          <p:nvPr/>
        </p:nvSpPr>
        <p:spPr bwMode="auto">
          <a:xfrm>
            <a:off x="538163" y="3332639"/>
            <a:ext cx="1081087" cy="59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0000" tIns="10800" rIns="90000" bIns="10800" anchor="ctr"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5000"/>
              </a:spcAft>
            </a:pPr>
            <a:r>
              <a:rPr lang="zh-CN" altLang="en-US" sz="2000" b="1">
                <a:latin typeface="华文中宋" panose="02010600040101010101" pitchFamily="2" charset="-122"/>
                <a:ea typeface="华文中宋" panose="02010600040101010101" pitchFamily="2" charset="-122"/>
              </a:rPr>
              <a:t>地址</a:t>
            </a:r>
            <a:endParaRPr lang="zh-CN" altLang="en-US" sz="2000" b="1">
              <a:latin typeface="华文中宋" panose="02010600040101010101" pitchFamily="2" charset="-122"/>
              <a:ea typeface="华文中宋" panose="02010600040101010101" pitchFamily="2" charset="-122"/>
            </a:endParaRPr>
          </a:p>
          <a:p>
            <a:pPr algn="ctr" eaLnBrk="1" hangingPunct="1">
              <a:spcAft>
                <a:spcPct val="5000"/>
              </a:spcAft>
            </a:pPr>
            <a:r>
              <a:rPr lang="zh-CN" altLang="en-US" sz="2000" b="1">
                <a:latin typeface="华文中宋" panose="02010600040101010101" pitchFamily="2" charset="-122"/>
                <a:ea typeface="华文中宋" panose="02010600040101010101" pitchFamily="2" charset="-122"/>
              </a:rPr>
              <a:t>寄存器</a:t>
            </a:r>
            <a:endParaRPr lang="en-US" altLang="zh-CN" sz="2000" b="1">
              <a:latin typeface="华文中宋" panose="02010600040101010101" pitchFamily="2" charset="-122"/>
              <a:ea typeface="华文中宋" panose="02010600040101010101" pitchFamily="2" charset="-122"/>
            </a:endParaRPr>
          </a:p>
        </p:txBody>
      </p:sp>
      <p:sp>
        <p:nvSpPr>
          <p:cNvPr id="71699" name="Rectangle 19"/>
          <p:cNvSpPr>
            <a:spLocks noChangeArrowheads="1"/>
          </p:cNvSpPr>
          <p:nvPr/>
        </p:nvSpPr>
        <p:spPr bwMode="auto">
          <a:xfrm>
            <a:off x="1657350" y="3384868"/>
            <a:ext cx="1908175" cy="569595"/>
          </a:xfrm>
          <a:prstGeom prst="rect">
            <a:avLst/>
          </a:prstGeom>
          <a:noFill/>
          <a:ln w="22225" cap="sq">
            <a:solidFill>
              <a:srgbClr val="FF6600"/>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90000" tIns="118800" rIns="90000" bIns="118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00" name="Line 20"/>
          <p:cNvSpPr>
            <a:spLocks noChangeShapeType="1"/>
          </p:cNvSpPr>
          <p:nvPr/>
        </p:nvSpPr>
        <p:spPr bwMode="auto">
          <a:xfrm>
            <a:off x="2597150" y="2904491"/>
            <a:ext cx="1588" cy="485775"/>
          </a:xfrm>
          <a:prstGeom prst="line">
            <a:avLst/>
          </a:prstGeom>
          <a:noFill/>
          <a:ln w="22225" cap="sq">
            <a:solidFill>
              <a:srgbClr val="FF6600"/>
            </a:solidFill>
            <a:round/>
            <a:headEnd type="none" w="sm" len="sm"/>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zh-CN" altLang="en-US"/>
          </a:p>
        </p:txBody>
      </p:sp>
      <p:sp>
        <p:nvSpPr>
          <p:cNvPr id="71701" name="Line 21"/>
          <p:cNvSpPr>
            <a:spLocks noChangeShapeType="1"/>
          </p:cNvSpPr>
          <p:nvPr/>
        </p:nvSpPr>
        <p:spPr bwMode="auto">
          <a:xfrm>
            <a:off x="2603500" y="4041934"/>
            <a:ext cx="0" cy="485775"/>
          </a:xfrm>
          <a:prstGeom prst="line">
            <a:avLst/>
          </a:prstGeom>
          <a:noFill/>
          <a:ln w="38100" cap="sq">
            <a:solidFill>
              <a:srgbClr val="FF6600"/>
            </a:solidFill>
            <a:round/>
            <a:headEnd type="none" w="sm" len="sm"/>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zh-CN" altLang="en-US"/>
          </a:p>
        </p:txBody>
      </p:sp>
      <p:sp>
        <p:nvSpPr>
          <p:cNvPr id="71702" name="Text Box 22"/>
          <p:cNvSpPr txBox="1">
            <a:spLocks noChangeArrowheads="1"/>
          </p:cNvSpPr>
          <p:nvPr/>
        </p:nvSpPr>
        <p:spPr bwMode="auto">
          <a:xfrm>
            <a:off x="1657350" y="3496628"/>
            <a:ext cx="1835150" cy="298450"/>
          </a:xfrm>
          <a:prstGeom prst="rect">
            <a:avLst/>
          </a:prstGeom>
          <a:noFill/>
          <a:ln>
            <a:noFill/>
          </a:ln>
          <a:effectLst>
            <a:prstShdw prst="shdw13" dist="53882" dir="13500000">
              <a:srgbClr val="7A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Lst>
        </p:spPr>
        <p:txBody>
          <a:bodyPr lIns="90000" tIns="10800" rIns="90000" bIns="10800"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Tahoma" panose="020B0604030504040204" pitchFamily="34" charset="0"/>
              </a:rPr>
              <a:t>1000FH</a:t>
            </a:r>
            <a:endParaRPr lang="en-US" altLang="zh-CN" sz="2000" b="1">
              <a:latin typeface="Tahoma" panose="020B0604030504040204" pitchFamily="34" charset="0"/>
            </a:endParaRPr>
          </a:p>
        </p:txBody>
      </p:sp>
      <p:sp>
        <p:nvSpPr>
          <p:cNvPr id="71703" name="Line 23"/>
          <p:cNvSpPr>
            <a:spLocks noChangeShapeType="1"/>
          </p:cNvSpPr>
          <p:nvPr/>
        </p:nvSpPr>
        <p:spPr bwMode="auto">
          <a:xfrm flipV="1">
            <a:off x="3583305" y="2386965"/>
            <a:ext cx="673735" cy="5080"/>
          </a:xfrm>
          <a:prstGeom prst="line">
            <a:avLst/>
          </a:prstGeom>
          <a:noFill/>
          <a:ln w="22225" cap="sq">
            <a:solidFill>
              <a:srgbClr val="FF6600"/>
            </a:solidFill>
            <a:round/>
            <a:headEnd type="none" w="sm" len="sm"/>
            <a:tailEnd type="none" w="lg" len="lg"/>
          </a:ln>
          <a:extLst>
            <a:ext uri="{909E8E84-426E-40DD-AFC4-6F175D3DCCD1}">
              <a14:hiddenFill xmlns:a14="http://schemas.microsoft.com/office/drawing/2010/main">
                <a:noFill/>
              </a14:hiddenFill>
            </a:ext>
          </a:extLst>
        </p:spPr>
        <p:txBody>
          <a:bodyPr lIns="90000" tIns="118800" rIns="90000" bIns="118800" anchor="ctr" anchorCtr="1">
            <a:noAutofit/>
          </a:bodyPr>
          <a:lstStyle/>
          <a:p>
            <a:endParaRPr lang="zh-CN" altLang="en-US"/>
          </a:p>
        </p:txBody>
      </p:sp>
      <p:sp>
        <p:nvSpPr>
          <p:cNvPr id="71704" name="Line 24"/>
          <p:cNvSpPr>
            <a:spLocks noChangeShapeType="1"/>
          </p:cNvSpPr>
          <p:nvPr/>
        </p:nvSpPr>
        <p:spPr bwMode="auto">
          <a:xfrm flipV="1">
            <a:off x="4256405" y="2098675"/>
            <a:ext cx="635" cy="288290"/>
          </a:xfrm>
          <a:prstGeom prst="line">
            <a:avLst/>
          </a:prstGeom>
          <a:noFill/>
          <a:ln w="22225" cap="sq">
            <a:solidFill>
              <a:srgbClr val="FF6600"/>
            </a:solidFill>
            <a:round/>
            <a:headEnd type="none" w="sm" len="sm"/>
            <a:tailEnd type="triangle" w="lg" len="lg"/>
          </a:ln>
          <a:extLst>
            <a:ext uri="{909E8E84-426E-40DD-AFC4-6F175D3DCCD1}">
              <a14:hiddenFill xmlns:a14="http://schemas.microsoft.com/office/drawing/2010/main">
                <a:noFill/>
              </a14:hiddenFill>
            </a:ext>
          </a:extLst>
        </p:spPr>
        <p:txBody>
          <a:bodyPr lIns="90000" tIns="118800" rIns="90000" bIns="118800" anchor="ctr" anchorCtr="1">
            <a:noAutofit/>
          </a:bodyPr>
          <a:lstStyle/>
          <a:p>
            <a:endParaRPr lang="zh-CN" altLang="en-US"/>
          </a:p>
        </p:txBody>
      </p:sp>
      <p:sp>
        <p:nvSpPr>
          <p:cNvPr id="71705" name="Line 25"/>
          <p:cNvSpPr>
            <a:spLocks noChangeShapeType="1"/>
          </p:cNvSpPr>
          <p:nvPr/>
        </p:nvSpPr>
        <p:spPr bwMode="auto">
          <a:xfrm>
            <a:off x="2583180" y="1528445"/>
            <a:ext cx="1400175" cy="3810"/>
          </a:xfrm>
          <a:prstGeom prst="line">
            <a:avLst/>
          </a:prstGeom>
          <a:noFill/>
          <a:ln w="22225" cap="sq">
            <a:solidFill>
              <a:srgbClr val="FF6600"/>
            </a:solidFill>
            <a:round/>
            <a:headEnd type="none" w="sm" len="sm"/>
            <a:tailEnd type="none" w="lg" len="lg"/>
          </a:ln>
          <a:extLst>
            <a:ext uri="{909E8E84-426E-40DD-AFC4-6F175D3DCCD1}">
              <a14:hiddenFill xmlns:a14="http://schemas.microsoft.com/office/drawing/2010/main">
                <a:noFill/>
              </a14:hiddenFill>
            </a:ext>
          </a:extLst>
        </p:spPr>
        <p:txBody>
          <a:bodyPr lIns="90000" tIns="118800" rIns="90000" bIns="118800" anchor="ctr" anchorCtr="1">
            <a:noAutofit/>
          </a:bodyPr>
          <a:lstStyle/>
          <a:p>
            <a:endParaRPr lang="zh-CN" altLang="en-US"/>
          </a:p>
        </p:txBody>
      </p:sp>
      <p:sp>
        <p:nvSpPr>
          <p:cNvPr id="71706" name="Line 26"/>
          <p:cNvSpPr>
            <a:spLocks noChangeShapeType="1"/>
          </p:cNvSpPr>
          <p:nvPr/>
        </p:nvSpPr>
        <p:spPr bwMode="auto">
          <a:xfrm flipH="1">
            <a:off x="2567305" y="1561465"/>
            <a:ext cx="23495" cy="737235"/>
          </a:xfrm>
          <a:prstGeom prst="line">
            <a:avLst/>
          </a:prstGeom>
          <a:noFill/>
          <a:ln w="22225" cap="sq">
            <a:solidFill>
              <a:srgbClr val="FF6600"/>
            </a:solidFill>
            <a:round/>
            <a:headEnd type="none" w="sm" len="sm"/>
            <a:tailEnd type="triangle" w="lg" len="lg"/>
          </a:ln>
          <a:extLst>
            <a:ext uri="{909E8E84-426E-40DD-AFC4-6F175D3DCCD1}">
              <a14:hiddenFill xmlns:a14="http://schemas.microsoft.com/office/drawing/2010/main">
                <a:noFill/>
              </a14:hiddenFill>
            </a:ext>
          </a:extLst>
        </p:spPr>
        <p:txBody>
          <a:bodyPr lIns="90000" tIns="118800" rIns="90000" bIns="118800" anchor="ctr" anchorCtr="1">
            <a:noAutofit/>
          </a:bodyPr>
          <a:lstStyle/>
          <a:p>
            <a:endParaRPr lang="zh-CN" altLang="en-US"/>
          </a:p>
        </p:txBody>
      </p:sp>
      <p:grpSp>
        <p:nvGrpSpPr>
          <p:cNvPr id="5" name="组合 4"/>
          <p:cNvGrpSpPr/>
          <p:nvPr/>
        </p:nvGrpSpPr>
        <p:grpSpPr bwMode="auto">
          <a:xfrm>
            <a:off x="3940175" y="1376851"/>
            <a:ext cx="633413" cy="740703"/>
            <a:chOff x="3925403" y="465358"/>
            <a:chExt cx="632880" cy="1027561"/>
          </a:xfrm>
        </p:grpSpPr>
        <p:sp>
          <p:nvSpPr>
            <p:cNvPr id="86053" name="Oval 27"/>
            <p:cNvSpPr>
              <a:spLocks noChangeArrowheads="1"/>
            </p:cNvSpPr>
            <p:nvPr/>
          </p:nvSpPr>
          <p:spPr bwMode="auto">
            <a:xfrm>
              <a:off x="3954473" y="465358"/>
              <a:ext cx="576000" cy="1027561"/>
            </a:xfrm>
            <a:prstGeom prst="ellipse">
              <a:avLst/>
            </a:prstGeom>
            <a:noFill/>
            <a:ln w="22225" cap="sq">
              <a:solidFill>
                <a:srgbClr val="FF6600"/>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lIns="90000" tIns="118800" rIns="90000" bIns="118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054" name="Text Box 28"/>
            <p:cNvSpPr txBox="1">
              <a:spLocks noChangeArrowheads="1"/>
            </p:cNvSpPr>
            <p:nvPr/>
          </p:nvSpPr>
          <p:spPr bwMode="auto">
            <a:xfrm>
              <a:off x="3925403" y="767247"/>
              <a:ext cx="632880" cy="414033"/>
            </a:xfrm>
            <a:prstGeom prst="rect">
              <a:avLst/>
            </a:prstGeom>
            <a:noFill/>
            <a:ln>
              <a:noFill/>
            </a:ln>
            <a:effectLst>
              <a:prstShdw prst="shdw13" dist="53882" dir="13500000">
                <a:srgbClr val="7A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Lst>
          </p:spPr>
          <p:txBody>
            <a:bodyPr lIns="90000" tIns="10800" rIns="90000" bIns="10800"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Tahoma" panose="020B0604030504040204" pitchFamily="34" charset="0"/>
                </a:rPr>
                <a:t>+1</a:t>
              </a:r>
              <a:endParaRPr lang="en-US" altLang="zh-CN" sz="2000" b="1">
                <a:latin typeface="Tahoma" panose="020B0604030504040204" pitchFamily="34" charset="0"/>
              </a:endParaRPr>
            </a:p>
          </p:txBody>
        </p:sp>
      </p:grpSp>
      <p:sp>
        <p:nvSpPr>
          <p:cNvPr id="71713" name="Line 33"/>
          <p:cNvSpPr>
            <a:spLocks noChangeShapeType="1"/>
          </p:cNvSpPr>
          <p:nvPr/>
        </p:nvSpPr>
        <p:spPr bwMode="auto">
          <a:xfrm flipV="1">
            <a:off x="5651500" y="5469891"/>
            <a:ext cx="0" cy="485775"/>
          </a:xfrm>
          <a:prstGeom prst="line">
            <a:avLst/>
          </a:prstGeom>
          <a:noFill/>
          <a:ln w="22225" cap="sq">
            <a:solidFill>
              <a:srgbClr val="FF6600"/>
            </a:solidFill>
            <a:round/>
            <a:headEnd type="none" w="sm" len="sm"/>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zh-CN" altLang="en-US"/>
          </a:p>
        </p:txBody>
      </p:sp>
      <p:sp>
        <p:nvSpPr>
          <p:cNvPr id="71714" name="Line 34"/>
          <p:cNvSpPr>
            <a:spLocks noChangeShapeType="1"/>
          </p:cNvSpPr>
          <p:nvPr/>
        </p:nvSpPr>
        <p:spPr bwMode="auto">
          <a:xfrm flipV="1">
            <a:off x="2859405" y="5926455"/>
            <a:ext cx="2772410" cy="8255"/>
          </a:xfrm>
          <a:prstGeom prst="line">
            <a:avLst/>
          </a:prstGeom>
          <a:noFill/>
          <a:ln w="22225" cap="sq">
            <a:solidFill>
              <a:srgbClr val="FF6600"/>
            </a:solidFill>
            <a:round/>
            <a:headEnd type="none" w="sm" len="sm"/>
            <a:tailEnd type="none" w="lg" len="lg"/>
          </a:ln>
          <a:extLst>
            <a:ext uri="{909E8E84-426E-40DD-AFC4-6F175D3DCCD1}">
              <a14:hiddenFill xmlns:a14="http://schemas.microsoft.com/office/drawing/2010/main">
                <a:noFill/>
              </a14:hiddenFill>
            </a:ext>
          </a:extLst>
        </p:spPr>
        <p:txBody>
          <a:bodyPr lIns="90000" tIns="118800" rIns="90000" bIns="118800" anchor="ctr" anchorCtr="1">
            <a:noAutofit/>
          </a:bodyPr>
          <a:lstStyle/>
          <a:p>
            <a:endParaRPr lang="zh-CN" altLang="en-US"/>
          </a:p>
        </p:txBody>
      </p:sp>
      <p:sp>
        <p:nvSpPr>
          <p:cNvPr id="71715" name="Text Box 35"/>
          <p:cNvSpPr txBox="1">
            <a:spLocks noChangeArrowheads="1"/>
          </p:cNvSpPr>
          <p:nvPr/>
        </p:nvSpPr>
        <p:spPr bwMode="auto">
          <a:xfrm>
            <a:off x="1476375" y="5560378"/>
            <a:ext cx="2590800" cy="298450"/>
          </a:xfrm>
          <a:prstGeom prst="rect">
            <a:avLst/>
          </a:prstGeom>
          <a:noFill/>
          <a:ln>
            <a:noFill/>
          </a:ln>
          <a:effectLst>
            <a:prstShdw prst="shdw13" dist="53882" dir="13500000">
              <a:srgbClr val="7A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Lst>
        </p:spPr>
        <p:txBody>
          <a:bodyPr lIns="90000" tIns="10800" rIns="90000" bIns="10800"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latin typeface="华文中宋" panose="02010600040101010101" pitchFamily="2" charset="-122"/>
                <a:ea typeface="华文中宋" panose="02010600040101010101" pitchFamily="2" charset="-122"/>
              </a:rPr>
              <a:t>“读存储器”命令</a:t>
            </a:r>
            <a:endParaRPr lang="zh-CN" altLang="en-US" sz="2000" b="1">
              <a:latin typeface="华文中宋" panose="02010600040101010101" pitchFamily="2" charset="-122"/>
              <a:ea typeface="华文中宋" panose="02010600040101010101" pitchFamily="2" charset="-122"/>
            </a:endParaRPr>
          </a:p>
        </p:txBody>
      </p:sp>
      <p:sp>
        <p:nvSpPr>
          <p:cNvPr id="71716" name="Line 36"/>
          <p:cNvSpPr>
            <a:spLocks noChangeShapeType="1"/>
          </p:cNvSpPr>
          <p:nvPr/>
        </p:nvSpPr>
        <p:spPr bwMode="auto">
          <a:xfrm flipV="1">
            <a:off x="8099425" y="3380740"/>
            <a:ext cx="5715" cy="921385"/>
          </a:xfrm>
          <a:prstGeom prst="line">
            <a:avLst/>
          </a:prstGeom>
          <a:noFill/>
          <a:ln w="50800" cap="sq">
            <a:solidFill>
              <a:srgbClr val="FF6600"/>
            </a:solidFill>
            <a:round/>
            <a:headEnd type="none" w="sm" len="sm"/>
            <a:tailEnd type="triangle" w="lg" len="lg"/>
          </a:ln>
          <a:extLst>
            <a:ext uri="{909E8E84-426E-40DD-AFC4-6F175D3DCCD1}">
              <a14:hiddenFill xmlns:a14="http://schemas.microsoft.com/office/drawing/2010/main">
                <a:noFill/>
              </a14:hiddenFill>
            </a:ext>
          </a:extLst>
        </p:spPr>
        <p:txBody>
          <a:bodyPr lIns="90000" tIns="118800" rIns="90000" bIns="118800" anchor="ctr" anchorCtr="1">
            <a:noAutofit/>
          </a:bodyPr>
          <a:lstStyle/>
          <a:p>
            <a:endParaRPr lang="zh-CN" altLang="en-US"/>
          </a:p>
        </p:txBody>
      </p:sp>
      <p:sp>
        <p:nvSpPr>
          <p:cNvPr id="71717" name="Line 37"/>
          <p:cNvSpPr>
            <a:spLocks noChangeShapeType="1"/>
          </p:cNvSpPr>
          <p:nvPr/>
        </p:nvSpPr>
        <p:spPr bwMode="auto">
          <a:xfrm>
            <a:off x="6948805" y="4328795"/>
            <a:ext cx="1187450" cy="23495"/>
          </a:xfrm>
          <a:prstGeom prst="line">
            <a:avLst/>
          </a:prstGeom>
          <a:noFill/>
          <a:ln w="50800" cap="sq">
            <a:solidFill>
              <a:srgbClr val="FF6600"/>
            </a:solidFill>
            <a:round/>
            <a:headEnd type="none" w="lg" len="med"/>
            <a:tailEnd type="none" w="lg" len="lg"/>
          </a:ln>
          <a:extLst>
            <a:ext uri="{909E8E84-426E-40DD-AFC4-6F175D3DCCD1}">
              <a14:hiddenFill xmlns:a14="http://schemas.microsoft.com/office/drawing/2010/main">
                <a:noFill/>
              </a14:hiddenFill>
            </a:ext>
          </a:extLst>
        </p:spPr>
        <p:txBody>
          <a:bodyPr lIns="90000" tIns="118800" rIns="90000" bIns="118800" anchor="ctr" anchorCtr="1">
            <a:noAutofit/>
          </a:bodyPr>
          <a:lstStyle/>
          <a:p>
            <a:endParaRPr lang="zh-CN" altLang="en-US"/>
          </a:p>
        </p:txBody>
      </p:sp>
      <p:sp>
        <p:nvSpPr>
          <p:cNvPr id="71718" name="Text Box 38"/>
          <p:cNvSpPr txBox="1">
            <a:spLocks noChangeArrowheads="1"/>
          </p:cNvSpPr>
          <p:nvPr/>
        </p:nvSpPr>
        <p:spPr bwMode="auto">
          <a:xfrm>
            <a:off x="7308850" y="2244090"/>
            <a:ext cx="1582738" cy="298450"/>
          </a:xfrm>
          <a:prstGeom prst="rect">
            <a:avLst/>
          </a:prstGeom>
          <a:noFill/>
          <a:ln>
            <a:noFill/>
          </a:ln>
          <a:effectLst>
            <a:prstShdw prst="shdw13" dist="53882" dir="13500000">
              <a:srgbClr val="7A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Lst>
        </p:spPr>
        <p:txBody>
          <a:bodyPr lIns="90000" tIns="10800" rIns="90000" bIns="10800"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latin typeface="华文中宋" panose="02010600040101010101" pitchFamily="2" charset="-122"/>
                <a:ea typeface="华文中宋" panose="02010600040101010101" pitchFamily="2" charset="-122"/>
              </a:rPr>
              <a:t>指令译码</a:t>
            </a:r>
            <a:endParaRPr lang="zh-CN" altLang="en-US" sz="2000" b="1">
              <a:latin typeface="华文中宋" panose="02010600040101010101" pitchFamily="2" charset="-122"/>
              <a:ea typeface="华文中宋" panose="02010600040101010101" pitchFamily="2" charset="-122"/>
            </a:endParaRPr>
          </a:p>
        </p:txBody>
      </p:sp>
      <p:sp>
        <p:nvSpPr>
          <p:cNvPr id="71720" name="Text Box 40"/>
          <p:cNvSpPr txBox="1">
            <a:spLocks noChangeArrowheads="1"/>
          </p:cNvSpPr>
          <p:nvPr/>
        </p:nvSpPr>
        <p:spPr bwMode="auto">
          <a:xfrm>
            <a:off x="8314690" y="3172778"/>
            <a:ext cx="503238" cy="1129030"/>
          </a:xfrm>
          <a:prstGeom prst="rect">
            <a:avLst/>
          </a:prstGeom>
          <a:noFill/>
          <a:ln>
            <a:noFill/>
          </a:ln>
          <a:effectLst>
            <a:prstShdw prst="shdw13" dist="53882" dir="13500000">
              <a:srgbClr val="7A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Lst>
        </p:spPr>
        <p:txBody>
          <a:bodyPr lIns="90000" tIns="10800" rIns="90000" bIns="10800"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latin typeface="华文楷体" panose="02010600040101010101" pitchFamily="2" charset="-122"/>
                <a:ea typeface="华文楷体" panose="02010600040101010101" pitchFamily="2" charset="-122"/>
              </a:rPr>
              <a:t>数据总线</a:t>
            </a:r>
            <a:endParaRPr lang="zh-CN" altLang="en-US" sz="2000" b="1">
              <a:latin typeface="华文楷体" panose="02010600040101010101" pitchFamily="2" charset="-122"/>
              <a:ea typeface="华文楷体" panose="02010600040101010101" pitchFamily="2" charset="-122"/>
            </a:endParaRPr>
          </a:p>
        </p:txBody>
      </p:sp>
      <p:sp>
        <p:nvSpPr>
          <p:cNvPr id="71723" name="Text Box 43"/>
          <p:cNvSpPr txBox="1">
            <a:spLocks noChangeArrowheads="1"/>
          </p:cNvSpPr>
          <p:nvPr/>
        </p:nvSpPr>
        <p:spPr bwMode="auto">
          <a:xfrm>
            <a:off x="2698750" y="4628515"/>
            <a:ext cx="1368425" cy="298450"/>
          </a:xfrm>
          <a:prstGeom prst="rect">
            <a:avLst/>
          </a:prstGeom>
          <a:noFill/>
          <a:ln>
            <a:noFill/>
          </a:ln>
          <a:effectLst>
            <a:prstShdw prst="shdw13" dist="53882" dir="13500000">
              <a:srgbClr val="7A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Lst>
        </p:spPr>
        <p:txBody>
          <a:bodyPr lIns="90000" tIns="10800" rIns="90000" bIns="10800"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latin typeface="华文楷体" panose="02010600040101010101" pitchFamily="2" charset="-122"/>
                <a:ea typeface="华文楷体" panose="02010600040101010101" pitchFamily="2" charset="-122"/>
              </a:rPr>
              <a:t>地址总线</a:t>
            </a:r>
            <a:endParaRPr lang="zh-CN" altLang="en-US" sz="2000" b="1">
              <a:latin typeface="华文楷体" panose="02010600040101010101" pitchFamily="2" charset="-122"/>
              <a:ea typeface="华文楷体" panose="02010600040101010101" pitchFamily="2" charset="-122"/>
            </a:endParaRPr>
          </a:p>
        </p:txBody>
      </p:sp>
      <p:sp>
        <p:nvSpPr>
          <p:cNvPr id="71724" name="Text Box 44"/>
          <p:cNvSpPr txBox="1">
            <a:spLocks noChangeArrowheads="1"/>
          </p:cNvSpPr>
          <p:nvPr/>
        </p:nvSpPr>
        <p:spPr bwMode="auto">
          <a:xfrm>
            <a:off x="7164388" y="4628515"/>
            <a:ext cx="935037" cy="298450"/>
          </a:xfrm>
          <a:prstGeom prst="rect">
            <a:avLst/>
          </a:prstGeom>
          <a:noFill/>
          <a:ln>
            <a:noFill/>
          </a:ln>
          <a:effectLst>
            <a:prstShdw prst="shdw13" dist="53882" dir="13500000">
              <a:srgbClr val="7A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Lst>
        </p:spPr>
        <p:txBody>
          <a:bodyPr lIns="90000" tIns="10800" rIns="90000" bIns="10800"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Tahoma" panose="020B0604030504040204" pitchFamily="34" charset="0"/>
              </a:rPr>
              <a:t>B1H</a:t>
            </a:r>
            <a:endParaRPr lang="en-US" altLang="zh-CN" sz="2000" b="1">
              <a:latin typeface="Tahoma" panose="020B0604030504040204" pitchFamily="34" charset="0"/>
            </a:endParaRPr>
          </a:p>
        </p:txBody>
      </p:sp>
      <p:sp>
        <p:nvSpPr>
          <p:cNvPr id="71726" name="Text Box 46"/>
          <p:cNvSpPr txBox="1">
            <a:spLocks noChangeArrowheads="1"/>
          </p:cNvSpPr>
          <p:nvPr/>
        </p:nvSpPr>
        <p:spPr bwMode="auto">
          <a:xfrm>
            <a:off x="791845" y="1940560"/>
            <a:ext cx="190658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10800" rIns="90000" bIns="10800"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Tahoma" panose="020B0604030504040204" pitchFamily="34" charset="0"/>
              </a:rPr>
              <a:t>1000FH</a:t>
            </a:r>
            <a:endParaRPr lang="en-US" altLang="zh-CN" b="1">
              <a:latin typeface="Tahoma" panose="020B0604030504040204" pitchFamily="34" charset="0"/>
            </a:endParaRPr>
          </a:p>
        </p:txBody>
      </p:sp>
      <p:sp>
        <p:nvSpPr>
          <p:cNvPr id="86043" name="Rectangle 2"/>
          <p:cNvSpPr>
            <a:spLocks noChangeArrowheads="1"/>
          </p:cNvSpPr>
          <p:nvPr/>
        </p:nvSpPr>
        <p:spPr bwMode="auto">
          <a:xfrm>
            <a:off x="179388" y="457200"/>
            <a:ext cx="6842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200">
                <a:solidFill>
                  <a:schemeClr val="bg1"/>
                </a:solidFill>
                <a:ea typeface="华文行楷" panose="02010800040101010101" pitchFamily="2" charset="-122"/>
              </a:rPr>
              <a:t>微机读取一条指令的工作过程</a:t>
            </a:r>
            <a:r>
              <a:rPr lang="zh-CN" altLang="en-US" sz="3200">
                <a:solidFill>
                  <a:srgbClr val="800000"/>
                </a:solidFill>
              </a:rPr>
              <a:t>：</a:t>
            </a:r>
            <a:endParaRPr lang="zh-CN" altLang="en-US" sz="3200">
              <a:solidFill>
                <a:srgbClr val="800000"/>
              </a:solidFill>
            </a:endParaRPr>
          </a:p>
        </p:txBody>
      </p:sp>
      <p:grpSp>
        <p:nvGrpSpPr>
          <p:cNvPr id="4" name="组合 3"/>
          <p:cNvGrpSpPr/>
          <p:nvPr/>
        </p:nvGrpSpPr>
        <p:grpSpPr bwMode="auto">
          <a:xfrm>
            <a:off x="5003800" y="2744153"/>
            <a:ext cx="1944688" cy="2740025"/>
            <a:chOff x="5003801" y="1923678"/>
            <a:chExt cx="2101850" cy="2592363"/>
          </a:xfrm>
        </p:grpSpPr>
        <p:sp>
          <p:nvSpPr>
            <p:cNvPr id="86045" name="Text Box 30"/>
            <p:cNvSpPr txBox="1">
              <a:spLocks noChangeArrowheads="1"/>
            </p:cNvSpPr>
            <p:nvPr/>
          </p:nvSpPr>
          <p:spPr bwMode="auto">
            <a:xfrm>
              <a:off x="5292080" y="3479279"/>
              <a:ext cx="1368425" cy="282366"/>
            </a:xfrm>
            <a:prstGeom prst="rect">
              <a:avLst/>
            </a:prstGeom>
            <a:noFill/>
            <a:ln>
              <a:noFill/>
            </a:ln>
            <a:effectLst>
              <a:prstShdw prst="shdw13" dist="53882" dir="13500000">
                <a:srgbClr val="7A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Lst>
          </p:spPr>
          <p:txBody>
            <a:bodyPr lIns="90000" tIns="10800" rIns="90000" bIns="10800"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Tahoma" panose="020B0604030504040204" pitchFamily="34" charset="0"/>
                </a:rPr>
                <a:t>B1H</a:t>
              </a:r>
              <a:endParaRPr lang="en-US" altLang="zh-CN" sz="2000" b="1">
                <a:latin typeface="Tahoma" panose="020B0604030504040204" pitchFamily="34" charset="0"/>
              </a:endParaRPr>
            </a:p>
          </p:txBody>
        </p:sp>
        <p:sp>
          <p:nvSpPr>
            <p:cNvPr id="86046" name="Line 10"/>
            <p:cNvSpPr>
              <a:spLocks noChangeShapeType="1"/>
            </p:cNvSpPr>
            <p:nvPr/>
          </p:nvSpPr>
          <p:spPr bwMode="auto">
            <a:xfrm flipV="1">
              <a:off x="5018088" y="3162615"/>
              <a:ext cx="2087563" cy="459596"/>
            </a:xfrm>
            <a:prstGeom prst="line">
              <a:avLst/>
            </a:prstGeom>
            <a:noFill/>
            <a:ln w="22225" cap="sq">
              <a:solidFill>
                <a:srgbClr val="339966"/>
              </a:solidFill>
              <a:round/>
              <a:headEnd type="none" w="sm" len="sm"/>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zh-CN" altLang="en-US"/>
            </a:p>
          </p:txBody>
        </p:sp>
        <p:sp>
          <p:nvSpPr>
            <p:cNvPr id="86047" name="Line 11"/>
            <p:cNvSpPr>
              <a:spLocks noChangeShapeType="1"/>
            </p:cNvSpPr>
            <p:nvPr/>
          </p:nvSpPr>
          <p:spPr bwMode="auto">
            <a:xfrm flipV="1">
              <a:off x="5018088" y="2701992"/>
              <a:ext cx="2087563" cy="459596"/>
            </a:xfrm>
            <a:prstGeom prst="line">
              <a:avLst/>
            </a:prstGeom>
            <a:noFill/>
            <a:ln w="22225" cap="sq">
              <a:solidFill>
                <a:srgbClr val="339966"/>
              </a:solidFill>
              <a:round/>
              <a:headEnd type="none" w="sm" len="sm"/>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zh-CN" altLang="en-US"/>
            </a:p>
          </p:txBody>
        </p:sp>
        <p:sp>
          <p:nvSpPr>
            <p:cNvPr id="86048" name="Line 12"/>
            <p:cNvSpPr>
              <a:spLocks noChangeShapeType="1"/>
            </p:cNvSpPr>
            <p:nvPr/>
          </p:nvSpPr>
          <p:spPr bwMode="auto">
            <a:xfrm flipV="1">
              <a:off x="5018088" y="3618302"/>
              <a:ext cx="2087563" cy="459596"/>
            </a:xfrm>
            <a:prstGeom prst="line">
              <a:avLst/>
            </a:prstGeom>
            <a:noFill/>
            <a:ln w="22225" cap="sq">
              <a:solidFill>
                <a:srgbClr val="339966"/>
              </a:solidFill>
              <a:round/>
              <a:headEnd type="none" w="sm" len="sm"/>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zh-CN" altLang="en-US"/>
            </a:p>
          </p:txBody>
        </p:sp>
        <p:sp>
          <p:nvSpPr>
            <p:cNvPr id="86049" name="Text Box 31"/>
            <p:cNvSpPr txBox="1">
              <a:spLocks noChangeArrowheads="1"/>
            </p:cNvSpPr>
            <p:nvPr/>
          </p:nvSpPr>
          <p:spPr bwMode="auto">
            <a:xfrm>
              <a:off x="5508625" y="2427734"/>
              <a:ext cx="935038" cy="334634"/>
            </a:xfrm>
            <a:prstGeom prst="rect">
              <a:avLst/>
            </a:prstGeom>
            <a:noFill/>
            <a:ln>
              <a:noFill/>
            </a:ln>
            <a:effectLst>
              <a:prstShdw prst="shdw13" dist="53882" dir="13500000">
                <a:srgbClr val="7A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Lst>
          </p:spPr>
          <p:txBody>
            <a:bodyPr lIns="90000" tIns="10800" rIns="90000" bIns="10800"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宋体" panose="02010600030101010101" pitchFamily="2" charset="-122"/>
                </a:rPr>
                <a:t>┇</a:t>
              </a:r>
              <a:endParaRPr lang="en-US" altLang="zh-CN" b="1">
                <a:latin typeface="宋体" panose="02010600030101010101" pitchFamily="2" charset="-122"/>
              </a:endParaRPr>
            </a:p>
          </p:txBody>
        </p:sp>
        <p:sp>
          <p:nvSpPr>
            <p:cNvPr id="86050" name="Text Box 32"/>
            <p:cNvSpPr txBox="1">
              <a:spLocks noChangeArrowheads="1"/>
            </p:cNvSpPr>
            <p:nvPr/>
          </p:nvSpPr>
          <p:spPr bwMode="auto">
            <a:xfrm>
              <a:off x="5508972" y="4036004"/>
              <a:ext cx="935038" cy="334634"/>
            </a:xfrm>
            <a:prstGeom prst="rect">
              <a:avLst/>
            </a:prstGeom>
            <a:noFill/>
            <a:ln>
              <a:noFill/>
            </a:ln>
            <a:effectLst>
              <a:prstShdw prst="shdw13" dist="53882" dir="13500000">
                <a:srgbClr val="7A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Lst>
          </p:spPr>
          <p:txBody>
            <a:bodyPr lIns="90000" tIns="10800" rIns="90000" bIns="10800"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宋体" panose="02010600030101010101" pitchFamily="2" charset="-122"/>
                </a:rPr>
                <a:t>┇</a:t>
              </a:r>
              <a:endParaRPr lang="en-US" altLang="zh-CN" b="1">
                <a:latin typeface="宋体" panose="02010600030101010101" pitchFamily="2" charset="-122"/>
              </a:endParaRPr>
            </a:p>
          </p:txBody>
        </p:sp>
        <p:sp>
          <p:nvSpPr>
            <p:cNvPr id="86051" name="Text Box 41"/>
            <p:cNvSpPr txBox="1">
              <a:spLocks noChangeArrowheads="1"/>
            </p:cNvSpPr>
            <p:nvPr/>
          </p:nvSpPr>
          <p:spPr bwMode="auto">
            <a:xfrm>
              <a:off x="5148263" y="1923678"/>
              <a:ext cx="1728788" cy="282366"/>
            </a:xfrm>
            <a:prstGeom prst="rect">
              <a:avLst/>
            </a:prstGeom>
            <a:noFill/>
            <a:ln>
              <a:noFill/>
            </a:ln>
            <a:effectLst>
              <a:prstShdw prst="shdw13" dist="53882" dir="13500000">
                <a:srgbClr val="7A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type="none" w="sm" len="sm"/>
                  <a:tailEnd type="none" w="lg" len="lg"/>
                </a14:hiddenLine>
              </a:ext>
            </a:extLst>
          </p:spPr>
          <p:txBody>
            <a:bodyPr lIns="90000" tIns="10800" rIns="90000" bIns="10800"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latin typeface="华文中宋" panose="02010600040101010101" pitchFamily="2" charset="-122"/>
                  <a:ea typeface="华文中宋" panose="02010600040101010101" pitchFamily="2" charset="-122"/>
                </a:rPr>
                <a:t>内存储器</a:t>
              </a:r>
              <a:endParaRPr lang="zh-CN" altLang="en-US" sz="2000" b="1">
                <a:latin typeface="华文中宋" panose="02010600040101010101" pitchFamily="2" charset="-122"/>
                <a:ea typeface="华文中宋" panose="02010600040101010101" pitchFamily="2" charset="-122"/>
              </a:endParaRPr>
            </a:p>
          </p:txBody>
        </p:sp>
        <p:sp>
          <p:nvSpPr>
            <p:cNvPr id="3" name="矩形 2"/>
            <p:cNvSpPr/>
            <p:nvPr/>
          </p:nvSpPr>
          <p:spPr bwMode="auto">
            <a:xfrm>
              <a:off x="5003801" y="2329204"/>
              <a:ext cx="2089839" cy="2186837"/>
            </a:xfrm>
            <a:prstGeom prst="rect">
              <a:avLst/>
            </a:prstGeom>
            <a:noFill/>
            <a:ln w="22225" cap="sq" cmpd="sng" algn="ctr">
              <a:solidFill>
                <a:schemeClr val="accent1">
                  <a:lumMod val="75000"/>
                </a:schemeClr>
              </a:solidFill>
              <a:prstDash val="solid"/>
              <a:round/>
              <a:headEnd type="none" w="sm" len="sm"/>
              <a:tailEnd type="none" w="lg" len="lg"/>
            </a:ln>
            <a:effectLst/>
          </p:spPr>
          <p:txBody>
            <a:bodyPr/>
            <a:lstStyle/>
            <a:p>
              <a:pPr>
                <a:defRPr/>
              </a:pPr>
              <a:endParaRPr kumimoji="0" lang="zh-CN" altLang="en-US" sz="1800">
                <a:latin typeface="Tahoma" panose="020B0604030504040204" pitchFamily="34" charset="0"/>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1693"/>
                                        </p:tgtEl>
                                        <p:attrNameLst>
                                          <p:attrName>style.visibility</p:attrName>
                                        </p:attrNameLst>
                                      </p:cBhvr>
                                      <p:to>
                                        <p:strVal val="visible"/>
                                      </p:to>
                                    </p:set>
                                    <p:animEffect transition="in" filter="blinds(horizontal)">
                                      <p:cBhvr>
                                        <p:cTn id="13" dur="500"/>
                                        <p:tgtEl>
                                          <p:spTgt spid="7169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1694"/>
                                        </p:tgtEl>
                                        <p:attrNameLst>
                                          <p:attrName>style.visibility</p:attrName>
                                        </p:attrNameLst>
                                      </p:cBhvr>
                                      <p:to>
                                        <p:strVal val="visible"/>
                                      </p:to>
                                    </p:set>
                                    <p:animEffect transition="in" filter="blinds(horizontal)">
                                      <p:cBhvr>
                                        <p:cTn id="16" dur="500"/>
                                        <p:tgtEl>
                                          <p:spTgt spid="71694"/>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71684"/>
                                        </p:tgtEl>
                                        <p:attrNameLst>
                                          <p:attrName>style.visibility</p:attrName>
                                        </p:attrNameLst>
                                      </p:cBhvr>
                                      <p:to>
                                        <p:strVal val="visible"/>
                                      </p:to>
                                    </p:set>
                                    <p:animEffect transition="in" filter="blinds(horizontal)">
                                      <p:cBhvr>
                                        <p:cTn id="20" dur="500"/>
                                        <p:tgtEl>
                                          <p:spTgt spid="7168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1" fill="hold" grpId="1" nodeType="clickEffect">
                                  <p:stCondLst>
                                    <p:cond delay="0"/>
                                  </p:stCondLst>
                                  <p:childTnLst>
                                    <p:animEffect transition="out" filter="wipe(up)">
                                      <p:cBhvr>
                                        <p:cTn id="24" dur="500"/>
                                        <p:tgtEl>
                                          <p:spTgt spid="71684"/>
                                        </p:tgtEl>
                                      </p:cBhvr>
                                    </p:animEffect>
                                    <p:set>
                                      <p:cBhvr>
                                        <p:cTn id="25" dur="1" fill="hold">
                                          <p:stCondLst>
                                            <p:cond delay="499"/>
                                          </p:stCondLst>
                                        </p:cTn>
                                        <p:tgtEl>
                                          <p:spTgt spid="71684"/>
                                        </p:tgtEl>
                                        <p:attrNameLst>
                                          <p:attrName>style.visibility</p:attrName>
                                        </p:attrNameLst>
                                      </p:cBhvr>
                                      <p:to>
                                        <p:strVal val="hidden"/>
                                      </p:to>
                                    </p:se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71726"/>
                                        </p:tgtEl>
                                        <p:attrNameLst>
                                          <p:attrName>style.visibility</p:attrName>
                                        </p:attrNameLst>
                                      </p:cBhvr>
                                      <p:to>
                                        <p:strVal val="visible"/>
                                      </p:to>
                                    </p:set>
                                    <p:animEffect transition="in" filter="blinds(horizontal)">
                                      <p:cBhvr>
                                        <p:cTn id="29" dur="500"/>
                                        <p:tgtEl>
                                          <p:spTgt spid="7172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71700"/>
                                        </p:tgtEl>
                                        <p:attrNameLst>
                                          <p:attrName>style.visibility</p:attrName>
                                        </p:attrNameLst>
                                      </p:cBhvr>
                                      <p:to>
                                        <p:strVal val="visible"/>
                                      </p:to>
                                    </p:set>
                                    <p:animEffect transition="in" filter="wipe(up)">
                                      <p:cBhvr>
                                        <p:cTn id="34" dur="500"/>
                                        <p:tgtEl>
                                          <p:spTgt spid="71700"/>
                                        </p:tgtEl>
                                      </p:cBhvr>
                                    </p:animEffect>
                                  </p:childTnLst>
                                </p:cTn>
                              </p:par>
                            </p:childTnLst>
                          </p:cTn>
                        </p:par>
                        <p:par>
                          <p:cTn id="35" fill="hold">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71698"/>
                                        </p:tgtEl>
                                        <p:attrNameLst>
                                          <p:attrName>style.visibility</p:attrName>
                                        </p:attrNameLst>
                                      </p:cBhvr>
                                      <p:to>
                                        <p:strVal val="visible"/>
                                      </p:to>
                                    </p:set>
                                    <p:animEffect transition="in" filter="blinds(horizontal)">
                                      <p:cBhvr>
                                        <p:cTn id="38" dur="500"/>
                                        <p:tgtEl>
                                          <p:spTgt spid="7169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71699"/>
                                        </p:tgtEl>
                                        <p:attrNameLst>
                                          <p:attrName>style.visibility</p:attrName>
                                        </p:attrNameLst>
                                      </p:cBhvr>
                                      <p:to>
                                        <p:strVal val="visible"/>
                                      </p:to>
                                    </p:set>
                                    <p:animEffect transition="in" filter="blinds(horizontal)">
                                      <p:cBhvr>
                                        <p:cTn id="41" dur="500"/>
                                        <p:tgtEl>
                                          <p:spTgt spid="71699"/>
                                        </p:tgtEl>
                                      </p:cBhvr>
                                    </p:animEffect>
                                  </p:childTnLst>
                                </p:cTn>
                              </p:par>
                            </p:childTnLst>
                          </p:cTn>
                        </p:par>
                        <p:par>
                          <p:cTn id="42" fill="hold">
                            <p:stCondLst>
                              <p:cond delay="1000"/>
                            </p:stCondLst>
                            <p:childTnLst>
                              <p:par>
                                <p:cTn id="43" presetID="3" presetClass="entr" presetSubtype="10" fill="hold" grpId="0" nodeType="afterEffect">
                                  <p:stCondLst>
                                    <p:cond delay="0"/>
                                  </p:stCondLst>
                                  <p:childTnLst>
                                    <p:set>
                                      <p:cBhvr>
                                        <p:cTn id="44" dur="1" fill="hold">
                                          <p:stCondLst>
                                            <p:cond delay="0"/>
                                          </p:stCondLst>
                                        </p:cTn>
                                        <p:tgtEl>
                                          <p:spTgt spid="71702"/>
                                        </p:tgtEl>
                                        <p:attrNameLst>
                                          <p:attrName>style.visibility</p:attrName>
                                        </p:attrNameLst>
                                      </p:cBhvr>
                                      <p:to>
                                        <p:strVal val="visible"/>
                                      </p:to>
                                    </p:set>
                                    <p:animEffect transition="in" filter="blinds(horizontal)">
                                      <p:cBhvr>
                                        <p:cTn id="45" dur="500"/>
                                        <p:tgtEl>
                                          <p:spTgt spid="7170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1703"/>
                                        </p:tgtEl>
                                        <p:attrNameLst>
                                          <p:attrName>style.visibility</p:attrName>
                                        </p:attrNameLst>
                                      </p:cBhvr>
                                      <p:to>
                                        <p:strVal val="visible"/>
                                      </p:to>
                                    </p:set>
                                    <p:animEffect transition="in" filter="wipe(left)">
                                      <p:cBhvr>
                                        <p:cTn id="50" dur="500"/>
                                        <p:tgtEl>
                                          <p:spTgt spid="71703"/>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71704"/>
                                        </p:tgtEl>
                                        <p:attrNameLst>
                                          <p:attrName>style.visibility</p:attrName>
                                        </p:attrNameLst>
                                      </p:cBhvr>
                                      <p:to>
                                        <p:strVal val="visible"/>
                                      </p:to>
                                    </p:set>
                                    <p:animEffect transition="in" filter="wipe(down)">
                                      <p:cBhvr>
                                        <p:cTn id="54" dur="500"/>
                                        <p:tgtEl>
                                          <p:spTgt spid="71704"/>
                                        </p:tgtEl>
                                      </p:cBhvr>
                                    </p:animEffect>
                                  </p:childTnLst>
                                </p:cTn>
                              </p:par>
                            </p:childTnLst>
                          </p:cTn>
                        </p:par>
                        <p:par>
                          <p:cTn id="55" fill="hold">
                            <p:stCondLst>
                              <p:cond delay="1000"/>
                            </p:stCondLst>
                            <p:childTnLst>
                              <p:par>
                                <p:cTn id="56" presetID="22" presetClass="entr" presetSubtype="4" fill="hold"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down)">
                                      <p:cBhvr>
                                        <p:cTn id="58" dur="500"/>
                                        <p:tgtEl>
                                          <p:spTgt spid="5"/>
                                        </p:tgtEl>
                                      </p:cBhvr>
                                    </p:animEffect>
                                  </p:childTnLst>
                                </p:cTn>
                              </p:par>
                            </p:childTnLst>
                          </p:cTn>
                        </p:par>
                        <p:par>
                          <p:cTn id="59" fill="hold">
                            <p:stCondLst>
                              <p:cond delay="1500"/>
                            </p:stCondLst>
                            <p:childTnLst>
                              <p:par>
                                <p:cTn id="60" presetID="22" presetClass="entr" presetSubtype="2" fill="hold" grpId="0" nodeType="afterEffect">
                                  <p:stCondLst>
                                    <p:cond delay="0"/>
                                  </p:stCondLst>
                                  <p:childTnLst>
                                    <p:set>
                                      <p:cBhvr>
                                        <p:cTn id="61" dur="1" fill="hold">
                                          <p:stCondLst>
                                            <p:cond delay="0"/>
                                          </p:stCondLst>
                                        </p:cTn>
                                        <p:tgtEl>
                                          <p:spTgt spid="71705"/>
                                        </p:tgtEl>
                                        <p:attrNameLst>
                                          <p:attrName>style.visibility</p:attrName>
                                        </p:attrNameLst>
                                      </p:cBhvr>
                                      <p:to>
                                        <p:strVal val="visible"/>
                                      </p:to>
                                    </p:set>
                                    <p:animEffect transition="in" filter="wipe(right)">
                                      <p:cBhvr>
                                        <p:cTn id="62" dur="500"/>
                                        <p:tgtEl>
                                          <p:spTgt spid="71705"/>
                                        </p:tgtEl>
                                      </p:cBhvr>
                                    </p:animEffect>
                                  </p:childTnLst>
                                </p:cTn>
                              </p:par>
                            </p:childTnLst>
                          </p:cTn>
                        </p:par>
                        <p:par>
                          <p:cTn id="63" fill="hold">
                            <p:stCondLst>
                              <p:cond delay="2000"/>
                            </p:stCondLst>
                            <p:childTnLst>
                              <p:par>
                                <p:cTn id="64" presetID="22" presetClass="entr" presetSubtype="1" fill="hold" grpId="0" nodeType="afterEffect">
                                  <p:stCondLst>
                                    <p:cond delay="0"/>
                                  </p:stCondLst>
                                  <p:childTnLst>
                                    <p:set>
                                      <p:cBhvr>
                                        <p:cTn id="65" dur="1" fill="hold">
                                          <p:stCondLst>
                                            <p:cond delay="0"/>
                                          </p:stCondLst>
                                        </p:cTn>
                                        <p:tgtEl>
                                          <p:spTgt spid="71706"/>
                                        </p:tgtEl>
                                        <p:attrNameLst>
                                          <p:attrName>style.visibility</p:attrName>
                                        </p:attrNameLst>
                                      </p:cBhvr>
                                      <p:to>
                                        <p:strVal val="visible"/>
                                      </p:to>
                                    </p:set>
                                    <p:animEffect transition="in" filter="wipe(up)">
                                      <p:cBhvr>
                                        <p:cTn id="66" dur="500"/>
                                        <p:tgtEl>
                                          <p:spTgt spid="7170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71701"/>
                                        </p:tgtEl>
                                        <p:attrNameLst>
                                          <p:attrName>style.visibility</p:attrName>
                                        </p:attrNameLst>
                                      </p:cBhvr>
                                      <p:to>
                                        <p:strVal val="visible"/>
                                      </p:to>
                                    </p:set>
                                    <p:animEffect transition="in" filter="wipe(up)">
                                      <p:cBhvr>
                                        <p:cTn id="71" dur="750"/>
                                        <p:tgtEl>
                                          <p:spTgt spid="71701"/>
                                        </p:tgtEl>
                                      </p:cBhvr>
                                    </p:animEffect>
                                  </p:childTnLst>
                                </p:cTn>
                              </p:par>
                            </p:childTnLst>
                          </p:cTn>
                        </p:par>
                        <p:par>
                          <p:cTn id="72" fill="hold">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71687"/>
                                        </p:tgtEl>
                                        <p:attrNameLst>
                                          <p:attrName>style.visibility</p:attrName>
                                        </p:attrNameLst>
                                      </p:cBhvr>
                                      <p:to>
                                        <p:strVal val="visible"/>
                                      </p:to>
                                    </p:set>
                                    <p:animEffect transition="in" filter="wipe(left)">
                                      <p:cBhvr>
                                        <p:cTn id="75" dur="750"/>
                                        <p:tgtEl>
                                          <p:spTgt spid="71687"/>
                                        </p:tgtEl>
                                      </p:cBhvr>
                                    </p:animEffect>
                                  </p:childTnLst>
                                </p:cTn>
                              </p:par>
                            </p:childTnLst>
                          </p:cTn>
                        </p:par>
                        <p:par>
                          <p:cTn id="76" fill="hold">
                            <p:stCondLst>
                              <p:cond delay="2000"/>
                            </p:stCondLst>
                            <p:childTnLst>
                              <p:par>
                                <p:cTn id="77" presetID="3" presetClass="entr" presetSubtype="10" fill="hold" grpId="0" nodeType="afterEffect">
                                  <p:stCondLst>
                                    <p:cond delay="0"/>
                                  </p:stCondLst>
                                  <p:childTnLst>
                                    <p:set>
                                      <p:cBhvr>
                                        <p:cTn id="78" dur="1" fill="hold">
                                          <p:stCondLst>
                                            <p:cond delay="0"/>
                                          </p:stCondLst>
                                        </p:cTn>
                                        <p:tgtEl>
                                          <p:spTgt spid="71723"/>
                                        </p:tgtEl>
                                        <p:attrNameLst>
                                          <p:attrName>style.visibility</p:attrName>
                                        </p:attrNameLst>
                                      </p:cBhvr>
                                      <p:to>
                                        <p:strVal val="visible"/>
                                      </p:to>
                                    </p:set>
                                    <p:animEffect transition="in" filter="blinds(horizontal)">
                                      <p:cBhvr>
                                        <p:cTn id="79" dur="500"/>
                                        <p:tgtEl>
                                          <p:spTgt spid="71723"/>
                                        </p:tgtEl>
                                      </p:cBhvr>
                                    </p:animEffect>
                                  </p:childTnLst>
                                </p:cTn>
                              </p:par>
                            </p:childTnLst>
                          </p:cTn>
                        </p:par>
                        <p:par>
                          <p:cTn id="80" fill="hold">
                            <p:stCondLst>
                              <p:cond delay="2500"/>
                            </p:stCondLst>
                            <p:childTnLst>
                              <p:par>
                                <p:cTn id="81" presetID="22" presetClass="entr" presetSubtype="8" fill="hold" grpId="0" nodeType="afterEffect">
                                  <p:stCondLst>
                                    <p:cond delay="0"/>
                                  </p:stCondLst>
                                  <p:childTnLst>
                                    <p:set>
                                      <p:cBhvr>
                                        <p:cTn id="82" dur="1" fill="hold">
                                          <p:stCondLst>
                                            <p:cond delay="0"/>
                                          </p:stCondLst>
                                        </p:cTn>
                                        <p:tgtEl>
                                          <p:spTgt spid="71697"/>
                                        </p:tgtEl>
                                        <p:attrNameLst>
                                          <p:attrName>style.visibility</p:attrName>
                                        </p:attrNameLst>
                                      </p:cBhvr>
                                      <p:to>
                                        <p:strVal val="visible"/>
                                      </p:to>
                                    </p:set>
                                    <p:animEffect transition="in" filter="wipe(left)">
                                      <p:cBhvr>
                                        <p:cTn id="83" dur="500"/>
                                        <p:tgtEl>
                                          <p:spTgt spid="7169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71715"/>
                                        </p:tgtEl>
                                        <p:attrNameLst>
                                          <p:attrName>style.visibility</p:attrName>
                                        </p:attrNameLst>
                                      </p:cBhvr>
                                      <p:to>
                                        <p:strVal val="visible"/>
                                      </p:to>
                                    </p:set>
                                    <p:animEffect transition="in" filter="wipe(left)">
                                      <p:cBhvr>
                                        <p:cTn id="88" dur="500"/>
                                        <p:tgtEl>
                                          <p:spTgt spid="71715"/>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71714"/>
                                        </p:tgtEl>
                                        <p:attrNameLst>
                                          <p:attrName>style.visibility</p:attrName>
                                        </p:attrNameLst>
                                      </p:cBhvr>
                                      <p:to>
                                        <p:strVal val="visible"/>
                                      </p:to>
                                    </p:set>
                                    <p:animEffect transition="in" filter="wipe(left)">
                                      <p:cBhvr>
                                        <p:cTn id="92" dur="750"/>
                                        <p:tgtEl>
                                          <p:spTgt spid="71714"/>
                                        </p:tgtEl>
                                      </p:cBhvr>
                                    </p:animEffect>
                                  </p:childTnLst>
                                </p:cTn>
                              </p:par>
                            </p:childTnLst>
                          </p:cTn>
                        </p:par>
                        <p:par>
                          <p:cTn id="93" fill="hold">
                            <p:stCondLst>
                              <p:cond delay="1500"/>
                            </p:stCondLst>
                            <p:childTnLst>
                              <p:par>
                                <p:cTn id="94" presetID="22" presetClass="entr" presetSubtype="4" fill="hold" grpId="0" nodeType="afterEffect">
                                  <p:stCondLst>
                                    <p:cond delay="0"/>
                                  </p:stCondLst>
                                  <p:childTnLst>
                                    <p:set>
                                      <p:cBhvr>
                                        <p:cTn id="95" dur="1" fill="hold">
                                          <p:stCondLst>
                                            <p:cond delay="0"/>
                                          </p:stCondLst>
                                        </p:cTn>
                                        <p:tgtEl>
                                          <p:spTgt spid="71713"/>
                                        </p:tgtEl>
                                        <p:attrNameLst>
                                          <p:attrName>style.visibility</p:attrName>
                                        </p:attrNameLst>
                                      </p:cBhvr>
                                      <p:to>
                                        <p:strVal val="visible"/>
                                      </p:to>
                                    </p:set>
                                    <p:animEffect transition="in" filter="wipe(down)">
                                      <p:cBhvr>
                                        <p:cTn id="96" dur="750"/>
                                        <p:tgtEl>
                                          <p:spTgt spid="71713"/>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71724"/>
                                        </p:tgtEl>
                                        <p:attrNameLst>
                                          <p:attrName>style.visibility</p:attrName>
                                        </p:attrNameLst>
                                      </p:cBhvr>
                                      <p:to>
                                        <p:strVal val="visible"/>
                                      </p:to>
                                    </p:set>
                                    <p:animEffect transition="in" filter="blinds(horizontal)">
                                      <p:cBhvr>
                                        <p:cTn id="101" dur="500"/>
                                        <p:tgtEl>
                                          <p:spTgt spid="71724"/>
                                        </p:tgtEl>
                                      </p:cBhvr>
                                    </p:animEffect>
                                  </p:childTnLst>
                                </p:cTn>
                              </p:par>
                            </p:childTnLst>
                          </p:cTn>
                        </p:par>
                        <p:par>
                          <p:cTn id="102" fill="hold">
                            <p:stCondLst>
                              <p:cond delay="500"/>
                            </p:stCondLst>
                            <p:childTnLst>
                              <p:par>
                                <p:cTn id="103" presetID="22" presetClass="entr" presetSubtype="8" fill="hold" grpId="0" nodeType="afterEffect">
                                  <p:stCondLst>
                                    <p:cond delay="0"/>
                                  </p:stCondLst>
                                  <p:childTnLst>
                                    <p:set>
                                      <p:cBhvr>
                                        <p:cTn id="104" dur="1" fill="hold">
                                          <p:stCondLst>
                                            <p:cond delay="0"/>
                                          </p:stCondLst>
                                        </p:cTn>
                                        <p:tgtEl>
                                          <p:spTgt spid="71717"/>
                                        </p:tgtEl>
                                        <p:attrNameLst>
                                          <p:attrName>style.visibility</p:attrName>
                                        </p:attrNameLst>
                                      </p:cBhvr>
                                      <p:to>
                                        <p:strVal val="visible"/>
                                      </p:to>
                                    </p:set>
                                    <p:animEffect transition="in" filter="wipe(left)">
                                      <p:cBhvr>
                                        <p:cTn id="105" dur="1000"/>
                                        <p:tgtEl>
                                          <p:spTgt spid="71717"/>
                                        </p:tgtEl>
                                      </p:cBhvr>
                                    </p:animEffect>
                                  </p:childTnLst>
                                </p:cTn>
                              </p:par>
                            </p:childTnLst>
                          </p:cTn>
                        </p:par>
                        <p:par>
                          <p:cTn id="106" fill="hold">
                            <p:stCondLst>
                              <p:cond delay="1500"/>
                            </p:stCondLst>
                            <p:childTnLst>
                              <p:par>
                                <p:cTn id="107" presetID="22" presetClass="entr" presetSubtype="4" fill="hold" grpId="0" nodeType="afterEffect">
                                  <p:stCondLst>
                                    <p:cond delay="0"/>
                                  </p:stCondLst>
                                  <p:childTnLst>
                                    <p:set>
                                      <p:cBhvr>
                                        <p:cTn id="108" dur="1" fill="hold">
                                          <p:stCondLst>
                                            <p:cond delay="0"/>
                                          </p:stCondLst>
                                        </p:cTn>
                                        <p:tgtEl>
                                          <p:spTgt spid="71716"/>
                                        </p:tgtEl>
                                        <p:attrNameLst>
                                          <p:attrName>style.visibility</p:attrName>
                                        </p:attrNameLst>
                                      </p:cBhvr>
                                      <p:to>
                                        <p:strVal val="visible"/>
                                      </p:to>
                                    </p:set>
                                    <p:animEffect transition="in" filter="wipe(down)">
                                      <p:cBhvr>
                                        <p:cTn id="109" dur="1000"/>
                                        <p:tgtEl>
                                          <p:spTgt spid="71716"/>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71720"/>
                                        </p:tgtEl>
                                        <p:attrNameLst>
                                          <p:attrName>style.visibility</p:attrName>
                                        </p:attrNameLst>
                                      </p:cBhvr>
                                      <p:to>
                                        <p:strVal val="visible"/>
                                      </p:to>
                                    </p:set>
                                    <p:animEffect transition="in" filter="wipe(down)">
                                      <p:cBhvr>
                                        <p:cTn id="112" dur="500"/>
                                        <p:tgtEl>
                                          <p:spTgt spid="71720"/>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71718"/>
                                        </p:tgtEl>
                                        <p:attrNameLst>
                                          <p:attrName>style.visibility</p:attrName>
                                        </p:attrNameLst>
                                      </p:cBhvr>
                                      <p:to>
                                        <p:strVal val="visible"/>
                                      </p:to>
                                    </p:set>
                                    <p:animEffect transition="in" filter="blinds(horizontal)">
                                      <p:cBhvr>
                                        <p:cTn id="117" dur="500"/>
                                        <p:tgtEl>
                                          <p:spTgt spid="71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P spid="71684" grpId="1"/>
      <p:bldP spid="71687" grpId="0" bldLvl="0" animBg="1"/>
      <p:bldP spid="71693" grpId="0" bldLvl="0" animBg="1"/>
      <p:bldP spid="71694" grpId="0" bldLvl="0" animBg="1"/>
      <p:bldP spid="71697" grpId="0" bldLvl="0" animBg="1"/>
      <p:bldP spid="71698" grpId="0"/>
      <p:bldP spid="71699" grpId="0" bldLvl="0" animBg="1"/>
      <p:bldP spid="71700" grpId="0" bldLvl="0" animBg="1"/>
      <p:bldP spid="71701" grpId="0" bldLvl="0" animBg="1"/>
      <p:bldP spid="71702" grpId="0" bldLvl="0" animBg="1"/>
      <p:bldP spid="71703" grpId="0" bldLvl="0" animBg="1"/>
      <p:bldP spid="71704" grpId="0" bldLvl="0" animBg="1"/>
      <p:bldP spid="71705" grpId="0" bldLvl="0" animBg="1"/>
      <p:bldP spid="71706" grpId="0" bldLvl="0" animBg="1"/>
      <p:bldP spid="71713" grpId="0" bldLvl="0" animBg="1"/>
      <p:bldP spid="71714" grpId="0" bldLvl="0" animBg="1"/>
      <p:bldP spid="71715" grpId="0" bldLvl="0" animBg="1"/>
      <p:bldP spid="71716" grpId="0" bldLvl="0" animBg="1"/>
      <p:bldP spid="71717" grpId="0" bldLvl="0" animBg="1"/>
      <p:bldP spid="71718" grpId="0" bldLvl="0" animBg="1"/>
      <p:bldP spid="71720" grpId="0" bldLvl="0" animBg="1"/>
      <p:bldP spid="71723" grpId="0" bldLvl="0" animBg="1"/>
      <p:bldP spid="71724" grpId="0" bldLvl="0" animBg="1"/>
      <p:bldP spid="717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读取第一条指令的工作过程</a:t>
            </a:r>
            <a:endParaRPr lang="zh-CN" altLang="en-US"/>
          </a:p>
        </p:txBody>
      </p:sp>
      <p:pic>
        <p:nvPicPr>
          <p:cNvPr id="6" name="内容占位符 5"/>
          <p:cNvPicPr>
            <a:picLocks noChangeAspect="1"/>
          </p:cNvPicPr>
          <p:nvPr>
            <p:ph idx="1"/>
            <p:custDataLst>
              <p:tags r:id="rId1"/>
            </p:custDataLst>
          </p:nvPr>
        </p:nvPicPr>
        <p:blipFill>
          <a:blip r:embed="rId2"/>
          <a:stretch>
            <a:fillRect/>
          </a:stretch>
        </p:blipFill>
        <p:spPr>
          <a:xfrm>
            <a:off x="990600" y="1219200"/>
            <a:ext cx="7640320" cy="5725160"/>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求</a:t>
            </a:r>
            <a:r>
              <a:rPr lang="en-US" altLang="zh-CN"/>
              <a:t>5+8=</a:t>
            </a:r>
            <a:r>
              <a:rPr lang="zh-CN" altLang="en-US"/>
              <a:t>？的程序</a:t>
            </a:r>
            <a:endParaRPr lang="zh-CN" altLang="en-US"/>
          </a:p>
          <a:p>
            <a:pPr marL="0" indent="0">
              <a:buNone/>
            </a:pPr>
            <a:r>
              <a:rPr lang="en-US" altLang="zh-CN"/>
              <a:t>     </a:t>
            </a:r>
            <a:r>
              <a:rPr lang="zh-CN" altLang="en-US"/>
              <a:t>机器码</a:t>
            </a:r>
            <a:r>
              <a:rPr lang="en-US" altLang="zh-CN"/>
              <a:t>           </a:t>
            </a:r>
            <a:r>
              <a:rPr lang="zh-CN" altLang="en-US"/>
              <a:t>助记符</a:t>
            </a:r>
            <a:endParaRPr lang="zh-CN" altLang="en-US"/>
          </a:p>
          <a:p>
            <a:pPr marL="0" indent="0">
              <a:buNone/>
            </a:pPr>
            <a:r>
              <a:rPr lang="en-US" altLang="zh-CN"/>
              <a:t>10110000 00000101    mov A</a:t>
            </a:r>
            <a:r>
              <a:rPr lang="zh-CN" altLang="en-US"/>
              <a:t>，</a:t>
            </a:r>
            <a:r>
              <a:rPr lang="en-US" altLang="zh-CN"/>
              <a:t> 5  </a:t>
            </a:r>
            <a:r>
              <a:rPr lang="zh-CN" altLang="en-US" sz="1500"/>
              <a:t>第一个操作数送到累加器</a:t>
            </a:r>
            <a:endParaRPr lang="en-US" altLang="zh-CN" sz="1500"/>
          </a:p>
          <a:p>
            <a:pPr marL="0" indent="0">
              <a:buNone/>
            </a:pPr>
            <a:r>
              <a:rPr lang="en-US" altLang="zh-CN"/>
              <a:t>00000100 00001000    add A</a:t>
            </a:r>
            <a:r>
              <a:rPr lang="zh-CN" altLang="en-US"/>
              <a:t>，</a:t>
            </a:r>
            <a:r>
              <a:rPr lang="en-US" altLang="zh-CN"/>
              <a:t>8   </a:t>
            </a:r>
            <a:r>
              <a:rPr lang="zh-CN" altLang="en-US" sz="1500"/>
              <a:t>相加后，结果送到累加器</a:t>
            </a:r>
            <a:endParaRPr lang="en-US" altLang="zh-CN" sz="1500"/>
          </a:p>
          <a:p>
            <a:pPr marL="0" indent="0">
              <a:buNone/>
            </a:pPr>
            <a:r>
              <a:rPr lang="en-US" altLang="zh-CN"/>
              <a:t>11110100   HLT       </a:t>
            </a:r>
            <a:r>
              <a:rPr lang="en-US" altLang="zh-CN" sz="1500"/>
              <a:t> </a:t>
            </a:r>
            <a:r>
              <a:rPr lang="zh-CN" altLang="en-US" sz="1500"/>
              <a:t>停机</a:t>
            </a:r>
            <a:r>
              <a:rPr lang="en-US" altLang="zh-CN" sz="1500"/>
              <a:t> </a:t>
            </a:r>
            <a:r>
              <a:rPr lang="en-US" altLang="zh-CN"/>
              <a:t>      </a:t>
            </a:r>
            <a:endParaRPr lang="en-US" altLang="zh-CN"/>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冯</a:t>
            </a:r>
            <a:r>
              <a:rPr lang="zh-CN" altLang="en-US" dirty="0">
                <a:latin typeface="宋体" panose="02010600030101010101" pitchFamily="2" charset="-122"/>
              </a:rPr>
              <a:t>•</a:t>
            </a:r>
            <a:r>
              <a:rPr lang="zh-CN" altLang="en-US" dirty="0" smtClean="0"/>
              <a:t>诺依曼的主要贡献：</a:t>
            </a:r>
            <a:endParaRPr lang="zh-CN" altLang="en-US" dirty="0"/>
          </a:p>
        </p:txBody>
      </p:sp>
      <p:sp>
        <p:nvSpPr>
          <p:cNvPr id="3" name="内容占位符 2"/>
          <p:cNvSpPr>
            <a:spLocks noGrp="1"/>
          </p:cNvSpPr>
          <p:nvPr>
            <p:ph idx="1"/>
          </p:nvPr>
        </p:nvSpPr>
        <p:spPr>
          <a:xfrm>
            <a:off x="539551" y="1631211"/>
            <a:ext cx="8104414" cy="4224899"/>
          </a:xfrm>
        </p:spPr>
        <p:txBody>
          <a:bodyPr/>
          <a:lstStyle/>
          <a:p>
            <a:pPr marL="471805" indent="-471805">
              <a:buSzPct val="90000"/>
              <a:buFont typeface="+mj-ea"/>
              <a:buAutoNum type="circleNumDbPlain"/>
            </a:pPr>
            <a:r>
              <a:rPr lang="zh-CN" altLang="en-US" dirty="0" smtClean="0"/>
              <a:t>设计计算机</a:t>
            </a:r>
            <a:r>
              <a:rPr lang="zh-CN" altLang="en-US" dirty="0" smtClean="0">
                <a:solidFill>
                  <a:srgbClr val="C00000"/>
                </a:solidFill>
              </a:rPr>
              <a:t>采用二进制</a:t>
            </a:r>
            <a:endParaRPr lang="en-US" altLang="zh-CN" dirty="0" smtClean="0">
              <a:solidFill>
                <a:srgbClr val="C00000"/>
              </a:solidFill>
            </a:endParaRPr>
          </a:p>
          <a:p>
            <a:pPr lvl="1">
              <a:spcBef>
                <a:spcPts val="640"/>
              </a:spcBef>
            </a:pPr>
            <a:r>
              <a:rPr lang="zh-CN" altLang="en-US" dirty="0" smtClean="0"/>
              <a:t>计算机中所有信息（数据和指令）统一用二进制表示</a:t>
            </a:r>
            <a:endParaRPr lang="en-US" altLang="zh-CN" dirty="0" smtClean="0"/>
          </a:p>
          <a:p>
            <a:pPr marL="471805" indent="-471805">
              <a:spcBef>
                <a:spcPts val="1925"/>
              </a:spcBef>
              <a:buFont typeface="+mj-ea"/>
              <a:buAutoNum type="circleNumDbPlain"/>
            </a:pPr>
            <a:r>
              <a:rPr lang="zh-CN" altLang="en-US" dirty="0"/>
              <a:t>设计硬件结构为五个部分组成，且</a:t>
            </a:r>
            <a:r>
              <a:rPr lang="zh-CN" altLang="en-US" dirty="0">
                <a:solidFill>
                  <a:srgbClr val="C00000"/>
                </a:solidFill>
              </a:rPr>
              <a:t>以运算器为核心</a:t>
            </a:r>
            <a:endParaRPr lang="en-US" altLang="zh-CN" dirty="0">
              <a:solidFill>
                <a:srgbClr val="C00000"/>
              </a:solidFill>
            </a:endParaRPr>
          </a:p>
          <a:p>
            <a:pPr lvl="1"/>
            <a:r>
              <a:rPr lang="zh-CN" altLang="en-US" dirty="0"/>
              <a:t>运算器</a:t>
            </a:r>
            <a:endParaRPr lang="en-US" altLang="zh-CN" dirty="0"/>
          </a:p>
          <a:p>
            <a:pPr lvl="1"/>
            <a:r>
              <a:rPr lang="zh-CN" altLang="en-US" dirty="0"/>
              <a:t>逻辑控制装置</a:t>
            </a:r>
            <a:endParaRPr lang="en-US" altLang="zh-CN" dirty="0"/>
          </a:p>
          <a:p>
            <a:pPr lvl="1"/>
            <a:r>
              <a:rPr lang="zh-CN" altLang="en-US" dirty="0"/>
              <a:t>存储器</a:t>
            </a:r>
            <a:endParaRPr lang="en-US" altLang="zh-CN" dirty="0"/>
          </a:p>
          <a:p>
            <a:pPr lvl="1"/>
            <a:r>
              <a:rPr lang="zh-CN" altLang="en-US" dirty="0" smtClean="0"/>
              <a:t>输入</a:t>
            </a:r>
            <a:r>
              <a:rPr lang="zh-CN" altLang="en-US" dirty="0"/>
              <a:t>设备</a:t>
            </a:r>
            <a:r>
              <a:rPr lang="zh-CN" altLang="en-US" dirty="0" smtClean="0"/>
              <a:t>和输出设备</a:t>
            </a:r>
            <a:endParaRPr lang="en-US" altLang="zh-CN" dirty="0" smtClean="0"/>
          </a:p>
          <a:p>
            <a:pPr marL="471805" indent="-471805">
              <a:spcBef>
                <a:spcPts val="1925"/>
              </a:spcBef>
              <a:buFont typeface="+mj-ea"/>
              <a:buAutoNum type="circleNumDbPlain"/>
            </a:pPr>
            <a:r>
              <a:rPr lang="zh-CN" altLang="en-US" dirty="0" smtClean="0"/>
              <a:t>提出计算机的工作原理为</a:t>
            </a:r>
            <a:r>
              <a:rPr lang="zh-CN" altLang="en-US" dirty="0" smtClean="0">
                <a:solidFill>
                  <a:srgbClr val="C00000"/>
                </a:solidFill>
              </a:rPr>
              <a:t>存储</a:t>
            </a:r>
            <a:r>
              <a:rPr lang="zh-CN" altLang="en-US" dirty="0">
                <a:solidFill>
                  <a:srgbClr val="C00000"/>
                </a:solidFill>
              </a:rPr>
              <a:t>程序原理</a:t>
            </a:r>
            <a:endParaRPr lang="en-US" altLang="zh-CN" dirty="0">
              <a:solidFill>
                <a:srgbClr val="C00000"/>
              </a:solidFill>
            </a:endParaRPr>
          </a:p>
        </p:txBody>
      </p:sp>
      <p:sp>
        <p:nvSpPr>
          <p:cNvPr id="4" name="灯片编号占位符 3"/>
          <p:cNvSpPr>
            <a:spLocks noGrp="1"/>
          </p:cNvSpPr>
          <p:nvPr>
            <p:ph type="sldNum" sz="quarter" idx="12"/>
          </p:nvPr>
        </p:nvSpPr>
        <p:spPr>
          <a:xfrm>
            <a:off x="8477772" y="5937922"/>
            <a:ext cx="558725" cy="391871"/>
          </a:xfrm>
        </p:spPr>
        <p:txBody>
          <a:bodyPr/>
          <a:lstStyle/>
          <a:p>
            <a:pPr>
              <a:defRPr/>
            </a:pPr>
            <a:fld id="{846BFCE9-B7C0-4A8F-B83D-75C58729A626}" type="slidenum">
              <a:rPr lang="zh-CN" altLang="en-US" sz="100" smtClean="0"/>
            </a:fld>
            <a:endParaRPr lang="en-US" altLang="zh-CN" sz="100"/>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525" y="983615"/>
            <a:ext cx="6038850" cy="731838"/>
          </a:xfrm>
        </p:spPr>
        <p:txBody>
          <a:bodyPr anchor="ctr"/>
          <a:lstStyle/>
          <a:p>
            <a:pPr>
              <a:lnSpc>
                <a:spcPct val="120000"/>
              </a:lnSpc>
            </a:pPr>
            <a:r>
              <a:rPr lang="zh-CN" altLang="en-US" sz="3200" smtClean="0"/>
              <a:t>微机系统概念结构</a:t>
            </a:r>
            <a:endParaRPr lang="zh-CN" altLang="en-US" sz="3200" smtClean="0"/>
          </a:p>
        </p:txBody>
      </p:sp>
      <p:sp>
        <p:nvSpPr>
          <p:cNvPr id="5" name="内容占位符 2"/>
          <p:cNvSpPr>
            <a:spLocks noGrp="1"/>
          </p:cNvSpPr>
          <p:nvPr>
            <p:ph idx="1"/>
          </p:nvPr>
        </p:nvSpPr>
        <p:spPr>
          <a:xfrm>
            <a:off x="3779912" y="2059007"/>
            <a:ext cx="2736304" cy="399583"/>
          </a:xfrm>
          <a:solidFill>
            <a:schemeClr val="accent5">
              <a:lumMod val="25000"/>
            </a:schemeClr>
          </a:solidFill>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p>
            <a:pPr marL="0" indent="0">
              <a:buFont typeface="Wingdings" panose="05000000000000000000" pitchFamily="2" charset="2"/>
              <a:buNone/>
              <a:defRPr/>
            </a:pPr>
            <a:r>
              <a:rPr lang="zh-CN" altLang="en-US" sz="2000" dirty="0">
                <a:solidFill>
                  <a:schemeClr val="bg1"/>
                </a:solidFill>
              </a:rPr>
              <a:t>微型计算机系统</a:t>
            </a:r>
            <a:endParaRPr lang="zh-CN" altLang="en-US" sz="2000" dirty="0">
              <a:solidFill>
                <a:schemeClr val="bg1"/>
              </a:solidFill>
            </a:endParaRPr>
          </a:p>
        </p:txBody>
      </p:sp>
      <p:sp>
        <p:nvSpPr>
          <p:cNvPr id="6" name="内容占位符 2"/>
          <p:cNvSpPr txBox="1"/>
          <p:nvPr/>
        </p:nvSpPr>
        <p:spPr bwMode="auto">
          <a:xfrm>
            <a:off x="2123728" y="3029531"/>
            <a:ext cx="2160000" cy="399583"/>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lvl1pPr marL="342900" indent="-342900" algn="just" rtl="0" eaLnBrk="0" fontAlgn="base" hangingPunct="0">
              <a:lnSpc>
                <a:spcPct val="110000"/>
              </a:lnSpc>
              <a:spcBef>
                <a:spcPct val="20000"/>
              </a:spcBef>
              <a:spcAft>
                <a:spcPct val="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just" rtl="0" eaLnBrk="0" fontAlgn="base" hangingPunct="0">
              <a:lnSpc>
                <a:spcPct val="110000"/>
              </a:lnSpc>
              <a:spcBef>
                <a:spcPct val="20000"/>
              </a:spcBef>
              <a:spcAft>
                <a:spcPct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000" b="1">
                <a:solidFill>
                  <a:srgbClr val="FF0000"/>
                </a:solidFill>
                <a:latin typeface="+mn-lt"/>
                <a:ea typeface="宋体" panose="02010600030101010101" pitchFamily="2" charset="-122"/>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buFont typeface="Wingdings" panose="05000000000000000000" pitchFamily="2" charset="2"/>
              <a:buNone/>
              <a:defRPr/>
            </a:pPr>
            <a:r>
              <a:rPr lang="zh-CN" altLang="en-US" sz="2000" kern="0" dirty="0">
                <a:solidFill>
                  <a:schemeClr val="bg1"/>
                </a:solidFill>
                <a:latin typeface="华文中宋" panose="02010600040101010101" pitchFamily="2" charset="-122"/>
                <a:ea typeface="华文中宋" panose="02010600040101010101" pitchFamily="2" charset="-122"/>
              </a:rPr>
              <a:t>硬件系统</a:t>
            </a:r>
            <a:endParaRPr lang="zh-CN" altLang="en-US" sz="2000" kern="0" dirty="0">
              <a:solidFill>
                <a:schemeClr val="bg1"/>
              </a:solidFill>
              <a:latin typeface="华文中宋" panose="02010600040101010101" pitchFamily="2" charset="-122"/>
              <a:ea typeface="华文中宋" panose="02010600040101010101" pitchFamily="2" charset="-122"/>
            </a:endParaRPr>
          </a:p>
        </p:txBody>
      </p:sp>
      <p:sp>
        <p:nvSpPr>
          <p:cNvPr id="7" name="内容占位符 2"/>
          <p:cNvSpPr txBox="1"/>
          <p:nvPr/>
        </p:nvSpPr>
        <p:spPr bwMode="auto">
          <a:xfrm>
            <a:off x="6300432" y="3029531"/>
            <a:ext cx="2160000" cy="399583"/>
          </a:xfrm>
          <a:prstGeom prst="rect">
            <a:avLst/>
          </a:prstGeom>
          <a:solidFill>
            <a:srgbClr val="3D090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lvl1pPr marL="342900" indent="-342900" algn="just" rtl="0" eaLnBrk="0" fontAlgn="base" hangingPunct="0">
              <a:lnSpc>
                <a:spcPct val="110000"/>
              </a:lnSpc>
              <a:spcBef>
                <a:spcPct val="20000"/>
              </a:spcBef>
              <a:spcAft>
                <a:spcPct val="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just" rtl="0" eaLnBrk="0" fontAlgn="base" hangingPunct="0">
              <a:lnSpc>
                <a:spcPct val="110000"/>
              </a:lnSpc>
              <a:spcBef>
                <a:spcPct val="20000"/>
              </a:spcBef>
              <a:spcAft>
                <a:spcPct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000" b="1">
                <a:solidFill>
                  <a:srgbClr val="FF0000"/>
                </a:solidFill>
                <a:latin typeface="+mn-lt"/>
                <a:ea typeface="宋体" panose="02010600030101010101" pitchFamily="2" charset="-122"/>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buFont typeface="Wingdings" panose="05000000000000000000" pitchFamily="2" charset="2"/>
              <a:buNone/>
              <a:defRPr/>
            </a:pPr>
            <a:r>
              <a:rPr lang="zh-CN" altLang="en-US" sz="2000" kern="0" dirty="0">
                <a:solidFill>
                  <a:schemeClr val="bg1"/>
                </a:solidFill>
                <a:latin typeface="华文中宋" panose="02010600040101010101" pitchFamily="2" charset="-122"/>
                <a:ea typeface="华文中宋" panose="02010600040101010101" pitchFamily="2" charset="-122"/>
              </a:rPr>
              <a:t>软件系统</a:t>
            </a:r>
            <a:endParaRPr lang="zh-CN" altLang="en-US" sz="2000" kern="0" dirty="0">
              <a:solidFill>
                <a:schemeClr val="bg1"/>
              </a:solidFill>
              <a:latin typeface="华文中宋" panose="02010600040101010101" pitchFamily="2" charset="-122"/>
              <a:ea typeface="华文中宋" panose="02010600040101010101" pitchFamily="2" charset="-122"/>
            </a:endParaRPr>
          </a:p>
        </p:txBody>
      </p:sp>
      <p:cxnSp>
        <p:nvCxnSpPr>
          <p:cNvPr id="8" name="直接连接符 7"/>
          <p:cNvCxnSpPr>
            <a:cxnSpLocks noChangeShapeType="1"/>
          </p:cNvCxnSpPr>
          <p:nvPr/>
        </p:nvCxnSpPr>
        <p:spPr bwMode="auto">
          <a:xfrm>
            <a:off x="5148263" y="2458403"/>
            <a:ext cx="0" cy="285750"/>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flipH="1">
            <a:off x="3203575" y="2744153"/>
            <a:ext cx="0" cy="284162"/>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cxnSp>
        <p:nvCxnSpPr>
          <p:cNvPr id="10" name="直接连接符 9"/>
          <p:cNvCxnSpPr>
            <a:cxnSpLocks noChangeShapeType="1"/>
          </p:cNvCxnSpPr>
          <p:nvPr/>
        </p:nvCxnSpPr>
        <p:spPr bwMode="auto">
          <a:xfrm>
            <a:off x="3203575" y="2744153"/>
            <a:ext cx="4176713" cy="0"/>
          </a:xfrm>
          <a:prstGeom prst="line">
            <a:avLst/>
          </a:prstGeom>
          <a:noFill/>
          <a:ln w="25400" cap="sq" algn="ctr">
            <a:solidFill>
              <a:srgbClr val="FF6600"/>
            </a:solidFill>
            <a:round/>
            <a:headEnd type="none" w="sm" len="sm"/>
            <a:tailEnd type="none" w="lg" len="lg"/>
          </a:ln>
          <a:extLst>
            <a:ext uri="{909E8E84-426E-40DD-AFC4-6F175D3DCCD1}">
              <a14:hiddenFill xmlns:a14="http://schemas.microsoft.com/office/drawing/2010/main">
                <a:noFill/>
              </a14:hiddenFill>
            </a:ext>
          </a:extLst>
        </p:spPr>
      </p:cxnSp>
      <p:cxnSp>
        <p:nvCxnSpPr>
          <p:cNvPr id="11" name="直接连接符 10"/>
          <p:cNvCxnSpPr>
            <a:cxnSpLocks noChangeShapeType="1"/>
          </p:cNvCxnSpPr>
          <p:nvPr/>
        </p:nvCxnSpPr>
        <p:spPr bwMode="auto">
          <a:xfrm>
            <a:off x="7380288" y="2744153"/>
            <a:ext cx="0" cy="284162"/>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cxnSp>
        <p:nvCxnSpPr>
          <p:cNvPr id="12" name="直接连接符 11"/>
          <p:cNvCxnSpPr>
            <a:cxnSpLocks noChangeShapeType="1"/>
          </p:cNvCxnSpPr>
          <p:nvPr/>
        </p:nvCxnSpPr>
        <p:spPr bwMode="auto">
          <a:xfrm>
            <a:off x="6372225" y="2512378"/>
            <a:ext cx="0" cy="0"/>
          </a:xfrm>
          <a:prstGeom prst="line">
            <a:avLst/>
          </a:prstGeom>
          <a:noFill/>
          <a:ln w="25400" cap="sq" algn="ctr">
            <a:solidFill>
              <a:srgbClr val="FF6600"/>
            </a:solidFill>
            <a:round/>
            <a:headEnd type="none" w="sm" len="sm"/>
            <a:tailEnd type="none" w="lg" len="lg"/>
          </a:ln>
          <a:extLst>
            <a:ext uri="{909E8E84-426E-40DD-AFC4-6F175D3DCCD1}">
              <a14:hiddenFill xmlns:a14="http://schemas.microsoft.com/office/drawing/2010/main">
                <a:noFill/>
              </a14:hiddenFill>
            </a:ext>
          </a:extLst>
        </p:spPr>
      </p:cxnSp>
      <p:sp>
        <p:nvSpPr>
          <p:cNvPr id="13" name="内容占位符 2"/>
          <p:cNvSpPr txBox="1"/>
          <p:nvPr/>
        </p:nvSpPr>
        <p:spPr bwMode="auto">
          <a:xfrm>
            <a:off x="1187576" y="4000056"/>
            <a:ext cx="1620000" cy="399583"/>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lvl1pPr marL="342900" indent="-342900" algn="just" rtl="0" eaLnBrk="0" fontAlgn="base" hangingPunct="0">
              <a:lnSpc>
                <a:spcPct val="110000"/>
              </a:lnSpc>
              <a:spcBef>
                <a:spcPct val="20000"/>
              </a:spcBef>
              <a:spcAft>
                <a:spcPct val="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just" rtl="0" eaLnBrk="0" fontAlgn="base" hangingPunct="0">
              <a:lnSpc>
                <a:spcPct val="110000"/>
              </a:lnSpc>
              <a:spcBef>
                <a:spcPct val="20000"/>
              </a:spcBef>
              <a:spcAft>
                <a:spcPct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000" b="1">
                <a:solidFill>
                  <a:srgbClr val="FF0000"/>
                </a:solidFill>
                <a:latin typeface="+mn-lt"/>
                <a:ea typeface="宋体" panose="02010600030101010101" pitchFamily="2" charset="-122"/>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buFont typeface="Wingdings" panose="05000000000000000000" pitchFamily="2" charset="2"/>
              <a:buNone/>
              <a:defRPr/>
            </a:pPr>
            <a:r>
              <a:rPr lang="zh-CN" altLang="en-US" sz="2000" kern="0" dirty="0">
                <a:solidFill>
                  <a:schemeClr val="bg1"/>
                </a:solidFill>
                <a:latin typeface="华文中宋" panose="02010600040101010101" pitchFamily="2" charset="-122"/>
                <a:ea typeface="华文中宋" panose="02010600040101010101" pitchFamily="2" charset="-122"/>
              </a:rPr>
              <a:t>主机系统</a:t>
            </a:r>
            <a:endParaRPr lang="zh-CN" altLang="en-US" sz="2000" kern="0" dirty="0">
              <a:solidFill>
                <a:schemeClr val="bg1"/>
              </a:solidFill>
              <a:latin typeface="华文中宋" panose="02010600040101010101" pitchFamily="2" charset="-122"/>
              <a:ea typeface="华文中宋" panose="02010600040101010101" pitchFamily="2" charset="-122"/>
            </a:endParaRPr>
          </a:p>
        </p:txBody>
      </p:sp>
      <p:sp>
        <p:nvSpPr>
          <p:cNvPr id="14" name="内容占位符 2"/>
          <p:cNvSpPr txBox="1"/>
          <p:nvPr/>
        </p:nvSpPr>
        <p:spPr bwMode="auto">
          <a:xfrm>
            <a:off x="3636096" y="4008774"/>
            <a:ext cx="1620000" cy="399583"/>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lvl1pPr marL="342900" indent="-342900" algn="just" rtl="0" eaLnBrk="0" fontAlgn="base" hangingPunct="0">
              <a:lnSpc>
                <a:spcPct val="110000"/>
              </a:lnSpc>
              <a:spcBef>
                <a:spcPct val="20000"/>
              </a:spcBef>
              <a:spcAft>
                <a:spcPct val="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just" rtl="0" eaLnBrk="0" fontAlgn="base" hangingPunct="0">
              <a:lnSpc>
                <a:spcPct val="110000"/>
              </a:lnSpc>
              <a:spcBef>
                <a:spcPct val="20000"/>
              </a:spcBef>
              <a:spcAft>
                <a:spcPct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000" b="1">
                <a:solidFill>
                  <a:srgbClr val="FF0000"/>
                </a:solidFill>
                <a:latin typeface="+mn-lt"/>
                <a:ea typeface="宋体" panose="02010600030101010101" pitchFamily="2" charset="-122"/>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buFont typeface="Wingdings" panose="05000000000000000000" pitchFamily="2" charset="2"/>
              <a:buNone/>
              <a:defRPr/>
            </a:pPr>
            <a:r>
              <a:rPr lang="zh-CN" altLang="en-US" sz="2000" kern="0" dirty="0">
                <a:solidFill>
                  <a:schemeClr val="bg1"/>
                </a:solidFill>
                <a:latin typeface="华文中宋" panose="02010600040101010101" pitchFamily="2" charset="-122"/>
                <a:ea typeface="华文中宋" panose="02010600040101010101" pitchFamily="2" charset="-122"/>
              </a:rPr>
              <a:t>外部设备</a:t>
            </a:r>
            <a:endParaRPr lang="zh-CN" altLang="en-US" sz="2000" kern="0" dirty="0">
              <a:solidFill>
                <a:schemeClr val="bg1"/>
              </a:solidFill>
              <a:latin typeface="华文中宋" panose="02010600040101010101" pitchFamily="2" charset="-122"/>
              <a:ea typeface="华文中宋" panose="02010600040101010101" pitchFamily="2" charset="-122"/>
            </a:endParaRPr>
          </a:p>
        </p:txBody>
      </p:sp>
      <p:cxnSp>
        <p:nvCxnSpPr>
          <p:cNvPr id="15" name="直接连接符 14"/>
          <p:cNvCxnSpPr>
            <a:cxnSpLocks noChangeShapeType="1"/>
          </p:cNvCxnSpPr>
          <p:nvPr/>
        </p:nvCxnSpPr>
        <p:spPr bwMode="auto">
          <a:xfrm flipH="1">
            <a:off x="2027238" y="3714115"/>
            <a:ext cx="0" cy="285750"/>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cxnSp>
        <p:nvCxnSpPr>
          <p:cNvPr id="16" name="直接连接符 15"/>
          <p:cNvCxnSpPr>
            <a:cxnSpLocks noChangeShapeType="1"/>
          </p:cNvCxnSpPr>
          <p:nvPr/>
        </p:nvCxnSpPr>
        <p:spPr bwMode="auto">
          <a:xfrm>
            <a:off x="2027238" y="3714115"/>
            <a:ext cx="2400300" cy="0"/>
          </a:xfrm>
          <a:prstGeom prst="line">
            <a:avLst/>
          </a:prstGeom>
          <a:noFill/>
          <a:ln w="25400" cap="sq" algn="ctr">
            <a:solidFill>
              <a:srgbClr val="FF6600"/>
            </a:solidFill>
            <a:round/>
            <a:headEnd type="none" w="sm" len="sm"/>
            <a:tailEnd type="none" w="lg" len="lg"/>
          </a:ln>
          <a:extLst>
            <a:ext uri="{909E8E84-426E-40DD-AFC4-6F175D3DCCD1}">
              <a14:hiddenFill xmlns:a14="http://schemas.microsoft.com/office/drawing/2010/main">
                <a:noFill/>
              </a14:hiddenFill>
            </a:ext>
          </a:extLst>
        </p:spPr>
      </p:cxnSp>
      <p:cxnSp>
        <p:nvCxnSpPr>
          <p:cNvPr id="17" name="直接连接符 16"/>
          <p:cNvCxnSpPr>
            <a:cxnSpLocks noChangeShapeType="1"/>
          </p:cNvCxnSpPr>
          <p:nvPr/>
        </p:nvCxnSpPr>
        <p:spPr bwMode="auto">
          <a:xfrm>
            <a:off x="4427538" y="3714115"/>
            <a:ext cx="0" cy="285750"/>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a:off x="3203575" y="3437890"/>
            <a:ext cx="0" cy="285750"/>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sp>
        <p:nvSpPr>
          <p:cNvPr id="20" name="内容占位符 2"/>
          <p:cNvSpPr txBox="1"/>
          <p:nvPr/>
        </p:nvSpPr>
        <p:spPr bwMode="auto">
          <a:xfrm>
            <a:off x="179512" y="4961102"/>
            <a:ext cx="1440000" cy="399583"/>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lvl1pPr marL="342900" indent="-342900" algn="just" rtl="0" eaLnBrk="0" fontAlgn="base" hangingPunct="0">
              <a:lnSpc>
                <a:spcPct val="110000"/>
              </a:lnSpc>
              <a:spcBef>
                <a:spcPct val="20000"/>
              </a:spcBef>
              <a:spcAft>
                <a:spcPct val="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just" rtl="0" eaLnBrk="0" fontAlgn="base" hangingPunct="0">
              <a:lnSpc>
                <a:spcPct val="110000"/>
              </a:lnSpc>
              <a:spcBef>
                <a:spcPct val="20000"/>
              </a:spcBef>
              <a:spcAft>
                <a:spcPct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000" b="1">
                <a:solidFill>
                  <a:srgbClr val="FF0000"/>
                </a:solidFill>
                <a:latin typeface="+mn-lt"/>
                <a:ea typeface="宋体" panose="02010600030101010101" pitchFamily="2" charset="-122"/>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buFont typeface="Wingdings" panose="05000000000000000000" pitchFamily="2" charset="2"/>
              <a:buNone/>
              <a:defRPr/>
            </a:pPr>
            <a:r>
              <a:rPr lang="en-US" altLang="zh-CN" sz="2000" kern="0" dirty="0">
                <a:solidFill>
                  <a:schemeClr val="bg1"/>
                </a:solidFill>
                <a:latin typeface="华文中宋" panose="02010600040101010101" pitchFamily="2" charset="-122"/>
                <a:ea typeface="华文中宋" panose="02010600040101010101" pitchFamily="2" charset="-122"/>
              </a:rPr>
              <a:t>CPU</a:t>
            </a:r>
            <a:endParaRPr lang="zh-CN" altLang="en-US" sz="2000" kern="0" dirty="0">
              <a:solidFill>
                <a:schemeClr val="bg1"/>
              </a:solidFill>
              <a:latin typeface="华文中宋" panose="02010600040101010101" pitchFamily="2" charset="-122"/>
              <a:ea typeface="华文中宋" panose="02010600040101010101" pitchFamily="2" charset="-122"/>
            </a:endParaRPr>
          </a:p>
        </p:txBody>
      </p:sp>
      <p:sp>
        <p:nvSpPr>
          <p:cNvPr id="21" name="内容占位符 2"/>
          <p:cNvSpPr txBox="1"/>
          <p:nvPr/>
        </p:nvSpPr>
        <p:spPr bwMode="auto">
          <a:xfrm>
            <a:off x="1907704" y="4967745"/>
            <a:ext cx="1440000" cy="399583"/>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lvl1pPr marL="342900" indent="-342900" algn="just" rtl="0" eaLnBrk="0" fontAlgn="base" hangingPunct="0">
              <a:lnSpc>
                <a:spcPct val="110000"/>
              </a:lnSpc>
              <a:spcBef>
                <a:spcPct val="20000"/>
              </a:spcBef>
              <a:spcAft>
                <a:spcPct val="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just" rtl="0" eaLnBrk="0" fontAlgn="base" hangingPunct="0">
              <a:lnSpc>
                <a:spcPct val="110000"/>
              </a:lnSpc>
              <a:spcBef>
                <a:spcPct val="20000"/>
              </a:spcBef>
              <a:spcAft>
                <a:spcPct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000" b="1">
                <a:solidFill>
                  <a:srgbClr val="FF0000"/>
                </a:solidFill>
                <a:latin typeface="+mn-lt"/>
                <a:ea typeface="宋体" panose="02010600030101010101" pitchFamily="2" charset="-122"/>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buFont typeface="Wingdings" panose="05000000000000000000" pitchFamily="2" charset="2"/>
              <a:buNone/>
              <a:defRPr/>
            </a:pPr>
            <a:r>
              <a:rPr lang="zh-CN" altLang="en-US" sz="2000" kern="0" dirty="0">
                <a:solidFill>
                  <a:schemeClr val="bg1"/>
                </a:solidFill>
                <a:latin typeface="华文中宋" panose="02010600040101010101" pitchFamily="2" charset="-122"/>
                <a:ea typeface="华文中宋" panose="02010600040101010101" pitchFamily="2" charset="-122"/>
              </a:rPr>
              <a:t>存储器</a:t>
            </a:r>
            <a:endParaRPr lang="zh-CN" altLang="en-US" sz="2000" kern="0" dirty="0">
              <a:solidFill>
                <a:schemeClr val="bg1"/>
              </a:solidFill>
              <a:latin typeface="华文中宋" panose="02010600040101010101" pitchFamily="2" charset="-122"/>
              <a:ea typeface="华文中宋" panose="02010600040101010101" pitchFamily="2" charset="-122"/>
            </a:endParaRPr>
          </a:p>
        </p:txBody>
      </p:sp>
      <p:sp>
        <p:nvSpPr>
          <p:cNvPr id="22" name="内容占位符 2"/>
          <p:cNvSpPr txBox="1"/>
          <p:nvPr/>
        </p:nvSpPr>
        <p:spPr bwMode="auto">
          <a:xfrm>
            <a:off x="3635896" y="4967745"/>
            <a:ext cx="1440000" cy="399583"/>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lvl1pPr marL="342900" indent="-342900" algn="just" rtl="0" eaLnBrk="0" fontAlgn="base" hangingPunct="0">
              <a:lnSpc>
                <a:spcPct val="110000"/>
              </a:lnSpc>
              <a:spcBef>
                <a:spcPct val="20000"/>
              </a:spcBef>
              <a:spcAft>
                <a:spcPct val="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just" rtl="0" eaLnBrk="0" fontAlgn="base" hangingPunct="0">
              <a:lnSpc>
                <a:spcPct val="110000"/>
              </a:lnSpc>
              <a:spcBef>
                <a:spcPct val="20000"/>
              </a:spcBef>
              <a:spcAft>
                <a:spcPct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000" b="1">
                <a:solidFill>
                  <a:srgbClr val="FF0000"/>
                </a:solidFill>
                <a:latin typeface="+mn-lt"/>
                <a:ea typeface="宋体" panose="02010600030101010101" pitchFamily="2" charset="-122"/>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buFont typeface="Wingdings" panose="05000000000000000000" pitchFamily="2" charset="2"/>
              <a:buNone/>
              <a:defRPr/>
            </a:pPr>
            <a:r>
              <a:rPr lang="zh-CN" altLang="en-US" sz="2000" kern="0" dirty="0">
                <a:solidFill>
                  <a:schemeClr val="bg1"/>
                </a:solidFill>
                <a:latin typeface="华文中宋" panose="02010600040101010101" pitchFamily="2" charset="-122"/>
                <a:ea typeface="华文中宋" panose="02010600040101010101" pitchFamily="2" charset="-122"/>
              </a:rPr>
              <a:t>总线</a:t>
            </a:r>
            <a:endParaRPr lang="zh-CN" altLang="en-US" sz="2000" kern="0" dirty="0">
              <a:solidFill>
                <a:schemeClr val="bg1"/>
              </a:solidFill>
              <a:latin typeface="华文中宋" panose="02010600040101010101" pitchFamily="2" charset="-122"/>
              <a:ea typeface="华文中宋" panose="02010600040101010101" pitchFamily="2" charset="-122"/>
            </a:endParaRPr>
          </a:p>
        </p:txBody>
      </p:sp>
      <p:sp>
        <p:nvSpPr>
          <p:cNvPr id="23" name="内容占位符 2"/>
          <p:cNvSpPr txBox="1"/>
          <p:nvPr/>
        </p:nvSpPr>
        <p:spPr bwMode="auto">
          <a:xfrm>
            <a:off x="5364088" y="4970625"/>
            <a:ext cx="1440000" cy="399583"/>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lvl1pPr marL="342900" indent="-342900" algn="just" rtl="0" eaLnBrk="0" fontAlgn="base" hangingPunct="0">
              <a:lnSpc>
                <a:spcPct val="110000"/>
              </a:lnSpc>
              <a:spcBef>
                <a:spcPct val="20000"/>
              </a:spcBef>
              <a:spcAft>
                <a:spcPct val="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just" rtl="0" eaLnBrk="0" fontAlgn="base" hangingPunct="0">
              <a:lnSpc>
                <a:spcPct val="110000"/>
              </a:lnSpc>
              <a:spcBef>
                <a:spcPct val="20000"/>
              </a:spcBef>
              <a:spcAft>
                <a:spcPct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000" b="1">
                <a:solidFill>
                  <a:srgbClr val="FF0000"/>
                </a:solidFill>
                <a:latin typeface="+mn-lt"/>
                <a:ea typeface="宋体" panose="02010600030101010101" pitchFamily="2" charset="-122"/>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buFont typeface="Wingdings" panose="05000000000000000000" pitchFamily="2" charset="2"/>
              <a:buNone/>
              <a:defRPr/>
            </a:pPr>
            <a:r>
              <a:rPr lang="en-US" altLang="zh-CN" sz="2000" kern="0" dirty="0">
                <a:solidFill>
                  <a:schemeClr val="bg1"/>
                </a:solidFill>
                <a:latin typeface="华文中宋" panose="02010600040101010101" pitchFamily="2" charset="-122"/>
                <a:ea typeface="华文中宋" panose="02010600040101010101" pitchFamily="2" charset="-122"/>
              </a:rPr>
              <a:t>I/O</a:t>
            </a:r>
            <a:r>
              <a:rPr lang="zh-CN" altLang="en-US" sz="2000" kern="0" dirty="0">
                <a:solidFill>
                  <a:schemeClr val="bg1"/>
                </a:solidFill>
                <a:latin typeface="华文中宋" panose="02010600040101010101" pitchFamily="2" charset="-122"/>
                <a:ea typeface="华文中宋" panose="02010600040101010101" pitchFamily="2" charset="-122"/>
              </a:rPr>
              <a:t>接口</a:t>
            </a:r>
            <a:endParaRPr lang="zh-CN" altLang="en-US" sz="2000" kern="0" dirty="0">
              <a:solidFill>
                <a:schemeClr val="bg1"/>
              </a:solidFill>
              <a:latin typeface="华文中宋" panose="02010600040101010101" pitchFamily="2" charset="-122"/>
              <a:ea typeface="华文中宋" panose="02010600040101010101" pitchFamily="2" charset="-122"/>
            </a:endParaRPr>
          </a:p>
        </p:txBody>
      </p:sp>
      <p:cxnSp>
        <p:nvCxnSpPr>
          <p:cNvPr id="24" name="直接连接符 23"/>
          <p:cNvCxnSpPr>
            <a:cxnSpLocks noChangeShapeType="1"/>
          </p:cNvCxnSpPr>
          <p:nvPr/>
        </p:nvCxnSpPr>
        <p:spPr bwMode="auto">
          <a:xfrm flipH="1">
            <a:off x="885825" y="4693603"/>
            <a:ext cx="0" cy="285750"/>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cxnSp>
        <p:nvCxnSpPr>
          <p:cNvPr id="25" name="直接连接符 24"/>
          <p:cNvCxnSpPr>
            <a:cxnSpLocks noChangeShapeType="1"/>
          </p:cNvCxnSpPr>
          <p:nvPr/>
        </p:nvCxnSpPr>
        <p:spPr bwMode="auto">
          <a:xfrm flipH="1">
            <a:off x="2627313" y="4693603"/>
            <a:ext cx="0" cy="285750"/>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cxnSp>
        <p:nvCxnSpPr>
          <p:cNvPr id="26" name="直接连接符 25"/>
          <p:cNvCxnSpPr>
            <a:cxnSpLocks noChangeShapeType="1"/>
          </p:cNvCxnSpPr>
          <p:nvPr/>
        </p:nvCxnSpPr>
        <p:spPr bwMode="auto">
          <a:xfrm flipH="1">
            <a:off x="4318000" y="4674553"/>
            <a:ext cx="0" cy="285750"/>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cxnSp>
        <p:nvCxnSpPr>
          <p:cNvPr id="27" name="直接连接符 26"/>
          <p:cNvCxnSpPr>
            <a:cxnSpLocks noChangeShapeType="1"/>
          </p:cNvCxnSpPr>
          <p:nvPr/>
        </p:nvCxnSpPr>
        <p:spPr bwMode="auto">
          <a:xfrm flipH="1">
            <a:off x="6046788" y="4695190"/>
            <a:ext cx="0" cy="285750"/>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cxnSp>
        <p:nvCxnSpPr>
          <p:cNvPr id="28" name="直接连接符 27"/>
          <p:cNvCxnSpPr>
            <a:cxnSpLocks noChangeShapeType="1"/>
          </p:cNvCxnSpPr>
          <p:nvPr/>
        </p:nvCxnSpPr>
        <p:spPr bwMode="auto">
          <a:xfrm>
            <a:off x="900113" y="4674553"/>
            <a:ext cx="5146675" cy="0"/>
          </a:xfrm>
          <a:prstGeom prst="line">
            <a:avLst/>
          </a:prstGeom>
          <a:noFill/>
          <a:ln w="25400" cap="sq" algn="ctr">
            <a:solidFill>
              <a:srgbClr val="FF6600"/>
            </a:solidFill>
            <a:round/>
            <a:headEnd type="none" w="sm" len="sm"/>
            <a:tailEnd type="none" w="lg" len="lg"/>
          </a:ln>
          <a:extLst>
            <a:ext uri="{909E8E84-426E-40DD-AFC4-6F175D3DCCD1}">
              <a14:hiddenFill xmlns:a14="http://schemas.microsoft.com/office/drawing/2010/main">
                <a:noFill/>
              </a14:hiddenFill>
            </a:ext>
          </a:extLst>
        </p:spPr>
      </p:cxnSp>
      <p:cxnSp>
        <p:nvCxnSpPr>
          <p:cNvPr id="29" name="直接连接符 28"/>
          <p:cNvCxnSpPr>
            <a:cxnSpLocks noChangeShapeType="1"/>
          </p:cNvCxnSpPr>
          <p:nvPr/>
        </p:nvCxnSpPr>
        <p:spPr bwMode="auto">
          <a:xfrm>
            <a:off x="2027238" y="4404678"/>
            <a:ext cx="0" cy="285750"/>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sp>
        <p:nvSpPr>
          <p:cNvPr id="34" name="内容占位符 2"/>
          <p:cNvSpPr txBox="1"/>
          <p:nvPr/>
        </p:nvSpPr>
        <p:spPr bwMode="auto">
          <a:xfrm>
            <a:off x="5796136" y="4008774"/>
            <a:ext cx="1440000" cy="399583"/>
          </a:xfrm>
          <a:prstGeom prst="rect">
            <a:avLst/>
          </a:prstGeom>
          <a:solidFill>
            <a:srgbClr val="3D090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lvl1pPr marL="342900" indent="-342900" algn="just" rtl="0" eaLnBrk="0" fontAlgn="base" hangingPunct="0">
              <a:lnSpc>
                <a:spcPct val="110000"/>
              </a:lnSpc>
              <a:spcBef>
                <a:spcPct val="20000"/>
              </a:spcBef>
              <a:spcAft>
                <a:spcPct val="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just" rtl="0" eaLnBrk="0" fontAlgn="base" hangingPunct="0">
              <a:lnSpc>
                <a:spcPct val="110000"/>
              </a:lnSpc>
              <a:spcBef>
                <a:spcPct val="20000"/>
              </a:spcBef>
              <a:spcAft>
                <a:spcPct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000" b="1">
                <a:solidFill>
                  <a:srgbClr val="FF0000"/>
                </a:solidFill>
                <a:latin typeface="+mn-lt"/>
                <a:ea typeface="宋体" panose="02010600030101010101" pitchFamily="2" charset="-122"/>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buFont typeface="Wingdings" panose="05000000000000000000" pitchFamily="2" charset="2"/>
              <a:buNone/>
              <a:defRPr/>
            </a:pPr>
            <a:r>
              <a:rPr lang="zh-CN" altLang="en-US" sz="2000" kern="0" dirty="0">
                <a:solidFill>
                  <a:schemeClr val="bg1"/>
                </a:solidFill>
                <a:latin typeface="华文中宋" panose="02010600040101010101" pitchFamily="2" charset="-122"/>
                <a:ea typeface="华文中宋" panose="02010600040101010101" pitchFamily="2" charset="-122"/>
              </a:rPr>
              <a:t>系统软件</a:t>
            </a:r>
            <a:endParaRPr lang="zh-CN" altLang="en-US" sz="2000" kern="0" dirty="0">
              <a:solidFill>
                <a:schemeClr val="bg1"/>
              </a:solidFill>
              <a:latin typeface="华文中宋" panose="02010600040101010101" pitchFamily="2" charset="-122"/>
              <a:ea typeface="华文中宋" panose="02010600040101010101" pitchFamily="2" charset="-122"/>
            </a:endParaRPr>
          </a:p>
        </p:txBody>
      </p:sp>
      <p:sp>
        <p:nvSpPr>
          <p:cNvPr id="36" name="内容占位符 2"/>
          <p:cNvSpPr txBox="1"/>
          <p:nvPr/>
        </p:nvSpPr>
        <p:spPr bwMode="auto">
          <a:xfrm>
            <a:off x="7524328" y="4000056"/>
            <a:ext cx="1440000" cy="399583"/>
          </a:xfrm>
          <a:prstGeom prst="rect">
            <a:avLst/>
          </a:prstGeom>
          <a:solidFill>
            <a:srgbClr val="3D090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lvl1pPr marL="342900" indent="-342900" algn="just" rtl="0" eaLnBrk="0" fontAlgn="base" hangingPunct="0">
              <a:lnSpc>
                <a:spcPct val="110000"/>
              </a:lnSpc>
              <a:spcBef>
                <a:spcPct val="20000"/>
              </a:spcBef>
              <a:spcAft>
                <a:spcPct val="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just" rtl="0" eaLnBrk="0" fontAlgn="base" hangingPunct="0">
              <a:lnSpc>
                <a:spcPct val="110000"/>
              </a:lnSpc>
              <a:spcBef>
                <a:spcPct val="20000"/>
              </a:spcBef>
              <a:spcAft>
                <a:spcPct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000" b="1">
                <a:solidFill>
                  <a:srgbClr val="FF0000"/>
                </a:solidFill>
                <a:latin typeface="+mn-lt"/>
                <a:ea typeface="宋体" panose="02010600030101010101" pitchFamily="2" charset="-122"/>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buFont typeface="Wingdings" panose="05000000000000000000" pitchFamily="2" charset="2"/>
              <a:buNone/>
              <a:defRPr/>
            </a:pPr>
            <a:r>
              <a:rPr lang="zh-CN" altLang="en-US" sz="2000" kern="0" dirty="0">
                <a:solidFill>
                  <a:schemeClr val="bg1"/>
                </a:solidFill>
                <a:latin typeface="华文中宋" panose="02010600040101010101" pitchFamily="2" charset="-122"/>
                <a:ea typeface="华文中宋" panose="02010600040101010101" pitchFamily="2" charset="-122"/>
              </a:rPr>
              <a:t>应用软件</a:t>
            </a:r>
            <a:endParaRPr lang="zh-CN" altLang="en-US" sz="2000" kern="0" dirty="0">
              <a:solidFill>
                <a:schemeClr val="bg1"/>
              </a:solidFill>
              <a:latin typeface="华文中宋" panose="02010600040101010101" pitchFamily="2" charset="-122"/>
              <a:ea typeface="华文中宋" panose="02010600040101010101" pitchFamily="2" charset="-122"/>
            </a:endParaRPr>
          </a:p>
        </p:txBody>
      </p:sp>
      <p:cxnSp>
        <p:nvCxnSpPr>
          <p:cNvPr id="42" name="直接连接符 41"/>
          <p:cNvCxnSpPr>
            <a:cxnSpLocks noChangeShapeType="1"/>
          </p:cNvCxnSpPr>
          <p:nvPr/>
        </p:nvCxnSpPr>
        <p:spPr bwMode="auto">
          <a:xfrm flipH="1">
            <a:off x="6507163" y="3699828"/>
            <a:ext cx="0" cy="284162"/>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cxnSp>
        <p:nvCxnSpPr>
          <p:cNvPr id="43" name="直接连接符 42"/>
          <p:cNvCxnSpPr>
            <a:cxnSpLocks noChangeShapeType="1"/>
          </p:cNvCxnSpPr>
          <p:nvPr/>
        </p:nvCxnSpPr>
        <p:spPr bwMode="auto">
          <a:xfrm>
            <a:off x="6516688" y="3690303"/>
            <a:ext cx="1727200" cy="0"/>
          </a:xfrm>
          <a:prstGeom prst="line">
            <a:avLst/>
          </a:prstGeom>
          <a:noFill/>
          <a:ln w="25400" cap="sq" algn="ctr">
            <a:solidFill>
              <a:srgbClr val="FF6600"/>
            </a:solidFill>
            <a:round/>
            <a:headEnd type="none" w="sm" len="sm"/>
            <a:tailEnd type="none" w="lg" len="lg"/>
          </a:ln>
          <a:extLst>
            <a:ext uri="{909E8E84-426E-40DD-AFC4-6F175D3DCCD1}">
              <a14:hiddenFill xmlns:a14="http://schemas.microsoft.com/office/drawing/2010/main">
                <a:noFill/>
              </a14:hiddenFill>
            </a:ext>
          </a:extLst>
        </p:spPr>
      </p:cxnSp>
      <p:cxnSp>
        <p:nvCxnSpPr>
          <p:cNvPr id="44" name="直接连接符 43"/>
          <p:cNvCxnSpPr>
            <a:cxnSpLocks noChangeShapeType="1"/>
          </p:cNvCxnSpPr>
          <p:nvPr/>
        </p:nvCxnSpPr>
        <p:spPr bwMode="auto">
          <a:xfrm>
            <a:off x="8243888" y="3690303"/>
            <a:ext cx="0" cy="285750"/>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cxnSp>
        <p:nvCxnSpPr>
          <p:cNvPr id="45" name="直接连接符 44"/>
          <p:cNvCxnSpPr>
            <a:cxnSpLocks noChangeShapeType="1"/>
          </p:cNvCxnSpPr>
          <p:nvPr/>
        </p:nvCxnSpPr>
        <p:spPr bwMode="auto">
          <a:xfrm>
            <a:off x="7380288" y="3414078"/>
            <a:ext cx="0" cy="285750"/>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par>
                                <p:cTn id="17" presetID="22" presetClass="entr" presetSubtype="1"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par>
                                <p:cTn id="20" presetID="22" presetClass="entr" presetSubtype="1"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par>
                                <p:cTn id="23" presetID="22" presetClass="entr" presetSubtype="8"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1"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par>
                                <p:cTn id="29" presetID="22" presetClass="entr" presetSubtype="8"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22" presetClass="entr" presetSubtype="1"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par>
                                <p:cTn id="35" presetID="22" presetClass="entr" presetSubtype="1"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par>
                                <p:cTn id="38" presetID="22" presetClass="entr" presetSubtype="1"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par>
                                <p:cTn id="41" presetID="22" presetClass="entr" presetSubtype="1"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par>
                                <p:cTn id="44" presetID="22" presetClass="entr" presetSubtype="1"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up)">
                                      <p:cBhvr>
                                        <p:cTn id="46" dur="500"/>
                                        <p:tgtEl>
                                          <p:spTgt spid="29"/>
                                        </p:tgtEl>
                                      </p:cBhvr>
                                    </p:animEffect>
                                  </p:childTnLst>
                                </p:cTn>
                              </p:par>
                              <p:par>
                                <p:cTn id="47" presetID="22" presetClass="entr" presetSubtype="8"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par>
                                <p:cTn id="50" presetID="22" presetClass="entr" presetSubtype="1"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up)">
                                      <p:cBhvr>
                                        <p:cTn id="52" dur="500"/>
                                        <p:tgtEl>
                                          <p:spTgt spid="24"/>
                                        </p:tgtEl>
                                      </p:cBhvr>
                                    </p:animEffect>
                                  </p:childTnLst>
                                </p:cTn>
                              </p:par>
                              <p:par>
                                <p:cTn id="53" presetID="22" presetClass="entr" presetSubtype="1"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up)">
                                      <p:cBhvr>
                                        <p:cTn id="55" dur="500"/>
                                        <p:tgtEl>
                                          <p:spTgt spid="25"/>
                                        </p:tgtEl>
                                      </p:cBhvr>
                                    </p:animEffect>
                                  </p:childTnLst>
                                </p:cTn>
                              </p:par>
                              <p:par>
                                <p:cTn id="56" presetID="22" presetClass="entr" presetSubtype="1"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up)">
                                      <p:cBhvr>
                                        <p:cTn id="58" dur="500"/>
                                        <p:tgtEl>
                                          <p:spTgt spid="26"/>
                                        </p:tgtEl>
                                      </p:cBhvr>
                                    </p:animEffect>
                                  </p:childTnLst>
                                </p:cTn>
                              </p:par>
                              <p:par>
                                <p:cTn id="59" presetID="22" presetClass="entr" presetSubtype="1"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up)">
                                      <p:cBhvr>
                                        <p:cTn id="61" dur="500"/>
                                        <p:tgtEl>
                                          <p:spTgt spid="27"/>
                                        </p:tgtEl>
                                      </p:cBhvr>
                                    </p:animEffect>
                                  </p:childTnLst>
                                </p:cTn>
                              </p:par>
                              <p:par>
                                <p:cTn id="62" presetID="22" presetClass="entr" presetSubtype="1" fill="hold"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up)">
                                      <p:cBhvr>
                                        <p:cTn id="64" dur="500"/>
                                        <p:tgtEl>
                                          <p:spTgt spid="20"/>
                                        </p:tgtEl>
                                      </p:cBhvr>
                                    </p:animEffect>
                                  </p:childTnLst>
                                </p:cTn>
                              </p:par>
                              <p:par>
                                <p:cTn id="65" presetID="22" presetClass="entr" presetSubtype="1"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up)">
                                      <p:cBhvr>
                                        <p:cTn id="67" dur="500"/>
                                        <p:tgtEl>
                                          <p:spTgt spid="21"/>
                                        </p:tgtEl>
                                      </p:cBhvr>
                                    </p:animEffect>
                                  </p:childTnLst>
                                </p:cTn>
                              </p:par>
                              <p:par>
                                <p:cTn id="68" presetID="22" presetClass="entr" presetSubtype="1"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up)">
                                      <p:cBhvr>
                                        <p:cTn id="70" dur="500"/>
                                        <p:tgtEl>
                                          <p:spTgt spid="22"/>
                                        </p:tgtEl>
                                      </p:cBhvr>
                                    </p:animEffect>
                                  </p:childTnLst>
                                </p:cTn>
                              </p:par>
                              <p:par>
                                <p:cTn id="71" presetID="22" presetClass="entr" presetSubtype="1"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up)">
                                      <p:cBhvr>
                                        <p:cTn id="73" dur="500"/>
                                        <p:tgtEl>
                                          <p:spTgt spid="23"/>
                                        </p:tgtEl>
                                      </p:cBhvr>
                                    </p:animEffect>
                                  </p:childTnLst>
                                </p:cTn>
                              </p:par>
                              <p:par>
                                <p:cTn id="74" presetID="22" presetClass="entr" presetSubtype="1" fill="hold" nodeType="with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wipe(up)">
                                      <p:cBhvr>
                                        <p:cTn id="76" dur="500"/>
                                        <p:tgtEl>
                                          <p:spTgt spid="45"/>
                                        </p:tgtEl>
                                      </p:cBhvr>
                                    </p:animEffect>
                                  </p:childTnLst>
                                </p:cTn>
                              </p:par>
                              <p:par>
                                <p:cTn id="77" presetID="22" presetClass="entr" presetSubtype="8"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ipe(left)">
                                      <p:cBhvr>
                                        <p:cTn id="79" dur="500"/>
                                        <p:tgtEl>
                                          <p:spTgt spid="43"/>
                                        </p:tgtEl>
                                      </p:cBhvr>
                                    </p:animEffect>
                                  </p:childTnLst>
                                </p:cTn>
                              </p:par>
                              <p:par>
                                <p:cTn id="80" presetID="22" presetClass="entr" presetSubtype="1" fill="hold"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wipe(up)">
                                      <p:cBhvr>
                                        <p:cTn id="82" dur="500"/>
                                        <p:tgtEl>
                                          <p:spTgt spid="42"/>
                                        </p:tgtEl>
                                      </p:cBhvr>
                                    </p:animEffect>
                                  </p:childTnLst>
                                </p:cTn>
                              </p:par>
                              <p:par>
                                <p:cTn id="83" presetID="22" presetClass="entr" presetSubtype="1"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up)">
                                      <p:cBhvr>
                                        <p:cTn id="85" dur="500"/>
                                        <p:tgtEl>
                                          <p:spTgt spid="44"/>
                                        </p:tgtEl>
                                      </p:cBhvr>
                                    </p:animEffect>
                                  </p:childTnLst>
                                </p:cTn>
                              </p:par>
                              <p:par>
                                <p:cTn id="86" presetID="22" presetClass="entr" presetSubtype="1"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up)">
                                      <p:cBhvr>
                                        <p:cTn id="88" dur="500"/>
                                        <p:tgtEl>
                                          <p:spTgt spid="34"/>
                                        </p:tgtEl>
                                      </p:cBhvr>
                                    </p:animEffect>
                                  </p:childTnLst>
                                </p:cTn>
                              </p:par>
                              <p:par>
                                <p:cTn id="89" presetID="22" presetClass="entr" presetSubtype="1" fill="hold"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wipe(up)">
                                      <p:cBhvr>
                                        <p:cTn id="91" dur="500"/>
                                        <p:tgtEl>
                                          <p:spTgt spid="3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wipe(left)">
                                      <p:cBhvr>
                                        <p:cTn id="9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5" name="内容占位符 4"/>
          <p:cNvSpPr/>
          <p:nvPr>
            <p:ph idx="1"/>
          </p:nvPr>
        </p:nvSpPr>
        <p:spPr/>
        <p:txBody>
          <a:bodyPr/>
          <a:p>
            <a:endParaRPr lang="zh-CN" altLang="en-US"/>
          </a:p>
        </p:txBody>
      </p:sp>
      <p:pic>
        <p:nvPicPr>
          <p:cNvPr id="6" name="图片 5" descr="b9f485d7cbe5a748a152423a2c8e79bd"/>
          <p:cNvPicPr>
            <a:picLocks noChangeAspect="1"/>
          </p:cNvPicPr>
          <p:nvPr/>
        </p:nvPicPr>
        <p:blipFill>
          <a:blip r:embed="rId1"/>
          <a:stretch>
            <a:fillRect/>
          </a:stretch>
        </p:blipFill>
        <p:spPr>
          <a:xfrm>
            <a:off x="381000" y="1600200"/>
            <a:ext cx="8641715" cy="4804410"/>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2061528"/>
            <a:ext cx="8208963" cy="3148012"/>
          </a:xfrm>
        </p:spPr>
        <p:txBody>
          <a:bodyPr/>
          <a:lstStyle/>
          <a:p>
            <a:pPr>
              <a:defRPr/>
            </a:pPr>
            <a:r>
              <a:rPr lang="zh-CN" altLang="en-US" dirty="0" smtClean="0">
                <a:solidFill>
                  <a:srgbClr val="C00000"/>
                </a:solidFill>
                <a:latin typeface="微软雅黑" panose="020B0503020204020204" charset="-122"/>
                <a:ea typeface="微软雅黑" panose="020B0503020204020204" charset="-122"/>
              </a:rPr>
              <a:t>案例</a:t>
            </a:r>
            <a:r>
              <a:rPr lang="en-US" altLang="zh-CN" dirty="0" smtClean="0">
                <a:solidFill>
                  <a:srgbClr val="C00000"/>
                </a:solidFill>
                <a:latin typeface="微软雅黑" panose="020B0503020204020204" charset="-122"/>
                <a:ea typeface="微软雅黑" panose="020B0503020204020204" charset="-122"/>
              </a:rPr>
              <a:t>2</a:t>
            </a:r>
            <a:r>
              <a:rPr lang="zh-CN" altLang="en-US" dirty="0" smtClean="0">
                <a:solidFill>
                  <a:srgbClr val="C00000"/>
                </a:solidFill>
                <a:latin typeface="微软雅黑" panose="020B0503020204020204" charset="-122"/>
                <a:ea typeface="微软雅黑" panose="020B0503020204020204" charset="-122"/>
              </a:rPr>
              <a:t>：</a:t>
            </a:r>
            <a:r>
              <a:rPr lang="zh-CN" altLang="en-US" dirty="0" smtClean="0"/>
              <a:t>温室</a:t>
            </a:r>
            <a:r>
              <a:rPr lang="zh-CN" altLang="en-US" dirty="0"/>
              <a:t>温度控制系统</a:t>
            </a:r>
            <a:endParaRPr lang="en-US" altLang="zh-CN" dirty="0" smtClean="0"/>
          </a:p>
          <a:p>
            <a:pPr lvl="1">
              <a:spcBef>
                <a:spcPts val="600"/>
              </a:spcBef>
              <a:defRPr/>
            </a:pPr>
            <a:r>
              <a:rPr lang="zh-CN" altLang="en-US" dirty="0" smtClean="0"/>
              <a:t>由</a:t>
            </a:r>
            <a:r>
              <a:rPr lang="en-US" altLang="zh-CN" dirty="0">
                <a:latin typeface="+mj-lt"/>
              </a:rPr>
              <a:t>3</a:t>
            </a:r>
            <a:r>
              <a:rPr lang="zh-CN" altLang="en-US" dirty="0"/>
              <a:t>台电炉</a:t>
            </a:r>
            <a:r>
              <a:rPr lang="zh-CN" altLang="en-US" dirty="0" smtClean="0"/>
              <a:t>实现温室</a:t>
            </a:r>
            <a:r>
              <a:rPr lang="zh-CN" altLang="en-US" dirty="0"/>
              <a:t>温度</a:t>
            </a:r>
            <a:r>
              <a:rPr lang="zh-CN" altLang="en-US" dirty="0" smtClean="0"/>
              <a:t>控制。</a:t>
            </a:r>
            <a:r>
              <a:rPr lang="zh-CN" altLang="en-US" dirty="0"/>
              <a:t>要求：</a:t>
            </a:r>
            <a:endParaRPr lang="en-US" altLang="zh-CN" dirty="0"/>
          </a:p>
          <a:p>
            <a:pPr lvl="2">
              <a:spcBef>
                <a:spcPts val="600"/>
              </a:spcBef>
              <a:defRPr/>
            </a:pPr>
            <a:r>
              <a:rPr lang="zh-CN" altLang="en-US" sz="2000" dirty="0"/>
              <a:t>温室温度控制</a:t>
            </a:r>
            <a:r>
              <a:rPr lang="zh-CN" altLang="en-US" sz="2000" dirty="0" smtClean="0"/>
              <a:t>为：</a:t>
            </a:r>
            <a:r>
              <a:rPr lang="en-US" altLang="zh-CN" sz="2000" b="0" dirty="0" smtClean="0">
                <a:latin typeface="+mn-lt"/>
              </a:rPr>
              <a:t>25</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a:t>
            </a:r>
            <a:r>
              <a:rPr lang="en-US" altLang="zh-CN" sz="2000" b="0" dirty="0" smtClean="0">
                <a:latin typeface="+mn-lt"/>
                <a:ea typeface="宋体" panose="02010600030101010101" pitchFamily="2" charset="-122"/>
              </a:rPr>
              <a:t>38</a:t>
            </a:r>
            <a:r>
              <a:rPr lang="en-US" altLang="zh-CN" sz="2000" dirty="0" smtClean="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2">
              <a:spcBef>
                <a:spcPts val="600"/>
              </a:spcBef>
              <a:defRPr/>
            </a:pPr>
            <a:r>
              <a:rPr lang="zh-CN" altLang="en-US" sz="2000" dirty="0"/>
              <a:t>实时</a:t>
            </a:r>
            <a:r>
              <a:rPr lang="zh-CN" altLang="en-US" sz="2000" dirty="0" smtClean="0"/>
              <a:t>显示</a:t>
            </a:r>
            <a:r>
              <a:rPr lang="en-US" altLang="zh-CN" sz="2000" dirty="0"/>
              <a:t>2</a:t>
            </a:r>
            <a:r>
              <a:rPr lang="zh-CN" altLang="en-US" sz="2000" dirty="0" smtClean="0"/>
              <a:t>位</a:t>
            </a:r>
            <a:r>
              <a:rPr lang="zh-CN" altLang="en-US" sz="2000" dirty="0"/>
              <a:t>温室温度；</a:t>
            </a:r>
            <a:endParaRPr lang="en-US" altLang="zh-CN" sz="2000" dirty="0"/>
          </a:p>
          <a:p>
            <a:pPr lvl="2">
              <a:spcBef>
                <a:spcPts val="600"/>
              </a:spcBef>
              <a:defRPr/>
            </a:pPr>
            <a:r>
              <a:rPr lang="zh-CN" altLang="en-US" sz="2000" dirty="0"/>
              <a:t>当在给定时间内不能保证温度在要求</a:t>
            </a:r>
            <a:r>
              <a:rPr lang="zh-CN" altLang="en-US" sz="2000" dirty="0" smtClean="0"/>
              <a:t>范围时，</a:t>
            </a:r>
            <a:r>
              <a:rPr lang="zh-CN" altLang="en-US" sz="2000" dirty="0"/>
              <a:t>发出报警信号。</a:t>
            </a:r>
            <a:endParaRPr lang="zh-CN" altLang="en-US" sz="2000" dirty="0"/>
          </a:p>
          <a:p>
            <a:pPr>
              <a:defRPr/>
            </a:pPr>
            <a:endParaRPr lang="zh-CN" altLang="en-US" dirty="0"/>
          </a:p>
        </p:txBody>
      </p:sp>
      <p:sp>
        <p:nvSpPr>
          <p:cNvPr id="4" name="灯片编号占位符 3"/>
          <p:cNvSpPr>
            <a:spLocks noGrp="1"/>
          </p:cNvSpPr>
          <p:nvPr>
            <p:ph type="sldNum" sz="quarter" idx="12"/>
          </p:nvPr>
        </p:nvSpPr>
        <p:spPr>
          <a:xfrm>
            <a:off x="7042150" y="5660390"/>
            <a:ext cx="1905000" cy="363538"/>
          </a:xfrm>
        </p:spPr>
        <p:txBody>
          <a:bodyPr/>
          <a:lstStyle/>
          <a:p>
            <a:pPr>
              <a:defRPr/>
            </a:pPr>
            <a:fld id="{041E9E53-3E3E-4250-A014-4C1F3292532A}" type="slidenum">
              <a:rPr lang="zh-CN" altLang="en-US" smtClean="0"/>
            </a:fld>
            <a:endParaRPr lang="en-US" altLang="zh-CN"/>
          </a:p>
        </p:txBody>
      </p:sp>
      <p:sp>
        <p:nvSpPr>
          <p:cNvPr id="2" name="标题 1"/>
          <p:cNvSpPr/>
          <p:nvPr>
            <p:ph type="title"/>
          </p:nvPr>
        </p:nvSpPr>
        <p:spPr/>
        <p:txBody>
          <a:bodyPr/>
          <a:p>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 </a:t>
            </a:r>
            <a:r>
              <a:rPr lang="zh-CN" altLang="en-US"/>
              <a:t>硬件系统</a:t>
            </a:r>
            <a:endParaRPr lang="zh-CN" altLang="en-US"/>
          </a:p>
        </p:txBody>
      </p:sp>
      <p:sp>
        <p:nvSpPr>
          <p:cNvPr id="3" name="内容占位符 2"/>
          <p:cNvSpPr>
            <a:spLocks noGrp="1"/>
          </p:cNvSpPr>
          <p:nvPr>
            <p:ph idx="1"/>
          </p:nvPr>
        </p:nvSpPr>
        <p:spPr/>
        <p:txBody>
          <a:bodyPr/>
          <a:p>
            <a:pPr marL="0" indent="0">
              <a:buNone/>
            </a:pPr>
            <a:r>
              <a:rPr lang="en-US" altLang="zh-CN"/>
              <a:t>1 </a:t>
            </a:r>
            <a:r>
              <a:rPr lang="zh-CN" altLang="en-US"/>
              <a:t>微处理器（中央处理器。</a:t>
            </a:r>
            <a:r>
              <a:rPr lang="en-US" altLang="zh-CN"/>
              <a:t>CPU</a:t>
            </a:r>
            <a:r>
              <a:rPr lang="zh-CN" altLang="en-US"/>
              <a:t>）</a:t>
            </a:r>
            <a:endParaRPr lang="zh-CN" altLang="en-US"/>
          </a:p>
          <a:p>
            <a:pPr marL="0" indent="0">
              <a:buNone/>
            </a:pPr>
            <a:endParaRPr lang="zh-CN" altLang="en-US"/>
          </a:p>
        </p:txBody>
      </p:sp>
      <p:pic>
        <p:nvPicPr>
          <p:cNvPr id="4" name="图片 3"/>
          <p:cNvPicPr>
            <a:picLocks noChangeAspect="1"/>
          </p:cNvPicPr>
          <p:nvPr>
            <p:custDataLst>
              <p:tags r:id="rId1"/>
            </p:custDataLst>
          </p:nvPr>
        </p:nvPicPr>
        <p:blipFill>
          <a:blip r:embed="rId2"/>
          <a:stretch>
            <a:fillRect/>
          </a:stretch>
        </p:blipFill>
        <p:spPr>
          <a:xfrm>
            <a:off x="228600" y="2209800"/>
            <a:ext cx="8705850" cy="4438650"/>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运算器是对信息进行加工、处理及运算的逻辑部件，它是以加法器为基础。辅之以移位寄存器及相应控制逻辑组合而成的电路，在控制信号的作用下可以完成加、减、乘、除四则运算和各种逻辑运算，包括‘与’运算、‘或’运算、‘非’、‘异或’等。故运算器又称为算术逻辑运算单元ALU（Arithmetic and Logic Unit）。新型CPU的运算器还可以完成各种高精度的浮点运算。</a:t>
            </a:r>
            <a:endParaRPr lang="zh-CN"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控制器（Control Unit），包括指令寄存器、指令译码器和定时控制电路。控制器是计算机控制和调度的中心，计算机的各种操作都是在控制器的控制下进行的。控制器的指挥是通过程序进行的，程序放在存储器中，它依次从存储器中取出指令，根据指令的要求，对CPU内部和外部发出相应的控制信息，使微机各部件协调地工作，从而完成对整个计算机系统的控制及数据运算处理等工作。控制器是整个CPU的指挥控制中心。</a:t>
            </a:r>
            <a:endParaRPr lang="zh-CN"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 </a:t>
            </a:r>
            <a:r>
              <a:rPr lang="zh-CN" altLang="en-US"/>
              <a:t>寄存器组，它由多个功能不同的寄存器构成，用以存放参加处理和运算的操作数，存放数据处理的中间结果和最终结果等。</a:t>
            </a:r>
            <a:endParaRPr lang="zh-CN" altLang="en-US"/>
          </a:p>
          <a:p>
            <a:pPr marL="0" indent="0">
              <a:buNone/>
            </a:pPr>
            <a:r>
              <a:rPr lang="en-US" altLang="zh-CN"/>
              <a:t> </a:t>
            </a:r>
            <a:r>
              <a:rPr lang="zh-CN" altLang="en-US"/>
              <a:t>寄存器分为专用和通用：专用的作用是固定的，例如8086CPU的堆栈指针寄存器、标志寄存器、程序计数器等；而通用寄存器则可由编程者依据需要规定其用途。有了这些寄存器，多次使用的操作数或者中间结果，可将它们暂时存放在寄存器中，避免对存储器的频繁访问，从而缩短指令执行时间，同时也给编程带来很大的方便。</a:t>
            </a:r>
            <a:endParaRPr lang="zh-CN" alt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存储器</a:t>
            </a:r>
            <a:endParaRPr lang="zh-CN" altLang="en-US"/>
          </a:p>
        </p:txBody>
      </p:sp>
      <p:sp>
        <p:nvSpPr>
          <p:cNvPr id="3" name="内容占位符 2"/>
          <p:cNvSpPr>
            <a:spLocks noGrp="1"/>
          </p:cNvSpPr>
          <p:nvPr>
            <p:ph idx="1"/>
          </p:nvPr>
        </p:nvSpPr>
        <p:spPr>
          <a:xfrm>
            <a:off x="381000" y="1219200"/>
            <a:ext cx="8382000" cy="4800600"/>
          </a:xfrm>
        </p:spPr>
        <p:txBody>
          <a:bodyPr/>
          <a:p>
            <a:pPr marL="0" indent="0">
              <a:buNone/>
            </a:pPr>
            <a:r>
              <a:rPr lang="en-US" altLang="zh-CN" b="0"/>
              <a:t>  </a:t>
            </a:r>
            <a:r>
              <a:rPr lang="zh-CN" altLang="en-US" b="0"/>
              <a:t>存储器是微型计算机的存储和记忆的装置，用来存储数据、程序、中间结果和最终结果等数据信息。一般为半导体材料制成，也成为半导体存储器。</a:t>
            </a:r>
            <a:endParaRPr lang="zh-CN" altLang="en-US" b="0"/>
          </a:p>
          <a:p>
            <a:pPr marL="0" indent="0">
              <a:buNone/>
            </a:pPr>
            <a:r>
              <a:rPr lang="zh-CN" altLang="en-US" b="0"/>
              <a:t>按其在计算机中的位置分内部和外部两大类：</a:t>
            </a:r>
            <a:endParaRPr lang="zh-CN" altLang="en-US" b="0"/>
          </a:p>
          <a:p>
            <a:pPr marL="0" indent="0">
              <a:buNone/>
            </a:pPr>
            <a:r>
              <a:rPr lang="zh-CN" altLang="en-US" b="0"/>
              <a:t>a)内部存储器，通常采用半导体存储器，与CPU一起插放在系统主板上，又称为主存储器，简称内存或主存。内部比外部存储器速度快，容量比外部小。</a:t>
            </a:r>
            <a:endParaRPr lang="zh-CN" altLang="en-US" b="0"/>
          </a:p>
          <a:p>
            <a:pPr marL="0" indent="0">
              <a:buNone/>
            </a:pPr>
            <a:r>
              <a:rPr lang="zh-CN" altLang="en-US" b="0"/>
              <a:t>b)外部存储器，又称辅助存储器，简称辅存。用来存放当前暂时不用的程序、数据等。外存的信息必须调入内存后，CPU才能执行。</a:t>
            </a:r>
            <a:endParaRPr lang="zh-CN" altLang="en-US" b="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7200" y="1295400"/>
            <a:ext cx="8382000" cy="4800600"/>
          </a:xfrm>
        </p:spPr>
        <p:txBody>
          <a:bodyPr/>
          <a:p>
            <a:pPr marL="0" indent="0">
              <a:buNone/>
            </a:pPr>
            <a:r>
              <a:rPr lang="zh-CN" altLang="en-US" b="0">
                <a:sym typeface="+mn-ea"/>
              </a:rPr>
              <a:t>内部存储器按工作方式分为RAM（Random Access Memory随机读写存储器）和ROM（Read Only Memory只读存储器）。</a:t>
            </a:r>
            <a:endParaRPr lang="zh-CN" altLang="en-US" b="0"/>
          </a:p>
          <a:p>
            <a:pPr marL="0" indent="0">
              <a:buNone/>
            </a:pPr>
            <a:r>
              <a:rPr lang="zh-CN" altLang="en-US" b="0">
                <a:sym typeface="+mn-ea"/>
              </a:rPr>
              <a:t>RAM是可以被CPU随机地进行读写的存储器，这种存储器用于存放用户装入的程序、数据及系统信息。注意，当计算机断电后，所存信息消失。</a:t>
            </a:r>
            <a:endParaRPr lang="zh-CN" altLang="en-US" b="0"/>
          </a:p>
          <a:p>
            <a:pPr marL="0" indent="0">
              <a:buNone/>
            </a:pPr>
            <a:r>
              <a:rPr lang="zh-CN" altLang="en-US" b="0">
                <a:sym typeface="+mn-ea"/>
              </a:rPr>
              <a:t>ROM中的信息只能被CPU读出，而不能用一般的方法将信息写入。计算机断电后，信息仍保留。这种存储器用于存放固定的程序，如BIOS，一些解释程序及用户编写的专用程序。</a:t>
            </a:r>
            <a:endParaRPr lang="zh-CN" altLang="en-US" b="0"/>
          </a:p>
          <a:p>
            <a:pPr marL="0" indent="0">
              <a:buNone/>
            </a:pPr>
            <a:endParaRPr lang="zh-CN"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title"/>
          </p:nvPr>
        </p:nvSpPr>
        <p:spPr/>
        <p:txBody>
          <a:bodyPr/>
          <a:lstStyle/>
          <a:p>
            <a:r>
              <a:rPr lang="zh-CN" altLang="en-US"/>
              <a:t>问题的提出</a:t>
            </a:r>
            <a:endParaRPr lang="zh-CN" altLang="en-US"/>
          </a:p>
        </p:txBody>
      </p:sp>
      <p:sp>
        <p:nvSpPr>
          <p:cNvPr id="15" name="TextBox 14"/>
          <p:cNvSpPr txBox="1"/>
          <p:nvPr/>
        </p:nvSpPr>
        <p:spPr>
          <a:xfrm>
            <a:off x="841300" y="1785129"/>
            <a:ext cx="6286544" cy="508635"/>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88716" tIns="104783" rIns="88716" bIns="139711" rtlCol="0" anchor="ctr" anchorCtr="0">
            <a:spAutoFit/>
          </a:bodyPr>
          <a:lstStyle/>
          <a:p>
            <a:pPr marL="0" lvl="1"/>
            <a:r>
              <a:rPr lang="zh-CN" altLang="en-US" sz="1905"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程序和数据会装入到内存的什么地方？</a:t>
            </a:r>
            <a:endParaRPr lang="zh-CN" altLang="en-US" sz="1905"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
        <p:nvSpPr>
          <p:cNvPr id="16" name="TextBox 15"/>
          <p:cNvSpPr txBox="1"/>
          <p:nvPr/>
        </p:nvSpPr>
        <p:spPr>
          <a:xfrm>
            <a:off x="841300" y="2753170"/>
            <a:ext cx="6286544" cy="508635"/>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88716" tIns="104783" rIns="88716" bIns="139711" rtlCol="0" anchor="ctr" anchorCtr="0">
            <a:spAutoFit/>
          </a:bodyPr>
          <a:lstStyle/>
          <a:p>
            <a:pPr marL="0" lvl="1"/>
            <a:r>
              <a:rPr lang="zh-CN" altLang="en-US" sz="1905"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如果程序过大、内存放不下该怎么办？</a:t>
            </a:r>
            <a:endParaRPr lang="zh-CN" altLang="en-US" sz="1905"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
        <p:nvSpPr>
          <p:cNvPr id="17" name="TextBox 16"/>
          <p:cNvSpPr txBox="1"/>
          <p:nvPr/>
        </p:nvSpPr>
        <p:spPr>
          <a:xfrm>
            <a:off x="841300" y="3721210"/>
            <a:ext cx="6286544" cy="508635"/>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88716" tIns="104783" rIns="88716" bIns="139711" rtlCol="0" anchor="ctr" anchorCtr="0">
            <a:spAutoFit/>
          </a:bodyPr>
          <a:lstStyle/>
          <a:p>
            <a:pPr marL="0" lvl="1"/>
            <a:r>
              <a:rPr lang="zh-CN" altLang="en-US" sz="1905"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同一程序多次装入内存时其地址相同吗？</a:t>
            </a:r>
            <a:endParaRPr lang="zh-CN" altLang="en-US" sz="1905"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
        <p:nvSpPr>
          <p:cNvPr id="18" name="TextBox 17"/>
          <p:cNvSpPr txBox="1"/>
          <p:nvPr/>
        </p:nvSpPr>
        <p:spPr>
          <a:xfrm>
            <a:off x="841300" y="4689250"/>
            <a:ext cx="6286544" cy="508635"/>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88716" tIns="104783" rIns="88716" bIns="139711" rtlCol="0" anchor="ctr" anchorCtr="0">
            <a:spAutoFit/>
          </a:bodyPr>
          <a:lstStyle/>
          <a:p>
            <a:pPr marL="0" lvl="1"/>
            <a:r>
              <a:rPr lang="zh-CN" altLang="en-US" sz="1905"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如果多道程序都装入内存，它们之间存在干扰吗？</a:t>
            </a:r>
            <a:endParaRPr lang="zh-CN" altLang="en-US" sz="1905"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a:xfrm>
            <a:off x="8491680" y="5911560"/>
            <a:ext cx="587520" cy="391680"/>
          </a:xfrm>
        </p:spPr>
        <p:txBody>
          <a:bodyPr/>
          <a:lstStyle/>
          <a:p>
            <a:fld id="{9F2FA2FB-5D4C-4A2C-A7D5-6123134DBA7D}" type="slidenum">
              <a:rPr lang="zh-CN" altLang="en-US" sz="100"/>
            </a:fld>
            <a:endParaRPr lang="en-US" altLang="zh-CN" sz="100"/>
          </a:p>
        </p:txBody>
      </p:sp>
      <p:sp>
        <p:nvSpPr>
          <p:cNvPr id="1130498" name="Rectangle 2"/>
          <p:cNvSpPr>
            <a:spLocks noGrp="1" noChangeArrowheads="1"/>
          </p:cNvSpPr>
          <p:nvPr>
            <p:ph type="body" idx="1"/>
          </p:nvPr>
        </p:nvSpPr>
        <p:spPr>
          <a:xfrm>
            <a:off x="621847" y="1700356"/>
            <a:ext cx="7391725" cy="3733871"/>
          </a:xfrm>
          <a:noFill/>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CCFFCC"/>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a:spcBef>
                <a:spcPts val="640"/>
              </a:spcBef>
              <a:tabLst>
                <a:tab pos="1225550" algn="l"/>
              </a:tabLst>
            </a:pPr>
            <a:r>
              <a:rPr lang="zh-CN" altLang="en-US" dirty="0" smtClean="0">
                <a:latin typeface="隶书" panose="02010509060101010101" charset="-122"/>
              </a:rPr>
              <a:t>负责将程序从联机外存储器（硬盘）调入内存</a:t>
            </a:r>
            <a:endParaRPr lang="en-US" altLang="zh-CN" dirty="0" smtClean="0">
              <a:latin typeface="隶书" panose="02010509060101010101" charset="-122"/>
            </a:endParaRPr>
          </a:p>
          <a:p>
            <a:pPr lvl="1">
              <a:spcBef>
                <a:spcPts val="640"/>
              </a:spcBef>
              <a:tabLst>
                <a:tab pos="1225550" algn="l"/>
              </a:tabLst>
            </a:pPr>
            <a:r>
              <a:rPr lang="zh-CN" altLang="en-US" sz="1905" dirty="0">
                <a:solidFill>
                  <a:srgbClr val="800000"/>
                </a:solidFill>
                <a:latin typeface="隶书" panose="02010509060101010101" charset="-122"/>
              </a:rPr>
              <a:t>地址变换</a:t>
            </a:r>
            <a:r>
              <a:rPr lang="zh-CN" altLang="en-US" dirty="0" smtClean="0">
                <a:latin typeface="隶书" panose="02010509060101010101" charset="-122"/>
              </a:rPr>
              <a:t>。</a:t>
            </a:r>
            <a:r>
              <a:rPr lang="zh-CN" altLang="en-US" sz="1905" dirty="0">
                <a:latin typeface="隶书" panose="02010509060101010101" charset="-122"/>
              </a:rPr>
              <a:t>将程序中的地址对应到内存中的地址</a:t>
            </a:r>
            <a:endParaRPr lang="en-US" altLang="zh-CN" sz="1905" dirty="0">
              <a:latin typeface="隶书" panose="02010509060101010101" charset="-122"/>
            </a:endParaRPr>
          </a:p>
          <a:p>
            <a:pPr lvl="1">
              <a:spcBef>
                <a:spcPts val="640"/>
              </a:spcBef>
              <a:tabLst>
                <a:tab pos="1225550" algn="l"/>
              </a:tabLst>
            </a:pPr>
            <a:r>
              <a:rPr lang="zh-CN" altLang="en-US" sz="1905" dirty="0">
                <a:solidFill>
                  <a:srgbClr val="800000"/>
                </a:solidFill>
                <a:latin typeface="隶书" panose="02010509060101010101" charset="-122"/>
              </a:rPr>
              <a:t>存储分配</a:t>
            </a:r>
            <a:r>
              <a:rPr lang="zh-CN" altLang="en-US" sz="1905" dirty="0">
                <a:latin typeface="隶书" panose="02010509060101010101" charset="-122"/>
              </a:rPr>
              <a:t>。为程序分配相应的内存空间</a:t>
            </a:r>
            <a:endParaRPr lang="zh-CN" altLang="en-US" sz="1905" dirty="0">
              <a:latin typeface="隶书" panose="02010509060101010101" charset="-122"/>
            </a:endParaRPr>
          </a:p>
          <a:p>
            <a:pPr>
              <a:spcBef>
                <a:spcPts val="1925"/>
              </a:spcBef>
              <a:tabLst>
                <a:tab pos="1225550" algn="l"/>
              </a:tabLst>
            </a:pPr>
            <a:r>
              <a:rPr lang="zh-CN" altLang="en-US" dirty="0" smtClean="0">
                <a:latin typeface="隶书" panose="02010509060101010101" charset="-122"/>
              </a:rPr>
              <a:t>将硬盘和内存实行统一管理，以扩大存储容量</a:t>
            </a:r>
            <a:endParaRPr lang="en-US" altLang="zh-CN" dirty="0" smtClean="0">
              <a:latin typeface="隶书" panose="02010509060101010101" charset="-122"/>
            </a:endParaRPr>
          </a:p>
          <a:p>
            <a:pPr lvl="1">
              <a:spcBef>
                <a:spcPts val="640"/>
              </a:spcBef>
              <a:tabLst>
                <a:tab pos="1225550" algn="l"/>
              </a:tabLst>
            </a:pPr>
            <a:r>
              <a:rPr lang="zh-CN" altLang="en-US" dirty="0" smtClean="0">
                <a:solidFill>
                  <a:srgbClr val="800000"/>
                </a:solidFill>
                <a:latin typeface="隶书" panose="02010509060101010101" charset="-122"/>
              </a:rPr>
              <a:t>存储扩充</a:t>
            </a:r>
            <a:r>
              <a:rPr lang="zh-CN" altLang="en-US" dirty="0" smtClean="0">
                <a:latin typeface="隶书" panose="02010509060101010101" charset="-122"/>
              </a:rPr>
              <a:t>：</a:t>
            </a:r>
            <a:r>
              <a:rPr lang="zh-CN" altLang="en-US" sz="1725" dirty="0">
                <a:latin typeface="隶书" panose="02010509060101010101" charset="-122"/>
              </a:rPr>
              <a:t>解决在小的存储空间中运行大程序的问题</a:t>
            </a:r>
            <a:endParaRPr lang="zh-CN" altLang="en-US" sz="1725" dirty="0">
              <a:latin typeface="隶书" panose="02010509060101010101" charset="-122"/>
            </a:endParaRPr>
          </a:p>
          <a:p>
            <a:pPr>
              <a:spcBef>
                <a:spcPts val="1925"/>
              </a:spcBef>
              <a:tabLst>
                <a:tab pos="1225550" algn="l"/>
              </a:tabLst>
            </a:pPr>
            <a:r>
              <a:rPr lang="zh-CN" altLang="en-US" dirty="0">
                <a:latin typeface="隶书" panose="02010509060101010101" charset="-122"/>
              </a:rPr>
              <a:t>存储保护</a:t>
            </a:r>
            <a:endParaRPr lang="en-US" altLang="zh-CN" dirty="0">
              <a:latin typeface="隶书" panose="02010509060101010101" charset="-122"/>
            </a:endParaRPr>
          </a:p>
          <a:p>
            <a:pPr lvl="1">
              <a:spcBef>
                <a:spcPts val="640"/>
              </a:spcBef>
              <a:tabLst>
                <a:tab pos="1225550" algn="l"/>
              </a:tabLst>
            </a:pPr>
            <a:r>
              <a:rPr lang="zh-CN" altLang="en-US" sz="1725" dirty="0">
                <a:latin typeface="隶书" panose="02010509060101010101" charset="-122"/>
              </a:rPr>
              <a:t>保护各类程序及数据区免遭破坏</a:t>
            </a:r>
            <a:endParaRPr lang="zh-CN" altLang="en-US" sz="1725" dirty="0">
              <a:latin typeface="隶书" panose="02010509060101010101" charset="-122"/>
            </a:endParaRPr>
          </a:p>
        </p:txBody>
      </p:sp>
      <p:sp>
        <p:nvSpPr>
          <p:cNvPr id="1130499" name="Rectangle 3"/>
          <p:cNvSpPr>
            <a:spLocks noGrp="1" noChangeArrowheads="1"/>
          </p:cNvSpPr>
          <p:nvPr>
            <p:ph type="title"/>
          </p:nvPr>
        </p:nvSpPr>
        <p:spPr/>
        <p:txBody>
          <a:bodyPr/>
          <a:lstStyle/>
          <a:p>
            <a:r>
              <a:rPr lang="zh-CN" altLang="en-US"/>
              <a:t>存储器管理的主要功能</a:t>
            </a:r>
            <a:endParaRPr lang="zh-CN" altLang="en-US"/>
          </a:p>
        </p:txBody>
      </p:sp>
      <p:sp>
        <p:nvSpPr>
          <p:cNvPr id="2" name="右大括号 1"/>
          <p:cNvSpPr/>
          <p:nvPr/>
        </p:nvSpPr>
        <p:spPr bwMode="auto">
          <a:xfrm>
            <a:off x="6466207" y="2253285"/>
            <a:ext cx="255764" cy="752997"/>
          </a:xfrm>
          <a:prstGeom prst="rightBrace">
            <a:avLst/>
          </a:prstGeom>
          <a:noFill/>
          <a:ln w="12700" cap="sq" cmpd="sng" algn="ctr">
            <a:solidFill>
              <a:srgbClr val="FF0000"/>
            </a:solidFill>
            <a:prstDash val="solid"/>
            <a:round/>
            <a:headEnd type="none" w="sm" len="sm"/>
            <a:tailEnd type="non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3" name="TextBox 2"/>
          <p:cNvSpPr txBox="1"/>
          <p:nvPr/>
        </p:nvSpPr>
        <p:spPr>
          <a:xfrm>
            <a:off x="6745298" y="2278677"/>
            <a:ext cx="2105666" cy="591185"/>
          </a:xfrm>
          <a:prstGeom prst="rect">
            <a:avLst/>
          </a:prstGeom>
          <a:noFill/>
        </p:spPr>
        <p:txBody>
          <a:bodyPr wrap="square" lIns="88716" tIns="44358" rIns="88716" bIns="44358" rtlCol="0">
            <a:spAutoFit/>
          </a:bodyPr>
          <a:lstStyle/>
          <a:p>
            <a:r>
              <a:rPr lang="zh-CN" altLang="en-US" sz="1815"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解决将数据从外存装入到内存的问题</a:t>
            </a:r>
            <a:endPar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30498">
                                            <p:txEl>
                                              <p:pRg st="0" end="0"/>
                                            </p:txEl>
                                          </p:spTgt>
                                        </p:tgtEl>
                                        <p:attrNameLst>
                                          <p:attrName>style.visibility</p:attrName>
                                        </p:attrNameLst>
                                      </p:cBhvr>
                                      <p:to>
                                        <p:strVal val="visible"/>
                                      </p:to>
                                    </p:set>
                                    <p:animEffect transition="in" filter="wipe(left)">
                                      <p:cBhvr>
                                        <p:cTn id="7" dur="500"/>
                                        <p:tgtEl>
                                          <p:spTgt spid="1130498">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30498">
                                            <p:txEl>
                                              <p:pRg st="3" end="3"/>
                                            </p:txEl>
                                          </p:spTgt>
                                        </p:tgtEl>
                                        <p:attrNameLst>
                                          <p:attrName>style.visibility</p:attrName>
                                        </p:attrNameLst>
                                      </p:cBhvr>
                                      <p:to>
                                        <p:strVal val="visible"/>
                                      </p:to>
                                    </p:set>
                                    <p:animEffect transition="in" filter="wipe(left)">
                                      <p:cBhvr>
                                        <p:cTn id="11" dur="500"/>
                                        <p:tgtEl>
                                          <p:spTgt spid="1130498">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30498">
                                            <p:txEl>
                                              <p:pRg st="5" end="5"/>
                                            </p:txEl>
                                          </p:spTgt>
                                        </p:tgtEl>
                                        <p:attrNameLst>
                                          <p:attrName>style.visibility</p:attrName>
                                        </p:attrNameLst>
                                      </p:cBhvr>
                                      <p:to>
                                        <p:strVal val="visible"/>
                                      </p:to>
                                    </p:set>
                                    <p:animEffect transition="in" filter="wipe(left)">
                                      <p:cBhvr>
                                        <p:cTn id="15" dur="500"/>
                                        <p:tgtEl>
                                          <p:spTgt spid="1130498">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30498">
                                            <p:txEl>
                                              <p:pRg st="1" end="1"/>
                                            </p:txEl>
                                          </p:spTgt>
                                        </p:tgtEl>
                                        <p:attrNameLst>
                                          <p:attrName>style.visibility</p:attrName>
                                        </p:attrNameLst>
                                      </p:cBhvr>
                                      <p:to>
                                        <p:strVal val="visible"/>
                                      </p:to>
                                    </p:set>
                                    <p:animEffect transition="in" filter="wipe(left)">
                                      <p:cBhvr>
                                        <p:cTn id="20" dur="500"/>
                                        <p:tgtEl>
                                          <p:spTgt spid="1130498">
                                            <p:txEl>
                                              <p:pRg st="1" end="1"/>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130498">
                                            <p:txEl>
                                              <p:pRg st="2" end="2"/>
                                            </p:txEl>
                                          </p:spTgt>
                                        </p:tgtEl>
                                        <p:attrNameLst>
                                          <p:attrName>style.visibility</p:attrName>
                                        </p:attrNameLst>
                                      </p:cBhvr>
                                      <p:to>
                                        <p:strVal val="visible"/>
                                      </p:to>
                                    </p:set>
                                    <p:animEffect transition="in" filter="wipe(left)">
                                      <p:cBhvr>
                                        <p:cTn id="24" dur="500"/>
                                        <p:tgtEl>
                                          <p:spTgt spid="113049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130498">
                                            <p:txEl>
                                              <p:pRg st="4" end="4"/>
                                            </p:txEl>
                                          </p:spTgt>
                                        </p:tgtEl>
                                        <p:attrNameLst>
                                          <p:attrName>style.visibility</p:attrName>
                                        </p:attrNameLst>
                                      </p:cBhvr>
                                      <p:to>
                                        <p:strVal val="visible"/>
                                      </p:to>
                                    </p:set>
                                    <p:animEffect transition="in" filter="wipe(left)">
                                      <p:cBhvr>
                                        <p:cTn id="38" dur="500"/>
                                        <p:tgtEl>
                                          <p:spTgt spid="1130498">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130498">
                                            <p:txEl>
                                              <p:pRg st="6" end="6"/>
                                            </p:txEl>
                                          </p:spTgt>
                                        </p:tgtEl>
                                        <p:attrNameLst>
                                          <p:attrName>style.visibility</p:attrName>
                                        </p:attrNameLst>
                                      </p:cBhvr>
                                      <p:to>
                                        <p:strVal val="visible"/>
                                      </p:to>
                                    </p:set>
                                    <p:animEffect transition="in" filter="wipe(left)">
                                      <p:cBhvr>
                                        <p:cTn id="43" dur="500"/>
                                        <p:tgtEl>
                                          <p:spTgt spid="113049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7" y="1638197"/>
            <a:ext cx="4103317" cy="891908"/>
          </a:xfrm>
        </p:spPr>
        <p:txBody>
          <a:bodyPr/>
          <a:lstStyle/>
          <a:p>
            <a:pPr marL="0" indent="0">
              <a:buNone/>
            </a:pPr>
            <a:r>
              <a:rPr lang="zh-CN" altLang="en-US" sz="1905" dirty="0">
                <a:latin typeface="华文楷体" panose="02010600040101010101" pitchFamily="2" charset="-122"/>
                <a:ea typeface="华文楷体" panose="02010600040101010101" pitchFamily="2" charset="-122"/>
              </a:rPr>
              <a:t>程序是指令的序列，每条指令在程序中的位置通过地址来描述。</a:t>
            </a:r>
            <a:endParaRPr lang="zh-CN" altLang="en-US" sz="1905"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8491680" y="5911560"/>
            <a:ext cx="587520" cy="391680"/>
          </a:xfrm>
        </p:spPr>
        <p:txBody>
          <a:bodyPr/>
          <a:lstStyle/>
          <a:p>
            <a:pPr>
              <a:defRPr/>
            </a:pPr>
            <a:fld id="{846BFCE9-B7C0-4A8F-B83D-75C58729A626}" type="slidenum">
              <a:rPr lang="zh-CN" altLang="en-US" sz="100" smtClean="0"/>
            </a:fld>
            <a:endParaRPr lang="en-US" altLang="zh-CN" sz="100"/>
          </a:p>
        </p:txBody>
      </p:sp>
      <p:sp>
        <p:nvSpPr>
          <p:cNvPr id="6" name="Rectangle 2"/>
          <p:cNvSpPr>
            <a:spLocks noGrp="1" noChangeArrowheads="1"/>
          </p:cNvSpPr>
          <p:nvPr>
            <p:ph type="title"/>
          </p:nvPr>
        </p:nvSpPr>
        <p:spPr>
          <a:xfrm>
            <a:off x="285721" y="228830"/>
            <a:ext cx="6705600" cy="715458"/>
          </a:xfrm>
          <a:noFill/>
        </p:spPr>
        <p:txBody>
          <a:bodyPr/>
          <a:lstStyle/>
          <a:p>
            <a:r>
              <a:rPr lang="zh-CN" altLang="en-US" dirty="0" smtClean="0"/>
              <a:t>存储分配与地址</a:t>
            </a:r>
            <a:r>
              <a:rPr lang="zh-CN" altLang="en-US" dirty="0"/>
              <a:t>变换</a:t>
            </a:r>
            <a:endParaRPr lang="zh-CN" altLang="en-US" dirty="0"/>
          </a:p>
        </p:txBody>
      </p:sp>
      <p:grpSp>
        <p:nvGrpSpPr>
          <p:cNvPr id="19" name="组合 18"/>
          <p:cNvGrpSpPr/>
          <p:nvPr/>
        </p:nvGrpSpPr>
        <p:grpSpPr>
          <a:xfrm>
            <a:off x="5633531" y="2912129"/>
            <a:ext cx="2339577" cy="2425417"/>
            <a:chOff x="5732887" y="2538412"/>
            <a:chExt cx="2339577" cy="1908000"/>
          </a:xfrm>
        </p:grpSpPr>
        <p:cxnSp>
          <p:nvCxnSpPr>
            <p:cNvPr id="8" name="直接连接符 7"/>
            <p:cNvCxnSpPr/>
            <p:nvPr/>
          </p:nvCxnSpPr>
          <p:spPr bwMode="auto">
            <a:xfrm rot="16200000" flipH="1">
              <a:off x="5965509" y="3500443"/>
              <a:ext cx="1857389" cy="0"/>
            </a:xfrm>
            <a:prstGeom prst="line">
              <a:avLst/>
            </a:prstGeom>
            <a:noFill/>
            <a:ln w="25400" cap="sq" cmpd="sng" algn="ctr">
              <a:solidFill>
                <a:schemeClr val="accent5">
                  <a:lumMod val="10000"/>
                </a:schemeClr>
              </a:solidFill>
              <a:prstDash val="solid"/>
              <a:round/>
              <a:headEnd type="none" w="sm" len="sm"/>
              <a:tailEnd type="none" w="lg" len="lg"/>
            </a:ln>
            <a:effectLst/>
          </p:spPr>
        </p:cxnSp>
        <p:cxnSp>
          <p:nvCxnSpPr>
            <p:cNvPr id="9" name="直接连接符 8"/>
            <p:cNvCxnSpPr/>
            <p:nvPr/>
          </p:nvCxnSpPr>
          <p:spPr bwMode="auto">
            <a:xfrm rot="5400000">
              <a:off x="7118463" y="3492411"/>
              <a:ext cx="1908000" cy="1"/>
            </a:xfrm>
            <a:prstGeom prst="line">
              <a:avLst/>
            </a:prstGeom>
            <a:noFill/>
            <a:ln w="25400" cap="sq" cmpd="sng" algn="ctr">
              <a:solidFill>
                <a:schemeClr val="accent5">
                  <a:lumMod val="10000"/>
                </a:schemeClr>
              </a:solidFill>
              <a:prstDash val="solid"/>
              <a:round/>
              <a:headEnd type="none" w="sm" len="sm"/>
              <a:tailEnd type="none" w="lg" len="lg"/>
            </a:ln>
            <a:effectLst/>
          </p:spPr>
        </p:cxnSp>
        <p:cxnSp>
          <p:nvCxnSpPr>
            <p:cNvPr id="10" name="直接连接符 9"/>
            <p:cNvCxnSpPr/>
            <p:nvPr/>
          </p:nvCxnSpPr>
          <p:spPr bwMode="auto">
            <a:xfrm>
              <a:off x="6893267" y="3875921"/>
              <a:ext cx="1178259" cy="1893"/>
            </a:xfrm>
            <a:prstGeom prst="line">
              <a:avLst/>
            </a:prstGeom>
            <a:noFill/>
            <a:ln w="25400" cap="sq" cmpd="sng" algn="ctr">
              <a:solidFill>
                <a:schemeClr val="accent5">
                  <a:lumMod val="10000"/>
                </a:schemeClr>
              </a:solidFill>
              <a:prstDash val="solid"/>
              <a:round/>
              <a:headEnd type="none" w="sm" len="sm"/>
              <a:tailEnd type="none" w="lg" len="lg"/>
            </a:ln>
            <a:effectLst/>
          </p:spPr>
        </p:cxnSp>
        <p:cxnSp>
          <p:nvCxnSpPr>
            <p:cNvPr id="11" name="直接连接符 10"/>
            <p:cNvCxnSpPr/>
            <p:nvPr/>
          </p:nvCxnSpPr>
          <p:spPr bwMode="auto">
            <a:xfrm>
              <a:off x="6893267" y="3425433"/>
              <a:ext cx="1178259" cy="1893"/>
            </a:xfrm>
            <a:prstGeom prst="line">
              <a:avLst/>
            </a:prstGeom>
            <a:noFill/>
            <a:ln w="25400" cap="sq" cmpd="sng" algn="ctr">
              <a:solidFill>
                <a:schemeClr val="accent5">
                  <a:lumMod val="10000"/>
                </a:schemeClr>
              </a:solidFill>
              <a:prstDash val="solid"/>
              <a:round/>
              <a:headEnd type="none" w="sm" len="sm"/>
              <a:tailEnd type="none" w="lg" len="lg"/>
            </a:ln>
            <a:effectLst/>
          </p:spPr>
        </p:cxnSp>
        <p:cxnSp>
          <p:nvCxnSpPr>
            <p:cNvPr id="12" name="直接连接符 11"/>
            <p:cNvCxnSpPr/>
            <p:nvPr/>
          </p:nvCxnSpPr>
          <p:spPr bwMode="auto">
            <a:xfrm>
              <a:off x="6893267" y="3024160"/>
              <a:ext cx="1178259" cy="1893"/>
            </a:xfrm>
            <a:prstGeom prst="line">
              <a:avLst/>
            </a:prstGeom>
            <a:noFill/>
            <a:ln w="25400" cap="sq" cmpd="sng" algn="ctr">
              <a:solidFill>
                <a:schemeClr val="accent5">
                  <a:lumMod val="10000"/>
                </a:schemeClr>
              </a:solidFill>
              <a:prstDash val="solid"/>
              <a:round/>
              <a:headEnd type="none" w="sm" len="sm"/>
              <a:tailEnd type="none" w="lg" len="lg"/>
            </a:ln>
            <a:effectLst/>
          </p:spPr>
        </p:cxnSp>
        <p:sp>
          <p:nvSpPr>
            <p:cNvPr id="13" name="TextBox 12"/>
            <p:cNvSpPr txBox="1"/>
            <p:nvPr/>
          </p:nvSpPr>
          <p:spPr>
            <a:xfrm>
              <a:off x="5732887" y="3122885"/>
              <a:ext cx="1285884" cy="239277"/>
            </a:xfrm>
            <a:prstGeom prst="rect">
              <a:avLst/>
            </a:prstGeom>
            <a:noFill/>
          </p:spPr>
          <p:txBody>
            <a:bodyPr wrap="square" rtlCol="0">
              <a:spAutoFit/>
            </a:bodyPr>
            <a:lstStyle/>
            <a:p>
              <a:pPr algn="ctr"/>
              <a:r>
                <a:rPr lang="en-US" altLang="zh-CN" sz="1540" b="1" dirty="0"/>
                <a:t>0x12345</a:t>
              </a:r>
              <a:endParaRPr lang="zh-CN" altLang="en-US" sz="1540" b="1" dirty="0"/>
            </a:p>
          </p:txBody>
        </p:sp>
        <p:sp>
          <p:nvSpPr>
            <p:cNvPr id="14" name="TextBox 13"/>
            <p:cNvSpPr txBox="1"/>
            <p:nvPr/>
          </p:nvSpPr>
          <p:spPr>
            <a:xfrm>
              <a:off x="7106476" y="3092430"/>
              <a:ext cx="841614" cy="239277"/>
            </a:xfrm>
            <a:prstGeom prst="rect">
              <a:avLst/>
            </a:prstGeom>
            <a:noFill/>
          </p:spPr>
          <p:txBody>
            <a:bodyPr wrap="square" rtlCol="0">
              <a:spAutoFit/>
            </a:bodyPr>
            <a:lstStyle/>
            <a:p>
              <a:pPr algn="ctr"/>
              <a:r>
                <a:rPr lang="en-US" altLang="zh-CN" sz="1540" b="1" dirty="0"/>
                <a:t>11</a:t>
              </a:r>
              <a:endParaRPr lang="zh-CN" altLang="en-US" sz="1540" b="1" dirty="0"/>
            </a:p>
          </p:txBody>
        </p:sp>
      </p:grpSp>
      <p:sp>
        <p:nvSpPr>
          <p:cNvPr id="15" name="AutoShape 4"/>
          <p:cNvSpPr>
            <a:spLocks noChangeArrowheads="1"/>
          </p:cNvSpPr>
          <p:nvPr/>
        </p:nvSpPr>
        <p:spPr bwMode="auto">
          <a:xfrm>
            <a:off x="1043623" y="2806688"/>
            <a:ext cx="2214578" cy="2550768"/>
          </a:xfrm>
          <a:prstGeom prst="foldedCorner">
            <a:avLst>
              <a:gd name="adj" fmla="val 12500"/>
            </a:avLst>
          </a:prstGeom>
          <a:solidFill>
            <a:schemeClr val="accent5">
              <a:lumMod val="25000"/>
            </a:schemeClr>
          </a:solidFill>
          <a:ln>
            <a:noFill/>
          </a:ln>
          <a:effectLst>
            <a:outerShdw sy="50000" rotWithShape="0">
              <a:srgbClr val="808080"/>
            </a:outer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lIns="88716" tIns="139711" rIns="88716" bIns="44358" anchor="ctr"/>
          <a:lstStyle/>
          <a:p>
            <a:r>
              <a:rPr lang="en-US" altLang="zh-CN" sz="1905" b="1" dirty="0">
                <a:solidFill>
                  <a:schemeClr val="bg1"/>
                </a:solidFill>
              </a:rPr>
              <a:t>     </a:t>
            </a:r>
            <a:r>
              <a:rPr lang="en-US" altLang="zh-CN" sz="1905" b="1" dirty="0" err="1">
                <a:solidFill>
                  <a:schemeClr val="bg1"/>
                </a:solidFill>
              </a:rPr>
              <a:t>mov</a:t>
            </a:r>
            <a:r>
              <a:rPr lang="en-US" altLang="zh-CN" sz="1905" b="1" dirty="0">
                <a:solidFill>
                  <a:schemeClr val="bg1"/>
                </a:solidFill>
              </a:rPr>
              <a:t> ax,59e8h</a:t>
            </a:r>
            <a:endParaRPr lang="en-US" altLang="zh-CN" sz="1905" b="1" dirty="0">
              <a:solidFill>
                <a:schemeClr val="bg1"/>
              </a:solidFill>
            </a:endParaRPr>
          </a:p>
          <a:p>
            <a:r>
              <a:rPr lang="en-US" altLang="zh-CN" sz="1905" b="1" dirty="0">
                <a:solidFill>
                  <a:schemeClr val="bg1"/>
                </a:solidFill>
              </a:rPr>
              <a:t>       ……</a:t>
            </a:r>
            <a:endParaRPr lang="en-US" altLang="zh-CN" sz="1905" b="1" dirty="0">
              <a:solidFill>
                <a:schemeClr val="bg1"/>
              </a:solidFill>
            </a:endParaRPr>
          </a:p>
          <a:p>
            <a:r>
              <a:rPr lang="en-US" altLang="zh-CN" sz="1905" b="1" dirty="0">
                <a:solidFill>
                  <a:schemeClr val="bg1"/>
                </a:solidFill>
              </a:rPr>
              <a:t>      </a:t>
            </a:r>
            <a:r>
              <a:rPr lang="en-US" altLang="zh-CN" sz="1905" b="1" dirty="0" err="1">
                <a:solidFill>
                  <a:schemeClr val="bg1"/>
                </a:solidFill>
              </a:rPr>
              <a:t>mov</a:t>
            </a:r>
            <a:r>
              <a:rPr lang="en-US" altLang="zh-CN" sz="1905" b="1" dirty="0">
                <a:solidFill>
                  <a:schemeClr val="bg1"/>
                </a:solidFill>
              </a:rPr>
              <a:t> cx,5</a:t>
            </a:r>
            <a:endParaRPr lang="en-US" altLang="zh-CN" sz="1905" b="1" dirty="0">
              <a:solidFill>
                <a:schemeClr val="bg1"/>
              </a:solidFill>
            </a:endParaRPr>
          </a:p>
          <a:p>
            <a:r>
              <a:rPr lang="en-US" altLang="zh-CN" sz="1905" b="1" dirty="0">
                <a:solidFill>
                  <a:schemeClr val="accent2">
                    <a:lumMod val="40000"/>
                    <a:lumOff val="60000"/>
                  </a:schemeClr>
                </a:solidFill>
              </a:rPr>
              <a:t>L1</a:t>
            </a:r>
            <a:r>
              <a:rPr lang="en-US" altLang="zh-CN" sz="1905" b="1" dirty="0">
                <a:solidFill>
                  <a:schemeClr val="bg1"/>
                </a:solidFill>
              </a:rPr>
              <a:t>:inc </a:t>
            </a:r>
            <a:r>
              <a:rPr lang="en-US" altLang="zh-CN" sz="1905" b="1" dirty="0" err="1">
                <a:solidFill>
                  <a:schemeClr val="bg1"/>
                </a:solidFill>
              </a:rPr>
              <a:t>bx</a:t>
            </a:r>
            <a:endParaRPr lang="en-US" altLang="zh-CN" sz="1905" b="1" dirty="0">
              <a:solidFill>
                <a:schemeClr val="bg1"/>
              </a:solidFill>
            </a:endParaRPr>
          </a:p>
          <a:p>
            <a:r>
              <a:rPr lang="en-US" altLang="zh-CN" sz="1905" b="1" dirty="0">
                <a:solidFill>
                  <a:schemeClr val="bg1"/>
                </a:solidFill>
              </a:rPr>
              <a:t>      add al,[</a:t>
            </a:r>
            <a:r>
              <a:rPr lang="en-US" altLang="zh-CN" sz="1905" b="1" dirty="0" err="1">
                <a:solidFill>
                  <a:schemeClr val="bg1"/>
                </a:solidFill>
              </a:rPr>
              <a:t>bx</a:t>
            </a:r>
            <a:r>
              <a:rPr lang="en-US" altLang="zh-CN" sz="1905" b="1" dirty="0">
                <a:solidFill>
                  <a:schemeClr val="bg1"/>
                </a:solidFill>
              </a:rPr>
              <a:t>]</a:t>
            </a:r>
            <a:endParaRPr lang="en-US" altLang="zh-CN" sz="1905" b="1" dirty="0">
              <a:solidFill>
                <a:schemeClr val="bg1"/>
              </a:solidFill>
            </a:endParaRPr>
          </a:p>
          <a:p>
            <a:r>
              <a:rPr lang="en-US" altLang="zh-CN" sz="1905" b="1" dirty="0">
                <a:solidFill>
                  <a:schemeClr val="bg1"/>
                </a:solidFill>
              </a:rPr>
              <a:t>      loop </a:t>
            </a:r>
            <a:r>
              <a:rPr lang="en-US" altLang="zh-CN" sz="1905" b="1" dirty="0">
                <a:solidFill>
                  <a:schemeClr val="accent2">
                    <a:lumMod val="40000"/>
                    <a:lumOff val="60000"/>
                  </a:schemeClr>
                </a:solidFill>
              </a:rPr>
              <a:t>L1</a:t>
            </a:r>
            <a:r>
              <a:rPr lang="en-US" altLang="zh-CN" sz="1905" b="1" dirty="0">
                <a:solidFill>
                  <a:schemeClr val="bg1"/>
                </a:solidFill>
              </a:rPr>
              <a:t>  </a:t>
            </a:r>
            <a:endParaRPr lang="en-US" altLang="zh-CN" sz="1905" b="1" dirty="0">
              <a:solidFill>
                <a:schemeClr val="bg1"/>
              </a:solidFill>
            </a:endParaRPr>
          </a:p>
        </p:txBody>
      </p:sp>
      <p:sp>
        <p:nvSpPr>
          <p:cNvPr id="16" name="内容占位符 2"/>
          <p:cNvSpPr txBox="1"/>
          <p:nvPr/>
        </p:nvSpPr>
        <p:spPr bwMode="auto">
          <a:xfrm>
            <a:off x="4857753" y="1769504"/>
            <a:ext cx="3929090" cy="91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716" tIns="44358" rIns="88716" bIns="44358" numCol="1" anchor="t" anchorCtr="0" compatLnSpc="1"/>
          <a:lstStyle/>
          <a:p>
            <a:pPr defTabSz="977900" eaLnBrk="0" hangingPunct="0">
              <a:lnSpc>
                <a:spcPct val="120000"/>
              </a:lnSpc>
              <a:spcBef>
                <a:spcPct val="20000"/>
              </a:spcBef>
              <a:buClr>
                <a:schemeClr val="folHlink"/>
              </a:buClr>
              <a:buSzPct val="60000"/>
              <a:defRPr/>
            </a:pPr>
            <a:r>
              <a:rPr lang="zh-CN" altLang="en-US" sz="1905" b="1" kern="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内存按单元组织，每个单元在内存中都有惟一的地址</a:t>
            </a:r>
            <a:r>
              <a:rPr kumimoji="0" lang="zh-CN" altLang="en-US" sz="1905" b="1" kern="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endParaRPr kumimoji="0" lang="zh-CN" altLang="en-US" sz="1905" b="1" kern="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17" name="椭圆 16"/>
          <p:cNvSpPr/>
          <p:nvPr/>
        </p:nvSpPr>
        <p:spPr bwMode="auto">
          <a:xfrm>
            <a:off x="2304422" y="4424411"/>
            <a:ext cx="571504" cy="489843"/>
          </a:xfrm>
          <a:prstGeom prst="ellipse">
            <a:avLst/>
          </a:prstGeom>
          <a:noFill/>
          <a:ln w="25400" cap="sq" cmpd="sng" algn="ctr">
            <a:solidFill>
              <a:srgbClr val="FF0000"/>
            </a:solidFill>
            <a:prstDash val="solid"/>
            <a:round/>
            <a:headEnd type="none" w="sm" len="sm"/>
            <a:tailEnd type="non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18" name="椭圆 17"/>
          <p:cNvSpPr/>
          <p:nvPr/>
        </p:nvSpPr>
        <p:spPr bwMode="auto">
          <a:xfrm>
            <a:off x="1387793" y="3911557"/>
            <a:ext cx="571504" cy="489843"/>
          </a:xfrm>
          <a:prstGeom prst="ellipse">
            <a:avLst/>
          </a:prstGeom>
          <a:noFill/>
          <a:ln w="25400" cap="sq" cmpd="sng" algn="ctr">
            <a:solidFill>
              <a:srgbClr val="FF0000"/>
            </a:solidFill>
            <a:prstDash val="solid"/>
            <a:round/>
            <a:headEnd type="none" w="sm" len="sm"/>
            <a:tailEnd type="non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21" name="TextBox 20"/>
          <p:cNvSpPr txBox="1"/>
          <p:nvPr/>
        </p:nvSpPr>
        <p:spPr>
          <a:xfrm>
            <a:off x="3388378" y="5271057"/>
            <a:ext cx="1143009" cy="339090"/>
          </a:xfrm>
          <a:prstGeom prst="rect">
            <a:avLst/>
          </a:prstGeom>
          <a:noFill/>
        </p:spPr>
        <p:txBody>
          <a:bodyPr wrap="square" lIns="88716" tIns="44358" rIns="88716" bIns="44358" rtlCol="0">
            <a:spAutoFit/>
          </a:bodyPr>
          <a:lstStyle/>
          <a:p>
            <a:r>
              <a:rPr lang="zh-CN" altLang="en-US" sz="1815"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符号地址</a:t>
            </a:r>
            <a:endPar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cxnSp>
        <p:nvCxnSpPr>
          <p:cNvPr id="23" name="直接连接符 22"/>
          <p:cNvCxnSpPr>
            <a:endCxn id="21" idx="1"/>
          </p:cNvCxnSpPr>
          <p:nvPr/>
        </p:nvCxnSpPr>
        <p:spPr bwMode="auto">
          <a:xfrm>
            <a:off x="2287486" y="4913967"/>
            <a:ext cx="785819" cy="510943"/>
          </a:xfrm>
          <a:prstGeom prst="line">
            <a:avLst/>
          </a:prstGeom>
          <a:noFill/>
          <a:ln w="25400" cap="sq" cmpd="sng" algn="ctr">
            <a:solidFill>
              <a:srgbClr val="FF0000"/>
            </a:solidFill>
            <a:prstDash val="solid"/>
            <a:round/>
            <a:headEnd type="none" w="sm" len="sm"/>
            <a:tailEnd type="triangle" w="lg" len="lg"/>
          </a:ln>
          <a:effectLst/>
        </p:spPr>
      </p:cxnSp>
      <p:sp>
        <p:nvSpPr>
          <p:cNvPr id="24" name="椭圆 23"/>
          <p:cNvSpPr/>
          <p:nvPr/>
        </p:nvSpPr>
        <p:spPr bwMode="auto">
          <a:xfrm>
            <a:off x="5544216" y="3567291"/>
            <a:ext cx="1357323" cy="472403"/>
          </a:xfrm>
          <a:prstGeom prst="ellipse">
            <a:avLst/>
          </a:prstGeom>
          <a:noFill/>
          <a:ln w="15875" cap="sq" cmpd="sng" algn="ctr">
            <a:solidFill>
              <a:srgbClr val="FF0000"/>
            </a:solidFill>
            <a:prstDash val="solid"/>
            <a:round/>
            <a:headEnd type="none" w="sm" len="sm"/>
            <a:tailEnd type="non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25" name="TextBox 24"/>
          <p:cNvSpPr txBox="1"/>
          <p:nvPr/>
        </p:nvSpPr>
        <p:spPr>
          <a:xfrm>
            <a:off x="5329904" y="4766062"/>
            <a:ext cx="1143009" cy="339090"/>
          </a:xfrm>
          <a:prstGeom prst="rect">
            <a:avLst/>
          </a:prstGeom>
          <a:noFill/>
        </p:spPr>
        <p:txBody>
          <a:bodyPr wrap="square" lIns="88716" tIns="44358" rIns="88716" bIns="44358" rtlCol="0">
            <a:spAutoFit/>
          </a:bodyPr>
          <a:lstStyle/>
          <a:p>
            <a:r>
              <a:rPr lang="zh-CN" altLang="en-US" sz="1815"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物理地址</a:t>
            </a:r>
            <a:endPar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cxnSp>
        <p:nvCxnSpPr>
          <p:cNvPr id="26" name="直接连接符 25"/>
          <p:cNvCxnSpPr>
            <a:endCxn id="25" idx="0"/>
          </p:cNvCxnSpPr>
          <p:nvPr/>
        </p:nvCxnSpPr>
        <p:spPr bwMode="auto">
          <a:xfrm flipH="1">
            <a:off x="5353056" y="4160169"/>
            <a:ext cx="142877" cy="653124"/>
          </a:xfrm>
          <a:prstGeom prst="line">
            <a:avLst/>
          </a:prstGeom>
          <a:noFill/>
          <a:ln w="25400" cap="sq" cmpd="sng" algn="ctr">
            <a:solidFill>
              <a:srgbClr val="FF0000"/>
            </a:solidFill>
            <a:prstDash val="solid"/>
            <a:round/>
            <a:headEnd type="none" w="sm" len="sm"/>
            <a:tailEnd type="triangle" w="lg" len="lg"/>
          </a:ln>
          <a:effectLst/>
        </p:spPr>
      </p:cxnSp>
      <p:sp>
        <p:nvSpPr>
          <p:cNvPr id="28" name="TextBox 27"/>
          <p:cNvSpPr txBox="1"/>
          <p:nvPr/>
        </p:nvSpPr>
        <p:spPr>
          <a:xfrm>
            <a:off x="329243" y="2807234"/>
            <a:ext cx="8429684" cy="257810"/>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88716" tIns="104783" rIns="88716" bIns="139711" rtlCol="0" anchor="ctr" anchorCtr="0">
            <a:spAutoFit/>
          </a:bodyPr>
          <a:lstStyle/>
          <a:p>
            <a:r>
              <a:rPr lang="zh-CN" altLang="en-US" sz="100"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地址变换的功能就是将符号地址对应到内存物理地址的过程</a:t>
            </a:r>
            <a:endParaRPr lang="zh-CN" altLang="en-US" sz="100"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500"/>
                                        <p:tgtEl>
                                          <p:spTgt spid="23"/>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childTnLst>
                          </p:cTn>
                        </p:par>
                        <p:par>
                          <p:cTn id="29" fill="hold">
                            <p:stCondLst>
                              <p:cond delay="500"/>
                            </p:stCondLst>
                            <p:childTnLst>
                              <p:par>
                                <p:cTn id="30" presetID="2" presetClass="entr" presetSubtype="4"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500"/>
                                        <p:tgtEl>
                                          <p:spTgt spid="26"/>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xit" presetSubtype="2" fill="hold" nodeType="clickEffect">
                                  <p:stCondLst>
                                    <p:cond delay="0"/>
                                  </p:stCondLst>
                                  <p:childTnLst>
                                    <p:anim calcmode="lin" valueType="num">
                                      <p:cBhvr additive="base">
                                        <p:cTn id="50" dur="500"/>
                                        <p:tgtEl>
                                          <p:spTgt spid="19"/>
                                        </p:tgtEl>
                                        <p:attrNameLst>
                                          <p:attrName>ppt_x</p:attrName>
                                        </p:attrNameLst>
                                      </p:cBhvr>
                                      <p:tavLst>
                                        <p:tav tm="0">
                                          <p:val>
                                            <p:strVal val="ppt_x"/>
                                          </p:val>
                                        </p:tav>
                                        <p:tav tm="100000">
                                          <p:val>
                                            <p:strVal val="1+ppt_w/2"/>
                                          </p:val>
                                        </p:tav>
                                      </p:tavLst>
                                    </p:anim>
                                    <p:anim calcmode="lin" valueType="num">
                                      <p:cBhvr additive="base">
                                        <p:cTn id="51" dur="500"/>
                                        <p:tgtEl>
                                          <p:spTgt spid="19"/>
                                        </p:tgtEl>
                                        <p:attrNameLst>
                                          <p:attrName>ppt_y</p:attrName>
                                        </p:attrNameLst>
                                      </p:cBhvr>
                                      <p:tavLst>
                                        <p:tav tm="0">
                                          <p:val>
                                            <p:strVal val="ppt_y"/>
                                          </p:val>
                                        </p:tav>
                                        <p:tav tm="100000">
                                          <p:val>
                                            <p:strVal val="ppt_y"/>
                                          </p:val>
                                        </p:tav>
                                      </p:tavLst>
                                    </p:anim>
                                    <p:set>
                                      <p:cBhvr>
                                        <p:cTn id="52" dur="1" fill="hold">
                                          <p:stCondLst>
                                            <p:cond delay="499"/>
                                          </p:stCondLst>
                                        </p:cTn>
                                        <p:tgtEl>
                                          <p:spTgt spid="19"/>
                                        </p:tgtEl>
                                        <p:attrNameLst>
                                          <p:attrName>style.visibility</p:attrName>
                                        </p:attrNameLst>
                                      </p:cBhvr>
                                      <p:to>
                                        <p:strVal val="hidden"/>
                                      </p:to>
                                    </p:set>
                                  </p:childTnLst>
                                </p:cTn>
                              </p:par>
                              <p:par>
                                <p:cTn id="53" presetID="2" presetClass="exit" presetSubtype="2" fill="hold" grpId="1" nodeType="withEffect">
                                  <p:stCondLst>
                                    <p:cond delay="0"/>
                                  </p:stCondLst>
                                  <p:childTnLst>
                                    <p:anim calcmode="lin" valueType="num">
                                      <p:cBhvr additive="base">
                                        <p:cTn id="54" dur="500"/>
                                        <p:tgtEl>
                                          <p:spTgt spid="15"/>
                                        </p:tgtEl>
                                        <p:attrNameLst>
                                          <p:attrName>ppt_x</p:attrName>
                                        </p:attrNameLst>
                                      </p:cBhvr>
                                      <p:tavLst>
                                        <p:tav tm="0">
                                          <p:val>
                                            <p:strVal val="ppt_x"/>
                                          </p:val>
                                        </p:tav>
                                        <p:tav tm="100000">
                                          <p:val>
                                            <p:strVal val="1+ppt_w/2"/>
                                          </p:val>
                                        </p:tav>
                                      </p:tavLst>
                                    </p:anim>
                                    <p:anim calcmode="lin" valueType="num">
                                      <p:cBhvr additive="base">
                                        <p:cTn id="55" dur="500"/>
                                        <p:tgtEl>
                                          <p:spTgt spid="15"/>
                                        </p:tgtEl>
                                        <p:attrNameLst>
                                          <p:attrName>ppt_y</p:attrName>
                                        </p:attrNameLst>
                                      </p:cBhvr>
                                      <p:tavLst>
                                        <p:tav tm="0">
                                          <p:val>
                                            <p:strVal val="ppt_y"/>
                                          </p:val>
                                        </p:tav>
                                        <p:tav tm="100000">
                                          <p:val>
                                            <p:strVal val="ppt_y"/>
                                          </p:val>
                                        </p:tav>
                                      </p:tavLst>
                                    </p:anim>
                                    <p:set>
                                      <p:cBhvr>
                                        <p:cTn id="56" dur="1" fill="hold">
                                          <p:stCondLst>
                                            <p:cond delay="499"/>
                                          </p:stCondLst>
                                        </p:cTn>
                                        <p:tgtEl>
                                          <p:spTgt spid="15"/>
                                        </p:tgtEl>
                                        <p:attrNameLst>
                                          <p:attrName>style.visibility</p:attrName>
                                        </p:attrNameLst>
                                      </p:cBhvr>
                                      <p:to>
                                        <p:strVal val="hidden"/>
                                      </p:to>
                                    </p:set>
                                  </p:childTnLst>
                                </p:cTn>
                              </p:par>
                              <p:par>
                                <p:cTn id="57" presetID="2" presetClass="exit" presetSubtype="2" fill="hold" grpId="1" nodeType="withEffect">
                                  <p:stCondLst>
                                    <p:cond delay="0"/>
                                  </p:stCondLst>
                                  <p:childTnLst>
                                    <p:anim calcmode="lin" valueType="num">
                                      <p:cBhvr additive="base">
                                        <p:cTn id="58" dur="500"/>
                                        <p:tgtEl>
                                          <p:spTgt spid="17"/>
                                        </p:tgtEl>
                                        <p:attrNameLst>
                                          <p:attrName>ppt_x</p:attrName>
                                        </p:attrNameLst>
                                      </p:cBhvr>
                                      <p:tavLst>
                                        <p:tav tm="0">
                                          <p:val>
                                            <p:strVal val="ppt_x"/>
                                          </p:val>
                                        </p:tav>
                                        <p:tav tm="100000">
                                          <p:val>
                                            <p:strVal val="1+ppt_w/2"/>
                                          </p:val>
                                        </p:tav>
                                      </p:tavLst>
                                    </p:anim>
                                    <p:anim calcmode="lin" valueType="num">
                                      <p:cBhvr additive="base">
                                        <p:cTn id="59" dur="500"/>
                                        <p:tgtEl>
                                          <p:spTgt spid="17"/>
                                        </p:tgtEl>
                                        <p:attrNameLst>
                                          <p:attrName>ppt_y</p:attrName>
                                        </p:attrNameLst>
                                      </p:cBhvr>
                                      <p:tavLst>
                                        <p:tav tm="0">
                                          <p:val>
                                            <p:strVal val="ppt_y"/>
                                          </p:val>
                                        </p:tav>
                                        <p:tav tm="100000">
                                          <p:val>
                                            <p:strVal val="ppt_y"/>
                                          </p:val>
                                        </p:tav>
                                      </p:tavLst>
                                    </p:anim>
                                    <p:set>
                                      <p:cBhvr>
                                        <p:cTn id="60" dur="1" fill="hold">
                                          <p:stCondLst>
                                            <p:cond delay="499"/>
                                          </p:stCondLst>
                                        </p:cTn>
                                        <p:tgtEl>
                                          <p:spTgt spid="17"/>
                                        </p:tgtEl>
                                        <p:attrNameLst>
                                          <p:attrName>style.visibility</p:attrName>
                                        </p:attrNameLst>
                                      </p:cBhvr>
                                      <p:to>
                                        <p:strVal val="hidden"/>
                                      </p:to>
                                    </p:set>
                                  </p:childTnLst>
                                </p:cTn>
                              </p:par>
                              <p:par>
                                <p:cTn id="61" presetID="2" presetClass="exit" presetSubtype="2" fill="hold" grpId="1" nodeType="withEffect">
                                  <p:stCondLst>
                                    <p:cond delay="0"/>
                                  </p:stCondLst>
                                  <p:childTnLst>
                                    <p:anim calcmode="lin" valueType="num">
                                      <p:cBhvr additive="base">
                                        <p:cTn id="62" dur="500"/>
                                        <p:tgtEl>
                                          <p:spTgt spid="18"/>
                                        </p:tgtEl>
                                        <p:attrNameLst>
                                          <p:attrName>ppt_x</p:attrName>
                                        </p:attrNameLst>
                                      </p:cBhvr>
                                      <p:tavLst>
                                        <p:tav tm="0">
                                          <p:val>
                                            <p:strVal val="ppt_x"/>
                                          </p:val>
                                        </p:tav>
                                        <p:tav tm="100000">
                                          <p:val>
                                            <p:strVal val="1+ppt_w/2"/>
                                          </p:val>
                                        </p:tav>
                                      </p:tavLst>
                                    </p:anim>
                                    <p:anim calcmode="lin" valueType="num">
                                      <p:cBhvr additive="base">
                                        <p:cTn id="63" dur="500"/>
                                        <p:tgtEl>
                                          <p:spTgt spid="18"/>
                                        </p:tgtEl>
                                        <p:attrNameLst>
                                          <p:attrName>ppt_y</p:attrName>
                                        </p:attrNameLst>
                                      </p:cBhvr>
                                      <p:tavLst>
                                        <p:tav tm="0">
                                          <p:val>
                                            <p:strVal val="ppt_y"/>
                                          </p:val>
                                        </p:tav>
                                        <p:tav tm="100000">
                                          <p:val>
                                            <p:strVal val="ppt_y"/>
                                          </p:val>
                                        </p:tav>
                                      </p:tavLst>
                                    </p:anim>
                                    <p:set>
                                      <p:cBhvr>
                                        <p:cTn id="64" dur="1" fill="hold">
                                          <p:stCondLst>
                                            <p:cond delay="499"/>
                                          </p:stCondLst>
                                        </p:cTn>
                                        <p:tgtEl>
                                          <p:spTgt spid="18"/>
                                        </p:tgtEl>
                                        <p:attrNameLst>
                                          <p:attrName>style.visibility</p:attrName>
                                        </p:attrNameLst>
                                      </p:cBhvr>
                                      <p:to>
                                        <p:strVal val="hidden"/>
                                      </p:to>
                                    </p:set>
                                  </p:childTnLst>
                                </p:cTn>
                              </p:par>
                              <p:par>
                                <p:cTn id="65" presetID="2" presetClass="exit" presetSubtype="2" fill="hold" grpId="1" nodeType="withEffect">
                                  <p:stCondLst>
                                    <p:cond delay="0"/>
                                  </p:stCondLst>
                                  <p:childTnLst>
                                    <p:anim calcmode="lin" valueType="num">
                                      <p:cBhvr additive="base">
                                        <p:cTn id="66" dur="500"/>
                                        <p:tgtEl>
                                          <p:spTgt spid="21"/>
                                        </p:tgtEl>
                                        <p:attrNameLst>
                                          <p:attrName>ppt_x</p:attrName>
                                        </p:attrNameLst>
                                      </p:cBhvr>
                                      <p:tavLst>
                                        <p:tav tm="0">
                                          <p:val>
                                            <p:strVal val="ppt_x"/>
                                          </p:val>
                                        </p:tav>
                                        <p:tav tm="100000">
                                          <p:val>
                                            <p:strVal val="1+ppt_w/2"/>
                                          </p:val>
                                        </p:tav>
                                      </p:tavLst>
                                    </p:anim>
                                    <p:anim calcmode="lin" valueType="num">
                                      <p:cBhvr additive="base">
                                        <p:cTn id="67" dur="500"/>
                                        <p:tgtEl>
                                          <p:spTgt spid="21"/>
                                        </p:tgtEl>
                                        <p:attrNameLst>
                                          <p:attrName>ppt_y</p:attrName>
                                        </p:attrNameLst>
                                      </p:cBhvr>
                                      <p:tavLst>
                                        <p:tav tm="0">
                                          <p:val>
                                            <p:strVal val="ppt_y"/>
                                          </p:val>
                                        </p:tav>
                                        <p:tav tm="100000">
                                          <p:val>
                                            <p:strVal val="ppt_y"/>
                                          </p:val>
                                        </p:tav>
                                      </p:tavLst>
                                    </p:anim>
                                    <p:set>
                                      <p:cBhvr>
                                        <p:cTn id="68" dur="1" fill="hold">
                                          <p:stCondLst>
                                            <p:cond delay="499"/>
                                          </p:stCondLst>
                                        </p:cTn>
                                        <p:tgtEl>
                                          <p:spTgt spid="21"/>
                                        </p:tgtEl>
                                        <p:attrNameLst>
                                          <p:attrName>style.visibility</p:attrName>
                                        </p:attrNameLst>
                                      </p:cBhvr>
                                      <p:to>
                                        <p:strVal val="hidden"/>
                                      </p:to>
                                    </p:set>
                                  </p:childTnLst>
                                </p:cTn>
                              </p:par>
                              <p:par>
                                <p:cTn id="69" presetID="2" presetClass="exit" presetSubtype="2" fill="hold" nodeType="withEffect">
                                  <p:stCondLst>
                                    <p:cond delay="0"/>
                                  </p:stCondLst>
                                  <p:childTnLst>
                                    <p:anim calcmode="lin" valueType="num">
                                      <p:cBhvr additive="base">
                                        <p:cTn id="70" dur="500"/>
                                        <p:tgtEl>
                                          <p:spTgt spid="23"/>
                                        </p:tgtEl>
                                        <p:attrNameLst>
                                          <p:attrName>ppt_x</p:attrName>
                                        </p:attrNameLst>
                                      </p:cBhvr>
                                      <p:tavLst>
                                        <p:tav tm="0">
                                          <p:val>
                                            <p:strVal val="ppt_x"/>
                                          </p:val>
                                        </p:tav>
                                        <p:tav tm="100000">
                                          <p:val>
                                            <p:strVal val="1+ppt_w/2"/>
                                          </p:val>
                                        </p:tav>
                                      </p:tavLst>
                                    </p:anim>
                                    <p:anim calcmode="lin" valueType="num">
                                      <p:cBhvr additive="base">
                                        <p:cTn id="71" dur="500"/>
                                        <p:tgtEl>
                                          <p:spTgt spid="23"/>
                                        </p:tgtEl>
                                        <p:attrNameLst>
                                          <p:attrName>ppt_y</p:attrName>
                                        </p:attrNameLst>
                                      </p:cBhvr>
                                      <p:tavLst>
                                        <p:tav tm="0">
                                          <p:val>
                                            <p:strVal val="ppt_y"/>
                                          </p:val>
                                        </p:tav>
                                        <p:tav tm="100000">
                                          <p:val>
                                            <p:strVal val="ppt_y"/>
                                          </p:val>
                                        </p:tav>
                                      </p:tavLst>
                                    </p:anim>
                                    <p:set>
                                      <p:cBhvr>
                                        <p:cTn id="72" dur="1" fill="hold">
                                          <p:stCondLst>
                                            <p:cond delay="499"/>
                                          </p:stCondLst>
                                        </p:cTn>
                                        <p:tgtEl>
                                          <p:spTgt spid="23"/>
                                        </p:tgtEl>
                                        <p:attrNameLst>
                                          <p:attrName>style.visibility</p:attrName>
                                        </p:attrNameLst>
                                      </p:cBhvr>
                                      <p:to>
                                        <p:strVal val="hidden"/>
                                      </p:to>
                                    </p:set>
                                  </p:childTnLst>
                                </p:cTn>
                              </p:par>
                              <p:par>
                                <p:cTn id="73" presetID="2" presetClass="exit" presetSubtype="2" fill="hold" grpId="1" nodeType="withEffect">
                                  <p:stCondLst>
                                    <p:cond delay="0"/>
                                  </p:stCondLst>
                                  <p:childTnLst>
                                    <p:anim calcmode="lin" valueType="num">
                                      <p:cBhvr additive="base">
                                        <p:cTn id="74" dur="500"/>
                                        <p:tgtEl>
                                          <p:spTgt spid="24"/>
                                        </p:tgtEl>
                                        <p:attrNameLst>
                                          <p:attrName>ppt_x</p:attrName>
                                        </p:attrNameLst>
                                      </p:cBhvr>
                                      <p:tavLst>
                                        <p:tav tm="0">
                                          <p:val>
                                            <p:strVal val="ppt_x"/>
                                          </p:val>
                                        </p:tav>
                                        <p:tav tm="100000">
                                          <p:val>
                                            <p:strVal val="1+ppt_w/2"/>
                                          </p:val>
                                        </p:tav>
                                      </p:tavLst>
                                    </p:anim>
                                    <p:anim calcmode="lin" valueType="num">
                                      <p:cBhvr additive="base">
                                        <p:cTn id="75" dur="500"/>
                                        <p:tgtEl>
                                          <p:spTgt spid="24"/>
                                        </p:tgtEl>
                                        <p:attrNameLst>
                                          <p:attrName>ppt_y</p:attrName>
                                        </p:attrNameLst>
                                      </p:cBhvr>
                                      <p:tavLst>
                                        <p:tav tm="0">
                                          <p:val>
                                            <p:strVal val="ppt_y"/>
                                          </p:val>
                                        </p:tav>
                                        <p:tav tm="100000">
                                          <p:val>
                                            <p:strVal val="ppt_y"/>
                                          </p:val>
                                        </p:tav>
                                      </p:tavLst>
                                    </p:anim>
                                    <p:set>
                                      <p:cBhvr>
                                        <p:cTn id="76" dur="1" fill="hold">
                                          <p:stCondLst>
                                            <p:cond delay="499"/>
                                          </p:stCondLst>
                                        </p:cTn>
                                        <p:tgtEl>
                                          <p:spTgt spid="24"/>
                                        </p:tgtEl>
                                        <p:attrNameLst>
                                          <p:attrName>style.visibility</p:attrName>
                                        </p:attrNameLst>
                                      </p:cBhvr>
                                      <p:to>
                                        <p:strVal val="hidden"/>
                                      </p:to>
                                    </p:set>
                                  </p:childTnLst>
                                </p:cTn>
                              </p:par>
                              <p:par>
                                <p:cTn id="77" presetID="2" presetClass="exit" presetSubtype="2" fill="hold" grpId="1" nodeType="withEffect">
                                  <p:stCondLst>
                                    <p:cond delay="0"/>
                                  </p:stCondLst>
                                  <p:childTnLst>
                                    <p:anim calcmode="lin" valueType="num">
                                      <p:cBhvr additive="base">
                                        <p:cTn id="78" dur="500"/>
                                        <p:tgtEl>
                                          <p:spTgt spid="25"/>
                                        </p:tgtEl>
                                        <p:attrNameLst>
                                          <p:attrName>ppt_x</p:attrName>
                                        </p:attrNameLst>
                                      </p:cBhvr>
                                      <p:tavLst>
                                        <p:tav tm="0">
                                          <p:val>
                                            <p:strVal val="ppt_x"/>
                                          </p:val>
                                        </p:tav>
                                        <p:tav tm="100000">
                                          <p:val>
                                            <p:strVal val="1+ppt_w/2"/>
                                          </p:val>
                                        </p:tav>
                                      </p:tavLst>
                                    </p:anim>
                                    <p:anim calcmode="lin" valueType="num">
                                      <p:cBhvr additive="base">
                                        <p:cTn id="79" dur="500"/>
                                        <p:tgtEl>
                                          <p:spTgt spid="25"/>
                                        </p:tgtEl>
                                        <p:attrNameLst>
                                          <p:attrName>ppt_y</p:attrName>
                                        </p:attrNameLst>
                                      </p:cBhvr>
                                      <p:tavLst>
                                        <p:tav tm="0">
                                          <p:val>
                                            <p:strVal val="ppt_y"/>
                                          </p:val>
                                        </p:tav>
                                        <p:tav tm="100000">
                                          <p:val>
                                            <p:strVal val="ppt_y"/>
                                          </p:val>
                                        </p:tav>
                                      </p:tavLst>
                                    </p:anim>
                                    <p:set>
                                      <p:cBhvr>
                                        <p:cTn id="80" dur="1" fill="hold">
                                          <p:stCondLst>
                                            <p:cond delay="499"/>
                                          </p:stCondLst>
                                        </p:cTn>
                                        <p:tgtEl>
                                          <p:spTgt spid="25"/>
                                        </p:tgtEl>
                                        <p:attrNameLst>
                                          <p:attrName>style.visibility</p:attrName>
                                        </p:attrNameLst>
                                      </p:cBhvr>
                                      <p:to>
                                        <p:strVal val="hidden"/>
                                      </p:to>
                                    </p:set>
                                  </p:childTnLst>
                                </p:cTn>
                              </p:par>
                              <p:par>
                                <p:cTn id="81" presetID="2" presetClass="exit" presetSubtype="2" fill="hold" nodeType="withEffect">
                                  <p:stCondLst>
                                    <p:cond delay="0"/>
                                  </p:stCondLst>
                                  <p:childTnLst>
                                    <p:anim calcmode="lin" valueType="num">
                                      <p:cBhvr additive="base">
                                        <p:cTn id="82" dur="500"/>
                                        <p:tgtEl>
                                          <p:spTgt spid="26"/>
                                        </p:tgtEl>
                                        <p:attrNameLst>
                                          <p:attrName>ppt_x</p:attrName>
                                        </p:attrNameLst>
                                      </p:cBhvr>
                                      <p:tavLst>
                                        <p:tav tm="0">
                                          <p:val>
                                            <p:strVal val="ppt_x"/>
                                          </p:val>
                                        </p:tav>
                                        <p:tav tm="100000">
                                          <p:val>
                                            <p:strVal val="1+ppt_w/2"/>
                                          </p:val>
                                        </p:tav>
                                      </p:tavLst>
                                    </p:anim>
                                    <p:anim calcmode="lin" valueType="num">
                                      <p:cBhvr additive="base">
                                        <p:cTn id="83" dur="500"/>
                                        <p:tgtEl>
                                          <p:spTgt spid="26"/>
                                        </p:tgtEl>
                                        <p:attrNameLst>
                                          <p:attrName>ppt_y</p:attrName>
                                        </p:attrNameLst>
                                      </p:cBhvr>
                                      <p:tavLst>
                                        <p:tav tm="0">
                                          <p:val>
                                            <p:strVal val="ppt_y"/>
                                          </p:val>
                                        </p:tav>
                                        <p:tav tm="100000">
                                          <p:val>
                                            <p:strVal val="ppt_y"/>
                                          </p:val>
                                        </p:tav>
                                      </p:tavLst>
                                    </p:anim>
                                    <p:set>
                                      <p:cBhvr>
                                        <p:cTn id="84" dur="1" fill="hold">
                                          <p:stCondLst>
                                            <p:cond delay="499"/>
                                          </p:stCondLst>
                                        </p:cTn>
                                        <p:tgtEl>
                                          <p:spTgt spid="26"/>
                                        </p:tgtEl>
                                        <p:attrNameLst>
                                          <p:attrName>style.visibility</p:attrName>
                                        </p:attrNameLst>
                                      </p:cBhvr>
                                      <p:to>
                                        <p:strVal val="hidden"/>
                                      </p:to>
                                    </p:set>
                                  </p:childTnLst>
                                </p:cTn>
                              </p:par>
                            </p:childTnLst>
                          </p:cTn>
                        </p:par>
                        <p:par>
                          <p:cTn id="85" fill="hold">
                            <p:stCondLst>
                              <p:cond delay="500"/>
                            </p:stCondLst>
                            <p:childTnLst>
                              <p:par>
                                <p:cTn id="86" presetID="2" presetClass="entr" presetSubtype="8" fill="hold" grpId="0" nodeType="afterEffect">
                                  <p:stCondLst>
                                    <p:cond delay="0"/>
                                  </p:stCondLst>
                                  <p:childTnLst>
                                    <p:set>
                                      <p:cBhvr>
                                        <p:cTn id="87" dur="1" fill="hold">
                                          <p:stCondLst>
                                            <p:cond delay="0"/>
                                          </p:stCondLst>
                                        </p:cTn>
                                        <p:tgtEl>
                                          <p:spTgt spid="28"/>
                                        </p:tgtEl>
                                        <p:attrNameLst>
                                          <p:attrName>style.visibility</p:attrName>
                                        </p:attrNameLst>
                                      </p:cBhvr>
                                      <p:to>
                                        <p:strVal val="visible"/>
                                      </p:to>
                                    </p:set>
                                    <p:anim calcmode="lin" valueType="num">
                                      <p:cBhvr additive="base">
                                        <p:cTn id="88" dur="500" fill="hold"/>
                                        <p:tgtEl>
                                          <p:spTgt spid="28"/>
                                        </p:tgtEl>
                                        <p:attrNameLst>
                                          <p:attrName>ppt_x</p:attrName>
                                        </p:attrNameLst>
                                      </p:cBhvr>
                                      <p:tavLst>
                                        <p:tav tm="0">
                                          <p:val>
                                            <p:strVal val="0-#ppt_w/2"/>
                                          </p:val>
                                        </p:tav>
                                        <p:tav tm="100000">
                                          <p:val>
                                            <p:strVal val="#ppt_x"/>
                                          </p:val>
                                        </p:tav>
                                      </p:tavLst>
                                    </p:anim>
                                    <p:anim calcmode="lin" valueType="num">
                                      <p:cBhvr additive="base">
                                        <p:cTn id="89"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5" grpId="1" bldLvl="0" animBg="1"/>
      <p:bldP spid="16" grpId="0"/>
      <p:bldP spid="17" grpId="0" bldLvl="0" animBg="1"/>
      <p:bldP spid="17" grpId="1" bldLvl="0" animBg="1"/>
      <p:bldP spid="18" grpId="0" bldLvl="0" animBg="1"/>
      <p:bldP spid="18" grpId="1" bldLvl="0" animBg="1"/>
      <p:bldP spid="21" grpId="0"/>
      <p:bldP spid="21" grpId="1"/>
      <p:bldP spid="24" grpId="0" bldLvl="0" animBg="1"/>
      <p:bldP spid="24" grpId="1" bldLvl="0" animBg="1"/>
      <p:bldP spid="25" grpId="0"/>
      <p:bldP spid="25" grpId="1"/>
      <p:bldP spid="28"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7" y="1619880"/>
            <a:ext cx="8215370" cy="1155996"/>
          </a:xfrm>
        </p:spPr>
        <p:txBody>
          <a:bodyPr/>
          <a:lstStyle/>
          <a:p>
            <a:r>
              <a:rPr lang="zh-CN" altLang="en-US" dirty="0" smtClean="0"/>
              <a:t>因为编译器不能预知目标程序在内存中的位置，故每个目标程序的逻辑地址都从0开始</a:t>
            </a:r>
            <a:endParaRPr lang="zh-CN" altLang="en-US" dirty="0"/>
          </a:p>
        </p:txBody>
      </p:sp>
      <p:sp>
        <p:nvSpPr>
          <p:cNvPr id="4" name="灯片编号占位符 3"/>
          <p:cNvSpPr>
            <a:spLocks noGrp="1"/>
          </p:cNvSpPr>
          <p:nvPr>
            <p:ph type="sldNum" sz="quarter" idx="12"/>
          </p:nvPr>
        </p:nvSpPr>
        <p:spPr>
          <a:xfrm>
            <a:off x="8429653" y="5841465"/>
            <a:ext cx="517497" cy="391871"/>
          </a:xfrm>
        </p:spPr>
        <p:txBody>
          <a:bodyPr/>
          <a:lstStyle/>
          <a:p>
            <a:pPr>
              <a:defRPr/>
            </a:pPr>
            <a:fld id="{846BFCE9-B7C0-4A8F-B83D-75C58729A626}" type="slidenum">
              <a:rPr lang="zh-CN" altLang="en-US" sz="100" smtClean="0"/>
            </a:fld>
            <a:endParaRPr lang="en-US" altLang="zh-CN" sz="100"/>
          </a:p>
        </p:txBody>
      </p:sp>
      <p:sp>
        <p:nvSpPr>
          <p:cNvPr id="6" name="AutoShape 4"/>
          <p:cNvSpPr>
            <a:spLocks noChangeArrowheads="1"/>
          </p:cNvSpPr>
          <p:nvPr/>
        </p:nvSpPr>
        <p:spPr bwMode="auto">
          <a:xfrm>
            <a:off x="714349" y="2939158"/>
            <a:ext cx="2214578" cy="2879899"/>
          </a:xfrm>
          <a:prstGeom prst="foldedCorner">
            <a:avLst>
              <a:gd name="adj" fmla="val 12500"/>
            </a:avLst>
          </a:prstGeom>
          <a:solidFill>
            <a:schemeClr val="accent5">
              <a:lumMod val="25000"/>
            </a:schemeClr>
          </a:solidFill>
          <a:ln>
            <a:noFill/>
          </a:ln>
          <a:effectLst>
            <a:outerShdw sy="50000" rotWithShape="0">
              <a:srgbClr val="808080"/>
            </a:outer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lIns="88716" tIns="139711" rIns="88716" bIns="44358" anchor="ctr" anchorCtr="1"/>
          <a:lstStyle/>
          <a:p>
            <a:r>
              <a:rPr lang="en-US" altLang="zh-CN" sz="1905" b="1" dirty="0">
                <a:solidFill>
                  <a:schemeClr val="bg1"/>
                </a:solidFill>
              </a:rPr>
              <a:t>      </a:t>
            </a:r>
            <a:r>
              <a:rPr lang="en-US" altLang="zh-CN" sz="1905" b="1" dirty="0" err="1">
                <a:solidFill>
                  <a:schemeClr val="bg1"/>
                </a:solidFill>
              </a:rPr>
              <a:t>mov</a:t>
            </a:r>
            <a:r>
              <a:rPr lang="en-US" altLang="zh-CN" sz="1905" b="1" dirty="0">
                <a:solidFill>
                  <a:schemeClr val="bg1"/>
                </a:solidFill>
              </a:rPr>
              <a:t> ax,59e8h</a:t>
            </a:r>
            <a:endParaRPr lang="en-US" altLang="zh-CN" sz="1905" b="1" dirty="0">
              <a:solidFill>
                <a:schemeClr val="bg1"/>
              </a:solidFill>
            </a:endParaRPr>
          </a:p>
          <a:p>
            <a:r>
              <a:rPr lang="en-US" altLang="zh-CN" sz="1905" b="1" dirty="0">
                <a:solidFill>
                  <a:schemeClr val="bg1"/>
                </a:solidFill>
              </a:rPr>
              <a:t>          …… </a:t>
            </a:r>
            <a:endParaRPr lang="en-US" altLang="zh-CN" sz="1905" b="1" dirty="0">
              <a:solidFill>
                <a:schemeClr val="bg1"/>
              </a:solidFill>
            </a:endParaRPr>
          </a:p>
          <a:p>
            <a:pPr>
              <a:lnSpc>
                <a:spcPct val="120000"/>
              </a:lnSpc>
            </a:pPr>
            <a:r>
              <a:rPr lang="en-US" altLang="zh-CN" sz="1905" b="1" dirty="0">
                <a:solidFill>
                  <a:schemeClr val="bg1"/>
                </a:solidFill>
              </a:rPr>
              <a:t>      </a:t>
            </a:r>
            <a:r>
              <a:rPr lang="en-US" altLang="zh-CN" sz="1905" b="1" dirty="0" err="1">
                <a:solidFill>
                  <a:schemeClr val="bg1"/>
                </a:solidFill>
              </a:rPr>
              <a:t>mov</a:t>
            </a:r>
            <a:r>
              <a:rPr lang="en-US" altLang="zh-CN" sz="1905" b="1" dirty="0">
                <a:solidFill>
                  <a:schemeClr val="bg1"/>
                </a:solidFill>
              </a:rPr>
              <a:t> cx,5</a:t>
            </a:r>
            <a:endParaRPr lang="en-US" altLang="zh-CN" sz="1905" b="1" dirty="0">
              <a:solidFill>
                <a:schemeClr val="bg1"/>
              </a:solidFill>
            </a:endParaRPr>
          </a:p>
          <a:p>
            <a:pPr>
              <a:lnSpc>
                <a:spcPct val="120000"/>
              </a:lnSpc>
            </a:pPr>
            <a:r>
              <a:rPr lang="en-US" altLang="zh-CN" sz="1905" b="1" dirty="0">
                <a:solidFill>
                  <a:schemeClr val="accent2">
                    <a:lumMod val="40000"/>
                    <a:lumOff val="60000"/>
                  </a:schemeClr>
                </a:solidFill>
              </a:rPr>
              <a:t>L1</a:t>
            </a:r>
            <a:r>
              <a:rPr lang="en-US" altLang="zh-CN" sz="1905" b="1" dirty="0">
                <a:solidFill>
                  <a:schemeClr val="bg1"/>
                </a:solidFill>
              </a:rPr>
              <a:t>:inc </a:t>
            </a:r>
            <a:r>
              <a:rPr lang="en-US" altLang="zh-CN" sz="1905" b="1" dirty="0" err="1">
                <a:solidFill>
                  <a:schemeClr val="bg1"/>
                </a:solidFill>
              </a:rPr>
              <a:t>bx</a:t>
            </a:r>
            <a:endParaRPr lang="en-US" altLang="zh-CN" sz="1905" b="1" dirty="0">
              <a:solidFill>
                <a:schemeClr val="bg1"/>
              </a:solidFill>
            </a:endParaRPr>
          </a:p>
          <a:p>
            <a:pPr>
              <a:lnSpc>
                <a:spcPct val="120000"/>
              </a:lnSpc>
            </a:pPr>
            <a:r>
              <a:rPr lang="en-US" altLang="zh-CN" sz="1905" b="1" dirty="0">
                <a:solidFill>
                  <a:schemeClr val="bg1"/>
                </a:solidFill>
              </a:rPr>
              <a:t>      add al,[</a:t>
            </a:r>
            <a:r>
              <a:rPr lang="en-US" altLang="zh-CN" sz="1905" b="1" dirty="0" err="1">
                <a:solidFill>
                  <a:schemeClr val="bg1"/>
                </a:solidFill>
              </a:rPr>
              <a:t>bx</a:t>
            </a:r>
            <a:r>
              <a:rPr lang="en-US" altLang="zh-CN" sz="1905" b="1" dirty="0">
                <a:solidFill>
                  <a:schemeClr val="bg1"/>
                </a:solidFill>
              </a:rPr>
              <a:t>]</a:t>
            </a:r>
            <a:endParaRPr lang="en-US" altLang="zh-CN" sz="1905" b="1" dirty="0">
              <a:solidFill>
                <a:schemeClr val="bg1"/>
              </a:solidFill>
            </a:endParaRPr>
          </a:p>
          <a:p>
            <a:pPr>
              <a:lnSpc>
                <a:spcPct val="120000"/>
              </a:lnSpc>
            </a:pPr>
            <a:r>
              <a:rPr lang="en-US" altLang="zh-CN" sz="1905" b="1" dirty="0">
                <a:solidFill>
                  <a:schemeClr val="bg1"/>
                </a:solidFill>
              </a:rPr>
              <a:t>      loop </a:t>
            </a:r>
            <a:r>
              <a:rPr lang="en-US" altLang="zh-CN" sz="1905" b="1" dirty="0">
                <a:solidFill>
                  <a:schemeClr val="accent2">
                    <a:lumMod val="40000"/>
                    <a:lumOff val="60000"/>
                  </a:schemeClr>
                </a:solidFill>
              </a:rPr>
              <a:t>L1</a:t>
            </a:r>
            <a:r>
              <a:rPr lang="en-US" altLang="zh-CN" sz="1905" b="1" dirty="0">
                <a:solidFill>
                  <a:schemeClr val="bg1"/>
                </a:solidFill>
              </a:rPr>
              <a:t>  </a:t>
            </a:r>
            <a:endParaRPr lang="en-US" altLang="zh-CN" sz="1905" b="1" dirty="0">
              <a:solidFill>
                <a:schemeClr val="bg1"/>
              </a:solidFill>
            </a:endParaRPr>
          </a:p>
        </p:txBody>
      </p:sp>
      <p:sp>
        <p:nvSpPr>
          <p:cNvPr id="7" name="AutoShape 4"/>
          <p:cNvSpPr>
            <a:spLocks noChangeArrowheads="1"/>
          </p:cNvSpPr>
          <p:nvPr/>
        </p:nvSpPr>
        <p:spPr bwMode="auto">
          <a:xfrm>
            <a:off x="4929189" y="2939158"/>
            <a:ext cx="2643206" cy="2879899"/>
          </a:xfrm>
          <a:prstGeom prst="foldedCorner">
            <a:avLst>
              <a:gd name="adj" fmla="val 12500"/>
            </a:avLst>
          </a:prstGeom>
          <a:solidFill>
            <a:schemeClr val="accent5">
              <a:lumMod val="25000"/>
            </a:schemeClr>
          </a:solidFill>
          <a:ln>
            <a:noFill/>
          </a:ln>
          <a:effectLst>
            <a:outerShdw sy="50000" rotWithShape="0">
              <a:srgbClr val="808080"/>
            </a:outer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lIns="88716" tIns="104783" rIns="88716" bIns="44358" anchor="ctr"/>
          <a:lstStyle/>
          <a:p>
            <a:pPr>
              <a:lnSpc>
                <a:spcPct val="120000"/>
              </a:lnSpc>
            </a:pPr>
            <a:r>
              <a:rPr lang="en-US" altLang="zh-CN" sz="1905" b="1" dirty="0">
                <a:solidFill>
                  <a:schemeClr val="bg1"/>
                </a:solidFill>
              </a:rPr>
              <a:t> 0000H:  B8E859H             </a:t>
            </a:r>
            <a:endParaRPr lang="en-US" altLang="zh-CN" sz="1905" b="1" dirty="0">
              <a:solidFill>
                <a:schemeClr val="bg1"/>
              </a:solidFill>
            </a:endParaRPr>
          </a:p>
          <a:p>
            <a:pPr>
              <a:lnSpc>
                <a:spcPct val="120000"/>
              </a:lnSpc>
            </a:pPr>
            <a:r>
              <a:rPr lang="en-US" altLang="zh-CN" sz="1905" b="1" dirty="0">
                <a:solidFill>
                  <a:schemeClr val="bg1"/>
                </a:solidFill>
              </a:rPr>
              <a:t>                ……</a:t>
            </a:r>
            <a:endParaRPr lang="en-US" altLang="zh-CN" sz="1905" b="1" dirty="0">
              <a:solidFill>
                <a:schemeClr val="bg1"/>
              </a:solidFill>
            </a:endParaRPr>
          </a:p>
          <a:p>
            <a:pPr>
              <a:lnSpc>
                <a:spcPct val="120000"/>
              </a:lnSpc>
            </a:pPr>
            <a:r>
              <a:rPr lang="en-US" altLang="zh-CN" sz="1905" b="1" dirty="0">
                <a:solidFill>
                  <a:schemeClr val="bg1"/>
                </a:solidFill>
              </a:rPr>
              <a:t>000BH</a:t>
            </a:r>
            <a:r>
              <a:rPr lang="zh-CN" altLang="en-US" sz="1905" b="1" dirty="0">
                <a:solidFill>
                  <a:schemeClr val="bg1"/>
                </a:solidFill>
              </a:rPr>
              <a:t>：</a:t>
            </a:r>
            <a:r>
              <a:rPr lang="en-US" altLang="zh-CN" sz="1905" b="1" dirty="0">
                <a:solidFill>
                  <a:schemeClr val="bg1"/>
                </a:solidFill>
              </a:rPr>
              <a:t> B90500</a:t>
            </a:r>
            <a:endParaRPr lang="en-US" altLang="zh-CN" sz="1905" b="1" dirty="0">
              <a:solidFill>
                <a:schemeClr val="bg1"/>
              </a:solidFill>
            </a:endParaRPr>
          </a:p>
          <a:p>
            <a:pPr>
              <a:lnSpc>
                <a:spcPct val="120000"/>
              </a:lnSpc>
            </a:pPr>
            <a:r>
              <a:rPr lang="en-US" altLang="zh-CN" sz="1905" b="1" dirty="0">
                <a:solidFill>
                  <a:schemeClr val="accent2">
                    <a:lumMod val="40000"/>
                    <a:lumOff val="60000"/>
                  </a:schemeClr>
                </a:solidFill>
              </a:rPr>
              <a:t>000EH</a:t>
            </a:r>
            <a:r>
              <a:rPr lang="zh-CN" altLang="en-US" sz="1905" b="1" dirty="0">
                <a:solidFill>
                  <a:schemeClr val="accent2">
                    <a:lumMod val="40000"/>
                    <a:lumOff val="60000"/>
                  </a:schemeClr>
                </a:solidFill>
              </a:rPr>
              <a:t>：</a:t>
            </a:r>
            <a:r>
              <a:rPr lang="en-US" altLang="zh-CN" sz="1905" b="1" dirty="0">
                <a:solidFill>
                  <a:schemeClr val="bg1"/>
                </a:solidFill>
              </a:rPr>
              <a:t>43H</a:t>
            </a:r>
            <a:endParaRPr lang="en-US" altLang="zh-CN" sz="1905" b="1" dirty="0">
              <a:solidFill>
                <a:schemeClr val="bg1"/>
              </a:solidFill>
            </a:endParaRPr>
          </a:p>
          <a:p>
            <a:pPr>
              <a:lnSpc>
                <a:spcPct val="120000"/>
              </a:lnSpc>
            </a:pPr>
            <a:r>
              <a:rPr lang="en-US" altLang="zh-CN" sz="1905" b="1" dirty="0">
                <a:solidFill>
                  <a:schemeClr val="bg1"/>
                </a:solidFill>
              </a:rPr>
              <a:t>000FH</a:t>
            </a:r>
            <a:r>
              <a:rPr lang="zh-CN" altLang="en-US" sz="1905" b="1" dirty="0">
                <a:solidFill>
                  <a:schemeClr val="bg1"/>
                </a:solidFill>
              </a:rPr>
              <a:t>：</a:t>
            </a:r>
            <a:r>
              <a:rPr lang="en-US" altLang="zh-CN" sz="1905" b="1" dirty="0">
                <a:solidFill>
                  <a:schemeClr val="bg1"/>
                </a:solidFill>
              </a:rPr>
              <a:t>0207H</a:t>
            </a:r>
            <a:endParaRPr lang="en-US" altLang="zh-CN" sz="1905" b="1" dirty="0">
              <a:solidFill>
                <a:schemeClr val="bg1"/>
              </a:solidFill>
            </a:endParaRPr>
          </a:p>
          <a:p>
            <a:pPr>
              <a:lnSpc>
                <a:spcPct val="120000"/>
              </a:lnSpc>
            </a:pPr>
            <a:r>
              <a:rPr lang="en-US" altLang="zh-CN" sz="1905" b="1" dirty="0">
                <a:solidFill>
                  <a:schemeClr val="bg1"/>
                </a:solidFill>
              </a:rPr>
              <a:t>0011H </a:t>
            </a:r>
            <a:r>
              <a:rPr lang="zh-CN" altLang="en-US" sz="1905" b="1" dirty="0">
                <a:solidFill>
                  <a:schemeClr val="bg1"/>
                </a:solidFill>
              </a:rPr>
              <a:t>：</a:t>
            </a:r>
            <a:r>
              <a:rPr lang="en-US" altLang="zh-CN" sz="1905" b="1" dirty="0">
                <a:solidFill>
                  <a:schemeClr val="bg1"/>
                </a:solidFill>
              </a:rPr>
              <a:t>E2FBH</a:t>
            </a:r>
            <a:endParaRPr lang="en-US" altLang="zh-CN" sz="1905" b="1" dirty="0">
              <a:solidFill>
                <a:schemeClr val="bg1"/>
              </a:solidFill>
            </a:endParaRPr>
          </a:p>
        </p:txBody>
      </p:sp>
      <p:sp>
        <p:nvSpPr>
          <p:cNvPr id="9" name="TextBox 8"/>
          <p:cNvSpPr txBox="1"/>
          <p:nvPr/>
        </p:nvSpPr>
        <p:spPr>
          <a:xfrm>
            <a:off x="3643306" y="5657518"/>
            <a:ext cx="1143009" cy="339090"/>
          </a:xfrm>
          <a:prstGeom prst="rect">
            <a:avLst/>
          </a:prstGeom>
          <a:noFill/>
        </p:spPr>
        <p:txBody>
          <a:bodyPr wrap="square" lIns="88716" tIns="44358" rIns="88716" bIns="44358" rtlCol="0">
            <a:spAutoFit/>
          </a:bodyPr>
          <a:lstStyle/>
          <a:p>
            <a:r>
              <a:rPr lang="zh-CN" altLang="en-US" sz="1815"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逻辑地址</a:t>
            </a:r>
            <a:endPar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cxnSp>
        <p:nvCxnSpPr>
          <p:cNvPr id="10" name="直接连接符 9"/>
          <p:cNvCxnSpPr/>
          <p:nvPr/>
        </p:nvCxnSpPr>
        <p:spPr bwMode="auto">
          <a:xfrm rot="5400000">
            <a:off x="4074336" y="4792954"/>
            <a:ext cx="1142968" cy="642942"/>
          </a:xfrm>
          <a:prstGeom prst="line">
            <a:avLst/>
          </a:prstGeom>
          <a:noFill/>
          <a:ln w="25400" cap="sq" cmpd="sng" algn="ctr">
            <a:solidFill>
              <a:srgbClr val="FF0000"/>
            </a:solidFill>
            <a:prstDash val="solid"/>
            <a:round/>
            <a:headEnd type="none" w="sm" len="sm"/>
            <a:tailEnd type="triangle" w="lg" len="lg"/>
          </a:ln>
          <a:effectLst/>
        </p:spPr>
      </p:cxnSp>
      <p:sp>
        <p:nvSpPr>
          <p:cNvPr id="11" name="椭圆 10"/>
          <p:cNvSpPr/>
          <p:nvPr/>
        </p:nvSpPr>
        <p:spPr bwMode="auto">
          <a:xfrm>
            <a:off x="5334003" y="4152879"/>
            <a:ext cx="1071570" cy="489843"/>
          </a:xfrm>
          <a:prstGeom prst="ellipse">
            <a:avLst/>
          </a:prstGeom>
          <a:noFill/>
          <a:ln w="25400" cap="sq" cmpd="sng" algn="ctr">
            <a:solidFill>
              <a:srgbClr val="FF0000"/>
            </a:solidFill>
            <a:prstDash val="solid"/>
            <a:round/>
            <a:headEnd type="none" w="sm" len="sm"/>
            <a:tailEnd type="non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12" name="Rectangle 2"/>
          <p:cNvSpPr>
            <a:spLocks noGrp="1" noChangeArrowheads="1"/>
          </p:cNvSpPr>
          <p:nvPr>
            <p:ph type="title"/>
          </p:nvPr>
        </p:nvSpPr>
        <p:spPr>
          <a:xfrm>
            <a:off x="214283" y="653221"/>
            <a:ext cx="6705600" cy="769562"/>
          </a:xfrm>
          <a:noFill/>
        </p:spPr>
        <p:txBody>
          <a:bodyPr/>
          <a:lstStyle/>
          <a:p>
            <a:r>
              <a:rPr lang="zh-CN" altLang="en-US" dirty="0" smtClean="0"/>
              <a:t>存储分配与地址</a:t>
            </a:r>
            <a:r>
              <a:rPr lang="zh-CN" altLang="en-US" dirty="0"/>
              <a:t>变换</a:t>
            </a:r>
            <a:endParaRPr lang="zh-CN" altLang="en-US" dirty="0"/>
          </a:p>
        </p:txBody>
      </p:sp>
      <p:cxnSp>
        <p:nvCxnSpPr>
          <p:cNvPr id="14" name="直接箭头连接符 13"/>
          <p:cNvCxnSpPr/>
          <p:nvPr/>
        </p:nvCxnSpPr>
        <p:spPr bwMode="auto">
          <a:xfrm>
            <a:off x="3071803" y="4408687"/>
            <a:ext cx="1785950" cy="1815"/>
          </a:xfrm>
          <a:prstGeom prst="straightConnector1">
            <a:avLst/>
          </a:prstGeom>
          <a:noFill/>
          <a:ln w="44450" cap="sq" cmpd="sng" algn="ctr">
            <a:solidFill>
              <a:srgbClr val="FF6600"/>
            </a:solidFill>
            <a:prstDash val="solid"/>
            <a:round/>
            <a:headEnd type="none" w="sm" len="sm"/>
            <a:tailEnd type="triangle" w="lg" len="lg"/>
          </a:ln>
          <a:effectLst/>
        </p:spPr>
      </p:cxnSp>
      <p:sp>
        <p:nvSpPr>
          <p:cNvPr id="21" name="TextBox 20"/>
          <p:cNvSpPr txBox="1"/>
          <p:nvPr/>
        </p:nvSpPr>
        <p:spPr>
          <a:xfrm>
            <a:off x="7786710" y="4881060"/>
            <a:ext cx="1143009" cy="339090"/>
          </a:xfrm>
          <a:prstGeom prst="rect">
            <a:avLst/>
          </a:prstGeom>
          <a:noFill/>
        </p:spPr>
        <p:txBody>
          <a:bodyPr wrap="square" lIns="88716" tIns="44358" rIns="88716" bIns="44358" rtlCol="0">
            <a:spAutoFit/>
          </a:bodyPr>
          <a:lstStyle/>
          <a:p>
            <a:r>
              <a:rPr lang="zh-CN" altLang="en-US" sz="1815"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机器指令</a:t>
            </a:r>
            <a:endPar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cxnSp>
        <p:nvCxnSpPr>
          <p:cNvPr id="22" name="直接连接符 21"/>
          <p:cNvCxnSpPr/>
          <p:nvPr/>
        </p:nvCxnSpPr>
        <p:spPr bwMode="auto">
          <a:xfrm>
            <a:off x="7215206" y="4082125"/>
            <a:ext cx="785818" cy="816405"/>
          </a:xfrm>
          <a:prstGeom prst="line">
            <a:avLst/>
          </a:prstGeom>
          <a:noFill/>
          <a:ln w="25400" cap="sq" cmpd="sng" algn="ctr">
            <a:solidFill>
              <a:srgbClr val="FF0000"/>
            </a:solidFill>
            <a:prstDash val="solid"/>
            <a:round/>
            <a:headEnd type="none" w="sm" len="sm"/>
            <a:tailEnd type="triangle" w="lg" len="lg"/>
          </a:ln>
          <a:effectLst/>
        </p:spPr>
      </p:cxnSp>
      <p:cxnSp>
        <p:nvCxnSpPr>
          <p:cNvPr id="28" name="直接连接符 27"/>
          <p:cNvCxnSpPr/>
          <p:nvPr/>
        </p:nvCxnSpPr>
        <p:spPr bwMode="auto">
          <a:xfrm>
            <a:off x="758577" y="2383920"/>
            <a:ext cx="2208085" cy="1815"/>
          </a:xfrm>
          <a:prstGeom prst="line">
            <a:avLst/>
          </a:prstGeom>
          <a:noFill/>
          <a:ln w="25400" cap="sq" cmpd="sng" algn="ctr">
            <a:solidFill>
              <a:srgbClr val="FF0000"/>
            </a:solidFill>
            <a:prstDash val="solid"/>
            <a:round/>
            <a:headEnd type="none" w="sm" len="sm"/>
            <a:tailEnd type="none" w="lg" len="lg"/>
          </a:ln>
          <a:effectLst/>
        </p:spPr>
      </p:cxnSp>
      <p:cxnSp>
        <p:nvCxnSpPr>
          <p:cNvPr id="29" name="直接连接符 28"/>
          <p:cNvCxnSpPr/>
          <p:nvPr/>
        </p:nvCxnSpPr>
        <p:spPr bwMode="auto">
          <a:xfrm>
            <a:off x="3104726" y="2413416"/>
            <a:ext cx="1681589" cy="819631"/>
          </a:xfrm>
          <a:prstGeom prst="line">
            <a:avLst/>
          </a:prstGeom>
          <a:noFill/>
          <a:ln w="25400" cap="sq" cmpd="sng" algn="ctr">
            <a:solidFill>
              <a:srgbClr val="FF0000"/>
            </a:solidFill>
            <a:prstDash val="solid"/>
            <a:round/>
            <a:headEnd type="none" w="sm" len="sm"/>
            <a:tailEnd type="triangle" w="lg" len="lg"/>
          </a:ln>
          <a:effectLst/>
        </p:spPr>
      </p:cxnSp>
      <p:sp>
        <p:nvSpPr>
          <p:cNvPr id="31" name="椭圆 30"/>
          <p:cNvSpPr/>
          <p:nvPr/>
        </p:nvSpPr>
        <p:spPr bwMode="auto">
          <a:xfrm>
            <a:off x="4857436" y="3147229"/>
            <a:ext cx="1071570" cy="489843"/>
          </a:xfrm>
          <a:prstGeom prst="ellipse">
            <a:avLst/>
          </a:prstGeom>
          <a:noFill/>
          <a:ln w="25400" cap="sq" cmpd="sng" algn="ctr">
            <a:solidFill>
              <a:srgbClr val="FF0000"/>
            </a:solidFill>
            <a:prstDash val="solid"/>
            <a:round/>
            <a:headEnd type="none" w="sm" len="sm"/>
            <a:tailEnd type="non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17" name="椭圆 16"/>
          <p:cNvSpPr/>
          <p:nvPr/>
        </p:nvSpPr>
        <p:spPr bwMode="auto">
          <a:xfrm>
            <a:off x="914690" y="4152878"/>
            <a:ext cx="785818" cy="489843"/>
          </a:xfrm>
          <a:prstGeom prst="ellipse">
            <a:avLst/>
          </a:prstGeom>
          <a:noFill/>
          <a:ln w="25400" cap="sq" cmpd="sng" algn="ctr">
            <a:solidFill>
              <a:srgbClr val="FF0000"/>
            </a:solidFill>
            <a:prstDash val="solid"/>
            <a:round/>
            <a:headEnd type="none" w="sm" len="sm"/>
            <a:tailEnd type="non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19" name="任意多边形 18"/>
          <p:cNvSpPr/>
          <p:nvPr/>
        </p:nvSpPr>
        <p:spPr bwMode="auto">
          <a:xfrm>
            <a:off x="876301" y="4524790"/>
            <a:ext cx="4161368" cy="1422351"/>
          </a:xfrm>
          <a:custGeom>
            <a:avLst/>
            <a:gdLst>
              <a:gd name="connsiteX0" fmla="*/ 0 w 4161367"/>
              <a:gd name="connsiteY0" fmla="*/ 101600 h 1244600"/>
              <a:gd name="connsiteX1" fmla="*/ 508000 w 4161367"/>
              <a:gd name="connsiteY1" fmla="*/ 1244600 h 1244600"/>
              <a:gd name="connsiteX2" fmla="*/ 508000 w 4161367"/>
              <a:gd name="connsiteY2" fmla="*/ 1244600 h 1244600"/>
              <a:gd name="connsiteX3" fmla="*/ 3136900 w 4161367"/>
              <a:gd name="connsiteY3" fmla="*/ 317500 h 1244600"/>
              <a:gd name="connsiteX4" fmla="*/ 4051300 w 4161367"/>
              <a:gd name="connsiteY4" fmla="*/ 0 h 124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1367" h="1244600">
                <a:moveTo>
                  <a:pt x="0" y="101600"/>
                </a:moveTo>
                <a:lnTo>
                  <a:pt x="508000" y="1244600"/>
                </a:lnTo>
                <a:lnTo>
                  <a:pt x="508000" y="1244600"/>
                </a:lnTo>
                <a:lnTo>
                  <a:pt x="3136900" y="317500"/>
                </a:lnTo>
                <a:cubicBezTo>
                  <a:pt x="3727450" y="110067"/>
                  <a:pt x="4161367" y="46567"/>
                  <a:pt x="4051300" y="0"/>
                </a:cubicBezTo>
              </a:path>
            </a:pathLst>
          </a:custGeom>
          <a:noFill/>
          <a:ln w="25400" cap="sq" cmpd="sng" algn="ctr">
            <a:solidFill>
              <a:srgbClr val="FF0000"/>
            </a:solidFill>
            <a:prstDash val="solid"/>
            <a:round/>
            <a:headEnd type="none" w="sm" len="sm"/>
            <a:tailEnd type="triangl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2" name="TextBox 14"/>
          <p:cNvSpPr txBox="1"/>
          <p:nvPr>
            <p:custDataLst>
              <p:tags r:id="rId1"/>
            </p:custDataLst>
          </p:nvPr>
        </p:nvSpPr>
        <p:spPr>
          <a:xfrm>
            <a:off x="3496443" y="3886461"/>
            <a:ext cx="866310" cy="468091"/>
          </a:xfrm>
          <a:prstGeom prst="rect">
            <a:avLst/>
          </a:prstGeom>
          <a:noFill/>
        </p:spPr>
        <p:txBody>
          <a:bodyPr wrap="square" lIns="97804" tIns="48902" rIns="97804" bIns="48902" rtlCol="0">
            <a:spAutoFit/>
          </a:bodyPr>
          <a:p>
            <a:pPr algn="ctr"/>
            <a:r>
              <a:rPr lang="zh-CN" altLang="en-US"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编译</a:t>
            </a:r>
            <a:endPar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up)">
                                      <p:cBhvr>
                                        <p:cTn id="20" dur="500"/>
                                        <p:tgtEl>
                                          <p:spTgt spid="2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1000"/>
                                        <p:tgtEl>
                                          <p:spTgt spid="19"/>
                                        </p:tgtEl>
                                      </p:cBhvr>
                                    </p:animEffect>
                                  </p:childTnLst>
                                </p:cTn>
                              </p:par>
                            </p:childTnLst>
                          </p:cTn>
                        </p:par>
                        <p:par>
                          <p:cTn id="34" fill="hold">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par>
                          <p:cTn id="38" fill="hold">
                            <p:stCondLst>
                              <p:cond delay="2000"/>
                            </p:stCondLst>
                            <p:childTnLst>
                              <p:par>
                                <p:cTn id="39" presetID="22" presetClass="entr" presetSubtype="1"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0" end="0"/>
                                            </p:txEl>
                                          </p:spTgt>
                                        </p:tgtEl>
                                        <p:attrNameLst>
                                          <p:attrName>style.visibility</p:attrName>
                                        </p:attrNameLst>
                                      </p:cBhvr>
                                      <p:to>
                                        <p:strVal val="visible"/>
                                      </p:to>
                                    </p:set>
                                    <p:animEffect transition="in" filter="fade">
                                      <p:cBhvr>
                                        <p:cTn id="50" dur="500"/>
                                        <p:tgtEl>
                                          <p:spTgt spid="3">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500"/>
                            </p:stCondLst>
                            <p:childTnLst>
                              <p:par>
                                <p:cTn id="57" presetID="22" presetClass="entr" presetSubtype="1"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up)">
                                      <p:cBhvr>
                                        <p:cTn id="59" dur="500"/>
                                        <p:tgtEl>
                                          <p:spTgt spid="29"/>
                                        </p:tgtEl>
                                      </p:cBhvr>
                                    </p:animEffect>
                                  </p:childTnLst>
                                </p:cTn>
                              </p:par>
                            </p:childTnLst>
                          </p:cTn>
                        </p:par>
                        <p:par>
                          <p:cTn id="60" fill="hold">
                            <p:stCondLst>
                              <p:cond delay="1000"/>
                            </p:stCondLst>
                            <p:childTnLst>
                              <p:par>
                                <p:cTn id="61" presetID="22" presetClass="entr" presetSubtype="4"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down)">
                                      <p:cBhvr>
                                        <p:cTn id="63" dur="500"/>
                                        <p:tgtEl>
                                          <p:spTgt spid="3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wipe(left)">
                                      <p:cBhvr>
                                        <p:cTn id="6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ldLvl="0" animBg="1"/>
      <p:bldP spid="7" grpId="0" bldLvl="0" animBg="1"/>
      <p:bldP spid="9" grpId="0"/>
      <p:bldP spid="11" grpId="0" bldLvl="0" animBg="1"/>
      <p:bldP spid="21" grpId="0"/>
      <p:bldP spid="31" grpId="0" bldLvl="0" animBg="1"/>
      <p:bldP spid="17" grpId="0" bldLvl="0" animBg="1"/>
      <p:bldP spid="19" grpId="0" bldLvl="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323850" y="1755140"/>
            <a:ext cx="2303463" cy="557213"/>
          </a:xfrm>
        </p:spPr>
        <p:txBody>
          <a:bodyPr/>
          <a:lstStyle/>
          <a:p>
            <a:r>
              <a:rPr lang="zh-CN" altLang="en-US" sz="2200" smtClean="0"/>
              <a:t>案例分析</a:t>
            </a:r>
            <a:endParaRPr lang="zh-CN" altLang="en-US" sz="2200" smtClean="0"/>
          </a:p>
        </p:txBody>
      </p:sp>
      <p:sp>
        <p:nvSpPr>
          <p:cNvPr id="30723" name="内容占位符 2"/>
          <p:cNvSpPr>
            <a:spLocks noGrp="1"/>
          </p:cNvSpPr>
          <p:nvPr>
            <p:ph idx="1"/>
          </p:nvPr>
        </p:nvSpPr>
        <p:spPr>
          <a:xfrm>
            <a:off x="323850" y="2371090"/>
            <a:ext cx="3600450" cy="3265488"/>
          </a:xfrm>
          <a:ln>
            <a:solidFill>
              <a:schemeClr val="tx1"/>
            </a:solidFill>
            <a:miter lim="800000"/>
          </a:ln>
        </p:spPr>
        <p:txBody>
          <a:bodyPr/>
          <a:lstStyle/>
          <a:p>
            <a:r>
              <a:rPr lang="zh-CN" altLang="en-US" smtClean="0"/>
              <a:t>设计硬件系统：</a:t>
            </a:r>
            <a:endParaRPr lang="en-US" altLang="zh-CN" smtClean="0"/>
          </a:p>
          <a:p>
            <a:pPr lvl="1">
              <a:spcBef>
                <a:spcPct val="0"/>
              </a:spcBef>
            </a:pPr>
            <a:r>
              <a:rPr lang="zh-CN" altLang="en-US" smtClean="0"/>
              <a:t>温度测量电路</a:t>
            </a:r>
            <a:endParaRPr lang="en-US" altLang="zh-CN" smtClean="0"/>
          </a:p>
          <a:p>
            <a:pPr lvl="1">
              <a:spcBef>
                <a:spcPct val="0"/>
              </a:spcBef>
            </a:pPr>
            <a:r>
              <a:rPr lang="zh-CN" altLang="en-US" smtClean="0"/>
              <a:t>温度控制电路</a:t>
            </a:r>
            <a:endParaRPr lang="en-US" altLang="zh-CN" smtClean="0"/>
          </a:p>
          <a:p>
            <a:pPr lvl="1">
              <a:spcBef>
                <a:spcPct val="0"/>
              </a:spcBef>
            </a:pPr>
            <a:r>
              <a:rPr lang="zh-CN" altLang="en-US" smtClean="0"/>
              <a:t>温度显示电路</a:t>
            </a:r>
            <a:endParaRPr lang="en-US" altLang="zh-CN" smtClean="0"/>
          </a:p>
          <a:p>
            <a:pPr lvl="1">
              <a:spcBef>
                <a:spcPct val="0"/>
              </a:spcBef>
            </a:pPr>
            <a:r>
              <a:rPr lang="zh-CN" altLang="en-US" smtClean="0"/>
              <a:t>报警电路</a:t>
            </a:r>
            <a:endParaRPr lang="zh-CN" altLang="en-US" smtClean="0"/>
          </a:p>
        </p:txBody>
      </p:sp>
      <p:sp>
        <p:nvSpPr>
          <p:cNvPr id="4" name="灯片编号占位符 3"/>
          <p:cNvSpPr>
            <a:spLocks noGrp="1"/>
          </p:cNvSpPr>
          <p:nvPr>
            <p:ph type="sldNum" sz="quarter" idx="12"/>
          </p:nvPr>
        </p:nvSpPr>
        <p:spPr>
          <a:xfrm>
            <a:off x="8477250" y="5636578"/>
            <a:ext cx="558800" cy="387350"/>
          </a:xfrm>
        </p:spPr>
        <p:txBody>
          <a:bodyPr/>
          <a:lstStyle/>
          <a:p>
            <a:pPr>
              <a:defRPr/>
            </a:pPr>
            <a:fld id="{97BA23C0-9DA3-45D5-B037-F357C358B6ED}" type="slidenum">
              <a:rPr lang="zh-CN" altLang="en-US" smtClean="0"/>
            </a:fld>
            <a:endParaRPr lang="en-US" altLang="zh-CN"/>
          </a:p>
        </p:txBody>
      </p:sp>
      <p:sp>
        <p:nvSpPr>
          <p:cNvPr id="5" name="内容占位符 2"/>
          <p:cNvSpPr txBox="1"/>
          <p:nvPr/>
        </p:nvSpPr>
        <p:spPr bwMode="auto">
          <a:xfrm>
            <a:off x="4067175" y="2374265"/>
            <a:ext cx="4537075" cy="32623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269875" indent="-269875">
              <a:spcAft>
                <a:spcPts val="0"/>
              </a:spcAft>
              <a:defRPr/>
            </a:pPr>
            <a:r>
              <a:rPr kumimoji="0" lang="zh-CN" altLang="en-US" sz="2400" kern="0" dirty="0" smtClean="0">
                <a:latin typeface="华文楷体" panose="02010600040101010101" pitchFamily="2" charset="-122"/>
                <a:ea typeface="华文楷体" panose="02010600040101010101" pitchFamily="2" charset="-122"/>
              </a:rPr>
              <a:t>设计软件系统：</a:t>
            </a:r>
            <a:endParaRPr kumimoji="0" lang="en-US" altLang="zh-CN" sz="2400" kern="0" dirty="0" smtClean="0">
              <a:latin typeface="华文楷体" panose="02010600040101010101" pitchFamily="2" charset="-122"/>
              <a:ea typeface="华文楷体" panose="02010600040101010101" pitchFamily="2" charset="-122"/>
            </a:endParaRPr>
          </a:p>
          <a:p>
            <a:pPr marL="541655" lvl="1" indent="-271780">
              <a:spcAft>
                <a:spcPts val="0"/>
              </a:spcAft>
              <a:defRPr/>
            </a:pPr>
            <a:r>
              <a:rPr kumimoji="0" lang="zh-CN" altLang="en-US" kern="0" dirty="0" smtClean="0">
                <a:latin typeface="华文楷体" panose="02010600040101010101" pitchFamily="2" charset="-122"/>
                <a:ea typeface="华文楷体" panose="02010600040101010101" pitchFamily="2" charset="-122"/>
              </a:rPr>
              <a:t>温度检测</a:t>
            </a:r>
            <a:endParaRPr kumimoji="0" lang="en-US" altLang="zh-CN" kern="0" dirty="0" smtClean="0">
              <a:latin typeface="华文楷体" panose="02010600040101010101" pitchFamily="2" charset="-122"/>
              <a:ea typeface="华文楷体" panose="02010600040101010101" pitchFamily="2" charset="-122"/>
            </a:endParaRPr>
          </a:p>
          <a:p>
            <a:pPr marL="541655" lvl="1" indent="-271780">
              <a:spcAft>
                <a:spcPts val="0"/>
              </a:spcAft>
              <a:defRPr/>
            </a:pPr>
            <a:r>
              <a:rPr kumimoji="0" lang="zh-CN" altLang="en-US" kern="0" dirty="0" smtClean="0">
                <a:latin typeface="华文楷体" panose="02010600040101010101" pitchFamily="2" charset="-122"/>
                <a:ea typeface="华文楷体" panose="02010600040101010101" pitchFamily="2" charset="-122"/>
              </a:rPr>
              <a:t>温度控制</a:t>
            </a:r>
            <a:endParaRPr kumimoji="0" lang="en-US" altLang="zh-CN" kern="0" dirty="0" smtClean="0">
              <a:latin typeface="华文楷体" panose="02010600040101010101" pitchFamily="2" charset="-122"/>
              <a:ea typeface="华文楷体" panose="02010600040101010101" pitchFamily="2" charset="-122"/>
            </a:endParaRPr>
          </a:p>
          <a:p>
            <a:pPr marL="901700" lvl="2" indent="-180975">
              <a:spcAft>
                <a:spcPts val="0"/>
              </a:spcAft>
              <a:defRPr/>
            </a:pPr>
            <a:r>
              <a:rPr kumimoji="0" lang="zh-CN" altLang="en-US" kern="0" dirty="0" smtClean="0">
                <a:solidFill>
                  <a:srgbClr val="C00000"/>
                </a:solidFill>
                <a:latin typeface="华文楷体" panose="02010600040101010101" pitchFamily="2" charset="-122"/>
                <a:ea typeface="华文楷体" panose="02010600040101010101" pitchFamily="2" charset="-122"/>
              </a:rPr>
              <a:t>根据检测值和给定值控制电炉通</a:t>
            </a:r>
            <a:r>
              <a:rPr kumimoji="0" lang="en-US" altLang="zh-CN" kern="0" dirty="0" smtClean="0">
                <a:solidFill>
                  <a:srgbClr val="C00000"/>
                </a:solidFill>
                <a:latin typeface="华文楷体" panose="02010600040101010101" pitchFamily="2" charset="-122"/>
                <a:ea typeface="华文楷体" panose="02010600040101010101" pitchFamily="2" charset="-122"/>
              </a:rPr>
              <a:t>/</a:t>
            </a:r>
            <a:r>
              <a:rPr kumimoji="0" lang="zh-CN" altLang="en-US" kern="0" dirty="0" smtClean="0">
                <a:solidFill>
                  <a:srgbClr val="C00000"/>
                </a:solidFill>
                <a:latin typeface="华文楷体" panose="02010600040101010101" pitchFamily="2" charset="-122"/>
                <a:ea typeface="华文楷体" panose="02010600040101010101" pitchFamily="2" charset="-122"/>
              </a:rPr>
              <a:t>断</a:t>
            </a:r>
            <a:endParaRPr kumimoji="0" lang="en-US" altLang="zh-CN" kern="0" dirty="0" smtClean="0">
              <a:solidFill>
                <a:srgbClr val="C00000"/>
              </a:solidFill>
              <a:latin typeface="华文楷体" panose="02010600040101010101" pitchFamily="2" charset="-122"/>
              <a:ea typeface="华文楷体" panose="02010600040101010101" pitchFamily="2" charset="-122"/>
            </a:endParaRPr>
          </a:p>
          <a:p>
            <a:pPr marL="541655" lvl="1" indent="-271780">
              <a:spcAft>
                <a:spcPts val="0"/>
              </a:spcAft>
              <a:defRPr/>
            </a:pPr>
            <a:r>
              <a:rPr kumimoji="0" lang="zh-CN" altLang="en-US" kern="0" dirty="0">
                <a:latin typeface="华文楷体" panose="02010600040101010101" pitchFamily="2" charset="-122"/>
                <a:ea typeface="华文楷体" panose="02010600040101010101" pitchFamily="2" charset="-122"/>
              </a:rPr>
              <a:t>显示</a:t>
            </a:r>
            <a:r>
              <a:rPr kumimoji="0" lang="zh-CN" altLang="en-US" kern="0" dirty="0" smtClean="0">
                <a:latin typeface="华文楷体" panose="02010600040101010101" pitchFamily="2" charset="-122"/>
                <a:ea typeface="华文楷体" panose="02010600040101010101" pitchFamily="2" charset="-122"/>
              </a:rPr>
              <a:t>温度</a:t>
            </a:r>
            <a:endParaRPr kumimoji="0" lang="en-US" altLang="zh-CN" kern="0" dirty="0" smtClean="0">
              <a:latin typeface="华文楷体" panose="02010600040101010101" pitchFamily="2" charset="-122"/>
              <a:ea typeface="华文楷体" panose="02010600040101010101" pitchFamily="2" charset="-122"/>
            </a:endParaRPr>
          </a:p>
          <a:p>
            <a:pPr marL="541655" lvl="1" indent="-271780">
              <a:spcAft>
                <a:spcPts val="0"/>
              </a:spcAft>
              <a:defRPr/>
            </a:pPr>
            <a:r>
              <a:rPr kumimoji="0" lang="zh-CN" altLang="en-US" kern="0" dirty="0" smtClean="0">
                <a:latin typeface="华文楷体" panose="02010600040101010101" pitchFamily="2" charset="-122"/>
                <a:ea typeface="华文楷体" panose="02010600040101010101" pitchFamily="2" charset="-122"/>
              </a:rPr>
              <a:t>报警输出</a:t>
            </a:r>
            <a:endParaRPr kumimoji="0" lang="zh-CN" altLang="en-US" sz="2000" kern="0" dirty="0">
              <a:latin typeface="华文楷体" panose="02010600040101010101" pitchFamily="2" charset="-122"/>
              <a:ea typeface="华文楷体" panose="020106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642909" y="2704038"/>
            <a:ext cx="2643206" cy="3186444"/>
            <a:chOff x="642910" y="2143122"/>
            <a:chExt cx="2643206" cy="2788236"/>
          </a:xfrm>
        </p:grpSpPr>
        <p:sp>
          <p:nvSpPr>
            <p:cNvPr id="14" name="AutoShape 4"/>
            <p:cNvSpPr>
              <a:spLocks noChangeArrowheads="1"/>
            </p:cNvSpPr>
            <p:nvPr/>
          </p:nvSpPr>
          <p:spPr bwMode="auto">
            <a:xfrm>
              <a:off x="642910" y="2143122"/>
              <a:ext cx="2643206" cy="2520000"/>
            </a:xfrm>
            <a:prstGeom prst="foldedCorner">
              <a:avLst>
                <a:gd name="adj" fmla="val 12500"/>
              </a:avLst>
            </a:prstGeom>
            <a:solidFill>
              <a:schemeClr val="accent5">
                <a:lumMod val="25000"/>
              </a:schemeClr>
            </a:solidFill>
            <a:ln>
              <a:noFill/>
            </a:ln>
            <a:effectLst>
              <a:outerShdw sy="50000" rotWithShape="0">
                <a:srgbClr val="808080"/>
              </a:outer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tIns="97965" anchor="ctr"/>
            <a:lstStyle/>
            <a:p>
              <a:pPr>
                <a:lnSpc>
                  <a:spcPct val="120000"/>
                </a:lnSpc>
              </a:pPr>
              <a:r>
                <a:rPr lang="en-US" altLang="zh-CN" sz="1905" b="1" dirty="0">
                  <a:solidFill>
                    <a:schemeClr val="bg1"/>
                  </a:solidFill>
                </a:rPr>
                <a:t> 0000H:  B8E859H </a:t>
              </a:r>
              <a:endParaRPr lang="en-US" altLang="zh-CN" sz="1905" b="1" dirty="0">
                <a:solidFill>
                  <a:schemeClr val="bg1"/>
                </a:solidFill>
              </a:endParaRPr>
            </a:p>
            <a:p>
              <a:pPr>
                <a:lnSpc>
                  <a:spcPct val="120000"/>
                </a:lnSpc>
              </a:pPr>
              <a:r>
                <a:rPr lang="en-US" altLang="zh-CN" sz="1905" b="1" dirty="0">
                  <a:solidFill>
                    <a:schemeClr val="bg1"/>
                  </a:solidFill>
                </a:rPr>
                <a:t>                ……</a:t>
              </a:r>
              <a:endParaRPr lang="en-US" altLang="zh-CN" sz="1905" b="1" dirty="0">
                <a:solidFill>
                  <a:schemeClr val="bg1"/>
                </a:solidFill>
              </a:endParaRPr>
            </a:p>
            <a:p>
              <a:pPr>
                <a:lnSpc>
                  <a:spcPct val="120000"/>
                </a:lnSpc>
              </a:pPr>
              <a:r>
                <a:rPr lang="en-US" altLang="zh-CN" sz="1905" b="1" dirty="0">
                  <a:solidFill>
                    <a:schemeClr val="bg1"/>
                  </a:solidFill>
                </a:rPr>
                <a:t>000BH</a:t>
              </a:r>
              <a:r>
                <a:rPr lang="zh-CN" altLang="en-US" sz="1905" b="1" dirty="0">
                  <a:solidFill>
                    <a:schemeClr val="bg1"/>
                  </a:solidFill>
                </a:rPr>
                <a:t>：</a:t>
              </a:r>
              <a:r>
                <a:rPr lang="en-US" altLang="zh-CN" sz="1905" b="1" dirty="0">
                  <a:solidFill>
                    <a:schemeClr val="bg1"/>
                  </a:solidFill>
                </a:rPr>
                <a:t> B90500</a:t>
              </a:r>
              <a:endParaRPr lang="en-US" altLang="zh-CN" sz="1905" b="1" dirty="0">
                <a:solidFill>
                  <a:schemeClr val="bg1"/>
                </a:solidFill>
              </a:endParaRPr>
            </a:p>
            <a:p>
              <a:pPr>
                <a:lnSpc>
                  <a:spcPct val="120000"/>
                </a:lnSpc>
              </a:pPr>
              <a:r>
                <a:rPr lang="en-US" altLang="zh-CN" sz="1905" b="1" dirty="0">
                  <a:solidFill>
                    <a:schemeClr val="accent2">
                      <a:lumMod val="40000"/>
                      <a:lumOff val="60000"/>
                    </a:schemeClr>
                  </a:solidFill>
                </a:rPr>
                <a:t>000EH</a:t>
              </a:r>
              <a:r>
                <a:rPr lang="zh-CN" altLang="en-US" sz="1905" b="1" dirty="0">
                  <a:solidFill>
                    <a:schemeClr val="accent2">
                      <a:lumMod val="40000"/>
                      <a:lumOff val="60000"/>
                    </a:schemeClr>
                  </a:solidFill>
                </a:rPr>
                <a:t>：</a:t>
              </a:r>
              <a:r>
                <a:rPr lang="en-US" altLang="zh-CN" sz="1905" b="1" dirty="0">
                  <a:solidFill>
                    <a:schemeClr val="bg1"/>
                  </a:solidFill>
                </a:rPr>
                <a:t>43H</a:t>
              </a:r>
              <a:endParaRPr lang="en-US" altLang="zh-CN" sz="1905" b="1" dirty="0">
                <a:solidFill>
                  <a:schemeClr val="bg1"/>
                </a:solidFill>
              </a:endParaRPr>
            </a:p>
            <a:p>
              <a:pPr>
                <a:lnSpc>
                  <a:spcPct val="120000"/>
                </a:lnSpc>
              </a:pPr>
              <a:r>
                <a:rPr lang="en-US" altLang="zh-CN" sz="1905" b="1" dirty="0">
                  <a:solidFill>
                    <a:schemeClr val="bg1"/>
                  </a:solidFill>
                </a:rPr>
                <a:t>000FH</a:t>
              </a:r>
              <a:r>
                <a:rPr lang="zh-CN" altLang="en-US" sz="1905" b="1" dirty="0">
                  <a:solidFill>
                    <a:schemeClr val="bg1"/>
                  </a:solidFill>
                </a:rPr>
                <a:t>：</a:t>
              </a:r>
              <a:r>
                <a:rPr lang="en-US" altLang="zh-CN" sz="1905" b="1" dirty="0">
                  <a:solidFill>
                    <a:schemeClr val="bg1"/>
                  </a:solidFill>
                </a:rPr>
                <a:t>0207H</a:t>
              </a:r>
              <a:endParaRPr lang="en-US" altLang="zh-CN" sz="1905" b="1" dirty="0">
                <a:solidFill>
                  <a:schemeClr val="bg1"/>
                </a:solidFill>
              </a:endParaRPr>
            </a:p>
            <a:p>
              <a:pPr>
                <a:lnSpc>
                  <a:spcPct val="120000"/>
                </a:lnSpc>
              </a:pPr>
              <a:r>
                <a:rPr lang="en-US" altLang="zh-CN" sz="1905" b="1" dirty="0">
                  <a:solidFill>
                    <a:schemeClr val="bg1"/>
                  </a:solidFill>
                </a:rPr>
                <a:t>0011H </a:t>
              </a:r>
              <a:r>
                <a:rPr lang="zh-CN" altLang="en-US" sz="1905" b="1" dirty="0">
                  <a:solidFill>
                    <a:schemeClr val="bg1"/>
                  </a:solidFill>
                </a:rPr>
                <a:t>：</a:t>
              </a:r>
              <a:r>
                <a:rPr lang="en-US" altLang="zh-CN" sz="1905" b="1" dirty="0">
                  <a:solidFill>
                    <a:schemeClr val="bg1"/>
                  </a:solidFill>
                </a:rPr>
                <a:t>E2FBH</a:t>
              </a:r>
              <a:endParaRPr lang="en-US" altLang="zh-CN" sz="1905" b="1" dirty="0">
                <a:solidFill>
                  <a:schemeClr val="bg1"/>
                </a:solidFill>
              </a:endParaRPr>
            </a:p>
          </p:txBody>
        </p:sp>
        <p:sp>
          <p:nvSpPr>
            <p:cNvPr id="44" name="TextBox 43"/>
            <p:cNvSpPr txBox="1"/>
            <p:nvPr/>
          </p:nvSpPr>
          <p:spPr>
            <a:xfrm>
              <a:off x="714348" y="4631310"/>
              <a:ext cx="2357454" cy="300048"/>
            </a:xfrm>
            <a:prstGeom prst="rect">
              <a:avLst/>
            </a:prstGeom>
            <a:noFill/>
          </p:spPr>
          <p:txBody>
            <a:bodyPr wrap="square" rtlCol="0">
              <a:spAutoFit/>
            </a:bodyPr>
            <a:lstStyle/>
            <a:p>
              <a:pPr algn="ctr"/>
              <a:r>
                <a:rPr lang="zh-CN" altLang="en-US" sz="1815" b="1" dirty="0" smtClean="0">
                  <a:latin typeface="华文中宋" panose="02010600040101010101" pitchFamily="2" charset="-122"/>
                  <a:ea typeface="华文中宋" panose="02010600040101010101" pitchFamily="2" charset="-122"/>
                </a:rPr>
                <a:t>机器语言目标程序</a:t>
              </a:r>
              <a:endParaRPr lang="zh-CN" altLang="en-US" sz="1815" b="1" dirty="0">
                <a:latin typeface="华文中宋" panose="02010600040101010101" pitchFamily="2" charset="-122"/>
                <a:ea typeface="华文中宋" panose="02010600040101010101" pitchFamily="2" charset="-122"/>
              </a:endParaRPr>
            </a:p>
          </p:txBody>
        </p:sp>
      </p:grpSp>
      <p:sp>
        <p:nvSpPr>
          <p:cNvPr id="3" name="内容占位符 2"/>
          <p:cNvSpPr>
            <a:spLocks noGrp="1"/>
          </p:cNvSpPr>
          <p:nvPr>
            <p:ph idx="1"/>
          </p:nvPr>
        </p:nvSpPr>
        <p:spPr>
          <a:xfrm>
            <a:off x="610142" y="1423773"/>
            <a:ext cx="8064896" cy="734765"/>
          </a:xfrm>
        </p:spPr>
        <p:txBody>
          <a:bodyPr/>
          <a:lstStyle/>
          <a:p>
            <a:pPr marL="0" indent="0">
              <a:buNone/>
            </a:pPr>
            <a:r>
              <a:rPr lang="zh-CN" altLang="en-US" sz="2175" dirty="0"/>
              <a:t>放入内存时，要将逻辑地址转换为内存的物理地址</a:t>
            </a:r>
            <a:endParaRPr lang="zh-CN" altLang="en-US" sz="2175" dirty="0"/>
          </a:p>
        </p:txBody>
      </p:sp>
      <p:sp>
        <p:nvSpPr>
          <p:cNvPr id="4" name="灯片编号占位符 3"/>
          <p:cNvSpPr>
            <a:spLocks noGrp="1"/>
          </p:cNvSpPr>
          <p:nvPr>
            <p:ph type="sldNum" sz="quarter" idx="12"/>
          </p:nvPr>
        </p:nvSpPr>
        <p:spPr>
          <a:xfrm>
            <a:off x="8559828" y="5878219"/>
            <a:ext cx="547679" cy="391871"/>
          </a:xfrm>
        </p:spPr>
        <p:txBody>
          <a:bodyPr/>
          <a:lstStyle/>
          <a:p>
            <a:pPr>
              <a:defRPr/>
            </a:pPr>
            <a:fld id="{846BFCE9-B7C0-4A8F-B83D-75C58729A626}" type="slidenum">
              <a:rPr lang="zh-CN" altLang="en-US" sz="100" smtClean="0"/>
            </a:fld>
            <a:endParaRPr lang="en-US" altLang="zh-CN" sz="100"/>
          </a:p>
        </p:txBody>
      </p:sp>
      <p:cxnSp>
        <p:nvCxnSpPr>
          <p:cNvPr id="33" name="直接箭头连接符 32"/>
          <p:cNvCxnSpPr/>
          <p:nvPr/>
        </p:nvCxnSpPr>
        <p:spPr bwMode="auto">
          <a:xfrm>
            <a:off x="3500432" y="4173567"/>
            <a:ext cx="1715012" cy="9650"/>
          </a:xfrm>
          <a:prstGeom prst="straightConnector1">
            <a:avLst/>
          </a:prstGeom>
          <a:noFill/>
          <a:ln w="44450" cap="sq" cmpd="sng" algn="ctr">
            <a:solidFill>
              <a:srgbClr val="FF6600"/>
            </a:solidFill>
            <a:prstDash val="solid"/>
            <a:round/>
            <a:headEnd type="none" w="sm" len="sm"/>
            <a:tailEnd type="triangle" w="lg" len="lg"/>
          </a:ln>
          <a:effectLst/>
        </p:spPr>
      </p:cxnSp>
      <p:grpSp>
        <p:nvGrpSpPr>
          <p:cNvPr id="38" name="组合 37"/>
          <p:cNvGrpSpPr/>
          <p:nvPr/>
        </p:nvGrpSpPr>
        <p:grpSpPr>
          <a:xfrm>
            <a:off x="5215444" y="2459114"/>
            <a:ext cx="2999894" cy="3428904"/>
            <a:chOff x="5215444" y="1785932"/>
            <a:chExt cx="2999894" cy="3000396"/>
          </a:xfrm>
        </p:grpSpPr>
        <p:grpSp>
          <p:nvGrpSpPr>
            <p:cNvPr id="36" name="组合 35"/>
            <p:cNvGrpSpPr/>
            <p:nvPr/>
          </p:nvGrpSpPr>
          <p:grpSpPr>
            <a:xfrm>
              <a:off x="5215444" y="2054754"/>
              <a:ext cx="2999894" cy="2731574"/>
              <a:chOff x="5215444" y="1983317"/>
              <a:chExt cx="2999894" cy="2731574"/>
            </a:xfrm>
          </p:grpSpPr>
          <p:sp>
            <p:nvSpPr>
              <p:cNvPr id="15" name="矩形 14"/>
              <p:cNvSpPr/>
              <p:nvPr/>
            </p:nvSpPr>
            <p:spPr bwMode="auto">
              <a:xfrm>
                <a:off x="6357950" y="2428874"/>
                <a:ext cx="1857388" cy="1857388"/>
              </a:xfrm>
              <a:prstGeom prst="rect">
                <a:avLst/>
              </a:prstGeom>
              <a:solidFill>
                <a:schemeClr val="accent5">
                  <a:lumMod val="25000"/>
                </a:schemeClr>
              </a:solidFill>
              <a:ln w="25400" cap="sq" cmpd="sng" algn="ctr">
                <a:noFill/>
                <a:prstDash val="solid"/>
                <a:round/>
                <a:headEnd type="none" w="sm" len="sm"/>
                <a:tailEnd type="none" w="lg" len="lg"/>
              </a:ln>
              <a:effectLst/>
            </p:spPr>
            <p:txBody>
              <a:bodyPr vert="horz" wrap="square" lIns="82943" tIns="41471" rIns="82943" bIns="41471" numCol="1" rtlCol="0" anchor="t" anchorCtr="0" compatLnSpc="1"/>
              <a:lstStyle/>
              <a:p>
                <a:pPr>
                  <a:lnSpc>
                    <a:spcPct val="110000"/>
                  </a:lnSpc>
                </a:pPr>
                <a:r>
                  <a:rPr kumimoji="1" lang="en-US" altLang="zh-CN" sz="100" b="1" dirty="0" smtClean="0">
                    <a:solidFill>
                      <a:schemeClr val="bg1"/>
                    </a:solidFill>
                    <a:latin typeface="Times New Roman" panose="02020603050405020304" pitchFamily="18" charset="0"/>
                  </a:rPr>
                  <a:t>  </a:t>
                </a:r>
                <a:r>
                  <a:rPr kumimoji="1" lang="en-US" altLang="zh-CN" sz="1815" b="1" dirty="0" smtClean="0">
                    <a:solidFill>
                      <a:schemeClr val="bg1"/>
                    </a:solidFill>
                    <a:latin typeface="Times New Roman" panose="02020603050405020304" pitchFamily="18" charset="0"/>
                  </a:rPr>
                  <a:t>B8E859H</a:t>
                </a:r>
                <a:endParaRPr kumimoji="1" lang="en-US" altLang="zh-CN" sz="1815" b="1" dirty="0" smtClean="0">
                  <a:solidFill>
                    <a:schemeClr val="bg1"/>
                  </a:solidFill>
                  <a:latin typeface="Times New Roman" panose="02020603050405020304" pitchFamily="18" charset="0"/>
                </a:endParaRPr>
              </a:p>
              <a:p>
                <a:pPr>
                  <a:lnSpc>
                    <a:spcPct val="110000"/>
                  </a:lnSpc>
                </a:pPr>
                <a:r>
                  <a:rPr kumimoji="1" lang="en-US" altLang="zh-CN" sz="1815" b="1" dirty="0" smtClean="0">
                    <a:solidFill>
                      <a:schemeClr val="bg1"/>
                    </a:solidFill>
                    <a:latin typeface="Times New Roman" panose="02020603050405020304" pitchFamily="18" charset="0"/>
                  </a:rPr>
                  <a:t>    ……</a:t>
                </a:r>
                <a:endParaRPr kumimoji="1" lang="en-US" altLang="zh-CN" sz="1815" b="1" dirty="0" smtClean="0">
                  <a:solidFill>
                    <a:schemeClr val="bg1"/>
                  </a:solidFill>
                  <a:latin typeface="Times New Roman" panose="02020603050405020304" pitchFamily="18" charset="0"/>
                </a:endParaRPr>
              </a:p>
              <a:p>
                <a:pPr>
                  <a:lnSpc>
                    <a:spcPct val="110000"/>
                  </a:lnSpc>
                </a:pPr>
                <a:r>
                  <a:rPr kumimoji="1" lang="en-US" altLang="zh-CN" sz="1815" b="1" dirty="0" smtClean="0">
                    <a:solidFill>
                      <a:schemeClr val="bg1"/>
                    </a:solidFill>
                    <a:latin typeface="Times New Roman" panose="02020603050405020304" pitchFamily="18" charset="0"/>
                  </a:rPr>
                  <a:t>   B90500</a:t>
                </a:r>
                <a:endParaRPr kumimoji="1" lang="en-US" altLang="zh-CN" sz="1815" b="1" dirty="0" smtClean="0">
                  <a:solidFill>
                    <a:schemeClr val="bg1"/>
                  </a:solidFill>
                  <a:latin typeface="Times New Roman" panose="02020603050405020304" pitchFamily="18" charset="0"/>
                </a:endParaRPr>
              </a:p>
              <a:p>
                <a:pPr>
                  <a:lnSpc>
                    <a:spcPct val="110000"/>
                  </a:lnSpc>
                </a:pPr>
                <a:r>
                  <a:rPr kumimoji="1" lang="en-US" altLang="zh-CN" sz="1815" b="1" dirty="0" smtClean="0">
                    <a:solidFill>
                      <a:schemeClr val="bg1"/>
                    </a:solidFill>
                    <a:latin typeface="Times New Roman" panose="02020603050405020304" pitchFamily="18" charset="0"/>
                  </a:rPr>
                  <a:t>   43H</a:t>
                </a:r>
                <a:endParaRPr kumimoji="1" lang="en-US" altLang="zh-CN" sz="1815" b="1" dirty="0" smtClean="0">
                  <a:solidFill>
                    <a:schemeClr val="bg1"/>
                  </a:solidFill>
                  <a:latin typeface="Times New Roman" panose="02020603050405020304" pitchFamily="18" charset="0"/>
                </a:endParaRPr>
              </a:p>
              <a:p>
                <a:pPr>
                  <a:lnSpc>
                    <a:spcPct val="110000"/>
                  </a:lnSpc>
                </a:pPr>
                <a:r>
                  <a:rPr kumimoji="1" lang="en-US" altLang="zh-CN" sz="1815" b="1" dirty="0" smtClean="0">
                    <a:solidFill>
                      <a:schemeClr val="bg1"/>
                    </a:solidFill>
                    <a:latin typeface="Times New Roman" panose="02020603050405020304" pitchFamily="18" charset="0"/>
                  </a:rPr>
                  <a:t>   0207H</a:t>
                </a:r>
                <a:endParaRPr kumimoji="1" lang="en-US" altLang="zh-CN" sz="1815" b="1" dirty="0" smtClean="0">
                  <a:solidFill>
                    <a:schemeClr val="bg1"/>
                  </a:solidFill>
                  <a:latin typeface="Times New Roman" panose="02020603050405020304" pitchFamily="18" charset="0"/>
                </a:endParaRPr>
              </a:p>
              <a:p>
                <a:pPr>
                  <a:lnSpc>
                    <a:spcPct val="110000"/>
                  </a:lnSpc>
                </a:pPr>
                <a:r>
                  <a:rPr kumimoji="1" lang="en-US" altLang="zh-CN" sz="1815" b="1" dirty="0" smtClean="0">
                    <a:solidFill>
                      <a:schemeClr val="bg1"/>
                    </a:solidFill>
                    <a:latin typeface="Times New Roman" panose="02020603050405020304" pitchFamily="18" charset="0"/>
                  </a:rPr>
                  <a:t>   E2FBH </a:t>
                </a:r>
                <a:endParaRPr kumimoji="0" lang="zh-CN" altLang="en-US" sz="1635" dirty="0">
                  <a:latin typeface="Tahoma" panose="020B0604030504040204" pitchFamily="34" charset="0"/>
                  <a:ea typeface="宋体" panose="02010600030101010101" pitchFamily="2" charset="-122"/>
                </a:endParaRPr>
              </a:p>
            </p:txBody>
          </p:sp>
          <p:cxnSp>
            <p:nvCxnSpPr>
              <p:cNvPr id="17" name="直接连接符 16"/>
              <p:cNvCxnSpPr/>
              <p:nvPr/>
            </p:nvCxnSpPr>
            <p:spPr bwMode="auto">
              <a:xfrm>
                <a:off x="6343652" y="2198114"/>
                <a:ext cx="0" cy="2412000"/>
              </a:xfrm>
              <a:prstGeom prst="line">
                <a:avLst/>
              </a:prstGeom>
              <a:noFill/>
              <a:ln w="25400" cap="sq" cmpd="sng" algn="ctr">
                <a:solidFill>
                  <a:schemeClr val="tx1"/>
                </a:solidFill>
                <a:prstDash val="solid"/>
                <a:round/>
                <a:headEnd type="none" w="sm" len="sm"/>
                <a:tailEnd type="none" w="lg" len="lg"/>
              </a:ln>
              <a:effectLst/>
            </p:spPr>
          </p:cxnSp>
          <p:cxnSp>
            <p:nvCxnSpPr>
              <p:cNvPr id="18" name="直接连接符 17"/>
              <p:cNvCxnSpPr/>
              <p:nvPr/>
            </p:nvCxnSpPr>
            <p:spPr bwMode="auto">
              <a:xfrm>
                <a:off x="8197852" y="2017138"/>
                <a:ext cx="0" cy="2412000"/>
              </a:xfrm>
              <a:prstGeom prst="line">
                <a:avLst/>
              </a:prstGeom>
              <a:noFill/>
              <a:ln w="25400" cap="sq" cmpd="sng" algn="ctr">
                <a:solidFill>
                  <a:schemeClr val="tx1"/>
                </a:solidFill>
                <a:prstDash val="solid"/>
                <a:round/>
                <a:headEnd type="none" w="sm" len="sm"/>
                <a:tailEnd type="none" w="lg" len="lg"/>
              </a:ln>
              <a:effectLst/>
            </p:spPr>
          </p:cxnSp>
          <p:sp>
            <p:nvSpPr>
              <p:cNvPr id="21" name="任意多边形 20"/>
              <p:cNvSpPr/>
              <p:nvPr/>
            </p:nvSpPr>
            <p:spPr bwMode="auto">
              <a:xfrm>
                <a:off x="6357950" y="1983317"/>
                <a:ext cx="1827202" cy="302681"/>
              </a:xfrm>
              <a:custGeom>
                <a:avLst/>
                <a:gdLst>
                  <a:gd name="connsiteX0" fmla="*/ 0 w 1854200"/>
                  <a:gd name="connsiteY0" fmla="*/ 381000 h 588433"/>
                  <a:gd name="connsiteX1" fmla="*/ 482600 w 1854200"/>
                  <a:gd name="connsiteY1" fmla="*/ 101600 h 588433"/>
                  <a:gd name="connsiteX2" fmla="*/ 1244600 w 1854200"/>
                  <a:gd name="connsiteY2" fmla="*/ 571500 h 588433"/>
                  <a:gd name="connsiteX3" fmla="*/ 1854200 w 1854200"/>
                  <a:gd name="connsiteY3" fmla="*/ 0 h 588433"/>
                  <a:gd name="connsiteX4" fmla="*/ 1854200 w 1854200"/>
                  <a:gd name="connsiteY4" fmla="*/ 0 h 588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4200" h="588433">
                    <a:moveTo>
                      <a:pt x="0" y="381000"/>
                    </a:moveTo>
                    <a:cubicBezTo>
                      <a:pt x="137583" y="225425"/>
                      <a:pt x="275167" y="69850"/>
                      <a:pt x="482600" y="101600"/>
                    </a:cubicBezTo>
                    <a:cubicBezTo>
                      <a:pt x="690033" y="133350"/>
                      <a:pt x="1016000" y="588433"/>
                      <a:pt x="1244600" y="571500"/>
                    </a:cubicBezTo>
                    <a:cubicBezTo>
                      <a:pt x="1473200" y="554567"/>
                      <a:pt x="1854200" y="0"/>
                      <a:pt x="1854200" y="0"/>
                    </a:cubicBezTo>
                    <a:lnTo>
                      <a:pt x="1854200" y="0"/>
                    </a:lnTo>
                  </a:path>
                </a:pathLst>
              </a:custGeom>
              <a:noFill/>
              <a:ln w="25400" cap="sq" cmpd="sng" algn="ctr">
                <a:solidFill>
                  <a:schemeClr val="tx1"/>
                </a:solidFill>
                <a:prstDash val="solid"/>
                <a:round/>
                <a:headEnd type="none" w="sm" len="sm"/>
                <a:tailEnd type="none" w="lg" len="lg"/>
              </a:ln>
              <a:effectLst/>
            </p:spPr>
            <p:txBody>
              <a:bodyPr vert="horz" wrap="square" lIns="82943" tIns="41471" rIns="82943" bIns="41471"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23" name="任意多边形 22"/>
              <p:cNvSpPr/>
              <p:nvPr/>
            </p:nvSpPr>
            <p:spPr bwMode="auto">
              <a:xfrm>
                <a:off x="6357950" y="4429139"/>
                <a:ext cx="1833562" cy="285752"/>
              </a:xfrm>
              <a:custGeom>
                <a:avLst/>
                <a:gdLst>
                  <a:gd name="connsiteX0" fmla="*/ 0 w 1854200"/>
                  <a:gd name="connsiteY0" fmla="*/ 381000 h 588433"/>
                  <a:gd name="connsiteX1" fmla="*/ 482600 w 1854200"/>
                  <a:gd name="connsiteY1" fmla="*/ 101600 h 588433"/>
                  <a:gd name="connsiteX2" fmla="*/ 1244600 w 1854200"/>
                  <a:gd name="connsiteY2" fmla="*/ 571500 h 588433"/>
                  <a:gd name="connsiteX3" fmla="*/ 1854200 w 1854200"/>
                  <a:gd name="connsiteY3" fmla="*/ 0 h 588433"/>
                  <a:gd name="connsiteX4" fmla="*/ 1854200 w 1854200"/>
                  <a:gd name="connsiteY4" fmla="*/ 0 h 588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4200" h="588433">
                    <a:moveTo>
                      <a:pt x="0" y="381000"/>
                    </a:moveTo>
                    <a:cubicBezTo>
                      <a:pt x="137583" y="225425"/>
                      <a:pt x="275167" y="69850"/>
                      <a:pt x="482600" y="101600"/>
                    </a:cubicBezTo>
                    <a:cubicBezTo>
                      <a:pt x="690033" y="133350"/>
                      <a:pt x="1016000" y="588433"/>
                      <a:pt x="1244600" y="571500"/>
                    </a:cubicBezTo>
                    <a:cubicBezTo>
                      <a:pt x="1473200" y="554567"/>
                      <a:pt x="1854200" y="0"/>
                      <a:pt x="1854200" y="0"/>
                    </a:cubicBezTo>
                    <a:lnTo>
                      <a:pt x="1854200" y="0"/>
                    </a:lnTo>
                  </a:path>
                </a:pathLst>
              </a:custGeom>
              <a:noFill/>
              <a:ln w="25400" cap="sq" cmpd="sng" algn="ctr">
                <a:solidFill>
                  <a:schemeClr val="tx1"/>
                </a:solidFill>
                <a:prstDash val="solid"/>
                <a:round/>
                <a:headEnd type="none" w="sm" len="sm"/>
                <a:tailEnd type="none" w="lg" len="lg"/>
              </a:ln>
              <a:effectLst/>
            </p:spPr>
            <p:txBody>
              <a:bodyPr vert="horz" wrap="square" lIns="82943" tIns="41471" rIns="82943" bIns="41471"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cxnSp>
            <p:nvCxnSpPr>
              <p:cNvPr id="26" name="直接连接符 25"/>
              <p:cNvCxnSpPr/>
              <p:nvPr/>
            </p:nvCxnSpPr>
            <p:spPr bwMode="auto">
              <a:xfrm>
                <a:off x="6345250" y="2428874"/>
                <a:ext cx="1857388" cy="1588"/>
              </a:xfrm>
              <a:prstGeom prst="line">
                <a:avLst/>
              </a:prstGeom>
              <a:noFill/>
              <a:ln w="25400" cap="sq" cmpd="sng" algn="ctr">
                <a:solidFill>
                  <a:schemeClr val="tx1"/>
                </a:solidFill>
                <a:prstDash val="solid"/>
                <a:round/>
                <a:headEnd type="none" w="sm" len="sm"/>
                <a:tailEnd type="none" w="lg" len="lg"/>
              </a:ln>
              <a:effectLst/>
            </p:spPr>
          </p:cxnSp>
          <p:sp>
            <p:nvSpPr>
              <p:cNvPr id="27" name="TextBox 26"/>
              <p:cNvSpPr txBox="1"/>
              <p:nvPr/>
            </p:nvSpPr>
            <p:spPr>
              <a:xfrm>
                <a:off x="5215444" y="2465904"/>
                <a:ext cx="1214446" cy="1695827"/>
              </a:xfrm>
              <a:prstGeom prst="rect">
                <a:avLst/>
              </a:prstGeom>
              <a:noFill/>
            </p:spPr>
            <p:txBody>
              <a:bodyPr wrap="square" rtlCol="0">
                <a:spAutoFit/>
              </a:bodyPr>
              <a:lstStyle/>
              <a:p>
                <a:pPr algn="ctr">
                  <a:lnSpc>
                    <a:spcPct val="110000"/>
                  </a:lnSpc>
                </a:pPr>
                <a:r>
                  <a:rPr lang="en-US" altLang="zh-CN" sz="1815" b="1" dirty="0" smtClean="0"/>
                  <a:t>10000H</a:t>
                </a:r>
                <a:endParaRPr lang="en-US" altLang="zh-CN" sz="1815" b="1" dirty="0" smtClean="0"/>
              </a:p>
              <a:p>
                <a:pPr algn="ctr">
                  <a:lnSpc>
                    <a:spcPct val="110000"/>
                  </a:lnSpc>
                </a:pPr>
                <a:r>
                  <a:rPr lang="en-US" altLang="zh-CN" sz="1815" b="1" dirty="0" smtClean="0"/>
                  <a:t>……</a:t>
                </a:r>
                <a:endParaRPr lang="en-US" altLang="zh-CN" sz="1815" b="1" dirty="0" smtClean="0"/>
              </a:p>
              <a:p>
                <a:pPr algn="ctr">
                  <a:lnSpc>
                    <a:spcPct val="110000"/>
                  </a:lnSpc>
                </a:pPr>
                <a:r>
                  <a:rPr kumimoji="1" lang="en-US" altLang="zh-CN" sz="1815" b="1" dirty="0" smtClean="0">
                    <a:cs typeface="Tahoma" panose="020B0604030504040204" pitchFamily="34" charset="0"/>
                  </a:rPr>
                  <a:t>1000BH</a:t>
                </a:r>
                <a:endParaRPr kumimoji="1" lang="en-US" altLang="zh-CN" sz="1815" b="1" dirty="0" smtClean="0">
                  <a:cs typeface="Tahoma" panose="020B0604030504040204" pitchFamily="34" charset="0"/>
                </a:endParaRPr>
              </a:p>
              <a:p>
                <a:pPr algn="ctr">
                  <a:lnSpc>
                    <a:spcPct val="110000"/>
                  </a:lnSpc>
                </a:pPr>
                <a:r>
                  <a:rPr kumimoji="1" lang="en-US" altLang="zh-CN" sz="1815" b="1" dirty="0" smtClean="0">
                    <a:solidFill>
                      <a:srgbClr val="800000"/>
                    </a:solidFill>
                    <a:cs typeface="Tahoma" panose="020B0604030504040204" pitchFamily="34" charset="0"/>
                  </a:rPr>
                  <a:t>1000EH</a:t>
                </a:r>
                <a:endParaRPr kumimoji="1" lang="en-US" altLang="zh-CN" sz="1815" b="1" dirty="0" smtClean="0">
                  <a:solidFill>
                    <a:srgbClr val="800000"/>
                  </a:solidFill>
                  <a:cs typeface="Tahoma" panose="020B0604030504040204" pitchFamily="34" charset="0"/>
                </a:endParaRPr>
              </a:p>
              <a:p>
                <a:pPr algn="ctr">
                  <a:lnSpc>
                    <a:spcPct val="110000"/>
                  </a:lnSpc>
                </a:pPr>
                <a:r>
                  <a:rPr kumimoji="1" lang="en-US" altLang="zh-CN" sz="1815" b="1" dirty="0" smtClean="0">
                    <a:cs typeface="Tahoma" panose="020B0604030504040204" pitchFamily="34" charset="0"/>
                  </a:rPr>
                  <a:t>1000FH</a:t>
                </a:r>
                <a:endParaRPr kumimoji="1" lang="en-US" altLang="zh-CN" sz="1815" b="1" dirty="0" smtClean="0">
                  <a:cs typeface="Tahoma" panose="020B0604030504040204" pitchFamily="34" charset="0"/>
                </a:endParaRPr>
              </a:p>
              <a:p>
                <a:pPr algn="ctr">
                  <a:lnSpc>
                    <a:spcPct val="110000"/>
                  </a:lnSpc>
                </a:pPr>
                <a:r>
                  <a:rPr kumimoji="1" lang="en-US" altLang="zh-CN" sz="1815" b="1" dirty="0" smtClean="0">
                    <a:cs typeface="Tahoma" panose="020B0604030504040204" pitchFamily="34" charset="0"/>
                  </a:rPr>
                  <a:t>10011H</a:t>
                </a:r>
                <a:endParaRPr lang="zh-CN" altLang="en-US" sz="1815" b="1" dirty="0">
                  <a:cs typeface="Tahoma" panose="020B0604030504040204" pitchFamily="34" charset="0"/>
                </a:endParaRPr>
              </a:p>
            </p:txBody>
          </p:sp>
        </p:grpSp>
        <p:sp>
          <p:nvSpPr>
            <p:cNvPr id="37" name="TextBox 36"/>
            <p:cNvSpPr txBox="1"/>
            <p:nvPr/>
          </p:nvSpPr>
          <p:spPr>
            <a:xfrm>
              <a:off x="6929454" y="1785932"/>
              <a:ext cx="785818" cy="300048"/>
            </a:xfrm>
            <a:prstGeom prst="rect">
              <a:avLst/>
            </a:prstGeom>
            <a:noFill/>
          </p:spPr>
          <p:txBody>
            <a:bodyPr wrap="square" rtlCol="0">
              <a:spAutoFit/>
            </a:bodyPr>
            <a:lstStyle/>
            <a:p>
              <a:pPr algn="ctr"/>
              <a:r>
                <a:rPr lang="zh-CN" altLang="en-US" sz="1815" b="1" dirty="0" smtClean="0">
                  <a:latin typeface="华文中宋" panose="02010600040101010101" pitchFamily="2" charset="-122"/>
                  <a:ea typeface="华文中宋" panose="02010600040101010101" pitchFamily="2" charset="-122"/>
                </a:rPr>
                <a:t>内存</a:t>
              </a:r>
              <a:endParaRPr lang="zh-CN" altLang="en-US" sz="1815" b="1" dirty="0">
                <a:latin typeface="华文中宋" panose="02010600040101010101" pitchFamily="2" charset="-122"/>
                <a:ea typeface="华文中宋" panose="02010600040101010101" pitchFamily="2" charset="-122"/>
              </a:endParaRPr>
            </a:p>
          </p:txBody>
        </p:sp>
      </p:grpSp>
      <p:sp>
        <p:nvSpPr>
          <p:cNvPr id="39" name="椭圆 38"/>
          <p:cNvSpPr/>
          <p:nvPr/>
        </p:nvSpPr>
        <p:spPr bwMode="auto">
          <a:xfrm>
            <a:off x="642911" y="2870011"/>
            <a:ext cx="1071570" cy="489843"/>
          </a:xfrm>
          <a:prstGeom prst="ellipse">
            <a:avLst/>
          </a:prstGeom>
          <a:noFill/>
          <a:ln w="25400" cap="sq" cmpd="sng" algn="ctr">
            <a:solidFill>
              <a:srgbClr val="FF0000"/>
            </a:solidFill>
            <a:prstDash val="solid"/>
            <a:round/>
            <a:headEnd type="none" w="sm" len="sm"/>
            <a:tailEnd type="non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40" name="椭圆 39"/>
          <p:cNvSpPr/>
          <p:nvPr/>
        </p:nvSpPr>
        <p:spPr bwMode="auto">
          <a:xfrm>
            <a:off x="4857754" y="3221562"/>
            <a:ext cx="1500197" cy="489843"/>
          </a:xfrm>
          <a:prstGeom prst="ellipse">
            <a:avLst/>
          </a:prstGeom>
          <a:noFill/>
          <a:ln w="25400" cap="sq" cmpd="sng" algn="ctr">
            <a:solidFill>
              <a:srgbClr val="FF0000"/>
            </a:solidFill>
            <a:prstDash val="solid"/>
            <a:round/>
            <a:headEnd type="none" w="sm" len="sm"/>
            <a:tailEnd type="non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41" name="任意多边形 40"/>
          <p:cNvSpPr/>
          <p:nvPr/>
        </p:nvSpPr>
        <p:spPr bwMode="auto">
          <a:xfrm>
            <a:off x="1473200" y="2292820"/>
            <a:ext cx="3810000" cy="926463"/>
          </a:xfrm>
          <a:custGeom>
            <a:avLst/>
            <a:gdLst>
              <a:gd name="connsiteX0" fmla="*/ 0 w 3810000"/>
              <a:gd name="connsiteY0" fmla="*/ 442383 h 810683"/>
              <a:gd name="connsiteX1" fmla="*/ 889000 w 3810000"/>
              <a:gd name="connsiteY1" fmla="*/ 61383 h 810683"/>
              <a:gd name="connsiteX2" fmla="*/ 3810000 w 3810000"/>
              <a:gd name="connsiteY2" fmla="*/ 810683 h 810683"/>
            </a:gdLst>
            <a:ahLst/>
            <a:cxnLst>
              <a:cxn ang="0">
                <a:pos x="connsiteX0" y="connsiteY0"/>
              </a:cxn>
              <a:cxn ang="0">
                <a:pos x="connsiteX1" y="connsiteY1"/>
              </a:cxn>
              <a:cxn ang="0">
                <a:pos x="connsiteX2" y="connsiteY2"/>
              </a:cxn>
            </a:cxnLst>
            <a:rect l="l" t="t" r="r" b="b"/>
            <a:pathLst>
              <a:path w="3810000" h="810683">
                <a:moveTo>
                  <a:pt x="0" y="442383"/>
                </a:moveTo>
                <a:cubicBezTo>
                  <a:pt x="127000" y="221191"/>
                  <a:pt x="254000" y="0"/>
                  <a:pt x="889000" y="61383"/>
                </a:cubicBezTo>
                <a:cubicBezTo>
                  <a:pt x="1524000" y="122766"/>
                  <a:pt x="2667000" y="466724"/>
                  <a:pt x="3810000" y="810683"/>
                </a:cubicBezTo>
              </a:path>
            </a:pathLst>
          </a:custGeom>
          <a:noFill/>
          <a:ln w="25400" cap="sq" cmpd="sng" algn="ctr">
            <a:solidFill>
              <a:srgbClr val="FF0000"/>
            </a:solidFill>
            <a:prstDash val="solid"/>
            <a:round/>
            <a:headEnd type="none" w="lg" len="lg"/>
            <a:tailEnd type="triangl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42" name="TextBox 41"/>
          <p:cNvSpPr txBox="1"/>
          <p:nvPr/>
        </p:nvSpPr>
        <p:spPr>
          <a:xfrm rot="828775">
            <a:off x="3197615" y="2329680"/>
            <a:ext cx="1643074" cy="100965"/>
          </a:xfrm>
          <a:prstGeom prst="rect">
            <a:avLst/>
          </a:prstGeom>
          <a:noFill/>
        </p:spPr>
        <p:txBody>
          <a:bodyPr wrap="square" lIns="88716" tIns="44358" rIns="88716" bIns="44358" rtlCol="0">
            <a:spAutoFit/>
          </a:bodyPr>
          <a:lstStyle/>
          <a:p>
            <a:pPr algn="ctr"/>
            <a:r>
              <a:rPr lang="zh-CN" altLang="en-US" sz="1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地址重定位</a:t>
            </a:r>
            <a:endParaRPr lang="zh-CN" altLang="en-US" sz="1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43" name="Rectangle 2"/>
          <p:cNvSpPr>
            <a:spLocks noGrp="1" noChangeArrowheads="1"/>
          </p:cNvSpPr>
          <p:nvPr>
            <p:ph type="title"/>
          </p:nvPr>
        </p:nvSpPr>
        <p:spPr>
          <a:xfrm>
            <a:off x="214283" y="653223"/>
            <a:ext cx="6705600" cy="563115"/>
          </a:xfrm>
          <a:noFill/>
        </p:spPr>
        <p:txBody>
          <a:bodyPr/>
          <a:lstStyle/>
          <a:p>
            <a:r>
              <a:rPr lang="zh-CN" altLang="en-US" dirty="0" smtClean="0"/>
              <a:t>存储分配与地址</a:t>
            </a:r>
            <a:r>
              <a:rPr lang="zh-CN" altLang="en-US" dirty="0"/>
              <a:t>变换</a:t>
            </a:r>
            <a:endParaRPr lang="zh-CN" altLang="en-US" dirty="0"/>
          </a:p>
        </p:txBody>
      </p:sp>
      <p:sp>
        <p:nvSpPr>
          <p:cNvPr id="2" name="TextBox 33"/>
          <p:cNvSpPr txBox="1"/>
          <p:nvPr>
            <p:custDataLst>
              <p:tags r:id="rId1"/>
            </p:custDataLst>
          </p:nvPr>
        </p:nvSpPr>
        <p:spPr>
          <a:xfrm>
            <a:off x="3947309" y="3657896"/>
            <a:ext cx="866310" cy="468091"/>
          </a:xfrm>
          <a:prstGeom prst="rect">
            <a:avLst/>
          </a:prstGeom>
          <a:noFill/>
        </p:spPr>
        <p:txBody>
          <a:bodyPr wrap="square" lIns="97804" tIns="48902" rIns="97804" bIns="48902" rtlCol="0">
            <a:spAutoFit/>
          </a:bodyPr>
          <a:p>
            <a:pPr algn="ctr"/>
            <a:r>
              <a:rPr lang="zh-CN" altLang="en-US"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装入</a:t>
            </a:r>
            <a:endPar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down)">
                                      <p:cBhvr>
                                        <p:cTn id="23" dur="500"/>
                                        <p:tgtEl>
                                          <p:spTgt spid="39"/>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down)">
                                      <p:cBhvr>
                                        <p:cTn id="27" dur="500"/>
                                        <p:tgtEl>
                                          <p:spTgt spid="40"/>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left)">
                                      <p:cBhvr>
                                        <p:cTn id="31" dur="750"/>
                                        <p:tgtEl>
                                          <p:spTgt spid="4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40" grpId="0" bldLvl="0" animBg="1"/>
      <p:bldP spid="41" grpId="0" bldLvl="0" animBg="1"/>
      <p:bldP spid="42" grpId="0"/>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auto">
          <a:xfrm>
            <a:off x="428596" y="2650078"/>
            <a:ext cx="2000264" cy="2879899"/>
          </a:xfrm>
          <a:prstGeom prst="foldedCorner">
            <a:avLst>
              <a:gd name="adj" fmla="val 12500"/>
            </a:avLst>
          </a:prstGeom>
          <a:solidFill>
            <a:schemeClr val="accent5">
              <a:lumMod val="25000"/>
            </a:schemeClr>
          </a:solidFill>
          <a:ln>
            <a:noFill/>
          </a:ln>
          <a:effectLst>
            <a:outerShdw sy="50000" rotWithShape="0">
              <a:srgbClr val="808080"/>
            </a:outerShdw>
          </a:effectLst>
          <a:extLst>
            <a:ext uri="{91240B29-F687-4F45-9708-019B960494DF}">
              <a14:hiddenLine xmlns:a14="http://schemas.microsoft.com/office/drawing/2010/main" w="12700">
                <a:solidFill>
                  <a:schemeClr val="tx1"/>
                </a:solidFill>
                <a:round/>
                <a:headEnd type="none" w="sm" len="sm"/>
                <a:tailEnd type="none" w="sm" len="sm"/>
              </a14:hiddenLine>
            </a:ext>
          </a:extLst>
        </p:spPr>
        <p:txBody>
          <a:bodyPr wrap="none" lIns="88716" tIns="104783" rIns="88716" bIns="44358" anchor="ctr"/>
          <a:lstStyle/>
          <a:p>
            <a:pPr>
              <a:lnSpc>
                <a:spcPct val="120000"/>
              </a:lnSpc>
            </a:pPr>
            <a:r>
              <a:rPr kumimoji="1" lang="en-US" altLang="zh-CN" sz="100" b="1" dirty="0" smtClean="0">
                <a:solidFill>
                  <a:schemeClr val="bg1"/>
                </a:solidFill>
                <a:latin typeface="Times New Roman" panose="02020603050405020304" pitchFamily="18" charset="0"/>
              </a:rPr>
              <a:t> </a:t>
            </a:r>
            <a:r>
              <a:rPr kumimoji="1" lang="en-US" altLang="zh-CN" sz="1815" b="1" dirty="0" smtClean="0">
                <a:solidFill>
                  <a:schemeClr val="bg1"/>
                </a:solidFill>
                <a:latin typeface="Times New Roman" panose="02020603050405020304" pitchFamily="18" charset="0"/>
              </a:rPr>
              <a:t>0000H:  B8E859H </a:t>
            </a:r>
            <a:endParaRPr kumimoji="1" lang="en-US" altLang="zh-CN" sz="1815" b="1" dirty="0" smtClean="0">
              <a:solidFill>
                <a:schemeClr val="bg1"/>
              </a:solidFill>
              <a:latin typeface="Times New Roman" panose="02020603050405020304" pitchFamily="18" charset="0"/>
            </a:endParaRPr>
          </a:p>
          <a:p>
            <a:pPr>
              <a:lnSpc>
                <a:spcPct val="120000"/>
              </a:lnSpc>
            </a:pPr>
            <a:r>
              <a:rPr kumimoji="1" lang="en-US" altLang="zh-CN" sz="1815" b="1" dirty="0" smtClean="0">
                <a:solidFill>
                  <a:schemeClr val="bg1"/>
                </a:solidFill>
                <a:latin typeface="Times New Roman" panose="02020603050405020304" pitchFamily="18" charset="0"/>
              </a:rPr>
              <a:t>                ……</a:t>
            </a:r>
            <a:endParaRPr kumimoji="1" lang="en-US" altLang="zh-CN" sz="1815" b="1" dirty="0" smtClean="0">
              <a:solidFill>
                <a:schemeClr val="bg1"/>
              </a:solidFill>
              <a:latin typeface="Times New Roman" panose="02020603050405020304" pitchFamily="18" charset="0"/>
            </a:endParaRPr>
          </a:p>
          <a:p>
            <a:pPr>
              <a:lnSpc>
                <a:spcPct val="120000"/>
              </a:lnSpc>
            </a:pPr>
            <a:r>
              <a:rPr kumimoji="1" lang="en-US" altLang="zh-CN" sz="1815" b="1" dirty="0" smtClean="0">
                <a:solidFill>
                  <a:schemeClr val="bg1"/>
                </a:solidFill>
                <a:latin typeface="Times New Roman" panose="02020603050405020304" pitchFamily="18" charset="0"/>
              </a:rPr>
              <a:t>000BH</a:t>
            </a:r>
            <a:r>
              <a:rPr kumimoji="1" lang="zh-CN" altLang="en-US" sz="1815" b="1" dirty="0" smtClean="0">
                <a:solidFill>
                  <a:schemeClr val="bg1"/>
                </a:solidFill>
                <a:latin typeface="Times New Roman" panose="02020603050405020304" pitchFamily="18" charset="0"/>
              </a:rPr>
              <a:t>：</a:t>
            </a:r>
            <a:r>
              <a:rPr kumimoji="1" lang="en-US" altLang="zh-CN" sz="1815" b="1" dirty="0" smtClean="0">
                <a:solidFill>
                  <a:schemeClr val="bg1"/>
                </a:solidFill>
                <a:latin typeface="Times New Roman" panose="02020603050405020304" pitchFamily="18" charset="0"/>
              </a:rPr>
              <a:t> B90500</a:t>
            </a:r>
            <a:endParaRPr kumimoji="1" lang="en-US" altLang="zh-CN" sz="1815" b="1" dirty="0" smtClean="0">
              <a:solidFill>
                <a:schemeClr val="bg1"/>
              </a:solidFill>
              <a:latin typeface="Times New Roman" panose="02020603050405020304" pitchFamily="18" charset="0"/>
            </a:endParaRPr>
          </a:p>
          <a:p>
            <a:pPr>
              <a:lnSpc>
                <a:spcPct val="120000"/>
              </a:lnSpc>
            </a:pPr>
            <a:r>
              <a:rPr kumimoji="1" lang="en-US" altLang="zh-CN" sz="1815" b="1" dirty="0" smtClean="0">
                <a:solidFill>
                  <a:srgbClr val="FFFF66"/>
                </a:solidFill>
                <a:latin typeface="Times New Roman" panose="02020603050405020304" pitchFamily="18" charset="0"/>
              </a:rPr>
              <a:t>000EH</a:t>
            </a:r>
            <a:r>
              <a:rPr kumimoji="1" lang="zh-CN" altLang="en-US" sz="1815" b="1" dirty="0" smtClean="0">
                <a:solidFill>
                  <a:srgbClr val="FFFF66"/>
                </a:solidFill>
                <a:latin typeface="Times New Roman" panose="02020603050405020304" pitchFamily="18" charset="0"/>
              </a:rPr>
              <a:t>：</a:t>
            </a:r>
            <a:r>
              <a:rPr kumimoji="1" lang="en-US" altLang="zh-CN" sz="1815" b="1" dirty="0" smtClean="0">
                <a:solidFill>
                  <a:schemeClr val="bg1"/>
                </a:solidFill>
                <a:latin typeface="Times New Roman" panose="02020603050405020304" pitchFamily="18" charset="0"/>
              </a:rPr>
              <a:t>43H</a:t>
            </a:r>
            <a:endParaRPr kumimoji="1" lang="en-US" altLang="zh-CN" sz="1815" b="1" dirty="0" smtClean="0">
              <a:solidFill>
                <a:schemeClr val="bg1"/>
              </a:solidFill>
              <a:latin typeface="Times New Roman" panose="02020603050405020304" pitchFamily="18" charset="0"/>
            </a:endParaRPr>
          </a:p>
          <a:p>
            <a:pPr>
              <a:lnSpc>
                <a:spcPct val="120000"/>
              </a:lnSpc>
            </a:pPr>
            <a:r>
              <a:rPr kumimoji="1" lang="en-US" altLang="zh-CN" sz="1815" b="1" dirty="0" smtClean="0">
                <a:solidFill>
                  <a:schemeClr val="bg1"/>
                </a:solidFill>
                <a:latin typeface="Times New Roman" panose="02020603050405020304" pitchFamily="18" charset="0"/>
              </a:rPr>
              <a:t>000FH</a:t>
            </a:r>
            <a:r>
              <a:rPr kumimoji="1" lang="zh-CN" altLang="en-US" sz="1815" b="1" dirty="0" smtClean="0">
                <a:solidFill>
                  <a:schemeClr val="bg1"/>
                </a:solidFill>
                <a:latin typeface="Times New Roman" panose="02020603050405020304" pitchFamily="18" charset="0"/>
              </a:rPr>
              <a:t>：</a:t>
            </a:r>
            <a:r>
              <a:rPr kumimoji="1" lang="en-US" altLang="zh-CN" sz="1815" b="1" dirty="0" smtClean="0">
                <a:solidFill>
                  <a:schemeClr val="bg1"/>
                </a:solidFill>
                <a:latin typeface="Times New Roman" panose="02020603050405020304" pitchFamily="18" charset="0"/>
              </a:rPr>
              <a:t>0207H</a:t>
            </a:r>
            <a:endParaRPr kumimoji="1" lang="en-US" altLang="zh-CN" sz="1815" b="1" dirty="0" smtClean="0">
              <a:solidFill>
                <a:schemeClr val="bg1"/>
              </a:solidFill>
              <a:latin typeface="Times New Roman" panose="02020603050405020304" pitchFamily="18" charset="0"/>
            </a:endParaRPr>
          </a:p>
          <a:p>
            <a:pPr>
              <a:lnSpc>
                <a:spcPct val="120000"/>
              </a:lnSpc>
            </a:pPr>
            <a:r>
              <a:rPr kumimoji="1" lang="en-US" altLang="zh-CN" sz="1815" b="1" dirty="0" smtClean="0">
                <a:solidFill>
                  <a:schemeClr val="bg1"/>
                </a:solidFill>
                <a:latin typeface="Times New Roman" panose="02020603050405020304" pitchFamily="18" charset="0"/>
              </a:rPr>
              <a:t>0011H </a:t>
            </a:r>
            <a:r>
              <a:rPr kumimoji="1" lang="zh-CN" altLang="en-US" sz="1815" b="1" dirty="0" smtClean="0">
                <a:solidFill>
                  <a:schemeClr val="bg1"/>
                </a:solidFill>
                <a:latin typeface="Times New Roman" panose="02020603050405020304" pitchFamily="18" charset="0"/>
              </a:rPr>
              <a:t>：</a:t>
            </a:r>
            <a:r>
              <a:rPr kumimoji="1" lang="en-US" altLang="zh-CN" sz="1815" b="1" dirty="0" smtClean="0">
                <a:solidFill>
                  <a:schemeClr val="bg1"/>
                </a:solidFill>
                <a:latin typeface="Times New Roman" panose="02020603050405020304" pitchFamily="18" charset="0"/>
              </a:rPr>
              <a:t>E2FBH</a:t>
            </a:r>
            <a:endParaRPr kumimoji="1" lang="en-US" altLang="zh-CN" sz="1815" b="1" dirty="0" smtClean="0">
              <a:solidFill>
                <a:schemeClr val="bg1"/>
              </a:solidFill>
              <a:latin typeface="Times New Roman" panose="02020603050405020304" pitchFamily="18" charset="0"/>
            </a:endParaRPr>
          </a:p>
        </p:txBody>
      </p:sp>
      <p:sp>
        <p:nvSpPr>
          <p:cNvPr id="18" name="椭圆 17"/>
          <p:cNvSpPr/>
          <p:nvPr/>
        </p:nvSpPr>
        <p:spPr bwMode="auto">
          <a:xfrm>
            <a:off x="4454525" y="3870481"/>
            <a:ext cx="684000" cy="691381"/>
          </a:xfrm>
          <a:prstGeom prst="ellipse">
            <a:avLst/>
          </a:prstGeom>
          <a:noFill/>
          <a:ln w="25400" cap="sq" cmpd="sng" algn="ctr">
            <a:solidFill>
              <a:srgbClr val="FF6600"/>
            </a:solidFill>
            <a:prstDash val="solid"/>
            <a:round/>
            <a:headEnd type="none" w="sm" len="sm"/>
            <a:tailEnd type="none" w="lg" len="lg"/>
          </a:ln>
          <a:effectLst/>
        </p:spPr>
        <p:txBody>
          <a:bodyPr vert="horz" wrap="square" lIns="88716" tIns="0" rIns="88716" bIns="0" numCol="1" rtlCol="0" anchor="b" anchorCtr="1" compatLnSpc="1"/>
          <a:lstStyle/>
          <a:p>
            <a:pPr defTabSz="977900">
              <a:spcBef>
                <a:spcPts val="0"/>
              </a:spcBef>
              <a:spcAft>
                <a:spcPts val="640"/>
              </a:spcAft>
            </a:pPr>
            <a:r>
              <a:rPr kumimoji="0" lang="en-US" altLang="zh-CN" sz="3085" dirty="0">
                <a:latin typeface="Tahoma" panose="020B0604030504040204" pitchFamily="34" charset="0"/>
                <a:ea typeface="宋体" panose="02010600030101010101" pitchFamily="2" charset="-122"/>
              </a:rPr>
              <a:t>+</a:t>
            </a:r>
            <a:endParaRPr kumimoji="0" lang="zh-CN" altLang="en-US" sz="3085" dirty="0">
              <a:latin typeface="Tahoma" panose="020B0604030504040204" pitchFamily="34" charset="0"/>
              <a:ea typeface="宋体" panose="02010600030101010101" pitchFamily="2" charset="-122"/>
            </a:endParaRPr>
          </a:p>
        </p:txBody>
      </p:sp>
      <p:cxnSp>
        <p:nvCxnSpPr>
          <p:cNvPr id="21" name="直接连接符 20"/>
          <p:cNvCxnSpPr>
            <a:stCxn id="19" idx="3"/>
            <a:endCxn id="18" idx="2"/>
          </p:cNvCxnSpPr>
          <p:nvPr/>
        </p:nvCxnSpPr>
        <p:spPr bwMode="auto">
          <a:xfrm>
            <a:off x="3323545" y="4168026"/>
            <a:ext cx="1131264" cy="47808"/>
          </a:xfrm>
          <a:prstGeom prst="line">
            <a:avLst/>
          </a:prstGeom>
          <a:noFill/>
          <a:ln w="25400" cap="sq" cmpd="sng" algn="ctr">
            <a:solidFill>
              <a:schemeClr val="tx1"/>
            </a:solidFill>
            <a:prstDash val="solid"/>
            <a:round/>
            <a:headEnd type="none" w="sm" len="sm"/>
            <a:tailEnd type="triangle" w="lg" len="lg"/>
          </a:ln>
          <a:effectLst/>
        </p:spPr>
      </p:cxnSp>
      <p:cxnSp>
        <p:nvCxnSpPr>
          <p:cNvPr id="22" name="直接连接符 21"/>
          <p:cNvCxnSpPr>
            <a:stCxn id="8" idx="2"/>
            <a:endCxn id="18" idx="0"/>
          </p:cNvCxnSpPr>
          <p:nvPr/>
        </p:nvCxnSpPr>
        <p:spPr bwMode="auto">
          <a:xfrm>
            <a:off x="4353191" y="2985396"/>
            <a:ext cx="443520" cy="885312"/>
          </a:xfrm>
          <a:prstGeom prst="line">
            <a:avLst/>
          </a:prstGeom>
          <a:noFill/>
          <a:ln w="25400" cap="sq" cmpd="sng" algn="ctr">
            <a:solidFill>
              <a:schemeClr val="tx1"/>
            </a:solidFill>
            <a:prstDash val="solid"/>
            <a:round/>
            <a:headEnd type="none" w="sm" len="sm"/>
            <a:tailEnd type="triangle" w="lg" len="lg"/>
          </a:ln>
          <a:effectLst/>
        </p:spPr>
      </p:cxnSp>
      <p:grpSp>
        <p:nvGrpSpPr>
          <p:cNvPr id="61" name="组合 60"/>
          <p:cNvGrpSpPr/>
          <p:nvPr/>
        </p:nvGrpSpPr>
        <p:grpSpPr>
          <a:xfrm>
            <a:off x="6176371" y="2347573"/>
            <a:ext cx="2638386" cy="3363237"/>
            <a:chOff x="6015993" y="1675117"/>
            <a:chExt cx="2638387" cy="2942935"/>
          </a:xfrm>
        </p:grpSpPr>
        <p:sp>
          <p:nvSpPr>
            <p:cNvPr id="30" name="矩形 29"/>
            <p:cNvSpPr/>
            <p:nvPr/>
          </p:nvSpPr>
          <p:spPr bwMode="auto">
            <a:xfrm>
              <a:off x="7185661" y="2332035"/>
              <a:ext cx="1458305" cy="1857388"/>
            </a:xfrm>
            <a:prstGeom prst="rect">
              <a:avLst/>
            </a:prstGeom>
            <a:solidFill>
              <a:schemeClr val="accent5">
                <a:lumMod val="25000"/>
              </a:schemeClr>
            </a:solidFill>
            <a:ln w="25400" cap="sq" cmpd="sng" algn="ctr">
              <a:noFill/>
              <a:prstDash val="solid"/>
              <a:round/>
              <a:headEnd type="none" w="sm" len="sm"/>
              <a:tailEnd type="none" w="lg" len="lg"/>
            </a:ln>
            <a:effectLst/>
          </p:spPr>
          <p:txBody>
            <a:bodyPr vert="horz" wrap="square" lIns="82943" tIns="41471" rIns="82943" bIns="41471" numCol="1" rtlCol="0" anchor="t" anchorCtr="0" compatLnSpc="1"/>
            <a:lstStyle/>
            <a:p>
              <a:pPr>
                <a:lnSpc>
                  <a:spcPct val="110000"/>
                </a:lnSpc>
              </a:pPr>
              <a:r>
                <a:rPr kumimoji="1" lang="en-US" altLang="zh-CN" sz="100" b="1" dirty="0" smtClean="0">
                  <a:solidFill>
                    <a:schemeClr val="bg1"/>
                  </a:solidFill>
                  <a:latin typeface="Times New Roman" panose="02020603050405020304" pitchFamily="18" charset="0"/>
                </a:rPr>
                <a:t>  </a:t>
              </a:r>
              <a:r>
                <a:rPr kumimoji="1" lang="en-US" altLang="zh-CN" sz="1815" b="1" dirty="0" smtClean="0">
                  <a:solidFill>
                    <a:schemeClr val="bg1"/>
                  </a:solidFill>
                  <a:latin typeface="Times New Roman" panose="02020603050405020304" pitchFamily="18" charset="0"/>
                </a:rPr>
                <a:t>B8E859H</a:t>
              </a:r>
              <a:endParaRPr kumimoji="1" lang="en-US" altLang="zh-CN" sz="1815" b="1" dirty="0" smtClean="0">
                <a:solidFill>
                  <a:schemeClr val="bg1"/>
                </a:solidFill>
                <a:latin typeface="Times New Roman" panose="02020603050405020304" pitchFamily="18" charset="0"/>
              </a:endParaRPr>
            </a:p>
            <a:p>
              <a:pPr>
                <a:lnSpc>
                  <a:spcPct val="110000"/>
                </a:lnSpc>
              </a:pPr>
              <a:r>
                <a:rPr kumimoji="1" lang="en-US" altLang="zh-CN" sz="1815" b="1" dirty="0" smtClean="0">
                  <a:solidFill>
                    <a:schemeClr val="bg1"/>
                  </a:solidFill>
                  <a:latin typeface="Times New Roman" panose="02020603050405020304" pitchFamily="18" charset="0"/>
                </a:rPr>
                <a:t>    ……</a:t>
              </a:r>
              <a:endParaRPr kumimoji="1" lang="en-US" altLang="zh-CN" sz="1815" b="1" dirty="0" smtClean="0">
                <a:solidFill>
                  <a:schemeClr val="bg1"/>
                </a:solidFill>
                <a:latin typeface="Times New Roman" panose="02020603050405020304" pitchFamily="18" charset="0"/>
              </a:endParaRPr>
            </a:p>
            <a:p>
              <a:pPr>
                <a:lnSpc>
                  <a:spcPct val="110000"/>
                </a:lnSpc>
              </a:pPr>
              <a:r>
                <a:rPr kumimoji="1" lang="en-US" altLang="zh-CN" sz="1815" b="1" dirty="0" smtClean="0">
                  <a:solidFill>
                    <a:schemeClr val="bg1"/>
                  </a:solidFill>
                  <a:latin typeface="Times New Roman" panose="02020603050405020304" pitchFamily="18" charset="0"/>
                </a:rPr>
                <a:t>  B90500</a:t>
              </a:r>
              <a:endParaRPr kumimoji="1" lang="en-US" altLang="zh-CN" sz="1815" b="1" dirty="0" smtClean="0">
                <a:solidFill>
                  <a:schemeClr val="bg1"/>
                </a:solidFill>
                <a:latin typeface="Times New Roman" panose="02020603050405020304" pitchFamily="18" charset="0"/>
              </a:endParaRPr>
            </a:p>
            <a:p>
              <a:pPr>
                <a:lnSpc>
                  <a:spcPct val="110000"/>
                </a:lnSpc>
              </a:pPr>
              <a:r>
                <a:rPr kumimoji="1" lang="en-US" altLang="zh-CN" sz="1815" b="1" dirty="0" smtClean="0">
                  <a:solidFill>
                    <a:schemeClr val="bg1"/>
                  </a:solidFill>
                  <a:latin typeface="Times New Roman" panose="02020603050405020304" pitchFamily="18" charset="0"/>
                </a:rPr>
                <a:t>  43H</a:t>
              </a:r>
              <a:endParaRPr kumimoji="1" lang="en-US" altLang="zh-CN" sz="1815" b="1" dirty="0" smtClean="0">
                <a:solidFill>
                  <a:schemeClr val="bg1"/>
                </a:solidFill>
                <a:latin typeface="Times New Roman" panose="02020603050405020304" pitchFamily="18" charset="0"/>
              </a:endParaRPr>
            </a:p>
            <a:p>
              <a:pPr>
                <a:lnSpc>
                  <a:spcPct val="110000"/>
                </a:lnSpc>
              </a:pPr>
              <a:r>
                <a:rPr kumimoji="1" lang="en-US" altLang="zh-CN" sz="1815" b="1" dirty="0" smtClean="0">
                  <a:solidFill>
                    <a:schemeClr val="bg1"/>
                  </a:solidFill>
                  <a:latin typeface="Times New Roman" panose="02020603050405020304" pitchFamily="18" charset="0"/>
                </a:rPr>
                <a:t>  0207H</a:t>
              </a:r>
              <a:endParaRPr kumimoji="1" lang="en-US" altLang="zh-CN" sz="1815" b="1" dirty="0" smtClean="0">
                <a:solidFill>
                  <a:schemeClr val="bg1"/>
                </a:solidFill>
                <a:latin typeface="Times New Roman" panose="02020603050405020304" pitchFamily="18" charset="0"/>
              </a:endParaRPr>
            </a:p>
            <a:p>
              <a:pPr>
                <a:lnSpc>
                  <a:spcPct val="110000"/>
                </a:lnSpc>
              </a:pPr>
              <a:r>
                <a:rPr kumimoji="1" lang="en-US" altLang="zh-CN" sz="1815" b="1" dirty="0" smtClean="0">
                  <a:solidFill>
                    <a:schemeClr val="bg1"/>
                  </a:solidFill>
                  <a:latin typeface="Times New Roman" panose="02020603050405020304" pitchFamily="18" charset="0"/>
                </a:rPr>
                <a:t>  E2FBH </a:t>
              </a:r>
              <a:endParaRPr kumimoji="0" lang="zh-CN" altLang="en-US" sz="1635" dirty="0">
                <a:latin typeface="Tahoma" panose="020B0604030504040204" pitchFamily="34" charset="0"/>
                <a:ea typeface="宋体" panose="02010600030101010101" pitchFamily="2" charset="-122"/>
              </a:endParaRPr>
            </a:p>
          </p:txBody>
        </p:sp>
        <p:cxnSp>
          <p:nvCxnSpPr>
            <p:cNvPr id="31" name="直接连接符 30"/>
            <p:cNvCxnSpPr/>
            <p:nvPr/>
          </p:nvCxnSpPr>
          <p:spPr bwMode="auto">
            <a:xfrm>
              <a:off x="7172687" y="2101275"/>
              <a:ext cx="0" cy="2412000"/>
            </a:xfrm>
            <a:prstGeom prst="line">
              <a:avLst/>
            </a:prstGeom>
            <a:noFill/>
            <a:ln w="25400" cap="sq" cmpd="sng" algn="ctr">
              <a:solidFill>
                <a:schemeClr val="tx1"/>
              </a:solidFill>
              <a:prstDash val="solid"/>
              <a:round/>
              <a:headEnd type="none" w="sm" len="sm"/>
              <a:tailEnd type="none" w="lg" len="lg"/>
            </a:ln>
            <a:effectLst/>
          </p:spPr>
        </p:cxnSp>
        <p:cxnSp>
          <p:nvCxnSpPr>
            <p:cNvPr id="32" name="直接连接符 31"/>
            <p:cNvCxnSpPr/>
            <p:nvPr/>
          </p:nvCxnSpPr>
          <p:spPr bwMode="auto">
            <a:xfrm>
              <a:off x="8654380" y="1995484"/>
              <a:ext cx="0" cy="2340000"/>
            </a:xfrm>
            <a:prstGeom prst="line">
              <a:avLst/>
            </a:prstGeom>
            <a:noFill/>
            <a:ln w="25400" cap="sq" cmpd="sng" algn="ctr">
              <a:solidFill>
                <a:schemeClr val="tx1"/>
              </a:solidFill>
              <a:prstDash val="solid"/>
              <a:round/>
              <a:headEnd type="none" w="sm" len="sm"/>
              <a:tailEnd type="none" w="lg" len="lg"/>
            </a:ln>
            <a:effectLst/>
          </p:spPr>
        </p:cxnSp>
        <p:sp>
          <p:nvSpPr>
            <p:cNvPr id="33" name="任意多边形 32"/>
            <p:cNvSpPr/>
            <p:nvPr/>
          </p:nvSpPr>
          <p:spPr bwMode="auto">
            <a:xfrm>
              <a:off x="7172961" y="1962146"/>
              <a:ext cx="1458305" cy="214313"/>
            </a:xfrm>
            <a:custGeom>
              <a:avLst/>
              <a:gdLst>
                <a:gd name="connsiteX0" fmla="*/ 0 w 1854200"/>
                <a:gd name="connsiteY0" fmla="*/ 381000 h 588433"/>
                <a:gd name="connsiteX1" fmla="*/ 482600 w 1854200"/>
                <a:gd name="connsiteY1" fmla="*/ 101600 h 588433"/>
                <a:gd name="connsiteX2" fmla="*/ 1244600 w 1854200"/>
                <a:gd name="connsiteY2" fmla="*/ 571500 h 588433"/>
                <a:gd name="connsiteX3" fmla="*/ 1854200 w 1854200"/>
                <a:gd name="connsiteY3" fmla="*/ 0 h 588433"/>
                <a:gd name="connsiteX4" fmla="*/ 1854200 w 1854200"/>
                <a:gd name="connsiteY4" fmla="*/ 0 h 588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4200" h="588433">
                  <a:moveTo>
                    <a:pt x="0" y="381000"/>
                  </a:moveTo>
                  <a:cubicBezTo>
                    <a:pt x="137583" y="225425"/>
                    <a:pt x="275167" y="69850"/>
                    <a:pt x="482600" y="101600"/>
                  </a:cubicBezTo>
                  <a:cubicBezTo>
                    <a:pt x="690033" y="133350"/>
                    <a:pt x="1016000" y="588433"/>
                    <a:pt x="1244600" y="571500"/>
                  </a:cubicBezTo>
                  <a:cubicBezTo>
                    <a:pt x="1473200" y="554567"/>
                    <a:pt x="1854200" y="0"/>
                    <a:pt x="1854200" y="0"/>
                  </a:cubicBezTo>
                  <a:lnTo>
                    <a:pt x="1854200" y="0"/>
                  </a:lnTo>
                </a:path>
              </a:pathLst>
            </a:custGeom>
            <a:noFill/>
            <a:ln w="25400" cap="sq" cmpd="sng" algn="ctr">
              <a:solidFill>
                <a:schemeClr val="tx1"/>
              </a:solidFill>
              <a:prstDash val="solid"/>
              <a:round/>
              <a:headEnd type="none" w="sm" len="sm"/>
              <a:tailEnd type="none" w="lg" len="lg"/>
            </a:ln>
            <a:effectLst/>
          </p:spPr>
          <p:txBody>
            <a:bodyPr vert="horz" wrap="square" lIns="82943" tIns="41471" rIns="82943" bIns="41471"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34" name="任意多边形 33"/>
            <p:cNvSpPr/>
            <p:nvPr/>
          </p:nvSpPr>
          <p:spPr bwMode="auto">
            <a:xfrm>
              <a:off x="7185661" y="4332300"/>
              <a:ext cx="1458305" cy="285752"/>
            </a:xfrm>
            <a:custGeom>
              <a:avLst/>
              <a:gdLst>
                <a:gd name="connsiteX0" fmla="*/ 0 w 1854200"/>
                <a:gd name="connsiteY0" fmla="*/ 381000 h 588433"/>
                <a:gd name="connsiteX1" fmla="*/ 482600 w 1854200"/>
                <a:gd name="connsiteY1" fmla="*/ 101600 h 588433"/>
                <a:gd name="connsiteX2" fmla="*/ 1244600 w 1854200"/>
                <a:gd name="connsiteY2" fmla="*/ 571500 h 588433"/>
                <a:gd name="connsiteX3" fmla="*/ 1854200 w 1854200"/>
                <a:gd name="connsiteY3" fmla="*/ 0 h 588433"/>
                <a:gd name="connsiteX4" fmla="*/ 1854200 w 1854200"/>
                <a:gd name="connsiteY4" fmla="*/ 0 h 588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4200" h="588433">
                  <a:moveTo>
                    <a:pt x="0" y="381000"/>
                  </a:moveTo>
                  <a:cubicBezTo>
                    <a:pt x="137583" y="225425"/>
                    <a:pt x="275167" y="69850"/>
                    <a:pt x="482600" y="101600"/>
                  </a:cubicBezTo>
                  <a:cubicBezTo>
                    <a:pt x="690033" y="133350"/>
                    <a:pt x="1016000" y="588433"/>
                    <a:pt x="1244600" y="571500"/>
                  </a:cubicBezTo>
                  <a:cubicBezTo>
                    <a:pt x="1473200" y="554567"/>
                    <a:pt x="1854200" y="0"/>
                    <a:pt x="1854200" y="0"/>
                  </a:cubicBezTo>
                  <a:lnTo>
                    <a:pt x="1854200" y="0"/>
                  </a:lnTo>
                </a:path>
              </a:pathLst>
            </a:custGeom>
            <a:noFill/>
            <a:ln w="25400" cap="sq" cmpd="sng" algn="ctr">
              <a:solidFill>
                <a:schemeClr val="tx1"/>
              </a:solidFill>
              <a:prstDash val="solid"/>
              <a:round/>
              <a:headEnd type="none" w="sm" len="sm"/>
              <a:tailEnd type="none" w="lg" len="lg"/>
            </a:ln>
            <a:effectLst/>
          </p:spPr>
          <p:txBody>
            <a:bodyPr vert="horz" wrap="square" lIns="82943" tIns="41471" rIns="82943" bIns="41471"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cxnSp>
          <p:nvCxnSpPr>
            <p:cNvPr id="35" name="直接连接符 34"/>
            <p:cNvCxnSpPr/>
            <p:nvPr/>
          </p:nvCxnSpPr>
          <p:spPr bwMode="auto">
            <a:xfrm>
              <a:off x="7174137" y="2332035"/>
              <a:ext cx="1469829" cy="1"/>
            </a:xfrm>
            <a:prstGeom prst="line">
              <a:avLst/>
            </a:prstGeom>
            <a:noFill/>
            <a:ln w="25400" cap="sq" cmpd="sng" algn="ctr">
              <a:solidFill>
                <a:schemeClr val="tx1"/>
              </a:solidFill>
              <a:prstDash val="solid"/>
              <a:round/>
              <a:headEnd type="none" w="sm" len="sm"/>
              <a:tailEnd type="none" w="lg" len="lg"/>
            </a:ln>
            <a:effectLst/>
          </p:spPr>
        </p:cxnSp>
        <p:sp>
          <p:nvSpPr>
            <p:cNvPr id="36" name="TextBox 35"/>
            <p:cNvSpPr txBox="1"/>
            <p:nvPr/>
          </p:nvSpPr>
          <p:spPr>
            <a:xfrm>
              <a:off x="6015993" y="2370130"/>
              <a:ext cx="1279539" cy="1695827"/>
            </a:xfrm>
            <a:prstGeom prst="rect">
              <a:avLst/>
            </a:prstGeom>
            <a:noFill/>
          </p:spPr>
          <p:txBody>
            <a:bodyPr wrap="square" rtlCol="0">
              <a:spAutoFit/>
            </a:bodyPr>
            <a:lstStyle/>
            <a:p>
              <a:pPr algn="ctr">
                <a:lnSpc>
                  <a:spcPct val="110000"/>
                </a:lnSpc>
              </a:pPr>
              <a:r>
                <a:rPr lang="en-US" altLang="zh-CN" sz="1815" b="1" dirty="0" smtClean="0"/>
                <a:t>10000H</a:t>
              </a:r>
              <a:endParaRPr lang="en-US" altLang="zh-CN" sz="1815" b="1" dirty="0" smtClean="0"/>
            </a:p>
            <a:p>
              <a:pPr algn="ctr">
                <a:lnSpc>
                  <a:spcPct val="110000"/>
                </a:lnSpc>
              </a:pPr>
              <a:r>
                <a:rPr lang="en-US" altLang="zh-CN" sz="1815" b="1" dirty="0" smtClean="0"/>
                <a:t>……</a:t>
              </a:r>
              <a:endParaRPr lang="en-US" altLang="zh-CN" sz="1815" b="1" dirty="0" smtClean="0"/>
            </a:p>
            <a:p>
              <a:pPr algn="ctr">
                <a:lnSpc>
                  <a:spcPct val="110000"/>
                </a:lnSpc>
              </a:pPr>
              <a:r>
                <a:rPr kumimoji="1" lang="en-US" altLang="zh-CN" sz="1815" b="1" dirty="0" smtClean="0">
                  <a:cs typeface="Tahoma" panose="020B0604030504040204" pitchFamily="34" charset="0"/>
                </a:rPr>
                <a:t>1000BH</a:t>
              </a:r>
              <a:endParaRPr kumimoji="1" lang="en-US" altLang="zh-CN" sz="1815" b="1" dirty="0" smtClean="0">
                <a:cs typeface="Tahoma" panose="020B0604030504040204" pitchFamily="34" charset="0"/>
              </a:endParaRPr>
            </a:p>
            <a:p>
              <a:pPr algn="ctr">
                <a:lnSpc>
                  <a:spcPct val="110000"/>
                </a:lnSpc>
              </a:pPr>
              <a:r>
                <a:rPr kumimoji="1" lang="en-US" altLang="zh-CN" sz="1815" b="1" dirty="0" smtClean="0">
                  <a:solidFill>
                    <a:srgbClr val="FF0000"/>
                  </a:solidFill>
                  <a:cs typeface="Tahoma" panose="020B0604030504040204" pitchFamily="34" charset="0"/>
                </a:rPr>
                <a:t>1000EH</a:t>
              </a:r>
              <a:endParaRPr kumimoji="1" lang="en-US" altLang="zh-CN" sz="1815" b="1" dirty="0" smtClean="0">
                <a:solidFill>
                  <a:srgbClr val="FF0000"/>
                </a:solidFill>
                <a:cs typeface="Tahoma" panose="020B0604030504040204" pitchFamily="34" charset="0"/>
              </a:endParaRPr>
            </a:p>
            <a:p>
              <a:pPr algn="ctr">
                <a:lnSpc>
                  <a:spcPct val="110000"/>
                </a:lnSpc>
              </a:pPr>
              <a:r>
                <a:rPr kumimoji="1" lang="en-US" altLang="zh-CN" sz="1815" b="1" dirty="0" smtClean="0">
                  <a:cs typeface="Tahoma" panose="020B0604030504040204" pitchFamily="34" charset="0"/>
                </a:rPr>
                <a:t>1000FH</a:t>
              </a:r>
              <a:endParaRPr kumimoji="1" lang="en-US" altLang="zh-CN" sz="1815" b="1" dirty="0" smtClean="0">
                <a:cs typeface="Tahoma" panose="020B0604030504040204" pitchFamily="34" charset="0"/>
              </a:endParaRPr>
            </a:p>
            <a:p>
              <a:pPr algn="ctr">
                <a:lnSpc>
                  <a:spcPct val="110000"/>
                </a:lnSpc>
              </a:pPr>
              <a:r>
                <a:rPr kumimoji="1" lang="en-US" altLang="zh-CN" sz="1815" b="1" dirty="0" smtClean="0">
                  <a:cs typeface="Tahoma" panose="020B0604030504040204" pitchFamily="34" charset="0"/>
                </a:rPr>
                <a:t>10011H</a:t>
              </a:r>
              <a:endParaRPr lang="zh-CN" altLang="en-US" sz="1815" b="1" dirty="0">
                <a:cs typeface="Tahoma" panose="020B0604030504040204" pitchFamily="34" charset="0"/>
              </a:endParaRPr>
            </a:p>
          </p:txBody>
        </p:sp>
        <p:sp>
          <p:nvSpPr>
            <p:cNvPr id="29" name="TextBox 28"/>
            <p:cNvSpPr txBox="1"/>
            <p:nvPr/>
          </p:nvSpPr>
          <p:spPr>
            <a:xfrm>
              <a:off x="7546862" y="1675117"/>
              <a:ext cx="713020" cy="300048"/>
            </a:xfrm>
            <a:prstGeom prst="rect">
              <a:avLst/>
            </a:prstGeom>
            <a:noFill/>
          </p:spPr>
          <p:txBody>
            <a:bodyPr wrap="square" rtlCol="0">
              <a:spAutoFit/>
            </a:bodyPr>
            <a:lstStyle/>
            <a:p>
              <a:pPr algn="ctr"/>
              <a:r>
                <a:rPr lang="zh-CN" altLang="en-US" sz="1815" b="1" dirty="0" smtClean="0">
                  <a:latin typeface="华文中宋" panose="02010600040101010101" pitchFamily="2" charset="-122"/>
                  <a:ea typeface="华文中宋" panose="02010600040101010101" pitchFamily="2" charset="-122"/>
                </a:rPr>
                <a:t>内存</a:t>
              </a:r>
              <a:endParaRPr lang="zh-CN" altLang="en-US" sz="1815" b="1" dirty="0">
                <a:latin typeface="华文中宋" panose="02010600040101010101" pitchFamily="2" charset="-122"/>
                <a:ea typeface="华文中宋" panose="02010600040101010101" pitchFamily="2" charset="-122"/>
              </a:endParaRPr>
            </a:p>
          </p:txBody>
        </p:sp>
      </p:grpSp>
      <p:cxnSp>
        <p:nvCxnSpPr>
          <p:cNvPr id="42" name="直接连接符 41"/>
          <p:cNvCxnSpPr/>
          <p:nvPr/>
        </p:nvCxnSpPr>
        <p:spPr bwMode="auto">
          <a:xfrm flipV="1">
            <a:off x="5143505" y="4201247"/>
            <a:ext cx="1000132" cy="0"/>
          </a:xfrm>
          <a:prstGeom prst="line">
            <a:avLst/>
          </a:prstGeom>
          <a:noFill/>
          <a:ln w="25400" cap="sq" cmpd="sng" algn="ctr">
            <a:solidFill>
              <a:schemeClr val="tx1"/>
            </a:solidFill>
            <a:prstDash val="solid"/>
            <a:round/>
            <a:headEnd type="none" w="sm" len="sm"/>
            <a:tailEnd type="triangle" w="lg" len="lg"/>
          </a:ln>
          <a:effectLst/>
        </p:spPr>
      </p:cxnSp>
      <p:sp>
        <p:nvSpPr>
          <p:cNvPr id="49" name="TextBox 48"/>
          <p:cNvSpPr txBox="1"/>
          <p:nvPr/>
        </p:nvSpPr>
        <p:spPr>
          <a:xfrm>
            <a:off x="4334719" y="1285482"/>
            <a:ext cx="2439101" cy="591185"/>
          </a:xfrm>
          <a:prstGeom prst="rect">
            <a:avLst/>
          </a:prstGeom>
          <a:noFill/>
        </p:spPr>
        <p:txBody>
          <a:bodyPr wrap="square" lIns="88716" tIns="44358" rIns="88716" bIns="44358" rtlCol="0">
            <a:spAutoFit/>
          </a:bodyPr>
          <a:lstStyle/>
          <a:p>
            <a:r>
              <a:rPr lang="zh-CN" altLang="en-US" sz="1815" b="1" dirty="0" smtClean="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程序装入内存时的起始地址（</a:t>
            </a:r>
            <a:r>
              <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重定位</a:t>
            </a:r>
            <a:r>
              <a:rPr lang="zh-CN" altLang="en-US" sz="1815"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地址</a:t>
            </a:r>
            <a:r>
              <a:rPr lang="zh-CN" altLang="en-US" sz="1815" b="1" dirty="0" smtClean="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endParaRPr lang="zh-CN" altLang="en-US" sz="1815"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52" name="Rectangle 2"/>
          <p:cNvSpPr>
            <a:spLocks noGrp="1" noChangeArrowheads="1"/>
          </p:cNvSpPr>
          <p:nvPr>
            <p:ph type="title"/>
          </p:nvPr>
        </p:nvSpPr>
        <p:spPr>
          <a:xfrm>
            <a:off x="214283" y="653222"/>
            <a:ext cx="6705600" cy="632261"/>
          </a:xfrm>
          <a:noFill/>
        </p:spPr>
        <p:txBody>
          <a:bodyPr/>
          <a:lstStyle/>
          <a:p>
            <a:r>
              <a:rPr lang="zh-CN" altLang="en-US" dirty="0" smtClean="0"/>
              <a:t>存储分配与地址</a:t>
            </a:r>
            <a:r>
              <a:rPr lang="zh-CN" altLang="en-US" dirty="0"/>
              <a:t>变换</a:t>
            </a:r>
            <a:endParaRPr lang="zh-CN" altLang="en-US" dirty="0"/>
          </a:p>
        </p:txBody>
      </p:sp>
      <p:sp>
        <p:nvSpPr>
          <p:cNvPr id="54" name="TextBox 53"/>
          <p:cNvSpPr txBox="1"/>
          <p:nvPr/>
        </p:nvSpPr>
        <p:spPr>
          <a:xfrm>
            <a:off x="2630473" y="5315826"/>
            <a:ext cx="1357323" cy="339090"/>
          </a:xfrm>
          <a:prstGeom prst="rect">
            <a:avLst/>
          </a:prstGeom>
          <a:noFill/>
        </p:spPr>
        <p:txBody>
          <a:bodyPr wrap="square" lIns="88716" tIns="44358" rIns="88716" bIns="44358" rtlCol="0">
            <a:spAutoFit/>
          </a:bodyPr>
          <a:lstStyle/>
          <a:p>
            <a:pPr algn="ctr"/>
            <a:r>
              <a:rPr lang="zh-CN" altLang="en-US" sz="1815"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相对地址</a:t>
            </a:r>
            <a:endPar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cxnSp>
        <p:nvCxnSpPr>
          <p:cNvPr id="55" name="直接连接符 54"/>
          <p:cNvCxnSpPr/>
          <p:nvPr/>
        </p:nvCxnSpPr>
        <p:spPr bwMode="auto">
          <a:xfrm rot="16200000" flipH="1">
            <a:off x="2837433" y="4813891"/>
            <a:ext cx="816405" cy="80962"/>
          </a:xfrm>
          <a:prstGeom prst="line">
            <a:avLst/>
          </a:prstGeom>
          <a:noFill/>
          <a:ln w="25400" cap="sq" cmpd="sng" algn="ctr">
            <a:solidFill>
              <a:srgbClr val="FF0000"/>
            </a:solidFill>
            <a:prstDash val="solid"/>
            <a:round/>
            <a:headEnd type="none" w="sm" len="sm"/>
            <a:tailEnd type="triangle" w="lg" len="lg"/>
          </a:ln>
          <a:effectLst/>
        </p:spPr>
      </p:cxnSp>
      <p:cxnSp>
        <p:nvCxnSpPr>
          <p:cNvPr id="59" name="直接连接符 58"/>
          <p:cNvCxnSpPr/>
          <p:nvPr/>
        </p:nvCxnSpPr>
        <p:spPr bwMode="auto">
          <a:xfrm>
            <a:off x="391680" y="4330759"/>
            <a:ext cx="1653111" cy="1815"/>
          </a:xfrm>
          <a:prstGeom prst="line">
            <a:avLst/>
          </a:prstGeom>
          <a:noFill/>
          <a:ln w="25400" cap="sq" cmpd="sng" algn="ctr">
            <a:solidFill>
              <a:srgbClr val="FF0000"/>
            </a:solidFill>
            <a:prstDash val="solid"/>
            <a:round/>
            <a:headEnd type="none" w="sm" len="sm"/>
            <a:tailEnd type="none" w="lg" len="lg"/>
          </a:ln>
          <a:effectLst/>
        </p:spPr>
      </p:cxnSp>
      <p:sp>
        <p:nvSpPr>
          <p:cNvPr id="4" name="任意多边形 3"/>
          <p:cNvSpPr/>
          <p:nvPr/>
        </p:nvSpPr>
        <p:spPr bwMode="auto">
          <a:xfrm>
            <a:off x="4551663" y="1984340"/>
            <a:ext cx="447147" cy="607884"/>
          </a:xfrm>
          <a:custGeom>
            <a:avLst/>
            <a:gdLst>
              <a:gd name="connsiteX0" fmla="*/ 0 w 457782"/>
              <a:gd name="connsiteY0" fmla="*/ 633047 h 633047"/>
              <a:gd name="connsiteX1" fmla="*/ 17585 w 457782"/>
              <a:gd name="connsiteY1" fmla="*/ 589085 h 633047"/>
              <a:gd name="connsiteX2" fmla="*/ 43962 w 457782"/>
              <a:gd name="connsiteY2" fmla="*/ 571500 h 633047"/>
              <a:gd name="connsiteX3" fmla="*/ 79131 w 457782"/>
              <a:gd name="connsiteY3" fmla="*/ 492370 h 633047"/>
              <a:gd name="connsiteX4" fmla="*/ 105508 w 457782"/>
              <a:gd name="connsiteY4" fmla="*/ 474785 h 633047"/>
              <a:gd name="connsiteX5" fmla="*/ 149469 w 457782"/>
              <a:gd name="connsiteY5" fmla="*/ 395654 h 633047"/>
              <a:gd name="connsiteX6" fmla="*/ 167054 w 457782"/>
              <a:gd name="connsiteY6" fmla="*/ 369277 h 633047"/>
              <a:gd name="connsiteX7" fmla="*/ 193431 w 457782"/>
              <a:gd name="connsiteY7" fmla="*/ 351693 h 633047"/>
              <a:gd name="connsiteX8" fmla="*/ 219808 w 457782"/>
              <a:gd name="connsiteY8" fmla="*/ 298939 h 633047"/>
              <a:gd name="connsiteX9" fmla="*/ 281354 w 457782"/>
              <a:gd name="connsiteY9" fmla="*/ 281354 h 633047"/>
              <a:gd name="connsiteX10" fmla="*/ 254977 w 457782"/>
              <a:gd name="connsiteY10" fmla="*/ 290147 h 633047"/>
              <a:gd name="connsiteX11" fmla="*/ 228600 w 457782"/>
              <a:gd name="connsiteY11" fmla="*/ 307731 h 633047"/>
              <a:gd name="connsiteX12" fmla="*/ 211015 w 457782"/>
              <a:gd name="connsiteY12" fmla="*/ 334108 h 633047"/>
              <a:gd name="connsiteX13" fmla="*/ 184639 w 457782"/>
              <a:gd name="connsiteY13" fmla="*/ 342900 h 633047"/>
              <a:gd name="connsiteX14" fmla="*/ 237392 w 457782"/>
              <a:gd name="connsiteY14" fmla="*/ 298939 h 633047"/>
              <a:gd name="connsiteX15" fmla="*/ 272562 w 457782"/>
              <a:gd name="connsiteY15" fmla="*/ 219808 h 633047"/>
              <a:gd name="connsiteX16" fmla="*/ 316523 w 457782"/>
              <a:gd name="connsiteY16" fmla="*/ 167054 h 633047"/>
              <a:gd name="connsiteX17" fmla="*/ 342900 w 457782"/>
              <a:gd name="connsiteY17" fmla="*/ 114300 h 633047"/>
              <a:gd name="connsiteX18" fmla="*/ 386862 w 457782"/>
              <a:gd name="connsiteY18" fmla="*/ 105508 h 633047"/>
              <a:gd name="connsiteX19" fmla="*/ 413239 w 457782"/>
              <a:gd name="connsiteY19" fmla="*/ 61547 h 633047"/>
              <a:gd name="connsiteX20" fmla="*/ 457200 w 457782"/>
              <a:gd name="connsiteY20" fmla="*/ 8793 h 633047"/>
              <a:gd name="connsiteX21" fmla="*/ 457200 w 457782"/>
              <a:gd name="connsiteY21" fmla="*/ 0 h 633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7782" h="633047">
                <a:moveTo>
                  <a:pt x="0" y="633047"/>
                </a:moveTo>
                <a:cubicBezTo>
                  <a:pt x="5862" y="618393"/>
                  <a:pt x="8411" y="601928"/>
                  <a:pt x="17585" y="589085"/>
                </a:cubicBezTo>
                <a:cubicBezTo>
                  <a:pt x="23727" y="580486"/>
                  <a:pt x="38361" y="580461"/>
                  <a:pt x="43962" y="571500"/>
                </a:cubicBezTo>
                <a:cubicBezTo>
                  <a:pt x="72984" y="525064"/>
                  <a:pt x="46648" y="524853"/>
                  <a:pt x="79131" y="492370"/>
                </a:cubicBezTo>
                <a:cubicBezTo>
                  <a:pt x="86603" y="484898"/>
                  <a:pt x="96716" y="480647"/>
                  <a:pt x="105508" y="474785"/>
                </a:cubicBezTo>
                <a:cubicBezTo>
                  <a:pt x="120983" y="428359"/>
                  <a:pt x="109160" y="456118"/>
                  <a:pt x="149469" y="395654"/>
                </a:cubicBezTo>
                <a:cubicBezTo>
                  <a:pt x="155331" y="386862"/>
                  <a:pt x="158262" y="375138"/>
                  <a:pt x="167054" y="369277"/>
                </a:cubicBezTo>
                <a:lnTo>
                  <a:pt x="193431" y="351693"/>
                </a:lnTo>
                <a:cubicBezTo>
                  <a:pt x="199223" y="334316"/>
                  <a:pt x="204312" y="311335"/>
                  <a:pt x="219808" y="298939"/>
                </a:cubicBezTo>
                <a:cubicBezTo>
                  <a:pt x="224989" y="294794"/>
                  <a:pt x="279776" y="281354"/>
                  <a:pt x="281354" y="281354"/>
                </a:cubicBezTo>
                <a:cubicBezTo>
                  <a:pt x="290622" y="281354"/>
                  <a:pt x="263267" y="286002"/>
                  <a:pt x="254977" y="290147"/>
                </a:cubicBezTo>
                <a:cubicBezTo>
                  <a:pt x="245526" y="294873"/>
                  <a:pt x="237392" y="301870"/>
                  <a:pt x="228600" y="307731"/>
                </a:cubicBezTo>
                <a:cubicBezTo>
                  <a:pt x="222738" y="316523"/>
                  <a:pt x="219267" y="327507"/>
                  <a:pt x="211015" y="334108"/>
                </a:cubicBezTo>
                <a:cubicBezTo>
                  <a:pt x="203778" y="339897"/>
                  <a:pt x="184639" y="352168"/>
                  <a:pt x="184639" y="342900"/>
                </a:cubicBezTo>
                <a:cubicBezTo>
                  <a:pt x="184639" y="331618"/>
                  <a:pt x="229436" y="304243"/>
                  <a:pt x="237392" y="298939"/>
                </a:cubicBezTo>
                <a:cubicBezTo>
                  <a:pt x="250172" y="260600"/>
                  <a:pt x="249339" y="247675"/>
                  <a:pt x="272562" y="219808"/>
                </a:cubicBezTo>
                <a:cubicBezTo>
                  <a:pt x="296869" y="190640"/>
                  <a:pt x="300151" y="199799"/>
                  <a:pt x="316523" y="167054"/>
                </a:cubicBezTo>
                <a:cubicBezTo>
                  <a:pt x="324195" y="151709"/>
                  <a:pt x="325261" y="124379"/>
                  <a:pt x="342900" y="114300"/>
                </a:cubicBezTo>
                <a:cubicBezTo>
                  <a:pt x="355875" y="106886"/>
                  <a:pt x="372208" y="108439"/>
                  <a:pt x="386862" y="105508"/>
                </a:cubicBezTo>
                <a:cubicBezTo>
                  <a:pt x="395654" y="90854"/>
                  <a:pt x="402986" y="75218"/>
                  <a:pt x="413239" y="61547"/>
                </a:cubicBezTo>
                <a:cubicBezTo>
                  <a:pt x="442403" y="22662"/>
                  <a:pt x="436699" y="49796"/>
                  <a:pt x="457200" y="8793"/>
                </a:cubicBezTo>
                <a:cubicBezTo>
                  <a:pt x="458511" y="6171"/>
                  <a:pt x="457200" y="2931"/>
                  <a:pt x="457200" y="0"/>
                </a:cubicBezTo>
              </a:path>
            </a:pathLst>
          </a:custGeom>
          <a:noFill/>
          <a:ln w="12700" cap="sq" cmpd="sng" algn="ctr">
            <a:solidFill>
              <a:srgbClr val="FF0000"/>
            </a:solidFill>
            <a:prstDash val="solid"/>
            <a:round/>
            <a:headEnd type="none" w="sm" len="sm"/>
            <a:tailEnd type="triangl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2" name="TextBox 18"/>
          <p:cNvSpPr txBox="1"/>
          <p:nvPr>
            <p:custDataLst>
              <p:tags r:id="rId1"/>
            </p:custDataLst>
          </p:nvPr>
        </p:nvSpPr>
        <p:spPr>
          <a:xfrm>
            <a:off x="2514380" y="3809971"/>
            <a:ext cx="1260088" cy="468091"/>
          </a:xfrm>
          <a:prstGeom prst="rect">
            <a:avLst/>
          </a:prstGeom>
          <a:noFill/>
          <a:ln>
            <a:solidFill>
              <a:schemeClr val="tx1"/>
            </a:solidFill>
          </a:ln>
        </p:spPr>
        <p:txBody>
          <a:bodyPr wrap="square" lIns="97804" tIns="48902" rIns="97804" bIns="48902" rtlCol="0">
            <a:spAutoFit/>
          </a:bodyPr>
          <a:p>
            <a:pPr algn="ctr"/>
            <a:r>
              <a:rPr lang="en-US" altLang="zh-CN" b="1" dirty="0" smtClean="0"/>
              <a:t>000EH</a:t>
            </a:r>
            <a:endParaRPr lang="zh-CN" altLang="en-US" b="1" dirty="0"/>
          </a:p>
        </p:txBody>
      </p:sp>
      <p:sp>
        <p:nvSpPr>
          <p:cNvPr id="3" name="TextBox 7"/>
          <p:cNvSpPr txBox="1"/>
          <p:nvPr>
            <p:custDataLst>
              <p:tags r:id="rId2"/>
            </p:custDataLst>
          </p:nvPr>
        </p:nvSpPr>
        <p:spPr>
          <a:xfrm>
            <a:off x="3581626" y="2517269"/>
            <a:ext cx="1445599" cy="468091"/>
          </a:xfrm>
          <a:prstGeom prst="rect">
            <a:avLst/>
          </a:prstGeom>
          <a:noFill/>
          <a:ln>
            <a:solidFill>
              <a:schemeClr val="tx1"/>
            </a:solidFill>
          </a:ln>
        </p:spPr>
        <p:txBody>
          <a:bodyPr wrap="square" lIns="97804" tIns="48902" rIns="97804" bIns="48902" rtlCol="0">
            <a:spAutoFit/>
          </a:bodyPr>
          <a:p>
            <a:pPr algn="ctr"/>
            <a:r>
              <a:rPr lang="en-US" altLang="zh-CN" b="1" dirty="0" smtClean="0"/>
              <a:t>10000H</a:t>
            </a:r>
            <a:endParaRPr lang="zh-CN" altLang="en-US" b="1"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linds(horizontal)">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left)">
                                      <p:cBhvr>
                                        <p:cTn id="12" dur="500"/>
                                        <p:tgtEl>
                                          <p:spTgt spid="59"/>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wipe(up)">
                                      <p:cBhvr>
                                        <p:cTn id="16" dur="500"/>
                                        <p:tgtEl>
                                          <p:spTgt spid="5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4" grpId="0"/>
      <p:bldP spid="4"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1632908"/>
            <a:ext cx="8064896" cy="2971570"/>
          </a:xfrm>
        </p:spPr>
        <p:txBody>
          <a:bodyPr/>
          <a:lstStyle/>
          <a:p>
            <a:pPr>
              <a:spcBef>
                <a:spcPts val="640"/>
              </a:spcBef>
            </a:pPr>
            <a:r>
              <a:rPr lang="zh-CN" altLang="en-US" sz="2360" dirty="0">
                <a:solidFill>
                  <a:srgbClr val="0070C0"/>
                </a:solidFill>
              </a:rPr>
              <a:t>地址重定位</a:t>
            </a:r>
            <a:r>
              <a:rPr lang="zh-CN" altLang="en-US" sz="2360" dirty="0"/>
              <a:t>：</a:t>
            </a:r>
            <a:r>
              <a:rPr lang="zh-CN" altLang="en-US" dirty="0" smtClean="0">
                <a:solidFill>
                  <a:schemeClr val="tx1"/>
                </a:solidFill>
              </a:rPr>
              <a:t>将程序逻辑地址变换为要装入的内存物理地址的过程。</a:t>
            </a:r>
            <a:endParaRPr lang="en-US" altLang="zh-CN" sz="1905" dirty="0"/>
          </a:p>
          <a:p>
            <a:pPr lvl="1">
              <a:spcBef>
                <a:spcPts val="0"/>
              </a:spcBef>
            </a:pPr>
            <a:r>
              <a:rPr lang="zh-CN" altLang="en-US" dirty="0" smtClean="0">
                <a:latin typeface="华文楷体" panose="02010600040101010101" pitchFamily="2" charset="-122"/>
                <a:ea typeface="华文楷体" panose="02010600040101010101" pitchFamily="2" charset="-122"/>
              </a:rPr>
              <a:t>静态重定位，动态重定位</a:t>
            </a:r>
            <a:endParaRPr lang="en-US" altLang="zh-CN" dirty="0" smtClean="0">
              <a:latin typeface="华文楷体" panose="02010600040101010101" pitchFamily="2" charset="-122"/>
              <a:ea typeface="华文楷体" panose="02010600040101010101" pitchFamily="2" charset="-122"/>
            </a:endParaRPr>
          </a:p>
          <a:p>
            <a:pPr>
              <a:spcBef>
                <a:spcPts val="1285"/>
              </a:spcBef>
            </a:pPr>
            <a:r>
              <a:rPr lang="zh-CN" altLang="en-US" sz="2360" dirty="0"/>
              <a:t>现代计算机系统采用动态重定位装入</a:t>
            </a:r>
            <a:endParaRPr lang="en-US" altLang="zh-CN" sz="2360" dirty="0"/>
          </a:p>
          <a:p>
            <a:pPr lvl="1">
              <a:spcBef>
                <a:spcPts val="0"/>
              </a:spcBef>
            </a:pPr>
            <a:r>
              <a:rPr lang="zh-CN" altLang="en-US" sz="1905" dirty="0"/>
              <a:t>程序执行过程中进行的重定位。即在每次访问内存单元前通过</a:t>
            </a:r>
            <a:r>
              <a:rPr lang="zh-CN" altLang="en-US" sz="1905" dirty="0">
                <a:solidFill>
                  <a:srgbClr val="800000"/>
                </a:solidFill>
              </a:rPr>
              <a:t>硬件地址变换机构</a:t>
            </a:r>
            <a:r>
              <a:rPr lang="zh-CN" altLang="en-US" sz="1905" dirty="0"/>
              <a:t>进行地址变换。</a:t>
            </a:r>
            <a:endParaRPr lang="zh-CN" altLang="en-US" sz="1905" dirty="0"/>
          </a:p>
        </p:txBody>
      </p:sp>
      <p:sp>
        <p:nvSpPr>
          <p:cNvPr id="4" name="灯片编号占位符 3"/>
          <p:cNvSpPr>
            <a:spLocks noGrp="1"/>
          </p:cNvSpPr>
          <p:nvPr>
            <p:ph type="sldNum" sz="quarter" idx="12"/>
          </p:nvPr>
        </p:nvSpPr>
        <p:spPr>
          <a:xfrm>
            <a:off x="8491680" y="5911560"/>
            <a:ext cx="587520" cy="391680"/>
          </a:xfrm>
        </p:spPr>
        <p:txBody>
          <a:bodyPr/>
          <a:lstStyle/>
          <a:p>
            <a:pPr>
              <a:defRPr/>
            </a:pPr>
            <a:fld id="{846BFCE9-B7C0-4A8F-B83D-75C58729A626}" type="slidenum">
              <a:rPr lang="zh-CN" altLang="en-US" sz="100" smtClean="0"/>
            </a:fld>
            <a:endParaRPr lang="en-US" altLang="zh-CN" sz="100"/>
          </a:p>
        </p:txBody>
      </p:sp>
      <p:sp>
        <p:nvSpPr>
          <p:cNvPr id="5" name="Rectangle 2"/>
          <p:cNvSpPr>
            <a:spLocks noGrp="1" noChangeArrowheads="1"/>
          </p:cNvSpPr>
          <p:nvPr>
            <p:ph type="title"/>
          </p:nvPr>
        </p:nvSpPr>
        <p:spPr>
          <a:xfrm>
            <a:off x="228888" y="380806"/>
            <a:ext cx="6705600" cy="769562"/>
          </a:xfrm>
          <a:noFill/>
        </p:spPr>
        <p:txBody>
          <a:bodyPr/>
          <a:lstStyle/>
          <a:p>
            <a:r>
              <a:rPr lang="zh-CN" altLang="en-US" dirty="0" smtClean="0">
                <a:sym typeface="Wingdings" panose="05000000000000000000" pitchFamily="2" charset="2"/>
              </a:rPr>
              <a:t>地址</a:t>
            </a:r>
            <a:r>
              <a:rPr lang="zh-CN" altLang="en-US" dirty="0">
                <a:sym typeface="Wingdings" panose="05000000000000000000" pitchFamily="2" charset="2"/>
              </a:rPr>
              <a:t>重定位</a:t>
            </a:r>
            <a:endParaRPr lang="zh-CN" altLang="en-US" dirty="0"/>
          </a:p>
        </p:txBody>
      </p:sp>
      <p:cxnSp>
        <p:nvCxnSpPr>
          <p:cNvPr id="6" name="直接连接符 5"/>
          <p:cNvCxnSpPr/>
          <p:nvPr/>
        </p:nvCxnSpPr>
        <p:spPr bwMode="auto">
          <a:xfrm>
            <a:off x="7798722" y="3886397"/>
            <a:ext cx="627010" cy="0"/>
          </a:xfrm>
          <a:prstGeom prst="line">
            <a:avLst/>
          </a:prstGeom>
          <a:noFill/>
          <a:ln w="19050" cap="sq" cmpd="sng" algn="ctr">
            <a:solidFill>
              <a:schemeClr val="tx1"/>
            </a:solidFill>
            <a:prstDash val="solid"/>
            <a:round/>
            <a:headEnd type="none" w="sm" len="sm"/>
            <a:tailEnd type="none" w="lg" len="lg"/>
          </a:ln>
          <a:effectLst/>
        </p:spPr>
      </p:cxnSp>
      <p:cxnSp>
        <p:nvCxnSpPr>
          <p:cNvPr id="7" name="直接连接符 6"/>
          <p:cNvCxnSpPr/>
          <p:nvPr/>
        </p:nvCxnSpPr>
        <p:spPr bwMode="auto">
          <a:xfrm>
            <a:off x="1219139" y="4190759"/>
            <a:ext cx="1456895" cy="0"/>
          </a:xfrm>
          <a:prstGeom prst="line">
            <a:avLst/>
          </a:prstGeom>
          <a:noFill/>
          <a:ln w="19050" cap="sq" cmpd="sng" algn="ctr">
            <a:solidFill>
              <a:schemeClr val="tx1"/>
            </a:solidFill>
            <a:prstDash val="solid"/>
            <a:round/>
            <a:headEnd type="none" w="sm" len="sm"/>
            <a:tailEnd type="none" w="lg" len="lg"/>
          </a:ln>
          <a:effectLst/>
        </p:spPr>
      </p:cxnSp>
      <p:sp>
        <p:nvSpPr>
          <p:cNvPr id="8" name="任意多边形 7"/>
          <p:cNvSpPr/>
          <p:nvPr/>
        </p:nvSpPr>
        <p:spPr bwMode="auto">
          <a:xfrm>
            <a:off x="1855017" y="4109280"/>
            <a:ext cx="377874" cy="887339"/>
          </a:xfrm>
          <a:custGeom>
            <a:avLst/>
            <a:gdLst>
              <a:gd name="connsiteX0" fmla="*/ 8793 w 386862"/>
              <a:gd name="connsiteY0" fmla="*/ 0 h 924070"/>
              <a:gd name="connsiteX1" fmla="*/ 0 w 386862"/>
              <a:gd name="connsiteY1" fmla="*/ 43962 h 924070"/>
              <a:gd name="connsiteX2" fmla="*/ 17585 w 386862"/>
              <a:gd name="connsiteY2" fmla="*/ 158262 h 924070"/>
              <a:gd name="connsiteX3" fmla="*/ 26377 w 386862"/>
              <a:gd name="connsiteY3" fmla="*/ 263769 h 924070"/>
              <a:gd name="connsiteX4" fmla="*/ 43962 w 386862"/>
              <a:gd name="connsiteY4" fmla="*/ 316523 h 924070"/>
              <a:gd name="connsiteX5" fmla="*/ 70339 w 386862"/>
              <a:gd name="connsiteY5" fmla="*/ 369277 h 924070"/>
              <a:gd name="connsiteX6" fmla="*/ 87923 w 386862"/>
              <a:gd name="connsiteY6" fmla="*/ 448408 h 924070"/>
              <a:gd name="connsiteX7" fmla="*/ 96716 w 386862"/>
              <a:gd name="connsiteY7" fmla="*/ 474785 h 924070"/>
              <a:gd name="connsiteX8" fmla="*/ 149469 w 386862"/>
              <a:gd name="connsiteY8" fmla="*/ 501162 h 924070"/>
              <a:gd name="connsiteX9" fmla="*/ 158262 w 386862"/>
              <a:gd name="connsiteY9" fmla="*/ 465992 h 924070"/>
              <a:gd name="connsiteX10" fmla="*/ 105508 w 386862"/>
              <a:gd name="connsiteY10" fmla="*/ 465992 h 924070"/>
              <a:gd name="connsiteX11" fmla="*/ 114300 w 386862"/>
              <a:gd name="connsiteY11" fmla="*/ 536331 h 924070"/>
              <a:gd name="connsiteX12" fmla="*/ 131885 w 386862"/>
              <a:gd name="connsiteY12" fmla="*/ 589085 h 924070"/>
              <a:gd name="connsiteX13" fmla="*/ 140677 w 386862"/>
              <a:gd name="connsiteY13" fmla="*/ 615462 h 924070"/>
              <a:gd name="connsiteX14" fmla="*/ 193431 w 386862"/>
              <a:gd name="connsiteY14" fmla="*/ 659423 h 924070"/>
              <a:gd name="connsiteX15" fmla="*/ 228600 w 386862"/>
              <a:gd name="connsiteY15" fmla="*/ 720969 h 924070"/>
              <a:gd name="connsiteX16" fmla="*/ 237393 w 386862"/>
              <a:gd name="connsiteY16" fmla="*/ 747346 h 924070"/>
              <a:gd name="connsiteX17" fmla="*/ 263769 w 386862"/>
              <a:gd name="connsiteY17" fmla="*/ 773723 h 924070"/>
              <a:gd name="connsiteX18" fmla="*/ 298939 w 386862"/>
              <a:gd name="connsiteY18" fmla="*/ 826477 h 924070"/>
              <a:gd name="connsiteX19" fmla="*/ 316523 w 386862"/>
              <a:gd name="connsiteY19" fmla="*/ 852854 h 924070"/>
              <a:gd name="connsiteX20" fmla="*/ 325316 w 386862"/>
              <a:gd name="connsiteY20" fmla="*/ 879231 h 924070"/>
              <a:gd name="connsiteX21" fmla="*/ 351693 w 386862"/>
              <a:gd name="connsiteY21" fmla="*/ 896815 h 924070"/>
              <a:gd name="connsiteX22" fmla="*/ 386862 w 386862"/>
              <a:gd name="connsiteY22" fmla="*/ 923192 h 924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86862" h="924070">
                <a:moveTo>
                  <a:pt x="8793" y="0"/>
                </a:moveTo>
                <a:cubicBezTo>
                  <a:pt x="5862" y="14654"/>
                  <a:pt x="0" y="29018"/>
                  <a:pt x="0" y="43962"/>
                </a:cubicBezTo>
                <a:cubicBezTo>
                  <a:pt x="0" y="111960"/>
                  <a:pt x="2536" y="113114"/>
                  <a:pt x="17585" y="158262"/>
                </a:cubicBezTo>
                <a:cubicBezTo>
                  <a:pt x="20516" y="193431"/>
                  <a:pt x="20575" y="228958"/>
                  <a:pt x="26377" y="263769"/>
                </a:cubicBezTo>
                <a:cubicBezTo>
                  <a:pt x="29424" y="282053"/>
                  <a:pt x="38100" y="298938"/>
                  <a:pt x="43962" y="316523"/>
                </a:cubicBezTo>
                <a:cubicBezTo>
                  <a:pt x="56096" y="352926"/>
                  <a:pt x="47612" y="335187"/>
                  <a:pt x="70339" y="369277"/>
                </a:cubicBezTo>
                <a:cubicBezTo>
                  <a:pt x="90133" y="428661"/>
                  <a:pt x="67288" y="355554"/>
                  <a:pt x="87923" y="448408"/>
                </a:cubicBezTo>
                <a:cubicBezTo>
                  <a:pt x="89934" y="457455"/>
                  <a:pt x="90926" y="467548"/>
                  <a:pt x="96716" y="474785"/>
                </a:cubicBezTo>
                <a:cubicBezTo>
                  <a:pt x="109110" y="490278"/>
                  <a:pt x="132095" y="495370"/>
                  <a:pt x="149469" y="501162"/>
                </a:cubicBezTo>
                <a:cubicBezTo>
                  <a:pt x="152400" y="489439"/>
                  <a:pt x="162750" y="477212"/>
                  <a:pt x="158262" y="465992"/>
                </a:cubicBezTo>
                <a:cubicBezTo>
                  <a:pt x="149987" y="445305"/>
                  <a:pt x="113783" y="463234"/>
                  <a:pt x="105508" y="465992"/>
                </a:cubicBezTo>
                <a:cubicBezTo>
                  <a:pt x="84581" y="528771"/>
                  <a:pt x="72500" y="508464"/>
                  <a:pt x="114300" y="536331"/>
                </a:cubicBezTo>
                <a:lnTo>
                  <a:pt x="131885" y="589085"/>
                </a:lnTo>
                <a:cubicBezTo>
                  <a:pt x="134816" y="597877"/>
                  <a:pt x="132966" y="610321"/>
                  <a:pt x="140677" y="615462"/>
                </a:cubicBezTo>
                <a:cubicBezTo>
                  <a:pt x="161220" y="629157"/>
                  <a:pt x="178621" y="638267"/>
                  <a:pt x="193431" y="659423"/>
                </a:cubicBezTo>
                <a:cubicBezTo>
                  <a:pt x="206981" y="678780"/>
                  <a:pt x="218033" y="699835"/>
                  <a:pt x="228600" y="720969"/>
                </a:cubicBezTo>
                <a:cubicBezTo>
                  <a:pt x="232745" y="729259"/>
                  <a:pt x="232252" y="739635"/>
                  <a:pt x="237393" y="747346"/>
                </a:cubicBezTo>
                <a:cubicBezTo>
                  <a:pt x="244290" y="757692"/>
                  <a:pt x="256135" y="763908"/>
                  <a:pt x="263769" y="773723"/>
                </a:cubicBezTo>
                <a:cubicBezTo>
                  <a:pt x="276744" y="790405"/>
                  <a:pt x="287216" y="808892"/>
                  <a:pt x="298939" y="826477"/>
                </a:cubicBezTo>
                <a:cubicBezTo>
                  <a:pt x="304800" y="835269"/>
                  <a:pt x="313181" y="842829"/>
                  <a:pt x="316523" y="852854"/>
                </a:cubicBezTo>
                <a:cubicBezTo>
                  <a:pt x="319454" y="861646"/>
                  <a:pt x="319526" y="871994"/>
                  <a:pt x="325316" y="879231"/>
                </a:cubicBezTo>
                <a:cubicBezTo>
                  <a:pt x="331917" y="887482"/>
                  <a:pt x="342901" y="890954"/>
                  <a:pt x="351693" y="896815"/>
                </a:cubicBezTo>
                <a:cubicBezTo>
                  <a:pt x="363265" y="931533"/>
                  <a:pt x="351217" y="923192"/>
                  <a:pt x="386862" y="923192"/>
                </a:cubicBezTo>
              </a:path>
            </a:pathLst>
          </a:custGeom>
          <a:noFill/>
          <a:ln w="12700" cap="sq" cmpd="sng" algn="ctr">
            <a:solidFill>
              <a:srgbClr val="FF0000"/>
            </a:solidFill>
            <a:prstDash val="solid"/>
            <a:round/>
            <a:headEnd type="none" w="sm" len="sm"/>
            <a:tailEnd type="triangl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
        <p:nvSpPr>
          <p:cNvPr id="9" name="TextBox 8"/>
          <p:cNvSpPr txBox="1"/>
          <p:nvPr/>
        </p:nvSpPr>
        <p:spPr>
          <a:xfrm>
            <a:off x="1617926" y="4996619"/>
            <a:ext cx="2739051" cy="591185"/>
          </a:xfrm>
          <a:prstGeom prst="rect">
            <a:avLst/>
          </a:prstGeom>
          <a:noFill/>
        </p:spPr>
        <p:txBody>
          <a:bodyPr wrap="square" lIns="88716" tIns="44358" rIns="88716" bIns="44358" rtlCol="0">
            <a:spAutoFit/>
          </a:bodyPr>
          <a:lstStyle/>
          <a:p>
            <a:r>
              <a:rPr lang="zh-CN" altLang="en-US" sz="1815"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外存储器和内存有完全不同的地址管理体系</a:t>
            </a:r>
            <a:endPar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750"/>
                                        <p:tgtEl>
                                          <p:spTgt spid="6"/>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75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虚拟存储技术</a:t>
            </a:r>
            <a:endParaRPr lang="zh-CN" altLang="en-US" dirty="0"/>
          </a:p>
        </p:txBody>
      </p:sp>
      <p:sp>
        <p:nvSpPr>
          <p:cNvPr id="3" name="内容占位符 2"/>
          <p:cNvSpPr>
            <a:spLocks noGrp="1"/>
          </p:cNvSpPr>
          <p:nvPr>
            <p:ph idx="1"/>
          </p:nvPr>
        </p:nvSpPr>
        <p:spPr>
          <a:xfrm>
            <a:off x="351895" y="1631212"/>
            <a:ext cx="8386897" cy="2298965"/>
          </a:xfrm>
        </p:spPr>
        <p:txBody>
          <a:bodyPr/>
          <a:lstStyle/>
          <a:p>
            <a:pPr>
              <a:spcBef>
                <a:spcPts val="640"/>
              </a:spcBef>
            </a:pPr>
            <a:r>
              <a:rPr lang="zh-CN" altLang="en-US" dirty="0" smtClean="0"/>
              <a:t>将内存与部分硬磁盘统一在一起管理，使其构成一个整体，从而将部分外存空间作为内存使用。</a:t>
            </a:r>
            <a:endParaRPr lang="en-US" altLang="zh-CN" dirty="0" smtClean="0"/>
          </a:p>
          <a:p>
            <a:pPr>
              <a:spcBef>
                <a:spcPts val="640"/>
              </a:spcBef>
            </a:pPr>
            <a:r>
              <a:rPr lang="zh-CN" altLang="en-US" dirty="0" smtClean="0"/>
              <a:t>从用户的角度，相当于有一个容量足够大的内存空间。用户可以在这个地址空间内编程，而完全不考虑内存的大小。</a:t>
            </a:r>
            <a:endParaRPr lang="en-US" altLang="zh-CN" dirty="0" smtClean="0"/>
          </a:p>
        </p:txBody>
      </p:sp>
      <p:grpSp>
        <p:nvGrpSpPr>
          <p:cNvPr id="11" name="组合 10"/>
          <p:cNvGrpSpPr/>
          <p:nvPr/>
        </p:nvGrpSpPr>
        <p:grpSpPr>
          <a:xfrm>
            <a:off x="1787061" y="4620272"/>
            <a:ext cx="3312368" cy="1509722"/>
            <a:chOff x="2051720" y="3484330"/>
            <a:chExt cx="3456384" cy="1485270"/>
          </a:xfrm>
        </p:grpSpPr>
        <p:sp>
          <p:nvSpPr>
            <p:cNvPr id="12" name="Rectangle 4"/>
            <p:cNvSpPr>
              <a:spLocks noChangeArrowheads="1"/>
            </p:cNvSpPr>
            <p:nvPr/>
          </p:nvSpPr>
          <p:spPr bwMode="auto">
            <a:xfrm>
              <a:off x="2051720" y="3956486"/>
              <a:ext cx="1077517" cy="613803"/>
            </a:xfrm>
            <a:prstGeom prst="rect">
              <a:avLst/>
            </a:prstGeom>
            <a:solidFill>
              <a:srgbClr val="FFCC99"/>
            </a:solidFill>
            <a:ln>
              <a:noFill/>
            </a:ln>
            <a:effectLst>
              <a:outerShdw dist="107763" dir="13500000" sx="75000" sy="75000" algn="tl"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2720">
                <a:ea typeface="宋体" panose="02010600030101010101" pitchFamily="2" charset="-122"/>
              </a:endParaRPr>
            </a:p>
          </p:txBody>
        </p:sp>
        <p:sp>
          <p:nvSpPr>
            <p:cNvPr id="13" name="AutoShape 5"/>
            <p:cNvSpPr>
              <a:spLocks noChangeArrowheads="1"/>
            </p:cNvSpPr>
            <p:nvPr/>
          </p:nvSpPr>
          <p:spPr bwMode="auto">
            <a:xfrm>
              <a:off x="3176086" y="3484330"/>
              <a:ext cx="2332018" cy="1485270"/>
            </a:xfrm>
            <a:prstGeom prst="flowChartMagneticDisk">
              <a:avLst/>
            </a:prstGeom>
            <a:solidFill>
              <a:srgbClr val="EAEAEA"/>
            </a:solidFill>
            <a:ln w="19050">
              <a:solidFill>
                <a:schemeClr val="tx1"/>
              </a:solidFill>
              <a:miter lim="800000"/>
            </a:ln>
            <a:effectLst>
              <a:prstShdw prst="shdw13" dist="53882" dir="13500000">
                <a:srgbClr val="808080"/>
              </a:prstShdw>
            </a:effectLst>
          </p:spPr>
          <p:txBody>
            <a:bodyPr wrap="none" anchor="ctr"/>
            <a:lstStyle/>
            <a:p>
              <a:endParaRPr lang="zh-CN" altLang="en-US" sz="100"/>
            </a:p>
          </p:txBody>
        </p:sp>
        <p:sp>
          <p:nvSpPr>
            <p:cNvPr id="14" name="Rectangle 6"/>
            <p:cNvSpPr>
              <a:spLocks noChangeArrowheads="1"/>
            </p:cNvSpPr>
            <p:nvPr/>
          </p:nvSpPr>
          <p:spPr bwMode="auto">
            <a:xfrm>
              <a:off x="2051720" y="3862055"/>
              <a:ext cx="2295580" cy="755450"/>
            </a:xfrm>
            <a:prstGeom prst="rect">
              <a:avLst/>
            </a:prstGeom>
            <a:noFill/>
            <a:ln w="2857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a:p>
          </p:txBody>
        </p:sp>
        <p:sp>
          <p:nvSpPr>
            <p:cNvPr id="15" name="Text Box 7"/>
            <p:cNvSpPr txBox="1">
              <a:spLocks noChangeArrowheads="1"/>
            </p:cNvSpPr>
            <p:nvPr/>
          </p:nvSpPr>
          <p:spPr bwMode="auto">
            <a:xfrm>
              <a:off x="2787370" y="4083918"/>
              <a:ext cx="1400092" cy="33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15" b="1" dirty="0">
                  <a:solidFill>
                    <a:srgbClr val="A50021"/>
                  </a:solidFill>
                  <a:latin typeface="华文中宋" panose="02010600040101010101" pitchFamily="2" charset="-122"/>
                  <a:ea typeface="华文中宋" panose="02010600040101010101" pitchFamily="2" charset="-122"/>
                </a:rPr>
                <a:t>虚拟存储器</a:t>
              </a:r>
              <a:endParaRPr kumimoji="1" lang="zh-CN" altLang="en-US" sz="1815" b="1" dirty="0">
                <a:solidFill>
                  <a:srgbClr val="A50021"/>
                </a:solidFill>
                <a:latin typeface="华文中宋" panose="02010600040101010101" pitchFamily="2" charset="-122"/>
                <a:ea typeface="华文中宋" panose="02010600040101010101" pitchFamily="2" charset="-122"/>
              </a:endParaRPr>
            </a:p>
          </p:txBody>
        </p:sp>
        <p:sp>
          <p:nvSpPr>
            <p:cNvPr id="16" name="AutoShape 8"/>
            <p:cNvSpPr>
              <a:spLocks noChangeArrowheads="1"/>
            </p:cNvSpPr>
            <p:nvPr/>
          </p:nvSpPr>
          <p:spPr bwMode="auto">
            <a:xfrm>
              <a:off x="2660752" y="3484330"/>
              <a:ext cx="890123" cy="330509"/>
            </a:xfrm>
            <a:prstGeom prst="curvedDownArrow">
              <a:avLst>
                <a:gd name="adj1" fmla="val 54286"/>
                <a:gd name="adj2" fmla="val 108571"/>
                <a:gd name="adj3" fmla="val 33333"/>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a:p>
          </p:txBody>
        </p:sp>
        <p:sp>
          <p:nvSpPr>
            <p:cNvPr id="17" name="Text Box 9"/>
            <p:cNvSpPr txBox="1">
              <a:spLocks noChangeArrowheads="1"/>
            </p:cNvSpPr>
            <p:nvPr/>
          </p:nvSpPr>
          <p:spPr bwMode="auto">
            <a:xfrm>
              <a:off x="2123728" y="4083918"/>
              <a:ext cx="720080" cy="33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815" b="1" dirty="0">
                  <a:solidFill>
                    <a:srgbClr val="000066"/>
                  </a:solidFill>
                  <a:latin typeface="华文中宋" panose="02010600040101010101" pitchFamily="2" charset="-122"/>
                  <a:ea typeface="华文中宋" panose="02010600040101010101" pitchFamily="2" charset="-122"/>
                </a:rPr>
                <a:t>内存</a:t>
              </a:r>
              <a:endParaRPr kumimoji="1" lang="zh-CN" altLang="en-US" sz="1815" b="1" dirty="0">
                <a:solidFill>
                  <a:srgbClr val="000066"/>
                </a:solidFill>
                <a:latin typeface="华文中宋" panose="02010600040101010101" pitchFamily="2" charset="-122"/>
                <a:ea typeface="华文中宋" panose="02010600040101010101" pitchFamily="2" charset="-122"/>
              </a:endParaRPr>
            </a:p>
          </p:txBody>
        </p:sp>
        <p:sp>
          <p:nvSpPr>
            <p:cNvPr id="18" name="Text Box 10"/>
            <p:cNvSpPr txBox="1">
              <a:spLocks noChangeArrowheads="1"/>
            </p:cNvSpPr>
            <p:nvPr/>
          </p:nvSpPr>
          <p:spPr bwMode="auto">
            <a:xfrm>
              <a:off x="4518856" y="4043848"/>
              <a:ext cx="845232" cy="349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905" b="1" dirty="0">
                  <a:solidFill>
                    <a:srgbClr val="000066"/>
                  </a:solidFill>
                  <a:latin typeface="华文中宋" panose="02010600040101010101" pitchFamily="2" charset="-122"/>
                  <a:ea typeface="华文中宋" panose="02010600040101010101" pitchFamily="2" charset="-122"/>
                </a:rPr>
                <a:t>外存</a:t>
              </a:r>
              <a:endParaRPr lang="zh-CN" altLang="en-US" sz="1905" b="1" dirty="0">
                <a:solidFill>
                  <a:srgbClr val="000066"/>
                </a:solidFill>
                <a:latin typeface="华文中宋" panose="02010600040101010101" pitchFamily="2" charset="-122"/>
                <a:ea typeface="华文中宋" panose="02010600040101010101" pitchFamily="2" charset="-122"/>
              </a:endParaRPr>
            </a:p>
          </p:txBody>
        </p:sp>
        <p:sp>
          <p:nvSpPr>
            <p:cNvPr id="19" name="AutoShape 11"/>
            <p:cNvSpPr>
              <a:spLocks noChangeArrowheads="1"/>
            </p:cNvSpPr>
            <p:nvPr/>
          </p:nvSpPr>
          <p:spPr bwMode="auto">
            <a:xfrm rot="10977209">
              <a:off x="2615855" y="4662753"/>
              <a:ext cx="845226" cy="285261"/>
            </a:xfrm>
            <a:prstGeom prst="curvedDownArrow">
              <a:avLst>
                <a:gd name="adj1" fmla="val 59724"/>
                <a:gd name="adj2" fmla="val 119448"/>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a:p>
          </p:txBody>
        </p:sp>
      </p:grpSp>
      <p:sp>
        <p:nvSpPr>
          <p:cNvPr id="24" name="TextBox 23"/>
          <p:cNvSpPr txBox="1"/>
          <p:nvPr/>
        </p:nvSpPr>
        <p:spPr>
          <a:xfrm>
            <a:off x="5818708" y="3884581"/>
            <a:ext cx="2118237" cy="413385"/>
          </a:xfrm>
          <a:prstGeom prst="rect">
            <a:avLst/>
          </a:prstGeom>
          <a:noFill/>
        </p:spPr>
        <p:txBody>
          <a:bodyPr wrap="square" lIns="88716" tIns="44358" rIns="88716" bIns="44358" rtlCol="0">
            <a:spAutoFit/>
          </a:bodyPr>
          <a:lstStyle/>
          <a:p>
            <a:pPr algn="ctr"/>
            <a:r>
              <a:rPr lang="zh-CN" altLang="en-US" sz="2360"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实现存储扩充</a:t>
            </a:r>
            <a:endParaRPr lang="zh-CN" altLang="en-US" sz="2360"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
        <p:nvSpPr>
          <p:cNvPr id="20" name="灯片编号占位符 5"/>
          <p:cNvSpPr>
            <a:spLocks noGrp="1"/>
          </p:cNvSpPr>
          <p:nvPr>
            <p:ph type="sldNum" sz="quarter" idx="12"/>
          </p:nvPr>
        </p:nvSpPr>
        <p:spPr>
          <a:xfrm>
            <a:off x="8532441" y="5937922"/>
            <a:ext cx="558725" cy="391871"/>
          </a:xfrm>
        </p:spPr>
        <p:txBody>
          <a:bodyPr/>
          <a:lstStyle/>
          <a:p>
            <a:fld id="{E06E9AD9-605E-4081-BA13-B55B0625E7E2}" type="slidenum">
              <a:rPr lang="zh-CN" altLang="en-US" sz="100"/>
            </a:fld>
            <a:endParaRPr lang="en-US" altLang="zh-CN" sz="1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1000" fill="hold"/>
                                        <p:tgtEl>
                                          <p:spTgt spid="24"/>
                                        </p:tgtEl>
                                        <p:attrNameLst>
                                          <p:attrName>ppt_w</p:attrName>
                                        </p:attrNameLst>
                                      </p:cBhvr>
                                      <p:tavLst>
                                        <p:tav tm="0">
                                          <p:val>
                                            <p:fltVal val="0"/>
                                          </p:val>
                                        </p:tav>
                                        <p:tav tm="100000">
                                          <p:val>
                                            <p:strVal val="#ppt_w"/>
                                          </p:val>
                                        </p:tav>
                                      </p:tavLst>
                                    </p:anim>
                                    <p:anim calcmode="lin" valueType="num">
                                      <p:cBhvr>
                                        <p:cTn id="18" dur="1000" fill="hold"/>
                                        <p:tgtEl>
                                          <p:spTgt spid="24"/>
                                        </p:tgtEl>
                                        <p:attrNameLst>
                                          <p:attrName>ppt_h</p:attrName>
                                        </p:attrNameLst>
                                      </p:cBhvr>
                                      <p:tavLst>
                                        <p:tav tm="0">
                                          <p:val>
                                            <p:fltVal val="0"/>
                                          </p:val>
                                        </p:tav>
                                        <p:tav tm="100000">
                                          <p:val>
                                            <p:strVal val="#ppt_h"/>
                                          </p:val>
                                        </p:tav>
                                      </p:tavLst>
                                    </p:anim>
                                    <p:animEffect transition="in" filter="fade">
                                      <p:cBhvr>
                                        <p:cTn id="1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397" y="533397"/>
            <a:ext cx="8425957" cy="3723097"/>
          </a:xfrm>
        </p:spPr>
        <p:txBody>
          <a:bodyPr/>
          <a:lstStyle/>
          <a:p>
            <a:pPr marL="0" indent="0">
              <a:buNone/>
            </a:pPr>
            <a:r>
              <a:rPr lang="zh-CN" altLang="en-US" sz="2175" dirty="0" smtClean="0">
                <a:solidFill>
                  <a:schemeClr val="bg1"/>
                </a:solidFill>
              </a:rPr>
              <a:t>计算机的工作需要</a:t>
            </a:r>
            <a:r>
              <a:rPr lang="zh-CN" altLang="zh-CN" sz="2175" dirty="0" smtClean="0">
                <a:solidFill>
                  <a:schemeClr val="bg1"/>
                </a:solidFill>
              </a:rPr>
              <a:t>软硬件协同</a:t>
            </a:r>
            <a:endParaRPr lang="en-US" altLang="zh-CN" sz="2175" dirty="0" smtClean="0">
              <a:solidFill>
                <a:schemeClr val="bg1"/>
              </a:solidFill>
            </a:endParaRPr>
          </a:p>
          <a:p>
            <a:r>
              <a:rPr lang="zh-CN" altLang="zh-CN" dirty="0" smtClean="0">
                <a:latin typeface="华文楷体" panose="02010600040101010101" pitchFamily="2" charset="-122"/>
                <a:ea typeface="华文楷体" panose="02010600040101010101" pitchFamily="2" charset="-122"/>
              </a:rPr>
              <a:t>每</a:t>
            </a:r>
            <a:r>
              <a:rPr lang="zh-CN" altLang="zh-CN" dirty="0">
                <a:latin typeface="华文楷体" panose="02010600040101010101" pitchFamily="2" charset="-122"/>
                <a:ea typeface="华文楷体" panose="02010600040101010101" pitchFamily="2" charset="-122"/>
              </a:rPr>
              <a:t>条指令的执行都依靠一个物理电路的支持。指令和物理电路之间的对应，是计算机硬件和软件之间最基本的连接关系，也是软、硬件协同工作的基础。</a:t>
            </a:r>
            <a:endParaRPr lang="zh-CN" altLang="zh-CN" dirty="0">
              <a:latin typeface="华文楷体" panose="02010600040101010101" pitchFamily="2" charset="-122"/>
              <a:ea typeface="华文楷体" panose="02010600040101010101" pitchFamily="2" charset="-122"/>
            </a:endParaRPr>
          </a:p>
          <a:p>
            <a:r>
              <a:rPr lang="zh-CN" altLang="zh-CN" dirty="0">
                <a:latin typeface="华文楷体" panose="02010600040101010101" pitchFamily="2" charset="-122"/>
                <a:ea typeface="华文楷体" panose="02010600040101010101" pitchFamily="2" charset="-122"/>
              </a:rPr>
              <a:t>除了指令和物理电路的对应之外，计算机系统中的其它硬件设备也有类似的对应关系，如每一种连接到处理器的设备都有对应的接口卡（硬件）和相应的设备驱动程序（软件）。</a:t>
            </a:r>
            <a:endParaRPr lang="zh-CN" altLang="zh-CN" dirty="0">
              <a:latin typeface="华文楷体" panose="02010600040101010101" pitchFamily="2" charset="-122"/>
              <a:ea typeface="华文楷体" panose="02010600040101010101" pitchFamily="2" charset="-122"/>
            </a:endParaRPr>
          </a:p>
          <a:p>
            <a:r>
              <a:rPr lang="zh-CN" altLang="zh-CN" dirty="0">
                <a:latin typeface="华文楷体" panose="02010600040101010101" pitchFamily="2" charset="-122"/>
                <a:ea typeface="华文楷体" panose="02010600040101010101" pitchFamily="2" charset="-122"/>
              </a:rPr>
              <a:t>计算机开机后最先执行的程序是操作系统，操作系统启动后再反过来开始管理</a:t>
            </a:r>
            <a:r>
              <a:rPr lang="en-GB" altLang="zh-CN" dirty="0">
                <a:latin typeface="华文楷体" panose="02010600040101010101" pitchFamily="2" charset="-122"/>
                <a:ea typeface="华文楷体" panose="02010600040101010101" pitchFamily="2" charset="-122"/>
              </a:rPr>
              <a:t>CPU</a:t>
            </a:r>
            <a:r>
              <a:rPr lang="zh-CN" altLang="zh-CN" dirty="0">
                <a:latin typeface="华文楷体" panose="02010600040101010101" pitchFamily="2" charset="-122"/>
                <a:ea typeface="华文楷体" panose="02010600040101010101" pitchFamily="2" charset="-122"/>
              </a:rPr>
              <a:t>和各种硬件设备和文件，并响应各种应用程序发出的请求</a:t>
            </a:r>
            <a:endParaRPr lang="zh-CN" altLang="en-US"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8491680" y="5911560"/>
            <a:ext cx="587520" cy="391680"/>
          </a:xfrm>
        </p:spPr>
        <p:txBody>
          <a:bodyPr/>
          <a:lstStyle/>
          <a:p>
            <a:pPr>
              <a:defRPr/>
            </a:pPr>
            <a:fld id="{25616FFB-7983-47F4-9B51-72AD5B36318B}" type="slidenum">
              <a:rPr lang="zh-CN" altLang="en-US" sz="100" smtClean="0"/>
            </a:fld>
            <a:endParaRPr lang="en-US" altLang="zh-CN" sz="100"/>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3、输入/输出接口</a:t>
            </a:r>
            <a:endParaRPr lang="zh-CN" altLang="en-US"/>
          </a:p>
        </p:txBody>
      </p:sp>
      <p:sp>
        <p:nvSpPr>
          <p:cNvPr id="3" name="内容占位符 2"/>
          <p:cNvSpPr>
            <a:spLocks noGrp="1"/>
          </p:cNvSpPr>
          <p:nvPr>
            <p:ph idx="1"/>
          </p:nvPr>
        </p:nvSpPr>
        <p:spPr>
          <a:xfrm>
            <a:off x="457200" y="1295400"/>
            <a:ext cx="8382000" cy="4800600"/>
          </a:xfrm>
        </p:spPr>
        <p:txBody>
          <a:bodyPr/>
          <a:p>
            <a:pPr marL="0" indent="0">
              <a:buNone/>
            </a:pPr>
            <a:r>
              <a:rPr lang="zh-CN" altLang="en-US"/>
              <a:t>输入设备（Input Device）和输出设备（Output Device），二者合称为外部设备，简称I/O设备。</a:t>
            </a:r>
            <a:endParaRPr lang="zh-CN" altLang="en-US"/>
          </a:p>
          <a:p>
            <a:pPr marL="0" indent="0">
              <a:buNone/>
            </a:pPr>
            <a:r>
              <a:rPr lang="zh-CN" altLang="en-US"/>
              <a:t>输入设备是把程序、数据、命令转换成计算机所能识别接受的信息，输入给计算机。常用的输入设备有键盘、鼠标、扫描仪、模/数转换器等。</a:t>
            </a:r>
            <a:endParaRPr lang="zh-CN" altLang="en-US"/>
          </a:p>
          <a:p>
            <a:pPr marL="0" indent="0">
              <a:buNone/>
            </a:pPr>
            <a:r>
              <a:rPr lang="zh-CN" altLang="en-US"/>
              <a:t>输出设备是把CPU计算和处理的结果转换成人们易于理解和阅读的形式，输出到外部。常用输出设备有打印机、绘图仪、显示器、数/模转换器等。</a:t>
            </a:r>
            <a:endParaRPr lang="zh-CN" altLang="en-US"/>
          </a:p>
          <a:p>
            <a:pPr marL="0" indent="0">
              <a:buNone/>
            </a:pPr>
            <a:r>
              <a:rPr lang="zh-CN" altLang="en-US"/>
              <a:t>磁盘，既是输入也是输出。</a:t>
            </a:r>
            <a:endParaRPr lang="zh-CN" altLang="en-US"/>
          </a:p>
          <a:p>
            <a:pPr marL="0" indent="0">
              <a:buNone/>
            </a:pPr>
            <a:endParaRPr lang="zh-CN"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381000" y="1219200"/>
            <a:ext cx="8382000" cy="4800600"/>
          </a:xfrm>
        </p:spPr>
        <p:txBody>
          <a:bodyPr/>
          <a:p>
            <a:pPr marL="0" indent="0">
              <a:buNone/>
            </a:pPr>
            <a:r>
              <a:rPr lang="zh-CN" altLang="en-US"/>
              <a:t>输入输出接口（I/O Interface）</a:t>
            </a:r>
            <a:endParaRPr lang="zh-CN" altLang="en-US"/>
          </a:p>
          <a:p>
            <a:pPr marL="0" indent="0">
              <a:buNone/>
            </a:pPr>
            <a:r>
              <a:rPr lang="zh-CN" altLang="en-US"/>
              <a:t>使用微机时，微机的CPU要与多个外部设备进行数据交换和信息传递，但是CPU不能直接与外部设备相连接。为了解决CPU和外部设备之间的速度配合、信号交换、负载匹配等问题，保证主机与外部设备正确可靠地进行数据交换，CPU与外部设备之间的中间控制电路被称为输入输出接口电路，简称I/O接口电路，又称为I/O适配器。</a:t>
            </a:r>
            <a:endParaRPr lang="zh-CN" altLang="en-US"/>
          </a:p>
          <a:p>
            <a:pPr marL="0" indent="0">
              <a:buNone/>
            </a:pPr>
            <a:r>
              <a:rPr lang="zh-CN" altLang="en-US"/>
              <a:t>CPU必须通过“I/O接口”才能与外部设备交换数据，所以输入输出接口是CPU与外设之间信息传送的桥梁。</a:t>
            </a:r>
            <a:endParaRPr lang="zh-CN" alt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4、总线（BUS）（元件级总线）</a:t>
            </a:r>
            <a:br>
              <a:rPr lang="zh-CN" altLang="en-US"/>
            </a:br>
            <a:endParaRPr lang="zh-CN" altLang="en-US"/>
          </a:p>
        </p:txBody>
      </p:sp>
      <p:sp>
        <p:nvSpPr>
          <p:cNvPr id="3" name="内容占位符 2"/>
          <p:cNvSpPr>
            <a:spLocks noGrp="1"/>
          </p:cNvSpPr>
          <p:nvPr>
            <p:ph idx="1"/>
          </p:nvPr>
        </p:nvSpPr>
        <p:spPr>
          <a:xfrm>
            <a:off x="457200" y="1219200"/>
            <a:ext cx="8382000" cy="4800600"/>
          </a:xfrm>
        </p:spPr>
        <p:txBody>
          <a:bodyPr/>
          <a:p>
            <a:pPr marL="0" indent="0">
              <a:buNone/>
            </a:pPr>
            <a:r>
              <a:rPr lang="zh-CN" altLang="en-US"/>
              <a:t>总线就是把多个功能部件连接起来，用于各功能部件之间的信息传递和数据交换的一组公共通信线路。</a:t>
            </a:r>
            <a:endParaRPr lang="zh-CN" altLang="en-US"/>
          </a:p>
          <a:p>
            <a:pPr marL="0" indent="0">
              <a:buNone/>
            </a:pPr>
            <a:r>
              <a:rPr lang="zh-CN" altLang="en-US"/>
              <a:t>微型计算机采用的就是总线结构，在CPU、存储器、I/O接口之间传输信息的公共通信线路称为系统总线。微型计算机的各个逻辑部件就是通过系统总线连接起来的，实现内部各逻辑部件间的信息交换。它们是印刷电路板上的一层极薄的金属连线，也可能是带状的扁平电缆线。</a:t>
            </a:r>
            <a:endParaRPr lang="zh-CN" alt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系统总线分为3类：地址总线、数据总线、控制总线。</a:t>
            </a:r>
            <a:endParaRPr lang="zh-CN" altLang="en-US"/>
          </a:p>
          <a:p>
            <a:pPr marL="0" indent="0">
              <a:buNone/>
            </a:pPr>
            <a:r>
              <a:rPr lang="zh-CN" altLang="en-US"/>
              <a:t>可以认为，微型计算机就是以CPU为核心，其它部件通过三态门全部“挂接”在与CPU相连接的总线上。</a:t>
            </a:r>
            <a:endParaRPr lang="zh-CN" altLang="en-US"/>
          </a:p>
          <a:p>
            <a:pPr marL="0" indent="0">
              <a:buNone/>
            </a:pPr>
            <a:endParaRPr lang="zh-CN" alt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a)地址总线：单向输出，三态控制，简称AB（Address Bus）</a:t>
            </a:r>
            <a:endParaRPr lang="zh-CN" altLang="en-US"/>
          </a:p>
          <a:p>
            <a:pPr marL="0" indent="0">
              <a:buNone/>
            </a:pPr>
            <a:r>
              <a:rPr lang="zh-CN" altLang="en-US"/>
              <a:t>CPU利用地址总线输出地址信号，去寻址存储器单元和外设接口，即向存储器或I/O接口输出地址信息（地址编号），与数据总线相结合，用以确定数据的来源和数据的目的地。</a:t>
            </a:r>
            <a:endParaRPr lang="zh-CN" altLang="en-US"/>
          </a:p>
          <a:p>
            <a:pPr marL="0" indent="0">
              <a:buNone/>
            </a:pPr>
            <a:r>
              <a:rPr lang="zh-CN" altLang="en-US"/>
              <a:t>地址总线的宽度决定了内部存储器最大的存储容量。</a:t>
            </a:r>
            <a:endParaRPr lang="zh-CN" altLang="en-US"/>
          </a:p>
          <a:p>
            <a:pPr marL="0" indent="0">
              <a:buNone/>
            </a:pPr>
            <a:r>
              <a:rPr lang="zh-CN" altLang="en-US"/>
              <a:t>8位计算机：地址总线16位    内存空间     </a:t>
            </a:r>
            <a:r>
              <a:rPr lang="en-US" altLang="zh-CN"/>
              <a:t>2</a:t>
            </a:r>
            <a:r>
              <a:rPr lang="en-US" altLang="zh-CN" baseline="30000"/>
              <a:t>16</a:t>
            </a:r>
            <a:r>
              <a:rPr lang="zh-CN" altLang="en-US"/>
              <a:t>B=65535B    64KB   0000H～FFFFH</a:t>
            </a:r>
            <a:endParaRPr lang="zh-CN" altLang="en-US"/>
          </a:p>
          <a:p>
            <a:pPr marL="0" indent="0">
              <a:buNone/>
            </a:pPr>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42150" y="5660390"/>
            <a:ext cx="1905000" cy="363538"/>
          </a:xfrm>
        </p:spPr>
        <p:txBody>
          <a:bodyPr/>
          <a:lstStyle/>
          <a:p>
            <a:pPr>
              <a:defRPr/>
            </a:pPr>
            <a:fld id="{AD7C6F00-D665-4F71-A726-AB682A0C571A}" type="slidenum">
              <a:rPr lang="zh-CN" altLang="en-US" smtClean="0"/>
            </a:fld>
            <a:endParaRPr lang="en-US" altLang="zh-CN"/>
          </a:p>
        </p:txBody>
      </p:sp>
      <p:sp>
        <p:nvSpPr>
          <p:cNvPr id="5" name="TextBox 4"/>
          <p:cNvSpPr txBox="1"/>
          <p:nvPr/>
        </p:nvSpPr>
        <p:spPr>
          <a:xfrm>
            <a:off x="1886276" y="1328272"/>
            <a:ext cx="4766670" cy="456565"/>
          </a:xfrm>
          <a:prstGeom prst="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72000" bIns="108000" anchor="ctr">
            <a:spAutoFit/>
          </a:bodyPr>
          <a:lstStyle/>
          <a:p>
            <a:pPr>
              <a:defRPr/>
            </a:pPr>
            <a:r>
              <a:rPr lang="zh-CN" altLang="en-US" sz="2000" b="1" dirty="0">
                <a:latin typeface="华文中宋" panose="02010600040101010101" pitchFamily="2" charset="-122"/>
                <a:ea typeface="华文中宋" panose="02010600040101010101" pitchFamily="2" charset="-122"/>
              </a:rPr>
              <a:t>室温如何读取并能被</a:t>
            </a:r>
            <a:r>
              <a:rPr lang="zh-CN" altLang="en-US" sz="2000" b="1" dirty="0">
                <a:latin typeface="华文中宋" panose="02010600040101010101" pitchFamily="2" charset="-122"/>
                <a:ea typeface="华文中宋" panose="02010600040101010101" pitchFamily="2" charset="-122"/>
              </a:rPr>
              <a:t>计算机</a:t>
            </a:r>
            <a:r>
              <a:rPr lang="zh-CN" altLang="en-US" sz="2000" b="1" dirty="0">
                <a:latin typeface="华文中宋" panose="02010600040101010101" pitchFamily="2" charset="-122"/>
                <a:ea typeface="华文中宋" panose="02010600040101010101" pitchFamily="2" charset="-122"/>
              </a:rPr>
              <a:t>识别？</a:t>
            </a:r>
            <a:endParaRPr lang="zh-CN" altLang="en-US" sz="2000" b="1" dirty="0">
              <a:latin typeface="华文中宋" panose="02010600040101010101" pitchFamily="2" charset="-122"/>
              <a:ea typeface="华文中宋" panose="02010600040101010101" pitchFamily="2" charset="-122"/>
            </a:endParaRPr>
          </a:p>
        </p:txBody>
      </p:sp>
      <p:sp>
        <p:nvSpPr>
          <p:cNvPr id="8" name="TextBox 7"/>
          <p:cNvSpPr txBox="1"/>
          <p:nvPr/>
        </p:nvSpPr>
        <p:spPr>
          <a:xfrm>
            <a:off x="1907704" y="2095913"/>
            <a:ext cx="4752528" cy="456565"/>
          </a:xfrm>
          <a:prstGeom prst="rect">
            <a:avLst/>
          </a:prstGeom>
          <a:solidFill>
            <a:schemeClr val="accent1">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72000" bIns="108000" anchor="ctr">
            <a:spAutoFit/>
          </a:bodyPr>
          <a:lstStyle/>
          <a:p>
            <a:pPr>
              <a:defRPr/>
            </a:pPr>
            <a:r>
              <a:rPr lang="zh-CN" altLang="en-US" sz="2000" b="1" dirty="0">
                <a:latin typeface="华文中宋" panose="02010600040101010101" pitchFamily="2" charset="-122"/>
                <a:ea typeface="华文中宋" panose="02010600040101010101" pitchFamily="2" charset="-122"/>
              </a:rPr>
              <a:t>温度如何显示？</a:t>
            </a:r>
            <a:endParaRPr lang="zh-CN" altLang="en-US" sz="2000" b="1" dirty="0">
              <a:latin typeface="华文中宋" panose="02010600040101010101" pitchFamily="2" charset="-122"/>
              <a:ea typeface="华文中宋" panose="02010600040101010101" pitchFamily="2" charset="-122"/>
            </a:endParaRPr>
          </a:p>
        </p:txBody>
      </p:sp>
      <p:sp>
        <p:nvSpPr>
          <p:cNvPr id="10" name="TextBox 9"/>
          <p:cNvSpPr txBox="1"/>
          <p:nvPr/>
        </p:nvSpPr>
        <p:spPr>
          <a:xfrm>
            <a:off x="1907704" y="2866015"/>
            <a:ext cx="4752528" cy="456565"/>
          </a:xfrm>
          <a:prstGeom prst="rect">
            <a:avLst/>
          </a:prstGeom>
          <a:solidFill>
            <a:srgbClr val="FFCC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72000" bIns="108000" anchor="ctr">
            <a:spAutoFit/>
          </a:bodyPr>
          <a:lstStyle/>
          <a:p>
            <a:pPr>
              <a:defRPr/>
            </a:pPr>
            <a:r>
              <a:rPr lang="zh-CN" altLang="en-US" sz="2000" b="1" dirty="0">
                <a:latin typeface="华文中宋" panose="02010600040101010101" pitchFamily="2" charset="-122"/>
                <a:ea typeface="华文中宋" panose="02010600040101010101" pitchFamily="2" charset="-122"/>
              </a:rPr>
              <a:t>怎样实现报警？</a:t>
            </a:r>
            <a:endParaRPr lang="zh-CN" altLang="en-US" sz="2000" b="1" dirty="0">
              <a:latin typeface="华文中宋" panose="02010600040101010101" pitchFamily="2" charset="-122"/>
              <a:ea typeface="华文中宋" panose="02010600040101010101" pitchFamily="2" charset="-122"/>
            </a:endParaRPr>
          </a:p>
        </p:txBody>
      </p:sp>
      <p:pic>
        <p:nvPicPr>
          <p:cNvPr id="9" name="Picture 2" descr="N:\温度控制.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7700" y="3766503"/>
            <a:ext cx="5462588"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内容占位符 2"/>
          <p:cNvSpPr txBox="1"/>
          <p:nvPr/>
        </p:nvSpPr>
        <p:spPr bwMode="auto">
          <a:xfrm>
            <a:off x="611188" y="4010978"/>
            <a:ext cx="10810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10000"/>
              </a:lnSpc>
              <a:spcBef>
                <a:spcPts val="600"/>
              </a:spcBef>
              <a:spcAft>
                <a:spcPct val="5000"/>
              </a:spcAft>
              <a:buClr>
                <a:schemeClr val="folHlink"/>
              </a:buClr>
              <a:buSzPct val="60000"/>
              <a:buFont typeface="Wingdings" panose="05000000000000000000" pitchFamily="2" charset="2"/>
              <a:buChar char="n"/>
              <a:defRPr sz="2800" b="1">
                <a:solidFill>
                  <a:schemeClr val="tx2"/>
                </a:solidFill>
                <a:latin typeface="华文中宋" panose="02010600040101010101" pitchFamily="2" charset="-122"/>
                <a:ea typeface="华文中宋" panose="02010600040101010101" pitchFamily="2" charset="-122"/>
                <a:cs typeface="+mn-cs"/>
              </a:defRPr>
            </a:lvl1pPr>
            <a:lvl2pPr marL="742950" indent="-285750" algn="l" rtl="0" eaLnBrk="0" fontAlgn="base" hangingPunct="0">
              <a:lnSpc>
                <a:spcPct val="110000"/>
              </a:lnSpc>
              <a:spcBef>
                <a:spcPts val="600"/>
              </a:spcBef>
              <a:spcAft>
                <a:spcPct val="500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l" rtl="0" eaLnBrk="0" fontAlgn="base" hangingPunct="0">
              <a:lnSpc>
                <a:spcPct val="110000"/>
              </a:lnSpc>
              <a:spcBef>
                <a:spcPts val="600"/>
              </a:spcBef>
              <a:spcAft>
                <a:spcPct val="5000"/>
              </a:spcAft>
              <a:buClr>
                <a:schemeClr val="folHlink"/>
              </a:buClr>
              <a:buSzPct val="50000"/>
              <a:buFont typeface="Wingdings" panose="05000000000000000000" pitchFamily="2" charset="2"/>
              <a:buChar char="n"/>
              <a:defRPr sz="2000" b="1">
                <a:solidFill>
                  <a:srgbClr val="C00000"/>
                </a:solidFill>
                <a:latin typeface="华文中宋" panose="02010600040101010101" pitchFamily="2" charset="-122"/>
                <a:ea typeface="华文中宋" panose="0201060004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buFont typeface="Wingdings" panose="05000000000000000000" pitchFamily="2" charset="2"/>
              <a:buNone/>
              <a:defRPr/>
            </a:pPr>
            <a:r>
              <a:rPr kumimoji="0" lang="zh-CN" altLang="en-US" sz="2000" kern="0" dirty="0" smtClean="0">
                <a:latin typeface="黑体" panose="02010600030101010101" pitchFamily="49" charset="-122"/>
                <a:ea typeface="黑体" panose="02010600030101010101" pitchFamily="49" charset="-122"/>
              </a:rPr>
              <a:t>系统结构框图</a:t>
            </a:r>
            <a:endParaRPr kumimoji="0" lang="zh-CN" altLang="en-US" sz="2000" kern="0" dirty="0">
              <a:latin typeface="黑体" panose="02010600030101010101" pitchFamily="49" charset="-122"/>
              <a:ea typeface="黑体" panose="02010600030101010101" pitchFamily="49" charset="-122"/>
            </a:endParaRPr>
          </a:p>
        </p:txBody>
      </p:sp>
      <p:sp>
        <p:nvSpPr>
          <p:cNvPr id="6" name="任意多边形 5"/>
          <p:cNvSpPr/>
          <p:nvPr/>
        </p:nvSpPr>
        <p:spPr bwMode="auto">
          <a:xfrm>
            <a:off x="1736725" y="3569653"/>
            <a:ext cx="4573588" cy="2368550"/>
          </a:xfrm>
          <a:custGeom>
            <a:avLst/>
            <a:gdLst>
              <a:gd name="T0" fmla="*/ 14700 w 4573821"/>
              <a:gd name="T1" fmla="*/ 122528 h 2240924"/>
              <a:gd name="T2" fmla="*/ 143488 w 4573821"/>
              <a:gd name="T3" fmla="*/ 68072 h 2240924"/>
              <a:gd name="T4" fmla="*/ 298035 w 4573821"/>
              <a:gd name="T5" fmla="*/ 27229 h 2240924"/>
              <a:gd name="T6" fmla="*/ 439703 w 4573821"/>
              <a:gd name="T7" fmla="*/ 0 h 2240924"/>
              <a:gd name="T8" fmla="*/ 1830621 w 4573821"/>
              <a:gd name="T9" fmla="*/ 13614 h 2240924"/>
              <a:gd name="T10" fmla="*/ 2178350 w 4573821"/>
              <a:gd name="T11" fmla="*/ 27229 h 2240924"/>
              <a:gd name="T12" fmla="*/ 3157145 w 4573821"/>
              <a:gd name="T13" fmla="*/ 40843 h 2240924"/>
              <a:gd name="T14" fmla="*/ 3710936 w 4573821"/>
              <a:gd name="T15" fmla="*/ 54458 h 2240924"/>
              <a:gd name="T16" fmla="*/ 3955635 w 4573821"/>
              <a:gd name="T17" fmla="*/ 68072 h 2240924"/>
              <a:gd name="T18" fmla="*/ 4045787 w 4573821"/>
              <a:gd name="T19" fmla="*/ 81686 h 2240924"/>
              <a:gd name="T20" fmla="*/ 4084424 w 4573821"/>
              <a:gd name="T21" fmla="*/ 95300 h 2240924"/>
              <a:gd name="T22" fmla="*/ 4277607 w 4573821"/>
              <a:gd name="T23" fmla="*/ 108914 h 2240924"/>
              <a:gd name="T24" fmla="*/ 4393517 w 4573821"/>
              <a:gd name="T25" fmla="*/ 122528 h 2240924"/>
              <a:gd name="T26" fmla="*/ 4496548 w 4573821"/>
              <a:gd name="T27" fmla="*/ 190600 h 2240924"/>
              <a:gd name="T28" fmla="*/ 4560942 w 4573821"/>
              <a:gd name="T29" fmla="*/ 285900 h 2240924"/>
              <a:gd name="T30" fmla="*/ 4573821 w 4573821"/>
              <a:gd name="T31" fmla="*/ 326742 h 2240924"/>
              <a:gd name="T32" fmla="*/ 4560942 w 4573821"/>
              <a:gd name="T33" fmla="*/ 816855 h 2240924"/>
              <a:gd name="T34" fmla="*/ 4522305 w 4573821"/>
              <a:gd name="T35" fmla="*/ 884926 h 2240924"/>
              <a:gd name="T36" fmla="*/ 4406396 w 4573821"/>
              <a:gd name="T37" fmla="*/ 1034683 h 2240924"/>
              <a:gd name="T38" fmla="*/ 4367759 w 4573821"/>
              <a:gd name="T39" fmla="*/ 1061911 h 2240924"/>
              <a:gd name="T40" fmla="*/ 4329122 w 4573821"/>
              <a:gd name="T41" fmla="*/ 1075525 h 2240924"/>
              <a:gd name="T42" fmla="*/ 4226091 w 4573821"/>
              <a:gd name="T43" fmla="*/ 1143597 h 2240924"/>
              <a:gd name="T44" fmla="*/ 4187455 w 4573821"/>
              <a:gd name="T45" fmla="*/ 1170825 h 2240924"/>
              <a:gd name="T46" fmla="*/ 4058666 w 4573821"/>
              <a:gd name="T47" fmla="*/ 1198053 h 2240924"/>
              <a:gd name="T48" fmla="*/ 3994272 w 4573821"/>
              <a:gd name="T49" fmla="*/ 1211668 h 2240924"/>
              <a:gd name="T50" fmla="*/ 3105629 w 4573821"/>
              <a:gd name="T51" fmla="*/ 1225282 h 2240924"/>
              <a:gd name="T52" fmla="*/ 2719263 w 4573821"/>
              <a:gd name="T53" fmla="*/ 1252511 h 2240924"/>
              <a:gd name="T54" fmla="*/ 2616232 w 4573821"/>
              <a:gd name="T55" fmla="*/ 1266125 h 2240924"/>
              <a:gd name="T56" fmla="*/ 2577596 w 4573821"/>
              <a:gd name="T57" fmla="*/ 1279739 h 2240924"/>
              <a:gd name="T58" fmla="*/ 2538959 w 4573821"/>
              <a:gd name="T59" fmla="*/ 1306967 h 2240924"/>
              <a:gd name="T60" fmla="*/ 2487443 w 4573821"/>
              <a:gd name="T61" fmla="*/ 1429496 h 2240924"/>
              <a:gd name="T62" fmla="*/ 2474565 w 4573821"/>
              <a:gd name="T63" fmla="*/ 1470339 h 2240924"/>
              <a:gd name="T64" fmla="*/ 2461686 w 4573821"/>
              <a:gd name="T65" fmla="*/ 1511181 h 2240924"/>
              <a:gd name="T66" fmla="*/ 2435928 w 4573821"/>
              <a:gd name="T67" fmla="*/ 2042136 h 2240924"/>
              <a:gd name="T68" fmla="*/ 2423049 w 4573821"/>
              <a:gd name="T69" fmla="*/ 2110208 h 2240924"/>
              <a:gd name="T70" fmla="*/ 2345776 w 4573821"/>
              <a:gd name="T71" fmla="*/ 2232736 h 2240924"/>
              <a:gd name="T72" fmla="*/ 2242745 w 4573821"/>
              <a:gd name="T73" fmla="*/ 2355264 h 2240924"/>
              <a:gd name="T74" fmla="*/ 2204108 w 4573821"/>
              <a:gd name="T75" fmla="*/ 2368878 h 2240924"/>
              <a:gd name="T76" fmla="*/ 1804863 w 4573821"/>
              <a:gd name="T77" fmla="*/ 2341650 h 2240924"/>
              <a:gd name="T78" fmla="*/ 1624559 w 4573821"/>
              <a:gd name="T79" fmla="*/ 2300807 h 2240924"/>
              <a:gd name="T80" fmla="*/ 1495770 w 4573821"/>
              <a:gd name="T81" fmla="*/ 2259964 h 2240924"/>
              <a:gd name="T82" fmla="*/ 1366981 w 4573821"/>
              <a:gd name="T83" fmla="*/ 2246350 h 2240924"/>
              <a:gd name="T84" fmla="*/ 1212435 w 4573821"/>
              <a:gd name="T85" fmla="*/ 2205508 h 2240924"/>
              <a:gd name="T86" fmla="*/ 1173798 w 4573821"/>
              <a:gd name="T87" fmla="*/ 2191893 h 2240924"/>
              <a:gd name="T88" fmla="*/ 941979 w 4573821"/>
              <a:gd name="T89" fmla="*/ 2164664 h 2240924"/>
              <a:gd name="T90" fmla="*/ 697280 w 4573821"/>
              <a:gd name="T91" fmla="*/ 2137436 h 2240924"/>
              <a:gd name="T92" fmla="*/ 645765 w 4573821"/>
              <a:gd name="T93" fmla="*/ 2123822 h 2240924"/>
              <a:gd name="T94" fmla="*/ 555612 w 4573821"/>
              <a:gd name="T95" fmla="*/ 2110208 h 2240924"/>
              <a:gd name="T96" fmla="*/ 413945 w 4573821"/>
              <a:gd name="T97" fmla="*/ 2069365 h 2240924"/>
              <a:gd name="T98" fmla="*/ 323793 w 4573821"/>
              <a:gd name="T99" fmla="*/ 2001294 h 2240924"/>
              <a:gd name="T100" fmla="*/ 246519 w 4573821"/>
              <a:gd name="T101" fmla="*/ 1946837 h 2240924"/>
              <a:gd name="T102" fmla="*/ 207883 w 4573821"/>
              <a:gd name="T103" fmla="*/ 1878766 h 2240924"/>
              <a:gd name="T104" fmla="*/ 169246 w 4573821"/>
              <a:gd name="T105" fmla="*/ 1824308 h 2240924"/>
              <a:gd name="T106" fmla="*/ 143488 w 4573821"/>
              <a:gd name="T107" fmla="*/ 1783466 h 2240924"/>
              <a:gd name="T108" fmla="*/ 130610 w 4573821"/>
              <a:gd name="T109" fmla="*/ 1742623 h 2240924"/>
              <a:gd name="T110" fmla="*/ 91973 w 4573821"/>
              <a:gd name="T111" fmla="*/ 1701781 h 2240924"/>
              <a:gd name="T112" fmla="*/ 66215 w 4573821"/>
              <a:gd name="T113" fmla="*/ 1592867 h 2240924"/>
              <a:gd name="T114" fmla="*/ 40458 w 4573821"/>
              <a:gd name="T115" fmla="*/ 1552024 h 2240924"/>
              <a:gd name="T116" fmla="*/ 14700 w 4573821"/>
              <a:gd name="T117" fmla="*/ 1375039 h 2240924"/>
              <a:gd name="T118" fmla="*/ 1821 w 4573821"/>
              <a:gd name="T119" fmla="*/ 1320582 h 2240924"/>
              <a:gd name="T120" fmla="*/ 1821 w 4573821"/>
              <a:gd name="T121" fmla="*/ 176986 h 22409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573821" h="2240924">
                <a:moveTo>
                  <a:pt x="14700" y="115910"/>
                </a:moveTo>
                <a:cubicBezTo>
                  <a:pt x="57629" y="98738"/>
                  <a:pt x="98632" y="75609"/>
                  <a:pt x="143488" y="64395"/>
                </a:cubicBezTo>
                <a:cubicBezTo>
                  <a:pt x="195004" y="51516"/>
                  <a:pt x="245656" y="34488"/>
                  <a:pt x="298035" y="25758"/>
                </a:cubicBezTo>
                <a:cubicBezTo>
                  <a:pt x="396900" y="9280"/>
                  <a:pt x="349702" y="18000"/>
                  <a:pt x="439703" y="0"/>
                </a:cubicBezTo>
                <a:lnTo>
                  <a:pt x="1830621" y="12879"/>
                </a:lnTo>
                <a:cubicBezTo>
                  <a:pt x="1946597" y="14597"/>
                  <a:pt x="2062383" y="23506"/>
                  <a:pt x="2178350" y="25758"/>
                </a:cubicBezTo>
                <a:lnTo>
                  <a:pt x="3157145" y="38637"/>
                </a:lnTo>
                <a:lnTo>
                  <a:pt x="3710936" y="51516"/>
                </a:lnTo>
                <a:cubicBezTo>
                  <a:pt x="3792502" y="55809"/>
                  <a:pt x="3874196" y="58130"/>
                  <a:pt x="3955635" y="64395"/>
                </a:cubicBezTo>
                <a:cubicBezTo>
                  <a:pt x="3985901" y="66723"/>
                  <a:pt x="4016021" y="71321"/>
                  <a:pt x="4045787" y="77274"/>
                </a:cubicBezTo>
                <a:cubicBezTo>
                  <a:pt x="4059099" y="79936"/>
                  <a:pt x="4070931" y="88653"/>
                  <a:pt x="4084424" y="90152"/>
                </a:cubicBezTo>
                <a:cubicBezTo>
                  <a:pt x="4148567" y="97279"/>
                  <a:pt x="4213293" y="97671"/>
                  <a:pt x="4277607" y="103031"/>
                </a:cubicBezTo>
                <a:cubicBezTo>
                  <a:pt x="4316347" y="106259"/>
                  <a:pt x="4354880" y="111617"/>
                  <a:pt x="4393517" y="115910"/>
                </a:cubicBezTo>
                <a:cubicBezTo>
                  <a:pt x="4434323" y="136314"/>
                  <a:pt x="4463111" y="146868"/>
                  <a:pt x="4496548" y="180305"/>
                </a:cubicBezTo>
                <a:cubicBezTo>
                  <a:pt x="4502382" y="186139"/>
                  <a:pt x="4553629" y="255832"/>
                  <a:pt x="4560942" y="270457"/>
                </a:cubicBezTo>
                <a:cubicBezTo>
                  <a:pt x="4567013" y="282599"/>
                  <a:pt x="4569528" y="296214"/>
                  <a:pt x="4573821" y="309093"/>
                </a:cubicBezTo>
                <a:cubicBezTo>
                  <a:pt x="4569528" y="463640"/>
                  <a:pt x="4575954" y="618857"/>
                  <a:pt x="4560942" y="772733"/>
                </a:cubicBezTo>
                <a:cubicBezTo>
                  <a:pt x="4558511" y="797647"/>
                  <a:pt x="4536553" y="816546"/>
                  <a:pt x="4522305" y="837127"/>
                </a:cubicBezTo>
                <a:cubicBezTo>
                  <a:pt x="4494496" y="877295"/>
                  <a:pt x="4449765" y="942654"/>
                  <a:pt x="4406396" y="978795"/>
                </a:cubicBezTo>
                <a:cubicBezTo>
                  <a:pt x="4394505" y="988704"/>
                  <a:pt x="4381603" y="997630"/>
                  <a:pt x="4367759" y="1004552"/>
                </a:cubicBezTo>
                <a:cubicBezTo>
                  <a:pt x="4355616" y="1010623"/>
                  <a:pt x="4342001" y="1013138"/>
                  <a:pt x="4329122" y="1017431"/>
                </a:cubicBezTo>
                <a:cubicBezTo>
                  <a:pt x="4267337" y="1110112"/>
                  <a:pt x="4354828" y="996002"/>
                  <a:pt x="4226091" y="1081826"/>
                </a:cubicBezTo>
                <a:cubicBezTo>
                  <a:pt x="4213212" y="1090412"/>
                  <a:pt x="4201682" y="1101486"/>
                  <a:pt x="4187455" y="1107583"/>
                </a:cubicBezTo>
                <a:cubicBezTo>
                  <a:pt x="4162277" y="1118373"/>
                  <a:pt x="4077169" y="1129977"/>
                  <a:pt x="4058666" y="1133341"/>
                </a:cubicBezTo>
                <a:cubicBezTo>
                  <a:pt x="4037129" y="1137257"/>
                  <a:pt x="4016154" y="1145629"/>
                  <a:pt x="3994272" y="1146220"/>
                </a:cubicBezTo>
                <a:cubicBezTo>
                  <a:pt x="3698135" y="1154224"/>
                  <a:pt x="3401843" y="1154806"/>
                  <a:pt x="3105629" y="1159099"/>
                </a:cubicBezTo>
                <a:cubicBezTo>
                  <a:pt x="2952262" y="1167620"/>
                  <a:pt x="2864057" y="1170378"/>
                  <a:pt x="2719263" y="1184857"/>
                </a:cubicBezTo>
                <a:cubicBezTo>
                  <a:pt x="2684824" y="1188301"/>
                  <a:pt x="2650576" y="1193443"/>
                  <a:pt x="2616232" y="1197736"/>
                </a:cubicBezTo>
                <a:cubicBezTo>
                  <a:pt x="2603353" y="1202029"/>
                  <a:pt x="2589738" y="1204543"/>
                  <a:pt x="2577596" y="1210614"/>
                </a:cubicBezTo>
                <a:cubicBezTo>
                  <a:pt x="2563751" y="1217536"/>
                  <a:pt x="2549904" y="1225427"/>
                  <a:pt x="2538959" y="1236372"/>
                </a:cubicBezTo>
                <a:cubicBezTo>
                  <a:pt x="2508346" y="1266985"/>
                  <a:pt x="2500195" y="1314026"/>
                  <a:pt x="2487443" y="1352282"/>
                </a:cubicBezTo>
                <a:lnTo>
                  <a:pt x="2474565" y="1390919"/>
                </a:lnTo>
                <a:lnTo>
                  <a:pt x="2461686" y="1429555"/>
                </a:lnTo>
                <a:cubicBezTo>
                  <a:pt x="2451586" y="1762844"/>
                  <a:pt x="2471450" y="1736460"/>
                  <a:pt x="2435928" y="1931831"/>
                </a:cubicBezTo>
                <a:cubicBezTo>
                  <a:pt x="2432012" y="1953368"/>
                  <a:pt x="2432107" y="1976298"/>
                  <a:pt x="2423049" y="1996226"/>
                </a:cubicBezTo>
                <a:lnTo>
                  <a:pt x="2345776" y="2112136"/>
                </a:lnTo>
                <a:cubicBezTo>
                  <a:pt x="2321233" y="2148950"/>
                  <a:pt x="2280550" y="2215443"/>
                  <a:pt x="2242745" y="2228045"/>
                </a:cubicBezTo>
                <a:lnTo>
                  <a:pt x="2204108" y="2240924"/>
                </a:lnTo>
                <a:cubicBezTo>
                  <a:pt x="2071026" y="2232338"/>
                  <a:pt x="1937591" y="2228116"/>
                  <a:pt x="1804863" y="2215167"/>
                </a:cubicBezTo>
                <a:cubicBezTo>
                  <a:pt x="1790086" y="2213725"/>
                  <a:pt x="1665434" y="2188793"/>
                  <a:pt x="1624559" y="2176530"/>
                </a:cubicBezTo>
                <a:cubicBezTo>
                  <a:pt x="1591965" y="2166752"/>
                  <a:pt x="1533552" y="2143290"/>
                  <a:pt x="1495770" y="2137893"/>
                </a:cubicBezTo>
                <a:cubicBezTo>
                  <a:pt x="1453060" y="2131792"/>
                  <a:pt x="1409911" y="2129307"/>
                  <a:pt x="1366981" y="2125014"/>
                </a:cubicBezTo>
                <a:cubicBezTo>
                  <a:pt x="1315466" y="2112135"/>
                  <a:pt x="1262811" y="2103170"/>
                  <a:pt x="1212435" y="2086378"/>
                </a:cubicBezTo>
                <a:cubicBezTo>
                  <a:pt x="1199556" y="2082085"/>
                  <a:pt x="1187050" y="2076444"/>
                  <a:pt x="1173798" y="2073499"/>
                </a:cubicBezTo>
                <a:cubicBezTo>
                  <a:pt x="1092563" y="2055447"/>
                  <a:pt x="1029448" y="2056206"/>
                  <a:pt x="941979" y="2047741"/>
                </a:cubicBezTo>
                <a:lnTo>
                  <a:pt x="697280" y="2021983"/>
                </a:lnTo>
                <a:cubicBezTo>
                  <a:pt x="680108" y="2017690"/>
                  <a:pt x="663180" y="2012271"/>
                  <a:pt x="645765" y="2009105"/>
                </a:cubicBezTo>
                <a:cubicBezTo>
                  <a:pt x="615899" y="2003675"/>
                  <a:pt x="585555" y="2001217"/>
                  <a:pt x="555612" y="1996226"/>
                </a:cubicBezTo>
                <a:cubicBezTo>
                  <a:pt x="507133" y="1988146"/>
                  <a:pt x="459221" y="1977712"/>
                  <a:pt x="413945" y="1957589"/>
                </a:cubicBezTo>
                <a:cubicBezTo>
                  <a:pt x="397561" y="1950307"/>
                  <a:pt x="332066" y="1898986"/>
                  <a:pt x="323793" y="1893195"/>
                </a:cubicBezTo>
                <a:cubicBezTo>
                  <a:pt x="298432" y="1875442"/>
                  <a:pt x="246519" y="1841679"/>
                  <a:pt x="246519" y="1841679"/>
                </a:cubicBezTo>
                <a:cubicBezTo>
                  <a:pt x="233640" y="1820214"/>
                  <a:pt x="221768" y="1798113"/>
                  <a:pt x="207883" y="1777285"/>
                </a:cubicBezTo>
                <a:cubicBezTo>
                  <a:pt x="195976" y="1759425"/>
                  <a:pt x="181722" y="1743236"/>
                  <a:pt x="169246" y="1725769"/>
                </a:cubicBezTo>
                <a:cubicBezTo>
                  <a:pt x="160249" y="1713174"/>
                  <a:pt x="152074" y="1700012"/>
                  <a:pt x="143488" y="1687133"/>
                </a:cubicBezTo>
                <a:cubicBezTo>
                  <a:pt x="139195" y="1674254"/>
                  <a:pt x="138140" y="1659792"/>
                  <a:pt x="130610" y="1648496"/>
                </a:cubicBezTo>
                <a:cubicBezTo>
                  <a:pt x="120507" y="1633341"/>
                  <a:pt x="99510" y="1626441"/>
                  <a:pt x="91973" y="1609860"/>
                </a:cubicBezTo>
                <a:cubicBezTo>
                  <a:pt x="77324" y="1577633"/>
                  <a:pt x="85851" y="1536284"/>
                  <a:pt x="66215" y="1506829"/>
                </a:cubicBezTo>
                <a:lnTo>
                  <a:pt x="40458" y="1468192"/>
                </a:lnTo>
                <a:cubicBezTo>
                  <a:pt x="34272" y="1424893"/>
                  <a:pt x="23635" y="1345441"/>
                  <a:pt x="14700" y="1300767"/>
                </a:cubicBezTo>
                <a:cubicBezTo>
                  <a:pt x="11229" y="1283410"/>
                  <a:pt x="2022" y="1266950"/>
                  <a:pt x="1821" y="1249251"/>
                </a:cubicBezTo>
                <a:cubicBezTo>
                  <a:pt x="-2277" y="888666"/>
                  <a:pt x="1821" y="528034"/>
                  <a:pt x="1821" y="167426"/>
                </a:cubicBezTo>
              </a:path>
            </a:pathLst>
          </a:custGeom>
          <a:noFill/>
          <a:ln w="12700" cap="sq" cmpd="sng" algn="ctr">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wipe(left)">
                                      <p:cBhvr>
                                        <p:cTn id="25" dur="500"/>
                                        <p:tgtEl>
                                          <p:spTgt spid="11">
                                            <p:txEl>
                                              <p:pRg st="0" end="0"/>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heel(1)">
                                      <p:cBhvr>
                                        <p:cTn id="3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b)数据总线：双向，三态控制，简称DB（Data Bus），用于CPU与存储器和I/O接口之间的传输数据信息。</a:t>
            </a:r>
            <a:endParaRPr lang="zh-CN" altLang="en-US"/>
          </a:p>
          <a:p>
            <a:pPr marL="0" indent="0">
              <a:buNone/>
            </a:pPr>
            <a:endParaRPr lang="zh-CN" altLang="en-US"/>
          </a:p>
          <a:p>
            <a:pPr marL="0" indent="0">
              <a:buNone/>
            </a:pPr>
            <a:endParaRPr lang="zh-CN" altLang="en-US"/>
          </a:p>
          <a:p>
            <a:pPr marL="0" indent="0">
              <a:buNone/>
            </a:pPr>
            <a:r>
              <a:rPr lang="zh-CN" altLang="en-US"/>
              <a:t>8位计算机：数据总线8位 </a:t>
            </a:r>
            <a:r>
              <a:rPr lang="zh-CN" altLang="en-US">
                <a:solidFill>
                  <a:schemeClr val="tx2">
                    <a:lumMod val="95000"/>
                    <a:lumOff val="5000"/>
                  </a:schemeClr>
                </a:solidFill>
              </a:rPr>
              <a:t>  </a:t>
            </a:r>
            <a:r>
              <a:rPr lang="en-US" altLang="zh-CN">
                <a:solidFill>
                  <a:schemeClr val="tx2">
                    <a:lumMod val="95000"/>
                    <a:lumOff val="5000"/>
                  </a:schemeClr>
                </a:solidFill>
              </a:rPr>
              <a:t>D</a:t>
            </a:r>
            <a:r>
              <a:rPr lang="en-US" altLang="zh-CN" baseline="-25000">
                <a:solidFill>
                  <a:schemeClr val="tx2">
                    <a:lumMod val="95000"/>
                    <a:lumOff val="5000"/>
                  </a:schemeClr>
                </a:solidFill>
              </a:rPr>
              <a:t>0</a:t>
            </a:r>
            <a:r>
              <a:rPr lang="zh-CN" altLang="en-US">
                <a:solidFill>
                  <a:schemeClr val="tx2">
                    <a:lumMod val="95000"/>
                    <a:lumOff val="5000"/>
                  </a:schemeClr>
                </a:solidFill>
              </a:rPr>
              <a:t> </a:t>
            </a:r>
            <a:r>
              <a:rPr lang="zh-CN" altLang="en-US"/>
              <a:t>～</a:t>
            </a:r>
            <a:r>
              <a:rPr lang="en-US" altLang="zh-CN"/>
              <a:t>D</a:t>
            </a:r>
            <a:r>
              <a:rPr lang="en-US" altLang="zh-CN" baseline="-25000"/>
              <a:t>7</a:t>
            </a:r>
            <a:endParaRPr lang="zh-CN" altLang="en-US"/>
          </a:p>
          <a:p>
            <a:pPr marL="0" indent="0">
              <a:buNone/>
            </a:pPr>
            <a:r>
              <a:rPr lang="zh-CN" altLang="en-US"/>
              <a:t>8086计算机：数据总线16位   </a:t>
            </a:r>
            <a:r>
              <a:rPr lang="en-US" altLang="zh-CN">
                <a:solidFill>
                  <a:schemeClr val="tx2">
                    <a:lumMod val="95000"/>
                    <a:lumOff val="5000"/>
                  </a:schemeClr>
                </a:solidFill>
                <a:sym typeface="+mn-ea"/>
              </a:rPr>
              <a:t>D</a:t>
            </a:r>
            <a:r>
              <a:rPr lang="en-US" altLang="zh-CN" baseline="-25000">
                <a:solidFill>
                  <a:schemeClr val="tx2">
                    <a:lumMod val="95000"/>
                    <a:lumOff val="5000"/>
                  </a:schemeClr>
                </a:solidFill>
                <a:sym typeface="+mn-ea"/>
              </a:rPr>
              <a:t>0</a:t>
            </a:r>
            <a:r>
              <a:rPr lang="zh-CN" altLang="en-US"/>
              <a:t> ～</a:t>
            </a:r>
            <a:r>
              <a:rPr lang="en-US" altLang="zh-CN">
                <a:solidFill>
                  <a:schemeClr val="tx2">
                    <a:lumMod val="95000"/>
                    <a:lumOff val="5000"/>
                  </a:schemeClr>
                </a:solidFill>
                <a:sym typeface="+mn-ea"/>
              </a:rPr>
              <a:t>D</a:t>
            </a:r>
            <a:r>
              <a:rPr lang="en-US" altLang="zh-CN" baseline="-25000">
                <a:solidFill>
                  <a:schemeClr val="tx2">
                    <a:lumMod val="95000"/>
                    <a:lumOff val="5000"/>
                  </a:schemeClr>
                </a:solidFill>
                <a:sym typeface="+mn-ea"/>
              </a:rPr>
              <a:t>15</a:t>
            </a:r>
            <a:endParaRPr lang="zh-CN" altLang="en-US"/>
          </a:p>
          <a:p>
            <a:pPr marL="0" indent="0">
              <a:buNone/>
            </a:pPr>
            <a:endParaRPr lang="zh-CN" altLang="en-US"/>
          </a:p>
        </p:txBody>
      </p:sp>
      <p:pic>
        <p:nvPicPr>
          <p:cNvPr id="4" name="图片 3"/>
          <p:cNvPicPr>
            <a:picLocks noChangeAspect="1"/>
          </p:cNvPicPr>
          <p:nvPr>
            <p:custDataLst>
              <p:tags r:id="rId1"/>
            </p:custDataLst>
          </p:nvPr>
        </p:nvPicPr>
        <p:blipFill>
          <a:blip r:embed="rId2"/>
          <a:stretch>
            <a:fillRect/>
          </a:stretch>
        </p:blipFill>
        <p:spPr>
          <a:xfrm>
            <a:off x="990600" y="2971800"/>
            <a:ext cx="7028180" cy="990600"/>
          </a:xfrm>
          <a:prstGeom prst="rect">
            <a:avLst/>
          </a:prstGeom>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c)控制总线：三态控制，简称CB（Control Bus），用于传送各种控制命令信号、时序信号和状态信号。</a:t>
            </a:r>
            <a:endParaRPr lang="zh-CN" altLang="en-US"/>
          </a:p>
          <a:p>
            <a:pPr marL="0" indent="0">
              <a:buNone/>
            </a:pPr>
            <a:r>
              <a:rPr lang="zh-CN" altLang="en-US"/>
              <a:t>控制总线中每一根线都有固定的作用和方向，其中有的控制线是CPU向存储器I/O接口发出的（CPU的输出信号），如读（RD）/写（WR）。有的是外部向CPU发来的信号（CPU的输入信号），如外设向CPU发出的中断请求信号。</a:t>
            </a:r>
            <a:endParaRPr lang="zh-CN" altLang="en-US"/>
          </a:p>
          <a:p>
            <a:pPr marL="0" indent="0">
              <a:buNone/>
            </a:pPr>
            <a:r>
              <a:rPr lang="en-US" altLang="zh-CN"/>
              <a:t> </a:t>
            </a:r>
            <a:endParaRPr lang="en-US" altLang="zh-CN"/>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xfrm>
            <a:off x="8557445" y="5924921"/>
            <a:ext cx="516001" cy="4082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eaLnBrk="0" hangingPunct="0">
              <a:lnSpc>
                <a:spcPct val="110000"/>
              </a:lnSpc>
              <a:spcBef>
                <a:spcPct val="20000"/>
              </a:spcBef>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20000"/>
              </a:spcBef>
              <a:buClr>
                <a:schemeClr val="hlink"/>
              </a:buClr>
              <a:buSzPct val="55000"/>
              <a:buFont typeface="Wingdings" panose="05000000000000000000" pitchFamily="2" charset="2"/>
              <a:buChar char="n"/>
              <a:defRPr sz="2500" b="1">
                <a:solidFill>
                  <a:schemeClr val="tx1"/>
                </a:solidFill>
                <a:latin typeface="Tahoma" panose="020B0604030504040204" pitchFamily="34" charset="0"/>
                <a:ea typeface="楷体_GB2312" panose="02010609030101010101" pitchFamily="49" charset="-122"/>
              </a:defRPr>
            </a:lvl2pPr>
            <a:lvl3pPr marL="1143000" indent="-228600" eaLnBrk="0" hangingPunct="0">
              <a:spcBef>
                <a:spcPct val="20000"/>
              </a:spcBef>
              <a:buClr>
                <a:schemeClr val="folHlink"/>
              </a:buClr>
              <a:buSzPct val="50000"/>
              <a:buFont typeface="Wingdings" panose="05000000000000000000" pitchFamily="2" charset="2"/>
              <a:buChar char="n"/>
              <a:defRPr sz="19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19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900">
                <a:solidFill>
                  <a:schemeClr val="tx1"/>
                </a:solidFill>
                <a:latin typeface="Tahoma" panose="020B0604030504040204" pitchFamily="34" charset="0"/>
                <a:ea typeface="宋体" panose="02010600030101010101" pitchFamily="2" charset="-122"/>
              </a:defRPr>
            </a:lvl6pPr>
            <a:lvl7pPr marL="2971165" indent="-228600" eaLnBrk="0" fontAlgn="base" hangingPunct="0">
              <a:spcBef>
                <a:spcPct val="20000"/>
              </a:spcBef>
              <a:spcAft>
                <a:spcPct val="0"/>
              </a:spcAft>
              <a:buClr>
                <a:schemeClr val="accent1"/>
              </a:buClr>
              <a:buSzPct val="50000"/>
              <a:buFont typeface="Wingdings" panose="05000000000000000000" pitchFamily="2" charset="2"/>
              <a:buChar char="n"/>
              <a:defRPr sz="1900">
                <a:solidFill>
                  <a:schemeClr val="tx1"/>
                </a:solidFill>
                <a:latin typeface="Tahoma" panose="020B0604030504040204" pitchFamily="34" charset="0"/>
                <a:ea typeface="宋体" panose="02010600030101010101" pitchFamily="2" charset="-122"/>
              </a:defRPr>
            </a:lvl7pPr>
            <a:lvl8pPr marL="3428365" indent="-228600" eaLnBrk="0" fontAlgn="base" hangingPunct="0">
              <a:spcBef>
                <a:spcPct val="20000"/>
              </a:spcBef>
              <a:spcAft>
                <a:spcPct val="0"/>
              </a:spcAft>
              <a:buClr>
                <a:schemeClr val="accent1"/>
              </a:buClr>
              <a:buSzPct val="50000"/>
              <a:buFont typeface="Wingdings" panose="05000000000000000000" pitchFamily="2" charset="2"/>
              <a:buChar char="n"/>
              <a:defRPr sz="1900">
                <a:solidFill>
                  <a:schemeClr val="tx1"/>
                </a:solidFill>
                <a:latin typeface="Tahoma" panose="020B0604030504040204" pitchFamily="34" charset="0"/>
                <a:ea typeface="宋体" panose="02010600030101010101" pitchFamily="2" charset="-122"/>
              </a:defRPr>
            </a:lvl8pPr>
            <a:lvl9pPr marL="3885565" indent="-228600" eaLnBrk="0" fontAlgn="base" hangingPunct="0">
              <a:spcBef>
                <a:spcPct val="20000"/>
              </a:spcBef>
              <a:spcAft>
                <a:spcPct val="0"/>
              </a:spcAft>
              <a:buClr>
                <a:schemeClr val="accent1"/>
              </a:buClr>
              <a:buSzPct val="50000"/>
              <a:buFont typeface="Wingdings" panose="05000000000000000000" pitchFamily="2" charset="2"/>
              <a:buChar char="n"/>
              <a:defRPr sz="19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SzTx/>
              <a:buFontTx/>
              <a:buNone/>
            </a:pPr>
            <a:fld id="{85FBC920-2E38-451E-A40C-60B7344C5C71}" type="slidenum">
              <a:rPr lang="zh-CN" altLang="en-US" sz="1270" b="0">
                <a:solidFill>
                  <a:schemeClr val="tx1"/>
                </a:solidFill>
                <a:ea typeface="宋体" panose="02010600030101010101" pitchFamily="2" charset="-122"/>
              </a:rPr>
            </a:fld>
            <a:endParaRPr lang="en-US" altLang="zh-CN" sz="1270" b="0">
              <a:solidFill>
                <a:schemeClr val="tx1"/>
              </a:solidFill>
              <a:ea typeface="宋体" panose="02010600030101010101" pitchFamily="2" charset="-122"/>
            </a:endParaRPr>
          </a:p>
        </p:txBody>
      </p:sp>
      <p:sp>
        <p:nvSpPr>
          <p:cNvPr id="17" name="内容占位符 2"/>
          <p:cNvSpPr>
            <a:spLocks noGrp="1"/>
          </p:cNvSpPr>
          <p:nvPr>
            <p:ph idx="1"/>
          </p:nvPr>
        </p:nvSpPr>
        <p:spPr>
          <a:xfrm>
            <a:off x="3074501" y="2083016"/>
            <a:ext cx="3456384" cy="524555"/>
          </a:xfrm>
          <a:solidFill>
            <a:schemeClr val="accent5">
              <a:lumMod val="25000"/>
            </a:schemeClr>
          </a:solidFill>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1"/>
          <a:lstStyle/>
          <a:p>
            <a:pPr marL="0" indent="0">
              <a:buNone/>
              <a:defRPr/>
            </a:pPr>
            <a:r>
              <a:rPr lang="zh-CN" altLang="en-US" dirty="0">
                <a:solidFill>
                  <a:schemeClr val="bg1"/>
                </a:solidFill>
              </a:rPr>
              <a:t>计算机系统</a:t>
            </a:r>
            <a:endParaRPr lang="zh-CN" altLang="en-US" dirty="0">
              <a:solidFill>
                <a:schemeClr val="bg1"/>
              </a:solidFill>
            </a:endParaRPr>
          </a:p>
        </p:txBody>
      </p:sp>
      <p:sp>
        <p:nvSpPr>
          <p:cNvPr id="20" name="内容占位符 2"/>
          <p:cNvSpPr txBox="1"/>
          <p:nvPr/>
        </p:nvSpPr>
        <p:spPr bwMode="auto">
          <a:xfrm>
            <a:off x="1782247" y="3451234"/>
            <a:ext cx="2592000" cy="524555"/>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82934" tIns="41467" rIns="82934" bIns="41467" anchor="ctr" anchorCtr="1"/>
          <a:lstStyle>
            <a:lvl1pPr marL="342900" indent="-342900" algn="just" rtl="0" eaLnBrk="0" fontAlgn="base" hangingPunct="0">
              <a:lnSpc>
                <a:spcPct val="110000"/>
              </a:lnSpc>
              <a:spcBef>
                <a:spcPct val="20000"/>
              </a:spcBef>
              <a:spcAft>
                <a:spcPct val="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just" rtl="0" eaLnBrk="0" fontAlgn="base" hangingPunct="0">
              <a:lnSpc>
                <a:spcPct val="110000"/>
              </a:lnSpc>
              <a:spcBef>
                <a:spcPct val="20000"/>
              </a:spcBef>
              <a:spcAft>
                <a:spcPct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000" b="1">
                <a:solidFill>
                  <a:srgbClr val="FF0000"/>
                </a:solidFill>
                <a:latin typeface="+mn-lt"/>
                <a:ea typeface="宋体" panose="02010600030101010101" pitchFamily="2" charset="-122"/>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buNone/>
              <a:defRPr/>
            </a:pPr>
            <a:r>
              <a:rPr lang="zh-CN" altLang="en-US" sz="1995" kern="0"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硬件系统</a:t>
            </a:r>
            <a:endParaRPr lang="zh-CN" altLang="en-US" sz="1995" kern="0"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21" name="内容占位符 2"/>
          <p:cNvSpPr txBox="1"/>
          <p:nvPr/>
        </p:nvSpPr>
        <p:spPr bwMode="auto">
          <a:xfrm>
            <a:off x="5162733" y="3471759"/>
            <a:ext cx="2592288" cy="524555"/>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82934" tIns="41467" rIns="82934" bIns="41467" anchor="ctr" anchorCtr="1"/>
          <a:lstStyle>
            <a:lvl1pPr marL="342900" indent="-342900" algn="just" rtl="0" eaLnBrk="0" fontAlgn="base" hangingPunct="0">
              <a:lnSpc>
                <a:spcPct val="110000"/>
              </a:lnSpc>
              <a:spcBef>
                <a:spcPct val="20000"/>
              </a:spcBef>
              <a:spcAft>
                <a:spcPct val="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just" rtl="0" eaLnBrk="0" fontAlgn="base" hangingPunct="0">
              <a:lnSpc>
                <a:spcPct val="110000"/>
              </a:lnSpc>
              <a:spcBef>
                <a:spcPct val="20000"/>
              </a:spcBef>
              <a:spcAft>
                <a:spcPct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000" b="1">
                <a:solidFill>
                  <a:srgbClr val="FF0000"/>
                </a:solidFill>
                <a:latin typeface="+mn-lt"/>
                <a:ea typeface="宋体" panose="02010600030101010101" pitchFamily="2" charset="-122"/>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buNone/>
              <a:defRPr/>
            </a:pPr>
            <a:r>
              <a:rPr lang="zh-CN" altLang="en-US" sz="1995" kern="0"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软件系统</a:t>
            </a:r>
            <a:endParaRPr lang="zh-CN" altLang="en-US" sz="1995" kern="0"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cxnSp>
        <p:nvCxnSpPr>
          <p:cNvPr id="24" name="直接连接符 23"/>
          <p:cNvCxnSpPr>
            <a:cxnSpLocks noChangeShapeType="1"/>
          </p:cNvCxnSpPr>
          <p:nvPr/>
        </p:nvCxnSpPr>
        <p:spPr bwMode="auto">
          <a:xfrm>
            <a:off x="4802753" y="2638587"/>
            <a:ext cx="0" cy="432000"/>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cxnSp>
        <p:nvCxnSpPr>
          <p:cNvPr id="25" name="直接连接符 24"/>
          <p:cNvCxnSpPr>
            <a:cxnSpLocks noChangeShapeType="1"/>
          </p:cNvCxnSpPr>
          <p:nvPr/>
        </p:nvCxnSpPr>
        <p:spPr bwMode="auto">
          <a:xfrm flipH="1">
            <a:off x="3071873" y="3070587"/>
            <a:ext cx="0" cy="380161"/>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cxnSp>
        <p:nvCxnSpPr>
          <p:cNvPr id="26" name="直接连接符 25"/>
          <p:cNvCxnSpPr>
            <a:cxnSpLocks noChangeShapeType="1"/>
          </p:cNvCxnSpPr>
          <p:nvPr/>
        </p:nvCxnSpPr>
        <p:spPr bwMode="auto">
          <a:xfrm>
            <a:off x="3079076" y="3070587"/>
            <a:ext cx="3368160" cy="0"/>
          </a:xfrm>
          <a:prstGeom prst="line">
            <a:avLst/>
          </a:prstGeom>
          <a:noFill/>
          <a:ln w="25400" cap="sq" algn="ctr">
            <a:solidFill>
              <a:srgbClr val="FF6600"/>
            </a:solidFill>
            <a:round/>
            <a:headEnd type="none" w="sm" len="sm"/>
            <a:tailEnd type="none" w="lg" len="lg"/>
          </a:ln>
          <a:extLst>
            <a:ext uri="{909E8E84-426E-40DD-AFC4-6F175D3DCCD1}">
              <a14:hiddenFill xmlns:a14="http://schemas.microsoft.com/office/drawing/2010/main">
                <a:noFill/>
              </a14:hiddenFill>
            </a:ext>
          </a:extLst>
        </p:spPr>
      </p:cxnSp>
      <p:cxnSp>
        <p:nvCxnSpPr>
          <p:cNvPr id="28" name="直接连接符 27"/>
          <p:cNvCxnSpPr>
            <a:cxnSpLocks noChangeShapeType="1"/>
          </p:cNvCxnSpPr>
          <p:nvPr/>
        </p:nvCxnSpPr>
        <p:spPr bwMode="auto">
          <a:xfrm>
            <a:off x="6458754" y="3070588"/>
            <a:ext cx="0" cy="417601"/>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cxnSp>
        <p:nvCxnSpPr>
          <p:cNvPr id="29" name="直接连接符 28"/>
          <p:cNvCxnSpPr>
            <a:cxnSpLocks noChangeShapeType="1"/>
          </p:cNvCxnSpPr>
          <p:nvPr/>
        </p:nvCxnSpPr>
        <p:spPr bwMode="auto">
          <a:xfrm>
            <a:off x="5738754" y="2821466"/>
            <a:ext cx="0" cy="0"/>
          </a:xfrm>
          <a:prstGeom prst="line">
            <a:avLst/>
          </a:prstGeom>
          <a:noFill/>
          <a:ln w="25400" cap="sq" algn="ctr">
            <a:solidFill>
              <a:srgbClr val="FF6600"/>
            </a:solidFill>
            <a:round/>
            <a:headEnd type="none" w="sm" len="sm"/>
            <a:tailEnd type="none" w="lg" len="lg"/>
          </a:ln>
          <a:extLst>
            <a:ext uri="{909E8E84-426E-40DD-AFC4-6F175D3DCCD1}">
              <a14:hiddenFill xmlns:a14="http://schemas.microsoft.com/office/drawing/2010/main">
                <a:noFill/>
              </a14:hiddenFill>
            </a:ext>
          </a:extLst>
        </p:spPr>
      </p:cxnSp>
      <p:sp>
        <p:nvSpPr>
          <p:cNvPr id="13" name="内容占位符 2"/>
          <p:cNvSpPr txBox="1"/>
          <p:nvPr/>
        </p:nvSpPr>
        <p:spPr bwMode="auto">
          <a:xfrm>
            <a:off x="914220" y="4789228"/>
            <a:ext cx="1872000" cy="524555"/>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82934" tIns="41467" rIns="82934" bIns="41467" anchor="ctr" anchorCtr="1"/>
          <a:lstStyle>
            <a:lvl1pPr marL="342900" indent="-342900" algn="just" rtl="0" eaLnBrk="0" fontAlgn="base" hangingPunct="0">
              <a:lnSpc>
                <a:spcPct val="110000"/>
              </a:lnSpc>
              <a:spcBef>
                <a:spcPct val="20000"/>
              </a:spcBef>
              <a:spcAft>
                <a:spcPct val="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just" rtl="0" eaLnBrk="0" fontAlgn="base" hangingPunct="0">
              <a:lnSpc>
                <a:spcPct val="110000"/>
              </a:lnSpc>
              <a:spcBef>
                <a:spcPct val="20000"/>
              </a:spcBef>
              <a:spcAft>
                <a:spcPct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000" b="1">
                <a:solidFill>
                  <a:srgbClr val="FF0000"/>
                </a:solidFill>
                <a:latin typeface="+mn-lt"/>
                <a:ea typeface="宋体" panose="02010600030101010101" pitchFamily="2" charset="-122"/>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buNone/>
              <a:defRPr/>
            </a:pPr>
            <a:r>
              <a:rPr lang="zh-CN" altLang="en-US" sz="1995" kern="0"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主机系统</a:t>
            </a:r>
            <a:endParaRPr lang="zh-CN" altLang="en-US" sz="1995" kern="0"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14" name="内容占位符 2"/>
          <p:cNvSpPr txBox="1"/>
          <p:nvPr/>
        </p:nvSpPr>
        <p:spPr bwMode="auto">
          <a:xfrm>
            <a:off x="3362742" y="4798652"/>
            <a:ext cx="1872000" cy="524555"/>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82934" tIns="41467" rIns="82934" bIns="41467" anchor="ctr" anchorCtr="1"/>
          <a:lstStyle>
            <a:lvl1pPr marL="342900" indent="-342900" algn="just" rtl="0" eaLnBrk="0" fontAlgn="base" hangingPunct="0">
              <a:lnSpc>
                <a:spcPct val="110000"/>
              </a:lnSpc>
              <a:spcBef>
                <a:spcPct val="20000"/>
              </a:spcBef>
              <a:spcAft>
                <a:spcPct val="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just" rtl="0" eaLnBrk="0" fontAlgn="base" hangingPunct="0">
              <a:lnSpc>
                <a:spcPct val="110000"/>
              </a:lnSpc>
              <a:spcBef>
                <a:spcPct val="20000"/>
              </a:spcBef>
              <a:spcAft>
                <a:spcPct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000" b="1">
                <a:solidFill>
                  <a:srgbClr val="FF0000"/>
                </a:solidFill>
                <a:latin typeface="+mn-lt"/>
                <a:ea typeface="宋体" panose="02010600030101010101" pitchFamily="2" charset="-122"/>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buNone/>
              <a:defRPr/>
            </a:pPr>
            <a:r>
              <a:rPr lang="zh-CN" altLang="en-US" sz="1995" kern="0"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外部设备</a:t>
            </a:r>
            <a:endParaRPr lang="zh-CN" altLang="en-US" sz="1995" kern="0"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cxnSp>
        <p:nvCxnSpPr>
          <p:cNvPr id="15" name="直接连接符 14"/>
          <p:cNvCxnSpPr>
            <a:cxnSpLocks noChangeShapeType="1"/>
          </p:cNvCxnSpPr>
          <p:nvPr/>
        </p:nvCxnSpPr>
        <p:spPr bwMode="auto">
          <a:xfrm flipH="1">
            <a:off x="1850753" y="4408346"/>
            <a:ext cx="0" cy="380161"/>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cxnSp>
        <p:nvCxnSpPr>
          <p:cNvPr id="16" name="直接连接符 15"/>
          <p:cNvCxnSpPr>
            <a:cxnSpLocks noChangeShapeType="1"/>
          </p:cNvCxnSpPr>
          <p:nvPr/>
        </p:nvCxnSpPr>
        <p:spPr bwMode="auto">
          <a:xfrm>
            <a:off x="1850754" y="4406907"/>
            <a:ext cx="2448000" cy="0"/>
          </a:xfrm>
          <a:prstGeom prst="line">
            <a:avLst/>
          </a:prstGeom>
          <a:noFill/>
          <a:ln w="25400" cap="sq" algn="ctr">
            <a:solidFill>
              <a:srgbClr val="FF6600"/>
            </a:solidFill>
            <a:round/>
            <a:headEnd type="none" w="sm" len="sm"/>
            <a:tailEnd type="none" w="lg" len="lg"/>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a:off x="4303074" y="4408347"/>
            <a:ext cx="0" cy="417601"/>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cxnSp>
        <p:nvCxnSpPr>
          <p:cNvPr id="19" name="直接连接符 18"/>
          <p:cNvCxnSpPr>
            <a:cxnSpLocks noChangeShapeType="1"/>
          </p:cNvCxnSpPr>
          <p:nvPr/>
        </p:nvCxnSpPr>
        <p:spPr bwMode="auto">
          <a:xfrm>
            <a:off x="3071873" y="3976346"/>
            <a:ext cx="0" cy="430561"/>
          </a:xfrm>
          <a:prstGeom prst="line">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sp>
        <p:nvSpPr>
          <p:cNvPr id="9" name="椭圆 8"/>
          <p:cNvSpPr>
            <a:spLocks noChangeArrowheads="1"/>
          </p:cNvSpPr>
          <p:nvPr/>
        </p:nvSpPr>
        <p:spPr bwMode="auto">
          <a:xfrm>
            <a:off x="4763155" y="3279388"/>
            <a:ext cx="3592679" cy="983520"/>
          </a:xfrm>
          <a:prstGeom prst="ellipse">
            <a:avLst/>
          </a:prstGeom>
          <a:noFill/>
          <a:ln w="19050" cap="sq" algn="ctr">
            <a:solidFill>
              <a:srgbClr val="FF0000"/>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lIns="82934" tIns="41467" rIns="82934" bIns="41467"/>
          <a:lstStyle>
            <a:lvl1pPr eaLnBrk="0" hangingPunct="0">
              <a:lnSpc>
                <a:spcPct val="110000"/>
              </a:lnSpc>
              <a:spcBef>
                <a:spcPct val="20000"/>
              </a:spcBef>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20000"/>
              </a:spcBef>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spcBef>
                <a:spcPct val="20000"/>
              </a:spcBef>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635" b="0">
              <a:solidFill>
                <a:schemeClr val="tx1"/>
              </a:solidFill>
              <a:ea typeface="宋体" panose="02010600030101010101" pitchFamily="2" charset="-122"/>
            </a:endParaRPr>
          </a:p>
        </p:txBody>
      </p:sp>
      <p:sp>
        <p:nvSpPr>
          <p:cNvPr id="23" name="标题 1"/>
          <p:cNvSpPr>
            <a:spLocks noGrp="1"/>
          </p:cNvSpPr>
          <p:nvPr>
            <p:ph type="title"/>
          </p:nvPr>
        </p:nvSpPr>
        <p:spPr>
          <a:xfrm>
            <a:off x="156430" y="1084106"/>
            <a:ext cx="8400876" cy="968040"/>
          </a:xfrm>
        </p:spPr>
        <p:txBody>
          <a:bodyPr/>
          <a:lstStyle/>
          <a:p>
            <a:pPr indent="677545">
              <a:lnSpc>
                <a:spcPct val="120000"/>
              </a:lnSpc>
            </a:pPr>
            <a:r>
              <a:rPr lang="zh-CN" altLang="en-US" sz="2540" dirty="0">
                <a:solidFill>
                  <a:schemeClr val="tx1"/>
                </a:solidFill>
              </a:rPr>
              <a:t>计算机系统由硬件和软件组成，它们</a:t>
            </a:r>
            <a:r>
              <a:rPr lang="zh-CN" altLang="en-US" sz="2540" dirty="0">
                <a:solidFill>
                  <a:srgbClr val="C00000"/>
                </a:solidFill>
              </a:rPr>
              <a:t>相互协同</a:t>
            </a:r>
            <a:r>
              <a:rPr lang="zh-CN" altLang="en-US" sz="2540" dirty="0">
                <a:solidFill>
                  <a:schemeClr val="tx1"/>
                </a:solidFill>
              </a:rPr>
              <a:t>完成各种任务（</a:t>
            </a:r>
            <a:r>
              <a:rPr lang="zh-CN" altLang="en-US" sz="2540" dirty="0">
                <a:solidFill>
                  <a:schemeClr val="tx1"/>
                </a:solidFill>
                <a:latin typeface="华文楷体" panose="02010600040101010101" pitchFamily="2" charset="-122"/>
                <a:ea typeface="华文楷体" panose="02010600040101010101" pitchFamily="2" charset="-122"/>
              </a:rPr>
              <a:t>程序执行</a:t>
            </a:r>
            <a:r>
              <a:rPr lang="zh-CN" altLang="en-US" sz="2540" dirty="0">
                <a:solidFill>
                  <a:schemeClr val="tx1"/>
                </a:solidFill>
              </a:rPr>
              <a:t>）</a:t>
            </a:r>
            <a:endParaRPr lang="zh-CN" altLang="en-US" sz="2540" dirty="0">
              <a:solidFill>
                <a:schemeClr val="tx1"/>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a:xfrm>
            <a:off x="8491680" y="5911560"/>
            <a:ext cx="587520" cy="391680"/>
          </a:xfrm>
        </p:spPr>
        <p:txBody>
          <a:bodyPr/>
          <a:lstStyle/>
          <a:p>
            <a:pPr>
              <a:defRPr/>
            </a:pPr>
            <a:fld id="{4E04AD3A-2396-4CD7-945C-331701EE0417}" type="slidenum">
              <a:rPr lang="zh-CN" altLang="en-US" sz="100"/>
            </a:fld>
            <a:endParaRPr lang="en-US" altLang="zh-CN" sz="100"/>
          </a:p>
        </p:txBody>
      </p:sp>
      <p:sp>
        <p:nvSpPr>
          <p:cNvPr id="81922" name="Rectangle 2"/>
          <p:cNvSpPr>
            <a:spLocks noGrp="1" noChangeArrowheads="1"/>
          </p:cNvSpPr>
          <p:nvPr>
            <p:ph type="title"/>
          </p:nvPr>
        </p:nvSpPr>
        <p:spPr>
          <a:xfrm>
            <a:off x="391680" y="228630"/>
            <a:ext cx="7793280" cy="665280"/>
          </a:xfrm>
        </p:spPr>
        <p:txBody>
          <a:bodyPr/>
          <a:lstStyle/>
          <a:p>
            <a:pPr eaLnBrk="1" hangingPunct="1"/>
            <a:r>
              <a:rPr lang="zh-CN" altLang="en-US" dirty="0" smtClean="0"/>
              <a:t>软件</a:t>
            </a:r>
            <a:endParaRPr lang="zh-CN" altLang="en-US" u="sng" dirty="0" smtClean="0">
              <a:solidFill>
                <a:srgbClr val="FFFFFF"/>
              </a:solidFill>
            </a:endParaRPr>
          </a:p>
        </p:txBody>
      </p:sp>
      <p:sp>
        <p:nvSpPr>
          <p:cNvPr id="184323" name="Rectangle 3"/>
          <p:cNvSpPr>
            <a:spLocks noGrp="1" noChangeArrowheads="1"/>
          </p:cNvSpPr>
          <p:nvPr>
            <p:ph type="body" idx="1"/>
          </p:nvPr>
        </p:nvSpPr>
        <p:spPr>
          <a:xfrm>
            <a:off x="522720" y="1600110"/>
            <a:ext cx="8164281" cy="1437120"/>
          </a:xfrm>
        </p:spPr>
        <p:txBody>
          <a:bodyPr/>
          <a:lstStyle/>
          <a:p>
            <a:pPr marL="0" lvl="1" indent="541655" eaLnBrk="1" hangingPunct="1">
              <a:spcAft>
                <a:spcPct val="0"/>
              </a:spcAft>
              <a:buNone/>
            </a:pPr>
            <a:r>
              <a:rPr lang="zh-CN" altLang="en-US" sz="1995" dirty="0" smtClean="0">
                <a:cs typeface="华文中宋" panose="02010600040101010101" pitchFamily="2" charset="-122"/>
              </a:rPr>
              <a:t>为运行、管理和维护计算机系统或为实现某一功能而编写的各种程序的总和及其相关资料。</a:t>
            </a:r>
            <a:endParaRPr lang="zh-CN" altLang="en-US" sz="1995" dirty="0" smtClean="0">
              <a:cs typeface="华文中宋" panose="02010600040101010101" pitchFamily="2" charset="-122"/>
            </a:endParaRPr>
          </a:p>
        </p:txBody>
      </p:sp>
      <p:sp>
        <p:nvSpPr>
          <p:cNvPr id="184324" name="Text Box 4"/>
          <p:cNvSpPr txBox="1">
            <a:spLocks noChangeArrowheads="1"/>
          </p:cNvSpPr>
          <p:nvPr/>
        </p:nvSpPr>
        <p:spPr bwMode="auto">
          <a:xfrm>
            <a:off x="2759310" y="3473820"/>
            <a:ext cx="1402560" cy="104775"/>
          </a:xfrm>
          <a:prstGeom prst="rect">
            <a:avLst/>
          </a:prstGeom>
          <a:noFill/>
          <a:ln w="9525">
            <a:noFill/>
            <a:miter lim="800000"/>
          </a:ln>
        </p:spPr>
        <p:txBody>
          <a:bodyPr wrap="square">
            <a:spAutoFit/>
          </a:bodyPr>
          <a:lstStyle/>
          <a:p>
            <a:pPr>
              <a:spcBef>
                <a:spcPct val="50000"/>
              </a:spcBef>
            </a:pPr>
            <a:r>
              <a:rPr lang="zh-CN" altLang="en-US" sz="1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系统软件</a:t>
            </a:r>
            <a:endParaRPr lang="zh-CN" altLang="en-US" sz="1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84325" name="Text Box 5"/>
          <p:cNvSpPr txBox="1">
            <a:spLocks noChangeArrowheads="1"/>
          </p:cNvSpPr>
          <p:nvPr/>
        </p:nvSpPr>
        <p:spPr bwMode="auto">
          <a:xfrm>
            <a:off x="2821230" y="4571100"/>
            <a:ext cx="1843200" cy="104775"/>
          </a:xfrm>
          <a:prstGeom prst="rect">
            <a:avLst/>
          </a:prstGeom>
          <a:noFill/>
          <a:ln w="9525">
            <a:noFill/>
            <a:miter lim="800000"/>
          </a:ln>
        </p:spPr>
        <p:txBody>
          <a:bodyPr>
            <a:spAutoFit/>
          </a:bodyPr>
          <a:lstStyle/>
          <a:p>
            <a:pPr>
              <a:spcBef>
                <a:spcPct val="50000"/>
              </a:spcBef>
            </a:pPr>
            <a:r>
              <a:rPr lang="zh-CN" altLang="en-US" sz="1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应用软件</a:t>
            </a:r>
            <a:endParaRPr lang="zh-CN" altLang="en-US" sz="10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84326" name="Text Box 6"/>
          <p:cNvSpPr txBox="1">
            <a:spLocks noChangeArrowheads="1"/>
          </p:cNvSpPr>
          <p:nvPr/>
        </p:nvSpPr>
        <p:spPr bwMode="auto">
          <a:xfrm>
            <a:off x="4245412" y="2906460"/>
            <a:ext cx="1539360" cy="134620"/>
          </a:xfrm>
          <a:prstGeom prst="rect">
            <a:avLst/>
          </a:prstGeom>
          <a:noFill/>
          <a:ln w="9525">
            <a:noFill/>
            <a:miter lim="800000"/>
          </a:ln>
        </p:spPr>
        <p:txBody>
          <a:bodyPr tIns="32655" bIns="32655">
            <a:spAutoFit/>
          </a:bodyPr>
          <a:lstStyle/>
          <a:p>
            <a:pPr>
              <a:lnSpc>
                <a:spcPct val="105000"/>
              </a:lnSpc>
              <a:spcBef>
                <a:spcPct val="10000"/>
              </a:spcBef>
              <a:spcAft>
                <a:spcPct val="5000"/>
              </a:spcAft>
            </a:pPr>
            <a:r>
              <a:rPr lang="zh-CN" altLang="en-US" sz="1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操作系统</a:t>
            </a:r>
            <a:endParaRPr lang="zh-CN" altLang="en-US" sz="1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endParaRPr>
          </a:p>
          <a:p>
            <a:pPr>
              <a:lnSpc>
                <a:spcPct val="105000"/>
              </a:lnSpc>
              <a:spcBef>
                <a:spcPct val="10000"/>
              </a:spcBef>
              <a:spcAft>
                <a:spcPct val="5000"/>
              </a:spcAft>
            </a:pPr>
            <a:r>
              <a:rPr lang="zh-CN" altLang="en-US" sz="1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编译系统</a:t>
            </a:r>
            <a:endParaRPr lang="zh-CN" altLang="en-US" sz="1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endParaRPr>
          </a:p>
          <a:p>
            <a:pPr>
              <a:lnSpc>
                <a:spcPct val="105000"/>
              </a:lnSpc>
              <a:spcBef>
                <a:spcPct val="10000"/>
              </a:spcBef>
              <a:spcAft>
                <a:spcPct val="5000"/>
              </a:spcAft>
            </a:pPr>
            <a:r>
              <a:rPr lang="zh-CN" altLang="en-US" sz="1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网络系统</a:t>
            </a:r>
            <a:endParaRPr lang="zh-CN" altLang="en-US" sz="1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endParaRPr>
          </a:p>
          <a:p>
            <a:pPr>
              <a:lnSpc>
                <a:spcPct val="105000"/>
              </a:lnSpc>
              <a:spcBef>
                <a:spcPct val="10000"/>
              </a:spcBef>
              <a:spcAft>
                <a:spcPct val="5000"/>
              </a:spcAft>
            </a:pPr>
            <a:r>
              <a:rPr lang="zh-CN" altLang="en-US" sz="1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工具软件</a:t>
            </a:r>
            <a:endParaRPr lang="zh-CN" altLang="en-US" sz="1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84329" name="Text Box 9"/>
          <p:cNvSpPr txBox="1">
            <a:spLocks noChangeArrowheads="1"/>
          </p:cNvSpPr>
          <p:nvPr/>
        </p:nvSpPr>
        <p:spPr bwMode="auto">
          <a:xfrm>
            <a:off x="1697990" y="4010660"/>
            <a:ext cx="953135" cy="808355"/>
          </a:xfrm>
          <a:prstGeom prst="rect">
            <a:avLst/>
          </a:prstGeom>
          <a:noFill/>
          <a:ln w="9525">
            <a:noFill/>
            <a:miter lim="800000"/>
          </a:ln>
        </p:spPr>
        <p:txBody>
          <a:bodyPr>
            <a:noAutofit/>
          </a:bodyPr>
          <a:lstStyle/>
          <a:p>
            <a:pPr>
              <a:spcBef>
                <a:spcPct val="50000"/>
              </a:spcBef>
            </a:pPr>
            <a:r>
              <a:rPr lang="zh-CN" altLang="en-US" sz="100" b="1">
                <a:effectLst>
                  <a:outerShdw blurRad="38100" dist="38100" dir="2700000" algn="tl">
                    <a:srgbClr val="000000">
                      <a:alpha val="43137"/>
                    </a:srgbClr>
                  </a:outerShdw>
                </a:effectLst>
                <a:latin typeface="黑体" panose="02010600030101010101" pitchFamily="49" charset="-122"/>
                <a:ea typeface="黑体" panose="02010600030101010101" pitchFamily="49" charset="-122"/>
                <a:cs typeface="华文中宋" panose="02010600040101010101" pitchFamily="2" charset="-122"/>
              </a:rPr>
              <a:t>软件</a:t>
            </a:r>
            <a:endParaRPr lang="zh-CN" altLang="en-US" sz="100">
              <a:effectLst>
                <a:outerShdw blurRad="38100" dist="38100" dir="2700000" algn="tl">
                  <a:srgbClr val="000000">
                    <a:alpha val="43137"/>
                  </a:srgbClr>
                </a:outerShdw>
              </a:effectLst>
              <a:latin typeface="黑体" panose="02010600030101010101" pitchFamily="49" charset="-122"/>
              <a:ea typeface="黑体" panose="02010600030101010101" pitchFamily="49" charset="-122"/>
              <a:cs typeface="华文中宋" panose="0201060004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660400" y="2362200"/>
            <a:ext cx="7524750" cy="405765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84324"/>
                                        </p:tgtEl>
                                        <p:attrNameLst>
                                          <p:attrName>style.visibility</p:attrName>
                                        </p:attrNameLst>
                                      </p:cBhvr>
                                      <p:to>
                                        <p:strVal val="visible"/>
                                      </p:to>
                                    </p:set>
                                    <p:anim calcmode="lin" valueType="num">
                                      <p:cBhvr>
                                        <p:cTn id="7" dur="500" fill="hold"/>
                                        <p:tgtEl>
                                          <p:spTgt spid="184324"/>
                                        </p:tgtEl>
                                        <p:attrNameLst>
                                          <p:attrName>ppt_x</p:attrName>
                                        </p:attrNameLst>
                                      </p:cBhvr>
                                      <p:tavLst>
                                        <p:tav tm="0">
                                          <p:val>
                                            <p:strVal val="#ppt_x"/>
                                          </p:val>
                                        </p:tav>
                                        <p:tav tm="100000">
                                          <p:val>
                                            <p:strVal val="#ppt_x"/>
                                          </p:val>
                                        </p:tav>
                                      </p:tavLst>
                                    </p:anim>
                                    <p:anim calcmode="lin" valueType="num">
                                      <p:cBhvr>
                                        <p:cTn id="8" dur="500" fill="hold"/>
                                        <p:tgtEl>
                                          <p:spTgt spid="184324"/>
                                        </p:tgtEl>
                                        <p:attrNameLst>
                                          <p:attrName>ppt_y</p:attrName>
                                        </p:attrNameLst>
                                      </p:cBhvr>
                                      <p:tavLst>
                                        <p:tav tm="0">
                                          <p:val>
                                            <p:strVal val="#ppt_y+#ppt_h/2"/>
                                          </p:val>
                                        </p:tav>
                                        <p:tav tm="100000">
                                          <p:val>
                                            <p:strVal val="#ppt_y"/>
                                          </p:val>
                                        </p:tav>
                                      </p:tavLst>
                                    </p:anim>
                                    <p:anim calcmode="lin" valueType="num">
                                      <p:cBhvr>
                                        <p:cTn id="9" dur="500" fill="hold"/>
                                        <p:tgtEl>
                                          <p:spTgt spid="184324"/>
                                        </p:tgtEl>
                                        <p:attrNameLst>
                                          <p:attrName>ppt_w</p:attrName>
                                        </p:attrNameLst>
                                      </p:cBhvr>
                                      <p:tavLst>
                                        <p:tav tm="0">
                                          <p:val>
                                            <p:strVal val="#ppt_w"/>
                                          </p:val>
                                        </p:tav>
                                        <p:tav tm="100000">
                                          <p:val>
                                            <p:strVal val="#ppt_w"/>
                                          </p:val>
                                        </p:tav>
                                      </p:tavLst>
                                    </p:anim>
                                    <p:anim calcmode="lin" valueType="num">
                                      <p:cBhvr>
                                        <p:cTn id="10" dur="500" fill="hold"/>
                                        <p:tgtEl>
                                          <p:spTgt spid="184324"/>
                                        </p:tgtEl>
                                        <p:attrNameLst>
                                          <p:attrName>ppt_h</p:attrName>
                                        </p:attrNameLst>
                                      </p:cBhvr>
                                      <p:tavLst>
                                        <p:tav tm="0">
                                          <p:val>
                                            <p:fltVal val="0"/>
                                          </p:val>
                                        </p:tav>
                                        <p:tav tm="100000">
                                          <p:val>
                                            <p:strVal val="#ppt_h"/>
                                          </p:val>
                                        </p:tav>
                                      </p:tavLst>
                                    </p:anim>
                                  </p:childTnLst>
                                </p:cTn>
                              </p:par>
                              <p:par>
                                <p:cTn id="11" presetID="17" presetClass="entr" presetSubtype="4" fill="hold" grpId="0" nodeType="withEffect">
                                  <p:stCondLst>
                                    <p:cond delay="0"/>
                                  </p:stCondLst>
                                  <p:childTnLst>
                                    <p:set>
                                      <p:cBhvr>
                                        <p:cTn id="12" dur="1" fill="hold">
                                          <p:stCondLst>
                                            <p:cond delay="0"/>
                                          </p:stCondLst>
                                        </p:cTn>
                                        <p:tgtEl>
                                          <p:spTgt spid="184325"/>
                                        </p:tgtEl>
                                        <p:attrNameLst>
                                          <p:attrName>style.visibility</p:attrName>
                                        </p:attrNameLst>
                                      </p:cBhvr>
                                      <p:to>
                                        <p:strVal val="visible"/>
                                      </p:to>
                                    </p:set>
                                    <p:anim calcmode="lin" valueType="num">
                                      <p:cBhvr>
                                        <p:cTn id="13" dur="500" fill="hold"/>
                                        <p:tgtEl>
                                          <p:spTgt spid="184325"/>
                                        </p:tgtEl>
                                        <p:attrNameLst>
                                          <p:attrName>ppt_x</p:attrName>
                                        </p:attrNameLst>
                                      </p:cBhvr>
                                      <p:tavLst>
                                        <p:tav tm="0">
                                          <p:val>
                                            <p:strVal val="#ppt_x"/>
                                          </p:val>
                                        </p:tav>
                                        <p:tav tm="100000">
                                          <p:val>
                                            <p:strVal val="#ppt_x"/>
                                          </p:val>
                                        </p:tav>
                                      </p:tavLst>
                                    </p:anim>
                                    <p:anim calcmode="lin" valueType="num">
                                      <p:cBhvr>
                                        <p:cTn id="14" dur="500" fill="hold"/>
                                        <p:tgtEl>
                                          <p:spTgt spid="184325"/>
                                        </p:tgtEl>
                                        <p:attrNameLst>
                                          <p:attrName>ppt_y</p:attrName>
                                        </p:attrNameLst>
                                      </p:cBhvr>
                                      <p:tavLst>
                                        <p:tav tm="0">
                                          <p:val>
                                            <p:strVal val="#ppt_y+#ppt_h/2"/>
                                          </p:val>
                                        </p:tav>
                                        <p:tav tm="100000">
                                          <p:val>
                                            <p:strVal val="#ppt_y"/>
                                          </p:val>
                                        </p:tav>
                                      </p:tavLst>
                                    </p:anim>
                                    <p:anim calcmode="lin" valueType="num">
                                      <p:cBhvr>
                                        <p:cTn id="15" dur="500" fill="hold"/>
                                        <p:tgtEl>
                                          <p:spTgt spid="184325"/>
                                        </p:tgtEl>
                                        <p:attrNameLst>
                                          <p:attrName>ppt_w</p:attrName>
                                        </p:attrNameLst>
                                      </p:cBhvr>
                                      <p:tavLst>
                                        <p:tav tm="0">
                                          <p:val>
                                            <p:strVal val="#ppt_w"/>
                                          </p:val>
                                        </p:tav>
                                        <p:tav tm="100000">
                                          <p:val>
                                            <p:strVal val="#ppt_w"/>
                                          </p:val>
                                        </p:tav>
                                      </p:tavLst>
                                    </p:anim>
                                    <p:anim calcmode="lin" valueType="num">
                                      <p:cBhvr>
                                        <p:cTn id="16" dur="500" fill="hold"/>
                                        <p:tgtEl>
                                          <p:spTgt spid="184325"/>
                                        </p:tgtEl>
                                        <p:attrNameLst>
                                          <p:attrName>ppt_h</p:attrName>
                                        </p:attrNameLst>
                                      </p:cBhvr>
                                      <p:tavLst>
                                        <p:tav tm="0">
                                          <p:val>
                                            <p:fltVal val="0"/>
                                          </p:val>
                                        </p:tav>
                                        <p:tav tm="100000">
                                          <p:val>
                                            <p:strVal val="#ppt_h"/>
                                          </p:val>
                                        </p:tav>
                                      </p:tavLst>
                                    </p:anim>
                                  </p:childTnLst>
                                </p:cTn>
                              </p:par>
                              <p:par>
                                <p:cTn id="17" presetID="17" presetClass="entr" presetSubtype="4" fill="hold" grpId="0" nodeType="withEffect">
                                  <p:stCondLst>
                                    <p:cond delay="0"/>
                                  </p:stCondLst>
                                  <p:childTnLst>
                                    <p:set>
                                      <p:cBhvr>
                                        <p:cTn id="18" dur="1" fill="hold">
                                          <p:stCondLst>
                                            <p:cond delay="0"/>
                                          </p:stCondLst>
                                        </p:cTn>
                                        <p:tgtEl>
                                          <p:spTgt spid="184326"/>
                                        </p:tgtEl>
                                        <p:attrNameLst>
                                          <p:attrName>style.visibility</p:attrName>
                                        </p:attrNameLst>
                                      </p:cBhvr>
                                      <p:to>
                                        <p:strVal val="visible"/>
                                      </p:to>
                                    </p:set>
                                    <p:anim calcmode="lin" valueType="num">
                                      <p:cBhvr>
                                        <p:cTn id="19" dur="500" fill="hold"/>
                                        <p:tgtEl>
                                          <p:spTgt spid="184326"/>
                                        </p:tgtEl>
                                        <p:attrNameLst>
                                          <p:attrName>ppt_x</p:attrName>
                                        </p:attrNameLst>
                                      </p:cBhvr>
                                      <p:tavLst>
                                        <p:tav tm="0">
                                          <p:val>
                                            <p:strVal val="#ppt_x"/>
                                          </p:val>
                                        </p:tav>
                                        <p:tav tm="100000">
                                          <p:val>
                                            <p:strVal val="#ppt_x"/>
                                          </p:val>
                                        </p:tav>
                                      </p:tavLst>
                                    </p:anim>
                                    <p:anim calcmode="lin" valueType="num">
                                      <p:cBhvr>
                                        <p:cTn id="20" dur="500" fill="hold"/>
                                        <p:tgtEl>
                                          <p:spTgt spid="184326"/>
                                        </p:tgtEl>
                                        <p:attrNameLst>
                                          <p:attrName>ppt_y</p:attrName>
                                        </p:attrNameLst>
                                      </p:cBhvr>
                                      <p:tavLst>
                                        <p:tav tm="0">
                                          <p:val>
                                            <p:strVal val="#ppt_y+#ppt_h/2"/>
                                          </p:val>
                                        </p:tav>
                                        <p:tav tm="100000">
                                          <p:val>
                                            <p:strVal val="#ppt_y"/>
                                          </p:val>
                                        </p:tav>
                                      </p:tavLst>
                                    </p:anim>
                                    <p:anim calcmode="lin" valueType="num">
                                      <p:cBhvr>
                                        <p:cTn id="21" dur="500" fill="hold"/>
                                        <p:tgtEl>
                                          <p:spTgt spid="184326"/>
                                        </p:tgtEl>
                                        <p:attrNameLst>
                                          <p:attrName>ppt_w</p:attrName>
                                        </p:attrNameLst>
                                      </p:cBhvr>
                                      <p:tavLst>
                                        <p:tav tm="0">
                                          <p:val>
                                            <p:strVal val="#ppt_w"/>
                                          </p:val>
                                        </p:tav>
                                        <p:tav tm="100000">
                                          <p:val>
                                            <p:strVal val="#ppt_w"/>
                                          </p:val>
                                        </p:tav>
                                      </p:tavLst>
                                    </p:anim>
                                    <p:anim calcmode="lin" valueType="num">
                                      <p:cBhvr>
                                        <p:cTn id="22" dur="500" fill="hold"/>
                                        <p:tgtEl>
                                          <p:spTgt spid="184326"/>
                                        </p:tgtEl>
                                        <p:attrNameLst>
                                          <p:attrName>ppt_h</p:attrName>
                                        </p:attrNameLst>
                                      </p:cBhvr>
                                      <p:tavLst>
                                        <p:tav tm="0">
                                          <p:val>
                                            <p:fltVal val="0"/>
                                          </p:val>
                                        </p:tav>
                                        <p:tav tm="100000">
                                          <p:val>
                                            <p:strVal val="#ppt_h"/>
                                          </p:val>
                                        </p:tav>
                                      </p:tavLst>
                                    </p:anim>
                                  </p:childTnLst>
                                </p:cTn>
                              </p:par>
                              <p:par>
                                <p:cTn id="23" presetID="17" presetClass="entr" presetSubtype="4" fill="hold" grpId="0" nodeType="withEffect">
                                  <p:stCondLst>
                                    <p:cond delay="0"/>
                                  </p:stCondLst>
                                  <p:childTnLst>
                                    <p:set>
                                      <p:cBhvr>
                                        <p:cTn id="24" dur="1" fill="hold">
                                          <p:stCondLst>
                                            <p:cond delay="0"/>
                                          </p:stCondLst>
                                        </p:cTn>
                                        <p:tgtEl>
                                          <p:spTgt spid="184329"/>
                                        </p:tgtEl>
                                        <p:attrNameLst>
                                          <p:attrName>style.visibility</p:attrName>
                                        </p:attrNameLst>
                                      </p:cBhvr>
                                      <p:to>
                                        <p:strVal val="visible"/>
                                      </p:to>
                                    </p:set>
                                    <p:anim calcmode="lin" valueType="num">
                                      <p:cBhvr>
                                        <p:cTn id="25" dur="500" fill="hold"/>
                                        <p:tgtEl>
                                          <p:spTgt spid="184329"/>
                                        </p:tgtEl>
                                        <p:attrNameLst>
                                          <p:attrName>ppt_x</p:attrName>
                                        </p:attrNameLst>
                                      </p:cBhvr>
                                      <p:tavLst>
                                        <p:tav tm="0">
                                          <p:val>
                                            <p:strVal val="#ppt_x"/>
                                          </p:val>
                                        </p:tav>
                                        <p:tav tm="100000">
                                          <p:val>
                                            <p:strVal val="#ppt_x"/>
                                          </p:val>
                                        </p:tav>
                                      </p:tavLst>
                                    </p:anim>
                                    <p:anim calcmode="lin" valueType="num">
                                      <p:cBhvr>
                                        <p:cTn id="26" dur="500" fill="hold"/>
                                        <p:tgtEl>
                                          <p:spTgt spid="184329"/>
                                        </p:tgtEl>
                                        <p:attrNameLst>
                                          <p:attrName>ppt_y</p:attrName>
                                        </p:attrNameLst>
                                      </p:cBhvr>
                                      <p:tavLst>
                                        <p:tav tm="0">
                                          <p:val>
                                            <p:strVal val="#ppt_y+#ppt_h/2"/>
                                          </p:val>
                                        </p:tav>
                                        <p:tav tm="100000">
                                          <p:val>
                                            <p:strVal val="#ppt_y"/>
                                          </p:val>
                                        </p:tav>
                                      </p:tavLst>
                                    </p:anim>
                                    <p:anim calcmode="lin" valueType="num">
                                      <p:cBhvr>
                                        <p:cTn id="27" dur="500" fill="hold"/>
                                        <p:tgtEl>
                                          <p:spTgt spid="184329"/>
                                        </p:tgtEl>
                                        <p:attrNameLst>
                                          <p:attrName>ppt_w</p:attrName>
                                        </p:attrNameLst>
                                      </p:cBhvr>
                                      <p:tavLst>
                                        <p:tav tm="0">
                                          <p:val>
                                            <p:strVal val="#ppt_w"/>
                                          </p:val>
                                        </p:tav>
                                        <p:tav tm="100000">
                                          <p:val>
                                            <p:strVal val="#ppt_w"/>
                                          </p:val>
                                        </p:tav>
                                      </p:tavLst>
                                    </p:anim>
                                    <p:anim calcmode="lin" valueType="num">
                                      <p:cBhvr>
                                        <p:cTn id="28" dur="500" fill="hold"/>
                                        <p:tgtEl>
                                          <p:spTgt spid="184329"/>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184326">
                                            <p:txEl>
                                              <p:pRg st="0" end="0"/>
                                            </p:txEl>
                                          </p:spTgt>
                                        </p:tgtEl>
                                        <p:attrNameLst>
                                          <p:attrName>style.color</p:attrName>
                                        </p:attrNameLst>
                                      </p:cBhvr>
                                      <p:to>
                                        <a:schemeClr val="hlink"/>
                                      </p:to>
                                    </p:animClr>
                                    <p:animClr clrSpc="rgb" dir="cw">
                                      <p:cBhvr>
                                        <p:cTn id="33" dur="500" fill="hold"/>
                                        <p:tgtEl>
                                          <p:spTgt spid="184326">
                                            <p:txEl>
                                              <p:pRg st="0" end="0"/>
                                            </p:txEl>
                                          </p:spTgt>
                                        </p:tgtEl>
                                        <p:attrNameLst>
                                          <p:attrName>fillcolor</p:attrName>
                                        </p:attrNameLst>
                                      </p:cBhvr>
                                      <p:to>
                                        <a:schemeClr val="hlink"/>
                                      </p:to>
                                    </p:animClr>
                                    <p:set>
                                      <p:cBhvr>
                                        <p:cTn id="34" dur="500" fill="hold"/>
                                        <p:tgtEl>
                                          <p:spTgt spid="184326">
                                            <p:txEl>
                                              <p:pRg st="0" end="0"/>
                                            </p:txEl>
                                          </p:spTgt>
                                        </p:tgtEl>
                                        <p:attrNameLst>
                                          <p:attrName>fill.type</p:attrName>
                                        </p:attrNameLst>
                                      </p:cBhvr>
                                      <p:to>
                                        <p:strVal val="solid"/>
                                      </p:to>
                                    </p:set>
                                    <p:set>
                                      <p:cBhvr>
                                        <p:cTn id="35" dur="500" fill="hold"/>
                                        <p:tgtEl>
                                          <p:spTgt spid="18432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p:bldP spid="184325" grpId="0"/>
      <p:bldP spid="184326" grpId="0"/>
      <p:bldP spid="18432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 y="152400"/>
            <a:ext cx="6544945" cy="685800"/>
          </a:xfrm>
        </p:spPr>
        <p:txBody>
          <a:bodyPr/>
          <a:lstStyle/>
          <a:p>
            <a:r>
              <a:rPr lang="zh-CN" altLang="en-US" dirty="0"/>
              <a:t>操作系统</a:t>
            </a:r>
            <a:r>
              <a:rPr lang="zh-CN" altLang="en-US" sz="3085" dirty="0">
                <a:latin typeface="宋体" panose="02010600030101010101" pitchFamily="2" charset="-122"/>
                <a:ea typeface="宋体" panose="02010600030101010101" pitchFamily="2" charset="-122"/>
              </a:rPr>
              <a:t>（</a:t>
            </a:r>
            <a:r>
              <a:rPr lang="en-US" altLang="zh-CN" sz="3085" dirty="0">
                <a:latin typeface="Times New Roman" panose="02020603050405020304" pitchFamily="18" charset="0"/>
                <a:ea typeface="宋体" panose="02010600030101010101" pitchFamily="2" charset="-122"/>
                <a:cs typeface="Times New Roman" panose="02020603050405020304" pitchFamily="18" charset="0"/>
              </a:rPr>
              <a:t>Operating System</a:t>
            </a:r>
            <a:r>
              <a:rPr lang="zh-CN" altLang="en-US" sz="3085"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085" dirty="0">
                <a:latin typeface="Times New Roman" panose="02020603050405020304" pitchFamily="18" charset="0"/>
                <a:ea typeface="宋体" panose="02010600030101010101" pitchFamily="2" charset="-122"/>
                <a:cs typeface="Times New Roman" panose="02020603050405020304" pitchFamily="18" charset="0"/>
              </a:rPr>
              <a:t>OS</a:t>
            </a:r>
            <a:r>
              <a:rPr lang="zh-CN" altLang="en-US" sz="3085" dirty="0">
                <a:latin typeface="宋体" panose="02010600030101010101" pitchFamily="2" charset="-122"/>
                <a:ea typeface="宋体" panose="02010600030101010101" pitchFamily="2" charset="-122"/>
              </a:rPr>
              <a:t>）</a:t>
            </a:r>
            <a:endParaRPr lang="zh-CN" altLang="en-US" sz="3085"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351895" y="1452547"/>
            <a:ext cx="8531059" cy="2956215"/>
          </a:xfrm>
        </p:spPr>
        <p:txBody>
          <a:bodyPr/>
          <a:lstStyle/>
          <a:p>
            <a:pPr>
              <a:spcBef>
                <a:spcPts val="1285"/>
              </a:spcBef>
            </a:pPr>
            <a:r>
              <a:rPr lang="zh-CN" altLang="en-US" dirty="0" smtClean="0"/>
              <a:t>操作系统</a:t>
            </a:r>
            <a:r>
              <a:rPr kumimoji="1" lang="zh-CN" altLang="en-US" dirty="0" smtClean="0"/>
              <a:t>是一组控制和管理计算机软、硬件资源、为用户提供便捷使用计算机的</a:t>
            </a:r>
            <a:r>
              <a:rPr kumimoji="1" lang="zh-CN" altLang="en-US" dirty="0" smtClean="0">
                <a:solidFill>
                  <a:srgbClr val="0070C0"/>
                </a:solidFill>
              </a:rPr>
              <a:t>程序集合</a:t>
            </a:r>
            <a:r>
              <a:rPr kumimoji="1" lang="zh-CN" altLang="en-US" dirty="0" smtClean="0"/>
              <a:t>。</a:t>
            </a:r>
            <a:endParaRPr kumimoji="1" lang="en-US" altLang="zh-CN" dirty="0" smtClean="0"/>
          </a:p>
          <a:p>
            <a:pPr>
              <a:spcBef>
                <a:spcPts val="1285"/>
              </a:spcBef>
            </a:pPr>
            <a:r>
              <a:rPr lang="zh-CN" altLang="zh-CN" dirty="0">
                <a:effectLst/>
              </a:rPr>
              <a:t>是</a:t>
            </a:r>
            <a:r>
              <a:rPr lang="zh-CN" altLang="zh-CN" dirty="0"/>
              <a:t>应用程序和硬件之间插入的一层</a:t>
            </a:r>
            <a:r>
              <a:rPr lang="zh-CN" altLang="zh-CN" dirty="0" smtClean="0"/>
              <a:t>软件</a:t>
            </a:r>
            <a:r>
              <a:rPr lang="zh-CN" altLang="en-US" dirty="0"/>
              <a:t>，</a:t>
            </a:r>
            <a:r>
              <a:rPr lang="zh-CN" altLang="en-US" dirty="0" smtClean="0"/>
              <a:t>是用户</a:t>
            </a:r>
            <a:r>
              <a:rPr lang="zh-CN" altLang="en-US" dirty="0"/>
              <a:t>和计算机之间进行“交流”的</a:t>
            </a:r>
            <a:r>
              <a:rPr lang="zh-CN" altLang="en-US" dirty="0" smtClean="0"/>
              <a:t>界面。</a:t>
            </a:r>
            <a:endParaRPr lang="en-US" altLang="zh-CN" dirty="0" smtClean="0"/>
          </a:p>
          <a:p>
            <a:pPr>
              <a:spcBef>
                <a:spcPts val="1285"/>
              </a:spcBef>
            </a:pPr>
            <a:r>
              <a:rPr kumimoji="1" lang="zh-CN" altLang="en-US" dirty="0" smtClean="0"/>
              <a:t>操作系统的功能：</a:t>
            </a:r>
            <a:endParaRPr kumimoji="1" lang="en-US" altLang="zh-CN" dirty="0" smtClean="0"/>
          </a:p>
          <a:p>
            <a:pPr lvl="1">
              <a:spcBef>
                <a:spcPts val="640"/>
              </a:spcBef>
            </a:pPr>
            <a:r>
              <a:rPr kumimoji="1" lang="zh-CN" altLang="en-US" dirty="0" smtClean="0"/>
              <a:t>管理系统资源</a:t>
            </a:r>
            <a:endParaRPr kumimoji="1" lang="en-US" altLang="zh-CN" dirty="0" smtClean="0"/>
          </a:p>
          <a:p>
            <a:pPr lvl="1">
              <a:spcBef>
                <a:spcPts val="640"/>
              </a:spcBef>
            </a:pPr>
            <a:r>
              <a:rPr kumimoji="1" lang="zh-CN" altLang="en-US" dirty="0"/>
              <a:t>为用户使用计算机</a:t>
            </a:r>
            <a:r>
              <a:rPr kumimoji="1" lang="zh-CN" altLang="en-US" dirty="0" smtClean="0"/>
              <a:t>提供友好界面</a:t>
            </a:r>
            <a:endParaRPr kumimoji="1" lang="en-US" altLang="zh-CN" dirty="0" smtClean="0"/>
          </a:p>
        </p:txBody>
      </p:sp>
      <p:sp>
        <p:nvSpPr>
          <p:cNvPr id="4" name="灯片编号占位符 3"/>
          <p:cNvSpPr>
            <a:spLocks noGrp="1"/>
          </p:cNvSpPr>
          <p:nvPr>
            <p:ph type="sldNum" sz="quarter" idx="12"/>
          </p:nvPr>
        </p:nvSpPr>
        <p:spPr>
          <a:xfrm>
            <a:off x="8491680" y="5911560"/>
            <a:ext cx="587520" cy="391680"/>
          </a:xfrm>
        </p:spPr>
        <p:txBody>
          <a:bodyPr/>
          <a:lstStyle/>
          <a:p>
            <a:pPr>
              <a:defRPr/>
            </a:pPr>
            <a:fld id="{846BFCE9-B7C0-4A8F-B83D-75C58729A626}" type="slidenum">
              <a:rPr lang="zh-CN" altLang="en-US" sz="100" smtClean="0"/>
            </a:fld>
            <a:endParaRPr lang="en-US" altLang="zh-CN" sz="100" dirty="0"/>
          </a:p>
        </p:txBody>
      </p:sp>
      <p:sp>
        <p:nvSpPr>
          <p:cNvPr id="10" name="云形标注 9"/>
          <p:cNvSpPr/>
          <p:nvPr/>
        </p:nvSpPr>
        <p:spPr bwMode="auto">
          <a:xfrm>
            <a:off x="6400926" y="3581130"/>
            <a:ext cx="2601408" cy="1638900"/>
          </a:xfrm>
          <a:prstGeom prst="cloudCallout">
            <a:avLst>
              <a:gd name="adj1" fmla="val -64260"/>
              <a:gd name="adj2" fmla="val -136967"/>
            </a:avLst>
          </a:prstGeom>
          <a:noFill/>
          <a:ln w="25400" cap="sq" cmpd="sng" algn="ctr">
            <a:solidFill>
              <a:srgbClr val="FF6600"/>
            </a:solidFill>
            <a:prstDash val="solid"/>
            <a:round/>
            <a:headEnd type="none" w="sm" len="sm"/>
            <a:tailEnd type="none" w="lg" len="lg"/>
          </a:ln>
          <a:effectLst/>
        </p:spPr>
        <p:txBody>
          <a:bodyPr vert="horz" wrap="square" lIns="88716" tIns="44358" rIns="88716" bIns="44358" numCol="1" rtlCol="0" anchor="ctr" anchorCtr="0" compatLnSpc="1"/>
          <a:lstStyle/>
          <a:p>
            <a:pPr marL="0" lvl="1" algn="ctr">
              <a:lnSpc>
                <a:spcPct val="110000"/>
              </a:lnSpc>
            </a:pPr>
            <a:r>
              <a:rPr lang="zh-CN" altLang="en-US"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处理器</a:t>
            </a:r>
            <a:endParaRPr lang="en-US" altLang="zh-CN"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0" lvl="1" algn="ctr">
              <a:lnSpc>
                <a:spcPct val="110000"/>
              </a:lnSpc>
            </a:pPr>
            <a:r>
              <a:rPr lang="zh-CN" altLang="en-US"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存储器</a:t>
            </a:r>
            <a:endParaRPr lang="en-US" altLang="zh-CN"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0" lvl="1" algn="ctr">
              <a:lnSpc>
                <a:spcPct val="110000"/>
              </a:lnSpc>
            </a:pPr>
            <a:r>
              <a:rPr lang="en-US" altLang="zh-CN"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I/O</a:t>
            </a:r>
            <a:r>
              <a:rPr lang="zh-CN" altLang="en-US"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设备</a:t>
            </a:r>
            <a:endParaRPr lang="en-US" altLang="zh-CN"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0" lvl="1" algn="ctr">
              <a:lnSpc>
                <a:spcPct val="110000"/>
              </a:lnSpc>
            </a:pPr>
            <a:r>
              <a:rPr lang="zh-CN" altLang="en-US"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各种信息</a:t>
            </a:r>
            <a:endParaRPr lang="en-US" altLang="zh-CN"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cxnSp>
        <p:nvCxnSpPr>
          <p:cNvPr id="11" name="直接连接符 10"/>
          <p:cNvCxnSpPr/>
          <p:nvPr/>
        </p:nvCxnSpPr>
        <p:spPr bwMode="auto">
          <a:xfrm>
            <a:off x="5334240" y="1981291"/>
            <a:ext cx="2116477" cy="1361"/>
          </a:xfrm>
          <a:prstGeom prst="line">
            <a:avLst/>
          </a:prstGeom>
          <a:noFill/>
          <a:ln w="25400" cap="sq" cmpd="sng" algn="ctr">
            <a:solidFill>
              <a:srgbClr val="FF0000"/>
            </a:solidFill>
            <a:prstDash val="solid"/>
            <a:round/>
            <a:headEnd type="none" w="sm" len="sm"/>
            <a:tailEnd type="none" w="lg" len="lg"/>
          </a:ln>
          <a:effectLst/>
        </p:spPr>
      </p:cxnSp>
      <p:pic>
        <p:nvPicPr>
          <p:cNvPr id="1167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48975" y="4647959"/>
            <a:ext cx="2286112" cy="2220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75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16738"/>
                                        </p:tgtEl>
                                        <p:attrNameLst>
                                          <p:attrName>style.visibility</p:attrName>
                                        </p:attrNameLst>
                                      </p:cBhvr>
                                      <p:to>
                                        <p:strVal val="visible"/>
                                      </p:to>
                                    </p:set>
                                    <p:animEffect transition="in" filter="fade">
                                      <p:cBhvr>
                                        <p:cTn id="20" dur="500"/>
                                        <p:tgtEl>
                                          <p:spTgt spid="116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3478330" y="1175835"/>
            <a:ext cx="3408922" cy="1095375"/>
          </a:xfrm>
          <a:prstGeom prst="rect">
            <a:avLst/>
          </a:prstGeom>
          <a:noFill/>
          <a:ln>
            <a:solidFill>
              <a:schemeClr val="bg1">
                <a:lumMod val="75000"/>
              </a:schemeClr>
            </a:solidFill>
          </a:ln>
        </p:spPr>
        <p:txBody>
          <a:bodyPr wrap="square" lIns="88716" tIns="44358" rIns="88716" bIns="44358" rtlCol="0">
            <a:spAutoFit/>
          </a:bodyPr>
          <a:lstStyle/>
          <a:p>
            <a:pPr>
              <a:lnSpc>
                <a:spcPct val="120000"/>
              </a:lnSpc>
            </a:pPr>
            <a:r>
              <a:rPr lang="zh-CN" altLang="en-US" sz="1815" b="1" dirty="0">
                <a:solidFill>
                  <a:srgbClr val="C00000"/>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必须考虑：</a:t>
            </a:r>
            <a:endParaRPr lang="en-US" altLang="zh-CN" sz="1815" b="1" dirty="0">
              <a:solidFill>
                <a:srgbClr val="C00000"/>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a:p>
            <a:pPr>
              <a:lnSpc>
                <a:spcPct val="120000"/>
              </a:lnSpc>
            </a:pPr>
            <a:r>
              <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数据如何输入、输出；</a:t>
            </a:r>
            <a:endParaRPr lang="zh-CN" altLang="zh-CN"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a:lnSpc>
                <a:spcPct val="120000"/>
              </a:lnSpc>
            </a:pPr>
            <a:r>
              <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如何存储；如何管理；</a:t>
            </a:r>
            <a:r>
              <a:rPr lang="en-US" altLang="zh-CN"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endParaRPr lang="zh-CN" altLang="zh-CN"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6" name="Rectangle 4"/>
          <p:cNvSpPr>
            <a:spLocks noChangeArrowheads="1"/>
          </p:cNvSpPr>
          <p:nvPr/>
        </p:nvSpPr>
        <p:spPr bwMode="auto">
          <a:xfrm>
            <a:off x="1888784" y="5164419"/>
            <a:ext cx="4105275" cy="678973"/>
          </a:xfrm>
          <a:prstGeom prst="rect">
            <a:avLst/>
          </a:prstGeom>
          <a:solidFill>
            <a:schemeClr val="accent5">
              <a:lumMod val="25000"/>
            </a:schemeClr>
          </a:solidFill>
          <a:ln w="9525">
            <a:solidFill>
              <a:srgbClr val="003300"/>
            </a:solidFill>
            <a:miter lim="800000"/>
          </a:ln>
        </p:spPr>
        <p:txBody>
          <a:bodyPr wrap="none" lIns="88716" tIns="44358" rIns="88716" bIns="44358" anchor="ctr"/>
          <a:lstStyle/>
          <a:p>
            <a:endParaRPr lang="zh-CN" altLang="en-US" sz="100"/>
          </a:p>
        </p:txBody>
      </p:sp>
      <p:sp>
        <p:nvSpPr>
          <p:cNvPr id="7" name="Text Box 5"/>
          <p:cNvSpPr txBox="1">
            <a:spLocks noChangeArrowheads="1"/>
          </p:cNvSpPr>
          <p:nvPr/>
        </p:nvSpPr>
        <p:spPr bwMode="auto">
          <a:xfrm>
            <a:off x="2609508" y="5288240"/>
            <a:ext cx="2592387" cy="410210"/>
          </a:xfrm>
          <a:prstGeom prst="rect">
            <a:avLst/>
          </a:prstGeom>
          <a:noFill/>
          <a:ln w="9525">
            <a:noFill/>
            <a:miter lim="800000"/>
          </a:ln>
        </p:spPr>
        <p:txBody>
          <a:bodyPr lIns="88716" tIns="44358" rIns="88716" bIns="44358">
            <a:spAutoFit/>
          </a:bodyPr>
          <a:lstStyle/>
          <a:p>
            <a:pPr algn="ctr">
              <a:lnSpc>
                <a:spcPct val="110000"/>
              </a:lnSpc>
              <a:spcBef>
                <a:spcPct val="50000"/>
              </a:spcBef>
              <a:spcAft>
                <a:spcPct val="5000"/>
              </a:spcAft>
            </a:pPr>
            <a:r>
              <a:rPr lang="zh-CN" altLang="en-US" sz="1905"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计算机硬件系统</a:t>
            </a:r>
            <a:endParaRPr lang="zh-CN" altLang="en-US" sz="1905"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
        <p:nvSpPr>
          <p:cNvPr id="8" name="Rectangle 6"/>
          <p:cNvSpPr>
            <a:spLocks noChangeArrowheads="1"/>
          </p:cNvSpPr>
          <p:nvPr/>
        </p:nvSpPr>
        <p:spPr bwMode="auto">
          <a:xfrm>
            <a:off x="1601444" y="4604539"/>
            <a:ext cx="4679950" cy="553104"/>
          </a:xfrm>
          <a:prstGeom prst="rect">
            <a:avLst/>
          </a:prstGeom>
          <a:solidFill>
            <a:srgbClr val="FF6600"/>
          </a:solidFill>
          <a:ln w="9525">
            <a:solidFill>
              <a:srgbClr val="FF6600"/>
            </a:solidFill>
            <a:miter lim="800000"/>
          </a:ln>
        </p:spPr>
        <p:txBody>
          <a:bodyPr wrap="none" lIns="88716" tIns="44358" rIns="88716" bIns="44358" anchor="ctr"/>
          <a:lstStyle/>
          <a:p>
            <a:endParaRPr lang="zh-CN" altLang="en-US" sz="100"/>
          </a:p>
        </p:txBody>
      </p:sp>
      <p:sp>
        <p:nvSpPr>
          <p:cNvPr id="9" name="Text Box 7"/>
          <p:cNvSpPr txBox="1">
            <a:spLocks noChangeArrowheads="1"/>
          </p:cNvSpPr>
          <p:nvPr/>
        </p:nvSpPr>
        <p:spPr bwMode="auto">
          <a:xfrm>
            <a:off x="2106495" y="4728359"/>
            <a:ext cx="3672406" cy="410210"/>
          </a:xfrm>
          <a:prstGeom prst="rect">
            <a:avLst/>
          </a:prstGeom>
          <a:noFill/>
          <a:ln w="9525">
            <a:noFill/>
            <a:miter lim="800000"/>
          </a:ln>
        </p:spPr>
        <p:txBody>
          <a:bodyPr wrap="square" lIns="88716" tIns="44358" rIns="88716" bIns="44358">
            <a:spAutoFit/>
          </a:bodyPr>
          <a:lstStyle/>
          <a:p>
            <a:pPr algn="ctr">
              <a:lnSpc>
                <a:spcPct val="110000"/>
              </a:lnSpc>
              <a:spcBef>
                <a:spcPct val="50000"/>
              </a:spcBef>
              <a:spcAft>
                <a:spcPct val="5000"/>
              </a:spcAft>
            </a:pPr>
            <a:r>
              <a:rPr lang="en-US" altLang="zh-CN" sz="1905"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I/O</a:t>
            </a:r>
            <a:r>
              <a:rPr lang="zh-CN" altLang="en-US" sz="1905"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设备管理</a:t>
            </a:r>
            <a:endParaRPr lang="zh-CN" altLang="en-US" sz="1905"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
        <p:nvSpPr>
          <p:cNvPr id="10" name="Rectangle 8"/>
          <p:cNvSpPr>
            <a:spLocks noChangeArrowheads="1"/>
          </p:cNvSpPr>
          <p:nvPr/>
        </p:nvSpPr>
        <p:spPr bwMode="auto">
          <a:xfrm>
            <a:off x="1601449" y="5164419"/>
            <a:ext cx="287337" cy="678973"/>
          </a:xfrm>
          <a:prstGeom prst="rect">
            <a:avLst/>
          </a:prstGeom>
          <a:solidFill>
            <a:srgbClr val="FF6600"/>
          </a:solidFill>
          <a:ln w="9525">
            <a:solidFill>
              <a:srgbClr val="FF6600"/>
            </a:solidFill>
            <a:miter lim="800000"/>
          </a:ln>
        </p:spPr>
        <p:txBody>
          <a:bodyPr wrap="none" lIns="88716" tIns="44358" rIns="88716" bIns="44358" anchor="ctr"/>
          <a:lstStyle/>
          <a:p>
            <a:endParaRPr lang="zh-CN" altLang="en-US" sz="100"/>
          </a:p>
        </p:txBody>
      </p:sp>
      <p:sp>
        <p:nvSpPr>
          <p:cNvPr id="11" name="Rectangle 9"/>
          <p:cNvSpPr>
            <a:spLocks noChangeArrowheads="1"/>
          </p:cNvSpPr>
          <p:nvPr/>
        </p:nvSpPr>
        <p:spPr bwMode="auto">
          <a:xfrm>
            <a:off x="5994056" y="5164419"/>
            <a:ext cx="287338" cy="678973"/>
          </a:xfrm>
          <a:prstGeom prst="rect">
            <a:avLst/>
          </a:prstGeom>
          <a:solidFill>
            <a:srgbClr val="FF6600"/>
          </a:solidFill>
          <a:ln w="9525">
            <a:solidFill>
              <a:srgbClr val="FF6600"/>
            </a:solidFill>
            <a:miter lim="800000"/>
          </a:ln>
        </p:spPr>
        <p:txBody>
          <a:bodyPr wrap="none" lIns="88716" tIns="44358" rIns="88716" bIns="44358" anchor="ctr"/>
          <a:lstStyle/>
          <a:p>
            <a:endParaRPr lang="zh-CN" altLang="en-US" sz="100"/>
          </a:p>
        </p:txBody>
      </p:sp>
      <p:sp>
        <p:nvSpPr>
          <p:cNvPr id="12" name="Rectangle 10"/>
          <p:cNvSpPr>
            <a:spLocks noChangeArrowheads="1"/>
          </p:cNvSpPr>
          <p:nvPr/>
        </p:nvSpPr>
        <p:spPr bwMode="auto">
          <a:xfrm>
            <a:off x="1601444" y="4066007"/>
            <a:ext cx="4679950" cy="535820"/>
          </a:xfrm>
          <a:prstGeom prst="rect">
            <a:avLst/>
          </a:prstGeom>
          <a:solidFill>
            <a:srgbClr val="008000"/>
          </a:solidFill>
          <a:ln w="9525">
            <a:solidFill>
              <a:srgbClr val="008000"/>
            </a:solidFill>
            <a:miter lim="800000"/>
          </a:ln>
        </p:spPr>
        <p:txBody>
          <a:bodyPr wrap="none" lIns="88716" tIns="44358" rIns="88716" bIns="44358" anchor="ctr"/>
          <a:lstStyle/>
          <a:p>
            <a:endParaRPr lang="zh-CN" altLang="en-US" sz="100"/>
          </a:p>
        </p:txBody>
      </p:sp>
      <p:sp>
        <p:nvSpPr>
          <p:cNvPr id="13" name="Rectangle 11"/>
          <p:cNvSpPr>
            <a:spLocks noChangeArrowheads="1"/>
          </p:cNvSpPr>
          <p:nvPr/>
        </p:nvSpPr>
        <p:spPr bwMode="auto">
          <a:xfrm>
            <a:off x="1314106" y="4070178"/>
            <a:ext cx="287338" cy="1780305"/>
          </a:xfrm>
          <a:prstGeom prst="rect">
            <a:avLst/>
          </a:prstGeom>
          <a:solidFill>
            <a:srgbClr val="008000"/>
          </a:solidFill>
          <a:ln w="9525">
            <a:solidFill>
              <a:srgbClr val="008000"/>
            </a:solidFill>
            <a:miter lim="800000"/>
          </a:ln>
        </p:spPr>
        <p:txBody>
          <a:bodyPr wrap="none" lIns="88716" tIns="44358" rIns="88716" bIns="44358" anchor="ctr"/>
          <a:lstStyle/>
          <a:p>
            <a:endParaRPr lang="zh-CN" altLang="en-US" sz="100"/>
          </a:p>
        </p:txBody>
      </p:sp>
      <p:sp>
        <p:nvSpPr>
          <p:cNvPr id="14" name="Rectangle 12"/>
          <p:cNvSpPr>
            <a:spLocks noChangeArrowheads="1"/>
          </p:cNvSpPr>
          <p:nvPr/>
        </p:nvSpPr>
        <p:spPr bwMode="auto">
          <a:xfrm>
            <a:off x="6281399" y="4070178"/>
            <a:ext cx="288925" cy="1780305"/>
          </a:xfrm>
          <a:prstGeom prst="rect">
            <a:avLst/>
          </a:prstGeom>
          <a:solidFill>
            <a:srgbClr val="008000"/>
          </a:solidFill>
          <a:ln w="9525">
            <a:solidFill>
              <a:srgbClr val="008000"/>
            </a:solidFill>
            <a:miter lim="800000"/>
          </a:ln>
        </p:spPr>
        <p:txBody>
          <a:bodyPr wrap="none" lIns="88716" tIns="44358" rIns="88716" bIns="44358" anchor="ctr"/>
          <a:lstStyle/>
          <a:p>
            <a:endParaRPr lang="zh-CN" altLang="en-US" sz="100"/>
          </a:p>
        </p:txBody>
      </p:sp>
      <p:sp>
        <p:nvSpPr>
          <p:cNvPr id="15" name="Text Box 13"/>
          <p:cNvSpPr txBox="1">
            <a:spLocks noChangeArrowheads="1"/>
          </p:cNvSpPr>
          <p:nvPr/>
        </p:nvSpPr>
        <p:spPr bwMode="auto">
          <a:xfrm>
            <a:off x="2465045" y="4175191"/>
            <a:ext cx="3046411" cy="410210"/>
          </a:xfrm>
          <a:prstGeom prst="rect">
            <a:avLst/>
          </a:prstGeom>
          <a:noFill/>
          <a:ln w="9525">
            <a:noFill/>
            <a:miter lim="800000"/>
          </a:ln>
        </p:spPr>
        <p:txBody>
          <a:bodyPr lIns="88716" tIns="44358" rIns="88716" bIns="44358">
            <a:spAutoFit/>
          </a:bodyPr>
          <a:lstStyle/>
          <a:p>
            <a:pPr algn="ctr">
              <a:lnSpc>
                <a:spcPct val="110000"/>
              </a:lnSpc>
              <a:spcBef>
                <a:spcPct val="50000"/>
              </a:spcBef>
              <a:spcAft>
                <a:spcPct val="5000"/>
              </a:spcAft>
            </a:pPr>
            <a:r>
              <a:rPr lang="zh-CN" altLang="en-US" sz="1905"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存储管理</a:t>
            </a:r>
            <a:endParaRPr lang="zh-CN" altLang="en-US" sz="1905"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
        <p:nvSpPr>
          <p:cNvPr id="16" name="Rectangle 14"/>
          <p:cNvSpPr>
            <a:spLocks noChangeArrowheads="1"/>
          </p:cNvSpPr>
          <p:nvPr/>
        </p:nvSpPr>
        <p:spPr bwMode="auto">
          <a:xfrm>
            <a:off x="1314111" y="3512842"/>
            <a:ext cx="5256213" cy="577303"/>
          </a:xfrm>
          <a:prstGeom prst="rect">
            <a:avLst/>
          </a:prstGeom>
          <a:solidFill>
            <a:srgbClr val="000080"/>
          </a:solidFill>
          <a:ln w="9525">
            <a:solidFill>
              <a:srgbClr val="000080"/>
            </a:solidFill>
            <a:miter lim="800000"/>
          </a:ln>
        </p:spPr>
        <p:txBody>
          <a:bodyPr wrap="none" lIns="88716" tIns="44358" rIns="88716" bIns="44358" anchor="ctr"/>
          <a:lstStyle/>
          <a:p>
            <a:endParaRPr lang="zh-CN" altLang="en-US" sz="100"/>
          </a:p>
        </p:txBody>
      </p:sp>
      <p:sp>
        <p:nvSpPr>
          <p:cNvPr id="17" name="Rectangle 15"/>
          <p:cNvSpPr>
            <a:spLocks noChangeArrowheads="1"/>
          </p:cNvSpPr>
          <p:nvPr/>
        </p:nvSpPr>
        <p:spPr bwMode="auto">
          <a:xfrm>
            <a:off x="1026774" y="3509518"/>
            <a:ext cx="287337" cy="2333410"/>
          </a:xfrm>
          <a:prstGeom prst="rect">
            <a:avLst/>
          </a:prstGeom>
          <a:solidFill>
            <a:srgbClr val="000080"/>
          </a:solidFill>
          <a:ln w="9525">
            <a:solidFill>
              <a:srgbClr val="000080"/>
            </a:solidFill>
            <a:miter lim="800000"/>
          </a:ln>
        </p:spPr>
        <p:txBody>
          <a:bodyPr wrap="none" lIns="88716" tIns="44358" rIns="88716" bIns="44358" anchor="ctr"/>
          <a:lstStyle/>
          <a:p>
            <a:endParaRPr lang="zh-CN" altLang="en-US" sz="100"/>
          </a:p>
        </p:txBody>
      </p:sp>
      <p:sp>
        <p:nvSpPr>
          <p:cNvPr id="18" name="Rectangle 16"/>
          <p:cNvSpPr>
            <a:spLocks noChangeArrowheads="1"/>
          </p:cNvSpPr>
          <p:nvPr/>
        </p:nvSpPr>
        <p:spPr bwMode="auto">
          <a:xfrm>
            <a:off x="6570324" y="3509518"/>
            <a:ext cx="287337" cy="2333410"/>
          </a:xfrm>
          <a:prstGeom prst="rect">
            <a:avLst/>
          </a:prstGeom>
          <a:solidFill>
            <a:srgbClr val="000080"/>
          </a:solidFill>
          <a:ln w="9525">
            <a:solidFill>
              <a:srgbClr val="000080"/>
            </a:solidFill>
            <a:miter lim="800000"/>
          </a:ln>
        </p:spPr>
        <p:txBody>
          <a:bodyPr wrap="none" lIns="88716" tIns="44358" rIns="88716" bIns="44358" anchor="ctr"/>
          <a:lstStyle/>
          <a:p>
            <a:endParaRPr lang="zh-CN" altLang="en-US" sz="100"/>
          </a:p>
        </p:txBody>
      </p:sp>
      <p:sp>
        <p:nvSpPr>
          <p:cNvPr id="19" name="Text Box 17"/>
          <p:cNvSpPr txBox="1">
            <a:spLocks noChangeArrowheads="1"/>
          </p:cNvSpPr>
          <p:nvPr/>
        </p:nvSpPr>
        <p:spPr bwMode="auto">
          <a:xfrm>
            <a:off x="2523184" y="3592760"/>
            <a:ext cx="3046411" cy="410210"/>
          </a:xfrm>
          <a:prstGeom prst="rect">
            <a:avLst/>
          </a:prstGeom>
          <a:noFill/>
          <a:ln w="9525">
            <a:noFill/>
            <a:miter lim="800000"/>
          </a:ln>
        </p:spPr>
        <p:txBody>
          <a:bodyPr lIns="88716" tIns="44358" rIns="88716" bIns="44358">
            <a:spAutoFit/>
          </a:bodyPr>
          <a:lstStyle/>
          <a:p>
            <a:pPr algn="ctr">
              <a:lnSpc>
                <a:spcPct val="110000"/>
              </a:lnSpc>
              <a:spcBef>
                <a:spcPct val="50000"/>
              </a:spcBef>
              <a:spcAft>
                <a:spcPct val="5000"/>
              </a:spcAft>
            </a:pPr>
            <a:r>
              <a:rPr lang="zh-CN" altLang="en-US" sz="1905"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文件管理</a:t>
            </a:r>
            <a:endParaRPr lang="zh-CN" altLang="en-US" sz="1905"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
        <p:nvSpPr>
          <p:cNvPr id="20" name="Text Box 18"/>
          <p:cNvSpPr txBox="1">
            <a:spLocks noChangeArrowheads="1"/>
          </p:cNvSpPr>
          <p:nvPr/>
        </p:nvSpPr>
        <p:spPr bwMode="auto">
          <a:xfrm>
            <a:off x="3614305" y="1976940"/>
            <a:ext cx="864170" cy="351790"/>
          </a:xfrm>
          <a:prstGeom prst="rect">
            <a:avLst/>
          </a:prstGeom>
          <a:noFill/>
          <a:ln w="9525">
            <a:noFill/>
            <a:miter lim="800000"/>
          </a:ln>
        </p:spPr>
        <p:txBody>
          <a:bodyPr wrap="square" lIns="88716" tIns="44358" rIns="88716" bIns="44358">
            <a:spAutoFit/>
          </a:bodyPr>
          <a:lstStyle/>
          <a:p>
            <a:pPr algn="ctr">
              <a:spcBef>
                <a:spcPct val="50000"/>
              </a:spcBef>
            </a:pPr>
            <a:r>
              <a:rPr lang="zh-CN" altLang="en-US"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用户</a:t>
            </a:r>
            <a:endParaRPr lang="zh-CN" altLang="en-US"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21" name="Line 19"/>
          <p:cNvSpPr>
            <a:spLocks noChangeShapeType="1"/>
          </p:cNvSpPr>
          <p:nvPr/>
        </p:nvSpPr>
        <p:spPr bwMode="auto">
          <a:xfrm>
            <a:off x="4046389" y="2352177"/>
            <a:ext cx="0" cy="640492"/>
          </a:xfrm>
          <a:prstGeom prst="line">
            <a:avLst/>
          </a:prstGeom>
          <a:noFill/>
          <a:ln w="34925">
            <a:solidFill>
              <a:srgbClr val="FF0000"/>
            </a:solidFill>
            <a:round/>
            <a:headEnd type="triangle" w="lg" len="lg"/>
            <a:tailEnd type="triangle" w="lg" len="lg"/>
          </a:ln>
        </p:spPr>
        <p:txBody>
          <a:bodyPr lIns="88716" tIns="44358" rIns="88716" bIns="44358"/>
          <a:lstStyle/>
          <a:p>
            <a:endParaRPr lang="zh-CN" altLang="en-US" sz="100"/>
          </a:p>
        </p:txBody>
      </p:sp>
      <p:sp>
        <p:nvSpPr>
          <p:cNvPr id="22" name="Text Box 20"/>
          <p:cNvSpPr txBox="1">
            <a:spLocks noChangeArrowheads="1"/>
          </p:cNvSpPr>
          <p:nvPr/>
        </p:nvSpPr>
        <p:spPr bwMode="auto">
          <a:xfrm>
            <a:off x="7174399" y="4864732"/>
            <a:ext cx="1817436" cy="843280"/>
          </a:xfrm>
          <a:prstGeom prst="rect">
            <a:avLst/>
          </a:prstGeom>
          <a:noFill/>
          <a:ln w="9525">
            <a:noFill/>
            <a:miter lim="800000"/>
          </a:ln>
        </p:spPr>
        <p:txBody>
          <a:bodyPr wrap="square" lIns="88716" tIns="44358" rIns="88716" bIns="44358">
            <a:spAutoFit/>
          </a:bodyPr>
          <a:lstStyle/>
          <a:p>
            <a:pPr algn="just">
              <a:spcBef>
                <a:spcPts val="0"/>
              </a:spcBef>
            </a:pPr>
            <a:r>
              <a:rPr lang="zh-CN" altLang="en-US" sz="1815"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使用户不再考虑数据如何输入输出和设备管理</a:t>
            </a:r>
            <a:endPar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23" name="Line 21"/>
          <p:cNvSpPr>
            <a:spLocks noChangeShapeType="1"/>
          </p:cNvSpPr>
          <p:nvPr/>
        </p:nvSpPr>
        <p:spPr bwMode="auto">
          <a:xfrm>
            <a:off x="6067085" y="4918136"/>
            <a:ext cx="1151979" cy="246282"/>
          </a:xfrm>
          <a:prstGeom prst="line">
            <a:avLst/>
          </a:prstGeom>
          <a:noFill/>
          <a:ln w="38100">
            <a:solidFill>
              <a:srgbClr val="FF0000"/>
            </a:solidFill>
            <a:prstDash val="dash"/>
            <a:round/>
            <a:tailEnd type="triangle" w="lg" len="lg"/>
          </a:ln>
        </p:spPr>
        <p:txBody>
          <a:bodyPr lIns="88716" tIns="44358" rIns="88716" bIns="44358"/>
          <a:lstStyle/>
          <a:p>
            <a:endParaRPr lang="zh-CN" altLang="en-US" sz="100"/>
          </a:p>
        </p:txBody>
      </p:sp>
      <p:sp>
        <p:nvSpPr>
          <p:cNvPr id="24" name="Line 22"/>
          <p:cNvSpPr>
            <a:spLocks noChangeShapeType="1"/>
          </p:cNvSpPr>
          <p:nvPr/>
        </p:nvSpPr>
        <p:spPr bwMode="auto">
          <a:xfrm flipV="1">
            <a:off x="6427446" y="4254549"/>
            <a:ext cx="1001596" cy="73346"/>
          </a:xfrm>
          <a:prstGeom prst="line">
            <a:avLst/>
          </a:prstGeom>
          <a:noFill/>
          <a:ln w="38100">
            <a:solidFill>
              <a:srgbClr val="FF0000"/>
            </a:solidFill>
            <a:prstDash val="dash"/>
            <a:round/>
            <a:tailEnd type="triangle" w="lg" len="lg"/>
          </a:ln>
        </p:spPr>
        <p:txBody>
          <a:bodyPr lIns="88716" tIns="44358" rIns="88716" bIns="44358"/>
          <a:lstStyle/>
          <a:p>
            <a:endParaRPr lang="zh-CN" altLang="en-US" sz="100"/>
          </a:p>
        </p:txBody>
      </p:sp>
      <p:sp>
        <p:nvSpPr>
          <p:cNvPr id="25" name="Text Box 23"/>
          <p:cNvSpPr txBox="1">
            <a:spLocks noChangeArrowheads="1"/>
          </p:cNvSpPr>
          <p:nvPr/>
        </p:nvSpPr>
        <p:spPr bwMode="auto">
          <a:xfrm>
            <a:off x="7219065" y="2335084"/>
            <a:ext cx="1734273" cy="843280"/>
          </a:xfrm>
          <a:prstGeom prst="rect">
            <a:avLst/>
          </a:prstGeom>
          <a:noFill/>
          <a:ln w="9525">
            <a:noFill/>
            <a:miter lim="800000"/>
          </a:ln>
        </p:spPr>
        <p:txBody>
          <a:bodyPr wrap="square" lIns="88716" tIns="44358" rIns="88716" bIns="44358">
            <a:spAutoFit/>
          </a:bodyPr>
          <a:lstStyle/>
          <a:p>
            <a:pPr>
              <a:spcBef>
                <a:spcPct val="50000"/>
              </a:spcBef>
            </a:pPr>
            <a:r>
              <a:rPr lang="zh-CN" altLang="en-US" sz="1815"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实现对存储数据的组织和按名存取</a:t>
            </a:r>
            <a:endPar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26" name="AutoShape 24"/>
          <p:cNvSpPr/>
          <p:nvPr/>
        </p:nvSpPr>
        <p:spPr bwMode="auto">
          <a:xfrm>
            <a:off x="422230" y="2992669"/>
            <a:ext cx="310723" cy="2816110"/>
          </a:xfrm>
          <a:prstGeom prst="leftBrace">
            <a:avLst>
              <a:gd name="adj1" fmla="val 85589"/>
              <a:gd name="adj2" fmla="val 50000"/>
            </a:avLst>
          </a:prstGeom>
          <a:noFill/>
          <a:ln w="19050">
            <a:solidFill>
              <a:schemeClr val="tx1"/>
            </a:solidFill>
            <a:round/>
          </a:ln>
        </p:spPr>
        <p:txBody>
          <a:bodyPr wrap="none" lIns="88716" tIns="44358" rIns="88716" bIns="44358" anchor="ctr"/>
          <a:lstStyle/>
          <a:p>
            <a:endParaRPr lang="zh-CN" altLang="en-US" sz="100"/>
          </a:p>
        </p:txBody>
      </p:sp>
      <p:sp>
        <p:nvSpPr>
          <p:cNvPr id="27" name="Text Box 25"/>
          <p:cNvSpPr txBox="1">
            <a:spLocks noChangeArrowheads="1"/>
          </p:cNvSpPr>
          <p:nvPr/>
        </p:nvSpPr>
        <p:spPr bwMode="auto">
          <a:xfrm>
            <a:off x="61867" y="3408388"/>
            <a:ext cx="360363" cy="1790700"/>
          </a:xfrm>
          <a:prstGeom prst="rect">
            <a:avLst/>
          </a:prstGeom>
          <a:noFill/>
          <a:ln w="9525">
            <a:noFill/>
            <a:miter lim="800000"/>
          </a:ln>
        </p:spPr>
        <p:txBody>
          <a:bodyPr lIns="88716" tIns="44358" rIns="88716" bIns="44358">
            <a:spAutoFit/>
          </a:bodyPr>
          <a:lstStyle/>
          <a:p>
            <a:pPr>
              <a:spcBef>
                <a:spcPct val="50000"/>
              </a:spcBef>
            </a:pPr>
            <a:r>
              <a:rPr lang="zh-CN" altLang="en-US" sz="1540"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功能强大的虚拟机</a:t>
            </a:r>
            <a:endParaRPr lang="zh-CN" altLang="en-US" sz="1540"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
        <p:nvSpPr>
          <p:cNvPr id="36" name="TextBox 35"/>
          <p:cNvSpPr txBox="1"/>
          <p:nvPr/>
        </p:nvSpPr>
        <p:spPr>
          <a:xfrm>
            <a:off x="304510" y="1494810"/>
            <a:ext cx="3141880" cy="413385"/>
          </a:xfrm>
          <a:prstGeom prst="rect">
            <a:avLst/>
          </a:prstGeom>
          <a:noFill/>
        </p:spPr>
        <p:txBody>
          <a:bodyPr wrap="square" lIns="88716" tIns="44358" rIns="88716" bIns="44358" rtlCol="0">
            <a:spAutoFit/>
          </a:bodyPr>
          <a:lstStyle/>
          <a:p>
            <a:r>
              <a:rPr lang="zh-CN" altLang="en-US" sz="2360"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程序由机器语言编写</a:t>
            </a:r>
            <a:endParaRPr lang="zh-CN" altLang="en-US" sz="2360"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
        <p:nvSpPr>
          <p:cNvPr id="37" name="Text Box 20"/>
          <p:cNvSpPr txBox="1">
            <a:spLocks noChangeArrowheads="1"/>
          </p:cNvSpPr>
          <p:nvPr/>
        </p:nvSpPr>
        <p:spPr bwMode="auto">
          <a:xfrm>
            <a:off x="7455741" y="3636438"/>
            <a:ext cx="1406700" cy="1095375"/>
          </a:xfrm>
          <a:prstGeom prst="rect">
            <a:avLst/>
          </a:prstGeom>
          <a:noFill/>
          <a:ln w="9525">
            <a:noFill/>
            <a:miter lim="800000"/>
          </a:ln>
        </p:spPr>
        <p:txBody>
          <a:bodyPr wrap="square" lIns="88716" tIns="44358" rIns="88716" bIns="44358">
            <a:spAutoFit/>
          </a:bodyPr>
          <a:lstStyle/>
          <a:p>
            <a:pPr algn="just">
              <a:spcBef>
                <a:spcPts val="0"/>
              </a:spcBef>
            </a:pPr>
            <a:r>
              <a:rPr lang="zh-CN" altLang="en-US" sz="1815"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使用户</a:t>
            </a:r>
            <a:r>
              <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不再考虑</a:t>
            </a:r>
            <a:r>
              <a:rPr lang="zh-CN" altLang="en-US" sz="1815"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数据的存储方式和地址变换</a:t>
            </a:r>
            <a:endParaRPr lang="zh-CN" altLang="en-US" sz="181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39" name="Rectangle 14"/>
          <p:cNvSpPr>
            <a:spLocks noChangeArrowheads="1"/>
          </p:cNvSpPr>
          <p:nvPr/>
        </p:nvSpPr>
        <p:spPr bwMode="auto">
          <a:xfrm>
            <a:off x="1026774" y="2945042"/>
            <a:ext cx="5860287" cy="577303"/>
          </a:xfrm>
          <a:prstGeom prst="rect">
            <a:avLst/>
          </a:prstGeom>
          <a:solidFill>
            <a:schemeClr val="accent3">
              <a:lumMod val="50000"/>
            </a:schemeClr>
          </a:solidFill>
          <a:ln w="9525">
            <a:noFill/>
            <a:miter lim="800000"/>
          </a:ln>
        </p:spPr>
        <p:txBody>
          <a:bodyPr wrap="none" lIns="88716" tIns="44358" rIns="88716" bIns="44358" anchor="ctr"/>
          <a:lstStyle/>
          <a:p>
            <a:endParaRPr lang="zh-CN" altLang="en-US" sz="100"/>
          </a:p>
        </p:txBody>
      </p:sp>
      <p:sp>
        <p:nvSpPr>
          <p:cNvPr id="40" name="Rectangle 15"/>
          <p:cNvSpPr>
            <a:spLocks noChangeArrowheads="1"/>
          </p:cNvSpPr>
          <p:nvPr/>
        </p:nvSpPr>
        <p:spPr bwMode="auto">
          <a:xfrm>
            <a:off x="767909" y="2938209"/>
            <a:ext cx="287337" cy="2914170"/>
          </a:xfrm>
          <a:prstGeom prst="rect">
            <a:avLst/>
          </a:prstGeom>
          <a:solidFill>
            <a:schemeClr val="accent3">
              <a:lumMod val="50000"/>
            </a:schemeClr>
          </a:solidFill>
          <a:ln w="9525">
            <a:noFill/>
            <a:miter lim="800000"/>
          </a:ln>
        </p:spPr>
        <p:txBody>
          <a:bodyPr wrap="none" lIns="88716" tIns="44358" rIns="88716" bIns="44358" anchor="ctr"/>
          <a:lstStyle/>
          <a:p>
            <a:endParaRPr lang="zh-CN" altLang="en-US" sz="100"/>
          </a:p>
        </p:txBody>
      </p:sp>
      <p:sp>
        <p:nvSpPr>
          <p:cNvPr id="41" name="Rectangle 16"/>
          <p:cNvSpPr>
            <a:spLocks noChangeArrowheads="1"/>
          </p:cNvSpPr>
          <p:nvPr/>
        </p:nvSpPr>
        <p:spPr bwMode="auto">
          <a:xfrm>
            <a:off x="6852495" y="2948492"/>
            <a:ext cx="287337" cy="2921083"/>
          </a:xfrm>
          <a:prstGeom prst="rect">
            <a:avLst/>
          </a:prstGeom>
          <a:solidFill>
            <a:schemeClr val="accent3">
              <a:lumMod val="50000"/>
            </a:schemeClr>
          </a:solidFill>
          <a:ln w="9525">
            <a:noFill/>
            <a:miter lim="800000"/>
          </a:ln>
        </p:spPr>
        <p:txBody>
          <a:bodyPr wrap="none" lIns="88716" tIns="44358" rIns="88716" bIns="44358" anchor="ctr"/>
          <a:lstStyle/>
          <a:p>
            <a:endParaRPr lang="zh-CN" altLang="en-US" sz="100"/>
          </a:p>
        </p:txBody>
      </p:sp>
      <p:sp>
        <p:nvSpPr>
          <p:cNvPr id="42" name="Text Box 17"/>
          <p:cNvSpPr txBox="1">
            <a:spLocks noChangeArrowheads="1"/>
          </p:cNvSpPr>
          <p:nvPr/>
        </p:nvSpPr>
        <p:spPr bwMode="auto">
          <a:xfrm>
            <a:off x="2510280" y="3051097"/>
            <a:ext cx="3046411" cy="410210"/>
          </a:xfrm>
          <a:prstGeom prst="rect">
            <a:avLst/>
          </a:prstGeom>
          <a:noFill/>
          <a:ln w="9525">
            <a:noFill/>
            <a:miter lim="800000"/>
          </a:ln>
        </p:spPr>
        <p:txBody>
          <a:bodyPr lIns="88716" tIns="44358" rIns="88716" bIns="44358">
            <a:spAutoFit/>
          </a:bodyPr>
          <a:lstStyle/>
          <a:p>
            <a:pPr algn="ctr">
              <a:lnSpc>
                <a:spcPct val="110000"/>
              </a:lnSpc>
              <a:spcBef>
                <a:spcPct val="50000"/>
              </a:spcBef>
              <a:spcAft>
                <a:spcPct val="5000"/>
              </a:spcAft>
            </a:pPr>
            <a:r>
              <a:rPr lang="zh-CN" altLang="en-US" sz="1905" b="1" dirty="0">
                <a:solidFill>
                  <a:srgbClr val="FFFF00"/>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用户接口</a:t>
            </a:r>
            <a:endParaRPr lang="zh-CN" altLang="en-US" sz="1905" b="1" dirty="0">
              <a:solidFill>
                <a:srgbClr val="FFFF00"/>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
        <p:nvSpPr>
          <p:cNvPr id="3" name="任意多边形 2"/>
          <p:cNvSpPr/>
          <p:nvPr/>
        </p:nvSpPr>
        <p:spPr bwMode="auto">
          <a:xfrm>
            <a:off x="5716201" y="2704881"/>
            <a:ext cx="1502863" cy="931556"/>
          </a:xfrm>
          <a:custGeom>
            <a:avLst/>
            <a:gdLst>
              <a:gd name="connsiteX0" fmla="*/ 0 w 1402080"/>
              <a:gd name="connsiteY0" fmla="*/ 564384 h 564384"/>
              <a:gd name="connsiteX1" fmla="*/ 76200 w 1402080"/>
              <a:gd name="connsiteY1" fmla="*/ 488184 h 564384"/>
              <a:gd name="connsiteX2" fmla="*/ 106680 w 1402080"/>
              <a:gd name="connsiteY2" fmla="*/ 442464 h 564384"/>
              <a:gd name="connsiteX3" fmla="*/ 152400 w 1402080"/>
              <a:gd name="connsiteY3" fmla="*/ 396744 h 564384"/>
              <a:gd name="connsiteX4" fmla="*/ 228600 w 1402080"/>
              <a:gd name="connsiteY4" fmla="*/ 305304 h 564384"/>
              <a:gd name="connsiteX5" fmla="*/ 365760 w 1402080"/>
              <a:gd name="connsiteY5" fmla="*/ 213864 h 564384"/>
              <a:gd name="connsiteX6" fmla="*/ 411480 w 1402080"/>
              <a:gd name="connsiteY6" fmla="*/ 183384 h 564384"/>
              <a:gd name="connsiteX7" fmla="*/ 457200 w 1402080"/>
              <a:gd name="connsiteY7" fmla="*/ 168144 h 564384"/>
              <a:gd name="connsiteX8" fmla="*/ 502920 w 1402080"/>
              <a:gd name="connsiteY8" fmla="*/ 137664 h 564384"/>
              <a:gd name="connsiteX9" fmla="*/ 548640 w 1402080"/>
              <a:gd name="connsiteY9" fmla="*/ 122424 h 564384"/>
              <a:gd name="connsiteX10" fmla="*/ 640080 w 1402080"/>
              <a:gd name="connsiteY10" fmla="*/ 76704 h 564384"/>
              <a:gd name="connsiteX11" fmla="*/ 701040 w 1402080"/>
              <a:gd name="connsiteY11" fmla="*/ 137664 h 564384"/>
              <a:gd name="connsiteX12" fmla="*/ 655320 w 1402080"/>
              <a:gd name="connsiteY12" fmla="*/ 122424 h 564384"/>
              <a:gd name="connsiteX13" fmla="*/ 670560 w 1402080"/>
              <a:gd name="connsiteY13" fmla="*/ 76704 h 564384"/>
              <a:gd name="connsiteX14" fmla="*/ 716280 w 1402080"/>
              <a:gd name="connsiteY14" fmla="*/ 46224 h 564384"/>
              <a:gd name="connsiteX15" fmla="*/ 838200 w 1402080"/>
              <a:gd name="connsiteY15" fmla="*/ 15744 h 564384"/>
              <a:gd name="connsiteX16" fmla="*/ 1402080 w 1402080"/>
              <a:gd name="connsiteY16" fmla="*/ 504 h 56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2080" h="564384">
                <a:moveTo>
                  <a:pt x="0" y="564384"/>
                </a:moveTo>
                <a:cubicBezTo>
                  <a:pt x="25400" y="538984"/>
                  <a:pt x="52546" y="515217"/>
                  <a:pt x="76200" y="488184"/>
                </a:cubicBezTo>
                <a:cubicBezTo>
                  <a:pt x="88261" y="474400"/>
                  <a:pt x="94954" y="456535"/>
                  <a:pt x="106680" y="442464"/>
                </a:cubicBezTo>
                <a:cubicBezTo>
                  <a:pt x="120478" y="425907"/>
                  <a:pt x="138602" y="413301"/>
                  <a:pt x="152400" y="396744"/>
                </a:cubicBezTo>
                <a:cubicBezTo>
                  <a:pt x="198744" y="341131"/>
                  <a:pt x="165329" y="354515"/>
                  <a:pt x="228600" y="305304"/>
                </a:cubicBezTo>
                <a:lnTo>
                  <a:pt x="365760" y="213864"/>
                </a:lnTo>
                <a:cubicBezTo>
                  <a:pt x="381000" y="203704"/>
                  <a:pt x="394104" y="189176"/>
                  <a:pt x="411480" y="183384"/>
                </a:cubicBezTo>
                <a:cubicBezTo>
                  <a:pt x="426720" y="178304"/>
                  <a:pt x="442832" y="175328"/>
                  <a:pt x="457200" y="168144"/>
                </a:cubicBezTo>
                <a:cubicBezTo>
                  <a:pt x="473583" y="159953"/>
                  <a:pt x="486537" y="145855"/>
                  <a:pt x="502920" y="137664"/>
                </a:cubicBezTo>
                <a:cubicBezTo>
                  <a:pt x="517288" y="130480"/>
                  <a:pt x="534272" y="129608"/>
                  <a:pt x="548640" y="122424"/>
                </a:cubicBezTo>
                <a:cubicBezTo>
                  <a:pt x="666813" y="63338"/>
                  <a:pt x="525162" y="115010"/>
                  <a:pt x="640080" y="76704"/>
                </a:cubicBezTo>
                <a:cubicBezTo>
                  <a:pt x="640080" y="76704"/>
                  <a:pt x="741680" y="97024"/>
                  <a:pt x="701040" y="137664"/>
                </a:cubicBezTo>
                <a:cubicBezTo>
                  <a:pt x="689681" y="149023"/>
                  <a:pt x="670560" y="127504"/>
                  <a:pt x="655320" y="122424"/>
                </a:cubicBezTo>
                <a:cubicBezTo>
                  <a:pt x="660400" y="107184"/>
                  <a:pt x="660525" y="89248"/>
                  <a:pt x="670560" y="76704"/>
                </a:cubicBezTo>
                <a:cubicBezTo>
                  <a:pt x="682002" y="62401"/>
                  <a:pt x="699897" y="54415"/>
                  <a:pt x="716280" y="46224"/>
                </a:cubicBezTo>
                <a:cubicBezTo>
                  <a:pt x="742489" y="33120"/>
                  <a:pt x="817332" y="17483"/>
                  <a:pt x="838200" y="15744"/>
                </a:cubicBezTo>
                <a:cubicBezTo>
                  <a:pt x="1078752" y="-4302"/>
                  <a:pt x="1163859" y="504"/>
                  <a:pt x="1402080" y="504"/>
                </a:cubicBezTo>
              </a:path>
            </a:pathLst>
          </a:custGeom>
          <a:noFill/>
          <a:ln w="19050" cap="sq" cmpd="sng" algn="ctr">
            <a:solidFill>
              <a:srgbClr val="FF0000"/>
            </a:solidFill>
            <a:prstDash val="solid"/>
            <a:round/>
            <a:headEnd type="none" w="sm" len="sm"/>
            <a:tailEnd type="triangl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750"/>
                                        <p:tgtEl>
                                          <p:spTgt spid="8"/>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par>
                          <p:cTn id="26" fill="hold">
                            <p:stCondLst>
                              <p:cond delay="2000"/>
                            </p:stCondLst>
                            <p:childTnLst>
                              <p:par>
                                <p:cTn id="27" presetID="3" presetClass="entr" presetSubtype="1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par>
                          <p:cTn id="34" fill="hold">
                            <p:stCondLst>
                              <p:cond delay="3000"/>
                            </p:stCondLst>
                            <p:childTnLst>
                              <p:par>
                                <p:cTn id="35" presetID="3" presetClass="entr" presetSubtype="1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childTnLst>
                          </p:cTn>
                        </p:par>
                        <p:par>
                          <p:cTn id="46" fill="hold">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750"/>
                                        <p:tgtEl>
                                          <p:spTgt spid="12"/>
                                        </p:tgtEl>
                                      </p:cBhvr>
                                    </p:animEffect>
                                  </p:childTnLst>
                                </p:cTn>
                              </p:par>
                            </p:childTnLst>
                          </p:cTn>
                        </p:par>
                        <p:par>
                          <p:cTn id="54" fill="hold">
                            <p:stCondLst>
                              <p:cond delay="2000"/>
                            </p:stCondLst>
                            <p:childTnLst>
                              <p:par>
                                <p:cTn id="55" presetID="22" presetClass="entr" presetSubtype="1"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up)">
                                      <p:cBhvr>
                                        <p:cTn id="57" dur="500"/>
                                        <p:tgtEl>
                                          <p:spTgt spid="14"/>
                                        </p:tgtEl>
                                      </p:cBhvr>
                                    </p:animEffect>
                                  </p:childTnLst>
                                </p:cTn>
                              </p:par>
                            </p:childTnLst>
                          </p:cTn>
                        </p:par>
                        <p:par>
                          <p:cTn id="58" fill="hold">
                            <p:stCondLst>
                              <p:cond delay="2500"/>
                            </p:stCondLst>
                            <p:childTnLst>
                              <p:par>
                                <p:cTn id="59" presetID="3" presetClass="entr" presetSubtype="10"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blinds(horizontal)">
                                      <p:cBhvr>
                                        <p:cTn id="61" dur="750"/>
                                        <p:tgtEl>
                                          <p:spTgt spid="15"/>
                                        </p:tgtEl>
                                      </p:cBhvr>
                                    </p:animEffect>
                                  </p:childTnLst>
                                </p:cTn>
                              </p:par>
                            </p:childTnLst>
                          </p:cTn>
                        </p:par>
                        <p:par>
                          <p:cTn id="62" fill="hold">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childTnLst>
                          </p:cTn>
                        </p:par>
                        <p:par>
                          <p:cTn id="66" fill="hold">
                            <p:stCondLst>
                              <p:cond delay="4000"/>
                            </p:stCondLst>
                            <p:childTnLst>
                              <p:par>
                                <p:cTn id="67" presetID="3" presetClass="entr" presetSubtype="10" fill="hold" grpId="0" nodeType="after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blinds(horizontal)">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24"/>
                                        </p:tgtEl>
                                      </p:cBhvr>
                                    </p:animEffect>
                                    <p:set>
                                      <p:cBhvr>
                                        <p:cTn id="74" dur="1" fill="hold">
                                          <p:stCondLst>
                                            <p:cond delay="499"/>
                                          </p:stCondLst>
                                        </p:cTn>
                                        <p:tgtEl>
                                          <p:spTgt spid="24"/>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37"/>
                                        </p:tgtEl>
                                      </p:cBhvr>
                                    </p:animEffect>
                                    <p:set>
                                      <p:cBhvr>
                                        <p:cTn id="77" dur="1" fill="hold">
                                          <p:stCondLst>
                                            <p:cond delay="499"/>
                                          </p:stCondLst>
                                        </p:cTn>
                                        <p:tgtEl>
                                          <p:spTgt spid="37"/>
                                        </p:tgtEl>
                                        <p:attrNameLst>
                                          <p:attrName>style.visibility</p:attrName>
                                        </p:attrNameLst>
                                      </p:cBhvr>
                                      <p:to>
                                        <p:strVal val="hidden"/>
                                      </p:to>
                                    </p:set>
                                  </p:childTnLst>
                                </p:cTn>
                              </p:par>
                            </p:childTnLst>
                          </p:cTn>
                        </p:par>
                        <p:par>
                          <p:cTn id="78" fill="hold">
                            <p:stCondLst>
                              <p:cond delay="500"/>
                            </p:stCondLst>
                            <p:childTnLst>
                              <p:par>
                                <p:cTn id="79" presetID="22" presetClass="entr" presetSubtype="4"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down)">
                                      <p:cBhvr>
                                        <p:cTn id="81" dur="500"/>
                                        <p:tgtEl>
                                          <p:spTgt spid="17"/>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750"/>
                                        <p:tgtEl>
                                          <p:spTgt spid="16"/>
                                        </p:tgtEl>
                                      </p:cBhvr>
                                    </p:animEffect>
                                  </p:childTnLst>
                                </p:cTn>
                              </p:par>
                            </p:childTnLst>
                          </p:cTn>
                        </p:par>
                        <p:par>
                          <p:cTn id="86" fill="hold">
                            <p:stCondLst>
                              <p:cond delay="2000"/>
                            </p:stCondLst>
                            <p:childTnLst>
                              <p:par>
                                <p:cTn id="87" presetID="22" presetClass="entr" presetSubtype="1" fill="hold" grpId="0"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up)">
                                      <p:cBhvr>
                                        <p:cTn id="89" dur="500"/>
                                        <p:tgtEl>
                                          <p:spTgt spid="18"/>
                                        </p:tgtEl>
                                      </p:cBhvr>
                                    </p:animEffect>
                                  </p:childTnLst>
                                </p:cTn>
                              </p:par>
                            </p:childTnLst>
                          </p:cTn>
                        </p:par>
                        <p:par>
                          <p:cTn id="90" fill="hold">
                            <p:stCondLst>
                              <p:cond delay="2500"/>
                            </p:stCondLst>
                            <p:childTnLst>
                              <p:par>
                                <p:cTn id="91" presetID="3" presetClass="entr" presetSubtype="10" fill="hold" grpId="0" nodeType="after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blinds(horizontal)">
                                      <p:cBhvr>
                                        <p:cTn id="93" dur="750"/>
                                        <p:tgtEl>
                                          <p:spTgt spid="19"/>
                                        </p:tgtEl>
                                      </p:cBhvr>
                                    </p:animEffect>
                                  </p:childTnLst>
                                </p:cTn>
                              </p:par>
                            </p:childTnLst>
                          </p:cTn>
                        </p:par>
                        <p:par>
                          <p:cTn id="94" fill="hold">
                            <p:stCondLst>
                              <p:cond delay="3500"/>
                            </p:stCondLst>
                            <p:childTnLst>
                              <p:par>
                                <p:cTn id="95" presetID="22" presetClass="entr" presetSubtype="8" fill="hold" grpId="0" nodeType="afterEffect">
                                  <p:stCondLst>
                                    <p:cond delay="0"/>
                                  </p:stCondLst>
                                  <p:childTnLst>
                                    <p:set>
                                      <p:cBhvr>
                                        <p:cTn id="96" dur="1" fill="hold">
                                          <p:stCondLst>
                                            <p:cond delay="0"/>
                                          </p:stCondLst>
                                        </p:cTn>
                                        <p:tgtEl>
                                          <p:spTgt spid="3"/>
                                        </p:tgtEl>
                                        <p:attrNameLst>
                                          <p:attrName>style.visibility</p:attrName>
                                        </p:attrNameLst>
                                      </p:cBhvr>
                                      <p:to>
                                        <p:strVal val="visible"/>
                                      </p:to>
                                    </p:set>
                                    <p:animEffect transition="in" filter="wipe(left)">
                                      <p:cBhvr>
                                        <p:cTn id="97" dur="750"/>
                                        <p:tgtEl>
                                          <p:spTgt spid="3"/>
                                        </p:tgtEl>
                                      </p:cBhvr>
                                    </p:animEffect>
                                  </p:childTnLst>
                                </p:cTn>
                              </p:par>
                            </p:childTnLst>
                          </p:cTn>
                        </p:par>
                        <p:par>
                          <p:cTn id="98" fill="hold">
                            <p:stCondLst>
                              <p:cond delay="4500"/>
                            </p:stCondLst>
                            <p:childTnLst>
                              <p:par>
                                <p:cTn id="99" presetID="3" presetClass="entr" presetSubtype="10" fill="hold" grpId="0" nodeType="after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blinds(horizontal)">
                                      <p:cBhvr>
                                        <p:cTn id="101" dur="500"/>
                                        <p:tgtEl>
                                          <p:spTgt spid="25"/>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grpId="1" nodeType="clickEffect">
                                  <p:stCondLst>
                                    <p:cond delay="0"/>
                                  </p:stCondLst>
                                  <p:childTnLst>
                                    <p:animEffect transition="out" filter="fade">
                                      <p:cBhvr>
                                        <p:cTn id="105" dur="500"/>
                                        <p:tgtEl>
                                          <p:spTgt spid="3"/>
                                        </p:tgtEl>
                                      </p:cBhvr>
                                    </p:animEffect>
                                    <p:set>
                                      <p:cBhvr>
                                        <p:cTn id="106" dur="1" fill="hold">
                                          <p:stCondLst>
                                            <p:cond delay="499"/>
                                          </p:stCondLst>
                                        </p:cTn>
                                        <p:tgtEl>
                                          <p:spTgt spid="3"/>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25"/>
                                        </p:tgtEl>
                                      </p:cBhvr>
                                    </p:animEffect>
                                    <p:set>
                                      <p:cBhvr>
                                        <p:cTn id="109" dur="1" fill="hold">
                                          <p:stCondLst>
                                            <p:cond delay="499"/>
                                          </p:stCondLst>
                                        </p:cTn>
                                        <p:tgtEl>
                                          <p:spTgt spid="25"/>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4" fill="hold" grpId="0" nodeType="after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wipe(down)">
                                      <p:cBhvr>
                                        <p:cTn id="113" dur="500"/>
                                        <p:tgtEl>
                                          <p:spTgt spid="40"/>
                                        </p:tgtEl>
                                      </p:cBhvr>
                                    </p:animEffect>
                                  </p:childTnLst>
                                </p:cTn>
                              </p:par>
                            </p:childTnLst>
                          </p:cTn>
                        </p:par>
                        <p:par>
                          <p:cTn id="114" fill="hold">
                            <p:stCondLst>
                              <p:cond delay="1000"/>
                            </p:stCondLst>
                            <p:childTnLst>
                              <p:par>
                                <p:cTn id="115" presetID="22" presetClass="entr" presetSubtype="8" fill="hold" grpId="0" nodeType="after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wipe(left)">
                                      <p:cBhvr>
                                        <p:cTn id="117" dur="750"/>
                                        <p:tgtEl>
                                          <p:spTgt spid="39"/>
                                        </p:tgtEl>
                                      </p:cBhvr>
                                    </p:animEffect>
                                  </p:childTnLst>
                                </p:cTn>
                              </p:par>
                            </p:childTnLst>
                          </p:cTn>
                        </p:par>
                        <p:par>
                          <p:cTn id="118" fill="hold">
                            <p:stCondLst>
                              <p:cond delay="2000"/>
                            </p:stCondLst>
                            <p:childTnLst>
                              <p:par>
                                <p:cTn id="119" presetID="22" presetClass="entr" presetSubtype="1" fill="hold" grpId="0" nodeType="after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ipe(up)">
                                      <p:cBhvr>
                                        <p:cTn id="121" dur="500"/>
                                        <p:tgtEl>
                                          <p:spTgt spid="41"/>
                                        </p:tgtEl>
                                      </p:cBhvr>
                                    </p:animEffect>
                                  </p:childTnLst>
                                </p:cTn>
                              </p:par>
                            </p:childTnLst>
                          </p:cTn>
                        </p:par>
                        <p:par>
                          <p:cTn id="122" fill="hold">
                            <p:stCondLst>
                              <p:cond delay="2500"/>
                            </p:stCondLst>
                            <p:childTnLst>
                              <p:par>
                                <p:cTn id="123" presetID="3" presetClass="entr" presetSubtype="10" fill="hold" grpId="0" nodeType="afterEffect">
                                  <p:stCondLst>
                                    <p:cond delay="0"/>
                                  </p:stCondLst>
                                  <p:childTnLst>
                                    <p:set>
                                      <p:cBhvr>
                                        <p:cTn id="124" dur="1" fill="hold">
                                          <p:stCondLst>
                                            <p:cond delay="0"/>
                                          </p:stCondLst>
                                        </p:cTn>
                                        <p:tgtEl>
                                          <p:spTgt spid="42"/>
                                        </p:tgtEl>
                                        <p:attrNameLst>
                                          <p:attrName>style.visibility</p:attrName>
                                        </p:attrNameLst>
                                      </p:cBhvr>
                                      <p:to>
                                        <p:strVal val="visible"/>
                                      </p:to>
                                    </p:set>
                                    <p:animEffect transition="in" filter="blinds(horizontal)">
                                      <p:cBhvr>
                                        <p:cTn id="125" dur="750"/>
                                        <p:tgtEl>
                                          <p:spTgt spid="42"/>
                                        </p:tgtEl>
                                      </p:cBhvr>
                                    </p:animEffect>
                                  </p:childTnLst>
                                </p:cTn>
                              </p:par>
                            </p:childTnLst>
                          </p:cTn>
                        </p:par>
                        <p:par>
                          <p:cTn id="126" fill="hold">
                            <p:stCondLst>
                              <p:cond delay="3500"/>
                            </p:stCondLst>
                            <p:childTnLst>
                              <p:par>
                                <p:cTn id="127" presetID="22" presetClass="entr" presetSubtype="1" fill="hold" grpId="0" nodeType="afterEffect">
                                  <p:stCondLst>
                                    <p:cond delay="0"/>
                                  </p:stCondLst>
                                  <p:childTnLst>
                                    <p:set>
                                      <p:cBhvr>
                                        <p:cTn id="128" dur="1" fill="hold">
                                          <p:stCondLst>
                                            <p:cond delay="0"/>
                                          </p:stCondLst>
                                        </p:cTn>
                                        <p:tgtEl>
                                          <p:spTgt spid="21"/>
                                        </p:tgtEl>
                                        <p:attrNameLst>
                                          <p:attrName>style.visibility</p:attrName>
                                        </p:attrNameLst>
                                      </p:cBhvr>
                                      <p:to>
                                        <p:strVal val="visible"/>
                                      </p:to>
                                    </p:set>
                                    <p:animEffect transition="in" filter="wipe(up)">
                                      <p:cBhvr>
                                        <p:cTn id="129" dur="500"/>
                                        <p:tgtEl>
                                          <p:spTgt spid="21"/>
                                        </p:tgtEl>
                                      </p:cBhvr>
                                    </p:animEffect>
                                  </p:childTnLst>
                                </p:cTn>
                              </p:par>
                            </p:childTnLst>
                          </p:cTn>
                        </p:par>
                        <p:par>
                          <p:cTn id="130" fill="hold">
                            <p:stCondLst>
                              <p:cond delay="4000"/>
                            </p:stCondLst>
                            <p:childTnLst>
                              <p:par>
                                <p:cTn id="131" presetID="3" presetClass="entr" presetSubtype="10" fill="hold" grpId="0" nodeType="afterEffect">
                                  <p:stCondLst>
                                    <p:cond delay="0"/>
                                  </p:stCondLst>
                                  <p:childTnLst>
                                    <p:set>
                                      <p:cBhvr>
                                        <p:cTn id="132" dur="1" fill="hold">
                                          <p:stCondLst>
                                            <p:cond delay="0"/>
                                          </p:stCondLst>
                                        </p:cTn>
                                        <p:tgtEl>
                                          <p:spTgt spid="20"/>
                                        </p:tgtEl>
                                        <p:attrNameLst>
                                          <p:attrName>style.visibility</p:attrName>
                                        </p:attrNameLst>
                                      </p:cBhvr>
                                      <p:to>
                                        <p:strVal val="visible"/>
                                      </p:to>
                                    </p:set>
                                    <p:animEffect transition="in" filter="blinds(horizontal)">
                                      <p:cBhvr>
                                        <p:cTn id="133" dur="500"/>
                                        <p:tgtEl>
                                          <p:spTgt spid="20"/>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grpId="0" nodeType="click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up)">
                                      <p:cBhvr>
                                        <p:cTn id="138" dur="500"/>
                                        <p:tgtEl>
                                          <p:spTgt spid="26"/>
                                        </p:tgtEl>
                                      </p:cBhvr>
                                    </p:animEffect>
                                  </p:childTnLst>
                                </p:cTn>
                              </p:par>
                            </p:childTnLst>
                          </p:cTn>
                        </p:par>
                        <p:par>
                          <p:cTn id="139" fill="hold">
                            <p:stCondLst>
                              <p:cond delay="500"/>
                            </p:stCondLst>
                            <p:childTnLst>
                              <p:par>
                                <p:cTn id="140" presetID="22" presetClass="entr" presetSubtype="1" fill="hold" grpId="0" nodeType="afterEffect">
                                  <p:stCondLst>
                                    <p:cond delay="0"/>
                                  </p:stCondLst>
                                  <p:childTnLst>
                                    <p:set>
                                      <p:cBhvr>
                                        <p:cTn id="141" dur="1" fill="hold">
                                          <p:stCondLst>
                                            <p:cond delay="0"/>
                                          </p:stCondLst>
                                        </p:cTn>
                                        <p:tgtEl>
                                          <p:spTgt spid="27"/>
                                        </p:tgtEl>
                                        <p:attrNameLst>
                                          <p:attrName>style.visibility</p:attrName>
                                        </p:attrNameLst>
                                      </p:cBhvr>
                                      <p:to>
                                        <p:strVal val="visible"/>
                                      </p:to>
                                    </p:set>
                                    <p:animEffect transition="in" filter="wipe(up)">
                                      <p:cBhvr>
                                        <p:cTn id="1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8" grpId="0" bldLvl="0" animBg="1"/>
      <p:bldP spid="9" grpId="0"/>
      <p:bldP spid="10" grpId="0" bldLvl="0" animBg="1"/>
      <p:bldP spid="11" grpId="0" bldLvl="0" animBg="1"/>
      <p:bldP spid="12" grpId="0" bldLvl="0" animBg="1"/>
      <p:bldP spid="13" grpId="0" bldLvl="0" animBg="1"/>
      <p:bldP spid="14" grpId="0" bldLvl="0" animBg="1"/>
      <p:bldP spid="15" grpId="0"/>
      <p:bldP spid="16" grpId="0" bldLvl="0" animBg="1"/>
      <p:bldP spid="17" grpId="0" bldLvl="0" animBg="1"/>
      <p:bldP spid="18" grpId="0" bldLvl="0" animBg="1"/>
      <p:bldP spid="19" grpId="0"/>
      <p:bldP spid="20" grpId="0"/>
      <p:bldP spid="21" grpId="0" bldLvl="0" animBg="1"/>
      <p:bldP spid="22" grpId="0"/>
      <p:bldP spid="22" grpId="1"/>
      <p:bldP spid="23" grpId="0" bldLvl="0" animBg="1"/>
      <p:bldP spid="23" grpId="1" bldLvl="0" animBg="1"/>
      <p:bldP spid="24" grpId="0" bldLvl="0" animBg="1"/>
      <p:bldP spid="24" grpId="1" bldLvl="0" animBg="1"/>
      <p:bldP spid="25" grpId="0"/>
      <p:bldP spid="25" grpId="1"/>
      <p:bldP spid="26" grpId="0" bldLvl="0" animBg="1"/>
      <p:bldP spid="27" grpId="0"/>
      <p:bldP spid="36" grpId="0"/>
      <p:bldP spid="37" grpId="0"/>
      <p:bldP spid="37" grpId="1"/>
      <p:bldP spid="39" grpId="0" bldLvl="0" animBg="1"/>
      <p:bldP spid="40" grpId="0" bldLvl="0" animBg="1"/>
      <p:bldP spid="41" grpId="0" bldLvl="0" animBg="1"/>
      <p:bldP spid="42" grpId="0"/>
      <p:bldP spid="3" grpId="0" bldLvl="0" animBg="1"/>
      <p:bldP spid="3" grpId="1"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491680" y="5911560"/>
            <a:ext cx="587520" cy="391680"/>
          </a:xfrm>
        </p:spPr>
        <p:txBody>
          <a:bodyPr/>
          <a:lstStyle/>
          <a:p>
            <a:pPr>
              <a:defRPr/>
            </a:pPr>
            <a:fld id="{846BFCE9-B7C0-4A8F-B83D-75C58729A626}" type="slidenum">
              <a:rPr lang="zh-CN" altLang="en-US" sz="100" smtClean="0"/>
            </a:fld>
            <a:endParaRPr lang="en-US" altLang="zh-CN" sz="100"/>
          </a:p>
        </p:txBody>
      </p:sp>
      <p:sp>
        <p:nvSpPr>
          <p:cNvPr id="5" name="Rectangle 2"/>
          <p:cNvSpPr>
            <a:spLocks noGrp="1" noChangeArrowheads="1"/>
          </p:cNvSpPr>
          <p:nvPr>
            <p:ph type="title"/>
          </p:nvPr>
        </p:nvSpPr>
        <p:spPr>
          <a:xfrm>
            <a:off x="457131" y="228861"/>
            <a:ext cx="6858000" cy="770137"/>
          </a:xfrm>
        </p:spPr>
        <p:txBody>
          <a:bodyPr/>
          <a:lstStyle/>
          <a:p>
            <a:pPr eaLnBrk="1" hangingPunct="1"/>
            <a:r>
              <a:rPr lang="zh-CN" altLang="en-US" dirty="0" smtClean="0">
                <a:latin typeface="华文琥珀" panose="02010800040101010101" pitchFamily="2" charset="-122"/>
              </a:rPr>
              <a:t>操作系统基本功能</a:t>
            </a:r>
            <a:endParaRPr lang="zh-CN" altLang="en-US" dirty="0" smtClean="0">
              <a:latin typeface="华文琥珀" panose="02010800040101010101" pitchFamily="2" charset="-122"/>
            </a:endParaRPr>
          </a:p>
        </p:txBody>
      </p:sp>
      <p:sp>
        <p:nvSpPr>
          <p:cNvPr id="7" name="Line 21"/>
          <p:cNvSpPr>
            <a:spLocks noChangeShapeType="1"/>
          </p:cNvSpPr>
          <p:nvPr/>
        </p:nvSpPr>
        <p:spPr bwMode="auto">
          <a:xfrm>
            <a:off x="7046408" y="3209210"/>
            <a:ext cx="1587" cy="452555"/>
          </a:xfrm>
          <a:prstGeom prst="line">
            <a:avLst/>
          </a:prstGeom>
          <a:noFill/>
          <a:ln w="25400" cap="rnd">
            <a:solidFill>
              <a:srgbClr val="FF6600"/>
            </a:solidFill>
            <a:round/>
          </a:ln>
        </p:spPr>
        <p:txBody>
          <a:bodyPr lIns="88716" tIns="44358" rIns="88716" bIns="44358"/>
          <a:lstStyle/>
          <a:p>
            <a:endParaRPr lang="zh-CN" altLang="en-US" sz="100"/>
          </a:p>
        </p:txBody>
      </p:sp>
      <p:grpSp>
        <p:nvGrpSpPr>
          <p:cNvPr id="8" name="组合 7"/>
          <p:cNvGrpSpPr/>
          <p:nvPr/>
        </p:nvGrpSpPr>
        <p:grpSpPr>
          <a:xfrm>
            <a:off x="914220" y="3677971"/>
            <a:ext cx="1656796" cy="534838"/>
            <a:chOff x="1547664" y="3234145"/>
            <a:chExt cx="1404000" cy="468000"/>
          </a:xfrm>
        </p:grpSpPr>
        <p:sp>
          <p:nvSpPr>
            <p:cNvPr id="9" name="Rectangle 3"/>
            <p:cNvSpPr>
              <a:spLocks noChangeArrowheads="1"/>
            </p:cNvSpPr>
            <p:nvPr/>
          </p:nvSpPr>
          <p:spPr bwMode="auto">
            <a:xfrm>
              <a:off x="1944540" y="3466318"/>
              <a:ext cx="690563" cy="177403"/>
            </a:xfrm>
            <a:prstGeom prst="rect">
              <a:avLst/>
            </a:prstGeom>
            <a:noFill/>
            <a:ln w="9525">
              <a:noFill/>
              <a:miter lim="800000"/>
            </a:ln>
          </p:spPr>
          <p:txBody>
            <a:bodyPr/>
            <a:lstStyle/>
            <a:p>
              <a:endParaRPr lang="zh-CN" altLang="en-US" sz="1995" b="1">
                <a:latin typeface="黑体" panose="02010600030101010101" pitchFamily="49" charset="-122"/>
                <a:ea typeface="黑体" panose="02010600030101010101" pitchFamily="49" charset="-122"/>
              </a:endParaRPr>
            </a:p>
          </p:txBody>
        </p:sp>
        <p:sp>
          <p:nvSpPr>
            <p:cNvPr id="10" name="Rectangle 22"/>
            <p:cNvSpPr>
              <a:spLocks noChangeArrowheads="1"/>
            </p:cNvSpPr>
            <p:nvPr/>
          </p:nvSpPr>
          <p:spPr bwMode="auto">
            <a:xfrm>
              <a:off x="1547664" y="3234145"/>
              <a:ext cx="1404000" cy="468000"/>
            </a:xfrm>
            <a:prstGeom prst="rect">
              <a:avLst/>
            </a:prstGeom>
            <a:solidFill>
              <a:schemeClr val="accent5">
                <a:lumMod val="25000"/>
              </a:schemeClr>
            </a:solidFill>
            <a:ln w="6350">
              <a:solidFill>
                <a:srgbClr val="339966"/>
              </a:solidFill>
              <a:miter lim="800000"/>
            </a:ln>
          </p:spPr>
          <p:txBody>
            <a:bodyPr bIns="97965" anchor="ctr" anchorCtr="1"/>
            <a:lstStyle/>
            <a:p>
              <a:endParaRPr lang="zh-CN" altLang="en-US" sz="1995" b="1">
                <a:latin typeface="黑体" panose="02010600030101010101" pitchFamily="49" charset="-122"/>
                <a:ea typeface="黑体" panose="02010600030101010101" pitchFamily="49" charset="-122"/>
              </a:endParaRPr>
            </a:p>
          </p:txBody>
        </p:sp>
        <p:sp>
          <p:nvSpPr>
            <p:cNvPr id="11" name="Rectangle 23"/>
            <p:cNvSpPr>
              <a:spLocks noChangeArrowheads="1"/>
            </p:cNvSpPr>
            <p:nvPr/>
          </p:nvSpPr>
          <p:spPr bwMode="auto">
            <a:xfrm>
              <a:off x="1944540" y="3466318"/>
              <a:ext cx="690563" cy="177403"/>
            </a:xfrm>
            <a:prstGeom prst="rect">
              <a:avLst/>
            </a:prstGeom>
            <a:noFill/>
            <a:ln w="9525">
              <a:noFill/>
              <a:miter lim="800000"/>
            </a:ln>
          </p:spPr>
          <p:txBody>
            <a:bodyPr/>
            <a:lstStyle/>
            <a:p>
              <a:endParaRPr lang="zh-CN" altLang="en-US" sz="1995" b="1">
                <a:latin typeface="黑体" panose="02010600030101010101" pitchFamily="49" charset="-122"/>
                <a:ea typeface="黑体" panose="02010600030101010101" pitchFamily="49" charset="-122"/>
              </a:endParaRPr>
            </a:p>
          </p:txBody>
        </p:sp>
        <p:sp>
          <p:nvSpPr>
            <p:cNvPr id="12" name="Rectangle 24"/>
            <p:cNvSpPr>
              <a:spLocks noChangeArrowheads="1"/>
            </p:cNvSpPr>
            <p:nvPr/>
          </p:nvSpPr>
          <p:spPr bwMode="auto">
            <a:xfrm>
              <a:off x="1769069" y="3326622"/>
              <a:ext cx="969409" cy="242261"/>
            </a:xfrm>
            <a:prstGeom prst="rect">
              <a:avLst/>
            </a:prstGeom>
            <a:noFill/>
            <a:ln w="9525">
              <a:noFill/>
              <a:miter lim="800000"/>
            </a:ln>
          </p:spPr>
          <p:txBody>
            <a:bodyPr wrap="square" lIns="0" tIns="0" rIns="0" bIns="0">
              <a:spAutoFit/>
            </a:bodyPr>
            <a:lstStyle/>
            <a:p>
              <a:pPr algn="ctr"/>
              <a:r>
                <a:rPr kumimoji="1" lang="zh-CN" altLang="en-US" sz="1995" b="1" dirty="0">
                  <a:solidFill>
                    <a:schemeClr val="bg1"/>
                  </a:solidFill>
                  <a:latin typeface="黑体" panose="02010600030101010101" pitchFamily="49" charset="-122"/>
                  <a:ea typeface="黑体" panose="02010600030101010101" pitchFamily="49" charset="-122"/>
                </a:rPr>
                <a:t>设备管理</a:t>
              </a:r>
              <a:endParaRPr kumimoji="1" lang="zh-CN" altLang="en-US" sz="1995" b="1" dirty="0">
                <a:solidFill>
                  <a:schemeClr val="bg1"/>
                </a:solidFill>
                <a:latin typeface="黑体" panose="02010600030101010101" pitchFamily="49" charset="-122"/>
                <a:ea typeface="黑体" panose="02010600030101010101" pitchFamily="49" charset="-122"/>
              </a:endParaRPr>
            </a:p>
          </p:txBody>
        </p:sp>
      </p:grpSp>
      <p:grpSp>
        <p:nvGrpSpPr>
          <p:cNvPr id="13" name="组合 12"/>
          <p:cNvGrpSpPr/>
          <p:nvPr/>
        </p:nvGrpSpPr>
        <p:grpSpPr>
          <a:xfrm>
            <a:off x="2748160" y="3677971"/>
            <a:ext cx="1656796" cy="534838"/>
            <a:chOff x="3170089" y="3234145"/>
            <a:chExt cx="1404000" cy="468000"/>
          </a:xfrm>
        </p:grpSpPr>
        <p:sp>
          <p:nvSpPr>
            <p:cNvPr id="14" name="Rectangle 4"/>
            <p:cNvSpPr>
              <a:spLocks noChangeArrowheads="1"/>
            </p:cNvSpPr>
            <p:nvPr/>
          </p:nvSpPr>
          <p:spPr bwMode="auto">
            <a:xfrm>
              <a:off x="3170089" y="3234145"/>
              <a:ext cx="1200150" cy="315516"/>
            </a:xfrm>
            <a:prstGeom prst="rect">
              <a:avLst/>
            </a:prstGeom>
            <a:noFill/>
            <a:ln w="6350">
              <a:solidFill>
                <a:srgbClr val="003300"/>
              </a:solidFill>
              <a:miter lim="800000"/>
            </a:ln>
          </p:spPr>
          <p:txBody>
            <a:bodyPr/>
            <a:lstStyle/>
            <a:p>
              <a:endParaRPr lang="zh-CN" altLang="en-US" sz="1995" b="1">
                <a:latin typeface="黑体" panose="02010600030101010101" pitchFamily="49" charset="-122"/>
                <a:ea typeface="黑体" panose="02010600030101010101" pitchFamily="49" charset="-122"/>
              </a:endParaRPr>
            </a:p>
          </p:txBody>
        </p:sp>
        <p:sp>
          <p:nvSpPr>
            <p:cNvPr id="15" name="Rectangle 5"/>
            <p:cNvSpPr>
              <a:spLocks noChangeArrowheads="1"/>
            </p:cNvSpPr>
            <p:nvPr/>
          </p:nvSpPr>
          <p:spPr bwMode="auto">
            <a:xfrm>
              <a:off x="3303440" y="3321061"/>
              <a:ext cx="868363" cy="177403"/>
            </a:xfrm>
            <a:prstGeom prst="rect">
              <a:avLst/>
            </a:prstGeom>
            <a:noFill/>
            <a:ln w="9525">
              <a:noFill/>
              <a:miter lim="800000"/>
            </a:ln>
          </p:spPr>
          <p:txBody>
            <a:bodyPr/>
            <a:lstStyle/>
            <a:p>
              <a:endParaRPr lang="zh-CN" altLang="en-US" sz="1995" b="1">
                <a:latin typeface="黑体" panose="02010600030101010101" pitchFamily="49" charset="-122"/>
                <a:ea typeface="黑体" panose="02010600030101010101" pitchFamily="49" charset="-122"/>
              </a:endParaRPr>
            </a:p>
          </p:txBody>
        </p:sp>
        <p:sp>
          <p:nvSpPr>
            <p:cNvPr id="16" name="Rectangle 6"/>
            <p:cNvSpPr>
              <a:spLocks noChangeArrowheads="1"/>
            </p:cNvSpPr>
            <p:nvPr/>
          </p:nvSpPr>
          <p:spPr bwMode="auto">
            <a:xfrm>
              <a:off x="3307886" y="3347255"/>
              <a:ext cx="1081603" cy="242261"/>
            </a:xfrm>
            <a:prstGeom prst="rect">
              <a:avLst/>
            </a:prstGeom>
            <a:noFill/>
            <a:ln w="9525">
              <a:noFill/>
              <a:miter lim="800000"/>
            </a:ln>
          </p:spPr>
          <p:txBody>
            <a:bodyPr wrap="none" lIns="0" tIns="0" rIns="0" bIns="0">
              <a:spAutoFit/>
            </a:bodyPr>
            <a:lstStyle/>
            <a:p>
              <a:r>
                <a:rPr lang="zh-CN" altLang="en-US" sz="1995" b="1">
                  <a:solidFill>
                    <a:srgbClr val="000000"/>
                  </a:solidFill>
                  <a:latin typeface="黑体" panose="02010600030101010101" pitchFamily="49" charset="-122"/>
                  <a:ea typeface="黑体" panose="02010600030101010101" pitchFamily="49" charset="-122"/>
                </a:rPr>
                <a:t>存储器管理</a:t>
              </a:r>
              <a:endParaRPr lang="zh-CN" altLang="en-US" sz="1995" b="1">
                <a:latin typeface="黑体" panose="02010600030101010101" pitchFamily="49" charset="-122"/>
                <a:ea typeface="黑体" panose="02010600030101010101" pitchFamily="49" charset="-122"/>
              </a:endParaRPr>
            </a:p>
          </p:txBody>
        </p:sp>
        <p:sp>
          <p:nvSpPr>
            <p:cNvPr id="17" name="Rectangle 25"/>
            <p:cNvSpPr>
              <a:spLocks noChangeArrowheads="1"/>
            </p:cNvSpPr>
            <p:nvPr/>
          </p:nvSpPr>
          <p:spPr bwMode="auto">
            <a:xfrm>
              <a:off x="3170089" y="3234145"/>
              <a:ext cx="1404000" cy="468000"/>
            </a:xfrm>
            <a:prstGeom prst="rect">
              <a:avLst/>
            </a:prstGeom>
            <a:solidFill>
              <a:schemeClr val="accent5">
                <a:lumMod val="25000"/>
              </a:schemeClr>
            </a:solidFill>
            <a:ln w="6350">
              <a:solidFill>
                <a:srgbClr val="339966"/>
              </a:solidFill>
              <a:miter lim="800000"/>
            </a:ln>
          </p:spPr>
          <p:txBody>
            <a:bodyPr bIns="97965" anchor="ctr" anchorCtr="1"/>
            <a:lstStyle/>
            <a:p>
              <a:endParaRPr lang="zh-CN" altLang="en-US" sz="1995" b="1">
                <a:latin typeface="黑体" panose="02010600030101010101" pitchFamily="49" charset="-122"/>
                <a:ea typeface="黑体" panose="02010600030101010101" pitchFamily="49" charset="-122"/>
              </a:endParaRPr>
            </a:p>
          </p:txBody>
        </p:sp>
        <p:sp>
          <p:nvSpPr>
            <p:cNvPr id="18" name="Rectangle 26"/>
            <p:cNvSpPr>
              <a:spLocks noChangeArrowheads="1"/>
            </p:cNvSpPr>
            <p:nvPr/>
          </p:nvSpPr>
          <p:spPr bwMode="auto">
            <a:xfrm>
              <a:off x="3303440" y="3321061"/>
              <a:ext cx="868363" cy="177403"/>
            </a:xfrm>
            <a:prstGeom prst="rect">
              <a:avLst/>
            </a:prstGeom>
            <a:noFill/>
            <a:ln w="9525">
              <a:noFill/>
              <a:miter lim="800000"/>
            </a:ln>
          </p:spPr>
          <p:txBody>
            <a:bodyPr/>
            <a:lstStyle/>
            <a:p>
              <a:endParaRPr lang="zh-CN" altLang="en-US" sz="1995" b="1">
                <a:latin typeface="黑体" panose="02010600030101010101" pitchFamily="49" charset="-122"/>
                <a:ea typeface="黑体" panose="02010600030101010101" pitchFamily="49" charset="-122"/>
              </a:endParaRPr>
            </a:p>
          </p:txBody>
        </p:sp>
        <p:sp>
          <p:nvSpPr>
            <p:cNvPr id="19" name="Rectangle 27"/>
            <p:cNvSpPr>
              <a:spLocks noChangeArrowheads="1"/>
            </p:cNvSpPr>
            <p:nvPr/>
          </p:nvSpPr>
          <p:spPr bwMode="auto">
            <a:xfrm>
              <a:off x="3336310" y="3334029"/>
              <a:ext cx="1081603" cy="242261"/>
            </a:xfrm>
            <a:prstGeom prst="rect">
              <a:avLst/>
            </a:prstGeom>
            <a:noFill/>
            <a:ln w="9525">
              <a:noFill/>
              <a:miter lim="800000"/>
            </a:ln>
          </p:spPr>
          <p:txBody>
            <a:bodyPr wrap="none" lIns="0" tIns="0" rIns="0" bIns="0">
              <a:spAutoFit/>
            </a:bodyPr>
            <a:lstStyle/>
            <a:p>
              <a:r>
                <a:rPr kumimoji="1" lang="zh-CN" altLang="en-US" sz="1995" b="1" dirty="0">
                  <a:solidFill>
                    <a:schemeClr val="bg1"/>
                  </a:solidFill>
                  <a:latin typeface="黑体" panose="02010600030101010101" pitchFamily="49" charset="-122"/>
                  <a:ea typeface="黑体" panose="02010600030101010101" pitchFamily="49" charset="-122"/>
                </a:rPr>
                <a:t>存储器管理</a:t>
              </a:r>
              <a:endParaRPr kumimoji="1" lang="zh-CN" altLang="en-US" sz="1995" b="1" dirty="0">
                <a:solidFill>
                  <a:schemeClr val="bg1"/>
                </a:solidFill>
                <a:latin typeface="黑体" panose="02010600030101010101" pitchFamily="49" charset="-122"/>
                <a:ea typeface="黑体" panose="02010600030101010101" pitchFamily="49" charset="-122"/>
              </a:endParaRPr>
            </a:p>
          </p:txBody>
        </p:sp>
      </p:grpSp>
      <p:grpSp>
        <p:nvGrpSpPr>
          <p:cNvPr id="20" name="组合 19"/>
          <p:cNvGrpSpPr/>
          <p:nvPr/>
        </p:nvGrpSpPr>
        <p:grpSpPr>
          <a:xfrm>
            <a:off x="4559073" y="3677971"/>
            <a:ext cx="1656795" cy="534838"/>
            <a:chOff x="4770289" y="3234145"/>
            <a:chExt cx="1404000" cy="468000"/>
          </a:xfrm>
        </p:grpSpPr>
        <p:sp>
          <p:nvSpPr>
            <p:cNvPr id="21" name="Rectangle 7"/>
            <p:cNvSpPr>
              <a:spLocks noChangeArrowheads="1"/>
            </p:cNvSpPr>
            <p:nvPr/>
          </p:nvSpPr>
          <p:spPr bwMode="auto">
            <a:xfrm>
              <a:off x="4770290" y="3234145"/>
              <a:ext cx="1160463" cy="315516"/>
            </a:xfrm>
            <a:prstGeom prst="rect">
              <a:avLst/>
            </a:prstGeom>
            <a:noFill/>
            <a:ln w="6350">
              <a:solidFill>
                <a:srgbClr val="003300"/>
              </a:solidFill>
              <a:miter lim="800000"/>
            </a:ln>
          </p:spPr>
          <p:txBody>
            <a:bodyPr/>
            <a:lstStyle/>
            <a:p>
              <a:endParaRPr lang="zh-CN" altLang="en-US" sz="1995" b="1">
                <a:latin typeface="黑体" panose="02010600030101010101" pitchFamily="49" charset="-122"/>
                <a:ea typeface="黑体" panose="02010600030101010101" pitchFamily="49" charset="-122"/>
              </a:endParaRPr>
            </a:p>
          </p:txBody>
        </p:sp>
        <p:sp>
          <p:nvSpPr>
            <p:cNvPr id="22" name="Rectangle 8"/>
            <p:cNvSpPr>
              <a:spLocks noChangeArrowheads="1"/>
            </p:cNvSpPr>
            <p:nvPr/>
          </p:nvSpPr>
          <p:spPr bwMode="auto">
            <a:xfrm>
              <a:off x="4879827" y="3321061"/>
              <a:ext cx="869950" cy="177403"/>
            </a:xfrm>
            <a:prstGeom prst="rect">
              <a:avLst/>
            </a:prstGeom>
            <a:noFill/>
            <a:ln w="9525">
              <a:noFill/>
              <a:miter lim="800000"/>
            </a:ln>
          </p:spPr>
          <p:txBody>
            <a:bodyPr/>
            <a:lstStyle/>
            <a:p>
              <a:endParaRPr lang="zh-CN" altLang="en-US" sz="1995" b="1">
                <a:latin typeface="黑体" panose="02010600030101010101" pitchFamily="49" charset="-122"/>
                <a:ea typeface="黑体" panose="02010600030101010101" pitchFamily="49" charset="-122"/>
              </a:endParaRPr>
            </a:p>
          </p:txBody>
        </p:sp>
        <p:sp>
          <p:nvSpPr>
            <p:cNvPr id="23" name="Rectangle 9"/>
            <p:cNvSpPr>
              <a:spLocks noChangeArrowheads="1"/>
            </p:cNvSpPr>
            <p:nvPr/>
          </p:nvSpPr>
          <p:spPr bwMode="auto">
            <a:xfrm>
              <a:off x="4884274" y="3347255"/>
              <a:ext cx="1081604" cy="242261"/>
            </a:xfrm>
            <a:prstGeom prst="rect">
              <a:avLst/>
            </a:prstGeom>
            <a:noFill/>
            <a:ln w="9525">
              <a:noFill/>
              <a:miter lim="800000"/>
            </a:ln>
          </p:spPr>
          <p:txBody>
            <a:bodyPr wrap="none" lIns="0" tIns="0" rIns="0" bIns="0">
              <a:spAutoFit/>
            </a:bodyPr>
            <a:lstStyle/>
            <a:p>
              <a:r>
                <a:rPr lang="zh-CN" altLang="en-US" sz="1995" b="1">
                  <a:solidFill>
                    <a:srgbClr val="000000"/>
                  </a:solidFill>
                  <a:latin typeface="黑体" panose="02010600030101010101" pitchFamily="49" charset="-122"/>
                  <a:ea typeface="黑体" panose="02010600030101010101" pitchFamily="49" charset="-122"/>
                </a:rPr>
                <a:t>处理器管理</a:t>
              </a:r>
              <a:endParaRPr lang="zh-CN" altLang="en-US" sz="1995" b="1">
                <a:latin typeface="黑体" panose="02010600030101010101" pitchFamily="49" charset="-122"/>
                <a:ea typeface="黑体" panose="02010600030101010101" pitchFamily="49" charset="-122"/>
              </a:endParaRPr>
            </a:p>
          </p:txBody>
        </p:sp>
        <p:sp>
          <p:nvSpPr>
            <p:cNvPr id="24" name="Rectangle 28"/>
            <p:cNvSpPr>
              <a:spLocks noChangeArrowheads="1"/>
            </p:cNvSpPr>
            <p:nvPr/>
          </p:nvSpPr>
          <p:spPr bwMode="auto">
            <a:xfrm>
              <a:off x="4770289" y="3234145"/>
              <a:ext cx="1404000" cy="468000"/>
            </a:xfrm>
            <a:prstGeom prst="rect">
              <a:avLst/>
            </a:prstGeom>
            <a:solidFill>
              <a:schemeClr val="accent5">
                <a:lumMod val="25000"/>
              </a:schemeClr>
            </a:solidFill>
            <a:ln w="6350">
              <a:solidFill>
                <a:srgbClr val="339966"/>
              </a:solidFill>
              <a:miter lim="800000"/>
            </a:ln>
          </p:spPr>
          <p:txBody>
            <a:bodyPr bIns="97965" anchor="ctr" anchorCtr="1"/>
            <a:lstStyle/>
            <a:p>
              <a:endParaRPr lang="zh-CN" altLang="en-US" sz="1995" b="1">
                <a:latin typeface="黑体" panose="02010600030101010101" pitchFamily="49" charset="-122"/>
                <a:ea typeface="黑体" panose="02010600030101010101" pitchFamily="49" charset="-122"/>
              </a:endParaRPr>
            </a:p>
          </p:txBody>
        </p:sp>
        <p:sp>
          <p:nvSpPr>
            <p:cNvPr id="25" name="Rectangle 29"/>
            <p:cNvSpPr>
              <a:spLocks noChangeArrowheads="1"/>
            </p:cNvSpPr>
            <p:nvPr/>
          </p:nvSpPr>
          <p:spPr bwMode="auto">
            <a:xfrm>
              <a:off x="4879827" y="3321061"/>
              <a:ext cx="869950" cy="177403"/>
            </a:xfrm>
            <a:prstGeom prst="rect">
              <a:avLst/>
            </a:prstGeom>
            <a:noFill/>
            <a:ln w="9525">
              <a:noFill/>
              <a:miter lim="800000"/>
            </a:ln>
          </p:spPr>
          <p:txBody>
            <a:bodyPr/>
            <a:lstStyle/>
            <a:p>
              <a:endParaRPr lang="zh-CN" altLang="en-US" sz="1995" b="1">
                <a:latin typeface="黑体" panose="02010600030101010101" pitchFamily="49" charset="-122"/>
                <a:ea typeface="黑体" panose="02010600030101010101" pitchFamily="49" charset="-122"/>
              </a:endParaRPr>
            </a:p>
          </p:txBody>
        </p:sp>
        <p:sp>
          <p:nvSpPr>
            <p:cNvPr id="26" name="Rectangle 30"/>
            <p:cNvSpPr>
              <a:spLocks noChangeArrowheads="1"/>
            </p:cNvSpPr>
            <p:nvPr/>
          </p:nvSpPr>
          <p:spPr bwMode="auto">
            <a:xfrm>
              <a:off x="4951744" y="3334029"/>
              <a:ext cx="1081604" cy="242261"/>
            </a:xfrm>
            <a:prstGeom prst="rect">
              <a:avLst/>
            </a:prstGeom>
            <a:noFill/>
            <a:ln w="9525">
              <a:noFill/>
              <a:miter lim="800000"/>
            </a:ln>
          </p:spPr>
          <p:txBody>
            <a:bodyPr wrap="none" lIns="0" tIns="0" rIns="0" bIns="0">
              <a:spAutoFit/>
            </a:bodyPr>
            <a:lstStyle/>
            <a:p>
              <a:r>
                <a:rPr kumimoji="1" lang="zh-CN" altLang="en-US" sz="1995" b="1" dirty="0">
                  <a:solidFill>
                    <a:schemeClr val="bg1"/>
                  </a:solidFill>
                  <a:latin typeface="黑体" panose="02010600030101010101" pitchFamily="49" charset="-122"/>
                  <a:ea typeface="黑体" panose="02010600030101010101" pitchFamily="49" charset="-122"/>
                </a:rPr>
                <a:t>处理器管理</a:t>
              </a:r>
              <a:endParaRPr kumimoji="1" lang="zh-CN" altLang="en-US" sz="1995" b="1" dirty="0">
                <a:solidFill>
                  <a:schemeClr val="bg1"/>
                </a:solidFill>
                <a:latin typeface="黑体" panose="02010600030101010101" pitchFamily="49" charset="-122"/>
                <a:ea typeface="黑体" panose="02010600030101010101" pitchFamily="49" charset="-122"/>
              </a:endParaRPr>
            </a:p>
          </p:txBody>
        </p:sp>
      </p:grpSp>
      <p:grpSp>
        <p:nvGrpSpPr>
          <p:cNvPr id="27" name="组合 26"/>
          <p:cNvGrpSpPr/>
          <p:nvPr/>
        </p:nvGrpSpPr>
        <p:grpSpPr>
          <a:xfrm>
            <a:off x="3461690" y="2251643"/>
            <a:ext cx="1739937" cy="534838"/>
            <a:chOff x="3884463" y="2180382"/>
            <a:chExt cx="1543051" cy="468000"/>
          </a:xfrm>
        </p:grpSpPr>
        <p:sp>
          <p:nvSpPr>
            <p:cNvPr id="28" name="Rectangle 14"/>
            <p:cNvSpPr>
              <a:spLocks noChangeArrowheads="1"/>
            </p:cNvSpPr>
            <p:nvPr/>
          </p:nvSpPr>
          <p:spPr bwMode="auto">
            <a:xfrm>
              <a:off x="4086078" y="2180382"/>
              <a:ext cx="860425" cy="304800"/>
            </a:xfrm>
            <a:prstGeom prst="rect">
              <a:avLst/>
            </a:prstGeom>
            <a:noFill/>
            <a:ln w="6350">
              <a:solidFill>
                <a:srgbClr val="003300"/>
              </a:solidFill>
              <a:miter lim="800000"/>
            </a:ln>
          </p:spPr>
          <p:txBody>
            <a:bodyPr/>
            <a:lstStyle/>
            <a:p>
              <a:endParaRPr lang="zh-CN" altLang="en-US" sz="100"/>
            </a:p>
          </p:txBody>
        </p:sp>
        <p:sp>
          <p:nvSpPr>
            <p:cNvPr id="29" name="Rectangle 15"/>
            <p:cNvSpPr>
              <a:spLocks noChangeArrowheads="1"/>
            </p:cNvSpPr>
            <p:nvPr/>
          </p:nvSpPr>
          <p:spPr bwMode="auto">
            <a:xfrm>
              <a:off x="4174977" y="2204194"/>
              <a:ext cx="690562" cy="179784"/>
            </a:xfrm>
            <a:prstGeom prst="rect">
              <a:avLst/>
            </a:prstGeom>
            <a:noFill/>
            <a:ln w="9525">
              <a:noFill/>
              <a:miter lim="800000"/>
            </a:ln>
          </p:spPr>
          <p:txBody>
            <a:bodyPr/>
            <a:lstStyle/>
            <a:p>
              <a:endParaRPr lang="zh-CN" altLang="en-US" sz="100"/>
            </a:p>
          </p:txBody>
        </p:sp>
        <p:sp>
          <p:nvSpPr>
            <p:cNvPr id="30" name="Rectangle 16"/>
            <p:cNvSpPr>
              <a:spLocks noChangeArrowheads="1"/>
            </p:cNvSpPr>
            <p:nvPr/>
          </p:nvSpPr>
          <p:spPr bwMode="auto">
            <a:xfrm>
              <a:off x="4201516" y="2229197"/>
              <a:ext cx="412222" cy="109462"/>
            </a:xfrm>
            <a:prstGeom prst="rect">
              <a:avLst/>
            </a:prstGeom>
            <a:noFill/>
            <a:ln w="9525">
              <a:noFill/>
              <a:miter lim="800000"/>
            </a:ln>
          </p:spPr>
          <p:txBody>
            <a:bodyPr wrap="none" lIns="0" tIns="0" rIns="0" bIns="0">
              <a:spAutoFit/>
            </a:bodyPr>
            <a:lstStyle/>
            <a:p>
              <a:r>
                <a:rPr lang="zh-CN" altLang="en-US" sz="905">
                  <a:solidFill>
                    <a:srgbClr val="000000"/>
                  </a:solidFill>
                  <a:latin typeface="宋体" panose="02010600030101010101" pitchFamily="2" charset="-122"/>
                </a:rPr>
                <a:t>用户接口</a:t>
              </a:r>
              <a:endParaRPr lang="zh-CN" altLang="en-US" sz="2720"/>
            </a:p>
          </p:txBody>
        </p:sp>
        <p:sp>
          <p:nvSpPr>
            <p:cNvPr id="31" name="Rectangle 34"/>
            <p:cNvSpPr>
              <a:spLocks noChangeArrowheads="1"/>
            </p:cNvSpPr>
            <p:nvPr/>
          </p:nvSpPr>
          <p:spPr bwMode="auto">
            <a:xfrm>
              <a:off x="3884463" y="2180382"/>
              <a:ext cx="1543051" cy="468000"/>
            </a:xfrm>
            <a:prstGeom prst="rect">
              <a:avLst/>
            </a:prstGeom>
            <a:solidFill>
              <a:schemeClr val="accent5">
                <a:lumMod val="25000"/>
              </a:schemeClr>
            </a:solidFill>
            <a:ln w="6350">
              <a:solidFill>
                <a:srgbClr val="339966"/>
              </a:solidFill>
              <a:miter lim="800000"/>
            </a:ln>
          </p:spPr>
          <p:txBody>
            <a:bodyPr bIns="97965" anchor="ctr" anchorCtr="1"/>
            <a:lstStyle/>
            <a:p>
              <a:endParaRPr lang="zh-CN" altLang="en-US" sz="100"/>
            </a:p>
          </p:txBody>
        </p:sp>
        <p:sp>
          <p:nvSpPr>
            <p:cNvPr id="32" name="Rectangle 35"/>
            <p:cNvSpPr>
              <a:spLocks noChangeArrowheads="1"/>
            </p:cNvSpPr>
            <p:nvPr/>
          </p:nvSpPr>
          <p:spPr bwMode="auto">
            <a:xfrm>
              <a:off x="4174977" y="2204194"/>
              <a:ext cx="690562" cy="179784"/>
            </a:xfrm>
            <a:prstGeom prst="rect">
              <a:avLst/>
            </a:prstGeom>
            <a:noFill/>
            <a:ln w="9525">
              <a:noFill/>
              <a:miter lim="800000"/>
            </a:ln>
          </p:spPr>
          <p:txBody>
            <a:bodyPr/>
            <a:lstStyle/>
            <a:p>
              <a:endParaRPr lang="zh-CN" altLang="en-US" sz="100"/>
            </a:p>
          </p:txBody>
        </p:sp>
        <p:sp>
          <p:nvSpPr>
            <p:cNvPr id="33" name="Rectangle 36"/>
            <p:cNvSpPr>
              <a:spLocks noChangeArrowheads="1"/>
            </p:cNvSpPr>
            <p:nvPr/>
          </p:nvSpPr>
          <p:spPr bwMode="auto">
            <a:xfrm>
              <a:off x="4233087" y="2273909"/>
              <a:ext cx="905538" cy="242261"/>
            </a:xfrm>
            <a:prstGeom prst="rect">
              <a:avLst/>
            </a:prstGeom>
            <a:noFill/>
            <a:ln w="9525">
              <a:noFill/>
              <a:miter lim="800000"/>
            </a:ln>
          </p:spPr>
          <p:txBody>
            <a:bodyPr wrap="none" lIns="0" tIns="0" rIns="0" bIns="0">
              <a:spAutoFit/>
            </a:bodyPr>
            <a:lstStyle/>
            <a:p>
              <a:pPr algn="ctr"/>
              <a:r>
                <a:rPr kumimoji="1" lang="zh-CN" altLang="en-US" sz="1995" b="1" dirty="0">
                  <a:solidFill>
                    <a:schemeClr val="bg1"/>
                  </a:solidFill>
                  <a:latin typeface="黑体" panose="02010600030101010101" pitchFamily="49" charset="-122"/>
                  <a:ea typeface="黑体" panose="02010600030101010101" pitchFamily="49" charset="-122"/>
                </a:rPr>
                <a:t>用户接口</a:t>
              </a:r>
              <a:endParaRPr kumimoji="1" lang="zh-CN" altLang="en-US" sz="1995" b="1" dirty="0">
                <a:solidFill>
                  <a:schemeClr val="bg1"/>
                </a:solidFill>
                <a:latin typeface="黑体" panose="02010600030101010101" pitchFamily="49" charset="-122"/>
                <a:ea typeface="黑体" panose="02010600030101010101" pitchFamily="49" charset="-122"/>
              </a:endParaRPr>
            </a:p>
          </p:txBody>
        </p:sp>
      </p:grpSp>
      <p:sp>
        <p:nvSpPr>
          <p:cNvPr id="34" name="Line 37"/>
          <p:cNvSpPr>
            <a:spLocks noChangeShapeType="1"/>
          </p:cNvSpPr>
          <p:nvPr/>
        </p:nvSpPr>
        <p:spPr bwMode="auto">
          <a:xfrm>
            <a:off x="1763347" y="3209210"/>
            <a:ext cx="1587" cy="452555"/>
          </a:xfrm>
          <a:prstGeom prst="line">
            <a:avLst/>
          </a:prstGeom>
          <a:noFill/>
          <a:ln w="25400" cap="rnd">
            <a:solidFill>
              <a:srgbClr val="FF6600"/>
            </a:solidFill>
            <a:round/>
          </a:ln>
        </p:spPr>
        <p:txBody>
          <a:bodyPr lIns="88716" tIns="44358" rIns="88716" bIns="44358"/>
          <a:lstStyle/>
          <a:p>
            <a:endParaRPr lang="zh-CN" altLang="en-US" sz="100"/>
          </a:p>
        </p:txBody>
      </p:sp>
      <p:grpSp>
        <p:nvGrpSpPr>
          <p:cNvPr id="35" name="组合 34"/>
          <p:cNvGrpSpPr/>
          <p:nvPr/>
        </p:nvGrpSpPr>
        <p:grpSpPr>
          <a:xfrm>
            <a:off x="6342055" y="3677971"/>
            <a:ext cx="1626454" cy="534838"/>
            <a:chOff x="6372077" y="3234145"/>
            <a:chExt cx="1404001" cy="468000"/>
          </a:xfrm>
        </p:grpSpPr>
        <p:sp>
          <p:nvSpPr>
            <p:cNvPr id="36" name="Rectangle 10"/>
            <p:cNvSpPr>
              <a:spLocks noChangeArrowheads="1"/>
            </p:cNvSpPr>
            <p:nvPr/>
          </p:nvSpPr>
          <p:spPr bwMode="auto">
            <a:xfrm>
              <a:off x="6372077" y="3234145"/>
              <a:ext cx="1071562" cy="315516"/>
            </a:xfrm>
            <a:prstGeom prst="rect">
              <a:avLst/>
            </a:prstGeom>
            <a:noFill/>
            <a:ln w="6350">
              <a:solidFill>
                <a:srgbClr val="003300"/>
              </a:solidFill>
              <a:miter lim="800000"/>
            </a:ln>
          </p:spPr>
          <p:txBody>
            <a:bodyPr/>
            <a:lstStyle/>
            <a:p>
              <a:endParaRPr lang="zh-CN" altLang="en-US" sz="1995" b="1">
                <a:latin typeface="黑体" panose="02010600030101010101" pitchFamily="49" charset="-122"/>
                <a:ea typeface="黑体" panose="02010600030101010101" pitchFamily="49" charset="-122"/>
              </a:endParaRPr>
            </a:p>
          </p:txBody>
        </p:sp>
        <p:sp>
          <p:nvSpPr>
            <p:cNvPr id="37" name="Rectangle 11"/>
            <p:cNvSpPr>
              <a:spLocks noChangeArrowheads="1"/>
            </p:cNvSpPr>
            <p:nvPr/>
          </p:nvSpPr>
          <p:spPr bwMode="auto">
            <a:xfrm>
              <a:off x="6522890" y="3321061"/>
              <a:ext cx="690563" cy="177403"/>
            </a:xfrm>
            <a:prstGeom prst="rect">
              <a:avLst/>
            </a:prstGeom>
            <a:noFill/>
            <a:ln w="9525">
              <a:noFill/>
              <a:miter lim="800000"/>
            </a:ln>
          </p:spPr>
          <p:txBody>
            <a:bodyPr/>
            <a:lstStyle/>
            <a:p>
              <a:endParaRPr lang="zh-CN" altLang="en-US" sz="1995" b="1">
                <a:latin typeface="黑体" panose="02010600030101010101" pitchFamily="49" charset="-122"/>
                <a:ea typeface="黑体" panose="02010600030101010101" pitchFamily="49" charset="-122"/>
              </a:endParaRPr>
            </a:p>
          </p:txBody>
        </p:sp>
        <p:sp>
          <p:nvSpPr>
            <p:cNvPr id="38" name="Rectangle 12"/>
            <p:cNvSpPr>
              <a:spLocks noChangeArrowheads="1"/>
            </p:cNvSpPr>
            <p:nvPr/>
          </p:nvSpPr>
          <p:spPr bwMode="auto">
            <a:xfrm>
              <a:off x="6526513" y="3347255"/>
              <a:ext cx="881425" cy="242261"/>
            </a:xfrm>
            <a:prstGeom prst="rect">
              <a:avLst/>
            </a:prstGeom>
            <a:noFill/>
            <a:ln w="9525">
              <a:noFill/>
              <a:miter lim="800000"/>
            </a:ln>
          </p:spPr>
          <p:txBody>
            <a:bodyPr wrap="none" lIns="0" tIns="0" rIns="0" bIns="0">
              <a:spAutoFit/>
            </a:bodyPr>
            <a:lstStyle/>
            <a:p>
              <a:r>
                <a:rPr lang="zh-CN" altLang="en-US" sz="1995" b="1">
                  <a:solidFill>
                    <a:srgbClr val="000000"/>
                  </a:solidFill>
                  <a:latin typeface="黑体" panose="02010600030101010101" pitchFamily="49" charset="-122"/>
                  <a:ea typeface="黑体" panose="02010600030101010101" pitchFamily="49" charset="-122"/>
                </a:rPr>
                <a:t>文件管理</a:t>
              </a:r>
              <a:endParaRPr lang="zh-CN" altLang="en-US" sz="1995" b="1">
                <a:latin typeface="黑体" panose="02010600030101010101" pitchFamily="49" charset="-122"/>
                <a:ea typeface="黑体" panose="02010600030101010101" pitchFamily="49" charset="-122"/>
              </a:endParaRPr>
            </a:p>
          </p:txBody>
        </p:sp>
        <p:sp>
          <p:nvSpPr>
            <p:cNvPr id="39" name="Rectangle 17"/>
            <p:cNvSpPr>
              <a:spLocks noChangeArrowheads="1"/>
            </p:cNvSpPr>
            <p:nvPr/>
          </p:nvSpPr>
          <p:spPr bwMode="auto">
            <a:xfrm>
              <a:off x="6522890" y="3321061"/>
              <a:ext cx="690563" cy="177403"/>
            </a:xfrm>
            <a:prstGeom prst="rect">
              <a:avLst/>
            </a:prstGeom>
            <a:noFill/>
            <a:ln w="9525">
              <a:noFill/>
              <a:miter lim="800000"/>
            </a:ln>
          </p:spPr>
          <p:txBody>
            <a:bodyPr/>
            <a:lstStyle/>
            <a:p>
              <a:endParaRPr lang="zh-CN" altLang="en-US" sz="1995" b="1">
                <a:latin typeface="黑体" panose="02010600030101010101" pitchFamily="49" charset="-122"/>
                <a:ea typeface="黑体" panose="02010600030101010101" pitchFamily="49" charset="-122"/>
              </a:endParaRPr>
            </a:p>
          </p:txBody>
        </p:sp>
        <p:sp>
          <p:nvSpPr>
            <p:cNvPr id="40" name="Rectangle 18"/>
            <p:cNvSpPr>
              <a:spLocks noChangeArrowheads="1"/>
            </p:cNvSpPr>
            <p:nvPr/>
          </p:nvSpPr>
          <p:spPr bwMode="auto">
            <a:xfrm>
              <a:off x="6526513" y="3347255"/>
              <a:ext cx="881425" cy="242261"/>
            </a:xfrm>
            <a:prstGeom prst="rect">
              <a:avLst/>
            </a:prstGeom>
            <a:noFill/>
            <a:ln w="9525">
              <a:noFill/>
              <a:miter lim="800000"/>
            </a:ln>
          </p:spPr>
          <p:txBody>
            <a:bodyPr wrap="none" lIns="0" tIns="0" rIns="0" bIns="0">
              <a:spAutoFit/>
            </a:bodyPr>
            <a:lstStyle/>
            <a:p>
              <a:r>
                <a:rPr lang="zh-CN" altLang="en-US" sz="1995" b="1">
                  <a:solidFill>
                    <a:srgbClr val="000000"/>
                  </a:solidFill>
                  <a:latin typeface="黑体" panose="02010600030101010101" pitchFamily="49" charset="-122"/>
                  <a:ea typeface="黑体" panose="02010600030101010101" pitchFamily="49" charset="-122"/>
                </a:rPr>
                <a:t>文件管理</a:t>
              </a:r>
              <a:endParaRPr lang="zh-CN" altLang="en-US" sz="1995" b="1">
                <a:latin typeface="黑体" panose="02010600030101010101" pitchFamily="49" charset="-122"/>
                <a:ea typeface="黑体" panose="02010600030101010101" pitchFamily="49" charset="-122"/>
              </a:endParaRPr>
            </a:p>
          </p:txBody>
        </p:sp>
        <p:sp>
          <p:nvSpPr>
            <p:cNvPr id="41" name="Rectangle 31"/>
            <p:cNvSpPr>
              <a:spLocks noChangeArrowheads="1"/>
            </p:cNvSpPr>
            <p:nvPr/>
          </p:nvSpPr>
          <p:spPr bwMode="auto">
            <a:xfrm>
              <a:off x="6372078" y="3234145"/>
              <a:ext cx="1404000" cy="468000"/>
            </a:xfrm>
            <a:prstGeom prst="rect">
              <a:avLst/>
            </a:prstGeom>
            <a:solidFill>
              <a:schemeClr val="accent5">
                <a:lumMod val="25000"/>
              </a:schemeClr>
            </a:solidFill>
            <a:ln w="6350">
              <a:solidFill>
                <a:srgbClr val="339966"/>
              </a:solidFill>
              <a:miter lim="800000"/>
            </a:ln>
          </p:spPr>
          <p:txBody>
            <a:bodyPr bIns="97965" anchor="ctr" anchorCtr="1"/>
            <a:lstStyle/>
            <a:p>
              <a:endParaRPr lang="zh-CN" altLang="en-US" sz="1995" b="1">
                <a:latin typeface="黑体" panose="02010600030101010101" pitchFamily="49" charset="-122"/>
                <a:ea typeface="黑体" panose="02010600030101010101" pitchFamily="49" charset="-122"/>
              </a:endParaRPr>
            </a:p>
          </p:txBody>
        </p:sp>
        <p:sp>
          <p:nvSpPr>
            <p:cNvPr id="42" name="Rectangle 32"/>
            <p:cNvSpPr>
              <a:spLocks noChangeArrowheads="1"/>
            </p:cNvSpPr>
            <p:nvPr/>
          </p:nvSpPr>
          <p:spPr bwMode="auto">
            <a:xfrm>
              <a:off x="6522890" y="3321061"/>
              <a:ext cx="690563" cy="177403"/>
            </a:xfrm>
            <a:prstGeom prst="rect">
              <a:avLst/>
            </a:prstGeom>
            <a:noFill/>
            <a:ln w="9525">
              <a:noFill/>
              <a:miter lim="800000"/>
            </a:ln>
          </p:spPr>
          <p:txBody>
            <a:bodyPr/>
            <a:lstStyle/>
            <a:p>
              <a:endParaRPr lang="zh-CN" altLang="en-US" sz="1995" b="1">
                <a:latin typeface="黑体" panose="02010600030101010101" pitchFamily="49" charset="-122"/>
                <a:ea typeface="黑体" panose="02010600030101010101" pitchFamily="49" charset="-122"/>
              </a:endParaRPr>
            </a:p>
          </p:txBody>
        </p:sp>
        <p:sp>
          <p:nvSpPr>
            <p:cNvPr id="43" name="Rectangle 38"/>
            <p:cNvSpPr>
              <a:spLocks noChangeArrowheads="1"/>
            </p:cNvSpPr>
            <p:nvPr/>
          </p:nvSpPr>
          <p:spPr bwMode="auto">
            <a:xfrm>
              <a:off x="6522890" y="3321061"/>
              <a:ext cx="690563" cy="177403"/>
            </a:xfrm>
            <a:prstGeom prst="rect">
              <a:avLst/>
            </a:prstGeom>
            <a:noFill/>
            <a:ln w="9525">
              <a:noFill/>
              <a:miter lim="800000"/>
            </a:ln>
          </p:spPr>
          <p:txBody>
            <a:bodyPr/>
            <a:lstStyle/>
            <a:p>
              <a:endParaRPr lang="zh-CN" altLang="en-US" sz="1995" b="1">
                <a:latin typeface="黑体" panose="02010600030101010101" pitchFamily="49" charset="-122"/>
                <a:ea typeface="黑体" panose="02010600030101010101" pitchFamily="49" charset="-122"/>
              </a:endParaRPr>
            </a:p>
          </p:txBody>
        </p:sp>
        <p:sp>
          <p:nvSpPr>
            <p:cNvPr id="44" name="Rectangle 39"/>
            <p:cNvSpPr>
              <a:spLocks noChangeArrowheads="1"/>
            </p:cNvSpPr>
            <p:nvPr/>
          </p:nvSpPr>
          <p:spPr bwMode="auto">
            <a:xfrm>
              <a:off x="6638079" y="3334029"/>
              <a:ext cx="881425" cy="242261"/>
            </a:xfrm>
            <a:prstGeom prst="rect">
              <a:avLst/>
            </a:prstGeom>
            <a:noFill/>
            <a:ln w="9525">
              <a:noFill/>
              <a:miter lim="800000"/>
            </a:ln>
          </p:spPr>
          <p:txBody>
            <a:bodyPr wrap="none" lIns="0" tIns="0" rIns="0" bIns="0">
              <a:spAutoFit/>
            </a:bodyPr>
            <a:lstStyle/>
            <a:p>
              <a:r>
                <a:rPr kumimoji="1" lang="zh-CN" altLang="en-US" sz="1995" b="1" dirty="0">
                  <a:solidFill>
                    <a:schemeClr val="bg1"/>
                  </a:solidFill>
                  <a:latin typeface="黑体" panose="02010600030101010101" pitchFamily="49" charset="-122"/>
                  <a:ea typeface="黑体" panose="02010600030101010101" pitchFamily="49" charset="-122"/>
                </a:rPr>
                <a:t>文件管理</a:t>
              </a:r>
              <a:endParaRPr kumimoji="1" lang="zh-CN" altLang="en-US" sz="1995" b="1" dirty="0">
                <a:solidFill>
                  <a:schemeClr val="bg1"/>
                </a:solidFill>
                <a:latin typeface="黑体" panose="02010600030101010101" pitchFamily="49" charset="-122"/>
                <a:ea typeface="黑体" panose="02010600030101010101" pitchFamily="49" charset="-122"/>
              </a:endParaRPr>
            </a:p>
          </p:txBody>
        </p:sp>
      </p:grpSp>
      <p:sp>
        <p:nvSpPr>
          <p:cNvPr id="47" name="Line 43"/>
          <p:cNvSpPr>
            <a:spLocks noChangeShapeType="1"/>
          </p:cNvSpPr>
          <p:nvPr/>
        </p:nvSpPr>
        <p:spPr bwMode="auto">
          <a:xfrm flipV="1">
            <a:off x="1764970" y="3201137"/>
            <a:ext cx="5281437" cy="8073"/>
          </a:xfrm>
          <a:prstGeom prst="line">
            <a:avLst/>
          </a:prstGeom>
          <a:noFill/>
          <a:ln w="25400" cap="rnd">
            <a:solidFill>
              <a:srgbClr val="FF6600"/>
            </a:solidFill>
            <a:round/>
          </a:ln>
        </p:spPr>
        <p:txBody>
          <a:bodyPr lIns="88716" tIns="44358" rIns="88716" bIns="44358"/>
          <a:lstStyle/>
          <a:p>
            <a:endParaRPr lang="zh-CN" altLang="en-US" sz="100"/>
          </a:p>
        </p:txBody>
      </p:sp>
      <p:sp>
        <p:nvSpPr>
          <p:cNvPr id="48" name="Line 44"/>
          <p:cNvSpPr>
            <a:spLocks noChangeShapeType="1"/>
          </p:cNvSpPr>
          <p:nvPr/>
        </p:nvSpPr>
        <p:spPr bwMode="auto">
          <a:xfrm>
            <a:off x="3590649" y="3209210"/>
            <a:ext cx="1588" cy="452555"/>
          </a:xfrm>
          <a:prstGeom prst="line">
            <a:avLst/>
          </a:prstGeom>
          <a:noFill/>
          <a:ln w="25400" cap="rnd">
            <a:solidFill>
              <a:srgbClr val="FF6600"/>
            </a:solidFill>
            <a:round/>
          </a:ln>
        </p:spPr>
        <p:txBody>
          <a:bodyPr lIns="88716" tIns="44358" rIns="88716" bIns="44358"/>
          <a:lstStyle/>
          <a:p>
            <a:endParaRPr lang="zh-CN" altLang="en-US" sz="100"/>
          </a:p>
        </p:txBody>
      </p:sp>
      <p:sp>
        <p:nvSpPr>
          <p:cNvPr id="49" name="Line 45"/>
          <p:cNvSpPr>
            <a:spLocks noChangeShapeType="1"/>
          </p:cNvSpPr>
          <p:nvPr/>
        </p:nvSpPr>
        <p:spPr bwMode="auto">
          <a:xfrm>
            <a:off x="5419540" y="3221456"/>
            <a:ext cx="1587" cy="452555"/>
          </a:xfrm>
          <a:prstGeom prst="line">
            <a:avLst/>
          </a:prstGeom>
          <a:noFill/>
          <a:ln w="25400" cap="rnd">
            <a:solidFill>
              <a:srgbClr val="FF6600"/>
            </a:solidFill>
            <a:round/>
          </a:ln>
        </p:spPr>
        <p:txBody>
          <a:bodyPr lIns="88716" tIns="44358" rIns="88716" bIns="44358"/>
          <a:lstStyle/>
          <a:p>
            <a:endParaRPr lang="zh-CN" altLang="en-US" sz="100"/>
          </a:p>
        </p:txBody>
      </p:sp>
      <p:sp>
        <p:nvSpPr>
          <p:cNvPr id="50" name="Line 46"/>
          <p:cNvSpPr>
            <a:spLocks noChangeShapeType="1"/>
          </p:cNvSpPr>
          <p:nvPr/>
        </p:nvSpPr>
        <p:spPr bwMode="auto">
          <a:xfrm>
            <a:off x="4359119" y="2789723"/>
            <a:ext cx="0" cy="411414"/>
          </a:xfrm>
          <a:prstGeom prst="line">
            <a:avLst/>
          </a:prstGeom>
          <a:noFill/>
          <a:ln w="25400" cap="rnd">
            <a:solidFill>
              <a:srgbClr val="FF6600"/>
            </a:solidFill>
            <a:round/>
          </a:ln>
        </p:spPr>
        <p:txBody>
          <a:bodyPr lIns="88716" tIns="44358" rIns="88716" bIns="44358"/>
          <a:lstStyle/>
          <a:p>
            <a:endParaRPr lang="zh-CN" altLang="en-US" sz="100"/>
          </a:p>
        </p:txBody>
      </p:sp>
      <p:sp>
        <p:nvSpPr>
          <p:cNvPr id="52" name="椭圆 51"/>
          <p:cNvSpPr/>
          <p:nvPr/>
        </p:nvSpPr>
        <p:spPr bwMode="auto">
          <a:xfrm>
            <a:off x="2547157" y="3298365"/>
            <a:ext cx="3820732" cy="1262606"/>
          </a:xfrm>
          <a:prstGeom prst="ellipse">
            <a:avLst/>
          </a:prstGeom>
          <a:noFill/>
          <a:ln w="15875" cap="sq" cmpd="sng" algn="ctr">
            <a:solidFill>
              <a:srgbClr val="FF0000"/>
            </a:solidFill>
            <a:prstDash val="solid"/>
            <a:round/>
            <a:headEnd type="none" w="sm" len="sm"/>
            <a:tailEnd type="none" w="lg" len="lg"/>
          </a:ln>
          <a:effectLst/>
        </p:spPr>
        <p:txBody>
          <a:bodyPr vert="horz" wrap="square" lIns="82943" tIns="41471" rIns="82943" bIns="41471"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635"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down)">
                                      <p:cBhvr>
                                        <p:cTn id="7"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处理器管理</a:t>
            </a:r>
            <a:endParaRPr lang="zh-CN" altLang="en-US" dirty="0">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a:xfrm>
            <a:off x="456997" y="1486101"/>
            <a:ext cx="8360639" cy="2987979"/>
          </a:xfrm>
        </p:spPr>
        <p:txBody>
          <a:bodyPr/>
          <a:lstStyle/>
          <a:p>
            <a:pPr>
              <a:spcBef>
                <a:spcPts val="640"/>
              </a:spcBef>
            </a:pPr>
            <a:r>
              <a:rPr lang="zh-CN" altLang="en-US" dirty="0" smtClean="0"/>
              <a:t>主要作用：</a:t>
            </a:r>
            <a:r>
              <a:rPr lang="zh-CN" altLang="zh-CN" dirty="0" smtClean="0"/>
              <a:t>对处理</a:t>
            </a:r>
            <a:r>
              <a:rPr lang="zh-CN" altLang="en-US" dirty="0" smtClean="0"/>
              <a:t>器</a:t>
            </a:r>
            <a:r>
              <a:rPr lang="zh-CN" altLang="zh-CN" dirty="0" smtClean="0"/>
              <a:t>进行分配，</a:t>
            </a:r>
            <a:r>
              <a:rPr lang="zh-CN" altLang="zh-CN" dirty="0"/>
              <a:t>并对其运行进行有效的控制和管理</a:t>
            </a:r>
            <a:r>
              <a:rPr lang="zh-CN" altLang="zh-CN" dirty="0" smtClean="0"/>
              <a:t>。</a:t>
            </a:r>
            <a:endParaRPr lang="en-US" altLang="zh-CN" dirty="0" smtClean="0"/>
          </a:p>
          <a:p>
            <a:pPr lvl="1">
              <a:spcBef>
                <a:spcPts val="640"/>
              </a:spcBef>
            </a:pPr>
            <a:r>
              <a:rPr lang="zh-CN" altLang="zh-CN" dirty="0" smtClean="0">
                <a:solidFill>
                  <a:srgbClr val="800000"/>
                </a:solidFill>
              </a:rPr>
              <a:t>解决</a:t>
            </a:r>
            <a:r>
              <a:rPr lang="zh-CN" altLang="zh-CN" dirty="0">
                <a:solidFill>
                  <a:schemeClr val="tx1"/>
                </a:solidFill>
              </a:rPr>
              <a:t>谁来使用</a:t>
            </a:r>
            <a:r>
              <a:rPr lang="zh-CN" altLang="zh-CN" dirty="0" smtClean="0">
                <a:solidFill>
                  <a:srgbClr val="800000"/>
                </a:solidFill>
              </a:rPr>
              <a:t>处理</a:t>
            </a:r>
            <a:r>
              <a:rPr lang="zh-CN" altLang="en-US" dirty="0" smtClean="0">
                <a:solidFill>
                  <a:srgbClr val="800000"/>
                </a:solidFill>
              </a:rPr>
              <a:t>器</a:t>
            </a:r>
            <a:r>
              <a:rPr lang="zh-CN" altLang="zh-CN" dirty="0" smtClean="0">
                <a:solidFill>
                  <a:srgbClr val="800000"/>
                </a:solidFill>
              </a:rPr>
              <a:t>和</a:t>
            </a:r>
            <a:r>
              <a:rPr lang="zh-CN" altLang="zh-CN" dirty="0">
                <a:solidFill>
                  <a:schemeClr val="tx1"/>
                </a:solidFill>
              </a:rPr>
              <a:t>怎样使用</a:t>
            </a:r>
            <a:r>
              <a:rPr lang="zh-CN" altLang="zh-CN" dirty="0" smtClean="0">
                <a:solidFill>
                  <a:srgbClr val="800000"/>
                </a:solidFill>
              </a:rPr>
              <a:t>处理</a:t>
            </a:r>
            <a:r>
              <a:rPr lang="zh-CN" altLang="en-US" dirty="0" smtClean="0">
                <a:solidFill>
                  <a:srgbClr val="800000"/>
                </a:solidFill>
              </a:rPr>
              <a:t>器</a:t>
            </a:r>
            <a:r>
              <a:rPr lang="zh-CN" altLang="zh-CN" dirty="0" smtClean="0">
                <a:solidFill>
                  <a:srgbClr val="800000"/>
                </a:solidFill>
              </a:rPr>
              <a:t>的</a:t>
            </a:r>
            <a:r>
              <a:rPr lang="zh-CN" altLang="zh-CN" dirty="0">
                <a:solidFill>
                  <a:srgbClr val="800000"/>
                </a:solidFill>
              </a:rPr>
              <a:t>问题</a:t>
            </a:r>
            <a:endParaRPr lang="en-US" altLang="zh-CN" dirty="0" smtClean="0">
              <a:solidFill>
                <a:srgbClr val="800000"/>
              </a:solidFill>
            </a:endParaRPr>
          </a:p>
          <a:p>
            <a:pPr lvl="1">
              <a:spcBef>
                <a:spcPts val="640"/>
              </a:spcBef>
            </a:pPr>
            <a:r>
              <a:rPr lang="zh-CN" altLang="zh-CN" dirty="0" smtClean="0">
                <a:solidFill>
                  <a:srgbClr val="800000"/>
                </a:solidFill>
              </a:rPr>
              <a:t>当</a:t>
            </a:r>
            <a:r>
              <a:rPr lang="zh-CN" altLang="zh-CN" dirty="0">
                <a:solidFill>
                  <a:srgbClr val="800000"/>
                </a:solidFill>
              </a:rPr>
              <a:t>有多个用户同时要求使用</a:t>
            </a:r>
            <a:r>
              <a:rPr lang="zh-CN" altLang="zh-CN" dirty="0" smtClean="0">
                <a:solidFill>
                  <a:srgbClr val="800000"/>
                </a:solidFill>
              </a:rPr>
              <a:t>处理</a:t>
            </a:r>
            <a:r>
              <a:rPr lang="zh-CN" altLang="en-US" dirty="0" smtClean="0">
                <a:solidFill>
                  <a:srgbClr val="800000"/>
                </a:solidFill>
              </a:rPr>
              <a:t>器</a:t>
            </a:r>
            <a:r>
              <a:rPr lang="zh-CN" altLang="zh-CN" dirty="0" smtClean="0">
                <a:solidFill>
                  <a:srgbClr val="800000"/>
                </a:solidFill>
              </a:rPr>
              <a:t>时</a:t>
            </a:r>
            <a:r>
              <a:rPr lang="zh-CN" altLang="zh-CN" dirty="0">
                <a:solidFill>
                  <a:srgbClr val="800000"/>
                </a:solidFill>
              </a:rPr>
              <a:t>，允许</a:t>
            </a:r>
            <a:r>
              <a:rPr lang="zh-CN" altLang="zh-CN" dirty="0" smtClean="0">
                <a:solidFill>
                  <a:schemeClr val="tx1"/>
                </a:solidFill>
              </a:rPr>
              <a:t>哪些进入</a:t>
            </a:r>
            <a:r>
              <a:rPr lang="zh-CN" altLang="zh-CN" dirty="0">
                <a:solidFill>
                  <a:schemeClr val="tx1"/>
                </a:solidFill>
              </a:rPr>
              <a:t>、不允许哪些进入、怎样</a:t>
            </a:r>
            <a:r>
              <a:rPr lang="zh-CN" altLang="zh-CN" dirty="0" smtClean="0">
                <a:solidFill>
                  <a:schemeClr val="tx1"/>
                </a:solidFill>
              </a:rPr>
              <a:t>安排执行顺序等。</a:t>
            </a:r>
            <a:endParaRPr lang="en-US" altLang="zh-CN" dirty="0" smtClean="0">
              <a:solidFill>
                <a:schemeClr val="tx1"/>
              </a:solidFill>
            </a:endParaRPr>
          </a:p>
          <a:p>
            <a:pPr>
              <a:spcBef>
                <a:spcPts val="1285"/>
              </a:spcBef>
            </a:pPr>
            <a:r>
              <a:rPr lang="zh-CN" altLang="en-US" dirty="0" smtClean="0"/>
              <a:t>理由：</a:t>
            </a:r>
            <a:endParaRPr lang="en-US" altLang="zh-CN" dirty="0" smtClean="0"/>
          </a:p>
          <a:p>
            <a:pPr lvl="1">
              <a:spcBef>
                <a:spcPts val="640"/>
              </a:spcBef>
            </a:pPr>
            <a:r>
              <a:rPr lang="zh-CN" altLang="en-US" dirty="0" smtClean="0"/>
              <a:t>现代</a:t>
            </a:r>
            <a:r>
              <a:rPr lang="zh-CN" altLang="en-US" dirty="0"/>
              <a:t>计算机采用</a:t>
            </a:r>
            <a:r>
              <a:rPr lang="zh-CN" altLang="en-US" dirty="0" smtClean="0"/>
              <a:t>多道程序“并发”执行的</a:t>
            </a:r>
            <a:r>
              <a:rPr lang="zh-CN" altLang="en-US" dirty="0"/>
              <a:t>工作</a:t>
            </a:r>
            <a:r>
              <a:rPr lang="zh-CN" altLang="en-US" dirty="0" smtClean="0"/>
              <a:t>方式</a:t>
            </a:r>
            <a:r>
              <a:rPr lang="zh-CN" altLang="en-US" dirty="0"/>
              <a:t>。</a:t>
            </a:r>
            <a:endParaRPr lang="en-US" altLang="zh-CN" dirty="0" smtClean="0"/>
          </a:p>
        </p:txBody>
      </p:sp>
      <p:sp>
        <p:nvSpPr>
          <p:cNvPr id="4" name="灯片编号占位符 3"/>
          <p:cNvSpPr>
            <a:spLocks noGrp="1"/>
          </p:cNvSpPr>
          <p:nvPr>
            <p:ph type="sldNum" sz="quarter" idx="12"/>
          </p:nvPr>
        </p:nvSpPr>
        <p:spPr>
          <a:xfrm>
            <a:off x="8491680" y="5911560"/>
            <a:ext cx="587520" cy="391680"/>
          </a:xfrm>
        </p:spPr>
        <p:txBody>
          <a:bodyPr/>
          <a:lstStyle/>
          <a:p>
            <a:pPr>
              <a:defRPr/>
            </a:pPr>
            <a:fld id="{846BFCE9-B7C0-4A8F-B83D-75C58729A626}" type="slidenum">
              <a:rPr lang="zh-CN" altLang="en-US" sz="100" smtClean="0"/>
            </a:fld>
            <a:endParaRPr lang="en-US" altLang="zh-CN" sz="100"/>
          </a:p>
        </p:txBody>
      </p:sp>
      <p:sp>
        <p:nvSpPr>
          <p:cNvPr id="5" name="椭圆 4"/>
          <p:cNvSpPr/>
          <p:nvPr/>
        </p:nvSpPr>
        <p:spPr bwMode="auto">
          <a:xfrm>
            <a:off x="4724646" y="4419406"/>
            <a:ext cx="1095620" cy="681459"/>
          </a:xfrm>
          <a:prstGeom prst="ellipse">
            <a:avLst/>
          </a:prstGeom>
          <a:noFill/>
          <a:ln w="12700" cap="sq" cmpd="sng" algn="ctr">
            <a:solidFill>
              <a:srgbClr val="FF0000"/>
            </a:solidFill>
            <a:prstDash val="solid"/>
            <a:round/>
            <a:headEnd type="none" w="sm" len="sm"/>
            <a:tailEnd type="none" w="lg" len="lg"/>
          </a:ln>
          <a:effectLst/>
        </p:spPr>
        <p:txBody>
          <a:bodyPr vert="horz" wrap="square" lIns="88716" tIns="44358" rIns="88716" bIns="44358" numCol="1" rtlCol="0" anchor="t" anchorCtr="0" compatLnSpc="1"/>
          <a:lstStyle/>
          <a:p>
            <a:pPr defTabSz="977900"/>
            <a:endParaRPr kumimoji="0" lang="zh-CN" altLang="en-US" sz="1725">
              <a:latin typeface="Tahoma" panose="020B0604030504040204" pitchFamily="34" charset="0"/>
              <a:ea typeface="宋体" panose="0201060003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heel(1)">
                                      <p:cBhvr>
                                        <p:cTn id="26"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2564" y="1625388"/>
            <a:ext cx="6822504" cy="979687"/>
          </a:xfrm>
        </p:spPr>
        <p:txBody>
          <a:bodyPr/>
          <a:lstStyle/>
          <a:p>
            <a:r>
              <a:rPr lang="zh-CN" altLang="en-US" dirty="0" smtClean="0"/>
              <a:t>在一个时间段内，多道程序在“同时”运行。</a:t>
            </a:r>
            <a:endParaRPr lang="zh-CN" altLang="en-US" dirty="0"/>
          </a:p>
        </p:txBody>
      </p:sp>
      <p:sp>
        <p:nvSpPr>
          <p:cNvPr id="4" name="灯片编号占位符 3"/>
          <p:cNvSpPr>
            <a:spLocks noGrp="1"/>
          </p:cNvSpPr>
          <p:nvPr>
            <p:ph type="sldNum" sz="quarter" idx="12"/>
          </p:nvPr>
        </p:nvSpPr>
        <p:spPr>
          <a:xfrm>
            <a:off x="8491680" y="5911560"/>
            <a:ext cx="587520" cy="391680"/>
          </a:xfrm>
        </p:spPr>
        <p:txBody>
          <a:bodyPr/>
          <a:lstStyle/>
          <a:p>
            <a:pPr>
              <a:defRPr/>
            </a:pPr>
            <a:fld id="{846BFCE9-B7C0-4A8F-B83D-75C58729A626}" type="slidenum">
              <a:rPr lang="zh-CN" altLang="en-US" sz="100" smtClean="0"/>
            </a:fld>
            <a:endParaRPr lang="en-US" altLang="zh-CN" sz="100"/>
          </a:p>
        </p:txBody>
      </p:sp>
      <p:pic>
        <p:nvPicPr>
          <p:cNvPr id="5" name="图片 4"/>
          <p:cNvPicPr/>
          <p:nvPr/>
        </p:nvPicPr>
        <p:blipFill>
          <a:blip r:embed="rId1"/>
          <a:srcRect/>
          <a:stretch>
            <a:fillRect/>
          </a:stretch>
        </p:blipFill>
        <p:spPr bwMode="auto">
          <a:xfrm>
            <a:off x="773905" y="2322668"/>
            <a:ext cx="3587089" cy="2005227"/>
          </a:xfrm>
          <a:prstGeom prst="rect">
            <a:avLst/>
          </a:prstGeom>
          <a:noFill/>
          <a:ln w="9525">
            <a:noFill/>
            <a:miter lim="800000"/>
            <a:headEnd/>
            <a:tailEnd/>
          </a:ln>
        </p:spPr>
      </p:pic>
      <p:sp>
        <p:nvSpPr>
          <p:cNvPr id="6" name="标题 1"/>
          <p:cNvSpPr>
            <a:spLocks noGrp="1"/>
          </p:cNvSpPr>
          <p:nvPr>
            <p:ph type="title"/>
          </p:nvPr>
        </p:nvSpPr>
        <p:spPr>
          <a:xfrm>
            <a:off x="251523" y="713365"/>
            <a:ext cx="7793037" cy="698050"/>
          </a:xfrm>
        </p:spPr>
        <p:txBody>
          <a:bodyPr/>
          <a:lstStyle/>
          <a:p>
            <a:r>
              <a:rPr lang="zh-CN" altLang="en-US" dirty="0" smtClean="0"/>
              <a:t>并发执行</a:t>
            </a:r>
            <a:endParaRPr lang="zh-CN" altLang="en-US" dirty="0">
              <a:latin typeface="华文中宋" panose="02010600040101010101" pitchFamily="2" charset="-122"/>
              <a:ea typeface="华文中宋" panose="02010600040101010101" pitchFamily="2" charset="-122"/>
            </a:endParaRPr>
          </a:p>
        </p:txBody>
      </p:sp>
      <p:sp>
        <p:nvSpPr>
          <p:cNvPr id="2" name="TextBox 1"/>
          <p:cNvSpPr txBox="1"/>
          <p:nvPr/>
        </p:nvSpPr>
        <p:spPr>
          <a:xfrm>
            <a:off x="4642336" y="3581976"/>
            <a:ext cx="4095428" cy="1034415"/>
          </a:xfrm>
          <a:prstGeom prst="rect">
            <a:avLst/>
          </a:prstGeom>
          <a:noFill/>
          <a:ln>
            <a:solidFill>
              <a:schemeClr val="bg1">
                <a:lumMod val="65000"/>
              </a:schemeClr>
            </a:solidFill>
          </a:ln>
        </p:spPr>
        <p:txBody>
          <a:bodyPr wrap="square" lIns="88716" tIns="44358" rIns="88716" bIns="44358" rtlCol="0">
            <a:spAutoFit/>
          </a:bodyPr>
          <a:lstStyle/>
          <a:p>
            <a:pPr>
              <a:lnSpc>
                <a:spcPct val="130000"/>
              </a:lnSpc>
              <a:spcBef>
                <a:spcPts val="640"/>
              </a:spcBef>
            </a:pPr>
            <a:r>
              <a:rPr lang="zh-CN" altLang="en-US" sz="100"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多道程序在计算机中的执行方式：</a:t>
            </a:r>
            <a:endParaRPr lang="zh-CN" altLang="en-US" sz="100"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a:p>
            <a:pPr marL="367030" lvl="1" indent="-367030">
              <a:lnSpc>
                <a:spcPct val="130000"/>
              </a:lnSpc>
              <a:spcBef>
                <a:spcPts val="640"/>
              </a:spcBef>
              <a:buFont typeface="Wingdings" panose="05000000000000000000" pitchFamily="2" charset="2"/>
              <a:buChar char="Ø"/>
            </a:pPr>
            <a:r>
              <a:rPr lang="zh-CN" altLang="en-US" sz="1905"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顺序执行</a:t>
            </a:r>
            <a:endParaRPr lang="zh-CN" altLang="en-US" sz="1905"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a:p>
            <a:pPr marL="367030" lvl="1" indent="-367030">
              <a:lnSpc>
                <a:spcPct val="130000"/>
              </a:lnSpc>
              <a:spcBef>
                <a:spcPts val="640"/>
              </a:spcBef>
              <a:buFont typeface="Wingdings" panose="05000000000000000000" pitchFamily="2" charset="2"/>
              <a:buChar char="Ø"/>
            </a:pPr>
            <a:r>
              <a:rPr lang="zh-CN" altLang="en-US" sz="1905"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并发执行</a:t>
            </a:r>
            <a:endParaRPr lang="en-US" altLang="zh-CN" sz="100"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grpSp>
        <p:nvGrpSpPr>
          <p:cNvPr id="10" name="组合 9"/>
          <p:cNvGrpSpPr/>
          <p:nvPr/>
        </p:nvGrpSpPr>
        <p:grpSpPr>
          <a:xfrm>
            <a:off x="5627027" y="2322669"/>
            <a:ext cx="2074885" cy="535411"/>
            <a:chOff x="5760864" y="1908572"/>
            <a:chExt cx="2124236" cy="557574"/>
          </a:xfrm>
        </p:grpSpPr>
        <p:sp>
          <p:nvSpPr>
            <p:cNvPr id="8" name="TextBox 7"/>
            <p:cNvSpPr txBox="1"/>
            <p:nvPr/>
          </p:nvSpPr>
          <p:spPr>
            <a:xfrm>
              <a:off x="5760864" y="2031682"/>
              <a:ext cx="1728192" cy="434464"/>
            </a:xfrm>
            <a:prstGeom prst="rect">
              <a:avLst/>
            </a:prstGeom>
            <a:noFill/>
          </p:spPr>
          <p:txBody>
            <a:bodyPr wrap="square" rtlCol="0">
              <a:spAutoFit/>
            </a:bodyPr>
            <a:lstStyle/>
            <a:p>
              <a:r>
                <a:rPr lang="zh-CN" altLang="en-US" sz="2360" b="1"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如何实现</a:t>
              </a:r>
              <a:endParaRPr lang="zh-CN" altLang="en-US" sz="2360" dirty="0">
                <a:latin typeface="华文行楷" panose="02010800040101010101" pitchFamily="2" charset="-122"/>
                <a:ea typeface="华文行楷" panose="02010800040101010101" pitchFamily="2" charset="-122"/>
              </a:endParaRPr>
            </a:p>
          </p:txBody>
        </p:sp>
        <p:sp>
          <p:nvSpPr>
            <p:cNvPr id="9" name="TextBox 8"/>
            <p:cNvSpPr txBox="1"/>
            <p:nvPr/>
          </p:nvSpPr>
          <p:spPr>
            <a:xfrm>
              <a:off x="7093012" y="1908572"/>
              <a:ext cx="792088" cy="540270"/>
            </a:xfrm>
            <a:prstGeom prst="rect">
              <a:avLst/>
            </a:prstGeom>
            <a:noFill/>
          </p:spPr>
          <p:txBody>
            <a:bodyPr wrap="square" rtlCol="0">
              <a:spAutoFit/>
            </a:bodyPr>
            <a:lstStyle/>
            <a:p>
              <a:r>
                <a:rPr lang="zh-CN" altLang="en-US" sz="3085" b="1" i="1" dirty="0">
                  <a:solidFill>
                    <a:srgbClr val="800000"/>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a:t>
              </a:r>
              <a:endParaRPr lang="zh-CN" altLang="en-US" sz="3085" b="1" i="1" dirty="0">
                <a:solidFill>
                  <a:srgbClr val="800000"/>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1)">
                                      <p:cBhvr>
                                        <p:cTn id="13" dur="2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34" y="278774"/>
            <a:ext cx="3391973" cy="699481"/>
          </a:xfrm>
        </p:spPr>
        <p:txBody>
          <a:bodyPr/>
          <a:lstStyle/>
          <a:p>
            <a:r>
              <a:rPr lang="zh-CN" altLang="en-US" dirty="0" smtClean="0"/>
              <a:t>顺序执行方式</a:t>
            </a:r>
            <a:endParaRPr lang="zh-CN" altLang="en-US" dirty="0"/>
          </a:p>
        </p:txBody>
      </p:sp>
      <p:sp>
        <p:nvSpPr>
          <p:cNvPr id="3" name="内容占位符 2"/>
          <p:cNvSpPr>
            <a:spLocks noGrp="1"/>
          </p:cNvSpPr>
          <p:nvPr>
            <p:ph idx="1"/>
          </p:nvPr>
        </p:nvSpPr>
        <p:spPr>
          <a:xfrm>
            <a:off x="391680" y="1730745"/>
            <a:ext cx="8299541" cy="1299575"/>
          </a:xfrm>
        </p:spPr>
        <p:txBody>
          <a:bodyPr/>
          <a:lstStyle/>
          <a:p>
            <a:pPr>
              <a:spcBef>
                <a:spcPts val="1285"/>
              </a:spcBef>
            </a:pPr>
            <a:r>
              <a:rPr lang="zh-CN" altLang="en-US" dirty="0" smtClean="0"/>
              <a:t>假设将一个程序分为：</a:t>
            </a:r>
            <a:r>
              <a:rPr lang="zh-CN" altLang="en-US" dirty="0" smtClean="0">
                <a:solidFill>
                  <a:srgbClr val="0070C0"/>
                </a:solidFill>
              </a:rPr>
              <a:t>输入</a:t>
            </a:r>
            <a:r>
              <a:rPr lang="zh-CN" altLang="en-US" dirty="0">
                <a:solidFill>
                  <a:srgbClr val="0070C0"/>
                </a:solidFill>
              </a:rPr>
              <a:t>（</a:t>
            </a:r>
            <a:r>
              <a:rPr lang="en-US" altLang="zh-CN" dirty="0" smtClean="0">
                <a:solidFill>
                  <a:srgbClr val="0070C0"/>
                </a:solidFill>
              </a:rPr>
              <a:t>I</a:t>
            </a:r>
            <a:r>
              <a:rPr lang="zh-CN" altLang="en-US" dirty="0" smtClean="0">
                <a:solidFill>
                  <a:srgbClr val="0070C0"/>
                </a:solidFill>
              </a:rPr>
              <a:t>）、计算（</a:t>
            </a:r>
            <a:r>
              <a:rPr lang="en-US" altLang="zh-CN" dirty="0" smtClean="0">
                <a:solidFill>
                  <a:srgbClr val="0070C0"/>
                </a:solidFill>
              </a:rPr>
              <a:t>C</a:t>
            </a:r>
            <a:r>
              <a:rPr lang="zh-CN" altLang="en-US" dirty="0" smtClean="0">
                <a:solidFill>
                  <a:srgbClr val="0070C0"/>
                </a:solidFill>
              </a:rPr>
              <a:t>）和输出（</a:t>
            </a:r>
            <a:r>
              <a:rPr lang="en-US" altLang="zh-CN" dirty="0" smtClean="0">
                <a:solidFill>
                  <a:srgbClr val="0070C0"/>
                </a:solidFill>
              </a:rPr>
              <a:t>P</a:t>
            </a:r>
            <a:r>
              <a:rPr lang="zh-CN" altLang="en-US" dirty="0" smtClean="0">
                <a:solidFill>
                  <a:srgbClr val="0070C0"/>
                </a:solidFill>
              </a:rPr>
              <a:t>）</a:t>
            </a:r>
            <a:r>
              <a:rPr lang="zh-CN" altLang="en-US" dirty="0" smtClean="0"/>
              <a:t>三个程序段。则顺序执行方式为：</a:t>
            </a:r>
            <a:endParaRPr lang="en-US" altLang="zh-CN" dirty="0" smtClean="0"/>
          </a:p>
        </p:txBody>
      </p:sp>
      <p:sp>
        <p:nvSpPr>
          <p:cNvPr id="4" name="灯片编号占位符 3"/>
          <p:cNvSpPr>
            <a:spLocks noGrp="1"/>
          </p:cNvSpPr>
          <p:nvPr>
            <p:ph type="sldNum" sz="quarter" idx="12"/>
          </p:nvPr>
        </p:nvSpPr>
        <p:spPr>
          <a:xfrm>
            <a:off x="8491680" y="5911560"/>
            <a:ext cx="587520" cy="391680"/>
          </a:xfrm>
        </p:spPr>
        <p:txBody>
          <a:bodyPr/>
          <a:lstStyle/>
          <a:p>
            <a:pPr>
              <a:defRPr/>
            </a:pPr>
            <a:fld id="{CBF5975E-74BF-4E63-A394-F402DB8C37CA}" type="slidenum">
              <a:rPr lang="zh-CN" altLang="en-US" sz="100" smtClean="0"/>
            </a:fld>
            <a:endParaRPr lang="en-US" altLang="zh-CN" sz="100"/>
          </a:p>
        </p:txBody>
      </p:sp>
      <p:grpSp>
        <p:nvGrpSpPr>
          <p:cNvPr id="18" name="组合 17"/>
          <p:cNvGrpSpPr/>
          <p:nvPr/>
        </p:nvGrpSpPr>
        <p:grpSpPr>
          <a:xfrm>
            <a:off x="584731" y="3178787"/>
            <a:ext cx="8207375" cy="594998"/>
            <a:chOff x="757114" y="4027808"/>
            <a:chExt cx="8207375" cy="520641"/>
          </a:xfrm>
        </p:grpSpPr>
        <p:sp>
          <p:nvSpPr>
            <p:cNvPr id="5" name="Text Box 4"/>
            <p:cNvSpPr txBox="1">
              <a:spLocks noChangeArrowheads="1"/>
            </p:cNvSpPr>
            <p:nvPr/>
          </p:nvSpPr>
          <p:spPr bwMode="auto">
            <a:xfrm>
              <a:off x="757114" y="4027811"/>
              <a:ext cx="935038" cy="520638"/>
            </a:xfrm>
            <a:prstGeom prst="rect">
              <a:avLst/>
            </a:prstGeom>
            <a:solidFill>
              <a:schemeClr val="accent5">
                <a:lumMod val="10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815"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815"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1</a:t>
              </a:r>
              <a:r>
                <a:rPr lang="zh-CN" altLang="en-US" sz="1815"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输入</a:t>
              </a:r>
              <a:endParaRPr lang="en-US" altLang="zh-CN" sz="1815"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6" name="Text Box 5"/>
            <p:cNvSpPr txBox="1">
              <a:spLocks noChangeArrowheads="1"/>
            </p:cNvSpPr>
            <p:nvPr/>
          </p:nvSpPr>
          <p:spPr bwMode="auto">
            <a:xfrm>
              <a:off x="2123952" y="4027810"/>
              <a:ext cx="935037" cy="520638"/>
            </a:xfrm>
            <a:prstGeom prst="rect">
              <a:avLst/>
            </a:prstGeom>
            <a:solidFill>
              <a:schemeClr val="accent5">
                <a:lumMod val="10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815"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815"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1</a:t>
              </a:r>
              <a:r>
                <a:rPr lang="zh-CN" altLang="en-US" sz="1815"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计算</a:t>
              </a:r>
              <a:endParaRPr lang="zh-CN" altLang="en-US" sz="1815"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7" name="Text Box 6"/>
            <p:cNvSpPr txBox="1">
              <a:spLocks noChangeArrowheads="1"/>
            </p:cNvSpPr>
            <p:nvPr/>
          </p:nvSpPr>
          <p:spPr bwMode="auto">
            <a:xfrm>
              <a:off x="3492377" y="4027808"/>
              <a:ext cx="935037" cy="520638"/>
            </a:xfrm>
            <a:prstGeom prst="rect">
              <a:avLst/>
            </a:prstGeom>
            <a:solidFill>
              <a:schemeClr val="accent5">
                <a:lumMod val="10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815"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815"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1</a:t>
              </a:r>
              <a:r>
                <a:rPr lang="zh-CN" altLang="en-US" sz="1815"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输出</a:t>
              </a:r>
              <a:endParaRPr lang="zh-CN" altLang="en-US" sz="1815"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8" name="Line 7"/>
            <p:cNvSpPr>
              <a:spLocks noChangeShapeType="1"/>
            </p:cNvSpPr>
            <p:nvPr/>
          </p:nvSpPr>
          <p:spPr bwMode="auto">
            <a:xfrm>
              <a:off x="1692152" y="4298083"/>
              <a:ext cx="4318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latin typeface="华文中宋" panose="02010600040101010101" pitchFamily="2" charset="-122"/>
                <a:ea typeface="华文中宋" panose="02010600040101010101" pitchFamily="2" charset="-122"/>
              </a:endParaRPr>
            </a:p>
          </p:txBody>
        </p:sp>
        <p:sp>
          <p:nvSpPr>
            <p:cNvPr id="9" name="Line 8"/>
            <p:cNvSpPr>
              <a:spLocks noChangeShapeType="1"/>
            </p:cNvSpPr>
            <p:nvPr/>
          </p:nvSpPr>
          <p:spPr bwMode="auto">
            <a:xfrm>
              <a:off x="3060577" y="4298083"/>
              <a:ext cx="4318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latin typeface="华文中宋" panose="02010600040101010101" pitchFamily="2" charset="-122"/>
                <a:ea typeface="华文中宋" panose="02010600040101010101" pitchFamily="2" charset="-122"/>
              </a:endParaRPr>
            </a:p>
          </p:txBody>
        </p:sp>
        <p:sp>
          <p:nvSpPr>
            <p:cNvPr id="10" name="Text Box 9"/>
            <p:cNvSpPr txBox="1">
              <a:spLocks noChangeArrowheads="1"/>
            </p:cNvSpPr>
            <p:nvPr/>
          </p:nvSpPr>
          <p:spPr bwMode="auto">
            <a:xfrm>
              <a:off x="4862389" y="4027810"/>
              <a:ext cx="935038" cy="520638"/>
            </a:xfrm>
            <a:prstGeom prst="rect">
              <a:avLst/>
            </a:prstGeom>
            <a:solidFill>
              <a:schemeClr val="accent5">
                <a:lumMod val="10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815"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815"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a:t>
              </a:r>
              <a:r>
                <a:rPr lang="zh-CN" altLang="en-US" sz="1815"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输入</a:t>
              </a:r>
              <a:endParaRPr lang="en-US" altLang="zh-CN" sz="1815"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11" name="Text Box 10"/>
            <p:cNvSpPr txBox="1">
              <a:spLocks noChangeArrowheads="1"/>
            </p:cNvSpPr>
            <p:nvPr/>
          </p:nvSpPr>
          <p:spPr bwMode="auto">
            <a:xfrm>
              <a:off x="6229227" y="4027810"/>
              <a:ext cx="935037" cy="520638"/>
            </a:xfrm>
            <a:prstGeom prst="rect">
              <a:avLst/>
            </a:prstGeom>
            <a:solidFill>
              <a:schemeClr val="accent5">
                <a:lumMod val="10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815"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815"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a:t>
              </a:r>
              <a:r>
                <a:rPr lang="zh-CN" altLang="en-US" sz="1815"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计算</a:t>
              </a:r>
              <a:endParaRPr lang="zh-CN" altLang="en-US" sz="1815"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12" name="Text Box 11"/>
            <p:cNvSpPr txBox="1">
              <a:spLocks noChangeArrowheads="1"/>
            </p:cNvSpPr>
            <p:nvPr/>
          </p:nvSpPr>
          <p:spPr bwMode="auto">
            <a:xfrm>
              <a:off x="7597652" y="4027810"/>
              <a:ext cx="935037" cy="520638"/>
            </a:xfrm>
            <a:prstGeom prst="rect">
              <a:avLst/>
            </a:prstGeom>
            <a:solidFill>
              <a:schemeClr val="accent5">
                <a:lumMod val="10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815"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815"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a:t>
              </a:r>
              <a:r>
                <a:rPr lang="zh-CN" altLang="en-US" sz="1815"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输出</a:t>
              </a:r>
              <a:endParaRPr lang="zh-CN" altLang="en-US" sz="1815"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13" name="Line 12"/>
            <p:cNvSpPr>
              <a:spLocks noChangeShapeType="1"/>
            </p:cNvSpPr>
            <p:nvPr/>
          </p:nvSpPr>
          <p:spPr bwMode="auto">
            <a:xfrm>
              <a:off x="5797427" y="4298083"/>
              <a:ext cx="4318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latin typeface="华文中宋" panose="02010600040101010101" pitchFamily="2" charset="-122"/>
                <a:ea typeface="华文中宋" panose="02010600040101010101" pitchFamily="2" charset="-122"/>
              </a:endParaRPr>
            </a:p>
          </p:txBody>
        </p:sp>
        <p:sp>
          <p:nvSpPr>
            <p:cNvPr id="14" name="Line 13"/>
            <p:cNvSpPr>
              <a:spLocks noChangeShapeType="1"/>
            </p:cNvSpPr>
            <p:nvPr/>
          </p:nvSpPr>
          <p:spPr bwMode="auto">
            <a:xfrm>
              <a:off x="7165852" y="4298083"/>
              <a:ext cx="4318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latin typeface="华文中宋" panose="02010600040101010101" pitchFamily="2" charset="-122"/>
                <a:ea typeface="华文中宋" panose="02010600040101010101" pitchFamily="2" charset="-122"/>
              </a:endParaRPr>
            </a:p>
          </p:txBody>
        </p:sp>
        <p:sp>
          <p:nvSpPr>
            <p:cNvPr id="15" name="Line 14"/>
            <p:cNvSpPr>
              <a:spLocks noChangeShapeType="1"/>
            </p:cNvSpPr>
            <p:nvPr/>
          </p:nvSpPr>
          <p:spPr bwMode="auto">
            <a:xfrm>
              <a:off x="4429002" y="4298083"/>
              <a:ext cx="4318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latin typeface="华文中宋" panose="02010600040101010101" pitchFamily="2" charset="-122"/>
                <a:ea typeface="华文中宋" panose="02010600040101010101" pitchFamily="2" charset="-122"/>
              </a:endParaRPr>
            </a:p>
          </p:txBody>
        </p:sp>
        <p:sp>
          <p:nvSpPr>
            <p:cNvPr id="16" name="Line 15"/>
            <p:cNvSpPr>
              <a:spLocks noChangeShapeType="1"/>
            </p:cNvSpPr>
            <p:nvPr/>
          </p:nvSpPr>
          <p:spPr bwMode="auto">
            <a:xfrm>
              <a:off x="8532689" y="4298083"/>
              <a:ext cx="4318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latin typeface="华文中宋" panose="02010600040101010101" pitchFamily="2" charset="-122"/>
                <a:ea typeface="华文中宋" panose="02010600040101010101" pitchFamily="2" charset="-122"/>
              </a:endParaRPr>
            </a:p>
          </p:txBody>
        </p:sp>
      </p:grpSp>
      <p:cxnSp>
        <p:nvCxnSpPr>
          <p:cNvPr id="19" name="直接连接符 18"/>
          <p:cNvCxnSpPr/>
          <p:nvPr/>
        </p:nvCxnSpPr>
        <p:spPr bwMode="auto">
          <a:xfrm>
            <a:off x="2873745" y="1285482"/>
            <a:ext cx="683419" cy="0"/>
          </a:xfrm>
          <a:prstGeom prst="line">
            <a:avLst/>
          </a:prstGeom>
          <a:noFill/>
          <a:ln w="25400" cap="sq" cmpd="sng" algn="ctr">
            <a:solidFill>
              <a:schemeClr val="tx1"/>
            </a:solidFill>
            <a:prstDash val="solid"/>
            <a:round/>
            <a:headEnd type="none" w="sm" len="sm"/>
            <a:tailEnd type="none" w="lg" len="lg"/>
          </a:ln>
          <a:effectLst/>
        </p:spPr>
      </p:cxnSp>
      <p:sp>
        <p:nvSpPr>
          <p:cNvPr id="20" name="TextBox 19"/>
          <p:cNvSpPr txBox="1"/>
          <p:nvPr/>
        </p:nvSpPr>
        <p:spPr>
          <a:xfrm>
            <a:off x="3638300" y="1219453"/>
            <a:ext cx="3556619" cy="413385"/>
          </a:xfrm>
          <a:prstGeom prst="rect">
            <a:avLst/>
          </a:prstGeom>
          <a:noFill/>
        </p:spPr>
        <p:txBody>
          <a:bodyPr wrap="square" lIns="88716" tIns="44358" rIns="88716" bIns="44358" rtlCol="0">
            <a:spAutoFit/>
          </a:bodyPr>
          <a:lstStyle/>
          <a:p>
            <a:r>
              <a:rPr lang="zh-CN" altLang="en-US" sz="2360"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按顺序执行每道程序</a:t>
            </a:r>
            <a:endParaRPr lang="zh-CN" altLang="en-US" sz="2360" b="1"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linds(horizontal)">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367030" y="267653"/>
            <a:ext cx="7793038" cy="676275"/>
          </a:xfrm>
        </p:spPr>
        <p:txBody>
          <a:bodyPr/>
          <a:lstStyle/>
          <a:p>
            <a:r>
              <a:rPr lang="zh-CN" altLang="en-US" smtClean="0"/>
              <a:t>完成系统设计将涉及</a:t>
            </a:r>
            <a:endParaRPr lang="zh-CN" altLang="en-US" smtClean="0"/>
          </a:p>
        </p:txBody>
      </p:sp>
      <p:sp>
        <p:nvSpPr>
          <p:cNvPr id="5" name="AutoShape 8"/>
          <p:cNvSpPr>
            <a:spLocks noChangeArrowheads="1"/>
          </p:cNvSpPr>
          <p:nvPr/>
        </p:nvSpPr>
        <p:spPr bwMode="auto">
          <a:xfrm>
            <a:off x="395288" y="2142490"/>
            <a:ext cx="4608512" cy="495300"/>
          </a:xfrm>
          <a:prstGeom prst="roundRect">
            <a:avLst>
              <a:gd name="adj" fmla="val 50000"/>
            </a:avLst>
          </a:prstGeom>
          <a:noFill/>
          <a:ln w="28575">
            <a:solidFill>
              <a:schemeClr val="bg2"/>
            </a:solidFill>
            <a:round/>
          </a:ln>
          <a:extLst>
            <a:ext uri="{909E8E84-426E-40DD-AFC4-6F175D3DCCD1}">
              <a14:hiddenFill xmlns:a14="http://schemas.microsoft.com/office/drawing/2010/main">
                <a:solidFill>
                  <a:srgbClr val="FFFFFF"/>
                </a:solidFill>
              </a14:hiddenFill>
            </a:ext>
          </a:extLst>
        </p:spPr>
        <p:txBody>
          <a:bodyPr wrap="none" lIns="76773" tIns="38387" rIns="76773" bIns="38387"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200" b="1">
                <a:latin typeface="华文楷体" panose="02010600040101010101" pitchFamily="2" charset="-122"/>
                <a:ea typeface="华文楷体" panose="02010600040101010101" pitchFamily="2" charset="-122"/>
              </a:rPr>
              <a:t>  数据在计算机中表示</a:t>
            </a:r>
            <a:endParaRPr lang="zh-CN" altLang="en-US" sz="2200" b="1">
              <a:latin typeface="华文楷体" panose="02010600040101010101" pitchFamily="2" charset="-122"/>
              <a:ea typeface="华文楷体" panose="02010600040101010101" pitchFamily="2" charset="-122"/>
            </a:endParaRPr>
          </a:p>
        </p:txBody>
      </p:sp>
      <p:sp>
        <p:nvSpPr>
          <p:cNvPr id="6" name="AutoShape 45"/>
          <p:cNvSpPr>
            <a:spLocks noChangeArrowheads="1"/>
          </p:cNvSpPr>
          <p:nvPr/>
        </p:nvSpPr>
        <p:spPr bwMode="gray">
          <a:xfrm>
            <a:off x="395288" y="3717290"/>
            <a:ext cx="4608512" cy="495300"/>
          </a:xfrm>
          <a:prstGeom prst="roundRect">
            <a:avLst>
              <a:gd name="adj" fmla="val 50000"/>
            </a:avLst>
          </a:prstGeom>
          <a:noFill/>
          <a:ln w="28575" algn="ctr">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200" b="1">
                <a:latin typeface="华文楷体" panose="02010600040101010101" pitchFamily="2" charset="-122"/>
                <a:ea typeface="华文楷体" panose="02010600040101010101" pitchFamily="2" charset="-122"/>
              </a:rPr>
              <a:t>  现场数据的存储、处理</a:t>
            </a:r>
            <a:endParaRPr lang="zh-CN" altLang="en-US" sz="2200" b="1">
              <a:latin typeface="华文楷体" panose="02010600040101010101" pitchFamily="2" charset="-122"/>
              <a:ea typeface="华文楷体" panose="02010600040101010101" pitchFamily="2" charset="-122"/>
            </a:endParaRPr>
          </a:p>
        </p:txBody>
      </p:sp>
      <p:sp>
        <p:nvSpPr>
          <p:cNvPr id="7" name="AutoShape 7"/>
          <p:cNvSpPr>
            <a:spLocks noChangeArrowheads="1"/>
          </p:cNvSpPr>
          <p:nvPr/>
        </p:nvSpPr>
        <p:spPr bwMode="auto">
          <a:xfrm>
            <a:off x="395288" y="2925128"/>
            <a:ext cx="4608512" cy="495300"/>
          </a:xfrm>
          <a:prstGeom prst="roundRect">
            <a:avLst>
              <a:gd name="adj" fmla="val 50000"/>
            </a:avLst>
          </a:prstGeom>
          <a:noFill/>
          <a:ln w="28575">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200" b="1">
                <a:latin typeface="华文楷体" panose="02010600040101010101" pitchFamily="2" charset="-122"/>
                <a:ea typeface="华文楷体" panose="02010600040101010101" pitchFamily="2" charset="-122"/>
              </a:rPr>
              <a:t>  现场数据的采集（获取）、转换</a:t>
            </a:r>
            <a:endParaRPr lang="zh-CN" altLang="en-US" sz="2200" b="1">
              <a:latin typeface="华文楷体" panose="02010600040101010101" pitchFamily="2" charset="-122"/>
              <a:ea typeface="华文楷体" panose="02010600040101010101" pitchFamily="2" charset="-122"/>
            </a:endParaRPr>
          </a:p>
        </p:txBody>
      </p:sp>
      <p:sp>
        <p:nvSpPr>
          <p:cNvPr id="9" name="内容占位符 2"/>
          <p:cNvSpPr txBox="1"/>
          <p:nvPr/>
        </p:nvSpPr>
        <p:spPr bwMode="auto">
          <a:xfrm>
            <a:off x="5364088" y="2230248"/>
            <a:ext cx="3311426" cy="2645183"/>
          </a:xfrm>
          <a:prstGeom prst="rect">
            <a:avLst/>
          </a:prstGeom>
          <a:solidFill>
            <a:srgbClr val="125E3D"/>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gn="just" rtl="0" eaLnBrk="0" fontAlgn="base" hangingPunct="0">
              <a:lnSpc>
                <a:spcPct val="110000"/>
              </a:lnSpc>
              <a:spcBef>
                <a:spcPct val="20000"/>
              </a:spcBef>
              <a:spcAft>
                <a:spcPct val="0"/>
              </a:spcAft>
              <a:buClr>
                <a:schemeClr val="folHlink"/>
              </a:buClr>
              <a:buSzPct val="60000"/>
              <a:buFont typeface="Wingdings" panose="05000000000000000000" pitchFamily="2" charset="2"/>
              <a:buChar char="n"/>
              <a:defRPr sz="2400" b="1">
                <a:solidFill>
                  <a:schemeClr val="tx2"/>
                </a:solidFill>
                <a:latin typeface="华文中宋" panose="02010600040101010101" pitchFamily="2" charset="-122"/>
                <a:ea typeface="华文中宋" panose="02010600040101010101" pitchFamily="2" charset="-122"/>
                <a:cs typeface="+mn-cs"/>
              </a:defRPr>
            </a:lvl1pPr>
            <a:lvl2pPr marL="742950" indent="-285750" algn="just" rtl="0" eaLnBrk="0" fontAlgn="base" hangingPunct="0">
              <a:lnSpc>
                <a:spcPct val="110000"/>
              </a:lnSpc>
              <a:spcBef>
                <a:spcPct val="20000"/>
              </a:spcBef>
              <a:spcAft>
                <a:spcPct val="0"/>
              </a:spcAft>
              <a:buClr>
                <a:schemeClr val="hlink"/>
              </a:buClr>
              <a:buSzPct val="55000"/>
              <a:buFont typeface="Wingdings" panose="05000000000000000000" pitchFamily="2" charset="2"/>
              <a:buChar char="n"/>
              <a:defRPr sz="2000" b="1">
                <a:solidFill>
                  <a:schemeClr val="tx1"/>
                </a:solidFill>
                <a:latin typeface="华文中宋" panose="02010600040101010101" pitchFamily="2" charset="-122"/>
                <a:ea typeface="华文中宋" panose="02010600040101010101" pitchFamily="2" charset="-122"/>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1800" b="1">
                <a:solidFill>
                  <a:srgbClr val="FF0000"/>
                </a:solidFill>
                <a:latin typeface="+mn-lt"/>
                <a:ea typeface="宋体" panose="02010600030101010101" pitchFamily="2" charset="-122"/>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lnSpc>
                <a:spcPct val="130000"/>
              </a:lnSpc>
              <a:buFont typeface="Wingdings" panose="05000000000000000000" pitchFamily="2" charset="2"/>
              <a:buNone/>
              <a:defRPr/>
            </a:pPr>
            <a:r>
              <a:rPr lang="zh-CN" altLang="en-US" sz="2000" u="sng" kern="0" dirty="0" smtClean="0">
                <a:solidFill>
                  <a:srgbClr val="FFFF00"/>
                </a:solidFill>
                <a:latin typeface="黑体" panose="02010600030101010101" pitchFamily="49" charset="-122"/>
                <a:ea typeface="黑体" panose="02010600030101010101" pitchFamily="49" charset="-122"/>
              </a:rPr>
              <a:t>本课程主要讲授：</a:t>
            </a:r>
            <a:endParaRPr lang="en-US" altLang="zh-CN" sz="2000" u="sng" kern="0" dirty="0" smtClean="0">
              <a:solidFill>
                <a:srgbClr val="FFFF00"/>
              </a:solidFill>
              <a:latin typeface="黑体" panose="02010600030101010101" pitchFamily="49" charset="-122"/>
              <a:ea typeface="黑体" panose="02010600030101010101" pitchFamily="49" charset="-122"/>
            </a:endParaRPr>
          </a:p>
          <a:p>
            <a:pPr marL="0" indent="0">
              <a:lnSpc>
                <a:spcPct val="120000"/>
              </a:lnSpc>
              <a:buFont typeface="Wingdings" panose="05000000000000000000" pitchFamily="2" charset="2"/>
              <a:buNone/>
              <a:defRPr/>
            </a:pPr>
            <a:r>
              <a:rPr lang="zh-CN" altLang="en-US" sz="1800" kern="0" dirty="0" smtClean="0">
                <a:solidFill>
                  <a:schemeClr val="bg1"/>
                </a:solidFill>
                <a:latin typeface="黑体" panose="02010600030101010101" pitchFamily="49" charset="-122"/>
                <a:ea typeface="黑体" panose="02010600030101010101" pitchFamily="49" charset="-122"/>
              </a:rPr>
              <a:t>   数值信息表示</a:t>
            </a:r>
            <a:endParaRPr lang="en-US" altLang="zh-CN" sz="1800" kern="0" dirty="0" smtClean="0">
              <a:solidFill>
                <a:schemeClr val="bg1"/>
              </a:solidFill>
              <a:latin typeface="黑体" panose="02010600030101010101" pitchFamily="49" charset="-122"/>
              <a:ea typeface="黑体" panose="02010600030101010101" pitchFamily="49" charset="-122"/>
            </a:endParaRPr>
          </a:p>
          <a:p>
            <a:pPr marL="0" indent="0">
              <a:lnSpc>
                <a:spcPct val="120000"/>
              </a:lnSpc>
              <a:buFont typeface="Wingdings" panose="05000000000000000000" pitchFamily="2" charset="2"/>
              <a:buNone/>
              <a:defRPr/>
            </a:pPr>
            <a:r>
              <a:rPr lang="en-US" altLang="zh-CN" sz="1800" kern="0" dirty="0">
                <a:solidFill>
                  <a:schemeClr val="bg1"/>
                </a:solidFill>
                <a:latin typeface="黑体" panose="02010600030101010101" pitchFamily="49" charset="-122"/>
                <a:ea typeface="黑体" panose="02010600030101010101" pitchFamily="49" charset="-122"/>
              </a:rPr>
              <a:t> </a:t>
            </a:r>
            <a:r>
              <a:rPr lang="en-US" altLang="zh-CN" sz="1800" kern="0" dirty="0" smtClean="0">
                <a:solidFill>
                  <a:schemeClr val="bg1"/>
                </a:solidFill>
                <a:latin typeface="黑体" panose="02010600030101010101" pitchFamily="49" charset="-122"/>
                <a:ea typeface="黑体" panose="02010600030101010101" pitchFamily="49" charset="-122"/>
              </a:rPr>
              <a:t>  </a:t>
            </a:r>
            <a:r>
              <a:rPr lang="zh-CN" altLang="en-US" sz="1800" kern="0" dirty="0" smtClean="0">
                <a:solidFill>
                  <a:schemeClr val="bg1"/>
                </a:solidFill>
                <a:latin typeface="黑体" panose="02010600030101010101" pitchFamily="49" charset="-122"/>
                <a:ea typeface="黑体" panose="02010600030101010101" pitchFamily="49" charset="-122"/>
              </a:rPr>
              <a:t>微型机基本原理</a:t>
            </a:r>
            <a:endParaRPr lang="en-US" altLang="zh-CN" sz="1800" kern="0" dirty="0" smtClean="0">
              <a:solidFill>
                <a:schemeClr val="bg1"/>
              </a:solidFill>
              <a:latin typeface="黑体" panose="02010600030101010101" pitchFamily="49" charset="-122"/>
              <a:ea typeface="黑体" panose="02010600030101010101" pitchFamily="49" charset="-122"/>
            </a:endParaRPr>
          </a:p>
          <a:p>
            <a:pPr marL="0" indent="0">
              <a:lnSpc>
                <a:spcPct val="120000"/>
              </a:lnSpc>
              <a:spcBef>
                <a:spcPts val="0"/>
              </a:spcBef>
              <a:buFont typeface="Wingdings" panose="05000000000000000000" pitchFamily="2" charset="2"/>
              <a:buNone/>
              <a:defRPr/>
            </a:pPr>
            <a:r>
              <a:rPr lang="zh-CN" altLang="en-US" sz="1800" kern="0" dirty="0" smtClean="0">
                <a:solidFill>
                  <a:schemeClr val="bg1"/>
                </a:solidFill>
                <a:latin typeface="黑体" panose="02010600030101010101" pitchFamily="49" charset="-122"/>
                <a:ea typeface="黑体" panose="02010600030101010101" pitchFamily="49" charset="-122"/>
              </a:rPr>
              <a:t>   汇编程序设计</a:t>
            </a:r>
            <a:endParaRPr lang="en-US" altLang="zh-CN" sz="1800" kern="0" dirty="0" smtClean="0">
              <a:solidFill>
                <a:schemeClr val="bg1"/>
              </a:solidFill>
              <a:latin typeface="黑体" panose="02010600030101010101" pitchFamily="49" charset="-122"/>
              <a:ea typeface="黑体" panose="02010600030101010101" pitchFamily="49" charset="-122"/>
            </a:endParaRPr>
          </a:p>
          <a:p>
            <a:pPr marL="0" indent="0">
              <a:lnSpc>
                <a:spcPct val="120000"/>
              </a:lnSpc>
              <a:buFont typeface="Wingdings" panose="05000000000000000000" pitchFamily="2" charset="2"/>
              <a:buNone/>
              <a:defRPr/>
            </a:pPr>
            <a:r>
              <a:rPr lang="en-US" altLang="zh-CN" sz="1800" kern="0" dirty="0">
                <a:solidFill>
                  <a:schemeClr val="bg1"/>
                </a:solidFill>
                <a:latin typeface="黑体" panose="02010600030101010101" pitchFamily="49" charset="-122"/>
                <a:ea typeface="黑体" panose="02010600030101010101" pitchFamily="49" charset="-122"/>
              </a:rPr>
              <a:t> </a:t>
            </a:r>
            <a:r>
              <a:rPr lang="en-US" altLang="zh-CN" sz="1800" kern="0" dirty="0" smtClean="0">
                <a:solidFill>
                  <a:schemeClr val="bg1"/>
                </a:solidFill>
                <a:latin typeface="黑体" panose="02010600030101010101" pitchFamily="49" charset="-122"/>
                <a:ea typeface="黑体" panose="02010600030101010101" pitchFamily="49" charset="-122"/>
              </a:rPr>
              <a:t>  </a:t>
            </a:r>
            <a:r>
              <a:rPr lang="zh-CN" altLang="en-US" sz="1800" kern="0" dirty="0" smtClean="0">
                <a:solidFill>
                  <a:schemeClr val="bg1"/>
                </a:solidFill>
                <a:latin typeface="黑体" panose="02010600030101010101" pitchFamily="49" charset="-122"/>
                <a:ea typeface="黑体" panose="02010600030101010101" pitchFamily="49" charset="-122"/>
              </a:rPr>
              <a:t>半导体存储器及其接口设计</a:t>
            </a:r>
            <a:endParaRPr lang="en-US" altLang="zh-CN" sz="1800" kern="0" dirty="0" smtClean="0">
              <a:solidFill>
                <a:schemeClr val="bg1"/>
              </a:solidFill>
              <a:latin typeface="黑体" panose="02010600030101010101" pitchFamily="49" charset="-122"/>
              <a:ea typeface="黑体" panose="02010600030101010101" pitchFamily="49" charset="-122"/>
            </a:endParaRPr>
          </a:p>
          <a:p>
            <a:pPr marL="0" indent="0">
              <a:lnSpc>
                <a:spcPct val="120000"/>
              </a:lnSpc>
              <a:buFont typeface="Wingdings" panose="05000000000000000000" pitchFamily="2" charset="2"/>
              <a:buNone/>
              <a:defRPr/>
            </a:pPr>
            <a:r>
              <a:rPr lang="zh-CN" altLang="en-US" sz="1800" kern="0" dirty="0" smtClean="0">
                <a:solidFill>
                  <a:schemeClr val="bg1"/>
                </a:solidFill>
                <a:latin typeface="黑体" panose="02010600030101010101" pitchFamily="49" charset="-122"/>
                <a:ea typeface="黑体" panose="02010600030101010101" pitchFamily="49" charset="-122"/>
              </a:rPr>
              <a:t>   输入输出技术</a:t>
            </a:r>
            <a:endParaRPr lang="en-US" altLang="zh-CN" sz="1800" kern="0" dirty="0" smtClean="0">
              <a:solidFill>
                <a:schemeClr val="bg1"/>
              </a:solidFill>
              <a:latin typeface="黑体" panose="02010600030101010101" pitchFamily="49" charset="-122"/>
              <a:ea typeface="黑体" panose="02010600030101010101" pitchFamily="49" charset="-122"/>
            </a:endParaRPr>
          </a:p>
        </p:txBody>
      </p:sp>
      <p:sp>
        <p:nvSpPr>
          <p:cNvPr id="10" name="TextBox 9"/>
          <p:cNvSpPr txBox="1"/>
          <p:nvPr/>
        </p:nvSpPr>
        <p:spPr>
          <a:xfrm>
            <a:off x="6234113" y="1145540"/>
            <a:ext cx="2808287" cy="829945"/>
          </a:xfrm>
          <a:prstGeom prst="rect">
            <a:avLst/>
          </a:prstGeom>
          <a:noFill/>
        </p:spPr>
        <p:txBody>
          <a:bodyPr>
            <a:spAutoFit/>
          </a:bodyPr>
          <a:lstStyle/>
          <a:p>
            <a:pPr>
              <a:lnSpc>
                <a:spcPct val="120000"/>
              </a:lnSpc>
              <a:spcBef>
                <a:spcPts val="0"/>
              </a:spcBef>
              <a:defRPr/>
            </a:pPr>
            <a:r>
              <a:rPr lang="zh-CN" altLang="en-US" sz="2000" b="1" kern="0" dirty="0">
                <a:latin typeface="华文楷体" panose="02010600040101010101" pitchFamily="2" charset="-122"/>
                <a:ea typeface="华文楷体" panose="02010600040101010101" pitchFamily="2" charset="-122"/>
              </a:rPr>
              <a:t>微处理器结构</a:t>
            </a:r>
            <a:endParaRPr lang="en-US" altLang="zh-CN" sz="2000" b="1" kern="0" dirty="0">
              <a:latin typeface="华文楷体" panose="02010600040101010101" pitchFamily="2" charset="-122"/>
              <a:ea typeface="华文楷体" panose="02010600040101010101" pitchFamily="2" charset="-122"/>
            </a:endParaRPr>
          </a:p>
          <a:p>
            <a:pPr>
              <a:lnSpc>
                <a:spcPct val="120000"/>
              </a:lnSpc>
              <a:spcBef>
                <a:spcPts val="0"/>
              </a:spcBef>
              <a:defRPr/>
            </a:pPr>
            <a:r>
              <a:rPr lang="en-US" altLang="zh-CN" sz="2000" b="1" kern="0" dirty="0">
                <a:latin typeface="华文楷体" panose="02010600040101010101" pitchFamily="2" charset="-122"/>
                <a:ea typeface="华文楷体" panose="02010600040101010101" pitchFamily="2" charset="-122"/>
              </a:rPr>
              <a:t>Intel80x86</a:t>
            </a:r>
            <a:r>
              <a:rPr lang="zh-CN" altLang="en-US" sz="2000" b="1" kern="0" dirty="0">
                <a:latin typeface="华文楷体" panose="02010600040101010101" pitchFamily="2" charset="-122"/>
                <a:ea typeface="华文楷体" panose="02010600040101010101" pitchFamily="2" charset="-122"/>
              </a:rPr>
              <a:t>基本</a:t>
            </a:r>
            <a:r>
              <a:rPr lang="zh-CN" altLang="en-US" sz="2000" b="1" kern="0" dirty="0">
                <a:latin typeface="华文楷体" panose="02010600040101010101" pitchFamily="2" charset="-122"/>
                <a:ea typeface="华文楷体" panose="02010600040101010101" pitchFamily="2" charset="-122"/>
              </a:rPr>
              <a:t>指令集</a:t>
            </a:r>
            <a:endParaRPr lang="en-US" altLang="zh-CN" sz="2000" b="1" kern="0" dirty="0">
              <a:latin typeface="华文楷体" panose="02010600040101010101" pitchFamily="2" charset="-122"/>
              <a:ea typeface="华文楷体" panose="02010600040101010101" pitchFamily="2" charset="-122"/>
            </a:endParaRPr>
          </a:p>
        </p:txBody>
      </p:sp>
      <p:sp>
        <p:nvSpPr>
          <p:cNvPr id="11" name="TextBox 10"/>
          <p:cNvSpPr txBox="1"/>
          <p:nvPr/>
        </p:nvSpPr>
        <p:spPr>
          <a:xfrm>
            <a:off x="3917950" y="5138103"/>
            <a:ext cx="2093913" cy="829945"/>
          </a:xfrm>
          <a:prstGeom prst="rect">
            <a:avLst/>
          </a:prstGeom>
          <a:noFill/>
        </p:spPr>
        <p:txBody>
          <a:bodyPr>
            <a:spAutoFit/>
          </a:bodyPr>
          <a:lstStyle/>
          <a:p>
            <a:pPr>
              <a:lnSpc>
                <a:spcPct val="120000"/>
              </a:lnSpc>
              <a:spcBef>
                <a:spcPts val="0"/>
              </a:spcBef>
              <a:defRPr/>
            </a:pPr>
            <a:r>
              <a:rPr lang="zh-CN" altLang="en-US" sz="2000" b="1" kern="0" dirty="0">
                <a:latin typeface="华文楷体" panose="02010600040101010101" pitchFamily="2" charset="-122"/>
                <a:ea typeface="华文楷体" panose="02010600040101010101" pitchFamily="2" charset="-122"/>
              </a:rPr>
              <a:t>数字并行接口</a:t>
            </a:r>
            <a:endParaRPr lang="en-US" altLang="zh-CN" sz="2000" b="1" kern="0" dirty="0">
              <a:latin typeface="华文楷体" panose="02010600040101010101" pitchFamily="2" charset="-122"/>
              <a:ea typeface="华文楷体" panose="02010600040101010101" pitchFamily="2" charset="-122"/>
            </a:endParaRPr>
          </a:p>
          <a:p>
            <a:pPr>
              <a:lnSpc>
                <a:spcPct val="120000"/>
              </a:lnSpc>
              <a:spcBef>
                <a:spcPts val="0"/>
              </a:spcBef>
              <a:defRPr/>
            </a:pPr>
            <a:r>
              <a:rPr lang="zh-CN" altLang="en-US" sz="2000" b="1" kern="0" dirty="0">
                <a:latin typeface="华文楷体" panose="02010600040101010101" pitchFamily="2" charset="-122"/>
                <a:ea typeface="华文楷体" panose="02010600040101010101" pitchFamily="2" charset="-122"/>
              </a:rPr>
              <a:t>模拟</a:t>
            </a:r>
            <a:r>
              <a:rPr lang="zh-CN" altLang="en-US" sz="2000" b="1" kern="0" dirty="0">
                <a:latin typeface="华文楷体" panose="02010600040101010101" pitchFamily="2" charset="-122"/>
                <a:ea typeface="华文楷体" panose="02010600040101010101" pitchFamily="2" charset="-122"/>
              </a:rPr>
              <a:t>量</a:t>
            </a:r>
            <a:r>
              <a:rPr lang="zh-CN" altLang="en-US" sz="2000" b="1" kern="0" dirty="0">
                <a:latin typeface="华文楷体" panose="02010600040101010101" pitchFamily="2" charset="-122"/>
                <a:ea typeface="华文楷体" panose="02010600040101010101" pitchFamily="2" charset="-122"/>
              </a:rPr>
              <a:t>并行接口</a:t>
            </a:r>
            <a:endParaRPr lang="zh-CN" altLang="en-US" sz="2000" b="1" kern="0" dirty="0">
              <a:latin typeface="华文楷体" panose="02010600040101010101" pitchFamily="2" charset="-122"/>
              <a:ea typeface="华文楷体" panose="02010600040101010101" pitchFamily="2" charset="-122"/>
            </a:endParaRPr>
          </a:p>
        </p:txBody>
      </p:sp>
      <p:sp>
        <p:nvSpPr>
          <p:cNvPr id="12" name="椭圆 11"/>
          <p:cNvSpPr>
            <a:spLocks noChangeArrowheads="1"/>
          </p:cNvSpPr>
          <p:nvPr/>
        </p:nvSpPr>
        <p:spPr bwMode="auto">
          <a:xfrm>
            <a:off x="5508625" y="3125153"/>
            <a:ext cx="2232025" cy="523875"/>
          </a:xfrm>
          <a:prstGeom prst="ellipse">
            <a:avLst/>
          </a:prstGeom>
          <a:noFill/>
          <a:ln w="12700" cap="sq" algn="ctr">
            <a:solidFill>
              <a:srgbClr val="FF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3" name="任意多边形 12"/>
          <p:cNvSpPr/>
          <p:nvPr/>
        </p:nvSpPr>
        <p:spPr bwMode="auto">
          <a:xfrm>
            <a:off x="7700963" y="2017078"/>
            <a:ext cx="219075" cy="1266825"/>
          </a:xfrm>
          <a:custGeom>
            <a:avLst/>
            <a:gdLst>
              <a:gd name="T0" fmla="*/ 0 w 219108"/>
              <a:gd name="T1" fmla="*/ 1266124 h 1197735"/>
              <a:gd name="T2" fmla="*/ 38637 w 219108"/>
              <a:gd name="T3" fmla="*/ 1184439 h 1197735"/>
              <a:gd name="T4" fmla="*/ 51516 w 219108"/>
              <a:gd name="T5" fmla="*/ 1143596 h 1197735"/>
              <a:gd name="T6" fmla="*/ 77273 w 219108"/>
              <a:gd name="T7" fmla="*/ 1102754 h 1197735"/>
              <a:gd name="T8" fmla="*/ 90152 w 219108"/>
              <a:gd name="T9" fmla="*/ 1061911 h 1197735"/>
              <a:gd name="T10" fmla="*/ 154547 w 219108"/>
              <a:gd name="T11" fmla="*/ 952997 h 1197735"/>
              <a:gd name="T12" fmla="*/ 180304 w 219108"/>
              <a:gd name="T13" fmla="*/ 844083 h 1197735"/>
              <a:gd name="T14" fmla="*/ 193183 w 219108"/>
              <a:gd name="T15" fmla="*/ 735169 h 1197735"/>
              <a:gd name="T16" fmla="*/ 206062 w 219108"/>
              <a:gd name="T17" fmla="*/ 694326 h 1197735"/>
              <a:gd name="T18" fmla="*/ 180304 w 219108"/>
              <a:gd name="T19" fmla="*/ 653484 h 1197735"/>
              <a:gd name="T20" fmla="*/ 51516 w 219108"/>
              <a:gd name="T21" fmla="*/ 653484 h 1197735"/>
              <a:gd name="T22" fmla="*/ 64395 w 219108"/>
              <a:gd name="T23" fmla="*/ 776012 h 1197735"/>
              <a:gd name="T24" fmla="*/ 77273 w 219108"/>
              <a:gd name="T25" fmla="*/ 816854 h 1197735"/>
              <a:gd name="T26" fmla="*/ 167426 w 219108"/>
              <a:gd name="T27" fmla="*/ 762397 h 1197735"/>
              <a:gd name="T28" fmla="*/ 180304 w 219108"/>
              <a:gd name="T29" fmla="*/ 599026 h 1197735"/>
              <a:gd name="T30" fmla="*/ 206062 w 219108"/>
              <a:gd name="T31" fmla="*/ 394813 h 1197735"/>
              <a:gd name="T32" fmla="*/ 218941 w 219108"/>
              <a:gd name="T33" fmla="*/ 0 h 11977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9108" h="1197735">
                <a:moveTo>
                  <a:pt x="0" y="1197735"/>
                </a:moveTo>
                <a:cubicBezTo>
                  <a:pt x="12879" y="1171977"/>
                  <a:pt x="26941" y="1146778"/>
                  <a:pt x="38637" y="1120462"/>
                </a:cubicBezTo>
                <a:cubicBezTo>
                  <a:pt x="44151" y="1108056"/>
                  <a:pt x="45445" y="1093967"/>
                  <a:pt x="51516" y="1081825"/>
                </a:cubicBezTo>
                <a:cubicBezTo>
                  <a:pt x="58438" y="1067981"/>
                  <a:pt x="70351" y="1057033"/>
                  <a:pt x="77273" y="1043189"/>
                </a:cubicBezTo>
                <a:cubicBezTo>
                  <a:pt x="83344" y="1031047"/>
                  <a:pt x="83417" y="1016339"/>
                  <a:pt x="90152" y="1004552"/>
                </a:cubicBezTo>
                <a:cubicBezTo>
                  <a:pt x="153544" y="893616"/>
                  <a:pt x="107351" y="1011644"/>
                  <a:pt x="154547" y="901521"/>
                </a:cubicBezTo>
                <a:cubicBezTo>
                  <a:pt x="167711" y="870806"/>
                  <a:pt x="175466" y="829939"/>
                  <a:pt x="180304" y="798490"/>
                </a:cubicBezTo>
                <a:cubicBezTo>
                  <a:pt x="185567" y="764282"/>
                  <a:pt x="186992" y="729512"/>
                  <a:pt x="193183" y="695459"/>
                </a:cubicBezTo>
                <a:cubicBezTo>
                  <a:pt x="195612" y="682102"/>
                  <a:pt x="201769" y="669701"/>
                  <a:pt x="206062" y="656822"/>
                </a:cubicBezTo>
                <a:cubicBezTo>
                  <a:pt x="197476" y="643943"/>
                  <a:pt x="192391" y="627855"/>
                  <a:pt x="180304" y="618186"/>
                </a:cubicBezTo>
                <a:cubicBezTo>
                  <a:pt x="146246" y="590939"/>
                  <a:pt x="80476" y="614049"/>
                  <a:pt x="51516" y="618186"/>
                </a:cubicBezTo>
                <a:cubicBezTo>
                  <a:pt x="55809" y="656823"/>
                  <a:pt x="58004" y="695750"/>
                  <a:pt x="64395" y="734096"/>
                </a:cubicBezTo>
                <a:cubicBezTo>
                  <a:pt x="66627" y="747487"/>
                  <a:pt x="63961" y="770070"/>
                  <a:pt x="77273" y="772732"/>
                </a:cubicBezTo>
                <a:cubicBezTo>
                  <a:pt x="89841" y="775245"/>
                  <a:pt x="155376" y="729250"/>
                  <a:pt x="167426" y="721217"/>
                </a:cubicBezTo>
                <a:cubicBezTo>
                  <a:pt x="171719" y="669701"/>
                  <a:pt x="174596" y="618048"/>
                  <a:pt x="180304" y="566670"/>
                </a:cubicBezTo>
                <a:cubicBezTo>
                  <a:pt x="201834" y="372892"/>
                  <a:pt x="186934" y="631706"/>
                  <a:pt x="206062" y="373487"/>
                </a:cubicBezTo>
                <a:cubicBezTo>
                  <a:pt x="221560" y="164260"/>
                  <a:pt x="218941" y="176505"/>
                  <a:pt x="218941" y="0"/>
                </a:cubicBezTo>
              </a:path>
            </a:pathLst>
          </a:custGeom>
          <a:noFill/>
          <a:ln w="12700" cap="sq" cmpd="sng" algn="ctr">
            <a:solidFill>
              <a:srgbClr val="FF0000"/>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椭圆 13"/>
          <p:cNvSpPr>
            <a:spLocks noChangeArrowheads="1"/>
          </p:cNvSpPr>
          <p:nvPr/>
        </p:nvSpPr>
        <p:spPr bwMode="auto">
          <a:xfrm>
            <a:off x="5405438" y="4274503"/>
            <a:ext cx="2233612" cy="525462"/>
          </a:xfrm>
          <a:prstGeom prst="ellipse">
            <a:avLst/>
          </a:prstGeom>
          <a:noFill/>
          <a:ln w="12700" cap="sq" algn="ctr">
            <a:solidFill>
              <a:srgbClr val="FF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 name="任意多边形 15"/>
          <p:cNvSpPr/>
          <p:nvPr/>
        </p:nvSpPr>
        <p:spPr bwMode="auto">
          <a:xfrm>
            <a:off x="5743575" y="4822190"/>
            <a:ext cx="695325" cy="666750"/>
          </a:xfrm>
          <a:custGeom>
            <a:avLst/>
            <a:gdLst>
              <a:gd name="T0" fmla="*/ 695460 w 695460"/>
              <a:gd name="T1" fmla="*/ 0 h 631065"/>
              <a:gd name="T2" fmla="*/ 631065 w 695460"/>
              <a:gd name="T3" fmla="*/ 40842 h 631065"/>
              <a:gd name="T4" fmla="*/ 592429 w 695460"/>
              <a:gd name="T5" fmla="*/ 54456 h 631065"/>
              <a:gd name="T6" fmla="*/ 515155 w 695460"/>
              <a:gd name="T7" fmla="*/ 108914 h 631065"/>
              <a:gd name="T8" fmla="*/ 476519 w 695460"/>
              <a:gd name="T9" fmla="*/ 136142 h 631065"/>
              <a:gd name="T10" fmla="*/ 412124 w 695460"/>
              <a:gd name="T11" fmla="*/ 204214 h 631065"/>
              <a:gd name="T12" fmla="*/ 386367 w 695460"/>
              <a:gd name="T13" fmla="*/ 245056 h 631065"/>
              <a:gd name="T14" fmla="*/ 347730 w 695460"/>
              <a:gd name="T15" fmla="*/ 285899 h 631065"/>
              <a:gd name="T16" fmla="*/ 360609 w 695460"/>
              <a:gd name="T17" fmla="*/ 422041 h 631065"/>
              <a:gd name="T18" fmla="*/ 489398 w 695460"/>
              <a:gd name="T19" fmla="*/ 408427 h 631065"/>
              <a:gd name="T20" fmla="*/ 450761 w 695460"/>
              <a:gd name="T21" fmla="*/ 381198 h 631065"/>
              <a:gd name="T22" fmla="*/ 334851 w 695460"/>
              <a:gd name="T23" fmla="*/ 394813 h 631065"/>
              <a:gd name="T24" fmla="*/ 296215 w 695460"/>
              <a:gd name="T25" fmla="*/ 408427 h 631065"/>
              <a:gd name="T26" fmla="*/ 218941 w 695460"/>
              <a:gd name="T27" fmla="*/ 490112 h 631065"/>
              <a:gd name="T28" fmla="*/ 180305 w 695460"/>
              <a:gd name="T29" fmla="*/ 530955 h 631065"/>
              <a:gd name="T30" fmla="*/ 103031 w 695460"/>
              <a:gd name="T31" fmla="*/ 585412 h 631065"/>
              <a:gd name="T32" fmla="*/ 64395 w 695460"/>
              <a:gd name="T33" fmla="*/ 626255 h 631065"/>
              <a:gd name="T34" fmla="*/ 0 w 695460"/>
              <a:gd name="T35" fmla="*/ 667098 h 6310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95460" h="631065">
                <a:moveTo>
                  <a:pt x="695460" y="0"/>
                </a:moveTo>
                <a:cubicBezTo>
                  <a:pt x="673995" y="12879"/>
                  <a:pt x="653454" y="27441"/>
                  <a:pt x="631065" y="38636"/>
                </a:cubicBezTo>
                <a:cubicBezTo>
                  <a:pt x="618923" y="44707"/>
                  <a:pt x="604296" y="44922"/>
                  <a:pt x="592429" y="51515"/>
                </a:cubicBezTo>
                <a:cubicBezTo>
                  <a:pt x="565368" y="66549"/>
                  <a:pt x="540913" y="85859"/>
                  <a:pt x="515155" y="103031"/>
                </a:cubicBezTo>
                <a:lnTo>
                  <a:pt x="476519" y="128788"/>
                </a:lnTo>
                <a:cubicBezTo>
                  <a:pt x="407831" y="231820"/>
                  <a:pt x="497984" y="107323"/>
                  <a:pt x="412124" y="193183"/>
                </a:cubicBezTo>
                <a:cubicBezTo>
                  <a:pt x="401179" y="204128"/>
                  <a:pt x="396276" y="219928"/>
                  <a:pt x="386367" y="231819"/>
                </a:cubicBezTo>
                <a:cubicBezTo>
                  <a:pt x="374707" y="245811"/>
                  <a:pt x="360609" y="257577"/>
                  <a:pt x="347730" y="270456"/>
                </a:cubicBezTo>
                <a:cubicBezTo>
                  <a:pt x="352023" y="313386"/>
                  <a:pt x="327218" y="371925"/>
                  <a:pt x="360609" y="399245"/>
                </a:cubicBezTo>
                <a:cubicBezTo>
                  <a:pt x="394000" y="426565"/>
                  <a:pt x="449743" y="403361"/>
                  <a:pt x="489398" y="386366"/>
                </a:cubicBezTo>
                <a:cubicBezTo>
                  <a:pt x="503625" y="380269"/>
                  <a:pt x="463640" y="369194"/>
                  <a:pt x="450761" y="360608"/>
                </a:cubicBezTo>
                <a:cubicBezTo>
                  <a:pt x="412124" y="364901"/>
                  <a:pt x="373196" y="367096"/>
                  <a:pt x="334851" y="373487"/>
                </a:cubicBezTo>
                <a:cubicBezTo>
                  <a:pt x="321460" y="375719"/>
                  <a:pt x="306931" y="378032"/>
                  <a:pt x="296215" y="386366"/>
                </a:cubicBezTo>
                <a:cubicBezTo>
                  <a:pt x="267461" y="408730"/>
                  <a:pt x="244699" y="437881"/>
                  <a:pt x="218941" y="463639"/>
                </a:cubicBezTo>
                <a:cubicBezTo>
                  <a:pt x="206062" y="476518"/>
                  <a:pt x="195460" y="492173"/>
                  <a:pt x="180305" y="502276"/>
                </a:cubicBezTo>
                <a:cubicBezTo>
                  <a:pt x="154547" y="519448"/>
                  <a:pt x="124921" y="531901"/>
                  <a:pt x="103031" y="553791"/>
                </a:cubicBezTo>
                <a:cubicBezTo>
                  <a:pt x="90152" y="566670"/>
                  <a:pt x="78387" y="580768"/>
                  <a:pt x="64395" y="592428"/>
                </a:cubicBezTo>
                <a:cubicBezTo>
                  <a:pt x="41084" y="611854"/>
                  <a:pt x="25144" y="618493"/>
                  <a:pt x="0" y="631065"/>
                </a:cubicBezTo>
              </a:path>
            </a:pathLst>
          </a:custGeom>
          <a:noFill/>
          <a:ln w="12700" cap="sq" cmpd="sng" algn="ctr">
            <a:solidFill>
              <a:srgbClr val="FF0000"/>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椭圆 17"/>
          <p:cNvSpPr>
            <a:spLocks noChangeArrowheads="1"/>
          </p:cNvSpPr>
          <p:nvPr/>
        </p:nvSpPr>
        <p:spPr bwMode="auto">
          <a:xfrm>
            <a:off x="5580063" y="3514090"/>
            <a:ext cx="2232025" cy="523875"/>
          </a:xfrm>
          <a:prstGeom prst="ellipse">
            <a:avLst/>
          </a:prstGeom>
          <a:noFill/>
          <a:ln w="12700" cap="sq" algn="ctr">
            <a:solidFill>
              <a:srgbClr val="FF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 name="任意多边形 18"/>
          <p:cNvSpPr/>
          <p:nvPr/>
        </p:nvSpPr>
        <p:spPr bwMode="auto">
          <a:xfrm>
            <a:off x="7688263" y="3923665"/>
            <a:ext cx="180975" cy="1293813"/>
          </a:xfrm>
          <a:custGeom>
            <a:avLst/>
            <a:gdLst>
              <a:gd name="T0" fmla="*/ 0 w 180601"/>
              <a:gd name="T1" fmla="*/ 0 h 1223493"/>
              <a:gd name="T2" fmla="*/ 64395 w 180601"/>
              <a:gd name="T3" fmla="*/ 40843 h 1223493"/>
              <a:gd name="T4" fmla="*/ 115910 w 180601"/>
              <a:gd name="T5" fmla="*/ 122528 h 1223493"/>
              <a:gd name="T6" fmla="*/ 128789 w 180601"/>
              <a:gd name="T7" fmla="*/ 190599 h 1223493"/>
              <a:gd name="T8" fmla="*/ 154547 w 180601"/>
              <a:gd name="T9" fmla="*/ 245057 h 1223493"/>
              <a:gd name="T10" fmla="*/ 167426 w 180601"/>
              <a:gd name="T11" fmla="*/ 285899 h 1223493"/>
              <a:gd name="T12" fmla="*/ 167426 w 180601"/>
              <a:gd name="T13" fmla="*/ 517341 h 1223493"/>
              <a:gd name="T14" fmla="*/ 154547 w 180601"/>
              <a:gd name="T15" fmla="*/ 558184 h 1223493"/>
              <a:gd name="T16" fmla="*/ 64395 w 180601"/>
              <a:gd name="T17" fmla="*/ 639869 h 1223493"/>
              <a:gd name="T18" fmla="*/ 12879 w 180601"/>
              <a:gd name="T19" fmla="*/ 626255 h 1223493"/>
              <a:gd name="T20" fmla="*/ 51516 w 180601"/>
              <a:gd name="T21" fmla="*/ 612641 h 1223493"/>
              <a:gd name="T22" fmla="*/ 64395 w 180601"/>
              <a:gd name="T23" fmla="*/ 707940 h 1223493"/>
              <a:gd name="T24" fmla="*/ 64395 w 180601"/>
              <a:gd name="T25" fmla="*/ 1293353 h 12234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0601" h="1223493">
                <a:moveTo>
                  <a:pt x="0" y="0"/>
                </a:moveTo>
                <a:cubicBezTo>
                  <a:pt x="21465" y="12879"/>
                  <a:pt x="46695" y="20937"/>
                  <a:pt x="64395" y="38637"/>
                </a:cubicBezTo>
                <a:cubicBezTo>
                  <a:pt x="86285" y="60527"/>
                  <a:pt x="115910" y="115910"/>
                  <a:pt x="115910" y="115910"/>
                </a:cubicBezTo>
                <a:cubicBezTo>
                  <a:pt x="120203" y="137375"/>
                  <a:pt x="121867" y="159538"/>
                  <a:pt x="128789" y="180304"/>
                </a:cubicBezTo>
                <a:cubicBezTo>
                  <a:pt x="134860" y="198518"/>
                  <a:pt x="146984" y="214173"/>
                  <a:pt x="154547" y="231820"/>
                </a:cubicBezTo>
                <a:cubicBezTo>
                  <a:pt x="159895" y="244298"/>
                  <a:pt x="163133" y="257577"/>
                  <a:pt x="167426" y="270456"/>
                </a:cubicBezTo>
                <a:cubicBezTo>
                  <a:pt x="179036" y="398167"/>
                  <a:pt x="190101" y="387360"/>
                  <a:pt x="167426" y="489397"/>
                </a:cubicBezTo>
                <a:cubicBezTo>
                  <a:pt x="164481" y="502649"/>
                  <a:pt x="162077" y="516738"/>
                  <a:pt x="154547" y="528034"/>
                </a:cubicBezTo>
                <a:cubicBezTo>
                  <a:pt x="136609" y="554942"/>
                  <a:pt x="88201" y="587452"/>
                  <a:pt x="64395" y="605307"/>
                </a:cubicBezTo>
                <a:cubicBezTo>
                  <a:pt x="47223" y="601014"/>
                  <a:pt x="20795" y="608260"/>
                  <a:pt x="12879" y="592428"/>
                </a:cubicBezTo>
                <a:cubicBezTo>
                  <a:pt x="6808" y="580286"/>
                  <a:pt x="43986" y="568253"/>
                  <a:pt x="51516" y="579549"/>
                </a:cubicBezTo>
                <a:cubicBezTo>
                  <a:pt x="68354" y="604806"/>
                  <a:pt x="63788" y="639351"/>
                  <a:pt x="64395" y="669701"/>
                </a:cubicBezTo>
                <a:cubicBezTo>
                  <a:pt x="68086" y="854261"/>
                  <a:pt x="64395" y="1038896"/>
                  <a:pt x="64395" y="1223493"/>
                </a:cubicBezTo>
              </a:path>
            </a:pathLst>
          </a:custGeom>
          <a:noFill/>
          <a:ln w="12700" cap="sq" cmpd="sng" algn="ctr">
            <a:solidFill>
              <a:srgbClr val="FF0000"/>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TextBox 19"/>
          <p:cNvSpPr txBox="1"/>
          <p:nvPr/>
        </p:nvSpPr>
        <p:spPr>
          <a:xfrm>
            <a:off x="7019925" y="5246053"/>
            <a:ext cx="1481138" cy="460375"/>
          </a:xfrm>
          <a:prstGeom prst="rect">
            <a:avLst/>
          </a:prstGeom>
          <a:noFill/>
        </p:spPr>
        <p:txBody>
          <a:bodyPr>
            <a:spAutoFit/>
          </a:bodyPr>
          <a:lstStyle/>
          <a:p>
            <a:pPr algn="ctr">
              <a:lnSpc>
                <a:spcPct val="120000"/>
              </a:lnSpc>
              <a:spcBef>
                <a:spcPts val="0"/>
              </a:spcBef>
              <a:defRPr/>
            </a:pPr>
            <a:r>
              <a:rPr lang="zh-CN" altLang="en-US" sz="2000" b="1" kern="0" dirty="0">
                <a:latin typeface="华文楷体" panose="02010600040101010101" pitchFamily="2" charset="-122"/>
                <a:ea typeface="华文楷体" panose="02010600040101010101" pitchFamily="2" charset="-122"/>
              </a:rPr>
              <a:t>软件设计</a:t>
            </a:r>
            <a:endParaRPr lang="zh-CN" altLang="en-US" sz="2000" b="1" kern="0" dirty="0">
              <a:latin typeface="华文楷体" panose="02010600040101010101" pitchFamily="2" charset="-122"/>
              <a:ea typeface="华文楷体" panose="02010600040101010101" pitchFamily="2" charset="-122"/>
            </a:endParaRPr>
          </a:p>
        </p:txBody>
      </p:sp>
      <p:sp>
        <p:nvSpPr>
          <p:cNvPr id="17" name="AutoShape 45"/>
          <p:cNvSpPr>
            <a:spLocks noChangeArrowheads="1"/>
          </p:cNvSpPr>
          <p:nvPr/>
        </p:nvSpPr>
        <p:spPr bwMode="gray">
          <a:xfrm>
            <a:off x="366713" y="4518978"/>
            <a:ext cx="4608512" cy="493712"/>
          </a:xfrm>
          <a:prstGeom prst="roundRect">
            <a:avLst>
              <a:gd name="adj" fmla="val 50000"/>
            </a:avLst>
          </a:prstGeom>
          <a:noFill/>
          <a:ln w="28575" algn="ctr">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200" b="1">
                <a:latin typeface="华文楷体" panose="02010600040101010101" pitchFamily="2" charset="-122"/>
                <a:ea typeface="华文楷体" panose="02010600040101010101" pitchFamily="2" charset="-122"/>
              </a:rPr>
              <a:t>  控制信息的发送</a:t>
            </a:r>
            <a:endParaRPr lang="zh-CN" altLang="en-US" sz="2200" b="1">
              <a:latin typeface="华文楷体" panose="02010600040101010101" pitchFamily="2" charset="-122"/>
              <a:ea typeface="华文楷体"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ppt_w</p:attrName>
                                        </p:attrNameLst>
                                      </p:cBhvr>
                                      <p:tavLst>
                                        <p:tav tm="0">
                                          <p:val>
                                            <p:fltVal val="0"/>
                                          </p:val>
                                        </p:tav>
                                        <p:tav tm="100000">
                                          <p:val>
                                            <p:strVal val="#ppt_w"/>
                                          </p:val>
                                        </p:tav>
                                      </p:tavLst>
                                    </p:anim>
                                    <p:anim calcmode="lin" valueType="num">
                                      <p:cBhvr>
                                        <p:cTn id="25" dur="1000" fill="hold"/>
                                        <p:tgtEl>
                                          <p:spTgt spid="9"/>
                                        </p:tgtEl>
                                        <p:attrNameLst>
                                          <p:attrName>ppt_h</p:attrName>
                                        </p:attrNameLst>
                                      </p:cBhvr>
                                      <p:tavLst>
                                        <p:tav tm="0">
                                          <p:val>
                                            <p:fltVal val="0"/>
                                          </p:val>
                                        </p:tav>
                                        <p:tav tm="100000">
                                          <p:val>
                                            <p:strVal val="#ppt_h"/>
                                          </p:val>
                                        </p:tav>
                                      </p:tavLst>
                                    </p:anim>
                                    <p:animEffect transition="in" filter="fade">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heel(1)">
                                      <p:cBhvr>
                                        <p:cTn id="31" dur="1250"/>
                                        <p:tgtEl>
                                          <p:spTgt spid="12"/>
                                        </p:tgtEl>
                                      </p:cBhvr>
                                    </p:animEffect>
                                  </p:childTnLst>
                                </p:cTn>
                              </p:par>
                            </p:childTnLst>
                          </p:cTn>
                        </p:par>
                        <p:par>
                          <p:cTn id="32" fill="hold">
                            <p:stCondLst>
                              <p:cond delay="1500"/>
                            </p:stCondLst>
                            <p:childTnLst>
                              <p:par>
                                <p:cTn id="33" presetID="22" presetClass="entr" presetSubtype="4"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750"/>
                                        <p:tgtEl>
                                          <p:spTgt spid="1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75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heel(1)">
                                      <p:cBhvr>
                                        <p:cTn id="44" dur="1250"/>
                                        <p:tgtEl>
                                          <p:spTgt spid="14"/>
                                        </p:tgtEl>
                                      </p:cBhvr>
                                    </p:animEffect>
                                  </p:childTnLst>
                                </p:cTn>
                              </p:par>
                            </p:childTnLst>
                          </p:cTn>
                        </p:par>
                        <p:par>
                          <p:cTn id="45" fill="hold">
                            <p:stCondLst>
                              <p:cond delay="1500"/>
                            </p:stCondLst>
                            <p:childTnLst>
                              <p:par>
                                <p:cTn id="46" presetID="22" presetClass="entr" presetSubtype="1"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up)">
                                      <p:cBhvr>
                                        <p:cTn id="48" dur="750"/>
                                        <p:tgtEl>
                                          <p:spTgt spid="16"/>
                                        </p:tgtEl>
                                      </p:cBhvr>
                                    </p:animEffect>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75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4"/>
                                        </p:tgtEl>
                                      </p:cBhvr>
                                    </p:animEffect>
                                    <p:set>
                                      <p:cBhvr>
                                        <p:cTn id="66" dur="1" fill="hold">
                                          <p:stCondLst>
                                            <p:cond delay="499"/>
                                          </p:stCondLst>
                                        </p:cTn>
                                        <p:tgtEl>
                                          <p:spTgt spid="14"/>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6"/>
                                        </p:tgtEl>
                                      </p:cBhvr>
                                    </p:animEffect>
                                    <p:set>
                                      <p:cBhvr>
                                        <p:cTn id="69" dur="1" fill="hold">
                                          <p:stCondLst>
                                            <p:cond delay="499"/>
                                          </p:stCondLst>
                                        </p:cTn>
                                        <p:tgtEl>
                                          <p:spTgt spid="16"/>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1"/>
                                        </p:tgtEl>
                                      </p:cBhvr>
                                    </p:animEffect>
                                    <p:set>
                                      <p:cBhvr>
                                        <p:cTn id="72" dur="1" fill="hold">
                                          <p:stCondLst>
                                            <p:cond delay="499"/>
                                          </p:stCondLst>
                                        </p:cTn>
                                        <p:tgtEl>
                                          <p:spTgt spid="11"/>
                                        </p:tgtEl>
                                        <p:attrNameLst>
                                          <p:attrName>style.visibility</p:attrName>
                                        </p:attrNameLst>
                                      </p:cBhvr>
                                      <p:to>
                                        <p:strVal val="hidden"/>
                                      </p:to>
                                    </p:set>
                                  </p:childTnLst>
                                </p:cTn>
                              </p:par>
                            </p:childTnLst>
                          </p:cTn>
                        </p:par>
                        <p:par>
                          <p:cTn id="73" fill="hold">
                            <p:stCondLst>
                              <p:cond delay="500"/>
                            </p:stCondLst>
                            <p:childTnLst>
                              <p:par>
                                <p:cTn id="74" presetID="21" presetClass="entr" presetSubtype="1" fill="hold" grpId="0" nodeType="after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wheel(1)">
                                      <p:cBhvr>
                                        <p:cTn id="76" dur="1000"/>
                                        <p:tgtEl>
                                          <p:spTgt spid="18"/>
                                        </p:tgtEl>
                                      </p:cBhvr>
                                    </p:animEffect>
                                  </p:childTnLst>
                                </p:cTn>
                              </p:par>
                            </p:childTnLst>
                          </p:cTn>
                        </p:par>
                        <p:par>
                          <p:cTn id="77" fill="hold">
                            <p:stCondLst>
                              <p:cond delay="1500"/>
                            </p:stCondLst>
                            <p:childTnLst>
                              <p:par>
                                <p:cTn id="78" presetID="22" presetClass="entr" presetSubtype="1" fill="hold" grpId="0" nodeType="after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up)">
                                      <p:cBhvr>
                                        <p:cTn id="80" dur="750"/>
                                        <p:tgtEl>
                                          <p:spTgt spid="19"/>
                                        </p:tgtEl>
                                      </p:cBhvr>
                                    </p:animEffect>
                                  </p:childTnLst>
                                </p:cTn>
                              </p:par>
                            </p:childTnLst>
                          </p:cTn>
                        </p:par>
                        <p:par>
                          <p:cTn id="81" fill="hold">
                            <p:stCondLst>
                              <p:cond delay="2500"/>
                            </p:stCondLst>
                            <p:childTnLst>
                              <p:par>
                                <p:cTn id="82" presetID="10" presetClass="entr" presetSubtype="0" fill="hold" grpId="0" nodeType="after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10" grpId="0"/>
      <p:bldP spid="10" grpId="1"/>
      <p:bldP spid="11" grpId="0"/>
      <p:bldP spid="11" grpId="1"/>
      <p:bldP spid="12" grpId="0" bldLvl="0" animBg="1"/>
      <p:bldP spid="12" grpId="1" bldLvl="0" animBg="1"/>
      <p:bldP spid="13" grpId="0" bldLvl="0" animBg="1"/>
      <p:bldP spid="13" grpId="1" bldLvl="0" animBg="1"/>
      <p:bldP spid="14" grpId="0" bldLvl="0" animBg="1"/>
      <p:bldP spid="14" grpId="1" bldLvl="0" animBg="1"/>
      <p:bldP spid="16" grpId="0" bldLvl="0" animBg="1"/>
      <p:bldP spid="16" grpId="1" bldLvl="0" animBg="1"/>
      <p:bldP spid="18" grpId="0" bldLvl="0" animBg="1"/>
      <p:bldP spid="19" grpId="0" bldLvl="0" animBg="1"/>
      <p:bldP spid="20" grpId="0"/>
      <p:bldP spid="17"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2229" y="1631211"/>
            <a:ext cx="5103448" cy="3033729"/>
          </a:xfrm>
        </p:spPr>
        <p:txBody>
          <a:bodyPr/>
          <a:lstStyle/>
          <a:p>
            <a:pPr>
              <a:spcBef>
                <a:spcPts val="640"/>
              </a:spcBef>
            </a:pPr>
            <a:r>
              <a:rPr lang="zh-CN" altLang="en-US" dirty="0" smtClean="0"/>
              <a:t>例：程序执行如下语句</a:t>
            </a:r>
            <a:endParaRPr lang="en-US" altLang="zh-CN" dirty="0" smtClean="0"/>
          </a:p>
          <a:p>
            <a:pPr lvl="1">
              <a:spcBef>
                <a:spcPts val="640"/>
              </a:spcBef>
            </a:pPr>
            <a:r>
              <a:rPr lang="en-US" altLang="zh-CN" dirty="0" smtClean="0"/>
              <a:t>S1</a:t>
            </a:r>
            <a:r>
              <a:rPr lang="zh-CN" altLang="en-US" dirty="0" smtClean="0"/>
              <a:t>：</a:t>
            </a:r>
            <a:r>
              <a:rPr lang="en-US" altLang="zh-CN" dirty="0" smtClean="0"/>
              <a:t>a=</a:t>
            </a:r>
            <a:r>
              <a:rPr lang="en-US" altLang="zh-CN" dirty="0" err="1" smtClean="0"/>
              <a:t>x+b</a:t>
            </a:r>
            <a:endParaRPr lang="en-US" altLang="zh-CN" dirty="0" smtClean="0"/>
          </a:p>
          <a:p>
            <a:pPr lvl="1">
              <a:spcBef>
                <a:spcPts val="640"/>
              </a:spcBef>
            </a:pPr>
            <a:r>
              <a:rPr lang="en-US" altLang="zh-CN" dirty="0" smtClean="0"/>
              <a:t>S2</a:t>
            </a:r>
            <a:r>
              <a:rPr lang="zh-CN" altLang="en-US" dirty="0" smtClean="0"/>
              <a:t>：</a:t>
            </a:r>
            <a:r>
              <a:rPr lang="en-US" altLang="zh-CN" dirty="0" smtClean="0"/>
              <a:t>b=a-3</a:t>
            </a:r>
            <a:endParaRPr lang="en-US" altLang="zh-CN" dirty="0" smtClean="0"/>
          </a:p>
          <a:p>
            <a:pPr lvl="1">
              <a:spcBef>
                <a:spcPts val="640"/>
              </a:spcBef>
            </a:pPr>
            <a:r>
              <a:rPr lang="en-US" altLang="zh-CN" dirty="0" smtClean="0"/>
              <a:t>S3</a:t>
            </a:r>
            <a:r>
              <a:rPr lang="zh-CN" altLang="en-US" dirty="0" smtClean="0"/>
              <a:t>：</a:t>
            </a:r>
            <a:r>
              <a:rPr lang="en-US" altLang="zh-CN" dirty="0" smtClean="0"/>
              <a:t>c=b+1</a:t>
            </a:r>
            <a:endParaRPr lang="en-US" altLang="zh-CN" dirty="0" smtClean="0"/>
          </a:p>
          <a:p>
            <a:pPr>
              <a:spcBef>
                <a:spcPts val="1285"/>
              </a:spcBef>
            </a:pPr>
            <a:r>
              <a:rPr lang="zh-CN" altLang="en-US" dirty="0" smtClean="0"/>
              <a:t>以上</a:t>
            </a:r>
            <a:r>
              <a:rPr lang="en-US" altLang="zh-CN" dirty="0" smtClean="0"/>
              <a:t>3</a:t>
            </a:r>
            <a:r>
              <a:rPr lang="zh-CN" altLang="en-US" dirty="0" smtClean="0"/>
              <a:t>行语句的执行顺序必须为：</a:t>
            </a:r>
            <a:endParaRPr lang="zh-CN" altLang="en-US" dirty="0"/>
          </a:p>
        </p:txBody>
      </p:sp>
      <p:sp>
        <p:nvSpPr>
          <p:cNvPr id="4" name="灯片编号占位符 3"/>
          <p:cNvSpPr>
            <a:spLocks noGrp="1"/>
          </p:cNvSpPr>
          <p:nvPr>
            <p:ph type="sldNum" sz="quarter" idx="12"/>
          </p:nvPr>
        </p:nvSpPr>
        <p:spPr>
          <a:xfrm>
            <a:off x="8143902" y="5841464"/>
            <a:ext cx="803250" cy="391871"/>
          </a:xfrm>
        </p:spPr>
        <p:txBody>
          <a:bodyPr/>
          <a:lstStyle/>
          <a:p>
            <a:pPr>
              <a:defRPr/>
            </a:pPr>
            <a:fld id="{846BFCE9-B7C0-4A8F-B83D-75C58729A626}" type="slidenum">
              <a:rPr lang="zh-CN" altLang="en-US" sz="100" smtClean="0"/>
            </a:fld>
            <a:endParaRPr lang="en-US" altLang="zh-CN" sz="100" dirty="0"/>
          </a:p>
        </p:txBody>
      </p:sp>
      <p:sp>
        <p:nvSpPr>
          <p:cNvPr id="5" name="标题 1"/>
          <p:cNvSpPr>
            <a:spLocks noGrp="1"/>
          </p:cNvSpPr>
          <p:nvPr>
            <p:ph type="title"/>
          </p:nvPr>
        </p:nvSpPr>
        <p:spPr>
          <a:xfrm>
            <a:off x="304863" y="305060"/>
            <a:ext cx="7793037" cy="698050"/>
          </a:xfrm>
        </p:spPr>
        <p:txBody>
          <a:bodyPr/>
          <a:lstStyle/>
          <a:p>
            <a:r>
              <a:rPr lang="zh-CN" altLang="en-US" dirty="0" smtClean="0"/>
              <a:t>顺序执行方式</a:t>
            </a:r>
            <a:endParaRPr lang="zh-CN" altLang="en-US" dirty="0"/>
          </a:p>
        </p:txBody>
      </p:sp>
      <p:sp>
        <p:nvSpPr>
          <p:cNvPr id="6" name="椭圆 5"/>
          <p:cNvSpPr/>
          <p:nvPr/>
        </p:nvSpPr>
        <p:spPr bwMode="auto">
          <a:xfrm>
            <a:off x="1096523" y="4577518"/>
            <a:ext cx="684000" cy="740546"/>
          </a:xfrm>
          <a:prstGeom prst="ellipse">
            <a:avLst/>
          </a:prstGeom>
          <a:noFill/>
          <a:ln w="25400" cap="sq" cmpd="sng" algn="ctr">
            <a:solidFill>
              <a:srgbClr val="FF6600"/>
            </a:solidFill>
            <a:prstDash val="solid"/>
            <a:round/>
            <a:headEnd type="none" w="sm" len="sm"/>
            <a:tailEnd type="none" w="lg" len="lg"/>
          </a:ln>
          <a:effectLst/>
        </p:spPr>
        <p:txBody>
          <a:bodyPr vert="horz" wrap="square" lIns="88716" tIns="44358" rIns="88716" bIns="44358" numCol="1" rtlCol="0" anchor="ctr" anchorCtr="1" compatLnSpc="1"/>
          <a:lstStyle/>
          <a:p>
            <a:pPr defTabSz="977900"/>
            <a:r>
              <a:rPr kumimoji="0" lang="en-US" altLang="zh-CN" sz="1725" b="1" dirty="0">
                <a:latin typeface="Tahoma" panose="020B0604030504040204" pitchFamily="34" charset="0"/>
                <a:ea typeface="宋体" panose="02010600030101010101" pitchFamily="2" charset="-122"/>
              </a:rPr>
              <a:t>S1</a:t>
            </a:r>
            <a:endParaRPr kumimoji="0" lang="zh-CN" altLang="en-US" sz="1725" b="1" dirty="0">
              <a:latin typeface="Tahoma" panose="020B0604030504040204" pitchFamily="34" charset="0"/>
              <a:ea typeface="宋体" panose="02010600030101010101" pitchFamily="2" charset="-122"/>
            </a:endParaRPr>
          </a:p>
        </p:txBody>
      </p:sp>
      <p:sp>
        <p:nvSpPr>
          <p:cNvPr id="7" name="椭圆 6"/>
          <p:cNvSpPr/>
          <p:nvPr/>
        </p:nvSpPr>
        <p:spPr bwMode="auto">
          <a:xfrm>
            <a:off x="2568362" y="4577518"/>
            <a:ext cx="684000" cy="740546"/>
          </a:xfrm>
          <a:prstGeom prst="ellipse">
            <a:avLst/>
          </a:prstGeom>
          <a:noFill/>
          <a:ln w="25400" cap="sq" cmpd="sng" algn="ctr">
            <a:solidFill>
              <a:srgbClr val="FF6600"/>
            </a:solidFill>
            <a:prstDash val="solid"/>
            <a:round/>
            <a:headEnd type="none" w="sm" len="sm"/>
            <a:tailEnd type="none" w="lg" len="lg"/>
          </a:ln>
          <a:effectLst/>
        </p:spPr>
        <p:txBody>
          <a:bodyPr vert="horz" wrap="square" lIns="88716" tIns="44358" rIns="88716" bIns="44358" numCol="1" rtlCol="0" anchor="ctr" anchorCtr="1" compatLnSpc="1"/>
          <a:lstStyle/>
          <a:p>
            <a:pPr defTabSz="977900"/>
            <a:r>
              <a:rPr kumimoji="0" lang="en-US" altLang="zh-CN" sz="1725" b="1" dirty="0">
                <a:latin typeface="Tahoma" panose="020B0604030504040204" pitchFamily="34" charset="0"/>
                <a:ea typeface="宋体" panose="02010600030101010101" pitchFamily="2" charset="-122"/>
              </a:rPr>
              <a:t>S2</a:t>
            </a:r>
            <a:endParaRPr kumimoji="0" lang="zh-CN" altLang="en-US" sz="1725" b="1" dirty="0">
              <a:latin typeface="Tahoma" panose="020B0604030504040204" pitchFamily="34" charset="0"/>
              <a:ea typeface="宋体" panose="02010600030101010101" pitchFamily="2" charset="-122"/>
            </a:endParaRPr>
          </a:p>
        </p:txBody>
      </p:sp>
      <p:sp>
        <p:nvSpPr>
          <p:cNvPr id="8" name="椭圆 7"/>
          <p:cNvSpPr/>
          <p:nvPr/>
        </p:nvSpPr>
        <p:spPr bwMode="auto">
          <a:xfrm>
            <a:off x="4093960" y="4577518"/>
            <a:ext cx="684000" cy="740546"/>
          </a:xfrm>
          <a:prstGeom prst="ellipse">
            <a:avLst/>
          </a:prstGeom>
          <a:noFill/>
          <a:ln w="25400" cap="sq" cmpd="sng" algn="ctr">
            <a:solidFill>
              <a:srgbClr val="FF6600"/>
            </a:solidFill>
            <a:prstDash val="solid"/>
            <a:round/>
            <a:headEnd type="none" w="sm" len="sm"/>
            <a:tailEnd type="none" w="lg" len="lg"/>
          </a:ln>
          <a:effectLst/>
        </p:spPr>
        <p:txBody>
          <a:bodyPr vert="horz" wrap="square" lIns="88716" tIns="44358" rIns="88716" bIns="44358" numCol="1" rtlCol="0" anchor="ctr" anchorCtr="1" compatLnSpc="1"/>
          <a:lstStyle/>
          <a:p>
            <a:pPr defTabSz="977900"/>
            <a:r>
              <a:rPr kumimoji="0" lang="en-US" altLang="zh-CN" sz="1725" b="1" dirty="0">
                <a:latin typeface="Tahoma" panose="020B0604030504040204" pitchFamily="34" charset="0"/>
                <a:ea typeface="宋体" panose="02010600030101010101" pitchFamily="2" charset="-122"/>
              </a:rPr>
              <a:t>S3</a:t>
            </a:r>
            <a:endParaRPr kumimoji="0" lang="zh-CN" altLang="en-US" sz="1725" b="1" dirty="0">
              <a:latin typeface="Tahoma" panose="020B0604030504040204" pitchFamily="34" charset="0"/>
              <a:ea typeface="宋体" panose="02010600030101010101" pitchFamily="2" charset="-122"/>
            </a:endParaRPr>
          </a:p>
        </p:txBody>
      </p:sp>
      <p:cxnSp>
        <p:nvCxnSpPr>
          <p:cNvPr id="10" name="直接连接符 9"/>
          <p:cNvCxnSpPr>
            <a:stCxn id="6" idx="6"/>
            <a:endCxn id="7" idx="2"/>
          </p:cNvCxnSpPr>
          <p:nvPr/>
        </p:nvCxnSpPr>
        <p:spPr bwMode="auto">
          <a:xfrm>
            <a:off x="1780522" y="4947791"/>
            <a:ext cx="787840" cy="1814"/>
          </a:xfrm>
          <a:prstGeom prst="line">
            <a:avLst/>
          </a:prstGeom>
          <a:noFill/>
          <a:ln w="25400" cap="sq" cmpd="sng" algn="ctr">
            <a:solidFill>
              <a:schemeClr val="accent5">
                <a:lumMod val="25000"/>
              </a:schemeClr>
            </a:solidFill>
            <a:prstDash val="solid"/>
            <a:round/>
            <a:headEnd type="none" w="sm" len="sm"/>
            <a:tailEnd type="triangle" w="lg" len="lg"/>
          </a:ln>
          <a:effectLst/>
        </p:spPr>
      </p:cxnSp>
      <p:cxnSp>
        <p:nvCxnSpPr>
          <p:cNvPr id="11" name="直接连接符 10"/>
          <p:cNvCxnSpPr>
            <a:stCxn id="7" idx="6"/>
            <a:endCxn id="8" idx="2"/>
          </p:cNvCxnSpPr>
          <p:nvPr/>
        </p:nvCxnSpPr>
        <p:spPr bwMode="auto">
          <a:xfrm>
            <a:off x="3252363" y="4947791"/>
            <a:ext cx="841598" cy="1814"/>
          </a:xfrm>
          <a:prstGeom prst="line">
            <a:avLst/>
          </a:prstGeom>
          <a:noFill/>
          <a:ln w="25400" cap="sq" cmpd="sng" algn="ctr">
            <a:solidFill>
              <a:schemeClr val="accent5">
                <a:lumMod val="25000"/>
              </a:schemeClr>
            </a:solidFill>
            <a:prstDash val="solid"/>
            <a:round/>
            <a:headEnd type="none" w="sm" len="sm"/>
            <a:tailEnd type="triangle" w="lg" len="lg"/>
          </a:ln>
          <a:effectLst/>
        </p:spPr>
      </p:cxnSp>
      <p:sp>
        <p:nvSpPr>
          <p:cNvPr id="9" name="TextBox 1"/>
          <p:cNvSpPr txBox="1"/>
          <p:nvPr>
            <p:custDataLst>
              <p:tags r:id="rId1"/>
            </p:custDataLst>
          </p:nvPr>
        </p:nvSpPr>
        <p:spPr>
          <a:xfrm>
            <a:off x="4777590" y="1676242"/>
            <a:ext cx="4425317" cy="985156"/>
          </a:xfrm>
          <a:prstGeom prst="rect">
            <a:avLst/>
          </a:prstGeom>
          <a:noFill/>
        </p:spPr>
        <p:txBody>
          <a:bodyPr wrap="square" lIns="97804" tIns="48902" rIns="97804" bIns="48902" rtlCol="0">
            <a:spAutoFit/>
          </a:bodyPr>
          <a:p>
            <a:pPr>
              <a:lnSpc>
                <a:spcPct val="120000"/>
              </a:lnSpc>
            </a:pPr>
            <a:r>
              <a:rPr lang="zh-CN" altLang="en-US" b="1" dirty="0">
                <a:solidFill>
                  <a:srgbClr val="0070C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顺序执行方式：</a:t>
            </a:r>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程序在封闭环境下按照固定顺序运行</a:t>
            </a:r>
            <a:endPar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12" name="TextBox 13"/>
          <p:cNvSpPr txBox="1"/>
          <p:nvPr>
            <p:custDataLst>
              <p:tags r:id="rId2"/>
            </p:custDataLst>
          </p:nvPr>
        </p:nvSpPr>
        <p:spPr>
          <a:xfrm>
            <a:off x="5943380" y="2590691"/>
            <a:ext cx="2992706" cy="1912716"/>
          </a:xfrm>
          <a:prstGeom prst="rect">
            <a:avLst/>
          </a:prstGeom>
          <a:solidFill>
            <a:schemeClr val="accent5">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7804" tIns="77011" rIns="97804" bIns="77011" rtlCol="0" anchor="ctr" anchorCtr="0">
            <a:spAutoFit/>
          </a:bodyPr>
          <a:p>
            <a:pPr>
              <a:lnSpc>
                <a:spcPct val="120000"/>
              </a:lnSpc>
            </a:pPr>
            <a:r>
              <a:rPr lang="zh-CN" altLang="en-US"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特点：</a:t>
            </a:r>
            <a:endParaRPr lang="en-US" altLang="zh-CN"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a:p>
            <a:pPr>
              <a:lnSpc>
                <a:spcPct val="120000"/>
              </a:lnSpc>
            </a:pPr>
            <a:r>
              <a:rPr lang="zh-CN" altLang="en-US"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    按顺序执行</a:t>
            </a:r>
            <a:endParaRPr lang="en-US" altLang="zh-CN"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a:p>
            <a:pPr>
              <a:lnSpc>
                <a:spcPct val="120000"/>
              </a:lnSpc>
            </a:pPr>
            <a:r>
              <a:rPr lang="zh-CN" altLang="en-US"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    资源独享</a:t>
            </a:r>
            <a:endParaRPr lang="en-US" altLang="zh-CN"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a:p>
            <a:pPr>
              <a:lnSpc>
                <a:spcPct val="120000"/>
              </a:lnSpc>
            </a:pPr>
            <a:r>
              <a:rPr lang="zh-CN" altLang="en-US"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    结果可再现</a:t>
            </a:r>
            <a:endParaRPr lang="zh-CN" altLang="en-US" b="1" dirty="0">
              <a:solidFill>
                <a:schemeClr val="bg1"/>
              </a:solidFill>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ppt_w</p:attrName>
                                        </p:attrNameLst>
                                      </p:cBhvr>
                                      <p:tavLst>
                                        <p:tav tm="0">
                                          <p:val>
                                            <p:fltVal val="0"/>
                                          </p:val>
                                        </p:tav>
                                        <p:tav tm="100000">
                                          <p:val>
                                            <p:strVal val="#ppt_w"/>
                                          </p:val>
                                        </p:tav>
                                      </p:tavLst>
                                    </p:anim>
                                    <p:anim calcmode="lin" valueType="num">
                                      <p:cBhvr>
                                        <p:cTn id="38" dur="1000" fill="hold"/>
                                        <p:tgtEl>
                                          <p:spTgt spid="12"/>
                                        </p:tgtEl>
                                        <p:attrNameLst>
                                          <p:attrName>ppt_h</p:attrName>
                                        </p:attrNameLst>
                                      </p:cBhvr>
                                      <p:tavLst>
                                        <p:tav tm="0">
                                          <p:val>
                                            <p:fltVal val="0"/>
                                          </p:val>
                                        </p:tav>
                                        <p:tav tm="100000">
                                          <p:val>
                                            <p:strVal val="#ppt_h"/>
                                          </p:val>
                                        </p:tav>
                                      </p:tavLst>
                                    </p:anim>
                                    <p:animEffect transition="in" filter="fade">
                                      <p:cBhvr>
                                        <p:cTn id="3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p:bldP spid="12"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xfrm>
            <a:off x="8608628" y="5894550"/>
            <a:ext cx="463968" cy="39187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94385" indent="-305435" eaLnBrk="0" hangingPunct="0">
              <a:defRPr>
                <a:solidFill>
                  <a:schemeClr val="tx1"/>
                </a:solidFill>
                <a:latin typeface="Tahoma" panose="020B0604030504040204" pitchFamily="34" charset="0"/>
                <a:ea typeface="宋体" panose="02010600030101010101" pitchFamily="2" charset="-122"/>
              </a:defRPr>
            </a:lvl2pPr>
            <a:lvl3pPr marL="1222375" indent="-244475" eaLnBrk="0" hangingPunct="0">
              <a:defRPr>
                <a:solidFill>
                  <a:schemeClr val="tx1"/>
                </a:solidFill>
                <a:latin typeface="Tahoma" panose="020B0604030504040204" pitchFamily="34" charset="0"/>
                <a:ea typeface="宋体" panose="02010600030101010101" pitchFamily="2" charset="-122"/>
              </a:defRPr>
            </a:lvl3pPr>
            <a:lvl4pPr marL="1711325" indent="-244475" eaLnBrk="0" hangingPunct="0">
              <a:defRPr>
                <a:solidFill>
                  <a:schemeClr val="tx1"/>
                </a:solidFill>
                <a:latin typeface="Tahoma" panose="020B0604030504040204" pitchFamily="34" charset="0"/>
                <a:ea typeface="宋体" panose="02010600030101010101" pitchFamily="2" charset="-122"/>
              </a:defRPr>
            </a:lvl4pPr>
            <a:lvl5pPr marL="2200910" indent="-244475" eaLnBrk="0" hangingPunct="0">
              <a:defRPr>
                <a:solidFill>
                  <a:schemeClr val="tx1"/>
                </a:solidFill>
                <a:latin typeface="Tahoma" panose="020B0604030504040204" pitchFamily="34" charset="0"/>
                <a:ea typeface="宋体" panose="02010600030101010101" pitchFamily="2" charset="-122"/>
              </a:defRPr>
            </a:lvl5pPr>
            <a:lvl6pPr marL="2689860" indent="-24447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178810" indent="-24447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667760" indent="-24447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156710" indent="-24447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B3F4282F-A8F4-418F-BA65-BE1CD5E0404B}" type="slidenum">
              <a:rPr lang="zh-CN" altLang="en-US" sz="100" smtClean="0"/>
            </a:fld>
            <a:endParaRPr lang="en-US" altLang="zh-CN" sz="100" dirty="0" smtClean="0"/>
          </a:p>
        </p:txBody>
      </p:sp>
      <p:sp>
        <p:nvSpPr>
          <p:cNvPr id="63491" name="Rectangle 2"/>
          <p:cNvSpPr>
            <a:spLocks noGrp="1" noChangeArrowheads="1"/>
          </p:cNvSpPr>
          <p:nvPr>
            <p:ph type="title"/>
          </p:nvPr>
        </p:nvSpPr>
        <p:spPr/>
        <p:txBody>
          <a:bodyPr/>
          <a:lstStyle/>
          <a:p>
            <a:pPr eaLnBrk="1" hangingPunct="1"/>
            <a:r>
              <a:rPr lang="zh-CN" altLang="en-US" dirty="0" smtClean="0">
                <a:latin typeface="华文琥珀" panose="02010800040101010101" pitchFamily="2" charset="-122"/>
              </a:rPr>
              <a:t>程序的</a:t>
            </a:r>
            <a:r>
              <a:rPr lang="zh-CN" altLang="en-US" dirty="0" smtClean="0">
                <a:latin typeface="隶书" panose="02010509060101010101" charset="-122"/>
              </a:rPr>
              <a:t>并发执行</a:t>
            </a:r>
            <a:endParaRPr lang="zh-CN" altLang="en-US" dirty="0" smtClean="0">
              <a:latin typeface="华文琥珀" panose="02010800040101010101" pitchFamily="2" charset="-122"/>
            </a:endParaRPr>
          </a:p>
        </p:txBody>
      </p:sp>
      <p:grpSp>
        <p:nvGrpSpPr>
          <p:cNvPr id="39" name="组合 38"/>
          <p:cNvGrpSpPr/>
          <p:nvPr/>
        </p:nvGrpSpPr>
        <p:grpSpPr>
          <a:xfrm>
            <a:off x="570010" y="2404154"/>
            <a:ext cx="8292432" cy="2490197"/>
            <a:chOff x="539553" y="2498320"/>
            <a:chExt cx="8292431" cy="2178999"/>
          </a:xfrm>
        </p:grpSpPr>
        <p:sp>
          <p:nvSpPr>
            <p:cNvPr id="63492" name="Text Box 3"/>
            <p:cNvSpPr txBox="1">
              <a:spLocks noChangeArrowheads="1"/>
            </p:cNvSpPr>
            <p:nvPr/>
          </p:nvSpPr>
          <p:spPr bwMode="auto">
            <a:xfrm>
              <a:off x="539553" y="2498320"/>
              <a:ext cx="864000" cy="452295"/>
            </a:xfrm>
            <a:prstGeom prst="rect">
              <a:avLst/>
            </a:prstGeom>
            <a:solidFill>
              <a:schemeClr val="accent5">
                <a:lumMod val="25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54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54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1</a:t>
              </a:r>
              <a:r>
                <a:rPr lang="zh-CN" altLang="en-US" sz="154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输入</a:t>
              </a:r>
              <a:endParaRPr lang="en-US" altLang="zh-CN" sz="154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63493" name="Text Box 4"/>
            <p:cNvSpPr txBox="1">
              <a:spLocks noChangeArrowheads="1"/>
            </p:cNvSpPr>
            <p:nvPr/>
          </p:nvSpPr>
          <p:spPr bwMode="auto">
            <a:xfrm>
              <a:off x="1944394" y="3362119"/>
              <a:ext cx="864000" cy="452295"/>
            </a:xfrm>
            <a:prstGeom prst="rect">
              <a:avLst/>
            </a:prstGeom>
            <a:solidFill>
              <a:schemeClr val="accent5">
                <a:lumMod val="25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1</a:t>
              </a: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计算</a:t>
              </a:r>
              <a:endPar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63494" name="Text Box 5"/>
            <p:cNvSpPr txBox="1">
              <a:spLocks noChangeArrowheads="1"/>
            </p:cNvSpPr>
            <p:nvPr/>
          </p:nvSpPr>
          <p:spPr bwMode="auto">
            <a:xfrm>
              <a:off x="3349303" y="4225024"/>
              <a:ext cx="864000" cy="452295"/>
            </a:xfrm>
            <a:prstGeom prst="rect">
              <a:avLst/>
            </a:prstGeom>
            <a:solidFill>
              <a:schemeClr val="accent5">
                <a:lumMod val="25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1</a:t>
              </a: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输出</a:t>
              </a:r>
              <a:endPar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63495" name="Line 6"/>
            <p:cNvSpPr>
              <a:spLocks noChangeShapeType="1"/>
            </p:cNvSpPr>
            <p:nvPr/>
          </p:nvSpPr>
          <p:spPr bwMode="auto">
            <a:xfrm>
              <a:off x="1428728" y="2768592"/>
              <a:ext cx="5040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496" name="Line 7"/>
            <p:cNvSpPr>
              <a:spLocks noChangeShapeType="1"/>
            </p:cNvSpPr>
            <p:nvPr/>
          </p:nvSpPr>
          <p:spPr bwMode="auto">
            <a:xfrm>
              <a:off x="2797153" y="2768592"/>
              <a:ext cx="5040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497" name="Text Box 8"/>
            <p:cNvSpPr txBox="1">
              <a:spLocks noChangeArrowheads="1"/>
            </p:cNvSpPr>
            <p:nvPr/>
          </p:nvSpPr>
          <p:spPr bwMode="auto">
            <a:xfrm>
              <a:off x="1907978" y="2498320"/>
              <a:ext cx="864000" cy="452295"/>
            </a:xfrm>
            <a:prstGeom prst="rect">
              <a:avLst/>
            </a:prstGeom>
            <a:solidFill>
              <a:schemeClr val="accent5">
                <a:lumMod val="25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54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54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a:t>
              </a:r>
              <a:r>
                <a:rPr lang="zh-CN" altLang="en-US" sz="154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输入</a:t>
              </a:r>
              <a:endParaRPr lang="en-US" altLang="zh-CN" sz="154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63498" name="Text Box 9"/>
            <p:cNvSpPr txBox="1">
              <a:spLocks noChangeArrowheads="1"/>
            </p:cNvSpPr>
            <p:nvPr/>
          </p:nvSpPr>
          <p:spPr bwMode="auto">
            <a:xfrm>
              <a:off x="3312819" y="3360928"/>
              <a:ext cx="864000" cy="452295"/>
            </a:xfrm>
            <a:prstGeom prst="rect">
              <a:avLst/>
            </a:prstGeom>
            <a:solidFill>
              <a:schemeClr val="accent5">
                <a:lumMod val="25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a:t>
              </a: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计算</a:t>
              </a:r>
              <a:endPar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63499" name="Text Box 10"/>
            <p:cNvSpPr txBox="1">
              <a:spLocks noChangeArrowheads="1"/>
            </p:cNvSpPr>
            <p:nvPr/>
          </p:nvSpPr>
          <p:spPr bwMode="auto">
            <a:xfrm>
              <a:off x="4717728" y="4225024"/>
              <a:ext cx="864000" cy="452295"/>
            </a:xfrm>
            <a:prstGeom prst="rect">
              <a:avLst/>
            </a:prstGeom>
            <a:solidFill>
              <a:schemeClr val="accent5">
                <a:lumMod val="25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a:t>
              </a: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输出</a:t>
              </a:r>
              <a:endPar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63500" name="Line 11"/>
            <p:cNvSpPr>
              <a:spLocks noChangeShapeType="1"/>
            </p:cNvSpPr>
            <p:nvPr/>
          </p:nvSpPr>
          <p:spPr bwMode="auto">
            <a:xfrm>
              <a:off x="2819388" y="3632390"/>
              <a:ext cx="5040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501" name="Line 12"/>
            <p:cNvSpPr>
              <a:spLocks noChangeShapeType="1"/>
            </p:cNvSpPr>
            <p:nvPr/>
          </p:nvSpPr>
          <p:spPr bwMode="auto">
            <a:xfrm>
              <a:off x="4187813" y="3632390"/>
              <a:ext cx="5040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502" name="Line 13"/>
            <p:cNvSpPr>
              <a:spLocks noChangeShapeType="1"/>
            </p:cNvSpPr>
            <p:nvPr/>
          </p:nvSpPr>
          <p:spPr bwMode="auto">
            <a:xfrm>
              <a:off x="4165578" y="2768592"/>
              <a:ext cx="5040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503" name="Line 14"/>
            <p:cNvSpPr>
              <a:spLocks noChangeShapeType="1"/>
            </p:cNvSpPr>
            <p:nvPr/>
          </p:nvSpPr>
          <p:spPr bwMode="auto">
            <a:xfrm>
              <a:off x="5556238" y="3632390"/>
              <a:ext cx="5040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504" name="Text Box 15"/>
            <p:cNvSpPr txBox="1">
              <a:spLocks noChangeArrowheads="1"/>
            </p:cNvSpPr>
            <p:nvPr/>
          </p:nvSpPr>
          <p:spPr bwMode="auto">
            <a:xfrm>
              <a:off x="3274815" y="2498320"/>
              <a:ext cx="864000" cy="452295"/>
            </a:xfrm>
            <a:prstGeom prst="rect">
              <a:avLst/>
            </a:prstGeom>
            <a:solidFill>
              <a:schemeClr val="accent5">
                <a:lumMod val="25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54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54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3</a:t>
              </a:r>
              <a:r>
                <a:rPr lang="zh-CN" altLang="en-US" sz="154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输入</a:t>
              </a:r>
              <a:endParaRPr lang="en-US" altLang="zh-CN" sz="154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63505" name="Text Box 16"/>
            <p:cNvSpPr txBox="1">
              <a:spLocks noChangeArrowheads="1"/>
            </p:cNvSpPr>
            <p:nvPr/>
          </p:nvSpPr>
          <p:spPr bwMode="auto">
            <a:xfrm>
              <a:off x="4643240" y="2498320"/>
              <a:ext cx="864000" cy="452295"/>
            </a:xfrm>
            <a:prstGeom prst="rect">
              <a:avLst/>
            </a:prstGeom>
            <a:solidFill>
              <a:schemeClr val="accent5">
                <a:lumMod val="25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4</a:t>
              </a: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输入</a:t>
              </a:r>
              <a:endParaRPr lang="en-US" altLang="zh-CN"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63506" name="Text Box 17"/>
            <p:cNvSpPr txBox="1">
              <a:spLocks noChangeArrowheads="1"/>
            </p:cNvSpPr>
            <p:nvPr/>
          </p:nvSpPr>
          <p:spPr bwMode="auto">
            <a:xfrm>
              <a:off x="4681244" y="3362119"/>
              <a:ext cx="864000" cy="452295"/>
            </a:xfrm>
            <a:prstGeom prst="rect">
              <a:avLst/>
            </a:prstGeom>
            <a:solidFill>
              <a:schemeClr val="accent5">
                <a:lumMod val="25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3</a:t>
              </a: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计算</a:t>
              </a:r>
              <a:endPar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63507" name="Text Box 18"/>
            <p:cNvSpPr txBox="1">
              <a:spLocks noChangeArrowheads="1"/>
            </p:cNvSpPr>
            <p:nvPr/>
          </p:nvSpPr>
          <p:spPr bwMode="auto">
            <a:xfrm>
              <a:off x="6049669" y="3362119"/>
              <a:ext cx="864000" cy="452295"/>
            </a:xfrm>
            <a:prstGeom prst="rect">
              <a:avLst/>
            </a:prstGeom>
            <a:solidFill>
              <a:schemeClr val="accent5">
                <a:lumMod val="25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4</a:t>
              </a: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计算</a:t>
              </a:r>
              <a:endPar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63508" name="Line 19"/>
            <p:cNvSpPr>
              <a:spLocks noChangeShapeType="1"/>
            </p:cNvSpPr>
            <p:nvPr/>
          </p:nvSpPr>
          <p:spPr bwMode="auto">
            <a:xfrm>
              <a:off x="4224296" y="4440527"/>
              <a:ext cx="5040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509" name="Text Box 20"/>
            <p:cNvSpPr txBox="1">
              <a:spLocks noChangeArrowheads="1"/>
            </p:cNvSpPr>
            <p:nvPr/>
          </p:nvSpPr>
          <p:spPr bwMode="auto">
            <a:xfrm>
              <a:off x="6084565" y="4225024"/>
              <a:ext cx="864000" cy="452295"/>
            </a:xfrm>
            <a:prstGeom prst="rect">
              <a:avLst/>
            </a:prstGeom>
            <a:solidFill>
              <a:schemeClr val="accent5">
                <a:lumMod val="25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3</a:t>
              </a: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输出</a:t>
              </a:r>
              <a:endPar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63510" name="Text Box 21"/>
            <p:cNvSpPr txBox="1">
              <a:spLocks noChangeArrowheads="1"/>
            </p:cNvSpPr>
            <p:nvPr/>
          </p:nvSpPr>
          <p:spPr bwMode="auto">
            <a:xfrm>
              <a:off x="7452990" y="4225024"/>
              <a:ext cx="864000" cy="452295"/>
            </a:xfrm>
            <a:prstGeom prst="rect">
              <a:avLst/>
            </a:prstGeom>
            <a:solidFill>
              <a:schemeClr val="accent5">
                <a:lumMod val="25000"/>
              </a:schemeClr>
            </a:solidFill>
            <a:ln w="9525">
              <a:solidFill>
                <a:srgbClr val="339966"/>
              </a:solidFill>
              <a:miter lim="800000"/>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程序段</a:t>
              </a:r>
              <a:r>
                <a:rPr lang="en-US" altLang="zh-CN"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4</a:t>
              </a:r>
              <a:r>
                <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输出</a:t>
              </a:r>
              <a:endParaRPr lang="zh-CN" altLang="en-US" sz="154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63511" name="Line 22"/>
            <p:cNvSpPr>
              <a:spLocks noChangeShapeType="1"/>
            </p:cNvSpPr>
            <p:nvPr/>
          </p:nvSpPr>
          <p:spPr bwMode="auto">
            <a:xfrm>
              <a:off x="5592721" y="4440527"/>
              <a:ext cx="5040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512" name="Line 23"/>
            <p:cNvSpPr>
              <a:spLocks noChangeShapeType="1"/>
            </p:cNvSpPr>
            <p:nvPr/>
          </p:nvSpPr>
          <p:spPr bwMode="auto">
            <a:xfrm>
              <a:off x="6961146" y="4440527"/>
              <a:ext cx="5040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513" name="Line 24"/>
            <p:cNvSpPr>
              <a:spLocks noChangeShapeType="1"/>
            </p:cNvSpPr>
            <p:nvPr/>
          </p:nvSpPr>
          <p:spPr bwMode="auto">
            <a:xfrm>
              <a:off x="1142976" y="3071816"/>
              <a:ext cx="763414" cy="53319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514" name="Line 25"/>
            <p:cNvSpPr>
              <a:spLocks noChangeShapeType="1"/>
            </p:cNvSpPr>
            <p:nvPr/>
          </p:nvSpPr>
          <p:spPr bwMode="auto">
            <a:xfrm>
              <a:off x="2428860" y="3944087"/>
              <a:ext cx="928694" cy="556489"/>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515" name="Line 26"/>
            <p:cNvSpPr>
              <a:spLocks noChangeShapeType="1"/>
            </p:cNvSpPr>
            <p:nvPr/>
          </p:nvSpPr>
          <p:spPr bwMode="auto">
            <a:xfrm>
              <a:off x="2428860" y="3071816"/>
              <a:ext cx="857256" cy="500066"/>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516" name="Line 27"/>
            <p:cNvSpPr>
              <a:spLocks noChangeShapeType="1"/>
            </p:cNvSpPr>
            <p:nvPr/>
          </p:nvSpPr>
          <p:spPr bwMode="auto">
            <a:xfrm>
              <a:off x="3786182" y="3071816"/>
              <a:ext cx="928694" cy="500066"/>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517" name="Line 28"/>
            <p:cNvSpPr>
              <a:spLocks noChangeShapeType="1"/>
            </p:cNvSpPr>
            <p:nvPr/>
          </p:nvSpPr>
          <p:spPr bwMode="auto">
            <a:xfrm>
              <a:off x="5214942" y="3071816"/>
              <a:ext cx="785818" cy="500066"/>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518" name="Line 29"/>
            <p:cNvSpPr>
              <a:spLocks noChangeShapeType="1"/>
            </p:cNvSpPr>
            <p:nvPr/>
          </p:nvSpPr>
          <p:spPr bwMode="auto">
            <a:xfrm>
              <a:off x="3786182" y="3929071"/>
              <a:ext cx="900932" cy="485051"/>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519" name="Line 30"/>
            <p:cNvSpPr>
              <a:spLocks noChangeShapeType="1"/>
            </p:cNvSpPr>
            <p:nvPr/>
          </p:nvSpPr>
          <p:spPr bwMode="auto">
            <a:xfrm>
              <a:off x="5214942" y="3929072"/>
              <a:ext cx="877258" cy="481758"/>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520" name="Line 31"/>
            <p:cNvSpPr>
              <a:spLocks noChangeShapeType="1"/>
            </p:cNvSpPr>
            <p:nvPr/>
          </p:nvSpPr>
          <p:spPr bwMode="auto">
            <a:xfrm>
              <a:off x="6643702" y="3929071"/>
              <a:ext cx="785818" cy="481759"/>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521" name="Line 32"/>
            <p:cNvSpPr>
              <a:spLocks noChangeShapeType="1"/>
            </p:cNvSpPr>
            <p:nvPr/>
          </p:nvSpPr>
          <p:spPr bwMode="auto">
            <a:xfrm>
              <a:off x="8327984" y="4444099"/>
              <a:ext cx="5040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522" name="Line 33"/>
            <p:cNvSpPr>
              <a:spLocks noChangeShapeType="1"/>
            </p:cNvSpPr>
            <p:nvPr/>
          </p:nvSpPr>
          <p:spPr bwMode="auto">
            <a:xfrm>
              <a:off x="6924663" y="3632390"/>
              <a:ext cx="5040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sp>
          <p:nvSpPr>
            <p:cNvPr id="63523" name="Line 34"/>
            <p:cNvSpPr>
              <a:spLocks noChangeShapeType="1"/>
            </p:cNvSpPr>
            <p:nvPr/>
          </p:nvSpPr>
          <p:spPr bwMode="auto">
            <a:xfrm>
              <a:off x="5534003" y="2768592"/>
              <a:ext cx="504000" cy="0"/>
            </a:xfrm>
            <a:prstGeom prst="line">
              <a:avLst/>
            </a:prstGeom>
            <a:noFill/>
            <a:ln w="25400">
              <a:solidFill>
                <a:srgbClr val="FF66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sz="100"/>
            </a:p>
          </p:txBody>
        </p:sp>
      </p:grpSp>
      <p:sp>
        <p:nvSpPr>
          <p:cNvPr id="240675" name="Line 35"/>
          <p:cNvSpPr>
            <a:spLocks noChangeShapeType="1"/>
          </p:cNvSpPr>
          <p:nvPr/>
        </p:nvSpPr>
        <p:spPr bwMode="auto">
          <a:xfrm>
            <a:off x="3745198" y="2077593"/>
            <a:ext cx="0" cy="3428904"/>
          </a:xfrm>
          <a:prstGeom prst="line">
            <a:avLst/>
          </a:prstGeom>
          <a:noFill/>
          <a:ln w="22225">
            <a:solidFill>
              <a:srgbClr val="FF0000"/>
            </a:solidFill>
            <a:prstDash val="dash"/>
            <a:round/>
          </a:ln>
          <a:extLst>
            <a:ext uri="{909E8E84-426E-40DD-AFC4-6F175D3DCCD1}">
              <a14:hiddenFill xmlns:a14="http://schemas.microsoft.com/office/drawing/2010/main">
                <a:noFill/>
              </a14:hiddenFill>
            </a:ext>
          </a:extLst>
        </p:spPr>
        <p:txBody>
          <a:bodyPr lIns="88716" tIns="44358" rIns="88716" bIns="44358" anchor="b"/>
          <a:lstStyle/>
          <a:p>
            <a:endParaRPr lang="zh-CN" altLang="en-US" sz="100"/>
          </a:p>
        </p:txBody>
      </p:sp>
      <p:sp>
        <p:nvSpPr>
          <p:cNvPr id="37" name="Rectangle 3"/>
          <p:cNvSpPr txBox="1">
            <a:spLocks noChangeArrowheads="1"/>
          </p:cNvSpPr>
          <p:nvPr/>
        </p:nvSpPr>
        <p:spPr bwMode="auto">
          <a:xfrm>
            <a:off x="642910" y="1469475"/>
            <a:ext cx="7236743" cy="538974"/>
          </a:xfrm>
          <a:prstGeom prst="rect">
            <a:avLst/>
          </a:prstGeom>
          <a:noFill/>
          <a:ln w="9525">
            <a:noFill/>
            <a:miter lim="800000"/>
          </a:ln>
        </p:spPr>
        <p:txBody>
          <a:bodyPr lIns="88716" tIns="44358" rIns="88716" bIns="44358"/>
          <a:lstStyle/>
          <a:p>
            <a:pPr marL="0" lvl="1">
              <a:lnSpc>
                <a:spcPct val="110000"/>
              </a:lnSpc>
              <a:spcBef>
                <a:spcPts val="0"/>
              </a:spcBef>
              <a:spcAft>
                <a:spcPts val="0"/>
              </a:spcAft>
              <a:buClr>
                <a:schemeClr val="folHlink"/>
              </a:buClr>
              <a:buSzPct val="60000"/>
              <a:defRPr/>
            </a:pPr>
            <a:r>
              <a:rPr lang="zh-CN" altLang="en-US" sz="2360" b="1" kern="0"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多道程序“同时”执行</a:t>
            </a:r>
            <a:endParaRPr lang="en-US" altLang="zh-CN" sz="2360" b="1" kern="0"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repeatCount="8000" fill="remove" nodeType="clickEffect">
                                  <p:stCondLst>
                                    <p:cond delay="0"/>
                                  </p:stCondLst>
                                  <p:childTnLst>
                                    <p:set>
                                      <p:cBhvr>
                                        <p:cTn id="12" dur="1" fill="hold">
                                          <p:stCondLst>
                                            <p:cond delay="0"/>
                                          </p:stCondLst>
                                        </p:cTn>
                                        <p:tgtEl>
                                          <p:spTgt spid="240675"/>
                                        </p:tgtEl>
                                        <p:attrNameLst>
                                          <p:attrName>style.visibility</p:attrName>
                                        </p:attrNameLst>
                                      </p:cBhvr>
                                      <p:to>
                                        <p:strVal val="visible"/>
                                      </p:to>
                                    </p:set>
                                    <p:anim calcmode="lin" valueType="num">
                                      <p:cBhvr>
                                        <p:cTn id="13" dur="500" fill="hold"/>
                                        <p:tgtEl>
                                          <p:spTgt spid="240675"/>
                                        </p:tgtEl>
                                        <p:attrNameLst>
                                          <p:attrName>ppt_w</p:attrName>
                                        </p:attrNameLst>
                                      </p:cBhvr>
                                      <p:tavLst>
                                        <p:tav tm="0">
                                          <p:val>
                                            <p:strVal val="#ppt_w*0.70"/>
                                          </p:val>
                                        </p:tav>
                                        <p:tav tm="100000">
                                          <p:val>
                                            <p:strVal val="#ppt_w"/>
                                          </p:val>
                                        </p:tav>
                                      </p:tavLst>
                                    </p:anim>
                                    <p:anim calcmode="lin" valueType="num">
                                      <p:cBhvr>
                                        <p:cTn id="14" dur="500" fill="hold"/>
                                        <p:tgtEl>
                                          <p:spTgt spid="240675"/>
                                        </p:tgtEl>
                                        <p:attrNameLst>
                                          <p:attrName>ppt_h</p:attrName>
                                        </p:attrNameLst>
                                      </p:cBhvr>
                                      <p:tavLst>
                                        <p:tav tm="0">
                                          <p:val>
                                            <p:strVal val="#ppt_h"/>
                                          </p:val>
                                        </p:tav>
                                        <p:tav tm="100000">
                                          <p:val>
                                            <p:strVal val="#ppt_h"/>
                                          </p:val>
                                        </p:tav>
                                      </p:tavLst>
                                    </p:anim>
                                    <p:animEffect transition="in" filter="fade">
                                      <p:cBhvr>
                                        <p:cTn id="15" dur="500"/>
                                        <p:tgtEl>
                                          <p:spTgt spid="240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8" y="1551269"/>
            <a:ext cx="5889266" cy="3033729"/>
          </a:xfrm>
        </p:spPr>
        <p:txBody>
          <a:bodyPr/>
          <a:lstStyle/>
          <a:p>
            <a:pPr>
              <a:spcBef>
                <a:spcPts val="640"/>
              </a:spcBef>
            </a:pPr>
            <a:r>
              <a:rPr lang="zh-CN" altLang="en-US" dirty="0" smtClean="0">
                <a:latin typeface="隶书" panose="02010509060101010101" charset="-122"/>
              </a:rPr>
              <a:t>例：</a:t>
            </a:r>
            <a:r>
              <a:rPr lang="zh-CN" altLang="en-US" dirty="0" smtClean="0"/>
              <a:t>程序执行如下语句</a:t>
            </a:r>
            <a:endParaRPr lang="en-US" altLang="zh-CN" dirty="0" smtClean="0"/>
          </a:p>
          <a:p>
            <a:pPr lvl="1">
              <a:spcBef>
                <a:spcPts val="640"/>
              </a:spcBef>
            </a:pPr>
            <a:r>
              <a:rPr lang="en-US" altLang="zh-CN" dirty="0" smtClean="0"/>
              <a:t>S1</a:t>
            </a:r>
            <a:r>
              <a:rPr lang="zh-CN" altLang="en-US" dirty="0" smtClean="0"/>
              <a:t>：</a:t>
            </a:r>
            <a:r>
              <a:rPr lang="en-US" altLang="zh-CN" dirty="0" smtClean="0"/>
              <a:t>a=x+1</a:t>
            </a:r>
            <a:endParaRPr lang="en-US" altLang="zh-CN" dirty="0" smtClean="0"/>
          </a:p>
          <a:p>
            <a:pPr lvl="1">
              <a:spcBef>
                <a:spcPts val="640"/>
              </a:spcBef>
            </a:pPr>
            <a:r>
              <a:rPr lang="en-US" altLang="zh-CN" dirty="0" smtClean="0"/>
              <a:t>S2</a:t>
            </a:r>
            <a:r>
              <a:rPr lang="zh-CN" altLang="en-US" dirty="0" smtClean="0"/>
              <a:t>：</a:t>
            </a:r>
            <a:r>
              <a:rPr lang="en-US" altLang="zh-CN" dirty="0" smtClean="0"/>
              <a:t>b=y-3</a:t>
            </a:r>
            <a:endParaRPr lang="en-US" altLang="zh-CN" dirty="0" smtClean="0"/>
          </a:p>
          <a:p>
            <a:pPr lvl="1">
              <a:spcBef>
                <a:spcPts val="640"/>
              </a:spcBef>
            </a:pPr>
            <a:r>
              <a:rPr lang="en-US" altLang="zh-CN" dirty="0" smtClean="0"/>
              <a:t>S3</a:t>
            </a:r>
            <a:r>
              <a:rPr lang="zh-CN" altLang="en-US" dirty="0" smtClean="0"/>
              <a:t>：</a:t>
            </a:r>
            <a:r>
              <a:rPr lang="en-US" altLang="zh-CN" dirty="0" smtClean="0"/>
              <a:t>c=</a:t>
            </a:r>
            <a:r>
              <a:rPr lang="en-US" altLang="zh-CN" dirty="0" err="1" smtClean="0"/>
              <a:t>a+b</a:t>
            </a:r>
            <a:endParaRPr lang="en-US" altLang="zh-CN" dirty="0" smtClean="0"/>
          </a:p>
          <a:p>
            <a:pPr>
              <a:spcBef>
                <a:spcPts val="640"/>
              </a:spcBef>
            </a:pPr>
            <a:r>
              <a:rPr lang="zh-CN" altLang="en-US" dirty="0" smtClean="0"/>
              <a:t>以上语句的执行顺序可以是：</a:t>
            </a:r>
            <a:endParaRPr lang="en-US" altLang="zh-CN" dirty="0" smtClean="0"/>
          </a:p>
        </p:txBody>
      </p:sp>
      <p:sp>
        <p:nvSpPr>
          <p:cNvPr id="6" name="Rectangle 2"/>
          <p:cNvSpPr>
            <a:spLocks noGrp="1" noChangeArrowheads="1"/>
          </p:cNvSpPr>
          <p:nvPr>
            <p:ph type="title"/>
          </p:nvPr>
        </p:nvSpPr>
        <p:spPr>
          <a:xfrm>
            <a:off x="252158" y="298075"/>
            <a:ext cx="7793037" cy="698050"/>
          </a:xfrm>
        </p:spPr>
        <p:txBody>
          <a:bodyPr/>
          <a:lstStyle/>
          <a:p>
            <a:pPr eaLnBrk="1" hangingPunct="1"/>
            <a:r>
              <a:rPr lang="zh-CN" altLang="en-US" dirty="0" smtClean="0">
                <a:latin typeface="华文琥珀" panose="02010800040101010101" pitchFamily="2" charset="-122"/>
              </a:rPr>
              <a:t>程序的</a:t>
            </a:r>
            <a:r>
              <a:rPr lang="zh-CN" altLang="en-US" dirty="0" smtClean="0">
                <a:latin typeface="隶书" panose="02010509060101010101" charset="-122"/>
              </a:rPr>
              <a:t>并发执行</a:t>
            </a:r>
            <a:endParaRPr lang="zh-CN" altLang="en-US" dirty="0" smtClean="0">
              <a:latin typeface="华文琥珀" panose="02010800040101010101" pitchFamily="2" charset="-122"/>
            </a:endParaRPr>
          </a:p>
        </p:txBody>
      </p:sp>
      <p:sp>
        <p:nvSpPr>
          <p:cNvPr id="8" name="椭圆 7"/>
          <p:cNvSpPr/>
          <p:nvPr/>
        </p:nvSpPr>
        <p:spPr bwMode="auto">
          <a:xfrm>
            <a:off x="1758596" y="4327045"/>
            <a:ext cx="648001" cy="658264"/>
          </a:xfrm>
          <a:prstGeom prst="ellipse">
            <a:avLst/>
          </a:prstGeom>
          <a:noFill/>
          <a:ln w="25400" cap="sq" cmpd="sng" algn="ctr">
            <a:solidFill>
              <a:srgbClr val="FF6600"/>
            </a:solidFill>
            <a:prstDash val="solid"/>
            <a:round/>
            <a:headEnd type="none" w="sm" len="sm"/>
            <a:tailEnd type="none" w="lg" len="lg"/>
          </a:ln>
          <a:effectLst/>
        </p:spPr>
        <p:txBody>
          <a:bodyPr vert="horz" wrap="square" lIns="88716" tIns="44358" rIns="88716" bIns="44358" numCol="1" rtlCol="0" anchor="ctr" anchorCtr="1" compatLnSpc="1"/>
          <a:lstStyle/>
          <a:p>
            <a:pPr defTabSz="977900"/>
            <a:r>
              <a:rPr kumimoji="0" lang="en-US" altLang="zh-CN" sz="1540" b="1" dirty="0">
                <a:latin typeface="Tahoma" panose="020B0604030504040204" pitchFamily="34" charset="0"/>
                <a:ea typeface="宋体" panose="02010600030101010101" pitchFamily="2" charset="-122"/>
              </a:rPr>
              <a:t>S1</a:t>
            </a:r>
            <a:endParaRPr kumimoji="0" lang="zh-CN" altLang="en-US" sz="1540" b="1" dirty="0">
              <a:latin typeface="Tahoma" panose="020B0604030504040204" pitchFamily="34" charset="0"/>
              <a:ea typeface="宋体" panose="02010600030101010101" pitchFamily="2" charset="-122"/>
            </a:endParaRPr>
          </a:p>
        </p:txBody>
      </p:sp>
      <p:sp>
        <p:nvSpPr>
          <p:cNvPr id="9" name="椭圆 8"/>
          <p:cNvSpPr/>
          <p:nvPr/>
        </p:nvSpPr>
        <p:spPr bwMode="auto">
          <a:xfrm>
            <a:off x="3230436" y="4811108"/>
            <a:ext cx="648001" cy="658264"/>
          </a:xfrm>
          <a:prstGeom prst="ellipse">
            <a:avLst/>
          </a:prstGeom>
          <a:noFill/>
          <a:ln w="25400" cap="sq" cmpd="sng" algn="ctr">
            <a:solidFill>
              <a:srgbClr val="FF6600"/>
            </a:solidFill>
            <a:prstDash val="solid"/>
            <a:round/>
            <a:headEnd type="none" w="sm" len="sm"/>
            <a:tailEnd type="none" w="lg" len="lg"/>
          </a:ln>
          <a:effectLst/>
        </p:spPr>
        <p:txBody>
          <a:bodyPr vert="horz" wrap="square" lIns="88716" tIns="44358" rIns="88716" bIns="44358" numCol="1" rtlCol="0" anchor="ctr" anchorCtr="1" compatLnSpc="1"/>
          <a:lstStyle/>
          <a:p>
            <a:pPr defTabSz="977900"/>
            <a:r>
              <a:rPr kumimoji="0" lang="en-US" altLang="zh-CN" sz="1540" b="1" dirty="0">
                <a:latin typeface="Tahoma" panose="020B0604030504040204" pitchFamily="34" charset="0"/>
                <a:ea typeface="宋体" panose="02010600030101010101" pitchFamily="2" charset="-122"/>
              </a:rPr>
              <a:t>S3</a:t>
            </a:r>
            <a:endParaRPr kumimoji="0" lang="zh-CN" altLang="en-US" sz="1540" b="1" dirty="0">
              <a:latin typeface="Tahoma" panose="020B0604030504040204" pitchFamily="34" charset="0"/>
              <a:ea typeface="宋体" panose="02010600030101010101" pitchFamily="2" charset="-122"/>
            </a:endParaRPr>
          </a:p>
        </p:txBody>
      </p:sp>
      <p:cxnSp>
        <p:nvCxnSpPr>
          <p:cNvPr id="11" name="直接连接符 10"/>
          <p:cNvCxnSpPr>
            <a:stCxn id="8" idx="6"/>
            <a:endCxn id="9" idx="2"/>
          </p:cNvCxnSpPr>
          <p:nvPr/>
        </p:nvCxnSpPr>
        <p:spPr bwMode="auto">
          <a:xfrm>
            <a:off x="2406597" y="4656178"/>
            <a:ext cx="823841" cy="484063"/>
          </a:xfrm>
          <a:prstGeom prst="line">
            <a:avLst/>
          </a:prstGeom>
          <a:noFill/>
          <a:ln w="25400" cap="sq" cmpd="sng" algn="ctr">
            <a:solidFill>
              <a:schemeClr val="accent5">
                <a:lumMod val="25000"/>
              </a:schemeClr>
            </a:solidFill>
            <a:prstDash val="solid"/>
            <a:round/>
            <a:headEnd type="none" w="sm" len="sm"/>
            <a:tailEnd type="triangle" w="lg" len="lg"/>
          </a:ln>
          <a:effectLst/>
        </p:spPr>
      </p:cxnSp>
      <p:sp>
        <p:nvSpPr>
          <p:cNvPr id="13" name="椭圆 12"/>
          <p:cNvSpPr/>
          <p:nvPr/>
        </p:nvSpPr>
        <p:spPr bwMode="auto">
          <a:xfrm>
            <a:off x="1763576" y="5225093"/>
            <a:ext cx="648001" cy="658264"/>
          </a:xfrm>
          <a:prstGeom prst="ellipse">
            <a:avLst/>
          </a:prstGeom>
          <a:noFill/>
          <a:ln w="25400" cap="sq" cmpd="sng" algn="ctr">
            <a:solidFill>
              <a:srgbClr val="FF6600"/>
            </a:solidFill>
            <a:prstDash val="solid"/>
            <a:round/>
            <a:headEnd type="none" w="sm" len="sm"/>
            <a:tailEnd type="none" w="lg" len="lg"/>
          </a:ln>
          <a:effectLst/>
        </p:spPr>
        <p:txBody>
          <a:bodyPr vert="horz" wrap="square" lIns="88716" tIns="44358" rIns="88716" bIns="44358" numCol="1" rtlCol="0" anchor="ctr" anchorCtr="1" compatLnSpc="1"/>
          <a:lstStyle/>
          <a:p>
            <a:pPr defTabSz="977900"/>
            <a:r>
              <a:rPr kumimoji="0" lang="en-US" altLang="zh-CN" sz="1540" b="1" dirty="0">
                <a:latin typeface="Tahoma" panose="020B0604030504040204" pitchFamily="34" charset="0"/>
                <a:ea typeface="宋体" panose="02010600030101010101" pitchFamily="2" charset="-122"/>
              </a:rPr>
              <a:t>S2</a:t>
            </a:r>
            <a:endParaRPr kumimoji="0" lang="zh-CN" altLang="en-US" sz="1540" b="1" dirty="0">
              <a:latin typeface="Tahoma" panose="020B0604030504040204" pitchFamily="34" charset="0"/>
              <a:ea typeface="宋体" panose="02010600030101010101" pitchFamily="2" charset="-122"/>
            </a:endParaRPr>
          </a:p>
        </p:txBody>
      </p:sp>
      <p:cxnSp>
        <p:nvCxnSpPr>
          <p:cNvPr id="14" name="直接连接符 13"/>
          <p:cNvCxnSpPr>
            <a:endCxn id="9" idx="2"/>
          </p:cNvCxnSpPr>
          <p:nvPr/>
        </p:nvCxnSpPr>
        <p:spPr bwMode="auto">
          <a:xfrm flipV="1">
            <a:off x="2472976" y="5140241"/>
            <a:ext cx="757460" cy="417174"/>
          </a:xfrm>
          <a:prstGeom prst="line">
            <a:avLst/>
          </a:prstGeom>
          <a:noFill/>
          <a:ln w="25400" cap="sq" cmpd="sng" algn="ctr">
            <a:solidFill>
              <a:schemeClr val="accent5">
                <a:lumMod val="25000"/>
              </a:schemeClr>
            </a:solidFill>
            <a:prstDash val="solid"/>
            <a:round/>
            <a:headEnd type="none" w="sm" len="sm"/>
            <a:tailEnd type="triangle" w="lg" len="lg"/>
          </a:ln>
          <a:effectLst/>
        </p:spPr>
      </p:cxnSp>
      <p:sp>
        <p:nvSpPr>
          <p:cNvPr id="10" name="TextBox 9"/>
          <p:cNvSpPr txBox="1"/>
          <p:nvPr/>
        </p:nvSpPr>
        <p:spPr>
          <a:xfrm>
            <a:off x="4988965" y="1066961"/>
            <a:ext cx="4014146" cy="2902585"/>
          </a:xfrm>
          <a:prstGeom prst="rect">
            <a:avLst/>
          </a:prstGeom>
          <a:noFill/>
          <a:ln>
            <a:noFill/>
          </a:ln>
        </p:spPr>
        <p:txBody>
          <a:bodyPr wrap="square" lIns="88716" tIns="44358" rIns="88716" bIns="44358" rtlCol="0">
            <a:spAutoFit/>
          </a:bodyPr>
          <a:lstStyle/>
          <a:p>
            <a:pPr>
              <a:lnSpc>
                <a:spcPct val="120000"/>
              </a:lnSpc>
              <a:spcAft>
                <a:spcPts val="640"/>
              </a:spcAft>
            </a:pPr>
            <a:r>
              <a:rPr lang="zh-CN" altLang="en-US" sz="100" b="1" u="sng"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rPr>
              <a:t>并发执行方式特点：</a:t>
            </a:r>
            <a:endParaRPr lang="en-US" altLang="zh-CN" sz="100" b="1" u="sng" dirty="0">
              <a:effectLst>
                <a:outerShdw blurRad="38100" dist="38100" dir="2700000" algn="tl">
                  <a:srgbClr val="000000">
                    <a:alpha val="43137"/>
                  </a:srgbClr>
                </a:outerShdw>
              </a:effectLst>
              <a:latin typeface="黑体" panose="02010600030101010101" pitchFamily="49" charset="-122"/>
              <a:ea typeface="黑体" panose="02010600030101010101" pitchFamily="49" charset="-122"/>
            </a:endParaRPr>
          </a:p>
          <a:p>
            <a:pPr marL="367030" indent="-367030">
              <a:lnSpc>
                <a:spcPct val="120000"/>
              </a:lnSpc>
              <a:spcBef>
                <a:spcPts val="640"/>
              </a:spcBef>
              <a:buFont typeface="Wingdings" panose="05000000000000000000" pitchFamily="2" charset="2"/>
              <a:buChar char="Ø"/>
            </a:pPr>
            <a:r>
              <a:rPr lang="zh-CN" altLang="en-US"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多道程序共享系统资源，程序间相互制约，呈</a:t>
            </a:r>
            <a:r>
              <a:rPr lang="zh-CN" altLang="en-US" sz="1905" b="1" dirty="0">
                <a:solidFill>
                  <a:srgbClr val="C0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间断性</a:t>
            </a:r>
            <a:r>
              <a:rPr lang="zh-CN" altLang="en-US"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endParaRPr lang="en-US" altLang="zh-CN"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367030" indent="-367030">
              <a:lnSpc>
                <a:spcPct val="120000"/>
              </a:lnSpc>
              <a:spcBef>
                <a:spcPts val="640"/>
              </a:spcBef>
              <a:buFont typeface="Wingdings" panose="05000000000000000000" pitchFamily="2" charset="2"/>
              <a:buChar char="Ø"/>
            </a:pPr>
            <a:r>
              <a:rPr lang="zh-CN" altLang="en-US"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程序执行结果易受其它程序的影响（系统资源的状态由多道程序改变），</a:t>
            </a:r>
            <a:r>
              <a:rPr lang="zh-CN" altLang="en-US" sz="1905" b="1" dirty="0">
                <a:solidFill>
                  <a:srgbClr val="C0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失去封闭性</a:t>
            </a:r>
            <a:r>
              <a:rPr lang="zh-CN" altLang="en-US"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endParaRPr lang="en-US" altLang="zh-CN"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367030" indent="-367030">
              <a:lnSpc>
                <a:spcPct val="120000"/>
              </a:lnSpc>
              <a:spcBef>
                <a:spcPts val="640"/>
              </a:spcBef>
              <a:buFont typeface="Wingdings" panose="05000000000000000000" pitchFamily="2" charset="2"/>
              <a:buChar char="Ø"/>
            </a:pPr>
            <a:r>
              <a:rPr lang="zh-CN" altLang="en-US"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程序每次执行结果可能不相同，呈现</a:t>
            </a:r>
            <a:r>
              <a:rPr lang="zh-CN" altLang="en-US" sz="1905" b="1" dirty="0">
                <a:solidFill>
                  <a:srgbClr val="C0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不可再现性</a:t>
            </a:r>
            <a:r>
              <a:rPr lang="zh-CN" altLang="en-US"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endParaRPr lang="en-US" altLang="zh-CN" sz="1905"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pic>
        <p:nvPicPr>
          <p:cNvPr id="1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34681" y="4386478"/>
            <a:ext cx="3541878" cy="160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wipe(left)">
                                      <p:cBhvr>
                                        <p:cTn id="32" dur="500"/>
                                        <p:tgtEl>
                                          <p:spTgt spid="10">
                                            <p:txEl>
                                              <p:pRg st="0" end="0"/>
                                            </p:txEl>
                                          </p:spTgt>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0">
                                            <p:txEl>
                                              <p:pRg st="1" end="1"/>
                                            </p:txEl>
                                          </p:spTgt>
                                        </p:tgtEl>
                                        <p:attrNameLst>
                                          <p:attrName>style.visibility</p:attrName>
                                        </p:attrNameLst>
                                      </p:cBhvr>
                                      <p:to>
                                        <p:strVal val="visible"/>
                                      </p:to>
                                    </p:set>
                                    <p:animEffect transition="in" filter="fade">
                                      <p:cBhvr>
                                        <p:cTn id="36" dur="500"/>
                                        <p:tgtEl>
                                          <p:spTgt spid="10">
                                            <p:txEl>
                                              <p:pRg st="1" end="1"/>
                                            </p:txEl>
                                          </p:spTgt>
                                        </p:tgtEl>
                                      </p:cBhvr>
                                    </p:animEffect>
                                  </p:childTnLst>
                                </p:cTn>
                              </p:par>
                            </p:childTnLst>
                          </p:cTn>
                        </p:par>
                        <p:par>
                          <p:cTn id="37" fill="hold">
                            <p:stCondLst>
                              <p:cond delay="1000"/>
                            </p:stCondLst>
                            <p:childTnLst>
                              <p:par>
                                <p:cTn id="38" presetID="2" presetClass="entr" presetSubtype="4"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
                                            <p:txEl>
                                              <p:pRg st="2" end="2"/>
                                            </p:txEl>
                                          </p:spTgt>
                                        </p:tgtEl>
                                        <p:attrNameLst>
                                          <p:attrName>style.visibility</p:attrName>
                                        </p:attrNameLst>
                                      </p:cBhvr>
                                      <p:to>
                                        <p:strVal val="visible"/>
                                      </p:to>
                                    </p:set>
                                    <p:animEffect transition="in" filter="fade">
                                      <p:cBhvr>
                                        <p:cTn id="46" dur="500"/>
                                        <p:tgtEl>
                                          <p:spTgt spid="10">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
                                            <p:txEl>
                                              <p:pRg st="3" end="3"/>
                                            </p:txEl>
                                          </p:spTgt>
                                        </p:tgtEl>
                                        <p:attrNameLst>
                                          <p:attrName>style.visibility</p:attrName>
                                        </p:attrNameLst>
                                      </p:cBhvr>
                                      <p:to>
                                        <p:strVal val="visible"/>
                                      </p:to>
                                    </p:set>
                                    <p:animEffect transition="in" filter="fade">
                                      <p:cBhvr>
                                        <p:cTn id="51"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3"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dirty="0" smtClean="0">
                <a:latin typeface="隶书" panose="02010509060101010101" charset="-122"/>
              </a:rPr>
              <a:t>冯</a:t>
            </a:r>
            <a:r>
              <a:rPr lang="zh-CN" altLang="en-US" dirty="0" smtClean="0">
                <a:latin typeface="宋体" panose="02010600030101010101" pitchFamily="2" charset="-122"/>
              </a:rPr>
              <a:t>•</a:t>
            </a:r>
            <a:r>
              <a:rPr lang="zh-CN" altLang="en-US" dirty="0" smtClean="0">
                <a:latin typeface="隶书" panose="02010509060101010101" charset="-122"/>
              </a:rPr>
              <a:t>诺依曼结构的局限性</a:t>
            </a:r>
            <a:endParaRPr lang="zh-CN" altLang="en-US" dirty="0" smtClean="0"/>
          </a:p>
        </p:txBody>
      </p:sp>
      <p:sp>
        <p:nvSpPr>
          <p:cNvPr id="39939" name="内容占位符 2"/>
          <p:cNvSpPr>
            <a:spLocks noGrp="1"/>
          </p:cNvSpPr>
          <p:nvPr>
            <p:ph idx="1"/>
          </p:nvPr>
        </p:nvSpPr>
        <p:spPr>
          <a:xfrm>
            <a:off x="351894" y="1631210"/>
            <a:ext cx="8299541" cy="3579700"/>
          </a:xfrm>
        </p:spPr>
        <p:txBody>
          <a:bodyPr/>
          <a:lstStyle/>
          <a:p>
            <a:pPr algn="just">
              <a:spcAft>
                <a:spcPts val="640"/>
              </a:spcAft>
            </a:pPr>
            <a:r>
              <a:rPr lang="en-US" altLang="zh-CN" sz="2175" dirty="0"/>
              <a:t>CPU</a:t>
            </a:r>
            <a:r>
              <a:rPr lang="zh-CN" altLang="en-US" sz="2175" dirty="0"/>
              <a:t>与存储器只间会有大量的数据交互，造成总线瓶径；</a:t>
            </a:r>
            <a:endParaRPr lang="en-US" altLang="zh-CN" sz="2175" dirty="0"/>
          </a:p>
          <a:p>
            <a:pPr algn="just">
              <a:spcAft>
                <a:spcPts val="640"/>
              </a:spcAft>
            </a:pPr>
            <a:r>
              <a:rPr lang="zh-CN" altLang="en-US" sz="2175" dirty="0"/>
              <a:t>指令的执行顺序由</a:t>
            </a:r>
            <a:r>
              <a:rPr lang="en-US" altLang="zh-CN" sz="2175" dirty="0"/>
              <a:t>PC</a:t>
            </a:r>
            <a:r>
              <a:rPr lang="zh-CN" altLang="en-US" sz="2175" dirty="0"/>
              <a:t>控制，使得既使有关</a:t>
            </a:r>
            <a:r>
              <a:rPr lang="zh-CN" altLang="en-US" sz="2175" dirty="0">
                <a:solidFill>
                  <a:srgbClr val="0070C0"/>
                </a:solidFill>
              </a:rPr>
              <a:t>数据</a:t>
            </a:r>
            <a:r>
              <a:rPr lang="zh-CN" altLang="en-US" sz="2175" dirty="0"/>
              <a:t>巳经准备好，也必须逐条执行指令序列。</a:t>
            </a:r>
            <a:endParaRPr lang="en-US" altLang="zh-CN" sz="2175" dirty="0"/>
          </a:p>
          <a:p>
            <a:pPr algn="just">
              <a:spcAft>
                <a:spcPts val="640"/>
              </a:spcAft>
            </a:pPr>
            <a:r>
              <a:rPr lang="zh-CN" altLang="en-US" sz="2175" dirty="0"/>
              <a:t>指令的执行顺序由程序决定，对大型、复杂的任务比较困难；</a:t>
            </a:r>
            <a:endParaRPr lang="en-US" altLang="zh-CN" sz="2175" dirty="0"/>
          </a:p>
          <a:p>
            <a:pPr algn="just">
              <a:spcAft>
                <a:spcPts val="640"/>
              </a:spcAft>
            </a:pPr>
            <a:r>
              <a:rPr lang="zh-CN" altLang="en-US" sz="2175" dirty="0"/>
              <a:t>以运算器为中心，</a:t>
            </a:r>
            <a:r>
              <a:rPr lang="en-US" altLang="zh-CN" sz="2175" dirty="0"/>
              <a:t>I/O</a:t>
            </a:r>
            <a:r>
              <a:rPr lang="zh-CN" altLang="en-US" sz="2175" dirty="0"/>
              <a:t>设备与存储器间的数据传送都要经过运算器，使处理效率、特别是对非数值数据的处理效率比较低。</a:t>
            </a:r>
            <a:endParaRPr lang="zh-CN" altLang="en-US" sz="2175" dirty="0"/>
          </a:p>
        </p:txBody>
      </p:sp>
      <p:sp>
        <p:nvSpPr>
          <p:cNvPr id="46084" name="灯片编号占位符 3"/>
          <p:cNvSpPr>
            <a:spLocks noGrp="1"/>
          </p:cNvSpPr>
          <p:nvPr>
            <p:ph type="sldNum" sz="quarter" idx="12"/>
          </p:nvPr>
        </p:nvSpPr>
        <p:spPr>
          <a:xfrm>
            <a:off x="8491680" y="5911560"/>
            <a:ext cx="587520" cy="3916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94385" indent="-305435" eaLnBrk="0" hangingPunct="0">
              <a:defRPr>
                <a:solidFill>
                  <a:schemeClr val="tx1"/>
                </a:solidFill>
                <a:latin typeface="Tahoma" panose="020B0604030504040204" pitchFamily="34" charset="0"/>
                <a:ea typeface="宋体" panose="02010600030101010101" pitchFamily="2" charset="-122"/>
              </a:defRPr>
            </a:lvl2pPr>
            <a:lvl3pPr marL="1222375" indent="-244475" eaLnBrk="0" hangingPunct="0">
              <a:defRPr>
                <a:solidFill>
                  <a:schemeClr val="tx1"/>
                </a:solidFill>
                <a:latin typeface="Tahoma" panose="020B0604030504040204" pitchFamily="34" charset="0"/>
                <a:ea typeface="宋体" panose="02010600030101010101" pitchFamily="2" charset="-122"/>
              </a:defRPr>
            </a:lvl3pPr>
            <a:lvl4pPr marL="1711325" indent="-244475" eaLnBrk="0" hangingPunct="0">
              <a:defRPr>
                <a:solidFill>
                  <a:schemeClr val="tx1"/>
                </a:solidFill>
                <a:latin typeface="Tahoma" panose="020B0604030504040204" pitchFamily="34" charset="0"/>
                <a:ea typeface="宋体" panose="02010600030101010101" pitchFamily="2" charset="-122"/>
              </a:defRPr>
            </a:lvl4pPr>
            <a:lvl5pPr marL="2200910" indent="-244475" eaLnBrk="0" hangingPunct="0">
              <a:defRPr>
                <a:solidFill>
                  <a:schemeClr val="tx1"/>
                </a:solidFill>
                <a:latin typeface="Tahoma" panose="020B0604030504040204" pitchFamily="34" charset="0"/>
                <a:ea typeface="宋体" panose="02010600030101010101" pitchFamily="2" charset="-122"/>
              </a:defRPr>
            </a:lvl5pPr>
            <a:lvl6pPr marL="2689860" indent="-24447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178810" indent="-24447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667760" indent="-24447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156710" indent="-24447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80CD0732-EB4E-4481-B7A5-5A0B2A27F162}" type="slidenum">
              <a:rPr lang="zh-CN" altLang="en-US" sz="100" smtClean="0"/>
            </a:fld>
            <a:endParaRPr lang="en-US" altLang="zh-CN" sz="100" smtClean="0"/>
          </a:p>
        </p:txBody>
      </p:sp>
    </p:spTree>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标题 138241"/>
          <p:cNvSpPr>
            <a:spLocks noGrp="1"/>
          </p:cNvSpPr>
          <p:nvPr>
            <p:ph type="title"/>
          </p:nvPr>
        </p:nvSpPr>
        <p:spPr/>
        <p:txBody>
          <a:bodyPr vert="horz" wrap="square" lIns="91440" tIns="45720" rIns="91440" bIns="45720" anchor="ctr" anchorCtr="0"/>
          <a:p>
            <a:r>
              <a:rPr lang="zh-CN" altLang="en-US" dirty="0"/>
              <a:t>1.2  常用计数制</a:t>
            </a:r>
            <a:endParaRPr lang="zh-CN" altLang="en-US" dirty="0"/>
          </a:p>
        </p:txBody>
      </p:sp>
      <p:sp>
        <p:nvSpPr>
          <p:cNvPr id="138243" name="文本占位符 138242"/>
          <p:cNvSpPr>
            <a:spLocks noGrp="1"/>
          </p:cNvSpPr>
          <p:nvPr>
            <p:ph type="body" idx="1"/>
          </p:nvPr>
        </p:nvSpPr>
        <p:spPr/>
        <p:txBody>
          <a:bodyPr/>
          <a:p>
            <a:r>
              <a:rPr lang="zh-CN" altLang="en-US" dirty="0"/>
              <a:t>了解：各种计数制的特点及表示方</a:t>
            </a:r>
            <a:endParaRPr lang="zh-CN" altLang="en-US" dirty="0"/>
          </a:p>
          <a:p>
            <a:pPr>
              <a:buNone/>
            </a:pPr>
            <a:r>
              <a:rPr lang="zh-CN" altLang="en-US" dirty="0"/>
              <a:t>        法</a:t>
            </a:r>
            <a:endParaRPr lang="zh-CN" altLang="en-US" dirty="0"/>
          </a:p>
          <a:p>
            <a:pPr>
              <a:spcBef>
                <a:spcPct val="55000"/>
              </a:spcBef>
            </a:pPr>
            <a:r>
              <a:rPr lang="zh-CN" altLang="en-US" dirty="0"/>
              <a:t>掌握：各种计数制之间的相互转换</a:t>
            </a:r>
            <a:endParaRPr lang="zh-CN" alt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标题 139265"/>
          <p:cNvSpPr>
            <a:spLocks noGrp="1"/>
          </p:cNvSpPr>
          <p:nvPr>
            <p:ph type="title"/>
          </p:nvPr>
        </p:nvSpPr>
        <p:spPr/>
        <p:txBody>
          <a:bodyPr anchor="ctr" anchorCtr="0"/>
          <a:p>
            <a:r>
              <a:rPr lang="zh-CN" altLang="en-US" b="0" dirty="0">
                <a:latin typeface="Times New Roman" panose="02020603050405020304" pitchFamily="18" charset="0"/>
              </a:rPr>
              <a:t>一、常用计数法</a:t>
            </a:r>
            <a:endParaRPr lang="zh-CN" altLang="en-US" b="0" dirty="0">
              <a:latin typeface="Times New Roman" panose="02020603050405020304" pitchFamily="18" charset="0"/>
            </a:endParaRPr>
          </a:p>
        </p:txBody>
      </p:sp>
      <p:sp>
        <p:nvSpPr>
          <p:cNvPr id="139267" name="文本占位符 139266"/>
          <p:cNvSpPr>
            <a:spLocks noGrp="1"/>
          </p:cNvSpPr>
          <p:nvPr>
            <p:ph type="body" idx="1"/>
          </p:nvPr>
        </p:nvSpPr>
        <p:spPr/>
        <p:txBody>
          <a:bodyPr/>
          <a:p>
            <a:pPr>
              <a:buNone/>
            </a:pPr>
            <a:r>
              <a:rPr lang="zh-CN" altLang="en-US" dirty="0"/>
              <a:t>    十进制</a:t>
            </a:r>
            <a:r>
              <a:rPr lang="en-US" altLang="zh-CN">
                <a:latin typeface="宋体" panose="02010600030101010101" pitchFamily="2" charset="-122"/>
              </a:rPr>
              <a:t>——</a:t>
            </a:r>
            <a:r>
              <a:rPr lang="zh-CN" altLang="en-US" sz="2400" dirty="0"/>
              <a:t>符合人们的习惯</a:t>
            </a:r>
            <a:endParaRPr lang="en-US" altLang="zh-CN" sz="2400"/>
          </a:p>
          <a:p>
            <a:pPr>
              <a:buNone/>
            </a:pPr>
            <a:r>
              <a:rPr lang="zh-CN" altLang="en-US" dirty="0"/>
              <a:t>    二进制</a:t>
            </a:r>
            <a:r>
              <a:rPr lang="en-US" altLang="zh-CN">
                <a:latin typeface="宋体" panose="02010600030101010101" pitchFamily="2" charset="-122"/>
              </a:rPr>
              <a:t>——</a:t>
            </a:r>
            <a:r>
              <a:rPr lang="zh-CN" altLang="en-US" sz="2400" dirty="0"/>
              <a:t>便于物理实现</a:t>
            </a:r>
            <a:endParaRPr lang="en-US" altLang="zh-CN" sz="2400"/>
          </a:p>
          <a:p>
            <a:pPr>
              <a:buNone/>
            </a:pPr>
            <a:r>
              <a:rPr lang="zh-CN" altLang="en-US" dirty="0"/>
              <a:t>    十六进制</a:t>
            </a:r>
            <a:r>
              <a:rPr lang="en-US" altLang="zh-CN">
                <a:latin typeface="宋体" panose="02010600030101010101" pitchFamily="2" charset="-122"/>
              </a:rPr>
              <a:t>——</a:t>
            </a:r>
            <a:r>
              <a:rPr lang="zh-CN" altLang="en-US" sz="2400" dirty="0"/>
              <a:t>便于识别、书写</a:t>
            </a:r>
            <a:endParaRPr lang="en-US" altLang="zh-CN" sz="2400"/>
          </a:p>
        </p:txBody>
      </p:sp>
      <p:sp>
        <p:nvSpPr>
          <p:cNvPr id="139268" name="左大括号 139267"/>
          <p:cNvSpPr/>
          <p:nvPr/>
        </p:nvSpPr>
        <p:spPr>
          <a:xfrm>
            <a:off x="990600" y="1752600"/>
            <a:ext cx="228600" cy="1600200"/>
          </a:xfrm>
          <a:prstGeom prst="leftBrace">
            <a:avLst>
              <a:gd name="adj1" fmla="val 58333"/>
              <a:gd name="adj2" fmla="val 50000"/>
            </a:avLst>
          </a:prstGeom>
          <a:noFill/>
          <a:ln w="22225" cap="sq" cmpd="sng">
            <a:solidFill>
              <a:srgbClr val="800000"/>
            </a:solidFill>
            <a:prstDash val="solid"/>
            <a:headEnd type="none" w="sm" len="sm"/>
            <a:tailEnd type="none" w="sm" len="sm"/>
          </a:ln>
        </p:spPr>
        <p:txBody>
          <a:bodyPr/>
          <a:p>
            <a:endParaRPr lang="zh-CN" alt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1" name="文本占位符 140290"/>
          <p:cNvSpPr>
            <a:spLocks noGrp="1"/>
          </p:cNvSpPr>
          <p:nvPr>
            <p:ph type="body" sz="half" idx="1"/>
          </p:nvPr>
        </p:nvSpPr>
        <p:spPr>
          <a:xfrm>
            <a:off x="457200" y="1524000"/>
            <a:ext cx="8001000" cy="2971800"/>
          </a:xfrm>
        </p:spPr>
        <p:txBody>
          <a:bodyPr/>
          <a:p>
            <a:pPr>
              <a:buClr>
                <a:srgbClr val="000066"/>
              </a:buClr>
              <a:buSzPct val="80000"/>
              <a:buFont typeface="Wingdings" panose="05000000000000000000" pitchFamily="2" charset="2"/>
              <a:buNone/>
            </a:pPr>
            <a:r>
              <a:rPr lang="zh-CN" altLang="en-US" dirty="0">
                <a:latin typeface="Times New Roman" panose="02020603050405020304" pitchFamily="18" charset="0"/>
              </a:rPr>
              <a:t>1. 十进制</a:t>
            </a:r>
            <a:endParaRPr lang="zh-CN" altLang="en-US" dirty="0"/>
          </a:p>
          <a:p>
            <a:pPr>
              <a:buClr>
                <a:srgbClr val="000066"/>
              </a:buClr>
              <a:buSzPct val="80000"/>
              <a:buFont typeface="Wingdings" panose="05000000000000000000" pitchFamily="2" charset="2"/>
              <a:buNone/>
            </a:pPr>
            <a:r>
              <a:rPr lang="zh-CN" altLang="en-US" dirty="0"/>
              <a:t>特点：以十为底，逢十进一；</a:t>
            </a:r>
            <a:endParaRPr lang="zh-CN" altLang="en-US" dirty="0"/>
          </a:p>
          <a:p>
            <a:pPr>
              <a:buClr>
                <a:srgbClr val="000066"/>
              </a:buClr>
              <a:buSzPct val="80000"/>
              <a:buFont typeface="Wingdings" panose="05000000000000000000" pitchFamily="2" charset="2"/>
              <a:buNone/>
            </a:pPr>
            <a:r>
              <a:rPr lang="en-GB" altLang="en-US"/>
              <a:t>      </a:t>
            </a:r>
            <a:r>
              <a:rPr lang="zh-CN" altLang="en-US" dirty="0"/>
              <a:t>共</a:t>
            </a:r>
            <a:r>
              <a:rPr lang="en-GB" altLang="en-US"/>
              <a:t>有0</a:t>
            </a:r>
            <a:r>
              <a:rPr lang="zh-CN" altLang="en-US" dirty="0"/>
              <a:t>～</a:t>
            </a:r>
            <a:r>
              <a:rPr lang="en-GB" altLang="en-US"/>
              <a:t>9十个数字符号</a:t>
            </a:r>
            <a:r>
              <a:rPr lang="en-GB" altLang="zh-CN"/>
              <a:t>。</a:t>
            </a:r>
            <a:r>
              <a:rPr lang="zh-CN" altLang="en-GB" dirty="0"/>
              <a:t>用</a:t>
            </a:r>
            <a:r>
              <a:rPr lang="en-GB" altLang="zh-CN"/>
              <a:t>D</a:t>
            </a:r>
            <a:r>
              <a:rPr lang="zh-CN" altLang="en-GB" dirty="0"/>
              <a:t>代表。</a:t>
            </a:r>
            <a:endParaRPr lang="zh-CN" altLang="en-GB" dirty="0"/>
          </a:p>
          <a:p>
            <a:pPr>
              <a:buClr>
                <a:srgbClr val="000066"/>
              </a:buClr>
              <a:buSzPct val="80000"/>
              <a:buFont typeface="Wingdings" panose="05000000000000000000" pitchFamily="2" charset="2"/>
              <a:buNone/>
            </a:pPr>
            <a:r>
              <a:rPr lang="zh-CN" altLang="en-GB" dirty="0"/>
              <a:t>表示：</a:t>
            </a:r>
            <a:endParaRPr lang="zh-CN" altLang="en-US" dirty="0"/>
          </a:p>
        </p:txBody>
      </p:sp>
      <p:graphicFrame>
        <p:nvGraphicFramePr>
          <p:cNvPr id="140292" name="内容占位符 140291"/>
          <p:cNvGraphicFramePr/>
          <p:nvPr>
            <p:ph sz="half" idx="2"/>
          </p:nvPr>
        </p:nvGraphicFramePr>
        <p:xfrm>
          <a:off x="533400" y="4114800"/>
          <a:ext cx="8077200" cy="1243013"/>
        </p:xfrm>
        <a:graphic>
          <a:graphicData uri="http://schemas.openxmlformats.org/presentationml/2006/ole">
            <mc:AlternateContent xmlns:mc="http://schemas.openxmlformats.org/markup-compatibility/2006">
              <mc:Choice xmlns:v="urn:schemas-microsoft-com:vml" Requires="v">
                <p:oleObj spid="_x0000_s3076" name="" r:id="rId1" imgW="4457700" imgH="685800" progId="Equation.3">
                  <p:embed/>
                </p:oleObj>
              </mc:Choice>
              <mc:Fallback>
                <p:oleObj name="" r:id="rId1" imgW="4457700" imgH="685800" progId="Equation.3">
                  <p:embed/>
                  <p:pic>
                    <p:nvPicPr>
                      <p:cNvPr id="0" name="图片 3075"/>
                      <p:cNvPicPr/>
                      <p:nvPr/>
                    </p:nvPicPr>
                    <p:blipFill>
                      <a:blip r:embed="rId2">
                        <a:clrChange>
                          <a:clrFrom>
                            <a:srgbClr val="000000"/>
                          </a:clrFrom>
                          <a:clrTo>
                            <a:srgbClr val="000066"/>
                          </a:clrTo>
                        </a:clrChange>
                        <a:lum/>
                      </a:blip>
                      <a:stretch>
                        <a:fillRect/>
                      </a:stretch>
                    </p:blipFill>
                    <p:spPr>
                      <a:xfrm>
                        <a:off x="533400" y="4114800"/>
                        <a:ext cx="8077200" cy="1243013"/>
                      </a:xfrm>
                      <a:prstGeom prst="rect">
                        <a:avLst/>
                      </a:prstGeom>
                      <a:noFill/>
                      <a:ln>
                        <a:solidFill>
                          <a:srgbClr val="003366"/>
                        </a:solidFill>
                        <a:miter/>
                      </a:ln>
                    </p:spPr>
                  </p:pic>
                </p:oleObj>
              </mc:Fallback>
            </mc:AlternateContent>
          </a:graphicData>
        </a:graphic>
      </p:graphicFrame>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9" name="文本占位符 142338"/>
          <p:cNvSpPr>
            <a:spLocks noGrp="1"/>
          </p:cNvSpPr>
          <p:nvPr>
            <p:ph type="body" sz="half" idx="1"/>
          </p:nvPr>
        </p:nvSpPr>
        <p:spPr>
          <a:xfrm>
            <a:off x="457200" y="1524000"/>
            <a:ext cx="8077200" cy="2743200"/>
          </a:xfrm>
        </p:spPr>
        <p:txBody>
          <a:bodyPr/>
          <a:p>
            <a:pPr>
              <a:buClr>
                <a:srgbClr val="000066"/>
              </a:buClr>
              <a:buSzPct val="80000"/>
              <a:buFont typeface="Wingdings" panose="05000000000000000000" pitchFamily="2" charset="2"/>
              <a:buNone/>
            </a:pPr>
            <a:r>
              <a:rPr lang="zh-CN" altLang="en-US" dirty="0"/>
              <a:t>2. 二进制</a:t>
            </a:r>
            <a:endParaRPr lang="zh-CN" altLang="en-US" dirty="0"/>
          </a:p>
          <a:p>
            <a:pPr>
              <a:buClr>
                <a:srgbClr val="000066"/>
              </a:buClr>
              <a:buSzPct val="80000"/>
              <a:buFont typeface="Wingdings" panose="05000000000000000000" pitchFamily="2" charset="2"/>
              <a:buNone/>
            </a:pPr>
            <a:r>
              <a:rPr lang="zh-CN" altLang="en-US" dirty="0"/>
              <a:t>特点：以2为底，逢2进位；</a:t>
            </a:r>
            <a:endParaRPr lang="zh-CN" altLang="en-US" dirty="0"/>
          </a:p>
          <a:p>
            <a:pPr>
              <a:buClr>
                <a:srgbClr val="000066"/>
              </a:buClr>
              <a:buSzPct val="80000"/>
              <a:buFont typeface="Wingdings" panose="05000000000000000000" pitchFamily="2" charset="2"/>
              <a:buNone/>
            </a:pPr>
            <a:r>
              <a:rPr lang="zh-CN" altLang="en-US" dirty="0"/>
              <a:t>      只有0和1两个符号。用</a:t>
            </a:r>
            <a:r>
              <a:rPr lang="en-US" altLang="zh-CN"/>
              <a:t>B</a:t>
            </a:r>
            <a:r>
              <a:rPr lang="zh-CN" altLang="en-US" dirty="0"/>
              <a:t>表示。</a:t>
            </a:r>
            <a:endParaRPr lang="zh-CN" altLang="en-US" dirty="0"/>
          </a:p>
          <a:p>
            <a:pPr>
              <a:buClr>
                <a:srgbClr val="000066"/>
              </a:buClr>
              <a:buSzPct val="80000"/>
              <a:buFont typeface="Wingdings" panose="05000000000000000000" pitchFamily="2" charset="2"/>
              <a:buNone/>
            </a:pPr>
            <a:r>
              <a:rPr lang="zh-CN" altLang="en-US" dirty="0"/>
              <a:t>表示：</a:t>
            </a:r>
            <a:endParaRPr lang="zh-CN" altLang="en-US" dirty="0"/>
          </a:p>
        </p:txBody>
      </p:sp>
      <p:graphicFrame>
        <p:nvGraphicFramePr>
          <p:cNvPr id="142340" name="内容占位符 142339"/>
          <p:cNvGraphicFramePr>
            <a:graphicFrameLocks noChangeAspect="1"/>
          </p:cNvGraphicFramePr>
          <p:nvPr>
            <p:ph sz="half" idx="2"/>
          </p:nvPr>
        </p:nvGraphicFramePr>
        <p:xfrm>
          <a:off x="457200" y="4267200"/>
          <a:ext cx="8458200" cy="1368425"/>
        </p:xfrm>
        <a:graphic>
          <a:graphicData uri="http://schemas.openxmlformats.org/presentationml/2006/ole">
            <mc:AlternateContent xmlns:mc="http://schemas.openxmlformats.org/markup-compatibility/2006">
              <mc:Choice xmlns:v="urn:schemas-microsoft-com:vml" Requires="v">
                <p:oleObj spid="_x0000_s3077" name="" r:id="rId1" imgW="4241800" imgH="685800" progId="Equation.3">
                  <p:embed/>
                </p:oleObj>
              </mc:Choice>
              <mc:Fallback>
                <p:oleObj name="" r:id="rId1" imgW="4241800" imgH="685800" progId="Equation.3">
                  <p:embed/>
                  <p:pic>
                    <p:nvPicPr>
                      <p:cNvPr id="0" name="图片 3076"/>
                      <p:cNvPicPr/>
                      <p:nvPr/>
                    </p:nvPicPr>
                    <p:blipFill>
                      <a:blip r:embed="rId2">
                        <a:clrChange>
                          <a:clrFrom>
                            <a:srgbClr val="000000"/>
                          </a:clrFrom>
                          <a:clrTo>
                            <a:srgbClr val="000066"/>
                          </a:clrTo>
                        </a:clrChange>
                        <a:lum/>
                      </a:blip>
                      <a:stretch>
                        <a:fillRect/>
                      </a:stretch>
                    </p:blipFill>
                    <p:spPr>
                      <a:xfrm>
                        <a:off x="457200" y="4267200"/>
                        <a:ext cx="8458200" cy="1368425"/>
                      </a:xfrm>
                      <a:prstGeom prst="rect">
                        <a:avLst/>
                      </a:prstGeom>
                      <a:noFill/>
                      <a:ln>
                        <a:solidFill>
                          <a:srgbClr val="003366">
                            <a:alpha val="100000"/>
                          </a:srgbClr>
                        </a:solidFill>
                        <a:miter lim="800000"/>
                        <a:headEnd/>
                        <a:tailEnd/>
                      </a:ln>
                    </p:spPr>
                  </p:pic>
                </p:oleObj>
              </mc:Fallback>
            </mc:AlternateContent>
          </a:graphicData>
        </a:graphic>
      </p:graphicFrame>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7" name="文本占位符 144386"/>
          <p:cNvSpPr>
            <a:spLocks noGrp="1"/>
          </p:cNvSpPr>
          <p:nvPr>
            <p:ph type="body" sz="half" idx="1"/>
          </p:nvPr>
        </p:nvSpPr>
        <p:spPr>
          <a:xfrm>
            <a:off x="457200" y="1524000"/>
            <a:ext cx="7924800" cy="2514600"/>
          </a:xfrm>
        </p:spPr>
        <p:txBody>
          <a:bodyPr/>
          <a:p>
            <a:pPr>
              <a:lnSpc>
                <a:spcPct val="110000"/>
              </a:lnSpc>
              <a:buClr>
                <a:srgbClr val="000066"/>
              </a:buClr>
              <a:buSzPct val="80000"/>
              <a:buFont typeface="Wingdings" panose="05000000000000000000" pitchFamily="2" charset="2"/>
              <a:buNone/>
            </a:pPr>
            <a:r>
              <a:rPr lang="zh-CN" altLang="en-US" dirty="0"/>
              <a:t>3. 十六进制</a:t>
            </a:r>
            <a:endParaRPr lang="zh-CN" altLang="en-US" dirty="0"/>
          </a:p>
          <a:p>
            <a:pPr>
              <a:lnSpc>
                <a:spcPct val="110000"/>
              </a:lnSpc>
              <a:buClr>
                <a:srgbClr val="000066"/>
              </a:buClr>
              <a:buSzPct val="80000"/>
              <a:buFont typeface="Wingdings" panose="05000000000000000000" pitchFamily="2" charset="2"/>
              <a:buNone/>
            </a:pPr>
            <a:r>
              <a:rPr lang="zh-CN" altLang="en-US" dirty="0"/>
              <a:t>特点：以</a:t>
            </a:r>
            <a:r>
              <a:rPr lang="en-US" altLang="zh-CN"/>
              <a:t>16</a:t>
            </a:r>
            <a:r>
              <a:rPr lang="zh-CN" altLang="en-US" dirty="0"/>
              <a:t>为底，逢16进位；</a:t>
            </a:r>
            <a:endParaRPr lang="zh-CN" altLang="en-US" dirty="0"/>
          </a:p>
          <a:p>
            <a:pPr>
              <a:lnSpc>
                <a:spcPct val="110000"/>
              </a:lnSpc>
              <a:buClr>
                <a:srgbClr val="000066"/>
              </a:buClr>
              <a:buSzPct val="80000"/>
              <a:buFont typeface="Wingdings" panose="05000000000000000000" pitchFamily="2" charset="2"/>
              <a:buNone/>
            </a:pPr>
            <a:r>
              <a:rPr lang="zh-CN" altLang="en-US" dirty="0"/>
              <a:t>      有0--9及</a:t>
            </a:r>
            <a:r>
              <a:rPr lang="en-US" altLang="zh-CN"/>
              <a:t>A--F</a:t>
            </a:r>
            <a:r>
              <a:rPr lang="zh-CN" altLang="en-US" dirty="0"/>
              <a:t>共16个数字符号，用</a:t>
            </a:r>
            <a:r>
              <a:rPr lang="en-US" altLang="zh-CN"/>
              <a:t>H</a:t>
            </a:r>
            <a:r>
              <a:rPr lang="zh-CN" altLang="en-US" dirty="0"/>
              <a:t>表示。</a:t>
            </a:r>
            <a:endParaRPr lang="zh-CN" altLang="en-US" dirty="0"/>
          </a:p>
          <a:p>
            <a:pPr>
              <a:lnSpc>
                <a:spcPct val="110000"/>
              </a:lnSpc>
              <a:buClr>
                <a:srgbClr val="000066"/>
              </a:buClr>
              <a:buSzPct val="80000"/>
              <a:buFont typeface="Wingdings" panose="05000000000000000000" pitchFamily="2" charset="2"/>
              <a:buNone/>
            </a:pPr>
            <a:r>
              <a:rPr lang="zh-CN" altLang="en-US" dirty="0"/>
              <a:t>表示：</a:t>
            </a:r>
            <a:endParaRPr lang="zh-CN" altLang="en-US" dirty="0"/>
          </a:p>
        </p:txBody>
      </p:sp>
      <p:graphicFrame>
        <p:nvGraphicFramePr>
          <p:cNvPr id="144388" name="内容占位符 144387"/>
          <p:cNvGraphicFramePr/>
          <p:nvPr>
            <p:ph sz="half" idx="2"/>
          </p:nvPr>
        </p:nvGraphicFramePr>
        <p:xfrm>
          <a:off x="457200" y="4054475"/>
          <a:ext cx="8382000" cy="1203325"/>
        </p:xfrm>
        <a:graphic>
          <a:graphicData uri="http://schemas.openxmlformats.org/presentationml/2006/ole">
            <mc:AlternateContent xmlns:mc="http://schemas.openxmlformats.org/markup-compatibility/2006">
              <mc:Choice xmlns:v="urn:schemas-microsoft-com:vml" Requires="v">
                <p:oleObj spid="_x0000_s3079" name="" r:id="rId1" imgW="4775200" imgH="685800" progId="Equation.3">
                  <p:embed/>
                </p:oleObj>
              </mc:Choice>
              <mc:Fallback>
                <p:oleObj name="" r:id="rId1" imgW="4775200" imgH="685800" progId="Equation.3">
                  <p:embed/>
                  <p:pic>
                    <p:nvPicPr>
                      <p:cNvPr id="0" name="图片 3078"/>
                      <p:cNvPicPr/>
                      <p:nvPr/>
                    </p:nvPicPr>
                    <p:blipFill>
                      <a:blip r:embed="rId2">
                        <a:clrChange>
                          <a:clrFrom>
                            <a:srgbClr val="000000"/>
                          </a:clrFrom>
                          <a:clrTo>
                            <a:srgbClr val="000066"/>
                          </a:clrTo>
                        </a:clrChange>
                      </a:blip>
                      <a:stretch>
                        <a:fillRect/>
                      </a:stretch>
                    </p:blipFill>
                    <p:spPr>
                      <a:xfrm>
                        <a:off x="457200" y="4054475"/>
                        <a:ext cx="8382000" cy="1203325"/>
                      </a:xfrm>
                      <a:prstGeom prst="rect">
                        <a:avLst/>
                      </a:prstGeom>
                      <a:noFill/>
                      <a:ln>
                        <a:solidFill>
                          <a:schemeClr val="tx1"/>
                        </a:solidFill>
                        <a:miter/>
                      </a:ln>
                    </p:spPr>
                  </p:pic>
                </p:oleObj>
              </mc:Fallback>
            </mc:AlternateContent>
          </a:graphicData>
        </a:graphic>
      </p:graphicFrame>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3" name="文本占位符 194562"/>
          <p:cNvSpPr>
            <a:spLocks noGrp="1"/>
          </p:cNvSpPr>
          <p:nvPr>
            <p:ph type="body" sz="half" idx="1"/>
          </p:nvPr>
        </p:nvSpPr>
        <p:spPr>
          <a:xfrm>
            <a:off x="457200" y="1524000"/>
            <a:ext cx="8077200" cy="4800600"/>
          </a:xfrm>
        </p:spPr>
        <p:txBody>
          <a:bodyPr/>
          <a:p>
            <a:pPr>
              <a:lnSpc>
                <a:spcPct val="100000"/>
              </a:lnSpc>
              <a:buClr>
                <a:srgbClr val="000066"/>
              </a:buClr>
              <a:buSzPct val="80000"/>
              <a:buFont typeface="Wingdings" panose="05000000000000000000" pitchFamily="2" charset="2"/>
              <a:buNone/>
            </a:pPr>
            <a:r>
              <a:rPr lang="zh-CN" altLang="en-US" dirty="0"/>
              <a:t>进位计数制的一般表示</a:t>
            </a:r>
            <a:endParaRPr lang="zh-CN" altLang="en-US" dirty="0"/>
          </a:p>
          <a:p>
            <a:pPr>
              <a:lnSpc>
                <a:spcPct val="100000"/>
              </a:lnSpc>
              <a:buClr>
                <a:srgbClr val="000066"/>
              </a:buClr>
              <a:buSzPct val="80000"/>
              <a:buFont typeface="Wingdings" panose="05000000000000000000" pitchFamily="2" charset="2"/>
              <a:buNone/>
            </a:pPr>
            <a:r>
              <a:rPr lang="zh-CN" altLang="en-US" sz="2400" dirty="0"/>
              <a:t>一般地，对任意一个</a:t>
            </a:r>
            <a:r>
              <a:rPr lang="en-US" altLang="zh-CN" sz="2400"/>
              <a:t>K</a:t>
            </a:r>
            <a:r>
              <a:rPr lang="zh-CN" altLang="en-US" sz="2400" dirty="0"/>
              <a:t>进制数</a:t>
            </a:r>
            <a:r>
              <a:rPr lang="en-US" altLang="zh-CN" sz="2400"/>
              <a:t>S</a:t>
            </a:r>
            <a:r>
              <a:rPr lang="zh-CN" altLang="en-US" sz="2400" dirty="0"/>
              <a:t>都可表示为</a:t>
            </a:r>
            <a:endParaRPr lang="zh-CN" altLang="en-US" sz="2400" dirty="0"/>
          </a:p>
          <a:p>
            <a:pPr>
              <a:lnSpc>
                <a:spcPct val="100000"/>
              </a:lnSpc>
              <a:buClr>
                <a:srgbClr val="000066"/>
              </a:buClr>
              <a:buSzPct val="80000"/>
              <a:buFont typeface="Wingdings" panose="05000000000000000000" pitchFamily="2" charset="2"/>
            </a:pPr>
            <a:endParaRPr lang="zh-CN" altLang="en-US" sz="2400" dirty="0"/>
          </a:p>
          <a:p>
            <a:pPr>
              <a:lnSpc>
                <a:spcPct val="100000"/>
              </a:lnSpc>
              <a:buClr>
                <a:srgbClr val="000066"/>
              </a:buClr>
              <a:buSzPct val="80000"/>
              <a:buFont typeface="Wingdings" panose="05000000000000000000" pitchFamily="2" charset="2"/>
              <a:buNone/>
            </a:pPr>
            <a:endParaRPr lang="zh-CN" altLang="en-US" sz="2400" dirty="0"/>
          </a:p>
          <a:p>
            <a:pPr>
              <a:lnSpc>
                <a:spcPct val="100000"/>
              </a:lnSpc>
              <a:buClr>
                <a:srgbClr val="000066"/>
              </a:buClr>
              <a:buSzPct val="80000"/>
              <a:buFont typeface="Wingdings" panose="05000000000000000000" pitchFamily="2" charset="2"/>
            </a:pPr>
            <a:endParaRPr lang="zh-CN" altLang="en-US" sz="2400" dirty="0"/>
          </a:p>
          <a:p>
            <a:pPr>
              <a:lnSpc>
                <a:spcPct val="100000"/>
              </a:lnSpc>
              <a:buClr>
                <a:srgbClr val="000066"/>
              </a:buClr>
              <a:buSzPct val="80000"/>
              <a:buFont typeface="Wingdings" panose="05000000000000000000" pitchFamily="2" charset="2"/>
              <a:buNone/>
            </a:pPr>
            <a:r>
              <a:rPr lang="zh-CN" altLang="en-US" sz="2400" dirty="0"/>
              <a:t>其中：</a:t>
            </a:r>
            <a:endParaRPr lang="zh-CN" altLang="en-US" sz="2400" dirty="0"/>
          </a:p>
          <a:p>
            <a:pPr>
              <a:lnSpc>
                <a:spcPct val="100000"/>
              </a:lnSpc>
              <a:buClr>
                <a:srgbClr val="000066"/>
              </a:buClr>
              <a:buSzPct val="80000"/>
              <a:buFont typeface="Wingdings" panose="05000000000000000000" pitchFamily="2" charset="2"/>
              <a:buNone/>
            </a:pPr>
            <a:r>
              <a:rPr lang="en-US" altLang="zh-CN" sz="2400"/>
              <a:t>S</a:t>
            </a:r>
            <a:r>
              <a:rPr lang="en-US" altLang="zh-CN" sz="2400" baseline="-25000"/>
              <a:t>i</a:t>
            </a:r>
            <a:r>
              <a:rPr lang="en-US" altLang="zh-CN" sz="2400"/>
              <a:t> -- S</a:t>
            </a:r>
            <a:r>
              <a:rPr lang="zh-CN" altLang="en-US" sz="2400" dirty="0"/>
              <a:t>的第</a:t>
            </a:r>
            <a:r>
              <a:rPr lang="en-US" altLang="zh-CN" sz="2400"/>
              <a:t>i</a:t>
            </a:r>
            <a:r>
              <a:rPr lang="zh-CN" altLang="en-US" sz="2400" dirty="0"/>
              <a:t>位数码，可以是</a:t>
            </a:r>
            <a:r>
              <a:rPr lang="en-US" altLang="zh-CN" sz="2400"/>
              <a:t>K</a:t>
            </a:r>
            <a:r>
              <a:rPr lang="zh-CN" altLang="en-US" sz="2400" dirty="0"/>
              <a:t>个符号中任何一个；</a:t>
            </a:r>
            <a:endParaRPr lang="zh-CN" altLang="en-US" sz="2400" dirty="0"/>
          </a:p>
          <a:p>
            <a:pPr>
              <a:lnSpc>
                <a:spcPct val="100000"/>
              </a:lnSpc>
              <a:buClr>
                <a:srgbClr val="000066"/>
              </a:buClr>
              <a:buSzPct val="80000"/>
              <a:buFont typeface="Wingdings" panose="05000000000000000000" pitchFamily="2" charset="2"/>
              <a:buNone/>
            </a:pPr>
            <a:r>
              <a:rPr lang="en-US" altLang="zh-CN" sz="2400" err="1"/>
              <a:t>n,m</a:t>
            </a:r>
            <a:r>
              <a:rPr lang="en-US" altLang="zh-CN" sz="2400"/>
              <a:t> -- </a:t>
            </a:r>
            <a:r>
              <a:rPr lang="zh-CN" altLang="en-US" sz="2400" dirty="0"/>
              <a:t>整数和小数的位数；</a:t>
            </a:r>
            <a:endParaRPr lang="zh-CN" altLang="en-US" sz="2400" dirty="0"/>
          </a:p>
          <a:p>
            <a:pPr>
              <a:lnSpc>
                <a:spcPct val="100000"/>
              </a:lnSpc>
              <a:buClr>
                <a:srgbClr val="000066"/>
              </a:buClr>
              <a:buSzPct val="80000"/>
              <a:buFont typeface="Wingdings" panose="05000000000000000000" pitchFamily="2" charset="2"/>
              <a:buNone/>
            </a:pPr>
            <a:r>
              <a:rPr lang="en-US" altLang="zh-CN" sz="2400"/>
              <a:t>K -- </a:t>
            </a:r>
            <a:r>
              <a:rPr lang="zh-CN" altLang="en-US" sz="2400" dirty="0"/>
              <a:t>基数；</a:t>
            </a:r>
            <a:endParaRPr lang="zh-CN" altLang="en-US" sz="2400" dirty="0"/>
          </a:p>
          <a:p>
            <a:pPr>
              <a:lnSpc>
                <a:spcPct val="100000"/>
              </a:lnSpc>
              <a:buClr>
                <a:srgbClr val="000066"/>
              </a:buClr>
              <a:buSzPct val="80000"/>
              <a:buFont typeface="Wingdings" panose="05000000000000000000" pitchFamily="2" charset="2"/>
              <a:buNone/>
            </a:pPr>
            <a:r>
              <a:rPr lang="en-US" altLang="zh-CN" sz="2400" err="1"/>
              <a:t>K</a:t>
            </a:r>
            <a:r>
              <a:rPr lang="en-US" altLang="zh-CN" sz="2400" baseline="30000" err="1"/>
              <a:t>i</a:t>
            </a:r>
            <a:r>
              <a:rPr lang="en-US" altLang="zh-CN" sz="2400"/>
              <a:t> -- K</a:t>
            </a:r>
            <a:r>
              <a:rPr lang="zh-CN" altLang="en-US" sz="2400" dirty="0"/>
              <a:t>进制数的权。</a:t>
            </a:r>
            <a:endParaRPr lang="en-US" altLang="zh-CN" sz="2400"/>
          </a:p>
        </p:txBody>
      </p:sp>
      <p:graphicFrame>
        <p:nvGraphicFramePr>
          <p:cNvPr id="194568" name="内容占位符 194567"/>
          <p:cNvGraphicFramePr/>
          <p:nvPr>
            <p:ph sz="half" idx="2"/>
          </p:nvPr>
        </p:nvGraphicFramePr>
        <p:xfrm>
          <a:off x="769938" y="2667000"/>
          <a:ext cx="7754937" cy="1203325"/>
        </p:xfrm>
        <a:graphic>
          <a:graphicData uri="http://schemas.openxmlformats.org/presentationml/2006/ole">
            <mc:AlternateContent xmlns:mc="http://schemas.openxmlformats.org/markup-compatibility/2006">
              <mc:Choice xmlns:v="urn:schemas-microsoft-com:vml" Requires="v">
                <p:oleObj spid="_x0000_s3078" name="" r:id="rId1" imgW="4419600" imgH="685800" progId="Equation.3">
                  <p:embed/>
                </p:oleObj>
              </mc:Choice>
              <mc:Fallback>
                <p:oleObj name="" r:id="rId1" imgW="4419600" imgH="685800" progId="Equation.3">
                  <p:embed/>
                  <p:pic>
                    <p:nvPicPr>
                      <p:cNvPr id="0" name="图片 3077"/>
                      <p:cNvPicPr/>
                      <p:nvPr/>
                    </p:nvPicPr>
                    <p:blipFill>
                      <a:blip r:embed="rId2">
                        <a:clrChange>
                          <a:clrFrom>
                            <a:srgbClr val="000000"/>
                          </a:clrFrom>
                          <a:clrTo>
                            <a:srgbClr val="990000"/>
                          </a:clrTo>
                        </a:clrChange>
                      </a:blip>
                      <a:stretch>
                        <a:fillRect/>
                      </a:stretch>
                    </p:blipFill>
                    <p:spPr>
                      <a:xfrm>
                        <a:off x="769938" y="2667000"/>
                        <a:ext cx="7754937" cy="1203325"/>
                      </a:xfrm>
                      <a:prstGeom prst="rect">
                        <a:avLst/>
                      </a:prstGeom>
                      <a:noFill/>
                      <a:ln>
                        <a:solidFill>
                          <a:schemeClr val="tx1"/>
                        </a:solidFill>
                        <a:miter/>
                      </a:ln>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标题 121857"/>
          <p:cNvSpPr>
            <a:spLocks noGrp="1"/>
          </p:cNvSpPr>
          <p:nvPr>
            <p:ph type="title"/>
          </p:nvPr>
        </p:nvSpPr>
        <p:spPr/>
        <p:txBody>
          <a:bodyPr anchor="ctr" anchorCtr="0"/>
          <a:p>
            <a:r>
              <a:rPr lang="zh-CN" altLang="en-US" dirty="0"/>
              <a:t>课程目标</a:t>
            </a:r>
            <a:endParaRPr lang="en-US" altLang="zh-CN"/>
          </a:p>
        </p:txBody>
      </p:sp>
      <p:sp>
        <p:nvSpPr>
          <p:cNvPr id="121859" name="文本占位符 121858"/>
          <p:cNvSpPr>
            <a:spLocks noGrp="1"/>
          </p:cNvSpPr>
          <p:nvPr>
            <p:ph type="body" idx="1"/>
          </p:nvPr>
        </p:nvSpPr>
        <p:spPr/>
        <p:txBody>
          <a:bodyPr/>
          <a:p>
            <a:pPr marL="0" indent="0">
              <a:buNone/>
            </a:pPr>
            <a:r>
              <a:rPr lang="zh-CN" altLang="en-US" b="0" dirty="0"/>
              <a:t>   </a:t>
            </a:r>
            <a:r>
              <a:rPr lang="zh-CN" altLang="en-US" dirty="0"/>
              <a:t>微机原理是学习和掌握微机硬件知识和汇编语言程序设计的入门课程：</a:t>
            </a:r>
            <a:endParaRPr lang="zh-CN" altLang="en-US" dirty="0"/>
          </a:p>
          <a:p>
            <a:pPr marL="536575" lvl="1" indent="0"/>
            <a:r>
              <a:rPr lang="zh-CN" altLang="en-US" b="1" dirty="0">
                <a:solidFill>
                  <a:srgbClr val="000066"/>
                </a:solidFill>
              </a:rPr>
              <a:t>微型计算机的基本工作原理</a:t>
            </a:r>
            <a:endParaRPr lang="zh-CN" altLang="en-US" b="1" dirty="0">
              <a:solidFill>
                <a:srgbClr val="000066"/>
              </a:solidFill>
            </a:endParaRPr>
          </a:p>
          <a:p>
            <a:pPr marL="536575" lvl="1" indent="0"/>
            <a:r>
              <a:rPr lang="zh-CN" altLang="en-US" b="1" dirty="0">
                <a:solidFill>
                  <a:srgbClr val="000066"/>
                </a:solidFill>
              </a:rPr>
              <a:t>汇编语言程序设计</a:t>
            </a:r>
            <a:endParaRPr lang="zh-CN" altLang="en-US" b="1" dirty="0">
              <a:solidFill>
                <a:srgbClr val="000066"/>
              </a:solidFill>
            </a:endParaRPr>
          </a:p>
          <a:p>
            <a:pPr marL="536575" lvl="1" indent="0"/>
            <a:r>
              <a:rPr lang="zh-CN" altLang="en-US" b="1" dirty="0">
                <a:solidFill>
                  <a:srgbClr val="000066"/>
                </a:solidFill>
              </a:rPr>
              <a:t>微型计算机接口技术</a:t>
            </a:r>
            <a:endParaRPr lang="zh-CN" altLang="en-US" b="1" dirty="0">
              <a:solidFill>
                <a:srgbClr val="000066"/>
              </a:solidFill>
            </a:endParaRPr>
          </a:p>
          <a:p>
            <a:pPr marL="0" indent="0">
              <a:buNone/>
            </a:pPr>
            <a:r>
              <a:rPr lang="zh-CN" altLang="en-US" b="0" dirty="0"/>
              <a:t>   </a:t>
            </a:r>
            <a:r>
              <a:rPr lang="zh-CN" altLang="en-US" dirty="0"/>
              <a:t>目的：建立微型计算机系统的整体概念，形成微机系统软硬件开发的初步能力。</a:t>
            </a:r>
            <a:endParaRPr lang="zh-CN" altLang="en-US" dirty="0"/>
          </a:p>
        </p:txBody>
      </p:sp>
      <p:sp>
        <p:nvSpPr>
          <p:cNvPr id="121872" name="八边形 121871"/>
          <p:cNvSpPr/>
          <p:nvPr/>
        </p:nvSpPr>
        <p:spPr>
          <a:xfrm flipH="1">
            <a:off x="7835900" y="2079625"/>
            <a:ext cx="71438" cy="142875"/>
          </a:xfrm>
          <a:prstGeom prst="octagon">
            <a:avLst>
              <a:gd name="adj" fmla="val 29287"/>
            </a:avLst>
          </a:prstGeom>
          <a:solidFill>
            <a:schemeClr val="bg1"/>
          </a:solidFill>
          <a:ln w="9525">
            <a:noFill/>
          </a:ln>
        </p:spPr>
        <p:txBody>
          <a:bodyPr/>
          <a:p>
            <a:endParaRPr lang="zh-CN" altLang="en-US"/>
          </a:p>
        </p:txBody>
      </p:sp>
      <p:sp>
        <p:nvSpPr>
          <p:cNvPr id="121876" name="文本框 121875"/>
          <p:cNvSpPr txBox="1"/>
          <p:nvPr/>
        </p:nvSpPr>
        <p:spPr>
          <a:xfrm>
            <a:off x="6429375" y="1990725"/>
            <a:ext cx="1308100" cy="304800"/>
          </a:xfrm>
          <a:prstGeom prst="rect">
            <a:avLst/>
          </a:prstGeom>
          <a:noFill/>
          <a:ln w="9525">
            <a:noFill/>
          </a:ln>
        </p:spPr>
        <p:txBody>
          <a:bodyPr wrap="none" anchor="t" anchorCtr="0">
            <a:spAutoFit/>
          </a:bodyPr>
          <a:p>
            <a:pPr eaLnBrk="0" hangingPunct="0">
              <a:lnSpc>
                <a:spcPct val="100000"/>
              </a:lnSpc>
            </a:pPr>
            <a:r>
              <a:rPr lang="en-US" altLang="zh-CN" sz="1400" b="0">
                <a:solidFill>
                  <a:srgbClr val="FFFFFF"/>
                </a:solidFill>
                <a:latin typeface="Arial" panose="020B0604020202020204" pitchFamily="34" charset="0"/>
              </a:rPr>
              <a:t>Add Your Title</a:t>
            </a:r>
            <a:endParaRPr lang="en-US" altLang="zh-CN" sz="1400" b="0">
              <a:solidFill>
                <a:srgbClr val="FFFFFF"/>
              </a:solidFill>
              <a:latin typeface="Arial" panose="020B0604020202020204" pitchFamily="34"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11" name="文本占位符 196610"/>
          <p:cNvSpPr>
            <a:spLocks noGrp="1"/>
          </p:cNvSpPr>
          <p:nvPr>
            <p:ph type="body" idx="1"/>
          </p:nvPr>
        </p:nvSpPr>
        <p:spPr/>
        <p:txBody>
          <a:bodyPr/>
          <a:p>
            <a:pPr marL="0" indent="0">
              <a:buNone/>
            </a:pPr>
            <a:r>
              <a:rPr lang="zh-CN" altLang="en-US" dirty="0"/>
              <a:t>如何区分不同进位记数制的数字</a:t>
            </a:r>
            <a:endParaRPr lang="zh-CN" altLang="en-US" dirty="0"/>
          </a:p>
          <a:p>
            <a:pPr marL="0" indent="0">
              <a:buNone/>
            </a:pPr>
            <a:r>
              <a:rPr lang="zh-CN" altLang="en-US" sz="2400" dirty="0"/>
              <a:t>在数字后面加一个字母进行区分：</a:t>
            </a:r>
            <a:endParaRPr lang="zh-CN" altLang="en-US" sz="2400" dirty="0"/>
          </a:p>
          <a:p>
            <a:pPr lvl="1"/>
            <a:r>
              <a:rPr lang="zh-CN" altLang="en-US" b="1" dirty="0">
                <a:solidFill>
                  <a:srgbClr val="000066"/>
                </a:solidFill>
              </a:rPr>
              <a:t>二进制：数字后面加</a:t>
            </a:r>
            <a:r>
              <a:rPr lang="en-US" altLang="zh-CN" b="1">
                <a:solidFill>
                  <a:srgbClr val="990000"/>
                </a:solidFill>
              </a:rPr>
              <a:t>B</a:t>
            </a:r>
            <a:r>
              <a:rPr lang="en-US" altLang="zh-CN" b="1">
                <a:solidFill>
                  <a:srgbClr val="000066"/>
                </a:solidFill>
              </a:rPr>
              <a:t>, </a:t>
            </a:r>
            <a:r>
              <a:rPr lang="zh-CN" altLang="en-US" b="1" dirty="0">
                <a:solidFill>
                  <a:srgbClr val="000066"/>
                </a:solidFill>
              </a:rPr>
              <a:t>如</a:t>
            </a:r>
            <a:r>
              <a:rPr lang="en-US" altLang="zh-CN" b="1">
                <a:solidFill>
                  <a:srgbClr val="990000"/>
                </a:solidFill>
              </a:rPr>
              <a:t>1001B</a:t>
            </a:r>
            <a:endParaRPr lang="en-US" altLang="zh-CN" b="1">
              <a:solidFill>
                <a:srgbClr val="990000"/>
              </a:solidFill>
            </a:endParaRPr>
          </a:p>
          <a:p>
            <a:pPr lvl="1"/>
            <a:r>
              <a:rPr lang="zh-CN" altLang="en-US" b="1" dirty="0">
                <a:solidFill>
                  <a:srgbClr val="000066"/>
                </a:solidFill>
              </a:rPr>
              <a:t>八进制：数字后面加</a:t>
            </a:r>
            <a:r>
              <a:rPr lang="en-US" altLang="zh-CN" b="1">
                <a:solidFill>
                  <a:srgbClr val="990000"/>
                </a:solidFill>
              </a:rPr>
              <a:t>O</a:t>
            </a:r>
            <a:r>
              <a:rPr lang="en-US" altLang="zh-CN" b="1">
                <a:solidFill>
                  <a:srgbClr val="000066"/>
                </a:solidFill>
              </a:rPr>
              <a:t>, </a:t>
            </a:r>
            <a:r>
              <a:rPr lang="zh-CN" altLang="en-US" b="1" dirty="0">
                <a:solidFill>
                  <a:srgbClr val="000066"/>
                </a:solidFill>
              </a:rPr>
              <a:t>如</a:t>
            </a:r>
            <a:r>
              <a:rPr lang="en-US" altLang="zh-CN" b="1">
                <a:solidFill>
                  <a:srgbClr val="990000"/>
                </a:solidFill>
              </a:rPr>
              <a:t>1001O</a:t>
            </a:r>
            <a:endParaRPr lang="zh-CN" altLang="en-US" b="1" dirty="0">
              <a:solidFill>
                <a:srgbClr val="990000"/>
              </a:solidFill>
            </a:endParaRPr>
          </a:p>
          <a:p>
            <a:pPr lvl="1"/>
            <a:r>
              <a:rPr lang="zh-CN" altLang="en-US" b="1" dirty="0">
                <a:solidFill>
                  <a:srgbClr val="000066"/>
                </a:solidFill>
              </a:rPr>
              <a:t>十进制：一般不加</a:t>
            </a:r>
            <a:r>
              <a:rPr lang="en-US" altLang="zh-CN" b="1">
                <a:solidFill>
                  <a:srgbClr val="000066"/>
                </a:solidFill>
              </a:rPr>
              <a:t>, </a:t>
            </a:r>
            <a:r>
              <a:rPr lang="zh-CN" altLang="en-US" b="1" dirty="0">
                <a:solidFill>
                  <a:srgbClr val="000066"/>
                </a:solidFill>
              </a:rPr>
              <a:t>如</a:t>
            </a:r>
            <a:r>
              <a:rPr lang="en-US" altLang="zh-CN" b="1">
                <a:solidFill>
                  <a:srgbClr val="990000"/>
                </a:solidFill>
              </a:rPr>
              <a:t>1001</a:t>
            </a:r>
            <a:endParaRPr lang="en-US" altLang="zh-CN" b="1">
              <a:solidFill>
                <a:srgbClr val="990000"/>
              </a:solidFill>
            </a:endParaRPr>
          </a:p>
          <a:p>
            <a:pPr lvl="1"/>
            <a:r>
              <a:rPr lang="zh-CN" altLang="en-US" b="1" dirty="0">
                <a:solidFill>
                  <a:srgbClr val="000066"/>
                </a:solidFill>
              </a:rPr>
              <a:t>十六进制：数字后面加</a:t>
            </a:r>
            <a:r>
              <a:rPr lang="en-US" altLang="zh-CN" b="1">
                <a:solidFill>
                  <a:srgbClr val="990000"/>
                </a:solidFill>
              </a:rPr>
              <a:t>H</a:t>
            </a:r>
            <a:r>
              <a:rPr lang="en-US" altLang="zh-CN" b="1">
                <a:solidFill>
                  <a:srgbClr val="000066"/>
                </a:solidFill>
              </a:rPr>
              <a:t> , </a:t>
            </a:r>
            <a:r>
              <a:rPr lang="zh-CN" altLang="en-US" b="1" dirty="0">
                <a:solidFill>
                  <a:srgbClr val="000066"/>
                </a:solidFill>
              </a:rPr>
              <a:t>如</a:t>
            </a:r>
            <a:r>
              <a:rPr lang="en-US" altLang="zh-CN" b="1">
                <a:solidFill>
                  <a:srgbClr val="990000"/>
                </a:solidFill>
              </a:rPr>
              <a:t>1001H</a:t>
            </a:r>
            <a:endParaRPr lang="en-US" altLang="zh-CN" b="1">
              <a:solidFill>
                <a:srgbClr val="990000"/>
              </a:solidFill>
            </a:endParaRPr>
          </a:p>
          <a:p>
            <a:pPr marL="0" indent="0"/>
            <a:endParaRPr lang="en-US" altLang="zh-CN" sz="2400">
              <a:solidFill>
                <a:srgbClr val="990000"/>
              </a:solidFill>
            </a:endParaRPr>
          </a:p>
          <a:p>
            <a:pPr marL="0" indent="0">
              <a:buNone/>
            </a:pPr>
            <a:r>
              <a:rPr lang="zh-CN" altLang="en-US" sz="2400" dirty="0"/>
              <a:t>    </a:t>
            </a:r>
            <a:endParaRPr lang="zh-CN" altLang="en-US" sz="2400"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5" name="文本占位符 146434"/>
          <p:cNvSpPr>
            <a:spLocks noGrp="1"/>
          </p:cNvSpPr>
          <p:nvPr>
            <p:ph type="body" idx="1"/>
          </p:nvPr>
        </p:nvSpPr>
        <p:spPr/>
        <p:txBody>
          <a:bodyPr/>
          <a:p>
            <a:r>
              <a:rPr lang="zh-CN" altLang="en-US" dirty="0">
                <a:latin typeface="Times New Roman" panose="02020603050405020304" pitchFamily="18" charset="0"/>
              </a:rPr>
              <a:t>例：</a:t>
            </a:r>
            <a:endParaRPr lang="zh-CN" altLang="en-US" dirty="0">
              <a:latin typeface="Times New Roman" panose="02020603050405020304" pitchFamily="18" charset="0"/>
            </a:endParaRPr>
          </a:p>
          <a:p>
            <a:pPr>
              <a:buNone/>
            </a:pPr>
            <a:r>
              <a:rPr lang="zh-CN" altLang="en-US" sz="2400" dirty="0"/>
              <a:t>234.98</a:t>
            </a:r>
            <a:r>
              <a:rPr lang="en-US" altLang="zh-CN" sz="2400"/>
              <a:t>D</a:t>
            </a:r>
            <a:r>
              <a:rPr lang="zh-CN" altLang="en-US" sz="2400" dirty="0"/>
              <a:t>或（234.98）</a:t>
            </a:r>
            <a:r>
              <a:rPr lang="en-US" altLang="zh-CN" sz="2400"/>
              <a:t>D</a:t>
            </a:r>
            <a:endParaRPr lang="en-US" altLang="zh-CN" sz="2400" baseline="-16000"/>
          </a:p>
          <a:p>
            <a:pPr>
              <a:buNone/>
            </a:pPr>
            <a:r>
              <a:rPr lang="en-US" altLang="zh-CN" sz="2400"/>
              <a:t>1101.11B</a:t>
            </a:r>
            <a:r>
              <a:rPr lang="zh-CN" altLang="en-US" sz="2400" dirty="0"/>
              <a:t>或（1101.11）</a:t>
            </a:r>
            <a:r>
              <a:rPr lang="en-US" altLang="zh-CN" sz="2400"/>
              <a:t>B</a:t>
            </a:r>
            <a:endParaRPr lang="en-US" altLang="zh-CN" sz="2400" baseline="-16000"/>
          </a:p>
          <a:p>
            <a:pPr>
              <a:buNone/>
            </a:pPr>
            <a:r>
              <a:rPr lang="en-US" altLang="zh-CN" sz="2400"/>
              <a:t>ABCD . BFH</a:t>
            </a:r>
            <a:r>
              <a:rPr lang="zh-CN" altLang="en-US" sz="2400" dirty="0"/>
              <a:t>或（</a:t>
            </a:r>
            <a:r>
              <a:rPr lang="en-US" altLang="zh-CN" sz="2400"/>
              <a:t>ABCD . BF</a:t>
            </a:r>
            <a:r>
              <a:rPr lang="zh-CN" altLang="en-US" sz="2400" dirty="0"/>
              <a:t>）</a:t>
            </a:r>
            <a:r>
              <a:rPr lang="en-US" altLang="zh-CN" sz="2400"/>
              <a:t>H</a:t>
            </a:r>
            <a:endParaRPr lang="zh-CN" altLang="en-US" sz="2400" baseline="-16000" dirty="0"/>
          </a:p>
          <a:p>
            <a:endParaRPr lang="zh-CN" altLang="en-US" sz="2400" dirty="0">
              <a:latin typeface="Times New Roman" panose="02020603050405020304" pitchFamily="18" charset="0"/>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标题 147457"/>
          <p:cNvSpPr>
            <a:spLocks noGrp="1"/>
          </p:cNvSpPr>
          <p:nvPr>
            <p:ph type="title"/>
          </p:nvPr>
        </p:nvSpPr>
        <p:spPr/>
        <p:txBody>
          <a:bodyPr anchor="ctr" anchorCtr="0"/>
          <a:p>
            <a:r>
              <a:rPr lang="zh-CN" altLang="en-US" dirty="0">
                <a:latin typeface="Times New Roman" panose="02020603050405020304" pitchFamily="18" charset="0"/>
              </a:rPr>
              <a:t>二、各种进制数间的转换</a:t>
            </a:r>
            <a:endParaRPr lang="zh-CN" altLang="en-US" dirty="0">
              <a:latin typeface="Times New Roman" panose="02020603050405020304" pitchFamily="18" charset="0"/>
            </a:endParaRPr>
          </a:p>
        </p:txBody>
      </p:sp>
      <p:sp>
        <p:nvSpPr>
          <p:cNvPr id="147459" name="文本占位符 147458"/>
          <p:cNvSpPr>
            <a:spLocks noGrp="1"/>
          </p:cNvSpPr>
          <p:nvPr>
            <p:ph type="body" idx="1"/>
          </p:nvPr>
        </p:nvSpPr>
        <p:spPr>
          <a:xfrm>
            <a:off x="381000" y="1524000"/>
            <a:ext cx="9105265" cy="4795520"/>
          </a:xfrm>
        </p:spPr>
        <p:txBody>
          <a:bodyPr/>
          <a:p>
            <a:pPr>
              <a:buNone/>
            </a:pPr>
            <a:r>
              <a:rPr lang="zh-CN" altLang="en-US" dirty="0"/>
              <a:t>1. 非十进制数到十进制数的转换</a:t>
            </a:r>
            <a:endParaRPr lang="zh-CN" altLang="en-US" dirty="0"/>
          </a:p>
          <a:p>
            <a:pPr algn="just">
              <a:lnSpc>
                <a:spcPct val="130000"/>
              </a:lnSpc>
              <a:spcBef>
                <a:spcPct val="50000"/>
              </a:spcBef>
            </a:pPr>
            <a:r>
              <a:rPr lang="en-GB" altLang="zh-CN" sz="2400" err="1"/>
              <a:t>按相应</a:t>
            </a:r>
            <a:r>
              <a:rPr lang="zh-CN" altLang="en-GB" sz="2400" dirty="0"/>
              <a:t>进位计数制的权表达式展开，再按十进制求和。</a:t>
            </a:r>
            <a:r>
              <a:rPr lang="zh-CN" altLang="en-US" dirty="0"/>
              <a:t> </a:t>
            </a:r>
            <a:br>
              <a:rPr lang="zh-CN" altLang="en-US" dirty="0"/>
            </a:br>
            <a:r>
              <a:rPr lang="zh-CN" altLang="en-US" sz="2400" dirty="0">
                <a:latin typeface="Times New Roman" panose="02020603050405020304" pitchFamily="18" charset="0"/>
                <a:sym typeface="+mn-ea"/>
              </a:rPr>
              <a:t>例：将十六进制数</a:t>
            </a:r>
            <a:r>
              <a:rPr lang="en-US" altLang="zh-CN" sz="2400">
                <a:latin typeface="Times New Roman" panose="02020603050405020304" pitchFamily="18" charset="0"/>
                <a:sym typeface="+mn-ea"/>
              </a:rPr>
              <a:t>3A9.3C</a:t>
            </a:r>
            <a:r>
              <a:rPr lang="zh-CN" altLang="en-US" sz="2400" dirty="0">
                <a:latin typeface="Times New Roman" panose="02020603050405020304" pitchFamily="18" charset="0"/>
                <a:sym typeface="+mn-ea"/>
              </a:rPr>
              <a:t>转换成十进制数。</a:t>
            </a:r>
            <a:endParaRPr lang="zh-CN" altLang="en-US" sz="2400" dirty="0">
              <a:latin typeface="Times New Roman" panose="02020603050405020304" pitchFamily="18" charset="0"/>
              <a:sym typeface="+mn-ea"/>
            </a:endParaRPr>
          </a:p>
          <a:p>
            <a:pPr marL="0" indent="0" algn="l">
              <a:lnSpc>
                <a:spcPct val="130000"/>
              </a:lnSpc>
              <a:spcBef>
                <a:spcPct val="50000"/>
              </a:spcBef>
              <a:buNone/>
            </a:pPr>
            <a:r>
              <a:rPr lang="zh-CN" altLang="en-US" sz="2400" dirty="0">
                <a:latin typeface="Times New Roman" panose="02020603050405020304" pitchFamily="18" charset="0"/>
                <a:sym typeface="+mn-ea"/>
              </a:rPr>
              <a:t>解：</a:t>
            </a:r>
            <a:r>
              <a:rPr lang="zh-CN" altLang="en-US" sz="2500" dirty="0">
                <a:latin typeface="Times New Roman" panose="02020603050405020304" pitchFamily="18" charset="0"/>
                <a:sym typeface="+mn-ea"/>
              </a:rPr>
              <a:t>（</a:t>
            </a:r>
            <a:r>
              <a:rPr lang="en-US" altLang="zh-CN" sz="2500">
                <a:latin typeface="Times New Roman" panose="02020603050405020304" pitchFamily="18" charset="0"/>
                <a:sym typeface="+mn-ea"/>
              </a:rPr>
              <a:t>3A9.3C</a:t>
            </a:r>
            <a:r>
              <a:rPr lang="zh-CN" altLang="en-US" sz="2500">
                <a:latin typeface="Times New Roman" panose="02020603050405020304" pitchFamily="18" charset="0"/>
                <a:sym typeface="+mn-ea"/>
              </a:rPr>
              <a:t>）</a:t>
            </a:r>
            <a:r>
              <a:rPr lang="en-US" altLang="zh-CN" sz="2500" baseline="-25000">
                <a:latin typeface="Times New Roman" panose="02020603050405020304" pitchFamily="18" charset="0"/>
                <a:sym typeface="+mn-ea"/>
              </a:rPr>
              <a:t>16</a:t>
            </a:r>
            <a:r>
              <a:rPr lang="en-US" altLang="zh-CN" sz="2500">
                <a:latin typeface="Times New Roman" panose="02020603050405020304" pitchFamily="18" charset="0"/>
                <a:sym typeface="+mn-ea"/>
              </a:rPr>
              <a:t>=3×16</a:t>
            </a:r>
            <a:r>
              <a:rPr lang="en-US" altLang="zh-CN" sz="2500" baseline="30000">
                <a:latin typeface="Times New Roman" panose="02020603050405020304" pitchFamily="18" charset="0"/>
                <a:sym typeface="+mn-ea"/>
              </a:rPr>
              <a:t>2</a:t>
            </a:r>
            <a:r>
              <a:rPr lang="en-US" altLang="zh-CN" sz="2500">
                <a:latin typeface="Times New Roman" panose="02020603050405020304" pitchFamily="18" charset="0"/>
                <a:sym typeface="+mn-ea"/>
              </a:rPr>
              <a:t>+10×16</a:t>
            </a:r>
            <a:r>
              <a:rPr lang="en-US" altLang="zh-CN" sz="2500" baseline="30000">
                <a:latin typeface="Times New Roman" panose="02020603050405020304" pitchFamily="18" charset="0"/>
                <a:sym typeface="+mn-ea"/>
              </a:rPr>
              <a:t>1</a:t>
            </a:r>
            <a:r>
              <a:rPr lang="en-US" altLang="zh-CN" sz="2500">
                <a:latin typeface="Times New Roman" panose="02020603050405020304" pitchFamily="18" charset="0"/>
                <a:sym typeface="+mn-ea"/>
              </a:rPr>
              <a:t>+9×16</a:t>
            </a:r>
            <a:r>
              <a:rPr lang="en-US" altLang="zh-CN" sz="2500" baseline="30000">
                <a:latin typeface="Times New Roman" panose="02020603050405020304" pitchFamily="18" charset="0"/>
                <a:sym typeface="+mn-ea"/>
              </a:rPr>
              <a:t>0</a:t>
            </a:r>
            <a:r>
              <a:rPr lang="en-US" altLang="zh-CN" sz="2500">
                <a:latin typeface="Times New Roman" panose="02020603050405020304" pitchFamily="18" charset="0"/>
                <a:sym typeface="+mn-ea"/>
              </a:rPr>
              <a:t>+3×16</a:t>
            </a:r>
            <a:r>
              <a:rPr lang="zh-CN" altLang="en-US" sz="2500" baseline="30000">
                <a:latin typeface="Times New Roman" panose="02020603050405020304" pitchFamily="18" charset="0"/>
                <a:sym typeface="+mn-ea"/>
              </a:rPr>
              <a:t>－</a:t>
            </a:r>
            <a:r>
              <a:rPr lang="en-US" altLang="zh-CN" sz="2500" baseline="30000">
                <a:latin typeface="Times New Roman" panose="02020603050405020304" pitchFamily="18" charset="0"/>
                <a:sym typeface="+mn-ea"/>
              </a:rPr>
              <a:t>1</a:t>
            </a:r>
            <a:r>
              <a:rPr lang="en-US" altLang="zh-CN" sz="2500">
                <a:latin typeface="Times New Roman" panose="02020603050405020304" pitchFamily="18" charset="0"/>
                <a:sym typeface="+mn-ea"/>
              </a:rPr>
              <a:t>+12×16</a:t>
            </a:r>
            <a:r>
              <a:rPr lang="en-US" altLang="zh-CN" sz="2500" baseline="30000">
                <a:latin typeface="Times New Roman" panose="02020603050405020304" pitchFamily="18" charset="0"/>
                <a:sym typeface="+mn-ea"/>
              </a:rPr>
              <a:t>-2</a:t>
            </a:r>
            <a:endParaRPr lang="en-US" altLang="zh-CN" sz="2500">
              <a:latin typeface="Times New Roman" panose="02020603050405020304" pitchFamily="18" charset="0"/>
            </a:endParaRPr>
          </a:p>
          <a:p>
            <a:pPr marL="0" indent="0" algn="l">
              <a:lnSpc>
                <a:spcPct val="130000"/>
              </a:lnSpc>
              <a:spcBef>
                <a:spcPct val="50000"/>
              </a:spcBef>
              <a:buNone/>
            </a:pPr>
            <a:r>
              <a:rPr lang="en-US" altLang="zh-CN" sz="2500">
                <a:latin typeface="Times New Roman" panose="02020603050405020304" pitchFamily="18" charset="0"/>
                <a:sym typeface="+mn-ea"/>
              </a:rPr>
              <a:t>               =768+160+9+0.1875+0.046875</a:t>
            </a:r>
            <a:endParaRPr lang="en-US" altLang="zh-CN" sz="2500">
              <a:latin typeface="Times New Roman" panose="02020603050405020304" pitchFamily="18" charset="0"/>
            </a:endParaRPr>
          </a:p>
          <a:p>
            <a:pPr marL="0" indent="0" algn="l">
              <a:lnSpc>
                <a:spcPct val="130000"/>
              </a:lnSpc>
              <a:spcBef>
                <a:spcPct val="50000"/>
              </a:spcBef>
              <a:buNone/>
            </a:pPr>
            <a:r>
              <a:rPr lang="en-US" altLang="zh-CN" sz="2500">
                <a:latin typeface="Times New Roman" panose="02020603050405020304" pitchFamily="18" charset="0"/>
                <a:sym typeface="+mn-ea"/>
              </a:rPr>
              <a:t>               =(937.234375)</a:t>
            </a:r>
            <a:r>
              <a:rPr lang="en-US" altLang="zh-CN" sz="2500" baseline="-30000">
                <a:latin typeface="Times New Roman" panose="02020603050405020304" pitchFamily="18" charset="0"/>
                <a:sym typeface="+mn-ea"/>
              </a:rPr>
              <a:t>10</a:t>
            </a:r>
            <a:endParaRPr lang="en-US" altLang="zh-CN" sz="2500" baseline="-30000">
              <a:latin typeface="Times New Roman" panose="02020603050405020304" pitchFamily="18" charset="0"/>
            </a:endParaRPr>
          </a:p>
          <a:p>
            <a:pPr algn="l">
              <a:buNone/>
            </a:pPr>
            <a:endParaRPr lang="zh-CN" altLang="en-US" sz="2500" dirty="0">
              <a:solidFill>
                <a:srgbClr val="990000"/>
              </a:solidFill>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3" name="文本占位符 148482"/>
          <p:cNvSpPr>
            <a:spLocks noGrp="1"/>
          </p:cNvSpPr>
          <p:nvPr>
            <p:ph type="body" idx="1"/>
          </p:nvPr>
        </p:nvSpPr>
        <p:spPr/>
        <p:txBody>
          <a:bodyPr/>
          <a:p>
            <a:pPr>
              <a:buNone/>
            </a:pPr>
            <a:r>
              <a:rPr lang="zh-CN" altLang="en-US" dirty="0"/>
              <a:t>2.</a:t>
            </a:r>
            <a:r>
              <a:rPr lang="zh-CN" altLang="en-US" dirty="0">
                <a:latin typeface="Times New Roman" panose="02020603050405020304" pitchFamily="18" charset="0"/>
              </a:rPr>
              <a:t>  十进制到非十进制数的转换</a:t>
            </a:r>
            <a:endParaRPr lang="zh-CN" altLang="en-US" dirty="0">
              <a:latin typeface="Times New Roman" panose="02020603050405020304" pitchFamily="18" charset="0"/>
            </a:endParaRPr>
          </a:p>
          <a:p>
            <a:pPr>
              <a:spcAft>
                <a:spcPct val="20000"/>
              </a:spcAft>
            </a:pPr>
            <a:r>
              <a:rPr lang="zh-CN" altLang="en-US" sz="2400" dirty="0"/>
              <a:t>对二进制的转换：</a:t>
            </a:r>
            <a:endParaRPr lang="zh-CN" altLang="en-US" sz="2400" dirty="0"/>
          </a:p>
          <a:p>
            <a:pPr>
              <a:spcAft>
                <a:spcPct val="20000"/>
              </a:spcAft>
              <a:buNone/>
            </a:pPr>
            <a:r>
              <a:rPr lang="zh-CN" altLang="en-US" sz="2400" dirty="0"/>
              <a:t>        对整数：除2取余；</a:t>
            </a:r>
            <a:endParaRPr lang="zh-CN" altLang="en-US" sz="2400" dirty="0"/>
          </a:p>
          <a:p>
            <a:pPr>
              <a:spcAft>
                <a:spcPct val="20000"/>
              </a:spcAft>
              <a:buNone/>
            </a:pPr>
            <a:r>
              <a:rPr lang="zh-CN" altLang="en-US" sz="2400" dirty="0"/>
              <a:t>        对小数：乘2取整。</a:t>
            </a:r>
            <a:endParaRPr lang="zh-CN" altLang="en-US" sz="2400" dirty="0"/>
          </a:p>
          <a:p>
            <a:pPr>
              <a:spcAft>
                <a:spcPct val="20000"/>
              </a:spcAft>
            </a:pPr>
            <a:r>
              <a:rPr lang="zh-CN" altLang="en-US" sz="2400" dirty="0"/>
              <a:t>对十六进制的转换：</a:t>
            </a:r>
            <a:endParaRPr lang="zh-CN" altLang="en-US" sz="2400" dirty="0"/>
          </a:p>
          <a:p>
            <a:pPr>
              <a:spcAft>
                <a:spcPct val="20000"/>
              </a:spcAft>
              <a:buNone/>
            </a:pPr>
            <a:r>
              <a:rPr lang="zh-CN" altLang="en-US" sz="2400" dirty="0"/>
              <a:t>       对整数：除16取余； </a:t>
            </a:r>
            <a:endParaRPr lang="zh-CN" altLang="en-US" sz="2400" dirty="0"/>
          </a:p>
          <a:p>
            <a:pPr>
              <a:spcAft>
                <a:spcPct val="20000"/>
              </a:spcAft>
              <a:buNone/>
            </a:pPr>
            <a:r>
              <a:rPr lang="zh-CN" altLang="en-US" sz="2400" dirty="0"/>
              <a:t>       对小数：乘16取整。</a:t>
            </a:r>
            <a:endParaRPr lang="zh-CN" altLang="en-US" sz="2400" dirty="0"/>
          </a:p>
          <a:p>
            <a:pPr>
              <a:buNone/>
            </a:pPr>
            <a:r>
              <a:rPr lang="zh-CN" altLang="en-US" sz="2400" dirty="0"/>
              <a:t>以小数点为起点求得整数和小数的各个位。</a:t>
            </a:r>
            <a:endParaRPr lang="zh-CN" altLang="en-US" sz="2400"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0" name="文本框 9219"/>
          <p:cNvSpPr txBox="1"/>
          <p:nvPr/>
        </p:nvSpPr>
        <p:spPr>
          <a:xfrm>
            <a:off x="533400" y="1219200"/>
            <a:ext cx="8229600" cy="5751513"/>
          </a:xfrm>
          <a:prstGeom prst="rect">
            <a:avLst/>
          </a:prstGeom>
          <a:noFill/>
          <a:ln w="9525">
            <a:noFill/>
          </a:ln>
        </p:spPr>
        <p:txBody>
          <a:bodyPr>
            <a:spAutoFit/>
          </a:bodyPr>
          <a:p>
            <a:pPr algn="just">
              <a:lnSpc>
                <a:spcPct val="120000"/>
              </a:lnSpc>
              <a:spcBef>
                <a:spcPct val="50000"/>
              </a:spcBef>
            </a:pPr>
            <a:r>
              <a:rPr lang="en-US" altLang="zh-CN" dirty="0">
                <a:latin typeface="Times New Roman" panose="02020603050405020304" pitchFamily="18" charset="0"/>
              </a:rPr>
              <a:t>        </a:t>
            </a:r>
            <a:r>
              <a:rPr lang="en-US" altLang="zh-CN" b="1">
                <a:latin typeface="Times New Roman" panose="02020603050405020304" pitchFamily="18" charset="0"/>
              </a:rPr>
              <a:t>1.2.2  </a:t>
            </a:r>
            <a:r>
              <a:rPr lang="zh-CN" altLang="en-US" b="1" dirty="0">
                <a:latin typeface="Times New Roman" panose="02020603050405020304" pitchFamily="18" charset="0"/>
              </a:rPr>
              <a:t>十进制整数转换为二进制整数</a:t>
            </a:r>
            <a:endParaRPr lang="zh-CN" altLang="en-US" dirty="0">
              <a:latin typeface="Times New Roman" panose="02020603050405020304" pitchFamily="18" charset="0"/>
            </a:endParaRPr>
          </a:p>
          <a:p>
            <a:pPr algn="just">
              <a:lnSpc>
                <a:spcPct val="120000"/>
              </a:lnSpc>
              <a:spcBef>
                <a:spcPct val="50000"/>
              </a:spcBef>
            </a:pPr>
            <a:r>
              <a:rPr lang="zh-CN" altLang="en-US" dirty="0">
                <a:latin typeface="Times New Roman" panose="02020603050405020304" pitchFamily="18" charset="0"/>
              </a:rPr>
              <a:t>有两种转换方法：</a:t>
            </a:r>
            <a:endParaRPr lang="zh-CN" altLang="en-US" dirty="0">
              <a:latin typeface="Times New Roman" panose="02020603050405020304" pitchFamily="18" charset="0"/>
            </a:endParaRPr>
          </a:p>
          <a:p>
            <a:pPr algn="just">
              <a:lnSpc>
                <a:spcPct val="120000"/>
              </a:lnSpc>
              <a:spcBef>
                <a:spcPct val="50000"/>
              </a:spcBef>
            </a:pPr>
            <a:r>
              <a:rPr lang="zh-CN" altLang="en-US" dirty="0">
                <a:latin typeface="Times New Roman" panose="02020603050405020304" pitchFamily="18" charset="0"/>
              </a:rPr>
              <a:t>    （</a:t>
            </a:r>
            <a:r>
              <a:rPr lang="en-US" altLang="zh-CN">
                <a:latin typeface="Times New Roman" panose="02020603050405020304" pitchFamily="18" charset="0"/>
              </a:rPr>
              <a:t>1</a:t>
            </a:r>
            <a:r>
              <a:rPr lang="zh-CN" altLang="en-US" dirty="0">
                <a:latin typeface="Times New Roman" panose="02020603050405020304" pitchFamily="18" charset="0"/>
              </a:rPr>
              <a:t>）减权定位法</a:t>
            </a:r>
            <a:endParaRPr lang="zh-CN" altLang="en-US" dirty="0">
              <a:latin typeface="Times New Roman" panose="02020603050405020304" pitchFamily="18" charset="0"/>
            </a:endParaRPr>
          </a:p>
          <a:p>
            <a:pPr algn="just">
              <a:lnSpc>
                <a:spcPct val="120000"/>
              </a:lnSpc>
              <a:spcBef>
                <a:spcPct val="50000"/>
              </a:spcBef>
            </a:pPr>
            <a:r>
              <a:rPr lang="zh-CN" altLang="en-US" dirty="0">
                <a:latin typeface="Times New Roman" panose="02020603050405020304" pitchFamily="18" charset="0"/>
              </a:rPr>
              <a:t>    对于二进制数，其多项式可写为：</a:t>
            </a:r>
            <a:endParaRPr lang="zh-CN" altLang="en-US" dirty="0">
              <a:latin typeface="Times New Roman" panose="02020603050405020304" pitchFamily="18" charset="0"/>
            </a:endParaRPr>
          </a:p>
          <a:p>
            <a:pPr algn="just">
              <a:lnSpc>
                <a:spcPct val="120000"/>
              </a:lnSpc>
              <a:spcBef>
                <a:spcPct val="50000"/>
              </a:spcBef>
            </a:pPr>
            <a:r>
              <a:rPr lang="en-US" altLang="zh-CN">
                <a:latin typeface="Times New Roman" panose="02020603050405020304" pitchFamily="18" charset="0"/>
              </a:rPr>
              <a:t>K</a:t>
            </a:r>
            <a:r>
              <a:rPr lang="en-US" altLang="zh-CN" baseline="-30000">
                <a:latin typeface="Times New Roman" panose="02020603050405020304" pitchFamily="18" charset="0"/>
              </a:rPr>
              <a:t>n</a:t>
            </a:r>
            <a:r>
              <a:rPr lang="en-US" altLang="zh-CN">
                <a:latin typeface="Times New Roman" panose="02020603050405020304" pitchFamily="18" charset="0"/>
              </a:rPr>
              <a:t>2</a:t>
            </a:r>
            <a:r>
              <a:rPr lang="en-US" altLang="zh-CN" baseline="30000">
                <a:latin typeface="Times New Roman" panose="02020603050405020304" pitchFamily="18" charset="0"/>
              </a:rPr>
              <a:t>n</a:t>
            </a:r>
            <a:r>
              <a:rPr lang="en-US" altLang="zh-CN">
                <a:latin typeface="Times New Roman" panose="02020603050405020304" pitchFamily="18" charset="0"/>
              </a:rPr>
              <a:t>+K</a:t>
            </a:r>
            <a:r>
              <a:rPr lang="en-US" altLang="zh-CN" baseline="-30000">
                <a:latin typeface="Times New Roman" panose="02020603050405020304" pitchFamily="18" charset="0"/>
              </a:rPr>
              <a:t>n-1</a:t>
            </a:r>
            <a:r>
              <a:rPr lang="en-US" altLang="zh-CN">
                <a:latin typeface="Times New Roman" panose="02020603050405020304" pitchFamily="18" charset="0"/>
              </a:rPr>
              <a:t>2</a:t>
            </a:r>
            <a:r>
              <a:rPr lang="en-US" altLang="zh-CN" baseline="30000">
                <a:latin typeface="Times New Roman" panose="02020603050405020304" pitchFamily="18" charset="0"/>
              </a:rPr>
              <a:t>n-1</a:t>
            </a:r>
            <a:r>
              <a:rPr lang="en-US" altLang="zh-CN">
                <a:latin typeface="Times New Roman" panose="02020603050405020304" pitchFamily="18" charset="0"/>
              </a:rPr>
              <a:t>+</a:t>
            </a:r>
            <a:r>
              <a:rPr lang="en-US" altLang="zh-CN" b="1">
                <a:latin typeface="Times New Roman" panose="02020603050405020304" pitchFamily="18" charset="0"/>
              </a:rPr>
              <a:t>…</a:t>
            </a:r>
            <a:r>
              <a:rPr lang="en-US" altLang="zh-CN">
                <a:latin typeface="Times New Roman" panose="02020603050405020304" pitchFamily="18" charset="0"/>
              </a:rPr>
              <a:t>+K</a:t>
            </a:r>
            <a:r>
              <a:rPr lang="en-US" altLang="zh-CN" baseline="-30000">
                <a:latin typeface="Times New Roman" panose="02020603050405020304" pitchFamily="18" charset="0"/>
              </a:rPr>
              <a:t>2</a:t>
            </a:r>
            <a:r>
              <a:rPr lang="en-US" altLang="zh-CN">
                <a:latin typeface="Times New Roman" panose="02020603050405020304" pitchFamily="18" charset="0"/>
              </a:rPr>
              <a:t>2</a:t>
            </a:r>
            <a:r>
              <a:rPr lang="en-US" altLang="zh-CN" baseline="30000">
                <a:latin typeface="Times New Roman" panose="02020603050405020304" pitchFamily="18" charset="0"/>
              </a:rPr>
              <a:t>2</a:t>
            </a:r>
            <a:r>
              <a:rPr lang="en-US" altLang="zh-CN">
                <a:latin typeface="Times New Roman" panose="02020603050405020304" pitchFamily="18" charset="0"/>
              </a:rPr>
              <a:t>+K</a:t>
            </a:r>
            <a:r>
              <a:rPr lang="en-US" altLang="zh-CN" baseline="-30000">
                <a:latin typeface="Times New Roman" panose="02020603050405020304" pitchFamily="18" charset="0"/>
              </a:rPr>
              <a:t>1</a:t>
            </a:r>
            <a:r>
              <a:rPr lang="en-US" altLang="zh-CN">
                <a:latin typeface="Times New Roman" panose="02020603050405020304" pitchFamily="18" charset="0"/>
              </a:rPr>
              <a:t>2</a:t>
            </a:r>
            <a:r>
              <a:rPr lang="en-US" altLang="zh-CN" baseline="30000">
                <a:latin typeface="Times New Roman" panose="02020603050405020304" pitchFamily="18" charset="0"/>
              </a:rPr>
              <a:t>1</a:t>
            </a:r>
            <a:r>
              <a:rPr lang="en-US" altLang="zh-CN">
                <a:latin typeface="Times New Roman" panose="02020603050405020304" pitchFamily="18" charset="0"/>
              </a:rPr>
              <a:t>+K</a:t>
            </a:r>
            <a:r>
              <a:rPr lang="en-US" altLang="zh-CN" baseline="-30000">
                <a:latin typeface="Times New Roman" panose="02020603050405020304" pitchFamily="18" charset="0"/>
              </a:rPr>
              <a:t>0</a:t>
            </a:r>
            <a:r>
              <a:rPr lang="en-US" altLang="zh-CN">
                <a:latin typeface="Times New Roman" panose="02020603050405020304" pitchFamily="18" charset="0"/>
              </a:rPr>
              <a:t>2</a:t>
            </a:r>
            <a:r>
              <a:rPr lang="en-US" altLang="zh-CN" baseline="30000">
                <a:latin typeface="Times New Roman" panose="02020603050405020304" pitchFamily="18" charset="0"/>
              </a:rPr>
              <a:t>0</a:t>
            </a:r>
            <a:endParaRPr lang="en-US" altLang="zh-CN">
              <a:latin typeface="Times New Roman" panose="02020603050405020304" pitchFamily="18" charset="0"/>
            </a:endParaRPr>
          </a:p>
          <a:p>
            <a:pPr algn="just">
              <a:lnSpc>
                <a:spcPct val="120000"/>
              </a:lnSpc>
              <a:spcBef>
                <a:spcPct val="50000"/>
              </a:spcBef>
            </a:pPr>
            <a:r>
              <a:rPr lang="en-US" altLang="zh-CN">
                <a:latin typeface="Times New Roman" panose="02020603050405020304" pitchFamily="18" charset="0"/>
              </a:rPr>
              <a:t>    </a:t>
            </a:r>
            <a:r>
              <a:rPr lang="zh-CN" altLang="en-US" dirty="0">
                <a:latin typeface="Times New Roman" panose="02020603050405020304" pitchFamily="18" charset="0"/>
              </a:rPr>
              <a:t>多项式中每项的系数</a:t>
            </a:r>
            <a:r>
              <a:rPr lang="en-US" altLang="zh-CN" err="1">
                <a:latin typeface="Times New Roman" panose="02020603050405020304" pitchFamily="18" charset="0"/>
              </a:rPr>
              <a:t>Ki</a:t>
            </a:r>
            <a:r>
              <a:rPr lang="zh-CN" altLang="en-US" dirty="0">
                <a:latin typeface="Times New Roman" panose="02020603050405020304" pitchFamily="18" charset="0"/>
              </a:rPr>
              <a:t>仅取</a:t>
            </a:r>
            <a:r>
              <a:rPr lang="en-US" altLang="zh-CN">
                <a:latin typeface="Times New Roman" panose="02020603050405020304" pitchFamily="18" charset="0"/>
              </a:rPr>
              <a:t>0</a:t>
            </a:r>
            <a:r>
              <a:rPr lang="zh-CN" altLang="en-US" dirty="0">
                <a:latin typeface="Times New Roman" panose="02020603050405020304" pitchFamily="18" charset="0"/>
              </a:rPr>
              <a:t>或</a:t>
            </a:r>
            <a:r>
              <a:rPr lang="en-US" altLang="zh-CN">
                <a:latin typeface="Times New Roman" panose="02020603050405020304" pitchFamily="18" charset="0"/>
              </a:rPr>
              <a:t>1</a:t>
            </a:r>
            <a:r>
              <a:rPr lang="zh-CN" altLang="en-US" dirty="0">
                <a:latin typeface="Times New Roman" panose="02020603050405020304" pitchFamily="18" charset="0"/>
              </a:rPr>
              <a:t>，由系数组成的一个二进制数：</a:t>
            </a:r>
            <a:endParaRPr lang="zh-CN" altLang="en-US" dirty="0">
              <a:latin typeface="Times New Roman" panose="02020603050405020304" pitchFamily="18" charset="0"/>
            </a:endParaRPr>
          </a:p>
          <a:p>
            <a:pPr algn="just">
              <a:lnSpc>
                <a:spcPct val="120000"/>
              </a:lnSpc>
              <a:spcBef>
                <a:spcPct val="50000"/>
              </a:spcBef>
            </a:pPr>
            <a:r>
              <a:rPr lang="zh-CN" altLang="en-US" dirty="0">
                <a:latin typeface="Times New Roman" panose="02020603050405020304" pitchFamily="18" charset="0"/>
              </a:rPr>
              <a:t>        </a:t>
            </a:r>
            <a:r>
              <a:rPr lang="en-US" altLang="zh-CN">
                <a:latin typeface="Times New Roman" panose="02020603050405020304" pitchFamily="18" charset="0"/>
              </a:rPr>
              <a:t>K</a:t>
            </a:r>
            <a:r>
              <a:rPr lang="en-US" altLang="zh-CN" baseline="-30000">
                <a:latin typeface="Times New Roman" panose="02020603050405020304" pitchFamily="18" charset="0"/>
              </a:rPr>
              <a:t>n</a:t>
            </a:r>
            <a:r>
              <a:rPr lang="en-US" altLang="zh-CN">
                <a:latin typeface="Times New Roman" panose="02020603050405020304" pitchFamily="18" charset="0"/>
              </a:rPr>
              <a:t>K</a:t>
            </a:r>
            <a:r>
              <a:rPr lang="en-US" altLang="zh-CN" baseline="-30000">
                <a:latin typeface="Times New Roman" panose="02020603050405020304" pitchFamily="18" charset="0"/>
              </a:rPr>
              <a:t>n-1</a:t>
            </a:r>
            <a:r>
              <a:rPr lang="en-US" altLang="zh-CN" b="1">
                <a:latin typeface="Times New Roman" panose="02020603050405020304" pitchFamily="18" charset="0"/>
              </a:rPr>
              <a:t>……</a:t>
            </a:r>
            <a:r>
              <a:rPr lang="en-US" altLang="zh-CN">
                <a:latin typeface="Times New Roman" panose="02020603050405020304" pitchFamily="18" charset="0"/>
              </a:rPr>
              <a:t>K</a:t>
            </a:r>
            <a:r>
              <a:rPr lang="en-US" altLang="zh-CN" baseline="-30000">
                <a:latin typeface="Times New Roman" panose="02020603050405020304" pitchFamily="18" charset="0"/>
              </a:rPr>
              <a:t>2</a:t>
            </a:r>
            <a:r>
              <a:rPr lang="en-US" altLang="zh-CN">
                <a:latin typeface="Times New Roman" panose="02020603050405020304" pitchFamily="18" charset="0"/>
              </a:rPr>
              <a:t>K</a:t>
            </a:r>
            <a:r>
              <a:rPr lang="en-US" altLang="zh-CN" baseline="-30000">
                <a:latin typeface="Times New Roman" panose="02020603050405020304" pitchFamily="18" charset="0"/>
              </a:rPr>
              <a:t>1</a:t>
            </a:r>
            <a:r>
              <a:rPr lang="en-US" altLang="zh-CN">
                <a:latin typeface="Times New Roman" panose="02020603050405020304" pitchFamily="18" charset="0"/>
              </a:rPr>
              <a:t>K</a:t>
            </a:r>
            <a:r>
              <a:rPr lang="en-US" altLang="zh-CN" baseline="-30000">
                <a:latin typeface="Times New Roman" panose="02020603050405020304" pitchFamily="18" charset="0"/>
              </a:rPr>
              <a:t>0</a:t>
            </a:r>
            <a:endParaRPr lang="en-US" altLang="zh-CN">
              <a:latin typeface="Times New Roman" panose="02020603050405020304" pitchFamily="18" charset="0"/>
            </a:endParaRPr>
          </a:p>
          <a:p>
            <a:pPr algn="just">
              <a:lnSpc>
                <a:spcPct val="120000"/>
              </a:lnSpc>
              <a:spcBef>
                <a:spcPct val="50000"/>
              </a:spcBef>
            </a:pPr>
            <a:r>
              <a:rPr lang="en-US" altLang="zh-CN">
                <a:latin typeface="Times New Roman" panose="02020603050405020304" pitchFamily="18" charset="0"/>
              </a:rPr>
              <a:t> </a:t>
            </a:r>
            <a:r>
              <a:rPr lang="zh-CN" altLang="en-US" dirty="0">
                <a:latin typeface="宋体" panose="02010600030101010101" pitchFamily="2" charset="-122"/>
              </a:rPr>
              <a:t>而</a:t>
            </a:r>
            <a:r>
              <a:rPr lang="en-US" altLang="zh-CN">
                <a:latin typeface="Times New Roman" panose="02020603050405020304" pitchFamily="18" charset="0"/>
              </a:rPr>
              <a:t>2</a:t>
            </a:r>
            <a:r>
              <a:rPr lang="en-US" altLang="zh-CN" baseline="30000">
                <a:latin typeface="Times New Roman" panose="02020603050405020304" pitchFamily="18" charset="0"/>
              </a:rPr>
              <a:t>n</a:t>
            </a:r>
            <a:r>
              <a:rPr lang="en-US" altLang="zh-CN">
                <a:latin typeface="Times New Roman" panose="02020603050405020304" pitchFamily="18" charset="0"/>
              </a:rPr>
              <a:t>2</a:t>
            </a:r>
            <a:r>
              <a:rPr lang="en-US" altLang="zh-CN" baseline="30000">
                <a:latin typeface="Times New Roman" panose="02020603050405020304" pitchFamily="18" charset="0"/>
              </a:rPr>
              <a:t>n-1</a:t>
            </a:r>
            <a:r>
              <a:rPr lang="en-US" altLang="zh-CN">
                <a:latin typeface="Times New Roman" panose="02020603050405020304" pitchFamily="18" charset="0"/>
              </a:rPr>
              <a:t>…2</a:t>
            </a:r>
            <a:r>
              <a:rPr lang="en-US" altLang="zh-CN" baseline="30000">
                <a:latin typeface="Times New Roman" panose="02020603050405020304" pitchFamily="18" charset="0"/>
              </a:rPr>
              <a:t>2</a:t>
            </a:r>
            <a:r>
              <a:rPr lang="en-US" altLang="zh-CN">
                <a:latin typeface="Times New Roman" panose="02020603050405020304" pitchFamily="18" charset="0"/>
              </a:rPr>
              <a:t>2</a:t>
            </a:r>
            <a:r>
              <a:rPr lang="en-US" altLang="zh-CN" baseline="30000">
                <a:latin typeface="Times New Roman" panose="02020603050405020304" pitchFamily="18" charset="0"/>
              </a:rPr>
              <a:t>1</a:t>
            </a:r>
            <a:r>
              <a:rPr lang="en-US" altLang="zh-CN">
                <a:latin typeface="Times New Roman" panose="02020603050405020304" pitchFamily="18" charset="0"/>
              </a:rPr>
              <a:t>2</a:t>
            </a:r>
            <a:r>
              <a:rPr lang="en-US" altLang="zh-CN" baseline="30000">
                <a:latin typeface="Times New Roman" panose="02020603050405020304" pitchFamily="18" charset="0"/>
              </a:rPr>
              <a:t>0</a:t>
            </a:r>
            <a:r>
              <a:rPr lang="zh-CN" altLang="en-US" dirty="0">
                <a:latin typeface="宋体" panose="02010600030101010101" pitchFamily="2" charset="-122"/>
              </a:rPr>
              <a:t>则是每项的位权。若该项系数</a:t>
            </a:r>
            <a:r>
              <a:rPr lang="en-US" altLang="zh-CN" err="1">
                <a:latin typeface="Times New Roman" panose="02020603050405020304" pitchFamily="18" charset="0"/>
              </a:rPr>
              <a:t>Ki</a:t>
            </a:r>
            <a:r>
              <a:rPr lang="en-US" altLang="zh-CN">
                <a:latin typeface="Times New Roman" panose="02020603050405020304" pitchFamily="18" charset="0"/>
              </a:rPr>
              <a:t>=0,</a:t>
            </a:r>
            <a:r>
              <a:rPr lang="zh-CN" altLang="en-US" dirty="0">
                <a:latin typeface="宋体" panose="02010600030101010101" pitchFamily="2" charset="-122"/>
              </a:rPr>
              <a:t>则该项的值为</a:t>
            </a:r>
            <a:r>
              <a:rPr lang="en-US" altLang="zh-CN">
                <a:latin typeface="Times New Roman" panose="02020603050405020304" pitchFamily="18" charset="0"/>
              </a:rPr>
              <a:t>0</a:t>
            </a:r>
            <a:r>
              <a:rPr lang="zh-CN" altLang="en-US" dirty="0">
                <a:latin typeface="宋体" panose="02010600030101010101" pitchFamily="2" charset="-122"/>
              </a:rPr>
              <a:t>，若</a:t>
            </a:r>
            <a:r>
              <a:rPr lang="en-US" altLang="zh-CN" err="1">
                <a:latin typeface="Times New Roman" panose="02020603050405020304" pitchFamily="18" charset="0"/>
              </a:rPr>
              <a:t>K</a:t>
            </a:r>
            <a:r>
              <a:rPr lang="en-US" altLang="zh-CN" baseline="-30000" err="1">
                <a:latin typeface="Times New Roman" panose="02020603050405020304" pitchFamily="18" charset="0"/>
              </a:rPr>
              <a:t>i</a:t>
            </a:r>
            <a:r>
              <a:rPr lang="en-US" altLang="zh-CN">
                <a:latin typeface="Times New Roman" panose="02020603050405020304" pitchFamily="18" charset="0"/>
              </a:rPr>
              <a:t>=1,</a:t>
            </a:r>
            <a:r>
              <a:rPr lang="zh-CN" altLang="en-US" dirty="0">
                <a:latin typeface="宋体" panose="02010600030101010101" pitchFamily="2" charset="-122"/>
              </a:rPr>
              <a:t>则该项的值为对应项位权的值</a:t>
            </a:r>
            <a:r>
              <a:rPr lang="en-US" altLang="zh-CN">
                <a:latin typeface="Times New Roman" panose="02020603050405020304" pitchFamily="18" charset="0"/>
              </a:rPr>
              <a:t>2</a:t>
            </a:r>
            <a:r>
              <a:rPr lang="en-US" altLang="zh-CN" baseline="30000">
                <a:latin typeface="Times New Roman" panose="02020603050405020304" pitchFamily="18" charset="0"/>
              </a:rPr>
              <a:t>i</a:t>
            </a:r>
            <a:r>
              <a:rPr lang="en-US" altLang="zh-CN">
                <a:latin typeface="Times New Roman" panose="02020603050405020304" pitchFamily="18" charset="0"/>
              </a:rPr>
              <a:t> </a:t>
            </a:r>
            <a:r>
              <a:rPr lang="zh-CN" altLang="en-US">
                <a:latin typeface="宋体" panose="02010600030101010101" pitchFamily="2" charset="-122"/>
              </a:rPr>
              <a:t>。</a:t>
            </a:r>
            <a:r>
              <a:rPr lang="zh-CN" altLang="en-US">
                <a:latin typeface="Times New Roman" panose="02020603050405020304" pitchFamily="18" charset="0"/>
              </a:rPr>
              <a:t> </a:t>
            </a:r>
            <a:endParaRPr lang="zh-CN" altLang="en-US">
              <a:latin typeface="Times New Roman" panose="02020603050405020304" pitchFamily="18" charset="0"/>
            </a:endParaRPr>
          </a:p>
        </p:txBody>
      </p:sp>
    </p:spTree>
  </p:cSld>
  <p:clrMapOvr>
    <a:masterClrMapping/>
  </p:clrMapOvr>
  <p:transition spd="med">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文本框 10243"/>
          <p:cNvSpPr txBox="1"/>
          <p:nvPr/>
        </p:nvSpPr>
        <p:spPr>
          <a:xfrm>
            <a:off x="533400" y="1219200"/>
            <a:ext cx="8153400" cy="4549775"/>
          </a:xfrm>
          <a:prstGeom prst="rect">
            <a:avLst/>
          </a:prstGeom>
          <a:noFill/>
          <a:ln w="9525">
            <a:noFill/>
          </a:ln>
        </p:spPr>
        <p:txBody>
          <a:bodyPr>
            <a:spAutoFit/>
          </a:bodyPr>
          <a:p>
            <a:pPr algn="just">
              <a:lnSpc>
                <a:spcPct val="110000"/>
              </a:lnSpc>
              <a:spcBef>
                <a:spcPct val="50000"/>
              </a:spcBef>
            </a:pPr>
            <a:r>
              <a:rPr lang="zh-CN" altLang="en-US" dirty="0">
                <a:latin typeface="Times New Roman" panose="02020603050405020304" pitchFamily="18" charset="0"/>
              </a:rPr>
              <a:t>二进制数中各位的权值为：纯整数的最低位为</a:t>
            </a:r>
            <a:r>
              <a:rPr lang="en-US" altLang="zh-CN">
                <a:latin typeface="Times New Roman" panose="02020603050405020304" pitchFamily="18" charset="0"/>
              </a:rPr>
              <a:t>1</a:t>
            </a:r>
            <a:r>
              <a:rPr lang="zh-CN" altLang="en-US" dirty="0">
                <a:latin typeface="Times New Roman" panose="02020603050405020304" pitchFamily="18" charset="0"/>
              </a:rPr>
              <a:t>，往左每位以</a:t>
            </a:r>
            <a:r>
              <a:rPr lang="en-US" altLang="zh-CN">
                <a:latin typeface="Times New Roman" panose="02020603050405020304" pitchFamily="18" charset="0"/>
              </a:rPr>
              <a:t>2</a:t>
            </a:r>
            <a:r>
              <a:rPr lang="zh-CN" altLang="en-US" dirty="0">
                <a:latin typeface="Times New Roman" panose="02020603050405020304" pitchFamily="18" charset="0"/>
              </a:rPr>
              <a:t>的倍率递增。这种权值是很好记的。只要画</a:t>
            </a:r>
            <a:r>
              <a:rPr lang="en-US" altLang="zh-CN">
                <a:latin typeface="Times New Roman" panose="02020603050405020304" pitchFamily="18" charset="0"/>
              </a:rPr>
              <a:t>­</a:t>
            </a:r>
            <a:r>
              <a:rPr lang="zh-CN" altLang="en-US" dirty="0">
                <a:latin typeface="Times New Roman" panose="02020603050405020304" pitchFamily="18" charset="0"/>
              </a:rPr>
              <a:t>出下列草图，即可方便地用减法完成转换。</a:t>
            </a:r>
            <a:endParaRPr lang="zh-CN" altLang="en-US" dirty="0">
              <a:latin typeface="Times New Roman" panose="02020603050405020304" pitchFamily="18" charset="0"/>
            </a:endParaRPr>
          </a:p>
          <a:p>
            <a:pPr algn="just">
              <a:lnSpc>
                <a:spcPct val="90000"/>
              </a:lnSpc>
              <a:spcBef>
                <a:spcPct val="50000"/>
              </a:spcBef>
            </a:pPr>
            <a:r>
              <a:rPr lang="zh-CN" altLang="en-US" dirty="0">
                <a:latin typeface="Times New Roman" panose="02020603050405020304" pitchFamily="18" charset="0"/>
              </a:rPr>
              <a:t> </a:t>
            </a:r>
            <a:r>
              <a:rPr lang="zh-CN" altLang="en-US" sz="2000" dirty="0">
                <a:latin typeface="Times New Roman" panose="02020603050405020304" pitchFamily="18" charset="0"/>
              </a:rPr>
              <a:t>位权</a:t>
            </a:r>
            <a:r>
              <a:rPr lang="en-US" altLang="zh-CN" sz="2000">
                <a:latin typeface="Times New Roman" panose="02020603050405020304" pitchFamily="18" charset="0"/>
              </a:rPr>
              <a:t>1024  512  256  128   64    32   16   8     4     2     1                                   </a:t>
            </a:r>
            <a:endParaRPr lang="en-US" altLang="zh-CN" sz="2000">
              <a:latin typeface="Times New Roman" panose="02020603050405020304" pitchFamily="18" charset="0"/>
            </a:endParaRPr>
          </a:p>
          <a:p>
            <a:pPr algn="just">
              <a:lnSpc>
                <a:spcPct val="90000"/>
              </a:lnSpc>
              <a:spcBef>
                <a:spcPct val="50000"/>
              </a:spcBef>
            </a:pPr>
            <a:r>
              <a:rPr lang="en-US" altLang="zh-CN" sz="2000">
                <a:latin typeface="Times New Roman" panose="02020603050405020304" pitchFamily="18" charset="0"/>
              </a:rPr>
              <a:t>           D</a:t>
            </a:r>
            <a:r>
              <a:rPr lang="en-US" altLang="zh-CN" sz="2000" baseline="-25000">
                <a:latin typeface="Times New Roman" panose="02020603050405020304" pitchFamily="18" charset="0"/>
              </a:rPr>
              <a:t>10</a:t>
            </a:r>
            <a:r>
              <a:rPr lang="en-US" altLang="zh-CN" sz="2000">
                <a:latin typeface="Times New Roman" panose="02020603050405020304" pitchFamily="18" charset="0"/>
              </a:rPr>
              <a:t>    D</a:t>
            </a:r>
            <a:r>
              <a:rPr lang="en-US" altLang="zh-CN" sz="2000" baseline="-25000">
                <a:latin typeface="Times New Roman" panose="02020603050405020304" pitchFamily="18" charset="0"/>
              </a:rPr>
              <a:t>9 </a:t>
            </a:r>
            <a:r>
              <a:rPr lang="en-US" altLang="zh-CN" sz="2000">
                <a:latin typeface="Times New Roman" panose="02020603050405020304" pitchFamily="18" charset="0"/>
              </a:rPr>
              <a:t>   D</a:t>
            </a:r>
            <a:r>
              <a:rPr lang="en-US" altLang="zh-CN" sz="2000" baseline="-25000">
                <a:latin typeface="Times New Roman" panose="02020603050405020304" pitchFamily="18" charset="0"/>
              </a:rPr>
              <a:t>8</a:t>
            </a:r>
            <a:r>
              <a:rPr lang="en-US" altLang="zh-CN" sz="2000">
                <a:latin typeface="Times New Roman" panose="02020603050405020304" pitchFamily="18" charset="0"/>
              </a:rPr>
              <a:t>    D</a:t>
            </a:r>
            <a:r>
              <a:rPr lang="en-US" altLang="zh-CN" sz="2000" baseline="-25000">
                <a:latin typeface="Times New Roman" panose="02020603050405020304" pitchFamily="18" charset="0"/>
              </a:rPr>
              <a:t>7</a:t>
            </a:r>
            <a:r>
              <a:rPr lang="en-US" altLang="zh-CN" sz="2000">
                <a:latin typeface="Times New Roman" panose="02020603050405020304" pitchFamily="18" charset="0"/>
              </a:rPr>
              <a:t>    D</a:t>
            </a:r>
            <a:r>
              <a:rPr lang="en-US" altLang="zh-CN" sz="2000" baseline="-25000">
                <a:latin typeface="Times New Roman" panose="02020603050405020304" pitchFamily="18" charset="0"/>
              </a:rPr>
              <a:t>6</a:t>
            </a:r>
            <a:r>
              <a:rPr lang="en-US" altLang="zh-CN" sz="2000">
                <a:latin typeface="Times New Roman" panose="02020603050405020304" pitchFamily="18" charset="0"/>
              </a:rPr>
              <a:t>   D</a:t>
            </a:r>
            <a:r>
              <a:rPr lang="en-US" altLang="zh-CN" sz="2000" baseline="-25000">
                <a:latin typeface="Times New Roman" panose="02020603050405020304" pitchFamily="18" charset="0"/>
              </a:rPr>
              <a:t>5</a:t>
            </a:r>
            <a:r>
              <a:rPr lang="en-US" altLang="zh-CN" sz="2000">
                <a:latin typeface="Times New Roman" panose="02020603050405020304" pitchFamily="18" charset="0"/>
              </a:rPr>
              <a:t>   D</a:t>
            </a:r>
            <a:r>
              <a:rPr lang="en-US" altLang="zh-CN" sz="2000" baseline="-25000">
                <a:latin typeface="Times New Roman" panose="02020603050405020304" pitchFamily="18" charset="0"/>
              </a:rPr>
              <a:t>4</a:t>
            </a:r>
            <a:r>
              <a:rPr lang="en-US" altLang="zh-CN" sz="2000">
                <a:latin typeface="Times New Roman" panose="02020603050405020304" pitchFamily="18" charset="0"/>
              </a:rPr>
              <a:t>   D</a:t>
            </a:r>
            <a:r>
              <a:rPr lang="en-US" altLang="zh-CN" sz="2000" baseline="-25000">
                <a:latin typeface="Times New Roman" panose="02020603050405020304" pitchFamily="18" charset="0"/>
              </a:rPr>
              <a:t>3</a:t>
            </a:r>
            <a:r>
              <a:rPr lang="en-US" altLang="zh-CN" sz="2000">
                <a:latin typeface="Times New Roman" panose="02020603050405020304" pitchFamily="18" charset="0"/>
              </a:rPr>
              <a:t>   D</a:t>
            </a:r>
            <a:r>
              <a:rPr lang="en-US" altLang="zh-CN" sz="2000" baseline="-25000">
                <a:latin typeface="Times New Roman" panose="02020603050405020304" pitchFamily="18" charset="0"/>
              </a:rPr>
              <a:t>2</a:t>
            </a:r>
            <a:r>
              <a:rPr lang="en-US" altLang="zh-CN" sz="2000">
                <a:latin typeface="Times New Roman" panose="02020603050405020304" pitchFamily="18" charset="0"/>
              </a:rPr>
              <a:t>  D</a:t>
            </a:r>
            <a:r>
              <a:rPr lang="en-US" altLang="zh-CN" sz="2000" baseline="-25000">
                <a:latin typeface="Times New Roman" panose="02020603050405020304" pitchFamily="18" charset="0"/>
              </a:rPr>
              <a:t>1 </a:t>
            </a:r>
            <a:r>
              <a:rPr lang="en-US" altLang="zh-CN" sz="2000">
                <a:latin typeface="Times New Roman" panose="02020603050405020304" pitchFamily="18" charset="0"/>
              </a:rPr>
              <a:t>  D</a:t>
            </a:r>
            <a:r>
              <a:rPr lang="en-US" altLang="zh-CN" sz="2000" baseline="-25000">
                <a:latin typeface="Times New Roman" panose="02020603050405020304" pitchFamily="18" charset="0"/>
              </a:rPr>
              <a:t>0</a:t>
            </a:r>
            <a:endParaRPr lang="en-US" altLang="zh-CN" sz="2000" baseline="-25000">
              <a:latin typeface="Times New Roman" panose="02020603050405020304" pitchFamily="18" charset="0"/>
            </a:endParaRPr>
          </a:p>
          <a:p>
            <a:pPr algn="just">
              <a:lnSpc>
                <a:spcPct val="90000"/>
              </a:lnSpc>
              <a:spcBef>
                <a:spcPct val="50000"/>
              </a:spcBef>
            </a:pPr>
            <a:r>
              <a:rPr lang="en-US" altLang="zh-CN">
                <a:latin typeface="Times New Roman" panose="02020603050405020304" pitchFamily="18" charset="0"/>
              </a:rPr>
              <a:t>       </a:t>
            </a:r>
            <a:r>
              <a:rPr lang="zh-CN" altLang="en-US" dirty="0">
                <a:latin typeface="Times New Roman" panose="02020603050405020304" pitchFamily="18" charset="0"/>
              </a:rPr>
              <a:t>根据二进制的位与权的对应关系可导出十进制整数转换成二进制整数的规律：把待转换的十进制数可能达到二进制的最高位权开始，依次用待转换的十进制数与各位的权值进行比较，如够减，则该位系数</a:t>
            </a:r>
            <a:r>
              <a:rPr lang="en-US" altLang="zh-CN" err="1">
                <a:latin typeface="Times New Roman" panose="02020603050405020304" pitchFamily="18" charset="0"/>
              </a:rPr>
              <a:t>Ki</a:t>
            </a:r>
            <a:r>
              <a:rPr lang="en-US" altLang="zh-CN">
                <a:latin typeface="Times New Roman" panose="02020603050405020304" pitchFamily="18" charset="0"/>
              </a:rPr>
              <a:t>(</a:t>
            </a:r>
            <a:r>
              <a:rPr lang="zh-CN" altLang="en-US" dirty="0">
                <a:latin typeface="Times New Roman" panose="02020603050405020304" pitchFamily="18" charset="0"/>
              </a:rPr>
              <a:t>或</a:t>
            </a:r>
            <a:r>
              <a:rPr lang="en-US" altLang="zh-CN">
                <a:latin typeface="Times New Roman" panose="02020603050405020304" pitchFamily="18" charset="0"/>
              </a:rPr>
              <a:t>Di)</a:t>
            </a:r>
            <a:r>
              <a:rPr lang="zh-CN" altLang="en-US" dirty="0">
                <a:latin typeface="Times New Roman" panose="02020603050405020304" pitchFamily="18" charset="0"/>
              </a:rPr>
              <a:t>确定为</a:t>
            </a:r>
            <a:r>
              <a:rPr lang="en-US" altLang="zh-CN">
                <a:latin typeface="Times New Roman" panose="02020603050405020304" pitchFamily="18" charset="0"/>
              </a:rPr>
              <a:t>1</a:t>
            </a:r>
            <a:r>
              <a:rPr lang="zh-CN" altLang="en-US" dirty="0">
                <a:latin typeface="Times New Roman" panose="02020603050405020304" pitchFamily="18" charset="0"/>
              </a:rPr>
              <a:t>，同时将待转换的十进制数减去该位权值，用余下的数继续往下比较；若不够减，则该数位的</a:t>
            </a:r>
            <a:r>
              <a:rPr lang="en-US" altLang="zh-CN" err="1">
                <a:latin typeface="Times New Roman" panose="02020603050405020304" pitchFamily="18" charset="0"/>
              </a:rPr>
              <a:t>Ki</a:t>
            </a:r>
            <a:r>
              <a:rPr lang="en-US" altLang="zh-CN">
                <a:latin typeface="Times New Roman" panose="02020603050405020304" pitchFamily="18" charset="0"/>
              </a:rPr>
              <a:t>(</a:t>
            </a:r>
            <a:r>
              <a:rPr lang="zh-CN" altLang="en-US" dirty="0">
                <a:latin typeface="Times New Roman" panose="02020603050405020304" pitchFamily="18" charset="0"/>
              </a:rPr>
              <a:t>或</a:t>
            </a:r>
            <a:r>
              <a:rPr lang="en-US" altLang="zh-CN">
                <a:latin typeface="Times New Roman" panose="02020603050405020304" pitchFamily="18" charset="0"/>
              </a:rPr>
              <a:t>Di)</a:t>
            </a:r>
            <a:r>
              <a:rPr lang="zh-CN" altLang="en-US" dirty="0">
                <a:latin typeface="Times New Roman" panose="02020603050405020304" pitchFamily="18" charset="0"/>
              </a:rPr>
              <a:t>定为</a:t>
            </a:r>
            <a:r>
              <a:rPr lang="en-US" altLang="zh-CN">
                <a:latin typeface="Times New Roman" panose="02020603050405020304" pitchFamily="18" charset="0"/>
              </a:rPr>
              <a:t>0</a:t>
            </a:r>
            <a:r>
              <a:rPr lang="zh-CN" altLang="en-US" dirty="0">
                <a:latin typeface="Times New Roman" panose="02020603050405020304" pitchFamily="18" charset="0"/>
              </a:rPr>
              <a:t>。依此类推，可进行到所有二进制数位都能给予确定为止。</a:t>
            </a:r>
            <a:endParaRPr lang="zh-CN" altLang="en-US" dirty="0">
              <a:latin typeface="Times New Roman" panose="02020603050405020304" pitchFamily="18" charset="0"/>
            </a:endParaRPr>
          </a:p>
          <a:p>
            <a:pPr algn="just">
              <a:lnSpc>
                <a:spcPct val="90000"/>
              </a:lnSpc>
              <a:spcBef>
                <a:spcPct val="50000"/>
              </a:spcBef>
            </a:pPr>
            <a:r>
              <a:rPr lang="zh-CN" altLang="en-US">
                <a:latin typeface="Times New Roman" panose="02020603050405020304" pitchFamily="18" charset="0"/>
              </a:rPr>
              <a:t>        </a:t>
            </a:r>
            <a:endParaRPr lang="zh-CN" altLang="en-US">
              <a:latin typeface="Times New Roman" panose="02020603050405020304" pitchFamily="18" charset="0"/>
            </a:endParaRPr>
          </a:p>
          <a:p>
            <a:pPr algn="just">
              <a:lnSpc>
                <a:spcPct val="90000"/>
              </a:lnSpc>
              <a:spcBef>
                <a:spcPct val="50000"/>
              </a:spcBef>
            </a:pPr>
            <a:endParaRPr lang="zh-CN" altLang="en-US" dirty="0">
              <a:latin typeface="Times New Roman" panose="02020603050405020304" pitchFamily="18" charset="0"/>
            </a:endParaRPr>
          </a:p>
          <a:p>
            <a:pPr algn="just">
              <a:lnSpc>
                <a:spcPct val="90000"/>
              </a:lnSpc>
              <a:spcBef>
                <a:spcPct val="50000"/>
              </a:spcBef>
            </a:pPr>
            <a:r>
              <a:rPr lang="zh-CN" altLang="en-US">
                <a:latin typeface="Times New Roman" panose="02020603050405020304" pitchFamily="18" charset="0"/>
              </a:rPr>
              <a:t> </a:t>
            </a:r>
            <a:r>
              <a:rPr lang="en-US" altLang="zh-CN">
                <a:latin typeface="Times New Roman" panose="02020603050405020304" pitchFamily="18" charset="0"/>
              </a:rPr>
              <a:t> </a:t>
            </a:r>
            <a:r>
              <a:rPr lang="zh-CN" altLang="en-US" dirty="0">
                <a:latin typeface="Times New Roman" panose="02020603050405020304" pitchFamily="18" charset="0"/>
              </a:rPr>
              <a:t>例如：十进制数</a:t>
            </a:r>
            <a:r>
              <a:rPr lang="en-US" altLang="zh-CN">
                <a:latin typeface="Times New Roman" panose="02020603050405020304" pitchFamily="18" charset="0"/>
              </a:rPr>
              <a:t>338</a:t>
            </a:r>
            <a:r>
              <a:rPr lang="zh-CN" altLang="en-US" dirty="0">
                <a:latin typeface="Times New Roman" panose="02020603050405020304" pitchFamily="18" charset="0"/>
              </a:rPr>
              <a:t>转换成二进制数。</a:t>
            </a:r>
            <a:endParaRPr lang="zh-CN" altLang="en-US" sz="2000" baseline="-25000">
              <a:latin typeface="Times New Roman" panose="02020603050405020304" pitchFamily="18" charset="0"/>
            </a:endParaRPr>
          </a:p>
          <a:p>
            <a:pPr algn="just">
              <a:lnSpc>
                <a:spcPct val="110000"/>
              </a:lnSpc>
              <a:spcBef>
                <a:spcPct val="50000"/>
              </a:spcBef>
            </a:pPr>
            <a:endParaRPr lang="zh-CN" altLang="en-US">
              <a:latin typeface="Times New Roman" panose="02020603050405020304" pitchFamily="18" charset="0"/>
            </a:endParaRPr>
          </a:p>
        </p:txBody>
      </p:sp>
    </p:spTree>
  </p:cSld>
  <p:clrMapOvr>
    <a:masterClrMapping/>
  </p:clrMapOvr>
  <p:transition spd="med">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8" name="文本框 11267"/>
          <p:cNvSpPr txBox="1"/>
          <p:nvPr/>
        </p:nvSpPr>
        <p:spPr>
          <a:xfrm>
            <a:off x="76200" y="1371600"/>
            <a:ext cx="8382000" cy="4320540"/>
          </a:xfrm>
          <a:prstGeom prst="rect">
            <a:avLst/>
          </a:prstGeom>
          <a:noFill/>
          <a:ln w="9525">
            <a:noFill/>
          </a:ln>
        </p:spPr>
        <p:txBody>
          <a:bodyPr>
            <a:spAutoFit/>
          </a:bodyPr>
          <a:p>
            <a:r>
              <a:rPr lang="en-US" altLang="zh-CN" dirty="0">
                <a:latin typeface="Times New Roman" panose="02020603050405020304" pitchFamily="18" charset="0"/>
              </a:rPr>
              <a:t>        </a:t>
            </a:r>
            <a:r>
              <a:rPr lang="zh-CN" altLang="en-US" dirty="0">
                <a:latin typeface="Times New Roman" panose="02020603050405020304" pitchFamily="18" charset="0"/>
              </a:rPr>
              <a:t>从权位表可知</a:t>
            </a:r>
            <a:r>
              <a:rPr lang="en-US" altLang="zh-CN">
                <a:latin typeface="Times New Roman" panose="02020603050405020304" pitchFamily="18" charset="0"/>
              </a:rPr>
              <a:t>338&lt;512</a:t>
            </a:r>
            <a:r>
              <a:rPr lang="zh-CN" altLang="en-US" dirty="0">
                <a:latin typeface="Times New Roman" panose="02020603050405020304" pitchFamily="18" charset="0"/>
              </a:rPr>
              <a:t>；  </a:t>
            </a:r>
            <a:r>
              <a:rPr lang="en-US" altLang="zh-CN">
                <a:latin typeface="Times New Roman" panose="02020603050405020304" pitchFamily="18" charset="0"/>
              </a:rPr>
              <a:t>K8=1</a:t>
            </a:r>
            <a:endParaRPr lang="en-US" altLang="zh-CN">
              <a:latin typeface="Times New Roman" panose="02020603050405020304" pitchFamily="18" charset="0"/>
            </a:endParaRPr>
          </a:p>
          <a:p>
            <a:r>
              <a:rPr lang="en-US" altLang="zh-CN">
                <a:latin typeface="Times New Roman" panose="02020603050405020304" pitchFamily="18" charset="0"/>
              </a:rPr>
              <a:t>             338-256=82 &lt;128    </a:t>
            </a:r>
            <a:r>
              <a:rPr lang="zh-CN" altLang="en-US" dirty="0">
                <a:latin typeface="Times New Roman" panose="02020603050405020304" pitchFamily="18" charset="0"/>
              </a:rPr>
              <a:t>；   </a:t>
            </a:r>
            <a:r>
              <a:rPr lang="en-US" altLang="zh-CN">
                <a:latin typeface="Times New Roman" panose="02020603050405020304" pitchFamily="18" charset="0"/>
              </a:rPr>
              <a:t>K7=0 </a:t>
            </a:r>
            <a:endParaRPr lang="en-US" altLang="zh-CN">
              <a:latin typeface="Times New Roman" panose="02020603050405020304" pitchFamily="18" charset="0"/>
            </a:endParaRPr>
          </a:p>
          <a:p>
            <a:r>
              <a:rPr lang="en-US" altLang="zh-CN">
                <a:latin typeface="Times New Roman" panose="02020603050405020304" pitchFamily="18" charset="0"/>
              </a:rPr>
              <a:t>                     </a:t>
            </a:r>
            <a:r>
              <a:rPr lang="zh-CN" altLang="en-US" dirty="0">
                <a:latin typeface="Times New Roman" panose="02020603050405020304" pitchFamily="18" charset="0"/>
              </a:rPr>
              <a:t>而</a:t>
            </a:r>
            <a:r>
              <a:rPr lang="en-US" altLang="zh-CN">
                <a:latin typeface="Times New Roman" panose="02020603050405020304" pitchFamily="18" charset="0"/>
              </a:rPr>
              <a:t>82&gt;64           </a:t>
            </a:r>
            <a:r>
              <a:rPr lang="zh-CN" altLang="en-US" dirty="0">
                <a:latin typeface="Times New Roman" panose="02020603050405020304" pitchFamily="18" charset="0"/>
              </a:rPr>
              <a:t>；   </a:t>
            </a:r>
            <a:r>
              <a:rPr lang="en-US" altLang="zh-CN">
                <a:latin typeface="Times New Roman" panose="02020603050405020304" pitchFamily="18" charset="0"/>
              </a:rPr>
              <a:t>K6=1</a:t>
            </a:r>
            <a:endParaRPr lang="en-US" altLang="zh-CN">
              <a:latin typeface="Times New Roman" panose="02020603050405020304" pitchFamily="18" charset="0"/>
            </a:endParaRPr>
          </a:p>
          <a:p>
            <a:r>
              <a:rPr lang="en-US" altLang="zh-CN">
                <a:latin typeface="Times New Roman" panose="02020603050405020304" pitchFamily="18" charset="0"/>
              </a:rPr>
              <a:t>                  82-64=18&lt;32      </a:t>
            </a:r>
            <a:r>
              <a:rPr lang="zh-CN" altLang="en-US" dirty="0">
                <a:latin typeface="Times New Roman" panose="02020603050405020304" pitchFamily="18" charset="0"/>
              </a:rPr>
              <a:t>；   </a:t>
            </a:r>
            <a:r>
              <a:rPr lang="en-US" altLang="zh-CN">
                <a:latin typeface="Times New Roman" panose="02020603050405020304" pitchFamily="18" charset="0"/>
              </a:rPr>
              <a:t>K5=0</a:t>
            </a:r>
            <a:endParaRPr lang="en-US" altLang="zh-CN">
              <a:latin typeface="Times New Roman" panose="02020603050405020304" pitchFamily="18" charset="0"/>
            </a:endParaRPr>
          </a:p>
          <a:p>
            <a:r>
              <a:rPr lang="en-US" altLang="zh-CN">
                <a:latin typeface="Times New Roman" panose="02020603050405020304" pitchFamily="18" charset="0"/>
              </a:rPr>
              <a:t>                       18&gt;16             </a:t>
            </a:r>
            <a:r>
              <a:rPr lang="zh-CN" altLang="en-US" dirty="0">
                <a:latin typeface="Times New Roman" panose="02020603050405020304" pitchFamily="18" charset="0"/>
              </a:rPr>
              <a:t>；   </a:t>
            </a:r>
            <a:r>
              <a:rPr lang="en-US" altLang="zh-CN">
                <a:latin typeface="Times New Roman" panose="02020603050405020304" pitchFamily="18" charset="0"/>
              </a:rPr>
              <a:t>K4=1</a:t>
            </a:r>
            <a:endParaRPr lang="en-US" altLang="zh-CN">
              <a:latin typeface="Times New Roman" panose="02020603050405020304" pitchFamily="18" charset="0"/>
            </a:endParaRPr>
          </a:p>
          <a:p>
            <a:r>
              <a:rPr lang="en-US" altLang="zh-CN">
                <a:latin typeface="Times New Roman" panose="02020603050405020304" pitchFamily="18" charset="0"/>
              </a:rPr>
              <a:t>                   18-16=2&lt;8         </a:t>
            </a:r>
            <a:r>
              <a:rPr lang="zh-CN" altLang="en-US" dirty="0">
                <a:latin typeface="Times New Roman" panose="02020603050405020304" pitchFamily="18" charset="0"/>
              </a:rPr>
              <a:t>；   </a:t>
            </a:r>
            <a:r>
              <a:rPr lang="en-US" altLang="zh-CN">
                <a:latin typeface="Times New Roman" panose="02020603050405020304" pitchFamily="18" charset="0"/>
              </a:rPr>
              <a:t>K3=0</a:t>
            </a:r>
            <a:endParaRPr lang="en-US" altLang="zh-CN">
              <a:latin typeface="Times New Roman" panose="02020603050405020304" pitchFamily="18" charset="0"/>
            </a:endParaRPr>
          </a:p>
          <a:p>
            <a:r>
              <a:rPr lang="en-US" altLang="zh-CN">
                <a:latin typeface="Times New Roman" panose="02020603050405020304" pitchFamily="18" charset="0"/>
              </a:rPr>
              <a:t>                         2&lt;4               </a:t>
            </a:r>
            <a:r>
              <a:rPr lang="zh-CN" altLang="en-US" dirty="0">
                <a:latin typeface="Times New Roman" panose="02020603050405020304" pitchFamily="18" charset="0"/>
              </a:rPr>
              <a:t>；   </a:t>
            </a:r>
            <a:r>
              <a:rPr lang="en-US" altLang="zh-CN">
                <a:latin typeface="Times New Roman" panose="02020603050405020304" pitchFamily="18" charset="0"/>
              </a:rPr>
              <a:t>K2=0</a:t>
            </a:r>
            <a:endParaRPr lang="en-US" altLang="zh-CN">
              <a:latin typeface="Times New Roman" panose="02020603050405020304" pitchFamily="18" charset="0"/>
            </a:endParaRPr>
          </a:p>
          <a:p>
            <a:r>
              <a:rPr lang="en-US" altLang="zh-CN">
                <a:latin typeface="Times New Roman" panose="02020603050405020304" pitchFamily="18" charset="0"/>
              </a:rPr>
              <a:t>                      </a:t>
            </a:r>
            <a:r>
              <a:rPr lang="zh-CN" altLang="en-US" dirty="0">
                <a:latin typeface="Times New Roman" panose="02020603050405020304" pitchFamily="18" charset="0"/>
              </a:rPr>
              <a:t>很明显            ；   </a:t>
            </a:r>
            <a:r>
              <a:rPr lang="en-US" altLang="zh-CN">
                <a:latin typeface="Times New Roman" panose="02020603050405020304" pitchFamily="18" charset="0"/>
              </a:rPr>
              <a:t>K1=1</a:t>
            </a:r>
            <a:endParaRPr lang="en-US" altLang="zh-CN">
              <a:latin typeface="Times New Roman" panose="02020603050405020304" pitchFamily="18" charset="0"/>
            </a:endParaRPr>
          </a:p>
          <a:p>
            <a:r>
              <a:rPr lang="en-US" altLang="zh-CN">
                <a:latin typeface="Times New Roman" panose="02020603050405020304" pitchFamily="18" charset="0"/>
              </a:rPr>
              <a:t>                                              </a:t>
            </a:r>
            <a:r>
              <a:rPr lang="zh-CN" altLang="en-US" dirty="0">
                <a:latin typeface="Times New Roman" panose="02020603050405020304" pitchFamily="18" charset="0"/>
              </a:rPr>
              <a:t>；   </a:t>
            </a:r>
            <a:r>
              <a:rPr lang="en-US" altLang="zh-CN">
                <a:latin typeface="Times New Roman" panose="02020603050405020304" pitchFamily="18" charset="0"/>
              </a:rPr>
              <a:t>K0=0</a:t>
            </a:r>
            <a:endParaRPr lang="en-US" altLang="zh-CN">
              <a:latin typeface="Times New Roman" panose="02020603050405020304" pitchFamily="18" charset="0"/>
            </a:endParaRPr>
          </a:p>
          <a:p>
            <a:r>
              <a:rPr lang="en-US" altLang="zh-CN">
                <a:latin typeface="Times New Roman" panose="02020603050405020304" pitchFamily="18" charset="0"/>
              </a:rPr>
              <a:t>       </a:t>
            </a:r>
            <a:r>
              <a:rPr lang="zh-CN" altLang="en-US" dirty="0">
                <a:latin typeface="Times New Roman" panose="02020603050405020304" pitchFamily="18" charset="0"/>
              </a:rPr>
              <a:t>经过上述转换，</a:t>
            </a:r>
            <a:r>
              <a:rPr lang="en-US" altLang="zh-CN">
                <a:latin typeface="Times New Roman" panose="02020603050405020304" pitchFamily="18" charset="0"/>
              </a:rPr>
              <a:t>338D=101010010B</a:t>
            </a:r>
            <a:r>
              <a:rPr lang="zh-CN" altLang="en-US" dirty="0">
                <a:latin typeface="Times New Roman" panose="02020603050405020304" pitchFamily="18" charset="0"/>
              </a:rPr>
              <a:t>。这种转换方法比较直观、简便，且易于验算。尤其十进制数较大时，明显优于“除基取余法”。</a:t>
            </a:r>
            <a:endParaRPr lang="zh-CN" altLang="en-US" dirty="0">
              <a:latin typeface="Times New Roman" panose="02020603050405020304" pitchFamily="18" charset="0"/>
            </a:endParaRPr>
          </a:p>
          <a:p>
            <a:pPr algn="l"/>
            <a:r>
              <a:rPr lang="zh-CN" altLang="en-US" dirty="0">
                <a:latin typeface="Times New Roman" panose="02020603050405020304" pitchFamily="18" charset="0"/>
              </a:rPr>
              <a:t>     </a:t>
            </a:r>
            <a:endParaRPr lang="zh-CN" altLang="en-US" dirty="0">
              <a:latin typeface="Times New Roman" panose="02020603050405020304" pitchFamily="18" charset="0"/>
            </a:endParaRPr>
          </a:p>
          <a:p>
            <a:pPr algn="l"/>
            <a:endParaRPr lang="zh-CN" altLang="en-US" dirty="0">
              <a:latin typeface="Times New Roman" panose="02020603050405020304" pitchFamily="18" charset="0"/>
            </a:endParaRPr>
          </a:p>
          <a:p>
            <a:pPr algn="l"/>
            <a:r>
              <a:rPr lang="zh-CN" altLang="en-US" dirty="0">
                <a:latin typeface="Times New Roman" panose="02020603050405020304" pitchFamily="18" charset="0"/>
              </a:rPr>
              <a:t> </a:t>
            </a:r>
            <a:r>
              <a:rPr lang="en-US" altLang="zh-CN" dirty="0">
                <a:latin typeface="Times New Roman" panose="02020603050405020304" pitchFamily="18" charset="0"/>
              </a:rPr>
              <a:t>  </a:t>
            </a:r>
            <a:r>
              <a:rPr lang="zh-CN" altLang="en-US" dirty="0">
                <a:latin typeface="Times New Roman" panose="02020603050405020304" pitchFamily="18" charset="0"/>
              </a:rPr>
              <a:t>（</a:t>
            </a:r>
            <a:r>
              <a:rPr lang="en-US" altLang="zh-CN">
                <a:latin typeface="Times New Roman" panose="02020603050405020304" pitchFamily="18" charset="0"/>
              </a:rPr>
              <a:t>2</a:t>
            </a:r>
            <a:r>
              <a:rPr lang="zh-CN" altLang="en-US" dirty="0">
                <a:latin typeface="Times New Roman" panose="02020603050405020304" pitchFamily="18" charset="0"/>
              </a:rPr>
              <a:t>）除基取余法</a:t>
            </a:r>
            <a:endParaRPr lang="zh-CN" altLang="en-US" dirty="0">
              <a:latin typeface="Times New Roman" panose="02020603050405020304" pitchFamily="18" charset="0"/>
            </a:endParaRPr>
          </a:p>
          <a:p>
            <a:r>
              <a:rPr lang="zh-CN" altLang="en-US" dirty="0">
                <a:latin typeface="Times New Roman" panose="02020603050405020304" pitchFamily="18" charset="0"/>
              </a:rPr>
              <a:t>若待转换的十进制数为</a:t>
            </a:r>
            <a:r>
              <a:rPr lang="en-US" altLang="zh-CN">
                <a:latin typeface="Times New Roman" panose="02020603050405020304" pitchFamily="18" charset="0"/>
              </a:rPr>
              <a:t>S</a:t>
            </a:r>
            <a:r>
              <a:rPr lang="zh-CN" altLang="en-US" dirty="0">
                <a:latin typeface="Times New Roman" panose="02020603050405020304" pitchFamily="18" charset="0"/>
              </a:rPr>
              <a:t>，可写成二进制的多项式形式如下：</a:t>
            </a:r>
            <a:endParaRPr lang="zh-CN" altLang="en-US" dirty="0">
              <a:latin typeface="Times New Roman" panose="02020603050405020304" pitchFamily="18" charset="0"/>
            </a:endParaRPr>
          </a:p>
          <a:p>
            <a:r>
              <a:rPr lang="zh-CN" altLang="en-US" dirty="0">
                <a:latin typeface="Times New Roman" panose="02020603050405020304" pitchFamily="18" charset="0"/>
              </a:rPr>
              <a:t> </a:t>
            </a:r>
            <a:r>
              <a:rPr lang="en-US" altLang="zh-CN">
                <a:latin typeface="Times New Roman" panose="02020603050405020304" pitchFamily="18" charset="0"/>
              </a:rPr>
              <a:t>S=Kn2n+Kn-12n-1+…+K222+K121+K020 </a:t>
            </a:r>
            <a:endParaRPr lang="en-US" altLang="zh-CN">
              <a:latin typeface="Times New Roman" panose="02020603050405020304" pitchFamily="18" charset="0"/>
            </a:endParaRPr>
          </a:p>
          <a:p>
            <a:r>
              <a:rPr lang="en-US" altLang="zh-CN">
                <a:latin typeface="Times New Roman" panose="02020603050405020304" pitchFamily="18" charset="0"/>
              </a:rPr>
              <a:t>      </a:t>
            </a:r>
            <a:r>
              <a:rPr lang="zh-CN" altLang="en-US" dirty="0">
                <a:latin typeface="Times New Roman" panose="02020603050405020304" pitchFamily="18" charset="0"/>
              </a:rPr>
              <a:t>上式两边同除以基数</a:t>
            </a:r>
            <a:r>
              <a:rPr lang="en-US" altLang="zh-CN">
                <a:latin typeface="Times New Roman" panose="02020603050405020304" pitchFamily="18" charset="0"/>
              </a:rPr>
              <a:t>2</a:t>
            </a:r>
            <a:r>
              <a:rPr lang="zh-CN" altLang="en-US" dirty="0">
                <a:latin typeface="Times New Roman" panose="02020603050405020304" pitchFamily="18" charset="0"/>
              </a:rPr>
              <a:t>后写成：  </a:t>
            </a:r>
            <a:endParaRPr lang="zh-CN" altLang="en-US">
              <a:latin typeface="Times New Roman" panose="02020603050405020304" pitchFamily="18" charset="0"/>
            </a:endParaRPr>
          </a:p>
        </p:txBody>
      </p:sp>
    </p:spTree>
  </p:cSld>
  <p:clrMapOvr>
    <a:masterClrMapping/>
  </p:clrMapOvr>
  <p:transition spd="med">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2" name="文本框 12291"/>
          <p:cNvSpPr txBox="1"/>
          <p:nvPr/>
        </p:nvSpPr>
        <p:spPr>
          <a:xfrm>
            <a:off x="228600" y="1371600"/>
            <a:ext cx="8382000" cy="3189605"/>
          </a:xfrm>
          <a:prstGeom prst="rect">
            <a:avLst/>
          </a:prstGeom>
          <a:noFill/>
          <a:ln w="9525">
            <a:noFill/>
          </a:ln>
        </p:spPr>
        <p:txBody>
          <a:bodyPr>
            <a:noAutofit/>
          </a:bodyPr>
          <a:p>
            <a:pPr marL="457200" indent="-457200"/>
            <a:r>
              <a:rPr lang="en-US" altLang="zh-CN" sz="2500" dirty="0">
                <a:latin typeface="Times New Roman" panose="02020603050405020304" pitchFamily="18" charset="0"/>
              </a:rPr>
              <a:t>        </a:t>
            </a:r>
            <a:r>
              <a:rPr lang="en-US" altLang="zh-CN" sz="2500">
                <a:latin typeface="Times New Roman" panose="02020603050405020304" pitchFamily="18" charset="0"/>
              </a:rPr>
              <a:t>S/2=(K</a:t>
            </a:r>
            <a:r>
              <a:rPr lang="en-US" altLang="zh-CN" sz="2500" baseline="-25000">
                <a:latin typeface="Times New Roman" panose="02020603050405020304" pitchFamily="18" charset="0"/>
              </a:rPr>
              <a:t>n</a:t>
            </a:r>
            <a:r>
              <a:rPr lang="en-US" altLang="zh-CN" sz="2500">
                <a:latin typeface="Times New Roman" panose="02020603050405020304" pitchFamily="18" charset="0"/>
              </a:rPr>
              <a:t>2</a:t>
            </a:r>
            <a:r>
              <a:rPr lang="en-US" altLang="zh-CN" sz="2500" baseline="30000">
                <a:latin typeface="Times New Roman" panose="02020603050405020304" pitchFamily="18" charset="0"/>
              </a:rPr>
              <a:t>n-1</a:t>
            </a:r>
            <a:r>
              <a:rPr lang="en-US" altLang="zh-CN" sz="2500">
                <a:latin typeface="Times New Roman" panose="02020603050405020304" pitchFamily="18" charset="0"/>
              </a:rPr>
              <a:t>+K</a:t>
            </a:r>
            <a:r>
              <a:rPr lang="en-US" altLang="zh-CN" sz="2500" baseline="-25000">
                <a:latin typeface="Times New Roman" panose="02020603050405020304" pitchFamily="18" charset="0"/>
              </a:rPr>
              <a:t>n-1</a:t>
            </a:r>
            <a:r>
              <a:rPr lang="en-US" altLang="zh-CN" sz="2500">
                <a:latin typeface="Times New Roman" panose="02020603050405020304" pitchFamily="18" charset="0"/>
              </a:rPr>
              <a:t>2</a:t>
            </a:r>
            <a:r>
              <a:rPr lang="en-US" altLang="zh-CN" sz="2500" baseline="30000">
                <a:latin typeface="Times New Roman" panose="02020603050405020304" pitchFamily="18" charset="0"/>
              </a:rPr>
              <a:t>n-2</a:t>
            </a:r>
            <a:r>
              <a:rPr lang="en-US" altLang="zh-CN" sz="2500">
                <a:latin typeface="Times New Roman" panose="02020603050405020304" pitchFamily="18" charset="0"/>
              </a:rPr>
              <a:t>+…+K</a:t>
            </a:r>
            <a:r>
              <a:rPr lang="en-US" altLang="zh-CN" sz="2500" baseline="-25000">
                <a:latin typeface="Times New Roman" panose="02020603050405020304" pitchFamily="18" charset="0"/>
              </a:rPr>
              <a:t>2</a:t>
            </a:r>
            <a:r>
              <a:rPr lang="en-US" altLang="zh-CN" sz="2500">
                <a:latin typeface="Times New Roman" panose="02020603050405020304" pitchFamily="18" charset="0"/>
              </a:rPr>
              <a:t>2</a:t>
            </a:r>
            <a:r>
              <a:rPr lang="en-US" altLang="zh-CN" sz="2500" baseline="30000">
                <a:latin typeface="Times New Roman" panose="02020603050405020304" pitchFamily="18" charset="0"/>
              </a:rPr>
              <a:t>1</a:t>
            </a:r>
            <a:r>
              <a:rPr lang="en-US" altLang="zh-CN" sz="2500">
                <a:latin typeface="Times New Roman" panose="02020603050405020304" pitchFamily="18" charset="0"/>
              </a:rPr>
              <a:t>+K</a:t>
            </a:r>
            <a:r>
              <a:rPr lang="en-US" altLang="zh-CN" sz="2500" baseline="-25000">
                <a:latin typeface="Times New Roman" panose="02020603050405020304" pitchFamily="18" charset="0"/>
              </a:rPr>
              <a:t>1</a:t>
            </a:r>
            <a:r>
              <a:rPr lang="en-US" altLang="zh-CN" sz="2500">
                <a:latin typeface="Times New Roman" panose="02020603050405020304" pitchFamily="18" charset="0"/>
              </a:rPr>
              <a:t>2</a:t>
            </a:r>
            <a:r>
              <a:rPr lang="en-US" altLang="zh-CN" sz="2500" baseline="30000">
                <a:latin typeface="Times New Roman" panose="02020603050405020304" pitchFamily="18" charset="0"/>
              </a:rPr>
              <a:t>0</a:t>
            </a:r>
            <a:r>
              <a:rPr lang="en-US" altLang="zh-CN" sz="2500">
                <a:latin typeface="Times New Roman" panose="02020603050405020304" pitchFamily="18" charset="0"/>
              </a:rPr>
              <a:t>)+K</a:t>
            </a:r>
            <a:r>
              <a:rPr lang="en-US" altLang="zh-CN" sz="2500" baseline="-25000">
                <a:latin typeface="Times New Roman" panose="02020603050405020304" pitchFamily="18" charset="0"/>
              </a:rPr>
              <a:t>0</a:t>
            </a:r>
            <a:r>
              <a:rPr lang="en-US" altLang="zh-CN" sz="2500">
                <a:latin typeface="Times New Roman" panose="02020603050405020304" pitchFamily="18" charset="0"/>
              </a:rPr>
              <a:t>/2</a:t>
            </a:r>
            <a:endParaRPr lang="en-US" altLang="zh-CN" sz="2500">
              <a:latin typeface="Times New Roman" panose="02020603050405020304" pitchFamily="18" charset="0"/>
            </a:endParaRPr>
          </a:p>
          <a:p>
            <a:pPr marL="457200" indent="-457200"/>
            <a:r>
              <a:rPr lang="en-US" altLang="zh-CN" sz="2500">
                <a:latin typeface="Times New Roman" panose="02020603050405020304" pitchFamily="18" charset="0"/>
              </a:rPr>
              <a:t>    </a:t>
            </a:r>
            <a:r>
              <a:rPr lang="zh-CN" altLang="en-US" sz="2500" dirty="0">
                <a:latin typeface="Times New Roman" panose="02020603050405020304" pitchFamily="18" charset="0"/>
              </a:rPr>
              <a:t>显然，等式右边括号内的数为除</a:t>
            </a:r>
            <a:r>
              <a:rPr lang="en-US" altLang="zh-CN" sz="2500">
                <a:latin typeface="Times New Roman" panose="02020603050405020304" pitchFamily="18" charset="0"/>
              </a:rPr>
              <a:t>2</a:t>
            </a:r>
            <a:r>
              <a:rPr lang="zh-CN" altLang="en-US" sz="2500" dirty="0">
                <a:latin typeface="Times New Roman" panose="02020603050405020304" pitchFamily="18" charset="0"/>
              </a:rPr>
              <a:t>的商，</a:t>
            </a:r>
            <a:r>
              <a:rPr lang="en-US" altLang="zh-CN" sz="2500">
                <a:latin typeface="Times New Roman" panose="02020603050405020304" pitchFamily="18" charset="0"/>
              </a:rPr>
              <a:t>K</a:t>
            </a:r>
            <a:r>
              <a:rPr lang="en-US" altLang="zh-CN" sz="2500" baseline="-25000">
                <a:latin typeface="Times New Roman" panose="02020603050405020304" pitchFamily="18" charset="0"/>
              </a:rPr>
              <a:t>0</a:t>
            </a:r>
            <a:r>
              <a:rPr lang="zh-CN" altLang="en-US" sz="2500" dirty="0">
                <a:latin typeface="Times New Roman" panose="02020603050405020304" pitchFamily="18" charset="0"/>
              </a:rPr>
              <a:t>是余数。如余数为</a:t>
            </a:r>
            <a:r>
              <a:rPr lang="en-US" altLang="zh-CN" sz="2500">
                <a:latin typeface="Times New Roman" panose="02020603050405020304" pitchFamily="18" charset="0"/>
              </a:rPr>
              <a:t>0</a:t>
            </a:r>
            <a:r>
              <a:rPr lang="zh-CN" altLang="en-US" sz="2500" dirty="0">
                <a:latin typeface="Times New Roman" panose="02020603050405020304" pitchFamily="18" charset="0"/>
              </a:rPr>
              <a:t>，则</a:t>
            </a:r>
            <a:r>
              <a:rPr lang="en-US" altLang="zh-CN" sz="2500" dirty="0">
                <a:latin typeface="Times New Roman" panose="02020603050405020304" pitchFamily="18" charset="0"/>
              </a:rPr>
              <a:t> </a:t>
            </a:r>
            <a:r>
              <a:rPr lang="en-US" altLang="zh-CN" sz="2500">
                <a:latin typeface="Times New Roman" panose="02020603050405020304" pitchFamily="18" charset="0"/>
              </a:rPr>
              <a:t>K</a:t>
            </a:r>
            <a:r>
              <a:rPr lang="en-US" altLang="zh-CN" sz="2500" baseline="-25000">
                <a:latin typeface="Times New Roman" panose="02020603050405020304" pitchFamily="18" charset="0"/>
              </a:rPr>
              <a:t>0</a:t>
            </a:r>
            <a:r>
              <a:rPr lang="en-US" altLang="zh-CN" sz="2500">
                <a:latin typeface="Times New Roman" panose="02020603050405020304" pitchFamily="18" charset="0"/>
              </a:rPr>
              <a:t>=0</a:t>
            </a:r>
            <a:r>
              <a:rPr lang="zh-CN" altLang="en-US" sz="2500" dirty="0">
                <a:latin typeface="Times New Roman" panose="02020603050405020304" pitchFamily="18" charset="0"/>
              </a:rPr>
              <a:t>，余数为</a:t>
            </a:r>
            <a:r>
              <a:rPr lang="en-US" altLang="zh-CN" sz="2500">
                <a:latin typeface="Times New Roman" panose="02020603050405020304" pitchFamily="18" charset="0"/>
              </a:rPr>
              <a:t>1</a:t>
            </a:r>
            <a:r>
              <a:rPr lang="zh-CN" altLang="en-US" sz="2500" dirty="0">
                <a:latin typeface="Times New Roman" panose="02020603050405020304" pitchFamily="18" charset="0"/>
              </a:rPr>
              <a:t>，则</a:t>
            </a:r>
            <a:r>
              <a:rPr lang="en-US" altLang="zh-CN" sz="2500">
                <a:latin typeface="Times New Roman" panose="02020603050405020304" pitchFamily="18" charset="0"/>
              </a:rPr>
              <a:t>K</a:t>
            </a:r>
            <a:r>
              <a:rPr lang="en-US" altLang="zh-CN" sz="2500" baseline="-25000">
                <a:latin typeface="Times New Roman" panose="02020603050405020304" pitchFamily="18" charset="0"/>
              </a:rPr>
              <a:t>0</a:t>
            </a:r>
            <a:r>
              <a:rPr lang="en-US" altLang="zh-CN" sz="2500">
                <a:latin typeface="Times New Roman" panose="02020603050405020304" pitchFamily="18" charset="0"/>
              </a:rPr>
              <a:t>=1</a:t>
            </a:r>
            <a:r>
              <a:rPr lang="zh-CN" altLang="en-US" sz="2500" dirty="0">
                <a:latin typeface="Times New Roman" panose="02020603050405020304" pitchFamily="18" charset="0"/>
              </a:rPr>
              <a:t>。这样可以依次判定</a:t>
            </a:r>
            <a:r>
              <a:rPr lang="en-US" altLang="zh-CN" sz="2500">
                <a:latin typeface="Times New Roman" panose="02020603050405020304" pitchFamily="18" charset="0"/>
              </a:rPr>
              <a:t>K</a:t>
            </a:r>
            <a:r>
              <a:rPr lang="en-US" altLang="zh-CN" sz="2500" baseline="-25000">
                <a:latin typeface="Times New Roman" panose="02020603050405020304" pitchFamily="18" charset="0"/>
              </a:rPr>
              <a:t>1</a:t>
            </a:r>
            <a:r>
              <a:rPr lang="zh-CN" altLang="en-US" sz="2500" dirty="0">
                <a:latin typeface="Times New Roman" panose="02020603050405020304" pitchFamily="18" charset="0"/>
              </a:rPr>
              <a:t>，</a:t>
            </a:r>
            <a:r>
              <a:rPr lang="en-US" altLang="zh-CN" sz="2500">
                <a:latin typeface="Times New Roman" panose="02020603050405020304" pitchFamily="18" charset="0"/>
              </a:rPr>
              <a:t>K</a:t>
            </a:r>
            <a:r>
              <a:rPr lang="en-US" altLang="zh-CN" sz="2500" baseline="-25000">
                <a:latin typeface="Times New Roman" panose="02020603050405020304" pitchFamily="18" charset="0"/>
              </a:rPr>
              <a:t>2</a:t>
            </a:r>
            <a:r>
              <a:rPr lang="zh-CN" altLang="en-US" sz="2500" dirty="0">
                <a:latin typeface="Times New Roman" panose="02020603050405020304" pitchFamily="18" charset="0"/>
              </a:rPr>
              <a:t>，</a:t>
            </a:r>
            <a:r>
              <a:rPr lang="en-US" altLang="zh-CN" sz="2500">
                <a:latin typeface="Times New Roman" panose="02020603050405020304" pitchFamily="18" charset="0"/>
              </a:rPr>
              <a:t>…</a:t>
            </a:r>
            <a:r>
              <a:rPr lang="zh-CN" altLang="en-US" sz="2500" dirty="0">
                <a:latin typeface="Times New Roman" panose="02020603050405020304" pitchFamily="18" charset="0"/>
              </a:rPr>
              <a:t>，</a:t>
            </a:r>
            <a:r>
              <a:rPr lang="en-US" altLang="zh-CN" sz="2500" err="1">
                <a:latin typeface="Times New Roman" panose="02020603050405020304" pitchFamily="18" charset="0"/>
              </a:rPr>
              <a:t>K</a:t>
            </a:r>
            <a:r>
              <a:rPr lang="en-US" altLang="zh-CN" sz="2500" baseline="-25000" err="1">
                <a:latin typeface="Times New Roman" panose="02020603050405020304" pitchFamily="18" charset="0"/>
              </a:rPr>
              <a:t>n</a:t>
            </a:r>
            <a:r>
              <a:rPr lang="zh-CN" altLang="en-US" sz="2500" dirty="0">
                <a:latin typeface="Times New Roman" panose="02020603050405020304" pitchFamily="18" charset="0"/>
              </a:rPr>
              <a:t>等各项系数。</a:t>
            </a:r>
            <a:endParaRPr lang="zh-CN" altLang="en-US" sz="2500" dirty="0">
              <a:latin typeface="Times New Roman" panose="02020603050405020304" pitchFamily="18" charset="0"/>
            </a:endParaRPr>
          </a:p>
          <a:p>
            <a:pPr marL="457200" indent="-457200"/>
            <a:r>
              <a:rPr lang="zh-CN" altLang="en-US" sz="2500" dirty="0">
                <a:latin typeface="Times New Roman" panose="02020603050405020304" pitchFamily="18" charset="0"/>
              </a:rPr>
              <a:t>       转换后</a:t>
            </a:r>
            <a:r>
              <a:rPr lang="en-US" altLang="zh-CN" sz="2500">
                <a:latin typeface="Times New Roman" panose="02020603050405020304" pitchFamily="18" charset="0"/>
              </a:rPr>
              <a:t>338 D=101010010B</a:t>
            </a:r>
            <a:r>
              <a:rPr lang="zh-CN" altLang="en-US" sz="2500" dirty="0">
                <a:latin typeface="Times New Roman" panose="02020603050405020304" pitchFamily="18" charset="0"/>
              </a:rPr>
              <a:t>。这种转换方法，操作步骤统一、规范，较方便于用程序设计来实现数制转换。</a:t>
            </a:r>
            <a:endParaRPr lang="zh-CN" altLang="en-US" sz="2500" dirty="0">
              <a:latin typeface="Times New Roman" panose="02020603050405020304" pitchFamily="18" charset="0"/>
            </a:endParaRPr>
          </a:p>
          <a:p>
            <a:pPr marL="1371600" lvl="2" indent="-457200"/>
            <a:r>
              <a:rPr lang="zh-CN" altLang="en-US" b="1" dirty="0">
                <a:latin typeface="Times New Roman" panose="02020603050405020304" pitchFamily="18" charset="0"/>
              </a:rPr>
              <a:t>  </a:t>
            </a:r>
            <a:br>
              <a:rPr lang="zh-CN" altLang="en-US">
                <a:latin typeface="Times New Roman" panose="02020603050405020304" pitchFamily="18" charset="0"/>
              </a:rPr>
            </a:br>
            <a:endParaRPr lang="zh-CN" altLang="en-US">
              <a:latin typeface="Times New Roman" panose="02020603050405020304" pitchFamily="18" charset="0"/>
            </a:endParaRPr>
          </a:p>
        </p:txBody>
      </p:sp>
    </p:spTree>
  </p:cSld>
  <p:clrMapOvr>
    <a:masterClrMapping/>
  </p:clrMapOvr>
  <p:transition spd="med">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914400" lvl="2" indent="0">
              <a:buNone/>
            </a:pPr>
            <a:r>
              <a:rPr lang="zh-CN" altLang="en-US" sz="2800" dirty="0">
                <a:latin typeface="Times New Roman" panose="02020603050405020304" pitchFamily="18" charset="0"/>
                <a:sym typeface="+mn-ea"/>
              </a:rPr>
              <a:t>十进制小数转换为二进制小数</a:t>
            </a:r>
            <a:endParaRPr lang="zh-CN" altLang="en-US" sz="2800" dirty="0">
              <a:latin typeface="Times New Roman" panose="02020603050405020304" pitchFamily="18" charset="0"/>
            </a:endParaRPr>
          </a:p>
          <a:p>
            <a:pPr marL="0" indent="0">
              <a:buNone/>
            </a:pPr>
            <a:r>
              <a:rPr lang="zh-CN" altLang="en-US" sz="2800" dirty="0">
                <a:latin typeface="Times New Roman" panose="02020603050405020304" pitchFamily="18" charset="0"/>
                <a:sym typeface="+mn-ea"/>
              </a:rPr>
              <a:t>类似于整数转换，也有两种转换方法：</a:t>
            </a:r>
            <a:endParaRPr lang="zh-CN" altLang="en-US" sz="2800" dirty="0">
              <a:latin typeface="Times New Roman" panose="02020603050405020304" pitchFamily="18" charset="0"/>
            </a:endParaRPr>
          </a:p>
          <a:p>
            <a:pPr marL="0" indent="0">
              <a:buNone/>
            </a:pPr>
            <a:r>
              <a:rPr lang="en-US" altLang="zh-CN" sz="2800">
                <a:latin typeface="Times New Roman" panose="02020603050405020304" pitchFamily="18" charset="0"/>
                <a:sym typeface="+mn-ea"/>
              </a:rPr>
              <a:t>1</a:t>
            </a:r>
            <a:r>
              <a:rPr lang="zh-CN" altLang="en-US" sz="2800" dirty="0">
                <a:latin typeface="Times New Roman" panose="02020603050405020304" pitchFamily="18" charset="0"/>
                <a:sym typeface="+mn-ea"/>
              </a:rPr>
              <a:t>．减权定位法</a:t>
            </a:r>
            <a:endParaRPr lang="zh-CN" altLang="en-US" sz="2800" dirty="0">
              <a:latin typeface="Times New Roman" panose="02020603050405020304" pitchFamily="18" charset="0"/>
            </a:endParaRPr>
          </a:p>
          <a:p>
            <a:pPr marL="0" indent="0">
              <a:buNone/>
            </a:pPr>
            <a:r>
              <a:rPr lang="zh-CN" altLang="en-US" sz="2800" dirty="0">
                <a:latin typeface="Times New Roman" panose="02020603050405020304" pitchFamily="18" charset="0"/>
                <a:sym typeface="+mn-ea"/>
              </a:rPr>
              <a:t> 与整数转换的减权定位法基本相同，差异在于：</a:t>
            </a:r>
            <a:r>
              <a:rPr lang="en-US" altLang="zh-CN" sz="2800" dirty="0">
                <a:latin typeface="Times New Roman" panose="02020603050405020304" pitchFamily="18" charset="0"/>
                <a:sym typeface="+mn-ea"/>
              </a:rPr>
              <a:t>①</a:t>
            </a:r>
            <a:r>
              <a:rPr lang="zh-CN" altLang="en-US" sz="2800" dirty="0">
                <a:latin typeface="Times New Roman" panose="02020603050405020304" pitchFamily="18" charset="0"/>
                <a:sym typeface="+mn-ea"/>
              </a:rPr>
              <a:t>位权值不同。二进制纯小数部分的权值从小数点向右第一位的权值为</a:t>
            </a:r>
            <a:r>
              <a:rPr lang="en-US" altLang="zh-CN" sz="2800">
                <a:latin typeface="Times New Roman" panose="02020603050405020304" pitchFamily="18" charset="0"/>
                <a:sym typeface="+mn-ea"/>
              </a:rPr>
              <a:t>0.5</a:t>
            </a:r>
            <a:r>
              <a:rPr lang="zh-CN" altLang="en-US" sz="2800" dirty="0">
                <a:latin typeface="Times New Roman" panose="02020603050405020304" pitchFamily="18" charset="0"/>
                <a:sym typeface="+mn-ea"/>
              </a:rPr>
              <a:t>，尔后向右每位以除</a:t>
            </a:r>
            <a:r>
              <a:rPr lang="en-US" altLang="zh-CN" sz="2800">
                <a:latin typeface="Times New Roman" panose="02020603050405020304" pitchFamily="18" charset="0"/>
                <a:sym typeface="+mn-ea"/>
              </a:rPr>
              <a:t>2</a:t>
            </a:r>
            <a:r>
              <a:rPr lang="zh-CN" altLang="en-US" sz="2800" dirty="0">
                <a:latin typeface="Times New Roman" panose="02020603050405020304" pitchFamily="18" charset="0"/>
                <a:sym typeface="+mn-ea"/>
              </a:rPr>
              <a:t>递缩，如</a:t>
            </a:r>
            <a:r>
              <a:rPr lang="en-US" altLang="zh-CN" sz="2800">
                <a:latin typeface="Times New Roman" panose="02020603050405020304" pitchFamily="18" charset="0"/>
                <a:sym typeface="+mn-ea"/>
              </a:rPr>
              <a:t>:</a:t>
            </a:r>
            <a:endParaRPr lang="en-US" altLang="zh-CN" sz="2800">
              <a:latin typeface="Times New Roman" panose="02020603050405020304" pitchFamily="18" charset="0"/>
            </a:endParaRPr>
          </a:p>
          <a:p>
            <a:pPr marL="0" indent="0">
              <a:buNone/>
            </a:pPr>
            <a:r>
              <a:rPr lang="en-US" altLang="zh-CN" sz="2800">
                <a:latin typeface="Times New Roman" panose="02020603050405020304" pitchFamily="18" charset="0"/>
                <a:sym typeface="+mn-ea"/>
              </a:rPr>
              <a:t>          0.5       0.25       0.125      0.0625      …</a:t>
            </a:r>
            <a:endParaRPr lang="en-US" altLang="zh-CN" sz="2800">
              <a:latin typeface="Times New Roman" panose="02020603050405020304" pitchFamily="18" charset="0"/>
            </a:endParaRPr>
          </a:p>
          <a:p>
            <a:pPr marL="0" indent="0">
              <a:buNone/>
            </a:pPr>
            <a:r>
              <a:rPr lang="en-US" altLang="zh-CN" sz="2800">
                <a:latin typeface="Times New Roman" panose="02020603050405020304" pitchFamily="18" charset="0"/>
                <a:sym typeface="+mn-ea"/>
              </a:rPr>
              <a:t>        . K</a:t>
            </a:r>
            <a:r>
              <a:rPr lang="en-US" altLang="zh-CN" sz="2800" baseline="30000">
                <a:latin typeface="Times New Roman" panose="02020603050405020304" pitchFamily="18" charset="0"/>
                <a:sym typeface="+mn-ea"/>
              </a:rPr>
              <a:t>-1 </a:t>
            </a:r>
            <a:r>
              <a:rPr lang="en-US" altLang="zh-CN" sz="2800">
                <a:latin typeface="Times New Roman" panose="02020603050405020304" pitchFamily="18" charset="0"/>
                <a:sym typeface="+mn-ea"/>
              </a:rPr>
              <a:t>       K</a:t>
            </a:r>
            <a:r>
              <a:rPr lang="en-US" altLang="zh-CN" sz="2800" baseline="30000">
                <a:latin typeface="Times New Roman" panose="02020603050405020304" pitchFamily="18" charset="0"/>
                <a:sym typeface="+mn-ea"/>
              </a:rPr>
              <a:t>-2</a:t>
            </a:r>
            <a:r>
              <a:rPr lang="en-US" altLang="zh-CN" sz="2800" baseline="-25000">
                <a:latin typeface="Times New Roman" panose="02020603050405020304" pitchFamily="18" charset="0"/>
                <a:sym typeface="+mn-ea"/>
              </a:rPr>
              <a:t>            </a:t>
            </a:r>
            <a:r>
              <a:rPr lang="en-US" altLang="zh-CN" sz="2800">
                <a:latin typeface="Times New Roman" panose="02020603050405020304" pitchFamily="18" charset="0"/>
                <a:sym typeface="+mn-ea"/>
              </a:rPr>
              <a:t>K</a:t>
            </a:r>
            <a:r>
              <a:rPr lang="en-US" altLang="zh-CN" sz="2800" baseline="-25000">
                <a:latin typeface="Times New Roman" panose="02020603050405020304" pitchFamily="18" charset="0"/>
                <a:sym typeface="+mn-ea"/>
              </a:rPr>
              <a:t>-</a:t>
            </a:r>
            <a:r>
              <a:rPr lang="en-US" altLang="zh-CN" sz="2800" baseline="30000">
                <a:latin typeface="Times New Roman" panose="02020603050405020304" pitchFamily="18" charset="0"/>
                <a:sym typeface="+mn-ea"/>
              </a:rPr>
              <a:t>3 </a:t>
            </a:r>
            <a:r>
              <a:rPr lang="en-US" altLang="zh-CN" sz="2800" baseline="-25000">
                <a:latin typeface="Times New Roman" panose="02020603050405020304" pitchFamily="18" charset="0"/>
                <a:sym typeface="+mn-ea"/>
              </a:rPr>
              <a:t>              </a:t>
            </a:r>
            <a:r>
              <a:rPr lang="en-US" altLang="zh-CN" sz="2800">
                <a:latin typeface="Times New Roman" panose="02020603050405020304" pitchFamily="18" charset="0"/>
                <a:sym typeface="+mn-ea"/>
              </a:rPr>
              <a:t>K</a:t>
            </a:r>
            <a:r>
              <a:rPr lang="en-US" altLang="zh-CN" sz="2800" baseline="30000">
                <a:latin typeface="Times New Roman" panose="02020603050405020304" pitchFamily="18" charset="0"/>
                <a:sym typeface="+mn-ea"/>
              </a:rPr>
              <a:t>-4 </a:t>
            </a:r>
            <a:r>
              <a:rPr lang="en-US" altLang="zh-CN" sz="2800" baseline="-25000">
                <a:latin typeface="Times New Roman" panose="02020603050405020304" pitchFamily="18" charset="0"/>
                <a:sym typeface="+mn-ea"/>
              </a:rPr>
              <a:t>                 </a:t>
            </a:r>
            <a:r>
              <a:rPr lang="en-US" altLang="zh-CN" sz="2800">
                <a:latin typeface="Times New Roman" panose="02020603050405020304" pitchFamily="18" charset="0"/>
                <a:sym typeface="+mn-ea"/>
              </a:rPr>
              <a:t>…</a:t>
            </a:r>
            <a:endParaRPr lang="zh-CN" altLang="en-US"/>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0" name="文本框 14339"/>
          <p:cNvSpPr txBox="1"/>
          <p:nvPr/>
        </p:nvSpPr>
        <p:spPr>
          <a:xfrm>
            <a:off x="609600" y="1219200"/>
            <a:ext cx="8537575" cy="5977255"/>
          </a:xfrm>
          <a:prstGeom prst="rect">
            <a:avLst/>
          </a:prstGeom>
          <a:noFill/>
          <a:ln w="9525">
            <a:noFill/>
          </a:ln>
        </p:spPr>
        <p:txBody>
          <a:bodyPr wrap="square">
            <a:spAutoFit/>
          </a:bodyPr>
          <a:p>
            <a:pPr algn="l"/>
            <a:r>
              <a:rPr lang="zh-CN" altLang="en-US" dirty="0">
                <a:latin typeface="Times New Roman" panose="02020603050405020304" pitchFamily="18" charset="0"/>
              </a:rPr>
              <a:t> </a:t>
            </a:r>
            <a:r>
              <a:rPr lang="zh-CN" altLang="en-US" sz="2500" dirty="0">
                <a:latin typeface="Times New Roman" panose="02020603050405020304" pitchFamily="18" charset="0"/>
              </a:rPr>
              <a:t> </a:t>
            </a:r>
            <a:r>
              <a:rPr lang="en-US" altLang="zh-CN" sz="2500" dirty="0">
                <a:latin typeface="Times New Roman" panose="02020603050405020304" pitchFamily="18" charset="0"/>
              </a:rPr>
              <a:t>②</a:t>
            </a:r>
            <a:r>
              <a:rPr lang="zh-CN" altLang="en-US" sz="2500" dirty="0">
                <a:latin typeface="Times New Roman" panose="02020603050405020304" pitchFamily="18" charset="0"/>
              </a:rPr>
              <a:t>转换的小数需要根据程序要求或计算机字长来确定小数点的位数。</a:t>
            </a:r>
            <a:endParaRPr lang="zh-CN" altLang="en-US" sz="2500" dirty="0">
              <a:latin typeface="Times New Roman" panose="02020603050405020304" pitchFamily="18" charset="0"/>
            </a:endParaRPr>
          </a:p>
          <a:p>
            <a:pPr algn="l"/>
            <a:r>
              <a:rPr lang="zh-CN" altLang="en-US" sz="2500" dirty="0">
                <a:latin typeface="Times New Roman" panose="02020603050405020304" pitchFamily="18" charset="0"/>
              </a:rPr>
              <a:t>  例如：把十进制数</a:t>
            </a:r>
            <a:r>
              <a:rPr lang="en-US" altLang="zh-CN" sz="2500">
                <a:latin typeface="Times New Roman" panose="02020603050405020304" pitchFamily="18" charset="0"/>
              </a:rPr>
              <a:t>0</a:t>
            </a:r>
            <a:r>
              <a:rPr lang="zh-CN" altLang="en-US" sz="2500" dirty="0">
                <a:latin typeface="Times New Roman" panose="02020603050405020304" pitchFamily="18" charset="0"/>
              </a:rPr>
              <a:t>．</a:t>
            </a:r>
            <a:r>
              <a:rPr lang="en-US" altLang="zh-CN" sz="2500">
                <a:latin typeface="Times New Roman" panose="02020603050405020304" pitchFamily="18" charset="0"/>
              </a:rPr>
              <a:t>875</a:t>
            </a:r>
            <a:r>
              <a:rPr lang="zh-CN" altLang="en-US" sz="2500" dirty="0">
                <a:latin typeface="Times New Roman" panose="02020603050405020304" pitchFamily="18" charset="0"/>
              </a:rPr>
              <a:t>转换成二进制数的操作步骤为：</a:t>
            </a:r>
            <a:endParaRPr lang="zh-CN" altLang="en-US" sz="2500" dirty="0">
              <a:latin typeface="Times New Roman" panose="02020603050405020304" pitchFamily="18" charset="0"/>
            </a:endParaRPr>
          </a:p>
          <a:p>
            <a:pPr algn="l"/>
            <a:r>
              <a:rPr lang="en-US" altLang="zh-CN" sz="2500">
                <a:latin typeface="Times New Roman" panose="02020603050405020304" pitchFamily="18" charset="0"/>
              </a:rPr>
              <a:t>0.875</a:t>
            </a:r>
            <a:r>
              <a:rPr lang="zh-CN" altLang="en-US" sz="2500" dirty="0">
                <a:latin typeface="Times New Roman" panose="02020603050405020304" pitchFamily="18" charset="0"/>
              </a:rPr>
              <a:t>大于</a:t>
            </a:r>
            <a:r>
              <a:rPr lang="en-US" altLang="zh-CN" sz="2500">
                <a:latin typeface="Times New Roman" panose="02020603050405020304" pitchFamily="18" charset="0"/>
              </a:rPr>
              <a:t>K-1</a:t>
            </a:r>
            <a:r>
              <a:rPr lang="zh-CN" altLang="en-US" sz="2500" dirty="0">
                <a:latin typeface="Times New Roman" panose="02020603050405020304" pitchFamily="18" charset="0"/>
              </a:rPr>
              <a:t>处的权</a:t>
            </a:r>
            <a:r>
              <a:rPr lang="en-US" altLang="zh-CN" sz="2500">
                <a:latin typeface="Times New Roman" panose="02020603050405020304" pitchFamily="18" charset="0"/>
              </a:rPr>
              <a:t>0.5---------------- K</a:t>
            </a:r>
            <a:r>
              <a:rPr lang="en-US" altLang="zh-CN" sz="2500" baseline="30000">
                <a:latin typeface="Times New Roman" panose="02020603050405020304" pitchFamily="18" charset="0"/>
              </a:rPr>
              <a:t>-1</a:t>
            </a:r>
            <a:r>
              <a:rPr lang="en-US" altLang="zh-CN" sz="2500">
                <a:latin typeface="Times New Roman" panose="02020603050405020304" pitchFamily="18" charset="0"/>
              </a:rPr>
              <a:t>=1</a:t>
            </a:r>
            <a:endParaRPr lang="en-US" altLang="zh-CN" sz="2500">
              <a:latin typeface="Times New Roman" panose="02020603050405020304" pitchFamily="18" charset="0"/>
            </a:endParaRPr>
          </a:p>
          <a:p>
            <a:pPr algn="l"/>
            <a:r>
              <a:rPr lang="en-US" altLang="zh-CN" sz="2500">
                <a:latin typeface="Times New Roman" panose="02020603050405020304" pitchFamily="18" charset="0"/>
              </a:rPr>
              <a:t>0.875</a:t>
            </a:r>
            <a:r>
              <a:rPr lang="zh-CN" altLang="en-US" sz="2500" dirty="0">
                <a:latin typeface="Times New Roman" panose="02020603050405020304" pitchFamily="18" charset="0"/>
              </a:rPr>
              <a:t>－</a:t>
            </a:r>
            <a:r>
              <a:rPr lang="en-US" altLang="zh-CN" sz="2500">
                <a:latin typeface="Times New Roman" panose="02020603050405020304" pitchFamily="18" charset="0"/>
              </a:rPr>
              <a:t>0.5 =0.375</a:t>
            </a:r>
            <a:r>
              <a:rPr lang="zh-CN" altLang="en-US" sz="2500" dirty="0">
                <a:latin typeface="Times New Roman" panose="02020603050405020304" pitchFamily="18" charset="0"/>
              </a:rPr>
              <a:t>大于</a:t>
            </a:r>
            <a:r>
              <a:rPr lang="en-US" altLang="zh-CN" sz="2500">
                <a:latin typeface="Times New Roman" panose="02020603050405020304" pitchFamily="18" charset="0"/>
              </a:rPr>
              <a:t>K-2</a:t>
            </a:r>
            <a:r>
              <a:rPr lang="zh-CN" altLang="en-US" sz="2500" dirty="0">
                <a:latin typeface="Times New Roman" panose="02020603050405020304" pitchFamily="18" charset="0"/>
              </a:rPr>
              <a:t>处的权</a:t>
            </a:r>
            <a:r>
              <a:rPr lang="en-US" altLang="zh-CN" sz="2500">
                <a:latin typeface="Times New Roman" panose="02020603050405020304" pitchFamily="18" charset="0"/>
              </a:rPr>
              <a:t>----K</a:t>
            </a:r>
            <a:r>
              <a:rPr lang="en-US" altLang="zh-CN" sz="2500" baseline="30000">
                <a:latin typeface="Times New Roman" panose="02020603050405020304" pitchFamily="18" charset="0"/>
              </a:rPr>
              <a:t>-2</a:t>
            </a:r>
            <a:r>
              <a:rPr lang="en-US" altLang="zh-CN" sz="2500">
                <a:latin typeface="Times New Roman" panose="02020603050405020304" pitchFamily="18" charset="0"/>
              </a:rPr>
              <a:t>=1</a:t>
            </a:r>
            <a:endParaRPr lang="en-US" altLang="zh-CN" sz="2500">
              <a:latin typeface="Times New Roman" panose="02020603050405020304" pitchFamily="18" charset="0"/>
            </a:endParaRPr>
          </a:p>
          <a:p>
            <a:pPr algn="l"/>
            <a:r>
              <a:rPr lang="en-US" altLang="zh-CN" sz="2500">
                <a:latin typeface="Times New Roman" panose="02020603050405020304" pitchFamily="18" charset="0"/>
              </a:rPr>
              <a:t>0.375</a:t>
            </a:r>
            <a:r>
              <a:rPr lang="zh-CN" altLang="en-US" sz="2500" dirty="0">
                <a:latin typeface="Times New Roman" panose="02020603050405020304" pitchFamily="18" charset="0"/>
              </a:rPr>
              <a:t>－</a:t>
            </a:r>
            <a:r>
              <a:rPr lang="en-US" altLang="zh-CN" sz="2500">
                <a:latin typeface="Times New Roman" panose="02020603050405020304" pitchFamily="18" charset="0"/>
              </a:rPr>
              <a:t>0.25=0.125</a:t>
            </a:r>
            <a:r>
              <a:rPr lang="zh-CN" altLang="en-US" sz="2500" dirty="0">
                <a:latin typeface="Times New Roman" panose="02020603050405020304" pitchFamily="18" charset="0"/>
              </a:rPr>
              <a:t>等于</a:t>
            </a:r>
            <a:r>
              <a:rPr lang="en-US" altLang="zh-CN" sz="2500">
                <a:latin typeface="Times New Roman" panose="02020603050405020304" pitchFamily="18" charset="0"/>
              </a:rPr>
              <a:t>K-3</a:t>
            </a:r>
            <a:r>
              <a:rPr lang="zh-CN" altLang="en-US" sz="2500" dirty="0">
                <a:latin typeface="Times New Roman" panose="02020603050405020304" pitchFamily="18" charset="0"/>
              </a:rPr>
              <a:t>处的权</a:t>
            </a:r>
            <a:r>
              <a:rPr lang="en-US" altLang="zh-CN" sz="2500">
                <a:latin typeface="Times New Roman" panose="02020603050405020304" pitchFamily="18" charset="0"/>
              </a:rPr>
              <a:t>---K</a:t>
            </a:r>
            <a:r>
              <a:rPr lang="en-US" altLang="zh-CN" sz="2500" baseline="30000">
                <a:latin typeface="Times New Roman" panose="02020603050405020304" pitchFamily="18" charset="0"/>
              </a:rPr>
              <a:t>­-3</a:t>
            </a:r>
            <a:r>
              <a:rPr lang="en-US" altLang="zh-CN" sz="2500">
                <a:latin typeface="Times New Roman" panose="02020603050405020304" pitchFamily="18" charset="0"/>
              </a:rPr>
              <a:t>=1</a:t>
            </a:r>
            <a:endParaRPr lang="en-US" altLang="zh-CN" sz="2500">
              <a:latin typeface="Times New Roman" panose="02020603050405020304" pitchFamily="18" charset="0"/>
            </a:endParaRPr>
          </a:p>
          <a:p>
            <a:pPr algn="l"/>
            <a:r>
              <a:rPr lang="en-US" altLang="zh-CN" sz="2500">
                <a:latin typeface="Times New Roman" panose="02020603050405020304" pitchFamily="18" charset="0"/>
              </a:rPr>
              <a:t>  </a:t>
            </a:r>
            <a:r>
              <a:rPr lang="zh-CN" altLang="en-US" sz="2500" dirty="0">
                <a:latin typeface="Times New Roman" panose="02020603050405020304" pitchFamily="18" charset="0"/>
              </a:rPr>
              <a:t>则转换的结果为</a:t>
            </a:r>
            <a:r>
              <a:rPr lang="en-US" altLang="zh-CN" sz="2500">
                <a:latin typeface="Times New Roman" panose="02020603050405020304" pitchFamily="18" charset="0"/>
              </a:rPr>
              <a:t>0.875D=0.111B</a:t>
            </a:r>
            <a:r>
              <a:rPr lang="zh-CN" altLang="en-US" sz="2500" dirty="0">
                <a:latin typeface="Times New Roman" panose="02020603050405020304" pitchFamily="18" charset="0"/>
              </a:rPr>
              <a:t>。</a:t>
            </a:r>
            <a:endParaRPr lang="zh-CN" altLang="en-US" sz="2500" dirty="0">
              <a:latin typeface="Times New Roman" panose="02020603050405020304" pitchFamily="18" charset="0"/>
            </a:endParaRPr>
          </a:p>
          <a:p>
            <a:pPr algn="l"/>
            <a:r>
              <a:rPr lang="en-US" altLang="zh-CN" sz="2500">
                <a:latin typeface="Times New Roman" panose="02020603050405020304" pitchFamily="18" charset="0"/>
              </a:rPr>
              <a:t>2</a:t>
            </a:r>
            <a:r>
              <a:rPr lang="zh-CN" altLang="en-US" sz="2500" dirty="0">
                <a:latin typeface="Times New Roman" panose="02020603050405020304" pitchFamily="18" charset="0"/>
              </a:rPr>
              <a:t>．乘基取整法</a:t>
            </a:r>
            <a:endParaRPr lang="zh-CN" altLang="en-US" sz="2500" dirty="0">
              <a:latin typeface="Times New Roman" panose="02020603050405020304" pitchFamily="18" charset="0"/>
            </a:endParaRPr>
          </a:p>
          <a:p>
            <a:pPr algn="l"/>
            <a:r>
              <a:rPr lang="zh-CN" altLang="en-US" sz="2500" dirty="0">
                <a:latin typeface="Times New Roman" panose="02020603050405020304" pitchFamily="18" charset="0"/>
              </a:rPr>
              <a:t>    设待转换的十进制纯小数</a:t>
            </a:r>
            <a:r>
              <a:rPr lang="en-US" altLang="zh-CN" sz="2500">
                <a:latin typeface="Times New Roman" panose="02020603050405020304" pitchFamily="18" charset="0"/>
              </a:rPr>
              <a:t>S</a:t>
            </a:r>
            <a:r>
              <a:rPr lang="zh-CN" altLang="en-US" sz="2500" dirty="0">
                <a:latin typeface="Times New Roman" panose="02020603050405020304" pitchFamily="18" charset="0"/>
              </a:rPr>
              <a:t>写成下列等式：</a:t>
            </a:r>
            <a:endParaRPr lang="zh-CN" altLang="en-US" sz="2500" dirty="0">
              <a:latin typeface="Times New Roman" panose="02020603050405020304" pitchFamily="18" charset="0"/>
            </a:endParaRPr>
          </a:p>
          <a:p>
            <a:pPr algn="l"/>
            <a:r>
              <a:rPr lang="zh-CN" altLang="en-US" sz="2500" dirty="0">
                <a:latin typeface="Times New Roman" panose="02020603050405020304" pitchFamily="18" charset="0"/>
              </a:rPr>
              <a:t>     </a:t>
            </a:r>
            <a:r>
              <a:rPr lang="en-US" altLang="zh-CN" sz="2500">
                <a:latin typeface="Times New Roman" panose="02020603050405020304" pitchFamily="18" charset="0"/>
              </a:rPr>
              <a:t>S=K</a:t>
            </a:r>
            <a:r>
              <a:rPr lang="en-US" altLang="zh-CN" sz="2500" baseline="-25000">
                <a:latin typeface="Times New Roman" panose="02020603050405020304" pitchFamily="18" charset="0"/>
              </a:rPr>
              <a:t>-1</a:t>
            </a:r>
            <a:r>
              <a:rPr lang="en-US" altLang="zh-CN" sz="2500">
                <a:latin typeface="Times New Roman" panose="02020603050405020304" pitchFamily="18" charset="0"/>
              </a:rPr>
              <a:t>2</a:t>
            </a:r>
            <a:r>
              <a:rPr lang="en-US" altLang="zh-CN" sz="2500" baseline="30000">
                <a:latin typeface="Times New Roman" panose="02020603050405020304" pitchFamily="18" charset="0"/>
              </a:rPr>
              <a:t>-1</a:t>
            </a:r>
            <a:r>
              <a:rPr lang="en-US" altLang="zh-CN" sz="2500">
                <a:latin typeface="Times New Roman" panose="02020603050405020304" pitchFamily="18" charset="0"/>
              </a:rPr>
              <a:t>+K</a:t>
            </a:r>
            <a:r>
              <a:rPr lang="en-US" altLang="zh-CN" sz="2500" baseline="-25000">
                <a:latin typeface="Times New Roman" panose="02020603050405020304" pitchFamily="18" charset="0"/>
              </a:rPr>
              <a:t>-2</a:t>
            </a:r>
            <a:r>
              <a:rPr lang="en-US" altLang="zh-CN" sz="2500">
                <a:latin typeface="Times New Roman" panose="02020603050405020304" pitchFamily="18" charset="0"/>
              </a:rPr>
              <a:t>2</a:t>
            </a:r>
            <a:r>
              <a:rPr lang="en-US" altLang="zh-CN" sz="2500" baseline="30000">
                <a:latin typeface="Times New Roman" panose="02020603050405020304" pitchFamily="18" charset="0"/>
              </a:rPr>
              <a:t>-2</a:t>
            </a:r>
            <a:r>
              <a:rPr lang="en-US" altLang="zh-CN" sz="2500">
                <a:latin typeface="Times New Roman" panose="02020603050405020304" pitchFamily="18" charset="0"/>
              </a:rPr>
              <a:t>+…+K</a:t>
            </a:r>
            <a:r>
              <a:rPr lang="zh-CN" altLang="en-US" sz="2500" baseline="-25000" dirty="0">
                <a:latin typeface="Times New Roman" panose="02020603050405020304" pitchFamily="18" charset="0"/>
              </a:rPr>
              <a:t>－</a:t>
            </a:r>
            <a:r>
              <a:rPr lang="en-US" altLang="zh-CN" sz="2500" baseline="-25000">
                <a:latin typeface="Times New Roman" panose="02020603050405020304" pitchFamily="18" charset="0"/>
              </a:rPr>
              <a:t>m</a:t>
            </a:r>
            <a:r>
              <a:rPr lang="en-US" altLang="zh-CN" sz="2500">
                <a:latin typeface="Times New Roman" panose="02020603050405020304" pitchFamily="18" charset="0"/>
              </a:rPr>
              <a:t>2</a:t>
            </a:r>
            <a:r>
              <a:rPr lang="en-US" altLang="zh-CN" sz="2500" baseline="30000">
                <a:latin typeface="Times New Roman" panose="02020603050405020304" pitchFamily="18" charset="0"/>
              </a:rPr>
              <a:t>-m</a:t>
            </a:r>
            <a:endParaRPr lang="en-US" altLang="zh-CN" sz="2500">
              <a:latin typeface="Times New Roman" panose="02020603050405020304" pitchFamily="18" charset="0"/>
            </a:endParaRPr>
          </a:p>
          <a:p>
            <a:pPr algn="l"/>
            <a:r>
              <a:rPr lang="en-US" altLang="zh-CN" sz="2500">
                <a:latin typeface="Times New Roman" panose="02020603050405020304" pitchFamily="18" charset="0"/>
              </a:rPr>
              <a:t>    </a:t>
            </a:r>
            <a:r>
              <a:rPr lang="zh-CN" altLang="en-US" sz="2500" dirty="0">
                <a:latin typeface="Times New Roman" panose="02020603050405020304" pitchFamily="18" charset="0"/>
              </a:rPr>
              <a:t>等式两边同乘以基数</a:t>
            </a:r>
            <a:r>
              <a:rPr lang="en-US" altLang="zh-CN" sz="2500">
                <a:latin typeface="Times New Roman" panose="02020603050405020304" pitchFamily="18" charset="0"/>
              </a:rPr>
              <a:t>2</a:t>
            </a:r>
            <a:r>
              <a:rPr lang="zh-CN" altLang="en-US" sz="2500" dirty="0">
                <a:latin typeface="Times New Roman" panose="02020603050405020304" pitchFamily="18" charset="0"/>
              </a:rPr>
              <a:t>，可得：</a:t>
            </a:r>
            <a:endParaRPr lang="zh-CN" altLang="en-US" sz="2500" dirty="0">
              <a:latin typeface="Times New Roman" panose="02020603050405020304" pitchFamily="18" charset="0"/>
            </a:endParaRPr>
          </a:p>
          <a:p>
            <a:pPr algn="l"/>
            <a:r>
              <a:rPr lang="en-US" altLang="zh-CN" sz="2500">
                <a:latin typeface="Times New Roman" panose="02020603050405020304" pitchFamily="18" charset="0"/>
              </a:rPr>
              <a:t>2S=K</a:t>
            </a:r>
            <a:r>
              <a:rPr lang="en-US" altLang="zh-CN" sz="2500" baseline="-25000">
                <a:latin typeface="Times New Roman" panose="02020603050405020304" pitchFamily="18" charset="0"/>
              </a:rPr>
              <a:t>-1</a:t>
            </a:r>
            <a:r>
              <a:rPr lang="en-US" altLang="zh-CN" sz="2500">
                <a:latin typeface="Times New Roman" panose="02020603050405020304" pitchFamily="18" charset="0"/>
              </a:rPr>
              <a:t>+(K</a:t>
            </a:r>
            <a:r>
              <a:rPr lang="en-US" altLang="zh-CN" sz="2500" baseline="-25000">
                <a:latin typeface="Times New Roman" panose="02020603050405020304" pitchFamily="18" charset="0"/>
              </a:rPr>
              <a:t>-2</a:t>
            </a:r>
            <a:r>
              <a:rPr lang="en-US" altLang="zh-CN" sz="2500">
                <a:latin typeface="Times New Roman" panose="02020603050405020304" pitchFamily="18" charset="0"/>
              </a:rPr>
              <a:t>2</a:t>
            </a:r>
            <a:r>
              <a:rPr lang="en-US" altLang="zh-CN" sz="2500" baseline="30000">
                <a:latin typeface="Times New Roman" panose="02020603050405020304" pitchFamily="18" charset="0"/>
              </a:rPr>
              <a:t>-1</a:t>
            </a:r>
            <a:r>
              <a:rPr lang="en-US" altLang="zh-CN" sz="2500">
                <a:latin typeface="Times New Roman" panose="02020603050405020304" pitchFamily="18" charset="0"/>
              </a:rPr>
              <a:t>+K</a:t>
            </a:r>
            <a:r>
              <a:rPr lang="en-US" altLang="zh-CN" sz="2500" baseline="-25000">
                <a:latin typeface="Times New Roman" panose="02020603050405020304" pitchFamily="18" charset="0"/>
              </a:rPr>
              <a:t>-3</a:t>
            </a:r>
            <a:r>
              <a:rPr lang="en-US" altLang="zh-CN" sz="2500">
                <a:latin typeface="Times New Roman" panose="02020603050405020304" pitchFamily="18" charset="0"/>
              </a:rPr>
              <a:t>2</a:t>
            </a:r>
            <a:r>
              <a:rPr lang="en-US" altLang="zh-CN" sz="2500" baseline="30000">
                <a:latin typeface="Times New Roman" panose="02020603050405020304" pitchFamily="18" charset="0"/>
              </a:rPr>
              <a:t>-2</a:t>
            </a:r>
            <a:r>
              <a:rPr lang="en-US" altLang="zh-CN" sz="2500">
                <a:latin typeface="Times New Roman" panose="02020603050405020304" pitchFamily="18" charset="0"/>
              </a:rPr>
              <a:t>+…+K</a:t>
            </a:r>
            <a:r>
              <a:rPr lang="en-US" altLang="zh-CN" sz="2500" baseline="-25000">
                <a:latin typeface="Times New Roman" panose="02020603050405020304" pitchFamily="18" charset="0"/>
              </a:rPr>
              <a:t>-m</a:t>
            </a:r>
            <a:r>
              <a:rPr lang="en-US" altLang="zh-CN" sz="2500">
                <a:latin typeface="Times New Roman" panose="02020603050405020304" pitchFamily="18" charset="0"/>
              </a:rPr>
              <a:t>2</a:t>
            </a:r>
            <a:r>
              <a:rPr lang="en-US" altLang="zh-CN" sz="2500" baseline="30000">
                <a:latin typeface="Times New Roman" panose="02020603050405020304" pitchFamily="18" charset="0"/>
              </a:rPr>
              <a:t>-m+1</a:t>
            </a:r>
            <a:r>
              <a:rPr lang="en-US" altLang="zh-CN" sz="2500">
                <a:latin typeface="Times New Roman" panose="02020603050405020304" pitchFamily="18" charset="0"/>
              </a:rPr>
              <a:t>)</a:t>
            </a:r>
            <a:endParaRPr lang="en-US" altLang="zh-CN" sz="2500">
              <a:latin typeface="Times New Roman" panose="02020603050405020304" pitchFamily="18" charset="0"/>
            </a:endParaRPr>
          </a:p>
          <a:p>
            <a:pPr algn="l"/>
            <a:r>
              <a:rPr lang="en-US" altLang="zh-CN" sz="2500">
                <a:latin typeface="Times New Roman" panose="02020603050405020304" pitchFamily="18" charset="0"/>
              </a:rPr>
              <a:t>    </a:t>
            </a:r>
            <a:r>
              <a:rPr lang="zh-CN" altLang="en-US" sz="2500" dirty="0">
                <a:latin typeface="Times New Roman" panose="02020603050405020304" pitchFamily="18" charset="0"/>
              </a:rPr>
              <a:t>从上式可见，等式右边括号内为小数部分，而括号外</a:t>
            </a:r>
            <a:r>
              <a:rPr lang="en-US" altLang="zh-CN" sz="2500">
                <a:latin typeface="Times New Roman" panose="02020603050405020304" pitchFamily="18" charset="0"/>
              </a:rPr>
              <a:t>K</a:t>
            </a:r>
            <a:r>
              <a:rPr lang="en-US" altLang="zh-CN" sz="2500" baseline="30000">
                <a:latin typeface="Times New Roman" panose="02020603050405020304" pitchFamily="18" charset="0"/>
              </a:rPr>
              <a:t>-1</a:t>
            </a:r>
            <a:r>
              <a:rPr lang="zh-CN" altLang="en-US" sz="2500" dirty="0">
                <a:latin typeface="Times New Roman" panose="02020603050405020304" pitchFamily="18" charset="0"/>
              </a:rPr>
              <a:t>为整数部分。也就是说，</a:t>
            </a:r>
            <a:r>
              <a:rPr lang="en-US" altLang="zh-CN" sz="2500">
                <a:latin typeface="Times New Roman" panose="02020603050405020304" pitchFamily="18" charset="0"/>
              </a:rPr>
              <a:t>S</a:t>
            </a:r>
            <a:r>
              <a:rPr lang="zh-CN" altLang="en-US" sz="2500" dirty="0">
                <a:latin typeface="Times New Roman" panose="02020603050405020304" pitchFamily="18" charset="0"/>
              </a:rPr>
              <a:t>乘以基数</a:t>
            </a:r>
            <a:r>
              <a:rPr lang="en-US" altLang="zh-CN" sz="2500">
                <a:latin typeface="Times New Roman" panose="02020603050405020304" pitchFamily="18" charset="0"/>
              </a:rPr>
              <a:t>2</a:t>
            </a:r>
            <a:r>
              <a:rPr lang="zh-CN" altLang="en-US" sz="2500" dirty="0">
                <a:latin typeface="Times New Roman" panose="02020603050405020304" pitchFamily="18" charset="0"/>
              </a:rPr>
              <a:t>后，如整数部分为</a:t>
            </a:r>
            <a:r>
              <a:rPr lang="en-US" altLang="zh-CN" sz="2500">
                <a:latin typeface="Times New Roman" panose="02020603050405020304" pitchFamily="18" charset="0"/>
              </a:rPr>
              <a:t>1</a:t>
            </a:r>
            <a:r>
              <a:rPr lang="zh-CN" altLang="en-US" sz="2500" dirty="0">
                <a:latin typeface="Times New Roman" panose="02020603050405020304" pitchFamily="18" charset="0"/>
              </a:rPr>
              <a:t>，那么</a:t>
            </a:r>
            <a:r>
              <a:rPr lang="en-US" altLang="zh-CN" sz="2500">
                <a:latin typeface="Times New Roman" panose="02020603050405020304" pitchFamily="18" charset="0"/>
              </a:rPr>
              <a:t>K</a:t>
            </a:r>
            <a:r>
              <a:rPr lang="en-US" altLang="zh-CN" sz="2500" baseline="30000">
                <a:latin typeface="Times New Roman" panose="02020603050405020304" pitchFamily="18" charset="0"/>
              </a:rPr>
              <a:t>-1</a:t>
            </a:r>
            <a:r>
              <a:rPr lang="en-US" altLang="zh-CN" sz="2500">
                <a:latin typeface="Times New Roman" panose="02020603050405020304" pitchFamily="18" charset="0"/>
              </a:rPr>
              <a:t>=1</a:t>
            </a:r>
            <a:r>
              <a:rPr lang="zh-CN" altLang="en-US" sz="2500" dirty="0">
                <a:latin typeface="Times New Roman" panose="02020603050405020304" pitchFamily="18" charset="0"/>
              </a:rPr>
              <a:t>，否则</a:t>
            </a:r>
            <a:r>
              <a:rPr lang="en-US" altLang="zh-CN" sz="2500">
                <a:latin typeface="Times New Roman" panose="02020603050405020304" pitchFamily="18" charset="0"/>
              </a:rPr>
              <a:t>K</a:t>
            </a:r>
            <a:r>
              <a:rPr lang="en-US" altLang="zh-CN" sz="2500" baseline="30000">
                <a:latin typeface="Times New Roman" panose="02020603050405020304" pitchFamily="18" charset="0"/>
              </a:rPr>
              <a:t>-1</a:t>
            </a:r>
            <a:r>
              <a:rPr lang="en-US" altLang="zh-CN" sz="2500">
                <a:latin typeface="Times New Roman" panose="02020603050405020304" pitchFamily="18" charset="0"/>
              </a:rPr>
              <a:t>=0</a:t>
            </a:r>
            <a:r>
              <a:rPr lang="zh-CN" altLang="en-US" sz="2500" dirty="0">
                <a:latin typeface="Times New Roman" panose="02020603050405020304" pitchFamily="18" charset="0"/>
              </a:rPr>
              <a:t>。重复上述操作，把余下的小数部分继续乘以基数</a:t>
            </a:r>
            <a:r>
              <a:rPr lang="en-US" altLang="zh-CN" sz="2500">
                <a:latin typeface="Times New Roman" panose="02020603050405020304" pitchFamily="18" charset="0"/>
              </a:rPr>
              <a:t>2</a:t>
            </a:r>
            <a:r>
              <a:rPr lang="zh-CN" altLang="en-US" sz="2500" dirty="0">
                <a:latin typeface="Times New Roman" panose="02020603050405020304" pitchFamily="18" charset="0"/>
              </a:rPr>
              <a:t>，这样就可依次确定</a:t>
            </a:r>
            <a:r>
              <a:rPr lang="en-US" altLang="zh-CN" sz="2500">
                <a:latin typeface="Times New Roman" panose="02020603050405020304" pitchFamily="18" charset="0"/>
              </a:rPr>
              <a:t>K</a:t>
            </a:r>
            <a:r>
              <a:rPr lang="en-US" altLang="zh-CN" sz="2500" baseline="30000">
                <a:latin typeface="Times New Roman" panose="02020603050405020304" pitchFamily="18" charset="0"/>
              </a:rPr>
              <a:t>-2</a:t>
            </a:r>
            <a:r>
              <a:rPr lang="zh-CN" altLang="en-US" sz="2500" dirty="0">
                <a:latin typeface="Times New Roman" panose="02020603050405020304" pitchFamily="18" charset="0"/>
              </a:rPr>
              <a:t>，</a:t>
            </a:r>
            <a:r>
              <a:rPr lang="en-US" altLang="zh-CN" sz="2500">
                <a:latin typeface="Times New Roman" panose="02020603050405020304" pitchFamily="18" charset="0"/>
              </a:rPr>
              <a:t>…K</a:t>
            </a:r>
            <a:r>
              <a:rPr lang="en-US" altLang="zh-CN" sz="2500" baseline="30000">
                <a:latin typeface="Times New Roman" panose="02020603050405020304" pitchFamily="18" charset="0"/>
              </a:rPr>
              <a:t>-m</a:t>
            </a:r>
            <a:r>
              <a:rPr lang="zh-CN" altLang="en-US" sz="2500" dirty="0">
                <a:latin typeface="Times New Roman" panose="02020603050405020304" pitchFamily="18" charset="0"/>
              </a:rPr>
              <a:t>的值。</a:t>
            </a:r>
            <a:endParaRPr lang="zh-CN" altLang="en-US" sz="2500" dirty="0">
              <a:latin typeface="Times New Roman" panose="02020603050405020304" pitchFamily="18" charset="0"/>
            </a:endParaRPr>
          </a:p>
          <a:p>
            <a:pPr algn="l"/>
            <a:r>
              <a:rPr lang="zh-CN" altLang="en-US" sz="2500" dirty="0">
                <a:latin typeface="Times New Roman" panose="02020603050405020304" pitchFamily="18" charset="0"/>
              </a:rPr>
              <a:t>    </a:t>
            </a:r>
            <a:r>
              <a:rPr lang="zh-CN" altLang="en-US" sz="2500">
                <a:latin typeface="Times New Roman" panose="02020603050405020304" pitchFamily="18" charset="0"/>
              </a:rPr>
              <a:t>    </a:t>
            </a:r>
            <a:endParaRPr lang="zh-CN" altLang="en-US" sz="2500">
              <a:latin typeface="Times New Roman" panose="02020603050405020304" pitchFamily="18" charset="0"/>
            </a:endParaRPr>
          </a:p>
        </p:txBody>
      </p:sp>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标题 190465"/>
          <p:cNvSpPr>
            <a:spLocks noGrp="1"/>
          </p:cNvSpPr>
          <p:nvPr>
            <p:ph type="ctrTitle"/>
          </p:nvPr>
        </p:nvSpPr>
        <p:spPr/>
        <p:txBody>
          <a:bodyPr anchor="ctr" anchorCtr="0"/>
          <a:p>
            <a:pPr defTabSz="914400">
              <a:buSzTx/>
              <a:buFontTx/>
              <a:buNone/>
            </a:pPr>
            <a:r>
              <a:rPr lang="zh-CN" altLang="en-US" kern="1200" baseline="0" dirty="0">
                <a:latin typeface="楷体_GB2312" panose="02010609030101010101" pitchFamily="49" charset="-122"/>
                <a:ea typeface="楷体_GB2312" panose="02010609030101010101" pitchFamily="49" charset="-122"/>
              </a:rPr>
              <a:t>       第1章 基础知识</a:t>
            </a:r>
            <a:endParaRPr lang="zh-CN" altLang="en-US" kern="1200" baseline="0" dirty="0">
              <a:latin typeface="楷体_GB2312" panose="02010609030101010101" pitchFamily="49" charset="-122"/>
              <a:ea typeface="楷体_GB2312" panose="02010609030101010101" pitchFamily="49" charset="-122"/>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4" name="文本框 15363"/>
          <p:cNvSpPr txBox="1"/>
          <p:nvPr/>
        </p:nvSpPr>
        <p:spPr>
          <a:xfrm>
            <a:off x="533400" y="1295400"/>
            <a:ext cx="8001000" cy="3515360"/>
          </a:xfrm>
          <a:prstGeom prst="rect">
            <a:avLst/>
          </a:prstGeom>
          <a:noFill/>
          <a:ln w="9525">
            <a:noFill/>
          </a:ln>
        </p:spPr>
        <p:txBody>
          <a:bodyPr>
            <a:spAutoFit/>
          </a:bodyPr>
          <a:p>
            <a:pPr marL="457200" indent="-457200" algn="just">
              <a:lnSpc>
                <a:spcPct val="115000"/>
              </a:lnSpc>
              <a:spcBef>
                <a:spcPct val="50000"/>
              </a:spcBef>
            </a:pPr>
            <a:r>
              <a:rPr lang="zh-CN" altLang="en-US" sz="2500" dirty="0">
                <a:latin typeface="Times New Roman" panose="02020603050405020304" pitchFamily="18" charset="0"/>
              </a:rPr>
              <a:t>例如：转换十进制小数</a:t>
            </a:r>
            <a:r>
              <a:rPr lang="en-US" altLang="zh-CN" sz="2500">
                <a:latin typeface="Times New Roman" panose="02020603050405020304" pitchFamily="18" charset="0"/>
              </a:rPr>
              <a:t>0.8125</a:t>
            </a:r>
            <a:r>
              <a:rPr lang="zh-CN" altLang="en-US" sz="2500" dirty="0">
                <a:latin typeface="Times New Roman" panose="02020603050405020304" pitchFamily="18" charset="0"/>
              </a:rPr>
              <a:t>为二进制小数的具体操作如下：</a:t>
            </a:r>
            <a:endParaRPr lang="zh-CN" altLang="en-US" sz="2500" dirty="0">
              <a:latin typeface="Times New Roman" panose="02020603050405020304" pitchFamily="18" charset="0"/>
            </a:endParaRPr>
          </a:p>
          <a:p>
            <a:pPr marL="457200" indent="-457200" algn="just">
              <a:lnSpc>
                <a:spcPct val="115000"/>
              </a:lnSpc>
              <a:spcBef>
                <a:spcPct val="50000"/>
              </a:spcBef>
            </a:pPr>
            <a:r>
              <a:rPr lang="zh-CN" altLang="en-US" sz="2500" dirty="0">
                <a:latin typeface="Times New Roman" panose="02020603050405020304" pitchFamily="18" charset="0"/>
              </a:rPr>
              <a:t>       </a:t>
            </a:r>
            <a:endParaRPr lang="zh-CN" altLang="en-US" sz="2500" dirty="0">
              <a:latin typeface="Times New Roman" panose="02020603050405020304" pitchFamily="18" charset="0"/>
            </a:endParaRPr>
          </a:p>
          <a:p>
            <a:pPr marL="457200" indent="-457200" algn="just">
              <a:lnSpc>
                <a:spcPct val="115000"/>
              </a:lnSpc>
              <a:spcBef>
                <a:spcPct val="50000"/>
              </a:spcBef>
            </a:pPr>
            <a:endParaRPr lang="zh-CN" altLang="en-US" sz="2500" b="1" dirty="0">
              <a:latin typeface="Times New Roman" panose="02020603050405020304" pitchFamily="18" charset="0"/>
            </a:endParaRPr>
          </a:p>
          <a:p>
            <a:pPr marL="457200" indent="-457200" algn="just">
              <a:lnSpc>
                <a:spcPct val="115000"/>
              </a:lnSpc>
              <a:spcBef>
                <a:spcPct val="50000"/>
              </a:spcBef>
            </a:pPr>
            <a:endParaRPr lang="zh-CN" altLang="en-US" sz="2500" b="1" dirty="0">
              <a:latin typeface="Times New Roman" panose="02020603050405020304" pitchFamily="18" charset="0"/>
            </a:endParaRPr>
          </a:p>
          <a:p>
            <a:pPr marL="457200" indent="-457200" algn="just">
              <a:lnSpc>
                <a:spcPct val="115000"/>
              </a:lnSpc>
              <a:spcBef>
                <a:spcPct val="50000"/>
              </a:spcBef>
            </a:pPr>
            <a:r>
              <a:rPr lang="zh-CN" altLang="en-US" sz="2500" dirty="0">
                <a:latin typeface="Times New Roman" panose="02020603050405020304" pitchFamily="18" charset="0"/>
              </a:rPr>
              <a:t>         </a:t>
            </a:r>
            <a:endParaRPr lang="zh-CN" altLang="en-US" sz="2500">
              <a:latin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533400" y="1786255"/>
            <a:ext cx="8121015" cy="2395220"/>
          </a:xfrm>
          <a:prstGeom prst="rect">
            <a:avLst/>
          </a:prstGeom>
        </p:spPr>
      </p:pic>
      <p:sp>
        <p:nvSpPr>
          <p:cNvPr id="5" name="文本框 4"/>
          <p:cNvSpPr txBox="1"/>
          <p:nvPr/>
        </p:nvSpPr>
        <p:spPr>
          <a:xfrm>
            <a:off x="914400" y="4419600"/>
            <a:ext cx="6883400" cy="922020"/>
          </a:xfrm>
          <a:prstGeom prst="rect">
            <a:avLst/>
          </a:prstGeom>
          <a:noFill/>
        </p:spPr>
        <p:txBody>
          <a:bodyPr wrap="square" rtlCol="0">
            <a:spAutoFit/>
          </a:bodyPr>
          <a:p>
            <a:r>
              <a:rPr lang="zh-CN" altLang="en-US" sz="3000" dirty="0">
                <a:latin typeface="Times New Roman" panose="02020603050405020304" pitchFamily="18" charset="0"/>
                <a:sym typeface="+mn-ea"/>
              </a:rPr>
              <a:t>     转换后的</a:t>
            </a:r>
            <a:r>
              <a:rPr lang="en-US" altLang="zh-CN" sz="3000">
                <a:latin typeface="Times New Roman" panose="02020603050405020304" pitchFamily="18" charset="0"/>
                <a:sym typeface="+mn-ea"/>
              </a:rPr>
              <a:t>0.8125D=0.1101B</a:t>
            </a:r>
            <a:endParaRPr lang="en-US" altLang="zh-CN" sz="3000">
              <a:latin typeface="Times New Roman" panose="02020603050405020304" pitchFamily="18" charset="0"/>
            </a:endParaRPr>
          </a:p>
          <a:p>
            <a:endParaRPr lang="zh-CN" altLang="en-US" sz="3000"/>
          </a:p>
        </p:txBody>
      </p:sp>
    </p:spTree>
  </p:cSld>
  <p:clrMapOvr>
    <a:masterClrMapping/>
  </p:clrMapOvr>
  <p:transition spd="med">
    <p:zo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766" name="矩形 113765"/>
          <p:cNvSpPr/>
          <p:nvPr/>
        </p:nvSpPr>
        <p:spPr>
          <a:xfrm>
            <a:off x="5943600" y="1260475"/>
            <a:ext cx="4038600"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solidFill>
                  <a:srgbClr val="000066"/>
                </a:solidFill>
                <a:latin typeface="宋体" panose="02010600030101010101" pitchFamily="2" charset="-122"/>
              </a:rPr>
              <a:t>100(D)=64(H)</a:t>
            </a:r>
            <a:endParaRPr lang="en-US" altLang="zh-CN" sz="2400">
              <a:solidFill>
                <a:srgbClr val="000066"/>
              </a:solidFill>
              <a:latin typeface="宋体" panose="02010600030101010101" pitchFamily="2" charset="-122"/>
            </a:endParaRPr>
          </a:p>
        </p:txBody>
      </p:sp>
      <p:grpSp>
        <p:nvGrpSpPr>
          <p:cNvPr id="113767" name="组合 113766"/>
          <p:cNvGrpSpPr/>
          <p:nvPr/>
        </p:nvGrpSpPr>
        <p:grpSpPr>
          <a:xfrm>
            <a:off x="76200" y="1101725"/>
            <a:ext cx="5813425" cy="650875"/>
            <a:chOff x="528" y="1628"/>
            <a:chExt cx="3662" cy="410"/>
          </a:xfrm>
        </p:grpSpPr>
        <p:sp>
          <p:nvSpPr>
            <p:cNvPr id="113768" name="文本框 113767"/>
            <p:cNvSpPr txBox="1"/>
            <p:nvPr/>
          </p:nvSpPr>
          <p:spPr>
            <a:xfrm>
              <a:off x="2016" y="1628"/>
              <a:ext cx="271" cy="316"/>
            </a:xfrm>
            <a:prstGeom prst="rect">
              <a:avLst/>
            </a:prstGeom>
            <a:noFill/>
            <a:ln w="12700">
              <a:noFill/>
            </a:ln>
          </p:spPr>
          <p:txBody>
            <a:bodyPr wrap="none" lIns="137840" tIns="68920" rIns="137840" bIns="68920" anchor="t" anchorCtr="0">
              <a:spAutoFit/>
            </a:bodyPr>
            <a:p>
              <a:pPr defTabSz="1379855" eaLnBrk="0" hangingPunct="0">
                <a:lnSpc>
                  <a:spcPct val="100000"/>
                </a:lnSpc>
              </a:pPr>
              <a:r>
                <a:rPr lang="en-US" altLang="zh-CN" sz="2400">
                  <a:latin typeface="宋体" panose="02010600030101010101" pitchFamily="2" charset="-122"/>
                </a:rPr>
                <a:t>~</a:t>
              </a:r>
              <a:endParaRPr lang="en-US" altLang="zh-CN" sz="2400">
                <a:latin typeface="宋体" panose="02010600030101010101" pitchFamily="2" charset="-122"/>
              </a:endParaRPr>
            </a:p>
          </p:txBody>
        </p:sp>
        <p:sp>
          <p:nvSpPr>
            <p:cNvPr id="113769" name="矩形 113768"/>
            <p:cNvSpPr/>
            <p:nvPr/>
          </p:nvSpPr>
          <p:spPr>
            <a:xfrm>
              <a:off x="528" y="1728"/>
              <a:ext cx="3662" cy="310"/>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zh-CN" altLang="en-US" sz="2400" dirty="0">
                  <a:solidFill>
                    <a:srgbClr val="000066"/>
                  </a:solidFill>
                  <a:latin typeface="宋体" panose="02010600030101010101" pitchFamily="2" charset="-122"/>
                </a:rPr>
                <a:t>例  </a:t>
              </a:r>
              <a:r>
                <a:rPr lang="en-US" altLang="zh-CN" sz="2400">
                  <a:solidFill>
                    <a:srgbClr val="000066"/>
                  </a:solidFill>
                  <a:latin typeface="宋体" panose="02010600030101010101" pitchFamily="2" charset="-122"/>
                </a:rPr>
                <a:t>100.345(D)=1100100.01011(B)</a:t>
              </a:r>
              <a:endParaRPr lang="en-US" altLang="zh-CN" sz="2400">
                <a:solidFill>
                  <a:srgbClr val="000066"/>
                </a:solidFill>
                <a:latin typeface="宋体" panose="02010600030101010101" pitchFamily="2" charset="-122"/>
              </a:endParaRPr>
            </a:p>
          </p:txBody>
        </p:sp>
      </p:grpSp>
      <p:grpSp>
        <p:nvGrpSpPr>
          <p:cNvPr id="113862" name="组合 113861"/>
          <p:cNvGrpSpPr/>
          <p:nvPr/>
        </p:nvGrpSpPr>
        <p:grpSpPr>
          <a:xfrm>
            <a:off x="715963" y="2022475"/>
            <a:ext cx="1069975" cy="417513"/>
            <a:chOff x="451" y="1129"/>
            <a:chExt cx="674" cy="263"/>
          </a:xfrm>
        </p:grpSpPr>
        <p:sp>
          <p:nvSpPr>
            <p:cNvPr id="113771" name="直接连接符 113770"/>
            <p:cNvSpPr/>
            <p:nvPr/>
          </p:nvSpPr>
          <p:spPr>
            <a:xfrm>
              <a:off x="451" y="1129"/>
              <a:ext cx="0" cy="263"/>
            </a:xfrm>
            <a:prstGeom prst="line">
              <a:avLst/>
            </a:prstGeom>
            <a:ln w="12700" cap="flat" cmpd="sng">
              <a:solidFill>
                <a:schemeClr val="tx1"/>
              </a:solidFill>
              <a:prstDash val="solid"/>
              <a:headEnd type="none" w="med" len="med"/>
              <a:tailEnd type="none" w="med" len="med"/>
            </a:ln>
          </p:spPr>
        </p:sp>
        <p:sp>
          <p:nvSpPr>
            <p:cNvPr id="113772" name="直接连接符 113771"/>
            <p:cNvSpPr/>
            <p:nvPr/>
          </p:nvSpPr>
          <p:spPr>
            <a:xfrm>
              <a:off x="453" y="1392"/>
              <a:ext cx="672" cy="0"/>
            </a:xfrm>
            <a:prstGeom prst="line">
              <a:avLst/>
            </a:prstGeom>
            <a:ln w="12700" cap="flat" cmpd="sng">
              <a:solidFill>
                <a:schemeClr val="tx1"/>
              </a:solidFill>
              <a:prstDash val="solid"/>
              <a:headEnd type="none" w="med" len="med"/>
              <a:tailEnd type="none" w="med" len="med"/>
            </a:ln>
          </p:spPr>
        </p:sp>
      </p:grpSp>
      <p:sp>
        <p:nvSpPr>
          <p:cNvPr id="113773" name="矩形 113772"/>
          <p:cNvSpPr/>
          <p:nvPr/>
        </p:nvSpPr>
        <p:spPr>
          <a:xfrm>
            <a:off x="762000" y="2022475"/>
            <a:ext cx="1214438"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100</a:t>
            </a:r>
            <a:endParaRPr lang="en-US" altLang="zh-CN" sz="2400">
              <a:latin typeface="宋体" panose="02010600030101010101" pitchFamily="2" charset="-122"/>
            </a:endParaRPr>
          </a:p>
        </p:txBody>
      </p:sp>
      <p:sp>
        <p:nvSpPr>
          <p:cNvPr id="113774" name="矩形 113773"/>
          <p:cNvSpPr/>
          <p:nvPr/>
        </p:nvSpPr>
        <p:spPr>
          <a:xfrm>
            <a:off x="166688" y="2025650"/>
            <a:ext cx="769937"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2</a:t>
            </a:r>
            <a:endParaRPr lang="en-US" altLang="zh-CN" sz="2400">
              <a:latin typeface="宋体" panose="02010600030101010101" pitchFamily="2" charset="-122"/>
            </a:endParaRPr>
          </a:p>
        </p:txBody>
      </p:sp>
      <p:sp>
        <p:nvSpPr>
          <p:cNvPr id="113777" name="矩形 113776"/>
          <p:cNvSpPr/>
          <p:nvPr/>
        </p:nvSpPr>
        <p:spPr>
          <a:xfrm>
            <a:off x="833438" y="2568575"/>
            <a:ext cx="1214437"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50</a:t>
            </a:r>
            <a:endParaRPr lang="en-US" altLang="zh-CN" sz="2400">
              <a:latin typeface="宋体" panose="02010600030101010101" pitchFamily="2" charset="-122"/>
            </a:endParaRPr>
          </a:p>
        </p:txBody>
      </p:sp>
      <p:sp>
        <p:nvSpPr>
          <p:cNvPr id="113778" name="矩形 113777"/>
          <p:cNvSpPr/>
          <p:nvPr/>
        </p:nvSpPr>
        <p:spPr>
          <a:xfrm>
            <a:off x="166688" y="2568575"/>
            <a:ext cx="769937"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2</a:t>
            </a:r>
            <a:endParaRPr lang="en-US" altLang="zh-CN" sz="2400">
              <a:latin typeface="宋体" panose="02010600030101010101" pitchFamily="2" charset="-122"/>
            </a:endParaRPr>
          </a:p>
        </p:txBody>
      </p:sp>
      <p:sp>
        <p:nvSpPr>
          <p:cNvPr id="113781" name="矩形 113780"/>
          <p:cNvSpPr/>
          <p:nvPr/>
        </p:nvSpPr>
        <p:spPr>
          <a:xfrm>
            <a:off x="833438" y="3013075"/>
            <a:ext cx="1214437"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25</a:t>
            </a:r>
            <a:endParaRPr lang="en-US" altLang="zh-CN" sz="2400">
              <a:latin typeface="宋体" panose="02010600030101010101" pitchFamily="2" charset="-122"/>
            </a:endParaRPr>
          </a:p>
        </p:txBody>
      </p:sp>
      <p:sp>
        <p:nvSpPr>
          <p:cNvPr id="113782" name="矩形 113781"/>
          <p:cNvSpPr/>
          <p:nvPr/>
        </p:nvSpPr>
        <p:spPr>
          <a:xfrm>
            <a:off x="166688" y="3013075"/>
            <a:ext cx="769937"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2</a:t>
            </a:r>
            <a:endParaRPr lang="en-US" altLang="zh-CN" sz="2400">
              <a:latin typeface="宋体" panose="02010600030101010101" pitchFamily="2" charset="-122"/>
            </a:endParaRPr>
          </a:p>
        </p:txBody>
      </p:sp>
      <p:sp>
        <p:nvSpPr>
          <p:cNvPr id="113784" name="矩形 113783"/>
          <p:cNvSpPr/>
          <p:nvPr/>
        </p:nvSpPr>
        <p:spPr>
          <a:xfrm>
            <a:off x="790575" y="3578225"/>
            <a:ext cx="1214438"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12</a:t>
            </a:r>
            <a:endParaRPr lang="en-US" altLang="zh-CN" sz="2400">
              <a:latin typeface="宋体" panose="02010600030101010101" pitchFamily="2" charset="-122"/>
            </a:endParaRPr>
          </a:p>
        </p:txBody>
      </p:sp>
      <p:sp>
        <p:nvSpPr>
          <p:cNvPr id="113785" name="矩形 113784"/>
          <p:cNvSpPr/>
          <p:nvPr/>
        </p:nvSpPr>
        <p:spPr>
          <a:xfrm>
            <a:off x="166688" y="3541713"/>
            <a:ext cx="769937"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2</a:t>
            </a:r>
            <a:endParaRPr lang="en-US" altLang="zh-CN" sz="2400">
              <a:latin typeface="宋体" panose="02010600030101010101" pitchFamily="2" charset="-122"/>
            </a:endParaRPr>
          </a:p>
        </p:txBody>
      </p:sp>
      <p:sp>
        <p:nvSpPr>
          <p:cNvPr id="113787" name="矩形 113786"/>
          <p:cNvSpPr/>
          <p:nvPr/>
        </p:nvSpPr>
        <p:spPr>
          <a:xfrm>
            <a:off x="833438" y="4079875"/>
            <a:ext cx="1214437"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6</a:t>
            </a:r>
            <a:endParaRPr lang="en-US" altLang="zh-CN" sz="2400">
              <a:latin typeface="宋体" panose="02010600030101010101" pitchFamily="2" charset="-122"/>
            </a:endParaRPr>
          </a:p>
        </p:txBody>
      </p:sp>
      <p:sp>
        <p:nvSpPr>
          <p:cNvPr id="113788" name="矩形 113787"/>
          <p:cNvSpPr/>
          <p:nvPr/>
        </p:nvSpPr>
        <p:spPr>
          <a:xfrm>
            <a:off x="166688" y="4079875"/>
            <a:ext cx="769937"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2</a:t>
            </a:r>
            <a:endParaRPr lang="en-US" altLang="zh-CN" sz="2400">
              <a:latin typeface="宋体" panose="02010600030101010101" pitchFamily="2" charset="-122"/>
            </a:endParaRPr>
          </a:p>
        </p:txBody>
      </p:sp>
      <p:sp>
        <p:nvSpPr>
          <p:cNvPr id="113791" name="矩形 113790"/>
          <p:cNvSpPr/>
          <p:nvPr/>
        </p:nvSpPr>
        <p:spPr>
          <a:xfrm>
            <a:off x="833438" y="4606925"/>
            <a:ext cx="1214437"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3</a:t>
            </a:r>
            <a:endParaRPr lang="en-US" altLang="zh-CN" sz="2400">
              <a:latin typeface="宋体" panose="02010600030101010101" pitchFamily="2" charset="-122"/>
            </a:endParaRPr>
          </a:p>
        </p:txBody>
      </p:sp>
      <p:sp>
        <p:nvSpPr>
          <p:cNvPr id="113792" name="矩形 113791"/>
          <p:cNvSpPr/>
          <p:nvPr/>
        </p:nvSpPr>
        <p:spPr>
          <a:xfrm>
            <a:off x="166688" y="4606925"/>
            <a:ext cx="769937"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2</a:t>
            </a:r>
            <a:endParaRPr lang="en-US" altLang="zh-CN" sz="2400">
              <a:latin typeface="宋体" panose="02010600030101010101" pitchFamily="2" charset="-122"/>
            </a:endParaRPr>
          </a:p>
        </p:txBody>
      </p:sp>
      <p:sp>
        <p:nvSpPr>
          <p:cNvPr id="113795" name="矩形 113794"/>
          <p:cNvSpPr/>
          <p:nvPr/>
        </p:nvSpPr>
        <p:spPr>
          <a:xfrm>
            <a:off x="879475" y="5070475"/>
            <a:ext cx="665163"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1</a:t>
            </a:r>
            <a:endParaRPr lang="en-US" altLang="zh-CN" sz="2400">
              <a:latin typeface="宋体" panose="02010600030101010101" pitchFamily="2" charset="-122"/>
            </a:endParaRPr>
          </a:p>
        </p:txBody>
      </p:sp>
      <p:sp>
        <p:nvSpPr>
          <p:cNvPr id="113798" name="矩形 113797"/>
          <p:cNvSpPr/>
          <p:nvPr/>
        </p:nvSpPr>
        <p:spPr>
          <a:xfrm>
            <a:off x="855663" y="5645150"/>
            <a:ext cx="441325"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0</a:t>
            </a:r>
            <a:endParaRPr lang="en-US" altLang="zh-CN" sz="2400">
              <a:latin typeface="宋体" panose="02010600030101010101" pitchFamily="2" charset="-122"/>
            </a:endParaRPr>
          </a:p>
        </p:txBody>
      </p:sp>
      <p:sp>
        <p:nvSpPr>
          <p:cNvPr id="113799" name="矩形 113798"/>
          <p:cNvSpPr/>
          <p:nvPr/>
        </p:nvSpPr>
        <p:spPr>
          <a:xfrm>
            <a:off x="2151063" y="2568575"/>
            <a:ext cx="658812"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solidFill>
                  <a:srgbClr val="990000"/>
                </a:solidFill>
                <a:latin typeface="宋体" panose="02010600030101010101" pitchFamily="2" charset="-122"/>
              </a:rPr>
              <a:t>0</a:t>
            </a:r>
            <a:endParaRPr lang="en-US" altLang="zh-CN" sz="2400">
              <a:solidFill>
                <a:srgbClr val="990000"/>
              </a:solidFill>
              <a:latin typeface="宋体" panose="02010600030101010101" pitchFamily="2" charset="-122"/>
            </a:endParaRPr>
          </a:p>
        </p:txBody>
      </p:sp>
      <p:sp>
        <p:nvSpPr>
          <p:cNvPr id="113800" name="矩形 113799"/>
          <p:cNvSpPr/>
          <p:nvPr/>
        </p:nvSpPr>
        <p:spPr>
          <a:xfrm>
            <a:off x="2151063" y="3013075"/>
            <a:ext cx="658812"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solidFill>
                  <a:srgbClr val="990000"/>
                </a:solidFill>
                <a:latin typeface="宋体" panose="02010600030101010101" pitchFamily="2" charset="-122"/>
              </a:rPr>
              <a:t>0</a:t>
            </a:r>
            <a:endParaRPr lang="en-US" altLang="zh-CN" sz="2400">
              <a:solidFill>
                <a:srgbClr val="990000"/>
              </a:solidFill>
              <a:latin typeface="宋体" panose="02010600030101010101" pitchFamily="2" charset="-122"/>
            </a:endParaRPr>
          </a:p>
        </p:txBody>
      </p:sp>
      <p:sp>
        <p:nvSpPr>
          <p:cNvPr id="113801" name="矩形 113800"/>
          <p:cNvSpPr/>
          <p:nvPr/>
        </p:nvSpPr>
        <p:spPr>
          <a:xfrm>
            <a:off x="2151063" y="3581400"/>
            <a:ext cx="658812"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solidFill>
                  <a:srgbClr val="990000"/>
                </a:solidFill>
                <a:latin typeface="宋体" panose="02010600030101010101" pitchFamily="2" charset="-122"/>
              </a:rPr>
              <a:t>1</a:t>
            </a:r>
            <a:endParaRPr lang="en-US" altLang="zh-CN" sz="2400">
              <a:solidFill>
                <a:srgbClr val="990000"/>
              </a:solidFill>
              <a:latin typeface="宋体" panose="02010600030101010101" pitchFamily="2" charset="-122"/>
            </a:endParaRPr>
          </a:p>
        </p:txBody>
      </p:sp>
      <p:sp>
        <p:nvSpPr>
          <p:cNvPr id="113802" name="矩形 113801"/>
          <p:cNvSpPr/>
          <p:nvPr/>
        </p:nvSpPr>
        <p:spPr>
          <a:xfrm>
            <a:off x="2151063" y="4079875"/>
            <a:ext cx="658812"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solidFill>
                  <a:srgbClr val="990000"/>
                </a:solidFill>
                <a:latin typeface="宋体" panose="02010600030101010101" pitchFamily="2" charset="-122"/>
              </a:rPr>
              <a:t>0</a:t>
            </a:r>
            <a:endParaRPr lang="en-US" altLang="zh-CN" sz="2400">
              <a:solidFill>
                <a:srgbClr val="990000"/>
              </a:solidFill>
              <a:latin typeface="宋体" panose="02010600030101010101" pitchFamily="2" charset="-122"/>
            </a:endParaRPr>
          </a:p>
        </p:txBody>
      </p:sp>
      <p:sp>
        <p:nvSpPr>
          <p:cNvPr id="113803" name="矩形 113802"/>
          <p:cNvSpPr/>
          <p:nvPr/>
        </p:nvSpPr>
        <p:spPr>
          <a:xfrm>
            <a:off x="2168525" y="4610100"/>
            <a:ext cx="665163"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solidFill>
                  <a:srgbClr val="990000"/>
                </a:solidFill>
                <a:latin typeface="宋体" panose="02010600030101010101" pitchFamily="2" charset="-122"/>
              </a:rPr>
              <a:t>0</a:t>
            </a:r>
            <a:endParaRPr lang="en-US" altLang="zh-CN" sz="2400">
              <a:solidFill>
                <a:srgbClr val="990000"/>
              </a:solidFill>
              <a:latin typeface="宋体" panose="02010600030101010101" pitchFamily="2" charset="-122"/>
            </a:endParaRPr>
          </a:p>
        </p:txBody>
      </p:sp>
      <p:sp>
        <p:nvSpPr>
          <p:cNvPr id="113804" name="矩形 113803"/>
          <p:cNvSpPr/>
          <p:nvPr/>
        </p:nvSpPr>
        <p:spPr>
          <a:xfrm>
            <a:off x="2157413" y="5645150"/>
            <a:ext cx="441325"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solidFill>
                  <a:srgbClr val="990000"/>
                </a:solidFill>
                <a:latin typeface="宋体" panose="02010600030101010101" pitchFamily="2" charset="-122"/>
              </a:rPr>
              <a:t>1</a:t>
            </a:r>
            <a:endParaRPr lang="en-US" altLang="zh-CN" sz="2400">
              <a:solidFill>
                <a:srgbClr val="990000"/>
              </a:solidFill>
              <a:latin typeface="宋体" panose="02010600030101010101" pitchFamily="2" charset="-122"/>
            </a:endParaRPr>
          </a:p>
        </p:txBody>
      </p:sp>
      <p:sp>
        <p:nvSpPr>
          <p:cNvPr id="113805" name="矩形 113804"/>
          <p:cNvSpPr/>
          <p:nvPr/>
        </p:nvSpPr>
        <p:spPr>
          <a:xfrm>
            <a:off x="2162175" y="5070475"/>
            <a:ext cx="665163"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solidFill>
                  <a:srgbClr val="990000"/>
                </a:solidFill>
                <a:latin typeface="宋体" panose="02010600030101010101" pitchFamily="2" charset="-122"/>
              </a:rPr>
              <a:t>1</a:t>
            </a:r>
            <a:endParaRPr lang="en-US" altLang="zh-CN" sz="2400">
              <a:solidFill>
                <a:srgbClr val="990000"/>
              </a:solidFill>
              <a:latin typeface="宋体" panose="02010600030101010101" pitchFamily="2" charset="-122"/>
            </a:endParaRPr>
          </a:p>
        </p:txBody>
      </p:sp>
      <p:sp>
        <p:nvSpPr>
          <p:cNvPr id="113807" name="矩形 113806"/>
          <p:cNvSpPr/>
          <p:nvPr/>
        </p:nvSpPr>
        <p:spPr>
          <a:xfrm>
            <a:off x="3838575" y="3379788"/>
            <a:ext cx="1239838"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u="sng">
                <a:solidFill>
                  <a:srgbClr val="990000"/>
                </a:solidFill>
                <a:latin typeface="宋体" panose="02010600030101010101" pitchFamily="2" charset="-122"/>
              </a:rPr>
              <a:t>1</a:t>
            </a:r>
            <a:r>
              <a:rPr lang="en-US" altLang="zh-CN" sz="2400">
                <a:latin typeface="宋体" panose="02010600030101010101" pitchFamily="2" charset="-122"/>
              </a:rPr>
              <a:t>.380</a:t>
            </a:r>
            <a:endParaRPr lang="en-US" altLang="zh-CN" sz="2400">
              <a:latin typeface="宋体" panose="02010600030101010101" pitchFamily="2" charset="-122"/>
            </a:endParaRPr>
          </a:p>
        </p:txBody>
      </p:sp>
      <p:sp>
        <p:nvSpPr>
          <p:cNvPr id="113809" name="矩形 113808"/>
          <p:cNvSpPr/>
          <p:nvPr/>
        </p:nvSpPr>
        <p:spPr>
          <a:xfrm>
            <a:off x="3816350" y="1835150"/>
            <a:ext cx="1673225"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0.345</a:t>
            </a:r>
            <a:endParaRPr lang="en-US" altLang="zh-CN" sz="2400">
              <a:latin typeface="宋体" panose="02010600030101010101" pitchFamily="2" charset="-122"/>
            </a:endParaRPr>
          </a:p>
        </p:txBody>
      </p:sp>
      <p:sp>
        <p:nvSpPr>
          <p:cNvPr id="113812" name="矩形 113811"/>
          <p:cNvSpPr/>
          <p:nvPr/>
        </p:nvSpPr>
        <p:spPr>
          <a:xfrm>
            <a:off x="3838575" y="2617788"/>
            <a:ext cx="1903413"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u="sng">
                <a:solidFill>
                  <a:srgbClr val="990000"/>
                </a:solidFill>
                <a:latin typeface="宋体" panose="02010600030101010101" pitchFamily="2" charset="-122"/>
              </a:rPr>
              <a:t>0</a:t>
            </a:r>
            <a:r>
              <a:rPr lang="en-US" altLang="zh-CN" sz="2400">
                <a:latin typeface="宋体" panose="02010600030101010101" pitchFamily="2" charset="-122"/>
              </a:rPr>
              <a:t>.690</a:t>
            </a:r>
            <a:endParaRPr lang="en-US" altLang="zh-CN" sz="2400">
              <a:latin typeface="宋体" panose="02010600030101010101" pitchFamily="2" charset="-122"/>
            </a:endParaRPr>
          </a:p>
        </p:txBody>
      </p:sp>
      <p:sp>
        <p:nvSpPr>
          <p:cNvPr id="113817" name="矩形 113816"/>
          <p:cNvSpPr/>
          <p:nvPr/>
        </p:nvSpPr>
        <p:spPr>
          <a:xfrm>
            <a:off x="3671888" y="4156075"/>
            <a:ext cx="2130425"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zh-CN" altLang="en-US" sz="2400" dirty="0">
                <a:latin typeface="宋体" panose="02010600030101010101" pitchFamily="2" charset="-122"/>
              </a:rPr>
              <a:t> </a:t>
            </a:r>
            <a:r>
              <a:rPr lang="en-US" altLang="zh-CN" sz="2400" u="sng">
                <a:solidFill>
                  <a:srgbClr val="990000"/>
                </a:solidFill>
                <a:latin typeface="宋体" panose="02010600030101010101" pitchFamily="2" charset="-122"/>
              </a:rPr>
              <a:t>0</a:t>
            </a:r>
            <a:r>
              <a:rPr lang="en-US" altLang="zh-CN" sz="2400">
                <a:latin typeface="宋体" panose="02010600030101010101" pitchFamily="2" charset="-122"/>
              </a:rPr>
              <a:t>.760</a:t>
            </a:r>
            <a:endParaRPr lang="en-US" altLang="zh-CN" sz="2400">
              <a:latin typeface="宋体" panose="02010600030101010101" pitchFamily="2" charset="-122"/>
            </a:endParaRPr>
          </a:p>
        </p:txBody>
      </p:sp>
      <p:sp>
        <p:nvSpPr>
          <p:cNvPr id="113820" name="矩形 113819"/>
          <p:cNvSpPr/>
          <p:nvPr/>
        </p:nvSpPr>
        <p:spPr>
          <a:xfrm>
            <a:off x="3676650" y="4883150"/>
            <a:ext cx="1554163"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zh-CN" altLang="en-US" sz="2400" dirty="0">
                <a:latin typeface="宋体" panose="02010600030101010101" pitchFamily="2" charset="-122"/>
              </a:rPr>
              <a:t> </a:t>
            </a:r>
            <a:r>
              <a:rPr lang="en-US" altLang="zh-CN" sz="2400" u="sng">
                <a:solidFill>
                  <a:srgbClr val="990000"/>
                </a:solidFill>
                <a:latin typeface="宋体" panose="02010600030101010101" pitchFamily="2" charset="-122"/>
              </a:rPr>
              <a:t>1</a:t>
            </a:r>
            <a:r>
              <a:rPr lang="en-US" altLang="zh-CN" sz="2400">
                <a:latin typeface="宋体" panose="02010600030101010101" pitchFamily="2" charset="-122"/>
              </a:rPr>
              <a:t>.520</a:t>
            </a:r>
            <a:endParaRPr lang="en-US" altLang="zh-CN" sz="2400">
              <a:latin typeface="宋体" panose="02010600030101010101" pitchFamily="2" charset="-122"/>
            </a:endParaRPr>
          </a:p>
        </p:txBody>
      </p:sp>
      <p:grpSp>
        <p:nvGrpSpPr>
          <p:cNvPr id="113881" name="组合 113880"/>
          <p:cNvGrpSpPr/>
          <p:nvPr/>
        </p:nvGrpSpPr>
        <p:grpSpPr>
          <a:xfrm>
            <a:off x="3276600" y="2174875"/>
            <a:ext cx="1830388" cy="541338"/>
            <a:chOff x="2423" y="1304"/>
            <a:chExt cx="1153" cy="341"/>
          </a:xfrm>
        </p:grpSpPr>
        <p:sp>
          <p:nvSpPr>
            <p:cNvPr id="113810" name="矩形 113809"/>
            <p:cNvSpPr/>
            <p:nvPr/>
          </p:nvSpPr>
          <p:spPr>
            <a:xfrm>
              <a:off x="3162" y="1304"/>
              <a:ext cx="414" cy="310"/>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2</a:t>
              </a:r>
              <a:endParaRPr lang="en-US" altLang="zh-CN" sz="2400">
                <a:latin typeface="宋体" panose="02010600030101010101" pitchFamily="2" charset="-122"/>
              </a:endParaRPr>
            </a:p>
          </p:txBody>
        </p:sp>
        <p:sp>
          <p:nvSpPr>
            <p:cNvPr id="113811" name="直接连接符 113810"/>
            <p:cNvSpPr/>
            <p:nvPr/>
          </p:nvSpPr>
          <p:spPr>
            <a:xfrm>
              <a:off x="2496" y="1617"/>
              <a:ext cx="1056" cy="0"/>
            </a:xfrm>
            <a:prstGeom prst="line">
              <a:avLst/>
            </a:prstGeom>
            <a:ln w="12700" cap="flat" cmpd="sng">
              <a:solidFill>
                <a:schemeClr val="tx1"/>
              </a:solidFill>
              <a:prstDash val="solid"/>
              <a:headEnd type="none" w="med" len="med"/>
              <a:tailEnd type="none" w="med" len="med"/>
            </a:ln>
          </p:spPr>
        </p:sp>
        <p:sp>
          <p:nvSpPr>
            <p:cNvPr id="113823" name="矩形 113822"/>
            <p:cNvSpPr/>
            <p:nvPr/>
          </p:nvSpPr>
          <p:spPr>
            <a:xfrm>
              <a:off x="2423" y="1329"/>
              <a:ext cx="345" cy="316"/>
            </a:xfrm>
            <a:prstGeom prst="rect">
              <a:avLst/>
            </a:prstGeom>
            <a:noFill/>
            <a:ln w="12700">
              <a:noFill/>
            </a:ln>
          </p:spPr>
          <p:txBody>
            <a:bodyPr wrap="none" lIns="137840" tIns="68920" rIns="137840" bIns="68920" anchor="t" anchorCtr="0">
              <a:spAutoFit/>
            </a:bodyPr>
            <a:p>
              <a:pPr defTabSz="1379855" eaLnBrk="0" hangingPunct="0">
                <a:lnSpc>
                  <a:spcPct val="100000"/>
                </a:lnSpc>
              </a:pPr>
              <a:r>
                <a:rPr lang="zh-CN" altLang="en-US" sz="2400">
                  <a:latin typeface="宋体" panose="02010600030101010101" pitchFamily="2" charset="-122"/>
                  <a:sym typeface="Wingdings 2" panose="05020102010507070707" pitchFamily="18" charset="2"/>
                </a:rPr>
                <a:t></a:t>
              </a:r>
              <a:endParaRPr lang="zh-CN" altLang="en-US" sz="2400">
                <a:latin typeface="宋体" panose="02010600030101010101" pitchFamily="2" charset="-122"/>
                <a:sym typeface="Wingdings 2" panose="05020102010507070707" pitchFamily="18" charset="2"/>
              </a:endParaRPr>
            </a:p>
          </p:txBody>
        </p:sp>
      </p:grpSp>
      <p:sp>
        <p:nvSpPr>
          <p:cNvPr id="113828" name="矩形 113827"/>
          <p:cNvSpPr/>
          <p:nvPr/>
        </p:nvSpPr>
        <p:spPr>
          <a:xfrm>
            <a:off x="3736975" y="5680075"/>
            <a:ext cx="2130425"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zh-CN" altLang="en-US" sz="2400" dirty="0">
                <a:solidFill>
                  <a:schemeClr val="hlink"/>
                </a:solidFill>
                <a:latin typeface="宋体" panose="02010600030101010101" pitchFamily="2" charset="-122"/>
              </a:rPr>
              <a:t> </a:t>
            </a:r>
            <a:r>
              <a:rPr lang="en-US" altLang="zh-CN" sz="2400" u="sng">
                <a:solidFill>
                  <a:srgbClr val="990000"/>
                </a:solidFill>
                <a:latin typeface="宋体" panose="02010600030101010101" pitchFamily="2" charset="-122"/>
              </a:rPr>
              <a:t>1</a:t>
            </a:r>
            <a:r>
              <a:rPr lang="en-US" altLang="zh-CN" sz="2400">
                <a:latin typeface="宋体" panose="02010600030101010101" pitchFamily="2" charset="-122"/>
              </a:rPr>
              <a:t>.</a:t>
            </a:r>
            <a:r>
              <a:rPr lang="en-US" altLang="zh-CN" sz="2400" b="0">
                <a:latin typeface="宋体" panose="02010600030101010101" pitchFamily="2" charset="-122"/>
              </a:rPr>
              <a:t>04</a:t>
            </a:r>
            <a:endParaRPr lang="en-US" altLang="zh-CN" sz="2400" b="0">
              <a:latin typeface="宋体" panose="02010600030101010101" pitchFamily="2" charset="-122"/>
            </a:endParaRPr>
          </a:p>
        </p:txBody>
      </p:sp>
      <p:sp>
        <p:nvSpPr>
          <p:cNvPr id="113851" name="矩形 113850"/>
          <p:cNvSpPr/>
          <p:nvPr/>
        </p:nvSpPr>
        <p:spPr>
          <a:xfrm>
            <a:off x="6958013" y="1905000"/>
            <a:ext cx="1219200"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100</a:t>
            </a:r>
            <a:endParaRPr lang="en-US" altLang="zh-CN" sz="2400">
              <a:latin typeface="宋体" panose="02010600030101010101" pitchFamily="2" charset="-122"/>
            </a:endParaRPr>
          </a:p>
        </p:txBody>
      </p:sp>
      <p:sp>
        <p:nvSpPr>
          <p:cNvPr id="113852" name="矩形 113851"/>
          <p:cNvSpPr/>
          <p:nvPr/>
        </p:nvSpPr>
        <p:spPr>
          <a:xfrm>
            <a:off x="6078538" y="1905000"/>
            <a:ext cx="768350"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16</a:t>
            </a:r>
            <a:endParaRPr lang="en-US" altLang="zh-CN" sz="2400">
              <a:latin typeface="宋体" panose="02010600030101010101" pitchFamily="2" charset="-122"/>
            </a:endParaRPr>
          </a:p>
        </p:txBody>
      </p:sp>
      <p:sp>
        <p:nvSpPr>
          <p:cNvPr id="113855" name="矩形 113854"/>
          <p:cNvSpPr/>
          <p:nvPr/>
        </p:nvSpPr>
        <p:spPr>
          <a:xfrm>
            <a:off x="6958013" y="2538413"/>
            <a:ext cx="1219200"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6</a:t>
            </a:r>
            <a:endParaRPr lang="en-US" altLang="zh-CN" sz="2400">
              <a:latin typeface="宋体" panose="02010600030101010101" pitchFamily="2" charset="-122"/>
            </a:endParaRPr>
          </a:p>
        </p:txBody>
      </p:sp>
      <p:sp>
        <p:nvSpPr>
          <p:cNvPr id="113856" name="矩形 113855"/>
          <p:cNvSpPr/>
          <p:nvPr/>
        </p:nvSpPr>
        <p:spPr>
          <a:xfrm>
            <a:off x="6958013" y="3173413"/>
            <a:ext cx="1219200"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0</a:t>
            </a:r>
            <a:endParaRPr lang="en-US" altLang="zh-CN" sz="2400">
              <a:latin typeface="宋体" panose="02010600030101010101" pitchFamily="2" charset="-122"/>
            </a:endParaRPr>
          </a:p>
        </p:txBody>
      </p:sp>
      <p:sp>
        <p:nvSpPr>
          <p:cNvPr id="113857" name="矩形 113856"/>
          <p:cNvSpPr/>
          <p:nvPr/>
        </p:nvSpPr>
        <p:spPr>
          <a:xfrm>
            <a:off x="6289675" y="3170238"/>
            <a:ext cx="776288" cy="638175"/>
          </a:xfrm>
          <a:prstGeom prst="rect">
            <a:avLst/>
          </a:prstGeom>
          <a:noFill/>
          <a:ln w="12700">
            <a:noFill/>
          </a:ln>
        </p:spPr>
        <p:txBody>
          <a:bodyPr/>
          <a:p>
            <a:endParaRPr lang="zh-CN" altLang="en-US"/>
          </a:p>
        </p:txBody>
      </p:sp>
      <p:sp>
        <p:nvSpPr>
          <p:cNvPr id="113858" name="矩形 113857"/>
          <p:cNvSpPr/>
          <p:nvPr/>
        </p:nvSpPr>
        <p:spPr>
          <a:xfrm>
            <a:off x="8077200" y="2538413"/>
            <a:ext cx="663575"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solidFill>
                  <a:srgbClr val="990000"/>
                </a:solidFill>
                <a:latin typeface="宋体" panose="02010600030101010101" pitchFamily="2" charset="-122"/>
              </a:rPr>
              <a:t>4</a:t>
            </a:r>
            <a:endParaRPr lang="en-US" altLang="zh-CN" sz="2400">
              <a:solidFill>
                <a:srgbClr val="990000"/>
              </a:solidFill>
              <a:latin typeface="宋体" panose="02010600030101010101" pitchFamily="2" charset="-122"/>
            </a:endParaRPr>
          </a:p>
        </p:txBody>
      </p:sp>
      <p:sp>
        <p:nvSpPr>
          <p:cNvPr id="113859" name="矩形 113858"/>
          <p:cNvSpPr/>
          <p:nvPr/>
        </p:nvSpPr>
        <p:spPr>
          <a:xfrm>
            <a:off x="8077200" y="3173413"/>
            <a:ext cx="663575"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solidFill>
                  <a:srgbClr val="990000"/>
                </a:solidFill>
                <a:latin typeface="宋体" panose="02010600030101010101" pitchFamily="2" charset="-122"/>
              </a:rPr>
              <a:t>6</a:t>
            </a:r>
            <a:endParaRPr lang="en-US" altLang="zh-CN" sz="2400">
              <a:solidFill>
                <a:srgbClr val="990000"/>
              </a:solidFill>
              <a:latin typeface="宋体" panose="02010600030101010101" pitchFamily="2" charset="-122"/>
            </a:endParaRPr>
          </a:p>
        </p:txBody>
      </p:sp>
      <p:sp>
        <p:nvSpPr>
          <p:cNvPr id="113860" name="矩形 113859"/>
          <p:cNvSpPr/>
          <p:nvPr/>
        </p:nvSpPr>
        <p:spPr>
          <a:xfrm>
            <a:off x="6078538" y="2581275"/>
            <a:ext cx="768350"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16</a:t>
            </a:r>
            <a:endParaRPr lang="en-US" altLang="zh-CN" sz="2400">
              <a:latin typeface="宋体" panose="02010600030101010101" pitchFamily="2" charset="-122"/>
            </a:endParaRPr>
          </a:p>
        </p:txBody>
      </p:sp>
      <p:grpSp>
        <p:nvGrpSpPr>
          <p:cNvPr id="113863" name="组合 113862"/>
          <p:cNvGrpSpPr/>
          <p:nvPr/>
        </p:nvGrpSpPr>
        <p:grpSpPr>
          <a:xfrm>
            <a:off x="742950" y="4132263"/>
            <a:ext cx="1069975" cy="417512"/>
            <a:chOff x="451" y="1129"/>
            <a:chExt cx="674" cy="263"/>
          </a:xfrm>
        </p:grpSpPr>
        <p:sp>
          <p:nvSpPr>
            <p:cNvPr id="113864" name="直接连接符 113863"/>
            <p:cNvSpPr/>
            <p:nvPr/>
          </p:nvSpPr>
          <p:spPr>
            <a:xfrm>
              <a:off x="451" y="1129"/>
              <a:ext cx="0" cy="263"/>
            </a:xfrm>
            <a:prstGeom prst="line">
              <a:avLst/>
            </a:prstGeom>
            <a:ln w="12700" cap="flat" cmpd="sng">
              <a:solidFill>
                <a:schemeClr val="tx1"/>
              </a:solidFill>
              <a:prstDash val="solid"/>
              <a:headEnd type="none" w="med" len="med"/>
              <a:tailEnd type="none" w="med" len="med"/>
            </a:ln>
          </p:spPr>
        </p:sp>
        <p:sp>
          <p:nvSpPr>
            <p:cNvPr id="113865" name="直接连接符 113864"/>
            <p:cNvSpPr/>
            <p:nvPr/>
          </p:nvSpPr>
          <p:spPr>
            <a:xfrm>
              <a:off x="453" y="1392"/>
              <a:ext cx="672" cy="0"/>
            </a:xfrm>
            <a:prstGeom prst="line">
              <a:avLst/>
            </a:prstGeom>
            <a:ln w="12700" cap="flat" cmpd="sng">
              <a:solidFill>
                <a:schemeClr val="tx1"/>
              </a:solidFill>
              <a:prstDash val="solid"/>
              <a:headEnd type="none" w="med" len="med"/>
              <a:tailEnd type="none" w="med" len="med"/>
            </a:ln>
          </p:spPr>
        </p:sp>
      </p:grpSp>
      <p:grpSp>
        <p:nvGrpSpPr>
          <p:cNvPr id="113866" name="组合 113865"/>
          <p:cNvGrpSpPr/>
          <p:nvPr/>
        </p:nvGrpSpPr>
        <p:grpSpPr>
          <a:xfrm>
            <a:off x="715963" y="2555875"/>
            <a:ext cx="1069975" cy="417513"/>
            <a:chOff x="451" y="1129"/>
            <a:chExt cx="674" cy="263"/>
          </a:xfrm>
        </p:grpSpPr>
        <p:sp>
          <p:nvSpPr>
            <p:cNvPr id="113867" name="直接连接符 113866"/>
            <p:cNvSpPr/>
            <p:nvPr/>
          </p:nvSpPr>
          <p:spPr>
            <a:xfrm>
              <a:off x="451" y="1129"/>
              <a:ext cx="0" cy="263"/>
            </a:xfrm>
            <a:prstGeom prst="line">
              <a:avLst/>
            </a:prstGeom>
            <a:ln w="12700" cap="flat" cmpd="sng">
              <a:solidFill>
                <a:schemeClr val="tx1"/>
              </a:solidFill>
              <a:prstDash val="solid"/>
              <a:headEnd type="none" w="med" len="med"/>
              <a:tailEnd type="none" w="med" len="med"/>
            </a:ln>
          </p:spPr>
        </p:sp>
        <p:sp>
          <p:nvSpPr>
            <p:cNvPr id="113868" name="直接连接符 113867"/>
            <p:cNvSpPr/>
            <p:nvPr/>
          </p:nvSpPr>
          <p:spPr>
            <a:xfrm>
              <a:off x="453" y="1392"/>
              <a:ext cx="672" cy="0"/>
            </a:xfrm>
            <a:prstGeom prst="line">
              <a:avLst/>
            </a:prstGeom>
            <a:ln w="12700" cap="flat" cmpd="sng">
              <a:solidFill>
                <a:schemeClr val="tx1"/>
              </a:solidFill>
              <a:prstDash val="solid"/>
              <a:headEnd type="none" w="med" len="med"/>
              <a:tailEnd type="none" w="med" len="med"/>
            </a:ln>
          </p:spPr>
        </p:sp>
      </p:grpSp>
      <p:grpSp>
        <p:nvGrpSpPr>
          <p:cNvPr id="113869" name="组合 113868"/>
          <p:cNvGrpSpPr/>
          <p:nvPr/>
        </p:nvGrpSpPr>
        <p:grpSpPr>
          <a:xfrm>
            <a:off x="728663" y="3074988"/>
            <a:ext cx="1069975" cy="417512"/>
            <a:chOff x="451" y="1129"/>
            <a:chExt cx="674" cy="263"/>
          </a:xfrm>
        </p:grpSpPr>
        <p:sp>
          <p:nvSpPr>
            <p:cNvPr id="113870" name="直接连接符 113869"/>
            <p:cNvSpPr/>
            <p:nvPr/>
          </p:nvSpPr>
          <p:spPr>
            <a:xfrm>
              <a:off x="451" y="1129"/>
              <a:ext cx="0" cy="263"/>
            </a:xfrm>
            <a:prstGeom prst="line">
              <a:avLst/>
            </a:prstGeom>
            <a:ln w="12700" cap="flat" cmpd="sng">
              <a:solidFill>
                <a:schemeClr val="tx1"/>
              </a:solidFill>
              <a:prstDash val="solid"/>
              <a:headEnd type="none" w="med" len="med"/>
              <a:tailEnd type="none" w="med" len="med"/>
            </a:ln>
          </p:spPr>
        </p:sp>
        <p:sp>
          <p:nvSpPr>
            <p:cNvPr id="113871" name="直接连接符 113870"/>
            <p:cNvSpPr/>
            <p:nvPr/>
          </p:nvSpPr>
          <p:spPr>
            <a:xfrm>
              <a:off x="453" y="1392"/>
              <a:ext cx="672" cy="0"/>
            </a:xfrm>
            <a:prstGeom prst="line">
              <a:avLst/>
            </a:prstGeom>
            <a:ln w="12700" cap="flat" cmpd="sng">
              <a:solidFill>
                <a:schemeClr val="tx1"/>
              </a:solidFill>
              <a:prstDash val="solid"/>
              <a:headEnd type="none" w="med" len="med"/>
              <a:tailEnd type="none" w="med" len="med"/>
            </a:ln>
          </p:spPr>
        </p:sp>
      </p:grpSp>
      <p:grpSp>
        <p:nvGrpSpPr>
          <p:cNvPr id="113872" name="组合 113871"/>
          <p:cNvGrpSpPr/>
          <p:nvPr/>
        </p:nvGrpSpPr>
        <p:grpSpPr>
          <a:xfrm>
            <a:off x="728663" y="3568700"/>
            <a:ext cx="1069975" cy="417513"/>
            <a:chOff x="451" y="1129"/>
            <a:chExt cx="674" cy="263"/>
          </a:xfrm>
        </p:grpSpPr>
        <p:sp>
          <p:nvSpPr>
            <p:cNvPr id="113873" name="直接连接符 113872"/>
            <p:cNvSpPr/>
            <p:nvPr/>
          </p:nvSpPr>
          <p:spPr>
            <a:xfrm>
              <a:off x="451" y="1129"/>
              <a:ext cx="0" cy="263"/>
            </a:xfrm>
            <a:prstGeom prst="line">
              <a:avLst/>
            </a:prstGeom>
            <a:ln w="12700" cap="flat" cmpd="sng">
              <a:solidFill>
                <a:schemeClr val="tx1"/>
              </a:solidFill>
              <a:prstDash val="solid"/>
              <a:headEnd type="none" w="med" len="med"/>
              <a:tailEnd type="none" w="med" len="med"/>
            </a:ln>
          </p:spPr>
        </p:sp>
        <p:sp>
          <p:nvSpPr>
            <p:cNvPr id="113874" name="直接连接符 113873"/>
            <p:cNvSpPr/>
            <p:nvPr/>
          </p:nvSpPr>
          <p:spPr>
            <a:xfrm>
              <a:off x="453" y="1392"/>
              <a:ext cx="672" cy="0"/>
            </a:xfrm>
            <a:prstGeom prst="line">
              <a:avLst/>
            </a:prstGeom>
            <a:ln w="12700" cap="flat" cmpd="sng">
              <a:solidFill>
                <a:schemeClr val="tx1"/>
              </a:solidFill>
              <a:prstDash val="solid"/>
              <a:headEnd type="none" w="med" len="med"/>
              <a:tailEnd type="none" w="med" len="med"/>
            </a:ln>
          </p:spPr>
        </p:sp>
      </p:grpSp>
      <p:grpSp>
        <p:nvGrpSpPr>
          <p:cNvPr id="113875" name="组合 113874"/>
          <p:cNvGrpSpPr/>
          <p:nvPr/>
        </p:nvGrpSpPr>
        <p:grpSpPr>
          <a:xfrm>
            <a:off x="742950" y="4665663"/>
            <a:ext cx="1069975" cy="417512"/>
            <a:chOff x="451" y="1129"/>
            <a:chExt cx="674" cy="263"/>
          </a:xfrm>
        </p:grpSpPr>
        <p:sp>
          <p:nvSpPr>
            <p:cNvPr id="113876" name="直接连接符 113875"/>
            <p:cNvSpPr/>
            <p:nvPr/>
          </p:nvSpPr>
          <p:spPr>
            <a:xfrm>
              <a:off x="451" y="1129"/>
              <a:ext cx="0" cy="263"/>
            </a:xfrm>
            <a:prstGeom prst="line">
              <a:avLst/>
            </a:prstGeom>
            <a:ln w="12700" cap="flat" cmpd="sng">
              <a:solidFill>
                <a:schemeClr val="tx1"/>
              </a:solidFill>
              <a:prstDash val="solid"/>
              <a:headEnd type="none" w="med" len="med"/>
              <a:tailEnd type="none" w="med" len="med"/>
            </a:ln>
          </p:spPr>
        </p:sp>
        <p:sp>
          <p:nvSpPr>
            <p:cNvPr id="113877" name="直接连接符 113876"/>
            <p:cNvSpPr/>
            <p:nvPr/>
          </p:nvSpPr>
          <p:spPr>
            <a:xfrm>
              <a:off x="453" y="1392"/>
              <a:ext cx="672" cy="0"/>
            </a:xfrm>
            <a:prstGeom prst="line">
              <a:avLst/>
            </a:prstGeom>
            <a:ln w="12700" cap="flat" cmpd="sng">
              <a:solidFill>
                <a:schemeClr val="tx1"/>
              </a:solidFill>
              <a:prstDash val="solid"/>
              <a:headEnd type="none" w="med" len="med"/>
              <a:tailEnd type="none" w="med" len="med"/>
            </a:ln>
          </p:spPr>
        </p:sp>
      </p:grpSp>
      <p:grpSp>
        <p:nvGrpSpPr>
          <p:cNvPr id="113878" name="组合 113877"/>
          <p:cNvGrpSpPr/>
          <p:nvPr/>
        </p:nvGrpSpPr>
        <p:grpSpPr>
          <a:xfrm>
            <a:off x="758825" y="5207000"/>
            <a:ext cx="1069975" cy="417513"/>
            <a:chOff x="451" y="1129"/>
            <a:chExt cx="674" cy="263"/>
          </a:xfrm>
        </p:grpSpPr>
        <p:sp>
          <p:nvSpPr>
            <p:cNvPr id="113879" name="直接连接符 113878"/>
            <p:cNvSpPr/>
            <p:nvPr/>
          </p:nvSpPr>
          <p:spPr>
            <a:xfrm>
              <a:off x="451" y="1129"/>
              <a:ext cx="0" cy="263"/>
            </a:xfrm>
            <a:prstGeom prst="line">
              <a:avLst/>
            </a:prstGeom>
            <a:ln w="12700" cap="flat" cmpd="sng">
              <a:solidFill>
                <a:schemeClr val="tx1"/>
              </a:solidFill>
              <a:prstDash val="solid"/>
              <a:headEnd type="none" w="med" len="med"/>
              <a:tailEnd type="none" w="med" len="med"/>
            </a:ln>
          </p:spPr>
        </p:sp>
        <p:sp>
          <p:nvSpPr>
            <p:cNvPr id="113880" name="直接连接符 113879"/>
            <p:cNvSpPr/>
            <p:nvPr/>
          </p:nvSpPr>
          <p:spPr>
            <a:xfrm>
              <a:off x="453" y="1392"/>
              <a:ext cx="672" cy="0"/>
            </a:xfrm>
            <a:prstGeom prst="line">
              <a:avLst/>
            </a:prstGeom>
            <a:ln w="12700" cap="flat" cmpd="sng">
              <a:solidFill>
                <a:schemeClr val="tx1"/>
              </a:solidFill>
              <a:prstDash val="solid"/>
              <a:headEnd type="none" w="med" len="med"/>
              <a:tailEnd type="none" w="med" len="med"/>
            </a:ln>
          </p:spPr>
        </p:sp>
      </p:grpSp>
      <p:grpSp>
        <p:nvGrpSpPr>
          <p:cNvPr id="113882" name="组合 113881"/>
          <p:cNvGrpSpPr/>
          <p:nvPr/>
        </p:nvGrpSpPr>
        <p:grpSpPr>
          <a:xfrm>
            <a:off x="3276600" y="2928938"/>
            <a:ext cx="1830388" cy="541337"/>
            <a:chOff x="2423" y="1304"/>
            <a:chExt cx="1153" cy="341"/>
          </a:xfrm>
        </p:grpSpPr>
        <p:sp>
          <p:nvSpPr>
            <p:cNvPr id="113883" name="矩形 113882"/>
            <p:cNvSpPr/>
            <p:nvPr/>
          </p:nvSpPr>
          <p:spPr>
            <a:xfrm>
              <a:off x="3162" y="1304"/>
              <a:ext cx="414" cy="310"/>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2</a:t>
              </a:r>
              <a:endParaRPr lang="en-US" altLang="zh-CN" sz="2400">
                <a:latin typeface="宋体" panose="02010600030101010101" pitchFamily="2" charset="-122"/>
              </a:endParaRPr>
            </a:p>
          </p:txBody>
        </p:sp>
        <p:sp>
          <p:nvSpPr>
            <p:cNvPr id="113884" name="直接连接符 113883"/>
            <p:cNvSpPr/>
            <p:nvPr/>
          </p:nvSpPr>
          <p:spPr>
            <a:xfrm>
              <a:off x="2496" y="1617"/>
              <a:ext cx="1056" cy="0"/>
            </a:xfrm>
            <a:prstGeom prst="line">
              <a:avLst/>
            </a:prstGeom>
            <a:ln w="12700" cap="flat" cmpd="sng">
              <a:solidFill>
                <a:schemeClr val="tx1"/>
              </a:solidFill>
              <a:prstDash val="solid"/>
              <a:headEnd type="none" w="med" len="med"/>
              <a:tailEnd type="none" w="med" len="med"/>
            </a:ln>
          </p:spPr>
        </p:sp>
        <p:sp>
          <p:nvSpPr>
            <p:cNvPr id="113885" name="矩形 113884"/>
            <p:cNvSpPr/>
            <p:nvPr/>
          </p:nvSpPr>
          <p:spPr>
            <a:xfrm>
              <a:off x="2423" y="1329"/>
              <a:ext cx="345" cy="316"/>
            </a:xfrm>
            <a:prstGeom prst="rect">
              <a:avLst/>
            </a:prstGeom>
            <a:noFill/>
            <a:ln w="12700">
              <a:noFill/>
            </a:ln>
          </p:spPr>
          <p:txBody>
            <a:bodyPr wrap="none" lIns="137840" tIns="68920" rIns="137840" bIns="68920" anchor="t" anchorCtr="0">
              <a:spAutoFit/>
            </a:bodyPr>
            <a:p>
              <a:pPr defTabSz="1379855" eaLnBrk="0" hangingPunct="0">
                <a:lnSpc>
                  <a:spcPct val="100000"/>
                </a:lnSpc>
              </a:pPr>
              <a:r>
                <a:rPr lang="zh-CN" altLang="en-US" sz="2400">
                  <a:latin typeface="宋体" panose="02010600030101010101" pitchFamily="2" charset="-122"/>
                  <a:sym typeface="Wingdings 2" panose="05020102010507070707" pitchFamily="18" charset="2"/>
                </a:rPr>
                <a:t></a:t>
              </a:r>
              <a:endParaRPr lang="zh-CN" altLang="en-US" sz="2400">
                <a:latin typeface="宋体" panose="02010600030101010101" pitchFamily="2" charset="-122"/>
                <a:sym typeface="Wingdings 2" panose="05020102010507070707" pitchFamily="18" charset="2"/>
              </a:endParaRPr>
            </a:p>
          </p:txBody>
        </p:sp>
      </p:grpSp>
      <p:grpSp>
        <p:nvGrpSpPr>
          <p:cNvPr id="113886" name="组合 113885"/>
          <p:cNvGrpSpPr/>
          <p:nvPr/>
        </p:nvGrpSpPr>
        <p:grpSpPr>
          <a:xfrm>
            <a:off x="3276600" y="3690938"/>
            <a:ext cx="1830388" cy="541337"/>
            <a:chOff x="2423" y="1304"/>
            <a:chExt cx="1153" cy="341"/>
          </a:xfrm>
        </p:grpSpPr>
        <p:sp>
          <p:nvSpPr>
            <p:cNvPr id="113887" name="矩形 113886"/>
            <p:cNvSpPr/>
            <p:nvPr/>
          </p:nvSpPr>
          <p:spPr>
            <a:xfrm>
              <a:off x="3162" y="1304"/>
              <a:ext cx="414" cy="310"/>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2</a:t>
              </a:r>
              <a:endParaRPr lang="en-US" altLang="zh-CN" sz="2400">
                <a:latin typeface="宋体" panose="02010600030101010101" pitchFamily="2" charset="-122"/>
              </a:endParaRPr>
            </a:p>
          </p:txBody>
        </p:sp>
        <p:sp>
          <p:nvSpPr>
            <p:cNvPr id="113888" name="直接连接符 113887"/>
            <p:cNvSpPr/>
            <p:nvPr/>
          </p:nvSpPr>
          <p:spPr>
            <a:xfrm>
              <a:off x="2496" y="1617"/>
              <a:ext cx="1056" cy="0"/>
            </a:xfrm>
            <a:prstGeom prst="line">
              <a:avLst/>
            </a:prstGeom>
            <a:ln w="12700" cap="flat" cmpd="sng">
              <a:solidFill>
                <a:schemeClr val="tx1"/>
              </a:solidFill>
              <a:prstDash val="solid"/>
              <a:headEnd type="none" w="med" len="med"/>
              <a:tailEnd type="none" w="med" len="med"/>
            </a:ln>
          </p:spPr>
        </p:sp>
        <p:sp>
          <p:nvSpPr>
            <p:cNvPr id="113889" name="矩形 113888"/>
            <p:cNvSpPr/>
            <p:nvPr/>
          </p:nvSpPr>
          <p:spPr>
            <a:xfrm>
              <a:off x="2423" y="1329"/>
              <a:ext cx="345" cy="316"/>
            </a:xfrm>
            <a:prstGeom prst="rect">
              <a:avLst/>
            </a:prstGeom>
            <a:noFill/>
            <a:ln w="12700">
              <a:noFill/>
            </a:ln>
          </p:spPr>
          <p:txBody>
            <a:bodyPr wrap="none" lIns="137840" tIns="68920" rIns="137840" bIns="68920" anchor="t" anchorCtr="0">
              <a:spAutoFit/>
            </a:bodyPr>
            <a:p>
              <a:pPr defTabSz="1379855" eaLnBrk="0" hangingPunct="0">
                <a:lnSpc>
                  <a:spcPct val="100000"/>
                </a:lnSpc>
              </a:pPr>
              <a:r>
                <a:rPr lang="zh-CN" altLang="en-US" sz="2400">
                  <a:latin typeface="宋体" panose="02010600030101010101" pitchFamily="2" charset="-122"/>
                  <a:sym typeface="Wingdings 2" panose="05020102010507070707" pitchFamily="18" charset="2"/>
                </a:rPr>
                <a:t></a:t>
              </a:r>
              <a:endParaRPr lang="zh-CN" altLang="en-US" sz="2400">
                <a:latin typeface="宋体" panose="02010600030101010101" pitchFamily="2" charset="-122"/>
                <a:sym typeface="Wingdings 2" panose="05020102010507070707" pitchFamily="18" charset="2"/>
              </a:endParaRPr>
            </a:p>
          </p:txBody>
        </p:sp>
      </p:grpSp>
      <p:grpSp>
        <p:nvGrpSpPr>
          <p:cNvPr id="113890" name="组合 113889"/>
          <p:cNvGrpSpPr/>
          <p:nvPr/>
        </p:nvGrpSpPr>
        <p:grpSpPr>
          <a:xfrm>
            <a:off x="3276600" y="4452938"/>
            <a:ext cx="1830388" cy="541337"/>
            <a:chOff x="2423" y="1304"/>
            <a:chExt cx="1153" cy="341"/>
          </a:xfrm>
        </p:grpSpPr>
        <p:sp>
          <p:nvSpPr>
            <p:cNvPr id="113891" name="矩形 113890"/>
            <p:cNvSpPr/>
            <p:nvPr/>
          </p:nvSpPr>
          <p:spPr>
            <a:xfrm>
              <a:off x="3162" y="1304"/>
              <a:ext cx="414" cy="310"/>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2</a:t>
              </a:r>
              <a:endParaRPr lang="en-US" altLang="zh-CN" sz="2400">
                <a:latin typeface="宋体" panose="02010600030101010101" pitchFamily="2" charset="-122"/>
              </a:endParaRPr>
            </a:p>
          </p:txBody>
        </p:sp>
        <p:sp>
          <p:nvSpPr>
            <p:cNvPr id="113892" name="直接连接符 113891"/>
            <p:cNvSpPr/>
            <p:nvPr/>
          </p:nvSpPr>
          <p:spPr>
            <a:xfrm>
              <a:off x="2496" y="1617"/>
              <a:ext cx="1056" cy="0"/>
            </a:xfrm>
            <a:prstGeom prst="line">
              <a:avLst/>
            </a:prstGeom>
            <a:ln w="12700" cap="flat" cmpd="sng">
              <a:solidFill>
                <a:schemeClr val="tx1"/>
              </a:solidFill>
              <a:prstDash val="solid"/>
              <a:headEnd type="none" w="med" len="med"/>
              <a:tailEnd type="none" w="med" len="med"/>
            </a:ln>
          </p:spPr>
        </p:sp>
        <p:sp>
          <p:nvSpPr>
            <p:cNvPr id="113893" name="矩形 113892"/>
            <p:cNvSpPr/>
            <p:nvPr/>
          </p:nvSpPr>
          <p:spPr>
            <a:xfrm>
              <a:off x="2423" y="1329"/>
              <a:ext cx="345" cy="316"/>
            </a:xfrm>
            <a:prstGeom prst="rect">
              <a:avLst/>
            </a:prstGeom>
            <a:noFill/>
            <a:ln w="12700">
              <a:noFill/>
            </a:ln>
          </p:spPr>
          <p:txBody>
            <a:bodyPr wrap="none" lIns="137840" tIns="68920" rIns="137840" bIns="68920" anchor="t" anchorCtr="0">
              <a:spAutoFit/>
            </a:bodyPr>
            <a:p>
              <a:pPr defTabSz="1379855" eaLnBrk="0" hangingPunct="0">
                <a:lnSpc>
                  <a:spcPct val="100000"/>
                </a:lnSpc>
              </a:pPr>
              <a:r>
                <a:rPr lang="zh-CN" altLang="en-US" sz="2400">
                  <a:latin typeface="宋体" panose="02010600030101010101" pitchFamily="2" charset="-122"/>
                  <a:sym typeface="Wingdings 2" panose="05020102010507070707" pitchFamily="18" charset="2"/>
                </a:rPr>
                <a:t></a:t>
              </a:r>
              <a:endParaRPr lang="zh-CN" altLang="en-US" sz="2400">
                <a:latin typeface="宋体" panose="02010600030101010101" pitchFamily="2" charset="-122"/>
                <a:sym typeface="Wingdings 2" panose="05020102010507070707" pitchFamily="18" charset="2"/>
              </a:endParaRPr>
            </a:p>
          </p:txBody>
        </p:sp>
      </p:grpSp>
      <p:grpSp>
        <p:nvGrpSpPr>
          <p:cNvPr id="113894" name="组合 113893"/>
          <p:cNvGrpSpPr/>
          <p:nvPr/>
        </p:nvGrpSpPr>
        <p:grpSpPr>
          <a:xfrm>
            <a:off x="3276600" y="5186363"/>
            <a:ext cx="1830388" cy="541337"/>
            <a:chOff x="2423" y="1304"/>
            <a:chExt cx="1153" cy="341"/>
          </a:xfrm>
        </p:grpSpPr>
        <p:sp>
          <p:nvSpPr>
            <p:cNvPr id="113895" name="矩形 113894"/>
            <p:cNvSpPr/>
            <p:nvPr/>
          </p:nvSpPr>
          <p:spPr>
            <a:xfrm>
              <a:off x="3162" y="1304"/>
              <a:ext cx="414" cy="310"/>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2</a:t>
              </a:r>
              <a:endParaRPr lang="en-US" altLang="zh-CN" sz="2400">
                <a:latin typeface="宋体" panose="02010600030101010101" pitchFamily="2" charset="-122"/>
              </a:endParaRPr>
            </a:p>
          </p:txBody>
        </p:sp>
        <p:sp>
          <p:nvSpPr>
            <p:cNvPr id="113896" name="直接连接符 113895"/>
            <p:cNvSpPr/>
            <p:nvPr/>
          </p:nvSpPr>
          <p:spPr>
            <a:xfrm>
              <a:off x="2496" y="1617"/>
              <a:ext cx="1056" cy="0"/>
            </a:xfrm>
            <a:prstGeom prst="line">
              <a:avLst/>
            </a:prstGeom>
            <a:ln w="12700" cap="flat" cmpd="sng">
              <a:solidFill>
                <a:schemeClr val="tx1"/>
              </a:solidFill>
              <a:prstDash val="solid"/>
              <a:headEnd type="none" w="med" len="med"/>
              <a:tailEnd type="none" w="med" len="med"/>
            </a:ln>
          </p:spPr>
        </p:sp>
        <p:sp>
          <p:nvSpPr>
            <p:cNvPr id="113897" name="矩形 113896"/>
            <p:cNvSpPr/>
            <p:nvPr/>
          </p:nvSpPr>
          <p:spPr>
            <a:xfrm>
              <a:off x="2423" y="1329"/>
              <a:ext cx="345" cy="316"/>
            </a:xfrm>
            <a:prstGeom prst="rect">
              <a:avLst/>
            </a:prstGeom>
            <a:noFill/>
            <a:ln w="12700">
              <a:noFill/>
            </a:ln>
          </p:spPr>
          <p:txBody>
            <a:bodyPr wrap="none" lIns="137840" tIns="68920" rIns="137840" bIns="68920" anchor="t" anchorCtr="0">
              <a:spAutoFit/>
            </a:bodyPr>
            <a:p>
              <a:pPr defTabSz="1379855" eaLnBrk="0" hangingPunct="0">
                <a:lnSpc>
                  <a:spcPct val="100000"/>
                </a:lnSpc>
              </a:pPr>
              <a:r>
                <a:rPr lang="zh-CN" altLang="en-US" sz="2400">
                  <a:latin typeface="宋体" panose="02010600030101010101" pitchFamily="2" charset="-122"/>
                  <a:sym typeface="Wingdings 2" panose="05020102010507070707" pitchFamily="18" charset="2"/>
                </a:rPr>
                <a:t></a:t>
              </a:r>
              <a:endParaRPr lang="zh-CN" altLang="en-US" sz="2400">
                <a:latin typeface="宋体" panose="02010600030101010101" pitchFamily="2" charset="-122"/>
                <a:sym typeface="Wingdings 2" panose="05020102010507070707" pitchFamily="18" charset="2"/>
              </a:endParaRPr>
            </a:p>
          </p:txBody>
        </p:sp>
      </p:grpSp>
      <p:grpSp>
        <p:nvGrpSpPr>
          <p:cNvPr id="113899" name="组合 113898"/>
          <p:cNvGrpSpPr/>
          <p:nvPr/>
        </p:nvGrpSpPr>
        <p:grpSpPr>
          <a:xfrm>
            <a:off x="6781800" y="1979613"/>
            <a:ext cx="1069975" cy="417512"/>
            <a:chOff x="451" y="1129"/>
            <a:chExt cx="674" cy="263"/>
          </a:xfrm>
        </p:grpSpPr>
        <p:sp>
          <p:nvSpPr>
            <p:cNvPr id="113900" name="直接连接符 113899"/>
            <p:cNvSpPr/>
            <p:nvPr/>
          </p:nvSpPr>
          <p:spPr>
            <a:xfrm>
              <a:off x="451" y="1129"/>
              <a:ext cx="0" cy="263"/>
            </a:xfrm>
            <a:prstGeom prst="line">
              <a:avLst/>
            </a:prstGeom>
            <a:ln w="12700" cap="flat" cmpd="sng">
              <a:solidFill>
                <a:schemeClr val="tx1"/>
              </a:solidFill>
              <a:prstDash val="solid"/>
              <a:headEnd type="none" w="med" len="med"/>
              <a:tailEnd type="none" w="med" len="med"/>
            </a:ln>
          </p:spPr>
        </p:sp>
        <p:sp>
          <p:nvSpPr>
            <p:cNvPr id="113901" name="直接连接符 113900"/>
            <p:cNvSpPr/>
            <p:nvPr/>
          </p:nvSpPr>
          <p:spPr>
            <a:xfrm>
              <a:off x="453" y="1392"/>
              <a:ext cx="672" cy="0"/>
            </a:xfrm>
            <a:prstGeom prst="line">
              <a:avLst/>
            </a:prstGeom>
            <a:ln w="12700" cap="flat" cmpd="sng">
              <a:solidFill>
                <a:schemeClr val="tx1"/>
              </a:solidFill>
              <a:prstDash val="solid"/>
              <a:headEnd type="none" w="med" len="med"/>
              <a:tailEnd type="none" w="med" len="med"/>
            </a:ln>
          </p:spPr>
        </p:sp>
      </p:grpSp>
      <p:grpSp>
        <p:nvGrpSpPr>
          <p:cNvPr id="113902" name="组合 113901"/>
          <p:cNvGrpSpPr/>
          <p:nvPr/>
        </p:nvGrpSpPr>
        <p:grpSpPr>
          <a:xfrm>
            <a:off x="6778625" y="2628900"/>
            <a:ext cx="1069975" cy="417513"/>
            <a:chOff x="451" y="1129"/>
            <a:chExt cx="674" cy="263"/>
          </a:xfrm>
        </p:grpSpPr>
        <p:sp>
          <p:nvSpPr>
            <p:cNvPr id="113903" name="直接连接符 113902"/>
            <p:cNvSpPr/>
            <p:nvPr/>
          </p:nvSpPr>
          <p:spPr>
            <a:xfrm>
              <a:off x="451" y="1129"/>
              <a:ext cx="0" cy="263"/>
            </a:xfrm>
            <a:prstGeom prst="line">
              <a:avLst/>
            </a:prstGeom>
            <a:ln w="12700" cap="flat" cmpd="sng">
              <a:solidFill>
                <a:schemeClr val="tx1"/>
              </a:solidFill>
              <a:prstDash val="solid"/>
              <a:headEnd type="none" w="med" len="med"/>
              <a:tailEnd type="none" w="med" len="med"/>
            </a:ln>
          </p:spPr>
        </p:sp>
        <p:sp>
          <p:nvSpPr>
            <p:cNvPr id="113904" name="直接连接符 113903"/>
            <p:cNvSpPr/>
            <p:nvPr/>
          </p:nvSpPr>
          <p:spPr>
            <a:xfrm>
              <a:off x="453" y="1392"/>
              <a:ext cx="672" cy="0"/>
            </a:xfrm>
            <a:prstGeom prst="line">
              <a:avLst/>
            </a:prstGeom>
            <a:ln w="12700" cap="flat" cmpd="sng">
              <a:solidFill>
                <a:schemeClr val="tx1"/>
              </a:solidFill>
              <a:prstDash val="solid"/>
              <a:headEnd type="none" w="med" len="med"/>
              <a:tailEnd type="none" w="med" len="med"/>
            </a:ln>
          </p:spPr>
        </p:sp>
      </p:grpSp>
      <p:sp>
        <p:nvSpPr>
          <p:cNvPr id="113905" name="标题 113904"/>
          <p:cNvSpPr>
            <a:spLocks noGrp="1"/>
          </p:cNvSpPr>
          <p:nvPr>
            <p:ph type="title"/>
          </p:nvPr>
        </p:nvSpPr>
        <p:spPr/>
        <p:txBody>
          <a:bodyPr anchor="ctr" anchorCtr="0"/>
          <a:p>
            <a:r>
              <a:rPr lang="zh-CN" altLang="en-US" dirty="0"/>
              <a:t>十进制到非十进制数的转换</a:t>
            </a:r>
            <a:r>
              <a:rPr lang="en-US" altLang="zh-CN"/>
              <a:t>(</a:t>
            </a:r>
            <a:r>
              <a:rPr lang="zh-CN" altLang="en-US" dirty="0"/>
              <a:t>例</a:t>
            </a:r>
            <a:r>
              <a:rPr lang="en-US" altLang="zh-CN"/>
              <a:t>)</a:t>
            </a:r>
            <a:endParaRPr lang="zh-CN" altLang="en-US" dirty="0"/>
          </a:p>
        </p:txBody>
      </p:sp>
      <p:sp>
        <p:nvSpPr>
          <p:cNvPr id="113906" name="矩形 113905"/>
          <p:cNvSpPr/>
          <p:nvPr/>
        </p:nvSpPr>
        <p:spPr>
          <a:xfrm>
            <a:off x="152400" y="5146675"/>
            <a:ext cx="769938" cy="492125"/>
          </a:xfrm>
          <a:prstGeom prst="rect">
            <a:avLst/>
          </a:prstGeom>
          <a:noFill/>
          <a:ln w="12700">
            <a:noFill/>
          </a:ln>
        </p:spPr>
        <p:txBody>
          <a:bodyPr lIns="129257" tIns="63494" rIns="129257" bIns="63494">
            <a:spAutoFit/>
          </a:bodyPr>
          <a:p>
            <a:pPr algn="l" defTabSz="1306830" eaLnBrk="0" hangingPunct="0">
              <a:lnSpc>
                <a:spcPct val="100000"/>
              </a:lnSpc>
              <a:spcBef>
                <a:spcPct val="50000"/>
              </a:spcBef>
            </a:pPr>
            <a:r>
              <a:rPr lang="en-US" altLang="zh-CN" sz="2400">
                <a:latin typeface="宋体" panose="02010600030101010101" pitchFamily="2" charset="-122"/>
              </a:rPr>
              <a:t>2</a:t>
            </a:r>
            <a:endParaRPr lang="en-US" altLang="zh-CN" sz="240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7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7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6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7" name="文本占位符 149506"/>
          <p:cNvSpPr>
            <a:spLocks noGrp="1"/>
          </p:cNvSpPr>
          <p:nvPr>
            <p:ph type="body" idx="1"/>
          </p:nvPr>
        </p:nvSpPr>
        <p:spPr>
          <a:xfrm>
            <a:off x="457200" y="1524000"/>
            <a:ext cx="8382000" cy="4038600"/>
          </a:xfrm>
        </p:spPr>
        <p:txBody>
          <a:bodyPr/>
          <a:p>
            <a:pPr>
              <a:lnSpc>
                <a:spcPct val="110000"/>
              </a:lnSpc>
              <a:buNone/>
            </a:pPr>
            <a:r>
              <a:rPr lang="zh-CN" altLang="en-US" dirty="0"/>
              <a:t>3. 二进制与十六进制间的转换</a:t>
            </a:r>
            <a:endParaRPr lang="zh-CN" altLang="en-US" dirty="0"/>
          </a:p>
          <a:p>
            <a:pPr>
              <a:lnSpc>
                <a:spcPct val="110000"/>
              </a:lnSpc>
              <a:buNone/>
            </a:pPr>
            <a:r>
              <a:rPr lang="zh-CN" altLang="en-US" sz="2000" dirty="0"/>
              <a:t>    </a:t>
            </a:r>
            <a:r>
              <a:rPr lang="zh-CN" altLang="en-US" sz="2400" dirty="0"/>
              <a:t>用4位二进制数表示1位十六进制数</a:t>
            </a:r>
            <a:endParaRPr lang="zh-CN" altLang="en-US" sz="2400" dirty="0"/>
          </a:p>
          <a:p>
            <a:pPr>
              <a:lnSpc>
                <a:spcPct val="110000"/>
              </a:lnSpc>
              <a:buNone/>
            </a:pPr>
            <a:r>
              <a:rPr lang="zh-CN" altLang="en-US" sz="3200" i="1" dirty="0">
                <a:solidFill>
                  <a:srgbClr val="990000"/>
                </a:solidFill>
              </a:rPr>
              <a:t>     </a:t>
            </a:r>
            <a:r>
              <a:rPr lang="zh-CN" altLang="en-US" sz="2400" dirty="0"/>
              <a:t>例： </a:t>
            </a:r>
            <a:r>
              <a:rPr lang="en-US" altLang="zh-CN" sz="2400"/>
              <a:t>10110001001.110 = (?)H</a:t>
            </a:r>
            <a:endParaRPr lang="zh-CN" altLang="en-US" sz="2400" dirty="0"/>
          </a:p>
          <a:p>
            <a:pPr>
              <a:lnSpc>
                <a:spcPct val="110000"/>
              </a:lnSpc>
              <a:buNone/>
            </a:pPr>
            <a:r>
              <a:rPr lang="zh-CN" altLang="en-US" sz="2400" dirty="0"/>
              <a:t>	        </a:t>
            </a:r>
            <a:r>
              <a:rPr lang="en-US" altLang="zh-CN" sz="2400" u="sng">
                <a:solidFill>
                  <a:srgbClr val="990000"/>
                </a:solidFill>
              </a:rPr>
              <a:t>0</a:t>
            </a:r>
            <a:r>
              <a:rPr lang="en-US" altLang="zh-CN" sz="2400" u="sng"/>
              <a:t>101</a:t>
            </a:r>
            <a:r>
              <a:rPr lang="en-US" altLang="zh-CN" sz="2400"/>
              <a:t> </a:t>
            </a:r>
            <a:r>
              <a:rPr lang="en-US" altLang="zh-CN" sz="2400" u="sng"/>
              <a:t>1000</a:t>
            </a:r>
            <a:r>
              <a:rPr lang="en-US" altLang="zh-CN" sz="2400"/>
              <a:t> </a:t>
            </a:r>
            <a:r>
              <a:rPr lang="en-US" altLang="zh-CN" sz="2400" u="sng"/>
              <a:t>1001</a:t>
            </a:r>
            <a:r>
              <a:rPr lang="en-US" altLang="zh-CN" sz="2400"/>
              <a:t>.</a:t>
            </a:r>
            <a:r>
              <a:rPr lang="en-US" altLang="zh-CN" sz="2400" u="sng"/>
              <a:t>110</a:t>
            </a:r>
            <a:r>
              <a:rPr lang="en-US" altLang="zh-CN" sz="2400" u="sng">
                <a:solidFill>
                  <a:srgbClr val="990000"/>
                </a:solidFill>
              </a:rPr>
              <a:t>0</a:t>
            </a:r>
            <a:endParaRPr lang="en-US" altLang="zh-CN" sz="2400" u="sng">
              <a:solidFill>
                <a:srgbClr val="990000"/>
              </a:solidFill>
            </a:endParaRPr>
          </a:p>
          <a:p>
            <a:pPr>
              <a:lnSpc>
                <a:spcPct val="110000"/>
              </a:lnSpc>
              <a:buNone/>
            </a:pPr>
            <a:r>
              <a:rPr lang="zh-CN" altLang="en-US" sz="2400" dirty="0"/>
              <a:t>           </a:t>
            </a:r>
            <a:r>
              <a:rPr lang="en-US" altLang="zh-CN" sz="2400"/>
              <a:t>5    8    9   .</a:t>
            </a:r>
            <a:r>
              <a:rPr lang="en-US" altLang="zh-CN" sz="2400">
                <a:solidFill>
                  <a:srgbClr val="990000"/>
                </a:solidFill>
              </a:rPr>
              <a:t> </a:t>
            </a:r>
            <a:r>
              <a:rPr lang="en-US" altLang="zh-CN" sz="2400"/>
              <a:t>C</a:t>
            </a:r>
            <a:endParaRPr lang="en-US" altLang="zh-CN" sz="2400"/>
          </a:p>
          <a:p>
            <a:pPr>
              <a:lnSpc>
                <a:spcPct val="110000"/>
              </a:lnSpc>
              <a:buNone/>
            </a:pPr>
            <a:endParaRPr lang="en-US" altLang="zh-CN" sz="2400"/>
          </a:p>
          <a:p>
            <a:pPr>
              <a:lnSpc>
                <a:spcPct val="110000"/>
              </a:lnSpc>
              <a:buNone/>
            </a:pPr>
            <a:r>
              <a:rPr lang="zh-CN" altLang="en-US" sz="2400" dirty="0"/>
              <a:t>注意：位数不够时要补</a:t>
            </a:r>
            <a:r>
              <a:rPr lang="en-US" altLang="zh-CN" sz="2400"/>
              <a:t>0</a:t>
            </a:r>
            <a:endParaRPr lang="zh-CN" altLang="en-US" sz="2400"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标题 150529"/>
          <p:cNvSpPr>
            <a:spLocks noGrp="1"/>
          </p:cNvSpPr>
          <p:nvPr>
            <p:ph type="title"/>
          </p:nvPr>
        </p:nvSpPr>
        <p:spPr/>
        <p:txBody>
          <a:bodyPr anchor="ctr" anchorCtr="0"/>
          <a:p>
            <a:r>
              <a:rPr lang="zh-CN" altLang="en-US" dirty="0"/>
              <a:t>1.3  无符号二进制数的运算</a:t>
            </a:r>
            <a:endParaRPr lang="zh-CN" altLang="en-US" dirty="0"/>
          </a:p>
        </p:txBody>
      </p:sp>
      <p:sp>
        <p:nvSpPr>
          <p:cNvPr id="150531" name="文本占位符 150530"/>
          <p:cNvSpPr>
            <a:spLocks noGrp="1"/>
          </p:cNvSpPr>
          <p:nvPr>
            <p:ph type="body" idx="1"/>
          </p:nvPr>
        </p:nvSpPr>
        <p:spPr/>
        <p:txBody>
          <a:bodyPr/>
          <a:p>
            <a:pPr marL="0" indent="0">
              <a:buNone/>
            </a:pPr>
            <a:r>
              <a:rPr lang="zh-CN" altLang="en-US" dirty="0"/>
              <a:t>   算术运算</a:t>
            </a:r>
            <a:endParaRPr lang="zh-CN" altLang="en-US" dirty="0"/>
          </a:p>
          <a:p>
            <a:pPr marL="0" indent="0">
              <a:buNone/>
            </a:pPr>
            <a:r>
              <a:rPr lang="zh-CN" altLang="en-US" dirty="0"/>
              <a:t>      </a:t>
            </a:r>
            <a:endParaRPr lang="zh-CN" altLang="en-US" dirty="0"/>
          </a:p>
          <a:p>
            <a:pPr marL="0" indent="0">
              <a:buNone/>
            </a:pPr>
            <a:r>
              <a:rPr lang="zh-CN" altLang="en-US" dirty="0"/>
              <a:t>   逻辑运算</a:t>
            </a:r>
            <a:endParaRPr lang="zh-CN" altLang="en-US" dirty="0"/>
          </a:p>
        </p:txBody>
      </p:sp>
      <p:sp>
        <p:nvSpPr>
          <p:cNvPr id="150532" name="左大括号 150531"/>
          <p:cNvSpPr/>
          <p:nvPr/>
        </p:nvSpPr>
        <p:spPr>
          <a:xfrm>
            <a:off x="914400" y="1828800"/>
            <a:ext cx="152400" cy="1371600"/>
          </a:xfrm>
          <a:prstGeom prst="leftBrace">
            <a:avLst>
              <a:gd name="adj1" fmla="val 75000"/>
              <a:gd name="adj2" fmla="val 50000"/>
            </a:avLst>
          </a:prstGeom>
          <a:noFill/>
          <a:ln w="22225" cap="sq" cmpd="sng">
            <a:solidFill>
              <a:srgbClr val="800000"/>
            </a:solidFill>
            <a:prstDash val="solid"/>
            <a:headEnd type="none" w="sm" len="sm"/>
            <a:tailEnd type="none" w="sm" len="sm"/>
          </a:ln>
        </p:spPr>
        <p:txBody>
          <a:bodyPr wrap="none" anchor="ctr" anchorCtr="0"/>
          <a:p>
            <a:pPr eaLnBrk="0" hangingPunct="0">
              <a:lnSpc>
                <a:spcPct val="100000"/>
              </a:lnSpc>
            </a:pPr>
            <a:endParaRPr lang="zh-CN" altLang="en-US" sz="2400" b="0" dirty="0">
              <a:solidFill>
                <a:srgbClr val="FFFF00"/>
              </a:solidFill>
              <a:latin typeface="Times New Roman" panose="02020603050405020304" pitchFamily="18" charset="0"/>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5" name="文本占位符 151554"/>
          <p:cNvSpPr>
            <a:spLocks noGrp="1"/>
          </p:cNvSpPr>
          <p:nvPr>
            <p:ph type="body" idx="1"/>
          </p:nvPr>
        </p:nvSpPr>
        <p:spPr>
          <a:xfrm>
            <a:off x="457200" y="1524000"/>
            <a:ext cx="8382000" cy="3657600"/>
          </a:xfrm>
        </p:spPr>
        <p:txBody>
          <a:bodyPr/>
          <a:p>
            <a:pPr>
              <a:buNone/>
            </a:pPr>
            <a:r>
              <a:rPr lang="en-US" altLang="zh-CN"/>
              <a:t>1. </a:t>
            </a:r>
            <a:r>
              <a:rPr lang="zh-CN" altLang="en-US" dirty="0"/>
              <a:t>算术运算</a:t>
            </a:r>
            <a:endParaRPr lang="zh-CN" altLang="en-US" dirty="0"/>
          </a:p>
          <a:p>
            <a:pPr>
              <a:spcAft>
                <a:spcPct val="25000"/>
              </a:spcAft>
              <a:buNone/>
            </a:pPr>
            <a:r>
              <a:rPr lang="zh-CN" altLang="en-US" sz="2400" dirty="0"/>
              <a:t>包括：   加法运算</a:t>
            </a:r>
            <a:endParaRPr lang="zh-CN" altLang="en-US" sz="2400" dirty="0"/>
          </a:p>
          <a:p>
            <a:pPr>
              <a:buNone/>
            </a:pPr>
            <a:r>
              <a:rPr lang="zh-CN" altLang="en-US" sz="2400" dirty="0"/>
              <a:t>         减法运算</a:t>
            </a:r>
            <a:endParaRPr lang="zh-CN" altLang="en-US" sz="2400" dirty="0"/>
          </a:p>
          <a:p>
            <a:pPr>
              <a:buNone/>
            </a:pPr>
            <a:r>
              <a:rPr lang="zh-CN" altLang="en-US" sz="2400" dirty="0"/>
              <a:t>         乘法运算</a:t>
            </a:r>
            <a:endParaRPr lang="zh-CN" altLang="en-US" sz="2400" dirty="0"/>
          </a:p>
          <a:p>
            <a:pPr>
              <a:buNone/>
            </a:pPr>
            <a:r>
              <a:rPr lang="zh-CN" altLang="en-US" sz="2400" dirty="0"/>
              <a:t>         除法运算</a:t>
            </a:r>
            <a:endParaRPr lang="zh-CN" altLang="en-US" sz="2400" dirty="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9" name="文本占位符 152578"/>
          <p:cNvSpPr>
            <a:spLocks noGrp="1"/>
          </p:cNvSpPr>
          <p:nvPr>
            <p:ph type="body" idx="1"/>
          </p:nvPr>
        </p:nvSpPr>
        <p:spPr/>
        <p:txBody>
          <a:bodyPr/>
          <a:p>
            <a:pPr>
              <a:buNone/>
            </a:pPr>
            <a:r>
              <a:rPr lang="zh-CN" altLang="en-US" dirty="0"/>
              <a:t>算术运算规则</a:t>
            </a:r>
            <a:endParaRPr lang="zh-CN" altLang="en-US" dirty="0">
              <a:latin typeface="Times New Roman" panose="02020603050405020304" pitchFamily="18" charset="0"/>
            </a:endParaRPr>
          </a:p>
          <a:p>
            <a:pPr>
              <a:lnSpc>
                <a:spcPct val="115000"/>
              </a:lnSpc>
              <a:buNone/>
            </a:pPr>
            <a:r>
              <a:rPr lang="zh-CN" altLang="en-US" sz="2400" dirty="0"/>
              <a:t>  加法：1+1=0（有进位），</a:t>
            </a:r>
            <a:r>
              <a:rPr lang="en-US" altLang="zh-CN" sz="2400">
                <a:latin typeface="宋体" panose="02010600030101010101" pitchFamily="2" charset="-122"/>
              </a:rPr>
              <a:t>…</a:t>
            </a:r>
            <a:endParaRPr lang="en-US" altLang="zh-CN" sz="2400"/>
          </a:p>
          <a:p>
            <a:pPr>
              <a:lnSpc>
                <a:spcPct val="115000"/>
              </a:lnSpc>
              <a:buNone/>
            </a:pPr>
            <a:r>
              <a:rPr lang="zh-CN" altLang="en-US" sz="2400" dirty="0"/>
              <a:t>  减法：0-1=1（有借位），</a:t>
            </a:r>
            <a:r>
              <a:rPr lang="en-US" altLang="zh-CN" sz="2400">
                <a:latin typeface="宋体" panose="02010600030101010101" pitchFamily="2" charset="-122"/>
              </a:rPr>
              <a:t>…</a:t>
            </a:r>
            <a:endParaRPr lang="en-US" altLang="zh-CN" sz="2400"/>
          </a:p>
          <a:p>
            <a:pPr>
              <a:lnSpc>
                <a:spcPct val="115000"/>
              </a:lnSpc>
              <a:buNone/>
            </a:pPr>
            <a:r>
              <a:rPr lang="zh-CN" altLang="en-US" sz="2400" dirty="0"/>
              <a:t>  乘除法：</a:t>
            </a:r>
            <a:r>
              <a:rPr lang="en-US" altLang="zh-CN" sz="2400">
                <a:latin typeface="宋体" panose="02010600030101010101" pitchFamily="2" charset="-122"/>
              </a:rPr>
              <a:t>…</a:t>
            </a:r>
            <a:endParaRPr lang="zh-CN" altLang="en-US" sz="2400" dirty="0"/>
          </a:p>
          <a:p>
            <a:pPr>
              <a:lnSpc>
                <a:spcPct val="115000"/>
              </a:lnSpc>
              <a:buNone/>
            </a:pPr>
            <a:r>
              <a:rPr lang="zh-CN" altLang="en-US" sz="2400" dirty="0"/>
              <a:t>  对二进制数，一个数乘以2相当于该数左移一位；除以2则相当于该数右移1位。</a:t>
            </a:r>
            <a:endParaRPr lang="zh-CN" altLang="en-US" sz="2400"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3" name="文本占位符 153602"/>
          <p:cNvSpPr>
            <a:spLocks noGrp="1"/>
          </p:cNvSpPr>
          <p:nvPr>
            <p:ph type="body" idx="1"/>
          </p:nvPr>
        </p:nvSpPr>
        <p:spPr/>
        <p:txBody>
          <a:bodyPr/>
          <a:p>
            <a:pPr>
              <a:buNone/>
            </a:pPr>
            <a:r>
              <a:rPr lang="zh-CN" altLang="en-US" dirty="0"/>
              <a:t>[例]：</a:t>
            </a:r>
            <a:endParaRPr lang="zh-CN" altLang="en-US" dirty="0"/>
          </a:p>
          <a:p>
            <a:r>
              <a:rPr lang="zh-CN" altLang="en-US" dirty="0"/>
              <a:t>00001011×0100=00101100</a:t>
            </a:r>
            <a:r>
              <a:rPr lang="en-US" altLang="zh-CN"/>
              <a:t>B</a:t>
            </a:r>
            <a:endParaRPr lang="en-US" altLang="zh-CN"/>
          </a:p>
          <a:p>
            <a:pPr>
              <a:buNone/>
            </a:pPr>
            <a:r>
              <a:rPr lang="en-US" altLang="zh-CN"/>
              <a:t>   </a:t>
            </a:r>
            <a:endParaRPr lang="en-US" altLang="zh-CN"/>
          </a:p>
          <a:p>
            <a:r>
              <a:rPr lang="en-US" altLang="zh-CN"/>
              <a:t>00001011÷0100=00000010B</a:t>
            </a:r>
            <a:endParaRPr lang="en-US" altLang="zh-CN"/>
          </a:p>
          <a:p>
            <a:pPr>
              <a:buNone/>
            </a:pPr>
            <a:r>
              <a:rPr lang="en-US" altLang="zh-CN"/>
              <a:t>               </a:t>
            </a:r>
            <a:r>
              <a:rPr lang="zh-CN" altLang="en-US" dirty="0"/>
              <a:t>即：商=00000010</a:t>
            </a:r>
            <a:r>
              <a:rPr lang="en-US" altLang="zh-CN"/>
              <a:t>B</a:t>
            </a:r>
            <a:endParaRPr lang="en-US" altLang="zh-CN"/>
          </a:p>
          <a:p>
            <a:pPr>
              <a:buNone/>
            </a:pPr>
            <a:r>
              <a:rPr lang="en-US" altLang="zh-CN"/>
              <a:t>                   </a:t>
            </a:r>
            <a:r>
              <a:rPr lang="zh-CN" altLang="en-US" dirty="0"/>
              <a:t>余数=11</a:t>
            </a:r>
            <a:r>
              <a:rPr lang="en-US" altLang="zh-CN"/>
              <a:t>B</a:t>
            </a:r>
            <a:endParaRPr lang="zh-CN" altLang="en-US" dirty="0"/>
          </a:p>
          <a:p>
            <a:endParaRPr lang="zh-CN" altLang="en-US" sz="2000" b="0" dirty="0">
              <a:latin typeface="Times New Roman" panose="02020603050405020304" pitchFamily="18" charset="0"/>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7" name="文本占位符 154626"/>
          <p:cNvSpPr>
            <a:spLocks noGrp="1"/>
          </p:cNvSpPr>
          <p:nvPr>
            <p:ph type="body" idx="1"/>
          </p:nvPr>
        </p:nvSpPr>
        <p:spPr/>
        <p:txBody>
          <a:bodyPr/>
          <a:p>
            <a:pPr marL="0" indent="0">
              <a:buNone/>
            </a:pPr>
            <a:r>
              <a:rPr lang="zh-CN" altLang="en-US" dirty="0"/>
              <a:t>2.无符号数的表示范围</a:t>
            </a:r>
            <a:endParaRPr lang="zh-CN" altLang="en-US" dirty="0"/>
          </a:p>
          <a:p>
            <a:pPr marL="0" indent="0">
              <a:buNone/>
            </a:pPr>
            <a:r>
              <a:rPr lang="zh-CN" altLang="en-US" sz="2400" dirty="0"/>
              <a:t>一个</a:t>
            </a:r>
            <a:r>
              <a:rPr lang="en-US" altLang="zh-CN" sz="2400"/>
              <a:t>n</a:t>
            </a:r>
            <a:r>
              <a:rPr lang="zh-CN" altLang="en-US" sz="2400" dirty="0"/>
              <a:t>位的无符号二进制数</a:t>
            </a:r>
            <a:r>
              <a:rPr lang="en-US" altLang="zh-CN" sz="2400"/>
              <a:t>X</a:t>
            </a:r>
            <a:r>
              <a:rPr lang="zh-CN" altLang="en-US" sz="2400" dirty="0"/>
              <a:t>，其表示范围为</a:t>
            </a:r>
            <a:r>
              <a:rPr lang="en-US" altLang="zh-CN" sz="2400">
                <a:solidFill>
                  <a:srgbClr val="FFFF00"/>
                </a:solidFill>
                <a:ea typeface="楷体_GB2312" panose="02010609030101010101" pitchFamily="49" charset="-122"/>
              </a:rPr>
              <a:t> </a:t>
            </a:r>
            <a:r>
              <a:rPr lang="en-US" altLang="en-GB" sz="2400">
                <a:solidFill>
                  <a:srgbClr val="FFFF00"/>
                </a:solidFill>
                <a:ea typeface="楷体_GB2312" panose="02010609030101010101" pitchFamily="49" charset="-122"/>
              </a:rPr>
              <a:t>          </a:t>
            </a:r>
            <a:endParaRPr lang="en-US" altLang="en-GB" sz="2400">
              <a:solidFill>
                <a:srgbClr val="FFFF00"/>
              </a:solidFill>
              <a:ea typeface="楷体_GB2312" panose="02010609030101010101" pitchFamily="49" charset="-122"/>
            </a:endParaRPr>
          </a:p>
          <a:p>
            <a:pPr marL="0" indent="0">
              <a:buNone/>
            </a:pPr>
            <a:r>
              <a:rPr lang="en-GB" altLang="en-US" sz="2400">
                <a:solidFill>
                  <a:srgbClr val="FFFF00"/>
                </a:solidFill>
                <a:ea typeface="楷体_GB2312" panose="02010609030101010101" pitchFamily="49" charset="-122"/>
              </a:rPr>
              <a:t>            </a:t>
            </a:r>
            <a:r>
              <a:rPr lang="en-GB" altLang="en-US" sz="2400"/>
              <a:t>0 </a:t>
            </a:r>
            <a:r>
              <a:rPr lang="zh-CN" altLang="en-US" sz="2400" dirty="0"/>
              <a:t>≤</a:t>
            </a:r>
            <a:r>
              <a:rPr lang="en-GB" altLang="en-US" sz="2400"/>
              <a:t> </a:t>
            </a:r>
            <a:r>
              <a:rPr lang="en-US" altLang="zh-CN" sz="2400"/>
              <a:t>X ≤ 2</a:t>
            </a:r>
            <a:r>
              <a:rPr lang="en-US" altLang="zh-CN" sz="2400" baseline="40000"/>
              <a:t>n</a:t>
            </a:r>
            <a:r>
              <a:rPr lang="en-US" altLang="zh-CN" sz="2400"/>
              <a:t>-1</a:t>
            </a:r>
            <a:r>
              <a:rPr lang="en-GB" altLang="en-US" sz="2400">
                <a:solidFill>
                  <a:srgbClr val="FFFF00"/>
                </a:solidFill>
                <a:ea typeface="楷体_GB2312" panose="02010609030101010101" pitchFamily="49" charset="-122"/>
              </a:rPr>
              <a:t>    </a:t>
            </a:r>
            <a:endParaRPr lang="en-US" altLang="zh-CN" sz="2400">
              <a:solidFill>
                <a:srgbClr val="FFFF66"/>
              </a:solidFill>
              <a:ea typeface="楷体_GB2312" panose="02010609030101010101" pitchFamily="49" charset="-122"/>
            </a:endParaRPr>
          </a:p>
          <a:p>
            <a:pPr marL="0" indent="0">
              <a:buNone/>
            </a:pPr>
            <a:r>
              <a:rPr lang="zh-CN" altLang="en-US" sz="2400" dirty="0"/>
              <a:t>若运算结果超出这个范围，则产生溢出。</a:t>
            </a:r>
            <a:endParaRPr lang="zh-CN" altLang="en-US" sz="2400" dirty="0"/>
          </a:p>
          <a:p>
            <a:pPr marL="0" indent="0">
              <a:buNone/>
            </a:pPr>
            <a:r>
              <a:rPr lang="zh-CN" altLang="en-US" sz="2400" dirty="0"/>
              <a:t>（或者说运算结果超出</a:t>
            </a:r>
            <a:r>
              <a:rPr lang="en-US" altLang="zh-CN" sz="2400"/>
              <a:t>n</a:t>
            </a:r>
            <a:r>
              <a:rPr lang="zh-CN" altLang="en-US" sz="2400" dirty="0"/>
              <a:t>位，则产生溢出）</a:t>
            </a:r>
            <a:endParaRPr lang="zh-CN" altLang="en-US" sz="2400" dirty="0"/>
          </a:p>
          <a:p>
            <a:pPr marL="0" indent="0">
              <a:buNone/>
            </a:pPr>
            <a:r>
              <a:rPr lang="zh-CN" altLang="en-US" sz="2400" dirty="0"/>
              <a:t>判别方法：</a:t>
            </a:r>
            <a:endParaRPr lang="zh-CN" altLang="en-US" sz="2400" dirty="0"/>
          </a:p>
          <a:p>
            <a:pPr marL="0" indent="0">
              <a:buNone/>
            </a:pPr>
            <a:r>
              <a:rPr lang="zh-CN" altLang="en-US" sz="2400" dirty="0"/>
              <a:t>  运算时，当最高位向更高位有进位（或借位）时则产生溢出。 </a:t>
            </a:r>
            <a:endParaRPr lang="zh-CN" altLang="en-US" sz="2400" dirty="0"/>
          </a:p>
          <a:p>
            <a:pPr marL="0" indent="0">
              <a:buNone/>
            </a:pPr>
            <a:endParaRPr lang="zh-CN" altLang="en-US" sz="2400" dirty="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1" name="文本占位符 155650"/>
          <p:cNvSpPr>
            <a:spLocks noGrp="1"/>
          </p:cNvSpPr>
          <p:nvPr>
            <p:ph type="body" idx="1"/>
          </p:nvPr>
        </p:nvSpPr>
        <p:spPr>
          <a:xfrm>
            <a:off x="457200" y="1524000"/>
            <a:ext cx="8382000" cy="685800"/>
          </a:xfrm>
        </p:spPr>
        <p:txBody>
          <a:bodyPr/>
          <a:p>
            <a:pPr>
              <a:buNone/>
            </a:pPr>
            <a:r>
              <a:rPr lang="zh-CN" altLang="en-US" dirty="0"/>
              <a:t>[例]：</a:t>
            </a:r>
            <a:endParaRPr lang="zh-CN" altLang="en-US" dirty="0"/>
          </a:p>
        </p:txBody>
      </p:sp>
      <p:sp>
        <p:nvSpPr>
          <p:cNvPr id="155653" name="直接连接符 155652"/>
          <p:cNvSpPr/>
          <p:nvPr/>
        </p:nvSpPr>
        <p:spPr>
          <a:xfrm>
            <a:off x="3149600" y="3381375"/>
            <a:ext cx="2413000" cy="1588"/>
          </a:xfrm>
          <a:prstGeom prst="line">
            <a:avLst/>
          </a:prstGeom>
          <a:ln w="25400" cap="flat" cmpd="sng">
            <a:solidFill>
              <a:schemeClr val="tx1"/>
            </a:solidFill>
            <a:prstDash val="solid"/>
            <a:headEnd type="none" w="med" len="med"/>
            <a:tailEnd type="none" w="med" len="med"/>
          </a:ln>
        </p:spPr>
      </p:sp>
      <p:sp>
        <p:nvSpPr>
          <p:cNvPr id="155654" name="矩形 155653"/>
          <p:cNvSpPr/>
          <p:nvPr/>
        </p:nvSpPr>
        <p:spPr>
          <a:xfrm>
            <a:off x="3775075" y="3413125"/>
            <a:ext cx="1625600" cy="487363"/>
          </a:xfrm>
          <a:prstGeom prst="rect">
            <a:avLst/>
          </a:prstGeom>
          <a:noFill/>
          <a:ln w="9525">
            <a:noFill/>
          </a:ln>
        </p:spPr>
        <p:txBody>
          <a:bodyPr wrap="none" lIns="0" tIns="0" rIns="0" bIns="0">
            <a:spAutoFit/>
          </a:bodyPr>
          <a:p>
            <a:pPr algn="l" eaLnBrk="0" hangingPunct="0">
              <a:lnSpc>
                <a:spcPct val="100000"/>
              </a:lnSpc>
            </a:pPr>
            <a:r>
              <a:rPr lang="zh-CN" altLang="en-US" sz="3200" b="0" dirty="0">
                <a:latin typeface="Times New Roman" panose="02020603050405020304" pitchFamily="18" charset="0"/>
              </a:rPr>
              <a:t>00000000</a:t>
            </a:r>
            <a:endParaRPr lang="zh-CN" altLang="en-US" sz="3200" b="0" dirty="0">
              <a:latin typeface="Times New Roman" panose="02020603050405020304" pitchFamily="18" charset="0"/>
            </a:endParaRPr>
          </a:p>
        </p:txBody>
      </p:sp>
      <p:sp>
        <p:nvSpPr>
          <p:cNvPr id="155655" name="矩形 155654"/>
          <p:cNvSpPr/>
          <p:nvPr/>
        </p:nvSpPr>
        <p:spPr>
          <a:xfrm>
            <a:off x="3368675" y="3740150"/>
            <a:ext cx="304800" cy="487363"/>
          </a:xfrm>
          <a:prstGeom prst="rect">
            <a:avLst/>
          </a:prstGeom>
          <a:noFill/>
          <a:ln w="9525">
            <a:noFill/>
          </a:ln>
        </p:spPr>
        <p:txBody>
          <a:bodyPr wrap="none" lIns="0" tIns="0" rIns="0" bIns="0">
            <a:spAutoFit/>
          </a:bodyPr>
          <a:p>
            <a:pPr algn="l" eaLnBrk="0" hangingPunct="0">
              <a:lnSpc>
                <a:spcPct val="100000"/>
              </a:lnSpc>
            </a:pPr>
            <a:r>
              <a:rPr lang="zh-CN" altLang="en-US" sz="3200" b="0" dirty="0">
                <a:solidFill>
                  <a:srgbClr val="000000"/>
                </a:solidFill>
                <a:latin typeface="Times New Roman" panose="02020603050405020304" pitchFamily="18" charset="0"/>
              </a:rPr>
              <a:t>   </a:t>
            </a:r>
            <a:endParaRPr lang="zh-CN" altLang="en-US" sz="3200" b="0" dirty="0">
              <a:latin typeface="Times New Roman" panose="02020603050405020304" pitchFamily="18" charset="0"/>
            </a:endParaRPr>
          </a:p>
        </p:txBody>
      </p:sp>
      <p:sp>
        <p:nvSpPr>
          <p:cNvPr id="155656" name="矩形 155655"/>
          <p:cNvSpPr/>
          <p:nvPr/>
        </p:nvSpPr>
        <p:spPr>
          <a:xfrm>
            <a:off x="3378200" y="3409950"/>
            <a:ext cx="203200" cy="487363"/>
          </a:xfrm>
          <a:prstGeom prst="rect">
            <a:avLst/>
          </a:prstGeom>
          <a:noFill/>
          <a:ln w="9525">
            <a:noFill/>
          </a:ln>
        </p:spPr>
        <p:txBody>
          <a:bodyPr wrap="none" lIns="0" tIns="0" rIns="0" bIns="0">
            <a:spAutoFit/>
          </a:bodyPr>
          <a:p>
            <a:pPr algn="l" eaLnBrk="0" hangingPunct="0">
              <a:lnSpc>
                <a:spcPct val="100000"/>
              </a:lnSpc>
            </a:pPr>
            <a:r>
              <a:rPr lang="zh-CN" altLang="en-US" sz="3200" b="0" u="sng" dirty="0">
                <a:latin typeface="Times New Roman" panose="02020603050405020304" pitchFamily="18" charset="0"/>
              </a:rPr>
              <a:t>1</a:t>
            </a:r>
            <a:endParaRPr lang="zh-CN" altLang="en-US" sz="3200" b="0" u="sng" dirty="0">
              <a:latin typeface="Times New Roman" panose="02020603050405020304" pitchFamily="18" charset="0"/>
            </a:endParaRPr>
          </a:p>
        </p:txBody>
      </p:sp>
      <p:sp>
        <p:nvSpPr>
          <p:cNvPr id="155657" name="矩形 155656"/>
          <p:cNvSpPr/>
          <p:nvPr/>
        </p:nvSpPr>
        <p:spPr>
          <a:xfrm>
            <a:off x="3767138" y="2819400"/>
            <a:ext cx="1625600" cy="487363"/>
          </a:xfrm>
          <a:prstGeom prst="rect">
            <a:avLst/>
          </a:prstGeom>
          <a:noFill/>
          <a:ln w="9525">
            <a:noFill/>
          </a:ln>
        </p:spPr>
        <p:txBody>
          <a:bodyPr wrap="none" lIns="0" tIns="0" rIns="0" bIns="0">
            <a:spAutoFit/>
          </a:bodyPr>
          <a:p>
            <a:pPr algn="l" eaLnBrk="0" hangingPunct="0">
              <a:lnSpc>
                <a:spcPct val="100000"/>
              </a:lnSpc>
            </a:pPr>
            <a:r>
              <a:rPr lang="zh-CN" altLang="en-US" sz="3200" b="0" dirty="0">
                <a:latin typeface="Times New Roman" panose="02020603050405020304" pitchFamily="18" charset="0"/>
              </a:rPr>
              <a:t>00000001</a:t>
            </a:r>
            <a:endParaRPr lang="zh-CN" altLang="en-US" sz="3200" b="0" dirty="0">
              <a:latin typeface="Times New Roman" panose="02020603050405020304" pitchFamily="18" charset="0"/>
            </a:endParaRPr>
          </a:p>
        </p:txBody>
      </p:sp>
      <p:sp>
        <p:nvSpPr>
          <p:cNvPr id="155658" name="矩形 155657"/>
          <p:cNvSpPr/>
          <p:nvPr/>
        </p:nvSpPr>
        <p:spPr>
          <a:xfrm>
            <a:off x="3538538" y="2981325"/>
            <a:ext cx="203200" cy="487363"/>
          </a:xfrm>
          <a:prstGeom prst="rect">
            <a:avLst/>
          </a:prstGeom>
          <a:noFill/>
          <a:ln w="9525">
            <a:noFill/>
          </a:ln>
        </p:spPr>
        <p:txBody>
          <a:bodyPr wrap="none" lIns="0" tIns="0" rIns="0" bIns="0">
            <a:spAutoFit/>
          </a:bodyPr>
          <a:p>
            <a:pPr algn="l" eaLnBrk="0" hangingPunct="0">
              <a:lnSpc>
                <a:spcPct val="100000"/>
              </a:lnSpc>
            </a:pPr>
            <a:r>
              <a:rPr lang="zh-CN" altLang="en-US" sz="3200" b="0" dirty="0">
                <a:solidFill>
                  <a:srgbClr val="000000"/>
                </a:solidFill>
                <a:latin typeface="Times New Roman" panose="02020603050405020304" pitchFamily="18" charset="0"/>
              </a:rPr>
              <a:t>  </a:t>
            </a:r>
            <a:endParaRPr lang="zh-CN" altLang="en-US" sz="3200" b="0" dirty="0">
              <a:latin typeface="Times New Roman" panose="02020603050405020304" pitchFamily="18" charset="0"/>
            </a:endParaRPr>
          </a:p>
        </p:txBody>
      </p:sp>
      <p:sp>
        <p:nvSpPr>
          <p:cNvPr id="155659" name="矩形 155658"/>
          <p:cNvSpPr/>
          <p:nvPr/>
        </p:nvSpPr>
        <p:spPr>
          <a:xfrm>
            <a:off x="3760788" y="2332038"/>
            <a:ext cx="1625600" cy="487362"/>
          </a:xfrm>
          <a:prstGeom prst="rect">
            <a:avLst/>
          </a:prstGeom>
          <a:noFill/>
          <a:ln w="9525">
            <a:noFill/>
          </a:ln>
        </p:spPr>
        <p:txBody>
          <a:bodyPr wrap="none" lIns="0" tIns="0" rIns="0" bIns="0">
            <a:spAutoFit/>
          </a:bodyPr>
          <a:p>
            <a:pPr algn="l" eaLnBrk="0" hangingPunct="0">
              <a:lnSpc>
                <a:spcPct val="100000"/>
              </a:lnSpc>
            </a:pPr>
            <a:r>
              <a:rPr lang="zh-CN" altLang="en-US" sz="3200" b="0" dirty="0">
                <a:latin typeface="Times New Roman" panose="02020603050405020304" pitchFamily="18" charset="0"/>
              </a:rPr>
              <a:t>11111111</a:t>
            </a:r>
            <a:endParaRPr lang="zh-CN" altLang="en-US" sz="3200" b="0" dirty="0">
              <a:latin typeface="Times New Roman" panose="02020603050405020304" pitchFamily="18" charset="0"/>
            </a:endParaRPr>
          </a:p>
        </p:txBody>
      </p:sp>
      <p:sp>
        <p:nvSpPr>
          <p:cNvPr id="155660" name="矩形 155659"/>
          <p:cNvSpPr/>
          <p:nvPr/>
        </p:nvSpPr>
        <p:spPr>
          <a:xfrm>
            <a:off x="3354388" y="2747963"/>
            <a:ext cx="223837" cy="487362"/>
          </a:xfrm>
          <a:prstGeom prst="rect">
            <a:avLst/>
          </a:prstGeom>
          <a:noFill/>
          <a:ln w="9525">
            <a:noFill/>
          </a:ln>
        </p:spPr>
        <p:txBody>
          <a:bodyPr wrap="none" lIns="0" tIns="0" rIns="0" bIns="0">
            <a:spAutoFit/>
          </a:bodyPr>
          <a:p>
            <a:pPr algn="l" eaLnBrk="0" hangingPunct="0">
              <a:lnSpc>
                <a:spcPct val="100000"/>
              </a:lnSpc>
            </a:pPr>
            <a:r>
              <a:rPr lang="zh-CN" altLang="en-US" sz="3200" b="0" dirty="0">
                <a:latin typeface="Symbol" panose="05050102010706020507" pitchFamily="18" charset="2"/>
              </a:rPr>
              <a:t>+</a:t>
            </a:r>
            <a:endParaRPr lang="zh-CN" altLang="en-US" sz="3200" b="0" dirty="0">
              <a:latin typeface="Times New Roman" panose="02020603050405020304" pitchFamily="18" charset="0"/>
            </a:endParaRPr>
          </a:p>
        </p:txBody>
      </p:sp>
      <p:sp>
        <p:nvSpPr>
          <p:cNvPr id="155662" name="直接连接符 155661"/>
          <p:cNvSpPr/>
          <p:nvPr/>
        </p:nvSpPr>
        <p:spPr>
          <a:xfrm flipV="1">
            <a:off x="3200400" y="3886200"/>
            <a:ext cx="228600" cy="533400"/>
          </a:xfrm>
          <a:prstGeom prst="line">
            <a:avLst/>
          </a:prstGeom>
          <a:ln w="22225" cap="sq" cmpd="sng">
            <a:solidFill>
              <a:srgbClr val="FF6600"/>
            </a:solidFill>
            <a:prstDash val="solid"/>
            <a:headEnd type="none" w="sm" len="sm"/>
            <a:tailEnd type="triangle" w="med" len="med"/>
          </a:ln>
        </p:spPr>
      </p:sp>
      <p:sp>
        <p:nvSpPr>
          <p:cNvPr id="155663" name="矩形 155662"/>
          <p:cNvSpPr/>
          <p:nvPr/>
        </p:nvSpPr>
        <p:spPr>
          <a:xfrm>
            <a:off x="457200" y="4495800"/>
            <a:ext cx="8077200" cy="822325"/>
          </a:xfrm>
          <a:prstGeom prst="rect">
            <a:avLst/>
          </a:prstGeom>
          <a:noFill/>
          <a:ln w="9525">
            <a:noFill/>
          </a:ln>
        </p:spPr>
        <p:txBody>
          <a:bodyPr>
            <a:spAutoFit/>
          </a:bodyPr>
          <a:p>
            <a:pPr algn="l">
              <a:lnSpc>
                <a:spcPct val="100000"/>
              </a:lnSpc>
            </a:pPr>
            <a:r>
              <a:rPr lang="zh-CN" altLang="en-US" sz="2400" dirty="0">
                <a:solidFill>
                  <a:srgbClr val="000066"/>
                </a:solidFill>
                <a:latin typeface="宋体" panose="02010600030101010101" pitchFamily="2" charset="-122"/>
              </a:rPr>
              <a:t>结果超出８位（最高位有进位），发生溢出。</a:t>
            </a:r>
            <a:endParaRPr lang="zh-CN" altLang="en-US" sz="2400" dirty="0">
              <a:solidFill>
                <a:srgbClr val="000066"/>
              </a:solidFill>
              <a:latin typeface="宋体" panose="02010600030101010101" pitchFamily="2" charset="-122"/>
            </a:endParaRPr>
          </a:p>
          <a:p>
            <a:pPr algn="l">
              <a:lnSpc>
                <a:spcPct val="100000"/>
              </a:lnSpc>
            </a:pPr>
            <a:r>
              <a:rPr lang="zh-CN" altLang="en-US" sz="2400" dirty="0">
                <a:solidFill>
                  <a:srgbClr val="000066"/>
                </a:solidFill>
                <a:latin typeface="宋体" panose="02010600030101010101" pitchFamily="2" charset="-122"/>
              </a:rPr>
              <a:t>（结果为</a:t>
            </a:r>
            <a:r>
              <a:rPr lang="en-US" altLang="zh-CN" sz="2400">
                <a:solidFill>
                  <a:srgbClr val="000066"/>
                </a:solidFill>
                <a:latin typeface="宋体" panose="02010600030101010101" pitchFamily="2" charset="-122"/>
              </a:rPr>
              <a:t>256</a:t>
            </a:r>
            <a:r>
              <a:rPr lang="zh-CN" altLang="en-US" sz="2400" dirty="0">
                <a:solidFill>
                  <a:srgbClr val="000066"/>
                </a:solidFill>
                <a:latin typeface="宋体" panose="02010600030101010101" pitchFamily="2" charset="-122"/>
              </a:rPr>
              <a:t>，超出８位二进制数所能表示的范围</a:t>
            </a:r>
            <a:r>
              <a:rPr lang="en-US" altLang="zh-CN" sz="2400">
                <a:solidFill>
                  <a:srgbClr val="000066"/>
                </a:solidFill>
                <a:latin typeface="宋体" panose="02010600030101010101" pitchFamily="2" charset="-122"/>
              </a:rPr>
              <a:t>255</a:t>
            </a:r>
            <a:r>
              <a:rPr lang="zh-CN" altLang="en-US" sz="2400" dirty="0">
                <a:solidFill>
                  <a:srgbClr val="000066"/>
                </a:solidFill>
                <a:latin typeface="宋体" panose="02010600030101010101" pitchFamily="2" charset="-122"/>
              </a:rPr>
              <a:t>）</a:t>
            </a:r>
            <a:endParaRPr lang="zh-CN" altLang="en-US" sz="2400" dirty="0">
              <a:solidFill>
                <a:srgbClr val="000066"/>
              </a:solidFill>
              <a:latin typeface="宋体" panose="02010600030101010101" pitchFamily="2" charset="-122"/>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5" name="文本占位符 156674"/>
          <p:cNvSpPr>
            <a:spLocks noGrp="1"/>
          </p:cNvSpPr>
          <p:nvPr>
            <p:ph type="body" idx="1"/>
          </p:nvPr>
        </p:nvSpPr>
        <p:spPr/>
        <p:txBody>
          <a:bodyPr/>
          <a:p>
            <a:pPr marL="533400" indent="-533400">
              <a:buNone/>
            </a:pPr>
            <a:r>
              <a:rPr lang="en-US" altLang="zh-CN"/>
              <a:t>3. </a:t>
            </a:r>
            <a:r>
              <a:rPr lang="zh-CN" altLang="en-US" dirty="0"/>
              <a:t>逻辑运算</a:t>
            </a:r>
            <a:endParaRPr lang="zh-CN" altLang="en-US" dirty="0"/>
          </a:p>
          <a:p>
            <a:pPr marL="533400" indent="-533400"/>
            <a:r>
              <a:rPr lang="zh-CN" altLang="en-US" sz="2400" dirty="0"/>
              <a:t>与</a:t>
            </a:r>
            <a:r>
              <a:rPr lang="en-US" altLang="zh-CN" sz="2400"/>
              <a:t>(∧)</a:t>
            </a:r>
            <a:r>
              <a:rPr lang="zh-CN" altLang="en-US" sz="2400" dirty="0"/>
              <a:t>、或</a:t>
            </a:r>
            <a:r>
              <a:rPr lang="en-US" altLang="zh-CN" sz="2400"/>
              <a:t>(∨)</a:t>
            </a:r>
            <a:r>
              <a:rPr lang="zh-CN" altLang="en-US" sz="2400" dirty="0"/>
              <a:t>、非</a:t>
            </a:r>
            <a:r>
              <a:rPr lang="en-US" altLang="zh-CN" sz="2400"/>
              <a:t>(</a:t>
            </a:r>
            <a:r>
              <a:rPr lang="en-US" altLang="zh-CN" sz="2400" b="0"/>
              <a:t>▔</a:t>
            </a:r>
            <a:r>
              <a:rPr lang="en-US" altLang="zh-CN" sz="2400"/>
              <a:t>)</a:t>
            </a:r>
            <a:r>
              <a:rPr lang="zh-CN" altLang="en-US" sz="2400" dirty="0"/>
              <a:t> 、异或</a:t>
            </a:r>
            <a:r>
              <a:rPr lang="en-US" altLang="zh-CN" sz="2400"/>
              <a:t>(⊕)</a:t>
            </a:r>
            <a:endParaRPr lang="zh-CN" altLang="en-US" sz="2400" dirty="0"/>
          </a:p>
          <a:p>
            <a:pPr marL="533400" indent="-533400"/>
            <a:r>
              <a:rPr lang="zh-CN" altLang="en-US" sz="2400" dirty="0"/>
              <a:t>特点：按位运算，无进借位</a:t>
            </a:r>
            <a:endParaRPr lang="zh-CN" altLang="en-US" sz="2400" dirty="0"/>
          </a:p>
          <a:p>
            <a:pPr marL="533400" indent="-533400">
              <a:buNone/>
            </a:pPr>
            <a:endParaRPr lang="zh-CN" altLang="en-US" dirty="0"/>
          </a:p>
        </p:txBody>
      </p:sp>
    </p:spTree>
  </p:cSld>
  <p:clrMapOvr>
    <a:masterClrMapping/>
  </p:clrMapOvr>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COMMONDATA" val="eyJoZGlkIjoiZTEwNTVmYWIxODE1ZTRjY2MxYmIzNWFjMmI0YmNkNzU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Default Design">
  <a:themeElements>
    <a:clrScheme name="">
      <a:dk1>
        <a:srgbClr val="1D528D"/>
      </a:dk1>
      <a:lt1>
        <a:srgbClr val="FFFFFF"/>
      </a:lt1>
      <a:dk2>
        <a:srgbClr val="000000"/>
      </a:dk2>
      <a:lt2>
        <a:srgbClr val="DDDDDD"/>
      </a:lt2>
      <a:accent1>
        <a:srgbClr val="72B143"/>
      </a:accent1>
      <a:accent2>
        <a:srgbClr val="0099CC"/>
      </a:accent2>
      <a:accent3>
        <a:srgbClr val="FFFFFF"/>
      </a:accent3>
      <a:accent4>
        <a:srgbClr val="174579"/>
      </a:accent4>
      <a:accent5>
        <a:srgbClr val="BCD4B0"/>
      </a:accent5>
      <a:accent6>
        <a:srgbClr val="0089B7"/>
      </a:accent6>
      <a:hlink>
        <a:srgbClr val="FF7C80"/>
      </a:hlink>
      <a:folHlink>
        <a:srgbClr val="969696"/>
      </a:folHlink>
    </a:clrScheme>
    <a:fontScheme name="">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1D528D"/>
        </a:dk1>
        <a:lt1>
          <a:srgbClr val="FFFFFF"/>
        </a:lt1>
        <a:dk2>
          <a:srgbClr val="000000"/>
        </a:dk2>
        <a:lt2>
          <a:srgbClr val="DDDDDD"/>
        </a:lt2>
        <a:accent1>
          <a:srgbClr val="72B143"/>
        </a:accent1>
        <a:accent2>
          <a:srgbClr val="0099CC"/>
        </a:accent2>
        <a:accent3>
          <a:srgbClr val="FFFFFF"/>
        </a:accent3>
        <a:accent4>
          <a:srgbClr val="174579"/>
        </a:accent4>
        <a:accent5>
          <a:srgbClr val="BCD4B0"/>
        </a:accent5>
        <a:accent6>
          <a:srgbClr val="0089B7"/>
        </a:accent6>
        <a:hlink>
          <a:srgbClr val="FF7C80"/>
        </a:hlink>
        <a:folHlink>
          <a:srgbClr val="969696"/>
        </a:folHlink>
      </a:clrScheme>
      <a:clrMap bg1="lt1" tx1="dk1" bg2="lt2" tx2="dk2" accent1="accent1" accent2="accent2" accent3="accent3" accent4="accent4" accent5="accent5" accent6="accent6" hlink="hlink" folHlink="folHlink"/>
    </a:extraClrScheme>
    <a:extraClrScheme>
      <a:clrScheme name="">
        <a:dk1>
          <a:srgbClr val="3E2787"/>
        </a:dk1>
        <a:lt1>
          <a:srgbClr val="FFFFFF"/>
        </a:lt1>
        <a:dk2>
          <a:srgbClr val="000000"/>
        </a:dk2>
        <a:lt2>
          <a:srgbClr val="D6E1E2"/>
        </a:lt2>
        <a:accent1>
          <a:srgbClr val="5C3DCD"/>
        </a:accent1>
        <a:accent2>
          <a:srgbClr val="6699FF"/>
        </a:accent2>
        <a:accent3>
          <a:srgbClr val="FFFFFF"/>
        </a:accent3>
        <a:accent4>
          <a:srgbClr val="342073"/>
        </a:accent4>
        <a:accent5>
          <a:srgbClr val="B6AFE2"/>
        </a:accent5>
        <a:accent6>
          <a:srgbClr val="5B89E5"/>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
        <a:dk1>
          <a:srgbClr val="666699"/>
        </a:dk1>
        <a:lt1>
          <a:srgbClr val="FFFFFF"/>
        </a:lt1>
        <a:dk2>
          <a:srgbClr val="000000"/>
        </a:dk2>
        <a:lt2>
          <a:srgbClr val="F7F4D5"/>
        </a:lt2>
        <a:accent1>
          <a:srgbClr val="3F97D3"/>
        </a:accent1>
        <a:accent2>
          <a:srgbClr val="83C35F"/>
        </a:accent2>
        <a:accent3>
          <a:srgbClr val="FFFFFF"/>
        </a:accent3>
        <a:accent4>
          <a:srgbClr val="575783"/>
        </a:accent4>
        <a:accent5>
          <a:srgbClr val="AFC9E5"/>
        </a:accent5>
        <a:accent6>
          <a:srgbClr val="75AF55"/>
        </a:accent6>
        <a:hlink>
          <a:srgbClr val="C870D4"/>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TGp_edu2</Template>
  <TotalTime>0</TotalTime>
  <Words>17406</Words>
  <Application>WPS 演示</Application>
  <PresentationFormat>在屏幕上显示</PresentationFormat>
  <Paragraphs>1624</Paragraphs>
  <Slides>134</Slides>
  <Notes>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14</vt:i4>
      </vt:variant>
      <vt:variant>
        <vt:lpstr>幻灯片标题</vt:lpstr>
      </vt:variant>
      <vt:variant>
        <vt:i4>134</vt:i4>
      </vt:variant>
    </vt:vector>
  </HeadingPairs>
  <TitlesOfParts>
    <vt:vector size="169" baseType="lpstr">
      <vt:lpstr>Arial</vt:lpstr>
      <vt:lpstr>宋体</vt:lpstr>
      <vt:lpstr>Wingdings</vt:lpstr>
      <vt:lpstr>Times New Roman</vt:lpstr>
      <vt:lpstr>楷体_GB2312</vt:lpstr>
      <vt:lpstr>微软雅黑</vt:lpstr>
      <vt:lpstr>华文中宋</vt:lpstr>
      <vt:lpstr>华文楷体</vt:lpstr>
      <vt:lpstr>黑体</vt:lpstr>
      <vt:lpstr>Arial Unicode MS</vt:lpstr>
      <vt:lpstr>Webdings</vt:lpstr>
      <vt:lpstr>隶书</vt:lpstr>
      <vt:lpstr>Tahoma</vt:lpstr>
      <vt:lpstr>方正舒体</vt:lpstr>
      <vt:lpstr>华文行楷</vt:lpstr>
      <vt:lpstr>华文琥珀</vt:lpstr>
      <vt:lpstr>Wingdings 2</vt:lpstr>
      <vt:lpstr>Symbol</vt:lpstr>
      <vt:lpstr>PMingLiU</vt:lpstr>
      <vt:lpstr>MingLiU-ExtB</vt:lpstr>
      <vt:lpstr>Default Design</vt:lpstr>
      <vt:lpstr>Photoshop.Image.7</vt:lpstr>
      <vt:lpstr>Equation.3</vt:lpstr>
      <vt:lpstr>Equation.DSMT4</vt:lpstr>
      <vt:lpstr>Equation.3</vt:lpstr>
      <vt:lpstr>Equation.DSMT4</vt:lpstr>
      <vt:lpstr>Equation.3</vt:lpstr>
      <vt:lpstr>Photoshop.Image.7</vt:lpstr>
      <vt:lpstr>Visio.Drawing.11</vt:lpstr>
      <vt:lpstr>Equation.3</vt:lpstr>
      <vt:lpstr>Equation.3</vt:lpstr>
      <vt:lpstr>Equation.3</vt:lpstr>
      <vt:lpstr>Equation.3</vt:lpstr>
      <vt:lpstr>Equation.3</vt:lpstr>
      <vt:lpstr>Equation.DSMT4</vt:lpstr>
      <vt:lpstr>     微机原理与接口技术</vt:lpstr>
      <vt:lpstr>引导案例</vt:lpstr>
      <vt:lpstr>引导案例</vt:lpstr>
      <vt:lpstr>PowerPoint 演示文稿</vt:lpstr>
      <vt:lpstr>案例分析</vt:lpstr>
      <vt:lpstr>PowerPoint 演示文稿</vt:lpstr>
      <vt:lpstr>完成系统设计将涉及</vt:lpstr>
      <vt:lpstr>课程目标</vt:lpstr>
      <vt:lpstr>       第1章 基础知识</vt:lpstr>
      <vt:lpstr>PowerPoint 演示文稿</vt:lpstr>
      <vt:lpstr>1.1  概 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计算机的工作原理</vt:lpstr>
      <vt:lpstr>1）指令和程序</vt:lpstr>
      <vt:lpstr>指令和程序</vt:lpstr>
      <vt:lpstr>2）指令的执行过程</vt:lpstr>
      <vt:lpstr>冯 • 诺依曼结构特点</vt:lpstr>
      <vt:lpstr>（经典）冯 • 诺依曼硬件结构特点</vt:lpstr>
      <vt:lpstr>冯 • 诺依曼计算机的工作过程</vt:lpstr>
      <vt:lpstr>程序计数器PC</vt:lpstr>
      <vt:lpstr>微机工作过程描述</vt:lpstr>
      <vt:lpstr>PowerPoint 演示文稿</vt:lpstr>
      <vt:lpstr>读取第一条指令的工作过程</vt:lpstr>
      <vt:lpstr>PowerPoint 演示文稿</vt:lpstr>
      <vt:lpstr>冯•诺依曼的主要贡献：</vt:lpstr>
      <vt:lpstr>微机系统概念结构</vt:lpstr>
      <vt:lpstr>PowerPoint 演示文稿</vt:lpstr>
      <vt:lpstr>1. 硬件系统</vt:lpstr>
      <vt:lpstr>PowerPoint 演示文稿</vt:lpstr>
      <vt:lpstr>PowerPoint 演示文稿</vt:lpstr>
      <vt:lpstr>PowerPoint 演示文稿</vt:lpstr>
      <vt:lpstr>2 存储器</vt:lpstr>
      <vt:lpstr>PowerPoint 演示文稿</vt:lpstr>
      <vt:lpstr>问题的提出</vt:lpstr>
      <vt:lpstr>存储器管理的主要功能</vt:lpstr>
      <vt:lpstr>存储分配与地址变换</vt:lpstr>
      <vt:lpstr>存储分配与地址变换</vt:lpstr>
      <vt:lpstr>存储分配与地址变换</vt:lpstr>
      <vt:lpstr>存储分配与地址变换</vt:lpstr>
      <vt:lpstr>地址重定位</vt:lpstr>
      <vt:lpstr>虚拟存储技术</vt:lpstr>
      <vt:lpstr>PowerPoint 演示文稿</vt:lpstr>
      <vt:lpstr>3、输入/输出接口</vt:lpstr>
      <vt:lpstr>PowerPoint 演示文稿</vt:lpstr>
      <vt:lpstr>4、总线（BUS）（元件级总线） </vt:lpstr>
      <vt:lpstr>PowerPoint 演示文稿</vt:lpstr>
      <vt:lpstr>PowerPoint 演示文稿</vt:lpstr>
      <vt:lpstr>PowerPoint 演示文稿</vt:lpstr>
      <vt:lpstr>PowerPoint 演示文稿</vt:lpstr>
      <vt:lpstr>计算机系统由硬件和软件组成，它们相互协同完成各种任务（程序执行）</vt:lpstr>
      <vt:lpstr>软件</vt:lpstr>
      <vt:lpstr>操作系统（Operating System，OS）</vt:lpstr>
      <vt:lpstr>PowerPoint 演示文稿</vt:lpstr>
      <vt:lpstr>操作系统基本功能</vt:lpstr>
      <vt:lpstr>处理器管理</vt:lpstr>
      <vt:lpstr>并发执行</vt:lpstr>
      <vt:lpstr>顺序执行方式</vt:lpstr>
      <vt:lpstr>顺序执行方式</vt:lpstr>
      <vt:lpstr>程序的并发执行</vt:lpstr>
      <vt:lpstr>程序的并发执行</vt:lpstr>
      <vt:lpstr>冯•诺依曼结构的局限性</vt:lpstr>
      <vt:lpstr>1.2  常用计数制</vt:lpstr>
      <vt:lpstr>一、常用计数法</vt:lpstr>
      <vt:lpstr>PowerPoint 演示文稿</vt:lpstr>
      <vt:lpstr>PowerPoint 演示文稿</vt:lpstr>
      <vt:lpstr>PowerPoint 演示文稿</vt:lpstr>
      <vt:lpstr>PowerPoint 演示文稿</vt:lpstr>
      <vt:lpstr>PowerPoint 演示文稿</vt:lpstr>
      <vt:lpstr>PowerPoint 演示文稿</vt:lpstr>
      <vt:lpstr>二、各种进制数间的转换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十进制到非十进制数的转换(例)</vt:lpstr>
      <vt:lpstr>PowerPoint 演示文稿</vt:lpstr>
      <vt:lpstr>1.3  无符号二进制数的运算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74LS138真值表</vt:lpstr>
      <vt:lpstr>1.4  带符号二进制数的运算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  二进制编码</vt:lpstr>
      <vt:lpstr>PowerPoint 演示文稿</vt:lpstr>
      <vt:lpstr>PowerPoint 演示文稿</vt:lpstr>
      <vt:lpstr>PowerPoint 演示文稿</vt:lpstr>
      <vt:lpstr>PowerPoint 演示文稿</vt:lpstr>
      <vt:lpstr>1.6  计算机中常用术语</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微机原理与接口技术</dc:title>
  <dc:creator>cf08</dc:creator>
  <cp:lastModifiedBy>DELL</cp:lastModifiedBy>
  <cp:revision>109</cp:revision>
  <cp:lastPrinted>1995-12-08T18:33:00Z</cp:lastPrinted>
  <dcterms:created xsi:type="dcterms:W3CDTF">2002-02-20T04:24:00Z</dcterms:created>
  <dcterms:modified xsi:type="dcterms:W3CDTF">2023-09-18T01:43:41Z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1B943C76C04849AEAF5F1E8A21F92CAF_12</vt:lpwstr>
  </property>
  <property fmtid="{D5CDD505-2E9C-101B-9397-08002B2CF9AE}" pid="3" name="KSOProductBuildVer">
    <vt:lpwstr>2052-11.1.0.10314</vt:lpwstr>
  </property>
</Properties>
</file>