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handoutMasterIdLst>
    <p:handoutMasterId r:id="rId108"/>
  </p:handoutMasterIdLst>
  <p:sldIdLst>
    <p:sldId id="331" r:id="rId3"/>
    <p:sldId id="332" r:id="rId4"/>
    <p:sldId id="333" r:id="rId5"/>
    <p:sldId id="404" r:id="rId6"/>
    <p:sldId id="337" r:id="rId7"/>
    <p:sldId id="405" r:id="rId8"/>
    <p:sldId id="406" r:id="rId9"/>
    <p:sldId id="407" r:id="rId10"/>
    <p:sldId id="338" r:id="rId11"/>
    <p:sldId id="40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8" r:id="rId21"/>
    <p:sldId id="349" r:id="rId22"/>
    <p:sldId id="350" r:id="rId23"/>
    <p:sldId id="409" r:id="rId24"/>
    <p:sldId id="410" r:id="rId25"/>
    <p:sldId id="411" r:id="rId26"/>
    <p:sldId id="412" r:id="rId27"/>
    <p:sldId id="351" r:id="rId28"/>
    <p:sldId id="413" r:id="rId29"/>
    <p:sldId id="414" r:id="rId30"/>
    <p:sldId id="415" r:id="rId31"/>
    <p:sldId id="416" r:id="rId32"/>
    <p:sldId id="352" r:id="rId33"/>
    <p:sldId id="353" r:id="rId34"/>
    <p:sldId id="417" r:id="rId35"/>
    <p:sldId id="355" r:id="rId36"/>
    <p:sldId id="494" r:id="rId37"/>
    <p:sldId id="356" r:id="rId38"/>
    <p:sldId id="418" r:id="rId39"/>
    <p:sldId id="419" r:id="rId40"/>
    <p:sldId id="357" r:id="rId41"/>
    <p:sldId id="358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495" r:id="rId51"/>
    <p:sldId id="370" r:id="rId52"/>
    <p:sldId id="496" r:id="rId53"/>
    <p:sldId id="497" r:id="rId55"/>
    <p:sldId id="371" r:id="rId56"/>
    <p:sldId id="373" r:id="rId57"/>
    <p:sldId id="374" r:id="rId58"/>
    <p:sldId id="375" r:id="rId59"/>
    <p:sldId id="376" r:id="rId60"/>
    <p:sldId id="377" r:id="rId61"/>
    <p:sldId id="378" r:id="rId62"/>
    <p:sldId id="379" r:id="rId63"/>
    <p:sldId id="380" r:id="rId64"/>
    <p:sldId id="381" r:id="rId65"/>
    <p:sldId id="420" r:id="rId66"/>
    <p:sldId id="421" r:id="rId67"/>
    <p:sldId id="498" r:id="rId68"/>
    <p:sldId id="499" r:id="rId69"/>
    <p:sldId id="501" r:id="rId70"/>
    <p:sldId id="422" r:id="rId71"/>
    <p:sldId id="423" r:id="rId72"/>
    <p:sldId id="424" r:id="rId73"/>
    <p:sldId id="384" r:id="rId74"/>
    <p:sldId id="385" r:id="rId75"/>
    <p:sldId id="386" r:id="rId76"/>
    <p:sldId id="425" r:id="rId77"/>
    <p:sldId id="387" r:id="rId78"/>
    <p:sldId id="502" r:id="rId79"/>
    <p:sldId id="503" r:id="rId80"/>
    <p:sldId id="504" r:id="rId81"/>
    <p:sldId id="505" r:id="rId82"/>
    <p:sldId id="426" r:id="rId83"/>
    <p:sldId id="506" r:id="rId84"/>
    <p:sldId id="389" r:id="rId85"/>
    <p:sldId id="390" r:id="rId86"/>
    <p:sldId id="427" r:id="rId87"/>
    <p:sldId id="391" r:id="rId88"/>
    <p:sldId id="392" r:id="rId89"/>
    <p:sldId id="393" r:id="rId90"/>
    <p:sldId id="394" r:id="rId91"/>
    <p:sldId id="428" r:id="rId92"/>
    <p:sldId id="396" r:id="rId93"/>
    <p:sldId id="399" r:id="rId94"/>
    <p:sldId id="429" r:id="rId95"/>
    <p:sldId id="432" r:id="rId96"/>
    <p:sldId id="431" r:id="rId97"/>
    <p:sldId id="430" r:id="rId98"/>
    <p:sldId id="397" r:id="rId99"/>
    <p:sldId id="398" r:id="rId100"/>
    <p:sldId id="400" r:id="rId101"/>
    <p:sldId id="433" r:id="rId102"/>
    <p:sldId id="434" r:id="rId103"/>
    <p:sldId id="435" r:id="rId104"/>
    <p:sldId id="401" r:id="rId105"/>
    <p:sldId id="436" r:id="rId106"/>
    <p:sldId id="437" r:id="rId107"/>
  </p:sldIdLst>
  <p:sldSz cx="9144000" cy="6858000" type="screen4x3"/>
  <p:notesSz cx="6669405" cy="9753600"/>
  <p:custDataLst>
    <p:tags r:id="rId112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6600"/>
    <a:srgbClr val="990000"/>
    <a:srgbClr val="FFEEA7"/>
    <a:srgbClr val="FFFF00"/>
    <a:srgbClr val="FDFD3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24"/>
    <p:restoredTop sz="93591"/>
  </p:normalViewPr>
  <p:slideViewPr>
    <p:cSldViewPr showGuides="1">
      <p:cViewPr varScale="1">
        <p:scale>
          <a:sx n="82" d="100"/>
          <a:sy n="82" d="100"/>
        </p:scale>
        <p:origin x="-1236" y="-84"/>
      </p:cViewPr>
      <p:guideLst>
        <p:guide orient="horz" pos="2160"/>
        <p:guide pos="29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2" Type="http://schemas.openxmlformats.org/officeDocument/2006/relationships/tags" Target="tags/tag3.xml"/><Relationship Id="rId111" Type="http://schemas.openxmlformats.org/officeDocument/2006/relationships/tableStyles" Target="tableStyles.xml"/><Relationship Id="rId110" Type="http://schemas.openxmlformats.org/officeDocument/2006/relationships/viewProps" Target="viewProps.xml"/><Relationship Id="rId11" Type="http://schemas.openxmlformats.org/officeDocument/2006/relationships/slide" Target="slides/slide9.xml"/><Relationship Id="rId109" Type="http://schemas.openxmlformats.org/officeDocument/2006/relationships/presProps" Target="presProps.xml"/><Relationship Id="rId108" Type="http://schemas.openxmlformats.org/officeDocument/2006/relationships/handoutMaster" Target="handoutMasters/handoutMaster1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8066" name="页眉占位符 8806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b="0" dirty="0"/>
          </a:p>
        </p:txBody>
      </p:sp>
      <p:sp>
        <p:nvSpPr>
          <p:cNvPr id="88067" name="日期占位符 88066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873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b="0" dirty="0"/>
          </a:p>
        </p:txBody>
      </p:sp>
      <p:sp>
        <p:nvSpPr>
          <p:cNvPr id="88068" name="页脚占位符 88067"/>
          <p:cNvSpPr>
            <a:spLocks noGrp="1"/>
          </p:cNvSpPr>
          <p:nvPr>
            <p:ph type="ftr" sz="quarter" idx="2"/>
          </p:nvPr>
        </p:nvSpPr>
        <p:spPr>
          <a:xfrm>
            <a:off x="0" y="9264650"/>
            <a:ext cx="2889250" cy="4873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endParaRPr lang="zh-CN" altLang="en-US" sz="1200" b="0" dirty="0"/>
          </a:p>
        </p:txBody>
      </p:sp>
      <p:sp>
        <p:nvSpPr>
          <p:cNvPr id="88069" name="灯片编号占位符 88068"/>
          <p:cNvSpPr>
            <a:spLocks noGrp="1"/>
          </p:cNvSpPr>
          <p:nvPr>
            <p:ph type="sldNum" sz="quarter" idx="3"/>
          </p:nvPr>
        </p:nvSpPr>
        <p:spPr>
          <a:xfrm>
            <a:off x="3778250" y="9264650"/>
            <a:ext cx="2889250" cy="4873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10598" cy="52199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673897" y="0"/>
            <a:ext cx="2810598" cy="52199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1846" y="1300480"/>
            <a:ext cx="6242304" cy="351129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48600" y="5006848"/>
            <a:ext cx="5188797" cy="40965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881842"/>
            <a:ext cx="2810598" cy="5219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673897" y="9881842"/>
            <a:ext cx="2810598" cy="5219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D4FE62E-768C-4642-B996-DE4D5C34882E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CBB5841-B261-4AC3-AF6C-28EF8CB27B4D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80226" name="矩形 180225"/>
          <p:cNvSpPr/>
          <p:nvPr/>
        </p:nvSpPr>
        <p:spPr>
          <a:xfrm>
            <a:off x="0" y="2660650"/>
            <a:ext cx="9144000" cy="12065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0227" name="矩形 180226"/>
          <p:cNvSpPr/>
          <p:nvPr/>
        </p:nvSpPr>
        <p:spPr>
          <a:xfrm>
            <a:off x="1835150" y="2741613"/>
            <a:ext cx="7308850" cy="65722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0228" name="标题 180227"/>
          <p:cNvSpPr>
            <a:spLocks noGrp="1"/>
          </p:cNvSpPr>
          <p:nvPr>
            <p:ph type="ctrTitle"/>
          </p:nvPr>
        </p:nvSpPr>
        <p:spPr>
          <a:xfrm>
            <a:off x="1828800" y="2667000"/>
            <a:ext cx="7315200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lvl="0">
              <a:buClrTx/>
              <a:buSzTx/>
              <a:buFontTx/>
              <a:defRPr sz="3600"/>
            </a:lvl1pPr>
          </a:lstStyle>
          <a:p>
            <a:pPr lvl="0"/>
            <a:r>
              <a:rPr lang="en-US" altLang="zh-CN" dirty="0"/>
              <a:t>Click to edit Master title </a:t>
            </a:r>
            <a:br>
              <a:rPr lang="en-US" altLang="zh-CN" dirty="0"/>
            </a:br>
            <a:r>
              <a:rPr lang="en-US" altLang="zh-CN" dirty="0"/>
              <a:t>style</a:t>
            </a:r>
            <a:endParaRPr lang="en-US" altLang="zh-CN" dirty="0"/>
          </a:p>
        </p:txBody>
      </p:sp>
      <p:sp>
        <p:nvSpPr>
          <p:cNvPr id="180229" name="副标题 180228"/>
          <p:cNvSpPr>
            <a:spLocks noGrp="1"/>
          </p:cNvSpPr>
          <p:nvPr>
            <p:ph type="subTitle" idx="1"/>
          </p:nvPr>
        </p:nvSpPr>
        <p:spPr>
          <a:xfrm>
            <a:off x="1828800" y="1981200"/>
            <a:ext cx="6400800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>
              <a:buClr>
                <a:srgbClr val="000066"/>
              </a:buClr>
              <a:buSzPct val="80000"/>
              <a:buFont typeface="Wingdings" panose="05000000000000000000" pitchFamily="2" charset="2"/>
              <a:buNone/>
              <a:defRPr sz="2400">
                <a:solidFill>
                  <a:schemeClr val="bg2"/>
                </a:solidFill>
              </a:defRPr>
            </a:lvl1pPr>
            <a:lvl2pPr marL="457200" lvl="1" indent="0" algn="ctr">
              <a:buClr>
                <a:schemeClr val="accent1"/>
              </a:buClr>
              <a:buSzTx/>
              <a:buFont typeface="Wingdings" panose="05000000000000000000" pitchFamily="2" charset="2"/>
              <a:buNone/>
              <a:defRPr sz="2400">
                <a:solidFill>
                  <a:schemeClr val="bg2"/>
                </a:solidFill>
              </a:defRPr>
            </a:lvl2pPr>
            <a:lvl3pPr marL="914400" lvl="2" indent="0" algn="ctr">
              <a:buClr>
                <a:schemeClr val="tx1"/>
              </a:buClr>
              <a:buSzTx/>
              <a:buFontTx/>
              <a:buNone/>
              <a:defRPr sz="2400">
                <a:solidFill>
                  <a:schemeClr val="bg2"/>
                </a:solidFill>
              </a:defRPr>
            </a:lvl3pPr>
            <a:lvl4pPr marL="1371600" lvl="3" indent="0" algn="ctr">
              <a:buClrTx/>
              <a:buSzTx/>
              <a:buFontTx/>
              <a:buNone/>
              <a:defRPr sz="2400">
                <a:solidFill>
                  <a:schemeClr val="bg2"/>
                </a:solidFill>
              </a:defRPr>
            </a:lvl4pPr>
            <a:lvl5pPr marL="1828800" lvl="4" indent="0" algn="ctr">
              <a:buClrTx/>
              <a:buSzTx/>
              <a:buFontTx/>
              <a:buNone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6388" y="152400"/>
            <a:ext cx="2182813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7950" y="152400"/>
            <a:ext cx="6421898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10718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2020" y="1524000"/>
            <a:ext cx="4107180" cy="480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vmlDrawing" Target="../drawings/vmlDrawing1.vml"/><Relationship Id="rId15" Type="http://schemas.openxmlformats.org/officeDocument/2006/relationships/image" Target="../media/image3.png"/><Relationship Id="rId14" Type="http://schemas.openxmlformats.org/officeDocument/2006/relationships/oleObject" Target="../embeddings/oleObject2.bin"/><Relationship Id="rId13" Type="http://schemas.openxmlformats.org/officeDocument/2006/relationships/image" Target="../media/image2.png"/><Relationship Id="rId12" Type="http://schemas.openxmlformats.org/officeDocument/2006/relationships/oleObject" Target="../embeddings/oleObject1.bin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79202" name="对象 179201"/>
          <p:cNvGraphicFramePr/>
          <p:nvPr/>
        </p:nvGraphicFramePr>
        <p:xfrm>
          <a:off x="3708400" y="3024188"/>
          <a:ext cx="5435600" cy="383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2" imgW="4838700" imgH="4991100" progId="Photoshop.Image.7">
                  <p:embed/>
                </p:oleObj>
              </mc:Choice>
              <mc:Fallback>
                <p:oleObj name="" r:id="rId12" imgW="4838700" imgH="4991100" progId="Photoshop.Image.7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08400" y="3024188"/>
                        <a:ext cx="5435600" cy="3833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3" name="矩形 179202"/>
          <p:cNvSpPr/>
          <p:nvPr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rgbClr val="1A4B8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9205" name="矩形 179204"/>
          <p:cNvSpPr/>
          <p:nvPr/>
        </p:nvSpPr>
        <p:spPr>
          <a:xfrm>
            <a:off x="0" y="1095375"/>
            <a:ext cx="9144000" cy="7302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79206" name="组合 179205"/>
          <p:cNvGrpSpPr/>
          <p:nvPr/>
        </p:nvGrpSpPr>
        <p:grpSpPr>
          <a:xfrm>
            <a:off x="0" y="908050"/>
            <a:ext cx="9144000" cy="144463"/>
            <a:chOff x="1519" y="554"/>
            <a:chExt cx="4241" cy="91"/>
          </a:xfrm>
        </p:grpSpPr>
        <p:sp>
          <p:nvSpPr>
            <p:cNvPr id="179207" name="直接连接符 179206"/>
            <p:cNvSpPr/>
            <p:nvPr userDrawn="1"/>
          </p:nvSpPr>
          <p:spPr>
            <a:xfrm>
              <a:off x="1519" y="554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79208" name="直接连接符 179207"/>
            <p:cNvSpPr/>
            <p:nvPr userDrawn="1"/>
          </p:nvSpPr>
          <p:spPr>
            <a:xfrm>
              <a:off x="1519" y="599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79209" name="直接连接符 179208"/>
            <p:cNvSpPr/>
            <p:nvPr userDrawn="1"/>
          </p:nvSpPr>
          <p:spPr>
            <a:xfrm>
              <a:off x="1519" y="645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headEnd type="none" w="med" len="med"/>
              <a:tailEnd type="none" w="med" len="med"/>
            </a:ln>
          </p:spPr>
        </p:sp>
      </p:grpSp>
      <p:graphicFrame>
        <p:nvGraphicFramePr>
          <p:cNvPr id="179210" name="对象 179209"/>
          <p:cNvGraphicFramePr/>
          <p:nvPr/>
        </p:nvGraphicFramePr>
        <p:xfrm>
          <a:off x="6300788" y="-9525"/>
          <a:ext cx="2852737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4" imgW="3810000" imgH="1257300" progId="Photoshop.Image.7">
                  <p:embed/>
                </p:oleObj>
              </mc:Choice>
              <mc:Fallback>
                <p:oleObj name="" r:id="rId14" imgW="3810000" imgH="1257300" progId="Photoshop.Image.7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300788" y="-9525"/>
                        <a:ext cx="2852737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1" name="文本占位符 179210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382000" cy="4800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79215" name="标题 179214"/>
          <p:cNvSpPr>
            <a:spLocks noGrp="1"/>
          </p:cNvSpPr>
          <p:nvPr>
            <p:ph type="title"/>
          </p:nvPr>
        </p:nvSpPr>
        <p:spPr>
          <a:xfrm>
            <a:off x="107950" y="152400"/>
            <a:ext cx="6096000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20000"/>
        </a:lnSpc>
        <a:spcBef>
          <a:spcPct val="30000"/>
        </a:spcBef>
        <a:spcAft>
          <a:spcPct val="0"/>
        </a:spcAft>
        <a:buClr>
          <a:srgbClr val="000066"/>
        </a:buClr>
        <a:buSzPct val="80000"/>
        <a:buFont typeface="Wingdings" panose="05000000000000000000" pitchFamily="2" charset="2"/>
        <a:buChar char="u"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 typeface="Wingdings" panose="05000000000000000000" pitchFamily="2" charset="2"/>
        <a:buChar char="§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•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3.bin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4.bin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7394" name="标题 187393"/>
          <p:cNvSpPr>
            <a:spLocks noGrp="1"/>
          </p:cNvSpPr>
          <p:nvPr>
            <p:ph type="ctrTitle"/>
          </p:nvPr>
        </p:nvSpPr>
        <p:spPr>
          <a:ln/>
        </p:spPr>
        <p:txBody>
          <a:bodyPr anchor="ctr" anchorCtr="0"/>
          <a:p>
            <a:pPr defTabSz="914400">
              <a:buSzTx/>
              <a:buFontTx/>
              <a:buNone/>
            </a:pPr>
            <a:r>
              <a:rPr lang="zh-CN" altLang="en-US" kern="1200" baseline="0" dirty="0">
                <a:latin typeface="楷体_GB2312" pitchFamily="49" charset="-122"/>
                <a:ea typeface="楷体_GB2312" pitchFamily="49" charset="-122"/>
              </a:rPr>
              <a:t>第2章 微型计算机基础</a:t>
            </a:r>
            <a:endParaRPr lang="zh-CN" altLang="en-US" kern="1200" baseline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7396" name="五角星 187395"/>
          <p:cNvSpPr/>
          <p:nvPr/>
        </p:nvSpPr>
        <p:spPr>
          <a:xfrm rot="20940000">
            <a:off x="1787525" y="73025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lIns="92075" tIns="46038" rIns="92075" bIns="46038" anchor="ctr" anchorCtr="0"/>
          <a:p>
            <a:pPr>
              <a:spcBef>
                <a:spcPct val="50000"/>
              </a:spcBef>
            </a:pP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187397" name="五角星 187396"/>
          <p:cNvSpPr/>
          <p:nvPr/>
        </p:nvSpPr>
        <p:spPr>
          <a:xfrm>
            <a:off x="2568575" y="52070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lIns="92075" tIns="46038" rIns="92075" bIns="46038" anchor="ctr" anchorCtr="0"/>
          <a:p>
            <a:pPr>
              <a:spcBef>
                <a:spcPct val="50000"/>
              </a:spcBef>
            </a:pP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187398" name="五角星 187397"/>
          <p:cNvSpPr/>
          <p:nvPr/>
        </p:nvSpPr>
        <p:spPr>
          <a:xfrm rot="1320000">
            <a:off x="203200" y="746125"/>
            <a:ext cx="882650" cy="882650"/>
          </a:xfrm>
          <a:prstGeom prst="star5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lIns="92075" tIns="46038" rIns="92075" bIns="46038" anchor="ctr" anchorCtr="0"/>
          <a:p>
            <a:pPr>
              <a:spcBef>
                <a:spcPct val="50000"/>
              </a:spcBef>
            </a:pPr>
            <a:endParaRPr lang="zh-CN" altLang="en-US" sz="24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291" name="文本占位符 26829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dirty="0"/>
              <a:t>微型计算机的概念结构</a:t>
            </a:r>
            <a:endParaRPr lang="zh-CN" altLang="en-US" dirty="0"/>
          </a:p>
        </p:txBody>
      </p:sp>
      <p:sp>
        <p:nvSpPr>
          <p:cNvPr id="268292" name="上箭头 268291"/>
          <p:cNvSpPr/>
          <p:nvPr/>
        </p:nvSpPr>
        <p:spPr>
          <a:xfrm>
            <a:off x="7305675" y="4603750"/>
            <a:ext cx="284163" cy="501650"/>
          </a:xfrm>
          <a:prstGeom prst="upArrow">
            <a:avLst>
              <a:gd name="adj1" fmla="val 50000"/>
              <a:gd name="adj2" fmla="val 44134"/>
            </a:avLst>
          </a:pr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8293" name="上箭头 268292"/>
          <p:cNvSpPr/>
          <p:nvPr/>
        </p:nvSpPr>
        <p:spPr>
          <a:xfrm>
            <a:off x="7704138" y="4578350"/>
            <a:ext cx="284162" cy="1131888"/>
          </a:xfrm>
          <a:prstGeom prst="upArrow">
            <a:avLst>
              <a:gd name="adj1" fmla="val 56425"/>
              <a:gd name="adj2" fmla="val 45272"/>
            </a:avLst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8294" name="下箭头 268293"/>
          <p:cNvSpPr/>
          <p:nvPr/>
        </p:nvSpPr>
        <p:spPr>
          <a:xfrm>
            <a:off x="3406775" y="2824163"/>
            <a:ext cx="285750" cy="338137"/>
          </a:xfrm>
          <a:prstGeom prst="downArrow">
            <a:avLst>
              <a:gd name="adj1" fmla="val 50000"/>
              <a:gd name="adj2" fmla="val 29583"/>
            </a:avLst>
          </a:prstGeom>
          <a:solidFill>
            <a:srgbClr val="FF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8295" name="下箭头 268294"/>
          <p:cNvSpPr/>
          <p:nvPr/>
        </p:nvSpPr>
        <p:spPr>
          <a:xfrm>
            <a:off x="2416175" y="2825750"/>
            <a:ext cx="285750" cy="336550"/>
          </a:xfrm>
          <a:prstGeom prst="downArrow">
            <a:avLst>
              <a:gd name="adj1" fmla="val 50000"/>
              <a:gd name="adj2" fmla="val 29444"/>
            </a:avLst>
          </a:prstGeom>
          <a:solidFill>
            <a:srgbClr val="FF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8296" name="上箭头 268295"/>
          <p:cNvSpPr/>
          <p:nvPr/>
        </p:nvSpPr>
        <p:spPr>
          <a:xfrm>
            <a:off x="5913438" y="4576763"/>
            <a:ext cx="284162" cy="1131887"/>
          </a:xfrm>
          <a:prstGeom prst="upArrow">
            <a:avLst>
              <a:gd name="adj1" fmla="val 56425"/>
              <a:gd name="adj2" fmla="val 45272"/>
            </a:avLst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8297" name="上箭头 268296"/>
          <p:cNvSpPr/>
          <p:nvPr/>
        </p:nvSpPr>
        <p:spPr>
          <a:xfrm>
            <a:off x="3605213" y="4576763"/>
            <a:ext cx="285750" cy="1131887"/>
          </a:xfrm>
          <a:prstGeom prst="upArrow">
            <a:avLst>
              <a:gd name="adj1" fmla="val 56425"/>
              <a:gd name="adj2" fmla="val 45020"/>
            </a:avLst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8298" name="上箭头 268297"/>
          <p:cNvSpPr/>
          <p:nvPr/>
        </p:nvSpPr>
        <p:spPr>
          <a:xfrm>
            <a:off x="2601913" y="4576763"/>
            <a:ext cx="282575" cy="1131887"/>
          </a:xfrm>
          <a:prstGeom prst="upArrow">
            <a:avLst>
              <a:gd name="adj1" fmla="val 56425"/>
              <a:gd name="adj2" fmla="val 45526"/>
            </a:avLst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8299" name="右箭头 268298"/>
          <p:cNvSpPr/>
          <p:nvPr/>
        </p:nvSpPr>
        <p:spPr>
          <a:xfrm>
            <a:off x="1763713" y="2447925"/>
            <a:ext cx="6577012" cy="503238"/>
          </a:xfrm>
          <a:prstGeom prst="rightArrow">
            <a:avLst>
              <a:gd name="adj1" fmla="val 50000"/>
              <a:gd name="adj2" fmla="val 46105"/>
            </a:avLst>
          </a:prstGeom>
          <a:solidFill>
            <a:srgbClr val="FF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8300" name="文本框 268299"/>
          <p:cNvSpPr txBox="1"/>
          <p:nvPr/>
        </p:nvSpPr>
        <p:spPr>
          <a:xfrm>
            <a:off x="2276475" y="3173413"/>
            <a:ext cx="558800" cy="1403350"/>
          </a:xfrm>
          <a:prstGeom prst="rect">
            <a:avLst/>
          </a:prstGeom>
          <a:solidFill>
            <a:srgbClr val="339966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180000" rIns="0" bIns="0"/>
          <a:p>
            <a:pPr algn="ctr" eaLnBrk="0" hangingPunct="0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存</a:t>
            </a:r>
            <a:endParaRPr lang="zh-CN" altLang="en-US" b="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0" hangingPunct="0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储</a:t>
            </a:r>
            <a:endParaRPr lang="zh-CN" altLang="en-US" b="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0" hangingPunct="0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器</a:t>
            </a:r>
            <a:endParaRPr lang="zh-CN" altLang="en-US" b="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68301" name="文本框 268300"/>
          <p:cNvSpPr txBox="1"/>
          <p:nvPr/>
        </p:nvSpPr>
        <p:spPr>
          <a:xfrm>
            <a:off x="3290888" y="3165475"/>
            <a:ext cx="557212" cy="1406525"/>
          </a:xfrm>
          <a:prstGeom prst="rect">
            <a:avLst/>
          </a:prstGeom>
          <a:solidFill>
            <a:schemeClr val="folHlink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180000" rIns="0" bIns="0"/>
          <a:p>
            <a:pPr algn="ctr" eaLnBrk="0" hangingPunct="0"/>
            <a:r>
              <a:rPr lang="en-US" altLang="zh-CN" b="0">
                <a:solidFill>
                  <a:schemeClr val="tx2"/>
                </a:solidFill>
                <a:latin typeface="宋体" panose="02010600030101010101" pitchFamily="2" charset="-122"/>
              </a:rPr>
              <a:t>I/O</a:t>
            </a:r>
            <a:endParaRPr lang="en-US" altLang="zh-CN" b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0" hangingPunct="0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接</a:t>
            </a:r>
            <a:endParaRPr lang="zh-CN" altLang="en-US" b="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0" hangingPunct="0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口</a:t>
            </a:r>
            <a:endParaRPr lang="zh-CN" altLang="en-US" b="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68302" name="左右箭头 268301"/>
          <p:cNvSpPr/>
          <p:nvPr/>
        </p:nvSpPr>
        <p:spPr>
          <a:xfrm>
            <a:off x="3841750" y="3652838"/>
            <a:ext cx="471488" cy="342900"/>
          </a:xfrm>
          <a:prstGeom prst="leftRightArrow">
            <a:avLst>
              <a:gd name="adj1" fmla="val 50000"/>
              <a:gd name="adj2" fmla="val 27500"/>
            </a:avLst>
          </a:prstGeom>
          <a:solidFill>
            <a:srgbClr val="3366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8303" name="文本框 268302"/>
          <p:cNvSpPr txBox="1"/>
          <p:nvPr/>
        </p:nvSpPr>
        <p:spPr>
          <a:xfrm>
            <a:off x="4313238" y="3225800"/>
            <a:ext cx="446087" cy="137636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72000" rIns="0" bIns="0"/>
          <a:p>
            <a:pPr algn="ctr" eaLnBrk="0" hangingPunct="0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输</a:t>
            </a:r>
            <a:endParaRPr lang="zh-CN" altLang="en-US" b="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0" hangingPunct="0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入</a:t>
            </a:r>
            <a:endParaRPr lang="zh-CN" altLang="en-US" b="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0" hangingPunct="0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设</a:t>
            </a:r>
            <a:endParaRPr lang="zh-CN" altLang="en-US" b="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0" hangingPunct="0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备</a:t>
            </a:r>
            <a:endParaRPr lang="zh-CN" altLang="en-US" b="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68304" name="椭圆 268303"/>
          <p:cNvSpPr/>
          <p:nvPr/>
        </p:nvSpPr>
        <p:spPr>
          <a:xfrm>
            <a:off x="4981575" y="3800475"/>
            <a:ext cx="69850" cy="65088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8305" name="椭圆 268304"/>
          <p:cNvSpPr/>
          <p:nvPr/>
        </p:nvSpPr>
        <p:spPr>
          <a:xfrm>
            <a:off x="5130800" y="3800475"/>
            <a:ext cx="69850" cy="65088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0" hangingPunct="0"/>
            <a:endParaRPr lang="zh-CN" altLang="en-US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8306" name="椭圆 268305"/>
          <p:cNvSpPr/>
          <p:nvPr/>
        </p:nvSpPr>
        <p:spPr>
          <a:xfrm>
            <a:off x="5280025" y="3792538"/>
            <a:ext cx="69850" cy="65087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8307" name="文本框 268306"/>
          <p:cNvSpPr txBox="1"/>
          <p:nvPr/>
        </p:nvSpPr>
        <p:spPr>
          <a:xfrm>
            <a:off x="5565775" y="3162300"/>
            <a:ext cx="558800" cy="1403350"/>
          </a:xfrm>
          <a:prstGeom prst="rect">
            <a:avLst/>
          </a:prstGeom>
          <a:solidFill>
            <a:schemeClr val="folHlink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180000" rIns="0" bIns="0"/>
          <a:p>
            <a:pPr algn="ctr" eaLnBrk="0" hangingPunct="0"/>
            <a:r>
              <a:rPr lang="en-US" altLang="zh-CN" b="0">
                <a:solidFill>
                  <a:schemeClr val="tx2"/>
                </a:solidFill>
                <a:latin typeface="宋体" panose="02010600030101010101" pitchFamily="2" charset="-122"/>
              </a:rPr>
              <a:t>I/O</a:t>
            </a:r>
            <a:endParaRPr lang="en-US" altLang="zh-CN" b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0" hangingPunct="0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接</a:t>
            </a:r>
            <a:endParaRPr lang="zh-CN" altLang="en-US" b="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0" hangingPunct="0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口</a:t>
            </a:r>
            <a:endParaRPr lang="zh-CN" altLang="en-US" b="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68308" name="文本框 268307"/>
          <p:cNvSpPr txBox="1"/>
          <p:nvPr/>
        </p:nvSpPr>
        <p:spPr>
          <a:xfrm>
            <a:off x="4151313" y="2559050"/>
            <a:ext cx="1366837" cy="287338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/>
          <a:p>
            <a:pPr algn="just" eaLnBrk="0" hangingPunct="0"/>
            <a:r>
              <a:rPr lang="zh-CN" altLang="en-US" sz="1600" dirty="0">
                <a:solidFill>
                  <a:schemeClr val="tx2"/>
                </a:solidFill>
                <a:latin typeface="宋体" panose="02010600030101010101" pitchFamily="2" charset="-122"/>
              </a:rPr>
              <a:t>地址总线 </a:t>
            </a:r>
            <a:r>
              <a:rPr lang="en-US" altLang="zh-CN" sz="1600">
                <a:solidFill>
                  <a:schemeClr val="tx2"/>
                </a:solidFill>
                <a:latin typeface="宋体" panose="02010600030101010101" pitchFamily="2" charset="-122"/>
              </a:rPr>
              <a:t>AB</a:t>
            </a:r>
            <a:endParaRPr lang="en-US" altLang="zh-CN" sz="160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68309" name="左右箭头 268308"/>
          <p:cNvSpPr/>
          <p:nvPr/>
        </p:nvSpPr>
        <p:spPr>
          <a:xfrm>
            <a:off x="6121400" y="3652838"/>
            <a:ext cx="471488" cy="342900"/>
          </a:xfrm>
          <a:prstGeom prst="leftRightArrow">
            <a:avLst>
              <a:gd name="adj1" fmla="val 50000"/>
              <a:gd name="adj2" fmla="val 27500"/>
            </a:avLst>
          </a:prstGeom>
          <a:solidFill>
            <a:srgbClr val="3366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8310" name="文本框 268309"/>
          <p:cNvSpPr txBox="1"/>
          <p:nvPr/>
        </p:nvSpPr>
        <p:spPr>
          <a:xfrm>
            <a:off x="6594475" y="3162300"/>
            <a:ext cx="447675" cy="137636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72000" rIns="0" bIns="0"/>
          <a:p>
            <a:pPr algn="ctr" eaLnBrk="0" hangingPunct="0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输</a:t>
            </a:r>
            <a:endParaRPr lang="zh-CN" altLang="en-US" b="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0" hangingPunct="0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出</a:t>
            </a:r>
            <a:endParaRPr lang="zh-CN" altLang="en-US" b="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0" hangingPunct="0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设</a:t>
            </a:r>
            <a:endParaRPr lang="zh-CN" altLang="en-US" b="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0" hangingPunct="0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备</a:t>
            </a:r>
            <a:endParaRPr lang="zh-CN" altLang="en-US" b="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68311" name="左右箭头 268310"/>
          <p:cNvSpPr/>
          <p:nvPr/>
        </p:nvSpPr>
        <p:spPr>
          <a:xfrm>
            <a:off x="1781175" y="4973638"/>
            <a:ext cx="6635750" cy="498475"/>
          </a:xfrm>
          <a:prstGeom prst="leftRightArrow">
            <a:avLst>
              <a:gd name="adj1" fmla="val 52055"/>
              <a:gd name="adj2" fmla="val 51029"/>
            </a:avLst>
          </a:pr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8312" name="左右箭头 268311"/>
          <p:cNvSpPr/>
          <p:nvPr/>
        </p:nvSpPr>
        <p:spPr>
          <a:xfrm>
            <a:off x="1768475" y="5516563"/>
            <a:ext cx="6648450" cy="531812"/>
          </a:xfrm>
          <a:prstGeom prst="leftRightArrow">
            <a:avLst>
              <a:gd name="adj1" fmla="val 52055"/>
              <a:gd name="adj2" fmla="val 51568"/>
            </a:avLst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8313" name="上箭头 268312"/>
          <p:cNvSpPr/>
          <p:nvPr/>
        </p:nvSpPr>
        <p:spPr>
          <a:xfrm>
            <a:off x="2239963" y="4576763"/>
            <a:ext cx="284162" cy="501650"/>
          </a:xfrm>
          <a:prstGeom prst="upArrow">
            <a:avLst>
              <a:gd name="adj1" fmla="val 50000"/>
              <a:gd name="adj2" fmla="val 44134"/>
            </a:avLst>
          </a:pr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8314" name="上箭头 268313"/>
          <p:cNvSpPr/>
          <p:nvPr/>
        </p:nvSpPr>
        <p:spPr>
          <a:xfrm>
            <a:off x="3219450" y="4576763"/>
            <a:ext cx="285750" cy="501650"/>
          </a:xfrm>
          <a:prstGeom prst="upArrow">
            <a:avLst>
              <a:gd name="adj1" fmla="val 50000"/>
              <a:gd name="adj2" fmla="val 43888"/>
            </a:avLst>
          </a:pr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8315" name="上箭头 268314"/>
          <p:cNvSpPr/>
          <p:nvPr/>
        </p:nvSpPr>
        <p:spPr>
          <a:xfrm>
            <a:off x="5503863" y="4576763"/>
            <a:ext cx="284162" cy="501650"/>
          </a:xfrm>
          <a:prstGeom prst="upArrow">
            <a:avLst>
              <a:gd name="adj1" fmla="val 50000"/>
              <a:gd name="adj2" fmla="val 44134"/>
            </a:avLst>
          </a:pr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8316" name="矩形 268315"/>
          <p:cNvSpPr/>
          <p:nvPr/>
        </p:nvSpPr>
        <p:spPr>
          <a:xfrm>
            <a:off x="2325688" y="5037138"/>
            <a:ext cx="112712" cy="80962"/>
          </a:xfrm>
          <a:prstGeom prst="rect">
            <a:avLst/>
          </a:prstGeom>
          <a:solidFill>
            <a:srgbClr val="00CCFF"/>
          </a:solidFill>
          <a:ln w="25400" cap="flat" cmpd="sng">
            <a:solidFill>
              <a:srgbClr val="00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8317" name="矩形 268316"/>
          <p:cNvSpPr/>
          <p:nvPr/>
        </p:nvSpPr>
        <p:spPr>
          <a:xfrm>
            <a:off x="3314700" y="5037138"/>
            <a:ext cx="104775" cy="80962"/>
          </a:xfrm>
          <a:prstGeom prst="rect">
            <a:avLst/>
          </a:prstGeom>
          <a:solidFill>
            <a:srgbClr val="00CCFF"/>
          </a:solidFill>
          <a:ln w="25400" cap="flat" cmpd="sng">
            <a:solidFill>
              <a:srgbClr val="00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8318" name="矩形 268317"/>
          <p:cNvSpPr/>
          <p:nvPr/>
        </p:nvSpPr>
        <p:spPr>
          <a:xfrm>
            <a:off x="2681288" y="5541963"/>
            <a:ext cx="117475" cy="79375"/>
          </a:xfrm>
          <a:prstGeom prst="rect">
            <a:avLst/>
          </a:prstGeom>
          <a:solidFill>
            <a:srgbClr val="FF9900"/>
          </a:solidFill>
          <a:ln w="254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8319" name="矩形 268318"/>
          <p:cNvSpPr/>
          <p:nvPr/>
        </p:nvSpPr>
        <p:spPr>
          <a:xfrm>
            <a:off x="3687763" y="5557838"/>
            <a:ext cx="115887" cy="79375"/>
          </a:xfrm>
          <a:prstGeom prst="rect">
            <a:avLst/>
          </a:prstGeom>
          <a:solidFill>
            <a:srgbClr val="FF9900"/>
          </a:solidFill>
          <a:ln w="254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8320" name="矩形 268319"/>
          <p:cNvSpPr/>
          <p:nvPr/>
        </p:nvSpPr>
        <p:spPr>
          <a:xfrm>
            <a:off x="5994400" y="5541963"/>
            <a:ext cx="119063" cy="79375"/>
          </a:xfrm>
          <a:prstGeom prst="rect">
            <a:avLst/>
          </a:prstGeom>
          <a:solidFill>
            <a:srgbClr val="FF9900"/>
          </a:solidFill>
          <a:ln w="254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8321" name="矩形 268320"/>
          <p:cNvSpPr/>
          <p:nvPr/>
        </p:nvSpPr>
        <p:spPr>
          <a:xfrm>
            <a:off x="5589588" y="5027613"/>
            <a:ext cx="104775" cy="80962"/>
          </a:xfrm>
          <a:prstGeom prst="rect">
            <a:avLst/>
          </a:prstGeom>
          <a:solidFill>
            <a:srgbClr val="00CCFF"/>
          </a:solidFill>
          <a:ln w="25400" cap="flat" cmpd="sng">
            <a:solidFill>
              <a:srgbClr val="00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8322" name="矩形 268321"/>
          <p:cNvSpPr/>
          <p:nvPr/>
        </p:nvSpPr>
        <p:spPr>
          <a:xfrm>
            <a:off x="2503488" y="2805113"/>
            <a:ext cx="109537" cy="52387"/>
          </a:xfrm>
          <a:prstGeom prst="rect">
            <a:avLst/>
          </a:prstGeom>
          <a:solidFill>
            <a:srgbClr val="FFCC00"/>
          </a:solidFill>
          <a:ln w="25400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8323" name="矩形 268322"/>
          <p:cNvSpPr/>
          <p:nvPr/>
        </p:nvSpPr>
        <p:spPr>
          <a:xfrm>
            <a:off x="3495675" y="2813050"/>
            <a:ext cx="109538" cy="53975"/>
          </a:xfrm>
          <a:prstGeom prst="rect">
            <a:avLst/>
          </a:prstGeom>
          <a:solidFill>
            <a:srgbClr val="FFCC00"/>
          </a:solidFill>
          <a:ln w="25400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8324" name="文本框 268323"/>
          <p:cNvSpPr txBox="1"/>
          <p:nvPr/>
        </p:nvSpPr>
        <p:spPr>
          <a:xfrm>
            <a:off x="796925" y="2232025"/>
            <a:ext cx="971550" cy="3887788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72000" tIns="360000" rIns="0" bIns="0"/>
          <a:p>
            <a:pPr algn="just" eaLnBrk="0" hangingPunct="0"/>
            <a:endParaRPr lang="zh-CN" altLang="en-US" b="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just" eaLnBrk="0" hangingPunct="0"/>
            <a:endParaRPr lang="zh-CN" altLang="en-US" b="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0" hangingPunct="0"/>
            <a:r>
              <a:rPr lang="en-US" altLang="zh-CN" sz="3200">
                <a:solidFill>
                  <a:schemeClr val="tx2"/>
                </a:solidFill>
              </a:rPr>
              <a:t>C</a:t>
            </a:r>
            <a:endParaRPr lang="en-US" altLang="zh-CN" sz="3200">
              <a:solidFill>
                <a:schemeClr val="tx2"/>
              </a:solidFill>
            </a:endParaRPr>
          </a:p>
          <a:p>
            <a:pPr algn="ctr" eaLnBrk="0" hangingPunct="0"/>
            <a:r>
              <a:rPr lang="en-US" altLang="zh-CN" sz="3200">
                <a:solidFill>
                  <a:schemeClr val="tx2"/>
                </a:solidFill>
              </a:rPr>
              <a:t>P</a:t>
            </a:r>
            <a:endParaRPr lang="en-US" altLang="zh-CN" sz="3200">
              <a:solidFill>
                <a:schemeClr val="tx2"/>
              </a:solidFill>
            </a:endParaRPr>
          </a:p>
          <a:p>
            <a:pPr algn="ctr" eaLnBrk="0" hangingPunct="0"/>
            <a:r>
              <a:rPr lang="en-US" altLang="zh-CN" sz="3200">
                <a:solidFill>
                  <a:schemeClr val="tx2"/>
                </a:solidFill>
              </a:rPr>
              <a:t>U</a:t>
            </a:r>
            <a:endParaRPr lang="en-US" altLang="zh-CN" sz="3200">
              <a:solidFill>
                <a:schemeClr val="tx2"/>
              </a:solidFill>
            </a:endParaRPr>
          </a:p>
        </p:txBody>
      </p:sp>
      <p:sp>
        <p:nvSpPr>
          <p:cNvPr id="268325" name="下箭头 268324"/>
          <p:cNvSpPr/>
          <p:nvPr/>
        </p:nvSpPr>
        <p:spPr>
          <a:xfrm>
            <a:off x="5692775" y="2830513"/>
            <a:ext cx="285750" cy="336550"/>
          </a:xfrm>
          <a:prstGeom prst="downArrow">
            <a:avLst>
              <a:gd name="adj1" fmla="val 50000"/>
              <a:gd name="adj2" fmla="val 29444"/>
            </a:avLst>
          </a:prstGeom>
          <a:solidFill>
            <a:srgbClr val="FF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8326" name="矩形 268325"/>
          <p:cNvSpPr/>
          <p:nvPr/>
        </p:nvSpPr>
        <p:spPr>
          <a:xfrm>
            <a:off x="5781675" y="2817813"/>
            <a:ext cx="109538" cy="53975"/>
          </a:xfrm>
          <a:prstGeom prst="rect">
            <a:avLst/>
          </a:prstGeom>
          <a:solidFill>
            <a:srgbClr val="FFCC00"/>
          </a:solidFill>
          <a:ln w="25400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8327" name="文本框 268326"/>
          <p:cNvSpPr txBox="1"/>
          <p:nvPr/>
        </p:nvSpPr>
        <p:spPr>
          <a:xfrm>
            <a:off x="4194175" y="5078413"/>
            <a:ext cx="1360488" cy="292100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/>
          <a:p>
            <a:pPr algn="just" eaLnBrk="0" hangingPunct="0"/>
            <a:r>
              <a:rPr lang="zh-CN" altLang="en-US" sz="1600" dirty="0">
                <a:solidFill>
                  <a:schemeClr val="tx2"/>
                </a:solidFill>
                <a:latin typeface="宋体" panose="02010600030101010101" pitchFamily="2" charset="-122"/>
              </a:rPr>
              <a:t>数据总线 </a:t>
            </a:r>
            <a:r>
              <a:rPr lang="en-US" altLang="zh-CN" sz="1600">
                <a:solidFill>
                  <a:schemeClr val="tx2"/>
                </a:solidFill>
                <a:latin typeface="宋体" panose="02010600030101010101" pitchFamily="2" charset="-122"/>
              </a:rPr>
              <a:t>DB</a:t>
            </a:r>
            <a:endParaRPr lang="en-US" altLang="zh-CN" sz="160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68328" name="文本框 268327"/>
          <p:cNvSpPr txBox="1"/>
          <p:nvPr/>
        </p:nvSpPr>
        <p:spPr>
          <a:xfrm>
            <a:off x="4208463" y="5640388"/>
            <a:ext cx="1368425" cy="287337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/>
          <a:p>
            <a:pPr algn="just" eaLnBrk="0" hangingPunct="0"/>
            <a:r>
              <a:rPr lang="zh-CN" altLang="en-US" sz="1600" dirty="0">
                <a:solidFill>
                  <a:schemeClr val="tx2"/>
                </a:solidFill>
                <a:latin typeface="宋体" panose="02010600030101010101" pitchFamily="2" charset="-122"/>
              </a:rPr>
              <a:t>控制总线 </a:t>
            </a:r>
            <a:r>
              <a:rPr lang="en-US" altLang="zh-CN" sz="1600">
                <a:solidFill>
                  <a:schemeClr val="tx2"/>
                </a:solidFill>
                <a:latin typeface="宋体" panose="02010600030101010101" pitchFamily="2" charset="-122"/>
              </a:rPr>
              <a:t>CB</a:t>
            </a:r>
            <a:endParaRPr lang="en-US" altLang="zh-CN" sz="160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68329" name="文本框 268328"/>
          <p:cNvSpPr txBox="1"/>
          <p:nvPr/>
        </p:nvSpPr>
        <p:spPr>
          <a:xfrm>
            <a:off x="7356475" y="3163888"/>
            <a:ext cx="558800" cy="1403350"/>
          </a:xfrm>
          <a:prstGeom prst="rect">
            <a:avLst/>
          </a:prstGeom>
          <a:solidFill>
            <a:schemeClr val="folHlink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180000" rIns="0" bIns="0"/>
          <a:p>
            <a:pPr algn="ctr" eaLnBrk="0" hangingPunct="0"/>
            <a:r>
              <a:rPr lang="en-US" altLang="zh-CN" b="0">
                <a:solidFill>
                  <a:schemeClr val="tx2"/>
                </a:solidFill>
                <a:latin typeface="宋体" panose="02010600030101010101" pitchFamily="2" charset="-122"/>
              </a:rPr>
              <a:t>I/O</a:t>
            </a:r>
            <a:endParaRPr lang="en-US" altLang="zh-CN" b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0" hangingPunct="0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接</a:t>
            </a:r>
            <a:endParaRPr lang="zh-CN" altLang="en-US" b="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0" hangingPunct="0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口</a:t>
            </a:r>
            <a:endParaRPr lang="zh-CN" altLang="en-US" b="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68330" name="左右箭头 268329"/>
          <p:cNvSpPr/>
          <p:nvPr/>
        </p:nvSpPr>
        <p:spPr>
          <a:xfrm>
            <a:off x="7912100" y="3654425"/>
            <a:ext cx="471488" cy="342900"/>
          </a:xfrm>
          <a:prstGeom prst="leftRightArrow">
            <a:avLst>
              <a:gd name="adj1" fmla="val 50000"/>
              <a:gd name="adj2" fmla="val 27500"/>
            </a:avLst>
          </a:prstGeom>
          <a:solidFill>
            <a:srgbClr val="3366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8331" name="矩形 268330"/>
          <p:cNvSpPr/>
          <p:nvPr/>
        </p:nvSpPr>
        <p:spPr>
          <a:xfrm>
            <a:off x="7785100" y="5543550"/>
            <a:ext cx="119063" cy="79375"/>
          </a:xfrm>
          <a:prstGeom prst="rect">
            <a:avLst/>
          </a:prstGeom>
          <a:solidFill>
            <a:srgbClr val="FF9900"/>
          </a:solidFill>
          <a:ln w="254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8332" name="矩形 268331"/>
          <p:cNvSpPr/>
          <p:nvPr/>
        </p:nvSpPr>
        <p:spPr>
          <a:xfrm>
            <a:off x="7380288" y="5029200"/>
            <a:ext cx="104775" cy="80963"/>
          </a:xfrm>
          <a:prstGeom prst="rect">
            <a:avLst/>
          </a:prstGeom>
          <a:solidFill>
            <a:srgbClr val="00CCFF"/>
          </a:solidFill>
          <a:ln w="25400" cap="flat" cmpd="sng">
            <a:solidFill>
              <a:srgbClr val="00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8333" name="下箭头 268332"/>
          <p:cNvSpPr/>
          <p:nvPr/>
        </p:nvSpPr>
        <p:spPr>
          <a:xfrm>
            <a:off x="7483475" y="2832100"/>
            <a:ext cx="285750" cy="336550"/>
          </a:xfrm>
          <a:prstGeom prst="downArrow">
            <a:avLst>
              <a:gd name="adj1" fmla="val 50000"/>
              <a:gd name="adj2" fmla="val 29444"/>
            </a:avLst>
          </a:prstGeom>
          <a:solidFill>
            <a:srgbClr val="FF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68334" name="矩形 268333"/>
          <p:cNvSpPr/>
          <p:nvPr/>
        </p:nvSpPr>
        <p:spPr>
          <a:xfrm>
            <a:off x="7572375" y="2819400"/>
            <a:ext cx="109538" cy="53975"/>
          </a:xfrm>
          <a:prstGeom prst="rect">
            <a:avLst/>
          </a:prstGeom>
          <a:solidFill>
            <a:srgbClr val="FFCC00"/>
          </a:solidFill>
          <a:ln w="25400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63" name="文本占位符 29696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最大模式</a:t>
            </a:r>
            <a:r>
              <a:rPr lang="en-US" altLang="zh-CN">
                <a:latin typeface="宋体" panose="02010600030101010101" pitchFamily="2" charset="-122"/>
              </a:rPr>
              <a:t>——</a:t>
            </a:r>
            <a:r>
              <a:rPr lang="zh-CN" altLang="en-US" dirty="0"/>
              <a:t>可支持多处理器</a:t>
            </a:r>
            <a:endParaRPr lang="zh-CN" altLang="en-US" dirty="0"/>
          </a:p>
          <a:p>
            <a:r>
              <a:rPr lang="zh-CN" altLang="en-US" sz="2400" dirty="0"/>
              <a:t>大多数控制信号是由</a:t>
            </a:r>
            <a:r>
              <a:rPr lang="zh-CN" altLang="en-US" sz="2400" dirty="0">
                <a:solidFill>
                  <a:srgbClr val="990000"/>
                </a:solidFill>
              </a:rPr>
              <a:t>总线控制器</a:t>
            </a:r>
            <a:r>
              <a:rPr lang="en-US" altLang="zh-CN" sz="2400">
                <a:solidFill>
                  <a:srgbClr val="990000"/>
                </a:solidFill>
              </a:rPr>
              <a:t>8288</a:t>
            </a:r>
            <a:r>
              <a:rPr lang="zh-CN" altLang="en-US" sz="2400" dirty="0"/>
              <a:t>对</a:t>
            </a:r>
            <a:r>
              <a:rPr lang="en-US" altLang="zh-CN" sz="2400"/>
              <a:t>S</a:t>
            </a:r>
            <a:r>
              <a:rPr lang="en-US" altLang="zh-CN" sz="2400" baseline="-25000"/>
              <a:t>0</a:t>
            </a:r>
            <a:r>
              <a:rPr lang="zh-CN" altLang="en-US" sz="2400" i="1" dirty="0"/>
              <a:t>、</a:t>
            </a:r>
            <a:r>
              <a:rPr lang="en-US" altLang="zh-CN" sz="2400"/>
              <a:t>S</a:t>
            </a:r>
            <a:r>
              <a:rPr lang="en-US" altLang="zh-CN" sz="2400" baseline="-25000"/>
              <a:t>1</a:t>
            </a:r>
            <a:r>
              <a:rPr lang="zh-CN" altLang="en-US" sz="2400" dirty="0"/>
              <a:t>、</a:t>
            </a:r>
            <a:r>
              <a:rPr lang="en-US" altLang="zh-CN" sz="2400"/>
              <a:t>S</a:t>
            </a:r>
            <a:r>
              <a:rPr lang="en-US" altLang="zh-CN" sz="2400" baseline="-25000"/>
              <a:t>2</a:t>
            </a:r>
            <a:r>
              <a:rPr lang="zh-CN" altLang="en-US" sz="2400" dirty="0"/>
              <a:t>三个信号译码得到，如</a:t>
            </a:r>
            <a:r>
              <a:rPr lang="en-US" altLang="zh-CN" sz="2400"/>
              <a:t>DT/R</a:t>
            </a:r>
            <a:r>
              <a:rPr lang="zh-CN" altLang="en-US" sz="2400" dirty="0"/>
              <a:t>、</a:t>
            </a:r>
            <a:r>
              <a:rPr lang="en-US" altLang="zh-CN" sz="2400"/>
              <a:t>ALE</a:t>
            </a:r>
            <a:r>
              <a:rPr lang="zh-CN" altLang="en-US" sz="2400" dirty="0"/>
              <a:t>、</a:t>
            </a:r>
            <a:r>
              <a:rPr lang="en-US" altLang="zh-CN" sz="2400"/>
              <a:t>DEN</a:t>
            </a:r>
            <a:r>
              <a:rPr lang="zh-CN" altLang="en-US" sz="2400" dirty="0"/>
              <a:t>、</a:t>
            </a:r>
            <a:r>
              <a:rPr lang="en-US" altLang="zh-CN" sz="2400"/>
              <a:t>IOR</a:t>
            </a:r>
            <a:r>
              <a:rPr lang="zh-CN" altLang="en-US" sz="2400" dirty="0"/>
              <a:t>、</a:t>
            </a:r>
            <a:r>
              <a:rPr lang="en-US" altLang="zh-CN" sz="2400"/>
              <a:t>IOW</a:t>
            </a:r>
            <a:r>
              <a:rPr lang="zh-CN" altLang="en-US" sz="2400" dirty="0"/>
              <a:t>、</a:t>
            </a:r>
            <a:r>
              <a:rPr lang="en-US" altLang="zh-CN" sz="2400"/>
              <a:t>MEMR</a:t>
            </a:r>
            <a:r>
              <a:rPr lang="zh-CN" altLang="en-US" sz="2400" dirty="0"/>
              <a:t>、</a:t>
            </a:r>
            <a:r>
              <a:rPr lang="en-US" altLang="zh-CN" sz="2400"/>
              <a:t>MEMW</a:t>
            </a:r>
            <a:r>
              <a:rPr lang="zh-CN" altLang="en-US" sz="2400" dirty="0"/>
              <a:t>信号。</a:t>
            </a:r>
            <a:r>
              <a:rPr lang="en-US" altLang="zh-CN" sz="2400"/>
              <a:t>DB</a:t>
            </a:r>
            <a:r>
              <a:rPr lang="zh-CN" altLang="en-US" sz="2400" dirty="0"/>
              <a:t>和</a:t>
            </a:r>
            <a:r>
              <a:rPr lang="en-US" altLang="zh-CN" sz="2400"/>
              <a:t>AB</a:t>
            </a:r>
            <a:r>
              <a:rPr lang="zh-CN" altLang="en-US" sz="2400" dirty="0"/>
              <a:t>的构成基本同最小模式。</a:t>
            </a:r>
            <a:endParaRPr lang="zh-CN" altLang="en-US" sz="2400" dirty="0"/>
          </a:p>
          <a:p>
            <a:r>
              <a:rPr lang="en-US" altLang="zh-CN" sz="2400"/>
              <a:t>PC/XT</a:t>
            </a:r>
            <a:r>
              <a:rPr lang="zh-CN" altLang="en-US" sz="2400" dirty="0"/>
              <a:t>机的总线采用了最大模式，但有三点区别：</a:t>
            </a:r>
            <a:endParaRPr lang="zh-CN" altLang="en-US" sz="2400" dirty="0"/>
          </a:p>
          <a:p>
            <a:pPr lvl="2">
              <a:lnSpc>
                <a:spcPct val="120000"/>
              </a:lnSpc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b="1" dirty="0"/>
              <a:t>地址总线驱动用</a:t>
            </a:r>
            <a:r>
              <a:rPr lang="en-US" altLang="zh-CN" b="1">
                <a:solidFill>
                  <a:srgbClr val="990000"/>
                </a:solidFill>
              </a:rPr>
              <a:t>74LS373</a:t>
            </a:r>
            <a:r>
              <a:rPr lang="zh-CN" altLang="en-US" b="1" dirty="0"/>
              <a:t>代替</a:t>
            </a:r>
            <a:r>
              <a:rPr lang="en-US" altLang="zh-CN" b="1"/>
              <a:t>3</a:t>
            </a:r>
            <a:r>
              <a:rPr lang="zh-CN" altLang="en-US" b="1" dirty="0"/>
              <a:t>个</a:t>
            </a:r>
            <a:r>
              <a:rPr lang="en-US" altLang="zh-CN" b="1"/>
              <a:t>8282</a:t>
            </a:r>
            <a:r>
              <a:rPr lang="zh-CN" altLang="en-US" b="1" dirty="0"/>
              <a:t>；</a:t>
            </a:r>
            <a:endParaRPr lang="zh-CN" altLang="en-US" b="1" dirty="0"/>
          </a:p>
          <a:p>
            <a:pPr lvl="2">
              <a:lnSpc>
                <a:spcPct val="120000"/>
              </a:lnSpc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b="1" dirty="0"/>
              <a:t>数据总线驱动用</a:t>
            </a:r>
            <a:r>
              <a:rPr lang="en-US" altLang="zh-CN" b="1">
                <a:solidFill>
                  <a:srgbClr val="990000"/>
                </a:solidFill>
              </a:rPr>
              <a:t>74LS245</a:t>
            </a:r>
            <a:r>
              <a:rPr lang="zh-CN" altLang="en-US" b="1" dirty="0"/>
              <a:t>代替</a:t>
            </a:r>
            <a:r>
              <a:rPr lang="en-US" altLang="zh-CN" b="1"/>
              <a:t>8286</a:t>
            </a:r>
            <a:r>
              <a:rPr lang="zh-CN" altLang="en-US" b="1" dirty="0"/>
              <a:t>；</a:t>
            </a:r>
            <a:endParaRPr lang="zh-CN" altLang="en-US" b="1" dirty="0"/>
          </a:p>
          <a:p>
            <a:pPr lvl="2">
              <a:lnSpc>
                <a:spcPct val="120000"/>
              </a:lnSpc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zh-CN" altLang="en-US" b="1" dirty="0"/>
              <a:t>支持</a:t>
            </a:r>
            <a:r>
              <a:rPr lang="en-US" altLang="zh-CN" b="1"/>
              <a:t>DMA</a:t>
            </a:r>
            <a:r>
              <a:rPr lang="zh-CN" altLang="en-US" b="1" dirty="0"/>
              <a:t>传送。</a:t>
            </a:r>
            <a:endParaRPr lang="zh-CN" altLang="en-US" b="1" dirty="0"/>
          </a:p>
        </p:txBody>
      </p:sp>
      <p:sp>
        <p:nvSpPr>
          <p:cNvPr id="296965" name="直接连接符 296964"/>
          <p:cNvSpPr/>
          <p:nvPr/>
        </p:nvSpPr>
        <p:spPr>
          <a:xfrm>
            <a:off x="6142038" y="2305050"/>
            <a:ext cx="1444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6966" name="直接连接符 296965"/>
          <p:cNvSpPr/>
          <p:nvPr/>
        </p:nvSpPr>
        <p:spPr>
          <a:xfrm>
            <a:off x="6689725" y="2305050"/>
            <a:ext cx="1444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6967" name="直接连接符 296966"/>
          <p:cNvSpPr/>
          <p:nvPr/>
        </p:nvSpPr>
        <p:spPr>
          <a:xfrm>
            <a:off x="7245350" y="2306638"/>
            <a:ext cx="1444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6968" name="直接连接符 296967"/>
          <p:cNvSpPr/>
          <p:nvPr/>
        </p:nvSpPr>
        <p:spPr>
          <a:xfrm>
            <a:off x="3203575" y="2736850"/>
            <a:ext cx="1444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6969" name="直接连接符 296968"/>
          <p:cNvSpPr/>
          <p:nvPr/>
        </p:nvSpPr>
        <p:spPr>
          <a:xfrm>
            <a:off x="5249863" y="2767013"/>
            <a:ext cx="358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6970" name="直接连接符 296969"/>
          <p:cNvSpPr/>
          <p:nvPr/>
        </p:nvSpPr>
        <p:spPr>
          <a:xfrm>
            <a:off x="6008688" y="2767013"/>
            <a:ext cx="358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6972" name="直接连接符 296971"/>
          <p:cNvSpPr/>
          <p:nvPr/>
        </p:nvSpPr>
        <p:spPr>
          <a:xfrm>
            <a:off x="6762750" y="2765425"/>
            <a:ext cx="5016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6974" name="直接连接符 296973"/>
          <p:cNvSpPr/>
          <p:nvPr/>
        </p:nvSpPr>
        <p:spPr>
          <a:xfrm>
            <a:off x="7693025" y="2767013"/>
            <a:ext cx="5016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6975" name="直接连接符 296974"/>
          <p:cNvSpPr/>
          <p:nvPr/>
        </p:nvSpPr>
        <p:spPr>
          <a:xfrm>
            <a:off x="4465638" y="2767013"/>
            <a:ext cx="358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987" name="文本占位符 29798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dirty="0"/>
              <a:t>最大模式下的连接示意图</a:t>
            </a:r>
            <a:endParaRPr lang="zh-CN" altLang="en-US" dirty="0"/>
          </a:p>
        </p:txBody>
      </p:sp>
      <p:sp>
        <p:nvSpPr>
          <p:cNvPr id="297988" name="矩形 297987"/>
          <p:cNvSpPr/>
          <p:nvPr/>
        </p:nvSpPr>
        <p:spPr>
          <a:xfrm>
            <a:off x="685800" y="226695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u"/>
              <a:defRPr sz="2800" b="1" u="none" kern="1200" baseline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 sz="24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sz="22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–"/>
              <a:defRPr sz="20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endParaRPr lang="zh-CN" altLang="en-US" sz="3200" dirty="0">
              <a:ea typeface="隶书" panose="02010509060101010101" pitchFamily="49" charset="-122"/>
            </a:endParaRPr>
          </a:p>
          <a:p>
            <a:pPr lvl="0"/>
            <a:endParaRPr lang="zh-CN" altLang="en-US" dirty="0"/>
          </a:p>
        </p:txBody>
      </p:sp>
      <p:sp>
        <p:nvSpPr>
          <p:cNvPr id="297989" name="矩形 297988"/>
          <p:cNvSpPr/>
          <p:nvPr/>
        </p:nvSpPr>
        <p:spPr>
          <a:xfrm>
            <a:off x="2133600" y="2419350"/>
            <a:ext cx="1066800" cy="3886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7990" name="矩形 297989"/>
          <p:cNvSpPr/>
          <p:nvPr/>
        </p:nvSpPr>
        <p:spPr>
          <a:xfrm>
            <a:off x="428625" y="3101975"/>
            <a:ext cx="1219200" cy="838200"/>
          </a:xfrm>
          <a:prstGeom prst="rect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7991" name="矩形 297990"/>
          <p:cNvSpPr/>
          <p:nvPr/>
        </p:nvSpPr>
        <p:spPr>
          <a:xfrm>
            <a:off x="4419600" y="2419350"/>
            <a:ext cx="1143000" cy="1143000"/>
          </a:xfrm>
          <a:prstGeom prst="rect">
            <a:avLst/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7992" name="矩形 297991"/>
          <p:cNvSpPr/>
          <p:nvPr/>
        </p:nvSpPr>
        <p:spPr>
          <a:xfrm>
            <a:off x="4419600" y="3714750"/>
            <a:ext cx="1143000" cy="1066800"/>
          </a:xfrm>
          <a:prstGeom prst="rect">
            <a:avLst/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7993" name="文本框 297992"/>
          <p:cNvSpPr txBox="1"/>
          <p:nvPr/>
        </p:nvSpPr>
        <p:spPr>
          <a:xfrm>
            <a:off x="2209800" y="3181350"/>
            <a:ext cx="922338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8088</a:t>
            </a:r>
            <a:endParaRPr lang="zh-CN" altLang="en-US" sz="28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CPU</a:t>
            </a:r>
            <a:endParaRPr lang="en-US" altLang="zh-CN" sz="240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7994" name="直接连接符 297993"/>
          <p:cNvSpPr/>
          <p:nvPr/>
        </p:nvSpPr>
        <p:spPr>
          <a:xfrm>
            <a:off x="3635375" y="2638425"/>
            <a:ext cx="792163" cy="0"/>
          </a:xfrm>
          <a:prstGeom prst="line">
            <a:avLst/>
          </a:prstGeom>
          <a:ln w="9525" cap="flat" cmpd="sng">
            <a:solidFill>
              <a:srgbClr val="0033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7995" name="右箭头 297994"/>
          <p:cNvSpPr/>
          <p:nvPr/>
        </p:nvSpPr>
        <p:spPr>
          <a:xfrm>
            <a:off x="3924300" y="4148138"/>
            <a:ext cx="495300" cy="147637"/>
          </a:xfrm>
          <a:prstGeom prst="rightArrow">
            <a:avLst>
              <a:gd name="adj1" fmla="val 50000"/>
              <a:gd name="adj2" fmla="val 8387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7996" name="左右箭头 297995"/>
          <p:cNvSpPr/>
          <p:nvPr/>
        </p:nvSpPr>
        <p:spPr>
          <a:xfrm>
            <a:off x="5562600" y="5543550"/>
            <a:ext cx="990600" cy="152400"/>
          </a:xfrm>
          <a:prstGeom prst="leftRightArrow">
            <a:avLst>
              <a:gd name="adj1" fmla="val 50000"/>
              <a:gd name="adj2" fmla="val 13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7997" name="左右箭头 297996"/>
          <p:cNvSpPr/>
          <p:nvPr/>
        </p:nvSpPr>
        <p:spPr>
          <a:xfrm>
            <a:off x="5562600" y="4152900"/>
            <a:ext cx="990600" cy="152400"/>
          </a:xfrm>
          <a:prstGeom prst="leftRightArrow">
            <a:avLst>
              <a:gd name="adj1" fmla="val 50000"/>
              <a:gd name="adj2" fmla="val 13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7998" name="文本框 297997"/>
          <p:cNvSpPr txBox="1"/>
          <p:nvPr/>
        </p:nvSpPr>
        <p:spPr>
          <a:xfrm>
            <a:off x="6705600" y="3938588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rPr>
              <a:t>数据总线</a:t>
            </a:r>
            <a:endParaRPr lang="zh-CN" altLang="en-US" sz="240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297999" name="右箭头 297998"/>
          <p:cNvSpPr/>
          <p:nvPr/>
        </p:nvSpPr>
        <p:spPr>
          <a:xfrm>
            <a:off x="5562600" y="287655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8000" name="文本框 297999"/>
          <p:cNvSpPr txBox="1"/>
          <p:nvPr/>
        </p:nvSpPr>
        <p:spPr>
          <a:xfrm>
            <a:off x="6629400" y="2676525"/>
            <a:ext cx="1981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rPr>
              <a:t>地址总线</a:t>
            </a:r>
            <a:endParaRPr lang="zh-CN" altLang="en-US" sz="240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298001" name="文本框 298000"/>
          <p:cNvSpPr txBox="1"/>
          <p:nvPr/>
        </p:nvSpPr>
        <p:spPr>
          <a:xfrm>
            <a:off x="4643438" y="2495550"/>
            <a:ext cx="720725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地址</a:t>
            </a:r>
            <a:endParaRPr lang="zh-CN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锁存</a:t>
            </a:r>
            <a:endParaRPr lang="zh-CN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8002" name="文本框 298001"/>
          <p:cNvSpPr txBox="1"/>
          <p:nvPr/>
        </p:nvSpPr>
        <p:spPr>
          <a:xfrm>
            <a:off x="4643438" y="3790950"/>
            <a:ext cx="720725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数据</a:t>
            </a:r>
            <a:endParaRPr lang="zh-CN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收发</a:t>
            </a:r>
            <a:endParaRPr lang="zh-CN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8003" name="文本框 298002"/>
          <p:cNvSpPr txBox="1"/>
          <p:nvPr/>
        </p:nvSpPr>
        <p:spPr>
          <a:xfrm>
            <a:off x="3708400" y="2351088"/>
            <a:ext cx="566738" cy="2444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lnSpc>
                <a:spcPct val="80000"/>
              </a:lnSpc>
            </a:pPr>
            <a:r>
              <a:rPr lang="en-US" altLang="zh-CN" sz="2000" b="0">
                <a:latin typeface="Times New Roman" panose="02020603050405020304" pitchFamily="18" charset="0"/>
                <a:ea typeface="楷体_GB2312" pitchFamily="49" charset="-122"/>
              </a:rPr>
              <a:t>ALE</a:t>
            </a:r>
            <a:endParaRPr lang="en-US" altLang="zh-CN" sz="20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8004" name="文本框 298003"/>
          <p:cNvSpPr txBox="1"/>
          <p:nvPr/>
        </p:nvSpPr>
        <p:spPr>
          <a:xfrm>
            <a:off x="457200" y="3257550"/>
            <a:ext cx="1090613" cy="549275"/>
          </a:xfrm>
          <a:prstGeom prst="rect">
            <a:avLst/>
          </a:prstGeom>
          <a:noFill/>
          <a:ln w="9525">
            <a:noFill/>
          </a:ln>
        </p:spPr>
        <p:txBody>
          <a:bodyPr lIns="0" rIns="0">
            <a:spAutoFit/>
          </a:bodyPr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dirty="0">
                <a:latin typeface="宋体" panose="02010600030101010101" pitchFamily="2" charset="-122"/>
              </a:rPr>
              <a:t>时钟发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dirty="0">
                <a:latin typeface="宋体" panose="02010600030101010101" pitchFamily="2" charset="-122"/>
              </a:rPr>
              <a:t>生  器</a:t>
            </a:r>
            <a:endParaRPr lang="zh-CN" altLang="en-US" sz="2000" b="0" dirty="0">
              <a:latin typeface="宋体" panose="02010600030101010101" pitchFamily="2" charset="-122"/>
            </a:endParaRPr>
          </a:p>
        </p:txBody>
      </p:sp>
      <p:sp>
        <p:nvSpPr>
          <p:cNvPr id="298005" name="直接连接符 298004"/>
          <p:cNvSpPr/>
          <p:nvPr/>
        </p:nvSpPr>
        <p:spPr>
          <a:xfrm>
            <a:off x="1676400" y="3333750"/>
            <a:ext cx="457200" cy="0"/>
          </a:xfrm>
          <a:prstGeom prst="line">
            <a:avLst/>
          </a:prstGeom>
          <a:ln w="9525" cap="flat" cmpd="sng">
            <a:solidFill>
              <a:srgbClr val="0033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8006" name="直接连接符 298005"/>
          <p:cNvSpPr/>
          <p:nvPr/>
        </p:nvSpPr>
        <p:spPr>
          <a:xfrm>
            <a:off x="1676400" y="3562350"/>
            <a:ext cx="457200" cy="0"/>
          </a:xfrm>
          <a:prstGeom prst="line">
            <a:avLst/>
          </a:prstGeom>
          <a:ln w="9525" cap="flat" cmpd="sng">
            <a:solidFill>
              <a:srgbClr val="0033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8007" name="直接连接符 298006"/>
          <p:cNvSpPr/>
          <p:nvPr/>
        </p:nvSpPr>
        <p:spPr>
          <a:xfrm>
            <a:off x="1676400" y="3790950"/>
            <a:ext cx="457200" cy="0"/>
          </a:xfrm>
          <a:prstGeom prst="line">
            <a:avLst/>
          </a:prstGeom>
          <a:ln w="9525" cap="flat" cmpd="sng">
            <a:solidFill>
              <a:srgbClr val="0033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8008" name="直接连接符 298007"/>
          <p:cNvSpPr/>
          <p:nvPr/>
        </p:nvSpPr>
        <p:spPr>
          <a:xfrm flipV="1">
            <a:off x="533400" y="264795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8009" name="直接连接符 298008"/>
          <p:cNvSpPr/>
          <p:nvPr/>
        </p:nvSpPr>
        <p:spPr>
          <a:xfrm>
            <a:off x="533400" y="2647950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8010" name="直接连接符 298009"/>
          <p:cNvSpPr/>
          <p:nvPr/>
        </p:nvSpPr>
        <p:spPr>
          <a:xfrm>
            <a:off x="838200" y="249555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8011" name="直接连接符 298010"/>
          <p:cNvSpPr/>
          <p:nvPr/>
        </p:nvSpPr>
        <p:spPr>
          <a:xfrm>
            <a:off x="1219200" y="249555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8012" name="矩形 298011"/>
          <p:cNvSpPr/>
          <p:nvPr/>
        </p:nvSpPr>
        <p:spPr>
          <a:xfrm>
            <a:off x="914400" y="2495550"/>
            <a:ext cx="228600" cy="3048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8013" name="直接连接符 298012"/>
          <p:cNvSpPr/>
          <p:nvPr/>
        </p:nvSpPr>
        <p:spPr>
          <a:xfrm>
            <a:off x="1219200" y="2647950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8014" name="直接连接符 298013"/>
          <p:cNvSpPr/>
          <p:nvPr/>
        </p:nvSpPr>
        <p:spPr>
          <a:xfrm>
            <a:off x="1524000" y="264795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8015" name="矩形 298014"/>
          <p:cNvSpPr/>
          <p:nvPr/>
        </p:nvSpPr>
        <p:spPr>
          <a:xfrm>
            <a:off x="3914775" y="3359150"/>
            <a:ext cx="79375" cy="90011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8016" name="矩形 298015"/>
          <p:cNvSpPr/>
          <p:nvPr/>
        </p:nvSpPr>
        <p:spPr>
          <a:xfrm>
            <a:off x="4419600" y="5010150"/>
            <a:ext cx="1143000" cy="12954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8017" name="文本框 298016"/>
          <p:cNvSpPr txBox="1"/>
          <p:nvPr/>
        </p:nvSpPr>
        <p:spPr>
          <a:xfrm>
            <a:off x="4643438" y="5159375"/>
            <a:ext cx="785812" cy="457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</a:rPr>
              <a:t>总  线</a:t>
            </a:r>
            <a:endParaRPr lang="zh-CN" altLang="en-US" sz="20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</a:rPr>
              <a:t>控制器</a:t>
            </a:r>
            <a:endParaRPr lang="zh-CN" altLang="en-US" sz="200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98018" name="直接连接符 298017"/>
          <p:cNvSpPr/>
          <p:nvPr/>
        </p:nvSpPr>
        <p:spPr>
          <a:xfrm>
            <a:off x="3200400" y="6167438"/>
            <a:ext cx="1219200" cy="0"/>
          </a:xfrm>
          <a:prstGeom prst="line">
            <a:avLst/>
          </a:prstGeom>
          <a:ln w="9525" cap="flat" cmpd="sng">
            <a:solidFill>
              <a:srgbClr val="0033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8019" name="直接连接符 298018"/>
          <p:cNvSpPr/>
          <p:nvPr/>
        </p:nvSpPr>
        <p:spPr>
          <a:xfrm>
            <a:off x="3200400" y="5924550"/>
            <a:ext cx="1219200" cy="0"/>
          </a:xfrm>
          <a:prstGeom prst="line">
            <a:avLst/>
          </a:prstGeom>
          <a:ln w="9525" cap="flat" cmpd="sng">
            <a:solidFill>
              <a:srgbClr val="0033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8020" name="直接连接符 298019"/>
          <p:cNvSpPr/>
          <p:nvPr/>
        </p:nvSpPr>
        <p:spPr>
          <a:xfrm>
            <a:off x="3200400" y="5695950"/>
            <a:ext cx="1219200" cy="0"/>
          </a:xfrm>
          <a:prstGeom prst="line">
            <a:avLst/>
          </a:prstGeom>
          <a:ln w="9525" cap="flat" cmpd="sng">
            <a:solidFill>
              <a:srgbClr val="0033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8021" name="直接连接符 298020"/>
          <p:cNvSpPr/>
          <p:nvPr/>
        </p:nvSpPr>
        <p:spPr>
          <a:xfrm>
            <a:off x="3635375" y="2638425"/>
            <a:ext cx="0" cy="2808288"/>
          </a:xfrm>
          <a:prstGeom prst="line">
            <a:avLst/>
          </a:prstGeom>
          <a:ln w="9525" cap="flat" cmpd="sng">
            <a:solidFill>
              <a:srgbClr val="0033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8022" name="直接连接符 298021"/>
          <p:cNvSpPr/>
          <p:nvPr/>
        </p:nvSpPr>
        <p:spPr>
          <a:xfrm>
            <a:off x="3635375" y="5446713"/>
            <a:ext cx="792163" cy="0"/>
          </a:xfrm>
          <a:prstGeom prst="line">
            <a:avLst/>
          </a:prstGeom>
          <a:ln w="9525" cap="flat" cmpd="sng">
            <a:solidFill>
              <a:srgbClr val="003366"/>
            </a:solidFill>
            <a:prstDash val="solid"/>
            <a:headEnd type="none" w="med" len="med"/>
            <a:tailEnd type="none" w="med" len="med"/>
          </a:ln>
        </p:spPr>
      </p:sp>
      <p:cxnSp>
        <p:nvCxnSpPr>
          <p:cNvPr id="298023" name="直接箭头连接符 298022"/>
          <p:cNvCxnSpPr>
            <a:stCxn id="298021" idx="0"/>
          </p:cNvCxnSpPr>
          <p:nvPr/>
        </p:nvCxnSpPr>
        <p:spPr>
          <a:xfrm>
            <a:off x="3635375" y="2638425"/>
            <a:ext cx="1588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98024" name="文本框 298023"/>
          <p:cNvSpPr txBox="1"/>
          <p:nvPr/>
        </p:nvSpPr>
        <p:spPr>
          <a:xfrm>
            <a:off x="6731000" y="5354638"/>
            <a:ext cx="1981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rPr>
              <a:t>控制总线</a:t>
            </a:r>
            <a:endParaRPr lang="zh-CN" altLang="en-US" sz="240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298025" name="右箭头 298024"/>
          <p:cNvSpPr/>
          <p:nvPr/>
        </p:nvSpPr>
        <p:spPr>
          <a:xfrm>
            <a:off x="3203575" y="2854325"/>
            <a:ext cx="1219200" cy="225425"/>
          </a:xfrm>
          <a:prstGeom prst="rightArrow">
            <a:avLst>
              <a:gd name="adj1" fmla="val 50000"/>
              <a:gd name="adj2" fmla="val 13521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8026" name="矩形 298025"/>
          <p:cNvSpPr/>
          <p:nvPr/>
        </p:nvSpPr>
        <p:spPr>
          <a:xfrm rot="16200000">
            <a:off x="3992563" y="4159250"/>
            <a:ext cx="53975" cy="142875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8027" name="直接连接符 298026"/>
          <p:cNvSpPr/>
          <p:nvPr/>
        </p:nvSpPr>
        <p:spPr>
          <a:xfrm flipH="1">
            <a:off x="4067175" y="5230813"/>
            <a:ext cx="360363" cy="0"/>
          </a:xfrm>
          <a:prstGeom prst="line">
            <a:avLst/>
          </a:prstGeom>
          <a:ln w="38100" cap="sq" cmpd="dbl">
            <a:solidFill>
              <a:srgbClr val="00336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8028" name="直接连接符 298027"/>
          <p:cNvSpPr/>
          <p:nvPr/>
        </p:nvSpPr>
        <p:spPr>
          <a:xfrm flipV="1">
            <a:off x="4067175" y="4583113"/>
            <a:ext cx="0" cy="647700"/>
          </a:xfrm>
          <a:prstGeom prst="line">
            <a:avLst/>
          </a:prstGeom>
          <a:ln w="38100" cap="sq" cmpd="dbl">
            <a:solidFill>
              <a:srgbClr val="00336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8029" name="直接连接符 298028"/>
          <p:cNvSpPr/>
          <p:nvPr/>
        </p:nvSpPr>
        <p:spPr>
          <a:xfrm>
            <a:off x="4067175" y="4583113"/>
            <a:ext cx="360363" cy="0"/>
          </a:xfrm>
          <a:prstGeom prst="line">
            <a:avLst/>
          </a:prstGeom>
          <a:ln w="38100" cap="sq" cmpd="dbl">
            <a:solidFill>
              <a:srgbClr val="003366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298030" name="左右箭头 298029"/>
          <p:cNvSpPr/>
          <p:nvPr/>
        </p:nvSpPr>
        <p:spPr>
          <a:xfrm>
            <a:off x="3203575" y="3214688"/>
            <a:ext cx="1223963" cy="215900"/>
          </a:xfrm>
          <a:prstGeom prst="leftRightArrow">
            <a:avLst>
              <a:gd name="adj1" fmla="val 50000"/>
              <a:gd name="adj2" fmla="val 11338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8031" name="矩形 298030"/>
          <p:cNvSpPr/>
          <p:nvPr/>
        </p:nvSpPr>
        <p:spPr>
          <a:xfrm>
            <a:off x="3933825" y="3321050"/>
            <a:ext cx="53975" cy="142875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8032" name="文本框 298031"/>
          <p:cNvSpPr txBox="1"/>
          <p:nvPr/>
        </p:nvSpPr>
        <p:spPr>
          <a:xfrm>
            <a:off x="4572000" y="3214688"/>
            <a:ext cx="863600" cy="3667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8282</a:t>
            </a: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8033" name="文本框 298032"/>
          <p:cNvSpPr txBox="1"/>
          <p:nvPr/>
        </p:nvSpPr>
        <p:spPr>
          <a:xfrm>
            <a:off x="4572000" y="4438650"/>
            <a:ext cx="863600" cy="3667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8286</a:t>
            </a: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8034" name="文本框 298033"/>
          <p:cNvSpPr txBox="1"/>
          <p:nvPr/>
        </p:nvSpPr>
        <p:spPr>
          <a:xfrm>
            <a:off x="4572000" y="5951538"/>
            <a:ext cx="863600" cy="3667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8288</a:t>
            </a: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8035" name="文本框 298034"/>
          <p:cNvSpPr txBox="1"/>
          <p:nvPr/>
        </p:nvSpPr>
        <p:spPr>
          <a:xfrm>
            <a:off x="2771775" y="5519738"/>
            <a:ext cx="360363" cy="7334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eaLnBrk="0" hangingPunct="0"/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600" baseline="-180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#</a:t>
            </a:r>
            <a:endParaRPr lang="en-US" altLang="zh-CN" sz="16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600" baseline="-18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#</a:t>
            </a:r>
            <a:endParaRPr lang="en-US" altLang="zh-CN" sz="16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600" baseline="-18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#</a:t>
            </a:r>
            <a:endParaRPr lang="en-US" altLang="zh-CN" sz="16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9074" name="标题 25907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常见总线接口芯片</a:t>
            </a:r>
            <a:endParaRPr lang="zh-CN" altLang="en-US" dirty="0"/>
          </a:p>
        </p:txBody>
      </p:sp>
      <p:sp>
        <p:nvSpPr>
          <p:cNvPr id="259075" name="文本占位符 259074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382000" cy="5145088"/>
          </a:xfrm>
          <a:ln/>
        </p:spPr>
        <p:txBody>
          <a:bodyPr/>
          <a:p>
            <a:pPr>
              <a:buNone/>
            </a:pPr>
            <a:r>
              <a:rPr lang="en-US" altLang="zh-CN"/>
              <a:t>8282/74LS373</a:t>
            </a:r>
            <a:endParaRPr lang="zh-CN" altLang="en-US" sz="2400" dirty="0"/>
          </a:p>
          <a:p>
            <a:pPr>
              <a:buNone/>
            </a:pPr>
            <a:r>
              <a:rPr lang="en-US" altLang="zh-CN">
                <a:latin typeface="宋体" panose="02010600030101010101" pitchFamily="2" charset="-122"/>
              </a:rPr>
              <a:t>——</a:t>
            </a:r>
            <a:r>
              <a:rPr lang="zh-CN" altLang="en-US" sz="2400" dirty="0"/>
              <a:t>是带有三态门输出缓冲器的</a:t>
            </a:r>
            <a:r>
              <a:rPr lang="en-US" altLang="zh-CN" sz="2400"/>
              <a:t>8</a:t>
            </a:r>
            <a:r>
              <a:rPr lang="zh-CN" altLang="en-US" sz="2400" dirty="0"/>
              <a:t>位锁存器</a:t>
            </a:r>
            <a:endParaRPr lang="zh-CN" altLang="en-US" sz="2400" dirty="0"/>
          </a:p>
          <a:p>
            <a:r>
              <a:rPr lang="zh-CN" altLang="en-US" sz="2400" dirty="0"/>
              <a:t>引脚：</a:t>
            </a:r>
            <a:endParaRPr lang="zh-CN" altLang="en-US" sz="2400" dirty="0"/>
          </a:p>
          <a:p>
            <a:pPr lvl="1">
              <a:spcBef>
                <a:spcPct val="30000"/>
              </a:spcBef>
            </a:pPr>
            <a:r>
              <a:rPr lang="en-US" altLang="zh-CN" sz="2200" b="1"/>
              <a:t>DI</a:t>
            </a:r>
            <a:r>
              <a:rPr lang="en-US" altLang="zh-CN" sz="2200" b="1" baseline="-20000"/>
              <a:t>0</a:t>
            </a:r>
            <a:r>
              <a:rPr lang="zh-CN" altLang="en-US" sz="2200" b="1" dirty="0"/>
              <a:t>～</a:t>
            </a:r>
            <a:r>
              <a:rPr lang="en-US" altLang="zh-CN" sz="2200" b="1"/>
              <a:t>DI</a:t>
            </a:r>
            <a:r>
              <a:rPr lang="en-US" altLang="zh-CN" sz="2200" b="1" baseline="-20000"/>
              <a:t>7       </a:t>
            </a:r>
            <a:r>
              <a:rPr lang="zh-CN" altLang="en-US" sz="2200" b="1" dirty="0"/>
              <a:t>输入</a:t>
            </a:r>
            <a:endParaRPr lang="zh-CN" altLang="en-US" sz="2200" b="1" dirty="0"/>
          </a:p>
          <a:p>
            <a:pPr lvl="1">
              <a:spcBef>
                <a:spcPct val="30000"/>
              </a:spcBef>
            </a:pPr>
            <a:r>
              <a:rPr lang="en-US" altLang="zh-CN" sz="2200" b="1"/>
              <a:t>DO</a:t>
            </a:r>
            <a:r>
              <a:rPr lang="en-US" altLang="zh-CN" sz="2200" b="1" baseline="-20000"/>
              <a:t>0</a:t>
            </a:r>
            <a:r>
              <a:rPr lang="zh-CN" altLang="en-US" sz="2200" b="1" dirty="0"/>
              <a:t>～</a:t>
            </a:r>
            <a:r>
              <a:rPr lang="en-US" altLang="zh-CN" sz="2200" b="1"/>
              <a:t>DO</a:t>
            </a:r>
            <a:r>
              <a:rPr lang="en-US" altLang="zh-CN" sz="2200" b="1" baseline="-20000"/>
              <a:t>7       </a:t>
            </a:r>
            <a:r>
              <a:rPr lang="zh-CN" altLang="en-US" sz="2200" b="1" dirty="0"/>
              <a:t>输出</a:t>
            </a:r>
            <a:endParaRPr lang="zh-CN" altLang="en-US" sz="2200" b="1" dirty="0"/>
          </a:p>
          <a:p>
            <a:pPr lvl="1">
              <a:spcBef>
                <a:spcPct val="30000"/>
              </a:spcBef>
            </a:pPr>
            <a:r>
              <a:rPr lang="en-US" altLang="zh-CN" sz="2200" b="1"/>
              <a:t>STB         </a:t>
            </a:r>
            <a:r>
              <a:rPr lang="zh-CN" altLang="en-US" sz="2200" b="1" dirty="0"/>
              <a:t>锁存信号</a:t>
            </a:r>
            <a:endParaRPr lang="zh-CN" altLang="en-US" sz="2200" b="1" dirty="0"/>
          </a:p>
          <a:p>
            <a:pPr lvl="1">
              <a:spcBef>
                <a:spcPct val="30000"/>
              </a:spcBef>
            </a:pPr>
            <a:r>
              <a:rPr lang="en-US" altLang="zh-CN" sz="2200" b="1"/>
              <a:t>OE          </a:t>
            </a:r>
            <a:r>
              <a:rPr lang="zh-CN" altLang="en-US" sz="2200" b="1" dirty="0"/>
              <a:t>输出允许</a:t>
            </a:r>
            <a:endParaRPr lang="zh-CN" altLang="en-US" sz="2200" b="1" dirty="0"/>
          </a:p>
          <a:p>
            <a:r>
              <a:rPr lang="zh-CN" altLang="en-US" sz="2400" dirty="0"/>
              <a:t>功能：</a:t>
            </a:r>
            <a:endParaRPr lang="zh-CN" altLang="en-US" b="0" dirty="0"/>
          </a:p>
          <a:p>
            <a:pPr lvl="1">
              <a:spcBef>
                <a:spcPct val="30000"/>
              </a:spcBef>
            </a:pPr>
            <a:r>
              <a:rPr lang="en-US" altLang="zh-CN" sz="2200" b="1"/>
              <a:t>STB = 1     </a:t>
            </a:r>
            <a:r>
              <a:rPr lang="zh-CN" altLang="en-US" sz="2200" b="1" dirty="0"/>
              <a:t>锁存数据</a:t>
            </a:r>
            <a:endParaRPr lang="zh-CN" altLang="en-US" sz="2200" b="1" dirty="0"/>
          </a:p>
          <a:p>
            <a:pPr lvl="1">
              <a:spcBef>
                <a:spcPct val="30000"/>
              </a:spcBef>
            </a:pPr>
            <a:r>
              <a:rPr lang="en-US" altLang="zh-CN" sz="2200" b="1"/>
              <a:t>OE# = 0     </a:t>
            </a:r>
            <a:r>
              <a:rPr lang="zh-CN" altLang="en-US" sz="2200" b="1" dirty="0"/>
              <a:t>将锁存的数据输出</a:t>
            </a:r>
            <a:endParaRPr lang="zh-CN" altLang="en-US" sz="2200" b="1" dirty="0"/>
          </a:p>
        </p:txBody>
      </p:sp>
      <p:sp>
        <p:nvSpPr>
          <p:cNvPr id="259076" name="矩形 259075"/>
          <p:cNvSpPr/>
          <p:nvPr/>
        </p:nvSpPr>
        <p:spPr>
          <a:xfrm>
            <a:off x="6227763" y="2779713"/>
            <a:ext cx="1439862" cy="3025775"/>
          </a:xfrm>
          <a:prstGeom prst="rect">
            <a:avLst/>
          </a:prstGeom>
          <a:solidFill>
            <a:srgbClr val="339966"/>
          </a:solidFill>
          <a:ln w="12700" cap="flat" cmpd="sng">
            <a:solidFill>
              <a:srgbClr val="00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59077" name="直接连接符 259076"/>
          <p:cNvSpPr/>
          <p:nvPr/>
        </p:nvSpPr>
        <p:spPr>
          <a:xfrm>
            <a:off x="5846763" y="5514975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9078" name="直接连接符 259077"/>
          <p:cNvSpPr/>
          <p:nvPr/>
        </p:nvSpPr>
        <p:spPr>
          <a:xfrm>
            <a:off x="5846763" y="5172075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9079" name="直接连接符 259078"/>
          <p:cNvSpPr/>
          <p:nvPr/>
        </p:nvSpPr>
        <p:spPr>
          <a:xfrm>
            <a:off x="5846763" y="4808538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9080" name="直接连接符 259079"/>
          <p:cNvSpPr/>
          <p:nvPr/>
        </p:nvSpPr>
        <p:spPr>
          <a:xfrm>
            <a:off x="5846763" y="40894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9081" name="直接连接符 259080"/>
          <p:cNvSpPr/>
          <p:nvPr/>
        </p:nvSpPr>
        <p:spPr>
          <a:xfrm>
            <a:off x="5846763" y="3716338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9082" name="直接连接符 259081"/>
          <p:cNvSpPr/>
          <p:nvPr/>
        </p:nvSpPr>
        <p:spPr>
          <a:xfrm>
            <a:off x="5846763" y="29972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9083" name="直接连接符 259082"/>
          <p:cNvSpPr/>
          <p:nvPr/>
        </p:nvSpPr>
        <p:spPr>
          <a:xfrm>
            <a:off x="5854700" y="3368675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9084" name="直接连接符 259083"/>
          <p:cNvSpPr/>
          <p:nvPr/>
        </p:nvSpPr>
        <p:spPr>
          <a:xfrm>
            <a:off x="5854700" y="44577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9085" name="直接连接符 259084"/>
          <p:cNvSpPr/>
          <p:nvPr/>
        </p:nvSpPr>
        <p:spPr>
          <a:xfrm>
            <a:off x="7667625" y="5514975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9086" name="直接连接符 259085"/>
          <p:cNvSpPr/>
          <p:nvPr/>
        </p:nvSpPr>
        <p:spPr>
          <a:xfrm>
            <a:off x="7667625" y="5172075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9087" name="直接连接符 259086"/>
          <p:cNvSpPr/>
          <p:nvPr/>
        </p:nvSpPr>
        <p:spPr>
          <a:xfrm>
            <a:off x="7667625" y="4808538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9088" name="直接连接符 259087"/>
          <p:cNvSpPr/>
          <p:nvPr/>
        </p:nvSpPr>
        <p:spPr>
          <a:xfrm>
            <a:off x="7667625" y="40894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9089" name="直接连接符 259088"/>
          <p:cNvSpPr/>
          <p:nvPr/>
        </p:nvSpPr>
        <p:spPr>
          <a:xfrm>
            <a:off x="7667625" y="3716338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9090" name="直接连接符 259089"/>
          <p:cNvSpPr/>
          <p:nvPr/>
        </p:nvSpPr>
        <p:spPr>
          <a:xfrm>
            <a:off x="7667625" y="29972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9091" name="直接连接符 259090"/>
          <p:cNvSpPr/>
          <p:nvPr/>
        </p:nvSpPr>
        <p:spPr>
          <a:xfrm>
            <a:off x="7675563" y="3368675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9092" name="直接连接符 259091"/>
          <p:cNvSpPr/>
          <p:nvPr/>
        </p:nvSpPr>
        <p:spPr>
          <a:xfrm>
            <a:off x="7675563" y="44577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9093" name="文本框 259092"/>
          <p:cNvSpPr txBox="1"/>
          <p:nvPr/>
        </p:nvSpPr>
        <p:spPr>
          <a:xfrm>
            <a:off x="5218113" y="2708275"/>
            <a:ext cx="7207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DI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7</a:t>
            </a:r>
            <a:endParaRPr lang="en-US" altLang="zh-CN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9094" name="文本框 259093"/>
          <p:cNvSpPr txBox="1"/>
          <p:nvPr/>
        </p:nvSpPr>
        <p:spPr>
          <a:xfrm>
            <a:off x="5218113" y="3089275"/>
            <a:ext cx="7207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DI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6</a:t>
            </a:r>
            <a:endParaRPr lang="en-US" altLang="zh-CN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9095" name="文本框 259094"/>
          <p:cNvSpPr txBox="1"/>
          <p:nvPr/>
        </p:nvSpPr>
        <p:spPr>
          <a:xfrm>
            <a:off x="5218113" y="3470275"/>
            <a:ext cx="7207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DI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endParaRPr lang="en-US" altLang="zh-CN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9096" name="文本框 259095"/>
          <p:cNvSpPr txBox="1"/>
          <p:nvPr/>
        </p:nvSpPr>
        <p:spPr>
          <a:xfrm>
            <a:off x="5218113" y="3802063"/>
            <a:ext cx="7207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DI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endParaRPr lang="en-US" altLang="zh-CN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9097" name="文本框 259096"/>
          <p:cNvSpPr txBox="1"/>
          <p:nvPr/>
        </p:nvSpPr>
        <p:spPr>
          <a:xfrm>
            <a:off x="5218113" y="4173538"/>
            <a:ext cx="7207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DI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endParaRPr lang="en-US" altLang="zh-CN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9098" name="文本框 259097"/>
          <p:cNvSpPr txBox="1"/>
          <p:nvPr/>
        </p:nvSpPr>
        <p:spPr>
          <a:xfrm>
            <a:off x="5218113" y="4521200"/>
            <a:ext cx="7207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DI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endParaRPr lang="en-US" altLang="zh-CN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9099" name="文本框 259098"/>
          <p:cNvSpPr txBox="1"/>
          <p:nvPr/>
        </p:nvSpPr>
        <p:spPr>
          <a:xfrm>
            <a:off x="5218113" y="4876800"/>
            <a:ext cx="7207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DI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endParaRPr lang="en-US" altLang="zh-CN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9100" name="文本框 259099"/>
          <p:cNvSpPr txBox="1"/>
          <p:nvPr/>
        </p:nvSpPr>
        <p:spPr>
          <a:xfrm>
            <a:off x="5218113" y="5229225"/>
            <a:ext cx="7207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DI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endParaRPr lang="en-US" altLang="zh-CN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9101" name="文本框 259100"/>
          <p:cNvSpPr txBox="1"/>
          <p:nvPr/>
        </p:nvSpPr>
        <p:spPr>
          <a:xfrm>
            <a:off x="7954963" y="2708275"/>
            <a:ext cx="8651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DO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7</a:t>
            </a:r>
            <a:endParaRPr lang="en-US" altLang="zh-CN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9102" name="文本框 259101"/>
          <p:cNvSpPr txBox="1"/>
          <p:nvPr/>
        </p:nvSpPr>
        <p:spPr>
          <a:xfrm>
            <a:off x="7954963" y="3089275"/>
            <a:ext cx="8651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DO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6</a:t>
            </a:r>
            <a:endParaRPr lang="en-US" altLang="zh-CN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9103" name="文本框 259102"/>
          <p:cNvSpPr txBox="1"/>
          <p:nvPr/>
        </p:nvSpPr>
        <p:spPr>
          <a:xfrm>
            <a:off x="7954963" y="3470275"/>
            <a:ext cx="8651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DO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endParaRPr lang="en-US" altLang="zh-CN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9104" name="文本框 259103"/>
          <p:cNvSpPr txBox="1"/>
          <p:nvPr/>
        </p:nvSpPr>
        <p:spPr>
          <a:xfrm>
            <a:off x="7954963" y="3802063"/>
            <a:ext cx="8651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DO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endParaRPr lang="en-US" altLang="zh-CN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9105" name="文本框 259104"/>
          <p:cNvSpPr txBox="1"/>
          <p:nvPr/>
        </p:nvSpPr>
        <p:spPr>
          <a:xfrm>
            <a:off x="7954963" y="4173538"/>
            <a:ext cx="8651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DO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endParaRPr lang="en-US" altLang="zh-CN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9106" name="文本框 259105"/>
          <p:cNvSpPr txBox="1"/>
          <p:nvPr/>
        </p:nvSpPr>
        <p:spPr>
          <a:xfrm>
            <a:off x="7954963" y="4521200"/>
            <a:ext cx="8651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DO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endParaRPr lang="en-US" altLang="zh-CN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9107" name="文本框 259106"/>
          <p:cNvSpPr txBox="1"/>
          <p:nvPr/>
        </p:nvSpPr>
        <p:spPr>
          <a:xfrm>
            <a:off x="7954963" y="4876800"/>
            <a:ext cx="8651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DO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endParaRPr lang="en-US" altLang="zh-CN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9108" name="文本框 259107"/>
          <p:cNvSpPr txBox="1"/>
          <p:nvPr/>
        </p:nvSpPr>
        <p:spPr>
          <a:xfrm>
            <a:off x="7954963" y="5229225"/>
            <a:ext cx="8651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DO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endParaRPr lang="en-US" altLang="zh-CN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9109" name="直接连接符 259108"/>
          <p:cNvSpPr/>
          <p:nvPr/>
        </p:nvSpPr>
        <p:spPr>
          <a:xfrm>
            <a:off x="6443663" y="5805488"/>
            <a:ext cx="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9110" name="直接连接符 259109"/>
          <p:cNvSpPr/>
          <p:nvPr/>
        </p:nvSpPr>
        <p:spPr>
          <a:xfrm flipH="1">
            <a:off x="5578475" y="6237288"/>
            <a:ext cx="8651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9111" name="文本框 259110"/>
          <p:cNvSpPr txBox="1"/>
          <p:nvPr/>
        </p:nvSpPr>
        <p:spPr>
          <a:xfrm>
            <a:off x="5649913" y="5851525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STB</a:t>
            </a:r>
            <a:endParaRPr lang="en-US" altLang="zh-CN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9112" name="直接连接符 259111"/>
          <p:cNvSpPr/>
          <p:nvPr/>
        </p:nvSpPr>
        <p:spPr>
          <a:xfrm>
            <a:off x="7451725" y="5805488"/>
            <a:ext cx="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none" w="med" len="med"/>
          </a:ln>
        </p:spPr>
      </p:sp>
      <p:sp>
        <p:nvSpPr>
          <p:cNvPr id="259113" name="直接连接符 259112"/>
          <p:cNvSpPr/>
          <p:nvPr/>
        </p:nvSpPr>
        <p:spPr>
          <a:xfrm flipH="1">
            <a:off x="7450138" y="6237288"/>
            <a:ext cx="8651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9114" name="文本框 259113"/>
          <p:cNvSpPr txBox="1"/>
          <p:nvPr/>
        </p:nvSpPr>
        <p:spPr>
          <a:xfrm>
            <a:off x="7521575" y="5851525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OE</a:t>
            </a:r>
            <a:endParaRPr lang="en-US" altLang="zh-CN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9115" name="直接连接符 259114"/>
          <p:cNvSpPr/>
          <p:nvPr/>
        </p:nvSpPr>
        <p:spPr>
          <a:xfrm>
            <a:off x="7667625" y="5948363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9116" name="文本框 259115"/>
          <p:cNvSpPr txBox="1"/>
          <p:nvPr/>
        </p:nvSpPr>
        <p:spPr>
          <a:xfrm>
            <a:off x="6659563" y="3429000"/>
            <a:ext cx="576262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锁存器</a:t>
            </a:r>
            <a:endParaRPr lang="zh-CN" altLang="en-US" sz="28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9117" name="直接连接符 259116"/>
          <p:cNvSpPr/>
          <p:nvPr/>
        </p:nvSpPr>
        <p:spPr>
          <a:xfrm>
            <a:off x="1301750" y="4724400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9011" name="文本占位符 29901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100000"/>
              </a:lnSpc>
              <a:buNone/>
            </a:pPr>
            <a:r>
              <a:rPr lang="en-US" altLang="zh-CN"/>
              <a:t>8286/74LS245 </a:t>
            </a:r>
            <a:endParaRPr lang="en-US" altLang="zh-CN"/>
          </a:p>
          <a:p>
            <a:pPr>
              <a:lnSpc>
                <a:spcPct val="100000"/>
              </a:lnSpc>
              <a:buNone/>
            </a:pPr>
            <a:r>
              <a:rPr lang="en-US" altLang="zh-CN" sz="2400">
                <a:latin typeface="宋体" panose="02010600030101010101" pitchFamily="2" charset="-122"/>
              </a:rPr>
              <a:t>——</a:t>
            </a:r>
            <a:r>
              <a:rPr lang="zh-CN" altLang="en-US" sz="2400" dirty="0"/>
              <a:t>双向总线驱动器</a:t>
            </a:r>
            <a:r>
              <a:rPr lang="en-US" altLang="zh-CN" sz="2400"/>
              <a:t>8286</a:t>
            </a:r>
            <a:r>
              <a:rPr lang="zh-CN" altLang="en-US" sz="2400" dirty="0"/>
              <a:t>是一种三态输出的</a:t>
            </a:r>
            <a:r>
              <a:rPr lang="en-US" altLang="zh-CN" sz="2400"/>
              <a:t>8</a:t>
            </a:r>
            <a:r>
              <a:rPr lang="zh-CN" altLang="en-US" sz="2400" dirty="0"/>
              <a:t>位同相双向总线</a:t>
            </a:r>
            <a:endParaRPr lang="zh-CN" altLang="en-US" sz="2400" dirty="0"/>
          </a:p>
          <a:p>
            <a:pPr>
              <a:lnSpc>
                <a:spcPct val="100000"/>
              </a:lnSpc>
              <a:buNone/>
            </a:pPr>
            <a:r>
              <a:rPr lang="zh-CN" altLang="en-US" sz="2400" dirty="0"/>
              <a:t>    驱动器，通常用于数据的双向传送、缓冲和驱动。</a:t>
            </a:r>
            <a:endParaRPr lang="en-US" altLang="zh-CN" sz="2400"/>
          </a:p>
          <a:p>
            <a:pPr>
              <a:lnSpc>
                <a:spcPct val="100000"/>
              </a:lnSpc>
            </a:pPr>
            <a:r>
              <a:rPr lang="zh-CN" altLang="en-US" sz="2400" dirty="0"/>
              <a:t>引脚：</a:t>
            </a:r>
            <a:endParaRPr lang="zh-CN" altLang="en-US" sz="2400" dirty="0"/>
          </a:p>
          <a:p>
            <a:pPr lvl="1">
              <a:spcBef>
                <a:spcPct val="30000"/>
              </a:spcBef>
            </a:pPr>
            <a:r>
              <a:rPr lang="en-US" altLang="zh-CN" sz="2200" b="1"/>
              <a:t>A</a:t>
            </a:r>
            <a:r>
              <a:rPr lang="en-US" altLang="zh-CN" sz="2200" b="1" baseline="-20000"/>
              <a:t>0</a:t>
            </a:r>
            <a:r>
              <a:rPr lang="zh-CN" altLang="en-US" sz="2200" b="1" dirty="0"/>
              <a:t>～</a:t>
            </a:r>
            <a:r>
              <a:rPr lang="en-US" altLang="zh-CN" sz="2200" b="1"/>
              <a:t>A</a:t>
            </a:r>
            <a:r>
              <a:rPr lang="en-US" altLang="zh-CN" sz="2200" b="1" baseline="-20000"/>
              <a:t>7</a:t>
            </a:r>
            <a:r>
              <a:rPr lang="zh-CN" altLang="en-US" sz="2200" b="1" dirty="0"/>
              <a:t>和</a:t>
            </a:r>
            <a:r>
              <a:rPr lang="en-US" altLang="zh-CN" sz="2200" b="1"/>
              <a:t>B</a:t>
            </a:r>
            <a:r>
              <a:rPr lang="en-US" altLang="zh-CN" sz="2200" b="1" baseline="-20000"/>
              <a:t>0</a:t>
            </a:r>
            <a:r>
              <a:rPr lang="zh-CN" altLang="en-US" sz="2200" b="1" dirty="0"/>
              <a:t>～</a:t>
            </a:r>
            <a:r>
              <a:rPr lang="en-US" altLang="zh-CN" sz="2200" b="1"/>
              <a:t>B</a:t>
            </a:r>
            <a:r>
              <a:rPr lang="en-US" altLang="zh-CN" sz="2200" b="1" baseline="-20000"/>
              <a:t>7   </a:t>
            </a:r>
            <a:r>
              <a:rPr lang="zh-CN" altLang="en-US" sz="2200" b="1" dirty="0"/>
              <a:t>双向数据线</a:t>
            </a:r>
            <a:endParaRPr lang="zh-CN" altLang="en-US" sz="2200" b="1" dirty="0"/>
          </a:p>
          <a:p>
            <a:pPr lvl="1">
              <a:spcBef>
                <a:spcPct val="30000"/>
              </a:spcBef>
            </a:pPr>
            <a:r>
              <a:rPr lang="en-US" altLang="zh-CN" sz="2200" b="1"/>
              <a:t>OE             </a:t>
            </a:r>
            <a:r>
              <a:rPr lang="zh-CN" altLang="en-US" sz="2200" b="1" dirty="0"/>
              <a:t>输出允许</a:t>
            </a:r>
            <a:endParaRPr lang="zh-CN" altLang="en-US" sz="2200" b="1" dirty="0"/>
          </a:p>
          <a:p>
            <a:pPr lvl="1">
              <a:spcBef>
                <a:spcPct val="30000"/>
              </a:spcBef>
            </a:pPr>
            <a:r>
              <a:rPr lang="en-US" altLang="zh-CN" sz="2200" b="1"/>
              <a:t>T              </a:t>
            </a:r>
            <a:r>
              <a:rPr lang="zh-CN" altLang="en-US" sz="2200" b="1" dirty="0"/>
              <a:t>方向控制</a:t>
            </a:r>
            <a:endParaRPr lang="zh-CN" altLang="en-US" sz="2200" b="1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功能：</a:t>
            </a:r>
            <a:endParaRPr lang="zh-CN" altLang="en-US" sz="2400" dirty="0"/>
          </a:p>
          <a:p>
            <a:pPr lvl="1">
              <a:spcBef>
                <a:spcPct val="30000"/>
              </a:spcBef>
            </a:pPr>
            <a:r>
              <a:rPr lang="en-US" altLang="zh-CN" sz="2200" b="1"/>
              <a:t>OE#=0</a:t>
            </a:r>
            <a:r>
              <a:rPr lang="zh-CN" altLang="en-US" sz="2200" b="1" dirty="0"/>
              <a:t>时，门导通；</a:t>
            </a:r>
            <a:endParaRPr lang="zh-CN" altLang="en-US" sz="2200" b="1" dirty="0"/>
          </a:p>
          <a:p>
            <a:pPr lvl="1">
              <a:spcBef>
                <a:spcPct val="30000"/>
              </a:spcBef>
            </a:pPr>
            <a:r>
              <a:rPr lang="zh-CN" altLang="en-US" sz="2200" b="1" dirty="0"/>
              <a:t>门导通时</a:t>
            </a:r>
            <a:r>
              <a:rPr lang="en-US" altLang="zh-CN" sz="2200" b="1"/>
              <a:t>:  T=0</a:t>
            </a:r>
            <a:r>
              <a:rPr lang="zh-CN" altLang="en-US" sz="2200" b="1" dirty="0"/>
              <a:t>，</a:t>
            </a:r>
            <a:r>
              <a:rPr lang="en-US" altLang="zh-CN" sz="2200" b="1"/>
              <a:t>B→A</a:t>
            </a:r>
            <a:r>
              <a:rPr lang="zh-CN" altLang="en-US" sz="2200" b="1" dirty="0"/>
              <a:t>；</a:t>
            </a:r>
            <a:r>
              <a:rPr lang="en-US" altLang="zh-CN" sz="2200" b="1"/>
              <a:t>T=1</a:t>
            </a:r>
            <a:r>
              <a:rPr lang="zh-CN" altLang="en-US" sz="2200" b="1" dirty="0"/>
              <a:t>，</a:t>
            </a:r>
            <a:r>
              <a:rPr lang="en-US" altLang="zh-CN" sz="2200" b="1"/>
              <a:t>A→B</a:t>
            </a:r>
            <a:endParaRPr lang="en-US" altLang="zh-CN" sz="2200" b="1"/>
          </a:p>
        </p:txBody>
      </p:sp>
      <p:sp>
        <p:nvSpPr>
          <p:cNvPr id="299012" name="矩形 299011"/>
          <p:cNvSpPr/>
          <p:nvPr/>
        </p:nvSpPr>
        <p:spPr>
          <a:xfrm>
            <a:off x="6662738" y="3068638"/>
            <a:ext cx="1439862" cy="3025775"/>
          </a:xfrm>
          <a:prstGeom prst="rect">
            <a:avLst/>
          </a:prstGeom>
          <a:solidFill>
            <a:srgbClr val="339966"/>
          </a:solidFill>
          <a:ln w="12700" cap="flat" cmpd="sng">
            <a:solidFill>
              <a:srgbClr val="00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9013" name="直接连接符 299012"/>
          <p:cNvSpPr/>
          <p:nvPr/>
        </p:nvSpPr>
        <p:spPr>
          <a:xfrm>
            <a:off x="6281738" y="5878513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9014" name="直接连接符 299013"/>
          <p:cNvSpPr/>
          <p:nvPr/>
        </p:nvSpPr>
        <p:spPr>
          <a:xfrm>
            <a:off x="6281738" y="551815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9015" name="直接连接符 299014"/>
          <p:cNvSpPr/>
          <p:nvPr/>
        </p:nvSpPr>
        <p:spPr>
          <a:xfrm>
            <a:off x="6281738" y="5157788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9016" name="直接连接符 299015"/>
          <p:cNvSpPr/>
          <p:nvPr/>
        </p:nvSpPr>
        <p:spPr>
          <a:xfrm>
            <a:off x="6281738" y="4437063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9017" name="直接连接符 299016"/>
          <p:cNvSpPr/>
          <p:nvPr/>
        </p:nvSpPr>
        <p:spPr>
          <a:xfrm>
            <a:off x="6281738" y="4078288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9018" name="直接连接符 299017"/>
          <p:cNvSpPr/>
          <p:nvPr/>
        </p:nvSpPr>
        <p:spPr>
          <a:xfrm>
            <a:off x="6281738" y="3357563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9019" name="直接连接符 299018"/>
          <p:cNvSpPr/>
          <p:nvPr/>
        </p:nvSpPr>
        <p:spPr>
          <a:xfrm>
            <a:off x="6289675" y="3717925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9020" name="直接连接符 299019"/>
          <p:cNvSpPr/>
          <p:nvPr/>
        </p:nvSpPr>
        <p:spPr>
          <a:xfrm>
            <a:off x="6289675" y="4797425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9021" name="文本框 299020"/>
          <p:cNvSpPr txBox="1"/>
          <p:nvPr/>
        </p:nvSpPr>
        <p:spPr>
          <a:xfrm>
            <a:off x="5868988" y="2997200"/>
            <a:ext cx="647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endParaRPr lang="en-US" altLang="zh-CN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9022" name="文本框 299021"/>
          <p:cNvSpPr txBox="1"/>
          <p:nvPr/>
        </p:nvSpPr>
        <p:spPr>
          <a:xfrm>
            <a:off x="5868988" y="3352800"/>
            <a:ext cx="647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endParaRPr lang="en-US" altLang="zh-CN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9023" name="文本框 299022"/>
          <p:cNvSpPr txBox="1"/>
          <p:nvPr/>
        </p:nvSpPr>
        <p:spPr>
          <a:xfrm>
            <a:off x="5868988" y="3708400"/>
            <a:ext cx="647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endParaRPr lang="en-US" altLang="zh-CN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9024" name="文本框 299023"/>
          <p:cNvSpPr txBox="1"/>
          <p:nvPr/>
        </p:nvSpPr>
        <p:spPr>
          <a:xfrm>
            <a:off x="5868988" y="4078288"/>
            <a:ext cx="647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endParaRPr lang="en-US" altLang="zh-CN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9025" name="文本框 299024"/>
          <p:cNvSpPr txBox="1"/>
          <p:nvPr/>
        </p:nvSpPr>
        <p:spPr>
          <a:xfrm>
            <a:off x="5868988" y="4424363"/>
            <a:ext cx="647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endParaRPr lang="en-US" altLang="zh-CN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9026" name="文本框 299025"/>
          <p:cNvSpPr txBox="1"/>
          <p:nvPr/>
        </p:nvSpPr>
        <p:spPr>
          <a:xfrm>
            <a:off x="5868988" y="4797425"/>
            <a:ext cx="647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endParaRPr lang="en-US" altLang="zh-CN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9027" name="文本框 299026"/>
          <p:cNvSpPr txBox="1"/>
          <p:nvPr/>
        </p:nvSpPr>
        <p:spPr>
          <a:xfrm>
            <a:off x="5868988" y="5153025"/>
            <a:ext cx="647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6</a:t>
            </a:r>
            <a:endParaRPr lang="en-US" altLang="zh-CN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9028" name="文本框 299027"/>
          <p:cNvSpPr txBox="1"/>
          <p:nvPr/>
        </p:nvSpPr>
        <p:spPr>
          <a:xfrm>
            <a:off x="5868988" y="5518150"/>
            <a:ext cx="647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7</a:t>
            </a:r>
            <a:endParaRPr lang="en-US" altLang="zh-CN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9029" name="直接连接符 299028"/>
          <p:cNvSpPr/>
          <p:nvPr/>
        </p:nvSpPr>
        <p:spPr>
          <a:xfrm>
            <a:off x="7885113" y="6094413"/>
            <a:ext cx="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9030" name="文本框 299029"/>
          <p:cNvSpPr txBox="1"/>
          <p:nvPr/>
        </p:nvSpPr>
        <p:spPr>
          <a:xfrm>
            <a:off x="7885113" y="6140450"/>
            <a:ext cx="4333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endParaRPr lang="en-US" altLang="zh-CN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9031" name="直接连接符 299030"/>
          <p:cNvSpPr/>
          <p:nvPr/>
        </p:nvSpPr>
        <p:spPr>
          <a:xfrm>
            <a:off x="6877050" y="6094413"/>
            <a:ext cx="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none" w="med" len="med"/>
          </a:ln>
        </p:spPr>
      </p:sp>
      <p:sp>
        <p:nvSpPr>
          <p:cNvPr id="299032" name="文本框 299031"/>
          <p:cNvSpPr txBox="1"/>
          <p:nvPr/>
        </p:nvSpPr>
        <p:spPr>
          <a:xfrm>
            <a:off x="6300788" y="6140450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OE</a:t>
            </a:r>
            <a:endParaRPr lang="en-US" altLang="zh-CN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9033" name="直接连接符 299032"/>
          <p:cNvSpPr/>
          <p:nvPr/>
        </p:nvSpPr>
        <p:spPr>
          <a:xfrm>
            <a:off x="6457950" y="6237288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9034" name="文本框 299033"/>
          <p:cNvSpPr txBox="1"/>
          <p:nvPr/>
        </p:nvSpPr>
        <p:spPr>
          <a:xfrm>
            <a:off x="7094538" y="3429000"/>
            <a:ext cx="576262" cy="2227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10000"/>
              </a:spcBef>
            </a:pPr>
            <a:r>
              <a:rPr lang="zh-CN" altLang="en-US" sz="28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总线驱动器</a:t>
            </a:r>
            <a:endParaRPr lang="zh-CN" altLang="en-US" sz="28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9035" name="直接连接符 299034"/>
          <p:cNvSpPr/>
          <p:nvPr/>
        </p:nvSpPr>
        <p:spPr>
          <a:xfrm>
            <a:off x="8104188" y="5878513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9036" name="直接连接符 299035"/>
          <p:cNvSpPr/>
          <p:nvPr/>
        </p:nvSpPr>
        <p:spPr>
          <a:xfrm>
            <a:off x="8104188" y="551815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9037" name="直接连接符 299036"/>
          <p:cNvSpPr/>
          <p:nvPr/>
        </p:nvSpPr>
        <p:spPr>
          <a:xfrm>
            <a:off x="8104188" y="5157788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9038" name="直接连接符 299037"/>
          <p:cNvSpPr/>
          <p:nvPr/>
        </p:nvSpPr>
        <p:spPr>
          <a:xfrm>
            <a:off x="8104188" y="4437063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9039" name="直接连接符 299038"/>
          <p:cNvSpPr/>
          <p:nvPr/>
        </p:nvSpPr>
        <p:spPr>
          <a:xfrm>
            <a:off x="8104188" y="4078288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9040" name="直接连接符 299039"/>
          <p:cNvSpPr/>
          <p:nvPr/>
        </p:nvSpPr>
        <p:spPr>
          <a:xfrm>
            <a:off x="8104188" y="3357563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9041" name="直接连接符 299040"/>
          <p:cNvSpPr/>
          <p:nvPr/>
        </p:nvSpPr>
        <p:spPr>
          <a:xfrm>
            <a:off x="8112125" y="3717925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9042" name="直接连接符 299041"/>
          <p:cNvSpPr/>
          <p:nvPr/>
        </p:nvSpPr>
        <p:spPr>
          <a:xfrm>
            <a:off x="8112125" y="4797425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9043" name="文本框 299042"/>
          <p:cNvSpPr txBox="1"/>
          <p:nvPr/>
        </p:nvSpPr>
        <p:spPr>
          <a:xfrm>
            <a:off x="8316913" y="2997200"/>
            <a:ext cx="647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endParaRPr lang="en-US" altLang="zh-CN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9044" name="文本框 299043"/>
          <p:cNvSpPr txBox="1"/>
          <p:nvPr/>
        </p:nvSpPr>
        <p:spPr>
          <a:xfrm>
            <a:off x="8316913" y="3352800"/>
            <a:ext cx="647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endParaRPr lang="en-US" altLang="zh-CN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9045" name="文本框 299044"/>
          <p:cNvSpPr txBox="1"/>
          <p:nvPr/>
        </p:nvSpPr>
        <p:spPr>
          <a:xfrm>
            <a:off x="8316913" y="3708400"/>
            <a:ext cx="647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endParaRPr lang="en-US" altLang="zh-CN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9046" name="文本框 299045"/>
          <p:cNvSpPr txBox="1"/>
          <p:nvPr/>
        </p:nvSpPr>
        <p:spPr>
          <a:xfrm>
            <a:off x="8316913" y="4078288"/>
            <a:ext cx="647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endParaRPr lang="en-US" altLang="zh-CN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9047" name="文本框 299046"/>
          <p:cNvSpPr txBox="1"/>
          <p:nvPr/>
        </p:nvSpPr>
        <p:spPr>
          <a:xfrm>
            <a:off x="8316913" y="4424363"/>
            <a:ext cx="647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endParaRPr lang="en-US" altLang="zh-CN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9048" name="文本框 299047"/>
          <p:cNvSpPr txBox="1"/>
          <p:nvPr/>
        </p:nvSpPr>
        <p:spPr>
          <a:xfrm>
            <a:off x="8316913" y="4797425"/>
            <a:ext cx="647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endParaRPr lang="en-US" altLang="zh-CN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9049" name="文本框 299048"/>
          <p:cNvSpPr txBox="1"/>
          <p:nvPr/>
        </p:nvSpPr>
        <p:spPr>
          <a:xfrm>
            <a:off x="8316913" y="5153025"/>
            <a:ext cx="647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6</a:t>
            </a:r>
            <a:endParaRPr lang="en-US" altLang="zh-CN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9050" name="文本框 299049"/>
          <p:cNvSpPr txBox="1"/>
          <p:nvPr/>
        </p:nvSpPr>
        <p:spPr>
          <a:xfrm>
            <a:off x="8316913" y="5518150"/>
            <a:ext cx="647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b="0">
                <a:solidFill>
                  <a:schemeClr val="tx2"/>
                </a:solidFill>
                <a:latin typeface="Times New Roman" panose="02020603050405020304" pitchFamily="18" charset="0"/>
              </a:rPr>
              <a:t>7</a:t>
            </a:r>
            <a:endParaRPr lang="en-US" altLang="zh-CN" sz="32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9051" name="直接连接符 299050"/>
          <p:cNvSpPr/>
          <p:nvPr/>
        </p:nvSpPr>
        <p:spPr>
          <a:xfrm>
            <a:off x="1316038" y="3990975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0035" name="文本占位符 30003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100000"/>
              </a:lnSpc>
              <a:buNone/>
            </a:pPr>
            <a:r>
              <a:rPr lang="en-US" altLang="zh-CN"/>
              <a:t>74LS244 </a:t>
            </a:r>
            <a:endParaRPr lang="en-US" altLang="zh-CN"/>
          </a:p>
          <a:p>
            <a:pPr>
              <a:lnSpc>
                <a:spcPct val="100000"/>
              </a:lnSpc>
              <a:buNone/>
            </a:pPr>
            <a:r>
              <a:rPr lang="en-US" altLang="zh-CN" sz="2400">
                <a:latin typeface="宋体" panose="02010600030101010101" pitchFamily="2" charset="-122"/>
              </a:rPr>
              <a:t>——</a:t>
            </a:r>
            <a:r>
              <a:rPr lang="zh-CN" altLang="en-US" sz="2400" dirty="0"/>
              <a:t>单向三态门驱动器（含</a:t>
            </a:r>
            <a:r>
              <a:rPr lang="en-US" altLang="zh-CN" sz="2400"/>
              <a:t>8</a:t>
            </a:r>
            <a:r>
              <a:rPr lang="zh-CN" altLang="en-US" sz="2400" dirty="0"/>
              <a:t>个门）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引脚：</a:t>
            </a:r>
            <a:endParaRPr lang="zh-CN" altLang="en-US" sz="2400" dirty="0"/>
          </a:p>
          <a:p>
            <a:pPr lvl="1">
              <a:spcBef>
                <a:spcPct val="30000"/>
              </a:spcBef>
            </a:pPr>
            <a:r>
              <a:rPr lang="en-US" altLang="zh-CN" sz="2200" b="1"/>
              <a:t>I</a:t>
            </a:r>
            <a:r>
              <a:rPr lang="en-US" altLang="zh-CN" sz="2200" b="1" baseline="-20000"/>
              <a:t>1</a:t>
            </a:r>
            <a:r>
              <a:rPr lang="zh-CN" altLang="en-US" sz="2200" b="1" dirty="0"/>
              <a:t>～</a:t>
            </a:r>
            <a:r>
              <a:rPr lang="en-US" altLang="zh-CN" sz="2200" b="1"/>
              <a:t>I</a:t>
            </a:r>
            <a:r>
              <a:rPr lang="en-US" altLang="zh-CN" sz="2200" b="1" baseline="-20000"/>
              <a:t>8</a:t>
            </a:r>
            <a:r>
              <a:rPr lang="zh-CN" altLang="en-US" sz="2200" b="1" dirty="0"/>
              <a:t>和</a:t>
            </a:r>
            <a:r>
              <a:rPr lang="en-US" altLang="zh-CN" sz="2200" b="1"/>
              <a:t>O</a:t>
            </a:r>
            <a:r>
              <a:rPr lang="en-US" altLang="zh-CN" sz="2200" b="1" baseline="-20000"/>
              <a:t>1</a:t>
            </a:r>
            <a:r>
              <a:rPr lang="zh-CN" altLang="en-US" sz="2200" b="1" dirty="0"/>
              <a:t>～</a:t>
            </a:r>
            <a:r>
              <a:rPr lang="en-US" altLang="zh-CN" sz="2200" b="1"/>
              <a:t>O</a:t>
            </a:r>
            <a:r>
              <a:rPr lang="en-US" altLang="zh-CN" sz="2200" b="1" baseline="-20000"/>
              <a:t>8      </a:t>
            </a:r>
            <a:r>
              <a:rPr lang="zh-CN" altLang="en-US" sz="2200" b="1" dirty="0"/>
              <a:t>输入线和输出线</a:t>
            </a:r>
            <a:endParaRPr lang="zh-CN" altLang="en-US" sz="2200" b="1" dirty="0"/>
          </a:p>
          <a:p>
            <a:pPr lvl="1">
              <a:spcBef>
                <a:spcPct val="30000"/>
              </a:spcBef>
            </a:pPr>
            <a:r>
              <a:rPr lang="en-US" altLang="zh-CN" sz="2200" b="1"/>
              <a:t>E1</a:t>
            </a:r>
            <a:r>
              <a:rPr lang="zh-CN" altLang="en-US" sz="2200" b="1" dirty="0"/>
              <a:t>，</a:t>
            </a:r>
            <a:r>
              <a:rPr lang="en-US" altLang="zh-CN" sz="2200" b="1"/>
              <a:t>E2   </a:t>
            </a:r>
            <a:r>
              <a:rPr lang="zh-CN" altLang="en-US" sz="2200" b="1" dirty="0"/>
              <a:t>使能信号，各控制</a:t>
            </a:r>
            <a:r>
              <a:rPr lang="en-US" altLang="zh-CN" sz="2200" b="1"/>
              <a:t>4</a:t>
            </a:r>
            <a:r>
              <a:rPr lang="zh-CN" altLang="en-US" sz="2200" b="1" dirty="0"/>
              <a:t>个三态门</a:t>
            </a:r>
            <a:endParaRPr lang="zh-CN" altLang="en-US" sz="2200" b="1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功能：</a:t>
            </a:r>
            <a:endParaRPr lang="zh-CN" altLang="en-US" sz="2400" dirty="0"/>
          </a:p>
          <a:p>
            <a:pPr lvl="1">
              <a:spcBef>
                <a:spcPct val="30000"/>
              </a:spcBef>
            </a:pPr>
            <a:r>
              <a:rPr lang="en-US" altLang="zh-CN" sz="2200" b="1"/>
              <a:t>E1=0</a:t>
            </a:r>
            <a:r>
              <a:rPr lang="zh-CN" altLang="en-US" sz="2200" b="1" dirty="0"/>
              <a:t>，</a:t>
            </a:r>
            <a:r>
              <a:rPr lang="en-US" altLang="zh-CN" sz="2200" b="1"/>
              <a:t>E2=0</a:t>
            </a:r>
            <a:r>
              <a:rPr lang="zh-CN" altLang="en-US" sz="2200" b="1" dirty="0"/>
              <a:t>，门导通，否则输出为高阻态</a:t>
            </a:r>
            <a:endParaRPr lang="zh-CN" altLang="en-US" sz="2200" b="1" dirty="0"/>
          </a:p>
        </p:txBody>
      </p:sp>
      <p:sp>
        <p:nvSpPr>
          <p:cNvPr id="300036" name="直接连接符 300035"/>
          <p:cNvSpPr/>
          <p:nvPr/>
        </p:nvSpPr>
        <p:spPr>
          <a:xfrm>
            <a:off x="1296988" y="4437063"/>
            <a:ext cx="2508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0037" name="直接连接符 300036"/>
          <p:cNvSpPr/>
          <p:nvPr/>
        </p:nvSpPr>
        <p:spPr>
          <a:xfrm>
            <a:off x="2195513" y="4437063"/>
            <a:ext cx="2508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0038" name="直接连接符 300037"/>
          <p:cNvSpPr/>
          <p:nvPr/>
        </p:nvSpPr>
        <p:spPr>
          <a:xfrm>
            <a:off x="1303338" y="3529013"/>
            <a:ext cx="2508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0039" name="直接连接符 300038"/>
          <p:cNvSpPr/>
          <p:nvPr/>
        </p:nvSpPr>
        <p:spPr>
          <a:xfrm>
            <a:off x="1871663" y="3529013"/>
            <a:ext cx="2508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5587" name="文本占位符 19558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硬件系统</a:t>
            </a:r>
            <a:r>
              <a:rPr lang="en-US" altLang="zh-CN">
                <a:latin typeface="宋体" panose="02010600030101010101" pitchFamily="2" charset="-122"/>
              </a:rPr>
              <a:t>——</a:t>
            </a:r>
            <a:r>
              <a:rPr lang="en-US" altLang="zh-CN"/>
              <a:t>CPU</a:t>
            </a:r>
            <a:endParaRPr lang="zh-CN" altLang="en-US" dirty="0"/>
          </a:p>
          <a:p>
            <a:pPr>
              <a:buNone/>
            </a:pPr>
            <a:r>
              <a:rPr lang="zh-CN" altLang="en-US" sz="2400" dirty="0"/>
              <a:t>计算机的控制中心，提供运算、判断能力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构成：</a:t>
            </a:r>
            <a:r>
              <a:rPr lang="en-US" altLang="zh-CN" sz="2400"/>
              <a:t>ALU</a:t>
            </a:r>
            <a:r>
              <a:rPr lang="zh-CN" altLang="en-US" sz="2400" dirty="0"/>
              <a:t>、</a:t>
            </a:r>
            <a:r>
              <a:rPr lang="en-US" altLang="zh-CN" sz="2400"/>
              <a:t>CU</a:t>
            </a:r>
            <a:r>
              <a:rPr lang="zh-CN" altLang="en-US" sz="2400" dirty="0"/>
              <a:t>、</a:t>
            </a:r>
            <a:r>
              <a:rPr lang="en-US" altLang="zh-CN" sz="2400"/>
              <a:t>Registers</a:t>
            </a:r>
            <a:endParaRPr lang="en-US" altLang="zh-CN" sz="2400"/>
          </a:p>
          <a:p>
            <a:pPr>
              <a:buNone/>
            </a:pPr>
            <a:r>
              <a:rPr lang="zh-CN" altLang="en-US" sz="2400" b="0" dirty="0"/>
              <a:t>   例：</a:t>
            </a:r>
            <a:r>
              <a:rPr lang="en-US" altLang="zh-CN" sz="2400" b="0"/>
              <a:t>Intel 8088/8086</a:t>
            </a:r>
            <a:r>
              <a:rPr lang="zh-CN" altLang="en-US" sz="2400" b="0" dirty="0"/>
              <a:t>、</a:t>
            </a:r>
            <a:r>
              <a:rPr lang="en-US" altLang="zh-CN" sz="2400" b="0"/>
              <a:t>PIII</a:t>
            </a:r>
            <a:r>
              <a:rPr lang="zh-CN" altLang="en-US" sz="2400" b="0" dirty="0"/>
              <a:t>、</a:t>
            </a:r>
            <a:r>
              <a:rPr lang="en-US" altLang="zh-CN" sz="2400" b="0"/>
              <a:t>P4</a:t>
            </a:r>
            <a:r>
              <a:rPr lang="zh-CN" altLang="en-US" sz="2400" b="0" dirty="0"/>
              <a:t>、</a:t>
            </a:r>
            <a:r>
              <a:rPr lang="en-US" altLang="zh-CN" sz="2400" b="0"/>
              <a:t>Celeron AMD K7</a:t>
            </a:r>
            <a:r>
              <a:rPr lang="zh-CN" altLang="en-US" sz="2400" b="0" dirty="0"/>
              <a:t>（</a:t>
            </a:r>
            <a:r>
              <a:rPr lang="en-US" altLang="zh-CN" sz="2400" b="0" err="1"/>
              <a:t>Athlon</a:t>
            </a:r>
            <a:r>
              <a:rPr lang="zh-CN" altLang="en-US" sz="2400" b="0" dirty="0"/>
              <a:t>、</a:t>
            </a:r>
            <a:r>
              <a:rPr lang="en-US" altLang="zh-CN" sz="2400" b="0" err="1"/>
              <a:t>Duron</a:t>
            </a:r>
            <a:r>
              <a:rPr lang="zh-CN" altLang="en-US" sz="2400" b="0" dirty="0"/>
              <a:t>）</a:t>
            </a:r>
            <a:endParaRPr lang="zh-CN" altLang="en-US" sz="2400" b="0" dirty="0"/>
          </a:p>
          <a:p>
            <a:pPr>
              <a:buNone/>
            </a:pPr>
            <a:r>
              <a:rPr lang="en-US" altLang="zh-CN" sz="2400"/>
              <a:t>CPU</a:t>
            </a:r>
            <a:r>
              <a:rPr lang="zh-CN" altLang="en-US" sz="2400" dirty="0"/>
              <a:t>的位数：</a:t>
            </a:r>
            <a:r>
              <a:rPr lang="en-US" altLang="zh-CN" sz="2400"/>
              <a:t>4</a:t>
            </a:r>
            <a:r>
              <a:rPr lang="zh-CN" altLang="en-US" sz="2400" dirty="0"/>
              <a:t>位、</a:t>
            </a:r>
            <a:r>
              <a:rPr lang="en-US" altLang="zh-CN" sz="2400"/>
              <a:t>8</a:t>
            </a:r>
            <a:r>
              <a:rPr lang="zh-CN" altLang="en-US" sz="2400" dirty="0"/>
              <a:t>位、</a:t>
            </a:r>
            <a:r>
              <a:rPr lang="en-US" altLang="zh-CN" sz="2400"/>
              <a:t>16</a:t>
            </a:r>
            <a:r>
              <a:rPr lang="zh-CN" altLang="en-US" sz="2400" dirty="0"/>
              <a:t>位、</a:t>
            </a:r>
            <a:r>
              <a:rPr lang="en-US" altLang="zh-CN" sz="2400"/>
              <a:t>32</a:t>
            </a:r>
            <a:r>
              <a:rPr lang="zh-CN" altLang="en-US" sz="2400" dirty="0"/>
              <a:t>位、64位是指一次能处理的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数据的位数</a:t>
            </a:r>
            <a:endParaRPr lang="zh-CN" altLang="en-US" sz="2400" dirty="0"/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6611" name="文本占位符 19661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硬件系统</a:t>
            </a:r>
            <a:r>
              <a:rPr lang="en-US" altLang="zh-CN">
                <a:latin typeface="宋体" panose="02010600030101010101" pitchFamily="2" charset="-122"/>
              </a:rPr>
              <a:t>——</a:t>
            </a:r>
            <a:r>
              <a:rPr lang="zh-CN" altLang="en-US" dirty="0"/>
              <a:t>存储器</a:t>
            </a:r>
            <a:endParaRPr lang="zh-CN" altLang="en-US" dirty="0"/>
          </a:p>
          <a:p>
            <a:r>
              <a:rPr lang="zh-CN" altLang="en-US" sz="2400" dirty="0"/>
              <a:t>定义：用于存放计算机工作过程中需要操作的数据和程序的记忆装置</a:t>
            </a:r>
            <a:endParaRPr lang="zh-CN" altLang="en-US" sz="2400" dirty="0"/>
          </a:p>
          <a:p>
            <a:r>
              <a:rPr lang="zh-CN" altLang="en-US" sz="2400" dirty="0"/>
              <a:t>用途：存放程序和要操作的各类信息（数据、文字、图像、</a:t>
            </a:r>
            <a:r>
              <a:rPr lang="en-US" altLang="zh-CN" sz="2400">
                <a:latin typeface="宋体" panose="02010600030101010101" pitchFamily="2" charset="-122"/>
              </a:rPr>
              <a:t>…</a:t>
            </a:r>
            <a:r>
              <a:rPr lang="zh-CN" altLang="en-US" sz="2400" dirty="0"/>
              <a:t>）。</a:t>
            </a:r>
            <a:endParaRPr lang="en-US" altLang="zh-CN" sz="2400"/>
          </a:p>
          <a:p>
            <a:r>
              <a:rPr lang="zh-CN" altLang="en-US" sz="2400" dirty="0"/>
              <a:t>内存：</a:t>
            </a:r>
            <a:r>
              <a:rPr lang="en-US" altLang="zh-CN" sz="2400"/>
              <a:t>ROM</a:t>
            </a:r>
            <a:r>
              <a:rPr lang="zh-CN" altLang="en-US" sz="2400" dirty="0"/>
              <a:t>、</a:t>
            </a:r>
            <a:r>
              <a:rPr lang="en-US" altLang="zh-CN" sz="2400"/>
              <a:t>RAM</a:t>
            </a:r>
            <a:endParaRPr lang="en-US" altLang="zh-CN" sz="240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dirty="0">
                <a:solidFill>
                  <a:srgbClr val="000066"/>
                </a:solidFill>
              </a:rPr>
              <a:t>特点：随机存取，速度快，容量小</a:t>
            </a:r>
            <a:endParaRPr lang="zh-CN" altLang="en-US" dirty="0">
              <a:solidFill>
                <a:srgbClr val="000066"/>
              </a:solidFill>
            </a:endParaRPr>
          </a:p>
          <a:p>
            <a:r>
              <a:rPr lang="zh-CN" altLang="en-US" sz="2400" dirty="0"/>
              <a:t>外存：磁盘、光盘、半导体盘、</a:t>
            </a:r>
            <a:r>
              <a:rPr lang="en-US" altLang="zh-CN" sz="2400">
                <a:latin typeface="宋体" panose="02010600030101010101" pitchFamily="2" charset="-122"/>
              </a:rPr>
              <a:t>…</a:t>
            </a:r>
            <a:endParaRPr lang="en-US" altLang="zh-CN" sz="240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dirty="0">
                <a:solidFill>
                  <a:srgbClr val="000066"/>
                </a:solidFill>
              </a:rPr>
              <a:t>特点：顺序存取</a:t>
            </a:r>
            <a:r>
              <a:rPr lang="en-US" altLang="zh-CN">
                <a:solidFill>
                  <a:srgbClr val="000066"/>
                </a:solidFill>
              </a:rPr>
              <a:t>/</a:t>
            </a:r>
            <a:r>
              <a:rPr lang="zh-CN" altLang="en-US" dirty="0">
                <a:solidFill>
                  <a:srgbClr val="000066"/>
                </a:solidFill>
              </a:rPr>
              <a:t>块存取，速度慢，容量大</a:t>
            </a:r>
            <a:endParaRPr lang="zh-CN" altLang="en-US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7635" name="文本占位符 19763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u="sng" dirty="0"/>
              <a:t>有关内存储器的几个概念：</a:t>
            </a:r>
            <a:endParaRPr lang="zh-CN" altLang="en-US" u="sng" dirty="0"/>
          </a:p>
          <a:p>
            <a:r>
              <a:rPr lang="zh-CN" altLang="en-US" sz="2400" dirty="0"/>
              <a:t>内存单元的地址和内容</a:t>
            </a:r>
            <a:endParaRPr lang="zh-CN" altLang="en-US" sz="2400" dirty="0"/>
          </a:p>
          <a:p>
            <a:r>
              <a:rPr lang="zh-CN" altLang="en-US" sz="2400" dirty="0"/>
              <a:t>内存容量</a:t>
            </a:r>
            <a:endParaRPr lang="zh-CN" altLang="en-US" sz="2400" dirty="0"/>
          </a:p>
          <a:p>
            <a:r>
              <a:rPr lang="zh-CN" altLang="en-US" sz="2400" dirty="0"/>
              <a:t>内存的操作</a:t>
            </a:r>
            <a:endParaRPr lang="zh-CN" altLang="en-US" sz="2400" dirty="0"/>
          </a:p>
          <a:p>
            <a:r>
              <a:rPr lang="zh-CN" altLang="en-US" sz="2400" dirty="0"/>
              <a:t>内存的分类</a:t>
            </a:r>
            <a:endParaRPr lang="zh-CN" altLang="en-US" sz="2400" dirty="0"/>
          </a:p>
          <a:p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8659" name="文本占位符 19865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内存单元的地址和内容</a:t>
            </a:r>
            <a:endParaRPr lang="zh-CN" altLang="en-US" dirty="0"/>
          </a:p>
          <a:p>
            <a:r>
              <a:rPr lang="zh-CN" altLang="en-US" sz="2400" dirty="0"/>
              <a:t>内存包含有很多存储单元</a:t>
            </a:r>
            <a:r>
              <a:rPr lang="en-US" altLang="zh-CN" sz="2400"/>
              <a:t>(</a:t>
            </a:r>
            <a:r>
              <a:rPr lang="zh-CN" altLang="en-US" sz="2400" dirty="0"/>
              <a:t>每个内存单元包含</a:t>
            </a:r>
            <a:r>
              <a:rPr lang="en-US" altLang="zh-CN" sz="2400"/>
              <a:t>8bit)</a:t>
            </a:r>
            <a:r>
              <a:rPr lang="zh-CN" altLang="en-US" sz="2400" dirty="0"/>
              <a:t>，为区分不同的内存单元，对计算机中的每个内存单元进行编号，</a:t>
            </a:r>
            <a:r>
              <a:rPr lang="zh-CN" altLang="en-US" sz="2400" dirty="0">
                <a:solidFill>
                  <a:srgbClr val="990000"/>
                </a:solidFill>
              </a:rPr>
              <a:t>内存单元的编号就称为内存单元的地址。</a:t>
            </a:r>
            <a:endParaRPr lang="zh-CN" altLang="en-US" sz="2400" dirty="0"/>
          </a:p>
        </p:txBody>
      </p:sp>
      <p:sp>
        <p:nvSpPr>
          <p:cNvPr id="198675" name="矩形 198674"/>
          <p:cNvSpPr/>
          <p:nvPr/>
        </p:nvSpPr>
        <p:spPr>
          <a:xfrm>
            <a:off x="3997325" y="4583113"/>
            <a:ext cx="18288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8676" name="矩形 198675"/>
          <p:cNvSpPr/>
          <p:nvPr/>
        </p:nvSpPr>
        <p:spPr>
          <a:xfrm>
            <a:off x="3997325" y="4964113"/>
            <a:ext cx="18288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8677" name="矩形 198676"/>
          <p:cNvSpPr/>
          <p:nvPr/>
        </p:nvSpPr>
        <p:spPr>
          <a:xfrm>
            <a:off x="3997325" y="5345113"/>
            <a:ext cx="18288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8678" name="矩形 198677"/>
          <p:cNvSpPr/>
          <p:nvPr/>
        </p:nvSpPr>
        <p:spPr>
          <a:xfrm>
            <a:off x="3997325" y="5726113"/>
            <a:ext cx="18288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8680" name="直接连接符 198679"/>
          <p:cNvSpPr/>
          <p:nvPr/>
        </p:nvSpPr>
        <p:spPr>
          <a:xfrm>
            <a:off x="3997325" y="4049713"/>
            <a:ext cx="0" cy="24749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8681" name="直接连接符 198680"/>
          <p:cNvSpPr/>
          <p:nvPr/>
        </p:nvSpPr>
        <p:spPr>
          <a:xfrm>
            <a:off x="5826125" y="4049713"/>
            <a:ext cx="0" cy="24749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8682" name="任意多边形 198681"/>
          <p:cNvSpPr/>
          <p:nvPr/>
        </p:nvSpPr>
        <p:spPr>
          <a:xfrm>
            <a:off x="3997325" y="6361113"/>
            <a:ext cx="1846263" cy="250825"/>
          </a:xfrm>
          <a:custGeom>
            <a:avLst/>
            <a:gdLst/>
            <a:ahLst/>
            <a:cxnLst/>
            <a:pathLst>
              <a:path w="1163" h="308">
                <a:moveTo>
                  <a:pt x="0" y="197"/>
                </a:moveTo>
                <a:cubicBezTo>
                  <a:pt x="21" y="175"/>
                  <a:pt x="33" y="144"/>
                  <a:pt x="55" y="123"/>
                </a:cubicBezTo>
                <a:cubicBezTo>
                  <a:pt x="82" y="98"/>
                  <a:pt x="122" y="79"/>
                  <a:pt x="157" y="68"/>
                </a:cubicBezTo>
                <a:cubicBezTo>
                  <a:pt x="204" y="19"/>
                  <a:pt x="246" y="12"/>
                  <a:pt x="314" y="3"/>
                </a:cubicBezTo>
                <a:cubicBezTo>
                  <a:pt x="351" y="6"/>
                  <a:pt x="419" y="0"/>
                  <a:pt x="462" y="22"/>
                </a:cubicBezTo>
                <a:cubicBezTo>
                  <a:pt x="514" y="48"/>
                  <a:pt x="521" y="89"/>
                  <a:pt x="582" y="105"/>
                </a:cubicBezTo>
                <a:cubicBezTo>
                  <a:pt x="612" y="127"/>
                  <a:pt x="630" y="149"/>
                  <a:pt x="665" y="160"/>
                </a:cubicBezTo>
                <a:cubicBezTo>
                  <a:pt x="708" y="204"/>
                  <a:pt x="772" y="233"/>
                  <a:pt x="831" y="252"/>
                </a:cubicBezTo>
                <a:cubicBezTo>
                  <a:pt x="875" y="282"/>
                  <a:pt x="936" y="295"/>
                  <a:pt x="988" y="308"/>
                </a:cubicBezTo>
                <a:cubicBezTo>
                  <a:pt x="1016" y="305"/>
                  <a:pt x="1044" y="306"/>
                  <a:pt x="1071" y="299"/>
                </a:cubicBezTo>
                <a:cubicBezTo>
                  <a:pt x="1079" y="297"/>
                  <a:pt x="1083" y="286"/>
                  <a:pt x="1089" y="280"/>
                </a:cubicBezTo>
                <a:cubicBezTo>
                  <a:pt x="1112" y="257"/>
                  <a:pt x="1134" y="231"/>
                  <a:pt x="1163" y="21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8683" name="文本框 198682"/>
          <p:cNvSpPr txBox="1"/>
          <p:nvPr/>
        </p:nvSpPr>
        <p:spPr>
          <a:xfrm>
            <a:off x="3997325" y="4935538"/>
            <a:ext cx="1800225" cy="457200"/>
          </a:xfrm>
          <a:prstGeom prst="rect">
            <a:avLst/>
          </a:prstGeom>
          <a:noFill/>
          <a:ln w="9525">
            <a:noFill/>
          </a:ln>
        </p:spPr>
        <p:txBody>
          <a:bodyPr lIns="36000" rIns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1 0 1 1 0 1 1 0</a:t>
            </a:r>
            <a:endParaRPr lang="zh-CN" altLang="en-US" sz="24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8684" name="文本框 198683"/>
          <p:cNvSpPr txBox="1"/>
          <p:nvPr/>
        </p:nvSpPr>
        <p:spPr>
          <a:xfrm>
            <a:off x="2754313" y="4949825"/>
            <a:ext cx="1169987" cy="457200"/>
          </a:xfrm>
          <a:prstGeom prst="rect">
            <a:avLst/>
          </a:prstGeom>
          <a:noFill/>
          <a:ln w="9525">
            <a:noFill/>
          </a:ln>
        </p:spPr>
        <p:txBody>
          <a:bodyPr lIns="0" rIns="0">
            <a:spAutoFit/>
          </a:bodyPr>
          <a:p>
            <a:pPr algn="r">
              <a:spcBef>
                <a:spcPct val="50000"/>
              </a:spcBef>
            </a:pP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38</a:t>
            </a: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F04H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8685" name="文本框 198684"/>
          <p:cNvSpPr txBox="1"/>
          <p:nvPr/>
        </p:nvSpPr>
        <p:spPr>
          <a:xfrm>
            <a:off x="1216025" y="4192588"/>
            <a:ext cx="130175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内存单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元地址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8686" name="文本框 198685"/>
          <p:cNvSpPr txBox="1"/>
          <p:nvPr/>
        </p:nvSpPr>
        <p:spPr>
          <a:xfrm>
            <a:off x="6561138" y="4192588"/>
            <a:ext cx="132715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内存单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元内容</a:t>
            </a:r>
            <a:endParaRPr lang="zh-CN" altLang="en-US" sz="24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8687" name="直接连接符 198686"/>
          <p:cNvSpPr/>
          <p:nvPr/>
        </p:nvSpPr>
        <p:spPr>
          <a:xfrm flipH="1">
            <a:off x="5508625" y="4624388"/>
            <a:ext cx="1152525" cy="431800"/>
          </a:xfrm>
          <a:prstGeom prst="line">
            <a:avLst/>
          </a:prstGeom>
          <a:ln w="2222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8688" name="直接连接符 198687"/>
          <p:cNvSpPr/>
          <p:nvPr/>
        </p:nvSpPr>
        <p:spPr>
          <a:xfrm>
            <a:off x="2341563" y="4624388"/>
            <a:ext cx="574675" cy="479425"/>
          </a:xfrm>
          <a:prstGeom prst="line">
            <a:avLst/>
          </a:prstGeom>
          <a:ln w="22225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8689" name="矩形 198688"/>
          <p:cNvSpPr/>
          <p:nvPr/>
        </p:nvSpPr>
        <p:spPr>
          <a:xfrm>
            <a:off x="3997325" y="3832225"/>
            <a:ext cx="18288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8690" name="直接连接符 198689"/>
          <p:cNvSpPr/>
          <p:nvPr/>
        </p:nvSpPr>
        <p:spPr>
          <a:xfrm>
            <a:off x="4903788" y="3832225"/>
            <a:ext cx="0" cy="360363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8691" name="直接连接符 198690"/>
          <p:cNvSpPr/>
          <p:nvPr/>
        </p:nvSpPr>
        <p:spPr>
          <a:xfrm>
            <a:off x="4429125" y="3832225"/>
            <a:ext cx="0" cy="360363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8692" name="直接连接符 198691"/>
          <p:cNvSpPr/>
          <p:nvPr/>
        </p:nvSpPr>
        <p:spPr>
          <a:xfrm>
            <a:off x="5365750" y="3832225"/>
            <a:ext cx="0" cy="360363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8693" name="直接连接符 198692"/>
          <p:cNvSpPr/>
          <p:nvPr/>
        </p:nvSpPr>
        <p:spPr>
          <a:xfrm>
            <a:off x="4213225" y="3848100"/>
            <a:ext cx="0" cy="360363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8694" name="直接连接符 198693"/>
          <p:cNvSpPr/>
          <p:nvPr/>
        </p:nvSpPr>
        <p:spPr>
          <a:xfrm>
            <a:off x="5119688" y="3848100"/>
            <a:ext cx="0" cy="360363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8695" name="直接连接符 198694"/>
          <p:cNvSpPr/>
          <p:nvPr/>
        </p:nvSpPr>
        <p:spPr>
          <a:xfrm>
            <a:off x="4673600" y="3832225"/>
            <a:ext cx="0" cy="360363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8696" name="直接连接符 198695"/>
          <p:cNvSpPr/>
          <p:nvPr/>
        </p:nvSpPr>
        <p:spPr>
          <a:xfrm>
            <a:off x="5610225" y="3832225"/>
            <a:ext cx="0" cy="360363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8697" name="文本框 198696"/>
          <p:cNvSpPr txBox="1"/>
          <p:nvPr/>
        </p:nvSpPr>
        <p:spPr>
          <a:xfrm>
            <a:off x="3492500" y="4192588"/>
            <a:ext cx="215900" cy="696912"/>
          </a:xfrm>
          <a:prstGeom prst="rect">
            <a:avLst/>
          </a:prstGeom>
          <a:noFill/>
          <a:ln w="9525">
            <a:noFill/>
          </a:ln>
        </p:spPr>
        <p:txBody>
          <a:bodyPr lIns="0" rIns="0">
            <a:spAutoFit/>
          </a:bodyPr>
          <a:p>
            <a:pPr algn="r">
              <a:lnSpc>
                <a:spcPct val="30000"/>
              </a:lnSpc>
            </a:pPr>
            <a:r>
              <a:rPr lang="en-US" altLang="zh-CN" sz="440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440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r">
              <a:lnSpc>
                <a:spcPct val="30000"/>
              </a:lnSpc>
            </a:pPr>
            <a:r>
              <a:rPr lang="en-US" altLang="zh-CN" sz="440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440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r">
              <a:lnSpc>
                <a:spcPct val="30000"/>
              </a:lnSpc>
            </a:pPr>
            <a:r>
              <a:rPr lang="en-US" altLang="zh-CN" sz="440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4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8698" name="文本框 198697"/>
          <p:cNvSpPr txBox="1"/>
          <p:nvPr/>
        </p:nvSpPr>
        <p:spPr>
          <a:xfrm>
            <a:off x="3494088" y="5718175"/>
            <a:ext cx="215900" cy="696913"/>
          </a:xfrm>
          <a:prstGeom prst="rect">
            <a:avLst/>
          </a:prstGeom>
          <a:noFill/>
          <a:ln w="9525">
            <a:noFill/>
          </a:ln>
        </p:spPr>
        <p:txBody>
          <a:bodyPr lIns="0" rIns="0">
            <a:spAutoFit/>
          </a:bodyPr>
          <a:p>
            <a:pPr algn="r">
              <a:lnSpc>
                <a:spcPct val="30000"/>
              </a:lnSpc>
            </a:pPr>
            <a:r>
              <a:rPr lang="en-US" altLang="zh-CN" sz="440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440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r">
              <a:lnSpc>
                <a:spcPct val="30000"/>
              </a:lnSpc>
            </a:pPr>
            <a:r>
              <a:rPr lang="en-US" altLang="zh-CN" sz="440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440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r">
              <a:lnSpc>
                <a:spcPct val="30000"/>
              </a:lnSpc>
            </a:pPr>
            <a:r>
              <a:rPr lang="en-US" altLang="zh-CN" sz="440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4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8699" name="文本框 198698"/>
          <p:cNvSpPr txBox="1"/>
          <p:nvPr/>
        </p:nvSpPr>
        <p:spPr>
          <a:xfrm>
            <a:off x="3348038" y="3560763"/>
            <a:ext cx="2449512" cy="2682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r">
              <a:lnSpc>
                <a:spcPct val="80000"/>
              </a:lnSpc>
            </a:pPr>
            <a:r>
              <a:rPr lang="en-US" altLang="zh-CN" sz="2200" b="0">
                <a:ea typeface="楷体_GB2312" pitchFamily="49" charset="-122"/>
              </a:rPr>
              <a:t>Bit 7 6 5 4 3 2 1 0</a:t>
            </a:r>
            <a:endParaRPr lang="en-US" altLang="zh-CN" sz="2200" b="0">
              <a:ea typeface="楷体_GB2312" pitchFamily="49" charset="-122"/>
            </a:endParaRPr>
          </a:p>
        </p:txBody>
      </p:sp>
      <p:sp>
        <p:nvSpPr>
          <p:cNvPr id="198700" name="文本框 198699"/>
          <p:cNvSpPr txBox="1"/>
          <p:nvPr/>
        </p:nvSpPr>
        <p:spPr>
          <a:xfrm>
            <a:off x="3981450" y="3792538"/>
            <a:ext cx="1800225" cy="457200"/>
          </a:xfrm>
          <a:prstGeom prst="rect">
            <a:avLst/>
          </a:prstGeom>
          <a:noFill/>
          <a:ln w="9525">
            <a:noFill/>
          </a:ln>
        </p:spPr>
        <p:txBody>
          <a:bodyPr lIns="36000" rIns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0 1 0 1 1 0 0 0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8701" name="文本框 198700"/>
          <p:cNvSpPr txBox="1"/>
          <p:nvPr/>
        </p:nvSpPr>
        <p:spPr>
          <a:xfrm>
            <a:off x="684213" y="5680075"/>
            <a:ext cx="2160587" cy="7620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200" dirty="0">
                <a:latin typeface="Times New Roman" panose="02020603050405020304" pitchFamily="18" charset="0"/>
              </a:rPr>
              <a:t>*内存单元有时又称为地址单元</a:t>
            </a:r>
            <a:endParaRPr lang="zh-CN" altLang="en-US" sz="2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9683" name="文本占位符 19968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内存容量：</a:t>
            </a:r>
            <a:endParaRPr lang="zh-CN" altLang="en-US" dirty="0"/>
          </a:p>
          <a:p>
            <a:r>
              <a:rPr lang="zh-CN" altLang="en-US" sz="2400" u="sng" dirty="0">
                <a:solidFill>
                  <a:srgbClr val="990000"/>
                </a:solidFill>
              </a:rPr>
              <a:t>即内存单元的个数</a:t>
            </a:r>
            <a:r>
              <a:rPr lang="zh-CN" altLang="en-US" sz="2400" dirty="0"/>
              <a:t>，以字节为单位。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注意：</a:t>
            </a:r>
            <a:r>
              <a:rPr lang="zh-CN" altLang="en-US" sz="2400" u="sng" dirty="0">
                <a:solidFill>
                  <a:srgbClr val="990000"/>
                </a:solidFill>
              </a:rPr>
              <a:t>内存空间</a:t>
            </a:r>
            <a:r>
              <a:rPr lang="zh-CN" altLang="en-US" sz="2400" dirty="0"/>
              <a:t>与</a:t>
            </a:r>
            <a:r>
              <a:rPr lang="zh-CN" altLang="en-US" sz="2400" u="sng" dirty="0">
                <a:solidFill>
                  <a:srgbClr val="990000"/>
                </a:solidFill>
              </a:rPr>
              <a:t>内存容量</a:t>
            </a:r>
            <a:r>
              <a:rPr lang="zh-CN" altLang="en-US" sz="2400" dirty="0"/>
              <a:t>的区别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>
                <a:solidFill>
                  <a:srgbClr val="990000"/>
                </a:solidFill>
              </a:rPr>
              <a:t>  </a:t>
            </a:r>
            <a:r>
              <a:rPr lang="zh-CN" altLang="en-US" sz="2400" dirty="0"/>
              <a:t>内存容量：实际配置的内存大小。例：某微机配置</a:t>
            </a:r>
            <a:r>
              <a:rPr lang="en-US" altLang="zh-CN" sz="2400"/>
              <a:t>2</a:t>
            </a:r>
            <a:r>
              <a:rPr lang="zh-CN" altLang="en-US" sz="2400" dirty="0"/>
              <a:t>条     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/>
              <a:t>            128MB</a:t>
            </a:r>
            <a:r>
              <a:rPr lang="zh-CN" altLang="en-US" sz="2400" dirty="0"/>
              <a:t>的</a:t>
            </a:r>
            <a:r>
              <a:rPr lang="en-US" altLang="zh-CN" sz="2400"/>
              <a:t>SDRAM</a:t>
            </a:r>
            <a:r>
              <a:rPr lang="zh-CN" altLang="en-US" sz="2400" dirty="0"/>
              <a:t>内存条，其内存容量为</a:t>
            </a:r>
            <a:r>
              <a:rPr lang="en-US" altLang="zh-CN" sz="2400"/>
              <a:t>256MB</a:t>
            </a:r>
            <a:endParaRPr lang="en-US" altLang="zh-CN" sz="2400"/>
          </a:p>
          <a:p>
            <a:pPr>
              <a:buNone/>
            </a:pPr>
            <a:r>
              <a:rPr lang="en-US" altLang="zh-CN" sz="2400"/>
              <a:t>  </a:t>
            </a:r>
            <a:r>
              <a:rPr lang="zh-CN" altLang="en-US" sz="2400" dirty="0"/>
              <a:t>内存空间：又称为存储空间、寻址范围，是指微机的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         寻址能力，与</a:t>
            </a:r>
            <a:r>
              <a:rPr lang="en-US" altLang="zh-CN" sz="2400"/>
              <a:t>CPU</a:t>
            </a:r>
            <a:r>
              <a:rPr lang="zh-CN" altLang="en-US" sz="2400" dirty="0"/>
              <a:t>的地址总线宽度有关。</a:t>
            </a:r>
            <a:endParaRPr lang="zh-CN" altLang="en-US" sz="2400" dirty="0"/>
          </a:p>
          <a:p>
            <a:endParaRPr lang="zh-CN" altLang="en-US" sz="1800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0707" name="文本占位符 20070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内存操作</a:t>
            </a:r>
            <a:endParaRPr lang="zh-CN" altLang="en-US" dirty="0"/>
          </a:p>
          <a:p>
            <a:r>
              <a:rPr lang="zh-CN" altLang="en-US" sz="2400" dirty="0"/>
              <a:t>读：将内存单元的内容取入</a:t>
            </a:r>
            <a:r>
              <a:rPr lang="en-US" altLang="zh-CN" sz="2400"/>
              <a:t>CPU，</a:t>
            </a:r>
            <a:r>
              <a:rPr lang="zh-CN" altLang="en-US" sz="2400" dirty="0"/>
              <a:t>原单元内容不改变；</a:t>
            </a:r>
            <a:endParaRPr lang="en-US" altLang="zh-CN" sz="2400"/>
          </a:p>
          <a:p>
            <a:r>
              <a:rPr lang="zh-CN" altLang="en-US" sz="2400" dirty="0"/>
              <a:t>写：</a:t>
            </a:r>
            <a:r>
              <a:rPr lang="en-US" altLang="zh-CN" sz="2400"/>
              <a:t>CPU</a:t>
            </a:r>
            <a:r>
              <a:rPr lang="zh-CN" altLang="en-US" sz="2400" dirty="0"/>
              <a:t>将信息放入内存单元，单元中原来的内容被覆盖；</a:t>
            </a:r>
            <a:endParaRPr lang="en-US" altLang="zh-CN" sz="2400">
              <a:ea typeface="隶书" panose="02010509060101010101" pitchFamily="49" charset="-122"/>
            </a:endParaRPr>
          </a:p>
          <a:p>
            <a:r>
              <a:rPr lang="zh-CN" altLang="en-US" sz="2400" dirty="0"/>
              <a:t>刷新：对</a:t>
            </a:r>
            <a:r>
              <a:rPr lang="en-US" altLang="zh-CN" sz="2400"/>
              <a:t>CPU</a:t>
            </a:r>
            <a:r>
              <a:rPr lang="zh-CN" altLang="en-US" sz="2400" dirty="0"/>
              <a:t>透明，仅动态存储器有此操作。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内存的读写的步骤为：</a:t>
            </a:r>
            <a:endParaRPr lang="zh-CN" altLang="en-US" sz="2400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>
                <a:solidFill>
                  <a:srgbClr val="000066"/>
                </a:solidFill>
              </a:rPr>
              <a:t>CPU</a:t>
            </a:r>
            <a:r>
              <a:rPr lang="zh-CN" altLang="en-US" sz="2000" b="1" dirty="0">
                <a:solidFill>
                  <a:srgbClr val="000066"/>
                </a:solidFill>
              </a:rPr>
              <a:t>把要读写的内存单元的地址放到</a:t>
            </a:r>
            <a:r>
              <a:rPr lang="en-US" altLang="zh-CN" sz="2000" b="1">
                <a:solidFill>
                  <a:srgbClr val="000066"/>
                </a:solidFill>
              </a:rPr>
              <a:t>AB</a:t>
            </a:r>
            <a:r>
              <a:rPr lang="zh-CN" altLang="en-US" sz="2000" b="1" dirty="0">
                <a:solidFill>
                  <a:srgbClr val="000066"/>
                </a:solidFill>
              </a:rPr>
              <a:t>上</a:t>
            </a:r>
            <a:endParaRPr lang="zh-CN" altLang="en-US" sz="2000" b="1" dirty="0">
              <a:solidFill>
                <a:srgbClr val="000066"/>
              </a:solidFill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solidFill>
                  <a:srgbClr val="000066"/>
                </a:solidFill>
              </a:rPr>
              <a:t>若是写操作，</a:t>
            </a:r>
            <a:r>
              <a:rPr lang="en-US" altLang="zh-CN" sz="2000" b="1">
                <a:solidFill>
                  <a:srgbClr val="000066"/>
                </a:solidFill>
              </a:rPr>
              <a:t>CPU</a:t>
            </a:r>
            <a:r>
              <a:rPr lang="zh-CN" altLang="en-US" sz="2000" b="1" dirty="0">
                <a:solidFill>
                  <a:srgbClr val="000066"/>
                </a:solidFill>
              </a:rPr>
              <a:t>紧接着把要写入的数据放到</a:t>
            </a:r>
            <a:r>
              <a:rPr lang="en-US" altLang="zh-CN" sz="2000" b="1">
                <a:solidFill>
                  <a:srgbClr val="000066"/>
                </a:solidFill>
              </a:rPr>
              <a:t>DB</a:t>
            </a:r>
            <a:r>
              <a:rPr lang="zh-CN" altLang="en-US" sz="2000" b="1" dirty="0">
                <a:solidFill>
                  <a:srgbClr val="000066"/>
                </a:solidFill>
              </a:rPr>
              <a:t>上</a:t>
            </a:r>
            <a:endParaRPr lang="zh-CN" altLang="en-US" sz="2000" b="1" dirty="0">
              <a:solidFill>
                <a:srgbClr val="000066"/>
              </a:solidFill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>
                <a:solidFill>
                  <a:srgbClr val="000066"/>
                </a:solidFill>
              </a:rPr>
              <a:t>CPU</a:t>
            </a:r>
            <a:r>
              <a:rPr lang="zh-CN" altLang="en-US" sz="2000" b="1" dirty="0">
                <a:solidFill>
                  <a:srgbClr val="000066"/>
                </a:solidFill>
              </a:rPr>
              <a:t>发出读写命令</a:t>
            </a:r>
            <a:endParaRPr lang="zh-CN" altLang="en-US" sz="2000" b="1" dirty="0">
              <a:solidFill>
                <a:srgbClr val="000066"/>
              </a:solidFill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solidFill>
                  <a:srgbClr val="000066"/>
                </a:solidFill>
              </a:rPr>
              <a:t>数据被写入指定的单元或从指定的单元读出到</a:t>
            </a:r>
            <a:r>
              <a:rPr lang="en-US" altLang="zh-CN" sz="2000" b="1">
                <a:solidFill>
                  <a:srgbClr val="000066"/>
                </a:solidFill>
              </a:rPr>
              <a:t>DB</a:t>
            </a:r>
            <a:endParaRPr lang="en-US" altLang="zh-CN" sz="2000" b="1">
              <a:solidFill>
                <a:srgbClr val="000066"/>
              </a:solidFill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solidFill>
                  <a:srgbClr val="000066"/>
                </a:solidFill>
              </a:rPr>
              <a:t>若是读操作， </a:t>
            </a:r>
            <a:r>
              <a:rPr lang="en-US" altLang="zh-CN" sz="2000" b="1">
                <a:solidFill>
                  <a:srgbClr val="000066"/>
                </a:solidFill>
              </a:rPr>
              <a:t>CPU</a:t>
            </a:r>
            <a:r>
              <a:rPr lang="zh-CN" altLang="en-US" sz="2000" b="1" dirty="0">
                <a:solidFill>
                  <a:srgbClr val="000066"/>
                </a:solidFill>
              </a:rPr>
              <a:t>紧接着从</a:t>
            </a:r>
            <a:r>
              <a:rPr lang="en-US" altLang="zh-CN" sz="2000" b="1">
                <a:solidFill>
                  <a:srgbClr val="000066"/>
                </a:solidFill>
              </a:rPr>
              <a:t>DB</a:t>
            </a:r>
            <a:r>
              <a:rPr lang="zh-CN" altLang="en-US" sz="2000" b="1" dirty="0">
                <a:solidFill>
                  <a:srgbClr val="000066"/>
                </a:solidFill>
              </a:rPr>
              <a:t>上取回数据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731" name="文本占位符 20173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内存储器的分类</a:t>
            </a:r>
            <a:endParaRPr lang="zh-CN" altLang="en-US" dirty="0"/>
          </a:p>
          <a:p>
            <a:r>
              <a:rPr lang="zh-CN" altLang="en-US" sz="2400" dirty="0"/>
              <a:t>读写存储器（</a:t>
            </a:r>
            <a:r>
              <a:rPr lang="en-US" altLang="zh-CN" sz="2400"/>
              <a:t>RAM）</a:t>
            </a:r>
            <a:endParaRPr lang="zh-CN" altLang="en-US" sz="2400" dirty="0"/>
          </a:p>
          <a:p>
            <a:pPr lvl="2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dirty="0">
                <a:solidFill>
                  <a:srgbClr val="000066"/>
                </a:solidFill>
              </a:rPr>
              <a:t>可读可写</a:t>
            </a:r>
            <a:endParaRPr lang="zh-CN" altLang="en-US" sz="2400" dirty="0">
              <a:solidFill>
                <a:srgbClr val="000066"/>
              </a:solidFill>
            </a:endParaRPr>
          </a:p>
          <a:p>
            <a:pPr lvl="2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dirty="0">
                <a:solidFill>
                  <a:srgbClr val="000066"/>
                </a:solidFill>
              </a:rPr>
              <a:t>易失性，临时存放程序和数据</a:t>
            </a:r>
            <a:endParaRPr lang="zh-CN" altLang="en-US" sz="2400" dirty="0">
              <a:solidFill>
                <a:srgbClr val="000066"/>
              </a:solidFill>
            </a:endParaRPr>
          </a:p>
          <a:p>
            <a:r>
              <a:rPr lang="zh-CN" altLang="en-US" sz="2400" dirty="0"/>
              <a:t>只读存储器（</a:t>
            </a:r>
            <a:r>
              <a:rPr lang="en-US" altLang="zh-CN" sz="2400"/>
              <a:t>ROM）</a:t>
            </a:r>
            <a:endParaRPr lang="zh-CN" altLang="en-US" sz="2400" dirty="0"/>
          </a:p>
          <a:p>
            <a:pPr lvl="2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dirty="0">
                <a:solidFill>
                  <a:srgbClr val="000066"/>
                </a:solidFill>
              </a:rPr>
              <a:t>工作时只能读</a:t>
            </a:r>
            <a:endParaRPr lang="zh-CN" altLang="en-US" sz="2400" dirty="0">
              <a:solidFill>
                <a:srgbClr val="000066"/>
              </a:solidFill>
            </a:endParaRPr>
          </a:p>
          <a:p>
            <a:pPr lvl="2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dirty="0">
                <a:solidFill>
                  <a:srgbClr val="000066"/>
                </a:solidFill>
              </a:rPr>
              <a:t>非易失性，永久或半永久性存放信息</a:t>
            </a:r>
            <a:endParaRPr lang="zh-CN" altLang="en-US" sz="2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2755" name="文本占位符 20275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硬件系统</a:t>
            </a:r>
            <a:r>
              <a:rPr lang="en-US" altLang="zh-CN">
                <a:latin typeface="宋体" panose="02010600030101010101" pitchFamily="2" charset="-122"/>
              </a:rPr>
              <a:t>——</a:t>
            </a:r>
            <a:r>
              <a:rPr lang="zh-CN" altLang="en-US" dirty="0"/>
              <a:t>输入/输出接口</a:t>
            </a:r>
            <a:endParaRPr lang="zh-CN" altLang="en-US" dirty="0"/>
          </a:p>
          <a:p>
            <a:r>
              <a:rPr lang="zh-CN" altLang="en-US" sz="2400" dirty="0"/>
              <a:t>简写为</a:t>
            </a:r>
            <a:r>
              <a:rPr lang="en-US" altLang="zh-CN" sz="2400"/>
              <a:t>I/O</a:t>
            </a:r>
            <a:r>
              <a:rPr lang="zh-CN" altLang="en-US" sz="2400" dirty="0"/>
              <a:t>接口，是</a:t>
            </a:r>
            <a:r>
              <a:rPr lang="en-US" altLang="zh-CN" sz="2400"/>
              <a:t>CPU</a:t>
            </a:r>
            <a:r>
              <a:rPr lang="zh-CN" altLang="en-US" sz="2400" dirty="0"/>
              <a:t>与外部设备间的桥梁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202756" name="矩形 202755"/>
          <p:cNvSpPr/>
          <p:nvPr/>
        </p:nvSpPr>
        <p:spPr>
          <a:xfrm>
            <a:off x="890588" y="3357563"/>
            <a:ext cx="1066800" cy="1143000"/>
          </a:xfrm>
          <a:prstGeom prst="rect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2757" name="矩形 202756"/>
          <p:cNvSpPr/>
          <p:nvPr/>
        </p:nvSpPr>
        <p:spPr>
          <a:xfrm>
            <a:off x="3557588" y="3357563"/>
            <a:ext cx="1143000" cy="11430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2758" name="矩形 202757"/>
          <p:cNvSpPr/>
          <p:nvPr/>
        </p:nvSpPr>
        <p:spPr>
          <a:xfrm>
            <a:off x="6300788" y="3357563"/>
            <a:ext cx="914400" cy="12192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2759" name="文本框 202758"/>
          <p:cNvSpPr txBox="1"/>
          <p:nvPr/>
        </p:nvSpPr>
        <p:spPr>
          <a:xfrm>
            <a:off x="1042988" y="3662363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</a:rPr>
              <a:t>CPU</a:t>
            </a:r>
            <a:endParaRPr lang="en-US" altLang="zh-CN" sz="24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02760" name="文本框 202759"/>
          <p:cNvSpPr txBox="1"/>
          <p:nvPr/>
        </p:nvSpPr>
        <p:spPr>
          <a:xfrm>
            <a:off x="3709988" y="3433763"/>
            <a:ext cx="1143000" cy="1004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</a:rPr>
              <a:t>I/O</a:t>
            </a:r>
            <a:endParaRPr lang="en-US" altLang="zh-CN" sz="240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接口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02761" name="文本框 202760"/>
          <p:cNvSpPr txBox="1"/>
          <p:nvPr/>
        </p:nvSpPr>
        <p:spPr>
          <a:xfrm>
            <a:off x="6376988" y="3662363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外设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02762" name="左右箭头 202761"/>
          <p:cNvSpPr/>
          <p:nvPr/>
        </p:nvSpPr>
        <p:spPr>
          <a:xfrm>
            <a:off x="1957388" y="3814763"/>
            <a:ext cx="1600200" cy="228600"/>
          </a:xfrm>
          <a:prstGeom prst="leftRightArrow">
            <a:avLst>
              <a:gd name="adj1" fmla="val 50000"/>
              <a:gd name="adj2" fmla="val 140000"/>
            </a:avLst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2763" name="左右箭头 202762"/>
          <p:cNvSpPr/>
          <p:nvPr/>
        </p:nvSpPr>
        <p:spPr>
          <a:xfrm>
            <a:off x="4700588" y="3814763"/>
            <a:ext cx="1600200" cy="228600"/>
          </a:xfrm>
          <a:prstGeom prst="leftRightArrow">
            <a:avLst>
              <a:gd name="adj1" fmla="val 50000"/>
              <a:gd name="adj2" fmla="val 140000"/>
            </a:avLst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03" name="文本占位符 20480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接口的功能：</a:t>
            </a:r>
            <a:endParaRPr lang="zh-CN" altLang="en-US" dirty="0"/>
          </a:p>
          <a:p>
            <a:r>
              <a:rPr lang="zh-CN" altLang="en-US" sz="2400" dirty="0"/>
              <a:t>提供驱动外设的电压或电流；</a:t>
            </a:r>
            <a:endParaRPr lang="zh-CN" altLang="en-US" sz="2400" dirty="0"/>
          </a:p>
          <a:p>
            <a:r>
              <a:rPr lang="zh-CN" altLang="en-US" sz="2400" dirty="0"/>
              <a:t>匹配计算机与外设之间的信号电平、速度、信号类型、数据格式等；</a:t>
            </a:r>
            <a:endParaRPr lang="zh-CN" altLang="en-US" sz="2400" dirty="0"/>
          </a:p>
          <a:p>
            <a:r>
              <a:rPr lang="zh-CN" altLang="en-US" sz="2400" dirty="0"/>
              <a:t>缓存发给外设的数据、控制命令和外设提供的运行状态信息；</a:t>
            </a:r>
            <a:endParaRPr lang="zh-CN" altLang="en-US" sz="2400" dirty="0"/>
          </a:p>
          <a:p>
            <a:r>
              <a:rPr lang="en-US" altLang="zh-CN" sz="2400"/>
              <a:t>DMA</a:t>
            </a:r>
            <a:r>
              <a:rPr lang="zh-CN" altLang="en-US" sz="2400" dirty="0"/>
              <a:t>控制和中断控制。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418" name="标题 18841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dirty="0"/>
              <a:t>主要内容：</a:t>
            </a:r>
            <a:endParaRPr lang="zh-CN" altLang="en-US" dirty="0"/>
          </a:p>
        </p:txBody>
      </p:sp>
      <p:sp>
        <p:nvSpPr>
          <p:cNvPr id="188419" name="文本占位符 18841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endParaRPr lang="zh-CN" altLang="en-US" dirty="0"/>
          </a:p>
          <a:p>
            <a:r>
              <a:rPr lang="zh-CN" altLang="en-US" dirty="0"/>
              <a:t>微型机的构成及工作原理</a:t>
            </a:r>
            <a:endParaRPr lang="zh-CN" altLang="en-US" dirty="0"/>
          </a:p>
          <a:p>
            <a:r>
              <a:rPr lang="zh-CN" altLang="en-US" dirty="0"/>
              <a:t>8088</a:t>
            </a:r>
            <a:r>
              <a:rPr lang="en-US" altLang="zh-CN"/>
              <a:t>/</a:t>
            </a:r>
            <a:r>
              <a:rPr lang="zh-CN" altLang="en-US" dirty="0"/>
              <a:t>8086 </a:t>
            </a:r>
            <a:r>
              <a:rPr lang="en-US" altLang="zh-CN"/>
              <a:t>CPU</a:t>
            </a:r>
            <a:r>
              <a:rPr lang="zh-CN" altLang="en-US" dirty="0"/>
              <a:t>的结构及工作原理</a:t>
            </a:r>
            <a:endParaRPr lang="zh-CN" altLang="en-US" dirty="0"/>
          </a:p>
          <a:p>
            <a:r>
              <a:rPr lang="zh-CN" altLang="en-US" dirty="0"/>
              <a:t>系统总线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827" name="文本占位符 205826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382000" cy="5334000"/>
          </a:xfrm>
          <a:ln/>
        </p:spPr>
        <p:txBody>
          <a:bodyPr/>
          <a:p>
            <a:pPr eaLnBrk="0" hangingPunct="0">
              <a:lnSpc>
                <a:spcPct val="110000"/>
              </a:lnSpc>
              <a:buNone/>
            </a:pPr>
            <a:r>
              <a:rPr lang="zh-CN" altLang="en-US" dirty="0"/>
              <a:t>硬件系统</a:t>
            </a:r>
            <a:r>
              <a:rPr lang="en-US" altLang="zh-CN">
                <a:latin typeface="宋体" panose="02010600030101010101" pitchFamily="2" charset="-122"/>
              </a:rPr>
              <a:t>——</a:t>
            </a:r>
            <a:r>
              <a:rPr lang="zh-CN" altLang="en-US" dirty="0"/>
              <a:t>总线</a:t>
            </a:r>
            <a:r>
              <a:rPr lang="en-US" altLang="zh-CN"/>
              <a:t>BUS</a:t>
            </a:r>
            <a:endParaRPr lang="zh-CN" altLang="en-US" dirty="0"/>
          </a:p>
          <a:p>
            <a:pPr>
              <a:lnSpc>
                <a:spcPct val="110000"/>
              </a:lnSpc>
              <a:buNone/>
            </a:pPr>
            <a:r>
              <a:rPr lang="zh-CN" altLang="en-US" sz="2400" dirty="0"/>
              <a:t>连接多个功能部件的一组公共信号线</a:t>
            </a:r>
            <a:endParaRPr lang="zh-CN" altLang="en-US" sz="2400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u="sng" dirty="0">
                <a:solidFill>
                  <a:srgbClr val="990000"/>
                </a:solidFill>
              </a:rPr>
              <a:t>地址总线</a:t>
            </a:r>
            <a:r>
              <a:rPr lang="en-US" altLang="zh-CN" b="1" u="sng">
                <a:solidFill>
                  <a:srgbClr val="990000"/>
                </a:solidFill>
              </a:rPr>
              <a:t>AB</a:t>
            </a:r>
            <a:r>
              <a:rPr lang="zh-CN" altLang="en-US" b="1" dirty="0">
                <a:solidFill>
                  <a:srgbClr val="000066"/>
                </a:solidFill>
              </a:rPr>
              <a:t>：用来传送</a:t>
            </a:r>
            <a:r>
              <a:rPr lang="en-US" altLang="zh-CN" b="1">
                <a:solidFill>
                  <a:srgbClr val="000066"/>
                </a:solidFill>
              </a:rPr>
              <a:t>CPU</a:t>
            </a:r>
            <a:r>
              <a:rPr lang="zh-CN" altLang="en-US" b="1" dirty="0">
                <a:solidFill>
                  <a:srgbClr val="000066"/>
                </a:solidFill>
              </a:rPr>
              <a:t>输出的地址信号，确定被访问的存储单元、</a:t>
            </a:r>
            <a:r>
              <a:rPr lang="en-US" altLang="zh-CN" b="1">
                <a:solidFill>
                  <a:srgbClr val="000066"/>
                </a:solidFill>
              </a:rPr>
              <a:t>I/O</a:t>
            </a:r>
            <a:r>
              <a:rPr lang="zh-CN" altLang="en-US" b="1" dirty="0">
                <a:solidFill>
                  <a:srgbClr val="000066"/>
                </a:solidFill>
              </a:rPr>
              <a:t>端口。</a:t>
            </a:r>
            <a:r>
              <a:rPr lang="zh-CN" altLang="en-US" b="1" dirty="0">
                <a:solidFill>
                  <a:srgbClr val="990000"/>
                </a:solidFill>
              </a:rPr>
              <a:t>地址线的根数</a:t>
            </a:r>
            <a:r>
              <a:rPr lang="zh-CN" altLang="en-US" b="1" dirty="0">
                <a:solidFill>
                  <a:srgbClr val="000066"/>
                </a:solidFill>
              </a:rPr>
              <a:t>决定了</a:t>
            </a:r>
            <a:r>
              <a:rPr lang="en-US" altLang="zh-CN" b="1">
                <a:solidFill>
                  <a:srgbClr val="000066"/>
                </a:solidFill>
              </a:rPr>
              <a:t>CPU</a:t>
            </a:r>
            <a:r>
              <a:rPr lang="zh-CN" altLang="en-US" b="1" dirty="0">
                <a:solidFill>
                  <a:srgbClr val="000066"/>
                </a:solidFill>
              </a:rPr>
              <a:t>的寻址范围。</a:t>
            </a:r>
            <a:endParaRPr lang="zh-CN" altLang="en-US" b="1" dirty="0">
              <a:solidFill>
                <a:srgbClr val="000066"/>
              </a:solidFill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buNone/>
            </a:pPr>
            <a:r>
              <a:rPr lang="zh-CN" altLang="en-US" b="1" dirty="0"/>
              <a:t>       </a:t>
            </a:r>
            <a:r>
              <a:rPr lang="en-US" altLang="zh-CN" sz="2000" b="1"/>
              <a:t>CPU</a:t>
            </a:r>
            <a:r>
              <a:rPr lang="zh-CN" altLang="en-US" sz="2000" b="1" dirty="0"/>
              <a:t>的寻址范围 </a:t>
            </a:r>
            <a:r>
              <a:rPr lang="en-US" altLang="zh-CN" sz="2000" b="1"/>
              <a:t>= 2</a:t>
            </a:r>
            <a:r>
              <a:rPr lang="en-US" altLang="zh-CN" sz="2000" b="1" baseline="50000"/>
              <a:t>n</a:t>
            </a:r>
            <a:r>
              <a:rPr lang="zh-CN" altLang="en-US" sz="2000" b="1" dirty="0"/>
              <a:t>，  </a:t>
            </a:r>
            <a:r>
              <a:rPr lang="en-US" altLang="zh-CN" sz="2000" b="1"/>
              <a:t>n</a:t>
            </a:r>
            <a:r>
              <a:rPr lang="en-US" altLang="zh-CN" sz="2000" b="1">
                <a:latin typeface="宋体" panose="02010600030101010101" pitchFamily="2" charset="-122"/>
              </a:rPr>
              <a:t>——</a:t>
            </a:r>
            <a:r>
              <a:rPr lang="zh-CN" altLang="en-US" sz="2000" b="1" dirty="0"/>
              <a:t>地址线根数</a:t>
            </a:r>
            <a:endParaRPr lang="zh-CN" altLang="en-US" sz="2000" b="1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u="sng" dirty="0">
                <a:solidFill>
                  <a:srgbClr val="990000"/>
                </a:solidFill>
              </a:rPr>
              <a:t>数据总线</a:t>
            </a:r>
            <a:r>
              <a:rPr lang="en-US" altLang="zh-CN" b="1" u="sng">
                <a:solidFill>
                  <a:srgbClr val="990000"/>
                </a:solidFill>
              </a:rPr>
              <a:t>DB</a:t>
            </a:r>
            <a:r>
              <a:rPr lang="zh-CN" altLang="en-US" b="1" dirty="0">
                <a:solidFill>
                  <a:srgbClr val="000066"/>
                </a:solidFill>
              </a:rPr>
              <a:t>：在</a:t>
            </a:r>
            <a:r>
              <a:rPr lang="en-US" altLang="zh-CN" b="1">
                <a:solidFill>
                  <a:srgbClr val="000066"/>
                </a:solidFill>
              </a:rPr>
              <a:t>CPU</a:t>
            </a:r>
            <a:r>
              <a:rPr lang="zh-CN" altLang="en-US" b="1" dirty="0">
                <a:solidFill>
                  <a:srgbClr val="000066"/>
                </a:solidFill>
              </a:rPr>
              <a:t>与存储器、</a:t>
            </a:r>
            <a:r>
              <a:rPr lang="en-US" altLang="zh-CN" b="1">
                <a:solidFill>
                  <a:srgbClr val="000066"/>
                </a:solidFill>
              </a:rPr>
              <a:t>I/O</a:t>
            </a:r>
            <a:r>
              <a:rPr lang="zh-CN" altLang="en-US" b="1" dirty="0">
                <a:solidFill>
                  <a:srgbClr val="000066"/>
                </a:solidFill>
              </a:rPr>
              <a:t>接口之间数据传送的公共通路。</a:t>
            </a:r>
            <a:r>
              <a:rPr lang="zh-CN" altLang="en-US" b="1" dirty="0">
                <a:solidFill>
                  <a:srgbClr val="990000"/>
                </a:solidFill>
              </a:rPr>
              <a:t>数据总线的条数</a:t>
            </a:r>
            <a:r>
              <a:rPr lang="zh-CN" altLang="en-US" b="1" dirty="0">
                <a:solidFill>
                  <a:srgbClr val="000066"/>
                </a:solidFill>
              </a:rPr>
              <a:t>决定</a:t>
            </a:r>
            <a:r>
              <a:rPr lang="en-US" altLang="zh-CN" b="1">
                <a:solidFill>
                  <a:srgbClr val="000066"/>
                </a:solidFill>
              </a:rPr>
              <a:t>CPU</a:t>
            </a:r>
            <a:r>
              <a:rPr lang="zh-CN" altLang="en-US" b="1" dirty="0">
                <a:solidFill>
                  <a:srgbClr val="000066"/>
                </a:solidFill>
              </a:rPr>
              <a:t>一次最多可以传送的数据宽度。</a:t>
            </a:r>
            <a:endParaRPr lang="zh-CN" altLang="en-US" b="1" dirty="0">
              <a:solidFill>
                <a:srgbClr val="000066"/>
              </a:solidFill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u="sng" dirty="0">
                <a:solidFill>
                  <a:srgbClr val="990000"/>
                </a:solidFill>
              </a:rPr>
              <a:t>控制总线</a:t>
            </a:r>
            <a:r>
              <a:rPr lang="en-US" altLang="zh-CN" b="1" u="sng">
                <a:solidFill>
                  <a:srgbClr val="990000"/>
                </a:solidFill>
              </a:rPr>
              <a:t>CB</a:t>
            </a:r>
            <a:r>
              <a:rPr lang="zh-CN" altLang="en-US" b="1" dirty="0">
                <a:solidFill>
                  <a:srgbClr val="000066"/>
                </a:solidFill>
              </a:rPr>
              <a:t>：用来传送各种控制信号。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6851" name="文本占位符 20685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2. 软件系统</a:t>
            </a:r>
            <a:endParaRPr lang="zh-CN" altLang="en-US" dirty="0"/>
          </a:p>
          <a:p>
            <a:pPr>
              <a:buNone/>
            </a:pPr>
            <a:r>
              <a:rPr lang="zh-CN" altLang="en-US" sz="2400" dirty="0"/>
              <a:t>软件：为运行、管理和维护计算机系统或为实现某一功能而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编写的各种程序的总和及其相关资料。</a:t>
            </a:r>
            <a:endParaRPr lang="zh-CN" altLang="en-US" sz="2400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06852" name="文本框 206851"/>
          <p:cNvSpPr txBox="1"/>
          <p:nvPr/>
        </p:nvSpPr>
        <p:spPr>
          <a:xfrm>
            <a:off x="2457450" y="3895725"/>
            <a:ext cx="2133600" cy="4572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rPr>
              <a:t>系统软件</a:t>
            </a:r>
            <a:endParaRPr lang="zh-CN" altLang="en-US" sz="240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206853" name="文本框 206852"/>
          <p:cNvSpPr txBox="1"/>
          <p:nvPr/>
        </p:nvSpPr>
        <p:spPr>
          <a:xfrm>
            <a:off x="2500313" y="5419725"/>
            <a:ext cx="2057400" cy="45720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rPr>
              <a:t>应用软件</a:t>
            </a:r>
            <a:endParaRPr lang="zh-CN" altLang="en-US" sz="240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206854" name="文本框 206853"/>
          <p:cNvSpPr txBox="1"/>
          <p:nvPr/>
        </p:nvSpPr>
        <p:spPr>
          <a:xfrm>
            <a:off x="4170363" y="3155950"/>
            <a:ext cx="1655762" cy="1978025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>
              <a:spcBef>
                <a:spcPct val="30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rPr>
              <a:t>操作系统</a:t>
            </a:r>
            <a:endParaRPr lang="zh-CN" altLang="en-US" sz="240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rPr>
              <a:t>编译系统</a:t>
            </a:r>
            <a:endParaRPr lang="zh-CN" altLang="en-US" sz="240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rPr>
              <a:t>网络系统</a:t>
            </a:r>
            <a:endParaRPr lang="zh-CN" altLang="en-US" sz="240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rPr>
              <a:t>工具软件</a:t>
            </a:r>
            <a:endParaRPr lang="zh-CN" altLang="en-US" sz="240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206855" name="左大括号 206854"/>
          <p:cNvSpPr/>
          <p:nvPr/>
        </p:nvSpPr>
        <p:spPr>
          <a:xfrm>
            <a:off x="2268538" y="4113213"/>
            <a:ext cx="246062" cy="1604962"/>
          </a:xfrm>
          <a:prstGeom prst="leftBrace">
            <a:avLst>
              <a:gd name="adj1" fmla="val 54354"/>
              <a:gd name="adj2" fmla="val 50000"/>
            </a:avLst>
          </a:prstGeom>
          <a:noFill/>
          <a:ln w="25400" cap="sq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6856" name="左大括号 206855"/>
          <p:cNvSpPr/>
          <p:nvPr/>
        </p:nvSpPr>
        <p:spPr>
          <a:xfrm>
            <a:off x="3924300" y="3400425"/>
            <a:ext cx="288925" cy="1511300"/>
          </a:xfrm>
          <a:prstGeom prst="leftBrace">
            <a:avLst>
              <a:gd name="adj1" fmla="val 43589"/>
              <a:gd name="adj2" fmla="val 50000"/>
            </a:avLst>
          </a:prstGeom>
          <a:noFill/>
          <a:ln w="25400" cap="sq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6857" name="文本框 206856"/>
          <p:cNvSpPr txBox="1"/>
          <p:nvPr/>
        </p:nvSpPr>
        <p:spPr>
          <a:xfrm>
            <a:off x="1219200" y="4657725"/>
            <a:ext cx="1143000" cy="579438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rPr>
              <a:t>软件</a:t>
            </a:r>
            <a:endParaRPr lang="zh-CN" altLang="en-US" sz="240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0339" name="文本占位符 2703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3. 微型计算机的物理结构</a:t>
            </a:r>
            <a:endParaRPr lang="zh-CN" altLang="en-US" dirty="0"/>
          </a:p>
          <a:p>
            <a:endParaRPr lang="zh-CN" altLang="en-US" b="0" dirty="0">
              <a:ea typeface="隶书" panose="02010509060101010101" pitchFamily="49" charset="-122"/>
            </a:endParaRPr>
          </a:p>
        </p:txBody>
      </p:sp>
      <p:sp>
        <p:nvSpPr>
          <p:cNvPr id="270340" name="矩形 270339"/>
          <p:cNvSpPr/>
          <p:nvPr/>
        </p:nvSpPr>
        <p:spPr>
          <a:xfrm>
            <a:off x="3781425" y="2205038"/>
            <a:ext cx="863600" cy="431800"/>
          </a:xfrm>
          <a:prstGeom prst="rect">
            <a:avLst/>
          </a:prstGeom>
          <a:solidFill>
            <a:srgbClr val="01F7B7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b="0">
                <a:solidFill>
                  <a:schemeClr val="tx2"/>
                </a:solidFill>
                <a:latin typeface="宋体" panose="02010600030101010101" pitchFamily="2" charset="-122"/>
              </a:rPr>
              <a:t>CPU</a:t>
            </a:r>
            <a:endParaRPr lang="en-US" altLang="zh-CN" b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70341" name="矩形 270340"/>
          <p:cNvSpPr/>
          <p:nvPr/>
        </p:nvSpPr>
        <p:spPr>
          <a:xfrm>
            <a:off x="3709988" y="2997200"/>
            <a:ext cx="1008062" cy="935038"/>
          </a:xfrm>
          <a:prstGeom prst="rect">
            <a:avLst/>
          </a:prstGeom>
          <a:solidFill>
            <a:srgbClr val="01F7B7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北桥</a:t>
            </a:r>
            <a:endParaRPr lang="zh-CN" altLang="en-US" b="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70342" name="矩形 270341"/>
          <p:cNvSpPr/>
          <p:nvPr/>
        </p:nvSpPr>
        <p:spPr>
          <a:xfrm>
            <a:off x="3709988" y="4870450"/>
            <a:ext cx="1008062" cy="935038"/>
          </a:xfrm>
          <a:prstGeom prst="rect">
            <a:avLst/>
          </a:prstGeom>
          <a:solidFill>
            <a:srgbClr val="01F7B7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南桥</a:t>
            </a:r>
            <a:endParaRPr lang="zh-CN" altLang="en-US" b="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70343" name="上下箭头 270342"/>
          <p:cNvSpPr/>
          <p:nvPr/>
        </p:nvSpPr>
        <p:spPr>
          <a:xfrm>
            <a:off x="4068763" y="2638425"/>
            <a:ext cx="288925" cy="358775"/>
          </a:xfrm>
          <a:prstGeom prst="upDownArrow">
            <a:avLst>
              <a:gd name="adj1" fmla="val 50000"/>
              <a:gd name="adj2" fmla="val 24835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0344" name="左右箭头 270343"/>
          <p:cNvSpPr/>
          <p:nvPr/>
        </p:nvSpPr>
        <p:spPr>
          <a:xfrm>
            <a:off x="1333500" y="4219575"/>
            <a:ext cx="7056438" cy="360363"/>
          </a:xfrm>
          <a:prstGeom prst="leftRightArrow">
            <a:avLst>
              <a:gd name="adj1" fmla="val 65638"/>
              <a:gd name="adj2" fmla="val 68716"/>
            </a:avLst>
          </a:prstGeom>
          <a:solidFill>
            <a:srgbClr val="2804DA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0345" name="上下箭头 270344"/>
          <p:cNvSpPr/>
          <p:nvPr/>
        </p:nvSpPr>
        <p:spPr>
          <a:xfrm>
            <a:off x="4068763" y="3932238"/>
            <a:ext cx="288925" cy="358775"/>
          </a:xfrm>
          <a:prstGeom prst="upDownArrow">
            <a:avLst>
              <a:gd name="adj1" fmla="val 50000"/>
              <a:gd name="adj2" fmla="val 24835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0346" name="上下箭头 270345"/>
          <p:cNvSpPr/>
          <p:nvPr/>
        </p:nvSpPr>
        <p:spPr>
          <a:xfrm>
            <a:off x="4068763" y="4508500"/>
            <a:ext cx="288925" cy="358775"/>
          </a:xfrm>
          <a:prstGeom prst="upDownArrow">
            <a:avLst>
              <a:gd name="adj1" fmla="val 50000"/>
              <a:gd name="adj2" fmla="val 24835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0347" name="左右箭头 270346"/>
          <p:cNvSpPr/>
          <p:nvPr/>
        </p:nvSpPr>
        <p:spPr>
          <a:xfrm>
            <a:off x="1333500" y="6108700"/>
            <a:ext cx="5976938" cy="360363"/>
          </a:xfrm>
          <a:prstGeom prst="leftRightArrow">
            <a:avLst>
              <a:gd name="adj1" fmla="val 58592"/>
              <a:gd name="adj2" fmla="val 72793"/>
            </a:avLst>
          </a:prstGeom>
          <a:solidFill>
            <a:srgbClr val="2804DA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0348" name="上下箭头 270347"/>
          <p:cNvSpPr/>
          <p:nvPr/>
        </p:nvSpPr>
        <p:spPr>
          <a:xfrm>
            <a:off x="4068763" y="5821363"/>
            <a:ext cx="288925" cy="358775"/>
          </a:xfrm>
          <a:prstGeom prst="upDownArrow">
            <a:avLst>
              <a:gd name="adj1" fmla="val 50000"/>
              <a:gd name="adj2" fmla="val 24835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0349" name="矩形 270348"/>
          <p:cNvSpPr/>
          <p:nvPr/>
        </p:nvSpPr>
        <p:spPr>
          <a:xfrm>
            <a:off x="5149850" y="3573463"/>
            <a:ext cx="792163" cy="431800"/>
          </a:xfrm>
          <a:prstGeom prst="rect">
            <a:avLst/>
          </a:prstGeom>
          <a:solidFill>
            <a:srgbClr val="01F7B7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b="0">
                <a:solidFill>
                  <a:schemeClr val="tx2"/>
                </a:solidFill>
                <a:latin typeface="宋体" panose="02010600030101010101" pitchFamily="2" charset="-122"/>
              </a:rPr>
              <a:t>RAM</a:t>
            </a:r>
            <a:endParaRPr lang="en-US" altLang="zh-CN" b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70350" name="矩形 270349"/>
          <p:cNvSpPr/>
          <p:nvPr/>
        </p:nvSpPr>
        <p:spPr>
          <a:xfrm>
            <a:off x="5149850" y="2997200"/>
            <a:ext cx="792163" cy="431800"/>
          </a:xfrm>
          <a:prstGeom prst="rect">
            <a:avLst/>
          </a:prstGeom>
          <a:solidFill>
            <a:srgbClr val="01F7B7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b="0">
                <a:solidFill>
                  <a:schemeClr val="tx2"/>
                </a:solidFill>
                <a:latin typeface="宋体" panose="02010600030101010101" pitchFamily="2" charset="-122"/>
              </a:rPr>
              <a:t>Cache</a:t>
            </a:r>
            <a:endParaRPr lang="en-US" altLang="zh-CN" b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70351" name="上下箭头 270350"/>
          <p:cNvSpPr/>
          <p:nvPr/>
        </p:nvSpPr>
        <p:spPr>
          <a:xfrm rot="5400000">
            <a:off x="4787900" y="2997200"/>
            <a:ext cx="288925" cy="430213"/>
          </a:xfrm>
          <a:prstGeom prst="upDownArrow">
            <a:avLst>
              <a:gd name="adj1" fmla="val 50000"/>
              <a:gd name="adj2" fmla="val 29780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0352" name="上下箭头 270351"/>
          <p:cNvSpPr/>
          <p:nvPr/>
        </p:nvSpPr>
        <p:spPr>
          <a:xfrm rot="5400000">
            <a:off x="4787900" y="3573463"/>
            <a:ext cx="288925" cy="430212"/>
          </a:xfrm>
          <a:prstGeom prst="upDownArrow">
            <a:avLst>
              <a:gd name="adj1" fmla="val 50000"/>
              <a:gd name="adj2" fmla="val 29780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0353" name="上下箭头 270352"/>
          <p:cNvSpPr/>
          <p:nvPr/>
        </p:nvSpPr>
        <p:spPr>
          <a:xfrm rot="5400000">
            <a:off x="3346450" y="3213100"/>
            <a:ext cx="288925" cy="430213"/>
          </a:xfrm>
          <a:prstGeom prst="upDownArrow">
            <a:avLst>
              <a:gd name="adj1" fmla="val 50000"/>
              <a:gd name="adj2" fmla="val 29780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0354" name="矩形 270353"/>
          <p:cNvSpPr/>
          <p:nvPr/>
        </p:nvSpPr>
        <p:spPr>
          <a:xfrm>
            <a:off x="2701925" y="3213100"/>
            <a:ext cx="576263" cy="431800"/>
          </a:xfrm>
          <a:prstGeom prst="rect">
            <a:avLst/>
          </a:prstGeom>
          <a:solidFill>
            <a:srgbClr val="01F7B7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b="0">
                <a:solidFill>
                  <a:schemeClr val="tx2"/>
                </a:solidFill>
                <a:latin typeface="宋体" panose="02010600030101010101" pitchFamily="2" charset="-122"/>
              </a:rPr>
              <a:t>AGP</a:t>
            </a:r>
            <a:endParaRPr lang="en-US" altLang="zh-CN" b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70355" name="矩形 270354"/>
          <p:cNvSpPr/>
          <p:nvPr/>
        </p:nvSpPr>
        <p:spPr>
          <a:xfrm>
            <a:off x="1620838" y="3068638"/>
            <a:ext cx="647700" cy="720725"/>
          </a:xfrm>
          <a:prstGeom prst="rect">
            <a:avLst/>
          </a:prstGeom>
          <a:solidFill>
            <a:srgbClr val="F8FD3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b="0">
                <a:solidFill>
                  <a:schemeClr val="tx2"/>
                </a:solidFill>
                <a:latin typeface="宋体" panose="02010600030101010101" pitchFamily="2" charset="-122"/>
              </a:rPr>
              <a:t>CRT</a:t>
            </a:r>
            <a:endParaRPr lang="en-US" altLang="zh-CN" b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70356" name="上下箭头 270355"/>
          <p:cNvSpPr/>
          <p:nvPr/>
        </p:nvSpPr>
        <p:spPr>
          <a:xfrm rot="5400000">
            <a:off x="2338388" y="3213100"/>
            <a:ext cx="288925" cy="430213"/>
          </a:xfrm>
          <a:prstGeom prst="upDownArrow">
            <a:avLst>
              <a:gd name="adj1" fmla="val 50000"/>
              <a:gd name="adj2" fmla="val 29780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0357" name="矩形 270356"/>
          <p:cNvSpPr/>
          <p:nvPr/>
        </p:nvSpPr>
        <p:spPr>
          <a:xfrm>
            <a:off x="5149850" y="5114925"/>
            <a:ext cx="792163" cy="431800"/>
          </a:xfrm>
          <a:prstGeom prst="rect">
            <a:avLst/>
          </a:prstGeom>
          <a:solidFill>
            <a:srgbClr val="01F7B7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b="0">
                <a:solidFill>
                  <a:schemeClr val="tx2"/>
                </a:solidFill>
                <a:latin typeface="宋体" panose="02010600030101010101" pitchFamily="2" charset="-122"/>
              </a:rPr>
              <a:t>BIOS</a:t>
            </a:r>
            <a:endParaRPr lang="en-US" altLang="zh-CN" b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70358" name="上下箭头 270357"/>
          <p:cNvSpPr/>
          <p:nvPr/>
        </p:nvSpPr>
        <p:spPr>
          <a:xfrm rot="5400000">
            <a:off x="4787900" y="5114925"/>
            <a:ext cx="288925" cy="430213"/>
          </a:xfrm>
          <a:prstGeom prst="upDownArrow">
            <a:avLst>
              <a:gd name="adj1" fmla="val 50000"/>
              <a:gd name="adj2" fmla="val 29780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0359" name="上下箭头 270358"/>
          <p:cNvSpPr/>
          <p:nvPr/>
        </p:nvSpPr>
        <p:spPr>
          <a:xfrm rot="5400000">
            <a:off x="3419475" y="4683125"/>
            <a:ext cx="144463" cy="430213"/>
          </a:xfrm>
          <a:prstGeom prst="upDownArrow">
            <a:avLst>
              <a:gd name="adj1" fmla="val 50000"/>
              <a:gd name="adj2" fmla="val 59560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0360" name="上下箭头 270359"/>
          <p:cNvSpPr/>
          <p:nvPr/>
        </p:nvSpPr>
        <p:spPr>
          <a:xfrm rot="5400000">
            <a:off x="3419475" y="4900613"/>
            <a:ext cx="144463" cy="430212"/>
          </a:xfrm>
          <a:prstGeom prst="upDownArrow">
            <a:avLst>
              <a:gd name="adj1" fmla="val 50000"/>
              <a:gd name="adj2" fmla="val 59560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0361" name="上下箭头 270360"/>
          <p:cNvSpPr/>
          <p:nvPr/>
        </p:nvSpPr>
        <p:spPr>
          <a:xfrm rot="5400000">
            <a:off x="3419475" y="5116513"/>
            <a:ext cx="144463" cy="430212"/>
          </a:xfrm>
          <a:prstGeom prst="upDownArrow">
            <a:avLst>
              <a:gd name="adj1" fmla="val 50000"/>
              <a:gd name="adj2" fmla="val 59560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0362" name="上下箭头 270361"/>
          <p:cNvSpPr/>
          <p:nvPr/>
        </p:nvSpPr>
        <p:spPr>
          <a:xfrm rot="5400000">
            <a:off x="3419475" y="5330825"/>
            <a:ext cx="144463" cy="430213"/>
          </a:xfrm>
          <a:prstGeom prst="upDownArrow">
            <a:avLst>
              <a:gd name="adj1" fmla="val 50000"/>
              <a:gd name="adj2" fmla="val 59560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0" wrap="none" anchor="ctr" anchorCtr="0"/>
          <a:p>
            <a:pPr algn="ctr"/>
            <a:endParaRPr lang="zh-CN" altLang="en-US" b="0" dirty="0"/>
          </a:p>
        </p:txBody>
      </p:sp>
      <p:sp>
        <p:nvSpPr>
          <p:cNvPr id="270363" name="上下箭头 270362"/>
          <p:cNvSpPr/>
          <p:nvPr/>
        </p:nvSpPr>
        <p:spPr>
          <a:xfrm rot="5400000">
            <a:off x="3419475" y="5548313"/>
            <a:ext cx="144463" cy="430212"/>
          </a:xfrm>
          <a:prstGeom prst="upDownArrow">
            <a:avLst>
              <a:gd name="adj1" fmla="val 50000"/>
              <a:gd name="adj2" fmla="val 59560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0364" name="文本框 270363"/>
          <p:cNvSpPr txBox="1"/>
          <p:nvPr/>
        </p:nvSpPr>
        <p:spPr>
          <a:xfrm>
            <a:off x="973138" y="4610100"/>
            <a:ext cx="2087562" cy="1465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en-US" altLang="zh-CN"/>
              <a:t>KBD，Mouse</a:t>
            </a:r>
            <a:endParaRPr lang="en-US" altLang="zh-CN"/>
          </a:p>
          <a:p>
            <a:pPr algn="r"/>
            <a:r>
              <a:rPr lang="zh-CN" altLang="en-US" dirty="0"/>
              <a:t>串行</a:t>
            </a:r>
            <a:r>
              <a:rPr lang="zh-CN" altLang="en-US"/>
              <a:t>/</a:t>
            </a:r>
            <a:r>
              <a:rPr lang="zh-CN" altLang="en-US" dirty="0"/>
              <a:t>并行接口</a:t>
            </a:r>
            <a:endParaRPr lang="zh-CN" altLang="en-US" dirty="0"/>
          </a:p>
          <a:p>
            <a:pPr algn="r"/>
            <a:r>
              <a:rPr lang="en-US" altLang="zh-CN"/>
              <a:t>HDD/CDROM(IDE)</a:t>
            </a:r>
            <a:endParaRPr lang="en-US" altLang="zh-CN"/>
          </a:p>
          <a:p>
            <a:pPr algn="r"/>
            <a:r>
              <a:rPr lang="en-US" altLang="zh-CN"/>
              <a:t>FDD</a:t>
            </a:r>
            <a:endParaRPr lang="en-US" altLang="zh-CN"/>
          </a:p>
          <a:p>
            <a:pPr algn="r"/>
            <a:r>
              <a:rPr lang="en-US" altLang="zh-CN"/>
              <a:t>USB</a:t>
            </a:r>
            <a:endParaRPr lang="en-US" altLang="zh-CN"/>
          </a:p>
        </p:txBody>
      </p:sp>
      <p:sp>
        <p:nvSpPr>
          <p:cNvPr id="270365" name="左大括号 270364"/>
          <p:cNvSpPr/>
          <p:nvPr/>
        </p:nvSpPr>
        <p:spPr>
          <a:xfrm>
            <a:off x="3060700" y="4864100"/>
            <a:ext cx="142875" cy="936625"/>
          </a:xfrm>
          <a:prstGeom prst="leftBrace">
            <a:avLst>
              <a:gd name="adj1" fmla="val 54629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0366" name="文本框 270365"/>
          <p:cNvSpPr txBox="1"/>
          <p:nvPr/>
        </p:nvSpPr>
        <p:spPr>
          <a:xfrm>
            <a:off x="612775" y="4219575"/>
            <a:ext cx="6477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/>
              <a:t>PCI</a:t>
            </a:r>
            <a:endParaRPr lang="en-US" altLang="zh-CN"/>
          </a:p>
        </p:txBody>
      </p:sp>
      <p:sp>
        <p:nvSpPr>
          <p:cNvPr id="270367" name="文本框 270366"/>
          <p:cNvSpPr txBox="1"/>
          <p:nvPr/>
        </p:nvSpPr>
        <p:spPr>
          <a:xfrm>
            <a:off x="612775" y="6108700"/>
            <a:ext cx="6477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/>
              <a:t>ISA</a:t>
            </a:r>
            <a:endParaRPr lang="en-US" altLang="zh-CN"/>
          </a:p>
        </p:txBody>
      </p:sp>
      <p:sp>
        <p:nvSpPr>
          <p:cNvPr id="270368" name="文本框 270367"/>
          <p:cNvSpPr txBox="1"/>
          <p:nvPr/>
        </p:nvSpPr>
        <p:spPr>
          <a:xfrm>
            <a:off x="1333500" y="2422525"/>
            <a:ext cx="22320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/>
              <a:t>前端总线</a:t>
            </a:r>
            <a:r>
              <a:rPr lang="zh-CN" altLang="en-US"/>
              <a:t>/</a:t>
            </a:r>
            <a:r>
              <a:rPr lang="en-US" altLang="zh-CN"/>
              <a:t>CPU</a:t>
            </a:r>
            <a:r>
              <a:rPr lang="zh-CN" altLang="en-US" dirty="0"/>
              <a:t>总线</a:t>
            </a:r>
            <a:endParaRPr lang="zh-CN" altLang="en-US" dirty="0"/>
          </a:p>
        </p:txBody>
      </p:sp>
      <p:sp>
        <p:nvSpPr>
          <p:cNvPr id="270369" name="直接连接符 270368"/>
          <p:cNvSpPr/>
          <p:nvPr/>
        </p:nvSpPr>
        <p:spPr>
          <a:xfrm>
            <a:off x="3421063" y="2638425"/>
            <a:ext cx="647700" cy="142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</p:sp>
      <p:grpSp>
        <p:nvGrpSpPr>
          <p:cNvPr id="270370" name="组合 270369"/>
          <p:cNvGrpSpPr/>
          <p:nvPr/>
        </p:nvGrpSpPr>
        <p:grpSpPr>
          <a:xfrm>
            <a:off x="6661150" y="3932238"/>
            <a:ext cx="142875" cy="936625"/>
            <a:chOff x="340" y="3022"/>
            <a:chExt cx="90" cy="590"/>
          </a:xfrm>
        </p:grpSpPr>
        <p:sp>
          <p:nvSpPr>
            <p:cNvPr id="270371" name="矩形 270370"/>
            <p:cNvSpPr/>
            <p:nvPr/>
          </p:nvSpPr>
          <p:spPr>
            <a:xfrm>
              <a:off x="340" y="3022"/>
              <a:ext cx="45" cy="59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0372" name="矩形 270371"/>
            <p:cNvSpPr/>
            <p:nvPr/>
          </p:nvSpPr>
          <p:spPr>
            <a:xfrm>
              <a:off x="385" y="3022"/>
              <a:ext cx="45" cy="59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70373" name="组合 270372"/>
          <p:cNvGrpSpPr/>
          <p:nvPr/>
        </p:nvGrpSpPr>
        <p:grpSpPr>
          <a:xfrm>
            <a:off x="6948488" y="3932238"/>
            <a:ext cx="142875" cy="936625"/>
            <a:chOff x="340" y="3022"/>
            <a:chExt cx="90" cy="590"/>
          </a:xfrm>
        </p:grpSpPr>
        <p:sp>
          <p:nvSpPr>
            <p:cNvPr id="270374" name="矩形 270373"/>
            <p:cNvSpPr/>
            <p:nvPr/>
          </p:nvSpPr>
          <p:spPr>
            <a:xfrm>
              <a:off x="340" y="3022"/>
              <a:ext cx="45" cy="59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0375" name="矩形 270374"/>
            <p:cNvSpPr/>
            <p:nvPr/>
          </p:nvSpPr>
          <p:spPr>
            <a:xfrm>
              <a:off x="385" y="3022"/>
              <a:ext cx="45" cy="59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70376" name="组合 270375"/>
          <p:cNvGrpSpPr/>
          <p:nvPr/>
        </p:nvGrpSpPr>
        <p:grpSpPr>
          <a:xfrm>
            <a:off x="7235825" y="3932238"/>
            <a:ext cx="142875" cy="936625"/>
            <a:chOff x="340" y="3022"/>
            <a:chExt cx="90" cy="590"/>
          </a:xfrm>
        </p:grpSpPr>
        <p:sp>
          <p:nvSpPr>
            <p:cNvPr id="270377" name="矩形 270376"/>
            <p:cNvSpPr/>
            <p:nvPr/>
          </p:nvSpPr>
          <p:spPr>
            <a:xfrm>
              <a:off x="340" y="3022"/>
              <a:ext cx="45" cy="59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0378" name="矩形 270377"/>
            <p:cNvSpPr/>
            <p:nvPr/>
          </p:nvSpPr>
          <p:spPr>
            <a:xfrm>
              <a:off x="385" y="3022"/>
              <a:ext cx="45" cy="59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70379" name="组合 270378"/>
          <p:cNvGrpSpPr/>
          <p:nvPr/>
        </p:nvGrpSpPr>
        <p:grpSpPr>
          <a:xfrm>
            <a:off x="7524750" y="3932238"/>
            <a:ext cx="142875" cy="936625"/>
            <a:chOff x="340" y="3022"/>
            <a:chExt cx="90" cy="590"/>
          </a:xfrm>
        </p:grpSpPr>
        <p:sp>
          <p:nvSpPr>
            <p:cNvPr id="270380" name="矩形 270379"/>
            <p:cNvSpPr/>
            <p:nvPr/>
          </p:nvSpPr>
          <p:spPr>
            <a:xfrm>
              <a:off x="340" y="3022"/>
              <a:ext cx="45" cy="59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0381" name="矩形 270380"/>
            <p:cNvSpPr/>
            <p:nvPr/>
          </p:nvSpPr>
          <p:spPr>
            <a:xfrm>
              <a:off x="385" y="3022"/>
              <a:ext cx="45" cy="59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70382" name="组合 270381"/>
          <p:cNvGrpSpPr/>
          <p:nvPr/>
        </p:nvGrpSpPr>
        <p:grpSpPr>
          <a:xfrm>
            <a:off x="7812088" y="3932238"/>
            <a:ext cx="142875" cy="936625"/>
            <a:chOff x="340" y="3022"/>
            <a:chExt cx="90" cy="590"/>
          </a:xfrm>
        </p:grpSpPr>
        <p:sp>
          <p:nvSpPr>
            <p:cNvPr id="270383" name="矩形 270382"/>
            <p:cNvSpPr/>
            <p:nvPr/>
          </p:nvSpPr>
          <p:spPr>
            <a:xfrm>
              <a:off x="340" y="3022"/>
              <a:ext cx="45" cy="59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0384" name="矩形 270383"/>
            <p:cNvSpPr/>
            <p:nvPr/>
          </p:nvSpPr>
          <p:spPr>
            <a:xfrm>
              <a:off x="385" y="3022"/>
              <a:ext cx="45" cy="59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70385" name="矩形 270384"/>
          <p:cNvSpPr/>
          <p:nvPr/>
        </p:nvSpPr>
        <p:spPr>
          <a:xfrm>
            <a:off x="6877050" y="3270250"/>
            <a:ext cx="863600" cy="287338"/>
          </a:xfrm>
          <a:prstGeom prst="rect">
            <a:avLst/>
          </a:prstGeom>
          <a:solidFill>
            <a:srgbClr val="82ECF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接口卡</a:t>
            </a:r>
            <a:endParaRPr lang="zh-CN" altLang="en-US" b="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70386" name="上下箭头 270385"/>
          <p:cNvSpPr/>
          <p:nvPr/>
        </p:nvSpPr>
        <p:spPr>
          <a:xfrm>
            <a:off x="7164388" y="3557588"/>
            <a:ext cx="288925" cy="358775"/>
          </a:xfrm>
          <a:prstGeom prst="upDownArrow">
            <a:avLst>
              <a:gd name="adj1" fmla="val 50000"/>
              <a:gd name="adj2" fmla="val 24835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0387" name="矩形 270386"/>
          <p:cNvSpPr/>
          <p:nvPr/>
        </p:nvSpPr>
        <p:spPr>
          <a:xfrm>
            <a:off x="6877050" y="2478088"/>
            <a:ext cx="865188" cy="504825"/>
          </a:xfrm>
          <a:prstGeom prst="rect">
            <a:avLst/>
          </a:prstGeom>
          <a:solidFill>
            <a:srgbClr val="F8FD3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外设</a:t>
            </a:r>
            <a:endParaRPr lang="zh-CN" altLang="en-US" b="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70388" name="上下箭头 270387"/>
          <p:cNvSpPr/>
          <p:nvPr/>
        </p:nvSpPr>
        <p:spPr>
          <a:xfrm>
            <a:off x="7164388" y="2981325"/>
            <a:ext cx="288925" cy="287338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70389" name="组合 270388"/>
          <p:cNvGrpSpPr/>
          <p:nvPr/>
        </p:nvGrpSpPr>
        <p:grpSpPr>
          <a:xfrm>
            <a:off x="6373813" y="3932238"/>
            <a:ext cx="142875" cy="936625"/>
            <a:chOff x="340" y="3022"/>
            <a:chExt cx="90" cy="590"/>
          </a:xfrm>
        </p:grpSpPr>
        <p:sp>
          <p:nvSpPr>
            <p:cNvPr id="270390" name="矩形 270389"/>
            <p:cNvSpPr/>
            <p:nvPr/>
          </p:nvSpPr>
          <p:spPr>
            <a:xfrm>
              <a:off x="340" y="3022"/>
              <a:ext cx="45" cy="59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0391" name="矩形 270390"/>
            <p:cNvSpPr/>
            <p:nvPr/>
          </p:nvSpPr>
          <p:spPr>
            <a:xfrm>
              <a:off x="385" y="3022"/>
              <a:ext cx="45" cy="59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70392" name="组合 270391"/>
          <p:cNvGrpSpPr/>
          <p:nvPr/>
        </p:nvGrpSpPr>
        <p:grpSpPr>
          <a:xfrm>
            <a:off x="6373813" y="5749925"/>
            <a:ext cx="142875" cy="936625"/>
            <a:chOff x="340" y="3022"/>
            <a:chExt cx="90" cy="590"/>
          </a:xfrm>
        </p:grpSpPr>
        <p:sp>
          <p:nvSpPr>
            <p:cNvPr id="270393" name="矩形 270392"/>
            <p:cNvSpPr/>
            <p:nvPr/>
          </p:nvSpPr>
          <p:spPr>
            <a:xfrm>
              <a:off x="340" y="3022"/>
              <a:ext cx="45" cy="59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0394" name="矩形 270393"/>
            <p:cNvSpPr/>
            <p:nvPr/>
          </p:nvSpPr>
          <p:spPr>
            <a:xfrm>
              <a:off x="385" y="3022"/>
              <a:ext cx="45" cy="59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70395" name="组合 270394"/>
          <p:cNvGrpSpPr/>
          <p:nvPr/>
        </p:nvGrpSpPr>
        <p:grpSpPr>
          <a:xfrm>
            <a:off x="6734175" y="5749925"/>
            <a:ext cx="142875" cy="936625"/>
            <a:chOff x="340" y="3022"/>
            <a:chExt cx="90" cy="590"/>
          </a:xfrm>
        </p:grpSpPr>
        <p:sp>
          <p:nvSpPr>
            <p:cNvPr id="270396" name="矩形 270395"/>
            <p:cNvSpPr/>
            <p:nvPr/>
          </p:nvSpPr>
          <p:spPr>
            <a:xfrm>
              <a:off x="340" y="3022"/>
              <a:ext cx="45" cy="59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0397" name="矩形 270396"/>
            <p:cNvSpPr/>
            <p:nvPr/>
          </p:nvSpPr>
          <p:spPr>
            <a:xfrm>
              <a:off x="385" y="3022"/>
              <a:ext cx="45" cy="59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70398" name="组合 270397"/>
          <p:cNvGrpSpPr/>
          <p:nvPr/>
        </p:nvGrpSpPr>
        <p:grpSpPr>
          <a:xfrm>
            <a:off x="6013450" y="5749925"/>
            <a:ext cx="142875" cy="936625"/>
            <a:chOff x="340" y="3022"/>
            <a:chExt cx="90" cy="590"/>
          </a:xfrm>
        </p:grpSpPr>
        <p:sp>
          <p:nvSpPr>
            <p:cNvPr id="270399" name="矩形 270398"/>
            <p:cNvSpPr/>
            <p:nvPr/>
          </p:nvSpPr>
          <p:spPr>
            <a:xfrm>
              <a:off x="340" y="3022"/>
              <a:ext cx="45" cy="59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0400" name="矩形 270399"/>
            <p:cNvSpPr/>
            <p:nvPr/>
          </p:nvSpPr>
          <p:spPr>
            <a:xfrm>
              <a:off x="385" y="3022"/>
              <a:ext cx="45" cy="59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70401" name="文本框 270400"/>
          <p:cNvSpPr txBox="1"/>
          <p:nvPr/>
        </p:nvSpPr>
        <p:spPr>
          <a:xfrm>
            <a:off x="7524750" y="5300663"/>
            <a:ext cx="13684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/>
              <a:t>总线扩展槽</a:t>
            </a:r>
            <a:endParaRPr lang="zh-CN" altLang="en-US" dirty="0"/>
          </a:p>
        </p:txBody>
      </p:sp>
      <p:sp>
        <p:nvSpPr>
          <p:cNvPr id="270402" name="直接连接符 270401"/>
          <p:cNvSpPr/>
          <p:nvPr/>
        </p:nvSpPr>
        <p:spPr>
          <a:xfrm flipH="1" flipV="1">
            <a:off x="7021513" y="4899025"/>
            <a:ext cx="576262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270403" name="直接连接符 270402"/>
          <p:cNvSpPr/>
          <p:nvPr/>
        </p:nvSpPr>
        <p:spPr>
          <a:xfrm flipH="1">
            <a:off x="7021513" y="5618163"/>
            <a:ext cx="576262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1362" name="标题 27136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dirty="0"/>
              <a:t>微型计算机的物理结构</a:t>
            </a:r>
            <a:endParaRPr lang="zh-CN" altLang="en-US" dirty="0"/>
          </a:p>
        </p:txBody>
      </p:sp>
      <p:sp>
        <p:nvSpPr>
          <p:cNvPr id="271363" name="文本占位符 27136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endParaRPr lang="zh-CN" altLang="en-US" dirty="0"/>
          </a:p>
        </p:txBody>
      </p:sp>
      <p:pic>
        <p:nvPicPr>
          <p:cNvPr id="271365" name="图片 271364" descr="6-1-1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1414463"/>
            <a:ext cx="8713788" cy="5327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2386" name="标题 27238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dirty="0"/>
              <a:t>主板（</a:t>
            </a:r>
            <a:r>
              <a:rPr lang="en-US" altLang="zh-CN"/>
              <a:t>INTEL 845GE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272387" name="文本占位符 27238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endParaRPr lang="zh-CN" altLang="en-US" dirty="0"/>
          </a:p>
        </p:txBody>
      </p:sp>
      <p:pic>
        <p:nvPicPr>
          <p:cNvPr id="272388" name="图片 272387" descr="M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1484313"/>
            <a:ext cx="8353425" cy="5181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3411" name="文本占位符 27341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100000"/>
              </a:lnSpc>
              <a:buNone/>
            </a:pPr>
            <a:r>
              <a:rPr lang="zh-CN" altLang="en-US" dirty="0"/>
              <a:t>主板的主要硬件构成</a:t>
            </a:r>
            <a:endParaRPr lang="en-US" altLang="zh-CN" sz="2400"/>
          </a:p>
          <a:p>
            <a:pPr>
              <a:lnSpc>
                <a:spcPct val="100000"/>
              </a:lnSpc>
            </a:pPr>
            <a:r>
              <a:rPr lang="en-US" altLang="zh-CN" sz="2400"/>
              <a:t>CPU</a:t>
            </a:r>
            <a:r>
              <a:rPr lang="zh-CN" altLang="en-US" sz="2400" dirty="0"/>
              <a:t>插座</a:t>
            </a:r>
            <a:endParaRPr lang="en-US" altLang="zh-CN" sz="2400"/>
          </a:p>
          <a:p>
            <a:pPr>
              <a:lnSpc>
                <a:spcPct val="100000"/>
              </a:lnSpc>
            </a:pPr>
            <a:r>
              <a:rPr lang="zh-CN" altLang="en-US" sz="2400" dirty="0"/>
              <a:t>芯片组（南北桥</a:t>
            </a:r>
            <a:r>
              <a:rPr lang="en-US" altLang="zh-CN" sz="2400"/>
              <a:t>/HUB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内存插槽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高速缓存（现已集成到</a:t>
            </a:r>
            <a:r>
              <a:rPr lang="en-US" altLang="zh-CN" sz="2400"/>
              <a:t>CPU</a:t>
            </a:r>
            <a:r>
              <a:rPr lang="zh-CN" altLang="en-US" sz="2400" dirty="0"/>
              <a:t>内部）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系统</a:t>
            </a:r>
            <a:r>
              <a:rPr lang="en-US" altLang="zh-CN" sz="2400"/>
              <a:t>BIOS</a:t>
            </a:r>
            <a:r>
              <a:rPr lang="zh-CN" altLang="en-US" sz="2400" dirty="0"/>
              <a:t>，硬件控制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en-US" altLang="zh-CN" sz="2400"/>
              <a:t>CMOS</a:t>
            </a:r>
            <a:r>
              <a:rPr lang="zh-CN" altLang="en-US" sz="2400" dirty="0"/>
              <a:t>，存放硬件配置参数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总线扩展槽，</a:t>
            </a:r>
            <a:r>
              <a:rPr lang="en-US" altLang="zh-CN" sz="2400"/>
              <a:t>PCI</a:t>
            </a:r>
            <a:r>
              <a:rPr lang="zh-CN" altLang="en-US" sz="2400" dirty="0"/>
              <a:t>、</a:t>
            </a:r>
            <a:r>
              <a:rPr lang="en-US" altLang="zh-CN" sz="2400"/>
              <a:t>ISA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串行、并行接口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软/硬盘、光驱插座</a:t>
            </a:r>
            <a:endParaRPr lang="zh-CN" altLang="en-US" sz="2400" dirty="0"/>
          </a:p>
        </p:txBody>
      </p:sp>
      <p:pic>
        <p:nvPicPr>
          <p:cNvPr id="273413" name="图片 273412" descr="IO_sl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6925" y="4648200"/>
            <a:ext cx="4537075" cy="1374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3414" name="图片 273413" descr="CPU_sl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828800"/>
            <a:ext cx="3352800" cy="2470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7874" name="标题 20787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三、微型计算机的工作过程</a:t>
            </a:r>
            <a:endParaRPr lang="zh-CN" altLang="en-US" dirty="0"/>
          </a:p>
        </p:txBody>
      </p:sp>
      <p:sp>
        <p:nvSpPr>
          <p:cNvPr id="207875" name="文本占位符 20787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marL="360680" indent="-360680">
              <a:buNone/>
            </a:pPr>
            <a:r>
              <a:rPr lang="zh-CN" altLang="en-US" dirty="0"/>
              <a:t>存储程序计算机</a:t>
            </a:r>
            <a:r>
              <a:rPr lang="en-US" altLang="zh-CN">
                <a:latin typeface="宋体" panose="02010600030101010101" pitchFamily="2" charset="-122"/>
              </a:rPr>
              <a:t>—</a:t>
            </a:r>
            <a:r>
              <a:rPr lang="zh-CN" altLang="en-US" sz="2000" dirty="0"/>
              <a:t>又称为冯</a:t>
            </a:r>
            <a:r>
              <a:rPr lang="zh-CN" altLang="en-US" sz="2000" dirty="0">
                <a:latin typeface="宋体" panose="02010600030101010101" pitchFamily="2" charset="-122"/>
              </a:rPr>
              <a:t>•</a:t>
            </a:r>
            <a:r>
              <a:rPr lang="zh-CN" altLang="en-US" sz="2000" dirty="0"/>
              <a:t>诺依曼型计算机</a:t>
            </a:r>
            <a:endParaRPr lang="zh-CN" altLang="en-US" sz="2000" dirty="0"/>
          </a:p>
          <a:p>
            <a:pPr marL="360680" indent="-360680"/>
            <a:r>
              <a:rPr lang="zh-CN" altLang="en-US" sz="2400" dirty="0"/>
              <a:t>以运算器为核心、以</a:t>
            </a:r>
            <a:r>
              <a:rPr lang="zh-CN" altLang="en-US" sz="2400" u="sng" dirty="0">
                <a:solidFill>
                  <a:srgbClr val="990000"/>
                </a:solidFill>
              </a:rPr>
              <a:t>存储程序原理</a:t>
            </a:r>
            <a:r>
              <a:rPr lang="zh-CN" altLang="en-US" sz="2400" dirty="0"/>
              <a:t>为基础</a:t>
            </a:r>
            <a:endParaRPr lang="zh-CN" altLang="en-US" sz="2400" dirty="0"/>
          </a:p>
          <a:p>
            <a:pPr marL="360680" indent="-360680"/>
            <a:r>
              <a:rPr lang="zh-CN" altLang="en-US" sz="2400" dirty="0"/>
              <a:t>将计算过程描述为由许多条指令按一定顺序组成的程序，即程序是由多条有逻辑关系的指令组成，指令的长度不等（一般为</a:t>
            </a:r>
            <a:r>
              <a:rPr lang="en-US" altLang="zh-CN" sz="2400"/>
              <a:t>1</a:t>
            </a:r>
            <a:r>
              <a:rPr lang="zh-CN" altLang="en-US" sz="2400" dirty="0"/>
              <a:t>～</a:t>
            </a:r>
            <a:r>
              <a:rPr lang="en-US" altLang="zh-CN" sz="2400"/>
              <a:t>4</a:t>
            </a:r>
            <a:r>
              <a:rPr lang="zh-CN" altLang="en-US" sz="2400" dirty="0"/>
              <a:t>字节）</a:t>
            </a:r>
            <a:endParaRPr lang="zh-CN" altLang="en-US" sz="2400" dirty="0"/>
          </a:p>
          <a:p>
            <a:pPr marL="360680" indent="-360680"/>
            <a:r>
              <a:rPr lang="zh-CN" altLang="en-US" sz="2400" dirty="0"/>
              <a:t>数据和程序均以二进制代码的形式不加区别地存放在存储器中，存放位置由地址指定，地址码也是二进制形式</a:t>
            </a:r>
            <a:endParaRPr lang="zh-CN" altLang="en-US" sz="2400" dirty="0"/>
          </a:p>
          <a:p>
            <a:pPr marL="360680" indent="-360680"/>
            <a:r>
              <a:rPr lang="zh-CN" altLang="en-US" sz="2400" dirty="0"/>
              <a:t>由控制器控制整个程序和数据的存取以及程序的执行</a:t>
            </a:r>
            <a:endParaRPr lang="zh-CN" altLang="en-US" sz="2400" dirty="0"/>
          </a:p>
          <a:p>
            <a:pPr marL="360680" indent="-360680">
              <a:buNone/>
            </a:pPr>
            <a:endParaRPr lang="zh-CN" altLang="en-US" sz="2400" dirty="0"/>
          </a:p>
        </p:txBody>
      </p:sp>
      <p:sp>
        <p:nvSpPr>
          <p:cNvPr id="207876" name="云形标注 207875"/>
          <p:cNvSpPr/>
          <p:nvPr/>
        </p:nvSpPr>
        <p:spPr>
          <a:xfrm>
            <a:off x="7524750" y="1771650"/>
            <a:ext cx="1079500" cy="865188"/>
          </a:xfrm>
          <a:prstGeom prst="cloudCallout">
            <a:avLst>
              <a:gd name="adj1" fmla="val -57648"/>
              <a:gd name="adj2" fmla="val 79907"/>
            </a:avLst>
          </a:prstGeom>
          <a:solidFill>
            <a:srgbClr val="00FFFF"/>
          </a:solidFill>
          <a:ln w="9525" cap="flat" cmpd="sng">
            <a:solidFill>
              <a:srgbClr val="9933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dirty="0">
                <a:solidFill>
                  <a:schemeClr val="tx2"/>
                </a:solidFill>
              </a:rPr>
              <a:t>指令驱动</a:t>
            </a:r>
            <a:endParaRPr lang="zh-CN" altLang="en-US" dirty="0">
              <a:solidFill>
                <a:schemeClr val="tx2"/>
              </a:solidFill>
            </a:endParaRPr>
          </a:p>
          <a:p>
            <a:pPr algn="ctr"/>
            <a:endParaRPr lang="zh-CN" altLang="en-US" b="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4435" name="文本占位符 27443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存储程序计算机的工作原理</a:t>
            </a:r>
            <a:endParaRPr lang="zh-CN" altLang="en-US" dirty="0"/>
          </a:p>
          <a:p>
            <a:pPr eaLnBrk="0" hangingPunct="0">
              <a:buNone/>
            </a:pPr>
            <a:r>
              <a:rPr lang="zh-CN" altLang="en-US" dirty="0"/>
              <a:t>    </a:t>
            </a:r>
            <a:r>
              <a:rPr lang="zh-CN" altLang="en-US" sz="2400" dirty="0"/>
              <a:t>控制器按预先存放在计算机存储器中的程序的流程自动</a:t>
            </a:r>
            <a:endParaRPr lang="zh-CN" altLang="en-US" sz="2400" dirty="0"/>
          </a:p>
          <a:p>
            <a:pPr eaLnBrk="0" hangingPunct="0">
              <a:buNone/>
            </a:pPr>
            <a:r>
              <a:rPr lang="zh-CN" altLang="en-US" sz="2400" dirty="0"/>
              <a:t>地连续取出指令并执行之。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274436" name="文本框 274435"/>
          <p:cNvSpPr txBox="1"/>
          <p:nvPr/>
        </p:nvSpPr>
        <p:spPr>
          <a:xfrm>
            <a:off x="3348038" y="4678363"/>
            <a:ext cx="1008062" cy="482600"/>
          </a:xfrm>
          <a:prstGeom prst="rect">
            <a:avLst/>
          </a:prstGeom>
          <a:solidFill>
            <a:srgbClr val="00FFFF"/>
          </a:soli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PerspectiveBottom">
              <a:rot lat="0" lon="0" rev="0"/>
            </a:camera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FFFF"/>
            </a:extrusionClr>
          </a:sp3d>
        </p:spPr>
        <p:txBody>
          <a:bodyPr>
            <a:spAutoFit/>
            <a:flatTx/>
          </a:bodyPr>
          <a:p>
            <a:pPr>
              <a:lnSpc>
                <a:spcPct val="125000"/>
              </a:lnSpc>
              <a:spcBef>
                <a:spcPct val="80000"/>
              </a:spcBef>
              <a:spcAft>
                <a:spcPct val="130000"/>
              </a:spcAft>
            </a:pPr>
            <a:r>
              <a:rPr lang="zh-CN" altLang="en-US" sz="2000" dirty="0">
                <a:solidFill>
                  <a:schemeClr val="tx2"/>
                </a:solidFill>
              </a:rPr>
              <a:t>运算器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74437" name="文本框 274436"/>
          <p:cNvSpPr txBox="1"/>
          <p:nvPr/>
        </p:nvSpPr>
        <p:spPr>
          <a:xfrm>
            <a:off x="5075238" y="4678363"/>
            <a:ext cx="1223962" cy="482600"/>
          </a:xfrm>
          <a:prstGeom prst="rect">
            <a:avLst/>
          </a:prstGeom>
          <a:solidFill>
            <a:srgbClr val="00FFFF"/>
          </a:soli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PerspectiveBottom">
              <a:rot lat="0" lon="0" rev="0"/>
            </a:camera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FFFF"/>
            </a:extrusionClr>
          </a:sp3d>
        </p:spPr>
        <p:txBody>
          <a:bodyPr>
            <a:spAutoFit/>
            <a:flatTx/>
          </a:bodyPr>
          <a:p>
            <a:pPr>
              <a:lnSpc>
                <a:spcPct val="125000"/>
              </a:lnSpc>
              <a:spcBef>
                <a:spcPct val="80000"/>
              </a:spcBef>
              <a:spcAft>
                <a:spcPct val="130000"/>
              </a:spcAft>
            </a:pPr>
            <a:r>
              <a:rPr lang="zh-CN" altLang="en-US" sz="2000" dirty="0">
                <a:solidFill>
                  <a:schemeClr val="tx2"/>
                </a:solidFill>
              </a:rPr>
              <a:t>输出设备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74438" name="文本框 274437"/>
          <p:cNvSpPr txBox="1"/>
          <p:nvPr/>
        </p:nvSpPr>
        <p:spPr>
          <a:xfrm>
            <a:off x="3348038" y="3402013"/>
            <a:ext cx="1008062" cy="482600"/>
          </a:xfrm>
          <a:prstGeom prst="rect">
            <a:avLst/>
          </a:prstGeom>
          <a:solidFill>
            <a:srgbClr val="00FFFF"/>
          </a:soli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PerspectiveBottom">
              <a:rot lat="0" lon="0" rev="0"/>
            </a:camera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FFFF"/>
            </a:extrusionClr>
          </a:sp3d>
        </p:spPr>
        <p:txBody>
          <a:bodyPr>
            <a:spAutoFit/>
            <a:flatTx/>
          </a:bodyPr>
          <a:p>
            <a:pPr>
              <a:lnSpc>
                <a:spcPct val="125000"/>
              </a:lnSpc>
              <a:spcBef>
                <a:spcPct val="80000"/>
              </a:spcBef>
              <a:spcAft>
                <a:spcPct val="130000"/>
              </a:spcAft>
            </a:pPr>
            <a:r>
              <a:rPr lang="zh-CN" altLang="en-US" sz="2000" dirty="0">
                <a:solidFill>
                  <a:schemeClr val="tx2"/>
                </a:solidFill>
              </a:rPr>
              <a:t>控制器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74439" name="文本框 274438"/>
          <p:cNvSpPr txBox="1"/>
          <p:nvPr/>
        </p:nvSpPr>
        <p:spPr>
          <a:xfrm>
            <a:off x="1331913" y="4678363"/>
            <a:ext cx="1295400" cy="482600"/>
          </a:xfrm>
          <a:prstGeom prst="rect">
            <a:avLst/>
          </a:prstGeom>
          <a:solidFill>
            <a:srgbClr val="00FFFF"/>
          </a:soli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PerspectiveBottom">
              <a:rot lat="0" lon="0" rev="0"/>
            </a:camera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FFFF"/>
            </a:extrusionClr>
          </a:sp3d>
        </p:spPr>
        <p:txBody>
          <a:bodyPr>
            <a:spAutoFit/>
            <a:flatTx/>
          </a:bodyPr>
          <a:p>
            <a:pPr>
              <a:lnSpc>
                <a:spcPct val="125000"/>
              </a:lnSpc>
              <a:spcBef>
                <a:spcPct val="80000"/>
              </a:spcBef>
              <a:spcAft>
                <a:spcPct val="130000"/>
              </a:spcAft>
            </a:pPr>
            <a:r>
              <a:rPr lang="zh-CN" altLang="en-US" sz="2000" dirty="0">
                <a:solidFill>
                  <a:schemeClr val="tx2"/>
                </a:solidFill>
              </a:rPr>
              <a:t>输入设备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74440" name="文本框 274439"/>
          <p:cNvSpPr txBox="1"/>
          <p:nvPr/>
        </p:nvSpPr>
        <p:spPr>
          <a:xfrm>
            <a:off x="3348038" y="5970588"/>
            <a:ext cx="1008062" cy="482600"/>
          </a:xfrm>
          <a:prstGeom prst="rect">
            <a:avLst/>
          </a:prstGeom>
          <a:solidFill>
            <a:srgbClr val="00FFFF"/>
          </a:solidFill>
          <a:ln w="9525" cap="flat" cmpd="sng">
            <a:prstDash val="solid"/>
            <a:miter/>
            <a:headEnd type="none" w="med" len="med"/>
            <a:tailEnd type="none" w="med" len="med"/>
          </a:ln>
          <a:scene3d>
            <a:camera prst="legacyPerspectiveBottom">
              <a:rot lat="0" lon="0" rev="0"/>
            </a:camera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FFFF"/>
            </a:extrusionClr>
          </a:sp3d>
        </p:spPr>
        <p:txBody>
          <a:bodyPr>
            <a:spAutoFit/>
            <a:flatTx/>
          </a:bodyPr>
          <a:p>
            <a:pPr>
              <a:lnSpc>
                <a:spcPct val="125000"/>
              </a:lnSpc>
              <a:spcBef>
                <a:spcPct val="80000"/>
              </a:spcBef>
              <a:spcAft>
                <a:spcPct val="130000"/>
              </a:spcAft>
            </a:pPr>
            <a:r>
              <a:rPr lang="zh-CN" altLang="en-US" sz="2000" dirty="0">
                <a:solidFill>
                  <a:schemeClr val="tx2"/>
                </a:solidFill>
              </a:rPr>
              <a:t>存储器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74441" name="右箭头 274440"/>
          <p:cNvSpPr/>
          <p:nvPr/>
        </p:nvSpPr>
        <p:spPr>
          <a:xfrm>
            <a:off x="2627313" y="4822825"/>
            <a:ext cx="719137" cy="287338"/>
          </a:xfrm>
          <a:prstGeom prst="rightArrow">
            <a:avLst>
              <a:gd name="adj1" fmla="val 50000"/>
              <a:gd name="adj2" fmla="val 62568"/>
            </a:avLst>
          </a:prstGeom>
          <a:solidFill>
            <a:srgbClr val="FF6600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4442" name="右箭头 274441"/>
          <p:cNvSpPr/>
          <p:nvPr/>
        </p:nvSpPr>
        <p:spPr>
          <a:xfrm>
            <a:off x="4356100" y="4821238"/>
            <a:ext cx="719138" cy="287337"/>
          </a:xfrm>
          <a:prstGeom prst="rightArrow">
            <a:avLst>
              <a:gd name="adj1" fmla="val 50000"/>
              <a:gd name="adj2" fmla="val 62569"/>
            </a:avLst>
          </a:prstGeom>
          <a:solidFill>
            <a:srgbClr val="FF6600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4443" name="右箭头 274442"/>
          <p:cNvSpPr/>
          <p:nvPr/>
        </p:nvSpPr>
        <p:spPr>
          <a:xfrm>
            <a:off x="6300788" y="4821238"/>
            <a:ext cx="719137" cy="287337"/>
          </a:xfrm>
          <a:prstGeom prst="rightArrow">
            <a:avLst>
              <a:gd name="adj1" fmla="val 50000"/>
              <a:gd name="adj2" fmla="val 62569"/>
            </a:avLst>
          </a:prstGeom>
          <a:solidFill>
            <a:srgbClr val="FF6600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4444" name="右箭头 274443"/>
          <p:cNvSpPr/>
          <p:nvPr/>
        </p:nvSpPr>
        <p:spPr>
          <a:xfrm>
            <a:off x="611188" y="4821238"/>
            <a:ext cx="719137" cy="287337"/>
          </a:xfrm>
          <a:prstGeom prst="rightArrow">
            <a:avLst>
              <a:gd name="adj1" fmla="val 50000"/>
              <a:gd name="adj2" fmla="val 62569"/>
            </a:avLst>
          </a:prstGeom>
          <a:solidFill>
            <a:srgbClr val="FF6600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4445" name="上下箭头 274444"/>
          <p:cNvSpPr/>
          <p:nvPr/>
        </p:nvSpPr>
        <p:spPr>
          <a:xfrm rot="10800000">
            <a:off x="3706813" y="5253038"/>
            <a:ext cx="288925" cy="719137"/>
          </a:xfrm>
          <a:prstGeom prst="upDownArrow">
            <a:avLst>
              <a:gd name="adj1" fmla="val 50000"/>
              <a:gd name="adj2" fmla="val 49780"/>
            </a:avLst>
          </a:prstGeom>
          <a:solidFill>
            <a:srgbClr val="FF6600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4446" name="直接连接符 274445"/>
          <p:cNvSpPr/>
          <p:nvPr/>
        </p:nvSpPr>
        <p:spPr>
          <a:xfrm>
            <a:off x="4356100" y="6237288"/>
            <a:ext cx="360363" cy="0"/>
          </a:xfrm>
          <a:prstGeom prst="line">
            <a:avLst/>
          </a:prstGeom>
          <a:ln w="28575" cap="flat" cmpd="sng">
            <a:solidFill>
              <a:srgbClr val="0033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4447" name="直接连接符 274446"/>
          <p:cNvSpPr/>
          <p:nvPr/>
        </p:nvSpPr>
        <p:spPr>
          <a:xfrm flipV="1">
            <a:off x="4716463" y="3787775"/>
            <a:ext cx="0" cy="2449513"/>
          </a:xfrm>
          <a:prstGeom prst="line">
            <a:avLst/>
          </a:prstGeom>
          <a:ln w="28575" cap="flat" cmpd="sng">
            <a:solidFill>
              <a:srgbClr val="0033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4448" name="直接连接符 274447"/>
          <p:cNvSpPr/>
          <p:nvPr/>
        </p:nvSpPr>
        <p:spPr>
          <a:xfrm flipH="1">
            <a:off x="4356100" y="3784600"/>
            <a:ext cx="360363" cy="0"/>
          </a:xfrm>
          <a:prstGeom prst="line">
            <a:avLst/>
          </a:prstGeom>
          <a:ln w="28575" cap="flat" cmpd="sng">
            <a:solidFill>
              <a:srgbClr val="0033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4449" name="直接连接符 274448"/>
          <p:cNvSpPr/>
          <p:nvPr/>
        </p:nvSpPr>
        <p:spPr>
          <a:xfrm flipH="1">
            <a:off x="1979613" y="3513138"/>
            <a:ext cx="12969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74450" name="直接连接符 274449"/>
          <p:cNvSpPr/>
          <p:nvPr/>
        </p:nvSpPr>
        <p:spPr>
          <a:xfrm>
            <a:off x="1979613" y="3513138"/>
            <a:ext cx="0" cy="10795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74451" name="直接连接符 274450"/>
          <p:cNvSpPr/>
          <p:nvPr/>
        </p:nvSpPr>
        <p:spPr>
          <a:xfrm>
            <a:off x="3851275" y="4038600"/>
            <a:ext cx="0" cy="57626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</p:sp>
      <p:sp>
        <p:nvSpPr>
          <p:cNvPr id="274452" name="直接连接符 274451"/>
          <p:cNvSpPr/>
          <p:nvPr/>
        </p:nvSpPr>
        <p:spPr>
          <a:xfrm flipH="1">
            <a:off x="4356100" y="3500438"/>
            <a:ext cx="12969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74453" name="直接连接符 274452"/>
          <p:cNvSpPr/>
          <p:nvPr/>
        </p:nvSpPr>
        <p:spPr>
          <a:xfrm>
            <a:off x="5651500" y="3500438"/>
            <a:ext cx="0" cy="10795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74454" name="直接连接符 274453"/>
          <p:cNvSpPr/>
          <p:nvPr/>
        </p:nvSpPr>
        <p:spPr>
          <a:xfrm flipH="1">
            <a:off x="2987675" y="3787775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74455" name="直接连接符 274454"/>
          <p:cNvSpPr/>
          <p:nvPr/>
        </p:nvSpPr>
        <p:spPr>
          <a:xfrm flipH="1">
            <a:off x="2987675" y="3787775"/>
            <a:ext cx="1588" cy="244951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74456" name="直接连接符 274455"/>
          <p:cNvSpPr/>
          <p:nvPr/>
        </p:nvSpPr>
        <p:spPr>
          <a:xfrm>
            <a:off x="2987675" y="6237288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74457" name="直接连接符 274456"/>
          <p:cNvSpPr/>
          <p:nvPr/>
        </p:nvSpPr>
        <p:spPr>
          <a:xfrm>
            <a:off x="6804025" y="3643313"/>
            <a:ext cx="649288" cy="0"/>
          </a:xfrm>
          <a:prstGeom prst="line">
            <a:avLst/>
          </a:prstGeom>
          <a:ln w="28575" cap="flat" cmpd="sng">
            <a:solidFill>
              <a:srgbClr val="0033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4458" name="文本框 274457"/>
          <p:cNvSpPr txBox="1"/>
          <p:nvPr/>
        </p:nvSpPr>
        <p:spPr>
          <a:xfrm>
            <a:off x="7596188" y="3427413"/>
            <a:ext cx="10080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chemeClr val="tx2"/>
                </a:solidFill>
              </a:rPr>
              <a:t>指令流</a:t>
            </a:r>
            <a:endParaRPr lang="zh-CN" altLang="en-US" b="0" dirty="0">
              <a:solidFill>
                <a:schemeClr val="tx2"/>
              </a:solidFill>
            </a:endParaRPr>
          </a:p>
        </p:txBody>
      </p:sp>
      <p:sp>
        <p:nvSpPr>
          <p:cNvPr id="274459" name="直接连接符 274458"/>
          <p:cNvSpPr/>
          <p:nvPr/>
        </p:nvSpPr>
        <p:spPr>
          <a:xfrm>
            <a:off x="6804025" y="4075113"/>
            <a:ext cx="6492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74460" name="文本框 274459"/>
          <p:cNvSpPr txBox="1"/>
          <p:nvPr/>
        </p:nvSpPr>
        <p:spPr>
          <a:xfrm>
            <a:off x="7596188" y="3859213"/>
            <a:ext cx="12239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chemeClr val="tx2"/>
                </a:solidFill>
              </a:rPr>
              <a:t>控制命令</a:t>
            </a:r>
            <a:endParaRPr lang="zh-CN" altLang="en-US" b="0" dirty="0">
              <a:solidFill>
                <a:schemeClr val="tx2"/>
              </a:solidFill>
            </a:endParaRPr>
          </a:p>
        </p:txBody>
      </p:sp>
      <p:sp>
        <p:nvSpPr>
          <p:cNvPr id="274461" name="右箭头 274460"/>
          <p:cNvSpPr/>
          <p:nvPr/>
        </p:nvSpPr>
        <p:spPr>
          <a:xfrm>
            <a:off x="6804025" y="4364038"/>
            <a:ext cx="649288" cy="215900"/>
          </a:xfrm>
          <a:prstGeom prst="rightArrow">
            <a:avLst>
              <a:gd name="adj1" fmla="val 50000"/>
              <a:gd name="adj2" fmla="val 75183"/>
            </a:avLst>
          </a:prstGeom>
          <a:solidFill>
            <a:srgbClr val="FF6600"/>
          </a:soli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4462" name="文本框 274461"/>
          <p:cNvSpPr txBox="1"/>
          <p:nvPr/>
        </p:nvSpPr>
        <p:spPr>
          <a:xfrm>
            <a:off x="7596188" y="4291013"/>
            <a:ext cx="12239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chemeClr val="tx2"/>
                </a:solidFill>
              </a:rPr>
              <a:t>数据流</a:t>
            </a:r>
            <a:endParaRPr lang="zh-CN" altLang="en-US" b="0" dirty="0">
              <a:solidFill>
                <a:schemeClr val="tx2"/>
              </a:solidFill>
            </a:endParaRPr>
          </a:p>
        </p:txBody>
      </p:sp>
      <p:sp>
        <p:nvSpPr>
          <p:cNvPr id="274463" name="任意多边形 274462"/>
          <p:cNvSpPr/>
          <p:nvPr/>
        </p:nvSpPr>
        <p:spPr>
          <a:xfrm flipV="1">
            <a:off x="1692275" y="5372100"/>
            <a:ext cx="1223963" cy="1152525"/>
          </a:xfrm>
          <a:custGeom>
            <a:avLst/>
            <a:gdLst>
              <a:gd name="txL" fmla="*/ 12427 w 21600"/>
              <a:gd name="txT" fmla="*/ 3258 h 21600"/>
              <a:gd name="txR" fmla="*/ 19362 w 21600"/>
              <a:gd name="txB" fmla="*/ 8900 h 21600"/>
            </a:gdLst>
            <a:ahLst/>
            <a:cxnLst>
              <a:cxn ang="270">
                <a:pos x="16778" y="0"/>
              </a:cxn>
              <a:cxn ang="90">
                <a:pos x="16778" y="12158"/>
              </a:cxn>
              <a:cxn ang="90">
                <a:pos x="2883" y="21600"/>
              </a:cxn>
              <a:cxn ang="0">
                <a:pos x="21600" y="6079"/>
              </a:cxn>
            </a:cxnLst>
            <a:rect l="txL" t="txT" r="txR" b="txB"/>
            <a:pathLst>
              <a:path w="21600" h="21600">
                <a:moveTo>
                  <a:pt x="21600" y="6079"/>
                </a:moveTo>
                <a:lnTo>
                  <a:pt x="16778" y="0"/>
                </a:lnTo>
                <a:lnTo>
                  <a:pt x="16778" y="3258"/>
                </a:lnTo>
                <a:lnTo>
                  <a:pt x="12427" y="3258"/>
                </a:lnTo>
                <a:arcTo wR="12427" hR="8900" stAng="-5400000" swAng="-5400000"/>
                <a:lnTo>
                  <a:pt x="0" y="21600"/>
                </a:lnTo>
                <a:lnTo>
                  <a:pt x="5766" y="21600"/>
                </a:lnTo>
                <a:lnTo>
                  <a:pt x="5766" y="12158"/>
                </a:lnTo>
                <a:arcTo wR="6661" hR="3258" stAng="10800000" swAng="5400000"/>
                <a:lnTo>
                  <a:pt x="16778" y="8900"/>
                </a:lnTo>
                <a:lnTo>
                  <a:pt x="16778" y="12158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4464" name="任意多边形 274463"/>
          <p:cNvSpPr/>
          <p:nvPr/>
        </p:nvSpPr>
        <p:spPr>
          <a:xfrm rot="16200000" flipV="1">
            <a:off x="4930775" y="5299075"/>
            <a:ext cx="1008063" cy="1152525"/>
          </a:xfrm>
          <a:custGeom>
            <a:avLst/>
            <a:gdLst>
              <a:gd name="txL" fmla="*/ 12427 w 21600"/>
              <a:gd name="txT" fmla="*/ 3258 h 21600"/>
              <a:gd name="txR" fmla="*/ 19362 w 21600"/>
              <a:gd name="txB" fmla="*/ 8900 h 21600"/>
            </a:gdLst>
            <a:ahLst/>
            <a:cxnLst>
              <a:cxn ang="270">
                <a:pos x="16778" y="0"/>
              </a:cxn>
              <a:cxn ang="90">
                <a:pos x="16778" y="12158"/>
              </a:cxn>
              <a:cxn ang="90">
                <a:pos x="2883" y="21600"/>
              </a:cxn>
              <a:cxn ang="0">
                <a:pos x="21600" y="6079"/>
              </a:cxn>
            </a:cxnLst>
            <a:rect l="txL" t="txT" r="txR" b="txB"/>
            <a:pathLst>
              <a:path w="21600" h="21600">
                <a:moveTo>
                  <a:pt x="21600" y="6079"/>
                </a:moveTo>
                <a:lnTo>
                  <a:pt x="16778" y="0"/>
                </a:lnTo>
                <a:lnTo>
                  <a:pt x="16778" y="3258"/>
                </a:lnTo>
                <a:lnTo>
                  <a:pt x="12427" y="3258"/>
                </a:lnTo>
                <a:arcTo wR="12427" hR="8900" stAng="-5400000" swAng="-5400000"/>
                <a:lnTo>
                  <a:pt x="0" y="21600"/>
                </a:lnTo>
                <a:lnTo>
                  <a:pt x="5766" y="21600"/>
                </a:lnTo>
                <a:lnTo>
                  <a:pt x="5766" y="12158"/>
                </a:lnTo>
                <a:arcTo wR="6661" hR="3258" stAng="10800000" swAng="5400000"/>
                <a:lnTo>
                  <a:pt x="16778" y="8900"/>
                </a:lnTo>
                <a:lnTo>
                  <a:pt x="16778" y="12158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5459" name="文本占位符 27545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dirty="0"/>
              <a:t>程序的执行过程</a:t>
            </a:r>
            <a:endParaRPr lang="zh-CN" altLang="en-US" dirty="0"/>
          </a:p>
        </p:txBody>
      </p:sp>
      <p:sp>
        <p:nvSpPr>
          <p:cNvPr id="275460" name="流程图: 文档 275459"/>
          <p:cNvSpPr/>
          <p:nvPr/>
        </p:nvSpPr>
        <p:spPr>
          <a:xfrm>
            <a:off x="1258888" y="2644775"/>
            <a:ext cx="1944687" cy="2944813"/>
          </a:xfrm>
          <a:prstGeom prst="flowChartDocumen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5461" name="文本框 275460"/>
          <p:cNvSpPr txBox="1"/>
          <p:nvPr/>
        </p:nvSpPr>
        <p:spPr>
          <a:xfrm>
            <a:off x="1331913" y="2212975"/>
            <a:ext cx="7207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chemeClr val="tx2"/>
                </a:solidFill>
              </a:rPr>
              <a:t>程序</a:t>
            </a:r>
            <a:endParaRPr lang="zh-CN" altLang="en-US" b="0" dirty="0">
              <a:solidFill>
                <a:schemeClr val="tx2"/>
              </a:solidFill>
            </a:endParaRPr>
          </a:p>
        </p:txBody>
      </p:sp>
      <p:sp>
        <p:nvSpPr>
          <p:cNvPr id="275462" name="矩形 275461"/>
          <p:cNvSpPr/>
          <p:nvPr/>
        </p:nvSpPr>
        <p:spPr>
          <a:xfrm>
            <a:off x="1476375" y="2716213"/>
            <a:ext cx="1439863" cy="288925"/>
          </a:xfrm>
          <a:prstGeom prst="rect">
            <a:avLst/>
          </a:prstGeom>
          <a:solidFill>
            <a:srgbClr val="01F7B7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0" dirty="0">
                <a:solidFill>
                  <a:schemeClr val="tx2"/>
                </a:solidFill>
              </a:rPr>
              <a:t>指令</a:t>
            </a:r>
            <a:r>
              <a:rPr lang="zh-CN" altLang="en-US" b="0">
                <a:solidFill>
                  <a:schemeClr val="tx2"/>
                </a:solidFill>
              </a:rPr>
              <a:t>1</a:t>
            </a:r>
            <a:endParaRPr lang="zh-CN" altLang="en-US" b="0">
              <a:solidFill>
                <a:schemeClr val="tx2"/>
              </a:solidFill>
            </a:endParaRPr>
          </a:p>
        </p:txBody>
      </p:sp>
      <p:sp>
        <p:nvSpPr>
          <p:cNvPr id="275463" name="矩形 275462"/>
          <p:cNvSpPr/>
          <p:nvPr/>
        </p:nvSpPr>
        <p:spPr>
          <a:xfrm>
            <a:off x="1476375" y="3148013"/>
            <a:ext cx="1439863" cy="288925"/>
          </a:xfrm>
          <a:prstGeom prst="rect">
            <a:avLst/>
          </a:prstGeom>
          <a:solidFill>
            <a:srgbClr val="01F7B7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0" dirty="0">
                <a:solidFill>
                  <a:schemeClr val="tx2"/>
                </a:solidFill>
              </a:rPr>
              <a:t>指令</a:t>
            </a:r>
            <a:r>
              <a:rPr lang="zh-CN" altLang="en-US" b="0">
                <a:solidFill>
                  <a:schemeClr val="tx2"/>
                </a:solidFill>
              </a:rPr>
              <a:t>2</a:t>
            </a:r>
            <a:endParaRPr lang="zh-CN" altLang="en-US" b="0">
              <a:solidFill>
                <a:schemeClr val="tx2"/>
              </a:solidFill>
            </a:endParaRPr>
          </a:p>
        </p:txBody>
      </p:sp>
      <p:sp>
        <p:nvSpPr>
          <p:cNvPr id="275464" name="矩形 275463"/>
          <p:cNvSpPr/>
          <p:nvPr/>
        </p:nvSpPr>
        <p:spPr>
          <a:xfrm>
            <a:off x="1476375" y="3581400"/>
            <a:ext cx="1439863" cy="288925"/>
          </a:xfrm>
          <a:prstGeom prst="rect">
            <a:avLst/>
          </a:prstGeom>
          <a:solidFill>
            <a:srgbClr val="01F7B7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0" dirty="0">
                <a:solidFill>
                  <a:schemeClr val="tx2"/>
                </a:solidFill>
              </a:rPr>
              <a:t>指令</a:t>
            </a:r>
            <a:r>
              <a:rPr lang="zh-CN" altLang="en-US" b="0">
                <a:solidFill>
                  <a:schemeClr val="tx2"/>
                </a:solidFill>
              </a:rPr>
              <a:t>3</a:t>
            </a:r>
            <a:endParaRPr lang="zh-CN" altLang="en-US" b="0">
              <a:solidFill>
                <a:schemeClr val="tx2"/>
              </a:solidFill>
            </a:endParaRPr>
          </a:p>
        </p:txBody>
      </p:sp>
      <p:sp>
        <p:nvSpPr>
          <p:cNvPr id="275465" name="矩形 275464"/>
          <p:cNvSpPr/>
          <p:nvPr/>
        </p:nvSpPr>
        <p:spPr>
          <a:xfrm>
            <a:off x="1476375" y="4013200"/>
            <a:ext cx="1439863" cy="288925"/>
          </a:xfrm>
          <a:prstGeom prst="rect">
            <a:avLst/>
          </a:prstGeom>
          <a:solidFill>
            <a:srgbClr val="01F7B7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0" dirty="0">
                <a:solidFill>
                  <a:schemeClr val="tx2"/>
                </a:solidFill>
              </a:rPr>
              <a:t>指令</a:t>
            </a:r>
            <a:r>
              <a:rPr lang="zh-CN" altLang="en-US" b="0">
                <a:solidFill>
                  <a:schemeClr val="tx2"/>
                </a:solidFill>
              </a:rPr>
              <a:t>4</a:t>
            </a:r>
            <a:endParaRPr lang="zh-CN" altLang="en-US" b="0">
              <a:solidFill>
                <a:schemeClr val="tx2"/>
              </a:solidFill>
            </a:endParaRPr>
          </a:p>
        </p:txBody>
      </p:sp>
      <p:sp>
        <p:nvSpPr>
          <p:cNvPr id="275466" name="矩形 275465"/>
          <p:cNvSpPr/>
          <p:nvPr/>
        </p:nvSpPr>
        <p:spPr>
          <a:xfrm>
            <a:off x="1476375" y="4652963"/>
            <a:ext cx="1439863" cy="288925"/>
          </a:xfrm>
          <a:prstGeom prst="rect">
            <a:avLst/>
          </a:prstGeom>
          <a:solidFill>
            <a:srgbClr val="01F7B7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0" dirty="0">
                <a:solidFill>
                  <a:schemeClr val="tx2"/>
                </a:solidFill>
              </a:rPr>
              <a:t>指令</a:t>
            </a:r>
            <a:r>
              <a:rPr lang="en-US" altLang="zh-CN" b="0">
                <a:solidFill>
                  <a:schemeClr val="tx2"/>
                </a:solidFill>
              </a:rPr>
              <a:t>n</a:t>
            </a:r>
            <a:endParaRPr lang="en-US" altLang="zh-CN" b="0">
              <a:solidFill>
                <a:schemeClr val="tx2"/>
              </a:solidFill>
            </a:endParaRPr>
          </a:p>
        </p:txBody>
      </p:sp>
      <p:sp>
        <p:nvSpPr>
          <p:cNvPr id="275467" name="文本框 275466"/>
          <p:cNvSpPr txBox="1"/>
          <p:nvPr/>
        </p:nvSpPr>
        <p:spPr>
          <a:xfrm>
            <a:off x="1763713" y="4300538"/>
            <a:ext cx="935037" cy="274637"/>
          </a:xfrm>
          <a:prstGeom prst="rect">
            <a:avLst/>
          </a:prstGeom>
          <a:noFill/>
          <a:ln w="9525">
            <a:noFill/>
          </a:ln>
        </p:spPr>
        <p:txBody>
          <a:bodyPr tIns="0" bIns="0">
            <a:spAutoFit/>
          </a:bodyPr>
          <a:p>
            <a:r>
              <a:rPr lang="zh-CN" altLang="en-US" b="0">
                <a:solidFill>
                  <a:schemeClr val="tx2"/>
                </a:solidFill>
                <a:latin typeface="Arial" panose="020B0604020202020204" pitchFamily="34" charset="0"/>
              </a:rPr>
              <a:t>…</a:t>
            </a:r>
            <a:r>
              <a:rPr lang="zh-CN" altLang="en-US" b="0">
                <a:solidFill>
                  <a:schemeClr val="tx2"/>
                </a:solidFill>
              </a:rPr>
              <a:t> </a:t>
            </a:r>
            <a:r>
              <a:rPr lang="zh-CN" altLang="en-US" b="0">
                <a:solidFill>
                  <a:schemeClr val="tx2"/>
                </a:solidFill>
                <a:latin typeface="Arial" panose="020B0604020202020204" pitchFamily="34" charset="0"/>
              </a:rPr>
              <a:t>…</a:t>
            </a:r>
            <a:endParaRPr lang="zh-CN" altLang="en-US" b="0">
              <a:solidFill>
                <a:schemeClr val="tx2"/>
              </a:solidFill>
            </a:endParaRPr>
          </a:p>
        </p:txBody>
      </p:sp>
      <p:sp>
        <p:nvSpPr>
          <p:cNvPr id="275468" name="矩形 275467"/>
          <p:cNvSpPr/>
          <p:nvPr/>
        </p:nvSpPr>
        <p:spPr>
          <a:xfrm>
            <a:off x="5508625" y="2716213"/>
            <a:ext cx="1439863" cy="288925"/>
          </a:xfrm>
          <a:prstGeom prst="rect">
            <a:avLst/>
          </a:prstGeom>
          <a:solidFill>
            <a:srgbClr val="F8FD3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0" dirty="0">
                <a:solidFill>
                  <a:schemeClr val="tx2"/>
                </a:solidFill>
              </a:rPr>
              <a:t>取指令</a:t>
            </a:r>
            <a:endParaRPr lang="zh-CN" altLang="en-US" b="0">
              <a:solidFill>
                <a:schemeClr val="tx2"/>
              </a:solidFill>
            </a:endParaRPr>
          </a:p>
        </p:txBody>
      </p:sp>
      <p:sp>
        <p:nvSpPr>
          <p:cNvPr id="275469" name="矩形 275468"/>
          <p:cNvSpPr/>
          <p:nvPr/>
        </p:nvSpPr>
        <p:spPr>
          <a:xfrm>
            <a:off x="5508625" y="3148013"/>
            <a:ext cx="1439863" cy="288925"/>
          </a:xfrm>
          <a:prstGeom prst="rect">
            <a:avLst/>
          </a:prstGeom>
          <a:solidFill>
            <a:srgbClr val="F8FD3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0" dirty="0">
                <a:solidFill>
                  <a:schemeClr val="tx2"/>
                </a:solidFill>
              </a:rPr>
              <a:t>指令译码</a:t>
            </a:r>
            <a:endParaRPr lang="zh-CN" altLang="en-US" b="0">
              <a:solidFill>
                <a:schemeClr val="tx2"/>
              </a:solidFill>
            </a:endParaRPr>
          </a:p>
        </p:txBody>
      </p:sp>
      <p:sp>
        <p:nvSpPr>
          <p:cNvPr id="275470" name="矩形 275469"/>
          <p:cNvSpPr/>
          <p:nvPr/>
        </p:nvSpPr>
        <p:spPr>
          <a:xfrm>
            <a:off x="5508625" y="3652838"/>
            <a:ext cx="1439863" cy="288925"/>
          </a:xfrm>
          <a:prstGeom prst="rect">
            <a:avLst/>
          </a:prstGeom>
          <a:solidFill>
            <a:srgbClr val="82ECF4"/>
          </a:solidFill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0" dirty="0">
                <a:solidFill>
                  <a:schemeClr val="tx2"/>
                </a:solidFill>
              </a:rPr>
              <a:t>取操作数</a:t>
            </a:r>
            <a:endParaRPr lang="zh-CN" altLang="en-US" b="0">
              <a:solidFill>
                <a:schemeClr val="tx2"/>
              </a:solidFill>
            </a:endParaRPr>
          </a:p>
        </p:txBody>
      </p:sp>
      <p:sp>
        <p:nvSpPr>
          <p:cNvPr id="275471" name="矩形 275470"/>
          <p:cNvSpPr/>
          <p:nvPr/>
        </p:nvSpPr>
        <p:spPr>
          <a:xfrm>
            <a:off x="5508625" y="4157663"/>
            <a:ext cx="1439863" cy="288925"/>
          </a:xfrm>
          <a:prstGeom prst="rect">
            <a:avLst/>
          </a:prstGeom>
          <a:solidFill>
            <a:srgbClr val="F8FD3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0" dirty="0">
                <a:solidFill>
                  <a:schemeClr val="tx2"/>
                </a:solidFill>
              </a:rPr>
              <a:t>执行指令</a:t>
            </a:r>
            <a:endParaRPr lang="zh-CN" altLang="en-US" b="0">
              <a:solidFill>
                <a:schemeClr val="tx2"/>
              </a:solidFill>
            </a:endParaRPr>
          </a:p>
        </p:txBody>
      </p:sp>
      <p:sp>
        <p:nvSpPr>
          <p:cNvPr id="275472" name="矩形 275471"/>
          <p:cNvSpPr/>
          <p:nvPr/>
        </p:nvSpPr>
        <p:spPr>
          <a:xfrm>
            <a:off x="5508625" y="4660900"/>
            <a:ext cx="1439863" cy="288925"/>
          </a:xfrm>
          <a:prstGeom prst="rect">
            <a:avLst/>
          </a:prstGeom>
          <a:solidFill>
            <a:srgbClr val="82ECF4"/>
          </a:solidFill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0" dirty="0">
                <a:solidFill>
                  <a:schemeClr val="tx2"/>
                </a:solidFill>
              </a:rPr>
              <a:t>存结果</a:t>
            </a:r>
            <a:endParaRPr lang="zh-CN" altLang="en-US" b="0">
              <a:solidFill>
                <a:schemeClr val="tx2"/>
              </a:solidFill>
            </a:endParaRPr>
          </a:p>
        </p:txBody>
      </p:sp>
      <p:sp>
        <p:nvSpPr>
          <p:cNvPr id="275473" name="直接连接符 275472"/>
          <p:cNvSpPr/>
          <p:nvPr/>
        </p:nvSpPr>
        <p:spPr>
          <a:xfrm flipV="1">
            <a:off x="2916238" y="2716213"/>
            <a:ext cx="2447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5474" name="直接连接符 275473"/>
          <p:cNvSpPr/>
          <p:nvPr/>
        </p:nvSpPr>
        <p:spPr>
          <a:xfrm>
            <a:off x="2916238" y="3005138"/>
            <a:ext cx="2447925" cy="18716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5475" name="右大括号 275474"/>
          <p:cNvSpPr/>
          <p:nvPr/>
        </p:nvSpPr>
        <p:spPr>
          <a:xfrm>
            <a:off x="7092950" y="2716213"/>
            <a:ext cx="215900" cy="2232025"/>
          </a:xfrm>
          <a:prstGeom prst="rightBrace">
            <a:avLst>
              <a:gd name="adj1" fmla="val 8615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5476" name="文本框 275475"/>
          <p:cNvSpPr txBox="1"/>
          <p:nvPr/>
        </p:nvSpPr>
        <p:spPr>
          <a:xfrm>
            <a:off x="7380288" y="3652838"/>
            <a:ext cx="10985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0" dirty="0">
                <a:solidFill>
                  <a:schemeClr val="tx2"/>
                </a:solidFill>
              </a:rPr>
              <a:t>指令周期</a:t>
            </a:r>
            <a:endParaRPr lang="zh-CN" altLang="en-US" b="0" dirty="0">
              <a:solidFill>
                <a:schemeClr val="tx2"/>
              </a:solidFill>
            </a:endParaRPr>
          </a:p>
        </p:txBody>
      </p:sp>
      <p:sp>
        <p:nvSpPr>
          <p:cNvPr id="275477" name="矩形 275476"/>
          <p:cNvSpPr/>
          <p:nvPr/>
        </p:nvSpPr>
        <p:spPr>
          <a:xfrm>
            <a:off x="3403600" y="2205038"/>
            <a:ext cx="863600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0" dirty="0">
                <a:solidFill>
                  <a:schemeClr val="tx2"/>
                </a:solidFill>
              </a:rPr>
              <a:t>操作码</a:t>
            </a:r>
            <a:endParaRPr lang="zh-CN" altLang="en-US" b="0" dirty="0">
              <a:solidFill>
                <a:schemeClr val="tx2"/>
              </a:solidFill>
            </a:endParaRPr>
          </a:p>
        </p:txBody>
      </p:sp>
      <p:sp>
        <p:nvSpPr>
          <p:cNvPr id="275478" name="矩形 275477"/>
          <p:cNvSpPr/>
          <p:nvPr/>
        </p:nvSpPr>
        <p:spPr>
          <a:xfrm>
            <a:off x="4267200" y="2205038"/>
            <a:ext cx="863600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0" dirty="0">
                <a:solidFill>
                  <a:schemeClr val="tx2"/>
                </a:solidFill>
              </a:rPr>
              <a:t>操作数</a:t>
            </a:r>
            <a:endParaRPr lang="zh-CN" altLang="en-US" b="0" dirty="0">
              <a:solidFill>
                <a:schemeClr val="tx2"/>
              </a:solidFill>
            </a:endParaRPr>
          </a:p>
        </p:txBody>
      </p:sp>
      <p:sp>
        <p:nvSpPr>
          <p:cNvPr id="275479" name="文本框 275478"/>
          <p:cNvSpPr txBox="1"/>
          <p:nvPr/>
        </p:nvSpPr>
        <p:spPr>
          <a:xfrm>
            <a:off x="5508625" y="2212975"/>
            <a:ext cx="7207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chemeClr val="tx2"/>
                </a:solidFill>
              </a:rPr>
              <a:t>执行</a:t>
            </a:r>
            <a:endParaRPr lang="zh-CN" altLang="en-US" b="0" dirty="0">
              <a:solidFill>
                <a:schemeClr val="tx2"/>
              </a:solidFill>
            </a:endParaRPr>
          </a:p>
        </p:txBody>
      </p:sp>
      <p:sp>
        <p:nvSpPr>
          <p:cNvPr id="275480" name="文本框 275479"/>
          <p:cNvSpPr txBox="1"/>
          <p:nvPr/>
        </p:nvSpPr>
        <p:spPr>
          <a:xfrm>
            <a:off x="1371600" y="5516563"/>
            <a:ext cx="7273925" cy="1081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30000"/>
              </a:spcBef>
            </a:pPr>
            <a:r>
              <a:rPr lang="zh-CN" altLang="en-US" dirty="0"/>
              <a:t>1、</a:t>
            </a:r>
            <a:r>
              <a:rPr lang="en-US" altLang="zh-CN"/>
              <a:t>CPU</a:t>
            </a:r>
            <a:r>
              <a:rPr lang="zh-CN" altLang="en-US" dirty="0"/>
              <a:t>如何知道从哪里取出程序的第一条指令？</a:t>
            </a:r>
            <a:r>
              <a:rPr lang="zh-CN" altLang="en-US">
                <a:latin typeface="Arial" panose="020B0604020202020204" pitchFamily="34" charset="0"/>
              </a:rPr>
              <a:t>——</a:t>
            </a:r>
            <a:r>
              <a:rPr lang="zh-CN" altLang="en-US" dirty="0"/>
              <a:t>操作系统</a:t>
            </a:r>
            <a:endParaRPr lang="zh-CN" altLang="en-US" dirty="0"/>
          </a:p>
          <a:p>
            <a:pPr>
              <a:spcBef>
                <a:spcPct val="30000"/>
              </a:spcBef>
            </a:pPr>
            <a:r>
              <a:rPr lang="zh-CN" altLang="en-US" dirty="0"/>
              <a:t>2、</a:t>
            </a:r>
            <a:r>
              <a:rPr lang="en-US" altLang="zh-CN"/>
              <a:t>CPU</a:t>
            </a:r>
            <a:r>
              <a:rPr lang="zh-CN" altLang="en-US" dirty="0"/>
              <a:t>如何按程序控制流执行指令？</a:t>
            </a:r>
            <a:r>
              <a:rPr lang="zh-CN" altLang="en-US">
                <a:latin typeface="Arial" panose="020B0604020202020204" pitchFamily="34" charset="0"/>
              </a:rPr>
              <a:t>——</a:t>
            </a:r>
            <a:r>
              <a:rPr lang="zh-CN" altLang="en-US" dirty="0"/>
              <a:t>程序计数器</a:t>
            </a:r>
            <a:endParaRPr lang="zh-CN" altLang="en-US" dirty="0"/>
          </a:p>
          <a:p>
            <a:pPr>
              <a:spcBef>
                <a:spcPct val="30000"/>
              </a:spcBef>
            </a:pPr>
            <a:r>
              <a:rPr lang="zh-CN" altLang="en-US" dirty="0"/>
              <a:t>3、</a:t>
            </a:r>
            <a:r>
              <a:rPr lang="en-US" altLang="zh-CN"/>
              <a:t>CPU</a:t>
            </a:r>
            <a:r>
              <a:rPr lang="zh-CN" altLang="en-US" dirty="0"/>
              <a:t>如何知道从哪里取操作数？</a:t>
            </a:r>
            <a:r>
              <a:rPr lang="zh-CN" altLang="en-US">
                <a:latin typeface="Arial" panose="020B0604020202020204" pitchFamily="34" charset="0"/>
              </a:rPr>
              <a:t>——</a:t>
            </a:r>
            <a:r>
              <a:rPr lang="zh-CN" altLang="en-US" dirty="0"/>
              <a:t>地址、寻址方式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83" name="文本占位符 27648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100000"/>
              </a:lnSpc>
              <a:buNone/>
            </a:pPr>
            <a:r>
              <a:rPr lang="zh-CN" altLang="en-US" dirty="0"/>
              <a:t>例：计算</a:t>
            </a:r>
            <a:r>
              <a:rPr lang="en-US" altLang="zh-CN"/>
              <a:t>5+8</a:t>
            </a:r>
            <a:endParaRPr lang="en-US" altLang="zh-CN"/>
          </a:p>
          <a:p>
            <a:pPr>
              <a:lnSpc>
                <a:spcPct val="100000"/>
              </a:lnSpc>
              <a:buNone/>
            </a:pPr>
            <a:r>
              <a:rPr lang="zh-CN" altLang="en-US" sz="2400" dirty="0"/>
              <a:t>汇编语言程序  对应的机器指令  对应的操作</a:t>
            </a:r>
            <a:endParaRPr lang="zh-CN" altLang="en-US" sz="2400" dirty="0"/>
          </a:p>
          <a:p>
            <a:pPr>
              <a:lnSpc>
                <a:spcPct val="100000"/>
              </a:lnSpc>
              <a:buNone/>
            </a:pPr>
            <a:r>
              <a:rPr lang="en-US" altLang="zh-CN" sz="2000"/>
              <a:t>------------     -------------      ----------------------</a:t>
            </a:r>
            <a:endParaRPr lang="zh-CN" altLang="en-US" sz="2000" dirty="0"/>
          </a:p>
          <a:p>
            <a:pPr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990000"/>
                </a:solidFill>
              </a:rPr>
              <a:t>MOV AL</a:t>
            </a:r>
            <a:r>
              <a:rPr lang="en-US" altLang="zh-CN" sz="2000"/>
              <a:t>, 5	   </a:t>
            </a:r>
            <a:r>
              <a:rPr lang="en-US" altLang="zh-CN" sz="2000">
                <a:solidFill>
                  <a:srgbClr val="990000"/>
                </a:solidFill>
              </a:rPr>
              <a:t>10110000</a:t>
            </a:r>
            <a:r>
              <a:rPr lang="en-US" altLang="zh-CN" sz="2000"/>
              <a:t>	  </a:t>
            </a:r>
            <a:r>
              <a:rPr lang="zh-CN" altLang="en-US" sz="2000" dirty="0"/>
              <a:t>将立即数传送到累加寄存器</a:t>
            </a:r>
            <a:r>
              <a:rPr lang="en-US" altLang="zh-CN" sz="2000"/>
              <a:t>AL</a:t>
            </a:r>
            <a:r>
              <a:rPr lang="zh-CN" altLang="en-US" sz="2000" dirty="0"/>
              <a:t>中</a:t>
            </a:r>
            <a:endParaRPr lang="zh-CN" altLang="en-US" sz="2000" dirty="0"/>
          </a:p>
          <a:p>
            <a:pPr>
              <a:lnSpc>
                <a:spcPct val="100000"/>
              </a:lnSpc>
              <a:buNone/>
            </a:pPr>
            <a:r>
              <a:rPr lang="zh-CN" altLang="en-US" sz="2000" dirty="0"/>
              <a:t>	               </a:t>
            </a:r>
            <a:r>
              <a:rPr lang="en-US" altLang="zh-CN" sz="2000"/>
              <a:t>00000101		</a:t>
            </a:r>
            <a:endParaRPr lang="en-US" altLang="zh-CN" sz="2000"/>
          </a:p>
          <a:p>
            <a:pPr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990000"/>
                </a:solidFill>
              </a:rPr>
              <a:t>ADD AL</a:t>
            </a:r>
            <a:r>
              <a:rPr lang="en-US" altLang="zh-CN" sz="2000"/>
              <a:t>, 8	   </a:t>
            </a:r>
            <a:r>
              <a:rPr lang="en-US" altLang="zh-CN" sz="2000">
                <a:solidFill>
                  <a:srgbClr val="990000"/>
                </a:solidFill>
              </a:rPr>
              <a:t>00000100</a:t>
            </a:r>
            <a:r>
              <a:rPr lang="en-US" altLang="zh-CN" sz="2000"/>
              <a:t>	  </a:t>
            </a:r>
            <a:r>
              <a:rPr lang="zh-CN" altLang="en-US" sz="2000" dirty="0"/>
              <a:t>计算两个数的和，结果存放到</a:t>
            </a:r>
            <a:r>
              <a:rPr lang="en-US" altLang="zh-CN" sz="2000"/>
              <a:t>AL</a:t>
            </a:r>
            <a:r>
              <a:rPr lang="zh-CN" altLang="en-US" sz="2000" dirty="0"/>
              <a:t>中</a:t>
            </a:r>
            <a:endParaRPr lang="zh-CN" altLang="en-US" sz="2000" dirty="0"/>
          </a:p>
          <a:p>
            <a:pPr>
              <a:lnSpc>
                <a:spcPct val="100000"/>
              </a:lnSpc>
              <a:buNone/>
            </a:pPr>
            <a:r>
              <a:rPr lang="zh-CN" altLang="en-US" sz="2000" dirty="0"/>
              <a:t>	               </a:t>
            </a:r>
            <a:r>
              <a:rPr lang="en-US" altLang="zh-CN" sz="2000"/>
              <a:t>00001000		</a:t>
            </a:r>
            <a:endParaRPr lang="en-US" altLang="zh-CN" sz="2000"/>
          </a:p>
          <a:p>
            <a:pPr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990000"/>
                </a:solidFill>
              </a:rPr>
              <a:t>HLT</a:t>
            </a:r>
            <a:r>
              <a:rPr lang="en-US" altLang="zh-CN" sz="2000"/>
              <a:t>		   </a:t>
            </a:r>
            <a:r>
              <a:rPr lang="en-US" altLang="zh-CN" sz="2000">
                <a:solidFill>
                  <a:srgbClr val="990000"/>
                </a:solidFill>
              </a:rPr>
              <a:t>11110100</a:t>
            </a:r>
            <a:r>
              <a:rPr lang="en-US" altLang="zh-CN" sz="2000"/>
              <a:t>	  </a:t>
            </a:r>
            <a:r>
              <a:rPr lang="zh-CN" altLang="en-US" sz="2000" dirty="0"/>
              <a:t>停机</a:t>
            </a:r>
            <a:endParaRPr lang="zh-CN" altLang="en-US" sz="2000" dirty="0"/>
          </a:p>
          <a:p>
            <a:pPr>
              <a:lnSpc>
                <a:spcPct val="100000"/>
              </a:lnSpc>
              <a:buNone/>
            </a:pPr>
            <a:endParaRPr lang="zh-CN" altLang="en-US" sz="2400" dirty="0"/>
          </a:p>
          <a:p>
            <a:pPr>
              <a:lnSpc>
                <a:spcPct val="100000"/>
              </a:lnSpc>
              <a:buNone/>
            </a:pPr>
            <a:r>
              <a:rPr lang="zh-CN" altLang="en-US" sz="2400" dirty="0"/>
              <a:t>指令执行过程见下页图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9442" name="标题 18944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dirty="0"/>
              <a:t>2.1 微型机的基本结构</a:t>
            </a:r>
            <a:endParaRPr lang="zh-CN" altLang="en-US" dirty="0"/>
          </a:p>
        </p:txBody>
      </p:sp>
      <p:sp>
        <p:nvSpPr>
          <p:cNvPr id="189443" name="文本占位符 18944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spcAft>
                <a:spcPct val="35000"/>
              </a:spcAft>
              <a:buNone/>
            </a:pPr>
            <a:r>
              <a:rPr lang="zh-CN" altLang="en-US" u="sng" dirty="0"/>
              <a:t>掌握：</a:t>
            </a:r>
            <a:endParaRPr lang="zh-CN" altLang="en-US" u="sng" dirty="0"/>
          </a:p>
          <a:p>
            <a:r>
              <a:rPr lang="zh-CN" altLang="en-US" sz="2400" dirty="0"/>
              <a:t>微机系统的基本组成</a:t>
            </a:r>
            <a:endParaRPr lang="zh-CN" altLang="en-US" sz="2400" dirty="0"/>
          </a:p>
          <a:p>
            <a:r>
              <a:rPr lang="zh-CN" altLang="en-US" sz="2400" dirty="0"/>
              <a:t>微型机的工作原理</a:t>
            </a:r>
            <a:endParaRPr lang="zh-CN" altLang="en-US" sz="2400" dirty="0"/>
          </a:p>
          <a:p>
            <a:r>
              <a:rPr lang="zh-CN" altLang="en-US" sz="2400" dirty="0"/>
              <a:t>微机</a:t>
            </a:r>
            <a:r>
              <a:rPr lang="en-US" altLang="zh-CN" sz="2400"/>
              <a:t>8088</a:t>
            </a:r>
            <a:r>
              <a:rPr lang="zh-CN" altLang="en-US" sz="2400" dirty="0"/>
              <a:t>的存储器组织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7507" name="文本占位符 27750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100000"/>
              </a:lnSpc>
              <a:buNone/>
            </a:pPr>
            <a:r>
              <a:rPr lang="zh-CN" altLang="en-US" dirty="0"/>
              <a:t>指令执行过程(取指/译码/执行)</a:t>
            </a:r>
            <a:endParaRPr lang="zh-CN" altLang="en-US" dirty="0"/>
          </a:p>
        </p:txBody>
      </p:sp>
      <p:sp>
        <p:nvSpPr>
          <p:cNvPr id="277508" name="直接连接符 277507"/>
          <p:cNvSpPr/>
          <p:nvPr/>
        </p:nvSpPr>
        <p:spPr>
          <a:xfrm>
            <a:off x="1979613" y="2781300"/>
            <a:ext cx="0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7509" name="上箭头 277508"/>
          <p:cNvSpPr/>
          <p:nvPr/>
        </p:nvSpPr>
        <p:spPr>
          <a:xfrm>
            <a:off x="3492500" y="3644900"/>
            <a:ext cx="215900" cy="358775"/>
          </a:xfrm>
          <a:prstGeom prst="upArrow">
            <a:avLst>
              <a:gd name="adj1" fmla="val 50000"/>
              <a:gd name="adj2" fmla="val 4154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7510" name="上箭头 277509"/>
          <p:cNvSpPr/>
          <p:nvPr/>
        </p:nvSpPr>
        <p:spPr>
          <a:xfrm>
            <a:off x="3492500" y="3068638"/>
            <a:ext cx="215900" cy="358775"/>
          </a:xfrm>
          <a:prstGeom prst="upArrow">
            <a:avLst>
              <a:gd name="adj1" fmla="val 50000"/>
              <a:gd name="adj2" fmla="val 4154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7511" name="矩形 277510"/>
          <p:cNvSpPr/>
          <p:nvPr/>
        </p:nvSpPr>
        <p:spPr>
          <a:xfrm>
            <a:off x="3059113" y="3357563"/>
            <a:ext cx="1008062" cy="287337"/>
          </a:xfrm>
          <a:prstGeom prst="rect">
            <a:avLst/>
          </a:prstGeom>
          <a:solidFill>
            <a:srgbClr val="F8FD3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累加器</a:t>
            </a:r>
            <a:r>
              <a:rPr lang="en-US" altLang="zh-CN" b="0">
                <a:solidFill>
                  <a:schemeClr val="tx2"/>
                </a:solidFill>
                <a:latin typeface="宋体" panose="02010600030101010101" pitchFamily="2" charset="-122"/>
              </a:rPr>
              <a:t>A</a:t>
            </a:r>
            <a:endParaRPr lang="en-US" altLang="zh-CN" b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77512" name="上箭头 277511"/>
          <p:cNvSpPr/>
          <p:nvPr/>
        </p:nvSpPr>
        <p:spPr>
          <a:xfrm rot="10800000">
            <a:off x="2411413" y="2420938"/>
            <a:ext cx="215900" cy="1511300"/>
          </a:xfrm>
          <a:prstGeom prst="upArrow">
            <a:avLst>
              <a:gd name="adj1" fmla="val 44120"/>
              <a:gd name="adj2" fmla="val 8380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7513" name="矩形 277512"/>
          <p:cNvSpPr/>
          <p:nvPr/>
        </p:nvSpPr>
        <p:spPr>
          <a:xfrm>
            <a:off x="2470150" y="2349500"/>
            <a:ext cx="1593850" cy="841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7514" name="矩形 277513"/>
          <p:cNvSpPr/>
          <p:nvPr/>
        </p:nvSpPr>
        <p:spPr>
          <a:xfrm>
            <a:off x="4027488" y="2349500"/>
            <a:ext cx="71437" cy="2238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7515" name="任意多边形 277514"/>
          <p:cNvSpPr/>
          <p:nvPr/>
        </p:nvSpPr>
        <p:spPr>
          <a:xfrm rot="10800000">
            <a:off x="3203575" y="2565400"/>
            <a:ext cx="1728788" cy="504825"/>
          </a:xfrm>
          <a:custGeom>
            <a:avLst/>
            <a:gdLst>
              <a:gd name="txL" fmla="*/ 4500 w 21600"/>
              <a:gd name="txT" fmla="*/ 4500 h 21600"/>
              <a:gd name="txR" fmla="*/ 17100 w 21600"/>
              <a:gd name="txB" fmla="*/ 17100 h 21600"/>
            </a:gdLst>
            <a:ahLst/>
            <a:cxnLst>
              <a:cxn ang="0">
                <a:pos x="18900" y="10800"/>
              </a:cxn>
              <a:cxn ang="90">
                <a:pos x="10800" y="21600"/>
              </a:cxn>
              <a:cxn ang="180">
                <a:pos x="2700" y="10800"/>
              </a:cxn>
              <a:cxn ang="270">
                <a:pos x="10800" y="0"/>
              </a:cxn>
            </a:cxnLst>
            <a:rect l="txL" t="txT" r="txR" b="txB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66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anchor="ctr" anchorCtr="0"/>
          <a:p>
            <a:pPr algn="ctr"/>
            <a:r>
              <a:rPr lang="zh-CN" altLang="en-US" dirty="0">
                <a:latin typeface="宋体" panose="02010600030101010101" pitchFamily="2" charset="-122"/>
              </a:rPr>
              <a:t>加法器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277516" name="矩形 277515"/>
          <p:cNvSpPr/>
          <p:nvPr/>
        </p:nvSpPr>
        <p:spPr>
          <a:xfrm>
            <a:off x="3860800" y="2359025"/>
            <a:ext cx="215900" cy="714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77517" name="矩形 277516"/>
          <p:cNvSpPr/>
          <p:nvPr/>
        </p:nvSpPr>
        <p:spPr>
          <a:xfrm>
            <a:off x="2479675" y="2420938"/>
            <a:ext cx="79375" cy="71437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77518" name="上箭头 277517"/>
          <p:cNvSpPr/>
          <p:nvPr/>
        </p:nvSpPr>
        <p:spPr>
          <a:xfrm>
            <a:off x="4356100" y="3068638"/>
            <a:ext cx="215900" cy="936625"/>
          </a:xfrm>
          <a:prstGeom prst="upArrow">
            <a:avLst>
              <a:gd name="adj1" fmla="val 50000"/>
              <a:gd name="adj2" fmla="val 10845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7519" name="矩形 277518"/>
          <p:cNvSpPr/>
          <p:nvPr/>
        </p:nvSpPr>
        <p:spPr>
          <a:xfrm>
            <a:off x="5148263" y="4797425"/>
            <a:ext cx="1657350" cy="287338"/>
          </a:xfrm>
          <a:prstGeom prst="rect">
            <a:avLst/>
          </a:prstGeom>
          <a:solidFill>
            <a:srgbClr val="F8FD3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数据寄存器</a:t>
            </a:r>
            <a:r>
              <a:rPr lang="en-US" altLang="zh-CN" b="0">
                <a:solidFill>
                  <a:schemeClr val="tx2"/>
                </a:solidFill>
                <a:latin typeface="宋体" panose="02010600030101010101" pitchFamily="2" charset="-122"/>
              </a:rPr>
              <a:t>DR</a:t>
            </a:r>
            <a:endParaRPr lang="en-US" altLang="zh-CN" b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77520" name="左右箭头 277519"/>
          <p:cNvSpPr/>
          <p:nvPr/>
        </p:nvSpPr>
        <p:spPr>
          <a:xfrm rot="16200000">
            <a:off x="5651500" y="4364038"/>
            <a:ext cx="647700" cy="217487"/>
          </a:xfrm>
          <a:prstGeom prst="leftRightArrow">
            <a:avLst>
              <a:gd name="adj1" fmla="val 52490"/>
              <a:gd name="adj2" fmla="val 7398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7521" name="矩形 277520"/>
          <p:cNvSpPr/>
          <p:nvPr/>
        </p:nvSpPr>
        <p:spPr>
          <a:xfrm>
            <a:off x="5148263" y="3357563"/>
            <a:ext cx="1657350" cy="287337"/>
          </a:xfrm>
          <a:prstGeom prst="rect">
            <a:avLst/>
          </a:prstGeom>
          <a:solidFill>
            <a:srgbClr val="F8FD3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指令寄存器</a:t>
            </a:r>
            <a:r>
              <a:rPr lang="en-US" altLang="zh-CN" b="0">
                <a:solidFill>
                  <a:schemeClr val="tx2"/>
                </a:solidFill>
                <a:latin typeface="宋体" panose="02010600030101010101" pitchFamily="2" charset="-122"/>
              </a:rPr>
              <a:t>IR</a:t>
            </a:r>
            <a:endParaRPr lang="en-US" altLang="zh-CN" b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77522" name="上箭头 277521"/>
          <p:cNvSpPr/>
          <p:nvPr/>
        </p:nvSpPr>
        <p:spPr>
          <a:xfrm>
            <a:off x="5867400" y="3644900"/>
            <a:ext cx="215900" cy="358775"/>
          </a:xfrm>
          <a:prstGeom prst="upArrow">
            <a:avLst>
              <a:gd name="adj1" fmla="val 50000"/>
              <a:gd name="adj2" fmla="val 4154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7523" name="矩形 277522"/>
          <p:cNvSpPr/>
          <p:nvPr/>
        </p:nvSpPr>
        <p:spPr>
          <a:xfrm>
            <a:off x="5148263" y="2852738"/>
            <a:ext cx="1657350" cy="287337"/>
          </a:xfrm>
          <a:prstGeom prst="rect">
            <a:avLst/>
          </a:prstGeom>
          <a:solidFill>
            <a:srgbClr val="F8FD3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指令译码器</a:t>
            </a:r>
            <a:r>
              <a:rPr lang="en-US" altLang="zh-CN" b="0">
                <a:solidFill>
                  <a:schemeClr val="tx2"/>
                </a:solidFill>
                <a:latin typeface="宋体" panose="02010600030101010101" pitchFamily="2" charset="-122"/>
              </a:rPr>
              <a:t>ID</a:t>
            </a:r>
            <a:endParaRPr lang="en-US" altLang="zh-CN" b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77524" name="矩形 277523"/>
          <p:cNvSpPr/>
          <p:nvPr/>
        </p:nvSpPr>
        <p:spPr>
          <a:xfrm>
            <a:off x="5148263" y="2349500"/>
            <a:ext cx="1657350" cy="287338"/>
          </a:xfrm>
          <a:prstGeom prst="rect">
            <a:avLst/>
          </a:prstGeom>
          <a:solidFill>
            <a:srgbClr val="F8FD3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时序逻辑电路</a:t>
            </a:r>
            <a:endParaRPr lang="zh-CN" altLang="en-US" b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77525" name="上箭头 277524"/>
          <p:cNvSpPr/>
          <p:nvPr/>
        </p:nvSpPr>
        <p:spPr>
          <a:xfrm>
            <a:off x="5867400" y="3141663"/>
            <a:ext cx="215900" cy="2159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7526" name="上箭头 277525"/>
          <p:cNvSpPr/>
          <p:nvPr/>
        </p:nvSpPr>
        <p:spPr>
          <a:xfrm>
            <a:off x="5867400" y="2636838"/>
            <a:ext cx="215900" cy="2159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7527" name="直接连接符 277526"/>
          <p:cNvSpPr/>
          <p:nvPr/>
        </p:nvSpPr>
        <p:spPr>
          <a:xfrm flipV="1">
            <a:off x="5292725" y="21336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7528" name="直接连接符 277527"/>
          <p:cNvSpPr/>
          <p:nvPr/>
        </p:nvSpPr>
        <p:spPr>
          <a:xfrm flipV="1">
            <a:off x="5508625" y="21336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7529" name="直接连接符 277528"/>
          <p:cNvSpPr/>
          <p:nvPr/>
        </p:nvSpPr>
        <p:spPr>
          <a:xfrm flipV="1">
            <a:off x="5724525" y="21336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7530" name="直接连接符 277529"/>
          <p:cNvSpPr/>
          <p:nvPr/>
        </p:nvSpPr>
        <p:spPr>
          <a:xfrm flipV="1">
            <a:off x="5940425" y="21336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7531" name="直接连接符 277530"/>
          <p:cNvSpPr/>
          <p:nvPr/>
        </p:nvSpPr>
        <p:spPr>
          <a:xfrm flipV="1">
            <a:off x="6156325" y="21336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7532" name="直接连接符 277531"/>
          <p:cNvSpPr/>
          <p:nvPr/>
        </p:nvSpPr>
        <p:spPr>
          <a:xfrm flipV="1">
            <a:off x="6372225" y="21336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7533" name="直接连接符 277532"/>
          <p:cNvSpPr/>
          <p:nvPr/>
        </p:nvSpPr>
        <p:spPr>
          <a:xfrm flipV="1">
            <a:off x="6588125" y="2133600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7534" name="矩形 277533"/>
          <p:cNvSpPr/>
          <p:nvPr/>
        </p:nvSpPr>
        <p:spPr>
          <a:xfrm>
            <a:off x="3417888" y="4797425"/>
            <a:ext cx="1441450" cy="288925"/>
          </a:xfrm>
          <a:prstGeom prst="rect">
            <a:avLst/>
          </a:prstGeom>
          <a:solidFill>
            <a:srgbClr val="FFCC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0">
                <a:solidFill>
                  <a:srgbClr val="FF3300"/>
                </a:solidFill>
                <a:latin typeface="宋体" panose="02010600030101010101" pitchFamily="2" charset="-122"/>
              </a:rPr>
              <a:t>1011 0000</a:t>
            </a:r>
            <a:endParaRPr lang="zh-CN" altLang="en-US" b="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277535" name="矩形 277534"/>
          <p:cNvSpPr/>
          <p:nvPr/>
        </p:nvSpPr>
        <p:spPr>
          <a:xfrm>
            <a:off x="3417888" y="5084763"/>
            <a:ext cx="1441450" cy="288925"/>
          </a:xfrm>
          <a:prstGeom prst="rect">
            <a:avLst/>
          </a:prstGeom>
          <a:solidFill>
            <a:srgbClr val="FFCC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0">
                <a:solidFill>
                  <a:srgbClr val="FF3300"/>
                </a:solidFill>
                <a:latin typeface="宋体" panose="02010600030101010101" pitchFamily="2" charset="-122"/>
              </a:rPr>
              <a:t>0000 0101</a:t>
            </a:r>
            <a:endParaRPr lang="zh-CN" altLang="en-US" b="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277536" name="矩形 277535"/>
          <p:cNvSpPr/>
          <p:nvPr/>
        </p:nvSpPr>
        <p:spPr>
          <a:xfrm>
            <a:off x="3417888" y="5373688"/>
            <a:ext cx="1441450" cy="288925"/>
          </a:xfrm>
          <a:prstGeom prst="rect">
            <a:avLst/>
          </a:prstGeom>
          <a:solidFill>
            <a:srgbClr val="FFCC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0">
                <a:solidFill>
                  <a:srgbClr val="006600"/>
                </a:solidFill>
                <a:latin typeface="宋体" panose="02010600030101010101" pitchFamily="2" charset="-122"/>
              </a:rPr>
              <a:t>0000 0100</a:t>
            </a:r>
            <a:endParaRPr lang="zh-CN" altLang="en-US" b="0">
              <a:solidFill>
                <a:srgbClr val="006600"/>
              </a:solidFill>
              <a:latin typeface="宋体" panose="02010600030101010101" pitchFamily="2" charset="-122"/>
            </a:endParaRPr>
          </a:p>
        </p:txBody>
      </p:sp>
      <p:sp>
        <p:nvSpPr>
          <p:cNvPr id="277537" name="矩形 277536"/>
          <p:cNvSpPr/>
          <p:nvPr/>
        </p:nvSpPr>
        <p:spPr>
          <a:xfrm>
            <a:off x="3417888" y="5661025"/>
            <a:ext cx="1441450" cy="288925"/>
          </a:xfrm>
          <a:prstGeom prst="rect">
            <a:avLst/>
          </a:prstGeom>
          <a:solidFill>
            <a:srgbClr val="FFCC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0">
                <a:solidFill>
                  <a:srgbClr val="006600"/>
                </a:solidFill>
                <a:latin typeface="宋体" panose="02010600030101010101" pitchFamily="2" charset="-122"/>
              </a:rPr>
              <a:t>0000 1000</a:t>
            </a:r>
            <a:endParaRPr lang="zh-CN" altLang="en-US" b="0">
              <a:solidFill>
                <a:srgbClr val="006600"/>
              </a:solidFill>
              <a:latin typeface="宋体" panose="02010600030101010101" pitchFamily="2" charset="-122"/>
            </a:endParaRPr>
          </a:p>
        </p:txBody>
      </p:sp>
      <p:sp>
        <p:nvSpPr>
          <p:cNvPr id="277538" name="矩形 277537"/>
          <p:cNvSpPr/>
          <p:nvPr/>
        </p:nvSpPr>
        <p:spPr>
          <a:xfrm>
            <a:off x="3417888" y="5949950"/>
            <a:ext cx="1441450" cy="288925"/>
          </a:xfrm>
          <a:prstGeom prst="rect">
            <a:avLst/>
          </a:prstGeom>
          <a:solidFill>
            <a:srgbClr val="FFCC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0">
                <a:solidFill>
                  <a:srgbClr val="990000"/>
                </a:solidFill>
                <a:latin typeface="宋体" panose="02010600030101010101" pitchFamily="2" charset="-122"/>
              </a:rPr>
              <a:t>1111 0100</a:t>
            </a:r>
            <a:endParaRPr lang="zh-CN" altLang="en-US" b="0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  <p:sp>
        <p:nvSpPr>
          <p:cNvPr id="277539" name="文本框 277538"/>
          <p:cNvSpPr txBox="1"/>
          <p:nvPr/>
        </p:nvSpPr>
        <p:spPr>
          <a:xfrm>
            <a:off x="7092950" y="4221163"/>
            <a:ext cx="792163" cy="2127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zh-CN" altLang="en-US" sz="1400" b="0" dirty="0">
                <a:latin typeface="宋体" panose="02010600030101010101" pitchFamily="2" charset="-122"/>
              </a:rPr>
              <a:t>内部总线</a:t>
            </a:r>
            <a:endParaRPr lang="zh-CN" altLang="en-US" sz="1400" b="0" dirty="0">
              <a:latin typeface="宋体" panose="02010600030101010101" pitchFamily="2" charset="-122"/>
            </a:endParaRPr>
          </a:p>
        </p:txBody>
      </p:sp>
      <p:sp>
        <p:nvSpPr>
          <p:cNvPr id="277540" name="文本框 277539"/>
          <p:cNvSpPr txBox="1"/>
          <p:nvPr/>
        </p:nvSpPr>
        <p:spPr>
          <a:xfrm>
            <a:off x="3851275" y="4508500"/>
            <a:ext cx="574675" cy="2127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zh-CN" altLang="en-US" sz="1400" b="0" dirty="0">
                <a:latin typeface="宋体" panose="02010600030101010101" pitchFamily="2" charset="-122"/>
              </a:rPr>
              <a:t>存储器</a:t>
            </a:r>
            <a:endParaRPr lang="zh-CN" altLang="en-US" sz="1400" b="0" dirty="0">
              <a:latin typeface="宋体" panose="02010600030101010101" pitchFamily="2" charset="-122"/>
            </a:endParaRPr>
          </a:p>
        </p:txBody>
      </p:sp>
      <p:sp>
        <p:nvSpPr>
          <p:cNvPr id="277541" name="任意多边形 277540"/>
          <p:cNvSpPr/>
          <p:nvPr/>
        </p:nvSpPr>
        <p:spPr>
          <a:xfrm rot="5400000">
            <a:off x="1509713" y="4832350"/>
            <a:ext cx="720725" cy="1223963"/>
          </a:xfrm>
          <a:custGeom>
            <a:avLst/>
            <a:gdLst>
              <a:gd name="txL" fmla="*/ 0 w 21600"/>
              <a:gd name="txT" fmla="*/ 16737 h 21600"/>
              <a:gd name="txR" fmla="*/ 17026 w 21600"/>
              <a:gd name="txB" fmla="*/ 21600 h 21600"/>
            </a:gdLst>
            <a:ahLst/>
            <a:cxnLst>
              <a:cxn ang="270">
                <a:pos x="15109" y="0"/>
              </a:cxn>
              <a:cxn ang="180">
                <a:pos x="8619" y="7200"/>
              </a:cxn>
              <a:cxn ang="180">
                <a:pos x="0" y="19168"/>
              </a:cxn>
              <a:cxn ang="90">
                <a:pos x="8513" y="21600"/>
              </a:cxn>
              <a:cxn ang="0">
                <a:pos x="17026" y="15367"/>
              </a:cxn>
              <a:cxn ang="0">
                <a:pos x="21600" y="7200"/>
              </a:cxn>
            </a:cxnLst>
            <a:rect l="txL" t="txT" r="txR" b="txB"/>
            <a:pathLst>
              <a:path w="21600" h="21600">
                <a:moveTo>
                  <a:pt x="15109" y="0"/>
                </a:moveTo>
                <a:lnTo>
                  <a:pt x="8619" y="7200"/>
                </a:lnTo>
                <a:lnTo>
                  <a:pt x="13193" y="7200"/>
                </a:lnTo>
                <a:lnTo>
                  <a:pt x="13193" y="16737"/>
                </a:lnTo>
                <a:lnTo>
                  <a:pt x="0" y="16737"/>
                </a:lnTo>
                <a:lnTo>
                  <a:pt x="0" y="21600"/>
                </a:lnTo>
                <a:lnTo>
                  <a:pt x="17026" y="21600"/>
                </a:lnTo>
                <a:lnTo>
                  <a:pt x="17026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7542" name="文本框 277541"/>
          <p:cNvSpPr txBox="1"/>
          <p:nvPr/>
        </p:nvSpPr>
        <p:spPr>
          <a:xfrm>
            <a:off x="3130550" y="4868863"/>
            <a:ext cx="215900" cy="13176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>
              <a:spcBef>
                <a:spcPct val="30000"/>
              </a:spcBef>
            </a:pPr>
            <a:r>
              <a:rPr lang="zh-CN" altLang="en-US" sz="1400" b="0">
                <a:latin typeface="宋体" panose="02010600030101010101" pitchFamily="2" charset="-122"/>
              </a:rPr>
              <a:t>0</a:t>
            </a:r>
            <a:endParaRPr lang="zh-CN" altLang="en-US" sz="1400" b="0">
              <a:latin typeface="宋体" panose="02010600030101010101" pitchFamily="2" charset="-122"/>
            </a:endParaRPr>
          </a:p>
          <a:p>
            <a:pPr algn="ctr">
              <a:spcBef>
                <a:spcPct val="30000"/>
              </a:spcBef>
            </a:pPr>
            <a:r>
              <a:rPr lang="zh-CN" altLang="en-US" sz="1400" b="0">
                <a:latin typeface="宋体" panose="02010600030101010101" pitchFamily="2" charset="-122"/>
              </a:rPr>
              <a:t>1</a:t>
            </a:r>
            <a:endParaRPr lang="zh-CN" altLang="en-US" sz="1400" b="0">
              <a:latin typeface="宋体" panose="02010600030101010101" pitchFamily="2" charset="-122"/>
            </a:endParaRPr>
          </a:p>
          <a:p>
            <a:pPr algn="ctr">
              <a:spcBef>
                <a:spcPct val="30000"/>
              </a:spcBef>
            </a:pPr>
            <a:r>
              <a:rPr lang="zh-CN" altLang="en-US" sz="1400" b="0">
                <a:latin typeface="宋体" panose="02010600030101010101" pitchFamily="2" charset="-122"/>
              </a:rPr>
              <a:t>2</a:t>
            </a:r>
            <a:endParaRPr lang="zh-CN" altLang="en-US" sz="1400" b="0">
              <a:latin typeface="宋体" panose="02010600030101010101" pitchFamily="2" charset="-122"/>
            </a:endParaRPr>
          </a:p>
          <a:p>
            <a:pPr algn="ctr">
              <a:spcBef>
                <a:spcPct val="30000"/>
              </a:spcBef>
            </a:pPr>
            <a:r>
              <a:rPr lang="zh-CN" altLang="en-US" sz="1400" b="0">
                <a:latin typeface="宋体" panose="02010600030101010101" pitchFamily="2" charset="-122"/>
              </a:rPr>
              <a:t>3</a:t>
            </a:r>
            <a:endParaRPr lang="zh-CN" altLang="en-US" sz="1400" b="0">
              <a:latin typeface="宋体" panose="02010600030101010101" pitchFamily="2" charset="-122"/>
            </a:endParaRPr>
          </a:p>
          <a:p>
            <a:pPr algn="ctr">
              <a:spcBef>
                <a:spcPct val="30000"/>
              </a:spcBef>
            </a:pPr>
            <a:r>
              <a:rPr lang="zh-CN" altLang="en-US" sz="1400" b="0">
                <a:latin typeface="宋体" panose="02010600030101010101" pitchFamily="2" charset="-122"/>
              </a:rPr>
              <a:t>4</a:t>
            </a:r>
            <a:endParaRPr lang="zh-CN" altLang="en-US" sz="1400" b="0">
              <a:latin typeface="宋体" panose="02010600030101010101" pitchFamily="2" charset="-122"/>
            </a:endParaRPr>
          </a:p>
        </p:txBody>
      </p:sp>
      <p:sp>
        <p:nvSpPr>
          <p:cNvPr id="277543" name="下箭头 277542"/>
          <p:cNvSpPr/>
          <p:nvPr/>
        </p:nvSpPr>
        <p:spPr>
          <a:xfrm>
            <a:off x="1258888" y="4076700"/>
            <a:ext cx="288925" cy="720725"/>
          </a:xfrm>
          <a:prstGeom prst="downArrow">
            <a:avLst>
              <a:gd name="adj1" fmla="val 50000"/>
              <a:gd name="adj2" fmla="val 6236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7544" name="左右箭头 277543"/>
          <p:cNvSpPr/>
          <p:nvPr/>
        </p:nvSpPr>
        <p:spPr>
          <a:xfrm>
            <a:off x="323850" y="3900488"/>
            <a:ext cx="7993063" cy="287337"/>
          </a:xfrm>
          <a:prstGeom prst="leftRightArrow">
            <a:avLst>
              <a:gd name="adj1" fmla="val 59120"/>
              <a:gd name="adj2" fmla="val 9543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en-US" b="0" dirty="0">
              <a:latin typeface="宋体" panose="02010600030101010101" pitchFamily="2" charset="-122"/>
            </a:endParaRPr>
          </a:p>
        </p:txBody>
      </p:sp>
      <p:sp>
        <p:nvSpPr>
          <p:cNvPr id="277545" name="下箭头 277544"/>
          <p:cNvSpPr/>
          <p:nvPr/>
        </p:nvSpPr>
        <p:spPr>
          <a:xfrm>
            <a:off x="1258888" y="3429000"/>
            <a:ext cx="288925" cy="504825"/>
          </a:xfrm>
          <a:prstGeom prst="downArrow">
            <a:avLst>
              <a:gd name="adj1" fmla="val 50000"/>
              <a:gd name="adj2" fmla="val 4368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7546" name="矩形 277545"/>
          <p:cNvSpPr/>
          <p:nvPr/>
        </p:nvSpPr>
        <p:spPr>
          <a:xfrm>
            <a:off x="611188" y="3141663"/>
            <a:ext cx="1657350" cy="287337"/>
          </a:xfrm>
          <a:prstGeom prst="rect">
            <a:avLst/>
          </a:prstGeom>
          <a:solidFill>
            <a:srgbClr val="F8FD3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程序计数器</a:t>
            </a:r>
            <a:r>
              <a:rPr lang="en-US" altLang="zh-CN" b="0">
                <a:solidFill>
                  <a:schemeClr val="tx2"/>
                </a:solidFill>
                <a:latin typeface="宋体" panose="02010600030101010101" pitchFamily="2" charset="-122"/>
              </a:rPr>
              <a:t>PC</a:t>
            </a:r>
            <a:endParaRPr lang="en-US" altLang="zh-CN" b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77547" name="文本框 277546"/>
          <p:cNvSpPr txBox="1"/>
          <p:nvPr/>
        </p:nvSpPr>
        <p:spPr>
          <a:xfrm>
            <a:off x="3059113" y="4508500"/>
            <a:ext cx="358775" cy="2127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zh-CN" altLang="en-US" sz="1400" b="0" dirty="0">
                <a:latin typeface="宋体" panose="02010600030101010101" pitchFamily="2" charset="-122"/>
              </a:rPr>
              <a:t>地址</a:t>
            </a:r>
            <a:endParaRPr lang="zh-CN" altLang="en-US" sz="1400" b="0" dirty="0">
              <a:latin typeface="宋体" panose="02010600030101010101" pitchFamily="2" charset="-122"/>
            </a:endParaRPr>
          </a:p>
        </p:txBody>
      </p:sp>
      <p:sp>
        <p:nvSpPr>
          <p:cNvPr id="277548" name="上箭头 277547"/>
          <p:cNvSpPr/>
          <p:nvPr/>
        </p:nvSpPr>
        <p:spPr>
          <a:xfrm>
            <a:off x="5867400" y="5084763"/>
            <a:ext cx="217488" cy="576262"/>
          </a:xfrm>
          <a:prstGeom prst="upArrow">
            <a:avLst>
              <a:gd name="adj1" fmla="val 50000"/>
              <a:gd name="adj2" fmla="val 6624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7549" name="上箭头 277548"/>
          <p:cNvSpPr/>
          <p:nvPr/>
        </p:nvSpPr>
        <p:spPr>
          <a:xfrm rot="-5400000">
            <a:off x="5408613" y="5111750"/>
            <a:ext cx="217487" cy="1027113"/>
          </a:xfrm>
          <a:prstGeom prst="upArrow">
            <a:avLst>
              <a:gd name="adj1" fmla="val 50370"/>
              <a:gd name="adj2" fmla="val 6408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7550" name="矩形 277549"/>
          <p:cNvSpPr/>
          <p:nvPr/>
        </p:nvSpPr>
        <p:spPr>
          <a:xfrm>
            <a:off x="5930900" y="5530850"/>
            <a:ext cx="96838" cy="714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77552" name="直接连接符 277551"/>
          <p:cNvSpPr/>
          <p:nvPr/>
        </p:nvSpPr>
        <p:spPr>
          <a:xfrm>
            <a:off x="827088" y="2781300"/>
            <a:ext cx="0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7553" name="文本框 277552"/>
          <p:cNvSpPr txBox="1"/>
          <p:nvPr/>
        </p:nvSpPr>
        <p:spPr>
          <a:xfrm>
            <a:off x="1258888" y="5734050"/>
            <a:ext cx="719137" cy="2127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zh-CN" altLang="en-US" sz="1400" b="0" dirty="0">
                <a:latin typeface="宋体" panose="02010600030101010101" pitchFamily="2" charset="-122"/>
              </a:rPr>
              <a:t>地址总线</a:t>
            </a:r>
            <a:endParaRPr lang="zh-CN" altLang="en-US" sz="1400" b="0" dirty="0">
              <a:latin typeface="宋体" panose="02010600030101010101" pitchFamily="2" charset="-122"/>
            </a:endParaRPr>
          </a:p>
        </p:txBody>
      </p:sp>
      <p:grpSp>
        <p:nvGrpSpPr>
          <p:cNvPr id="277554" name="组合 277553"/>
          <p:cNvGrpSpPr/>
          <p:nvPr/>
        </p:nvGrpSpPr>
        <p:grpSpPr>
          <a:xfrm>
            <a:off x="1835150" y="2205038"/>
            <a:ext cx="287338" cy="561975"/>
            <a:chOff x="1156" y="1389"/>
            <a:chExt cx="181" cy="354"/>
          </a:xfrm>
        </p:grpSpPr>
        <p:sp>
          <p:nvSpPr>
            <p:cNvPr id="277555" name="文本框 277554"/>
            <p:cNvSpPr txBox="1"/>
            <p:nvPr/>
          </p:nvSpPr>
          <p:spPr>
            <a:xfrm>
              <a:off x="1156" y="1570"/>
              <a:ext cx="18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0">
                  <a:latin typeface="宋体" panose="02010600030101010101" pitchFamily="2" charset="-122"/>
                </a:rPr>
                <a:t>+1</a:t>
              </a:r>
              <a:endParaRPr lang="zh-CN" altLang="en-US" b="0">
                <a:latin typeface="宋体" panose="02010600030101010101" pitchFamily="2" charset="-122"/>
              </a:endParaRPr>
            </a:p>
          </p:txBody>
        </p:sp>
        <p:sp>
          <p:nvSpPr>
            <p:cNvPr id="277556" name="文本框 277555"/>
            <p:cNvSpPr txBox="1"/>
            <p:nvPr/>
          </p:nvSpPr>
          <p:spPr>
            <a:xfrm>
              <a:off x="1156" y="1389"/>
              <a:ext cx="18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0">
                  <a:solidFill>
                    <a:srgbClr val="990000"/>
                  </a:solidFill>
                  <a:latin typeface="宋体" panose="02010600030101010101" pitchFamily="2" charset="-122"/>
                </a:rPr>
                <a:t>③</a:t>
              </a:r>
              <a:endParaRPr lang="zh-CN" altLang="en-US" b="0">
                <a:solidFill>
                  <a:srgbClr val="990000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277557" name="矩形 277556"/>
          <p:cNvSpPr/>
          <p:nvPr/>
        </p:nvSpPr>
        <p:spPr>
          <a:xfrm>
            <a:off x="2484438" y="4797425"/>
            <a:ext cx="358775" cy="1439863"/>
          </a:xfrm>
          <a:prstGeom prst="rect">
            <a:avLst/>
          </a:prstGeom>
          <a:solidFill>
            <a:srgbClr val="FF99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地</a:t>
            </a:r>
            <a:endParaRPr lang="zh-CN" altLang="en-US" b="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址</a:t>
            </a:r>
            <a:endParaRPr lang="zh-CN" altLang="en-US" b="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译</a:t>
            </a:r>
            <a:endParaRPr lang="zh-CN" altLang="en-US" b="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码</a:t>
            </a:r>
            <a:endParaRPr lang="zh-CN" altLang="en-US" b="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器</a:t>
            </a:r>
            <a:endParaRPr lang="zh-CN" altLang="en-US" b="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77558" name="直接连接符 277557"/>
          <p:cNvSpPr/>
          <p:nvPr/>
        </p:nvSpPr>
        <p:spPr>
          <a:xfrm>
            <a:off x="2843213" y="4941888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7559" name="直接连接符 277558"/>
          <p:cNvSpPr/>
          <p:nvPr/>
        </p:nvSpPr>
        <p:spPr>
          <a:xfrm>
            <a:off x="2843213" y="5229225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7560" name="直接连接符 277559"/>
          <p:cNvSpPr/>
          <p:nvPr/>
        </p:nvSpPr>
        <p:spPr>
          <a:xfrm>
            <a:off x="2843213" y="5516563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7561" name="直接连接符 277560"/>
          <p:cNvSpPr/>
          <p:nvPr/>
        </p:nvSpPr>
        <p:spPr>
          <a:xfrm>
            <a:off x="2843213" y="5805488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7562" name="直接连接符 277561"/>
          <p:cNvSpPr/>
          <p:nvPr/>
        </p:nvSpPr>
        <p:spPr>
          <a:xfrm>
            <a:off x="2843213" y="6092825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7563" name="直接连接符 277562"/>
          <p:cNvSpPr/>
          <p:nvPr/>
        </p:nvSpPr>
        <p:spPr>
          <a:xfrm flipV="1">
            <a:off x="2700338" y="6237288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7564" name="直接连接符 277563"/>
          <p:cNvSpPr/>
          <p:nvPr/>
        </p:nvSpPr>
        <p:spPr>
          <a:xfrm flipV="1">
            <a:off x="4140200" y="6237288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7565" name="矩形 277564"/>
          <p:cNvSpPr/>
          <p:nvPr/>
        </p:nvSpPr>
        <p:spPr>
          <a:xfrm>
            <a:off x="2484438" y="6429375"/>
            <a:ext cx="2374900" cy="312738"/>
          </a:xfrm>
          <a:prstGeom prst="rect">
            <a:avLst/>
          </a:prstGeom>
          <a:solidFill>
            <a:srgbClr val="FF99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tIns="0" bIns="0" anchor="ctr" anchorCtr="0"/>
          <a:p>
            <a:pPr algn="ctr">
              <a:lnSpc>
                <a:spcPct val="80000"/>
              </a:lnSpc>
            </a:pPr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读写控制电路</a:t>
            </a:r>
            <a:endParaRPr lang="zh-CN" altLang="en-US" b="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77566" name="直接连接符 277565"/>
          <p:cNvSpPr/>
          <p:nvPr/>
        </p:nvSpPr>
        <p:spPr>
          <a:xfrm>
            <a:off x="1692275" y="6524625"/>
            <a:ext cx="7921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7567" name="直接连接符 277566"/>
          <p:cNvSpPr/>
          <p:nvPr/>
        </p:nvSpPr>
        <p:spPr>
          <a:xfrm>
            <a:off x="1692275" y="6669088"/>
            <a:ext cx="7921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7568" name="直接连接符 277567"/>
          <p:cNvSpPr/>
          <p:nvPr/>
        </p:nvSpPr>
        <p:spPr>
          <a:xfrm>
            <a:off x="1979613" y="4581525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77569" name="组合 277568"/>
          <p:cNvGrpSpPr/>
          <p:nvPr/>
        </p:nvGrpSpPr>
        <p:grpSpPr>
          <a:xfrm>
            <a:off x="1616075" y="4333875"/>
            <a:ext cx="1011238" cy="274638"/>
            <a:chOff x="1018" y="2704"/>
            <a:chExt cx="637" cy="173"/>
          </a:xfrm>
        </p:grpSpPr>
        <p:sp>
          <p:nvSpPr>
            <p:cNvPr id="277570" name="文本框 277569"/>
            <p:cNvSpPr txBox="1"/>
            <p:nvPr/>
          </p:nvSpPr>
          <p:spPr>
            <a:xfrm>
              <a:off x="1474" y="2704"/>
              <a:ext cx="18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0">
                  <a:solidFill>
                    <a:srgbClr val="990000"/>
                  </a:solidFill>
                  <a:latin typeface="宋体" panose="02010600030101010101" pitchFamily="2" charset="-122"/>
                </a:rPr>
                <a:t>④</a:t>
              </a:r>
              <a:endParaRPr lang="zh-CN" altLang="en-US" b="0">
                <a:solidFill>
                  <a:srgbClr val="99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7571" name="文本框 277570"/>
            <p:cNvSpPr txBox="1"/>
            <p:nvPr/>
          </p:nvSpPr>
          <p:spPr>
            <a:xfrm>
              <a:off x="1018" y="2710"/>
              <a:ext cx="453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dirty="0">
                  <a:latin typeface="宋体" panose="02010600030101010101" pitchFamily="2" charset="-122"/>
                </a:rPr>
                <a:t>输出地址</a:t>
              </a:r>
              <a:endParaRPr lang="zh-CN" altLang="en-US" sz="14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277572" name="直接连接符 277571"/>
          <p:cNvSpPr/>
          <p:nvPr/>
        </p:nvSpPr>
        <p:spPr>
          <a:xfrm flipV="1">
            <a:off x="6443663" y="5084763"/>
            <a:ext cx="0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7573" name="文本框 277572"/>
          <p:cNvSpPr txBox="1"/>
          <p:nvPr/>
        </p:nvSpPr>
        <p:spPr>
          <a:xfrm>
            <a:off x="5003800" y="5229225"/>
            <a:ext cx="865188" cy="2127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zh-CN" altLang="en-US" sz="1400" b="0">
                <a:solidFill>
                  <a:schemeClr val="hlink"/>
                </a:solidFill>
                <a:latin typeface="宋体" panose="02010600030101010101" pitchFamily="2" charset="-122"/>
              </a:rPr>
              <a:t>1011 0000</a:t>
            </a:r>
            <a:endParaRPr lang="zh-CN" altLang="en-US" sz="1400" b="0">
              <a:solidFill>
                <a:schemeClr val="hlink"/>
              </a:solidFill>
              <a:latin typeface="宋体" panose="02010600030101010101" pitchFamily="2" charset="-122"/>
            </a:endParaRPr>
          </a:p>
        </p:txBody>
      </p:sp>
      <p:sp>
        <p:nvSpPr>
          <p:cNvPr id="277574" name="直接连接符 277573"/>
          <p:cNvSpPr/>
          <p:nvPr/>
        </p:nvSpPr>
        <p:spPr>
          <a:xfrm flipH="1">
            <a:off x="6804025" y="3500438"/>
            <a:ext cx="5048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7575" name="直接连接符 277574"/>
          <p:cNvSpPr/>
          <p:nvPr/>
        </p:nvSpPr>
        <p:spPr>
          <a:xfrm flipH="1">
            <a:off x="6804025" y="2997200"/>
            <a:ext cx="5048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77576" name="组合 277575"/>
          <p:cNvGrpSpPr/>
          <p:nvPr/>
        </p:nvGrpSpPr>
        <p:grpSpPr>
          <a:xfrm>
            <a:off x="7346950" y="3357563"/>
            <a:ext cx="1041400" cy="274637"/>
            <a:chOff x="4628" y="2115"/>
            <a:chExt cx="656" cy="173"/>
          </a:xfrm>
        </p:grpSpPr>
        <p:sp>
          <p:nvSpPr>
            <p:cNvPr id="277577" name="文本框 277576"/>
            <p:cNvSpPr txBox="1"/>
            <p:nvPr/>
          </p:nvSpPr>
          <p:spPr>
            <a:xfrm>
              <a:off x="5103" y="2115"/>
              <a:ext cx="18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0">
                  <a:solidFill>
                    <a:srgbClr val="990000"/>
                  </a:solidFill>
                  <a:latin typeface="宋体" panose="02010600030101010101" pitchFamily="2" charset="-122"/>
                </a:rPr>
                <a:t>⑦</a:t>
              </a:r>
              <a:endParaRPr lang="zh-CN" altLang="en-US" b="0">
                <a:solidFill>
                  <a:srgbClr val="99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7578" name="文本框 277577"/>
            <p:cNvSpPr txBox="1"/>
            <p:nvPr/>
          </p:nvSpPr>
          <p:spPr>
            <a:xfrm>
              <a:off x="4628" y="2131"/>
              <a:ext cx="453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dirty="0">
                  <a:latin typeface="宋体" panose="02010600030101010101" pitchFamily="2" charset="-122"/>
                </a:rPr>
                <a:t>锁存指令</a:t>
              </a:r>
              <a:endParaRPr lang="zh-CN" altLang="en-US" sz="1400">
                <a:latin typeface="宋体" panose="02010600030101010101" pitchFamily="2" charset="-122"/>
              </a:endParaRPr>
            </a:p>
          </p:txBody>
        </p:sp>
      </p:grpSp>
      <p:grpSp>
        <p:nvGrpSpPr>
          <p:cNvPr id="277579" name="组合 277578"/>
          <p:cNvGrpSpPr/>
          <p:nvPr/>
        </p:nvGrpSpPr>
        <p:grpSpPr>
          <a:xfrm>
            <a:off x="6110288" y="5491163"/>
            <a:ext cx="719137" cy="517525"/>
            <a:chOff x="3849" y="3459"/>
            <a:chExt cx="453" cy="326"/>
          </a:xfrm>
        </p:grpSpPr>
        <p:sp>
          <p:nvSpPr>
            <p:cNvPr id="277580" name="文本框 277579"/>
            <p:cNvSpPr txBox="1"/>
            <p:nvPr/>
          </p:nvSpPr>
          <p:spPr>
            <a:xfrm>
              <a:off x="3849" y="3459"/>
              <a:ext cx="453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dirty="0">
                  <a:latin typeface="宋体" panose="02010600030101010101" pitchFamily="2" charset="-122"/>
                </a:rPr>
                <a:t>锁存数据</a:t>
              </a:r>
              <a:endParaRPr lang="zh-CN" altLang="en-US" sz="1400" dirty="0">
                <a:latin typeface="宋体" panose="02010600030101010101" pitchFamily="2" charset="-122"/>
              </a:endParaRPr>
            </a:p>
          </p:txBody>
        </p:sp>
        <p:sp>
          <p:nvSpPr>
            <p:cNvPr id="277581" name="文本框 277580"/>
            <p:cNvSpPr txBox="1"/>
            <p:nvPr/>
          </p:nvSpPr>
          <p:spPr>
            <a:xfrm>
              <a:off x="3969" y="3612"/>
              <a:ext cx="18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0">
                  <a:solidFill>
                    <a:srgbClr val="990000"/>
                  </a:solidFill>
                  <a:latin typeface="宋体" panose="02010600030101010101" pitchFamily="2" charset="-122"/>
                </a:rPr>
                <a:t>⑥</a:t>
              </a:r>
              <a:endParaRPr lang="zh-CN" altLang="en-US" b="0">
                <a:solidFill>
                  <a:srgbClr val="99000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277582" name="组合 277581"/>
          <p:cNvGrpSpPr/>
          <p:nvPr/>
        </p:nvGrpSpPr>
        <p:grpSpPr>
          <a:xfrm>
            <a:off x="539750" y="2205038"/>
            <a:ext cx="574675" cy="500062"/>
            <a:chOff x="340" y="1389"/>
            <a:chExt cx="362" cy="315"/>
          </a:xfrm>
        </p:grpSpPr>
        <p:sp>
          <p:nvSpPr>
            <p:cNvPr id="277583" name="文本框 277582"/>
            <p:cNvSpPr txBox="1"/>
            <p:nvPr/>
          </p:nvSpPr>
          <p:spPr>
            <a:xfrm>
              <a:off x="340" y="1570"/>
              <a:ext cx="362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dirty="0">
                  <a:latin typeface="宋体" panose="02010600030101010101" pitchFamily="2" charset="-122"/>
                </a:rPr>
                <a:t>置初值</a:t>
              </a:r>
              <a:endParaRPr lang="zh-CN" altLang="en-US" sz="1400" dirty="0">
                <a:latin typeface="宋体" panose="02010600030101010101" pitchFamily="2" charset="-122"/>
              </a:endParaRPr>
            </a:p>
          </p:txBody>
        </p:sp>
        <p:sp>
          <p:nvSpPr>
            <p:cNvPr id="277584" name="文本框 277583"/>
            <p:cNvSpPr txBox="1"/>
            <p:nvPr/>
          </p:nvSpPr>
          <p:spPr>
            <a:xfrm>
              <a:off x="447" y="1389"/>
              <a:ext cx="18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0">
                  <a:solidFill>
                    <a:srgbClr val="990000"/>
                  </a:solidFill>
                  <a:latin typeface="宋体" panose="02010600030101010101" pitchFamily="2" charset="-122"/>
                </a:rPr>
                <a:t>①</a:t>
              </a:r>
              <a:endParaRPr lang="zh-CN" altLang="en-US" b="0">
                <a:solidFill>
                  <a:srgbClr val="990000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277585" name="直接连接符 277584"/>
          <p:cNvSpPr/>
          <p:nvPr/>
        </p:nvSpPr>
        <p:spPr>
          <a:xfrm>
            <a:off x="1403350" y="2781300"/>
            <a:ext cx="0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7586" name="直接连接符 277585"/>
          <p:cNvSpPr/>
          <p:nvPr/>
        </p:nvSpPr>
        <p:spPr>
          <a:xfrm>
            <a:off x="900113" y="4581525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77587" name="组合 277586"/>
          <p:cNvGrpSpPr/>
          <p:nvPr/>
        </p:nvGrpSpPr>
        <p:grpSpPr>
          <a:xfrm>
            <a:off x="250825" y="2014538"/>
            <a:ext cx="1511300" cy="2552700"/>
            <a:chOff x="158" y="1269"/>
            <a:chExt cx="952" cy="1608"/>
          </a:xfrm>
        </p:grpSpPr>
        <p:grpSp>
          <p:nvGrpSpPr>
            <p:cNvPr id="277588" name="组合 277587"/>
            <p:cNvGrpSpPr/>
            <p:nvPr/>
          </p:nvGrpSpPr>
          <p:grpSpPr>
            <a:xfrm>
              <a:off x="748" y="1269"/>
              <a:ext cx="362" cy="449"/>
              <a:chOff x="748" y="1269"/>
              <a:chExt cx="362" cy="449"/>
            </a:xfrm>
          </p:grpSpPr>
          <p:sp>
            <p:nvSpPr>
              <p:cNvPr id="277589" name="文本框 277588"/>
              <p:cNvSpPr txBox="1"/>
              <p:nvPr/>
            </p:nvSpPr>
            <p:spPr>
              <a:xfrm>
                <a:off x="839" y="1269"/>
                <a:ext cx="181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0">
                    <a:solidFill>
                      <a:srgbClr val="990000"/>
                    </a:solidFill>
                    <a:latin typeface="宋体" panose="02010600030101010101" pitchFamily="2" charset="-122"/>
                  </a:rPr>
                  <a:t>②</a:t>
                </a:r>
                <a:endParaRPr lang="zh-CN" altLang="en-US" b="0">
                  <a:solidFill>
                    <a:srgbClr val="99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77590" name="文本框 277589"/>
              <p:cNvSpPr txBox="1"/>
              <p:nvPr/>
            </p:nvSpPr>
            <p:spPr>
              <a:xfrm>
                <a:off x="748" y="1450"/>
                <a:ext cx="362" cy="2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1400" dirty="0">
                    <a:latin typeface="宋体" panose="02010600030101010101" pitchFamily="2" charset="-122"/>
                  </a:rPr>
                  <a:t>输出指令地址</a:t>
                </a:r>
                <a:endParaRPr lang="zh-CN" altLang="en-US" sz="140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77591" name="文本框 277590"/>
            <p:cNvSpPr txBox="1"/>
            <p:nvPr/>
          </p:nvSpPr>
          <p:spPr>
            <a:xfrm>
              <a:off x="340" y="2726"/>
              <a:ext cx="453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dirty="0">
                  <a:latin typeface="宋体" panose="02010600030101010101" pitchFamily="2" charset="-122"/>
                </a:rPr>
                <a:t>锁存地址</a:t>
              </a:r>
              <a:endParaRPr lang="zh-CN" altLang="en-US" sz="1400" dirty="0">
                <a:latin typeface="宋体" panose="02010600030101010101" pitchFamily="2" charset="-122"/>
              </a:endParaRPr>
            </a:p>
          </p:txBody>
        </p:sp>
        <p:sp>
          <p:nvSpPr>
            <p:cNvPr id="277592" name="文本框 277591"/>
            <p:cNvSpPr txBox="1"/>
            <p:nvPr/>
          </p:nvSpPr>
          <p:spPr>
            <a:xfrm>
              <a:off x="158" y="2704"/>
              <a:ext cx="18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0">
                  <a:solidFill>
                    <a:srgbClr val="990000"/>
                  </a:solidFill>
                  <a:latin typeface="宋体" panose="02010600030101010101" pitchFamily="2" charset="-122"/>
                </a:rPr>
                <a:t>②</a:t>
              </a:r>
              <a:endParaRPr lang="zh-CN" altLang="en-US" b="0">
                <a:solidFill>
                  <a:srgbClr val="99000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277593" name="组合 277592"/>
          <p:cNvGrpSpPr/>
          <p:nvPr/>
        </p:nvGrpSpPr>
        <p:grpSpPr>
          <a:xfrm>
            <a:off x="611188" y="6415088"/>
            <a:ext cx="1008062" cy="274637"/>
            <a:chOff x="385" y="4041"/>
            <a:chExt cx="635" cy="173"/>
          </a:xfrm>
        </p:grpSpPr>
        <p:sp>
          <p:nvSpPr>
            <p:cNvPr id="277594" name="文本框 277593"/>
            <p:cNvSpPr txBox="1"/>
            <p:nvPr/>
          </p:nvSpPr>
          <p:spPr>
            <a:xfrm>
              <a:off x="567" y="4065"/>
              <a:ext cx="453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dirty="0">
                  <a:latin typeface="宋体" panose="02010600030101010101" pitchFamily="2" charset="-122"/>
                </a:rPr>
                <a:t>读写命令</a:t>
              </a:r>
              <a:endParaRPr lang="zh-CN" altLang="en-US" sz="1400" dirty="0">
                <a:latin typeface="宋体" panose="02010600030101010101" pitchFamily="2" charset="-122"/>
              </a:endParaRPr>
            </a:p>
          </p:txBody>
        </p:sp>
        <p:sp>
          <p:nvSpPr>
            <p:cNvPr id="277595" name="文本框 277594"/>
            <p:cNvSpPr txBox="1"/>
            <p:nvPr/>
          </p:nvSpPr>
          <p:spPr>
            <a:xfrm>
              <a:off x="385" y="4041"/>
              <a:ext cx="18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0">
                  <a:solidFill>
                    <a:srgbClr val="990000"/>
                  </a:solidFill>
                  <a:latin typeface="宋体" panose="02010600030101010101" pitchFamily="2" charset="-122"/>
                </a:rPr>
                <a:t>⑤</a:t>
              </a:r>
              <a:endParaRPr lang="zh-CN" altLang="en-US" b="0">
                <a:solidFill>
                  <a:srgbClr val="99000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277596" name="组合 277595"/>
          <p:cNvGrpSpPr/>
          <p:nvPr/>
        </p:nvGrpSpPr>
        <p:grpSpPr>
          <a:xfrm>
            <a:off x="7346950" y="2873375"/>
            <a:ext cx="1041400" cy="274638"/>
            <a:chOff x="4628" y="1810"/>
            <a:chExt cx="656" cy="173"/>
          </a:xfrm>
        </p:grpSpPr>
        <p:sp>
          <p:nvSpPr>
            <p:cNvPr id="277597" name="文本框 277596"/>
            <p:cNvSpPr txBox="1"/>
            <p:nvPr/>
          </p:nvSpPr>
          <p:spPr>
            <a:xfrm>
              <a:off x="5103" y="1810"/>
              <a:ext cx="18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0">
                  <a:solidFill>
                    <a:srgbClr val="990000"/>
                  </a:solidFill>
                  <a:latin typeface="宋体" panose="02010600030101010101" pitchFamily="2" charset="-122"/>
                </a:rPr>
                <a:t>⑧</a:t>
              </a:r>
              <a:endParaRPr lang="zh-CN" altLang="en-US" b="0">
                <a:solidFill>
                  <a:srgbClr val="99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77598" name="文本框 277597"/>
            <p:cNvSpPr txBox="1"/>
            <p:nvPr/>
          </p:nvSpPr>
          <p:spPr>
            <a:xfrm>
              <a:off x="4628" y="1826"/>
              <a:ext cx="453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dirty="0">
                  <a:latin typeface="宋体" panose="02010600030101010101" pitchFamily="2" charset="-122"/>
                </a:rPr>
                <a:t>指令译码</a:t>
              </a:r>
              <a:endParaRPr lang="zh-CN" altLang="en-US" sz="1400">
                <a:latin typeface="宋体" panose="02010600030101010101" pitchFamily="2" charset="-122"/>
              </a:endParaRPr>
            </a:p>
          </p:txBody>
        </p:sp>
      </p:grpSp>
      <p:sp>
        <p:nvSpPr>
          <p:cNvPr id="277599" name="直接连接符 277598"/>
          <p:cNvSpPr/>
          <p:nvPr/>
        </p:nvSpPr>
        <p:spPr>
          <a:xfrm flipV="1">
            <a:off x="2916238" y="3443288"/>
            <a:ext cx="1428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7600" name="直接连接符 277599"/>
          <p:cNvSpPr/>
          <p:nvPr/>
        </p:nvSpPr>
        <p:spPr>
          <a:xfrm flipV="1">
            <a:off x="2916238" y="3298825"/>
            <a:ext cx="0" cy="1444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7601" name="文本框 277600"/>
          <p:cNvSpPr txBox="1"/>
          <p:nvPr/>
        </p:nvSpPr>
        <p:spPr>
          <a:xfrm>
            <a:off x="2733675" y="3716338"/>
            <a:ext cx="358775" cy="192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lnSpc>
                <a:spcPct val="90000"/>
              </a:lnSpc>
            </a:pPr>
            <a:r>
              <a:rPr lang="zh-CN" altLang="en-US" sz="1400" b="0" dirty="0">
                <a:latin typeface="宋体" panose="02010600030101010101" pitchFamily="2" charset="-122"/>
              </a:rPr>
              <a:t>锁存</a:t>
            </a:r>
            <a:endParaRPr lang="zh-CN" altLang="en-US" sz="1400" b="0" dirty="0">
              <a:latin typeface="宋体" panose="02010600030101010101" pitchFamily="2" charset="-122"/>
            </a:endParaRPr>
          </a:p>
        </p:txBody>
      </p:sp>
      <p:sp>
        <p:nvSpPr>
          <p:cNvPr id="277602" name="直接连接符 277601"/>
          <p:cNvSpPr/>
          <p:nvPr/>
        </p:nvSpPr>
        <p:spPr>
          <a:xfrm flipV="1">
            <a:off x="2916238" y="3573463"/>
            <a:ext cx="1428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7603" name="直接连接符 277602"/>
          <p:cNvSpPr/>
          <p:nvPr/>
        </p:nvSpPr>
        <p:spPr>
          <a:xfrm flipV="1">
            <a:off x="2916238" y="3573463"/>
            <a:ext cx="0" cy="1444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7604" name="文本框 277603"/>
          <p:cNvSpPr txBox="1"/>
          <p:nvPr/>
        </p:nvSpPr>
        <p:spPr>
          <a:xfrm>
            <a:off x="2733675" y="3068638"/>
            <a:ext cx="358775" cy="192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lnSpc>
                <a:spcPct val="90000"/>
              </a:lnSpc>
            </a:pPr>
            <a:r>
              <a:rPr lang="zh-CN" altLang="en-US" sz="1400" b="0" dirty="0">
                <a:latin typeface="宋体" panose="02010600030101010101" pitchFamily="2" charset="-122"/>
              </a:rPr>
              <a:t>输出</a:t>
            </a:r>
            <a:endParaRPr lang="zh-CN" altLang="en-US" sz="1400" b="0" dirty="0">
              <a:latin typeface="宋体" panose="02010600030101010101" pitchFamily="2" charset="-122"/>
            </a:endParaRPr>
          </a:p>
        </p:txBody>
      </p:sp>
      <p:sp>
        <p:nvSpPr>
          <p:cNvPr id="277605" name="矩形 277604"/>
          <p:cNvSpPr/>
          <p:nvPr/>
        </p:nvSpPr>
        <p:spPr>
          <a:xfrm>
            <a:off x="611188" y="4797425"/>
            <a:ext cx="1657350" cy="287338"/>
          </a:xfrm>
          <a:prstGeom prst="rect">
            <a:avLst/>
          </a:prstGeom>
          <a:solidFill>
            <a:srgbClr val="F8FD3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0" dirty="0">
                <a:solidFill>
                  <a:schemeClr val="tx2"/>
                </a:solidFill>
                <a:latin typeface="宋体" panose="02010600030101010101" pitchFamily="2" charset="-122"/>
              </a:rPr>
              <a:t>地址寄存器</a:t>
            </a:r>
            <a:r>
              <a:rPr lang="en-US" altLang="zh-CN" b="0">
                <a:solidFill>
                  <a:schemeClr val="tx2"/>
                </a:solidFill>
                <a:latin typeface="宋体" panose="02010600030101010101" pitchFamily="2" charset="-122"/>
              </a:rPr>
              <a:t>AR</a:t>
            </a:r>
            <a:endParaRPr lang="en-US" altLang="zh-CN" b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8898" name="标题 208897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2.2  8088</a:t>
            </a:r>
            <a:r>
              <a:rPr lang="en-US" altLang="zh-CN"/>
              <a:t>/8086</a:t>
            </a:r>
            <a:r>
              <a:rPr lang="zh-CN" altLang="en-US" dirty="0"/>
              <a:t>微处理器</a:t>
            </a:r>
            <a:endParaRPr lang="zh-CN" altLang="en-US" dirty="0"/>
          </a:p>
        </p:txBody>
      </p:sp>
      <p:sp>
        <p:nvSpPr>
          <p:cNvPr id="208899" name="文本占位符 20889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主要内容：</a:t>
            </a:r>
            <a:endParaRPr lang="zh-CN" altLang="en-US" dirty="0"/>
          </a:p>
          <a:p>
            <a:r>
              <a:rPr lang="zh-CN" altLang="en-US" sz="2400" dirty="0"/>
              <a:t>8088</a:t>
            </a:r>
            <a:r>
              <a:rPr lang="en-US" altLang="zh-CN" sz="2400"/>
              <a:t>/8086CPU</a:t>
            </a:r>
            <a:r>
              <a:rPr lang="zh-CN" altLang="en-US" sz="2400" dirty="0"/>
              <a:t>外部引线及功能</a:t>
            </a:r>
            <a:endParaRPr lang="zh-CN" altLang="en-US" sz="2400" dirty="0"/>
          </a:p>
          <a:p>
            <a:r>
              <a:rPr lang="zh-CN" altLang="en-US" sz="2400" dirty="0"/>
              <a:t>8088</a:t>
            </a:r>
            <a:r>
              <a:rPr lang="en-US" altLang="zh-CN" sz="2400"/>
              <a:t>/8086CPU</a:t>
            </a:r>
            <a:r>
              <a:rPr lang="zh-CN" altLang="en-US" sz="2400" dirty="0"/>
              <a:t>的内部结构和特点</a:t>
            </a:r>
            <a:endParaRPr lang="zh-CN" altLang="en-US" sz="2400" dirty="0"/>
          </a:p>
          <a:p>
            <a:r>
              <a:rPr lang="zh-CN" altLang="en-US" sz="2400" dirty="0"/>
              <a:t>各内部寄存器的功能</a:t>
            </a:r>
            <a:endParaRPr lang="zh-CN" altLang="en-US" sz="2400" dirty="0"/>
          </a:p>
          <a:p>
            <a:r>
              <a:rPr lang="zh-CN" altLang="en-US" sz="2400" dirty="0"/>
              <a:t>8088</a:t>
            </a:r>
            <a:r>
              <a:rPr lang="en-US" altLang="zh-CN" sz="2400"/>
              <a:t>/8086</a:t>
            </a:r>
            <a:r>
              <a:rPr lang="zh-CN" altLang="en-US" sz="2400" dirty="0"/>
              <a:t>的工作时序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9922" name="标题 20992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一、概述</a:t>
            </a:r>
            <a:endParaRPr lang="zh-CN" altLang="en-US" dirty="0"/>
          </a:p>
        </p:txBody>
      </p:sp>
      <p:sp>
        <p:nvSpPr>
          <p:cNvPr id="209923" name="文本占位符 20992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en-US" altLang="zh-CN" sz="2400"/>
              <a:t>8088</a:t>
            </a:r>
            <a:r>
              <a:rPr lang="zh-CN" altLang="en-US" sz="2400" dirty="0"/>
              <a:t>、</a:t>
            </a:r>
            <a:r>
              <a:rPr lang="en-US" altLang="zh-CN" sz="2400"/>
              <a:t>8086</a:t>
            </a:r>
            <a:r>
              <a:rPr lang="zh-CN" altLang="en-US" sz="2400" dirty="0"/>
              <a:t>基本类似</a:t>
            </a:r>
            <a:endParaRPr lang="zh-CN" altLang="en-US" sz="2400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200" b="1"/>
              <a:t>16</a:t>
            </a:r>
            <a:r>
              <a:rPr lang="zh-CN" altLang="en-US" sz="2200" b="1" dirty="0"/>
              <a:t>位</a:t>
            </a:r>
            <a:r>
              <a:rPr lang="en-US" altLang="zh-CN" sz="2200" b="1"/>
              <a:t>CPU</a:t>
            </a:r>
            <a:r>
              <a:rPr lang="zh-CN" altLang="en-US" sz="2200" b="1" dirty="0"/>
              <a:t>、</a:t>
            </a:r>
            <a:r>
              <a:rPr lang="en-US" altLang="zh-CN" sz="2200" b="1"/>
              <a:t>AB</a:t>
            </a:r>
            <a:r>
              <a:rPr lang="zh-CN" altLang="en-US" sz="2200" b="1" dirty="0"/>
              <a:t>宽度</a:t>
            </a:r>
            <a:r>
              <a:rPr lang="en-US" altLang="zh-CN" sz="2200" b="1"/>
              <a:t>20</a:t>
            </a:r>
            <a:r>
              <a:rPr lang="zh-CN" altLang="en-US" sz="2200" b="1" dirty="0"/>
              <a:t>位</a:t>
            </a:r>
            <a:endParaRPr lang="zh-CN" altLang="en-US" sz="2200" b="1" dirty="0"/>
          </a:p>
          <a:p>
            <a:r>
              <a:rPr lang="zh-CN" altLang="en-US" sz="2400" dirty="0"/>
              <a:t>差别：</a:t>
            </a:r>
            <a:endParaRPr lang="zh-CN" altLang="en-US" sz="2400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/>
              <a:t>指令预取队列：</a:t>
            </a:r>
            <a:r>
              <a:rPr lang="en-US" altLang="zh-CN" sz="2200" b="1"/>
              <a:t>8088</a:t>
            </a:r>
            <a:r>
              <a:rPr lang="zh-CN" altLang="en-US" sz="2200" b="1" dirty="0"/>
              <a:t>为</a:t>
            </a:r>
            <a:r>
              <a:rPr lang="en-US" altLang="zh-CN" sz="2200" b="1"/>
              <a:t>4</a:t>
            </a:r>
            <a:r>
              <a:rPr lang="zh-CN" altLang="en-US" sz="2200" b="1" dirty="0"/>
              <a:t>字节，</a:t>
            </a:r>
            <a:r>
              <a:rPr lang="en-US" altLang="zh-CN" sz="2200" b="1"/>
              <a:t>8086</a:t>
            </a:r>
            <a:r>
              <a:rPr lang="zh-CN" altLang="en-US" sz="2200" b="1" dirty="0"/>
              <a:t>为</a:t>
            </a:r>
            <a:r>
              <a:rPr lang="en-US" altLang="zh-CN" sz="2200" b="1"/>
              <a:t>6</a:t>
            </a:r>
            <a:r>
              <a:rPr lang="zh-CN" altLang="en-US" sz="2200" b="1" dirty="0"/>
              <a:t>字节</a:t>
            </a:r>
            <a:endParaRPr lang="zh-CN" altLang="en-US" sz="2200" b="1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/>
              <a:t>数据总线引脚：</a:t>
            </a:r>
            <a:r>
              <a:rPr lang="en-US" altLang="zh-CN" sz="2200" b="1"/>
              <a:t>8088</a:t>
            </a:r>
            <a:r>
              <a:rPr lang="zh-CN" altLang="en-US" sz="2200" b="1" dirty="0"/>
              <a:t>有</a:t>
            </a:r>
            <a:r>
              <a:rPr lang="en-US" altLang="zh-CN" sz="2200" b="1"/>
              <a:t>8</a:t>
            </a:r>
            <a:r>
              <a:rPr lang="zh-CN" altLang="en-US" sz="2200" b="1" dirty="0"/>
              <a:t>根，</a:t>
            </a:r>
            <a:r>
              <a:rPr lang="en-US" altLang="zh-CN" sz="2200" b="1"/>
              <a:t>8086</a:t>
            </a:r>
            <a:r>
              <a:rPr lang="zh-CN" altLang="en-US" sz="2200" b="1" dirty="0"/>
              <a:t>有</a:t>
            </a:r>
            <a:r>
              <a:rPr lang="en-US" altLang="zh-CN" sz="2200" b="1"/>
              <a:t>16</a:t>
            </a:r>
            <a:r>
              <a:rPr lang="zh-CN" altLang="en-US" sz="2200" b="1" dirty="0"/>
              <a:t>根</a:t>
            </a:r>
            <a:endParaRPr lang="zh-CN" altLang="en-US" sz="2200" b="1" dirty="0"/>
          </a:p>
          <a:p>
            <a:r>
              <a:rPr lang="en-US" altLang="zh-CN" sz="2400"/>
              <a:t>8088</a:t>
            </a:r>
            <a:r>
              <a:rPr lang="zh-CN" altLang="en-US" sz="2400" dirty="0"/>
              <a:t>为准</a:t>
            </a:r>
            <a:r>
              <a:rPr lang="en-US" altLang="zh-CN" sz="2400"/>
              <a:t>16</a:t>
            </a:r>
            <a:r>
              <a:rPr lang="zh-CN" altLang="en-US" sz="2400" dirty="0"/>
              <a:t>位</a:t>
            </a:r>
            <a:r>
              <a:rPr lang="en-US" altLang="zh-CN" sz="2400"/>
              <a:t>CPU</a:t>
            </a:r>
            <a:r>
              <a:rPr lang="zh-CN" altLang="en-US" sz="2400" dirty="0"/>
              <a:t>，内部</a:t>
            </a:r>
            <a:r>
              <a:rPr lang="en-US" altLang="zh-CN" sz="2400"/>
              <a:t>DB</a:t>
            </a:r>
            <a:r>
              <a:rPr lang="zh-CN" altLang="en-US" sz="2400" dirty="0"/>
              <a:t>为</a:t>
            </a:r>
            <a:r>
              <a:rPr lang="en-US" altLang="zh-CN" sz="2400"/>
              <a:t>16</a:t>
            </a:r>
            <a:r>
              <a:rPr lang="zh-CN" altLang="en-US" sz="2400" dirty="0"/>
              <a:t>位，但外部仅为</a:t>
            </a:r>
            <a:r>
              <a:rPr lang="en-US" altLang="zh-CN" sz="2400"/>
              <a:t>8</a:t>
            </a:r>
            <a:r>
              <a:rPr lang="zh-CN" altLang="en-US" sz="2400" dirty="0"/>
              <a:t>位，</a:t>
            </a:r>
            <a:r>
              <a:rPr lang="en-US" altLang="zh-CN" sz="2400"/>
              <a:t>16</a:t>
            </a:r>
            <a:r>
              <a:rPr lang="zh-CN" altLang="en-US" sz="2400" dirty="0"/>
              <a:t>位数据要分两次传送。</a:t>
            </a:r>
            <a:endParaRPr lang="zh-CN" altLang="en-US" sz="2400" dirty="0"/>
          </a:p>
          <a:p>
            <a:r>
              <a:rPr lang="zh-CN" altLang="en-US" sz="2400" dirty="0"/>
              <a:t>本课程主要介绍</a:t>
            </a:r>
            <a:r>
              <a:rPr lang="en-US" altLang="zh-CN" sz="2400"/>
              <a:t>8088</a:t>
            </a:r>
            <a:r>
              <a:rPr lang="zh-CN" altLang="en-US" sz="2400" dirty="0"/>
              <a:t>（</a:t>
            </a:r>
            <a:r>
              <a:rPr lang="en-US" altLang="zh-CN" sz="2400"/>
              <a:t>IBM PC</a:t>
            </a:r>
            <a:r>
              <a:rPr lang="zh-CN" altLang="en-US" sz="2400" dirty="0"/>
              <a:t>采用）。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8531" name="文本占位符 27853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指令的一般执行过程：</a:t>
            </a:r>
            <a:endParaRPr lang="zh-CN" altLang="en-US" dirty="0"/>
          </a:p>
          <a:p>
            <a:endParaRPr lang="zh-CN" altLang="en-US" dirty="0"/>
          </a:p>
          <a:p>
            <a:pPr>
              <a:buNone/>
            </a:pPr>
            <a:r>
              <a:rPr lang="zh-CN" altLang="en-US" sz="2400" dirty="0"/>
              <a:t>取指令→指令译码→读取操作数→执行指令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→存放结果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1971" name="文本占位符 21197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串行工作方式：</a:t>
            </a:r>
            <a:endParaRPr lang="zh-CN" altLang="en-US" dirty="0"/>
          </a:p>
          <a:p>
            <a:r>
              <a:rPr lang="zh-CN" altLang="en-US" sz="2400" dirty="0"/>
              <a:t>8088以前的</a:t>
            </a:r>
            <a:r>
              <a:rPr lang="en-US" altLang="zh-CN" sz="2400"/>
              <a:t>CPU</a:t>
            </a:r>
            <a:r>
              <a:rPr lang="zh-CN" altLang="en-US" sz="2400" dirty="0"/>
              <a:t>采用串行工作方式</a:t>
            </a:r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en-US" altLang="zh-CN" sz="1800"/>
          </a:p>
          <a:p>
            <a:pPr>
              <a:buNone/>
            </a:pPr>
            <a:r>
              <a:rPr lang="en-US" altLang="zh-CN" sz="1800"/>
              <a:t> 1</a:t>
            </a:r>
            <a:r>
              <a:rPr lang="zh-CN" altLang="en-US" sz="1800" dirty="0"/>
              <a:t>） </a:t>
            </a:r>
            <a:r>
              <a:rPr lang="en-US" altLang="zh-CN" sz="1800"/>
              <a:t>CPU</a:t>
            </a:r>
            <a:r>
              <a:rPr lang="zh-CN" altLang="en-US" sz="1800" dirty="0"/>
              <a:t>访问存储器</a:t>
            </a:r>
            <a:r>
              <a:rPr lang="en-US" altLang="zh-CN" sz="1800"/>
              <a:t>(</a:t>
            </a:r>
            <a:r>
              <a:rPr lang="zh-CN" altLang="en-US" sz="1800" dirty="0"/>
              <a:t>存取数据或指令</a:t>
            </a:r>
            <a:r>
              <a:rPr lang="en-US" altLang="zh-CN" sz="1800"/>
              <a:t>)</a:t>
            </a:r>
            <a:r>
              <a:rPr lang="zh-CN" altLang="en-US" sz="1800" dirty="0"/>
              <a:t>时要等待总线操作的完成</a:t>
            </a:r>
            <a:endParaRPr lang="zh-CN" altLang="en-US" sz="1800" dirty="0"/>
          </a:p>
          <a:p>
            <a:pPr>
              <a:buNone/>
            </a:pPr>
            <a:r>
              <a:rPr lang="en-US" altLang="zh-CN" sz="1800"/>
              <a:t> 2</a:t>
            </a:r>
            <a:r>
              <a:rPr lang="zh-CN" altLang="en-US" sz="1800" dirty="0"/>
              <a:t>） </a:t>
            </a:r>
            <a:r>
              <a:rPr lang="en-US" altLang="zh-CN" sz="1800"/>
              <a:t>CPU</a:t>
            </a:r>
            <a:r>
              <a:rPr lang="zh-CN" altLang="en-US" sz="1800" dirty="0"/>
              <a:t>执行指令时总线处于空闲状态</a:t>
            </a:r>
            <a:endParaRPr lang="zh-CN" altLang="en-US" sz="1800" dirty="0"/>
          </a:p>
          <a:p>
            <a:pPr>
              <a:buNone/>
            </a:pPr>
            <a:r>
              <a:rPr lang="zh-CN" altLang="en-US" sz="1800" dirty="0"/>
              <a:t> 缺点：</a:t>
            </a:r>
            <a:r>
              <a:rPr lang="en-US" altLang="zh-CN" sz="1800"/>
              <a:t>CPU</a:t>
            </a:r>
            <a:r>
              <a:rPr lang="zh-CN" altLang="en-US" sz="1800" dirty="0"/>
              <a:t>无法全速运行</a:t>
            </a:r>
            <a:endParaRPr lang="zh-CN" altLang="en-US" sz="1800" dirty="0"/>
          </a:p>
          <a:p>
            <a:pPr>
              <a:buNone/>
            </a:pPr>
            <a:r>
              <a:rPr lang="zh-CN" altLang="en-US" sz="1800" dirty="0"/>
              <a:t> 解决：总线空闲时预取指令，使</a:t>
            </a:r>
            <a:r>
              <a:rPr lang="en-US" altLang="zh-CN" sz="1800"/>
              <a:t>CPU</a:t>
            </a:r>
            <a:r>
              <a:rPr lang="zh-CN" altLang="en-US" sz="1800" dirty="0"/>
              <a:t>需要指令时能立刻得到</a:t>
            </a:r>
            <a:endParaRPr lang="zh-CN" altLang="en-US" sz="1800" dirty="0"/>
          </a:p>
        </p:txBody>
      </p:sp>
      <p:sp>
        <p:nvSpPr>
          <p:cNvPr id="211972" name="矩形 211971"/>
          <p:cNvSpPr/>
          <p:nvPr/>
        </p:nvSpPr>
        <p:spPr>
          <a:xfrm>
            <a:off x="1116013" y="2781300"/>
            <a:ext cx="1219200" cy="762000"/>
          </a:xfrm>
          <a:prstGeom prst="rect">
            <a:avLst/>
          </a:prstGeom>
          <a:solidFill>
            <a:srgbClr val="99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973" name="矩形 211972"/>
          <p:cNvSpPr/>
          <p:nvPr/>
        </p:nvSpPr>
        <p:spPr>
          <a:xfrm>
            <a:off x="2411413" y="2781300"/>
            <a:ext cx="1219200" cy="762000"/>
          </a:xfrm>
          <a:prstGeom prst="rect">
            <a:avLst/>
          </a:prstGeom>
          <a:solidFill>
            <a:srgbClr val="99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974" name="矩形 211973"/>
          <p:cNvSpPr/>
          <p:nvPr/>
        </p:nvSpPr>
        <p:spPr>
          <a:xfrm>
            <a:off x="3706813" y="2781300"/>
            <a:ext cx="1219200" cy="762000"/>
          </a:xfrm>
          <a:prstGeom prst="rect">
            <a:avLst/>
          </a:prstGeom>
          <a:solidFill>
            <a:srgbClr val="99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975" name="矩形 211974"/>
          <p:cNvSpPr/>
          <p:nvPr/>
        </p:nvSpPr>
        <p:spPr>
          <a:xfrm>
            <a:off x="5002213" y="2781300"/>
            <a:ext cx="1219200" cy="762000"/>
          </a:xfrm>
          <a:prstGeom prst="rect">
            <a:avLst/>
          </a:prstGeom>
          <a:solidFill>
            <a:srgbClr val="99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976" name="矩形 211975"/>
          <p:cNvSpPr/>
          <p:nvPr/>
        </p:nvSpPr>
        <p:spPr>
          <a:xfrm>
            <a:off x="6297613" y="2781300"/>
            <a:ext cx="1219200" cy="762000"/>
          </a:xfrm>
          <a:prstGeom prst="rect">
            <a:avLst/>
          </a:prstGeom>
          <a:solidFill>
            <a:srgbClr val="99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977" name="文本框 211976"/>
          <p:cNvSpPr txBox="1"/>
          <p:nvPr/>
        </p:nvSpPr>
        <p:spPr>
          <a:xfrm>
            <a:off x="1116013" y="29337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取指令1</a:t>
            </a:r>
            <a:endParaRPr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1978" name="文本框 211977"/>
          <p:cNvSpPr txBox="1"/>
          <p:nvPr/>
        </p:nvSpPr>
        <p:spPr>
          <a:xfrm>
            <a:off x="2563813" y="29337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执行1</a:t>
            </a:r>
            <a:endParaRPr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1979" name="文本框 211978"/>
          <p:cNvSpPr txBox="1"/>
          <p:nvPr/>
        </p:nvSpPr>
        <p:spPr>
          <a:xfrm>
            <a:off x="3706813" y="2919413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存结果1</a:t>
            </a:r>
            <a:endParaRPr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1980" name="文本框 211979"/>
          <p:cNvSpPr txBox="1"/>
          <p:nvPr/>
        </p:nvSpPr>
        <p:spPr>
          <a:xfrm>
            <a:off x="5002213" y="2919413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取指令2</a:t>
            </a:r>
            <a:endParaRPr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1981" name="矩形 211980"/>
          <p:cNvSpPr/>
          <p:nvPr/>
        </p:nvSpPr>
        <p:spPr>
          <a:xfrm>
            <a:off x="7593013" y="2781300"/>
            <a:ext cx="1219200" cy="762000"/>
          </a:xfrm>
          <a:prstGeom prst="rect">
            <a:avLst/>
          </a:prstGeom>
          <a:solidFill>
            <a:srgbClr val="99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982" name="文本框 211981"/>
          <p:cNvSpPr txBox="1"/>
          <p:nvPr/>
        </p:nvSpPr>
        <p:spPr>
          <a:xfrm>
            <a:off x="6221413" y="29337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取操作数</a:t>
            </a:r>
            <a:endParaRPr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1983" name="文本框 211982"/>
          <p:cNvSpPr txBox="1"/>
          <p:nvPr/>
        </p:nvSpPr>
        <p:spPr>
          <a:xfrm>
            <a:off x="7745413" y="29337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执行2</a:t>
            </a:r>
            <a:endParaRPr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1984" name="矩形 211983"/>
          <p:cNvSpPr/>
          <p:nvPr/>
        </p:nvSpPr>
        <p:spPr>
          <a:xfrm>
            <a:off x="1116013" y="3695700"/>
            <a:ext cx="1219200" cy="762000"/>
          </a:xfrm>
          <a:prstGeom prst="rect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985" name="矩形 211984"/>
          <p:cNvSpPr/>
          <p:nvPr/>
        </p:nvSpPr>
        <p:spPr>
          <a:xfrm>
            <a:off x="3706813" y="3695700"/>
            <a:ext cx="1219200" cy="762000"/>
          </a:xfrm>
          <a:prstGeom prst="rect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986" name="矩形 211985"/>
          <p:cNvSpPr/>
          <p:nvPr/>
        </p:nvSpPr>
        <p:spPr>
          <a:xfrm>
            <a:off x="5016500" y="3695700"/>
            <a:ext cx="1219200" cy="762000"/>
          </a:xfrm>
          <a:prstGeom prst="rect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987" name="矩形 211986"/>
          <p:cNvSpPr/>
          <p:nvPr/>
        </p:nvSpPr>
        <p:spPr>
          <a:xfrm>
            <a:off x="6311900" y="3695700"/>
            <a:ext cx="1219200" cy="762000"/>
          </a:xfrm>
          <a:prstGeom prst="rect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988" name="文本框 211987"/>
          <p:cNvSpPr txBox="1"/>
          <p:nvPr/>
        </p:nvSpPr>
        <p:spPr>
          <a:xfrm>
            <a:off x="179388" y="2924175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CPU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1989" name="文本框 211988"/>
          <p:cNvSpPr txBox="1"/>
          <p:nvPr/>
        </p:nvSpPr>
        <p:spPr>
          <a:xfrm>
            <a:off x="250825" y="38608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BUS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1990" name="文本框 211989"/>
          <p:cNvSpPr txBox="1"/>
          <p:nvPr/>
        </p:nvSpPr>
        <p:spPr>
          <a:xfrm>
            <a:off x="1344613" y="38481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忙碌</a:t>
            </a:r>
            <a:endParaRPr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1991" name="文本框 211990"/>
          <p:cNvSpPr txBox="1"/>
          <p:nvPr/>
        </p:nvSpPr>
        <p:spPr>
          <a:xfrm>
            <a:off x="3859213" y="38481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忙碌</a:t>
            </a:r>
            <a:endParaRPr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1992" name="文本框 211991"/>
          <p:cNvSpPr txBox="1"/>
          <p:nvPr/>
        </p:nvSpPr>
        <p:spPr>
          <a:xfrm>
            <a:off x="5230813" y="38481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忙碌</a:t>
            </a:r>
            <a:endParaRPr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1993" name="文本框 211992"/>
          <p:cNvSpPr txBox="1"/>
          <p:nvPr/>
        </p:nvSpPr>
        <p:spPr>
          <a:xfrm>
            <a:off x="6526213" y="38481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忙碌</a:t>
            </a:r>
            <a:endParaRPr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两个独立部件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执行单元(Execution Unit,EU)和总线接口单元(BusInterface Unit,BIU)。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EU负责分析指令(指令译码)和执行指令，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BIU负责取指令、取操作数和写结果。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这两个单元都能够独立地完成各自相应的工作。所以，当这两个单元并行工作时，在大多数情况下，取指令操作与执行指令操作都可重叠地进行。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2995" name="文本占位符 21299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并行工作方式：</a:t>
            </a:r>
            <a:endParaRPr lang="zh-CN" altLang="en-US" dirty="0"/>
          </a:p>
          <a:p>
            <a:r>
              <a:rPr lang="zh-CN" altLang="en-US" sz="2400" dirty="0"/>
              <a:t>8088</a:t>
            </a:r>
            <a:r>
              <a:rPr lang="en-US" altLang="zh-CN" sz="2400"/>
              <a:t>CPU</a:t>
            </a:r>
            <a:r>
              <a:rPr lang="zh-CN" altLang="en-US" sz="2400" dirty="0"/>
              <a:t>采用并行工作方式</a:t>
            </a:r>
            <a:endParaRPr lang="zh-CN" altLang="en-US" sz="2400" dirty="0"/>
          </a:p>
        </p:txBody>
      </p:sp>
      <p:sp>
        <p:nvSpPr>
          <p:cNvPr id="212996" name="矩形 212995"/>
          <p:cNvSpPr/>
          <p:nvPr/>
        </p:nvSpPr>
        <p:spPr>
          <a:xfrm>
            <a:off x="1066800" y="3810000"/>
            <a:ext cx="1295400" cy="838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2997" name="矩形 212996"/>
          <p:cNvSpPr/>
          <p:nvPr/>
        </p:nvSpPr>
        <p:spPr>
          <a:xfrm>
            <a:off x="1066800" y="2819400"/>
            <a:ext cx="1295400" cy="838200"/>
          </a:xfrm>
          <a:prstGeom prst="rect">
            <a:avLst/>
          </a:prstGeom>
          <a:solidFill>
            <a:srgbClr val="99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2998" name="矩形 212997"/>
          <p:cNvSpPr/>
          <p:nvPr/>
        </p:nvSpPr>
        <p:spPr>
          <a:xfrm>
            <a:off x="3657600" y="2819400"/>
            <a:ext cx="1295400" cy="838200"/>
          </a:xfrm>
          <a:prstGeom prst="rect">
            <a:avLst/>
          </a:prstGeom>
          <a:solidFill>
            <a:srgbClr val="99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2999" name="矩形 212998"/>
          <p:cNvSpPr/>
          <p:nvPr/>
        </p:nvSpPr>
        <p:spPr>
          <a:xfrm>
            <a:off x="2362200" y="3810000"/>
            <a:ext cx="1295400" cy="838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3000" name="文本框 212999"/>
          <p:cNvSpPr txBox="1"/>
          <p:nvPr/>
        </p:nvSpPr>
        <p:spPr>
          <a:xfrm>
            <a:off x="1066800" y="40386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取指令2</a:t>
            </a:r>
            <a:endParaRPr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3001" name="文本框 213000"/>
          <p:cNvSpPr txBox="1"/>
          <p:nvPr/>
        </p:nvSpPr>
        <p:spPr>
          <a:xfrm>
            <a:off x="2314575" y="40386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取操作数</a:t>
            </a:r>
            <a:endParaRPr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3002" name="矩形 213001"/>
          <p:cNvSpPr/>
          <p:nvPr/>
        </p:nvSpPr>
        <p:spPr>
          <a:xfrm>
            <a:off x="3657600" y="3810000"/>
            <a:ext cx="1295400" cy="838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3003" name="矩形 213002"/>
          <p:cNvSpPr/>
          <p:nvPr/>
        </p:nvSpPr>
        <p:spPr>
          <a:xfrm>
            <a:off x="4953000" y="3810000"/>
            <a:ext cx="1295400" cy="838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3004" name="矩形 213003"/>
          <p:cNvSpPr/>
          <p:nvPr/>
        </p:nvSpPr>
        <p:spPr>
          <a:xfrm>
            <a:off x="6248400" y="3810000"/>
            <a:ext cx="1295400" cy="838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3005" name="文本框 213004"/>
          <p:cNvSpPr txBox="1"/>
          <p:nvPr/>
        </p:nvSpPr>
        <p:spPr>
          <a:xfrm>
            <a:off x="228600" y="4052888"/>
            <a:ext cx="990600" cy="845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BIU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000" b="0">
                <a:latin typeface="Times New Roman" panose="02020603050405020304" pitchFamily="18" charset="0"/>
                <a:ea typeface="楷体_GB2312" pitchFamily="49" charset="-122"/>
              </a:rPr>
              <a:t>（总线接口单元）</a:t>
            </a:r>
            <a:endParaRPr lang="zh-CN" altLang="en-US" sz="10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3006" name="矩形 213005"/>
          <p:cNvSpPr/>
          <p:nvPr/>
        </p:nvSpPr>
        <p:spPr>
          <a:xfrm>
            <a:off x="7543800" y="3810000"/>
            <a:ext cx="1295400" cy="838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3007" name="文本框 213006"/>
          <p:cNvSpPr txBox="1"/>
          <p:nvPr/>
        </p:nvSpPr>
        <p:spPr>
          <a:xfrm>
            <a:off x="3733800" y="40386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存结果</a:t>
            </a:r>
            <a:endParaRPr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3008" name="文本框 213007"/>
          <p:cNvSpPr txBox="1"/>
          <p:nvPr/>
        </p:nvSpPr>
        <p:spPr>
          <a:xfrm>
            <a:off x="5029200" y="40386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取指令3</a:t>
            </a:r>
            <a:endParaRPr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3009" name="文本框 213008"/>
          <p:cNvSpPr txBox="1"/>
          <p:nvPr/>
        </p:nvSpPr>
        <p:spPr>
          <a:xfrm>
            <a:off x="6219825" y="40386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取操作数</a:t>
            </a:r>
            <a:endParaRPr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3010" name="文本框 213009"/>
          <p:cNvSpPr txBox="1"/>
          <p:nvPr/>
        </p:nvSpPr>
        <p:spPr>
          <a:xfrm>
            <a:off x="7543800" y="40386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取指令4</a:t>
            </a:r>
            <a:endParaRPr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3011" name="文本框 213010"/>
          <p:cNvSpPr txBox="1"/>
          <p:nvPr/>
        </p:nvSpPr>
        <p:spPr>
          <a:xfrm>
            <a:off x="1219200" y="30480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执行1</a:t>
            </a:r>
            <a:endParaRPr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3012" name="文本框 213011"/>
          <p:cNvSpPr txBox="1"/>
          <p:nvPr/>
        </p:nvSpPr>
        <p:spPr>
          <a:xfrm>
            <a:off x="3810000" y="30480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执行2</a:t>
            </a:r>
            <a:endParaRPr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3013" name="矩形 213012"/>
          <p:cNvSpPr/>
          <p:nvPr/>
        </p:nvSpPr>
        <p:spPr>
          <a:xfrm>
            <a:off x="7543800" y="2895600"/>
            <a:ext cx="1295400" cy="838200"/>
          </a:xfrm>
          <a:prstGeom prst="rect">
            <a:avLst/>
          </a:prstGeom>
          <a:solidFill>
            <a:srgbClr val="99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3014" name="文本框 213013"/>
          <p:cNvSpPr txBox="1"/>
          <p:nvPr/>
        </p:nvSpPr>
        <p:spPr>
          <a:xfrm>
            <a:off x="7696200" y="31242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执行3</a:t>
            </a:r>
            <a:endParaRPr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3015" name="文本框 213014"/>
          <p:cNvSpPr txBox="1"/>
          <p:nvPr/>
        </p:nvSpPr>
        <p:spPr>
          <a:xfrm>
            <a:off x="107315" y="2795270"/>
            <a:ext cx="1264285" cy="753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EU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000">
                <a:latin typeface="Times New Roman" panose="02020603050405020304" pitchFamily="18" charset="0"/>
                <a:ea typeface="楷体_GB2312" pitchFamily="49" charset="-122"/>
              </a:rPr>
              <a:t>（执行单元）</a:t>
            </a:r>
            <a:endParaRPr lang="zh-CN" altLang="en-US" sz="10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3016" name="文本框 213015"/>
          <p:cNvSpPr txBox="1"/>
          <p:nvPr/>
        </p:nvSpPr>
        <p:spPr>
          <a:xfrm>
            <a:off x="200025" y="5057775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BUS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3017" name="矩形 213016"/>
          <p:cNvSpPr/>
          <p:nvPr/>
        </p:nvSpPr>
        <p:spPr>
          <a:xfrm>
            <a:off x="1066800" y="4876800"/>
            <a:ext cx="1295400" cy="838200"/>
          </a:xfrm>
          <a:prstGeom prst="rect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3018" name="矩形 213017"/>
          <p:cNvSpPr/>
          <p:nvPr/>
        </p:nvSpPr>
        <p:spPr>
          <a:xfrm>
            <a:off x="2362200" y="4876800"/>
            <a:ext cx="1295400" cy="838200"/>
          </a:xfrm>
          <a:prstGeom prst="rect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3019" name="矩形 213018"/>
          <p:cNvSpPr/>
          <p:nvPr/>
        </p:nvSpPr>
        <p:spPr>
          <a:xfrm>
            <a:off x="3657600" y="4876800"/>
            <a:ext cx="1295400" cy="838200"/>
          </a:xfrm>
          <a:prstGeom prst="rect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3020" name="矩形 213019"/>
          <p:cNvSpPr/>
          <p:nvPr/>
        </p:nvSpPr>
        <p:spPr>
          <a:xfrm>
            <a:off x="4953000" y="4876800"/>
            <a:ext cx="1295400" cy="838200"/>
          </a:xfrm>
          <a:prstGeom prst="rect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3021" name="矩形 213020"/>
          <p:cNvSpPr/>
          <p:nvPr/>
        </p:nvSpPr>
        <p:spPr>
          <a:xfrm>
            <a:off x="6248400" y="4876800"/>
            <a:ext cx="1295400" cy="838200"/>
          </a:xfrm>
          <a:prstGeom prst="rect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3022" name="矩形 213021"/>
          <p:cNvSpPr/>
          <p:nvPr/>
        </p:nvSpPr>
        <p:spPr>
          <a:xfrm>
            <a:off x="7543800" y="4876800"/>
            <a:ext cx="1295400" cy="838200"/>
          </a:xfrm>
          <a:prstGeom prst="rect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3023" name="文本框 213022"/>
          <p:cNvSpPr txBox="1"/>
          <p:nvPr/>
        </p:nvSpPr>
        <p:spPr>
          <a:xfrm>
            <a:off x="1371600" y="51054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忙碌</a:t>
            </a:r>
            <a:endParaRPr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3024" name="文本框 213023"/>
          <p:cNvSpPr txBox="1"/>
          <p:nvPr/>
        </p:nvSpPr>
        <p:spPr>
          <a:xfrm>
            <a:off x="2590800" y="51054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忙碌</a:t>
            </a:r>
            <a:endParaRPr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3025" name="文本框 213024"/>
          <p:cNvSpPr txBox="1"/>
          <p:nvPr/>
        </p:nvSpPr>
        <p:spPr>
          <a:xfrm>
            <a:off x="3886200" y="51054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忙碌</a:t>
            </a:r>
            <a:endParaRPr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3026" name="文本框 213025"/>
          <p:cNvSpPr txBox="1"/>
          <p:nvPr/>
        </p:nvSpPr>
        <p:spPr>
          <a:xfrm>
            <a:off x="5181600" y="51054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忙碌</a:t>
            </a:r>
            <a:endParaRPr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3027" name="文本框 213026"/>
          <p:cNvSpPr txBox="1"/>
          <p:nvPr/>
        </p:nvSpPr>
        <p:spPr>
          <a:xfrm>
            <a:off x="6477000" y="51054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忙碌</a:t>
            </a:r>
            <a:endParaRPr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3028" name="文本框 213027"/>
          <p:cNvSpPr txBox="1"/>
          <p:nvPr/>
        </p:nvSpPr>
        <p:spPr>
          <a:xfrm>
            <a:off x="7772400" y="51054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忙碌</a:t>
            </a:r>
            <a:endParaRPr lang="zh-CN" altLang="en-US" sz="2400" b="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9555" name="文本占位符 27955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en-US" altLang="zh-CN"/>
              <a:t>8088 CPU</a:t>
            </a:r>
            <a:r>
              <a:rPr lang="zh-CN" altLang="en-US" dirty="0"/>
              <a:t>的流水线操作</a:t>
            </a:r>
            <a:endParaRPr lang="zh-CN" altLang="en-US" dirty="0"/>
          </a:p>
          <a:p>
            <a:pPr>
              <a:buNone/>
            </a:pPr>
            <a:r>
              <a:rPr lang="en-US" altLang="zh-CN" sz="2400"/>
              <a:t>8088 CPU</a:t>
            </a:r>
            <a:r>
              <a:rPr lang="zh-CN" altLang="en-US" sz="2400" dirty="0"/>
              <a:t>包括两大部分：</a:t>
            </a:r>
            <a:r>
              <a:rPr lang="en-US" altLang="zh-CN" sz="2400"/>
              <a:t>EU</a:t>
            </a:r>
            <a:r>
              <a:rPr lang="zh-CN" altLang="en-US" sz="2400" dirty="0"/>
              <a:t>和</a:t>
            </a:r>
            <a:r>
              <a:rPr lang="en-US" altLang="zh-CN" sz="2400"/>
              <a:t>BIU</a:t>
            </a:r>
            <a:endParaRPr lang="en-US" altLang="zh-CN" sz="240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200" b="1"/>
              <a:t>BIU</a:t>
            </a:r>
            <a:r>
              <a:rPr lang="zh-CN" altLang="en-US" sz="2200" b="1" dirty="0"/>
              <a:t>不断地从存储器取指令送入指令预取队列，</a:t>
            </a:r>
            <a:r>
              <a:rPr lang="en-US" altLang="zh-CN" sz="2200" b="1"/>
              <a:t>EU</a:t>
            </a:r>
            <a:r>
              <a:rPr lang="zh-CN" altLang="en-US" sz="2200" b="1" dirty="0"/>
              <a:t>不断地从指令预取队列取出指令执行。</a:t>
            </a:r>
            <a:endParaRPr lang="zh-CN" altLang="en-US" sz="2200" b="1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200" b="1"/>
              <a:t>EU</a:t>
            </a:r>
            <a:r>
              <a:rPr lang="zh-CN" altLang="en-US" sz="2200" b="1" dirty="0"/>
              <a:t>和</a:t>
            </a:r>
            <a:r>
              <a:rPr lang="en-US" altLang="zh-CN" sz="2200" b="1"/>
              <a:t>BIU</a:t>
            </a:r>
            <a:r>
              <a:rPr lang="zh-CN" altLang="en-US" sz="2200" b="1" dirty="0"/>
              <a:t>构成了一个简单的</a:t>
            </a:r>
            <a:r>
              <a:rPr lang="en-US" altLang="zh-CN" sz="2200" b="1"/>
              <a:t>2</a:t>
            </a:r>
            <a:r>
              <a:rPr lang="zh-CN" altLang="en-US" sz="2200" b="1" dirty="0"/>
              <a:t>工位流水线。</a:t>
            </a:r>
            <a:endParaRPr lang="zh-CN" altLang="en-US" sz="2200" b="1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/>
              <a:t>指令预取队列</a:t>
            </a:r>
            <a:r>
              <a:rPr lang="en-US" altLang="zh-CN" sz="2200" b="1"/>
              <a:t>IPQ</a:t>
            </a:r>
            <a:r>
              <a:rPr lang="zh-CN" altLang="en-US" sz="2200" b="1" dirty="0"/>
              <a:t>是实现流水线操作的关键（类似于工厂流水线的传送带）。</a:t>
            </a:r>
            <a:endParaRPr lang="zh-CN" altLang="en-US" sz="2200" b="1" dirty="0"/>
          </a:p>
          <a:p>
            <a:pPr>
              <a:buClr>
                <a:srgbClr val="003366"/>
              </a:buClr>
              <a:buNone/>
            </a:pPr>
            <a:r>
              <a:rPr lang="zh-CN" altLang="en-US" sz="2400" dirty="0"/>
              <a:t>新型</a:t>
            </a:r>
            <a:r>
              <a:rPr lang="en-US" altLang="zh-CN" sz="2400"/>
              <a:t>CPU</a:t>
            </a:r>
            <a:r>
              <a:rPr lang="zh-CN" altLang="en-US" sz="2400" dirty="0"/>
              <a:t>将一条指令划分成更多的阶段，以便可以同时执行更</a:t>
            </a:r>
            <a:endParaRPr lang="zh-CN" altLang="en-US" sz="2400" dirty="0"/>
          </a:p>
          <a:p>
            <a:pPr>
              <a:buClr>
                <a:srgbClr val="003366"/>
              </a:buClr>
              <a:buNone/>
            </a:pPr>
            <a:r>
              <a:rPr lang="zh-CN" altLang="en-US" sz="2400" dirty="0"/>
              <a:t>多的指令。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0579" name="文本占位符 28057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sz="3200" dirty="0"/>
              <a:t>结论</a:t>
            </a:r>
            <a:endParaRPr lang="zh-CN" altLang="en-US" sz="3200" dirty="0"/>
          </a:p>
          <a:p>
            <a:pPr>
              <a:buNone/>
            </a:pPr>
            <a:r>
              <a:rPr lang="zh-CN" altLang="en-US" sz="2400" dirty="0"/>
              <a:t>    </a:t>
            </a:r>
            <a:r>
              <a:rPr lang="en-US" altLang="zh-CN" sz="2400"/>
              <a:t>8088/8086 CPU</a:t>
            </a:r>
            <a:r>
              <a:rPr lang="zh-CN" altLang="en-US" sz="2400" dirty="0"/>
              <a:t>中指令预取队列的存在使</a:t>
            </a:r>
            <a:r>
              <a:rPr lang="en-US" altLang="zh-CN" sz="2400"/>
              <a:t>EU</a:t>
            </a:r>
            <a:r>
              <a:rPr lang="zh-CN" altLang="en-US" sz="2400" dirty="0"/>
              <a:t>和</a:t>
            </a:r>
            <a:r>
              <a:rPr lang="en-US" altLang="zh-CN" sz="2400"/>
              <a:t>BIU</a:t>
            </a:r>
            <a:r>
              <a:rPr lang="zh-CN" altLang="en-US" sz="2400" dirty="0"/>
              <a:t>两个部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分可同时进行工作，从而带来了以下两个好处：</a:t>
            </a:r>
            <a:endParaRPr lang="zh-CN" altLang="en-US" sz="2400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/>
              <a:t>提高了</a:t>
            </a:r>
            <a:r>
              <a:rPr lang="en-US" altLang="zh-CN" sz="2200" b="1"/>
              <a:t>CPU</a:t>
            </a:r>
            <a:r>
              <a:rPr lang="zh-CN" altLang="en-US" sz="2200" b="1" dirty="0"/>
              <a:t>的效率</a:t>
            </a:r>
            <a:endParaRPr lang="zh-CN" altLang="en-US" sz="2200" b="1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/>
              <a:t>降低了对存储器存取速度的要求</a:t>
            </a:r>
            <a:endParaRPr lang="zh-CN" altLang="en-US" sz="2200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4019" name="文本占位符 21401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8088/8086 </a:t>
            </a:r>
            <a:r>
              <a:rPr lang="en-US" altLang="zh-CN"/>
              <a:t>CPU</a:t>
            </a:r>
            <a:r>
              <a:rPr lang="zh-CN" altLang="en-US" dirty="0"/>
              <a:t>的特点</a:t>
            </a:r>
            <a:endParaRPr lang="zh-CN" altLang="en-US" dirty="0"/>
          </a:p>
          <a:p>
            <a:r>
              <a:rPr lang="zh-CN" altLang="en-US" sz="2400" dirty="0"/>
              <a:t>采用并行流水线工作方式：通过设置指令预取队列实现</a:t>
            </a:r>
            <a:endParaRPr lang="zh-CN" altLang="en-US" sz="2400" dirty="0"/>
          </a:p>
          <a:p>
            <a:r>
              <a:rPr lang="zh-CN" altLang="en-US" sz="2400" dirty="0"/>
              <a:t>对内存空间实行分段管理：</a:t>
            </a:r>
            <a:endParaRPr lang="zh-CN" altLang="en-US" sz="2400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/>
              <a:t>每段大小为</a:t>
            </a:r>
            <a:r>
              <a:rPr lang="en-US" altLang="zh-CN" sz="2200" b="1"/>
              <a:t>16B</a:t>
            </a:r>
            <a:r>
              <a:rPr lang="zh-CN" altLang="en-US" sz="2200" b="1" dirty="0"/>
              <a:t>～</a:t>
            </a:r>
            <a:r>
              <a:rPr lang="en-US" altLang="zh-CN" sz="2200" b="1"/>
              <a:t>64KB</a:t>
            </a:r>
            <a:endParaRPr lang="zh-CN" altLang="en-US" sz="2200" b="1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/>
              <a:t>用段基址和段内偏移实现对1</a:t>
            </a:r>
            <a:r>
              <a:rPr lang="en-US" altLang="zh-CN" sz="2200" b="1"/>
              <a:t>MB</a:t>
            </a:r>
            <a:r>
              <a:rPr lang="zh-CN" altLang="en-US" sz="2200" b="1" dirty="0"/>
              <a:t>空间的寻址</a:t>
            </a:r>
            <a:endParaRPr lang="zh-CN" altLang="en-US" sz="2200" b="1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/>
              <a:t>设置地址段寄存器指示段的首地址</a:t>
            </a:r>
            <a:endParaRPr lang="zh-CN" altLang="en-US" sz="2200" b="1" dirty="0"/>
          </a:p>
          <a:p>
            <a:r>
              <a:rPr lang="zh-CN" altLang="en-US" sz="2400" dirty="0"/>
              <a:t>支持多处理器系统</a:t>
            </a:r>
            <a:endParaRPr lang="zh-CN" altLang="en-US" sz="2400" dirty="0"/>
          </a:p>
          <a:p>
            <a:r>
              <a:rPr lang="zh-CN" altLang="en-US" sz="2400" dirty="0"/>
              <a:t>片内无浮点运算部件，浮点运算由数学协处理器</a:t>
            </a:r>
            <a:r>
              <a:rPr lang="en-US" altLang="zh-CN" sz="2400"/>
              <a:t>8087</a:t>
            </a:r>
            <a:r>
              <a:rPr lang="zh-CN" altLang="en-US" sz="2400" dirty="0"/>
              <a:t>支持（或用软件模拟）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</a:t>
            </a:r>
            <a:r>
              <a:rPr lang="zh-CN" altLang="en-US" sz="2000" dirty="0">
                <a:solidFill>
                  <a:srgbClr val="990000"/>
                </a:solidFill>
              </a:rPr>
              <a:t>注：</a:t>
            </a:r>
            <a:r>
              <a:rPr lang="en-US" altLang="zh-CN" sz="2000">
                <a:solidFill>
                  <a:srgbClr val="990000"/>
                </a:solidFill>
              </a:rPr>
              <a:t>80486DX</a:t>
            </a:r>
            <a:r>
              <a:rPr lang="zh-CN" altLang="en-US" sz="2000" dirty="0">
                <a:solidFill>
                  <a:srgbClr val="990000"/>
                </a:solidFill>
              </a:rPr>
              <a:t>以后的</a:t>
            </a:r>
            <a:r>
              <a:rPr lang="en-US" altLang="zh-CN" sz="2000">
                <a:solidFill>
                  <a:srgbClr val="990000"/>
                </a:solidFill>
              </a:rPr>
              <a:t>CPU</a:t>
            </a:r>
            <a:r>
              <a:rPr lang="zh-CN" altLang="en-US" sz="2000" dirty="0">
                <a:solidFill>
                  <a:srgbClr val="990000"/>
                </a:solidFill>
              </a:rPr>
              <a:t>已将数学协处理器作为标准部件集成到</a:t>
            </a:r>
            <a:r>
              <a:rPr lang="en-US" altLang="zh-CN" sz="2000">
                <a:solidFill>
                  <a:srgbClr val="990000"/>
                </a:solidFill>
              </a:rPr>
              <a:t>CPU</a:t>
            </a:r>
            <a:r>
              <a:rPr lang="zh-CN" altLang="en-US" sz="2000" dirty="0">
                <a:solidFill>
                  <a:srgbClr val="990000"/>
                </a:solidFill>
              </a:rPr>
              <a:t>内部。</a:t>
            </a:r>
            <a:endParaRPr lang="zh-CN" altLang="en-US" sz="2000" dirty="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4194" name="标题 26419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一</a:t>
            </a:r>
            <a:r>
              <a:rPr lang="zh-CN" altLang="en-US" dirty="0"/>
              <a:t>、</a:t>
            </a:r>
            <a:r>
              <a:rPr lang="zh-CN" altLang="en-US" dirty="0"/>
              <a:t>微型计算机</a:t>
            </a:r>
            <a:r>
              <a:rPr lang="zh-CN" altLang="en-US" dirty="0"/>
              <a:t>系统组成</a:t>
            </a:r>
            <a:endParaRPr lang="zh-CN" altLang="en-US" dirty="0"/>
          </a:p>
        </p:txBody>
      </p:sp>
      <p:sp>
        <p:nvSpPr>
          <p:cNvPr id="264195" name="文本占位符 26419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微型计算机系统的三个层次</a:t>
            </a:r>
            <a:endParaRPr lang="zh-CN" altLang="en-US" dirty="0"/>
          </a:p>
          <a:p>
            <a:r>
              <a:rPr lang="zh-CN" altLang="en-US" sz="2400" dirty="0"/>
              <a:t>微处理器</a:t>
            </a:r>
            <a:r>
              <a:rPr lang="en-US" altLang="zh-CN" sz="2400"/>
              <a:t>(Microprocessor)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r>
              <a:rPr lang="zh-CN" altLang="en-US" sz="2400" dirty="0"/>
              <a:t>微型计算机</a:t>
            </a:r>
            <a:r>
              <a:rPr lang="en-US" altLang="zh-CN" sz="2400"/>
              <a:t>(Microcomputer)</a:t>
            </a:r>
            <a:endParaRPr lang="zh-CN" altLang="en-US" sz="2400" dirty="0"/>
          </a:p>
          <a:p>
            <a:r>
              <a:rPr lang="zh-CN" altLang="en-US" sz="2400" dirty="0"/>
              <a:t>微型计算机系统</a:t>
            </a:r>
            <a:r>
              <a:rPr lang="en-US" altLang="zh-CN" sz="2400"/>
              <a:t>(Microcomputer</a:t>
            </a:r>
            <a:r>
              <a:rPr lang="zh-CN" altLang="en-US" sz="2400" dirty="0"/>
              <a:t> </a:t>
            </a:r>
            <a:r>
              <a:rPr lang="en-US" altLang="zh-CN" sz="2400"/>
              <a:t>System)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3" name="文本占位符 21504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8088</a:t>
            </a:r>
            <a:r>
              <a:rPr lang="en-US" altLang="zh-CN"/>
              <a:t>CPU</a:t>
            </a:r>
            <a:r>
              <a:rPr lang="zh-CN" altLang="en-US" dirty="0"/>
              <a:t>的两种工作模式</a:t>
            </a:r>
            <a:endParaRPr lang="zh-CN" altLang="en-US" dirty="0"/>
          </a:p>
          <a:p>
            <a:r>
              <a:rPr lang="zh-CN" altLang="en-US" sz="2400" dirty="0"/>
              <a:t>8088可工作于两种模式下，即：最小模式和最大模式。</a:t>
            </a:r>
            <a:endParaRPr lang="en-US" altLang="zh-CN" sz="2400"/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66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dirty="0">
                <a:solidFill>
                  <a:srgbClr val="990000"/>
                </a:solidFill>
              </a:rPr>
              <a:t>最小模式</a:t>
            </a:r>
            <a:r>
              <a:rPr lang="zh-CN" altLang="en-US" b="1" dirty="0">
                <a:solidFill>
                  <a:srgbClr val="000066"/>
                </a:solidFill>
              </a:rPr>
              <a:t>为单处理机模式，控制信号较少，一般可不必接总线控制器。</a:t>
            </a:r>
            <a:endParaRPr lang="zh-CN" altLang="en-US" b="1" dirty="0">
              <a:solidFill>
                <a:srgbClr val="000066"/>
              </a:solidFill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66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 dirty="0">
                <a:solidFill>
                  <a:srgbClr val="990000"/>
                </a:solidFill>
              </a:rPr>
              <a:t>最大模式</a:t>
            </a:r>
            <a:r>
              <a:rPr lang="zh-CN" altLang="en-US" b="1" dirty="0">
                <a:solidFill>
                  <a:srgbClr val="000066"/>
                </a:solidFill>
              </a:rPr>
              <a:t>为多处理机模式，控制信号较多，须通过总线控制器与总线相连。</a:t>
            </a:r>
            <a:endParaRPr lang="zh-CN" altLang="en-US" b="1" dirty="0">
              <a:solidFill>
                <a:srgbClr val="000066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8114" name="标题 21811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二、8088</a:t>
            </a:r>
            <a:r>
              <a:rPr lang="en-US" altLang="zh-CN"/>
              <a:t>CPU</a:t>
            </a:r>
            <a:r>
              <a:rPr lang="zh-CN" altLang="en-US" dirty="0"/>
              <a:t>的引线及功能</a:t>
            </a:r>
            <a:endParaRPr lang="zh-CN" altLang="en-US" dirty="0"/>
          </a:p>
        </p:txBody>
      </p:sp>
      <p:sp>
        <p:nvSpPr>
          <p:cNvPr id="218115" name="文本占位符 21811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u="sng" dirty="0">
                <a:latin typeface="Arial" panose="020B0604020202020204" pitchFamily="34" charset="0"/>
              </a:rPr>
              <a:t>引脚定义的方法可大致分为：</a:t>
            </a:r>
            <a:endParaRPr lang="zh-CN" altLang="en-US" u="sng" dirty="0">
              <a:latin typeface="Arial" panose="020B0604020202020204" pitchFamily="34" charset="0"/>
            </a:endParaRPr>
          </a:p>
          <a:p>
            <a:r>
              <a:rPr lang="zh-CN" altLang="en-US" sz="2400" dirty="0"/>
              <a:t>每个引脚只传送一种信息（</a:t>
            </a:r>
            <a:r>
              <a:rPr lang="en-US" altLang="zh-CN" sz="2400"/>
              <a:t>RD</a:t>
            </a:r>
            <a:r>
              <a:rPr lang="zh-CN" altLang="en-US" sz="2400" dirty="0"/>
              <a:t>等）；</a:t>
            </a:r>
            <a:endParaRPr lang="zh-CN" altLang="en-US" sz="2400" dirty="0"/>
          </a:p>
          <a:p>
            <a:r>
              <a:rPr lang="zh-CN" altLang="en-US" sz="2400" dirty="0"/>
              <a:t>引脚电平的高低不同的信号（</a:t>
            </a:r>
            <a:r>
              <a:rPr lang="en-US" altLang="zh-CN" sz="2400"/>
              <a:t>IO/M</a:t>
            </a:r>
            <a:r>
              <a:rPr lang="zh-CN" altLang="en-US" sz="2400" dirty="0"/>
              <a:t>等）；</a:t>
            </a:r>
            <a:endParaRPr lang="zh-CN" altLang="en-US" sz="2400" dirty="0"/>
          </a:p>
          <a:p>
            <a:r>
              <a:rPr lang="en-US" altLang="zh-CN" sz="2400"/>
              <a:t>CPU</a:t>
            </a:r>
            <a:r>
              <a:rPr lang="zh-CN" altLang="en-US" sz="2400" dirty="0"/>
              <a:t>工作于不同方式有不同的名称和定义（</a:t>
            </a:r>
            <a:r>
              <a:rPr lang="en-US" altLang="zh-CN" sz="2400"/>
              <a:t>WR/LOCK </a:t>
            </a:r>
            <a:r>
              <a:rPr lang="zh-CN" altLang="en-US" sz="2400" dirty="0"/>
              <a:t>等）；</a:t>
            </a:r>
            <a:endParaRPr lang="zh-CN" altLang="en-US" sz="2400" dirty="0"/>
          </a:p>
          <a:p>
            <a:r>
              <a:rPr lang="zh-CN" altLang="en-US" sz="2400" dirty="0"/>
              <a:t>分时复用引脚（</a:t>
            </a:r>
            <a:r>
              <a:rPr lang="en-US" altLang="zh-CN" sz="2400"/>
              <a:t>AD7</a:t>
            </a:r>
            <a:r>
              <a:rPr lang="zh-CN" altLang="en-US" sz="2400" dirty="0"/>
              <a:t>～</a:t>
            </a:r>
            <a:r>
              <a:rPr lang="en-US" altLang="zh-CN" sz="2400"/>
              <a:t>AD0 </a:t>
            </a:r>
            <a:r>
              <a:rPr lang="zh-CN" altLang="en-US" sz="2400" dirty="0"/>
              <a:t>等）； </a:t>
            </a:r>
            <a:endParaRPr lang="zh-CN" altLang="en-US" sz="2400" dirty="0"/>
          </a:p>
          <a:p>
            <a:r>
              <a:rPr lang="zh-CN" altLang="en-US" sz="2400" dirty="0"/>
              <a:t>引脚的输入和输出分别传送不同的信息</a:t>
            </a:r>
            <a:r>
              <a:rPr lang="en-US" altLang="zh-CN" sz="2400"/>
              <a:t>RQ/GT</a:t>
            </a:r>
            <a:r>
              <a:rPr lang="zh-CN" altLang="en-US" sz="2400" dirty="0"/>
              <a:t>等）。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218116" name="直接连接符 218115"/>
          <p:cNvSpPr/>
          <p:nvPr/>
        </p:nvSpPr>
        <p:spPr>
          <a:xfrm>
            <a:off x="5278438" y="2855913"/>
            <a:ext cx="228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8117" name="直接连接符 218116"/>
          <p:cNvSpPr/>
          <p:nvPr/>
        </p:nvSpPr>
        <p:spPr>
          <a:xfrm>
            <a:off x="6530975" y="3400425"/>
            <a:ext cx="307975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8118" name="直接连接符 218117"/>
          <p:cNvSpPr/>
          <p:nvPr/>
        </p:nvSpPr>
        <p:spPr>
          <a:xfrm>
            <a:off x="7026275" y="3400425"/>
            <a:ext cx="512763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8119" name="直接连接符 218118"/>
          <p:cNvSpPr/>
          <p:nvPr/>
        </p:nvSpPr>
        <p:spPr>
          <a:xfrm>
            <a:off x="6553200" y="4494213"/>
            <a:ext cx="3810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8120" name="直接连接符 218119"/>
          <p:cNvSpPr/>
          <p:nvPr/>
        </p:nvSpPr>
        <p:spPr>
          <a:xfrm>
            <a:off x="6049963" y="4494213"/>
            <a:ext cx="3810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9139" name="文本占位符 2191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主要引线（最小模式下）：</a:t>
            </a:r>
            <a:endParaRPr lang="zh-CN" altLang="en-US" dirty="0"/>
          </a:p>
          <a:p>
            <a:r>
              <a:rPr lang="zh-CN" altLang="en-US" sz="2400" dirty="0"/>
              <a:t>8088是工作在最小还是最大模式由</a:t>
            </a:r>
            <a:r>
              <a:rPr lang="en-US" altLang="zh-CN" sz="2400"/>
              <a:t>MN/MX</a:t>
            </a:r>
            <a:r>
              <a:rPr lang="zh-CN" altLang="en-US" sz="2400" dirty="0"/>
              <a:t>端状态决定。</a:t>
            </a:r>
            <a:r>
              <a:rPr lang="en-US" altLang="zh-CN" sz="2400"/>
              <a:t>MN/MX=0 </a:t>
            </a:r>
            <a:r>
              <a:rPr lang="zh-CN" altLang="en-US" sz="2400" dirty="0"/>
              <a:t>工作于最大模式，反之工作于最小模式。</a:t>
            </a:r>
            <a:endParaRPr lang="en-US" altLang="zh-CN" sz="2400"/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66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000" b="1">
                <a:solidFill>
                  <a:srgbClr val="000066"/>
                </a:solidFill>
              </a:rPr>
              <a:t>AD</a:t>
            </a:r>
            <a:r>
              <a:rPr lang="en-US" altLang="zh-CN" sz="2000" b="1" baseline="-20000">
                <a:solidFill>
                  <a:srgbClr val="000066"/>
                </a:solidFill>
              </a:rPr>
              <a:t>7</a:t>
            </a:r>
            <a:r>
              <a:rPr lang="en-US" altLang="zh-CN" sz="2000" b="1">
                <a:solidFill>
                  <a:srgbClr val="000066"/>
                </a:solidFill>
              </a:rPr>
              <a:t>～AD</a:t>
            </a:r>
            <a:r>
              <a:rPr lang="en-US" altLang="zh-CN" sz="2000" b="1" baseline="-20000">
                <a:solidFill>
                  <a:srgbClr val="000066"/>
                </a:solidFill>
              </a:rPr>
              <a:t>0</a:t>
            </a:r>
            <a:r>
              <a:rPr lang="en-US" altLang="zh-CN" sz="2000" b="1">
                <a:solidFill>
                  <a:srgbClr val="000066"/>
                </a:solidFill>
              </a:rPr>
              <a:t>：</a:t>
            </a:r>
            <a:r>
              <a:rPr lang="zh-CN" altLang="en-US" sz="2000" b="1" dirty="0">
                <a:solidFill>
                  <a:srgbClr val="000066"/>
                </a:solidFill>
              </a:rPr>
              <a:t>三态，地址</a:t>
            </a:r>
            <a:r>
              <a:rPr lang="en-US" altLang="zh-CN" sz="2000" b="1">
                <a:solidFill>
                  <a:srgbClr val="000066"/>
                </a:solidFill>
              </a:rPr>
              <a:t>/</a:t>
            </a:r>
            <a:r>
              <a:rPr lang="zh-CN" altLang="en-US" sz="2000" b="1" dirty="0">
                <a:solidFill>
                  <a:srgbClr val="000066"/>
                </a:solidFill>
              </a:rPr>
              <a:t>数据复用线。</a:t>
            </a:r>
            <a:r>
              <a:rPr lang="en-US" altLang="zh-CN" sz="2000" b="1">
                <a:solidFill>
                  <a:srgbClr val="000066"/>
                </a:solidFill>
              </a:rPr>
              <a:t>ALE</a:t>
            </a:r>
            <a:r>
              <a:rPr lang="zh-CN" altLang="en-US" sz="2000" b="1" dirty="0">
                <a:solidFill>
                  <a:srgbClr val="000066"/>
                </a:solidFill>
              </a:rPr>
              <a:t>有效时为地址</a:t>
            </a:r>
            <a:endParaRPr lang="zh-CN" altLang="en-US" sz="2000" b="1" dirty="0">
              <a:solidFill>
                <a:srgbClr val="000066"/>
              </a:solidFill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66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66"/>
                </a:solidFill>
              </a:rPr>
              <a:t>           的低</a:t>
            </a:r>
            <a:r>
              <a:rPr lang="en-US" altLang="zh-CN" sz="2000" b="1">
                <a:solidFill>
                  <a:srgbClr val="000066"/>
                </a:solidFill>
              </a:rPr>
              <a:t>8</a:t>
            </a:r>
            <a:r>
              <a:rPr lang="zh-CN" altLang="en-US" sz="2000" b="1" dirty="0">
                <a:solidFill>
                  <a:srgbClr val="000066"/>
                </a:solidFill>
              </a:rPr>
              <a:t>位。地址信号有效时为输出，传送数据</a:t>
            </a:r>
            <a:endParaRPr lang="zh-CN" altLang="en-US" sz="2000" b="1" dirty="0">
              <a:solidFill>
                <a:srgbClr val="000066"/>
              </a:solidFill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66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66"/>
                </a:solidFill>
              </a:rPr>
              <a:t>           信号时为双向。</a:t>
            </a:r>
            <a:endParaRPr lang="zh-CN" altLang="en-US" sz="2000" b="1" dirty="0">
              <a:solidFill>
                <a:srgbClr val="000066"/>
              </a:solidFill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66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000" b="1">
                <a:solidFill>
                  <a:srgbClr val="000066"/>
                </a:solidFill>
              </a:rPr>
              <a:t>A</a:t>
            </a:r>
            <a:r>
              <a:rPr lang="en-US" altLang="zh-CN" sz="2000" b="1" baseline="-20000">
                <a:solidFill>
                  <a:srgbClr val="000066"/>
                </a:solidFill>
              </a:rPr>
              <a:t>19</a:t>
            </a:r>
            <a:r>
              <a:rPr lang="en-US" altLang="zh-CN" sz="2000" b="1">
                <a:solidFill>
                  <a:srgbClr val="000066"/>
                </a:solidFill>
              </a:rPr>
              <a:t>～A</a:t>
            </a:r>
            <a:r>
              <a:rPr lang="en-US" altLang="zh-CN" sz="2000" b="1" baseline="-20000">
                <a:solidFill>
                  <a:srgbClr val="000066"/>
                </a:solidFill>
              </a:rPr>
              <a:t>16</a:t>
            </a:r>
            <a:r>
              <a:rPr lang="en-US" altLang="zh-CN" sz="2000" b="1">
                <a:solidFill>
                  <a:srgbClr val="000066"/>
                </a:solidFill>
              </a:rPr>
              <a:t>：</a:t>
            </a:r>
            <a:r>
              <a:rPr lang="zh-CN" altLang="en-US" sz="2000" b="1" dirty="0">
                <a:solidFill>
                  <a:srgbClr val="000066"/>
                </a:solidFill>
              </a:rPr>
              <a:t>三态，输出。高4位地址信号，与状态信号</a:t>
            </a:r>
            <a:endParaRPr lang="zh-CN" altLang="en-US" sz="2000" b="1" dirty="0">
              <a:solidFill>
                <a:srgbClr val="000066"/>
              </a:solidFill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66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66"/>
                </a:solidFill>
              </a:rPr>
              <a:t>           S6-S3</a:t>
            </a:r>
            <a:r>
              <a:rPr lang="zh-CN" altLang="en-US" sz="2000" b="1" dirty="0">
                <a:solidFill>
                  <a:srgbClr val="000066"/>
                </a:solidFill>
              </a:rPr>
              <a:t>分时复用。</a:t>
            </a:r>
            <a:endParaRPr lang="zh-CN" altLang="en-US" sz="2000" b="1" dirty="0">
              <a:solidFill>
                <a:srgbClr val="000066"/>
              </a:solidFill>
            </a:endParaRPr>
          </a:p>
          <a:p>
            <a:pPr lvl="1">
              <a:lnSpc>
                <a:spcPct val="120000"/>
              </a:lnSpc>
              <a:spcBef>
                <a:spcPct val="30000"/>
              </a:spcBef>
              <a:buClr>
                <a:srgbClr val="000066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000" b="1">
                <a:solidFill>
                  <a:srgbClr val="000066"/>
                </a:solidFill>
              </a:rPr>
              <a:t>A</a:t>
            </a:r>
            <a:r>
              <a:rPr lang="en-US" altLang="zh-CN" sz="2000" b="1" baseline="-20000">
                <a:solidFill>
                  <a:srgbClr val="000066"/>
                </a:solidFill>
              </a:rPr>
              <a:t>15</a:t>
            </a:r>
            <a:r>
              <a:rPr lang="en-US" altLang="zh-CN" sz="2000" b="1">
                <a:solidFill>
                  <a:srgbClr val="000066"/>
                </a:solidFill>
              </a:rPr>
              <a:t>～A</a:t>
            </a:r>
            <a:r>
              <a:rPr lang="en-US" altLang="zh-CN" sz="2000" b="1" baseline="-20000">
                <a:solidFill>
                  <a:srgbClr val="000066"/>
                </a:solidFill>
              </a:rPr>
              <a:t>8</a:t>
            </a:r>
            <a:r>
              <a:rPr lang="en-US" altLang="zh-CN" sz="2000" b="1">
                <a:solidFill>
                  <a:srgbClr val="000066"/>
                </a:solidFill>
              </a:rPr>
              <a:t> ：</a:t>
            </a:r>
            <a:r>
              <a:rPr lang="zh-CN" altLang="en-US" sz="2000" b="1" dirty="0">
                <a:solidFill>
                  <a:srgbClr val="000066"/>
                </a:solidFill>
              </a:rPr>
              <a:t>三态，输出。输出8位地址信号。</a:t>
            </a:r>
            <a:r>
              <a:rPr lang="zh-CN" altLang="en-US" sz="1800" dirty="0"/>
              <a:t>            </a:t>
            </a:r>
            <a:endParaRPr lang="zh-CN" altLang="en-US" sz="1800" dirty="0"/>
          </a:p>
        </p:txBody>
      </p:sp>
      <p:sp>
        <p:nvSpPr>
          <p:cNvPr id="219140" name="直接连接符 219139"/>
          <p:cNvSpPr/>
          <p:nvPr/>
        </p:nvSpPr>
        <p:spPr>
          <a:xfrm>
            <a:off x="1331913" y="2781300"/>
            <a:ext cx="304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9141" name="直接连接符 219140"/>
          <p:cNvSpPr/>
          <p:nvPr/>
        </p:nvSpPr>
        <p:spPr>
          <a:xfrm>
            <a:off x="5967413" y="2320925"/>
            <a:ext cx="304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0163" name="文本占位符 22016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100000"/>
              </a:lnSpc>
              <a:buNone/>
            </a:pPr>
            <a:r>
              <a:rPr lang="zh-CN" altLang="en-US" sz="2400" dirty="0"/>
              <a:t>主要的控制和状态信号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en-US" altLang="zh-CN" sz="2400"/>
              <a:t>WR：   </a:t>
            </a:r>
            <a:r>
              <a:rPr lang="zh-CN" altLang="en-US" sz="2400" dirty="0"/>
              <a:t>三态，输出。写命令信号。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en-US" altLang="zh-CN" sz="2400"/>
              <a:t>RD：   </a:t>
            </a:r>
            <a:r>
              <a:rPr lang="zh-CN" altLang="en-US" sz="2400" dirty="0"/>
              <a:t>三态，输出。读命令信号。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en-US" altLang="zh-CN" sz="2400"/>
              <a:t>IO/M： </a:t>
            </a:r>
            <a:r>
              <a:rPr lang="zh-CN" altLang="en-US" sz="2400" dirty="0"/>
              <a:t>三态，输出。指出当前访问的是存储器还是</a:t>
            </a:r>
            <a:r>
              <a:rPr lang="en-US" altLang="zh-CN" sz="2400"/>
              <a:t>I/O</a:t>
            </a:r>
            <a:r>
              <a:rPr lang="zh-CN" altLang="en-US" sz="2400" dirty="0"/>
              <a:t>接</a:t>
            </a:r>
            <a:endParaRPr lang="zh-CN" altLang="en-US" sz="2400" dirty="0"/>
          </a:p>
          <a:p>
            <a:pPr>
              <a:lnSpc>
                <a:spcPct val="100000"/>
              </a:lnSpc>
              <a:buNone/>
            </a:pPr>
            <a:r>
              <a:rPr lang="zh-CN" altLang="en-US" sz="2400" dirty="0"/>
              <a:t>         口。高：</a:t>
            </a:r>
            <a:r>
              <a:rPr lang="en-US" altLang="zh-CN" sz="2400"/>
              <a:t>I/O</a:t>
            </a:r>
            <a:r>
              <a:rPr lang="zh-CN" altLang="en-US" sz="2400" dirty="0"/>
              <a:t>接口，低：内存。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en-US" altLang="zh-CN" sz="2400"/>
              <a:t>DEN：  </a:t>
            </a:r>
            <a:r>
              <a:rPr lang="zh-CN" altLang="en-US" sz="2400" dirty="0"/>
              <a:t>三态，输出。低电平时，表示</a:t>
            </a:r>
            <a:r>
              <a:rPr lang="en-US" altLang="zh-CN" sz="2400"/>
              <a:t>DB</a:t>
            </a:r>
            <a:r>
              <a:rPr lang="zh-CN" altLang="en-US" sz="2400" dirty="0"/>
              <a:t>上的数据有效。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en-US" altLang="zh-CN" sz="2400"/>
              <a:t>RESET：</a:t>
            </a:r>
            <a:r>
              <a:rPr lang="zh-CN" altLang="en-US" sz="2400" dirty="0"/>
              <a:t>输入，为高时，</a:t>
            </a:r>
            <a:r>
              <a:rPr lang="en-US" altLang="zh-CN" sz="2400"/>
              <a:t>CPU</a:t>
            </a:r>
            <a:r>
              <a:rPr lang="zh-CN" altLang="en-US" sz="2400" dirty="0"/>
              <a:t>执行复位。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en-US" altLang="zh-CN" sz="2400"/>
              <a:t>ALE</a:t>
            </a:r>
            <a:r>
              <a:rPr lang="zh-CN" altLang="en-US" sz="2400" dirty="0"/>
              <a:t>：  三态，输出。高：</a:t>
            </a:r>
            <a:r>
              <a:rPr lang="en-US" altLang="zh-CN" sz="2400"/>
              <a:t>AB</a:t>
            </a:r>
            <a:r>
              <a:rPr lang="zh-CN" altLang="en-US" sz="2400" dirty="0"/>
              <a:t>地址有效。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en-US" altLang="zh-CN" sz="2400"/>
              <a:t>DT/R</a:t>
            </a:r>
            <a:r>
              <a:rPr lang="zh-CN" altLang="en-US" sz="2400" dirty="0"/>
              <a:t>： 三态，输出。数据传送方向。高：</a:t>
            </a:r>
            <a:r>
              <a:rPr lang="en-US" altLang="zh-CN" sz="2400"/>
              <a:t>CPU</a:t>
            </a:r>
            <a:r>
              <a:rPr lang="zh-CN" altLang="en-US" sz="2400" dirty="0"/>
              <a:t>输出，低：</a:t>
            </a:r>
            <a:endParaRPr lang="zh-CN" altLang="en-US" sz="2400" dirty="0"/>
          </a:p>
          <a:p>
            <a:pPr>
              <a:lnSpc>
                <a:spcPct val="100000"/>
              </a:lnSpc>
              <a:buNone/>
            </a:pPr>
            <a:r>
              <a:rPr lang="en-US" altLang="zh-CN" sz="2400"/>
              <a:t>         CPU</a:t>
            </a:r>
            <a:r>
              <a:rPr lang="zh-CN" altLang="en-US" sz="2400" dirty="0"/>
              <a:t>输入</a:t>
            </a:r>
            <a:endParaRPr lang="zh-CN" altLang="en-US" sz="2400" dirty="0"/>
          </a:p>
        </p:txBody>
      </p:sp>
      <p:sp>
        <p:nvSpPr>
          <p:cNvPr id="220164" name="直接连接符 220163"/>
          <p:cNvSpPr/>
          <p:nvPr/>
        </p:nvSpPr>
        <p:spPr>
          <a:xfrm>
            <a:off x="854075" y="2103438"/>
            <a:ext cx="3810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0165" name="直接连接符 220164"/>
          <p:cNvSpPr/>
          <p:nvPr/>
        </p:nvSpPr>
        <p:spPr>
          <a:xfrm>
            <a:off x="839788" y="2565400"/>
            <a:ext cx="3810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0166" name="直接连接符 220165"/>
          <p:cNvSpPr/>
          <p:nvPr/>
        </p:nvSpPr>
        <p:spPr>
          <a:xfrm>
            <a:off x="1323975" y="3033713"/>
            <a:ext cx="214313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0167" name="直接连接符 220166"/>
          <p:cNvSpPr/>
          <p:nvPr/>
        </p:nvSpPr>
        <p:spPr>
          <a:xfrm>
            <a:off x="914400" y="4005263"/>
            <a:ext cx="4318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0168" name="直接连接符 220167"/>
          <p:cNvSpPr/>
          <p:nvPr/>
        </p:nvSpPr>
        <p:spPr>
          <a:xfrm>
            <a:off x="1331913" y="5430838"/>
            <a:ext cx="214312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1187" name="文本占位符 22118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[例]：</a:t>
            </a:r>
            <a:endParaRPr lang="zh-CN" altLang="en-US" dirty="0"/>
          </a:p>
          <a:p>
            <a:r>
              <a:rPr lang="zh-CN" altLang="en-US" sz="2400" dirty="0"/>
              <a:t>当</a:t>
            </a:r>
            <a:r>
              <a:rPr lang="en-US" altLang="zh-CN" sz="2400"/>
              <a:t>WR=1，RD=0，IO/M=0</a:t>
            </a:r>
            <a:r>
              <a:rPr lang="zh-CN" altLang="en-US" sz="2400" dirty="0"/>
              <a:t>时，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表示</a:t>
            </a:r>
            <a:r>
              <a:rPr lang="en-US" altLang="zh-CN" sz="2400"/>
              <a:t>CPU</a:t>
            </a:r>
            <a:r>
              <a:rPr lang="zh-CN" altLang="en-US" sz="2400" dirty="0"/>
              <a:t>当前正在进行</a:t>
            </a:r>
            <a:r>
              <a:rPr lang="zh-CN" altLang="en-US" sz="2400" u="sng" dirty="0"/>
              <a:t>读存储器</a:t>
            </a:r>
            <a:r>
              <a:rPr lang="zh-CN" altLang="en-US" sz="2400" dirty="0"/>
              <a:t>操作</a:t>
            </a:r>
            <a:endParaRPr lang="zh-CN" altLang="en-US" sz="2400" dirty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221188" name="直接连接符 221187"/>
          <p:cNvSpPr/>
          <p:nvPr/>
        </p:nvSpPr>
        <p:spPr>
          <a:xfrm>
            <a:off x="1187450" y="2319338"/>
            <a:ext cx="295275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1189" name="直接连接符 221188"/>
          <p:cNvSpPr/>
          <p:nvPr/>
        </p:nvSpPr>
        <p:spPr>
          <a:xfrm>
            <a:off x="2116138" y="2319338"/>
            <a:ext cx="295275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1190" name="直接连接符 221189"/>
          <p:cNvSpPr/>
          <p:nvPr/>
        </p:nvSpPr>
        <p:spPr>
          <a:xfrm>
            <a:off x="3484563" y="2320925"/>
            <a:ext cx="223837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2211" name="文本占位符 22221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en-US" altLang="zh-CN"/>
              <a:t>READY</a:t>
            </a:r>
            <a:r>
              <a:rPr lang="zh-CN" altLang="en-US" dirty="0"/>
              <a:t>信号</a:t>
            </a:r>
            <a:r>
              <a:rPr lang="en-US" altLang="zh-CN"/>
              <a:t>(</a:t>
            </a:r>
            <a:r>
              <a:rPr lang="zh-CN" altLang="en-US" dirty="0"/>
              <a:t>输入</a:t>
            </a:r>
            <a:r>
              <a:rPr lang="en-US" altLang="zh-CN"/>
              <a:t>)</a:t>
            </a:r>
            <a:r>
              <a:rPr lang="zh-CN" altLang="en-US" dirty="0"/>
              <a:t>：</a:t>
            </a:r>
            <a:endParaRPr lang="zh-CN" altLang="en-US" dirty="0"/>
          </a:p>
          <a:p>
            <a:pPr>
              <a:buNone/>
            </a:pPr>
            <a:r>
              <a:rPr lang="zh-CN" altLang="en-US" sz="2400" dirty="0"/>
              <a:t>    用于协调</a:t>
            </a:r>
            <a:r>
              <a:rPr lang="en-US" altLang="zh-CN" sz="2400"/>
              <a:t>CPU</a:t>
            </a:r>
            <a:r>
              <a:rPr lang="zh-CN" altLang="en-US" sz="2400" dirty="0"/>
              <a:t>与存储器、</a:t>
            </a:r>
            <a:r>
              <a:rPr lang="en-US" altLang="zh-CN" sz="2400"/>
              <a:t>I/O</a:t>
            </a:r>
            <a:r>
              <a:rPr lang="zh-CN" altLang="en-US" sz="2400" dirty="0"/>
              <a:t>接口之间的速度差异。</a:t>
            </a:r>
            <a:r>
              <a:rPr lang="en-US" altLang="zh-CN" sz="2400"/>
              <a:t>READY</a:t>
            </a:r>
            <a:endParaRPr lang="en-US" altLang="zh-CN" sz="2400"/>
          </a:p>
          <a:p>
            <a:pPr>
              <a:buNone/>
            </a:pPr>
            <a:r>
              <a:rPr lang="zh-CN" altLang="en-US" sz="2400" dirty="0"/>
              <a:t>信号由存储器或</a:t>
            </a:r>
            <a:r>
              <a:rPr lang="en-US" altLang="zh-CN" sz="2400"/>
              <a:t>I/O</a:t>
            </a:r>
            <a:r>
              <a:rPr lang="zh-CN" altLang="en-US" sz="2400" dirty="0"/>
              <a:t>接口发出。</a:t>
            </a:r>
            <a:endParaRPr lang="zh-CN" altLang="en-US" sz="2400" dirty="0"/>
          </a:p>
          <a:p>
            <a:pPr>
              <a:buNone/>
            </a:pPr>
            <a:endParaRPr lang="zh-CN" altLang="en-US" sz="2400" dirty="0"/>
          </a:p>
          <a:p>
            <a:pPr>
              <a:buNone/>
            </a:pPr>
            <a:endParaRPr lang="zh-CN" altLang="en-US" sz="2400" dirty="0"/>
          </a:p>
          <a:p>
            <a:pPr>
              <a:buNone/>
            </a:pPr>
            <a:endParaRPr lang="zh-CN" altLang="en-US" sz="2400" dirty="0"/>
          </a:p>
          <a:p>
            <a:pPr>
              <a:buNone/>
            </a:pPr>
            <a:r>
              <a:rPr lang="en-US" altLang="zh-CN" sz="2400"/>
              <a:t>    READY=0</a:t>
            </a:r>
            <a:r>
              <a:rPr lang="zh-CN" altLang="en-US" sz="2400" dirty="0"/>
              <a:t>时，</a:t>
            </a:r>
            <a:r>
              <a:rPr lang="en-US" altLang="zh-CN" sz="2400"/>
              <a:t>CPU</a:t>
            </a:r>
            <a:r>
              <a:rPr lang="zh-CN" altLang="en-US" sz="2400" dirty="0"/>
              <a:t>就在</a:t>
            </a:r>
            <a:r>
              <a:rPr lang="en-US" altLang="zh-CN" sz="2400"/>
              <a:t>T</a:t>
            </a:r>
            <a:r>
              <a:rPr lang="en-US" altLang="zh-CN" sz="2000"/>
              <a:t>3</a:t>
            </a:r>
            <a:r>
              <a:rPr lang="zh-CN" altLang="en-US" sz="2400" dirty="0"/>
              <a:t>后插入</a:t>
            </a:r>
            <a:r>
              <a:rPr lang="en-US" altLang="zh-CN" sz="2400"/>
              <a:t>T</a:t>
            </a:r>
            <a:r>
              <a:rPr lang="en-US" altLang="zh-CN" sz="2000"/>
              <a:t>W</a:t>
            </a:r>
            <a:r>
              <a:rPr lang="zh-CN" altLang="en-US" sz="2400" dirty="0"/>
              <a:t>周期，插入的</a:t>
            </a:r>
            <a:r>
              <a:rPr lang="en-US" altLang="zh-CN" sz="2400"/>
              <a:t>T</a:t>
            </a:r>
            <a:r>
              <a:rPr lang="en-US" altLang="zh-CN" sz="2000"/>
              <a:t>W</a:t>
            </a:r>
            <a:r>
              <a:rPr lang="zh-CN" altLang="en-US" sz="2400" dirty="0"/>
              <a:t>个数取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决于</a:t>
            </a:r>
            <a:r>
              <a:rPr lang="en-US" altLang="zh-CN" sz="2400"/>
              <a:t>READY</a:t>
            </a:r>
            <a:r>
              <a:rPr lang="zh-CN" altLang="en-US" sz="2400" dirty="0"/>
              <a:t>何时变为高电平。</a:t>
            </a:r>
            <a:endParaRPr lang="zh-CN" altLang="en-US" sz="2400" dirty="0"/>
          </a:p>
        </p:txBody>
      </p:sp>
      <p:sp>
        <p:nvSpPr>
          <p:cNvPr id="222212" name="任意多边形 222211"/>
          <p:cNvSpPr/>
          <p:nvPr/>
        </p:nvSpPr>
        <p:spPr>
          <a:xfrm>
            <a:off x="388938" y="4054475"/>
            <a:ext cx="3841750" cy="452438"/>
          </a:xfrm>
          <a:custGeom>
            <a:avLst/>
            <a:gdLst/>
            <a:ahLst/>
            <a:cxnLst/>
            <a:pathLst>
              <a:path w="2420" h="285">
                <a:moveTo>
                  <a:pt x="0" y="285"/>
                </a:moveTo>
                <a:lnTo>
                  <a:pt x="140" y="285"/>
                </a:lnTo>
                <a:lnTo>
                  <a:pt x="285" y="0"/>
                </a:lnTo>
                <a:lnTo>
                  <a:pt x="569" y="0"/>
                </a:lnTo>
                <a:lnTo>
                  <a:pt x="709" y="285"/>
                </a:lnTo>
                <a:lnTo>
                  <a:pt x="993" y="285"/>
                </a:lnTo>
                <a:lnTo>
                  <a:pt x="1138" y="0"/>
                </a:lnTo>
                <a:lnTo>
                  <a:pt x="1422" y="0"/>
                </a:lnTo>
                <a:lnTo>
                  <a:pt x="1567" y="285"/>
                </a:lnTo>
                <a:lnTo>
                  <a:pt x="1852" y="285"/>
                </a:lnTo>
                <a:lnTo>
                  <a:pt x="1991" y="0"/>
                </a:lnTo>
                <a:lnTo>
                  <a:pt x="2276" y="0"/>
                </a:lnTo>
                <a:lnTo>
                  <a:pt x="2420" y="285"/>
                </a:lnTo>
              </a:path>
            </a:pathLst>
          </a:custGeom>
          <a:noFill/>
          <a:ln w="222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22213" name="任意多边形 222212"/>
          <p:cNvSpPr/>
          <p:nvPr/>
        </p:nvSpPr>
        <p:spPr>
          <a:xfrm>
            <a:off x="4452938" y="4054475"/>
            <a:ext cx="3843337" cy="452438"/>
          </a:xfrm>
          <a:custGeom>
            <a:avLst/>
            <a:gdLst/>
            <a:ahLst/>
            <a:cxnLst/>
            <a:pathLst>
              <a:path w="2421" h="285">
                <a:moveTo>
                  <a:pt x="0" y="285"/>
                </a:moveTo>
                <a:lnTo>
                  <a:pt x="145" y="285"/>
                </a:lnTo>
                <a:lnTo>
                  <a:pt x="285" y="0"/>
                </a:lnTo>
                <a:lnTo>
                  <a:pt x="569" y="0"/>
                </a:lnTo>
                <a:lnTo>
                  <a:pt x="714" y="285"/>
                </a:lnTo>
                <a:lnTo>
                  <a:pt x="998" y="285"/>
                </a:lnTo>
                <a:lnTo>
                  <a:pt x="1138" y="0"/>
                </a:lnTo>
                <a:lnTo>
                  <a:pt x="1427" y="0"/>
                </a:lnTo>
                <a:lnTo>
                  <a:pt x="1567" y="285"/>
                </a:lnTo>
                <a:lnTo>
                  <a:pt x="1852" y="285"/>
                </a:lnTo>
                <a:lnTo>
                  <a:pt x="1996" y="0"/>
                </a:lnTo>
                <a:lnTo>
                  <a:pt x="2281" y="0"/>
                </a:lnTo>
                <a:lnTo>
                  <a:pt x="2421" y="285"/>
                </a:lnTo>
              </a:path>
            </a:pathLst>
          </a:custGeom>
          <a:noFill/>
          <a:ln w="222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22214" name="直接连接符 222213"/>
          <p:cNvSpPr/>
          <p:nvPr/>
        </p:nvSpPr>
        <p:spPr>
          <a:xfrm>
            <a:off x="4230688" y="4506913"/>
            <a:ext cx="268287" cy="1587"/>
          </a:xfrm>
          <a:prstGeom prst="line">
            <a:avLst/>
          </a:prstGeom>
          <a:ln w="222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2215" name="矩形 222214"/>
          <p:cNvSpPr/>
          <p:nvPr/>
        </p:nvSpPr>
        <p:spPr>
          <a:xfrm>
            <a:off x="1751013" y="3962400"/>
            <a:ext cx="160337" cy="3810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eaLnBrk="0" hangingPunct="0"/>
            <a:r>
              <a:rPr lang="en-US" altLang="zh-CN" sz="2500">
                <a:solidFill>
                  <a:srgbClr val="FF0000"/>
                </a:solidFill>
                <a:latin typeface="宋体" panose="02010600030101010101" pitchFamily="2" charset="-122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22216" name="矩形 222215"/>
          <p:cNvSpPr/>
          <p:nvPr/>
        </p:nvSpPr>
        <p:spPr>
          <a:xfrm>
            <a:off x="1919288" y="4024313"/>
            <a:ext cx="128587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eaLnBrk="0" hangingPunct="0"/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222217" name="矩形 222216"/>
          <p:cNvSpPr/>
          <p:nvPr/>
        </p:nvSpPr>
        <p:spPr>
          <a:xfrm>
            <a:off x="3106738" y="3962400"/>
            <a:ext cx="160337" cy="3810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eaLnBrk="0" hangingPunct="0"/>
            <a:r>
              <a:rPr lang="en-US" altLang="zh-CN" sz="2500">
                <a:solidFill>
                  <a:srgbClr val="FF0000"/>
                </a:solidFill>
                <a:latin typeface="宋体" panose="02010600030101010101" pitchFamily="2" charset="-122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22218" name="矩形 222217"/>
          <p:cNvSpPr/>
          <p:nvPr/>
        </p:nvSpPr>
        <p:spPr>
          <a:xfrm>
            <a:off x="3275013" y="4024313"/>
            <a:ext cx="128587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eaLnBrk="0" hangingPunct="0"/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222219" name="矩形 222218"/>
          <p:cNvSpPr/>
          <p:nvPr/>
        </p:nvSpPr>
        <p:spPr>
          <a:xfrm>
            <a:off x="4460875" y="3962400"/>
            <a:ext cx="160338" cy="3810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eaLnBrk="0" hangingPunct="0"/>
            <a:r>
              <a:rPr lang="en-US" altLang="zh-CN" sz="2500">
                <a:solidFill>
                  <a:srgbClr val="FF0000"/>
                </a:solidFill>
                <a:latin typeface="宋体" panose="02010600030101010101" pitchFamily="2" charset="-122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22220" name="矩形 222219"/>
          <p:cNvSpPr/>
          <p:nvPr/>
        </p:nvSpPr>
        <p:spPr>
          <a:xfrm>
            <a:off x="4629150" y="4024313"/>
            <a:ext cx="128588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eaLnBrk="0" hangingPunct="0"/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3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222221" name="矩形 222220"/>
          <p:cNvSpPr/>
          <p:nvPr/>
        </p:nvSpPr>
        <p:spPr>
          <a:xfrm>
            <a:off x="5853113" y="3021013"/>
            <a:ext cx="793750" cy="3810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eaLnBrk="0" hangingPunct="0"/>
            <a:r>
              <a:rPr lang="en-US" altLang="zh-CN" sz="2500" b="0" err="1">
                <a:solidFill>
                  <a:srgbClr val="FF0000"/>
                </a:solidFill>
                <a:latin typeface="宋体" panose="02010600030101010101" pitchFamily="2" charset="-122"/>
              </a:rPr>
              <a:t>Twait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22222" name="矩形 222221"/>
          <p:cNvSpPr/>
          <p:nvPr/>
        </p:nvSpPr>
        <p:spPr>
          <a:xfrm>
            <a:off x="7162800" y="3962400"/>
            <a:ext cx="160338" cy="3810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eaLnBrk="0" hangingPunct="0"/>
            <a:r>
              <a:rPr lang="en-US" altLang="zh-CN" sz="2500">
                <a:solidFill>
                  <a:srgbClr val="FF0000"/>
                </a:solidFill>
                <a:latin typeface="宋体" panose="02010600030101010101" pitchFamily="2" charset="-122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22223" name="矩形 222222"/>
          <p:cNvSpPr/>
          <p:nvPr/>
        </p:nvSpPr>
        <p:spPr>
          <a:xfrm>
            <a:off x="7331075" y="4024313"/>
            <a:ext cx="128588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 eaLnBrk="0" hangingPunct="0"/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4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222224" name="直接连接符 222223"/>
          <p:cNvSpPr/>
          <p:nvPr/>
        </p:nvSpPr>
        <p:spPr>
          <a:xfrm>
            <a:off x="5592763" y="3143250"/>
            <a:ext cx="1587" cy="184150"/>
          </a:xfrm>
          <a:prstGeom prst="line">
            <a:avLst/>
          </a:prstGeom>
          <a:ln w="222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2225" name="直接连接符 222224"/>
          <p:cNvSpPr/>
          <p:nvPr/>
        </p:nvSpPr>
        <p:spPr>
          <a:xfrm>
            <a:off x="5592763" y="3441700"/>
            <a:ext cx="1587" cy="184150"/>
          </a:xfrm>
          <a:prstGeom prst="line">
            <a:avLst/>
          </a:prstGeom>
          <a:ln w="222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2226" name="直接连接符 222225"/>
          <p:cNvSpPr/>
          <p:nvPr/>
        </p:nvSpPr>
        <p:spPr>
          <a:xfrm>
            <a:off x="5592763" y="3740150"/>
            <a:ext cx="1587" cy="184150"/>
          </a:xfrm>
          <a:prstGeom prst="line">
            <a:avLst/>
          </a:prstGeom>
          <a:ln w="222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2227" name="直接连接符 222226"/>
          <p:cNvSpPr/>
          <p:nvPr/>
        </p:nvSpPr>
        <p:spPr>
          <a:xfrm>
            <a:off x="5592763" y="4040188"/>
            <a:ext cx="1587" cy="182562"/>
          </a:xfrm>
          <a:prstGeom prst="line">
            <a:avLst/>
          </a:prstGeom>
          <a:ln w="222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2228" name="直接连接符 222227"/>
          <p:cNvSpPr/>
          <p:nvPr/>
        </p:nvSpPr>
        <p:spPr>
          <a:xfrm>
            <a:off x="5592763" y="4338638"/>
            <a:ext cx="1587" cy="168275"/>
          </a:xfrm>
          <a:prstGeom prst="line">
            <a:avLst/>
          </a:prstGeom>
          <a:ln w="222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2229" name="直接连接符 222228"/>
          <p:cNvSpPr/>
          <p:nvPr/>
        </p:nvSpPr>
        <p:spPr>
          <a:xfrm>
            <a:off x="6946900" y="3143250"/>
            <a:ext cx="1588" cy="184150"/>
          </a:xfrm>
          <a:prstGeom prst="line">
            <a:avLst/>
          </a:prstGeom>
          <a:ln w="222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2230" name="直接连接符 222229"/>
          <p:cNvSpPr/>
          <p:nvPr/>
        </p:nvSpPr>
        <p:spPr>
          <a:xfrm>
            <a:off x="6946900" y="3441700"/>
            <a:ext cx="1588" cy="184150"/>
          </a:xfrm>
          <a:prstGeom prst="line">
            <a:avLst/>
          </a:prstGeom>
          <a:ln w="222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2231" name="直接连接符 222230"/>
          <p:cNvSpPr/>
          <p:nvPr/>
        </p:nvSpPr>
        <p:spPr>
          <a:xfrm>
            <a:off x="6946900" y="3740150"/>
            <a:ext cx="1588" cy="184150"/>
          </a:xfrm>
          <a:prstGeom prst="line">
            <a:avLst/>
          </a:prstGeom>
          <a:ln w="222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2232" name="直接连接符 222231"/>
          <p:cNvSpPr/>
          <p:nvPr/>
        </p:nvSpPr>
        <p:spPr>
          <a:xfrm>
            <a:off x="6946900" y="4040188"/>
            <a:ext cx="1588" cy="182562"/>
          </a:xfrm>
          <a:prstGeom prst="line">
            <a:avLst/>
          </a:prstGeom>
          <a:ln w="222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2233" name="直接连接符 222232"/>
          <p:cNvSpPr/>
          <p:nvPr/>
        </p:nvSpPr>
        <p:spPr>
          <a:xfrm>
            <a:off x="6946900" y="4338638"/>
            <a:ext cx="1588" cy="168275"/>
          </a:xfrm>
          <a:prstGeom prst="line">
            <a:avLst/>
          </a:prstGeom>
          <a:ln w="222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2234" name="直接连接符 222233"/>
          <p:cNvSpPr/>
          <p:nvPr/>
        </p:nvSpPr>
        <p:spPr>
          <a:xfrm>
            <a:off x="5745163" y="3281363"/>
            <a:ext cx="115887" cy="1587"/>
          </a:xfrm>
          <a:prstGeom prst="line">
            <a:avLst/>
          </a:prstGeom>
          <a:ln w="222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2235" name="任意多边形 222234"/>
          <p:cNvSpPr/>
          <p:nvPr/>
        </p:nvSpPr>
        <p:spPr>
          <a:xfrm>
            <a:off x="5592763" y="3181350"/>
            <a:ext cx="206375" cy="207963"/>
          </a:xfrm>
          <a:custGeom>
            <a:avLst/>
            <a:gdLst/>
            <a:ahLst/>
            <a:cxnLst/>
            <a:pathLst>
              <a:path w="130" h="131">
                <a:moveTo>
                  <a:pt x="0" y="63"/>
                </a:moveTo>
                <a:lnTo>
                  <a:pt x="130" y="0"/>
                </a:lnTo>
                <a:lnTo>
                  <a:pt x="125" y="10"/>
                </a:lnTo>
                <a:lnTo>
                  <a:pt x="120" y="20"/>
                </a:lnTo>
                <a:lnTo>
                  <a:pt x="120" y="29"/>
                </a:lnTo>
                <a:lnTo>
                  <a:pt x="116" y="39"/>
                </a:lnTo>
                <a:lnTo>
                  <a:pt x="116" y="49"/>
                </a:lnTo>
                <a:lnTo>
                  <a:pt x="116" y="58"/>
                </a:lnTo>
                <a:lnTo>
                  <a:pt x="116" y="68"/>
                </a:lnTo>
                <a:lnTo>
                  <a:pt x="116" y="77"/>
                </a:lnTo>
                <a:lnTo>
                  <a:pt x="116" y="92"/>
                </a:lnTo>
                <a:lnTo>
                  <a:pt x="120" y="102"/>
                </a:lnTo>
                <a:lnTo>
                  <a:pt x="120" y="111"/>
                </a:lnTo>
                <a:lnTo>
                  <a:pt x="125" y="121"/>
                </a:lnTo>
                <a:lnTo>
                  <a:pt x="130" y="131"/>
                </a:lnTo>
                <a:lnTo>
                  <a:pt x="0" y="6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22236" name="直接连接符 222235"/>
          <p:cNvSpPr/>
          <p:nvPr/>
        </p:nvSpPr>
        <p:spPr>
          <a:xfrm>
            <a:off x="6680200" y="3281363"/>
            <a:ext cx="114300" cy="1587"/>
          </a:xfrm>
          <a:prstGeom prst="line">
            <a:avLst/>
          </a:prstGeom>
          <a:ln w="222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2237" name="任意多边形 222236"/>
          <p:cNvSpPr/>
          <p:nvPr/>
        </p:nvSpPr>
        <p:spPr>
          <a:xfrm>
            <a:off x="6740525" y="3181350"/>
            <a:ext cx="206375" cy="207963"/>
          </a:xfrm>
          <a:custGeom>
            <a:avLst/>
            <a:gdLst/>
            <a:ahLst/>
            <a:cxnLst/>
            <a:pathLst>
              <a:path w="130" h="131">
                <a:moveTo>
                  <a:pt x="130" y="63"/>
                </a:moveTo>
                <a:lnTo>
                  <a:pt x="0" y="131"/>
                </a:lnTo>
                <a:lnTo>
                  <a:pt x="5" y="121"/>
                </a:lnTo>
                <a:lnTo>
                  <a:pt x="10" y="111"/>
                </a:lnTo>
                <a:lnTo>
                  <a:pt x="10" y="102"/>
                </a:lnTo>
                <a:lnTo>
                  <a:pt x="15" y="92"/>
                </a:lnTo>
                <a:lnTo>
                  <a:pt x="15" y="77"/>
                </a:lnTo>
                <a:lnTo>
                  <a:pt x="15" y="68"/>
                </a:lnTo>
                <a:lnTo>
                  <a:pt x="15" y="58"/>
                </a:lnTo>
                <a:lnTo>
                  <a:pt x="15" y="49"/>
                </a:lnTo>
                <a:lnTo>
                  <a:pt x="15" y="39"/>
                </a:lnTo>
                <a:lnTo>
                  <a:pt x="10" y="29"/>
                </a:lnTo>
                <a:lnTo>
                  <a:pt x="10" y="20"/>
                </a:lnTo>
                <a:lnTo>
                  <a:pt x="5" y="10"/>
                </a:lnTo>
                <a:lnTo>
                  <a:pt x="0" y="0"/>
                </a:lnTo>
                <a:lnTo>
                  <a:pt x="130" y="6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95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22238" name="直接连接符 222237"/>
          <p:cNvSpPr/>
          <p:nvPr/>
        </p:nvSpPr>
        <p:spPr>
          <a:xfrm>
            <a:off x="8296275" y="4506913"/>
            <a:ext cx="450850" cy="1587"/>
          </a:xfrm>
          <a:prstGeom prst="line">
            <a:avLst/>
          </a:prstGeom>
          <a:ln w="222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3235" name="文本占位符 22323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中断请求和响应信号</a:t>
            </a:r>
            <a:endParaRPr lang="zh-CN" altLang="en-US" dirty="0"/>
          </a:p>
          <a:p>
            <a:r>
              <a:rPr lang="en-US" altLang="zh-CN" sz="2400"/>
              <a:t>INTR：</a:t>
            </a:r>
            <a:r>
              <a:rPr lang="zh-CN" altLang="en-US" sz="2400" dirty="0"/>
              <a:t>输入，可屏蔽中断请求输入端。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      高：有</a:t>
            </a:r>
            <a:r>
              <a:rPr lang="en-US" altLang="zh-CN" sz="2400"/>
              <a:t>INTR</a:t>
            </a:r>
            <a:r>
              <a:rPr lang="zh-CN" altLang="en-US" sz="2400" dirty="0"/>
              <a:t>中断请求</a:t>
            </a:r>
            <a:endParaRPr lang="zh-CN" altLang="en-US" sz="2400" dirty="0"/>
          </a:p>
          <a:p>
            <a:r>
              <a:rPr lang="en-US" altLang="zh-CN" sz="2400"/>
              <a:t>NMI： </a:t>
            </a:r>
            <a:r>
              <a:rPr lang="zh-CN" altLang="en-US" sz="2400" dirty="0"/>
              <a:t>输入，非屏蔽中断请求输入端。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      低</a:t>
            </a:r>
            <a:r>
              <a:rPr lang="en-US" altLang="zh-CN" sz="2400">
                <a:sym typeface="Wingdings" panose="05000000000000000000" pitchFamily="2" charset="2"/>
              </a:rPr>
              <a:t></a:t>
            </a:r>
            <a:r>
              <a:rPr lang="zh-CN" altLang="en-US" sz="2400" dirty="0"/>
              <a:t>高，有</a:t>
            </a:r>
            <a:r>
              <a:rPr lang="en-US" altLang="zh-CN" sz="2400"/>
              <a:t>NMI</a:t>
            </a:r>
            <a:r>
              <a:rPr lang="zh-CN" altLang="en-US" sz="2400" dirty="0"/>
              <a:t>中断请求</a:t>
            </a:r>
            <a:endParaRPr lang="zh-CN" altLang="en-US" sz="2400" dirty="0"/>
          </a:p>
          <a:p>
            <a:r>
              <a:rPr lang="en-US" altLang="zh-CN" sz="2400"/>
              <a:t>INTA：</a:t>
            </a:r>
            <a:r>
              <a:rPr lang="zh-CN" altLang="en-US" sz="2400" dirty="0"/>
              <a:t>输出，</a:t>
            </a:r>
            <a:r>
              <a:rPr lang="zh-CN" altLang="en-US" sz="2400" dirty="0"/>
              <a:t>中断响应信号输出。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      </a:t>
            </a:r>
            <a:r>
              <a:rPr lang="zh-CN" altLang="en-US" sz="2400" dirty="0"/>
              <a:t>低：</a:t>
            </a:r>
            <a:r>
              <a:rPr lang="zh-CN" altLang="en-US" sz="2400" dirty="0"/>
              <a:t>对</a:t>
            </a:r>
            <a:r>
              <a:rPr lang="en-US" altLang="zh-CN" sz="2400"/>
              <a:t>INTR</a:t>
            </a:r>
            <a:r>
              <a:rPr lang="zh-CN" altLang="en-US" sz="2400" dirty="0"/>
              <a:t>信号的响应。</a:t>
            </a:r>
            <a:endParaRPr lang="zh-CN" altLang="en-US" sz="2400" dirty="0"/>
          </a:p>
        </p:txBody>
      </p:sp>
      <p:sp>
        <p:nvSpPr>
          <p:cNvPr id="223236" name="直接连接符 223235"/>
          <p:cNvSpPr/>
          <p:nvPr/>
        </p:nvSpPr>
        <p:spPr>
          <a:xfrm>
            <a:off x="900113" y="4494213"/>
            <a:ext cx="6477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4259" name="文本占位符 22425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总线保持信号</a:t>
            </a:r>
            <a:endParaRPr lang="zh-CN" altLang="en-US" dirty="0"/>
          </a:p>
          <a:p>
            <a:r>
              <a:rPr lang="en-US" altLang="zh-CN" sz="2400"/>
              <a:t>HOLD：</a:t>
            </a:r>
            <a:r>
              <a:rPr lang="zh-CN" altLang="en-US" sz="2400" dirty="0"/>
              <a:t>总线保持请求信号输入端。当</a:t>
            </a:r>
            <a:r>
              <a:rPr lang="en-US" altLang="zh-CN" sz="2400"/>
              <a:t>CPU</a:t>
            </a:r>
            <a:r>
              <a:rPr lang="zh-CN" altLang="en-US" sz="2400" dirty="0"/>
              <a:t>以外的其他设备要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     求占用总线时，通过该引脚向</a:t>
            </a:r>
            <a:r>
              <a:rPr lang="en-US" altLang="zh-CN" sz="2400"/>
              <a:t>CPU</a:t>
            </a:r>
            <a:r>
              <a:rPr lang="zh-CN" altLang="en-US" sz="2400" dirty="0"/>
              <a:t>发出请求。</a:t>
            </a:r>
            <a:endParaRPr lang="zh-CN" altLang="en-US" sz="2400" dirty="0"/>
          </a:p>
          <a:p>
            <a:r>
              <a:rPr lang="en-US" altLang="zh-CN" sz="2400"/>
              <a:t>HLDA：</a:t>
            </a:r>
            <a:r>
              <a:rPr lang="zh-CN" altLang="en-US" sz="2400" dirty="0"/>
              <a:t>输出，对</a:t>
            </a:r>
            <a:r>
              <a:rPr lang="en-US" altLang="zh-CN" sz="2400"/>
              <a:t>HOLD</a:t>
            </a:r>
            <a:r>
              <a:rPr lang="zh-CN" altLang="en-US" sz="2400" dirty="0"/>
              <a:t>信号的响应。为高电平时，表示</a:t>
            </a:r>
            <a:r>
              <a:rPr lang="en-US" altLang="zh-CN" sz="2400"/>
              <a:t>CPU</a:t>
            </a:r>
            <a:r>
              <a:rPr lang="zh-CN" altLang="en-US" sz="2400" dirty="0"/>
              <a:t>已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     放弃总线控制权，所有三态信号线均变为高阻状态。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82" name="标题 22528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dirty="0">
                <a:latin typeface="Times New Roman" panose="02020603050405020304" pitchFamily="18" charset="0"/>
              </a:rPr>
              <a:t>三、8088</a:t>
            </a:r>
            <a:r>
              <a:rPr lang="en-US" altLang="zh-CN">
                <a:latin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</a:rPr>
              <a:t>的功能结构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25283" name="文本占位符 22528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8088内部由两部分组成：</a:t>
            </a:r>
            <a:endParaRPr lang="zh-CN" altLang="en-US" dirty="0"/>
          </a:p>
          <a:p>
            <a:endParaRPr lang="zh-CN" altLang="en-US" dirty="0"/>
          </a:p>
          <a:p>
            <a:pPr>
              <a:buNone/>
            </a:pPr>
            <a:r>
              <a:rPr lang="zh-CN" altLang="en-US" sz="2400" dirty="0"/>
              <a:t>       执行单元（</a:t>
            </a:r>
            <a:r>
              <a:rPr lang="en-US" altLang="zh-CN" sz="2400"/>
              <a:t>EU）</a:t>
            </a:r>
            <a:endParaRPr lang="en-US" altLang="zh-CN" sz="2400"/>
          </a:p>
          <a:p>
            <a:pPr>
              <a:buNone/>
            </a:pPr>
            <a:r>
              <a:rPr lang="zh-CN" altLang="en-US" sz="2400" dirty="0"/>
              <a:t>       总线接口单元（</a:t>
            </a:r>
            <a:r>
              <a:rPr lang="en-US" altLang="zh-CN" sz="2400"/>
              <a:t>BIU）</a:t>
            </a:r>
            <a:endParaRPr lang="zh-CN" altLang="en-US" sz="2400" dirty="0"/>
          </a:p>
        </p:txBody>
      </p:sp>
      <p:sp>
        <p:nvSpPr>
          <p:cNvPr id="225284" name="左大括号 225283"/>
          <p:cNvSpPr/>
          <p:nvPr/>
        </p:nvSpPr>
        <p:spPr>
          <a:xfrm>
            <a:off x="1403350" y="2997200"/>
            <a:ext cx="144463" cy="719138"/>
          </a:xfrm>
          <a:prstGeom prst="leftBrace">
            <a:avLst>
              <a:gd name="adj1" fmla="val 41483"/>
              <a:gd name="adj2" fmla="val 50000"/>
            </a:avLst>
          </a:prstGeom>
          <a:noFill/>
          <a:ln w="25400" cap="sq" cmpd="sng">
            <a:solidFill>
              <a:srgbClr val="8000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79705" y="1169035"/>
          <a:ext cx="8645525" cy="5688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9" name="Visio" r:id="rId2" imgW="5593715" imgH="4034155" progId="Visio.Drawing.11">
                  <p:embed/>
                </p:oleObj>
              </mc:Choice>
              <mc:Fallback>
                <p:oleObj name="Visio" r:id="rId2" imgW="5593715" imgH="4034155" progId="Visio.Drawing.11">
                  <p:embed/>
                  <p:pic>
                    <p:nvPicPr>
                      <p:cNvPr id="0" name="图片 717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" y="1169035"/>
                        <a:ext cx="8645525" cy="5688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3538" name="标题 193537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微型计算机</a:t>
            </a:r>
            <a:r>
              <a:rPr lang="zh-CN" altLang="en-US" dirty="0"/>
              <a:t>系统</a:t>
            </a:r>
            <a:r>
              <a:rPr lang="zh-CN" altLang="en-US" dirty="0"/>
              <a:t>的三个层次</a:t>
            </a:r>
            <a:endParaRPr lang="en-US" altLang="zh-CN"/>
          </a:p>
        </p:txBody>
      </p:sp>
      <p:sp>
        <p:nvSpPr>
          <p:cNvPr id="193539" name="文本占位符 1935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spcBef>
                <a:spcPct val="0"/>
              </a:spcBef>
              <a:buNone/>
            </a:pPr>
            <a:r>
              <a:rPr lang="en-US" altLang="zh-CN"/>
              <a:t>                 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93545" name="组合 193544"/>
          <p:cNvGrpSpPr/>
          <p:nvPr/>
        </p:nvGrpSpPr>
        <p:grpSpPr>
          <a:xfrm>
            <a:off x="539750" y="1268413"/>
            <a:ext cx="8048625" cy="4751387"/>
            <a:chOff x="340" y="1110"/>
            <a:chExt cx="5070" cy="2993"/>
          </a:xfrm>
        </p:grpSpPr>
        <p:sp>
          <p:nvSpPr>
            <p:cNvPr id="193546" name="文本框 193545"/>
            <p:cNvSpPr txBox="1"/>
            <p:nvPr/>
          </p:nvSpPr>
          <p:spPr>
            <a:xfrm>
              <a:off x="3415" y="1371"/>
              <a:ext cx="862" cy="95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/>
            <a:p>
              <a:pPr algn="just" eaLnBrk="0" hangingPunct="0"/>
              <a:r>
                <a:rPr lang="zh-CN" altLang="en-US" sz="2400" dirty="0">
                  <a:solidFill>
                    <a:srgbClr val="990000"/>
                  </a:solidFill>
                  <a:latin typeface="宋体" panose="02010600030101010101" pitchFamily="2" charset="-122"/>
                </a:rPr>
                <a:t>微处理器</a:t>
              </a:r>
              <a:endParaRPr lang="zh-CN" altLang="en-US" sz="2400" dirty="0">
                <a:solidFill>
                  <a:srgbClr val="990000"/>
                </a:solidFill>
                <a:latin typeface="宋体" panose="02010600030101010101" pitchFamily="2" charset="-122"/>
              </a:endParaRPr>
            </a:p>
            <a:p>
              <a:pPr algn="just" eaLnBrk="0" hangingPunct="0"/>
              <a:r>
                <a:rPr lang="zh-CN" altLang="en-US" sz="2400" dirty="0">
                  <a:solidFill>
                    <a:srgbClr val="000066"/>
                  </a:solidFill>
                  <a:latin typeface="宋体" panose="02010600030101010101" pitchFamily="2" charset="-122"/>
                </a:rPr>
                <a:t>存储器</a:t>
              </a:r>
              <a:endPara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endParaRPr>
            </a:p>
            <a:p>
              <a:pPr algn="just" eaLnBrk="0" hangingPunct="0"/>
              <a:r>
                <a:rPr lang="en-US" altLang="zh-CN" sz="2400">
                  <a:solidFill>
                    <a:srgbClr val="000066"/>
                  </a:solidFill>
                  <a:latin typeface="宋体" panose="02010600030101010101" pitchFamily="2" charset="-122"/>
                </a:rPr>
                <a:t>I/O</a:t>
              </a:r>
              <a:r>
                <a:rPr lang="zh-CN" altLang="en-US" sz="2400" dirty="0">
                  <a:solidFill>
                    <a:srgbClr val="000066"/>
                  </a:solidFill>
                  <a:latin typeface="宋体" panose="02010600030101010101" pitchFamily="2" charset="-122"/>
                </a:rPr>
                <a:t>接口</a:t>
              </a:r>
              <a:endPara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endParaRPr>
            </a:p>
            <a:p>
              <a:pPr algn="just" eaLnBrk="0" hangingPunct="0"/>
              <a:r>
                <a:rPr lang="zh-CN" altLang="en-US" sz="2400" dirty="0">
                  <a:solidFill>
                    <a:srgbClr val="000066"/>
                  </a:solidFill>
                  <a:latin typeface="宋体" panose="02010600030101010101" pitchFamily="2" charset="-122"/>
                </a:rPr>
                <a:t>总线 </a:t>
              </a:r>
              <a:endPara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3547" name="文本框 193546"/>
            <p:cNvSpPr txBox="1"/>
            <p:nvPr/>
          </p:nvSpPr>
          <p:spPr>
            <a:xfrm>
              <a:off x="1319" y="2296"/>
              <a:ext cx="817" cy="167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/>
            <a:p>
              <a:pPr algn="just" eaLnBrk="0" hangingPunct="0"/>
              <a:r>
                <a:rPr lang="zh-CN" altLang="en-US" sz="2400" dirty="0">
                  <a:solidFill>
                    <a:srgbClr val="000066"/>
                  </a:solidFill>
                  <a:latin typeface="宋体" panose="02010600030101010101" pitchFamily="2" charset="-122"/>
                </a:rPr>
                <a:t>硬件系统</a:t>
              </a:r>
              <a:endParaRPr lang="en-US" altLang="zh-CN" sz="2400">
                <a:solidFill>
                  <a:srgbClr val="000066"/>
                </a:solidFill>
                <a:latin typeface="宋体" panose="02010600030101010101" pitchFamily="2" charset="-122"/>
              </a:endParaRPr>
            </a:p>
            <a:p>
              <a:pPr algn="just" eaLnBrk="0" hangingPunct="0"/>
              <a:endPara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endParaRPr>
            </a:p>
            <a:p>
              <a:pPr algn="just" eaLnBrk="0" hangingPunct="0"/>
              <a:endPara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endParaRPr>
            </a:p>
            <a:p>
              <a:pPr algn="just" eaLnBrk="0" hangingPunct="0"/>
              <a:endPara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endParaRPr>
            </a:p>
            <a:p>
              <a:pPr algn="just" eaLnBrk="0" hangingPunct="0"/>
              <a:endPara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endParaRPr>
            </a:p>
            <a:p>
              <a:pPr algn="just" eaLnBrk="0" hangingPunct="0"/>
              <a:endPara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endParaRPr>
            </a:p>
            <a:p>
              <a:pPr algn="just" eaLnBrk="0" hangingPunct="0"/>
              <a:r>
                <a:rPr lang="zh-CN" altLang="en-US" sz="2400" dirty="0">
                  <a:solidFill>
                    <a:srgbClr val="000066"/>
                  </a:solidFill>
                  <a:latin typeface="宋体" panose="02010600030101010101" pitchFamily="2" charset="-122"/>
                </a:rPr>
                <a:t>软件系统</a:t>
              </a:r>
              <a:endPara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3548" name="左大括号 193547"/>
            <p:cNvSpPr/>
            <p:nvPr/>
          </p:nvSpPr>
          <p:spPr>
            <a:xfrm>
              <a:off x="1111" y="2478"/>
              <a:ext cx="115" cy="1299"/>
            </a:xfrm>
            <a:prstGeom prst="leftBrace">
              <a:avLst>
                <a:gd name="adj1" fmla="val 94130"/>
                <a:gd name="adj2" fmla="val 49148"/>
              </a:avLst>
            </a:prstGeom>
            <a:noFill/>
            <a:ln w="25400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3549" name="文本框 193548"/>
            <p:cNvSpPr txBox="1"/>
            <p:nvPr/>
          </p:nvSpPr>
          <p:spPr>
            <a:xfrm>
              <a:off x="340" y="2750"/>
              <a:ext cx="702" cy="67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/>
            <a:p>
              <a:pPr algn="just" eaLnBrk="0" hangingPunct="0"/>
              <a:r>
                <a:rPr lang="zh-CN" altLang="en-US" sz="2400" dirty="0">
                  <a:solidFill>
                    <a:srgbClr val="990000"/>
                  </a:solidFill>
                  <a:latin typeface="宋体" panose="02010600030101010101" pitchFamily="2" charset="-122"/>
                </a:rPr>
                <a:t>微  型</a:t>
              </a:r>
              <a:endParaRPr lang="zh-CN" altLang="en-US" sz="2400" dirty="0">
                <a:solidFill>
                  <a:srgbClr val="990000"/>
                </a:solidFill>
                <a:latin typeface="宋体" panose="02010600030101010101" pitchFamily="2" charset="-122"/>
              </a:endParaRPr>
            </a:p>
            <a:p>
              <a:pPr algn="just" eaLnBrk="0" hangingPunct="0"/>
              <a:r>
                <a:rPr lang="zh-CN" altLang="en-US" sz="2400" dirty="0">
                  <a:solidFill>
                    <a:srgbClr val="990000"/>
                  </a:solidFill>
                  <a:latin typeface="宋体" panose="02010600030101010101" pitchFamily="2" charset="-122"/>
                </a:rPr>
                <a:t>计算机</a:t>
              </a:r>
              <a:endParaRPr lang="zh-CN" altLang="en-US" sz="2400" dirty="0">
                <a:solidFill>
                  <a:srgbClr val="990000"/>
                </a:solidFill>
                <a:latin typeface="宋体" panose="02010600030101010101" pitchFamily="2" charset="-122"/>
              </a:endParaRPr>
            </a:p>
            <a:p>
              <a:pPr algn="just" eaLnBrk="0" hangingPunct="0"/>
              <a:r>
                <a:rPr lang="zh-CN" altLang="en-US" sz="2400" dirty="0">
                  <a:solidFill>
                    <a:srgbClr val="990000"/>
                  </a:solidFill>
                  <a:latin typeface="宋体" panose="02010600030101010101" pitchFamily="2" charset="-122"/>
                </a:rPr>
                <a:t>系  统</a:t>
              </a:r>
              <a:endParaRPr lang="zh-CN" altLang="en-US" sz="2400" dirty="0">
                <a:solidFill>
                  <a:srgbClr val="99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3550" name="左大括号 193549"/>
            <p:cNvSpPr/>
            <p:nvPr/>
          </p:nvSpPr>
          <p:spPr>
            <a:xfrm>
              <a:off x="2200" y="3657"/>
              <a:ext cx="142" cy="295"/>
            </a:xfrm>
            <a:prstGeom prst="leftBrace">
              <a:avLst>
                <a:gd name="adj1" fmla="val 17312"/>
                <a:gd name="adj2" fmla="val 50523"/>
              </a:avLst>
            </a:prstGeom>
            <a:noFill/>
            <a:ln w="25400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3551" name="左大括号 193550"/>
            <p:cNvSpPr/>
            <p:nvPr/>
          </p:nvSpPr>
          <p:spPr>
            <a:xfrm>
              <a:off x="3192" y="1451"/>
              <a:ext cx="180" cy="877"/>
            </a:xfrm>
            <a:prstGeom prst="leftBrace">
              <a:avLst>
                <a:gd name="adj1" fmla="val 40601"/>
                <a:gd name="adj2" fmla="val 50542"/>
              </a:avLst>
            </a:prstGeom>
            <a:noFill/>
            <a:ln w="25400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3552" name="左大括号 193551"/>
            <p:cNvSpPr/>
            <p:nvPr/>
          </p:nvSpPr>
          <p:spPr>
            <a:xfrm>
              <a:off x="2200" y="1888"/>
              <a:ext cx="135" cy="1123"/>
            </a:xfrm>
            <a:prstGeom prst="leftBrace">
              <a:avLst>
                <a:gd name="adj1" fmla="val 69320"/>
                <a:gd name="adj2" fmla="val 50523"/>
              </a:avLst>
            </a:prstGeom>
            <a:noFill/>
            <a:ln w="25400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3553" name="文本框 193552"/>
            <p:cNvSpPr txBox="1"/>
            <p:nvPr/>
          </p:nvSpPr>
          <p:spPr>
            <a:xfrm>
              <a:off x="2417" y="1625"/>
              <a:ext cx="832" cy="544"/>
            </a:xfrm>
            <a:prstGeom prst="rect">
              <a:avLst/>
            </a:prstGeom>
            <a:noFill/>
            <a:ln w="25400">
              <a:noFill/>
            </a:ln>
          </p:spPr>
          <p:txBody>
            <a:bodyPr/>
            <a:p>
              <a:pPr algn="just" eaLnBrk="0" hangingPunct="0"/>
              <a:r>
                <a:rPr lang="zh-CN" altLang="en-US" sz="2400" dirty="0">
                  <a:solidFill>
                    <a:srgbClr val="990000"/>
                  </a:solidFill>
                  <a:latin typeface="宋体" panose="02010600030101010101" pitchFamily="2" charset="-122"/>
                </a:rPr>
                <a:t>微  型</a:t>
              </a:r>
              <a:endParaRPr lang="zh-CN" altLang="en-US" sz="2400" dirty="0">
                <a:solidFill>
                  <a:srgbClr val="990000"/>
                </a:solidFill>
                <a:latin typeface="宋体" panose="02010600030101010101" pitchFamily="2" charset="-122"/>
              </a:endParaRPr>
            </a:p>
            <a:p>
              <a:pPr algn="just" eaLnBrk="0" hangingPunct="0"/>
              <a:r>
                <a:rPr lang="zh-CN" altLang="en-US" sz="2400" dirty="0">
                  <a:solidFill>
                    <a:srgbClr val="990000"/>
                  </a:solidFill>
                  <a:latin typeface="宋体" panose="02010600030101010101" pitchFamily="2" charset="-122"/>
                </a:rPr>
                <a:t>计算机</a:t>
              </a:r>
              <a:endParaRPr lang="zh-CN" altLang="en-US" sz="2400" dirty="0">
                <a:solidFill>
                  <a:srgbClr val="990000"/>
                </a:solidFill>
                <a:latin typeface="宋体" panose="02010600030101010101" pitchFamily="2" charset="-122"/>
              </a:endParaRPr>
            </a:p>
            <a:p>
              <a:pPr algn="just" eaLnBrk="0" hangingPunct="0"/>
              <a:r>
                <a:rPr lang="en-US" altLang="zh-CN" sz="2400">
                  <a:solidFill>
                    <a:srgbClr val="990000"/>
                  </a:solidFill>
                  <a:latin typeface="宋体" panose="02010600030101010101" pitchFamily="2" charset="-122"/>
                </a:rPr>
                <a:t>(</a:t>
              </a:r>
              <a:r>
                <a:rPr lang="zh-CN" altLang="en-US" sz="2400" dirty="0">
                  <a:solidFill>
                    <a:srgbClr val="990000"/>
                  </a:solidFill>
                  <a:latin typeface="宋体" panose="02010600030101010101" pitchFamily="2" charset="-122"/>
                </a:rPr>
                <a:t>主机</a:t>
              </a:r>
              <a:r>
                <a:rPr lang="en-US" altLang="zh-CN" sz="2400">
                  <a:solidFill>
                    <a:srgbClr val="990000"/>
                  </a:solidFill>
                  <a:latin typeface="宋体" panose="02010600030101010101" pitchFamily="2" charset="-122"/>
                </a:rPr>
                <a:t>)</a:t>
              </a:r>
              <a:endParaRPr lang="en-US" altLang="zh-CN" sz="2400">
                <a:solidFill>
                  <a:srgbClr val="990000"/>
                </a:solidFill>
                <a:latin typeface="宋体" panose="02010600030101010101" pitchFamily="2" charset="-122"/>
              </a:endParaRPr>
            </a:p>
            <a:p>
              <a:pPr algn="just" eaLnBrk="0" hangingPunct="0"/>
              <a:endParaRPr lang="zh-CN" altLang="en-US" sz="2200" b="0">
                <a:latin typeface="宋体" panose="02010600030101010101" pitchFamily="2" charset="-122"/>
              </a:endParaRPr>
            </a:p>
          </p:txBody>
        </p:sp>
        <p:sp>
          <p:nvSpPr>
            <p:cNvPr id="193554" name="文本框 193553"/>
            <p:cNvSpPr txBox="1"/>
            <p:nvPr/>
          </p:nvSpPr>
          <p:spPr>
            <a:xfrm>
              <a:off x="2424" y="2887"/>
              <a:ext cx="659" cy="281"/>
            </a:xfrm>
            <a:prstGeom prst="rect">
              <a:avLst/>
            </a:prstGeom>
            <a:noFill/>
            <a:ln w="25400">
              <a:noFill/>
            </a:ln>
          </p:spPr>
          <p:txBody>
            <a:bodyPr/>
            <a:p>
              <a:pPr algn="just" eaLnBrk="0" hangingPunct="0"/>
              <a:r>
                <a:rPr lang="zh-CN" altLang="en-US" sz="2400" dirty="0">
                  <a:solidFill>
                    <a:srgbClr val="000066"/>
                  </a:solidFill>
                  <a:latin typeface="宋体" panose="02010600030101010101" pitchFamily="2" charset="-122"/>
                </a:rPr>
                <a:t>外 设</a:t>
              </a:r>
              <a:endPara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3555" name="左大括号 193554"/>
            <p:cNvSpPr/>
            <p:nvPr/>
          </p:nvSpPr>
          <p:spPr>
            <a:xfrm>
              <a:off x="4210" y="1206"/>
              <a:ext cx="144" cy="563"/>
            </a:xfrm>
            <a:prstGeom prst="leftBrace">
              <a:avLst>
                <a:gd name="adj1" fmla="val 32581"/>
                <a:gd name="adj2" fmla="val 50000"/>
              </a:avLst>
            </a:prstGeom>
            <a:noFill/>
            <a:ln w="25400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3556" name="文本框 193555"/>
            <p:cNvSpPr txBox="1"/>
            <p:nvPr/>
          </p:nvSpPr>
          <p:spPr>
            <a:xfrm>
              <a:off x="4327" y="1110"/>
              <a:ext cx="1083" cy="778"/>
            </a:xfrm>
            <a:prstGeom prst="rect">
              <a:avLst/>
            </a:prstGeom>
            <a:noFill/>
            <a:ln w="25400">
              <a:noFill/>
            </a:ln>
          </p:spPr>
          <p:txBody>
            <a:bodyPr/>
            <a:p>
              <a:pPr algn="just" eaLnBrk="0" hangingPunct="0"/>
              <a:r>
                <a:rPr lang="en-US" altLang="zh-CN" sz="2400">
                  <a:solidFill>
                    <a:srgbClr val="000066"/>
                  </a:solidFill>
                  <a:latin typeface="宋体" panose="02010600030101010101" pitchFamily="2" charset="-122"/>
                </a:rPr>
                <a:t>ALU</a:t>
              </a:r>
              <a:endParaRPr lang="en-US" altLang="zh-CN" sz="2400">
                <a:solidFill>
                  <a:srgbClr val="000066"/>
                </a:solidFill>
                <a:latin typeface="宋体" panose="02010600030101010101" pitchFamily="2" charset="-122"/>
              </a:endParaRPr>
            </a:p>
            <a:p>
              <a:pPr algn="just" eaLnBrk="0" hangingPunct="0"/>
              <a:r>
                <a:rPr lang="zh-CN" altLang="en-US" sz="2400" dirty="0">
                  <a:solidFill>
                    <a:srgbClr val="000066"/>
                  </a:solidFill>
                  <a:latin typeface="宋体" panose="02010600030101010101" pitchFamily="2" charset="-122"/>
                </a:rPr>
                <a:t>寄存器</a:t>
              </a:r>
              <a:endPara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endParaRPr>
            </a:p>
            <a:p>
              <a:pPr algn="just" eaLnBrk="0" hangingPunct="0"/>
              <a:r>
                <a:rPr lang="zh-CN" altLang="en-US" sz="2400" dirty="0">
                  <a:solidFill>
                    <a:srgbClr val="000066"/>
                  </a:solidFill>
                  <a:latin typeface="宋体" panose="02010600030101010101" pitchFamily="2" charset="-122"/>
                </a:rPr>
                <a:t>控制器</a:t>
              </a:r>
              <a:endPara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3557" name="左大括号 193556"/>
            <p:cNvSpPr/>
            <p:nvPr/>
          </p:nvSpPr>
          <p:spPr>
            <a:xfrm>
              <a:off x="3193" y="2690"/>
              <a:ext cx="161" cy="807"/>
            </a:xfrm>
            <a:prstGeom prst="leftBrace">
              <a:avLst>
                <a:gd name="adj1" fmla="val 41770"/>
                <a:gd name="adj2" fmla="val 50542"/>
              </a:avLst>
            </a:prstGeom>
            <a:noFill/>
            <a:ln w="25400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3558" name="矩形 193557"/>
            <p:cNvSpPr/>
            <p:nvPr/>
          </p:nvSpPr>
          <p:spPr>
            <a:xfrm>
              <a:off x="3366" y="2585"/>
              <a:ext cx="1757" cy="9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zh-CN" altLang="en-US" sz="2400" dirty="0">
                  <a:solidFill>
                    <a:srgbClr val="000066"/>
                  </a:solidFill>
                  <a:latin typeface="宋体" panose="02010600030101010101" pitchFamily="2" charset="-122"/>
                </a:rPr>
                <a:t>键盘、鼠标</a:t>
              </a:r>
              <a:endPara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endParaRPr>
            </a:p>
            <a:p>
              <a:pPr eaLnBrk="0" hangingPunct="0"/>
              <a:r>
                <a:rPr lang="zh-CN" altLang="en-US" sz="2400" dirty="0">
                  <a:solidFill>
                    <a:srgbClr val="000066"/>
                  </a:solidFill>
                  <a:latin typeface="宋体" panose="02010600030101010101" pitchFamily="2" charset="-122"/>
                </a:rPr>
                <a:t>显示器</a:t>
              </a:r>
              <a:endPara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endParaRPr>
            </a:p>
            <a:p>
              <a:pPr eaLnBrk="0" hangingPunct="0"/>
              <a:r>
                <a:rPr lang="zh-CN" altLang="en-US" sz="2400" dirty="0">
                  <a:solidFill>
                    <a:srgbClr val="000066"/>
                  </a:solidFill>
                  <a:latin typeface="宋体" panose="02010600030101010101" pitchFamily="2" charset="-122"/>
                </a:rPr>
                <a:t>软驱、硬盘、光驱 </a:t>
              </a:r>
              <a:endPara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endParaRPr>
            </a:p>
            <a:p>
              <a:pPr eaLnBrk="0" hangingPunct="0"/>
              <a:r>
                <a:rPr lang="zh-CN" altLang="en-US" sz="2400" dirty="0">
                  <a:solidFill>
                    <a:srgbClr val="000066"/>
                  </a:solidFill>
                  <a:latin typeface="宋体" panose="02010600030101010101" pitchFamily="2" charset="-122"/>
                </a:rPr>
                <a:t>打印机、扫描仪</a:t>
              </a:r>
              <a:endPara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93559" name="文本框 193558"/>
            <p:cNvSpPr txBox="1"/>
            <p:nvPr/>
          </p:nvSpPr>
          <p:spPr>
            <a:xfrm>
              <a:off x="2381" y="3475"/>
              <a:ext cx="957" cy="628"/>
            </a:xfrm>
            <a:prstGeom prst="rect">
              <a:avLst/>
            </a:prstGeom>
            <a:noFill/>
            <a:ln w="25400">
              <a:noFill/>
            </a:ln>
          </p:spPr>
          <p:txBody>
            <a:bodyPr/>
            <a:p>
              <a:pPr algn="just" eaLnBrk="0" hangingPunct="0"/>
              <a:endParaRPr lang="zh-CN" altLang="en-US" sz="500" b="0" dirty="0">
                <a:latin typeface="宋体" panose="02010600030101010101" pitchFamily="2" charset="-122"/>
              </a:endParaRPr>
            </a:p>
            <a:p>
              <a:pPr algn="just" eaLnBrk="0" hangingPunct="0"/>
              <a:r>
                <a:rPr lang="zh-CN" altLang="en-US" sz="2400" dirty="0">
                  <a:solidFill>
                    <a:srgbClr val="000066"/>
                  </a:solidFill>
                  <a:latin typeface="宋体" panose="02010600030101010101" pitchFamily="2" charset="-122"/>
                </a:rPr>
                <a:t>系统软件</a:t>
              </a:r>
              <a:endPara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endParaRPr>
            </a:p>
            <a:p>
              <a:pPr algn="just" eaLnBrk="0" hangingPunct="0"/>
              <a:r>
                <a:rPr lang="zh-CN" altLang="en-US" sz="2400" dirty="0">
                  <a:solidFill>
                    <a:srgbClr val="000066"/>
                  </a:solidFill>
                  <a:latin typeface="宋体" panose="02010600030101010101" pitchFamily="2" charset="-122"/>
                </a:rPr>
                <a:t>应用软件</a:t>
              </a:r>
              <a:endPara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7331" name="文本占位符 22733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执行单元</a:t>
            </a:r>
            <a:r>
              <a:rPr lang="en-US" altLang="zh-CN"/>
              <a:t>EU</a:t>
            </a:r>
            <a:r>
              <a:rPr lang="zh-CN" altLang="en-US" dirty="0"/>
              <a:t>包括</a:t>
            </a:r>
            <a:endParaRPr lang="zh-CN" altLang="en-US" dirty="0"/>
          </a:p>
          <a:p>
            <a:pPr>
              <a:buNone/>
            </a:pPr>
            <a:r>
              <a:rPr lang="zh-CN" altLang="en-US" sz="2400" dirty="0"/>
              <a:t>       运算器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    8个通用寄存器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    1个标志寄存器</a:t>
            </a:r>
            <a:endParaRPr lang="zh-CN" altLang="en-US" sz="2400" dirty="0"/>
          </a:p>
          <a:p>
            <a:pPr>
              <a:buNone/>
            </a:pPr>
            <a:r>
              <a:rPr lang="zh-CN" altLang="zh-CN" sz="2400" dirty="0"/>
              <a:t>       </a:t>
            </a:r>
            <a:r>
              <a:rPr lang="en-US" altLang="zh-CN" sz="2400"/>
              <a:t>EU</a:t>
            </a:r>
            <a:r>
              <a:rPr lang="zh-CN" altLang="en-US" sz="2400" dirty="0"/>
              <a:t>部分控制电路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227332" name="左大括号 227331"/>
          <p:cNvSpPr/>
          <p:nvPr/>
        </p:nvSpPr>
        <p:spPr>
          <a:xfrm>
            <a:off x="1403350" y="2363788"/>
            <a:ext cx="144463" cy="1800225"/>
          </a:xfrm>
          <a:prstGeom prst="leftBrace">
            <a:avLst>
              <a:gd name="adj1" fmla="val 103845"/>
              <a:gd name="adj2" fmla="val 50000"/>
            </a:avLst>
          </a:prstGeom>
          <a:noFill/>
          <a:ln w="25400" cap="sq" cmpd="sng">
            <a:solidFill>
              <a:srgbClr val="8000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76356" y="5812568"/>
            <a:ext cx="572508" cy="3870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DDFCDEF-B61B-4F1C-BFF7-F171D228E378}" type="slidenum">
              <a:rPr lang="zh-CN" altLang="en-US" sz="142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42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910" y="1223272"/>
            <a:ext cx="7792559" cy="67249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800000"/>
                </a:solidFill>
                <a:cs typeface="隶书" panose="02010509060101010101" pitchFamily="49" charset="-122"/>
              </a:rPr>
              <a:t>执行单元</a:t>
            </a:r>
            <a:endParaRPr lang="zh-CN" altLang="en-US" dirty="0" smtClean="0">
              <a:solidFill>
                <a:srgbClr val="800000"/>
              </a:solidFill>
              <a:cs typeface="隶书" panose="02010509060101010101" pitchFamily="49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502" y="1819527"/>
            <a:ext cx="4654248" cy="3483429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Aft>
                <a:spcPct val="35000"/>
              </a:spcAft>
            </a:pPr>
            <a:r>
              <a:rPr lang="zh-CN" altLang="en-US" smtClean="0"/>
              <a:t>功能</a:t>
            </a:r>
            <a:endParaRPr lang="zh-CN" altLang="en-US" smtClean="0"/>
          </a:p>
          <a:p>
            <a:pPr lvl="1" eaLnBrk="1" hangingPunct="1">
              <a:spcAft>
                <a:spcPct val="0"/>
              </a:spcAft>
            </a:pPr>
            <a:r>
              <a:rPr lang="zh-CN" altLang="en-US" smtClean="0"/>
              <a:t>指令译码</a:t>
            </a:r>
            <a:endParaRPr lang="zh-CN" altLang="en-US" smtClean="0"/>
          </a:p>
          <a:p>
            <a:pPr lvl="1" eaLnBrk="1" hangingPunct="1">
              <a:spcAft>
                <a:spcPct val="0"/>
              </a:spcAft>
            </a:pPr>
            <a:r>
              <a:rPr lang="zh-CN" altLang="en-US" smtClean="0"/>
              <a:t>指令执行</a:t>
            </a:r>
            <a:endParaRPr lang="zh-CN" altLang="en-US" smtClean="0"/>
          </a:p>
          <a:p>
            <a:pPr lvl="1" eaLnBrk="1" hangingPunct="1">
              <a:spcAft>
                <a:spcPct val="0"/>
              </a:spcAft>
            </a:pPr>
            <a:r>
              <a:rPr lang="zh-CN" altLang="en-US" smtClean="0"/>
              <a:t>暂存中间运算结果</a:t>
            </a:r>
            <a:endParaRPr lang="zh-CN" altLang="en-US" smtClean="0"/>
          </a:p>
          <a:p>
            <a:pPr lvl="1" eaLnBrk="1" hangingPunct="1">
              <a:spcAft>
                <a:spcPct val="0"/>
              </a:spcAft>
            </a:pPr>
            <a:r>
              <a:rPr lang="zh-CN" altLang="en-US" smtClean="0"/>
              <a:t>保存运算结果特征</a:t>
            </a:r>
            <a:endParaRPr lang="zh-CN" altLang="en-US" smtClean="0"/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>
            <a:off x="1919111" y="2092074"/>
            <a:ext cx="649918" cy="129016"/>
          </a:xfrm>
          <a:prstGeom prst="rightArrow">
            <a:avLst>
              <a:gd name="adj1" fmla="val 50000"/>
              <a:gd name="adj2" fmla="val 104948"/>
            </a:avLst>
          </a:prstGeom>
          <a:solidFill>
            <a:srgbClr val="FF6600"/>
          </a:solidFill>
          <a:ln w="127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100"/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2685143" y="1895324"/>
            <a:ext cx="3739847" cy="435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35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指令的执行</a:t>
            </a:r>
            <a:endParaRPr lang="zh-CN" altLang="en-US" sz="2235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716254" y="3889653"/>
            <a:ext cx="4268813" cy="4356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2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在标志寄存器</a:t>
            </a:r>
            <a:r>
              <a:rPr lang="en-US" altLang="zh-CN" sz="22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华文中宋" panose="02010600040101010101" pitchFamily="2" charset="-122"/>
              </a:rPr>
              <a:t>FLAGS</a:t>
            </a:r>
            <a:r>
              <a:rPr lang="zh-CN" altLang="en-US" sz="22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中</a:t>
            </a:r>
            <a:endParaRPr lang="zh-CN" altLang="en-US" sz="22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3243615" y="2918123"/>
            <a:ext cx="3159276" cy="435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3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en-US" altLang="zh-CN" sz="223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ALU</a:t>
            </a:r>
            <a:r>
              <a:rPr lang="zh-CN" altLang="en-US" sz="223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中完成</a:t>
            </a:r>
            <a:endParaRPr lang="zh-CN" altLang="en-US" sz="2235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0188" name="AutoShape 12"/>
          <p:cNvSpPr>
            <a:spLocks noChangeArrowheads="1"/>
          </p:cNvSpPr>
          <p:nvPr/>
        </p:nvSpPr>
        <p:spPr bwMode="auto">
          <a:xfrm>
            <a:off x="2771548" y="3087456"/>
            <a:ext cx="649918" cy="129016"/>
          </a:xfrm>
          <a:prstGeom prst="rightArrow">
            <a:avLst>
              <a:gd name="adj1" fmla="val 50000"/>
              <a:gd name="adj2" fmla="val 104948"/>
            </a:avLst>
          </a:prstGeom>
          <a:solidFill>
            <a:srgbClr val="FF6600"/>
          </a:solidFill>
          <a:ln w="127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89" name="AutoShape 13"/>
          <p:cNvSpPr>
            <a:spLocks noChangeArrowheads="1"/>
          </p:cNvSpPr>
          <p:nvPr/>
        </p:nvSpPr>
        <p:spPr bwMode="auto">
          <a:xfrm>
            <a:off x="3996004" y="3573049"/>
            <a:ext cx="651530" cy="129016"/>
          </a:xfrm>
          <a:prstGeom prst="rightArrow">
            <a:avLst>
              <a:gd name="adj1" fmla="val 50000"/>
              <a:gd name="adj2" fmla="val 105208"/>
            </a:avLst>
          </a:prstGeom>
          <a:solidFill>
            <a:srgbClr val="FF6600"/>
          </a:solidFill>
          <a:ln w="127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90" name="AutoShape 14"/>
          <p:cNvSpPr>
            <a:spLocks noChangeArrowheads="1"/>
          </p:cNvSpPr>
          <p:nvPr/>
        </p:nvSpPr>
        <p:spPr bwMode="auto">
          <a:xfrm>
            <a:off x="3894252" y="4036408"/>
            <a:ext cx="651530" cy="129016"/>
          </a:xfrm>
          <a:prstGeom prst="rightArrow">
            <a:avLst>
              <a:gd name="adj1" fmla="val 50000"/>
              <a:gd name="adj2" fmla="val 105208"/>
            </a:avLst>
          </a:prstGeom>
          <a:solidFill>
            <a:srgbClr val="FF6600"/>
          </a:solidFill>
          <a:ln w="127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4716406" y="3355849"/>
            <a:ext cx="2503513" cy="435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3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在通用寄存器中</a:t>
            </a:r>
            <a:endParaRPr lang="zh-CN" altLang="en-US" sz="2235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ldLvl="0" animBg="1"/>
      <p:bldP spid="50184" grpId="0"/>
      <p:bldP spid="50185" grpId="0"/>
      <p:bldP spid="50187" grpId="0"/>
      <p:bldP spid="50188" grpId="0" bldLvl="0" animBg="1"/>
      <p:bldP spid="50189" grpId="0" bldLvl="0" animBg="1"/>
      <p:bldP spid="50190" grpId="0" bldLvl="0" animBg="1"/>
      <p:bldP spid="5019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460" y="1196975"/>
            <a:ext cx="8766810" cy="4800600"/>
          </a:xfrm>
        </p:spPr>
        <p:txBody>
          <a:bodyPr/>
          <a:p>
            <a:pPr marL="0" indent="0">
              <a:buNone/>
            </a:pPr>
            <a:r>
              <a:rPr lang="zh-CN" altLang="en-US"/>
              <a:t>当EU从指令队列中取走指令，指令队列出现空字节时，BIU就自动执行一次取指令周期，从内存中取出后续的指令代码放入队列中。当EU需要数据时，BIU根据EU给出的地址从指定的内存单元或外设中取出数据供EU使用。在运算结束时，BIU将运算结果送入指定的内存单元或外设。如果指令队列为空，EU就等待，直到有指令为止。若BIU正在取指令，EU发出访问总线的请求，则必须等BIU取指令完毕后该请求才能得到响应。一般情况下，程序顺序执行，当遇到跳转指令时，BIU就使指令队列复位，从新地址取出指令，并立即传给EU去执行。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8355" name="文本占位符 22835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总线接口单元</a:t>
            </a:r>
            <a:r>
              <a:rPr lang="en-US" altLang="zh-CN"/>
              <a:t>BIU</a:t>
            </a:r>
            <a:endParaRPr lang="en-US" altLang="zh-CN"/>
          </a:p>
          <a:p>
            <a:pPr>
              <a:buNone/>
            </a:pPr>
            <a:r>
              <a:rPr lang="zh-CN" altLang="en-US" sz="2400" dirty="0"/>
              <a:t>功能：</a:t>
            </a:r>
            <a:endParaRPr lang="zh-CN" altLang="en-US" sz="2400" dirty="0"/>
          </a:p>
          <a:p>
            <a:r>
              <a:rPr lang="zh-CN" altLang="en-US" sz="2400" dirty="0"/>
              <a:t>从内存中取指令</a:t>
            </a:r>
            <a:r>
              <a:rPr lang="zh-CN" altLang="en-US" sz="2400" dirty="0"/>
              <a:t>送入</a:t>
            </a:r>
            <a:r>
              <a:rPr lang="zh-CN" altLang="en-US" sz="2400" dirty="0"/>
              <a:t>指令预取队列</a:t>
            </a:r>
            <a:endParaRPr lang="zh-CN" altLang="en-US" sz="2400" dirty="0"/>
          </a:p>
          <a:p>
            <a:r>
              <a:rPr lang="zh-CN" altLang="en-US" sz="2400" dirty="0"/>
              <a:t>负责与内存或输入/输出接口之间的数据传送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 在执行转移程序时，</a:t>
            </a:r>
            <a:r>
              <a:rPr lang="en-US" altLang="zh-CN" sz="2400"/>
              <a:t>BIU</a:t>
            </a:r>
            <a:r>
              <a:rPr lang="zh-CN" altLang="en-US" sz="2400" dirty="0"/>
              <a:t>使指令预取队列复位，从指定的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新地址取指令，并立即传给执行单元执行。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0403" name="文本占位符 23040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8088的内部寄存器</a:t>
            </a:r>
            <a:endParaRPr lang="zh-CN" altLang="en-US" dirty="0"/>
          </a:p>
          <a:p>
            <a:pPr>
              <a:buNone/>
            </a:pPr>
            <a:r>
              <a:rPr lang="zh-CN" altLang="en-US" sz="2400" dirty="0"/>
              <a:t>   含14个16位寄存器，按功能可分为三类</a:t>
            </a:r>
            <a:endParaRPr lang="zh-CN" altLang="en-US" sz="2400" dirty="0"/>
          </a:p>
          <a:p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    8个通用寄存器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    4个段寄存器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    2个控制寄存器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230404" name="左大括号 230403"/>
          <p:cNvSpPr/>
          <p:nvPr/>
        </p:nvSpPr>
        <p:spPr>
          <a:xfrm>
            <a:off x="1331913" y="3502025"/>
            <a:ext cx="215900" cy="1222375"/>
          </a:xfrm>
          <a:prstGeom prst="leftBrace">
            <a:avLst>
              <a:gd name="adj1" fmla="val 47181"/>
              <a:gd name="adj2" fmla="val 50000"/>
            </a:avLst>
          </a:prstGeom>
          <a:noFill/>
          <a:ln w="25400" cap="sq" cmpd="sng">
            <a:solidFill>
              <a:srgbClr val="8000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1427" name="文本占位符 2314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en-US" altLang="zh-CN"/>
              <a:t>8</a:t>
            </a:r>
            <a:r>
              <a:rPr lang="zh-CN" altLang="en-US" dirty="0"/>
              <a:t>个</a:t>
            </a:r>
            <a:r>
              <a:rPr lang="zh-CN" altLang="en-US" dirty="0"/>
              <a:t>通用寄存器</a:t>
            </a:r>
            <a:r>
              <a:rPr lang="zh-CN" altLang="en-US" dirty="0"/>
              <a:t>为</a:t>
            </a:r>
            <a:endParaRPr lang="zh-CN" altLang="en-US" dirty="0"/>
          </a:p>
          <a:p>
            <a:pPr>
              <a:buNone/>
            </a:pPr>
            <a:r>
              <a:rPr lang="zh-CN" altLang="en-US" sz="2400" dirty="0"/>
              <a:t>     </a:t>
            </a:r>
            <a:r>
              <a:rPr lang="en-US" altLang="zh-CN" sz="2400"/>
              <a:t>1.</a:t>
            </a:r>
            <a:r>
              <a:rPr lang="zh-CN" altLang="en-US" sz="2400" dirty="0"/>
              <a:t>数据寄存器（</a:t>
            </a:r>
            <a:r>
              <a:rPr lang="en-US" altLang="zh-CN" sz="2400"/>
              <a:t>AX，BX，CX，DX）</a:t>
            </a:r>
            <a:endParaRPr lang="en-US" altLang="zh-CN" sz="2400"/>
          </a:p>
          <a:p>
            <a:pPr>
              <a:buNone/>
            </a:pPr>
            <a:r>
              <a:rPr lang="zh-CN" altLang="en-US" sz="2400" dirty="0"/>
              <a:t>     </a:t>
            </a:r>
            <a:r>
              <a:rPr lang="en-US" altLang="zh-CN" sz="2400"/>
              <a:t>2.</a:t>
            </a:r>
            <a:r>
              <a:rPr lang="zh-CN" altLang="en-US" sz="2400" dirty="0"/>
              <a:t>地址指针寄存器（</a:t>
            </a:r>
            <a:r>
              <a:rPr lang="en-US" altLang="zh-CN" sz="2400"/>
              <a:t>SP，BP）</a:t>
            </a:r>
            <a:endParaRPr lang="en-US" altLang="zh-CN" sz="2400"/>
          </a:p>
          <a:p>
            <a:pPr>
              <a:buNone/>
            </a:pPr>
            <a:r>
              <a:rPr lang="zh-CN" altLang="en-US" sz="2400" dirty="0"/>
              <a:t>     </a:t>
            </a:r>
            <a:r>
              <a:rPr lang="en-US" altLang="zh-CN" sz="2400"/>
              <a:t>3.</a:t>
            </a:r>
            <a:r>
              <a:rPr lang="zh-CN" altLang="en-US" sz="2400" dirty="0"/>
              <a:t>变址寄存器（</a:t>
            </a:r>
            <a:r>
              <a:rPr lang="en-US" altLang="zh-CN" sz="2400"/>
              <a:t>SI，DI）</a:t>
            </a:r>
            <a:endParaRPr lang="zh-CN" altLang="en-US" sz="2400" dirty="0"/>
          </a:p>
        </p:txBody>
      </p:sp>
      <p:sp>
        <p:nvSpPr>
          <p:cNvPr id="231428" name="左大括号 231427"/>
          <p:cNvSpPr/>
          <p:nvPr/>
        </p:nvSpPr>
        <p:spPr>
          <a:xfrm>
            <a:off x="1030288" y="2349500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25400" cap="sq" cmpd="sng">
            <a:solidFill>
              <a:srgbClr val="8000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2451" name="文本占位符 23245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en-US" altLang="zh-CN"/>
              <a:t>1.</a:t>
            </a:r>
            <a:r>
              <a:rPr lang="zh-CN" altLang="en-US" dirty="0"/>
              <a:t>数据寄存器</a:t>
            </a:r>
            <a:endParaRPr lang="zh-CN" altLang="en-US" dirty="0"/>
          </a:p>
          <a:p>
            <a:pPr>
              <a:buNone/>
            </a:pPr>
            <a:r>
              <a:rPr lang="zh-CN" altLang="en-US" sz="2400" dirty="0"/>
              <a:t>8088含4个16位数据寄存器，它们又可分为8个8位寄存器，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即：</a:t>
            </a:r>
            <a:r>
              <a:rPr lang="en-US" altLang="zh-CN" sz="2400"/>
              <a:t>AX        AH，AL</a:t>
            </a:r>
            <a:endParaRPr lang="en-US" altLang="zh-CN" sz="2400"/>
          </a:p>
          <a:p>
            <a:pPr>
              <a:buNone/>
            </a:pPr>
            <a:r>
              <a:rPr lang="en-US" altLang="zh-CN" sz="2400"/>
              <a:t>    BX        BH，BL</a:t>
            </a:r>
            <a:endParaRPr lang="en-US" altLang="zh-CN" sz="2400"/>
          </a:p>
          <a:p>
            <a:pPr>
              <a:buNone/>
            </a:pPr>
            <a:r>
              <a:rPr lang="en-US" altLang="zh-CN" sz="2400"/>
              <a:t>    CX        CH，CL</a:t>
            </a:r>
            <a:endParaRPr lang="en-US" altLang="zh-CN" sz="2400"/>
          </a:p>
          <a:p>
            <a:pPr>
              <a:buNone/>
            </a:pPr>
            <a:r>
              <a:rPr lang="en-US" altLang="zh-CN" sz="2400"/>
              <a:t>    DX        DH，DL</a:t>
            </a:r>
            <a:endParaRPr lang="en-US" altLang="zh-CN" sz="2400"/>
          </a:p>
          <a:p>
            <a:pPr>
              <a:buNone/>
            </a:pPr>
            <a:r>
              <a:rPr lang="zh-CN" altLang="en-US" sz="2400" dirty="0"/>
              <a:t>常用来存放参与运算的操作数或运算结果</a:t>
            </a:r>
            <a:r>
              <a:rPr lang="zh-CN" altLang="en-US" sz="2400" dirty="0"/>
              <a:t>。</a:t>
            </a:r>
            <a:endParaRPr lang="en-US" altLang="zh-CN" sz="2400"/>
          </a:p>
        </p:txBody>
      </p:sp>
      <p:sp>
        <p:nvSpPr>
          <p:cNvPr id="232452" name="右箭头 232451"/>
          <p:cNvSpPr/>
          <p:nvPr/>
        </p:nvSpPr>
        <p:spPr>
          <a:xfrm>
            <a:off x="1692275" y="2963863"/>
            <a:ext cx="838200" cy="131762"/>
          </a:xfrm>
          <a:prstGeom prst="rightArrow">
            <a:avLst>
              <a:gd name="adj1" fmla="val 50000"/>
              <a:gd name="adj2" fmla="val 159036"/>
            </a:avLst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32453" name="右箭头 232452"/>
          <p:cNvSpPr/>
          <p:nvPr/>
        </p:nvSpPr>
        <p:spPr>
          <a:xfrm>
            <a:off x="1692275" y="3500438"/>
            <a:ext cx="838200" cy="131762"/>
          </a:xfrm>
          <a:prstGeom prst="rightArrow">
            <a:avLst>
              <a:gd name="adj1" fmla="val 50000"/>
              <a:gd name="adj2" fmla="val 159036"/>
            </a:avLst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32454" name="右箭头 232453"/>
          <p:cNvSpPr/>
          <p:nvPr/>
        </p:nvSpPr>
        <p:spPr>
          <a:xfrm>
            <a:off x="1692275" y="4059238"/>
            <a:ext cx="838200" cy="131762"/>
          </a:xfrm>
          <a:prstGeom prst="rightArrow">
            <a:avLst>
              <a:gd name="adj1" fmla="val 50000"/>
              <a:gd name="adj2" fmla="val 159036"/>
            </a:avLst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32455" name="右箭头 232454"/>
          <p:cNvSpPr/>
          <p:nvPr/>
        </p:nvSpPr>
        <p:spPr>
          <a:xfrm>
            <a:off x="1692275" y="4592638"/>
            <a:ext cx="838200" cy="131762"/>
          </a:xfrm>
          <a:prstGeom prst="rightArrow">
            <a:avLst>
              <a:gd name="adj1" fmla="val 50000"/>
              <a:gd name="adj2" fmla="val 159036"/>
            </a:avLst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3475" name="文本占位符 23347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数据寄存器特有的习惯用法</a:t>
            </a:r>
            <a:endParaRPr lang="zh-CN" altLang="en-US" dirty="0"/>
          </a:p>
          <a:p>
            <a:pPr algn="just"/>
            <a:r>
              <a:rPr lang="en-US" altLang="zh-CN" sz="2400"/>
              <a:t>AX：</a:t>
            </a:r>
            <a:r>
              <a:rPr lang="zh-CN" altLang="en-US" sz="2400" dirty="0"/>
              <a:t>累加器。多用于存放中间运算结果。所有</a:t>
            </a:r>
            <a:r>
              <a:rPr lang="en-US" altLang="zh-CN" sz="2400"/>
              <a:t>I/O</a:t>
            </a:r>
            <a:r>
              <a:rPr lang="zh-CN" altLang="en-US" sz="2400" dirty="0"/>
              <a:t>指令必须都通过</a:t>
            </a:r>
            <a:r>
              <a:rPr lang="en-US" altLang="zh-CN" sz="2400"/>
              <a:t>AX</a:t>
            </a:r>
            <a:r>
              <a:rPr lang="zh-CN" altLang="en-US" sz="2400" dirty="0"/>
              <a:t>与接口传送信息；</a:t>
            </a:r>
            <a:endParaRPr lang="zh-CN" altLang="en-US" sz="2400" dirty="0"/>
          </a:p>
          <a:p>
            <a:pPr algn="just"/>
            <a:r>
              <a:rPr lang="en-US" altLang="zh-CN" sz="2400"/>
              <a:t>BX：</a:t>
            </a:r>
            <a:r>
              <a:rPr lang="zh-CN" altLang="en-US" sz="2400" dirty="0"/>
              <a:t>基址寄存器。在间接寻址中用于存放基地址；</a:t>
            </a:r>
            <a:endParaRPr lang="zh-CN" altLang="en-US" sz="2400" dirty="0"/>
          </a:p>
          <a:p>
            <a:pPr algn="just"/>
            <a:r>
              <a:rPr lang="en-US" altLang="zh-CN" sz="2400"/>
              <a:t>CX：</a:t>
            </a:r>
            <a:r>
              <a:rPr lang="zh-CN" altLang="en-US" sz="2400" dirty="0"/>
              <a:t>计数寄存器。用于在循环或串操作指令中存放循环次数或重复次数</a:t>
            </a:r>
            <a:r>
              <a:rPr lang="zh-CN" altLang="en-US" sz="2400" dirty="0"/>
              <a:t>；</a:t>
            </a:r>
            <a:endParaRPr lang="en-US" altLang="zh-CN" sz="2400"/>
          </a:p>
          <a:p>
            <a:pPr algn="just"/>
            <a:r>
              <a:rPr lang="en-US" altLang="zh-CN" sz="2400"/>
              <a:t>DX：</a:t>
            </a:r>
            <a:r>
              <a:rPr lang="zh-CN" altLang="en-US" sz="2400" dirty="0"/>
              <a:t>数据寄存器。在间接寻址的</a:t>
            </a:r>
            <a:r>
              <a:rPr lang="en-US" altLang="zh-CN" sz="2400"/>
              <a:t>I/O</a:t>
            </a:r>
            <a:r>
              <a:rPr lang="zh-CN" altLang="en-US" sz="2400" dirty="0"/>
              <a:t>指令中存放</a:t>
            </a:r>
            <a:r>
              <a:rPr lang="en-US" altLang="zh-CN" sz="2400"/>
              <a:t>I/O</a:t>
            </a:r>
            <a:r>
              <a:rPr lang="zh-CN" altLang="en-US" sz="2400" dirty="0"/>
              <a:t>端口地址；在32位乘除法运算时，存放高16位数</a:t>
            </a:r>
            <a:r>
              <a:rPr lang="zh-CN" altLang="en-US" sz="2400" dirty="0"/>
              <a:t>。</a:t>
            </a:r>
            <a:endParaRPr lang="en-US" altLang="zh-CN" sz="2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4499" name="文本占位符 23449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en-US" altLang="zh-CN"/>
              <a:t>2.</a:t>
            </a:r>
            <a:r>
              <a:rPr lang="zh-CN" altLang="en-US" dirty="0"/>
              <a:t>地址指针寄存器</a:t>
            </a:r>
            <a:endParaRPr lang="zh-CN" altLang="en-US" dirty="0"/>
          </a:p>
          <a:p>
            <a:r>
              <a:rPr lang="zh-CN" altLang="zh-CN" sz="2400" dirty="0"/>
              <a:t>SP：堆栈指针寄存器，其内容为栈顶的偏移地址</a:t>
            </a:r>
            <a:endParaRPr lang="zh-CN" altLang="zh-CN" sz="2400" dirty="0"/>
          </a:p>
          <a:p>
            <a:r>
              <a:rPr lang="en-US" altLang="zh-CN" sz="2400"/>
              <a:t>BP：</a:t>
            </a:r>
            <a:r>
              <a:rPr lang="zh-CN" altLang="en-US" sz="2400" dirty="0"/>
              <a:t>基址指针寄存器，常用于在访问内存时存放内存单元的</a:t>
            </a:r>
            <a:r>
              <a:rPr lang="zh-CN" altLang="zh-CN" sz="2400" dirty="0"/>
              <a:t>偏移地址</a:t>
            </a:r>
            <a:endParaRPr lang="zh-CN" altLang="en-US" sz="2400" dirty="0"/>
          </a:p>
          <a:p>
            <a:endParaRPr lang="zh-CN" altLang="en-US" sz="1800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23" name="文本占位符 23552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en-US" altLang="zh-CN"/>
              <a:t>SP</a:t>
            </a:r>
            <a:r>
              <a:rPr lang="zh-CN" altLang="en-US" dirty="0"/>
              <a:t>与</a:t>
            </a:r>
            <a:r>
              <a:rPr lang="en-US" altLang="zh-CN"/>
              <a:t>BP</a:t>
            </a:r>
            <a:r>
              <a:rPr lang="zh-CN" altLang="en-US" dirty="0"/>
              <a:t>在应用上的区别</a:t>
            </a:r>
            <a:endParaRPr lang="zh-CN" altLang="en-US" dirty="0"/>
          </a:p>
          <a:p>
            <a:r>
              <a:rPr lang="zh-CN" altLang="en-US" sz="2400" dirty="0"/>
              <a:t>作为通用寄存器，二者均可用于存放数据；</a:t>
            </a:r>
            <a:endParaRPr lang="en-US" altLang="zh-CN" sz="2400"/>
          </a:p>
          <a:p>
            <a:r>
              <a:rPr lang="zh-CN" altLang="en-US" sz="2400" dirty="0"/>
              <a:t>作为基址寄存器，用</a:t>
            </a:r>
            <a:r>
              <a:rPr lang="en-US" altLang="zh-CN" sz="2400"/>
              <a:t>BP</a:t>
            </a:r>
            <a:r>
              <a:rPr lang="zh-CN" altLang="en-US" sz="2400" dirty="0"/>
              <a:t>表示所寻找的数据在数据段；用</a:t>
            </a:r>
            <a:r>
              <a:rPr lang="en-US" altLang="zh-CN" sz="2400"/>
              <a:t>SP</a:t>
            </a:r>
            <a:r>
              <a:rPr lang="zh-CN" altLang="en-US" sz="2400" dirty="0"/>
              <a:t>则表示数据在堆栈段。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5219" name="文本占位符 26521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核心级</a:t>
            </a:r>
            <a:r>
              <a:rPr lang="en-US" altLang="zh-CN">
                <a:latin typeface="宋体" panose="02010600030101010101" pitchFamily="2" charset="-122"/>
              </a:rPr>
              <a:t>——</a:t>
            </a:r>
            <a:r>
              <a:rPr lang="zh-CN" altLang="en-US" dirty="0"/>
              <a:t>微处理器</a:t>
            </a:r>
            <a:endParaRPr lang="zh-CN" altLang="en-US" dirty="0"/>
          </a:p>
          <a:p>
            <a:pPr>
              <a:buNone/>
            </a:pPr>
            <a:r>
              <a:rPr lang="zh-CN" altLang="en-US" sz="2400" dirty="0"/>
              <a:t>微处理器简称</a:t>
            </a:r>
            <a:r>
              <a:rPr lang="en-US" altLang="zh-CN" sz="2400"/>
              <a:t>CPU，</a:t>
            </a:r>
            <a:r>
              <a:rPr lang="zh-CN" altLang="en-US" sz="2400" dirty="0"/>
              <a:t>是计算机的核心，主要包括：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     </a:t>
            </a:r>
            <a:r>
              <a:rPr lang="zh-CN" altLang="zh-CN" sz="2400" dirty="0"/>
              <a:t> </a:t>
            </a:r>
            <a:r>
              <a:rPr lang="zh-CN" altLang="en-US" sz="2400" dirty="0"/>
              <a:t>运算器</a:t>
            </a:r>
            <a:r>
              <a:rPr lang="en-US" altLang="zh-CN" sz="2400"/>
              <a:t>ALU</a:t>
            </a:r>
            <a:endParaRPr lang="en-US" altLang="zh-CN" sz="2400"/>
          </a:p>
          <a:p>
            <a:pPr>
              <a:buNone/>
            </a:pPr>
            <a:r>
              <a:rPr lang="en-US" altLang="zh-CN" sz="2400"/>
              <a:t>         </a:t>
            </a:r>
            <a:r>
              <a:rPr lang="zh-CN" altLang="en-US" sz="2400" dirty="0"/>
              <a:t>控制器</a:t>
            </a:r>
            <a:r>
              <a:rPr lang="en-US" altLang="zh-CN" sz="2400"/>
              <a:t>CU</a:t>
            </a:r>
            <a:endParaRPr lang="en-US" altLang="zh-CN" sz="2400"/>
          </a:p>
          <a:p>
            <a:pPr>
              <a:buNone/>
            </a:pPr>
            <a:r>
              <a:rPr lang="zh-CN" altLang="en-US" sz="2400" dirty="0"/>
              <a:t>         寄存器组</a:t>
            </a:r>
            <a:r>
              <a:rPr lang="en-US" altLang="zh-CN" sz="2400"/>
              <a:t>Registers</a:t>
            </a:r>
            <a:endParaRPr lang="en-US" altLang="zh-CN" sz="2400"/>
          </a:p>
          <a:p>
            <a:pPr>
              <a:buNone/>
            </a:pPr>
            <a:r>
              <a:rPr lang="en-US" altLang="zh-CN" sz="2400"/>
              <a:t>CPU</a:t>
            </a:r>
            <a:r>
              <a:rPr lang="zh-CN" altLang="en-US" sz="2400" dirty="0"/>
              <a:t>实现了运算功能和控制功能</a:t>
            </a:r>
            <a:endParaRPr lang="zh-CN" altLang="en-US" sz="2400" dirty="0"/>
          </a:p>
        </p:txBody>
      </p:sp>
      <p:sp>
        <p:nvSpPr>
          <p:cNvPr id="265220" name="左大括号 265219"/>
          <p:cNvSpPr/>
          <p:nvPr/>
        </p:nvSpPr>
        <p:spPr>
          <a:xfrm>
            <a:off x="1692275" y="2997200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25400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6547" name="文本占位符 23654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marL="360680" indent="-360680">
              <a:buNone/>
            </a:pPr>
            <a:r>
              <a:rPr lang="en-US" altLang="zh-CN"/>
              <a:t>3.</a:t>
            </a:r>
            <a:r>
              <a:rPr lang="zh-CN" altLang="en-US" dirty="0"/>
              <a:t>变址寄存器</a:t>
            </a:r>
            <a:endParaRPr lang="zh-CN" altLang="en-US" dirty="0"/>
          </a:p>
          <a:p>
            <a:pPr marL="360680" indent="-360680"/>
            <a:r>
              <a:rPr lang="en-US" altLang="zh-CN" sz="2400"/>
              <a:t>SI：</a:t>
            </a:r>
            <a:r>
              <a:rPr lang="zh-CN" altLang="en-US" sz="2400" dirty="0"/>
              <a:t>源变址寄存器</a:t>
            </a:r>
            <a:endParaRPr lang="zh-CN" altLang="en-US" sz="2400" dirty="0"/>
          </a:p>
          <a:p>
            <a:pPr marL="360680" indent="-360680"/>
            <a:r>
              <a:rPr lang="en-US" altLang="zh-CN" sz="2400"/>
              <a:t>DI：</a:t>
            </a:r>
            <a:r>
              <a:rPr lang="zh-CN" altLang="en-US" sz="2400" dirty="0"/>
              <a:t>目标变址寄存器</a:t>
            </a:r>
            <a:endParaRPr lang="zh-CN" altLang="en-US" sz="2400" dirty="0"/>
          </a:p>
          <a:p>
            <a:pPr marL="360680" indent="-360680" algn="just">
              <a:buNone/>
            </a:pPr>
            <a:r>
              <a:rPr lang="zh-CN" altLang="en-US" sz="2400" dirty="0"/>
              <a:t>    变址寄存器常用于指令的间接寻址或变址寻址。特别是</a:t>
            </a:r>
            <a:endParaRPr lang="zh-CN" altLang="en-US" sz="2400" dirty="0"/>
          </a:p>
          <a:p>
            <a:pPr marL="360680" indent="-360680" algn="just">
              <a:buNone/>
            </a:pPr>
            <a:r>
              <a:rPr lang="zh-CN" altLang="en-US" sz="2400" dirty="0"/>
              <a:t>在串操作指令中，用</a:t>
            </a:r>
            <a:r>
              <a:rPr lang="en-US" altLang="zh-CN" sz="2400"/>
              <a:t>SI</a:t>
            </a:r>
            <a:r>
              <a:rPr lang="zh-CN" altLang="en-US" sz="2400" dirty="0"/>
              <a:t>存放源操作数的偏移地址，而用</a:t>
            </a:r>
            <a:r>
              <a:rPr lang="en-US" altLang="zh-CN" sz="2400"/>
              <a:t>DI</a:t>
            </a:r>
            <a:r>
              <a:rPr lang="zh-CN" altLang="en-US" sz="2400" dirty="0"/>
              <a:t>存</a:t>
            </a:r>
            <a:endParaRPr lang="zh-CN" altLang="en-US" sz="2400" dirty="0"/>
          </a:p>
          <a:p>
            <a:pPr marL="360680" indent="-360680" algn="just">
              <a:buNone/>
            </a:pPr>
            <a:r>
              <a:rPr lang="zh-CN" altLang="en-US" sz="2400" dirty="0"/>
              <a:t>放目标操作数的偏移地址。</a:t>
            </a:r>
            <a:endParaRPr lang="zh-CN" altLang="en-US" sz="2400" dirty="0"/>
          </a:p>
          <a:p>
            <a:pPr marL="360680" indent="-360680"/>
            <a:endParaRPr lang="zh-CN" altLang="en-US" sz="24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7571" name="文本占位符 23757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4</a:t>
            </a:r>
            <a:r>
              <a:rPr lang="zh-CN" altLang="en-US" dirty="0"/>
              <a:t>个段寄存器</a:t>
            </a:r>
            <a:endParaRPr lang="zh-CN" alt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/>
              <a:t>    用于存放相应逻辑段的段基地址</a:t>
            </a:r>
            <a:endParaRPr lang="zh-CN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zh-CN" sz="2400" dirty="0"/>
              <a:t>   </a:t>
            </a:r>
            <a:r>
              <a:rPr lang="zh-CN" altLang="en-US" sz="2400" dirty="0"/>
              <a:t>  </a:t>
            </a:r>
            <a:r>
              <a:rPr lang="en-US" altLang="zh-CN" sz="2400"/>
              <a:t>CS：</a:t>
            </a:r>
            <a:r>
              <a:rPr lang="zh-CN" altLang="en-US" sz="2400" dirty="0"/>
              <a:t>代码段寄存器</a:t>
            </a:r>
            <a:endParaRPr lang="zh-CN" altLang="en-US" sz="2400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/>
              <a:t>         </a:t>
            </a:r>
            <a:r>
              <a:rPr lang="zh-CN" altLang="en-US" sz="2200" dirty="0">
                <a:solidFill>
                  <a:schemeClr val="tx1"/>
                </a:solidFill>
              </a:rPr>
              <a:t>代码段存放指令代码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/>
              <a:t>     DS：</a:t>
            </a:r>
            <a:r>
              <a:rPr lang="zh-CN" altLang="en-US" sz="2400" dirty="0"/>
              <a:t>数据段寄存器     </a:t>
            </a:r>
            <a:endParaRPr lang="zh-CN" altLang="en-US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/>
              <a:t>     ES：</a:t>
            </a:r>
            <a:r>
              <a:rPr lang="zh-CN" altLang="en-US" sz="2400" dirty="0"/>
              <a:t>附加段寄存器</a:t>
            </a:r>
            <a:endParaRPr lang="zh-CN" altLang="en-US" sz="2400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solidFill>
                  <a:srgbClr val="00FFFF"/>
                </a:solidFill>
              </a:rPr>
              <a:t>         </a:t>
            </a:r>
            <a:r>
              <a:rPr lang="zh-CN" altLang="en-US" sz="2200" dirty="0">
                <a:solidFill>
                  <a:schemeClr val="tx1"/>
                </a:solidFill>
              </a:rPr>
              <a:t>数据段和附加段用来存放操作数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/>
              <a:t>     SS：</a:t>
            </a:r>
            <a:r>
              <a:rPr lang="zh-CN" altLang="en-US" sz="2400" dirty="0"/>
              <a:t>堆栈段寄存器</a:t>
            </a:r>
            <a:endParaRPr lang="zh-CN" altLang="en-US" sz="2400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/>
              <a:t>         </a:t>
            </a:r>
            <a:r>
              <a:rPr lang="zh-CN" altLang="en-US" sz="2200" dirty="0">
                <a:solidFill>
                  <a:schemeClr val="tx1"/>
                </a:solidFill>
              </a:rPr>
              <a:t>指示堆栈区域的位置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8595" name="文本占位符 23859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en-US" altLang="zh-CN"/>
              <a:t>2</a:t>
            </a:r>
            <a:r>
              <a:rPr lang="zh-CN" altLang="en-US" dirty="0"/>
              <a:t>个控制寄存器</a:t>
            </a:r>
            <a:endParaRPr lang="zh-CN" altLang="en-US" dirty="0"/>
          </a:p>
          <a:p>
            <a:pPr>
              <a:buNone/>
            </a:pPr>
            <a:r>
              <a:rPr lang="en-US" altLang="zh-CN" sz="2400"/>
              <a:t>  IP：</a:t>
            </a:r>
            <a:r>
              <a:rPr lang="zh-CN" altLang="en-US" sz="2400" dirty="0"/>
              <a:t>指令指针寄存器，其内容为下一条要执行指令的偏移地址。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/>
              <a:t>  FLAGS：</a:t>
            </a:r>
            <a:r>
              <a:rPr lang="zh-CN" altLang="en-US" sz="2400" dirty="0"/>
              <a:t>标志寄存器</a:t>
            </a:r>
            <a:r>
              <a:rPr lang="zh-CN" altLang="en-US" dirty="0"/>
              <a:t>   </a:t>
            </a:r>
            <a:endParaRPr lang="zh-CN" altLang="en-US" b="0" dirty="0">
              <a:solidFill>
                <a:schemeClr val="tx1"/>
              </a:solidFill>
            </a:endParaRPr>
          </a:p>
          <a:p>
            <a:pPr lvl="1"/>
            <a:r>
              <a:rPr lang="zh-CN" altLang="en-US" sz="2200" b="1" dirty="0"/>
              <a:t>状态标志：存放运算结果的特征。</a:t>
            </a:r>
            <a:endParaRPr lang="zh-CN" altLang="en-US" sz="2200" b="1" dirty="0"/>
          </a:p>
          <a:p>
            <a:pPr lvl="1"/>
            <a:r>
              <a:rPr lang="zh-CN" altLang="en-US" sz="2200" b="1" dirty="0"/>
              <a:t>控制标志：控制某些特殊操作存放运算结果的特征。</a:t>
            </a:r>
            <a:endParaRPr lang="zh-CN" altLang="en-US" sz="2200" b="1" dirty="0"/>
          </a:p>
          <a:p>
            <a:pPr>
              <a:buNone/>
            </a:pPr>
            <a:r>
              <a:rPr lang="zh-CN" altLang="en-US" dirty="0"/>
              <a:t>  </a:t>
            </a:r>
            <a:r>
              <a:rPr lang="zh-CN" altLang="en-US" sz="2400" dirty="0"/>
              <a:t>6个状态标志位（</a:t>
            </a:r>
            <a:r>
              <a:rPr lang="en-US" altLang="zh-CN" sz="2400"/>
              <a:t>CF，SF，AF，PF，OF，ZF）</a:t>
            </a:r>
            <a:endParaRPr lang="en-US" altLang="zh-CN" sz="2400"/>
          </a:p>
          <a:p>
            <a:pPr>
              <a:buNone/>
            </a:pPr>
            <a:r>
              <a:rPr lang="zh-CN" altLang="en-US" sz="2400" dirty="0"/>
              <a:t>  3个控制标志位（</a:t>
            </a:r>
            <a:r>
              <a:rPr lang="en-US" altLang="zh-CN" sz="2400"/>
              <a:t>IF，TF，DF）</a:t>
            </a:r>
            <a:endParaRPr lang="en-US" altLang="zh-CN" sz="240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1602" name="标题 28160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四、存储器寻址</a:t>
            </a:r>
            <a:endParaRPr lang="zh-CN" altLang="en-US" dirty="0"/>
          </a:p>
        </p:txBody>
      </p:sp>
      <p:sp>
        <p:nvSpPr>
          <p:cNvPr id="281603" name="文本占位符 28160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物理地址</a:t>
            </a:r>
            <a:endParaRPr lang="zh-CN" altLang="en-US" dirty="0"/>
          </a:p>
          <a:p>
            <a:r>
              <a:rPr lang="en-US" altLang="zh-CN" sz="2400"/>
              <a:t>8088</a:t>
            </a:r>
            <a:r>
              <a:rPr lang="zh-CN" altLang="en-US" sz="2400" dirty="0"/>
              <a:t>：</a:t>
            </a:r>
            <a:r>
              <a:rPr lang="en-US" altLang="zh-CN" sz="2400"/>
              <a:t>20</a:t>
            </a:r>
            <a:r>
              <a:rPr lang="zh-CN" altLang="en-US" sz="2400" dirty="0"/>
              <a:t>根地址线，可寻址</a:t>
            </a:r>
            <a:r>
              <a:rPr lang="en-US" altLang="zh-CN" sz="2400"/>
              <a:t>2</a:t>
            </a:r>
            <a:r>
              <a:rPr lang="en-US" altLang="zh-CN" sz="2400" baseline="30000"/>
              <a:t>20</a:t>
            </a:r>
            <a:r>
              <a:rPr lang="en-US" altLang="zh-CN" sz="2400"/>
              <a:t>(1MB)</a:t>
            </a:r>
            <a:r>
              <a:rPr lang="zh-CN" altLang="en-US" sz="2400" dirty="0"/>
              <a:t>个存储单元</a:t>
            </a:r>
            <a:endParaRPr lang="zh-CN" altLang="en-US" sz="2400" dirty="0"/>
          </a:p>
          <a:p>
            <a:r>
              <a:rPr lang="en-US" altLang="zh-CN" sz="2400"/>
              <a:t>CPU</a:t>
            </a:r>
            <a:r>
              <a:rPr lang="zh-CN" altLang="en-US" sz="2400" dirty="0"/>
              <a:t>送到</a:t>
            </a:r>
            <a:r>
              <a:rPr lang="en-US" altLang="zh-CN" sz="2400"/>
              <a:t>AB</a:t>
            </a:r>
            <a:r>
              <a:rPr lang="zh-CN" altLang="en-US" sz="2400" dirty="0"/>
              <a:t>上的</a:t>
            </a:r>
            <a:r>
              <a:rPr lang="en-US" altLang="zh-CN" sz="2400"/>
              <a:t>20</a:t>
            </a:r>
            <a:r>
              <a:rPr lang="zh-CN" altLang="en-US" sz="2400" dirty="0"/>
              <a:t>位的地址称为</a:t>
            </a:r>
            <a:r>
              <a:rPr lang="zh-CN" altLang="en-US" sz="2400" dirty="0">
                <a:solidFill>
                  <a:srgbClr val="990000"/>
                </a:solidFill>
              </a:rPr>
              <a:t>物理地址</a:t>
            </a:r>
            <a:r>
              <a:rPr lang="en-US" altLang="zh-CN" b="0">
                <a:solidFill>
                  <a:srgbClr val="FFFF66"/>
                </a:solidFill>
              </a:rPr>
              <a:t> </a:t>
            </a:r>
            <a:endParaRPr lang="en-US" altLang="zh-CN" b="0">
              <a:solidFill>
                <a:srgbClr val="FFFF66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2627" name="文本占位符 2826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物理地址</a:t>
            </a:r>
            <a:endParaRPr lang="zh-CN" altLang="en-US" dirty="0"/>
          </a:p>
          <a:p>
            <a:pPr>
              <a:buNone/>
            </a:pPr>
            <a:r>
              <a:rPr lang="zh-CN" altLang="en-US" sz="2400" dirty="0"/>
              <a:t>存储器的操作完全基于物理地址。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问题：</a:t>
            </a:r>
            <a:r>
              <a:rPr lang="en-US" altLang="zh-CN" sz="2400"/>
              <a:t>8088</a:t>
            </a:r>
            <a:r>
              <a:rPr lang="zh-CN" altLang="en-US" sz="2400" dirty="0"/>
              <a:t>的内部总线和内部寄存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器均为</a:t>
            </a:r>
            <a:r>
              <a:rPr lang="en-US" altLang="zh-CN" sz="2400"/>
              <a:t>16</a:t>
            </a:r>
            <a:r>
              <a:rPr lang="zh-CN" altLang="en-US" sz="2400" dirty="0"/>
              <a:t>位，如何生成</a:t>
            </a:r>
            <a:r>
              <a:rPr lang="en-US" altLang="zh-CN" sz="2400"/>
              <a:t>20</a:t>
            </a:r>
            <a:r>
              <a:rPr lang="zh-CN" altLang="en-US" sz="2400" dirty="0"/>
              <a:t>位地址？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解决：存储器分段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282628" name="矩形 282627"/>
          <p:cNvSpPr/>
          <p:nvPr/>
        </p:nvSpPr>
        <p:spPr>
          <a:xfrm>
            <a:off x="4537075" y="1651000"/>
            <a:ext cx="1222375" cy="3714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u"/>
              <a:defRPr sz="2800" b="1" u="none" kern="1200" baseline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 sz="24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sz="22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–"/>
              <a:defRPr sz="20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lang="zh-CN" altLang="en-US" sz="2000" dirty="0"/>
              <a:t>物理地址</a:t>
            </a:r>
            <a:endParaRPr lang="zh-CN" altLang="en-US" sz="2000" dirty="0"/>
          </a:p>
          <a:p>
            <a:pPr lvl="0">
              <a:lnSpc>
                <a:spcPct val="90000"/>
              </a:lnSpc>
              <a:buNone/>
            </a:pPr>
            <a:endParaRPr lang="zh-CN" altLang="en-US" sz="2000" dirty="0"/>
          </a:p>
        </p:txBody>
      </p:sp>
      <p:sp>
        <p:nvSpPr>
          <p:cNvPr id="282629" name="矩形 282628"/>
          <p:cNvSpPr/>
          <p:nvPr/>
        </p:nvSpPr>
        <p:spPr>
          <a:xfrm>
            <a:off x="7051675" y="2316163"/>
            <a:ext cx="1676400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2630" name="矩形 282629"/>
          <p:cNvSpPr/>
          <p:nvPr/>
        </p:nvSpPr>
        <p:spPr>
          <a:xfrm>
            <a:off x="7051675" y="2697163"/>
            <a:ext cx="1676400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2631" name="矩形 282630"/>
          <p:cNvSpPr/>
          <p:nvPr/>
        </p:nvSpPr>
        <p:spPr>
          <a:xfrm>
            <a:off x="7051675" y="3078163"/>
            <a:ext cx="1676400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2632" name="矩形 282631"/>
          <p:cNvSpPr/>
          <p:nvPr/>
        </p:nvSpPr>
        <p:spPr>
          <a:xfrm>
            <a:off x="7056438" y="3451225"/>
            <a:ext cx="1676400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2633" name="矩形 282632"/>
          <p:cNvSpPr/>
          <p:nvPr/>
        </p:nvSpPr>
        <p:spPr>
          <a:xfrm>
            <a:off x="7056438" y="3811588"/>
            <a:ext cx="1676400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2634" name="直接连接符 282633"/>
          <p:cNvSpPr/>
          <p:nvPr/>
        </p:nvSpPr>
        <p:spPr>
          <a:xfrm>
            <a:off x="7051675" y="1630363"/>
            <a:ext cx="0" cy="38100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2635" name="直接连接符 282634"/>
          <p:cNvSpPr/>
          <p:nvPr/>
        </p:nvSpPr>
        <p:spPr>
          <a:xfrm>
            <a:off x="8728075" y="1706563"/>
            <a:ext cx="0" cy="37338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2636" name="任意多边形 282635"/>
          <p:cNvSpPr/>
          <p:nvPr/>
        </p:nvSpPr>
        <p:spPr>
          <a:xfrm>
            <a:off x="7048500" y="1557338"/>
            <a:ext cx="1685925" cy="377825"/>
          </a:xfrm>
          <a:custGeom>
            <a:avLst/>
            <a:gdLst/>
            <a:ahLst/>
            <a:cxnLst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2637" name="任意多边形 282636"/>
          <p:cNvSpPr/>
          <p:nvPr/>
        </p:nvSpPr>
        <p:spPr>
          <a:xfrm>
            <a:off x="7016750" y="5119688"/>
            <a:ext cx="1731963" cy="444500"/>
          </a:xfrm>
          <a:custGeom>
            <a:avLst/>
            <a:gdLst/>
            <a:ahLst/>
            <a:cxnLst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2638" name="文本框 282637"/>
          <p:cNvSpPr txBox="1"/>
          <p:nvPr/>
        </p:nvSpPr>
        <p:spPr>
          <a:xfrm>
            <a:off x="5832475" y="1708150"/>
            <a:ext cx="1219200" cy="35972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ctr">
              <a:lnSpc>
                <a:spcPct val="8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r>
              <a:rPr lang="en-US" altLang="zh-CN" sz="2400" b="0">
                <a:latin typeface="Times New Roman" panose="02020603050405020304" pitchFamily="18" charset="0"/>
              </a:rPr>
              <a:t>600</a:t>
            </a:r>
            <a:r>
              <a:rPr lang="zh-CN" altLang="zh-CN" sz="2400" b="0">
                <a:latin typeface="Times New Roman" panose="02020603050405020304" pitchFamily="18" charset="0"/>
              </a:rPr>
              <a:t>0</a:t>
            </a:r>
            <a:r>
              <a:rPr lang="en-US" altLang="zh-CN" sz="2400" b="0">
                <a:latin typeface="Times New Roman" panose="02020603050405020304" pitchFamily="18" charset="0"/>
              </a:rPr>
              <a:t>0H</a:t>
            </a:r>
            <a:r>
              <a:rPr lang="zh-CN" altLang="en-US" sz="2400" b="0">
                <a:latin typeface="Times New Roman" panose="02020603050405020304" pitchFamily="18" charset="0"/>
              </a:rPr>
              <a:t> </a:t>
            </a:r>
            <a:r>
              <a:rPr lang="zh-CN" altLang="en-US" sz="2400" b="0" dirty="0">
                <a:latin typeface="Times New Roman" panose="02020603050405020304" pitchFamily="18" charset="0"/>
              </a:rPr>
              <a:t>600</a:t>
            </a:r>
            <a:r>
              <a:rPr lang="zh-CN" altLang="zh-CN" sz="2400" b="0" dirty="0">
                <a:latin typeface="Times New Roman" panose="02020603050405020304" pitchFamily="18" charset="0"/>
              </a:rPr>
              <a:t>01</a:t>
            </a:r>
            <a:r>
              <a:rPr lang="en-US" altLang="zh-CN" sz="2400" b="0">
                <a:latin typeface="Times New Roman" panose="02020603050405020304" pitchFamily="18" charset="0"/>
              </a:rPr>
              <a:t>H</a:t>
            </a:r>
            <a:r>
              <a:rPr lang="zh-CN" altLang="en-US" sz="2400" b="0">
                <a:latin typeface="Times New Roman" panose="02020603050405020304" pitchFamily="18" charset="0"/>
              </a:rPr>
              <a:t> </a:t>
            </a:r>
            <a:r>
              <a:rPr lang="zh-CN" altLang="en-US" sz="2400" b="0" dirty="0">
                <a:latin typeface="Times New Roman" panose="02020603050405020304" pitchFamily="18" charset="0"/>
              </a:rPr>
              <a:t>600</a:t>
            </a:r>
            <a:r>
              <a:rPr lang="zh-CN" altLang="zh-CN" sz="2400" b="0">
                <a:latin typeface="Times New Roman" panose="02020603050405020304" pitchFamily="18" charset="0"/>
              </a:rPr>
              <a:t>0</a:t>
            </a:r>
            <a:r>
              <a:rPr lang="zh-CN" altLang="en-US" sz="2400" b="0">
                <a:latin typeface="Times New Roman" panose="02020603050405020304" pitchFamily="18" charset="0"/>
              </a:rPr>
              <a:t>2</a:t>
            </a:r>
            <a:r>
              <a:rPr lang="en-US" altLang="zh-CN" sz="2400" b="0">
                <a:latin typeface="Times New Roman" panose="02020603050405020304" pitchFamily="18" charset="0"/>
              </a:rPr>
              <a:t>H</a:t>
            </a:r>
            <a:r>
              <a:rPr lang="zh-CN" altLang="en-US" sz="2400" b="0">
                <a:latin typeface="Times New Roman" panose="02020603050405020304" pitchFamily="18" charset="0"/>
              </a:rPr>
              <a:t> </a:t>
            </a:r>
            <a:r>
              <a:rPr lang="zh-CN" altLang="en-US" sz="2400" b="0" dirty="0">
                <a:latin typeface="Times New Roman" panose="02020603050405020304" pitchFamily="18" charset="0"/>
              </a:rPr>
              <a:t>600</a:t>
            </a:r>
            <a:r>
              <a:rPr lang="zh-CN" altLang="zh-CN" sz="2400" b="0">
                <a:latin typeface="Times New Roman" panose="02020603050405020304" pitchFamily="18" charset="0"/>
              </a:rPr>
              <a:t>0</a:t>
            </a:r>
            <a:r>
              <a:rPr lang="zh-CN" altLang="en-US" sz="2400" b="0">
                <a:latin typeface="Times New Roman" panose="02020603050405020304" pitchFamily="18" charset="0"/>
              </a:rPr>
              <a:t>3</a:t>
            </a:r>
            <a:r>
              <a:rPr lang="en-US" altLang="zh-CN" sz="2400" b="0">
                <a:latin typeface="Times New Roman" panose="02020603050405020304" pitchFamily="18" charset="0"/>
              </a:rPr>
              <a:t>H</a:t>
            </a:r>
            <a:r>
              <a:rPr lang="zh-CN" altLang="en-US" sz="2400" b="0">
                <a:latin typeface="Times New Roman" panose="02020603050405020304" pitchFamily="18" charset="0"/>
              </a:rPr>
              <a:t> </a:t>
            </a:r>
            <a:r>
              <a:rPr lang="zh-CN" altLang="en-US" sz="2400" b="0" dirty="0">
                <a:latin typeface="Times New Roman" panose="02020603050405020304" pitchFamily="18" charset="0"/>
              </a:rPr>
              <a:t>600</a:t>
            </a:r>
            <a:r>
              <a:rPr lang="zh-CN" altLang="zh-CN" sz="2400" b="0">
                <a:latin typeface="Times New Roman" panose="02020603050405020304" pitchFamily="18" charset="0"/>
              </a:rPr>
              <a:t>0</a:t>
            </a:r>
            <a:r>
              <a:rPr lang="zh-CN" altLang="en-US" sz="2400" b="0">
                <a:latin typeface="Times New Roman" panose="02020603050405020304" pitchFamily="18" charset="0"/>
              </a:rPr>
              <a:t>4</a:t>
            </a:r>
            <a:r>
              <a:rPr lang="en-US" altLang="zh-CN" sz="2400" b="0">
                <a:latin typeface="Times New Roman" panose="02020603050405020304" pitchFamily="18" charset="0"/>
              </a:rPr>
              <a:t>H</a:t>
            </a:r>
            <a:endParaRPr lang="en-US" altLang="zh-CN" sz="2400" b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.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82639" name="直接连接符 282638"/>
          <p:cNvSpPr/>
          <p:nvPr/>
        </p:nvSpPr>
        <p:spPr>
          <a:xfrm>
            <a:off x="5111750" y="2082800"/>
            <a:ext cx="720725" cy="4318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med" len="lg"/>
          </a:ln>
        </p:spPr>
      </p:sp>
      <p:sp>
        <p:nvSpPr>
          <p:cNvPr id="282640" name="文本框 282639"/>
          <p:cNvSpPr txBox="1"/>
          <p:nvPr/>
        </p:nvSpPr>
        <p:spPr>
          <a:xfrm>
            <a:off x="7488238" y="2659063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rgbClr val="30101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400" b="0">
                <a:solidFill>
                  <a:srgbClr val="301010"/>
                </a:solidFill>
                <a:latin typeface="Times New Roman" panose="02020603050405020304" pitchFamily="18" charset="0"/>
              </a:rPr>
              <a:t>H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82641" name="文本框 282640"/>
          <p:cNvSpPr txBox="1"/>
          <p:nvPr/>
        </p:nvSpPr>
        <p:spPr>
          <a:xfrm>
            <a:off x="7488238" y="2298700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rgbClr val="301010"/>
                </a:solidFill>
                <a:latin typeface="Times New Roman" panose="02020603050405020304" pitchFamily="18" charset="0"/>
              </a:rPr>
              <a:t>F0H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82642" name="文本框 282641"/>
          <p:cNvSpPr txBox="1"/>
          <p:nvPr/>
        </p:nvSpPr>
        <p:spPr>
          <a:xfrm>
            <a:off x="7488238" y="3019425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>
                <a:solidFill>
                  <a:srgbClr val="30101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0">
                <a:solidFill>
                  <a:srgbClr val="301010"/>
                </a:solidFill>
                <a:latin typeface="Times New Roman" panose="02020603050405020304" pitchFamily="18" charset="0"/>
              </a:rPr>
              <a:t>BH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82643" name="文本框 282642"/>
          <p:cNvSpPr txBox="1"/>
          <p:nvPr/>
        </p:nvSpPr>
        <p:spPr>
          <a:xfrm>
            <a:off x="7488238" y="3378200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rgbClr val="301010"/>
                </a:solidFill>
                <a:latin typeface="Times New Roman" panose="02020603050405020304" pitchFamily="18" charset="0"/>
              </a:rPr>
              <a:t>08H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" name="文本框 5123"/>
          <p:cNvSpPr txBox="1"/>
          <p:nvPr/>
        </p:nvSpPr>
        <p:spPr>
          <a:xfrm>
            <a:off x="304800" y="1341120"/>
            <a:ext cx="8458200" cy="46215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>
                <a:latin typeface="Times New Roman" panose="02020603050405020304" pitchFamily="18" charset="0"/>
              </a:rPr>
              <a:t>     </a:t>
            </a:r>
            <a:r>
              <a:rPr lang="zh-CN" altLang="en-US" b="1" dirty="0">
                <a:latin typeface="Times New Roman" panose="02020603050405020304" pitchFamily="18" charset="0"/>
              </a:rPr>
              <a:t>存储器地址的分段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>
                <a:latin typeface="Times New Roman" panose="02020603050405020304" pitchFamily="18" charset="0"/>
              </a:rPr>
              <a:t>      </a:t>
            </a:r>
            <a:r>
              <a:rPr lang="en-US" altLang="zh-CN" b="1">
                <a:latin typeface="Times New Roman" panose="02020603050405020304" pitchFamily="18" charset="0"/>
              </a:rPr>
              <a:t>8086/8088 CPU </a:t>
            </a:r>
            <a:r>
              <a:rPr lang="zh-CN" altLang="en-US" b="1" dirty="0">
                <a:latin typeface="Times New Roman" panose="02020603050405020304" pitchFamily="18" charset="0"/>
              </a:rPr>
              <a:t>有</a:t>
            </a:r>
            <a:r>
              <a:rPr lang="en-US" altLang="zh-CN" b="1">
                <a:latin typeface="Times New Roman" panose="02020603050405020304" pitchFamily="18" charset="0"/>
              </a:rPr>
              <a:t>20</a:t>
            </a:r>
            <a:r>
              <a:rPr lang="zh-CN" altLang="en-US" b="1" dirty="0">
                <a:latin typeface="Times New Roman" panose="02020603050405020304" pitchFamily="18" charset="0"/>
              </a:rPr>
              <a:t>根地址总线</a:t>
            </a:r>
            <a:r>
              <a:rPr lang="en-US" altLang="zh-CN" b="1"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</a:rPr>
              <a:t>19</a:t>
            </a:r>
            <a:r>
              <a:rPr lang="en-US" altLang="zh-CN" b="1"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</a:rPr>
              <a:t>18</a:t>
            </a:r>
            <a:r>
              <a:rPr lang="en-US" altLang="zh-CN" b="1">
                <a:latin typeface="Times New Roman" panose="02020603050405020304" pitchFamily="18" charset="0"/>
              </a:rPr>
              <a:t>…A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，可以访问存储器的最大容量为：</a:t>
            </a:r>
            <a:r>
              <a:rPr lang="en-US" altLang="zh-CN" b="1">
                <a:latin typeface="Times New Roman" panose="02020603050405020304" pitchFamily="18" charset="0"/>
              </a:rPr>
              <a:t>2</a:t>
            </a:r>
            <a:r>
              <a:rPr lang="en-US" altLang="zh-CN" b="1" baseline="30000">
                <a:latin typeface="Times New Roman" panose="02020603050405020304" pitchFamily="18" charset="0"/>
              </a:rPr>
              <a:t>20</a:t>
            </a:r>
            <a:r>
              <a:rPr lang="en-US" altLang="zh-CN" b="1">
                <a:latin typeface="Times New Roman" panose="02020603050405020304" pitchFamily="18" charset="0"/>
              </a:rPr>
              <a:t>B=1048576B=1024KB=1MB</a:t>
            </a:r>
            <a:endParaRPr lang="en-US" altLang="zh-CN" b="1">
              <a:latin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</a:rPr>
              <a:t>     </a:t>
            </a:r>
            <a:r>
              <a:rPr lang="zh-CN" altLang="en-US" b="1" dirty="0">
                <a:latin typeface="Times New Roman" panose="02020603050405020304" pitchFamily="18" charset="0"/>
              </a:rPr>
              <a:t>在</a:t>
            </a:r>
            <a:r>
              <a:rPr lang="en-US" altLang="zh-CN" b="1">
                <a:latin typeface="Times New Roman" panose="02020603050405020304" pitchFamily="18" charset="0"/>
              </a:rPr>
              <a:t>8086 CPU </a:t>
            </a:r>
            <a:r>
              <a:rPr lang="zh-CN" altLang="en-US" b="1" dirty="0">
                <a:latin typeface="Times New Roman" panose="02020603050405020304" pitchFamily="18" charset="0"/>
              </a:rPr>
              <a:t>中所有可用来存放地址的寄存器都是</a:t>
            </a:r>
            <a:r>
              <a:rPr lang="en-US" altLang="zh-CN" b="1">
                <a:latin typeface="Times New Roman" panose="02020603050405020304" pitchFamily="18" charset="0"/>
              </a:rPr>
              <a:t>16</a:t>
            </a:r>
            <a:r>
              <a:rPr lang="zh-CN" altLang="en-US" b="1" dirty="0">
                <a:latin typeface="Times New Roman" panose="02020603050405020304" pitchFamily="18" charset="0"/>
              </a:rPr>
              <a:t>位的。那么在</a:t>
            </a:r>
            <a:r>
              <a:rPr lang="en-US" altLang="zh-CN" b="1">
                <a:latin typeface="Times New Roman" panose="02020603050405020304" pitchFamily="18" charset="0"/>
              </a:rPr>
              <a:t>16</a:t>
            </a:r>
            <a:r>
              <a:rPr lang="zh-CN" altLang="en-US" b="1" dirty="0">
                <a:latin typeface="Times New Roman" panose="02020603050405020304" pitchFamily="18" charset="0"/>
              </a:rPr>
              <a:t>位字长的机器里，用什么办法来提供</a:t>
            </a:r>
            <a:r>
              <a:rPr lang="en-US" altLang="zh-CN" b="1">
                <a:latin typeface="Times New Roman" panose="02020603050405020304" pitchFamily="18" charset="0"/>
              </a:rPr>
              <a:t>20</a:t>
            </a:r>
            <a:r>
              <a:rPr lang="zh-CN" altLang="en-US" b="1" dirty="0">
                <a:latin typeface="Times New Roman" panose="02020603050405020304" pitchFamily="18" charset="0"/>
              </a:rPr>
              <a:t>位地址呢？在</a:t>
            </a:r>
            <a:r>
              <a:rPr lang="en-US" altLang="zh-CN" b="1">
                <a:latin typeface="Times New Roman" panose="02020603050405020304" pitchFamily="18" charset="0"/>
              </a:rPr>
              <a:t>IBM PC</a:t>
            </a:r>
            <a:r>
              <a:rPr lang="zh-CN" altLang="en-US" b="1" dirty="0">
                <a:latin typeface="Times New Roman" panose="02020603050405020304" pitchFamily="18" charset="0"/>
              </a:rPr>
              <a:t>机里采用了存储器地址分段的办法。把</a:t>
            </a:r>
            <a:r>
              <a:rPr lang="en-US" altLang="zh-CN" b="1">
                <a:latin typeface="Times New Roman" panose="02020603050405020304" pitchFamily="18" charset="0"/>
              </a:rPr>
              <a:t>IMB</a:t>
            </a:r>
            <a:r>
              <a:rPr lang="zh-CN" altLang="en-US" b="1" dirty="0">
                <a:latin typeface="Times New Roman" panose="02020603050405020304" pitchFamily="18" charset="0"/>
              </a:rPr>
              <a:t>的存储空间划分成若干个段（</a:t>
            </a:r>
            <a:r>
              <a:rPr lang="en-US" altLang="zh-CN" b="1">
                <a:latin typeface="Times New Roman" panose="02020603050405020304" pitchFamily="18" charset="0"/>
              </a:rPr>
              <a:t>Segment</a:t>
            </a:r>
            <a:r>
              <a:rPr lang="zh-CN" altLang="en-US" b="1" dirty="0">
                <a:latin typeface="Times New Roman" panose="02020603050405020304" pitchFamily="18" charset="0"/>
              </a:rPr>
              <a:t>）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</a:rPr>
              <a:t>每个段可由</a:t>
            </a:r>
            <a:r>
              <a:rPr lang="en-US" altLang="zh-CN" b="1">
                <a:latin typeface="Times New Roman" panose="02020603050405020304" pitchFamily="18" charset="0"/>
              </a:rPr>
              <a:t>1~64KB</a:t>
            </a:r>
            <a:r>
              <a:rPr lang="zh-CN" altLang="en-US" b="1" dirty="0">
                <a:latin typeface="Times New Roman" panose="02020603050405020304" pitchFamily="18" charset="0"/>
              </a:rPr>
              <a:t>（即</a:t>
            </a:r>
            <a:r>
              <a:rPr lang="en-US" altLang="zh-CN" b="1">
                <a:latin typeface="Times New Roman" panose="02020603050405020304" pitchFamily="18" charset="0"/>
              </a:rPr>
              <a:t>65536B</a:t>
            </a:r>
            <a:r>
              <a:rPr lang="zh-CN" altLang="en-US" b="1" dirty="0">
                <a:latin typeface="Times New Roman" panose="02020603050405020304" pitchFamily="18" charset="0"/>
              </a:rPr>
              <a:t>）个连续的字节单元组成。每个段是一个可独立寻址的逻辑单位。在</a:t>
            </a:r>
            <a:r>
              <a:rPr lang="en-US" altLang="zh-CN" b="1">
                <a:latin typeface="Times New Roman" panose="02020603050405020304" pitchFamily="18" charset="0"/>
              </a:rPr>
              <a:t>8086/8088</a:t>
            </a:r>
            <a:r>
              <a:rPr lang="zh-CN" altLang="en-US" b="1" dirty="0">
                <a:latin typeface="Times New Roman" panose="02020603050405020304" pitchFamily="18" charset="0"/>
              </a:rPr>
              <a:t>的程序设计中，需要设立几个段，每个段有多少个字节以及每个段的用途完全由用户自己确定。同时每个段中存储的代码或数据，可以存放在段内任意单元中。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     一个存储器可以划分为若干个段，但是每个段的起始单元的首地址不是任意的，而是有所限制，它必须从任意的小段（</a:t>
            </a:r>
            <a:r>
              <a:rPr lang="en-US" altLang="zh-CN" b="1">
                <a:latin typeface="Times New Roman" panose="02020603050405020304" pitchFamily="18" charset="0"/>
              </a:rPr>
              <a:t>Paragraph</a:t>
            </a:r>
            <a:r>
              <a:rPr lang="zh-CN" altLang="en-US" b="1" dirty="0">
                <a:latin typeface="Times New Roman" panose="02020603050405020304" pitchFamily="18" charset="0"/>
              </a:rPr>
              <a:t>）的首地址开始。机器规定，从</a:t>
            </a:r>
            <a:r>
              <a:rPr lang="en-US" altLang="zh-CN" b="1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地址开始，每</a:t>
            </a:r>
            <a:r>
              <a:rPr lang="en-US" altLang="zh-CN" b="1">
                <a:latin typeface="Times New Roman" panose="02020603050405020304" pitchFamily="18" charset="0"/>
              </a:rPr>
              <a:t>16</a:t>
            </a:r>
            <a:r>
              <a:rPr lang="zh-CN" altLang="en-US" b="1" dirty="0">
                <a:latin typeface="Times New Roman" panose="02020603050405020304" pitchFamily="18" charset="0"/>
              </a:rPr>
              <a:t>个字节为一个小段。</a:t>
            </a:r>
            <a:r>
              <a:rPr lang="en-US" altLang="zh-CN" b="1">
                <a:latin typeface="Times New Roman" panose="02020603050405020304" pitchFamily="18" charset="0"/>
              </a:rPr>
              <a:t>IMB</a:t>
            </a:r>
            <a:r>
              <a:rPr lang="zh-CN" altLang="en-US" b="1" dirty="0">
                <a:latin typeface="Times New Roman" panose="02020603050405020304" pitchFamily="18" charset="0"/>
              </a:rPr>
              <a:t>可分成</a:t>
            </a:r>
            <a:r>
              <a:rPr lang="en-US" altLang="zh-CN" b="1">
                <a:latin typeface="Times New Roman" panose="02020603050405020304" pitchFamily="18" charset="0"/>
              </a:rPr>
              <a:t>65536</a:t>
            </a:r>
            <a:r>
              <a:rPr lang="zh-CN" altLang="en-US" b="1" dirty="0">
                <a:latin typeface="Times New Roman" panose="02020603050405020304" pitchFamily="18" charset="0"/>
              </a:rPr>
              <a:t>个小段。观察下面每小段的首地址的特性：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    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zo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8" name="文本框 6147"/>
          <p:cNvSpPr txBox="1"/>
          <p:nvPr/>
        </p:nvSpPr>
        <p:spPr>
          <a:xfrm>
            <a:off x="304800" y="685800"/>
            <a:ext cx="8610600" cy="593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>
              <a:latin typeface="Times New Roman" panose="02020603050405020304" pitchFamily="18" charset="0"/>
            </a:endParaRPr>
          </a:p>
        </p:txBody>
      </p:sp>
      <p:pic>
        <p:nvPicPr>
          <p:cNvPr id="6151" name="图片 61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973138"/>
            <a:ext cx="8496300" cy="5335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3651" name="文本占位符 28365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存储器分段</a:t>
            </a:r>
            <a:endParaRPr lang="zh-CN" altLang="en-US" dirty="0"/>
          </a:p>
        </p:txBody>
      </p:sp>
      <p:sp>
        <p:nvSpPr>
          <p:cNvPr id="283705" name="波形 283704"/>
          <p:cNvSpPr/>
          <p:nvPr/>
        </p:nvSpPr>
        <p:spPr>
          <a:xfrm>
            <a:off x="3276600" y="2132013"/>
            <a:ext cx="1439863" cy="1081087"/>
          </a:xfrm>
          <a:prstGeom prst="wave">
            <a:avLst>
              <a:gd name="adj1" fmla="val 13005"/>
              <a:gd name="adj2" fmla="val 0"/>
            </a:avLst>
          </a:prstGeom>
          <a:solidFill>
            <a:srgbClr val="00FFFF"/>
          </a:solidFill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3706" name="波形 283705"/>
          <p:cNvSpPr/>
          <p:nvPr/>
        </p:nvSpPr>
        <p:spPr>
          <a:xfrm>
            <a:off x="3276600" y="5156200"/>
            <a:ext cx="1439863" cy="1225550"/>
          </a:xfrm>
          <a:prstGeom prst="wave">
            <a:avLst>
              <a:gd name="adj1" fmla="val 13005"/>
              <a:gd name="adj2" fmla="val 0"/>
            </a:avLst>
          </a:prstGeom>
          <a:solidFill>
            <a:srgbClr val="00FFFF"/>
          </a:solidFill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3707" name="直接连接符 283706"/>
          <p:cNvSpPr/>
          <p:nvPr/>
        </p:nvSpPr>
        <p:spPr>
          <a:xfrm>
            <a:off x="4716463" y="2347913"/>
            <a:ext cx="0" cy="3889375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3708" name="直接连接符 283707"/>
          <p:cNvSpPr/>
          <p:nvPr/>
        </p:nvSpPr>
        <p:spPr>
          <a:xfrm>
            <a:off x="3276600" y="2347913"/>
            <a:ext cx="0" cy="3889375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3709" name="矩形 283708"/>
          <p:cNvSpPr/>
          <p:nvPr/>
        </p:nvSpPr>
        <p:spPr>
          <a:xfrm>
            <a:off x="3276600" y="2565400"/>
            <a:ext cx="1439863" cy="1008063"/>
          </a:xfrm>
          <a:prstGeom prst="rect">
            <a:avLst/>
          </a:prstGeom>
          <a:solidFill>
            <a:srgbClr val="C0C0C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3710" name="矩形 283709"/>
          <p:cNvSpPr/>
          <p:nvPr/>
        </p:nvSpPr>
        <p:spPr>
          <a:xfrm>
            <a:off x="3276600" y="3573463"/>
            <a:ext cx="1439863" cy="1006475"/>
          </a:xfrm>
          <a:prstGeom prst="rect">
            <a:avLst/>
          </a:prstGeom>
          <a:solidFill>
            <a:srgbClr val="CCFFFF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3711" name="矩形 283710"/>
          <p:cNvSpPr/>
          <p:nvPr/>
        </p:nvSpPr>
        <p:spPr>
          <a:xfrm>
            <a:off x="3276600" y="4581525"/>
            <a:ext cx="1439863" cy="1006475"/>
          </a:xfrm>
          <a:prstGeom prst="rect">
            <a:avLst/>
          </a:prstGeom>
          <a:solidFill>
            <a:srgbClr val="FFCC99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3712" name="文本框 283711"/>
          <p:cNvSpPr txBox="1"/>
          <p:nvPr/>
        </p:nvSpPr>
        <p:spPr>
          <a:xfrm>
            <a:off x="4932363" y="5948363"/>
            <a:ext cx="936625" cy="3651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eaLnBrk="0" hangingPunct="0"/>
            <a:r>
              <a:rPr lang="zh-CN" altLang="en-US" sz="2400" b="0" dirty="0">
                <a:latin typeface="Times New Roman" panose="02020603050405020304" pitchFamily="18" charset="0"/>
              </a:rPr>
              <a:t>高地址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283713" name="文本框 283712"/>
          <p:cNvSpPr txBox="1"/>
          <p:nvPr/>
        </p:nvSpPr>
        <p:spPr>
          <a:xfrm>
            <a:off x="4860925" y="2060575"/>
            <a:ext cx="936625" cy="3651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eaLnBrk="0" hangingPunct="0"/>
            <a:r>
              <a:rPr lang="zh-CN" altLang="en-US" sz="2400" b="0" dirty="0">
                <a:latin typeface="Times New Roman" panose="02020603050405020304" pitchFamily="18" charset="0"/>
              </a:rPr>
              <a:t>低地址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283714" name="直接连接符 283713"/>
          <p:cNvSpPr/>
          <p:nvPr/>
        </p:nvSpPr>
        <p:spPr>
          <a:xfrm>
            <a:off x="2268538" y="2565400"/>
            <a:ext cx="863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283715" name="文本框 283714"/>
          <p:cNvSpPr txBox="1"/>
          <p:nvPr/>
        </p:nvSpPr>
        <p:spPr>
          <a:xfrm>
            <a:off x="1189038" y="2349500"/>
            <a:ext cx="936625" cy="3651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eaLnBrk="0" hangingPunct="0"/>
            <a:r>
              <a:rPr lang="zh-CN" altLang="en-US" sz="2400" b="0" dirty="0">
                <a:latin typeface="Times New Roman" panose="02020603050405020304" pitchFamily="18" charset="0"/>
              </a:rPr>
              <a:t>段基址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283716" name="直接连接符 283715"/>
          <p:cNvSpPr/>
          <p:nvPr/>
        </p:nvSpPr>
        <p:spPr>
          <a:xfrm>
            <a:off x="2268538" y="3573463"/>
            <a:ext cx="863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283717" name="直接连接符 283716"/>
          <p:cNvSpPr/>
          <p:nvPr/>
        </p:nvSpPr>
        <p:spPr>
          <a:xfrm>
            <a:off x="2268538" y="4581525"/>
            <a:ext cx="863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283718" name="直接连接符 283717"/>
          <p:cNvSpPr/>
          <p:nvPr/>
        </p:nvSpPr>
        <p:spPr>
          <a:xfrm>
            <a:off x="2268538" y="5589588"/>
            <a:ext cx="863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283719" name="文本框 283718"/>
          <p:cNvSpPr txBox="1"/>
          <p:nvPr/>
        </p:nvSpPr>
        <p:spPr>
          <a:xfrm>
            <a:off x="1189038" y="3355975"/>
            <a:ext cx="936625" cy="3651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eaLnBrk="0" hangingPunct="0"/>
            <a:r>
              <a:rPr lang="zh-CN" altLang="en-US" sz="2400" b="0" dirty="0">
                <a:latin typeface="Times New Roman" panose="02020603050405020304" pitchFamily="18" charset="0"/>
              </a:rPr>
              <a:t>段基址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283720" name="文本框 283719"/>
          <p:cNvSpPr txBox="1"/>
          <p:nvPr/>
        </p:nvSpPr>
        <p:spPr>
          <a:xfrm>
            <a:off x="1189038" y="4365625"/>
            <a:ext cx="936625" cy="3651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eaLnBrk="0" hangingPunct="0"/>
            <a:r>
              <a:rPr lang="zh-CN" altLang="en-US" sz="2400" b="0" dirty="0">
                <a:latin typeface="Times New Roman" panose="02020603050405020304" pitchFamily="18" charset="0"/>
              </a:rPr>
              <a:t>段基址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283721" name="文本框 283720"/>
          <p:cNvSpPr txBox="1"/>
          <p:nvPr/>
        </p:nvSpPr>
        <p:spPr>
          <a:xfrm>
            <a:off x="1189038" y="5373688"/>
            <a:ext cx="936625" cy="3651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eaLnBrk="0" hangingPunct="0"/>
            <a:r>
              <a:rPr lang="zh-CN" altLang="en-US" sz="2400" b="0" dirty="0">
                <a:latin typeface="Times New Roman" panose="02020603050405020304" pitchFamily="18" charset="0"/>
              </a:rPr>
              <a:t>段基址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283722" name="直接连接符 283721"/>
          <p:cNvSpPr/>
          <p:nvPr/>
        </p:nvSpPr>
        <p:spPr>
          <a:xfrm>
            <a:off x="4932363" y="2565400"/>
            <a:ext cx="576262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3723" name="直接连接符 283722"/>
          <p:cNvSpPr/>
          <p:nvPr/>
        </p:nvSpPr>
        <p:spPr>
          <a:xfrm>
            <a:off x="4932363" y="3573463"/>
            <a:ext cx="576262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3724" name="直接连接符 283723"/>
          <p:cNvSpPr/>
          <p:nvPr/>
        </p:nvSpPr>
        <p:spPr>
          <a:xfrm>
            <a:off x="4932363" y="4581525"/>
            <a:ext cx="576262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3725" name="直接连接符 283724"/>
          <p:cNvSpPr/>
          <p:nvPr/>
        </p:nvSpPr>
        <p:spPr>
          <a:xfrm>
            <a:off x="4932363" y="5589588"/>
            <a:ext cx="576262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3726" name="直接连接符 283725"/>
          <p:cNvSpPr/>
          <p:nvPr/>
        </p:nvSpPr>
        <p:spPr>
          <a:xfrm>
            <a:off x="5221288" y="2565400"/>
            <a:ext cx="0" cy="1008063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83727" name="直接连接符 283726"/>
          <p:cNvSpPr/>
          <p:nvPr/>
        </p:nvSpPr>
        <p:spPr>
          <a:xfrm>
            <a:off x="5221288" y="3573463"/>
            <a:ext cx="0" cy="1008062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83728" name="直接连接符 283727"/>
          <p:cNvSpPr/>
          <p:nvPr/>
        </p:nvSpPr>
        <p:spPr>
          <a:xfrm>
            <a:off x="5221288" y="4581525"/>
            <a:ext cx="0" cy="1008063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83729" name="文本框 283728"/>
          <p:cNvSpPr txBox="1"/>
          <p:nvPr/>
        </p:nvSpPr>
        <p:spPr>
          <a:xfrm>
            <a:off x="5365750" y="2924175"/>
            <a:ext cx="3022600" cy="36512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eaLnBrk="0" hangingPunct="0"/>
            <a:r>
              <a:rPr lang="zh-CN" altLang="en-US" sz="2400" dirty="0">
                <a:latin typeface="宋体" panose="02010600030101010101" pitchFamily="2" charset="-122"/>
              </a:rPr>
              <a:t>最大</a:t>
            </a:r>
            <a:r>
              <a:rPr lang="en-US" altLang="zh-CN" sz="2400">
                <a:latin typeface="宋体" panose="02010600030101010101" pitchFamily="2" charset="-122"/>
              </a:rPr>
              <a:t>64KB</a:t>
            </a:r>
            <a:r>
              <a:rPr lang="zh-CN" altLang="en-US" sz="2400" dirty="0">
                <a:latin typeface="宋体" panose="02010600030101010101" pitchFamily="2" charset="-122"/>
              </a:rPr>
              <a:t>，最小</a:t>
            </a:r>
            <a:r>
              <a:rPr lang="en-US" altLang="zh-CN" sz="2400">
                <a:latin typeface="宋体" panose="02010600030101010101" pitchFamily="2" charset="-122"/>
              </a:rPr>
              <a:t>16B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sp>
        <p:nvSpPr>
          <p:cNvPr id="283730" name="文本框 283729"/>
          <p:cNvSpPr txBox="1"/>
          <p:nvPr/>
        </p:nvSpPr>
        <p:spPr>
          <a:xfrm>
            <a:off x="3708400" y="2852738"/>
            <a:ext cx="720725" cy="487362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eaLnBrk="0" hangingPunct="0"/>
            <a:r>
              <a:rPr lang="zh-CN" altLang="en-US" sz="3200" b="0">
                <a:latin typeface="Times New Roman" panose="02020603050405020304" pitchFamily="18" charset="0"/>
              </a:rPr>
              <a:t>段</a:t>
            </a:r>
            <a:r>
              <a:rPr lang="en-US" altLang="zh-CN" sz="3200" b="0" baseline="-18000">
                <a:latin typeface="Times New Roman" panose="02020603050405020304" pitchFamily="18" charset="0"/>
              </a:rPr>
              <a:t>i-1</a:t>
            </a:r>
            <a:endParaRPr lang="en-US" altLang="zh-CN" sz="3200" b="0" baseline="-18000">
              <a:latin typeface="Times New Roman" panose="02020603050405020304" pitchFamily="18" charset="0"/>
            </a:endParaRPr>
          </a:p>
        </p:txBody>
      </p:sp>
      <p:sp>
        <p:nvSpPr>
          <p:cNvPr id="283731" name="文本框 283730"/>
          <p:cNvSpPr txBox="1"/>
          <p:nvPr/>
        </p:nvSpPr>
        <p:spPr>
          <a:xfrm>
            <a:off x="3708400" y="3860800"/>
            <a:ext cx="720725" cy="487363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eaLnBrk="0" hangingPunct="0"/>
            <a:r>
              <a:rPr lang="zh-CN" altLang="en-US" sz="3200" b="0">
                <a:latin typeface="Times New Roman" panose="02020603050405020304" pitchFamily="18" charset="0"/>
              </a:rPr>
              <a:t>段</a:t>
            </a:r>
            <a:r>
              <a:rPr lang="en-US" altLang="zh-CN" sz="3200" b="0" baseline="-18000">
                <a:latin typeface="Times New Roman" panose="02020603050405020304" pitchFamily="18" charset="0"/>
              </a:rPr>
              <a:t>i</a:t>
            </a:r>
            <a:endParaRPr lang="en-US" altLang="zh-CN" sz="3200" b="0" baseline="-18000">
              <a:latin typeface="Times New Roman" panose="02020603050405020304" pitchFamily="18" charset="0"/>
            </a:endParaRPr>
          </a:p>
        </p:txBody>
      </p:sp>
      <p:sp>
        <p:nvSpPr>
          <p:cNvPr id="283732" name="文本框 283731"/>
          <p:cNvSpPr txBox="1"/>
          <p:nvPr/>
        </p:nvSpPr>
        <p:spPr>
          <a:xfrm>
            <a:off x="3708400" y="4868863"/>
            <a:ext cx="865188" cy="487362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eaLnBrk="0" hangingPunct="0"/>
            <a:r>
              <a:rPr lang="zh-CN" altLang="en-US" sz="3200" b="0">
                <a:latin typeface="Times New Roman" panose="02020603050405020304" pitchFamily="18" charset="0"/>
              </a:rPr>
              <a:t>段</a:t>
            </a:r>
            <a:r>
              <a:rPr lang="en-US" altLang="zh-CN" sz="3200" b="0" baseline="-18000">
                <a:latin typeface="Times New Roman" panose="02020603050405020304" pitchFamily="18" charset="0"/>
              </a:rPr>
              <a:t>i+1</a:t>
            </a:r>
            <a:endParaRPr lang="en-US" altLang="zh-CN" sz="3200" b="0" baseline="-18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4675" name="文本占位符 28467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逻辑地址</a:t>
            </a:r>
            <a:endParaRPr lang="zh-CN" altLang="en-US" dirty="0"/>
          </a:p>
          <a:p>
            <a:r>
              <a:rPr lang="zh-CN" altLang="zh-CN" sz="2400" u="sng" dirty="0">
                <a:solidFill>
                  <a:srgbClr val="990000"/>
                </a:solidFill>
              </a:rPr>
              <a:t>段基地址</a:t>
            </a:r>
            <a:r>
              <a:rPr lang="zh-CN" altLang="zh-CN" sz="2400" dirty="0"/>
              <a:t>和</a:t>
            </a:r>
            <a:r>
              <a:rPr lang="zh-CN" altLang="zh-CN" sz="2400" u="sng" dirty="0">
                <a:solidFill>
                  <a:srgbClr val="990000"/>
                </a:solidFill>
              </a:rPr>
              <a:t>段内</a:t>
            </a:r>
            <a:r>
              <a:rPr lang="zh-CN" altLang="en-US" sz="2400" u="sng" dirty="0">
                <a:solidFill>
                  <a:srgbClr val="990000"/>
                </a:solidFill>
              </a:rPr>
              <a:t>偏移</a:t>
            </a:r>
            <a:r>
              <a:rPr lang="zh-CN" altLang="en-US" sz="2400" dirty="0"/>
              <a:t>组成了</a:t>
            </a:r>
            <a:r>
              <a:rPr lang="zh-CN" altLang="zh-CN" sz="2400" dirty="0"/>
              <a:t>逻辑地址。</a:t>
            </a:r>
            <a:endParaRPr lang="en-US" altLang="zh-CN" sz="2400"/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dirty="0"/>
              <a:t>   </a:t>
            </a:r>
            <a:r>
              <a:rPr lang="zh-CN" altLang="en-US" sz="2000" b="0" dirty="0"/>
              <a:t>段地址      偏移地址</a:t>
            </a:r>
            <a:r>
              <a:rPr lang="en-US" altLang="zh-CN" sz="2000" b="0"/>
              <a:t>(</a:t>
            </a:r>
            <a:r>
              <a:rPr lang="zh-CN" altLang="en-US" sz="2000" b="0" dirty="0"/>
              <a:t>偏移量</a:t>
            </a:r>
            <a:r>
              <a:rPr lang="en-US" altLang="zh-CN" sz="2000" b="0"/>
              <a:t>)</a:t>
            </a:r>
            <a:endParaRPr lang="en-US" altLang="zh-CN" sz="2000" b="0"/>
          </a:p>
          <a:p>
            <a:pPr>
              <a:buNone/>
            </a:pPr>
            <a:r>
              <a:rPr lang="zh-CN" altLang="en-US" sz="2400" dirty="0"/>
              <a:t>  格式为：段地址</a:t>
            </a:r>
            <a:r>
              <a:rPr lang="en-US" altLang="zh-CN" sz="2400"/>
              <a:t>:</a:t>
            </a:r>
            <a:r>
              <a:rPr lang="zh-CN" altLang="en-US" sz="2400" dirty="0"/>
              <a:t>偏移地址 </a:t>
            </a:r>
            <a:endParaRPr lang="zh-CN" altLang="en-US" sz="2400" dirty="0"/>
          </a:p>
          <a:p>
            <a:pPr>
              <a:buNone/>
            </a:pPr>
            <a:endParaRPr lang="zh-CN" altLang="en-US" sz="2400" dirty="0"/>
          </a:p>
          <a:p>
            <a:pPr>
              <a:buNone/>
            </a:pPr>
            <a:endParaRPr lang="zh-CN" altLang="en-US" sz="2000" dirty="0"/>
          </a:p>
          <a:p>
            <a:pPr>
              <a:buNone/>
            </a:pPr>
            <a:endParaRPr lang="zh-CN" altLang="en-US" sz="2000" dirty="0"/>
          </a:p>
          <a:p>
            <a:pPr>
              <a:buNone/>
            </a:pPr>
            <a:endParaRPr lang="zh-CN" altLang="en-US" sz="2000" dirty="0"/>
          </a:p>
          <a:p>
            <a:pPr>
              <a:buNone/>
            </a:pPr>
            <a:r>
              <a:rPr lang="zh-CN" altLang="en-US" sz="2400" u="sng" dirty="0">
                <a:solidFill>
                  <a:srgbClr val="990000"/>
                </a:solidFill>
              </a:rPr>
              <a:t>物理地址=段基地址×16+偏移地址</a:t>
            </a:r>
            <a:endParaRPr lang="zh-CN" altLang="en-US" sz="2400" u="sng" dirty="0">
              <a:solidFill>
                <a:srgbClr val="990000"/>
              </a:solidFill>
            </a:endParaRPr>
          </a:p>
        </p:txBody>
      </p:sp>
      <p:sp>
        <p:nvSpPr>
          <p:cNvPr id="284676" name="矩形 284675"/>
          <p:cNvSpPr/>
          <p:nvPr/>
        </p:nvSpPr>
        <p:spPr>
          <a:xfrm>
            <a:off x="677863" y="4308475"/>
            <a:ext cx="4876800" cy="487363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4677" name="直接连接符 284676"/>
          <p:cNvSpPr/>
          <p:nvPr/>
        </p:nvSpPr>
        <p:spPr>
          <a:xfrm>
            <a:off x="4106863" y="4294188"/>
            <a:ext cx="0" cy="503237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4678" name="文本框 284677"/>
          <p:cNvSpPr txBox="1"/>
          <p:nvPr/>
        </p:nvSpPr>
        <p:spPr>
          <a:xfrm>
            <a:off x="4335463" y="4319588"/>
            <a:ext cx="11430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rgbClr val="301010"/>
                </a:solidFill>
                <a:latin typeface="Times New Roman" panose="02020603050405020304" pitchFamily="18" charset="0"/>
              </a:rPr>
              <a:t>0 0 0 0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284679" name="文本框 284678"/>
          <p:cNvSpPr txBox="1"/>
          <p:nvPr/>
        </p:nvSpPr>
        <p:spPr>
          <a:xfrm>
            <a:off x="1358900" y="5084763"/>
            <a:ext cx="2205038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段基地址（16位）</a:t>
            </a:r>
            <a:endParaRPr lang="zh-CN" altLang="en-US" sz="2000" b="0" dirty="0">
              <a:latin typeface="Times New Roman" panose="02020603050405020304" pitchFamily="18" charset="0"/>
            </a:endParaRPr>
          </a:p>
        </p:txBody>
      </p:sp>
      <p:sp>
        <p:nvSpPr>
          <p:cNvPr id="284680" name="文本框 284679"/>
          <p:cNvSpPr txBox="1"/>
          <p:nvPr/>
        </p:nvSpPr>
        <p:spPr>
          <a:xfrm>
            <a:off x="2506663" y="3609975"/>
            <a:ext cx="14478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段首地址</a:t>
            </a:r>
            <a:endParaRPr lang="zh-CN" altLang="en-US" sz="2000" b="0" dirty="0">
              <a:latin typeface="Times New Roman" panose="02020603050405020304" pitchFamily="18" charset="0"/>
            </a:endParaRPr>
          </a:p>
        </p:txBody>
      </p:sp>
      <p:sp>
        <p:nvSpPr>
          <p:cNvPr id="284681" name="左大括号 284680"/>
          <p:cNvSpPr/>
          <p:nvPr/>
        </p:nvSpPr>
        <p:spPr>
          <a:xfrm rot="-5400000">
            <a:off x="2273300" y="3306763"/>
            <a:ext cx="228600" cy="3352800"/>
          </a:xfrm>
          <a:prstGeom prst="leftBrace">
            <a:avLst>
              <a:gd name="adj1" fmla="val 122222"/>
              <a:gd name="adj2" fmla="val 50000"/>
            </a:avLst>
          </a:prstGeom>
          <a:noFill/>
          <a:ln w="25400" cap="sq" cmpd="sng">
            <a:solidFill>
              <a:srgbClr val="FF0066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4682" name="文本框 284681"/>
          <p:cNvSpPr txBox="1"/>
          <p:nvPr/>
        </p:nvSpPr>
        <p:spPr>
          <a:xfrm>
            <a:off x="754063" y="4319588"/>
            <a:ext cx="2133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301010"/>
                </a:solidFill>
                <a:latin typeface="Times New Roman" panose="02020603050405020304" pitchFamily="18" charset="0"/>
              </a:rPr>
              <a:t>× × ×    • • •</a:t>
            </a:r>
            <a:endParaRPr lang="zh-CN" altLang="en-US" sz="2400" dirty="0">
              <a:solidFill>
                <a:srgbClr val="30101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4683" name="文本框 284682"/>
          <p:cNvSpPr txBox="1"/>
          <p:nvPr/>
        </p:nvSpPr>
        <p:spPr>
          <a:xfrm>
            <a:off x="2811463" y="4319588"/>
            <a:ext cx="1371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301010"/>
                </a:solidFill>
                <a:latin typeface="Times New Roman" panose="02020603050405020304" pitchFamily="18" charset="0"/>
              </a:rPr>
              <a:t>× × ×</a:t>
            </a:r>
            <a:endParaRPr lang="zh-CN" altLang="en-US" sz="2400" b="0" dirty="0">
              <a:solidFill>
                <a:srgbClr val="30101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4684" name="左大括号 284683"/>
          <p:cNvSpPr/>
          <p:nvPr/>
        </p:nvSpPr>
        <p:spPr>
          <a:xfrm rot="5400000">
            <a:off x="3001963" y="1746250"/>
            <a:ext cx="228600" cy="4724400"/>
          </a:xfrm>
          <a:prstGeom prst="leftBrace">
            <a:avLst>
              <a:gd name="adj1" fmla="val 172222"/>
              <a:gd name="adj2" fmla="val 50000"/>
            </a:avLst>
          </a:prstGeom>
          <a:noFill/>
          <a:ln w="25400" cap="sq" cmpd="sng">
            <a:solidFill>
              <a:srgbClr val="FF0066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4685" name="直接连接符 284684"/>
          <p:cNvSpPr/>
          <p:nvPr/>
        </p:nvSpPr>
        <p:spPr>
          <a:xfrm>
            <a:off x="5507038" y="2757488"/>
            <a:ext cx="360362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4686" name="直接连接符 284685"/>
          <p:cNvSpPr/>
          <p:nvPr/>
        </p:nvSpPr>
        <p:spPr>
          <a:xfrm>
            <a:off x="5507038" y="3616325"/>
            <a:ext cx="360362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4687" name="直接连接符 284686"/>
          <p:cNvSpPr/>
          <p:nvPr/>
        </p:nvSpPr>
        <p:spPr>
          <a:xfrm>
            <a:off x="5694363" y="2757488"/>
            <a:ext cx="0" cy="8636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triangle" w="med" len="lg"/>
          </a:ln>
        </p:spPr>
      </p:sp>
      <p:sp>
        <p:nvSpPr>
          <p:cNvPr id="284688" name="文本框 284687"/>
          <p:cNvSpPr txBox="1"/>
          <p:nvPr/>
        </p:nvSpPr>
        <p:spPr>
          <a:xfrm>
            <a:off x="4714875" y="2901950"/>
            <a:ext cx="936625" cy="54927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</a:rPr>
              <a:t>偏移地址</a:t>
            </a:r>
            <a:r>
              <a:rPr lang="en-US" altLang="zh-CN" b="0">
                <a:latin typeface="Times New Roman" panose="02020603050405020304" pitchFamily="18" charset="0"/>
              </a:rPr>
              <a:t>=0002H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284689" name="矩形 284688"/>
          <p:cNvSpPr/>
          <p:nvPr/>
        </p:nvSpPr>
        <p:spPr>
          <a:xfrm>
            <a:off x="6981825" y="2600325"/>
            <a:ext cx="1676400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4690" name="矩形 284689"/>
          <p:cNvSpPr/>
          <p:nvPr/>
        </p:nvSpPr>
        <p:spPr>
          <a:xfrm>
            <a:off x="6981825" y="2981325"/>
            <a:ext cx="1676400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4691" name="矩形 284690"/>
          <p:cNvSpPr/>
          <p:nvPr/>
        </p:nvSpPr>
        <p:spPr>
          <a:xfrm>
            <a:off x="6981825" y="3362325"/>
            <a:ext cx="1676400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4692" name="矩形 284691"/>
          <p:cNvSpPr/>
          <p:nvPr/>
        </p:nvSpPr>
        <p:spPr>
          <a:xfrm>
            <a:off x="6981825" y="4124325"/>
            <a:ext cx="1676400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4693" name="矩形 284692"/>
          <p:cNvSpPr/>
          <p:nvPr/>
        </p:nvSpPr>
        <p:spPr>
          <a:xfrm>
            <a:off x="6981825" y="4505325"/>
            <a:ext cx="1676400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4694" name="直接连接符 284693"/>
          <p:cNvSpPr/>
          <p:nvPr/>
        </p:nvSpPr>
        <p:spPr>
          <a:xfrm>
            <a:off x="6981825" y="1914525"/>
            <a:ext cx="0" cy="38100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4695" name="直接连接符 284694"/>
          <p:cNvSpPr/>
          <p:nvPr/>
        </p:nvSpPr>
        <p:spPr>
          <a:xfrm>
            <a:off x="8658225" y="1990725"/>
            <a:ext cx="0" cy="37338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4696" name="任意多边形 284695"/>
          <p:cNvSpPr/>
          <p:nvPr/>
        </p:nvSpPr>
        <p:spPr>
          <a:xfrm>
            <a:off x="6978650" y="1841500"/>
            <a:ext cx="1685925" cy="377825"/>
          </a:xfrm>
          <a:custGeom>
            <a:avLst/>
            <a:gdLst/>
            <a:ahLst/>
            <a:cxnLst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4697" name="任意多边形 284696"/>
          <p:cNvSpPr/>
          <p:nvPr/>
        </p:nvSpPr>
        <p:spPr>
          <a:xfrm>
            <a:off x="6946900" y="5403850"/>
            <a:ext cx="1731963" cy="444500"/>
          </a:xfrm>
          <a:custGeom>
            <a:avLst/>
            <a:gdLst/>
            <a:ahLst/>
            <a:cxnLst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4698" name="文本框 284697"/>
          <p:cNvSpPr txBox="1"/>
          <p:nvPr/>
        </p:nvSpPr>
        <p:spPr>
          <a:xfrm>
            <a:off x="5805488" y="3357563"/>
            <a:ext cx="1219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600</a:t>
            </a:r>
            <a:r>
              <a:rPr lang="zh-CN" altLang="zh-CN" sz="2400" b="0" dirty="0">
                <a:latin typeface="Times New Roman" panose="02020603050405020304" pitchFamily="18" charset="0"/>
              </a:rPr>
              <a:t>02</a:t>
            </a:r>
            <a:r>
              <a:rPr lang="en-US" altLang="zh-CN" sz="2400" b="0">
                <a:latin typeface="Times New Roman" panose="02020603050405020304" pitchFamily="18" charset="0"/>
              </a:rPr>
              <a:t>H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84699" name="文本框 284698"/>
          <p:cNvSpPr txBox="1"/>
          <p:nvPr/>
        </p:nvSpPr>
        <p:spPr>
          <a:xfrm>
            <a:off x="7467600" y="3357563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rgbClr val="301010"/>
                </a:solidFill>
                <a:latin typeface="Times New Roman" panose="02020603050405020304" pitchFamily="18" charset="0"/>
              </a:rPr>
              <a:t>00</a:t>
            </a:r>
            <a:r>
              <a:rPr lang="en-US" altLang="zh-CN" sz="2400" b="0">
                <a:solidFill>
                  <a:srgbClr val="301010"/>
                </a:solidFill>
                <a:latin typeface="Times New Roman" panose="02020603050405020304" pitchFamily="18" charset="0"/>
              </a:rPr>
              <a:t>H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84700" name="矩形 284699"/>
          <p:cNvSpPr/>
          <p:nvPr/>
        </p:nvSpPr>
        <p:spPr>
          <a:xfrm>
            <a:off x="6981825" y="3738563"/>
            <a:ext cx="1676400" cy="3810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4701" name="文本框 284700"/>
          <p:cNvSpPr txBox="1"/>
          <p:nvPr/>
        </p:nvSpPr>
        <p:spPr>
          <a:xfrm>
            <a:off x="7467600" y="3729038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rgbClr val="30101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400" b="0">
                <a:solidFill>
                  <a:srgbClr val="301010"/>
                </a:solidFill>
                <a:latin typeface="Times New Roman" panose="02020603050405020304" pitchFamily="18" charset="0"/>
              </a:rPr>
              <a:t>H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84702" name="文本框 284701"/>
          <p:cNvSpPr txBox="1"/>
          <p:nvPr/>
        </p:nvSpPr>
        <p:spPr>
          <a:xfrm>
            <a:off x="5791200" y="2552700"/>
            <a:ext cx="1219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600</a:t>
            </a:r>
            <a:r>
              <a:rPr lang="zh-CN" altLang="zh-CN" sz="2400" b="0" dirty="0">
                <a:latin typeface="Times New Roman" panose="02020603050405020304" pitchFamily="18" charset="0"/>
              </a:rPr>
              <a:t>00</a:t>
            </a:r>
            <a:r>
              <a:rPr lang="en-US" altLang="zh-CN" sz="2400" b="0">
                <a:latin typeface="Times New Roman" panose="02020603050405020304" pitchFamily="18" charset="0"/>
              </a:rPr>
              <a:t>H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43" name="文本占位符 26624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硬件系统级</a:t>
            </a:r>
            <a:r>
              <a:rPr lang="en-US" altLang="zh-CN">
                <a:latin typeface="宋体" panose="02010600030101010101" pitchFamily="2" charset="-122"/>
              </a:rPr>
              <a:t>——</a:t>
            </a:r>
            <a:r>
              <a:rPr lang="zh-CN" altLang="en-US" dirty="0"/>
              <a:t>微型计算机</a:t>
            </a:r>
            <a:endParaRPr lang="zh-CN" altLang="en-US" dirty="0"/>
          </a:p>
          <a:p>
            <a:r>
              <a:rPr lang="zh-CN" altLang="en-US" sz="2400" dirty="0"/>
              <a:t>以微处理器为核心，配上只读存储器</a:t>
            </a:r>
            <a:r>
              <a:rPr lang="en-US" altLang="zh-CN" sz="2400"/>
              <a:t>(ROM)</a:t>
            </a:r>
            <a:r>
              <a:rPr lang="zh-CN" altLang="en-US" sz="2400" dirty="0"/>
              <a:t>、读写存储器</a:t>
            </a:r>
            <a:r>
              <a:rPr lang="en-US" altLang="zh-CN" sz="2400"/>
              <a:t>(RAM)</a:t>
            </a:r>
            <a:r>
              <a:rPr lang="zh-CN" altLang="en-US" sz="2400" dirty="0"/>
              <a:t>、输入</a:t>
            </a:r>
            <a:r>
              <a:rPr lang="en-US" altLang="zh-CN" sz="2400"/>
              <a:t>/</a:t>
            </a:r>
            <a:r>
              <a:rPr lang="zh-CN" altLang="en-US" sz="2400" dirty="0"/>
              <a:t>输出</a:t>
            </a:r>
            <a:r>
              <a:rPr lang="en-US" altLang="zh-CN" sz="2400"/>
              <a:t>(I/O)</a:t>
            </a:r>
            <a:r>
              <a:rPr lang="zh-CN" altLang="en-US" sz="2400" dirty="0"/>
              <a:t>接口电路及系统总线等部件，就构成了微型计算机。</a:t>
            </a:r>
            <a:endParaRPr lang="zh-CN" altLang="en-US" sz="2400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endParaRPr lang="zh-CN" altLang="en-US" b="1" dirty="0"/>
          </a:p>
          <a:p>
            <a:r>
              <a:rPr lang="zh-CN" altLang="en-US" sz="2400" dirty="0"/>
              <a:t>将</a:t>
            </a:r>
            <a:r>
              <a:rPr lang="en-US" altLang="zh-CN" sz="2400"/>
              <a:t>CPU</a:t>
            </a:r>
            <a:r>
              <a:rPr lang="zh-CN" altLang="en-US" sz="2400" dirty="0"/>
              <a:t>、存储器、</a:t>
            </a:r>
            <a:r>
              <a:rPr lang="en-US" altLang="zh-CN" sz="2400"/>
              <a:t>I/O</a:t>
            </a:r>
            <a:r>
              <a:rPr lang="zh-CN" altLang="en-US" sz="2400" dirty="0"/>
              <a:t>接口、总线等集成在一片超大规模集成电路芯片上，称为单片微型计算机。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23" name="文本占位符 28672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en-US" altLang="zh-CN" sz="2400"/>
              <a:t>BIU</a:t>
            </a:r>
            <a:r>
              <a:rPr lang="zh-CN" altLang="en-US" sz="2400" dirty="0"/>
              <a:t>中的地址加法器用来实现逻辑地址到物理地址的变换</a:t>
            </a:r>
            <a:endParaRPr lang="zh-CN" altLang="en-US" sz="2400" dirty="0"/>
          </a:p>
          <a:p>
            <a:r>
              <a:rPr lang="en-US" altLang="zh-CN" sz="2400"/>
              <a:t>8088 </a:t>
            </a:r>
            <a:r>
              <a:rPr lang="zh-CN" altLang="en-US" sz="2400" dirty="0"/>
              <a:t>可同时访问</a:t>
            </a:r>
            <a:r>
              <a:rPr lang="en-US" altLang="zh-CN" sz="2400"/>
              <a:t>4</a:t>
            </a:r>
            <a:r>
              <a:rPr lang="zh-CN" altLang="en-US" sz="2400" dirty="0"/>
              <a:t>个段，</a:t>
            </a:r>
            <a:r>
              <a:rPr lang="en-US" altLang="zh-CN" sz="2400"/>
              <a:t>4</a:t>
            </a:r>
            <a:r>
              <a:rPr lang="zh-CN" altLang="en-US" sz="2400" dirty="0"/>
              <a:t>个段寄存器中的内容指示了每个段的基地址</a:t>
            </a:r>
            <a:endParaRPr lang="zh-CN" altLang="en-US" sz="2400" dirty="0"/>
          </a:p>
        </p:txBody>
      </p:sp>
      <p:sp>
        <p:nvSpPr>
          <p:cNvPr id="286724" name="矩形 286723"/>
          <p:cNvSpPr/>
          <p:nvPr/>
        </p:nvSpPr>
        <p:spPr>
          <a:xfrm>
            <a:off x="1763713" y="2035175"/>
            <a:ext cx="4176712" cy="433388"/>
          </a:xfrm>
          <a:prstGeom prst="rect">
            <a:avLst/>
          </a:prstGeom>
          <a:solidFill>
            <a:srgbClr val="CCECFF"/>
          </a:solidFill>
          <a:ln w="12700" cap="sq" cmpd="sng">
            <a:solidFill>
              <a:srgbClr val="FF66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algn="ctr" eaLnBrk="0" hangingPunct="0"/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段基址</a:t>
            </a:r>
            <a:endParaRPr lang="zh-CN" altLang="en-US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25" name="矩形 286724"/>
          <p:cNvSpPr/>
          <p:nvPr/>
        </p:nvSpPr>
        <p:spPr>
          <a:xfrm>
            <a:off x="2627313" y="2682875"/>
            <a:ext cx="4032250" cy="433388"/>
          </a:xfrm>
          <a:prstGeom prst="rect">
            <a:avLst/>
          </a:prstGeom>
          <a:solidFill>
            <a:srgbClr val="CCECFF"/>
          </a:solidFill>
          <a:ln w="12700" cap="sq" cmpd="sng">
            <a:solidFill>
              <a:srgbClr val="FF66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algn="ctr" eaLnBrk="0" hangingPunct="0"/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段内偏移</a:t>
            </a:r>
            <a:endParaRPr lang="zh-CN" altLang="en-US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26" name="矩形 286725"/>
          <p:cNvSpPr/>
          <p:nvPr/>
        </p:nvSpPr>
        <p:spPr>
          <a:xfrm>
            <a:off x="1763713" y="3475038"/>
            <a:ext cx="4895850" cy="433387"/>
          </a:xfrm>
          <a:prstGeom prst="rect">
            <a:avLst/>
          </a:prstGeom>
          <a:solidFill>
            <a:srgbClr val="CCECFF"/>
          </a:solidFill>
          <a:ln w="12700" cap="sq" cmpd="sng">
            <a:solidFill>
              <a:srgbClr val="FF66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algn="ctr" eaLnBrk="0" hangingPunct="0"/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物理地址</a:t>
            </a:r>
            <a:endParaRPr lang="zh-CN" altLang="en-US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27" name="直接连接符 286726"/>
          <p:cNvSpPr/>
          <p:nvPr/>
        </p:nvSpPr>
        <p:spPr>
          <a:xfrm>
            <a:off x="900113" y="3259138"/>
            <a:ext cx="6335712" cy="0"/>
          </a:xfrm>
          <a:prstGeom prst="line">
            <a:avLst/>
          </a:prstGeom>
          <a:ln w="12700" cap="sq" cmpd="sng">
            <a:solidFill>
              <a:srgbClr val="FF66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6728" name="文本框 286727"/>
          <p:cNvSpPr txBox="1"/>
          <p:nvPr/>
        </p:nvSpPr>
        <p:spPr>
          <a:xfrm>
            <a:off x="971550" y="2611438"/>
            <a:ext cx="431800" cy="53657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eaLnBrk="0" hangingPunct="0">
              <a:lnSpc>
                <a:spcPct val="80000"/>
              </a:lnSpc>
            </a:pPr>
            <a:r>
              <a:rPr lang="en-US" altLang="zh-CN" sz="4400">
                <a:solidFill>
                  <a:schemeClr val="tx2"/>
                </a:solidFill>
                <a:latin typeface="Times New Roman" panose="02020603050405020304" pitchFamily="18" charset="0"/>
              </a:rPr>
              <a:t>+</a:t>
            </a:r>
            <a:endParaRPr lang="en-US" altLang="zh-CN" sz="4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29" name="直接连接符 286728"/>
          <p:cNvSpPr/>
          <p:nvPr/>
        </p:nvSpPr>
        <p:spPr>
          <a:xfrm>
            <a:off x="1763713" y="1314450"/>
            <a:ext cx="0" cy="504825"/>
          </a:xfrm>
          <a:prstGeom prst="line">
            <a:avLst/>
          </a:prstGeom>
          <a:ln w="12700" cap="sq" cmpd="sng">
            <a:solidFill>
              <a:srgbClr val="FF66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6730" name="直接连接符 286729"/>
          <p:cNvSpPr/>
          <p:nvPr/>
        </p:nvSpPr>
        <p:spPr>
          <a:xfrm>
            <a:off x="5940425" y="1387475"/>
            <a:ext cx="0" cy="504825"/>
          </a:xfrm>
          <a:prstGeom prst="line">
            <a:avLst/>
          </a:prstGeom>
          <a:ln w="12700" cap="sq" cmpd="sng">
            <a:solidFill>
              <a:srgbClr val="FF66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6731" name="直接连接符 286730"/>
          <p:cNvSpPr/>
          <p:nvPr/>
        </p:nvSpPr>
        <p:spPr>
          <a:xfrm>
            <a:off x="1763713" y="1603375"/>
            <a:ext cx="4176712" cy="0"/>
          </a:xfrm>
          <a:prstGeom prst="line">
            <a:avLst/>
          </a:prstGeom>
          <a:ln w="12700" cap="sq" cmpd="sng">
            <a:solidFill>
              <a:srgbClr val="FF66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86732" name="文本框 286731"/>
          <p:cNvSpPr txBox="1"/>
          <p:nvPr/>
        </p:nvSpPr>
        <p:spPr>
          <a:xfrm>
            <a:off x="3492500" y="1098550"/>
            <a:ext cx="792163" cy="457200"/>
          </a:xfrm>
          <a:prstGeom prst="rect">
            <a:avLst/>
          </a:prstGeom>
          <a:noFill/>
          <a:ln w="12700">
            <a:noFill/>
          </a:ln>
        </p:spPr>
        <p:txBody>
          <a:bodyPr lIns="0" rIns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位</a:t>
            </a:r>
            <a:endParaRPr lang="zh-CN" altLang="en-US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33" name="直接连接符 286732"/>
          <p:cNvSpPr/>
          <p:nvPr/>
        </p:nvSpPr>
        <p:spPr>
          <a:xfrm>
            <a:off x="6659563" y="4051300"/>
            <a:ext cx="0" cy="504825"/>
          </a:xfrm>
          <a:prstGeom prst="line">
            <a:avLst/>
          </a:prstGeom>
          <a:ln w="12700" cap="sq" cmpd="sng">
            <a:solidFill>
              <a:srgbClr val="FF66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6734" name="直接连接符 286733"/>
          <p:cNvSpPr/>
          <p:nvPr/>
        </p:nvSpPr>
        <p:spPr>
          <a:xfrm>
            <a:off x="1763713" y="4051300"/>
            <a:ext cx="0" cy="504825"/>
          </a:xfrm>
          <a:prstGeom prst="line">
            <a:avLst/>
          </a:prstGeom>
          <a:ln w="12700" cap="sq" cmpd="sng">
            <a:solidFill>
              <a:srgbClr val="FF66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6735" name="直接连接符 286734"/>
          <p:cNvSpPr/>
          <p:nvPr/>
        </p:nvSpPr>
        <p:spPr>
          <a:xfrm>
            <a:off x="1763713" y="4267200"/>
            <a:ext cx="4895850" cy="0"/>
          </a:xfrm>
          <a:prstGeom prst="line">
            <a:avLst/>
          </a:prstGeom>
          <a:ln w="12700" cap="sq" cmpd="sng">
            <a:solidFill>
              <a:srgbClr val="FF66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86736" name="文本框 286735"/>
          <p:cNvSpPr txBox="1"/>
          <p:nvPr/>
        </p:nvSpPr>
        <p:spPr>
          <a:xfrm>
            <a:off x="3995738" y="4267200"/>
            <a:ext cx="792162" cy="457200"/>
          </a:xfrm>
          <a:prstGeom prst="rect">
            <a:avLst/>
          </a:prstGeom>
          <a:noFill/>
          <a:ln w="12700">
            <a:noFill/>
          </a:ln>
        </p:spPr>
        <p:txBody>
          <a:bodyPr lIns="0" rIns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20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位</a:t>
            </a:r>
            <a:endParaRPr lang="zh-CN" altLang="en-US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37" name="矩形 286736"/>
          <p:cNvSpPr/>
          <p:nvPr/>
        </p:nvSpPr>
        <p:spPr>
          <a:xfrm>
            <a:off x="5938838" y="2035175"/>
            <a:ext cx="735012" cy="431800"/>
          </a:xfrm>
          <a:prstGeom prst="rect">
            <a:avLst/>
          </a:prstGeom>
          <a:noFill/>
          <a:ln w="12700" cap="flat" cmpd="sng">
            <a:solidFill>
              <a:srgbClr val="FF6600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algn="ctr" eaLnBrk="0" hangingPunct="0"/>
            <a:r>
              <a: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rPr>
              <a:t>0000</a:t>
            </a:r>
            <a:endParaRPr lang="en-US" altLang="zh-CN" sz="24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1667" name="文本占位符 24166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110000"/>
              </a:lnSpc>
              <a:buNone/>
            </a:pPr>
            <a:r>
              <a:rPr lang="zh-CN" altLang="en-US" dirty="0"/>
              <a:t>[例]：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已知</a:t>
            </a:r>
            <a:r>
              <a:rPr lang="en-US" altLang="zh-CN" sz="2400"/>
              <a:t>CS=1055H，</a:t>
            </a:r>
            <a:endParaRPr lang="en-US" altLang="zh-CN" sz="2400"/>
          </a:p>
          <a:p>
            <a:pPr>
              <a:lnSpc>
                <a:spcPct val="110000"/>
              </a:lnSpc>
              <a:buNone/>
            </a:pPr>
            <a:r>
              <a:rPr lang="en-US" altLang="zh-CN" sz="2400"/>
              <a:t>      DS=250AH</a:t>
            </a:r>
            <a:endParaRPr lang="en-US" altLang="zh-CN" sz="2400"/>
          </a:p>
          <a:p>
            <a:pPr>
              <a:lnSpc>
                <a:spcPct val="110000"/>
              </a:lnSpc>
              <a:buNone/>
            </a:pPr>
            <a:r>
              <a:rPr lang="en-US" altLang="zh-CN" sz="2400"/>
              <a:t>      ES=2EF0H</a:t>
            </a:r>
            <a:endParaRPr lang="en-US" altLang="zh-CN" sz="2400"/>
          </a:p>
          <a:p>
            <a:pPr>
              <a:lnSpc>
                <a:spcPct val="110000"/>
              </a:lnSpc>
              <a:buNone/>
            </a:pPr>
            <a:r>
              <a:rPr lang="en-US" altLang="zh-CN" sz="2400"/>
              <a:t>      SS=8FF0H</a:t>
            </a:r>
            <a:endParaRPr lang="en-US" altLang="zh-CN" sz="2400"/>
          </a:p>
          <a:p>
            <a:pPr>
              <a:lnSpc>
                <a:spcPct val="110000"/>
              </a:lnSpc>
              <a:buNone/>
            </a:pPr>
            <a:r>
              <a:rPr lang="zh-CN" altLang="en-US" sz="2400" dirty="0"/>
              <a:t>  </a:t>
            </a:r>
            <a:r>
              <a:rPr lang="en-US" altLang="zh-CN" sz="2400"/>
              <a:t>DS</a:t>
            </a:r>
            <a:r>
              <a:rPr lang="zh-CN" altLang="en-US" sz="2400" dirty="0"/>
              <a:t>段中某操作数偏移地址=0204</a:t>
            </a:r>
            <a:r>
              <a:rPr lang="en-US" altLang="zh-CN" sz="2400"/>
              <a:t>H</a:t>
            </a:r>
            <a:endParaRPr lang="en-US" altLang="zh-CN" sz="2400"/>
          </a:p>
          <a:p>
            <a:pPr>
              <a:lnSpc>
                <a:spcPct val="110000"/>
              </a:lnSpc>
              <a:buNone/>
            </a:pPr>
            <a:r>
              <a:rPr lang="en-US" altLang="zh-CN" sz="2400"/>
              <a:t>1)</a:t>
            </a:r>
            <a:r>
              <a:rPr lang="zh-CN" altLang="en-US" sz="2400" dirty="0"/>
              <a:t>画出各段在内存中的分布</a:t>
            </a:r>
            <a:endParaRPr lang="zh-CN" altLang="en-US" sz="2400" dirty="0"/>
          </a:p>
          <a:p>
            <a:pPr>
              <a:lnSpc>
                <a:spcPct val="110000"/>
              </a:lnSpc>
              <a:buNone/>
            </a:pPr>
            <a:r>
              <a:rPr lang="en-US" altLang="zh-CN" sz="2400"/>
              <a:t>2)</a:t>
            </a:r>
            <a:r>
              <a:rPr lang="zh-CN" altLang="en-US" sz="2400" dirty="0"/>
              <a:t>指出各段首地址</a:t>
            </a:r>
            <a:endParaRPr lang="zh-CN" altLang="en-US" sz="2400" dirty="0"/>
          </a:p>
          <a:p>
            <a:pPr>
              <a:lnSpc>
                <a:spcPct val="110000"/>
              </a:lnSpc>
              <a:buNone/>
            </a:pPr>
            <a:r>
              <a:rPr lang="en-US" altLang="zh-CN" sz="2400"/>
              <a:t>3)</a:t>
            </a:r>
            <a:r>
              <a:rPr lang="zh-CN" altLang="en-US" sz="2400" dirty="0"/>
              <a:t>该操作数的物理地址</a:t>
            </a:r>
            <a:r>
              <a:rPr lang="en-US" altLang="zh-CN" sz="2400"/>
              <a:t>=</a:t>
            </a:r>
            <a:r>
              <a:rPr lang="zh-CN" altLang="en-US" sz="2400" dirty="0"/>
              <a:t>？</a:t>
            </a:r>
            <a:endParaRPr lang="zh-CN" altLang="en-US" sz="2400" dirty="0"/>
          </a:p>
        </p:txBody>
      </p:sp>
      <p:sp>
        <p:nvSpPr>
          <p:cNvPr id="241668" name="矩形 241667"/>
          <p:cNvSpPr/>
          <p:nvPr/>
        </p:nvSpPr>
        <p:spPr>
          <a:xfrm>
            <a:off x="6396038" y="1216025"/>
            <a:ext cx="1371600" cy="4876800"/>
          </a:xfrm>
          <a:prstGeom prst="rect">
            <a:avLst/>
          </a:prstGeom>
          <a:solidFill>
            <a:srgbClr val="FF99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41669" name="直接连接符 241668"/>
          <p:cNvSpPr/>
          <p:nvPr/>
        </p:nvSpPr>
        <p:spPr>
          <a:xfrm>
            <a:off x="6396038" y="1901825"/>
            <a:ext cx="1371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1670" name="直接连接符 241669"/>
          <p:cNvSpPr/>
          <p:nvPr/>
        </p:nvSpPr>
        <p:spPr>
          <a:xfrm>
            <a:off x="6396038" y="3044825"/>
            <a:ext cx="1371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1671" name="直接连接符 241670"/>
          <p:cNvSpPr/>
          <p:nvPr/>
        </p:nvSpPr>
        <p:spPr>
          <a:xfrm>
            <a:off x="6396038" y="3578225"/>
            <a:ext cx="1371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1672" name="文本框 241671"/>
          <p:cNvSpPr txBox="1"/>
          <p:nvPr/>
        </p:nvSpPr>
        <p:spPr>
          <a:xfrm>
            <a:off x="5253038" y="1749425"/>
            <a:ext cx="1219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10550</a:t>
            </a:r>
            <a:r>
              <a:rPr lang="en-US" altLang="zh-CN" sz="2400" b="0">
                <a:latin typeface="Times New Roman" panose="02020603050405020304" pitchFamily="18" charset="0"/>
              </a:rPr>
              <a:t>H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41673" name="文本框 241672"/>
          <p:cNvSpPr txBox="1"/>
          <p:nvPr/>
        </p:nvSpPr>
        <p:spPr>
          <a:xfrm>
            <a:off x="5148263" y="2816225"/>
            <a:ext cx="15240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250</a:t>
            </a:r>
            <a:r>
              <a:rPr lang="en-US" altLang="zh-CN" sz="2400" b="0">
                <a:latin typeface="Times New Roman" panose="02020603050405020304" pitchFamily="18" charset="0"/>
              </a:rPr>
              <a:t>A0H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41674" name="文本框 241673"/>
          <p:cNvSpPr txBox="1"/>
          <p:nvPr/>
        </p:nvSpPr>
        <p:spPr>
          <a:xfrm>
            <a:off x="5181600" y="3425825"/>
            <a:ext cx="1219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2</a:t>
            </a:r>
            <a:r>
              <a:rPr lang="en-US" altLang="zh-CN" sz="2400" b="0">
                <a:latin typeface="Times New Roman" panose="02020603050405020304" pitchFamily="18" charset="0"/>
              </a:rPr>
              <a:t>EF00H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41675" name="文本框 241674"/>
          <p:cNvSpPr txBox="1"/>
          <p:nvPr/>
        </p:nvSpPr>
        <p:spPr>
          <a:xfrm>
            <a:off x="5224463" y="4797425"/>
            <a:ext cx="1219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8</a:t>
            </a:r>
            <a:r>
              <a:rPr lang="en-US" altLang="zh-CN" sz="2400" b="0">
                <a:latin typeface="Times New Roman" panose="02020603050405020304" pitchFamily="18" charset="0"/>
              </a:rPr>
              <a:t>FF00H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41676" name="右大括号 241675"/>
          <p:cNvSpPr/>
          <p:nvPr/>
        </p:nvSpPr>
        <p:spPr>
          <a:xfrm>
            <a:off x="7858125" y="1901825"/>
            <a:ext cx="138113" cy="838200"/>
          </a:xfrm>
          <a:prstGeom prst="rightBrace">
            <a:avLst>
              <a:gd name="adj1" fmla="val 50574"/>
              <a:gd name="adj2" fmla="val 50000"/>
            </a:avLst>
          </a:prstGeom>
          <a:noFill/>
          <a:ln w="254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41677" name="右大括号 241676"/>
          <p:cNvSpPr/>
          <p:nvPr/>
        </p:nvSpPr>
        <p:spPr>
          <a:xfrm>
            <a:off x="7843838" y="3044825"/>
            <a:ext cx="152400" cy="990600"/>
          </a:xfrm>
          <a:prstGeom prst="rightBrace">
            <a:avLst>
              <a:gd name="adj1" fmla="val 54166"/>
              <a:gd name="adj2" fmla="val 50000"/>
            </a:avLst>
          </a:prstGeom>
          <a:noFill/>
          <a:ln w="25400" cap="sq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41678" name="直接连接符 241677"/>
          <p:cNvSpPr/>
          <p:nvPr/>
        </p:nvSpPr>
        <p:spPr>
          <a:xfrm>
            <a:off x="6396038" y="4949825"/>
            <a:ext cx="1371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1679" name="右大括号 241678"/>
          <p:cNvSpPr/>
          <p:nvPr/>
        </p:nvSpPr>
        <p:spPr>
          <a:xfrm>
            <a:off x="7872413" y="3578225"/>
            <a:ext cx="195262" cy="990600"/>
          </a:xfrm>
          <a:prstGeom prst="rightBrace">
            <a:avLst>
              <a:gd name="adj1" fmla="val 42276"/>
              <a:gd name="adj2" fmla="val 50000"/>
            </a:avLst>
          </a:prstGeom>
          <a:noFill/>
          <a:ln w="25400" cap="sq" cmpd="sng">
            <a:solidFill>
              <a:srgbClr val="339966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41680" name="矩形 241679"/>
          <p:cNvSpPr/>
          <p:nvPr/>
        </p:nvSpPr>
        <p:spPr>
          <a:xfrm>
            <a:off x="6396038" y="4035425"/>
            <a:ext cx="1371600" cy="5334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41681" name="直接连接符 241680"/>
          <p:cNvSpPr/>
          <p:nvPr/>
        </p:nvSpPr>
        <p:spPr>
          <a:xfrm>
            <a:off x="6396038" y="4035425"/>
            <a:ext cx="1371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1682" name="矩形 241681"/>
          <p:cNvSpPr/>
          <p:nvPr/>
        </p:nvSpPr>
        <p:spPr>
          <a:xfrm>
            <a:off x="6396038" y="3578225"/>
            <a:ext cx="1371600" cy="457200"/>
          </a:xfrm>
          <a:prstGeom prst="rect">
            <a:avLst/>
          </a:prstGeom>
          <a:solidFill>
            <a:srgbClr val="C0C0C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41683" name="矩形 241682"/>
          <p:cNvSpPr/>
          <p:nvPr/>
        </p:nvSpPr>
        <p:spPr>
          <a:xfrm>
            <a:off x="6396038" y="3044825"/>
            <a:ext cx="1371600" cy="533400"/>
          </a:xfrm>
          <a:prstGeom prst="rect">
            <a:avLst/>
          </a:prstGeom>
          <a:solidFill>
            <a:srgbClr val="FF00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41684" name="文本框 241683"/>
          <p:cNvSpPr txBox="1"/>
          <p:nvPr/>
        </p:nvSpPr>
        <p:spPr>
          <a:xfrm>
            <a:off x="7996238" y="2054225"/>
            <a:ext cx="685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CS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41685" name="文本框 241684"/>
          <p:cNvSpPr txBox="1"/>
          <p:nvPr/>
        </p:nvSpPr>
        <p:spPr>
          <a:xfrm>
            <a:off x="8072438" y="3273425"/>
            <a:ext cx="685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DS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41686" name="文本框 241685"/>
          <p:cNvSpPr txBox="1"/>
          <p:nvPr/>
        </p:nvSpPr>
        <p:spPr>
          <a:xfrm>
            <a:off x="8072438" y="3883025"/>
            <a:ext cx="685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ES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41687" name="文本框 241686"/>
          <p:cNvSpPr txBox="1"/>
          <p:nvPr/>
        </p:nvSpPr>
        <p:spPr>
          <a:xfrm>
            <a:off x="8072438" y="5102225"/>
            <a:ext cx="685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SS 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41688" name="右大括号 241687"/>
          <p:cNvSpPr/>
          <p:nvPr/>
        </p:nvSpPr>
        <p:spPr>
          <a:xfrm>
            <a:off x="7843838" y="4949825"/>
            <a:ext cx="228600" cy="838200"/>
          </a:xfrm>
          <a:prstGeom prst="rightBrace">
            <a:avLst>
              <a:gd name="adj1" fmla="val 30555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691" name="文本占位符 24269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例题解答</a:t>
            </a:r>
            <a:endParaRPr lang="zh-CN" altLang="en-US" dirty="0"/>
          </a:p>
          <a:p>
            <a:pPr>
              <a:buNone/>
            </a:pPr>
            <a:r>
              <a:rPr lang="zh-CN" altLang="en-US" sz="2400" dirty="0"/>
              <a:t>设操作数在数据段，则操作数的物理地址为：</a:t>
            </a:r>
            <a:endParaRPr lang="zh-CN" altLang="en-US" sz="2400" dirty="0"/>
          </a:p>
          <a:p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 250</a:t>
            </a:r>
            <a:r>
              <a:rPr lang="en-US" altLang="zh-CN" sz="2400"/>
              <a:t>AH </a:t>
            </a:r>
            <a:r>
              <a:rPr lang="zh-CN" altLang="en-US" sz="2400" dirty="0"/>
              <a:t>×16+0204</a:t>
            </a:r>
            <a:r>
              <a:rPr lang="en-US" altLang="zh-CN" sz="2400"/>
              <a:t>H = 252A4H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3715" name="文本占位符 24371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堆栈及堆栈段的使用</a:t>
            </a:r>
            <a:endParaRPr lang="en-US" altLang="zh-CN"/>
          </a:p>
          <a:p>
            <a:r>
              <a:rPr lang="zh-CN" altLang="en-US" sz="2400" dirty="0"/>
              <a:t>内存中一个按</a:t>
            </a:r>
            <a:r>
              <a:rPr lang="en-US" altLang="zh-CN" sz="2400"/>
              <a:t>FILO</a:t>
            </a:r>
            <a:r>
              <a:rPr lang="zh-CN" altLang="en-US" sz="2400" dirty="0"/>
              <a:t>方式操作的特殊区域</a:t>
            </a:r>
            <a:endParaRPr lang="zh-CN" altLang="en-US" sz="2400" dirty="0"/>
          </a:p>
          <a:p>
            <a:r>
              <a:rPr lang="zh-CN" altLang="en-US" sz="2400" dirty="0"/>
              <a:t>每次压栈和退栈均以</a:t>
            </a:r>
            <a:r>
              <a:rPr lang="en-US" altLang="zh-CN" sz="2400"/>
              <a:t>WORD</a:t>
            </a:r>
            <a:r>
              <a:rPr lang="zh-CN" altLang="en-US" sz="2400" dirty="0"/>
              <a:t>为单位</a:t>
            </a:r>
            <a:endParaRPr lang="zh-CN" altLang="en-US" sz="2400" dirty="0"/>
          </a:p>
          <a:p>
            <a:r>
              <a:rPr lang="en-US" altLang="zh-CN" sz="2400"/>
              <a:t>SS</a:t>
            </a:r>
            <a:r>
              <a:rPr lang="zh-CN" altLang="en-US" sz="2400" dirty="0"/>
              <a:t>存放堆栈段地址，</a:t>
            </a:r>
            <a:r>
              <a:rPr lang="en-US" altLang="zh-CN" sz="2400"/>
              <a:t>SP</a:t>
            </a:r>
            <a:r>
              <a:rPr lang="zh-CN" altLang="en-US" sz="2400" dirty="0"/>
              <a:t>存放段内偏移，</a:t>
            </a:r>
            <a:r>
              <a:rPr lang="en-US" altLang="zh-CN" sz="2400"/>
              <a:t>SS:SP</a:t>
            </a:r>
            <a:r>
              <a:rPr lang="zh-CN" altLang="en-US" sz="2400" dirty="0"/>
              <a:t>构成了堆栈指针</a:t>
            </a:r>
            <a:endParaRPr lang="zh-CN" altLang="en-US" sz="2400" dirty="0"/>
          </a:p>
          <a:p>
            <a:r>
              <a:rPr lang="zh-CN" altLang="en-US" sz="2400" dirty="0"/>
              <a:t>堆栈用于存放返回地址、过程参数或需要保护的数据</a:t>
            </a:r>
            <a:endParaRPr lang="zh-CN" altLang="en-US" sz="2400" dirty="0"/>
          </a:p>
          <a:p>
            <a:r>
              <a:rPr lang="zh-CN" altLang="en-US" sz="2400" dirty="0"/>
              <a:t>常用于响应中断或子程序调用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7747" name="文本占位符 28774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dirty="0"/>
              <a:t>堆栈操作</a:t>
            </a:r>
            <a:endParaRPr lang="zh-CN" altLang="en-US" dirty="0"/>
          </a:p>
        </p:txBody>
      </p:sp>
      <p:sp>
        <p:nvSpPr>
          <p:cNvPr id="287748" name="矩形 287747"/>
          <p:cNvSpPr/>
          <p:nvPr/>
        </p:nvSpPr>
        <p:spPr>
          <a:xfrm>
            <a:off x="1190625" y="2954338"/>
            <a:ext cx="1676400" cy="381000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7749" name="矩形 287748"/>
          <p:cNvSpPr/>
          <p:nvPr/>
        </p:nvSpPr>
        <p:spPr>
          <a:xfrm>
            <a:off x="1190625" y="3335338"/>
            <a:ext cx="1676400" cy="381000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7750" name="矩形 287749"/>
          <p:cNvSpPr/>
          <p:nvPr/>
        </p:nvSpPr>
        <p:spPr>
          <a:xfrm>
            <a:off x="1190625" y="3716338"/>
            <a:ext cx="1676400" cy="381000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7751" name="矩形 287750"/>
          <p:cNvSpPr/>
          <p:nvPr/>
        </p:nvSpPr>
        <p:spPr>
          <a:xfrm>
            <a:off x="1190625" y="4478338"/>
            <a:ext cx="1676400" cy="381000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7752" name="矩形 287751"/>
          <p:cNvSpPr/>
          <p:nvPr/>
        </p:nvSpPr>
        <p:spPr>
          <a:xfrm>
            <a:off x="1190625" y="4859338"/>
            <a:ext cx="1676400" cy="381000"/>
          </a:xfrm>
          <a:prstGeom prst="rect">
            <a:avLst/>
          </a:prstGeom>
          <a:pattFill prst="dkUpDiag">
            <a:fgClr>
              <a:srgbClr val="339966"/>
            </a:fgClr>
            <a:bgClr>
              <a:srgbClr val="FFFFFF"/>
            </a:bgClr>
          </a:patt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7753" name="直接连接符 287752"/>
          <p:cNvSpPr/>
          <p:nvPr/>
        </p:nvSpPr>
        <p:spPr>
          <a:xfrm>
            <a:off x="1190625" y="2268538"/>
            <a:ext cx="0" cy="38100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7754" name="直接连接符 287753"/>
          <p:cNvSpPr/>
          <p:nvPr/>
        </p:nvSpPr>
        <p:spPr>
          <a:xfrm>
            <a:off x="2867025" y="2344738"/>
            <a:ext cx="0" cy="37338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7755" name="任意多边形 287754"/>
          <p:cNvSpPr/>
          <p:nvPr/>
        </p:nvSpPr>
        <p:spPr>
          <a:xfrm>
            <a:off x="1187450" y="2195513"/>
            <a:ext cx="1685925" cy="377825"/>
          </a:xfrm>
          <a:custGeom>
            <a:avLst/>
            <a:gdLst/>
            <a:ahLst/>
            <a:cxnLst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7756" name="任意多边形 287755"/>
          <p:cNvSpPr/>
          <p:nvPr/>
        </p:nvSpPr>
        <p:spPr>
          <a:xfrm>
            <a:off x="1155700" y="5757863"/>
            <a:ext cx="1731963" cy="444500"/>
          </a:xfrm>
          <a:custGeom>
            <a:avLst/>
            <a:gdLst/>
            <a:ahLst/>
            <a:cxnLst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7757" name="文本框 287756"/>
          <p:cNvSpPr txBox="1"/>
          <p:nvPr/>
        </p:nvSpPr>
        <p:spPr>
          <a:xfrm>
            <a:off x="395288" y="4818063"/>
            <a:ext cx="360362" cy="3048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</a:rPr>
              <a:t>SP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758" name="直接连接符 287757"/>
          <p:cNvSpPr/>
          <p:nvPr/>
        </p:nvSpPr>
        <p:spPr>
          <a:xfrm flipV="1">
            <a:off x="830263" y="5005388"/>
            <a:ext cx="27305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triangle" w="med" len="lg"/>
          </a:ln>
        </p:spPr>
      </p:sp>
      <p:sp>
        <p:nvSpPr>
          <p:cNvPr id="287759" name="文本框 287758"/>
          <p:cNvSpPr txBox="1"/>
          <p:nvPr/>
        </p:nvSpPr>
        <p:spPr>
          <a:xfrm>
            <a:off x="425450" y="2946400"/>
            <a:ext cx="360363" cy="3048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</a:rPr>
              <a:t>SS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760" name="直接连接符 287759"/>
          <p:cNvSpPr/>
          <p:nvPr/>
        </p:nvSpPr>
        <p:spPr>
          <a:xfrm>
            <a:off x="830263" y="3132138"/>
            <a:ext cx="287337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triangle" w="med" len="lg"/>
          </a:ln>
        </p:spPr>
      </p:sp>
      <p:sp>
        <p:nvSpPr>
          <p:cNvPr id="287761" name="矩形 287760"/>
          <p:cNvSpPr/>
          <p:nvPr/>
        </p:nvSpPr>
        <p:spPr>
          <a:xfrm>
            <a:off x="6807200" y="3025775"/>
            <a:ext cx="1676400" cy="381000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7762" name="矩形 287761"/>
          <p:cNvSpPr/>
          <p:nvPr/>
        </p:nvSpPr>
        <p:spPr>
          <a:xfrm>
            <a:off x="6807200" y="3406775"/>
            <a:ext cx="1676400" cy="381000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7763" name="矩形 287762"/>
          <p:cNvSpPr/>
          <p:nvPr/>
        </p:nvSpPr>
        <p:spPr>
          <a:xfrm>
            <a:off x="6807200" y="4549775"/>
            <a:ext cx="1676400" cy="381000"/>
          </a:xfrm>
          <a:prstGeom prst="rect">
            <a:avLst/>
          </a:prstGeom>
          <a:solidFill>
            <a:srgbClr val="00CCC7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7764" name="矩形 287763"/>
          <p:cNvSpPr/>
          <p:nvPr/>
        </p:nvSpPr>
        <p:spPr>
          <a:xfrm>
            <a:off x="6807200" y="4930775"/>
            <a:ext cx="1676400" cy="381000"/>
          </a:xfrm>
          <a:prstGeom prst="rect">
            <a:avLst/>
          </a:prstGeom>
          <a:pattFill prst="dkUpDiag">
            <a:fgClr>
              <a:srgbClr val="339966"/>
            </a:fgClr>
            <a:bgClr>
              <a:srgbClr val="FFFFFF"/>
            </a:bgClr>
          </a:patt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7765" name="直接连接符 287764"/>
          <p:cNvSpPr/>
          <p:nvPr/>
        </p:nvSpPr>
        <p:spPr>
          <a:xfrm>
            <a:off x="6807200" y="2339975"/>
            <a:ext cx="0" cy="38100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7766" name="直接连接符 287765"/>
          <p:cNvSpPr/>
          <p:nvPr/>
        </p:nvSpPr>
        <p:spPr>
          <a:xfrm>
            <a:off x="8483600" y="2416175"/>
            <a:ext cx="0" cy="37338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7767" name="任意多边形 287766"/>
          <p:cNvSpPr/>
          <p:nvPr/>
        </p:nvSpPr>
        <p:spPr>
          <a:xfrm>
            <a:off x="6804025" y="2266950"/>
            <a:ext cx="1685925" cy="377825"/>
          </a:xfrm>
          <a:custGeom>
            <a:avLst/>
            <a:gdLst/>
            <a:ahLst/>
            <a:cxnLst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7768" name="任意多边形 287767"/>
          <p:cNvSpPr/>
          <p:nvPr/>
        </p:nvSpPr>
        <p:spPr>
          <a:xfrm>
            <a:off x="6772275" y="5829300"/>
            <a:ext cx="1731963" cy="444500"/>
          </a:xfrm>
          <a:custGeom>
            <a:avLst/>
            <a:gdLst/>
            <a:ahLst/>
            <a:cxnLst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7769" name="矩形 287768"/>
          <p:cNvSpPr/>
          <p:nvPr/>
        </p:nvSpPr>
        <p:spPr>
          <a:xfrm>
            <a:off x="6804025" y="4152900"/>
            <a:ext cx="1670050" cy="381000"/>
          </a:xfrm>
          <a:prstGeom prst="rect">
            <a:avLst/>
          </a:prstGeom>
          <a:solidFill>
            <a:srgbClr val="00CCC7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7770" name="文本框 287769"/>
          <p:cNvSpPr txBox="1"/>
          <p:nvPr/>
        </p:nvSpPr>
        <p:spPr>
          <a:xfrm>
            <a:off x="5999163" y="3017838"/>
            <a:ext cx="360362" cy="3048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</a:rPr>
              <a:t>SS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771" name="直接连接符 287770"/>
          <p:cNvSpPr/>
          <p:nvPr/>
        </p:nvSpPr>
        <p:spPr>
          <a:xfrm flipV="1">
            <a:off x="6394450" y="3203575"/>
            <a:ext cx="339725" cy="4763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triangle" w="med" len="lg"/>
          </a:ln>
        </p:spPr>
      </p:sp>
      <p:sp>
        <p:nvSpPr>
          <p:cNvPr id="287772" name="文本框 287771"/>
          <p:cNvSpPr txBox="1"/>
          <p:nvPr/>
        </p:nvSpPr>
        <p:spPr>
          <a:xfrm>
            <a:off x="1550988" y="6229350"/>
            <a:ext cx="1150937" cy="3048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压栈前</a:t>
            </a:r>
            <a:endParaRPr lang="zh-CN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773" name="文本框 287772"/>
          <p:cNvSpPr txBox="1"/>
          <p:nvPr/>
        </p:nvSpPr>
        <p:spPr>
          <a:xfrm>
            <a:off x="7042150" y="6232525"/>
            <a:ext cx="1150938" cy="3048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退栈后</a:t>
            </a:r>
            <a:endParaRPr lang="zh-CN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774" name="文本框 287773"/>
          <p:cNvSpPr txBox="1"/>
          <p:nvPr/>
        </p:nvSpPr>
        <p:spPr>
          <a:xfrm>
            <a:off x="755650" y="5938838"/>
            <a:ext cx="360363" cy="3048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高</a:t>
            </a:r>
            <a:endParaRPr lang="zh-CN" altLang="en-US" sz="20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775" name="文本框 287774"/>
          <p:cNvSpPr txBox="1"/>
          <p:nvPr/>
        </p:nvSpPr>
        <p:spPr>
          <a:xfrm>
            <a:off x="755650" y="2051050"/>
            <a:ext cx="360363" cy="3048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低</a:t>
            </a:r>
            <a:endParaRPr lang="zh-CN" altLang="en-US" sz="20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776" name="文本框 287775"/>
          <p:cNvSpPr txBox="1"/>
          <p:nvPr/>
        </p:nvSpPr>
        <p:spPr>
          <a:xfrm>
            <a:off x="6300788" y="2122488"/>
            <a:ext cx="360362" cy="3048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低</a:t>
            </a:r>
            <a:endParaRPr lang="zh-CN" altLang="en-US" sz="20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777" name="文本框 287776"/>
          <p:cNvSpPr txBox="1"/>
          <p:nvPr/>
        </p:nvSpPr>
        <p:spPr>
          <a:xfrm>
            <a:off x="755650" y="5938838"/>
            <a:ext cx="360363" cy="3048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高</a:t>
            </a:r>
            <a:endParaRPr lang="zh-CN" altLang="en-US" sz="20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778" name="文本框 287777"/>
          <p:cNvSpPr txBox="1"/>
          <p:nvPr/>
        </p:nvSpPr>
        <p:spPr>
          <a:xfrm>
            <a:off x="6300788" y="6011863"/>
            <a:ext cx="360362" cy="3048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高</a:t>
            </a:r>
            <a:endParaRPr lang="zh-CN" altLang="en-US" sz="20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779" name="矩形 287778"/>
          <p:cNvSpPr/>
          <p:nvPr/>
        </p:nvSpPr>
        <p:spPr>
          <a:xfrm>
            <a:off x="3998913" y="3025775"/>
            <a:ext cx="1676400" cy="381000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7780" name="矩形 287779"/>
          <p:cNvSpPr/>
          <p:nvPr/>
        </p:nvSpPr>
        <p:spPr>
          <a:xfrm>
            <a:off x="3998913" y="3406775"/>
            <a:ext cx="1676400" cy="381000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7781" name="矩形 287780"/>
          <p:cNvSpPr/>
          <p:nvPr/>
        </p:nvSpPr>
        <p:spPr>
          <a:xfrm>
            <a:off x="3998913" y="4549775"/>
            <a:ext cx="1676400" cy="381000"/>
          </a:xfrm>
          <a:prstGeom prst="rect">
            <a:avLst/>
          </a:prstGeom>
          <a:solidFill>
            <a:srgbClr val="33CCCC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7782" name="矩形 287781"/>
          <p:cNvSpPr/>
          <p:nvPr/>
        </p:nvSpPr>
        <p:spPr>
          <a:xfrm>
            <a:off x="3998913" y="4930775"/>
            <a:ext cx="1676400" cy="381000"/>
          </a:xfrm>
          <a:prstGeom prst="rect">
            <a:avLst/>
          </a:prstGeom>
          <a:pattFill prst="dkUpDiag">
            <a:fgClr>
              <a:srgbClr val="339966"/>
            </a:fgClr>
            <a:bgClr>
              <a:srgbClr val="FFFFFF"/>
            </a:bgClr>
          </a:patt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7783" name="直接连接符 287782"/>
          <p:cNvSpPr/>
          <p:nvPr/>
        </p:nvSpPr>
        <p:spPr>
          <a:xfrm>
            <a:off x="3998913" y="2339975"/>
            <a:ext cx="0" cy="38100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7784" name="直接连接符 287783"/>
          <p:cNvSpPr/>
          <p:nvPr/>
        </p:nvSpPr>
        <p:spPr>
          <a:xfrm>
            <a:off x="5675313" y="2416175"/>
            <a:ext cx="0" cy="37338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7785" name="任意多边形 287784"/>
          <p:cNvSpPr/>
          <p:nvPr/>
        </p:nvSpPr>
        <p:spPr>
          <a:xfrm>
            <a:off x="3995738" y="2266950"/>
            <a:ext cx="1685925" cy="377825"/>
          </a:xfrm>
          <a:custGeom>
            <a:avLst/>
            <a:gdLst/>
            <a:ahLst/>
            <a:cxnLst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7786" name="任意多边形 287785"/>
          <p:cNvSpPr/>
          <p:nvPr/>
        </p:nvSpPr>
        <p:spPr>
          <a:xfrm>
            <a:off x="3963988" y="5829300"/>
            <a:ext cx="1731962" cy="444500"/>
          </a:xfrm>
          <a:custGeom>
            <a:avLst/>
            <a:gdLst/>
            <a:ahLst/>
            <a:cxnLst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7787" name="矩形 287786"/>
          <p:cNvSpPr/>
          <p:nvPr/>
        </p:nvSpPr>
        <p:spPr>
          <a:xfrm>
            <a:off x="3995738" y="4167188"/>
            <a:ext cx="1676400" cy="381000"/>
          </a:xfrm>
          <a:prstGeom prst="rect">
            <a:avLst/>
          </a:prstGeom>
          <a:solidFill>
            <a:srgbClr val="33CCCC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87788" name="文本框 287787"/>
          <p:cNvSpPr txBox="1"/>
          <p:nvPr/>
        </p:nvSpPr>
        <p:spPr>
          <a:xfrm>
            <a:off x="4449763" y="4503738"/>
            <a:ext cx="8382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H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789" name="文本框 287788"/>
          <p:cNvSpPr txBox="1"/>
          <p:nvPr/>
        </p:nvSpPr>
        <p:spPr>
          <a:xfrm>
            <a:off x="3190875" y="3017838"/>
            <a:ext cx="360363" cy="3048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</a:rPr>
              <a:t>SS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790" name="直接连接符 287789"/>
          <p:cNvSpPr/>
          <p:nvPr/>
        </p:nvSpPr>
        <p:spPr>
          <a:xfrm flipV="1">
            <a:off x="3586163" y="3203575"/>
            <a:ext cx="339725" cy="4763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triangle" w="med" len="lg"/>
          </a:ln>
        </p:spPr>
      </p:sp>
      <p:sp>
        <p:nvSpPr>
          <p:cNvPr id="287791" name="文本框 287790"/>
          <p:cNvSpPr txBox="1"/>
          <p:nvPr/>
        </p:nvSpPr>
        <p:spPr>
          <a:xfrm>
            <a:off x="4443413" y="4138613"/>
            <a:ext cx="8382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F0H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792" name="文本框 287791"/>
          <p:cNvSpPr txBox="1"/>
          <p:nvPr/>
        </p:nvSpPr>
        <p:spPr>
          <a:xfrm>
            <a:off x="3211513" y="4187825"/>
            <a:ext cx="360362" cy="3048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</a:rPr>
              <a:t>SP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793" name="文本框 287792"/>
          <p:cNvSpPr txBox="1"/>
          <p:nvPr/>
        </p:nvSpPr>
        <p:spPr>
          <a:xfrm>
            <a:off x="4233863" y="6232525"/>
            <a:ext cx="1150937" cy="3048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压栈后</a:t>
            </a:r>
            <a:endParaRPr lang="zh-CN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794" name="文本框 287793"/>
          <p:cNvSpPr txBox="1"/>
          <p:nvPr/>
        </p:nvSpPr>
        <p:spPr>
          <a:xfrm>
            <a:off x="3492500" y="2122488"/>
            <a:ext cx="360363" cy="3048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低</a:t>
            </a:r>
            <a:endParaRPr lang="zh-CN" altLang="en-US" sz="20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795" name="文本框 287794"/>
          <p:cNvSpPr txBox="1"/>
          <p:nvPr/>
        </p:nvSpPr>
        <p:spPr>
          <a:xfrm>
            <a:off x="3492500" y="6011863"/>
            <a:ext cx="360363" cy="3048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高</a:t>
            </a:r>
            <a:endParaRPr lang="zh-CN" altLang="en-US" sz="20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796" name="直接连接符 287795"/>
          <p:cNvSpPr/>
          <p:nvPr/>
        </p:nvSpPr>
        <p:spPr>
          <a:xfrm flipV="1">
            <a:off x="3606800" y="4745038"/>
            <a:ext cx="325438" cy="3175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triangle" w="med" len="lg"/>
          </a:ln>
        </p:spPr>
      </p:sp>
      <p:sp>
        <p:nvSpPr>
          <p:cNvPr id="287797" name="文本框 287796"/>
          <p:cNvSpPr txBox="1"/>
          <p:nvPr/>
        </p:nvSpPr>
        <p:spPr>
          <a:xfrm>
            <a:off x="3203575" y="4572000"/>
            <a:ext cx="360363" cy="3048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</a:rPr>
              <a:t>SP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798" name="直接连接符 287797"/>
          <p:cNvSpPr/>
          <p:nvPr/>
        </p:nvSpPr>
        <p:spPr>
          <a:xfrm flipV="1">
            <a:off x="3606800" y="5103813"/>
            <a:ext cx="325438" cy="3175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triangle" w="med" len="lg"/>
          </a:ln>
        </p:spPr>
      </p:sp>
      <p:sp>
        <p:nvSpPr>
          <p:cNvPr id="287799" name="文本框 287798"/>
          <p:cNvSpPr txBox="1"/>
          <p:nvPr/>
        </p:nvSpPr>
        <p:spPr>
          <a:xfrm>
            <a:off x="3203575" y="4930775"/>
            <a:ext cx="360363" cy="3048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</a:rPr>
              <a:t>SP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800" name="直接连接符 287799"/>
          <p:cNvSpPr/>
          <p:nvPr/>
        </p:nvSpPr>
        <p:spPr>
          <a:xfrm flipV="1">
            <a:off x="3606800" y="4384675"/>
            <a:ext cx="325438" cy="3175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triangle" w="med" len="lg"/>
          </a:ln>
        </p:spPr>
      </p:sp>
      <p:sp>
        <p:nvSpPr>
          <p:cNvPr id="287801" name="文本框 287800"/>
          <p:cNvSpPr txBox="1"/>
          <p:nvPr/>
        </p:nvSpPr>
        <p:spPr>
          <a:xfrm>
            <a:off x="6011863" y="4138613"/>
            <a:ext cx="360362" cy="3048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</a:rPr>
              <a:t>SP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802" name="直接连接符 287801"/>
          <p:cNvSpPr/>
          <p:nvPr/>
        </p:nvSpPr>
        <p:spPr>
          <a:xfrm flipV="1">
            <a:off x="6407150" y="4335463"/>
            <a:ext cx="325438" cy="3175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triangle" w="med" len="lg"/>
          </a:ln>
        </p:spPr>
      </p:sp>
      <p:sp>
        <p:nvSpPr>
          <p:cNvPr id="287803" name="直接连接符 287802"/>
          <p:cNvSpPr/>
          <p:nvPr/>
        </p:nvSpPr>
        <p:spPr>
          <a:xfrm flipH="1">
            <a:off x="3995738" y="4557713"/>
            <a:ext cx="1655762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7804" name="直接连接符 287803"/>
          <p:cNvSpPr/>
          <p:nvPr/>
        </p:nvSpPr>
        <p:spPr>
          <a:xfrm flipH="1">
            <a:off x="3995738" y="4167188"/>
            <a:ext cx="1655762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7805" name="文本框 287804"/>
          <p:cNvSpPr txBox="1"/>
          <p:nvPr/>
        </p:nvSpPr>
        <p:spPr>
          <a:xfrm>
            <a:off x="7380288" y="4183063"/>
            <a:ext cx="576262" cy="3048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F0H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806" name="文本框 287805"/>
          <p:cNvSpPr txBox="1"/>
          <p:nvPr/>
        </p:nvSpPr>
        <p:spPr>
          <a:xfrm>
            <a:off x="7380288" y="4543425"/>
            <a:ext cx="576262" cy="3048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</a:rPr>
              <a:t>12H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807" name="直接连接符 287806"/>
          <p:cNvSpPr/>
          <p:nvPr/>
        </p:nvSpPr>
        <p:spPr>
          <a:xfrm>
            <a:off x="6804025" y="4138613"/>
            <a:ext cx="1655763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7808" name="直接连接符 287807"/>
          <p:cNvSpPr/>
          <p:nvPr/>
        </p:nvSpPr>
        <p:spPr>
          <a:xfrm flipH="1">
            <a:off x="6804025" y="4556125"/>
            <a:ext cx="1655763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7809" name="直接连接符 287808"/>
          <p:cNvSpPr/>
          <p:nvPr/>
        </p:nvSpPr>
        <p:spPr>
          <a:xfrm flipV="1">
            <a:off x="6415088" y="5103813"/>
            <a:ext cx="325437" cy="3175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triangle" w="med" len="lg"/>
          </a:ln>
        </p:spPr>
      </p:sp>
      <p:sp>
        <p:nvSpPr>
          <p:cNvPr id="287810" name="文本框 287809"/>
          <p:cNvSpPr txBox="1"/>
          <p:nvPr/>
        </p:nvSpPr>
        <p:spPr>
          <a:xfrm>
            <a:off x="6011863" y="4930775"/>
            <a:ext cx="360362" cy="30480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altLang="zh-CN" sz="2000" b="0">
                <a:solidFill>
                  <a:schemeClr val="tx2"/>
                </a:solidFill>
                <a:latin typeface="Times New Roman" panose="02020603050405020304" pitchFamily="18" charset="0"/>
              </a:rPr>
              <a:t>SP</a:t>
            </a:r>
            <a:endParaRPr lang="en-US" altLang="zh-CN" sz="20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7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7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70" grpId="0"/>
      <p:bldP spid="287773" grpId="0"/>
      <p:bldP spid="287776" grpId="0"/>
      <p:bldP spid="287778" grpId="0"/>
      <p:bldP spid="287788" grpId="0"/>
      <p:bldP spid="287791" grpId="0"/>
      <p:bldP spid="287792" grpId="0"/>
      <p:bldP spid="287797" grpId="0"/>
      <p:bldP spid="287797" grpId="1"/>
      <p:bldP spid="287799" grpId="0"/>
      <p:bldP spid="287801" grpId="0"/>
      <p:bldP spid="287801" grpId="1"/>
      <p:bldP spid="287805" grpId="0"/>
      <p:bldP spid="287805" grpId="1"/>
      <p:bldP spid="287806" grpId="0"/>
      <p:bldP spid="287806" grpId="1"/>
      <p:bldP spid="28781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4739" name="文本占位符 244738"/>
          <p:cNvSpPr>
            <a:spLocks noGrp="1"/>
          </p:cNvSpPr>
          <p:nvPr>
            <p:ph type="body" idx="1"/>
          </p:nvPr>
        </p:nvSpPr>
        <p:spPr>
          <a:xfrm>
            <a:off x="457200" y="1508125"/>
            <a:ext cx="8382000" cy="4800600"/>
          </a:xfrm>
          <a:ln/>
        </p:spPr>
        <p:txBody>
          <a:bodyPr/>
          <a:p>
            <a:pPr>
              <a:lnSpc>
                <a:spcPct val="100000"/>
              </a:lnSpc>
              <a:buNone/>
            </a:pPr>
            <a:r>
              <a:rPr lang="zh-CN" altLang="en-US" dirty="0"/>
              <a:t>[例]：</a:t>
            </a:r>
            <a:endParaRPr lang="zh-CN" altLang="en-US" dirty="0"/>
          </a:p>
          <a:p>
            <a:pPr>
              <a:lnSpc>
                <a:spcPct val="100000"/>
              </a:lnSpc>
              <a:buNone/>
            </a:pPr>
            <a:r>
              <a:rPr lang="zh-CN" altLang="en-US" sz="2400" dirty="0"/>
              <a:t>若已知 （</a:t>
            </a:r>
            <a:r>
              <a:rPr lang="en-US" altLang="zh-CN" sz="2400"/>
              <a:t>SS）=C000H</a:t>
            </a:r>
            <a:endParaRPr lang="en-US" altLang="zh-CN" sz="2400"/>
          </a:p>
          <a:p>
            <a:pPr>
              <a:lnSpc>
                <a:spcPct val="100000"/>
              </a:lnSpc>
              <a:buNone/>
            </a:pPr>
            <a:r>
              <a:rPr lang="en-US" altLang="zh-CN" sz="2400"/>
              <a:t>       （SP）=1000H</a:t>
            </a:r>
            <a:endParaRPr lang="en-US" altLang="zh-CN" sz="2400"/>
          </a:p>
          <a:p>
            <a:pPr>
              <a:lnSpc>
                <a:spcPct val="100000"/>
              </a:lnSpc>
              <a:buNone/>
            </a:pPr>
            <a:r>
              <a:rPr lang="zh-CN" altLang="en-US" sz="2400" dirty="0"/>
              <a:t>则</a:t>
            </a:r>
            <a:r>
              <a:rPr lang="en-US" altLang="zh-CN" sz="2400"/>
              <a:t>:</a:t>
            </a:r>
            <a:endParaRPr lang="en-US" altLang="zh-CN" sz="2400"/>
          </a:p>
          <a:p>
            <a:pPr>
              <a:lnSpc>
                <a:spcPct val="100000"/>
              </a:lnSpc>
              <a:buNone/>
            </a:pPr>
            <a:r>
              <a:rPr lang="en-US" altLang="zh-CN" sz="2400"/>
              <a:t>1.</a:t>
            </a:r>
            <a:r>
              <a:rPr lang="zh-CN" altLang="en-US" sz="2400" dirty="0"/>
              <a:t>堆栈段的段首地址= ？</a:t>
            </a:r>
            <a:endParaRPr lang="zh-CN" altLang="zh-CN" sz="2400" dirty="0"/>
          </a:p>
          <a:p>
            <a:pPr>
              <a:lnSpc>
                <a:spcPct val="100000"/>
              </a:lnSpc>
              <a:buNone/>
            </a:pPr>
            <a:r>
              <a:rPr lang="en-US" altLang="zh-CN" sz="2400"/>
              <a:t>2.</a:t>
            </a:r>
            <a:r>
              <a:rPr lang="zh-CN" altLang="en-US" sz="2400" dirty="0"/>
              <a:t>栈顶地址=？</a:t>
            </a:r>
            <a:endParaRPr lang="zh-CN" altLang="en-US" sz="2400" dirty="0"/>
          </a:p>
          <a:p>
            <a:pPr>
              <a:lnSpc>
                <a:spcPct val="100000"/>
              </a:lnSpc>
              <a:buNone/>
            </a:pPr>
            <a:r>
              <a:rPr lang="en-US" altLang="zh-CN" sz="2400"/>
              <a:t>3.</a:t>
            </a:r>
            <a:r>
              <a:rPr lang="zh-CN" altLang="en-US" sz="2400" dirty="0"/>
              <a:t>若现在把</a:t>
            </a:r>
            <a:r>
              <a:rPr lang="en-US" altLang="zh-CN" sz="2400"/>
              <a:t>1234H</a:t>
            </a:r>
            <a:r>
              <a:rPr lang="zh-CN" altLang="en-US" sz="2400" dirty="0"/>
              <a:t>送入堆栈，</a:t>
            </a:r>
            <a:endParaRPr lang="zh-CN" altLang="en-US" sz="2400" dirty="0"/>
          </a:p>
          <a:p>
            <a:pPr>
              <a:lnSpc>
                <a:spcPct val="100000"/>
              </a:lnSpc>
              <a:buNone/>
            </a:pPr>
            <a:r>
              <a:rPr lang="zh-CN" altLang="en-US" sz="2400" dirty="0"/>
              <a:t>则它所在的存储单元地址</a:t>
            </a:r>
            <a:r>
              <a:rPr lang="en-US" altLang="zh-CN" sz="2400"/>
              <a:t>=</a:t>
            </a:r>
            <a:r>
              <a:rPr lang="zh-CN" altLang="en-US" sz="2400" dirty="0"/>
              <a:t>？</a:t>
            </a:r>
            <a:endParaRPr lang="zh-CN" altLang="en-US" sz="2400" dirty="0"/>
          </a:p>
          <a:p>
            <a:pPr>
              <a:lnSpc>
                <a:spcPct val="100000"/>
              </a:lnSpc>
              <a:buNone/>
            </a:pPr>
            <a:r>
              <a:rPr lang="en-US" altLang="zh-CN" sz="2400"/>
              <a:t>4.</a:t>
            </a:r>
            <a:r>
              <a:rPr lang="zh-CN" altLang="en-US" sz="2400" dirty="0"/>
              <a:t>若该段最后一个单元</a:t>
            </a:r>
            <a:r>
              <a:rPr lang="zh-CN" altLang="en-US" sz="2400" dirty="0"/>
              <a:t>的偏移</a:t>
            </a:r>
            <a:endParaRPr lang="zh-CN" altLang="en-US" sz="2400" dirty="0"/>
          </a:p>
          <a:p>
            <a:pPr>
              <a:lnSpc>
                <a:spcPct val="100000"/>
              </a:lnSpc>
              <a:buNone/>
            </a:pPr>
            <a:r>
              <a:rPr lang="zh-CN" altLang="en-US" sz="2400" dirty="0"/>
              <a:t>地址为</a:t>
            </a:r>
            <a:r>
              <a:rPr lang="en-US" altLang="zh-CN" sz="2400"/>
              <a:t>2FFFH，</a:t>
            </a:r>
            <a:r>
              <a:rPr lang="zh-CN" altLang="en-US" sz="2400" dirty="0"/>
              <a:t>则栈底地址=？</a:t>
            </a:r>
            <a:endParaRPr lang="zh-CN" altLang="en-US" sz="2400" dirty="0"/>
          </a:p>
        </p:txBody>
      </p:sp>
      <p:sp>
        <p:nvSpPr>
          <p:cNvPr id="244740" name="矩形 244739"/>
          <p:cNvSpPr/>
          <p:nvPr/>
        </p:nvSpPr>
        <p:spPr>
          <a:xfrm>
            <a:off x="5665788" y="2559050"/>
            <a:ext cx="1371600" cy="2286000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44741" name="直接连接符 244740"/>
          <p:cNvSpPr/>
          <p:nvPr/>
        </p:nvSpPr>
        <p:spPr>
          <a:xfrm>
            <a:off x="5665788" y="2559050"/>
            <a:ext cx="1371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4742" name="直接连接符 244741"/>
          <p:cNvSpPr/>
          <p:nvPr/>
        </p:nvSpPr>
        <p:spPr>
          <a:xfrm>
            <a:off x="5665788" y="3702050"/>
            <a:ext cx="1371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4743" name="直接连接符 244742"/>
          <p:cNvSpPr/>
          <p:nvPr/>
        </p:nvSpPr>
        <p:spPr>
          <a:xfrm>
            <a:off x="5665788" y="4006850"/>
            <a:ext cx="1371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4744" name="直接连接符 244743"/>
          <p:cNvSpPr/>
          <p:nvPr/>
        </p:nvSpPr>
        <p:spPr>
          <a:xfrm>
            <a:off x="5665788" y="4845050"/>
            <a:ext cx="1371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4745" name="直接连接符 244744"/>
          <p:cNvSpPr/>
          <p:nvPr/>
        </p:nvSpPr>
        <p:spPr>
          <a:xfrm>
            <a:off x="5665788" y="4616450"/>
            <a:ext cx="1371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4746" name="直接连接符 244745"/>
          <p:cNvSpPr/>
          <p:nvPr/>
        </p:nvSpPr>
        <p:spPr>
          <a:xfrm>
            <a:off x="5665788" y="2863850"/>
            <a:ext cx="13716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4747" name="直接连接符 244746"/>
          <p:cNvSpPr/>
          <p:nvPr/>
        </p:nvSpPr>
        <p:spPr>
          <a:xfrm>
            <a:off x="5665788" y="1720850"/>
            <a:ext cx="0" cy="38100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4748" name="直接连接符 244747"/>
          <p:cNvSpPr/>
          <p:nvPr/>
        </p:nvSpPr>
        <p:spPr>
          <a:xfrm>
            <a:off x="7037388" y="1720850"/>
            <a:ext cx="0" cy="38100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4749" name="任意多边形 244748"/>
          <p:cNvSpPr/>
          <p:nvPr/>
        </p:nvSpPr>
        <p:spPr>
          <a:xfrm>
            <a:off x="5661025" y="1557338"/>
            <a:ext cx="1376363" cy="371475"/>
          </a:xfrm>
          <a:custGeom>
            <a:avLst/>
            <a:gdLst/>
            <a:ahLst/>
            <a:cxnLst/>
            <a:pathLst>
              <a:path w="867" h="234">
                <a:moveTo>
                  <a:pt x="0" y="133"/>
                </a:moveTo>
                <a:cubicBezTo>
                  <a:pt x="32" y="0"/>
                  <a:pt x="20" y="30"/>
                  <a:pt x="184" y="40"/>
                </a:cubicBezTo>
                <a:cubicBezTo>
                  <a:pt x="243" y="56"/>
                  <a:pt x="254" y="94"/>
                  <a:pt x="313" y="114"/>
                </a:cubicBezTo>
                <a:cubicBezTo>
                  <a:pt x="350" y="150"/>
                  <a:pt x="393" y="197"/>
                  <a:pt x="443" y="216"/>
                </a:cubicBezTo>
                <a:cubicBezTo>
                  <a:pt x="464" y="224"/>
                  <a:pt x="486" y="227"/>
                  <a:pt x="507" y="234"/>
                </a:cubicBezTo>
                <a:cubicBezTo>
                  <a:pt x="587" y="231"/>
                  <a:pt x="667" y="233"/>
                  <a:pt x="747" y="225"/>
                </a:cubicBezTo>
                <a:cubicBezTo>
                  <a:pt x="766" y="223"/>
                  <a:pt x="809" y="171"/>
                  <a:pt x="849" y="160"/>
                </a:cubicBezTo>
                <a:cubicBezTo>
                  <a:pt x="855" y="151"/>
                  <a:pt x="867" y="133"/>
                  <a:pt x="867" y="133"/>
                </a:cubicBezTo>
              </a:path>
            </a:pathLst>
          </a:custGeom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44750" name="任意多边形 244749"/>
          <p:cNvSpPr/>
          <p:nvPr/>
        </p:nvSpPr>
        <p:spPr>
          <a:xfrm>
            <a:off x="5646738" y="5270500"/>
            <a:ext cx="1408112" cy="354013"/>
          </a:xfrm>
          <a:custGeom>
            <a:avLst/>
            <a:gdLst/>
            <a:ahLst/>
            <a:cxnLst/>
            <a:pathLst>
              <a:path w="887" h="223">
                <a:moveTo>
                  <a:pt x="0" y="177"/>
                </a:moveTo>
                <a:cubicBezTo>
                  <a:pt x="38" y="164"/>
                  <a:pt x="91" y="110"/>
                  <a:pt x="130" y="84"/>
                </a:cubicBezTo>
                <a:cubicBezTo>
                  <a:pt x="146" y="73"/>
                  <a:pt x="185" y="66"/>
                  <a:pt x="185" y="66"/>
                </a:cubicBezTo>
                <a:cubicBezTo>
                  <a:pt x="247" y="0"/>
                  <a:pt x="354" y="43"/>
                  <a:pt x="434" y="47"/>
                </a:cubicBezTo>
                <a:cubicBezTo>
                  <a:pt x="466" y="60"/>
                  <a:pt x="482" y="64"/>
                  <a:pt x="508" y="84"/>
                </a:cubicBezTo>
                <a:cubicBezTo>
                  <a:pt x="539" y="109"/>
                  <a:pt x="561" y="136"/>
                  <a:pt x="600" y="149"/>
                </a:cubicBezTo>
                <a:cubicBezTo>
                  <a:pt x="654" y="200"/>
                  <a:pt x="771" y="215"/>
                  <a:pt x="840" y="223"/>
                </a:cubicBezTo>
                <a:cubicBezTo>
                  <a:pt x="862" y="191"/>
                  <a:pt x="869" y="155"/>
                  <a:pt x="887" y="121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44751" name="文本框 244750"/>
          <p:cNvSpPr txBox="1"/>
          <p:nvPr/>
        </p:nvSpPr>
        <p:spPr>
          <a:xfrm>
            <a:off x="4751388" y="2482850"/>
            <a:ext cx="9144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段首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244752" name="直接连接符 244751"/>
          <p:cNvSpPr/>
          <p:nvPr/>
        </p:nvSpPr>
        <p:spPr>
          <a:xfrm flipH="1">
            <a:off x="5665788" y="4616450"/>
            <a:ext cx="304800" cy="2286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4753" name="直接连接符 244752"/>
          <p:cNvSpPr/>
          <p:nvPr/>
        </p:nvSpPr>
        <p:spPr>
          <a:xfrm flipH="1">
            <a:off x="5894388" y="4616450"/>
            <a:ext cx="304800" cy="2286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4754" name="直接连接符 244753"/>
          <p:cNvSpPr/>
          <p:nvPr/>
        </p:nvSpPr>
        <p:spPr>
          <a:xfrm flipH="1">
            <a:off x="6122988" y="4616450"/>
            <a:ext cx="304800" cy="2286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4755" name="直接连接符 244754"/>
          <p:cNvSpPr/>
          <p:nvPr/>
        </p:nvSpPr>
        <p:spPr>
          <a:xfrm flipH="1">
            <a:off x="6351588" y="4616450"/>
            <a:ext cx="304800" cy="2286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4756" name="直接连接符 244755"/>
          <p:cNvSpPr/>
          <p:nvPr/>
        </p:nvSpPr>
        <p:spPr>
          <a:xfrm flipH="1">
            <a:off x="6580188" y="4616450"/>
            <a:ext cx="304800" cy="2286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4757" name="直接连接符 244756"/>
          <p:cNvSpPr/>
          <p:nvPr/>
        </p:nvSpPr>
        <p:spPr>
          <a:xfrm flipH="1">
            <a:off x="6808788" y="4616450"/>
            <a:ext cx="228600" cy="2286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4758" name="文本框 244757"/>
          <p:cNvSpPr txBox="1"/>
          <p:nvPr/>
        </p:nvSpPr>
        <p:spPr>
          <a:xfrm>
            <a:off x="4751388" y="4464050"/>
            <a:ext cx="990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栈底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244759" name="文本框 244758"/>
          <p:cNvSpPr txBox="1"/>
          <p:nvPr/>
        </p:nvSpPr>
        <p:spPr>
          <a:xfrm>
            <a:off x="4751388" y="3625850"/>
            <a:ext cx="9906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栈顶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244760" name="右大括号 244759"/>
          <p:cNvSpPr/>
          <p:nvPr/>
        </p:nvSpPr>
        <p:spPr>
          <a:xfrm>
            <a:off x="7189788" y="2559050"/>
            <a:ext cx="228600" cy="2286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22225" cap="sq" cmpd="sng">
            <a:solidFill>
              <a:srgbClr val="8000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44761" name="文本框 244760"/>
          <p:cNvSpPr txBox="1"/>
          <p:nvPr/>
        </p:nvSpPr>
        <p:spPr>
          <a:xfrm>
            <a:off x="7418388" y="2940050"/>
            <a:ext cx="609600" cy="15525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堆</a:t>
            </a:r>
            <a:endParaRPr lang="zh-CN" altLang="en-US" sz="2400" b="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栈</a:t>
            </a:r>
            <a:endParaRPr lang="zh-CN" altLang="en-US" sz="2400" b="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区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395665" y="261247"/>
            <a:ext cx="7792559" cy="672496"/>
          </a:xfrm>
        </p:spPr>
        <p:txBody>
          <a:bodyPr/>
          <a:lstStyle/>
          <a:p>
            <a:r>
              <a:rPr lang="zh-CN" altLang="en-US" dirty="0">
                <a:cs typeface="隶书" panose="02010509060101010101" pitchFamily="49" charset="-122"/>
              </a:rPr>
              <a:t>小结</a:t>
            </a:r>
            <a:endParaRPr lang="zh-CN" altLang="en-US" dirty="0" smtClean="0">
              <a:solidFill>
                <a:schemeClr val="tx1"/>
              </a:solidFill>
              <a:cs typeface="隶书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1846" y="1673351"/>
            <a:ext cx="8146066" cy="2779763"/>
          </a:xfrm>
        </p:spPr>
        <p:txBody>
          <a:bodyPr/>
          <a:lstStyle/>
          <a:p>
            <a:pPr algn="just">
              <a:spcAft>
                <a:spcPct val="0"/>
              </a:spcAft>
            </a:pPr>
            <a:r>
              <a:rPr lang="zh-CN" altLang="en-US" sz="2235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内存的分段是逻辑分段，不是物理段</a:t>
            </a:r>
            <a:r>
              <a:rPr lang="zh-CN" altLang="en-US" sz="2235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235" dirty="0" smtClean="0"/>
              <a:t>各个逻辑段在地址上可以不相连、可以部分重合，也可以完全重合</a:t>
            </a:r>
            <a:endParaRPr lang="en-US" altLang="zh-CN" sz="2235" dirty="0" smtClean="0"/>
          </a:p>
          <a:p>
            <a:pPr algn="just">
              <a:spcBef>
                <a:spcPts val="1200"/>
              </a:spcBef>
              <a:spcAft>
                <a:spcPct val="0"/>
              </a:spcAft>
            </a:pPr>
            <a:r>
              <a:rPr lang="zh-CN" altLang="en-US" sz="2235" u="sng" dirty="0" smtClean="0">
                <a:solidFill>
                  <a:schemeClr val="tx1"/>
                </a:solidFill>
              </a:rPr>
              <a:t>每个内存单元</a:t>
            </a:r>
            <a:r>
              <a:rPr lang="zh-CN" altLang="en-US" sz="2235" dirty="0" smtClean="0"/>
              <a:t>具</a:t>
            </a:r>
            <a:r>
              <a:rPr lang="zh-CN" altLang="en-US" sz="2235" dirty="0" smtClean="0">
                <a:solidFill>
                  <a:srgbClr val="C00000"/>
                </a:solidFill>
              </a:rPr>
              <a:t>有惟一物理地址</a:t>
            </a:r>
            <a:r>
              <a:rPr lang="zh-CN" altLang="en-US" sz="2235" dirty="0" smtClean="0"/>
              <a:t>，但可能</a:t>
            </a:r>
            <a:r>
              <a:rPr lang="zh-CN" altLang="en-US" sz="2235" dirty="0" smtClean="0">
                <a:solidFill>
                  <a:srgbClr val="C00000"/>
                </a:solidFill>
              </a:rPr>
              <a:t>具有多个逻辑地址</a:t>
            </a:r>
            <a:endParaRPr lang="en-US" altLang="zh-CN" sz="2235" dirty="0" smtClean="0"/>
          </a:p>
          <a:p>
            <a:pPr lvl="1" algn="just">
              <a:spcAft>
                <a:spcPct val="0"/>
              </a:spcAft>
            </a:pPr>
            <a:r>
              <a:rPr lang="zh-CN" altLang="en-US" sz="203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</a:t>
            </a:r>
            <a:r>
              <a:rPr lang="zh-CN" altLang="en-US" sz="203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段</a:t>
            </a:r>
            <a:r>
              <a:rPr lang="zh-CN" altLang="en-US" sz="2030" dirty="0" smtClean="0"/>
              <a:t>的大小</a:t>
            </a:r>
            <a:r>
              <a:rPr lang="zh-CN" altLang="en-US" sz="2030" dirty="0"/>
              <a:t>、位置都可</a:t>
            </a:r>
            <a:r>
              <a:rPr lang="zh-CN" altLang="en-US" sz="2030" dirty="0" smtClean="0"/>
              <a:t>改变</a:t>
            </a:r>
            <a:endParaRPr lang="en-US" altLang="zh-CN" sz="2030" dirty="0" smtClean="0"/>
          </a:p>
          <a:p>
            <a:pPr algn="just">
              <a:spcBef>
                <a:spcPts val="1200"/>
              </a:spcBef>
              <a:spcAft>
                <a:spcPct val="0"/>
              </a:spcAft>
            </a:pPr>
            <a:r>
              <a:rPr lang="zh-CN" altLang="en-US" sz="2235" dirty="0" smtClean="0"/>
              <a:t>一个逻辑段的默认容量为</a:t>
            </a:r>
            <a:r>
              <a:rPr lang="en-US" altLang="zh-CN" sz="2235" dirty="0" smtClean="0"/>
              <a:t>64KB</a:t>
            </a:r>
            <a:endParaRPr lang="en-US" altLang="zh-CN" sz="2235" dirty="0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76356" y="5812568"/>
            <a:ext cx="572508" cy="3870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1317B56-89F9-4124-BE51-92ADFAE73F62}" type="slidenum">
              <a:rPr lang="zh-CN" altLang="en-US" sz="142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42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>
            <a:off x="2623230" y="4156620"/>
            <a:ext cx="0" cy="475302"/>
          </a:xfrm>
          <a:prstGeom prst="straightConnector1">
            <a:avLst/>
          </a:prstGeom>
          <a:noFill/>
          <a:ln w="22225" cap="sq" algn="ctr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82208" y="4631922"/>
            <a:ext cx="1682044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3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16bit </a:t>
            </a:r>
            <a:r>
              <a:rPr lang="zh-CN" altLang="en-US" sz="203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计算机</a:t>
            </a:r>
            <a:endParaRPr lang="zh-CN" altLang="en-US" sz="203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88175" y="3430769"/>
            <a:ext cx="2706586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每个内存单元的段地址和偏移地址都</a:t>
            </a:r>
            <a:r>
              <a:rPr lang="zh-CN" altLang="en-US" sz="1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可变</a:t>
            </a:r>
            <a:endParaRPr lang="en-US" altLang="zh-CN" sz="1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4974814" y="3430769"/>
            <a:ext cx="1013361" cy="253353"/>
          </a:xfrm>
          <a:custGeom>
            <a:avLst/>
            <a:gdLst>
              <a:gd name="connsiteX0" fmla="*/ 0 w 997527"/>
              <a:gd name="connsiteY0" fmla="*/ 0 h 249394"/>
              <a:gd name="connsiteX1" fmla="*/ 207818 w 997527"/>
              <a:gd name="connsiteY1" fmla="*/ 41563 h 249394"/>
              <a:gd name="connsiteX2" fmla="*/ 249382 w 997527"/>
              <a:gd name="connsiteY2" fmla="*/ 55418 h 249394"/>
              <a:gd name="connsiteX3" fmla="*/ 304800 w 997527"/>
              <a:gd name="connsiteY3" fmla="*/ 96982 h 249394"/>
              <a:gd name="connsiteX4" fmla="*/ 401782 w 997527"/>
              <a:gd name="connsiteY4" fmla="*/ 124691 h 249394"/>
              <a:gd name="connsiteX5" fmla="*/ 498763 w 997527"/>
              <a:gd name="connsiteY5" fmla="*/ 152400 h 249394"/>
              <a:gd name="connsiteX6" fmla="*/ 692727 w 997527"/>
              <a:gd name="connsiteY6" fmla="*/ 166254 h 249394"/>
              <a:gd name="connsiteX7" fmla="*/ 734291 w 997527"/>
              <a:gd name="connsiteY7" fmla="*/ 193963 h 249394"/>
              <a:gd name="connsiteX8" fmla="*/ 831273 w 997527"/>
              <a:gd name="connsiteY8" fmla="*/ 207818 h 249394"/>
              <a:gd name="connsiteX9" fmla="*/ 900545 w 997527"/>
              <a:gd name="connsiteY9" fmla="*/ 221673 h 249394"/>
              <a:gd name="connsiteX10" fmla="*/ 997527 w 997527"/>
              <a:gd name="connsiteY10" fmla="*/ 249382 h 24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7527" h="249394">
                <a:moveTo>
                  <a:pt x="0" y="0"/>
                </a:moveTo>
                <a:cubicBezTo>
                  <a:pt x="72764" y="13230"/>
                  <a:pt x="138585" y="21782"/>
                  <a:pt x="207818" y="41563"/>
                </a:cubicBezTo>
                <a:cubicBezTo>
                  <a:pt x="221860" y="45575"/>
                  <a:pt x="235527" y="50800"/>
                  <a:pt x="249382" y="55418"/>
                </a:cubicBezTo>
                <a:cubicBezTo>
                  <a:pt x="267855" y="69273"/>
                  <a:pt x="283779" y="87427"/>
                  <a:pt x="304800" y="96982"/>
                </a:cubicBezTo>
                <a:cubicBezTo>
                  <a:pt x="335407" y="110894"/>
                  <a:pt x="369579" y="115030"/>
                  <a:pt x="401782" y="124691"/>
                </a:cubicBezTo>
                <a:cubicBezTo>
                  <a:pt x="432685" y="133962"/>
                  <a:pt x="466629" y="148830"/>
                  <a:pt x="498763" y="152400"/>
                </a:cubicBezTo>
                <a:cubicBezTo>
                  <a:pt x="563186" y="159558"/>
                  <a:pt x="628072" y="161636"/>
                  <a:pt x="692727" y="166254"/>
                </a:cubicBezTo>
                <a:cubicBezTo>
                  <a:pt x="706582" y="175490"/>
                  <a:pt x="718342" y="189178"/>
                  <a:pt x="734291" y="193963"/>
                </a:cubicBezTo>
                <a:cubicBezTo>
                  <a:pt x="765569" y="203347"/>
                  <a:pt x="799062" y="202449"/>
                  <a:pt x="831273" y="207818"/>
                </a:cubicBezTo>
                <a:cubicBezTo>
                  <a:pt x="854501" y="211689"/>
                  <a:pt x="877827" y="215477"/>
                  <a:pt x="900545" y="221673"/>
                </a:cubicBezTo>
                <a:cubicBezTo>
                  <a:pt x="1007498" y="250842"/>
                  <a:pt x="951391" y="249382"/>
                  <a:pt x="997527" y="249382"/>
                </a:cubicBezTo>
              </a:path>
            </a:pathLst>
          </a:cu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2891" tIns="46445" rIns="92891" bIns="46445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3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9" grpId="0" bldLvl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328990" y="261247"/>
            <a:ext cx="7792559" cy="672496"/>
          </a:xfrm>
        </p:spPr>
        <p:txBody>
          <a:bodyPr/>
          <a:lstStyle/>
          <a:p>
            <a:r>
              <a:rPr lang="zh-CN" altLang="en-US" dirty="0" smtClean="0">
                <a:cs typeface="隶书" panose="02010509060101010101" pitchFamily="49" charset="-122"/>
              </a:rPr>
              <a:t>逻辑段与逻辑地址</a:t>
            </a:r>
            <a:endParaRPr lang="zh-CN" altLang="en-US" dirty="0" smtClean="0">
              <a:cs typeface="隶书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317" y="1600200"/>
            <a:ext cx="8120137" cy="1024139"/>
          </a:xfrm>
        </p:spPr>
        <p:txBody>
          <a:bodyPr/>
          <a:lstStyle/>
          <a:p>
            <a:pPr marL="0" indent="0">
              <a:spcAft>
                <a:spcPct val="0"/>
              </a:spcAft>
              <a:buNone/>
            </a:pPr>
            <a:r>
              <a:rPr lang="zh-CN" altLang="en-US" sz="203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</a:t>
            </a:r>
            <a:r>
              <a:rPr lang="zh-CN" altLang="en-US" sz="203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个物理地址可以对应若干逻辑</a:t>
            </a:r>
            <a:r>
              <a:rPr lang="zh-CN" altLang="en-US" sz="203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地址，而一个逻辑地址则对应惟一的物理地址</a:t>
            </a:r>
            <a:endParaRPr lang="zh-CN" altLang="en-US" sz="203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351260" y="3738260"/>
            <a:ext cx="1080508" cy="37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83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00A0H</a:t>
            </a:r>
            <a:endParaRPr kumimoji="1" lang="en-US" altLang="zh-CN" sz="183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6881585" y="3696330"/>
            <a:ext cx="1786870" cy="37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183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183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50AH:0000H</a:t>
            </a:r>
            <a:endParaRPr kumimoji="1" lang="en-US" altLang="zh-CN" sz="183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AutoShape 14"/>
          <p:cNvSpPr/>
          <p:nvPr/>
        </p:nvSpPr>
        <p:spPr bwMode="auto">
          <a:xfrm>
            <a:off x="6739667" y="2831924"/>
            <a:ext cx="214488" cy="1511099"/>
          </a:xfrm>
          <a:prstGeom prst="rightBrace">
            <a:avLst>
              <a:gd name="adj1" fmla="val 54959"/>
              <a:gd name="adj2" fmla="val 50000"/>
            </a:avLst>
          </a:prstGeom>
          <a:noFill/>
          <a:ln w="25400" cap="sq">
            <a:solidFill>
              <a:srgbClr val="99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00"/>
          </a:p>
        </p:txBody>
      </p:sp>
      <p:sp>
        <p:nvSpPr>
          <p:cNvPr id="8" name="AutoShape 16"/>
          <p:cNvSpPr/>
          <p:nvPr/>
        </p:nvSpPr>
        <p:spPr bwMode="auto">
          <a:xfrm>
            <a:off x="6809013" y="3772127"/>
            <a:ext cx="216102" cy="1390146"/>
          </a:xfrm>
          <a:prstGeom prst="rightBrace">
            <a:avLst>
              <a:gd name="adj1" fmla="val 42558"/>
              <a:gd name="adj2" fmla="val 50000"/>
            </a:avLst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0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596518" y="2770641"/>
            <a:ext cx="1727201" cy="37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183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kumimoji="1" lang="en-US" altLang="zh-CN" sz="183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sz="183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183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H:0000H</a:t>
            </a:r>
            <a:endParaRPr kumimoji="1" lang="en-US" altLang="zh-CN" sz="183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" name="组合 32"/>
          <p:cNvGrpSpPr/>
          <p:nvPr/>
        </p:nvGrpSpPr>
        <p:grpSpPr bwMode="auto">
          <a:xfrm>
            <a:off x="5305978" y="2770641"/>
            <a:ext cx="1375632" cy="2902857"/>
            <a:chOff x="5710234" y="2214554"/>
            <a:chExt cx="1376374" cy="3429024"/>
          </a:xfrm>
        </p:grpSpPr>
        <p:sp>
          <p:nvSpPr>
            <p:cNvPr id="63513" name="Rectangle 5"/>
            <p:cNvSpPr>
              <a:spLocks noChangeArrowheads="1"/>
            </p:cNvSpPr>
            <p:nvPr/>
          </p:nvSpPr>
          <p:spPr bwMode="auto">
            <a:xfrm>
              <a:off x="5710234" y="2214554"/>
              <a:ext cx="1371600" cy="3429024"/>
            </a:xfrm>
            <a:prstGeom prst="rect">
              <a:avLst/>
            </a:prstGeom>
            <a:solidFill>
              <a:srgbClr val="33CC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00"/>
            </a:p>
          </p:txBody>
        </p:sp>
        <p:sp>
          <p:nvSpPr>
            <p:cNvPr id="63514" name="Line 6"/>
            <p:cNvSpPr>
              <a:spLocks noChangeShapeType="1"/>
            </p:cNvSpPr>
            <p:nvPr/>
          </p:nvSpPr>
          <p:spPr bwMode="auto">
            <a:xfrm>
              <a:off x="5715008" y="3357562"/>
              <a:ext cx="1371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  <p:sp>
          <p:nvSpPr>
            <p:cNvPr id="63515" name="Line 7"/>
            <p:cNvSpPr>
              <a:spLocks noChangeShapeType="1"/>
            </p:cNvSpPr>
            <p:nvPr/>
          </p:nvSpPr>
          <p:spPr bwMode="auto">
            <a:xfrm>
              <a:off x="5710234" y="3733800"/>
              <a:ext cx="1371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  <p:sp>
          <p:nvSpPr>
            <p:cNvPr id="63516" name="Line 8"/>
            <p:cNvSpPr>
              <a:spLocks noChangeShapeType="1"/>
            </p:cNvSpPr>
            <p:nvPr/>
          </p:nvSpPr>
          <p:spPr bwMode="auto">
            <a:xfrm>
              <a:off x="5710234" y="4267200"/>
              <a:ext cx="1371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  <p:sp>
          <p:nvSpPr>
            <p:cNvPr id="63517" name="Line 15"/>
            <p:cNvSpPr>
              <a:spLocks noChangeShapeType="1"/>
            </p:cNvSpPr>
            <p:nvPr/>
          </p:nvSpPr>
          <p:spPr bwMode="auto">
            <a:xfrm>
              <a:off x="5710234" y="5638800"/>
              <a:ext cx="1371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  <p:sp>
          <p:nvSpPr>
            <p:cNvPr id="63518" name="Line 18"/>
            <p:cNvSpPr>
              <a:spLocks noChangeShapeType="1"/>
            </p:cNvSpPr>
            <p:nvPr/>
          </p:nvSpPr>
          <p:spPr bwMode="auto">
            <a:xfrm>
              <a:off x="5710234" y="4724400"/>
              <a:ext cx="1371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  <p:sp>
          <p:nvSpPr>
            <p:cNvPr id="63519" name="Line 6"/>
            <p:cNvSpPr>
              <a:spLocks noChangeShapeType="1"/>
            </p:cNvSpPr>
            <p:nvPr/>
          </p:nvSpPr>
          <p:spPr bwMode="auto">
            <a:xfrm>
              <a:off x="5715008" y="2571744"/>
              <a:ext cx="1371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  <p:sp>
          <p:nvSpPr>
            <p:cNvPr id="63520" name="Line 6"/>
            <p:cNvSpPr>
              <a:spLocks noChangeShapeType="1"/>
            </p:cNvSpPr>
            <p:nvPr/>
          </p:nvSpPr>
          <p:spPr bwMode="auto">
            <a:xfrm>
              <a:off x="5715008" y="4714884"/>
              <a:ext cx="1371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  <p:sp>
          <p:nvSpPr>
            <p:cNvPr id="63521" name="Text Box 11"/>
            <p:cNvSpPr txBox="1">
              <a:spLocks noChangeArrowheads="1"/>
            </p:cNvSpPr>
            <p:nvPr/>
          </p:nvSpPr>
          <p:spPr bwMode="auto">
            <a:xfrm>
              <a:off x="6072198" y="2691466"/>
              <a:ext cx="714380" cy="625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45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┅</a:t>
              </a:r>
              <a:endParaRPr kumimoji="1" lang="en-US" altLang="zh-CN" sz="2845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21" name="直接连接符 20"/>
          <p:cNvCxnSpPr>
            <a:cxnSpLocks noChangeShapeType="1"/>
          </p:cNvCxnSpPr>
          <p:nvPr/>
        </p:nvCxnSpPr>
        <p:spPr bwMode="auto">
          <a:xfrm>
            <a:off x="5310817" y="5197753"/>
            <a:ext cx="1378857" cy="1612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连接符 21"/>
          <p:cNvCxnSpPr>
            <a:cxnSpLocks noChangeShapeType="1"/>
          </p:cNvCxnSpPr>
          <p:nvPr/>
        </p:nvCxnSpPr>
        <p:spPr bwMode="auto">
          <a:xfrm>
            <a:off x="5310817" y="4041447"/>
            <a:ext cx="1378857" cy="1613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矩形 22"/>
          <p:cNvSpPr/>
          <p:nvPr/>
        </p:nvSpPr>
        <p:spPr bwMode="auto">
          <a:xfrm>
            <a:off x="5312429" y="3738260"/>
            <a:ext cx="1354667" cy="30318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sq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5312429" y="2770641"/>
            <a:ext cx="1354667" cy="306413"/>
          </a:xfrm>
          <a:prstGeom prst="rect">
            <a:avLst/>
          </a:prstGeom>
          <a:solidFill>
            <a:srgbClr val="FF6600"/>
          </a:solidFill>
          <a:ln w="12700" cap="sq" algn="ctr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0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3546524" y="3739873"/>
            <a:ext cx="1009549" cy="37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183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kumimoji="1" lang="en-US" altLang="zh-CN" sz="183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sz="183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183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H:</a:t>
            </a:r>
            <a:endParaRPr kumimoji="1" lang="en-US" altLang="zh-CN" sz="183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312429" y="3697943"/>
            <a:ext cx="1354667" cy="304799"/>
          </a:xfrm>
          <a:prstGeom prst="rect">
            <a:avLst/>
          </a:prstGeom>
          <a:solidFill>
            <a:srgbClr val="FF6600"/>
          </a:solidFill>
          <a:ln w="12700" cap="sq" algn="ctr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sz="100"/>
          </a:p>
        </p:txBody>
      </p:sp>
      <p:cxnSp>
        <p:nvCxnSpPr>
          <p:cNvPr id="32" name="直接箭头连接符 31"/>
          <p:cNvCxnSpPr>
            <a:cxnSpLocks noChangeShapeType="1"/>
          </p:cNvCxnSpPr>
          <p:nvPr/>
        </p:nvCxnSpPr>
        <p:spPr bwMode="auto">
          <a:xfrm flipH="1">
            <a:off x="4556074" y="3935009"/>
            <a:ext cx="767644" cy="635403"/>
          </a:xfrm>
          <a:prstGeom prst="straightConnector1">
            <a:avLst/>
          </a:prstGeom>
          <a:noFill/>
          <a:ln w="22225" cap="sq" algn="ctr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825699" y="4488627"/>
            <a:ext cx="2185207" cy="76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3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具有惟一物理地址：</a:t>
            </a:r>
            <a:endParaRPr lang="en-US" altLang="zh-CN" sz="183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3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250A0H</a:t>
            </a:r>
            <a:endParaRPr lang="zh-CN" altLang="en-US" sz="183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6" name="组合 32"/>
          <p:cNvGrpSpPr/>
          <p:nvPr/>
        </p:nvGrpSpPr>
        <p:grpSpPr bwMode="auto">
          <a:xfrm>
            <a:off x="5301140" y="3696330"/>
            <a:ext cx="1370794" cy="1503035"/>
            <a:chOff x="6660232" y="4365104"/>
            <a:chExt cx="1371600" cy="1728192"/>
          </a:xfrm>
        </p:grpSpPr>
        <p:sp>
          <p:nvSpPr>
            <p:cNvPr id="63511" name="Rectangle 20"/>
            <p:cNvSpPr>
              <a:spLocks noChangeArrowheads="1"/>
            </p:cNvSpPr>
            <p:nvPr/>
          </p:nvSpPr>
          <p:spPr bwMode="auto">
            <a:xfrm>
              <a:off x="6660232" y="4365104"/>
              <a:ext cx="1371600" cy="1728192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100"/>
            </a:p>
          </p:txBody>
        </p:sp>
        <p:sp>
          <p:nvSpPr>
            <p:cNvPr id="63512" name="Line 6"/>
            <p:cNvSpPr>
              <a:spLocks noChangeShapeType="1"/>
            </p:cNvSpPr>
            <p:nvPr/>
          </p:nvSpPr>
          <p:spPr bwMode="auto">
            <a:xfrm>
              <a:off x="6671955" y="4766130"/>
              <a:ext cx="1350000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5301140" y="3696329"/>
            <a:ext cx="1360922" cy="345924"/>
          </a:xfrm>
          <a:prstGeom prst="rect">
            <a:avLst/>
          </a:prstGeom>
          <a:solidFill>
            <a:schemeClr val="accent5">
              <a:lumMod val="10000"/>
            </a:schemeClr>
          </a:solidFill>
          <a:ln w="12700" cap="sq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2891" tIns="46445" rIns="92891" bIns="46445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3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94997" y="3468508"/>
            <a:ext cx="2491620" cy="202628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183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       可以同时属于两个不同类型的逻辑段（如</a:t>
            </a:r>
            <a:r>
              <a:rPr lang="zh-CN" altLang="en-US" sz="183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既是数据段，</a:t>
            </a:r>
            <a:r>
              <a:rPr lang="zh-CN" altLang="en-US" sz="183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又</a:t>
            </a:r>
            <a:r>
              <a:rPr lang="zh-CN" altLang="en-US" sz="183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属于附加段</a:t>
            </a:r>
            <a:r>
              <a:rPr lang="zh-CN" altLang="en-US" sz="183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183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183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       可以分时属于两个相同类型的段</a:t>
            </a:r>
            <a:endParaRPr lang="zh-CN" altLang="en-US" sz="183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 bwMode="auto">
          <a:xfrm>
            <a:off x="3318975" y="3985862"/>
            <a:ext cx="2068945" cy="436563"/>
          </a:xfrm>
          <a:custGeom>
            <a:avLst/>
            <a:gdLst>
              <a:gd name="connsiteX0" fmla="*/ 2036618 w 2036618"/>
              <a:gd name="connsiteY0" fmla="*/ 0 h 429742"/>
              <a:gd name="connsiteX1" fmla="*/ 1967345 w 2036618"/>
              <a:gd name="connsiteY1" fmla="*/ 55418 h 429742"/>
              <a:gd name="connsiteX2" fmla="*/ 1939636 w 2036618"/>
              <a:gd name="connsiteY2" fmla="*/ 96982 h 429742"/>
              <a:gd name="connsiteX3" fmla="*/ 1898072 w 2036618"/>
              <a:gd name="connsiteY3" fmla="*/ 138546 h 429742"/>
              <a:gd name="connsiteX4" fmla="*/ 1870363 w 2036618"/>
              <a:gd name="connsiteY4" fmla="*/ 180109 h 429742"/>
              <a:gd name="connsiteX5" fmla="*/ 1842654 w 2036618"/>
              <a:gd name="connsiteY5" fmla="*/ 235527 h 429742"/>
              <a:gd name="connsiteX6" fmla="*/ 1801091 w 2036618"/>
              <a:gd name="connsiteY6" fmla="*/ 263236 h 429742"/>
              <a:gd name="connsiteX7" fmla="*/ 1676400 w 2036618"/>
              <a:gd name="connsiteY7" fmla="*/ 374073 h 429742"/>
              <a:gd name="connsiteX8" fmla="*/ 1620981 w 2036618"/>
              <a:gd name="connsiteY8" fmla="*/ 387927 h 429742"/>
              <a:gd name="connsiteX9" fmla="*/ 1579418 w 2036618"/>
              <a:gd name="connsiteY9" fmla="*/ 401782 h 429742"/>
              <a:gd name="connsiteX10" fmla="*/ 1066800 w 2036618"/>
              <a:gd name="connsiteY10" fmla="*/ 415636 h 429742"/>
              <a:gd name="connsiteX11" fmla="*/ 0 w 2036618"/>
              <a:gd name="connsiteY11" fmla="*/ 429491 h 429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6618" h="429742">
                <a:moveTo>
                  <a:pt x="2036618" y="0"/>
                </a:moveTo>
                <a:cubicBezTo>
                  <a:pt x="2013527" y="18473"/>
                  <a:pt x="1988255" y="34508"/>
                  <a:pt x="1967345" y="55418"/>
                </a:cubicBezTo>
                <a:cubicBezTo>
                  <a:pt x="1955571" y="67192"/>
                  <a:pt x="1950296" y="84190"/>
                  <a:pt x="1939636" y="96982"/>
                </a:cubicBezTo>
                <a:cubicBezTo>
                  <a:pt x="1927093" y="112034"/>
                  <a:pt x="1910615" y="123494"/>
                  <a:pt x="1898072" y="138546"/>
                </a:cubicBezTo>
                <a:cubicBezTo>
                  <a:pt x="1887412" y="151338"/>
                  <a:pt x="1878624" y="165652"/>
                  <a:pt x="1870363" y="180109"/>
                </a:cubicBezTo>
                <a:cubicBezTo>
                  <a:pt x="1860116" y="198041"/>
                  <a:pt x="1855876" y="219661"/>
                  <a:pt x="1842654" y="235527"/>
                </a:cubicBezTo>
                <a:cubicBezTo>
                  <a:pt x="1831994" y="248319"/>
                  <a:pt x="1813536" y="252174"/>
                  <a:pt x="1801091" y="263236"/>
                </a:cubicBezTo>
                <a:cubicBezTo>
                  <a:pt x="1773572" y="287698"/>
                  <a:pt x="1721937" y="354558"/>
                  <a:pt x="1676400" y="374073"/>
                </a:cubicBezTo>
                <a:cubicBezTo>
                  <a:pt x="1658898" y="381574"/>
                  <a:pt x="1639290" y="382696"/>
                  <a:pt x="1620981" y="387927"/>
                </a:cubicBezTo>
                <a:cubicBezTo>
                  <a:pt x="1606939" y="391939"/>
                  <a:pt x="1594004" y="401053"/>
                  <a:pt x="1579418" y="401782"/>
                </a:cubicBezTo>
                <a:cubicBezTo>
                  <a:pt x="1408696" y="410318"/>
                  <a:pt x="1237684" y="411468"/>
                  <a:pt x="1066800" y="415636"/>
                </a:cubicBezTo>
                <a:cubicBezTo>
                  <a:pt x="364126" y="432774"/>
                  <a:pt x="602497" y="429491"/>
                  <a:pt x="0" y="429491"/>
                </a:cubicBezTo>
              </a:path>
            </a:pathLst>
          </a:custGeom>
          <a:noFill/>
          <a:ln w="15875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2891" tIns="46445" rIns="92891" bIns="46445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3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bldLvl="0" animBg="1"/>
      <p:bldP spid="8" grpId="0" bldLvl="0" animBg="1"/>
      <p:bldP spid="9" grpId="0"/>
      <p:bldP spid="23" grpId="0" bldLvl="0" animBg="1"/>
      <p:bldP spid="24" grpId="0" bldLvl="0" animBg="1"/>
      <p:bldP spid="25" grpId="0"/>
      <p:bldP spid="29" grpId="0" bldLvl="0" animBg="1"/>
      <p:bldP spid="34" grpId="0"/>
      <p:bldP spid="34" grpId="1"/>
      <p:bldP spid="2" grpId="0" bldLvl="0" animBg="1"/>
      <p:bldP spid="35" grpId="0" bldLvl="0" animBg="1"/>
      <p:bldP spid="4" grpId="0" bldLvl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475747" y="323477"/>
            <a:ext cx="7792559" cy="730553"/>
          </a:xfrm>
        </p:spPr>
        <p:txBody>
          <a:bodyPr/>
          <a:lstStyle/>
          <a:p>
            <a:r>
              <a:rPr lang="zh-CN" altLang="en-US" dirty="0">
                <a:cs typeface="隶书" panose="02010509060101010101" pitchFamily="49" charset="-122"/>
              </a:rPr>
              <a:t>关于</a:t>
            </a:r>
            <a:r>
              <a:rPr lang="zh-CN" altLang="en-US" dirty="0" smtClean="0">
                <a:cs typeface="隶书" panose="02010509060101010101" pitchFamily="49" charset="-122"/>
              </a:rPr>
              <a:t>逻辑段的总结说明</a:t>
            </a:r>
            <a:endParaRPr lang="zh-CN" altLang="en-US" dirty="0" smtClean="0">
              <a:cs typeface="隶书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457" y="1780822"/>
            <a:ext cx="4960660" cy="398820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440" smtClean="0"/>
              <a:t>同一程序模块装入主存时，不同类型的段可以装入在相同</a:t>
            </a:r>
            <a:r>
              <a:rPr lang="en-US" altLang="zh-CN" sz="2440" smtClean="0"/>
              <a:t>/</a:t>
            </a:r>
            <a:r>
              <a:rPr lang="zh-CN" altLang="en-US" sz="2440" smtClean="0"/>
              <a:t>不同的物理空间</a:t>
            </a:r>
            <a:endParaRPr lang="en-US" altLang="zh-CN" sz="2440" smtClean="0"/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zh-CN" altLang="en-US" sz="2030" smtClean="0"/>
              <a:t>两个逻辑段完全重合或部分重合</a:t>
            </a:r>
            <a:endParaRPr lang="en-US" altLang="zh-CN" sz="2030" smtClean="0"/>
          </a:p>
          <a:p>
            <a:pPr>
              <a:spcAft>
                <a:spcPts val="600"/>
              </a:spcAft>
            </a:pPr>
            <a:r>
              <a:rPr lang="zh-CN" altLang="en-US" sz="2440" smtClean="0"/>
              <a:t>两个不同程序模块装入主存时，同一类型的逻辑段也可以装入相同或不同的物理空间中</a:t>
            </a:r>
            <a:endParaRPr lang="zh-CN" altLang="en-US" sz="2440" smtClean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29601" y="5894816"/>
            <a:ext cx="819251" cy="3870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B93EC9D-692E-41FD-9C71-5C814B916F4C}" type="slidenum">
              <a:rPr lang="zh-CN" altLang="en-US" sz="142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42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68547" y="1892099"/>
            <a:ext cx="1369180" cy="3999492"/>
          </a:xfrm>
          <a:prstGeom prst="rect">
            <a:avLst/>
          </a:prstGeom>
          <a:solidFill>
            <a:srgbClr val="33CC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10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368547" y="2472670"/>
            <a:ext cx="136918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0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368547" y="3440289"/>
            <a:ext cx="136918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0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6368547" y="3891845"/>
            <a:ext cx="136918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0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339645" y="2332365"/>
            <a:ext cx="1067606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3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10550</a:t>
            </a:r>
            <a:r>
              <a:rPr kumimoji="1" lang="en-US" altLang="zh-CN" sz="203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en-US" altLang="zh-CN" sz="203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310616" y="3246766"/>
            <a:ext cx="1170819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3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250</a:t>
            </a:r>
            <a:r>
              <a:rPr kumimoji="1" lang="en-US" altLang="zh-CN" sz="203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A0H</a:t>
            </a:r>
            <a:endParaRPr kumimoji="1" lang="en-US" altLang="zh-CN" sz="203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304166" y="3762829"/>
            <a:ext cx="114017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3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03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EF00H</a:t>
            </a:r>
            <a:endParaRPr kumimoji="1" lang="en-US" altLang="zh-CN" sz="203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AutoShape 13"/>
          <p:cNvSpPr/>
          <p:nvPr/>
        </p:nvSpPr>
        <p:spPr bwMode="auto">
          <a:xfrm>
            <a:off x="7829651" y="2472670"/>
            <a:ext cx="137079" cy="709587"/>
          </a:xfrm>
          <a:prstGeom prst="rightBrace">
            <a:avLst>
              <a:gd name="adj1" fmla="val 51765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00"/>
          </a:p>
        </p:txBody>
      </p:sp>
      <p:sp>
        <p:nvSpPr>
          <p:cNvPr id="15" name="AutoShape 14"/>
          <p:cNvSpPr/>
          <p:nvPr/>
        </p:nvSpPr>
        <p:spPr bwMode="auto">
          <a:xfrm>
            <a:off x="7816750" y="3440289"/>
            <a:ext cx="149980" cy="838603"/>
          </a:xfrm>
          <a:prstGeom prst="rightBrace">
            <a:avLst>
              <a:gd name="adj1" fmla="val 55914"/>
              <a:gd name="adj2" fmla="val 50000"/>
            </a:avLst>
          </a:prstGeom>
          <a:noFill/>
          <a:ln w="25400" cap="sq">
            <a:solidFill>
              <a:srgbClr val="99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00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6368547" y="5052988"/>
            <a:ext cx="136918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00"/>
          </a:p>
        </p:txBody>
      </p:sp>
      <p:sp>
        <p:nvSpPr>
          <p:cNvPr id="17" name="AutoShape 16"/>
          <p:cNvSpPr/>
          <p:nvPr/>
        </p:nvSpPr>
        <p:spPr bwMode="auto">
          <a:xfrm>
            <a:off x="7842553" y="3891845"/>
            <a:ext cx="196749" cy="838603"/>
          </a:xfrm>
          <a:prstGeom prst="rightBrace">
            <a:avLst>
              <a:gd name="adj1" fmla="val 42623"/>
              <a:gd name="adj2" fmla="val 50000"/>
            </a:avLst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373384" y="3901521"/>
            <a:ext cx="1369181" cy="814412"/>
          </a:xfrm>
          <a:prstGeom prst="rect">
            <a:avLst/>
          </a:prstGeom>
          <a:solidFill>
            <a:srgbClr val="008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100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6368547" y="4278893"/>
            <a:ext cx="136918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373384" y="3891845"/>
            <a:ext cx="1369181" cy="387048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10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894159" y="2633940"/>
            <a:ext cx="1154692" cy="37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183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代码段</a:t>
            </a:r>
            <a:r>
              <a:rPr kumimoji="1" lang="en-US" altLang="zh-CN" sz="183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kumimoji="1" lang="zh-CN" altLang="en-US" sz="1830" b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8003823" y="3666067"/>
            <a:ext cx="1045029" cy="37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183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数据段</a:t>
            </a:r>
            <a:endParaRPr kumimoji="1" lang="zh-CN" altLang="en-US" sz="183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8044140" y="4170841"/>
            <a:ext cx="1004712" cy="37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183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附加段</a:t>
            </a:r>
            <a:endParaRPr kumimoji="1" lang="zh-CN" altLang="en-US" sz="1830" b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7921575" y="2624264"/>
            <a:ext cx="1127277" cy="37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183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代码段</a:t>
            </a:r>
            <a:r>
              <a:rPr kumimoji="1" lang="en-US" altLang="zh-CN" sz="183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kumimoji="1" lang="zh-CN" altLang="en-US" sz="183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kumimoji="1" lang="zh-CN" altLang="en-US" sz="1830" b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AutoShape 25"/>
          <p:cNvSpPr/>
          <p:nvPr/>
        </p:nvSpPr>
        <p:spPr bwMode="auto">
          <a:xfrm>
            <a:off x="7779657" y="2472670"/>
            <a:ext cx="225778" cy="709587"/>
          </a:xfrm>
          <a:prstGeom prst="rightBrace">
            <a:avLst>
              <a:gd name="adj1" fmla="val 3142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00"/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6374997" y="3182258"/>
            <a:ext cx="1359504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0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/>
      <p:bldP spid="14" grpId="0" bldLvl="0" animBg="1"/>
      <p:bldP spid="14" grpId="1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2" grpId="0"/>
      <p:bldP spid="22" grpId="1"/>
      <p:bldP spid="23" grpId="0"/>
      <p:bldP spid="24" grpId="0"/>
      <p:bldP spid="25" grpId="0"/>
      <p:bldP spid="26" grpId="0" bldLvl="0" animBg="1"/>
      <p:bldP spid="27" grpId="0" bldLvl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328990" y="333002"/>
            <a:ext cx="7792559" cy="672496"/>
          </a:xfrm>
        </p:spPr>
        <p:txBody>
          <a:bodyPr/>
          <a:lstStyle/>
          <a:p>
            <a:r>
              <a:rPr lang="zh-CN" altLang="en-US" dirty="0">
                <a:cs typeface="隶书" panose="02010509060101010101" pitchFamily="49" charset="-122"/>
              </a:rPr>
              <a:t>关于逻辑段的总结说明</a:t>
            </a:r>
            <a:endParaRPr lang="zh-CN" altLang="en-US" dirty="0" smtClean="0">
              <a:cs typeface="隶书" panose="02010509060101010101" pitchFamily="49" charset="-122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76356" y="5812568"/>
            <a:ext cx="572508" cy="3870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1317B56-89F9-4124-BE51-92ADFAE73F62}" type="slidenum">
              <a:rPr lang="zh-CN" altLang="en-US" sz="142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42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95213" y="1704396"/>
            <a:ext cx="4881448" cy="1045845"/>
          </a:xfrm>
          <a:prstGeom prst="rect">
            <a:avLst/>
          </a:prstGeom>
          <a:solidFill>
            <a:srgbClr val="CCFFFF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3142" bIns="73142" anchor="ctr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44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一个内存单元可以同时处于两个不同类型的逻辑段</a:t>
            </a:r>
            <a:endParaRPr lang="zh-CN" altLang="en-US" sz="244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53356" y="3118413"/>
            <a:ext cx="5632626" cy="10458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3142" bIns="73142" anchor="ctr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44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一个内存单元可以在不同的时刻属于相同（或不同）类型的段</a:t>
            </a:r>
            <a:endParaRPr lang="zh-CN" altLang="en-US" sz="244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450621" y="4668818"/>
            <a:ext cx="5559475" cy="1045845"/>
          </a:xfrm>
          <a:prstGeom prst="rect">
            <a:avLst/>
          </a:prstGeom>
          <a:solidFill>
            <a:srgbClr val="FFCCFF"/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3142" bIns="73142" anchor="ctr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44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不同类型段在内存中可以完全重合、部分重合、相邻、不相邻</a:t>
            </a:r>
            <a:endParaRPr lang="zh-CN" altLang="en-US" sz="244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7267" name="文本占位符 26726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系统级</a:t>
            </a:r>
            <a:endParaRPr lang="zh-CN" altLang="en-US" dirty="0"/>
          </a:p>
          <a:p>
            <a:r>
              <a:rPr lang="zh-CN" altLang="en-US" sz="2400" dirty="0"/>
              <a:t>以微型计算机为中心，配以相应的</a:t>
            </a:r>
            <a:r>
              <a:rPr lang="zh-CN" altLang="en-US" sz="2400" u="sng" dirty="0">
                <a:solidFill>
                  <a:srgbClr val="990000"/>
                </a:solidFill>
              </a:rPr>
              <a:t>外围设备</a:t>
            </a:r>
            <a:r>
              <a:rPr lang="zh-CN" altLang="en-US" sz="2400" dirty="0"/>
              <a:t>以及控制微型计算机工作的</a:t>
            </a:r>
            <a:r>
              <a:rPr lang="zh-CN" altLang="en-US" sz="2400" u="sng" dirty="0">
                <a:solidFill>
                  <a:srgbClr val="990000"/>
                </a:solidFill>
              </a:rPr>
              <a:t>软件</a:t>
            </a:r>
            <a:r>
              <a:rPr lang="zh-CN" altLang="en-US" sz="2400" dirty="0"/>
              <a:t>，就构成了完整的微型计算机系统。</a:t>
            </a:r>
            <a:endParaRPr lang="zh-CN" altLang="en-US" dirty="0"/>
          </a:p>
          <a:p>
            <a:r>
              <a:rPr lang="zh-CN" altLang="en-US" sz="2400" dirty="0"/>
              <a:t>微型计算机如果不配有软件，通常称为</a:t>
            </a:r>
            <a:r>
              <a:rPr lang="zh-CN" altLang="en-US" sz="2400" u="sng" dirty="0">
                <a:solidFill>
                  <a:srgbClr val="990000"/>
                </a:solidFill>
              </a:rPr>
              <a:t>裸机</a:t>
            </a:r>
            <a:r>
              <a:rPr lang="zh-CN" altLang="en-US" sz="2400" dirty="0">
                <a:solidFill>
                  <a:srgbClr val="990000"/>
                </a:solidFill>
              </a:rPr>
              <a:t>。</a:t>
            </a:r>
            <a:endParaRPr lang="zh-CN" altLang="en-US" dirty="0"/>
          </a:p>
          <a:p>
            <a:r>
              <a:rPr lang="zh-CN" altLang="en-US" sz="2400" dirty="0"/>
              <a:t>软件分为</a:t>
            </a:r>
            <a:r>
              <a:rPr lang="zh-CN" altLang="en-US" sz="2400" u="sng" dirty="0">
                <a:solidFill>
                  <a:srgbClr val="990000"/>
                </a:solidFill>
              </a:rPr>
              <a:t>系统软件</a:t>
            </a:r>
            <a:r>
              <a:rPr lang="zh-CN" altLang="en-US" sz="2400" dirty="0"/>
              <a:t>和</a:t>
            </a:r>
            <a:r>
              <a:rPr lang="zh-CN" altLang="en-US" sz="2400" u="sng" dirty="0">
                <a:solidFill>
                  <a:srgbClr val="990000"/>
                </a:solidFill>
              </a:rPr>
              <a:t>应用软件</a:t>
            </a:r>
            <a:r>
              <a:rPr lang="zh-CN" altLang="en-US" sz="2400" dirty="0"/>
              <a:t>两大类。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8770" name="标题 28876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dirty="0"/>
              <a:t>五、时序</a:t>
            </a:r>
            <a:endParaRPr lang="zh-CN" altLang="en-US" dirty="0"/>
          </a:p>
        </p:txBody>
      </p:sp>
      <p:sp>
        <p:nvSpPr>
          <p:cNvPr id="288771" name="文本占位符 28877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sz="2400" dirty="0"/>
              <a:t>时序的概念：</a:t>
            </a:r>
            <a:r>
              <a:rPr lang="en-US" altLang="zh-CN" sz="2400"/>
              <a:t>CPU</a:t>
            </a:r>
            <a:r>
              <a:rPr lang="zh-CN" altLang="en-US" sz="2400" dirty="0"/>
              <a:t>各引脚信号在时间上的关系。</a:t>
            </a:r>
            <a:endParaRPr lang="zh-CN" altLang="en-US" sz="2400" dirty="0"/>
          </a:p>
          <a:p>
            <a:r>
              <a:rPr lang="zh-CN" altLang="en-US" sz="2400" dirty="0"/>
              <a:t>总线周期：</a:t>
            </a:r>
            <a:r>
              <a:rPr lang="en-US" altLang="zh-CN" sz="2400"/>
              <a:t>CPU</a:t>
            </a:r>
            <a:r>
              <a:rPr lang="zh-CN" altLang="en-US" sz="2400" dirty="0"/>
              <a:t>完成一次访问内存</a:t>
            </a:r>
            <a:r>
              <a:rPr lang="en-US" altLang="zh-CN" sz="2400"/>
              <a:t>(</a:t>
            </a:r>
            <a:r>
              <a:rPr lang="zh-CN" altLang="en-US" sz="2400" dirty="0"/>
              <a:t>或接口</a:t>
            </a:r>
            <a:r>
              <a:rPr lang="en-US" altLang="zh-CN" sz="2400"/>
              <a:t>)</a:t>
            </a:r>
            <a:r>
              <a:rPr lang="zh-CN" altLang="en-US" sz="2400" dirty="0"/>
              <a:t>操作所需要的时间。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一个总线周期至少包括4个时钟周期。</a:t>
            </a:r>
            <a:endParaRPr lang="zh-CN" altLang="en-US" sz="2400" dirty="0"/>
          </a:p>
          <a:p>
            <a:r>
              <a:rPr lang="zh-CN" altLang="en-US" sz="2400" dirty="0"/>
              <a:t>时钟周期：由时钟发生器产生。是计算机内部最小的时间单位，用</a:t>
            </a:r>
            <a:r>
              <a:rPr lang="en-US" altLang="zh-CN" sz="2400"/>
              <a:t>T</a:t>
            </a:r>
            <a:r>
              <a:rPr lang="en-US" altLang="zh-CN" sz="2400" baseline="-18000"/>
              <a:t>i</a:t>
            </a:r>
            <a:r>
              <a:rPr lang="zh-CN" altLang="en-US" sz="2400" dirty="0"/>
              <a:t>表示。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328990" y="405392"/>
            <a:ext cx="7792559" cy="672496"/>
          </a:xfrm>
        </p:spPr>
        <p:txBody>
          <a:bodyPr/>
          <a:lstStyle/>
          <a:p>
            <a:pPr eaLnBrk="1" hangingPunct="1"/>
            <a:r>
              <a:rPr lang="zh-CN" altLang="en-US" smtClean="0">
                <a:cs typeface="隶书" panose="02010509060101010101" pitchFamily="49" charset="-122"/>
              </a:rPr>
              <a:t>时序</a:t>
            </a:r>
            <a:endParaRPr lang="zh-CN" altLang="en-US" smtClean="0">
              <a:cs typeface="隶书" panose="02010509060101010101" pitchFamily="49" charset="-122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2393" y="1453923"/>
            <a:ext cx="7981244" cy="2413982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z="2440" dirty="0" smtClean="0"/>
              <a:t>时序：</a:t>
            </a:r>
            <a:endParaRPr lang="zh-CN" altLang="en-US" sz="2440" dirty="0" smtClean="0"/>
          </a:p>
          <a:p>
            <a:pPr lvl="1" eaLnBrk="1" hangingPunct="1">
              <a:lnSpc>
                <a:spcPct val="115000"/>
              </a:lnSpc>
              <a:spcBef>
                <a:spcPct val="5000"/>
              </a:spcBef>
              <a:spcAft>
                <a:spcPct val="40000"/>
              </a:spcAft>
            </a:pPr>
            <a:r>
              <a:rPr lang="en-US" altLang="zh-CN" sz="2030" dirty="0" smtClean="0"/>
              <a:t>CPU</a:t>
            </a:r>
            <a:r>
              <a:rPr lang="zh-CN" altLang="en-US" sz="2030" dirty="0" smtClean="0"/>
              <a:t>各引脚信号在时间上的关系</a:t>
            </a:r>
            <a:endParaRPr lang="zh-CN" altLang="en-US" sz="2030" dirty="0" smtClean="0"/>
          </a:p>
          <a:p>
            <a:pPr eaLnBrk="1" hangingPunct="1">
              <a:lnSpc>
                <a:spcPct val="115000"/>
              </a:lnSpc>
              <a:spcAft>
                <a:spcPct val="0"/>
              </a:spcAft>
            </a:pPr>
            <a:r>
              <a:rPr lang="zh-CN" altLang="en-US" sz="2440" dirty="0" smtClean="0"/>
              <a:t>总线周期：</a:t>
            </a:r>
            <a:endParaRPr lang="zh-CN" altLang="en-US" sz="2440" dirty="0" smtClean="0"/>
          </a:p>
          <a:p>
            <a:pPr lvl="1" eaLnBrk="1" hangingPunct="1">
              <a:lnSpc>
                <a:spcPct val="115000"/>
              </a:lnSpc>
              <a:spcAft>
                <a:spcPct val="0"/>
              </a:spcAft>
            </a:pPr>
            <a:r>
              <a:rPr lang="en-US" altLang="zh-CN" sz="2030" dirty="0" smtClean="0"/>
              <a:t>CPU</a:t>
            </a:r>
            <a:r>
              <a:rPr lang="zh-CN" altLang="en-US" sz="2030" dirty="0" smtClean="0"/>
              <a:t>完成一次访问内存（或接口）操作所需要的时间。</a:t>
            </a:r>
            <a:endParaRPr lang="zh-CN" altLang="en-US" sz="2030" dirty="0" smtClean="0"/>
          </a:p>
          <a:p>
            <a:pPr lvl="1" eaLnBrk="1" hangingPunct="1">
              <a:lnSpc>
                <a:spcPct val="115000"/>
              </a:lnSpc>
              <a:spcAft>
                <a:spcPct val="0"/>
              </a:spcAft>
            </a:pPr>
            <a:r>
              <a:rPr lang="zh-CN" altLang="en-US" sz="2030" dirty="0" smtClean="0"/>
              <a:t>一个总线周期至少包括4个时钟周期。</a:t>
            </a:r>
            <a:endParaRPr lang="zh-CN" altLang="en-US" sz="2030" dirty="0" smtClean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68148" y="3941057"/>
          <a:ext cx="7095645" cy="2121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0" name="Visio" r:id="rId1" imgW="5656580" imgH="1837690" progId="Visio.Drawing.11">
                  <p:embed/>
                </p:oleObj>
              </mc:Choice>
              <mc:Fallback>
                <p:oleObj name="Visio" r:id="rId1" imgW="5656580" imgH="1837690" progId="Visio.Drawing.11">
                  <p:embed/>
                  <p:pic>
                    <p:nvPicPr>
                      <p:cNvPr id="0" name="图片 768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148" y="3941057"/>
                        <a:ext cx="7095645" cy="2121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任意多边形 2"/>
          <p:cNvSpPr/>
          <p:nvPr/>
        </p:nvSpPr>
        <p:spPr bwMode="auto">
          <a:xfrm>
            <a:off x="7310383" y="2578235"/>
            <a:ext cx="971137" cy="3082307"/>
          </a:xfrm>
          <a:custGeom>
            <a:avLst/>
            <a:gdLst>
              <a:gd name="connsiteX0" fmla="*/ 0 w 955963"/>
              <a:gd name="connsiteY0" fmla="*/ 3034146 h 3034146"/>
              <a:gd name="connsiteX1" fmla="*/ 69273 w 955963"/>
              <a:gd name="connsiteY1" fmla="*/ 3006437 h 3034146"/>
              <a:gd name="connsiteX2" fmla="*/ 152400 w 955963"/>
              <a:gd name="connsiteY2" fmla="*/ 2951019 h 3034146"/>
              <a:gd name="connsiteX3" fmla="*/ 263236 w 955963"/>
              <a:gd name="connsiteY3" fmla="*/ 2867891 h 3034146"/>
              <a:gd name="connsiteX4" fmla="*/ 304800 w 955963"/>
              <a:gd name="connsiteY4" fmla="*/ 2840182 h 3034146"/>
              <a:gd name="connsiteX5" fmla="*/ 401782 w 955963"/>
              <a:gd name="connsiteY5" fmla="*/ 2784764 h 3034146"/>
              <a:gd name="connsiteX6" fmla="*/ 443345 w 955963"/>
              <a:gd name="connsiteY6" fmla="*/ 2743200 h 3034146"/>
              <a:gd name="connsiteX7" fmla="*/ 484909 w 955963"/>
              <a:gd name="connsiteY7" fmla="*/ 2715491 h 3034146"/>
              <a:gd name="connsiteX8" fmla="*/ 512618 w 955963"/>
              <a:gd name="connsiteY8" fmla="*/ 2673928 h 3034146"/>
              <a:gd name="connsiteX9" fmla="*/ 581891 w 955963"/>
              <a:gd name="connsiteY9" fmla="*/ 2632364 h 3034146"/>
              <a:gd name="connsiteX10" fmla="*/ 678873 w 955963"/>
              <a:gd name="connsiteY10" fmla="*/ 2535382 h 3034146"/>
              <a:gd name="connsiteX11" fmla="*/ 720436 w 955963"/>
              <a:gd name="connsiteY11" fmla="*/ 2493819 h 3034146"/>
              <a:gd name="connsiteX12" fmla="*/ 817418 w 955963"/>
              <a:gd name="connsiteY12" fmla="*/ 2396837 h 3034146"/>
              <a:gd name="connsiteX13" fmla="*/ 886691 w 955963"/>
              <a:gd name="connsiteY13" fmla="*/ 2286000 h 3034146"/>
              <a:gd name="connsiteX14" fmla="*/ 955963 w 955963"/>
              <a:gd name="connsiteY14" fmla="*/ 2189019 h 3034146"/>
              <a:gd name="connsiteX15" fmla="*/ 942109 w 955963"/>
              <a:gd name="connsiteY15" fmla="*/ 1884219 h 3034146"/>
              <a:gd name="connsiteX16" fmla="*/ 914400 w 955963"/>
              <a:gd name="connsiteY16" fmla="*/ 1842655 h 3034146"/>
              <a:gd name="connsiteX17" fmla="*/ 872836 w 955963"/>
              <a:gd name="connsiteY17" fmla="*/ 1759528 h 3034146"/>
              <a:gd name="connsiteX18" fmla="*/ 872836 w 955963"/>
              <a:gd name="connsiteY18" fmla="*/ 1884219 h 3034146"/>
              <a:gd name="connsiteX19" fmla="*/ 900545 w 955963"/>
              <a:gd name="connsiteY19" fmla="*/ 1856509 h 3034146"/>
              <a:gd name="connsiteX20" fmla="*/ 872836 w 955963"/>
              <a:gd name="connsiteY20" fmla="*/ 1482437 h 3034146"/>
              <a:gd name="connsiteX21" fmla="*/ 845127 w 955963"/>
              <a:gd name="connsiteY21" fmla="*/ 1427019 h 3034146"/>
              <a:gd name="connsiteX22" fmla="*/ 831273 w 955963"/>
              <a:gd name="connsiteY22" fmla="*/ 1385455 h 3034146"/>
              <a:gd name="connsiteX23" fmla="*/ 803563 w 955963"/>
              <a:gd name="connsiteY23" fmla="*/ 1233055 h 3034146"/>
              <a:gd name="connsiteX24" fmla="*/ 775854 w 955963"/>
              <a:gd name="connsiteY24" fmla="*/ 1122219 h 3034146"/>
              <a:gd name="connsiteX25" fmla="*/ 762000 w 955963"/>
              <a:gd name="connsiteY25" fmla="*/ 983673 h 3034146"/>
              <a:gd name="connsiteX26" fmla="*/ 734291 w 955963"/>
              <a:gd name="connsiteY26" fmla="*/ 429491 h 3034146"/>
              <a:gd name="connsiteX27" fmla="*/ 720436 w 955963"/>
              <a:gd name="connsiteY27" fmla="*/ 277091 h 3034146"/>
              <a:gd name="connsiteX28" fmla="*/ 706582 w 955963"/>
              <a:gd name="connsiteY28" fmla="*/ 152400 h 3034146"/>
              <a:gd name="connsiteX29" fmla="*/ 692727 w 955963"/>
              <a:gd name="connsiteY29" fmla="*/ 0 h 303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55963" h="3034146">
                <a:moveTo>
                  <a:pt x="0" y="3034146"/>
                </a:moveTo>
                <a:cubicBezTo>
                  <a:pt x="23091" y="3024910"/>
                  <a:pt x="47440" y="3018346"/>
                  <a:pt x="69273" y="3006437"/>
                </a:cubicBezTo>
                <a:cubicBezTo>
                  <a:pt x="98509" y="2990490"/>
                  <a:pt x="125758" y="2971000"/>
                  <a:pt x="152400" y="2951019"/>
                </a:cubicBezTo>
                <a:cubicBezTo>
                  <a:pt x="189345" y="2923310"/>
                  <a:pt x="224810" y="2893508"/>
                  <a:pt x="263236" y="2867891"/>
                </a:cubicBezTo>
                <a:cubicBezTo>
                  <a:pt x="277091" y="2858655"/>
                  <a:pt x="291250" y="2849860"/>
                  <a:pt x="304800" y="2840182"/>
                </a:cubicBezTo>
                <a:cubicBezTo>
                  <a:pt x="378192" y="2787760"/>
                  <a:pt x="334333" y="2807247"/>
                  <a:pt x="401782" y="2784764"/>
                </a:cubicBezTo>
                <a:cubicBezTo>
                  <a:pt x="415636" y="2770909"/>
                  <a:pt x="428293" y="2755743"/>
                  <a:pt x="443345" y="2743200"/>
                </a:cubicBezTo>
                <a:cubicBezTo>
                  <a:pt x="456137" y="2732540"/>
                  <a:pt x="473135" y="2727265"/>
                  <a:pt x="484909" y="2715491"/>
                </a:cubicBezTo>
                <a:cubicBezTo>
                  <a:pt x="496683" y="2703717"/>
                  <a:pt x="499976" y="2684764"/>
                  <a:pt x="512618" y="2673928"/>
                </a:cubicBezTo>
                <a:cubicBezTo>
                  <a:pt x="533064" y="2656403"/>
                  <a:pt x="561204" y="2649603"/>
                  <a:pt x="581891" y="2632364"/>
                </a:cubicBezTo>
                <a:cubicBezTo>
                  <a:pt x="617012" y="2603096"/>
                  <a:pt x="646546" y="2567709"/>
                  <a:pt x="678873" y="2535382"/>
                </a:cubicBezTo>
                <a:cubicBezTo>
                  <a:pt x="692727" y="2521528"/>
                  <a:pt x="708196" y="2509119"/>
                  <a:pt x="720436" y="2493819"/>
                </a:cubicBezTo>
                <a:cubicBezTo>
                  <a:pt x="786256" y="2411544"/>
                  <a:pt x="751249" y="2440949"/>
                  <a:pt x="817418" y="2396837"/>
                </a:cubicBezTo>
                <a:cubicBezTo>
                  <a:pt x="840509" y="2359891"/>
                  <a:pt x="860550" y="2320855"/>
                  <a:pt x="886691" y="2286000"/>
                </a:cubicBezTo>
                <a:cubicBezTo>
                  <a:pt x="938244" y="2217261"/>
                  <a:pt x="915445" y="2249795"/>
                  <a:pt x="955963" y="2189019"/>
                </a:cubicBezTo>
                <a:cubicBezTo>
                  <a:pt x="951345" y="2087419"/>
                  <a:pt x="954226" y="1985199"/>
                  <a:pt x="942109" y="1884219"/>
                </a:cubicBezTo>
                <a:cubicBezTo>
                  <a:pt x="940125" y="1867686"/>
                  <a:pt x="921847" y="1857548"/>
                  <a:pt x="914400" y="1842655"/>
                </a:cubicBezTo>
                <a:cubicBezTo>
                  <a:pt x="857042" y="1727940"/>
                  <a:pt x="952242" y="1878635"/>
                  <a:pt x="872836" y="1759528"/>
                </a:cubicBezTo>
                <a:cubicBezTo>
                  <a:pt x="859199" y="1800439"/>
                  <a:pt x="839076" y="1839204"/>
                  <a:pt x="872836" y="1884219"/>
                </a:cubicBezTo>
                <a:cubicBezTo>
                  <a:pt x="880673" y="1894669"/>
                  <a:pt x="891309" y="1865746"/>
                  <a:pt x="900545" y="1856509"/>
                </a:cubicBezTo>
                <a:cubicBezTo>
                  <a:pt x="900310" y="1852051"/>
                  <a:pt x="890990" y="1555051"/>
                  <a:pt x="872836" y="1482437"/>
                </a:cubicBezTo>
                <a:cubicBezTo>
                  <a:pt x="867827" y="1462401"/>
                  <a:pt x="853263" y="1446002"/>
                  <a:pt x="845127" y="1427019"/>
                </a:cubicBezTo>
                <a:cubicBezTo>
                  <a:pt x="839374" y="1413596"/>
                  <a:pt x="834815" y="1399623"/>
                  <a:pt x="831273" y="1385455"/>
                </a:cubicBezTo>
                <a:cubicBezTo>
                  <a:pt x="811234" y="1305298"/>
                  <a:pt x="822094" y="1319534"/>
                  <a:pt x="803563" y="1233055"/>
                </a:cubicBezTo>
                <a:cubicBezTo>
                  <a:pt x="795584" y="1195818"/>
                  <a:pt x="775854" y="1122219"/>
                  <a:pt x="775854" y="1122219"/>
                </a:cubicBezTo>
                <a:cubicBezTo>
                  <a:pt x="771236" y="1076037"/>
                  <a:pt x="764061" y="1030040"/>
                  <a:pt x="762000" y="983673"/>
                </a:cubicBezTo>
                <a:cubicBezTo>
                  <a:pt x="737097" y="423344"/>
                  <a:pt x="781367" y="664882"/>
                  <a:pt x="734291" y="429491"/>
                </a:cubicBezTo>
                <a:cubicBezTo>
                  <a:pt x="729673" y="378691"/>
                  <a:pt x="725512" y="327847"/>
                  <a:pt x="720436" y="277091"/>
                </a:cubicBezTo>
                <a:cubicBezTo>
                  <a:pt x="716275" y="235479"/>
                  <a:pt x="710743" y="194012"/>
                  <a:pt x="706582" y="152400"/>
                </a:cubicBezTo>
                <a:cubicBezTo>
                  <a:pt x="701506" y="101644"/>
                  <a:pt x="692727" y="0"/>
                  <a:pt x="692727" y="0"/>
                </a:cubicBezTo>
              </a:path>
            </a:pathLst>
          </a:cu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2891" tIns="46445" rIns="92891" bIns="46445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3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Box 3"/>
          <p:cNvSpPr txBox="1"/>
          <p:nvPr>
            <p:custDataLst>
              <p:tags r:id="rId3"/>
            </p:custDataLst>
          </p:nvPr>
        </p:nvSpPr>
        <p:spPr>
          <a:xfrm>
            <a:off x="7236218" y="213266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总线信号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6786" name="标题 24678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2.3 系统总线</a:t>
            </a:r>
            <a:endParaRPr lang="zh-CN" altLang="en-US" dirty="0"/>
          </a:p>
        </p:txBody>
      </p:sp>
      <p:sp>
        <p:nvSpPr>
          <p:cNvPr id="246787" name="文本占位符 24678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u="sng" dirty="0"/>
              <a:t>主要内容：</a:t>
            </a:r>
            <a:endParaRPr lang="zh-CN" altLang="en-US" sz="2400" dirty="0"/>
          </a:p>
          <a:p>
            <a:r>
              <a:rPr lang="zh-CN" altLang="en-US" sz="2400" dirty="0"/>
              <a:t>总线的基本概念和分类</a:t>
            </a:r>
            <a:endParaRPr lang="zh-CN" altLang="en-US" sz="2400" dirty="0"/>
          </a:p>
          <a:p>
            <a:r>
              <a:rPr lang="zh-CN" altLang="en-US" sz="2400" dirty="0"/>
              <a:t>总线的工作方式</a:t>
            </a:r>
            <a:endParaRPr lang="zh-CN" altLang="en-US" sz="2400" dirty="0"/>
          </a:p>
          <a:p>
            <a:r>
              <a:rPr lang="zh-CN" altLang="en-US" sz="2400" dirty="0"/>
              <a:t>常用系统总线标准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7810" name="标题 247809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zh-CN" dirty="0"/>
              <a:t>一、概述</a:t>
            </a:r>
            <a:endParaRPr lang="zh-CN" altLang="en-US" dirty="0"/>
          </a:p>
        </p:txBody>
      </p:sp>
      <p:sp>
        <p:nvSpPr>
          <p:cNvPr id="247811" name="文本占位符 24781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总线：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    总线（</a:t>
            </a:r>
            <a:r>
              <a:rPr lang="en-US" altLang="zh-CN" sz="2400"/>
              <a:t>BUS</a:t>
            </a:r>
            <a:r>
              <a:rPr lang="zh-CN" altLang="en-US" sz="2400" dirty="0"/>
              <a:t>）是功能部件之间实现互连的一组公共信号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线，用作相互间信息交换的公共信道。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 总线在物理形态上就是一组公用的导线，是各种信号线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的集合，许多器件挂接其上传输信号。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 </a:t>
            </a:r>
            <a:r>
              <a:rPr lang="zh-CN" altLang="zh-CN" sz="2400" dirty="0"/>
              <a:t>是</a:t>
            </a:r>
            <a:r>
              <a:rPr lang="zh-CN" altLang="en-US" sz="2400" dirty="0"/>
              <a:t>一组导线和相关的控制、驱动电路</a:t>
            </a:r>
            <a:r>
              <a:rPr lang="zh-CN" altLang="zh-CN" sz="2400" dirty="0"/>
              <a:t>的</a:t>
            </a:r>
            <a:r>
              <a:rPr lang="zh-CN" altLang="en-US" sz="2400" dirty="0"/>
              <a:t>集合。 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 是计算机系统各部件之间传输地址、数据和控制信息</a:t>
            </a:r>
            <a:r>
              <a:rPr lang="zh-CN" altLang="zh-CN" sz="2400" dirty="0"/>
              <a:t>的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通道。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9795" name="文本占位符 28979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总线结构的优点</a:t>
            </a:r>
            <a:endParaRPr lang="zh-CN" altLang="en-US" dirty="0"/>
          </a:p>
          <a:p>
            <a:r>
              <a:rPr lang="zh-CN" altLang="en-US" sz="2400" dirty="0"/>
              <a:t>简化系统设计（模块化）</a:t>
            </a:r>
            <a:endParaRPr lang="zh-CN" altLang="en-US" sz="2400" dirty="0"/>
          </a:p>
          <a:p>
            <a:r>
              <a:rPr lang="zh-CN" altLang="en-US" sz="2400" dirty="0"/>
              <a:t>提高兼容性</a:t>
            </a:r>
            <a:endParaRPr lang="zh-CN" altLang="en-US" sz="2400" dirty="0"/>
          </a:p>
          <a:p>
            <a:r>
              <a:rPr lang="zh-CN" altLang="en-US" sz="2400" dirty="0"/>
              <a:t>便于扩充升级</a:t>
            </a:r>
            <a:endParaRPr lang="zh-CN" altLang="en-US" sz="2400" dirty="0"/>
          </a:p>
          <a:p>
            <a:r>
              <a:rPr lang="zh-CN" altLang="en-US" sz="2400" dirty="0"/>
              <a:t>便于维修</a:t>
            </a:r>
            <a:endParaRPr lang="zh-CN" altLang="en-US" sz="2400" dirty="0"/>
          </a:p>
          <a:p>
            <a:r>
              <a:rPr lang="zh-CN" altLang="en-US" sz="2400" dirty="0"/>
              <a:t>减低生产成本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8835" name="文本占位符 24883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总线分类</a:t>
            </a:r>
            <a:endParaRPr lang="zh-CN" altLang="en-US" dirty="0"/>
          </a:p>
        </p:txBody>
      </p:sp>
      <p:sp>
        <p:nvSpPr>
          <p:cNvPr id="248842" name="文本框 248841"/>
          <p:cNvSpPr txBox="1"/>
          <p:nvPr/>
        </p:nvSpPr>
        <p:spPr>
          <a:xfrm>
            <a:off x="2627313" y="3892550"/>
            <a:ext cx="5689600" cy="15525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宋体" panose="02010600030101010101" pitchFamily="2" charset="-122"/>
              </a:rPr>
              <a:t>CPU</a:t>
            </a:r>
            <a:r>
              <a:rPr lang="zh-CN" altLang="en-US" sz="2400" dirty="0">
                <a:latin typeface="宋体" panose="02010600030101010101" pitchFamily="2" charset="-122"/>
              </a:rPr>
              <a:t>总线：</a:t>
            </a:r>
            <a:r>
              <a:rPr lang="en-US" altLang="zh-CN" sz="2400">
                <a:latin typeface="宋体" panose="02010600030101010101" pitchFamily="2" charset="-122"/>
              </a:rPr>
              <a:t>CPU </a:t>
            </a:r>
            <a:r>
              <a:rPr lang="en-US" altLang="zh-CN" sz="2400">
                <a:latin typeface="宋体" panose="02010600030101010101" pitchFamily="2" charset="-122"/>
                <a:sym typeface="Wingdings" panose="05000000000000000000" pitchFamily="2" charset="2"/>
              </a:rPr>
              <a:t></a:t>
            </a:r>
            <a:r>
              <a:rPr lang="en-US" altLang="zh-CN" sz="2400" b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sym typeface="Wingdings" panose="05000000000000000000" pitchFamily="2" charset="2"/>
              </a:rPr>
              <a:t>其他部件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系统总线：主机</a:t>
            </a:r>
            <a:r>
              <a:rPr lang="en-US" altLang="zh-CN" sz="2400">
                <a:latin typeface="宋体" panose="02010600030101010101" pitchFamily="2" charset="-122"/>
                <a:sym typeface="Wingdings" panose="05000000000000000000" pitchFamily="2" charset="2"/>
              </a:rPr>
              <a:t></a:t>
            </a:r>
            <a:r>
              <a:rPr lang="en-US" altLang="zh-CN" sz="2400">
                <a:latin typeface="宋体" panose="02010600030101010101" pitchFamily="2" charset="-122"/>
              </a:rPr>
              <a:t>I/O</a:t>
            </a:r>
            <a:r>
              <a:rPr lang="zh-CN" altLang="en-US" sz="2400" dirty="0">
                <a:latin typeface="宋体" panose="02010600030101010101" pitchFamily="2" charset="-122"/>
              </a:rPr>
              <a:t>接口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外部总线：微机</a:t>
            </a:r>
            <a:r>
              <a:rPr lang="en-US" altLang="zh-CN" sz="2400">
                <a:latin typeface="宋体" panose="02010600030101010101" pitchFamily="2" charset="-122"/>
                <a:sym typeface="Wingdings" panose="05000000000000000000" pitchFamily="2" charset="2"/>
              </a:rPr>
              <a:t></a:t>
            </a:r>
            <a:r>
              <a:rPr lang="zh-CN" altLang="en-US" sz="2400" dirty="0">
                <a:latin typeface="宋体" panose="02010600030101010101" pitchFamily="2" charset="-122"/>
                <a:sym typeface="Wingdings" panose="05000000000000000000" pitchFamily="2" charset="2"/>
              </a:rPr>
              <a:t>外设</a:t>
            </a:r>
            <a:endParaRPr lang="zh-CN" altLang="en-US" sz="2400" dirty="0"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248843" name="文本框 248842"/>
          <p:cNvSpPr txBox="1"/>
          <p:nvPr/>
        </p:nvSpPr>
        <p:spPr>
          <a:xfrm>
            <a:off x="2627313" y="2349500"/>
            <a:ext cx="2209800" cy="10048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片内总线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片外总线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248844" name="文本框 248843"/>
          <p:cNvSpPr txBox="1"/>
          <p:nvPr/>
        </p:nvSpPr>
        <p:spPr>
          <a:xfrm>
            <a:off x="827088" y="2349500"/>
            <a:ext cx="1828800" cy="9318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ctr">
              <a:spcBef>
                <a:spcPct val="30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rPr>
              <a:t>按相对</a:t>
            </a:r>
            <a:endParaRPr lang="zh-CN" altLang="en-US" sz="240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algn="ctr">
              <a:spcBef>
                <a:spcPct val="30000"/>
              </a:spcBef>
            </a:pPr>
            <a:r>
              <a:rPr lang="en-US" altLang="zh-CN" sz="2400">
                <a:solidFill>
                  <a:srgbClr val="000066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rPr>
              <a:t>的位置</a:t>
            </a:r>
            <a:endParaRPr lang="zh-CN" altLang="en-US" sz="240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248845" name="左大括号 248844"/>
          <p:cNvSpPr/>
          <p:nvPr/>
        </p:nvSpPr>
        <p:spPr>
          <a:xfrm>
            <a:off x="2484438" y="2420938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 cap="sq" cmpd="sng">
            <a:solidFill>
              <a:srgbClr val="8000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48846" name="文本框 248845"/>
          <p:cNvSpPr txBox="1"/>
          <p:nvPr/>
        </p:nvSpPr>
        <p:spPr>
          <a:xfrm>
            <a:off x="1042988" y="4221163"/>
            <a:ext cx="1371600" cy="9318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ctr">
              <a:spcBef>
                <a:spcPct val="30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rPr>
              <a:t>按层次</a:t>
            </a:r>
            <a:endParaRPr lang="zh-CN" altLang="en-US" sz="240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algn="ctr">
              <a:spcBef>
                <a:spcPct val="30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rPr>
              <a:t>结构</a:t>
            </a:r>
            <a:endParaRPr lang="zh-CN" altLang="en-US" sz="240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248847" name="左大括号 248846"/>
          <p:cNvSpPr/>
          <p:nvPr/>
        </p:nvSpPr>
        <p:spPr>
          <a:xfrm>
            <a:off x="2411413" y="3933825"/>
            <a:ext cx="228600" cy="1524000"/>
          </a:xfrm>
          <a:prstGeom prst="leftBrace">
            <a:avLst>
              <a:gd name="adj1" fmla="val 55555"/>
              <a:gd name="adj2" fmla="val 50000"/>
            </a:avLst>
          </a:prstGeom>
          <a:noFill/>
          <a:ln w="25400" cap="sq" cmpd="sng">
            <a:solidFill>
              <a:srgbClr val="8000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9859" name="文本占位符 24985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总线结构</a:t>
            </a:r>
            <a:endParaRPr lang="zh-CN" altLang="en-US" dirty="0"/>
          </a:p>
          <a:p>
            <a:pPr>
              <a:buNone/>
            </a:pPr>
            <a:r>
              <a:rPr lang="zh-CN" altLang="en-US" sz="2400" dirty="0"/>
              <a:t>单总线结构</a:t>
            </a:r>
            <a:endParaRPr lang="zh-CN" altLang="en-US" sz="2400" dirty="0"/>
          </a:p>
        </p:txBody>
      </p:sp>
      <p:sp>
        <p:nvSpPr>
          <p:cNvPr id="249860" name="矩形 249859"/>
          <p:cNvSpPr/>
          <p:nvPr/>
        </p:nvSpPr>
        <p:spPr>
          <a:xfrm>
            <a:off x="889000" y="3182938"/>
            <a:ext cx="1143000" cy="14478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49861" name="矩形 249860"/>
          <p:cNvSpPr/>
          <p:nvPr/>
        </p:nvSpPr>
        <p:spPr>
          <a:xfrm>
            <a:off x="2565400" y="3792538"/>
            <a:ext cx="5334000" cy="304800"/>
          </a:xfrm>
          <a:prstGeom prst="rect">
            <a:avLst/>
          </a:prstGeom>
          <a:solidFill>
            <a:srgbClr val="FF99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49862" name="左箭头 249861"/>
          <p:cNvSpPr/>
          <p:nvPr/>
        </p:nvSpPr>
        <p:spPr>
          <a:xfrm>
            <a:off x="2032000" y="3640138"/>
            <a:ext cx="533400" cy="6096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49863" name="右箭头 249862"/>
          <p:cNvSpPr/>
          <p:nvPr/>
        </p:nvSpPr>
        <p:spPr>
          <a:xfrm>
            <a:off x="7899400" y="3640138"/>
            <a:ext cx="3810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49864" name="矩形 249863"/>
          <p:cNvSpPr/>
          <p:nvPr/>
        </p:nvSpPr>
        <p:spPr>
          <a:xfrm>
            <a:off x="3098800" y="4783138"/>
            <a:ext cx="990600" cy="6858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49865" name="矩形 249864"/>
          <p:cNvSpPr/>
          <p:nvPr/>
        </p:nvSpPr>
        <p:spPr>
          <a:xfrm>
            <a:off x="4622800" y="4783138"/>
            <a:ext cx="990600" cy="6858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49866" name="矩形 249865"/>
          <p:cNvSpPr/>
          <p:nvPr/>
        </p:nvSpPr>
        <p:spPr>
          <a:xfrm>
            <a:off x="6146800" y="4783138"/>
            <a:ext cx="990600" cy="6858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49867" name="矩形 249866"/>
          <p:cNvSpPr/>
          <p:nvPr/>
        </p:nvSpPr>
        <p:spPr>
          <a:xfrm>
            <a:off x="4622800" y="2420938"/>
            <a:ext cx="990600" cy="6858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49868" name="矩形 249867"/>
          <p:cNvSpPr/>
          <p:nvPr/>
        </p:nvSpPr>
        <p:spPr>
          <a:xfrm>
            <a:off x="6070600" y="2420938"/>
            <a:ext cx="990600" cy="6858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49869" name="上下箭头 249868"/>
          <p:cNvSpPr/>
          <p:nvPr/>
        </p:nvSpPr>
        <p:spPr>
          <a:xfrm>
            <a:off x="3479800" y="4097338"/>
            <a:ext cx="228600" cy="685800"/>
          </a:xfrm>
          <a:prstGeom prst="upDownArrow">
            <a:avLst>
              <a:gd name="adj1" fmla="val 50000"/>
              <a:gd name="adj2" fmla="val 60000"/>
            </a:avLst>
          </a:prstGeom>
          <a:solidFill>
            <a:srgbClr val="FF99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49870" name="上下箭头 249869"/>
          <p:cNvSpPr/>
          <p:nvPr/>
        </p:nvSpPr>
        <p:spPr>
          <a:xfrm>
            <a:off x="5003800" y="4097338"/>
            <a:ext cx="228600" cy="685800"/>
          </a:xfrm>
          <a:prstGeom prst="upDownArrow">
            <a:avLst>
              <a:gd name="adj1" fmla="val 50000"/>
              <a:gd name="adj2" fmla="val 60000"/>
            </a:avLst>
          </a:prstGeom>
          <a:solidFill>
            <a:srgbClr val="FF99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49871" name="上下箭头 249870"/>
          <p:cNvSpPr/>
          <p:nvPr/>
        </p:nvSpPr>
        <p:spPr>
          <a:xfrm>
            <a:off x="5003800" y="3106738"/>
            <a:ext cx="228600" cy="685800"/>
          </a:xfrm>
          <a:prstGeom prst="upDownArrow">
            <a:avLst>
              <a:gd name="adj1" fmla="val 50000"/>
              <a:gd name="adj2" fmla="val 60000"/>
            </a:avLst>
          </a:prstGeom>
          <a:solidFill>
            <a:srgbClr val="FF99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49872" name="上下箭头 249871"/>
          <p:cNvSpPr/>
          <p:nvPr/>
        </p:nvSpPr>
        <p:spPr>
          <a:xfrm>
            <a:off x="6451600" y="3106738"/>
            <a:ext cx="228600" cy="685800"/>
          </a:xfrm>
          <a:prstGeom prst="upDownArrow">
            <a:avLst>
              <a:gd name="adj1" fmla="val 50000"/>
              <a:gd name="adj2" fmla="val 60000"/>
            </a:avLst>
          </a:prstGeom>
          <a:solidFill>
            <a:srgbClr val="FF99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49873" name="上下箭头 249872"/>
          <p:cNvSpPr/>
          <p:nvPr/>
        </p:nvSpPr>
        <p:spPr>
          <a:xfrm>
            <a:off x="6451600" y="4097338"/>
            <a:ext cx="228600" cy="685800"/>
          </a:xfrm>
          <a:prstGeom prst="upDownArrow">
            <a:avLst>
              <a:gd name="adj1" fmla="val 50000"/>
              <a:gd name="adj2" fmla="val 60000"/>
            </a:avLst>
          </a:prstGeom>
          <a:solidFill>
            <a:srgbClr val="FF99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49874" name="文本框 249873"/>
          <p:cNvSpPr txBox="1"/>
          <p:nvPr/>
        </p:nvSpPr>
        <p:spPr>
          <a:xfrm>
            <a:off x="1089025" y="3716338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CPU</a:t>
            </a:r>
            <a:endParaRPr lang="en-US" altLang="zh-CN" sz="2400" b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9875" name="文本框 249874"/>
          <p:cNvSpPr txBox="1"/>
          <p:nvPr/>
        </p:nvSpPr>
        <p:spPr>
          <a:xfrm>
            <a:off x="4727575" y="2573338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  M</a:t>
            </a:r>
            <a:endParaRPr lang="en-US" altLang="zh-CN" sz="2400" b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9876" name="文本框 249875"/>
          <p:cNvSpPr txBox="1"/>
          <p:nvPr/>
        </p:nvSpPr>
        <p:spPr>
          <a:xfrm>
            <a:off x="6223000" y="2573338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  M</a:t>
            </a:r>
            <a:endParaRPr lang="en-US" altLang="zh-CN" sz="2400" b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9877" name="文本框 249876"/>
          <p:cNvSpPr txBox="1"/>
          <p:nvPr/>
        </p:nvSpPr>
        <p:spPr>
          <a:xfrm>
            <a:off x="4684713" y="4902200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  I/O</a:t>
            </a:r>
            <a:endParaRPr lang="en-US" altLang="zh-CN" sz="2400" b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9878" name="文本框 249877"/>
          <p:cNvSpPr txBox="1"/>
          <p:nvPr/>
        </p:nvSpPr>
        <p:spPr>
          <a:xfrm>
            <a:off x="6175375" y="4902200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  I/O</a:t>
            </a:r>
            <a:endParaRPr lang="en-US" altLang="zh-CN" sz="2400" b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9879" name="文本框 249878"/>
          <p:cNvSpPr txBox="1"/>
          <p:nvPr/>
        </p:nvSpPr>
        <p:spPr>
          <a:xfrm>
            <a:off x="3175000" y="4902200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  I/O</a:t>
            </a:r>
            <a:endParaRPr lang="en-US" altLang="zh-CN" sz="2400" b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0883" name="文本占位符 25088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sz="2400" dirty="0"/>
              <a:t>多总线结构</a:t>
            </a:r>
            <a:endParaRPr lang="zh-CN" altLang="en-US" sz="2400" dirty="0"/>
          </a:p>
        </p:txBody>
      </p:sp>
      <p:sp>
        <p:nvSpPr>
          <p:cNvPr id="250884" name="矩形 250883"/>
          <p:cNvSpPr/>
          <p:nvPr/>
        </p:nvSpPr>
        <p:spPr>
          <a:xfrm>
            <a:off x="3810000" y="2438400"/>
            <a:ext cx="5029200" cy="1981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u"/>
              <a:defRPr sz="2800" b="1" u="none" kern="1200" baseline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 sz="24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sz="22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–"/>
              <a:defRPr sz="20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>
              <a:buFont typeface="宋体" panose="02010600030101010101" pitchFamily="2" charset="-122"/>
              <a:buChar char="*"/>
            </a:pPr>
            <a:r>
              <a:rPr lang="zh-CN" altLang="en-US" sz="2400" dirty="0">
                <a:solidFill>
                  <a:schemeClr val="tx1"/>
                </a:solidFill>
              </a:rPr>
              <a:t>面向</a:t>
            </a:r>
            <a:r>
              <a:rPr lang="en-US" altLang="zh-CN" sz="2400">
                <a:solidFill>
                  <a:schemeClr val="tx1"/>
                </a:solidFill>
              </a:rPr>
              <a:t>CPU</a:t>
            </a:r>
            <a:r>
              <a:rPr lang="zh-CN" altLang="en-US" sz="2400" dirty="0">
                <a:solidFill>
                  <a:schemeClr val="tx1"/>
                </a:solidFill>
              </a:rPr>
              <a:t>的双总线结构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0">
              <a:buNone/>
            </a:pPr>
            <a:endParaRPr lang="zh-CN" altLang="en-US" sz="2400" dirty="0">
              <a:solidFill>
                <a:schemeClr val="tx1"/>
              </a:solidFill>
            </a:endParaRPr>
          </a:p>
          <a:p>
            <a:pPr lvl="0">
              <a:buFont typeface="宋体" panose="02010600030101010101" pitchFamily="2" charset="-122"/>
              <a:buChar char="*"/>
            </a:pPr>
            <a:r>
              <a:rPr lang="zh-CN" altLang="en-US" sz="2400" dirty="0">
                <a:solidFill>
                  <a:schemeClr val="tx1"/>
                </a:solidFill>
              </a:rPr>
              <a:t>面向主存的双总线结构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50885" name="文本框 250884"/>
          <p:cNvSpPr txBox="1"/>
          <p:nvPr/>
        </p:nvSpPr>
        <p:spPr>
          <a:xfrm>
            <a:off x="1876425" y="3062288"/>
            <a:ext cx="2047875" cy="15525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双总线结构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多总线结构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250886" name="左大括号 250885"/>
          <p:cNvSpPr/>
          <p:nvPr/>
        </p:nvSpPr>
        <p:spPr>
          <a:xfrm>
            <a:off x="1619250" y="3338513"/>
            <a:ext cx="287338" cy="1098550"/>
          </a:xfrm>
          <a:prstGeom prst="leftBrace">
            <a:avLst>
              <a:gd name="adj1" fmla="val 31859"/>
              <a:gd name="adj2" fmla="val 50000"/>
            </a:avLst>
          </a:prstGeom>
          <a:noFill/>
          <a:ln w="25400" cap="sq" cmpd="sng">
            <a:solidFill>
              <a:srgbClr val="9933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50887" name="左大括号 250886"/>
          <p:cNvSpPr/>
          <p:nvPr/>
        </p:nvSpPr>
        <p:spPr>
          <a:xfrm>
            <a:off x="3657600" y="2738438"/>
            <a:ext cx="193675" cy="1122362"/>
          </a:xfrm>
          <a:prstGeom prst="leftBrace">
            <a:avLst>
              <a:gd name="adj1" fmla="val 48292"/>
              <a:gd name="adj2" fmla="val 50000"/>
            </a:avLst>
          </a:prstGeom>
          <a:noFill/>
          <a:ln w="25400" cap="sq" cmpd="sng">
            <a:solidFill>
              <a:srgbClr val="9933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1907" name="文本占位符 25190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100000"/>
              </a:lnSpc>
              <a:buNone/>
            </a:pPr>
            <a:r>
              <a:rPr lang="zh-CN" altLang="en-US" sz="2400" dirty="0"/>
              <a:t>面向</a:t>
            </a:r>
            <a:r>
              <a:rPr lang="en-US" altLang="zh-CN" sz="2400"/>
              <a:t>CPU</a:t>
            </a:r>
            <a:r>
              <a:rPr lang="zh-CN" altLang="en-US" sz="2400" dirty="0"/>
              <a:t>的双总线结构</a:t>
            </a:r>
            <a:endParaRPr lang="zh-CN" altLang="en-US" sz="2400" dirty="0"/>
          </a:p>
          <a:p>
            <a:pPr>
              <a:lnSpc>
                <a:spcPct val="100000"/>
              </a:lnSpc>
              <a:buNone/>
            </a:pPr>
            <a:endParaRPr lang="zh-CN" altLang="en-US" sz="2000" dirty="0"/>
          </a:p>
          <a:p>
            <a:pPr>
              <a:lnSpc>
                <a:spcPct val="100000"/>
              </a:lnSpc>
              <a:buNone/>
            </a:pPr>
            <a:endParaRPr lang="zh-CN" altLang="en-US" sz="2000" dirty="0"/>
          </a:p>
          <a:p>
            <a:pPr>
              <a:lnSpc>
                <a:spcPct val="100000"/>
              </a:lnSpc>
              <a:buNone/>
            </a:pPr>
            <a:endParaRPr lang="zh-CN" altLang="en-US" sz="2000" dirty="0"/>
          </a:p>
          <a:p>
            <a:pPr>
              <a:lnSpc>
                <a:spcPct val="100000"/>
              </a:lnSpc>
              <a:buNone/>
            </a:pPr>
            <a:endParaRPr lang="zh-CN" altLang="en-US" sz="2000" dirty="0"/>
          </a:p>
          <a:p>
            <a:pPr>
              <a:lnSpc>
                <a:spcPct val="100000"/>
              </a:lnSpc>
              <a:buNone/>
            </a:pPr>
            <a:endParaRPr lang="zh-CN" altLang="en-US" sz="2000" dirty="0"/>
          </a:p>
          <a:p>
            <a:pPr>
              <a:lnSpc>
                <a:spcPct val="100000"/>
              </a:lnSpc>
              <a:buNone/>
            </a:pPr>
            <a:endParaRPr lang="zh-CN" altLang="en-US" sz="20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把需要很高带宽的主存储器用存储总线单独与</a:t>
            </a:r>
            <a:r>
              <a:rPr lang="en-US" altLang="zh-CN" sz="2400"/>
              <a:t>CPU</a:t>
            </a:r>
            <a:r>
              <a:rPr lang="zh-CN" altLang="en-US" sz="2400" dirty="0"/>
              <a:t>相连，而存储器与</a:t>
            </a:r>
            <a:r>
              <a:rPr lang="en-US" altLang="zh-CN" sz="2400"/>
              <a:t>I/O</a:t>
            </a:r>
            <a:r>
              <a:rPr lang="zh-CN" altLang="en-US" sz="2400" dirty="0"/>
              <a:t>接口间无直接通道。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问题：外设到主存的数据传输必须通过</a:t>
            </a:r>
            <a:r>
              <a:rPr lang="en-US" altLang="zh-CN" sz="2400"/>
              <a:t>CPU</a:t>
            </a:r>
            <a:r>
              <a:rPr lang="zh-CN" altLang="en-US" sz="2400" dirty="0"/>
              <a:t>，传输效率低，无法实现</a:t>
            </a:r>
            <a:r>
              <a:rPr lang="en-US" altLang="zh-CN" sz="2400"/>
              <a:t>DMA</a:t>
            </a:r>
            <a:r>
              <a:rPr lang="zh-CN" altLang="en-US" sz="2400" dirty="0"/>
              <a:t>传输</a:t>
            </a:r>
            <a:endParaRPr lang="zh-CN" altLang="en-US" sz="2400" dirty="0"/>
          </a:p>
        </p:txBody>
      </p:sp>
      <p:sp>
        <p:nvSpPr>
          <p:cNvPr id="251909" name="矩形 251908"/>
          <p:cNvSpPr/>
          <p:nvPr/>
        </p:nvSpPr>
        <p:spPr>
          <a:xfrm>
            <a:off x="1036638" y="2795588"/>
            <a:ext cx="1014412" cy="1014412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51910" name="矩形 251909"/>
          <p:cNvSpPr/>
          <p:nvPr/>
        </p:nvSpPr>
        <p:spPr>
          <a:xfrm>
            <a:off x="2514600" y="3130550"/>
            <a:ext cx="5334000" cy="304800"/>
          </a:xfrm>
          <a:prstGeom prst="rect">
            <a:avLst/>
          </a:prstGeom>
          <a:solidFill>
            <a:srgbClr val="FF99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51911" name="左箭头 251910"/>
          <p:cNvSpPr/>
          <p:nvPr/>
        </p:nvSpPr>
        <p:spPr>
          <a:xfrm>
            <a:off x="2057400" y="2978150"/>
            <a:ext cx="533400" cy="6096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51912" name="右箭头 251911"/>
          <p:cNvSpPr/>
          <p:nvPr/>
        </p:nvSpPr>
        <p:spPr>
          <a:xfrm>
            <a:off x="7848600" y="2978150"/>
            <a:ext cx="3810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51913" name="矩形 251912"/>
          <p:cNvSpPr/>
          <p:nvPr/>
        </p:nvSpPr>
        <p:spPr>
          <a:xfrm>
            <a:off x="3108325" y="3860800"/>
            <a:ext cx="930275" cy="576263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51914" name="矩形 251913"/>
          <p:cNvSpPr/>
          <p:nvPr/>
        </p:nvSpPr>
        <p:spPr>
          <a:xfrm>
            <a:off x="4632325" y="3860800"/>
            <a:ext cx="930275" cy="576263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51915" name="矩形 251914"/>
          <p:cNvSpPr/>
          <p:nvPr/>
        </p:nvSpPr>
        <p:spPr>
          <a:xfrm>
            <a:off x="6156325" y="3860800"/>
            <a:ext cx="930275" cy="576263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51916" name="矩形 251915"/>
          <p:cNvSpPr/>
          <p:nvPr/>
        </p:nvSpPr>
        <p:spPr>
          <a:xfrm>
            <a:off x="4102100" y="2159000"/>
            <a:ext cx="1219200" cy="685800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51917" name="上下箭头 251916"/>
          <p:cNvSpPr/>
          <p:nvPr/>
        </p:nvSpPr>
        <p:spPr>
          <a:xfrm>
            <a:off x="3429000" y="3435350"/>
            <a:ext cx="195263" cy="425450"/>
          </a:xfrm>
          <a:prstGeom prst="upDownArrow">
            <a:avLst>
              <a:gd name="adj1" fmla="val 50000"/>
              <a:gd name="adj2" fmla="val 43577"/>
            </a:avLst>
          </a:prstGeom>
          <a:solidFill>
            <a:srgbClr val="FF99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51918" name="上下箭头 251917"/>
          <p:cNvSpPr/>
          <p:nvPr/>
        </p:nvSpPr>
        <p:spPr>
          <a:xfrm>
            <a:off x="4953000" y="3435350"/>
            <a:ext cx="195263" cy="425450"/>
          </a:xfrm>
          <a:prstGeom prst="upDownArrow">
            <a:avLst>
              <a:gd name="adj1" fmla="val 50000"/>
              <a:gd name="adj2" fmla="val 43577"/>
            </a:avLst>
          </a:prstGeom>
          <a:solidFill>
            <a:srgbClr val="FF99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51919" name="上下箭头 251918"/>
          <p:cNvSpPr/>
          <p:nvPr/>
        </p:nvSpPr>
        <p:spPr>
          <a:xfrm>
            <a:off x="6400800" y="3435350"/>
            <a:ext cx="195263" cy="425450"/>
          </a:xfrm>
          <a:prstGeom prst="upDownArrow">
            <a:avLst>
              <a:gd name="adj1" fmla="val 50000"/>
              <a:gd name="adj2" fmla="val 43577"/>
            </a:avLst>
          </a:prstGeom>
          <a:solidFill>
            <a:srgbClr val="FF99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51920" name="文本框 251919"/>
          <p:cNvSpPr txBox="1"/>
          <p:nvPr/>
        </p:nvSpPr>
        <p:spPr>
          <a:xfrm>
            <a:off x="1103313" y="3054350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CPU</a:t>
            </a:r>
            <a:endParaRPr lang="en-US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1921" name="文本框 251920"/>
          <p:cNvSpPr txBox="1"/>
          <p:nvPr/>
        </p:nvSpPr>
        <p:spPr>
          <a:xfrm>
            <a:off x="4330700" y="2311400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  M</a:t>
            </a:r>
            <a:endParaRPr lang="en-US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1922" name="文本框 251921"/>
          <p:cNvSpPr txBox="1"/>
          <p:nvPr/>
        </p:nvSpPr>
        <p:spPr>
          <a:xfrm>
            <a:off x="4633913" y="3933825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  I/O</a:t>
            </a:r>
            <a:endParaRPr lang="en-US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1923" name="文本框 251922"/>
          <p:cNvSpPr txBox="1"/>
          <p:nvPr/>
        </p:nvSpPr>
        <p:spPr>
          <a:xfrm>
            <a:off x="6124575" y="3933825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  I/O</a:t>
            </a:r>
            <a:endParaRPr lang="en-US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1924" name="文本框 251923"/>
          <p:cNvSpPr txBox="1"/>
          <p:nvPr/>
        </p:nvSpPr>
        <p:spPr>
          <a:xfrm>
            <a:off x="3124200" y="3933825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  I/O</a:t>
            </a:r>
            <a:endParaRPr lang="en-US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1925" name="下箭头 251924"/>
          <p:cNvSpPr/>
          <p:nvPr/>
        </p:nvSpPr>
        <p:spPr>
          <a:xfrm>
            <a:off x="1377950" y="2435225"/>
            <a:ext cx="268288" cy="334963"/>
          </a:xfrm>
          <a:prstGeom prst="downArrow">
            <a:avLst>
              <a:gd name="adj1" fmla="val 50000"/>
              <a:gd name="adj2" fmla="val 31213"/>
            </a:avLst>
          </a:prstGeom>
          <a:solidFill>
            <a:srgbClr val="FF99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51926" name="右箭头 251925"/>
          <p:cNvSpPr/>
          <p:nvPr/>
        </p:nvSpPr>
        <p:spPr>
          <a:xfrm>
            <a:off x="3538538" y="2362200"/>
            <a:ext cx="563562" cy="211138"/>
          </a:xfrm>
          <a:prstGeom prst="rightArrow">
            <a:avLst>
              <a:gd name="adj1" fmla="val 50000"/>
              <a:gd name="adj2" fmla="val 66729"/>
            </a:avLst>
          </a:prstGeom>
          <a:solidFill>
            <a:srgbClr val="FF99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51927" name="矩形 251926"/>
          <p:cNvSpPr/>
          <p:nvPr/>
        </p:nvSpPr>
        <p:spPr>
          <a:xfrm>
            <a:off x="1435100" y="2401888"/>
            <a:ext cx="2133600" cy="115887"/>
          </a:xfrm>
          <a:prstGeom prst="rect">
            <a:avLst/>
          </a:prstGeom>
          <a:solidFill>
            <a:srgbClr val="FF99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0819" name="文本占位符 29081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110000"/>
              </a:lnSpc>
              <a:buNone/>
            </a:pPr>
            <a:r>
              <a:rPr lang="zh-CN" altLang="en-US" sz="2400" dirty="0"/>
              <a:t>面向存储器的双总线结构</a:t>
            </a:r>
            <a:endParaRPr lang="zh-CN" altLang="en-US" sz="2400" dirty="0"/>
          </a:p>
          <a:p>
            <a:pPr>
              <a:lnSpc>
                <a:spcPct val="110000"/>
              </a:lnSpc>
              <a:buNone/>
            </a:pPr>
            <a:endParaRPr lang="zh-CN" altLang="en-US" sz="2400" dirty="0"/>
          </a:p>
          <a:p>
            <a:pPr>
              <a:lnSpc>
                <a:spcPct val="110000"/>
              </a:lnSpc>
              <a:buNone/>
            </a:pPr>
            <a:endParaRPr lang="zh-CN" altLang="en-US" sz="2400" dirty="0"/>
          </a:p>
          <a:p>
            <a:pPr>
              <a:lnSpc>
                <a:spcPct val="110000"/>
              </a:lnSpc>
              <a:buNone/>
            </a:pPr>
            <a:endParaRPr lang="zh-CN" altLang="en-US" sz="2400" dirty="0"/>
          </a:p>
          <a:p>
            <a:pPr>
              <a:lnSpc>
                <a:spcPct val="110000"/>
              </a:lnSpc>
              <a:buNone/>
            </a:pPr>
            <a:endParaRPr lang="zh-CN" altLang="en-US" sz="2400" dirty="0"/>
          </a:p>
          <a:p>
            <a:pPr>
              <a:lnSpc>
                <a:spcPct val="110000"/>
              </a:lnSpc>
              <a:buNone/>
            </a:pPr>
            <a:endParaRPr lang="zh-CN" altLang="en-US" sz="2400" dirty="0"/>
          </a:p>
          <a:p>
            <a:pPr>
              <a:lnSpc>
                <a:spcPct val="110000"/>
              </a:lnSpc>
              <a:buNone/>
            </a:pPr>
            <a:endParaRPr lang="zh-CN" altLang="en-US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主存储器即与</a:t>
            </a:r>
            <a:r>
              <a:rPr lang="en-US" altLang="zh-CN" sz="2400"/>
              <a:t>CPU</a:t>
            </a:r>
            <a:r>
              <a:rPr lang="zh-CN" altLang="en-US" sz="2400" dirty="0"/>
              <a:t>直接连接，又与系统总线连接，较好地解决了面向</a:t>
            </a:r>
            <a:r>
              <a:rPr lang="en-US" altLang="zh-CN" sz="2400"/>
              <a:t>CPU</a:t>
            </a:r>
            <a:r>
              <a:rPr lang="zh-CN" altLang="en-US" sz="2400" dirty="0"/>
              <a:t>的双总线结构上所出现的问题。</a:t>
            </a:r>
            <a:endParaRPr lang="zh-CN" altLang="en-US" sz="2400" dirty="0"/>
          </a:p>
        </p:txBody>
      </p:sp>
      <p:sp>
        <p:nvSpPr>
          <p:cNvPr id="290820" name="矩形 290819"/>
          <p:cNvSpPr/>
          <p:nvPr/>
        </p:nvSpPr>
        <p:spPr>
          <a:xfrm>
            <a:off x="685800" y="19050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u"/>
              <a:defRPr sz="2800" b="1" u="none" kern="1200" baseline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 sz="24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 sz="22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–"/>
              <a:defRPr sz="20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>
              <a:buNone/>
            </a:pPr>
            <a:r>
              <a:rPr lang="zh-CN" altLang="en-US" dirty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0821" name="矩形 290820"/>
          <p:cNvSpPr/>
          <p:nvPr/>
        </p:nvSpPr>
        <p:spPr>
          <a:xfrm>
            <a:off x="1036638" y="2795588"/>
            <a:ext cx="1014412" cy="1014412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90822" name="矩形 290821"/>
          <p:cNvSpPr/>
          <p:nvPr/>
        </p:nvSpPr>
        <p:spPr>
          <a:xfrm>
            <a:off x="2514600" y="3130550"/>
            <a:ext cx="5334000" cy="304800"/>
          </a:xfrm>
          <a:prstGeom prst="rect">
            <a:avLst/>
          </a:prstGeom>
          <a:solidFill>
            <a:srgbClr val="FF99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90823" name="左箭头 290822"/>
          <p:cNvSpPr/>
          <p:nvPr/>
        </p:nvSpPr>
        <p:spPr>
          <a:xfrm>
            <a:off x="2057400" y="2978150"/>
            <a:ext cx="533400" cy="6096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90824" name="右箭头 290823"/>
          <p:cNvSpPr/>
          <p:nvPr/>
        </p:nvSpPr>
        <p:spPr>
          <a:xfrm>
            <a:off x="7848600" y="2978150"/>
            <a:ext cx="3810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90825" name="矩形 290824"/>
          <p:cNvSpPr/>
          <p:nvPr/>
        </p:nvSpPr>
        <p:spPr>
          <a:xfrm>
            <a:off x="3108325" y="3860800"/>
            <a:ext cx="930275" cy="576263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90826" name="矩形 290825"/>
          <p:cNvSpPr/>
          <p:nvPr/>
        </p:nvSpPr>
        <p:spPr>
          <a:xfrm>
            <a:off x="4632325" y="3860800"/>
            <a:ext cx="930275" cy="576263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90827" name="矩形 290826"/>
          <p:cNvSpPr/>
          <p:nvPr/>
        </p:nvSpPr>
        <p:spPr>
          <a:xfrm>
            <a:off x="6156325" y="3860800"/>
            <a:ext cx="930275" cy="576263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90828" name="矩形 290827"/>
          <p:cNvSpPr/>
          <p:nvPr/>
        </p:nvSpPr>
        <p:spPr>
          <a:xfrm>
            <a:off x="4102100" y="2159000"/>
            <a:ext cx="974725" cy="549275"/>
          </a:xfrm>
          <a:prstGeom prst="rect">
            <a:avLst/>
          </a:prstGeom>
          <a:solidFill>
            <a:srgbClr val="339966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90829" name="上下箭头 290828"/>
          <p:cNvSpPr/>
          <p:nvPr/>
        </p:nvSpPr>
        <p:spPr>
          <a:xfrm>
            <a:off x="3429000" y="3435350"/>
            <a:ext cx="195263" cy="425450"/>
          </a:xfrm>
          <a:prstGeom prst="upDownArrow">
            <a:avLst>
              <a:gd name="adj1" fmla="val 50000"/>
              <a:gd name="adj2" fmla="val 43577"/>
            </a:avLst>
          </a:prstGeom>
          <a:solidFill>
            <a:srgbClr val="FF99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90830" name="上下箭头 290829"/>
          <p:cNvSpPr/>
          <p:nvPr/>
        </p:nvSpPr>
        <p:spPr>
          <a:xfrm>
            <a:off x="4953000" y="3435350"/>
            <a:ext cx="195263" cy="425450"/>
          </a:xfrm>
          <a:prstGeom prst="upDownArrow">
            <a:avLst>
              <a:gd name="adj1" fmla="val 50000"/>
              <a:gd name="adj2" fmla="val 43577"/>
            </a:avLst>
          </a:prstGeom>
          <a:solidFill>
            <a:srgbClr val="FF99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90831" name="上下箭头 290830"/>
          <p:cNvSpPr/>
          <p:nvPr/>
        </p:nvSpPr>
        <p:spPr>
          <a:xfrm>
            <a:off x="6400800" y="3435350"/>
            <a:ext cx="195263" cy="425450"/>
          </a:xfrm>
          <a:prstGeom prst="upDownArrow">
            <a:avLst>
              <a:gd name="adj1" fmla="val 50000"/>
              <a:gd name="adj2" fmla="val 43577"/>
            </a:avLst>
          </a:prstGeom>
          <a:solidFill>
            <a:srgbClr val="FF99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90832" name="文本框 290831"/>
          <p:cNvSpPr txBox="1"/>
          <p:nvPr/>
        </p:nvSpPr>
        <p:spPr>
          <a:xfrm>
            <a:off x="1103313" y="3054350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CPU</a:t>
            </a:r>
            <a:endParaRPr lang="en-US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0833" name="文本框 290832"/>
          <p:cNvSpPr txBox="1"/>
          <p:nvPr/>
        </p:nvSpPr>
        <p:spPr>
          <a:xfrm>
            <a:off x="4165600" y="2205038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  M</a:t>
            </a:r>
            <a:endParaRPr lang="en-US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0834" name="文本框 290833"/>
          <p:cNvSpPr txBox="1"/>
          <p:nvPr/>
        </p:nvSpPr>
        <p:spPr>
          <a:xfrm>
            <a:off x="4633913" y="3933825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  I/O</a:t>
            </a:r>
            <a:endParaRPr lang="en-US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0835" name="文本框 290834"/>
          <p:cNvSpPr txBox="1"/>
          <p:nvPr/>
        </p:nvSpPr>
        <p:spPr>
          <a:xfrm>
            <a:off x="6124575" y="3933825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  I/O</a:t>
            </a:r>
            <a:endParaRPr lang="en-US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0836" name="文本框 290835"/>
          <p:cNvSpPr txBox="1"/>
          <p:nvPr/>
        </p:nvSpPr>
        <p:spPr>
          <a:xfrm>
            <a:off x="3124200" y="3933825"/>
            <a:ext cx="838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  I/O</a:t>
            </a:r>
            <a:endParaRPr lang="en-US" altLang="zh-CN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0837" name="下箭头 290836"/>
          <p:cNvSpPr/>
          <p:nvPr/>
        </p:nvSpPr>
        <p:spPr>
          <a:xfrm>
            <a:off x="1377950" y="2435225"/>
            <a:ext cx="268288" cy="334963"/>
          </a:xfrm>
          <a:prstGeom prst="downArrow">
            <a:avLst>
              <a:gd name="adj1" fmla="val 50000"/>
              <a:gd name="adj2" fmla="val 31213"/>
            </a:avLst>
          </a:prstGeom>
          <a:solidFill>
            <a:srgbClr val="FF99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90838" name="右箭头 290837"/>
          <p:cNvSpPr/>
          <p:nvPr/>
        </p:nvSpPr>
        <p:spPr>
          <a:xfrm>
            <a:off x="3538538" y="2290763"/>
            <a:ext cx="563562" cy="211137"/>
          </a:xfrm>
          <a:prstGeom prst="rightArrow">
            <a:avLst>
              <a:gd name="adj1" fmla="val 50000"/>
              <a:gd name="adj2" fmla="val 66729"/>
            </a:avLst>
          </a:prstGeom>
          <a:solidFill>
            <a:srgbClr val="FF99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90839" name="矩形 290838"/>
          <p:cNvSpPr/>
          <p:nvPr/>
        </p:nvSpPr>
        <p:spPr>
          <a:xfrm>
            <a:off x="1435100" y="2330450"/>
            <a:ext cx="2133600" cy="115888"/>
          </a:xfrm>
          <a:prstGeom prst="rect">
            <a:avLst/>
          </a:prstGeom>
          <a:solidFill>
            <a:srgbClr val="FF99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290840" name="上下箭头 290839"/>
          <p:cNvSpPr/>
          <p:nvPr/>
        </p:nvSpPr>
        <p:spPr>
          <a:xfrm>
            <a:off x="4500563" y="2708275"/>
            <a:ext cx="195262" cy="425450"/>
          </a:xfrm>
          <a:prstGeom prst="upDownArrow">
            <a:avLst>
              <a:gd name="adj1" fmla="val 50000"/>
              <a:gd name="adj2" fmla="val 43577"/>
            </a:avLst>
          </a:prstGeom>
          <a:solidFill>
            <a:srgbClr val="FF99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62" name="标题 19456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dirty="0"/>
              <a:t>二</a:t>
            </a:r>
            <a:r>
              <a:rPr lang="zh-CN" altLang="en-US" dirty="0"/>
              <a:t>、</a:t>
            </a:r>
            <a:r>
              <a:rPr lang="zh-CN" altLang="en-US" dirty="0"/>
              <a:t>微型计算机</a:t>
            </a:r>
            <a:r>
              <a:rPr lang="zh-CN" altLang="en-US" dirty="0"/>
              <a:t>的基本结构</a:t>
            </a:r>
            <a:endParaRPr lang="en-US" altLang="zh-CN"/>
          </a:p>
        </p:txBody>
      </p:sp>
      <p:sp>
        <p:nvSpPr>
          <p:cNvPr id="194563" name="文本占位符 19456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marL="533400" indent="-533400">
              <a:buNone/>
            </a:pPr>
            <a:r>
              <a:rPr lang="en-US" altLang="zh-CN"/>
              <a:t>1. </a:t>
            </a:r>
            <a:r>
              <a:rPr lang="zh-CN" altLang="en-US" dirty="0"/>
              <a:t>微型计算机的硬件系统</a:t>
            </a:r>
            <a:endParaRPr lang="zh-CN" altLang="en-US" dirty="0"/>
          </a:p>
          <a:p>
            <a:pPr marL="533400" indent="-533400">
              <a:buNone/>
            </a:pPr>
            <a:r>
              <a:rPr lang="zh-CN" altLang="en-US" dirty="0"/>
              <a:t>          </a:t>
            </a:r>
            <a:r>
              <a:rPr lang="zh-CN" altLang="zh-CN" sz="2400" dirty="0"/>
              <a:t>微处理器（</a:t>
            </a:r>
            <a:r>
              <a:rPr lang="en-US" altLang="zh-CN" sz="2400"/>
              <a:t>CPU）</a:t>
            </a:r>
            <a:endParaRPr lang="en-US" altLang="zh-CN" sz="2400"/>
          </a:p>
          <a:p>
            <a:pPr marL="533400" indent="-533400">
              <a:buNone/>
            </a:pPr>
            <a:r>
              <a:rPr lang="zh-CN" altLang="en-US" sz="2400" dirty="0"/>
              <a:t>            存储器     </a:t>
            </a:r>
            <a:endParaRPr lang="zh-CN" altLang="en-US" sz="2400" dirty="0"/>
          </a:p>
          <a:p>
            <a:pPr marL="533400" indent="-533400">
              <a:buNone/>
            </a:pPr>
            <a:r>
              <a:rPr lang="zh-CN" altLang="en-US" sz="2400" dirty="0"/>
              <a:t>            输入/输出接口</a:t>
            </a:r>
            <a:endParaRPr lang="zh-CN" altLang="en-US" sz="2400" dirty="0"/>
          </a:p>
          <a:p>
            <a:pPr marL="533400" indent="-533400">
              <a:buNone/>
            </a:pPr>
            <a:r>
              <a:rPr lang="zh-CN" altLang="en-US" sz="2400" dirty="0"/>
              <a:t>            总线</a:t>
            </a:r>
            <a:endParaRPr lang="zh-CN" altLang="en-US" sz="2400" dirty="0"/>
          </a:p>
          <a:p>
            <a:pPr marL="533400" indent="-533400"/>
            <a:endParaRPr lang="zh-CN" altLang="en-US" sz="2400" dirty="0"/>
          </a:p>
        </p:txBody>
      </p:sp>
      <p:sp>
        <p:nvSpPr>
          <p:cNvPr id="194564" name="左大括号 194563"/>
          <p:cNvSpPr/>
          <p:nvPr/>
        </p:nvSpPr>
        <p:spPr>
          <a:xfrm>
            <a:off x="2051050" y="2478088"/>
            <a:ext cx="215900" cy="1800225"/>
          </a:xfrm>
          <a:prstGeom prst="leftBrace">
            <a:avLst>
              <a:gd name="adj1" fmla="val 69485"/>
              <a:gd name="adj2" fmla="val 50000"/>
            </a:avLst>
          </a:prstGeom>
          <a:noFill/>
          <a:ln w="25400" cap="sq" cmpd="sng">
            <a:solidFill>
              <a:srgbClr val="800000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3954" name="标题 25395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二、总线技术*</a:t>
            </a:r>
            <a:endParaRPr lang="zh-CN" altLang="en-US" dirty="0"/>
          </a:p>
        </p:txBody>
      </p:sp>
      <p:sp>
        <p:nvSpPr>
          <p:cNvPr id="253955" name="文本占位符 25395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总线传输需要解决的问题：</a:t>
            </a:r>
            <a:endParaRPr lang="zh-CN" altLang="en-US" dirty="0"/>
          </a:p>
          <a:p>
            <a:r>
              <a:rPr lang="zh-CN" altLang="en-US" sz="2400" dirty="0"/>
              <a:t>传输同步</a:t>
            </a:r>
            <a:r>
              <a:rPr lang="en-US" altLang="zh-CN" sz="2400">
                <a:latin typeface="宋体" panose="02010600030101010101" pitchFamily="2" charset="-122"/>
              </a:rPr>
              <a:t>——</a:t>
            </a:r>
            <a:r>
              <a:rPr lang="zh-CN" altLang="en-US" sz="2400" dirty="0"/>
              <a:t>协调通信双方的传输操作</a:t>
            </a:r>
            <a:endParaRPr lang="zh-CN" altLang="en-US" sz="2400" dirty="0"/>
          </a:p>
          <a:p>
            <a:pPr lvl="1"/>
            <a:r>
              <a:rPr lang="zh-CN" altLang="en-US" sz="2000" b="1" dirty="0"/>
              <a:t>同步、异步、半同步</a:t>
            </a:r>
            <a:endParaRPr lang="zh-CN" altLang="en-US" sz="2000" b="1" dirty="0"/>
          </a:p>
          <a:p>
            <a:r>
              <a:rPr lang="zh-CN" altLang="en-US" sz="2400" dirty="0"/>
              <a:t>总线仲裁</a:t>
            </a:r>
            <a:r>
              <a:rPr lang="en-US" altLang="zh-CN" sz="2400">
                <a:latin typeface="宋体" panose="02010600030101010101" pitchFamily="2" charset="-122"/>
              </a:rPr>
              <a:t>——</a:t>
            </a:r>
            <a:r>
              <a:rPr lang="zh-CN" altLang="en-US" sz="2400" dirty="0"/>
              <a:t>消除多个设备同时使用总线造成的冲突现象</a:t>
            </a:r>
            <a:endParaRPr lang="zh-CN" altLang="en-US" sz="2400" dirty="0"/>
          </a:p>
          <a:p>
            <a:pPr lvl="1"/>
            <a:r>
              <a:rPr lang="zh-CN" altLang="en-US" sz="2000" b="1" dirty="0"/>
              <a:t>查询、独立请求</a:t>
            </a:r>
            <a:endParaRPr lang="zh-CN" altLang="en-US" sz="2000" b="1" dirty="0"/>
          </a:p>
          <a:p>
            <a:r>
              <a:rPr lang="zh-CN" altLang="en-US" sz="2400" dirty="0"/>
              <a:t>出错处理</a:t>
            </a:r>
            <a:endParaRPr lang="zh-CN" altLang="en-US" sz="2400" dirty="0"/>
          </a:p>
          <a:p>
            <a:r>
              <a:rPr lang="zh-CN" altLang="en-US" sz="2400" dirty="0"/>
              <a:t>信号驱动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7027" name="文本占位符 2570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总线传输的控制方式</a:t>
            </a:r>
            <a:endParaRPr lang="zh-CN" altLang="en-US" dirty="0"/>
          </a:p>
          <a:p>
            <a:pPr>
              <a:buNone/>
            </a:pPr>
            <a:r>
              <a:rPr lang="en-US" altLang="zh-CN" sz="2400"/>
              <a:t>3</a:t>
            </a:r>
            <a:r>
              <a:rPr lang="zh-CN" altLang="en-US" sz="2400" dirty="0"/>
              <a:t>种方式：同步方式、异步方式和半同步方式</a:t>
            </a:r>
            <a:endParaRPr lang="zh-CN" altLang="en-US" sz="2400" dirty="0"/>
          </a:p>
          <a:p>
            <a:r>
              <a:rPr lang="zh-CN" altLang="en-US" sz="2400" dirty="0"/>
              <a:t>同步方式：总线上的部件通过总线进行信息传送时，用公共的时钟统一各部件数据发送和接收的时机。</a:t>
            </a:r>
            <a:endParaRPr lang="zh-CN" altLang="en-US" sz="2400" dirty="0"/>
          </a:p>
          <a:p>
            <a:r>
              <a:rPr lang="zh-CN" altLang="en-US" sz="2400" dirty="0"/>
              <a:t>异步方式</a:t>
            </a:r>
            <a:r>
              <a:rPr lang="en-US" altLang="zh-CN" sz="2400"/>
              <a:t>:</a:t>
            </a:r>
            <a:r>
              <a:rPr lang="zh-CN" altLang="en-US" sz="2400" dirty="0"/>
              <a:t>允许总线上的各部件有各自的时钟，在部件之间进行通信时没有公共的时间标准，而是用控制和状态信号协调各部件数据发送和接收的时机。</a:t>
            </a:r>
            <a:endParaRPr lang="zh-CN" altLang="en-US" sz="2400" dirty="0"/>
          </a:p>
          <a:p>
            <a:r>
              <a:rPr lang="zh-CN" altLang="en-US" sz="2400" dirty="0"/>
              <a:t>半同步方式：结合同步和异步总线的优点设计出来的混合式的总线结构，具有同步总线的速度和异步总线的适应性。</a:t>
            </a:r>
            <a:endParaRPr lang="en-US" altLang="zh-CN" sz="2400"/>
          </a:p>
          <a:p>
            <a:endParaRPr lang="zh-CN" altLang="en-US" sz="1200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1843" name="文本占位符 29184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总线仲裁</a:t>
            </a:r>
            <a:endParaRPr lang="zh-CN" altLang="en-US" dirty="0"/>
          </a:p>
          <a:p>
            <a:r>
              <a:rPr lang="zh-CN" altLang="en-US" sz="2400" dirty="0"/>
              <a:t>用来决定某一时刻哪一个部件可以使用总线</a:t>
            </a:r>
            <a:endParaRPr lang="zh-CN" altLang="en-US" sz="2400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/>
              <a:t>集中控制</a:t>
            </a:r>
            <a:r>
              <a:rPr lang="en-US" altLang="zh-CN" b="1">
                <a:latin typeface="宋体" panose="02010600030101010101" pitchFamily="2" charset="-122"/>
              </a:rPr>
              <a:t>——</a:t>
            </a:r>
            <a:r>
              <a:rPr lang="zh-CN" altLang="en-US" b="1" dirty="0"/>
              <a:t>统一由总线控制器进行控制。</a:t>
            </a:r>
            <a:endParaRPr lang="zh-CN" altLang="en-US" b="1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/>
              <a:t>分散控制</a:t>
            </a:r>
            <a:r>
              <a:rPr lang="en-US" altLang="zh-CN" b="1">
                <a:latin typeface="宋体" panose="02010600030101010101" pitchFamily="2" charset="-122"/>
              </a:rPr>
              <a:t>——</a:t>
            </a:r>
            <a:r>
              <a:rPr lang="zh-CN" altLang="en-US" b="1" dirty="0"/>
              <a:t>总线控制由各部件共同实现，所有部件均按统一的规则来访问总线。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4915" name="文本占位符 29491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sz="2400" dirty="0"/>
              <a:t>总线仲裁</a:t>
            </a:r>
            <a:r>
              <a:rPr lang="en-US" altLang="zh-CN" sz="2400">
                <a:latin typeface="宋体" panose="02010600030101010101" pitchFamily="2" charset="-122"/>
              </a:rPr>
              <a:t>——</a:t>
            </a:r>
            <a:r>
              <a:rPr lang="zh-CN" altLang="en-US" sz="2400" dirty="0"/>
              <a:t>集中控制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/>
              <a:t>1</a:t>
            </a:r>
            <a:r>
              <a:rPr lang="zh-CN" altLang="en-US" sz="2400" dirty="0"/>
              <a:t>）链式查询（</a:t>
            </a:r>
            <a:r>
              <a:rPr lang="en-US" altLang="zh-CN" sz="2400"/>
              <a:t>p59</a:t>
            </a:r>
            <a:r>
              <a:rPr lang="zh-CN" altLang="en-US" sz="2400" dirty="0"/>
              <a:t>图</a:t>
            </a:r>
            <a:r>
              <a:rPr lang="en-US" altLang="zh-CN" sz="2400"/>
              <a:t>2-28</a:t>
            </a:r>
            <a:r>
              <a:rPr lang="zh-CN" altLang="en-US" sz="2400" dirty="0"/>
              <a:t>）</a:t>
            </a:r>
            <a:r>
              <a:rPr lang="en-US" altLang="zh-CN" sz="2400">
                <a:latin typeface="宋体" panose="02010600030101010101" pitchFamily="2" charset="-122"/>
              </a:rPr>
              <a:t>——</a:t>
            </a:r>
            <a:r>
              <a:rPr lang="zh-CN" altLang="en-US" sz="2400" dirty="0"/>
              <a:t>基本原理是：</a:t>
            </a:r>
            <a:endParaRPr lang="zh-CN" altLang="en-US" sz="2400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/>
              <a:t>部件提出申请（</a:t>
            </a:r>
            <a:r>
              <a:rPr lang="en-US" altLang="zh-CN" sz="2200" b="1"/>
              <a:t>BR</a:t>
            </a:r>
            <a:r>
              <a:rPr lang="zh-CN" altLang="en-US" sz="2200" b="1" dirty="0"/>
              <a:t>）</a:t>
            </a:r>
            <a:endParaRPr lang="zh-CN" altLang="en-US" sz="2200" b="1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/>
              <a:t>总线控制器发出批准信号（</a:t>
            </a:r>
            <a:r>
              <a:rPr lang="en-US" altLang="zh-CN" sz="2200" b="1"/>
              <a:t>BG</a:t>
            </a:r>
            <a:r>
              <a:rPr lang="zh-CN" altLang="en-US" sz="2200" b="1" dirty="0"/>
              <a:t>）</a:t>
            </a:r>
            <a:endParaRPr lang="zh-CN" altLang="en-US" sz="2200" b="1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/>
              <a:t>提出申请的部件截获</a:t>
            </a:r>
            <a:r>
              <a:rPr lang="en-US" altLang="zh-CN" sz="2200" b="1"/>
              <a:t>BG</a:t>
            </a:r>
            <a:r>
              <a:rPr lang="zh-CN" altLang="en-US" sz="2200" b="1" dirty="0"/>
              <a:t>，并禁止</a:t>
            </a:r>
            <a:r>
              <a:rPr lang="en-US" altLang="zh-CN" sz="2200" b="1"/>
              <a:t>BG</a:t>
            </a:r>
            <a:r>
              <a:rPr lang="zh-CN" altLang="en-US" sz="2200" b="1" dirty="0"/>
              <a:t>信号进一步向后传播</a:t>
            </a:r>
            <a:endParaRPr lang="zh-CN" altLang="en-US" sz="2200" b="1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/>
              <a:t>提出申请的部件发出总线忙信号（</a:t>
            </a:r>
            <a:r>
              <a:rPr lang="en-US" altLang="zh-CN" sz="2200" b="1"/>
              <a:t>BS</a:t>
            </a:r>
            <a:r>
              <a:rPr lang="zh-CN" altLang="en-US" sz="2200" b="1" dirty="0"/>
              <a:t>），开始使用总线。总线忙信号将阻止其他部件使用总线，直到使用总线的设备释放总线</a:t>
            </a:r>
            <a:endParaRPr lang="zh-CN" altLang="en-US" sz="2200" b="1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/>
              <a:t>电路最简单，但优先级固定，不能改变</a:t>
            </a:r>
            <a:endParaRPr lang="zh-CN" altLang="en-US" sz="2200" b="1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3891" name="文本占位符 293890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382000" cy="5145088"/>
          </a:xfrm>
          <a:ln/>
        </p:spPr>
        <p:txBody>
          <a:bodyPr/>
          <a:p>
            <a:pPr>
              <a:buNone/>
            </a:pPr>
            <a:r>
              <a:rPr lang="zh-CN" altLang="en-US" sz="2400" dirty="0"/>
              <a:t>总线仲裁</a:t>
            </a:r>
            <a:r>
              <a:rPr lang="en-US" altLang="zh-CN" sz="2400">
                <a:latin typeface="宋体" panose="02010600030101010101" pitchFamily="2" charset="-122"/>
              </a:rPr>
              <a:t>——</a:t>
            </a:r>
            <a:r>
              <a:rPr lang="zh-CN" altLang="en-US" sz="2400" dirty="0"/>
              <a:t>集中控制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/>
              <a:t>2</a:t>
            </a:r>
            <a:r>
              <a:rPr lang="zh-CN" altLang="en-US" sz="2400" dirty="0"/>
              <a:t>）计数器查询</a:t>
            </a:r>
            <a:r>
              <a:rPr lang="en-US" altLang="zh-CN" sz="2400">
                <a:latin typeface="宋体" panose="02010600030101010101" pitchFamily="2" charset="-122"/>
              </a:rPr>
              <a:t>——</a:t>
            </a:r>
            <a:r>
              <a:rPr lang="zh-CN" altLang="en-US" sz="2400" dirty="0"/>
              <a:t>基本原理是：</a:t>
            </a:r>
            <a:endParaRPr lang="zh-CN" altLang="en-US" sz="2400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/>
              <a:t>需要使用总线的部件提出申请（</a:t>
            </a:r>
            <a:r>
              <a:rPr lang="en-US" altLang="zh-CN" sz="2200" b="1"/>
              <a:t>BR</a:t>
            </a:r>
            <a:r>
              <a:rPr lang="zh-CN" altLang="en-US" sz="2200" b="1" dirty="0"/>
              <a:t>）</a:t>
            </a:r>
            <a:endParaRPr lang="zh-CN" altLang="en-US" sz="2200" b="1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/>
              <a:t>总线控制器发出递增的设备地址</a:t>
            </a:r>
            <a:endParaRPr lang="zh-CN" altLang="en-US" sz="2200" b="1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/>
              <a:t>提出申请的设备检查设备地址，若与自己的地址匹配，就发出总线忙信号（</a:t>
            </a:r>
            <a:r>
              <a:rPr lang="en-US" altLang="zh-CN" sz="2200" b="1"/>
              <a:t>BS</a:t>
            </a:r>
            <a:r>
              <a:rPr lang="zh-CN" altLang="en-US" sz="2200" b="1" dirty="0"/>
              <a:t>），然后就可以使用总线</a:t>
            </a:r>
            <a:endParaRPr lang="zh-CN" altLang="en-US" sz="2200" b="1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/>
              <a:t>总线控制器根据检测到</a:t>
            </a:r>
            <a:r>
              <a:rPr lang="en-US" altLang="zh-CN" sz="2200" b="1"/>
              <a:t>BS</a:t>
            </a:r>
            <a:r>
              <a:rPr lang="zh-CN" altLang="en-US" sz="2200" b="1" dirty="0"/>
              <a:t>信号时的设备地址就知道当前哪个设备使用了总线</a:t>
            </a:r>
            <a:endParaRPr lang="zh-CN" altLang="en-US" sz="2200" b="1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/>
              <a:t>调整设备地址发出的顺序即可改变优先级别</a:t>
            </a:r>
            <a:endParaRPr lang="zh-CN" altLang="en-US" sz="2200" b="1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/>
              <a:t>仲裁过程较慢</a:t>
            </a:r>
            <a:endParaRPr lang="zh-CN" altLang="en-US" sz="2200" b="1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2867" name="文本占位符 29286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sz="2400" dirty="0"/>
              <a:t>总线仲裁</a:t>
            </a:r>
            <a:r>
              <a:rPr lang="en-US" altLang="zh-CN" sz="2400">
                <a:latin typeface="宋体" panose="02010600030101010101" pitchFamily="2" charset="-122"/>
              </a:rPr>
              <a:t>——</a:t>
            </a:r>
            <a:r>
              <a:rPr lang="zh-CN" altLang="en-US" sz="2400" dirty="0"/>
              <a:t>集中控制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/>
              <a:t>3</a:t>
            </a:r>
            <a:r>
              <a:rPr lang="zh-CN" altLang="en-US" sz="2400" dirty="0"/>
              <a:t>）独立请求</a:t>
            </a:r>
            <a:r>
              <a:rPr lang="en-US" altLang="zh-CN" sz="2400">
                <a:latin typeface="宋体" panose="02010600030101010101" pitchFamily="2" charset="-122"/>
              </a:rPr>
              <a:t>——</a:t>
            </a:r>
            <a:r>
              <a:rPr lang="zh-CN" altLang="en-US" sz="2400" dirty="0"/>
              <a:t>基本原理是：</a:t>
            </a:r>
            <a:endParaRPr lang="zh-CN" altLang="en-US" sz="2400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/>
              <a:t>每个设备都拥有独立的总线请求线和总线应答线</a:t>
            </a:r>
            <a:endParaRPr lang="zh-CN" altLang="en-US" sz="2200" b="1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/>
              <a:t>总线控制器对所有的总线请求进行优先级排队，并响应级别最高的请求</a:t>
            </a:r>
            <a:endParaRPr lang="zh-CN" altLang="en-US" sz="2200" b="1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/>
              <a:t>得到响应的设备将占用总线进行传输</a:t>
            </a:r>
            <a:endParaRPr lang="zh-CN" altLang="en-US" sz="2200" b="1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/>
              <a:t>最常用，响应速度最快</a:t>
            </a:r>
            <a:endParaRPr lang="zh-CN" altLang="en-US" sz="2200" b="1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200" b="1"/>
              <a:t>PC</a:t>
            </a:r>
            <a:r>
              <a:rPr lang="zh-CN" altLang="en-US" sz="2200" b="1" dirty="0"/>
              <a:t>机中使用的</a:t>
            </a:r>
            <a:r>
              <a:rPr lang="en-US" altLang="zh-CN" sz="2200" b="1"/>
              <a:t>8237 DMAC</a:t>
            </a:r>
            <a:r>
              <a:rPr lang="zh-CN" altLang="en-US" sz="2200" b="1" dirty="0"/>
              <a:t>采用此种方式</a:t>
            </a:r>
            <a:endParaRPr lang="zh-CN" altLang="en-US" sz="2200" b="1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4979" name="文本占位符 25497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dirty="0"/>
              <a:t>总线的主要性能指标</a:t>
            </a:r>
            <a:endParaRPr lang="zh-CN" altLang="en-US" dirty="0"/>
          </a:p>
          <a:p>
            <a:r>
              <a:rPr lang="zh-CN" altLang="en-US" sz="2400" dirty="0"/>
              <a:t>总线带宽（</a:t>
            </a:r>
            <a:r>
              <a:rPr lang="en-US" altLang="zh-CN" sz="2400"/>
              <a:t>B/S）：</a:t>
            </a:r>
            <a:r>
              <a:rPr lang="zh-CN" altLang="en-US" sz="2400" dirty="0"/>
              <a:t>单位时间内总线上可传送的数据量</a:t>
            </a:r>
            <a:endParaRPr lang="zh-CN" altLang="en-US" sz="2400" dirty="0"/>
          </a:p>
          <a:p>
            <a:r>
              <a:rPr lang="zh-CN" altLang="en-US" sz="2400" dirty="0"/>
              <a:t>总线位宽（</a:t>
            </a:r>
            <a:r>
              <a:rPr lang="en-US" altLang="en-US" sz="2400"/>
              <a:t>bit</a:t>
            </a:r>
            <a:r>
              <a:rPr lang="en-US" altLang="zh-CN" sz="2400"/>
              <a:t>）：</a:t>
            </a:r>
            <a:r>
              <a:rPr lang="zh-CN" altLang="en-US" sz="2400" dirty="0"/>
              <a:t>能同时传送的数据位数</a:t>
            </a:r>
            <a:endParaRPr lang="zh-CN" altLang="en-US" sz="2400" dirty="0"/>
          </a:p>
          <a:p>
            <a:r>
              <a:rPr lang="zh-CN" altLang="en-US" sz="2400" dirty="0"/>
              <a:t>总线的工作频率（</a:t>
            </a:r>
            <a:r>
              <a:rPr lang="en-US" altLang="en-US" sz="2400"/>
              <a:t>MHz</a:t>
            </a:r>
            <a:r>
              <a:rPr lang="en-US" altLang="zh-CN" sz="2400"/>
              <a:t>）</a:t>
            </a:r>
            <a:endParaRPr lang="en-US" altLang="zh-CN" sz="2400"/>
          </a:p>
          <a:p>
            <a:r>
              <a:rPr lang="zh-CN" altLang="en-US" sz="2400" dirty="0"/>
              <a:t>总线带宽=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（位宽/8）</a:t>
            </a:r>
            <a:r>
              <a:rPr lang="zh-CN" altLang="en-US" sz="2400" dirty="0">
                <a:sym typeface="Wingdings 2" panose="05020102010507070707" pitchFamily="18" charset="2"/>
              </a:rPr>
              <a:t></a:t>
            </a:r>
            <a:r>
              <a:rPr lang="zh-CN" altLang="en-US" sz="2400" dirty="0"/>
              <a:t>（工作频率/每个存取周期的时钟数）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02" name="标题 25600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三、常见的系统总线</a:t>
            </a:r>
            <a:endParaRPr lang="zh-CN" altLang="en-US" dirty="0"/>
          </a:p>
        </p:txBody>
      </p:sp>
      <p:sp>
        <p:nvSpPr>
          <p:cNvPr id="256003" name="文本占位符 25600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marL="360680" indent="-360680"/>
            <a:r>
              <a:rPr lang="en-US" altLang="zh-CN" sz="2400"/>
              <a:t>ISA（8/16</a:t>
            </a:r>
            <a:r>
              <a:rPr lang="zh-CN" altLang="en-US" sz="2400" dirty="0"/>
              <a:t>位）</a:t>
            </a:r>
            <a:endParaRPr lang="en-US" altLang="zh-CN" sz="2400"/>
          </a:p>
          <a:p>
            <a:pPr marL="360680" indent="-360680"/>
            <a:r>
              <a:rPr lang="en-US" altLang="zh-CN" sz="2400"/>
              <a:t>PCI（32/64</a:t>
            </a:r>
            <a:r>
              <a:rPr lang="zh-CN" altLang="en-US" sz="2400" dirty="0"/>
              <a:t>位）</a:t>
            </a:r>
            <a:endParaRPr lang="zh-CN" altLang="en-US" sz="2400" dirty="0"/>
          </a:p>
          <a:p>
            <a:pPr marL="360680" indent="-360680"/>
            <a:r>
              <a:rPr lang="zh-CN" altLang="en-US" sz="2400" dirty="0"/>
              <a:t>A</a:t>
            </a:r>
            <a:r>
              <a:rPr lang="en-US" altLang="zh-CN" sz="2400"/>
              <a:t>GP（</a:t>
            </a:r>
            <a:r>
              <a:rPr lang="zh-CN" altLang="en-US" sz="2400" dirty="0"/>
              <a:t>加速图形端口，用于提高图形处理能力）</a:t>
            </a:r>
            <a:endParaRPr lang="zh-CN" altLang="en-US" sz="2400" dirty="0"/>
          </a:p>
          <a:p>
            <a:pPr marL="360680" indent="-360680">
              <a:buNone/>
            </a:pPr>
            <a:endParaRPr lang="zh-CN" altLang="en-US" sz="2400" dirty="0"/>
          </a:p>
          <a:p>
            <a:pPr marL="360680" indent="-360680">
              <a:buNone/>
            </a:pPr>
            <a:r>
              <a:rPr lang="zh-CN" altLang="en-US" sz="2400" dirty="0"/>
              <a:t>    自学，并自行查找资料：</a:t>
            </a:r>
            <a:r>
              <a:rPr lang="en-US" altLang="zh-CN" sz="2400"/>
              <a:t>ISA</a:t>
            </a:r>
            <a:r>
              <a:rPr lang="zh-CN" altLang="en-US" sz="2400" dirty="0"/>
              <a:t>、</a:t>
            </a:r>
            <a:r>
              <a:rPr lang="en-US" altLang="zh-CN" sz="2400"/>
              <a:t>PCI</a:t>
            </a:r>
            <a:r>
              <a:rPr lang="zh-CN" altLang="en-US" sz="2400" dirty="0"/>
              <a:t>、</a:t>
            </a:r>
            <a:r>
              <a:rPr lang="en-US" altLang="zh-CN" sz="2400"/>
              <a:t>AGP</a:t>
            </a:r>
            <a:r>
              <a:rPr lang="zh-CN" altLang="en-US" sz="2400" dirty="0"/>
              <a:t>分别位于系统的</a:t>
            </a:r>
            <a:endParaRPr lang="zh-CN" altLang="en-US" sz="2400" dirty="0"/>
          </a:p>
          <a:p>
            <a:pPr marL="360680" indent="-360680">
              <a:buNone/>
            </a:pPr>
            <a:r>
              <a:rPr lang="zh-CN" altLang="en-US" sz="2400" dirty="0"/>
              <a:t>的哪一个部分？</a:t>
            </a:r>
            <a:endParaRPr lang="zh-CN" altLang="zh-CN" sz="2400" dirty="0"/>
          </a:p>
          <a:p>
            <a:pPr marL="360680" indent="-360680"/>
            <a:endParaRPr lang="zh-CN" alt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8050" name="标题 258049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四、 </a:t>
            </a:r>
            <a:r>
              <a:rPr lang="en-US" altLang="zh-CN"/>
              <a:t>8088</a:t>
            </a:r>
            <a:r>
              <a:rPr lang="zh-CN" altLang="en-US" dirty="0"/>
              <a:t>系统总线</a:t>
            </a:r>
            <a:endParaRPr lang="zh-CN" altLang="en-US" dirty="0"/>
          </a:p>
        </p:txBody>
      </p:sp>
      <p:sp>
        <p:nvSpPr>
          <p:cNvPr id="258051" name="文本占位符 25805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100000"/>
              </a:lnSpc>
              <a:buNone/>
            </a:pPr>
            <a:r>
              <a:rPr lang="zh-CN" altLang="en-US" dirty="0"/>
              <a:t>最小模式</a:t>
            </a:r>
            <a:r>
              <a:rPr lang="en-US" altLang="zh-CN">
                <a:latin typeface="宋体" panose="02010600030101010101" pitchFamily="2" charset="-122"/>
              </a:rPr>
              <a:t>——</a:t>
            </a:r>
            <a:r>
              <a:rPr lang="zh-CN" altLang="en-US" dirty="0"/>
              <a:t>仅支持单处理器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最小模式下主要解决：</a:t>
            </a:r>
            <a:endParaRPr lang="zh-CN" altLang="en-US" sz="2400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/>
              <a:t>地址与数据的分离</a:t>
            </a:r>
            <a:endParaRPr lang="zh-CN" altLang="en-US" sz="2200" b="1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/>
              <a:t>地址锁存</a:t>
            </a:r>
            <a:endParaRPr lang="zh-CN" altLang="en-US" sz="2200" b="1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电路实现方案</a:t>
            </a:r>
            <a:endParaRPr lang="zh-CN" altLang="en-US" sz="2400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/>
              <a:t>用</a:t>
            </a:r>
            <a:r>
              <a:rPr lang="en-US" altLang="zh-CN" sz="2200" b="1"/>
              <a:t>3</a:t>
            </a:r>
            <a:r>
              <a:rPr lang="zh-CN" altLang="en-US" sz="2200" b="1" dirty="0"/>
              <a:t>片</a:t>
            </a:r>
            <a:r>
              <a:rPr lang="en-US" altLang="zh-CN" sz="2200" b="1"/>
              <a:t>8</a:t>
            </a:r>
            <a:r>
              <a:rPr lang="zh-CN" altLang="en-US" sz="2200" b="1" dirty="0"/>
              <a:t>位的锁存器</a:t>
            </a:r>
            <a:r>
              <a:rPr lang="en-US" altLang="zh-CN" sz="2200" b="1"/>
              <a:t>8282</a:t>
            </a:r>
            <a:r>
              <a:rPr lang="zh-CN" altLang="en-US" sz="2200" b="1" dirty="0"/>
              <a:t>实现地址锁存。</a:t>
            </a:r>
            <a:r>
              <a:rPr lang="en-US" altLang="zh-CN" sz="2200" b="1"/>
              <a:t>ALE</a:t>
            </a:r>
            <a:r>
              <a:rPr lang="zh-CN" altLang="en-US" sz="2200" b="1" dirty="0"/>
              <a:t>为锁存控制信号，</a:t>
            </a:r>
            <a:r>
              <a:rPr lang="en-US" altLang="zh-CN" sz="2200" b="1"/>
              <a:t>OE=0</a:t>
            </a:r>
            <a:r>
              <a:rPr lang="zh-CN" altLang="en-US" sz="2200" b="1" dirty="0"/>
              <a:t>使锁存的地址直接输出；</a:t>
            </a:r>
            <a:endParaRPr lang="zh-CN" altLang="en-US" sz="2200" b="1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/>
              <a:t>用</a:t>
            </a:r>
            <a:r>
              <a:rPr lang="en-US" altLang="zh-CN" sz="2200" b="1"/>
              <a:t>1</a:t>
            </a:r>
            <a:r>
              <a:rPr lang="zh-CN" altLang="en-US" sz="2200" b="1" dirty="0"/>
              <a:t>片双向三态门</a:t>
            </a:r>
            <a:r>
              <a:rPr lang="en-US" altLang="zh-CN" sz="2200" b="1"/>
              <a:t>8286</a:t>
            </a:r>
            <a:r>
              <a:rPr lang="zh-CN" altLang="en-US" sz="2200" b="1" dirty="0"/>
              <a:t>用作数据总线驱动和隔离，</a:t>
            </a:r>
            <a:r>
              <a:rPr lang="en-US" altLang="zh-CN" sz="2200" b="1"/>
              <a:t>DT/R</a:t>
            </a:r>
            <a:r>
              <a:rPr lang="zh-CN" altLang="en-US" sz="2200" b="1" dirty="0"/>
              <a:t>作为方向控制，</a:t>
            </a:r>
            <a:r>
              <a:rPr lang="en-US" altLang="zh-CN" sz="2200" b="1"/>
              <a:t>DEN</a:t>
            </a:r>
            <a:r>
              <a:rPr lang="zh-CN" altLang="en-US" sz="2200" b="1" dirty="0"/>
              <a:t>作为开门信号；</a:t>
            </a:r>
            <a:endParaRPr lang="zh-CN" altLang="en-US" sz="2200" b="1" dirty="0"/>
          </a:p>
          <a:p>
            <a:pPr lvl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/>
              <a:t>其他控制信号由</a:t>
            </a:r>
            <a:r>
              <a:rPr lang="en-US" altLang="zh-CN" sz="2200" b="1"/>
              <a:t>8088</a:t>
            </a:r>
            <a:r>
              <a:rPr lang="zh-CN" altLang="en-US" sz="2200" b="1" dirty="0"/>
              <a:t>直接产生。</a:t>
            </a:r>
            <a:endParaRPr lang="zh-CN" altLang="en-US" sz="2200" b="1" dirty="0"/>
          </a:p>
        </p:txBody>
      </p:sp>
      <p:sp>
        <p:nvSpPr>
          <p:cNvPr id="258052" name="直接连接符 258051"/>
          <p:cNvSpPr/>
          <p:nvPr/>
        </p:nvSpPr>
        <p:spPr>
          <a:xfrm>
            <a:off x="1331913" y="4581525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8053" name="直接连接符 258052"/>
          <p:cNvSpPr/>
          <p:nvPr/>
        </p:nvSpPr>
        <p:spPr>
          <a:xfrm>
            <a:off x="7754938" y="5056188"/>
            <a:ext cx="1444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8054" name="直接连接符 258053"/>
          <p:cNvSpPr/>
          <p:nvPr/>
        </p:nvSpPr>
        <p:spPr>
          <a:xfrm>
            <a:off x="2411413" y="5445125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5939" name="文本占位符 2959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zh-CN" altLang="en-US" dirty="0"/>
              <a:t>最小模式下的连接示意图</a:t>
            </a:r>
            <a:endParaRPr lang="zh-CN" altLang="en-US" dirty="0"/>
          </a:p>
        </p:txBody>
      </p:sp>
      <p:sp>
        <p:nvSpPr>
          <p:cNvPr id="295940" name="右箭头 295939"/>
          <p:cNvSpPr/>
          <p:nvPr/>
        </p:nvSpPr>
        <p:spPr>
          <a:xfrm>
            <a:off x="3883025" y="4521200"/>
            <a:ext cx="647700" cy="180975"/>
          </a:xfrm>
          <a:prstGeom prst="rightArrow">
            <a:avLst>
              <a:gd name="adj1" fmla="val 50000"/>
              <a:gd name="adj2" fmla="val 8947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5941" name="矩形 295940"/>
          <p:cNvSpPr/>
          <p:nvPr/>
        </p:nvSpPr>
        <p:spPr>
          <a:xfrm>
            <a:off x="3844925" y="3490913"/>
            <a:ext cx="109538" cy="11620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5942" name="矩形 295941"/>
          <p:cNvSpPr/>
          <p:nvPr/>
        </p:nvSpPr>
        <p:spPr>
          <a:xfrm>
            <a:off x="2244725" y="2681288"/>
            <a:ext cx="1066800" cy="37004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5943" name="矩形 295942"/>
          <p:cNvSpPr/>
          <p:nvPr/>
        </p:nvSpPr>
        <p:spPr>
          <a:xfrm>
            <a:off x="539750" y="3363913"/>
            <a:ext cx="1219200" cy="838200"/>
          </a:xfrm>
          <a:prstGeom prst="rect">
            <a:avLst/>
          </a:prstGeom>
          <a:solidFill>
            <a:srgbClr val="3399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5944" name="矩形 295943"/>
          <p:cNvSpPr/>
          <p:nvPr/>
        </p:nvSpPr>
        <p:spPr>
          <a:xfrm>
            <a:off x="4530725" y="2681288"/>
            <a:ext cx="1143000" cy="1143000"/>
          </a:xfrm>
          <a:prstGeom prst="rect">
            <a:avLst/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5945" name="矩形 295944"/>
          <p:cNvSpPr/>
          <p:nvPr/>
        </p:nvSpPr>
        <p:spPr>
          <a:xfrm>
            <a:off x="4530725" y="4221163"/>
            <a:ext cx="1143000" cy="1066800"/>
          </a:xfrm>
          <a:prstGeom prst="rect">
            <a:avLst/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5946" name="文本框 295945"/>
          <p:cNvSpPr txBox="1"/>
          <p:nvPr/>
        </p:nvSpPr>
        <p:spPr>
          <a:xfrm>
            <a:off x="2320925" y="3443288"/>
            <a:ext cx="1066800" cy="1160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8088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CPU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5947" name="直接连接符 295946"/>
          <p:cNvSpPr/>
          <p:nvPr/>
        </p:nvSpPr>
        <p:spPr>
          <a:xfrm>
            <a:off x="3311525" y="2909888"/>
            <a:ext cx="1219200" cy="0"/>
          </a:xfrm>
          <a:prstGeom prst="line">
            <a:avLst/>
          </a:prstGeom>
          <a:ln w="9525" cap="flat" cmpd="sng">
            <a:solidFill>
              <a:srgbClr val="0033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5948" name="直接连接符 295947"/>
          <p:cNvSpPr/>
          <p:nvPr/>
        </p:nvSpPr>
        <p:spPr>
          <a:xfrm>
            <a:off x="3311525" y="5567363"/>
            <a:ext cx="1219200" cy="0"/>
          </a:xfrm>
          <a:prstGeom prst="line">
            <a:avLst/>
          </a:prstGeom>
          <a:ln w="9525" cap="flat" cmpd="sng">
            <a:solidFill>
              <a:srgbClr val="0033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5949" name="直接连接符 295948"/>
          <p:cNvSpPr/>
          <p:nvPr/>
        </p:nvSpPr>
        <p:spPr>
          <a:xfrm>
            <a:off x="3311525" y="6138863"/>
            <a:ext cx="1219200" cy="0"/>
          </a:xfrm>
          <a:prstGeom prst="line">
            <a:avLst/>
          </a:prstGeom>
          <a:ln w="9525" cap="flat" cmpd="sng">
            <a:solidFill>
              <a:srgbClr val="0033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5950" name="文本框 295949"/>
          <p:cNvSpPr txBox="1"/>
          <p:nvPr/>
        </p:nvSpPr>
        <p:spPr>
          <a:xfrm>
            <a:off x="3768725" y="5776913"/>
            <a:ext cx="685800" cy="3476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000"/>
              </a:lnSpc>
              <a:spcBef>
                <a:spcPct val="50000"/>
              </a:spcBef>
            </a:pP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endParaRPr lang="zh-CN" altLang="en-US" sz="2400" b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0000"/>
              </a:lnSpc>
              <a:spcBef>
                <a:spcPct val="50000"/>
              </a:spcBef>
            </a:pPr>
            <a:r>
              <a:rPr lang="zh-CN" altLang="en-US" sz="2400" b="0" dirty="0"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endParaRPr lang="zh-CN" altLang="en-US" sz="24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5951" name="右大括号 295950"/>
          <p:cNvSpPr/>
          <p:nvPr/>
        </p:nvSpPr>
        <p:spPr>
          <a:xfrm>
            <a:off x="4759325" y="5524500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5952" name="左右箭头 295951"/>
          <p:cNvSpPr/>
          <p:nvPr/>
        </p:nvSpPr>
        <p:spPr>
          <a:xfrm>
            <a:off x="5106988" y="5805488"/>
            <a:ext cx="990600" cy="152400"/>
          </a:xfrm>
          <a:prstGeom prst="leftRightArrow">
            <a:avLst>
              <a:gd name="adj1" fmla="val 50000"/>
              <a:gd name="adj2" fmla="val 13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5953" name="文本框 295952"/>
          <p:cNvSpPr txBox="1"/>
          <p:nvPr/>
        </p:nvSpPr>
        <p:spPr>
          <a:xfrm>
            <a:off x="6186488" y="5589588"/>
            <a:ext cx="1981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rPr>
              <a:t>控制总线</a:t>
            </a:r>
            <a:endParaRPr lang="zh-CN" altLang="en-US" sz="240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295954" name="左右箭头 295953"/>
          <p:cNvSpPr/>
          <p:nvPr/>
        </p:nvSpPr>
        <p:spPr>
          <a:xfrm>
            <a:off x="5683250" y="4724400"/>
            <a:ext cx="990600" cy="152400"/>
          </a:xfrm>
          <a:prstGeom prst="leftRightArrow">
            <a:avLst>
              <a:gd name="adj1" fmla="val 50000"/>
              <a:gd name="adj2" fmla="val 13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5955" name="文本框 295954"/>
          <p:cNvSpPr txBox="1"/>
          <p:nvPr/>
        </p:nvSpPr>
        <p:spPr>
          <a:xfrm>
            <a:off x="6691313" y="45085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rPr>
              <a:t>数据总线</a:t>
            </a:r>
            <a:endParaRPr lang="zh-CN" altLang="en-US" sz="240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295956" name="右箭头 295955"/>
          <p:cNvSpPr/>
          <p:nvPr/>
        </p:nvSpPr>
        <p:spPr>
          <a:xfrm>
            <a:off x="5673725" y="3138488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5957" name="文本框 295956"/>
          <p:cNvSpPr txBox="1"/>
          <p:nvPr/>
        </p:nvSpPr>
        <p:spPr>
          <a:xfrm>
            <a:off x="6664325" y="2938463"/>
            <a:ext cx="1981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</a:rPr>
              <a:t>地址总线</a:t>
            </a:r>
            <a:endParaRPr lang="zh-CN" altLang="en-US" sz="240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295958" name="文本框 295957"/>
          <p:cNvSpPr txBox="1"/>
          <p:nvPr/>
        </p:nvSpPr>
        <p:spPr>
          <a:xfrm>
            <a:off x="4775200" y="3040063"/>
            <a:ext cx="71120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地址</a:t>
            </a:r>
            <a:endParaRPr lang="zh-CN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锁存</a:t>
            </a:r>
            <a:endParaRPr lang="zh-CN" altLang="en-US" sz="20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5959" name="文本框 295958"/>
          <p:cNvSpPr txBox="1"/>
          <p:nvPr/>
        </p:nvSpPr>
        <p:spPr>
          <a:xfrm>
            <a:off x="4602163" y="4508500"/>
            <a:ext cx="995362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数据</a:t>
            </a:r>
            <a:endParaRPr lang="zh-CN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收发器</a:t>
            </a:r>
            <a:endParaRPr lang="zh-CN" altLang="en-US" sz="20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5960" name="文本框 295959"/>
          <p:cNvSpPr txBox="1"/>
          <p:nvPr/>
        </p:nvSpPr>
        <p:spPr>
          <a:xfrm>
            <a:off x="3540125" y="2452688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ALE</a:t>
            </a:r>
            <a:endParaRPr lang="en-US" altLang="zh-CN" sz="24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5961" name="文本框 295960"/>
          <p:cNvSpPr txBox="1"/>
          <p:nvPr/>
        </p:nvSpPr>
        <p:spPr>
          <a:xfrm>
            <a:off x="639763" y="3519488"/>
            <a:ext cx="100965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dirty="0">
                <a:latin typeface="宋体" panose="02010600030101010101" pitchFamily="2" charset="-122"/>
              </a:rPr>
              <a:t>时钟发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000" dirty="0">
                <a:latin typeface="宋体" panose="02010600030101010101" pitchFamily="2" charset="-122"/>
              </a:rPr>
              <a:t>生  器</a:t>
            </a:r>
            <a:endParaRPr lang="zh-CN" altLang="en-US" sz="2000" b="0" dirty="0">
              <a:latin typeface="宋体" panose="02010600030101010101" pitchFamily="2" charset="-122"/>
            </a:endParaRPr>
          </a:p>
        </p:txBody>
      </p:sp>
      <p:sp>
        <p:nvSpPr>
          <p:cNvPr id="295962" name="直接连接符 295961"/>
          <p:cNvSpPr/>
          <p:nvPr/>
        </p:nvSpPr>
        <p:spPr>
          <a:xfrm>
            <a:off x="1787525" y="3595688"/>
            <a:ext cx="457200" cy="0"/>
          </a:xfrm>
          <a:prstGeom prst="line">
            <a:avLst/>
          </a:prstGeom>
          <a:ln w="9525" cap="flat" cmpd="sng">
            <a:solidFill>
              <a:srgbClr val="0033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5963" name="直接连接符 295962"/>
          <p:cNvSpPr/>
          <p:nvPr/>
        </p:nvSpPr>
        <p:spPr>
          <a:xfrm>
            <a:off x="1787525" y="3824288"/>
            <a:ext cx="457200" cy="0"/>
          </a:xfrm>
          <a:prstGeom prst="line">
            <a:avLst/>
          </a:prstGeom>
          <a:ln w="9525" cap="flat" cmpd="sng">
            <a:solidFill>
              <a:srgbClr val="0033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5964" name="直接连接符 295963"/>
          <p:cNvSpPr/>
          <p:nvPr/>
        </p:nvSpPr>
        <p:spPr>
          <a:xfrm>
            <a:off x="1787525" y="4052888"/>
            <a:ext cx="457200" cy="0"/>
          </a:xfrm>
          <a:prstGeom prst="line">
            <a:avLst/>
          </a:prstGeom>
          <a:ln w="9525" cap="flat" cmpd="sng">
            <a:solidFill>
              <a:srgbClr val="0033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5965" name="直接连接符 295964"/>
          <p:cNvSpPr/>
          <p:nvPr/>
        </p:nvSpPr>
        <p:spPr>
          <a:xfrm flipV="1">
            <a:off x="644525" y="2909888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5966" name="直接连接符 295965"/>
          <p:cNvSpPr/>
          <p:nvPr/>
        </p:nvSpPr>
        <p:spPr>
          <a:xfrm>
            <a:off x="644525" y="290988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5967" name="直接连接符 295966"/>
          <p:cNvSpPr/>
          <p:nvPr/>
        </p:nvSpPr>
        <p:spPr>
          <a:xfrm>
            <a:off x="949325" y="2757488"/>
            <a:ext cx="0" cy="304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5968" name="直接连接符 295967"/>
          <p:cNvSpPr/>
          <p:nvPr/>
        </p:nvSpPr>
        <p:spPr>
          <a:xfrm>
            <a:off x="1330325" y="2757488"/>
            <a:ext cx="0" cy="304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5969" name="矩形 295968"/>
          <p:cNvSpPr/>
          <p:nvPr/>
        </p:nvSpPr>
        <p:spPr>
          <a:xfrm>
            <a:off x="1025525" y="2757488"/>
            <a:ext cx="228600" cy="3048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5970" name="直接连接符 295969"/>
          <p:cNvSpPr/>
          <p:nvPr/>
        </p:nvSpPr>
        <p:spPr>
          <a:xfrm>
            <a:off x="1330325" y="290988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5971" name="直接连接符 295970"/>
          <p:cNvSpPr/>
          <p:nvPr/>
        </p:nvSpPr>
        <p:spPr>
          <a:xfrm>
            <a:off x="1635125" y="2909888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5972" name="文本框 295971"/>
          <p:cNvSpPr txBox="1"/>
          <p:nvPr/>
        </p:nvSpPr>
        <p:spPr>
          <a:xfrm>
            <a:off x="4602163" y="2276475"/>
            <a:ext cx="1081087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000" b="0">
                <a:latin typeface="Times New Roman" panose="02020603050405020304" pitchFamily="18" charset="0"/>
              </a:rPr>
              <a:t>3</a:t>
            </a:r>
            <a:r>
              <a:rPr lang="zh-CN" altLang="en-US" sz="2000" b="0">
                <a:latin typeface="Times New Roman" panose="02020603050405020304" pitchFamily="18" charset="0"/>
              </a:rPr>
              <a:t>片</a:t>
            </a:r>
            <a:r>
              <a:rPr lang="en-US" altLang="zh-CN" sz="2000" b="0">
                <a:latin typeface="Times New Roman" panose="02020603050405020304" pitchFamily="18" charset="0"/>
              </a:rPr>
              <a:t>8282</a:t>
            </a:r>
            <a:endParaRPr lang="en-US" altLang="zh-CN" sz="2000" b="0">
              <a:latin typeface="Times New Roman" panose="02020603050405020304" pitchFamily="18" charset="0"/>
            </a:endParaRPr>
          </a:p>
        </p:txBody>
      </p:sp>
      <p:sp>
        <p:nvSpPr>
          <p:cNvPr id="295973" name="左右箭头 295972"/>
          <p:cNvSpPr/>
          <p:nvPr/>
        </p:nvSpPr>
        <p:spPr>
          <a:xfrm>
            <a:off x="3306763" y="3284538"/>
            <a:ext cx="1223962" cy="288925"/>
          </a:xfrm>
          <a:prstGeom prst="leftRightArrow">
            <a:avLst>
              <a:gd name="adj1" fmla="val 50000"/>
              <a:gd name="adj2" fmla="val 8472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5974" name="文本框 295973"/>
          <p:cNvSpPr txBox="1"/>
          <p:nvPr/>
        </p:nvSpPr>
        <p:spPr>
          <a:xfrm>
            <a:off x="3378200" y="4724400"/>
            <a:ext cx="720725" cy="21907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eaLnBrk="0" hangingPunct="0">
              <a:lnSpc>
                <a:spcPct val="80000"/>
              </a:lnSpc>
            </a:pPr>
            <a:r>
              <a:rPr lang="en-US" altLang="zh-CN" b="0">
                <a:latin typeface="Times New Roman" panose="02020603050405020304" pitchFamily="18" charset="0"/>
              </a:rPr>
              <a:t>DT/R</a:t>
            </a:r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295975" name="直接连接符 295974"/>
          <p:cNvSpPr/>
          <p:nvPr/>
        </p:nvSpPr>
        <p:spPr>
          <a:xfrm>
            <a:off x="3306763" y="4940300"/>
            <a:ext cx="1219200" cy="0"/>
          </a:xfrm>
          <a:prstGeom prst="line">
            <a:avLst/>
          </a:prstGeom>
          <a:ln w="9525" cap="flat" cmpd="sng">
            <a:solidFill>
              <a:srgbClr val="0033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5976" name="直接连接符 295975"/>
          <p:cNvSpPr/>
          <p:nvPr/>
        </p:nvSpPr>
        <p:spPr>
          <a:xfrm>
            <a:off x="3306763" y="5229225"/>
            <a:ext cx="1219200" cy="0"/>
          </a:xfrm>
          <a:prstGeom prst="line">
            <a:avLst/>
          </a:prstGeom>
          <a:ln w="9525" cap="flat" cmpd="sng">
            <a:solidFill>
              <a:srgbClr val="0033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5977" name="文本框 295976"/>
          <p:cNvSpPr txBox="1"/>
          <p:nvPr/>
        </p:nvSpPr>
        <p:spPr>
          <a:xfrm>
            <a:off x="3378200" y="5013325"/>
            <a:ext cx="720725" cy="21907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eaLnBrk="0" hangingPunct="0">
              <a:lnSpc>
                <a:spcPct val="80000"/>
              </a:lnSpc>
            </a:pPr>
            <a:r>
              <a:rPr lang="en-US" altLang="zh-CN" b="0">
                <a:latin typeface="Times New Roman" panose="02020603050405020304" pitchFamily="18" charset="0"/>
              </a:rPr>
              <a:t>DEN</a:t>
            </a:r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295978" name="矩形 295977"/>
          <p:cNvSpPr/>
          <p:nvPr/>
        </p:nvSpPr>
        <p:spPr>
          <a:xfrm>
            <a:off x="3867150" y="3429000"/>
            <a:ext cx="90488" cy="14446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5979" name="矩形 295978"/>
          <p:cNvSpPr/>
          <p:nvPr/>
        </p:nvSpPr>
        <p:spPr>
          <a:xfrm>
            <a:off x="3902075" y="4575175"/>
            <a:ext cx="142875" cy="73025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5980" name="文本框 295979"/>
          <p:cNvSpPr txBox="1"/>
          <p:nvPr/>
        </p:nvSpPr>
        <p:spPr>
          <a:xfrm>
            <a:off x="4818063" y="3979863"/>
            <a:ext cx="576262" cy="244475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>
            <a:spAutoFit/>
          </a:bodyPr>
          <a:p>
            <a:pPr eaLnBrk="0" hangingPunct="0">
              <a:lnSpc>
                <a:spcPct val="80000"/>
              </a:lnSpc>
            </a:pPr>
            <a:r>
              <a:rPr lang="en-US" altLang="zh-CN" sz="2000" b="0">
                <a:latin typeface="Times New Roman" panose="02020603050405020304" pitchFamily="18" charset="0"/>
              </a:rPr>
              <a:t>8286</a:t>
            </a:r>
            <a:endParaRPr lang="en-US" altLang="zh-CN" sz="20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ZTEwNTVmYWIxODE1ZTRjY2MxYmIzNWFjMmI0YmNkNzUifQ=="/>
</p:tagLst>
</file>

<file path=ppt/theme/theme1.xml><?xml version="1.0" encoding="utf-8"?>
<a:theme xmlns:a="http://schemas.openxmlformats.org/drawingml/2006/main" name="Default Design">
  <a:themeElements>
    <a:clrScheme name="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72B143"/>
      </a:accent1>
      <a:accent2>
        <a:srgbClr val="0099CC"/>
      </a:accent2>
      <a:accent3>
        <a:srgbClr val="FFFFFF"/>
      </a:accent3>
      <a:accent4>
        <a:srgbClr val="174579"/>
      </a:accent4>
      <a:accent5>
        <a:srgbClr val="BCD4B0"/>
      </a:accent5>
      <a:accent6>
        <a:srgbClr val="0089B7"/>
      </a:accent6>
      <a:hlink>
        <a:srgbClr val="FF7C80"/>
      </a:hlink>
      <a:folHlink>
        <a:srgbClr val="969696"/>
      </a:folHlink>
    </a:clrScheme>
    <a:fontScheme name="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72B143"/>
        </a:accent1>
        <a:accent2>
          <a:srgbClr val="0099CC"/>
        </a:accent2>
        <a:accent3>
          <a:srgbClr val="FFFFFF"/>
        </a:accent3>
        <a:accent4>
          <a:srgbClr val="174579"/>
        </a:accent4>
        <a:accent5>
          <a:srgbClr val="BCD4B0"/>
        </a:accent5>
        <a:accent6>
          <a:srgbClr val="0089B7"/>
        </a:accent6>
        <a:hlink>
          <a:srgbClr val="FF7C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E2787"/>
        </a:dk1>
        <a:lt1>
          <a:srgbClr val="FFFFFF"/>
        </a:lt1>
        <a:dk2>
          <a:srgbClr val="000000"/>
        </a:dk2>
        <a:lt2>
          <a:srgbClr val="D6E1E2"/>
        </a:lt2>
        <a:accent1>
          <a:srgbClr val="5C3DCD"/>
        </a:accent1>
        <a:accent2>
          <a:srgbClr val="6699FF"/>
        </a:accent2>
        <a:accent3>
          <a:srgbClr val="FFFFFF"/>
        </a:accent3>
        <a:accent4>
          <a:srgbClr val="342073"/>
        </a:accent4>
        <a:accent5>
          <a:srgbClr val="B6AFE2"/>
        </a:accent5>
        <a:accent6>
          <a:srgbClr val="5B89E5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3F97D3"/>
        </a:accent1>
        <a:accent2>
          <a:srgbClr val="83C35F"/>
        </a:accent2>
        <a:accent3>
          <a:srgbClr val="FFFFFF"/>
        </a:accent3>
        <a:accent4>
          <a:srgbClr val="575783"/>
        </a:accent4>
        <a:accent5>
          <a:srgbClr val="AFC9E5"/>
        </a:accent5>
        <a:accent6>
          <a:srgbClr val="75AF55"/>
        </a:accent6>
        <a:hlink>
          <a:srgbClr val="C870D4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TGp_edu2</Template>
  <TotalTime>0</TotalTime>
  <Words>11459</Words>
  <Application>WPS 演示</Application>
  <PresentationFormat>在屏幕上显示</PresentationFormat>
  <Paragraphs>1474</Paragraphs>
  <Slides>104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104</vt:i4>
      </vt:variant>
    </vt:vector>
  </HeadingPairs>
  <TitlesOfParts>
    <vt:vector size="124" baseType="lpstr">
      <vt:lpstr>Arial</vt:lpstr>
      <vt:lpstr>宋体</vt:lpstr>
      <vt:lpstr>Wingdings</vt:lpstr>
      <vt:lpstr>楷体_GB2312</vt:lpstr>
      <vt:lpstr>新宋体</vt:lpstr>
      <vt:lpstr>Times New Roman</vt:lpstr>
      <vt:lpstr>隶书</vt:lpstr>
      <vt:lpstr>Wingdings 2</vt:lpstr>
      <vt:lpstr>微软雅黑</vt:lpstr>
      <vt:lpstr>Arial Unicode MS</vt:lpstr>
      <vt:lpstr>Calibri</vt:lpstr>
      <vt:lpstr>Tahoma</vt:lpstr>
      <vt:lpstr>华文中宋</vt:lpstr>
      <vt:lpstr>黑体</vt:lpstr>
      <vt:lpstr>华文楷体</vt:lpstr>
      <vt:lpstr>Default Design</vt:lpstr>
      <vt:lpstr>Photoshop.Image.7</vt:lpstr>
      <vt:lpstr>Photoshop.Image.7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执行单元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逻辑段与逻辑地址</vt:lpstr>
      <vt:lpstr>关于逻辑段的总结说明</vt:lpstr>
      <vt:lpstr>关于逻辑段的总结说明</vt:lpstr>
      <vt:lpstr>PowerPoint 演示文稿</vt:lpstr>
      <vt:lpstr>时序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swnu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zyx_cq</dc:creator>
  <cp:lastModifiedBy>李大舟</cp:lastModifiedBy>
  <cp:revision>68</cp:revision>
  <dcterms:created xsi:type="dcterms:W3CDTF">2004-05-19T08:14:34Z</dcterms:created>
  <dcterms:modified xsi:type="dcterms:W3CDTF">2023-09-24T13:01:25Z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  <property fmtid="{D5CDD505-2E9C-101B-9397-08002B2CF9AE}" pid="3" name="ICV">
    <vt:lpwstr>C181CC631E0D44BDBDCD71587A44FC77_12</vt:lpwstr>
  </property>
  <property fmtid="{D5CDD505-2E9C-101B-9397-08002B2CF9AE}" pid="4" name="KSOProductBuildVer">
    <vt:lpwstr>2052-12.1.0.15374</vt:lpwstr>
  </property>
</Properties>
</file>