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394" r:id="rId2"/>
    <p:sldId id="393" r:id="rId3"/>
    <p:sldId id="395" r:id="rId4"/>
    <p:sldId id="396" r:id="rId5"/>
    <p:sldId id="397" r:id="rId6"/>
    <p:sldId id="398" r:id="rId7"/>
    <p:sldId id="399" r:id="rId8"/>
    <p:sldId id="401" r:id="rId9"/>
    <p:sldId id="402" r:id="rId10"/>
    <p:sldId id="404" r:id="rId11"/>
    <p:sldId id="403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3" r:id="rId30"/>
    <p:sldId id="425" r:id="rId31"/>
    <p:sldId id="426" r:id="rId32"/>
    <p:sldId id="428" r:id="rId33"/>
    <p:sldId id="429" r:id="rId34"/>
    <p:sldId id="430" r:id="rId35"/>
    <p:sldId id="444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0000CC"/>
      </a:buClr>
      <a:buSzPct val="75000"/>
      <a:buFont typeface="Wingdings" panose="05000000000000000000" pitchFamily="2" charset="2"/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0000CC"/>
      </a:buClr>
      <a:buSzPct val="75000"/>
      <a:buFont typeface="Wingdings" panose="05000000000000000000" pitchFamily="2" charset="2"/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0000CC"/>
      </a:buClr>
      <a:buSzPct val="75000"/>
      <a:buFont typeface="Wingdings" panose="05000000000000000000" pitchFamily="2" charset="2"/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0000CC"/>
      </a:buClr>
      <a:buSzPct val="75000"/>
      <a:buFont typeface="Wingdings" panose="05000000000000000000" pitchFamily="2" charset="2"/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0000CC"/>
      </a:buClr>
      <a:buSzPct val="75000"/>
      <a:buFont typeface="Wingdings" panose="05000000000000000000" pitchFamily="2" charset="2"/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FA"/>
    <a:srgbClr val="A1D3F9"/>
    <a:srgbClr val="9DF2F9"/>
    <a:srgbClr val="800000"/>
    <a:srgbClr val="153D69"/>
    <a:srgbClr val="0000FA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0" autoAdjust="0"/>
    <p:restoredTop sz="94669" autoAdjust="0"/>
  </p:normalViewPr>
  <p:slideViewPr>
    <p:cSldViewPr>
      <p:cViewPr>
        <p:scale>
          <a:sx n="75" d="100"/>
          <a:sy n="75" d="100"/>
        </p:scale>
        <p:origin x="-1416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image" Target="../media/image1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image" Target="../media/image6.e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2B4C2272-4C3D-CD6C-2650-EF0E7F752DF5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2660650"/>
            <a:ext cx="9144000" cy="120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1D7A6E6F-DAE1-7A87-9376-32E0890EAFC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835150" y="2741613"/>
            <a:ext cx="7308850" cy="6572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72" name="Rectangle 4">
            <a:extLst>
              <a:ext uri="{FF2B5EF4-FFF2-40B4-BE49-F238E27FC236}">
                <a16:creationId xmlns:a16="http://schemas.microsoft.com/office/drawing/2014/main" id="{79BC447A-26ED-B8BC-6AC7-598C74CD39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800" y="2667000"/>
            <a:ext cx="7315200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US" altLang="zh-CN" noProof="0"/>
              <a:t>Click to edit Master title </a:t>
            </a:r>
            <a:br>
              <a:rPr lang="en-US" altLang="zh-CN" noProof="0"/>
            </a:br>
            <a:r>
              <a:rPr lang="en-US" altLang="zh-CN" noProof="0"/>
              <a:t>style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84343640-D702-7145-3F7B-15ABCC093E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1981200"/>
            <a:ext cx="6400800" cy="533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2CDA-CF8C-952F-BAAB-061DEF2F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1F8E0-089C-8047-C5E8-F214A19A2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6262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F24DC-5E7F-84E5-84FD-053868668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3213" y="152400"/>
            <a:ext cx="2185987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196E8-7FE5-D86C-A8F9-8AB9A7C2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" y="152400"/>
            <a:ext cx="64055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2902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FD5F-1958-F72F-7B26-FD442326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12A2-6499-00A1-0764-BB95B3FB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4831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E5D2-CF99-9F7F-834B-9E74A5BF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1800-C405-5EEB-36CC-17F7149D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4265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F751-5135-63BA-47AF-0A009B44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1002-B8EB-1D78-42A6-BBFCD9DB8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F662A-2B5E-CA3A-1967-B619C92F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4114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22371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E216-00A7-92CB-12EF-96B020E7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2E2F-6AC3-3BE6-08F2-35E22C5D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16A41-11ED-C4B3-9DF0-4BF7E072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D6DED-737E-2E36-C38E-1A4954AA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240AE-90FE-D02F-5BA5-E08B885A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3103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D4D1-0590-C1F5-3593-C8B7B6C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511402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4141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0DA4-9AFC-0A4A-9EAB-1E1F3FFD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8C14-79CB-CB80-45F4-2EE3BFAE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B96CC-EA07-2840-DD41-141B057D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3281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6D73-FB6D-391F-DF46-06293D81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7A6B8-D3C0-9353-6A43-10B9718AF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F910-35F7-921E-2909-74B8F235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0210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vmlDrawing" Target="../drawings/vmlDrawing1.v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17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.bin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oleObject" Target="../embeddings/oleObject1.bin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6" name="Object 2">
            <a:extLst>
              <a:ext uri="{FF2B5EF4-FFF2-40B4-BE49-F238E27FC236}">
                <a16:creationId xmlns:a16="http://schemas.microsoft.com/office/drawing/2014/main" id="{41F2D6AF-3591-8551-8261-1B5E47759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024188"/>
          <a:ext cx="5435600" cy="383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Image" r:id="rId14" imgW="4838095" imgH="4990476" progId="Photoshop.Image.7">
                  <p:embed/>
                </p:oleObj>
              </mc:Choice>
              <mc:Fallback>
                <p:oleObj name="Image" r:id="rId14" imgW="4838095" imgH="4990476" progId="Photoshop.Image.7">
                  <p:embed/>
                  <p:pic>
                    <p:nvPicPr>
                      <p:cNvPr id="415746" name="Object 2">
                        <a:extLst>
                          <a:ext uri="{FF2B5EF4-FFF2-40B4-BE49-F238E27FC236}">
                            <a16:creationId xmlns:a16="http://schemas.microsoft.com/office/drawing/2014/main" id="{41F2D6AF-3591-8551-8261-1B5E47759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24188"/>
                        <a:ext cx="5435600" cy="383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7" name="Rectangle 3">
            <a:extLst>
              <a:ext uri="{FF2B5EF4-FFF2-40B4-BE49-F238E27FC236}">
                <a16:creationId xmlns:a16="http://schemas.microsoft.com/office/drawing/2014/main" id="{473E3B19-7B43-AA69-3543-74E76E808B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9144000" cy="1125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748" name="Rectangle 4">
            <a:extLst>
              <a:ext uri="{FF2B5EF4-FFF2-40B4-BE49-F238E27FC236}">
                <a16:creationId xmlns:a16="http://schemas.microsoft.com/office/drawing/2014/main" id="{5A4F13A4-140D-2A66-EBF8-5912CEFA71F0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095375"/>
            <a:ext cx="9144000" cy="730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5749" name="Group 5">
            <a:extLst>
              <a:ext uri="{FF2B5EF4-FFF2-40B4-BE49-F238E27FC236}">
                <a16:creationId xmlns:a16="http://schemas.microsoft.com/office/drawing/2014/main" id="{5333EA04-F500-FE91-84A3-4164A57534B2}"/>
              </a:ext>
            </a:extLst>
          </p:cNvPr>
          <p:cNvGrpSpPr>
            <a:grpSpLocks/>
          </p:cNvGrpSpPr>
          <p:nvPr/>
        </p:nvGrpSpPr>
        <p:grpSpPr bwMode="auto">
          <a:xfrm>
            <a:off x="0" y="908050"/>
            <a:ext cx="9144000" cy="144463"/>
            <a:chOff x="1519" y="554"/>
            <a:chExt cx="4241" cy="91"/>
          </a:xfrm>
        </p:grpSpPr>
        <p:sp>
          <p:nvSpPr>
            <p:cNvPr id="415750" name="Line 6">
              <a:extLst>
                <a:ext uri="{FF2B5EF4-FFF2-40B4-BE49-F238E27FC236}">
                  <a16:creationId xmlns:a16="http://schemas.microsoft.com/office/drawing/2014/main" id="{5D2E9F5A-9BC5-4E22-6976-60F70ACA6FDA}"/>
                </a:ext>
              </a:extLst>
            </p:cNvPr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51" name="Line 7">
              <a:extLst>
                <a:ext uri="{FF2B5EF4-FFF2-40B4-BE49-F238E27FC236}">
                  <a16:creationId xmlns:a16="http://schemas.microsoft.com/office/drawing/2014/main" id="{8F13C977-F0D0-E55A-B9F1-AC06D85ACCC5}"/>
                </a:ext>
              </a:extLst>
            </p:cNvPr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52" name="Line 8">
              <a:extLst>
                <a:ext uri="{FF2B5EF4-FFF2-40B4-BE49-F238E27FC236}">
                  <a16:creationId xmlns:a16="http://schemas.microsoft.com/office/drawing/2014/main" id="{E27F25AB-880E-FB97-4922-12D9D541A2A4}"/>
                </a:ext>
              </a:extLst>
            </p:cNvPr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15753" name="Object 9">
            <a:extLst>
              <a:ext uri="{FF2B5EF4-FFF2-40B4-BE49-F238E27FC236}">
                <a16:creationId xmlns:a16="http://schemas.microsoft.com/office/drawing/2014/main" id="{5C0F2096-587F-799A-13E7-A5B78780A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6025" y="-9525"/>
          <a:ext cx="28527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6" imgW="3809524" imgH="1257143" progId="Photoshop.Image.7">
                  <p:embed/>
                </p:oleObj>
              </mc:Choice>
              <mc:Fallback>
                <p:oleObj name="Image" r:id="rId16" imgW="3809524" imgH="1257143" progId="Photoshop.Image.7">
                  <p:embed/>
                  <p:pic>
                    <p:nvPicPr>
                      <p:cNvPr id="415753" name="Object 9">
                        <a:extLst>
                          <a:ext uri="{FF2B5EF4-FFF2-40B4-BE49-F238E27FC236}">
                            <a16:creationId xmlns:a16="http://schemas.microsoft.com/office/drawing/2014/main" id="{5C0F2096-587F-799A-13E7-A5B78780A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-9525"/>
                        <a:ext cx="28527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4" name="Rectangle 10">
            <a:extLst>
              <a:ext uri="{FF2B5EF4-FFF2-40B4-BE49-F238E27FC236}">
                <a16:creationId xmlns:a16="http://schemas.microsoft.com/office/drawing/2014/main" id="{394A053C-78F4-5C97-B3EC-0E285A91E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5755" name="Rectangle 11">
            <a:extLst>
              <a:ext uri="{FF2B5EF4-FFF2-40B4-BE49-F238E27FC236}">
                <a16:creationId xmlns:a16="http://schemas.microsoft.com/office/drawing/2014/main" id="{A93DF252-2432-C90C-3D59-277B97400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95250" y="152400"/>
            <a:ext cx="609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166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3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u"/>
        <a:defRPr sz="28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7.emf" /><Relationship Id="rId5" Type="http://schemas.openxmlformats.org/officeDocument/2006/relationships/oleObject" Target="../embeddings/oleObject6.bin" /><Relationship Id="rId4" Type="http://schemas.openxmlformats.org/officeDocument/2006/relationships/image" Target="../media/image6.e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7" Type="http://schemas.openxmlformats.org/officeDocument/2006/relationships/slide" Target="slide20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slide" Target="slide19.xml" /><Relationship Id="rId5" Type="http://schemas.openxmlformats.org/officeDocument/2006/relationships/slide" Target="slide18.xml" /><Relationship Id="rId4" Type="http://schemas.openxmlformats.org/officeDocument/2006/relationships/image" Target="../media/image8.emf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9.emf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11.emf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4.e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5.e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AF75147-E521-25ED-F589-0B9610E007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第8章 模拟量的输入输出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>
            <a:extLst>
              <a:ext uri="{FF2B5EF4-FFF2-40B4-BE49-F238E27FC236}">
                <a16:creationId xmlns:a16="http://schemas.microsoft.com/office/drawing/2014/main" id="{1EB9E8FF-3259-907D-A02F-0455906B7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与上式相对应的电路如下</a:t>
            </a:r>
            <a:r>
              <a:rPr lang="en-US" altLang="zh-CN" sz="2400"/>
              <a:t>(</a:t>
            </a:r>
            <a:r>
              <a:rPr lang="zh-CN" altLang="en-US" sz="2400"/>
              <a:t>图中</a:t>
            </a:r>
            <a:r>
              <a:rPr lang="en-US" altLang="zh-CN" sz="2400"/>
              <a:t>n=8)</a:t>
            </a:r>
            <a:r>
              <a:rPr lang="zh-CN" altLang="en-US" sz="2400"/>
              <a:t>：</a:t>
            </a:r>
          </a:p>
        </p:txBody>
      </p:sp>
      <p:sp>
        <p:nvSpPr>
          <p:cNvPr id="430084" name="Text Box 4">
            <a:extLst>
              <a:ext uri="{FF2B5EF4-FFF2-40B4-BE49-F238E27FC236}">
                <a16:creationId xmlns:a16="http://schemas.microsoft.com/office/drawing/2014/main" id="{38A17FF3-1EB9-CD1D-61C1-450E380D0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2225675"/>
            <a:ext cx="865187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2R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4R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8R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16R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32R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64R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128R</a:t>
            </a:r>
          </a:p>
          <a:p>
            <a:pPr algn="ctr">
              <a:lnSpc>
                <a:spcPct val="88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8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256R</a:t>
            </a:r>
          </a:p>
        </p:txBody>
      </p:sp>
      <p:sp>
        <p:nvSpPr>
          <p:cNvPr id="430085" name="Text Box 5">
            <a:extLst>
              <a:ext uri="{FF2B5EF4-FFF2-40B4-BE49-F238E27FC236}">
                <a16:creationId xmlns:a16="http://schemas.microsoft.com/office/drawing/2014/main" id="{293AB57E-BE97-131C-49E0-6A02A0F0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327525"/>
            <a:ext cx="6477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ref</a:t>
            </a:r>
          </a:p>
        </p:txBody>
      </p:sp>
      <p:sp>
        <p:nvSpPr>
          <p:cNvPr id="430086" name="Text Box 6">
            <a:extLst>
              <a:ext uri="{FF2B5EF4-FFF2-40B4-BE49-F238E27FC236}">
                <a16:creationId xmlns:a16="http://schemas.microsoft.com/office/drawing/2014/main" id="{27B5837B-E5E7-8375-772C-149EF5CB1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138363"/>
            <a:ext cx="6492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latin typeface="宋体" panose="02010600030101010101" pitchFamily="2" charset="-122"/>
              </a:rPr>
              <a:t>f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30087" name="Line 7">
            <a:extLst>
              <a:ext uri="{FF2B5EF4-FFF2-40B4-BE49-F238E27FC236}">
                <a16:creationId xmlns:a16="http://schemas.microsoft.com/office/drawing/2014/main" id="{CAF4EE3E-E114-FAE8-8ADF-A3ED72F4F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3733800"/>
            <a:ext cx="8651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88" name="Text Box 8">
            <a:extLst>
              <a:ext uri="{FF2B5EF4-FFF2-40B4-BE49-F238E27FC236}">
                <a16:creationId xmlns:a16="http://schemas.microsoft.com/office/drawing/2014/main" id="{BE61A0C5-FEA1-85F6-FCFF-164ED5815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4459288"/>
            <a:ext cx="431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O</a:t>
            </a:r>
          </a:p>
        </p:txBody>
      </p:sp>
      <p:sp>
        <p:nvSpPr>
          <p:cNvPr id="430089" name="AutoShape 9">
            <a:extLst>
              <a:ext uri="{FF2B5EF4-FFF2-40B4-BE49-F238E27FC236}">
                <a16:creationId xmlns:a16="http://schemas.microsoft.com/office/drawing/2014/main" id="{8D3FF057-27EE-AE9E-AC8A-A4477E81174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28419" y="3637757"/>
            <a:ext cx="1697037" cy="1123950"/>
          </a:xfrm>
          <a:prstGeom prst="triangle">
            <a:avLst>
              <a:gd name="adj" fmla="val 50000"/>
            </a:avLst>
          </a:prstGeom>
          <a:solidFill>
            <a:srgbClr val="D9F50B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090" name="Line 10">
            <a:extLst>
              <a:ext uri="{FF2B5EF4-FFF2-40B4-BE49-F238E27FC236}">
                <a16:creationId xmlns:a16="http://schemas.microsoft.com/office/drawing/2014/main" id="{7D3421B9-0B40-74BC-E237-A495A51A2B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3163" y="4611688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1" name="Line 11">
            <a:extLst>
              <a:ext uri="{FF2B5EF4-FFF2-40B4-BE49-F238E27FC236}">
                <a16:creationId xmlns:a16="http://schemas.microsoft.com/office/drawing/2014/main" id="{A062BB28-977B-474B-6D0B-6EA531DB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4611688"/>
            <a:ext cx="0" cy="42068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2" name="Line 12">
            <a:extLst>
              <a:ext uri="{FF2B5EF4-FFF2-40B4-BE49-F238E27FC236}">
                <a16:creationId xmlns:a16="http://schemas.microsoft.com/office/drawing/2014/main" id="{1F363AFA-04AF-D16F-7278-EDED0B943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7263" y="503237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3" name="Line 13">
            <a:extLst>
              <a:ext uri="{FF2B5EF4-FFF2-40B4-BE49-F238E27FC236}">
                <a16:creationId xmlns:a16="http://schemas.microsoft.com/office/drawing/2014/main" id="{ABFCB8CD-D636-FB4A-F6AC-20A67BFBE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5156200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4" name="Line 14">
            <a:extLst>
              <a:ext uri="{FF2B5EF4-FFF2-40B4-BE49-F238E27FC236}">
                <a16:creationId xmlns:a16="http://schemas.microsoft.com/office/drawing/2014/main" id="{C0013F9D-5A0F-397B-4C1A-5A8830CC6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5286375"/>
            <a:ext cx="1444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095" name="Group 15">
            <a:extLst>
              <a:ext uri="{FF2B5EF4-FFF2-40B4-BE49-F238E27FC236}">
                <a16:creationId xmlns:a16="http://schemas.microsoft.com/office/drawing/2014/main" id="{EF56C2BF-F0A8-7D5F-A90F-07454E930453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4525963"/>
            <a:ext cx="215900" cy="209550"/>
            <a:chOff x="6837" y="4016"/>
            <a:chExt cx="180" cy="156"/>
          </a:xfrm>
        </p:grpSpPr>
        <p:sp>
          <p:nvSpPr>
            <p:cNvPr id="430096" name="Line 16">
              <a:extLst>
                <a:ext uri="{FF2B5EF4-FFF2-40B4-BE49-F238E27FC236}">
                  <a16:creationId xmlns:a16="http://schemas.microsoft.com/office/drawing/2014/main" id="{31DCD6D4-AD41-35F7-DA8E-86F5691CD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4092"/>
              <a:ext cx="18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97" name="Line 17">
              <a:extLst>
                <a:ext uri="{FF2B5EF4-FFF2-40B4-BE49-F238E27FC236}">
                  <a16:creationId xmlns:a16="http://schemas.microsoft.com/office/drawing/2014/main" id="{C50AE922-B7B6-3A8D-ABE6-43CB61560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9" y="4016"/>
              <a:ext cx="0" cy="15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098" name="Line 18">
            <a:extLst>
              <a:ext uri="{FF2B5EF4-FFF2-40B4-BE49-F238E27FC236}">
                <a16:creationId xmlns:a16="http://schemas.microsoft.com/office/drawing/2014/main" id="{D16A4342-F2A8-C4BE-0495-4522B79E2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513" y="3771900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99" name="Rectangle 19">
            <a:extLst>
              <a:ext uri="{FF2B5EF4-FFF2-40B4-BE49-F238E27FC236}">
                <a16:creationId xmlns:a16="http://schemas.microsoft.com/office/drawing/2014/main" id="{3B4B760C-B02E-9090-B41B-249AE4B9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2643188"/>
            <a:ext cx="504825" cy="158750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0" name="Line 20">
            <a:extLst>
              <a:ext uri="{FF2B5EF4-FFF2-40B4-BE49-F238E27FC236}">
                <a16:creationId xmlns:a16="http://schemas.microsoft.com/office/drawing/2014/main" id="{BB0F9CE8-71C0-9220-5C28-2C37A1505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4192588"/>
            <a:ext cx="12969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1" name="Oval 21">
            <a:extLst>
              <a:ext uri="{FF2B5EF4-FFF2-40B4-BE49-F238E27FC236}">
                <a16:creationId xmlns:a16="http://schemas.microsoft.com/office/drawing/2014/main" id="{8E71577D-CCAC-15EE-4C1C-BE0BA247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4113213"/>
            <a:ext cx="144462" cy="144462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2" name="Line 22">
            <a:extLst>
              <a:ext uri="{FF2B5EF4-FFF2-40B4-BE49-F238E27FC236}">
                <a16:creationId xmlns:a16="http://schemas.microsoft.com/office/drawing/2014/main" id="{D5192CE6-F48A-138C-818D-65C89F12F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1775" y="4359275"/>
            <a:ext cx="0" cy="63023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3" name="Line 23">
            <a:extLst>
              <a:ext uri="{FF2B5EF4-FFF2-40B4-BE49-F238E27FC236}">
                <a16:creationId xmlns:a16="http://schemas.microsoft.com/office/drawing/2014/main" id="{2BB3C15A-7D3C-C398-2855-7FE3AE642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720975"/>
            <a:ext cx="7715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4" name="Line 24">
            <a:extLst>
              <a:ext uri="{FF2B5EF4-FFF2-40B4-BE49-F238E27FC236}">
                <a16:creationId xmlns:a16="http://schemas.microsoft.com/office/drawing/2014/main" id="{215CDDCC-43EE-7FD6-186E-67D8CB1D9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2720975"/>
            <a:ext cx="0" cy="147161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5" name="Line 25">
            <a:extLst>
              <a:ext uri="{FF2B5EF4-FFF2-40B4-BE49-F238E27FC236}">
                <a16:creationId xmlns:a16="http://schemas.microsoft.com/office/drawing/2014/main" id="{1A26AC0D-74ED-0E19-C94C-657E985C9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3163" y="2720975"/>
            <a:ext cx="6477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6" name="Line 26">
            <a:extLst>
              <a:ext uri="{FF2B5EF4-FFF2-40B4-BE49-F238E27FC236}">
                <a16:creationId xmlns:a16="http://schemas.microsoft.com/office/drawing/2014/main" id="{C88F52D3-31FF-B6E6-AEAA-824DFA4DF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3163" y="2720975"/>
            <a:ext cx="0" cy="100806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7" name="Line 27">
            <a:extLst>
              <a:ext uri="{FF2B5EF4-FFF2-40B4-BE49-F238E27FC236}">
                <a16:creationId xmlns:a16="http://schemas.microsoft.com/office/drawing/2014/main" id="{8C9AE2A8-1B52-7202-10AA-6CEE17511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3700" y="388302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8" name="Line 28">
            <a:extLst>
              <a:ext uri="{FF2B5EF4-FFF2-40B4-BE49-F238E27FC236}">
                <a16:creationId xmlns:a16="http://schemas.microsoft.com/office/drawing/2014/main" id="{6D86CE8D-B9B9-2A80-BA8D-14FABB6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5270500"/>
            <a:ext cx="0" cy="42068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09" name="Line 29">
            <a:extLst>
              <a:ext uri="{FF2B5EF4-FFF2-40B4-BE49-F238E27FC236}">
                <a16:creationId xmlns:a16="http://schemas.microsoft.com/office/drawing/2014/main" id="{DCAFC887-BA3E-BAE1-E583-7F5D440BA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5691188"/>
            <a:ext cx="4333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0" name="Line 30">
            <a:extLst>
              <a:ext uri="{FF2B5EF4-FFF2-40B4-BE49-F238E27FC236}">
                <a16:creationId xmlns:a16="http://schemas.microsoft.com/office/drawing/2014/main" id="{3D9E03C7-262D-5C7A-624D-9CAAF7339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5815013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1" name="Line 31">
            <a:extLst>
              <a:ext uri="{FF2B5EF4-FFF2-40B4-BE49-F238E27FC236}">
                <a16:creationId xmlns:a16="http://schemas.microsoft.com/office/drawing/2014/main" id="{00841DA7-25DF-3813-44A6-8C24DCD84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5945188"/>
            <a:ext cx="1444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2" name="Oval 32">
            <a:extLst>
              <a:ext uri="{FF2B5EF4-FFF2-40B4-BE49-F238E27FC236}">
                <a16:creationId xmlns:a16="http://schemas.microsoft.com/office/drawing/2014/main" id="{5F236D6E-A8CB-CCA7-ABDC-531531476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811588"/>
            <a:ext cx="144463" cy="144462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3" name="Line 33">
            <a:extLst>
              <a:ext uri="{FF2B5EF4-FFF2-40B4-BE49-F238E27FC236}">
                <a16:creationId xmlns:a16="http://schemas.microsoft.com/office/drawing/2014/main" id="{26552EB4-8D11-E9BB-06C5-114A610A4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4081463"/>
            <a:ext cx="0" cy="841375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4" name="Rectangle 34">
            <a:extLst>
              <a:ext uri="{FF2B5EF4-FFF2-40B4-BE49-F238E27FC236}">
                <a16:creationId xmlns:a16="http://schemas.microsoft.com/office/drawing/2014/main" id="{7989107A-9A66-FDB8-5DB9-C24EC8A4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360738"/>
            <a:ext cx="433387" cy="160337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5" name="Rectangle 35">
            <a:extLst>
              <a:ext uri="{FF2B5EF4-FFF2-40B4-BE49-F238E27FC236}">
                <a16:creationId xmlns:a16="http://schemas.microsoft.com/office/drawing/2014/main" id="{EE6B2D39-C968-BC52-7D2A-2FD93220D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233863"/>
            <a:ext cx="433387" cy="150812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6" name="Rectangle 36">
            <a:extLst>
              <a:ext uri="{FF2B5EF4-FFF2-40B4-BE49-F238E27FC236}">
                <a16:creationId xmlns:a16="http://schemas.microsoft.com/office/drawing/2014/main" id="{8484562B-472D-1714-8603-5D21FF17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908300"/>
            <a:ext cx="433387" cy="180975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7" name="Rectangle 37">
            <a:extLst>
              <a:ext uri="{FF2B5EF4-FFF2-40B4-BE49-F238E27FC236}">
                <a16:creationId xmlns:a16="http://schemas.microsoft.com/office/drawing/2014/main" id="{7ECE212A-AE4C-6E94-1D8C-30D0BE34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487613"/>
            <a:ext cx="433387" cy="169862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18" name="Rectangle 38">
            <a:extLst>
              <a:ext uri="{FF2B5EF4-FFF2-40B4-BE49-F238E27FC236}">
                <a16:creationId xmlns:a16="http://schemas.microsoft.com/office/drawing/2014/main" id="{975EFCDC-706D-4215-6CE2-C7FFA180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652963"/>
            <a:ext cx="433387" cy="165100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9" name="Rectangle 39">
            <a:extLst>
              <a:ext uri="{FF2B5EF4-FFF2-40B4-BE49-F238E27FC236}">
                <a16:creationId xmlns:a16="http://schemas.microsoft.com/office/drawing/2014/main" id="{1E81D47F-DAD3-CB1E-26DB-AD64BCDB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073650"/>
            <a:ext cx="433387" cy="176213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0" name="Rectangle 40">
            <a:extLst>
              <a:ext uri="{FF2B5EF4-FFF2-40B4-BE49-F238E27FC236}">
                <a16:creationId xmlns:a16="http://schemas.microsoft.com/office/drawing/2014/main" id="{A5F878F1-E666-7C6B-949C-9C032EA1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494338"/>
            <a:ext cx="433387" cy="187325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1" name="Rectangle 41">
            <a:extLst>
              <a:ext uri="{FF2B5EF4-FFF2-40B4-BE49-F238E27FC236}">
                <a16:creationId xmlns:a16="http://schemas.microsoft.com/office/drawing/2014/main" id="{DC845D50-978A-D19C-FE45-04A70CDE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3797300"/>
            <a:ext cx="433387" cy="155575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2" name="Line 42">
            <a:extLst>
              <a:ext uri="{FF2B5EF4-FFF2-40B4-BE49-F238E27FC236}">
                <a16:creationId xmlns:a16="http://schemas.microsoft.com/office/drawing/2014/main" id="{A54D4CC3-6264-82A1-3ADE-FEF9900F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2586038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3" name="Line 43">
            <a:extLst>
              <a:ext uri="{FF2B5EF4-FFF2-40B4-BE49-F238E27FC236}">
                <a16:creationId xmlns:a16="http://schemas.microsoft.com/office/drawing/2014/main" id="{45670222-7531-C351-88AA-3C0648FDD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3006725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4" name="Line 44">
            <a:extLst>
              <a:ext uri="{FF2B5EF4-FFF2-40B4-BE49-F238E27FC236}">
                <a16:creationId xmlns:a16="http://schemas.microsoft.com/office/drawing/2014/main" id="{33DAAD4D-4847-85AD-C327-AD9539447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3895725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5" name="Line 45">
            <a:extLst>
              <a:ext uri="{FF2B5EF4-FFF2-40B4-BE49-F238E27FC236}">
                <a16:creationId xmlns:a16="http://schemas.microsoft.com/office/drawing/2014/main" id="{5FCBF22D-D8A7-B70A-699E-3D3031333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3444875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6" name="Line 46">
            <a:extLst>
              <a:ext uri="{FF2B5EF4-FFF2-40B4-BE49-F238E27FC236}">
                <a16:creationId xmlns:a16="http://schemas.microsoft.com/office/drawing/2014/main" id="{0D11221B-EF83-0E62-5AAF-170C21C1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4735513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7" name="Line 47">
            <a:extLst>
              <a:ext uri="{FF2B5EF4-FFF2-40B4-BE49-F238E27FC236}">
                <a16:creationId xmlns:a16="http://schemas.microsoft.com/office/drawing/2014/main" id="{14D5F488-3182-B2B3-6B49-C4F5929BA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4316413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8" name="Line 48">
            <a:extLst>
              <a:ext uri="{FF2B5EF4-FFF2-40B4-BE49-F238E27FC236}">
                <a16:creationId xmlns:a16="http://schemas.microsoft.com/office/drawing/2014/main" id="{FFC641F2-6D22-D04E-7B56-051487400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5156200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9" name="Line 49">
            <a:extLst>
              <a:ext uri="{FF2B5EF4-FFF2-40B4-BE49-F238E27FC236}">
                <a16:creationId xmlns:a16="http://schemas.microsoft.com/office/drawing/2014/main" id="{725CC28B-A5DC-A723-9DF7-F0BAD259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5576888"/>
            <a:ext cx="54451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0" name="Line 50">
            <a:extLst>
              <a:ext uri="{FF2B5EF4-FFF2-40B4-BE49-F238E27FC236}">
                <a16:creationId xmlns:a16="http://schemas.microsoft.com/office/drawing/2014/main" id="{F98EAA01-C9DB-8605-DC4B-6017901E7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2586038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1" name="Line 51">
            <a:extLst>
              <a:ext uri="{FF2B5EF4-FFF2-40B4-BE49-F238E27FC236}">
                <a16:creationId xmlns:a16="http://schemas.microsoft.com/office/drawing/2014/main" id="{E18F55A3-A443-AEC5-FFFE-DB8B9D840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300672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2" name="Line 52">
            <a:extLst>
              <a:ext uri="{FF2B5EF4-FFF2-40B4-BE49-F238E27FC236}">
                <a16:creationId xmlns:a16="http://schemas.microsoft.com/office/drawing/2014/main" id="{2F543F8B-DC28-CEE3-3A37-8D8F7D902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3459163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3" name="Line 53">
            <a:extLst>
              <a:ext uri="{FF2B5EF4-FFF2-40B4-BE49-F238E27FC236}">
                <a16:creationId xmlns:a16="http://schemas.microsoft.com/office/drawing/2014/main" id="{2D1C559C-933E-6105-BEFF-BE879FD39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389572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4" name="Line 54">
            <a:extLst>
              <a:ext uri="{FF2B5EF4-FFF2-40B4-BE49-F238E27FC236}">
                <a16:creationId xmlns:a16="http://schemas.microsoft.com/office/drawing/2014/main" id="{87DBDF46-1ED0-FB0D-68B3-69829D743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4332288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5" name="Line 55">
            <a:extLst>
              <a:ext uri="{FF2B5EF4-FFF2-40B4-BE49-F238E27FC236}">
                <a16:creationId xmlns:a16="http://schemas.microsoft.com/office/drawing/2014/main" id="{5C3AAEFE-1342-69D7-FC94-DF40DD66F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475297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6" name="Line 56">
            <a:extLst>
              <a:ext uri="{FF2B5EF4-FFF2-40B4-BE49-F238E27FC236}">
                <a16:creationId xmlns:a16="http://schemas.microsoft.com/office/drawing/2014/main" id="{0132E55B-BD3F-AF4B-0E6A-0037CFF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5156200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7" name="Line 57">
            <a:extLst>
              <a:ext uri="{FF2B5EF4-FFF2-40B4-BE49-F238E27FC236}">
                <a16:creationId xmlns:a16="http://schemas.microsoft.com/office/drawing/2014/main" id="{37EB69C0-9A26-7C14-F0C3-7F0987D0B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675" y="5576888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8" name="Line 58">
            <a:extLst>
              <a:ext uri="{FF2B5EF4-FFF2-40B4-BE49-F238E27FC236}">
                <a16:creationId xmlns:a16="http://schemas.microsoft.com/office/drawing/2014/main" id="{D18CFF92-39F4-997E-A2E7-B4CE61E0E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25" y="2606675"/>
            <a:ext cx="0" cy="295116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9" name="Line 59">
            <a:extLst>
              <a:ext uri="{FF2B5EF4-FFF2-40B4-BE49-F238E27FC236}">
                <a16:creationId xmlns:a16="http://schemas.microsoft.com/office/drawing/2014/main" id="{B27480FB-F7F0-10A1-991A-C72365A24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2601913"/>
            <a:ext cx="0" cy="297973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0" name="Line 60">
            <a:extLst>
              <a:ext uri="{FF2B5EF4-FFF2-40B4-BE49-F238E27FC236}">
                <a16:creationId xmlns:a16="http://schemas.microsoft.com/office/drawing/2014/main" id="{96F5CDB1-0066-312D-46DA-77B904129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4329113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1" name="Line 61">
            <a:extLst>
              <a:ext uri="{FF2B5EF4-FFF2-40B4-BE49-F238E27FC236}">
                <a16:creationId xmlns:a16="http://schemas.microsoft.com/office/drawing/2014/main" id="{50BBDD18-1775-E362-CA12-43CC465C1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2614613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2" name="Line 62">
            <a:extLst>
              <a:ext uri="{FF2B5EF4-FFF2-40B4-BE49-F238E27FC236}">
                <a16:creationId xmlns:a16="http://schemas.microsoft.com/office/drawing/2014/main" id="{0353EAAC-9F11-FF25-4B7D-66D7B5C72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035300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3" name="Line 63">
            <a:extLst>
              <a:ext uri="{FF2B5EF4-FFF2-40B4-BE49-F238E27FC236}">
                <a16:creationId xmlns:a16="http://schemas.microsoft.com/office/drawing/2014/main" id="{2651F069-0A26-CFB7-9F4C-05585E812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892550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4" name="Line 64">
            <a:extLst>
              <a:ext uri="{FF2B5EF4-FFF2-40B4-BE49-F238E27FC236}">
                <a16:creationId xmlns:a16="http://schemas.microsoft.com/office/drawing/2014/main" id="{1B7E10E6-92A3-E443-B050-FF6B9EC1C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3471863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5" name="Line 65">
            <a:extLst>
              <a:ext uri="{FF2B5EF4-FFF2-40B4-BE49-F238E27FC236}">
                <a16:creationId xmlns:a16="http://schemas.microsoft.com/office/drawing/2014/main" id="{BABCB053-6EDA-BD4A-C286-0C479FB9D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4748213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6" name="Line 66">
            <a:extLst>
              <a:ext uri="{FF2B5EF4-FFF2-40B4-BE49-F238E27FC236}">
                <a16:creationId xmlns:a16="http://schemas.microsoft.com/office/drawing/2014/main" id="{BA56F44B-3861-1772-3D10-85A91EAD5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18477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7" name="Line 67">
            <a:extLst>
              <a:ext uri="{FF2B5EF4-FFF2-40B4-BE49-F238E27FC236}">
                <a16:creationId xmlns:a16="http://schemas.microsoft.com/office/drawing/2014/main" id="{3FB12FFD-9161-9092-6949-4A33A114D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564188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8" name="Oval 68">
            <a:extLst>
              <a:ext uri="{FF2B5EF4-FFF2-40B4-BE49-F238E27FC236}">
                <a16:creationId xmlns:a16="http://schemas.microsoft.com/office/drawing/2014/main" id="{5FDF7016-DF69-DFBD-1CA6-5173D660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5105400"/>
            <a:ext cx="144463" cy="144463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30149" name="Group 69">
            <a:extLst>
              <a:ext uri="{FF2B5EF4-FFF2-40B4-BE49-F238E27FC236}">
                <a16:creationId xmlns:a16="http://schemas.microsoft.com/office/drawing/2014/main" id="{BF9AB15F-AA5C-DA9F-3ED6-CABA42913930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2387600"/>
            <a:ext cx="830262" cy="3230563"/>
            <a:chOff x="1564" y="1282"/>
            <a:chExt cx="523" cy="2035"/>
          </a:xfrm>
        </p:grpSpPr>
        <p:sp>
          <p:nvSpPr>
            <p:cNvPr id="430150" name="Line 70">
              <a:extLst>
                <a:ext uri="{FF2B5EF4-FFF2-40B4-BE49-F238E27FC236}">
                  <a16:creationId xmlns:a16="http://schemas.microsoft.com/office/drawing/2014/main" id="{5302CB0C-DC56-6DCA-AAB1-48433F765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282"/>
              <a:ext cx="408" cy="13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1" name="Line 71">
              <a:extLst>
                <a:ext uri="{FF2B5EF4-FFF2-40B4-BE49-F238E27FC236}">
                  <a16:creationId xmlns:a16="http://schemas.microsoft.com/office/drawing/2014/main" id="{81F08588-FCB6-3B3D-F409-AA73CE9EE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" y="1814"/>
              <a:ext cx="408" cy="13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2" name="Line 72">
              <a:extLst>
                <a:ext uri="{FF2B5EF4-FFF2-40B4-BE49-F238E27FC236}">
                  <a16:creationId xmlns:a16="http://schemas.microsoft.com/office/drawing/2014/main" id="{671A0B4A-C934-B281-B54B-9BBFEC6E3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" y="2079"/>
              <a:ext cx="408" cy="13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3" name="Line 73">
              <a:extLst>
                <a:ext uri="{FF2B5EF4-FFF2-40B4-BE49-F238E27FC236}">
                  <a16:creationId xmlns:a16="http://schemas.microsoft.com/office/drawing/2014/main" id="{29584B85-958F-FA94-17CC-9A7940CC5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2362"/>
              <a:ext cx="408" cy="13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4" name="Line 74">
              <a:extLst>
                <a:ext uri="{FF2B5EF4-FFF2-40B4-BE49-F238E27FC236}">
                  <a16:creationId xmlns:a16="http://schemas.microsoft.com/office/drawing/2014/main" id="{B486B072-0289-236E-15A0-E3CDD9791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557"/>
              <a:ext cx="408" cy="133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5" name="Line 75">
              <a:extLst>
                <a:ext uri="{FF2B5EF4-FFF2-40B4-BE49-F238E27FC236}">
                  <a16:creationId xmlns:a16="http://schemas.microsoft.com/office/drawing/2014/main" id="{0E8F6D0C-CCA1-CC92-6369-A3CD30F86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0" y="2611"/>
              <a:ext cx="408" cy="13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6" name="Line 76">
              <a:extLst>
                <a:ext uri="{FF2B5EF4-FFF2-40B4-BE49-F238E27FC236}">
                  <a16:creationId xmlns:a16="http://schemas.microsoft.com/office/drawing/2014/main" id="{6A57C6E4-9BED-4891-9E54-3DA52683D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0" y="2885"/>
              <a:ext cx="408" cy="13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7" name="Line 77">
              <a:extLst>
                <a:ext uri="{FF2B5EF4-FFF2-40B4-BE49-F238E27FC236}">
                  <a16:creationId xmlns:a16="http://schemas.microsoft.com/office/drawing/2014/main" id="{BFF46059-A035-E6E7-74A7-55E7F180F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0" y="3141"/>
              <a:ext cx="408" cy="13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8" name="Oval 78">
              <a:extLst>
                <a:ext uri="{FF2B5EF4-FFF2-40B4-BE49-F238E27FC236}">
                  <a16:creationId xmlns:a16="http://schemas.microsoft.com/office/drawing/2014/main" id="{4C355512-CAB0-8597-C613-86B93FC92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49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9" name="Oval 79">
              <a:extLst>
                <a:ext uri="{FF2B5EF4-FFF2-40B4-BE49-F238E27FC236}">
                  <a16:creationId xmlns:a16="http://schemas.microsoft.com/office/drawing/2014/main" id="{849911CF-6106-11E7-EBC6-65ECACA5B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994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0" name="Oval 80">
              <a:extLst>
                <a:ext uri="{FF2B5EF4-FFF2-40B4-BE49-F238E27FC236}">
                  <a16:creationId xmlns:a16="http://schemas.microsoft.com/office/drawing/2014/main" id="{B7E2CF05-DDFD-0115-B4CC-90A3F4CC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722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1" name="Oval 81">
              <a:extLst>
                <a:ext uri="{FF2B5EF4-FFF2-40B4-BE49-F238E27FC236}">
                  <a16:creationId xmlns:a16="http://schemas.microsoft.com/office/drawing/2014/main" id="{010A36DF-55A2-0EAD-67F0-A2A045DE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468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2" name="Oval 82">
              <a:extLst>
                <a:ext uri="{FF2B5EF4-FFF2-40B4-BE49-F238E27FC236}">
                  <a16:creationId xmlns:a16="http://schemas.microsoft.com/office/drawing/2014/main" id="{1F23E0FB-0B10-9177-C02F-F483A8E63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87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3" name="Oval 83">
              <a:extLst>
                <a:ext uri="{FF2B5EF4-FFF2-40B4-BE49-F238E27FC236}">
                  <a16:creationId xmlns:a16="http://schemas.microsoft.com/office/drawing/2014/main" id="{6D15F158-AFEC-564D-4796-4BE9FB8BC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924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4" name="Oval 84">
              <a:extLst>
                <a:ext uri="{FF2B5EF4-FFF2-40B4-BE49-F238E27FC236}">
                  <a16:creationId xmlns:a16="http://schemas.microsoft.com/office/drawing/2014/main" id="{18198562-DA6C-4EAE-CEE9-46C49098A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652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5" name="Oval 85">
              <a:extLst>
                <a:ext uri="{FF2B5EF4-FFF2-40B4-BE49-F238E27FC236}">
                  <a16:creationId xmlns:a16="http://schemas.microsoft.com/office/drawing/2014/main" id="{84B43AD9-C804-C470-CDEB-EE2190B65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389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6" name="Oval 86">
              <a:extLst>
                <a:ext uri="{FF2B5EF4-FFF2-40B4-BE49-F238E27FC236}">
                  <a16:creationId xmlns:a16="http://schemas.microsoft.com/office/drawing/2014/main" id="{71C7A234-3B33-C1CE-7E50-7453BC743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249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7" name="Oval 87">
              <a:extLst>
                <a:ext uri="{FF2B5EF4-FFF2-40B4-BE49-F238E27FC236}">
                  <a16:creationId xmlns:a16="http://schemas.microsoft.com/office/drawing/2014/main" id="{E6C17818-7F38-1714-7612-519033C4D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985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8" name="Oval 88">
              <a:extLst>
                <a:ext uri="{FF2B5EF4-FFF2-40B4-BE49-F238E27FC236}">
                  <a16:creationId xmlns:a16="http://schemas.microsoft.com/office/drawing/2014/main" id="{9A34EA76-D4AB-10C3-C01D-045DAC3F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722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9" name="Oval 89">
              <a:extLst>
                <a:ext uri="{FF2B5EF4-FFF2-40B4-BE49-F238E27FC236}">
                  <a16:creationId xmlns:a16="http://schemas.microsoft.com/office/drawing/2014/main" id="{296BD21D-6BB2-0CA6-0BD6-0BFCC8E59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468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0" name="Oval 90">
              <a:extLst>
                <a:ext uri="{FF2B5EF4-FFF2-40B4-BE49-F238E27FC236}">
                  <a16:creationId xmlns:a16="http://schemas.microsoft.com/office/drawing/2014/main" id="{8CA0D66A-AD07-2A3A-4B84-F7ADCC59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96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1" name="Oval 91">
              <a:extLst>
                <a:ext uri="{FF2B5EF4-FFF2-40B4-BE49-F238E27FC236}">
                  <a16:creationId xmlns:a16="http://schemas.microsoft.com/office/drawing/2014/main" id="{645EEEC1-CC80-4F0B-E24D-C413DB89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915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2" name="Oval 92">
              <a:extLst>
                <a:ext uri="{FF2B5EF4-FFF2-40B4-BE49-F238E27FC236}">
                  <a16:creationId xmlns:a16="http://schemas.microsoft.com/office/drawing/2014/main" id="{EEB545D6-FB91-5BE0-15FF-B5A59FFD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634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3" name="Oval 93">
              <a:extLst>
                <a:ext uri="{FF2B5EF4-FFF2-40B4-BE49-F238E27FC236}">
                  <a16:creationId xmlns:a16="http://schemas.microsoft.com/office/drawing/2014/main" id="{74D1751E-825A-C770-A74C-16E623768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371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74" name="Text Box 94">
            <a:extLst>
              <a:ext uri="{FF2B5EF4-FFF2-40B4-BE49-F238E27FC236}">
                <a16:creationId xmlns:a16="http://schemas.microsoft.com/office/drawing/2014/main" id="{7F7BD5D8-1A3F-1FCC-2A1C-6F0619E9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486025"/>
            <a:ext cx="36036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S1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S2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S3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S4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S5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S6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S7</a:t>
            </a:r>
          </a:p>
          <a:p>
            <a:pPr algn="ctr">
              <a:lnSpc>
                <a:spcPct val="86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ctr">
              <a:lnSpc>
                <a:spcPct val="86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S8</a:t>
            </a:r>
          </a:p>
        </p:txBody>
      </p:sp>
      <p:sp>
        <p:nvSpPr>
          <p:cNvPr id="430175" name="Line 95">
            <a:extLst>
              <a:ext uri="{FF2B5EF4-FFF2-40B4-BE49-F238E27FC236}">
                <a16:creationId xmlns:a16="http://schemas.microsoft.com/office/drawing/2014/main" id="{43E9A4C3-4D39-8DC1-C87B-E8E99D2FB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950" y="5221288"/>
            <a:ext cx="0" cy="42068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6" name="Line 96">
            <a:extLst>
              <a:ext uri="{FF2B5EF4-FFF2-40B4-BE49-F238E27FC236}">
                <a16:creationId xmlns:a16="http://schemas.microsoft.com/office/drawing/2014/main" id="{CA94D86B-AC34-96DF-B0F9-E2B6AAFBE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5641975"/>
            <a:ext cx="4333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7" name="Line 97">
            <a:extLst>
              <a:ext uri="{FF2B5EF4-FFF2-40B4-BE49-F238E27FC236}">
                <a16:creationId xmlns:a16="http://schemas.microsoft.com/office/drawing/2014/main" id="{7D364986-7775-29AA-0510-6CF6091C3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8113" y="5765800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8" name="Line 98">
            <a:extLst>
              <a:ext uri="{FF2B5EF4-FFF2-40B4-BE49-F238E27FC236}">
                <a16:creationId xmlns:a16="http://schemas.microsoft.com/office/drawing/2014/main" id="{ED7C0816-5A6C-C095-E406-D85B6F48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5895975"/>
            <a:ext cx="1444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9" name="Oval 99">
            <a:extLst>
              <a:ext uri="{FF2B5EF4-FFF2-40B4-BE49-F238E27FC236}">
                <a16:creationId xmlns:a16="http://schemas.microsoft.com/office/drawing/2014/main" id="{B91C2682-ADB7-15EC-E663-E8E1F8B5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5056188"/>
            <a:ext cx="144463" cy="144462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0" name="Rectangle 100">
            <a:extLst>
              <a:ext uri="{FF2B5EF4-FFF2-40B4-BE49-F238E27FC236}">
                <a16:creationId xmlns:a16="http://schemas.microsoft.com/office/drawing/2014/main" id="{3302A9DB-4F18-E413-7EC1-B728F245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092825"/>
            <a:ext cx="50403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图中的电阻网络就称为权电阻网络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>
            <a:extLst>
              <a:ext uri="{FF2B5EF4-FFF2-40B4-BE49-F238E27FC236}">
                <a16:creationId xmlns:a16="http://schemas.microsoft.com/office/drawing/2014/main" id="{27DB5450-630B-6610-8375-93D99C8C0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令每个支路的输入电阻为</a:t>
            </a:r>
            <a:r>
              <a:rPr lang="en-US" altLang="zh-CN" sz="2400"/>
              <a:t>2</a:t>
            </a:r>
            <a:r>
              <a:rPr lang="en-US" altLang="zh-CN" sz="2400" baseline="30000"/>
              <a:t>i</a:t>
            </a:r>
            <a:r>
              <a:rPr lang="en-US" altLang="zh-CN" sz="2400"/>
              <a:t>R</a:t>
            </a:r>
            <a:r>
              <a:rPr lang="en-US" altLang="zh-CN" sz="2400" baseline="-20000"/>
              <a:t>f</a:t>
            </a:r>
            <a:r>
              <a:rPr lang="en-US" altLang="zh-CN" sz="2400"/>
              <a:t> , </a:t>
            </a:r>
            <a:r>
              <a:rPr lang="zh-CN" altLang="en-US" sz="2400"/>
              <a:t>并令</a:t>
            </a:r>
            <a:r>
              <a:rPr lang="en-US" altLang="zh-CN" sz="2400"/>
              <a:t>V</a:t>
            </a:r>
            <a:r>
              <a:rPr lang="en-US" altLang="zh-CN" sz="2400" baseline="-20000"/>
              <a:t>in</a:t>
            </a:r>
            <a:r>
              <a:rPr lang="zh-CN" altLang="en-US" sz="2400"/>
              <a:t>为一基准电压</a:t>
            </a:r>
            <a:r>
              <a:rPr lang="en-US" altLang="zh-CN" sz="2400"/>
              <a:t>V</a:t>
            </a:r>
            <a:r>
              <a:rPr lang="en-US" altLang="zh-CN" sz="2400" baseline="-20000"/>
              <a:t>ref</a:t>
            </a:r>
            <a:r>
              <a:rPr lang="zh-CN" altLang="en-US" sz="2400"/>
              <a:t>，则有</a:t>
            </a:r>
          </a:p>
          <a:p>
            <a:endParaRPr lang="zh-CN" altLang="en-US" sz="2400"/>
          </a:p>
          <a:p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如果每个支路由一个开关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zh-CN" altLang="en-US" sz="2400"/>
              <a:t>控制，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en-US" altLang="zh-CN" sz="2400"/>
              <a:t>=1</a:t>
            </a:r>
            <a:r>
              <a:rPr lang="zh-CN" altLang="en-US" sz="2400"/>
              <a:t>表示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zh-CN" altLang="en-US" sz="2400"/>
              <a:t>合上，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en-US" altLang="zh-CN" sz="2400"/>
              <a:t>=0</a:t>
            </a:r>
            <a:r>
              <a:rPr lang="zh-CN" altLang="en-US" sz="2400"/>
              <a:t>表示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zh-CN" altLang="en-US" sz="2400"/>
              <a:t>断开，则上式变换为</a:t>
            </a:r>
          </a:p>
        </p:txBody>
      </p:sp>
      <p:graphicFrame>
        <p:nvGraphicFramePr>
          <p:cNvPr id="429060" name="Object 4">
            <a:extLst>
              <a:ext uri="{FF2B5EF4-FFF2-40B4-BE49-F238E27FC236}">
                <a16:creationId xmlns:a16="http://schemas.microsoft.com/office/drawing/2014/main" id="{A1581575-B2C4-61D5-109D-4366C6845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65400"/>
          <a:ext cx="54006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3" imgW="2070000" imgH="457200" progId="Equation.3">
                  <p:embed/>
                </p:oleObj>
              </mc:Choice>
              <mc:Fallback>
                <p:oleObj name="公式" r:id="rId3" imgW="2070000" imgH="457200" progId="Equation.3">
                  <p:embed/>
                  <p:pic>
                    <p:nvPicPr>
                      <p:cNvPr id="429060" name="Object 4">
                        <a:extLst>
                          <a:ext uri="{FF2B5EF4-FFF2-40B4-BE49-F238E27FC236}">
                            <a16:creationId xmlns:a16="http://schemas.microsoft.com/office/drawing/2014/main" id="{A1581575-B2C4-61D5-109D-4366C6845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5400675" cy="110013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1" name="Text Box 5">
            <a:extLst>
              <a:ext uri="{FF2B5EF4-FFF2-40B4-BE49-F238E27FC236}">
                <a16:creationId xmlns:a16="http://schemas.microsoft.com/office/drawing/2014/main" id="{FB76D006-71B5-15E0-1D45-FB231773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97425"/>
            <a:ext cx="3743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若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Si=1,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该项对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V</a:t>
            </a:r>
            <a:r>
              <a:rPr lang="en-US" altLang="zh-CN" baseline="-20000">
                <a:solidFill>
                  <a:srgbClr val="000066"/>
                </a:solidFill>
                <a:latin typeface="宋体" panose="02010600030101010101" pitchFamily="2" charset="-122"/>
              </a:rPr>
              <a:t>O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有贡献</a:t>
            </a: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若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Si=0,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该项对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V</a:t>
            </a:r>
            <a:r>
              <a:rPr lang="en-US" altLang="zh-CN" baseline="-20000">
                <a:solidFill>
                  <a:srgbClr val="000066"/>
                </a:solidFill>
                <a:latin typeface="宋体" panose="02010600030101010101" pitchFamily="2" charset="-122"/>
              </a:rPr>
              <a:t>O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无贡献</a:t>
            </a:r>
          </a:p>
        </p:txBody>
      </p:sp>
      <p:graphicFrame>
        <p:nvGraphicFramePr>
          <p:cNvPr id="429062" name="Object 6">
            <a:extLst>
              <a:ext uri="{FF2B5EF4-FFF2-40B4-BE49-F238E27FC236}">
                <a16:creationId xmlns:a16="http://schemas.microsoft.com/office/drawing/2014/main" id="{D2FCC524-AF0F-B57C-3382-31D6B237F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652963"/>
          <a:ext cx="28797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5" imgW="1066680" imgH="431640" progId="Equation.3">
                  <p:embed/>
                </p:oleObj>
              </mc:Choice>
              <mc:Fallback>
                <p:oleObj name="公式" r:id="rId5" imgW="1066680" imgH="431640" progId="Equation.3">
                  <p:embed/>
                  <p:pic>
                    <p:nvPicPr>
                      <p:cNvPr id="429062" name="Object 6">
                        <a:extLst>
                          <a:ext uri="{FF2B5EF4-FFF2-40B4-BE49-F238E27FC236}">
                            <a16:creationId xmlns:a16="http://schemas.microsoft.com/office/drawing/2014/main" id="{D2FCC524-AF0F-B57C-3382-31D6B237F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52963"/>
                        <a:ext cx="2879725" cy="10795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>
            <a:extLst>
              <a:ext uri="{FF2B5EF4-FFF2-40B4-BE49-F238E27FC236}">
                <a16:creationId xmlns:a16="http://schemas.microsoft.com/office/drawing/2014/main" id="{EDD7987D-8E6D-4E73-EAF9-C407EDD5B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/>
              <a:t>      如果用</a:t>
            </a:r>
            <a:r>
              <a:rPr lang="en-US" altLang="zh-CN" sz="2400"/>
              <a:t>8</a:t>
            </a:r>
            <a:r>
              <a:rPr lang="zh-CN" altLang="en-US" sz="2400"/>
              <a:t>位二进制代码来控制图中的</a:t>
            </a:r>
            <a:r>
              <a:rPr lang="en-US" altLang="zh-CN" sz="2400"/>
              <a:t>S</a:t>
            </a:r>
            <a:r>
              <a:rPr lang="en-US" altLang="zh-CN" sz="2400" baseline="-20000"/>
              <a:t>1</a:t>
            </a:r>
            <a:r>
              <a:rPr lang="zh-CN" altLang="en-US" sz="2400"/>
              <a:t>～</a:t>
            </a:r>
            <a:r>
              <a:rPr lang="en-US" altLang="zh-CN" sz="2400"/>
              <a:t>S</a:t>
            </a:r>
            <a:r>
              <a:rPr lang="en-US" altLang="zh-CN" sz="2400" baseline="-20000"/>
              <a:t>8</a:t>
            </a:r>
            <a:r>
              <a:rPr lang="en-US" altLang="zh-CN" sz="2400"/>
              <a:t>(D</a:t>
            </a:r>
            <a:r>
              <a:rPr lang="en-US" altLang="zh-CN" sz="2400" baseline="-20000"/>
              <a:t>i</a:t>
            </a:r>
            <a:r>
              <a:rPr lang="en-US" altLang="zh-CN" sz="2400"/>
              <a:t>=1</a:t>
            </a:r>
            <a:r>
              <a:rPr lang="zh-CN" altLang="en-US" sz="2400"/>
              <a:t>时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zh-CN" altLang="en-US" sz="2400"/>
              <a:t>闭合；</a:t>
            </a:r>
            <a:r>
              <a:rPr lang="en-US" altLang="zh-CN" sz="2400"/>
              <a:t>D</a:t>
            </a:r>
            <a:r>
              <a:rPr lang="en-US" altLang="zh-CN" sz="2400" baseline="-20000"/>
              <a:t>i</a:t>
            </a:r>
            <a:r>
              <a:rPr lang="en-US" altLang="zh-CN" sz="2400"/>
              <a:t>=0</a:t>
            </a:r>
            <a:r>
              <a:rPr lang="zh-CN" altLang="en-US" sz="2400"/>
              <a:t>时</a:t>
            </a:r>
            <a:r>
              <a:rPr lang="en-US" altLang="zh-CN" sz="2400"/>
              <a:t>S</a:t>
            </a:r>
            <a:r>
              <a:rPr lang="en-US" altLang="zh-CN" sz="2400" baseline="-20000"/>
              <a:t>i</a:t>
            </a:r>
            <a:r>
              <a:rPr lang="zh-CN" altLang="en-US" sz="2400"/>
              <a:t>断开</a:t>
            </a:r>
            <a:r>
              <a:rPr lang="en-US" altLang="zh-CN" sz="2400"/>
              <a:t>)</a:t>
            </a:r>
            <a:r>
              <a:rPr lang="zh-CN" altLang="en-US" sz="2400"/>
              <a:t>，那么根据二进制代码的不同，输出电压</a:t>
            </a:r>
            <a:r>
              <a:rPr lang="en-US" altLang="zh-CN" sz="2400"/>
              <a:t>V</a:t>
            </a:r>
            <a:r>
              <a:rPr lang="en-US" altLang="zh-CN" sz="2400" baseline="-20000"/>
              <a:t>O</a:t>
            </a:r>
            <a:r>
              <a:rPr lang="zh-CN" altLang="en-US" sz="2400"/>
              <a:t>也不同，这就构成了</a:t>
            </a:r>
            <a:r>
              <a:rPr lang="en-US" altLang="zh-CN" sz="2400"/>
              <a:t>8</a:t>
            </a:r>
            <a:r>
              <a:rPr lang="zh-CN" altLang="en-US" sz="2400"/>
              <a:t>位的</a:t>
            </a:r>
            <a:r>
              <a:rPr lang="en-US" altLang="zh-CN" sz="2400"/>
              <a:t>D/A</a:t>
            </a:r>
            <a:r>
              <a:rPr lang="zh-CN" altLang="en-US" sz="2400"/>
              <a:t>转换器。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00"/>
                </a:solidFill>
              </a:rPr>
              <a:t>      为控制电阻网络各支路电阻值的精度，实际的</a:t>
            </a:r>
            <a:r>
              <a:rPr lang="en-US" altLang="zh-CN" sz="2400">
                <a:solidFill>
                  <a:srgbClr val="800000"/>
                </a:solidFill>
              </a:rPr>
              <a:t>D/A</a:t>
            </a:r>
            <a:r>
              <a:rPr lang="zh-CN" altLang="en-US" sz="2400">
                <a:solidFill>
                  <a:srgbClr val="800000"/>
                </a:solidFill>
              </a:rPr>
              <a:t>转换器采用</a:t>
            </a:r>
            <a:r>
              <a:rPr lang="en-US" altLang="zh-CN" sz="2400">
                <a:solidFill>
                  <a:srgbClr val="800000"/>
                </a:solidFill>
              </a:rPr>
              <a:t>R-2R</a:t>
            </a:r>
            <a:r>
              <a:rPr lang="zh-CN" altLang="en-US" sz="2400">
                <a:solidFill>
                  <a:srgbClr val="800000"/>
                </a:solidFill>
              </a:rPr>
              <a:t>梯形电阻网络</a:t>
            </a:r>
            <a:r>
              <a:rPr lang="en-US" altLang="zh-CN" sz="2400">
                <a:solidFill>
                  <a:srgbClr val="800000"/>
                </a:solidFill>
              </a:rPr>
              <a:t>(</a:t>
            </a:r>
            <a:r>
              <a:rPr lang="zh-CN" altLang="en-US" sz="2400">
                <a:solidFill>
                  <a:srgbClr val="800000"/>
                </a:solidFill>
              </a:rPr>
              <a:t>见下页</a:t>
            </a:r>
            <a:r>
              <a:rPr lang="en-US" altLang="zh-CN" sz="2400">
                <a:solidFill>
                  <a:srgbClr val="800000"/>
                </a:solidFill>
              </a:rPr>
              <a:t>)</a:t>
            </a:r>
            <a:r>
              <a:rPr lang="zh-CN" altLang="en-US" sz="2400">
                <a:solidFill>
                  <a:srgbClr val="800000"/>
                </a:solidFill>
              </a:rPr>
              <a:t>，它只用两种阻值的电阻</a:t>
            </a:r>
            <a:r>
              <a:rPr lang="en-US" altLang="zh-CN" sz="2400">
                <a:solidFill>
                  <a:srgbClr val="800000"/>
                </a:solidFill>
              </a:rPr>
              <a:t>(R</a:t>
            </a:r>
            <a:r>
              <a:rPr lang="zh-CN" altLang="en-US" sz="2400">
                <a:solidFill>
                  <a:srgbClr val="800000"/>
                </a:solidFill>
              </a:rPr>
              <a:t>和</a:t>
            </a:r>
            <a:r>
              <a:rPr lang="en-US" altLang="zh-CN" sz="2400">
                <a:solidFill>
                  <a:srgbClr val="800000"/>
                </a:solidFill>
              </a:rPr>
              <a:t>2R)</a:t>
            </a:r>
            <a:r>
              <a:rPr lang="zh-CN" altLang="en-US" sz="2400">
                <a:solidFill>
                  <a:srgbClr val="800000"/>
                </a:solidFill>
              </a:rPr>
              <a:t>。</a:t>
            </a:r>
          </a:p>
          <a:p>
            <a:endParaRPr lang="zh-CN" altLang="en-US" sz="2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>
            <a:extLst>
              <a:ext uri="{FF2B5EF4-FFF2-40B4-BE49-F238E27FC236}">
                <a16:creationId xmlns:a16="http://schemas.microsoft.com/office/drawing/2014/main" id="{2453F4C6-90F7-14B6-37F8-3CFF5CD5C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/>
              <a:t>R-2R</a:t>
            </a:r>
            <a:r>
              <a:rPr kumimoji="1" lang="zh-CN" altLang="en-US" sz="2400"/>
              <a:t>梯形电阻网络</a:t>
            </a:r>
          </a:p>
        </p:txBody>
      </p:sp>
      <p:sp>
        <p:nvSpPr>
          <p:cNvPr id="432132" name="Line 4">
            <a:extLst>
              <a:ext uri="{FF2B5EF4-FFF2-40B4-BE49-F238E27FC236}">
                <a16:creationId xmlns:a16="http://schemas.microsoft.com/office/drawing/2014/main" id="{D7612F41-F013-2AB1-0E27-F1C5E8332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33" name="Rectangle 5">
            <a:extLst>
              <a:ext uri="{FF2B5EF4-FFF2-40B4-BE49-F238E27FC236}">
                <a16:creationId xmlns:a16="http://schemas.microsoft.com/office/drawing/2014/main" id="{F8A441A5-6AB4-0D0B-B4A3-EB226E01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437063"/>
            <a:ext cx="142875" cy="35877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Line 6">
            <a:extLst>
              <a:ext uri="{FF2B5EF4-FFF2-40B4-BE49-F238E27FC236}">
                <a16:creationId xmlns:a16="http://schemas.microsoft.com/office/drawing/2014/main" id="{14278A3C-7F69-39A8-90DF-1CA3851944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8975" y="36449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Line 7">
            <a:extLst>
              <a:ext uri="{FF2B5EF4-FFF2-40B4-BE49-F238E27FC236}">
                <a16:creationId xmlns:a16="http://schemas.microsoft.com/office/drawing/2014/main" id="{33006AE4-F95F-55E1-8FD8-89F7933EA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64490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Line 8">
            <a:extLst>
              <a:ext uri="{FF2B5EF4-FFF2-40B4-BE49-F238E27FC236}">
                <a16:creationId xmlns:a16="http://schemas.microsoft.com/office/drawing/2014/main" id="{1BCBC96E-CC92-E8F0-C5D0-6C0F53DF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64490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Line 9">
            <a:extLst>
              <a:ext uri="{FF2B5EF4-FFF2-40B4-BE49-F238E27FC236}">
                <a16:creationId xmlns:a16="http://schemas.microsoft.com/office/drawing/2014/main" id="{1D4B4523-BC2B-A2FD-D265-9BBFFDF4B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Line 10">
            <a:extLst>
              <a:ext uri="{FF2B5EF4-FFF2-40B4-BE49-F238E27FC236}">
                <a16:creationId xmlns:a16="http://schemas.microsoft.com/office/drawing/2014/main" id="{BA1D84AC-05B8-2D2A-6C39-4B3DA4642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Line 11">
            <a:extLst>
              <a:ext uri="{FF2B5EF4-FFF2-40B4-BE49-F238E27FC236}">
                <a16:creationId xmlns:a16="http://schemas.microsoft.com/office/drawing/2014/main" id="{913855F2-2A4A-64CA-4238-E05B9705D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40" name="Rectangle 12">
            <a:extLst>
              <a:ext uri="{FF2B5EF4-FFF2-40B4-BE49-F238E27FC236}">
                <a16:creationId xmlns:a16="http://schemas.microsoft.com/office/drawing/2014/main" id="{A49F592A-7E3C-E343-F40E-3A3399C7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437063"/>
            <a:ext cx="142875" cy="35877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Line 13">
            <a:extLst>
              <a:ext uri="{FF2B5EF4-FFF2-40B4-BE49-F238E27FC236}">
                <a16:creationId xmlns:a16="http://schemas.microsoft.com/office/drawing/2014/main" id="{230FFA62-5587-8A94-2A34-0369151A7C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25" y="36449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Line 14">
            <a:extLst>
              <a:ext uri="{FF2B5EF4-FFF2-40B4-BE49-F238E27FC236}">
                <a16:creationId xmlns:a16="http://schemas.microsoft.com/office/drawing/2014/main" id="{E68C48C2-EA88-18D0-90CE-B1E3A5B81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64490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Line 15">
            <a:extLst>
              <a:ext uri="{FF2B5EF4-FFF2-40B4-BE49-F238E27FC236}">
                <a16:creationId xmlns:a16="http://schemas.microsoft.com/office/drawing/2014/main" id="{5F074AC4-E0EA-8C01-805A-5DD42184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364490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Line 16">
            <a:extLst>
              <a:ext uri="{FF2B5EF4-FFF2-40B4-BE49-F238E27FC236}">
                <a16:creationId xmlns:a16="http://schemas.microsoft.com/office/drawing/2014/main" id="{C69FB39B-47AD-C574-7621-781CFB4C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Line 17">
            <a:extLst>
              <a:ext uri="{FF2B5EF4-FFF2-40B4-BE49-F238E27FC236}">
                <a16:creationId xmlns:a16="http://schemas.microsoft.com/office/drawing/2014/main" id="{89783830-CB4E-6806-4FB0-3E2BFD20D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Line 18">
            <a:extLst>
              <a:ext uri="{FF2B5EF4-FFF2-40B4-BE49-F238E27FC236}">
                <a16:creationId xmlns:a16="http://schemas.microsoft.com/office/drawing/2014/main" id="{95449C2F-83B9-F5F5-F3CE-A6D6AD88D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47" name="Rectangle 19">
            <a:extLst>
              <a:ext uri="{FF2B5EF4-FFF2-40B4-BE49-F238E27FC236}">
                <a16:creationId xmlns:a16="http://schemas.microsoft.com/office/drawing/2014/main" id="{9088AA97-2A90-5BAC-0C28-B0F8CF02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437063"/>
            <a:ext cx="142875" cy="35877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Line 20">
            <a:extLst>
              <a:ext uri="{FF2B5EF4-FFF2-40B4-BE49-F238E27FC236}">
                <a16:creationId xmlns:a16="http://schemas.microsoft.com/office/drawing/2014/main" id="{BCA80CAD-A4EB-8F8A-D6EC-EF6FBDEDFE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6813" y="36449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Line 21">
            <a:extLst>
              <a:ext uri="{FF2B5EF4-FFF2-40B4-BE49-F238E27FC236}">
                <a16:creationId xmlns:a16="http://schemas.microsoft.com/office/drawing/2014/main" id="{B09FAD25-27D5-2744-CC40-5CCBE247D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364490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Line 22">
            <a:extLst>
              <a:ext uri="{FF2B5EF4-FFF2-40B4-BE49-F238E27FC236}">
                <a16:creationId xmlns:a16="http://schemas.microsoft.com/office/drawing/2014/main" id="{5E2F9B70-D8F9-66DC-1D61-4ABC45D9A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64490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Line 23">
            <a:extLst>
              <a:ext uri="{FF2B5EF4-FFF2-40B4-BE49-F238E27FC236}">
                <a16:creationId xmlns:a16="http://schemas.microsoft.com/office/drawing/2014/main" id="{EC1CF25E-D850-6231-E2CD-4ECDD7650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Line 24">
            <a:extLst>
              <a:ext uri="{FF2B5EF4-FFF2-40B4-BE49-F238E27FC236}">
                <a16:creationId xmlns:a16="http://schemas.microsoft.com/office/drawing/2014/main" id="{D7F423A2-0C59-D008-C4EF-B7DB110DC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Line 25">
            <a:extLst>
              <a:ext uri="{FF2B5EF4-FFF2-40B4-BE49-F238E27FC236}">
                <a16:creationId xmlns:a16="http://schemas.microsoft.com/office/drawing/2014/main" id="{1855C28A-F0D2-F240-2F9D-8537FDECD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4" name="Rectangle 26">
            <a:extLst>
              <a:ext uri="{FF2B5EF4-FFF2-40B4-BE49-F238E27FC236}">
                <a16:creationId xmlns:a16="http://schemas.microsoft.com/office/drawing/2014/main" id="{78FE898F-C36E-AA39-F6D2-3E4F2528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437063"/>
            <a:ext cx="142875" cy="35877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Line 27">
            <a:extLst>
              <a:ext uri="{FF2B5EF4-FFF2-40B4-BE49-F238E27FC236}">
                <a16:creationId xmlns:a16="http://schemas.microsoft.com/office/drawing/2014/main" id="{30E2CA15-1EFA-EB61-3F2A-9C94E650DB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46225" y="364490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Line 28">
            <a:extLst>
              <a:ext uri="{FF2B5EF4-FFF2-40B4-BE49-F238E27FC236}">
                <a16:creationId xmlns:a16="http://schemas.microsoft.com/office/drawing/2014/main" id="{4C8469E4-24A3-F286-08BB-9EB674525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64490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Line 29">
            <a:extLst>
              <a:ext uri="{FF2B5EF4-FFF2-40B4-BE49-F238E27FC236}">
                <a16:creationId xmlns:a16="http://schemas.microsoft.com/office/drawing/2014/main" id="{9CD89BFE-5F5B-995E-6CE4-B2F7396E7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3644900"/>
            <a:ext cx="7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>
            <a:extLst>
              <a:ext uri="{FF2B5EF4-FFF2-40B4-BE49-F238E27FC236}">
                <a16:creationId xmlns:a16="http://schemas.microsoft.com/office/drawing/2014/main" id="{636F84AA-181F-E534-D2BF-05290101C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9" name="Line 31">
            <a:extLst>
              <a:ext uri="{FF2B5EF4-FFF2-40B4-BE49-F238E27FC236}">
                <a16:creationId xmlns:a16="http://schemas.microsoft.com/office/drawing/2014/main" id="{217859BC-330D-E081-E99A-854CCFF35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0" name="Line 32">
            <a:extLst>
              <a:ext uri="{FF2B5EF4-FFF2-40B4-BE49-F238E27FC236}">
                <a16:creationId xmlns:a16="http://schemas.microsoft.com/office/drawing/2014/main" id="{F0A6A5B0-5B8B-330B-3AB3-416C2BEF9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229225"/>
            <a:ext cx="3167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1" name="Line 33">
            <a:extLst>
              <a:ext uri="{FF2B5EF4-FFF2-40B4-BE49-F238E27FC236}">
                <a16:creationId xmlns:a16="http://schemas.microsoft.com/office/drawing/2014/main" id="{D913EB7E-A2D9-DD3D-8104-4E5504BFD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522922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2" name="Line 34">
            <a:extLst>
              <a:ext uri="{FF2B5EF4-FFF2-40B4-BE49-F238E27FC236}">
                <a16:creationId xmlns:a16="http://schemas.microsoft.com/office/drawing/2014/main" id="{2728FC6F-9212-1886-C8A6-60D150460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564991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3" name="Line 35">
            <a:extLst>
              <a:ext uri="{FF2B5EF4-FFF2-40B4-BE49-F238E27FC236}">
                <a16:creationId xmlns:a16="http://schemas.microsoft.com/office/drawing/2014/main" id="{13BB1230-A28D-04B3-D24A-011015DE3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5719763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4" name="Line 36">
            <a:extLst>
              <a:ext uri="{FF2B5EF4-FFF2-40B4-BE49-F238E27FC236}">
                <a16:creationId xmlns:a16="http://schemas.microsoft.com/office/drawing/2014/main" id="{B291C648-6397-3879-3EB3-1544E5E45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5791200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5" name="Rectangle 37">
            <a:extLst>
              <a:ext uri="{FF2B5EF4-FFF2-40B4-BE49-F238E27FC236}">
                <a16:creationId xmlns:a16="http://schemas.microsoft.com/office/drawing/2014/main" id="{63CF3E16-0A37-492E-8DA2-E639B0C2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157788"/>
            <a:ext cx="358775" cy="144462"/>
          </a:xfrm>
          <a:prstGeom prst="rect">
            <a:avLst/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6" name="Rectangle 38">
            <a:extLst>
              <a:ext uri="{FF2B5EF4-FFF2-40B4-BE49-F238E27FC236}">
                <a16:creationId xmlns:a16="http://schemas.microsoft.com/office/drawing/2014/main" id="{E48DDC83-5EB0-A170-1519-DCCF614D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157788"/>
            <a:ext cx="358775" cy="144462"/>
          </a:xfrm>
          <a:prstGeom prst="rect">
            <a:avLst/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7" name="Rectangle 39">
            <a:extLst>
              <a:ext uri="{FF2B5EF4-FFF2-40B4-BE49-F238E27FC236}">
                <a16:creationId xmlns:a16="http://schemas.microsoft.com/office/drawing/2014/main" id="{474F5F7D-79A4-4356-3317-CA21E429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157788"/>
            <a:ext cx="358775" cy="144462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8" name="Line 40">
            <a:extLst>
              <a:ext uri="{FF2B5EF4-FFF2-40B4-BE49-F238E27FC236}">
                <a16:creationId xmlns:a16="http://schemas.microsoft.com/office/drawing/2014/main" id="{6400F970-842E-5CBB-14E8-B784EAC33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229225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69" name="Rectangle 41">
            <a:extLst>
              <a:ext uri="{FF2B5EF4-FFF2-40B4-BE49-F238E27FC236}">
                <a16:creationId xmlns:a16="http://schemas.microsoft.com/office/drawing/2014/main" id="{391104D1-3BDA-54A9-7B37-A6829A14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57788"/>
            <a:ext cx="358775" cy="144462"/>
          </a:xfrm>
          <a:prstGeom prst="rect">
            <a:avLst/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0" name="Text Box 42">
            <a:extLst>
              <a:ext uri="{FF2B5EF4-FFF2-40B4-BE49-F238E27FC236}">
                <a16:creationId xmlns:a16="http://schemas.microsoft.com/office/drawing/2014/main" id="{3206D5EC-7127-220F-397A-7B0D5DB37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50657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DF2F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…</a:t>
            </a:r>
          </a:p>
        </p:txBody>
      </p:sp>
      <p:sp>
        <p:nvSpPr>
          <p:cNvPr id="432171" name="Line 43">
            <a:extLst>
              <a:ext uri="{FF2B5EF4-FFF2-40B4-BE49-F238E27FC236}">
                <a16:creationId xmlns:a16="http://schemas.microsoft.com/office/drawing/2014/main" id="{220D3989-FC87-D39A-2ED3-0939AF12E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4290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2" name="Line 44">
            <a:extLst>
              <a:ext uri="{FF2B5EF4-FFF2-40B4-BE49-F238E27FC236}">
                <a16:creationId xmlns:a16="http://schemas.microsoft.com/office/drawing/2014/main" id="{45A01077-EFBE-7A99-B3D3-F06A2F48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4290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3" name="Line 45">
            <a:extLst>
              <a:ext uri="{FF2B5EF4-FFF2-40B4-BE49-F238E27FC236}">
                <a16:creationId xmlns:a16="http://schemas.microsoft.com/office/drawing/2014/main" id="{335AB409-1107-67DA-7360-1DEDFCCE7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3849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4" name="Line 46">
            <a:extLst>
              <a:ext uri="{FF2B5EF4-FFF2-40B4-BE49-F238E27FC236}">
                <a16:creationId xmlns:a16="http://schemas.microsoft.com/office/drawing/2014/main" id="{B298E6EA-873E-8F51-4703-FA91D428F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6138" y="3933825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5" name="Line 47">
            <a:extLst>
              <a:ext uri="{FF2B5EF4-FFF2-40B4-BE49-F238E27FC236}">
                <a16:creationId xmlns:a16="http://schemas.microsoft.com/office/drawing/2014/main" id="{D5ACDE73-4F06-766B-BE88-49325B598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9000" y="4005263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6" name="Line 48">
            <a:extLst>
              <a:ext uri="{FF2B5EF4-FFF2-40B4-BE49-F238E27FC236}">
                <a16:creationId xmlns:a16="http://schemas.microsoft.com/office/drawing/2014/main" id="{24B305F0-39C1-3B4C-8F52-D0814F02B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068638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7" name="AutoShape 49">
            <a:extLst>
              <a:ext uri="{FF2B5EF4-FFF2-40B4-BE49-F238E27FC236}">
                <a16:creationId xmlns:a16="http://schemas.microsoft.com/office/drawing/2014/main" id="{32929264-3EAF-7DB6-C89D-D6B9C1B910E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54019" y="2902744"/>
            <a:ext cx="1366838" cy="1123950"/>
          </a:xfrm>
          <a:prstGeom prst="triangle">
            <a:avLst>
              <a:gd name="adj" fmla="val 50000"/>
            </a:avLst>
          </a:prstGeom>
          <a:solidFill>
            <a:srgbClr val="D9F50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2178" name="Line 50">
            <a:extLst>
              <a:ext uri="{FF2B5EF4-FFF2-40B4-BE49-F238E27FC236}">
                <a16:creationId xmlns:a16="http://schemas.microsoft.com/office/drawing/2014/main" id="{5A936063-AA26-6CCF-0DA3-A8C0A113F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8608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79" name="Line 51">
            <a:extLst>
              <a:ext uri="{FF2B5EF4-FFF2-40B4-BE49-F238E27FC236}">
                <a16:creationId xmlns:a16="http://schemas.microsoft.com/office/drawing/2014/main" id="{EA0D3C86-B2BD-060B-D0DD-C025DAA16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8608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0" name="Line 52">
            <a:extLst>
              <a:ext uri="{FF2B5EF4-FFF2-40B4-BE49-F238E27FC236}">
                <a16:creationId xmlns:a16="http://schemas.microsoft.com/office/drawing/2014/main" id="{56D9620B-D1E7-B098-1212-5884583B0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2814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1" name="Line 53">
            <a:extLst>
              <a:ext uri="{FF2B5EF4-FFF2-40B4-BE49-F238E27FC236}">
                <a16:creationId xmlns:a16="http://schemas.microsoft.com/office/drawing/2014/main" id="{9331790C-E9E2-FA4E-D237-EFE505760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4365625"/>
            <a:ext cx="16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2" name="Line 54">
            <a:extLst>
              <a:ext uri="{FF2B5EF4-FFF2-40B4-BE49-F238E27FC236}">
                <a16:creationId xmlns:a16="http://schemas.microsoft.com/office/drawing/2014/main" id="{A68F170A-D9CF-95A7-F547-352ED79A3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4437063"/>
            <a:ext cx="10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3" name="Line 55">
            <a:extLst>
              <a:ext uri="{FF2B5EF4-FFF2-40B4-BE49-F238E27FC236}">
                <a16:creationId xmlns:a16="http://schemas.microsoft.com/office/drawing/2014/main" id="{82EA7E1E-23FE-C609-8D85-F572E5E8A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700" y="34575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4" name="Line 56">
            <a:extLst>
              <a:ext uri="{FF2B5EF4-FFF2-40B4-BE49-F238E27FC236}">
                <a16:creationId xmlns:a16="http://schemas.microsoft.com/office/drawing/2014/main" id="{6BEC74BF-E23F-841B-C757-2319A7B44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276475"/>
            <a:ext cx="0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5" name="Line 57">
            <a:extLst>
              <a:ext uri="{FF2B5EF4-FFF2-40B4-BE49-F238E27FC236}">
                <a16:creationId xmlns:a16="http://schemas.microsoft.com/office/drawing/2014/main" id="{CD7C8EDC-3743-B1F3-A8AA-11D71494A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27647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6" name="Line 58">
            <a:extLst>
              <a:ext uri="{FF2B5EF4-FFF2-40B4-BE49-F238E27FC236}">
                <a16:creationId xmlns:a16="http://schemas.microsoft.com/office/drawing/2014/main" id="{80253D14-FB77-14EE-2EFC-DC3A7AF94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9788" y="227647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7" name="Rectangle 59">
            <a:extLst>
              <a:ext uri="{FF2B5EF4-FFF2-40B4-BE49-F238E27FC236}">
                <a16:creationId xmlns:a16="http://schemas.microsoft.com/office/drawing/2014/main" id="{EBA9BE6C-3E43-DF56-1C5E-65FB9ECC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205038"/>
            <a:ext cx="358775" cy="144462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88" name="Text Box 60">
            <a:extLst>
              <a:ext uri="{FF2B5EF4-FFF2-40B4-BE49-F238E27FC236}">
                <a16:creationId xmlns:a16="http://schemas.microsoft.com/office/drawing/2014/main" id="{CFBC23C0-8648-5A23-4958-A7814B6A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508500"/>
            <a:ext cx="3159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2R</a:t>
            </a:r>
          </a:p>
        </p:txBody>
      </p:sp>
      <p:sp>
        <p:nvSpPr>
          <p:cNvPr id="432189" name="Text Box 61">
            <a:extLst>
              <a:ext uri="{FF2B5EF4-FFF2-40B4-BE49-F238E27FC236}">
                <a16:creationId xmlns:a16="http://schemas.microsoft.com/office/drawing/2014/main" id="{E2196E65-C771-AE67-CF14-6F8E01940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508500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2R</a:t>
            </a:r>
          </a:p>
        </p:txBody>
      </p:sp>
      <p:sp>
        <p:nvSpPr>
          <p:cNvPr id="432190" name="Text Box 62">
            <a:extLst>
              <a:ext uri="{FF2B5EF4-FFF2-40B4-BE49-F238E27FC236}">
                <a16:creationId xmlns:a16="http://schemas.microsoft.com/office/drawing/2014/main" id="{3BAE8DDD-0DF2-6AB8-0BB9-B3349C09D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508500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2R</a:t>
            </a:r>
          </a:p>
        </p:txBody>
      </p:sp>
      <p:sp>
        <p:nvSpPr>
          <p:cNvPr id="432191" name="Text Box 63">
            <a:extLst>
              <a:ext uri="{FF2B5EF4-FFF2-40B4-BE49-F238E27FC236}">
                <a16:creationId xmlns:a16="http://schemas.microsoft.com/office/drawing/2014/main" id="{636EDA01-E9C1-B289-FC82-E6CF3ABE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508500"/>
            <a:ext cx="3159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2R</a:t>
            </a:r>
          </a:p>
        </p:txBody>
      </p:sp>
      <p:sp>
        <p:nvSpPr>
          <p:cNvPr id="432192" name="Text Box 64">
            <a:extLst>
              <a:ext uri="{FF2B5EF4-FFF2-40B4-BE49-F238E27FC236}">
                <a16:creationId xmlns:a16="http://schemas.microsoft.com/office/drawing/2014/main" id="{9EC242C6-45F6-74ED-29E7-A8B553FE3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868863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432193" name="Text Box 65">
            <a:extLst>
              <a:ext uri="{FF2B5EF4-FFF2-40B4-BE49-F238E27FC236}">
                <a16:creationId xmlns:a16="http://schemas.microsoft.com/office/drawing/2014/main" id="{95EC94D6-94C2-F6FE-F14A-7B693476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868863"/>
            <a:ext cx="31591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432194" name="Text Box 66">
            <a:extLst>
              <a:ext uri="{FF2B5EF4-FFF2-40B4-BE49-F238E27FC236}">
                <a16:creationId xmlns:a16="http://schemas.microsoft.com/office/drawing/2014/main" id="{9D5B030B-BAFB-234B-2342-56648DBF9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868863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R</a:t>
            </a:r>
          </a:p>
        </p:txBody>
      </p:sp>
      <p:sp>
        <p:nvSpPr>
          <p:cNvPr id="432195" name="Text Box 67">
            <a:extLst>
              <a:ext uri="{FF2B5EF4-FFF2-40B4-BE49-F238E27FC236}">
                <a16:creationId xmlns:a16="http://schemas.microsoft.com/office/drawing/2014/main" id="{41AED448-565F-8BF9-6654-A57E982A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4868863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2R</a:t>
            </a:r>
          </a:p>
        </p:txBody>
      </p:sp>
      <p:sp>
        <p:nvSpPr>
          <p:cNvPr id="432196" name="Text Box 68">
            <a:extLst>
              <a:ext uri="{FF2B5EF4-FFF2-40B4-BE49-F238E27FC236}">
                <a16:creationId xmlns:a16="http://schemas.microsoft.com/office/drawing/2014/main" id="{1735BE11-312F-3E03-CFB2-264600319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538" y="3040063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Vi</a:t>
            </a:r>
          </a:p>
        </p:txBody>
      </p:sp>
      <p:sp>
        <p:nvSpPr>
          <p:cNvPr id="432197" name="Text Box 69">
            <a:extLst>
              <a:ext uri="{FF2B5EF4-FFF2-40B4-BE49-F238E27FC236}">
                <a16:creationId xmlns:a16="http://schemas.microsoft.com/office/drawing/2014/main" id="{87A78BEF-0727-59D7-C403-019C1CFE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238" y="3141663"/>
            <a:ext cx="31591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sz="1800">
                <a:latin typeface="宋体" panose="02010600030101010101" pitchFamily="2" charset="-122"/>
              </a:rPr>
              <a:t>Vo</a:t>
            </a:r>
          </a:p>
        </p:txBody>
      </p:sp>
      <p:sp>
        <p:nvSpPr>
          <p:cNvPr id="432198" name="Text Box 70">
            <a:extLst>
              <a:ext uri="{FF2B5EF4-FFF2-40B4-BE49-F238E27FC236}">
                <a16:creationId xmlns:a16="http://schemas.microsoft.com/office/drawing/2014/main" id="{4B6A8CB6-67D7-E462-527C-685D255A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97425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i="1">
                <a:latin typeface="宋体" panose="02010600030101010101" pitchFamily="2" charset="-122"/>
              </a:rPr>
              <a:t>V</a:t>
            </a:r>
            <a:r>
              <a:rPr lang="en-US" altLang="zh-CN" sz="1800" i="1">
                <a:latin typeface="宋体" panose="02010600030101010101" pitchFamily="2" charset="-122"/>
              </a:rPr>
              <a:t>ref</a:t>
            </a:r>
          </a:p>
        </p:txBody>
      </p:sp>
      <p:sp>
        <p:nvSpPr>
          <p:cNvPr id="432199" name="Text Box 71">
            <a:extLst>
              <a:ext uri="{FF2B5EF4-FFF2-40B4-BE49-F238E27FC236}">
                <a16:creationId xmlns:a16="http://schemas.microsoft.com/office/drawing/2014/main" id="{1FDE82C9-229B-F956-65BC-859993EA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229225"/>
            <a:ext cx="6477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i="1">
                <a:latin typeface="宋体" panose="02010600030101010101" pitchFamily="2" charset="-122"/>
              </a:rPr>
              <a:t>V</a:t>
            </a:r>
            <a:r>
              <a:rPr lang="en-US" altLang="zh-CN" sz="1800" i="1">
                <a:latin typeface="宋体" panose="02010600030101010101" pitchFamily="2" charset="-122"/>
              </a:rPr>
              <a:t>n-1</a:t>
            </a:r>
          </a:p>
        </p:txBody>
      </p:sp>
      <p:sp>
        <p:nvSpPr>
          <p:cNvPr id="432200" name="Text Box 72">
            <a:extLst>
              <a:ext uri="{FF2B5EF4-FFF2-40B4-BE49-F238E27FC236}">
                <a16:creationId xmlns:a16="http://schemas.microsoft.com/office/drawing/2014/main" id="{6D98CFF6-D6BB-C21D-D8A1-F0B5400E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22922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i="1">
                <a:latin typeface="宋体" panose="02010600030101010101" pitchFamily="2" charset="-122"/>
              </a:rPr>
              <a:t>V</a:t>
            </a:r>
            <a:r>
              <a:rPr lang="en-US" altLang="zh-CN" sz="1800" i="1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32201" name="Text Box 73">
            <a:extLst>
              <a:ext uri="{FF2B5EF4-FFF2-40B4-BE49-F238E27FC236}">
                <a16:creationId xmlns:a16="http://schemas.microsoft.com/office/drawing/2014/main" id="{DE125AF2-263D-63F9-D6F6-85775E805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922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i="1">
                <a:latin typeface="宋体" panose="02010600030101010101" pitchFamily="2" charset="-122"/>
              </a:rPr>
              <a:t>V</a:t>
            </a:r>
            <a:r>
              <a:rPr lang="en-US" altLang="zh-CN" sz="1800" i="1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32202" name="Text Box 74">
            <a:extLst>
              <a:ext uri="{FF2B5EF4-FFF2-40B4-BE49-F238E27FC236}">
                <a16:creationId xmlns:a16="http://schemas.microsoft.com/office/drawing/2014/main" id="{38E6F9EA-C824-A810-5E3A-F76BC99D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229225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 i="1">
                <a:latin typeface="宋体" panose="02010600030101010101" pitchFamily="2" charset="-122"/>
              </a:rPr>
              <a:t>V</a:t>
            </a:r>
            <a:r>
              <a:rPr lang="en-US" altLang="zh-CN" sz="1800" i="1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432203" name="Text Box 75">
            <a:extLst>
              <a:ext uri="{FF2B5EF4-FFF2-40B4-BE49-F238E27FC236}">
                <a16:creationId xmlns:a16="http://schemas.microsoft.com/office/drawing/2014/main" id="{6C6DF836-4722-13CA-2B04-D19D0025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2636838"/>
            <a:ext cx="431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latin typeface="宋体" panose="02010600030101010101" pitchFamily="2" charset="-122"/>
              </a:rPr>
              <a:t>0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32204" name="Text Box 76">
            <a:extLst>
              <a:ext uri="{FF2B5EF4-FFF2-40B4-BE49-F238E27FC236}">
                <a16:creationId xmlns:a16="http://schemas.microsoft.com/office/drawing/2014/main" id="{F2170EE3-2168-739D-B7A6-17671548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2636838"/>
            <a:ext cx="431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latin typeface="宋体" panose="02010600030101010101" pitchFamily="2" charset="-122"/>
              </a:rPr>
              <a:t>1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32205" name="Text Box 77">
            <a:extLst>
              <a:ext uri="{FF2B5EF4-FFF2-40B4-BE49-F238E27FC236}">
                <a16:creationId xmlns:a16="http://schemas.microsoft.com/office/drawing/2014/main" id="{76580752-63C4-C53F-6040-4C948BC7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636838"/>
            <a:ext cx="431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latin typeface="宋体" panose="02010600030101010101" pitchFamily="2" charset="-122"/>
              </a:rPr>
              <a:t>2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32206" name="Text Box 78">
            <a:extLst>
              <a:ext uri="{FF2B5EF4-FFF2-40B4-BE49-F238E27FC236}">
                <a16:creationId xmlns:a16="http://schemas.microsoft.com/office/drawing/2014/main" id="{8F6C667A-50AB-91C8-F829-E7F64AC1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63683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latin typeface="宋体" panose="02010600030101010101" pitchFamily="2" charset="-122"/>
              </a:rPr>
              <a:t>n-1</a:t>
            </a: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32207" name="Text Box 79">
            <a:extLst>
              <a:ext uri="{FF2B5EF4-FFF2-40B4-BE49-F238E27FC236}">
                <a16:creationId xmlns:a16="http://schemas.microsoft.com/office/drawing/2014/main" id="{5D9FA66F-D472-02B5-FCE4-9CDC1467A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2852738"/>
            <a:ext cx="4318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solidFill>
                  <a:srgbClr val="153D69"/>
                </a:solidFill>
                <a:latin typeface="宋体" panose="02010600030101010101" pitchFamily="2" charset="-122"/>
              </a:rPr>
              <a:t>-</a:t>
            </a:r>
            <a:endParaRPr lang="en-US" altLang="zh-CN" sz="18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32208" name="Text Box 80">
            <a:extLst>
              <a:ext uri="{FF2B5EF4-FFF2-40B4-BE49-F238E27FC236}">
                <a16:creationId xmlns:a16="http://schemas.microsoft.com/office/drawing/2014/main" id="{5D0A4DFB-5435-8242-60A7-3028C3C4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3644900"/>
            <a:ext cx="4318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solidFill>
                  <a:srgbClr val="153D69"/>
                </a:solidFill>
                <a:latin typeface="宋体" panose="02010600030101010101" pitchFamily="2" charset="-122"/>
              </a:rPr>
              <a:t>+</a:t>
            </a:r>
            <a:endParaRPr lang="en-US" altLang="zh-CN" sz="18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32209" name="Text Box 81">
            <a:extLst>
              <a:ext uri="{FF2B5EF4-FFF2-40B4-BE49-F238E27FC236}">
                <a16:creationId xmlns:a16="http://schemas.microsoft.com/office/drawing/2014/main" id="{08C72506-5E03-64F3-B1D9-6E3B3BC6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773238"/>
            <a:ext cx="647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8000"/>
              </a:lnSpc>
            </a:pPr>
            <a:r>
              <a:rPr lang="en-US" altLang="zh-CN">
                <a:latin typeface="宋体" panose="02010600030101010101" pitchFamily="2" charset="-122"/>
              </a:rPr>
              <a:t>R</a:t>
            </a:r>
            <a:r>
              <a:rPr lang="en-US" altLang="zh-CN" sz="1800">
                <a:latin typeface="宋体" panose="02010600030101010101" pitchFamily="2" charset="-122"/>
              </a:rPr>
              <a:t>f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>
            <a:extLst>
              <a:ext uri="{FF2B5EF4-FFF2-40B4-BE49-F238E27FC236}">
                <a16:creationId xmlns:a16="http://schemas.microsoft.com/office/drawing/2014/main" id="{056ECD94-63F2-C4E1-A8E3-F72819ACB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sz="2400"/>
              <a:t>2. D/A</a:t>
            </a:r>
            <a:r>
              <a:rPr kumimoji="1" lang="zh-CN" altLang="en-US" sz="2400"/>
              <a:t>转换器的主要技术指标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(1)</a:t>
            </a:r>
            <a:r>
              <a:rPr lang="zh-CN" altLang="en-US" sz="2400"/>
              <a:t>分辨率（</a:t>
            </a:r>
            <a:r>
              <a:rPr lang="en-US" altLang="zh-CN" sz="2400"/>
              <a:t>Resolution</a:t>
            </a:r>
            <a:r>
              <a:rPr lang="zh-CN" altLang="en-US" sz="2400"/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/>
              <a:t>输入的二进制数每</a:t>
            </a:r>
            <a:r>
              <a:rPr lang="en-US" altLang="zh-CN" sz="2000" b="1"/>
              <a:t>±1</a:t>
            </a:r>
            <a:r>
              <a:rPr lang="zh-CN" altLang="en-US" sz="2000" b="1"/>
              <a:t>个最低有效位</a:t>
            </a:r>
            <a:r>
              <a:rPr lang="en-US" altLang="zh-CN" sz="2000" b="1"/>
              <a:t>(LSB)</a:t>
            </a:r>
            <a:r>
              <a:rPr lang="zh-CN" altLang="en-US" sz="2000" b="1"/>
              <a:t>使输出变化的程度。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/>
              <a:t>一般用输入数字量的位数来表示</a:t>
            </a:r>
            <a:r>
              <a:rPr lang="en-US" altLang="zh-CN" sz="2000" b="1"/>
              <a:t>: </a:t>
            </a:r>
            <a:r>
              <a:rPr lang="zh-CN" altLang="en-US" sz="2000" b="1"/>
              <a:t>如</a:t>
            </a:r>
            <a:r>
              <a:rPr lang="en-US" altLang="zh-CN" sz="2000" b="1"/>
              <a:t>8</a:t>
            </a:r>
            <a:r>
              <a:rPr lang="zh-CN" altLang="en-US" sz="2000" b="1"/>
              <a:t>位、</a:t>
            </a:r>
            <a:r>
              <a:rPr lang="en-US" altLang="zh-CN" sz="2000" b="1"/>
              <a:t>10</a:t>
            </a:r>
            <a:r>
              <a:rPr lang="zh-CN" altLang="en-US" sz="2000" b="1"/>
              <a:t>位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  例：一个满量程为</a:t>
            </a:r>
            <a:r>
              <a:rPr lang="en-US" altLang="zh-CN" sz="2000" b="1"/>
              <a:t>5V</a:t>
            </a:r>
            <a:r>
              <a:rPr lang="zh-CN" altLang="en-US" sz="2000" b="1"/>
              <a:t>的</a:t>
            </a:r>
            <a:r>
              <a:rPr lang="en-US" altLang="zh-CN" sz="2000" b="1"/>
              <a:t>10</a:t>
            </a:r>
            <a:r>
              <a:rPr lang="zh-CN" altLang="en-US" sz="2000" b="1"/>
              <a:t>位</a:t>
            </a:r>
            <a:r>
              <a:rPr lang="en-US" altLang="zh-CN" sz="2000" b="1"/>
              <a:t>DAC</a:t>
            </a:r>
            <a:r>
              <a:rPr lang="zh-CN" altLang="en-US" sz="2000" b="1"/>
              <a:t>，</a:t>
            </a:r>
            <a:r>
              <a:rPr lang="en-US" altLang="zh-CN" sz="2000" b="1"/>
              <a:t>±1 LSB</a:t>
            </a:r>
            <a:r>
              <a:rPr lang="zh-CN" altLang="en-US" sz="2000" b="1"/>
              <a:t>的变化将使输出变化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 b="1"/>
              <a:t>    5/(2</a:t>
            </a:r>
            <a:r>
              <a:rPr lang="en-US" altLang="zh-CN" sz="2000" b="1" baseline="40000"/>
              <a:t>10</a:t>
            </a:r>
            <a:r>
              <a:rPr lang="en-US" altLang="zh-CN" sz="2000" b="1"/>
              <a:t>-1)=5/1023=0.004888V=4.888mV</a:t>
            </a:r>
            <a:endParaRPr lang="zh-CN" altLang="en-US" sz="2000" b="1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(2)</a:t>
            </a:r>
            <a:r>
              <a:rPr lang="zh-CN" altLang="en-US" sz="2400"/>
              <a:t>转换精度（误差）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/>
              <a:t>实际输出值与理论值之间的最大偏差。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/>
              <a:t>一般用最小量化阶</a:t>
            </a:r>
            <a:r>
              <a:rPr lang="en-US" altLang="zh-CN" sz="2000" b="1"/>
              <a:t>⊿</a:t>
            </a:r>
            <a:r>
              <a:rPr lang="zh-CN" altLang="en-US" sz="2000" b="1"/>
              <a:t>来度量，如</a:t>
            </a:r>
            <a:r>
              <a:rPr lang="en-US" altLang="zh-CN" sz="2000" b="1"/>
              <a:t>±1/2 LSB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</a:t>
            </a:r>
            <a:r>
              <a:rPr lang="zh-CN" altLang="en-US" sz="2000" b="1"/>
              <a:t>也可用满量程的百分比来度量，如</a:t>
            </a:r>
            <a:r>
              <a:rPr lang="en-US" altLang="zh-CN" sz="2000" b="1"/>
              <a:t>0.05% FSR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(LSB-Least Significant Bit, FSR-Full Scale Range)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>
            <a:extLst>
              <a:ext uri="{FF2B5EF4-FFF2-40B4-BE49-F238E27FC236}">
                <a16:creationId xmlns:a16="http://schemas.microsoft.com/office/drawing/2014/main" id="{2621E26A-CABD-445F-7057-BC7559163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/>
              <a:t>(3)</a:t>
            </a:r>
            <a:r>
              <a:rPr kumimoji="1" lang="zh-CN" altLang="en-US" sz="2400"/>
              <a:t>转换时间</a:t>
            </a:r>
          </a:p>
          <a:p>
            <a:pPr lvl="1"/>
            <a:r>
              <a:rPr lang="zh-CN" altLang="en-US" sz="1800" b="1"/>
              <a:t>从开始转换到与满量程值相差</a:t>
            </a:r>
            <a:r>
              <a:rPr lang="en-US" altLang="zh-CN" sz="1800" b="1"/>
              <a:t>±1/2 LSB</a:t>
            </a:r>
            <a:r>
              <a:rPr lang="zh-CN" altLang="en-US" sz="1800" b="1"/>
              <a:t>所对应的模拟量所需要的时间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434180" name="Line 4">
            <a:extLst>
              <a:ext uri="{FF2B5EF4-FFF2-40B4-BE49-F238E27FC236}">
                <a16:creationId xmlns:a16="http://schemas.microsoft.com/office/drawing/2014/main" id="{CDB6735D-9939-F68C-DE56-D77C7C02C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2313" y="2654300"/>
            <a:ext cx="0" cy="287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1" name="Line 5">
            <a:extLst>
              <a:ext uri="{FF2B5EF4-FFF2-40B4-BE49-F238E27FC236}">
                <a16:creationId xmlns:a16="http://schemas.microsoft.com/office/drawing/2014/main" id="{3D7C9FFF-6C45-7A3A-5D2A-42FE6D3DE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5534025"/>
            <a:ext cx="439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2" name="Line 6">
            <a:extLst>
              <a:ext uri="{FF2B5EF4-FFF2-40B4-BE49-F238E27FC236}">
                <a16:creationId xmlns:a16="http://schemas.microsoft.com/office/drawing/2014/main" id="{3E314364-DE51-8A9F-490D-E3F85183E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3373438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3" name="Line 7">
            <a:extLst>
              <a:ext uri="{FF2B5EF4-FFF2-40B4-BE49-F238E27FC236}">
                <a16:creationId xmlns:a16="http://schemas.microsoft.com/office/drawing/2014/main" id="{BE4614A5-0C2C-67D7-DC8E-E1D26E818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2313" y="3373438"/>
            <a:ext cx="2881312" cy="21605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4" name="Text Box 8">
            <a:extLst>
              <a:ext uri="{FF2B5EF4-FFF2-40B4-BE49-F238E27FC236}">
                <a16:creationId xmlns:a16="http://schemas.microsoft.com/office/drawing/2014/main" id="{AED1D50D-A1A0-7A73-1092-4AF41D6EA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5246688"/>
            <a:ext cx="2159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t</a:t>
            </a:r>
          </a:p>
        </p:txBody>
      </p:sp>
      <p:sp>
        <p:nvSpPr>
          <p:cNvPr id="434185" name="Text Box 9">
            <a:extLst>
              <a:ext uri="{FF2B5EF4-FFF2-40B4-BE49-F238E27FC236}">
                <a16:creationId xmlns:a16="http://schemas.microsoft.com/office/drawing/2014/main" id="{4E90772A-F5B6-C29D-7722-038BC152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2581275"/>
            <a:ext cx="2873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V</a:t>
            </a:r>
          </a:p>
        </p:txBody>
      </p:sp>
      <p:sp>
        <p:nvSpPr>
          <p:cNvPr id="434186" name="Line 10">
            <a:extLst>
              <a:ext uri="{FF2B5EF4-FFF2-40B4-BE49-F238E27FC236}">
                <a16:creationId xmlns:a16="http://schemas.microsoft.com/office/drawing/2014/main" id="{EEB170E5-E972-3B15-0ACF-E13F9E6B7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3263" y="3662363"/>
            <a:ext cx="0" cy="187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7" name="Line 11">
            <a:extLst>
              <a:ext uri="{FF2B5EF4-FFF2-40B4-BE49-F238E27FC236}">
                <a16:creationId xmlns:a16="http://schemas.microsoft.com/office/drawing/2014/main" id="{2C3A8167-511B-CE7B-1C86-2D50CFAD6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33734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8" name="Line 12">
            <a:extLst>
              <a:ext uri="{FF2B5EF4-FFF2-40B4-BE49-F238E27FC236}">
                <a16:creationId xmlns:a16="http://schemas.microsoft.com/office/drawing/2014/main" id="{E3034D45-73E7-2918-9EA6-936A76C94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3" y="3662363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89" name="Line 13">
            <a:extLst>
              <a:ext uri="{FF2B5EF4-FFF2-40B4-BE49-F238E27FC236}">
                <a16:creationId xmlns:a16="http://schemas.microsoft.com/office/drawing/2014/main" id="{9CD7374B-6FCE-75E6-8A97-0E0D2DFA4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325" y="3014663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90" name="Line 14">
            <a:extLst>
              <a:ext uri="{FF2B5EF4-FFF2-40B4-BE49-F238E27FC236}">
                <a16:creationId xmlns:a16="http://schemas.microsoft.com/office/drawing/2014/main" id="{37D7908C-2ED4-5435-990F-5842C6FED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325" y="36623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4191" name="Text Box 15">
            <a:extLst>
              <a:ext uri="{FF2B5EF4-FFF2-40B4-BE49-F238E27FC236}">
                <a16:creationId xmlns:a16="http://schemas.microsoft.com/office/drawing/2014/main" id="{0A999CE2-8187-EA00-181B-C13B4CF5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025" y="3373438"/>
            <a:ext cx="12239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宋体" panose="02010600030101010101" pitchFamily="2" charset="-122"/>
              </a:rPr>
              <a:t>1/2 LSB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34192" name="Text Box 16">
            <a:extLst>
              <a:ext uri="{FF2B5EF4-FFF2-40B4-BE49-F238E27FC236}">
                <a16:creationId xmlns:a16="http://schemas.microsoft.com/office/drawing/2014/main" id="{A5AE24DA-ED3A-9800-D531-097DA12C9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5462588"/>
            <a:ext cx="43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t</a:t>
            </a:r>
            <a:r>
              <a:rPr lang="en-US" altLang="zh-CN" sz="3200" baseline="-25000">
                <a:latin typeface="宋体" panose="02010600030101010101" pitchFamily="2" charset="-122"/>
              </a:rPr>
              <a:t>C</a:t>
            </a:r>
          </a:p>
        </p:txBody>
      </p:sp>
      <p:sp>
        <p:nvSpPr>
          <p:cNvPr id="434193" name="Text Box 17">
            <a:extLst>
              <a:ext uri="{FF2B5EF4-FFF2-40B4-BE49-F238E27FC236}">
                <a16:creationId xmlns:a16="http://schemas.microsoft.com/office/drawing/2014/main" id="{8EB73AEE-F18C-7048-C431-0F7078DE9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157538"/>
            <a:ext cx="7921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宋体" panose="02010600030101010101" pitchFamily="2" charset="-122"/>
              </a:rPr>
              <a:t>V</a:t>
            </a:r>
            <a:r>
              <a:rPr lang="en-US" altLang="zh-CN" baseline="-25000">
                <a:latin typeface="宋体" panose="02010600030101010101" pitchFamily="2" charset="-122"/>
              </a:rPr>
              <a:t>FULL</a:t>
            </a:r>
            <a:endParaRPr lang="zh-CN" altLang="en-US" baseline="-25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>
            <a:extLst>
              <a:ext uri="{FF2B5EF4-FFF2-40B4-BE49-F238E27FC236}">
                <a16:creationId xmlns:a16="http://schemas.microsoft.com/office/drawing/2014/main" id="{EE0FC291-5419-37A4-AF93-B756694B1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DAC0832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特性：</a:t>
            </a:r>
          </a:p>
          <a:p>
            <a:pPr lvl="2">
              <a:buFontTx/>
              <a:buNone/>
            </a:pPr>
            <a:r>
              <a:rPr lang="en-US" altLang="zh-CN" sz="2400" b="1"/>
              <a:t>8</a:t>
            </a:r>
            <a:r>
              <a:rPr lang="zh-CN" altLang="en-US" sz="2400" b="1"/>
              <a:t>位电流输出型</a:t>
            </a:r>
            <a:r>
              <a:rPr lang="en-US" altLang="zh-CN" sz="2400" b="1"/>
              <a:t>D/A</a:t>
            </a:r>
            <a:r>
              <a:rPr lang="zh-CN" altLang="en-US" sz="2400" b="1"/>
              <a:t>转换器</a:t>
            </a:r>
          </a:p>
          <a:p>
            <a:pPr lvl="2">
              <a:buFontTx/>
              <a:buNone/>
            </a:pPr>
            <a:r>
              <a:rPr lang="en-US" altLang="zh-CN" sz="2400" b="1"/>
              <a:t>T</a:t>
            </a:r>
            <a:r>
              <a:rPr lang="zh-CN" altLang="en-US" sz="2400" b="1"/>
              <a:t>型电阻网络</a:t>
            </a:r>
          </a:p>
          <a:p>
            <a:pPr lvl="2">
              <a:buFontTx/>
              <a:buNone/>
            </a:pPr>
            <a:r>
              <a:rPr lang="zh-CN" altLang="en-US" sz="2400" b="1"/>
              <a:t>差动输出</a:t>
            </a:r>
            <a:endParaRPr lang="zh-CN" altLang="en-US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引线图见教材</a:t>
            </a:r>
            <a:r>
              <a:rPr lang="en-US" altLang="zh-CN" sz="2400"/>
              <a:t>p351</a:t>
            </a: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435204" name="Rectangle 4">
            <a:extLst>
              <a:ext uri="{FF2B5EF4-FFF2-40B4-BE49-F238E27FC236}">
                <a16:creationId xmlns:a16="http://schemas.microsoft.com/office/drawing/2014/main" id="{9B498C64-5A96-CE7A-8166-E14839BDA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kumimoji="1" lang="zh-CN" altLang="en-GB"/>
              <a:t>二、典型的</a:t>
            </a:r>
            <a:r>
              <a:rPr kumimoji="1" lang="en-GB" altLang="zh-CN"/>
              <a:t>D/A</a:t>
            </a:r>
            <a:r>
              <a:rPr kumimoji="1" lang="zh-CN" altLang="en-GB"/>
              <a:t>转换器芯片 </a:t>
            </a:r>
            <a:endParaRPr kumimoji="1"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228" name="Object 4">
            <a:extLst>
              <a:ext uri="{FF2B5EF4-FFF2-40B4-BE49-F238E27FC236}">
                <a16:creationId xmlns:a16="http://schemas.microsoft.com/office/drawing/2014/main" id="{612AF952-FBB2-9127-8709-BC9028A33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2276475"/>
          <a:ext cx="91440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4843093" imgH="2160603" progId="Visio.Drawing.6">
                  <p:embed/>
                </p:oleObj>
              </mc:Choice>
              <mc:Fallback>
                <p:oleObj name="Visio" r:id="rId3" imgW="4843093" imgH="2160603" progId="Visio.Drawing.6">
                  <p:embed/>
                  <p:pic>
                    <p:nvPicPr>
                      <p:cNvPr id="436228" name="Object 4">
                        <a:extLst>
                          <a:ext uri="{FF2B5EF4-FFF2-40B4-BE49-F238E27FC236}">
                            <a16:creationId xmlns:a16="http://schemas.microsoft.com/office/drawing/2014/main" id="{612AF952-FBB2-9127-8709-BC9028A33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276475"/>
                        <a:ext cx="91440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27" name="Rectangle 3">
            <a:extLst>
              <a:ext uri="{FF2B5EF4-FFF2-40B4-BE49-F238E27FC236}">
                <a16:creationId xmlns:a16="http://schemas.microsoft.com/office/drawing/2014/main" id="{3B61FA78-F5CB-8F43-7DFC-8EE8383EC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/>
              <a:t>DAC0832</a:t>
            </a:r>
            <a:r>
              <a:rPr kumimoji="1" lang="zh-CN" altLang="en-US" sz="2400"/>
              <a:t>的引脚和内部结构</a:t>
            </a:r>
          </a:p>
        </p:txBody>
      </p:sp>
      <p:sp>
        <p:nvSpPr>
          <p:cNvPr id="436229" name="AutoShape 5">
            <a:extLst>
              <a:ext uri="{FF2B5EF4-FFF2-40B4-BE49-F238E27FC236}">
                <a16:creationId xmlns:a16="http://schemas.microsoft.com/office/drawing/2014/main" id="{49CFA708-B9D2-E999-5708-C7AC30C8DDF9}"/>
              </a:ext>
            </a:extLst>
          </p:cNvPr>
          <p:cNvSpPr>
            <a:spLocks/>
          </p:cNvSpPr>
          <p:nvPr/>
        </p:nvSpPr>
        <p:spPr bwMode="auto">
          <a:xfrm>
            <a:off x="574675" y="4121150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6230" name="AutoShape 6">
            <a:extLst>
              <a:ext uri="{FF2B5EF4-FFF2-40B4-BE49-F238E27FC236}">
                <a16:creationId xmlns:a16="http://schemas.microsoft.com/office/drawing/2014/main" id="{E346B098-5EF3-8CA1-DC73-53CF223A5394}"/>
              </a:ext>
            </a:extLst>
          </p:cNvPr>
          <p:cNvSpPr>
            <a:spLocks/>
          </p:cNvSpPr>
          <p:nvPr/>
        </p:nvSpPr>
        <p:spPr bwMode="auto">
          <a:xfrm>
            <a:off x="574675" y="5273675"/>
            <a:ext cx="215900" cy="574675"/>
          </a:xfrm>
          <a:prstGeom prst="leftBrace">
            <a:avLst>
              <a:gd name="adj1" fmla="val 2218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6231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3A480309-60EB-AA1E-2434-7852B9312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51113"/>
            <a:ext cx="684212" cy="1366837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6232" name="Rectangle 8">
            <a:hlinkClick r:id="rId6" action="ppaction://hlinksldjump"/>
            <a:extLst>
              <a:ext uri="{FF2B5EF4-FFF2-40B4-BE49-F238E27FC236}">
                <a16:creationId xmlns:a16="http://schemas.microsoft.com/office/drawing/2014/main" id="{A5E2F4A7-B9F5-D71A-24B9-8EDCECF5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551113"/>
            <a:ext cx="684212" cy="1366837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6233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C945E01D-F5CF-79A9-D4B5-D9E26FE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551113"/>
            <a:ext cx="684213" cy="1366837"/>
          </a:xfrm>
          <a:prstGeom prst="rect">
            <a:avLst/>
          </a:prstGeom>
          <a:solidFill>
            <a:schemeClr val="bg1">
              <a:alpha val="0"/>
            </a:schemeClr>
          </a:solidFill>
          <a:ln w="9525" algn="ctr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0B8B2705-7E6E-AC48-00B2-543F6D4AA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引脚功能</a:t>
            </a:r>
          </a:p>
          <a:p>
            <a:pPr>
              <a:buSzPct val="60000"/>
            </a:pPr>
            <a:r>
              <a:rPr lang="en-US" altLang="zh-CN" sz="2400"/>
              <a:t>D</a:t>
            </a:r>
            <a:r>
              <a:rPr lang="en-US" altLang="zh-CN" sz="2400" baseline="-25000"/>
              <a:t>7</a:t>
            </a:r>
            <a:r>
              <a:rPr lang="zh-CN" altLang="en-US" sz="2400"/>
              <a:t>～</a:t>
            </a:r>
            <a:r>
              <a:rPr lang="en-US" altLang="zh-CN" sz="2400"/>
              <a:t>D</a:t>
            </a:r>
            <a:r>
              <a:rPr lang="en-US" altLang="zh-CN" sz="2400" baseline="-25000"/>
              <a:t>0</a:t>
            </a:r>
            <a:r>
              <a:rPr lang="zh-CN" altLang="en-US" sz="2400"/>
              <a:t>：输入数据线</a:t>
            </a:r>
          </a:p>
          <a:p>
            <a:pPr>
              <a:buSzPct val="60000"/>
            </a:pPr>
            <a:r>
              <a:rPr lang="en-US" altLang="zh-CN" sz="2400"/>
              <a:t>ILE</a:t>
            </a:r>
            <a:r>
              <a:rPr lang="zh-CN" altLang="en-US" sz="2400"/>
              <a:t>：输入锁存允许</a:t>
            </a:r>
          </a:p>
          <a:p>
            <a:pPr>
              <a:buSzPct val="60000"/>
            </a:pPr>
            <a:r>
              <a:rPr lang="en-US" altLang="zh-CN" sz="2400"/>
              <a:t>CS</a:t>
            </a:r>
            <a:r>
              <a:rPr lang="zh-CN" altLang="en-US" sz="2400"/>
              <a:t>：片选信号</a:t>
            </a:r>
          </a:p>
          <a:p>
            <a:pPr>
              <a:buSzPct val="60000"/>
            </a:pPr>
            <a:r>
              <a:rPr lang="en-US" altLang="zh-CN" sz="2400"/>
              <a:t>WR</a:t>
            </a:r>
            <a:r>
              <a:rPr lang="en-US" altLang="zh-CN" sz="2400" baseline="-25000"/>
              <a:t>1</a:t>
            </a:r>
            <a:r>
              <a:rPr lang="zh-CN" altLang="en-US" sz="2400"/>
              <a:t>：写输入锁存器</a:t>
            </a:r>
          </a:p>
          <a:p>
            <a:pPr>
              <a:buSzPct val="60000"/>
              <a:buFont typeface="Wingdings" panose="05000000000000000000" pitchFamily="2" charset="2"/>
              <a:buNone/>
            </a:pPr>
            <a:r>
              <a:rPr lang="zh-CN" altLang="en-US" sz="2400"/>
              <a:t>  上述三个信号和数据线用于把数据写入到输入锁存器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7252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64C00F8-02B4-C700-042F-2D8E5023B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935037" cy="504825"/>
          </a:xfrm>
          <a:prstGeom prst="actionButtonBackPrevious">
            <a:avLst/>
          </a:prstGeom>
          <a:solidFill>
            <a:srgbClr val="9DF2F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7253" name="Line 5">
            <a:extLst>
              <a:ext uri="{FF2B5EF4-FFF2-40B4-BE49-F238E27FC236}">
                <a16:creationId xmlns:a16="http://schemas.microsoft.com/office/drawing/2014/main" id="{C5417BEA-D3A0-282C-71FC-616627F01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18446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4" name="Line 6">
            <a:extLst>
              <a:ext uri="{FF2B5EF4-FFF2-40B4-BE49-F238E27FC236}">
                <a16:creationId xmlns:a16="http://schemas.microsoft.com/office/drawing/2014/main" id="{A56FD431-EA2B-F054-43BB-DE746FCEF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3289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Line 7">
            <a:extLst>
              <a:ext uri="{FF2B5EF4-FFF2-40B4-BE49-F238E27FC236}">
                <a16:creationId xmlns:a16="http://schemas.microsoft.com/office/drawing/2014/main" id="{94D96C3D-0880-FAD4-A6D4-6D2A4964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387508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CBDE1C02-6310-2BE7-5D98-5A9E06C6B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引脚功能</a:t>
            </a:r>
          </a:p>
          <a:p>
            <a:pPr>
              <a:buSzPct val="60000"/>
            </a:pPr>
            <a:r>
              <a:rPr lang="en-US" altLang="zh-CN" sz="2400"/>
              <a:t>WR</a:t>
            </a:r>
            <a:r>
              <a:rPr lang="en-US" altLang="zh-CN" sz="2400" baseline="-25000"/>
              <a:t>2</a:t>
            </a:r>
            <a:r>
              <a:rPr lang="zh-CN" altLang="en-US" sz="2400"/>
              <a:t>：写</a:t>
            </a:r>
            <a:r>
              <a:rPr lang="en-US" altLang="zh-CN" sz="2400"/>
              <a:t>DAC</a:t>
            </a:r>
            <a:r>
              <a:rPr lang="zh-CN" altLang="en-US" sz="2400"/>
              <a:t>寄存器</a:t>
            </a:r>
          </a:p>
          <a:p>
            <a:pPr>
              <a:buSzPct val="60000"/>
            </a:pPr>
            <a:r>
              <a:rPr lang="en-US" altLang="zh-CN" sz="2400"/>
              <a:t>XFER</a:t>
            </a:r>
            <a:r>
              <a:rPr lang="zh-CN" altLang="en-US" sz="2400"/>
              <a:t>：允许输入锁存器的数据传送到</a:t>
            </a:r>
            <a:r>
              <a:rPr lang="en-US" altLang="zh-CN" sz="2400"/>
              <a:t>DAC</a:t>
            </a:r>
            <a:r>
              <a:rPr lang="zh-CN" altLang="en-US" sz="2400"/>
              <a:t>寄存器</a:t>
            </a:r>
          </a:p>
          <a:p>
            <a:pPr>
              <a:buSzPct val="60000"/>
              <a:buFont typeface="Wingdings" panose="05000000000000000000" pitchFamily="2" charset="2"/>
              <a:buNone/>
            </a:pPr>
            <a:r>
              <a:rPr lang="zh-CN" altLang="en-US" sz="2400"/>
              <a:t>  上述二个信号用于启动转换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8275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860C766-19CC-B06F-5C18-6994D926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935037" cy="504825"/>
          </a:xfrm>
          <a:prstGeom prst="actionButtonBackPrevious">
            <a:avLst/>
          </a:prstGeom>
          <a:solidFill>
            <a:srgbClr val="9DF2F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8276" name="Line 4">
            <a:extLst>
              <a:ext uri="{FF2B5EF4-FFF2-40B4-BE49-F238E27FC236}">
                <a16:creationId xmlns:a16="http://schemas.microsoft.com/office/drawing/2014/main" id="{469A4C58-A0E7-FCB1-CAD2-92FCC9FFB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233613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7" name="Line 5">
            <a:extLst>
              <a:ext uri="{FF2B5EF4-FFF2-40B4-BE49-F238E27FC236}">
                <a16:creationId xmlns:a16="http://schemas.microsoft.com/office/drawing/2014/main" id="{3B3C1D33-7E80-B131-CFE3-792B3397E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7813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00D79C5E-9994-B7F6-4CD4-842A3D2BC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449ED7DF-4D6D-2690-F368-239F39653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模拟量输入输出通道的组成</a:t>
            </a:r>
          </a:p>
          <a:p>
            <a:r>
              <a:rPr lang="en-US" altLang="zh-CN" sz="2400"/>
              <a:t>D/A</a:t>
            </a:r>
            <a:r>
              <a:rPr lang="zh-CN" altLang="en-US" sz="2400"/>
              <a:t>转换器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原理、连接及编程</a:t>
            </a:r>
          </a:p>
          <a:p>
            <a:r>
              <a:rPr lang="en-US" altLang="zh-CN" sz="2400"/>
              <a:t>A/D</a:t>
            </a:r>
            <a:r>
              <a:rPr lang="zh-CN" altLang="en-US" sz="2400"/>
              <a:t>转换器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原理、连接及编程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24E03B02-0039-4B99-CD58-59842BFC6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引脚功能</a:t>
            </a:r>
          </a:p>
          <a:p>
            <a:pPr>
              <a:buSzPct val="60000"/>
            </a:pPr>
            <a:r>
              <a:rPr lang="en-US" altLang="zh-CN" sz="2400"/>
              <a:t>V</a:t>
            </a:r>
            <a:r>
              <a:rPr lang="en-US" altLang="zh-CN" sz="2400" baseline="-25000"/>
              <a:t>REF</a:t>
            </a:r>
            <a:r>
              <a:rPr lang="zh-CN" altLang="en-US" sz="2400"/>
              <a:t>：参考电压，</a:t>
            </a:r>
            <a:r>
              <a:rPr lang="en-US" altLang="zh-CN" sz="2400"/>
              <a:t>-10V</a:t>
            </a:r>
            <a:r>
              <a:rPr lang="zh-CN" altLang="en-US" sz="2400"/>
              <a:t>～</a:t>
            </a:r>
            <a:r>
              <a:rPr lang="en-US" altLang="zh-CN" sz="2400"/>
              <a:t>+10V</a:t>
            </a:r>
            <a:r>
              <a:rPr lang="zh-CN" altLang="en-US" sz="2400"/>
              <a:t>，一般为</a:t>
            </a:r>
            <a:r>
              <a:rPr lang="en-US" altLang="zh-CN" sz="2400"/>
              <a:t>+5V</a:t>
            </a:r>
            <a:r>
              <a:rPr lang="zh-CN" altLang="en-US" sz="2400"/>
              <a:t>或</a:t>
            </a:r>
            <a:r>
              <a:rPr lang="en-US" altLang="zh-CN" sz="2400"/>
              <a:t>+10V</a:t>
            </a:r>
          </a:p>
          <a:p>
            <a:pPr>
              <a:buSzPct val="60000"/>
            </a:pPr>
            <a:r>
              <a:rPr lang="en-US" altLang="zh-CN" sz="2400"/>
              <a:t>I</a:t>
            </a:r>
            <a:r>
              <a:rPr lang="en-US" altLang="zh-CN" sz="2400" baseline="-25000"/>
              <a:t>OUT1</a:t>
            </a:r>
            <a:r>
              <a:rPr lang="zh-CN" altLang="en-US" sz="2400"/>
              <a:t>、</a:t>
            </a:r>
            <a:r>
              <a:rPr lang="en-US" altLang="zh-CN" sz="2400"/>
              <a:t>I</a:t>
            </a:r>
            <a:r>
              <a:rPr lang="en-US" altLang="zh-CN" sz="2400" baseline="-25000"/>
              <a:t>OUT2</a:t>
            </a:r>
            <a:r>
              <a:rPr lang="zh-CN" altLang="en-US" sz="2400"/>
              <a:t>：</a:t>
            </a:r>
            <a:r>
              <a:rPr lang="en-US" altLang="zh-CN" sz="2400"/>
              <a:t>D/A</a:t>
            </a:r>
            <a:r>
              <a:rPr lang="zh-CN" altLang="en-US" sz="2400"/>
              <a:t>转换差动电流输出，接运放的输入</a:t>
            </a:r>
          </a:p>
          <a:p>
            <a:pPr>
              <a:buSzPct val="60000"/>
            </a:pPr>
            <a:r>
              <a:rPr lang="en-US" altLang="zh-CN" sz="2400"/>
              <a:t>R</a:t>
            </a:r>
            <a:r>
              <a:rPr lang="en-US" altLang="zh-CN" sz="2400" baseline="-25000"/>
              <a:t>fb</a:t>
            </a:r>
            <a:r>
              <a:rPr lang="zh-CN" altLang="en-US" sz="2400"/>
              <a:t>：内部反馈电阻引脚，接运放输出</a:t>
            </a:r>
          </a:p>
          <a:p>
            <a:pPr>
              <a:buSzPct val="60000"/>
            </a:pPr>
            <a:r>
              <a:rPr lang="en-US" altLang="zh-CN" sz="2400"/>
              <a:t>AGND</a:t>
            </a:r>
            <a:r>
              <a:rPr lang="zh-CN" altLang="en-US" sz="2400"/>
              <a:t>、</a:t>
            </a:r>
            <a:r>
              <a:rPr lang="en-US" altLang="zh-CN" sz="2400"/>
              <a:t>DGND</a:t>
            </a:r>
            <a:r>
              <a:rPr lang="zh-CN" altLang="en-US" sz="2400"/>
              <a:t>：模拟地和数字地 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9299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9E0DFB-6A1A-E3C6-A0EA-A39FB835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935037" cy="504825"/>
          </a:xfrm>
          <a:prstGeom prst="actionButtonBackPrevious">
            <a:avLst/>
          </a:prstGeom>
          <a:solidFill>
            <a:srgbClr val="9DF2F9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>
            <a:extLst>
              <a:ext uri="{FF2B5EF4-FFF2-40B4-BE49-F238E27FC236}">
                <a16:creationId xmlns:a16="http://schemas.microsoft.com/office/drawing/2014/main" id="{26EAAE2F-7F51-EE51-E197-787A7799E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工作时序（</a:t>
            </a:r>
            <a:r>
              <a:rPr lang="zh-CN" altLang="en-US" sz="2400"/>
              <a:t>可分为两个阶段）：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CS=0</a:t>
            </a:r>
            <a:r>
              <a:rPr lang="zh-CN" altLang="en-US" sz="2400"/>
              <a:t>、</a:t>
            </a:r>
            <a:r>
              <a:rPr lang="en-US" altLang="zh-CN" sz="2400"/>
              <a:t>WR</a:t>
            </a:r>
            <a:r>
              <a:rPr lang="en-US" altLang="zh-CN" sz="2400" baseline="-14000"/>
              <a:t>1</a:t>
            </a:r>
            <a:r>
              <a:rPr lang="en-US" altLang="zh-CN" sz="2400"/>
              <a:t>=0</a:t>
            </a:r>
            <a:r>
              <a:rPr lang="zh-CN" altLang="en-US" sz="2400"/>
              <a:t>、</a:t>
            </a:r>
            <a:r>
              <a:rPr lang="en-US" altLang="zh-CN" sz="2400"/>
              <a:t>ILE=1</a:t>
            </a:r>
            <a:r>
              <a:rPr lang="zh-CN" altLang="en-US" sz="2400"/>
              <a:t>，使输入数据锁存到输入寄存器；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WR</a:t>
            </a:r>
            <a:r>
              <a:rPr lang="en-US" altLang="zh-CN" sz="2400" baseline="-14000"/>
              <a:t>2</a:t>
            </a:r>
            <a:r>
              <a:rPr lang="en-US" altLang="zh-CN" sz="2400"/>
              <a:t>=0</a:t>
            </a:r>
            <a:r>
              <a:rPr lang="zh-CN" altLang="en-US" sz="2400"/>
              <a:t>、</a:t>
            </a:r>
            <a:r>
              <a:rPr lang="en-US" altLang="zh-CN" sz="2400"/>
              <a:t>XFER=0</a:t>
            </a:r>
            <a:r>
              <a:rPr lang="zh-CN" altLang="en-US" sz="2400"/>
              <a:t>，数据传送到</a:t>
            </a:r>
            <a:r>
              <a:rPr lang="en-US" altLang="zh-CN" sz="2400"/>
              <a:t>DAC</a:t>
            </a:r>
            <a:r>
              <a:rPr lang="zh-CN" altLang="en-US" sz="2400"/>
              <a:t>寄存器，并开始转换。</a:t>
            </a:r>
          </a:p>
        </p:txBody>
      </p:sp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3EC241E8-9FC4-2A6C-615E-59A85271B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68638"/>
          <a:ext cx="7129463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3" imgW="2856586" imgH="1696212" progId="Visio.Drawing.6">
                  <p:embed/>
                </p:oleObj>
              </mc:Choice>
              <mc:Fallback>
                <p:oleObj name="Visio" r:id="rId3" imgW="2856586" imgH="1696212" progId="Visio.Drawing.6">
                  <p:embed/>
                  <p:pic>
                    <p:nvPicPr>
                      <p:cNvPr id="440324" name="Object 4">
                        <a:extLst>
                          <a:ext uri="{FF2B5EF4-FFF2-40B4-BE49-F238E27FC236}">
                            <a16:creationId xmlns:a16="http://schemas.microsoft.com/office/drawing/2014/main" id="{3EC241E8-9FC4-2A6C-615E-59A85271B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129463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5" name="AutoShape 5">
            <a:extLst>
              <a:ext uri="{FF2B5EF4-FFF2-40B4-BE49-F238E27FC236}">
                <a16:creationId xmlns:a16="http://schemas.microsoft.com/office/drawing/2014/main" id="{DA16790D-48F8-5472-A95B-C467A92C9C72}"/>
              </a:ext>
            </a:extLst>
          </p:cNvPr>
          <p:cNvSpPr>
            <a:spLocks/>
          </p:cNvSpPr>
          <p:nvPr/>
        </p:nvSpPr>
        <p:spPr bwMode="auto">
          <a:xfrm>
            <a:off x="1403350" y="3717925"/>
            <a:ext cx="144463" cy="1150938"/>
          </a:xfrm>
          <a:prstGeom prst="leftBrace">
            <a:avLst>
              <a:gd name="adj1" fmla="val 66392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326" name="AutoShape 6">
            <a:extLst>
              <a:ext uri="{FF2B5EF4-FFF2-40B4-BE49-F238E27FC236}">
                <a16:creationId xmlns:a16="http://schemas.microsoft.com/office/drawing/2014/main" id="{0C787AE3-3AA0-0329-A051-DA3C102DBAC1}"/>
              </a:ext>
            </a:extLst>
          </p:cNvPr>
          <p:cNvSpPr>
            <a:spLocks/>
          </p:cNvSpPr>
          <p:nvPr/>
        </p:nvSpPr>
        <p:spPr bwMode="auto">
          <a:xfrm>
            <a:off x="1403350" y="5229225"/>
            <a:ext cx="144463" cy="647700"/>
          </a:xfrm>
          <a:prstGeom prst="leftBrace">
            <a:avLst>
              <a:gd name="adj1" fmla="val 37363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0327" name="Text Box 7">
            <a:extLst>
              <a:ext uri="{FF2B5EF4-FFF2-40B4-BE49-F238E27FC236}">
                <a16:creationId xmlns:a16="http://schemas.microsoft.com/office/drawing/2014/main" id="{4DC17DA2-BE53-9F2D-8041-124DB736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790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/>
              <a:t>写输入寄存器</a:t>
            </a:r>
          </a:p>
        </p:txBody>
      </p:sp>
      <p:sp>
        <p:nvSpPr>
          <p:cNvPr id="440328" name="Text Box 8">
            <a:extLst>
              <a:ext uri="{FF2B5EF4-FFF2-40B4-BE49-F238E27FC236}">
                <a16:creationId xmlns:a16="http://schemas.microsoft.com/office/drawing/2014/main" id="{452991B9-6BAA-59C2-FB60-EE1BD0C7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29225"/>
            <a:ext cx="9350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/>
              <a:t>写</a:t>
            </a:r>
            <a:r>
              <a:rPr lang="en-US" altLang="zh-CN" sz="2000"/>
              <a:t>DAC</a:t>
            </a:r>
            <a:r>
              <a:rPr lang="zh-CN" altLang="en-US" sz="2000"/>
              <a:t>寄存器</a:t>
            </a:r>
          </a:p>
        </p:txBody>
      </p:sp>
      <p:sp>
        <p:nvSpPr>
          <p:cNvPr id="440329" name="Line 9">
            <a:extLst>
              <a:ext uri="{FF2B5EF4-FFF2-40B4-BE49-F238E27FC236}">
                <a16:creationId xmlns:a16="http://schemas.microsoft.com/office/drawing/2014/main" id="{CE865979-E60B-0A63-892E-8A0526A0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133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0" name="Line 10">
            <a:extLst>
              <a:ext uri="{FF2B5EF4-FFF2-40B4-BE49-F238E27FC236}">
                <a16:creationId xmlns:a16="http://schemas.microsoft.com/office/drawing/2014/main" id="{E5EDF1C7-5FA8-9370-DE78-8ACE7C39B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2133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Line 11">
            <a:extLst>
              <a:ext uri="{FF2B5EF4-FFF2-40B4-BE49-F238E27FC236}">
                <a16:creationId xmlns:a16="http://schemas.microsoft.com/office/drawing/2014/main" id="{88FF0A95-26A6-1A70-48F2-95750C38D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66541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2" name="Line 12">
            <a:extLst>
              <a:ext uri="{FF2B5EF4-FFF2-40B4-BE49-F238E27FC236}">
                <a16:creationId xmlns:a16="http://schemas.microsoft.com/office/drawing/2014/main" id="{E4291DD0-B279-3622-E241-EAE44971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038" y="26654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>
            <a:extLst>
              <a:ext uri="{FF2B5EF4-FFF2-40B4-BE49-F238E27FC236}">
                <a16:creationId xmlns:a16="http://schemas.microsoft.com/office/drawing/2014/main" id="{EE369DAA-1FCA-28A5-628C-90C6C33E7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工作方式</a:t>
            </a:r>
          </a:p>
          <a:p>
            <a:r>
              <a:rPr lang="zh-CN" altLang="en-US" sz="2400"/>
              <a:t>单缓冲方式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使输入锁存器或</a:t>
            </a:r>
            <a:r>
              <a:rPr lang="en-US" altLang="zh-CN" sz="2400"/>
              <a:t>DAC</a:t>
            </a:r>
            <a:r>
              <a:rPr lang="zh-CN" altLang="en-US" sz="2400"/>
              <a:t>寄存器二者之一处于直通。</a:t>
            </a:r>
            <a:r>
              <a:rPr lang="en-US" altLang="zh-CN" sz="2400"/>
              <a:t>CPU</a:t>
            </a:r>
            <a:r>
              <a:rPr lang="zh-CN" altLang="en-US" sz="2400"/>
              <a:t>只需一次写入即开始转换。控制比较简单。见教材</a:t>
            </a:r>
            <a:r>
              <a:rPr lang="en-US" altLang="zh-CN" sz="2400"/>
              <a:t>p352</a:t>
            </a:r>
            <a:r>
              <a:rPr lang="zh-CN" altLang="en-US" sz="2400"/>
              <a:t>图。</a:t>
            </a:r>
          </a:p>
          <a:p>
            <a:r>
              <a:rPr lang="zh-CN" altLang="en-US" sz="2400"/>
              <a:t>直通方式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使内部的两个寄存器都处于直通状态。模拟输出始终跟随输入变化。不能直接与数据总线连接，需外加并行接口</a:t>
            </a:r>
            <a:r>
              <a:rPr lang="en-US" altLang="zh-CN" sz="2400"/>
              <a:t>(</a:t>
            </a:r>
            <a:r>
              <a:rPr lang="zh-CN" altLang="en-US" sz="2400"/>
              <a:t>如</a:t>
            </a:r>
            <a:r>
              <a:rPr lang="en-US" altLang="zh-CN" sz="2400"/>
              <a:t>74LS373</a:t>
            </a:r>
            <a:r>
              <a:rPr lang="zh-CN" altLang="en-US" sz="2400"/>
              <a:t>、</a:t>
            </a:r>
            <a:r>
              <a:rPr lang="en-US" altLang="zh-CN" sz="2400"/>
              <a:t>8255</a:t>
            </a:r>
            <a:r>
              <a:rPr lang="zh-CN" altLang="en-US" sz="2400"/>
              <a:t>等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0C718FA5-B3E6-C868-8C93-4FE457D3E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工作方式</a:t>
            </a:r>
          </a:p>
          <a:p>
            <a:r>
              <a:rPr lang="zh-CN" altLang="en-US" sz="2400"/>
              <a:t>双缓冲方式（标准方式）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转换要有两个步骤：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b="1"/>
              <a:t>将数据写入输入寄存器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  CS=0</a:t>
            </a:r>
            <a:r>
              <a:rPr lang="zh-CN" altLang="en-US" b="1"/>
              <a:t>、</a:t>
            </a:r>
            <a:r>
              <a:rPr lang="en-US" altLang="zh-CN" b="1"/>
              <a:t>WR</a:t>
            </a:r>
            <a:r>
              <a:rPr lang="en-US" altLang="zh-CN" b="1" baseline="-14000"/>
              <a:t>1</a:t>
            </a:r>
            <a:r>
              <a:rPr lang="en-US" altLang="zh-CN" b="1"/>
              <a:t>=0</a:t>
            </a:r>
            <a:r>
              <a:rPr lang="zh-CN" altLang="en-US" b="1"/>
              <a:t>、</a:t>
            </a:r>
            <a:r>
              <a:rPr lang="en-US" altLang="zh-CN" b="1"/>
              <a:t>ILE=1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b="1"/>
              <a:t>将输入寄存器的内容写入</a:t>
            </a:r>
            <a:r>
              <a:rPr lang="en-US" altLang="zh-CN" b="1"/>
              <a:t>DAC</a:t>
            </a:r>
            <a:r>
              <a:rPr lang="zh-CN" altLang="en-US" b="1"/>
              <a:t>寄存器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/>
              <a:t>  WR</a:t>
            </a:r>
            <a:r>
              <a:rPr lang="en-US" altLang="zh-CN" b="1" baseline="-14000"/>
              <a:t>2</a:t>
            </a:r>
            <a:r>
              <a:rPr lang="en-US" altLang="zh-CN" b="1"/>
              <a:t>=0</a:t>
            </a:r>
            <a:r>
              <a:rPr lang="zh-CN" altLang="en-US" b="1"/>
              <a:t>、</a:t>
            </a:r>
            <a:r>
              <a:rPr lang="en-US" altLang="zh-CN" b="1"/>
              <a:t>XFER=0</a:t>
            </a:r>
            <a:r>
              <a:rPr lang="zh-CN" altLang="en-US" b="1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/>
              <a:t>优点：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b="1"/>
              <a:t>数据接收与</a:t>
            </a:r>
            <a:r>
              <a:rPr lang="en-US" altLang="zh-CN" b="1"/>
              <a:t>D/A</a:t>
            </a:r>
            <a:r>
              <a:rPr lang="zh-CN" altLang="en-US" b="1"/>
              <a:t>转换可异步进行；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zh-CN" altLang="en-US" b="1"/>
              <a:t>可实现多个</a:t>
            </a:r>
            <a:r>
              <a:rPr lang="en-US" altLang="zh-CN" b="1"/>
              <a:t>DAC</a:t>
            </a:r>
            <a:r>
              <a:rPr lang="zh-CN" altLang="en-US" b="1"/>
              <a:t>同步转换输出</a:t>
            </a:r>
            <a:r>
              <a:rPr lang="en-US" altLang="zh-CN" b="1"/>
              <a:t>——</a:t>
            </a:r>
            <a:r>
              <a:rPr lang="zh-CN" altLang="en-US" b="1" u="sng"/>
              <a:t>分时写入</a:t>
            </a:r>
            <a:r>
              <a:rPr lang="zh-CN" altLang="en-US" b="1"/>
              <a:t>、</a:t>
            </a:r>
            <a:r>
              <a:rPr lang="zh-CN" altLang="en-US" b="1" u="sng"/>
              <a:t>同步转换</a:t>
            </a:r>
          </a:p>
        </p:txBody>
      </p:sp>
      <p:sp>
        <p:nvSpPr>
          <p:cNvPr id="442371" name="Line 3">
            <a:extLst>
              <a:ext uri="{FF2B5EF4-FFF2-40B4-BE49-F238E27FC236}">
                <a16:creationId xmlns:a16="http://schemas.microsoft.com/office/drawing/2014/main" id="{5C95C498-90BA-42C7-06A4-25DD4954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3544888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2372" name="Line 4">
            <a:extLst>
              <a:ext uri="{FF2B5EF4-FFF2-40B4-BE49-F238E27FC236}">
                <a16:creationId xmlns:a16="http://schemas.microsoft.com/office/drawing/2014/main" id="{7361B8FF-2766-7242-0B60-4F834033E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544888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2373" name="Line 5">
            <a:extLst>
              <a:ext uri="{FF2B5EF4-FFF2-40B4-BE49-F238E27FC236}">
                <a16:creationId xmlns:a16="http://schemas.microsoft.com/office/drawing/2014/main" id="{FAC34D10-4131-5709-486E-6D74806D5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488" y="4422775"/>
            <a:ext cx="2159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2374" name="Line 6">
            <a:extLst>
              <a:ext uri="{FF2B5EF4-FFF2-40B4-BE49-F238E27FC236}">
                <a16:creationId xmlns:a16="http://schemas.microsoft.com/office/drawing/2014/main" id="{2953D795-B015-FE46-79EA-39213C295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422775"/>
            <a:ext cx="5762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396" name="Picture 4">
            <a:extLst>
              <a:ext uri="{FF2B5EF4-FFF2-40B4-BE49-F238E27FC236}">
                <a16:creationId xmlns:a16="http://schemas.microsoft.com/office/drawing/2014/main" id="{840DF369-9FBA-B70A-0060-11A4A351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25550"/>
            <a:ext cx="755967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7" name="Text Box 5">
            <a:extLst>
              <a:ext uri="{FF2B5EF4-FFF2-40B4-BE49-F238E27FC236}">
                <a16:creationId xmlns:a16="http://schemas.microsoft.com/office/drawing/2014/main" id="{366CBA16-8736-AFC8-29C5-BD326F7B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8613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  <a:r>
              <a:rPr lang="en-US" altLang="zh-CN" sz="2000" baseline="-20000">
                <a:latin typeface="Arial" panose="020B0604020202020204" pitchFamily="34" charset="0"/>
              </a:rPr>
              <a:t>10</a:t>
            </a:r>
            <a:r>
              <a:rPr lang="en-US" altLang="zh-CN" sz="2000">
                <a:latin typeface="Arial" panose="020B0604020202020204" pitchFamily="34" charset="0"/>
              </a:rPr>
              <a:t>-A</a:t>
            </a:r>
            <a:r>
              <a:rPr lang="en-US" altLang="zh-CN" sz="2000" baseline="-20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43398" name="Rectangle 6">
            <a:extLst>
              <a:ext uri="{FF2B5EF4-FFF2-40B4-BE49-F238E27FC236}">
                <a16:creationId xmlns:a16="http://schemas.microsoft.com/office/drawing/2014/main" id="{A41BA4B7-6987-6730-B469-DA73A5CA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3" y="2219325"/>
            <a:ext cx="215900" cy="360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3399" name="Text Box 7">
            <a:extLst>
              <a:ext uri="{FF2B5EF4-FFF2-40B4-BE49-F238E27FC236}">
                <a16:creationId xmlns:a16="http://schemas.microsoft.com/office/drawing/2014/main" id="{DFA9E875-AA69-C1B1-7B32-A6C3E7EF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052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latin typeface="Arial" panose="020B0604020202020204" pitchFamily="34" charset="0"/>
              </a:rPr>
              <a:t>译码器</a:t>
            </a:r>
            <a:endParaRPr lang="zh-CN" altLang="en-US" sz="2000" baseline="-20000">
              <a:latin typeface="Arial" panose="020B0604020202020204" pitchFamily="34" charset="0"/>
            </a:endParaRPr>
          </a:p>
        </p:txBody>
      </p:sp>
      <p:sp>
        <p:nvSpPr>
          <p:cNvPr id="443400" name="Text Box 8">
            <a:extLst>
              <a:ext uri="{FF2B5EF4-FFF2-40B4-BE49-F238E27FC236}">
                <a16:creationId xmlns:a16="http://schemas.microsoft.com/office/drawing/2014/main" id="{3E3DCFDC-9003-CB2E-CEB1-2E36ECE84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44145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0832-1</a:t>
            </a:r>
            <a:endParaRPr lang="en-US" altLang="zh-CN" sz="2000" baseline="-20000">
              <a:latin typeface="Arial" panose="020B0604020202020204" pitchFamily="34" charset="0"/>
            </a:endParaRPr>
          </a:p>
        </p:txBody>
      </p:sp>
      <p:sp>
        <p:nvSpPr>
          <p:cNvPr id="443401" name="Text Box 9">
            <a:extLst>
              <a:ext uri="{FF2B5EF4-FFF2-40B4-BE49-F238E27FC236}">
                <a16:creationId xmlns:a16="http://schemas.microsoft.com/office/drawing/2014/main" id="{0DD3723F-6455-09C2-1450-080AE76C4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22116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0832-2</a:t>
            </a:r>
            <a:endParaRPr lang="en-US" altLang="zh-CN" sz="2000" baseline="-20000">
              <a:latin typeface="Arial" panose="020B0604020202020204" pitchFamily="34" charset="0"/>
            </a:endParaRPr>
          </a:p>
        </p:txBody>
      </p:sp>
      <p:sp>
        <p:nvSpPr>
          <p:cNvPr id="443402" name="Text Box 10">
            <a:extLst>
              <a:ext uri="{FF2B5EF4-FFF2-40B4-BE49-F238E27FC236}">
                <a16:creationId xmlns:a16="http://schemas.microsoft.com/office/drawing/2014/main" id="{5CFE95F9-B657-72B7-156B-5C051A53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1628775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port1</a:t>
            </a:r>
            <a:endParaRPr lang="en-US" altLang="zh-CN" sz="2000" baseline="-20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3403" name="Text Box 11">
            <a:extLst>
              <a:ext uri="{FF2B5EF4-FFF2-40B4-BE49-F238E27FC236}">
                <a16:creationId xmlns:a16="http://schemas.microsoft.com/office/drawing/2014/main" id="{A8370ABC-02C4-3382-8E2E-C80103FF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724400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port2</a:t>
            </a:r>
            <a:endParaRPr lang="en-US" altLang="zh-CN" sz="2000" baseline="-20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3404" name="Text Box 12">
            <a:extLst>
              <a:ext uri="{FF2B5EF4-FFF2-40B4-BE49-F238E27FC236}">
                <a16:creationId xmlns:a16="http://schemas.microsoft.com/office/drawing/2014/main" id="{7FD2C5F0-749E-D7B2-ED8A-2A4219A12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805488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port3</a:t>
            </a:r>
            <a:endParaRPr lang="en-US" altLang="zh-CN" sz="2000" baseline="-20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443405" name="Rectangle 13">
            <a:extLst>
              <a:ext uri="{FF2B5EF4-FFF2-40B4-BE49-F238E27FC236}">
                <a16:creationId xmlns:a16="http://schemas.microsoft.com/office/drawing/2014/main" id="{40B84FCD-CD29-4B59-27A3-607FCEDFF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357563"/>
            <a:ext cx="433387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3407" name="Rectangle 15">
            <a:extLst>
              <a:ext uri="{FF2B5EF4-FFF2-40B4-BE49-F238E27FC236}">
                <a16:creationId xmlns:a16="http://schemas.microsoft.com/office/drawing/2014/main" id="{D4E354E9-2B4B-5F2E-D9E1-F53440379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sz="2400"/>
              <a:t>双缓冲方式</a:t>
            </a:r>
            <a:r>
              <a:rPr lang="en-US" altLang="zh-CN" sz="2400"/>
              <a:t>——</a:t>
            </a:r>
            <a:r>
              <a:rPr lang="zh-CN" altLang="en-US" sz="2400"/>
              <a:t>同步转换举例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>
            <a:extLst>
              <a:ext uri="{FF2B5EF4-FFF2-40B4-BE49-F238E27FC236}">
                <a16:creationId xmlns:a16="http://schemas.microsoft.com/office/drawing/2014/main" id="{F26D3ED7-D3E2-7FDA-06BC-AEEA42F48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双缓冲方式的程序段示例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本例中三个端口地址的用途：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66"/>
                </a:solidFill>
              </a:rPr>
              <a:t>port1   </a:t>
            </a:r>
            <a:r>
              <a:rPr lang="zh-CN" altLang="en-US" b="1">
                <a:solidFill>
                  <a:srgbClr val="000066"/>
                </a:solidFill>
              </a:rPr>
              <a:t>选择</a:t>
            </a:r>
            <a:r>
              <a:rPr lang="en-US" altLang="zh-CN" b="1">
                <a:solidFill>
                  <a:srgbClr val="000066"/>
                </a:solidFill>
              </a:rPr>
              <a:t>0832-1</a:t>
            </a:r>
            <a:r>
              <a:rPr lang="zh-CN" altLang="en-US" b="1">
                <a:solidFill>
                  <a:srgbClr val="000066"/>
                </a:solidFill>
              </a:rPr>
              <a:t>的输入寄存器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66"/>
                </a:solidFill>
              </a:rPr>
              <a:t>port2   </a:t>
            </a:r>
            <a:r>
              <a:rPr lang="zh-CN" altLang="en-US" b="1">
                <a:solidFill>
                  <a:srgbClr val="000066"/>
                </a:solidFill>
              </a:rPr>
              <a:t>选择</a:t>
            </a:r>
            <a:r>
              <a:rPr lang="en-US" altLang="zh-CN" b="1">
                <a:solidFill>
                  <a:srgbClr val="000066"/>
                </a:solidFill>
              </a:rPr>
              <a:t>0832-2</a:t>
            </a:r>
            <a:r>
              <a:rPr lang="zh-CN" altLang="en-US" b="1">
                <a:solidFill>
                  <a:srgbClr val="000066"/>
                </a:solidFill>
              </a:rPr>
              <a:t>的输入寄存器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66"/>
                </a:solidFill>
              </a:rPr>
              <a:t>port3   </a:t>
            </a:r>
            <a:r>
              <a:rPr lang="zh-CN" altLang="en-US" b="1">
                <a:solidFill>
                  <a:srgbClr val="000066"/>
                </a:solidFill>
              </a:rPr>
              <a:t>选择</a:t>
            </a:r>
            <a:r>
              <a:rPr lang="en-US" altLang="zh-CN" b="1">
                <a:solidFill>
                  <a:srgbClr val="000066"/>
                </a:solidFill>
              </a:rPr>
              <a:t>0832-1</a:t>
            </a:r>
            <a:r>
              <a:rPr lang="zh-CN" altLang="en-US" b="1">
                <a:solidFill>
                  <a:srgbClr val="000066"/>
                </a:solidFill>
              </a:rPr>
              <a:t>和</a:t>
            </a:r>
            <a:r>
              <a:rPr lang="en-US" altLang="zh-CN" b="1">
                <a:solidFill>
                  <a:srgbClr val="000066"/>
                </a:solidFill>
              </a:rPr>
              <a:t>0832-2</a:t>
            </a:r>
            <a:r>
              <a:rPr lang="zh-CN" altLang="en-US" b="1">
                <a:solidFill>
                  <a:srgbClr val="000066"/>
                </a:solidFill>
              </a:rPr>
              <a:t>的</a:t>
            </a:r>
            <a:r>
              <a:rPr lang="en-US" altLang="zh-CN" b="1">
                <a:solidFill>
                  <a:srgbClr val="000066"/>
                </a:solidFill>
              </a:rPr>
              <a:t>DAC</a:t>
            </a:r>
            <a:r>
              <a:rPr lang="zh-CN" altLang="en-US" b="1">
                <a:solidFill>
                  <a:srgbClr val="000066"/>
                </a:solidFill>
              </a:rPr>
              <a:t>寄存器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MOV AL</a:t>
            </a:r>
            <a:r>
              <a:rPr lang="zh-CN" altLang="en-US" sz="2000" b="1"/>
              <a:t>，</a:t>
            </a:r>
            <a:r>
              <a:rPr lang="en-US" altLang="zh-CN" sz="2000" b="1" i="1"/>
              <a:t>data</a:t>
            </a:r>
            <a:r>
              <a:rPr lang="en-US" altLang="zh-CN" sz="2000" b="1"/>
              <a:t>    ; </a:t>
            </a:r>
            <a:r>
              <a:rPr lang="zh-CN" altLang="en-US" sz="2000" b="1"/>
              <a:t>要转换的数据送</a:t>
            </a:r>
            <a:r>
              <a:rPr lang="en-US" altLang="zh-CN" sz="2000" b="1"/>
              <a:t>AL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MOV DX</a:t>
            </a:r>
            <a:r>
              <a:rPr lang="zh-CN" altLang="en-US" sz="2000" b="1"/>
              <a:t>，</a:t>
            </a:r>
            <a:r>
              <a:rPr lang="en-US" altLang="zh-CN" sz="2000" b="1" i="1">
                <a:solidFill>
                  <a:srgbClr val="FF0000"/>
                </a:solidFill>
              </a:rPr>
              <a:t>port1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/>
              <a:t>  ; 0832-1</a:t>
            </a:r>
            <a:r>
              <a:rPr lang="zh-CN" altLang="en-US" sz="2000" b="1"/>
              <a:t>的输入寄存器地址送</a:t>
            </a:r>
            <a:r>
              <a:rPr lang="en-US" altLang="zh-CN" sz="2000" b="1"/>
              <a:t>DX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OUT DX</a:t>
            </a:r>
            <a:r>
              <a:rPr lang="zh-CN" altLang="en-US" sz="2000" b="1"/>
              <a:t>，</a:t>
            </a:r>
            <a:r>
              <a:rPr lang="en-US" altLang="zh-CN" sz="2000" b="1"/>
              <a:t>AL      ; </a:t>
            </a:r>
            <a:r>
              <a:rPr lang="zh-CN" altLang="en-US" sz="2000" b="1"/>
              <a:t>数据送</a:t>
            </a:r>
            <a:r>
              <a:rPr lang="en-US" altLang="zh-CN" sz="2000" b="1"/>
              <a:t>0832-1</a:t>
            </a:r>
            <a:r>
              <a:rPr lang="zh-CN" altLang="en-US" sz="2000" b="1"/>
              <a:t>的输入寄存器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MOV DX</a:t>
            </a:r>
            <a:r>
              <a:rPr lang="zh-CN" altLang="en-US" sz="2000" b="1"/>
              <a:t>，</a:t>
            </a:r>
            <a:r>
              <a:rPr lang="en-US" altLang="zh-CN" sz="2000" b="1" i="1">
                <a:solidFill>
                  <a:srgbClr val="FF0000"/>
                </a:solidFill>
              </a:rPr>
              <a:t>port2</a:t>
            </a:r>
            <a:r>
              <a:rPr lang="en-US" altLang="zh-CN" sz="2000" b="1"/>
              <a:t>   ; 0832-2</a:t>
            </a:r>
            <a:r>
              <a:rPr lang="zh-CN" altLang="en-US" sz="2000" b="1"/>
              <a:t>输入寄存器地址送</a:t>
            </a:r>
            <a:r>
              <a:rPr lang="en-US" altLang="zh-CN" sz="2000" b="1"/>
              <a:t>DX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OUT DX</a:t>
            </a:r>
            <a:r>
              <a:rPr lang="zh-CN" altLang="en-US" sz="2000" b="1"/>
              <a:t>，</a:t>
            </a:r>
            <a:r>
              <a:rPr lang="en-US" altLang="zh-CN" sz="2000" b="1"/>
              <a:t>AL      ; </a:t>
            </a:r>
            <a:r>
              <a:rPr lang="zh-CN" altLang="en-US" sz="2000" b="1"/>
              <a:t>数据送</a:t>
            </a:r>
            <a:r>
              <a:rPr lang="en-US" altLang="zh-CN" sz="2000" b="1"/>
              <a:t>0832-2</a:t>
            </a:r>
            <a:r>
              <a:rPr lang="zh-CN" altLang="en-US" sz="2000" b="1"/>
              <a:t>的输入寄存器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MOV DX</a:t>
            </a:r>
            <a:r>
              <a:rPr lang="zh-CN" altLang="en-US" sz="2000" b="1"/>
              <a:t>，</a:t>
            </a:r>
            <a:r>
              <a:rPr lang="en-US" altLang="zh-CN" sz="2000" b="1" i="1">
                <a:solidFill>
                  <a:srgbClr val="FF0000"/>
                </a:solidFill>
              </a:rPr>
              <a:t>port3 </a:t>
            </a:r>
            <a:r>
              <a:rPr lang="en-US" altLang="zh-CN" sz="2000" b="1"/>
              <a:t>  ; DAC</a:t>
            </a:r>
            <a:r>
              <a:rPr lang="zh-CN" altLang="en-US" sz="2000" b="1"/>
              <a:t>寄存器端口地址送</a:t>
            </a:r>
            <a:r>
              <a:rPr lang="en-US" altLang="zh-CN" sz="2000" b="1"/>
              <a:t>DX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OUT DX</a:t>
            </a:r>
            <a:r>
              <a:rPr lang="zh-CN" altLang="en-US" sz="2000" b="1"/>
              <a:t>，</a:t>
            </a:r>
            <a:r>
              <a:rPr lang="en-US" altLang="zh-CN" sz="2000" b="1"/>
              <a:t>AL      ; </a:t>
            </a:r>
            <a:r>
              <a:rPr lang="zh-CN" altLang="en-US" sz="2000" b="1"/>
              <a:t>数据送</a:t>
            </a:r>
            <a:r>
              <a:rPr lang="en-US" altLang="zh-CN" sz="2000" b="1"/>
              <a:t>DAC</a:t>
            </a:r>
            <a:r>
              <a:rPr lang="zh-CN" altLang="en-US" sz="2000" b="1"/>
              <a:t>寄存器，并启动同步转换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HLT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>
            <a:extLst>
              <a:ext uri="{FF2B5EF4-FFF2-40B4-BE49-F238E27FC236}">
                <a16:creationId xmlns:a16="http://schemas.microsoft.com/office/drawing/2014/main" id="{78FD627F-A02B-D6DB-5D78-AF3616CB1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D/A</a:t>
            </a:r>
            <a:r>
              <a:rPr lang="zh-CN" altLang="en-US" sz="2400"/>
              <a:t>转换器的应用</a:t>
            </a:r>
          </a:p>
          <a:p>
            <a:r>
              <a:rPr lang="zh-CN" altLang="en-US" sz="2400"/>
              <a:t>函数发生器</a:t>
            </a:r>
          </a:p>
          <a:p>
            <a:pPr lvl="1"/>
            <a:r>
              <a:rPr lang="zh-CN" altLang="en-US" b="1"/>
              <a:t>只要往</a:t>
            </a:r>
            <a:r>
              <a:rPr lang="en-US" altLang="zh-CN" b="1"/>
              <a:t>D/A</a:t>
            </a:r>
            <a:r>
              <a:rPr lang="zh-CN" altLang="en-US" b="1"/>
              <a:t>转换器写入按规律变化的数据，即可在输出端获得正弦波、三角波、锯齿波、方波、阶梯波、梯形波等函数波形。</a:t>
            </a:r>
          </a:p>
          <a:p>
            <a:r>
              <a:rPr lang="zh-CN" altLang="en-US" sz="2400"/>
              <a:t>直流电机的转速控制</a:t>
            </a:r>
          </a:p>
          <a:p>
            <a:pPr lvl="1"/>
            <a:r>
              <a:rPr lang="zh-CN" altLang="en-US" b="1"/>
              <a:t>用不同的数值产生不同的电压，控制电机的转速</a:t>
            </a:r>
          </a:p>
          <a:p>
            <a:pPr lvl="1"/>
            <a:r>
              <a:rPr lang="zh-CN" altLang="en-US" b="1"/>
              <a:t>其他需要用电压/电流来进行控制的场合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i="1"/>
              <a:t>   例子参见</a:t>
            </a:r>
            <a:r>
              <a:rPr lang="en-US" altLang="zh-CN" sz="2400" i="1"/>
              <a:t>p354-p356</a:t>
            </a:r>
            <a:r>
              <a:rPr lang="zh-CN" altLang="en-US" sz="2400" i="1"/>
              <a:t>。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>
            <a:extLst>
              <a:ext uri="{FF2B5EF4-FFF2-40B4-BE49-F238E27FC236}">
                <a16:creationId xmlns:a16="http://schemas.microsoft.com/office/drawing/2014/main" id="{6A972266-AB53-F057-D9F8-FA7E02858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用途</a:t>
            </a:r>
          </a:p>
          <a:p>
            <a:pPr lvl="1"/>
            <a:r>
              <a:rPr lang="zh-CN" altLang="en-US" sz="2000" b="1"/>
              <a:t>将连续变化的模拟信号转换为数字信号，以便于计算机进行处理。</a:t>
            </a:r>
          </a:p>
          <a:p>
            <a:pPr lvl="1"/>
            <a:r>
              <a:rPr lang="zh-CN" altLang="en-US" sz="2000" b="1"/>
              <a:t>常用于数据采集系统或数字化声音。</a:t>
            </a:r>
          </a:p>
          <a:p>
            <a:r>
              <a:rPr lang="en-US" altLang="zh-CN" sz="2400"/>
              <a:t>A/D</a:t>
            </a:r>
            <a:r>
              <a:rPr lang="zh-CN" altLang="en-US" sz="2400"/>
              <a:t>转换的四个步骤</a:t>
            </a:r>
          </a:p>
          <a:p>
            <a:pPr lvl="1"/>
            <a:r>
              <a:rPr lang="zh-CN" altLang="en-US" sz="2000" b="1"/>
              <a:t>采样→保持→量化→编码</a:t>
            </a:r>
          </a:p>
          <a:p>
            <a:pPr lvl="2"/>
            <a:r>
              <a:rPr lang="zh-CN" altLang="en-US" sz="2000" b="1"/>
              <a:t>采样/保持：由采样保持电路（</a:t>
            </a:r>
            <a:r>
              <a:rPr lang="en-US" altLang="zh-CN" sz="2000" b="1"/>
              <a:t>S/H）</a:t>
            </a:r>
            <a:r>
              <a:rPr lang="zh-CN" altLang="en-US" sz="2000" b="1"/>
              <a:t>完成</a:t>
            </a:r>
          </a:p>
          <a:p>
            <a:pPr lvl="2"/>
            <a:r>
              <a:rPr lang="zh-CN" altLang="en-US" sz="2000" b="1"/>
              <a:t>量化/编码：由</a:t>
            </a:r>
            <a:r>
              <a:rPr lang="en-US" altLang="zh-CN" sz="2000" b="1"/>
              <a:t>ADC</a:t>
            </a:r>
            <a:r>
              <a:rPr lang="zh-CN" altLang="en-US" sz="2000" b="1"/>
              <a:t>电路完成（</a:t>
            </a:r>
            <a:r>
              <a:rPr lang="en-US" altLang="zh-CN" sz="2000" b="1"/>
              <a:t>ADC：AD</a:t>
            </a:r>
            <a:r>
              <a:rPr lang="zh-CN" altLang="en-US" sz="2000" b="1"/>
              <a:t>变换器）</a:t>
            </a:r>
          </a:p>
        </p:txBody>
      </p:sp>
      <p:sp>
        <p:nvSpPr>
          <p:cNvPr id="446468" name="Rectangle 4">
            <a:extLst>
              <a:ext uri="{FF2B5EF4-FFF2-40B4-BE49-F238E27FC236}">
                <a16:creationId xmlns:a16="http://schemas.microsoft.com/office/drawing/2014/main" id="{183D9EC9-ED1C-60BC-0137-134C1370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kumimoji="1" lang="en-US" altLang="zh-CN"/>
              <a:t>8.3 </a:t>
            </a:r>
            <a:r>
              <a:rPr kumimoji="1" lang="zh-CN" altLang="en-US"/>
              <a:t>模</a:t>
            </a:r>
            <a:r>
              <a:rPr kumimoji="1" lang="en-US" altLang="zh-CN"/>
              <a:t>/</a:t>
            </a:r>
            <a:r>
              <a:rPr kumimoji="1" lang="zh-CN" altLang="en-US"/>
              <a:t>数（</a:t>
            </a:r>
            <a:r>
              <a:rPr kumimoji="1" lang="en-US" altLang="zh-CN"/>
              <a:t>A/D</a:t>
            </a:r>
            <a:r>
              <a:rPr kumimoji="1" lang="zh-CN" altLang="en-US"/>
              <a:t>）转换器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>
            <a:extLst>
              <a:ext uri="{FF2B5EF4-FFF2-40B4-BE49-F238E27FC236}">
                <a16:creationId xmlns:a16="http://schemas.microsoft.com/office/drawing/2014/main" id="{837C6516-FCD5-0342-CF5E-033E33F73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1) 采样</a:t>
            </a:r>
            <a:r>
              <a:rPr lang="en-US" altLang="zh-CN" sz="2400"/>
              <a:t>/</a:t>
            </a:r>
            <a:r>
              <a:rPr lang="zh-CN" altLang="en-US" sz="2400"/>
              <a:t>保持</a:t>
            </a:r>
          </a:p>
          <a:p>
            <a:pPr lvl="1"/>
            <a:endParaRPr lang="zh-CN" altLang="en-US" b="1">
              <a:latin typeface="Times New Roman" panose="02020603050405020304" pitchFamily="18" charset="0"/>
            </a:endParaRPr>
          </a:p>
          <a:p>
            <a:pPr lvl="1"/>
            <a:r>
              <a:rPr lang="zh-CN" altLang="en-US" b="1">
                <a:latin typeface="Times New Roman" panose="02020603050405020304" pitchFamily="18" charset="0"/>
              </a:rPr>
              <a:t>在数据采样期间，保持输入信号不变的电路称为采样保持电路。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</a:rPr>
              <a:t>为什么需要采样保持电路？</a:t>
            </a:r>
          </a:p>
          <a:p>
            <a:pPr lvl="1"/>
            <a:r>
              <a:rPr lang="zh-CN" altLang="en-US" b="1">
                <a:latin typeface="Times New Roman" panose="02020603050405020304" pitchFamily="18" charset="0"/>
              </a:rPr>
              <a:t>输入模拟信号是连续变化的，而</a:t>
            </a:r>
            <a:r>
              <a:rPr lang="en-US" altLang="zh-CN" b="1">
                <a:latin typeface="Times New Roman" panose="02020603050405020304" pitchFamily="18" charset="0"/>
              </a:rPr>
              <a:t>AD</a:t>
            </a:r>
            <a:r>
              <a:rPr lang="zh-CN" altLang="en-US" b="1">
                <a:latin typeface="Times New Roman" panose="02020603050405020304" pitchFamily="18" charset="0"/>
              </a:rPr>
              <a:t>转换器完成一次转换需要一定的时间（转换时间），对于变化快的输入模拟信号，如果不在转换期间保持信号不变，就会引起误差。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>
            <a:extLst>
              <a:ext uri="{FF2B5EF4-FFF2-40B4-BE49-F238E27FC236}">
                <a16:creationId xmlns:a16="http://schemas.microsoft.com/office/drawing/2014/main" id="{4337C44E-26E1-FCAE-D5FB-0DA5C1E97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采样保持电路的波形</a:t>
            </a:r>
          </a:p>
        </p:txBody>
      </p:sp>
      <p:grpSp>
        <p:nvGrpSpPr>
          <p:cNvPr id="449540" name="Group 4">
            <a:extLst>
              <a:ext uri="{FF2B5EF4-FFF2-40B4-BE49-F238E27FC236}">
                <a16:creationId xmlns:a16="http://schemas.microsoft.com/office/drawing/2014/main" id="{43CE624F-DF1F-134E-F803-F4EF5DBFB743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2097088"/>
            <a:ext cx="4191000" cy="1295400"/>
            <a:chOff x="1104" y="1008"/>
            <a:chExt cx="2640" cy="816"/>
          </a:xfrm>
        </p:grpSpPr>
        <p:sp>
          <p:nvSpPr>
            <p:cNvPr id="449541" name="Line 5">
              <a:extLst>
                <a:ext uri="{FF2B5EF4-FFF2-40B4-BE49-F238E27FC236}">
                  <a16:creationId xmlns:a16="http://schemas.microsoft.com/office/drawing/2014/main" id="{183DB6CC-73F3-D32B-63D8-5D421B38A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42" name="Line 6">
              <a:extLst>
                <a:ext uri="{FF2B5EF4-FFF2-40B4-BE49-F238E27FC236}">
                  <a16:creationId xmlns:a16="http://schemas.microsoft.com/office/drawing/2014/main" id="{58EF6DA0-5C38-AB92-F5FF-887F76525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9543" name="Freeform 7">
            <a:extLst>
              <a:ext uri="{FF2B5EF4-FFF2-40B4-BE49-F238E27FC236}">
                <a16:creationId xmlns:a16="http://schemas.microsoft.com/office/drawing/2014/main" id="{FC4B1514-FB54-E8E3-F2B1-38617401B708}"/>
              </a:ext>
            </a:extLst>
          </p:cNvPr>
          <p:cNvSpPr>
            <a:spLocks/>
          </p:cNvSpPr>
          <p:nvPr/>
        </p:nvSpPr>
        <p:spPr bwMode="auto">
          <a:xfrm>
            <a:off x="1652588" y="2063750"/>
            <a:ext cx="3492500" cy="1176338"/>
          </a:xfrm>
          <a:custGeom>
            <a:avLst/>
            <a:gdLst>
              <a:gd name="T0" fmla="*/ 0 w 2200"/>
              <a:gd name="T1" fmla="*/ 741 h 741"/>
              <a:gd name="T2" fmla="*/ 296 w 2200"/>
              <a:gd name="T3" fmla="*/ 221 h 741"/>
              <a:gd name="T4" fmla="*/ 864 w 2200"/>
              <a:gd name="T5" fmla="*/ 565 h 741"/>
              <a:gd name="T6" fmla="*/ 1643 w 2200"/>
              <a:gd name="T7" fmla="*/ 21 h 741"/>
              <a:gd name="T8" fmla="*/ 2200 w 2200"/>
              <a:gd name="T9" fmla="*/ 437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" h="741">
                <a:moveTo>
                  <a:pt x="0" y="741"/>
                </a:moveTo>
                <a:cubicBezTo>
                  <a:pt x="49" y="656"/>
                  <a:pt x="152" y="250"/>
                  <a:pt x="296" y="221"/>
                </a:cubicBezTo>
                <a:cubicBezTo>
                  <a:pt x="440" y="192"/>
                  <a:pt x="640" y="598"/>
                  <a:pt x="864" y="565"/>
                </a:cubicBezTo>
                <a:cubicBezTo>
                  <a:pt x="1088" y="532"/>
                  <a:pt x="1420" y="42"/>
                  <a:pt x="1643" y="21"/>
                </a:cubicBezTo>
                <a:cubicBezTo>
                  <a:pt x="1866" y="0"/>
                  <a:pt x="2084" y="350"/>
                  <a:pt x="2200" y="437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9544" name="Group 8">
            <a:extLst>
              <a:ext uri="{FF2B5EF4-FFF2-40B4-BE49-F238E27FC236}">
                <a16:creationId xmlns:a16="http://schemas.microsoft.com/office/drawing/2014/main" id="{752D3E5E-543E-3F0B-8A40-2CB5A28492D2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3621088"/>
            <a:ext cx="4191000" cy="1295400"/>
            <a:chOff x="1104" y="1008"/>
            <a:chExt cx="2640" cy="816"/>
          </a:xfrm>
        </p:grpSpPr>
        <p:sp>
          <p:nvSpPr>
            <p:cNvPr id="449545" name="Line 9">
              <a:extLst>
                <a:ext uri="{FF2B5EF4-FFF2-40B4-BE49-F238E27FC236}">
                  <a16:creationId xmlns:a16="http://schemas.microsoft.com/office/drawing/2014/main" id="{8DC68123-38A9-BB7C-A32B-D987876DB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46" name="Line 10">
              <a:extLst>
                <a:ext uri="{FF2B5EF4-FFF2-40B4-BE49-F238E27FC236}">
                  <a16:creationId xmlns:a16="http://schemas.microsoft.com/office/drawing/2014/main" id="{C0F0B7B4-2CCE-037A-6B93-0F698A5CC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9547" name="Text Box 11">
            <a:extLst>
              <a:ext uri="{FF2B5EF4-FFF2-40B4-BE49-F238E27FC236}">
                <a16:creationId xmlns:a16="http://schemas.microsoft.com/office/drawing/2014/main" id="{A417AE30-0EE9-5D3C-004F-05FD69EA0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621088"/>
            <a:ext cx="533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S(t)</a:t>
            </a:r>
          </a:p>
        </p:txBody>
      </p:sp>
      <p:sp>
        <p:nvSpPr>
          <p:cNvPr id="449548" name="Line 12">
            <a:extLst>
              <a:ext uri="{FF2B5EF4-FFF2-40B4-BE49-F238E27FC236}">
                <a16:creationId xmlns:a16="http://schemas.microsoft.com/office/drawing/2014/main" id="{EC0815DF-9BEC-21FB-F438-02C8BB51B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42306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49" name="Line 13">
            <a:extLst>
              <a:ext uri="{FF2B5EF4-FFF2-40B4-BE49-F238E27FC236}">
                <a16:creationId xmlns:a16="http://schemas.microsoft.com/office/drawing/2014/main" id="{723F54A8-947F-42F2-DEAA-368DEC6CF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188" y="423068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9550" name="Group 14">
            <a:extLst>
              <a:ext uri="{FF2B5EF4-FFF2-40B4-BE49-F238E27FC236}">
                <a16:creationId xmlns:a16="http://schemas.microsoft.com/office/drawing/2014/main" id="{7921243F-A96C-446D-3480-1AC16825C75A}"/>
              </a:ext>
            </a:extLst>
          </p:cNvPr>
          <p:cNvGrpSpPr>
            <a:grpSpLocks/>
          </p:cNvGrpSpPr>
          <p:nvPr/>
        </p:nvGrpSpPr>
        <p:grpSpPr bwMode="auto">
          <a:xfrm>
            <a:off x="1881188" y="4230688"/>
            <a:ext cx="457200" cy="685800"/>
            <a:chOff x="1248" y="2352"/>
            <a:chExt cx="288" cy="432"/>
          </a:xfrm>
        </p:grpSpPr>
        <p:sp>
          <p:nvSpPr>
            <p:cNvPr id="449551" name="Line 15">
              <a:extLst>
                <a:ext uri="{FF2B5EF4-FFF2-40B4-BE49-F238E27FC236}">
                  <a16:creationId xmlns:a16="http://schemas.microsoft.com/office/drawing/2014/main" id="{86F648D5-5ECD-5207-3D44-F18D9CF13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2" name="Line 16">
              <a:extLst>
                <a:ext uri="{FF2B5EF4-FFF2-40B4-BE49-F238E27FC236}">
                  <a16:creationId xmlns:a16="http://schemas.microsoft.com/office/drawing/2014/main" id="{7401746C-5428-8D3C-C575-80088F471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3" name="Line 17">
              <a:extLst>
                <a:ext uri="{FF2B5EF4-FFF2-40B4-BE49-F238E27FC236}">
                  <a16:creationId xmlns:a16="http://schemas.microsoft.com/office/drawing/2014/main" id="{813E4CBC-65B8-AEA7-F88A-3B777453D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4" name="Line 18">
              <a:extLst>
                <a:ext uri="{FF2B5EF4-FFF2-40B4-BE49-F238E27FC236}">
                  <a16:creationId xmlns:a16="http://schemas.microsoft.com/office/drawing/2014/main" id="{587FAC55-15BB-0168-3F5F-A2E784AA8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55" name="Group 19">
            <a:extLst>
              <a:ext uri="{FF2B5EF4-FFF2-40B4-BE49-F238E27FC236}">
                <a16:creationId xmlns:a16="http://schemas.microsoft.com/office/drawing/2014/main" id="{D1EB4BAB-DDEA-55ED-6E4D-0BD2606EFAC0}"/>
              </a:ext>
            </a:extLst>
          </p:cNvPr>
          <p:cNvGrpSpPr>
            <a:grpSpLocks/>
          </p:cNvGrpSpPr>
          <p:nvPr/>
        </p:nvGrpSpPr>
        <p:grpSpPr bwMode="auto">
          <a:xfrm>
            <a:off x="2338388" y="4230688"/>
            <a:ext cx="457200" cy="685800"/>
            <a:chOff x="1248" y="2352"/>
            <a:chExt cx="288" cy="432"/>
          </a:xfrm>
        </p:grpSpPr>
        <p:sp>
          <p:nvSpPr>
            <p:cNvPr id="449556" name="Line 20">
              <a:extLst>
                <a:ext uri="{FF2B5EF4-FFF2-40B4-BE49-F238E27FC236}">
                  <a16:creationId xmlns:a16="http://schemas.microsoft.com/office/drawing/2014/main" id="{618FA6E6-A5BA-6E1D-3AB7-E0AFE573A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7" name="Line 21">
              <a:extLst>
                <a:ext uri="{FF2B5EF4-FFF2-40B4-BE49-F238E27FC236}">
                  <a16:creationId xmlns:a16="http://schemas.microsoft.com/office/drawing/2014/main" id="{558B5083-F791-1661-7108-C8B4B978C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8" name="Line 22">
              <a:extLst>
                <a:ext uri="{FF2B5EF4-FFF2-40B4-BE49-F238E27FC236}">
                  <a16:creationId xmlns:a16="http://schemas.microsoft.com/office/drawing/2014/main" id="{EAC60755-20E2-AB5E-C0AF-19B68ECE3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59" name="Line 23">
              <a:extLst>
                <a:ext uri="{FF2B5EF4-FFF2-40B4-BE49-F238E27FC236}">
                  <a16:creationId xmlns:a16="http://schemas.microsoft.com/office/drawing/2014/main" id="{48FAF4DF-E978-E02B-205E-65FD3F6CC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60" name="Group 24">
            <a:extLst>
              <a:ext uri="{FF2B5EF4-FFF2-40B4-BE49-F238E27FC236}">
                <a16:creationId xmlns:a16="http://schemas.microsoft.com/office/drawing/2014/main" id="{B5BFA19A-1F17-3363-50DA-6D196331F83A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230688"/>
            <a:ext cx="457200" cy="685800"/>
            <a:chOff x="1248" y="2352"/>
            <a:chExt cx="288" cy="432"/>
          </a:xfrm>
        </p:grpSpPr>
        <p:sp>
          <p:nvSpPr>
            <p:cNvPr id="449561" name="Line 25">
              <a:extLst>
                <a:ext uri="{FF2B5EF4-FFF2-40B4-BE49-F238E27FC236}">
                  <a16:creationId xmlns:a16="http://schemas.microsoft.com/office/drawing/2014/main" id="{C611E490-AEB0-41ED-1D92-E8CF649C2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2" name="Line 26">
              <a:extLst>
                <a:ext uri="{FF2B5EF4-FFF2-40B4-BE49-F238E27FC236}">
                  <a16:creationId xmlns:a16="http://schemas.microsoft.com/office/drawing/2014/main" id="{93F0AFDD-CB49-15A0-8B88-028A802CE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3" name="Line 27">
              <a:extLst>
                <a:ext uri="{FF2B5EF4-FFF2-40B4-BE49-F238E27FC236}">
                  <a16:creationId xmlns:a16="http://schemas.microsoft.com/office/drawing/2014/main" id="{6EAC4F93-0ABD-C062-3775-FFC7A0EFC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4" name="Line 28">
              <a:extLst>
                <a:ext uri="{FF2B5EF4-FFF2-40B4-BE49-F238E27FC236}">
                  <a16:creationId xmlns:a16="http://schemas.microsoft.com/office/drawing/2014/main" id="{A1388E35-7B60-048A-B5B3-CB44AA271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65" name="Group 29">
            <a:extLst>
              <a:ext uri="{FF2B5EF4-FFF2-40B4-BE49-F238E27FC236}">
                <a16:creationId xmlns:a16="http://schemas.microsoft.com/office/drawing/2014/main" id="{8E59159A-10C9-EDB8-34E3-4465B4C2A644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4230688"/>
            <a:ext cx="457200" cy="685800"/>
            <a:chOff x="1248" y="2352"/>
            <a:chExt cx="288" cy="432"/>
          </a:xfrm>
        </p:grpSpPr>
        <p:sp>
          <p:nvSpPr>
            <p:cNvPr id="449566" name="Line 30">
              <a:extLst>
                <a:ext uri="{FF2B5EF4-FFF2-40B4-BE49-F238E27FC236}">
                  <a16:creationId xmlns:a16="http://schemas.microsoft.com/office/drawing/2014/main" id="{B860A66F-5EED-0B80-FB2E-EBBFA270B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7" name="Line 31">
              <a:extLst>
                <a:ext uri="{FF2B5EF4-FFF2-40B4-BE49-F238E27FC236}">
                  <a16:creationId xmlns:a16="http://schemas.microsoft.com/office/drawing/2014/main" id="{04AF6B9F-2558-6BD8-2364-AAF3A6D6D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8" name="Line 32">
              <a:extLst>
                <a:ext uri="{FF2B5EF4-FFF2-40B4-BE49-F238E27FC236}">
                  <a16:creationId xmlns:a16="http://schemas.microsoft.com/office/drawing/2014/main" id="{ABA3552C-F6A5-CD7F-05D3-C69B51931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69" name="Line 33">
              <a:extLst>
                <a:ext uri="{FF2B5EF4-FFF2-40B4-BE49-F238E27FC236}">
                  <a16:creationId xmlns:a16="http://schemas.microsoft.com/office/drawing/2014/main" id="{63848514-B8B3-1E82-70C4-AB4711AE6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70" name="Group 34">
            <a:extLst>
              <a:ext uri="{FF2B5EF4-FFF2-40B4-BE49-F238E27FC236}">
                <a16:creationId xmlns:a16="http://schemas.microsoft.com/office/drawing/2014/main" id="{0EBB52A6-E310-4021-01CB-F3907AE54D99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4230688"/>
            <a:ext cx="457200" cy="685800"/>
            <a:chOff x="1248" y="2352"/>
            <a:chExt cx="288" cy="432"/>
          </a:xfrm>
        </p:grpSpPr>
        <p:sp>
          <p:nvSpPr>
            <p:cNvPr id="449571" name="Line 35">
              <a:extLst>
                <a:ext uri="{FF2B5EF4-FFF2-40B4-BE49-F238E27FC236}">
                  <a16:creationId xmlns:a16="http://schemas.microsoft.com/office/drawing/2014/main" id="{957AAD1D-A547-8461-E8D0-39F4C1F03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2" name="Line 36">
              <a:extLst>
                <a:ext uri="{FF2B5EF4-FFF2-40B4-BE49-F238E27FC236}">
                  <a16:creationId xmlns:a16="http://schemas.microsoft.com/office/drawing/2014/main" id="{EC131DA2-A1EE-DBA5-BEF0-9DDED758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3" name="Line 37">
              <a:extLst>
                <a:ext uri="{FF2B5EF4-FFF2-40B4-BE49-F238E27FC236}">
                  <a16:creationId xmlns:a16="http://schemas.microsoft.com/office/drawing/2014/main" id="{1FE1E947-7DF1-B984-2519-611020E00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4" name="Line 38">
              <a:extLst>
                <a:ext uri="{FF2B5EF4-FFF2-40B4-BE49-F238E27FC236}">
                  <a16:creationId xmlns:a16="http://schemas.microsoft.com/office/drawing/2014/main" id="{1F1C88CB-9F2E-0385-EC6E-CDCC51FB7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75" name="Group 39">
            <a:extLst>
              <a:ext uri="{FF2B5EF4-FFF2-40B4-BE49-F238E27FC236}">
                <a16:creationId xmlns:a16="http://schemas.microsoft.com/office/drawing/2014/main" id="{1B219ACE-1F44-041E-BE9E-645162EC3F7A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4230688"/>
            <a:ext cx="457200" cy="685800"/>
            <a:chOff x="1248" y="2352"/>
            <a:chExt cx="288" cy="432"/>
          </a:xfrm>
        </p:grpSpPr>
        <p:sp>
          <p:nvSpPr>
            <p:cNvPr id="449576" name="Line 40">
              <a:extLst>
                <a:ext uri="{FF2B5EF4-FFF2-40B4-BE49-F238E27FC236}">
                  <a16:creationId xmlns:a16="http://schemas.microsoft.com/office/drawing/2014/main" id="{771D1AD6-3845-CB49-E521-6E3DFCFAD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7" name="Line 41">
              <a:extLst>
                <a:ext uri="{FF2B5EF4-FFF2-40B4-BE49-F238E27FC236}">
                  <a16:creationId xmlns:a16="http://schemas.microsoft.com/office/drawing/2014/main" id="{4E275559-EE0B-0F88-AE17-C04B5560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8" name="Line 42">
              <a:extLst>
                <a:ext uri="{FF2B5EF4-FFF2-40B4-BE49-F238E27FC236}">
                  <a16:creationId xmlns:a16="http://schemas.microsoft.com/office/drawing/2014/main" id="{3947F00E-D09B-FD23-F185-6A6E7EDC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79" name="Line 43">
              <a:extLst>
                <a:ext uri="{FF2B5EF4-FFF2-40B4-BE49-F238E27FC236}">
                  <a16:creationId xmlns:a16="http://schemas.microsoft.com/office/drawing/2014/main" id="{D7C756A5-6918-84BD-DC21-2DE4D3971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80" name="Group 44">
            <a:extLst>
              <a:ext uri="{FF2B5EF4-FFF2-40B4-BE49-F238E27FC236}">
                <a16:creationId xmlns:a16="http://schemas.microsoft.com/office/drawing/2014/main" id="{DE0ECFA9-02E0-461C-166A-FD0F25FA78D4}"/>
              </a:ext>
            </a:extLst>
          </p:cNvPr>
          <p:cNvGrpSpPr>
            <a:grpSpLocks/>
          </p:cNvGrpSpPr>
          <p:nvPr/>
        </p:nvGrpSpPr>
        <p:grpSpPr bwMode="auto">
          <a:xfrm>
            <a:off x="4624388" y="4230688"/>
            <a:ext cx="457200" cy="685800"/>
            <a:chOff x="1248" y="2352"/>
            <a:chExt cx="288" cy="432"/>
          </a:xfrm>
        </p:grpSpPr>
        <p:sp>
          <p:nvSpPr>
            <p:cNvPr id="449581" name="Line 45">
              <a:extLst>
                <a:ext uri="{FF2B5EF4-FFF2-40B4-BE49-F238E27FC236}">
                  <a16:creationId xmlns:a16="http://schemas.microsoft.com/office/drawing/2014/main" id="{CAB76EBF-B122-18BF-49E4-26163BDB8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82" name="Line 46">
              <a:extLst>
                <a:ext uri="{FF2B5EF4-FFF2-40B4-BE49-F238E27FC236}">
                  <a16:creationId xmlns:a16="http://schemas.microsoft.com/office/drawing/2014/main" id="{E4436190-04A8-8ABD-47F7-B8F1F1D26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83" name="Line 47">
              <a:extLst>
                <a:ext uri="{FF2B5EF4-FFF2-40B4-BE49-F238E27FC236}">
                  <a16:creationId xmlns:a16="http://schemas.microsoft.com/office/drawing/2014/main" id="{00698190-DCBC-967E-87E0-04188F36E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84" name="Line 48">
              <a:extLst>
                <a:ext uri="{FF2B5EF4-FFF2-40B4-BE49-F238E27FC236}">
                  <a16:creationId xmlns:a16="http://schemas.microsoft.com/office/drawing/2014/main" id="{826454F2-AB84-7988-DD6C-DA7775F09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49585" name="Group 49">
            <a:extLst>
              <a:ext uri="{FF2B5EF4-FFF2-40B4-BE49-F238E27FC236}">
                <a16:creationId xmlns:a16="http://schemas.microsoft.com/office/drawing/2014/main" id="{B20E3869-8EA8-9104-B0D5-2B7E82EC916F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5330825"/>
            <a:ext cx="4191000" cy="1295400"/>
            <a:chOff x="1104" y="1008"/>
            <a:chExt cx="2640" cy="816"/>
          </a:xfrm>
        </p:grpSpPr>
        <p:sp>
          <p:nvSpPr>
            <p:cNvPr id="449586" name="Line 50">
              <a:extLst>
                <a:ext uri="{FF2B5EF4-FFF2-40B4-BE49-F238E27FC236}">
                  <a16:creationId xmlns:a16="http://schemas.microsoft.com/office/drawing/2014/main" id="{D8F640B3-45C2-6BC4-9BF0-5FC3ACADC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00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9587" name="Line 51">
              <a:extLst>
                <a:ext uri="{FF2B5EF4-FFF2-40B4-BE49-F238E27FC236}">
                  <a16:creationId xmlns:a16="http://schemas.microsoft.com/office/drawing/2014/main" id="{8852FEC8-F634-5611-BCC1-42784305C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9588" name="Freeform 52">
            <a:extLst>
              <a:ext uri="{FF2B5EF4-FFF2-40B4-BE49-F238E27FC236}">
                <a16:creationId xmlns:a16="http://schemas.microsoft.com/office/drawing/2014/main" id="{D76BFC14-4FB4-90C5-E721-57E40FB8BB71}"/>
              </a:ext>
            </a:extLst>
          </p:cNvPr>
          <p:cNvSpPr>
            <a:spLocks/>
          </p:cNvSpPr>
          <p:nvPr/>
        </p:nvSpPr>
        <p:spPr bwMode="auto">
          <a:xfrm>
            <a:off x="1652588" y="5297488"/>
            <a:ext cx="3492500" cy="1176337"/>
          </a:xfrm>
          <a:custGeom>
            <a:avLst/>
            <a:gdLst>
              <a:gd name="T0" fmla="*/ 0 w 2200"/>
              <a:gd name="T1" fmla="*/ 741 h 741"/>
              <a:gd name="T2" fmla="*/ 296 w 2200"/>
              <a:gd name="T3" fmla="*/ 221 h 741"/>
              <a:gd name="T4" fmla="*/ 864 w 2200"/>
              <a:gd name="T5" fmla="*/ 565 h 741"/>
              <a:gd name="T6" fmla="*/ 1643 w 2200"/>
              <a:gd name="T7" fmla="*/ 21 h 741"/>
              <a:gd name="T8" fmla="*/ 2200 w 2200"/>
              <a:gd name="T9" fmla="*/ 437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0" h="741">
                <a:moveTo>
                  <a:pt x="0" y="741"/>
                </a:moveTo>
                <a:cubicBezTo>
                  <a:pt x="49" y="656"/>
                  <a:pt x="152" y="250"/>
                  <a:pt x="296" y="221"/>
                </a:cubicBezTo>
                <a:cubicBezTo>
                  <a:pt x="440" y="192"/>
                  <a:pt x="640" y="598"/>
                  <a:pt x="864" y="565"/>
                </a:cubicBezTo>
                <a:cubicBezTo>
                  <a:pt x="1088" y="532"/>
                  <a:pt x="1420" y="42"/>
                  <a:pt x="1643" y="21"/>
                </a:cubicBezTo>
                <a:cubicBezTo>
                  <a:pt x="1866" y="0"/>
                  <a:pt x="2084" y="350"/>
                  <a:pt x="2200" y="437"/>
                </a:cubicBezTo>
              </a:path>
            </a:pathLst>
          </a:custGeom>
          <a:noFill/>
          <a:ln w="19050" cap="flat" cmpd="sng">
            <a:solidFill>
              <a:srgbClr val="232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89" name="Text Box 53">
            <a:extLst>
              <a:ext uri="{FF2B5EF4-FFF2-40B4-BE49-F238E27FC236}">
                <a16:creationId xmlns:a16="http://schemas.microsoft.com/office/drawing/2014/main" id="{45569FF9-1CD4-D836-A918-FC61A0BD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21288"/>
            <a:ext cx="533400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/>
              <a:t>V</a:t>
            </a:r>
            <a:r>
              <a:rPr lang="en-US" altLang="zh-CN" sz="2400" baseline="-25000"/>
              <a:t>out</a:t>
            </a:r>
          </a:p>
        </p:txBody>
      </p:sp>
      <p:sp>
        <p:nvSpPr>
          <p:cNvPr id="449590" name="Line 54">
            <a:extLst>
              <a:ext uri="{FF2B5EF4-FFF2-40B4-BE49-F238E27FC236}">
                <a16:creationId xmlns:a16="http://schemas.microsoft.com/office/drawing/2014/main" id="{70D49637-30D6-998C-F90F-70667ECBD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6425" y="5935663"/>
            <a:ext cx="228600" cy="0"/>
          </a:xfrm>
          <a:prstGeom prst="line">
            <a:avLst/>
          </a:prstGeom>
          <a:noFill/>
          <a:ln w="28575">
            <a:solidFill>
              <a:srgbClr val="232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1" name="Line 55">
            <a:extLst>
              <a:ext uri="{FF2B5EF4-FFF2-40B4-BE49-F238E27FC236}">
                <a16:creationId xmlns:a16="http://schemas.microsoft.com/office/drawing/2014/main" id="{81D9A392-EAF5-275B-D07A-89EB95880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754688"/>
            <a:ext cx="228600" cy="0"/>
          </a:xfrm>
          <a:prstGeom prst="line">
            <a:avLst/>
          </a:prstGeom>
          <a:noFill/>
          <a:ln w="28575">
            <a:solidFill>
              <a:srgbClr val="232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2" name="Freeform 56">
            <a:extLst>
              <a:ext uri="{FF2B5EF4-FFF2-40B4-BE49-F238E27FC236}">
                <a16:creationId xmlns:a16="http://schemas.microsoft.com/office/drawing/2014/main" id="{77837E3C-4A6F-96D9-5656-F092B4B56F85}"/>
              </a:ext>
            </a:extLst>
          </p:cNvPr>
          <p:cNvSpPr>
            <a:spLocks/>
          </p:cNvSpPr>
          <p:nvPr/>
        </p:nvSpPr>
        <p:spPr bwMode="auto">
          <a:xfrm>
            <a:off x="3019425" y="6140450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3" name="Line 57">
            <a:extLst>
              <a:ext uri="{FF2B5EF4-FFF2-40B4-BE49-F238E27FC236}">
                <a16:creationId xmlns:a16="http://schemas.microsoft.com/office/drawing/2014/main" id="{F9ADDC4B-7402-6EA2-B44B-D2D83521F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6059488"/>
            <a:ext cx="228600" cy="0"/>
          </a:xfrm>
          <a:prstGeom prst="line">
            <a:avLst/>
          </a:prstGeom>
          <a:noFill/>
          <a:ln w="28575">
            <a:solidFill>
              <a:srgbClr val="232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4" name="Freeform 58">
            <a:extLst>
              <a:ext uri="{FF2B5EF4-FFF2-40B4-BE49-F238E27FC236}">
                <a16:creationId xmlns:a16="http://schemas.microsoft.com/office/drawing/2014/main" id="{C4A049A7-D54B-9BA4-37DA-8498AC60B9F4}"/>
              </a:ext>
            </a:extLst>
          </p:cNvPr>
          <p:cNvSpPr>
            <a:spLocks/>
          </p:cNvSpPr>
          <p:nvPr/>
        </p:nvSpPr>
        <p:spPr bwMode="auto">
          <a:xfrm>
            <a:off x="3709988" y="5678488"/>
            <a:ext cx="223837" cy="1587"/>
          </a:xfrm>
          <a:custGeom>
            <a:avLst/>
            <a:gdLst>
              <a:gd name="T0" fmla="*/ 0 w 141"/>
              <a:gd name="T1" fmla="*/ 0 h 1"/>
              <a:gd name="T2" fmla="*/ 141 w 14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1" h="1">
                <a:moveTo>
                  <a:pt x="0" y="0"/>
                </a:moveTo>
                <a:lnTo>
                  <a:pt x="141" y="0"/>
                </a:lnTo>
              </a:path>
            </a:pathLst>
          </a:custGeom>
          <a:noFill/>
          <a:ln w="28575" cap="flat" cmpd="sng">
            <a:solidFill>
              <a:srgbClr val="232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5" name="Freeform 59">
            <a:extLst>
              <a:ext uri="{FF2B5EF4-FFF2-40B4-BE49-F238E27FC236}">
                <a16:creationId xmlns:a16="http://schemas.microsoft.com/office/drawing/2014/main" id="{3AF38A73-D1C5-D5FA-9180-684B304858E4}"/>
              </a:ext>
            </a:extLst>
          </p:cNvPr>
          <p:cNvSpPr>
            <a:spLocks/>
          </p:cNvSpPr>
          <p:nvPr/>
        </p:nvSpPr>
        <p:spPr bwMode="auto">
          <a:xfrm>
            <a:off x="3938588" y="5526088"/>
            <a:ext cx="1587" cy="147637"/>
          </a:xfrm>
          <a:custGeom>
            <a:avLst/>
            <a:gdLst>
              <a:gd name="T0" fmla="*/ 0 w 1"/>
              <a:gd name="T1" fmla="*/ 0 h 93"/>
              <a:gd name="T2" fmla="*/ 0 w 1"/>
              <a:gd name="T3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3">
                <a:moveTo>
                  <a:pt x="0" y="0"/>
                </a:moveTo>
                <a:lnTo>
                  <a:pt x="0" y="93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6" name="Freeform 60">
            <a:extLst>
              <a:ext uri="{FF2B5EF4-FFF2-40B4-BE49-F238E27FC236}">
                <a16:creationId xmlns:a16="http://schemas.microsoft.com/office/drawing/2014/main" id="{97C1DC8A-A123-36CB-496B-0C2229DEE8B1}"/>
              </a:ext>
            </a:extLst>
          </p:cNvPr>
          <p:cNvSpPr>
            <a:spLocks/>
          </p:cNvSpPr>
          <p:nvPr/>
        </p:nvSpPr>
        <p:spPr bwMode="auto">
          <a:xfrm>
            <a:off x="4438650" y="5364163"/>
            <a:ext cx="188913" cy="109537"/>
          </a:xfrm>
          <a:custGeom>
            <a:avLst/>
            <a:gdLst>
              <a:gd name="T0" fmla="*/ 0 w 119"/>
              <a:gd name="T1" fmla="*/ 0 h 69"/>
              <a:gd name="T2" fmla="*/ 60 w 119"/>
              <a:gd name="T3" fmla="*/ 32 h 69"/>
              <a:gd name="T4" fmla="*/ 119 w 119"/>
              <a:gd name="T5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69">
                <a:moveTo>
                  <a:pt x="0" y="0"/>
                </a:moveTo>
                <a:lnTo>
                  <a:pt x="60" y="32"/>
                </a:lnTo>
                <a:lnTo>
                  <a:pt x="119" y="69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7" name="Line 61">
            <a:extLst>
              <a:ext uri="{FF2B5EF4-FFF2-40B4-BE49-F238E27FC236}">
                <a16:creationId xmlns:a16="http://schemas.microsoft.com/office/drawing/2014/main" id="{439066F2-3EEC-4EB7-010F-D62FF835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7563" y="5478463"/>
            <a:ext cx="228600" cy="0"/>
          </a:xfrm>
          <a:prstGeom prst="line">
            <a:avLst/>
          </a:prstGeom>
          <a:noFill/>
          <a:ln w="28575">
            <a:solidFill>
              <a:srgbClr val="232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8" name="Freeform 62">
            <a:extLst>
              <a:ext uri="{FF2B5EF4-FFF2-40B4-BE49-F238E27FC236}">
                <a16:creationId xmlns:a16="http://schemas.microsoft.com/office/drawing/2014/main" id="{6D45BDEC-06FE-DB34-2073-FA52EAEAAF6A}"/>
              </a:ext>
            </a:extLst>
          </p:cNvPr>
          <p:cNvSpPr>
            <a:spLocks/>
          </p:cNvSpPr>
          <p:nvPr/>
        </p:nvSpPr>
        <p:spPr bwMode="auto">
          <a:xfrm>
            <a:off x="3933825" y="5364163"/>
            <a:ext cx="219075" cy="147637"/>
          </a:xfrm>
          <a:custGeom>
            <a:avLst/>
            <a:gdLst>
              <a:gd name="T0" fmla="*/ 138 w 138"/>
              <a:gd name="T1" fmla="*/ 0 h 93"/>
              <a:gd name="T2" fmla="*/ 92 w 138"/>
              <a:gd name="T3" fmla="*/ 23 h 93"/>
              <a:gd name="T4" fmla="*/ 51 w 138"/>
              <a:gd name="T5" fmla="*/ 50 h 93"/>
              <a:gd name="T6" fmla="*/ 0 w 138"/>
              <a:gd name="T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93">
                <a:moveTo>
                  <a:pt x="138" y="0"/>
                </a:moveTo>
                <a:lnTo>
                  <a:pt x="92" y="23"/>
                </a:lnTo>
                <a:lnTo>
                  <a:pt x="51" y="50"/>
                </a:lnTo>
                <a:lnTo>
                  <a:pt x="0" y="93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599" name="Freeform 63">
            <a:extLst>
              <a:ext uri="{FF2B5EF4-FFF2-40B4-BE49-F238E27FC236}">
                <a16:creationId xmlns:a16="http://schemas.microsoft.com/office/drawing/2014/main" id="{14185B89-0602-A392-C1E8-BEE393D81F31}"/>
              </a:ext>
            </a:extLst>
          </p:cNvPr>
          <p:cNvSpPr>
            <a:spLocks/>
          </p:cNvSpPr>
          <p:nvPr/>
        </p:nvSpPr>
        <p:spPr bwMode="auto">
          <a:xfrm>
            <a:off x="4154488" y="5362575"/>
            <a:ext cx="287337" cy="87313"/>
          </a:xfrm>
          <a:custGeom>
            <a:avLst/>
            <a:gdLst>
              <a:gd name="T0" fmla="*/ 0 w 161"/>
              <a:gd name="T1" fmla="*/ 0 h 1"/>
              <a:gd name="T2" fmla="*/ 161 w 16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1" h="1">
                <a:moveTo>
                  <a:pt x="0" y="0"/>
                </a:moveTo>
                <a:lnTo>
                  <a:pt x="161" y="0"/>
                </a:lnTo>
              </a:path>
            </a:pathLst>
          </a:custGeom>
          <a:noFill/>
          <a:ln w="28575" cap="flat" cmpd="sng">
            <a:solidFill>
              <a:srgbClr val="232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0" name="Line 64">
            <a:extLst>
              <a:ext uri="{FF2B5EF4-FFF2-40B4-BE49-F238E27FC236}">
                <a16:creationId xmlns:a16="http://schemas.microsoft.com/office/drawing/2014/main" id="{F312D50A-C557-B8AD-3B73-812C1032B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5678488"/>
            <a:ext cx="228600" cy="25241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1" name="Line 65">
            <a:extLst>
              <a:ext uri="{FF2B5EF4-FFF2-40B4-BE49-F238E27FC236}">
                <a16:creationId xmlns:a16="http://schemas.microsoft.com/office/drawing/2014/main" id="{4345CC36-6214-0A46-E895-66A5CCA9D7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1588" y="5929313"/>
            <a:ext cx="228600" cy="0"/>
          </a:xfrm>
          <a:prstGeom prst="line">
            <a:avLst/>
          </a:prstGeom>
          <a:noFill/>
          <a:ln w="28575">
            <a:solidFill>
              <a:srgbClr val="232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2" name="Freeform 66">
            <a:extLst>
              <a:ext uri="{FF2B5EF4-FFF2-40B4-BE49-F238E27FC236}">
                <a16:creationId xmlns:a16="http://schemas.microsoft.com/office/drawing/2014/main" id="{543440EC-C12B-9C22-C370-CC73395EAAEE}"/>
              </a:ext>
            </a:extLst>
          </p:cNvPr>
          <p:cNvSpPr>
            <a:spLocks/>
          </p:cNvSpPr>
          <p:nvPr/>
        </p:nvSpPr>
        <p:spPr bwMode="auto">
          <a:xfrm>
            <a:off x="2795588" y="6135688"/>
            <a:ext cx="228600" cy="1587"/>
          </a:xfrm>
          <a:custGeom>
            <a:avLst/>
            <a:gdLst>
              <a:gd name="T0" fmla="*/ 0 w 144"/>
              <a:gd name="T1" fmla="*/ 0 h 1"/>
              <a:gd name="T2" fmla="*/ 144 w 14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4" h="1">
                <a:moveTo>
                  <a:pt x="0" y="0"/>
                </a:moveTo>
                <a:lnTo>
                  <a:pt x="144" y="0"/>
                </a:lnTo>
              </a:path>
            </a:pathLst>
          </a:custGeom>
          <a:noFill/>
          <a:ln w="28575" cap="flat" cmpd="sng">
            <a:solidFill>
              <a:srgbClr val="232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3" name="Freeform 67">
            <a:extLst>
              <a:ext uri="{FF2B5EF4-FFF2-40B4-BE49-F238E27FC236}">
                <a16:creationId xmlns:a16="http://schemas.microsoft.com/office/drawing/2014/main" id="{0E25F1C8-8CAA-9832-400C-54DB006AC069}"/>
              </a:ext>
            </a:extLst>
          </p:cNvPr>
          <p:cNvSpPr>
            <a:spLocks/>
          </p:cNvSpPr>
          <p:nvPr/>
        </p:nvSpPr>
        <p:spPr bwMode="auto">
          <a:xfrm>
            <a:off x="1655763" y="5943600"/>
            <a:ext cx="214312" cy="528638"/>
          </a:xfrm>
          <a:custGeom>
            <a:avLst/>
            <a:gdLst>
              <a:gd name="T0" fmla="*/ 0 w 135"/>
              <a:gd name="T1" fmla="*/ 333 h 333"/>
              <a:gd name="T2" fmla="*/ 33 w 135"/>
              <a:gd name="T3" fmla="*/ 250 h 333"/>
              <a:gd name="T4" fmla="*/ 72 w 135"/>
              <a:gd name="T5" fmla="*/ 148 h 333"/>
              <a:gd name="T6" fmla="*/ 103 w 135"/>
              <a:gd name="T7" fmla="*/ 69 h 333"/>
              <a:gd name="T8" fmla="*/ 135 w 135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333">
                <a:moveTo>
                  <a:pt x="0" y="333"/>
                </a:moveTo>
                <a:cubicBezTo>
                  <a:pt x="5" y="319"/>
                  <a:pt x="21" y="281"/>
                  <a:pt x="33" y="250"/>
                </a:cubicBezTo>
                <a:cubicBezTo>
                  <a:pt x="45" y="219"/>
                  <a:pt x="60" y="178"/>
                  <a:pt x="72" y="148"/>
                </a:cubicBezTo>
                <a:cubicBezTo>
                  <a:pt x="84" y="118"/>
                  <a:pt x="92" y="94"/>
                  <a:pt x="103" y="69"/>
                </a:cubicBezTo>
                <a:cubicBezTo>
                  <a:pt x="114" y="44"/>
                  <a:pt x="128" y="14"/>
                  <a:pt x="135" y="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4" name="Line 68">
            <a:extLst>
              <a:ext uri="{FF2B5EF4-FFF2-40B4-BE49-F238E27FC236}">
                <a16:creationId xmlns:a16="http://schemas.microsoft.com/office/drawing/2014/main" id="{2ADAF66E-126C-125A-2721-B2E70F4E1F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9788" y="5654675"/>
            <a:ext cx="0" cy="2873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5" name="Freeform 69">
            <a:extLst>
              <a:ext uri="{FF2B5EF4-FFF2-40B4-BE49-F238E27FC236}">
                <a16:creationId xmlns:a16="http://schemas.microsoft.com/office/drawing/2014/main" id="{AF91BD3A-6BEB-E237-8BA7-68E77E8A072A}"/>
              </a:ext>
            </a:extLst>
          </p:cNvPr>
          <p:cNvSpPr>
            <a:spLocks/>
          </p:cNvSpPr>
          <p:nvPr/>
        </p:nvSpPr>
        <p:spPr bwMode="auto">
          <a:xfrm>
            <a:off x="2109788" y="5648325"/>
            <a:ext cx="222250" cy="95250"/>
          </a:xfrm>
          <a:custGeom>
            <a:avLst/>
            <a:gdLst>
              <a:gd name="T0" fmla="*/ 0 w 140"/>
              <a:gd name="T1" fmla="*/ 1 h 60"/>
              <a:gd name="T2" fmla="*/ 35 w 140"/>
              <a:gd name="T3" fmla="*/ 1 h 60"/>
              <a:gd name="T4" fmla="*/ 69 w 140"/>
              <a:gd name="T5" fmla="*/ 10 h 60"/>
              <a:gd name="T6" fmla="*/ 110 w 140"/>
              <a:gd name="T7" fmla="*/ 36 h 60"/>
              <a:gd name="T8" fmla="*/ 140 w 140"/>
              <a:gd name="T9" fmla="*/ 6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60">
                <a:moveTo>
                  <a:pt x="0" y="1"/>
                </a:moveTo>
                <a:cubicBezTo>
                  <a:pt x="6" y="1"/>
                  <a:pt x="24" y="0"/>
                  <a:pt x="35" y="1"/>
                </a:cubicBezTo>
                <a:cubicBezTo>
                  <a:pt x="46" y="2"/>
                  <a:pt x="57" y="4"/>
                  <a:pt x="69" y="10"/>
                </a:cubicBezTo>
                <a:cubicBezTo>
                  <a:pt x="81" y="16"/>
                  <a:pt x="98" y="28"/>
                  <a:pt x="110" y="36"/>
                </a:cubicBezTo>
                <a:cubicBezTo>
                  <a:pt x="122" y="44"/>
                  <a:pt x="134" y="55"/>
                  <a:pt x="140" y="6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6" name="Line 70">
            <a:extLst>
              <a:ext uri="{FF2B5EF4-FFF2-40B4-BE49-F238E27FC236}">
                <a16:creationId xmlns:a16="http://schemas.microsoft.com/office/drawing/2014/main" id="{512404C4-99F6-C80C-3883-1C8F23C9C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5754688"/>
            <a:ext cx="0" cy="215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7" name="Freeform 71">
            <a:extLst>
              <a:ext uri="{FF2B5EF4-FFF2-40B4-BE49-F238E27FC236}">
                <a16:creationId xmlns:a16="http://schemas.microsoft.com/office/drawing/2014/main" id="{CC3FA3FD-BDAB-1DA5-A770-411ED33272AF}"/>
              </a:ext>
            </a:extLst>
          </p:cNvPr>
          <p:cNvSpPr>
            <a:spLocks/>
          </p:cNvSpPr>
          <p:nvPr/>
        </p:nvSpPr>
        <p:spPr bwMode="auto">
          <a:xfrm>
            <a:off x="2562225" y="5964238"/>
            <a:ext cx="228600" cy="166687"/>
          </a:xfrm>
          <a:custGeom>
            <a:avLst/>
            <a:gdLst>
              <a:gd name="T0" fmla="*/ 0 w 144"/>
              <a:gd name="T1" fmla="*/ 0 h 105"/>
              <a:gd name="T2" fmla="*/ 33 w 144"/>
              <a:gd name="T3" fmla="*/ 27 h 105"/>
              <a:gd name="T4" fmla="*/ 75 w 144"/>
              <a:gd name="T5" fmla="*/ 63 h 105"/>
              <a:gd name="T6" fmla="*/ 114 w 144"/>
              <a:gd name="T7" fmla="*/ 90 h 105"/>
              <a:gd name="T8" fmla="*/ 144 w 144"/>
              <a:gd name="T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05">
                <a:moveTo>
                  <a:pt x="0" y="0"/>
                </a:moveTo>
                <a:cubicBezTo>
                  <a:pt x="5" y="4"/>
                  <a:pt x="20" y="16"/>
                  <a:pt x="33" y="27"/>
                </a:cubicBezTo>
                <a:cubicBezTo>
                  <a:pt x="46" y="38"/>
                  <a:pt x="61" y="52"/>
                  <a:pt x="75" y="63"/>
                </a:cubicBezTo>
                <a:cubicBezTo>
                  <a:pt x="89" y="74"/>
                  <a:pt x="103" y="83"/>
                  <a:pt x="114" y="90"/>
                </a:cubicBezTo>
                <a:cubicBezTo>
                  <a:pt x="125" y="97"/>
                  <a:pt x="138" y="102"/>
                  <a:pt x="144" y="105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8" name="Freeform 72">
            <a:extLst>
              <a:ext uri="{FF2B5EF4-FFF2-40B4-BE49-F238E27FC236}">
                <a16:creationId xmlns:a16="http://schemas.microsoft.com/office/drawing/2014/main" id="{DF98DE9E-6FE0-C3FA-7569-A54975DF5F0B}"/>
              </a:ext>
            </a:extLst>
          </p:cNvPr>
          <p:cNvSpPr>
            <a:spLocks/>
          </p:cNvSpPr>
          <p:nvPr/>
        </p:nvSpPr>
        <p:spPr bwMode="auto">
          <a:xfrm>
            <a:off x="3028950" y="6073775"/>
            <a:ext cx="242888" cy="131763"/>
          </a:xfrm>
          <a:custGeom>
            <a:avLst/>
            <a:gdLst>
              <a:gd name="T0" fmla="*/ 0 w 153"/>
              <a:gd name="T1" fmla="*/ 83 h 83"/>
              <a:gd name="T2" fmla="*/ 39 w 153"/>
              <a:gd name="T3" fmla="*/ 72 h 83"/>
              <a:gd name="T4" fmla="*/ 77 w 153"/>
              <a:gd name="T5" fmla="*/ 54 h 83"/>
              <a:gd name="T6" fmla="*/ 110 w 153"/>
              <a:gd name="T7" fmla="*/ 33 h 83"/>
              <a:gd name="T8" fmla="*/ 153 w 153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83">
                <a:moveTo>
                  <a:pt x="0" y="83"/>
                </a:moveTo>
                <a:cubicBezTo>
                  <a:pt x="6" y="81"/>
                  <a:pt x="26" y="77"/>
                  <a:pt x="39" y="72"/>
                </a:cubicBezTo>
                <a:cubicBezTo>
                  <a:pt x="52" y="67"/>
                  <a:pt x="65" y="60"/>
                  <a:pt x="77" y="54"/>
                </a:cubicBezTo>
                <a:cubicBezTo>
                  <a:pt x="89" y="48"/>
                  <a:pt x="97" y="42"/>
                  <a:pt x="110" y="33"/>
                </a:cubicBezTo>
                <a:cubicBezTo>
                  <a:pt x="123" y="24"/>
                  <a:pt x="144" y="7"/>
                  <a:pt x="153" y="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09" name="Line 73">
            <a:extLst>
              <a:ext uri="{FF2B5EF4-FFF2-40B4-BE49-F238E27FC236}">
                <a16:creationId xmlns:a16="http://schemas.microsoft.com/office/drawing/2014/main" id="{6F430172-1CAF-7176-8053-58264637B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8" y="5907088"/>
            <a:ext cx="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0" name="Freeform 74">
            <a:extLst>
              <a:ext uri="{FF2B5EF4-FFF2-40B4-BE49-F238E27FC236}">
                <a16:creationId xmlns:a16="http://schemas.microsoft.com/office/drawing/2014/main" id="{653D313F-D248-B930-3B5B-975E5858EFD1}"/>
              </a:ext>
            </a:extLst>
          </p:cNvPr>
          <p:cNvSpPr>
            <a:spLocks/>
          </p:cNvSpPr>
          <p:nvPr/>
        </p:nvSpPr>
        <p:spPr bwMode="auto">
          <a:xfrm>
            <a:off x="3484563" y="5692775"/>
            <a:ext cx="225425" cy="209550"/>
          </a:xfrm>
          <a:custGeom>
            <a:avLst/>
            <a:gdLst>
              <a:gd name="T0" fmla="*/ 0 w 142"/>
              <a:gd name="T1" fmla="*/ 132 h 132"/>
              <a:gd name="T2" fmla="*/ 33 w 142"/>
              <a:gd name="T3" fmla="*/ 101 h 132"/>
              <a:gd name="T4" fmla="*/ 72 w 142"/>
              <a:gd name="T5" fmla="*/ 65 h 132"/>
              <a:gd name="T6" fmla="*/ 106 w 142"/>
              <a:gd name="T7" fmla="*/ 33 h 132"/>
              <a:gd name="T8" fmla="*/ 142 w 142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32">
                <a:moveTo>
                  <a:pt x="0" y="132"/>
                </a:moveTo>
                <a:cubicBezTo>
                  <a:pt x="6" y="127"/>
                  <a:pt x="21" y="112"/>
                  <a:pt x="33" y="101"/>
                </a:cubicBezTo>
                <a:cubicBezTo>
                  <a:pt x="45" y="90"/>
                  <a:pt x="60" y="76"/>
                  <a:pt x="72" y="65"/>
                </a:cubicBezTo>
                <a:cubicBezTo>
                  <a:pt x="84" y="54"/>
                  <a:pt x="94" y="44"/>
                  <a:pt x="106" y="33"/>
                </a:cubicBezTo>
                <a:cubicBezTo>
                  <a:pt x="118" y="22"/>
                  <a:pt x="134" y="7"/>
                  <a:pt x="142" y="0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1" name="Freeform 75">
            <a:extLst>
              <a:ext uri="{FF2B5EF4-FFF2-40B4-BE49-F238E27FC236}">
                <a16:creationId xmlns:a16="http://schemas.microsoft.com/office/drawing/2014/main" id="{E525CADB-6685-7D40-031B-0C538613B82B}"/>
              </a:ext>
            </a:extLst>
          </p:cNvPr>
          <p:cNvSpPr>
            <a:spLocks/>
          </p:cNvSpPr>
          <p:nvPr/>
        </p:nvSpPr>
        <p:spPr bwMode="auto">
          <a:xfrm>
            <a:off x="4852988" y="5484813"/>
            <a:ext cx="1587" cy="201612"/>
          </a:xfrm>
          <a:custGeom>
            <a:avLst/>
            <a:gdLst>
              <a:gd name="T0" fmla="*/ 0 w 1"/>
              <a:gd name="T1" fmla="*/ 0 h 93"/>
              <a:gd name="T2" fmla="*/ 0 w 1"/>
              <a:gd name="T3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3">
                <a:moveTo>
                  <a:pt x="0" y="0"/>
                </a:moveTo>
                <a:lnTo>
                  <a:pt x="0" y="93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2" name="Line 76">
            <a:extLst>
              <a:ext uri="{FF2B5EF4-FFF2-40B4-BE49-F238E27FC236}">
                <a16:creationId xmlns:a16="http://schemas.microsoft.com/office/drawing/2014/main" id="{66BE3A26-8F9F-8842-FA48-1514AE334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1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3" name="Line 77">
            <a:extLst>
              <a:ext uri="{FF2B5EF4-FFF2-40B4-BE49-F238E27FC236}">
                <a16:creationId xmlns:a16="http://schemas.microsoft.com/office/drawing/2014/main" id="{05E8DC5F-9C8B-BFA4-54BB-891C4C0D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97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4" name="Line 78">
            <a:extLst>
              <a:ext uri="{FF2B5EF4-FFF2-40B4-BE49-F238E27FC236}">
                <a16:creationId xmlns:a16="http://schemas.microsoft.com/office/drawing/2014/main" id="{28004717-8A70-D1BE-243B-6D261272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5" name="Line 79">
            <a:extLst>
              <a:ext uri="{FF2B5EF4-FFF2-40B4-BE49-F238E27FC236}">
                <a16:creationId xmlns:a16="http://schemas.microsoft.com/office/drawing/2014/main" id="{B98B7610-6B5E-81DF-2FE0-084810418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6" name="Line 80">
            <a:extLst>
              <a:ext uri="{FF2B5EF4-FFF2-40B4-BE49-F238E27FC236}">
                <a16:creationId xmlns:a16="http://schemas.microsoft.com/office/drawing/2014/main" id="{2A1069CE-8BCE-8080-126C-98476F662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55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7" name="Line 81">
            <a:extLst>
              <a:ext uri="{FF2B5EF4-FFF2-40B4-BE49-F238E27FC236}">
                <a16:creationId xmlns:a16="http://schemas.microsoft.com/office/drawing/2014/main" id="{8A7B25B2-B0CD-0140-372F-F5E848F7B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8" name="Line 82">
            <a:extLst>
              <a:ext uri="{FF2B5EF4-FFF2-40B4-BE49-F238E27FC236}">
                <a16:creationId xmlns:a16="http://schemas.microsoft.com/office/drawing/2014/main" id="{C19C3CCF-7788-1BF9-CFFD-468F3D83C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19" name="Line 83">
            <a:extLst>
              <a:ext uri="{FF2B5EF4-FFF2-40B4-BE49-F238E27FC236}">
                <a16:creationId xmlns:a16="http://schemas.microsoft.com/office/drawing/2014/main" id="{ACB9378B-511C-C2B0-11DE-3857BF7E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3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0" name="Line 84">
            <a:extLst>
              <a:ext uri="{FF2B5EF4-FFF2-40B4-BE49-F238E27FC236}">
                <a16:creationId xmlns:a16="http://schemas.microsoft.com/office/drawing/2014/main" id="{74DB697A-00BC-6707-8610-A62EB48CE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1" name="Line 85">
            <a:extLst>
              <a:ext uri="{FF2B5EF4-FFF2-40B4-BE49-F238E27FC236}">
                <a16:creationId xmlns:a16="http://schemas.microsoft.com/office/drawing/2014/main" id="{7D6563A0-E1C6-F4FF-E3AB-FC1A9268F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2" name="Line 86">
            <a:extLst>
              <a:ext uri="{FF2B5EF4-FFF2-40B4-BE49-F238E27FC236}">
                <a16:creationId xmlns:a16="http://schemas.microsoft.com/office/drawing/2014/main" id="{4D15F3F4-AB07-2369-E19A-838A2EABA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3" name="Line 87">
            <a:extLst>
              <a:ext uri="{FF2B5EF4-FFF2-40B4-BE49-F238E27FC236}">
                <a16:creationId xmlns:a16="http://schemas.microsoft.com/office/drawing/2014/main" id="{1D2FF168-05CE-2D2C-9080-1FBE28BE6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4" name="Line 88">
            <a:extLst>
              <a:ext uri="{FF2B5EF4-FFF2-40B4-BE49-F238E27FC236}">
                <a16:creationId xmlns:a16="http://schemas.microsoft.com/office/drawing/2014/main" id="{076E2EE2-F7AA-BC52-CF14-34E7175C1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5" name="Line 89">
            <a:extLst>
              <a:ext uri="{FF2B5EF4-FFF2-40B4-BE49-F238E27FC236}">
                <a16:creationId xmlns:a16="http://schemas.microsoft.com/office/drawing/2014/main" id="{552BE423-0A38-E4A3-2789-74B611B7F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6" name="Line 90">
            <a:extLst>
              <a:ext uri="{FF2B5EF4-FFF2-40B4-BE49-F238E27FC236}">
                <a16:creationId xmlns:a16="http://schemas.microsoft.com/office/drawing/2014/main" id="{5FF64359-2491-17E4-E33A-364D357C8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15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7" name="Line 91">
            <a:extLst>
              <a:ext uri="{FF2B5EF4-FFF2-40B4-BE49-F238E27FC236}">
                <a16:creationId xmlns:a16="http://schemas.microsoft.com/office/drawing/2014/main" id="{FB1B0D69-08B7-482E-60AD-DFA74B38F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5373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9628" name="Rectangle 92">
            <a:extLst>
              <a:ext uri="{FF2B5EF4-FFF2-40B4-BE49-F238E27FC236}">
                <a16:creationId xmlns:a16="http://schemas.microsoft.com/office/drawing/2014/main" id="{C43CD2B0-500D-C8A9-7992-105E7EA76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5145088"/>
            <a:ext cx="2590800" cy="1533525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66"/>
                </a:solidFill>
                <a:latin typeface="宋体" panose="02010600030101010101" pitchFamily="2" charset="-122"/>
              </a:rPr>
              <a:t>进行</a:t>
            </a:r>
            <a:r>
              <a:rPr lang="en-US" altLang="zh-CN" sz="2000">
                <a:solidFill>
                  <a:srgbClr val="000066"/>
                </a:solidFill>
                <a:latin typeface="宋体" panose="02010600030101010101" pitchFamily="2" charset="-122"/>
              </a:rPr>
              <a:t>A/D</a:t>
            </a:r>
            <a:r>
              <a:rPr lang="zh-CN" altLang="en-US" sz="2000">
                <a:solidFill>
                  <a:srgbClr val="000066"/>
                </a:solidFill>
                <a:latin typeface="宋体" panose="02010600030101010101" pitchFamily="2" charset="-122"/>
              </a:rPr>
              <a:t>转换时所用的输入电压，就是对保持下来的采样电压（每次采样结束时的输入电压）进行转换。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>
            <a:extLst>
              <a:ext uri="{FF2B5EF4-FFF2-40B4-BE49-F238E27FC236}">
                <a16:creationId xmlns:a16="http://schemas.microsoft.com/office/drawing/2014/main" id="{14EA8341-A081-152C-930D-FB84B584D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GB" sz="2400">
                <a:latin typeface="Times New Roman" panose="02020603050405020304" pitchFamily="18" charset="0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模拟量</a:t>
            </a:r>
            <a:r>
              <a:rPr lang="en-US" altLang="zh-CN" sz="2400"/>
              <a:t>I/O</a:t>
            </a:r>
            <a:r>
              <a:rPr lang="zh-CN" altLang="en-US" sz="2400"/>
              <a:t>接口的作用：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66"/>
                </a:solidFill>
              </a:rPr>
              <a:t>实际工业生产环境</a:t>
            </a:r>
            <a:r>
              <a:rPr lang="en-US" altLang="zh-CN" b="1">
                <a:solidFill>
                  <a:srgbClr val="000066"/>
                </a:solidFill>
              </a:rPr>
              <a:t>——</a:t>
            </a:r>
            <a:r>
              <a:rPr lang="zh-CN" altLang="en-US" b="1">
                <a:solidFill>
                  <a:srgbClr val="000066"/>
                </a:solidFill>
              </a:rPr>
              <a:t>连续变化的模拟量 </a:t>
            </a:r>
          </a:p>
          <a:p>
            <a:pPr lvl="2">
              <a:buFontTx/>
              <a:buNone/>
            </a:pPr>
            <a:r>
              <a:rPr lang="zh-CN" altLang="en-US" sz="2400" b="1">
                <a:solidFill>
                  <a:srgbClr val="000066"/>
                </a:solidFill>
              </a:rPr>
              <a:t>例如：电压、电流、压力、温度、位移、流量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66"/>
                </a:solidFill>
              </a:rPr>
              <a:t>计算机内部</a:t>
            </a:r>
            <a:r>
              <a:rPr lang="en-US" altLang="zh-CN" b="1">
                <a:solidFill>
                  <a:srgbClr val="000066"/>
                </a:solidFill>
              </a:rPr>
              <a:t>——</a:t>
            </a:r>
            <a:r>
              <a:rPr lang="zh-CN" altLang="en-US" b="1">
                <a:solidFill>
                  <a:srgbClr val="000066"/>
                </a:solidFill>
              </a:rPr>
              <a:t>离散的数字量</a:t>
            </a:r>
          </a:p>
          <a:p>
            <a:pPr lvl="2">
              <a:buFontTx/>
              <a:buNone/>
            </a:pPr>
            <a:r>
              <a:rPr lang="zh-CN" altLang="en-US" sz="2400" b="1">
                <a:solidFill>
                  <a:srgbClr val="000066"/>
                </a:solidFill>
              </a:rPr>
              <a:t>二进制数、十进制数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66"/>
                </a:solidFill>
              </a:rPr>
              <a:t>工业生产过程的闭环控制</a:t>
            </a:r>
          </a:p>
        </p:txBody>
      </p:sp>
      <p:sp>
        <p:nvSpPr>
          <p:cNvPr id="419844" name="Rectangle 4">
            <a:extLst>
              <a:ext uri="{FF2B5EF4-FFF2-40B4-BE49-F238E27FC236}">
                <a16:creationId xmlns:a16="http://schemas.microsoft.com/office/drawing/2014/main" id="{723B4C1A-F8EB-2056-7F68-E66AFFB5E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86886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模拟量</a:t>
            </a:r>
          </a:p>
        </p:txBody>
      </p:sp>
      <p:sp>
        <p:nvSpPr>
          <p:cNvPr id="419845" name="Rectangle 5">
            <a:extLst>
              <a:ext uri="{FF2B5EF4-FFF2-40B4-BE49-F238E27FC236}">
                <a16:creationId xmlns:a16="http://schemas.microsoft.com/office/drawing/2014/main" id="{76A0504D-B7D4-1702-B8ED-7254DCAC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940300"/>
            <a:ext cx="1079500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419846" name="Rectangle 6">
            <a:extLst>
              <a:ext uri="{FF2B5EF4-FFF2-40B4-BE49-F238E27FC236}">
                <a16:creationId xmlns:a16="http://schemas.microsoft.com/office/drawing/2014/main" id="{144E4BAC-9C07-4E0D-5B85-587B28E6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4940300"/>
            <a:ext cx="576262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D/A</a:t>
            </a:r>
          </a:p>
        </p:txBody>
      </p:sp>
      <p:sp>
        <p:nvSpPr>
          <p:cNvPr id="419847" name="Rectangle 7">
            <a:extLst>
              <a:ext uri="{FF2B5EF4-FFF2-40B4-BE49-F238E27FC236}">
                <a16:creationId xmlns:a16="http://schemas.microsoft.com/office/drawing/2014/main" id="{A50897B8-E6C9-4B29-4212-34E76402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940300"/>
            <a:ext cx="865188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传感器</a:t>
            </a:r>
          </a:p>
        </p:txBody>
      </p:sp>
      <p:sp>
        <p:nvSpPr>
          <p:cNvPr id="419848" name="Rectangle 8">
            <a:extLst>
              <a:ext uri="{FF2B5EF4-FFF2-40B4-BE49-F238E27FC236}">
                <a16:creationId xmlns:a16="http://schemas.microsoft.com/office/drawing/2014/main" id="{65F65F6E-E5A1-BE49-2E5F-CDE7F2DA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8" y="4940300"/>
            <a:ext cx="862012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执行元件</a:t>
            </a:r>
          </a:p>
        </p:txBody>
      </p:sp>
      <p:sp>
        <p:nvSpPr>
          <p:cNvPr id="419849" name="Line 9">
            <a:extLst>
              <a:ext uri="{FF2B5EF4-FFF2-40B4-BE49-F238E27FC236}">
                <a16:creationId xmlns:a16="http://schemas.microsoft.com/office/drawing/2014/main" id="{75C3F3E5-4EED-0C75-22C2-99C89EBB0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5156200"/>
            <a:ext cx="1008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50" name="Line 10">
            <a:extLst>
              <a:ext uri="{FF2B5EF4-FFF2-40B4-BE49-F238E27FC236}">
                <a16:creationId xmlns:a16="http://schemas.microsoft.com/office/drawing/2014/main" id="{0E4AA159-C738-DC85-DA65-B87B35DD3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562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51" name="Line 11">
            <a:extLst>
              <a:ext uri="{FF2B5EF4-FFF2-40B4-BE49-F238E27FC236}">
                <a16:creationId xmlns:a16="http://schemas.microsoft.com/office/drawing/2014/main" id="{6D93B5F8-BB2C-0511-CFA8-0826C9C5A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51562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52" name="Line 12">
            <a:extLst>
              <a:ext uri="{FF2B5EF4-FFF2-40B4-BE49-F238E27FC236}">
                <a16:creationId xmlns:a16="http://schemas.microsoft.com/office/drawing/2014/main" id="{C4B0152A-AF1C-EB69-ABD4-3AA57AA7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5156200"/>
            <a:ext cx="1008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53" name="Rectangle 13">
            <a:extLst>
              <a:ext uri="{FF2B5EF4-FFF2-40B4-BE49-F238E27FC236}">
                <a16:creationId xmlns:a16="http://schemas.microsoft.com/office/drawing/2014/main" id="{D70F5D08-0DCE-07DF-E9A4-DBA54BE6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940300"/>
            <a:ext cx="576263" cy="4318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A/D</a:t>
            </a:r>
          </a:p>
        </p:txBody>
      </p:sp>
      <p:sp>
        <p:nvSpPr>
          <p:cNvPr id="419854" name="Rectangle 14">
            <a:extLst>
              <a:ext uri="{FF2B5EF4-FFF2-40B4-BE49-F238E27FC236}">
                <a16:creationId xmlns:a16="http://schemas.microsoft.com/office/drawing/2014/main" id="{55D663F5-575D-7DD8-2413-CFD37268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486886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数字量</a:t>
            </a:r>
          </a:p>
        </p:txBody>
      </p:sp>
      <p:sp>
        <p:nvSpPr>
          <p:cNvPr id="419855" name="Rectangle 15">
            <a:extLst>
              <a:ext uri="{FF2B5EF4-FFF2-40B4-BE49-F238E27FC236}">
                <a16:creationId xmlns:a16="http://schemas.microsoft.com/office/drawing/2014/main" id="{69075A3F-50F6-AD6C-9A7F-55933DCF1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486886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数字量</a:t>
            </a:r>
          </a:p>
        </p:txBody>
      </p:sp>
      <p:sp>
        <p:nvSpPr>
          <p:cNvPr id="419856" name="Rectangle 16">
            <a:extLst>
              <a:ext uri="{FF2B5EF4-FFF2-40B4-BE49-F238E27FC236}">
                <a16:creationId xmlns:a16="http://schemas.microsoft.com/office/drawing/2014/main" id="{F59CE31A-D6E3-61CD-5828-AD660213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86886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模拟量</a:t>
            </a:r>
          </a:p>
        </p:txBody>
      </p:sp>
      <p:sp>
        <p:nvSpPr>
          <p:cNvPr id="419857" name="AutoShape 17">
            <a:extLst>
              <a:ext uri="{FF2B5EF4-FFF2-40B4-BE49-F238E27FC236}">
                <a16:creationId xmlns:a16="http://schemas.microsoft.com/office/drawing/2014/main" id="{CDDE027D-A5E2-B71D-3E71-21C22F9767C6}"/>
              </a:ext>
            </a:extLst>
          </p:cNvPr>
          <p:cNvSpPr>
            <a:spLocks/>
          </p:cNvSpPr>
          <p:nvPr/>
        </p:nvSpPr>
        <p:spPr bwMode="auto">
          <a:xfrm rot="16200000">
            <a:off x="2701132" y="4221956"/>
            <a:ext cx="144462" cy="2879725"/>
          </a:xfrm>
          <a:prstGeom prst="leftBrace">
            <a:avLst>
              <a:gd name="adj1" fmla="val 166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9858" name="AutoShape 18">
            <a:extLst>
              <a:ext uri="{FF2B5EF4-FFF2-40B4-BE49-F238E27FC236}">
                <a16:creationId xmlns:a16="http://schemas.microsoft.com/office/drawing/2014/main" id="{6D8CD5C9-32D6-3A0B-A330-8A286DE80766}"/>
              </a:ext>
            </a:extLst>
          </p:cNvPr>
          <p:cNvSpPr>
            <a:spLocks/>
          </p:cNvSpPr>
          <p:nvPr/>
        </p:nvSpPr>
        <p:spPr bwMode="auto">
          <a:xfrm rot="16200000">
            <a:off x="6804820" y="4221956"/>
            <a:ext cx="144462" cy="2879725"/>
          </a:xfrm>
          <a:prstGeom prst="leftBrace">
            <a:avLst>
              <a:gd name="adj1" fmla="val 1661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9859" name="Rectangle 19">
            <a:extLst>
              <a:ext uri="{FF2B5EF4-FFF2-40B4-BE49-F238E27FC236}">
                <a16:creationId xmlns:a16="http://schemas.microsoft.com/office/drawing/2014/main" id="{1CD39D57-1827-B732-1C05-760F8F24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876925"/>
            <a:ext cx="18732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latin typeface="宋体" panose="02010600030101010101" pitchFamily="2" charset="-122"/>
              </a:rPr>
              <a:t>模拟量输入</a:t>
            </a:r>
            <a:endParaRPr lang="en-US" altLang="zh-CN" sz="18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(</a:t>
            </a:r>
            <a:r>
              <a:rPr lang="zh-CN" altLang="en-US" sz="1800">
                <a:latin typeface="宋体" panose="02010600030101010101" pitchFamily="2" charset="-122"/>
              </a:rPr>
              <a:t>数据采集</a:t>
            </a:r>
            <a:r>
              <a:rPr lang="en-US" altLang="zh-CN" sz="18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19860" name="Rectangle 20">
            <a:extLst>
              <a:ext uri="{FF2B5EF4-FFF2-40B4-BE49-F238E27FC236}">
                <a16:creationId xmlns:a16="http://schemas.microsoft.com/office/drawing/2014/main" id="{65D16ABF-191C-00AC-715E-BD94D5EB2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5876925"/>
            <a:ext cx="18732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latin typeface="宋体" panose="02010600030101010101" pitchFamily="2" charset="-122"/>
              </a:rPr>
              <a:t>模拟量输出</a:t>
            </a:r>
            <a:endParaRPr lang="en-US" altLang="zh-CN" sz="18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(</a:t>
            </a:r>
            <a:r>
              <a:rPr lang="zh-CN" altLang="en-US" sz="1800">
                <a:latin typeface="宋体" panose="02010600030101010101" pitchFamily="2" charset="-122"/>
              </a:rPr>
              <a:t>过程控制</a:t>
            </a:r>
            <a:r>
              <a:rPr lang="en-US" altLang="zh-CN" sz="180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19861" name="Rectangle 21">
            <a:extLst>
              <a:ext uri="{FF2B5EF4-FFF2-40B4-BE49-F238E27FC236}">
                <a16:creationId xmlns:a16="http://schemas.microsoft.com/office/drawing/2014/main" id="{FE7CC493-2F6F-07F9-CE32-3A07A601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968875"/>
            <a:ext cx="72072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latin typeface="宋体" panose="02010600030101010101" pitchFamily="2" charset="-122"/>
              </a:rPr>
              <a:t>计算机</a:t>
            </a:r>
            <a:endParaRPr lang="en-US" altLang="zh-CN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>
            <a:extLst>
              <a:ext uri="{FF2B5EF4-FFF2-40B4-BE49-F238E27FC236}">
                <a16:creationId xmlns:a16="http://schemas.microsoft.com/office/drawing/2014/main" id="{1212F601-7362-2D83-86C0-4FC6049EC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2) 量化和编码</a:t>
            </a:r>
          </a:p>
          <a:p>
            <a:r>
              <a:rPr lang="zh-CN" altLang="en-US" sz="2400">
                <a:solidFill>
                  <a:srgbClr val="800000"/>
                </a:solidFill>
              </a:rPr>
              <a:t>量化</a:t>
            </a:r>
            <a:r>
              <a:rPr lang="zh-CN" altLang="en-US" sz="2400"/>
              <a:t>就是用基本的量化电平的个数来表示采样到的模拟电压值。（量化电平的大小取决于</a:t>
            </a:r>
            <a:r>
              <a:rPr lang="en-US" altLang="zh-CN" sz="2400"/>
              <a:t>A/D</a:t>
            </a:r>
            <a:r>
              <a:rPr lang="zh-CN" altLang="en-US" sz="2400"/>
              <a:t>变换器的字长）</a:t>
            </a:r>
          </a:p>
          <a:p>
            <a:pPr lvl="1"/>
            <a:r>
              <a:rPr lang="zh-CN" altLang="en-US" sz="2000" b="1"/>
              <a:t>只有当电压值正好等于量化电平的整数倍时，量化后才是准确值，否则量化后的结果都只能是输入模似量的近似值。这种由于量化而产生的误差叫做量化误差。量化误差是由于量化电平的有限性造成的，只能减小，而无法消除。减小量化误差的办法是增加字长。</a:t>
            </a:r>
          </a:p>
          <a:p>
            <a:r>
              <a:rPr lang="zh-CN" altLang="en-US" sz="2400">
                <a:solidFill>
                  <a:srgbClr val="800000"/>
                </a:solidFill>
              </a:rPr>
              <a:t>编码</a:t>
            </a:r>
            <a:r>
              <a:rPr lang="zh-CN" altLang="en-US" sz="2400"/>
              <a:t>是把已经量化的模拟数值(它一定是量化电平的整数倍)用二进制码、</a:t>
            </a:r>
            <a:r>
              <a:rPr lang="en-US" altLang="zh-CN" sz="2400"/>
              <a:t>BCD</a:t>
            </a:r>
            <a:r>
              <a:rPr lang="zh-CN" altLang="en-US" sz="2400"/>
              <a:t>码或其它码来表示。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>
            <a:extLst>
              <a:ext uri="{FF2B5EF4-FFF2-40B4-BE49-F238E27FC236}">
                <a16:creationId xmlns:a16="http://schemas.microsoft.com/office/drawing/2014/main" id="{07F677B2-1681-5C3B-BCA1-7EA101FFA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A/D</a:t>
            </a:r>
            <a:r>
              <a:rPr lang="zh-CN" altLang="en-US" sz="2400"/>
              <a:t>转换器的分类</a:t>
            </a:r>
          </a:p>
          <a:p>
            <a:r>
              <a:rPr lang="zh-CN" altLang="en-US" sz="2400"/>
              <a:t>根据</a:t>
            </a:r>
            <a:r>
              <a:rPr lang="en-US" altLang="zh-CN" sz="2400"/>
              <a:t>A/D</a:t>
            </a:r>
            <a:r>
              <a:rPr lang="zh-CN" altLang="en-US" sz="2400"/>
              <a:t>转换原理和特点的不同，可把</a:t>
            </a:r>
            <a:r>
              <a:rPr lang="en-US" altLang="zh-CN" sz="2400"/>
              <a:t>ADC</a:t>
            </a:r>
            <a:r>
              <a:rPr lang="zh-CN" altLang="en-US" sz="2400"/>
              <a:t>分成两大类：</a:t>
            </a:r>
            <a:r>
              <a:rPr lang="zh-CN" altLang="en-US" sz="2400">
                <a:solidFill>
                  <a:srgbClr val="800000"/>
                </a:solidFill>
              </a:rPr>
              <a:t>直接</a:t>
            </a:r>
            <a:r>
              <a:rPr lang="en-US" altLang="zh-CN" sz="2400">
                <a:solidFill>
                  <a:srgbClr val="800000"/>
                </a:solidFill>
              </a:rPr>
              <a:t>ADC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800000"/>
                </a:solidFill>
              </a:rPr>
              <a:t>间接</a:t>
            </a:r>
            <a:r>
              <a:rPr lang="en-US" altLang="zh-CN" sz="2400">
                <a:solidFill>
                  <a:srgbClr val="800000"/>
                </a:solidFill>
              </a:rPr>
              <a:t>ADC</a:t>
            </a:r>
            <a:r>
              <a:rPr lang="en-US" altLang="zh-CN" sz="2400"/>
              <a:t>。</a:t>
            </a:r>
            <a:endParaRPr lang="zh-CN" altLang="en-US" sz="2400"/>
          </a:p>
          <a:p>
            <a:pPr lvl="1"/>
            <a:r>
              <a:rPr lang="zh-CN" altLang="en-US" sz="2000" b="1"/>
              <a:t>直接</a:t>
            </a:r>
            <a:r>
              <a:rPr lang="en-US" altLang="zh-CN" sz="2000" b="1"/>
              <a:t>ADC</a:t>
            </a:r>
            <a:r>
              <a:rPr lang="zh-CN" altLang="en-US" sz="2000" b="1"/>
              <a:t>是将模拟电压直接转换成数字量，常用的有：</a:t>
            </a:r>
          </a:p>
          <a:p>
            <a:pPr lvl="2"/>
            <a:r>
              <a:rPr lang="zh-CN" altLang="en-US" sz="2000" b="1">
                <a:solidFill>
                  <a:srgbClr val="800000"/>
                </a:solidFill>
              </a:rPr>
              <a:t>逐次逼近式</a:t>
            </a:r>
            <a:r>
              <a:rPr lang="en-US" altLang="zh-CN" sz="2000" b="1">
                <a:solidFill>
                  <a:srgbClr val="800000"/>
                </a:solidFill>
              </a:rPr>
              <a:t>ADC</a:t>
            </a:r>
            <a:r>
              <a:rPr lang="en-US" altLang="zh-CN" sz="2000" b="1"/>
              <a:t>、</a:t>
            </a:r>
            <a:r>
              <a:rPr lang="zh-CN" altLang="en-US" sz="2000" b="1"/>
              <a:t>计数式</a:t>
            </a:r>
            <a:r>
              <a:rPr lang="en-US" altLang="zh-CN" sz="2000" b="1"/>
              <a:t>ADC、</a:t>
            </a:r>
            <a:r>
              <a:rPr lang="zh-CN" altLang="en-US" sz="2000" b="1"/>
              <a:t>并行转换式</a:t>
            </a:r>
            <a:r>
              <a:rPr lang="en-US" altLang="zh-CN" sz="2000" b="1"/>
              <a:t>ADC</a:t>
            </a:r>
            <a:r>
              <a:rPr lang="zh-CN" altLang="en-US" sz="2000" b="1"/>
              <a:t>等。</a:t>
            </a:r>
          </a:p>
          <a:p>
            <a:pPr lvl="1"/>
            <a:r>
              <a:rPr lang="zh-CN" altLang="en-US" sz="2000" b="1"/>
              <a:t> 间接</a:t>
            </a:r>
            <a:r>
              <a:rPr lang="en-US" altLang="zh-CN" sz="2000" b="1"/>
              <a:t>ADC</a:t>
            </a:r>
            <a:r>
              <a:rPr lang="zh-CN" altLang="en-US" sz="2000" b="1"/>
              <a:t>是将模拟电压先转换成中间量，如脉冲周期</a:t>
            </a:r>
            <a:r>
              <a:rPr lang="en-US" altLang="zh-CN" sz="2000" b="1"/>
              <a:t>T、</a:t>
            </a:r>
            <a:r>
              <a:rPr lang="zh-CN" altLang="en-US" sz="2000" b="1"/>
              <a:t>脉冲频率</a:t>
            </a:r>
            <a:r>
              <a:rPr lang="en-US" altLang="zh-CN" sz="2000" b="1"/>
              <a:t>f、</a:t>
            </a:r>
            <a:r>
              <a:rPr lang="zh-CN" altLang="en-US" sz="2000" b="1"/>
              <a:t>脉冲宽度</a:t>
            </a:r>
            <a:r>
              <a:rPr lang="en-US" altLang="zh-CN" sz="2000" b="1"/>
              <a:t>τ</a:t>
            </a:r>
            <a:r>
              <a:rPr lang="zh-CN" altLang="en-US" sz="2000" b="1"/>
              <a:t>等，再将中间量变成数字量。常见的有：</a:t>
            </a:r>
          </a:p>
          <a:p>
            <a:pPr lvl="2"/>
            <a:r>
              <a:rPr lang="zh-CN" altLang="en-US" sz="2000" b="1"/>
              <a:t>单积分式</a:t>
            </a:r>
            <a:r>
              <a:rPr lang="en-US" altLang="zh-CN" sz="2000" b="1"/>
              <a:t>ADC、</a:t>
            </a:r>
            <a:r>
              <a:rPr lang="zh-CN" altLang="en-US" sz="2000" b="1"/>
              <a:t>双积分式</a:t>
            </a:r>
            <a:r>
              <a:rPr lang="en-US" altLang="zh-CN" sz="2000" b="1"/>
              <a:t>ADC，V/F</a:t>
            </a:r>
            <a:r>
              <a:rPr lang="zh-CN" altLang="en-US" sz="2000" b="1"/>
              <a:t>转换式</a:t>
            </a:r>
            <a:r>
              <a:rPr lang="en-US" altLang="zh-CN" sz="2000" b="1"/>
              <a:t>ADC</a:t>
            </a:r>
            <a:r>
              <a:rPr lang="zh-CN" altLang="en-US" sz="2000" b="1"/>
              <a:t>等。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DA3CDCFD-6546-FB95-8999-E4F813E9B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一、工作原理及技术指标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4555E3CD-B15E-5ECE-163D-A88971CF0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逐次逼近型</a:t>
            </a:r>
            <a:r>
              <a:rPr lang="en-US" altLang="zh-CN" sz="2400"/>
              <a:t>A/D</a:t>
            </a:r>
            <a:r>
              <a:rPr lang="zh-CN" altLang="en-US" sz="2400"/>
              <a:t>转换器</a:t>
            </a:r>
          </a:p>
          <a:p>
            <a:pPr lvl="1"/>
            <a:r>
              <a:rPr lang="zh-CN" altLang="en-US" sz="2000" b="1"/>
              <a:t>结构：由</a:t>
            </a:r>
            <a:r>
              <a:rPr lang="en-US" altLang="zh-CN" sz="2000" b="1"/>
              <a:t>D/A</a:t>
            </a:r>
            <a:r>
              <a:rPr lang="zh-CN" altLang="en-US" sz="2000" b="1"/>
              <a:t>转换器、比较器和逐次逼近寄存器</a:t>
            </a:r>
            <a:r>
              <a:rPr lang="en-US" altLang="zh-CN" sz="2000" b="1"/>
              <a:t>SAR</a:t>
            </a:r>
            <a:r>
              <a:rPr lang="zh-CN" altLang="en-US" sz="2000" b="1"/>
              <a:t>组成。见</a:t>
            </a:r>
            <a:r>
              <a:rPr lang="en-US" altLang="zh-CN" sz="2000" b="1"/>
              <a:t>P357</a:t>
            </a:r>
            <a:r>
              <a:rPr lang="zh-CN" altLang="en-US" sz="2000" b="1"/>
              <a:t>页图。</a:t>
            </a:r>
          </a:p>
        </p:txBody>
      </p:sp>
      <p:sp>
        <p:nvSpPr>
          <p:cNvPr id="454660" name="AutoShape 4">
            <a:extLst>
              <a:ext uri="{FF2B5EF4-FFF2-40B4-BE49-F238E27FC236}">
                <a16:creationId xmlns:a16="http://schemas.microsoft.com/office/drawing/2014/main" id="{AB3A7A42-78AE-B03D-A773-E7B8535F4A5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5807" y="4007643"/>
            <a:ext cx="1079500" cy="7921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61" name="Line 5">
            <a:extLst>
              <a:ext uri="{FF2B5EF4-FFF2-40B4-BE49-F238E27FC236}">
                <a16:creationId xmlns:a16="http://schemas.microsoft.com/office/drawing/2014/main" id="{22AE01EB-A858-52DE-3516-CABE20F4B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151313"/>
            <a:ext cx="6492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62" name="Text Box 6">
            <a:extLst>
              <a:ext uri="{FF2B5EF4-FFF2-40B4-BE49-F238E27FC236}">
                <a16:creationId xmlns:a16="http://schemas.microsoft.com/office/drawing/2014/main" id="{529B717F-1A1B-C9ED-2BA7-41847495C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4008438"/>
            <a:ext cx="215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V</a:t>
            </a:r>
            <a:r>
              <a:rPr lang="en-US" altLang="zh-CN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454663" name="Text Box 7">
            <a:extLst>
              <a:ext uri="{FF2B5EF4-FFF2-40B4-BE49-F238E27FC236}">
                <a16:creationId xmlns:a16="http://schemas.microsoft.com/office/drawing/2014/main" id="{39FDAEDF-2157-8B80-7645-D381D454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4008438"/>
            <a:ext cx="14446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54664" name="Text Box 8">
            <a:extLst>
              <a:ext uri="{FF2B5EF4-FFF2-40B4-BE49-F238E27FC236}">
                <a16:creationId xmlns:a16="http://schemas.microsoft.com/office/drawing/2014/main" id="{A3F9743E-A7E7-63B7-06EE-A641DC5CA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4583113"/>
            <a:ext cx="144462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b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54665" name="Line 9">
            <a:extLst>
              <a:ext uri="{FF2B5EF4-FFF2-40B4-BE49-F238E27FC236}">
                <a16:creationId xmlns:a16="http://schemas.microsoft.com/office/drawing/2014/main" id="{E47E02EC-4342-84E9-A55F-1730A94BB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4727575"/>
            <a:ext cx="287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66" name="Line 10">
            <a:extLst>
              <a:ext uri="{FF2B5EF4-FFF2-40B4-BE49-F238E27FC236}">
                <a16:creationId xmlns:a16="http://schemas.microsoft.com/office/drawing/2014/main" id="{FEC485B2-FCE4-7F28-390C-08C3581C8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5808663"/>
            <a:ext cx="15113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67" name="Line 11">
            <a:extLst>
              <a:ext uri="{FF2B5EF4-FFF2-40B4-BE49-F238E27FC236}">
                <a16:creationId xmlns:a16="http://schemas.microsoft.com/office/drawing/2014/main" id="{972AEEC3-D369-00C5-E037-990BBBDD9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727575"/>
            <a:ext cx="1587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68" name="Rectangle 12">
            <a:extLst>
              <a:ext uri="{FF2B5EF4-FFF2-40B4-BE49-F238E27FC236}">
                <a16:creationId xmlns:a16="http://schemas.microsoft.com/office/drawing/2014/main" id="{EBC316DA-8AF1-B802-D4E4-B771943E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24338"/>
            <a:ext cx="1368425" cy="35877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200">
                <a:latin typeface="Arial" panose="020B0604020202020204" pitchFamily="34" charset="0"/>
              </a:rPr>
              <a:t>逐次逼近寄存器</a:t>
            </a:r>
          </a:p>
        </p:txBody>
      </p:sp>
      <p:sp>
        <p:nvSpPr>
          <p:cNvPr id="454669" name="Line 13">
            <a:extLst>
              <a:ext uri="{FF2B5EF4-FFF2-40B4-BE49-F238E27FC236}">
                <a16:creationId xmlns:a16="http://schemas.microsoft.com/office/drawing/2014/main" id="{FE594EBE-301F-ACD1-702C-5CF4D2B21F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4402138"/>
            <a:ext cx="431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0" name="Rectangle 14">
            <a:extLst>
              <a:ext uri="{FF2B5EF4-FFF2-40B4-BE49-F238E27FC236}">
                <a16:creationId xmlns:a16="http://schemas.microsoft.com/office/drawing/2014/main" id="{CFE28781-3657-24DC-82AF-C4C2A848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91175"/>
            <a:ext cx="1368425" cy="35877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200">
                <a:latin typeface="Arial" panose="020B0604020202020204" pitchFamily="34" charset="0"/>
              </a:rPr>
              <a:t>D/A</a:t>
            </a:r>
            <a:r>
              <a:rPr lang="zh-CN" altLang="en-US" sz="1200">
                <a:latin typeface="Arial" panose="020B0604020202020204" pitchFamily="34" charset="0"/>
              </a:rPr>
              <a:t>转换器</a:t>
            </a:r>
          </a:p>
        </p:txBody>
      </p:sp>
      <p:sp>
        <p:nvSpPr>
          <p:cNvPr id="454671" name="Line 15">
            <a:extLst>
              <a:ext uri="{FF2B5EF4-FFF2-40B4-BE49-F238E27FC236}">
                <a16:creationId xmlns:a16="http://schemas.microsoft.com/office/drawing/2014/main" id="{DDE53DDE-78AC-D9B3-BCC2-2804FF9B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583113"/>
            <a:ext cx="15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2" name="Line 16">
            <a:extLst>
              <a:ext uri="{FF2B5EF4-FFF2-40B4-BE49-F238E27FC236}">
                <a16:creationId xmlns:a16="http://schemas.microsoft.com/office/drawing/2014/main" id="{F5D94573-FE4A-1106-FF1D-24D8516A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583113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3" name="Line 17">
            <a:extLst>
              <a:ext uri="{FF2B5EF4-FFF2-40B4-BE49-F238E27FC236}">
                <a16:creationId xmlns:a16="http://schemas.microsoft.com/office/drawing/2014/main" id="{689EF04E-C3F8-34E9-6B8E-24548A754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5238" y="4583113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4" name="Line 18">
            <a:extLst>
              <a:ext uri="{FF2B5EF4-FFF2-40B4-BE49-F238E27FC236}">
                <a16:creationId xmlns:a16="http://schemas.microsoft.com/office/drawing/2014/main" id="{04752EE8-E622-E809-752B-2A5C769D8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583113"/>
            <a:ext cx="15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5" name="Line 19">
            <a:extLst>
              <a:ext uri="{FF2B5EF4-FFF2-40B4-BE49-F238E27FC236}">
                <a16:creationId xmlns:a16="http://schemas.microsoft.com/office/drawing/2014/main" id="{E29B74C1-3E6A-58BA-C9B0-C78769761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583113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6" name="Line 20">
            <a:extLst>
              <a:ext uri="{FF2B5EF4-FFF2-40B4-BE49-F238E27FC236}">
                <a16:creationId xmlns:a16="http://schemas.microsoft.com/office/drawing/2014/main" id="{4278D9FF-790A-B4E0-25B6-104D741FB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4583113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7" name="Line 21">
            <a:extLst>
              <a:ext uri="{FF2B5EF4-FFF2-40B4-BE49-F238E27FC236}">
                <a16:creationId xmlns:a16="http://schemas.microsoft.com/office/drawing/2014/main" id="{72A14E69-86E8-E1B1-2EC8-3B8C83B9D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583113"/>
            <a:ext cx="15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8" name="Line 22">
            <a:extLst>
              <a:ext uri="{FF2B5EF4-FFF2-40B4-BE49-F238E27FC236}">
                <a16:creationId xmlns:a16="http://schemas.microsoft.com/office/drawing/2014/main" id="{7902BB6C-8A32-EEFF-F17C-9A2F926B5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583113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79" name="Line 23">
            <a:extLst>
              <a:ext uri="{FF2B5EF4-FFF2-40B4-BE49-F238E27FC236}">
                <a16:creationId xmlns:a16="http://schemas.microsoft.com/office/drawing/2014/main" id="{519C2FCF-8570-0407-7131-74D94AC4E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729163"/>
            <a:ext cx="7191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0" name="Line 24">
            <a:extLst>
              <a:ext uri="{FF2B5EF4-FFF2-40B4-BE49-F238E27FC236}">
                <a16:creationId xmlns:a16="http://schemas.microsoft.com/office/drawing/2014/main" id="{99E95776-7FD2-80BD-AE7B-2B2760B6D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4873625"/>
            <a:ext cx="10080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1" name="Line 25">
            <a:extLst>
              <a:ext uri="{FF2B5EF4-FFF2-40B4-BE49-F238E27FC236}">
                <a16:creationId xmlns:a16="http://schemas.microsoft.com/office/drawing/2014/main" id="{864BAAF4-1302-E64F-C092-6EAC4AF22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4800600"/>
            <a:ext cx="863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2" name="Line 26">
            <a:extLst>
              <a:ext uri="{FF2B5EF4-FFF2-40B4-BE49-F238E27FC236}">
                <a16:creationId xmlns:a16="http://schemas.microsoft.com/office/drawing/2014/main" id="{9E378E98-C07B-C033-1474-C6313C606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50165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3" name="Line 27">
            <a:extLst>
              <a:ext uri="{FF2B5EF4-FFF2-40B4-BE49-F238E27FC236}">
                <a16:creationId xmlns:a16="http://schemas.microsoft.com/office/drawing/2014/main" id="{81807415-77B4-FD14-C40B-57B976314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945063"/>
            <a:ext cx="11509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4" name="Line 28">
            <a:extLst>
              <a:ext uri="{FF2B5EF4-FFF2-40B4-BE49-F238E27FC236}">
                <a16:creationId xmlns:a16="http://schemas.microsoft.com/office/drawing/2014/main" id="{065FB455-FB05-6C8F-44C4-0B2FF8A2D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089525"/>
            <a:ext cx="14398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5" name="Text Box 29">
            <a:extLst>
              <a:ext uri="{FF2B5EF4-FFF2-40B4-BE49-F238E27FC236}">
                <a16:creationId xmlns:a16="http://schemas.microsoft.com/office/drawing/2014/main" id="{49264229-51C7-648E-BE95-0289397A7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440238"/>
            <a:ext cx="2889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V</a:t>
            </a:r>
            <a:r>
              <a:rPr lang="en-US" altLang="zh-CN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54686" name="Text Box 30">
            <a:extLst>
              <a:ext uri="{FF2B5EF4-FFF2-40B4-BE49-F238E27FC236}">
                <a16:creationId xmlns:a16="http://schemas.microsoft.com/office/drawing/2014/main" id="{92EE5132-2C6F-8EC5-26BC-56F7BD437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4295775"/>
            <a:ext cx="5048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Arial" panose="020B0604020202020204" pitchFamily="34" charset="0"/>
              </a:rPr>
              <a:t>比较器</a:t>
            </a:r>
          </a:p>
        </p:txBody>
      </p:sp>
      <p:sp>
        <p:nvSpPr>
          <p:cNvPr id="454687" name="Line 31">
            <a:extLst>
              <a:ext uri="{FF2B5EF4-FFF2-40B4-BE49-F238E27FC236}">
                <a16:creationId xmlns:a16="http://schemas.microsoft.com/office/drawing/2014/main" id="{9627EC02-62F8-59CA-4E61-F7B4F51C4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160963"/>
            <a:ext cx="15827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8" name="Line 32">
            <a:extLst>
              <a:ext uri="{FF2B5EF4-FFF2-40B4-BE49-F238E27FC236}">
                <a16:creationId xmlns:a16="http://schemas.microsoft.com/office/drawing/2014/main" id="{DC1E098A-9A9C-3F91-9711-5CF405D36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232400"/>
            <a:ext cx="172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689" name="AutoShape 33">
            <a:extLst>
              <a:ext uri="{FF2B5EF4-FFF2-40B4-BE49-F238E27FC236}">
                <a16:creationId xmlns:a16="http://schemas.microsoft.com/office/drawing/2014/main" id="{EC59F056-FD24-9A71-D5AE-B91EC2496F54}"/>
              </a:ext>
            </a:extLst>
          </p:cNvPr>
          <p:cNvSpPr>
            <a:spLocks/>
          </p:cNvSpPr>
          <p:nvPr/>
        </p:nvSpPr>
        <p:spPr bwMode="auto">
          <a:xfrm>
            <a:off x="6588125" y="4727575"/>
            <a:ext cx="71438" cy="504825"/>
          </a:xfrm>
          <a:prstGeom prst="rightBrace">
            <a:avLst>
              <a:gd name="adj1" fmla="val 588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0" name="Text Box 34">
            <a:extLst>
              <a:ext uri="{FF2B5EF4-FFF2-40B4-BE49-F238E27FC236}">
                <a16:creationId xmlns:a16="http://schemas.microsoft.com/office/drawing/2014/main" id="{7EDCDCCA-B172-DC13-6605-6558A70E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872038"/>
            <a:ext cx="8636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Arial" panose="020B0604020202020204" pitchFamily="34" charset="0"/>
              </a:rPr>
              <a:t>数字量输出</a:t>
            </a:r>
          </a:p>
        </p:txBody>
      </p:sp>
      <p:sp>
        <p:nvSpPr>
          <p:cNvPr id="454691" name="Oval 35">
            <a:extLst>
              <a:ext uri="{FF2B5EF4-FFF2-40B4-BE49-F238E27FC236}">
                <a16:creationId xmlns:a16="http://schemas.microsoft.com/office/drawing/2014/main" id="{45D97468-2707-E482-7E8D-CEC0C483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5202238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2" name="Oval 36">
            <a:extLst>
              <a:ext uri="{FF2B5EF4-FFF2-40B4-BE49-F238E27FC236}">
                <a16:creationId xmlns:a16="http://schemas.microsoft.com/office/drawing/2014/main" id="{B401D82D-364B-21FF-058B-32F1DD0F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5130800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3" name="Oval 37">
            <a:extLst>
              <a:ext uri="{FF2B5EF4-FFF2-40B4-BE49-F238E27FC236}">
                <a16:creationId xmlns:a16="http://schemas.microsoft.com/office/drawing/2014/main" id="{53ED9BE4-ACFD-31F3-F8C3-FAA12A12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63" y="5062538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4" name="Oval 38">
            <a:extLst>
              <a:ext uri="{FF2B5EF4-FFF2-40B4-BE49-F238E27FC236}">
                <a16:creationId xmlns:a16="http://schemas.microsoft.com/office/drawing/2014/main" id="{40CEC861-3007-F4F8-E328-A632F799E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4991100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5" name="Oval 39">
            <a:extLst>
              <a:ext uri="{FF2B5EF4-FFF2-40B4-BE49-F238E27FC236}">
                <a16:creationId xmlns:a16="http://schemas.microsoft.com/office/drawing/2014/main" id="{0FEF8739-FE72-D5AE-479B-915EB15A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908550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6" name="Oval 40">
            <a:extLst>
              <a:ext uri="{FF2B5EF4-FFF2-40B4-BE49-F238E27FC236}">
                <a16:creationId xmlns:a16="http://schemas.microsoft.com/office/drawing/2014/main" id="{3982A662-2CB4-A4E3-47DA-B56AF0FFA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4837113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7" name="Oval 41">
            <a:extLst>
              <a:ext uri="{FF2B5EF4-FFF2-40B4-BE49-F238E27FC236}">
                <a16:creationId xmlns:a16="http://schemas.microsoft.com/office/drawing/2014/main" id="{76EFAD6C-D522-84F6-9215-57E6DCF4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4768850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8" name="Oval 42">
            <a:extLst>
              <a:ext uri="{FF2B5EF4-FFF2-40B4-BE49-F238E27FC236}">
                <a16:creationId xmlns:a16="http://schemas.microsoft.com/office/drawing/2014/main" id="{73F6B267-576B-BE68-7C4D-1521F4F8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697413"/>
            <a:ext cx="53975" cy="53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4699" name="Rectangle 43">
            <a:extLst>
              <a:ext uri="{FF2B5EF4-FFF2-40B4-BE49-F238E27FC236}">
                <a16:creationId xmlns:a16="http://schemas.microsoft.com/office/drawing/2014/main" id="{7416208D-91F3-9D84-8F49-BAA3403B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359150"/>
            <a:ext cx="1368425" cy="358775"/>
          </a:xfrm>
          <a:prstGeom prst="rect">
            <a:avLst/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200">
                <a:latin typeface="Arial" panose="020B0604020202020204" pitchFamily="34" charset="0"/>
              </a:rPr>
              <a:t>控制电路</a:t>
            </a:r>
          </a:p>
        </p:txBody>
      </p:sp>
      <p:sp>
        <p:nvSpPr>
          <p:cNvPr id="454700" name="Line 44">
            <a:extLst>
              <a:ext uri="{FF2B5EF4-FFF2-40B4-BE49-F238E27FC236}">
                <a16:creationId xmlns:a16="http://schemas.microsoft.com/office/drawing/2014/main" id="{6B7AEDDC-6E1B-C89E-8BD0-AEBDF9E3F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717925"/>
            <a:ext cx="1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701" name="Line 45">
            <a:extLst>
              <a:ext uri="{FF2B5EF4-FFF2-40B4-BE49-F238E27FC236}">
                <a16:creationId xmlns:a16="http://schemas.microsoft.com/office/drawing/2014/main" id="{8EF985FF-7774-02B9-2164-BC502B1F4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8" y="3717925"/>
            <a:ext cx="15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702" name="Line 46">
            <a:extLst>
              <a:ext uri="{FF2B5EF4-FFF2-40B4-BE49-F238E27FC236}">
                <a16:creationId xmlns:a16="http://schemas.microsoft.com/office/drawing/2014/main" id="{0F53177C-9732-4544-1158-CD167D018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717925"/>
            <a:ext cx="15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4703" name="Text Box 47">
            <a:extLst>
              <a:ext uri="{FF2B5EF4-FFF2-40B4-BE49-F238E27FC236}">
                <a16:creationId xmlns:a16="http://schemas.microsoft.com/office/drawing/2014/main" id="{D723B18F-B66C-0AA6-4A53-C24C7A8E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717925"/>
            <a:ext cx="863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latin typeface="Arial" panose="020B0604020202020204" pitchFamily="34" charset="0"/>
              </a:rPr>
              <a:t>模拟量输入</a:t>
            </a:r>
          </a:p>
        </p:txBody>
      </p:sp>
      <p:sp>
        <p:nvSpPr>
          <p:cNvPr id="454704" name="Line 48">
            <a:extLst>
              <a:ext uri="{FF2B5EF4-FFF2-40B4-BE49-F238E27FC236}">
                <a16:creationId xmlns:a16="http://schemas.microsoft.com/office/drawing/2014/main" id="{C80AC0BE-1AC2-B2B4-EF90-B08CD6E35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3" y="4135438"/>
            <a:ext cx="863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54705" name="Group 49">
            <a:extLst>
              <a:ext uri="{FF2B5EF4-FFF2-40B4-BE49-F238E27FC236}">
                <a16:creationId xmlns:a16="http://schemas.microsoft.com/office/drawing/2014/main" id="{D3911B09-C4BA-B8A1-8AE2-ADD3D91D9360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3806825"/>
            <a:ext cx="527050" cy="630238"/>
            <a:chOff x="507" y="2806"/>
            <a:chExt cx="474" cy="612"/>
          </a:xfrm>
        </p:grpSpPr>
        <p:sp>
          <p:nvSpPr>
            <p:cNvPr id="454706" name="Freeform 50">
              <a:extLst>
                <a:ext uri="{FF2B5EF4-FFF2-40B4-BE49-F238E27FC236}">
                  <a16:creationId xmlns:a16="http://schemas.microsoft.com/office/drawing/2014/main" id="{A852AAE3-A262-39F6-EF0B-1A245205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2806"/>
              <a:ext cx="239" cy="315"/>
            </a:xfrm>
            <a:custGeom>
              <a:avLst/>
              <a:gdLst>
                <a:gd name="T0" fmla="*/ 0 w 239"/>
                <a:gd name="T1" fmla="*/ 315 h 315"/>
                <a:gd name="T2" fmla="*/ 67 w 239"/>
                <a:gd name="T3" fmla="*/ 52 h 315"/>
                <a:gd name="T4" fmla="*/ 121 w 239"/>
                <a:gd name="T5" fmla="*/ 0 h 315"/>
                <a:gd name="T6" fmla="*/ 175 w 239"/>
                <a:gd name="T7" fmla="*/ 58 h 315"/>
                <a:gd name="T8" fmla="*/ 239 w 239"/>
                <a:gd name="T9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15">
                  <a:moveTo>
                    <a:pt x="0" y="315"/>
                  </a:moveTo>
                  <a:cubicBezTo>
                    <a:pt x="15" y="220"/>
                    <a:pt x="29" y="130"/>
                    <a:pt x="67" y="52"/>
                  </a:cubicBezTo>
                  <a:cubicBezTo>
                    <a:pt x="81" y="20"/>
                    <a:pt x="103" y="0"/>
                    <a:pt x="121" y="0"/>
                  </a:cubicBezTo>
                  <a:cubicBezTo>
                    <a:pt x="147" y="3"/>
                    <a:pt x="161" y="28"/>
                    <a:pt x="175" y="58"/>
                  </a:cubicBezTo>
                  <a:cubicBezTo>
                    <a:pt x="207" y="126"/>
                    <a:pt x="229" y="262"/>
                    <a:pt x="239" y="3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4707" name="Freeform 51">
              <a:extLst>
                <a:ext uri="{FF2B5EF4-FFF2-40B4-BE49-F238E27FC236}">
                  <a16:creationId xmlns:a16="http://schemas.microsoft.com/office/drawing/2014/main" id="{7DB28752-8FB9-4AE1-C0EE-6CBDB289558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42" y="3103"/>
              <a:ext cx="239" cy="315"/>
            </a:xfrm>
            <a:custGeom>
              <a:avLst/>
              <a:gdLst>
                <a:gd name="T0" fmla="*/ 0 w 239"/>
                <a:gd name="T1" fmla="*/ 315 h 315"/>
                <a:gd name="T2" fmla="*/ 67 w 239"/>
                <a:gd name="T3" fmla="*/ 52 h 315"/>
                <a:gd name="T4" fmla="*/ 121 w 239"/>
                <a:gd name="T5" fmla="*/ 0 h 315"/>
                <a:gd name="T6" fmla="*/ 175 w 239"/>
                <a:gd name="T7" fmla="*/ 58 h 315"/>
                <a:gd name="T8" fmla="*/ 239 w 239"/>
                <a:gd name="T9" fmla="*/ 3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15">
                  <a:moveTo>
                    <a:pt x="0" y="315"/>
                  </a:moveTo>
                  <a:cubicBezTo>
                    <a:pt x="15" y="220"/>
                    <a:pt x="29" y="130"/>
                    <a:pt x="67" y="52"/>
                  </a:cubicBezTo>
                  <a:cubicBezTo>
                    <a:pt x="81" y="20"/>
                    <a:pt x="103" y="0"/>
                    <a:pt x="121" y="0"/>
                  </a:cubicBezTo>
                  <a:cubicBezTo>
                    <a:pt x="147" y="3"/>
                    <a:pt x="161" y="28"/>
                    <a:pt x="175" y="58"/>
                  </a:cubicBezTo>
                  <a:cubicBezTo>
                    <a:pt x="207" y="126"/>
                    <a:pt x="229" y="262"/>
                    <a:pt x="239" y="3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>
            <a:extLst>
              <a:ext uri="{FF2B5EF4-FFF2-40B4-BE49-F238E27FC236}">
                <a16:creationId xmlns:a16="http://schemas.microsoft.com/office/drawing/2014/main" id="{46D416D1-1849-26A0-26D5-F607D62C8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07413" cy="48006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1. A/D</a:t>
            </a:r>
            <a:r>
              <a:rPr lang="zh-CN" altLang="en-US" sz="2400"/>
              <a:t>转换器工作原理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类似天平称重量时的尝试法，逐步用砝码的累积重量去逼近被称物体。  例如：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用</a:t>
            </a:r>
            <a:r>
              <a:rPr lang="en-US" altLang="zh-CN" sz="2400"/>
              <a:t>8</a:t>
            </a:r>
            <a:r>
              <a:rPr lang="zh-CN" altLang="en-US" sz="2400"/>
              <a:t>个砝码</a:t>
            </a:r>
            <a:r>
              <a:rPr lang="en-US" altLang="zh-CN" sz="2400"/>
              <a:t>2</a:t>
            </a:r>
            <a:r>
              <a:rPr lang="en-US" altLang="zh-CN" sz="2400" baseline="40000"/>
              <a:t>0</a:t>
            </a:r>
            <a:r>
              <a:rPr lang="en-US" altLang="zh-CN" sz="2400"/>
              <a:t>g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en-US" altLang="zh-CN" sz="2400" baseline="40000"/>
              <a:t>1</a:t>
            </a:r>
            <a:r>
              <a:rPr lang="en-US" altLang="zh-CN" sz="2400"/>
              <a:t>g</a:t>
            </a:r>
            <a:r>
              <a:rPr lang="zh-CN" altLang="en-US" sz="2400"/>
              <a:t>，</a:t>
            </a:r>
            <a:r>
              <a:rPr lang="en-US" altLang="zh-CN" sz="2400"/>
              <a:t>…</a:t>
            </a:r>
            <a:r>
              <a:rPr lang="zh-CN" altLang="en-US" sz="2400"/>
              <a:t>，</a:t>
            </a:r>
            <a:r>
              <a:rPr lang="en-US" altLang="zh-CN" sz="2400"/>
              <a:t>2</a:t>
            </a:r>
            <a:r>
              <a:rPr lang="en-US" altLang="zh-CN" sz="2400" baseline="40000"/>
              <a:t>7</a:t>
            </a:r>
            <a:r>
              <a:rPr lang="en-US" altLang="zh-CN" sz="2400"/>
              <a:t>g</a:t>
            </a:r>
            <a:r>
              <a:rPr lang="zh-CN" altLang="en-US" sz="2400"/>
              <a:t>，可以称出</a:t>
            </a:r>
            <a:r>
              <a:rPr lang="en-US" altLang="zh-CN" sz="2400"/>
              <a:t>1</a:t>
            </a:r>
            <a:r>
              <a:rPr lang="zh-CN" altLang="en-US" sz="2400"/>
              <a:t>～</a:t>
            </a:r>
            <a:r>
              <a:rPr lang="en-US" altLang="zh-CN" sz="2400"/>
              <a:t>255g</a:t>
            </a:r>
            <a:r>
              <a:rPr lang="zh-CN" altLang="en-US" sz="2400"/>
              <a:t>之间的物体。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b="1"/>
              <a:t>1</a:t>
            </a:r>
            <a:r>
              <a:rPr lang="zh-CN" altLang="en-US" sz="1800" b="1"/>
              <a:t>）</a:t>
            </a:r>
            <a:r>
              <a:rPr lang="en-US" altLang="zh-CN" sz="1800" b="1"/>
              <a:t>ADC</a:t>
            </a:r>
            <a:r>
              <a:rPr lang="zh-CN" altLang="en-US" sz="1800" b="1"/>
              <a:t>从高到低逐次给</a:t>
            </a:r>
            <a:r>
              <a:rPr lang="en-US" altLang="zh-CN" sz="1800" b="1"/>
              <a:t>SAR</a:t>
            </a:r>
            <a:r>
              <a:rPr lang="zh-CN" altLang="en-US" sz="1800" b="1"/>
              <a:t>的每一位“置</a:t>
            </a:r>
            <a:r>
              <a:rPr lang="en-US" altLang="zh-CN" sz="1800" b="1"/>
              <a:t>1”</a:t>
            </a:r>
            <a:r>
              <a:rPr lang="zh-CN" altLang="en-US" sz="1800" b="1"/>
              <a:t>（即加上不同权重的砝码），</a:t>
            </a:r>
            <a:r>
              <a:rPr lang="en-US" altLang="zh-CN" sz="1800" b="1"/>
              <a:t>SAR</a:t>
            </a:r>
            <a:r>
              <a:rPr lang="zh-CN" altLang="en-US" sz="1800" b="1"/>
              <a:t>相当于放法码的称盘；</a:t>
            </a:r>
            <a:endParaRPr lang="en-US" altLang="zh-CN" sz="1800" b="1"/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b="1"/>
              <a:t>2</a:t>
            </a:r>
            <a:r>
              <a:rPr lang="zh-CN" altLang="en-US" sz="1800" b="1"/>
              <a:t>）每次</a:t>
            </a:r>
            <a:r>
              <a:rPr lang="en-US" altLang="zh-CN" sz="1800" b="1"/>
              <a:t>SAR</a:t>
            </a:r>
            <a:r>
              <a:rPr lang="zh-CN" altLang="en-US" sz="1800" b="1"/>
              <a:t>中的数据经</a:t>
            </a:r>
            <a:r>
              <a:rPr lang="en-US" altLang="zh-CN" sz="1800" b="1"/>
              <a:t>D/A</a:t>
            </a:r>
            <a:r>
              <a:rPr lang="zh-CN" altLang="en-US" sz="1800" b="1"/>
              <a:t>转换为电压</a:t>
            </a:r>
            <a:r>
              <a:rPr lang="en-US" altLang="zh-CN" sz="1800" b="1"/>
              <a:t>V</a:t>
            </a:r>
            <a:r>
              <a:rPr lang="en-US" altLang="zh-CN" sz="1800" b="1" baseline="-20000"/>
              <a:t>C</a:t>
            </a:r>
            <a:r>
              <a:rPr lang="en-US" altLang="zh-CN" sz="1800" b="1"/>
              <a:t> </a:t>
            </a:r>
            <a:r>
              <a:rPr lang="zh-CN" altLang="en-US" sz="1800" b="1"/>
              <a:t>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b="1"/>
              <a:t>3</a:t>
            </a:r>
            <a:r>
              <a:rPr lang="zh-CN" altLang="en-US" sz="1800" b="1"/>
              <a:t>）</a:t>
            </a:r>
            <a:r>
              <a:rPr lang="en-US" altLang="zh-CN" sz="1800" b="1"/>
              <a:t>V</a:t>
            </a:r>
            <a:r>
              <a:rPr lang="en-US" altLang="zh-CN" sz="1800" b="1" baseline="-20000"/>
              <a:t>C</a:t>
            </a:r>
            <a:r>
              <a:rPr lang="zh-CN" altLang="en-US" sz="1800" b="1"/>
              <a:t>与输入电压</a:t>
            </a:r>
            <a:r>
              <a:rPr lang="en-US" altLang="zh-CN" sz="1800" b="1"/>
              <a:t>V</a:t>
            </a:r>
            <a:r>
              <a:rPr lang="en-US" altLang="zh-CN" sz="1800" b="1" baseline="-20000"/>
              <a:t>i</a:t>
            </a:r>
            <a:r>
              <a:rPr lang="zh-CN" altLang="en-US" sz="1800" b="1"/>
              <a:t>比较，若</a:t>
            </a:r>
            <a:r>
              <a:rPr lang="en-US" altLang="zh-CN" sz="1800" b="1"/>
              <a:t>V</a:t>
            </a:r>
            <a:r>
              <a:rPr lang="en-US" altLang="zh-CN" sz="1800" b="1" baseline="-20000"/>
              <a:t>C</a:t>
            </a:r>
            <a:r>
              <a:rPr lang="en-US" altLang="zh-CN" sz="1800" b="1"/>
              <a:t>≤V</a:t>
            </a:r>
            <a:r>
              <a:rPr lang="en-US" altLang="zh-CN" sz="1800" b="1" baseline="-20000"/>
              <a:t>i</a:t>
            </a:r>
            <a:r>
              <a:rPr lang="zh-CN" altLang="en-US" sz="1800" b="1"/>
              <a:t>，保持当前位的‘</a:t>
            </a:r>
            <a:r>
              <a:rPr lang="en-US" altLang="zh-CN" sz="1800" b="1"/>
              <a:t>1’</a:t>
            </a:r>
            <a:r>
              <a:rPr lang="zh-CN" altLang="en-US" sz="1800" b="1"/>
              <a:t>，否则‘置</a:t>
            </a:r>
            <a:r>
              <a:rPr lang="en-US" altLang="zh-CN" sz="1800" b="1"/>
              <a:t>0’</a:t>
            </a:r>
            <a:r>
              <a:rPr lang="zh-CN" altLang="en-US" sz="1800" b="1"/>
              <a:t>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b="1"/>
              <a:t>4</a:t>
            </a:r>
            <a:r>
              <a:rPr lang="zh-CN" altLang="en-US" sz="1800" b="1"/>
              <a:t>）从高到低逐次比较下去，直到</a:t>
            </a:r>
            <a:r>
              <a:rPr lang="en-US" altLang="zh-CN" sz="1800" b="1"/>
              <a:t>SAR</a:t>
            </a:r>
            <a:r>
              <a:rPr lang="zh-CN" altLang="en-US" sz="1800" b="1"/>
              <a:t>的每一位都尝试完；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800" b="1"/>
              <a:t>5</a:t>
            </a:r>
            <a:r>
              <a:rPr lang="zh-CN" altLang="en-US" sz="1800" b="1"/>
              <a:t>）</a:t>
            </a:r>
            <a:r>
              <a:rPr lang="en-US" altLang="zh-CN" sz="1800" b="1"/>
              <a:t>SAR</a:t>
            </a:r>
            <a:r>
              <a:rPr lang="zh-CN" altLang="en-US" sz="1800" b="1"/>
              <a:t>内的数据就是与</a:t>
            </a:r>
            <a:r>
              <a:rPr lang="en-US" altLang="zh-CN" sz="1800" b="1"/>
              <a:t>V</a:t>
            </a:r>
            <a:r>
              <a:rPr lang="en-US" altLang="zh-CN" sz="1800" b="1" baseline="-20000"/>
              <a:t>i</a:t>
            </a:r>
            <a:r>
              <a:rPr lang="zh-CN" altLang="en-US" sz="1800" b="1"/>
              <a:t>相对应的</a:t>
            </a:r>
            <a:r>
              <a:rPr lang="en-US" altLang="zh-CN" sz="1800" b="1"/>
              <a:t>2</a:t>
            </a:r>
            <a:r>
              <a:rPr lang="zh-CN" altLang="en-US" sz="1800" b="1"/>
              <a:t>进制数。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77281A40-F858-8F58-00AB-DCDD7B61D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2. A/D</a:t>
            </a:r>
            <a:r>
              <a:rPr lang="zh-CN" altLang="en-US" sz="2400"/>
              <a:t>转换器主要技术指标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精度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量化间隔</a:t>
            </a:r>
            <a:r>
              <a:rPr lang="en-US" altLang="zh-CN" sz="2000" b="1"/>
              <a:t>(</a:t>
            </a:r>
            <a:r>
              <a:rPr lang="zh-CN" altLang="en-US" sz="2000" b="1"/>
              <a:t>分辨率</a:t>
            </a:r>
            <a:r>
              <a:rPr lang="en-US" altLang="zh-CN" sz="2000" b="1"/>
              <a:t>) = V</a:t>
            </a:r>
            <a:r>
              <a:rPr lang="en-US" altLang="zh-CN" sz="2000" b="1" baseline="-20000"/>
              <a:t>max</a:t>
            </a:r>
            <a:r>
              <a:rPr lang="en-US" altLang="zh-CN" sz="2000" b="1"/>
              <a:t>/</a:t>
            </a:r>
            <a:r>
              <a:rPr lang="zh-CN" altLang="en-US" sz="2000" b="1"/>
              <a:t>电平数</a:t>
            </a:r>
            <a:r>
              <a:rPr lang="en-US" altLang="zh-CN" sz="2000" b="1"/>
              <a:t>(</a:t>
            </a:r>
            <a:r>
              <a:rPr lang="zh-CN" altLang="en-US" sz="2000" b="1"/>
              <a:t>即满量程值</a:t>
            </a:r>
            <a:r>
              <a:rPr lang="en-US" altLang="zh-CN" sz="2000" b="1"/>
              <a:t>)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 i="1" u="sng"/>
              <a:t>例：</a:t>
            </a:r>
            <a:r>
              <a:rPr lang="zh-CN" altLang="en-US" sz="2000" b="1" i="1"/>
              <a:t>某</a:t>
            </a:r>
            <a:r>
              <a:rPr lang="en-US" altLang="zh-CN" sz="2000" b="1" i="1"/>
              <a:t>8</a:t>
            </a:r>
            <a:r>
              <a:rPr lang="zh-CN" altLang="en-US" sz="2000" b="1" i="1"/>
              <a:t>位</a:t>
            </a:r>
            <a:r>
              <a:rPr lang="en-US" altLang="zh-CN" sz="2000" b="1" i="1"/>
              <a:t>ADC</a:t>
            </a:r>
            <a:r>
              <a:rPr lang="zh-CN" altLang="en-US" sz="2000" b="1" i="1"/>
              <a:t>的满量程电压为</a:t>
            </a:r>
            <a:r>
              <a:rPr lang="en-US" altLang="zh-CN" sz="2000" b="1" i="1"/>
              <a:t>5V</a:t>
            </a:r>
            <a:r>
              <a:rPr lang="zh-CN" altLang="en-US" sz="2000" b="1" i="1"/>
              <a:t>，则其分辨率为</a:t>
            </a:r>
            <a:r>
              <a:rPr lang="en-US" altLang="zh-CN" sz="2000" b="1" i="1"/>
              <a:t>5V/255=19.6mV</a:t>
            </a:r>
            <a:r>
              <a:rPr lang="en-US" altLang="zh-CN" sz="2000" b="1"/>
              <a:t>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量化误差</a:t>
            </a:r>
            <a:r>
              <a:rPr lang="en-US" altLang="zh-CN" sz="2000" b="1"/>
              <a:t>: </a:t>
            </a:r>
            <a:r>
              <a:rPr lang="zh-CN" altLang="en-US" sz="2000" b="1"/>
              <a:t>用数字（离散）量表示连续量时，由于数字量</a:t>
            </a:r>
            <a:r>
              <a:rPr lang="zh-CN" altLang="en-US" sz="2000" b="1" u="sng"/>
              <a:t>字长有限</a:t>
            </a:r>
            <a:r>
              <a:rPr lang="zh-CN" altLang="en-US" sz="2000" b="1"/>
              <a:t>而无法精确地表示连续量所造成的误差。</a:t>
            </a:r>
            <a:r>
              <a:rPr lang="en-US" altLang="zh-CN" sz="2000" b="1"/>
              <a:t>(</a:t>
            </a:r>
            <a:r>
              <a:rPr lang="zh-CN" altLang="en-US" sz="2000" b="1"/>
              <a:t>字长越长，精度越高</a:t>
            </a:r>
            <a:r>
              <a:rPr lang="en-US" altLang="zh-CN" sz="2000" b="1"/>
              <a:t>)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>
                <a:solidFill>
                  <a:srgbClr val="800000"/>
                </a:solidFill>
              </a:rPr>
              <a:t>绝对量化误差 </a:t>
            </a:r>
            <a:r>
              <a:rPr lang="en-US" altLang="zh-CN" sz="2000" b="1">
                <a:solidFill>
                  <a:srgbClr val="800000"/>
                </a:solidFill>
              </a:rPr>
              <a:t>= </a:t>
            </a:r>
            <a:r>
              <a:rPr lang="zh-CN" altLang="en-US" sz="2000" b="1">
                <a:solidFill>
                  <a:srgbClr val="800000"/>
                </a:solidFill>
              </a:rPr>
              <a:t>量化间隔</a:t>
            </a:r>
            <a:r>
              <a:rPr lang="en-US" altLang="zh-CN" sz="2000" b="1">
                <a:solidFill>
                  <a:srgbClr val="800000"/>
                </a:solidFill>
              </a:rPr>
              <a:t>/2 = (</a:t>
            </a:r>
            <a:r>
              <a:rPr lang="zh-CN" altLang="en-US" sz="2000" b="1">
                <a:solidFill>
                  <a:srgbClr val="800000"/>
                </a:solidFill>
              </a:rPr>
              <a:t>满量程电压</a:t>
            </a:r>
            <a:r>
              <a:rPr lang="en-US" altLang="zh-CN" sz="2000" b="1">
                <a:solidFill>
                  <a:srgbClr val="800000"/>
                </a:solidFill>
              </a:rPr>
              <a:t>/(2</a:t>
            </a:r>
            <a:r>
              <a:rPr lang="en-US" altLang="zh-CN" sz="2000" b="1" baseline="40000">
                <a:solidFill>
                  <a:srgbClr val="800000"/>
                </a:solidFill>
              </a:rPr>
              <a:t>n</a:t>
            </a:r>
            <a:r>
              <a:rPr lang="en-US" altLang="zh-CN" sz="2000" b="1">
                <a:solidFill>
                  <a:srgbClr val="800000"/>
                </a:solidFill>
              </a:rPr>
              <a:t>-1))/2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800000"/>
                </a:solidFill>
              </a:rPr>
              <a:t>		相对量化误差 </a:t>
            </a:r>
            <a:r>
              <a:rPr lang="en-US" altLang="zh-CN" sz="2000" b="1">
                <a:solidFill>
                  <a:srgbClr val="800000"/>
                </a:solidFill>
              </a:rPr>
              <a:t>= 1/2 * 1/</a:t>
            </a:r>
            <a:r>
              <a:rPr lang="zh-CN" altLang="en-US" sz="2000" b="1">
                <a:solidFill>
                  <a:srgbClr val="800000"/>
                </a:solidFill>
              </a:rPr>
              <a:t>量化电平数目 * </a:t>
            </a:r>
            <a:r>
              <a:rPr lang="en-US" altLang="zh-CN" sz="2000" b="1">
                <a:solidFill>
                  <a:srgbClr val="800000"/>
                </a:solidFill>
              </a:rPr>
              <a:t>100%</a:t>
            </a:r>
            <a:endParaRPr lang="en-US" altLang="zh-CN" sz="2000" b="1" i="1">
              <a:solidFill>
                <a:srgbClr val="800000"/>
              </a:solidFill>
            </a:endParaRPr>
          </a:p>
          <a:p>
            <a:pPr lvl="2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 i="1" u="sng"/>
              <a:t>例：</a:t>
            </a:r>
            <a:r>
              <a:rPr lang="zh-CN" altLang="en-US" sz="2000" b="1" i="1"/>
              <a:t>满量程电压</a:t>
            </a:r>
            <a:r>
              <a:rPr lang="en-US" altLang="zh-CN" sz="2000" b="1" i="1"/>
              <a:t>=10V</a:t>
            </a:r>
            <a:r>
              <a:rPr lang="zh-CN" altLang="en-US" sz="2000" b="1" i="1"/>
              <a:t>，</a:t>
            </a:r>
            <a:r>
              <a:rPr lang="en-US" altLang="zh-CN" sz="2000" b="1" i="1"/>
              <a:t>A/D</a:t>
            </a:r>
            <a:r>
              <a:rPr lang="zh-CN" altLang="en-US" sz="2000" b="1" i="1"/>
              <a:t>变换器位数</a:t>
            </a:r>
            <a:r>
              <a:rPr lang="en-US" altLang="zh-CN" sz="2000" b="1" i="1"/>
              <a:t>=10</a:t>
            </a:r>
            <a:r>
              <a:rPr lang="zh-CN" altLang="en-US" sz="2000" b="1" i="1"/>
              <a:t>位，则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 i="1"/>
              <a:t>      绝对量化误差 </a:t>
            </a:r>
            <a:r>
              <a:rPr lang="en-US" altLang="zh-CN" sz="2000" b="1" i="1"/>
              <a:t>≈ 10/2</a:t>
            </a:r>
            <a:r>
              <a:rPr lang="en-US" altLang="zh-CN" sz="2000" b="1" i="1" baseline="40000"/>
              <a:t>11</a:t>
            </a:r>
            <a:r>
              <a:rPr lang="en-US" altLang="zh-CN" sz="2000" b="1" i="1"/>
              <a:t> = 4.88mV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000" b="1" i="1"/>
              <a:t>      相对量化误差 </a:t>
            </a:r>
            <a:r>
              <a:rPr lang="en-US" altLang="zh-CN" sz="2000" b="1" i="1"/>
              <a:t>≈ 1/2</a:t>
            </a:r>
            <a:r>
              <a:rPr lang="en-US" altLang="zh-CN" sz="2000" b="1" i="1" baseline="40000"/>
              <a:t>11</a:t>
            </a:r>
            <a:r>
              <a:rPr lang="en-US" altLang="zh-CN" sz="2000" b="1" i="1"/>
              <a:t> *100% = 0.049%</a:t>
            </a:r>
            <a:endParaRPr lang="en-US" alt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BFBC9F3B-F7A1-7762-53D3-8B5BB7351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精度 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/>
              <a:t>非线性误差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200" b="1"/>
              <a:t>      </a:t>
            </a:r>
            <a:r>
              <a:rPr lang="zh-CN" altLang="en-US" sz="2000" b="1"/>
              <a:t>理想的</a:t>
            </a:r>
            <a:r>
              <a:rPr lang="en-US" altLang="zh-CN" sz="2000" b="1"/>
              <a:t>AD</a:t>
            </a:r>
            <a:r>
              <a:rPr lang="zh-CN" altLang="en-US" sz="2000" b="1"/>
              <a:t>变换曲线是模拟量输入与数字量输出之间成线性关系，但实际往往具有非线性特性。这两者之间的最大偏差就是非线性误差。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/>
              <a:t>其他误差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      </a:t>
            </a:r>
            <a:r>
              <a:rPr lang="zh-CN" altLang="en-US" sz="2000" b="1"/>
              <a:t>影响精度的因素除上述误差外，还包括：电源波动引起的误差、温漂引起的误差、零漂引起的误差、参考电源引起的误差。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>
            <a:extLst>
              <a:ext uri="{FF2B5EF4-FFF2-40B4-BE49-F238E27FC236}">
                <a16:creationId xmlns:a16="http://schemas.microsoft.com/office/drawing/2014/main" id="{52667B8E-94AD-5A9E-D0BD-B52AC7DBB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/>
              <a:t>转换时间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转换一次需要的时间。精度越高（字长越长），转换速度越慢。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输入动态范围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允许转换的电压的范围。如</a:t>
            </a:r>
            <a:r>
              <a:rPr lang="en-US" altLang="zh-CN" sz="2000" b="1"/>
              <a:t>0</a:t>
            </a:r>
            <a:r>
              <a:rPr lang="zh-CN" altLang="en-US" sz="2000" b="1"/>
              <a:t>～</a:t>
            </a:r>
            <a:r>
              <a:rPr lang="en-US" altLang="zh-CN" sz="2000" b="1"/>
              <a:t>5V</a:t>
            </a:r>
            <a:r>
              <a:rPr lang="zh-CN" altLang="en-US" sz="2000" b="1"/>
              <a:t>、</a:t>
            </a:r>
            <a:r>
              <a:rPr lang="en-US" altLang="zh-CN" sz="2000" b="1"/>
              <a:t>-5V</a:t>
            </a:r>
            <a:r>
              <a:rPr lang="zh-CN" altLang="en-US" sz="2000" b="1"/>
              <a:t>～</a:t>
            </a:r>
            <a:r>
              <a:rPr lang="en-US" altLang="zh-CN" sz="2000" b="1"/>
              <a:t>+5V</a:t>
            </a:r>
            <a:r>
              <a:rPr lang="zh-CN" altLang="en-US" sz="2000" b="1"/>
              <a:t>、 </a:t>
            </a:r>
            <a:r>
              <a:rPr lang="en-US" altLang="zh-CN" sz="2000" b="1"/>
              <a:t>0</a:t>
            </a:r>
            <a:r>
              <a:rPr lang="zh-CN" altLang="en-US" sz="2000" b="1"/>
              <a:t>～</a:t>
            </a:r>
            <a:r>
              <a:rPr lang="en-US" altLang="zh-CN" sz="2000" b="1"/>
              <a:t>10V</a:t>
            </a:r>
            <a:r>
              <a:rPr lang="zh-CN" altLang="en-US" sz="2000" b="1"/>
              <a:t>等。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>
            <a:extLst>
              <a:ext uri="{FF2B5EF4-FFF2-40B4-BE49-F238E27FC236}">
                <a16:creationId xmlns:a16="http://schemas.microsoft.com/office/drawing/2014/main" id="{5351BA3A-287E-E434-BDAD-9B8DDF42C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3.</a:t>
            </a:r>
            <a:r>
              <a:rPr lang="zh-CN" altLang="en-US" sz="2400"/>
              <a:t>典型的</a:t>
            </a:r>
            <a:r>
              <a:rPr lang="en-US" altLang="zh-CN" sz="2400"/>
              <a:t>A/D</a:t>
            </a:r>
            <a:r>
              <a:rPr lang="zh-CN" altLang="en-US" sz="2400"/>
              <a:t>转换器</a:t>
            </a:r>
          </a:p>
          <a:p>
            <a:r>
              <a:rPr lang="en-US" altLang="zh-CN" sz="2400"/>
              <a:t>ADC0809</a:t>
            </a:r>
          </a:p>
          <a:p>
            <a:pPr lvl="1"/>
            <a:r>
              <a:rPr lang="en-US" altLang="zh-CN" sz="2000" b="1"/>
              <a:t>8</a:t>
            </a:r>
            <a:r>
              <a:rPr lang="zh-CN" altLang="en-US" sz="2000" b="1"/>
              <a:t>通道（</a:t>
            </a:r>
            <a:r>
              <a:rPr lang="en-US" altLang="zh-CN" sz="2000" b="1"/>
              <a:t>8</a:t>
            </a:r>
            <a:r>
              <a:rPr lang="zh-CN" altLang="en-US" sz="2000" b="1"/>
              <a:t>路）输入</a:t>
            </a:r>
          </a:p>
          <a:p>
            <a:pPr lvl="1"/>
            <a:r>
              <a:rPr lang="en-US" altLang="zh-CN" sz="2000" b="1"/>
              <a:t>8</a:t>
            </a:r>
            <a:r>
              <a:rPr lang="zh-CN" altLang="en-US" sz="2000" b="1"/>
              <a:t>位字长 </a:t>
            </a:r>
          </a:p>
          <a:p>
            <a:pPr lvl="1"/>
            <a:r>
              <a:rPr lang="zh-CN" altLang="en-US" sz="2000" b="1"/>
              <a:t>逐位逼近型</a:t>
            </a:r>
          </a:p>
          <a:p>
            <a:pPr lvl="1"/>
            <a:r>
              <a:rPr lang="zh-CN" altLang="en-US" sz="2000" b="1"/>
              <a:t>转换时间</a:t>
            </a:r>
            <a:r>
              <a:rPr lang="en-US" altLang="zh-CN" sz="2000" b="1"/>
              <a:t>100μs </a:t>
            </a:r>
          </a:p>
          <a:p>
            <a:pPr lvl="1"/>
            <a:r>
              <a:rPr lang="zh-CN" altLang="en-US" sz="2000" b="1"/>
              <a:t>内置三态输出缓冲器（可直接接到数据总线上）</a:t>
            </a:r>
          </a:p>
          <a:p>
            <a:pPr lvl="1"/>
            <a:r>
              <a:rPr lang="zh-CN" altLang="en-US" sz="2000" b="1"/>
              <a:t>外部引脚见教材</a:t>
            </a:r>
            <a:r>
              <a:rPr lang="en-US" altLang="zh-CN" sz="2000" b="1"/>
              <a:t>p359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>
            <a:extLst>
              <a:ext uri="{FF2B5EF4-FFF2-40B4-BE49-F238E27FC236}">
                <a16:creationId xmlns:a16="http://schemas.microsoft.com/office/drawing/2014/main" id="{B048828A-B0D8-B7D4-AB79-78BE5DA62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ADC0809</a:t>
            </a:r>
            <a:r>
              <a:rPr lang="zh-CN" altLang="en-US" sz="2400"/>
              <a:t>的引脚和内部结构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2FC3A28B-8673-22C2-6D54-3999D7F3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225675"/>
            <a:ext cx="6361112" cy="39497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706D9ADF-D395-FFBA-9554-C6403925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4689475"/>
            <a:ext cx="2725737" cy="140335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82" name="Text Box 6">
            <a:extLst>
              <a:ext uri="{FF2B5EF4-FFF2-40B4-BE49-F238E27FC236}">
                <a16:creationId xmlns:a16="http://schemas.microsoft.com/office/drawing/2014/main" id="{94249BDE-655D-9E4E-0C23-85A26216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1630363"/>
            <a:ext cx="25431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START    EOC     CLK </a:t>
            </a:r>
          </a:p>
        </p:txBody>
      </p:sp>
      <p:sp>
        <p:nvSpPr>
          <p:cNvPr id="459783" name="Text Box 7">
            <a:extLst>
              <a:ext uri="{FF2B5EF4-FFF2-40B4-BE49-F238E27FC236}">
                <a16:creationId xmlns:a16="http://schemas.microsoft.com/office/drawing/2014/main" id="{E62D24F0-7800-ED33-4807-870E2396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1630363"/>
            <a:ext cx="7270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OE</a:t>
            </a:r>
          </a:p>
        </p:txBody>
      </p:sp>
      <p:sp>
        <p:nvSpPr>
          <p:cNvPr id="459784" name="Text Box 8">
            <a:extLst>
              <a:ext uri="{FF2B5EF4-FFF2-40B4-BE49-F238E27FC236}">
                <a16:creationId xmlns:a16="http://schemas.microsoft.com/office/drawing/2014/main" id="{BA8399E8-2F5A-B49A-CBBC-7F33B3EE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3476625"/>
            <a:ext cx="5778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latin typeface="宋体" panose="02010600030101010101" pitchFamily="2" charset="-122"/>
              </a:rPr>
              <a:t>D7</a:t>
            </a:r>
          </a:p>
          <a:p>
            <a:pPr algn="ctr"/>
            <a:endParaRPr lang="en-US" altLang="zh-CN" sz="1600">
              <a:latin typeface="宋体" panose="02010600030101010101" pitchFamily="2" charset="-122"/>
            </a:endParaRPr>
          </a:p>
          <a:p>
            <a:pPr algn="ctr"/>
            <a:endParaRPr lang="en-US" altLang="zh-CN" sz="1600">
              <a:latin typeface="宋体" panose="02010600030101010101" pitchFamily="2" charset="-122"/>
            </a:endParaRPr>
          </a:p>
          <a:p>
            <a:pPr algn="ctr"/>
            <a:endParaRPr lang="en-US" altLang="zh-CN" sz="1600">
              <a:latin typeface="宋体" panose="02010600030101010101" pitchFamily="2" charset="-122"/>
            </a:endParaRPr>
          </a:p>
          <a:p>
            <a:pPr algn="ctr"/>
            <a:endParaRPr lang="en-US" altLang="zh-CN" sz="1600">
              <a:latin typeface="宋体" panose="02010600030101010101" pitchFamily="2" charset="-122"/>
            </a:endParaRPr>
          </a:p>
          <a:p>
            <a:pPr algn="ctr"/>
            <a:r>
              <a:rPr lang="en-US" altLang="zh-CN" sz="1600">
                <a:latin typeface="宋体" panose="02010600030101010101" pitchFamily="2" charset="-122"/>
              </a:rPr>
              <a:t>D0</a:t>
            </a:r>
          </a:p>
        </p:txBody>
      </p:sp>
      <p:sp>
        <p:nvSpPr>
          <p:cNvPr id="459785" name="Text Box 9">
            <a:extLst>
              <a:ext uri="{FF2B5EF4-FFF2-40B4-BE49-F238E27FC236}">
                <a16:creationId xmlns:a16="http://schemas.microsoft.com/office/drawing/2014/main" id="{BFEC5B82-6645-2601-66BF-477547850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6405563"/>
            <a:ext cx="3271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VREF(+)               VREF(-)</a:t>
            </a:r>
          </a:p>
        </p:txBody>
      </p:sp>
      <p:sp>
        <p:nvSpPr>
          <p:cNvPr id="459786" name="Text Box 10">
            <a:extLst>
              <a:ext uri="{FF2B5EF4-FFF2-40B4-BE49-F238E27FC236}">
                <a16:creationId xmlns:a16="http://schemas.microsoft.com/office/drawing/2014/main" id="{4FE0BDDA-C5E6-882B-E344-C39DEFCF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648200"/>
            <a:ext cx="9080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ADDC</a:t>
            </a:r>
          </a:p>
          <a:p>
            <a:pPr algn="r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ADDB</a:t>
            </a:r>
          </a:p>
          <a:p>
            <a:pPr algn="r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ADDA</a:t>
            </a:r>
          </a:p>
          <a:p>
            <a:pPr algn="r">
              <a:lnSpc>
                <a:spcPct val="90000"/>
              </a:lnSpc>
            </a:pPr>
            <a:endParaRPr lang="en-US" altLang="zh-CN" sz="1600">
              <a:latin typeface="宋体" panose="02010600030101010101" pitchFamily="2" charset="-122"/>
            </a:endParaRPr>
          </a:p>
          <a:p>
            <a:pPr algn="r">
              <a:lnSpc>
                <a:spcPct val="90000"/>
              </a:lnSpc>
            </a:pPr>
            <a:r>
              <a:rPr lang="en-US" altLang="zh-CN" sz="1600">
                <a:latin typeface="宋体" panose="02010600030101010101" pitchFamily="2" charset="-122"/>
              </a:rPr>
              <a:t>ALE</a:t>
            </a:r>
          </a:p>
        </p:txBody>
      </p:sp>
      <p:sp>
        <p:nvSpPr>
          <p:cNvPr id="459787" name="Text Box 11">
            <a:extLst>
              <a:ext uri="{FF2B5EF4-FFF2-40B4-BE49-F238E27FC236}">
                <a16:creationId xmlns:a16="http://schemas.microsoft.com/office/drawing/2014/main" id="{49DEC192-258A-AC58-CE18-4DB12138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821113"/>
            <a:ext cx="727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IN0</a:t>
            </a:r>
          </a:p>
        </p:txBody>
      </p:sp>
      <p:sp>
        <p:nvSpPr>
          <p:cNvPr id="459788" name="Text Box 12">
            <a:extLst>
              <a:ext uri="{FF2B5EF4-FFF2-40B4-BE49-F238E27FC236}">
                <a16:creationId xmlns:a16="http://schemas.microsoft.com/office/drawing/2014/main" id="{45259EF5-97F2-2B0E-B46F-1A876AF0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555875"/>
            <a:ext cx="72707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IN7</a:t>
            </a:r>
          </a:p>
        </p:txBody>
      </p:sp>
      <p:sp>
        <p:nvSpPr>
          <p:cNvPr id="459789" name="Text Box 13">
            <a:extLst>
              <a:ext uri="{FF2B5EF4-FFF2-40B4-BE49-F238E27FC236}">
                <a16:creationId xmlns:a16="http://schemas.microsoft.com/office/drawing/2014/main" id="{F8557AEA-C242-CC0D-5216-3E299A16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830638"/>
            <a:ext cx="9096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比较器</a:t>
            </a:r>
          </a:p>
        </p:txBody>
      </p:sp>
      <p:sp>
        <p:nvSpPr>
          <p:cNvPr id="459790" name="Rectangle 14">
            <a:extLst>
              <a:ext uri="{FF2B5EF4-FFF2-40B4-BE49-F238E27FC236}">
                <a16:creationId xmlns:a16="http://schemas.microsoft.com/office/drawing/2014/main" id="{2A12C7D3-7640-FC88-ED8B-8D1919EB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2606675"/>
            <a:ext cx="727075" cy="1530350"/>
          </a:xfrm>
          <a:prstGeom prst="rect">
            <a:avLst/>
          </a:prstGeom>
          <a:solidFill>
            <a:srgbClr val="B6DDF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en-US" sz="16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</a:rPr>
              <a:t>路模拟开关</a:t>
            </a:r>
          </a:p>
        </p:txBody>
      </p:sp>
      <p:sp>
        <p:nvSpPr>
          <p:cNvPr id="459791" name="AutoShape 15">
            <a:extLst>
              <a:ext uri="{FF2B5EF4-FFF2-40B4-BE49-F238E27FC236}">
                <a16:creationId xmlns:a16="http://schemas.microsoft.com/office/drawing/2014/main" id="{D1654152-48FF-AD82-2CAC-ACE6BF08288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66307" y="3201194"/>
            <a:ext cx="736600" cy="630237"/>
          </a:xfrm>
          <a:prstGeom prst="triangle">
            <a:avLst>
              <a:gd name="adj" fmla="val 50000"/>
            </a:avLst>
          </a:prstGeom>
          <a:solidFill>
            <a:srgbClr val="A1D3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792" name="Line 16">
            <a:extLst>
              <a:ext uri="{FF2B5EF4-FFF2-40B4-BE49-F238E27FC236}">
                <a16:creationId xmlns:a16="http://schemas.microsoft.com/office/drawing/2014/main" id="{927A5770-41A2-2CF1-16CA-778238F38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3373438"/>
            <a:ext cx="908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793" name="Group 17">
            <a:extLst>
              <a:ext uri="{FF2B5EF4-FFF2-40B4-BE49-F238E27FC236}">
                <a16:creationId xmlns:a16="http://schemas.microsoft.com/office/drawing/2014/main" id="{E269EAC8-CE87-460D-6A7B-FED441CB964B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2735263"/>
            <a:ext cx="363537" cy="1274762"/>
            <a:chOff x="2697" y="2220"/>
            <a:chExt cx="360" cy="1560"/>
          </a:xfrm>
        </p:grpSpPr>
        <p:sp>
          <p:nvSpPr>
            <p:cNvPr id="459794" name="Line 18">
              <a:extLst>
                <a:ext uri="{FF2B5EF4-FFF2-40B4-BE49-F238E27FC236}">
                  <a16:creationId xmlns:a16="http://schemas.microsoft.com/office/drawing/2014/main" id="{E5E0F003-FD56-21F7-C7CC-4B9C96B7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2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5" name="Line 19">
              <a:extLst>
                <a:ext uri="{FF2B5EF4-FFF2-40B4-BE49-F238E27FC236}">
                  <a16:creationId xmlns:a16="http://schemas.microsoft.com/office/drawing/2014/main" id="{BFF598F4-C7E0-F84B-753A-C649F80F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46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6" name="Line 20">
              <a:extLst>
                <a:ext uri="{FF2B5EF4-FFF2-40B4-BE49-F238E27FC236}">
                  <a16:creationId xmlns:a16="http://schemas.microsoft.com/office/drawing/2014/main" id="{6EB016A3-2595-B346-0FCF-E51948328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7" name="Line 21">
              <a:extLst>
                <a:ext uri="{FF2B5EF4-FFF2-40B4-BE49-F238E27FC236}">
                  <a16:creationId xmlns:a16="http://schemas.microsoft.com/office/drawing/2014/main" id="{804A0D47-CE14-710F-9E34-8BAADFB19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87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8" name="Line 22">
              <a:extLst>
                <a:ext uri="{FF2B5EF4-FFF2-40B4-BE49-F238E27FC236}">
                  <a16:creationId xmlns:a16="http://schemas.microsoft.com/office/drawing/2014/main" id="{BB2D551B-73EC-05B7-7C34-4EE329EFD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0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799" name="Line 23">
              <a:extLst>
                <a:ext uri="{FF2B5EF4-FFF2-40B4-BE49-F238E27FC236}">
                  <a16:creationId xmlns:a16="http://schemas.microsoft.com/office/drawing/2014/main" id="{8C7ADFAD-424D-1B0C-B531-6B36AF4E7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31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00" name="Line 24">
              <a:extLst>
                <a:ext uri="{FF2B5EF4-FFF2-40B4-BE49-F238E27FC236}">
                  <a16:creationId xmlns:a16="http://schemas.microsoft.com/office/drawing/2014/main" id="{5BC91339-9D52-586C-6AA7-87A4B6AE7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5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01" name="Line 25">
              <a:extLst>
                <a:ext uri="{FF2B5EF4-FFF2-40B4-BE49-F238E27FC236}">
                  <a16:creationId xmlns:a16="http://schemas.microsoft.com/office/drawing/2014/main" id="{963C39EF-78E1-2CEF-3250-00E2DB659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7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9802" name="Line 26">
            <a:extLst>
              <a:ext uri="{FF2B5EF4-FFF2-40B4-BE49-F238E27FC236}">
                <a16:creationId xmlns:a16="http://schemas.microsoft.com/office/drawing/2014/main" id="{62609A56-8BFA-4610-97A8-3B213C92A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6863" y="3524250"/>
            <a:ext cx="727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03" name="Rectangle 27">
            <a:extLst>
              <a:ext uri="{FF2B5EF4-FFF2-40B4-BE49-F238E27FC236}">
                <a16:creationId xmlns:a16="http://schemas.microsoft.com/office/drawing/2014/main" id="{4ED90DDD-EFCE-52CD-F2C4-5A881DD5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4775200"/>
            <a:ext cx="1636712" cy="381000"/>
          </a:xfrm>
          <a:prstGeom prst="rect">
            <a:avLst/>
          </a:prstGeom>
          <a:solidFill>
            <a:srgbClr val="9DF2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树状开关</a:t>
            </a:r>
          </a:p>
        </p:txBody>
      </p:sp>
      <p:sp>
        <p:nvSpPr>
          <p:cNvPr id="459804" name="Rectangle 28">
            <a:extLst>
              <a:ext uri="{FF2B5EF4-FFF2-40B4-BE49-F238E27FC236}">
                <a16:creationId xmlns:a16="http://schemas.microsoft.com/office/drawing/2014/main" id="{9297AA21-B1F3-50ED-F65F-52B864AD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5667375"/>
            <a:ext cx="1636712" cy="382588"/>
          </a:xfrm>
          <a:prstGeom prst="rect">
            <a:avLst/>
          </a:prstGeom>
          <a:solidFill>
            <a:srgbClr val="9DF2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电阻网络</a:t>
            </a:r>
          </a:p>
        </p:txBody>
      </p:sp>
      <p:sp>
        <p:nvSpPr>
          <p:cNvPr id="459805" name="AutoShape 29">
            <a:extLst>
              <a:ext uri="{FF2B5EF4-FFF2-40B4-BE49-F238E27FC236}">
                <a16:creationId xmlns:a16="http://schemas.microsoft.com/office/drawing/2014/main" id="{C343479C-C8BC-2E89-8C2E-CAD53413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5156200"/>
            <a:ext cx="363537" cy="511175"/>
          </a:xfrm>
          <a:prstGeom prst="upArrow">
            <a:avLst>
              <a:gd name="adj1" fmla="val 50000"/>
              <a:gd name="adj2" fmla="val 35153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459806" name="AutoShape 30">
            <a:extLst>
              <a:ext uri="{FF2B5EF4-FFF2-40B4-BE49-F238E27FC236}">
                <a16:creationId xmlns:a16="http://schemas.microsoft.com/office/drawing/2014/main" id="{6D67EA38-CBA7-3384-17AC-325BAC44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3881438"/>
            <a:ext cx="363537" cy="893762"/>
          </a:xfrm>
          <a:prstGeom prst="downArrow">
            <a:avLst>
              <a:gd name="adj1" fmla="val 50000"/>
              <a:gd name="adj2" fmla="val 61463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en-US"/>
          </a:p>
        </p:txBody>
      </p:sp>
      <p:sp>
        <p:nvSpPr>
          <p:cNvPr id="459807" name="Rectangle 31">
            <a:extLst>
              <a:ext uri="{FF2B5EF4-FFF2-40B4-BE49-F238E27FC236}">
                <a16:creationId xmlns:a16="http://schemas.microsoft.com/office/drawing/2014/main" id="{8C3E6192-CD16-BE22-950E-9560AE79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3500438"/>
            <a:ext cx="727075" cy="1528762"/>
          </a:xfrm>
          <a:prstGeom prst="rect">
            <a:avLst/>
          </a:prstGeom>
          <a:solidFill>
            <a:srgbClr val="A1D3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en-US" sz="16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三态输出锁存器</a:t>
            </a:r>
          </a:p>
        </p:txBody>
      </p:sp>
      <p:grpSp>
        <p:nvGrpSpPr>
          <p:cNvPr id="459808" name="Group 32">
            <a:extLst>
              <a:ext uri="{FF2B5EF4-FFF2-40B4-BE49-F238E27FC236}">
                <a16:creationId xmlns:a16="http://schemas.microsoft.com/office/drawing/2014/main" id="{98D1B206-DC4B-C2C3-E9CA-B20A3FB8E26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625850"/>
            <a:ext cx="363538" cy="1274763"/>
            <a:chOff x="2697" y="2220"/>
            <a:chExt cx="360" cy="1560"/>
          </a:xfrm>
        </p:grpSpPr>
        <p:sp>
          <p:nvSpPr>
            <p:cNvPr id="459809" name="Line 33">
              <a:extLst>
                <a:ext uri="{FF2B5EF4-FFF2-40B4-BE49-F238E27FC236}">
                  <a16:creationId xmlns:a16="http://schemas.microsoft.com/office/drawing/2014/main" id="{2A9A7B7E-80D7-031E-1FB0-14D0E0D3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2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0" name="Line 34">
              <a:extLst>
                <a:ext uri="{FF2B5EF4-FFF2-40B4-BE49-F238E27FC236}">
                  <a16:creationId xmlns:a16="http://schemas.microsoft.com/office/drawing/2014/main" id="{1253E3EA-2DA2-E4D0-9FC8-E82486016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46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1" name="Line 35">
              <a:extLst>
                <a:ext uri="{FF2B5EF4-FFF2-40B4-BE49-F238E27FC236}">
                  <a16:creationId xmlns:a16="http://schemas.microsoft.com/office/drawing/2014/main" id="{116E9513-7ACB-5EA1-D828-354067A0D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68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2" name="Line 36">
              <a:extLst>
                <a:ext uri="{FF2B5EF4-FFF2-40B4-BE49-F238E27FC236}">
                  <a16:creationId xmlns:a16="http://schemas.microsoft.com/office/drawing/2014/main" id="{966061E6-FEA4-1B33-7631-3E581D052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287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3" name="Line 37">
              <a:extLst>
                <a:ext uri="{FF2B5EF4-FFF2-40B4-BE49-F238E27FC236}">
                  <a16:creationId xmlns:a16="http://schemas.microsoft.com/office/drawing/2014/main" id="{1587F283-0B99-B516-9A0D-2226B49B9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0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4" name="Line 38">
              <a:extLst>
                <a:ext uri="{FF2B5EF4-FFF2-40B4-BE49-F238E27FC236}">
                  <a16:creationId xmlns:a16="http://schemas.microsoft.com/office/drawing/2014/main" id="{82C56467-246B-5858-69AF-428083883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31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5" name="Line 39">
              <a:extLst>
                <a:ext uri="{FF2B5EF4-FFF2-40B4-BE49-F238E27FC236}">
                  <a16:creationId xmlns:a16="http://schemas.microsoft.com/office/drawing/2014/main" id="{0906F9BA-DB01-CC53-2A75-3BB62D3B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53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9816" name="Line 40">
              <a:extLst>
                <a:ext uri="{FF2B5EF4-FFF2-40B4-BE49-F238E27FC236}">
                  <a16:creationId xmlns:a16="http://schemas.microsoft.com/office/drawing/2014/main" id="{BB0920A1-C57D-E22F-6159-62CA8C837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" y="378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9817" name="AutoShape 41">
            <a:extLst>
              <a:ext uri="{FF2B5EF4-FFF2-40B4-BE49-F238E27FC236}">
                <a16:creationId xmlns:a16="http://schemas.microsoft.com/office/drawing/2014/main" id="{782F9833-9B9B-F83A-4E30-E44D1CA4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4044950"/>
            <a:ext cx="1454150" cy="382588"/>
          </a:xfrm>
          <a:prstGeom prst="rightArrow">
            <a:avLst>
              <a:gd name="adj1" fmla="val 36102"/>
              <a:gd name="adj2" fmla="val 75929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9818" name="Line 42">
            <a:extLst>
              <a:ext uri="{FF2B5EF4-FFF2-40B4-BE49-F238E27FC236}">
                <a16:creationId xmlns:a16="http://schemas.microsoft.com/office/drawing/2014/main" id="{B0AF137E-9F5C-F3DC-D009-B211B95BE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3625850"/>
            <a:ext cx="363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9" name="Line 43">
            <a:extLst>
              <a:ext uri="{FF2B5EF4-FFF2-40B4-BE49-F238E27FC236}">
                <a16:creationId xmlns:a16="http://schemas.microsoft.com/office/drawing/2014/main" id="{77A68A22-B490-2C4B-799B-48EADE303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3625850"/>
            <a:ext cx="0" cy="127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0" name="Line 44">
            <a:extLst>
              <a:ext uri="{FF2B5EF4-FFF2-40B4-BE49-F238E27FC236}">
                <a16:creationId xmlns:a16="http://schemas.microsoft.com/office/drawing/2014/main" id="{42520907-FBA2-809C-851C-64055E016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900613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1" name="Line 45">
            <a:extLst>
              <a:ext uri="{FF2B5EF4-FFF2-40B4-BE49-F238E27FC236}">
                <a16:creationId xmlns:a16="http://schemas.microsoft.com/office/drawing/2014/main" id="{6149F2D9-3BD7-D40A-4A05-FA0B010A7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5794375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2" name="Line 46">
            <a:extLst>
              <a:ext uri="{FF2B5EF4-FFF2-40B4-BE49-F238E27FC236}">
                <a16:creationId xmlns:a16="http://schemas.microsoft.com/office/drawing/2014/main" id="{83F445A2-DBA2-596E-717B-017DB8217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5794375"/>
            <a:ext cx="0" cy="63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3" name="Line 47">
            <a:extLst>
              <a:ext uri="{FF2B5EF4-FFF2-40B4-BE49-F238E27FC236}">
                <a16:creationId xmlns:a16="http://schemas.microsoft.com/office/drawing/2014/main" id="{822F973A-0BDA-0CDC-73D3-77742B130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5794375"/>
            <a:ext cx="0" cy="63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4" name="Rectangle 48">
            <a:extLst>
              <a:ext uri="{FF2B5EF4-FFF2-40B4-BE49-F238E27FC236}">
                <a16:creationId xmlns:a16="http://schemas.microsoft.com/office/drawing/2014/main" id="{7BE0899D-E5D7-9FA4-DD8E-3C0DBDD2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2479675"/>
            <a:ext cx="2147887" cy="382588"/>
          </a:xfrm>
          <a:prstGeom prst="rect">
            <a:avLst/>
          </a:prstGeom>
          <a:solidFill>
            <a:srgbClr val="A1D3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时序与控制</a:t>
            </a:r>
          </a:p>
        </p:txBody>
      </p:sp>
      <p:sp>
        <p:nvSpPr>
          <p:cNvPr id="459825" name="Line 49">
            <a:extLst>
              <a:ext uri="{FF2B5EF4-FFF2-40B4-BE49-F238E27FC236}">
                <a16:creationId xmlns:a16="http://schemas.microsoft.com/office/drawing/2014/main" id="{6869BF61-A9DF-6FC1-C753-DB7DD4B67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0650" y="5794375"/>
            <a:ext cx="363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6" name="Rectangle 50">
            <a:extLst>
              <a:ext uri="{FF2B5EF4-FFF2-40B4-BE49-F238E27FC236}">
                <a16:creationId xmlns:a16="http://schemas.microsoft.com/office/drawing/2014/main" id="{992C6B11-56DD-C59E-BAD3-A369A4DD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4648200"/>
            <a:ext cx="727075" cy="1146175"/>
          </a:xfrm>
          <a:prstGeom prst="rect">
            <a:avLst/>
          </a:prstGeom>
          <a:solidFill>
            <a:srgbClr val="B6DDF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600">
                <a:latin typeface="宋体" panose="02010600030101010101" pitchFamily="2" charset="-122"/>
              </a:rPr>
              <a:t>地址锁存及</a:t>
            </a:r>
          </a:p>
          <a:p>
            <a:r>
              <a:rPr lang="zh-CN" altLang="en-US" sz="1600">
                <a:latin typeface="宋体" panose="02010600030101010101" pitchFamily="2" charset="-122"/>
              </a:rPr>
              <a:t>译码</a:t>
            </a:r>
          </a:p>
        </p:txBody>
      </p:sp>
      <p:sp>
        <p:nvSpPr>
          <p:cNvPr id="459827" name="AutoShape 51">
            <a:extLst>
              <a:ext uri="{FF2B5EF4-FFF2-40B4-BE49-F238E27FC236}">
                <a16:creationId xmlns:a16="http://schemas.microsoft.com/office/drawing/2014/main" id="{217003B1-45F1-A76D-E387-47B4914A7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4137025"/>
            <a:ext cx="363538" cy="511175"/>
          </a:xfrm>
          <a:prstGeom prst="upDownArrow">
            <a:avLst>
              <a:gd name="adj1" fmla="val 50000"/>
              <a:gd name="adj2" fmla="val 281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/>
          <a:lstStyle/>
          <a:p>
            <a:endParaRPr lang="en-US"/>
          </a:p>
        </p:txBody>
      </p:sp>
      <p:sp>
        <p:nvSpPr>
          <p:cNvPr id="459828" name="Line 52">
            <a:extLst>
              <a:ext uri="{FF2B5EF4-FFF2-40B4-BE49-F238E27FC236}">
                <a16:creationId xmlns:a16="http://schemas.microsoft.com/office/drawing/2014/main" id="{480BF020-CCC9-A4FB-7171-745942FA2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688" y="4775200"/>
            <a:ext cx="363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9" name="Line 53">
            <a:extLst>
              <a:ext uri="{FF2B5EF4-FFF2-40B4-BE49-F238E27FC236}">
                <a16:creationId xmlns:a16="http://schemas.microsoft.com/office/drawing/2014/main" id="{7BF85C23-7934-14B9-C275-298ACC0F6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688" y="5029200"/>
            <a:ext cx="363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0" name="Line 54">
            <a:extLst>
              <a:ext uri="{FF2B5EF4-FFF2-40B4-BE49-F238E27FC236}">
                <a16:creationId xmlns:a16="http://schemas.microsoft.com/office/drawing/2014/main" id="{B1A793FB-214A-4E35-5908-A67C7D464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688" y="5667375"/>
            <a:ext cx="363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1" name="Line 55">
            <a:extLst>
              <a:ext uri="{FF2B5EF4-FFF2-40B4-BE49-F238E27FC236}">
                <a16:creationId xmlns:a16="http://schemas.microsoft.com/office/drawing/2014/main" id="{E77A5F29-2991-2B0E-AFFC-06DC9F239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688" y="5284788"/>
            <a:ext cx="363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2" name="Line 56">
            <a:extLst>
              <a:ext uri="{FF2B5EF4-FFF2-40B4-BE49-F238E27FC236}">
                <a16:creationId xmlns:a16="http://schemas.microsoft.com/office/drawing/2014/main" id="{13B652E9-C170-37C9-4E73-34DDB7FAE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013" y="1963738"/>
            <a:ext cx="0" cy="1530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3" name="Line 57">
            <a:extLst>
              <a:ext uri="{FF2B5EF4-FFF2-40B4-BE49-F238E27FC236}">
                <a16:creationId xmlns:a16="http://schemas.microsoft.com/office/drawing/2014/main" id="{8770CD98-3F34-B671-3D92-1F488B62C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970088"/>
            <a:ext cx="0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4" name="Line 58">
            <a:extLst>
              <a:ext uri="{FF2B5EF4-FFF2-40B4-BE49-F238E27FC236}">
                <a16:creationId xmlns:a16="http://schemas.microsoft.com/office/drawing/2014/main" id="{0B642051-1D85-A2BF-F29B-046319E7A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1788" y="1970088"/>
            <a:ext cx="0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5" name="Line 59">
            <a:extLst>
              <a:ext uri="{FF2B5EF4-FFF2-40B4-BE49-F238E27FC236}">
                <a16:creationId xmlns:a16="http://schemas.microsoft.com/office/drawing/2014/main" id="{42770944-D971-6CD4-D178-39E95A654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8863" y="1970088"/>
            <a:ext cx="0" cy="509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6" name="Text Box 60">
            <a:extLst>
              <a:ext uri="{FF2B5EF4-FFF2-40B4-BE49-F238E27FC236}">
                <a16:creationId xmlns:a16="http://schemas.microsoft.com/office/drawing/2014/main" id="{814B036C-0960-C7DF-1649-62D55C16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5199063"/>
            <a:ext cx="7270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D/A</a:t>
            </a:r>
          </a:p>
        </p:txBody>
      </p:sp>
      <p:sp>
        <p:nvSpPr>
          <p:cNvPr id="459837" name="AutoShape 61">
            <a:extLst>
              <a:ext uri="{FF2B5EF4-FFF2-40B4-BE49-F238E27FC236}">
                <a16:creationId xmlns:a16="http://schemas.microsoft.com/office/drawing/2014/main" id="{36969AB6-356F-7684-EEB2-31C331CF3211}"/>
              </a:ext>
            </a:extLst>
          </p:cNvPr>
          <p:cNvSpPr>
            <a:spLocks/>
          </p:cNvSpPr>
          <p:nvPr/>
        </p:nvSpPr>
        <p:spPr bwMode="auto">
          <a:xfrm>
            <a:off x="933450" y="2724150"/>
            <a:ext cx="182563" cy="1274763"/>
          </a:xfrm>
          <a:prstGeom prst="leftBrace">
            <a:avLst>
              <a:gd name="adj1" fmla="val 5818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8" name="Text Box 62">
            <a:extLst>
              <a:ext uri="{FF2B5EF4-FFF2-40B4-BE49-F238E27FC236}">
                <a16:creationId xmlns:a16="http://schemas.microsoft.com/office/drawing/2014/main" id="{19683A19-87B7-29A3-4A52-9B689D297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360363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sz="1400">
                <a:latin typeface="宋体" panose="02010600030101010101" pitchFamily="2" charset="-122"/>
              </a:rPr>
              <a:t>8</a:t>
            </a:r>
          </a:p>
          <a:p>
            <a:pPr algn="r"/>
            <a:r>
              <a:rPr lang="zh-CN" altLang="en-US" sz="1400">
                <a:latin typeface="宋体" panose="02010600030101010101" pitchFamily="2" charset="-122"/>
              </a:rPr>
              <a:t>个模拟输入通道</a:t>
            </a:r>
          </a:p>
        </p:txBody>
      </p:sp>
      <p:sp>
        <p:nvSpPr>
          <p:cNvPr id="459839" name="Text Box 63">
            <a:extLst>
              <a:ext uri="{FF2B5EF4-FFF2-40B4-BE49-F238E27FC236}">
                <a16:creationId xmlns:a16="http://schemas.microsoft.com/office/drawing/2014/main" id="{89B13F7A-C2DE-B4DD-28B4-5C5538AE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070225"/>
            <a:ext cx="909637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8</a:t>
            </a:r>
            <a:r>
              <a:rPr lang="zh-CN" altLang="en-US" sz="1600">
                <a:latin typeface="宋体" panose="02010600030101010101" pitchFamily="2" charset="-122"/>
              </a:rPr>
              <a:t>选</a:t>
            </a:r>
            <a:r>
              <a:rPr lang="en-US" altLang="zh-CN" sz="16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59840" name="Rectangle 64">
            <a:extLst>
              <a:ext uri="{FF2B5EF4-FFF2-40B4-BE49-F238E27FC236}">
                <a16:creationId xmlns:a16="http://schemas.microsoft.com/office/drawing/2014/main" id="{2283E68C-051F-725F-6B6C-C61F0F62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192588"/>
            <a:ext cx="431800" cy="1079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9841" name="Line 65">
            <a:extLst>
              <a:ext uri="{FF2B5EF4-FFF2-40B4-BE49-F238E27FC236}">
                <a16:creationId xmlns:a16="http://schemas.microsoft.com/office/drawing/2014/main" id="{7A0A5527-A9B0-2C69-13BB-2B65A1C09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8543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9842" name="Line 66">
            <a:extLst>
              <a:ext uri="{FF2B5EF4-FFF2-40B4-BE49-F238E27FC236}">
                <a16:creationId xmlns:a16="http://schemas.microsoft.com/office/drawing/2014/main" id="{3339F00D-F733-66EA-FBD3-6BC1C9C1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8543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9843" name="Line 67">
            <a:extLst>
              <a:ext uri="{FF2B5EF4-FFF2-40B4-BE49-F238E27FC236}">
                <a16:creationId xmlns:a16="http://schemas.microsoft.com/office/drawing/2014/main" id="{880EC35F-2C27-C42F-718E-E571E85B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28543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9844" name="Rectangle 68">
            <a:extLst>
              <a:ext uri="{FF2B5EF4-FFF2-40B4-BE49-F238E27FC236}">
                <a16:creationId xmlns:a16="http://schemas.microsoft.com/office/drawing/2014/main" id="{DC31C958-FAA6-FD06-2546-D622CF6F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3244850"/>
            <a:ext cx="1636712" cy="636588"/>
          </a:xfrm>
          <a:prstGeom prst="rect">
            <a:avLst/>
          </a:prstGeom>
          <a:solidFill>
            <a:srgbClr val="A1D3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逐位逼近寄存器</a:t>
            </a:r>
            <a:r>
              <a:rPr lang="en-US" altLang="zh-CN" sz="1600">
                <a:latin typeface="宋体" panose="02010600030101010101" pitchFamily="2" charset="-122"/>
              </a:rPr>
              <a:t>SAR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>
            <a:extLst>
              <a:ext uri="{FF2B5EF4-FFF2-40B4-BE49-F238E27FC236}">
                <a16:creationId xmlns:a16="http://schemas.microsoft.com/office/drawing/2014/main" id="{9F5357D1-82CD-F900-CE54-B85C2BAE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引脚功能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D7</a:t>
            </a:r>
            <a:r>
              <a:rPr lang="zh-CN" altLang="en-US" sz="2400"/>
              <a:t>～</a:t>
            </a:r>
            <a:r>
              <a:rPr lang="en-US" altLang="zh-CN" sz="2400"/>
              <a:t>D0</a:t>
            </a:r>
            <a:r>
              <a:rPr lang="zh-CN" altLang="en-US" sz="2400"/>
              <a:t>：输出数据线（三态）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IN0</a:t>
            </a:r>
            <a:r>
              <a:rPr lang="zh-CN" altLang="en-US" sz="2400"/>
              <a:t>～</a:t>
            </a:r>
            <a:r>
              <a:rPr lang="en-US" altLang="zh-CN" sz="2400"/>
              <a:t>IN7</a:t>
            </a:r>
            <a:r>
              <a:rPr lang="zh-CN" altLang="en-US" sz="2400"/>
              <a:t>：</a:t>
            </a:r>
            <a:r>
              <a:rPr lang="en-US" altLang="zh-CN" sz="2400"/>
              <a:t>8</a:t>
            </a:r>
            <a:r>
              <a:rPr lang="zh-CN" altLang="en-US" sz="2400"/>
              <a:t>通道（路）模拟输入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ADDA</a:t>
            </a:r>
            <a:r>
              <a:rPr lang="zh-CN" altLang="en-US" sz="2400"/>
              <a:t>、</a:t>
            </a:r>
            <a:r>
              <a:rPr lang="en-US" altLang="zh-CN" sz="2400"/>
              <a:t>ADDB</a:t>
            </a:r>
            <a:r>
              <a:rPr lang="zh-CN" altLang="en-US" sz="2400"/>
              <a:t>、</a:t>
            </a:r>
            <a:r>
              <a:rPr lang="en-US" altLang="zh-CN" sz="2400"/>
              <a:t>ADDC</a:t>
            </a:r>
            <a:r>
              <a:rPr lang="zh-CN" altLang="en-US" sz="2400"/>
              <a:t>：通道地址（通道选择）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ALE</a:t>
            </a:r>
            <a:r>
              <a:rPr lang="zh-CN" altLang="en-US" sz="2400"/>
              <a:t>：通道地址锁存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START</a:t>
            </a:r>
            <a:r>
              <a:rPr lang="zh-CN" altLang="en-US" sz="2400"/>
              <a:t>：启动转换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EOC</a:t>
            </a:r>
            <a:r>
              <a:rPr lang="zh-CN" altLang="en-US" sz="2400"/>
              <a:t>：转换结束，可用于查询或作为中断申请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OE</a:t>
            </a:r>
            <a:r>
              <a:rPr lang="zh-CN" altLang="en-US" sz="2400"/>
              <a:t>：输出允许（打开输出三态门）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CLK</a:t>
            </a:r>
            <a:r>
              <a:rPr lang="zh-CN" altLang="en-US" sz="2400"/>
              <a:t>：时钟输入（</a:t>
            </a:r>
            <a:r>
              <a:rPr lang="en-US" altLang="zh-CN" sz="2400"/>
              <a:t>10KHz</a:t>
            </a:r>
            <a:r>
              <a:rPr lang="zh-CN" altLang="en-US" sz="2400"/>
              <a:t>～</a:t>
            </a:r>
            <a:r>
              <a:rPr lang="en-US" altLang="zh-CN" sz="2400"/>
              <a:t>1.2MHz</a:t>
            </a:r>
            <a:r>
              <a:rPr lang="zh-CN" altLang="en-US" sz="2400"/>
              <a:t>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V</a:t>
            </a:r>
            <a:r>
              <a:rPr lang="en-US" altLang="zh-CN" sz="2400" baseline="-20000"/>
              <a:t>REF</a:t>
            </a:r>
            <a:r>
              <a:rPr lang="en-US" altLang="zh-CN" sz="2400"/>
              <a:t>(+)</a:t>
            </a:r>
            <a:r>
              <a:rPr lang="zh-CN" altLang="en-US" sz="2400"/>
              <a:t>、</a:t>
            </a:r>
            <a:r>
              <a:rPr lang="en-US" altLang="zh-CN" sz="2400"/>
              <a:t>V</a:t>
            </a:r>
            <a:r>
              <a:rPr lang="en-US" altLang="zh-CN" sz="2400" baseline="-20000"/>
              <a:t>REF</a:t>
            </a:r>
            <a:r>
              <a:rPr lang="en-US" altLang="zh-CN" sz="2400"/>
              <a:t>(-)</a:t>
            </a:r>
            <a:r>
              <a:rPr lang="zh-CN" altLang="en-US" sz="2400"/>
              <a:t>：基准参考电压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05" name="Rectangle 41">
            <a:extLst>
              <a:ext uri="{FF2B5EF4-FFF2-40B4-BE49-F238E27FC236}">
                <a16:creationId xmlns:a16="http://schemas.microsoft.com/office/drawing/2014/main" id="{BBED5A5E-FCC3-0E07-2D23-94EFA628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462463"/>
            <a:ext cx="5976937" cy="1008062"/>
          </a:xfrm>
          <a:prstGeom prst="rect">
            <a:avLst/>
          </a:prstGeom>
          <a:solidFill>
            <a:srgbClr val="00FF00">
              <a:alpha val="14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0907" name="Rectangle 43">
            <a:extLst>
              <a:ext uri="{FF2B5EF4-FFF2-40B4-BE49-F238E27FC236}">
                <a16:creationId xmlns:a16="http://schemas.microsoft.com/office/drawing/2014/main" id="{B7C88F53-9DCC-16EC-ABCE-F44B1E87F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798638"/>
            <a:ext cx="5976937" cy="1152525"/>
          </a:xfrm>
          <a:prstGeom prst="rect">
            <a:avLst/>
          </a:prstGeom>
          <a:solidFill>
            <a:srgbClr val="00FF00">
              <a:alpha val="14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8546FED9-EEFA-1060-40A5-352301EB3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8.1 </a:t>
            </a:r>
            <a:r>
              <a:rPr kumimoji="1" lang="zh-CN" altLang="en-US"/>
              <a:t>模拟量</a:t>
            </a:r>
            <a:r>
              <a:rPr kumimoji="1" lang="en-US" altLang="zh-CN"/>
              <a:t>I/O</a:t>
            </a:r>
            <a:r>
              <a:rPr kumimoji="1" lang="zh-CN" altLang="en-US"/>
              <a:t>通道的组成</a:t>
            </a:r>
          </a:p>
        </p:txBody>
      </p:sp>
      <p:sp>
        <p:nvSpPr>
          <p:cNvPr id="420868" name="Text Box 4">
            <a:extLst>
              <a:ext uri="{FF2B5EF4-FFF2-40B4-BE49-F238E27FC236}">
                <a16:creationId xmlns:a16="http://schemas.microsoft.com/office/drawing/2014/main" id="{6B1E4C6D-317E-DCF4-C2C5-1179562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876925"/>
            <a:ext cx="24479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solidFill>
                  <a:srgbClr val="000066"/>
                </a:solidFill>
              </a:rPr>
              <a:t>模拟接口电路的任务</a:t>
            </a:r>
          </a:p>
        </p:txBody>
      </p:sp>
      <p:sp>
        <p:nvSpPr>
          <p:cNvPr id="420869" name="Text Box 5">
            <a:extLst>
              <a:ext uri="{FF2B5EF4-FFF2-40B4-BE49-F238E27FC236}">
                <a16:creationId xmlns:a16="http://schemas.microsoft.com/office/drawing/2014/main" id="{647F15F2-1143-E55E-C5CC-2134558C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903913"/>
            <a:ext cx="180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solidFill>
                  <a:srgbClr val="000066"/>
                </a:solidFill>
              </a:rPr>
              <a:t>模拟电路的任务</a:t>
            </a:r>
          </a:p>
        </p:txBody>
      </p:sp>
      <p:sp>
        <p:nvSpPr>
          <p:cNvPr id="420870" name="Text Box 6">
            <a:extLst>
              <a:ext uri="{FF2B5EF4-FFF2-40B4-BE49-F238E27FC236}">
                <a16:creationId xmlns:a16="http://schemas.microsoft.com/office/drawing/2014/main" id="{464535D2-5F61-1B78-A6D2-19ADDC18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4729163"/>
            <a:ext cx="9588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/>
              <a:t>00101101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20871" name="Text Box 7">
            <a:extLst>
              <a:ext uri="{FF2B5EF4-FFF2-40B4-BE49-F238E27FC236}">
                <a16:creationId xmlns:a16="http://schemas.microsoft.com/office/drawing/2014/main" id="{3C584F4C-BB4F-9EB9-AB40-A42214E9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2152650"/>
            <a:ext cx="958850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CN" sz="1600"/>
              <a:t>10101100</a:t>
            </a:r>
          </a:p>
        </p:txBody>
      </p:sp>
      <p:sp>
        <p:nvSpPr>
          <p:cNvPr id="420872" name="Rectangle 8">
            <a:extLst>
              <a:ext uri="{FF2B5EF4-FFF2-40B4-BE49-F238E27FC236}">
                <a16:creationId xmlns:a16="http://schemas.microsoft.com/office/drawing/2014/main" id="{BE463379-93E4-F6B4-CC78-A84A7676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1736725"/>
            <a:ext cx="963612" cy="38084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3" name="Rectangle 9">
            <a:extLst>
              <a:ext uri="{FF2B5EF4-FFF2-40B4-BE49-F238E27FC236}">
                <a16:creationId xmlns:a16="http://schemas.microsoft.com/office/drawing/2014/main" id="{DF3AD81D-7F64-7689-1EBB-6B1823D0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1736725"/>
            <a:ext cx="963612" cy="38084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4" name="Rectangle 10">
            <a:extLst>
              <a:ext uri="{FF2B5EF4-FFF2-40B4-BE49-F238E27FC236}">
                <a16:creationId xmlns:a16="http://schemas.microsoft.com/office/drawing/2014/main" id="{70F1330F-50C0-8BD5-0220-B8B4CB83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1727200"/>
            <a:ext cx="963613" cy="38179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5" name="Rectangle 11">
            <a:extLst>
              <a:ext uri="{FF2B5EF4-FFF2-40B4-BE49-F238E27FC236}">
                <a16:creationId xmlns:a16="http://schemas.microsoft.com/office/drawing/2014/main" id="{3A7B2DA3-3CE1-E89C-71E4-1E8313AD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8" y="1727200"/>
            <a:ext cx="963612" cy="38179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6" name="Text Box 12">
            <a:extLst>
              <a:ext uri="{FF2B5EF4-FFF2-40B4-BE49-F238E27FC236}">
                <a16:creationId xmlns:a16="http://schemas.microsoft.com/office/drawing/2014/main" id="{7F10D5F9-F1E0-F6FB-57A9-EF18D860D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82738"/>
            <a:ext cx="482600" cy="41148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工</a:t>
            </a:r>
          </a:p>
          <a:p>
            <a:endParaRPr lang="zh-CN" altLang="en-US" sz="16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业</a:t>
            </a:r>
          </a:p>
          <a:p>
            <a:endParaRPr lang="zh-CN" altLang="en-US" sz="16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生</a:t>
            </a:r>
          </a:p>
          <a:p>
            <a:endParaRPr lang="zh-CN" altLang="en-US" sz="16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产</a:t>
            </a:r>
          </a:p>
          <a:p>
            <a:endParaRPr lang="zh-CN" altLang="en-US" sz="16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过</a:t>
            </a:r>
          </a:p>
          <a:p>
            <a:endParaRPr lang="zh-CN" altLang="en-US" sz="16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>
                <a:solidFill>
                  <a:srgbClr val="000066"/>
                </a:solidFill>
                <a:latin typeface="Times New Roman" panose="02020603050405020304" pitchFamily="18" charset="0"/>
              </a:rPr>
              <a:t>程</a:t>
            </a:r>
            <a:endParaRPr lang="zh-CN" altLang="en-US" sz="1600">
              <a:solidFill>
                <a:srgbClr val="000066"/>
              </a:solidFill>
            </a:endParaRPr>
          </a:p>
        </p:txBody>
      </p:sp>
      <p:sp>
        <p:nvSpPr>
          <p:cNvPr id="420877" name="Rectangle 13">
            <a:extLst>
              <a:ext uri="{FF2B5EF4-FFF2-40B4-BE49-F238E27FC236}">
                <a16:creationId xmlns:a16="http://schemas.microsoft.com/office/drawing/2014/main" id="{A538A5C0-E92A-93E4-D79F-6B063C8E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1870075"/>
            <a:ext cx="549275" cy="936625"/>
          </a:xfrm>
          <a:prstGeom prst="rect">
            <a:avLst/>
          </a:prstGeom>
          <a:solidFill>
            <a:srgbClr val="96F50B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传感器</a:t>
            </a:r>
          </a:p>
        </p:txBody>
      </p:sp>
      <p:sp>
        <p:nvSpPr>
          <p:cNvPr id="420878" name="Rectangle 14">
            <a:extLst>
              <a:ext uri="{FF2B5EF4-FFF2-40B4-BE49-F238E27FC236}">
                <a16:creationId xmlns:a16="http://schemas.microsoft.com/office/drawing/2014/main" id="{2F820D03-E5FB-1D6F-DEFD-AC96F331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1968500"/>
            <a:ext cx="642938" cy="762000"/>
          </a:xfrm>
          <a:prstGeom prst="rect">
            <a:avLst/>
          </a:prstGeom>
          <a:solidFill>
            <a:srgbClr val="0CF44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放大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滤波</a:t>
            </a:r>
          </a:p>
        </p:txBody>
      </p:sp>
      <p:sp>
        <p:nvSpPr>
          <p:cNvPr id="420879" name="Rectangle 15">
            <a:extLst>
              <a:ext uri="{FF2B5EF4-FFF2-40B4-BE49-F238E27FC236}">
                <a16:creationId xmlns:a16="http://schemas.microsoft.com/office/drawing/2014/main" id="{9DA07E7F-50F9-4E5D-83EA-A4C8F759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1958975"/>
            <a:ext cx="936625" cy="790575"/>
          </a:xfrm>
          <a:prstGeom prst="rect">
            <a:avLst/>
          </a:prstGeom>
          <a:solidFill>
            <a:srgbClr val="9DF2F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600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000066"/>
                </a:solidFill>
              </a:rPr>
              <a:t>多路转换</a:t>
            </a:r>
          </a:p>
          <a:p>
            <a:pPr algn="ctr"/>
            <a:r>
              <a:rPr lang="en-US" altLang="zh-CN" sz="1600">
                <a:solidFill>
                  <a:srgbClr val="000066"/>
                </a:solidFill>
              </a:rPr>
              <a:t>&amp;</a:t>
            </a:r>
          </a:p>
          <a:p>
            <a:pPr algn="ctr"/>
            <a:r>
              <a:rPr lang="zh-CN" altLang="en-US" sz="1600">
                <a:solidFill>
                  <a:srgbClr val="000066"/>
                </a:solidFill>
              </a:rPr>
              <a:t>采样保持</a:t>
            </a:r>
          </a:p>
        </p:txBody>
      </p:sp>
      <p:sp>
        <p:nvSpPr>
          <p:cNvPr id="420880" name="Rectangle 16">
            <a:extLst>
              <a:ext uri="{FF2B5EF4-FFF2-40B4-BE49-F238E27FC236}">
                <a16:creationId xmlns:a16="http://schemas.microsoft.com/office/drawing/2014/main" id="{CAA398E2-5354-BC3A-738F-663559044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1957388"/>
            <a:ext cx="642937" cy="787400"/>
          </a:xfrm>
          <a:prstGeom prst="rect">
            <a:avLst/>
          </a:prstGeom>
          <a:solidFill>
            <a:srgbClr val="B6DDFA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solidFill>
                  <a:srgbClr val="000066"/>
                </a:solidFill>
              </a:rPr>
              <a:t>A/D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转换</a:t>
            </a:r>
          </a:p>
        </p:txBody>
      </p:sp>
      <p:sp>
        <p:nvSpPr>
          <p:cNvPr id="420881" name="Rectangle 17">
            <a:extLst>
              <a:ext uri="{FF2B5EF4-FFF2-40B4-BE49-F238E27FC236}">
                <a16:creationId xmlns:a16="http://schemas.microsoft.com/office/drawing/2014/main" id="{3B72662A-5970-2368-98B3-CCE2CCD6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545013"/>
            <a:ext cx="642938" cy="762000"/>
          </a:xfrm>
          <a:prstGeom prst="rect">
            <a:avLst/>
          </a:prstGeom>
          <a:solidFill>
            <a:srgbClr val="0CF44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放大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驱动</a:t>
            </a:r>
          </a:p>
        </p:txBody>
      </p:sp>
      <p:sp>
        <p:nvSpPr>
          <p:cNvPr id="420882" name="Rectangle 18">
            <a:extLst>
              <a:ext uri="{FF2B5EF4-FFF2-40B4-BE49-F238E27FC236}">
                <a16:creationId xmlns:a16="http://schemas.microsoft.com/office/drawing/2014/main" id="{80DB7586-A158-876F-48C5-A7958B0B0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545013"/>
            <a:ext cx="642937" cy="762000"/>
          </a:xfrm>
          <a:prstGeom prst="rect">
            <a:avLst/>
          </a:prstGeom>
          <a:solidFill>
            <a:srgbClr val="B6DDFA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solidFill>
                  <a:srgbClr val="000066"/>
                </a:solidFill>
              </a:rPr>
              <a:t>D/A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转换</a:t>
            </a:r>
          </a:p>
        </p:txBody>
      </p:sp>
      <p:sp>
        <p:nvSpPr>
          <p:cNvPr id="420883" name="Rectangle 19">
            <a:extLst>
              <a:ext uri="{FF2B5EF4-FFF2-40B4-BE49-F238E27FC236}">
                <a16:creationId xmlns:a16="http://schemas.microsoft.com/office/drawing/2014/main" id="{4507E707-81A8-44CC-438D-3D5BDC4D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4559300"/>
            <a:ext cx="642938" cy="762000"/>
          </a:xfrm>
          <a:prstGeom prst="rect">
            <a:avLst/>
          </a:prstGeom>
          <a:solidFill>
            <a:srgbClr val="FAB6FA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输出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接口</a:t>
            </a:r>
          </a:p>
        </p:txBody>
      </p:sp>
      <p:sp>
        <p:nvSpPr>
          <p:cNvPr id="420884" name="Rectangle 20">
            <a:extLst>
              <a:ext uri="{FF2B5EF4-FFF2-40B4-BE49-F238E27FC236}">
                <a16:creationId xmlns:a16="http://schemas.microsoft.com/office/drawing/2014/main" id="{0E10BA65-1789-40BB-7383-353BC4C6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1736725"/>
            <a:ext cx="482600" cy="385286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微</a:t>
            </a:r>
          </a:p>
          <a:p>
            <a:pPr algn="ctr">
              <a:spcBef>
                <a:spcPct val="20000"/>
              </a:spcBef>
            </a:pPr>
            <a:endParaRPr lang="zh-CN" altLang="en-US" sz="160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型</a:t>
            </a:r>
          </a:p>
          <a:p>
            <a:pPr algn="ctr">
              <a:spcBef>
                <a:spcPct val="20000"/>
              </a:spcBef>
            </a:pPr>
            <a:endParaRPr lang="zh-CN" altLang="en-US" sz="160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计</a:t>
            </a:r>
          </a:p>
          <a:p>
            <a:pPr algn="ctr">
              <a:spcBef>
                <a:spcPct val="20000"/>
              </a:spcBef>
            </a:pPr>
            <a:endParaRPr lang="zh-CN" altLang="en-US" sz="160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算</a:t>
            </a:r>
          </a:p>
          <a:p>
            <a:pPr algn="ctr">
              <a:spcBef>
                <a:spcPct val="20000"/>
              </a:spcBef>
            </a:pPr>
            <a:endParaRPr lang="zh-CN" altLang="en-US" sz="1600">
              <a:solidFill>
                <a:srgbClr val="000066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机</a:t>
            </a:r>
          </a:p>
          <a:p>
            <a:pPr algn="ctr">
              <a:spcBef>
                <a:spcPct val="20000"/>
              </a:spcBef>
            </a:pPr>
            <a:endParaRPr lang="zh-CN" altLang="en-US" sz="16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20885" name="Rectangle 21">
            <a:extLst>
              <a:ext uri="{FF2B5EF4-FFF2-40B4-BE49-F238E27FC236}">
                <a16:creationId xmlns:a16="http://schemas.microsoft.com/office/drawing/2014/main" id="{1973686B-C9C8-EBB9-3B6E-1B3939A37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4545013"/>
            <a:ext cx="642938" cy="762000"/>
          </a:xfrm>
          <a:prstGeom prst="rect">
            <a:avLst/>
          </a:prstGeom>
          <a:solidFill>
            <a:srgbClr val="96F50B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执行机构</a:t>
            </a:r>
          </a:p>
        </p:txBody>
      </p:sp>
      <p:sp>
        <p:nvSpPr>
          <p:cNvPr id="420886" name="Rectangle 22">
            <a:extLst>
              <a:ext uri="{FF2B5EF4-FFF2-40B4-BE49-F238E27FC236}">
                <a16:creationId xmlns:a16="http://schemas.microsoft.com/office/drawing/2014/main" id="{3BE88352-F5D2-5668-0F9B-5A0097794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1968500"/>
            <a:ext cx="642938" cy="762000"/>
          </a:xfrm>
          <a:prstGeom prst="rect">
            <a:avLst/>
          </a:prstGeom>
          <a:solidFill>
            <a:srgbClr val="FAB6FA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输入</a:t>
            </a:r>
          </a:p>
          <a:p>
            <a:pPr algn="ctr">
              <a:spcBef>
                <a:spcPct val="20000"/>
              </a:spcBef>
            </a:pPr>
            <a:r>
              <a:rPr lang="zh-CN" altLang="en-US" sz="1600">
                <a:solidFill>
                  <a:srgbClr val="000066"/>
                </a:solidFill>
              </a:rPr>
              <a:t>接口</a:t>
            </a:r>
          </a:p>
        </p:txBody>
      </p:sp>
      <p:sp>
        <p:nvSpPr>
          <p:cNvPr id="420887" name="Line 23">
            <a:extLst>
              <a:ext uri="{FF2B5EF4-FFF2-40B4-BE49-F238E27FC236}">
                <a16:creationId xmlns:a16="http://schemas.microsoft.com/office/drawing/2014/main" id="{54A073B0-D424-4A05-46F9-25EC4312D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888" y="2344738"/>
            <a:ext cx="539750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8" name="Line 24">
            <a:extLst>
              <a:ext uri="{FF2B5EF4-FFF2-40B4-BE49-F238E27FC236}">
                <a16:creationId xmlns:a16="http://schemas.microsoft.com/office/drawing/2014/main" id="{3C14E99A-3DFB-6D5B-7215-67CF57C55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0088" y="2344738"/>
            <a:ext cx="1008062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9" name="Line 25">
            <a:extLst>
              <a:ext uri="{FF2B5EF4-FFF2-40B4-BE49-F238E27FC236}">
                <a16:creationId xmlns:a16="http://schemas.microsoft.com/office/drawing/2014/main" id="{3C2C5473-7A85-D42A-6FEE-9985238F6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2344738"/>
            <a:ext cx="360362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0" name="Line 26">
            <a:extLst>
              <a:ext uri="{FF2B5EF4-FFF2-40B4-BE49-F238E27FC236}">
                <a16:creationId xmlns:a16="http://schemas.microsoft.com/office/drawing/2014/main" id="{890740B8-2C25-E84D-D22F-6C2194EDD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213" y="2344738"/>
            <a:ext cx="360362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1" name="Line 27">
            <a:extLst>
              <a:ext uri="{FF2B5EF4-FFF2-40B4-BE49-F238E27FC236}">
                <a16:creationId xmlns:a16="http://schemas.microsoft.com/office/drawing/2014/main" id="{085D2068-0FA2-DFCE-7161-15E87EB77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2344738"/>
            <a:ext cx="6413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2" name="Line 28">
            <a:extLst>
              <a:ext uri="{FF2B5EF4-FFF2-40B4-BE49-F238E27FC236}">
                <a16:creationId xmlns:a16="http://schemas.microsoft.com/office/drawing/2014/main" id="{ECD0B1EF-084F-4A12-83A9-9BEF4B662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2163" y="2344738"/>
            <a:ext cx="11239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3" name="Line 29">
            <a:extLst>
              <a:ext uri="{FF2B5EF4-FFF2-40B4-BE49-F238E27FC236}">
                <a16:creationId xmlns:a16="http://schemas.microsoft.com/office/drawing/2014/main" id="{13A64C32-0848-9062-42A1-978EC454B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2163" y="4935538"/>
            <a:ext cx="11239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4" name="Line 30">
            <a:extLst>
              <a:ext uri="{FF2B5EF4-FFF2-40B4-BE49-F238E27FC236}">
                <a16:creationId xmlns:a16="http://schemas.microsoft.com/office/drawing/2014/main" id="{C5D85D57-6A18-1C88-E9C1-61460A314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7875" y="4935538"/>
            <a:ext cx="6413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5" name="Line 31">
            <a:extLst>
              <a:ext uri="{FF2B5EF4-FFF2-40B4-BE49-F238E27FC236}">
                <a16:creationId xmlns:a16="http://schemas.microsoft.com/office/drawing/2014/main" id="{47A16A4E-B9C7-F09E-877D-855CE9BB8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388" y="4935538"/>
            <a:ext cx="1606550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6" name="Line 32">
            <a:extLst>
              <a:ext uri="{FF2B5EF4-FFF2-40B4-BE49-F238E27FC236}">
                <a16:creationId xmlns:a16="http://schemas.microsoft.com/office/drawing/2014/main" id="{D8FCEE17-A8D2-1EDF-47CC-D5B2EE3AC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935538"/>
            <a:ext cx="963612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7" name="Line 33">
            <a:extLst>
              <a:ext uri="{FF2B5EF4-FFF2-40B4-BE49-F238E27FC236}">
                <a16:creationId xmlns:a16="http://schemas.microsoft.com/office/drawing/2014/main" id="{4278D0EF-A4C8-0159-746A-7464442465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888" y="4935538"/>
            <a:ext cx="481012" cy="1587"/>
          </a:xfrm>
          <a:prstGeom prst="line">
            <a:avLst/>
          </a:prstGeom>
          <a:noFill/>
          <a:ln w="28575">
            <a:solidFill>
              <a:srgbClr val="0000FA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8" name="Text Box 34">
            <a:extLst>
              <a:ext uri="{FF2B5EF4-FFF2-40B4-BE49-F238E27FC236}">
                <a16:creationId xmlns:a16="http://schemas.microsoft.com/office/drawing/2014/main" id="{7C541C42-1924-103C-8B43-18692686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430588"/>
            <a:ext cx="8143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/>
              <a:t>物理量</a:t>
            </a:r>
          </a:p>
          <a:p>
            <a:pPr algn="ctr">
              <a:spcBef>
                <a:spcPct val="20000"/>
              </a:spcBef>
            </a:pPr>
            <a:r>
              <a:rPr lang="zh-CN" altLang="en-US" sz="1600"/>
              <a:t>变换</a:t>
            </a:r>
          </a:p>
        </p:txBody>
      </p:sp>
      <p:sp>
        <p:nvSpPr>
          <p:cNvPr id="420899" name="Text Box 35">
            <a:extLst>
              <a:ext uri="{FF2B5EF4-FFF2-40B4-BE49-F238E27FC236}">
                <a16:creationId xmlns:a16="http://schemas.microsoft.com/office/drawing/2014/main" id="{12ACF977-39E8-386A-3FFE-47315210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3411538"/>
            <a:ext cx="714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/>
              <a:t>信号</a:t>
            </a:r>
          </a:p>
          <a:p>
            <a:pPr algn="ctr">
              <a:spcBef>
                <a:spcPct val="20000"/>
              </a:spcBef>
            </a:pPr>
            <a:r>
              <a:rPr lang="zh-CN" altLang="en-US" sz="1600"/>
              <a:t>处理</a:t>
            </a:r>
          </a:p>
        </p:txBody>
      </p:sp>
      <p:sp>
        <p:nvSpPr>
          <p:cNvPr id="420900" name="Text Box 36">
            <a:extLst>
              <a:ext uri="{FF2B5EF4-FFF2-40B4-BE49-F238E27FC236}">
                <a16:creationId xmlns:a16="http://schemas.microsoft.com/office/drawing/2014/main" id="{57A989B0-C687-C2E8-4604-FA3527470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411538"/>
            <a:ext cx="714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/>
              <a:t>信号</a:t>
            </a:r>
          </a:p>
          <a:p>
            <a:pPr algn="ctr">
              <a:spcBef>
                <a:spcPct val="20000"/>
              </a:spcBef>
            </a:pPr>
            <a:r>
              <a:rPr lang="zh-CN" altLang="en-US" sz="1600"/>
              <a:t>变换</a:t>
            </a:r>
          </a:p>
        </p:txBody>
      </p:sp>
      <p:sp>
        <p:nvSpPr>
          <p:cNvPr id="420901" name="Text Box 37">
            <a:extLst>
              <a:ext uri="{FF2B5EF4-FFF2-40B4-BE49-F238E27FC236}">
                <a16:creationId xmlns:a16="http://schemas.microsoft.com/office/drawing/2014/main" id="{8B231955-897A-0E17-ADFE-40A00EEF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3411538"/>
            <a:ext cx="714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/>
              <a:t>I/O</a:t>
            </a:r>
          </a:p>
          <a:p>
            <a:pPr algn="ctr">
              <a:spcBef>
                <a:spcPct val="20000"/>
              </a:spcBef>
            </a:pPr>
            <a:r>
              <a:rPr lang="zh-CN" altLang="en-US" sz="1600"/>
              <a:t>接口</a:t>
            </a:r>
          </a:p>
        </p:txBody>
      </p:sp>
      <p:sp>
        <p:nvSpPr>
          <p:cNvPr id="420902" name="Freeform 38">
            <a:extLst>
              <a:ext uri="{FF2B5EF4-FFF2-40B4-BE49-F238E27FC236}">
                <a16:creationId xmlns:a16="http://schemas.microsoft.com/office/drawing/2014/main" id="{9416F153-BAB4-FB24-DB49-3F3F257B9CBF}"/>
              </a:ext>
            </a:extLst>
          </p:cNvPr>
          <p:cNvSpPr>
            <a:spLocks/>
          </p:cNvSpPr>
          <p:nvPr/>
        </p:nvSpPr>
        <p:spPr bwMode="auto">
          <a:xfrm rot="10800000">
            <a:off x="2247900" y="1951038"/>
            <a:ext cx="481013" cy="303212"/>
          </a:xfrm>
          <a:custGeom>
            <a:avLst/>
            <a:gdLst>
              <a:gd name="T0" fmla="*/ 0 w 1080"/>
              <a:gd name="T1" fmla="*/ 468 h 468"/>
              <a:gd name="T2" fmla="*/ 360 w 1080"/>
              <a:gd name="T3" fmla="*/ 0 h 468"/>
              <a:gd name="T4" fmla="*/ 720 w 1080"/>
              <a:gd name="T5" fmla="*/ 468 h 468"/>
              <a:gd name="T6" fmla="*/ 1080 w 1080"/>
              <a:gd name="T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468">
                <a:moveTo>
                  <a:pt x="0" y="468"/>
                </a:moveTo>
                <a:cubicBezTo>
                  <a:pt x="120" y="234"/>
                  <a:pt x="240" y="0"/>
                  <a:pt x="360" y="0"/>
                </a:cubicBezTo>
                <a:cubicBezTo>
                  <a:pt x="480" y="0"/>
                  <a:pt x="600" y="468"/>
                  <a:pt x="720" y="468"/>
                </a:cubicBezTo>
                <a:cubicBezTo>
                  <a:pt x="840" y="468"/>
                  <a:pt x="1020" y="78"/>
                  <a:pt x="108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03" name="Freeform 39">
            <a:extLst>
              <a:ext uri="{FF2B5EF4-FFF2-40B4-BE49-F238E27FC236}">
                <a16:creationId xmlns:a16="http://schemas.microsoft.com/office/drawing/2014/main" id="{9CB6B507-FC40-E791-7F12-B2078C9795F8}"/>
              </a:ext>
            </a:extLst>
          </p:cNvPr>
          <p:cNvSpPr>
            <a:spLocks/>
          </p:cNvSpPr>
          <p:nvPr/>
        </p:nvSpPr>
        <p:spPr bwMode="auto">
          <a:xfrm rot="10800000">
            <a:off x="2251075" y="4568825"/>
            <a:ext cx="482600" cy="303213"/>
          </a:xfrm>
          <a:custGeom>
            <a:avLst/>
            <a:gdLst>
              <a:gd name="T0" fmla="*/ 0 w 1080"/>
              <a:gd name="T1" fmla="*/ 468 h 468"/>
              <a:gd name="T2" fmla="*/ 360 w 1080"/>
              <a:gd name="T3" fmla="*/ 0 h 468"/>
              <a:gd name="T4" fmla="*/ 720 w 1080"/>
              <a:gd name="T5" fmla="*/ 468 h 468"/>
              <a:gd name="T6" fmla="*/ 1080 w 1080"/>
              <a:gd name="T7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0" h="468">
                <a:moveTo>
                  <a:pt x="0" y="468"/>
                </a:moveTo>
                <a:cubicBezTo>
                  <a:pt x="120" y="234"/>
                  <a:pt x="240" y="0"/>
                  <a:pt x="360" y="0"/>
                </a:cubicBezTo>
                <a:cubicBezTo>
                  <a:pt x="480" y="0"/>
                  <a:pt x="600" y="468"/>
                  <a:pt x="720" y="468"/>
                </a:cubicBezTo>
                <a:cubicBezTo>
                  <a:pt x="840" y="468"/>
                  <a:pt x="1020" y="78"/>
                  <a:pt x="108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04" name="AutoShape 40">
            <a:extLst>
              <a:ext uri="{FF2B5EF4-FFF2-40B4-BE49-F238E27FC236}">
                <a16:creationId xmlns:a16="http://schemas.microsoft.com/office/drawing/2014/main" id="{FCCA8D0B-6E57-24D1-6C66-AECC9DB6DA5B}"/>
              </a:ext>
            </a:extLst>
          </p:cNvPr>
          <p:cNvSpPr>
            <a:spLocks/>
          </p:cNvSpPr>
          <p:nvPr/>
        </p:nvSpPr>
        <p:spPr bwMode="auto">
          <a:xfrm rot="16200000">
            <a:off x="2450307" y="4425156"/>
            <a:ext cx="127000" cy="2652713"/>
          </a:xfrm>
          <a:prstGeom prst="leftBrace">
            <a:avLst>
              <a:gd name="adj1" fmla="val 174063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06" name="AutoShape 42">
            <a:extLst>
              <a:ext uri="{FF2B5EF4-FFF2-40B4-BE49-F238E27FC236}">
                <a16:creationId xmlns:a16="http://schemas.microsoft.com/office/drawing/2014/main" id="{06E9FF50-83B8-6D82-3872-DD8194B0667B}"/>
              </a:ext>
            </a:extLst>
          </p:cNvPr>
          <p:cNvSpPr>
            <a:spLocks/>
          </p:cNvSpPr>
          <p:nvPr/>
        </p:nvSpPr>
        <p:spPr bwMode="auto">
          <a:xfrm rot="16200000">
            <a:off x="6116638" y="4575175"/>
            <a:ext cx="150812" cy="2376488"/>
          </a:xfrm>
          <a:prstGeom prst="leftBrace">
            <a:avLst>
              <a:gd name="adj1" fmla="val 131316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08" name="Text Box 44">
            <a:extLst>
              <a:ext uri="{FF2B5EF4-FFF2-40B4-BE49-F238E27FC236}">
                <a16:creationId xmlns:a16="http://schemas.microsoft.com/office/drawing/2014/main" id="{F54D8E67-3F65-3724-C87B-F760365C9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295400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输入通道</a:t>
            </a:r>
          </a:p>
        </p:txBody>
      </p:sp>
      <p:sp>
        <p:nvSpPr>
          <p:cNvPr id="420909" name="Text Box 45">
            <a:extLst>
              <a:ext uri="{FF2B5EF4-FFF2-40B4-BE49-F238E27FC236}">
                <a16:creationId xmlns:a16="http://schemas.microsoft.com/office/drawing/2014/main" id="{ECFA589C-2F21-28E7-3454-4D229159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959225"/>
            <a:ext cx="18002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输出通道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0" grpId="0"/>
      <p:bldP spid="420871" grpId="0"/>
      <p:bldP spid="420877" grpId="0" animBg="1"/>
      <p:bldP spid="420878" grpId="0" animBg="1"/>
      <p:bldP spid="420879" grpId="0" animBg="1"/>
      <p:bldP spid="420880" grpId="0" animBg="1"/>
      <p:bldP spid="420881" grpId="0" animBg="1"/>
      <p:bldP spid="420882" grpId="0" animBg="1"/>
      <p:bldP spid="420883" grpId="0" animBg="1"/>
      <p:bldP spid="420885" grpId="0" animBg="1"/>
      <p:bldP spid="42088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>
            <a:extLst>
              <a:ext uri="{FF2B5EF4-FFF2-40B4-BE49-F238E27FC236}">
                <a16:creationId xmlns:a16="http://schemas.microsoft.com/office/drawing/2014/main" id="{335971D4-D006-C553-C3C5-E7A490169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工作时序</a:t>
            </a:r>
          </a:p>
        </p:txBody>
      </p:sp>
      <p:graphicFrame>
        <p:nvGraphicFramePr>
          <p:cNvPr id="461828" name="Object 4">
            <a:extLst>
              <a:ext uri="{FF2B5EF4-FFF2-40B4-BE49-F238E27FC236}">
                <a16:creationId xmlns:a16="http://schemas.microsoft.com/office/drawing/2014/main" id="{C03E884C-A2C3-E168-501E-7545C1EDF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0575"/>
          <a:ext cx="82804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3" imgW="2778252" imgH="1477975" progId="Visio.Drawing.6">
                  <p:embed/>
                </p:oleObj>
              </mc:Choice>
              <mc:Fallback>
                <p:oleObj name="Visio" r:id="rId3" imgW="2778252" imgH="1477975" progId="Visio.Drawing.6">
                  <p:embed/>
                  <p:pic>
                    <p:nvPicPr>
                      <p:cNvPr id="461828" name="Object 4">
                        <a:extLst>
                          <a:ext uri="{FF2B5EF4-FFF2-40B4-BE49-F238E27FC236}">
                            <a16:creationId xmlns:a16="http://schemas.microsoft.com/office/drawing/2014/main" id="{C03E884C-A2C3-E168-501E-7545C1EDF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8280400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29" name="Text Box 5">
            <a:extLst>
              <a:ext uri="{FF2B5EF4-FFF2-40B4-BE49-F238E27FC236}">
                <a16:creationId xmlns:a16="http://schemas.microsoft.com/office/drawing/2014/main" id="{390D320C-F28E-0A5C-97C7-2ACE5462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2233613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461830" name="Text Box 6">
            <a:extLst>
              <a:ext uri="{FF2B5EF4-FFF2-40B4-BE49-F238E27FC236}">
                <a16:creationId xmlns:a16="http://schemas.microsoft.com/office/drawing/2014/main" id="{38492A98-2527-4B38-D3CB-66A94BD2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2871788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461831" name="Text Box 7">
            <a:extLst>
              <a:ext uri="{FF2B5EF4-FFF2-40B4-BE49-F238E27FC236}">
                <a16:creationId xmlns:a16="http://schemas.microsoft.com/office/drawing/2014/main" id="{C2B622CA-3C1A-725D-408D-37E3813B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884488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③</a:t>
            </a:r>
          </a:p>
        </p:txBody>
      </p:sp>
      <p:sp>
        <p:nvSpPr>
          <p:cNvPr id="461832" name="Text Box 8">
            <a:extLst>
              <a:ext uri="{FF2B5EF4-FFF2-40B4-BE49-F238E27FC236}">
                <a16:creationId xmlns:a16="http://schemas.microsoft.com/office/drawing/2014/main" id="{D146838D-9983-2D76-666F-BBC21EA3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078288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④</a:t>
            </a:r>
          </a:p>
        </p:txBody>
      </p:sp>
      <p:sp>
        <p:nvSpPr>
          <p:cNvPr id="461833" name="Text Box 9">
            <a:extLst>
              <a:ext uri="{FF2B5EF4-FFF2-40B4-BE49-F238E27FC236}">
                <a16:creationId xmlns:a16="http://schemas.microsoft.com/office/drawing/2014/main" id="{ECC10E93-901A-5E8A-8AE3-725179279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868863"/>
            <a:ext cx="358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⑤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>
            <a:extLst>
              <a:ext uri="{FF2B5EF4-FFF2-40B4-BE49-F238E27FC236}">
                <a16:creationId xmlns:a16="http://schemas.microsoft.com/office/drawing/2014/main" id="{5BC4BDDB-EE9B-3EB3-9DA1-6A2330F29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ADC0809</a:t>
            </a:r>
            <a:r>
              <a:rPr lang="zh-CN" altLang="en-US" sz="2400"/>
              <a:t>的工作过程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根据时序图，</a:t>
            </a:r>
            <a:r>
              <a:rPr lang="en-US" altLang="zh-CN" sz="2400"/>
              <a:t>ADC0809</a:t>
            </a:r>
            <a:r>
              <a:rPr lang="zh-CN" altLang="en-US" sz="2400"/>
              <a:t>的工作过程如下：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b="1">
                <a:solidFill>
                  <a:srgbClr val="000066"/>
                </a:solidFill>
              </a:rPr>
              <a:t>①</a:t>
            </a:r>
            <a:r>
              <a:rPr lang="zh-CN" altLang="en-GB" b="1">
                <a:solidFill>
                  <a:srgbClr val="000066"/>
                </a:solidFill>
              </a:rPr>
              <a:t>把</a:t>
            </a:r>
            <a:r>
              <a:rPr lang="zh-CN" altLang="en-US" b="1">
                <a:solidFill>
                  <a:srgbClr val="000066"/>
                </a:solidFill>
              </a:rPr>
              <a:t>通道地址送到</a:t>
            </a:r>
            <a:r>
              <a:rPr lang="en-US" altLang="zh-CN" b="1">
                <a:solidFill>
                  <a:srgbClr val="000066"/>
                </a:solidFill>
              </a:rPr>
              <a:t>ADDA</a:t>
            </a:r>
            <a:r>
              <a:rPr lang="zh-CN" altLang="en-US" b="1">
                <a:solidFill>
                  <a:srgbClr val="000066"/>
                </a:solidFill>
              </a:rPr>
              <a:t>～</a:t>
            </a:r>
            <a:r>
              <a:rPr lang="en-US" altLang="zh-CN" b="1">
                <a:solidFill>
                  <a:srgbClr val="000066"/>
                </a:solidFill>
              </a:rPr>
              <a:t>ADDC</a:t>
            </a:r>
            <a:r>
              <a:rPr lang="zh-CN" altLang="en-US" b="1">
                <a:solidFill>
                  <a:srgbClr val="000066"/>
                </a:solidFill>
              </a:rPr>
              <a:t>上，选择一个模拟输入端；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b="1">
                <a:solidFill>
                  <a:srgbClr val="000066"/>
                </a:solidFill>
              </a:rPr>
              <a:t>②</a:t>
            </a:r>
            <a:r>
              <a:rPr lang="zh-CN" altLang="en-US" b="1">
                <a:solidFill>
                  <a:srgbClr val="000066"/>
                </a:solidFill>
              </a:rPr>
              <a:t>在通道地址信号有效期间，</a:t>
            </a:r>
            <a:r>
              <a:rPr lang="en-GB" altLang="zh-CN" b="1">
                <a:solidFill>
                  <a:srgbClr val="000066"/>
                </a:solidFill>
              </a:rPr>
              <a:t>ALE</a:t>
            </a:r>
            <a:r>
              <a:rPr lang="zh-CN" altLang="en-GB" b="1">
                <a:solidFill>
                  <a:srgbClr val="000066"/>
                </a:solidFill>
              </a:rPr>
              <a:t>上的</a:t>
            </a:r>
            <a:r>
              <a:rPr lang="zh-CN" altLang="en-US" b="1">
                <a:solidFill>
                  <a:srgbClr val="800000"/>
                </a:solidFill>
              </a:rPr>
              <a:t>上升沿</a:t>
            </a:r>
            <a:r>
              <a:rPr lang="zh-CN" altLang="en-US" b="1">
                <a:solidFill>
                  <a:srgbClr val="000066"/>
                </a:solidFill>
              </a:rPr>
              <a:t>使该地址锁存到内部地址锁存器；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b="1">
                <a:solidFill>
                  <a:srgbClr val="000066"/>
                </a:solidFill>
              </a:rPr>
              <a:t>③START</a:t>
            </a:r>
            <a:r>
              <a:rPr lang="zh-CN" altLang="en-US" b="1">
                <a:solidFill>
                  <a:srgbClr val="000066"/>
                </a:solidFill>
              </a:rPr>
              <a:t>引脚上的</a:t>
            </a:r>
            <a:r>
              <a:rPr lang="zh-CN" altLang="en-US" b="1">
                <a:solidFill>
                  <a:srgbClr val="800000"/>
                </a:solidFill>
              </a:rPr>
              <a:t>下降沿</a:t>
            </a:r>
            <a:r>
              <a:rPr lang="zh-CN" altLang="en-US" b="1">
                <a:solidFill>
                  <a:srgbClr val="000066"/>
                </a:solidFill>
              </a:rPr>
              <a:t>启动</a:t>
            </a:r>
            <a:r>
              <a:rPr lang="en-GB" altLang="zh-CN" b="1">
                <a:solidFill>
                  <a:srgbClr val="000066"/>
                </a:solidFill>
              </a:rPr>
              <a:t>A/D</a:t>
            </a:r>
            <a:r>
              <a:rPr lang="zh-CN" altLang="en-US" b="1">
                <a:solidFill>
                  <a:srgbClr val="000066"/>
                </a:solidFill>
              </a:rPr>
              <a:t>变换；</a:t>
            </a:r>
            <a:r>
              <a:rPr lang="zh-CN" altLang="en-GB" b="1">
                <a:solidFill>
                  <a:srgbClr val="000066"/>
                </a:solidFill>
              </a:rPr>
              <a:t>                                                   </a:t>
            </a:r>
            <a:endParaRPr lang="zh-CN" altLang="en-US" b="1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b="1">
                <a:solidFill>
                  <a:srgbClr val="000066"/>
                </a:solidFill>
              </a:rPr>
              <a:t>④</a:t>
            </a:r>
            <a:r>
              <a:rPr lang="zh-CN" altLang="en-US" b="1">
                <a:solidFill>
                  <a:srgbClr val="000066"/>
                </a:solidFill>
              </a:rPr>
              <a:t>变换开始后，</a:t>
            </a:r>
            <a:r>
              <a:rPr lang="en-GB" altLang="zh-CN" b="1">
                <a:solidFill>
                  <a:srgbClr val="000066"/>
                </a:solidFill>
              </a:rPr>
              <a:t>EOC</a:t>
            </a:r>
            <a:r>
              <a:rPr lang="zh-CN" altLang="en-US" b="1">
                <a:solidFill>
                  <a:srgbClr val="000066"/>
                </a:solidFill>
              </a:rPr>
              <a:t>引脚呈现</a:t>
            </a:r>
            <a:r>
              <a:rPr lang="zh-CN" altLang="en-US" b="1">
                <a:solidFill>
                  <a:srgbClr val="800000"/>
                </a:solidFill>
              </a:rPr>
              <a:t>低电平</a:t>
            </a:r>
            <a:r>
              <a:rPr lang="zh-CN" altLang="en-US" b="1">
                <a:solidFill>
                  <a:srgbClr val="000066"/>
                </a:solidFill>
              </a:rPr>
              <a:t>， </a:t>
            </a:r>
            <a:r>
              <a:rPr lang="en-GB" altLang="zh-CN" b="1">
                <a:solidFill>
                  <a:srgbClr val="000066"/>
                </a:solidFill>
              </a:rPr>
              <a:t>EOC</a:t>
            </a:r>
            <a:r>
              <a:rPr lang="zh-CN" altLang="en-US" b="1">
                <a:solidFill>
                  <a:srgbClr val="000066"/>
                </a:solidFill>
              </a:rPr>
              <a:t>重新变为</a:t>
            </a:r>
            <a:r>
              <a:rPr lang="zh-CN" altLang="en-US" b="1">
                <a:solidFill>
                  <a:srgbClr val="800000"/>
                </a:solidFill>
              </a:rPr>
              <a:t>高电平</a:t>
            </a:r>
            <a:r>
              <a:rPr lang="zh-CN" altLang="en-US" b="1">
                <a:solidFill>
                  <a:srgbClr val="000066"/>
                </a:solidFill>
              </a:rPr>
              <a:t>时表示转换结束；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altLang="zh-CN" b="1">
                <a:solidFill>
                  <a:srgbClr val="000066"/>
                </a:solidFill>
              </a:rPr>
              <a:t>⑤OE</a:t>
            </a:r>
            <a:r>
              <a:rPr lang="zh-CN" altLang="en-GB" b="1">
                <a:solidFill>
                  <a:srgbClr val="000066"/>
                </a:solidFill>
              </a:rPr>
              <a:t>信号打开</a:t>
            </a:r>
            <a:r>
              <a:rPr lang="zh-CN" altLang="en-US" b="1">
                <a:solidFill>
                  <a:srgbClr val="000066"/>
                </a:solidFill>
              </a:rPr>
              <a:t>输出锁存器的三态门送出结果。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>
            <a:extLst>
              <a:ext uri="{FF2B5EF4-FFF2-40B4-BE49-F238E27FC236}">
                <a16:creationId xmlns:a16="http://schemas.microsoft.com/office/drawing/2014/main" id="{88BCB6BB-E3D4-1CA8-0FD1-647537145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模拟输入端</a:t>
            </a:r>
            <a:r>
              <a:rPr lang="en-US" altLang="zh-CN" sz="2400"/>
              <a:t>IN</a:t>
            </a:r>
            <a:r>
              <a:rPr lang="en-US" altLang="zh-CN" sz="2400" baseline="-20000"/>
              <a:t>i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单路输入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模拟信号可固定连接到任何一个输入端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地址线根据输入线编号固定连接（高电                        平或低电平）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多路输入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模拟信号按顺序分别连接到输入端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b="1"/>
              <a:t>要转换哪一路输入，就将其编号送到地                       址线上（动态选择）</a:t>
            </a:r>
          </a:p>
        </p:txBody>
      </p:sp>
      <p:sp>
        <p:nvSpPr>
          <p:cNvPr id="463876" name="Rectangle 4">
            <a:extLst>
              <a:ext uri="{FF2B5EF4-FFF2-40B4-BE49-F238E27FC236}">
                <a16:creationId xmlns:a16="http://schemas.microsoft.com/office/drawing/2014/main" id="{21336DB8-F171-9A71-7610-16AC917D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468438"/>
            <a:ext cx="1008062" cy="2087562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877" name="Text Box 5">
            <a:extLst>
              <a:ext uri="{FF2B5EF4-FFF2-40B4-BE49-F238E27FC236}">
                <a16:creationId xmlns:a16="http://schemas.microsoft.com/office/drawing/2014/main" id="{4F86E668-95BA-0327-29E4-41283D23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556000"/>
            <a:ext cx="1366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Arial" panose="020B0604020202020204" pitchFamily="34" charset="0"/>
              </a:rPr>
              <a:t>单路输入时</a:t>
            </a:r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6EB0D202-27E1-4757-52B3-088E484B0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9083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F4A84A4F-6F88-D397-60A2-BE2133607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1242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90B00267-5C9B-1678-1C02-2DA0A34F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3401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81" name="Text Box 9">
            <a:extLst>
              <a:ext uri="{FF2B5EF4-FFF2-40B4-BE49-F238E27FC236}">
                <a16:creationId xmlns:a16="http://schemas.microsoft.com/office/drawing/2014/main" id="{87924F49-F32B-C68F-20F6-6BED20733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2792413"/>
            <a:ext cx="53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ADDC</a:t>
            </a: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ADDB</a:t>
            </a: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ADDA</a:t>
            </a:r>
          </a:p>
        </p:txBody>
      </p:sp>
      <p:sp>
        <p:nvSpPr>
          <p:cNvPr id="463882" name="Line 10">
            <a:extLst>
              <a:ext uri="{FF2B5EF4-FFF2-40B4-BE49-F238E27FC236}">
                <a16:creationId xmlns:a16="http://schemas.microsoft.com/office/drawing/2014/main" id="{9D67553C-D07F-C89A-0D22-94C6369B4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1242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83" name="Line 11">
            <a:extLst>
              <a:ext uri="{FF2B5EF4-FFF2-40B4-BE49-F238E27FC236}">
                <a16:creationId xmlns:a16="http://schemas.microsoft.com/office/drawing/2014/main" id="{C82FE950-15E1-82D9-F8A6-772684A16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9363" y="3541713"/>
            <a:ext cx="215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84" name="Line 12">
            <a:extLst>
              <a:ext uri="{FF2B5EF4-FFF2-40B4-BE49-F238E27FC236}">
                <a16:creationId xmlns:a16="http://schemas.microsoft.com/office/drawing/2014/main" id="{FD88D1DF-D0F7-A209-E6D7-90208ECC8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2187575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85" name="Text Box 13">
            <a:extLst>
              <a:ext uri="{FF2B5EF4-FFF2-40B4-BE49-F238E27FC236}">
                <a16:creationId xmlns:a16="http://schemas.microsoft.com/office/drawing/2014/main" id="{07D7749B-30CF-9C7B-F462-892CE42E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085975"/>
            <a:ext cx="317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IN4</a:t>
            </a:r>
          </a:p>
        </p:txBody>
      </p:sp>
      <p:sp>
        <p:nvSpPr>
          <p:cNvPr id="463886" name="Text Box 14">
            <a:extLst>
              <a:ext uri="{FF2B5EF4-FFF2-40B4-BE49-F238E27FC236}">
                <a16:creationId xmlns:a16="http://schemas.microsoft.com/office/drawing/2014/main" id="{92B8E853-EB83-8107-10B8-A31A2652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250950"/>
            <a:ext cx="965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ADC0809</a:t>
            </a:r>
          </a:p>
        </p:txBody>
      </p:sp>
      <p:sp>
        <p:nvSpPr>
          <p:cNvPr id="463887" name="Text Box 15">
            <a:extLst>
              <a:ext uri="{FF2B5EF4-FFF2-40B4-BE49-F238E27FC236}">
                <a16:creationId xmlns:a16="http://schemas.microsoft.com/office/drawing/2014/main" id="{1FC8010F-25CA-C1E4-B37D-12DDFDB82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2043113"/>
            <a:ext cx="5762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</a:p>
        </p:txBody>
      </p:sp>
      <p:sp>
        <p:nvSpPr>
          <p:cNvPr id="463888" name="Rectangle 16">
            <a:extLst>
              <a:ext uri="{FF2B5EF4-FFF2-40B4-BE49-F238E27FC236}">
                <a16:creationId xmlns:a16="http://schemas.microsoft.com/office/drawing/2014/main" id="{2B4DD3EF-5F6E-86AC-4016-4B7834DA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276725"/>
            <a:ext cx="1008062" cy="208756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EFB8163B-7396-0794-BA99-F75FCD73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6364288"/>
            <a:ext cx="13668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Arial" panose="020B0604020202020204" pitchFamily="34" charset="0"/>
              </a:rPr>
              <a:t>多路输入时</a:t>
            </a:r>
          </a:p>
        </p:txBody>
      </p:sp>
      <p:sp>
        <p:nvSpPr>
          <p:cNvPr id="463890" name="Line 18">
            <a:extLst>
              <a:ext uri="{FF2B5EF4-FFF2-40B4-BE49-F238E27FC236}">
                <a16:creationId xmlns:a16="http://schemas.microsoft.com/office/drawing/2014/main" id="{8D05FA8E-0A93-21FF-FCEE-F7F6005C9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7165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91" name="Line 19">
            <a:extLst>
              <a:ext uri="{FF2B5EF4-FFF2-40B4-BE49-F238E27FC236}">
                <a16:creationId xmlns:a16="http://schemas.microsoft.com/office/drawing/2014/main" id="{917E29D7-D00E-2975-7DAB-8EDECD0D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9324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92" name="Line 20">
            <a:extLst>
              <a:ext uri="{FF2B5EF4-FFF2-40B4-BE49-F238E27FC236}">
                <a16:creationId xmlns:a16="http://schemas.microsoft.com/office/drawing/2014/main" id="{44FD1A08-3B41-C097-754D-429E44CE0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614838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93" name="Text Box 21">
            <a:extLst>
              <a:ext uri="{FF2B5EF4-FFF2-40B4-BE49-F238E27FC236}">
                <a16:creationId xmlns:a16="http://schemas.microsoft.com/office/drawing/2014/main" id="{F32B23F7-63A8-94FC-DD6D-EA771657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5600700"/>
            <a:ext cx="5334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ADDC</a:t>
            </a: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ADDB</a:t>
            </a: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ADDA</a:t>
            </a:r>
          </a:p>
        </p:txBody>
      </p:sp>
      <p:sp>
        <p:nvSpPr>
          <p:cNvPr id="463894" name="Line 22">
            <a:extLst>
              <a:ext uri="{FF2B5EF4-FFF2-40B4-BE49-F238E27FC236}">
                <a16:creationId xmlns:a16="http://schemas.microsoft.com/office/drawing/2014/main" id="{26611395-6A4F-4BD5-165B-C5EE38C618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44640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5C22CB79-799A-D6E3-692D-CF55ED9CF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900" y="4376738"/>
            <a:ext cx="3175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IN0</a:t>
            </a:r>
          </a:p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IN1</a:t>
            </a:r>
          </a:p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IN2</a:t>
            </a:r>
          </a:p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IN3</a:t>
            </a:r>
          </a:p>
          <a:p>
            <a:pPr algn="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IN4</a:t>
            </a:r>
          </a:p>
        </p:txBody>
      </p:sp>
      <p:sp>
        <p:nvSpPr>
          <p:cNvPr id="463896" name="Text Box 24">
            <a:extLst>
              <a:ext uri="{FF2B5EF4-FFF2-40B4-BE49-F238E27FC236}">
                <a16:creationId xmlns:a16="http://schemas.microsoft.com/office/drawing/2014/main" id="{9F12AE54-3495-BAC9-84F9-1DCB986B9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59238"/>
            <a:ext cx="965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ADC0809</a:t>
            </a:r>
          </a:p>
        </p:txBody>
      </p:sp>
      <p:sp>
        <p:nvSpPr>
          <p:cNvPr id="463897" name="Text Box 25">
            <a:extLst>
              <a:ext uri="{FF2B5EF4-FFF2-40B4-BE49-F238E27FC236}">
                <a16:creationId xmlns:a16="http://schemas.microsoft.com/office/drawing/2014/main" id="{88E3E372-C487-FAF6-E361-F501E7B3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5" y="4333875"/>
            <a:ext cx="6762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0</a:t>
            </a:r>
          </a:p>
          <a:p>
            <a:pPr algn="ctr">
              <a:spcBef>
                <a:spcPct val="5000"/>
              </a:spcBef>
            </a:pP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1</a:t>
            </a:r>
          </a:p>
          <a:p>
            <a:pPr algn="ctr">
              <a:spcBef>
                <a:spcPct val="5000"/>
              </a:spcBef>
            </a:pP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2</a:t>
            </a:r>
          </a:p>
          <a:p>
            <a:pPr algn="ctr">
              <a:spcBef>
                <a:spcPct val="5000"/>
              </a:spcBef>
            </a:pP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3</a:t>
            </a:r>
          </a:p>
          <a:p>
            <a:pPr algn="ctr">
              <a:spcBef>
                <a:spcPct val="5000"/>
              </a:spcBef>
            </a:pP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63898" name="Line 26">
            <a:extLst>
              <a:ext uri="{FF2B5EF4-FFF2-40B4-BE49-F238E27FC236}">
                <a16:creationId xmlns:a16="http://schemas.microsoft.com/office/drawing/2014/main" id="{B97E73BA-F48F-203C-7341-8073BEB09D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46799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899" name="Line 27">
            <a:extLst>
              <a:ext uri="{FF2B5EF4-FFF2-40B4-BE49-F238E27FC236}">
                <a16:creationId xmlns:a16="http://schemas.microsoft.com/office/drawing/2014/main" id="{5721CC02-9405-9071-AB40-DCC9FC3AB8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48958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900" name="Line 28">
            <a:extLst>
              <a:ext uri="{FF2B5EF4-FFF2-40B4-BE49-F238E27FC236}">
                <a16:creationId xmlns:a16="http://schemas.microsoft.com/office/drawing/2014/main" id="{F8D3C702-0D38-8A1E-BA9E-90825C042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51117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901" name="Line 29">
            <a:extLst>
              <a:ext uri="{FF2B5EF4-FFF2-40B4-BE49-F238E27FC236}">
                <a16:creationId xmlns:a16="http://schemas.microsoft.com/office/drawing/2014/main" id="{EF32B526-DB8B-9677-4E21-35A43594D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6550" y="5327650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3902" name="AutoShape 30">
            <a:extLst>
              <a:ext uri="{FF2B5EF4-FFF2-40B4-BE49-F238E27FC236}">
                <a16:creationId xmlns:a16="http://schemas.microsoft.com/office/drawing/2014/main" id="{D7AE6C13-ACAF-0B62-3C2D-7FC2F444EA12}"/>
              </a:ext>
            </a:extLst>
          </p:cNvPr>
          <p:cNvSpPr>
            <a:spLocks/>
          </p:cNvSpPr>
          <p:nvPr/>
        </p:nvSpPr>
        <p:spPr bwMode="auto">
          <a:xfrm>
            <a:off x="6299200" y="5688013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903" name="Text Box 31">
            <a:extLst>
              <a:ext uri="{FF2B5EF4-FFF2-40B4-BE49-F238E27FC236}">
                <a16:creationId xmlns:a16="http://schemas.microsoft.com/office/drawing/2014/main" id="{99010B18-3205-D51A-5F60-4578283AC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675313"/>
            <a:ext cx="9366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>
                <a:solidFill>
                  <a:srgbClr val="153D69"/>
                </a:solidFill>
                <a:latin typeface="Arial" panose="020B0604020202020204" pitchFamily="34" charset="0"/>
              </a:rPr>
              <a:t>指定</a:t>
            </a:r>
          </a:p>
          <a:p>
            <a:pPr algn="ctr"/>
            <a:r>
              <a:rPr lang="zh-CN" altLang="en-US" sz="1600">
                <a:solidFill>
                  <a:srgbClr val="153D69"/>
                </a:solidFill>
                <a:latin typeface="Arial" panose="020B0604020202020204" pitchFamily="34" charset="0"/>
              </a:rPr>
              <a:t>通道号</a:t>
            </a:r>
          </a:p>
        </p:txBody>
      </p:sp>
      <p:sp>
        <p:nvSpPr>
          <p:cNvPr id="463904" name="Oval 32">
            <a:extLst>
              <a:ext uri="{FF2B5EF4-FFF2-40B4-BE49-F238E27FC236}">
                <a16:creationId xmlns:a16="http://schemas.microsoft.com/office/drawing/2014/main" id="{6D6FA2C9-28D4-36C5-EE13-B39B7C63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2849563"/>
            <a:ext cx="107950" cy="10795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3905" name="Text Box 33">
            <a:extLst>
              <a:ext uri="{FF2B5EF4-FFF2-40B4-BE49-F238E27FC236}">
                <a16:creationId xmlns:a16="http://schemas.microsoft.com/office/drawing/2014/main" id="{46424623-029A-8543-D61E-958C5ED0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2792413"/>
            <a:ext cx="388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Arial" panose="020B0604020202020204" pitchFamily="34" charset="0"/>
              </a:rPr>
              <a:t>+5V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>
            <a:extLst>
              <a:ext uri="{FF2B5EF4-FFF2-40B4-BE49-F238E27FC236}">
                <a16:creationId xmlns:a16="http://schemas.microsoft.com/office/drawing/2014/main" id="{51C288C1-6B74-440F-0881-6FE691A13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地址线</a:t>
            </a:r>
            <a:r>
              <a:rPr lang="en-US" altLang="zh-CN" sz="2400"/>
              <a:t>ADDA-ADDC</a:t>
            </a:r>
          </a:p>
          <a:p>
            <a:r>
              <a:rPr lang="zh-CN" altLang="en-US" sz="2400"/>
              <a:t>多路输入时，地址线不能固定连接到＋</a:t>
            </a:r>
            <a:r>
              <a:rPr lang="en-US" altLang="zh-CN" sz="2400"/>
              <a:t>5V</a:t>
            </a:r>
            <a:r>
              <a:rPr lang="zh-CN" altLang="en-US" sz="2400"/>
              <a:t>或地线，而是要通过一个接口芯片与数据总线连接。接口芯片可以选用：</a:t>
            </a:r>
          </a:p>
          <a:p>
            <a:pPr lvl="1"/>
            <a:r>
              <a:rPr lang="zh-CN" altLang="en-US" sz="2000" b="1"/>
              <a:t>锁存器</a:t>
            </a:r>
            <a:r>
              <a:rPr lang="en-US" altLang="zh-CN" sz="2000" b="1"/>
              <a:t>74LS273</a:t>
            </a:r>
            <a:r>
              <a:rPr lang="zh-CN" altLang="en-US" sz="2000" b="1"/>
              <a:t>，</a:t>
            </a:r>
            <a:r>
              <a:rPr lang="en-US" altLang="zh-CN" sz="2000" b="1"/>
              <a:t>74LS373</a:t>
            </a:r>
            <a:r>
              <a:rPr lang="zh-CN" altLang="en-US" sz="2000" b="1"/>
              <a:t>等（要占用一个</a:t>
            </a:r>
            <a:r>
              <a:rPr lang="en-US" altLang="zh-CN" sz="2000" b="1"/>
              <a:t>I/O</a:t>
            </a:r>
            <a:r>
              <a:rPr lang="zh-CN" altLang="en-US" sz="2000" b="1"/>
              <a:t>地址）</a:t>
            </a:r>
          </a:p>
          <a:p>
            <a:pPr lvl="1"/>
            <a:r>
              <a:rPr lang="zh-CN" altLang="en-US" sz="2000" b="1"/>
              <a:t>可编程并行接口</a:t>
            </a:r>
            <a:r>
              <a:rPr lang="en-US" altLang="zh-CN" sz="2000" b="1"/>
              <a:t>8255</a:t>
            </a:r>
            <a:r>
              <a:rPr lang="zh-CN" altLang="en-US" sz="2000" b="1"/>
              <a:t>（要占用四个</a:t>
            </a:r>
            <a:r>
              <a:rPr lang="en-US" altLang="zh-CN" sz="2000" b="1"/>
              <a:t>I/O</a:t>
            </a:r>
            <a:r>
              <a:rPr lang="zh-CN" altLang="en-US" sz="2000" b="1"/>
              <a:t>地址）</a:t>
            </a:r>
            <a:endParaRPr lang="zh-CN" altLang="en-US" sz="2000"/>
          </a:p>
          <a:p>
            <a:r>
              <a:rPr lang="en-US" altLang="zh-CN" sz="2400"/>
              <a:t>CPU</a:t>
            </a:r>
            <a:r>
              <a:rPr lang="zh-CN" altLang="en-US" sz="2400"/>
              <a:t>用一条</a:t>
            </a:r>
            <a:r>
              <a:rPr lang="en-US" altLang="zh-CN" sz="2400"/>
              <a:t>OUT</a:t>
            </a:r>
            <a:r>
              <a:rPr lang="zh-CN" altLang="en-US" sz="2400"/>
              <a:t>指令把通道地址通过接口芯片送给</a:t>
            </a:r>
            <a:r>
              <a:rPr lang="en-US" altLang="zh-CN" sz="2400"/>
              <a:t>ADC0809</a:t>
            </a:r>
            <a:endParaRPr lang="zh-CN" altLang="en-US" sz="2400"/>
          </a:p>
        </p:txBody>
      </p:sp>
      <p:sp>
        <p:nvSpPr>
          <p:cNvPr id="464900" name="AutoShape 4">
            <a:extLst>
              <a:ext uri="{FF2B5EF4-FFF2-40B4-BE49-F238E27FC236}">
                <a16:creationId xmlns:a16="http://schemas.microsoft.com/office/drawing/2014/main" id="{B4278715-A9E5-39F0-7967-A3FB8368AA7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35600" y="4727575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01" name="AutoShape 5">
            <a:extLst>
              <a:ext uri="{FF2B5EF4-FFF2-40B4-BE49-F238E27FC236}">
                <a16:creationId xmlns:a16="http://schemas.microsoft.com/office/drawing/2014/main" id="{D65805B8-B968-83BF-B2F4-913C83239A6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71550" y="5445125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02" name="Rectangle 6">
            <a:extLst>
              <a:ext uri="{FF2B5EF4-FFF2-40B4-BE49-F238E27FC236}">
                <a16:creationId xmlns:a16="http://schemas.microsoft.com/office/drawing/2014/main" id="{39B47D40-733E-DC65-38C5-29ABDEEAD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4654550"/>
            <a:ext cx="1008063" cy="208756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2E977583-8B4A-4261-22CA-28A347442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6094413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04" name="Line 8">
            <a:extLst>
              <a:ext uri="{FF2B5EF4-FFF2-40B4-BE49-F238E27FC236}">
                <a16:creationId xmlns:a16="http://schemas.microsoft.com/office/drawing/2014/main" id="{E807CACD-185A-DF92-FE9D-54E542DCB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6367463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4BCDF2B6-A370-0FDC-FF92-42610746E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6597650"/>
            <a:ext cx="5032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06" name="Text Box 10">
            <a:extLst>
              <a:ext uri="{FF2B5EF4-FFF2-40B4-BE49-F238E27FC236}">
                <a16:creationId xmlns:a16="http://schemas.microsoft.com/office/drawing/2014/main" id="{B5824C38-76F4-760B-B05C-8CE5A862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5951538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ADDC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ADDB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ADDA</a:t>
            </a:r>
          </a:p>
        </p:txBody>
      </p:sp>
      <p:sp>
        <p:nvSpPr>
          <p:cNvPr id="464907" name="Line 11">
            <a:extLst>
              <a:ext uri="{FF2B5EF4-FFF2-40B4-BE49-F238E27FC236}">
                <a16:creationId xmlns:a16="http://schemas.microsoft.com/office/drawing/2014/main" id="{941160E8-2064-983A-C643-CF8FFB863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484187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08" name="Text Box 12">
            <a:extLst>
              <a:ext uri="{FF2B5EF4-FFF2-40B4-BE49-F238E27FC236}">
                <a16:creationId xmlns:a16="http://schemas.microsoft.com/office/drawing/2014/main" id="{9F43DA54-5C17-6A60-5D36-B44CB9EE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4656138"/>
            <a:ext cx="3175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IN0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IN1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IN2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IN3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IN4</a:t>
            </a:r>
          </a:p>
        </p:txBody>
      </p:sp>
      <p:sp>
        <p:nvSpPr>
          <p:cNvPr id="464909" name="Text Box 13">
            <a:extLst>
              <a:ext uri="{FF2B5EF4-FFF2-40B4-BE49-F238E27FC236}">
                <a16:creationId xmlns:a16="http://schemas.microsoft.com/office/drawing/2014/main" id="{76EF9382-D852-2939-E647-1C035F66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4367213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ADC0809</a:t>
            </a:r>
          </a:p>
        </p:txBody>
      </p:sp>
      <p:sp>
        <p:nvSpPr>
          <p:cNvPr id="464910" name="Text Box 14">
            <a:extLst>
              <a:ext uri="{FF2B5EF4-FFF2-40B4-BE49-F238E27FC236}">
                <a16:creationId xmlns:a16="http://schemas.microsoft.com/office/drawing/2014/main" id="{47521E13-977B-8DB2-9180-56D9A60FF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014913"/>
            <a:ext cx="2460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"/>
              </a:spcBef>
            </a:pPr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输</a:t>
            </a:r>
          </a:p>
          <a:p>
            <a:pPr algn="ctr">
              <a:spcBef>
                <a:spcPct val="5000"/>
              </a:spcBef>
            </a:pPr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入</a:t>
            </a:r>
            <a:endParaRPr lang="en-US" altLang="zh-CN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98B249A0-AA78-326C-B01D-5EF72E7D3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505777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12" name="Line 16">
            <a:extLst>
              <a:ext uri="{FF2B5EF4-FFF2-40B4-BE49-F238E27FC236}">
                <a16:creationId xmlns:a16="http://schemas.microsoft.com/office/drawing/2014/main" id="{6E017C4F-BCF2-52FA-1A87-556556230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5303838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13" name="Line 17">
            <a:extLst>
              <a:ext uri="{FF2B5EF4-FFF2-40B4-BE49-F238E27FC236}">
                <a16:creationId xmlns:a16="http://schemas.microsoft.com/office/drawing/2014/main" id="{8EB3FFAD-CC61-D9B1-F6E4-873C90994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5548313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14" name="Line 18">
            <a:extLst>
              <a:ext uri="{FF2B5EF4-FFF2-40B4-BE49-F238E27FC236}">
                <a16:creationId xmlns:a16="http://schemas.microsoft.com/office/drawing/2014/main" id="{27BC2546-1D3D-AF08-D9EF-20BFDB331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5778500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3C7ECADE-0CAB-8259-EAAB-A04A6BD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815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16" name="Rectangle 20">
            <a:extLst>
              <a:ext uri="{FF2B5EF4-FFF2-40B4-BE49-F238E27FC236}">
                <a16:creationId xmlns:a16="http://schemas.microsoft.com/office/drawing/2014/main" id="{41C0E77B-2593-A06A-6180-6C7A5C29F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75275"/>
            <a:ext cx="792163" cy="136842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17" name="Text Box 21">
            <a:extLst>
              <a:ext uri="{FF2B5EF4-FFF2-40B4-BE49-F238E27FC236}">
                <a16:creationId xmlns:a16="http://schemas.microsoft.com/office/drawing/2014/main" id="{12EE2DCE-19EF-C23A-D0FB-C62900B7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87938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74LS273</a:t>
            </a:r>
          </a:p>
        </p:txBody>
      </p:sp>
      <p:sp>
        <p:nvSpPr>
          <p:cNvPr id="464918" name="Text Box 22">
            <a:extLst>
              <a:ext uri="{FF2B5EF4-FFF2-40B4-BE49-F238E27FC236}">
                <a16:creationId xmlns:a16="http://schemas.microsoft.com/office/drawing/2014/main" id="{C4A90BD0-654A-0252-DB5A-6C26E48D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8" y="5951538"/>
            <a:ext cx="3175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Q2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Q1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Q0</a:t>
            </a:r>
          </a:p>
        </p:txBody>
      </p:sp>
      <p:sp>
        <p:nvSpPr>
          <p:cNvPr id="464919" name="Line 23">
            <a:extLst>
              <a:ext uri="{FF2B5EF4-FFF2-40B4-BE49-F238E27FC236}">
                <a16:creationId xmlns:a16="http://schemas.microsoft.com/office/drawing/2014/main" id="{A6E3FD7F-9C11-9E12-52E6-284CBDA00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6527800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20" name="Text Box 24">
            <a:extLst>
              <a:ext uri="{FF2B5EF4-FFF2-40B4-BE49-F238E27FC236}">
                <a16:creationId xmlns:a16="http://schemas.microsoft.com/office/drawing/2014/main" id="{82540D66-77ED-C39C-4DA1-6F3BA57F5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6369050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CP</a:t>
            </a:r>
          </a:p>
        </p:txBody>
      </p:sp>
      <p:sp>
        <p:nvSpPr>
          <p:cNvPr id="464921" name="Text Box 25">
            <a:extLst>
              <a:ext uri="{FF2B5EF4-FFF2-40B4-BE49-F238E27FC236}">
                <a16:creationId xmlns:a16="http://schemas.microsoft.com/office/drawing/2014/main" id="{8D51AAC4-EAD2-F899-B855-5A6E4583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24588"/>
            <a:ext cx="86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来自</a:t>
            </a:r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译码</a:t>
            </a:r>
            <a:endParaRPr lang="en-US" altLang="zh-CN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22" name="Text Box 26">
            <a:extLst>
              <a:ext uri="{FF2B5EF4-FFF2-40B4-BE49-F238E27FC236}">
                <a16:creationId xmlns:a16="http://schemas.microsoft.com/office/drawing/2014/main" id="{E58E7F8C-311D-0976-51C4-359D3A289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5518150"/>
            <a:ext cx="5762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  <p:sp>
        <p:nvSpPr>
          <p:cNvPr id="464923" name="Rectangle 27">
            <a:extLst>
              <a:ext uri="{FF2B5EF4-FFF2-40B4-BE49-F238E27FC236}">
                <a16:creationId xmlns:a16="http://schemas.microsoft.com/office/drawing/2014/main" id="{3F68E4D5-0C35-3BA8-CDB1-7CA443B4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583113"/>
            <a:ext cx="1008063" cy="2087562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24" name="Line 28">
            <a:extLst>
              <a:ext uri="{FF2B5EF4-FFF2-40B4-BE49-F238E27FC236}">
                <a16:creationId xmlns:a16="http://schemas.microsoft.com/office/drawing/2014/main" id="{D8A1FB10-B3E5-038A-B655-FA76DB739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613" y="6022975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25" name="Line 29">
            <a:extLst>
              <a:ext uri="{FF2B5EF4-FFF2-40B4-BE49-F238E27FC236}">
                <a16:creationId xmlns:a16="http://schemas.microsoft.com/office/drawing/2014/main" id="{901FED62-589F-8336-E403-8A28D98C4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613" y="6283325"/>
            <a:ext cx="503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26" name="Line 30">
            <a:extLst>
              <a:ext uri="{FF2B5EF4-FFF2-40B4-BE49-F238E27FC236}">
                <a16:creationId xmlns:a16="http://schemas.microsoft.com/office/drawing/2014/main" id="{FEFADECC-6141-6BAD-CF9F-5761504CE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5613" y="6526213"/>
            <a:ext cx="503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D61B2F9C-4266-4C29-B28F-4D38BBCE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3" y="5880100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ADDC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ADDB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ADDA</a:t>
            </a:r>
          </a:p>
        </p:txBody>
      </p:sp>
      <p:sp>
        <p:nvSpPr>
          <p:cNvPr id="464928" name="Line 32">
            <a:extLst>
              <a:ext uri="{FF2B5EF4-FFF2-40B4-BE49-F238E27FC236}">
                <a16:creationId xmlns:a16="http://schemas.microsoft.com/office/drawing/2014/main" id="{A68A4DDD-F7D0-5947-5222-3B5A1AAA1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4770438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E9EB048A-3E66-96ED-BB3C-EDCB0F70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263" y="4583113"/>
            <a:ext cx="3175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IN0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IN1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IN2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IN3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IN4</a:t>
            </a:r>
          </a:p>
        </p:txBody>
      </p:sp>
      <p:sp>
        <p:nvSpPr>
          <p:cNvPr id="464930" name="Text Box 34">
            <a:extLst>
              <a:ext uri="{FF2B5EF4-FFF2-40B4-BE49-F238E27FC236}">
                <a16:creationId xmlns:a16="http://schemas.microsoft.com/office/drawing/2014/main" id="{BB3DC98F-F98E-151D-515D-78D8BC257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295775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ADC0809</a:t>
            </a:r>
          </a:p>
        </p:txBody>
      </p:sp>
      <p:sp>
        <p:nvSpPr>
          <p:cNvPr id="464931" name="Line 35">
            <a:extLst>
              <a:ext uri="{FF2B5EF4-FFF2-40B4-BE49-F238E27FC236}">
                <a16:creationId xmlns:a16="http://schemas.microsoft.com/office/drawing/2014/main" id="{46D14D99-5670-5EA1-40E4-3F913A215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4986338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32" name="Line 36">
            <a:extLst>
              <a:ext uri="{FF2B5EF4-FFF2-40B4-BE49-F238E27FC236}">
                <a16:creationId xmlns:a16="http://schemas.microsoft.com/office/drawing/2014/main" id="{85CB0EA0-5388-B11D-707B-2AC7066518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5230813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33" name="Line 37">
            <a:extLst>
              <a:ext uri="{FF2B5EF4-FFF2-40B4-BE49-F238E27FC236}">
                <a16:creationId xmlns:a16="http://schemas.microsoft.com/office/drawing/2014/main" id="{D8D22FF7-2140-83EA-8F20-873C59BC2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5462588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34" name="Line 38">
            <a:extLst>
              <a:ext uri="{FF2B5EF4-FFF2-40B4-BE49-F238E27FC236}">
                <a16:creationId xmlns:a16="http://schemas.microsoft.com/office/drawing/2014/main" id="{8BA46E29-41E0-4BCA-96D0-C4BB36527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6913" y="5707063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187A3A64-A95A-AEB7-7BA9-E090D6217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770438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36" name="Rectangle 40">
            <a:extLst>
              <a:ext uri="{FF2B5EF4-FFF2-40B4-BE49-F238E27FC236}">
                <a16:creationId xmlns:a16="http://schemas.microsoft.com/office/drawing/2014/main" id="{51FE0506-4951-957A-C760-4CF1CA61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56138"/>
            <a:ext cx="938213" cy="201612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37" name="Text Box 41">
            <a:extLst>
              <a:ext uri="{FF2B5EF4-FFF2-40B4-BE49-F238E27FC236}">
                <a16:creationId xmlns:a16="http://schemas.microsoft.com/office/drawing/2014/main" id="{94AF222F-C1BF-3E02-F9EC-7E3ED703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367213"/>
            <a:ext cx="6064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8255</a:t>
            </a:r>
          </a:p>
        </p:txBody>
      </p:sp>
      <p:sp>
        <p:nvSpPr>
          <p:cNvPr id="464938" name="Text Box 42">
            <a:extLst>
              <a:ext uri="{FF2B5EF4-FFF2-40B4-BE49-F238E27FC236}">
                <a16:creationId xmlns:a16="http://schemas.microsoft.com/office/drawing/2014/main" id="{D52D4E6A-792B-0D6A-F7DF-29F52FD2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880100"/>
            <a:ext cx="4048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PB2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PB1</a:t>
            </a:r>
          </a:p>
          <a:p>
            <a:pPr algn="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PB0</a:t>
            </a:r>
          </a:p>
        </p:txBody>
      </p:sp>
      <p:sp>
        <p:nvSpPr>
          <p:cNvPr id="464939" name="Line 43">
            <a:extLst>
              <a:ext uri="{FF2B5EF4-FFF2-40B4-BE49-F238E27FC236}">
                <a16:creationId xmlns:a16="http://schemas.microsoft.com/office/drawing/2014/main" id="{2036CE4C-AED9-4CBF-80C3-D5152B4DB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6411913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40" name="Text Box 44">
            <a:extLst>
              <a:ext uri="{FF2B5EF4-FFF2-40B4-BE49-F238E27FC236}">
                <a16:creationId xmlns:a16="http://schemas.microsoft.com/office/drawing/2014/main" id="{1505AF48-7D4F-A7FE-864E-9196DB18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238875"/>
            <a:ext cx="387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CS#</a:t>
            </a:r>
          </a:p>
        </p:txBody>
      </p:sp>
      <p:sp>
        <p:nvSpPr>
          <p:cNvPr id="464941" name="Text Box 45">
            <a:extLst>
              <a:ext uri="{FF2B5EF4-FFF2-40B4-BE49-F238E27FC236}">
                <a16:creationId xmlns:a16="http://schemas.microsoft.com/office/drawing/2014/main" id="{E3DFE092-6901-FCD9-1518-BE32004F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167438"/>
            <a:ext cx="892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来自</a:t>
            </a:r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600">
                <a:solidFill>
                  <a:srgbClr val="153D69"/>
                </a:solidFill>
                <a:latin typeface="宋体" panose="02010600030101010101" pitchFamily="2" charset="-122"/>
              </a:rPr>
              <a:t>译码</a:t>
            </a:r>
            <a:endParaRPr lang="en-US" altLang="zh-CN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42" name="Text Box 46">
            <a:extLst>
              <a:ext uri="{FF2B5EF4-FFF2-40B4-BE49-F238E27FC236}">
                <a16:creationId xmlns:a16="http://schemas.microsoft.com/office/drawing/2014/main" id="{F781F5A7-17F8-F9C8-F05C-BCAFC39A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802188"/>
            <a:ext cx="576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  <p:sp>
        <p:nvSpPr>
          <p:cNvPr id="464943" name="AutoShape 47">
            <a:extLst>
              <a:ext uri="{FF2B5EF4-FFF2-40B4-BE49-F238E27FC236}">
                <a16:creationId xmlns:a16="http://schemas.microsoft.com/office/drawing/2014/main" id="{C8EB427E-ACD9-E1B7-7F83-E6A0F6EBCDA3}"/>
              </a:ext>
            </a:extLst>
          </p:cNvPr>
          <p:cNvSpPr>
            <a:spLocks/>
          </p:cNvSpPr>
          <p:nvPr/>
        </p:nvSpPr>
        <p:spPr bwMode="auto">
          <a:xfrm>
            <a:off x="4154488" y="4843463"/>
            <a:ext cx="69850" cy="963612"/>
          </a:xfrm>
          <a:prstGeom prst="rightBrace">
            <a:avLst>
              <a:gd name="adj1" fmla="val 11496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44" name="Line 48">
            <a:extLst>
              <a:ext uri="{FF2B5EF4-FFF2-40B4-BE49-F238E27FC236}">
                <a16:creationId xmlns:a16="http://schemas.microsoft.com/office/drawing/2014/main" id="{1868146A-081F-DF9D-8E3F-E88BCDF86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591175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45" name="Line 49">
            <a:extLst>
              <a:ext uri="{FF2B5EF4-FFF2-40B4-BE49-F238E27FC236}">
                <a16:creationId xmlns:a16="http://schemas.microsoft.com/office/drawing/2014/main" id="{FF48750A-67DC-88A8-B994-E1CD4FF3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807075"/>
            <a:ext cx="358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4946" name="Text Box 50">
            <a:extLst>
              <a:ext uri="{FF2B5EF4-FFF2-40B4-BE49-F238E27FC236}">
                <a16:creationId xmlns:a16="http://schemas.microsoft.com/office/drawing/2014/main" id="{3B704D1C-A280-25FC-4566-E5C9C7DB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3" y="5446713"/>
            <a:ext cx="2873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A1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A0</a:t>
            </a:r>
          </a:p>
        </p:txBody>
      </p:sp>
      <p:sp>
        <p:nvSpPr>
          <p:cNvPr id="464947" name="Text Box 51">
            <a:extLst>
              <a:ext uri="{FF2B5EF4-FFF2-40B4-BE49-F238E27FC236}">
                <a16:creationId xmlns:a16="http://schemas.microsoft.com/office/drawing/2014/main" id="{086D7D8B-65E9-5D65-90EB-59011B8C4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5448300"/>
            <a:ext cx="287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A1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A0</a:t>
            </a:r>
          </a:p>
        </p:txBody>
      </p:sp>
      <p:sp>
        <p:nvSpPr>
          <p:cNvPr id="464948" name="AutoShape 52">
            <a:extLst>
              <a:ext uri="{FF2B5EF4-FFF2-40B4-BE49-F238E27FC236}">
                <a16:creationId xmlns:a16="http://schemas.microsoft.com/office/drawing/2014/main" id="{05F9699B-37DA-2624-613C-3035E892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724400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49" name="Text Box 53">
            <a:extLst>
              <a:ext uri="{FF2B5EF4-FFF2-40B4-BE49-F238E27FC236}">
                <a16:creationId xmlns:a16="http://schemas.microsoft.com/office/drawing/2014/main" id="{30DFC968-986E-1253-5225-C31B2C0E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508500"/>
            <a:ext cx="360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50" name="Text Box 54">
            <a:extLst>
              <a:ext uri="{FF2B5EF4-FFF2-40B4-BE49-F238E27FC236}">
                <a16:creationId xmlns:a16="http://schemas.microsoft.com/office/drawing/2014/main" id="{858CE6D9-3BC5-1694-B462-DEFAA2CC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724400"/>
            <a:ext cx="288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  <p:sp>
        <p:nvSpPr>
          <p:cNvPr id="464951" name="AutoShape 55">
            <a:extLst>
              <a:ext uri="{FF2B5EF4-FFF2-40B4-BE49-F238E27FC236}">
                <a16:creationId xmlns:a16="http://schemas.microsoft.com/office/drawing/2014/main" id="{9D7A90EC-7220-B41D-712A-BB4941B6C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24400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4952" name="Text Box 56">
            <a:extLst>
              <a:ext uri="{FF2B5EF4-FFF2-40B4-BE49-F238E27FC236}">
                <a16:creationId xmlns:a16="http://schemas.microsoft.com/office/drawing/2014/main" id="{13A09B63-79C6-2A7C-D30A-B88BC9978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508500"/>
            <a:ext cx="360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4953" name="Text Box 57">
            <a:extLst>
              <a:ext uri="{FF2B5EF4-FFF2-40B4-BE49-F238E27FC236}">
                <a16:creationId xmlns:a16="http://schemas.microsoft.com/office/drawing/2014/main" id="{11F3AFF2-59B9-6079-3EAC-EB447DF5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724400"/>
            <a:ext cx="288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>
            <a:extLst>
              <a:ext uri="{FF2B5EF4-FFF2-40B4-BE49-F238E27FC236}">
                <a16:creationId xmlns:a16="http://schemas.microsoft.com/office/drawing/2014/main" id="{08F4C0CA-D57D-5F8B-C5E9-38E3339E2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数据输出线</a:t>
            </a:r>
            <a:r>
              <a:rPr lang="en-US" altLang="zh-CN" sz="2400"/>
              <a:t>D</a:t>
            </a:r>
            <a:r>
              <a:rPr lang="en-US" altLang="zh-CN" sz="2400" baseline="-20000"/>
              <a:t>0</a:t>
            </a:r>
            <a:r>
              <a:rPr lang="en-US" altLang="zh-CN" sz="2400"/>
              <a:t>-D</a:t>
            </a:r>
            <a:r>
              <a:rPr lang="en-US" altLang="zh-CN" sz="2400" baseline="-20000"/>
              <a:t>7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内部已接有三态门，故可直接连到</a:t>
            </a:r>
            <a:r>
              <a:rPr lang="en-US" altLang="zh-CN" sz="2400"/>
              <a:t>DB</a:t>
            </a:r>
            <a:r>
              <a:rPr lang="zh-CN" altLang="en-US" sz="2400"/>
              <a:t>上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也可另外通过一个外部三态门与</a:t>
            </a:r>
            <a:r>
              <a:rPr lang="en-US" altLang="zh-CN" sz="2400"/>
              <a:t>DB</a:t>
            </a:r>
            <a:r>
              <a:rPr lang="zh-CN" altLang="en-US" sz="2400"/>
              <a:t>相连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上述两种方法均需占用一个</a:t>
            </a:r>
            <a:r>
              <a:rPr lang="en-US" altLang="zh-CN" sz="2400"/>
              <a:t>I/O</a:t>
            </a:r>
            <a:r>
              <a:rPr lang="zh-CN" altLang="en-US" sz="2400"/>
              <a:t>地址</a:t>
            </a:r>
          </a:p>
          <a:p>
            <a:pPr>
              <a:lnSpc>
                <a:spcPct val="110000"/>
              </a:lnSpc>
            </a:pPr>
            <a:endParaRPr lang="zh-CN" altLang="en-US" sz="2400"/>
          </a:p>
        </p:txBody>
      </p:sp>
      <p:sp>
        <p:nvSpPr>
          <p:cNvPr id="465924" name="AutoShape 4">
            <a:extLst>
              <a:ext uri="{FF2B5EF4-FFF2-40B4-BE49-F238E27FC236}">
                <a16:creationId xmlns:a16="http://schemas.microsoft.com/office/drawing/2014/main" id="{AEC61C76-A0F1-AA94-D51E-3A34EBC89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230688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25" name="Rectangle 5">
            <a:extLst>
              <a:ext uri="{FF2B5EF4-FFF2-40B4-BE49-F238E27FC236}">
                <a16:creationId xmlns:a16="http://schemas.microsoft.com/office/drawing/2014/main" id="{98F1B1E5-01BD-5C59-12FF-92A6536C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971925"/>
            <a:ext cx="1008063" cy="208756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26" name="Text Box 6">
            <a:extLst>
              <a:ext uri="{FF2B5EF4-FFF2-40B4-BE49-F238E27FC236}">
                <a16:creationId xmlns:a16="http://schemas.microsoft.com/office/drawing/2014/main" id="{A4309197-4CE5-1374-8CAA-923751BF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42306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  <p:sp>
        <p:nvSpPr>
          <p:cNvPr id="465927" name="Text Box 7">
            <a:extLst>
              <a:ext uri="{FF2B5EF4-FFF2-40B4-BE49-F238E27FC236}">
                <a16:creationId xmlns:a16="http://schemas.microsoft.com/office/drawing/2014/main" id="{00A00EED-7B11-DF4A-005B-11BABEFD1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3683000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ADC0809</a:t>
            </a:r>
          </a:p>
        </p:txBody>
      </p:sp>
      <p:sp>
        <p:nvSpPr>
          <p:cNvPr id="465928" name="Text Box 8">
            <a:extLst>
              <a:ext uri="{FF2B5EF4-FFF2-40B4-BE49-F238E27FC236}">
                <a16:creationId xmlns:a16="http://schemas.microsoft.com/office/drawing/2014/main" id="{3D282D1F-B296-2D31-C294-F7F66F04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4230688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8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5929" name="Text Box 9">
            <a:extLst>
              <a:ext uri="{FF2B5EF4-FFF2-40B4-BE49-F238E27FC236}">
                <a16:creationId xmlns:a16="http://schemas.microsoft.com/office/drawing/2014/main" id="{B336D148-2887-6EB8-DE27-04470C715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122863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OE</a:t>
            </a:r>
          </a:p>
        </p:txBody>
      </p:sp>
      <p:sp>
        <p:nvSpPr>
          <p:cNvPr id="465930" name="Text Box 10">
            <a:extLst>
              <a:ext uri="{FF2B5EF4-FFF2-40B4-BE49-F238E27FC236}">
                <a16:creationId xmlns:a16="http://schemas.microsoft.com/office/drawing/2014/main" id="{FBD07856-B526-EFB2-ADCF-52EC7115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5057775"/>
            <a:ext cx="647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153D69"/>
                </a:solidFill>
                <a:latin typeface="宋体" panose="02010600030101010101" pitchFamily="2" charset="-122"/>
              </a:rPr>
              <a:t>来自</a:t>
            </a:r>
            <a:r>
              <a:rPr lang="en-US" altLang="zh-CN" sz="1400">
                <a:solidFill>
                  <a:srgbClr val="153D6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400">
                <a:solidFill>
                  <a:srgbClr val="153D69"/>
                </a:solidFill>
                <a:latin typeface="宋体" panose="02010600030101010101" pitchFamily="2" charset="-122"/>
              </a:rPr>
              <a:t>译码</a:t>
            </a:r>
            <a:endParaRPr lang="en-US" altLang="zh-CN" sz="14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5931" name="Line 11">
            <a:extLst>
              <a:ext uri="{FF2B5EF4-FFF2-40B4-BE49-F238E27FC236}">
                <a16:creationId xmlns:a16="http://schemas.microsoft.com/office/drawing/2014/main" id="{4DE22601-FEAD-214D-5B1C-5F17F4CDB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526732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5932" name="AutoShape 12">
            <a:extLst>
              <a:ext uri="{FF2B5EF4-FFF2-40B4-BE49-F238E27FC236}">
                <a16:creationId xmlns:a16="http://schemas.microsoft.com/office/drawing/2014/main" id="{2A92D71F-EDC7-0180-A31C-B62C63CE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4187825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33" name="Rectangle 13">
            <a:extLst>
              <a:ext uri="{FF2B5EF4-FFF2-40B4-BE49-F238E27FC236}">
                <a16:creationId xmlns:a16="http://schemas.microsoft.com/office/drawing/2014/main" id="{E87A157B-BE3D-E32D-C765-20BFF0A8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989388"/>
            <a:ext cx="1008063" cy="2087562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34" name="Text Box 14">
            <a:extLst>
              <a:ext uri="{FF2B5EF4-FFF2-40B4-BE49-F238E27FC236}">
                <a16:creationId xmlns:a16="http://schemas.microsoft.com/office/drawing/2014/main" id="{3DF026BF-3299-6930-F8FA-90DB7D24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233863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D0-D7</a:t>
            </a:r>
          </a:p>
        </p:txBody>
      </p:sp>
      <p:sp>
        <p:nvSpPr>
          <p:cNvPr id="465935" name="Text Box 15">
            <a:extLst>
              <a:ext uri="{FF2B5EF4-FFF2-40B4-BE49-F238E27FC236}">
                <a16:creationId xmlns:a16="http://schemas.microsoft.com/office/drawing/2014/main" id="{BE0A2205-3FB5-4B5F-D967-05B01068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3700463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ADC0809</a:t>
            </a:r>
          </a:p>
        </p:txBody>
      </p:sp>
      <p:sp>
        <p:nvSpPr>
          <p:cNvPr id="465936" name="Text Box 16">
            <a:extLst>
              <a:ext uri="{FF2B5EF4-FFF2-40B4-BE49-F238E27FC236}">
                <a16:creationId xmlns:a16="http://schemas.microsoft.com/office/drawing/2014/main" id="{BF668846-9003-61CF-A182-45FF53D5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303713"/>
            <a:ext cx="360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  <a:endParaRPr lang="zh-CN" altLang="en-US" sz="18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5937" name="Text Box 17">
            <a:extLst>
              <a:ext uri="{FF2B5EF4-FFF2-40B4-BE49-F238E27FC236}">
                <a16:creationId xmlns:a16="http://schemas.microsoft.com/office/drawing/2014/main" id="{0CC7F9B8-195B-FA9F-95EA-F6A5A7EA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5688013"/>
            <a:ext cx="317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OE</a:t>
            </a:r>
          </a:p>
        </p:txBody>
      </p:sp>
      <p:sp>
        <p:nvSpPr>
          <p:cNvPr id="465938" name="Text Box 18">
            <a:extLst>
              <a:ext uri="{FF2B5EF4-FFF2-40B4-BE49-F238E27FC236}">
                <a16:creationId xmlns:a16="http://schemas.microsoft.com/office/drawing/2014/main" id="{829E71F7-A6F9-56FE-E8E0-2D67959E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4910138"/>
            <a:ext cx="647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153D69"/>
                </a:solidFill>
                <a:latin typeface="宋体" panose="02010600030101010101" pitchFamily="2" charset="-122"/>
              </a:rPr>
              <a:t>来自</a:t>
            </a:r>
            <a:r>
              <a:rPr lang="en-US" altLang="zh-CN" sz="1400">
                <a:solidFill>
                  <a:srgbClr val="153D6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1400">
                <a:solidFill>
                  <a:srgbClr val="153D69"/>
                </a:solidFill>
                <a:latin typeface="宋体" panose="02010600030101010101" pitchFamily="2" charset="-122"/>
              </a:rPr>
              <a:t>译码</a:t>
            </a:r>
            <a:endParaRPr lang="en-US" altLang="zh-CN" sz="14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5939" name="Line 19">
            <a:extLst>
              <a:ext uri="{FF2B5EF4-FFF2-40B4-BE49-F238E27FC236}">
                <a16:creationId xmlns:a16="http://schemas.microsoft.com/office/drawing/2014/main" id="{58DD74B8-159A-471A-887D-D75AA39EE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5829300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5940" name="AutoShape 20">
            <a:extLst>
              <a:ext uri="{FF2B5EF4-FFF2-40B4-BE49-F238E27FC236}">
                <a16:creationId xmlns:a16="http://schemas.microsoft.com/office/drawing/2014/main" id="{48683989-A3D3-53C2-C413-B51A0225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205288"/>
            <a:ext cx="431800" cy="358775"/>
          </a:xfrm>
          <a:prstGeom prst="leftArrow">
            <a:avLst>
              <a:gd name="adj1" fmla="val 50000"/>
              <a:gd name="adj2" fmla="val 30088"/>
            </a:avLst>
          </a:prstGeom>
          <a:solidFill>
            <a:schemeClr val="hlink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41" name="Text Box 21">
            <a:extLst>
              <a:ext uri="{FF2B5EF4-FFF2-40B4-BE49-F238E27FC236}">
                <a16:creationId xmlns:a16="http://schemas.microsoft.com/office/drawing/2014/main" id="{243100CE-1634-D579-41D9-07525B61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203950"/>
            <a:ext cx="13668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宋体" panose="02010600030101010101" pitchFamily="2" charset="-122"/>
              </a:rPr>
              <a:t>直接连</a:t>
            </a:r>
            <a:r>
              <a:rPr lang="en-US" altLang="zh-CN" sz="18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</a:p>
        </p:txBody>
      </p:sp>
      <p:sp>
        <p:nvSpPr>
          <p:cNvPr id="465942" name="Text Box 22">
            <a:extLst>
              <a:ext uri="{FF2B5EF4-FFF2-40B4-BE49-F238E27FC236}">
                <a16:creationId xmlns:a16="http://schemas.microsoft.com/office/drawing/2014/main" id="{1A738C9E-D404-50A7-B69E-0DD9F0DFE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292850"/>
            <a:ext cx="2447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宋体" panose="02010600030101010101" pitchFamily="2" charset="-122"/>
              </a:rPr>
              <a:t>通过输入接口连</a:t>
            </a:r>
            <a:r>
              <a:rPr lang="en-US" altLang="zh-CN" sz="1800">
                <a:solidFill>
                  <a:srgbClr val="153D69"/>
                </a:solidFill>
                <a:latin typeface="宋体" panose="02010600030101010101" pitchFamily="2" charset="-122"/>
              </a:rPr>
              <a:t>DB</a:t>
            </a:r>
          </a:p>
        </p:txBody>
      </p:sp>
      <p:sp>
        <p:nvSpPr>
          <p:cNvPr id="465943" name="Rectangle 23">
            <a:extLst>
              <a:ext uri="{FF2B5EF4-FFF2-40B4-BE49-F238E27FC236}">
                <a16:creationId xmlns:a16="http://schemas.microsoft.com/office/drawing/2014/main" id="{39B8C7D5-9C43-6698-5A3F-6893CA55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086225"/>
            <a:ext cx="865187" cy="122555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44" name="Text Box 24">
            <a:extLst>
              <a:ext uri="{FF2B5EF4-FFF2-40B4-BE49-F238E27FC236}">
                <a16:creationId xmlns:a16="http://schemas.microsoft.com/office/drawing/2014/main" id="{3853157C-6126-F358-C6C7-E72A220B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71900"/>
            <a:ext cx="965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74LS244</a:t>
            </a:r>
            <a:endParaRPr lang="zh-CN" altLang="en-US" sz="16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65945" name="Text Box 25">
            <a:extLst>
              <a:ext uri="{FF2B5EF4-FFF2-40B4-BE49-F238E27FC236}">
                <a16:creationId xmlns:a16="http://schemas.microsoft.com/office/drawing/2014/main" id="{9CC1A672-B98A-ADB0-D510-F2B2147E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5686425"/>
            <a:ext cx="3889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+5V</a:t>
            </a:r>
          </a:p>
        </p:txBody>
      </p:sp>
      <p:sp>
        <p:nvSpPr>
          <p:cNvPr id="465946" name="Oval 26">
            <a:extLst>
              <a:ext uri="{FF2B5EF4-FFF2-40B4-BE49-F238E27FC236}">
                <a16:creationId xmlns:a16="http://schemas.microsoft.com/office/drawing/2014/main" id="{2E18F71D-D2E8-B7D2-B646-C93E2F67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773738"/>
            <a:ext cx="107950" cy="107950"/>
          </a:xfrm>
          <a:prstGeom prst="ellipse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5947" name="Text Box 27">
            <a:extLst>
              <a:ext uri="{FF2B5EF4-FFF2-40B4-BE49-F238E27FC236}">
                <a16:creationId xmlns:a16="http://schemas.microsoft.com/office/drawing/2014/main" id="{CF5A7B38-4A92-46CB-B4A8-FE425626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48150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DI</a:t>
            </a:r>
          </a:p>
        </p:txBody>
      </p:sp>
      <p:sp>
        <p:nvSpPr>
          <p:cNvPr id="465948" name="Text Box 28">
            <a:extLst>
              <a:ext uri="{FF2B5EF4-FFF2-40B4-BE49-F238E27FC236}">
                <a16:creationId xmlns:a16="http://schemas.microsoft.com/office/drawing/2014/main" id="{552257ED-C87E-F620-FE43-BDA09D7AF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2767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DO</a:t>
            </a:r>
          </a:p>
        </p:txBody>
      </p:sp>
      <p:sp>
        <p:nvSpPr>
          <p:cNvPr id="465949" name="Text Box 29">
            <a:extLst>
              <a:ext uri="{FF2B5EF4-FFF2-40B4-BE49-F238E27FC236}">
                <a16:creationId xmlns:a16="http://schemas.microsoft.com/office/drawing/2014/main" id="{4914CDB2-149E-5485-C6DA-728FA732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3988" y="4781550"/>
            <a:ext cx="419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E1#</a:t>
            </a:r>
          </a:p>
          <a:p>
            <a:r>
              <a:rPr lang="en-US" altLang="zh-CN" sz="1600">
                <a:solidFill>
                  <a:srgbClr val="153D69"/>
                </a:solidFill>
                <a:latin typeface="宋体" panose="02010600030101010101" pitchFamily="2" charset="-122"/>
              </a:rPr>
              <a:t>E2#</a:t>
            </a:r>
          </a:p>
        </p:txBody>
      </p:sp>
      <p:sp>
        <p:nvSpPr>
          <p:cNvPr id="465950" name="Line 30">
            <a:extLst>
              <a:ext uri="{FF2B5EF4-FFF2-40B4-BE49-F238E27FC236}">
                <a16:creationId xmlns:a16="http://schemas.microsoft.com/office/drawing/2014/main" id="{6DB10257-B42A-35EE-325D-20877A7A3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5170488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5951" name="Line 31">
            <a:extLst>
              <a:ext uri="{FF2B5EF4-FFF2-40B4-BE49-F238E27FC236}">
                <a16:creationId xmlns:a16="http://schemas.microsoft.com/office/drawing/2014/main" id="{E5619C62-CF2A-3B38-26AA-689CF3DD1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953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5952" name="Line 32">
            <a:extLst>
              <a:ext uri="{FF2B5EF4-FFF2-40B4-BE49-F238E27FC236}">
                <a16:creationId xmlns:a16="http://schemas.microsoft.com/office/drawing/2014/main" id="{13B4930D-8C32-3D55-8BCC-14D283A30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95458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>
            <a:extLst>
              <a:ext uri="{FF2B5EF4-FFF2-40B4-BE49-F238E27FC236}">
                <a16:creationId xmlns:a16="http://schemas.microsoft.com/office/drawing/2014/main" id="{A0A23D57-F279-1B5A-E184-E026B2F5E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地址锁存信号</a:t>
            </a:r>
            <a:r>
              <a:rPr lang="en-US" altLang="zh-CN" sz="2400">
                <a:solidFill>
                  <a:srgbClr val="800000"/>
                </a:solidFill>
              </a:rPr>
              <a:t>ALE</a:t>
            </a:r>
            <a:r>
              <a:rPr lang="zh-CN" altLang="en-US" sz="2400"/>
              <a:t>和启动转换信号</a:t>
            </a:r>
            <a:r>
              <a:rPr lang="en-US" altLang="zh-CN" sz="2400">
                <a:solidFill>
                  <a:srgbClr val="800000"/>
                </a:solidFill>
              </a:rPr>
              <a:t>START</a:t>
            </a:r>
          </a:p>
          <a:p>
            <a:r>
              <a:rPr lang="zh-CN" altLang="en-US" sz="2400"/>
              <a:t>两种连接方法：</a:t>
            </a:r>
          </a:p>
          <a:p>
            <a:pPr lvl="1"/>
            <a:r>
              <a:rPr lang="zh-CN" altLang="en-US" sz="2000" b="1"/>
              <a:t>独立连接：用两个信号独立进行控制</a:t>
            </a:r>
            <a:r>
              <a:rPr lang="en-US" altLang="zh-CN" sz="2000" b="1"/>
              <a:t>——</a:t>
            </a:r>
            <a:r>
              <a:rPr lang="zh-CN" altLang="en-US" sz="2000" b="1"/>
              <a:t>需占用两个</a:t>
            </a:r>
            <a:r>
              <a:rPr lang="en-US" altLang="zh-CN" sz="2000" b="1"/>
              <a:t>I/O</a:t>
            </a:r>
            <a:r>
              <a:rPr lang="zh-CN" altLang="en-US" sz="2000" b="1"/>
              <a:t>端口或两个</a:t>
            </a:r>
            <a:r>
              <a:rPr lang="en-US" altLang="zh-CN" sz="2000" b="1"/>
              <a:t>I/O</a:t>
            </a:r>
            <a:r>
              <a:rPr lang="zh-CN" altLang="en-US" sz="2000" b="1"/>
              <a:t>线</a:t>
            </a:r>
            <a:r>
              <a:rPr lang="en-US" altLang="zh-CN" sz="2000" b="1"/>
              <a:t>(</a:t>
            </a:r>
            <a:r>
              <a:rPr lang="zh-CN" altLang="en-US" sz="2000" b="1"/>
              <a:t>用</a:t>
            </a:r>
            <a:r>
              <a:rPr lang="en-US" altLang="zh-CN" sz="2000" b="1"/>
              <a:t>8255</a:t>
            </a:r>
            <a:r>
              <a:rPr lang="zh-CN" altLang="en-US" sz="2000" b="1"/>
              <a:t>时</a:t>
            </a:r>
            <a:r>
              <a:rPr lang="en-US" altLang="zh-CN" sz="2000" b="1"/>
              <a:t>)</a:t>
            </a:r>
            <a:r>
              <a:rPr lang="zh-CN" altLang="en-US" sz="2000" b="1"/>
              <a:t>；</a:t>
            </a:r>
          </a:p>
          <a:p>
            <a:pPr lvl="1"/>
            <a:r>
              <a:rPr lang="zh-CN" altLang="en-US" sz="2000" b="1"/>
              <a:t>统一连接：用一个脉冲信号的上升沿进行地址锁存，下降沿实现启动转换</a:t>
            </a:r>
            <a:r>
              <a:rPr lang="en-US" altLang="zh-CN" sz="2000" b="1"/>
              <a:t>——</a:t>
            </a:r>
            <a:r>
              <a:rPr lang="zh-CN" altLang="en-US" sz="2000" b="1"/>
              <a:t>只需占用一个</a:t>
            </a:r>
            <a:r>
              <a:rPr lang="en-US" altLang="zh-CN" sz="2000" b="1"/>
              <a:t>I/O</a:t>
            </a:r>
            <a:r>
              <a:rPr lang="zh-CN" altLang="en-US" sz="2000" b="1"/>
              <a:t>端口或一个</a:t>
            </a:r>
            <a:r>
              <a:rPr lang="en-US" altLang="zh-CN" sz="2000" b="1"/>
              <a:t>I/O</a:t>
            </a:r>
            <a:r>
              <a:rPr lang="zh-CN" altLang="en-US" sz="2000" b="1"/>
              <a:t>线</a:t>
            </a:r>
            <a:r>
              <a:rPr lang="en-US" altLang="zh-CN" sz="2000" b="1"/>
              <a:t>(</a:t>
            </a:r>
            <a:r>
              <a:rPr lang="zh-CN" altLang="en-US" sz="2000" b="1"/>
              <a:t>用</a:t>
            </a:r>
            <a:r>
              <a:rPr lang="en-US" altLang="zh-CN" sz="2000" b="1"/>
              <a:t>8255</a:t>
            </a:r>
            <a:r>
              <a:rPr lang="zh-CN" altLang="en-US" sz="2000" b="1"/>
              <a:t>时</a:t>
            </a:r>
            <a:r>
              <a:rPr lang="en-US" altLang="zh-CN" sz="2000" b="1"/>
              <a:t>)</a:t>
            </a:r>
            <a:r>
              <a:rPr lang="zh-CN" altLang="en-US" sz="2000" b="1"/>
              <a:t>，参见教材</a:t>
            </a:r>
            <a:r>
              <a:rPr lang="en-US" altLang="zh-CN" sz="2000" b="1"/>
              <a:t>p362</a:t>
            </a:r>
            <a:r>
              <a:rPr lang="zh-CN" altLang="en-US" sz="2000" b="1"/>
              <a:t>图。</a:t>
            </a:r>
          </a:p>
        </p:txBody>
      </p:sp>
      <p:sp>
        <p:nvSpPr>
          <p:cNvPr id="466948" name="Rectangle 4">
            <a:extLst>
              <a:ext uri="{FF2B5EF4-FFF2-40B4-BE49-F238E27FC236}">
                <a16:creationId xmlns:a16="http://schemas.microsoft.com/office/drawing/2014/main" id="{E2BA68CB-FFE1-DE79-71E4-350BF326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349750"/>
            <a:ext cx="1008062" cy="208756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6949" name="Text Box 5">
            <a:extLst>
              <a:ext uri="{FF2B5EF4-FFF2-40B4-BE49-F238E27FC236}">
                <a16:creationId xmlns:a16="http://schemas.microsoft.com/office/drawing/2014/main" id="{6B258B3F-62AD-8AFA-3572-8D7969ED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3" y="4132263"/>
            <a:ext cx="965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ADC0809</a:t>
            </a:r>
          </a:p>
        </p:txBody>
      </p:sp>
      <p:sp>
        <p:nvSpPr>
          <p:cNvPr id="466950" name="Text Box 6">
            <a:extLst>
              <a:ext uri="{FF2B5EF4-FFF2-40B4-BE49-F238E27FC236}">
                <a16:creationId xmlns:a16="http://schemas.microsoft.com/office/drawing/2014/main" id="{78E31792-0F1B-837E-75AA-85D6C9EB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5576888"/>
            <a:ext cx="6492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ALE</a:t>
            </a:r>
          </a:p>
          <a:p>
            <a:endParaRPr lang="en-US" altLang="zh-CN" sz="1400">
              <a:solidFill>
                <a:srgbClr val="153D69"/>
              </a:solidFill>
              <a:latin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80B4539D-A886-38E0-7C6F-23C4BD852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8188" y="56467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6952" name="Text Box 8">
            <a:extLst>
              <a:ext uri="{FF2B5EF4-FFF2-40B4-BE49-F238E27FC236}">
                <a16:creationId xmlns:a16="http://schemas.microsoft.com/office/drawing/2014/main" id="{E187FFD3-BC10-5550-9ACB-DB2B3D93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6437313"/>
            <a:ext cx="13668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Arial" panose="020B0604020202020204" pitchFamily="34" charset="0"/>
              </a:rPr>
              <a:t>独立连接</a:t>
            </a:r>
            <a:endParaRPr lang="en-US" altLang="zh-CN" sz="1800">
              <a:solidFill>
                <a:srgbClr val="153D69"/>
              </a:solidFill>
              <a:latin typeface="Arial" panose="020B0604020202020204" pitchFamily="34" charset="0"/>
            </a:endParaRPr>
          </a:p>
        </p:txBody>
      </p:sp>
      <p:grpSp>
        <p:nvGrpSpPr>
          <p:cNvPr id="466953" name="Group 9">
            <a:extLst>
              <a:ext uri="{FF2B5EF4-FFF2-40B4-BE49-F238E27FC236}">
                <a16:creationId xmlns:a16="http://schemas.microsoft.com/office/drawing/2014/main" id="{499CF589-901F-8C87-856A-E1859C8420E0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357813"/>
            <a:ext cx="501650" cy="215900"/>
            <a:chOff x="567" y="3294"/>
            <a:chExt cx="316" cy="136"/>
          </a:xfrm>
        </p:grpSpPr>
        <p:sp>
          <p:nvSpPr>
            <p:cNvPr id="466954" name="Line 10">
              <a:extLst>
                <a:ext uri="{FF2B5EF4-FFF2-40B4-BE49-F238E27FC236}">
                  <a16:creationId xmlns:a16="http://schemas.microsoft.com/office/drawing/2014/main" id="{970F5F4E-E77F-E23C-7322-B20CC3403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430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55" name="Line 11">
              <a:extLst>
                <a:ext uri="{FF2B5EF4-FFF2-40B4-BE49-F238E27FC236}">
                  <a16:creationId xmlns:a16="http://schemas.microsoft.com/office/drawing/2014/main" id="{F1404986-C2F1-B7F1-0C47-9EC84519F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29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56" name="Line 12">
              <a:extLst>
                <a:ext uri="{FF2B5EF4-FFF2-40B4-BE49-F238E27FC236}">
                  <a16:creationId xmlns:a16="http://schemas.microsoft.com/office/drawing/2014/main" id="{C4480B15-3B69-E6BD-1A2C-A7B4FDE5E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29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57" name="Line 13">
              <a:extLst>
                <a:ext uri="{FF2B5EF4-FFF2-40B4-BE49-F238E27FC236}">
                  <a16:creationId xmlns:a16="http://schemas.microsoft.com/office/drawing/2014/main" id="{26239AFB-FF77-41ED-09C6-822319718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58" name="Line 14">
              <a:extLst>
                <a:ext uri="{FF2B5EF4-FFF2-40B4-BE49-F238E27FC236}">
                  <a16:creationId xmlns:a16="http://schemas.microsoft.com/office/drawing/2014/main" id="{139F6461-0FB9-3FFF-81B2-0C84F93AC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430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66959" name="Line 15">
            <a:extLst>
              <a:ext uri="{FF2B5EF4-FFF2-40B4-BE49-F238E27FC236}">
                <a16:creationId xmlns:a16="http://schemas.microsoft.com/office/drawing/2014/main" id="{71626414-5E65-57AA-24A8-7AB8F1C54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8188" y="6078538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66960" name="Group 16">
            <a:extLst>
              <a:ext uri="{FF2B5EF4-FFF2-40B4-BE49-F238E27FC236}">
                <a16:creationId xmlns:a16="http://schemas.microsoft.com/office/drawing/2014/main" id="{0E7259A8-2D1C-3ABE-1DE4-08F7907C30F2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6223000"/>
            <a:ext cx="501650" cy="215900"/>
            <a:chOff x="567" y="3566"/>
            <a:chExt cx="316" cy="136"/>
          </a:xfrm>
        </p:grpSpPr>
        <p:sp>
          <p:nvSpPr>
            <p:cNvPr id="466961" name="Line 17">
              <a:extLst>
                <a:ext uri="{FF2B5EF4-FFF2-40B4-BE49-F238E27FC236}">
                  <a16:creationId xmlns:a16="http://schemas.microsoft.com/office/drawing/2014/main" id="{3EC4AE40-9918-CA01-2C88-F50E5483D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62" name="Line 18">
              <a:extLst>
                <a:ext uri="{FF2B5EF4-FFF2-40B4-BE49-F238E27FC236}">
                  <a16:creationId xmlns:a16="http://schemas.microsoft.com/office/drawing/2014/main" id="{9934AF8B-EDD8-D26B-135F-0CAC3C8B6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56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63" name="Line 19">
              <a:extLst>
                <a:ext uri="{FF2B5EF4-FFF2-40B4-BE49-F238E27FC236}">
                  <a16:creationId xmlns:a16="http://schemas.microsoft.com/office/drawing/2014/main" id="{B205EB8E-427E-3753-4D46-0B0FD697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56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64" name="Line 20">
              <a:extLst>
                <a:ext uri="{FF2B5EF4-FFF2-40B4-BE49-F238E27FC236}">
                  <a16:creationId xmlns:a16="http://schemas.microsoft.com/office/drawing/2014/main" id="{49EBBAEF-ED91-BC43-245B-8CDC1F91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3566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65" name="Line 21">
              <a:extLst>
                <a:ext uri="{FF2B5EF4-FFF2-40B4-BE49-F238E27FC236}">
                  <a16:creationId xmlns:a16="http://schemas.microsoft.com/office/drawing/2014/main" id="{FF63E322-8739-F01F-E3FC-04CFA0462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702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66966" name="Text Box 22">
            <a:extLst>
              <a:ext uri="{FF2B5EF4-FFF2-40B4-BE49-F238E27FC236}">
                <a16:creationId xmlns:a16="http://schemas.microsoft.com/office/drawing/2014/main" id="{453CC61B-C09F-7B3A-E3CF-9A701F257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5402263"/>
            <a:ext cx="647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来自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译码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66967" name="Text Box 23">
            <a:extLst>
              <a:ext uri="{FF2B5EF4-FFF2-40B4-BE49-F238E27FC236}">
                <a16:creationId xmlns:a16="http://schemas.microsoft.com/office/drawing/2014/main" id="{2351891A-BE22-D70C-1054-16B9D9CA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5934075"/>
            <a:ext cx="647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来自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译码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66968" name="Rectangle 24">
            <a:extLst>
              <a:ext uri="{FF2B5EF4-FFF2-40B4-BE49-F238E27FC236}">
                <a16:creationId xmlns:a16="http://schemas.microsoft.com/office/drawing/2014/main" id="{1CD8EE59-8D29-AC42-9966-86FC86F2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4349750"/>
            <a:ext cx="1008062" cy="2087563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6969" name="Text Box 25">
            <a:extLst>
              <a:ext uri="{FF2B5EF4-FFF2-40B4-BE49-F238E27FC236}">
                <a16:creationId xmlns:a16="http://schemas.microsoft.com/office/drawing/2014/main" id="{BEC23018-2CCC-4CCB-7046-DF69024D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4132263"/>
            <a:ext cx="965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ADC0809</a:t>
            </a:r>
          </a:p>
        </p:txBody>
      </p:sp>
      <p:sp>
        <p:nvSpPr>
          <p:cNvPr id="466970" name="Text Box 26">
            <a:extLst>
              <a:ext uri="{FF2B5EF4-FFF2-40B4-BE49-F238E27FC236}">
                <a16:creationId xmlns:a16="http://schemas.microsoft.com/office/drawing/2014/main" id="{65FA3DD4-735F-01B6-35BE-FEE229B7D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576888"/>
            <a:ext cx="6492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ALE</a:t>
            </a:r>
          </a:p>
          <a:p>
            <a:endParaRPr lang="en-US" altLang="zh-CN" sz="1400">
              <a:solidFill>
                <a:srgbClr val="153D69"/>
              </a:solidFill>
              <a:latin typeface="Arial" panose="020B0604020202020204" pitchFamily="34" charset="0"/>
            </a:endParaRPr>
          </a:p>
          <a:p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66971" name="Line 27">
            <a:extLst>
              <a:ext uri="{FF2B5EF4-FFF2-40B4-BE49-F238E27FC236}">
                <a16:creationId xmlns:a16="http://schemas.microsoft.com/office/drawing/2014/main" id="{9BB54CD6-CB79-198C-5626-F54A106B8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5645150"/>
            <a:ext cx="504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6972" name="Text Box 28">
            <a:extLst>
              <a:ext uri="{FF2B5EF4-FFF2-40B4-BE49-F238E27FC236}">
                <a16:creationId xmlns:a16="http://schemas.microsoft.com/office/drawing/2014/main" id="{B727922B-CA66-B25A-E0A4-4B1D485B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6419850"/>
            <a:ext cx="13668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1800">
                <a:solidFill>
                  <a:srgbClr val="153D69"/>
                </a:solidFill>
                <a:latin typeface="Arial" panose="020B0604020202020204" pitchFamily="34" charset="0"/>
              </a:rPr>
              <a:t>统一连接</a:t>
            </a:r>
            <a:endParaRPr lang="en-US" altLang="zh-CN" sz="1800">
              <a:solidFill>
                <a:srgbClr val="153D69"/>
              </a:solidFill>
              <a:latin typeface="Arial" panose="020B0604020202020204" pitchFamily="34" charset="0"/>
            </a:endParaRPr>
          </a:p>
        </p:txBody>
      </p:sp>
      <p:grpSp>
        <p:nvGrpSpPr>
          <p:cNvPr id="466973" name="Group 29">
            <a:extLst>
              <a:ext uri="{FF2B5EF4-FFF2-40B4-BE49-F238E27FC236}">
                <a16:creationId xmlns:a16="http://schemas.microsoft.com/office/drawing/2014/main" id="{3D4ACB03-062C-E75D-C9F6-F30862D2935D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5716588"/>
            <a:ext cx="501650" cy="215900"/>
            <a:chOff x="3243" y="3339"/>
            <a:chExt cx="316" cy="136"/>
          </a:xfrm>
        </p:grpSpPr>
        <p:sp>
          <p:nvSpPr>
            <p:cNvPr id="466974" name="Line 30">
              <a:extLst>
                <a:ext uri="{FF2B5EF4-FFF2-40B4-BE49-F238E27FC236}">
                  <a16:creationId xmlns:a16="http://schemas.microsoft.com/office/drawing/2014/main" id="{31AC1EA6-B0D2-DD6D-EF7F-74E2F0E8F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75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75" name="Line 31">
              <a:extLst>
                <a:ext uri="{FF2B5EF4-FFF2-40B4-BE49-F238E27FC236}">
                  <a16:creationId xmlns:a16="http://schemas.microsoft.com/office/drawing/2014/main" id="{64C1B65E-0C85-1FDD-DE16-A083D58A2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333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76" name="Line 32">
              <a:extLst>
                <a:ext uri="{FF2B5EF4-FFF2-40B4-BE49-F238E27FC236}">
                  <a16:creationId xmlns:a16="http://schemas.microsoft.com/office/drawing/2014/main" id="{26C96CC1-881F-679C-45E2-4A78EC0A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333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77" name="Line 33">
              <a:extLst>
                <a:ext uri="{FF2B5EF4-FFF2-40B4-BE49-F238E27FC236}">
                  <a16:creationId xmlns:a16="http://schemas.microsoft.com/office/drawing/2014/main" id="{D2559610-C43C-2860-A095-3599DEDFD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9" y="333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6978" name="Line 34">
              <a:extLst>
                <a:ext uri="{FF2B5EF4-FFF2-40B4-BE49-F238E27FC236}">
                  <a16:creationId xmlns:a16="http://schemas.microsoft.com/office/drawing/2014/main" id="{66B48CE6-3386-2972-2DA9-5CF2AB922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475"/>
              <a:ext cx="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66979" name="Line 35">
            <a:extLst>
              <a:ext uri="{FF2B5EF4-FFF2-40B4-BE49-F238E27FC236}">
                <a16:creationId xmlns:a16="http://schemas.microsoft.com/office/drawing/2014/main" id="{5563FA7A-33D6-884B-750B-CA5D21C3E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6076950"/>
            <a:ext cx="143986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6980" name="Line 36">
            <a:extLst>
              <a:ext uri="{FF2B5EF4-FFF2-40B4-BE49-F238E27FC236}">
                <a16:creationId xmlns:a16="http://schemas.microsoft.com/office/drawing/2014/main" id="{5C9033AB-3CED-CEC4-8417-35C140700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564515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1212001F-7BF8-B7B4-3FCA-BFD5D9FA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861050"/>
            <a:ext cx="647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来自</a:t>
            </a:r>
            <a:r>
              <a:rPr lang="en-US" altLang="zh-CN" sz="1400">
                <a:solidFill>
                  <a:srgbClr val="153D69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1400">
                <a:solidFill>
                  <a:srgbClr val="153D69"/>
                </a:solidFill>
                <a:latin typeface="Arial" panose="020B0604020202020204" pitchFamily="34" charset="0"/>
              </a:rPr>
              <a:t>译码</a:t>
            </a:r>
            <a:endParaRPr lang="en-US" altLang="zh-CN" sz="1400">
              <a:solidFill>
                <a:srgbClr val="153D6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>
            <a:extLst>
              <a:ext uri="{FF2B5EF4-FFF2-40B4-BE49-F238E27FC236}">
                <a16:creationId xmlns:a16="http://schemas.microsoft.com/office/drawing/2014/main" id="{01AD9B90-4030-F235-B551-125FCF4AB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转换结束</a:t>
            </a:r>
            <a:r>
              <a:rPr lang="en-US" altLang="zh-CN" sz="2400"/>
              <a:t>EOC</a:t>
            </a:r>
          </a:p>
          <a:p>
            <a:r>
              <a:rPr lang="zh-CN" altLang="en-US" sz="2400"/>
              <a:t>软件延时等待</a:t>
            </a:r>
            <a:r>
              <a:rPr lang="en-US" altLang="zh-CN" sz="2400"/>
              <a:t>(</a:t>
            </a:r>
            <a:r>
              <a:rPr lang="zh-CN" altLang="en-US" sz="2400"/>
              <a:t>比如延时</a:t>
            </a:r>
            <a:r>
              <a:rPr lang="en-US" altLang="zh-CN" sz="2400"/>
              <a:t>1ms)——</a:t>
            </a:r>
            <a:r>
              <a:rPr lang="zh-CN" altLang="en-US" sz="2400"/>
              <a:t>不用</a:t>
            </a:r>
            <a:r>
              <a:rPr lang="en-US" altLang="zh-CN" sz="2400"/>
              <a:t>EOC</a:t>
            </a:r>
            <a:r>
              <a:rPr lang="zh-CN" altLang="en-US" sz="2400"/>
              <a:t>信号</a:t>
            </a:r>
          </a:p>
          <a:p>
            <a:pPr lvl="1"/>
            <a:r>
              <a:rPr lang="en-US" altLang="zh-CN" sz="2000" b="1"/>
              <a:t>CPU</a:t>
            </a:r>
            <a:r>
              <a:rPr lang="zh-CN" altLang="en-US" sz="2000" b="1"/>
              <a:t>效率最低，只能按最大转换时间延时</a:t>
            </a:r>
          </a:p>
          <a:p>
            <a:pPr lvl="1"/>
            <a:r>
              <a:rPr lang="zh-CN" altLang="en-US" sz="2000" b="1"/>
              <a:t>简单，容易实现</a:t>
            </a:r>
          </a:p>
          <a:p>
            <a:r>
              <a:rPr lang="zh-CN" altLang="en-US" sz="2400"/>
              <a:t>软件查询</a:t>
            </a:r>
            <a:r>
              <a:rPr lang="en-US" altLang="zh-CN" sz="2400"/>
              <a:t>EOC</a:t>
            </a:r>
            <a:r>
              <a:rPr lang="zh-CN" altLang="en-US" sz="2400"/>
              <a:t>状态</a:t>
            </a:r>
          </a:p>
          <a:p>
            <a:pPr lvl="1"/>
            <a:r>
              <a:rPr lang="en-US" altLang="zh-CN" sz="2000" b="1"/>
              <a:t>EOC</a:t>
            </a:r>
            <a:r>
              <a:rPr lang="zh-CN" altLang="en-US" sz="2000" b="1"/>
              <a:t>通过一个三态门连到数据总线的</a:t>
            </a:r>
            <a:r>
              <a:rPr lang="en-US" altLang="zh-CN" sz="2000" b="1"/>
              <a:t>D0(</a:t>
            </a:r>
            <a:r>
              <a:rPr lang="zh-CN" altLang="en-US" sz="2000" b="1"/>
              <a:t>或</a:t>
            </a:r>
            <a:r>
              <a:rPr lang="en-US" altLang="zh-CN" sz="2000" b="1"/>
              <a:t>D1</a:t>
            </a:r>
            <a:r>
              <a:rPr lang="zh-CN" altLang="en-US" sz="2000" b="1"/>
              <a:t>、</a:t>
            </a:r>
            <a:r>
              <a:rPr lang="en-US" altLang="zh-CN" sz="2000" b="1"/>
              <a:t>D2</a:t>
            </a:r>
            <a:r>
              <a:rPr lang="zh-CN" altLang="en-US" sz="2000" b="1"/>
              <a:t>等</a:t>
            </a:r>
            <a:r>
              <a:rPr lang="en-US" altLang="zh-CN" sz="2000" b="1"/>
              <a:t>)</a:t>
            </a:r>
          </a:p>
          <a:p>
            <a:pPr lvl="1"/>
            <a:r>
              <a:rPr lang="zh-CN" altLang="en-US" sz="2000" b="1"/>
              <a:t>三态门要占用一个</a:t>
            </a:r>
            <a:r>
              <a:rPr lang="en-US" altLang="zh-CN" sz="2000" b="1"/>
              <a:t>I/O</a:t>
            </a:r>
            <a:r>
              <a:rPr lang="zh-CN" altLang="en-US" sz="2000" b="1"/>
              <a:t>端口地址</a:t>
            </a:r>
          </a:p>
          <a:p>
            <a:pPr lvl="1"/>
            <a:r>
              <a:rPr lang="en-US" altLang="zh-CN" sz="2000" b="1"/>
              <a:t>CPU</a:t>
            </a:r>
            <a:r>
              <a:rPr lang="zh-CN" altLang="en-US" sz="2000" b="1"/>
              <a:t>效率低</a:t>
            </a:r>
          </a:p>
          <a:p>
            <a:r>
              <a:rPr lang="zh-CN" altLang="en-US" sz="2400"/>
              <a:t>把</a:t>
            </a:r>
            <a:r>
              <a:rPr lang="en-US" altLang="zh-CN" sz="2400"/>
              <a:t>EOC</a:t>
            </a:r>
            <a:r>
              <a:rPr lang="zh-CN" altLang="en-US" sz="2400"/>
              <a:t>作为中断申请信号，向</a:t>
            </a:r>
            <a:r>
              <a:rPr lang="en-US" altLang="zh-CN" sz="2400"/>
              <a:t>CPU</a:t>
            </a:r>
            <a:r>
              <a:rPr lang="zh-CN" altLang="en-US" sz="2400"/>
              <a:t>申请中断</a:t>
            </a:r>
          </a:p>
          <a:p>
            <a:pPr lvl="1"/>
            <a:r>
              <a:rPr lang="zh-CN" altLang="en-US" sz="2000" b="1"/>
              <a:t>在中断服务程序中读入转换结果，效率高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>
            <a:extLst>
              <a:ext uri="{FF2B5EF4-FFF2-40B4-BE49-F238E27FC236}">
                <a16:creationId xmlns:a16="http://schemas.microsoft.com/office/drawing/2014/main" id="{AF603938-DD63-CB15-E73B-041A3F540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一个连接实例（用查询方式）</a:t>
            </a:r>
          </a:p>
        </p:txBody>
      </p:sp>
      <p:sp>
        <p:nvSpPr>
          <p:cNvPr id="468996" name="AutoShape 4">
            <a:extLst>
              <a:ext uri="{FF2B5EF4-FFF2-40B4-BE49-F238E27FC236}">
                <a16:creationId xmlns:a16="http://schemas.microsoft.com/office/drawing/2014/main" id="{61EA9D58-53AC-7207-98A4-C7C863FF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062163"/>
            <a:ext cx="4464050" cy="503237"/>
          </a:xfrm>
          <a:prstGeom prst="leftArrow">
            <a:avLst>
              <a:gd name="adj1" fmla="val 56620"/>
              <a:gd name="adj2" fmla="val 77618"/>
            </a:avLst>
          </a:prstGeom>
          <a:solidFill>
            <a:srgbClr val="00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7F4197A0-3957-D458-4A33-65BF1C104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565400"/>
            <a:ext cx="38893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D</a:t>
            </a:r>
            <a:r>
              <a:rPr lang="en-US" altLang="zh-CN" sz="1800" baseline="-1800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468998" name="Text Box 6">
            <a:extLst>
              <a:ext uri="{FF2B5EF4-FFF2-40B4-BE49-F238E27FC236}">
                <a16:creationId xmlns:a16="http://schemas.microsoft.com/office/drawing/2014/main" id="{E7063C00-0035-32CA-1628-DF388249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133600"/>
            <a:ext cx="49688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IN0</a:t>
            </a:r>
          </a:p>
        </p:txBody>
      </p:sp>
      <p:sp>
        <p:nvSpPr>
          <p:cNvPr id="468999" name="Line 7">
            <a:extLst>
              <a:ext uri="{FF2B5EF4-FFF2-40B4-BE49-F238E27FC236}">
                <a16:creationId xmlns:a16="http://schemas.microsoft.com/office/drawing/2014/main" id="{E28E587D-D181-D84A-EC73-CE8BD5A28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3175" y="3333750"/>
            <a:ext cx="892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0" name="Text Box 8">
            <a:extLst>
              <a:ext uri="{FF2B5EF4-FFF2-40B4-BE49-F238E27FC236}">
                <a16:creationId xmlns:a16="http://schemas.microsoft.com/office/drawing/2014/main" id="{04D74D4B-463E-2C9A-4EE2-D8295FF5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3846513"/>
            <a:ext cx="1069975" cy="205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A</a:t>
            </a:r>
            <a:r>
              <a:rPr lang="en-US" altLang="zh-CN" sz="1800" baseline="-18000">
                <a:latin typeface="宋体" panose="02010600030101010101" pitchFamily="2" charset="-122"/>
              </a:rPr>
              <a:t>15</a:t>
            </a:r>
            <a:r>
              <a:rPr lang="en-US" altLang="zh-CN" sz="1800">
                <a:latin typeface="宋体" panose="02010600030101010101" pitchFamily="2" charset="-122"/>
              </a:rPr>
              <a:t>-A</a:t>
            </a:r>
            <a:r>
              <a:rPr lang="en-US" altLang="zh-CN" sz="1800" baseline="-18000">
                <a:latin typeface="宋体" panose="02010600030101010101" pitchFamily="2" charset="-122"/>
              </a:rPr>
              <a:t>0</a:t>
            </a:r>
          </a:p>
          <a:p>
            <a:pPr algn="just">
              <a:spcBef>
                <a:spcPct val="20000"/>
              </a:spcBef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IOR#</a:t>
            </a:r>
          </a:p>
          <a:p>
            <a:pPr algn="just">
              <a:spcBef>
                <a:spcPct val="20000"/>
              </a:spcBef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IOW#</a:t>
            </a:r>
          </a:p>
        </p:txBody>
      </p:sp>
      <p:sp>
        <p:nvSpPr>
          <p:cNvPr id="469001" name="Rectangle 9">
            <a:extLst>
              <a:ext uri="{FF2B5EF4-FFF2-40B4-BE49-F238E27FC236}">
                <a16:creationId xmlns:a16="http://schemas.microsoft.com/office/drawing/2014/main" id="{D4E6D8FD-54AE-8E5C-3FD0-86D09D16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2062163"/>
            <a:ext cx="1427163" cy="4492625"/>
          </a:xfrm>
          <a:prstGeom prst="rect">
            <a:avLst/>
          </a:prstGeom>
          <a:solidFill>
            <a:srgbClr val="9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9002" name="Line 10">
            <a:extLst>
              <a:ext uri="{FF2B5EF4-FFF2-40B4-BE49-F238E27FC236}">
                <a16:creationId xmlns:a16="http://schemas.microsoft.com/office/drawing/2014/main" id="{C9F20657-7666-2490-6F26-F938A4220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4749800"/>
            <a:ext cx="712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3" name="Text Box 11">
            <a:extLst>
              <a:ext uri="{FF2B5EF4-FFF2-40B4-BE49-F238E27FC236}">
                <a16:creationId xmlns:a16="http://schemas.microsoft.com/office/drawing/2014/main" id="{3CDCDFB4-4293-A571-7D08-7CB466FB7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47888"/>
            <a:ext cx="10080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D</a:t>
            </a:r>
            <a:r>
              <a:rPr lang="en-US" altLang="zh-CN" sz="1800" baseline="-18000">
                <a:latin typeface="宋体" panose="02010600030101010101" pitchFamily="2" charset="-122"/>
              </a:rPr>
              <a:t>7</a:t>
            </a:r>
            <a:r>
              <a:rPr lang="en-US" altLang="zh-CN" sz="1800">
                <a:latin typeface="宋体" panose="02010600030101010101" pitchFamily="2" charset="-122"/>
              </a:rPr>
              <a:t>-D</a:t>
            </a:r>
            <a:r>
              <a:rPr lang="en-US" altLang="zh-CN" sz="1800" baseline="-18000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469004" name="Text Box 12">
            <a:extLst>
              <a:ext uri="{FF2B5EF4-FFF2-40B4-BE49-F238E27FC236}">
                <a16:creationId xmlns:a16="http://schemas.microsoft.com/office/drawing/2014/main" id="{9D849C8D-8A9E-B6CF-D678-DAAABEAE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2119313"/>
            <a:ext cx="973138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800">
                <a:latin typeface="宋体" panose="02010600030101010101" pitchFamily="2" charset="-122"/>
              </a:rPr>
              <a:t>D</a:t>
            </a:r>
            <a:r>
              <a:rPr lang="en-US" altLang="zh-CN" sz="1800" baseline="-18000">
                <a:latin typeface="宋体" panose="02010600030101010101" pitchFamily="2" charset="-122"/>
              </a:rPr>
              <a:t>7</a:t>
            </a:r>
            <a:r>
              <a:rPr lang="en-US" altLang="zh-CN" sz="1800">
                <a:latin typeface="宋体" panose="02010600030101010101" pitchFamily="2" charset="-122"/>
              </a:rPr>
              <a:t>-D</a:t>
            </a:r>
            <a:r>
              <a:rPr lang="en-US" altLang="zh-CN" sz="1800" baseline="-18000">
                <a:latin typeface="宋体" panose="02010600030101010101" pitchFamily="2" charset="-122"/>
              </a:rPr>
              <a:t>0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EOC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OE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START</a:t>
            </a:r>
          </a:p>
          <a:p>
            <a:pPr algn="just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ALE</a:t>
            </a: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ADDC</a:t>
            </a: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ADDB</a:t>
            </a:r>
          </a:p>
          <a:p>
            <a:pPr algn="just"/>
            <a:r>
              <a:rPr lang="en-US" altLang="zh-CN" sz="1800">
                <a:latin typeface="宋体" panose="02010600030101010101" pitchFamily="2" charset="-122"/>
              </a:rPr>
              <a:t>ADDA</a:t>
            </a:r>
          </a:p>
          <a:p>
            <a:pPr algn="l">
              <a:buFont typeface="Wingdings" panose="05000000000000000000" pitchFamily="2" charset="2"/>
              <a:buChar char="n"/>
            </a:pPr>
            <a:endParaRPr lang="en-US" altLang="zh-CN" sz="1800">
              <a:latin typeface="宋体" panose="02010600030101010101" pitchFamily="2" charset="-122"/>
            </a:endParaRPr>
          </a:p>
        </p:txBody>
      </p:sp>
      <p:sp>
        <p:nvSpPr>
          <p:cNvPr id="469005" name="AutoShape 13">
            <a:extLst>
              <a:ext uri="{FF2B5EF4-FFF2-40B4-BE49-F238E27FC236}">
                <a16:creationId xmlns:a16="http://schemas.microsoft.com/office/drawing/2014/main" id="{F66DCE4A-5E58-C92F-D1CF-C49405C5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3838575"/>
            <a:ext cx="712788" cy="374650"/>
          </a:xfrm>
          <a:prstGeom prst="rightArrow">
            <a:avLst>
              <a:gd name="adj1" fmla="val 50000"/>
              <a:gd name="adj2" fmla="val 47564"/>
            </a:avLst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9006" name="Oval 14">
            <a:extLst>
              <a:ext uri="{FF2B5EF4-FFF2-40B4-BE49-F238E27FC236}">
                <a16:creationId xmlns:a16="http://schemas.microsoft.com/office/drawing/2014/main" id="{0BCDEEE5-2A95-D88A-F71B-310C261DB03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35525" y="3459163"/>
            <a:ext cx="106363" cy="1063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7" name="AutoShape 15">
            <a:extLst>
              <a:ext uri="{FF2B5EF4-FFF2-40B4-BE49-F238E27FC236}">
                <a16:creationId xmlns:a16="http://schemas.microsoft.com/office/drawing/2014/main" id="{B1861CE3-C59F-EAA9-3F1A-7786309C7E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56931" y="3150394"/>
            <a:ext cx="490538" cy="374650"/>
          </a:xfrm>
          <a:prstGeom prst="triangle">
            <a:avLst>
              <a:gd name="adj" fmla="val 50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DF2F9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8" name="Line 16">
            <a:extLst>
              <a:ext uri="{FF2B5EF4-FFF2-40B4-BE49-F238E27FC236}">
                <a16:creationId xmlns:a16="http://schemas.microsoft.com/office/drawing/2014/main" id="{A3FD37B0-57C9-60B1-B9BE-5A242F7A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825" y="5503863"/>
            <a:ext cx="712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09" name="Line 17">
            <a:extLst>
              <a:ext uri="{FF2B5EF4-FFF2-40B4-BE49-F238E27FC236}">
                <a16:creationId xmlns:a16="http://schemas.microsoft.com/office/drawing/2014/main" id="{40B7C633-3BD8-6E0E-98CA-07701B910A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888" y="2436813"/>
            <a:ext cx="890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0" name="Line 18">
            <a:extLst>
              <a:ext uri="{FF2B5EF4-FFF2-40B4-BE49-F238E27FC236}">
                <a16:creationId xmlns:a16="http://schemas.microsoft.com/office/drawing/2014/main" id="{75F174E0-AD80-E0A3-6DB2-8F2BF26CA1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4513" y="3333750"/>
            <a:ext cx="35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1" name="Line 19">
            <a:extLst>
              <a:ext uri="{FF2B5EF4-FFF2-40B4-BE49-F238E27FC236}">
                <a16:creationId xmlns:a16="http://schemas.microsoft.com/office/drawing/2014/main" id="{CB35EEEE-9DC1-5A27-6901-F2D512FD8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2460625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2" name="Rectangle 20">
            <a:extLst>
              <a:ext uri="{FF2B5EF4-FFF2-40B4-BE49-F238E27FC236}">
                <a16:creationId xmlns:a16="http://schemas.microsoft.com/office/drawing/2014/main" id="{125B3F61-6269-D2CB-AC4A-75AB10F7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421063"/>
            <a:ext cx="892175" cy="2620962"/>
          </a:xfrm>
          <a:prstGeom prst="rect">
            <a:avLst/>
          </a:prstGeom>
          <a:solidFill>
            <a:srgbClr val="9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sz="10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译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sz="20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码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sz="2000">
              <a:latin typeface="宋体" panose="02010600030101010101" pitchFamily="2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器</a:t>
            </a:r>
          </a:p>
        </p:txBody>
      </p:sp>
      <p:sp>
        <p:nvSpPr>
          <p:cNvPr id="469013" name="Line 21">
            <a:extLst>
              <a:ext uri="{FF2B5EF4-FFF2-40B4-BE49-F238E27FC236}">
                <a16:creationId xmlns:a16="http://schemas.microsoft.com/office/drawing/2014/main" id="{B569F695-5453-7ECD-C158-BF45983E6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538" y="3943350"/>
            <a:ext cx="1604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4" name="Line 22">
            <a:extLst>
              <a:ext uri="{FF2B5EF4-FFF2-40B4-BE49-F238E27FC236}">
                <a16:creationId xmlns:a16="http://schemas.microsoft.com/office/drawing/2014/main" id="{F2C098A5-5893-EE80-2B59-EE8CC0C3D8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500" y="3575050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5" name="Line 23">
            <a:extLst>
              <a:ext uri="{FF2B5EF4-FFF2-40B4-BE49-F238E27FC236}">
                <a16:creationId xmlns:a16="http://schemas.microsoft.com/office/drawing/2014/main" id="{A31FA6A1-3E08-10D2-5570-93488BF7A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3350" y="3933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6" name="Line 24">
            <a:extLst>
              <a:ext uri="{FF2B5EF4-FFF2-40B4-BE49-F238E27FC236}">
                <a16:creationId xmlns:a16="http://schemas.microsoft.com/office/drawing/2014/main" id="{6C196EE5-5849-9FDE-F6B4-9675461DA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4308475"/>
            <a:ext cx="1960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7" name="Line 25">
            <a:extLst>
              <a:ext uri="{FF2B5EF4-FFF2-40B4-BE49-F238E27FC236}">
                <a16:creationId xmlns:a16="http://schemas.microsoft.com/office/drawing/2014/main" id="{598448BE-B73C-2418-518D-3A5BE1F44F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3350" y="3933825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8" name="Line 26">
            <a:extLst>
              <a:ext uri="{FF2B5EF4-FFF2-40B4-BE49-F238E27FC236}">
                <a16:creationId xmlns:a16="http://schemas.microsoft.com/office/drawing/2014/main" id="{643C4385-DDF4-A00D-5993-F370BD44A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54550"/>
            <a:ext cx="1081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19" name="Line 27">
            <a:extLst>
              <a:ext uri="{FF2B5EF4-FFF2-40B4-BE49-F238E27FC236}">
                <a16:creationId xmlns:a16="http://schemas.microsoft.com/office/drawing/2014/main" id="{70A7C8AB-9264-6C82-F673-207803ED4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5302250"/>
            <a:ext cx="26749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20" name="Line 28">
            <a:extLst>
              <a:ext uri="{FF2B5EF4-FFF2-40B4-BE49-F238E27FC236}">
                <a16:creationId xmlns:a16="http://schemas.microsoft.com/office/drawing/2014/main" id="{19F9130D-6B14-1BF8-BD3E-7E5678A1B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738" y="5619750"/>
            <a:ext cx="534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21" name="Line 29">
            <a:extLst>
              <a:ext uri="{FF2B5EF4-FFF2-40B4-BE49-F238E27FC236}">
                <a16:creationId xmlns:a16="http://schemas.microsoft.com/office/drawing/2014/main" id="{43B8F76E-8845-E1A3-E065-48C86C38B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738" y="5992813"/>
            <a:ext cx="534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22" name="Line 30">
            <a:extLst>
              <a:ext uri="{FF2B5EF4-FFF2-40B4-BE49-F238E27FC236}">
                <a16:creationId xmlns:a16="http://schemas.microsoft.com/office/drawing/2014/main" id="{1EB82F5C-017A-491C-F555-5BED95429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738" y="6367463"/>
            <a:ext cx="534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23" name="Line 31">
            <a:extLst>
              <a:ext uri="{FF2B5EF4-FFF2-40B4-BE49-F238E27FC236}">
                <a16:creationId xmlns:a16="http://schemas.microsoft.com/office/drawing/2014/main" id="{CECA5551-87FE-3F22-AE18-1FF0C8B6B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738" y="5619750"/>
            <a:ext cx="0" cy="1122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024" name="Line 32">
            <a:extLst>
              <a:ext uri="{FF2B5EF4-FFF2-40B4-BE49-F238E27FC236}">
                <a16:creationId xmlns:a16="http://schemas.microsoft.com/office/drawing/2014/main" id="{5A06DE7A-0A45-620B-FAF7-904CBF898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350" y="6742113"/>
            <a:ext cx="3571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025" name="Group 33">
            <a:extLst>
              <a:ext uri="{FF2B5EF4-FFF2-40B4-BE49-F238E27FC236}">
                <a16:creationId xmlns:a16="http://schemas.microsoft.com/office/drawing/2014/main" id="{89167467-E549-F9B7-8EE8-95C16728473F}"/>
              </a:ext>
            </a:extLst>
          </p:cNvPr>
          <p:cNvGrpSpPr>
            <a:grpSpLocks/>
          </p:cNvGrpSpPr>
          <p:nvPr/>
        </p:nvGrpSpPr>
        <p:grpSpPr bwMode="auto">
          <a:xfrm>
            <a:off x="3640138" y="5057775"/>
            <a:ext cx="571500" cy="173038"/>
            <a:chOff x="3957" y="13608"/>
            <a:chExt cx="1080" cy="312"/>
          </a:xfrm>
        </p:grpSpPr>
        <p:sp>
          <p:nvSpPr>
            <p:cNvPr id="469026" name="Line 34">
              <a:extLst>
                <a:ext uri="{FF2B5EF4-FFF2-40B4-BE49-F238E27FC236}">
                  <a16:creationId xmlns:a16="http://schemas.microsoft.com/office/drawing/2014/main" id="{49B2B83A-8A7A-26AA-818B-1A36877E5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39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27" name="Line 35">
              <a:extLst>
                <a:ext uri="{FF2B5EF4-FFF2-40B4-BE49-F238E27FC236}">
                  <a16:creationId xmlns:a16="http://schemas.microsoft.com/office/drawing/2014/main" id="{6484D1F1-9EF7-2CB3-E2A2-B06581C1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139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28" name="Line 36">
              <a:extLst>
                <a:ext uri="{FF2B5EF4-FFF2-40B4-BE49-F238E27FC236}">
                  <a16:creationId xmlns:a16="http://schemas.microsoft.com/office/drawing/2014/main" id="{7A2707E9-89D6-15CF-3DD1-84E76BD95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36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29" name="Line 37">
              <a:extLst>
                <a:ext uri="{FF2B5EF4-FFF2-40B4-BE49-F238E27FC236}">
                  <a16:creationId xmlns:a16="http://schemas.microsoft.com/office/drawing/2014/main" id="{6F9FDFDB-5376-0931-4D10-B2FA572D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136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0" name="Line 38">
              <a:extLst>
                <a:ext uri="{FF2B5EF4-FFF2-40B4-BE49-F238E27FC236}">
                  <a16:creationId xmlns:a16="http://schemas.microsoft.com/office/drawing/2014/main" id="{E3C904C8-D321-54A9-50A1-9FEFDA83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360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9031" name="Group 39">
            <a:extLst>
              <a:ext uri="{FF2B5EF4-FFF2-40B4-BE49-F238E27FC236}">
                <a16:creationId xmlns:a16="http://schemas.microsoft.com/office/drawing/2014/main" id="{D1E94582-B781-4082-30AA-88190CD3DB57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365625"/>
            <a:ext cx="576263" cy="215900"/>
            <a:chOff x="3957" y="13608"/>
            <a:chExt cx="1080" cy="312"/>
          </a:xfrm>
        </p:grpSpPr>
        <p:sp>
          <p:nvSpPr>
            <p:cNvPr id="469032" name="Line 40">
              <a:extLst>
                <a:ext uri="{FF2B5EF4-FFF2-40B4-BE49-F238E27FC236}">
                  <a16:creationId xmlns:a16="http://schemas.microsoft.com/office/drawing/2014/main" id="{19101F34-9E9E-21B9-28ED-8A770CF26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39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3" name="Line 41">
              <a:extLst>
                <a:ext uri="{FF2B5EF4-FFF2-40B4-BE49-F238E27FC236}">
                  <a16:creationId xmlns:a16="http://schemas.microsoft.com/office/drawing/2014/main" id="{4CF89D23-2A49-CAEC-89B5-43773322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139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4" name="Line 42">
              <a:extLst>
                <a:ext uri="{FF2B5EF4-FFF2-40B4-BE49-F238E27FC236}">
                  <a16:creationId xmlns:a16="http://schemas.microsoft.com/office/drawing/2014/main" id="{5FE14500-0C89-F48B-0867-604B551D9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36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5" name="Line 43">
              <a:extLst>
                <a:ext uri="{FF2B5EF4-FFF2-40B4-BE49-F238E27FC236}">
                  <a16:creationId xmlns:a16="http://schemas.microsoft.com/office/drawing/2014/main" id="{ECCF76B9-3A69-A71E-CBAB-813C6F96F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1360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6" name="Line 44">
              <a:extLst>
                <a:ext uri="{FF2B5EF4-FFF2-40B4-BE49-F238E27FC236}">
                  <a16:creationId xmlns:a16="http://schemas.microsoft.com/office/drawing/2014/main" id="{89BCE4C0-5FC6-FFF4-A754-C1C7693A7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360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9037" name="Group 45">
            <a:extLst>
              <a:ext uri="{FF2B5EF4-FFF2-40B4-BE49-F238E27FC236}">
                <a16:creationId xmlns:a16="http://schemas.microsoft.com/office/drawing/2014/main" id="{BCCF05B6-0C99-DB11-3E6C-07FB84B12A44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3717925"/>
            <a:ext cx="484187" cy="177800"/>
            <a:chOff x="5217" y="13296"/>
            <a:chExt cx="1080" cy="624"/>
          </a:xfrm>
        </p:grpSpPr>
        <p:sp>
          <p:nvSpPr>
            <p:cNvPr id="469038" name="Line 46">
              <a:extLst>
                <a:ext uri="{FF2B5EF4-FFF2-40B4-BE49-F238E27FC236}">
                  <a16:creationId xmlns:a16="http://schemas.microsoft.com/office/drawing/2014/main" id="{9880E40E-0139-EC86-8A34-6954C59E7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7" y="132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39" name="Line 47">
              <a:extLst>
                <a:ext uri="{FF2B5EF4-FFF2-40B4-BE49-F238E27FC236}">
                  <a16:creationId xmlns:a16="http://schemas.microsoft.com/office/drawing/2014/main" id="{D1F994E0-6E6B-8C6D-C55F-1084138E8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7" y="1392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40" name="Line 48">
              <a:extLst>
                <a:ext uri="{FF2B5EF4-FFF2-40B4-BE49-F238E27FC236}">
                  <a16:creationId xmlns:a16="http://schemas.microsoft.com/office/drawing/2014/main" id="{0C9439D6-77D1-C1BA-288B-30BA91352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7" y="1329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41" name="Line 49">
              <a:extLst>
                <a:ext uri="{FF2B5EF4-FFF2-40B4-BE49-F238E27FC236}">
                  <a16:creationId xmlns:a16="http://schemas.microsoft.com/office/drawing/2014/main" id="{45168DE3-E364-23D3-FECC-524B3ED3D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7" y="1329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042" name="Line 50">
              <a:extLst>
                <a:ext uri="{FF2B5EF4-FFF2-40B4-BE49-F238E27FC236}">
                  <a16:creationId xmlns:a16="http://schemas.microsoft.com/office/drawing/2014/main" id="{054EFD83-B73D-ED4D-00AD-3EE484D4B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329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9043" name="Line 51">
            <a:extLst>
              <a:ext uri="{FF2B5EF4-FFF2-40B4-BE49-F238E27FC236}">
                <a16:creationId xmlns:a16="http://schemas.microsoft.com/office/drawing/2014/main" id="{6C881807-0693-ED77-16C3-4FA8A9441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654550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9044" name="Text Box 52">
            <a:extLst>
              <a:ext uri="{FF2B5EF4-FFF2-40B4-BE49-F238E27FC236}">
                <a16:creationId xmlns:a16="http://schemas.microsoft.com/office/drawing/2014/main" id="{993FA24A-CC81-83F5-3FC1-631E6094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1773238"/>
            <a:ext cx="12239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en-US" altLang="zh-CN" sz="1800">
                <a:latin typeface="宋体" panose="02010600030101010101" pitchFamily="2" charset="-122"/>
              </a:rPr>
              <a:t>ADC0809</a:t>
            </a:r>
            <a:endParaRPr lang="en-US" altLang="zh-CN" sz="1800" baseline="-18000">
              <a:latin typeface="宋体" panose="02010600030101010101" pitchFamily="2" charset="-122"/>
            </a:endParaRPr>
          </a:p>
        </p:txBody>
      </p:sp>
      <p:sp>
        <p:nvSpPr>
          <p:cNvPr id="469045" name="Oval 53">
            <a:extLst>
              <a:ext uri="{FF2B5EF4-FFF2-40B4-BE49-F238E27FC236}">
                <a16:creationId xmlns:a16="http://schemas.microsoft.com/office/drawing/2014/main" id="{008D7A64-5E3D-B6FB-D42A-A2E670A8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3862388"/>
            <a:ext cx="144462" cy="142875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9046" name="Text Box 54">
            <a:extLst>
              <a:ext uri="{FF2B5EF4-FFF2-40B4-BE49-F238E27FC236}">
                <a16:creationId xmlns:a16="http://schemas.microsoft.com/office/drawing/2014/main" id="{DFA7FD5A-47D4-873B-603F-91AF9AA4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2498725"/>
            <a:ext cx="1295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zh-CN" altLang="en-US" sz="1600">
                <a:latin typeface="宋体" panose="02010600030101010101" pitchFamily="2" charset="-122"/>
              </a:rPr>
              <a:t>模拟信号输入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>
            <a:extLst>
              <a:ext uri="{FF2B5EF4-FFF2-40B4-BE49-F238E27FC236}">
                <a16:creationId xmlns:a16="http://schemas.microsoft.com/office/drawing/2014/main" id="{BCF73F0C-3D4F-883A-9FD0-25D560023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进行一次</a:t>
            </a:r>
            <a:r>
              <a:rPr lang="en-US" altLang="zh-CN" sz="2400"/>
              <a:t>A/D</a:t>
            </a:r>
            <a:r>
              <a:rPr lang="zh-CN" altLang="en-US" sz="2400"/>
              <a:t>转换的程序</a:t>
            </a:r>
            <a:r>
              <a:rPr lang="en-US" altLang="zh-CN" sz="2400"/>
              <a:t>(</a:t>
            </a:r>
            <a:r>
              <a:rPr lang="zh-CN" altLang="en-US" sz="2400"/>
              <a:t>以上图为例</a:t>
            </a:r>
            <a:r>
              <a:rPr lang="en-US" altLang="zh-CN" sz="2400"/>
              <a:t>)</a:t>
            </a:r>
            <a:endParaRPr lang="zh-CN" altLang="en-US" sz="2400"/>
          </a:p>
        </p:txBody>
      </p:sp>
      <p:sp>
        <p:nvSpPr>
          <p:cNvPr id="470020" name="Rectangle 4">
            <a:extLst>
              <a:ext uri="{FF2B5EF4-FFF2-40B4-BE49-F238E27FC236}">
                <a16:creationId xmlns:a16="http://schemas.microsoft.com/office/drawing/2014/main" id="{69B32146-ABB4-E66C-A256-AD1CA42B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038"/>
            <a:ext cx="38163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80000"/>
              <a:buChar char="u"/>
              <a:defRPr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1"/>
              </a:buClr>
              <a:buChar char="§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1800"/>
              <a:t>用延时等待的方法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2323FF"/>
                </a:solidFill>
              </a:rPr>
              <a:t>MOV	DX, start_port</a:t>
            </a:r>
            <a:r>
              <a:rPr lang="zh-CN" altLang="en-US" sz="1800">
                <a:solidFill>
                  <a:srgbClr val="2323FF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2323FF"/>
                </a:solidFill>
              </a:rPr>
              <a:t>	OUT	DX, AL</a:t>
            </a:r>
            <a:r>
              <a:rPr lang="en-US" altLang="zh-CN" sz="1800"/>
              <a:t>        ;</a:t>
            </a:r>
            <a:r>
              <a:rPr lang="zh-CN" altLang="en-US" sz="1800"/>
              <a:t>启动转换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	</a:t>
            </a:r>
            <a:r>
              <a:rPr lang="en-US" altLang="zh-CN" sz="1800">
                <a:solidFill>
                  <a:srgbClr val="FF3300"/>
                </a:solidFill>
              </a:rPr>
              <a:t>CALL	DELAY_1MS     </a:t>
            </a:r>
            <a:r>
              <a:rPr lang="en-US" altLang="zh-CN" sz="1800"/>
              <a:t>;</a:t>
            </a:r>
            <a:r>
              <a:rPr lang="zh-CN" altLang="en-US" sz="1800"/>
              <a:t>延时</a:t>
            </a:r>
            <a:r>
              <a:rPr lang="en-US" altLang="zh-CN" sz="1800"/>
              <a:t>1ms</a:t>
            </a:r>
            <a:endParaRPr lang="zh-CN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2323FF"/>
                </a:solidFill>
              </a:rPr>
              <a:t>MOV	DX, oe_port</a:t>
            </a:r>
            <a:endParaRPr lang="zh-CN" altLang="en-US" sz="1800">
              <a:solidFill>
                <a:srgbClr val="232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2323FF"/>
                </a:solidFill>
              </a:rPr>
              <a:t>	IN	AL, DX</a:t>
            </a:r>
            <a:r>
              <a:rPr lang="en-US" altLang="zh-CN" sz="1800"/>
              <a:t>        ;</a:t>
            </a:r>
            <a:r>
              <a:rPr lang="zh-CN" altLang="en-US" sz="1800"/>
              <a:t>读入结果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……</a:t>
            </a:r>
          </a:p>
        </p:txBody>
      </p:sp>
      <p:sp>
        <p:nvSpPr>
          <p:cNvPr id="470021" name="Rectangle 5">
            <a:extLst>
              <a:ext uri="{FF2B5EF4-FFF2-40B4-BE49-F238E27FC236}">
                <a16:creationId xmlns:a16="http://schemas.microsoft.com/office/drawing/2014/main" id="{B0EC5C38-0D23-AB06-17B0-F79CFADD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2205038"/>
            <a:ext cx="4860925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lnSpc>
                <a:spcPct val="120000"/>
              </a:lnSpc>
              <a:spcBef>
                <a:spcPct val="30000"/>
              </a:spcBef>
              <a:buClr>
                <a:srgbClr val="000066"/>
              </a:buClr>
              <a:buSzPct val="80000"/>
              <a:buChar char="u"/>
              <a:defRPr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l">
              <a:buClr>
                <a:schemeClr val="accent1"/>
              </a:buClr>
              <a:buChar char="§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l"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l"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l"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1800"/>
              <a:t>用查询</a:t>
            </a:r>
            <a:r>
              <a:rPr lang="en-US" altLang="zh-CN" sz="1800"/>
              <a:t>EOC</a:t>
            </a:r>
            <a:r>
              <a:rPr lang="zh-CN" altLang="en-US" sz="1800"/>
              <a:t>状态的方法</a:t>
            </a:r>
            <a:r>
              <a:rPr lang="en-US" altLang="zh-CN" sz="18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……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2323FF"/>
                </a:solidFill>
              </a:rPr>
              <a:t>MOV	DX, start_port</a:t>
            </a:r>
            <a:r>
              <a:rPr lang="zh-CN" altLang="en-US" sz="1800">
                <a:solidFill>
                  <a:srgbClr val="2323FF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2323FF"/>
                </a:solidFill>
              </a:rPr>
              <a:t>	OUT	DX, AL</a:t>
            </a:r>
            <a:r>
              <a:rPr lang="en-US" altLang="zh-CN" sz="1800"/>
              <a:t>        ;</a:t>
            </a:r>
            <a:r>
              <a:rPr lang="zh-CN" altLang="en-US" sz="1800"/>
              <a:t>启动转换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LL:MOV	DX, eoc_port</a:t>
            </a:r>
            <a:r>
              <a:rPr lang="zh-CN" altLang="en-US" sz="1800">
                <a:solidFill>
                  <a:srgbClr val="FF3300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	IN	AL, DX        </a:t>
            </a:r>
            <a:r>
              <a:rPr lang="en-US" altLang="zh-CN" sz="1800"/>
              <a:t>;</a:t>
            </a:r>
            <a:r>
              <a:rPr lang="zh-CN" altLang="en-US" sz="1800"/>
              <a:t>读入</a:t>
            </a:r>
            <a:r>
              <a:rPr lang="en-US" altLang="zh-CN" sz="1800"/>
              <a:t>EOC</a:t>
            </a:r>
            <a:r>
              <a:rPr lang="zh-CN" altLang="en-US" sz="1800"/>
              <a:t>状态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3300"/>
                </a:solidFill>
              </a:rPr>
              <a:t>	</a:t>
            </a:r>
            <a:r>
              <a:rPr lang="en-US" altLang="zh-CN" sz="1800">
                <a:solidFill>
                  <a:srgbClr val="FF3300"/>
                </a:solidFill>
              </a:rPr>
              <a:t>AND	AL, 01H    </a:t>
            </a:r>
            <a:r>
              <a:rPr lang="en-US" altLang="zh-CN" sz="1800"/>
              <a:t>;</a:t>
            </a:r>
            <a:r>
              <a:rPr lang="zh-CN" altLang="en-US" sz="1800"/>
              <a:t>测试第</a:t>
            </a:r>
            <a:r>
              <a:rPr lang="en-US" altLang="zh-CN" sz="1800"/>
              <a:t>0</a:t>
            </a:r>
            <a:r>
              <a:rPr lang="zh-CN" altLang="en-US" sz="1800"/>
              <a:t>位</a:t>
            </a:r>
            <a:r>
              <a:rPr lang="en-US" altLang="zh-CN" sz="1800"/>
              <a:t>(EOC</a:t>
            </a:r>
            <a:r>
              <a:rPr lang="zh-CN" altLang="en-US" sz="1800"/>
              <a:t>状态位</a:t>
            </a:r>
            <a:r>
              <a:rPr lang="en-US" altLang="zh-CN" sz="18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	JZ	LL</a:t>
            </a:r>
            <a:r>
              <a:rPr lang="en-US" altLang="zh-CN" sz="1800"/>
              <a:t>         ;</a:t>
            </a:r>
            <a:r>
              <a:rPr lang="zh-CN" altLang="en-US" sz="1800"/>
              <a:t>未转换完，则循环检测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2323FF"/>
                </a:solidFill>
              </a:rPr>
              <a:t>MOV	DX, oe_port</a:t>
            </a:r>
            <a:endParaRPr lang="zh-CN" altLang="en-US" sz="1800">
              <a:solidFill>
                <a:srgbClr val="232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2323FF"/>
                </a:solidFill>
              </a:rPr>
              <a:t>	IN	AL, DX</a:t>
            </a:r>
            <a:r>
              <a:rPr lang="en-US" altLang="zh-CN" sz="1800"/>
              <a:t>         ;</a:t>
            </a:r>
            <a:r>
              <a:rPr lang="zh-CN" altLang="en-US" sz="1800"/>
              <a:t>读入结果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	……</a:t>
            </a:r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5A11730E-DA5A-D7DA-DDF7-67EC7D546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205038"/>
            <a:ext cx="0" cy="3960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B6DBA2E0-F418-4702-302F-6BCEA1BA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1. </a:t>
            </a:r>
            <a:r>
              <a:rPr kumimoji="1" lang="zh-CN" altLang="en-US" sz="2400">
                <a:latin typeface="Times New Roman" panose="02020603050405020304" pitchFamily="18" charset="0"/>
              </a:rPr>
              <a:t>模拟量输入通道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传感器（</a:t>
            </a:r>
            <a:r>
              <a:rPr lang="en-US" altLang="zh-CN" sz="2400"/>
              <a:t>Transducer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非电量</a:t>
            </a:r>
            <a:r>
              <a:rPr lang="en-US" altLang="zh-CN" sz="2400"/>
              <a:t>→</a:t>
            </a:r>
            <a:r>
              <a:rPr lang="zh-CN" altLang="en-US" sz="2400"/>
              <a:t>电压、电流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信号处理（</a:t>
            </a:r>
            <a:r>
              <a:rPr lang="en-US" altLang="zh-CN" sz="2400"/>
              <a:t>Signal Processing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放大、整形、滤波 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多路转换开关（</a:t>
            </a:r>
            <a:r>
              <a:rPr lang="en-US" altLang="zh-CN" sz="2400"/>
              <a:t>Multiplexer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多选一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采样保持电路（</a:t>
            </a:r>
            <a:r>
              <a:rPr lang="en-US" altLang="zh-CN" sz="2400"/>
              <a:t>Sample Holder</a:t>
            </a:r>
            <a:r>
              <a:rPr lang="zh-CN" altLang="en-US" sz="2400"/>
              <a:t>，</a:t>
            </a:r>
            <a:r>
              <a:rPr lang="en-US" altLang="zh-CN" sz="2400"/>
              <a:t>S/H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保证变换时信号恒定不变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A/D</a:t>
            </a:r>
            <a:r>
              <a:rPr lang="zh-CN" altLang="en-US" sz="2400"/>
              <a:t>变换器（</a:t>
            </a:r>
            <a:r>
              <a:rPr lang="en-US" altLang="zh-CN" sz="2400"/>
              <a:t>A/D Converter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模拟量转换为数字量  </a:t>
            </a:r>
            <a:endParaRPr lang="en-US" altLang="zh-CN" sz="240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1892" name="Rectangle 4">
            <a:extLst>
              <a:ext uri="{FF2B5EF4-FFF2-40B4-BE49-F238E27FC236}">
                <a16:creationId xmlns:a16="http://schemas.microsoft.com/office/drawing/2014/main" id="{83E10A78-7094-9184-9FF8-80092086E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kumimoji="1" lang="zh-CN" altLang="en-GB"/>
              <a:t>一、数</a:t>
            </a:r>
            <a:r>
              <a:rPr kumimoji="1" lang="en-GB" altLang="zh-CN"/>
              <a:t>/</a:t>
            </a:r>
            <a:r>
              <a:rPr kumimoji="1" lang="zh-CN" altLang="en-GB"/>
              <a:t>模转换器的基本原理</a:t>
            </a:r>
            <a:endParaRPr kumimoji="1"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>
            <a:extLst>
              <a:ext uri="{FF2B5EF4-FFF2-40B4-BE49-F238E27FC236}">
                <a16:creationId xmlns:a16="http://schemas.microsoft.com/office/drawing/2014/main" id="{48152855-88C9-0AD5-634F-52E99D6ED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2. </a:t>
            </a:r>
            <a:r>
              <a:rPr kumimoji="1" lang="zh-CN" altLang="en-US" sz="2400">
                <a:latin typeface="Times New Roman" panose="02020603050405020304" pitchFamily="18" charset="0"/>
              </a:rPr>
              <a:t>模拟量输出通道</a:t>
            </a:r>
          </a:p>
          <a:p>
            <a:pPr>
              <a:lnSpc>
                <a:spcPct val="110000"/>
              </a:lnSpc>
            </a:pPr>
            <a:r>
              <a:rPr lang="en-US" altLang="zh-CN" sz="2400"/>
              <a:t>D/A</a:t>
            </a:r>
            <a:r>
              <a:rPr lang="zh-CN" altLang="en-US" sz="2400"/>
              <a:t>变换器（</a:t>
            </a:r>
            <a:r>
              <a:rPr lang="en-US" altLang="zh-CN" sz="2400"/>
              <a:t>D/A Converter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数字量转换为模拟量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低通滤波</a:t>
            </a:r>
            <a:r>
              <a:rPr lang="en-US" altLang="zh-CN" sz="2400"/>
              <a:t>——</a:t>
            </a:r>
            <a:r>
              <a:rPr lang="zh-CN" altLang="en-US" sz="2400"/>
              <a:t>平滑输出波形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放大驱动</a:t>
            </a:r>
            <a:r>
              <a:rPr lang="en-US" altLang="zh-CN" sz="2400"/>
              <a:t>——</a:t>
            </a:r>
            <a:r>
              <a:rPr lang="zh-CN" altLang="en-US" sz="2400"/>
              <a:t>提供足够的驱动电压，电流</a:t>
            </a:r>
          </a:p>
          <a:p>
            <a:pPr>
              <a:lnSpc>
                <a:spcPct val="110000"/>
              </a:lnSpc>
            </a:pPr>
            <a:endParaRPr kumimoji="1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53E28E78-646C-6716-2F42-43287389F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8.2 </a:t>
            </a:r>
            <a:r>
              <a:rPr kumimoji="1" lang="zh-CN" altLang="en-US"/>
              <a:t>数</a:t>
            </a:r>
            <a:r>
              <a:rPr kumimoji="1" lang="en-US" altLang="zh-CN"/>
              <a:t>/</a:t>
            </a:r>
            <a:r>
              <a:rPr kumimoji="1" lang="zh-CN" altLang="en-US"/>
              <a:t>模（</a:t>
            </a:r>
            <a:r>
              <a:rPr kumimoji="1" lang="en-US" altLang="zh-CN"/>
              <a:t>D/A</a:t>
            </a:r>
            <a:r>
              <a:rPr kumimoji="1" lang="zh-CN" altLang="en-US"/>
              <a:t>）转换器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21849B0A-9EB3-A51D-794F-655B9B6AB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sz="2400"/>
              <a:t>1.D/A</a:t>
            </a:r>
            <a:r>
              <a:rPr kumimoji="1" lang="zh-CN" altLang="en-US" sz="2400"/>
              <a:t>变换器的基本工作原理</a:t>
            </a:r>
          </a:p>
          <a:p>
            <a:r>
              <a:rPr kumimoji="1" lang="zh-CN" altLang="en-US" sz="2400"/>
              <a:t>组成：模拟开关、电阻网络、运算放大器 </a:t>
            </a:r>
          </a:p>
          <a:p>
            <a:r>
              <a:rPr kumimoji="1" lang="zh-CN" altLang="en-US" sz="2400"/>
              <a:t>两种电阻网络：权电阻网络、</a:t>
            </a:r>
            <a:r>
              <a:rPr kumimoji="1" lang="en-US" altLang="zh-CN" sz="2400"/>
              <a:t>R-2R</a:t>
            </a:r>
            <a:r>
              <a:rPr kumimoji="1" lang="zh-CN" altLang="en-US" sz="2400"/>
              <a:t>梯形电阻网络</a:t>
            </a:r>
          </a:p>
          <a:p>
            <a:r>
              <a:rPr kumimoji="1" lang="zh-CN" altLang="en-US" sz="2400"/>
              <a:t>基本结构如图：</a:t>
            </a:r>
          </a:p>
          <a:p>
            <a:endParaRPr lang="zh-CN" altLang="en-US" sz="2400"/>
          </a:p>
        </p:txBody>
      </p:sp>
      <p:sp>
        <p:nvSpPr>
          <p:cNvPr id="423940" name="Text Box 4">
            <a:extLst>
              <a:ext uri="{FF2B5EF4-FFF2-40B4-BE49-F238E27FC236}">
                <a16:creationId xmlns:a16="http://schemas.microsoft.com/office/drawing/2014/main" id="{A67C8BEF-5301-7751-4D99-9C8152E0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507038"/>
            <a:ext cx="5048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ref</a:t>
            </a:r>
          </a:p>
        </p:txBody>
      </p:sp>
      <p:sp>
        <p:nvSpPr>
          <p:cNvPr id="423941" name="Text Box 5">
            <a:extLst>
              <a:ext uri="{FF2B5EF4-FFF2-40B4-BE49-F238E27FC236}">
                <a16:creationId xmlns:a16="http://schemas.microsoft.com/office/drawing/2014/main" id="{2D2F0290-E439-077E-4709-86F7385B2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3460750"/>
            <a:ext cx="3603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latin typeface="宋体" panose="02010600030101010101" pitchFamily="2" charset="-122"/>
              </a:rPr>
              <a:t>f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23942" name="Text Box 6">
            <a:extLst>
              <a:ext uri="{FF2B5EF4-FFF2-40B4-BE49-F238E27FC236}">
                <a16:creationId xmlns:a16="http://schemas.microsoft.com/office/drawing/2014/main" id="{863FE14D-C28D-9FA1-EBB7-9A2CE16CF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4406900"/>
            <a:ext cx="1187450" cy="60960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800">
                <a:solidFill>
                  <a:srgbClr val="000066"/>
                </a:solidFill>
                <a:latin typeface="宋体" panose="02010600030101010101" pitchFamily="2" charset="-122"/>
              </a:rPr>
              <a:t>模拟开关</a:t>
            </a:r>
          </a:p>
          <a:p>
            <a:pPr algn="ctr">
              <a:spcBef>
                <a:spcPct val="20000"/>
              </a:spcBef>
            </a:pPr>
            <a:r>
              <a:rPr lang="zh-CN" altLang="en-US" sz="1800">
                <a:solidFill>
                  <a:srgbClr val="000066"/>
                </a:solidFill>
                <a:latin typeface="宋体" panose="02010600030101010101" pitchFamily="2" charset="-122"/>
              </a:rPr>
              <a:t>电阻网络</a:t>
            </a:r>
          </a:p>
        </p:txBody>
      </p:sp>
      <p:sp>
        <p:nvSpPr>
          <p:cNvPr id="423943" name="Line 7">
            <a:extLst>
              <a:ext uri="{FF2B5EF4-FFF2-40B4-BE49-F238E27FC236}">
                <a16:creationId xmlns:a16="http://schemas.microsoft.com/office/drawing/2014/main" id="{3D333150-33D8-A4EC-9C39-ACF98D2EA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2763" y="469900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44" name="Text Box 8">
            <a:extLst>
              <a:ext uri="{FF2B5EF4-FFF2-40B4-BE49-F238E27FC236}">
                <a16:creationId xmlns:a16="http://schemas.microsoft.com/office/drawing/2014/main" id="{9988BAAC-AEC7-6D54-D26C-B03C7C66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195888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O</a:t>
            </a:r>
            <a:endParaRPr lang="zh-CN" altLang="en-US" sz="2000" baseline="-20000">
              <a:latin typeface="宋体" panose="02010600030101010101" pitchFamily="2" charset="-122"/>
            </a:endParaRPr>
          </a:p>
        </p:txBody>
      </p:sp>
      <p:sp>
        <p:nvSpPr>
          <p:cNvPr id="423945" name="AutoShape 9">
            <a:extLst>
              <a:ext uri="{FF2B5EF4-FFF2-40B4-BE49-F238E27FC236}">
                <a16:creationId xmlns:a16="http://schemas.microsoft.com/office/drawing/2014/main" id="{EA078FB5-104A-92E3-B44F-91A9767BC7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979988" y="4578350"/>
            <a:ext cx="1265237" cy="881063"/>
          </a:xfrm>
          <a:prstGeom prst="triangle">
            <a:avLst>
              <a:gd name="adj" fmla="val 50000"/>
            </a:avLst>
          </a:prstGeom>
          <a:solidFill>
            <a:srgbClr val="D9F50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46" name="Line 10">
            <a:extLst>
              <a:ext uri="{FF2B5EF4-FFF2-40B4-BE49-F238E27FC236}">
                <a16:creationId xmlns:a16="http://schemas.microsoft.com/office/drawing/2014/main" id="{B2459025-A3A4-46BE-CA08-14AA479E1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5326063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47" name="Line 11">
            <a:extLst>
              <a:ext uri="{FF2B5EF4-FFF2-40B4-BE49-F238E27FC236}">
                <a16:creationId xmlns:a16="http://schemas.microsoft.com/office/drawing/2014/main" id="{496E2E94-3593-8126-C8E0-6BAD48D68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2350" y="5326063"/>
            <a:ext cx="0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48" name="Line 12">
            <a:extLst>
              <a:ext uri="{FF2B5EF4-FFF2-40B4-BE49-F238E27FC236}">
                <a16:creationId xmlns:a16="http://schemas.microsoft.com/office/drawing/2014/main" id="{EA69F018-AEEB-54AE-2EFF-446E50796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2488" y="5638800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49" name="Line 13">
            <a:extLst>
              <a:ext uri="{FF2B5EF4-FFF2-40B4-BE49-F238E27FC236}">
                <a16:creationId xmlns:a16="http://schemas.microsoft.com/office/drawing/2014/main" id="{02AD43D7-F457-49FF-0191-EAE1001F6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50" y="5732463"/>
            <a:ext cx="16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50" name="Line 14">
            <a:extLst>
              <a:ext uri="{FF2B5EF4-FFF2-40B4-BE49-F238E27FC236}">
                <a16:creationId xmlns:a16="http://schemas.microsoft.com/office/drawing/2014/main" id="{DACA9C34-1E08-F526-B44B-7BF6453B3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5827713"/>
            <a:ext cx="10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23951" name="Group 15">
            <a:extLst>
              <a:ext uri="{FF2B5EF4-FFF2-40B4-BE49-F238E27FC236}">
                <a16:creationId xmlns:a16="http://schemas.microsoft.com/office/drawing/2014/main" id="{3197D61A-A0DF-F027-09D9-39DFC953DA40}"/>
              </a:ext>
            </a:extLst>
          </p:cNvPr>
          <p:cNvGrpSpPr>
            <a:grpSpLocks/>
          </p:cNvGrpSpPr>
          <p:nvPr/>
        </p:nvGrpSpPr>
        <p:grpSpPr bwMode="auto">
          <a:xfrm>
            <a:off x="5235575" y="5262563"/>
            <a:ext cx="169863" cy="155575"/>
            <a:chOff x="6837" y="4016"/>
            <a:chExt cx="180" cy="156"/>
          </a:xfrm>
        </p:grpSpPr>
        <p:sp>
          <p:nvSpPr>
            <p:cNvPr id="423952" name="Line 16">
              <a:extLst>
                <a:ext uri="{FF2B5EF4-FFF2-40B4-BE49-F238E27FC236}">
                  <a16:creationId xmlns:a16="http://schemas.microsoft.com/office/drawing/2014/main" id="{08443769-A14B-7EA8-861A-99FD94D4A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4092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953" name="Line 17">
              <a:extLst>
                <a:ext uri="{FF2B5EF4-FFF2-40B4-BE49-F238E27FC236}">
                  <a16:creationId xmlns:a16="http://schemas.microsoft.com/office/drawing/2014/main" id="{8D69E174-DF88-7955-9096-66F34107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9" y="4016"/>
              <a:ext cx="0" cy="1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3955" name="Rectangle 19">
            <a:extLst>
              <a:ext uri="{FF2B5EF4-FFF2-40B4-BE49-F238E27FC236}">
                <a16:creationId xmlns:a16="http://schemas.microsoft.com/office/drawing/2014/main" id="{A684FC99-F869-E4DE-177F-01CC98D8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787775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56" name="Line 20">
            <a:extLst>
              <a:ext uri="{FF2B5EF4-FFF2-40B4-BE49-F238E27FC236}">
                <a16:creationId xmlns:a16="http://schemas.microsoft.com/office/drawing/2014/main" id="{BD342563-5E51-EB58-C96B-F81660E3F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013325"/>
            <a:ext cx="101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57" name="Oval 21">
            <a:extLst>
              <a:ext uri="{FF2B5EF4-FFF2-40B4-BE49-F238E27FC236}">
                <a16:creationId xmlns:a16="http://schemas.microsoft.com/office/drawing/2014/main" id="{23683008-8669-9347-87BA-774E5CBD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932363"/>
            <a:ext cx="169862" cy="1571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23958" name="Group 22">
            <a:extLst>
              <a:ext uri="{FF2B5EF4-FFF2-40B4-BE49-F238E27FC236}">
                <a16:creationId xmlns:a16="http://schemas.microsoft.com/office/drawing/2014/main" id="{42962827-1B4B-B54E-EF62-F4BEA20FE49E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5649913"/>
            <a:ext cx="339725" cy="658812"/>
            <a:chOff x="8097" y="2844"/>
            <a:chExt cx="360" cy="656"/>
          </a:xfrm>
        </p:grpSpPr>
        <p:sp>
          <p:nvSpPr>
            <p:cNvPr id="423959" name="Line 23">
              <a:extLst>
                <a:ext uri="{FF2B5EF4-FFF2-40B4-BE49-F238E27FC236}">
                  <a16:creationId xmlns:a16="http://schemas.microsoft.com/office/drawing/2014/main" id="{97C65B83-AA1B-6E08-252C-3CDBE0E12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7" y="3000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960" name="Line 24">
              <a:extLst>
                <a:ext uri="{FF2B5EF4-FFF2-40B4-BE49-F238E27FC236}">
                  <a16:creationId xmlns:a16="http://schemas.microsoft.com/office/drawing/2014/main" id="{32D2216B-B245-FCEC-46CC-05DD483F8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7" y="3312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961" name="Line 25">
              <a:extLst>
                <a:ext uri="{FF2B5EF4-FFF2-40B4-BE49-F238E27FC236}">
                  <a16:creationId xmlns:a16="http://schemas.microsoft.com/office/drawing/2014/main" id="{C7B057B3-4200-FA07-4ED9-A87873721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7" y="3404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962" name="Line 26">
              <a:extLst>
                <a:ext uri="{FF2B5EF4-FFF2-40B4-BE49-F238E27FC236}">
                  <a16:creationId xmlns:a16="http://schemas.microsoft.com/office/drawing/2014/main" id="{4DBFE1F3-BE14-052B-E1A4-E42B2F6D5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7" y="3500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3963" name="Oval 27">
              <a:extLst>
                <a:ext uri="{FF2B5EF4-FFF2-40B4-BE49-F238E27FC236}">
                  <a16:creationId xmlns:a16="http://schemas.microsoft.com/office/drawing/2014/main" id="{338BEC8A-0C0A-9828-CBD0-CBFB4B07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3" y="2844"/>
              <a:ext cx="180" cy="1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3964" name="Line 28">
            <a:extLst>
              <a:ext uri="{FF2B5EF4-FFF2-40B4-BE49-F238E27FC236}">
                <a16:creationId xmlns:a16="http://schemas.microsoft.com/office/drawing/2014/main" id="{57C75C7F-AE0A-350D-2C1A-0E4800668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5146675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65" name="Line 29">
            <a:extLst>
              <a:ext uri="{FF2B5EF4-FFF2-40B4-BE49-F238E27FC236}">
                <a16:creationId xmlns:a16="http://schemas.microsoft.com/office/drawing/2014/main" id="{5D1B6718-B49B-6485-8215-95D97A1E5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922713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66" name="Line 30">
            <a:extLst>
              <a:ext uri="{FF2B5EF4-FFF2-40B4-BE49-F238E27FC236}">
                <a16:creationId xmlns:a16="http://schemas.microsoft.com/office/drawing/2014/main" id="{04BEDD2A-F153-ED77-45EA-0E3D9ABB0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525" y="3916363"/>
            <a:ext cx="0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67" name="Line 31">
            <a:extLst>
              <a:ext uri="{FF2B5EF4-FFF2-40B4-BE49-F238E27FC236}">
                <a16:creationId xmlns:a16="http://schemas.microsoft.com/office/drawing/2014/main" id="{8ED60CB9-C836-2F9F-F3C2-019370FAF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3916363"/>
            <a:ext cx="50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68" name="Line 32">
            <a:extLst>
              <a:ext uri="{FF2B5EF4-FFF2-40B4-BE49-F238E27FC236}">
                <a16:creationId xmlns:a16="http://schemas.microsoft.com/office/drawing/2014/main" id="{2487013A-FB76-3D2E-6328-30D1DDD37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2350" y="3916363"/>
            <a:ext cx="0" cy="782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69" name="Line 33">
            <a:extLst>
              <a:ext uri="{FF2B5EF4-FFF2-40B4-BE49-F238E27FC236}">
                <a16:creationId xmlns:a16="http://schemas.microsoft.com/office/drawing/2014/main" id="{5ED56734-671B-0F90-E20C-3D2054AC0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50022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70" name="Oval 34">
            <a:extLst>
              <a:ext uri="{FF2B5EF4-FFF2-40B4-BE49-F238E27FC236}">
                <a16:creationId xmlns:a16="http://schemas.microsoft.com/office/drawing/2014/main" id="{30D6FCB8-D7C5-05D4-6F4E-F28AAFCF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5291138"/>
            <a:ext cx="169862" cy="1571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3971" name="AutoShape 35">
            <a:extLst>
              <a:ext uri="{FF2B5EF4-FFF2-40B4-BE49-F238E27FC236}">
                <a16:creationId xmlns:a16="http://schemas.microsoft.com/office/drawing/2014/main" id="{554C6DB9-C080-B78F-A322-BEC296E7245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0150" y="4283075"/>
            <a:ext cx="431800" cy="8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0" tIns="0" rIns="0" bIns="0" anchor="ctr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zh-CN" altLang="en-US" sz="32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423972" name="Text Box 36">
            <a:extLst>
              <a:ext uri="{FF2B5EF4-FFF2-40B4-BE49-F238E27FC236}">
                <a16:creationId xmlns:a16="http://schemas.microsoft.com/office/drawing/2014/main" id="{8A267108-97A5-359F-AF32-1A64FA1A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70413"/>
            <a:ext cx="9366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>
                <a:solidFill>
                  <a:srgbClr val="153D69"/>
                </a:solidFill>
                <a:latin typeface="宋体" panose="02010600030101010101" pitchFamily="2" charset="-122"/>
              </a:rPr>
              <a:t>数字量</a:t>
            </a:r>
            <a:endParaRPr lang="zh-CN" altLang="en-US" sz="2000" baseline="-20000">
              <a:solidFill>
                <a:srgbClr val="153D69"/>
              </a:solidFill>
              <a:latin typeface="宋体" panose="02010600030101010101" pitchFamily="2" charset="-122"/>
            </a:endParaRPr>
          </a:p>
        </p:txBody>
      </p:sp>
      <p:sp>
        <p:nvSpPr>
          <p:cNvPr id="423973" name="Text Box 37">
            <a:extLst>
              <a:ext uri="{FF2B5EF4-FFF2-40B4-BE49-F238E27FC236}">
                <a16:creationId xmlns:a16="http://schemas.microsoft.com/office/drawing/2014/main" id="{1AE50D2E-3594-8F47-A851-7503DC40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4743450"/>
            <a:ext cx="260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∑</a:t>
            </a:r>
            <a:endParaRPr lang="en-US" altLang="en-US" sz="1600" baseline="-20000">
              <a:latin typeface="宋体" panose="02010600030101010101" pitchFamily="2" charset="-122"/>
            </a:endParaRPr>
          </a:p>
        </p:txBody>
      </p:sp>
      <p:sp>
        <p:nvSpPr>
          <p:cNvPr id="423977" name="Line 41">
            <a:extLst>
              <a:ext uri="{FF2B5EF4-FFF2-40B4-BE49-F238E27FC236}">
                <a16:creationId xmlns:a16="http://schemas.microsoft.com/office/drawing/2014/main" id="{E80EB639-4DFE-0263-BE47-11A97A9C4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988" y="4667250"/>
            <a:ext cx="142875" cy="0"/>
          </a:xfrm>
          <a:prstGeom prst="line">
            <a:avLst/>
          </a:prstGeom>
          <a:noFill/>
          <a:ln w="28575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>
            <a:extLst>
              <a:ext uri="{FF2B5EF4-FFF2-40B4-BE49-F238E27FC236}">
                <a16:creationId xmlns:a16="http://schemas.microsoft.com/office/drawing/2014/main" id="{19B29D9B-DC89-445B-7097-645002D53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/>
              <a:t>D/A</a:t>
            </a:r>
            <a:r>
              <a:rPr lang="zh-CN" altLang="en-US" sz="2400"/>
              <a:t>变换原理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/>
              <a:t>运放的放大倍数足够大时，输出电压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/>
              <a:t>V</a:t>
            </a:r>
            <a:r>
              <a:rPr lang="en-US" altLang="zh-CN" sz="2400" baseline="-15000"/>
              <a:t>O</a:t>
            </a:r>
            <a:r>
              <a:rPr lang="zh-CN" altLang="en-US" sz="2400"/>
              <a:t>与输入电压</a:t>
            </a:r>
            <a:r>
              <a:rPr lang="en-US" altLang="zh-CN" sz="2400"/>
              <a:t>V</a:t>
            </a:r>
            <a:r>
              <a:rPr lang="en-US" altLang="zh-CN" sz="2400" baseline="-15000"/>
              <a:t>in</a:t>
            </a:r>
            <a:r>
              <a:rPr lang="zh-CN" altLang="en-US" sz="2400"/>
              <a:t>的关系为：</a:t>
            </a:r>
          </a:p>
          <a:p>
            <a:endParaRPr lang="zh-CN" altLang="en-US" sz="2400"/>
          </a:p>
        </p:txBody>
      </p:sp>
      <p:graphicFrame>
        <p:nvGraphicFramePr>
          <p:cNvPr id="427012" name="Object 4">
            <a:extLst>
              <a:ext uri="{FF2B5EF4-FFF2-40B4-BE49-F238E27FC236}">
                <a16:creationId xmlns:a16="http://schemas.microsoft.com/office/drawing/2014/main" id="{C5132978-53F6-B598-5486-60BFA9124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97200"/>
          <a:ext cx="2305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3" imgW="812520" imgH="419040" progId="Equation.3">
                  <p:embed/>
                </p:oleObj>
              </mc:Choice>
              <mc:Fallback>
                <p:oleObj name="公式" r:id="rId3" imgW="812520" imgH="419040" progId="Equation.3">
                  <p:embed/>
                  <p:pic>
                    <p:nvPicPr>
                      <p:cNvPr id="427012" name="Object 4">
                        <a:extLst>
                          <a:ext uri="{FF2B5EF4-FFF2-40B4-BE49-F238E27FC236}">
                            <a16:creationId xmlns:a16="http://schemas.microsoft.com/office/drawing/2014/main" id="{C5132978-53F6-B598-5486-60BFA9124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2305050" cy="1079500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3" name="Text Box 5">
            <a:extLst>
              <a:ext uri="{FF2B5EF4-FFF2-40B4-BE49-F238E27FC236}">
                <a16:creationId xmlns:a16="http://schemas.microsoft.com/office/drawing/2014/main" id="{2F5E572C-6F92-8DF9-2B4F-D8EDB08E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221163"/>
            <a:ext cx="2881312" cy="12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式中：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R</a:t>
            </a:r>
            <a:r>
              <a:rPr lang="en-US" altLang="zh-CN" baseline="-20000">
                <a:solidFill>
                  <a:srgbClr val="000066"/>
                </a:solidFill>
                <a:latin typeface="宋体" panose="02010600030101010101" pitchFamily="2" charset="-122"/>
              </a:rPr>
              <a:t>f 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为反馈电阻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R</a:t>
            </a:r>
            <a:r>
              <a:rPr lang="en-US" altLang="zh-CN" baseline="-2000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为输入电阻 </a:t>
            </a:r>
          </a:p>
        </p:txBody>
      </p:sp>
      <p:sp>
        <p:nvSpPr>
          <p:cNvPr id="427014" name="Text Box 6">
            <a:extLst>
              <a:ext uri="{FF2B5EF4-FFF2-40B4-BE49-F238E27FC236}">
                <a16:creationId xmlns:a16="http://schemas.microsoft.com/office/drawing/2014/main" id="{2ACE9203-8080-617E-DABF-072624DB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979863"/>
            <a:ext cx="360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66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solidFill>
                  <a:srgbClr val="000066"/>
                </a:solidFill>
                <a:latin typeface="宋体" panose="02010600030101010101" pitchFamily="2" charset="-122"/>
              </a:rPr>
              <a:t>in</a:t>
            </a:r>
          </a:p>
        </p:txBody>
      </p:sp>
      <p:sp>
        <p:nvSpPr>
          <p:cNvPr id="427015" name="Text Box 7">
            <a:extLst>
              <a:ext uri="{FF2B5EF4-FFF2-40B4-BE49-F238E27FC236}">
                <a16:creationId xmlns:a16="http://schemas.microsoft.com/office/drawing/2014/main" id="{874CA13A-94CE-196F-A73D-3BADAD31F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665413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66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solidFill>
                  <a:srgbClr val="000066"/>
                </a:solidFill>
                <a:latin typeface="宋体" panose="02010600030101010101" pitchFamily="2" charset="-122"/>
              </a:rPr>
              <a:t>f </a:t>
            </a:r>
          </a:p>
        </p:txBody>
      </p:sp>
      <p:sp>
        <p:nvSpPr>
          <p:cNvPr id="427016" name="Line 8">
            <a:extLst>
              <a:ext uri="{FF2B5EF4-FFF2-40B4-BE49-F238E27FC236}">
                <a16:creationId xmlns:a16="http://schemas.microsoft.com/office/drawing/2014/main" id="{C77BB715-3FFD-4C98-C386-F093DC035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3275" y="3903663"/>
            <a:ext cx="84931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17" name="Text Box 9">
            <a:extLst>
              <a:ext uri="{FF2B5EF4-FFF2-40B4-BE49-F238E27FC236}">
                <a16:creationId xmlns:a16="http://schemas.microsoft.com/office/drawing/2014/main" id="{58E74098-3881-41B1-32D7-828C332C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800" y="4308475"/>
            <a:ext cx="4318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66"/>
                </a:solidFill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solidFill>
                  <a:srgbClr val="000066"/>
                </a:solidFill>
                <a:latin typeface="宋体" panose="02010600030101010101" pitchFamily="2" charset="-122"/>
              </a:rPr>
              <a:t>O</a:t>
            </a:r>
            <a:endParaRPr lang="zh-CN" altLang="en-US" sz="2000" baseline="-2000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27018" name="AutoShape 10">
            <a:extLst>
              <a:ext uri="{FF2B5EF4-FFF2-40B4-BE49-F238E27FC236}">
                <a16:creationId xmlns:a16="http://schemas.microsoft.com/office/drawing/2014/main" id="{F5E417B8-54CB-87E6-10EE-186F53B8C6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540500" y="3783013"/>
            <a:ext cx="1265238" cy="881062"/>
          </a:xfrm>
          <a:prstGeom prst="triangle">
            <a:avLst>
              <a:gd name="adj" fmla="val 50000"/>
            </a:avLst>
          </a:prstGeom>
          <a:solidFill>
            <a:srgbClr val="D9F50B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19" name="Line 11">
            <a:extLst>
              <a:ext uri="{FF2B5EF4-FFF2-40B4-BE49-F238E27FC236}">
                <a16:creationId xmlns:a16="http://schemas.microsoft.com/office/drawing/2014/main" id="{8DAF89F5-743F-48C4-8071-0EE389D92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2863" y="4530725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0" name="Line 12">
            <a:extLst>
              <a:ext uri="{FF2B5EF4-FFF2-40B4-BE49-F238E27FC236}">
                <a16:creationId xmlns:a16="http://schemas.microsoft.com/office/drawing/2014/main" id="{C70EB3AC-990B-77E8-9B50-1415576E0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4530725"/>
            <a:ext cx="0" cy="31273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1" name="Line 13">
            <a:extLst>
              <a:ext uri="{FF2B5EF4-FFF2-40B4-BE49-F238E27FC236}">
                <a16:creationId xmlns:a16="http://schemas.microsoft.com/office/drawing/2014/main" id="{F47E6F8C-B19F-495A-B55B-987A006BC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4843463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2" name="Line 14">
            <a:extLst>
              <a:ext uri="{FF2B5EF4-FFF2-40B4-BE49-F238E27FC236}">
                <a16:creationId xmlns:a16="http://schemas.microsoft.com/office/drawing/2014/main" id="{B66F9C99-39DB-E6CC-3C17-A61007F4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663" y="4937125"/>
            <a:ext cx="16986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3" name="Line 15">
            <a:extLst>
              <a:ext uri="{FF2B5EF4-FFF2-40B4-BE49-F238E27FC236}">
                <a16:creationId xmlns:a16="http://schemas.microsoft.com/office/drawing/2014/main" id="{31A6B3BA-78CA-A0C2-3DAA-7A67D0A9F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5238" y="5032375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27024" name="Group 16">
            <a:extLst>
              <a:ext uri="{FF2B5EF4-FFF2-40B4-BE49-F238E27FC236}">
                <a16:creationId xmlns:a16="http://schemas.microsoft.com/office/drawing/2014/main" id="{D4D5B239-99D5-1AAE-699D-036335C8B7C0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4467225"/>
            <a:ext cx="169862" cy="155575"/>
            <a:chOff x="6837" y="4016"/>
            <a:chExt cx="180" cy="156"/>
          </a:xfrm>
        </p:grpSpPr>
        <p:sp>
          <p:nvSpPr>
            <p:cNvPr id="427025" name="Line 17">
              <a:extLst>
                <a:ext uri="{FF2B5EF4-FFF2-40B4-BE49-F238E27FC236}">
                  <a16:creationId xmlns:a16="http://schemas.microsoft.com/office/drawing/2014/main" id="{F72E3481-73BC-CCB8-9A40-FE348DAC1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4092"/>
              <a:ext cx="18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7026" name="Line 18">
              <a:extLst>
                <a:ext uri="{FF2B5EF4-FFF2-40B4-BE49-F238E27FC236}">
                  <a16:creationId xmlns:a16="http://schemas.microsoft.com/office/drawing/2014/main" id="{F02FADEA-984E-D3E6-E4CC-255BF50D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9" y="4016"/>
              <a:ext cx="0" cy="1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7027" name="Line 19">
            <a:extLst>
              <a:ext uri="{FF2B5EF4-FFF2-40B4-BE49-F238E27FC236}">
                <a16:creationId xmlns:a16="http://schemas.microsoft.com/office/drawing/2014/main" id="{B2FC79C6-0A6C-3476-8521-ED96A870D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6088" y="3903663"/>
            <a:ext cx="169862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8" name="Rectangle 20">
            <a:extLst>
              <a:ext uri="{FF2B5EF4-FFF2-40B4-BE49-F238E27FC236}">
                <a16:creationId xmlns:a16="http://schemas.microsoft.com/office/drawing/2014/main" id="{9717B133-9F19-3E18-C529-F6E816CB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2992438"/>
            <a:ext cx="598488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29" name="Line 21">
            <a:extLst>
              <a:ext uri="{FF2B5EF4-FFF2-40B4-BE49-F238E27FC236}">
                <a16:creationId xmlns:a16="http://schemas.microsoft.com/office/drawing/2014/main" id="{C366F45A-5915-E9F2-7752-CAA04FEF5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4217988"/>
            <a:ext cx="71913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0" name="Line 22">
            <a:extLst>
              <a:ext uri="{FF2B5EF4-FFF2-40B4-BE49-F238E27FC236}">
                <a16:creationId xmlns:a16="http://schemas.microsoft.com/office/drawing/2014/main" id="{3E6A0E6B-737F-7E57-9412-C796DC38A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0938" y="3127375"/>
            <a:ext cx="40957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1" name="Line 23">
            <a:extLst>
              <a:ext uri="{FF2B5EF4-FFF2-40B4-BE49-F238E27FC236}">
                <a16:creationId xmlns:a16="http://schemas.microsoft.com/office/drawing/2014/main" id="{C1C0DEC6-087F-648D-EF6B-4C5CFA41A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8" y="3121025"/>
            <a:ext cx="0" cy="109696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2" name="Line 24">
            <a:extLst>
              <a:ext uri="{FF2B5EF4-FFF2-40B4-BE49-F238E27FC236}">
                <a16:creationId xmlns:a16="http://schemas.microsoft.com/office/drawing/2014/main" id="{38F72EC4-F003-2A80-3F74-1053483DA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2863" y="3121025"/>
            <a:ext cx="5095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3" name="Line 25">
            <a:extLst>
              <a:ext uri="{FF2B5EF4-FFF2-40B4-BE49-F238E27FC236}">
                <a16:creationId xmlns:a16="http://schemas.microsoft.com/office/drawing/2014/main" id="{73B85C50-566B-2229-4D10-BECAA1986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3121025"/>
            <a:ext cx="0" cy="78263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4" name="Line 26">
            <a:extLst>
              <a:ext uri="{FF2B5EF4-FFF2-40B4-BE49-F238E27FC236}">
                <a16:creationId xmlns:a16="http://schemas.microsoft.com/office/drawing/2014/main" id="{C3D175BA-A66B-4383-D75B-195002E38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7113" y="3889375"/>
            <a:ext cx="4318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5" name="Oval 27">
            <a:extLst>
              <a:ext uri="{FF2B5EF4-FFF2-40B4-BE49-F238E27FC236}">
                <a16:creationId xmlns:a16="http://schemas.microsoft.com/office/drawing/2014/main" id="{22FE1AC1-60F0-DA94-FD8A-9C7CD675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675" y="3832225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7" name="Rectangle 29">
            <a:extLst>
              <a:ext uri="{FF2B5EF4-FFF2-40B4-BE49-F238E27FC236}">
                <a16:creationId xmlns:a16="http://schemas.microsoft.com/office/drawing/2014/main" id="{2063AC89-F764-F51C-629B-57341ED8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3775075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8" name="Oval 30">
            <a:extLst>
              <a:ext uri="{FF2B5EF4-FFF2-40B4-BE49-F238E27FC236}">
                <a16:creationId xmlns:a16="http://schemas.microsoft.com/office/drawing/2014/main" id="{13761C39-AF06-67CF-E255-125DB191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4167188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39" name="Oval 31">
            <a:extLst>
              <a:ext uri="{FF2B5EF4-FFF2-40B4-BE49-F238E27FC236}">
                <a16:creationId xmlns:a16="http://schemas.microsoft.com/office/drawing/2014/main" id="{C2617477-4218-BC4E-C436-037E1971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3" y="4411663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0" name="Line 32">
            <a:extLst>
              <a:ext uri="{FF2B5EF4-FFF2-40B4-BE49-F238E27FC236}">
                <a16:creationId xmlns:a16="http://schemas.microsoft.com/office/drawing/2014/main" id="{7736410D-C39C-980D-2987-95395C0E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0763" y="4525963"/>
            <a:ext cx="0" cy="31273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1" name="Line 33">
            <a:extLst>
              <a:ext uri="{FF2B5EF4-FFF2-40B4-BE49-F238E27FC236}">
                <a16:creationId xmlns:a16="http://schemas.microsoft.com/office/drawing/2014/main" id="{E16E06D4-8724-290F-7CE9-B93A66E74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0900" y="4838700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2" name="Line 34">
            <a:extLst>
              <a:ext uri="{FF2B5EF4-FFF2-40B4-BE49-F238E27FC236}">
                <a16:creationId xmlns:a16="http://schemas.microsoft.com/office/drawing/2014/main" id="{62521F8A-B5EA-BE15-3624-D75DB2170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563" y="4932363"/>
            <a:ext cx="16986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3" name="Line 35">
            <a:extLst>
              <a:ext uri="{FF2B5EF4-FFF2-40B4-BE49-F238E27FC236}">
                <a16:creationId xmlns:a16="http://schemas.microsoft.com/office/drawing/2014/main" id="{1BAC0F9B-5A67-E438-2EF2-62E3F409A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3138" y="5027613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4" name="Line 36">
            <a:extLst>
              <a:ext uri="{FF2B5EF4-FFF2-40B4-BE49-F238E27FC236}">
                <a16:creationId xmlns:a16="http://schemas.microsoft.com/office/drawing/2014/main" id="{D1CE66A2-26AE-A294-BA78-F311E312B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4037013"/>
            <a:ext cx="0" cy="2873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5" name="Oval 37">
            <a:extLst>
              <a:ext uri="{FF2B5EF4-FFF2-40B4-BE49-F238E27FC236}">
                <a16:creationId xmlns:a16="http://schemas.microsoft.com/office/drawing/2014/main" id="{F43C1C96-2476-C32D-5280-F9C6AA6C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4757738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6" name="Line 38">
            <a:extLst>
              <a:ext uri="{FF2B5EF4-FFF2-40B4-BE49-F238E27FC236}">
                <a16:creationId xmlns:a16="http://schemas.microsoft.com/office/drawing/2014/main" id="{40A1D3B8-D8B8-AB8E-E4EE-C478403DD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4063" y="4872038"/>
            <a:ext cx="0" cy="31273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7" name="Line 39">
            <a:extLst>
              <a:ext uri="{FF2B5EF4-FFF2-40B4-BE49-F238E27FC236}">
                <a16:creationId xmlns:a16="http://schemas.microsoft.com/office/drawing/2014/main" id="{47A53009-0EA6-7A66-507A-F429548C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200" y="5184775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8" name="Line 40">
            <a:extLst>
              <a:ext uri="{FF2B5EF4-FFF2-40B4-BE49-F238E27FC236}">
                <a16:creationId xmlns:a16="http://schemas.microsoft.com/office/drawing/2014/main" id="{A817AA64-2FC4-5456-7CDA-C21D0A676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7863" y="5278438"/>
            <a:ext cx="16986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49" name="Line 41">
            <a:extLst>
              <a:ext uri="{FF2B5EF4-FFF2-40B4-BE49-F238E27FC236}">
                <a16:creationId xmlns:a16="http://schemas.microsoft.com/office/drawing/2014/main" id="{F401EF98-FEE2-BED7-E87B-DEB0B9777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5373688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50" name="Line 42">
            <a:extLst>
              <a:ext uri="{FF2B5EF4-FFF2-40B4-BE49-F238E27FC236}">
                <a16:creationId xmlns:a16="http://schemas.microsoft.com/office/drawing/2014/main" id="{3066827A-AC70-009B-8B1C-AD9ECBED8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4063" y="4368800"/>
            <a:ext cx="0" cy="2873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7051" name="Text Box 43">
            <a:extLst>
              <a:ext uri="{FF2B5EF4-FFF2-40B4-BE49-F238E27FC236}">
                <a16:creationId xmlns:a16="http://schemas.microsoft.com/office/drawing/2014/main" id="{2894CF15-53CD-F48E-4407-8699122CD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3425825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000066"/>
                </a:solidFill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>
            <a:extLst>
              <a:ext uri="{FF2B5EF4-FFF2-40B4-BE49-F238E27FC236}">
                <a16:creationId xmlns:a16="http://schemas.microsoft.com/office/drawing/2014/main" id="{9D8A6432-105B-BF71-EFA1-F5347E6CA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若输入端有</a:t>
            </a:r>
            <a:r>
              <a:rPr lang="en-US" altLang="zh-CN" sz="2400"/>
              <a:t>n</a:t>
            </a:r>
            <a:r>
              <a:rPr lang="zh-CN" altLang="en-US" sz="2400"/>
              <a:t>个支路</a:t>
            </a:r>
            <a:r>
              <a:rPr lang="en-US" altLang="zh-CN" sz="2400"/>
              <a:t>, </a:t>
            </a:r>
            <a:r>
              <a:rPr lang="zh-CN" altLang="en-US" sz="2400"/>
              <a:t>则输出电压</a:t>
            </a:r>
            <a:r>
              <a:rPr lang="en-US" altLang="zh-CN" sz="2400"/>
              <a:t>V</a:t>
            </a:r>
            <a:r>
              <a:rPr lang="en-US" altLang="zh-CN" sz="2400" baseline="-20000"/>
              <a:t>O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与输入电压</a:t>
            </a:r>
            <a:r>
              <a:rPr lang="en-US" altLang="zh-CN" sz="2400"/>
              <a:t>V</a:t>
            </a:r>
            <a:r>
              <a:rPr lang="en-US" altLang="zh-CN" sz="2400" baseline="-20000"/>
              <a:t>i</a:t>
            </a:r>
            <a:r>
              <a:rPr lang="zh-CN" altLang="en-US" sz="2400"/>
              <a:t>的关系为：</a:t>
            </a:r>
          </a:p>
        </p:txBody>
      </p:sp>
      <p:sp>
        <p:nvSpPr>
          <p:cNvPr id="428036" name="Rectangle 4">
            <a:extLst>
              <a:ext uri="{FF2B5EF4-FFF2-40B4-BE49-F238E27FC236}">
                <a16:creationId xmlns:a16="http://schemas.microsoft.com/office/drawing/2014/main" id="{430275B2-50DE-BF94-A26D-B614818F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2413" y="3736975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8EDD38C2-8BFD-C7CF-116E-2464330A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4238625"/>
            <a:ext cx="36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in</a:t>
            </a:r>
          </a:p>
        </p:txBody>
      </p:sp>
      <p:sp>
        <p:nvSpPr>
          <p:cNvPr id="428038" name="Text Box 6">
            <a:extLst>
              <a:ext uri="{FF2B5EF4-FFF2-40B4-BE49-F238E27FC236}">
                <a16:creationId xmlns:a16="http://schemas.microsoft.com/office/drawing/2014/main" id="{0F72E00B-07F9-8B8A-D0EC-34872B753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2924175"/>
            <a:ext cx="3603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latin typeface="宋体" panose="02010600030101010101" pitchFamily="2" charset="-122"/>
              </a:rPr>
              <a:t>f</a:t>
            </a:r>
            <a:r>
              <a:rPr lang="en-US" altLang="zh-CN" sz="200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28039" name="Line 7">
            <a:extLst>
              <a:ext uri="{FF2B5EF4-FFF2-40B4-BE49-F238E27FC236}">
                <a16:creationId xmlns:a16="http://schemas.microsoft.com/office/drawing/2014/main" id="{EEADDCDC-65B5-0F2B-22DC-D284E226E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4116388"/>
            <a:ext cx="6191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0" name="Text Box 8">
            <a:extLst>
              <a:ext uri="{FF2B5EF4-FFF2-40B4-BE49-F238E27FC236}">
                <a16:creationId xmlns:a16="http://schemas.microsoft.com/office/drawing/2014/main" id="{69FA09B2-D803-A289-EDDA-B8DDD9F2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4567238"/>
            <a:ext cx="4318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>
                <a:latin typeface="宋体" panose="02010600030101010101" pitchFamily="2" charset="-122"/>
              </a:rPr>
              <a:t>V</a:t>
            </a:r>
            <a:r>
              <a:rPr lang="en-US" altLang="zh-CN" sz="2000" baseline="-20000">
                <a:latin typeface="宋体" panose="02010600030101010101" pitchFamily="2" charset="-122"/>
              </a:rPr>
              <a:t>O</a:t>
            </a:r>
            <a:endParaRPr lang="zh-CN" altLang="en-US" sz="2000" baseline="-20000">
              <a:latin typeface="宋体" panose="02010600030101010101" pitchFamily="2" charset="-122"/>
            </a:endParaRPr>
          </a:p>
        </p:txBody>
      </p:sp>
      <p:sp>
        <p:nvSpPr>
          <p:cNvPr id="428041" name="AutoShape 9">
            <a:extLst>
              <a:ext uri="{FF2B5EF4-FFF2-40B4-BE49-F238E27FC236}">
                <a16:creationId xmlns:a16="http://schemas.microsoft.com/office/drawing/2014/main" id="{A55559C3-9DE7-8B7F-0D5E-A0E432811D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40513" y="4041775"/>
            <a:ext cx="1265237" cy="881063"/>
          </a:xfrm>
          <a:prstGeom prst="triangle">
            <a:avLst>
              <a:gd name="adj" fmla="val 50000"/>
            </a:avLst>
          </a:prstGeom>
          <a:solidFill>
            <a:srgbClr val="D9F50B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2" name="Line 10">
            <a:extLst>
              <a:ext uri="{FF2B5EF4-FFF2-40B4-BE49-F238E27FC236}">
                <a16:creationId xmlns:a16="http://schemas.microsoft.com/office/drawing/2014/main" id="{C0892C71-E736-216C-0767-A91C2518D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2875" y="4789488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3" name="Line 11">
            <a:extLst>
              <a:ext uri="{FF2B5EF4-FFF2-40B4-BE49-F238E27FC236}">
                <a16:creationId xmlns:a16="http://schemas.microsoft.com/office/drawing/2014/main" id="{F0977F35-6DC8-019A-CF5C-1E1BC6D1E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4789488"/>
            <a:ext cx="0" cy="312737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4" name="Line 12">
            <a:extLst>
              <a:ext uri="{FF2B5EF4-FFF2-40B4-BE49-F238E27FC236}">
                <a16:creationId xmlns:a16="http://schemas.microsoft.com/office/drawing/2014/main" id="{33160C70-8BDB-DC45-D221-C20735B24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5102225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5" name="Line 13">
            <a:extLst>
              <a:ext uri="{FF2B5EF4-FFF2-40B4-BE49-F238E27FC236}">
                <a16:creationId xmlns:a16="http://schemas.microsoft.com/office/drawing/2014/main" id="{40887463-2454-3CB6-B5BA-BBDCA4D4E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5195888"/>
            <a:ext cx="1698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46" name="Line 14">
            <a:extLst>
              <a:ext uri="{FF2B5EF4-FFF2-40B4-BE49-F238E27FC236}">
                <a16:creationId xmlns:a16="http://schemas.microsoft.com/office/drawing/2014/main" id="{C2AB3BF6-AE27-71AB-8FDD-4D826F5FD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250" y="5291138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28047" name="Group 15">
            <a:extLst>
              <a:ext uri="{FF2B5EF4-FFF2-40B4-BE49-F238E27FC236}">
                <a16:creationId xmlns:a16="http://schemas.microsoft.com/office/drawing/2014/main" id="{E201654A-1E50-033A-6AB3-3655B5AAF2BC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4725988"/>
            <a:ext cx="169863" cy="155575"/>
            <a:chOff x="6837" y="4016"/>
            <a:chExt cx="180" cy="156"/>
          </a:xfrm>
        </p:grpSpPr>
        <p:sp>
          <p:nvSpPr>
            <p:cNvPr id="428048" name="Line 16">
              <a:extLst>
                <a:ext uri="{FF2B5EF4-FFF2-40B4-BE49-F238E27FC236}">
                  <a16:creationId xmlns:a16="http://schemas.microsoft.com/office/drawing/2014/main" id="{15A7C285-02D8-5FB4-CF28-54A592BB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4092"/>
              <a:ext cx="18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8049" name="Line 17">
              <a:extLst>
                <a:ext uri="{FF2B5EF4-FFF2-40B4-BE49-F238E27FC236}">
                  <a16:creationId xmlns:a16="http://schemas.microsoft.com/office/drawing/2014/main" id="{D3825F31-3492-D9DE-F242-0B5FE9BEB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9" y="4016"/>
              <a:ext cx="0" cy="1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8050" name="Line 18">
            <a:extLst>
              <a:ext uri="{FF2B5EF4-FFF2-40B4-BE49-F238E27FC236}">
                <a16:creationId xmlns:a16="http://schemas.microsoft.com/office/drawing/2014/main" id="{67AAED95-74FE-CB7C-E2FC-722D8DBB4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6100" y="4162425"/>
            <a:ext cx="169863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1" name="Rectangle 19">
            <a:extLst>
              <a:ext uri="{FF2B5EF4-FFF2-40B4-BE49-F238E27FC236}">
                <a16:creationId xmlns:a16="http://schemas.microsoft.com/office/drawing/2014/main" id="{129EED8E-C37A-E07B-89A5-78483537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3251200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2" name="Line 20">
            <a:extLst>
              <a:ext uri="{FF2B5EF4-FFF2-40B4-BE49-F238E27FC236}">
                <a16:creationId xmlns:a16="http://schemas.microsoft.com/office/drawing/2014/main" id="{96CE5A34-83E9-5EA9-C98F-0EB1B73E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476750"/>
            <a:ext cx="71913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3" name="Line 21">
            <a:extLst>
              <a:ext uri="{FF2B5EF4-FFF2-40B4-BE49-F238E27FC236}">
                <a16:creationId xmlns:a16="http://schemas.microsoft.com/office/drawing/2014/main" id="{288FE369-3D8E-68A5-6591-E20236B9A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3386138"/>
            <a:ext cx="40957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4" name="Line 22">
            <a:extLst>
              <a:ext uri="{FF2B5EF4-FFF2-40B4-BE49-F238E27FC236}">
                <a16:creationId xmlns:a16="http://schemas.microsoft.com/office/drawing/2014/main" id="{F3656A77-1036-EFEA-D96D-2922EED20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0050" y="3379788"/>
            <a:ext cx="0" cy="10969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5" name="Line 23">
            <a:extLst>
              <a:ext uri="{FF2B5EF4-FFF2-40B4-BE49-F238E27FC236}">
                <a16:creationId xmlns:a16="http://schemas.microsoft.com/office/drawing/2014/main" id="{ED4B0389-C31D-DEC2-947C-CB971ACE92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2875" y="3379788"/>
            <a:ext cx="5095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6" name="Line 24">
            <a:extLst>
              <a:ext uri="{FF2B5EF4-FFF2-40B4-BE49-F238E27FC236}">
                <a16:creationId xmlns:a16="http://schemas.microsoft.com/office/drawing/2014/main" id="{67163754-ADC7-B1CF-0D11-64D6AECB6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875" y="3379788"/>
            <a:ext cx="4763" cy="73660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7" name="Line 25">
            <a:extLst>
              <a:ext uri="{FF2B5EF4-FFF2-40B4-BE49-F238E27FC236}">
                <a16:creationId xmlns:a16="http://schemas.microsoft.com/office/drawing/2014/main" id="{0D72EF72-031D-CB47-5229-B182B7F40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3313" y="4116388"/>
            <a:ext cx="2889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8" name="Oval 26">
            <a:extLst>
              <a:ext uri="{FF2B5EF4-FFF2-40B4-BE49-F238E27FC236}">
                <a16:creationId xmlns:a16="http://schemas.microsoft.com/office/drawing/2014/main" id="{99A0266B-3901-E2D5-F478-7F16EB00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057650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59" name="Text Box 27">
            <a:extLst>
              <a:ext uri="{FF2B5EF4-FFF2-40B4-BE49-F238E27FC236}">
                <a16:creationId xmlns:a16="http://schemas.microsoft.com/office/drawing/2014/main" id="{9A3980F4-7643-06CC-34B3-4C82D867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206875"/>
            <a:ext cx="260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600">
                <a:latin typeface="宋体" panose="02010600030101010101" pitchFamily="2" charset="-122"/>
              </a:rPr>
              <a:t>∑</a:t>
            </a:r>
            <a:endParaRPr lang="en-US" altLang="en-US" sz="1600" baseline="-20000">
              <a:latin typeface="宋体" panose="02010600030101010101" pitchFamily="2" charset="-122"/>
            </a:endParaRPr>
          </a:p>
        </p:txBody>
      </p:sp>
      <p:sp>
        <p:nvSpPr>
          <p:cNvPr id="428060" name="Oval 28">
            <a:extLst>
              <a:ext uri="{FF2B5EF4-FFF2-40B4-BE49-F238E27FC236}">
                <a16:creationId xmlns:a16="http://schemas.microsoft.com/office/drawing/2014/main" id="{777DA628-F67B-7375-8D40-EF91C005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4425950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1" name="Oval 29">
            <a:extLst>
              <a:ext uri="{FF2B5EF4-FFF2-40B4-BE49-F238E27FC236}">
                <a16:creationId xmlns:a16="http://schemas.microsoft.com/office/drawing/2014/main" id="{E8995354-AF59-B337-A5A4-0E71D1E43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70425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2" name="Line 30">
            <a:extLst>
              <a:ext uri="{FF2B5EF4-FFF2-40B4-BE49-F238E27FC236}">
                <a16:creationId xmlns:a16="http://schemas.microsoft.com/office/drawing/2014/main" id="{C7C7A612-AC4A-C003-3A57-47BA063CA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784725"/>
            <a:ext cx="0" cy="31273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3" name="Line 31">
            <a:extLst>
              <a:ext uri="{FF2B5EF4-FFF2-40B4-BE49-F238E27FC236}">
                <a16:creationId xmlns:a16="http://schemas.microsoft.com/office/drawing/2014/main" id="{A2F2DA7F-17B3-D3D2-0B15-1265B19DE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5097463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4" name="Line 32">
            <a:extLst>
              <a:ext uri="{FF2B5EF4-FFF2-40B4-BE49-F238E27FC236}">
                <a16:creationId xmlns:a16="http://schemas.microsoft.com/office/drawing/2014/main" id="{A9889179-704C-DA4F-A855-5ADDED698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5191125"/>
            <a:ext cx="169862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5" name="Line 33">
            <a:extLst>
              <a:ext uri="{FF2B5EF4-FFF2-40B4-BE49-F238E27FC236}">
                <a16:creationId xmlns:a16="http://schemas.microsoft.com/office/drawing/2014/main" id="{2BE8A540-E5D1-FE34-6860-DD3B958CA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5286375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6" name="Line 34">
            <a:extLst>
              <a:ext uri="{FF2B5EF4-FFF2-40B4-BE49-F238E27FC236}">
                <a16:creationId xmlns:a16="http://schemas.microsoft.com/office/drawing/2014/main" id="{846B8C09-A99B-7207-CDB7-4B89B9B48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4295775"/>
            <a:ext cx="0" cy="2873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7" name="Oval 35">
            <a:extLst>
              <a:ext uri="{FF2B5EF4-FFF2-40B4-BE49-F238E27FC236}">
                <a16:creationId xmlns:a16="http://schemas.microsoft.com/office/drawing/2014/main" id="{AFD0F29E-E777-C391-D866-08AE2207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5016500"/>
            <a:ext cx="107950" cy="1079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8" name="Line 36">
            <a:extLst>
              <a:ext uri="{FF2B5EF4-FFF2-40B4-BE49-F238E27FC236}">
                <a16:creationId xmlns:a16="http://schemas.microsoft.com/office/drawing/2014/main" id="{85636AC9-B5FB-4C01-13EA-21D9BD123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75" y="5130800"/>
            <a:ext cx="0" cy="312738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69" name="Line 37">
            <a:extLst>
              <a:ext uri="{FF2B5EF4-FFF2-40B4-BE49-F238E27FC236}">
                <a16:creationId xmlns:a16="http://schemas.microsoft.com/office/drawing/2014/main" id="{C96A0E8F-046E-0DCC-180A-5EA309B64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513" y="5443538"/>
            <a:ext cx="339725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0" name="Line 38">
            <a:extLst>
              <a:ext uri="{FF2B5EF4-FFF2-40B4-BE49-F238E27FC236}">
                <a16:creationId xmlns:a16="http://schemas.microsoft.com/office/drawing/2014/main" id="{050E304F-D889-71A3-6D3C-FDAC5CC03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5175" y="5537200"/>
            <a:ext cx="169863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1" name="Line 39">
            <a:extLst>
              <a:ext uri="{FF2B5EF4-FFF2-40B4-BE49-F238E27FC236}">
                <a16:creationId xmlns:a16="http://schemas.microsoft.com/office/drawing/2014/main" id="{0327023E-040C-6791-AF76-08474D13B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5632450"/>
            <a:ext cx="10795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2" name="Line 40">
            <a:extLst>
              <a:ext uri="{FF2B5EF4-FFF2-40B4-BE49-F238E27FC236}">
                <a16:creationId xmlns:a16="http://schemas.microsoft.com/office/drawing/2014/main" id="{AF1D6773-8452-890F-2885-32B60AB71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4075" y="4627563"/>
            <a:ext cx="0" cy="28733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3" name="Text Box 41">
            <a:extLst>
              <a:ext uri="{FF2B5EF4-FFF2-40B4-BE49-F238E27FC236}">
                <a16:creationId xmlns:a16="http://schemas.microsoft.com/office/drawing/2014/main" id="{EF767E72-CC8A-8AA3-A49D-C8C781807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3251200"/>
            <a:ext cx="3603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28074" name="Text Box 42">
            <a:extLst>
              <a:ext uri="{FF2B5EF4-FFF2-40B4-BE49-F238E27FC236}">
                <a16:creationId xmlns:a16="http://schemas.microsoft.com/office/drawing/2014/main" id="{2486E37A-564D-DFFC-9A56-0F332B18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248150"/>
            <a:ext cx="34925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式中：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R</a:t>
            </a:r>
            <a:r>
              <a:rPr lang="en-US" altLang="zh-CN" baseline="-15000">
                <a:solidFill>
                  <a:srgbClr val="000066"/>
                </a:solidFill>
                <a:latin typeface="宋体" panose="02010600030101010101" pitchFamily="2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为第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支路的输入电阻</a:t>
            </a:r>
            <a:endParaRPr lang="en-US" altLang="zh-CN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428075" name="Line 43">
            <a:extLst>
              <a:ext uri="{FF2B5EF4-FFF2-40B4-BE49-F238E27FC236}">
                <a16:creationId xmlns:a16="http://schemas.microsoft.com/office/drawing/2014/main" id="{BB91E2C7-CE5A-FCB8-C1BA-4D78C591E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3756025"/>
            <a:ext cx="0" cy="100806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6" name="Line 44">
            <a:extLst>
              <a:ext uri="{FF2B5EF4-FFF2-40B4-BE49-F238E27FC236}">
                <a16:creationId xmlns:a16="http://schemas.microsoft.com/office/drawing/2014/main" id="{3E3610B4-1CC0-4865-090F-E1A66BC2A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2238" y="3756025"/>
            <a:ext cx="2174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7" name="Line 45">
            <a:extLst>
              <a:ext uri="{FF2B5EF4-FFF2-40B4-BE49-F238E27FC236}">
                <a16:creationId xmlns:a16="http://schemas.microsoft.com/office/drawing/2014/main" id="{95A770D6-1C8A-66C3-0299-0E257FD9F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2238" y="4764088"/>
            <a:ext cx="2174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8" name="Line 46">
            <a:extLst>
              <a:ext uri="{FF2B5EF4-FFF2-40B4-BE49-F238E27FC236}">
                <a16:creationId xmlns:a16="http://schemas.microsoft.com/office/drawing/2014/main" id="{0FBF5F3A-31D0-D20A-048F-B16970CBD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3756025"/>
            <a:ext cx="0" cy="1008063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79" name="Line 47">
            <a:extLst>
              <a:ext uri="{FF2B5EF4-FFF2-40B4-BE49-F238E27FC236}">
                <a16:creationId xmlns:a16="http://schemas.microsoft.com/office/drawing/2014/main" id="{90DE9584-1FE6-8D05-FE16-CA724CD8EC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3756025"/>
            <a:ext cx="2174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0" name="Line 48">
            <a:extLst>
              <a:ext uri="{FF2B5EF4-FFF2-40B4-BE49-F238E27FC236}">
                <a16:creationId xmlns:a16="http://schemas.microsoft.com/office/drawing/2014/main" id="{4D174E5F-E1DB-5024-0DFD-4D89080616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4116388"/>
            <a:ext cx="2174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1" name="Line 49">
            <a:extLst>
              <a:ext uri="{FF2B5EF4-FFF2-40B4-BE49-F238E27FC236}">
                <a16:creationId xmlns:a16="http://schemas.microsoft.com/office/drawing/2014/main" id="{2DF28C8A-4C89-E3CA-20F1-044613974C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2238" y="4116388"/>
            <a:ext cx="217487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2" name="Rectangle 50">
            <a:extLst>
              <a:ext uri="{FF2B5EF4-FFF2-40B4-BE49-F238E27FC236}">
                <a16:creationId xmlns:a16="http://schemas.microsoft.com/office/drawing/2014/main" id="{6E18EE57-C292-2313-71D9-FCB86387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3611563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3" name="Rectangle 51">
            <a:extLst>
              <a:ext uri="{FF2B5EF4-FFF2-40B4-BE49-F238E27FC236}">
                <a16:creationId xmlns:a16="http://schemas.microsoft.com/office/drawing/2014/main" id="{E6DB9FE3-9FE2-46F2-864B-A31B8227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3971925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4" name="Line 52">
            <a:extLst>
              <a:ext uri="{FF2B5EF4-FFF2-40B4-BE49-F238E27FC236}">
                <a16:creationId xmlns:a16="http://schemas.microsoft.com/office/drawing/2014/main" id="{1DB36700-7739-A1FF-0561-B7A41C14C8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4764088"/>
            <a:ext cx="217488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5" name="Rectangle 53">
            <a:extLst>
              <a:ext uri="{FF2B5EF4-FFF2-40B4-BE49-F238E27FC236}">
                <a16:creationId xmlns:a16="http://schemas.microsoft.com/office/drawing/2014/main" id="{8C72D600-5663-3049-485E-7A20D6DE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138" y="4648200"/>
            <a:ext cx="598487" cy="234950"/>
          </a:xfrm>
          <a:prstGeom prst="rect">
            <a:avLst/>
          </a:prstGeom>
          <a:solidFill>
            <a:srgbClr val="9DF2F9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8086" name="Text Box 54">
            <a:extLst>
              <a:ext uri="{FF2B5EF4-FFF2-40B4-BE49-F238E27FC236}">
                <a16:creationId xmlns:a16="http://schemas.microsoft.com/office/drawing/2014/main" id="{CCA061E1-E967-4EA2-8EFE-B1AD3510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08550"/>
            <a:ext cx="3603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R</a:t>
            </a:r>
            <a:r>
              <a:rPr lang="en-US" altLang="zh-CN" sz="2000" baseline="-20000">
                <a:latin typeface="宋体" panose="02010600030101010101" pitchFamily="2" charset="-122"/>
              </a:rPr>
              <a:t>n</a:t>
            </a:r>
            <a:endParaRPr lang="zh-CN" altLang="en-US" sz="2000" baseline="-20000">
              <a:latin typeface="宋体" panose="02010600030101010101" pitchFamily="2" charset="-122"/>
            </a:endParaRPr>
          </a:p>
        </p:txBody>
      </p:sp>
      <p:sp>
        <p:nvSpPr>
          <p:cNvPr id="428087" name="Text Box 55">
            <a:extLst>
              <a:ext uri="{FF2B5EF4-FFF2-40B4-BE49-F238E27FC236}">
                <a16:creationId xmlns:a16="http://schemas.microsoft.com/office/drawing/2014/main" id="{6EE742C8-1BEA-E127-26E5-3FC14BBA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259263"/>
            <a:ext cx="3603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2000">
                <a:latin typeface="宋体" panose="02010600030101010101" pitchFamily="2" charset="-122"/>
              </a:rPr>
              <a:t>…</a:t>
            </a:r>
            <a:endParaRPr lang="en-US" altLang="zh-CN" sz="2000" baseline="-20000">
              <a:latin typeface="宋体" panose="02010600030101010101" pitchFamily="2" charset="-122"/>
            </a:endParaRPr>
          </a:p>
        </p:txBody>
      </p:sp>
      <p:graphicFrame>
        <p:nvGraphicFramePr>
          <p:cNvPr id="428088" name="Object 56">
            <a:extLst>
              <a:ext uri="{FF2B5EF4-FFF2-40B4-BE49-F238E27FC236}">
                <a16:creationId xmlns:a16="http://schemas.microsoft.com/office/drawing/2014/main" id="{5BF9AF83-9922-864A-6228-45FDD452F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0" y="2781300"/>
          <a:ext cx="31321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3" imgW="1079280" imgH="444240" progId="Equation.3">
                  <p:embed/>
                </p:oleObj>
              </mc:Choice>
              <mc:Fallback>
                <p:oleObj name="公式" r:id="rId3" imgW="1079280" imgH="444240" progId="Equation.3">
                  <p:embed/>
                  <p:pic>
                    <p:nvPicPr>
                      <p:cNvPr id="428088" name="Object 56">
                        <a:extLst>
                          <a:ext uri="{FF2B5EF4-FFF2-40B4-BE49-F238E27FC236}">
                            <a16:creationId xmlns:a16="http://schemas.microsoft.com/office/drawing/2014/main" id="{5BF9AF83-9922-864A-6228-45FDD452F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81300"/>
                        <a:ext cx="3132138" cy="1247775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72B143"/>
      </a:accent1>
      <a:accent2>
        <a:srgbClr val="0099CC"/>
      </a:accent2>
      <a:accent3>
        <a:srgbClr val="FFFFFF"/>
      </a:accent3>
      <a:accent4>
        <a:srgbClr val="174578"/>
      </a:accent4>
      <a:accent5>
        <a:srgbClr val="BCD5B0"/>
      </a:accent5>
      <a:accent6>
        <a:srgbClr val="008AB9"/>
      </a:accent6>
      <a:hlink>
        <a:srgbClr val="FF7C80"/>
      </a:hlink>
      <a:folHlink>
        <a:srgbClr val="969696"/>
      </a:folHlink>
    </a:clrScheme>
    <a:fontScheme name="Default Design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Pct val="75000"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Pct val="75000"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72B143"/>
        </a:accent1>
        <a:accent2>
          <a:srgbClr val="0099CC"/>
        </a:accent2>
        <a:accent3>
          <a:srgbClr val="FFFFFF"/>
        </a:accent3>
        <a:accent4>
          <a:srgbClr val="174578"/>
        </a:accent4>
        <a:accent5>
          <a:srgbClr val="BCD5B0"/>
        </a:accent5>
        <a:accent6>
          <a:srgbClr val="008AB9"/>
        </a:accent6>
        <a:hlink>
          <a:srgbClr val="FF7C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E2787"/>
        </a:dk1>
        <a:lt1>
          <a:srgbClr val="FFFFFF"/>
        </a:lt1>
        <a:dk2>
          <a:srgbClr val="000000"/>
        </a:dk2>
        <a:lt2>
          <a:srgbClr val="D6E1E2"/>
        </a:lt2>
        <a:accent1>
          <a:srgbClr val="5C3DCD"/>
        </a:accent1>
        <a:accent2>
          <a:srgbClr val="6699FF"/>
        </a:accent2>
        <a:accent3>
          <a:srgbClr val="FFFFFF"/>
        </a:accent3>
        <a:accent4>
          <a:srgbClr val="342072"/>
        </a:accent4>
        <a:accent5>
          <a:srgbClr val="B5AFE3"/>
        </a:accent5>
        <a:accent6>
          <a:srgbClr val="5C8AE7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3F97D3"/>
        </a:accent1>
        <a:accent2>
          <a:srgbClr val="83C35F"/>
        </a:accent2>
        <a:accent3>
          <a:srgbClr val="FFFFFF"/>
        </a:accent3>
        <a:accent4>
          <a:srgbClr val="565682"/>
        </a:accent4>
        <a:accent5>
          <a:srgbClr val="AFC9E6"/>
        </a:accent5>
        <a:accent6>
          <a:srgbClr val="76B055"/>
        </a:accent6>
        <a:hlink>
          <a:srgbClr val="C870D4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微型计算机原理与接口技术</Template>
  <TotalTime>5095</TotalTime>
  <Words>4058</Words>
  <Application>Microsoft Office PowerPoint</Application>
  <PresentationFormat>全屏显示(4:3)</PresentationFormat>
  <Paragraphs>593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Default Design</vt:lpstr>
      <vt:lpstr>第8章 模拟量的输入输出</vt:lpstr>
      <vt:lpstr>本章内容</vt:lpstr>
      <vt:lpstr>PowerPoint 演示文稿</vt:lpstr>
      <vt:lpstr>8.1 模拟量I/O通道的组成</vt:lpstr>
      <vt:lpstr>一、数/模转换器的基本原理</vt:lpstr>
      <vt:lpstr>PowerPoint 演示文稿</vt:lpstr>
      <vt:lpstr>8.2 数/模（D/A）转换器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二、典型的D/A转换器芯片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双缓冲方式——同步转换举例</vt:lpstr>
      <vt:lpstr>PowerPoint 演示文稿</vt:lpstr>
      <vt:lpstr>PowerPoint 演示文稿</vt:lpstr>
      <vt:lpstr>8.3 模/数（A/D）转换器</vt:lpstr>
      <vt:lpstr>PowerPoint 演示文稿</vt:lpstr>
      <vt:lpstr>PowerPoint 演示文稿</vt:lpstr>
      <vt:lpstr>PowerPoint 演示文稿</vt:lpstr>
      <vt:lpstr>PowerPoint 演示文稿</vt:lpstr>
      <vt:lpstr>一、工作原理及技术指标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西安交大计教中心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输入输出与中断技术</dc:title>
  <dc:subject>接口技术与中断</dc:subject>
  <dc:creator>zyx</dc:creator>
  <cp:lastModifiedBy>ziran wu</cp:lastModifiedBy>
  <cp:revision>573</cp:revision>
  <dcterms:created xsi:type="dcterms:W3CDTF">1601-01-01T00:00:00Z</dcterms:created>
  <dcterms:modified xsi:type="dcterms:W3CDTF">2023-12-30T12:03:27Z</dcterms:modified>
</cp:coreProperties>
</file>