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311" r:id="rId2"/>
    <p:sldId id="397" r:id="rId3"/>
    <p:sldId id="380" r:id="rId4"/>
    <p:sldId id="379" r:id="rId5"/>
    <p:sldId id="314" r:id="rId6"/>
    <p:sldId id="366" r:id="rId7"/>
    <p:sldId id="398" r:id="rId8"/>
    <p:sldId id="399" r:id="rId9"/>
    <p:sldId id="332" r:id="rId10"/>
    <p:sldId id="260" r:id="rId11"/>
    <p:sldId id="368" r:id="rId12"/>
    <p:sldId id="382" r:id="rId13"/>
    <p:sldId id="383" r:id="rId14"/>
    <p:sldId id="391" r:id="rId15"/>
    <p:sldId id="369" r:id="rId16"/>
    <p:sldId id="266" r:id="rId17"/>
    <p:sldId id="269" r:id="rId18"/>
    <p:sldId id="370" r:id="rId19"/>
    <p:sldId id="319" r:id="rId20"/>
    <p:sldId id="334" r:id="rId21"/>
    <p:sldId id="273" r:id="rId22"/>
    <p:sldId id="371" r:id="rId23"/>
    <p:sldId id="335" r:id="rId24"/>
    <p:sldId id="393" r:id="rId25"/>
    <p:sldId id="384" r:id="rId26"/>
    <p:sldId id="363" r:id="rId27"/>
    <p:sldId id="386" r:id="rId28"/>
    <p:sldId id="320" r:id="rId29"/>
    <p:sldId id="276" r:id="rId30"/>
    <p:sldId id="277" r:id="rId31"/>
    <p:sldId id="387" r:id="rId32"/>
    <p:sldId id="280" r:id="rId33"/>
    <p:sldId id="388" r:id="rId34"/>
    <p:sldId id="281" r:id="rId35"/>
    <p:sldId id="321" r:id="rId36"/>
    <p:sldId id="394" r:id="rId37"/>
    <p:sldId id="404" r:id="rId38"/>
    <p:sldId id="372" r:id="rId39"/>
    <p:sldId id="396" r:id="rId40"/>
    <p:sldId id="350" r:id="rId41"/>
    <p:sldId id="283" r:id="rId42"/>
    <p:sldId id="389" r:id="rId43"/>
    <p:sldId id="395" r:id="rId44"/>
    <p:sldId id="286" r:id="rId45"/>
    <p:sldId id="385" r:id="rId46"/>
    <p:sldId id="373" r:id="rId47"/>
    <p:sldId id="355" r:id="rId48"/>
    <p:sldId id="356" r:id="rId49"/>
    <p:sldId id="293" r:id="rId50"/>
    <p:sldId id="374" r:id="rId51"/>
    <p:sldId id="294" r:id="rId52"/>
    <p:sldId id="326" r:id="rId53"/>
    <p:sldId id="400" r:id="rId54"/>
    <p:sldId id="402" r:id="rId55"/>
    <p:sldId id="403" r:id="rId56"/>
    <p:sldId id="401" r:id="rId57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6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13C09-7D75-4B67-9A3F-829D061E1CDF}" v="2" dt="2024-06-08T06:22:13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4" autoAdjust="0"/>
    <p:restoredTop sz="79394" autoAdjust="0"/>
  </p:normalViewPr>
  <p:slideViewPr>
    <p:cSldViewPr snapToGrid="0">
      <p:cViewPr varScale="1">
        <p:scale>
          <a:sx n="71" d="100"/>
          <a:sy n="71" d="100"/>
        </p:scale>
        <p:origin x="68" y="48"/>
      </p:cViewPr>
      <p:guideLst>
        <p:guide orient="horz" pos="1526"/>
        <p:guide pos="197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an wu" userId="9f9739ad9b769acf" providerId="LiveId" clId="{A3913C09-7D75-4B67-9A3F-829D061E1CDF}"/>
    <pc:docChg chg="undo custSel modSld">
      <pc:chgData name="ziran wu" userId="9f9739ad9b769acf" providerId="LiveId" clId="{A3913C09-7D75-4B67-9A3F-829D061E1CDF}" dt="2024-06-08T07:15:04.791" v="2322" actId="20577"/>
      <pc:docMkLst>
        <pc:docMk/>
      </pc:docMkLst>
      <pc:sldChg chg="modSp modNotesTx">
        <pc:chgData name="ziran wu" userId="9f9739ad9b769acf" providerId="LiveId" clId="{A3913C09-7D75-4B67-9A3F-829D061E1CDF}" dt="2024-06-08T05:56:15.481" v="389" actId="20577"/>
        <pc:sldMkLst>
          <pc:docMk/>
          <pc:sldMk cId="0" sldId="260"/>
        </pc:sldMkLst>
        <pc:picChg chg="mod">
          <ac:chgData name="ziran wu" userId="9f9739ad9b769acf" providerId="LiveId" clId="{A3913C09-7D75-4B67-9A3F-829D061E1CDF}" dt="2024-06-08T05:54:05.728" v="328" actId="1076"/>
          <ac:picMkLst>
            <pc:docMk/>
            <pc:sldMk cId="0" sldId="260"/>
            <ac:picMk id="17410" creationId="{00000000-0000-0000-0000-000000000000}"/>
          </ac:picMkLst>
        </pc:picChg>
      </pc:sldChg>
      <pc:sldChg chg="modSp mod">
        <pc:chgData name="ziran wu" userId="9f9739ad9b769acf" providerId="LiveId" clId="{A3913C09-7D75-4B67-9A3F-829D061E1CDF}" dt="2024-06-08T06:22:21.938" v="1168" actId="20577"/>
        <pc:sldMkLst>
          <pc:docMk/>
          <pc:sldMk cId="0" sldId="266"/>
        </pc:sldMkLst>
        <pc:spChg chg="mod">
          <ac:chgData name="ziran wu" userId="9f9739ad9b769acf" providerId="LiveId" clId="{A3913C09-7D75-4B67-9A3F-829D061E1CDF}" dt="2024-06-08T06:22:21.938" v="1168" actId="20577"/>
          <ac:spMkLst>
            <pc:docMk/>
            <pc:sldMk cId="0" sldId="266"/>
            <ac:spMk id="28674" creationId="{00000000-0000-0000-0000-000000000000}"/>
          </ac:spMkLst>
        </pc:spChg>
      </pc:sldChg>
      <pc:sldChg chg="modNotesTx">
        <pc:chgData name="ziran wu" userId="9f9739ad9b769acf" providerId="LiveId" clId="{A3913C09-7D75-4B67-9A3F-829D061E1CDF}" dt="2024-06-08T06:33:17.754" v="1547" actId="20577"/>
        <pc:sldMkLst>
          <pc:docMk/>
          <pc:sldMk cId="0" sldId="276"/>
        </pc:sldMkLst>
      </pc:sldChg>
      <pc:sldChg chg="modNotesTx">
        <pc:chgData name="ziran wu" userId="9f9739ad9b769acf" providerId="LiveId" clId="{A3913C09-7D75-4B67-9A3F-829D061E1CDF}" dt="2024-06-08T06:40:04.396" v="1622" actId="20577"/>
        <pc:sldMkLst>
          <pc:docMk/>
          <pc:sldMk cId="0" sldId="280"/>
        </pc:sldMkLst>
      </pc:sldChg>
      <pc:sldChg chg="modNotesTx">
        <pc:chgData name="ziran wu" userId="9f9739ad9b769acf" providerId="LiveId" clId="{A3913C09-7D75-4B67-9A3F-829D061E1CDF}" dt="2024-06-08T06:41:22.653" v="1648" actId="20577"/>
        <pc:sldMkLst>
          <pc:docMk/>
          <pc:sldMk cId="0" sldId="281"/>
        </pc:sldMkLst>
      </pc:sldChg>
      <pc:sldChg chg="modNotesTx">
        <pc:chgData name="ziran wu" userId="9f9739ad9b769acf" providerId="LiveId" clId="{A3913C09-7D75-4B67-9A3F-829D061E1CDF}" dt="2024-06-08T05:43:06.429" v="152" actId="20577"/>
        <pc:sldMkLst>
          <pc:docMk/>
          <pc:sldMk cId="0" sldId="314"/>
        </pc:sldMkLst>
      </pc:sldChg>
      <pc:sldChg chg="modSp mod">
        <pc:chgData name="ziran wu" userId="9f9739ad9b769acf" providerId="LiveId" clId="{A3913C09-7D75-4B67-9A3F-829D061E1CDF}" dt="2024-06-08T06:12:28.644" v="913" actId="207"/>
        <pc:sldMkLst>
          <pc:docMk/>
          <pc:sldMk cId="0" sldId="319"/>
        </pc:sldMkLst>
        <pc:spChg chg="mod">
          <ac:chgData name="ziran wu" userId="9f9739ad9b769acf" providerId="LiveId" clId="{A3913C09-7D75-4B67-9A3F-829D061E1CDF}" dt="2024-06-08T06:12:28.644" v="913" actId="207"/>
          <ac:spMkLst>
            <pc:docMk/>
            <pc:sldMk cId="0" sldId="319"/>
            <ac:spMk id="34818" creationId="{00000000-0000-0000-0000-000000000000}"/>
          </ac:spMkLst>
        </pc:spChg>
      </pc:sldChg>
      <pc:sldChg chg="modNotesTx">
        <pc:chgData name="ziran wu" userId="9f9739ad9b769acf" providerId="LiveId" clId="{A3913C09-7D75-4B67-9A3F-829D061E1CDF}" dt="2024-06-08T06:32:39.443" v="1425" actId="20577"/>
        <pc:sldMkLst>
          <pc:docMk/>
          <pc:sldMk cId="0" sldId="320"/>
        </pc:sldMkLst>
      </pc:sldChg>
      <pc:sldChg chg="modSp mod">
        <pc:chgData name="ziran wu" userId="9f9739ad9b769acf" providerId="LiveId" clId="{A3913C09-7D75-4B67-9A3F-829D061E1CDF}" dt="2024-06-08T06:42:16.160" v="1659" actId="20577"/>
        <pc:sldMkLst>
          <pc:docMk/>
          <pc:sldMk cId="0" sldId="321"/>
        </pc:sldMkLst>
        <pc:spChg chg="mod">
          <ac:chgData name="ziran wu" userId="9f9739ad9b769acf" providerId="LiveId" clId="{A3913C09-7D75-4B67-9A3F-829D061E1CDF}" dt="2024-06-08T06:42:16.160" v="1659" actId="20577"/>
          <ac:spMkLst>
            <pc:docMk/>
            <pc:sldMk cId="0" sldId="321"/>
            <ac:spMk id="61442" creationId="{00000000-0000-0000-0000-000000000000}"/>
          </ac:spMkLst>
        </pc:spChg>
      </pc:sldChg>
      <pc:sldChg chg="modNotesTx">
        <pc:chgData name="ziran wu" userId="9f9739ad9b769acf" providerId="LiveId" clId="{A3913C09-7D75-4B67-9A3F-829D061E1CDF}" dt="2024-06-08T06:01:26.097" v="650" actId="20577"/>
        <pc:sldMkLst>
          <pc:docMk/>
          <pc:sldMk cId="0" sldId="332"/>
        </pc:sldMkLst>
      </pc:sldChg>
      <pc:sldChg chg="modNotesTx">
        <pc:chgData name="ziran wu" userId="9f9739ad9b769acf" providerId="LiveId" clId="{A3913C09-7D75-4B67-9A3F-829D061E1CDF}" dt="2024-06-08T06:12:48.266" v="925" actId="20577"/>
        <pc:sldMkLst>
          <pc:docMk/>
          <pc:sldMk cId="0" sldId="334"/>
        </pc:sldMkLst>
      </pc:sldChg>
      <pc:sldChg chg="modSp mod modNotesTx">
        <pc:chgData name="ziran wu" userId="9f9739ad9b769acf" providerId="LiveId" clId="{A3913C09-7D75-4B67-9A3F-829D061E1CDF}" dt="2024-06-08T06:52:47.385" v="2105" actId="20577"/>
        <pc:sldMkLst>
          <pc:docMk/>
          <pc:sldMk cId="0" sldId="335"/>
        </pc:sldMkLst>
        <pc:spChg chg="mod">
          <ac:chgData name="ziran wu" userId="9f9739ad9b769acf" providerId="LiveId" clId="{A3913C09-7D75-4B67-9A3F-829D061E1CDF}" dt="2024-06-08T06:26:38.761" v="1406" actId="20577"/>
          <ac:spMkLst>
            <pc:docMk/>
            <pc:sldMk cId="0" sldId="335"/>
            <ac:spMk id="40961" creationId="{00000000-0000-0000-0000-000000000000}"/>
          </ac:spMkLst>
        </pc:spChg>
      </pc:sldChg>
      <pc:sldChg chg="modNotesTx">
        <pc:chgData name="ziran wu" userId="9f9739ad9b769acf" providerId="LiveId" clId="{A3913C09-7D75-4B67-9A3F-829D061E1CDF}" dt="2024-06-08T07:12:54.173" v="2306" actId="20577"/>
        <pc:sldMkLst>
          <pc:docMk/>
          <pc:sldMk cId="0" sldId="350"/>
        </pc:sldMkLst>
      </pc:sldChg>
      <pc:sldChg chg="modSp mod">
        <pc:chgData name="ziran wu" userId="9f9739ad9b769acf" providerId="LiveId" clId="{A3913C09-7D75-4B67-9A3F-829D061E1CDF}" dt="2024-06-08T07:15:04.791" v="2322" actId="20577"/>
        <pc:sldMkLst>
          <pc:docMk/>
          <pc:sldMk cId="0" sldId="356"/>
        </pc:sldMkLst>
        <pc:spChg chg="mod">
          <ac:chgData name="ziran wu" userId="9f9739ad9b769acf" providerId="LiveId" clId="{A3913C09-7D75-4B67-9A3F-829D061E1CDF}" dt="2024-06-08T07:15:04.791" v="2322" actId="20577"/>
          <ac:spMkLst>
            <pc:docMk/>
            <pc:sldMk cId="0" sldId="356"/>
            <ac:spMk id="78850" creationId="{00000000-0000-0000-0000-000000000000}"/>
          </ac:spMkLst>
        </pc:spChg>
      </pc:sldChg>
      <pc:sldChg chg="modSp mod">
        <pc:chgData name="ziran wu" userId="9f9739ad9b769acf" providerId="LiveId" clId="{A3913C09-7D75-4B67-9A3F-829D061E1CDF}" dt="2024-06-08T06:30:09.412" v="1416" actId="20577"/>
        <pc:sldMkLst>
          <pc:docMk/>
          <pc:sldMk cId="0" sldId="363"/>
        </pc:sldMkLst>
        <pc:spChg chg="mod">
          <ac:chgData name="ziran wu" userId="9f9739ad9b769acf" providerId="LiveId" clId="{A3913C09-7D75-4B67-9A3F-829D061E1CDF}" dt="2024-06-08T06:30:09.412" v="1416" actId="20577"/>
          <ac:spMkLst>
            <pc:docMk/>
            <pc:sldMk cId="0" sldId="363"/>
            <ac:spMk id="47106" creationId="{00000000-0000-0000-0000-000000000000}"/>
          </ac:spMkLst>
        </pc:spChg>
      </pc:sldChg>
      <pc:sldChg chg="modNotesTx">
        <pc:chgData name="ziran wu" userId="9f9739ad9b769acf" providerId="LiveId" clId="{A3913C09-7D75-4B67-9A3F-829D061E1CDF}" dt="2024-06-08T05:57:37.932" v="414" actId="20577"/>
        <pc:sldMkLst>
          <pc:docMk/>
          <pc:sldMk cId="0" sldId="368"/>
        </pc:sldMkLst>
      </pc:sldChg>
      <pc:sldChg chg="addSp mod">
        <pc:chgData name="ziran wu" userId="9f9739ad9b769acf" providerId="LiveId" clId="{A3913C09-7D75-4B67-9A3F-829D061E1CDF}" dt="2024-06-08T06:05:04.033" v="656" actId="11529"/>
        <pc:sldMkLst>
          <pc:docMk/>
          <pc:sldMk cId="0" sldId="369"/>
        </pc:sldMkLst>
        <pc:spChg chg="add">
          <ac:chgData name="ziran wu" userId="9f9739ad9b769acf" providerId="LiveId" clId="{A3913C09-7D75-4B67-9A3F-829D061E1CDF}" dt="2024-06-08T06:05:04.033" v="656" actId="11529"/>
          <ac:spMkLst>
            <pc:docMk/>
            <pc:sldMk cId="0" sldId="369"/>
            <ac:spMk id="2" creationId="{52C1EDDE-4A7B-8EF5-B8CF-BEEF9233BFF5}"/>
          </ac:spMkLst>
        </pc:spChg>
      </pc:sldChg>
      <pc:sldChg chg="modSp mod modNotesTx">
        <pc:chgData name="ziran wu" userId="9f9739ad9b769acf" providerId="LiveId" clId="{A3913C09-7D75-4B67-9A3F-829D061E1CDF}" dt="2024-06-08T06:14:19.131" v="974" actId="20577"/>
        <pc:sldMkLst>
          <pc:docMk/>
          <pc:sldMk cId="0" sldId="370"/>
        </pc:sldMkLst>
        <pc:spChg chg="mod">
          <ac:chgData name="ziran wu" userId="9f9739ad9b769acf" providerId="LiveId" clId="{A3913C09-7D75-4B67-9A3F-829D061E1CDF}" dt="2024-06-08T06:14:19.131" v="974" actId="20577"/>
          <ac:spMkLst>
            <pc:docMk/>
            <pc:sldMk cId="0" sldId="370"/>
            <ac:spMk id="32770" creationId="{00000000-0000-0000-0000-000000000000}"/>
          </ac:spMkLst>
        </pc:spChg>
      </pc:sldChg>
      <pc:sldChg chg="modSp mod">
        <pc:chgData name="ziran wu" userId="9f9739ad9b769acf" providerId="LiveId" clId="{A3913C09-7D75-4B67-9A3F-829D061E1CDF}" dt="2024-06-08T06:16:14.397" v="1125" actId="20577"/>
        <pc:sldMkLst>
          <pc:docMk/>
          <pc:sldMk cId="0" sldId="371"/>
        </pc:sldMkLst>
        <pc:spChg chg="mod">
          <ac:chgData name="ziran wu" userId="9f9739ad9b769acf" providerId="LiveId" clId="{A3913C09-7D75-4B67-9A3F-829D061E1CDF}" dt="2024-06-08T06:16:14.397" v="1125" actId="20577"/>
          <ac:spMkLst>
            <pc:docMk/>
            <pc:sldMk cId="0" sldId="371"/>
            <ac:spMk id="39938" creationId="{00000000-0000-0000-0000-000000000000}"/>
          </ac:spMkLst>
        </pc:spChg>
      </pc:sldChg>
      <pc:sldChg chg="modSp mod modNotesTx">
        <pc:chgData name="ziran wu" userId="9f9739ad9b769acf" providerId="LiveId" clId="{A3913C09-7D75-4B67-9A3F-829D061E1CDF}" dt="2024-06-08T06:01:49.580" v="655" actId="20577"/>
        <pc:sldMkLst>
          <pc:docMk/>
          <pc:sldMk cId="0" sldId="382"/>
        </pc:sldMkLst>
        <pc:spChg chg="mod">
          <ac:chgData name="ziran wu" userId="9f9739ad9b769acf" providerId="LiveId" clId="{A3913C09-7D75-4B67-9A3F-829D061E1CDF}" dt="2024-06-08T06:01:49.580" v="655" actId="20577"/>
          <ac:spMkLst>
            <pc:docMk/>
            <pc:sldMk cId="0" sldId="382"/>
            <ac:spMk id="22529" creationId="{00000000-0000-0000-0000-000000000000}"/>
          </ac:spMkLst>
        </pc:spChg>
      </pc:sldChg>
      <pc:sldChg chg="modSp mod modNotesTx">
        <pc:chgData name="ziran wu" userId="9f9739ad9b769acf" providerId="LiveId" clId="{A3913C09-7D75-4B67-9A3F-829D061E1CDF}" dt="2024-06-08T06:25:55.374" v="1388" actId="20577"/>
        <pc:sldMkLst>
          <pc:docMk/>
          <pc:sldMk cId="0" sldId="393"/>
        </pc:sldMkLst>
        <pc:spChg chg="mod">
          <ac:chgData name="ziran wu" userId="9f9739ad9b769acf" providerId="LiveId" clId="{A3913C09-7D75-4B67-9A3F-829D061E1CDF}" dt="2024-06-08T06:25:55.374" v="1388" actId="20577"/>
          <ac:spMkLst>
            <pc:docMk/>
            <pc:sldMk cId="0" sldId="393"/>
            <ac:spMk id="25601" creationId="{00000000-0000-0000-0000-000000000000}"/>
          </ac:spMkLst>
        </pc:spChg>
      </pc:sldChg>
      <pc:sldChg chg="addSp mod modNotesTx">
        <pc:chgData name="ziran wu" userId="9f9739ad9b769acf" providerId="LiveId" clId="{A3913C09-7D75-4B67-9A3F-829D061E1CDF}" dt="2024-06-08T06:50:59.453" v="2016" actId="20577"/>
        <pc:sldMkLst>
          <pc:docMk/>
          <pc:sldMk cId="0" sldId="394"/>
        </pc:sldMkLst>
        <pc:spChg chg="add">
          <ac:chgData name="ziran wu" userId="9f9739ad9b769acf" providerId="LiveId" clId="{A3913C09-7D75-4B67-9A3F-829D061E1CDF}" dt="2024-06-08T06:46:57.453" v="1824" actId="11529"/>
          <ac:spMkLst>
            <pc:docMk/>
            <pc:sldMk cId="0" sldId="394"/>
            <ac:spMk id="3" creationId="{ACC0A399-707F-289C-DF0A-860259DC09E0}"/>
          </ac:spMkLst>
        </pc:spChg>
      </pc:sldChg>
      <pc:sldChg chg="modNotesTx">
        <pc:chgData name="ziran wu" userId="9f9739ad9b769acf" providerId="LiveId" clId="{A3913C09-7D75-4B67-9A3F-829D061E1CDF}" dt="2024-06-08T07:07:42.643" v="2293" actId="20577"/>
        <pc:sldMkLst>
          <pc:docMk/>
          <pc:sldMk cId="0" sldId="395"/>
        </pc:sldMkLst>
      </pc:sldChg>
      <pc:sldChg chg="modSp mod">
        <pc:chgData name="ziran wu" userId="9f9739ad9b769acf" providerId="LiveId" clId="{A3913C09-7D75-4B67-9A3F-829D061E1CDF}" dt="2024-06-08T06:51:28.052" v="2059" actId="20577"/>
        <pc:sldMkLst>
          <pc:docMk/>
          <pc:sldMk cId="0" sldId="396"/>
        </pc:sldMkLst>
        <pc:spChg chg="mod">
          <ac:chgData name="ziran wu" userId="9f9739ad9b769acf" providerId="LiveId" clId="{A3913C09-7D75-4B67-9A3F-829D061E1CDF}" dt="2024-06-08T06:51:28.052" v="2059" actId="20577"/>
          <ac:spMkLst>
            <pc:docMk/>
            <pc:sldMk cId="0" sldId="396"/>
            <ac:spMk id="3" creationId="{00000000-0000-0000-0000-000000000000}"/>
          </ac:spMkLst>
        </pc:spChg>
      </pc:sldChg>
      <pc:sldChg chg="delSp mod delAnim modNotesTx">
        <pc:chgData name="ziran wu" userId="9f9739ad9b769acf" providerId="LiveId" clId="{A3913C09-7D75-4B67-9A3F-829D061E1CDF}" dt="2024-06-08T06:50:04.355" v="1942" actId="20577"/>
        <pc:sldMkLst>
          <pc:docMk/>
          <pc:sldMk cId="328726987" sldId="404"/>
        </pc:sldMkLst>
        <pc:cxnChg chg="del">
          <ac:chgData name="ziran wu" userId="9f9739ad9b769acf" providerId="LiveId" clId="{A3913C09-7D75-4B67-9A3F-829D061E1CDF}" dt="2024-06-08T06:48:49.376" v="1825" actId="478"/>
          <ac:cxnSpMkLst>
            <pc:docMk/>
            <pc:sldMk cId="328726987" sldId="404"/>
            <ac:cxnSpMk id="20" creationId="{FAF493F6-8997-41A1-9907-B384CE6559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031" tIns="46516" rIns="93031" bIns="46516" numCol="1" anchor="t" anchorCtr="0" compatLnSpc="1"/>
          <a:lstStyle>
            <a:lvl1pPr defTabSz="930275" eaLnBrk="1" hangingPunct="1">
              <a:defRPr sz="1200">
                <a:latin typeface="Times New Roman" panose="02020603050405020304" charset="0"/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031" tIns="46516" rIns="93031" bIns="46516" numCol="1" anchor="t" anchorCtr="0" compatLnSpc="1"/>
          <a:lstStyle>
            <a:lvl1pPr algn="r" defTabSz="930275" eaLnBrk="1" hangingPunct="1">
              <a:defRPr sz="1200">
                <a:latin typeface="Times New Roman" panose="02020603050405020304" charset="0"/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031" tIns="46516" rIns="93031" bIns="46516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031" tIns="46516" rIns="93031" bIns="46516" numCol="1" anchor="b" anchorCtr="0" compatLnSpc="1"/>
          <a:lstStyle>
            <a:lvl1pPr defTabSz="930275" eaLnBrk="1" hangingPunct="1">
              <a:defRPr sz="1200">
                <a:latin typeface="Times New Roman" panose="02020603050405020304" charset="0"/>
                <a:ea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031" tIns="46516" rIns="93031" bIns="46516" numCol="1" anchor="b" anchorCtr="0" compatLnSpc="1"/>
          <a:lstStyle>
            <a:lvl1pPr algn="r" defTabSz="930275" eaLnBrk="1" hangingPunct="1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34D97F6C-E397-7745-B9E0-3D62E232C33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65278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261175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3265805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585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2000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780" algn="l" defTabSz="65341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cn/linux/l-cn-btrf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cn/linux/l-cn-btrf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22ABEA18-EB8A-A840-B7B7-75B463E865AF}" type="slidenum">
              <a:rPr lang="en-US" altLang="zh-CN">
                <a:latin typeface="Times New Roman" panose="02020603050405020304" charset="0"/>
              </a:rPr>
              <a:t>1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49D318A1-DBD3-C441-B541-B022430B472C}" type="slidenum">
              <a:rPr lang="en-US" altLang="zh-CN">
                <a:latin typeface="Times New Roman" panose="02020603050405020304" charset="0"/>
              </a:rPr>
              <a:t>17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8F6CCE6D-CB00-A547-911B-B61334DD672B}" type="slidenum">
              <a:rPr lang="en-US" altLang="zh-CN">
                <a:latin typeface="Times New Roman" panose="02020603050405020304" charset="0"/>
              </a:rPr>
              <a:t>18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MS PGothic" panose="020B0600070205080204" charset="-128"/>
              </a:rPr>
              <a:t>可以随机访问</a:t>
            </a:r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D241CE2F-FCA7-BC49-B2B8-A28D9893E5DC}" type="slidenum">
              <a:rPr lang="en-US" altLang="zh-CN">
                <a:latin typeface="Times New Roman" panose="02020603050405020304" charset="0"/>
              </a:rPr>
              <a:t>20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1B8CE11B-9586-BD40-BDCD-58429687F2BB}" type="slidenum">
              <a:rPr lang="en-US" altLang="zh-CN">
                <a:latin typeface="Times New Roman" panose="02020603050405020304" charset="0"/>
              </a:rPr>
              <a:t>21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要解决第</a:t>
            </a:r>
            <a:r>
              <a:rPr lang="en-US" altLang="zh-CN" dirty="0"/>
              <a:t>2</a:t>
            </a:r>
            <a:r>
              <a:rPr lang="zh-CN" altLang="en-US" dirty="0"/>
              <a:t>和第</a:t>
            </a:r>
            <a:r>
              <a:rPr lang="en-US" altLang="zh-CN" dirty="0"/>
              <a:t>3</a:t>
            </a:r>
            <a:r>
              <a:rPr lang="zh-CN" altLang="en-US" dirty="0"/>
              <a:t>个问题，即不稳定的问题和随机访问的问题，导出</a:t>
            </a:r>
            <a:r>
              <a:rPr lang="en-US" altLang="zh-CN" dirty="0"/>
              <a:t>FAT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89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Linked</a:t>
            </a:r>
            <a:r>
              <a:rPr lang="zh-CN" altLang="en-US" dirty="0"/>
              <a:t>方法的变种</a:t>
            </a:r>
            <a:endParaRPr lang="en-US" altLang="zh-CN" dirty="0"/>
          </a:p>
          <a:p>
            <a:r>
              <a:rPr lang="zh-CN" altLang="en-US" dirty="0"/>
              <a:t>本质是指针的聚集存储，通过内存缓存解决时间问题；通过备份解决稳定的问题（两份都在</a:t>
            </a:r>
            <a:r>
              <a:rPr lang="en-US" altLang="zh-CN" dirty="0"/>
              <a:t>volume</a:t>
            </a:r>
            <a:r>
              <a:rPr lang="zh-CN" altLang="en-US" dirty="0"/>
              <a:t>块中）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9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panose="020B0600070205080204" charset="-128"/>
                <a:hlinkClick r:id="rId3"/>
              </a:rPr>
              <a:t>https://www.ibm.com/developerworks/cn/linux/l-cn-btrfs/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kumimoji="1" lang="zh-CN" altLang="en-US" dirty="0">
                <a:ea typeface="MS PGothic" panose="020B0600070205080204" charset="-128"/>
              </a:rPr>
              <a:t>只需要知道</a:t>
            </a:r>
            <a:r>
              <a:rPr kumimoji="1" lang="en-US" altLang="zh-CN" dirty="0">
                <a:ea typeface="MS PGothic" panose="020B0600070205080204" charset="-128"/>
              </a:rPr>
              <a:t>start block</a:t>
            </a:r>
            <a:r>
              <a:rPr kumimoji="1" lang="zh-CN" altLang="en-US" dirty="0">
                <a:ea typeface="MS PGothic" panose="020B0600070205080204" charset="-128"/>
              </a:rPr>
              <a:t>就可以，索引中存的数据是下一个索引，索引号</a:t>
            </a:r>
            <a:r>
              <a:rPr kumimoji="1" lang="en-US" altLang="zh-CN" dirty="0">
                <a:ea typeface="MS PGothic" panose="020B0600070205080204" charset="-128"/>
              </a:rPr>
              <a:t>=block</a:t>
            </a:r>
            <a:r>
              <a:rPr kumimoji="1" lang="zh-CN" altLang="en-US" dirty="0">
                <a:ea typeface="MS PGothic" panose="020B0600070205080204" charset="-128"/>
              </a:rPr>
              <a:t>号</a:t>
            </a:r>
            <a:endParaRPr kumimoji="1" lang="en-US" altLang="zh-CN" dirty="0">
              <a:ea typeface="MS PGothic" panose="020B0600070205080204" charset="-128"/>
            </a:endParaRPr>
          </a:p>
          <a:p>
            <a:r>
              <a:rPr kumimoji="1" lang="zh-CN" altLang="en-US" dirty="0">
                <a:ea typeface="MS PGothic" panose="020B0600070205080204" charset="-128"/>
              </a:rPr>
              <a:t>最后一个的下一个为</a:t>
            </a:r>
            <a:r>
              <a:rPr kumimoji="1" lang="en-US" altLang="zh-CN" dirty="0">
                <a:ea typeface="MS PGothic" panose="020B0600070205080204" charset="-128"/>
              </a:rPr>
              <a:t>-1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3A37EE26-119A-4845-A0EC-A86468D44C36}" type="slidenum">
              <a:rPr lang="en-US" altLang="zh-CN">
                <a:latin typeface="Times New Roman" panose="02020603050405020304" charset="0"/>
              </a:rPr>
              <a:t>24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>
                <a:ea typeface="MS PGothic" panose="020B0600070205080204" charset="-128"/>
              </a:rPr>
              <a:t>每一行存储的是一个指针</a:t>
            </a:r>
            <a:r>
              <a:rPr kumimoji="1" lang="en-US" altLang="zh-CN" dirty="0">
                <a:ea typeface="MS PGothic" panose="020B0600070205080204" charset="-128"/>
              </a:rPr>
              <a:t>/</a:t>
            </a:r>
            <a:r>
              <a:rPr kumimoji="1" lang="zh-CN" altLang="en-US" dirty="0">
                <a:ea typeface="MS PGothic" panose="020B0600070205080204" charset="-128"/>
              </a:rPr>
              <a:t>索引，即一个行号，</a:t>
            </a:r>
            <a:r>
              <a:rPr kumimoji="1" lang="en-US" altLang="zh-CN" dirty="0">
                <a:ea typeface="MS PGothic" panose="020B0600070205080204" charset="-128"/>
              </a:rPr>
              <a:t>16bit</a:t>
            </a:r>
            <a:r>
              <a:rPr kumimoji="1" lang="zh-CN" altLang="en-US" dirty="0">
                <a:ea typeface="MS PGothic" panose="020B0600070205080204" charset="-128"/>
              </a:rPr>
              <a:t>编码的行号</a:t>
            </a:r>
            <a:r>
              <a:rPr kumimoji="1" lang="en-US" altLang="zh-CN" dirty="0">
                <a:ea typeface="MS PGothic" panose="020B0600070205080204" charset="-128"/>
              </a:rPr>
              <a:t>/</a:t>
            </a:r>
            <a:r>
              <a:rPr kumimoji="1" lang="zh-CN" altLang="en-US" dirty="0">
                <a:ea typeface="MS PGothic" panose="020B0600070205080204" charset="-128"/>
              </a:rPr>
              <a:t>整数的数目？</a:t>
            </a:r>
            <a:endParaRPr kumimoji="1" lang="en-US" altLang="zh-CN" dirty="0">
              <a:ea typeface="MS PGothic" panose="020B0600070205080204" charset="-128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ea typeface="MS PGothic" panose="020B0600070205080204" charset="-128"/>
              </a:rPr>
              <a:t>每一行</a:t>
            </a:r>
            <a:r>
              <a:rPr kumimoji="1" lang="en-US" altLang="zh-CN" dirty="0">
                <a:ea typeface="MS PGothic" panose="020B0600070205080204" charset="-128"/>
              </a:rPr>
              <a:t>bits</a:t>
            </a:r>
            <a:r>
              <a:rPr kumimoji="1" lang="zh-CN" altLang="en-US" dirty="0">
                <a:ea typeface="MS PGothic" panose="020B0600070205080204" charset="-128"/>
              </a:rPr>
              <a:t>转化成字节数？再乘以行数</a:t>
            </a:r>
            <a:endParaRPr kumimoji="1" lang="en-US" altLang="zh-CN" dirty="0">
              <a:ea typeface="MS PGothic" panose="020B0600070205080204" charset="-128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ea typeface="MS PGothic" panose="020B0600070205080204" charset="-128"/>
              </a:rPr>
              <a:t>每一个索引对应一个磁盘块，索引到的磁盘块数</a:t>
            </a:r>
            <a:r>
              <a:rPr kumimoji="1" lang="en-US" altLang="zh-CN" dirty="0">
                <a:ea typeface="MS PGothic" panose="020B0600070205080204" charset="-128"/>
              </a:rPr>
              <a:t>=</a:t>
            </a:r>
            <a:r>
              <a:rPr kumimoji="1" lang="zh-CN" altLang="en-US" dirty="0">
                <a:ea typeface="MS PGothic" panose="020B0600070205080204" charset="-128"/>
              </a:rPr>
              <a:t>索引总数</a:t>
            </a:r>
            <a:r>
              <a:rPr kumimoji="1" lang="en-US" altLang="zh-CN" dirty="0">
                <a:ea typeface="MS PGothic" panose="020B0600070205080204" charset="-128"/>
              </a:rPr>
              <a:t>=</a:t>
            </a:r>
            <a:r>
              <a:rPr kumimoji="1" lang="zh-CN" altLang="en-US" dirty="0">
                <a:ea typeface="MS PGothic" panose="020B0600070205080204" charset="-128"/>
              </a:rPr>
              <a:t>行数</a:t>
            </a:r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BE03D7EC-425A-7A48-8561-18DC4C2EB8F3}" type="slidenum">
              <a:rPr lang="en-US" altLang="zh-CN">
                <a:latin typeface="Times New Roman" panose="02020603050405020304" charset="0"/>
              </a:rPr>
              <a:t>26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fcb</a:t>
            </a:r>
            <a:r>
              <a:rPr lang="zh-CN" altLang="en-US" dirty="0"/>
              <a:t>分离的好处，可以存下索引表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47E43E93-8D63-AA49-A5A5-92F121F1DAF2}" type="slidenum">
              <a:rPr lang="en-US" altLang="zh-CN">
                <a:latin typeface="Times New Roman" panose="02020603050405020304" charset="0"/>
              </a:rPr>
              <a:t>29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ea typeface="MS PGothic" panose="020B0600070205080204" charset="-128"/>
              </a:rPr>
              <a:t>inode</a:t>
            </a:r>
            <a:r>
              <a:rPr lang="en-US" altLang="zh-CN" dirty="0">
                <a:ea typeface="MS PGothic" panose="020B0600070205080204" charset="-128"/>
              </a:rPr>
              <a:t>, FCB</a:t>
            </a:r>
          </a:p>
          <a:p>
            <a:pPr eaLnBrk="1" hangingPunct="1"/>
            <a:r>
              <a:rPr lang="zh-CN" altLang="en-US" dirty="0">
                <a:ea typeface="MS PGothic" panose="020B0600070205080204" charset="-128"/>
              </a:rPr>
              <a:t>这样</a:t>
            </a:r>
            <a:r>
              <a:rPr lang="en-US" altLang="zh-CN" dirty="0">
                <a:ea typeface="MS PGothic" panose="020B0600070205080204" charset="-128"/>
              </a:rPr>
              <a:t>directory</a:t>
            </a:r>
            <a:r>
              <a:rPr lang="zh-CN" altLang="en-US" dirty="0">
                <a:ea typeface="MS PGothic" panose="020B0600070205080204" charset="-128"/>
              </a:rPr>
              <a:t>就只需要存一个索引块号</a:t>
            </a:r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MS PGothic" panose="020B0600070205080204" charset="-128"/>
              </a:rPr>
              <a:t>包含</a:t>
            </a:r>
            <a:r>
              <a:rPr lang="en-US" altLang="zh-CN" dirty="0">
                <a:ea typeface="MS PGothic" panose="020B0600070205080204" charset="-128"/>
              </a:rPr>
              <a:t>OS</a:t>
            </a:r>
            <a:r>
              <a:rPr lang="zh-CN" altLang="en-US" dirty="0">
                <a:ea typeface="MS PGothic" panose="020B0600070205080204" charset="-128"/>
              </a:rPr>
              <a:t>的</a:t>
            </a:r>
            <a:r>
              <a:rPr lang="en-US" altLang="zh-CN" dirty="0">
                <a:ea typeface="MS PGothic" panose="020B0600070205080204" charset="-128"/>
              </a:rPr>
              <a:t>volume</a:t>
            </a:r>
            <a:r>
              <a:rPr lang="zh-CN" altLang="en-US" dirty="0">
                <a:ea typeface="MS PGothic" panose="020B0600070205080204" charset="-128"/>
              </a:rPr>
              <a:t>需要</a:t>
            </a:r>
            <a:r>
              <a:rPr lang="en-US" altLang="zh-CN" dirty="0">
                <a:ea typeface="MS PGothic" panose="020B0600070205080204" charset="-128"/>
              </a:rPr>
              <a:t>boot block</a:t>
            </a:r>
            <a:r>
              <a:rPr lang="zh-CN" altLang="en-US" dirty="0">
                <a:ea typeface="MS PGothic" panose="020B0600070205080204" charset="-128"/>
              </a:rPr>
              <a:t>来作为引导。</a:t>
            </a:r>
            <a:endParaRPr lang="en-US" altLang="zh-CN" dirty="0">
              <a:ea typeface="MS PGothic" panose="020B0600070205080204" charset="-128"/>
            </a:endParaRPr>
          </a:p>
          <a:p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22FEA392-1D0B-304F-B3F1-44156B3ADBA9}" type="slidenum">
              <a:rPr lang="en-US" altLang="zh-CN">
                <a:latin typeface="Times New Roman" panose="02020603050405020304" charset="0"/>
              </a:rPr>
              <a:t>30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53B62127-6B33-4549-AE1B-A2E241931411}" type="slidenum">
              <a:rPr lang="en-US" altLang="zh-CN">
                <a:latin typeface="Times New Roman" panose="02020603050405020304" charset="0"/>
              </a:rPr>
              <a:t>32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Outer-index</a:t>
            </a:r>
            <a:r>
              <a:rPr lang="zh-CN" altLang="en-US" dirty="0">
                <a:ea typeface="MS PGothic" panose="020B0600070205080204" charset="-128"/>
              </a:rPr>
              <a:t>存储指向索引块的指针。</a:t>
            </a:r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40C2E957-A895-E849-8182-5DF6D4ECC90B}" type="slidenum">
              <a:rPr lang="en-US" altLang="zh-CN">
                <a:latin typeface="Times New Roman" panose="02020603050405020304" charset="0"/>
              </a:rPr>
              <a:t>33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MS PGothic" panose="020B0600070205080204" charset="-128"/>
              </a:rPr>
              <a:t>With 4,096-byte blocks,</a:t>
            </a:r>
          </a:p>
          <a:p>
            <a:r>
              <a:rPr lang="en-US" altLang="zh-CN">
                <a:ea typeface="MS PGothic" panose="020B0600070205080204" charset="-128"/>
              </a:rPr>
              <a:t>we could store 1,024 four-byte pointers in an index block. Two levels of</a:t>
            </a:r>
          </a:p>
          <a:p>
            <a:r>
              <a:rPr lang="en-US" altLang="zh-CN">
                <a:ea typeface="MS PGothic" panose="020B0600070205080204" charset="-128"/>
              </a:rPr>
              <a:t>indexes allow 1,048,576 data blocks and a file size of up to 4 GB.</a:t>
            </a:r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1CEAAB37-AA17-8045-9B11-8B58A1CE1779}" type="slidenum">
              <a:rPr lang="en-US" altLang="zh-CN">
                <a:latin typeface="Times New Roman" panose="02020603050405020304" charset="0"/>
              </a:rPr>
              <a:t>34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Direct block</a:t>
            </a:r>
            <a:r>
              <a:rPr lang="zh-CN" altLang="en-US" dirty="0">
                <a:ea typeface="MS PGothic" panose="020B0600070205080204" charset="-128"/>
              </a:rPr>
              <a:t>有</a:t>
            </a:r>
            <a:r>
              <a:rPr lang="en-US" altLang="zh-CN" dirty="0">
                <a:ea typeface="MS PGothic" panose="020B0600070205080204" charset="-128"/>
              </a:rPr>
              <a:t>12</a:t>
            </a:r>
            <a:r>
              <a:rPr lang="zh-CN" altLang="en-US" dirty="0">
                <a:ea typeface="MS PGothic" panose="020B0600070205080204" charset="-128"/>
              </a:rPr>
              <a:t>个</a:t>
            </a:r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55DA1818-DE99-B746-BC2D-46DE1F94397D}" type="slidenum">
              <a:rPr lang="en-US" altLang="zh-CN">
                <a:latin typeface="Times New Roman" panose="02020603050405020304" charset="0"/>
              </a:rPr>
              <a:t>35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表存在每个每个</a:t>
            </a:r>
            <a:r>
              <a:rPr lang="en-US" altLang="zh-CN" dirty="0"/>
              <a:t>volume</a:t>
            </a:r>
            <a:r>
              <a:rPr lang="zh-CN" altLang="en-US" dirty="0"/>
              <a:t>的起始部位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765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索引方式使用了</a:t>
            </a:r>
            <a:r>
              <a:rPr lang="en-US" altLang="zh-CN" dirty="0"/>
              <a:t>FCB</a:t>
            </a:r>
            <a:r>
              <a:rPr lang="zh-CN" altLang="en-US" dirty="0"/>
              <a:t>来单独存储多级索引块号（</a:t>
            </a:r>
            <a:r>
              <a:rPr lang="en-US" altLang="zh-CN" dirty="0"/>
              <a:t>UNIX</a:t>
            </a:r>
            <a:r>
              <a:rPr lang="zh-CN" altLang="en-US" dirty="0"/>
              <a:t>），</a:t>
            </a:r>
            <a:r>
              <a:rPr lang="en-US" altLang="zh-CN" dirty="0"/>
              <a:t>directory</a:t>
            </a:r>
            <a:r>
              <a:rPr lang="zh-CN" altLang="en-US" dirty="0"/>
              <a:t>只是存了</a:t>
            </a:r>
            <a:r>
              <a:rPr lang="en-US" altLang="zh-CN" dirty="0"/>
              <a:t>FCB</a:t>
            </a:r>
            <a:r>
              <a:rPr lang="zh-CN" altLang="en-US" dirty="0"/>
              <a:t>的指针，图片中并非现实实现方式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47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B153F5F9-FA47-EB45-8322-48D3CA33F9C5}" type="slidenum">
              <a:rPr lang="en-US" altLang="zh-CN">
                <a:latin typeface="Times New Roman" panose="02020603050405020304" charset="0"/>
              </a:rPr>
              <a:t>40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MS PGothic" panose="020B0600070205080204" charset="-128"/>
              </a:rPr>
              <a:t>查找第一个空闲块：也就是</a:t>
            </a:r>
            <a:r>
              <a:rPr lang="en-US" altLang="zh-CN" dirty="0">
                <a:ea typeface="MS PGothic" panose="020B0600070205080204" charset="-128"/>
              </a:rPr>
              <a:t>bit map</a:t>
            </a:r>
            <a:r>
              <a:rPr lang="zh-CN" altLang="en-US" dirty="0">
                <a:ea typeface="MS PGothic" panose="020B0600070205080204" charset="-128"/>
              </a:rPr>
              <a:t>中第一个</a:t>
            </a:r>
            <a:r>
              <a:rPr lang="en-US" altLang="zh-CN" dirty="0">
                <a:ea typeface="MS PGothic" panose="020B0600070205080204" charset="-128"/>
              </a:rPr>
              <a:t>0</a:t>
            </a:r>
            <a:r>
              <a:rPr lang="zh-CN" altLang="en-US" dirty="0">
                <a:ea typeface="MS PGothic" panose="020B0600070205080204" charset="-128"/>
              </a:rPr>
              <a:t>。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例如，如果我们有一个位图，其中包含多个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，每个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32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位，并且我们知道前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n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都是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，第一个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出现在第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n+1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的第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m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位，那么第一个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的位的位置可以这样计算：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in"/>
              </a:rPr>
              <a:t>位置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in"/>
              </a:rPr>
              <a:t>=(</a:t>
            </a:r>
            <a:r>
              <a:rPr lang="en-US" altLang="zh-CN" sz="2000" b="0" i="1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in"/>
              </a:rPr>
              <a:t>×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in"/>
              </a:rPr>
              <a:t>位数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in"/>
              </a:rPr>
              <a:t>)+</a:t>
            </a:r>
            <a:r>
              <a:rPr lang="en-US" altLang="zh-CN" sz="2000" b="0" i="1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KaTeX_Math"/>
              </a:rPr>
              <a:t>m </a:t>
            </a:r>
          </a:p>
          <a:p>
            <a:r>
              <a:rPr lang="en-US" altLang="zh-CN" sz="1800" dirty="0">
                <a:latin typeface="Helvetica" charset="0"/>
              </a:rPr>
              <a:t>(number of bits per word) * (number of 0-value words) + offset of first 1 bit</a:t>
            </a:r>
          </a:p>
          <a:p>
            <a:pPr eaLnBrk="1" hangingPunct="1"/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9EC88D1B-7E82-E048-80D9-7FB953CADBC0}" type="slidenum">
              <a:rPr lang="en-US" altLang="zh-CN">
                <a:latin typeface="Times New Roman" panose="02020603050405020304" charset="0"/>
              </a:rPr>
              <a:t>41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ACA1F8D7-8060-7C41-97A4-AB36FB61646B}" type="slidenum">
              <a:rPr lang="en-US" altLang="zh-CN">
                <a:latin typeface="Times New Roman" panose="02020603050405020304" charset="0"/>
              </a:rPr>
              <a:t>42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712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Volume block</a:t>
            </a:r>
            <a:r>
              <a:rPr lang="zh-CN" altLang="en-US" dirty="0"/>
              <a:t>负责管理空闲空间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15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14903B20-E29F-3C4D-8F25-F2E95BAC3B68}" type="slidenum">
              <a:rPr lang="en-US" altLang="zh-CN">
                <a:latin typeface="Times New Roman" panose="02020603050405020304" charset="0"/>
              </a:rPr>
              <a:t>44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9301FAA0-3603-5841-BEDD-69DCD7D5D57F}" type="slidenum">
              <a:rPr lang="en-US" altLang="zh-CN">
                <a:latin typeface="Times New Roman" panose="02020603050405020304" charset="0"/>
              </a:rPr>
              <a:t>45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FAT16, FAT32</a:t>
            </a:r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CB1AD3A6-5C8D-7046-B7A0-12E3F869AEC6}" type="slidenum">
              <a:rPr lang="en-US" altLang="zh-CN">
                <a:latin typeface="Times New Roman" panose="02020603050405020304" charset="0"/>
              </a:rPr>
              <a:t>47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0558BC1C-11E0-2C47-AA72-309D080D0032}" type="slidenum">
              <a:rPr lang="en-US" altLang="zh-CN">
                <a:latin typeface="Times New Roman" panose="02020603050405020304" charset="0"/>
              </a:rPr>
              <a:t>48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90F28004-A42E-9D4D-A685-D5AB89060C1F}" type="slidenum">
              <a:rPr lang="en-US" altLang="zh-CN">
                <a:latin typeface="Times New Roman" panose="02020603050405020304" charset="0"/>
              </a:rPr>
              <a:t>49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A59AA108-32BF-CA46-88E9-6F79AC7CABA1}" type="slidenum">
              <a:rPr lang="en-US" altLang="zh-CN">
                <a:latin typeface="Times New Roman" panose="02020603050405020304" charset="0"/>
              </a:rPr>
              <a:t>51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46243D7D-53EC-B74D-ADF1-6726C24A2638}" type="slidenum">
              <a:rPr lang="en-US" altLang="en-US">
                <a:latin typeface="Times New Roman" panose="02020603050405020304" charset="0"/>
              </a:rPr>
              <a:t>52</a:t>
            </a:fld>
            <a:endParaRPr lang="en-US" altLang="en-US">
              <a:latin typeface="Times New Roman" panose="02020603050405020304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https://baijiahao.baidu.com/s?id=1671223633710589052&amp;wfr=spider&amp;for=pc</a:t>
            </a:r>
          </a:p>
          <a:p>
            <a:r>
              <a:rPr lang="en-US" altLang="zh-CN" dirty="0"/>
              <a:t>https://zhuanlan.zhihu.com/p/480850906</a:t>
            </a:r>
          </a:p>
          <a:p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目录文件项</a:t>
            </a:r>
            <a:endParaRPr lang="zh-CN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这里相当于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文件系统的根目录。所有的文件或者目录都要以这里为起始位置。这里每个文件或者目录都是通过下面这个结构图描述的。这里面包含文件名称，扩展名，文件属性和文件的数据位置等内容。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上述数据结构与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中的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inode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类似，可以看出每一项占用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字节的空间。这样磁盘布局中的目录文件项空间就可以细化成下图这样。其中每一个方块代表上图中的一个数据结构。这个数据结构里面比较重要的内容是文件名和文件数据的首地址。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86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2.1 MBR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主引导记录 （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MBR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）位于设备物理起始位置上的一个或多个扇区。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MBR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的引导区包含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引导加载程序代码，该代码会在设备格式化后被写入 （否则不会被动态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 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文件系统所使用）。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引导区之后是分区表。分区表中含有四个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16 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字节的条目，允许设备划分多达四个分区。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分区表条目中含有一些关键信息：分区类型 （动态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 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可识别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FAT12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FAT16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的分区类型）以及分区的起始与结束扇区号。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另外还有一个字段指明分区中的扇区总数。如果该数字为零，则对应的分区是空的可用分区</a:t>
            </a: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2. 2 FAT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分区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分区主要包含如下几部分信息：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BPB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参数块（启动分区块？）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BPB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中的字段包含该分区的描述信息：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•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每个扇区的字节数；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•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每个簇的扇区数；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•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该分区的扇区总数；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•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根目录下的条目数。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分配表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文件分配表是一种结构，也是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文件系统的命名由来。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中保存了关于簇的分配信息。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一个簇既可以分配给一个文件，也可以使用，还可以标记为坏簇。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分配表的副本会紧跟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着第一个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分配表存放。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根目录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根目录具有预定义的位置及大小。根目录有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512 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个条目，每个条目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32 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字节。根目录中的条目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既可以是空条目，也可以包含文件或子目录名称（以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8.3 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格式）、文件大小、上一次修改的日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期时间以及文件或子目录的起始簇号。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数据区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数据区占据了分区中的大部分空间。其中包含文件数据与子目录。请注意，按照惯例，分区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的数据区必须从第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簇开始。欲了解更多信息，请参考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Microsoft® EFI FAT32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文件系统规范</a:t>
            </a: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3.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参考文献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[1]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STM32Cube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上开发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FatFs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相关应用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05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FAT series and Ext series</a:t>
            </a:r>
          </a:p>
          <a:p>
            <a:endParaRPr lang="en-US" altLang="zh-CN" dirty="0">
              <a:ea typeface="MS PGothic" panose="020B0600070205080204" charset="-128"/>
            </a:endParaRPr>
          </a:p>
          <a:p>
            <a:r>
              <a:rPr lang="zh-CN" altLang="en-US" dirty="0">
                <a:ea typeface="MS PGothic" panose="020B0600070205080204" charset="-128"/>
              </a:rPr>
              <a:t>简化</a:t>
            </a:r>
            <a:r>
              <a:rPr lang="en-US" altLang="zh-CN" dirty="0">
                <a:ea typeface="MS PGothic" panose="020B0600070205080204" charset="-128"/>
              </a:rPr>
              <a:t>directory</a:t>
            </a:r>
            <a:r>
              <a:rPr lang="zh-CN" altLang="en-US" dirty="0">
                <a:ea typeface="MS PGothic" panose="020B0600070205080204" charset="-128"/>
              </a:rPr>
              <a:t>，把详细信息放到</a:t>
            </a:r>
            <a:r>
              <a:rPr lang="en-US" altLang="zh-CN" dirty="0">
                <a:ea typeface="MS PGothic" panose="020B0600070205080204" charset="-128"/>
              </a:rPr>
              <a:t>FCB</a:t>
            </a:r>
            <a:r>
              <a:rPr lang="zh-CN" altLang="en-US" dirty="0">
                <a:ea typeface="MS PGothic" panose="020B0600070205080204" charset="-128"/>
              </a:rPr>
              <a:t>中</a:t>
            </a:r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https://www.cnblogs.com/smartjourneys/p/8413616.html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040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ext2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有一些保留的</a:t>
            </a:r>
            <a:r>
              <a:rPr lang="en-US" altLang="zh-CN" b="0" i="0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inode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，比如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用于根目录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14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5AFFCB04-1D49-5B4C-AA54-DC820315E6AB}" type="slidenum">
              <a:rPr lang="en-US" altLang="zh-CN">
                <a:latin typeface="Times New Roman" panose="02020603050405020304" charset="0"/>
              </a:rPr>
              <a:t>10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Directory</a:t>
            </a:r>
            <a:r>
              <a:rPr lang="zh-CN" altLang="en-US" dirty="0">
                <a:ea typeface="MS PGothic" panose="020B0600070205080204" charset="-128"/>
              </a:rPr>
              <a:t>中只存</a:t>
            </a:r>
            <a:r>
              <a:rPr lang="en-US" altLang="zh-CN" dirty="0">
                <a:ea typeface="MS PGothic" panose="020B0600070205080204" charset="-128"/>
              </a:rPr>
              <a:t>FCB</a:t>
            </a:r>
            <a:r>
              <a:rPr lang="zh-CN" altLang="en-US" dirty="0">
                <a:ea typeface="MS PGothic" panose="020B0600070205080204" charset="-128"/>
              </a:rPr>
              <a:t>号就可以，</a:t>
            </a:r>
            <a:r>
              <a:rPr lang="en-US" altLang="zh-CN" dirty="0">
                <a:ea typeface="MS PGothic" panose="020B0600070205080204" charset="-128"/>
              </a:rPr>
              <a:t>FCB</a:t>
            </a:r>
            <a:r>
              <a:rPr lang="zh-CN" altLang="en-US" dirty="0">
                <a:ea typeface="MS PGothic" panose="020B0600070205080204" charset="-128"/>
              </a:rPr>
              <a:t>储存了文件的所有</a:t>
            </a:r>
            <a:r>
              <a:rPr lang="en-US" altLang="zh-CN" dirty="0">
                <a:ea typeface="MS PGothic" panose="020B0600070205080204" charset="-128"/>
              </a:rPr>
              <a:t>meta data</a:t>
            </a:r>
            <a:r>
              <a:rPr lang="zh-CN" altLang="en-US" dirty="0">
                <a:ea typeface="MS PGothic" panose="020B0600070205080204" charset="-128"/>
              </a:rPr>
              <a:t>，节省目录空间，碎片化处理</a:t>
            </a:r>
            <a:endParaRPr lang="en-US" altLang="zh-CN" dirty="0">
              <a:ea typeface="MS PGothic" panose="020B0600070205080204" charset="-128"/>
            </a:endParaRPr>
          </a:p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FCB</a:t>
            </a:r>
            <a:r>
              <a:rPr lang="zh-CN" altLang="en-US" dirty="0">
                <a:ea typeface="MS PGothic" panose="020B0600070205080204" charset="-128"/>
              </a:rPr>
              <a:t>通过</a:t>
            </a:r>
            <a:r>
              <a:rPr lang="en-US" altLang="zh-CN" dirty="0">
                <a:ea typeface="MS PGothic" panose="020B0600070205080204" charset="-128"/>
              </a:rPr>
              <a:t>pointer</a:t>
            </a:r>
            <a:r>
              <a:rPr lang="zh-CN" altLang="en-US" dirty="0">
                <a:ea typeface="MS PGothic" panose="020B0600070205080204" charset="-128"/>
              </a:rPr>
              <a:t>指向</a:t>
            </a:r>
            <a:r>
              <a:rPr lang="en-US" altLang="zh-CN" dirty="0">
                <a:ea typeface="MS PGothic" panose="020B0600070205080204" charset="-128"/>
              </a:rPr>
              <a:t>file data blocks</a:t>
            </a:r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目录的实现方式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97F6C-E397-7745-B9E0-3D62E232C33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17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>
                <a:ea typeface="MS PGothic" panose="020B0600070205080204" charset="-128"/>
              </a:rPr>
              <a:t>每个行代表一个</a:t>
            </a:r>
            <a:r>
              <a:rPr kumimoji="1" lang="en-US" altLang="zh-CN" dirty="0">
                <a:ea typeface="MS PGothic" panose="020B0600070205080204" charset="-128"/>
              </a:rPr>
              <a:t>directory entry</a:t>
            </a:r>
            <a:r>
              <a:rPr kumimoji="1" lang="zh-CN" altLang="en-US" dirty="0">
                <a:ea typeface="MS PGothic" panose="020B0600070205080204" charset="-128"/>
              </a:rPr>
              <a:t>，可以看到每一行的大小并不固定，主要因为</a:t>
            </a:r>
            <a:r>
              <a:rPr kumimoji="1" lang="en-US" altLang="zh-CN" dirty="0">
                <a:ea typeface="MS PGothic" panose="020B0600070205080204" charset="-128"/>
              </a:rPr>
              <a:t>name</a:t>
            </a:r>
            <a:r>
              <a:rPr kumimoji="1" lang="zh-CN" altLang="en-US" dirty="0">
                <a:ea typeface="MS PGothic" panose="020B0600070205080204" charset="-128"/>
              </a:rPr>
              <a:t>，最小也要</a:t>
            </a:r>
            <a:r>
              <a:rPr kumimoji="1" lang="en-US" altLang="zh-CN" dirty="0">
                <a:ea typeface="MS PGothic" panose="020B0600070205080204" charset="-128"/>
              </a:rPr>
              <a:t>12B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ADAE0D71-92BE-9F43-8FAE-DB6A8CF793B3}" type="slidenum">
              <a:rPr lang="en-US" altLang="zh-CN">
                <a:latin typeface="Times New Roman" panose="02020603050405020304" charset="0"/>
              </a:rPr>
              <a:t>12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MS PGothic" panose="020B0600070205080204" charset="-128"/>
                <a:hlinkClick r:id="rId3"/>
              </a:rPr>
              <a:t>https://www.ibm.com/developerworks/cn/linux/l-cn-btrfs/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3A37EE26-119A-4845-A0EC-A86468D44C36}" type="slidenum">
              <a:rPr lang="en-US" altLang="zh-CN">
                <a:latin typeface="Times New Roman" panose="02020603050405020304" charset="0"/>
              </a:rPr>
              <a:t>14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53CA4723-DA90-FE47-A135-55EC50BBC289}" type="slidenum">
              <a:rPr lang="en-US" altLang="zh-CN">
                <a:latin typeface="Times New Roman" panose="02020603050405020304" charset="0"/>
              </a:rPr>
              <a:t>16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415" indent="0">
              <a:buNone/>
              <a:defRPr sz="2600"/>
            </a:lvl2pPr>
            <a:lvl3pPr marL="1306195" indent="0">
              <a:buNone/>
              <a:defRPr sz="2300"/>
            </a:lvl3pPr>
            <a:lvl4pPr marL="1959610" indent="0">
              <a:buNone/>
              <a:defRPr sz="2000"/>
            </a:lvl4pPr>
            <a:lvl5pPr marL="2612390" indent="0">
              <a:buNone/>
              <a:defRPr sz="2000"/>
            </a:lvl5pPr>
            <a:lvl6pPr marL="3265805" indent="0">
              <a:buNone/>
              <a:defRPr sz="2000"/>
            </a:lvl6pPr>
            <a:lvl7pPr marL="3918585" indent="0">
              <a:buNone/>
              <a:defRPr sz="2000"/>
            </a:lvl7pPr>
            <a:lvl8pPr marL="4572000" indent="0">
              <a:buNone/>
              <a:defRPr sz="2000"/>
            </a:lvl8pPr>
            <a:lvl9pPr marL="522478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415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9610" indent="0">
              <a:buNone/>
              <a:defRPr sz="2300" b="1"/>
            </a:lvl4pPr>
            <a:lvl5pPr marL="2612390" indent="0">
              <a:buNone/>
              <a:defRPr sz="2300" b="1"/>
            </a:lvl5pPr>
            <a:lvl6pPr marL="3265805" indent="0">
              <a:buNone/>
              <a:defRPr sz="2300" b="1"/>
            </a:lvl6pPr>
            <a:lvl7pPr marL="3918585" indent="0">
              <a:buNone/>
              <a:defRPr sz="2300" b="1"/>
            </a:lvl7pPr>
            <a:lvl8pPr marL="4572000" indent="0">
              <a:buNone/>
              <a:defRPr sz="2300" b="1"/>
            </a:lvl8pPr>
            <a:lvl9pPr marL="52247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415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9610" indent="0">
              <a:buNone/>
              <a:defRPr sz="2300" b="1"/>
            </a:lvl4pPr>
            <a:lvl5pPr marL="2612390" indent="0">
              <a:buNone/>
              <a:defRPr sz="2300" b="1"/>
            </a:lvl5pPr>
            <a:lvl6pPr marL="3265805" indent="0">
              <a:buNone/>
              <a:defRPr sz="2300" b="1"/>
            </a:lvl6pPr>
            <a:lvl7pPr marL="3918585" indent="0">
              <a:buNone/>
              <a:defRPr sz="2300" b="1"/>
            </a:lvl7pPr>
            <a:lvl8pPr marL="4572000" indent="0">
              <a:buNone/>
              <a:defRPr sz="2300" b="1"/>
            </a:lvl8pPr>
            <a:lvl9pPr marL="52247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415" indent="0">
              <a:buNone/>
              <a:defRPr sz="1700"/>
            </a:lvl2pPr>
            <a:lvl3pPr marL="1306195" indent="0">
              <a:buNone/>
              <a:defRPr sz="1400"/>
            </a:lvl3pPr>
            <a:lvl4pPr marL="1959610" indent="0">
              <a:buNone/>
              <a:defRPr sz="1300"/>
            </a:lvl4pPr>
            <a:lvl5pPr marL="2612390" indent="0">
              <a:buNone/>
              <a:defRPr sz="1300"/>
            </a:lvl5pPr>
            <a:lvl6pPr marL="3265805" indent="0">
              <a:buNone/>
              <a:defRPr sz="1300"/>
            </a:lvl6pPr>
            <a:lvl7pPr marL="3918585" indent="0">
              <a:buNone/>
              <a:defRPr sz="1300"/>
            </a:lvl7pPr>
            <a:lvl8pPr marL="4572000" indent="0">
              <a:buNone/>
              <a:defRPr sz="1300"/>
            </a:lvl8pPr>
            <a:lvl9pPr marL="52247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415" indent="0">
              <a:buNone/>
              <a:defRPr sz="4000"/>
            </a:lvl2pPr>
            <a:lvl3pPr marL="1306195" indent="0">
              <a:buNone/>
              <a:defRPr sz="3400"/>
            </a:lvl3pPr>
            <a:lvl4pPr marL="1959610" indent="0">
              <a:buNone/>
              <a:defRPr sz="2900"/>
            </a:lvl4pPr>
            <a:lvl5pPr marL="2612390" indent="0">
              <a:buNone/>
              <a:defRPr sz="2900"/>
            </a:lvl5pPr>
            <a:lvl6pPr marL="3265805" indent="0">
              <a:buNone/>
              <a:defRPr sz="2900"/>
            </a:lvl6pPr>
            <a:lvl7pPr marL="3918585" indent="0">
              <a:buNone/>
              <a:defRPr sz="2900"/>
            </a:lvl7pPr>
            <a:lvl8pPr marL="4572000" indent="0">
              <a:buNone/>
              <a:defRPr sz="2900"/>
            </a:lvl8pPr>
            <a:lvl9pPr marL="5224780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415" indent="0">
              <a:buNone/>
              <a:defRPr sz="1700"/>
            </a:lvl2pPr>
            <a:lvl3pPr marL="1306195" indent="0">
              <a:buNone/>
              <a:defRPr sz="1400"/>
            </a:lvl3pPr>
            <a:lvl4pPr marL="1959610" indent="0">
              <a:buNone/>
              <a:defRPr sz="1300"/>
            </a:lvl4pPr>
            <a:lvl5pPr marL="2612390" indent="0">
              <a:buNone/>
              <a:defRPr sz="1300"/>
            </a:lvl5pPr>
            <a:lvl6pPr marL="3265805" indent="0">
              <a:buNone/>
              <a:defRPr sz="1300"/>
            </a:lvl6pPr>
            <a:lvl7pPr marL="3918585" indent="0">
              <a:buNone/>
              <a:defRPr sz="1300"/>
            </a:lvl7pPr>
            <a:lvl8pPr marL="4572000" indent="0">
              <a:buNone/>
              <a:defRPr sz="1300"/>
            </a:lvl8pPr>
            <a:lvl9pPr marL="52247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>
              <a:latin typeface="Times New Roman" panose="0202060305040502030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>
              <a:latin typeface="Times New Roman" panose="0202060305040502030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zh-CN" altLang="zh-CN" sz="3400">
              <a:latin typeface="Times New Roman" panose="02020603050405020304" charset="0"/>
            </a:endParaRP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charset="0"/>
              </a:rPr>
              <a:t>12.</a:t>
            </a:r>
            <a:fld id="{FF8F14DF-8BF7-574C-9811-04C57700F61C}" type="slidenum">
              <a:rPr lang="en-US" altLang="zh-CN" sz="1400" b="1" smtClean="0">
                <a:solidFill>
                  <a:srgbClr val="006699"/>
                </a:solidFill>
                <a:latin typeface="Helvetica" charset="0"/>
              </a:rPr>
              <a:t>‹#›</a:t>
            </a:fld>
            <a:endParaRPr lang="en-US" altLang="zh-CN" sz="1400" b="1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65341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6pPr>
      <a:lvl7pPr marL="130619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7pPr>
      <a:lvl8pPr marL="19596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8pPr>
      <a:lvl9pPr marL="261239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1060450" indent="-408305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551305" indent="-325755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charset="2"/>
        <a:buChar char="4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2040255" indent="-325755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530475" indent="-3257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318389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6pPr>
      <a:lvl7pPr marL="383730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7pPr>
      <a:lvl8pPr marL="449008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8pPr>
      <a:lvl9pPr marL="514350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96285" y="314324"/>
            <a:ext cx="15804106" cy="2836863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ea typeface="MS PGothic" panose="020B0600070205080204" charset="-128"/>
              </a:rPr>
              <a:t>Chapter 11:  Implementing File Systems</a:t>
            </a:r>
          </a:p>
        </p:txBody>
      </p:sp>
      <p:sp>
        <p:nvSpPr>
          <p:cNvPr id="4098" name="文本框 2"/>
          <p:cNvSpPr txBox="1">
            <a:spLocks noChangeArrowheads="1"/>
          </p:cNvSpPr>
          <p:nvPr/>
        </p:nvSpPr>
        <p:spPr bwMode="auto">
          <a:xfrm>
            <a:off x="5860959" y="6338979"/>
            <a:ext cx="4157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Verdana" panose="020B0604030504040204" charset="0"/>
              </a:rPr>
              <a:t>May, 2024</a:t>
            </a:r>
            <a:endParaRPr lang="zh-CN" altLang="en-US" sz="2800" b="1" dirty="0">
              <a:latin typeface="Verdana" panose="020B060403050404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4025" y="369888"/>
            <a:ext cx="113061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A Typical File Control Block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02" y="2456815"/>
            <a:ext cx="7182398" cy="42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34440" y="2465324"/>
          <a:ext cx="2446020" cy="351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#FCB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9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9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9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9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曲线连接符 3"/>
          <p:cNvCxnSpPr/>
          <p:nvPr/>
        </p:nvCxnSpPr>
        <p:spPr bwMode="auto">
          <a:xfrm>
            <a:off x="3657600" y="2674620"/>
            <a:ext cx="2190202" cy="43434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655445" y="1952264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Directory </a:t>
            </a:r>
            <a:endParaRPr kumimoji="1" lang="zh-CN" altLang="en-US" sz="2800" dirty="0"/>
          </a:p>
        </p:txBody>
      </p:sp>
      <p:cxnSp>
        <p:nvCxnSpPr>
          <p:cNvPr id="7" name="曲线连接符 3"/>
          <p:cNvCxnSpPr/>
          <p:nvPr/>
        </p:nvCxnSpPr>
        <p:spPr bwMode="auto">
          <a:xfrm>
            <a:off x="9685360" y="6477796"/>
            <a:ext cx="1901589" cy="1219541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 bwMode="auto">
          <a:xfrm>
            <a:off x="10604311" y="7806520"/>
            <a:ext cx="2531660" cy="723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charset="0"/>
              </a:rPr>
              <a:t>File data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Implementation of Directories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ea typeface="MS PGothic" panose="020B0600070205080204" charset="-128"/>
              </a:rPr>
              <a:t>Linear List</a:t>
            </a:r>
          </a:p>
          <a:p>
            <a:r>
              <a:rPr lang="en-US" altLang="zh-CN" sz="3600" dirty="0">
                <a:ea typeface="MS PGothic" panose="020B0600070205080204" charset="-128"/>
              </a:rPr>
              <a:t>Tree</a:t>
            </a:r>
          </a:p>
          <a:p>
            <a:r>
              <a:rPr lang="en-US" altLang="zh-CN" sz="3600" dirty="0">
                <a:ea typeface="MS PGothic" panose="020B0600070205080204" charset="-128"/>
              </a:rPr>
              <a:t>Hash tables</a:t>
            </a:r>
            <a:endParaRPr lang="zh-CN" altLang="en-US" sz="3600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Linear list(Linux ext2)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pic>
        <p:nvPicPr>
          <p:cNvPr id="22530" name="Picture 2" descr="xt2 director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0725" y="1790700"/>
            <a:ext cx="9910763" cy="5341938"/>
          </a:xfrm>
          <a:noFill/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89338" y="2190750"/>
            <a:ext cx="1771650" cy="52197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648075" y="2190750"/>
            <a:ext cx="1712913" cy="36988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3366FF"/>
                </a:solidFill>
              </a:rPr>
              <a:t>FCB No.</a:t>
            </a:r>
            <a:endParaRPr kumimoji="1" lang="zh-CN" altLang="en-US" b="1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Other structures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1209675" y="1644650"/>
            <a:ext cx="12344400" cy="6219190"/>
          </a:xfrm>
        </p:spPr>
        <p:txBody>
          <a:bodyPr/>
          <a:lstStyle/>
          <a:p>
            <a:r>
              <a:rPr lang="en-US" altLang="zh-CN" sz="3200" dirty="0" err="1">
                <a:ea typeface="MS PGothic" panose="020B0600070205080204" charset="-128"/>
              </a:rPr>
              <a:t>Btrfs</a:t>
            </a:r>
            <a:endParaRPr lang="en-US" altLang="zh-CN" sz="3200" dirty="0">
              <a:ea typeface="MS PGothic" panose="020B0600070205080204" charset="-128"/>
            </a:endParaRPr>
          </a:p>
          <a:p>
            <a:endParaRPr lang="en-US" altLang="zh-CN" sz="3200" dirty="0">
              <a:ea typeface="MS PGothic" panose="020B0600070205080204" charset="-128"/>
            </a:endParaRPr>
          </a:p>
          <a:p>
            <a:endParaRPr lang="en-US" altLang="zh-CN" sz="3200" dirty="0">
              <a:ea typeface="MS PGothic" panose="020B0600070205080204" charset="-128"/>
            </a:endParaRPr>
          </a:p>
          <a:p>
            <a:endParaRPr lang="en-US" altLang="zh-CN" sz="3200" dirty="0">
              <a:ea typeface="MS PGothic" panose="020B0600070205080204" charset="-128"/>
            </a:endParaRPr>
          </a:p>
          <a:p>
            <a:endParaRPr lang="en-US" altLang="zh-CN" sz="3200" dirty="0">
              <a:ea typeface="MS PGothic" panose="020B0600070205080204" charset="-128"/>
            </a:endParaRPr>
          </a:p>
          <a:p>
            <a:endParaRPr lang="en-US" altLang="zh-CN" sz="3200" dirty="0">
              <a:ea typeface="MS PGothic" panose="020B0600070205080204" charset="-128"/>
            </a:endParaRPr>
          </a:p>
          <a:p>
            <a:r>
              <a:rPr lang="en-US" altLang="zh-CN" sz="3200" dirty="0">
                <a:ea typeface="MS PGothic" panose="020B0600070205080204" charset="-128"/>
              </a:rPr>
              <a:t>Hash table</a:t>
            </a:r>
            <a:endParaRPr lang="zh-CN" altLang="en-US" sz="3200" dirty="0">
              <a:ea typeface="MS PGothic" panose="020B0600070205080204" charset="-128"/>
            </a:endParaRPr>
          </a:p>
        </p:txBody>
      </p:sp>
      <p:pic>
        <p:nvPicPr>
          <p:cNvPr id="24581" name="Picture 5" descr="https://t12.baidu.com/it/u=2043693152,4243045655&amp;fm=173&amp;app=49&amp;f=JPEG?w=640&amp;h=314&amp;s=95A67D370B1A444106D4F0DE0200C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0" y="1763395"/>
            <a:ext cx="6096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 descr="https://img-blog.csdn.net/201712121548014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34" y="5440680"/>
            <a:ext cx="8183986" cy="29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8868727" y="5019482"/>
            <a:ext cx="5143500" cy="3744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Locate A File</a:t>
            </a:r>
            <a:endParaRPr kumimoji="1" lang="zh-CN" altLang="en-US">
              <a:ea typeface="MS PGothic" panose="020B0600070205080204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211162"/>
            <a:ext cx="12706623" cy="2172880"/>
          </a:xfrm>
          <a:prstGeom prst="rect">
            <a:avLst/>
          </a:prstGeom>
        </p:spPr>
      </p:pic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429110" y="2002218"/>
            <a:ext cx="1771650" cy="52197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4" name="文本框 2"/>
          <p:cNvSpPr txBox="1">
            <a:spLocks noChangeArrowheads="1"/>
          </p:cNvSpPr>
          <p:nvPr/>
        </p:nvSpPr>
        <p:spPr bwMode="auto">
          <a:xfrm>
            <a:off x="487848" y="2002218"/>
            <a:ext cx="1712912" cy="36988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3366FF"/>
                </a:solidFill>
              </a:rPr>
              <a:t>FCB No.</a:t>
            </a:r>
            <a:endParaRPr kumimoji="1" lang="zh-CN" altLang="en-US" b="1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2955" y="4374107"/>
            <a:ext cx="13627289" cy="580030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892175" y="3959225"/>
            <a:ext cx="12344400" cy="768350"/>
          </a:xfrm>
        </p:spPr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Allocation Methods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2C1EDDE-4A7B-8EF5-B8CF-BEEF9233BFF5}"/>
              </a:ext>
            </a:extLst>
          </p:cNvPr>
          <p:cNvSpPr/>
          <p:nvPr/>
        </p:nvSpPr>
        <p:spPr bwMode="auto">
          <a:xfrm>
            <a:off x="421341" y="62753"/>
            <a:ext cx="2949388" cy="31376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Allocation Methods - Contiguous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altLang="zh-CN" sz="3200" dirty="0">
                <a:ea typeface="MS PGothic" panose="020B0600070205080204" charset="-128"/>
              </a:rPr>
              <a:t>An allocation method refers to how disk </a:t>
            </a:r>
            <a:r>
              <a:rPr lang="en-US" altLang="zh-CN" sz="3200" b="1" dirty="0">
                <a:ea typeface="MS PGothic" panose="020B0600070205080204" charset="-128"/>
              </a:rPr>
              <a:t>blocks are allocated for files</a:t>
            </a:r>
            <a:r>
              <a:rPr lang="zh-CN" altLang="en-US" sz="3200" b="1" dirty="0">
                <a:sym typeface="Wingdings" panose="05000000000000000000" pitchFamily="2" charset="2"/>
              </a:rPr>
              <a:t>（分配一个文件的</a:t>
            </a:r>
            <a:r>
              <a:rPr lang="en-US" altLang="zh-CN" sz="3200" b="1" dirty="0">
                <a:sym typeface="Wingdings" panose="05000000000000000000" pitchFamily="2" charset="2"/>
              </a:rPr>
              <a:t>blocks</a:t>
            </a:r>
            <a:r>
              <a:rPr lang="zh-CN" altLang="en-US" sz="3200" b="1" dirty="0">
                <a:sym typeface="Wingdings" panose="05000000000000000000" pitchFamily="2" charset="2"/>
              </a:rPr>
              <a:t>）</a:t>
            </a:r>
            <a:endParaRPr lang="zh-CN" altLang="en-US" sz="3200" b="1" dirty="0">
              <a:ea typeface="MS PGothic" panose="020B0600070205080204" charset="-128"/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Contiguous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Linked</a:t>
            </a:r>
            <a:r>
              <a:rPr lang="zh-CN" altLang="en-US" sz="2800" dirty="0">
                <a:solidFill>
                  <a:srgbClr val="FF0000"/>
                </a:solidFill>
              </a:rPr>
              <a:t>（变体</a:t>
            </a:r>
            <a:r>
              <a:rPr lang="en-US" altLang="zh-CN" sz="2800" dirty="0">
                <a:solidFill>
                  <a:srgbClr val="FF0000"/>
                </a:solidFill>
              </a:rPr>
              <a:t>FAT</a:t>
            </a:r>
            <a:r>
              <a:rPr lang="zh-CN" altLang="en-US" sz="2800" dirty="0">
                <a:solidFill>
                  <a:srgbClr val="FF0000"/>
                </a:solidFill>
              </a:rPr>
              <a:t>类似于并查集的数据组织思想）</a:t>
            </a:r>
            <a:endParaRPr lang="en-US" altLang="zh-CN" sz="2800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Indexed</a:t>
            </a:r>
            <a:endParaRPr lang="en-US" altLang="zh-CN" sz="2800" dirty="0">
              <a:ea typeface="MS PGothic" panose="020B0600070205080204" charset="-128"/>
            </a:endParaRPr>
          </a:p>
          <a:p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Contiguous allocation </a:t>
            </a:r>
            <a:r>
              <a:rPr lang="en-US" altLang="zh-CN" sz="2800" dirty="0">
                <a:solidFill>
                  <a:srgbClr val="000000"/>
                </a:solidFill>
                <a:ea typeface="MS PGothic" panose="020B0600070205080204" charset="-128"/>
              </a:rPr>
              <a:t>– </a:t>
            </a:r>
            <a:r>
              <a:rPr lang="en-US" altLang="zh-CN" sz="2800" dirty="0">
                <a:ea typeface="MS PGothic" panose="020B0600070205080204" charset="-128"/>
              </a:rPr>
              <a:t>each file occupies set of contiguous blocks</a:t>
            </a:r>
          </a:p>
          <a:p>
            <a:pPr lvl="1"/>
            <a:r>
              <a:rPr lang="en-US" altLang="zh-CN" sz="2800" dirty="0">
                <a:ea typeface="MS PGothic" panose="020B0600070205080204" charset="-128"/>
              </a:rPr>
              <a:t>Best performance in most cases</a:t>
            </a:r>
          </a:p>
          <a:p>
            <a:pPr lvl="1"/>
            <a:r>
              <a:rPr lang="en-US" altLang="zh-CN" sz="2800" dirty="0">
                <a:ea typeface="MS PGothic" panose="020B0600070205080204" charset="-128"/>
              </a:rPr>
              <a:t>Simple – only starting location (block #) and length (number of blocks) are required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369888"/>
            <a:ext cx="12241212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Contiguous Allocation of Disk Space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1497013"/>
            <a:ext cx="9037638" cy="74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Allocation Methods - Contiguous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altLang="zh-CN" sz="3200" dirty="0">
                <a:ea typeface="MS PGothic" panose="020B0600070205080204" charset="-128"/>
              </a:rPr>
              <a:t>Problems include 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ea typeface="MS PGothic" panose="020B0600070205080204" charset="-128"/>
              </a:rPr>
              <a:t>knowing file size</a:t>
            </a:r>
            <a:r>
              <a:rPr lang="zh-CN" altLang="en-US" sz="2800" b="1" dirty="0">
                <a:solidFill>
                  <a:srgbClr val="FF0000"/>
                </a:solidFill>
                <a:ea typeface="MS PGothic" panose="020B0600070205080204" charset="-128"/>
              </a:rPr>
              <a:t>（难以动态增长）</a:t>
            </a:r>
            <a:endParaRPr lang="en-US" altLang="zh-CN" sz="2800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ea typeface="MS PGothic" panose="020B0600070205080204" charset="-128"/>
              </a:rPr>
              <a:t>external fragmentation</a:t>
            </a:r>
          </a:p>
          <a:p>
            <a:pPr lvl="2"/>
            <a:r>
              <a:rPr lang="en-US" altLang="zh-CN" sz="2800" b="1" dirty="0">
                <a:solidFill>
                  <a:srgbClr val="FF0000"/>
                </a:solidFill>
                <a:ea typeface="MS PGothic" panose="020B0600070205080204" charset="-128"/>
              </a:rPr>
              <a:t>need for compaction</a:t>
            </a:r>
            <a:r>
              <a:rPr lang="zh-CN" altLang="en-US" sz="2800" b="1" dirty="0">
                <a:solidFill>
                  <a:srgbClr val="FF0000"/>
                </a:solidFill>
                <a:ea typeface="MS PGothic" panose="020B0600070205080204" charset="-128"/>
              </a:rPr>
              <a:t>（紧缩以解决外部碎片）</a:t>
            </a:r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charset="-128"/>
              </a:rPr>
              <a:t>Allocation Methods - Linked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2344400" cy="703103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3366FF"/>
                </a:solidFill>
                <a:ea typeface="MS PGothic" panose="020B0600070205080204" charset="-128"/>
              </a:rPr>
              <a:t>Linked allocation </a:t>
            </a:r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– each file a linked list of blocks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File ends at nil pointer</a:t>
            </a:r>
            <a:r>
              <a:rPr lang="zh-CN" altLang="en-US" sz="3200" dirty="0">
                <a:solidFill>
                  <a:srgbClr val="000000"/>
                </a:solidFill>
                <a:ea typeface="MS PGothic" panose="020B0600070205080204" charset="-128"/>
              </a:rPr>
              <a:t>（最后一个</a:t>
            </a:r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block</a:t>
            </a:r>
            <a:r>
              <a:rPr lang="zh-CN" altLang="en-US" sz="3200" dirty="0">
                <a:solidFill>
                  <a:srgbClr val="000000"/>
                </a:solidFill>
                <a:ea typeface="MS PGothic" panose="020B0600070205080204" charset="-128"/>
              </a:rPr>
              <a:t>的指针是</a:t>
            </a:r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nil</a:t>
            </a:r>
            <a:r>
              <a:rPr lang="zh-CN" altLang="en-US" sz="3200" dirty="0">
                <a:solidFill>
                  <a:srgbClr val="000000"/>
                </a:solidFill>
                <a:ea typeface="MS PGothic" panose="020B0600070205080204" charset="-128"/>
              </a:rPr>
              <a:t>）</a:t>
            </a:r>
            <a:endParaRPr lang="en-US" altLang="zh-CN" sz="3200" dirty="0">
              <a:solidFill>
                <a:srgbClr val="00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No external fragmentation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Each block contains </a:t>
            </a:r>
            <a:r>
              <a:rPr lang="en-US" altLang="zh-CN" sz="3200" b="1" dirty="0">
                <a:solidFill>
                  <a:srgbClr val="FF0000"/>
                </a:solidFill>
                <a:ea typeface="MS PGothic" panose="020B0600070205080204" charset="-128"/>
              </a:rPr>
              <a:t>pointer to next block</a:t>
            </a:r>
          </a:p>
          <a:p>
            <a:pPr>
              <a:buFont typeface="Monotype Sorts" charset="2"/>
              <a:buNone/>
            </a:pP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Review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942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2344400" cy="4477370"/>
          </a:xfrm>
        </p:spPr>
        <p:txBody>
          <a:bodyPr/>
          <a:lstStyle/>
          <a:p>
            <a:r>
              <a:rPr lang="en-US" altLang="zh-CN" sz="2800" dirty="0">
                <a:ea typeface="MS PGothic" panose="020B0600070205080204" charset="-128"/>
              </a:rPr>
              <a:t>Disk</a:t>
            </a:r>
            <a:endParaRPr lang="zh-CN" altLang="en-US" sz="2800" dirty="0">
              <a:ea typeface="MS PGothic" panose="020B0600070205080204" charset="-128"/>
            </a:endParaRPr>
          </a:p>
          <a:p>
            <a:pPr lvl="1"/>
            <a:r>
              <a:rPr lang="en-US" altLang="zh-CN" sz="2400" dirty="0">
                <a:ea typeface="MS PGothic" panose="020B0600070205080204" charset="-128"/>
              </a:rPr>
              <a:t>Sector,</a:t>
            </a:r>
            <a:r>
              <a:rPr lang="zh-CN" altLang="en-US" sz="2400" dirty="0">
                <a:ea typeface="MS PGothic" panose="020B0600070205080204" charset="-128"/>
              </a:rPr>
              <a:t> </a:t>
            </a:r>
            <a:r>
              <a:rPr lang="en-US" altLang="zh-CN" sz="2400" dirty="0">
                <a:ea typeface="MS PGothic" panose="020B0600070205080204" charset="-128"/>
              </a:rPr>
              <a:t>page</a:t>
            </a:r>
            <a:endParaRPr lang="zh-CN" altLang="en-US" sz="2400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r>
              <a:rPr lang="en-US" altLang="zh-CN" sz="2400" dirty="0">
                <a:ea typeface="MS PGothic" panose="020B0600070205080204" charset="-128"/>
              </a:rPr>
              <a:t>Logical</a:t>
            </a:r>
            <a:r>
              <a:rPr lang="zh-CN" altLang="en-US" sz="2400" dirty="0">
                <a:ea typeface="MS PGothic" panose="020B0600070205080204" charset="-128"/>
              </a:rPr>
              <a:t> </a:t>
            </a:r>
            <a:r>
              <a:rPr lang="en-US" altLang="zh-CN" sz="2400" dirty="0">
                <a:ea typeface="MS PGothic" panose="020B0600070205080204" charset="-128"/>
              </a:rPr>
              <a:t>block</a:t>
            </a:r>
            <a:r>
              <a:rPr lang="zh-CN" altLang="en-US" sz="2400" dirty="0">
                <a:ea typeface="MS PGothic" panose="020B0600070205080204" charset="-128"/>
              </a:rPr>
              <a:t> </a:t>
            </a:r>
            <a:r>
              <a:rPr lang="en-US" altLang="zh-CN" sz="2400" dirty="0">
                <a:ea typeface="MS PGothic" panose="020B0600070205080204" charset="-128"/>
              </a:rPr>
              <a:t>address</a:t>
            </a:r>
            <a:r>
              <a:rPr lang="zh-CN" altLang="en-US" sz="2400" dirty="0">
                <a:ea typeface="MS PGothic" panose="020B0600070205080204" charset="-128"/>
              </a:rPr>
              <a:t>： </a:t>
            </a:r>
            <a:r>
              <a:rPr lang="en-US" altLang="zh-CN" sz="2400" b="1" dirty="0">
                <a:ea typeface="MS PGothic" panose="020B0600070205080204" charset="-128"/>
              </a:rPr>
              <a:t>LBA</a:t>
            </a:r>
            <a:endParaRPr lang="zh-CN" altLang="en-US" sz="2400" b="1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  <a:p>
            <a:pPr lvl="1"/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94211" name="罐形 3"/>
          <p:cNvSpPr>
            <a:spLocks noChangeArrowheads="1"/>
          </p:cNvSpPr>
          <p:nvPr/>
        </p:nvSpPr>
        <p:spPr bwMode="auto">
          <a:xfrm>
            <a:off x="5098392" y="2388568"/>
            <a:ext cx="1938027" cy="2009775"/>
          </a:xfrm>
          <a:prstGeom prst="can">
            <a:avLst>
              <a:gd name="adj" fmla="val 250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panose="020B060403050404020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2800" y="7372350"/>
          <a:ext cx="754221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2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30" marR="121930" marT="61064" marB="61064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121930" marR="121930" marT="61064" marB="610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左弧形箭头 6"/>
          <p:cNvSpPr>
            <a:spLocks noChangeArrowheads="1"/>
          </p:cNvSpPr>
          <p:nvPr/>
        </p:nvSpPr>
        <p:spPr bwMode="auto">
          <a:xfrm>
            <a:off x="7126489" y="4572000"/>
            <a:ext cx="1428750" cy="2701925"/>
          </a:xfrm>
          <a:prstGeom prst="curvedLeftArrow">
            <a:avLst>
              <a:gd name="adj1" fmla="val 25013"/>
              <a:gd name="adj2" fmla="val 50036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panose="020B060403050404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35" y="2569666"/>
            <a:ext cx="3278633" cy="174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69888"/>
            <a:ext cx="12022137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Linked Allocation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998538"/>
          </a:xfrm>
        </p:spPr>
        <p:txBody>
          <a:bodyPr/>
          <a:lstStyle/>
          <a:p>
            <a:r>
              <a:rPr lang="en-US" altLang="zh-CN" sz="4000" dirty="0">
                <a:ea typeface="MS PGothic" panose="020B0600070205080204" charset="-128"/>
              </a:rPr>
              <a:t>Each file is a linked list of disk blocks: blocks may be scattered anywhere on the disk</a:t>
            </a:r>
          </a:p>
        </p:txBody>
      </p:sp>
      <p:grpSp>
        <p:nvGrpSpPr>
          <p:cNvPr id="35843" name="Group 4"/>
          <p:cNvGrpSpPr/>
          <p:nvPr/>
        </p:nvGrpSpPr>
        <p:grpSpPr bwMode="auto">
          <a:xfrm>
            <a:off x="4216400" y="3335338"/>
            <a:ext cx="5842000" cy="4213225"/>
            <a:chOff x="1785" y="1576"/>
            <a:chExt cx="1641" cy="945"/>
          </a:xfrm>
        </p:grpSpPr>
        <p:sp>
          <p:nvSpPr>
            <p:cNvPr id="35844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altLang="zh-CN" sz="2800">
                  <a:latin typeface="Helvetica" charset="0"/>
                </a:rPr>
                <a:t>pointer</a:t>
              </a:r>
            </a:p>
          </p:txBody>
        </p:sp>
        <p:sp>
          <p:nvSpPr>
            <p:cNvPr id="35845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785" y="1646"/>
              <a:ext cx="58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Helvetica" charset="0"/>
                </a:rPr>
                <a:t>block      =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Linked Allocation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3789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371600"/>
            <a:ext cx="7104063" cy="742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charset="-128"/>
              </a:rPr>
              <a:t>Allocation Methods - Linked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2344400" cy="703103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3366FF"/>
                </a:solidFill>
                <a:ea typeface="MS PGothic" panose="020B0600070205080204" charset="-128"/>
              </a:rPr>
              <a:t>Linked allocation </a:t>
            </a:r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– each file a linked list of blocks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Pointer waste size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Reliability can be a problem</a:t>
            </a:r>
            <a:r>
              <a:rPr lang="zh-CN" altLang="en-US" sz="3200" dirty="0">
                <a:solidFill>
                  <a:srgbClr val="FF0000"/>
                </a:solidFill>
                <a:ea typeface="MS PGothic" panose="020B0600070205080204" charset="-128"/>
              </a:rPr>
              <a:t>（一个指针损坏，后面的全丢失）</a:t>
            </a:r>
            <a:endParaRPr lang="en-US" altLang="zh-CN" sz="3200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Locating a block can take many I/</a:t>
            </a:r>
            <a:r>
              <a:rPr lang="en-US" altLang="zh-CN" sz="3200" dirty="0" err="1">
                <a:solidFill>
                  <a:srgbClr val="FF0000"/>
                </a:solidFill>
                <a:ea typeface="MS PGothic" panose="020B0600070205080204" charset="-128"/>
              </a:rPr>
              <a:t>Os</a:t>
            </a:r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 and disk seeks</a:t>
            </a:r>
          </a:p>
          <a:p>
            <a:pPr lvl="2"/>
            <a:r>
              <a:rPr lang="en-US" altLang="zh-CN" sz="3200" dirty="0">
                <a:ea typeface="MS PGothic" panose="020B0600070205080204" charset="-128"/>
              </a:rPr>
              <a:t>Sequential vs random access</a:t>
            </a:r>
            <a:r>
              <a:rPr lang="zh-CN" altLang="en-US" sz="3200" dirty="0">
                <a:ea typeface="MS PGothic" panose="020B0600070205080204" charset="-128"/>
              </a:rPr>
              <a:t>（无法直接访问，只能按顺序）</a:t>
            </a:r>
            <a:endParaRPr lang="en-US" altLang="zh-CN" sz="3200" dirty="0">
              <a:ea typeface="MS PGothic" panose="020B0600070205080204" charset="-128"/>
            </a:endParaRPr>
          </a:p>
          <a:p>
            <a:pPr>
              <a:buFont typeface="Monotype Sorts" charset="2"/>
              <a:buNone/>
            </a:pP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 (File Allocation Table) variation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/>
                </a:solidFill>
                <a:ea typeface="MS PGothic" panose="020B0600070205080204" charset="-128"/>
              </a:rPr>
              <a:t>FAT (File Allocation Table) variation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Beginning of volume has table, indexed by block number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Much like a linked list, but faster on disk and cacheable </a:t>
            </a:r>
          </a:p>
          <a:p>
            <a:pPr lvl="1"/>
            <a:r>
              <a:rPr lang="en-US" altLang="zh-CN" sz="3200" dirty="0">
                <a:solidFill>
                  <a:srgbClr val="000000"/>
                </a:solidFill>
                <a:ea typeface="MS PGothic" panose="020B0600070205080204" charset="-128"/>
              </a:rPr>
              <a:t>New block allocation simple</a:t>
            </a:r>
          </a:p>
          <a:p>
            <a:pPr>
              <a:buFont typeface="Monotype Sorts" charset="2"/>
              <a:buNone/>
            </a:pP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38" y="1437594"/>
            <a:ext cx="9625491" cy="7170231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990600" y="282802"/>
            <a:ext cx="12344400" cy="768350"/>
          </a:xfrm>
        </p:spPr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File Allocation Table</a:t>
            </a:r>
            <a:endParaRPr kumimoji="1" lang="zh-CN" altLang="en-US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Performance (Time)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pic>
        <p:nvPicPr>
          <p:cNvPr id="4403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476500"/>
            <a:ext cx="5626100" cy="4191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5" name="文本框 3"/>
          <p:cNvSpPr txBox="1">
            <a:spLocks noChangeArrowheads="1"/>
          </p:cNvSpPr>
          <p:nvPr/>
        </p:nvSpPr>
        <p:spPr bwMode="auto">
          <a:xfrm>
            <a:off x="6311900" y="3417888"/>
            <a:ext cx="74072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3068955" indent="-7829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3526155" indent="-7829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983355" indent="-7829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4440555" indent="-7829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Stored at the beginning of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000000"/>
                </a:solidFill>
              </a:rPr>
              <a:t>Significant number of seek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000000"/>
                </a:solidFill>
              </a:rPr>
              <a:t>Cached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Question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a typeface="MS PGothic" panose="020B0600070205080204" charset="-128"/>
              </a:rPr>
              <a:t>FAT16</a:t>
            </a:r>
          </a:p>
          <a:p>
            <a:pPr lvl="1">
              <a:defRPr/>
            </a:pPr>
            <a:r>
              <a:rPr lang="en-US" altLang="zh-CN" sz="2800" dirty="0">
                <a:ea typeface="MS PGothic" panose="020B0600070205080204" charset="-128"/>
              </a:rPr>
              <a:t>Each table entry: 16bits</a:t>
            </a:r>
          </a:p>
          <a:p>
            <a:pPr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Problem: </a:t>
            </a:r>
            <a:endParaRPr lang="zh-CN" altLang="en-US" sz="2800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FAT table length (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max?</a:t>
            </a:r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)</a:t>
            </a:r>
          </a:p>
          <a:p>
            <a:pPr lvl="1">
              <a:defRPr/>
            </a:pPr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FAT table size (in KB, 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max?) </a:t>
            </a:r>
          </a:p>
          <a:p>
            <a:pPr lvl="1">
              <a:defRPr/>
            </a:pPr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Supported disk capacity/partition size 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(block size 4KB)</a:t>
            </a:r>
          </a:p>
          <a:p>
            <a:pPr lvl="2">
              <a:defRPr/>
            </a:pPr>
            <a:r>
              <a:rPr lang="en-US" altLang="zh-CN" sz="2800" dirty="0">
                <a:solidFill>
                  <a:srgbClr val="00B050"/>
                </a:solidFill>
                <a:ea typeface="MS PGothic" panose="020B0600070205080204" charset="-128"/>
              </a:rPr>
              <a:t>Also the 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maximal</a:t>
            </a:r>
            <a:r>
              <a:rPr lang="en-US" altLang="zh-CN" sz="2800" dirty="0">
                <a:solidFill>
                  <a:srgbClr val="00B050"/>
                </a:solidFill>
                <a:ea typeface="MS PGothic" panose="020B0600070205080204" charset="-128"/>
              </a:rPr>
              <a:t> file size</a:t>
            </a:r>
            <a:endParaRPr lang="zh-CN" altLang="en-US" sz="2800" dirty="0">
              <a:solidFill>
                <a:srgbClr val="00B050"/>
              </a:solidFill>
              <a:ea typeface="MS PGothic" panose="020B0600070205080204" charset="-128"/>
            </a:endParaRPr>
          </a:p>
        </p:txBody>
      </p:sp>
      <p:sp>
        <p:nvSpPr>
          <p:cNvPr id="45059" name="文本框 3"/>
          <p:cNvSpPr txBox="1">
            <a:spLocks noChangeArrowheads="1"/>
          </p:cNvSpPr>
          <p:nvPr/>
        </p:nvSpPr>
        <p:spPr bwMode="auto">
          <a:xfrm>
            <a:off x="1492352" y="4049713"/>
            <a:ext cx="346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rgbClr val="FF0000"/>
                </a:solidFill>
              </a:rPr>
              <a:t>question</a:t>
            </a:r>
            <a:endParaRPr kumimoji="1"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F5EC1-0CAA-E7AE-7C8C-53E3EE7A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98" y="1644650"/>
            <a:ext cx="6776402" cy="51340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FAT16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MS PGothic" panose="020B0600070205080204" charset="-128"/>
              </a:rPr>
              <a:t>Assume each FAT entry is represented by 16bits</a:t>
            </a:r>
          </a:p>
          <a:p>
            <a:r>
              <a:rPr lang="en-US" altLang="zh-CN" sz="2800">
                <a:ea typeface="MS PGothic" panose="020B0600070205080204" charset="-128"/>
              </a:rPr>
              <a:t>The FAT has 2</a:t>
            </a:r>
            <a:r>
              <a:rPr lang="en-US" altLang="zh-CN" sz="2800" baseline="30000">
                <a:ea typeface="MS PGothic" panose="020B0600070205080204" charset="-128"/>
              </a:rPr>
              <a:t>16</a:t>
            </a:r>
            <a:r>
              <a:rPr lang="en-US" altLang="zh-CN" sz="2800">
                <a:ea typeface="MS PGothic" panose="020B0600070205080204" charset="-128"/>
              </a:rPr>
              <a:t> entries</a:t>
            </a:r>
          </a:p>
          <a:p>
            <a:r>
              <a:rPr lang="en-US" altLang="zh-CN" sz="2800">
                <a:ea typeface="MS PGothic" panose="020B0600070205080204" charset="-128"/>
              </a:rPr>
              <a:t>The size of the FAT is 16bits * 2</a:t>
            </a:r>
            <a:r>
              <a:rPr lang="en-US" altLang="zh-CN" sz="2800" baseline="30000">
                <a:ea typeface="MS PGothic" panose="020B0600070205080204" charset="-128"/>
              </a:rPr>
              <a:t>16</a:t>
            </a:r>
            <a:r>
              <a:rPr lang="en-US" altLang="zh-CN" sz="2800">
                <a:ea typeface="MS PGothic" panose="020B0600070205080204" charset="-128"/>
              </a:rPr>
              <a:t> = 2B * 2</a:t>
            </a:r>
            <a:r>
              <a:rPr lang="en-US" altLang="zh-CN" sz="2800" baseline="30000">
                <a:ea typeface="MS PGothic" panose="020B0600070205080204" charset="-128"/>
              </a:rPr>
              <a:t>16 </a:t>
            </a:r>
            <a:r>
              <a:rPr lang="en-US" altLang="zh-CN" sz="2800">
                <a:ea typeface="MS PGothic" panose="020B0600070205080204" charset="-128"/>
              </a:rPr>
              <a:t>= 128KB</a:t>
            </a:r>
          </a:p>
          <a:p>
            <a:r>
              <a:rPr lang="en-US" altLang="zh-CN" sz="2800">
                <a:ea typeface="MS PGothic" panose="020B0600070205080204" charset="-128"/>
              </a:rPr>
              <a:t>Each entry points to a 4KB block</a:t>
            </a:r>
          </a:p>
          <a:p>
            <a:r>
              <a:rPr lang="en-US" altLang="zh-CN" sz="2800">
                <a:ea typeface="MS PGothic" panose="020B0600070205080204" charset="-128"/>
              </a:rPr>
              <a:t>The support disk capacity is 4KB * 2</a:t>
            </a:r>
            <a:r>
              <a:rPr lang="en-US" altLang="zh-CN" sz="2800" baseline="30000">
                <a:ea typeface="MS PGothic" panose="020B0600070205080204" charset="-128"/>
              </a:rPr>
              <a:t>16</a:t>
            </a:r>
            <a:r>
              <a:rPr lang="en-US" altLang="zh-CN" sz="2800">
                <a:ea typeface="MS PGothic" panose="020B0600070205080204" charset="-128"/>
              </a:rPr>
              <a:t> = 2</a:t>
            </a:r>
            <a:r>
              <a:rPr lang="en-US" altLang="zh-CN" sz="2800" baseline="30000">
                <a:ea typeface="MS PGothic" panose="020B0600070205080204" charset="-128"/>
              </a:rPr>
              <a:t>8 </a:t>
            </a:r>
            <a:r>
              <a:rPr lang="en-US" altLang="zh-CN" sz="2800">
                <a:ea typeface="MS PGothic" panose="020B0600070205080204" charset="-128"/>
              </a:rPr>
              <a:t>* 2</a:t>
            </a:r>
            <a:r>
              <a:rPr lang="en-US" altLang="zh-CN" sz="2800" baseline="30000">
                <a:ea typeface="MS PGothic" panose="020B0600070205080204" charset="-128"/>
              </a:rPr>
              <a:t>20 </a:t>
            </a:r>
            <a:r>
              <a:rPr lang="en-US" altLang="zh-CN" sz="2800">
                <a:ea typeface="MS PGothic" panose="020B0600070205080204" charset="-128"/>
              </a:rPr>
              <a:t>B = 256MB</a:t>
            </a:r>
            <a:endParaRPr lang="zh-CN" altLang="en-US" sz="280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charset="-128"/>
              </a:rPr>
              <a:t>Allocation Methods - Indexed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2344400" cy="1924050"/>
          </a:xfrm>
        </p:spPr>
        <p:txBody>
          <a:bodyPr/>
          <a:lstStyle/>
          <a:p>
            <a:r>
              <a:rPr lang="en-US" altLang="zh-CN" sz="3200" b="1">
                <a:solidFill>
                  <a:srgbClr val="3366FF"/>
                </a:solidFill>
                <a:ea typeface="MS PGothic" panose="020B0600070205080204" charset="-128"/>
              </a:rPr>
              <a:t>Indexed allocation</a:t>
            </a:r>
          </a:p>
          <a:p>
            <a:pPr lvl="1"/>
            <a:r>
              <a:rPr lang="en-US" altLang="zh-CN" sz="3200">
                <a:solidFill>
                  <a:srgbClr val="000000"/>
                </a:solidFill>
                <a:ea typeface="MS PGothic" panose="020B0600070205080204" charset="-128"/>
              </a:rPr>
              <a:t>Each file has its own </a:t>
            </a:r>
            <a:r>
              <a:rPr lang="en-US" altLang="zh-CN" sz="3200" b="1">
                <a:solidFill>
                  <a:srgbClr val="3366FF"/>
                </a:solidFill>
                <a:ea typeface="MS PGothic" panose="020B0600070205080204" charset="-128"/>
              </a:rPr>
              <a:t>index block</a:t>
            </a:r>
            <a:r>
              <a:rPr lang="en-US" altLang="zh-CN" sz="3200">
                <a:solidFill>
                  <a:srgbClr val="000000"/>
                </a:solidFill>
                <a:ea typeface="MS PGothic" panose="020B0600070205080204" charset="-128"/>
              </a:rPr>
              <a:t>(s) of pointers to its data blocks</a:t>
            </a:r>
          </a:p>
          <a:p>
            <a:endParaRPr lang="en-US" altLang="zh-CN" sz="3200">
              <a:solidFill>
                <a:srgbClr val="000000"/>
              </a:solidFill>
              <a:ea typeface="MS PGothic" panose="020B0600070205080204" charset="-128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MS PGothic" panose="020B0600070205080204" charset="-128"/>
              </a:rPr>
              <a:t>Logical view</a:t>
            </a:r>
          </a:p>
          <a:p>
            <a:endParaRPr lang="en-US" altLang="zh-CN">
              <a:ea typeface="MS PGothic" panose="020B0600070205080204" charset="-128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610225" y="4643438"/>
            <a:ext cx="909638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5610225" y="5076825"/>
            <a:ext cx="909638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5610225" y="5511800"/>
            <a:ext cx="909638" cy="44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5610225" y="5945188"/>
            <a:ext cx="909638" cy="442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610225" y="6378575"/>
            <a:ext cx="909638" cy="442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7948613" y="4662488"/>
            <a:ext cx="303212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7948613" y="5153025"/>
            <a:ext cx="303212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7948613" y="5645150"/>
            <a:ext cx="303212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7948613" y="6135688"/>
            <a:ext cx="303212" cy="23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7948613" y="6588125"/>
            <a:ext cx="303212" cy="231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>
            <a:off x="6548438" y="4778375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6524625" y="5270500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>
            <a:off x="6537325" y="576738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>
            <a:off x="6542088" y="6238875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6503988" y="669925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5656263" y="6891338"/>
            <a:ext cx="22447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Helvetica" charset="0"/>
              </a:rPr>
              <a:t>index table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Example of Indexed Allocation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49154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300163"/>
            <a:ext cx="9232900" cy="720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087100" y="3475038"/>
            <a:ext cx="2239963" cy="46196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Page table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Review</a:t>
            </a:r>
            <a:endParaRPr kumimoji="1" lang="zh-CN" altLang="en-US">
              <a:ea typeface="MS PGothic" panose="020B0600070205080204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238" y="3284538"/>
          <a:ext cx="13030194" cy="108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6" name="文本框 2"/>
          <p:cNvSpPr txBox="1">
            <a:spLocks noChangeArrowheads="1"/>
          </p:cNvSpPr>
          <p:nvPr/>
        </p:nvSpPr>
        <p:spPr bwMode="auto">
          <a:xfrm>
            <a:off x="503238" y="2606675"/>
            <a:ext cx="117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MBR</a:t>
            </a:r>
            <a:endParaRPr kumimoji="1" lang="zh-CN" altLang="en-US" sz="2000"/>
          </a:p>
        </p:txBody>
      </p:sp>
      <p:sp>
        <p:nvSpPr>
          <p:cNvPr id="9257" name="文本框 5"/>
          <p:cNvSpPr txBox="1">
            <a:spLocks noChangeArrowheads="1"/>
          </p:cNvSpPr>
          <p:nvPr/>
        </p:nvSpPr>
        <p:spPr bwMode="auto">
          <a:xfrm>
            <a:off x="4060825" y="2576513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Partition1</a:t>
            </a:r>
            <a:endParaRPr kumimoji="1" lang="zh-CN" altLang="en-US" sz="2000"/>
          </a:p>
        </p:txBody>
      </p:sp>
      <p:sp>
        <p:nvSpPr>
          <p:cNvPr id="9258" name="文本框 6"/>
          <p:cNvSpPr txBox="1">
            <a:spLocks noChangeArrowheads="1"/>
          </p:cNvSpPr>
          <p:nvPr/>
        </p:nvSpPr>
        <p:spPr bwMode="auto">
          <a:xfrm>
            <a:off x="9699625" y="2560638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Partition2</a:t>
            </a:r>
            <a:endParaRPr kumimoji="1" lang="zh-CN" altLang="en-US" sz="20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3238" y="5308600"/>
          <a:ext cx="13030194" cy="10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081088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680" marB="4568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969272" y="4848795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file blocks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Indexed Allocation (Cont.)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056938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ea typeface="MS PGothic" panose="020B0600070205080204" charset="-128"/>
              </a:rPr>
              <a:t>Need index table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MS PGothic" panose="020B0600070205080204" charset="-128"/>
              </a:rPr>
              <a:t>Random access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MS PGothic" panose="020B0600070205080204" charset="-128"/>
              </a:rPr>
              <a:t>Dynamic access without external fragmentation, but have overhead of index block</a:t>
            </a:r>
            <a:endParaRPr lang="zh-CN" altLang="en-US" sz="3200" dirty="0"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How large an index block?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Maximal file size?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MS PGothic" panose="020B0600070205080204" charset="-128"/>
              </a:rPr>
              <a:t>The disk block is 4KB</a:t>
            </a:r>
          </a:p>
          <a:p>
            <a:r>
              <a:rPr lang="en-US" altLang="zh-CN" sz="3200" dirty="0">
                <a:ea typeface="MS PGothic" panose="020B0600070205080204" charset="-128"/>
              </a:rPr>
              <a:t>Each index node occupies </a:t>
            </a:r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a </a:t>
            </a:r>
            <a:r>
              <a:rPr lang="en-US" altLang="zh-CN" sz="3200" dirty="0">
                <a:ea typeface="MS PGothic" panose="020B0600070205080204" charset="-128"/>
              </a:rPr>
              <a:t>block</a:t>
            </a:r>
          </a:p>
          <a:p>
            <a:r>
              <a:rPr lang="en-US" altLang="zh-CN" sz="3200" dirty="0">
                <a:ea typeface="MS PGothic" panose="020B0600070205080204" charset="-128"/>
              </a:rPr>
              <a:t>The size of each index is 4B</a:t>
            </a:r>
          </a:p>
          <a:p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What is the</a:t>
            </a:r>
            <a:r>
              <a:rPr lang="en-US" altLang="zh-CN" sz="3200" b="1" dirty="0">
                <a:solidFill>
                  <a:srgbClr val="3366FF"/>
                </a:solidFill>
                <a:ea typeface="MS PGothic" panose="020B0600070205080204" charset="-128"/>
              </a:rPr>
              <a:t> (max) </a:t>
            </a:r>
            <a:r>
              <a:rPr lang="en-US" altLang="zh-CN" sz="3200" dirty="0">
                <a:solidFill>
                  <a:srgbClr val="FF0000"/>
                </a:solidFill>
                <a:ea typeface="MS PGothic" panose="020B0600070205080204" charset="-128"/>
              </a:rPr>
              <a:t>supported file size?</a:t>
            </a:r>
          </a:p>
          <a:p>
            <a:r>
              <a:rPr lang="en-US" altLang="zh-CN" sz="3200" dirty="0">
                <a:solidFill>
                  <a:srgbClr val="3366FF"/>
                </a:solidFill>
                <a:ea typeface="MS PGothic" panose="020B0600070205080204" charset="-128"/>
              </a:rPr>
              <a:t>Each index node has 4KB/4B = 1K entries</a:t>
            </a:r>
          </a:p>
          <a:p>
            <a:r>
              <a:rPr lang="en-US" altLang="zh-CN" sz="3200" dirty="0">
                <a:solidFill>
                  <a:srgbClr val="3366FF"/>
                </a:solidFill>
                <a:ea typeface="MS PGothic" panose="020B0600070205080204" charset="-128"/>
              </a:rPr>
              <a:t>Each index entry points to a disk block</a:t>
            </a:r>
          </a:p>
          <a:p>
            <a:r>
              <a:rPr lang="en-US" altLang="zh-CN" sz="3200" dirty="0">
                <a:solidFill>
                  <a:srgbClr val="3366FF"/>
                </a:solidFill>
                <a:ea typeface="MS PGothic" panose="020B0600070205080204" charset="-128"/>
              </a:rPr>
              <a:t>The supported file size by one index node is 1K*4KB=4MB</a:t>
            </a:r>
            <a:endParaRPr lang="zh-CN" altLang="en-US" sz="3200" dirty="0">
              <a:solidFill>
                <a:srgbClr val="3366FF"/>
              </a:solidFill>
              <a:ea typeface="MS PGothic" panose="020B0600070205080204" charset="-128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Indexed Allocation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Multi-level index</a:t>
            </a: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6537325" y="1866900"/>
            <a:ext cx="2511425" cy="509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6970713" y="2271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6972300" y="2641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6975475" y="2946400"/>
            <a:ext cx="1644650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970713" y="37957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6972300" y="41656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6972300" y="5384800"/>
            <a:ext cx="1600200" cy="111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10287000" y="1625600"/>
            <a:ext cx="16002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10558463" y="19304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10558463" y="31496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0558463" y="4368800"/>
            <a:ext cx="11001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3998913" y="2576513"/>
            <a:ext cx="164465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4000500" y="28829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000500" y="3251200"/>
            <a:ext cx="1646238" cy="233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4000500" y="5588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1543050" y="2540000"/>
            <a:ext cx="1646238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54290" name="Line 19"/>
          <p:cNvSpPr>
            <a:spLocks noChangeShapeType="1"/>
          </p:cNvSpPr>
          <p:nvPr/>
        </p:nvSpPr>
        <p:spPr bwMode="auto">
          <a:xfrm>
            <a:off x="3200400" y="27051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V="1">
            <a:off x="5637213" y="2438400"/>
            <a:ext cx="13350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5637213" y="3041650"/>
            <a:ext cx="132873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>
            <a:off x="5651500" y="5734050"/>
            <a:ext cx="1328738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4665663" y="4052888"/>
            <a:ext cx="3413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  <a:sym typeface="MT Extra" panose="05050102010205020202" charset="2"/>
              </a:rPr>
              <a:t></a:t>
            </a:r>
            <a:endParaRPr lang="en-US" altLang="zh-CN">
              <a:latin typeface="Helvetica" charset="0"/>
            </a:endParaRPr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 flipH="1" flipV="1">
            <a:off x="8601075" y="3981450"/>
            <a:ext cx="1965325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 flipH="1" flipV="1">
            <a:off x="8609013" y="2743200"/>
            <a:ext cx="19431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7" name="Line 26"/>
          <p:cNvSpPr>
            <a:spLocks noChangeShapeType="1"/>
          </p:cNvSpPr>
          <p:nvPr/>
        </p:nvSpPr>
        <p:spPr bwMode="auto">
          <a:xfrm flipH="1">
            <a:off x="8594725" y="2247900"/>
            <a:ext cx="19637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622" tIns="65311" rIns="130622" bIns="65311" anchor="ctr"/>
          <a:lstStyle/>
          <a:p>
            <a:endParaRPr lang="zh-CN" altLang="en-US"/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4160838" y="6078538"/>
            <a:ext cx="14176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outer-index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7070725" y="7167563"/>
            <a:ext cx="137953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index table</a:t>
            </a: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10936288" y="7138988"/>
            <a:ext cx="55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file</a:t>
            </a:r>
          </a:p>
        </p:txBody>
      </p:sp>
      <p:sp>
        <p:nvSpPr>
          <p:cNvPr id="54302" name="文本框 30"/>
          <p:cNvSpPr txBox="1">
            <a:spLocks noChangeArrowheads="1"/>
          </p:cNvSpPr>
          <p:nvPr/>
        </p:nvSpPr>
        <p:spPr bwMode="auto">
          <a:xfrm>
            <a:off x="666750" y="4244975"/>
            <a:ext cx="290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Recall: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</a:rPr>
              <a:t>Page table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Multi-level index</a:t>
            </a:r>
          </a:p>
        </p:txBody>
      </p:sp>
      <p:pic>
        <p:nvPicPr>
          <p:cNvPr id="5632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273175"/>
            <a:ext cx="4779963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1014413" y="4640263"/>
            <a:ext cx="12344400" cy="3771900"/>
          </a:xfrm>
        </p:spPr>
        <p:txBody>
          <a:bodyPr/>
          <a:lstStyle/>
          <a:p>
            <a:r>
              <a:rPr lang="en-US" altLang="zh-CN" sz="2400" dirty="0">
                <a:ea typeface="MS PGothic" panose="020B0600070205080204" charset="-128"/>
              </a:rPr>
              <a:t>The disk block is 4KB</a:t>
            </a:r>
          </a:p>
          <a:p>
            <a:r>
              <a:rPr lang="en-US" altLang="zh-CN" sz="2400" dirty="0">
                <a:ea typeface="MS PGothic" panose="020B0600070205080204" charset="-128"/>
              </a:rPr>
              <a:t>Each index node occupies a block</a:t>
            </a:r>
          </a:p>
          <a:p>
            <a:r>
              <a:rPr lang="en-US" altLang="zh-CN" sz="2400" dirty="0">
                <a:ea typeface="MS PGothic" panose="020B0600070205080204" charset="-128"/>
              </a:rPr>
              <a:t>The size of each index is 4B</a:t>
            </a:r>
          </a:p>
          <a:p>
            <a:r>
              <a:rPr lang="en-US" altLang="zh-CN" sz="2400" dirty="0">
                <a:ea typeface="MS PGothic" panose="020B0600070205080204" charset="-128"/>
              </a:rPr>
              <a:t>Each index node has 4KB/4B = 1K entries</a:t>
            </a:r>
            <a:endParaRPr lang="zh-CN" altLang="en-US" sz="2400" dirty="0">
              <a:ea typeface="MS PGothic" panose="020B0600070205080204" charset="-128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MS PGothic" panose="020B0600070205080204" charset="-128"/>
              </a:rPr>
              <a:t>The supported file size?</a:t>
            </a:r>
          </a:p>
          <a:p>
            <a:r>
              <a:rPr lang="en-US" altLang="zh-CN" sz="2400" dirty="0">
                <a:solidFill>
                  <a:srgbClr val="3366FF"/>
                </a:solidFill>
                <a:ea typeface="MS PGothic" panose="020B0600070205080204" charset="-128"/>
              </a:rPr>
              <a:t>The outer index node points 1K index node</a:t>
            </a:r>
          </a:p>
          <a:p>
            <a:r>
              <a:rPr lang="en-US" altLang="zh-CN" sz="2400" dirty="0">
                <a:solidFill>
                  <a:srgbClr val="3366FF"/>
                </a:solidFill>
                <a:ea typeface="MS PGothic" panose="020B0600070205080204" charset="-128"/>
              </a:rPr>
              <a:t>Each index node points to 1K file blocks</a:t>
            </a:r>
          </a:p>
          <a:p>
            <a:r>
              <a:rPr lang="en-US" altLang="zh-CN" sz="2400" dirty="0">
                <a:solidFill>
                  <a:srgbClr val="3366FF"/>
                </a:solidFill>
                <a:ea typeface="MS PGothic" panose="020B0600070205080204" charset="-128"/>
              </a:rPr>
              <a:t>The supported file size by one outer index node is 1K*1K*4KB=4GB</a:t>
            </a:r>
            <a:endParaRPr lang="zh-CN" altLang="en-US" sz="2400" dirty="0">
              <a:solidFill>
                <a:srgbClr val="3366FF"/>
              </a:solidFill>
              <a:ea typeface="MS PGothic" panose="020B0600070205080204" charset="-128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208328" y="5182235"/>
            <a:ext cx="346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</a:rPr>
              <a:t>question</a:t>
            </a:r>
            <a:endParaRPr kumimoji="1"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550863"/>
            <a:ext cx="12344400" cy="6096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MS PGothic" panose="020B0600070205080204" charset="-128"/>
              </a:rPr>
              <a:t>Combined Scheme:  UNIX UFS </a:t>
            </a:r>
          </a:p>
        </p:txBody>
      </p:sp>
      <p:pic>
        <p:nvPicPr>
          <p:cNvPr id="5939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1325563"/>
            <a:ext cx="8321675" cy="78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文本框 1"/>
          <p:cNvSpPr txBox="1">
            <a:spLocks noChangeArrowheads="1"/>
          </p:cNvSpPr>
          <p:nvPr/>
        </p:nvSpPr>
        <p:spPr bwMode="auto">
          <a:xfrm>
            <a:off x="8937625" y="1851025"/>
            <a:ext cx="35893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Support files with small or huge size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59396" name="左大括号 1"/>
          <p:cNvSpPr/>
          <p:nvPr/>
        </p:nvSpPr>
        <p:spPr bwMode="auto">
          <a:xfrm>
            <a:off x="2462213" y="1411288"/>
            <a:ext cx="531812" cy="5202237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" name="文本框 2"/>
          <p:cNvSpPr txBox="1">
            <a:spLocks noChangeArrowheads="1"/>
          </p:cNvSpPr>
          <p:nvPr/>
        </p:nvSpPr>
        <p:spPr bwMode="auto">
          <a:xfrm>
            <a:off x="1674813" y="3781425"/>
            <a:ext cx="1319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3366FF"/>
                </a:solidFill>
              </a:rPr>
              <a:t>FCB</a:t>
            </a:r>
            <a:endParaRPr kumimoji="1" lang="zh-CN" altLang="en-US" sz="2400"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charset="-128"/>
              </a:rPr>
              <a:t>Performance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MS PGothic" panose="020B0600070205080204" charset="-128"/>
              </a:rPr>
              <a:t>Best method depends on file access type</a:t>
            </a:r>
          </a:p>
          <a:p>
            <a:pPr lvl="1"/>
            <a:r>
              <a:rPr lang="en-US" altLang="zh-CN" sz="3200" dirty="0">
                <a:ea typeface="MS PGothic" panose="020B0600070205080204" charset="-128"/>
              </a:rPr>
              <a:t>Contiguous great for sequential and random</a:t>
            </a:r>
          </a:p>
          <a:p>
            <a:r>
              <a:rPr lang="en-US" altLang="zh-CN" sz="3200" dirty="0">
                <a:ea typeface="MS PGothic" panose="020B0600070205080204" charset="-128"/>
              </a:rPr>
              <a:t>Linked good for sequential, not random</a:t>
            </a:r>
            <a:r>
              <a:rPr lang="zh-CN" altLang="en-US" sz="3200" dirty="0">
                <a:ea typeface="MS PGothic" panose="020B0600070205080204" charset="-128"/>
              </a:rPr>
              <a:t>（</a:t>
            </a:r>
            <a:r>
              <a:rPr lang="en-US" altLang="zh-CN" sz="3200" dirty="0">
                <a:ea typeface="MS PGothic" panose="020B0600070205080204" charset="-128"/>
              </a:rPr>
              <a:t>FAT can</a:t>
            </a:r>
            <a:r>
              <a:rPr lang="zh-CN" altLang="en-US" sz="3200" dirty="0">
                <a:ea typeface="MS PGothic" panose="020B0600070205080204" charset="-128"/>
              </a:rPr>
              <a:t>）</a:t>
            </a:r>
            <a:endParaRPr lang="en-US" altLang="zh-CN" sz="3200" dirty="0">
              <a:ea typeface="MS PGothic" panose="020B0600070205080204" charset="-128"/>
            </a:endParaRPr>
          </a:p>
          <a:p>
            <a:r>
              <a:rPr lang="en-US" altLang="zh-CN" sz="3200" dirty="0">
                <a:ea typeface="MS PGothic" panose="020B0600070205080204" charset="-128"/>
              </a:rPr>
              <a:t>Indexed more complex</a:t>
            </a:r>
          </a:p>
          <a:p>
            <a:pPr lvl="1"/>
            <a:r>
              <a:rPr lang="en-US" altLang="zh-CN" sz="3200" dirty="0">
                <a:ea typeface="MS PGothic" panose="020B0600070205080204" charset="-128"/>
              </a:rPr>
              <a:t>Double-index access could require 2 index block reads then data block read</a:t>
            </a:r>
          </a:p>
          <a:p>
            <a:pPr lvl="1"/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Comparison: FAT vs Index Table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5125" y="1396365"/>
          <a:ext cx="12665075" cy="88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FAT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5125" y="7893685"/>
          <a:ext cx="12665075" cy="88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FCBs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 bwMode="auto">
          <a:xfrm flipH="1">
            <a:off x="2857500" y="2280093"/>
            <a:ext cx="1485900" cy="94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线箭头连接符 9"/>
          <p:cNvCxnSpPr/>
          <p:nvPr/>
        </p:nvCxnSpPr>
        <p:spPr bwMode="auto">
          <a:xfrm flipH="1" flipV="1">
            <a:off x="2857500" y="6835140"/>
            <a:ext cx="2240280" cy="1058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1005840" y="3275991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Each file system has 1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5840" y="6373475"/>
            <a:ext cx="333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Each file has 1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>
            <a:off x="8801100" y="2313961"/>
            <a:ext cx="2080260" cy="681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/>
          <p:cNvCxnSpPr/>
          <p:nvPr/>
        </p:nvCxnSpPr>
        <p:spPr bwMode="auto">
          <a:xfrm flipV="1">
            <a:off x="8298180" y="7200900"/>
            <a:ext cx="3360420" cy="69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9692640" y="3027342"/>
            <a:ext cx="402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Directory entry contains meta data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75620" y="6419641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Directory entry points to FCB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pic>
        <p:nvPicPr>
          <p:cNvPr id="2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80" y="3113966"/>
            <a:ext cx="5486400" cy="408693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4610418" y="4519285"/>
            <a:ext cx="145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linked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>
            <a:cxnSpLocks/>
          </p:cNvCxnSpPr>
          <p:nvPr/>
        </p:nvCxnSpPr>
        <p:spPr bwMode="auto">
          <a:xfrm flipH="1">
            <a:off x="6134100" y="2196783"/>
            <a:ext cx="1895952" cy="1141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ACC0A399-707F-289C-DF0A-860259DC09E0}"/>
              </a:ext>
            </a:extLst>
          </p:cNvPr>
          <p:cNvSpPr/>
          <p:nvPr/>
        </p:nvSpPr>
        <p:spPr bwMode="auto">
          <a:xfrm>
            <a:off x="221673" y="0"/>
            <a:ext cx="2004291" cy="13624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Comparison: FAT vs Index Table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5125" y="1396365"/>
          <a:ext cx="12665075" cy="88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FAT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5125" y="7893685"/>
          <a:ext cx="12665075" cy="88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FCBs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24" marB="45624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 bwMode="auto">
          <a:xfrm flipH="1">
            <a:off x="2857500" y="2280093"/>
            <a:ext cx="1485900" cy="94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线箭头连接符 9"/>
          <p:cNvCxnSpPr/>
          <p:nvPr/>
        </p:nvCxnSpPr>
        <p:spPr bwMode="auto">
          <a:xfrm flipH="1" flipV="1">
            <a:off x="2857500" y="6835140"/>
            <a:ext cx="2240280" cy="1058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1005840" y="3275991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Each file system has 1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5840" y="6373475"/>
            <a:ext cx="333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Each file has 1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>
            <a:off x="8801100" y="2313961"/>
            <a:ext cx="2080260" cy="681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/>
          <p:cNvCxnSpPr/>
          <p:nvPr/>
        </p:nvCxnSpPr>
        <p:spPr bwMode="auto">
          <a:xfrm flipV="1">
            <a:off x="8298180" y="7200900"/>
            <a:ext cx="3360420" cy="69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9692640" y="3027342"/>
            <a:ext cx="402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Directory entry contains meta data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75620" y="6419641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66FF"/>
                </a:solidFill>
              </a:rPr>
              <a:t>Directory entry points to FCB</a:t>
            </a:r>
            <a:endParaRPr kumimoji="1" lang="zh-CN" altLang="en-US" sz="2400" b="1" dirty="0">
              <a:solidFill>
                <a:srgbClr val="3366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63815" y="2422885"/>
            <a:ext cx="161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indexed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CAA1F-EDBA-4854-8892-25C48D68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59" y="3061352"/>
            <a:ext cx="5390032" cy="4208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7412731" y="6706269"/>
            <a:ext cx="277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Index Table 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4" name="直线箭头连接符 15">
            <a:extLst>
              <a:ext uri="{FF2B5EF4-FFF2-40B4-BE49-F238E27FC236}">
                <a16:creationId xmlns:a16="http://schemas.microsoft.com/office/drawing/2014/main" id="{0FE1F762-C2D6-4A2D-8472-98CD9E877A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517594" y="6604307"/>
            <a:ext cx="1895137" cy="1308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7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822325" y="3981450"/>
            <a:ext cx="12344400" cy="768350"/>
          </a:xfrm>
        </p:spPr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Free Space Management</a:t>
            </a:r>
            <a:endParaRPr kumimoji="1" lang="zh-CN" altLang="en-US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Management Strategy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Bitmap</a:t>
            </a:r>
            <a:r>
              <a:rPr kumimoji="1" lang="zh-CN" altLang="en-US" sz="3200" dirty="0"/>
              <a:t>（位图）</a:t>
            </a:r>
            <a:endParaRPr kumimoji="1" lang="en-US" altLang="zh-CN" sz="3200" dirty="0"/>
          </a:p>
          <a:p>
            <a:r>
              <a:rPr lang="en-US" altLang="zh-CN" sz="3200" dirty="0"/>
              <a:t>Linked </a:t>
            </a:r>
            <a:r>
              <a:rPr lang="zh-CN" altLang="en-US" sz="3200" dirty="0"/>
              <a:t>（链表）</a:t>
            </a:r>
            <a:endParaRPr lang="en-US" altLang="zh-CN" sz="3200" dirty="0"/>
          </a:p>
          <a:p>
            <a:r>
              <a:rPr kumimoji="1" lang="en-US" altLang="zh-CN" sz="3200" dirty="0"/>
              <a:t>FAT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file allocate table</a:t>
            </a:r>
            <a:r>
              <a:rPr kumimoji="1" lang="zh-CN" altLang="en-US" sz="3200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Review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10242" name="文本框 2"/>
          <p:cNvSpPr txBox="1">
            <a:spLocks noChangeArrowheads="1"/>
          </p:cNvSpPr>
          <p:nvPr/>
        </p:nvSpPr>
        <p:spPr bwMode="auto">
          <a:xfrm>
            <a:off x="503238" y="2606675"/>
            <a:ext cx="117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MBR</a:t>
            </a:r>
            <a:endParaRPr kumimoji="1" lang="zh-CN" altLang="en-US" sz="2000"/>
          </a:p>
        </p:txBody>
      </p:sp>
      <p:sp>
        <p:nvSpPr>
          <p:cNvPr id="10243" name="文本框 5"/>
          <p:cNvSpPr txBox="1">
            <a:spLocks noChangeArrowheads="1"/>
          </p:cNvSpPr>
          <p:nvPr/>
        </p:nvSpPr>
        <p:spPr bwMode="auto">
          <a:xfrm>
            <a:off x="4060825" y="2576513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Partition1</a:t>
            </a:r>
            <a:endParaRPr kumimoji="1" lang="zh-CN" altLang="en-US" sz="2000"/>
          </a:p>
        </p:txBody>
      </p:sp>
      <p:sp>
        <p:nvSpPr>
          <p:cNvPr id="10244" name="文本框 6"/>
          <p:cNvSpPr txBox="1">
            <a:spLocks noChangeArrowheads="1"/>
          </p:cNvSpPr>
          <p:nvPr/>
        </p:nvSpPr>
        <p:spPr bwMode="auto">
          <a:xfrm>
            <a:off x="9699625" y="2560638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Partition2</a:t>
            </a:r>
            <a:endParaRPr kumimoji="1" lang="zh-CN" altLang="en-US" sz="20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3238" y="3686175"/>
          <a:ext cx="13030194" cy="108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664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T="45747" marB="457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85" name="左大括号 9"/>
          <p:cNvSpPr/>
          <p:nvPr/>
        </p:nvSpPr>
        <p:spPr bwMode="auto">
          <a:xfrm rot="-5400000">
            <a:off x="1783556" y="4277519"/>
            <a:ext cx="468313" cy="1450975"/>
          </a:xfrm>
          <a:prstGeom prst="leftBrace">
            <a:avLst>
              <a:gd name="adj1" fmla="val 833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86" name="左大括号 10"/>
          <p:cNvSpPr/>
          <p:nvPr/>
        </p:nvSpPr>
        <p:spPr bwMode="auto">
          <a:xfrm rot="-5400000">
            <a:off x="4860925" y="2714625"/>
            <a:ext cx="468313" cy="4576763"/>
          </a:xfrm>
          <a:prstGeom prst="leftBrace">
            <a:avLst>
              <a:gd name="adj1" fmla="val 832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092994" y="5228600"/>
            <a:ext cx="18938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dirty="0"/>
              <a:t>Other management information</a:t>
            </a:r>
            <a:endParaRPr kumimoji="1" lang="zh-CN" altLang="en-US" sz="2000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656138" y="5354638"/>
            <a:ext cx="1608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Directory and data</a:t>
            </a:r>
            <a:endParaRPr kumimoji="1" lang="zh-CN" altLang="en-US" sz="2000" dirty="0"/>
          </a:p>
        </p:txBody>
      </p:sp>
      <p:sp>
        <p:nvSpPr>
          <p:cNvPr id="10289" name="文本框 13"/>
          <p:cNvSpPr txBox="1">
            <a:spLocks noChangeArrowheads="1"/>
          </p:cNvSpPr>
          <p:nvPr/>
        </p:nvSpPr>
        <p:spPr bwMode="auto">
          <a:xfrm>
            <a:off x="1682750" y="3170238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/>
              <a:t>block</a:t>
            </a:r>
            <a:endParaRPr kumimoji="1" lang="zh-CN" altLang="en-US" sz="2000"/>
          </a:p>
        </p:txBody>
      </p:sp>
      <p:sp>
        <p:nvSpPr>
          <p:cNvPr id="15" name="左大括号 14"/>
          <p:cNvSpPr/>
          <p:nvPr/>
        </p:nvSpPr>
        <p:spPr bwMode="auto">
          <a:xfrm rot="-5400000">
            <a:off x="3406776" y="5094287"/>
            <a:ext cx="412750" cy="2695575"/>
          </a:xfrm>
          <a:prstGeom prst="leftBrace">
            <a:avLst>
              <a:gd name="adj1" fmla="val 834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665413" y="6775450"/>
            <a:ext cx="189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/>
              <a:t>file system 1</a:t>
            </a:r>
            <a:endParaRPr kumimoji="1"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369888"/>
            <a:ext cx="11291887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Free-Space Management: </a:t>
            </a:r>
            <a:r>
              <a:rPr lang="en-US" altLang="zh-CN">
                <a:solidFill>
                  <a:srgbClr val="FF0000"/>
                </a:solidFill>
                <a:ea typeface="MS PGothic" panose="020B0600070205080204" charset="-128"/>
              </a:rPr>
              <a:t>bitmap</a:t>
            </a:r>
          </a:p>
        </p:txBody>
      </p:sp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4525963" y="2062163"/>
            <a:ext cx="54133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5019675" y="2062163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5511800" y="2062163"/>
            <a:ext cx="541338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6005513" y="2062163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2" name="Rectangle 8"/>
          <p:cNvSpPr>
            <a:spLocks noChangeArrowheads="1"/>
          </p:cNvSpPr>
          <p:nvPr/>
        </p:nvSpPr>
        <p:spPr bwMode="auto">
          <a:xfrm>
            <a:off x="6497638" y="2062163"/>
            <a:ext cx="54133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3" name="Rectangle 9"/>
          <p:cNvSpPr>
            <a:spLocks noChangeArrowheads="1"/>
          </p:cNvSpPr>
          <p:nvPr/>
        </p:nvSpPr>
        <p:spPr bwMode="auto">
          <a:xfrm>
            <a:off x="6991350" y="2062163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7534275" y="2062163"/>
            <a:ext cx="18288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altLang="zh-CN" sz="2900">
                <a:latin typeface="Helvetica" charset="0"/>
              </a:rPr>
              <a:t>…</a:t>
            </a:r>
            <a:endParaRPr lang="en-US" altLang="zh-CN">
              <a:latin typeface="Helvetica" charset="0"/>
            </a:endParaRPr>
          </a:p>
        </p:txBody>
      </p:sp>
      <p:sp>
        <p:nvSpPr>
          <p:cNvPr id="65545" name="Rectangle 11"/>
          <p:cNvSpPr>
            <a:spLocks noChangeArrowheads="1"/>
          </p:cNvSpPr>
          <p:nvPr/>
        </p:nvSpPr>
        <p:spPr bwMode="auto">
          <a:xfrm>
            <a:off x="9363075" y="2062163"/>
            <a:ext cx="53975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endParaRPr lang="zh-CN" altLang="zh-CN"/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4598988" y="1555750"/>
            <a:ext cx="3921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0</a:t>
            </a:r>
          </a:p>
        </p:txBody>
      </p:sp>
      <p:sp>
        <p:nvSpPr>
          <p:cNvPr id="65547" name="Text Box 13"/>
          <p:cNvSpPr txBox="1">
            <a:spLocks noChangeArrowheads="1"/>
          </p:cNvSpPr>
          <p:nvPr/>
        </p:nvSpPr>
        <p:spPr bwMode="auto">
          <a:xfrm>
            <a:off x="5056188" y="1555750"/>
            <a:ext cx="3921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1</a:t>
            </a:r>
          </a:p>
        </p:txBody>
      </p:sp>
      <p:sp>
        <p:nvSpPr>
          <p:cNvPr id="65548" name="Text Box 14"/>
          <p:cNvSpPr txBox="1">
            <a:spLocks noChangeArrowheads="1"/>
          </p:cNvSpPr>
          <p:nvPr/>
        </p:nvSpPr>
        <p:spPr bwMode="auto">
          <a:xfrm>
            <a:off x="5741988" y="1555750"/>
            <a:ext cx="3921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2</a:t>
            </a:r>
          </a:p>
        </p:txBody>
      </p:sp>
      <p:sp>
        <p:nvSpPr>
          <p:cNvPr id="65549" name="Text Box 15"/>
          <p:cNvSpPr txBox="1">
            <a:spLocks noChangeArrowheads="1"/>
          </p:cNvSpPr>
          <p:nvPr/>
        </p:nvSpPr>
        <p:spPr bwMode="auto">
          <a:xfrm>
            <a:off x="9297988" y="1555750"/>
            <a:ext cx="596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charset="0"/>
              </a:rPr>
              <a:t>n-1</a:t>
            </a:r>
          </a:p>
        </p:txBody>
      </p:sp>
      <p:sp>
        <p:nvSpPr>
          <p:cNvPr id="65550" name="Text Box 16"/>
          <p:cNvSpPr txBox="1">
            <a:spLocks noChangeArrowheads="1"/>
          </p:cNvSpPr>
          <p:nvPr/>
        </p:nvSpPr>
        <p:spPr bwMode="auto">
          <a:xfrm>
            <a:off x="4175125" y="3165475"/>
            <a:ext cx="1231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latin typeface="Helvetica" charset="0"/>
              </a:rPr>
              <a:t>bit[</a:t>
            </a:r>
            <a:r>
              <a:rPr lang="en-US" altLang="zh-CN" sz="2800" i="1">
                <a:latin typeface="Helvetica" charset="0"/>
              </a:rPr>
              <a:t>i</a:t>
            </a:r>
            <a:r>
              <a:rPr lang="en-US" altLang="zh-CN" sz="2800">
                <a:latin typeface="Helvetica" charset="0"/>
              </a:rPr>
              <a:t>] =</a:t>
            </a:r>
          </a:p>
        </p:txBody>
      </p:sp>
      <p:sp>
        <p:nvSpPr>
          <p:cNvPr id="65551" name="Text Box 17"/>
          <p:cNvSpPr txBox="1">
            <a:spLocks noChangeArrowheads="1"/>
          </p:cNvSpPr>
          <p:nvPr/>
        </p:nvSpPr>
        <p:spPr bwMode="auto">
          <a:xfrm rot="-5400000">
            <a:off x="4734719" y="3180557"/>
            <a:ext cx="139223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900">
                <a:latin typeface="Helvetica" charset="0"/>
                <a:sym typeface="MT Extra" panose="05050102010205020202" charset="2"/>
              </a:rPr>
              <a:t></a:t>
            </a:r>
            <a:endParaRPr lang="en-US" altLang="zh-CN" sz="7700">
              <a:latin typeface="Helvetica" charset="0"/>
              <a:sym typeface="Monotype Sorts" charset="2"/>
            </a:endParaRPr>
          </a:p>
        </p:txBody>
      </p:sp>
      <p:sp>
        <p:nvSpPr>
          <p:cNvPr id="65552" name="Text Box 18"/>
          <p:cNvSpPr txBox="1">
            <a:spLocks noChangeArrowheads="1"/>
          </p:cNvSpPr>
          <p:nvPr/>
        </p:nvSpPr>
        <p:spPr bwMode="auto">
          <a:xfrm>
            <a:off x="5819775" y="2854325"/>
            <a:ext cx="37766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Helvetica" charset="0"/>
              </a:rPr>
              <a:t>1 </a:t>
            </a:r>
            <a:r>
              <a:rPr lang="en-US" altLang="zh-CN" sz="2800" dirty="0">
                <a:latin typeface="Helvetica" charset="0"/>
                <a:sym typeface="Symbol" panose="05050102010706020507" charset="2"/>
              </a:rPr>
              <a:t> block[</a:t>
            </a:r>
            <a:r>
              <a:rPr lang="en-US" altLang="zh-CN" sz="2800" i="1" dirty="0" err="1">
                <a:latin typeface="Helvetica" charset="0"/>
                <a:sym typeface="Symbol" panose="05050102010706020507" charset="2"/>
              </a:rPr>
              <a:t>i</a:t>
            </a:r>
            <a:r>
              <a:rPr lang="en-US" altLang="zh-CN" sz="2800" dirty="0">
                <a:latin typeface="Helvetica" charset="0"/>
                <a:sym typeface="Symbol" panose="05050102010706020507" charset="2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Helvetica" charset="0"/>
                <a:sym typeface="Symbol" panose="05050102010706020507" charset="2"/>
              </a:rPr>
              <a:t>occupied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sym typeface="Symbol" panose="05050102010706020507" charset="2"/>
              </a:rPr>
              <a:t>0 </a:t>
            </a:r>
            <a:r>
              <a:rPr lang="en-US" altLang="zh-CN" sz="2800" dirty="0">
                <a:latin typeface="Helvetica" charset="0"/>
              </a:rPr>
              <a:t> </a:t>
            </a:r>
            <a:r>
              <a:rPr lang="en-US" altLang="zh-CN" sz="2800" dirty="0">
                <a:latin typeface="Helvetica" charset="0"/>
                <a:sym typeface="Symbol" panose="05050102010706020507" charset="2"/>
              </a:rPr>
              <a:t> block[</a:t>
            </a:r>
            <a:r>
              <a:rPr lang="en-US" altLang="zh-CN" sz="2800" i="1" dirty="0" err="1">
                <a:latin typeface="Helvetica" charset="0"/>
                <a:sym typeface="Symbol" panose="05050102010706020507" charset="2"/>
              </a:rPr>
              <a:t>i</a:t>
            </a:r>
            <a:r>
              <a:rPr lang="en-US" altLang="zh-CN" sz="2800" dirty="0">
                <a:latin typeface="Helvetica" charset="0"/>
                <a:sym typeface="Symbol" panose="05050102010706020507" charset="2"/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  <a:latin typeface="Helvetica" charset="0"/>
                <a:sym typeface="Symbol" panose="05050102010706020507" charset="2"/>
              </a:rPr>
              <a:t>free</a:t>
            </a:r>
          </a:p>
        </p:txBody>
      </p:sp>
      <p:sp>
        <p:nvSpPr>
          <p:cNvPr id="65553" name="Rectangle 19"/>
          <p:cNvSpPr>
            <a:spLocks noChangeArrowheads="1"/>
          </p:cNvSpPr>
          <p:nvPr/>
        </p:nvSpPr>
        <p:spPr bwMode="auto">
          <a:xfrm>
            <a:off x="1704975" y="4462463"/>
            <a:ext cx="10544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3200" dirty="0">
                <a:solidFill>
                  <a:srgbClr val="3366FF"/>
                </a:solidFill>
                <a:latin typeface="Helvetica" charset="0"/>
              </a:rPr>
              <a:t>Block number calculation</a:t>
            </a:r>
          </a:p>
        </p:txBody>
      </p:sp>
      <p:sp>
        <p:nvSpPr>
          <p:cNvPr id="65554" name="Text Box 20"/>
          <p:cNvSpPr txBox="1">
            <a:spLocks noChangeArrowheads="1"/>
          </p:cNvSpPr>
          <p:nvPr/>
        </p:nvSpPr>
        <p:spPr bwMode="auto">
          <a:xfrm>
            <a:off x="4219575" y="5072063"/>
            <a:ext cx="47752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1" rIns="130622" bIns="65311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r>
              <a:rPr lang="en-US" altLang="zh-CN" sz="2800" dirty="0">
                <a:latin typeface="Helvetica" charset="0"/>
              </a:rPr>
              <a:t>(number of bits per word) *</a:t>
            </a:r>
          </a:p>
          <a:p>
            <a:r>
              <a:rPr lang="en-US" altLang="zh-CN" sz="2800" dirty="0">
                <a:latin typeface="Helvetica" charset="0"/>
              </a:rPr>
              <a:t>(number of 0-value words) +</a:t>
            </a:r>
          </a:p>
          <a:p>
            <a:r>
              <a:rPr lang="en-US" altLang="zh-CN" sz="2800" dirty="0">
                <a:latin typeface="Helvetica" charset="0"/>
              </a:rPr>
              <a:t>offset of first 1 bit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1989138" y="7165975"/>
            <a:ext cx="10544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2800">
                <a:latin typeface="Helvetica" charset="0"/>
              </a:rPr>
              <a:t>CPUs have instructions to return offset within word of first “1” bit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9888"/>
            <a:ext cx="1123632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Free-Space Management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>
                <a:ea typeface="MS PGothic" panose="020B0600070205080204" charset="-128"/>
              </a:rPr>
              <a:t>Bit map requires extra space</a:t>
            </a:r>
          </a:p>
          <a:p>
            <a:pPr lvl="1">
              <a:lnSpc>
                <a:spcPct val="90000"/>
              </a:lnSpc>
              <a:tabLst>
                <a:tab pos="1874520" algn="l"/>
              </a:tabLst>
            </a:pPr>
            <a:endParaRPr lang="en-US" altLang="zh-CN" sz="3200"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>
                <a:ea typeface="MS PGothic" panose="020B0600070205080204" charset="-128"/>
              </a:rPr>
              <a:t>block size = 4KB =  2</a:t>
            </a:r>
            <a:r>
              <a:rPr lang="en-US" altLang="zh-CN" sz="3200" baseline="30000">
                <a:ea typeface="MS PGothic" panose="020B0600070205080204" charset="-128"/>
              </a:rPr>
              <a:t>12</a:t>
            </a:r>
            <a:r>
              <a:rPr lang="en-US" altLang="zh-CN" sz="3200">
                <a:ea typeface="MS PGothic" panose="020B0600070205080204" charset="-128"/>
              </a:rPr>
              <a:t> bytes</a:t>
            </a:r>
          </a:p>
          <a:p>
            <a:pPr lvl="1"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>
                <a:ea typeface="MS PGothic" panose="020B0600070205080204" charset="-128"/>
              </a:rPr>
              <a:t>disk size = 2</a:t>
            </a:r>
            <a:r>
              <a:rPr lang="en-US" altLang="zh-CN" sz="3200" baseline="30000">
                <a:ea typeface="MS PGothic" panose="020B0600070205080204" charset="-128"/>
              </a:rPr>
              <a:t>40</a:t>
            </a:r>
            <a:r>
              <a:rPr lang="en-US" altLang="zh-CN" sz="3200">
                <a:ea typeface="MS PGothic" panose="020B0600070205080204" charset="-128"/>
              </a:rPr>
              <a:t> bytes (1 terabyte)</a:t>
            </a:r>
          </a:p>
          <a:p>
            <a:pPr lvl="1"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>
                <a:solidFill>
                  <a:srgbClr val="FF0000"/>
                </a:solidFill>
                <a:ea typeface="MS PGothic" panose="020B0600070205080204" charset="-128"/>
              </a:rPr>
              <a:t>The bitmap size?</a:t>
            </a:r>
            <a:r>
              <a:rPr lang="en-US" altLang="zh-CN" sz="3200">
                <a:ea typeface="MS PGothic" panose="020B0600070205080204" charset="-128"/>
              </a:rPr>
              <a:t>	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9888"/>
            <a:ext cx="11236325" cy="7683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Bitmap Size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74520" algn="l"/>
              </a:tabLst>
            </a:pPr>
            <a:endParaRPr lang="en-US" altLang="zh-CN" sz="32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The block size = 4KB =  2</a:t>
            </a:r>
            <a:r>
              <a:rPr lang="en-US" altLang="zh-CN" sz="3200" baseline="30000" dirty="0">
                <a:ea typeface="MS PGothic" panose="020B0600070205080204" charset="-128"/>
              </a:rPr>
              <a:t>12</a:t>
            </a:r>
            <a:r>
              <a:rPr lang="en-US" altLang="zh-CN" sz="3200" dirty="0">
                <a:ea typeface="MS PGothic" panose="020B0600070205080204" charset="-128"/>
              </a:rPr>
              <a:t> B</a:t>
            </a: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The disk capacity is 1TB = 2</a:t>
            </a:r>
            <a:r>
              <a:rPr lang="en-US" altLang="zh-CN" sz="3200" baseline="30000" dirty="0">
                <a:ea typeface="MS PGothic" panose="020B0600070205080204" charset="-128"/>
              </a:rPr>
              <a:t>40</a:t>
            </a:r>
            <a:r>
              <a:rPr lang="en-US" altLang="zh-CN" sz="3200" dirty="0">
                <a:ea typeface="MS PGothic" panose="020B0600070205080204" charset="-128"/>
              </a:rPr>
              <a:t> B</a:t>
            </a: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The number of blocks on the disk is  2</a:t>
            </a:r>
            <a:r>
              <a:rPr lang="en-US" altLang="zh-CN" sz="3200" baseline="30000" dirty="0">
                <a:ea typeface="MS PGothic" panose="020B0600070205080204" charset="-128"/>
              </a:rPr>
              <a:t>40</a:t>
            </a:r>
            <a:r>
              <a:rPr lang="en-US" altLang="zh-CN" sz="3200" dirty="0">
                <a:ea typeface="MS PGothic" panose="020B0600070205080204" charset="-128"/>
              </a:rPr>
              <a:t> / 2</a:t>
            </a:r>
            <a:r>
              <a:rPr lang="en-US" altLang="zh-CN" sz="3200" baseline="30000" dirty="0">
                <a:ea typeface="MS PGothic" panose="020B0600070205080204" charset="-128"/>
              </a:rPr>
              <a:t>12</a:t>
            </a:r>
            <a:r>
              <a:rPr lang="en-US" altLang="zh-CN" sz="3200" dirty="0">
                <a:ea typeface="MS PGothic" panose="020B0600070205080204" charset="-128"/>
              </a:rPr>
              <a:t> = 2</a:t>
            </a:r>
            <a:r>
              <a:rPr lang="en-US" altLang="zh-CN" sz="3200" baseline="30000" dirty="0">
                <a:ea typeface="MS PGothic" panose="020B0600070205080204" charset="-128"/>
              </a:rPr>
              <a:t>28</a:t>
            </a:r>
            <a:r>
              <a:rPr lang="en-US" altLang="zh-CN" sz="3200" dirty="0">
                <a:ea typeface="MS PGothic" panose="020B0600070205080204" charset="-128"/>
              </a:rPr>
              <a:t> </a:t>
            </a:r>
            <a:endParaRPr lang="en-US" altLang="zh-CN" sz="3200" baseline="300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Each block is represented by 1bit in the bitmap</a:t>
            </a: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The length of the bitmap is 2</a:t>
            </a:r>
            <a:r>
              <a:rPr lang="en-US" altLang="zh-CN" sz="3200" baseline="30000" dirty="0">
                <a:ea typeface="MS PGothic" panose="020B0600070205080204" charset="-128"/>
              </a:rPr>
              <a:t>28</a:t>
            </a:r>
            <a:r>
              <a:rPr lang="en-US" altLang="zh-CN" sz="3200" dirty="0">
                <a:ea typeface="MS PGothic" panose="020B0600070205080204" charset="-128"/>
              </a:rPr>
              <a:t> </a:t>
            </a:r>
            <a:endParaRPr lang="en-US" altLang="zh-CN" sz="3200" baseline="300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The size of the bitmap is (2</a:t>
            </a:r>
            <a:r>
              <a:rPr lang="en-US" altLang="zh-CN" sz="3200" baseline="30000" dirty="0">
                <a:ea typeface="MS PGothic" panose="020B0600070205080204" charset="-128"/>
              </a:rPr>
              <a:t>28</a:t>
            </a:r>
            <a:r>
              <a:rPr lang="en-US" altLang="zh-CN" sz="3200" dirty="0">
                <a:ea typeface="MS PGothic" panose="020B0600070205080204" charset="-128"/>
              </a:rPr>
              <a:t> / 8) bytes = 32MB</a:t>
            </a:r>
            <a:endParaRPr lang="en-US" altLang="zh-CN" sz="3200" baseline="300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  <a:tabLst>
                <a:tab pos="1874520" algn="l"/>
              </a:tabLst>
            </a:pPr>
            <a:endParaRPr lang="en-US" altLang="zh-CN" sz="32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74520" algn="l"/>
              </a:tabLst>
            </a:pPr>
            <a:r>
              <a:rPr lang="en-US" altLang="zh-CN" sz="3200" dirty="0">
                <a:ea typeface="MS PGothic" panose="020B0600070205080204" charset="-128"/>
              </a:rPr>
              <a:t>	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Layout of A File System</a:t>
            </a:r>
            <a:endParaRPr kumimoji="1" lang="zh-CN" altLang="en-US">
              <a:ea typeface="MS PGothic" panose="020B0600070205080204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5125" y="2119313"/>
          <a:ext cx="13350875" cy="190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3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86" marB="45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86" marB="45686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53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zh-CN" sz="2600" baseline="0" dirty="0">
                          <a:solidFill>
                            <a:schemeClr val="tx1"/>
                          </a:solidFill>
                        </a:rPr>
                        <a:t> control blocks (FCBs)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86" marB="4568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Directories +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File 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86" marB="4568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26" name="右大括号 4"/>
          <p:cNvSpPr/>
          <p:nvPr/>
        </p:nvSpPr>
        <p:spPr bwMode="auto">
          <a:xfrm rot="5400000">
            <a:off x="6767513" y="-2193925"/>
            <a:ext cx="546100" cy="13350875"/>
          </a:xfrm>
          <a:prstGeom prst="rightBrace">
            <a:avLst>
              <a:gd name="adj1" fmla="val 8376"/>
              <a:gd name="adj2" fmla="val 50000"/>
            </a:avLst>
          </a:prstGeom>
          <a:noFill/>
          <a:ln w="381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7" name="文本框 5"/>
          <p:cNvSpPr txBox="1">
            <a:spLocks noChangeArrowheads="1"/>
          </p:cNvSpPr>
          <p:nvPr/>
        </p:nvSpPr>
        <p:spPr bwMode="auto">
          <a:xfrm>
            <a:off x="5108575" y="5003800"/>
            <a:ext cx="41719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Volume/partition</a:t>
            </a:r>
          </a:p>
          <a:p>
            <a:r>
              <a:rPr kumimoji="1" lang="en-US" altLang="zh-CN" sz="2800" b="1"/>
              <a:t>(e.g. Ubuntu-ext4)</a:t>
            </a:r>
            <a:endParaRPr kumimoji="1" lang="zh-CN" altLang="en-US" sz="2800" b="1"/>
          </a:p>
        </p:txBody>
      </p:sp>
      <p:cxnSp>
        <p:nvCxnSpPr>
          <p:cNvPr id="64529" name="直线箭头连接符 6"/>
          <p:cNvCxnSpPr>
            <a:cxnSpLocks noChangeShapeType="1"/>
          </p:cNvCxnSpPr>
          <p:nvPr/>
        </p:nvCxnSpPr>
        <p:spPr bwMode="auto">
          <a:xfrm>
            <a:off x="3520440" y="4022725"/>
            <a:ext cx="1588135" cy="30432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0" name="文本框 1"/>
          <p:cNvSpPr txBox="1">
            <a:spLocks noChangeArrowheads="1"/>
          </p:cNvSpPr>
          <p:nvPr/>
        </p:nvSpPr>
        <p:spPr bwMode="auto">
          <a:xfrm>
            <a:off x="3978275" y="7065963"/>
            <a:ext cx="3154363" cy="15684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Free space management:</a:t>
            </a:r>
          </a:p>
          <a:p>
            <a:r>
              <a:rPr kumimoji="1" lang="en-US" altLang="zh-CN" sz="3200">
                <a:solidFill>
                  <a:srgbClr val="3366FF"/>
                </a:solidFill>
              </a:rPr>
              <a:t>bitmap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413760" y="2119313"/>
            <a:ext cx="274320" cy="19034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 bldLvl="0" animBg="1"/>
      <p:bldP spid="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369888"/>
            <a:ext cx="116744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Free Space Management: Linked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71682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1284288"/>
            <a:ext cx="7037387" cy="73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35540" y="2903220"/>
            <a:ext cx="299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66FF"/>
                </a:solidFill>
              </a:rPr>
              <a:t>No extra space needed</a:t>
            </a:r>
            <a:endParaRPr kumimoji="1" lang="zh-CN" altLang="en-US" sz="2800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8" y="369888"/>
            <a:ext cx="11396662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File-Allocation Table</a:t>
            </a:r>
            <a:endParaRPr lang="en-US" altLang="zh-CN" sz="3400">
              <a:ea typeface="MS PGothic" panose="020B0600070205080204" charset="-128"/>
            </a:endParaRPr>
          </a:p>
        </p:txBody>
      </p:sp>
      <p:pic>
        <p:nvPicPr>
          <p:cNvPr id="737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211263"/>
            <a:ext cx="9569450" cy="7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文本框 1"/>
          <p:cNvSpPr txBox="1">
            <a:spLocks noChangeArrowheads="1"/>
          </p:cNvSpPr>
          <p:nvPr/>
        </p:nvSpPr>
        <p:spPr bwMode="auto">
          <a:xfrm>
            <a:off x="9051925" y="5235575"/>
            <a:ext cx="1052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</a:rPr>
              <a:t>-1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73732" name="矩形 2"/>
          <p:cNvSpPr>
            <a:spLocks noChangeArrowheads="1"/>
          </p:cNvSpPr>
          <p:nvPr/>
        </p:nvSpPr>
        <p:spPr bwMode="auto">
          <a:xfrm>
            <a:off x="8504238" y="4479925"/>
            <a:ext cx="16002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algn="ctr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73733" name="文本框 1"/>
          <p:cNvSpPr txBox="1">
            <a:spLocks noChangeArrowheads="1"/>
          </p:cNvSpPr>
          <p:nvPr/>
        </p:nvSpPr>
        <p:spPr bwMode="auto">
          <a:xfrm>
            <a:off x="7613650" y="4273550"/>
            <a:ext cx="3082925" cy="7445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725488" y="4202113"/>
            <a:ext cx="12344400" cy="768350"/>
          </a:xfrm>
        </p:spPr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Efficiency and Performance</a:t>
            </a:r>
            <a:endParaRPr kumimoji="1" lang="zh-CN" altLang="en-US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3725863"/>
            <a:ext cx="64833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Efficiency and Performance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554163"/>
            <a:ext cx="12071350" cy="7110412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MS PGothic" panose="020B0600070205080204" charset="-128"/>
              </a:rPr>
              <a:t>Performance</a:t>
            </a:r>
          </a:p>
          <a:p>
            <a:pPr lvl="1">
              <a:defRPr/>
            </a:pP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Onboard cache: </a:t>
            </a:r>
            <a:r>
              <a:rPr lang="en-US" altLang="zh-CN" sz="2800" dirty="0">
                <a:ea typeface="MS PGothic" panose="020B0600070205080204" charset="-128"/>
              </a:rPr>
              <a:t>read a track for every seek</a:t>
            </a:r>
          </a:p>
          <a:p>
            <a:pPr lvl="1">
              <a:defRPr/>
            </a:pP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Buffer cache </a:t>
            </a:r>
            <a:r>
              <a:rPr lang="en-US" altLang="zh-CN" sz="2800" dirty="0">
                <a:ea typeface="MS PGothic" panose="020B0600070205080204" charset="-128"/>
              </a:rPr>
              <a:t>– separate section of main memory for frequently used blocks</a:t>
            </a:r>
          </a:p>
          <a:p>
            <a:pPr lvl="2">
              <a:defRPr/>
            </a:pP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Unified buffer cache</a:t>
            </a:r>
            <a:endParaRPr lang="en-US" altLang="zh-CN" sz="2800" dirty="0">
              <a:ea typeface="MS PGothic" panose="020B0600070205080204" charset="-128"/>
            </a:endParaRPr>
          </a:p>
          <a:p>
            <a:pPr lvl="1">
              <a:defRPr/>
            </a:pPr>
            <a:endParaRPr lang="en-US" altLang="zh-CN" sz="2800" b="1" dirty="0">
              <a:solidFill>
                <a:srgbClr val="3366FF"/>
              </a:solidFill>
              <a:ea typeface="MS PGothic" panose="020B0600070205080204" charset="-128"/>
            </a:endParaRPr>
          </a:p>
          <a:p>
            <a:pPr lvl="1">
              <a:defRPr/>
            </a:pP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read-ahead for sequential access</a:t>
            </a:r>
            <a:endParaRPr lang="en-US" altLang="zh-CN" sz="2800" dirty="0">
              <a:ea typeface="MS PGothic" panose="020B0600070205080204" charset="-128"/>
            </a:endParaRPr>
          </a:p>
          <a:p>
            <a:pPr marL="652145" lvl="1" indent="0">
              <a:buFont typeface="Monotype Sorts" charset="2"/>
              <a:buNone/>
              <a:defRPr/>
            </a:pPr>
            <a:endParaRPr lang="en-US" altLang="zh-CN" dirty="0">
              <a:ea typeface="MS PGothic" panose="020B0600070205080204" charset="-128"/>
            </a:endParaRPr>
          </a:p>
          <a:p>
            <a:pPr lvl="1">
              <a:buFont typeface="Monotype Sorts" charset="2"/>
              <a:buNone/>
              <a:defRPr/>
            </a:pPr>
            <a:br>
              <a:rPr lang="en-US" altLang="zh-CN" dirty="0">
                <a:ea typeface="MS PGothic" panose="020B0600070205080204" charset="-128"/>
              </a:rPr>
            </a:br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Efficiency and Performance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604000"/>
          </a:xfrm>
        </p:spPr>
        <p:txBody>
          <a:bodyPr/>
          <a:lstStyle/>
          <a:p>
            <a:r>
              <a:rPr lang="en-US" altLang="zh-CN" sz="3200" dirty="0">
                <a:ea typeface="MS PGothic" panose="020B0600070205080204" charset="-128"/>
              </a:rPr>
              <a:t>Performance</a:t>
            </a:r>
          </a:p>
          <a:p>
            <a:pPr lvl="1"/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Synchronous</a:t>
            </a:r>
            <a:r>
              <a:rPr lang="zh-CN" altLang="en-US" sz="2800" b="1" dirty="0">
                <a:solidFill>
                  <a:srgbClr val="3366FF"/>
                </a:solidFill>
                <a:ea typeface="MS PGothic" panose="020B0600070205080204" charset="-128"/>
              </a:rPr>
              <a:t>（同步）</a:t>
            </a: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2800" dirty="0">
                <a:ea typeface="MS PGothic" panose="020B0600070205080204" charset="-128"/>
              </a:rPr>
              <a:t>writes sometimes requested by apps or needed by OS</a:t>
            </a:r>
          </a:p>
          <a:p>
            <a:pPr lvl="2"/>
            <a:r>
              <a:rPr lang="en-US" altLang="zh-CN" sz="2800" dirty="0">
                <a:ea typeface="MS PGothic" panose="020B0600070205080204" charset="-128"/>
              </a:rPr>
              <a:t>No buffering / caching – writes must hit disk before acknowledgement</a:t>
            </a:r>
          </a:p>
          <a:p>
            <a:pPr lvl="2"/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Asynchronous</a:t>
            </a:r>
            <a:r>
              <a:rPr lang="zh-CN" altLang="en-US" sz="2800" b="1">
                <a:solidFill>
                  <a:srgbClr val="3366FF"/>
                </a:solidFill>
                <a:ea typeface="MS PGothic" panose="020B0600070205080204" charset="-128"/>
              </a:rPr>
              <a:t>（异步）</a:t>
            </a:r>
            <a:r>
              <a:rPr lang="en-US" altLang="zh-CN" sz="2800" dirty="0">
                <a:ea typeface="MS PGothic" panose="020B0600070205080204" charset="-128"/>
              </a:rPr>
              <a:t> writes more common, buffer-able, faster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buFont typeface="Monotype Sorts" charset="2"/>
              <a:buNone/>
            </a:pPr>
            <a:br>
              <a:rPr lang="en-US" altLang="zh-CN" dirty="0">
                <a:ea typeface="MS PGothic" panose="020B0600070205080204" charset="-128"/>
              </a:rPr>
            </a:br>
            <a:endParaRPr lang="en-US" altLang="zh-CN" dirty="0">
              <a:ea typeface="MS PGothic" panose="020B0600070205080204" charset="-128"/>
            </a:endParaRPr>
          </a:p>
        </p:txBody>
      </p:sp>
      <p:pic>
        <p:nvPicPr>
          <p:cNvPr id="788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5132388"/>
            <a:ext cx="4676775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Recovery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r>
              <a:rPr lang="en-US" altLang="zh-CN" sz="3200" b="1">
                <a:solidFill>
                  <a:srgbClr val="3366FF"/>
                </a:solidFill>
                <a:ea typeface="MS PGothic" panose="020B0600070205080204" charset="-128"/>
              </a:rPr>
              <a:t>Consistency checking</a:t>
            </a:r>
            <a:r>
              <a:rPr lang="en-US" altLang="zh-CN" sz="320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3200">
                <a:ea typeface="MS PGothic" panose="020B0600070205080204" charset="-128"/>
              </a:rPr>
              <a:t>– compares data in directory structure with data blocks on disk, and tries to fix inconsistencies</a:t>
            </a:r>
          </a:p>
          <a:p>
            <a:pPr lvl="1"/>
            <a:r>
              <a:rPr lang="en-US" altLang="zh-CN" sz="3200">
                <a:ea typeface="MS PGothic" panose="020B0600070205080204" charset="-128"/>
              </a:rPr>
              <a:t>Can be slow and sometimes fails</a:t>
            </a:r>
            <a:br>
              <a:rPr lang="en-US" altLang="zh-CN" sz="3200">
                <a:ea typeface="MS PGothic" panose="020B0600070205080204" charset="-128"/>
              </a:rPr>
            </a:br>
            <a:endParaRPr lang="en-US" altLang="zh-CN" sz="3200">
              <a:ea typeface="MS PGothic" panose="020B0600070205080204" charset="-128"/>
            </a:endParaRPr>
          </a:p>
          <a:p>
            <a:r>
              <a:rPr lang="en-US" altLang="zh-CN" sz="3200">
                <a:ea typeface="MS PGothic" panose="020B0600070205080204" charset="-128"/>
              </a:rPr>
              <a:t>Use system programs to </a:t>
            </a:r>
            <a:r>
              <a:rPr lang="en-US" altLang="zh-CN" sz="3200" b="1">
                <a:solidFill>
                  <a:srgbClr val="3366FF"/>
                </a:solidFill>
                <a:ea typeface="MS PGothic" panose="020B0600070205080204" charset="-128"/>
              </a:rPr>
              <a:t>back up</a:t>
            </a:r>
            <a:r>
              <a:rPr lang="en-US" altLang="zh-CN" sz="320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3200">
                <a:ea typeface="MS PGothic" panose="020B0600070205080204" charset="-128"/>
              </a:rPr>
              <a:t>data from disk to another storage device (magnetic tape, other magnetic disk, optical)</a:t>
            </a:r>
            <a:endParaRPr lang="zh-CN" altLang="en-US" sz="3200">
              <a:ea typeface="MS PGothic" panose="020B0600070205080204" charset="-128"/>
            </a:endParaRPr>
          </a:p>
          <a:p>
            <a:pPr lvl="1"/>
            <a:r>
              <a:rPr lang="en-US" altLang="zh-CN" sz="3200">
                <a:ea typeface="MS PGothic" panose="020B0600070205080204" charset="-128"/>
              </a:rPr>
              <a:t>Recover lost file or disk by </a:t>
            </a:r>
            <a:r>
              <a:rPr lang="en-US" altLang="zh-CN" sz="3200" b="1">
                <a:solidFill>
                  <a:srgbClr val="3366FF"/>
                </a:solidFill>
                <a:ea typeface="MS PGothic" panose="020B0600070205080204" charset="-128"/>
              </a:rPr>
              <a:t>restoring</a:t>
            </a:r>
            <a:r>
              <a:rPr lang="en-US" altLang="zh-CN" sz="320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3200">
                <a:ea typeface="MS PGothic" panose="020B0600070205080204" charset="-128"/>
              </a:rPr>
              <a:t>data from backup</a:t>
            </a:r>
          </a:p>
        </p:txBody>
      </p:sp>
      <p:sp>
        <p:nvSpPr>
          <p:cNvPr id="80899" name="文本框 1"/>
          <p:cNvSpPr txBox="1">
            <a:spLocks noChangeArrowheads="1"/>
          </p:cNvSpPr>
          <p:nvPr/>
        </p:nvSpPr>
        <p:spPr bwMode="auto">
          <a:xfrm>
            <a:off x="9294813" y="28797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Delete a file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A Partition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82388" cy="6545263"/>
          </a:xfrm>
        </p:spPr>
        <p:txBody>
          <a:bodyPr/>
          <a:lstStyle/>
          <a:p>
            <a:r>
              <a:rPr lang="en-US" altLang="zh-CN" sz="2800" dirty="0">
                <a:ea typeface="MS PGothic" panose="020B0600070205080204" charset="-128"/>
              </a:rPr>
              <a:t>We have system calls at the API level, but how do we implement their functions?</a:t>
            </a:r>
          </a:p>
          <a:p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Boot control block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2800" dirty="0">
                <a:ea typeface="MS PGothic" panose="020B0600070205080204" charset="-128"/>
              </a:rPr>
              <a:t>contains info needed by system to boot OS from that volume</a:t>
            </a:r>
          </a:p>
          <a:p>
            <a:pPr lvl="1"/>
            <a:r>
              <a:rPr lang="en-US" altLang="zh-CN" sz="2800" dirty="0">
                <a:ea typeface="MS PGothic" panose="020B0600070205080204" charset="-128"/>
              </a:rPr>
              <a:t>Needed if volume contains OS, usually first block of volume</a:t>
            </a:r>
          </a:p>
          <a:p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Volume control block </a:t>
            </a:r>
            <a:r>
              <a:rPr lang="en-US" altLang="zh-CN" sz="2800" b="1" dirty="0">
                <a:solidFill>
                  <a:srgbClr val="000000"/>
                </a:solidFill>
                <a:ea typeface="MS PGothic" panose="020B0600070205080204" charset="-128"/>
              </a:rPr>
              <a:t>(</a:t>
            </a:r>
            <a:r>
              <a:rPr lang="en-US" altLang="zh-CN" sz="2800" b="1" dirty="0">
                <a:solidFill>
                  <a:srgbClr val="3366FF"/>
                </a:solidFill>
                <a:ea typeface="MS PGothic" panose="020B0600070205080204" charset="-128"/>
              </a:rPr>
              <a:t>superblock, master file table</a:t>
            </a:r>
            <a:r>
              <a:rPr lang="en-US" altLang="zh-CN" sz="2800" b="1" dirty="0">
                <a:solidFill>
                  <a:srgbClr val="000000"/>
                </a:solidFill>
                <a:ea typeface="MS PGothic" panose="020B0600070205080204" charset="-128"/>
              </a:rPr>
              <a:t>)</a:t>
            </a:r>
            <a:r>
              <a:rPr lang="en-US" altLang="zh-CN" sz="2800" dirty="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2800" dirty="0">
                <a:ea typeface="MS PGothic" panose="020B0600070205080204" charset="-128"/>
              </a:rPr>
              <a:t>contains volume details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  <a:ea typeface="MS PGothic" panose="020B0600070205080204" charset="-128"/>
              </a:rPr>
              <a:t>Total # of blocks, # of free blocks, block size, free block pointers or array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388" y="6438900"/>
          <a:ext cx="12131675" cy="106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5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Boot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86" marB="45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Volume block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86" marB="45686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Directory and Data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86" marB="45686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9" name="右大括号 4"/>
          <p:cNvSpPr/>
          <p:nvPr/>
        </p:nvSpPr>
        <p:spPr bwMode="auto">
          <a:xfrm rot="5400000">
            <a:off x="6373020" y="1691481"/>
            <a:ext cx="506412" cy="12131675"/>
          </a:xfrm>
          <a:prstGeom prst="rightBrace">
            <a:avLst>
              <a:gd name="adj1" fmla="val 8429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0" name="文本框 2"/>
          <p:cNvSpPr txBox="1">
            <a:spLocks noChangeArrowheads="1"/>
          </p:cNvSpPr>
          <p:nvPr/>
        </p:nvSpPr>
        <p:spPr bwMode="auto">
          <a:xfrm>
            <a:off x="5446713" y="8010525"/>
            <a:ext cx="358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7030A0"/>
                </a:solidFill>
              </a:rPr>
              <a:t>partition</a:t>
            </a:r>
            <a:endParaRPr kumimoji="1"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44805" y="6175612"/>
            <a:ext cx="10884090" cy="1815152"/>
          </a:xfrm>
          <a:prstGeom prst="rect">
            <a:avLst/>
          </a:prstGeom>
          <a:solidFill>
            <a:srgbClr val="66FFFF">
              <a:alpha val="38824"/>
            </a:srgbClr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Consistency Checking</a:t>
            </a:r>
            <a:endParaRPr kumimoji="1" lang="zh-CN" altLang="en-US">
              <a:ea typeface="MS PGothic" panose="020B0600070205080204" charset="-128"/>
            </a:endParaRPr>
          </a:p>
        </p:txBody>
      </p:sp>
      <p:pic>
        <p:nvPicPr>
          <p:cNvPr id="8294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76363"/>
            <a:ext cx="11972925" cy="74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369888"/>
            <a:ext cx="11263312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Log Structured File Systems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6563"/>
            <a:ext cx="11553825" cy="7080250"/>
          </a:xfrm>
        </p:spPr>
        <p:txBody>
          <a:bodyPr/>
          <a:lstStyle/>
          <a:p>
            <a:r>
              <a:rPr lang="en-US" altLang="zh-CN" sz="2800" b="1">
                <a:solidFill>
                  <a:srgbClr val="3366FF"/>
                </a:solidFill>
                <a:ea typeface="MS PGothic" panose="020B0600070205080204" charset="-128"/>
              </a:rPr>
              <a:t>Log structured</a:t>
            </a:r>
            <a:r>
              <a:rPr lang="en-US" altLang="zh-CN" sz="2800">
                <a:solidFill>
                  <a:srgbClr val="3366FF"/>
                </a:solidFill>
                <a:ea typeface="MS PGothic" panose="020B0600070205080204" charset="-128"/>
              </a:rPr>
              <a:t> </a:t>
            </a:r>
            <a:r>
              <a:rPr lang="en-US" altLang="zh-CN" sz="2800">
                <a:ea typeface="MS PGothic" panose="020B0600070205080204" charset="-128"/>
              </a:rPr>
              <a:t>(or </a:t>
            </a:r>
            <a:r>
              <a:rPr lang="en-US" altLang="zh-CN" sz="2800" b="1">
                <a:solidFill>
                  <a:srgbClr val="3366FF"/>
                </a:solidFill>
                <a:ea typeface="MS PGothic" panose="020B0600070205080204" charset="-128"/>
              </a:rPr>
              <a:t>journaling</a:t>
            </a:r>
            <a:r>
              <a:rPr lang="en-US" altLang="zh-CN" sz="2800">
                <a:ea typeface="MS PGothic" panose="020B0600070205080204" charset="-128"/>
              </a:rPr>
              <a:t>) file systems record each metadata update to the file system as a </a:t>
            </a:r>
            <a:r>
              <a:rPr lang="en-US" altLang="zh-CN" sz="2800" b="1">
                <a:solidFill>
                  <a:srgbClr val="3366FF"/>
                </a:solidFill>
                <a:ea typeface="MS PGothic" panose="020B0600070205080204" charset="-128"/>
              </a:rPr>
              <a:t>transaction</a:t>
            </a:r>
            <a:endParaRPr lang="en-US" altLang="zh-CN" sz="2800">
              <a:ea typeface="MS PGothic" panose="020B0600070205080204" charset="-128"/>
            </a:endParaRPr>
          </a:p>
          <a:p>
            <a:r>
              <a:rPr lang="en-US" altLang="zh-CN" sz="2800">
                <a:ea typeface="MS PGothic" panose="020B0600070205080204" charset="-128"/>
              </a:rPr>
              <a:t>All transactions are written to a log</a:t>
            </a:r>
          </a:p>
          <a:p>
            <a:pPr lvl="1"/>
            <a:r>
              <a:rPr lang="en-US" altLang="zh-CN" sz="2800">
                <a:ea typeface="MS PGothic" panose="020B0600070205080204" charset="-128"/>
              </a:rPr>
              <a:t>A transaction is considered committed once it is written to the log (sequentially)</a:t>
            </a:r>
          </a:p>
          <a:p>
            <a:pPr lvl="1"/>
            <a:r>
              <a:rPr lang="en-US" altLang="zh-CN" sz="2800">
                <a:ea typeface="MS PGothic" panose="020B0600070205080204" charset="-128"/>
              </a:rPr>
              <a:t>Sometimes to a separate device or section of disk</a:t>
            </a:r>
          </a:p>
          <a:p>
            <a:pPr lvl="1"/>
            <a:r>
              <a:rPr lang="en-US" altLang="zh-CN" sz="2800">
                <a:ea typeface="MS PGothic" panose="020B0600070205080204" charset="-128"/>
              </a:rPr>
              <a:t>However, the file system may not yet be updated</a:t>
            </a:r>
          </a:p>
          <a:p>
            <a:r>
              <a:rPr lang="en-US" altLang="zh-CN" sz="2800">
                <a:ea typeface="MS PGothic" panose="020B0600070205080204" charset="-128"/>
              </a:rPr>
              <a:t>If the file system crashes, all remaining transactions in the log must still be performed</a:t>
            </a:r>
          </a:p>
          <a:p>
            <a:r>
              <a:rPr lang="en-US" altLang="zh-CN" sz="2800">
                <a:ea typeface="MS PGothic" panose="020B0600070205080204" charset="-128"/>
              </a:rPr>
              <a:t>Faster recovery from crash, removes chance of inconsistency of metadata</a:t>
            </a:r>
          </a:p>
          <a:p>
            <a:endParaRPr lang="en-US" altLang="zh-CN">
              <a:ea typeface="MS PGothic" panose="020B0600070205080204" charset="-128"/>
            </a:endParaRPr>
          </a:p>
          <a:p>
            <a:endParaRPr lang="en-US" altLang="zh-CN">
              <a:ea typeface="MS PGothic" panose="020B0600070205080204" charset="-128"/>
            </a:endParaRPr>
          </a:p>
        </p:txBody>
      </p:sp>
      <p:sp>
        <p:nvSpPr>
          <p:cNvPr id="83971" name="文本框 1"/>
          <p:cNvSpPr txBox="1">
            <a:spLocks noChangeArrowheads="1"/>
          </p:cNvSpPr>
          <p:nvPr/>
        </p:nvSpPr>
        <p:spPr bwMode="auto">
          <a:xfrm>
            <a:off x="8389938" y="7269163"/>
            <a:ext cx="38623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</a:rPr>
              <a:t>NTFS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320800"/>
            <a:ext cx="10363200" cy="25209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charset="-128"/>
              </a:rPr>
              <a:t>End of Chapter 11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503FD-A84C-1EED-1190-63A5B43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文件系统的布局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53E6B-8485-0DE3-0F33-74E932B4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8" y="1280237"/>
            <a:ext cx="9930740" cy="34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D2E7E9-EEAD-55B8-7F88-E9343DD8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687" y="3778880"/>
            <a:ext cx="6066806" cy="51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3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503FD-A84C-1EED-1190-63A5B43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文件系统的布局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F29EFB-D829-18C8-4B8D-49FDC28A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4" y="1339749"/>
            <a:ext cx="10059755" cy="24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DDDF60-2146-87FE-79CA-2E794FBB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0" y="4667002"/>
            <a:ext cx="6975760" cy="38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95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503FD-A84C-1EED-1190-63A5B43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文件系统的布局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3762C6-0CEB-70A4-EC9C-D8FD4145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64" y="4969823"/>
            <a:ext cx="7677150" cy="274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2FBDC4-0B2A-A4F1-D6A7-0EC83913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30" y="2211656"/>
            <a:ext cx="7317704" cy="16121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47A6E3C-CEB8-8ACD-C010-7B96F74D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8" y="2284207"/>
            <a:ext cx="5020662" cy="12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96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5314-CECA-90A4-3627-E8E2F379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文件系统的布局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29303-5A97-C57F-F805-3868A86C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51" y="2034331"/>
            <a:ext cx="10621939" cy="47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0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754063" y="3844925"/>
            <a:ext cx="12344400" cy="768350"/>
          </a:xfrm>
        </p:spPr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File System Implementation</a:t>
            </a:r>
            <a:endParaRPr kumimoji="1" lang="zh-CN" altLang="en-US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Focus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Directory structure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Block allocation and reclaim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Free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block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Two representative FSs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FAT series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Linux </a:t>
            </a:r>
            <a:r>
              <a:rPr lang="en-US" altLang="zh-CN" sz="2800" dirty="0" err="1">
                <a:solidFill>
                  <a:srgbClr val="FF0000"/>
                </a:solidFill>
              </a:rPr>
              <a:t>ext</a:t>
            </a:r>
            <a:r>
              <a:rPr lang="en-US" altLang="zh-CN" sz="2800" dirty="0">
                <a:solidFill>
                  <a:srgbClr val="FF0000"/>
                </a:solidFill>
              </a:rPr>
              <a:t> series</a:t>
            </a:r>
          </a:p>
          <a:p>
            <a:pPr lvl="1"/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460" y="4187825"/>
            <a:ext cx="12344400" cy="768350"/>
          </a:xfrm>
        </p:spPr>
        <p:txBody>
          <a:bodyPr/>
          <a:lstStyle/>
          <a:p>
            <a:r>
              <a:rPr lang="en-US" altLang="zh-CN" dirty="0"/>
              <a:t>Directory Structure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Directory Entry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82388" cy="6950075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MS PGothic" panose="020B0600070205080204" charset="-128"/>
              </a:rPr>
              <a:t>Directory structure organizes the files</a:t>
            </a:r>
          </a:p>
          <a:p>
            <a:pPr lvl="1">
              <a:defRPr/>
            </a:pPr>
            <a:r>
              <a:rPr lang="en-US" altLang="zh-CN" sz="2800" dirty="0">
                <a:ea typeface="MS PGothic" panose="020B0600070205080204" charset="-128"/>
              </a:rPr>
              <a:t>Directory entry contains all the meta-data</a:t>
            </a:r>
          </a:p>
          <a:p>
            <a:pPr lvl="1"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 lvl="1"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 marL="652145" lvl="1" indent="0">
              <a:buFont typeface="Monotype Sorts" charset="2"/>
              <a:buNone/>
              <a:defRPr/>
            </a:pPr>
            <a:endParaRPr lang="en-US" altLang="zh-CN" sz="2800" dirty="0">
              <a:ea typeface="MS PGothic" panose="020B0600070205080204" charset="-128"/>
            </a:endParaRPr>
          </a:p>
          <a:p>
            <a:pPr>
              <a:defRPr/>
            </a:pPr>
            <a:r>
              <a:rPr lang="en-US" altLang="zh-CN" sz="3200" dirty="0">
                <a:ea typeface="MS PGothic" panose="020B0600070205080204" charset="-128"/>
              </a:rPr>
              <a:t>Per-file </a:t>
            </a:r>
            <a:r>
              <a:rPr lang="en-US" altLang="zh-CN" sz="3200" b="1" dirty="0">
                <a:solidFill>
                  <a:srgbClr val="3366FF"/>
                </a:solidFill>
                <a:ea typeface="MS PGothic" panose="020B0600070205080204" charset="-128"/>
              </a:rPr>
              <a:t>File Control Block (FCB)</a:t>
            </a:r>
            <a:r>
              <a:rPr lang="en-US" altLang="zh-CN" sz="3200" dirty="0">
                <a:ea typeface="MS PGothic" panose="020B0600070205080204" charset="-128"/>
              </a:rPr>
              <a:t> contains many details about the file</a:t>
            </a:r>
          </a:p>
          <a:p>
            <a:pPr lvl="1">
              <a:defRPr/>
            </a:pPr>
            <a:r>
              <a:rPr lang="en-US" altLang="zh-CN" sz="2800" dirty="0">
                <a:ea typeface="MS PGothic" panose="020B0600070205080204" charset="-128"/>
              </a:rPr>
              <a:t>Separate meta-data from directory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11363" y="3603625"/>
          <a:ext cx="9144000" cy="48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zh-CN" altLang="en-US" sz="2600" dirty="0">
                        <a:solidFill>
                          <a:srgbClr val="FFFF00"/>
                        </a:solidFill>
                      </a:endParaRP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3316129" y="3299460"/>
            <a:ext cx="7840980" cy="10972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300</TotalTime>
  <Words>2556</Words>
  <Application>Microsoft Office PowerPoint</Application>
  <PresentationFormat>自定义</PresentationFormat>
  <Paragraphs>415</Paragraphs>
  <Slides>56</Slides>
  <Notes>41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-apple-system</vt:lpstr>
      <vt:lpstr>KaTeX_Main</vt:lpstr>
      <vt:lpstr>KaTeX_Math</vt:lpstr>
      <vt:lpstr>Monotype Sorts</vt:lpstr>
      <vt:lpstr>MS PGothic</vt:lpstr>
      <vt:lpstr>PingFang SC</vt:lpstr>
      <vt:lpstr>arial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Chapter 11:  Implementing File Systems</vt:lpstr>
      <vt:lpstr>Review</vt:lpstr>
      <vt:lpstr>Review</vt:lpstr>
      <vt:lpstr>Review</vt:lpstr>
      <vt:lpstr>A Partition</vt:lpstr>
      <vt:lpstr>File System Implementation</vt:lpstr>
      <vt:lpstr>Main Content</vt:lpstr>
      <vt:lpstr>Directory Structure</vt:lpstr>
      <vt:lpstr>Directory Entry</vt:lpstr>
      <vt:lpstr>A Typical File Control Block</vt:lpstr>
      <vt:lpstr>Implementation of Directories</vt:lpstr>
      <vt:lpstr>Linear list(Linux ext2)</vt:lpstr>
      <vt:lpstr>Other structures</vt:lpstr>
      <vt:lpstr>Locate A File</vt:lpstr>
      <vt:lpstr>Allocation Methods</vt:lpstr>
      <vt:lpstr>Allocation Methods - Contiguous</vt:lpstr>
      <vt:lpstr>Contiguous Allocation of Disk Space</vt:lpstr>
      <vt:lpstr>Allocation Methods - Contiguous</vt:lpstr>
      <vt:lpstr>Allocation Methods - Linked</vt:lpstr>
      <vt:lpstr>Linked Allocation</vt:lpstr>
      <vt:lpstr>Linked Allocation</vt:lpstr>
      <vt:lpstr>Allocation Methods - Linked</vt:lpstr>
      <vt:lpstr>FAT (File Allocation Table) variation</vt:lpstr>
      <vt:lpstr>File Allocation Table</vt:lpstr>
      <vt:lpstr>Performance (Time)</vt:lpstr>
      <vt:lpstr>Question</vt:lpstr>
      <vt:lpstr>FAT16</vt:lpstr>
      <vt:lpstr>Allocation Methods - Indexed</vt:lpstr>
      <vt:lpstr>Example of Indexed Allocation</vt:lpstr>
      <vt:lpstr>Indexed Allocation (Cont.)</vt:lpstr>
      <vt:lpstr>Indexed Allocation (Cont.)</vt:lpstr>
      <vt:lpstr>Multi-level index</vt:lpstr>
      <vt:lpstr>Multi-level index</vt:lpstr>
      <vt:lpstr>Combined Scheme:  UNIX UFS </vt:lpstr>
      <vt:lpstr>Performance</vt:lpstr>
      <vt:lpstr>Comparison: FAT vs Index Table</vt:lpstr>
      <vt:lpstr>Comparison: FAT vs Index Table</vt:lpstr>
      <vt:lpstr>Free Space Management</vt:lpstr>
      <vt:lpstr>Management Strategy</vt:lpstr>
      <vt:lpstr>Free-Space Management: bitmap</vt:lpstr>
      <vt:lpstr>Free-Space Management (Cont.)</vt:lpstr>
      <vt:lpstr>Bitmap Size</vt:lpstr>
      <vt:lpstr>Layout of A File System</vt:lpstr>
      <vt:lpstr>Free Space Management: Linked</vt:lpstr>
      <vt:lpstr>File-Allocation Table</vt:lpstr>
      <vt:lpstr>Efficiency and Performance</vt:lpstr>
      <vt:lpstr>Efficiency and Performance</vt:lpstr>
      <vt:lpstr>Efficiency and Performance</vt:lpstr>
      <vt:lpstr>Recovery</vt:lpstr>
      <vt:lpstr>Consistency Checking</vt:lpstr>
      <vt:lpstr>Log Structured File Systems</vt:lpstr>
      <vt:lpstr>End of Chapter 11</vt:lpstr>
      <vt:lpstr>FAT文件系统的布局</vt:lpstr>
      <vt:lpstr>FAT文件系统的布局</vt:lpstr>
      <vt:lpstr>FAT文件系统的布局</vt:lpstr>
      <vt:lpstr>Ext2文件系统的布局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 Implementing File Systems</dc:title>
  <dc:creator>Microsoft Office 用户</dc:creator>
  <cp:lastModifiedBy>ziran wu</cp:lastModifiedBy>
  <cp:revision>175</cp:revision>
  <cp:lastPrinted>2011-04-04T02:19:00Z</cp:lastPrinted>
  <dcterms:created xsi:type="dcterms:W3CDTF">2022-06-06T02:29:00Z</dcterms:created>
  <dcterms:modified xsi:type="dcterms:W3CDTF">2024-06-08T07:15:06Z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