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4" r:id="rId1"/>
  </p:sldMasterIdLst>
  <p:notesMasterIdLst>
    <p:notesMasterId r:id="rId43"/>
  </p:notesMasterIdLst>
  <p:handoutMasterIdLst>
    <p:handoutMasterId r:id="rId44"/>
  </p:handoutMasterIdLst>
  <p:sldIdLst>
    <p:sldId id="331" r:id="rId2"/>
    <p:sldId id="520" r:id="rId3"/>
    <p:sldId id="431" r:id="rId4"/>
    <p:sldId id="428" r:id="rId5"/>
    <p:sldId id="430" r:id="rId6"/>
    <p:sldId id="361" r:id="rId7"/>
    <p:sldId id="442" r:id="rId8"/>
    <p:sldId id="360" r:id="rId9"/>
    <p:sldId id="362" r:id="rId10"/>
    <p:sldId id="443" r:id="rId11"/>
    <p:sldId id="363" r:id="rId12"/>
    <p:sldId id="444" r:id="rId13"/>
    <p:sldId id="364" r:id="rId14"/>
    <p:sldId id="365" r:id="rId15"/>
    <p:sldId id="445" r:id="rId16"/>
    <p:sldId id="366" r:id="rId17"/>
    <p:sldId id="367" r:id="rId18"/>
    <p:sldId id="534" r:id="rId19"/>
    <p:sldId id="447" r:id="rId20"/>
    <p:sldId id="438" r:id="rId21"/>
    <p:sldId id="474" r:id="rId22"/>
    <p:sldId id="369" r:id="rId23"/>
    <p:sldId id="448" r:id="rId24"/>
    <p:sldId id="440" r:id="rId25"/>
    <p:sldId id="378" r:id="rId26"/>
    <p:sldId id="379" r:id="rId27"/>
    <p:sldId id="380" r:id="rId28"/>
    <p:sldId id="451" r:id="rId29"/>
    <p:sldId id="460" r:id="rId30"/>
    <p:sldId id="382" r:id="rId31"/>
    <p:sldId id="452" r:id="rId32"/>
    <p:sldId id="454" r:id="rId33"/>
    <p:sldId id="459" r:id="rId34"/>
    <p:sldId id="456" r:id="rId35"/>
    <p:sldId id="434" r:id="rId36"/>
    <p:sldId id="398" r:id="rId37"/>
    <p:sldId id="401" r:id="rId38"/>
    <p:sldId id="441" r:id="rId39"/>
    <p:sldId id="406" r:id="rId40"/>
    <p:sldId id="541" r:id="rId41"/>
    <p:sldId id="533" r:id="rId42"/>
  </p:sldIdLst>
  <p:sldSz cx="9144000" cy="6858000" type="screen4x3"/>
  <p:notesSz cx="7086600" cy="9372600"/>
  <p:defaultTextStyle>
    <a:defPPr>
      <a:defRPr lang="en-US"/>
    </a:defPPr>
    <a:lvl1pPr algn="l" rtl="0" eaLnBrk="0" fontAlgn="base" hangingPunct="0">
      <a:spcBef>
        <a:spcPct val="0"/>
      </a:spcBef>
      <a:spcAft>
        <a:spcPct val="0"/>
      </a:spcAft>
      <a:defRPr kern="1200">
        <a:solidFill>
          <a:schemeClr val="tx1"/>
        </a:solidFill>
        <a:latin typeface="Verdana" charset="0"/>
        <a:ea typeface="MS PGothic" charset="-128"/>
        <a:cs typeface="+mn-cs"/>
      </a:defRPr>
    </a:lvl1pPr>
    <a:lvl2pPr marL="457200" algn="l" rtl="0" eaLnBrk="0" fontAlgn="base" hangingPunct="0">
      <a:spcBef>
        <a:spcPct val="0"/>
      </a:spcBef>
      <a:spcAft>
        <a:spcPct val="0"/>
      </a:spcAft>
      <a:defRPr kern="1200">
        <a:solidFill>
          <a:schemeClr val="tx1"/>
        </a:solidFill>
        <a:latin typeface="Verdana" charset="0"/>
        <a:ea typeface="MS PGothic" charset="-128"/>
        <a:cs typeface="+mn-cs"/>
      </a:defRPr>
    </a:lvl2pPr>
    <a:lvl3pPr marL="914400" algn="l" rtl="0" eaLnBrk="0" fontAlgn="base" hangingPunct="0">
      <a:spcBef>
        <a:spcPct val="0"/>
      </a:spcBef>
      <a:spcAft>
        <a:spcPct val="0"/>
      </a:spcAft>
      <a:defRPr kern="1200">
        <a:solidFill>
          <a:schemeClr val="tx1"/>
        </a:solidFill>
        <a:latin typeface="Verdana" charset="0"/>
        <a:ea typeface="MS PGothic" charset="-128"/>
        <a:cs typeface="+mn-cs"/>
      </a:defRPr>
    </a:lvl3pPr>
    <a:lvl4pPr marL="1371600" algn="l" rtl="0" eaLnBrk="0" fontAlgn="base" hangingPunct="0">
      <a:spcBef>
        <a:spcPct val="0"/>
      </a:spcBef>
      <a:spcAft>
        <a:spcPct val="0"/>
      </a:spcAft>
      <a:defRPr kern="1200">
        <a:solidFill>
          <a:schemeClr val="tx1"/>
        </a:solidFill>
        <a:latin typeface="Verdana" charset="0"/>
        <a:ea typeface="MS PGothic" charset="-128"/>
        <a:cs typeface="+mn-cs"/>
      </a:defRPr>
    </a:lvl4pPr>
    <a:lvl5pPr marL="1828800" algn="l" rtl="0" eaLnBrk="0" fontAlgn="base" hangingPunct="0">
      <a:spcBef>
        <a:spcPct val="0"/>
      </a:spcBef>
      <a:spcAft>
        <a:spcPct val="0"/>
      </a:spcAft>
      <a:defRPr kern="1200">
        <a:solidFill>
          <a:schemeClr val="tx1"/>
        </a:solidFill>
        <a:latin typeface="Verdana" charset="0"/>
        <a:ea typeface="MS PGothic" charset="-128"/>
        <a:cs typeface="+mn-cs"/>
      </a:defRPr>
    </a:lvl5pPr>
    <a:lvl6pPr marL="2286000" algn="l" defTabSz="914400" rtl="0" eaLnBrk="1" latinLnBrk="0" hangingPunct="1">
      <a:defRPr kern="1200">
        <a:solidFill>
          <a:schemeClr val="tx1"/>
        </a:solidFill>
        <a:latin typeface="Verdana" charset="0"/>
        <a:ea typeface="MS PGothic" charset="-128"/>
        <a:cs typeface="+mn-cs"/>
      </a:defRPr>
    </a:lvl6pPr>
    <a:lvl7pPr marL="2743200" algn="l" defTabSz="914400" rtl="0" eaLnBrk="1" latinLnBrk="0" hangingPunct="1">
      <a:defRPr kern="1200">
        <a:solidFill>
          <a:schemeClr val="tx1"/>
        </a:solidFill>
        <a:latin typeface="Verdana" charset="0"/>
        <a:ea typeface="MS PGothic" charset="-128"/>
        <a:cs typeface="+mn-cs"/>
      </a:defRPr>
    </a:lvl7pPr>
    <a:lvl8pPr marL="3200400" algn="l" defTabSz="914400" rtl="0" eaLnBrk="1" latinLnBrk="0" hangingPunct="1">
      <a:defRPr kern="1200">
        <a:solidFill>
          <a:schemeClr val="tx1"/>
        </a:solidFill>
        <a:latin typeface="Verdana" charset="0"/>
        <a:ea typeface="MS PGothic" charset="-128"/>
        <a:cs typeface="+mn-cs"/>
      </a:defRPr>
    </a:lvl8pPr>
    <a:lvl9pPr marL="3657600" algn="l" defTabSz="914400" rtl="0" eaLnBrk="1" latinLnBrk="0" hangingPunct="1">
      <a:defRPr kern="1200">
        <a:solidFill>
          <a:schemeClr val="tx1"/>
        </a:solidFill>
        <a:latin typeface="Verdana" charset="0"/>
        <a:ea typeface="MS PGothic" charset="-128"/>
        <a:cs typeface="+mn-cs"/>
      </a:defRPr>
    </a:lvl9pPr>
  </p:defaultTextStyle>
  <p:extLst>
    <p:ext uri="{EFAFB233-063F-42B5-8137-9DF3F51BA10A}">
      <p15:sldGuideLst xmlns:p15="http://schemas.microsoft.com/office/powerpoint/2012/main">
        <p15:guide id="1" orient="horz" pos="816">
          <p15:clr>
            <a:srgbClr val="A4A3A4"/>
          </p15:clr>
        </p15:guide>
        <p15:guide id="2" pos="4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EAEAEA"/>
    <a:srgbClr val="F8F8F8"/>
    <a:srgbClr val="CCECFF"/>
    <a:srgbClr val="66CCFF"/>
    <a:srgbClr val="CCFFFF"/>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255" autoAdjust="0"/>
    <p:restoredTop sz="83030" autoAdjust="0"/>
  </p:normalViewPr>
  <p:slideViewPr>
    <p:cSldViewPr snapToGrid="0">
      <p:cViewPr varScale="1">
        <p:scale>
          <a:sx n="99" d="100"/>
          <a:sy n="99" d="100"/>
        </p:scale>
        <p:origin x="144" y="56"/>
      </p:cViewPr>
      <p:guideLst>
        <p:guide orient="horz" pos="816"/>
        <p:guide pos="44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2208"/>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_rels/viewProps.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3106738"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3" name="Rectangle 3"/>
          <p:cNvSpPr>
            <a:spLocks noGrp="1" noChangeArrowheads="1"/>
          </p:cNvSpPr>
          <p:nvPr>
            <p:ph type="dt" sz="quarter" idx="1"/>
          </p:nvPr>
        </p:nvSpPr>
        <p:spPr bwMode="auto">
          <a:xfrm>
            <a:off x="3994150" y="0"/>
            <a:ext cx="3105150" cy="446088"/>
          </a:xfrm>
          <a:prstGeom prst="rect">
            <a:avLst/>
          </a:prstGeom>
          <a:noFill/>
          <a:ln w="9525">
            <a:noFill/>
            <a:miter lim="800000"/>
            <a:headEnd/>
            <a:tailEnd/>
          </a:ln>
        </p:spPr>
        <p:txBody>
          <a:bodyPr vert="horz" wrap="none" lIns="89090" tIns="44546" rIns="89090" bIns="44546" numCol="1" anchor="ctr" anchorCtr="0" compatLnSpc="1">
            <a:prstTxWarp prst="textNoShape">
              <a:avLst/>
            </a:prstTxWarp>
          </a:bodyPr>
          <a:lstStyle>
            <a:lvl1pPr algn="r" defTabSz="891460">
              <a:defRPr sz="1100">
                <a:latin typeface="Helvetica" charset="0"/>
                <a:ea typeface="ＭＳ Ｐゴシック" charset="-128"/>
                <a:cs typeface="ＭＳ Ｐゴシック" charset="-128"/>
              </a:defRPr>
            </a:lvl1pPr>
          </a:lstStyle>
          <a:p>
            <a:pPr>
              <a:defRPr/>
            </a:pPr>
            <a:endParaRPr lang="en-US"/>
          </a:p>
        </p:txBody>
      </p:sp>
      <p:sp>
        <p:nvSpPr>
          <p:cNvPr id="46084" name="Rectangle 4"/>
          <p:cNvSpPr>
            <a:spLocks noGrp="1" noChangeArrowheads="1"/>
          </p:cNvSpPr>
          <p:nvPr>
            <p:ph type="ftr" sz="quarter" idx="2"/>
          </p:nvPr>
        </p:nvSpPr>
        <p:spPr bwMode="auto">
          <a:xfrm>
            <a:off x="0" y="8939213"/>
            <a:ext cx="3106738"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defTabSz="891460">
              <a:defRPr sz="1100">
                <a:latin typeface="Helvetica" charset="0"/>
                <a:ea typeface="ＭＳ Ｐゴシック" charset="-128"/>
                <a:cs typeface="ＭＳ Ｐゴシック" charset="-128"/>
              </a:defRPr>
            </a:lvl1pPr>
          </a:lstStyle>
          <a:p>
            <a:pPr>
              <a:defRPr/>
            </a:pPr>
            <a:endParaRPr lang="en-US"/>
          </a:p>
        </p:txBody>
      </p:sp>
      <p:sp>
        <p:nvSpPr>
          <p:cNvPr id="46085" name="Rectangle 5"/>
          <p:cNvSpPr>
            <a:spLocks noGrp="1" noChangeArrowheads="1"/>
          </p:cNvSpPr>
          <p:nvPr>
            <p:ph type="sldNum" sz="quarter" idx="3"/>
          </p:nvPr>
        </p:nvSpPr>
        <p:spPr bwMode="auto">
          <a:xfrm>
            <a:off x="3994150" y="8939213"/>
            <a:ext cx="3105150" cy="446087"/>
          </a:xfrm>
          <a:prstGeom prst="rect">
            <a:avLst/>
          </a:prstGeom>
          <a:noFill/>
          <a:ln w="9525">
            <a:noFill/>
            <a:miter lim="800000"/>
            <a:headEnd/>
            <a:tailEnd/>
          </a:ln>
        </p:spPr>
        <p:txBody>
          <a:bodyPr vert="horz" wrap="none" lIns="89090" tIns="44546" rIns="89090" bIns="44546" numCol="1" anchor="b" anchorCtr="0" compatLnSpc="1">
            <a:prstTxWarp prst="textNoShape">
              <a:avLst/>
            </a:prstTxWarp>
          </a:bodyPr>
          <a:lstStyle>
            <a:lvl1pPr algn="r" defTabSz="890588">
              <a:defRPr sz="1100">
                <a:latin typeface="Helvetica" charset="0"/>
              </a:defRPr>
            </a:lvl1pPr>
          </a:lstStyle>
          <a:p>
            <a:pPr>
              <a:defRPr/>
            </a:pPr>
            <a:fld id="{EA393869-98F7-744F-BA37-73101C55F88F}" type="slidenum">
              <a:rPr lang="en-US" altLang="zh-CN"/>
              <a:pPr>
                <a:defRPr/>
              </a:pPr>
              <a:t>‹#›</a:t>
            </a:fld>
            <a:endParaRPr lang="en-US" altLang="zh-CN"/>
          </a:p>
        </p:txBody>
      </p:sp>
    </p:spTree>
    <p:extLst>
      <p:ext uri="{BB962C8B-B14F-4D97-AF65-F5344CB8AC3E}">
        <p14:creationId xmlns:p14="http://schemas.microsoft.com/office/powerpoint/2010/main" val="7167217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47" name="Rectangle 3"/>
          <p:cNvSpPr>
            <a:spLocks noGrp="1" noChangeArrowheads="1"/>
          </p:cNvSpPr>
          <p:nvPr>
            <p:ph type="dt" idx="1"/>
          </p:nvPr>
        </p:nvSpPr>
        <p:spPr bwMode="auto">
          <a:xfrm>
            <a:off x="4016375" y="0"/>
            <a:ext cx="3070225" cy="466725"/>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lvl1pPr algn="r" defTabSz="939909">
              <a:defRPr sz="1200">
                <a:latin typeface="Times New Roman" charset="0"/>
                <a:ea typeface="ＭＳ Ｐゴシック" charset="-128"/>
                <a:cs typeface="ＭＳ Ｐゴシック" charset="-128"/>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1200150" y="704850"/>
            <a:ext cx="4687888" cy="35147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149" name="Rectangle 5"/>
          <p:cNvSpPr>
            <a:spLocks noGrp="1" noChangeArrowheads="1"/>
          </p:cNvSpPr>
          <p:nvPr>
            <p:ph type="body" sz="quarter" idx="3"/>
          </p:nvPr>
        </p:nvSpPr>
        <p:spPr bwMode="auto">
          <a:xfrm>
            <a:off x="944563" y="4452938"/>
            <a:ext cx="5197475" cy="4214812"/>
          </a:xfrm>
          <a:prstGeom prst="rect">
            <a:avLst/>
          </a:prstGeom>
          <a:noFill/>
          <a:ln w="9525">
            <a:noFill/>
            <a:miter lim="800000"/>
            <a:headEnd/>
            <a:tailEnd/>
          </a:ln>
        </p:spPr>
        <p:txBody>
          <a:bodyPr vert="horz" wrap="none" lIns="94035" tIns="47017" rIns="94035" bIns="47017"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defTabSz="939909">
              <a:defRPr sz="1200">
                <a:latin typeface="Times New Roman" charset="0"/>
                <a:ea typeface="ＭＳ Ｐゴシック" charset="-128"/>
                <a:cs typeface="ＭＳ Ｐゴシック" charset="-128"/>
              </a:defRPr>
            </a:lvl1pPr>
          </a:lstStyle>
          <a:p>
            <a:pPr>
              <a:defRPr/>
            </a:pPr>
            <a:endParaRPr lang="en-US"/>
          </a:p>
        </p:txBody>
      </p:sp>
      <p:sp>
        <p:nvSpPr>
          <p:cNvPr id="6151" name="Rectangle 7"/>
          <p:cNvSpPr>
            <a:spLocks noGrp="1" noChangeArrowheads="1"/>
          </p:cNvSpPr>
          <p:nvPr>
            <p:ph type="sldNum" sz="quarter" idx="5"/>
          </p:nvPr>
        </p:nvSpPr>
        <p:spPr bwMode="auto">
          <a:xfrm>
            <a:off x="4016375" y="8905875"/>
            <a:ext cx="3070225" cy="466725"/>
          </a:xfrm>
          <a:prstGeom prst="rect">
            <a:avLst/>
          </a:prstGeom>
          <a:noFill/>
          <a:ln w="9525">
            <a:noFill/>
            <a:miter lim="800000"/>
            <a:headEnd/>
            <a:tailEnd/>
          </a:ln>
        </p:spPr>
        <p:txBody>
          <a:bodyPr vert="horz" wrap="none" lIns="94035" tIns="47017" rIns="94035" bIns="47017" numCol="1" anchor="b" anchorCtr="0" compatLnSpc="1">
            <a:prstTxWarp prst="textNoShape">
              <a:avLst/>
            </a:prstTxWarp>
          </a:bodyPr>
          <a:lstStyle>
            <a:lvl1pPr algn="r" defTabSz="939800">
              <a:defRPr sz="1200">
                <a:latin typeface="Times New Roman" charset="0"/>
              </a:defRPr>
            </a:lvl1pPr>
          </a:lstStyle>
          <a:p>
            <a:pPr>
              <a:defRPr/>
            </a:pPr>
            <a:fld id="{6B269057-15A5-824F-8633-E9C1E19546D1}" type="slidenum">
              <a:rPr lang="en-US" altLang="zh-CN"/>
              <a:pPr>
                <a:defRPr/>
              </a:pPr>
              <a:t>‹#›</a:t>
            </a:fld>
            <a:endParaRPr lang="en-US" altLang="zh-CN"/>
          </a:p>
        </p:txBody>
      </p:sp>
    </p:spTree>
    <p:extLst>
      <p:ext uri="{BB962C8B-B14F-4D97-AF65-F5344CB8AC3E}">
        <p14:creationId xmlns:p14="http://schemas.microsoft.com/office/powerpoint/2010/main" val="3549965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2pPr>
    <a:lvl3pPr marL="914400"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3pPr>
    <a:lvl4pPr marL="1371600"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4pPr>
    <a:lvl5pPr marL="1828800" algn="l" rtl="0" eaLnBrk="0" fontAlgn="base" hangingPunct="0">
      <a:spcBef>
        <a:spcPct val="30000"/>
      </a:spcBef>
      <a:spcAft>
        <a:spcPct val="0"/>
      </a:spcAft>
      <a:defRPr sz="1200" kern="1200">
        <a:solidFill>
          <a:schemeClr val="tx1"/>
        </a:solidFill>
        <a:latin typeface="Times New Roman" charset="0"/>
        <a:ea typeface="MS PGothic" pitchFamily="34" charset="-128"/>
        <a:cs typeface="ＭＳ Ｐゴシック"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40D3897D-0836-CF47-BC24-DF239F8C2FCA}" type="slidenum">
              <a:rPr lang="en-US" altLang="en-US">
                <a:latin typeface="Times New Roman" charset="0"/>
              </a:rPr>
              <a:pPr/>
              <a:t>1</a:t>
            </a:fld>
            <a:endParaRPr lang="en-US" altLang="en-US">
              <a:latin typeface="Times New Roman" charset="0"/>
            </a:endParaRPr>
          </a:p>
        </p:txBody>
      </p:sp>
      <p:sp>
        <p:nvSpPr>
          <p:cNvPr id="6146" name="Rectangle 2"/>
          <p:cNvSpPr>
            <a:spLocks noGrp="1" noRot="1" noChangeAspect="1" noChangeArrowheads="1" noTextEdit="1"/>
          </p:cNvSpPr>
          <p:nvPr>
            <p:ph type="sldImg"/>
          </p:nvPr>
        </p:nvSpPr>
        <p:spPr>
          <a:ln/>
        </p:spPr>
      </p:sp>
      <p:sp>
        <p:nvSpPr>
          <p:cNvPr id="61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ea typeface="MS PGothic" charset="-128"/>
            </a:endParaRPr>
          </a:p>
        </p:txBody>
      </p:sp>
    </p:spTree>
    <p:extLst>
      <p:ext uri="{BB962C8B-B14F-4D97-AF65-F5344CB8AC3E}">
        <p14:creationId xmlns:p14="http://schemas.microsoft.com/office/powerpoint/2010/main" val="7072308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FA040D18-EE87-DE42-BB56-0E52C0C43519}" type="slidenum">
              <a:rPr lang="en-US" altLang="en-US">
                <a:latin typeface="Times New Roman" charset="0"/>
              </a:rPr>
              <a:pPr/>
              <a:t>11</a:t>
            </a:fld>
            <a:endParaRPr lang="en-US" altLang="en-US">
              <a:latin typeface="Times New Roman" charset="0"/>
            </a:endParaRPr>
          </a:p>
        </p:txBody>
      </p:sp>
      <p:sp>
        <p:nvSpPr>
          <p:cNvPr id="32770" name="Rectangle 2"/>
          <p:cNvSpPr>
            <a:spLocks noGrp="1" noRot="1" noChangeAspect="1" noChangeArrowheads="1" noTextEdit="1"/>
          </p:cNvSpPr>
          <p:nvPr>
            <p:ph type="sldImg"/>
          </p:nvPr>
        </p:nvSpPr>
        <p:spPr>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0240635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B2E2E5DA-9A7B-214E-BAE2-DA6C816E1421}" type="slidenum">
              <a:rPr lang="en-US" altLang="en-US">
                <a:latin typeface="Times New Roman" charset="0"/>
              </a:rPr>
              <a:pPr/>
              <a:t>12</a:t>
            </a:fld>
            <a:endParaRPr lang="en-US" altLang="en-US">
              <a:latin typeface="Times New Roman" charset="0"/>
            </a:endParaRPr>
          </a:p>
        </p:txBody>
      </p:sp>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a:solidFill>
                  <a:srgbClr val="FF0000"/>
                </a:solidFill>
                <a:ea typeface="MS PGothic" charset="-128"/>
              </a:rPr>
              <a:t>用</a:t>
            </a:r>
            <a:r>
              <a:rPr lang="en-US" altLang="zh-CN" b="1" dirty="0">
                <a:solidFill>
                  <a:srgbClr val="FF0000"/>
                </a:solidFill>
                <a:ea typeface="MS PGothic" charset="-128"/>
              </a:rPr>
              <a:t>stack</a:t>
            </a:r>
            <a:r>
              <a:rPr lang="zh-CN" altLang="en-US" b="1" dirty="0">
                <a:solidFill>
                  <a:srgbClr val="FF0000"/>
                </a:solidFill>
                <a:ea typeface="MS PGothic" charset="-128"/>
              </a:rPr>
              <a:t>实现，新来的放栈底，栈顶的就是</a:t>
            </a:r>
            <a:r>
              <a:rPr lang="en-US" altLang="zh-CN" b="1" dirty="0">
                <a:solidFill>
                  <a:srgbClr val="FF0000"/>
                </a:solidFill>
                <a:ea typeface="MS PGothic" charset="-128"/>
              </a:rPr>
              <a:t>least recently used</a:t>
            </a:r>
            <a:endParaRPr lang="en-US" altLang="en-US" b="1" dirty="0">
              <a:solidFill>
                <a:srgbClr val="FF0000"/>
              </a:solidFill>
              <a:ea typeface="MS PGothic" charset="-128"/>
            </a:endParaRPr>
          </a:p>
          <a:p>
            <a:r>
              <a:rPr lang="en-US" altLang="en-US" b="1" dirty="0">
                <a:solidFill>
                  <a:srgbClr val="FF0000"/>
                </a:solidFill>
                <a:ea typeface="MS PGothic" charset="-128"/>
              </a:rPr>
              <a:t>12</a:t>
            </a:r>
            <a:r>
              <a:rPr lang="en-US" altLang="en-US" dirty="0">
                <a:ea typeface="MS PGothic" charset="-128"/>
              </a:rPr>
              <a:t> page faults</a:t>
            </a:r>
          </a:p>
        </p:txBody>
      </p:sp>
    </p:spTree>
    <p:extLst>
      <p:ext uri="{BB962C8B-B14F-4D97-AF65-F5344CB8AC3E}">
        <p14:creationId xmlns:p14="http://schemas.microsoft.com/office/powerpoint/2010/main" val="1501768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7C544825-711D-0446-AB59-554D1AC1DC6A}" type="slidenum">
              <a:rPr lang="en-US" altLang="en-US">
                <a:latin typeface="Times New Roman" charset="0"/>
              </a:rPr>
              <a:pPr/>
              <a:t>13</a:t>
            </a:fld>
            <a:endParaRPr lang="en-US" altLang="en-US">
              <a:latin typeface="Times New Roman" charset="0"/>
            </a:endParaRPr>
          </a:p>
        </p:txBody>
      </p:sp>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840111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E5A5C7D0-788B-7B4F-8024-8B623178296A}" type="slidenum">
              <a:rPr lang="en-US" altLang="en-US">
                <a:latin typeface="Times New Roman" charset="0"/>
              </a:rPr>
              <a:pPr/>
              <a:t>14</a:t>
            </a:fld>
            <a:endParaRPr lang="en-US" altLang="en-US">
              <a:latin typeface="Times New Roman" charset="0"/>
            </a:endParaRPr>
          </a:p>
        </p:txBody>
      </p:sp>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遍历</a:t>
            </a:r>
            <a:endParaRPr lang="en-US" altLang="en-US" dirty="0">
              <a:ea typeface="MS PGothic" charset="-128"/>
            </a:endParaRPr>
          </a:p>
        </p:txBody>
      </p:sp>
    </p:spTree>
    <p:extLst>
      <p:ext uri="{BB962C8B-B14F-4D97-AF65-F5344CB8AC3E}">
        <p14:creationId xmlns:p14="http://schemas.microsoft.com/office/powerpoint/2010/main" val="48581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51FAFECD-2F4C-4A4C-9126-31A5A0AC29C4}" type="slidenum">
              <a:rPr lang="en-US" altLang="en-US">
                <a:latin typeface="Times New Roman" charset="0"/>
              </a:rPr>
              <a:pPr/>
              <a:t>15</a:t>
            </a:fld>
            <a:endParaRPr lang="en-US" altLang="en-US">
              <a:latin typeface="Times New Roman" charset="0"/>
            </a:endParaRPr>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替换栈底；修改</a:t>
            </a:r>
            <a:r>
              <a:rPr lang="en-US" altLang="zh-CN" dirty="0">
                <a:ea typeface="MS PGothic" charset="-128"/>
              </a:rPr>
              <a:t>7</a:t>
            </a:r>
            <a:r>
              <a:rPr lang="zh-CN" altLang="en-US" dirty="0">
                <a:ea typeface="MS PGothic" charset="-128"/>
              </a:rPr>
              <a:t>个指针？</a:t>
            </a:r>
            <a:endParaRPr lang="en-US" altLang="en-US" dirty="0">
              <a:ea typeface="MS PGothic" charset="-128"/>
            </a:endParaRPr>
          </a:p>
        </p:txBody>
      </p:sp>
    </p:spTree>
    <p:extLst>
      <p:ext uri="{BB962C8B-B14F-4D97-AF65-F5344CB8AC3E}">
        <p14:creationId xmlns:p14="http://schemas.microsoft.com/office/powerpoint/2010/main" val="4621232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5348CB06-DAF9-1943-B35E-70E7B9A7BF9B}" type="slidenum">
              <a:rPr lang="en-US" altLang="en-US">
                <a:latin typeface="Times New Roman" charset="0"/>
              </a:rPr>
              <a:pPr/>
              <a:t>16</a:t>
            </a:fld>
            <a:endParaRPr lang="en-US" altLang="en-US">
              <a:latin typeface="Times New Roman" charset="0"/>
            </a:endParaRPr>
          </a:p>
        </p:txBody>
      </p:sp>
      <p:sp>
        <p:nvSpPr>
          <p:cNvPr id="43010" name="Rectangle 2"/>
          <p:cNvSpPr>
            <a:spLocks noGrp="1" noRot="1" noChangeAspect="1" noChangeArrowheads="1" noTextEdit="1"/>
          </p:cNvSpPr>
          <p:nvPr>
            <p:ph type="sldImg"/>
          </p:nvPr>
        </p:nvSpPr>
        <p:spPr>
          <a:ln/>
        </p:spPr>
      </p:sp>
      <p:sp>
        <p:nvSpPr>
          <p:cNvPr id="430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将最新引用的移到</a:t>
            </a:r>
            <a:r>
              <a:rPr lang="en-US" altLang="zh-CN" dirty="0">
                <a:ea typeface="MS PGothic" charset="-128"/>
              </a:rPr>
              <a:t>top</a:t>
            </a:r>
            <a:r>
              <a:rPr lang="zh-CN" altLang="en-US" dirty="0">
                <a:ea typeface="MS PGothic" charset="-128"/>
              </a:rPr>
              <a:t>，那就弹出栈底的</a:t>
            </a:r>
            <a:endParaRPr lang="en-US" altLang="en-US" dirty="0">
              <a:ea typeface="MS PGothic" charset="-128"/>
            </a:endParaRPr>
          </a:p>
        </p:txBody>
      </p:sp>
    </p:spTree>
    <p:extLst>
      <p:ext uri="{BB962C8B-B14F-4D97-AF65-F5344CB8AC3E}">
        <p14:creationId xmlns:p14="http://schemas.microsoft.com/office/powerpoint/2010/main" val="1604427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6DEC83EE-E505-BD43-BFEA-C636490C52CA}" type="slidenum">
              <a:rPr lang="en-US" altLang="en-US">
                <a:latin typeface="Times New Roman" charset="0"/>
              </a:rPr>
              <a:pPr/>
              <a:t>17</a:t>
            </a:fld>
            <a:endParaRPr lang="en-US" altLang="en-US">
              <a:latin typeface="Times New Roman" charset="0"/>
            </a:endParaRPr>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8020685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幻灯片图像占位符 1"/>
          <p:cNvSpPr>
            <a:spLocks noGrp="1" noRot="1" noChangeAspect="1" noTextEdit="1"/>
          </p:cNvSpPr>
          <p:nvPr>
            <p:ph type="sldImg"/>
          </p:nvPr>
        </p:nvSpPr>
        <p:spPr>
          <a:ln/>
        </p:spPr>
      </p:sp>
      <p:sp>
        <p:nvSpPr>
          <p:cNvPr id="92162"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dirty="0">
                <a:ea typeface="MS PGothic" charset="-128"/>
              </a:rPr>
              <a:t>https://wiki.osdev.org/Paging</a:t>
            </a:r>
            <a:endParaRPr kumimoji="1" lang="zh-CN" altLang="en-US" dirty="0">
              <a:ea typeface="MS PGothic" charset="-128"/>
            </a:endParaRPr>
          </a:p>
        </p:txBody>
      </p:sp>
      <p:sp>
        <p:nvSpPr>
          <p:cNvPr id="92163"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51348C32-AA0E-974E-BE59-8842F1FBCA5A}" type="slidenum">
              <a:rPr lang="en-US" altLang="zh-CN">
                <a:latin typeface="Times New Roman" charset="0"/>
              </a:rPr>
              <a:pPr/>
              <a:t>18</a:t>
            </a:fld>
            <a:endParaRPr lang="en-US" altLang="zh-CN">
              <a:latin typeface="Times New Roman" charset="0"/>
            </a:endParaRPr>
          </a:p>
        </p:txBody>
      </p:sp>
    </p:spTree>
    <p:extLst>
      <p:ext uri="{BB962C8B-B14F-4D97-AF65-F5344CB8AC3E}">
        <p14:creationId xmlns:p14="http://schemas.microsoft.com/office/powerpoint/2010/main" val="14044815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588A2E3C-FEFF-7240-A7A3-479D42B0363A}" type="slidenum">
              <a:rPr lang="en-US" altLang="en-US">
                <a:latin typeface="Times New Roman" charset="0"/>
              </a:rPr>
              <a:pPr/>
              <a:t>19</a:t>
            </a:fld>
            <a:endParaRPr lang="en-US" altLang="en-US">
              <a:latin typeface="Times New Roman" charset="0"/>
            </a:endParaRPr>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ea typeface="MS PGothic" charset="-128"/>
            </a:endParaRPr>
          </a:p>
        </p:txBody>
      </p:sp>
    </p:spTree>
    <p:extLst>
      <p:ext uri="{BB962C8B-B14F-4D97-AF65-F5344CB8AC3E}">
        <p14:creationId xmlns:p14="http://schemas.microsoft.com/office/powerpoint/2010/main" val="21279239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幻灯片图像占位符 1"/>
          <p:cNvSpPr>
            <a:spLocks noGrp="1" noRot="1" noChangeAspect="1" noTextEdit="1"/>
          </p:cNvSpPr>
          <p:nvPr>
            <p:ph type="sldImg"/>
          </p:nvPr>
        </p:nvSpPr>
        <p:spPr>
          <a:ln/>
        </p:spPr>
      </p:sp>
      <p:sp>
        <p:nvSpPr>
          <p:cNvPr id="52226"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ea typeface="MS PGothic" charset="-128"/>
              </a:rPr>
              <a:t>Give an example?</a:t>
            </a:r>
            <a:endParaRPr kumimoji="1" lang="zh-CN" altLang="en-US">
              <a:ea typeface="MS PGothic" charset="-128"/>
            </a:endParaRPr>
          </a:p>
        </p:txBody>
      </p:sp>
      <p:sp>
        <p:nvSpPr>
          <p:cNvPr id="52227"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D001F767-8F4C-5845-8CDD-FE4C48877A62}" type="slidenum">
              <a:rPr lang="en-US" altLang="zh-CN">
                <a:latin typeface="Times New Roman" charset="0"/>
              </a:rPr>
              <a:pPr/>
              <a:t>20</a:t>
            </a:fld>
            <a:endParaRPr lang="en-US" altLang="zh-CN">
              <a:latin typeface="Times New Roman" charset="0"/>
            </a:endParaRPr>
          </a:p>
        </p:txBody>
      </p:sp>
    </p:spTree>
    <p:extLst>
      <p:ext uri="{BB962C8B-B14F-4D97-AF65-F5344CB8AC3E}">
        <p14:creationId xmlns:p14="http://schemas.microsoft.com/office/powerpoint/2010/main" val="1317912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01D44DAA-0D39-1642-A3BF-639490C22DA3}" type="slidenum">
              <a:rPr lang="en-US" altLang="en-US">
                <a:latin typeface="Times New Roman" charset="0"/>
              </a:rPr>
              <a:pPr/>
              <a:t>2</a:t>
            </a:fld>
            <a:endParaRPr lang="en-US" altLang="en-US">
              <a:latin typeface="Times New Roman" charset="0"/>
            </a:endParaRPr>
          </a:p>
        </p:txBody>
      </p:sp>
      <p:sp>
        <p:nvSpPr>
          <p:cNvPr id="8194" name="Rectangle 2"/>
          <p:cNvSpPr>
            <a:spLocks noGrp="1" noRot="1" noChangeAspect="1" noChangeArrowheads="1" noTextEdit="1"/>
          </p:cNvSpPr>
          <p:nvPr>
            <p:ph type="sldImg"/>
          </p:nvPr>
        </p:nvSpPr>
        <p:spPr>
          <a:ln/>
        </p:spPr>
      </p:sp>
      <p:sp>
        <p:nvSpPr>
          <p:cNvPr id="81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07044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Next reference page 727, current pointer at frame 2. A circular buffer of n frames</a:t>
            </a:r>
          </a:p>
          <a:p>
            <a:r>
              <a:rPr lang="zh-CN" altLang="en-US" dirty="0"/>
              <a:t>当前的指针在</a:t>
            </a:r>
            <a:r>
              <a:rPr lang="en-US" altLang="zh-CN" dirty="0"/>
              <a:t>2</a:t>
            </a:r>
            <a:r>
              <a:rPr lang="zh-CN" altLang="en-US" dirty="0"/>
              <a:t>，转过的</a:t>
            </a:r>
            <a:r>
              <a:rPr lang="en-US" altLang="zh-CN" dirty="0"/>
              <a:t>2</a:t>
            </a:r>
            <a:r>
              <a:rPr lang="zh-CN" altLang="en-US" dirty="0"/>
              <a:t>和</a:t>
            </a:r>
            <a:r>
              <a:rPr lang="en-US" altLang="zh-CN" dirty="0"/>
              <a:t>3</a:t>
            </a:r>
            <a:r>
              <a:rPr lang="zh-CN" altLang="en-US" dirty="0"/>
              <a:t>都被改为</a:t>
            </a:r>
            <a:r>
              <a:rPr lang="en-US" altLang="zh-CN" dirty="0"/>
              <a:t>0</a:t>
            </a:r>
            <a:r>
              <a:rPr lang="zh-CN" altLang="en-US" dirty="0"/>
              <a:t>，给了它们二次机会</a:t>
            </a:r>
          </a:p>
        </p:txBody>
      </p:sp>
      <p:sp>
        <p:nvSpPr>
          <p:cNvPr id="4" name="灯片编号占位符 3"/>
          <p:cNvSpPr>
            <a:spLocks noGrp="1"/>
          </p:cNvSpPr>
          <p:nvPr>
            <p:ph type="sldNum" sz="quarter" idx="5"/>
          </p:nvPr>
        </p:nvSpPr>
        <p:spPr/>
        <p:txBody>
          <a:bodyPr/>
          <a:lstStyle/>
          <a:p>
            <a:pPr>
              <a:defRPr/>
            </a:pPr>
            <a:fld id="{6B269057-15A5-824F-8633-E9C1E19546D1}" type="slidenum">
              <a:rPr lang="en-US" altLang="zh-CN" smtClean="0"/>
              <a:pPr>
                <a:defRPr/>
              </a:pPr>
              <a:t>21</a:t>
            </a:fld>
            <a:endParaRPr lang="en-US" altLang="zh-CN"/>
          </a:p>
        </p:txBody>
      </p:sp>
    </p:spTree>
    <p:extLst>
      <p:ext uri="{BB962C8B-B14F-4D97-AF65-F5344CB8AC3E}">
        <p14:creationId xmlns:p14="http://schemas.microsoft.com/office/powerpoint/2010/main" val="53392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66220BDF-7113-1040-93A0-736AEDB13D11}" type="slidenum">
              <a:rPr lang="en-US" altLang="en-US">
                <a:latin typeface="Times New Roman" charset="0"/>
              </a:rPr>
              <a:pPr/>
              <a:t>22</a:t>
            </a:fld>
            <a:endParaRPr lang="en-US" altLang="en-US">
              <a:latin typeface="Times New Roman" charset="0"/>
            </a:endParaRPr>
          </a:p>
        </p:txBody>
      </p:sp>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刚才是只用</a:t>
            </a:r>
            <a:r>
              <a:rPr lang="en-US" altLang="zh-CN" dirty="0">
                <a:ea typeface="MS PGothic" charset="-128"/>
              </a:rPr>
              <a:t>reference</a:t>
            </a:r>
            <a:r>
              <a:rPr lang="zh-CN" altLang="en-US" dirty="0">
                <a:ea typeface="MS PGothic" charset="-128"/>
              </a:rPr>
              <a:t>的时钟算法</a:t>
            </a:r>
            <a:endParaRPr lang="en-US" altLang="zh-CN" dirty="0">
              <a:ea typeface="MS PGothic" charset="-128"/>
            </a:endParaRPr>
          </a:p>
          <a:p>
            <a:r>
              <a:rPr lang="zh-CN" altLang="en-US" dirty="0">
                <a:ea typeface="MS PGothic" charset="-128"/>
              </a:rPr>
              <a:t>现在把</a:t>
            </a:r>
            <a:r>
              <a:rPr lang="en-US" altLang="zh-CN" dirty="0">
                <a:ea typeface="MS PGothic" charset="-128"/>
              </a:rPr>
              <a:t>modify bit</a:t>
            </a:r>
            <a:r>
              <a:rPr lang="zh-CN" altLang="en-US" dirty="0">
                <a:ea typeface="MS PGothic" charset="-128"/>
              </a:rPr>
              <a:t>也用上</a:t>
            </a:r>
            <a:endParaRPr lang="en-US" altLang="zh-CN" dirty="0">
              <a:ea typeface="MS PGothic" charset="-128"/>
            </a:endParaRPr>
          </a:p>
        </p:txBody>
      </p:sp>
    </p:spTree>
    <p:extLst>
      <p:ext uri="{BB962C8B-B14F-4D97-AF65-F5344CB8AC3E}">
        <p14:creationId xmlns:p14="http://schemas.microsoft.com/office/powerpoint/2010/main" val="10084472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A3F8FBFC-53DE-D743-864A-AA050254ECF4}" type="slidenum">
              <a:rPr lang="en-US" altLang="en-US">
                <a:latin typeface="Times New Roman" charset="0"/>
              </a:rPr>
              <a:pPr/>
              <a:t>23</a:t>
            </a:fld>
            <a:endParaRPr lang="en-US" altLang="en-US">
              <a:latin typeface="Times New Roman" charset="0"/>
            </a:endParaRPr>
          </a:p>
        </p:txBody>
      </p:sp>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en-US" dirty="0">
                <a:ea typeface="MS PGothic" charset="-128"/>
              </a:rPr>
              <a:t>Not</a:t>
            </a:r>
            <a:r>
              <a:rPr lang="en-US" altLang="en-US" baseline="0" dirty="0">
                <a:ea typeface="MS PGothic" charset="-128"/>
              </a:rPr>
              <a:t> used but modified?? </a:t>
            </a:r>
            <a:r>
              <a:rPr lang="zh-CN" altLang="en-US" baseline="0" dirty="0">
                <a:ea typeface="MS PGothic" charset="-128"/>
              </a:rPr>
              <a:t>修改了一个文件但是很久没有打开过；</a:t>
            </a:r>
            <a:r>
              <a:rPr lang="en-US" altLang="zh-CN" baseline="0" dirty="0">
                <a:ea typeface="MS PGothic" charset="-128"/>
              </a:rPr>
              <a:t>OS</a:t>
            </a:r>
            <a:r>
              <a:rPr lang="zh-CN" altLang="en-US" baseline="0" dirty="0">
                <a:ea typeface="MS PGothic" charset="-128"/>
              </a:rPr>
              <a:t>修改或创建的文件（过程文件），用户没有引用过</a:t>
            </a:r>
            <a:endParaRPr lang="en-US" altLang="en-US" baseline="0" dirty="0">
              <a:ea typeface="MS PGothic" charset="-128"/>
            </a:endParaRPr>
          </a:p>
          <a:p>
            <a:endParaRPr lang="en-US" altLang="en-US" baseline="0" dirty="0">
              <a:ea typeface="MS PGothic" charset="-128"/>
            </a:endParaRPr>
          </a:p>
          <a:p>
            <a:pPr algn="l">
              <a:buFont typeface="Arial" panose="020B0604020202020204" pitchFamily="34" charset="0"/>
              <a:buNone/>
            </a:pPr>
            <a:r>
              <a:rPr lang="en-US" altLang="zh-CN" b="1" i="0" dirty="0">
                <a:solidFill>
                  <a:srgbClr val="060607"/>
                </a:solidFill>
                <a:effectLst/>
                <a:highlight>
                  <a:srgbClr val="FFFFFF"/>
                </a:highlight>
                <a:latin typeface="-apple-system"/>
              </a:rPr>
              <a:t>(0, 0)</a:t>
            </a:r>
            <a:r>
              <a:rPr lang="zh-CN" altLang="en-US" b="0" i="0" dirty="0">
                <a:solidFill>
                  <a:srgbClr val="060607"/>
                </a:solidFill>
                <a:effectLst/>
                <a:highlight>
                  <a:srgbClr val="FFFFFF"/>
                </a:highlight>
                <a:latin typeface="-apple-system"/>
              </a:rPr>
              <a:t>：页面既没有被最近引用，也没有被修改。这种页面是最容易被换出的，因为它既不是最近需要的，也不需要写回磁盘。</a:t>
            </a:r>
          </a:p>
          <a:p>
            <a:pPr algn="l">
              <a:buFont typeface="Arial" panose="020B0604020202020204" pitchFamily="34" charset="0"/>
              <a:buNone/>
            </a:pPr>
            <a:r>
              <a:rPr lang="en-US" altLang="zh-CN" b="1" i="0" dirty="0">
                <a:solidFill>
                  <a:srgbClr val="060607"/>
                </a:solidFill>
                <a:effectLst/>
                <a:highlight>
                  <a:srgbClr val="FFFFFF"/>
                </a:highlight>
                <a:latin typeface="-apple-system"/>
              </a:rPr>
              <a:t>(0, 1)</a:t>
            </a:r>
            <a:r>
              <a:rPr lang="zh-CN" altLang="en-US" b="0" i="0" dirty="0">
                <a:solidFill>
                  <a:srgbClr val="060607"/>
                </a:solidFill>
                <a:effectLst/>
                <a:highlight>
                  <a:srgbClr val="FFFFFF"/>
                </a:highlight>
                <a:latin typeface="-apple-system"/>
              </a:rPr>
              <a:t>：页面没有被最近引用，但已经被修改。这种页面需要被写回磁盘，因为它包含了对原始数据的更改。一旦写回，如果没有被再次引用，它可以被安全地换出。</a:t>
            </a:r>
          </a:p>
          <a:p>
            <a:pPr algn="l">
              <a:buFont typeface="Arial" panose="020B0604020202020204" pitchFamily="34" charset="0"/>
              <a:buNone/>
            </a:pPr>
            <a:r>
              <a:rPr lang="en-US" altLang="zh-CN" b="1" i="0" dirty="0">
                <a:solidFill>
                  <a:srgbClr val="060607"/>
                </a:solidFill>
                <a:effectLst/>
                <a:highlight>
                  <a:srgbClr val="FFFFFF"/>
                </a:highlight>
                <a:latin typeface="-apple-system"/>
              </a:rPr>
              <a:t>(1, 0)</a:t>
            </a:r>
            <a:r>
              <a:rPr lang="zh-CN" altLang="en-US" b="0" i="0" dirty="0">
                <a:solidFill>
                  <a:srgbClr val="060607"/>
                </a:solidFill>
                <a:effectLst/>
                <a:highlight>
                  <a:srgbClr val="FFFFFF"/>
                </a:highlight>
                <a:latin typeface="-apple-system"/>
              </a:rPr>
              <a:t>：页面最近被引用，但没有被修改。这种页面是“干净”的，如果内存不足，它可以被换出，而不需要写回磁盘。由于它最近被访问过，根据局部性原理，它可能很快就会再次被需要。</a:t>
            </a:r>
          </a:p>
          <a:p>
            <a:pPr algn="l">
              <a:buFont typeface="Arial" panose="020B0604020202020204" pitchFamily="34" charset="0"/>
              <a:buNone/>
            </a:pPr>
            <a:r>
              <a:rPr lang="en-US" altLang="zh-CN" b="1" i="0" dirty="0">
                <a:solidFill>
                  <a:srgbClr val="060607"/>
                </a:solidFill>
                <a:effectLst/>
                <a:highlight>
                  <a:srgbClr val="FFFFFF"/>
                </a:highlight>
                <a:latin typeface="-apple-system"/>
              </a:rPr>
              <a:t>(1, 1)</a:t>
            </a:r>
            <a:r>
              <a:rPr lang="zh-CN" altLang="en-US" b="0" i="0" dirty="0">
                <a:solidFill>
                  <a:srgbClr val="060607"/>
                </a:solidFill>
                <a:effectLst/>
                <a:highlight>
                  <a:srgbClr val="FFFFFF"/>
                </a:highlight>
                <a:latin typeface="-apple-system"/>
              </a:rPr>
              <a:t>：页面最近被引用并且已经被修改。这种页面是最不应该被换出的，因为它不仅包含了重要的更改，而且根据局部性原理，它很可能很快就会再次被访问。</a:t>
            </a:r>
          </a:p>
          <a:p>
            <a:endParaRPr lang="en-US" altLang="en-US" dirty="0">
              <a:ea typeface="MS PGothic" charset="-128"/>
            </a:endParaRPr>
          </a:p>
        </p:txBody>
      </p:sp>
    </p:spTree>
    <p:extLst>
      <p:ext uri="{BB962C8B-B14F-4D97-AF65-F5344CB8AC3E}">
        <p14:creationId xmlns:p14="http://schemas.microsoft.com/office/powerpoint/2010/main" val="10326609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OPT</a:t>
            </a:r>
            <a:r>
              <a:rPr lang="zh-CN" altLang="en-US" dirty="0"/>
              <a:t>最好，可惜无法实现</a:t>
            </a:r>
          </a:p>
        </p:txBody>
      </p:sp>
      <p:sp>
        <p:nvSpPr>
          <p:cNvPr id="4" name="灯片编号占位符 3"/>
          <p:cNvSpPr>
            <a:spLocks noGrp="1"/>
          </p:cNvSpPr>
          <p:nvPr>
            <p:ph type="sldNum" sz="quarter" idx="5"/>
          </p:nvPr>
        </p:nvSpPr>
        <p:spPr/>
        <p:txBody>
          <a:bodyPr/>
          <a:lstStyle/>
          <a:p>
            <a:pPr>
              <a:defRPr/>
            </a:pPr>
            <a:fld id="{6B269057-15A5-824F-8633-E9C1E19546D1}" type="slidenum">
              <a:rPr lang="en-US" altLang="zh-CN" smtClean="0"/>
              <a:pPr>
                <a:defRPr/>
              </a:pPr>
              <a:t>24</a:t>
            </a:fld>
            <a:endParaRPr lang="en-US" altLang="zh-CN"/>
          </a:p>
        </p:txBody>
      </p:sp>
    </p:spTree>
    <p:extLst>
      <p:ext uri="{BB962C8B-B14F-4D97-AF65-F5344CB8AC3E}">
        <p14:creationId xmlns:p14="http://schemas.microsoft.com/office/powerpoint/2010/main" val="8191638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69850CC5-2F32-6946-B11C-9BC03859974C}" type="slidenum">
              <a:rPr lang="en-US" altLang="en-US">
                <a:latin typeface="Times New Roman" charset="0"/>
              </a:rPr>
              <a:pPr/>
              <a:t>25</a:t>
            </a:fld>
            <a:endParaRPr lang="en-US" altLang="en-US">
              <a:latin typeface="Times New Roman" charset="0"/>
            </a:endParaRPr>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ea typeface="MS PGothic" charset="-128"/>
              </a:rPr>
              <a:t>Give an example?</a:t>
            </a:r>
          </a:p>
          <a:p>
            <a:r>
              <a:rPr lang="zh-CN" altLang="en-US" dirty="0">
                <a:ea typeface="MS PGothic" charset="-128"/>
              </a:rPr>
              <a:t>进程的每个</a:t>
            </a:r>
            <a:r>
              <a:rPr lang="en-US" altLang="zh-CN" dirty="0">
                <a:ea typeface="MS PGothic" charset="-128"/>
              </a:rPr>
              <a:t>frame</a:t>
            </a:r>
            <a:r>
              <a:rPr lang="zh-CN" altLang="en-US" dirty="0">
                <a:ea typeface="MS PGothic" charset="-128"/>
              </a:rPr>
              <a:t>都在执行，但是还需要更多</a:t>
            </a:r>
            <a:r>
              <a:rPr lang="en-US" altLang="zh-CN" dirty="0">
                <a:ea typeface="MS PGothic" charset="-128"/>
              </a:rPr>
              <a:t>frame</a:t>
            </a:r>
            <a:r>
              <a:rPr lang="zh-CN" altLang="en-US" dirty="0">
                <a:ea typeface="MS PGothic" charset="-128"/>
              </a:rPr>
              <a:t>，这就要换出频繁执行的页面，这样过一会又会发生页面错误。</a:t>
            </a:r>
            <a:endParaRPr lang="en-US" altLang="en-US" dirty="0">
              <a:ea typeface="MS PGothic" charset="-128"/>
            </a:endParaRPr>
          </a:p>
          <a:p>
            <a:endParaRPr lang="en-US" altLang="en-US" dirty="0">
              <a:ea typeface="MS PGothic" charset="-128"/>
            </a:endParaRPr>
          </a:p>
        </p:txBody>
      </p:sp>
    </p:spTree>
    <p:extLst>
      <p:ext uri="{BB962C8B-B14F-4D97-AF65-F5344CB8AC3E}">
        <p14:creationId xmlns:p14="http://schemas.microsoft.com/office/powerpoint/2010/main" val="2116495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2BCD68AC-FEB1-ED45-8197-CC084F023473}" type="slidenum">
              <a:rPr lang="en-US" altLang="en-US">
                <a:latin typeface="Times New Roman" charset="0"/>
              </a:rPr>
              <a:pPr/>
              <a:t>26</a:t>
            </a:fld>
            <a:endParaRPr lang="en-US" altLang="en-US">
              <a:latin typeface="Times New Roman" charset="0"/>
            </a:endParaRPr>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如果</a:t>
            </a:r>
            <a:r>
              <a:rPr lang="en-US" altLang="zh-CN" dirty="0">
                <a:ea typeface="MS PGothic" charset="-128"/>
              </a:rPr>
              <a:t>CPU</a:t>
            </a:r>
            <a:r>
              <a:rPr lang="zh-CN" altLang="en-US" dirty="0">
                <a:ea typeface="MS PGothic" charset="-128"/>
              </a:rPr>
              <a:t>利用率太低，系统会引入新的进程。如果现在有一个进程需要更多的</a:t>
            </a:r>
            <a:r>
              <a:rPr lang="en-US" altLang="zh-CN" dirty="0">
                <a:ea typeface="MS PGothic" charset="-128"/>
              </a:rPr>
              <a:t>frame</a:t>
            </a:r>
            <a:r>
              <a:rPr lang="zh-CN" altLang="en-US" dirty="0">
                <a:ea typeface="MS PGothic" charset="-128"/>
              </a:rPr>
              <a:t>，它会开始发生缺页错误，并希望替换其他进程的</a:t>
            </a:r>
            <a:r>
              <a:rPr lang="en-US" altLang="zh-CN" dirty="0">
                <a:ea typeface="MS PGothic" charset="-128"/>
              </a:rPr>
              <a:t>frame</a:t>
            </a:r>
            <a:r>
              <a:rPr lang="zh-CN" altLang="en-US" dirty="0">
                <a:ea typeface="MS PGothic" charset="-128"/>
              </a:rPr>
              <a:t>，导致其它的进程也开始出现缺页错误。这些缺页错误在调页设备等待队列中排队，那么就绪队列的进程减少，</a:t>
            </a:r>
            <a:r>
              <a:rPr lang="en-US" altLang="zh-CN" dirty="0">
                <a:ea typeface="MS PGothic" charset="-128"/>
              </a:rPr>
              <a:t>CPU</a:t>
            </a:r>
            <a:r>
              <a:rPr lang="zh-CN" altLang="en-US" dirty="0">
                <a:ea typeface="MS PGothic" charset="-128"/>
              </a:rPr>
              <a:t>利用率减小，系统又引入其他进程，这些进程开始时肯定要调页，又排上队了。此时就出现了</a:t>
            </a:r>
            <a:r>
              <a:rPr lang="en-US" altLang="zh-CN" dirty="0">
                <a:ea typeface="MS PGothic" charset="-128"/>
              </a:rPr>
              <a:t>trashing</a:t>
            </a:r>
            <a:r>
              <a:rPr lang="zh-CN" altLang="en-US" dirty="0">
                <a:ea typeface="MS PGothic" charset="-128"/>
              </a:rPr>
              <a:t>（抖动）</a:t>
            </a:r>
            <a:endParaRPr lang="en-US" altLang="en-US" dirty="0">
              <a:ea typeface="MS PGothic" charset="-128"/>
            </a:endParaRPr>
          </a:p>
        </p:txBody>
      </p:sp>
    </p:spTree>
    <p:extLst>
      <p:ext uri="{BB962C8B-B14F-4D97-AF65-F5344CB8AC3E}">
        <p14:creationId xmlns:p14="http://schemas.microsoft.com/office/powerpoint/2010/main" val="10246892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1BEB1376-E2FF-FE4F-BA60-073426864440}" type="slidenum">
              <a:rPr lang="en-US" altLang="en-US">
                <a:latin typeface="Times New Roman" charset="0"/>
              </a:rPr>
              <a:pPr/>
              <a:t>27</a:t>
            </a:fld>
            <a:endParaRPr lang="en-US" altLang="en-US">
              <a:latin typeface="Times New Roman" charset="0"/>
            </a:endParaRPr>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060607"/>
                </a:solidFill>
                <a:effectLst/>
                <a:highlight>
                  <a:srgbClr val="FFFFFF"/>
                </a:highlight>
                <a:latin typeface="-apple-system"/>
              </a:rPr>
              <a:t>局部性原理是指程序倾向于频繁访问一小部分本地化的内存区域。这包括时间局部性（同一数据在短期内被多次访问）和空间局部性（程序倾向于顺序访问或访问接近的数据）。</a:t>
            </a:r>
            <a:endParaRPr lang="en-US" altLang="zh-CN" b="0" i="0" dirty="0">
              <a:solidFill>
                <a:srgbClr val="060607"/>
              </a:solidFill>
              <a:effectLst/>
              <a:highlight>
                <a:srgbClr val="FFFFFF"/>
              </a:highligh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a:solidFill>
                <a:srgbClr val="060607"/>
              </a:solidFill>
              <a:effectLst/>
              <a:highlight>
                <a:srgbClr val="FFFFFF"/>
              </a:highligh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060607"/>
                </a:solidFill>
                <a:effectLst/>
                <a:highlight>
                  <a:srgbClr val="FFFFFF"/>
                </a:highlight>
                <a:latin typeface="-apple-system"/>
              </a:rPr>
              <a:t>需求调页只在程序实际需要访问一个页面时才将该页面加载到物理内存中。这意味着只有当前访问的页面和预计很快会被访问的页面会被加载。</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altLang="zh-CN" b="0" i="0" dirty="0">
              <a:solidFill>
                <a:srgbClr val="060607"/>
              </a:solidFill>
              <a:effectLst/>
              <a:highlight>
                <a:srgbClr val="FFFFFF"/>
              </a:highlight>
              <a:latin typeface="-apple-system"/>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b="0" i="0" dirty="0">
                <a:solidFill>
                  <a:srgbClr val="060607"/>
                </a:solidFill>
                <a:effectLst/>
                <a:highlight>
                  <a:srgbClr val="FFFFFF"/>
                </a:highlight>
                <a:latin typeface="-apple-system"/>
              </a:rPr>
              <a:t>局部性迁移：从一种局部性到另一种局部性</a:t>
            </a:r>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0" i="0" dirty="0">
                <a:solidFill>
                  <a:srgbClr val="060607"/>
                </a:solidFill>
                <a:effectLst/>
                <a:highlight>
                  <a:srgbClr val="FFFFFF"/>
                </a:highlight>
                <a:latin typeface="-apple-system"/>
              </a:rPr>
              <a:t>例如，一个程序可能最初在一个数组的开始处顺序访问元素（空间局部性），然后突然跳转到数组的末尾或其他位置进行访问。这时，它不再访问相邻的元素，而是访问之前访问过的元素（时间局部性）</a:t>
            </a:r>
            <a:endParaRPr lang="en-US" altLang="en-US" sz="1200" dirty="0">
              <a:ea typeface="MS PGothic" charset="-128"/>
            </a:endParaRPr>
          </a:p>
          <a:p>
            <a:endParaRPr lang="en-US" altLang="en-US" dirty="0">
              <a:ea typeface="MS PGothic" charset="-128"/>
            </a:endParaRPr>
          </a:p>
        </p:txBody>
      </p:sp>
    </p:spTree>
    <p:extLst>
      <p:ext uri="{BB962C8B-B14F-4D97-AF65-F5344CB8AC3E}">
        <p14:creationId xmlns:p14="http://schemas.microsoft.com/office/powerpoint/2010/main" val="128064096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DA9C7466-8B9D-364F-BAF8-6B950D15F984}" type="slidenum">
              <a:rPr lang="en-US" altLang="en-US">
                <a:latin typeface="Times New Roman" charset="0"/>
              </a:rPr>
              <a:pPr/>
              <a:t>28</a:t>
            </a:fld>
            <a:endParaRPr lang="en-US" altLang="en-US">
              <a:latin typeface="Times New Roman" charset="0"/>
            </a:endParaRPr>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65160532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2"/>
          <p:cNvSpPr>
            <a:spLocks noGrp="1" noRot="1" noChangeAspect="1" noChangeArrowheads="1" noTextEdit="1"/>
          </p:cNvSpPr>
          <p:nvPr>
            <p:ph type="sldImg"/>
          </p:nvPr>
        </p:nvSpPr>
        <p:spPr>
          <a:ln/>
        </p:spPr>
      </p:sp>
      <p:sp>
        <p:nvSpPr>
          <p:cNvPr id="6963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前半段</a:t>
            </a:r>
            <a:r>
              <a:rPr lang="en-US" altLang="zh-CN" dirty="0">
                <a:ea typeface="MS PGothic" charset="-128"/>
              </a:rPr>
              <a:t>page fault</a:t>
            </a:r>
            <a:r>
              <a:rPr lang="zh-CN" altLang="en-US" dirty="0">
                <a:ea typeface="MS PGothic" charset="-128"/>
              </a:rPr>
              <a:t>峰值是因为，在为新的</a:t>
            </a:r>
            <a:r>
              <a:rPr lang="en-US" altLang="zh-CN" dirty="0">
                <a:ea typeface="MS PGothic" charset="-128"/>
              </a:rPr>
              <a:t>locality</a:t>
            </a:r>
            <a:r>
              <a:rPr lang="zh-CN" altLang="en-US" dirty="0">
                <a:ea typeface="MS PGothic" charset="-128"/>
              </a:rPr>
              <a:t>请求调页。</a:t>
            </a:r>
            <a:endParaRPr lang="en-US" altLang="zh-CN" dirty="0">
              <a:ea typeface="MS PGothic" charset="-128"/>
            </a:endParaRPr>
          </a:p>
          <a:p>
            <a:r>
              <a:rPr lang="zh-CN" altLang="en-US" dirty="0">
                <a:ea typeface="MS PGothic" charset="-128"/>
              </a:rPr>
              <a:t>当这个新的</a:t>
            </a:r>
            <a:r>
              <a:rPr lang="en-US" altLang="zh-CN" dirty="0">
                <a:ea typeface="MS PGothic" charset="-128"/>
              </a:rPr>
              <a:t>locality</a:t>
            </a:r>
            <a:r>
              <a:rPr lang="zh-CN" altLang="en-US" dirty="0">
                <a:ea typeface="MS PGothic" charset="-128"/>
              </a:rPr>
              <a:t>的</a:t>
            </a:r>
            <a:r>
              <a:rPr lang="en-US" altLang="zh-CN" dirty="0">
                <a:ea typeface="MS PGothic" charset="-128"/>
              </a:rPr>
              <a:t>working set</a:t>
            </a:r>
            <a:r>
              <a:rPr lang="zh-CN" altLang="en-US" dirty="0">
                <a:ea typeface="MS PGothic" charset="-128"/>
              </a:rPr>
              <a:t>已经在内存中，</a:t>
            </a:r>
            <a:r>
              <a:rPr lang="en-US" altLang="zh-CN" dirty="0">
                <a:ea typeface="MS PGothic" charset="-128"/>
              </a:rPr>
              <a:t>page fault</a:t>
            </a:r>
            <a:r>
              <a:rPr lang="zh-CN" altLang="en-US" dirty="0">
                <a:ea typeface="MS PGothic" charset="-128"/>
              </a:rPr>
              <a:t>就会下降。</a:t>
            </a:r>
            <a:endParaRPr lang="en-US" altLang="en-US" dirty="0">
              <a:ea typeface="MS PGothic" charset="-128"/>
            </a:endParaRPr>
          </a:p>
        </p:txBody>
      </p:sp>
    </p:spTree>
    <p:extLst>
      <p:ext uri="{BB962C8B-B14F-4D97-AF65-F5344CB8AC3E}">
        <p14:creationId xmlns:p14="http://schemas.microsoft.com/office/powerpoint/2010/main" val="1571265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2FB5FE68-7161-7541-8B9E-535C53EEC475}" type="slidenum">
              <a:rPr lang="en-US" altLang="en-US">
                <a:latin typeface="Times New Roman" charset="0"/>
              </a:rPr>
              <a:pPr/>
              <a:t>30</a:t>
            </a:fld>
            <a:endParaRPr lang="en-US" altLang="en-US">
              <a:latin typeface="Times New Roman" charset="0"/>
            </a:endParaRPr>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zh-CN" dirty="0">
                <a:ea typeface="MS PGothic" charset="-128"/>
              </a:rPr>
              <a:t>Working set</a:t>
            </a:r>
            <a:r>
              <a:rPr lang="zh-CN" altLang="en-US" dirty="0">
                <a:ea typeface="MS PGothic" charset="-128"/>
              </a:rPr>
              <a:t>是程序局部的近似</a:t>
            </a:r>
            <a:endParaRPr lang="en-US" altLang="zh-CN" dirty="0">
              <a:ea typeface="MS PGothic" charset="-128"/>
            </a:endParaRPr>
          </a:p>
          <a:p>
            <a:r>
              <a:rPr lang="zh-CN" altLang="en-US" dirty="0">
                <a:ea typeface="MS PGothic" charset="-128"/>
              </a:rPr>
              <a:t>这里的</a:t>
            </a:r>
            <a:r>
              <a:rPr lang="en-US" altLang="zh-CN" dirty="0">
                <a:ea typeface="MS PGothic" charset="-128"/>
              </a:rPr>
              <a:t>page reference</a:t>
            </a:r>
            <a:r>
              <a:rPr lang="zh-CN" altLang="en-US" dirty="0">
                <a:ea typeface="MS PGothic" charset="-128"/>
              </a:rPr>
              <a:t>就是进程所调用的虚拟内存管理的</a:t>
            </a:r>
            <a:r>
              <a:rPr lang="en-US" altLang="zh-CN" dirty="0">
                <a:ea typeface="MS PGothic" charset="-128"/>
              </a:rPr>
              <a:t>page</a:t>
            </a:r>
            <a:r>
              <a:rPr lang="zh-CN" altLang="en-US" dirty="0">
                <a:ea typeface="MS PGothic" charset="-128"/>
              </a:rPr>
              <a:t>，就是</a:t>
            </a:r>
            <a:r>
              <a:rPr lang="en-US" altLang="zh-CN" dirty="0">
                <a:ea typeface="MS PGothic" charset="-128"/>
              </a:rPr>
              <a:t>page table</a:t>
            </a:r>
            <a:r>
              <a:rPr lang="zh-CN" altLang="en-US" dirty="0">
                <a:ea typeface="MS PGothic" charset="-128"/>
              </a:rPr>
              <a:t>的</a:t>
            </a:r>
            <a:r>
              <a:rPr lang="en-US" altLang="zh-CN" dirty="0">
                <a:ea typeface="MS PGothic" charset="-128"/>
              </a:rPr>
              <a:t>page</a:t>
            </a:r>
            <a:r>
              <a:rPr lang="zh-CN" altLang="en-US" dirty="0">
                <a:ea typeface="MS PGothic" charset="-128"/>
              </a:rPr>
              <a:t>，</a:t>
            </a:r>
            <a:endParaRPr lang="en-US" altLang="en-US" dirty="0">
              <a:ea typeface="MS PGothic" charset="-128"/>
            </a:endParaRPr>
          </a:p>
        </p:txBody>
      </p:sp>
    </p:spTree>
    <p:extLst>
      <p:ext uri="{BB962C8B-B14F-4D97-AF65-F5344CB8AC3E}">
        <p14:creationId xmlns:p14="http://schemas.microsoft.com/office/powerpoint/2010/main" val="1568927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D0456C33-D939-1A4B-B1FB-B329A8FF5C4F}" type="slidenum">
              <a:rPr lang="en-US" altLang="en-US">
                <a:latin typeface="Times New Roman" charset="0"/>
              </a:rPr>
              <a:pPr/>
              <a:t>4</a:t>
            </a:fld>
            <a:endParaRPr lang="en-US" altLang="en-US">
              <a:latin typeface="Times New Roman" charset="0"/>
            </a:endParaRPr>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9219107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774D3B2E-371C-3848-BA55-5161441CBEFC}" type="slidenum">
              <a:rPr lang="en-US" altLang="en-US">
                <a:latin typeface="Times New Roman" charset="0"/>
              </a:rPr>
              <a:pPr/>
              <a:t>31</a:t>
            </a:fld>
            <a:endParaRPr lang="en-US" altLang="en-US">
              <a:latin typeface="Times New Roman" charset="0"/>
            </a:endParaRPr>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每个进程的</a:t>
            </a:r>
            <a:r>
              <a:rPr lang="en-US" altLang="zh-CN" dirty="0">
                <a:ea typeface="MS PGothic" charset="-128"/>
              </a:rPr>
              <a:t>WS</a:t>
            </a:r>
            <a:r>
              <a:rPr lang="zh-CN" altLang="en-US" dirty="0">
                <a:ea typeface="MS PGothic" charset="-128"/>
              </a:rPr>
              <a:t>中的页号可能有很多重复（毕竟虚拟内存），所以我们这里就用页数了</a:t>
            </a:r>
            <a:endParaRPr lang="en-US" altLang="en-US" dirty="0">
              <a:ea typeface="MS PGothic" charset="-128"/>
            </a:endParaRPr>
          </a:p>
        </p:txBody>
      </p:sp>
    </p:spTree>
    <p:extLst>
      <p:ext uri="{BB962C8B-B14F-4D97-AF65-F5344CB8AC3E}">
        <p14:creationId xmlns:p14="http://schemas.microsoft.com/office/powerpoint/2010/main" val="53118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t>
            </a:r>
            <a:r>
              <a:rPr lang="zh-CN" altLang="en-US" dirty="0"/>
              <a:t>变化，</a:t>
            </a:r>
            <a:r>
              <a:rPr lang="en-US" altLang="zh-CN" dirty="0"/>
              <a:t>t</a:t>
            </a:r>
            <a:r>
              <a:rPr lang="zh-CN" altLang="en-US" dirty="0"/>
              <a:t>不变</a:t>
            </a:r>
          </a:p>
        </p:txBody>
      </p:sp>
      <p:sp>
        <p:nvSpPr>
          <p:cNvPr id="4" name="灯片编号占位符 3"/>
          <p:cNvSpPr>
            <a:spLocks noGrp="1"/>
          </p:cNvSpPr>
          <p:nvPr>
            <p:ph type="sldNum" sz="quarter" idx="5"/>
          </p:nvPr>
        </p:nvSpPr>
        <p:spPr/>
        <p:txBody>
          <a:bodyPr/>
          <a:lstStyle/>
          <a:p>
            <a:pPr>
              <a:defRPr/>
            </a:pPr>
            <a:fld id="{6B269057-15A5-824F-8633-E9C1E19546D1}" type="slidenum">
              <a:rPr lang="en-US" altLang="zh-CN" smtClean="0"/>
              <a:pPr>
                <a:defRPr/>
              </a:pPr>
              <a:t>32</a:t>
            </a:fld>
            <a:endParaRPr lang="en-US" altLang="zh-CN"/>
          </a:p>
        </p:txBody>
      </p:sp>
    </p:spTree>
    <p:extLst>
      <p:ext uri="{BB962C8B-B14F-4D97-AF65-F5344CB8AC3E}">
        <p14:creationId xmlns:p14="http://schemas.microsoft.com/office/powerpoint/2010/main" val="15306756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K</a:t>
            </a:r>
            <a:r>
              <a:rPr lang="zh-CN" altLang="en-US" dirty="0"/>
              <a:t>不变</a:t>
            </a:r>
            <a:r>
              <a:rPr lang="en-US" altLang="zh-CN" dirty="0"/>
              <a:t>=delta</a:t>
            </a:r>
            <a:r>
              <a:rPr lang="zh-CN" altLang="en-US" dirty="0"/>
              <a:t>，</a:t>
            </a:r>
            <a:r>
              <a:rPr lang="en-US" altLang="zh-CN" dirty="0"/>
              <a:t>t</a:t>
            </a:r>
            <a:r>
              <a:rPr lang="zh-CN" altLang="en-US" dirty="0"/>
              <a:t>变</a:t>
            </a:r>
          </a:p>
        </p:txBody>
      </p:sp>
      <p:sp>
        <p:nvSpPr>
          <p:cNvPr id="4" name="灯片编号占位符 3"/>
          <p:cNvSpPr>
            <a:spLocks noGrp="1"/>
          </p:cNvSpPr>
          <p:nvPr>
            <p:ph type="sldNum" sz="quarter" idx="5"/>
          </p:nvPr>
        </p:nvSpPr>
        <p:spPr/>
        <p:txBody>
          <a:bodyPr/>
          <a:lstStyle/>
          <a:p>
            <a:pPr>
              <a:defRPr/>
            </a:pPr>
            <a:fld id="{6B269057-15A5-824F-8633-E9C1E19546D1}" type="slidenum">
              <a:rPr lang="en-US" altLang="zh-CN" smtClean="0"/>
              <a:pPr>
                <a:defRPr/>
              </a:pPr>
              <a:t>33</a:t>
            </a:fld>
            <a:endParaRPr lang="en-US" altLang="zh-CN"/>
          </a:p>
        </p:txBody>
      </p:sp>
    </p:spTree>
    <p:extLst>
      <p:ext uri="{BB962C8B-B14F-4D97-AF65-F5344CB8AC3E}">
        <p14:creationId xmlns:p14="http://schemas.microsoft.com/office/powerpoint/2010/main" val="22277650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3064E7EE-ABC1-B144-8213-079096A63113}" type="slidenum">
              <a:rPr lang="en-US" altLang="en-US">
                <a:latin typeface="Times New Roman" charset="0"/>
              </a:rPr>
              <a:pPr/>
              <a:t>34</a:t>
            </a:fld>
            <a:endParaRPr lang="en-US" altLang="en-US">
              <a:latin typeface="Times New Roman" charset="0"/>
            </a:endParaRPr>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altLang="zh-CN" dirty="0">
                <a:ea typeface="MS PGothic" charset="-128"/>
              </a:rPr>
              <a:t>D</a:t>
            </a:r>
            <a:r>
              <a:rPr lang="zh-CN" altLang="en-US" dirty="0">
                <a:ea typeface="MS PGothic" charset="-128"/>
              </a:rPr>
              <a:t>是所有进程的</a:t>
            </a:r>
            <a:r>
              <a:rPr lang="en-US" altLang="zh-CN" dirty="0">
                <a:ea typeface="MS PGothic" charset="-128"/>
              </a:rPr>
              <a:t>working-set</a:t>
            </a:r>
            <a:r>
              <a:rPr lang="zh-CN" altLang="en-US" dirty="0">
                <a:ea typeface="MS PGothic" charset="-128"/>
              </a:rPr>
              <a:t>中页数的总和。</a:t>
            </a:r>
            <a:endParaRPr lang="en-US" altLang="zh-CN" dirty="0">
              <a:ea typeface="MS PGothic" charset="-128"/>
            </a:endParaRPr>
          </a:p>
          <a:p>
            <a:r>
              <a:rPr lang="en-US" altLang="zh-CN" dirty="0">
                <a:ea typeface="MS PGothic" charset="-128"/>
              </a:rPr>
              <a:t>D</a:t>
            </a:r>
            <a:r>
              <a:rPr lang="zh-CN" altLang="en-US" dirty="0">
                <a:ea typeface="MS PGothic" charset="-128"/>
              </a:rPr>
              <a:t>大于总</a:t>
            </a:r>
            <a:r>
              <a:rPr lang="en-US" altLang="zh-CN" dirty="0">
                <a:ea typeface="MS PGothic" charset="-128"/>
              </a:rPr>
              <a:t>frame</a:t>
            </a:r>
            <a:r>
              <a:rPr lang="zh-CN" altLang="en-US" dirty="0">
                <a:ea typeface="MS PGothic" charset="-128"/>
              </a:rPr>
              <a:t>数，也就是</a:t>
            </a:r>
            <a:r>
              <a:rPr lang="en-US" altLang="zh-CN" dirty="0">
                <a:ea typeface="MS PGothic" charset="-128"/>
              </a:rPr>
              <a:t>trashing</a:t>
            </a:r>
            <a:r>
              <a:rPr lang="zh-CN" altLang="en-US" dirty="0">
                <a:ea typeface="MS PGothic" charset="-128"/>
              </a:rPr>
              <a:t>出现的原因</a:t>
            </a:r>
            <a:endParaRPr lang="en-US" altLang="en-US" dirty="0">
              <a:ea typeface="MS PGothic" charset="-128"/>
            </a:endParaRPr>
          </a:p>
        </p:txBody>
      </p:sp>
    </p:spTree>
    <p:extLst>
      <p:ext uri="{BB962C8B-B14F-4D97-AF65-F5344CB8AC3E}">
        <p14:creationId xmlns:p14="http://schemas.microsoft.com/office/powerpoint/2010/main" val="12298031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2B3D42E1-186A-9743-9AB9-98342387A12A}" type="slidenum">
              <a:rPr lang="en-US" altLang="en-US">
                <a:latin typeface="Times New Roman" charset="0"/>
              </a:rPr>
              <a:pPr/>
              <a:t>35</a:t>
            </a:fld>
            <a:endParaRPr lang="en-US" altLang="en-US">
              <a:latin typeface="Times New Roman" charset="0"/>
            </a:endParaRPr>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zh-CN" altLang="en-US" dirty="0">
                <a:ea typeface="MS PGothic" charset="-128"/>
              </a:rPr>
              <a:t>既然有了</a:t>
            </a:r>
            <a:r>
              <a:rPr lang="en-US" altLang="zh-CN" dirty="0">
                <a:ea typeface="MS PGothic" charset="-128"/>
              </a:rPr>
              <a:t>working set</a:t>
            </a:r>
            <a:r>
              <a:rPr lang="zh-CN" altLang="en-US" dirty="0">
                <a:ea typeface="MS PGothic" charset="-128"/>
              </a:rPr>
              <a:t>，那么就先把这些</a:t>
            </a:r>
            <a:r>
              <a:rPr lang="en-US" altLang="zh-CN" dirty="0">
                <a:ea typeface="MS PGothic" charset="-128"/>
              </a:rPr>
              <a:t>page</a:t>
            </a:r>
            <a:r>
              <a:rPr lang="zh-CN" altLang="en-US" dirty="0">
                <a:ea typeface="MS PGothic" charset="-128"/>
              </a:rPr>
              <a:t>先加载出来，防止一开始发生过多的</a:t>
            </a:r>
            <a:r>
              <a:rPr lang="en-US" altLang="zh-CN" dirty="0">
                <a:ea typeface="MS PGothic" charset="-128"/>
              </a:rPr>
              <a:t>page fault</a:t>
            </a:r>
            <a:endParaRPr lang="en-US" altLang="en-US" dirty="0">
              <a:ea typeface="MS PGothic" charset="-128"/>
            </a:endParaRPr>
          </a:p>
        </p:txBody>
      </p:sp>
    </p:spTree>
    <p:extLst>
      <p:ext uri="{BB962C8B-B14F-4D97-AF65-F5344CB8AC3E}">
        <p14:creationId xmlns:p14="http://schemas.microsoft.com/office/powerpoint/2010/main" val="19193771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F4C73577-8F72-264A-B782-43563760546F}" type="slidenum">
              <a:rPr lang="en-US" altLang="en-US">
                <a:latin typeface="Times New Roman" charset="0"/>
              </a:rPr>
              <a:pPr/>
              <a:t>36</a:t>
            </a:fld>
            <a:endParaRPr lang="en-US" altLang="en-US">
              <a:latin typeface="Times New Roman" charset="0"/>
            </a:endParaRPr>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MS PGothic" charset="-128"/>
              </a:rPr>
              <a:t>Resolution: </a:t>
            </a:r>
            <a:r>
              <a:rPr lang="en-US" altLang="zh-CN">
                <a:ea typeface="MS PGothic" charset="-128"/>
              </a:rPr>
              <a:t>For example, consider a process 200 KB in size, of</a:t>
            </a:r>
          </a:p>
          <a:p>
            <a:r>
              <a:rPr lang="en-US" altLang="zh-CN">
                <a:ea typeface="MS PGothic" charset="-128"/>
              </a:rPr>
              <a:t>which only half (100 KB) is actually used in an execution.</a:t>
            </a:r>
            <a:endParaRPr lang="zh-CN" altLang="en-US">
              <a:ea typeface="MS PGothic" charset="-128"/>
            </a:endParaRPr>
          </a:p>
          <a:p>
            <a:endParaRPr lang="zh-CN" altLang="en-US">
              <a:ea typeface="MS PGothic" charset="-128"/>
            </a:endParaRPr>
          </a:p>
          <a:p>
            <a:pPr marL="0" lvl="1"/>
            <a:r>
              <a:rPr lang="en-US" altLang="zh-CN" sz="2400">
                <a:ea typeface="MS PGothic" charset="-128"/>
              </a:rPr>
              <a:t>Number</a:t>
            </a:r>
            <a:r>
              <a:rPr lang="zh-CN" altLang="en-US" sz="2400">
                <a:ea typeface="MS PGothic" charset="-128"/>
              </a:rPr>
              <a:t> </a:t>
            </a:r>
            <a:r>
              <a:rPr lang="en-US" altLang="en-US" sz="2400">
                <a:ea typeface="MS PGothic" charset="-128"/>
              </a:rPr>
              <a:t>of page faults (big)</a:t>
            </a:r>
            <a:r>
              <a:rPr lang="zh-CN" altLang="en-US" sz="2400">
                <a:ea typeface="MS PGothic" charset="-128"/>
              </a:rPr>
              <a:t> ？？？？</a:t>
            </a:r>
            <a:endParaRPr lang="en-US" altLang="en-US" sz="2400">
              <a:ea typeface="MS PGothic" charset="-128"/>
            </a:endParaRPr>
          </a:p>
          <a:p>
            <a:endParaRPr lang="en-US" altLang="en-US">
              <a:ea typeface="MS PGothic" charset="-128"/>
            </a:endParaRPr>
          </a:p>
        </p:txBody>
      </p:sp>
    </p:spTree>
    <p:extLst>
      <p:ext uri="{BB962C8B-B14F-4D97-AF65-F5344CB8AC3E}">
        <p14:creationId xmlns:p14="http://schemas.microsoft.com/office/powerpoint/2010/main" val="16192429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AF754ECC-7529-D440-8031-09ACE838561B}" type="slidenum">
              <a:rPr lang="en-US" altLang="en-US">
                <a:latin typeface="Times New Roman" charset="0"/>
              </a:rPr>
              <a:pPr/>
              <a:t>37</a:t>
            </a:fld>
            <a:endParaRPr lang="en-US" altLang="en-US">
              <a:latin typeface="Times New Roman" charset="0"/>
            </a:endParaRPr>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ea typeface="MS PGothic" charset="-128"/>
              </a:rPr>
              <a:t>Illustrate the background: double buffering/interlock</a:t>
            </a:r>
            <a:endParaRPr lang="en-US" altLang="en-US" dirty="0">
              <a:ea typeface="MS PGothic" charset="-128"/>
            </a:endParaRPr>
          </a:p>
        </p:txBody>
      </p:sp>
    </p:spTree>
    <p:extLst>
      <p:ext uri="{BB962C8B-B14F-4D97-AF65-F5344CB8AC3E}">
        <p14:creationId xmlns:p14="http://schemas.microsoft.com/office/powerpoint/2010/main" val="17041581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E101DB15-277E-734A-87E8-F7CA9B013918}" type="slidenum">
              <a:rPr lang="en-US" altLang="en-US">
                <a:latin typeface="Times New Roman" charset="0"/>
              </a:rPr>
              <a:pPr/>
              <a:t>38</a:t>
            </a:fld>
            <a:endParaRPr lang="en-US" altLang="en-US">
              <a:latin typeface="Times New Roman" charset="0"/>
            </a:endParaRPr>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MS PGothic" charset="-128"/>
              </a:rPr>
              <a:t>1 frames allocated to the program</a:t>
            </a:r>
          </a:p>
          <a:p>
            <a:endParaRPr lang="en-US" altLang="en-US">
              <a:ea typeface="MS PGothic" charset="-128"/>
            </a:endParaRPr>
          </a:p>
          <a:p>
            <a:r>
              <a:rPr lang="en-US" altLang="en-US">
                <a:ea typeface="MS PGothic" charset="-128"/>
              </a:rPr>
              <a:t>Also related to cache</a:t>
            </a:r>
          </a:p>
        </p:txBody>
      </p:sp>
    </p:spTree>
    <p:extLst>
      <p:ext uri="{BB962C8B-B14F-4D97-AF65-F5344CB8AC3E}">
        <p14:creationId xmlns:p14="http://schemas.microsoft.com/office/powerpoint/2010/main" val="7965597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C9B504FD-EE6F-F043-B8F4-C38B59097F5D}" type="slidenum">
              <a:rPr lang="en-US" altLang="en-US">
                <a:latin typeface="Times New Roman" charset="0"/>
              </a:rPr>
              <a:pPr/>
              <a:t>39</a:t>
            </a:fld>
            <a:endParaRPr lang="en-US" altLang="en-US">
              <a:latin typeface="Times New Roman" charset="0"/>
            </a:endParaRPr>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3672174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幻灯片图像占位符 1"/>
          <p:cNvSpPr>
            <a:spLocks noGrp="1" noRot="1" noChangeAspect="1" noTextEdit="1"/>
          </p:cNvSpPr>
          <p:nvPr>
            <p:ph type="sldImg"/>
          </p:nvPr>
        </p:nvSpPr>
        <p:spPr>
          <a:ln/>
        </p:spPr>
      </p:sp>
      <p:sp>
        <p:nvSpPr>
          <p:cNvPr id="90114"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zh-CN">
                <a:ea typeface="MS PGothic" charset="-128"/>
              </a:rPr>
              <a:t>cat /proc/[pid]/oom_score</a:t>
            </a:r>
            <a:endParaRPr kumimoji="1" lang="zh-CN" altLang="en-US">
              <a:ea typeface="MS PGothic" charset="-128"/>
            </a:endParaRPr>
          </a:p>
        </p:txBody>
      </p:sp>
      <p:sp>
        <p:nvSpPr>
          <p:cNvPr id="90115" name="幻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C7378C53-B934-874B-9F35-FB7D78BE5765}" type="slidenum">
              <a:rPr lang="en-US" altLang="zh-CN">
                <a:latin typeface="Times New Roman" charset="0"/>
              </a:rPr>
              <a:pPr/>
              <a:t>41</a:t>
            </a:fld>
            <a:endParaRPr lang="en-US" altLang="zh-CN">
              <a:latin typeface="Times New Roman" charset="0"/>
            </a:endParaRPr>
          </a:p>
        </p:txBody>
      </p:sp>
    </p:spTree>
    <p:extLst>
      <p:ext uri="{BB962C8B-B14F-4D97-AF65-F5344CB8AC3E}">
        <p14:creationId xmlns:p14="http://schemas.microsoft.com/office/powerpoint/2010/main" val="21037189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F3A113AD-E203-5946-BDF7-F0907A26FB63}" type="slidenum">
              <a:rPr lang="en-US" altLang="en-US">
                <a:latin typeface="Times New Roman" charset="0"/>
              </a:rPr>
              <a:pPr/>
              <a:t>5</a:t>
            </a:fld>
            <a:endParaRPr lang="en-US" altLang="en-US">
              <a:latin typeface="Times New Roman" charset="0"/>
            </a:endParaRPr>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459126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8EBEE4B9-B395-2C48-A2D8-A593B98A31C3}" type="slidenum">
              <a:rPr lang="en-US" altLang="en-US">
                <a:latin typeface="Times New Roman" charset="0"/>
              </a:rPr>
              <a:pPr/>
              <a:t>6</a:t>
            </a:fld>
            <a:endParaRPr lang="en-US" altLang="en-US">
              <a:latin typeface="Times New Roman" charset="0"/>
            </a:endParaRPr>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ea typeface="MS PGothic" charset="-128"/>
            </a:endParaRPr>
          </a:p>
          <a:p>
            <a:r>
              <a:rPr lang="en-US" altLang="en-US" dirty="0">
                <a:ea typeface="MS PGothic" charset="-128"/>
              </a:rPr>
              <a:t>15 page faults</a:t>
            </a:r>
          </a:p>
        </p:txBody>
      </p:sp>
    </p:spTree>
    <p:extLst>
      <p:ext uri="{BB962C8B-B14F-4D97-AF65-F5344CB8AC3E}">
        <p14:creationId xmlns:p14="http://schemas.microsoft.com/office/powerpoint/2010/main" val="3794781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570981F7-E540-E74C-8585-68D25E01158E}" type="slidenum">
              <a:rPr lang="en-US" altLang="en-US">
                <a:latin typeface="Times New Roman" charset="0"/>
              </a:rPr>
              <a:pPr/>
              <a:t>7</a:t>
            </a:fld>
            <a:endParaRPr lang="en-US" altLang="en-US">
              <a:latin typeface="Times New Roman" charset="0"/>
            </a:endParaRPr>
          </a:p>
        </p:txBody>
      </p:sp>
      <p:sp>
        <p:nvSpPr>
          <p:cNvPr id="26626" name="Rectangle 2"/>
          <p:cNvSpPr>
            <a:spLocks noGrp="1" noRot="1" noChangeAspect="1" noChangeArrowheads="1" noTextEdit="1"/>
          </p:cNvSpPr>
          <p:nvPr>
            <p:ph type="sldImg"/>
          </p:nvPr>
        </p:nvSpPr>
        <p:spPr>
          <a:ln/>
        </p:spPr>
      </p:sp>
      <p:sp>
        <p:nvSpPr>
          <p:cNvPr id="266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ea typeface="MS PGothic" charset="-128"/>
              </a:rPr>
              <a:t>9 vs 10 page faults</a:t>
            </a:r>
          </a:p>
          <a:p>
            <a:endParaRPr lang="en-US" altLang="en-US">
              <a:ea typeface="MS PGothic" charset="-128"/>
            </a:endParaRPr>
          </a:p>
          <a:p>
            <a:r>
              <a:rPr lang="en-US" altLang="en-US">
                <a:ea typeface="MS PGothic" charset="-128"/>
              </a:rPr>
              <a:t>Reason: </a:t>
            </a:r>
            <a:r>
              <a:rPr lang="en-US" altLang="en-US" b="1">
                <a:solidFill>
                  <a:srgbClr val="FF0000"/>
                </a:solidFill>
                <a:ea typeface="MS PGothic" charset="-128"/>
              </a:rPr>
              <a:t>5,1,2,3,4</a:t>
            </a:r>
          </a:p>
        </p:txBody>
      </p:sp>
    </p:spTree>
    <p:extLst>
      <p:ext uri="{BB962C8B-B14F-4D97-AF65-F5344CB8AC3E}">
        <p14:creationId xmlns:p14="http://schemas.microsoft.com/office/powerpoint/2010/main" val="20103527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17223220-59A8-8248-9139-F87C6D4ED0C0}" type="slidenum">
              <a:rPr lang="en-US" altLang="en-US">
                <a:latin typeface="Times New Roman" charset="0"/>
              </a:rPr>
              <a:pPr/>
              <a:t>8</a:t>
            </a:fld>
            <a:endParaRPr lang="en-US" altLang="en-US">
              <a:latin typeface="Times New Roman" charset="0"/>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3677335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196730DC-8CB5-1B41-8435-139CDDFFF98A}" type="slidenum">
              <a:rPr lang="en-US" altLang="en-US">
                <a:latin typeface="Times New Roman" charset="0"/>
              </a:rPr>
              <a:pPr/>
              <a:t>9</a:t>
            </a:fld>
            <a:endParaRPr lang="en-US" altLang="en-US">
              <a:latin typeface="Times New Roman" charset="0"/>
            </a:endParaRPr>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a:ea typeface="MS PGothic" charset="-128"/>
            </a:endParaRPr>
          </a:p>
        </p:txBody>
      </p:sp>
    </p:spTree>
    <p:extLst>
      <p:ext uri="{BB962C8B-B14F-4D97-AF65-F5344CB8AC3E}">
        <p14:creationId xmlns:p14="http://schemas.microsoft.com/office/powerpoint/2010/main" val="16379635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charset="0"/>
                <a:ea typeface="MS PGothic" charset="-128"/>
              </a:defRPr>
            </a:lvl1pPr>
            <a:lvl2pPr marL="742950" indent="-285750" defTabSz="939800">
              <a:defRPr>
                <a:solidFill>
                  <a:schemeClr val="tx1"/>
                </a:solidFill>
                <a:latin typeface="Verdana" charset="0"/>
                <a:ea typeface="MS PGothic" charset="-128"/>
              </a:defRPr>
            </a:lvl2pPr>
            <a:lvl3pPr marL="1143000" indent="-228600" defTabSz="939800">
              <a:defRPr>
                <a:solidFill>
                  <a:schemeClr val="tx1"/>
                </a:solidFill>
                <a:latin typeface="Verdana" charset="0"/>
                <a:ea typeface="MS PGothic" charset="-128"/>
              </a:defRPr>
            </a:lvl3pPr>
            <a:lvl4pPr marL="1600200" indent="-228600" defTabSz="939800">
              <a:defRPr>
                <a:solidFill>
                  <a:schemeClr val="tx1"/>
                </a:solidFill>
                <a:latin typeface="Verdana" charset="0"/>
                <a:ea typeface="MS PGothic" charset="-128"/>
              </a:defRPr>
            </a:lvl4pPr>
            <a:lvl5pPr marL="2057400" indent="-228600" defTabSz="939800">
              <a:defRPr>
                <a:solidFill>
                  <a:schemeClr val="tx1"/>
                </a:solidFill>
                <a:latin typeface="Verdana" charset="0"/>
                <a:ea typeface="MS PGothic" charset="-128"/>
              </a:defRPr>
            </a:lvl5pPr>
            <a:lvl6pPr marL="2514600" indent="-228600" defTabSz="939800" eaLnBrk="0" fontAlgn="base" hangingPunct="0">
              <a:spcBef>
                <a:spcPct val="0"/>
              </a:spcBef>
              <a:spcAft>
                <a:spcPct val="0"/>
              </a:spcAft>
              <a:defRPr>
                <a:solidFill>
                  <a:schemeClr val="tx1"/>
                </a:solidFill>
                <a:latin typeface="Verdana" charset="0"/>
                <a:ea typeface="MS PGothic" charset="-128"/>
              </a:defRPr>
            </a:lvl6pPr>
            <a:lvl7pPr marL="2971800" indent="-228600" defTabSz="939800" eaLnBrk="0" fontAlgn="base" hangingPunct="0">
              <a:spcBef>
                <a:spcPct val="0"/>
              </a:spcBef>
              <a:spcAft>
                <a:spcPct val="0"/>
              </a:spcAft>
              <a:defRPr>
                <a:solidFill>
                  <a:schemeClr val="tx1"/>
                </a:solidFill>
                <a:latin typeface="Verdana" charset="0"/>
                <a:ea typeface="MS PGothic" charset="-128"/>
              </a:defRPr>
            </a:lvl7pPr>
            <a:lvl8pPr marL="3429000" indent="-228600" defTabSz="939800" eaLnBrk="0" fontAlgn="base" hangingPunct="0">
              <a:spcBef>
                <a:spcPct val="0"/>
              </a:spcBef>
              <a:spcAft>
                <a:spcPct val="0"/>
              </a:spcAft>
              <a:defRPr>
                <a:solidFill>
                  <a:schemeClr val="tx1"/>
                </a:solidFill>
                <a:latin typeface="Verdana" charset="0"/>
                <a:ea typeface="MS PGothic" charset="-128"/>
              </a:defRPr>
            </a:lvl8pPr>
            <a:lvl9pPr marL="3886200" indent="-228600" defTabSz="939800" eaLnBrk="0" fontAlgn="base" hangingPunct="0">
              <a:spcBef>
                <a:spcPct val="0"/>
              </a:spcBef>
              <a:spcAft>
                <a:spcPct val="0"/>
              </a:spcAft>
              <a:defRPr>
                <a:solidFill>
                  <a:schemeClr val="tx1"/>
                </a:solidFill>
                <a:latin typeface="Verdana" charset="0"/>
                <a:ea typeface="MS PGothic" charset="-128"/>
              </a:defRPr>
            </a:lvl9pPr>
          </a:lstStyle>
          <a:p>
            <a:fld id="{B43518C8-DBB4-FA46-BEDC-AF66ED1B3E7D}" type="slidenum">
              <a:rPr lang="en-US" altLang="en-US">
                <a:latin typeface="Times New Roman" charset="0"/>
              </a:rPr>
              <a:pPr/>
              <a:t>10</a:t>
            </a:fld>
            <a:endParaRPr lang="en-US" altLang="en-US">
              <a:latin typeface="Times New Roman" charset="0"/>
            </a:endParaRPr>
          </a:p>
        </p:txBody>
      </p:sp>
      <p:sp>
        <p:nvSpPr>
          <p:cNvPr id="30722" name="Rectangle 2"/>
          <p:cNvSpPr>
            <a:spLocks noGrp="1" noRot="1" noChangeAspect="1" noChangeArrowheads="1" noTextEdit="1"/>
          </p:cNvSpPr>
          <p:nvPr>
            <p:ph type="sldImg"/>
          </p:nvPr>
        </p:nvSpPr>
        <p:spPr>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ea typeface="MS PGothic" charset="-128"/>
              </a:rPr>
              <a:t>替换掉最长时间不会用到的（看未来）</a:t>
            </a:r>
            <a:endParaRPr lang="en-US" altLang="en-US" dirty="0">
              <a:ea typeface="MS PGothic" charset="-128"/>
            </a:endParaRPr>
          </a:p>
          <a:p>
            <a:r>
              <a:rPr lang="en-US" altLang="en-US" dirty="0">
                <a:ea typeface="MS PGothic" charset="-128"/>
              </a:rPr>
              <a:t>9 page faults</a:t>
            </a:r>
          </a:p>
        </p:txBody>
      </p:sp>
    </p:spTree>
    <p:extLst>
      <p:ext uri="{BB962C8B-B14F-4D97-AF65-F5344CB8AC3E}">
        <p14:creationId xmlns:p14="http://schemas.microsoft.com/office/powerpoint/2010/main" val="661287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5" name="Rectangle 5"/>
            <p:cNvSpPr>
              <a:spLocks noChangeArrowheads="1"/>
            </p:cNvSpPr>
            <p:nvPr/>
          </p:nvSpPr>
          <p:spPr bwMode="auto">
            <a:xfrm>
              <a:off x="1933" y="1865"/>
              <a:ext cx="1808" cy="127"/>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sp>
          <p:nvSpPr>
            <p:cNvPr id="6" name="Rectangle 6"/>
            <p:cNvSpPr>
              <a:spLocks noChangeArrowheads="1"/>
            </p:cNvSpPr>
            <p:nvPr/>
          </p:nvSpPr>
          <p:spPr bwMode="auto">
            <a:xfrm>
              <a:off x="3741" y="1865"/>
              <a:ext cx="1808" cy="127"/>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defRPr/>
              </a:pPr>
              <a:endParaRPr lang="en-US" altLang="en-US"/>
            </a:p>
          </p:txBody>
        </p:sp>
      </p:gr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674577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2975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379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3362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198004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8419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4440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0801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1820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344092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77962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57200" y="277813"/>
            <a:ext cx="82296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4"/>
          <p:cNvSpPr>
            <a:spLocks noGrp="1" noChangeArrowheads="1"/>
          </p:cNvSpPr>
          <p:nvPr>
            <p:ph type="body" idx="1"/>
          </p:nvPr>
        </p:nvSpPr>
        <p:spPr bwMode="auto">
          <a:xfrm>
            <a:off x="806450" y="1233488"/>
            <a:ext cx="82296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2" name="Line 6"/>
          <p:cNvSpPr>
            <a:spLocks noChangeShapeType="1"/>
          </p:cNvSpPr>
          <p:nvPr/>
        </p:nvSpPr>
        <p:spPr bwMode="auto">
          <a:xfrm>
            <a:off x="457200" y="860425"/>
            <a:ext cx="8077200" cy="0"/>
          </a:xfrm>
          <a:prstGeom prst="line">
            <a:avLst/>
          </a:prstGeom>
          <a:noFill/>
          <a:ln w="19050">
            <a:solidFill>
              <a:srgbClr val="336699"/>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31" name="Rectangle 7"/>
          <p:cNvSpPr>
            <a:spLocks noChangeArrowheads="1"/>
          </p:cNvSpPr>
          <p:nvPr/>
        </p:nvSpPr>
        <p:spPr bwMode="auto">
          <a:xfrm>
            <a:off x="0" y="2286000"/>
            <a:ext cx="228600" cy="2286000"/>
          </a:xfrm>
          <a:prstGeom prst="rect">
            <a:avLst/>
          </a:prstGeom>
          <a:solidFill>
            <a:srgbClr val="99CCFF"/>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a:noFill/>
          </a:ln>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1" hangingPunct="1">
              <a:defRPr/>
            </a:pPr>
            <a:endParaRPr lang="en-US" altLang="en-US" sz="240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p:spPr>
        <p:txBody>
          <a:bodyPr wrap="none">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pPr algn="ctr">
              <a:spcBef>
                <a:spcPct val="50000"/>
              </a:spcBef>
              <a:defRPr/>
            </a:pPr>
            <a:r>
              <a:rPr lang="en-US" altLang="en-US" sz="1000" b="1">
                <a:solidFill>
                  <a:srgbClr val="006699"/>
                </a:solidFill>
                <a:latin typeface="Helvetica" charset="0"/>
              </a:rPr>
              <a:t>9.</a:t>
            </a:r>
            <a:fld id="{1888018A-7641-C74E-83B8-72C97C46B60C}" type="slidenum">
              <a:rPr lang="en-US" altLang="en-US" sz="1000" b="1" smtClean="0">
                <a:solidFill>
                  <a:srgbClr val="006699"/>
                </a:solidFill>
                <a:latin typeface="Helvetica" charset="0"/>
              </a:rPr>
              <a:pPr algn="ctr">
                <a:spcBef>
                  <a:spcPct val="50000"/>
                </a:spcBef>
                <a:defRPr/>
              </a:pPr>
              <a:t>‹#›</a:t>
            </a:fld>
            <a:endParaRPr lang="en-US" altLang="en-US" sz="1000" b="1">
              <a:solidFill>
                <a:srgbClr val="006699"/>
              </a:solidFill>
              <a:latin typeface="Helvetica" charset="0"/>
            </a:endParaRPr>
          </a:p>
        </p:txBody>
      </p:sp>
    </p:spTree>
  </p:cSld>
  <p:clrMap bg1="lt1" tx1="dk1" bg2="lt2" tx2="dk2" accent1="accent1" accent2="accent2" accent3="accent3" accent4="accent4" accent5="accent5" accent6="accent6" hlink="hlink" folHlink="folHlink"/>
  <p:sldLayoutIdLst>
    <p:sldLayoutId id="2147484275" r:id="rId1"/>
    <p:sldLayoutId id="2147484265" r:id="rId2"/>
    <p:sldLayoutId id="2147484266" r:id="rId3"/>
    <p:sldLayoutId id="2147484267" r:id="rId4"/>
    <p:sldLayoutId id="2147484268" r:id="rId5"/>
    <p:sldLayoutId id="2147484269" r:id="rId6"/>
    <p:sldLayoutId id="2147484270" r:id="rId7"/>
    <p:sldLayoutId id="2147484271" r:id="rId8"/>
    <p:sldLayoutId id="2147484272" r:id="rId9"/>
    <p:sldLayoutId id="2147484273" r:id="rId10"/>
    <p:sldLayoutId id="2147484274" r:id="rId11"/>
  </p:sldLayoutIdLst>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cs typeface="ＭＳ Ｐゴシック"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MS PGothic" pitchFamily="34" charset="-128"/>
          <a:cs typeface="ＭＳ Ｐゴシック"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ＭＳ Ｐゴシック"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ＭＳ Ｐゴシック"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p:cNvSpPr>
            <a:spLocks noGrp="1" noChangeArrowheads="1"/>
          </p:cNvSpPr>
          <p:nvPr>
            <p:ph type="ctrTitle"/>
          </p:nvPr>
        </p:nvSpPr>
        <p:spPr>
          <a:xfrm>
            <a:off x="116957" y="131282"/>
            <a:ext cx="9282223" cy="2127250"/>
          </a:xfrm>
        </p:spPr>
        <p:txBody>
          <a:bodyPr/>
          <a:lstStyle/>
          <a:p>
            <a:pPr eaLnBrk="1" hangingPunct="1"/>
            <a:r>
              <a:rPr lang="en-US" altLang="en-US" dirty="0">
                <a:ea typeface="MS PGothic" charset="-128"/>
              </a:rPr>
              <a:t>Chapter 9(2):  Virtual Memory</a:t>
            </a:r>
          </a:p>
        </p:txBody>
      </p:sp>
      <p:sp>
        <p:nvSpPr>
          <p:cNvPr id="5122" name="文本框 1"/>
          <p:cNvSpPr txBox="1">
            <a:spLocks noChangeArrowheads="1"/>
          </p:cNvSpPr>
          <p:nvPr/>
        </p:nvSpPr>
        <p:spPr bwMode="auto">
          <a:xfrm>
            <a:off x="3976688" y="4535488"/>
            <a:ext cx="415766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dirty="0">
                <a:latin typeface="Verdana" charset="0"/>
              </a:rPr>
              <a:t>May,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749300" y="138113"/>
            <a:ext cx="7937500" cy="576262"/>
          </a:xfrm>
        </p:spPr>
        <p:txBody>
          <a:bodyPr/>
          <a:lstStyle/>
          <a:p>
            <a:pPr eaLnBrk="1" hangingPunct="1"/>
            <a:r>
              <a:rPr lang="en-US" altLang="en-US">
                <a:ea typeface="MS PGothic" charset="-128"/>
              </a:rPr>
              <a:t>Optimal Algorithm</a:t>
            </a:r>
          </a:p>
        </p:txBody>
      </p:sp>
      <p:sp>
        <p:nvSpPr>
          <p:cNvPr id="78850" name="Rectangle 3"/>
          <p:cNvSpPr>
            <a:spLocks noGrp="1" noChangeArrowheads="1"/>
          </p:cNvSpPr>
          <p:nvPr>
            <p:ph type="body" idx="1"/>
          </p:nvPr>
        </p:nvSpPr>
        <p:spPr>
          <a:xfrm>
            <a:off x="895350" y="1119188"/>
            <a:ext cx="8229600" cy="1609725"/>
          </a:xfrm>
        </p:spPr>
        <p:txBody>
          <a:bodyPr/>
          <a:lstStyle/>
          <a:p>
            <a:pPr>
              <a:tabLst>
                <a:tab pos="1889125" algn="l"/>
              </a:tabLst>
              <a:defRPr/>
            </a:pPr>
            <a:r>
              <a:rPr lang="en-US" altLang="en-US" sz="2400" dirty="0">
                <a:ea typeface="MS PGothic" charset="-128"/>
              </a:rPr>
              <a:t>Replace page that will not be used for longest period of time</a:t>
            </a:r>
          </a:p>
          <a:p>
            <a:pPr lvl="1">
              <a:tabLst>
                <a:tab pos="3144838" algn="ctr"/>
              </a:tabLst>
              <a:defRPr/>
            </a:pPr>
            <a:r>
              <a:rPr lang="en-US" altLang="en-US" sz="2400" b="1" dirty="0">
                <a:solidFill>
                  <a:srgbClr val="FF0000"/>
                </a:solidFill>
                <a:ea typeface="MS PGothic" charset="-128"/>
              </a:rPr>
              <a:t>7,0,1,2,0,  3,0,4,2,3,  0,3,2,1,2,  0,1,7,0,1</a:t>
            </a:r>
          </a:p>
          <a:p>
            <a:pPr lvl="1">
              <a:tabLst>
                <a:tab pos="1889125" algn="l"/>
              </a:tabLst>
              <a:defRPr/>
            </a:pPr>
            <a:endParaRPr lang="en-US" altLang="en-US" sz="2400" dirty="0">
              <a:ea typeface="MS PGothic" charset="-128"/>
            </a:endParaRPr>
          </a:p>
          <a:p>
            <a:pPr lvl="1">
              <a:tabLst>
                <a:tab pos="1889125" algn="l"/>
              </a:tabLst>
              <a:defRPr/>
            </a:pPr>
            <a:endParaRPr lang="en-US" altLang="en-US" dirty="0">
              <a:ea typeface="MS PGothic" charset="-128"/>
            </a:endParaRPr>
          </a:p>
          <a:p>
            <a:pPr lvl="1">
              <a:tabLst>
                <a:tab pos="1889125" algn="l"/>
              </a:tabLst>
              <a:defRPr/>
            </a:pPr>
            <a:endParaRPr lang="en-US" altLang="en-US" dirty="0">
              <a:ea typeface="MS PGothic" charset="-128"/>
            </a:endParaRPr>
          </a:p>
          <a:p>
            <a:pPr lvl="1">
              <a:tabLst>
                <a:tab pos="1889125" algn="l"/>
              </a:tabLst>
              <a:defRPr/>
            </a:pPr>
            <a:endParaRPr lang="en-US" altLang="en-US" dirty="0">
              <a:ea typeface="MS PGothic" charset="-128"/>
            </a:endParaRPr>
          </a:p>
          <a:p>
            <a:pPr marL="457200" lvl="1" indent="0">
              <a:buFont typeface="Monotype Sorts" charset="2"/>
              <a:buNone/>
              <a:tabLst>
                <a:tab pos="1889125" algn="l"/>
              </a:tabLst>
              <a:defRPr/>
            </a:pPr>
            <a:endParaRPr lang="en-US" altLang="en-US" dirty="0">
              <a:ea typeface="MS PGothic" charset="-128"/>
            </a:endParaRPr>
          </a:p>
          <a:p>
            <a:pPr marL="457200" lvl="1" indent="0">
              <a:buFont typeface="Monotype Sorts" charset="2"/>
              <a:buNone/>
              <a:tabLst>
                <a:tab pos="1889125" algn="l"/>
              </a:tabLst>
              <a:defRPr/>
            </a:pPr>
            <a:endParaRPr lang="en-US" altLang="en-US" dirty="0">
              <a:ea typeface="MS PGothic" charset="-128"/>
            </a:endParaRPr>
          </a:p>
          <a:p>
            <a:pPr marL="457200" lvl="1" indent="0">
              <a:buFont typeface="Monotype Sorts" charset="2"/>
              <a:buNone/>
              <a:tabLst>
                <a:tab pos="1889125" algn="l"/>
              </a:tabLst>
              <a:defRPr/>
            </a:pPr>
            <a:endParaRPr lang="en-US" altLang="en-US" dirty="0">
              <a:ea typeface="MS PGothic" charset="-128"/>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633" y="2728913"/>
            <a:ext cx="9213112" cy="2571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AF1F5EF8-D211-420A-A193-E3C14F5F964A}"/>
              </a:ext>
            </a:extLst>
          </p:cNvPr>
          <p:cNvSpPr/>
          <p:nvPr/>
        </p:nvSpPr>
        <p:spPr bwMode="auto">
          <a:xfrm>
            <a:off x="340311" y="3099391"/>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9" name="矩形 8">
            <a:extLst>
              <a:ext uri="{FF2B5EF4-FFF2-40B4-BE49-F238E27FC236}">
                <a16:creationId xmlns:a16="http://schemas.microsoft.com/office/drawing/2014/main" id="{67980CEF-E5B1-4B00-91F3-1028C283A44C}"/>
              </a:ext>
            </a:extLst>
          </p:cNvPr>
          <p:cNvSpPr/>
          <p:nvPr/>
        </p:nvSpPr>
        <p:spPr bwMode="auto">
          <a:xfrm>
            <a:off x="800239" y="3099391"/>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0" name="矩形 9">
            <a:extLst>
              <a:ext uri="{FF2B5EF4-FFF2-40B4-BE49-F238E27FC236}">
                <a16:creationId xmlns:a16="http://schemas.microsoft.com/office/drawing/2014/main" id="{978C54DC-01A1-4CAA-A5C3-C8DEA01A9577}"/>
              </a:ext>
            </a:extLst>
          </p:cNvPr>
          <p:cNvSpPr/>
          <p:nvPr/>
        </p:nvSpPr>
        <p:spPr bwMode="auto">
          <a:xfrm>
            <a:off x="1241700" y="3099391"/>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87433E93-EE37-4571-997E-505A956147F7}"/>
              </a:ext>
            </a:extLst>
          </p:cNvPr>
          <p:cNvSpPr/>
          <p:nvPr/>
        </p:nvSpPr>
        <p:spPr bwMode="auto">
          <a:xfrm>
            <a:off x="1683161" y="3099391"/>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B86E8570-A754-4C01-8EA9-3932FF618870}"/>
              </a:ext>
            </a:extLst>
          </p:cNvPr>
          <p:cNvSpPr/>
          <p:nvPr/>
        </p:nvSpPr>
        <p:spPr bwMode="auto">
          <a:xfrm>
            <a:off x="2547942" y="3088600"/>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6EC79A65-6E4B-4566-9CE2-F27AE871528F}"/>
              </a:ext>
            </a:extLst>
          </p:cNvPr>
          <p:cNvSpPr/>
          <p:nvPr/>
        </p:nvSpPr>
        <p:spPr bwMode="auto">
          <a:xfrm>
            <a:off x="3430864" y="3104470"/>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4" name="矩形 13">
            <a:extLst>
              <a:ext uri="{FF2B5EF4-FFF2-40B4-BE49-F238E27FC236}">
                <a16:creationId xmlns:a16="http://schemas.microsoft.com/office/drawing/2014/main" id="{0A26D842-7BD9-4A9C-A4A9-A2172C32BA4C}"/>
              </a:ext>
            </a:extLst>
          </p:cNvPr>
          <p:cNvSpPr/>
          <p:nvPr/>
        </p:nvSpPr>
        <p:spPr bwMode="auto">
          <a:xfrm>
            <a:off x="4744287" y="3091140"/>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5" name="矩形 14">
            <a:extLst>
              <a:ext uri="{FF2B5EF4-FFF2-40B4-BE49-F238E27FC236}">
                <a16:creationId xmlns:a16="http://schemas.microsoft.com/office/drawing/2014/main" id="{69A74510-66FA-4184-BBAC-C530EE44E679}"/>
              </a:ext>
            </a:extLst>
          </p:cNvPr>
          <p:cNvSpPr/>
          <p:nvPr/>
        </p:nvSpPr>
        <p:spPr bwMode="auto">
          <a:xfrm>
            <a:off x="6057710" y="3088600"/>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6" name="矩形 15">
            <a:extLst>
              <a:ext uri="{FF2B5EF4-FFF2-40B4-BE49-F238E27FC236}">
                <a16:creationId xmlns:a16="http://schemas.microsoft.com/office/drawing/2014/main" id="{9EF4A78D-37B5-4062-94C9-20C5A876CD01}"/>
              </a:ext>
            </a:extLst>
          </p:cNvPr>
          <p:cNvSpPr/>
          <p:nvPr/>
        </p:nvSpPr>
        <p:spPr bwMode="auto">
          <a:xfrm>
            <a:off x="7827356" y="3099391"/>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749300" y="138113"/>
            <a:ext cx="7937500" cy="576262"/>
          </a:xfrm>
        </p:spPr>
        <p:txBody>
          <a:bodyPr/>
          <a:lstStyle/>
          <a:p>
            <a:pPr eaLnBrk="1" hangingPunct="1"/>
            <a:r>
              <a:rPr lang="en-US" altLang="en-US">
                <a:ea typeface="MS PGothic" charset="-128"/>
              </a:rPr>
              <a:t>Optimal Algorithm</a:t>
            </a:r>
          </a:p>
        </p:txBody>
      </p:sp>
      <p:sp>
        <p:nvSpPr>
          <p:cNvPr id="78850" name="Rectangle 3"/>
          <p:cNvSpPr>
            <a:spLocks noGrp="1" noChangeArrowheads="1"/>
          </p:cNvSpPr>
          <p:nvPr>
            <p:ph type="body" idx="1"/>
          </p:nvPr>
        </p:nvSpPr>
        <p:spPr>
          <a:xfrm>
            <a:off x="895350" y="1119188"/>
            <a:ext cx="8229600" cy="4530725"/>
          </a:xfrm>
        </p:spPr>
        <p:txBody>
          <a:bodyPr/>
          <a:lstStyle/>
          <a:p>
            <a:pPr>
              <a:tabLst>
                <a:tab pos="1889125" algn="l"/>
              </a:tabLst>
              <a:defRPr/>
            </a:pPr>
            <a:r>
              <a:rPr lang="en-US" altLang="en-US" sz="2400" dirty="0">
                <a:ea typeface="MS PGothic" charset="-128"/>
              </a:rPr>
              <a:t>Replace page that will not be used for longest period of time</a:t>
            </a:r>
          </a:p>
          <a:p>
            <a:pPr marL="457200" lvl="1" indent="0">
              <a:buFont typeface="Monotype Sorts" charset="2"/>
              <a:buNone/>
              <a:tabLst>
                <a:tab pos="1889125" algn="l"/>
              </a:tabLst>
              <a:defRPr/>
            </a:pPr>
            <a:endParaRPr lang="en-US" altLang="en-US" dirty="0">
              <a:ea typeface="MS PGothic" charset="-128"/>
            </a:endParaRPr>
          </a:p>
          <a:p>
            <a:pPr>
              <a:tabLst>
                <a:tab pos="1889125" algn="l"/>
              </a:tabLst>
              <a:defRPr/>
            </a:pPr>
            <a:r>
              <a:rPr lang="en-US" altLang="en-US" sz="2400" dirty="0">
                <a:ea typeface="MS PGothic" charset="-128"/>
              </a:rPr>
              <a:t>How do you know this?</a:t>
            </a:r>
          </a:p>
          <a:p>
            <a:pPr lvl="1">
              <a:tabLst>
                <a:tab pos="1889125" algn="l"/>
              </a:tabLst>
              <a:defRPr/>
            </a:pPr>
            <a:r>
              <a:rPr lang="en-US" altLang="en-US" sz="2400" dirty="0">
                <a:ea typeface="MS PGothic" charset="-128"/>
              </a:rPr>
              <a:t>Can</a:t>
            </a:r>
            <a:r>
              <a:rPr lang="ja-JP" altLang="en-US" sz="2400" dirty="0">
                <a:ea typeface="MS PGothic" charset="-128"/>
              </a:rPr>
              <a:t>’</a:t>
            </a:r>
            <a:r>
              <a:rPr lang="en-US" altLang="ja-JP" sz="2400" dirty="0">
                <a:ea typeface="MS PGothic" charset="-128"/>
              </a:rPr>
              <a:t>t read the future</a:t>
            </a:r>
          </a:p>
          <a:p>
            <a:pPr lvl="1">
              <a:tabLst>
                <a:tab pos="1889125" algn="l"/>
              </a:tabLst>
              <a:defRPr/>
            </a:pPr>
            <a:endParaRPr lang="en-US" altLang="en-US" sz="2400" dirty="0">
              <a:ea typeface="MS PGothic" charset="-128"/>
            </a:endParaRPr>
          </a:p>
          <a:p>
            <a:pPr>
              <a:tabLst>
                <a:tab pos="1889125" algn="l"/>
              </a:tabLst>
              <a:defRPr/>
            </a:pPr>
            <a:r>
              <a:rPr lang="en-US" altLang="en-US" sz="2400" dirty="0">
                <a:ea typeface="MS PGothic" charset="-128"/>
              </a:rPr>
              <a:t>Used for measuring how well your algorithm performs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779463" y="163513"/>
            <a:ext cx="7673975" cy="576262"/>
          </a:xfrm>
        </p:spPr>
        <p:txBody>
          <a:bodyPr/>
          <a:lstStyle/>
          <a:p>
            <a:pPr eaLnBrk="1" hangingPunct="1"/>
            <a:r>
              <a:rPr lang="en-US" altLang="en-US" dirty="0">
                <a:ea typeface="MS PGothic" charset="-128"/>
              </a:rPr>
              <a:t>Least Recently Used (LRU) Algorithm</a:t>
            </a:r>
          </a:p>
        </p:txBody>
      </p:sp>
      <p:sp>
        <p:nvSpPr>
          <p:cNvPr id="36867" name="Rectangle 3"/>
          <p:cNvSpPr>
            <a:spLocks noGrp="1" noChangeArrowheads="1"/>
          </p:cNvSpPr>
          <p:nvPr>
            <p:ph type="body" idx="1"/>
          </p:nvPr>
        </p:nvSpPr>
        <p:spPr>
          <a:xfrm>
            <a:off x="889000" y="498475"/>
            <a:ext cx="7454900" cy="2944813"/>
          </a:xfrm>
        </p:spPr>
        <p:txBody>
          <a:bodyPr/>
          <a:lstStyle/>
          <a:p>
            <a:pPr>
              <a:buFont typeface="Monotype Sorts" pitchFamily="-84" charset="2"/>
              <a:buNone/>
              <a:defRPr/>
            </a:pPr>
            <a:endParaRPr lang="en-US" altLang="en-US" sz="2400" dirty="0"/>
          </a:p>
          <a:p>
            <a:pPr>
              <a:buFont typeface="Monotype Sorts" pitchFamily="-84" charset="2"/>
              <a:buChar char="n"/>
              <a:defRPr/>
            </a:pPr>
            <a:r>
              <a:rPr lang="en-US" altLang="en-US" sz="2400" dirty="0"/>
              <a:t>Use past knowledge rather than future</a:t>
            </a:r>
          </a:p>
          <a:p>
            <a:pPr>
              <a:buFont typeface="Monotype Sorts" pitchFamily="-84" charset="2"/>
              <a:buChar char="n"/>
              <a:defRPr/>
            </a:pPr>
            <a:r>
              <a:rPr lang="en-US" altLang="en-US" sz="2400" dirty="0"/>
              <a:t>Replace page that has not been used in the most amount of time</a:t>
            </a:r>
          </a:p>
          <a:p>
            <a:pPr>
              <a:buFont typeface="Monotype Sorts" pitchFamily="-84" charset="2"/>
              <a:buChar char="n"/>
              <a:defRPr/>
            </a:pPr>
            <a:r>
              <a:rPr lang="en-US" altLang="en-US" sz="2400" dirty="0"/>
              <a:t>Associate time of last use with each page</a:t>
            </a:r>
          </a:p>
          <a:p>
            <a:pPr lvl="1">
              <a:tabLst>
                <a:tab pos="3144838" algn="ctr"/>
              </a:tabLst>
              <a:defRPr/>
            </a:pPr>
            <a:r>
              <a:rPr lang="en-US" altLang="en-US" sz="2000" b="1" dirty="0">
                <a:solidFill>
                  <a:srgbClr val="FF0000"/>
                </a:solidFill>
                <a:ea typeface="MS PGothic" charset="-128"/>
              </a:rPr>
              <a:t>7,0,1,2,0,  3,0,4,2,3,  0,3,2,1,2,  0,1,7,0,1</a:t>
            </a:r>
          </a:p>
          <a:p>
            <a:pPr>
              <a:buFont typeface="Monotype Sorts" pitchFamily="-84" charset="2"/>
              <a:buNone/>
              <a:defRPr/>
            </a:pPr>
            <a:endParaRPr lang="en-US" altLang="en-US" dirty="0"/>
          </a:p>
          <a:p>
            <a:pPr>
              <a:buFont typeface="Monotype Sorts" pitchFamily="-84" charset="2"/>
              <a:buNone/>
              <a:defRPr/>
            </a:pPr>
            <a:endParaRPr lang="en-US" altLang="en-US" dirty="0"/>
          </a:p>
          <a:p>
            <a:pPr>
              <a:buFont typeface="Monotype Sorts" pitchFamily="-84" charset="2"/>
              <a:buChar char="n"/>
              <a:defRPr/>
            </a:pPr>
            <a:endParaRPr lang="en-US" altLang="en-US" dirty="0"/>
          </a:p>
          <a:p>
            <a:pPr>
              <a:buFont typeface="Monotype Sorts" pitchFamily="-84" charset="2"/>
              <a:buChar char="n"/>
              <a:defRPr/>
            </a:pPr>
            <a:endParaRPr lang="en-US" altLang="en-US" dirty="0"/>
          </a:p>
          <a:p>
            <a:pPr marL="0" indent="0">
              <a:buFont typeface="Monotype Sorts" pitchFamily="-84" charset="2"/>
              <a:buNone/>
              <a:defRPr/>
            </a:pPr>
            <a:endParaRPr lang="en-US" altLang="en-US" dirty="0"/>
          </a:p>
          <a:p>
            <a:pPr>
              <a:buFont typeface="Monotype Sorts" pitchFamily="-84" charset="2"/>
              <a:buChar char="n"/>
              <a:defRPr/>
            </a:pPr>
            <a:endParaRPr lang="en-US" altLang="en-US" dirty="0"/>
          </a:p>
          <a:p>
            <a:pPr>
              <a:buFont typeface="Monotype Sorts" pitchFamily="-84" charset="2"/>
              <a:buNone/>
              <a:defRPr/>
            </a:pPr>
            <a:endParaRPr lang="en-US" altLang="en-US"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3294468"/>
            <a:ext cx="9144000"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9">
            <a:extLst>
              <a:ext uri="{FF2B5EF4-FFF2-40B4-BE49-F238E27FC236}">
                <a16:creationId xmlns:a16="http://schemas.microsoft.com/office/drawing/2014/main" id="{857C000F-610C-4F0F-95E6-8F377119EC1E}"/>
              </a:ext>
            </a:extLst>
          </p:cNvPr>
          <p:cNvSpPr/>
          <p:nvPr/>
        </p:nvSpPr>
        <p:spPr bwMode="auto">
          <a:xfrm>
            <a:off x="345558"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1" name="矩形 10">
            <a:extLst>
              <a:ext uri="{FF2B5EF4-FFF2-40B4-BE49-F238E27FC236}">
                <a16:creationId xmlns:a16="http://schemas.microsoft.com/office/drawing/2014/main" id="{DAEE2D3E-8450-4BEC-9B5A-F051E5732608}"/>
              </a:ext>
            </a:extLst>
          </p:cNvPr>
          <p:cNvSpPr/>
          <p:nvPr/>
        </p:nvSpPr>
        <p:spPr bwMode="auto">
          <a:xfrm>
            <a:off x="748191"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2" name="矩形 11">
            <a:extLst>
              <a:ext uri="{FF2B5EF4-FFF2-40B4-BE49-F238E27FC236}">
                <a16:creationId xmlns:a16="http://schemas.microsoft.com/office/drawing/2014/main" id="{F18C7997-FD16-48E9-9C39-59945AC66B42}"/>
              </a:ext>
            </a:extLst>
          </p:cNvPr>
          <p:cNvSpPr/>
          <p:nvPr/>
        </p:nvSpPr>
        <p:spPr bwMode="auto">
          <a:xfrm>
            <a:off x="1198302"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13" name="矩形 12">
            <a:extLst>
              <a:ext uri="{FF2B5EF4-FFF2-40B4-BE49-F238E27FC236}">
                <a16:creationId xmlns:a16="http://schemas.microsoft.com/office/drawing/2014/main" id="{C040DF36-D9AF-4AD5-9F4F-EF238BF3953D}"/>
              </a:ext>
            </a:extLst>
          </p:cNvPr>
          <p:cNvSpPr/>
          <p:nvPr/>
        </p:nvSpPr>
        <p:spPr bwMode="auto">
          <a:xfrm>
            <a:off x="1648413"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4" name="表格 13">
            <a:extLst>
              <a:ext uri="{FF2B5EF4-FFF2-40B4-BE49-F238E27FC236}">
                <a16:creationId xmlns:a16="http://schemas.microsoft.com/office/drawing/2014/main" id="{7FD46C29-4C6F-427F-AE14-C29171A786B9}"/>
              </a:ext>
            </a:extLst>
          </p:cNvPr>
          <p:cNvGraphicFramePr>
            <a:graphicFrameLocks noGrp="1"/>
          </p:cNvGraphicFramePr>
          <p:nvPr>
            <p:extLst>
              <p:ext uri="{D42A27DB-BD31-4B8C-83A1-F6EECF244321}">
                <p14:modId xmlns:p14="http://schemas.microsoft.com/office/powerpoint/2010/main" val="1100303470"/>
              </p:ext>
            </p:extLst>
          </p:nvPr>
        </p:nvGraphicFramePr>
        <p:xfrm>
          <a:off x="1938671" y="5528945"/>
          <a:ext cx="262272" cy="1097280"/>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15" name="表格 14">
            <a:extLst>
              <a:ext uri="{FF2B5EF4-FFF2-40B4-BE49-F238E27FC236}">
                <a16:creationId xmlns:a16="http://schemas.microsoft.com/office/drawing/2014/main" id="{A254F63E-2F52-4CA2-8ED8-546AED3E8523}"/>
              </a:ext>
            </a:extLst>
          </p:cNvPr>
          <p:cNvGraphicFramePr>
            <a:graphicFrameLocks noGrp="1"/>
          </p:cNvGraphicFramePr>
          <p:nvPr>
            <p:extLst>
              <p:ext uri="{D42A27DB-BD31-4B8C-83A1-F6EECF244321}">
                <p14:modId xmlns:p14="http://schemas.microsoft.com/office/powerpoint/2010/main" val="2001640839"/>
              </p:ext>
            </p:extLst>
          </p:nvPr>
        </p:nvGraphicFramePr>
        <p:xfrm>
          <a:off x="2394095" y="5532486"/>
          <a:ext cx="262272" cy="1097280"/>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16" name="矩形 15">
            <a:extLst>
              <a:ext uri="{FF2B5EF4-FFF2-40B4-BE49-F238E27FC236}">
                <a16:creationId xmlns:a16="http://schemas.microsoft.com/office/drawing/2014/main" id="{AABDF2DC-14FE-429F-BF02-65B41FBBA035}"/>
              </a:ext>
            </a:extLst>
          </p:cNvPr>
          <p:cNvSpPr/>
          <p:nvPr/>
        </p:nvSpPr>
        <p:spPr bwMode="auto">
          <a:xfrm>
            <a:off x="2535858"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7" name="表格 16">
            <a:extLst>
              <a:ext uri="{FF2B5EF4-FFF2-40B4-BE49-F238E27FC236}">
                <a16:creationId xmlns:a16="http://schemas.microsoft.com/office/drawing/2014/main" id="{4C4BDBAF-D174-41C8-A6EF-2FAA443ABB5C}"/>
              </a:ext>
            </a:extLst>
          </p:cNvPr>
          <p:cNvGraphicFramePr>
            <a:graphicFrameLocks noGrp="1"/>
          </p:cNvGraphicFramePr>
          <p:nvPr>
            <p:extLst>
              <p:ext uri="{D42A27DB-BD31-4B8C-83A1-F6EECF244321}">
                <p14:modId xmlns:p14="http://schemas.microsoft.com/office/powerpoint/2010/main" val="1251785662"/>
              </p:ext>
            </p:extLst>
          </p:nvPr>
        </p:nvGraphicFramePr>
        <p:xfrm>
          <a:off x="2826115" y="5528945"/>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18" name="表格 17">
            <a:extLst>
              <a:ext uri="{FF2B5EF4-FFF2-40B4-BE49-F238E27FC236}">
                <a16:creationId xmlns:a16="http://schemas.microsoft.com/office/drawing/2014/main" id="{88B99B97-6A61-47FC-94C9-469CE6A15924}"/>
              </a:ext>
            </a:extLst>
          </p:cNvPr>
          <p:cNvGraphicFramePr>
            <a:graphicFrameLocks noGrp="1"/>
          </p:cNvGraphicFramePr>
          <p:nvPr>
            <p:extLst>
              <p:ext uri="{D42A27DB-BD31-4B8C-83A1-F6EECF244321}">
                <p14:modId xmlns:p14="http://schemas.microsoft.com/office/powerpoint/2010/main" val="1219014074"/>
              </p:ext>
            </p:extLst>
          </p:nvPr>
        </p:nvGraphicFramePr>
        <p:xfrm>
          <a:off x="3254960" y="5532488"/>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0" name="矩形 19">
            <a:extLst>
              <a:ext uri="{FF2B5EF4-FFF2-40B4-BE49-F238E27FC236}">
                <a16:creationId xmlns:a16="http://schemas.microsoft.com/office/drawing/2014/main" id="{EB745D9B-7577-403E-ACE9-1CA379432F17}"/>
              </a:ext>
            </a:extLst>
          </p:cNvPr>
          <p:cNvSpPr/>
          <p:nvPr/>
        </p:nvSpPr>
        <p:spPr bwMode="auto">
          <a:xfrm>
            <a:off x="3442141"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1" name="表格 20">
            <a:extLst>
              <a:ext uri="{FF2B5EF4-FFF2-40B4-BE49-F238E27FC236}">
                <a16:creationId xmlns:a16="http://schemas.microsoft.com/office/drawing/2014/main" id="{042DA2B5-D4B9-4691-892F-160BFA2541E5}"/>
              </a:ext>
            </a:extLst>
          </p:cNvPr>
          <p:cNvGraphicFramePr>
            <a:graphicFrameLocks noGrp="1"/>
          </p:cNvGraphicFramePr>
          <p:nvPr>
            <p:extLst>
              <p:ext uri="{D42A27DB-BD31-4B8C-83A1-F6EECF244321}">
                <p14:modId xmlns:p14="http://schemas.microsoft.com/office/powerpoint/2010/main" val="1284886802"/>
              </p:ext>
            </p:extLst>
          </p:nvPr>
        </p:nvGraphicFramePr>
        <p:xfrm>
          <a:off x="3711134" y="5528945"/>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2" name="矩形 21">
            <a:extLst>
              <a:ext uri="{FF2B5EF4-FFF2-40B4-BE49-F238E27FC236}">
                <a16:creationId xmlns:a16="http://schemas.microsoft.com/office/drawing/2014/main" id="{5D8B9F6A-C4EF-4BBB-B9C9-451E34D1FB95}"/>
              </a:ext>
            </a:extLst>
          </p:cNvPr>
          <p:cNvSpPr/>
          <p:nvPr/>
        </p:nvSpPr>
        <p:spPr bwMode="auto">
          <a:xfrm>
            <a:off x="3900745"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3" name="表格 22">
            <a:extLst>
              <a:ext uri="{FF2B5EF4-FFF2-40B4-BE49-F238E27FC236}">
                <a16:creationId xmlns:a16="http://schemas.microsoft.com/office/drawing/2014/main" id="{FB1B7410-077F-438A-BF36-472F03D3ABF9}"/>
              </a:ext>
            </a:extLst>
          </p:cNvPr>
          <p:cNvGraphicFramePr>
            <a:graphicFrameLocks noGrp="1"/>
          </p:cNvGraphicFramePr>
          <p:nvPr>
            <p:extLst>
              <p:ext uri="{D42A27DB-BD31-4B8C-83A1-F6EECF244321}">
                <p14:modId xmlns:p14="http://schemas.microsoft.com/office/powerpoint/2010/main" val="2936162853"/>
              </p:ext>
            </p:extLst>
          </p:nvPr>
        </p:nvGraphicFramePr>
        <p:xfrm>
          <a:off x="4159106" y="5528945"/>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4" name="矩形 23">
            <a:extLst>
              <a:ext uri="{FF2B5EF4-FFF2-40B4-BE49-F238E27FC236}">
                <a16:creationId xmlns:a16="http://schemas.microsoft.com/office/drawing/2014/main" id="{4366E5DD-D372-4BE7-B46A-2640EB0ACE67}"/>
              </a:ext>
            </a:extLst>
          </p:cNvPr>
          <p:cNvSpPr/>
          <p:nvPr/>
        </p:nvSpPr>
        <p:spPr bwMode="auto">
          <a:xfrm>
            <a:off x="4363262"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5" name="表格 24">
            <a:extLst>
              <a:ext uri="{FF2B5EF4-FFF2-40B4-BE49-F238E27FC236}">
                <a16:creationId xmlns:a16="http://schemas.microsoft.com/office/drawing/2014/main" id="{C938E20B-5C91-4171-AF94-F5C208FB0EA3}"/>
              </a:ext>
            </a:extLst>
          </p:cNvPr>
          <p:cNvGraphicFramePr>
            <a:graphicFrameLocks noGrp="1"/>
          </p:cNvGraphicFramePr>
          <p:nvPr>
            <p:extLst>
              <p:ext uri="{D42A27DB-BD31-4B8C-83A1-F6EECF244321}">
                <p14:modId xmlns:p14="http://schemas.microsoft.com/office/powerpoint/2010/main" val="3791051477"/>
              </p:ext>
            </p:extLst>
          </p:nvPr>
        </p:nvGraphicFramePr>
        <p:xfrm>
          <a:off x="4616307" y="5528945"/>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6" name="矩形 25">
            <a:extLst>
              <a:ext uri="{FF2B5EF4-FFF2-40B4-BE49-F238E27FC236}">
                <a16:creationId xmlns:a16="http://schemas.microsoft.com/office/drawing/2014/main" id="{01EF7DAE-9E7A-4CB0-84FB-BB6A753BD8B6}"/>
              </a:ext>
            </a:extLst>
          </p:cNvPr>
          <p:cNvSpPr/>
          <p:nvPr/>
        </p:nvSpPr>
        <p:spPr bwMode="auto">
          <a:xfrm>
            <a:off x="4806608"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7" name="表格 26">
            <a:extLst>
              <a:ext uri="{FF2B5EF4-FFF2-40B4-BE49-F238E27FC236}">
                <a16:creationId xmlns:a16="http://schemas.microsoft.com/office/drawing/2014/main" id="{23CD7367-D43C-4C7D-BC6D-340B89D8B085}"/>
              </a:ext>
            </a:extLst>
          </p:cNvPr>
          <p:cNvGraphicFramePr>
            <a:graphicFrameLocks noGrp="1"/>
          </p:cNvGraphicFramePr>
          <p:nvPr>
            <p:extLst>
              <p:ext uri="{D42A27DB-BD31-4B8C-83A1-F6EECF244321}">
                <p14:modId xmlns:p14="http://schemas.microsoft.com/office/powerpoint/2010/main" val="3170309433"/>
              </p:ext>
            </p:extLst>
          </p:nvPr>
        </p:nvGraphicFramePr>
        <p:xfrm>
          <a:off x="5070285" y="5528945"/>
          <a:ext cx="262271" cy="1097280"/>
        </p:xfrm>
        <a:graphic>
          <a:graphicData uri="http://schemas.openxmlformats.org/drawingml/2006/table">
            <a:tbl>
              <a:tblPr firstRow="1" bandRow="1">
                <a:tableStyleId>{5C22544A-7EE6-4342-B048-85BDC9FD1C3A}</a:tableStyleId>
              </a:tblPr>
              <a:tblGrid>
                <a:gridCol w="262271">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28" name="表格 27">
            <a:extLst>
              <a:ext uri="{FF2B5EF4-FFF2-40B4-BE49-F238E27FC236}">
                <a16:creationId xmlns:a16="http://schemas.microsoft.com/office/drawing/2014/main" id="{14178181-54D1-4CE3-8FE1-A5866FF224BA}"/>
              </a:ext>
            </a:extLst>
          </p:cNvPr>
          <p:cNvGraphicFramePr>
            <a:graphicFrameLocks noGrp="1"/>
          </p:cNvGraphicFramePr>
          <p:nvPr>
            <p:extLst>
              <p:ext uri="{D42A27DB-BD31-4B8C-83A1-F6EECF244321}">
                <p14:modId xmlns:p14="http://schemas.microsoft.com/office/powerpoint/2010/main" val="1369164335"/>
              </p:ext>
            </p:extLst>
          </p:nvPr>
        </p:nvGraphicFramePr>
        <p:xfrm>
          <a:off x="5492366" y="5528945"/>
          <a:ext cx="286428" cy="1097280"/>
        </p:xfrm>
        <a:graphic>
          <a:graphicData uri="http://schemas.openxmlformats.org/drawingml/2006/table">
            <a:tbl>
              <a:tblPr firstRow="1" bandRow="1">
                <a:tableStyleId>{5C22544A-7EE6-4342-B048-85BDC9FD1C3A}</a:tableStyleId>
              </a:tblPr>
              <a:tblGrid>
                <a:gridCol w="286428">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29" name="表格 28">
            <a:extLst>
              <a:ext uri="{FF2B5EF4-FFF2-40B4-BE49-F238E27FC236}">
                <a16:creationId xmlns:a16="http://schemas.microsoft.com/office/drawing/2014/main" id="{D312F486-E480-4725-9C5C-82A790FADFA5}"/>
              </a:ext>
            </a:extLst>
          </p:cNvPr>
          <p:cNvGraphicFramePr>
            <a:graphicFrameLocks noGrp="1"/>
          </p:cNvGraphicFramePr>
          <p:nvPr>
            <p:extLst>
              <p:ext uri="{D42A27DB-BD31-4B8C-83A1-F6EECF244321}">
                <p14:modId xmlns:p14="http://schemas.microsoft.com/office/powerpoint/2010/main" val="1954708627"/>
              </p:ext>
            </p:extLst>
          </p:nvPr>
        </p:nvGraphicFramePr>
        <p:xfrm>
          <a:off x="5926533" y="5527171"/>
          <a:ext cx="256300" cy="1097280"/>
        </p:xfrm>
        <a:graphic>
          <a:graphicData uri="http://schemas.openxmlformats.org/drawingml/2006/table">
            <a:tbl>
              <a:tblPr firstRow="1" bandRow="1">
                <a:tableStyleId>{5C22544A-7EE6-4342-B048-85BDC9FD1C3A}</a:tableStyleId>
              </a:tblPr>
              <a:tblGrid>
                <a:gridCol w="256300">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0" name="矩形 29">
            <a:extLst>
              <a:ext uri="{FF2B5EF4-FFF2-40B4-BE49-F238E27FC236}">
                <a16:creationId xmlns:a16="http://schemas.microsoft.com/office/drawing/2014/main" id="{32BBB5EE-758E-48EF-A990-26FB82A4ADD9}"/>
              </a:ext>
            </a:extLst>
          </p:cNvPr>
          <p:cNvSpPr/>
          <p:nvPr/>
        </p:nvSpPr>
        <p:spPr bwMode="auto">
          <a:xfrm>
            <a:off x="6138524"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1" name="表格 30">
            <a:extLst>
              <a:ext uri="{FF2B5EF4-FFF2-40B4-BE49-F238E27FC236}">
                <a16:creationId xmlns:a16="http://schemas.microsoft.com/office/drawing/2014/main" id="{7987FB5A-E11F-4A8C-AEC0-775206F20A67}"/>
              </a:ext>
            </a:extLst>
          </p:cNvPr>
          <p:cNvGraphicFramePr>
            <a:graphicFrameLocks noGrp="1"/>
          </p:cNvGraphicFramePr>
          <p:nvPr>
            <p:extLst>
              <p:ext uri="{D42A27DB-BD31-4B8C-83A1-F6EECF244321}">
                <p14:modId xmlns:p14="http://schemas.microsoft.com/office/powerpoint/2010/main" val="3422661191"/>
              </p:ext>
            </p:extLst>
          </p:nvPr>
        </p:nvGraphicFramePr>
        <p:xfrm>
          <a:off x="6414017" y="5532486"/>
          <a:ext cx="257913" cy="1097280"/>
        </p:xfrm>
        <a:graphic>
          <a:graphicData uri="http://schemas.openxmlformats.org/drawingml/2006/table">
            <a:tbl>
              <a:tblPr firstRow="1" bandRow="1">
                <a:tableStyleId>{5C22544A-7EE6-4342-B048-85BDC9FD1C3A}</a:tableStyleId>
              </a:tblPr>
              <a:tblGrid>
                <a:gridCol w="257913">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32" name="表格 31">
            <a:extLst>
              <a:ext uri="{FF2B5EF4-FFF2-40B4-BE49-F238E27FC236}">
                <a16:creationId xmlns:a16="http://schemas.microsoft.com/office/drawing/2014/main" id="{CC3B9311-843F-46D4-ACC7-E697761E4C29}"/>
              </a:ext>
            </a:extLst>
          </p:cNvPr>
          <p:cNvGraphicFramePr>
            <a:graphicFrameLocks noGrp="1"/>
          </p:cNvGraphicFramePr>
          <p:nvPr>
            <p:extLst>
              <p:ext uri="{D42A27DB-BD31-4B8C-83A1-F6EECF244321}">
                <p14:modId xmlns:p14="http://schemas.microsoft.com/office/powerpoint/2010/main" val="1159550146"/>
              </p:ext>
            </p:extLst>
          </p:nvPr>
        </p:nvGraphicFramePr>
        <p:xfrm>
          <a:off x="6885997" y="5532487"/>
          <a:ext cx="256300" cy="1097280"/>
        </p:xfrm>
        <a:graphic>
          <a:graphicData uri="http://schemas.openxmlformats.org/drawingml/2006/table">
            <a:tbl>
              <a:tblPr firstRow="1" bandRow="1">
                <a:tableStyleId>{5C22544A-7EE6-4342-B048-85BDC9FD1C3A}</a:tableStyleId>
              </a:tblPr>
              <a:tblGrid>
                <a:gridCol w="256300">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3" name="矩形 32">
            <a:extLst>
              <a:ext uri="{FF2B5EF4-FFF2-40B4-BE49-F238E27FC236}">
                <a16:creationId xmlns:a16="http://schemas.microsoft.com/office/drawing/2014/main" id="{DB345696-394C-4125-922A-45087B7972C3}"/>
              </a:ext>
            </a:extLst>
          </p:cNvPr>
          <p:cNvSpPr/>
          <p:nvPr/>
        </p:nvSpPr>
        <p:spPr bwMode="auto">
          <a:xfrm>
            <a:off x="7052553"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4" name="表格 33">
            <a:extLst>
              <a:ext uri="{FF2B5EF4-FFF2-40B4-BE49-F238E27FC236}">
                <a16:creationId xmlns:a16="http://schemas.microsoft.com/office/drawing/2014/main" id="{AB8DB95D-DF48-4224-B65D-E05710803C0F}"/>
              </a:ext>
            </a:extLst>
          </p:cNvPr>
          <p:cNvGraphicFramePr>
            <a:graphicFrameLocks noGrp="1"/>
          </p:cNvGraphicFramePr>
          <p:nvPr>
            <p:extLst>
              <p:ext uri="{D42A27DB-BD31-4B8C-83A1-F6EECF244321}">
                <p14:modId xmlns:p14="http://schemas.microsoft.com/office/powerpoint/2010/main" val="3075092198"/>
              </p:ext>
            </p:extLst>
          </p:nvPr>
        </p:nvGraphicFramePr>
        <p:xfrm>
          <a:off x="7322730" y="5532486"/>
          <a:ext cx="256300" cy="1097280"/>
        </p:xfrm>
        <a:graphic>
          <a:graphicData uri="http://schemas.openxmlformats.org/drawingml/2006/table">
            <a:tbl>
              <a:tblPr firstRow="1" bandRow="1">
                <a:tableStyleId>{5C22544A-7EE6-4342-B048-85BDC9FD1C3A}</a:tableStyleId>
              </a:tblPr>
              <a:tblGrid>
                <a:gridCol w="256300">
                  <a:extLst>
                    <a:ext uri="{9D8B030D-6E8A-4147-A177-3AD203B41FA5}">
                      <a16:colId xmlns:a16="http://schemas.microsoft.com/office/drawing/2014/main" val="2534449561"/>
                    </a:ext>
                  </a:extLst>
                </a:gridCol>
              </a:tblGrid>
              <a:tr h="363988">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3988">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398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35" name="表格 34">
            <a:extLst>
              <a:ext uri="{FF2B5EF4-FFF2-40B4-BE49-F238E27FC236}">
                <a16:creationId xmlns:a16="http://schemas.microsoft.com/office/drawing/2014/main" id="{98AC9D56-5E5C-45C9-8B65-758F5C44A013}"/>
              </a:ext>
            </a:extLst>
          </p:cNvPr>
          <p:cNvGraphicFramePr>
            <a:graphicFrameLocks noGrp="1"/>
          </p:cNvGraphicFramePr>
          <p:nvPr>
            <p:extLst>
              <p:ext uri="{D42A27DB-BD31-4B8C-83A1-F6EECF244321}">
                <p14:modId xmlns:p14="http://schemas.microsoft.com/office/powerpoint/2010/main" val="611887843"/>
              </p:ext>
            </p:extLst>
          </p:nvPr>
        </p:nvGraphicFramePr>
        <p:xfrm>
          <a:off x="7709043" y="5530711"/>
          <a:ext cx="256300" cy="1097280"/>
        </p:xfrm>
        <a:graphic>
          <a:graphicData uri="http://schemas.openxmlformats.org/drawingml/2006/table">
            <a:tbl>
              <a:tblPr firstRow="1" bandRow="1">
                <a:tableStyleId>{5C22544A-7EE6-4342-B048-85BDC9FD1C3A}</a:tableStyleId>
              </a:tblPr>
              <a:tblGrid>
                <a:gridCol w="256300">
                  <a:extLst>
                    <a:ext uri="{9D8B030D-6E8A-4147-A177-3AD203B41FA5}">
                      <a16:colId xmlns:a16="http://schemas.microsoft.com/office/drawing/2014/main" val="2534449561"/>
                    </a:ext>
                  </a:extLst>
                </a:gridCol>
              </a:tblGrid>
              <a:tr h="364580">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4580">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4580">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6" name="矩形 35">
            <a:extLst>
              <a:ext uri="{FF2B5EF4-FFF2-40B4-BE49-F238E27FC236}">
                <a16:creationId xmlns:a16="http://schemas.microsoft.com/office/drawing/2014/main" id="{CDB3B8E3-8174-4364-9E76-0D7AE374D80F}"/>
              </a:ext>
            </a:extLst>
          </p:cNvPr>
          <p:cNvSpPr/>
          <p:nvPr/>
        </p:nvSpPr>
        <p:spPr bwMode="auto">
          <a:xfrm>
            <a:off x="7929753" y="3636335"/>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7" name="表格 36">
            <a:extLst>
              <a:ext uri="{FF2B5EF4-FFF2-40B4-BE49-F238E27FC236}">
                <a16:creationId xmlns:a16="http://schemas.microsoft.com/office/drawing/2014/main" id="{C0C959D7-25B8-471A-98B4-0BCA6A807377}"/>
              </a:ext>
            </a:extLst>
          </p:cNvPr>
          <p:cNvGraphicFramePr>
            <a:graphicFrameLocks noGrp="1"/>
          </p:cNvGraphicFramePr>
          <p:nvPr>
            <p:extLst>
              <p:ext uri="{D42A27DB-BD31-4B8C-83A1-F6EECF244321}">
                <p14:modId xmlns:p14="http://schemas.microsoft.com/office/powerpoint/2010/main" val="1775594620"/>
              </p:ext>
            </p:extLst>
          </p:nvPr>
        </p:nvGraphicFramePr>
        <p:xfrm>
          <a:off x="8199930" y="5532486"/>
          <a:ext cx="253508" cy="1097280"/>
        </p:xfrm>
        <a:graphic>
          <a:graphicData uri="http://schemas.openxmlformats.org/drawingml/2006/table">
            <a:tbl>
              <a:tblPr firstRow="1" bandRow="1">
                <a:tableStyleId>{5C22544A-7EE6-4342-B048-85BDC9FD1C3A}</a:tableStyleId>
              </a:tblPr>
              <a:tblGrid>
                <a:gridCol w="253508">
                  <a:extLst>
                    <a:ext uri="{9D8B030D-6E8A-4147-A177-3AD203B41FA5}">
                      <a16:colId xmlns:a16="http://schemas.microsoft.com/office/drawing/2014/main" val="2534449561"/>
                    </a:ext>
                  </a:extLst>
                </a:gridCol>
              </a:tblGrid>
              <a:tr h="363988">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3988">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3988">
                <a:tc>
                  <a:txBody>
                    <a:bodyPr/>
                    <a:lstStyle/>
                    <a:p>
                      <a:pPr algn="ctr"/>
                      <a:r>
                        <a:rPr lang="en-US" altLang="zh-CN" dirty="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38" name="表格 37">
            <a:extLst>
              <a:ext uri="{FF2B5EF4-FFF2-40B4-BE49-F238E27FC236}">
                <a16:creationId xmlns:a16="http://schemas.microsoft.com/office/drawing/2014/main" id="{1F3F11C1-0749-43B1-8369-92FE78BAD4F5}"/>
              </a:ext>
            </a:extLst>
          </p:cNvPr>
          <p:cNvGraphicFramePr>
            <a:graphicFrameLocks noGrp="1"/>
          </p:cNvGraphicFramePr>
          <p:nvPr>
            <p:extLst>
              <p:ext uri="{D42A27DB-BD31-4B8C-83A1-F6EECF244321}">
                <p14:modId xmlns:p14="http://schemas.microsoft.com/office/powerpoint/2010/main" val="2808046511"/>
              </p:ext>
            </p:extLst>
          </p:nvPr>
        </p:nvGraphicFramePr>
        <p:xfrm>
          <a:off x="8549033" y="5536031"/>
          <a:ext cx="253508" cy="1097280"/>
        </p:xfrm>
        <a:graphic>
          <a:graphicData uri="http://schemas.openxmlformats.org/drawingml/2006/table">
            <a:tbl>
              <a:tblPr firstRow="1" bandRow="1">
                <a:tableStyleId>{5C22544A-7EE6-4342-B048-85BDC9FD1C3A}</a:tableStyleId>
              </a:tblPr>
              <a:tblGrid>
                <a:gridCol w="253508">
                  <a:extLst>
                    <a:ext uri="{9D8B030D-6E8A-4147-A177-3AD203B41FA5}">
                      <a16:colId xmlns:a16="http://schemas.microsoft.com/office/drawing/2014/main" val="2534449561"/>
                    </a:ext>
                  </a:extLst>
                </a:gridCol>
              </a:tblGrid>
              <a:tr h="363988">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3988">
                <a:tc>
                  <a:txBody>
                    <a:bodyPr/>
                    <a:lstStyle/>
                    <a:p>
                      <a:pPr algn="ctr"/>
                      <a:r>
                        <a:rPr lang="en-US" altLang="zh-CN" dirty="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398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graphicFrame>
        <p:nvGraphicFramePr>
          <p:cNvPr id="39" name="表格 38">
            <a:extLst>
              <a:ext uri="{FF2B5EF4-FFF2-40B4-BE49-F238E27FC236}">
                <a16:creationId xmlns:a16="http://schemas.microsoft.com/office/drawing/2014/main" id="{60EDA5DD-00B4-40E7-872A-778BED28C745}"/>
              </a:ext>
            </a:extLst>
          </p:cNvPr>
          <p:cNvGraphicFramePr>
            <a:graphicFrameLocks noGrp="1"/>
          </p:cNvGraphicFramePr>
          <p:nvPr>
            <p:extLst>
              <p:ext uri="{D42A27DB-BD31-4B8C-83A1-F6EECF244321}">
                <p14:modId xmlns:p14="http://schemas.microsoft.com/office/powerpoint/2010/main" val="1775238897"/>
              </p:ext>
            </p:extLst>
          </p:nvPr>
        </p:nvGraphicFramePr>
        <p:xfrm>
          <a:off x="8892818" y="5534258"/>
          <a:ext cx="235233" cy="1097280"/>
        </p:xfrm>
        <a:graphic>
          <a:graphicData uri="http://schemas.openxmlformats.org/drawingml/2006/table">
            <a:tbl>
              <a:tblPr firstRow="1" bandRow="1">
                <a:tableStyleId>{5C22544A-7EE6-4342-B048-85BDC9FD1C3A}</a:tableStyleId>
              </a:tblPr>
              <a:tblGrid>
                <a:gridCol w="235233">
                  <a:extLst>
                    <a:ext uri="{9D8B030D-6E8A-4147-A177-3AD203B41FA5}">
                      <a16:colId xmlns:a16="http://schemas.microsoft.com/office/drawing/2014/main" val="2534449561"/>
                    </a:ext>
                  </a:extLst>
                </a:gridCol>
              </a:tblGrid>
              <a:tr h="363988">
                <a:tc>
                  <a:txBody>
                    <a:bodyPr/>
                    <a:lstStyle/>
                    <a:p>
                      <a:pPr algn="ctr"/>
                      <a:r>
                        <a:rPr lang="en-US" altLang="zh-CN" b="0" dirty="0">
                          <a:solidFill>
                            <a:schemeClr val="tx1"/>
                          </a:solidFill>
                        </a:rPr>
                        <a:t>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398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3988">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40" name="文本框 39">
            <a:extLst>
              <a:ext uri="{FF2B5EF4-FFF2-40B4-BE49-F238E27FC236}">
                <a16:creationId xmlns:a16="http://schemas.microsoft.com/office/drawing/2014/main" id="{C881FA90-FB66-4BD1-980F-0BA45542AF8B}"/>
              </a:ext>
            </a:extLst>
          </p:cNvPr>
          <p:cNvSpPr txBox="1"/>
          <p:nvPr/>
        </p:nvSpPr>
        <p:spPr>
          <a:xfrm>
            <a:off x="314619" y="6016314"/>
            <a:ext cx="1398182" cy="369332"/>
          </a:xfrm>
          <a:prstGeom prst="rect">
            <a:avLst/>
          </a:prstGeom>
          <a:noFill/>
        </p:spPr>
        <p:txBody>
          <a:bodyPr wrap="square" rtlCol="0">
            <a:spAutoFit/>
          </a:bodyPr>
          <a:lstStyle/>
          <a:p>
            <a:r>
              <a:rPr lang="en-US" altLang="zh-CN" dirty="0">
                <a:solidFill>
                  <a:srgbClr val="FF0000"/>
                </a:solidFill>
              </a:rPr>
              <a:t>Ordered:</a:t>
            </a:r>
            <a:endParaRPr lang="zh-CN" altLang="en-US" dirty="0">
              <a:solidFill>
                <a:srgbClr val="FF0000"/>
              </a:solidFill>
            </a:endParaRPr>
          </a:p>
        </p:txBody>
      </p:sp>
      <p:cxnSp>
        <p:nvCxnSpPr>
          <p:cNvPr id="41" name="直接箭头连接符 40">
            <a:extLst>
              <a:ext uri="{FF2B5EF4-FFF2-40B4-BE49-F238E27FC236}">
                <a16:creationId xmlns:a16="http://schemas.microsoft.com/office/drawing/2014/main" id="{7F4D23EF-C2D3-4012-8D5A-A824B2C4E6F2}"/>
              </a:ext>
            </a:extLst>
          </p:cNvPr>
          <p:cNvCxnSpPr>
            <a:cxnSpLocks/>
            <a:stCxn id="40" idx="0"/>
          </p:cNvCxnSpPr>
          <p:nvPr/>
        </p:nvCxnSpPr>
        <p:spPr bwMode="auto">
          <a:xfrm flipV="1">
            <a:off x="1013710" y="5588598"/>
            <a:ext cx="675241" cy="4277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42" name="文本框 41">
            <a:extLst>
              <a:ext uri="{FF2B5EF4-FFF2-40B4-BE49-F238E27FC236}">
                <a16:creationId xmlns:a16="http://schemas.microsoft.com/office/drawing/2014/main" id="{7C8EE251-80A1-4DC6-BC79-35FA4C53AEF7}"/>
              </a:ext>
            </a:extLst>
          </p:cNvPr>
          <p:cNvSpPr txBox="1"/>
          <p:nvPr/>
        </p:nvSpPr>
        <p:spPr>
          <a:xfrm>
            <a:off x="1121703" y="5671069"/>
            <a:ext cx="646331" cy="369332"/>
          </a:xfrm>
          <a:prstGeom prst="rect">
            <a:avLst/>
          </a:prstGeom>
          <a:noFill/>
        </p:spPr>
        <p:txBody>
          <a:bodyPr wrap="none" rtlCol="0">
            <a:spAutoFit/>
          </a:bodyPr>
          <a:lstStyle/>
          <a:p>
            <a:r>
              <a:rPr lang="zh-CN" altLang="en-US" dirty="0">
                <a:solidFill>
                  <a:srgbClr val="FF0000"/>
                </a:solidFill>
                <a:highlight>
                  <a:srgbClr val="FFFF00"/>
                </a:highlight>
              </a:rPr>
              <a:t>队首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1"/>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3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34"/>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38"/>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6" grpId="0" animBg="1"/>
      <p:bldP spid="20" grpId="0" animBg="1"/>
      <p:bldP spid="22" grpId="0" animBg="1"/>
      <p:bldP spid="24" grpId="0" animBg="1"/>
      <p:bldP spid="26" grpId="0" animBg="1"/>
      <p:bldP spid="30" grpId="0" animBg="1"/>
      <p:bldP spid="33" grpId="0" animBg="1"/>
      <p:bldP spid="36" grpId="0" animBg="1"/>
      <p:bldP spid="40" grpId="0"/>
      <p:bldP spid="4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889000" y="150813"/>
            <a:ext cx="7673975" cy="576262"/>
          </a:xfrm>
        </p:spPr>
        <p:txBody>
          <a:bodyPr/>
          <a:lstStyle/>
          <a:p>
            <a:pPr eaLnBrk="1" hangingPunct="1"/>
            <a:r>
              <a:rPr lang="en-US" altLang="en-US">
                <a:ea typeface="MS PGothic" charset="-128"/>
              </a:rPr>
              <a:t>Least Recently Used (LRU) Algorithm</a:t>
            </a:r>
          </a:p>
        </p:txBody>
      </p:sp>
      <p:sp>
        <p:nvSpPr>
          <p:cNvPr id="35842" name="Rectangle 3"/>
          <p:cNvSpPr>
            <a:spLocks noGrp="1" noChangeArrowheads="1"/>
          </p:cNvSpPr>
          <p:nvPr>
            <p:ph type="body" idx="1"/>
          </p:nvPr>
        </p:nvSpPr>
        <p:spPr>
          <a:xfrm>
            <a:off x="889000" y="727075"/>
            <a:ext cx="7454900" cy="4835525"/>
          </a:xfrm>
        </p:spPr>
        <p:txBody>
          <a:bodyPr/>
          <a:lstStyle/>
          <a:p>
            <a:pPr>
              <a:buFont typeface="Monotype Sorts" charset="2"/>
              <a:buNone/>
            </a:pPr>
            <a:endParaRPr lang="en-US" altLang="en-US" sz="2400" dirty="0">
              <a:ea typeface="MS PGothic" charset="-128"/>
            </a:endParaRPr>
          </a:p>
          <a:p>
            <a:r>
              <a:rPr lang="en-US" altLang="en-US" sz="2400" dirty="0">
                <a:ea typeface="MS PGothic" charset="-128"/>
              </a:rPr>
              <a:t>Use past knowledge rather than future</a:t>
            </a:r>
          </a:p>
          <a:p>
            <a:r>
              <a:rPr lang="en-US" altLang="en-US" sz="2400" dirty="0">
                <a:ea typeface="MS PGothic" charset="-128"/>
              </a:rPr>
              <a:t>Replace page that has not been used in the most amount of time</a:t>
            </a:r>
          </a:p>
          <a:p>
            <a:r>
              <a:rPr lang="en-US" altLang="en-US" sz="2400" dirty="0">
                <a:ea typeface="MS PGothic" charset="-128"/>
              </a:rPr>
              <a:t>Associate time of last use with each page</a:t>
            </a:r>
          </a:p>
          <a:p>
            <a:r>
              <a:rPr lang="en-US" altLang="en-US" sz="2400" dirty="0">
                <a:ea typeface="MS PGothic" charset="-128"/>
              </a:rPr>
              <a:t>Generally good algorithm and </a:t>
            </a:r>
            <a:r>
              <a:rPr lang="en-US" altLang="en-US" sz="2400" b="1" dirty="0">
                <a:solidFill>
                  <a:srgbClr val="00B0F0"/>
                </a:solidFill>
                <a:ea typeface="MS PGothic" charset="-128"/>
              </a:rPr>
              <a:t>frequently used</a:t>
            </a:r>
          </a:p>
          <a:p>
            <a:r>
              <a:rPr lang="en-US" altLang="en-US" sz="2400" dirty="0">
                <a:ea typeface="MS PGothic" charset="-128"/>
              </a:rPr>
              <a:t>But how to implement?</a:t>
            </a:r>
          </a:p>
          <a:p>
            <a:pPr lvl="1"/>
            <a:r>
              <a:rPr lang="en-US" altLang="zh-CN" sz="2400" dirty="0">
                <a:ea typeface="MS PGothic" charset="-128"/>
              </a:rPr>
              <a:t>Counter </a:t>
            </a:r>
          </a:p>
          <a:p>
            <a:pPr lvl="1"/>
            <a:r>
              <a:rPr lang="en-US" altLang="en-US" sz="2400" dirty="0">
                <a:ea typeface="MS PGothic" charset="-128"/>
              </a:rPr>
              <a:t>Stack</a:t>
            </a:r>
          </a:p>
          <a:p>
            <a:pPr lvl="1"/>
            <a:endParaRPr lang="en-US" altLang="en-US" sz="2400" dirty="0">
              <a:ea typeface="MS PGothic" charset="-128"/>
            </a:endParaRPr>
          </a:p>
          <a:p>
            <a:pPr>
              <a:buFont typeface="Monotype Sorts" charset="2"/>
              <a:buNone/>
            </a:pPr>
            <a:endParaRPr lang="en-US" altLang="en-US" dirty="0">
              <a:ea typeface="MS PGothic"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p:cNvSpPr>
            <a:spLocks noGrp="1" noChangeArrowheads="1"/>
          </p:cNvSpPr>
          <p:nvPr>
            <p:ph type="title"/>
          </p:nvPr>
        </p:nvSpPr>
        <p:spPr>
          <a:xfrm>
            <a:off x="457200" y="176213"/>
            <a:ext cx="8229600" cy="576262"/>
          </a:xfrm>
        </p:spPr>
        <p:txBody>
          <a:bodyPr/>
          <a:lstStyle/>
          <a:p>
            <a:pPr eaLnBrk="1" hangingPunct="1"/>
            <a:r>
              <a:rPr lang="en-US" altLang="en-US">
                <a:ea typeface="MS PGothic" charset="-128"/>
              </a:rPr>
              <a:t>LRU Algorithm (Cont.)</a:t>
            </a:r>
          </a:p>
        </p:txBody>
      </p:sp>
      <p:sp>
        <p:nvSpPr>
          <p:cNvPr id="37890" name="Rectangle 3"/>
          <p:cNvSpPr>
            <a:spLocks noGrp="1" noChangeArrowheads="1"/>
          </p:cNvSpPr>
          <p:nvPr>
            <p:ph type="body" idx="1"/>
          </p:nvPr>
        </p:nvSpPr>
        <p:spPr>
          <a:xfrm>
            <a:off x="895350" y="950913"/>
            <a:ext cx="7524750" cy="5246687"/>
          </a:xfrm>
        </p:spPr>
        <p:txBody>
          <a:bodyPr/>
          <a:lstStyle/>
          <a:p>
            <a:r>
              <a:rPr lang="en-US" altLang="en-US" sz="2800" dirty="0">
                <a:ea typeface="MS PGothic" charset="-128"/>
              </a:rPr>
              <a:t>Counter implementation</a:t>
            </a:r>
          </a:p>
          <a:p>
            <a:pPr lvl="1"/>
            <a:r>
              <a:rPr lang="en-US" altLang="en-US" sz="2400" dirty="0">
                <a:ea typeface="MS PGothic" charset="-128"/>
              </a:rPr>
              <a:t>Every page entry has a counter; every time page is referenced through this entry, copy the </a:t>
            </a:r>
            <a:r>
              <a:rPr lang="en-US" altLang="en-US" sz="2400" b="1" dirty="0">
                <a:solidFill>
                  <a:srgbClr val="00B0F0"/>
                </a:solidFill>
                <a:ea typeface="MS PGothic" charset="-128"/>
              </a:rPr>
              <a:t>clock </a:t>
            </a:r>
            <a:r>
              <a:rPr lang="en-US" altLang="en-US" sz="2400" dirty="0">
                <a:ea typeface="MS PGothic" charset="-128"/>
              </a:rPr>
              <a:t>into the counter</a:t>
            </a:r>
          </a:p>
          <a:p>
            <a:pPr lvl="1"/>
            <a:r>
              <a:rPr lang="en-US" altLang="en-US" sz="2400" dirty="0">
                <a:ea typeface="MS PGothic" charset="-128"/>
              </a:rPr>
              <a:t>When a page needs to be changed, look at the counters to </a:t>
            </a:r>
            <a:r>
              <a:rPr lang="en-US" altLang="en-US" sz="2400" dirty="0">
                <a:solidFill>
                  <a:srgbClr val="FF0000"/>
                </a:solidFill>
                <a:ea typeface="MS PGothic" charset="-128"/>
              </a:rPr>
              <a:t>find smallest value</a:t>
            </a:r>
          </a:p>
          <a:p>
            <a:pPr lvl="2"/>
            <a:r>
              <a:rPr lang="en-US" altLang="en-US" sz="2400" dirty="0">
                <a:ea typeface="MS PGothic" charset="-128"/>
              </a:rPr>
              <a:t>Search through table needed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457200" y="176213"/>
            <a:ext cx="8229600" cy="576262"/>
          </a:xfrm>
        </p:spPr>
        <p:txBody>
          <a:bodyPr/>
          <a:lstStyle/>
          <a:p>
            <a:pPr eaLnBrk="1" hangingPunct="1"/>
            <a:r>
              <a:rPr lang="en-US" altLang="en-US">
                <a:ea typeface="MS PGothic" charset="-128"/>
              </a:rPr>
              <a:t>LRU Algorithm (Cont.)</a:t>
            </a:r>
          </a:p>
        </p:txBody>
      </p:sp>
      <p:sp>
        <p:nvSpPr>
          <p:cNvPr id="39938" name="Rectangle 3"/>
          <p:cNvSpPr>
            <a:spLocks noGrp="1" noChangeArrowheads="1"/>
          </p:cNvSpPr>
          <p:nvPr>
            <p:ph type="body" idx="1"/>
          </p:nvPr>
        </p:nvSpPr>
        <p:spPr>
          <a:xfrm>
            <a:off x="944563" y="1081088"/>
            <a:ext cx="7524750" cy="5246687"/>
          </a:xfrm>
        </p:spPr>
        <p:txBody>
          <a:bodyPr/>
          <a:lstStyle/>
          <a:p>
            <a:r>
              <a:rPr lang="en-US" altLang="en-US" sz="2800" dirty="0">
                <a:ea typeface="MS PGothic" charset="-128"/>
              </a:rPr>
              <a:t>Stack implementation</a:t>
            </a:r>
          </a:p>
          <a:p>
            <a:pPr lvl="1"/>
            <a:r>
              <a:rPr lang="en-US" altLang="en-US" sz="2400" dirty="0">
                <a:ea typeface="MS PGothic" charset="-128"/>
              </a:rPr>
              <a:t>Keep a stack of page numbers in a double link form:</a:t>
            </a:r>
          </a:p>
          <a:p>
            <a:pPr lvl="1"/>
            <a:r>
              <a:rPr lang="en-US" altLang="en-US" sz="2400" dirty="0">
                <a:ea typeface="MS PGothic" charset="-128"/>
              </a:rPr>
              <a:t>Page referenced:</a:t>
            </a:r>
          </a:p>
          <a:p>
            <a:pPr lvl="2"/>
            <a:r>
              <a:rPr lang="en-US" altLang="en-US" sz="2400" dirty="0">
                <a:ea typeface="MS PGothic" charset="-128"/>
              </a:rPr>
              <a:t>move it to the top</a:t>
            </a:r>
          </a:p>
          <a:p>
            <a:pPr lvl="1"/>
            <a:r>
              <a:rPr lang="en-US" altLang="en-US" sz="2400" dirty="0">
                <a:solidFill>
                  <a:srgbClr val="FF0000"/>
                </a:solidFill>
                <a:ea typeface="MS PGothic" charset="-128"/>
              </a:rPr>
              <a:t>No search for replacement, but each update more expensive</a:t>
            </a:r>
          </a:p>
          <a:p>
            <a:pPr lvl="1"/>
            <a:endParaRPr lang="en-US" altLang="en-US" sz="2400" dirty="0">
              <a:ea typeface="MS PGothic" charset="-128"/>
            </a:endParaRPr>
          </a:p>
          <a:p>
            <a:r>
              <a:rPr lang="en-US" altLang="en-US" sz="2400" dirty="0">
                <a:solidFill>
                  <a:srgbClr val="EAEAEA"/>
                </a:solidFill>
                <a:ea typeface="MS PGothic" charset="-128"/>
              </a:rPr>
              <a:t>LRU and OPT are cases of </a:t>
            </a:r>
            <a:r>
              <a:rPr lang="en-US" altLang="en-US" sz="2400" b="1" dirty="0">
                <a:solidFill>
                  <a:srgbClr val="EAEAEA"/>
                </a:solidFill>
                <a:ea typeface="MS PGothic" charset="-128"/>
              </a:rPr>
              <a:t>stack algorithms </a:t>
            </a:r>
            <a:r>
              <a:rPr lang="en-US" altLang="en-US" sz="2400" dirty="0">
                <a:solidFill>
                  <a:srgbClr val="EAEAEA"/>
                </a:solidFill>
                <a:ea typeface="MS PGothic" charset="-128"/>
              </a:rPr>
              <a:t>that don</a:t>
            </a:r>
            <a:r>
              <a:rPr lang="ja-JP" altLang="en-US" sz="2400" dirty="0">
                <a:solidFill>
                  <a:srgbClr val="EAEAEA"/>
                </a:solidFill>
                <a:ea typeface="MS PGothic" charset="-128"/>
              </a:rPr>
              <a:t>’</a:t>
            </a:r>
            <a:r>
              <a:rPr lang="en-US" altLang="ja-JP" sz="2400" dirty="0">
                <a:solidFill>
                  <a:srgbClr val="EAEAEA"/>
                </a:solidFill>
                <a:ea typeface="MS PGothic" charset="-128"/>
              </a:rPr>
              <a:t>t have </a:t>
            </a:r>
            <a:r>
              <a:rPr lang="en-US" altLang="ja-JP" sz="2400" dirty="0" err="1">
                <a:solidFill>
                  <a:srgbClr val="EAEAEA"/>
                </a:solidFill>
                <a:ea typeface="MS PGothic" charset="-128"/>
              </a:rPr>
              <a:t>Belady</a:t>
            </a:r>
            <a:r>
              <a:rPr lang="ja-JP" altLang="en-US" sz="2400" dirty="0">
                <a:solidFill>
                  <a:srgbClr val="EAEAEA"/>
                </a:solidFill>
                <a:ea typeface="MS PGothic" charset="-128"/>
              </a:rPr>
              <a:t>’</a:t>
            </a:r>
            <a:r>
              <a:rPr lang="en-US" altLang="ja-JP" sz="2400" dirty="0">
                <a:solidFill>
                  <a:srgbClr val="EAEAEA"/>
                </a:solidFill>
                <a:ea typeface="MS PGothic" charset="-128"/>
              </a:rPr>
              <a:t>s Anomaly</a:t>
            </a:r>
            <a:endParaRPr lang="en-US" altLang="en-US" sz="2400" dirty="0">
              <a:solidFill>
                <a:srgbClr val="EAEAEA"/>
              </a:solidFill>
              <a:ea typeface="MS PGothic" charset="-128"/>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p:cNvSpPr>
            <a:spLocks noGrp="1" noChangeArrowheads="1"/>
          </p:cNvSpPr>
          <p:nvPr>
            <p:ph type="title"/>
          </p:nvPr>
        </p:nvSpPr>
        <p:spPr>
          <a:xfrm>
            <a:off x="360363" y="103188"/>
            <a:ext cx="8529637" cy="576262"/>
          </a:xfrm>
        </p:spPr>
        <p:txBody>
          <a:bodyPr/>
          <a:lstStyle/>
          <a:p>
            <a:pPr eaLnBrk="1" hangingPunct="1"/>
            <a:r>
              <a:rPr lang="en-US" altLang="en-US" sz="2400" dirty="0">
                <a:ea typeface="MS PGothic" charset="-128"/>
              </a:rPr>
              <a:t>Use of A Stack to Record Most Recent Page References</a:t>
            </a:r>
          </a:p>
        </p:txBody>
      </p:sp>
      <p:pic>
        <p:nvPicPr>
          <p:cNvPr id="4198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0363" y="1074738"/>
            <a:ext cx="8713787" cy="551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a:extLst>
              <a:ext uri="{FF2B5EF4-FFF2-40B4-BE49-F238E27FC236}">
                <a16:creationId xmlns:a16="http://schemas.microsoft.com/office/drawing/2014/main" id="{0260FD82-A3E6-4F1B-8DC2-474448886E21}"/>
              </a:ext>
            </a:extLst>
          </p:cNvPr>
          <p:cNvCxnSpPr>
            <a:cxnSpLocks/>
          </p:cNvCxnSpPr>
          <p:nvPr/>
        </p:nvCxnSpPr>
        <p:spPr bwMode="auto">
          <a:xfrm>
            <a:off x="1570616" y="4448287"/>
            <a:ext cx="774551" cy="0"/>
          </a:xfrm>
          <a:prstGeom prst="straightConnector1">
            <a:avLst/>
          </a:prstGeom>
          <a:solidFill>
            <a:schemeClr val="accent1"/>
          </a:solidFill>
          <a:ln w="9525" cap="flat" cmpd="sng" algn="ctr">
            <a:solidFill>
              <a:srgbClr val="FF0000"/>
            </a:solidFill>
            <a:prstDash val="solid"/>
            <a:round/>
            <a:headEnd type="none" w="med" len="med"/>
            <a:tailEnd type="triangle"/>
          </a:ln>
          <a:effectLst/>
        </p:spPr>
      </p:cxnSp>
      <p:sp>
        <p:nvSpPr>
          <p:cNvPr id="4" name="文本框 3">
            <a:extLst>
              <a:ext uri="{FF2B5EF4-FFF2-40B4-BE49-F238E27FC236}">
                <a16:creationId xmlns:a16="http://schemas.microsoft.com/office/drawing/2014/main" id="{A7151A27-624F-4F18-9A6D-CF76E021D926}"/>
              </a:ext>
            </a:extLst>
          </p:cNvPr>
          <p:cNvSpPr txBox="1"/>
          <p:nvPr/>
        </p:nvSpPr>
        <p:spPr>
          <a:xfrm>
            <a:off x="586291" y="4303059"/>
            <a:ext cx="1307055" cy="923330"/>
          </a:xfrm>
          <a:prstGeom prst="rect">
            <a:avLst/>
          </a:prstGeom>
          <a:noFill/>
        </p:spPr>
        <p:txBody>
          <a:bodyPr wrap="square" rtlCol="0">
            <a:spAutoFit/>
          </a:bodyPr>
          <a:lstStyle/>
          <a:p>
            <a:r>
              <a:rPr lang="en-US" altLang="zh-CN" dirty="0">
                <a:solidFill>
                  <a:srgbClr val="FF0000"/>
                </a:solidFill>
              </a:rPr>
              <a:t>Least recently used</a:t>
            </a:r>
            <a:endParaRPr lang="zh-CN" altLang="en-US" dirty="0">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p:cNvSpPr>
            <a:spLocks noGrp="1" noChangeArrowheads="1"/>
          </p:cNvSpPr>
          <p:nvPr>
            <p:ph type="title"/>
          </p:nvPr>
        </p:nvSpPr>
        <p:spPr>
          <a:xfrm>
            <a:off x="914400" y="150813"/>
            <a:ext cx="7772400" cy="576262"/>
          </a:xfrm>
        </p:spPr>
        <p:txBody>
          <a:bodyPr/>
          <a:lstStyle/>
          <a:p>
            <a:pPr eaLnBrk="1" hangingPunct="1"/>
            <a:r>
              <a:rPr lang="en-US" altLang="en-US">
                <a:ea typeface="MS PGothic" charset="-128"/>
              </a:rPr>
              <a:t>LRU Approximation Algorithms</a:t>
            </a:r>
          </a:p>
        </p:txBody>
      </p:sp>
      <p:sp>
        <p:nvSpPr>
          <p:cNvPr id="44034" name="Rectangle 3"/>
          <p:cNvSpPr>
            <a:spLocks noGrp="1" noChangeArrowheads="1"/>
          </p:cNvSpPr>
          <p:nvPr>
            <p:ph type="body" idx="1"/>
          </p:nvPr>
        </p:nvSpPr>
        <p:spPr>
          <a:xfrm>
            <a:off x="919163" y="982663"/>
            <a:ext cx="7370762" cy="2744787"/>
          </a:xfrm>
        </p:spPr>
        <p:txBody>
          <a:bodyPr/>
          <a:lstStyle/>
          <a:p>
            <a:r>
              <a:rPr lang="en-US" altLang="en-US" sz="2400" dirty="0">
                <a:ea typeface="MS PGothic" charset="-128"/>
              </a:rPr>
              <a:t>LRU still slow</a:t>
            </a:r>
          </a:p>
          <a:p>
            <a:r>
              <a:rPr lang="en-US" altLang="en-US" sz="2400" b="1" dirty="0">
                <a:solidFill>
                  <a:srgbClr val="3366FF"/>
                </a:solidFill>
                <a:ea typeface="MS PGothic" charset="-128"/>
              </a:rPr>
              <a:t>Reference bit</a:t>
            </a:r>
          </a:p>
          <a:p>
            <a:pPr lvl="1"/>
            <a:r>
              <a:rPr lang="en-US" altLang="en-US" sz="2400" dirty="0">
                <a:ea typeface="MS PGothic" charset="-128"/>
              </a:rPr>
              <a:t>With each page associate a bit, initially = 0</a:t>
            </a:r>
          </a:p>
          <a:p>
            <a:pPr lvl="1"/>
            <a:r>
              <a:rPr lang="en-US" altLang="en-US" sz="2400" dirty="0">
                <a:ea typeface="MS PGothic" charset="-128"/>
              </a:rPr>
              <a:t>When page is referenced bit set to 1</a:t>
            </a:r>
          </a:p>
          <a:p>
            <a:pPr lvl="1"/>
            <a:r>
              <a:rPr lang="en-US" altLang="en-US" sz="2400" dirty="0">
                <a:ea typeface="MS PGothic" charset="-128"/>
              </a:rPr>
              <a:t>Replace </a:t>
            </a:r>
            <a:r>
              <a:rPr lang="en-US" altLang="zh-CN" sz="2400" dirty="0">
                <a:ea typeface="MS PGothic" charset="-128"/>
              </a:rPr>
              <a:t>page</a:t>
            </a:r>
            <a:r>
              <a:rPr lang="en-US" altLang="en-US" sz="2400" dirty="0">
                <a:ea typeface="MS PGothic" charset="-128"/>
              </a:rPr>
              <a:t> </a:t>
            </a:r>
            <a:r>
              <a:rPr lang="en-US" altLang="zh-CN" sz="2400" dirty="0">
                <a:ea typeface="MS PGothic" charset="-128"/>
              </a:rPr>
              <a:t>which</a:t>
            </a:r>
            <a:r>
              <a:rPr lang="en-US" altLang="en-US" sz="2400" dirty="0">
                <a:ea typeface="MS PGothic" charset="-128"/>
              </a:rPr>
              <a:t> reference bit = 0 (if one exists)</a:t>
            </a:r>
          </a:p>
        </p:txBody>
      </p:sp>
      <p:graphicFrame>
        <p:nvGraphicFramePr>
          <p:cNvPr id="4" name="表格 3"/>
          <p:cNvGraphicFramePr>
            <a:graphicFrameLocks noGrp="1"/>
          </p:cNvGraphicFramePr>
          <p:nvPr/>
        </p:nvGraphicFramePr>
        <p:xfrm>
          <a:off x="1128713" y="4306888"/>
          <a:ext cx="7162801" cy="369887"/>
        </p:xfrm>
        <a:graphic>
          <a:graphicData uri="http://schemas.openxmlformats.org/drawingml/2006/table">
            <a:tbl>
              <a:tblPr firstRow="1" bandRow="1">
                <a:tableStyleId>{5C22544A-7EE6-4342-B048-85BDC9FD1C3A}</a:tableStyleId>
              </a:tblPr>
              <a:tblGrid>
                <a:gridCol w="2487007">
                  <a:extLst>
                    <a:ext uri="{9D8B030D-6E8A-4147-A177-3AD203B41FA5}">
                      <a16:colId xmlns:a16="http://schemas.microsoft.com/office/drawing/2014/main" val="20000"/>
                    </a:ext>
                  </a:extLst>
                </a:gridCol>
                <a:gridCol w="779299">
                  <a:extLst>
                    <a:ext uri="{9D8B030D-6E8A-4147-A177-3AD203B41FA5}">
                      <a16:colId xmlns:a16="http://schemas.microsoft.com/office/drawing/2014/main" val="20001"/>
                    </a:ext>
                  </a:extLst>
                </a:gridCol>
                <a:gridCol w="779299">
                  <a:extLst>
                    <a:ext uri="{9D8B030D-6E8A-4147-A177-3AD203B41FA5}">
                      <a16:colId xmlns:a16="http://schemas.microsoft.com/office/drawing/2014/main" val="20002"/>
                    </a:ext>
                  </a:extLst>
                </a:gridCol>
                <a:gridCol w="779299">
                  <a:extLst>
                    <a:ext uri="{9D8B030D-6E8A-4147-A177-3AD203B41FA5}">
                      <a16:colId xmlns:a16="http://schemas.microsoft.com/office/drawing/2014/main" val="20003"/>
                    </a:ext>
                  </a:extLst>
                </a:gridCol>
                <a:gridCol w="779299">
                  <a:extLst>
                    <a:ext uri="{9D8B030D-6E8A-4147-A177-3AD203B41FA5}">
                      <a16:colId xmlns:a16="http://schemas.microsoft.com/office/drawing/2014/main" val="20004"/>
                    </a:ext>
                  </a:extLst>
                </a:gridCol>
                <a:gridCol w="779299">
                  <a:extLst>
                    <a:ext uri="{9D8B030D-6E8A-4147-A177-3AD203B41FA5}">
                      <a16:colId xmlns:a16="http://schemas.microsoft.com/office/drawing/2014/main" val="20005"/>
                    </a:ext>
                  </a:extLst>
                </a:gridCol>
                <a:gridCol w="779299">
                  <a:extLst>
                    <a:ext uri="{9D8B030D-6E8A-4147-A177-3AD203B41FA5}">
                      <a16:colId xmlns:a16="http://schemas.microsoft.com/office/drawing/2014/main" val="20006"/>
                    </a:ext>
                  </a:extLst>
                </a:gridCol>
              </a:tblGrid>
              <a:tr h="369887">
                <a:tc>
                  <a:txBody>
                    <a:bodyPr/>
                    <a:lstStyle/>
                    <a:p>
                      <a:pPr algn="ctr"/>
                      <a:r>
                        <a:rPr lang="en-US" altLang="zh-CN" sz="1800" dirty="0">
                          <a:solidFill>
                            <a:schemeClr val="tx1"/>
                          </a:solidFill>
                        </a:rPr>
                        <a:t>Page frame NO.</a:t>
                      </a: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dirty="0">
                          <a:solidFill>
                            <a:schemeClr val="tx1"/>
                          </a:solidFill>
                        </a:rPr>
                        <a:t>M</a:t>
                      </a: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dirty="0">
                          <a:solidFill>
                            <a:srgbClr val="FF0000"/>
                          </a:solidFill>
                        </a:rPr>
                        <a:t>R</a:t>
                      </a:r>
                      <a:endParaRPr lang="zh-CN" altLang="en-US" sz="1800" dirty="0">
                        <a:solidFill>
                          <a:srgbClr val="FF0000"/>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dirty="0">
                          <a:solidFill>
                            <a:srgbClr val="0070C0"/>
                          </a:solidFill>
                        </a:rPr>
                        <a:t>V</a:t>
                      </a:r>
                      <a:endParaRPr lang="zh-CN" altLang="en-US" sz="1800" dirty="0">
                        <a:solidFill>
                          <a:srgbClr val="0070C0"/>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cxnSp>
        <p:nvCxnSpPr>
          <p:cNvPr id="44053" name="直线箭头连接符 4"/>
          <p:cNvCxnSpPr>
            <a:cxnSpLocks noChangeShapeType="1"/>
          </p:cNvCxnSpPr>
          <p:nvPr/>
        </p:nvCxnSpPr>
        <p:spPr bwMode="auto">
          <a:xfrm>
            <a:off x="6394450" y="4765675"/>
            <a:ext cx="0" cy="6238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4" name="直线箭头连接符 5"/>
          <p:cNvCxnSpPr>
            <a:cxnSpLocks noChangeShapeType="1"/>
          </p:cNvCxnSpPr>
          <p:nvPr/>
        </p:nvCxnSpPr>
        <p:spPr bwMode="auto">
          <a:xfrm>
            <a:off x="7127875" y="4765675"/>
            <a:ext cx="0" cy="1128713"/>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44055" name="直线箭头连接符 6"/>
          <p:cNvCxnSpPr>
            <a:cxnSpLocks noChangeShapeType="1"/>
          </p:cNvCxnSpPr>
          <p:nvPr/>
        </p:nvCxnSpPr>
        <p:spPr bwMode="auto">
          <a:xfrm>
            <a:off x="7904163" y="4765675"/>
            <a:ext cx="0" cy="623888"/>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44056" name="文本框 9"/>
          <p:cNvSpPr txBox="1">
            <a:spLocks noChangeArrowheads="1"/>
          </p:cNvSpPr>
          <p:nvPr/>
        </p:nvSpPr>
        <p:spPr bwMode="auto">
          <a:xfrm>
            <a:off x="5237163" y="5308600"/>
            <a:ext cx="12811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a:latin typeface="Verdana" charset="0"/>
              </a:rPr>
              <a:t>modify</a:t>
            </a:r>
            <a:endParaRPr lang="zh-CN" altLang="en-US" sz="2400">
              <a:latin typeface="Verdana" charset="0"/>
            </a:endParaRPr>
          </a:p>
        </p:txBody>
      </p:sp>
      <p:sp>
        <p:nvSpPr>
          <p:cNvPr id="44057" name="文本框 10"/>
          <p:cNvSpPr txBox="1">
            <a:spLocks noChangeArrowheads="1"/>
          </p:cNvSpPr>
          <p:nvPr/>
        </p:nvSpPr>
        <p:spPr bwMode="auto">
          <a:xfrm>
            <a:off x="6122988" y="5894388"/>
            <a:ext cx="21066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b="1">
                <a:solidFill>
                  <a:srgbClr val="FF0000"/>
                </a:solidFill>
                <a:latin typeface="Verdana" charset="0"/>
              </a:rPr>
              <a:t>reference</a:t>
            </a:r>
            <a:endParaRPr lang="zh-CN" altLang="en-US" sz="2400" b="1">
              <a:solidFill>
                <a:srgbClr val="FF0000"/>
              </a:solidFill>
              <a:latin typeface="Verdana" charset="0"/>
            </a:endParaRPr>
          </a:p>
        </p:txBody>
      </p:sp>
      <p:sp>
        <p:nvSpPr>
          <p:cNvPr id="44058" name="文本框 11"/>
          <p:cNvSpPr txBox="1">
            <a:spLocks noChangeArrowheads="1"/>
          </p:cNvSpPr>
          <p:nvPr/>
        </p:nvSpPr>
        <p:spPr bwMode="auto">
          <a:xfrm>
            <a:off x="7440613" y="5367338"/>
            <a:ext cx="170338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b="1">
                <a:solidFill>
                  <a:srgbClr val="0070C0"/>
                </a:solidFill>
                <a:latin typeface="Verdana" charset="0"/>
              </a:rPr>
              <a:t>valid</a:t>
            </a:r>
            <a:endParaRPr lang="zh-CN" altLang="en-US" sz="2400" b="1">
              <a:solidFill>
                <a:srgbClr val="0070C0"/>
              </a:solidFill>
              <a:latin typeface="Verdana"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p:txBody>
          <a:bodyPr/>
          <a:lstStyle/>
          <a:p>
            <a:r>
              <a:rPr kumimoji="1" lang="en-US" altLang="zh-CN" dirty="0">
                <a:ea typeface="MS PGothic" charset="-128"/>
              </a:rPr>
              <a:t>Example</a:t>
            </a:r>
            <a:endParaRPr kumimoji="1" lang="zh-CN" altLang="en-US" dirty="0">
              <a:ea typeface="MS PGothic" charset="-128"/>
            </a:endParaRPr>
          </a:p>
        </p:txBody>
      </p:sp>
      <p:pic>
        <p:nvPicPr>
          <p:cNvPr id="46082" name="Picture 2" descr="https://wiki.osdev.org/images/9/9b/Page_table.png"/>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86809" y="1457661"/>
            <a:ext cx="7719237" cy="4347465"/>
          </a:xfr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p:cNvSpPr>
            <a:spLocks noGrp="1" noChangeArrowheads="1"/>
          </p:cNvSpPr>
          <p:nvPr>
            <p:ph type="title"/>
          </p:nvPr>
        </p:nvSpPr>
        <p:spPr>
          <a:xfrm>
            <a:off x="914400" y="150813"/>
            <a:ext cx="7772400" cy="576262"/>
          </a:xfrm>
        </p:spPr>
        <p:txBody>
          <a:bodyPr/>
          <a:lstStyle/>
          <a:p>
            <a:pPr eaLnBrk="1" hangingPunct="1"/>
            <a:r>
              <a:rPr lang="en-US" altLang="en-US">
                <a:ea typeface="MS PGothic" charset="-128"/>
              </a:rPr>
              <a:t>Second chance Algorithms</a:t>
            </a:r>
          </a:p>
        </p:txBody>
      </p:sp>
      <p:sp>
        <p:nvSpPr>
          <p:cNvPr id="47106" name="Rectangle 3"/>
          <p:cNvSpPr>
            <a:spLocks noGrp="1" noChangeArrowheads="1"/>
          </p:cNvSpPr>
          <p:nvPr>
            <p:ph type="body" idx="1"/>
          </p:nvPr>
        </p:nvSpPr>
        <p:spPr>
          <a:xfrm>
            <a:off x="919163" y="982663"/>
            <a:ext cx="7370762" cy="5146675"/>
          </a:xfrm>
        </p:spPr>
        <p:txBody>
          <a:bodyPr/>
          <a:lstStyle/>
          <a:p>
            <a:r>
              <a:rPr lang="en-US" altLang="en-US" sz="2400" b="1" dirty="0">
                <a:solidFill>
                  <a:srgbClr val="3366FF"/>
                </a:solidFill>
                <a:ea typeface="MS PGothic" charset="-128"/>
              </a:rPr>
              <a:t>Second-chance algorithm (Clock algorithm)</a:t>
            </a:r>
          </a:p>
          <a:p>
            <a:pPr lvl="1"/>
            <a:r>
              <a:rPr lang="en-US" altLang="en-US" sz="2400" dirty="0">
                <a:ea typeface="MS PGothic" charset="-128"/>
              </a:rPr>
              <a:t>Reference bit = 0 -&gt; replace it</a:t>
            </a:r>
          </a:p>
          <a:p>
            <a:pPr lvl="1"/>
            <a:r>
              <a:rPr lang="en-US" altLang="en-US" sz="2400" dirty="0">
                <a:ea typeface="MS PGothic" charset="-128"/>
              </a:rPr>
              <a:t>Reference bit = 1 then:</a:t>
            </a:r>
          </a:p>
          <a:p>
            <a:pPr lvl="2"/>
            <a:r>
              <a:rPr lang="en-US" altLang="en-US" sz="2000" dirty="0">
                <a:ea typeface="MS PGothic" charset="-128"/>
              </a:rPr>
              <a:t>Set reference bit 0, leave page in memory</a:t>
            </a:r>
          </a:p>
          <a:p>
            <a:pPr lvl="2"/>
            <a:r>
              <a:rPr lang="en-US" altLang="en-US" sz="2000" dirty="0">
                <a:ea typeface="MS PGothic" charset="-128"/>
              </a:rPr>
              <a:t>Go to next page, subject to same rules</a:t>
            </a:r>
          </a:p>
          <a:p>
            <a:pPr lvl="1"/>
            <a:r>
              <a:rPr lang="en-US" altLang="zh-CN" sz="2400" dirty="0">
                <a:ea typeface="MS PGothic" charset="-128"/>
              </a:rPr>
              <a:t>What if </a:t>
            </a:r>
            <a:r>
              <a:rPr lang="en-US" altLang="zh-CN" sz="2400" b="1" dirty="0">
                <a:solidFill>
                  <a:srgbClr val="FF0000"/>
                </a:solidFill>
                <a:ea typeface="MS PGothic" charset="-128"/>
              </a:rPr>
              <a:t>1,1,1,1,1……</a:t>
            </a:r>
          </a:p>
          <a:p>
            <a:pPr lvl="2"/>
            <a:r>
              <a:rPr lang="zh-CN" altLang="en-US" sz="2400" b="1" dirty="0">
                <a:solidFill>
                  <a:srgbClr val="FF0000"/>
                </a:solidFill>
                <a:ea typeface="MS PGothic" charset="-128"/>
              </a:rPr>
              <a:t>那么转完一圈后全都变成</a:t>
            </a:r>
            <a:r>
              <a:rPr lang="en-US" altLang="zh-CN" sz="2400" b="1" dirty="0">
                <a:solidFill>
                  <a:srgbClr val="FF0000"/>
                </a:solidFill>
                <a:ea typeface="MS PGothic" charset="-128"/>
              </a:rPr>
              <a:t>0</a:t>
            </a:r>
            <a:endParaRPr lang="en-US" altLang="en-US" sz="2400" b="1" dirty="0">
              <a:solidFill>
                <a:srgbClr val="FF0000"/>
              </a:solidFill>
              <a:ea typeface="MS PGothic" charset="-128"/>
            </a:endParaRPr>
          </a:p>
          <a:p>
            <a:pPr lvl="2"/>
            <a:endParaRPr lang="en-US" altLang="en-US" sz="2000" dirty="0">
              <a:ea typeface="MS PGothic" charset="-128"/>
            </a:endParaRPr>
          </a:p>
        </p:txBody>
      </p:sp>
      <p:sp>
        <p:nvSpPr>
          <p:cNvPr id="2" name="椭圆 1">
            <a:extLst>
              <a:ext uri="{FF2B5EF4-FFF2-40B4-BE49-F238E27FC236}">
                <a16:creationId xmlns:a16="http://schemas.microsoft.com/office/drawing/2014/main" id="{700DA7A8-E664-451D-7CDF-C134823F1F71}"/>
              </a:ext>
            </a:extLst>
          </p:cNvPr>
          <p:cNvSpPr/>
          <p:nvPr/>
        </p:nvSpPr>
        <p:spPr bwMode="auto">
          <a:xfrm>
            <a:off x="184150" y="57150"/>
            <a:ext cx="1193800" cy="14097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10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710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710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710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10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p:cNvSpPr>
            <a:spLocks noGrp="1" noChangeArrowheads="1"/>
          </p:cNvSpPr>
          <p:nvPr>
            <p:ph type="title"/>
          </p:nvPr>
        </p:nvSpPr>
        <p:spPr>
          <a:xfrm>
            <a:off x="982663" y="195263"/>
            <a:ext cx="7704137" cy="576262"/>
          </a:xfrm>
        </p:spPr>
        <p:txBody>
          <a:bodyPr/>
          <a:lstStyle/>
          <a:p>
            <a:pPr eaLnBrk="1" hangingPunct="1"/>
            <a:r>
              <a:rPr lang="en-US" altLang="en-US">
                <a:ea typeface="MS PGothic" charset="-128"/>
              </a:rPr>
              <a:t>Chapter 9:  Virtual Memory</a:t>
            </a:r>
          </a:p>
        </p:txBody>
      </p:sp>
      <p:sp>
        <p:nvSpPr>
          <p:cNvPr id="7170" name="Rectangle 3"/>
          <p:cNvSpPr>
            <a:spLocks noGrp="1" noChangeArrowheads="1"/>
          </p:cNvSpPr>
          <p:nvPr>
            <p:ph type="body" idx="1"/>
          </p:nvPr>
        </p:nvSpPr>
        <p:spPr>
          <a:xfrm>
            <a:off x="838200" y="1123950"/>
            <a:ext cx="8229600" cy="4530725"/>
          </a:xfrm>
        </p:spPr>
        <p:txBody>
          <a:bodyPr/>
          <a:lstStyle/>
          <a:p>
            <a:r>
              <a:rPr lang="en-US" altLang="en-US" sz="2400" b="1">
                <a:solidFill>
                  <a:srgbClr val="0070C0"/>
                </a:solidFill>
                <a:ea typeface="MS PGothic" charset="-128"/>
              </a:rPr>
              <a:t>Page Replacement</a:t>
            </a:r>
          </a:p>
          <a:p>
            <a:r>
              <a:rPr lang="en-US" altLang="en-US" sz="2400" b="1">
                <a:solidFill>
                  <a:srgbClr val="0070C0"/>
                </a:solidFill>
                <a:ea typeface="MS PGothic" charset="-128"/>
              </a:rPr>
              <a:t>Thrashing</a:t>
            </a:r>
          </a:p>
          <a:p>
            <a:r>
              <a:rPr lang="en-US" altLang="en-US" sz="2400" b="1">
                <a:solidFill>
                  <a:srgbClr val="0070C0"/>
                </a:solidFill>
                <a:ea typeface="MS PGothic" charset="-128"/>
              </a:rPr>
              <a:t>Other Considerations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p:txBody>
          <a:bodyPr/>
          <a:lstStyle/>
          <a:p>
            <a:r>
              <a:rPr kumimoji="1" lang="en-US" altLang="zh-CN">
                <a:ea typeface="MS PGothic" charset="-128"/>
              </a:rPr>
              <a:t>Clock algorithm</a:t>
            </a:r>
            <a:endParaRPr kumimoji="1" lang="zh-CN" altLang="en-US">
              <a:ea typeface="MS PGothic" charset="-128"/>
            </a:endParaRPr>
          </a:p>
        </p:txBody>
      </p:sp>
      <p:pic>
        <p:nvPicPr>
          <p:cNvPr id="5120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6550" y="1301750"/>
            <a:ext cx="8470900"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p:cNvSpPr>
            <a:spLocks noGrp="1"/>
          </p:cNvSpPr>
          <p:nvPr>
            <p:ph type="title"/>
          </p:nvPr>
        </p:nvSpPr>
        <p:spPr/>
        <p:txBody>
          <a:bodyPr/>
          <a:lstStyle/>
          <a:p>
            <a:r>
              <a:rPr kumimoji="1" lang="en-US" altLang="zh-CN">
                <a:ea typeface="MS PGothic" charset="-128"/>
              </a:rPr>
              <a:t>Clock Algorithm</a:t>
            </a:r>
            <a:endParaRPr kumimoji="1" lang="zh-CN" altLang="en-US">
              <a:ea typeface="MS PGothic" charset="-128"/>
            </a:endParaRPr>
          </a:p>
        </p:txBody>
      </p:sp>
      <p:pic>
        <p:nvPicPr>
          <p:cNvPr id="5325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 y="1024737"/>
            <a:ext cx="5988014" cy="5410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2">
            <a:extLst>
              <a:ext uri="{FF2B5EF4-FFF2-40B4-BE49-F238E27FC236}">
                <a16:creationId xmlns:a16="http://schemas.microsoft.com/office/drawing/2014/main" id="{0E603F48-EEE9-41EC-BFB4-838C3B1C4AC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14336" y="1556005"/>
            <a:ext cx="4664947" cy="4834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椭圆 4">
            <a:extLst>
              <a:ext uri="{FF2B5EF4-FFF2-40B4-BE49-F238E27FC236}">
                <a16:creationId xmlns:a16="http://schemas.microsoft.com/office/drawing/2014/main" id="{38413E8F-EED8-408C-AAE0-8015902085D1}"/>
              </a:ext>
            </a:extLst>
          </p:cNvPr>
          <p:cNvSpPr>
            <a:spLocks noChangeArrowheads="1"/>
          </p:cNvSpPr>
          <p:nvPr/>
        </p:nvSpPr>
        <p:spPr bwMode="auto">
          <a:xfrm>
            <a:off x="7522295" y="4566776"/>
            <a:ext cx="973787" cy="662066"/>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endParaRPr kumimoji="0" lang="zh-CN" altLang="en-US">
              <a:latin typeface="Verdana"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ChangeArrowheads="1"/>
          </p:cNvSpPr>
          <p:nvPr>
            <p:ph type="title"/>
          </p:nvPr>
        </p:nvSpPr>
        <p:spPr>
          <a:xfrm>
            <a:off x="1016000" y="138113"/>
            <a:ext cx="7772400" cy="576262"/>
          </a:xfrm>
        </p:spPr>
        <p:txBody>
          <a:bodyPr/>
          <a:lstStyle/>
          <a:p>
            <a:pPr eaLnBrk="1" hangingPunct="1"/>
            <a:r>
              <a:rPr lang="en-US" altLang="en-US" sz="2800">
                <a:ea typeface="MS PGothic" charset="-128"/>
              </a:rPr>
              <a:t>Enhanced Second-Chance Algorithm</a:t>
            </a:r>
          </a:p>
        </p:txBody>
      </p:sp>
      <p:sp>
        <p:nvSpPr>
          <p:cNvPr id="55298" name="Rectangle 3"/>
          <p:cNvSpPr>
            <a:spLocks noGrp="1" noChangeArrowheads="1"/>
          </p:cNvSpPr>
          <p:nvPr>
            <p:ph type="body" idx="1"/>
          </p:nvPr>
        </p:nvSpPr>
        <p:spPr>
          <a:xfrm>
            <a:off x="906463" y="1071563"/>
            <a:ext cx="7158037" cy="5146675"/>
          </a:xfrm>
        </p:spPr>
        <p:txBody>
          <a:bodyPr/>
          <a:lstStyle/>
          <a:p>
            <a:r>
              <a:rPr lang="en-US" altLang="en-US" sz="2400" dirty="0">
                <a:ea typeface="MS PGothic" charset="-128"/>
              </a:rPr>
              <a:t>Improve algorithm by using </a:t>
            </a:r>
            <a:r>
              <a:rPr lang="en-US" altLang="en-US" sz="2400" dirty="0">
                <a:solidFill>
                  <a:srgbClr val="FF0000"/>
                </a:solidFill>
                <a:ea typeface="MS PGothic" charset="-128"/>
              </a:rPr>
              <a:t>reference bit </a:t>
            </a:r>
            <a:r>
              <a:rPr lang="en-US" altLang="en-US" sz="2400" dirty="0">
                <a:ea typeface="MS PGothic" charset="-128"/>
              </a:rPr>
              <a:t>and</a:t>
            </a:r>
            <a:r>
              <a:rPr lang="en-US" altLang="en-US" sz="2400" dirty="0">
                <a:solidFill>
                  <a:srgbClr val="FF0000"/>
                </a:solidFill>
                <a:ea typeface="MS PGothic" charset="-128"/>
              </a:rPr>
              <a:t> modify bit</a:t>
            </a:r>
            <a:r>
              <a:rPr lang="en-US" altLang="en-US" sz="2400" dirty="0">
                <a:ea typeface="MS PGothic" charset="-128"/>
              </a:rPr>
              <a:t> (if available) in concert</a:t>
            </a:r>
          </a:p>
        </p:txBody>
      </p:sp>
      <p:graphicFrame>
        <p:nvGraphicFramePr>
          <p:cNvPr id="4" name="表格 3"/>
          <p:cNvGraphicFramePr>
            <a:graphicFrameLocks noGrp="1"/>
          </p:cNvGraphicFramePr>
          <p:nvPr/>
        </p:nvGraphicFramePr>
        <p:xfrm>
          <a:off x="1128713" y="2838450"/>
          <a:ext cx="7162801" cy="369888"/>
        </p:xfrm>
        <a:graphic>
          <a:graphicData uri="http://schemas.openxmlformats.org/drawingml/2006/table">
            <a:tbl>
              <a:tblPr firstRow="1" bandRow="1">
                <a:tableStyleId>{5C22544A-7EE6-4342-B048-85BDC9FD1C3A}</a:tableStyleId>
              </a:tblPr>
              <a:tblGrid>
                <a:gridCol w="2487007">
                  <a:extLst>
                    <a:ext uri="{9D8B030D-6E8A-4147-A177-3AD203B41FA5}">
                      <a16:colId xmlns:a16="http://schemas.microsoft.com/office/drawing/2014/main" val="20000"/>
                    </a:ext>
                  </a:extLst>
                </a:gridCol>
                <a:gridCol w="779299">
                  <a:extLst>
                    <a:ext uri="{9D8B030D-6E8A-4147-A177-3AD203B41FA5}">
                      <a16:colId xmlns:a16="http://schemas.microsoft.com/office/drawing/2014/main" val="20001"/>
                    </a:ext>
                  </a:extLst>
                </a:gridCol>
                <a:gridCol w="779299">
                  <a:extLst>
                    <a:ext uri="{9D8B030D-6E8A-4147-A177-3AD203B41FA5}">
                      <a16:colId xmlns:a16="http://schemas.microsoft.com/office/drawing/2014/main" val="20002"/>
                    </a:ext>
                  </a:extLst>
                </a:gridCol>
                <a:gridCol w="779299">
                  <a:extLst>
                    <a:ext uri="{9D8B030D-6E8A-4147-A177-3AD203B41FA5}">
                      <a16:colId xmlns:a16="http://schemas.microsoft.com/office/drawing/2014/main" val="20003"/>
                    </a:ext>
                  </a:extLst>
                </a:gridCol>
                <a:gridCol w="779299">
                  <a:extLst>
                    <a:ext uri="{9D8B030D-6E8A-4147-A177-3AD203B41FA5}">
                      <a16:colId xmlns:a16="http://schemas.microsoft.com/office/drawing/2014/main" val="20004"/>
                    </a:ext>
                  </a:extLst>
                </a:gridCol>
                <a:gridCol w="779299">
                  <a:extLst>
                    <a:ext uri="{9D8B030D-6E8A-4147-A177-3AD203B41FA5}">
                      <a16:colId xmlns:a16="http://schemas.microsoft.com/office/drawing/2014/main" val="20005"/>
                    </a:ext>
                  </a:extLst>
                </a:gridCol>
                <a:gridCol w="779299">
                  <a:extLst>
                    <a:ext uri="{9D8B030D-6E8A-4147-A177-3AD203B41FA5}">
                      <a16:colId xmlns:a16="http://schemas.microsoft.com/office/drawing/2014/main" val="20006"/>
                    </a:ext>
                  </a:extLst>
                </a:gridCol>
              </a:tblGrid>
              <a:tr h="369888">
                <a:tc>
                  <a:txBody>
                    <a:bodyPr/>
                    <a:lstStyle/>
                    <a:p>
                      <a:pPr algn="ctr"/>
                      <a:r>
                        <a:rPr lang="en-US" altLang="zh-CN" sz="1800" dirty="0">
                          <a:solidFill>
                            <a:schemeClr val="tx1"/>
                          </a:solidFill>
                        </a:rPr>
                        <a:t>Page frame NO.</a:t>
                      </a: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endParaRPr lang="zh-CN" altLang="en-US" sz="180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dirty="0">
                          <a:solidFill>
                            <a:srgbClr val="0070C0"/>
                          </a:solidFill>
                        </a:rPr>
                        <a:t>M</a:t>
                      </a:r>
                      <a:endParaRPr lang="zh-CN" altLang="en-US" sz="1800" dirty="0">
                        <a:solidFill>
                          <a:srgbClr val="0070C0"/>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dirty="0">
                          <a:solidFill>
                            <a:srgbClr val="FF0000"/>
                          </a:solidFill>
                        </a:rPr>
                        <a:t>R</a:t>
                      </a:r>
                      <a:endParaRPr lang="zh-CN" altLang="en-US" sz="1800" dirty="0">
                        <a:solidFill>
                          <a:srgbClr val="FF0000"/>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a:r>
                        <a:rPr lang="en-US" altLang="zh-CN" sz="1800" b="0" dirty="0">
                          <a:solidFill>
                            <a:schemeClr val="tx1"/>
                          </a:solidFill>
                        </a:rPr>
                        <a:t>V</a:t>
                      </a:r>
                      <a:endParaRPr lang="zh-CN" altLang="en-US" sz="1800" b="0" dirty="0">
                        <a:solidFill>
                          <a:schemeClr val="tx1"/>
                        </a:solidFill>
                      </a:endParaRPr>
                    </a:p>
                  </a:txBody>
                  <a:tcPr marT="45603" marB="4560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10000"/>
                  </a:ext>
                </a:extLst>
              </a:tr>
            </a:tbl>
          </a:graphicData>
        </a:graphic>
      </p:graphicFrame>
      <p:cxnSp>
        <p:nvCxnSpPr>
          <p:cNvPr id="55317" name="直线箭头连接符 4"/>
          <p:cNvCxnSpPr>
            <a:cxnSpLocks noChangeShapeType="1"/>
          </p:cNvCxnSpPr>
          <p:nvPr/>
        </p:nvCxnSpPr>
        <p:spPr bwMode="auto">
          <a:xfrm>
            <a:off x="6394450" y="3297238"/>
            <a:ext cx="0" cy="623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8" name="直线箭头连接符 5"/>
          <p:cNvCxnSpPr>
            <a:cxnSpLocks noChangeShapeType="1"/>
          </p:cNvCxnSpPr>
          <p:nvPr/>
        </p:nvCxnSpPr>
        <p:spPr bwMode="auto">
          <a:xfrm>
            <a:off x="7127875" y="3297238"/>
            <a:ext cx="0" cy="11271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55319" name="直线箭头连接符 6"/>
          <p:cNvCxnSpPr>
            <a:cxnSpLocks noChangeShapeType="1"/>
          </p:cNvCxnSpPr>
          <p:nvPr/>
        </p:nvCxnSpPr>
        <p:spPr bwMode="auto">
          <a:xfrm>
            <a:off x="7904163" y="3297238"/>
            <a:ext cx="0" cy="623887"/>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55320" name="文本框 9"/>
          <p:cNvSpPr txBox="1">
            <a:spLocks noChangeArrowheads="1"/>
          </p:cNvSpPr>
          <p:nvPr/>
        </p:nvSpPr>
        <p:spPr bwMode="auto">
          <a:xfrm>
            <a:off x="5237163" y="3838575"/>
            <a:ext cx="1579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b="1">
                <a:solidFill>
                  <a:srgbClr val="0070C0"/>
                </a:solidFill>
                <a:latin typeface="Verdana" charset="0"/>
              </a:rPr>
              <a:t>modify</a:t>
            </a:r>
            <a:endParaRPr lang="zh-CN" altLang="en-US" sz="2400" b="1">
              <a:solidFill>
                <a:srgbClr val="0070C0"/>
              </a:solidFill>
              <a:latin typeface="Verdana" charset="0"/>
            </a:endParaRPr>
          </a:p>
        </p:txBody>
      </p:sp>
      <p:sp>
        <p:nvSpPr>
          <p:cNvPr id="55321" name="文本框 10"/>
          <p:cNvSpPr txBox="1">
            <a:spLocks noChangeArrowheads="1"/>
          </p:cNvSpPr>
          <p:nvPr/>
        </p:nvSpPr>
        <p:spPr bwMode="auto">
          <a:xfrm>
            <a:off x="6122988" y="4424363"/>
            <a:ext cx="21066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b="1">
                <a:solidFill>
                  <a:srgbClr val="FF0000"/>
                </a:solidFill>
                <a:latin typeface="Verdana" charset="0"/>
              </a:rPr>
              <a:t>reference</a:t>
            </a:r>
            <a:endParaRPr lang="zh-CN" altLang="en-US" sz="2400" b="1">
              <a:solidFill>
                <a:srgbClr val="FF0000"/>
              </a:solidFill>
              <a:latin typeface="Verdana" charset="0"/>
            </a:endParaRPr>
          </a:p>
        </p:txBody>
      </p:sp>
      <p:sp>
        <p:nvSpPr>
          <p:cNvPr id="55322" name="文本框 11"/>
          <p:cNvSpPr txBox="1">
            <a:spLocks noChangeArrowheads="1"/>
          </p:cNvSpPr>
          <p:nvPr/>
        </p:nvSpPr>
        <p:spPr bwMode="auto">
          <a:xfrm>
            <a:off x="7440613" y="3898900"/>
            <a:ext cx="17033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sz="2400">
                <a:latin typeface="Verdana" charset="0"/>
              </a:rPr>
              <a:t>valid</a:t>
            </a:r>
            <a:endParaRPr lang="zh-CN" altLang="en-US" sz="2400">
              <a:latin typeface="Verdana" charset="0"/>
            </a:endParaRPr>
          </a:p>
        </p:txBody>
      </p:sp>
      <p:sp>
        <p:nvSpPr>
          <p:cNvPr id="3" name="文本框 2">
            <a:extLst>
              <a:ext uri="{FF2B5EF4-FFF2-40B4-BE49-F238E27FC236}">
                <a16:creationId xmlns:a16="http://schemas.microsoft.com/office/drawing/2014/main" id="{1A968E0B-BB59-ADBE-B396-08E82D14411D}"/>
              </a:ext>
            </a:extLst>
          </p:cNvPr>
          <p:cNvSpPr txBox="1"/>
          <p:nvPr/>
        </p:nvSpPr>
        <p:spPr>
          <a:xfrm>
            <a:off x="914400" y="4520724"/>
            <a:ext cx="4876800" cy="1600438"/>
          </a:xfrm>
          <a:prstGeom prst="rect">
            <a:avLst/>
          </a:prstGeom>
          <a:noFill/>
        </p:spPr>
        <p:txBody>
          <a:bodyPr wrap="square">
            <a:spAutoFit/>
          </a:bodyPr>
          <a:lstStyle/>
          <a:p>
            <a:endParaRPr lang="en-US" altLang="en-US" dirty="0">
              <a:ea typeface="MS PGothic" charset="-128"/>
            </a:endParaRPr>
          </a:p>
          <a:p>
            <a:r>
              <a:rPr lang="zh-CN" altLang="en-US" sz="2000" dirty="0">
                <a:ea typeface="MS PGothic" charset="-128"/>
              </a:rPr>
              <a:t>修改位用来标志被加载进内存后是否被修改过。如果</a:t>
            </a:r>
            <a:r>
              <a:rPr lang="zh-CN" altLang="en-US" sz="2000" dirty="0"/>
              <a:t>没</a:t>
            </a:r>
            <a:r>
              <a:rPr lang="zh-CN" altLang="en-US" sz="2000" dirty="0">
                <a:ea typeface="MS PGothic" charset="-128"/>
              </a:rPr>
              <a:t>有，那么</a:t>
            </a:r>
            <a:r>
              <a:rPr lang="en-US" altLang="zh-CN" sz="2000" dirty="0">
                <a:ea typeface="MS PGothic" charset="-128"/>
              </a:rPr>
              <a:t>swap</a:t>
            </a:r>
            <a:r>
              <a:rPr lang="zh-CN" altLang="en-US" sz="2000" dirty="0">
                <a:ea typeface="MS PGothic" charset="-128"/>
              </a:rPr>
              <a:t>的时候就不用写回直接销毁。能够减少磁盘</a:t>
            </a:r>
            <a:r>
              <a:rPr lang="en-US" altLang="zh-CN" sz="2000" dirty="0">
                <a:ea typeface="MS PGothic" charset="-128"/>
              </a:rPr>
              <a:t>IO</a:t>
            </a:r>
            <a:r>
              <a:rPr lang="zh-CN" altLang="en-US" sz="2000" dirty="0">
                <a:ea typeface="MS PGothic" charset="-128"/>
              </a:rPr>
              <a:t>次数，减少</a:t>
            </a:r>
            <a:r>
              <a:rPr lang="en-US" altLang="zh-CN" sz="2000" dirty="0">
                <a:ea typeface="MS PGothic" charset="-128"/>
              </a:rPr>
              <a:t>page fault time</a:t>
            </a:r>
            <a:endParaRPr lang="en-US" altLang="en-US" sz="2000" dirty="0">
              <a:ea typeface="MS PGothic" charset="-128"/>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a:xfrm>
            <a:off x="1016000" y="138113"/>
            <a:ext cx="7772400" cy="576262"/>
          </a:xfrm>
        </p:spPr>
        <p:txBody>
          <a:bodyPr/>
          <a:lstStyle/>
          <a:p>
            <a:pPr eaLnBrk="1" hangingPunct="1"/>
            <a:r>
              <a:rPr lang="en-US" altLang="en-US" sz="2800">
                <a:ea typeface="MS PGothic" charset="-128"/>
              </a:rPr>
              <a:t>Enhanced Second-Chance Algorithm</a:t>
            </a:r>
          </a:p>
        </p:txBody>
      </p:sp>
      <p:sp>
        <p:nvSpPr>
          <p:cNvPr id="57346" name="Rectangle 3"/>
          <p:cNvSpPr>
            <a:spLocks noGrp="1" noChangeArrowheads="1"/>
          </p:cNvSpPr>
          <p:nvPr>
            <p:ph type="body" idx="1"/>
          </p:nvPr>
        </p:nvSpPr>
        <p:spPr>
          <a:xfrm>
            <a:off x="906463" y="1071563"/>
            <a:ext cx="7724775" cy="5146675"/>
          </a:xfrm>
        </p:spPr>
        <p:txBody>
          <a:bodyPr/>
          <a:lstStyle/>
          <a:p>
            <a:r>
              <a:rPr lang="en-US" altLang="en-US" sz="2400" dirty="0">
                <a:ea typeface="MS PGothic" charset="-128"/>
              </a:rPr>
              <a:t>Take ordered pair </a:t>
            </a:r>
            <a:r>
              <a:rPr lang="en-US" altLang="en-US" sz="2400" b="1" dirty="0">
                <a:solidFill>
                  <a:srgbClr val="0070C0"/>
                </a:solidFill>
                <a:ea typeface="MS PGothic" charset="-128"/>
              </a:rPr>
              <a:t>(reference, modify)</a:t>
            </a:r>
          </a:p>
          <a:p>
            <a:pPr lvl="1">
              <a:buFont typeface="Arial" charset="0"/>
              <a:buAutoNum type="arabicPeriod"/>
            </a:pPr>
            <a:r>
              <a:rPr lang="en-US" altLang="en-US" sz="2400" b="1" dirty="0">
                <a:solidFill>
                  <a:srgbClr val="FF0000"/>
                </a:solidFill>
                <a:ea typeface="MS PGothic" charset="-128"/>
              </a:rPr>
              <a:t>(0, 0) </a:t>
            </a:r>
            <a:r>
              <a:rPr lang="en-US" altLang="en-US" sz="2400" dirty="0">
                <a:ea typeface="MS PGothic" charset="-128"/>
              </a:rPr>
              <a:t>neither recently used not modified</a:t>
            </a:r>
          </a:p>
          <a:p>
            <a:pPr lvl="1">
              <a:buFont typeface="Arial" charset="0"/>
              <a:buAutoNum type="arabicPeriod"/>
            </a:pPr>
            <a:r>
              <a:rPr lang="en-US" altLang="en-US" sz="2400" b="1" dirty="0">
                <a:solidFill>
                  <a:srgbClr val="FF0000"/>
                </a:solidFill>
                <a:ea typeface="MS PGothic" charset="-128"/>
              </a:rPr>
              <a:t>(0, 1) </a:t>
            </a:r>
            <a:r>
              <a:rPr lang="en-US" altLang="en-US" sz="2400" dirty="0">
                <a:ea typeface="MS PGothic" charset="-128"/>
              </a:rPr>
              <a:t>not recently used but modified </a:t>
            </a:r>
          </a:p>
          <a:p>
            <a:pPr lvl="1">
              <a:buFont typeface="Arial" charset="0"/>
              <a:buAutoNum type="arabicPeriod"/>
            </a:pPr>
            <a:r>
              <a:rPr lang="en-US" altLang="en-US" sz="2400" b="1" dirty="0">
                <a:solidFill>
                  <a:srgbClr val="FF0000"/>
                </a:solidFill>
                <a:ea typeface="MS PGothic" charset="-128"/>
              </a:rPr>
              <a:t>(1, 0) </a:t>
            </a:r>
            <a:r>
              <a:rPr lang="en-US" altLang="en-US" sz="2400" dirty="0">
                <a:ea typeface="MS PGothic" charset="-128"/>
              </a:rPr>
              <a:t>recently used but clean</a:t>
            </a:r>
          </a:p>
          <a:p>
            <a:pPr lvl="1">
              <a:buFont typeface="Arial" charset="0"/>
              <a:buAutoNum type="arabicPeriod"/>
            </a:pPr>
            <a:r>
              <a:rPr lang="en-US" altLang="en-US" sz="2400" b="1" dirty="0">
                <a:solidFill>
                  <a:srgbClr val="FF0000"/>
                </a:solidFill>
                <a:ea typeface="MS PGothic" charset="-128"/>
              </a:rPr>
              <a:t>(1, 1) </a:t>
            </a:r>
            <a:r>
              <a:rPr lang="en-US" altLang="en-US" sz="2400" dirty="0">
                <a:ea typeface="MS PGothic" charset="-128"/>
              </a:rPr>
              <a:t>recently used and modified</a:t>
            </a:r>
          </a:p>
          <a:p>
            <a:pPr marL="0" indent="0">
              <a:buNone/>
            </a:pPr>
            <a:r>
              <a:rPr lang="zh-CN" altLang="en-US" sz="2400" dirty="0">
                <a:ea typeface="MS PGothic" charset="-128"/>
              </a:rPr>
              <a:t>置换优先级由高到低</a:t>
            </a:r>
            <a:endParaRPr lang="en-US" altLang="en-US" dirty="0">
              <a:ea typeface="MS PGothic" charset="-128"/>
            </a:endParaRPr>
          </a:p>
          <a:p>
            <a:pPr>
              <a:buFont typeface="Arial" charset="0"/>
              <a:buAutoNum type="arabicPeriod"/>
            </a:pPr>
            <a:endParaRPr lang="en-US" altLang="en-US" dirty="0">
              <a:ea typeface="MS PGothic" charset="-128"/>
            </a:endParaRPr>
          </a:p>
          <a:p>
            <a:r>
              <a:rPr lang="en-US" altLang="en-US" sz="2400" dirty="0">
                <a:ea typeface="MS PGothic" charset="-128"/>
              </a:rPr>
              <a:t>When page replacement called for, use the clock scheme but use the four classes replace page in lowest non-empty class</a:t>
            </a:r>
          </a:p>
          <a:p>
            <a:pPr lvl="1"/>
            <a:r>
              <a:rPr lang="en-US" altLang="en-US" sz="2000" dirty="0">
                <a:ea typeface="MS PGothic" charset="-128"/>
              </a:rPr>
              <a:t>Might need to search circular queue several times</a:t>
            </a:r>
          </a:p>
        </p:txBody>
      </p:sp>
      <p:sp>
        <p:nvSpPr>
          <p:cNvPr id="2" name="椭圆 1">
            <a:extLst>
              <a:ext uri="{FF2B5EF4-FFF2-40B4-BE49-F238E27FC236}">
                <a16:creationId xmlns:a16="http://schemas.microsoft.com/office/drawing/2014/main" id="{CAF2C77C-45D5-F570-CAEB-9047733B7B5F}"/>
              </a:ext>
            </a:extLst>
          </p:cNvPr>
          <p:cNvSpPr/>
          <p:nvPr/>
        </p:nvSpPr>
        <p:spPr bwMode="auto">
          <a:xfrm>
            <a:off x="180304" y="51515"/>
            <a:ext cx="1191296" cy="1326524"/>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p:txBody>
          <a:bodyPr/>
          <a:lstStyle/>
          <a:p>
            <a:r>
              <a:rPr kumimoji="1" lang="en-US" altLang="zh-CN">
                <a:ea typeface="MS PGothic" charset="-128"/>
              </a:rPr>
              <a:t>Comparison</a:t>
            </a:r>
            <a:endParaRPr kumimoji="1" lang="zh-CN" altLang="en-US">
              <a:ea typeface="MS PGothic" charset="-128"/>
            </a:endParaRPr>
          </a:p>
        </p:txBody>
      </p:sp>
      <p:pic>
        <p:nvPicPr>
          <p:cNvPr id="59394"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473075" y="1260475"/>
            <a:ext cx="8645525" cy="4683125"/>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noChangeArrowheads="1"/>
          </p:cNvSpPr>
          <p:nvPr>
            <p:ph type="title"/>
          </p:nvPr>
        </p:nvSpPr>
        <p:spPr>
          <a:xfrm>
            <a:off x="457200" y="188913"/>
            <a:ext cx="8229600" cy="576262"/>
          </a:xfrm>
        </p:spPr>
        <p:txBody>
          <a:bodyPr/>
          <a:lstStyle/>
          <a:p>
            <a:pPr eaLnBrk="1" hangingPunct="1"/>
            <a:r>
              <a:rPr lang="en-US" altLang="en-US" dirty="0">
                <a:ea typeface="MS PGothic" charset="-128"/>
              </a:rPr>
              <a:t>Thrashing</a:t>
            </a:r>
          </a:p>
        </p:txBody>
      </p:sp>
      <p:sp>
        <p:nvSpPr>
          <p:cNvPr id="102402" name="Rectangle 3"/>
          <p:cNvSpPr>
            <a:spLocks noGrp="1" noChangeArrowheads="1"/>
          </p:cNvSpPr>
          <p:nvPr>
            <p:ph type="body" idx="1"/>
          </p:nvPr>
        </p:nvSpPr>
        <p:spPr>
          <a:xfrm>
            <a:off x="889000" y="1131888"/>
            <a:ext cx="7977188" cy="4483100"/>
          </a:xfrm>
        </p:spPr>
        <p:txBody>
          <a:bodyPr/>
          <a:lstStyle/>
          <a:p>
            <a:pPr>
              <a:defRPr/>
            </a:pPr>
            <a:r>
              <a:rPr lang="en-US" altLang="en-US" sz="2400" dirty="0">
                <a:ea typeface="MS PGothic" charset="-128"/>
              </a:rPr>
              <a:t>If a process does not have </a:t>
            </a:r>
            <a:r>
              <a:rPr lang="ja-JP" altLang="en-US" sz="2400" dirty="0">
                <a:ea typeface="MS PGothic" charset="-128"/>
              </a:rPr>
              <a:t>“</a:t>
            </a:r>
            <a:r>
              <a:rPr lang="en-US" altLang="ja-JP" sz="2400" dirty="0">
                <a:ea typeface="MS PGothic" charset="-128"/>
              </a:rPr>
              <a:t>enough</a:t>
            </a:r>
            <a:r>
              <a:rPr lang="ja-JP" altLang="en-US" sz="2400" dirty="0">
                <a:ea typeface="MS PGothic" charset="-128"/>
              </a:rPr>
              <a:t>”</a:t>
            </a:r>
            <a:r>
              <a:rPr lang="en-US" altLang="ja-JP" sz="2400" dirty="0">
                <a:ea typeface="MS PGothic" charset="-128"/>
              </a:rPr>
              <a:t> pages, the page-fault rate is very high</a:t>
            </a:r>
          </a:p>
          <a:p>
            <a:pPr lvl="1">
              <a:defRPr/>
            </a:pPr>
            <a:r>
              <a:rPr lang="en-US" altLang="en-US" sz="2000" dirty="0">
                <a:ea typeface="MS PGothic" charset="-128"/>
              </a:rPr>
              <a:t>Page fault to get page</a:t>
            </a:r>
          </a:p>
          <a:p>
            <a:pPr lvl="1">
              <a:defRPr/>
            </a:pPr>
            <a:r>
              <a:rPr lang="en-US" altLang="en-US" sz="2000" dirty="0">
                <a:ea typeface="MS PGothic" charset="-128"/>
              </a:rPr>
              <a:t>Replace existing frame</a:t>
            </a:r>
          </a:p>
          <a:p>
            <a:pPr lvl="1">
              <a:defRPr/>
            </a:pPr>
            <a:r>
              <a:rPr lang="en-US" altLang="en-US" sz="2000" dirty="0">
                <a:ea typeface="MS PGothic" charset="-128"/>
              </a:rPr>
              <a:t>But quickly need replaced frame back</a:t>
            </a:r>
          </a:p>
          <a:p>
            <a:pPr>
              <a:defRPr/>
            </a:pPr>
            <a:r>
              <a:rPr lang="en-US" altLang="en-US" sz="2400" dirty="0">
                <a:ea typeface="MS PGothic" charset="-128"/>
              </a:rPr>
              <a:t>This leads to:</a:t>
            </a:r>
          </a:p>
          <a:p>
            <a:pPr lvl="2">
              <a:defRPr/>
            </a:pPr>
            <a:r>
              <a:rPr lang="en-US" altLang="en-US" sz="2000" dirty="0">
                <a:ea typeface="MS PGothic" charset="-128"/>
              </a:rPr>
              <a:t>Low CPU utilization</a:t>
            </a:r>
          </a:p>
          <a:p>
            <a:pPr marL="457200" lvl="1" indent="0">
              <a:buFont typeface="Monotype Sorts" charset="2"/>
              <a:buNone/>
              <a:defRPr/>
            </a:pPr>
            <a:endParaRPr lang="en-US" altLang="en-US" sz="2400" dirty="0">
              <a:ea typeface="MS PGothic" charset="-128"/>
            </a:endParaRPr>
          </a:p>
          <a:p>
            <a:pPr>
              <a:defRPr/>
            </a:pPr>
            <a:r>
              <a:rPr lang="en-US" altLang="en-US" sz="2400" b="1" dirty="0">
                <a:solidFill>
                  <a:srgbClr val="3366FF"/>
                </a:solidFill>
                <a:ea typeface="MS PGothic" charset="-128"/>
              </a:rPr>
              <a:t>Thrashing</a:t>
            </a:r>
            <a:r>
              <a:rPr lang="en-US" altLang="en-US" sz="2400" dirty="0">
                <a:solidFill>
                  <a:srgbClr val="3366FF"/>
                </a:solidFill>
                <a:ea typeface="MS PGothic" charset="-128"/>
              </a:rPr>
              <a:t> </a:t>
            </a:r>
            <a:r>
              <a:rPr lang="en-US" altLang="en-US" sz="2400" dirty="0">
                <a:ea typeface="MS PGothic" charset="-128"/>
                <a:sym typeface="Symbol" charset="2"/>
              </a:rPr>
              <a:t> a process is busy swapping pages in and out</a:t>
            </a:r>
            <a:r>
              <a:rPr lang="zh-CN" altLang="en-US" sz="2400" dirty="0">
                <a:ea typeface="MS PGothic" charset="-128"/>
                <a:sym typeface="Symbol" charset="2"/>
              </a:rPr>
              <a:t>（一个进程的调页时间大于它的执行时间）</a:t>
            </a:r>
            <a:endParaRPr lang="en-US" altLang="en-US" sz="2400" dirty="0">
              <a:ea typeface="MS PGothic" charset="-128"/>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noChangeArrowheads="1"/>
          </p:cNvSpPr>
          <p:nvPr>
            <p:ph type="title"/>
          </p:nvPr>
        </p:nvSpPr>
        <p:spPr>
          <a:xfrm>
            <a:off x="944563" y="163513"/>
            <a:ext cx="6923087" cy="576262"/>
          </a:xfrm>
        </p:spPr>
        <p:txBody>
          <a:bodyPr/>
          <a:lstStyle/>
          <a:p>
            <a:pPr eaLnBrk="1" hangingPunct="1"/>
            <a:r>
              <a:rPr lang="en-US" altLang="en-US">
                <a:ea typeface="MS PGothic" charset="-128"/>
              </a:rPr>
              <a:t>Thrashing (Cont.)</a:t>
            </a:r>
            <a:endParaRPr lang="en-US" altLang="en-US" sz="2400">
              <a:ea typeface="MS PGothic" charset="-128"/>
            </a:endParaRPr>
          </a:p>
        </p:txBody>
      </p:sp>
      <p:pic>
        <p:nvPicPr>
          <p:cNvPr id="62466" name="Picture 4" descr="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075" y="1344613"/>
            <a:ext cx="7866063" cy="454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noChangeArrowheads="1"/>
          </p:cNvSpPr>
          <p:nvPr>
            <p:ph type="title"/>
          </p:nvPr>
        </p:nvSpPr>
        <p:spPr>
          <a:xfrm>
            <a:off x="1262063" y="188913"/>
            <a:ext cx="7159625" cy="576262"/>
          </a:xfrm>
        </p:spPr>
        <p:txBody>
          <a:bodyPr/>
          <a:lstStyle/>
          <a:p>
            <a:pPr eaLnBrk="1" hangingPunct="1"/>
            <a:r>
              <a:rPr lang="en-US" altLang="en-US" dirty="0">
                <a:ea typeface="MS PGothic" charset="-128"/>
              </a:rPr>
              <a:t>Thrashing </a:t>
            </a:r>
            <a:endParaRPr lang="en-US" altLang="en-US" sz="2400" dirty="0">
              <a:ea typeface="MS PGothic" charset="-128"/>
            </a:endParaRPr>
          </a:p>
        </p:txBody>
      </p:sp>
      <p:sp>
        <p:nvSpPr>
          <p:cNvPr id="64514" name="Rectangle 3"/>
          <p:cNvSpPr>
            <a:spLocks noGrp="1" noChangeArrowheads="1"/>
          </p:cNvSpPr>
          <p:nvPr>
            <p:ph type="body" idx="1"/>
          </p:nvPr>
        </p:nvSpPr>
        <p:spPr>
          <a:xfrm>
            <a:off x="938213" y="1084263"/>
            <a:ext cx="7100887" cy="3001962"/>
          </a:xfrm>
        </p:spPr>
        <p:txBody>
          <a:bodyPr/>
          <a:lstStyle/>
          <a:p>
            <a:r>
              <a:rPr lang="en-US" altLang="en-US" sz="2800" dirty="0">
                <a:ea typeface="MS PGothic" charset="-128"/>
              </a:rPr>
              <a:t>Why does demand paging work? </a:t>
            </a:r>
            <a:r>
              <a:rPr lang="en-US" altLang="en-US" sz="2800" b="1" dirty="0">
                <a:solidFill>
                  <a:srgbClr val="3366FF"/>
                </a:solidFill>
                <a:ea typeface="MS PGothic" charset="-128"/>
              </a:rPr>
              <a:t>Locality model</a:t>
            </a:r>
          </a:p>
          <a:p>
            <a:pPr lvl="1"/>
            <a:r>
              <a:rPr lang="en-US" altLang="en-US" sz="2400" dirty="0">
                <a:ea typeface="MS PGothic" charset="-128"/>
              </a:rPr>
              <a:t>Process migrates from one locality to another</a:t>
            </a:r>
          </a:p>
          <a:p>
            <a:pPr lvl="1"/>
            <a:r>
              <a:rPr lang="zh-CN" altLang="en-US" sz="2400" dirty="0">
                <a:ea typeface="MS PGothic" charset="-128"/>
              </a:rPr>
              <a:t>就是给每个进程划定了一个局部性集合，不能超出这个集合置换别人的</a:t>
            </a:r>
            <a:r>
              <a:rPr lang="en-US" altLang="zh-CN" sz="2400" dirty="0">
                <a:ea typeface="MS PGothic" charset="-128"/>
              </a:rPr>
              <a:t>frame</a:t>
            </a:r>
            <a:endParaRPr lang="en-US" altLang="en-US" sz="2400" dirty="0">
              <a:ea typeface="MS PGothic" charset="-128"/>
            </a:endParaRPr>
          </a:p>
          <a:p>
            <a:pPr lvl="1"/>
            <a:endParaRPr lang="en-US" altLang="en-US" sz="2400" dirty="0">
              <a:ea typeface="MS PGothic" charset="-128"/>
            </a:endParaRPr>
          </a:p>
          <a:p>
            <a:r>
              <a:rPr lang="en-US" altLang="en-US" sz="2800" dirty="0">
                <a:ea typeface="MS PGothic" charset="-128"/>
              </a:rPr>
              <a:t>Why does thrashing occur?</a:t>
            </a:r>
            <a:endParaRPr lang="en-US" altLang="en-US" sz="2400" dirty="0">
              <a:ea typeface="MS PGothic" charset="-128"/>
            </a:endParaRPr>
          </a:p>
          <a:p>
            <a:pPr lvl="1"/>
            <a:r>
              <a:rPr lang="en-US" altLang="en-US" sz="2400" b="1" dirty="0">
                <a:solidFill>
                  <a:srgbClr val="FF0000"/>
                </a:solidFill>
                <a:ea typeface="MS PGothic" charset="-128"/>
                <a:sym typeface="Symbol" charset="2"/>
              </a:rPr>
              <a:t> </a:t>
            </a:r>
            <a:r>
              <a:rPr lang="en-US" altLang="en-US" sz="2400" dirty="0">
                <a:ea typeface="MS PGothic" charset="-128"/>
                <a:sym typeface="Symbol" charset="2"/>
              </a:rPr>
              <a:t>size of locality &gt; total memory size</a:t>
            </a:r>
          </a:p>
          <a:p>
            <a:pPr lvl="1"/>
            <a:r>
              <a:rPr lang="zh-CN" altLang="en-US" sz="2400" b="0" i="0" dirty="0">
                <a:solidFill>
                  <a:srgbClr val="060607"/>
                </a:solidFill>
                <a:effectLst/>
                <a:highlight>
                  <a:srgbClr val="FFFFFF"/>
                </a:highlight>
                <a:latin typeface="-apple-system"/>
              </a:rPr>
              <a:t>所有进程的局部性集合的大小总和超过了总内存大小</a:t>
            </a:r>
            <a:endParaRPr lang="en-US" altLang="en-US" sz="2400" dirty="0">
              <a:ea typeface="MS PGothic" charset="-128"/>
              <a:sym typeface="Symbol" charset="2"/>
            </a:endParaRPr>
          </a:p>
        </p:txBody>
      </p:sp>
      <p:sp>
        <p:nvSpPr>
          <p:cNvPr id="2" name="椭圆 1">
            <a:extLst>
              <a:ext uri="{FF2B5EF4-FFF2-40B4-BE49-F238E27FC236}">
                <a16:creationId xmlns:a16="http://schemas.microsoft.com/office/drawing/2014/main" id="{CE06665D-8131-4D5A-501A-FF1D3B7C2694}"/>
              </a:ext>
            </a:extLst>
          </p:cNvPr>
          <p:cNvSpPr/>
          <p:nvPr/>
        </p:nvSpPr>
        <p:spPr bwMode="auto">
          <a:xfrm>
            <a:off x="180304" y="45076"/>
            <a:ext cx="1358721" cy="1229932"/>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ChangeArrowheads="1"/>
          </p:cNvSpPr>
          <p:nvPr>
            <p:ph type="title"/>
          </p:nvPr>
        </p:nvSpPr>
        <p:spPr>
          <a:xfrm>
            <a:off x="1077913" y="125413"/>
            <a:ext cx="7850187" cy="576262"/>
          </a:xfrm>
        </p:spPr>
        <p:txBody>
          <a:bodyPr/>
          <a:lstStyle/>
          <a:p>
            <a:pPr eaLnBrk="1" hangingPunct="1"/>
            <a:r>
              <a:rPr lang="en-US" altLang="en-US" sz="2800">
                <a:ea typeface="MS PGothic" charset="-128"/>
              </a:rPr>
              <a:t>Locality In A Memory-Reference Pattern</a:t>
            </a:r>
          </a:p>
        </p:txBody>
      </p:sp>
      <p:pic>
        <p:nvPicPr>
          <p:cNvPr id="6656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1238" y="952500"/>
            <a:ext cx="4538662" cy="583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Title 1"/>
          <p:cNvSpPr>
            <a:spLocks noGrp="1"/>
          </p:cNvSpPr>
          <p:nvPr>
            <p:ph type="title"/>
          </p:nvPr>
        </p:nvSpPr>
        <p:spPr>
          <a:xfrm>
            <a:off x="839788" y="195263"/>
            <a:ext cx="8229600" cy="576262"/>
          </a:xfrm>
        </p:spPr>
        <p:txBody>
          <a:bodyPr/>
          <a:lstStyle/>
          <a:p>
            <a:pPr eaLnBrk="1" hangingPunct="1"/>
            <a:r>
              <a:rPr lang="en-US" altLang="en-US">
                <a:ea typeface="MS PGothic" charset="-128"/>
              </a:rPr>
              <a:t>Locality and Page Fault Rates</a:t>
            </a:r>
          </a:p>
        </p:txBody>
      </p:sp>
      <p:pic>
        <p:nvPicPr>
          <p:cNvPr id="68610"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025" y="1562100"/>
            <a:ext cx="8953500" cy="372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1" name="矩形 1"/>
          <p:cNvSpPr>
            <a:spLocks noChangeArrowheads="1"/>
          </p:cNvSpPr>
          <p:nvPr/>
        </p:nvSpPr>
        <p:spPr bwMode="auto">
          <a:xfrm>
            <a:off x="4287838" y="1169988"/>
            <a:ext cx="1333500" cy="554037"/>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wrap="none"/>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endParaRPr kumimoji="0" lang="zh-CN" altLang="en-US">
              <a:latin typeface="Verdana" charset="0"/>
            </a:endParaRPr>
          </a:p>
        </p:txBody>
      </p:sp>
      <p:sp>
        <p:nvSpPr>
          <p:cNvPr id="68612" name="文本框 1"/>
          <p:cNvSpPr txBox="1">
            <a:spLocks noChangeArrowheads="1"/>
          </p:cNvSpPr>
          <p:nvPr/>
        </p:nvSpPr>
        <p:spPr bwMode="auto">
          <a:xfrm>
            <a:off x="4259263" y="1354138"/>
            <a:ext cx="21399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35000"/>
              </a:spcBef>
              <a:buClr>
                <a:srgbClr val="993300"/>
              </a:buClr>
              <a:buSzPct val="90000"/>
              <a:buFont typeface="Monotype Sorts" charset="2"/>
              <a:buChar char="n"/>
              <a:defRPr kumimoji="1">
                <a:solidFill>
                  <a:schemeClr val="tx1"/>
                </a:solidFill>
                <a:latin typeface="Helvetica" charset="0"/>
                <a:ea typeface="MS PGothic" charset="-128"/>
                <a:cs typeface="ＭＳ Ｐゴシック"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charset="0"/>
                <a:ea typeface="MS PGothic" charset="-128"/>
                <a:cs typeface="ＭＳ Ｐゴシック" charset="-128"/>
              </a:defRPr>
            </a:lvl2pPr>
            <a:lvl3pPr marL="1143000" indent="-228600">
              <a:spcBef>
                <a:spcPct val="35000"/>
              </a:spcBef>
              <a:buClr>
                <a:srgbClr val="009900"/>
              </a:buClr>
              <a:buSzPct val="75000"/>
              <a:buFont typeface="Webdings" charset="2"/>
              <a:buChar char="4"/>
              <a:defRPr kumimoji="1">
                <a:solidFill>
                  <a:schemeClr val="tx1"/>
                </a:solidFill>
                <a:latin typeface="Helvetica" charset="0"/>
                <a:ea typeface="MS PGothic" charset="-128"/>
                <a:cs typeface="ＭＳ Ｐゴシック" charset="-128"/>
              </a:defRPr>
            </a:lvl3pPr>
            <a:lvl4pPr marL="1600200" indent="-228600">
              <a:spcBef>
                <a:spcPct val="35000"/>
              </a:spcBef>
              <a:buClr>
                <a:schemeClr val="hlink"/>
              </a:buClr>
              <a:buSzPct val="75000"/>
              <a:buChar char="–"/>
              <a:defRPr kumimoji="1">
                <a:solidFill>
                  <a:schemeClr val="tx1"/>
                </a:solidFill>
                <a:latin typeface="Helvetica" charset="0"/>
                <a:ea typeface="MS PGothic" charset="-128"/>
                <a:cs typeface="ＭＳ Ｐゴシック" charset="-128"/>
              </a:defRPr>
            </a:lvl4pPr>
            <a:lvl5pPr marL="2057400" indent="-228600">
              <a:spcBef>
                <a:spcPct val="35000"/>
              </a:spcBef>
              <a:buClr>
                <a:srgbClr val="FF0066"/>
              </a:buClr>
              <a:buSzPct val="75000"/>
              <a:buChar char="»"/>
              <a:defRPr kumimoji="1">
                <a:solidFill>
                  <a:schemeClr val="tx1"/>
                </a:solidFill>
                <a:latin typeface="Helvetica" charset="0"/>
                <a:ea typeface="MS PGothic" charset="-128"/>
                <a:cs typeface="ＭＳ Ｐゴシック"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charset="0"/>
                <a:ea typeface="MS PGothic" charset="-128"/>
                <a:cs typeface="ＭＳ Ｐゴシック" charset="-128"/>
              </a:defRPr>
            </a:lvl9pPr>
          </a:lstStyle>
          <a:p>
            <a:pPr>
              <a:spcBef>
                <a:spcPct val="0"/>
              </a:spcBef>
              <a:buClrTx/>
              <a:buSzTx/>
              <a:buFontTx/>
              <a:buNone/>
            </a:pPr>
            <a:r>
              <a:rPr lang="en-US" altLang="zh-CN">
                <a:solidFill>
                  <a:srgbClr val="FF0000"/>
                </a:solidFill>
                <a:latin typeface="Verdana" charset="0"/>
              </a:rPr>
              <a:t>locality</a:t>
            </a:r>
            <a:endParaRPr lang="zh-CN" altLang="en-US">
              <a:solidFill>
                <a:srgbClr val="FF0000"/>
              </a:solidFill>
              <a:latin typeface="Verdana" charset="0"/>
            </a:endParaRPr>
          </a:p>
        </p:txBody>
      </p:sp>
      <p:sp>
        <p:nvSpPr>
          <p:cNvPr id="2" name="椭圆 1">
            <a:extLst>
              <a:ext uri="{FF2B5EF4-FFF2-40B4-BE49-F238E27FC236}">
                <a16:creationId xmlns:a16="http://schemas.microsoft.com/office/drawing/2014/main" id="{DC5E72B1-9C7F-5B5A-C04D-BCCB40477D18}"/>
              </a:ext>
            </a:extLst>
          </p:cNvPr>
          <p:cNvSpPr/>
          <p:nvPr/>
        </p:nvSpPr>
        <p:spPr bwMode="auto">
          <a:xfrm>
            <a:off x="200025" y="128789"/>
            <a:ext cx="1796200" cy="1595236"/>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1"/>
          <p:cNvSpPr>
            <a:spLocks noGrp="1"/>
          </p:cNvSpPr>
          <p:nvPr>
            <p:ph type="title"/>
          </p:nvPr>
        </p:nvSpPr>
        <p:spPr>
          <a:xfrm>
            <a:off x="498475" y="179388"/>
            <a:ext cx="8229600" cy="576262"/>
          </a:xfrm>
        </p:spPr>
        <p:txBody>
          <a:bodyPr/>
          <a:lstStyle/>
          <a:p>
            <a:r>
              <a:rPr kumimoji="1" lang="en-US" altLang="zh-CN">
                <a:ea typeface="MS PGothic" charset="-128"/>
              </a:rPr>
              <a:t>Replacement algorithm</a:t>
            </a:r>
            <a:endParaRPr kumimoji="1" lang="zh-CN" altLang="en-US">
              <a:ea typeface="MS PGothic" charset="-128"/>
            </a:endParaRPr>
          </a:p>
        </p:txBody>
      </p:sp>
      <p:sp>
        <p:nvSpPr>
          <p:cNvPr id="3" name="Rectangle 3"/>
          <p:cNvSpPr txBox="1">
            <a:spLocks noChangeArrowheads="1"/>
          </p:cNvSpPr>
          <p:nvPr/>
        </p:nvSpPr>
        <p:spPr>
          <a:xfrm>
            <a:off x="869950" y="1133475"/>
            <a:ext cx="7486650" cy="4899025"/>
          </a:xfrm>
          <a:prstGeom prst="rect">
            <a:avLst/>
          </a:prstGeom>
        </p:spPr>
        <p:txBody>
          <a:bodyPr/>
          <a:lstStyle>
            <a:lvl1pPr marL="342900" indent="-342900" algn="l" rtl="0" eaLnBrk="0" fontAlgn="base" hangingPunct="0">
              <a:spcBef>
                <a:spcPct val="35000"/>
              </a:spcBef>
              <a:spcAft>
                <a:spcPct val="0"/>
              </a:spcAft>
              <a:buClr>
                <a:srgbClr val="993300"/>
              </a:buClr>
              <a:buSzPct val="90000"/>
              <a:buFont typeface="Monotype Sorts"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a:lstStyle>
          <a:p>
            <a:pPr>
              <a:tabLst>
                <a:tab pos="3144838" algn="ctr"/>
              </a:tabLst>
              <a:defRPr/>
            </a:pPr>
            <a:r>
              <a:rPr lang="en-US" altLang="en-US" sz="2800" b="1" kern="0" dirty="0">
                <a:solidFill>
                  <a:srgbClr val="3366FF"/>
                </a:solidFill>
                <a:ea typeface="MS PGothic" charset="-128"/>
              </a:rPr>
              <a:t>Objective</a:t>
            </a:r>
          </a:p>
          <a:p>
            <a:pPr lvl="1">
              <a:tabLst>
                <a:tab pos="3144838" algn="ctr"/>
              </a:tabLst>
              <a:defRPr/>
            </a:pPr>
            <a:r>
              <a:rPr lang="en-US" altLang="zh-CN" sz="2400" kern="0" dirty="0">
                <a:ea typeface="MS PGothic" charset="-128"/>
              </a:rPr>
              <a:t>Reduce page-fault time</a:t>
            </a:r>
            <a:r>
              <a:rPr lang="zh-CN" altLang="en-US" sz="2400" kern="0" dirty="0">
                <a:ea typeface="MS PGothic" charset="-128"/>
              </a:rPr>
              <a:t>（</a:t>
            </a:r>
            <a:r>
              <a:rPr lang="en-US" altLang="zh-CN" sz="2400" kern="0" dirty="0">
                <a:ea typeface="MS PGothic" charset="-128"/>
              </a:rPr>
              <a:t>in ch9(1)</a:t>
            </a:r>
            <a:r>
              <a:rPr lang="zh-CN" altLang="en-US" sz="2400" kern="0" dirty="0">
                <a:ea typeface="MS PGothic" charset="-128"/>
              </a:rPr>
              <a:t>）</a:t>
            </a:r>
            <a:endParaRPr lang="en-US" altLang="en-US" sz="2400" kern="0" dirty="0">
              <a:ea typeface="MS PGothic" charset="-128"/>
            </a:endParaRPr>
          </a:p>
          <a:p>
            <a:pPr lvl="1">
              <a:tabLst>
                <a:tab pos="3144838" algn="ctr"/>
              </a:tabLst>
              <a:defRPr/>
            </a:pPr>
            <a:r>
              <a:rPr lang="en-US" altLang="en-US" sz="2400" kern="0" dirty="0">
                <a:ea typeface="MS PGothic" charset="-128"/>
              </a:rPr>
              <a:t>Want lowest page-fault rate</a:t>
            </a:r>
          </a:p>
          <a:p>
            <a:pPr lvl="1">
              <a:tabLst>
                <a:tab pos="3144838" algn="ctr"/>
              </a:tabLst>
              <a:defRPr/>
            </a:pPr>
            <a:endParaRPr lang="en-US" altLang="en-US" sz="2400" kern="0" dirty="0">
              <a:ea typeface="MS PGothic" charset="-128"/>
            </a:endParaRPr>
          </a:p>
          <a:p>
            <a:pPr marL="0" indent="0">
              <a:buFont typeface="Monotype Sorts" charset="2"/>
              <a:buNone/>
              <a:tabLst>
                <a:tab pos="3144838" algn="ctr"/>
              </a:tabLst>
              <a:defRPr/>
            </a:pPr>
            <a:endParaRPr lang="en-US" altLang="en-US" sz="2400" kern="0" dirty="0">
              <a:ea typeface="MS PGothic" charset="-128"/>
            </a:endParaRPr>
          </a:p>
          <a:p>
            <a:pPr>
              <a:tabLst>
                <a:tab pos="3144838" algn="ctr"/>
              </a:tabLst>
              <a:defRPr/>
            </a:pPr>
            <a:r>
              <a:rPr lang="en-US" altLang="en-US" sz="2800" b="1" kern="0" dirty="0">
                <a:solidFill>
                  <a:srgbClr val="FF0000"/>
                </a:solidFill>
                <a:ea typeface="MS PGothic" charset="-128"/>
              </a:rPr>
              <a:t>Scope</a:t>
            </a:r>
            <a:r>
              <a:rPr lang="en-US" altLang="en-US" sz="2800" kern="0" dirty="0">
                <a:ea typeface="MS PGothic" charset="-128"/>
              </a:rPr>
              <a:t> of replacement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150813"/>
            <a:ext cx="8229600" cy="576262"/>
          </a:xfrm>
        </p:spPr>
        <p:txBody>
          <a:bodyPr/>
          <a:lstStyle/>
          <a:p>
            <a:pPr eaLnBrk="1" hangingPunct="1"/>
            <a:r>
              <a:rPr lang="en-US" altLang="en-US">
                <a:ea typeface="MS PGothic" charset="-128"/>
              </a:rPr>
              <a:t>Working-Set Model</a:t>
            </a:r>
          </a:p>
        </p:txBody>
      </p:sp>
      <p:sp>
        <p:nvSpPr>
          <p:cNvPr id="70658" name="Rectangle 3"/>
          <p:cNvSpPr>
            <a:spLocks noGrp="1" noChangeArrowheads="1"/>
          </p:cNvSpPr>
          <p:nvPr>
            <p:ph type="body" idx="1"/>
          </p:nvPr>
        </p:nvSpPr>
        <p:spPr>
          <a:xfrm>
            <a:off x="908050" y="979488"/>
            <a:ext cx="7573963" cy="3168650"/>
          </a:xfrm>
        </p:spPr>
        <p:txBody>
          <a:bodyPr/>
          <a:lstStyle/>
          <a:p>
            <a:r>
              <a:rPr lang="en-US" altLang="en-US" sz="2400" b="1" dirty="0">
                <a:solidFill>
                  <a:srgbClr val="0070C0"/>
                </a:solidFill>
                <a:ea typeface="MS PGothic" charset="-128"/>
                <a:sym typeface="Symbol" charset="2"/>
              </a:rPr>
              <a:t>Working set: </a:t>
            </a:r>
            <a:r>
              <a:rPr lang="en-US" altLang="en-US" sz="2400" b="1" dirty="0">
                <a:solidFill>
                  <a:srgbClr val="FF0000"/>
                </a:solidFill>
                <a:ea typeface="MS PGothic" charset="-128"/>
                <a:sym typeface="Symbol" charset="2"/>
              </a:rPr>
              <a:t>w(,t)</a:t>
            </a:r>
          </a:p>
          <a:p>
            <a:pPr lvl="1"/>
            <a:r>
              <a:rPr lang="en-US" altLang="en-US" sz="2400" b="1" dirty="0">
                <a:solidFill>
                  <a:srgbClr val="FF0000"/>
                </a:solidFill>
                <a:ea typeface="MS PGothic" charset="-128"/>
                <a:sym typeface="Symbol" charset="2"/>
              </a:rPr>
              <a:t></a:t>
            </a:r>
            <a:r>
              <a:rPr lang="en-US" altLang="en-US" sz="2400" dirty="0">
                <a:ea typeface="MS PGothic" charset="-128"/>
                <a:sym typeface="Symbol" charset="2"/>
              </a:rPr>
              <a:t>  working-set window  a fixed number of page references. Example:  10,000 instructions</a:t>
            </a:r>
          </a:p>
          <a:p>
            <a:pPr lvl="1"/>
            <a:r>
              <a:rPr lang="en-US" altLang="en-US" sz="2400" b="1" dirty="0">
                <a:solidFill>
                  <a:srgbClr val="FF0000"/>
                </a:solidFill>
                <a:ea typeface="MS PGothic" charset="-128"/>
                <a:sym typeface="Symbol" charset="2"/>
              </a:rPr>
              <a:t>t</a:t>
            </a:r>
          </a:p>
          <a:p>
            <a:r>
              <a:rPr lang="en-US" altLang="en-US" sz="2400" b="1" i="1" dirty="0" err="1">
                <a:solidFill>
                  <a:srgbClr val="0070C0"/>
                </a:solidFill>
                <a:ea typeface="MS PGothic" charset="-128"/>
                <a:sym typeface="Symbol" charset="2"/>
              </a:rPr>
              <a:t>WSS</a:t>
            </a:r>
            <a:r>
              <a:rPr lang="en-US" altLang="en-US" sz="2400" b="1" i="1" baseline="-25000" dirty="0" err="1">
                <a:solidFill>
                  <a:srgbClr val="0070C0"/>
                </a:solidFill>
                <a:ea typeface="MS PGothic" charset="-128"/>
                <a:sym typeface="Symbol" charset="2"/>
              </a:rPr>
              <a:t>i</a:t>
            </a:r>
            <a:r>
              <a:rPr lang="en-US" altLang="en-US" sz="2400" dirty="0">
                <a:ea typeface="MS PGothic" charset="-128"/>
                <a:sym typeface="Symbol" charset="2"/>
              </a:rPr>
              <a:t> (working set size of Process </a:t>
            </a:r>
            <a:r>
              <a:rPr lang="en-US" altLang="en-US" sz="2400" i="1" dirty="0">
                <a:solidFill>
                  <a:srgbClr val="FF0000"/>
                </a:solidFill>
                <a:ea typeface="MS PGothic" charset="-128"/>
                <a:sym typeface="Symbol" charset="2"/>
              </a:rPr>
              <a:t>P</a:t>
            </a:r>
            <a:r>
              <a:rPr lang="en-US" altLang="en-US" sz="2400" i="1" baseline="-25000" dirty="0">
                <a:solidFill>
                  <a:srgbClr val="FF0000"/>
                </a:solidFill>
                <a:ea typeface="MS PGothic" charset="-128"/>
                <a:sym typeface="Symbol" charset="2"/>
              </a:rPr>
              <a:t>i</a:t>
            </a:r>
            <a:r>
              <a:rPr lang="en-US" altLang="en-US" sz="2400" dirty="0">
                <a:ea typeface="MS PGothic" charset="-128"/>
                <a:sym typeface="Symbol" charset="2"/>
              </a:rPr>
              <a:t>) =</a:t>
            </a:r>
            <a:br>
              <a:rPr lang="en-US" altLang="en-US" sz="2400" dirty="0">
                <a:ea typeface="MS PGothic" charset="-128"/>
                <a:sym typeface="Symbol" charset="2"/>
              </a:rPr>
            </a:br>
            <a:r>
              <a:rPr lang="en-US" altLang="en-US" sz="2400" dirty="0">
                <a:ea typeface="MS PGothic" charset="-128"/>
                <a:sym typeface="Symbol" charset="2"/>
              </a:rPr>
              <a:t>total number of pages referenced in the most recent </a:t>
            </a:r>
            <a:r>
              <a:rPr lang="en-US" altLang="en-US" sz="2400" b="1" dirty="0">
                <a:solidFill>
                  <a:srgbClr val="FF0000"/>
                </a:solidFill>
                <a:ea typeface="MS PGothic" charset="-128"/>
                <a:sym typeface="Symbol" charset="2"/>
              </a:rPr>
              <a:t></a:t>
            </a:r>
            <a:r>
              <a:rPr lang="en-US" altLang="en-US" sz="2400" dirty="0">
                <a:ea typeface="MS PGothic" charset="-128"/>
                <a:sym typeface="Symbol" charset="2"/>
              </a:rPr>
              <a:t> page references</a:t>
            </a:r>
          </a:p>
        </p:txBody>
      </p:sp>
      <p:pic>
        <p:nvPicPr>
          <p:cNvPr id="6963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4259263"/>
            <a:ext cx="8920162" cy="21415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a:xfrm>
            <a:off x="457200" y="150813"/>
            <a:ext cx="8229600" cy="576262"/>
          </a:xfrm>
        </p:spPr>
        <p:txBody>
          <a:bodyPr/>
          <a:lstStyle/>
          <a:p>
            <a:pPr eaLnBrk="1" hangingPunct="1"/>
            <a:r>
              <a:rPr lang="en-US" altLang="en-US">
                <a:ea typeface="MS PGothic" charset="-128"/>
              </a:rPr>
              <a:t>Working-Set Model</a:t>
            </a:r>
          </a:p>
        </p:txBody>
      </p:sp>
      <p:sp>
        <p:nvSpPr>
          <p:cNvPr id="72706" name="Rectangle 3"/>
          <p:cNvSpPr>
            <a:spLocks noGrp="1" noChangeArrowheads="1"/>
          </p:cNvSpPr>
          <p:nvPr>
            <p:ph type="body" idx="1"/>
          </p:nvPr>
        </p:nvSpPr>
        <p:spPr>
          <a:xfrm>
            <a:off x="908050" y="979488"/>
            <a:ext cx="7573963" cy="4881562"/>
          </a:xfrm>
        </p:spPr>
        <p:txBody>
          <a:bodyPr/>
          <a:lstStyle/>
          <a:p>
            <a:r>
              <a:rPr lang="en-US" altLang="en-US" sz="2400" i="1" dirty="0" err="1">
                <a:ea typeface="MS PGothic" charset="-128"/>
                <a:sym typeface="Symbol" charset="2"/>
              </a:rPr>
              <a:t>WSS</a:t>
            </a:r>
            <a:r>
              <a:rPr lang="en-US" altLang="en-US" sz="2400" i="1" baseline="-25000" dirty="0" err="1">
                <a:ea typeface="MS PGothic" charset="-128"/>
                <a:sym typeface="Symbol" charset="2"/>
              </a:rPr>
              <a:t>i</a:t>
            </a:r>
            <a:r>
              <a:rPr lang="en-US" altLang="en-US" sz="2400" dirty="0">
                <a:ea typeface="MS PGothic" charset="-128"/>
                <a:sym typeface="Symbol" charset="2"/>
              </a:rPr>
              <a:t> =</a:t>
            </a:r>
            <a:br>
              <a:rPr lang="en-US" altLang="en-US" sz="2400" dirty="0">
                <a:ea typeface="MS PGothic" charset="-128"/>
                <a:sym typeface="Symbol" charset="2"/>
              </a:rPr>
            </a:br>
            <a:r>
              <a:rPr lang="en-US" altLang="en-US" sz="2400" b="1" dirty="0">
                <a:ea typeface="MS PGothic" charset="-128"/>
                <a:sym typeface="Symbol" charset="2"/>
              </a:rPr>
              <a:t>total number</a:t>
            </a:r>
            <a:r>
              <a:rPr lang="en-US" altLang="en-US" sz="2400" dirty="0">
                <a:ea typeface="MS PGothic" charset="-128"/>
                <a:sym typeface="Symbol" charset="2"/>
              </a:rPr>
              <a:t> of pages referenced in the most recent  page references</a:t>
            </a:r>
            <a:r>
              <a:rPr lang="zh-CN" altLang="en-US" sz="2400" b="1" dirty="0">
                <a:ea typeface="MS PGothic" charset="-128"/>
                <a:sym typeface="Symbol" charset="2"/>
              </a:rPr>
              <a:t>（</a:t>
            </a:r>
            <a:r>
              <a:rPr lang="en-US" altLang="zh-CN" sz="2400" b="1" dirty="0">
                <a:ea typeface="MS PGothic" charset="-128"/>
                <a:sym typeface="Symbol" charset="2"/>
              </a:rPr>
              <a:t>WS</a:t>
            </a:r>
            <a:r>
              <a:rPr lang="zh-CN" altLang="en-US" sz="2400" b="1" dirty="0">
                <a:ea typeface="MS PGothic" charset="-128"/>
                <a:sym typeface="Symbol" charset="2"/>
              </a:rPr>
              <a:t>中的总页数）</a:t>
            </a:r>
            <a:endParaRPr lang="en-US" altLang="en-US" sz="2400" b="1" dirty="0">
              <a:ea typeface="MS PGothic" charset="-128"/>
              <a:sym typeface="Symbol" charset="2"/>
            </a:endParaRPr>
          </a:p>
          <a:p>
            <a:pPr lvl="1"/>
            <a:r>
              <a:rPr lang="en-US" altLang="en-US" sz="2400" dirty="0">
                <a:ea typeface="MS PGothic" charset="-128"/>
                <a:sym typeface="Symbol" charset="2"/>
              </a:rPr>
              <a:t>if  too small will not encompass entire locality</a:t>
            </a:r>
          </a:p>
          <a:p>
            <a:pPr lvl="1"/>
            <a:r>
              <a:rPr lang="en-US" altLang="en-US" sz="2400" dirty="0">
                <a:ea typeface="MS PGothic" charset="-128"/>
                <a:sym typeface="Symbol" charset="2"/>
              </a:rPr>
              <a:t>if  too large will encompass several localities</a:t>
            </a:r>
          </a:p>
          <a:p>
            <a:pPr lvl="1"/>
            <a:r>
              <a:rPr lang="en-US" altLang="en-US" sz="2400" dirty="0">
                <a:ea typeface="MS PGothic" charset="-128"/>
                <a:sym typeface="Symbol" charset="2"/>
              </a:rPr>
              <a:t>if  =   will encompass entire program</a:t>
            </a:r>
          </a:p>
        </p:txBody>
      </p:sp>
      <p:pic>
        <p:nvPicPr>
          <p:cNvPr id="7270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8" y="4259263"/>
            <a:ext cx="8920162" cy="214153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标题 1"/>
          <p:cNvSpPr>
            <a:spLocks noGrp="1"/>
          </p:cNvSpPr>
          <p:nvPr>
            <p:ph type="title"/>
          </p:nvPr>
        </p:nvSpPr>
        <p:spPr/>
        <p:txBody>
          <a:bodyPr/>
          <a:lstStyle/>
          <a:p>
            <a:r>
              <a:rPr kumimoji="1" lang="en-US" altLang="zh-CN">
                <a:ea typeface="MS PGothic" charset="-128"/>
              </a:rPr>
              <a:t>Working set size</a:t>
            </a:r>
            <a:endParaRPr kumimoji="1" lang="zh-CN" altLang="en-US" dirty="0">
              <a:ea typeface="MS PGothic" charset="-128"/>
            </a:endParaRPr>
          </a:p>
        </p:txBody>
      </p:sp>
      <p:pic>
        <p:nvPicPr>
          <p:cNvPr id="74754"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303213" y="1347788"/>
            <a:ext cx="8840787" cy="4651375"/>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标题 1"/>
          <p:cNvSpPr>
            <a:spLocks noGrp="1"/>
          </p:cNvSpPr>
          <p:nvPr>
            <p:ph type="title"/>
          </p:nvPr>
        </p:nvSpPr>
        <p:spPr/>
        <p:txBody>
          <a:bodyPr/>
          <a:lstStyle/>
          <a:p>
            <a:r>
              <a:rPr kumimoji="1" lang="en-US" altLang="zh-CN">
                <a:ea typeface="MS PGothic" charset="-128"/>
              </a:rPr>
              <a:t>Working set size</a:t>
            </a:r>
            <a:endParaRPr kumimoji="1" lang="zh-CN" altLang="en-US">
              <a:ea typeface="MS PGothic" charset="-128"/>
            </a:endParaRPr>
          </a:p>
        </p:txBody>
      </p:sp>
      <p:pic>
        <p:nvPicPr>
          <p:cNvPr id="75778" name="内容占位符 3"/>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a:xfrm>
            <a:off x="692150" y="1066800"/>
            <a:ext cx="7759700" cy="5375275"/>
          </a:xfr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2"/>
          <p:cNvSpPr>
            <a:spLocks noGrp="1" noChangeArrowheads="1"/>
          </p:cNvSpPr>
          <p:nvPr>
            <p:ph type="title"/>
          </p:nvPr>
        </p:nvSpPr>
        <p:spPr>
          <a:xfrm>
            <a:off x="457200" y="150813"/>
            <a:ext cx="8229600" cy="576262"/>
          </a:xfrm>
        </p:spPr>
        <p:txBody>
          <a:bodyPr/>
          <a:lstStyle/>
          <a:p>
            <a:pPr eaLnBrk="1" hangingPunct="1"/>
            <a:r>
              <a:rPr lang="en-US" altLang="en-US">
                <a:ea typeface="MS PGothic" charset="-128"/>
              </a:rPr>
              <a:t>Working-Set Model</a:t>
            </a:r>
          </a:p>
        </p:txBody>
      </p:sp>
      <p:sp>
        <p:nvSpPr>
          <p:cNvPr id="103426" name="Rectangle 3"/>
          <p:cNvSpPr>
            <a:spLocks noGrp="1" noChangeArrowheads="1"/>
          </p:cNvSpPr>
          <p:nvPr>
            <p:ph type="body" idx="1"/>
          </p:nvPr>
        </p:nvSpPr>
        <p:spPr>
          <a:xfrm>
            <a:off x="908050" y="979488"/>
            <a:ext cx="7573963" cy="5089525"/>
          </a:xfrm>
        </p:spPr>
        <p:txBody>
          <a:bodyPr/>
          <a:lstStyle/>
          <a:p>
            <a:pPr>
              <a:defRPr/>
            </a:pPr>
            <a:r>
              <a:rPr lang="en-US" altLang="en-US" sz="2400" i="1" dirty="0" err="1">
                <a:ea typeface="MS PGothic" charset="-128"/>
                <a:sym typeface="Symbol" charset="2"/>
              </a:rPr>
              <a:t>WSS</a:t>
            </a:r>
            <a:r>
              <a:rPr lang="en-US" altLang="en-US" sz="2400" i="1" baseline="-25000" dirty="0" err="1">
                <a:ea typeface="MS PGothic" charset="-128"/>
                <a:sym typeface="Symbol" charset="2"/>
              </a:rPr>
              <a:t>i</a:t>
            </a:r>
            <a:r>
              <a:rPr lang="en-US" altLang="en-US" sz="2400" dirty="0">
                <a:ea typeface="MS PGothic" charset="-128"/>
                <a:sym typeface="Symbol" charset="2"/>
              </a:rPr>
              <a:t> =</a:t>
            </a:r>
            <a:br>
              <a:rPr lang="en-US" altLang="en-US" sz="2400" dirty="0">
                <a:ea typeface="MS PGothic" charset="-128"/>
                <a:sym typeface="Symbol" charset="2"/>
              </a:rPr>
            </a:br>
            <a:r>
              <a:rPr lang="en-US" altLang="en-US" sz="2400" dirty="0">
                <a:ea typeface="MS PGothic" charset="-128"/>
                <a:sym typeface="Symbol" charset="2"/>
              </a:rPr>
              <a:t>total number of pages referenced in the most recent  page references</a:t>
            </a:r>
          </a:p>
          <a:p>
            <a:pPr marL="0" indent="0">
              <a:buFont typeface="Monotype Sorts" charset="2"/>
              <a:buNone/>
              <a:defRPr/>
            </a:pPr>
            <a:r>
              <a:rPr lang="en-US" altLang="en-US" sz="2400" dirty="0">
                <a:ea typeface="MS PGothic" charset="-128"/>
                <a:sym typeface="Symbol" charset="2"/>
              </a:rPr>
              <a:t> </a:t>
            </a:r>
          </a:p>
          <a:p>
            <a:pPr>
              <a:defRPr/>
            </a:pPr>
            <a:r>
              <a:rPr lang="en-US" altLang="en-US" sz="2400" i="1" dirty="0">
                <a:ea typeface="MS PGothic" charset="-128"/>
                <a:sym typeface="Symbol" charset="2"/>
              </a:rPr>
              <a:t>D</a:t>
            </a:r>
            <a:r>
              <a:rPr lang="en-US" altLang="en-US" sz="2400" dirty="0">
                <a:ea typeface="MS PGothic" charset="-128"/>
                <a:sym typeface="Symbol" charset="2"/>
              </a:rPr>
              <a:t> =  </a:t>
            </a:r>
            <a:r>
              <a:rPr lang="en-US" altLang="en-US" sz="2400" i="1" dirty="0" err="1">
                <a:ea typeface="MS PGothic" charset="-128"/>
                <a:sym typeface="Symbol" charset="2"/>
              </a:rPr>
              <a:t>WSS</a:t>
            </a:r>
            <a:r>
              <a:rPr lang="en-US" altLang="en-US" sz="2400" i="1" baseline="-25000" dirty="0" err="1">
                <a:ea typeface="MS PGothic" charset="-128"/>
                <a:sym typeface="Symbol" charset="2"/>
              </a:rPr>
              <a:t>i</a:t>
            </a:r>
            <a:r>
              <a:rPr lang="en-US" altLang="en-US" sz="2400" dirty="0">
                <a:ea typeface="MS PGothic" charset="-128"/>
                <a:sym typeface="Symbol" charset="2"/>
              </a:rPr>
              <a:t>  total demand frames </a:t>
            </a:r>
          </a:p>
          <a:p>
            <a:pPr lvl="1">
              <a:defRPr/>
            </a:pPr>
            <a:r>
              <a:rPr lang="en-US" altLang="en-US" sz="2400" dirty="0">
                <a:ea typeface="MS PGothic" charset="-128"/>
                <a:sym typeface="Symbol" charset="2"/>
              </a:rPr>
              <a:t>Approximation of </a:t>
            </a:r>
            <a:r>
              <a:rPr lang="en-US" altLang="en-US" sz="2400" b="1" dirty="0">
                <a:solidFill>
                  <a:srgbClr val="0070C0"/>
                </a:solidFill>
                <a:ea typeface="MS PGothic" charset="-128"/>
                <a:sym typeface="Symbol" charset="2"/>
              </a:rPr>
              <a:t>locality</a:t>
            </a:r>
          </a:p>
          <a:p>
            <a:pPr lvl="1">
              <a:defRPr/>
            </a:pPr>
            <a:endParaRPr lang="en-US" altLang="en-US" sz="2400" b="1" dirty="0">
              <a:solidFill>
                <a:srgbClr val="0070C0"/>
              </a:solidFill>
              <a:ea typeface="MS PGothic" charset="-128"/>
              <a:sym typeface="Symbol" charset="2"/>
            </a:endParaRPr>
          </a:p>
          <a:p>
            <a:pPr>
              <a:defRPr/>
            </a:pPr>
            <a:r>
              <a:rPr lang="en-US" altLang="en-US" sz="2400" dirty="0">
                <a:ea typeface="MS PGothic" charset="-128"/>
                <a:sym typeface="Symbol" charset="2"/>
              </a:rPr>
              <a:t>if </a:t>
            </a:r>
            <a:r>
              <a:rPr lang="en-US" altLang="en-US" sz="2400" i="1" dirty="0">
                <a:ea typeface="MS PGothic" charset="-128"/>
                <a:sym typeface="Symbol" charset="2"/>
              </a:rPr>
              <a:t>D</a:t>
            </a:r>
            <a:r>
              <a:rPr lang="en-US" altLang="en-US" sz="2400" dirty="0">
                <a:ea typeface="MS PGothic" charset="-128"/>
                <a:sym typeface="Symbol" charset="2"/>
              </a:rPr>
              <a:t> &gt; </a:t>
            </a:r>
            <a:r>
              <a:rPr lang="en-US" altLang="en-US" sz="2400" i="1" dirty="0">
                <a:ea typeface="MS PGothic" charset="-128"/>
                <a:sym typeface="Symbol" charset="2"/>
              </a:rPr>
              <a:t>m</a:t>
            </a:r>
            <a:r>
              <a:rPr lang="en-US" altLang="en-US" sz="2400" dirty="0">
                <a:ea typeface="MS PGothic" charset="-128"/>
                <a:sym typeface="Symbol" charset="2"/>
              </a:rPr>
              <a:t>  </a:t>
            </a:r>
            <a:r>
              <a:rPr lang="en-US" altLang="en-US" sz="2400" b="1" dirty="0">
                <a:solidFill>
                  <a:srgbClr val="FF0000"/>
                </a:solidFill>
                <a:ea typeface="MS PGothic" charset="-128"/>
                <a:sym typeface="Symbol" charset="2"/>
              </a:rPr>
              <a:t>Thrashing</a:t>
            </a:r>
            <a:r>
              <a:rPr lang="en-US" altLang="en-US" sz="2400" dirty="0">
                <a:ea typeface="MS PGothic" charset="-128"/>
                <a:sym typeface="Symbol" charset="2"/>
              </a:rPr>
              <a:t> (</a:t>
            </a:r>
            <a:r>
              <a:rPr lang="en-US" altLang="en-US" sz="2400" b="1" dirty="0">
                <a:solidFill>
                  <a:srgbClr val="0070C0"/>
                </a:solidFill>
                <a:ea typeface="MS PGothic" charset="-128"/>
                <a:sym typeface="Symbol" charset="2"/>
              </a:rPr>
              <a:t>m</a:t>
            </a:r>
            <a:r>
              <a:rPr lang="en-US" altLang="en-US" sz="2400" dirty="0">
                <a:ea typeface="MS PGothic" charset="-128"/>
                <a:sym typeface="Symbol" charset="2"/>
              </a:rPr>
              <a:t>: the number of frames)</a:t>
            </a:r>
          </a:p>
          <a:p>
            <a:pPr>
              <a:defRPr/>
            </a:pPr>
            <a:endParaRPr lang="en-US" altLang="en-US" sz="2400" dirty="0">
              <a:ea typeface="MS PGothic" charset="-128"/>
              <a:sym typeface="Symbol" charset="2"/>
            </a:endParaRPr>
          </a:p>
          <a:p>
            <a:pPr>
              <a:defRPr/>
            </a:pPr>
            <a:r>
              <a:rPr lang="en-US" altLang="en-US" sz="2400" dirty="0">
                <a:ea typeface="MS PGothic" charset="-128"/>
                <a:sym typeface="Symbol" charset="2"/>
              </a:rPr>
              <a:t>Policy if </a:t>
            </a:r>
            <a:r>
              <a:rPr lang="en-US" altLang="en-US" sz="2400" i="1" dirty="0">
                <a:ea typeface="MS PGothic" charset="-128"/>
                <a:sym typeface="Symbol" charset="2"/>
              </a:rPr>
              <a:t>D</a:t>
            </a:r>
            <a:r>
              <a:rPr lang="en-US" altLang="en-US" sz="2400" dirty="0">
                <a:ea typeface="MS PGothic" charset="-128"/>
                <a:sym typeface="Symbol" charset="2"/>
              </a:rPr>
              <a:t> &gt; m, then suspend or swap out </a:t>
            </a:r>
            <a:r>
              <a:rPr lang="en-US" altLang="en-US" sz="2400" dirty="0">
                <a:solidFill>
                  <a:srgbClr val="0070C0"/>
                </a:solidFill>
                <a:ea typeface="MS PGothic" charset="-128"/>
                <a:sym typeface="Symbol" charset="2"/>
              </a:rPr>
              <a:t>one of the processes </a:t>
            </a:r>
          </a:p>
          <a:p>
            <a:pPr>
              <a:defRPr/>
            </a:pPr>
            <a:endParaRPr lang="en-US" altLang="en-US" sz="2400" dirty="0">
              <a:ea typeface="MS PGothic" charset="-128"/>
              <a:sym typeface="Symbol" charset="2"/>
            </a:endParaRPr>
          </a:p>
        </p:txBody>
      </p:sp>
      <p:sp>
        <p:nvSpPr>
          <p:cNvPr id="2" name="椭圆 1">
            <a:extLst>
              <a:ext uri="{FF2B5EF4-FFF2-40B4-BE49-F238E27FC236}">
                <a16:creationId xmlns:a16="http://schemas.microsoft.com/office/drawing/2014/main" id="{A7AA2EE8-D5A6-672A-A994-F2D080EE9804}"/>
              </a:ext>
            </a:extLst>
          </p:cNvPr>
          <p:cNvSpPr/>
          <p:nvPr/>
        </p:nvSpPr>
        <p:spPr bwMode="auto">
          <a:xfrm>
            <a:off x="128789" y="51515"/>
            <a:ext cx="1146219" cy="149395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a:ln>
                <a:noFill/>
              </a:ln>
              <a:solidFill>
                <a:schemeClr val="tx1"/>
              </a:solidFill>
              <a:effectLst/>
              <a:latin typeface="Verdana"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a:xfrm>
            <a:off x="946150" y="188913"/>
            <a:ext cx="7791450" cy="576262"/>
          </a:xfrm>
        </p:spPr>
        <p:txBody>
          <a:bodyPr/>
          <a:lstStyle/>
          <a:p>
            <a:pPr eaLnBrk="1" hangingPunct="1"/>
            <a:r>
              <a:rPr lang="en-US" altLang="en-US">
                <a:ea typeface="MS PGothic" charset="-128"/>
              </a:rPr>
              <a:t>Other Considerations – Prepaging</a:t>
            </a:r>
          </a:p>
        </p:txBody>
      </p:sp>
      <p:sp>
        <p:nvSpPr>
          <p:cNvPr id="78850" name="Rectangle 3"/>
          <p:cNvSpPr>
            <a:spLocks noGrp="1" noChangeArrowheads="1"/>
          </p:cNvSpPr>
          <p:nvPr>
            <p:ph type="body" idx="1"/>
          </p:nvPr>
        </p:nvSpPr>
        <p:spPr>
          <a:xfrm>
            <a:off x="877888" y="1104900"/>
            <a:ext cx="7421562" cy="4908550"/>
          </a:xfrm>
        </p:spPr>
        <p:txBody>
          <a:bodyPr/>
          <a:lstStyle/>
          <a:p>
            <a:r>
              <a:rPr lang="en-US" altLang="en-US" sz="2800" dirty="0" err="1">
                <a:ea typeface="MS PGothic" charset="-128"/>
              </a:rPr>
              <a:t>Prepaging</a:t>
            </a:r>
            <a:r>
              <a:rPr lang="en-US" altLang="en-US" sz="2800" dirty="0">
                <a:ea typeface="MS PGothic" charset="-128"/>
              </a:rPr>
              <a:t> </a:t>
            </a:r>
          </a:p>
          <a:p>
            <a:pPr lvl="1"/>
            <a:r>
              <a:rPr lang="en-US" altLang="en-US" sz="2400" dirty="0">
                <a:ea typeface="MS PGothic" charset="-128"/>
              </a:rPr>
              <a:t>To reduce the large number of page faults that occurs at process startup</a:t>
            </a:r>
          </a:p>
          <a:p>
            <a:pPr lvl="1"/>
            <a:r>
              <a:rPr lang="en-US" altLang="en-US" sz="2400" dirty="0" err="1">
                <a:ea typeface="MS PGothic" charset="-128"/>
              </a:rPr>
              <a:t>Prepage</a:t>
            </a:r>
            <a:r>
              <a:rPr lang="en-US" altLang="en-US" sz="2400" dirty="0">
                <a:ea typeface="MS PGothic" charset="-128"/>
              </a:rPr>
              <a:t> all or some of the pages from the </a:t>
            </a:r>
            <a:r>
              <a:rPr lang="en-US" altLang="en-US" sz="2400" b="1" dirty="0">
                <a:solidFill>
                  <a:srgbClr val="FF0000"/>
                </a:solidFill>
                <a:ea typeface="MS PGothic" charset="-128"/>
              </a:rPr>
              <a:t>working set</a:t>
            </a:r>
            <a:r>
              <a:rPr lang="en-US" altLang="en-US" sz="2400" dirty="0">
                <a:ea typeface="MS PGothic" charset="-128"/>
              </a:rPr>
              <a:t>, before they are referenced</a:t>
            </a:r>
          </a:p>
        </p:txBody>
      </p:sp>
      <p:sp>
        <p:nvSpPr>
          <p:cNvPr id="3" name="文本框 2">
            <a:extLst>
              <a:ext uri="{FF2B5EF4-FFF2-40B4-BE49-F238E27FC236}">
                <a16:creationId xmlns:a16="http://schemas.microsoft.com/office/drawing/2014/main" id="{2FB03F11-8E05-FB82-B379-DDF9FC0EF545}"/>
              </a:ext>
            </a:extLst>
          </p:cNvPr>
          <p:cNvSpPr txBox="1"/>
          <p:nvPr/>
        </p:nvSpPr>
        <p:spPr>
          <a:xfrm>
            <a:off x="1397356" y="4155410"/>
            <a:ext cx="5937161" cy="1200329"/>
          </a:xfrm>
          <a:prstGeom prst="rect">
            <a:avLst/>
          </a:prstGeom>
          <a:noFill/>
        </p:spPr>
        <p:txBody>
          <a:bodyPr wrap="square">
            <a:spAutoFit/>
          </a:bodyPr>
          <a:lstStyle/>
          <a:p>
            <a:r>
              <a:rPr lang="zh-CN" altLang="en-US" sz="2400" b="1" dirty="0">
                <a:solidFill>
                  <a:srgbClr val="FF0000"/>
                </a:solidFill>
                <a:ea typeface="MS PGothic" charset="-128"/>
              </a:rPr>
              <a:t>既然有了</a:t>
            </a:r>
            <a:r>
              <a:rPr lang="en-US" altLang="zh-CN" sz="2400" b="1" dirty="0">
                <a:solidFill>
                  <a:srgbClr val="FF0000"/>
                </a:solidFill>
                <a:ea typeface="MS PGothic" charset="-128"/>
              </a:rPr>
              <a:t>working set</a:t>
            </a:r>
            <a:r>
              <a:rPr lang="zh-CN" altLang="en-US" sz="2400" b="1" dirty="0">
                <a:solidFill>
                  <a:srgbClr val="FF0000"/>
                </a:solidFill>
                <a:ea typeface="MS PGothic" charset="-128"/>
              </a:rPr>
              <a:t>，那么就先把这些</a:t>
            </a:r>
            <a:r>
              <a:rPr lang="en-US" altLang="zh-CN" sz="2400" b="1" dirty="0">
                <a:solidFill>
                  <a:srgbClr val="FF0000"/>
                </a:solidFill>
                <a:ea typeface="MS PGothic" charset="-128"/>
              </a:rPr>
              <a:t>page</a:t>
            </a:r>
            <a:r>
              <a:rPr lang="zh-CN" altLang="en-US" sz="2400" b="1" dirty="0">
                <a:solidFill>
                  <a:srgbClr val="FF0000"/>
                </a:solidFill>
                <a:ea typeface="MS PGothic" charset="-128"/>
              </a:rPr>
              <a:t>先加载出来，防止一开始发生过多的</a:t>
            </a:r>
            <a:r>
              <a:rPr lang="en-US" altLang="zh-CN" sz="2400" b="1" dirty="0">
                <a:solidFill>
                  <a:srgbClr val="FF0000"/>
                </a:solidFill>
                <a:ea typeface="MS PGothic" charset="-128"/>
              </a:rPr>
              <a:t>page fault</a:t>
            </a:r>
            <a:endParaRPr lang="en-US" altLang="en-US" sz="2400" b="1" dirty="0">
              <a:solidFill>
                <a:srgbClr val="FF0000"/>
              </a:solidFill>
              <a:ea typeface="MS PGothic"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a:xfrm>
            <a:off x="1255713" y="163513"/>
            <a:ext cx="7431087" cy="576262"/>
          </a:xfrm>
        </p:spPr>
        <p:txBody>
          <a:bodyPr/>
          <a:lstStyle/>
          <a:p>
            <a:pPr eaLnBrk="1" hangingPunct="1"/>
            <a:r>
              <a:rPr lang="en-US" altLang="en-US">
                <a:ea typeface="MS PGothic" charset="-128"/>
              </a:rPr>
              <a:t>Other Issues – Page Size</a:t>
            </a:r>
          </a:p>
        </p:txBody>
      </p:sp>
      <p:sp>
        <p:nvSpPr>
          <p:cNvPr id="137218" name="Rectangle 3"/>
          <p:cNvSpPr>
            <a:spLocks noGrp="1" noChangeArrowheads="1"/>
          </p:cNvSpPr>
          <p:nvPr>
            <p:ph type="body" idx="1"/>
          </p:nvPr>
        </p:nvSpPr>
        <p:spPr>
          <a:xfrm>
            <a:off x="920750" y="1069975"/>
            <a:ext cx="7289800" cy="4759325"/>
          </a:xfrm>
        </p:spPr>
        <p:txBody>
          <a:bodyPr/>
          <a:lstStyle/>
          <a:p>
            <a:pPr>
              <a:defRPr/>
            </a:pPr>
            <a:r>
              <a:rPr lang="en-US" altLang="en-US" sz="2400" dirty="0">
                <a:ea typeface="MS PGothic" charset="-128"/>
              </a:rPr>
              <a:t>Page size selection must take into consideration:</a:t>
            </a:r>
          </a:p>
          <a:p>
            <a:pPr lvl="1">
              <a:defRPr/>
            </a:pPr>
            <a:r>
              <a:rPr lang="en-US" altLang="en-US" sz="2400" dirty="0">
                <a:ea typeface="MS PGothic" charset="-128"/>
              </a:rPr>
              <a:t>Fragmentation (small)</a:t>
            </a:r>
          </a:p>
          <a:p>
            <a:pPr lvl="1">
              <a:defRPr/>
            </a:pPr>
            <a:r>
              <a:rPr lang="en-US" altLang="en-US" sz="2400" dirty="0">
                <a:ea typeface="MS PGothic" charset="-128"/>
              </a:rPr>
              <a:t>Resolution and locality (small)</a:t>
            </a:r>
          </a:p>
          <a:p>
            <a:pPr lvl="1">
              <a:defRPr/>
            </a:pPr>
            <a:r>
              <a:rPr lang="en-US" altLang="en-US" sz="2400" dirty="0">
                <a:ea typeface="MS PGothic" charset="-128"/>
              </a:rPr>
              <a:t>Page table size (big)</a:t>
            </a:r>
            <a:endParaRPr lang="zh-CN" altLang="en-US" sz="2400" dirty="0">
              <a:ea typeface="MS PGothic" charset="-128"/>
            </a:endParaRPr>
          </a:p>
          <a:p>
            <a:pPr lvl="1">
              <a:defRPr/>
            </a:pPr>
            <a:r>
              <a:rPr lang="en-US" altLang="en-US" sz="2400" dirty="0">
                <a:ea typeface="MS PGothic" charset="-128"/>
              </a:rPr>
              <a:t>TLB size and effectiveness (big)</a:t>
            </a:r>
          </a:p>
          <a:p>
            <a:pPr marL="0" indent="0">
              <a:buFont typeface="Monotype Sorts" charset="2"/>
              <a:buNone/>
              <a:defRPr/>
            </a:pPr>
            <a:endParaRPr lang="en-US" altLang="en-US" sz="2400" dirty="0">
              <a:ea typeface="MS PGothic" charset="-128"/>
            </a:endParaRPr>
          </a:p>
          <a:p>
            <a:pPr>
              <a:defRPr/>
            </a:pPr>
            <a:r>
              <a:rPr lang="en-US" altLang="en-US" sz="2400" dirty="0">
                <a:ea typeface="MS PGothic" charset="-128"/>
              </a:rPr>
              <a:t>On average, growing over time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a:xfrm>
            <a:off x="885825" y="150813"/>
            <a:ext cx="7800975" cy="576262"/>
          </a:xfrm>
        </p:spPr>
        <p:txBody>
          <a:bodyPr/>
          <a:lstStyle/>
          <a:p>
            <a:pPr eaLnBrk="1" hangingPunct="1"/>
            <a:r>
              <a:rPr lang="en-US" altLang="en-US">
                <a:ea typeface="MS PGothic" charset="-128"/>
              </a:rPr>
              <a:t>Other Issues – I/O interlock</a:t>
            </a:r>
          </a:p>
        </p:txBody>
      </p:sp>
      <p:sp>
        <p:nvSpPr>
          <p:cNvPr id="82946" name="Rectangle 3"/>
          <p:cNvSpPr>
            <a:spLocks noGrp="1" noChangeArrowheads="1"/>
          </p:cNvSpPr>
          <p:nvPr>
            <p:ph type="body" idx="1"/>
          </p:nvPr>
        </p:nvSpPr>
        <p:spPr>
          <a:xfrm>
            <a:off x="827088" y="1193800"/>
            <a:ext cx="4176712" cy="4459288"/>
          </a:xfrm>
        </p:spPr>
        <p:txBody>
          <a:bodyPr/>
          <a:lstStyle/>
          <a:p>
            <a:r>
              <a:rPr lang="en-US" altLang="en-US" sz="2400" b="1" dirty="0">
                <a:solidFill>
                  <a:srgbClr val="3366FF"/>
                </a:solidFill>
                <a:ea typeface="MS PGothic" charset="-128"/>
              </a:rPr>
              <a:t>I/O Interlock</a:t>
            </a:r>
            <a:r>
              <a:rPr lang="en-US" altLang="en-US" sz="2400" dirty="0">
                <a:solidFill>
                  <a:srgbClr val="3366FF"/>
                </a:solidFill>
                <a:ea typeface="MS PGothic" charset="-128"/>
              </a:rPr>
              <a:t> </a:t>
            </a:r>
            <a:r>
              <a:rPr lang="en-US" altLang="en-US" sz="2400" dirty="0">
                <a:ea typeface="MS PGothic" charset="-128"/>
              </a:rPr>
              <a:t>– Pages must sometimes be locked into memory</a:t>
            </a:r>
          </a:p>
          <a:p>
            <a:r>
              <a:rPr lang="en-US" altLang="en-US" sz="2400" dirty="0">
                <a:ea typeface="MS PGothic" charset="-128"/>
              </a:rPr>
              <a:t>Consider I/O - Pages that are used for </a:t>
            </a:r>
            <a:r>
              <a:rPr lang="en-US" altLang="en-US" sz="2400" b="1" dirty="0">
                <a:solidFill>
                  <a:srgbClr val="FF0000"/>
                </a:solidFill>
                <a:ea typeface="MS PGothic" charset="-128"/>
              </a:rPr>
              <a:t>copying a file </a:t>
            </a:r>
            <a:r>
              <a:rPr lang="en-US" altLang="en-US" sz="2400" dirty="0">
                <a:ea typeface="MS PGothic" charset="-128"/>
              </a:rPr>
              <a:t>from a device must be locked from being selected for eviction by a page replacement algorithm</a:t>
            </a:r>
          </a:p>
          <a:p>
            <a:r>
              <a:rPr lang="en-US" altLang="en-US" sz="2400" b="1" dirty="0">
                <a:solidFill>
                  <a:srgbClr val="3366FF"/>
                </a:solidFill>
                <a:ea typeface="MS PGothic" charset="-128"/>
              </a:rPr>
              <a:t>Pinning</a:t>
            </a:r>
            <a:r>
              <a:rPr lang="en-US" altLang="en-US" sz="2400" dirty="0">
                <a:ea typeface="MS PGothic" charset="-128"/>
              </a:rPr>
              <a:t> of pages</a:t>
            </a:r>
            <a:r>
              <a:rPr lang="zh-CN" altLang="en-US" sz="2400" dirty="0">
                <a:ea typeface="MS PGothic" charset="-128"/>
              </a:rPr>
              <a:t>（页面固定）</a:t>
            </a:r>
            <a:r>
              <a:rPr lang="en-US" altLang="en-US" sz="2400" dirty="0">
                <a:ea typeface="MS PGothic" charset="-128"/>
              </a:rPr>
              <a:t> to lock into memory</a:t>
            </a:r>
          </a:p>
        </p:txBody>
      </p:sp>
      <p:pic>
        <p:nvPicPr>
          <p:cNvPr id="8294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7175" y="1651000"/>
            <a:ext cx="3562350"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a:xfrm>
            <a:off x="1119188" y="163513"/>
            <a:ext cx="7605712" cy="576262"/>
          </a:xfrm>
        </p:spPr>
        <p:txBody>
          <a:bodyPr/>
          <a:lstStyle/>
          <a:p>
            <a:pPr eaLnBrk="1" hangingPunct="1"/>
            <a:r>
              <a:rPr lang="en-US" altLang="en-US">
                <a:ea typeface="MS PGothic" charset="-128"/>
              </a:rPr>
              <a:t>Other Issues – Program Structure</a:t>
            </a:r>
          </a:p>
        </p:txBody>
      </p:sp>
      <p:sp>
        <p:nvSpPr>
          <p:cNvPr id="84994" name="Rectangle 3"/>
          <p:cNvSpPr>
            <a:spLocks noGrp="1" noChangeArrowheads="1"/>
          </p:cNvSpPr>
          <p:nvPr>
            <p:ph type="body" idx="1"/>
          </p:nvPr>
        </p:nvSpPr>
        <p:spPr>
          <a:xfrm>
            <a:off x="458788" y="1119188"/>
            <a:ext cx="8266112" cy="5537200"/>
          </a:xfrm>
        </p:spPr>
        <p:txBody>
          <a:bodyPr/>
          <a:lstStyle/>
          <a:p>
            <a:pPr>
              <a:lnSpc>
                <a:spcPct val="90000"/>
              </a:lnSpc>
              <a:tabLst>
                <a:tab pos="3317875" algn="l"/>
                <a:tab pos="3649663" algn="l"/>
              </a:tabLst>
            </a:pPr>
            <a:r>
              <a:rPr lang="en-US" altLang="en-US" dirty="0">
                <a:ea typeface="MS PGothic" charset="-128"/>
              </a:rPr>
              <a:t>Program structure</a:t>
            </a:r>
          </a:p>
          <a:p>
            <a:pPr lvl="1">
              <a:lnSpc>
                <a:spcPct val="90000"/>
              </a:lnSpc>
              <a:tabLst>
                <a:tab pos="3317875" algn="l"/>
                <a:tab pos="3649663" algn="l"/>
              </a:tabLst>
            </a:pPr>
            <a:r>
              <a:rPr lang="en-US" altLang="en-US" sz="2400" b="1" dirty="0" err="1">
                <a:latin typeface="Courier New" charset="0"/>
                <a:ea typeface="MS PGothic" charset="-128"/>
              </a:rPr>
              <a:t>int</a:t>
            </a:r>
            <a:r>
              <a:rPr lang="en-US" altLang="en-US" sz="2400" b="1" dirty="0">
                <a:latin typeface="Courier New" charset="0"/>
                <a:ea typeface="MS PGothic" charset="-128"/>
              </a:rPr>
              <a:t>[128,128] data;</a:t>
            </a:r>
          </a:p>
          <a:p>
            <a:pPr lvl="1">
              <a:lnSpc>
                <a:spcPct val="90000"/>
              </a:lnSpc>
              <a:tabLst>
                <a:tab pos="3317875" algn="l"/>
                <a:tab pos="3649663" algn="l"/>
              </a:tabLst>
            </a:pPr>
            <a:r>
              <a:rPr lang="en-US" altLang="en-US" b="1" dirty="0">
                <a:solidFill>
                  <a:srgbClr val="FF0000"/>
                </a:solidFill>
                <a:ea typeface="MS PGothic" charset="-128"/>
              </a:rPr>
              <a:t>Each row is stored in one page </a:t>
            </a:r>
          </a:p>
          <a:p>
            <a:pPr lvl="1">
              <a:lnSpc>
                <a:spcPct val="90000"/>
              </a:lnSpc>
              <a:tabLst>
                <a:tab pos="3317875" algn="l"/>
                <a:tab pos="3649663" algn="l"/>
              </a:tabLst>
            </a:pPr>
            <a:r>
              <a:rPr lang="en-US" altLang="en-US" dirty="0">
                <a:ea typeface="MS PGothic" charset="-128"/>
              </a:rPr>
              <a:t>Program 1 	</a:t>
            </a:r>
          </a:p>
          <a:p>
            <a:pPr>
              <a:lnSpc>
                <a:spcPct val="90000"/>
              </a:lnSpc>
              <a:buFont typeface="Monotype Sorts" charset="2"/>
              <a:buNone/>
              <a:tabLst>
                <a:tab pos="3317875" algn="l"/>
                <a:tab pos="3649663" algn="l"/>
              </a:tabLst>
            </a:pPr>
            <a:r>
              <a:rPr lang="en-US" altLang="en-US" sz="2200" b="1" dirty="0">
                <a:latin typeface="Courier New" charset="0"/>
                <a:ea typeface="MS PGothic" charset="-128"/>
              </a:rPr>
              <a:t>                for (j = 0; j &lt; 128; j++)</a:t>
            </a:r>
            <a:br>
              <a:rPr lang="en-US" altLang="en-US" sz="2200" b="1" dirty="0">
                <a:latin typeface="Courier New" charset="0"/>
                <a:ea typeface="MS PGothic" charset="-128"/>
              </a:rPr>
            </a:br>
            <a:r>
              <a:rPr lang="en-US" altLang="en-US" sz="2200" b="1" dirty="0">
                <a:latin typeface="Courier New" charset="0"/>
                <a:ea typeface="MS PGothic" charset="-128"/>
              </a:rPr>
              <a:t>                  for (</a:t>
            </a:r>
            <a:r>
              <a:rPr lang="en-US" altLang="en-US" sz="2200" b="1" dirty="0" err="1">
                <a:latin typeface="Courier New" charset="0"/>
                <a:ea typeface="MS PGothic" charset="-128"/>
              </a:rPr>
              <a:t>i</a:t>
            </a:r>
            <a:r>
              <a:rPr lang="en-US" altLang="en-US" sz="2200" b="1" dirty="0">
                <a:latin typeface="Courier New" charset="0"/>
                <a:ea typeface="MS PGothic" charset="-128"/>
              </a:rPr>
              <a:t> = 0; </a:t>
            </a:r>
            <a:r>
              <a:rPr lang="en-US" altLang="en-US" sz="2200" b="1" dirty="0" err="1">
                <a:latin typeface="Courier New" charset="0"/>
                <a:ea typeface="MS PGothic" charset="-128"/>
              </a:rPr>
              <a:t>i</a:t>
            </a:r>
            <a:r>
              <a:rPr lang="en-US" altLang="en-US" sz="2200" b="1" dirty="0">
                <a:latin typeface="Courier New" charset="0"/>
                <a:ea typeface="MS PGothic" charset="-128"/>
              </a:rPr>
              <a:t> &lt; 128; </a:t>
            </a:r>
            <a:r>
              <a:rPr lang="en-US" altLang="en-US" sz="2200" b="1" dirty="0" err="1">
                <a:latin typeface="Courier New" charset="0"/>
                <a:ea typeface="MS PGothic" charset="-128"/>
              </a:rPr>
              <a:t>i</a:t>
            </a:r>
            <a:r>
              <a:rPr lang="en-US" altLang="en-US" sz="2200" b="1" dirty="0">
                <a:latin typeface="Courier New" charset="0"/>
                <a:ea typeface="MS PGothic" charset="-128"/>
              </a:rPr>
              <a:t>++)</a:t>
            </a:r>
            <a:br>
              <a:rPr lang="en-US" altLang="en-US" sz="2200" b="1" dirty="0">
                <a:latin typeface="Courier New" charset="0"/>
                <a:ea typeface="MS PGothic" charset="-128"/>
              </a:rPr>
            </a:br>
            <a:r>
              <a:rPr lang="en-US" altLang="en-US" sz="2200" b="1" dirty="0">
                <a:latin typeface="Courier New" charset="0"/>
                <a:ea typeface="MS PGothic" charset="-128"/>
              </a:rPr>
              <a:t>                        data[</a:t>
            </a:r>
            <a:r>
              <a:rPr lang="en-US" altLang="en-US" sz="2200" b="1" dirty="0" err="1">
                <a:latin typeface="Courier New" charset="0"/>
                <a:ea typeface="MS PGothic" charset="-128"/>
              </a:rPr>
              <a:t>i,j</a:t>
            </a:r>
            <a:r>
              <a:rPr lang="en-US" altLang="en-US" sz="2200" b="1" dirty="0">
                <a:latin typeface="Courier New" charset="0"/>
                <a:ea typeface="MS PGothic" charset="-128"/>
              </a:rPr>
              <a:t>] = 0;</a:t>
            </a:r>
            <a:br>
              <a:rPr lang="en-US" altLang="en-US" dirty="0">
                <a:latin typeface="Courier New" charset="0"/>
                <a:ea typeface="MS PGothic" charset="-128"/>
              </a:rPr>
            </a:br>
            <a:endParaRPr lang="en-US" altLang="en-US" dirty="0">
              <a:latin typeface="Courier New" charset="0"/>
              <a:ea typeface="MS PGothic" charset="-128"/>
            </a:endParaRPr>
          </a:p>
          <a:p>
            <a:pPr lvl="1">
              <a:lnSpc>
                <a:spcPct val="90000"/>
              </a:lnSpc>
              <a:buFont typeface="Monotype Sorts" charset="2"/>
              <a:buNone/>
              <a:tabLst>
                <a:tab pos="3317875" algn="l"/>
                <a:tab pos="3649663" algn="l"/>
              </a:tabLst>
            </a:pPr>
            <a:r>
              <a:rPr lang="en-US" altLang="en-US" dirty="0">
                <a:ea typeface="MS PGothic" charset="-128"/>
              </a:rPr>
              <a:t>     </a:t>
            </a:r>
            <a:r>
              <a:rPr lang="en-US" altLang="en-US" dirty="0">
                <a:solidFill>
                  <a:srgbClr val="0070C0"/>
                </a:solidFill>
                <a:ea typeface="MS PGothic" charset="-128"/>
              </a:rPr>
              <a:t>128 x 128 = 16,384 page faults </a:t>
            </a:r>
            <a:br>
              <a:rPr lang="en-US" altLang="en-US" dirty="0">
                <a:ea typeface="MS PGothic" charset="-128"/>
              </a:rPr>
            </a:br>
            <a:endParaRPr lang="en-US" altLang="en-US" dirty="0">
              <a:ea typeface="MS PGothic" charset="-128"/>
            </a:endParaRPr>
          </a:p>
          <a:p>
            <a:pPr lvl="1">
              <a:lnSpc>
                <a:spcPct val="90000"/>
              </a:lnSpc>
              <a:tabLst>
                <a:tab pos="3317875" algn="l"/>
                <a:tab pos="3649663" algn="l"/>
              </a:tabLst>
            </a:pPr>
            <a:r>
              <a:rPr lang="en-US" altLang="en-US" dirty="0">
                <a:ea typeface="MS PGothic" charset="-128"/>
              </a:rPr>
              <a:t>Program 2 </a:t>
            </a:r>
            <a:r>
              <a:rPr lang="en-US" altLang="en-US" sz="2200" dirty="0">
                <a:ea typeface="MS PGothic" charset="-128"/>
              </a:rPr>
              <a:t>	</a:t>
            </a:r>
          </a:p>
          <a:p>
            <a:pPr lvl="1">
              <a:lnSpc>
                <a:spcPct val="90000"/>
              </a:lnSpc>
              <a:buFont typeface="Monotype Sorts" charset="2"/>
              <a:buNone/>
              <a:tabLst>
                <a:tab pos="3317875" algn="l"/>
                <a:tab pos="3649663" algn="l"/>
              </a:tabLst>
            </a:pPr>
            <a:r>
              <a:rPr lang="en-US" altLang="en-US" sz="2200" b="1" dirty="0">
                <a:latin typeface="Courier New" charset="0"/>
                <a:ea typeface="MS PGothic" charset="-128"/>
              </a:rPr>
              <a:t>             for (</a:t>
            </a:r>
            <a:r>
              <a:rPr lang="en-US" altLang="en-US" sz="2200" b="1" dirty="0" err="1">
                <a:latin typeface="Courier New" charset="0"/>
                <a:ea typeface="MS PGothic" charset="-128"/>
              </a:rPr>
              <a:t>i</a:t>
            </a:r>
            <a:r>
              <a:rPr lang="en-US" altLang="en-US" sz="2200" b="1" dirty="0">
                <a:latin typeface="Courier New" charset="0"/>
                <a:ea typeface="MS PGothic" charset="-128"/>
              </a:rPr>
              <a:t> = 0; </a:t>
            </a:r>
            <a:r>
              <a:rPr lang="en-US" altLang="en-US" sz="2200" b="1" dirty="0" err="1">
                <a:latin typeface="Courier New" charset="0"/>
                <a:ea typeface="MS PGothic" charset="-128"/>
              </a:rPr>
              <a:t>i</a:t>
            </a:r>
            <a:r>
              <a:rPr lang="en-US" altLang="en-US" sz="2200" b="1" dirty="0">
                <a:latin typeface="Courier New" charset="0"/>
                <a:ea typeface="MS PGothic" charset="-128"/>
              </a:rPr>
              <a:t> &lt; 128; </a:t>
            </a:r>
            <a:r>
              <a:rPr lang="en-US" altLang="en-US" sz="2200" b="1" dirty="0" err="1">
                <a:latin typeface="Courier New" charset="0"/>
                <a:ea typeface="MS PGothic" charset="-128"/>
              </a:rPr>
              <a:t>i</a:t>
            </a:r>
            <a:r>
              <a:rPr lang="en-US" altLang="en-US" sz="2200" b="1" dirty="0">
                <a:latin typeface="Courier New" charset="0"/>
                <a:ea typeface="MS PGothic" charset="-128"/>
              </a:rPr>
              <a:t>++)</a:t>
            </a:r>
            <a:br>
              <a:rPr lang="en-US" altLang="en-US" sz="2200" b="1" dirty="0">
                <a:latin typeface="Courier New" charset="0"/>
                <a:ea typeface="MS PGothic" charset="-128"/>
              </a:rPr>
            </a:br>
            <a:r>
              <a:rPr lang="en-US" altLang="en-US" sz="2200" b="1" dirty="0">
                <a:latin typeface="Courier New" charset="0"/>
                <a:ea typeface="MS PGothic" charset="-128"/>
              </a:rPr>
              <a:t>               for (j = 0; j &lt; 128; j++)</a:t>
            </a:r>
            <a:br>
              <a:rPr lang="en-US" altLang="en-US" sz="2200" b="1" dirty="0">
                <a:latin typeface="Courier New" charset="0"/>
                <a:ea typeface="MS PGothic" charset="-128"/>
              </a:rPr>
            </a:br>
            <a:r>
              <a:rPr lang="en-US" altLang="en-US" sz="2200" b="1" dirty="0">
                <a:latin typeface="Courier New" charset="0"/>
                <a:ea typeface="MS PGothic" charset="-128"/>
              </a:rPr>
              <a:t>                     data[</a:t>
            </a:r>
            <a:r>
              <a:rPr lang="en-US" altLang="en-US" sz="2200" b="1" dirty="0" err="1">
                <a:latin typeface="Courier New" charset="0"/>
                <a:ea typeface="MS PGothic" charset="-128"/>
              </a:rPr>
              <a:t>i,j</a:t>
            </a:r>
            <a:r>
              <a:rPr lang="en-US" altLang="en-US" sz="2200" b="1" dirty="0">
                <a:latin typeface="Courier New" charset="0"/>
                <a:ea typeface="MS PGothic" charset="-128"/>
              </a:rPr>
              <a:t>] = 0;</a:t>
            </a:r>
          </a:p>
          <a:p>
            <a:pPr lvl="1">
              <a:lnSpc>
                <a:spcPct val="90000"/>
              </a:lnSpc>
              <a:buFont typeface="Monotype Sorts" charset="2"/>
              <a:buNone/>
              <a:tabLst>
                <a:tab pos="3317875" algn="l"/>
                <a:tab pos="3649663" algn="l"/>
              </a:tabLst>
            </a:pPr>
            <a:br>
              <a:rPr lang="en-US" altLang="en-US" dirty="0">
                <a:ea typeface="MS PGothic" charset="-128"/>
              </a:rPr>
            </a:br>
            <a:r>
              <a:rPr lang="en-US" altLang="en-US" dirty="0">
                <a:solidFill>
                  <a:srgbClr val="0070C0"/>
                </a:solidFill>
                <a:ea typeface="MS PGothic" charset="-128"/>
              </a:rPr>
              <a:t>128 page faults</a:t>
            </a:r>
          </a:p>
        </p:txBody>
      </p:sp>
      <p:sp>
        <p:nvSpPr>
          <p:cNvPr id="84995" name="文本框 1"/>
          <p:cNvSpPr txBox="1">
            <a:spLocks noChangeArrowheads="1"/>
          </p:cNvSpPr>
          <p:nvPr/>
        </p:nvSpPr>
        <p:spPr bwMode="auto">
          <a:xfrm>
            <a:off x="4918075" y="1119188"/>
            <a:ext cx="3921125" cy="369887"/>
          </a:xfrm>
          <a:prstGeom prst="rect">
            <a:avLst/>
          </a:prstGeom>
          <a:noFill/>
          <a:ln w="9525">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r>
              <a:rPr kumimoji="1" lang="en-US" altLang="zh-CN" b="1" dirty="0">
                <a:solidFill>
                  <a:srgbClr val="FF0000"/>
                </a:solidFill>
              </a:rPr>
              <a:t>1 physical frame allocated</a:t>
            </a:r>
            <a:endParaRPr kumimoji="1" lang="zh-CN" altLang="en-US" b="1" dirty="0">
              <a:solidFill>
                <a:srgbClr val="FF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ctrTitle"/>
          </p:nvPr>
        </p:nvSpPr>
        <p:spPr/>
        <p:txBody>
          <a:bodyPr/>
          <a:lstStyle/>
          <a:p>
            <a:pPr eaLnBrk="1" hangingPunct="1"/>
            <a:r>
              <a:rPr lang="en-US" altLang="en-US">
                <a:ea typeface="MS PGothic" charset="-128"/>
              </a:rPr>
              <a:t>End of Chapter 9(2)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030288" y="188913"/>
            <a:ext cx="7656512" cy="576262"/>
          </a:xfrm>
        </p:spPr>
        <p:txBody>
          <a:bodyPr/>
          <a:lstStyle/>
          <a:p>
            <a:pPr eaLnBrk="1" hangingPunct="1"/>
            <a:r>
              <a:rPr lang="en-US" altLang="en-US" dirty="0">
                <a:ea typeface="MS PGothic" charset="-128"/>
              </a:rPr>
              <a:t>Global vs. Local Replacement</a:t>
            </a:r>
          </a:p>
        </p:txBody>
      </p:sp>
      <p:sp>
        <p:nvSpPr>
          <p:cNvPr id="17410" name="Rectangle 3"/>
          <p:cNvSpPr>
            <a:spLocks noGrp="1" noChangeArrowheads="1"/>
          </p:cNvSpPr>
          <p:nvPr>
            <p:ph type="body" idx="1"/>
          </p:nvPr>
        </p:nvSpPr>
        <p:spPr>
          <a:xfrm>
            <a:off x="774700" y="490538"/>
            <a:ext cx="7808913" cy="5254625"/>
          </a:xfrm>
        </p:spPr>
        <p:txBody>
          <a:bodyPr/>
          <a:lstStyle/>
          <a:p>
            <a:pPr>
              <a:buFont typeface="Monotype Sorts" charset="2"/>
              <a:buNone/>
            </a:pPr>
            <a:endParaRPr lang="en-US" altLang="en-US" sz="2400" dirty="0">
              <a:ea typeface="MS PGothic" charset="-128"/>
            </a:endParaRPr>
          </a:p>
          <a:p>
            <a:r>
              <a:rPr lang="en-US" altLang="en-US" sz="2400" b="1" dirty="0">
                <a:solidFill>
                  <a:srgbClr val="3366FF"/>
                </a:solidFill>
                <a:ea typeface="MS PGothic" charset="-128"/>
              </a:rPr>
              <a:t>Local replacement</a:t>
            </a:r>
            <a:r>
              <a:rPr lang="en-US" altLang="en-US" sz="2400" dirty="0">
                <a:solidFill>
                  <a:srgbClr val="3366FF"/>
                </a:solidFill>
                <a:ea typeface="MS PGothic" charset="-128"/>
              </a:rPr>
              <a:t> </a:t>
            </a:r>
            <a:r>
              <a:rPr lang="en-US" altLang="en-US" sz="2400" dirty="0">
                <a:ea typeface="MS PGothic" charset="-128"/>
              </a:rPr>
              <a:t>– each process selects from only its own set of allocated frames</a:t>
            </a:r>
          </a:p>
          <a:p>
            <a:pPr lvl="1"/>
            <a:r>
              <a:rPr lang="en-US" altLang="en-US" sz="2000" dirty="0">
                <a:ea typeface="MS PGothic" charset="-128"/>
              </a:rPr>
              <a:t>More consistent per-process performance</a:t>
            </a:r>
          </a:p>
          <a:p>
            <a:pPr lvl="1"/>
            <a:r>
              <a:rPr lang="en-US" altLang="en-US" sz="2000" dirty="0">
                <a:ea typeface="MS PGothic" charset="-128"/>
              </a:rPr>
              <a:t>But possibly under-utilized memory</a:t>
            </a:r>
          </a:p>
          <a:p>
            <a:pPr lvl="1"/>
            <a:endParaRPr lang="en-US" altLang="en-US" sz="2400" dirty="0">
              <a:ea typeface="MS PGothic" charset="-128"/>
            </a:endParaRPr>
          </a:p>
          <a:p>
            <a:r>
              <a:rPr lang="en-US" altLang="en-US" sz="2400" b="1" dirty="0">
                <a:solidFill>
                  <a:srgbClr val="3366FF"/>
                </a:solidFill>
                <a:ea typeface="MS PGothic" charset="-128"/>
              </a:rPr>
              <a:t>Global replacement</a:t>
            </a:r>
            <a:r>
              <a:rPr lang="en-US" altLang="en-US" sz="2400" dirty="0">
                <a:solidFill>
                  <a:srgbClr val="3366FF"/>
                </a:solidFill>
                <a:ea typeface="MS PGothic" charset="-128"/>
              </a:rPr>
              <a:t> </a:t>
            </a:r>
            <a:r>
              <a:rPr lang="en-US" altLang="en-US" sz="2400" dirty="0">
                <a:ea typeface="MS PGothic" charset="-128"/>
              </a:rPr>
              <a:t>– process selects a replacement frame from the set of all frames; one process can take a frame from another</a:t>
            </a:r>
          </a:p>
          <a:p>
            <a:pPr lvl="1"/>
            <a:r>
              <a:rPr lang="en-US" altLang="en-US" sz="2000" dirty="0">
                <a:ea typeface="MS PGothic" charset="-128"/>
              </a:rPr>
              <a:t>Then process execution time can vary greatly</a:t>
            </a:r>
          </a:p>
          <a:p>
            <a:pPr lvl="1"/>
            <a:r>
              <a:rPr lang="en-US" altLang="en-US" sz="2000" dirty="0">
                <a:ea typeface="MS PGothic" charset="-128"/>
              </a:rPr>
              <a:t>But greater throughput so more common</a:t>
            </a:r>
          </a:p>
          <a:p>
            <a:pPr lvl="1"/>
            <a:endParaRPr lang="en-US" altLang="en-US" dirty="0">
              <a:ea typeface="MS PGothic" charset="-128"/>
            </a:endParaRPr>
          </a:p>
          <a:p>
            <a:pPr lvl="1"/>
            <a:endParaRPr lang="en-US" altLang="en-US" dirty="0">
              <a:ea typeface="MS PGothic" charset="-128"/>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Summary</a:t>
            </a:r>
            <a:endParaRPr kumimoji="1" lang="zh-CN" altLang="en-US" dirty="0"/>
          </a:p>
        </p:txBody>
      </p:sp>
      <p:sp>
        <p:nvSpPr>
          <p:cNvPr id="3" name="内容占位符 2"/>
          <p:cNvSpPr>
            <a:spLocks noGrp="1"/>
          </p:cNvSpPr>
          <p:nvPr>
            <p:ph idx="1"/>
          </p:nvPr>
        </p:nvSpPr>
        <p:spPr/>
        <p:txBody>
          <a:bodyPr/>
          <a:lstStyle/>
          <a:p>
            <a:r>
              <a:rPr kumimoji="1" lang="en-US" altLang="zh-CN" sz="3200" dirty="0"/>
              <a:t>Replacement </a:t>
            </a:r>
          </a:p>
          <a:p>
            <a:pPr lvl="1"/>
            <a:r>
              <a:rPr lang="en-US" altLang="zh-CN" sz="2800" dirty="0"/>
              <a:t>Memory</a:t>
            </a:r>
          </a:p>
          <a:p>
            <a:pPr lvl="1"/>
            <a:r>
              <a:rPr lang="en-US" altLang="zh-CN" sz="2800" dirty="0"/>
              <a:t>Cache</a:t>
            </a:r>
          </a:p>
          <a:p>
            <a:pPr lvl="1"/>
            <a:r>
              <a:rPr kumimoji="1" lang="en-US" altLang="zh-CN" sz="2800" dirty="0"/>
              <a:t>TLB entries</a:t>
            </a:r>
          </a:p>
          <a:p>
            <a:pPr lvl="1"/>
            <a:r>
              <a:rPr lang="is-IS" altLang="zh-CN" sz="2800" dirty="0"/>
              <a:t>…...</a:t>
            </a:r>
            <a:endParaRPr kumimoji="1" lang="zh-CN" altLang="en-US" sz="2800" dirty="0"/>
          </a:p>
        </p:txBody>
      </p:sp>
    </p:spTree>
    <p:extLst>
      <p:ext uri="{BB962C8B-B14F-4D97-AF65-F5344CB8AC3E}">
        <p14:creationId xmlns:p14="http://schemas.microsoft.com/office/powerpoint/2010/main" val="7211341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9089" name="标题 1"/>
          <p:cNvSpPr>
            <a:spLocks noGrp="1"/>
          </p:cNvSpPr>
          <p:nvPr>
            <p:ph type="title"/>
          </p:nvPr>
        </p:nvSpPr>
        <p:spPr/>
        <p:txBody>
          <a:bodyPr/>
          <a:lstStyle/>
          <a:p>
            <a:r>
              <a:rPr kumimoji="1" lang="en-US" altLang="zh-CN">
                <a:ea typeface="MS PGothic" charset="-128"/>
              </a:rPr>
              <a:t>TLB, Page Table, Main Memory, Cache</a:t>
            </a:r>
            <a:endParaRPr kumimoji="1" lang="zh-CN" altLang="en-US">
              <a:ea typeface="MS PGothic" charset="-128"/>
            </a:endParaRPr>
          </a:p>
        </p:txBody>
      </p:sp>
      <p:pic>
        <p:nvPicPr>
          <p:cNvPr id="89090"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988" y="1473200"/>
            <a:ext cx="9144000" cy="3890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501650" y="163513"/>
            <a:ext cx="7675563" cy="576262"/>
          </a:xfrm>
        </p:spPr>
        <p:txBody>
          <a:bodyPr/>
          <a:lstStyle/>
          <a:p>
            <a:pPr eaLnBrk="1" hangingPunct="1"/>
            <a:r>
              <a:rPr lang="en-US" altLang="en-US" sz="3200" dirty="0">
                <a:ea typeface="MS PGothic" charset="-128"/>
              </a:rPr>
              <a:t>Evaluate Algorithms</a:t>
            </a:r>
            <a:endParaRPr lang="en-US" altLang="en-US" dirty="0">
              <a:ea typeface="MS PGothic" charset="-128"/>
            </a:endParaRPr>
          </a:p>
        </p:txBody>
      </p:sp>
      <p:sp>
        <p:nvSpPr>
          <p:cNvPr id="19458" name="Rectangle 3"/>
          <p:cNvSpPr>
            <a:spLocks noGrp="1" noChangeArrowheads="1"/>
          </p:cNvSpPr>
          <p:nvPr>
            <p:ph type="body" idx="1"/>
          </p:nvPr>
        </p:nvSpPr>
        <p:spPr>
          <a:xfrm>
            <a:off x="869950" y="1133475"/>
            <a:ext cx="7486650" cy="4899025"/>
          </a:xfrm>
        </p:spPr>
        <p:txBody>
          <a:bodyPr/>
          <a:lstStyle/>
          <a:p>
            <a:pPr>
              <a:tabLst>
                <a:tab pos="3144838" algn="ctr"/>
              </a:tabLst>
            </a:pPr>
            <a:r>
              <a:rPr lang="en-US" altLang="en-US" sz="2400" dirty="0">
                <a:ea typeface="MS PGothic" charset="-128"/>
              </a:rPr>
              <a:t>Evaluate algorithm by running it on a particular string of memory references (</a:t>
            </a:r>
            <a:r>
              <a:rPr lang="en-US" altLang="en-US" sz="2400" dirty="0">
                <a:solidFill>
                  <a:srgbClr val="FF0000"/>
                </a:solidFill>
                <a:ea typeface="MS PGothic" charset="-128"/>
              </a:rPr>
              <a:t>reference string</a:t>
            </a:r>
            <a:r>
              <a:rPr lang="en-US" altLang="en-US" sz="2400" dirty="0">
                <a:ea typeface="MS PGothic" charset="-128"/>
              </a:rPr>
              <a:t>) and computing the number of page faults on that string</a:t>
            </a:r>
          </a:p>
          <a:p>
            <a:pPr lvl="1">
              <a:tabLst>
                <a:tab pos="3144838" algn="ctr"/>
              </a:tabLst>
            </a:pPr>
            <a:r>
              <a:rPr lang="en-US" altLang="en-US" sz="2000" dirty="0">
                <a:ea typeface="MS PGothic" charset="-128"/>
              </a:rPr>
              <a:t>String is just page numbers, not full addresses</a:t>
            </a:r>
          </a:p>
          <a:p>
            <a:pPr lvl="1">
              <a:tabLst>
                <a:tab pos="3144838" algn="ctr"/>
              </a:tabLst>
            </a:pPr>
            <a:r>
              <a:rPr lang="en-US" altLang="en-US" sz="2000" dirty="0">
                <a:ea typeface="MS PGothic" charset="-128"/>
              </a:rPr>
              <a:t>Results depend on </a:t>
            </a:r>
            <a:r>
              <a:rPr lang="en-US" altLang="en-US" sz="2000" dirty="0">
                <a:solidFill>
                  <a:srgbClr val="FF0000"/>
                </a:solidFill>
                <a:ea typeface="MS PGothic" charset="-128"/>
              </a:rPr>
              <a:t>number of frames </a:t>
            </a:r>
            <a:r>
              <a:rPr lang="en-US" altLang="en-US" sz="2000" dirty="0">
                <a:ea typeface="MS PGothic" charset="-128"/>
              </a:rPr>
              <a:t>available</a:t>
            </a:r>
          </a:p>
          <a:p>
            <a:pPr lvl="1">
              <a:tabLst>
                <a:tab pos="3144838" algn="ctr"/>
              </a:tabLst>
            </a:pPr>
            <a:endParaRPr lang="en-US" altLang="en-US" sz="2000" dirty="0">
              <a:ea typeface="MS PGothic" charset="-128"/>
            </a:endParaRPr>
          </a:p>
          <a:p>
            <a:pPr>
              <a:tabLst>
                <a:tab pos="3144838" algn="ctr"/>
              </a:tabLst>
            </a:pPr>
            <a:r>
              <a:rPr lang="en-US" altLang="en-US" sz="2400" dirty="0">
                <a:ea typeface="MS PGothic" charset="-128"/>
              </a:rPr>
              <a:t>In all our examples, the </a:t>
            </a:r>
            <a:r>
              <a:rPr lang="en-US" altLang="en-US" sz="2400" b="1" dirty="0">
                <a:solidFill>
                  <a:srgbClr val="3366FF"/>
                </a:solidFill>
                <a:ea typeface="MS PGothic" charset="-128"/>
              </a:rPr>
              <a:t>reference string </a:t>
            </a:r>
            <a:r>
              <a:rPr lang="en-US" altLang="en-US" sz="2400" dirty="0">
                <a:ea typeface="MS PGothic" charset="-128"/>
              </a:rPr>
              <a:t>of referenced page numbers is </a:t>
            </a:r>
          </a:p>
          <a:p>
            <a:pPr lvl="1">
              <a:tabLst>
                <a:tab pos="3144838" algn="ctr"/>
              </a:tabLst>
            </a:pPr>
            <a:r>
              <a:rPr lang="en-US" altLang="en-US" sz="2400" b="1" dirty="0">
                <a:solidFill>
                  <a:srgbClr val="FF0000"/>
                </a:solidFill>
                <a:ea typeface="MS PGothic" charset="-128"/>
              </a:rPr>
              <a:t>7,0,1,2,0,  3,0,4,2,3,  0,3,2,1,2,  0,1,7,0,1</a:t>
            </a:r>
          </a:p>
          <a:p>
            <a:pPr lvl="1">
              <a:tabLst>
                <a:tab pos="3144838" algn="ctr"/>
              </a:tabLst>
            </a:pPr>
            <a:r>
              <a:rPr lang="en-US" altLang="en-US" sz="2400" b="1" dirty="0">
                <a:solidFill>
                  <a:srgbClr val="3366FF"/>
                </a:solidFill>
                <a:ea typeface="MS PGothic" charset="-128"/>
              </a:rPr>
              <a:t>3 physical frames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941388" y="176213"/>
            <a:ext cx="7821612" cy="576262"/>
          </a:xfrm>
        </p:spPr>
        <p:txBody>
          <a:bodyPr/>
          <a:lstStyle/>
          <a:p>
            <a:pPr eaLnBrk="1" hangingPunct="1"/>
            <a:r>
              <a:rPr lang="en-US" altLang="en-US">
                <a:ea typeface="MS PGothic" charset="-128"/>
              </a:rPr>
              <a:t>First-In-First-Out (FIFO) Algorithm</a:t>
            </a:r>
          </a:p>
        </p:txBody>
      </p:sp>
      <p:sp>
        <p:nvSpPr>
          <p:cNvPr id="23554" name="Rectangle 3"/>
          <p:cNvSpPr>
            <a:spLocks noGrp="1" noChangeArrowheads="1"/>
          </p:cNvSpPr>
          <p:nvPr>
            <p:ph type="body" idx="1"/>
          </p:nvPr>
        </p:nvSpPr>
        <p:spPr>
          <a:xfrm>
            <a:off x="368300" y="996950"/>
            <a:ext cx="8623300" cy="887413"/>
          </a:xfrm>
        </p:spPr>
        <p:txBody>
          <a:bodyPr/>
          <a:lstStyle/>
          <a:p>
            <a:r>
              <a:rPr lang="en-US" altLang="en-US" sz="2400" dirty="0">
                <a:ea typeface="MS PGothic" charset="-128"/>
              </a:rPr>
              <a:t>Reference string: </a:t>
            </a:r>
          </a:p>
          <a:p>
            <a:pPr lvl="1"/>
            <a:r>
              <a:rPr lang="en-US" altLang="en-US" sz="2400" b="1" dirty="0">
                <a:solidFill>
                  <a:srgbClr val="FF0000"/>
                </a:solidFill>
                <a:ea typeface="MS PGothic" charset="-128"/>
              </a:rPr>
              <a:t>    7,0,1,2,0,  3,0,4,2,3,  0,3,2,1,2,  0,1,7,0,1</a:t>
            </a:r>
          </a:p>
          <a:p>
            <a:r>
              <a:rPr lang="en-US" altLang="en-US" sz="2400" dirty="0">
                <a:ea typeface="MS PGothic" charset="-128"/>
              </a:rPr>
              <a:t>3 frames (3 pages can be in memory at a time per process)</a:t>
            </a:r>
          </a:p>
          <a:p>
            <a:pPr>
              <a:buFont typeface="Monotype Sorts" charset="2"/>
              <a:buNone/>
            </a:pPr>
            <a:endParaRPr lang="en-US" altLang="en-US" sz="2400" dirty="0">
              <a:ea typeface="MS PGothic" charset="-128"/>
            </a:endParaRPr>
          </a:p>
          <a:p>
            <a:pPr>
              <a:buFont typeface="Monotype Sorts" charset="2"/>
              <a:buNone/>
            </a:pPr>
            <a:endParaRPr lang="en-US" altLang="en-US" sz="2400" dirty="0">
              <a:ea typeface="MS PGothic" charset="-128"/>
            </a:endParaRPr>
          </a:p>
          <a:p>
            <a:pPr>
              <a:buFont typeface="Monotype Sorts" charset="2"/>
              <a:buNone/>
            </a:pPr>
            <a:br>
              <a:rPr lang="en-US" altLang="en-US" sz="2400" dirty="0">
                <a:ea typeface="MS PGothic" charset="-128"/>
              </a:rPr>
            </a:br>
            <a:endParaRPr lang="en-US" altLang="en-US" sz="2400" dirty="0">
              <a:ea typeface="MS PGothic" charset="-128"/>
            </a:endParaRPr>
          </a:p>
          <a:p>
            <a:pPr>
              <a:buFont typeface="Monotype Sorts" charset="2"/>
              <a:buNone/>
            </a:pPr>
            <a:endParaRPr lang="en-US" altLang="en-US" sz="2400" dirty="0">
              <a:ea typeface="MS PGothic" charset="-128"/>
            </a:endParaRPr>
          </a:p>
          <a:p>
            <a:pPr>
              <a:buFont typeface="Monotype Sorts" charset="2"/>
              <a:buNone/>
            </a:pPr>
            <a:endParaRPr lang="en-US" altLang="en-US" sz="2400" dirty="0">
              <a:ea typeface="MS PGothic" charset="-128"/>
            </a:endParaRPr>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275" y="3182938"/>
            <a:ext cx="9144000" cy="250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62748601-E89B-4EE6-A62F-7BA77DBBA9C2}"/>
              </a:ext>
            </a:extLst>
          </p:cNvPr>
          <p:cNvSpPr/>
          <p:nvPr/>
        </p:nvSpPr>
        <p:spPr bwMode="auto">
          <a:xfrm>
            <a:off x="271130"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6" name="矩形 5">
            <a:extLst>
              <a:ext uri="{FF2B5EF4-FFF2-40B4-BE49-F238E27FC236}">
                <a16:creationId xmlns:a16="http://schemas.microsoft.com/office/drawing/2014/main" id="{C7F94B8D-AA8C-4A0E-9F58-67F4F351E78A}"/>
              </a:ext>
            </a:extLst>
          </p:cNvPr>
          <p:cNvSpPr/>
          <p:nvPr/>
        </p:nvSpPr>
        <p:spPr bwMode="auto">
          <a:xfrm>
            <a:off x="673763"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7" name="矩形 6">
            <a:extLst>
              <a:ext uri="{FF2B5EF4-FFF2-40B4-BE49-F238E27FC236}">
                <a16:creationId xmlns:a16="http://schemas.microsoft.com/office/drawing/2014/main" id="{2D37F14B-F499-4006-88FC-61EDAC80366F}"/>
              </a:ext>
            </a:extLst>
          </p:cNvPr>
          <p:cNvSpPr/>
          <p:nvPr/>
        </p:nvSpPr>
        <p:spPr bwMode="auto">
          <a:xfrm>
            <a:off x="1123874"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sp>
        <p:nvSpPr>
          <p:cNvPr id="8" name="矩形 7">
            <a:extLst>
              <a:ext uri="{FF2B5EF4-FFF2-40B4-BE49-F238E27FC236}">
                <a16:creationId xmlns:a16="http://schemas.microsoft.com/office/drawing/2014/main" id="{B75A2C0B-090A-45E4-BB84-F09F5530872F}"/>
              </a:ext>
            </a:extLst>
          </p:cNvPr>
          <p:cNvSpPr/>
          <p:nvPr/>
        </p:nvSpPr>
        <p:spPr bwMode="auto">
          <a:xfrm>
            <a:off x="1573985"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4" name="表格 3">
            <a:extLst>
              <a:ext uri="{FF2B5EF4-FFF2-40B4-BE49-F238E27FC236}">
                <a16:creationId xmlns:a16="http://schemas.microsoft.com/office/drawing/2014/main" id="{9513DE13-1F1F-4043-8A4E-95224BBABCD7}"/>
              </a:ext>
            </a:extLst>
          </p:cNvPr>
          <p:cNvGraphicFramePr>
            <a:graphicFrameLocks noGrp="1"/>
          </p:cNvGraphicFramePr>
          <p:nvPr>
            <p:extLst>
              <p:ext uri="{D42A27DB-BD31-4B8C-83A1-F6EECF244321}">
                <p14:modId xmlns:p14="http://schemas.microsoft.com/office/powerpoint/2010/main" val="1152266582"/>
              </p:ext>
            </p:extLst>
          </p:nvPr>
        </p:nvGraphicFramePr>
        <p:xfrm>
          <a:off x="1736650" y="5427936"/>
          <a:ext cx="262272" cy="1097280"/>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9" name="文本框 8">
            <a:extLst>
              <a:ext uri="{FF2B5EF4-FFF2-40B4-BE49-F238E27FC236}">
                <a16:creationId xmlns:a16="http://schemas.microsoft.com/office/drawing/2014/main" id="{42A34B0C-A0F9-426A-B99B-BD7E74C0D81E}"/>
              </a:ext>
            </a:extLst>
          </p:cNvPr>
          <p:cNvSpPr txBox="1"/>
          <p:nvPr/>
        </p:nvSpPr>
        <p:spPr>
          <a:xfrm>
            <a:off x="314619" y="6016314"/>
            <a:ext cx="1398182" cy="369332"/>
          </a:xfrm>
          <a:prstGeom prst="rect">
            <a:avLst/>
          </a:prstGeom>
          <a:noFill/>
        </p:spPr>
        <p:txBody>
          <a:bodyPr wrap="square" rtlCol="0">
            <a:spAutoFit/>
          </a:bodyPr>
          <a:lstStyle/>
          <a:p>
            <a:r>
              <a:rPr lang="en-US" altLang="zh-CN" dirty="0">
                <a:solidFill>
                  <a:srgbClr val="FF0000"/>
                </a:solidFill>
              </a:rPr>
              <a:t>Ordered:</a:t>
            </a:r>
            <a:endParaRPr lang="zh-CN" altLang="en-US" dirty="0">
              <a:solidFill>
                <a:srgbClr val="FF0000"/>
              </a:solidFill>
            </a:endParaRPr>
          </a:p>
        </p:txBody>
      </p:sp>
      <p:sp>
        <p:nvSpPr>
          <p:cNvPr id="12" name="矩形 11">
            <a:extLst>
              <a:ext uri="{FF2B5EF4-FFF2-40B4-BE49-F238E27FC236}">
                <a16:creationId xmlns:a16="http://schemas.microsoft.com/office/drawing/2014/main" id="{10E8D746-B10C-4014-B2AB-1F167C04D1DB}"/>
              </a:ext>
            </a:extLst>
          </p:cNvPr>
          <p:cNvSpPr/>
          <p:nvPr/>
        </p:nvSpPr>
        <p:spPr bwMode="auto">
          <a:xfrm>
            <a:off x="2449399"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3" name="表格 12">
            <a:extLst>
              <a:ext uri="{FF2B5EF4-FFF2-40B4-BE49-F238E27FC236}">
                <a16:creationId xmlns:a16="http://schemas.microsoft.com/office/drawing/2014/main" id="{9C8D89DE-8C7E-4F0A-8EB0-135BCBF88DD2}"/>
              </a:ext>
            </a:extLst>
          </p:cNvPr>
          <p:cNvGraphicFramePr>
            <a:graphicFrameLocks noGrp="1"/>
          </p:cNvGraphicFramePr>
          <p:nvPr>
            <p:extLst>
              <p:ext uri="{D42A27DB-BD31-4B8C-83A1-F6EECF244321}">
                <p14:modId xmlns:p14="http://schemas.microsoft.com/office/powerpoint/2010/main" val="765326633"/>
              </p:ext>
            </p:extLst>
          </p:nvPr>
        </p:nvGraphicFramePr>
        <p:xfrm>
          <a:off x="2596116" y="5431481"/>
          <a:ext cx="262272" cy="1097280"/>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57963">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57963">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57963">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14" name="矩形 13">
            <a:extLst>
              <a:ext uri="{FF2B5EF4-FFF2-40B4-BE49-F238E27FC236}">
                <a16:creationId xmlns:a16="http://schemas.microsoft.com/office/drawing/2014/main" id="{5CBBD623-DE85-43F2-B4A7-AEB20F86894B}"/>
              </a:ext>
            </a:extLst>
          </p:cNvPr>
          <p:cNvSpPr/>
          <p:nvPr/>
        </p:nvSpPr>
        <p:spPr bwMode="auto">
          <a:xfrm>
            <a:off x="2904827" y="3535326"/>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5" name="表格 14">
            <a:extLst>
              <a:ext uri="{FF2B5EF4-FFF2-40B4-BE49-F238E27FC236}">
                <a16:creationId xmlns:a16="http://schemas.microsoft.com/office/drawing/2014/main" id="{22C2C0C0-4C45-4096-A5AF-7BBE3E5C54EC}"/>
              </a:ext>
            </a:extLst>
          </p:cNvPr>
          <p:cNvGraphicFramePr>
            <a:graphicFrameLocks noGrp="1"/>
          </p:cNvGraphicFramePr>
          <p:nvPr>
            <p:extLst>
              <p:ext uri="{D42A27DB-BD31-4B8C-83A1-F6EECF244321}">
                <p14:modId xmlns:p14="http://schemas.microsoft.com/office/powerpoint/2010/main" val="1929611406"/>
              </p:ext>
            </p:extLst>
          </p:nvPr>
        </p:nvGraphicFramePr>
        <p:xfrm>
          <a:off x="3051544" y="5422604"/>
          <a:ext cx="262272" cy="1104384"/>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16" name="矩形 15">
            <a:extLst>
              <a:ext uri="{FF2B5EF4-FFF2-40B4-BE49-F238E27FC236}">
                <a16:creationId xmlns:a16="http://schemas.microsoft.com/office/drawing/2014/main" id="{66C3E587-B616-4E2C-900D-3162DD9DC8C9}"/>
              </a:ext>
            </a:extLst>
          </p:cNvPr>
          <p:cNvSpPr/>
          <p:nvPr/>
        </p:nvSpPr>
        <p:spPr bwMode="auto">
          <a:xfrm>
            <a:off x="3356712"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7" name="表格 16">
            <a:extLst>
              <a:ext uri="{FF2B5EF4-FFF2-40B4-BE49-F238E27FC236}">
                <a16:creationId xmlns:a16="http://schemas.microsoft.com/office/drawing/2014/main" id="{24120A01-952E-48A5-8DAF-898BC9835BE4}"/>
              </a:ext>
            </a:extLst>
          </p:cNvPr>
          <p:cNvGraphicFramePr>
            <a:graphicFrameLocks noGrp="1"/>
          </p:cNvGraphicFramePr>
          <p:nvPr>
            <p:extLst>
              <p:ext uri="{D42A27DB-BD31-4B8C-83A1-F6EECF244321}">
                <p14:modId xmlns:p14="http://schemas.microsoft.com/office/powerpoint/2010/main" val="1418160654"/>
              </p:ext>
            </p:extLst>
          </p:nvPr>
        </p:nvGraphicFramePr>
        <p:xfrm>
          <a:off x="3503429" y="5420832"/>
          <a:ext cx="262272" cy="1104384"/>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18" name="矩形 17">
            <a:extLst>
              <a:ext uri="{FF2B5EF4-FFF2-40B4-BE49-F238E27FC236}">
                <a16:creationId xmlns:a16="http://schemas.microsoft.com/office/drawing/2014/main" id="{0CA16C28-49EA-4D55-B2D8-E83E3CA08E37}"/>
              </a:ext>
            </a:extLst>
          </p:cNvPr>
          <p:cNvSpPr/>
          <p:nvPr/>
        </p:nvSpPr>
        <p:spPr bwMode="auto">
          <a:xfrm>
            <a:off x="3797294"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19" name="表格 18">
            <a:extLst>
              <a:ext uri="{FF2B5EF4-FFF2-40B4-BE49-F238E27FC236}">
                <a16:creationId xmlns:a16="http://schemas.microsoft.com/office/drawing/2014/main" id="{AABA1F1C-2312-450E-B042-611D6A649205}"/>
              </a:ext>
            </a:extLst>
          </p:cNvPr>
          <p:cNvGraphicFramePr>
            <a:graphicFrameLocks noGrp="1"/>
          </p:cNvGraphicFramePr>
          <p:nvPr>
            <p:extLst>
              <p:ext uri="{D42A27DB-BD31-4B8C-83A1-F6EECF244321}">
                <p14:modId xmlns:p14="http://schemas.microsoft.com/office/powerpoint/2010/main" val="1872467411"/>
              </p:ext>
            </p:extLst>
          </p:nvPr>
        </p:nvGraphicFramePr>
        <p:xfrm>
          <a:off x="3944011" y="5420832"/>
          <a:ext cx="262272" cy="1104384"/>
        </p:xfrm>
        <a:graphic>
          <a:graphicData uri="http://schemas.openxmlformats.org/drawingml/2006/table">
            <a:tbl>
              <a:tblPr firstRow="1" bandRow="1">
                <a:tableStyleId>{5C22544A-7EE6-4342-B048-85BDC9FD1C3A}</a:tableStyleId>
              </a:tblPr>
              <a:tblGrid>
                <a:gridCol w="262272">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4</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0" name="矩形 19">
            <a:extLst>
              <a:ext uri="{FF2B5EF4-FFF2-40B4-BE49-F238E27FC236}">
                <a16:creationId xmlns:a16="http://schemas.microsoft.com/office/drawing/2014/main" id="{E1094C77-FCBA-43A3-A204-C05FE4FA6C7E}"/>
              </a:ext>
            </a:extLst>
          </p:cNvPr>
          <p:cNvSpPr/>
          <p:nvPr/>
        </p:nvSpPr>
        <p:spPr bwMode="auto">
          <a:xfrm>
            <a:off x="4244120"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1" name="表格 20">
            <a:extLst>
              <a:ext uri="{FF2B5EF4-FFF2-40B4-BE49-F238E27FC236}">
                <a16:creationId xmlns:a16="http://schemas.microsoft.com/office/drawing/2014/main" id="{1F793C2D-5687-433A-B13E-3F0F6D8BBE3B}"/>
              </a:ext>
            </a:extLst>
          </p:cNvPr>
          <p:cNvGraphicFramePr>
            <a:graphicFrameLocks noGrp="1"/>
          </p:cNvGraphicFramePr>
          <p:nvPr>
            <p:extLst>
              <p:ext uri="{D42A27DB-BD31-4B8C-83A1-F6EECF244321}">
                <p14:modId xmlns:p14="http://schemas.microsoft.com/office/powerpoint/2010/main" val="4242776680"/>
              </p:ext>
            </p:extLst>
          </p:nvPr>
        </p:nvGraphicFramePr>
        <p:xfrm>
          <a:off x="4390837"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4</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2" name="矩形 21">
            <a:extLst>
              <a:ext uri="{FF2B5EF4-FFF2-40B4-BE49-F238E27FC236}">
                <a16:creationId xmlns:a16="http://schemas.microsoft.com/office/drawing/2014/main" id="{0AEBC673-5166-49E7-9211-4BCBB15A6427}"/>
              </a:ext>
            </a:extLst>
          </p:cNvPr>
          <p:cNvSpPr/>
          <p:nvPr/>
        </p:nvSpPr>
        <p:spPr bwMode="auto">
          <a:xfrm>
            <a:off x="4695530"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3" name="表格 22">
            <a:extLst>
              <a:ext uri="{FF2B5EF4-FFF2-40B4-BE49-F238E27FC236}">
                <a16:creationId xmlns:a16="http://schemas.microsoft.com/office/drawing/2014/main" id="{21CF5ADF-B053-452C-BBBA-01ECA7CED61E}"/>
              </a:ext>
            </a:extLst>
          </p:cNvPr>
          <p:cNvGraphicFramePr>
            <a:graphicFrameLocks noGrp="1"/>
          </p:cNvGraphicFramePr>
          <p:nvPr>
            <p:extLst>
              <p:ext uri="{D42A27DB-BD31-4B8C-83A1-F6EECF244321}">
                <p14:modId xmlns:p14="http://schemas.microsoft.com/office/powerpoint/2010/main" val="2934860967"/>
              </p:ext>
            </p:extLst>
          </p:nvPr>
        </p:nvGraphicFramePr>
        <p:xfrm>
          <a:off x="4842247"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3</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6" name="矩形 25">
            <a:extLst>
              <a:ext uri="{FF2B5EF4-FFF2-40B4-BE49-F238E27FC236}">
                <a16:creationId xmlns:a16="http://schemas.microsoft.com/office/drawing/2014/main" id="{5C1C40FD-0CEF-46BD-AA65-0FC6EA4FF308}"/>
              </a:ext>
            </a:extLst>
          </p:cNvPr>
          <p:cNvSpPr/>
          <p:nvPr/>
        </p:nvSpPr>
        <p:spPr bwMode="auto">
          <a:xfrm>
            <a:off x="6013314"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7" name="表格 26">
            <a:extLst>
              <a:ext uri="{FF2B5EF4-FFF2-40B4-BE49-F238E27FC236}">
                <a16:creationId xmlns:a16="http://schemas.microsoft.com/office/drawing/2014/main" id="{4D2C7504-5469-4179-AC0B-02BB672C850D}"/>
              </a:ext>
            </a:extLst>
          </p:cNvPr>
          <p:cNvGraphicFramePr>
            <a:graphicFrameLocks noGrp="1"/>
          </p:cNvGraphicFramePr>
          <p:nvPr>
            <p:extLst>
              <p:ext uri="{D42A27DB-BD31-4B8C-83A1-F6EECF244321}">
                <p14:modId xmlns:p14="http://schemas.microsoft.com/office/powerpoint/2010/main" val="439095879"/>
              </p:ext>
            </p:extLst>
          </p:nvPr>
        </p:nvGraphicFramePr>
        <p:xfrm>
          <a:off x="6160031"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3</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28" name="矩形 27">
            <a:extLst>
              <a:ext uri="{FF2B5EF4-FFF2-40B4-BE49-F238E27FC236}">
                <a16:creationId xmlns:a16="http://schemas.microsoft.com/office/drawing/2014/main" id="{2A7966A0-BE5E-4E9B-87D3-27F18C83C901}"/>
              </a:ext>
            </a:extLst>
          </p:cNvPr>
          <p:cNvSpPr/>
          <p:nvPr/>
        </p:nvSpPr>
        <p:spPr bwMode="auto">
          <a:xfrm>
            <a:off x="6462309"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29" name="表格 28">
            <a:extLst>
              <a:ext uri="{FF2B5EF4-FFF2-40B4-BE49-F238E27FC236}">
                <a16:creationId xmlns:a16="http://schemas.microsoft.com/office/drawing/2014/main" id="{263B1338-3676-45F0-9F85-371E18179D02}"/>
              </a:ext>
            </a:extLst>
          </p:cNvPr>
          <p:cNvGraphicFramePr>
            <a:graphicFrameLocks noGrp="1"/>
          </p:cNvGraphicFramePr>
          <p:nvPr>
            <p:extLst>
              <p:ext uri="{D42A27DB-BD31-4B8C-83A1-F6EECF244321}">
                <p14:modId xmlns:p14="http://schemas.microsoft.com/office/powerpoint/2010/main" val="2799585239"/>
              </p:ext>
            </p:extLst>
          </p:nvPr>
        </p:nvGraphicFramePr>
        <p:xfrm>
          <a:off x="6609026"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0</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0" name="矩形 29">
            <a:extLst>
              <a:ext uri="{FF2B5EF4-FFF2-40B4-BE49-F238E27FC236}">
                <a16:creationId xmlns:a16="http://schemas.microsoft.com/office/drawing/2014/main" id="{A65FB9C8-69D6-4233-A0E8-BEBCD642053C}"/>
              </a:ext>
            </a:extLst>
          </p:cNvPr>
          <p:cNvSpPr/>
          <p:nvPr/>
        </p:nvSpPr>
        <p:spPr bwMode="auto">
          <a:xfrm>
            <a:off x="7787442"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1" name="表格 30">
            <a:extLst>
              <a:ext uri="{FF2B5EF4-FFF2-40B4-BE49-F238E27FC236}">
                <a16:creationId xmlns:a16="http://schemas.microsoft.com/office/drawing/2014/main" id="{F06F32C9-2516-4B64-95BD-3AB0878CF1AC}"/>
              </a:ext>
            </a:extLst>
          </p:cNvPr>
          <p:cNvGraphicFramePr>
            <a:graphicFrameLocks noGrp="1"/>
          </p:cNvGraphicFramePr>
          <p:nvPr>
            <p:extLst>
              <p:ext uri="{D42A27DB-BD31-4B8C-83A1-F6EECF244321}">
                <p14:modId xmlns:p14="http://schemas.microsoft.com/office/powerpoint/2010/main" val="3086583918"/>
              </p:ext>
            </p:extLst>
          </p:nvPr>
        </p:nvGraphicFramePr>
        <p:xfrm>
          <a:off x="7944791"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1</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2</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2" name="矩形 31">
            <a:extLst>
              <a:ext uri="{FF2B5EF4-FFF2-40B4-BE49-F238E27FC236}">
                <a16:creationId xmlns:a16="http://schemas.microsoft.com/office/drawing/2014/main" id="{5411C0FD-F355-477D-85C1-6571B2ED0E2D}"/>
              </a:ext>
            </a:extLst>
          </p:cNvPr>
          <p:cNvSpPr/>
          <p:nvPr/>
        </p:nvSpPr>
        <p:spPr bwMode="auto">
          <a:xfrm>
            <a:off x="8230248"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3" name="表格 32">
            <a:extLst>
              <a:ext uri="{FF2B5EF4-FFF2-40B4-BE49-F238E27FC236}">
                <a16:creationId xmlns:a16="http://schemas.microsoft.com/office/drawing/2014/main" id="{E1D21111-7521-4D5E-8F52-3768C5C2D7C7}"/>
              </a:ext>
            </a:extLst>
          </p:cNvPr>
          <p:cNvGraphicFramePr>
            <a:graphicFrameLocks noGrp="1"/>
          </p:cNvGraphicFramePr>
          <p:nvPr>
            <p:extLst>
              <p:ext uri="{D42A27DB-BD31-4B8C-83A1-F6EECF244321}">
                <p14:modId xmlns:p14="http://schemas.microsoft.com/office/powerpoint/2010/main" val="4086123325"/>
              </p:ext>
            </p:extLst>
          </p:nvPr>
        </p:nvGraphicFramePr>
        <p:xfrm>
          <a:off x="8387597"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2</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7</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sp>
        <p:nvSpPr>
          <p:cNvPr id="34" name="矩形 33">
            <a:extLst>
              <a:ext uri="{FF2B5EF4-FFF2-40B4-BE49-F238E27FC236}">
                <a16:creationId xmlns:a16="http://schemas.microsoft.com/office/drawing/2014/main" id="{CAA2E619-1A52-41C5-989B-AF0DAE2CB378}"/>
              </a:ext>
            </a:extLst>
          </p:cNvPr>
          <p:cNvSpPr/>
          <p:nvPr/>
        </p:nvSpPr>
        <p:spPr bwMode="auto">
          <a:xfrm>
            <a:off x="8660780" y="3533554"/>
            <a:ext cx="313661" cy="388088"/>
          </a:xfrm>
          <a:prstGeom prst="rect">
            <a:avLst/>
          </a:prstGeom>
          <a:noFill/>
          <a:ln w="28575" cap="flat" cmpd="sng" algn="ctr">
            <a:solidFill>
              <a:srgbClr val="FF0000"/>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Verdana" charset="0"/>
            </a:endParaRPr>
          </a:p>
        </p:txBody>
      </p:sp>
      <p:graphicFrame>
        <p:nvGraphicFramePr>
          <p:cNvPr id="35" name="表格 34">
            <a:extLst>
              <a:ext uri="{FF2B5EF4-FFF2-40B4-BE49-F238E27FC236}">
                <a16:creationId xmlns:a16="http://schemas.microsoft.com/office/drawing/2014/main" id="{96BB3860-34B9-4736-80D6-60A2D432F385}"/>
              </a:ext>
            </a:extLst>
          </p:cNvPr>
          <p:cNvGraphicFramePr>
            <a:graphicFrameLocks noGrp="1"/>
          </p:cNvGraphicFramePr>
          <p:nvPr>
            <p:extLst>
              <p:ext uri="{D42A27DB-BD31-4B8C-83A1-F6EECF244321}">
                <p14:modId xmlns:p14="http://schemas.microsoft.com/office/powerpoint/2010/main" val="3755911658"/>
              </p:ext>
            </p:extLst>
          </p:nvPr>
        </p:nvGraphicFramePr>
        <p:xfrm>
          <a:off x="8818129" y="5420832"/>
          <a:ext cx="250275" cy="1104384"/>
        </p:xfrm>
        <a:graphic>
          <a:graphicData uri="http://schemas.openxmlformats.org/drawingml/2006/table">
            <a:tbl>
              <a:tblPr firstRow="1" bandRow="1">
                <a:tableStyleId>{5C22544A-7EE6-4342-B048-85BDC9FD1C3A}</a:tableStyleId>
              </a:tblPr>
              <a:tblGrid>
                <a:gridCol w="250275">
                  <a:extLst>
                    <a:ext uri="{9D8B030D-6E8A-4147-A177-3AD203B41FA5}">
                      <a16:colId xmlns:a16="http://schemas.microsoft.com/office/drawing/2014/main" val="2534449561"/>
                    </a:ext>
                  </a:extLst>
                </a:gridCol>
              </a:tblGrid>
              <a:tr h="368128">
                <a:tc>
                  <a:txBody>
                    <a:bodyPr/>
                    <a:lstStyle/>
                    <a:p>
                      <a:pPr algn="ctr"/>
                      <a:r>
                        <a:rPr lang="en-US" altLang="zh-CN" b="0" dirty="0">
                          <a:solidFill>
                            <a:schemeClr val="tx1"/>
                          </a:solidFill>
                        </a:rPr>
                        <a:t>7</a:t>
                      </a:r>
                      <a:endParaRPr lang="zh-CN" altLang="en-US" b="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295875025"/>
                  </a:ext>
                </a:extLst>
              </a:tr>
              <a:tr h="368128">
                <a:tc>
                  <a:txBody>
                    <a:bodyPr/>
                    <a:lstStyle/>
                    <a:p>
                      <a:pPr algn="ctr"/>
                      <a:r>
                        <a:rPr lang="en-US" altLang="zh-CN" dirty="0"/>
                        <a:t>0</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3322142445"/>
                  </a:ext>
                </a:extLst>
              </a:tr>
              <a:tr h="368128">
                <a:tc>
                  <a:txBody>
                    <a:bodyPr/>
                    <a:lstStyle/>
                    <a:p>
                      <a:pPr algn="ctr"/>
                      <a:r>
                        <a:rPr lang="en-US" altLang="zh-CN" dirty="0"/>
                        <a:t>1</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extLst>
                  <a:ext uri="{0D108BD9-81ED-4DB2-BD59-A6C34878D82A}">
                    <a16:rowId xmlns:a16="http://schemas.microsoft.com/office/drawing/2014/main" val="1240876651"/>
                  </a:ext>
                </a:extLst>
              </a:tr>
            </a:tbl>
          </a:graphicData>
        </a:graphic>
      </p:graphicFrame>
      <p:cxnSp>
        <p:nvCxnSpPr>
          <p:cNvPr id="10" name="直接箭头连接符 9">
            <a:extLst>
              <a:ext uri="{FF2B5EF4-FFF2-40B4-BE49-F238E27FC236}">
                <a16:creationId xmlns:a16="http://schemas.microsoft.com/office/drawing/2014/main" id="{BE5A6BEC-5FEB-4A56-8D58-8B925D66ABCB}"/>
              </a:ext>
            </a:extLst>
          </p:cNvPr>
          <p:cNvCxnSpPr>
            <a:cxnSpLocks/>
            <a:stCxn id="9" idx="0"/>
          </p:cNvCxnSpPr>
          <p:nvPr/>
        </p:nvCxnSpPr>
        <p:spPr bwMode="auto">
          <a:xfrm flipV="1">
            <a:off x="1013710" y="5588598"/>
            <a:ext cx="675241" cy="42771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24" name="文本框 23">
            <a:extLst>
              <a:ext uri="{FF2B5EF4-FFF2-40B4-BE49-F238E27FC236}">
                <a16:creationId xmlns:a16="http://schemas.microsoft.com/office/drawing/2014/main" id="{3D8A2777-062D-40DE-87E7-76A5D4490884}"/>
              </a:ext>
            </a:extLst>
          </p:cNvPr>
          <p:cNvSpPr txBox="1"/>
          <p:nvPr/>
        </p:nvSpPr>
        <p:spPr>
          <a:xfrm>
            <a:off x="1121703" y="5671069"/>
            <a:ext cx="646331" cy="369332"/>
          </a:xfrm>
          <a:prstGeom prst="rect">
            <a:avLst/>
          </a:prstGeom>
          <a:noFill/>
        </p:spPr>
        <p:txBody>
          <a:bodyPr wrap="none" rtlCol="0">
            <a:spAutoFit/>
          </a:bodyPr>
          <a:lstStyle/>
          <a:p>
            <a:r>
              <a:rPr lang="zh-CN" altLang="en-US" dirty="0">
                <a:solidFill>
                  <a:srgbClr val="FF0000"/>
                </a:solidFill>
                <a:highlight>
                  <a:srgbClr val="FFFF00"/>
                </a:highlight>
              </a:rPr>
              <a:t>队首</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2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2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9"/>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3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3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3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p:bldP spid="12" grpId="0" animBg="1"/>
      <p:bldP spid="14" grpId="0" animBg="1"/>
      <p:bldP spid="16" grpId="0" animBg="1"/>
      <p:bldP spid="18" grpId="0" animBg="1"/>
      <p:bldP spid="20" grpId="0" animBg="1"/>
      <p:bldP spid="22" grpId="0" animBg="1"/>
      <p:bldP spid="26" grpId="0" animBg="1"/>
      <p:bldP spid="28" grpId="0" animBg="1"/>
      <p:bldP spid="30" grpId="0" animBg="1"/>
      <p:bldP spid="32" grpId="0" animBg="1"/>
      <p:bldP spid="34"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p:cNvSpPr>
            <a:spLocks noGrp="1" noChangeArrowheads="1"/>
          </p:cNvSpPr>
          <p:nvPr>
            <p:ph type="title"/>
          </p:nvPr>
        </p:nvSpPr>
        <p:spPr>
          <a:xfrm>
            <a:off x="941388" y="176213"/>
            <a:ext cx="7821612" cy="576262"/>
          </a:xfrm>
        </p:spPr>
        <p:txBody>
          <a:bodyPr/>
          <a:lstStyle/>
          <a:p>
            <a:pPr eaLnBrk="1" hangingPunct="1"/>
            <a:r>
              <a:rPr lang="en-US" altLang="en-US">
                <a:ea typeface="MS PGothic" charset="-128"/>
              </a:rPr>
              <a:t>First-In-First-Out (FIFO) Algorithm</a:t>
            </a:r>
          </a:p>
        </p:txBody>
      </p:sp>
      <p:sp>
        <p:nvSpPr>
          <p:cNvPr id="25602" name="Rectangle 3"/>
          <p:cNvSpPr>
            <a:spLocks noGrp="1" noChangeArrowheads="1"/>
          </p:cNvSpPr>
          <p:nvPr>
            <p:ph type="body" idx="1"/>
          </p:nvPr>
        </p:nvSpPr>
        <p:spPr>
          <a:xfrm>
            <a:off x="908050" y="1133475"/>
            <a:ext cx="7854950" cy="3367088"/>
          </a:xfrm>
        </p:spPr>
        <p:txBody>
          <a:bodyPr/>
          <a:lstStyle/>
          <a:p>
            <a:r>
              <a:rPr lang="en-US" altLang="en-US" sz="2800" dirty="0">
                <a:ea typeface="MS PGothic" charset="-128"/>
              </a:rPr>
              <a:t>Adding more frames can cause more page faults!</a:t>
            </a:r>
          </a:p>
          <a:p>
            <a:r>
              <a:rPr lang="en-US" altLang="en-US" sz="2800" dirty="0">
                <a:ea typeface="MS PGothic" charset="-128"/>
              </a:rPr>
              <a:t>Consider 1,2,3,4,1,2,5,1,2,3,4,5</a:t>
            </a:r>
          </a:p>
          <a:p>
            <a:pPr lvl="1"/>
            <a:r>
              <a:rPr lang="en-US" altLang="en-US" sz="2400" dirty="0">
                <a:ea typeface="MS PGothic" charset="-128"/>
              </a:rPr>
              <a:t>4 vs 3 frames</a:t>
            </a:r>
          </a:p>
          <a:p>
            <a:pPr lvl="2"/>
            <a:r>
              <a:rPr lang="en-US" altLang="en-US" sz="2400" b="1" dirty="0" err="1">
                <a:solidFill>
                  <a:srgbClr val="3366FF"/>
                </a:solidFill>
                <a:ea typeface="MS PGothic" charset="-128"/>
              </a:rPr>
              <a:t>Belady</a:t>
            </a:r>
            <a:r>
              <a:rPr lang="ja-JP" altLang="en-US" sz="2400" b="1" dirty="0">
                <a:solidFill>
                  <a:srgbClr val="3366FF"/>
                </a:solidFill>
                <a:ea typeface="MS PGothic" charset="-128"/>
              </a:rPr>
              <a:t>’</a:t>
            </a:r>
            <a:r>
              <a:rPr lang="en-US" altLang="ja-JP" sz="2400" b="1" dirty="0">
                <a:solidFill>
                  <a:srgbClr val="3366FF"/>
                </a:solidFill>
                <a:ea typeface="MS PGothic" charset="-128"/>
              </a:rPr>
              <a:t>s Anomaly</a:t>
            </a:r>
            <a:endParaRPr lang="en-US" altLang="en-US" sz="2400" dirty="0">
              <a:ea typeface="MS PGothic" charset="-128"/>
            </a:endParaRPr>
          </a:p>
          <a:p>
            <a:pPr>
              <a:buFont typeface="Monotype Sorts" charset="2"/>
              <a:buNone/>
            </a:pPr>
            <a:endParaRPr lang="en-US" altLang="en-US" dirty="0">
              <a:ea typeface="MS PGothic" charset="-128"/>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573088" y="114300"/>
            <a:ext cx="8229600" cy="576263"/>
          </a:xfrm>
        </p:spPr>
        <p:txBody>
          <a:bodyPr/>
          <a:lstStyle/>
          <a:p>
            <a:pPr eaLnBrk="1" hangingPunct="1"/>
            <a:r>
              <a:rPr lang="en-US" altLang="en-US" sz="2400">
                <a:ea typeface="MS PGothic" charset="-128"/>
              </a:rPr>
              <a:t>Graph of Page Faults Versus The Number of Frames</a:t>
            </a:r>
          </a:p>
        </p:txBody>
      </p:sp>
      <p:pic>
        <p:nvPicPr>
          <p:cNvPr id="2150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588" y="1293813"/>
            <a:ext cx="8609012"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6987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p:cNvSpPr>
            <a:spLocks noGrp="1" noChangeArrowheads="1"/>
          </p:cNvSpPr>
          <p:nvPr>
            <p:ph type="title"/>
          </p:nvPr>
        </p:nvSpPr>
        <p:spPr>
          <a:xfrm>
            <a:off x="1168400" y="214313"/>
            <a:ext cx="7734300" cy="576262"/>
          </a:xfrm>
        </p:spPr>
        <p:txBody>
          <a:bodyPr/>
          <a:lstStyle/>
          <a:p>
            <a:pPr eaLnBrk="1" hangingPunct="1"/>
            <a:r>
              <a:rPr lang="en-US" altLang="en-US" dirty="0">
                <a:ea typeface="MS PGothic" charset="-128"/>
              </a:rPr>
              <a:t>FIFO Illustrating </a:t>
            </a:r>
            <a:r>
              <a:rPr lang="en-US" altLang="en-US" dirty="0" err="1">
                <a:ea typeface="MS PGothic" charset="-128"/>
              </a:rPr>
              <a:t>Belady</a:t>
            </a:r>
            <a:r>
              <a:rPr lang="ja-JP" altLang="en-US" dirty="0">
                <a:ea typeface="MS PGothic" charset="-128"/>
              </a:rPr>
              <a:t>’</a:t>
            </a:r>
            <a:r>
              <a:rPr lang="en-US" altLang="ja-JP" dirty="0">
                <a:ea typeface="MS PGothic" charset="-128"/>
              </a:rPr>
              <a:t>s Anomaly</a:t>
            </a:r>
            <a:endParaRPr lang="en-US" altLang="en-US" dirty="0">
              <a:ea typeface="MS PGothic" charset="-128"/>
            </a:endParaRPr>
          </a:p>
        </p:txBody>
      </p:sp>
      <p:pic>
        <p:nvPicPr>
          <p:cNvPr id="27650" name="Picture 1" descr="9_13.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57250" y="1427163"/>
            <a:ext cx="7150100"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p:cNvSpPr>
            <a:spLocks noChangeArrowheads="1"/>
          </p:cNvSpPr>
          <p:nvPr/>
        </p:nvSpPr>
        <p:spPr bwMode="auto">
          <a:xfrm>
            <a:off x="4017963" y="5222875"/>
            <a:ext cx="1538287" cy="568325"/>
          </a:xfrm>
          <a:prstGeom prst="rect">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lstStyle>
            <a:lvl1pPr>
              <a:defRPr>
                <a:solidFill>
                  <a:schemeClr val="tx1"/>
                </a:solidFill>
                <a:latin typeface="Verdana" charset="0"/>
                <a:ea typeface="MS PGothic" charset="-128"/>
              </a:defRPr>
            </a:lvl1pPr>
            <a:lvl2pPr marL="742950" indent="-285750">
              <a:defRPr>
                <a:solidFill>
                  <a:schemeClr val="tx1"/>
                </a:solidFill>
                <a:latin typeface="Verdana" charset="0"/>
                <a:ea typeface="MS PGothic" charset="-128"/>
              </a:defRPr>
            </a:lvl2pPr>
            <a:lvl3pPr marL="1143000" indent="-228600">
              <a:defRPr>
                <a:solidFill>
                  <a:schemeClr val="tx1"/>
                </a:solidFill>
                <a:latin typeface="Verdana" charset="0"/>
                <a:ea typeface="MS PGothic" charset="-128"/>
              </a:defRPr>
            </a:lvl3pPr>
            <a:lvl4pPr marL="1600200" indent="-228600">
              <a:defRPr>
                <a:solidFill>
                  <a:schemeClr val="tx1"/>
                </a:solidFill>
                <a:latin typeface="Verdana" charset="0"/>
                <a:ea typeface="MS PGothic" charset="-128"/>
              </a:defRPr>
            </a:lvl4pPr>
            <a:lvl5pPr marL="2057400" indent="-228600">
              <a:defRPr>
                <a:solidFill>
                  <a:schemeClr val="tx1"/>
                </a:solidFill>
                <a:latin typeface="Verdana" charset="0"/>
                <a:ea typeface="MS PGothic" charset="-128"/>
              </a:defRPr>
            </a:lvl5pPr>
            <a:lvl6pPr marL="2514600" indent="-228600" eaLnBrk="0" fontAlgn="base" hangingPunct="0">
              <a:spcBef>
                <a:spcPct val="0"/>
              </a:spcBef>
              <a:spcAft>
                <a:spcPct val="0"/>
              </a:spcAft>
              <a:defRPr>
                <a:solidFill>
                  <a:schemeClr val="tx1"/>
                </a:solidFill>
                <a:latin typeface="Verdana" charset="0"/>
                <a:ea typeface="MS PGothic" charset="-128"/>
              </a:defRPr>
            </a:lvl6pPr>
            <a:lvl7pPr marL="2971800" indent="-228600" eaLnBrk="0" fontAlgn="base" hangingPunct="0">
              <a:spcBef>
                <a:spcPct val="0"/>
              </a:spcBef>
              <a:spcAft>
                <a:spcPct val="0"/>
              </a:spcAft>
              <a:defRPr>
                <a:solidFill>
                  <a:schemeClr val="tx1"/>
                </a:solidFill>
                <a:latin typeface="Verdana" charset="0"/>
                <a:ea typeface="MS PGothic" charset="-128"/>
              </a:defRPr>
            </a:lvl7pPr>
            <a:lvl8pPr marL="3429000" indent="-228600" eaLnBrk="0" fontAlgn="base" hangingPunct="0">
              <a:spcBef>
                <a:spcPct val="0"/>
              </a:spcBef>
              <a:spcAft>
                <a:spcPct val="0"/>
              </a:spcAft>
              <a:defRPr>
                <a:solidFill>
                  <a:schemeClr val="tx1"/>
                </a:solidFill>
                <a:latin typeface="Verdana" charset="0"/>
                <a:ea typeface="MS PGothic" charset="-128"/>
              </a:defRPr>
            </a:lvl8pPr>
            <a:lvl9pPr marL="3886200" indent="-228600" eaLnBrk="0" fontAlgn="base" hangingPunct="0">
              <a:spcBef>
                <a:spcPct val="0"/>
              </a:spcBef>
              <a:spcAft>
                <a:spcPct val="0"/>
              </a:spcAft>
              <a:defRPr>
                <a:solidFill>
                  <a:schemeClr val="tx1"/>
                </a:solidFill>
                <a:latin typeface="Verdana" charset="0"/>
                <a:ea typeface="MS PGothic" charset="-128"/>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OS8</Template>
  <TotalTime>1243</TotalTime>
  <Words>2370</Words>
  <Application>Microsoft Office PowerPoint</Application>
  <PresentationFormat>全屏显示(4:3)</PresentationFormat>
  <Paragraphs>400</Paragraphs>
  <Slides>41</Slides>
  <Notes>39</Notes>
  <HiddenSlides>2</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-apple-system</vt:lpstr>
      <vt:lpstr>Monotype Sorts</vt:lpstr>
      <vt:lpstr>MS PGothic</vt:lpstr>
      <vt:lpstr>Arial</vt:lpstr>
      <vt:lpstr>Courier New</vt:lpstr>
      <vt:lpstr>Helvetica</vt:lpstr>
      <vt:lpstr>Times New Roman</vt:lpstr>
      <vt:lpstr>Verdana</vt:lpstr>
      <vt:lpstr>Webdings</vt:lpstr>
      <vt:lpstr>os-8</vt:lpstr>
      <vt:lpstr>Chapter 9(2):  Virtual Memory</vt:lpstr>
      <vt:lpstr>Chapter 9:  Virtual Memory</vt:lpstr>
      <vt:lpstr>Replacement algorithm</vt:lpstr>
      <vt:lpstr>Global vs. Local Replacement</vt:lpstr>
      <vt:lpstr>Evaluate Algorithms</vt:lpstr>
      <vt:lpstr>First-In-First-Out (FIFO) Algorithm</vt:lpstr>
      <vt:lpstr>First-In-First-Out (FIFO) Algorithm</vt:lpstr>
      <vt:lpstr>Graph of Page Faults Versus The Number of Frames</vt:lpstr>
      <vt:lpstr>FIFO Illustrating Belady’s Anomaly</vt:lpstr>
      <vt:lpstr>Optimal Algorithm</vt:lpstr>
      <vt:lpstr>Optimal Algorithm</vt:lpstr>
      <vt:lpstr>Least Recently Used (LRU) Algorithm</vt:lpstr>
      <vt:lpstr>Least Recently Used (LRU) Algorithm</vt:lpstr>
      <vt:lpstr>LRU Algorithm (Cont.)</vt:lpstr>
      <vt:lpstr>LRU Algorithm (Cont.)</vt:lpstr>
      <vt:lpstr>Use of A Stack to Record Most Recent Page References</vt:lpstr>
      <vt:lpstr>LRU Approximation Algorithms</vt:lpstr>
      <vt:lpstr>Example</vt:lpstr>
      <vt:lpstr>Second chance Algorithms</vt:lpstr>
      <vt:lpstr>Clock algorithm</vt:lpstr>
      <vt:lpstr>Clock Algorithm</vt:lpstr>
      <vt:lpstr>Enhanced Second-Chance Algorithm</vt:lpstr>
      <vt:lpstr>Enhanced Second-Chance Algorithm</vt:lpstr>
      <vt:lpstr>Comparison</vt:lpstr>
      <vt:lpstr>Thrashing</vt:lpstr>
      <vt:lpstr>Thrashing (Cont.)</vt:lpstr>
      <vt:lpstr>Thrashing </vt:lpstr>
      <vt:lpstr>Locality In A Memory-Reference Pattern</vt:lpstr>
      <vt:lpstr>Locality and Page Fault Rates</vt:lpstr>
      <vt:lpstr>Working-Set Model</vt:lpstr>
      <vt:lpstr>Working-Set Model</vt:lpstr>
      <vt:lpstr>Working set size</vt:lpstr>
      <vt:lpstr>Working set size</vt:lpstr>
      <vt:lpstr>Working-Set Model</vt:lpstr>
      <vt:lpstr>Other Considerations – Prepaging</vt:lpstr>
      <vt:lpstr>Other Issues – Page Size</vt:lpstr>
      <vt:lpstr>Other Issues – I/O interlock</vt:lpstr>
      <vt:lpstr>Other Issues – Program Structure</vt:lpstr>
      <vt:lpstr>End of Chapter 9(2)</vt:lpstr>
      <vt:lpstr>Summary</vt:lpstr>
      <vt:lpstr>TLB, Page Table, Main Memory, Cache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9(2):  Virtual Memory</dc:title>
  <dc:creator>Microsoft Office 用户</dc:creator>
  <cp:lastModifiedBy>ziran wu</cp:lastModifiedBy>
  <cp:revision>102</cp:revision>
  <cp:lastPrinted>2013-09-10T17:57:57Z</cp:lastPrinted>
  <dcterms:created xsi:type="dcterms:W3CDTF">2022-05-23T06:36:47Z</dcterms:created>
  <dcterms:modified xsi:type="dcterms:W3CDTF">2024-06-07T13:27:44Z</dcterms:modified>
</cp:coreProperties>
</file>