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60" r:id="rId2"/>
    <p:sldId id="298" r:id="rId3"/>
    <p:sldId id="306" r:id="rId4"/>
    <p:sldId id="308" r:id="rId5"/>
    <p:sldId id="312" r:id="rId6"/>
    <p:sldId id="307" r:id="rId7"/>
    <p:sldId id="314" r:id="rId8"/>
    <p:sldId id="302" r:id="rId9"/>
    <p:sldId id="309" r:id="rId10"/>
    <p:sldId id="304" r:id="rId11"/>
    <p:sldId id="305" r:id="rId12"/>
    <p:sldId id="310" r:id="rId13"/>
    <p:sldId id="311" r:id="rId14"/>
    <p:sldId id="315" r:id="rId15"/>
    <p:sldId id="316" r:id="rId16"/>
    <p:sldId id="299" r:id="rId17"/>
    <p:sldId id="300" r:id="rId18"/>
    <p:sldId id="301" r:id="rId19"/>
    <p:sldId id="303" r:id="rId20"/>
    <p:sldId id="313" r:id="rId21"/>
    <p:sldId id="269" r:id="rId2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66"/>
    <a:srgbClr val="0000FF"/>
    <a:srgbClr val="FF0066"/>
    <a:srgbClr val="FF643F"/>
    <a:srgbClr val="FFFF99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78840" autoAdjust="0"/>
  </p:normalViewPr>
  <p:slideViewPr>
    <p:cSldViewPr>
      <p:cViewPr varScale="1">
        <p:scale>
          <a:sx n="67" d="100"/>
          <a:sy n="67" d="100"/>
        </p:scale>
        <p:origin x="163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74E5375-144C-4B3A-A6AE-6FBF444D98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755A8-11D1-4BD5-807D-615F69884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C05755-F99C-4A94-916B-8129994CA0D2}" type="datetimeFigureOut">
              <a:rPr lang="zh-CN" altLang="en-US"/>
              <a:pPr>
                <a:defRPr/>
              </a:pPr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73C656-3BF5-4BC0-8AE2-6A604A585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C75734-0311-4B78-9D0B-6E4903AD14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74797F-45DF-4E32-A9B2-6493980A34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072F5-28D7-400A-927A-1416D1CC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72A7A-BE5D-46D8-8D70-09CA1ABB76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9CE616-5052-4987-BD8A-195EC71E5058}" type="datetimeFigureOut">
              <a:rPr lang="zh-CN" altLang="en-US"/>
              <a:pPr>
                <a:defRPr/>
              </a:pPr>
              <a:t>2023/12/3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05EB393-06B7-41C9-B5AA-D9EEB2975A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2C0A78A-FFFB-477C-865C-55CC7EF5B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A6C9D-38C1-43D8-80FF-24784C82E9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16938-8DF1-4435-A573-036A8328B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82E65B6-CD9E-42D2-876B-5CE2F3E3F2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3F990A9-9B83-6E74-C203-2811C1B41E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5D3AB2B-14A5-9E2B-0A90-9FA34AA402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D540EEA7-028A-2167-37FB-947EA5DB7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F425AE-D11C-493D-8D74-F9D74CC23E21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2FFE6E1C-E62B-0C87-BE34-ADA9B2BB1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760882FD-A577-89CF-0A58-BCFDA46B6B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2BF6F-A12A-9090-43ED-8293330E2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AF848-110C-4744-B426-6953C93DD0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4796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B01495-72EC-DB3D-20D0-B31F393B4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01AC5-F6F5-4E06-93DA-65F461ED4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3551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C26DB0-D58F-85F6-D8F3-E4FF096796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CE801-A36C-417C-B8FA-94DF6C6116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4418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4A76723-E941-C539-C92A-4586BFD485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53361-20A4-469F-B480-C81BF5A53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8237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BA9B0AC-05EE-8887-1DFD-4E1C5079B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AE28ED02-B2EE-49DF-BDEC-5304BC2A5A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</a:defRPr>
            </a:lvl1pPr>
          </a:lstStyle>
          <a:p>
            <a:fld id="{49F38811-6202-4D7B-A1E2-1EB72BB225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D9B1FA2C-CBBE-49A0-AC2D-D0B0FF4BE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57" r:id="rId2"/>
    <p:sldLayoutId id="2147484058" r:id="rId3"/>
    <p:sldLayoutId id="214748405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CEE-7FDD-467B-B4C9-37BD6282C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Lab 5: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br>
              <a:rPr lang="en-US" altLang="zh-CN" dirty="0"/>
            </a:br>
            <a:r>
              <a:rPr lang="zh-CN" altLang="en-US" dirty="0"/>
              <a:t>（队列与仿真）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FCB1781E-02F6-BDD6-054D-A622E6C6A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66655" y="405907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>
                <a:solidFill>
                  <a:srgbClr val="00B050"/>
                </a:solidFill>
              </a:rPr>
              <a:t>Dec, </a:t>
            </a:r>
            <a:r>
              <a:rPr lang="en-US" altLang="zh-CN" sz="2800" dirty="0">
                <a:solidFill>
                  <a:srgbClr val="00B050"/>
                </a:solidFill>
              </a:rPr>
              <a:t>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7CF10-9E34-4E74-AA8E-901744BD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Car Wash</a:t>
            </a:r>
            <a:r>
              <a:rPr lang="zh-CN" altLang="en-US" dirty="0"/>
              <a:t>（洗车）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9845940-4BE4-BF13-0F97-E92E4DB8D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One server</a:t>
            </a:r>
          </a:p>
          <a:p>
            <a:r>
              <a:rPr lang="en-US" altLang="zh-CN"/>
              <a:t>10 minutes service time</a:t>
            </a:r>
          </a:p>
          <a:p>
            <a:r>
              <a:rPr lang="en-US" altLang="zh-CN"/>
              <a:t>At most five car waiting (overflow)</a:t>
            </a:r>
          </a:p>
          <a:p>
            <a:r>
              <a:rPr lang="en-US" altLang="zh-CN"/>
              <a:t>Arrival time input from command line</a:t>
            </a:r>
          </a:p>
          <a:p>
            <a:pPr lvl="1"/>
            <a:r>
              <a:rPr lang="en-US" altLang="zh-CN"/>
              <a:t>999 is the sentinel</a:t>
            </a:r>
          </a:p>
          <a:p>
            <a:r>
              <a:rPr lang="en-US" altLang="zh-CN"/>
              <a:t>Simulate and calculate the average waiting time</a:t>
            </a:r>
          </a:p>
          <a:p>
            <a:endParaRPr lang="en-US" altLang="zh-CN"/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CB65BD5E-C99E-C598-8670-E5C135678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FF11BC-6D88-407D-A240-3437785B640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E0566-0AA7-40B7-9937-0756E78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92122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Analysis: Event Driven</a:t>
            </a:r>
            <a:r>
              <a:rPr lang="zh-CN" altLang="en-US" dirty="0"/>
              <a:t>（事件驱动）</a:t>
            </a:r>
          </a:p>
        </p:txBody>
      </p:sp>
      <p:sp>
        <p:nvSpPr>
          <p:cNvPr id="16387" name="幻灯片编号占位符 3">
            <a:extLst>
              <a:ext uri="{FF2B5EF4-FFF2-40B4-BE49-F238E27FC236}">
                <a16:creationId xmlns:a16="http://schemas.microsoft.com/office/drawing/2014/main" id="{29DD4152-E2E3-38FC-553B-B72FA54CE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CD8AFA-B0FA-4555-83C4-5C60C79FFBD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cxnSp>
        <p:nvCxnSpPr>
          <p:cNvPr id="16388" name="直线连接符 5">
            <a:extLst>
              <a:ext uri="{FF2B5EF4-FFF2-40B4-BE49-F238E27FC236}">
                <a16:creationId xmlns:a16="http://schemas.microsoft.com/office/drawing/2014/main" id="{D247C1B0-F957-844B-EE8D-BC46081174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6375" y="2708275"/>
            <a:ext cx="75152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线连接符 7">
            <a:extLst>
              <a:ext uri="{FF2B5EF4-FFF2-40B4-BE49-F238E27FC236}">
                <a16:creationId xmlns:a16="http://schemas.microsoft.com/office/drawing/2014/main" id="{6896DEC7-D804-C7C3-4261-4863572DEA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6375" y="3557588"/>
            <a:ext cx="7515225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椭圆 8">
            <a:extLst>
              <a:ext uri="{FF2B5EF4-FFF2-40B4-BE49-F238E27FC236}">
                <a16:creationId xmlns:a16="http://schemas.microsoft.com/office/drawing/2014/main" id="{7EC6B7D6-0781-D5F7-DA71-EE5D5F4E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425825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1" name="椭圆 9">
            <a:extLst>
              <a:ext uri="{FF2B5EF4-FFF2-40B4-BE49-F238E27FC236}">
                <a16:creationId xmlns:a16="http://schemas.microsoft.com/office/drawing/2014/main" id="{DB5D0E43-063D-A6B5-C888-0388C66F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2" name="椭圆 10">
            <a:extLst>
              <a:ext uri="{FF2B5EF4-FFF2-40B4-BE49-F238E27FC236}">
                <a16:creationId xmlns:a16="http://schemas.microsoft.com/office/drawing/2014/main" id="{85BA4617-532B-7904-211B-E267F6D0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3435350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3" name="椭圆 11">
            <a:extLst>
              <a:ext uri="{FF2B5EF4-FFF2-40B4-BE49-F238E27FC236}">
                <a16:creationId xmlns:a16="http://schemas.microsoft.com/office/drawing/2014/main" id="{E9292BDD-747D-4402-F4C6-E05C6833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566988"/>
            <a:ext cx="271463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4" name="椭圆 12">
            <a:extLst>
              <a:ext uri="{FF2B5EF4-FFF2-40B4-BE49-F238E27FC236}">
                <a16:creationId xmlns:a16="http://schemas.microsoft.com/office/drawing/2014/main" id="{CC536098-C11B-84E7-762C-EBB0B8666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5" name="椭圆 14">
            <a:extLst>
              <a:ext uri="{FF2B5EF4-FFF2-40B4-BE49-F238E27FC236}">
                <a16:creationId xmlns:a16="http://schemas.microsoft.com/office/drawing/2014/main" id="{AF389B9E-712C-5A83-90E1-EEF42B61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3435350"/>
            <a:ext cx="269875" cy="280988"/>
          </a:xfrm>
          <a:prstGeom prst="ellipse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6" name="椭圆 15">
            <a:extLst>
              <a:ext uri="{FF2B5EF4-FFF2-40B4-BE49-F238E27FC236}">
                <a16:creationId xmlns:a16="http://schemas.microsoft.com/office/drawing/2014/main" id="{A787BE3F-E540-6875-885C-F70CA2E7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2566988"/>
            <a:ext cx="271462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6397" name="椭圆 16">
            <a:extLst>
              <a:ext uri="{FF2B5EF4-FFF2-40B4-BE49-F238E27FC236}">
                <a16:creationId xmlns:a16="http://schemas.microsoft.com/office/drawing/2014/main" id="{CECE1E96-85FE-9286-9A07-7F16E8F4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2566988"/>
            <a:ext cx="269875" cy="280987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16398" name="直线连接符 18">
            <a:extLst>
              <a:ext uri="{FF2B5EF4-FFF2-40B4-BE49-F238E27FC236}">
                <a16:creationId xmlns:a16="http://schemas.microsoft.com/office/drawing/2014/main" id="{4CE76FF3-56B9-A9E3-CFBA-6B3292CB78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188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直线连接符 19">
            <a:extLst>
              <a:ext uri="{FF2B5EF4-FFF2-40B4-BE49-F238E27FC236}">
                <a16:creationId xmlns:a16="http://schemas.microsoft.com/office/drawing/2014/main" id="{539410E1-95E6-FD5B-9EAC-352F64CD0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37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线连接符 20">
            <a:extLst>
              <a:ext uri="{FF2B5EF4-FFF2-40B4-BE49-F238E27FC236}">
                <a16:creationId xmlns:a16="http://schemas.microsoft.com/office/drawing/2014/main" id="{A36D0D51-711C-42E8-EEDD-6B682C727D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6000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直线连接符 21">
            <a:extLst>
              <a:ext uri="{FF2B5EF4-FFF2-40B4-BE49-F238E27FC236}">
                <a16:creationId xmlns:a16="http://schemas.microsoft.com/office/drawing/2014/main" id="{B6AC40D3-AD56-15AB-0654-617950819A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20813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线连接符 22">
            <a:extLst>
              <a:ext uri="{FF2B5EF4-FFF2-40B4-BE49-F238E27FC236}">
                <a16:creationId xmlns:a16="http://schemas.microsoft.com/office/drawing/2014/main" id="{D838DBD3-C359-13A8-42B2-CE870C193C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562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直线连接符 23">
            <a:extLst>
              <a:ext uri="{FF2B5EF4-FFF2-40B4-BE49-F238E27FC236}">
                <a16:creationId xmlns:a16="http://schemas.microsoft.com/office/drawing/2014/main" id="{59334CBF-59ED-6583-2FB2-9CA8A6D7E7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5250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直线连接符 24">
            <a:extLst>
              <a:ext uri="{FF2B5EF4-FFF2-40B4-BE49-F238E27FC236}">
                <a16:creationId xmlns:a16="http://schemas.microsoft.com/office/drawing/2014/main" id="{ED4389AB-7D7B-BD51-0BB6-B18D4509E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0438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直线连接符 25">
            <a:extLst>
              <a:ext uri="{FF2B5EF4-FFF2-40B4-BE49-F238E27FC236}">
                <a16:creationId xmlns:a16="http://schemas.microsoft.com/office/drawing/2014/main" id="{23B265DC-3F1C-9951-B1AE-A94CD9ECB7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1650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直线连接符 26">
            <a:extLst>
              <a:ext uri="{FF2B5EF4-FFF2-40B4-BE49-F238E27FC236}">
                <a16:creationId xmlns:a16="http://schemas.microsoft.com/office/drawing/2014/main" id="{348D3137-2D93-2E6C-D28E-AAF52AFE26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6463" y="203358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直线连接符 27">
            <a:extLst>
              <a:ext uri="{FF2B5EF4-FFF2-40B4-BE49-F238E27FC236}">
                <a16:creationId xmlns:a16="http://schemas.microsoft.com/office/drawing/2014/main" id="{E0687763-347F-5B13-D8E5-483F2529C6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127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直线连接符 28">
            <a:extLst>
              <a:ext uri="{FF2B5EF4-FFF2-40B4-BE49-F238E27FC236}">
                <a16:creationId xmlns:a16="http://schemas.microsoft.com/office/drawing/2014/main" id="{CCE2B8D3-B19E-4672-8506-18C84D85CB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900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直线连接符 29">
            <a:extLst>
              <a:ext uri="{FF2B5EF4-FFF2-40B4-BE49-F238E27FC236}">
                <a16:creationId xmlns:a16="http://schemas.microsoft.com/office/drawing/2014/main" id="{1D3B0502-5738-BB39-5862-5D3A496171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6088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直线连接符 30">
            <a:extLst>
              <a:ext uri="{FF2B5EF4-FFF2-40B4-BE49-F238E27FC236}">
                <a16:creationId xmlns:a16="http://schemas.microsoft.com/office/drawing/2014/main" id="{03813564-6BCA-1210-539F-E9BACE04E5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5713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直线连接符 31">
            <a:extLst>
              <a:ext uri="{FF2B5EF4-FFF2-40B4-BE49-F238E27FC236}">
                <a16:creationId xmlns:a16="http://schemas.microsoft.com/office/drawing/2014/main" id="{BBB8129C-2E34-9DB2-4D99-110446EC2E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70525" y="1989138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直线连接符 32">
            <a:extLst>
              <a:ext uri="{FF2B5EF4-FFF2-40B4-BE49-F238E27FC236}">
                <a16:creationId xmlns:a16="http://schemas.microsoft.com/office/drawing/2014/main" id="{8489C7E1-B99F-670D-1178-799397072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76925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直线连接符 33">
            <a:extLst>
              <a:ext uri="{FF2B5EF4-FFF2-40B4-BE49-F238E27FC236}">
                <a16:creationId xmlns:a16="http://schemas.microsoft.com/office/drawing/2014/main" id="{D3D96AF8-F7F1-C8C5-4B63-AF5D84DC47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86550" y="1898650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直线连接符 34">
            <a:extLst>
              <a:ext uri="{FF2B5EF4-FFF2-40B4-BE49-F238E27FC236}">
                <a16:creationId xmlns:a16="http://schemas.microsoft.com/office/drawing/2014/main" id="{7006E883-3D63-8F31-F0FB-98A458460C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1738" y="1898650"/>
            <a:ext cx="0" cy="2339975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直线连接符 35">
            <a:extLst>
              <a:ext uri="{FF2B5EF4-FFF2-40B4-BE49-F238E27FC236}">
                <a16:creationId xmlns:a16="http://schemas.microsoft.com/office/drawing/2014/main" id="{547C8483-992E-3CA7-AB44-002A91175B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1363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直线连接符 36">
            <a:extLst>
              <a:ext uri="{FF2B5EF4-FFF2-40B4-BE49-F238E27FC236}">
                <a16:creationId xmlns:a16="http://schemas.microsoft.com/office/drawing/2014/main" id="{64314AF9-A4EF-FE5C-07D4-9DEB14C69B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6175" y="1943100"/>
            <a:ext cx="0" cy="2341563"/>
          </a:xfrm>
          <a:prstGeom prst="line">
            <a:avLst/>
          </a:prstGeom>
          <a:noFill/>
          <a:ln w="63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7" name="文本框 2">
            <a:extLst>
              <a:ext uri="{FF2B5EF4-FFF2-40B4-BE49-F238E27FC236}">
                <a16:creationId xmlns:a16="http://schemas.microsoft.com/office/drawing/2014/main" id="{44235297-C14F-56F2-5086-1A6EBB928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2438400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arrival</a:t>
            </a:r>
            <a:endParaRPr lang="zh-CN" altLang="en-US" sz="2400"/>
          </a:p>
        </p:txBody>
      </p:sp>
      <p:sp>
        <p:nvSpPr>
          <p:cNvPr id="16418" name="文本框 34">
            <a:extLst>
              <a:ext uri="{FF2B5EF4-FFF2-40B4-BE49-F238E27FC236}">
                <a16:creationId xmlns:a16="http://schemas.microsoft.com/office/drawing/2014/main" id="{DE3B6415-2287-F755-F5DC-9DDAD4B0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3294063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departure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7D6B-7EC0-46E5-B2E7-28676E13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28C2A936-023E-3B04-E0D2-AA8A42E29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Car-washing simulation</a:t>
            </a:r>
            <a:r>
              <a:rPr lang="zh-CN" altLang="en-US"/>
              <a:t>（洗车仿真）</a:t>
            </a:r>
            <a:endParaRPr lang="en-US" altLang="zh-CN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6A0540AE-08BB-28A7-AD71-D0F94E4EA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F96F9-7ECB-4CD2-BD34-B67C0C90A26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BC0E-EE13-4A41-8B30-31CEAEE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</a:t>
            </a:r>
            <a:r>
              <a:rPr lang="zh-CN" altLang="en-US" dirty="0"/>
              <a:t>（拓展）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35AB7AD-1136-9897-63AB-9D85D1C96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Extended car-washing simulation</a:t>
            </a:r>
            <a:endParaRPr lang="zh-CN" altLang="en-US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DFAF5FFC-6050-A1F1-227C-3F155162D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AAF7D-71B4-4A32-A948-9AC5DAE63A9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BC06E-2A46-4EB8-B09D-946E03BF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 Little Probability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03254F6-D31D-CD97-6DD4-5BA5FBE1C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268413"/>
            <a:ext cx="8521700" cy="2970212"/>
          </a:xfrm>
        </p:spPr>
        <p:txBody>
          <a:bodyPr/>
          <a:lstStyle/>
          <a:p>
            <a:r>
              <a:rPr lang="en-US" altLang="zh-CN" sz="2800"/>
              <a:t>probability density function</a:t>
            </a:r>
          </a:p>
          <a:p>
            <a:pPr lvl="1"/>
            <a:r>
              <a:rPr lang="zh-CN" altLang="en-US" sz="2400"/>
              <a:t>概率密度函数，</a:t>
            </a:r>
            <a:r>
              <a:rPr lang="en-US" altLang="zh-CN" sz="2400"/>
              <a:t>PDF</a:t>
            </a:r>
          </a:p>
          <a:p>
            <a:r>
              <a:rPr lang="en-US" altLang="zh-CN" sz="2800"/>
              <a:t>cumulative distribution function</a:t>
            </a:r>
          </a:p>
          <a:p>
            <a:pPr lvl="1"/>
            <a:r>
              <a:rPr lang="zh-CN" altLang="en-US" sz="2400"/>
              <a:t>累积分布函数，</a:t>
            </a:r>
            <a:r>
              <a:rPr lang="en-US" altLang="zh-CN" sz="2400"/>
              <a:t>CDF</a:t>
            </a:r>
          </a:p>
          <a:p>
            <a:r>
              <a:rPr lang="en-US" altLang="zh-CN" sz="2800"/>
              <a:t>Gaussian Distribution</a:t>
            </a:r>
            <a:r>
              <a:rPr lang="zh-CN" altLang="en-US" sz="2800"/>
              <a:t>（高斯分布）</a:t>
            </a:r>
            <a:endParaRPr lang="en-US" altLang="zh-CN" sz="2800"/>
          </a:p>
          <a:p>
            <a:pPr lvl="1"/>
            <a:r>
              <a:rPr lang="en-US" altLang="zh-CN" sz="2400"/>
              <a:t>Normal Distribution</a:t>
            </a:r>
            <a:r>
              <a:rPr lang="zh-CN" altLang="en-US" sz="2400"/>
              <a:t>（正态分布）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en-US" altLang="zh-CN" sz="2800"/>
          </a:p>
          <a:p>
            <a:endParaRPr lang="en-US" altLang="zh-CN" sz="2800"/>
          </a:p>
          <a:p>
            <a:endParaRPr lang="zh-CN" altLang="en-US" sz="280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9B60DED1-1DFA-3388-566C-7DAB9579E8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9EB0CE-2033-413B-A943-AA02B07D31A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pic>
        <p:nvPicPr>
          <p:cNvPr id="19461" name="图片 4">
            <a:extLst>
              <a:ext uri="{FF2B5EF4-FFF2-40B4-BE49-F238E27FC236}">
                <a16:creationId xmlns:a16="http://schemas.microsoft.com/office/drawing/2014/main" id="{FFAB9FF6-8BBF-9108-BA39-B05455AA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311650"/>
            <a:ext cx="327342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5">
            <a:extLst>
              <a:ext uri="{FF2B5EF4-FFF2-40B4-BE49-F238E27FC236}">
                <a16:creationId xmlns:a16="http://schemas.microsoft.com/office/drawing/2014/main" id="{82BA7E60-01FC-6340-0A77-AF36FD2A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4311650"/>
            <a:ext cx="31972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">
            <a:extLst>
              <a:ext uri="{FF2B5EF4-FFF2-40B4-BE49-F238E27FC236}">
                <a16:creationId xmlns:a16="http://schemas.microsoft.com/office/drawing/2014/main" id="{832C5F34-D845-801F-EFF4-44DB1778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4824413"/>
            <a:ext cx="900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PDF</a:t>
            </a:r>
            <a:endParaRPr lang="zh-CN" altLang="en-US"/>
          </a:p>
        </p:txBody>
      </p:sp>
      <p:sp>
        <p:nvSpPr>
          <p:cNvPr id="19464" name="文本框 7">
            <a:extLst>
              <a:ext uri="{FF2B5EF4-FFF2-40B4-BE49-F238E27FC236}">
                <a16:creationId xmlns:a16="http://schemas.microsoft.com/office/drawing/2014/main" id="{2D344369-CFDC-57BA-8EC8-7252B42D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4829175"/>
            <a:ext cx="900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CDF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9F7E-9033-440F-9577-FBE40863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80745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accent2"/>
                </a:solidFill>
              </a:rPr>
              <a:t>Exponential Distribution</a:t>
            </a:r>
            <a:r>
              <a:rPr lang="zh-CN" altLang="en-US" sz="4000" dirty="0">
                <a:solidFill>
                  <a:schemeClr val="accent2"/>
                </a:solidFill>
              </a:rPr>
              <a:t>（指数分布）</a:t>
            </a:r>
            <a:endParaRPr lang="zh-CN" altLang="en-US" sz="4000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1BB7A8A8-BECF-BD21-1AD6-3BB959F12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 sz="2400"/>
              <a:t>In Probability theory and statistics, the exponential distribution is a continuous probability distribution that often concerns </a:t>
            </a:r>
            <a:r>
              <a:rPr lang="en-US" altLang="zh-CN" sz="2400">
                <a:solidFill>
                  <a:srgbClr val="3333FF"/>
                </a:solidFill>
              </a:rPr>
              <a:t>the amount of time until some specific event happens</a:t>
            </a:r>
          </a:p>
          <a:p>
            <a:pPr algn="just"/>
            <a:r>
              <a:rPr lang="en-US" altLang="zh-CN" sz="2400"/>
              <a:t>It is a process in which </a:t>
            </a:r>
            <a:r>
              <a:rPr lang="en-US" altLang="zh-CN" sz="2400">
                <a:solidFill>
                  <a:srgbClr val="3333FF"/>
                </a:solidFill>
              </a:rPr>
              <a:t>events happen </a:t>
            </a:r>
            <a:r>
              <a:rPr lang="en-US" altLang="zh-CN" sz="2400"/>
              <a:t>continuously and independently at a </a:t>
            </a:r>
            <a:r>
              <a:rPr lang="en-US" altLang="zh-CN" sz="2400">
                <a:solidFill>
                  <a:srgbClr val="3333FF"/>
                </a:solidFill>
              </a:rPr>
              <a:t>constant average rate</a:t>
            </a:r>
            <a:endParaRPr lang="zh-CN" altLang="en-US" sz="240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7911E1D-5101-0F79-F950-B5AE23C592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544A9-54F5-4823-A3C3-AE2E105D7BA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7C68-E38C-4600-9693-5E6BEC71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88913"/>
            <a:ext cx="9482138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chemeClr val="accent2"/>
                </a:solidFill>
              </a:rPr>
              <a:t>Exponential Distribution</a:t>
            </a:r>
            <a:r>
              <a:rPr lang="zh-CN" altLang="en-US" sz="4000" dirty="0">
                <a:solidFill>
                  <a:schemeClr val="accent2"/>
                </a:solidFill>
              </a:rPr>
              <a:t>（指数分布）</a:t>
            </a:r>
            <a:endParaRPr lang="en-US" altLang="zh-CN" sz="4000" dirty="0">
              <a:solidFill>
                <a:schemeClr val="accent2"/>
              </a:solidFill>
            </a:endParaRPr>
          </a:p>
        </p:txBody>
      </p:sp>
      <p:sp>
        <p:nvSpPr>
          <p:cNvPr id="21507" name="幻灯片编号占位符 3">
            <a:extLst>
              <a:ext uri="{FF2B5EF4-FFF2-40B4-BE49-F238E27FC236}">
                <a16:creationId xmlns:a16="http://schemas.microsoft.com/office/drawing/2014/main" id="{C7114861-A7F0-81BF-2A9A-3E67B9BA4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D5F1F-3858-4050-A685-B3AB26D0987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pic>
        <p:nvPicPr>
          <p:cNvPr id="21508" name="图片 4">
            <a:extLst>
              <a:ext uri="{FF2B5EF4-FFF2-40B4-BE49-F238E27FC236}">
                <a16:creationId xmlns:a16="http://schemas.microsoft.com/office/drawing/2014/main" id="{6F19D491-500C-156B-5C74-6417DC20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862263"/>
            <a:ext cx="4816475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6">
            <a:extLst>
              <a:ext uri="{FF2B5EF4-FFF2-40B4-BE49-F238E27FC236}">
                <a16:creationId xmlns:a16="http://schemas.microsoft.com/office/drawing/2014/main" id="{F94BBFE4-B292-6572-92C4-D8AAA0EF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257300"/>
            <a:ext cx="50625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文本框 7">
            <a:extLst>
              <a:ext uri="{FF2B5EF4-FFF2-40B4-BE49-F238E27FC236}">
                <a16:creationId xmlns:a16="http://schemas.microsoft.com/office/drawing/2014/main" id="{D9EF2A26-EC3C-07FE-050B-4E3DACCD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306638"/>
            <a:ext cx="207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1511" name="直线箭头连接符 9">
            <a:extLst>
              <a:ext uri="{FF2B5EF4-FFF2-40B4-BE49-F238E27FC236}">
                <a16:creationId xmlns:a16="http://schemas.microsoft.com/office/drawing/2014/main" id="{242E27D4-1BEF-8B90-CD7F-FF4558948D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6375" y="1943100"/>
            <a:ext cx="1376363" cy="558800"/>
          </a:xfrm>
          <a:prstGeom prst="straightConnector1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文本框 2">
            <a:extLst>
              <a:ext uri="{FF2B5EF4-FFF2-40B4-BE49-F238E27FC236}">
                <a16:creationId xmlns:a16="http://schemas.microsoft.com/office/drawing/2014/main" id="{DD70E148-475E-A5A5-C4F9-5A5DEDC9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284663"/>
            <a:ext cx="900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CDF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8D83-CD9A-4926-853D-D9B1D0AD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934720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Sampling</a:t>
            </a:r>
            <a:r>
              <a:rPr lang="zh-CN" altLang="en-US" sz="4000" dirty="0"/>
              <a:t>（采样）</a:t>
            </a:r>
          </a:p>
        </p:txBody>
      </p:sp>
      <p:sp>
        <p:nvSpPr>
          <p:cNvPr id="22531" name="幻灯片编号占位符 3">
            <a:extLst>
              <a:ext uri="{FF2B5EF4-FFF2-40B4-BE49-F238E27FC236}">
                <a16:creationId xmlns:a16="http://schemas.microsoft.com/office/drawing/2014/main" id="{CF39FAAD-AF30-81FE-48DE-EC9C6E268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64D79-A0FA-467A-8207-5AF73BBF815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pic>
        <p:nvPicPr>
          <p:cNvPr id="22532" name="图片 4">
            <a:extLst>
              <a:ext uri="{FF2B5EF4-FFF2-40B4-BE49-F238E27FC236}">
                <a16:creationId xmlns:a16="http://schemas.microsoft.com/office/drawing/2014/main" id="{CDD207CC-6A11-9B05-E69C-37E5247C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33650"/>
            <a:ext cx="4816475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5">
            <a:extLst>
              <a:ext uri="{FF2B5EF4-FFF2-40B4-BE49-F238E27FC236}">
                <a16:creationId xmlns:a16="http://schemas.microsoft.com/office/drawing/2014/main" id="{F32C6594-41F1-323F-0DD0-DB7DAB52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133475"/>
            <a:ext cx="5062537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4" name="直线连接符 7">
            <a:extLst>
              <a:ext uri="{FF2B5EF4-FFF2-40B4-BE49-F238E27FC236}">
                <a16:creationId xmlns:a16="http://schemas.microsoft.com/office/drawing/2014/main" id="{E1100E2F-D617-3E0A-891F-C8ED2AC741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438" y="5903913"/>
            <a:ext cx="864076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线连接符 10">
            <a:extLst>
              <a:ext uri="{FF2B5EF4-FFF2-40B4-BE49-F238E27FC236}">
                <a16:creationId xmlns:a16="http://schemas.microsoft.com/office/drawing/2014/main" id="{D8EE1E77-E485-FEBE-A55F-9B85716917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8025" y="2798763"/>
            <a:ext cx="5146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直线连接符 13">
            <a:extLst>
              <a:ext uri="{FF2B5EF4-FFF2-40B4-BE49-F238E27FC236}">
                <a16:creationId xmlns:a16="http://schemas.microsoft.com/office/drawing/2014/main" id="{5391C4F4-69A5-7F90-EC76-3A3F4D83D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675" y="3429000"/>
            <a:ext cx="3600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直线连接符 14">
            <a:extLst>
              <a:ext uri="{FF2B5EF4-FFF2-40B4-BE49-F238E27FC236}">
                <a16:creationId xmlns:a16="http://schemas.microsoft.com/office/drawing/2014/main" id="{E6EFA571-C240-203B-8200-3A7CE3EBC3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675" y="4059238"/>
            <a:ext cx="326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直线连接符 15">
            <a:extLst>
              <a:ext uri="{FF2B5EF4-FFF2-40B4-BE49-F238E27FC236}">
                <a16:creationId xmlns:a16="http://schemas.microsoft.com/office/drawing/2014/main" id="{6BA96DCC-3718-BB9A-1282-76F7B511BD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025" y="4689475"/>
            <a:ext cx="3008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线连接符 16">
            <a:extLst>
              <a:ext uri="{FF2B5EF4-FFF2-40B4-BE49-F238E27FC236}">
                <a16:creationId xmlns:a16="http://schemas.microsoft.com/office/drawing/2014/main" id="{46DC9100-1459-D297-48D5-5F8F446453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675" y="5273675"/>
            <a:ext cx="2897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线连接符 25">
            <a:extLst>
              <a:ext uri="{FF2B5EF4-FFF2-40B4-BE49-F238E27FC236}">
                <a16:creationId xmlns:a16="http://schemas.microsoft.com/office/drawing/2014/main" id="{8771028D-B71E-A459-0FE9-A4174EF512A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98863" y="5273675"/>
            <a:ext cx="0" cy="6302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直线连接符 28">
            <a:extLst>
              <a:ext uri="{FF2B5EF4-FFF2-40B4-BE49-F238E27FC236}">
                <a16:creationId xmlns:a16="http://schemas.microsoft.com/office/drawing/2014/main" id="{0094E73C-40BD-523B-C6D4-01308717DA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6338" y="4689475"/>
            <a:ext cx="0" cy="1214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直线连接符 30">
            <a:extLst>
              <a:ext uri="{FF2B5EF4-FFF2-40B4-BE49-F238E27FC236}">
                <a16:creationId xmlns:a16="http://schemas.microsoft.com/office/drawing/2014/main" id="{2A895098-D87F-FF3C-AA4F-69FFE40950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38588" y="4059238"/>
            <a:ext cx="3175" cy="1844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线连接符 32">
            <a:extLst>
              <a:ext uri="{FF2B5EF4-FFF2-40B4-BE49-F238E27FC236}">
                <a16:creationId xmlns:a16="http://schemas.microsoft.com/office/drawing/2014/main" id="{D1A480A6-3D02-BAEC-E201-6A509BEE6D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02125" y="3451225"/>
            <a:ext cx="11113" cy="2452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直线连接符 35">
            <a:extLst>
              <a:ext uri="{FF2B5EF4-FFF2-40B4-BE49-F238E27FC236}">
                <a16:creationId xmlns:a16="http://schemas.microsoft.com/office/drawing/2014/main" id="{6F2D2728-6918-F0F4-198E-AE62015E85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819775" y="2843213"/>
            <a:ext cx="12700" cy="3060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文本框 38">
            <a:extLst>
              <a:ext uri="{FF2B5EF4-FFF2-40B4-BE49-F238E27FC236}">
                <a16:creationId xmlns:a16="http://schemas.microsoft.com/office/drawing/2014/main" id="{43DE4E92-6D6E-4A68-CFC7-D350452A8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1133475"/>
            <a:ext cx="2070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Exponential distribution</a:t>
            </a:r>
            <a:endParaRPr lang="en-US" altLang="zh-CN" sz="2400" i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2546" name="直线箭头连接符 39">
            <a:extLst>
              <a:ext uri="{FF2B5EF4-FFF2-40B4-BE49-F238E27FC236}">
                <a16:creationId xmlns:a16="http://schemas.microsoft.com/office/drawing/2014/main" id="{B5638AAE-98FB-E1DD-1042-34605F94CC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64000" y="1527175"/>
            <a:ext cx="2622550" cy="539750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FE9EA-8A8C-4393-9E8A-A6288A2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934720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Sampling of Exponential Distribution</a:t>
            </a:r>
            <a:endParaRPr lang="zh-CN" altLang="en-US" sz="4000" dirty="0"/>
          </a:p>
        </p:txBody>
      </p:sp>
      <p:sp>
        <p:nvSpPr>
          <p:cNvPr id="23555" name="幻灯片编号占位符 3">
            <a:extLst>
              <a:ext uri="{FF2B5EF4-FFF2-40B4-BE49-F238E27FC236}">
                <a16:creationId xmlns:a16="http://schemas.microsoft.com/office/drawing/2014/main" id="{ACAFAA02-1EF9-EC36-B7E3-355E07086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29102-D5B1-493A-8D11-69EBAE1F6A05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pic>
        <p:nvPicPr>
          <p:cNvPr id="23556" name="图片 18">
            <a:extLst>
              <a:ext uri="{FF2B5EF4-FFF2-40B4-BE49-F238E27FC236}">
                <a16:creationId xmlns:a16="http://schemas.microsoft.com/office/drawing/2014/main" id="{E1FEAC57-57C9-017C-6530-6BAB38FE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257300"/>
            <a:ext cx="50625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文本框 19">
            <a:extLst>
              <a:ext uri="{FF2B5EF4-FFF2-40B4-BE49-F238E27FC236}">
                <a16:creationId xmlns:a16="http://schemas.microsoft.com/office/drawing/2014/main" id="{F29D609C-DD19-DF3D-66D8-636DF81F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428750"/>
            <a:ext cx="20701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Exponential distribution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i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i="1">
                <a:solidFill>
                  <a:srgbClr val="FF0000"/>
                </a:solidFill>
              </a:rPr>
              <a:t>Rate parameter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3558" name="直线箭头连接符 20">
            <a:extLst>
              <a:ext uri="{FF2B5EF4-FFF2-40B4-BE49-F238E27FC236}">
                <a16:creationId xmlns:a16="http://schemas.microsoft.com/office/drawing/2014/main" id="{855B08C3-3D19-877E-3AAA-DD620E43B4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6963" y="1943100"/>
            <a:ext cx="1755775" cy="811213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9" name="图片 6">
            <a:extLst>
              <a:ext uri="{FF2B5EF4-FFF2-40B4-BE49-F238E27FC236}">
                <a16:creationId xmlns:a16="http://schemas.microsoft.com/office/drawing/2014/main" id="{516506AB-BBF0-62E5-5A4B-2F4F400F9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4219575"/>
            <a:ext cx="22320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文本框 8">
            <a:extLst>
              <a:ext uri="{FF2B5EF4-FFF2-40B4-BE49-F238E27FC236}">
                <a16:creationId xmlns:a16="http://schemas.microsoft.com/office/drawing/2014/main" id="{5B9DA588-7753-130D-7930-CB83ADB9A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3563"/>
            <a:ext cx="2743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b="1" i="1">
                <a:solidFill>
                  <a:schemeClr val="accent2"/>
                </a:solidFill>
              </a:rPr>
              <a:t>p     </a:t>
            </a:r>
            <a:r>
              <a:rPr lang="en-US" altLang="zh-CN">
                <a:solidFill>
                  <a:schemeClr val="accent2"/>
                </a:solidFill>
              </a:rPr>
              <a:t>in [0, 1)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E0CB-F995-437E-A2CA-44B90634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Task: Improved Car Washing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CEA6689C-C303-3557-2C2B-664B37E0D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1313765"/>
            <a:ext cx="7772400" cy="507682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restriction on CAPACITY</a:t>
            </a:r>
          </a:p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>
                <a:solidFill>
                  <a:srgbClr val="0000FF"/>
                </a:solidFill>
              </a:rPr>
              <a:t>inter-arrival time </a:t>
            </a:r>
            <a:r>
              <a:rPr lang="en-US" altLang="zh-CN"/>
              <a:t>and </a:t>
            </a:r>
            <a:r>
              <a:rPr lang="en-US" altLang="zh-CN">
                <a:solidFill>
                  <a:srgbClr val="0000FF"/>
                </a:solidFill>
              </a:rPr>
              <a:t>service time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/>
              <a:t>of each car follow </a:t>
            </a:r>
            <a:r>
              <a:rPr lang="en-US" altLang="zh-CN">
                <a:solidFill>
                  <a:srgbClr val="0000FF"/>
                </a:solidFill>
              </a:rPr>
              <a:t>exponential distributions</a:t>
            </a: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>
              <a:solidFill>
                <a:srgbClr val="0000FF"/>
              </a:solidFill>
            </a:endParaRPr>
          </a:p>
          <a:p>
            <a:endParaRPr lang="en-US" altLang="zh-CN"/>
          </a:p>
          <a:p>
            <a:r>
              <a:rPr lang="en-US" altLang="zh-CN"/>
              <a:t>Output: the </a:t>
            </a:r>
            <a:r>
              <a:rPr lang="en-US" altLang="zh-CN">
                <a:solidFill>
                  <a:srgbClr val="0000FF"/>
                </a:solidFill>
              </a:rPr>
              <a:t>average waiting time </a:t>
            </a:r>
            <a:r>
              <a:rPr lang="en-US" altLang="zh-CN"/>
              <a:t>and the </a:t>
            </a:r>
            <a:r>
              <a:rPr lang="en-US" altLang="zh-CN">
                <a:solidFill>
                  <a:srgbClr val="0000FF"/>
                </a:solidFill>
              </a:rPr>
              <a:t>maximal queue length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580" name="幻灯片编号占位符 3">
            <a:extLst>
              <a:ext uri="{FF2B5EF4-FFF2-40B4-BE49-F238E27FC236}">
                <a16:creationId xmlns:a16="http://schemas.microsoft.com/office/drawing/2014/main" id="{606AD93D-F1C8-6DB8-344F-536F0A4E2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1818B-2CD0-4DB0-8750-8609A1C313C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cxnSp>
        <p:nvCxnSpPr>
          <p:cNvPr id="24581" name="直线箭头连接符 4">
            <a:extLst>
              <a:ext uri="{FF2B5EF4-FFF2-40B4-BE49-F238E27FC236}">
                <a16:creationId xmlns:a16="http://schemas.microsoft.com/office/drawing/2014/main" id="{5FDBADA5-08B4-B145-DFB7-EF3C8040D5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11300" y="3352115"/>
            <a:ext cx="6407150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三角形 5">
            <a:extLst>
              <a:ext uri="{FF2B5EF4-FFF2-40B4-BE49-F238E27FC236}">
                <a16:creationId xmlns:a16="http://schemas.microsoft.com/office/drawing/2014/main" id="{0B5B3670-1C19-390D-22AD-5FCFF29A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7040"/>
            <a:ext cx="720725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c1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3" name="三角形 6">
            <a:extLst>
              <a:ext uri="{FF2B5EF4-FFF2-40B4-BE49-F238E27FC236}">
                <a16:creationId xmlns:a16="http://schemas.microsoft.com/office/drawing/2014/main" id="{9D0FE3C3-42C5-20D6-185D-C5483A28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115"/>
            <a:ext cx="720725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c2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4" name="三角形 7">
            <a:extLst>
              <a:ext uri="{FF2B5EF4-FFF2-40B4-BE49-F238E27FC236}">
                <a16:creationId xmlns:a16="http://schemas.microsoft.com/office/drawing/2014/main" id="{517A1B21-F08C-F7E4-B625-37338878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3352115"/>
            <a:ext cx="719138" cy="550863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200">
                <a:solidFill>
                  <a:srgbClr val="FF0000"/>
                </a:solidFill>
              </a:rPr>
              <a:t>c3</a:t>
            </a:r>
            <a:endParaRPr kumimoji="0" lang="zh-CN" altLang="en-US" sz="1200">
              <a:solidFill>
                <a:srgbClr val="FF0000"/>
              </a:solidFill>
            </a:endParaRPr>
          </a:p>
        </p:txBody>
      </p:sp>
      <p:sp>
        <p:nvSpPr>
          <p:cNvPr id="24585" name="文本框 8">
            <a:extLst>
              <a:ext uri="{FF2B5EF4-FFF2-40B4-BE49-F238E27FC236}">
                <a16:creationId xmlns:a16="http://schemas.microsoft.com/office/drawing/2014/main" id="{3C03A03B-1134-640D-8796-B8DD5CE3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2982228"/>
            <a:ext cx="58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86" name="直线箭头连接符 9">
            <a:extLst>
              <a:ext uri="{FF2B5EF4-FFF2-40B4-BE49-F238E27FC236}">
                <a16:creationId xmlns:a16="http://schemas.microsoft.com/office/drawing/2014/main" id="{19CBD367-0D58-B86C-CE32-CA4D11E161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11300" y="4437965"/>
            <a:ext cx="6407150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三角形 10">
            <a:extLst>
              <a:ext uri="{FF2B5EF4-FFF2-40B4-BE49-F238E27FC236}">
                <a16:creationId xmlns:a16="http://schemas.microsoft.com/office/drawing/2014/main" id="{8E6505C8-D862-3AA9-2A5C-0964D5CC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41140"/>
            <a:ext cx="720725" cy="611188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A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88" name="三角形 11">
            <a:extLst>
              <a:ext uri="{FF2B5EF4-FFF2-40B4-BE49-F238E27FC236}">
                <a16:creationId xmlns:a16="http://schemas.microsoft.com/office/drawing/2014/main" id="{B13EB967-59E2-7807-7455-DDCB781A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458603"/>
            <a:ext cx="719138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S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89" name="三角形 12">
            <a:extLst>
              <a:ext uri="{FF2B5EF4-FFF2-40B4-BE49-F238E27FC236}">
                <a16:creationId xmlns:a16="http://schemas.microsoft.com/office/drawing/2014/main" id="{934839BE-2D62-D1EC-BC9D-28458847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4455428"/>
            <a:ext cx="719138" cy="612775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D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24590" name="文本框 13">
            <a:extLst>
              <a:ext uri="{FF2B5EF4-FFF2-40B4-BE49-F238E27FC236}">
                <a16:creationId xmlns:a16="http://schemas.microsoft.com/office/drawing/2014/main" id="{ABC38ADB-5210-B7C6-49B0-A9E803A79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4066490"/>
            <a:ext cx="58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0C27-AF7B-4717-962F-AB7EDD0C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33C88667-A6F5-0AB7-D979-477B3266F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 Adaptor</a:t>
            </a:r>
            <a:r>
              <a:rPr lang="zh-CN" altLang="en-US"/>
              <a:t>（容器适配器）</a:t>
            </a:r>
            <a:endParaRPr lang="en-US" altLang="zh-CN"/>
          </a:p>
          <a:p>
            <a:pPr lvl="1"/>
            <a:r>
              <a:rPr lang="en-US" altLang="zh-CN"/>
              <a:t>queue</a:t>
            </a:r>
          </a:p>
          <a:p>
            <a:pPr lvl="1"/>
            <a:endParaRPr lang="en-US" altLang="zh-CN"/>
          </a:p>
          <a:p>
            <a:r>
              <a:rPr lang="en-US" altLang="zh-CN"/>
              <a:t>Simulation</a:t>
            </a:r>
            <a:r>
              <a:rPr lang="zh-CN" altLang="en-US"/>
              <a:t>（仿真）</a:t>
            </a:r>
            <a:endParaRPr lang="en-US" altLang="zh-CN"/>
          </a:p>
          <a:p>
            <a:pPr lvl="1"/>
            <a:r>
              <a:rPr lang="en-US" altLang="zh-CN"/>
              <a:t>Exponential distribution</a:t>
            </a:r>
            <a:r>
              <a:rPr lang="zh-CN" altLang="en-US"/>
              <a:t>（指数分布）</a:t>
            </a:r>
            <a:endParaRPr lang="en-US" altLang="zh-CN"/>
          </a:p>
          <a:p>
            <a:pPr lvl="1"/>
            <a:r>
              <a:rPr lang="en-US" altLang="zh-CN"/>
              <a:t>Sampling</a:t>
            </a:r>
            <a:r>
              <a:rPr lang="zh-CN" altLang="en-US"/>
              <a:t>（采样）</a:t>
            </a:r>
            <a:endParaRPr lang="en-US" altLang="zh-CN"/>
          </a:p>
          <a:p>
            <a:pPr lvl="1"/>
            <a:r>
              <a:rPr lang="en-US" altLang="zh-CN"/>
              <a:t>Queueing theory</a:t>
            </a:r>
            <a:r>
              <a:rPr lang="zh-CN" altLang="en-US"/>
              <a:t>（排队论）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FDC60FE7-1B43-1BF5-77DA-BC4E67D02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009A9-0D50-4DCC-AD41-A148F3D7025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714E-1F4B-4430-A62B-ED01D33E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User’s input</a:t>
            </a:r>
            <a:endParaRPr lang="zh-CN" altLang="en-US" dirty="0"/>
          </a:p>
        </p:txBody>
      </p:sp>
      <p:sp>
        <p:nvSpPr>
          <p:cNvPr id="25603" name="幻灯片编号占位符 3">
            <a:extLst>
              <a:ext uri="{FF2B5EF4-FFF2-40B4-BE49-F238E27FC236}">
                <a16:creationId xmlns:a16="http://schemas.microsoft.com/office/drawing/2014/main" id="{916FAE4B-DF5C-F783-7F32-B87AC6B8C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E317E-A9E3-4D1C-9E8E-01CC4D53E7E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pic>
        <p:nvPicPr>
          <p:cNvPr id="25604" name="图片 4">
            <a:extLst>
              <a:ext uri="{FF2B5EF4-FFF2-40B4-BE49-F238E27FC236}">
                <a16:creationId xmlns:a16="http://schemas.microsoft.com/office/drawing/2014/main" id="{F7DF38C9-DBDC-150D-9451-5AF8FFEB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24075"/>
            <a:ext cx="816768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5" name="直线箭头连接符 3">
            <a:extLst>
              <a:ext uri="{FF2B5EF4-FFF2-40B4-BE49-F238E27FC236}">
                <a16:creationId xmlns:a16="http://schemas.microsoft.com/office/drawing/2014/main" id="{4EE675D3-912D-68D4-9338-65896343A6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16000" y="1763713"/>
            <a:ext cx="4681538" cy="1439862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文本框 4">
            <a:extLst>
              <a:ext uri="{FF2B5EF4-FFF2-40B4-BE49-F238E27FC236}">
                <a16:creationId xmlns:a16="http://schemas.microsoft.com/office/drawing/2014/main" id="{A247BED0-5023-79A7-0E5A-7E69080F2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252538"/>
            <a:ext cx="344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或者平均到达时间间隔</a:t>
            </a:r>
          </a:p>
        </p:txBody>
      </p:sp>
      <p:cxnSp>
        <p:nvCxnSpPr>
          <p:cNvPr id="25607" name="直线箭头连接符 7">
            <a:extLst>
              <a:ext uri="{FF2B5EF4-FFF2-40B4-BE49-F238E27FC236}">
                <a16:creationId xmlns:a16="http://schemas.microsoft.com/office/drawing/2014/main" id="{641FFA26-6288-798F-6B4B-9CF846EFCB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6000" y="4052888"/>
            <a:ext cx="1216025" cy="1889125"/>
          </a:xfrm>
          <a:prstGeom prst="straightConnector1">
            <a:avLst/>
          </a:prstGeom>
          <a:noFill/>
          <a:ln w="63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文本框 10">
            <a:extLst>
              <a:ext uri="{FF2B5EF4-FFF2-40B4-BE49-F238E27FC236}">
                <a16:creationId xmlns:a16="http://schemas.microsoft.com/office/drawing/2014/main" id="{3C7BEA1B-0A43-052F-3DAB-71BA0008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5942013"/>
            <a:ext cx="315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或者平均服务时长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编号占位符 1">
            <a:extLst>
              <a:ext uri="{FF2B5EF4-FFF2-40B4-BE49-F238E27FC236}">
                <a16:creationId xmlns:a16="http://schemas.microsoft.com/office/drawing/2014/main" id="{CEC3892F-C1F6-71A8-E4E3-B7CC02B50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F639B-7070-4823-A1A3-D59862E5969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6627" name="文本框 2">
            <a:extLst>
              <a:ext uri="{FF2B5EF4-FFF2-40B4-BE49-F238E27FC236}">
                <a16:creationId xmlns:a16="http://schemas.microsoft.com/office/drawing/2014/main" id="{CAABE57E-D228-362F-2100-C7CAE534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B0E59-6A16-4522-A376-7A4341F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Adaptor</a:t>
            </a:r>
            <a:r>
              <a:rPr lang="zh-CN" altLang="en-US" dirty="0"/>
              <a:t>（适配器）</a:t>
            </a:r>
          </a:p>
        </p:txBody>
      </p:sp>
      <p:sp>
        <p:nvSpPr>
          <p:cNvPr id="8195" name="幻灯片编号占位符 3">
            <a:extLst>
              <a:ext uri="{FF2B5EF4-FFF2-40B4-BE49-F238E27FC236}">
                <a16:creationId xmlns:a16="http://schemas.microsoft.com/office/drawing/2014/main" id="{96990673-67FB-29BA-2072-8CE2A8E8E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29160-7938-4A43-B16C-9C0A4F5BABF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pic>
        <p:nvPicPr>
          <p:cNvPr id="8196" name="图片 5">
            <a:extLst>
              <a:ext uri="{FF2B5EF4-FFF2-40B4-BE49-F238E27FC236}">
                <a16:creationId xmlns:a16="http://schemas.microsoft.com/office/drawing/2014/main" id="{611A9718-41E9-1B68-69C6-2D3FC0CC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66850"/>
            <a:ext cx="6372225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E461-0DB9-4071-9217-6EDDE99D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Deque</a:t>
            </a:r>
            <a:r>
              <a:rPr lang="en-US" altLang="zh-CN" dirty="0"/>
              <a:t> and Lists</a:t>
            </a:r>
            <a:endParaRPr lang="zh-CN" altLang="en-US" dirty="0"/>
          </a:p>
        </p:txBody>
      </p:sp>
      <p:sp>
        <p:nvSpPr>
          <p:cNvPr id="9219" name="幻灯片编号占位符 3">
            <a:extLst>
              <a:ext uri="{FF2B5EF4-FFF2-40B4-BE49-F238E27FC236}">
                <a16:creationId xmlns:a16="http://schemas.microsoft.com/office/drawing/2014/main" id="{4896BF17-3314-EA1A-7E6B-64AA92D22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E5277-AADE-4DCA-902D-D544B0CE730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pic>
        <p:nvPicPr>
          <p:cNvPr id="9220" name="内容占位符 4">
            <a:extLst>
              <a:ext uri="{FF2B5EF4-FFF2-40B4-BE49-F238E27FC236}">
                <a16:creationId xmlns:a16="http://schemas.microsoft.com/office/drawing/2014/main" id="{276ACD72-B49A-6696-925B-5E1095FA0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1905000"/>
            <a:ext cx="3735388" cy="3335338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C848-E523-4793-AAC7-9E344ED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7630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Container Adaptor</a:t>
            </a:r>
            <a:r>
              <a:rPr lang="zh-CN" altLang="en-US" dirty="0"/>
              <a:t>（容器适配器）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7EA14A71-B556-4922-87E9-3809214F5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216775" cy="4114800"/>
          </a:xfrm>
        </p:spPr>
        <p:txBody>
          <a:bodyPr/>
          <a:lstStyle/>
          <a:p>
            <a:r>
              <a:rPr lang="en-US" altLang="zh-CN"/>
              <a:t>A container adaptor C uses some </a:t>
            </a:r>
            <a:r>
              <a:rPr lang="en-US" altLang="zh-CN">
                <a:solidFill>
                  <a:srgbClr val="0000FF"/>
                </a:solidFill>
              </a:rPr>
              <a:t>underlying container </a:t>
            </a:r>
            <a:r>
              <a:rPr lang="en-US" altLang="zh-CN"/>
              <a:t>object to define C’s methods</a:t>
            </a:r>
            <a:endParaRPr lang="zh-CN" altLang="en-US"/>
          </a:p>
        </p:txBody>
      </p:sp>
      <p:sp>
        <p:nvSpPr>
          <p:cNvPr id="10244" name="幻灯片编号占位符 3">
            <a:extLst>
              <a:ext uri="{FF2B5EF4-FFF2-40B4-BE49-F238E27FC236}">
                <a16:creationId xmlns:a16="http://schemas.microsoft.com/office/drawing/2014/main" id="{3B88CEC8-A87F-51F4-5849-1ED07473F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8DE04-E58D-48B3-BC89-D3801265421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BA3A-5C43-405E-94E1-B8A6B6C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Queue</a:t>
            </a:r>
            <a:r>
              <a:rPr lang="zh-CN" altLang="en-US" dirty="0"/>
              <a:t>（队列）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15E337F3-C67F-DDBC-7936-A44CC56F0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214438"/>
          </a:xfrm>
        </p:spPr>
        <p:txBody>
          <a:bodyPr/>
          <a:lstStyle/>
          <a:p>
            <a:r>
              <a:rPr lang="en-US" altLang="zh-CN"/>
              <a:t>First-in-first-out </a:t>
            </a:r>
            <a:r>
              <a:rPr lang="en-US" altLang="zh-CN">
                <a:solidFill>
                  <a:srgbClr val="FF0000"/>
                </a:solidFill>
              </a:rPr>
              <a:t>(FIFO)</a:t>
            </a:r>
          </a:p>
          <a:p>
            <a:r>
              <a:rPr lang="en-US" altLang="zh-CN"/>
              <a:t>#include&lt;queue&gt;</a:t>
            </a:r>
          </a:p>
          <a:p>
            <a:r>
              <a:rPr lang="en-US" altLang="zh-CN"/>
              <a:t>queue&lt;T&gt; queueName</a:t>
            </a:r>
          </a:p>
          <a:p>
            <a:endParaRPr lang="zh-CN" altLang="en-US"/>
          </a:p>
        </p:txBody>
      </p:sp>
      <p:sp>
        <p:nvSpPr>
          <p:cNvPr id="11268" name="幻灯片编号占位符 3">
            <a:extLst>
              <a:ext uri="{FF2B5EF4-FFF2-40B4-BE49-F238E27FC236}">
                <a16:creationId xmlns:a16="http://schemas.microsoft.com/office/drawing/2014/main" id="{B92E8009-23EC-29BB-2A0F-31520208E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CDD8B-2696-40F6-B106-5DD30D26634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pic>
        <p:nvPicPr>
          <p:cNvPr id="11269" name="图片 4">
            <a:extLst>
              <a:ext uri="{FF2B5EF4-FFF2-40B4-BE49-F238E27FC236}">
                <a16:creationId xmlns:a16="http://schemas.microsoft.com/office/drawing/2014/main" id="{4879CF26-8EDA-7BED-B7C0-10FA66C7B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679825"/>
            <a:ext cx="6680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5">
            <a:extLst>
              <a:ext uri="{FF2B5EF4-FFF2-40B4-BE49-F238E27FC236}">
                <a16:creationId xmlns:a16="http://schemas.microsoft.com/office/drawing/2014/main" id="{1F470DD2-58B5-75CC-AF44-5560C3690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5724525"/>
            <a:ext cx="656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BA3A-5C43-405E-94E1-B8A6B6C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Queue</a:t>
            </a:r>
            <a:r>
              <a:rPr lang="zh-CN" altLang="en-US" dirty="0"/>
              <a:t>（队列）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ADB6170-338D-2B48-83FC-ADC70CA3A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214438"/>
          </a:xfrm>
        </p:spPr>
        <p:txBody>
          <a:bodyPr/>
          <a:lstStyle/>
          <a:p>
            <a:r>
              <a:rPr lang="en-US" altLang="zh-CN"/>
              <a:t>First-in-first-out </a:t>
            </a:r>
            <a:r>
              <a:rPr lang="en-US" altLang="zh-CN">
                <a:solidFill>
                  <a:srgbClr val="FF0000"/>
                </a:solidFill>
              </a:rPr>
              <a:t>(FIFO)</a:t>
            </a:r>
          </a:p>
          <a:p>
            <a:r>
              <a:rPr lang="en-US" altLang="zh-CN"/>
              <a:t>#include&lt;queue&gt;</a:t>
            </a:r>
          </a:p>
          <a:p>
            <a:r>
              <a:rPr lang="en-US" altLang="zh-CN"/>
              <a:t>queue&lt;T&gt; queueName</a:t>
            </a:r>
          </a:p>
          <a:p>
            <a:endParaRPr lang="zh-CN" altLang="en-US"/>
          </a:p>
        </p:txBody>
      </p:sp>
      <p:sp>
        <p:nvSpPr>
          <p:cNvPr id="12292" name="幻灯片编号占位符 3">
            <a:extLst>
              <a:ext uri="{FF2B5EF4-FFF2-40B4-BE49-F238E27FC236}">
                <a16:creationId xmlns:a16="http://schemas.microsoft.com/office/drawing/2014/main" id="{BDAA0AFB-21D6-49D0-D33C-947BBA990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CF2F0-5FF8-4BAD-BEDF-368E8064203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247DA3-11D5-4F9A-8B51-404D8A2C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3834045"/>
            <a:ext cx="5504731" cy="2414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8C24-4DC6-462A-AD72-8D49CA49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Queuing Theory</a:t>
            </a:r>
            <a:r>
              <a:rPr lang="zh-CN" altLang="en-US" dirty="0"/>
              <a:t>（排队论）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12E099B2-0733-C2BA-7A0D-97CFDE8BC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3286125"/>
          </a:xfrm>
        </p:spPr>
        <p:txBody>
          <a:bodyPr/>
          <a:lstStyle/>
          <a:p>
            <a:r>
              <a:rPr lang="en-US" altLang="zh-CN" sz="2800"/>
              <a:t>Arrival time</a:t>
            </a:r>
            <a:r>
              <a:rPr lang="zh-CN" altLang="en-US" sz="2800"/>
              <a:t>（到达时刻）</a:t>
            </a:r>
            <a:endParaRPr lang="en-US" altLang="zh-CN" sz="2800"/>
          </a:p>
          <a:p>
            <a:r>
              <a:rPr lang="en-US" altLang="zh-CN" sz="2800"/>
              <a:t>Departure</a:t>
            </a:r>
            <a:r>
              <a:rPr lang="zh-CN" altLang="en-US" sz="2800"/>
              <a:t> </a:t>
            </a:r>
            <a:r>
              <a:rPr lang="en-US" altLang="zh-CN" sz="2800"/>
              <a:t>time</a:t>
            </a:r>
            <a:r>
              <a:rPr lang="zh-CN" altLang="en-US" sz="2800"/>
              <a:t>（离开时刻）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Service time</a:t>
            </a:r>
            <a:r>
              <a:rPr lang="zh-CN" altLang="en-US" sz="2800"/>
              <a:t>（服务时长）</a:t>
            </a:r>
          </a:p>
          <a:p>
            <a:r>
              <a:rPr lang="en-US" altLang="zh-CN" sz="2800"/>
              <a:t>Waiting time</a:t>
            </a:r>
            <a:r>
              <a:rPr lang="zh-CN" altLang="en-US" sz="2800"/>
              <a:t>（等待时长）</a:t>
            </a:r>
            <a:endParaRPr lang="en-US" altLang="zh-CN" sz="2800"/>
          </a:p>
          <a:p>
            <a:r>
              <a:rPr lang="en-US" altLang="zh-CN" sz="2800"/>
              <a:t>Sojourn time</a:t>
            </a:r>
            <a:r>
              <a:rPr lang="zh-CN" altLang="en-US" sz="2800"/>
              <a:t>（逗留时长）</a:t>
            </a:r>
            <a:endParaRPr lang="en-US" altLang="zh-CN" sz="2800"/>
          </a:p>
        </p:txBody>
      </p:sp>
      <p:sp>
        <p:nvSpPr>
          <p:cNvPr id="13316" name="幻灯片编号占位符 3">
            <a:extLst>
              <a:ext uri="{FF2B5EF4-FFF2-40B4-BE49-F238E27FC236}">
                <a16:creationId xmlns:a16="http://schemas.microsoft.com/office/drawing/2014/main" id="{BC4216EB-8E74-B168-D255-BB0377692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1D9B87-800C-4B0D-A045-E02A80CC687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cxnSp>
        <p:nvCxnSpPr>
          <p:cNvPr id="13317" name="直线箭头连接符 3">
            <a:extLst>
              <a:ext uri="{FF2B5EF4-FFF2-40B4-BE49-F238E27FC236}">
                <a16:creationId xmlns:a16="http://schemas.microsoft.com/office/drawing/2014/main" id="{A461C142-6C32-CB8D-14EC-878420C227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96975" y="5646738"/>
            <a:ext cx="6405563" cy="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三角形 6">
            <a:extLst>
              <a:ext uri="{FF2B5EF4-FFF2-40B4-BE49-F238E27FC236}">
                <a16:creationId xmlns:a16="http://schemas.microsoft.com/office/drawing/2014/main" id="{5F845689-24D0-CAE5-A3C4-D0411D43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5649913"/>
            <a:ext cx="720725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A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19" name="三角形 9">
            <a:extLst>
              <a:ext uri="{FF2B5EF4-FFF2-40B4-BE49-F238E27FC236}">
                <a16:creationId xmlns:a16="http://schemas.microsoft.com/office/drawing/2014/main" id="{836809DC-783C-6F0C-3756-062BB104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5665788"/>
            <a:ext cx="720725" cy="611187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S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20" name="三角形 10">
            <a:extLst>
              <a:ext uri="{FF2B5EF4-FFF2-40B4-BE49-F238E27FC236}">
                <a16:creationId xmlns:a16="http://schemas.microsoft.com/office/drawing/2014/main" id="{49CE04C0-3B31-A2FE-B2B0-51EF6DB4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664200"/>
            <a:ext cx="720725" cy="611188"/>
          </a:xfrm>
          <a:prstGeom prst="triangle">
            <a:avLst>
              <a:gd name="adj" fmla="val 50000"/>
            </a:avLst>
          </a:prstGeom>
          <a:noFill/>
          <a:ln w="63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FF0000"/>
                </a:solidFill>
              </a:rPr>
              <a:t>D</a:t>
            </a:r>
            <a:endParaRPr kumimoji="0" lang="zh-CN" altLang="en-US" sz="1400">
              <a:solidFill>
                <a:srgbClr val="FF0000"/>
              </a:solidFill>
            </a:endParaRPr>
          </a:p>
        </p:txBody>
      </p:sp>
      <p:sp>
        <p:nvSpPr>
          <p:cNvPr id="13321" name="文本框 7">
            <a:extLst>
              <a:ext uri="{FF2B5EF4-FFF2-40B4-BE49-F238E27FC236}">
                <a16:creationId xmlns:a16="http://schemas.microsoft.com/office/drawing/2014/main" id="{181F9AF5-539F-599C-6C9E-88AA9CFB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275263"/>
            <a:ext cx="585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t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3F0FB-536A-4F41-933F-384963A3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Queuing Theory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7A9AE5B-ADBC-C8E2-9558-4875537FA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1675" y="1177642"/>
            <a:ext cx="8070850" cy="5446713"/>
          </a:xfrm>
        </p:spPr>
        <p:txBody>
          <a:bodyPr/>
          <a:lstStyle/>
          <a:p>
            <a:r>
              <a:rPr lang="en-US" altLang="zh-CN" dirty="0"/>
              <a:t>Inter-arrival time:</a:t>
            </a:r>
            <a:r>
              <a:rPr lang="zh-CN" altLang="en-US" dirty="0"/>
              <a:t> 到达时间间隔</a:t>
            </a:r>
          </a:p>
          <a:p>
            <a:r>
              <a:rPr lang="en-US" altLang="zh-CN" dirty="0"/>
              <a:t>Arrival rate</a:t>
            </a:r>
          </a:p>
          <a:p>
            <a:pPr lvl="1"/>
            <a:r>
              <a:rPr lang="en-US" altLang="zh-CN" dirty="0"/>
              <a:t>1 / mean inter-arrival time</a:t>
            </a:r>
          </a:p>
          <a:p>
            <a:pPr lvl="1"/>
            <a:r>
              <a:rPr lang="zh-CN" altLang="en-US" dirty="0"/>
              <a:t>（单位时间平均到达的顾客数）</a:t>
            </a:r>
            <a:endParaRPr lang="en-US" altLang="zh-CN" dirty="0"/>
          </a:p>
          <a:p>
            <a:r>
              <a:rPr lang="en-US" altLang="zh-CN" dirty="0"/>
              <a:t>Service rate</a:t>
            </a:r>
          </a:p>
          <a:p>
            <a:pPr lvl="1"/>
            <a:r>
              <a:rPr lang="en-US" altLang="zh-CN" dirty="0"/>
              <a:t>1 / mean service time</a:t>
            </a:r>
            <a:endParaRPr lang="zh-CN" altLang="en-US" dirty="0"/>
          </a:p>
          <a:p>
            <a:pPr lvl="1"/>
            <a:r>
              <a:rPr lang="zh-CN" altLang="en-US" dirty="0"/>
              <a:t>（单位时间平均服务的顾客数）</a:t>
            </a:r>
            <a:endParaRPr lang="en-US" altLang="zh-CN" dirty="0"/>
          </a:p>
          <a:p>
            <a:r>
              <a:rPr lang="en-US" altLang="zh-CN" dirty="0"/>
              <a:t>Service intensity</a:t>
            </a:r>
            <a:r>
              <a:rPr lang="zh-CN" altLang="en-US" dirty="0"/>
              <a:t>（服务强度）</a:t>
            </a:r>
          </a:p>
          <a:p>
            <a:pPr lvl="1"/>
            <a:r>
              <a:rPr lang="en-US" altLang="zh-CN" dirty="0"/>
              <a:t>arrival rate / service rate </a:t>
            </a:r>
            <a:r>
              <a:rPr lang="zh-CN" altLang="en-US" dirty="0"/>
              <a:t>（要求</a:t>
            </a:r>
            <a:r>
              <a:rPr lang="en-US" altLang="zh-CN" dirty="0"/>
              <a:t> &lt; 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Queue length</a:t>
            </a:r>
            <a:r>
              <a:rPr lang="zh-CN" altLang="en-US" dirty="0"/>
              <a:t>（队列长度）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BFDFC2BA-585C-2531-6B13-7BE951901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C593C2-63B3-4F7F-BF2B-23AFD56D571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583</TotalTime>
  <Words>447</Words>
  <Application>Microsoft Office PowerPoint</Application>
  <PresentationFormat>全屏显示(4:3)</PresentationFormat>
  <Paragraphs>126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清华版教材展示</vt:lpstr>
      <vt:lpstr>Lab 5: Queue &amp; Simulation （队列与仿真）</vt:lpstr>
      <vt:lpstr>Outline</vt:lpstr>
      <vt:lpstr>Adaptor（适配器）</vt:lpstr>
      <vt:lpstr>Deque and Lists</vt:lpstr>
      <vt:lpstr>Container Adaptor（容器适配器）</vt:lpstr>
      <vt:lpstr>Queue（队列）</vt:lpstr>
      <vt:lpstr>Queue（队列）</vt:lpstr>
      <vt:lpstr>Queuing Theory（排队论）</vt:lpstr>
      <vt:lpstr>Queuing Theory</vt:lpstr>
      <vt:lpstr>Car Wash（洗车）</vt:lpstr>
      <vt:lpstr>Analysis: Event Driven（事件驱动）</vt:lpstr>
      <vt:lpstr>Demo</vt:lpstr>
      <vt:lpstr>Task（拓展）</vt:lpstr>
      <vt:lpstr>A Little Probability</vt:lpstr>
      <vt:lpstr>Exponential Distribution（指数分布）</vt:lpstr>
      <vt:lpstr>Exponential Distribution（指数分布）</vt:lpstr>
      <vt:lpstr>Sampling（采样）</vt:lpstr>
      <vt:lpstr>Sampling of Exponential Distribution</vt:lpstr>
      <vt:lpstr>Task: Improved Car Washing</vt:lpstr>
      <vt:lpstr>User’s input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6: Queue &amp; Simulation</dc:title>
  <dc:creator>Microsoft Office 用户</dc:creator>
  <cp:lastModifiedBy>hengjun zhao</cp:lastModifiedBy>
  <cp:revision>39</cp:revision>
  <dcterms:created xsi:type="dcterms:W3CDTF">2021-11-22T02:30:44Z</dcterms:created>
  <dcterms:modified xsi:type="dcterms:W3CDTF">2023-12-03T11:09:06Z</dcterms:modified>
</cp:coreProperties>
</file>