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60" r:id="rId2"/>
    <p:sldId id="261" r:id="rId3"/>
    <p:sldId id="734" r:id="rId4"/>
    <p:sldId id="735" r:id="rId5"/>
    <p:sldId id="736" r:id="rId6"/>
    <p:sldId id="737" r:id="rId7"/>
    <p:sldId id="738" r:id="rId8"/>
    <p:sldId id="274" r:id="rId9"/>
    <p:sldId id="277" r:id="rId10"/>
    <p:sldId id="278" r:id="rId11"/>
    <p:sldId id="739" r:id="rId12"/>
    <p:sldId id="740" r:id="rId13"/>
    <p:sldId id="747" r:id="rId14"/>
    <p:sldId id="743" r:id="rId15"/>
    <p:sldId id="757" r:id="rId16"/>
    <p:sldId id="766" r:id="rId17"/>
    <p:sldId id="269" r:id="rId18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FF0066"/>
    <a:srgbClr val="FF643F"/>
    <a:srgbClr val="FFFF99"/>
    <a:srgbClr val="4ED3ED"/>
    <a:srgbClr val="3333FF"/>
    <a:srgbClr val="0000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0" autoAdjust="0"/>
    <p:restoredTop sz="90674" autoAdjust="0"/>
  </p:normalViewPr>
  <p:slideViewPr>
    <p:cSldViewPr>
      <p:cViewPr varScale="1">
        <p:scale>
          <a:sx n="77" d="100"/>
          <a:sy n="77" d="100"/>
        </p:scale>
        <p:origin x="152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A5572D-E061-4839-897E-4D717C39B4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8B2411-364D-4568-974E-08C9F42392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9F3F32-FCFE-45BF-907A-3C9137BA2520}" type="datetimeFigureOut">
              <a:rPr lang="zh-CN" altLang="en-US"/>
              <a:pPr>
                <a:defRPr/>
              </a:pPr>
              <a:t>2023/12/22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E49E7D-871E-4DB7-A425-2C8B30433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36F881-F2FC-49FC-B721-46C90447C1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59C7C17-5342-4A80-94E6-647E2DD455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C29834-1F9C-440E-ADF5-DE2C6F663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3443A4-D6F5-4DA4-B881-B0F4BFA0134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640DD52-7501-44A4-9A81-547F537A27DB}" type="datetimeFigureOut">
              <a:rPr lang="zh-CN" altLang="en-US"/>
              <a:pPr>
                <a:defRPr/>
              </a:pPr>
              <a:t>2023/12/22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681362F-8B4C-4DE9-BCA1-3EDF5E981A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634DFF0-6216-43F0-ABA9-F9430BCB4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A7806E-7672-4EEE-814A-ADA4A3886D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97564-5D34-41AB-9FC5-C2B8953FC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0F62D4-55A8-479B-A671-1C32CBDCA1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0BFDE0CD-56AF-45C2-BC73-C0E4493092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98425"/>
            <a:ext cx="81438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51ABD47B-DE9D-4A11-BC19-15287F86E1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42875"/>
            <a:ext cx="19526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983540"/>
          </a:xfrm>
          <a:prstGeom prst="rect">
            <a:avLst/>
          </a:prstGeom>
        </p:spPr>
        <p:txBody>
          <a:bodyPr/>
          <a:lstStyle>
            <a:lvl1pPr>
              <a:defRPr sz="5000" b="0" baseline="0">
                <a:latin typeface="+mn-lt"/>
              </a:defRPr>
            </a:lvl1pPr>
          </a:lstStyle>
          <a:p>
            <a:r>
              <a:rPr lang="zh-CN" altLang="en-US" dirty="0"/>
              <a:t>单击此处编辑母版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83995"/>
            <a:ext cx="6400800" cy="675075"/>
          </a:xfrm>
        </p:spPr>
        <p:txBody>
          <a:bodyPr/>
          <a:lstStyle>
            <a:lvl1pPr marL="0" indent="0" algn="ctr">
              <a:buNone/>
              <a:defRPr sz="36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3C4E27-756A-41B2-92CF-6C3B132899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85DC3-9771-47F0-8CBF-B4B76B7870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1162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32CAC91-D75C-4A78-A620-A829C9B804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D0713-AC8C-414A-9EBC-C3DC342B35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592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FC187A0-7E88-4E3C-B509-B051BD08EB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993AA-E4E0-4F51-B3D9-DDE2E37854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6089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C127D83-1BA1-47E9-AE0F-DB4A4B599E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9583C-D538-4B7A-B604-35FD6C8DFE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0224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2F2F2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7EB34752-1642-4AB9-8B27-E29D415BD7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0522F3F9-782E-491B-8B5C-439DEB02E0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AD8E8EB-5479-438F-A9B1-C34836A51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F6DFC656-97DC-4BF2-A97D-48BA030654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77900"/>
            <a:ext cx="9144000" cy="6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4" r:id="rId2"/>
    <p:sldLayoutId id="2147484065" r:id="rId3"/>
    <p:sldLayoutId id="2147484066" r:id="rId4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2234B-F8DF-4023-B922-4BE6D9212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98425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Lab 7: </a:t>
            </a:r>
            <a:r>
              <a:rPr lang="en-US" altLang="zh-CN" dirty="0"/>
              <a:t>Hashing</a:t>
            </a:r>
            <a:endParaRPr lang="zh-CN" altLang="en-US" dirty="0"/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F6D65B78-BBB9-4AA3-9E4E-80F34C67D9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84550"/>
            <a:ext cx="6400800" cy="2700338"/>
          </a:xfrm>
        </p:spPr>
        <p:txBody>
          <a:bodyPr/>
          <a:lstStyle/>
          <a:p>
            <a:endParaRPr lang="en-US" altLang="zh-CN" sz="2800" dirty="0">
              <a:solidFill>
                <a:srgbClr val="00B050"/>
              </a:solidFill>
            </a:endParaRPr>
          </a:p>
          <a:p>
            <a:endParaRPr lang="en-US" altLang="zh-CN" sz="2800" dirty="0">
              <a:solidFill>
                <a:srgbClr val="00B050"/>
              </a:solidFill>
            </a:endParaRPr>
          </a:p>
          <a:p>
            <a:r>
              <a:rPr lang="en-US" altLang="zh-CN" sz="2800" dirty="0">
                <a:solidFill>
                  <a:srgbClr val="00B050"/>
                </a:solidFill>
              </a:rPr>
              <a:t>Dec</a:t>
            </a:r>
            <a:r>
              <a:rPr lang="en-US" altLang="zh-CN" sz="2800">
                <a:solidFill>
                  <a:srgbClr val="00B050"/>
                </a:solidFill>
              </a:rPr>
              <a:t>, 2023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92AF7-64C6-4EB7-8C91-73E10688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Avoid overflow</a:t>
            </a:r>
            <a:endParaRPr lang="zh-CN" altLang="en-US" dirty="0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52E623B3-B73F-4BEF-A6A4-6D4BBD975E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s = s</a:t>
            </a:r>
            <a:r>
              <a:rPr lang="en-US" altLang="zh-CN" baseline="-25000"/>
              <a:t>0</a:t>
            </a:r>
            <a:r>
              <a:rPr lang="en-US" altLang="zh-CN"/>
              <a:t>p</a:t>
            </a:r>
            <a:r>
              <a:rPr lang="en-US" altLang="zh-CN" baseline="30000"/>
              <a:t>n-1</a:t>
            </a:r>
            <a:r>
              <a:rPr lang="en-US" altLang="zh-CN"/>
              <a:t> + s</a:t>
            </a:r>
            <a:r>
              <a:rPr lang="en-US" altLang="zh-CN" baseline="-25000"/>
              <a:t>1</a:t>
            </a:r>
            <a:r>
              <a:rPr lang="en-US" altLang="zh-CN"/>
              <a:t>p</a:t>
            </a:r>
            <a:r>
              <a:rPr lang="en-US" altLang="zh-CN" baseline="30000"/>
              <a:t>n-2</a:t>
            </a:r>
            <a:r>
              <a:rPr lang="en-US" altLang="zh-CN"/>
              <a:t> + s</a:t>
            </a:r>
            <a:r>
              <a:rPr lang="en-US" altLang="zh-CN" baseline="-25000"/>
              <a:t>n-2</a:t>
            </a:r>
            <a:r>
              <a:rPr lang="en-US" altLang="zh-CN"/>
              <a:t>p + s</a:t>
            </a:r>
            <a:r>
              <a:rPr lang="en-US" altLang="zh-CN" baseline="-25000"/>
              <a:t>n-1</a:t>
            </a:r>
          </a:p>
          <a:p>
            <a:r>
              <a:rPr lang="en-US" altLang="zh-CN"/>
              <a:t>ArraySize</a:t>
            </a:r>
          </a:p>
          <a:p>
            <a:endParaRPr lang="en-US" altLang="zh-CN"/>
          </a:p>
          <a:p>
            <a:r>
              <a:rPr lang="en-US" altLang="zh-CN"/>
              <a:t>H(s)=0</a:t>
            </a:r>
          </a:p>
          <a:p>
            <a:r>
              <a:rPr lang="en-US" altLang="zh-CN"/>
              <a:t>H(s)=(H(s)*p+s</a:t>
            </a:r>
            <a:r>
              <a:rPr lang="en-US" altLang="zh-CN" baseline="-25000"/>
              <a:t>i</a:t>
            </a:r>
            <a:r>
              <a:rPr lang="en-US" altLang="zh-CN"/>
              <a:t>)%ArraySize</a:t>
            </a:r>
          </a:p>
          <a:p>
            <a:r>
              <a:rPr lang="en-US" altLang="zh-CN"/>
              <a:t>i++ </a:t>
            </a:r>
            <a:r>
              <a:rPr lang="en-US" altLang="zh-CN">
                <a:solidFill>
                  <a:srgbClr val="FF0000"/>
                </a:solidFill>
              </a:rPr>
              <a:t>(loop from 0 to n-1)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 baseline="-2500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066845F9-9C7B-4BDE-A6F4-F3356B0AE1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CA3790-48DB-4660-A569-0A48839F76C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53701-C15C-46E7-95BB-778CF5F1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Issues to consider</a:t>
            </a:r>
            <a:endParaRPr lang="zh-CN" altLang="en-US" dirty="0"/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79D0DC5F-E04B-4B7B-A425-BCD726C23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Easy to compute</a:t>
            </a:r>
          </a:p>
          <a:p>
            <a:r>
              <a:rPr lang="en-US" altLang="zh-CN"/>
              <a:t>Many-to-one correspondence</a:t>
            </a:r>
          </a:p>
          <a:p>
            <a:pPr lvl="1"/>
            <a:r>
              <a:rPr lang="en-US" altLang="zh-CN"/>
              <a:t>Collision</a:t>
            </a:r>
          </a:p>
          <a:p>
            <a:r>
              <a:rPr lang="en-US" altLang="zh-CN"/>
              <a:t>Even distribution</a:t>
            </a:r>
          </a:p>
          <a:p>
            <a:pPr lvl="1"/>
            <a:r>
              <a:rPr lang="en-US" altLang="zh-CN"/>
              <a:t>Hash</a:t>
            </a:r>
          </a:p>
          <a:p>
            <a:pPr lvl="1"/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5364" name="幻灯片编号占位符 3">
            <a:extLst>
              <a:ext uri="{FF2B5EF4-FFF2-40B4-BE49-F238E27FC236}">
                <a16:creationId xmlns:a16="http://schemas.microsoft.com/office/drawing/2014/main" id="{2C5A8CFC-3721-4032-9704-FFF7F4F7F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B2F3CF-DA26-482D-AB13-962237D7BFD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CD96A-C782-42BF-89F7-7E16DC2E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Collision resolution</a:t>
            </a:r>
            <a:endParaRPr lang="zh-CN" altLang="en-US" dirty="0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5F446503-C48C-4464-8275-A9B32F19F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1890713"/>
          </a:xfrm>
        </p:spPr>
        <p:txBody>
          <a:bodyPr/>
          <a:lstStyle/>
          <a:p>
            <a:r>
              <a:rPr lang="en-US" altLang="zh-CN"/>
              <a:t>int[ ] a</a:t>
            </a:r>
          </a:p>
          <a:p>
            <a:r>
              <a:rPr lang="en-US" altLang="zh-CN"/>
              <a:t>H(key)=key%10</a:t>
            </a:r>
          </a:p>
          <a:p>
            <a:r>
              <a:rPr lang="en-US" altLang="zh-CN"/>
              <a:t>{89,18,49,58,9}</a:t>
            </a:r>
            <a:endParaRPr lang="zh-CN" altLang="en-US"/>
          </a:p>
        </p:txBody>
      </p:sp>
      <p:sp>
        <p:nvSpPr>
          <p:cNvPr id="16388" name="幻灯片编号占位符 3">
            <a:extLst>
              <a:ext uri="{FF2B5EF4-FFF2-40B4-BE49-F238E27FC236}">
                <a16:creationId xmlns:a16="http://schemas.microsoft.com/office/drawing/2014/main" id="{A4A1E6B6-3658-49D0-BDE3-EFA4733D0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25636E-FC02-44DA-890F-7A7D6696966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26CB8B0-C0CE-4F96-9759-5387E7DBEB19}"/>
              </a:ext>
            </a:extLst>
          </p:cNvPr>
          <p:cNvGraphicFramePr>
            <a:graphicFrameLocks noGrp="1"/>
          </p:cNvGraphicFramePr>
          <p:nvPr/>
        </p:nvGraphicFramePr>
        <p:xfrm>
          <a:off x="1238250" y="4141788"/>
          <a:ext cx="6096000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B3418-A241-46F7-B282-FDD8A24C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Collision resolution</a:t>
            </a:r>
            <a:endParaRPr lang="zh-CN" altLang="en-US" dirty="0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1529BA8C-B8B9-486F-98A2-6090D5B20A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1890713"/>
          </a:xfrm>
        </p:spPr>
        <p:txBody>
          <a:bodyPr/>
          <a:lstStyle/>
          <a:p>
            <a:r>
              <a:rPr lang="en-US" altLang="zh-CN"/>
              <a:t>int[ ] a</a:t>
            </a:r>
          </a:p>
          <a:p>
            <a:r>
              <a:rPr lang="en-US" altLang="zh-CN"/>
              <a:t>H(key)=key%10</a:t>
            </a:r>
          </a:p>
          <a:p>
            <a:r>
              <a:rPr lang="en-US" altLang="zh-CN"/>
              <a:t>{89,18,49,58,9}</a:t>
            </a:r>
            <a:endParaRPr lang="zh-CN" altLang="en-US"/>
          </a:p>
        </p:txBody>
      </p:sp>
      <p:sp>
        <p:nvSpPr>
          <p:cNvPr id="17412" name="幻灯片编号占位符 3">
            <a:extLst>
              <a:ext uri="{FF2B5EF4-FFF2-40B4-BE49-F238E27FC236}">
                <a16:creationId xmlns:a16="http://schemas.microsoft.com/office/drawing/2014/main" id="{03AD10B7-90D1-4A69-8B77-EDF2064DC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0ADF56-B198-4308-A233-00D9329F98D7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1C61E2-73F9-42BA-B9F3-F9B5E72E8869}"/>
              </a:ext>
            </a:extLst>
          </p:cNvPr>
          <p:cNvGraphicFramePr>
            <a:graphicFrameLocks noGrp="1"/>
          </p:cNvGraphicFramePr>
          <p:nvPr/>
        </p:nvGraphicFramePr>
        <p:xfrm>
          <a:off x="1238250" y="4141788"/>
          <a:ext cx="6096000" cy="741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T="45700" marB="457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539795DA-B129-402F-B25C-859B735A8F77}"/>
              </a:ext>
            </a:extLst>
          </p:cNvPr>
          <p:cNvGraphicFramePr>
            <a:graphicFrameLocks noGrp="1"/>
          </p:cNvGraphicFramePr>
          <p:nvPr/>
        </p:nvGraphicFramePr>
        <p:xfrm>
          <a:off x="1704975" y="1763713"/>
          <a:ext cx="1203326" cy="36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E39340E-F955-4DE2-B1A2-40950A018F3B}"/>
              </a:ext>
            </a:extLst>
          </p:cNvPr>
          <p:cNvGraphicFramePr>
            <a:graphicFrameLocks noGrp="1"/>
          </p:cNvGraphicFramePr>
          <p:nvPr/>
        </p:nvGraphicFramePr>
        <p:xfrm>
          <a:off x="1692275" y="2209800"/>
          <a:ext cx="1203326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C6A12DD5-5C59-4FCD-97D3-0136D12D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Chain hashing</a:t>
            </a:r>
            <a:endParaRPr lang="zh-CN" altLang="en-US" dirty="0"/>
          </a:p>
        </p:txBody>
      </p:sp>
      <p:sp>
        <p:nvSpPr>
          <p:cNvPr id="18451" name="幻灯片编号占位符 3">
            <a:extLst>
              <a:ext uri="{FF2B5EF4-FFF2-40B4-BE49-F238E27FC236}">
                <a16:creationId xmlns:a16="http://schemas.microsoft.com/office/drawing/2014/main" id="{4204987E-3FBB-4E1C-8037-644430CCCF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303265-8605-44C9-BAAA-D8E522B71A4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A2E48D2-9EA1-4139-ACCB-EBC9AB54C4A8}"/>
              </a:ext>
            </a:extLst>
          </p:cNvPr>
          <p:cNvGraphicFramePr>
            <a:graphicFrameLocks noGrp="1"/>
          </p:cNvGraphicFramePr>
          <p:nvPr/>
        </p:nvGraphicFramePr>
        <p:xfrm>
          <a:off x="296863" y="1763713"/>
          <a:ext cx="1049338" cy="423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72" marR="91372"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8486" name="内容占位符 2">
            <a:extLst>
              <a:ext uri="{FF2B5EF4-FFF2-40B4-BE49-F238E27FC236}">
                <a16:creationId xmlns:a16="http://schemas.microsoft.com/office/drawing/2014/main" id="{0FE29D46-C30D-41F9-9F90-E8965FCF00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71775" y="3249613"/>
            <a:ext cx="4200525" cy="1889125"/>
          </a:xfrm>
        </p:spPr>
        <p:txBody>
          <a:bodyPr/>
          <a:lstStyle/>
          <a:p>
            <a:r>
              <a:rPr lang="en-US" altLang="zh-CN"/>
              <a:t>H(key)=key%10</a:t>
            </a:r>
          </a:p>
          <a:p>
            <a:r>
              <a:rPr lang="en-US" altLang="zh-CN"/>
              <a:t>{89,18,49,58,9}</a:t>
            </a:r>
            <a:endParaRPr lang="zh-CN" altLang="en-US"/>
          </a:p>
        </p:txBody>
      </p:sp>
      <p:cxnSp>
        <p:nvCxnSpPr>
          <p:cNvPr id="18487" name="直线箭头连接符 7">
            <a:extLst>
              <a:ext uri="{FF2B5EF4-FFF2-40B4-BE49-F238E27FC236}">
                <a16:creationId xmlns:a16="http://schemas.microsoft.com/office/drawing/2014/main" id="{F64AF672-3D3B-4CA2-86A4-9932FB90BA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46350" y="1928813"/>
            <a:ext cx="630238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8" name="直线箭头连接符 8">
            <a:extLst>
              <a:ext uri="{FF2B5EF4-FFF2-40B4-BE49-F238E27FC236}">
                <a16:creationId xmlns:a16="http://schemas.microsoft.com/office/drawing/2014/main" id="{36274099-53E5-4937-8FBB-DA6D5D2317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46350" y="2335213"/>
            <a:ext cx="630238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D22B04F-EE2E-4745-91BD-51C4E3D5E987}"/>
              </a:ext>
            </a:extLst>
          </p:cNvPr>
          <p:cNvGraphicFramePr>
            <a:graphicFrameLocks noGrp="1"/>
          </p:cNvGraphicFramePr>
          <p:nvPr/>
        </p:nvGraphicFramePr>
        <p:xfrm>
          <a:off x="3189288" y="1746250"/>
          <a:ext cx="1203326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497" name="直线箭头连接符 10">
            <a:extLst>
              <a:ext uri="{FF2B5EF4-FFF2-40B4-BE49-F238E27FC236}">
                <a16:creationId xmlns:a16="http://schemas.microsoft.com/office/drawing/2014/main" id="{43AA5133-CFBA-4562-8037-E38498BEE0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67188" y="1928813"/>
            <a:ext cx="630237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2A3ED84-EEDA-4741-A0E3-673A84596650}"/>
              </a:ext>
            </a:extLst>
          </p:cNvPr>
          <p:cNvGraphicFramePr>
            <a:graphicFrameLocks noGrp="1"/>
          </p:cNvGraphicFramePr>
          <p:nvPr/>
        </p:nvGraphicFramePr>
        <p:xfrm>
          <a:off x="4810125" y="1746250"/>
          <a:ext cx="1201738" cy="3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359" marR="91359" marT="45707" marB="457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359" marR="91359" marT="45707" marB="457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E1A1097-1730-4E49-98E5-A6DBB0FD5B51}"/>
              </a:ext>
            </a:extLst>
          </p:cNvPr>
          <p:cNvGraphicFramePr>
            <a:graphicFrameLocks noGrp="1"/>
          </p:cNvGraphicFramePr>
          <p:nvPr/>
        </p:nvGraphicFramePr>
        <p:xfrm>
          <a:off x="3176588" y="2192338"/>
          <a:ext cx="1203326" cy="36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80" marR="91480" marT="45707" marB="45707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514" name="直线箭头连接符 7">
            <a:extLst>
              <a:ext uri="{FF2B5EF4-FFF2-40B4-BE49-F238E27FC236}">
                <a16:creationId xmlns:a16="http://schemas.microsoft.com/office/drawing/2014/main" id="{B84632EB-983D-47BB-97C1-470BD05CD1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2038" y="1946275"/>
            <a:ext cx="630237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515" name="直线箭头连接符 8">
            <a:extLst>
              <a:ext uri="{FF2B5EF4-FFF2-40B4-BE49-F238E27FC236}">
                <a16:creationId xmlns:a16="http://schemas.microsoft.com/office/drawing/2014/main" id="{1E9BBF7A-ACB0-4FDE-8874-1F391A65AB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62038" y="2352675"/>
            <a:ext cx="630237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E79E4-4698-412C-BC1D-5D7F51F4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2792B1CD-43CF-4308-A6B0-153A418EF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Complier</a:t>
            </a:r>
          </a:p>
          <a:p>
            <a:r>
              <a:rPr lang="en-US" altLang="zh-CN"/>
              <a:t>Spelling checker</a:t>
            </a:r>
            <a:endParaRPr lang="zh-CN" altLang="en-US"/>
          </a:p>
        </p:txBody>
      </p:sp>
      <p:sp>
        <p:nvSpPr>
          <p:cNvPr id="19460" name="幻灯片编号占位符 3">
            <a:extLst>
              <a:ext uri="{FF2B5EF4-FFF2-40B4-BE49-F238E27FC236}">
                <a16:creationId xmlns:a16="http://schemas.microsoft.com/office/drawing/2014/main" id="{4E13A183-8708-48D3-8C0C-7B3791D99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416BF8-A45B-432A-8F97-CC06CB7C170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64F9E-A5D5-4D51-900D-B091B3B1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Grading</a:t>
            </a:r>
            <a:endParaRPr lang="zh-CN" altLang="en-US" dirty="0"/>
          </a:p>
        </p:txBody>
      </p:sp>
      <p:sp>
        <p:nvSpPr>
          <p:cNvPr id="75778" name="内容占位符 2">
            <a:extLst>
              <a:ext uri="{FF2B5EF4-FFF2-40B4-BE49-F238E27FC236}">
                <a16:creationId xmlns:a16="http://schemas.microsoft.com/office/drawing/2014/main" id="{934DB684-891D-4992-8BAA-57C8D2C0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775"/>
            <a:ext cx="7772400" cy="48148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7 Labs</a:t>
            </a:r>
          </a:p>
          <a:p>
            <a:pPr>
              <a:defRPr/>
            </a:pPr>
            <a:r>
              <a:rPr lang="en-US" altLang="zh-CN" dirty="0"/>
              <a:t>The deadline for submitting your lab reports is the end of</a:t>
            </a:r>
          </a:p>
          <a:p>
            <a:pPr marL="0" indent="0" algn="ctr">
              <a:buFontTx/>
              <a:buNone/>
              <a:defRPr/>
            </a:pPr>
            <a:r>
              <a:rPr lang="en-US" altLang="zh-CN" sz="4400" b="1" dirty="0">
                <a:solidFill>
                  <a:srgbClr val="FF0000"/>
                </a:solidFill>
              </a:rPr>
              <a:t>Jan 8, 2023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0484" name="幻灯片编号占位符 3">
            <a:extLst>
              <a:ext uri="{FF2B5EF4-FFF2-40B4-BE49-F238E27FC236}">
                <a16:creationId xmlns:a16="http://schemas.microsoft.com/office/drawing/2014/main" id="{820259F0-C5F7-43C8-B4F8-307B79F4DE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4C4FE1-B26D-4ED3-977F-595FE1DFD88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编号占位符 1">
            <a:extLst>
              <a:ext uri="{FF2B5EF4-FFF2-40B4-BE49-F238E27FC236}">
                <a16:creationId xmlns:a16="http://schemas.microsoft.com/office/drawing/2014/main" id="{49327138-5476-4F0F-B932-656214C1D9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BC2521-BD7C-4DD1-AD1F-1AC26560FAE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1507" name="文本框 2">
            <a:extLst>
              <a:ext uri="{FF2B5EF4-FFF2-40B4-BE49-F238E27FC236}">
                <a16:creationId xmlns:a16="http://schemas.microsoft.com/office/drawing/2014/main" id="{F7C863CE-1C5B-4B01-8EA9-B7D92C3C0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263" y="2503488"/>
            <a:ext cx="58515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chemeClr val="accent2"/>
                </a:solidFill>
              </a:rPr>
              <a:t>Thank you!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 i="1">
                <a:solidFill>
                  <a:schemeClr val="accent2"/>
                </a:solidFill>
              </a:rPr>
              <a:t>Questions?</a:t>
            </a:r>
            <a:endParaRPr lang="zh-CN" altLang="en-US" sz="6000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BC56F-2DED-4E69-A6DC-978B8076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CE9155A8-B1BE-4C85-A6F3-DC80F296FC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410075"/>
          </a:xfrm>
        </p:spPr>
        <p:txBody>
          <a:bodyPr/>
          <a:lstStyle/>
          <a:p>
            <a:r>
              <a:rPr lang="en-US" altLang="zh-CN"/>
              <a:t>Searching</a:t>
            </a:r>
          </a:p>
          <a:p>
            <a:pPr lvl="1"/>
            <a:r>
              <a:rPr lang="en-US" altLang="zh-CN"/>
              <a:t>Hash Map</a:t>
            </a: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DDA110C9-6CF2-4E40-8ECA-71966DCC6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5E2CE2-2412-4D3A-B5EB-3EDA3BC97B7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797CC-5F6E-487E-A83A-383DE8FE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Find in arrays</a:t>
            </a:r>
            <a:endParaRPr lang="zh-CN" altLang="en-US" dirty="0"/>
          </a:p>
        </p:txBody>
      </p:sp>
      <p:sp>
        <p:nvSpPr>
          <p:cNvPr id="7171" name="幻灯片编号占位符 3">
            <a:extLst>
              <a:ext uri="{FF2B5EF4-FFF2-40B4-BE49-F238E27FC236}">
                <a16:creationId xmlns:a16="http://schemas.microsoft.com/office/drawing/2014/main" id="{1A3ED593-AA05-427A-ABBA-CE979FD1B2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C77CDF-7062-4732-99F0-DB9FC0DD35F2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F724F01-AFE6-4D8A-AD09-D6164CB34EC5}"/>
              </a:ext>
            </a:extLst>
          </p:cNvPr>
          <p:cNvGraphicFramePr>
            <a:graphicFrameLocks noGrp="1"/>
          </p:cNvGraphicFramePr>
          <p:nvPr/>
        </p:nvGraphicFramePr>
        <p:xfrm>
          <a:off x="522288" y="1627188"/>
          <a:ext cx="8161337" cy="388143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1848320476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5579761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70740093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1154422344"/>
                    </a:ext>
                  </a:extLst>
                </a:gridCol>
                <a:gridCol w="2782888">
                  <a:extLst>
                    <a:ext uri="{9D8B030D-6E8A-4147-A177-3AD203B41FA5}">
                      <a16:colId xmlns:a16="http://schemas.microsoft.com/office/drawing/2014/main" val="3154425161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375343739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16270285"/>
                    </a:ext>
                  </a:extLst>
                </a:gridCol>
              </a:tblGrid>
              <a:tr h="25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222015321062</a:t>
                      </a: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001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***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女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计算机与信息科学学院、软件学院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软件工程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7781"/>
                  </a:ext>
                </a:extLst>
              </a:tr>
              <a:tr h="25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222015321062</a:t>
                      </a: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002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***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女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计算机与信息科学学院、软件学院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软件工程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844226"/>
                  </a:ext>
                </a:extLst>
              </a:tr>
              <a:tr h="25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222015321062</a:t>
                      </a: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003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***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女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计算机与信息科学学院、软件学院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软件工程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034642"/>
                  </a:ext>
                </a:extLst>
              </a:tr>
              <a:tr h="25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222015321062</a:t>
                      </a: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004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***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女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计算机与信息科学学院、软件学院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软件工程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98911"/>
                  </a:ext>
                </a:extLst>
              </a:tr>
              <a:tr h="25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222015321062</a:t>
                      </a: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***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女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计算机与信息科学学院、软件学院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软件工程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198944"/>
                  </a:ext>
                </a:extLst>
              </a:tr>
              <a:tr h="25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222015321062</a:t>
                      </a: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006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***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男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计算机与信息科学学院、软件学院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软件工程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400627"/>
                  </a:ext>
                </a:extLst>
              </a:tr>
              <a:tr h="25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222015321062</a:t>
                      </a: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007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***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男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计算机与信息科学学院、软件学院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软件工程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608483"/>
                  </a:ext>
                </a:extLst>
              </a:tr>
              <a:tr h="25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222015321062</a:t>
                      </a: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008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***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男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计算机与信息科学学院、软件学院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软件工程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097527"/>
                  </a:ext>
                </a:extLst>
              </a:tr>
              <a:tr h="25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222015321062</a:t>
                      </a: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009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***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男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计算机与信息科学学院、软件学院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软件工程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84371"/>
                  </a:ext>
                </a:extLst>
              </a:tr>
              <a:tr h="25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222015321062</a:t>
                      </a: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010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***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男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计算机与信息科学学院、软件学院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软件工程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41052"/>
                  </a:ext>
                </a:extLst>
              </a:tr>
              <a:tr h="25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222015321062</a:t>
                      </a: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011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***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男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计算机与信息科学学院、软件学院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软件工程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458843"/>
                  </a:ext>
                </a:extLst>
              </a:tr>
              <a:tr h="25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222015321062</a:t>
                      </a: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012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***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男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计算机与信息科学学院、软件学院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软件工程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778123"/>
                  </a:ext>
                </a:extLst>
              </a:tr>
              <a:tr h="25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222015321062</a:t>
                      </a: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013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***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男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计算机与信息科学学院、软件学院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软件工程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123346"/>
                  </a:ext>
                </a:extLst>
              </a:tr>
              <a:tr h="25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222015321062</a:t>
                      </a: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014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***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男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计算机与信息科学学院、软件学院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软件工程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294156"/>
                  </a:ext>
                </a:extLst>
              </a:tr>
              <a:tr h="25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222015321062</a:t>
                      </a:r>
                      <a:r>
                        <a:rPr kumimoji="0" lang="cs-CZ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015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***</a:t>
                      </a: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男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计算机与信息科学学院、软件学院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软件工程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s-I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2015</a:t>
                      </a:r>
                    </a:p>
                  </a:txBody>
                  <a:tcPr marL="12576" marR="12576" marT="1257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1161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4">
            <a:extLst>
              <a:ext uri="{FF2B5EF4-FFF2-40B4-BE49-F238E27FC236}">
                <a16:creationId xmlns:a16="http://schemas.microsoft.com/office/drawing/2014/main" id="{457DD73F-F953-40A6-8703-8231B0FFC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88" y="5589588"/>
            <a:ext cx="1574800" cy="495300"/>
          </a:xfrm>
          <a:prstGeom prst="rect">
            <a:avLst/>
          </a:prstGeom>
          <a:solidFill>
            <a:schemeClr val="accent1"/>
          </a:solidFill>
          <a:ln w="6350">
            <a:solidFill>
              <a:srgbClr val="00FFFF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2CF90B7-A773-4B8F-B272-CDAE45C2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CET-4</a:t>
            </a:r>
            <a:r>
              <a:rPr lang="zh-CN" altLang="en-US" dirty="0"/>
              <a:t> </a:t>
            </a:r>
            <a:r>
              <a:rPr lang="en-US" altLang="zh-CN" dirty="0"/>
              <a:t>Vocabulary</a:t>
            </a:r>
            <a:endParaRPr lang="zh-CN" altLang="en-US" dirty="0"/>
          </a:p>
        </p:txBody>
      </p:sp>
      <p:sp>
        <p:nvSpPr>
          <p:cNvPr id="8196" name="内容占位符 2">
            <a:extLst>
              <a:ext uri="{FF2B5EF4-FFF2-40B4-BE49-F238E27FC236}">
                <a16:creationId xmlns:a16="http://schemas.microsoft.com/office/drawing/2014/main" id="{FECED18E-0571-40E7-8D85-C83D6CC29E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6438" y="1433513"/>
            <a:ext cx="7772400" cy="4814887"/>
          </a:xfrm>
        </p:spPr>
        <p:txBody>
          <a:bodyPr/>
          <a:lstStyle/>
          <a:p>
            <a:r>
              <a:rPr lang="en-US" altLang="zh-CN">
                <a:solidFill>
                  <a:srgbClr val="0000FF"/>
                </a:solidFill>
              </a:rPr>
              <a:t>abandon</a:t>
            </a:r>
            <a:r>
              <a:rPr lang="en-US" altLang="zh-CN"/>
              <a:t> vt.</a:t>
            </a:r>
            <a:r>
              <a:rPr lang="zh-CN" altLang="en-US"/>
              <a:t> 丢弃；放弃，抛弃</a:t>
            </a:r>
          </a:p>
          <a:p>
            <a:r>
              <a:rPr lang="en-US" altLang="zh-CN"/>
              <a:t>ability n.</a:t>
            </a:r>
            <a:r>
              <a:rPr lang="zh-CN" altLang="en-US"/>
              <a:t> 能力；能耐，本领</a:t>
            </a:r>
          </a:p>
          <a:p>
            <a:r>
              <a:rPr lang="en-US" altLang="zh-CN"/>
              <a:t>abnormal a.</a:t>
            </a:r>
            <a:r>
              <a:rPr lang="zh-CN" altLang="en-US"/>
              <a:t> 不正常的变态的</a:t>
            </a:r>
          </a:p>
          <a:p>
            <a:r>
              <a:rPr lang="en-US" altLang="zh-CN"/>
              <a:t>aboard ad.</a:t>
            </a:r>
            <a:r>
              <a:rPr lang="zh-CN" altLang="en-US"/>
              <a:t> 在船</a:t>
            </a:r>
            <a:r>
              <a:rPr lang="en-US" altLang="zh-CN"/>
              <a:t>(</a:t>
            </a:r>
            <a:r>
              <a:rPr lang="zh-CN" altLang="en-US"/>
              <a:t>车</a:t>
            </a:r>
            <a:r>
              <a:rPr lang="en-US" altLang="zh-CN"/>
              <a:t>)</a:t>
            </a:r>
            <a:r>
              <a:rPr lang="zh-CN" altLang="en-US"/>
              <a:t>上；上船</a:t>
            </a:r>
          </a:p>
          <a:p>
            <a:r>
              <a:rPr lang="en-US" altLang="zh-CN"/>
              <a:t>abroad ad.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zh-CN" altLang="en-US"/>
              <a:t>在</a:t>
            </a:r>
            <a:r>
              <a:rPr lang="en-US" altLang="zh-CN"/>
              <a:t>)</a:t>
            </a:r>
            <a:r>
              <a:rPr lang="zh-CN" altLang="en-US"/>
              <a:t>国外；到处</a:t>
            </a:r>
          </a:p>
          <a:p>
            <a:r>
              <a:rPr lang="en-US" altLang="zh-CN"/>
              <a:t>absence n.</a:t>
            </a:r>
            <a:r>
              <a:rPr lang="zh-CN" altLang="en-US"/>
              <a:t> 缺席，不在场；缺乏</a:t>
            </a:r>
          </a:p>
          <a:p>
            <a:r>
              <a:rPr lang="en-US" altLang="zh-CN"/>
              <a:t>absent a.</a:t>
            </a:r>
            <a:r>
              <a:rPr lang="zh-CN" altLang="en-US"/>
              <a:t> 不在场的；缺乏的</a:t>
            </a:r>
          </a:p>
          <a:p>
            <a:r>
              <a:rPr lang="en-US" altLang="zh-CN"/>
              <a:t>absolute a.</a:t>
            </a:r>
            <a:r>
              <a:rPr lang="zh-CN" altLang="en-US"/>
              <a:t> 绝对的；纯粹的</a:t>
            </a:r>
          </a:p>
        </p:txBody>
      </p:sp>
      <p:sp>
        <p:nvSpPr>
          <p:cNvPr id="8197" name="幻灯片编号占位符 3">
            <a:extLst>
              <a:ext uri="{FF2B5EF4-FFF2-40B4-BE49-F238E27FC236}">
                <a16:creationId xmlns:a16="http://schemas.microsoft.com/office/drawing/2014/main" id="{13306818-2A47-4416-A986-B717638931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F5B9B4-C5BE-431A-B55E-F977A5FD33F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cxnSp>
        <p:nvCxnSpPr>
          <p:cNvPr id="8198" name="直线箭头连接符 6">
            <a:extLst>
              <a:ext uri="{FF2B5EF4-FFF2-40B4-BE49-F238E27FC236}">
                <a16:creationId xmlns:a16="http://schemas.microsoft.com/office/drawing/2014/main" id="{A150185C-5DCA-44CD-B59F-17ADF60F59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81288" y="5837238"/>
            <a:ext cx="4230687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9" name="文本框 9">
            <a:extLst>
              <a:ext uri="{FF2B5EF4-FFF2-40B4-BE49-F238E27FC236}">
                <a16:creationId xmlns:a16="http://schemas.microsoft.com/office/drawing/2014/main" id="{87E6C772-D092-45CE-BD4A-9F1F729C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499100"/>
            <a:ext cx="1665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index</a:t>
            </a:r>
            <a:r>
              <a:rPr lang="zh-CN" altLang="en-US">
                <a:solidFill>
                  <a:schemeClr val="accent2"/>
                </a:solidFill>
              </a:rPr>
              <a:t>？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BADD6-84C3-4F01-9935-AE85F384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Mapping from key to index</a:t>
            </a:r>
            <a:endParaRPr lang="zh-CN" altLang="en-US" dirty="0"/>
          </a:p>
        </p:txBody>
      </p:sp>
      <p:sp>
        <p:nvSpPr>
          <p:cNvPr id="9219" name="幻灯片编号占位符 3">
            <a:extLst>
              <a:ext uri="{FF2B5EF4-FFF2-40B4-BE49-F238E27FC236}">
                <a16:creationId xmlns:a16="http://schemas.microsoft.com/office/drawing/2014/main" id="{21A13552-A4CD-4090-9831-D157B72D81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85B1A0-D13C-4B0C-B2C1-9D96317B3B5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AC5EFA-7262-4BB0-AFD4-0A5EDE0EE686}"/>
              </a:ext>
            </a:extLst>
          </p:cNvPr>
          <p:cNvGraphicFramePr>
            <a:graphicFrameLocks noGrp="1"/>
          </p:cNvGraphicFramePr>
          <p:nvPr/>
        </p:nvGraphicFramePr>
        <p:xfrm>
          <a:off x="1422400" y="1943100"/>
          <a:ext cx="6376986" cy="306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2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8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k1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43" marB="457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0" marR="91420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0" marR="91420" marT="45743" marB="457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0" marR="91420" marT="45743" marB="457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0" marR="91420" marT="45743" marB="457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20" marR="91420" marT="45743" marB="457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k2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43" marB="457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0" marR="91420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0" marR="91420" marT="45743" marB="45743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0" marR="91420" marT="45743" marB="45743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0" marR="91420" marT="45743" marB="457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20" marR="91420" marT="45743" marB="457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k3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43" marB="457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0" marR="91420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0" marR="91420" marT="45743" marB="457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0" marR="91420" marT="45743" marB="457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0" marR="91420" marT="45743" marB="457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20" marR="91420" marT="45743" marB="457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k4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43" marB="457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3" marB="457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0" marR="91420" marT="45743" marB="457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3" marB="457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20" marR="91420" marT="45743" marB="457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7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k5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0" marR="91420" marT="45743" marB="457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20" marR="91420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3" marB="457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3" marB="4574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20" marR="91420" marT="45743" marB="457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0000FF"/>
                        </a:solidFill>
                      </a:endParaRPr>
                    </a:p>
                  </a:txBody>
                  <a:tcPr marL="91420" marR="91420" marT="45743" marB="457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267" name="直线箭头连接符 6">
            <a:extLst>
              <a:ext uri="{FF2B5EF4-FFF2-40B4-BE49-F238E27FC236}">
                <a16:creationId xmlns:a16="http://schemas.microsoft.com/office/drawing/2014/main" id="{B43BE018-50C2-4DFF-A1B0-D6F27878A0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1900" y="2259013"/>
            <a:ext cx="4184650" cy="184467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8" name="直线箭头连接符 7">
            <a:extLst>
              <a:ext uri="{FF2B5EF4-FFF2-40B4-BE49-F238E27FC236}">
                <a16:creationId xmlns:a16="http://schemas.microsoft.com/office/drawing/2014/main" id="{7C001463-F0C3-4257-8BE6-99E154B61C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1900" y="2843213"/>
            <a:ext cx="4184650" cy="2381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9" name="直线箭头连接符 10">
            <a:extLst>
              <a:ext uri="{FF2B5EF4-FFF2-40B4-BE49-F238E27FC236}">
                <a16:creationId xmlns:a16="http://schemas.microsoft.com/office/drawing/2014/main" id="{2FCAE695-737E-4D4A-B4F1-3336062595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01900" y="3476625"/>
            <a:ext cx="4184650" cy="12128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0" name="直线箭头连接符 13">
            <a:extLst>
              <a:ext uri="{FF2B5EF4-FFF2-40B4-BE49-F238E27FC236}">
                <a16:creationId xmlns:a16="http://schemas.microsoft.com/office/drawing/2014/main" id="{D3C567B7-8B97-4761-AD4D-9D782659C7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01900" y="3608388"/>
            <a:ext cx="4184650" cy="474662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1" name="直线箭头连接符 16">
            <a:extLst>
              <a:ext uri="{FF2B5EF4-FFF2-40B4-BE49-F238E27FC236}">
                <a16:creationId xmlns:a16="http://schemas.microsoft.com/office/drawing/2014/main" id="{F3B340FA-5560-441C-AE16-FF0ADF243A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01900" y="2308225"/>
            <a:ext cx="4184650" cy="24066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FF2FC02-B7A6-4CCE-9CF5-AB79FD8DB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88" y="5695950"/>
            <a:ext cx="5535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hash function</a:t>
            </a:r>
            <a:r>
              <a:rPr lang="zh-CN" altLang="en-US" sz="2400" b="1">
                <a:solidFill>
                  <a:schemeClr val="accent2"/>
                </a:solidFill>
              </a:rPr>
              <a:t>（哈希，散列）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15118-4361-4D74-A226-6E94436C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Hash 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CD160-476A-4647-ADB2-2BDC3C2730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5163" y="1314450"/>
            <a:ext cx="7772400" cy="5040313"/>
          </a:xfrm>
        </p:spPr>
        <p:txBody>
          <a:bodyPr/>
          <a:lstStyle/>
          <a:p>
            <a:r>
              <a:rPr lang="en-US" altLang="zh-CN"/>
              <a:t>Array</a:t>
            </a:r>
          </a:p>
          <a:p>
            <a:r>
              <a:rPr lang="en-US" altLang="zh-CN"/>
              <a:t>Hash function</a:t>
            </a:r>
          </a:p>
          <a:p>
            <a:pPr lvl="1"/>
            <a:r>
              <a:rPr lang="en-US" altLang="zh-CN"/>
              <a:t>Domain: data type of </a:t>
            </a:r>
            <a:r>
              <a:rPr lang="en-US" altLang="zh-CN">
                <a:solidFill>
                  <a:srgbClr val="0000FF"/>
                </a:solidFill>
              </a:rPr>
              <a:t>key</a:t>
            </a:r>
          </a:p>
          <a:p>
            <a:pPr lvl="1"/>
            <a:r>
              <a:rPr lang="en-US" altLang="zh-CN"/>
              <a:t>Range: size of array</a:t>
            </a:r>
          </a:p>
          <a:p>
            <a:pPr lvl="1"/>
            <a:r>
              <a:rPr lang="en-US" altLang="zh-CN"/>
              <a:t>Mapping</a:t>
            </a:r>
          </a:p>
          <a:p>
            <a:r>
              <a:rPr lang="en-US" altLang="zh-CN"/>
              <a:t>Support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Constant time </a:t>
            </a:r>
            <a:r>
              <a:rPr lang="en-US" altLang="zh-CN"/>
              <a:t>on average</a:t>
            </a:r>
          </a:p>
          <a:p>
            <a:pPr lvl="1"/>
            <a:r>
              <a:rPr lang="en-US" altLang="zh-CN"/>
              <a:t>Insertion, retrieval, deletion</a:t>
            </a:r>
          </a:p>
          <a:p>
            <a:r>
              <a:rPr lang="en-US" altLang="zh-CN"/>
              <a:t>Order property is lost</a:t>
            </a:r>
          </a:p>
          <a:p>
            <a:endParaRPr lang="zh-CN" altLang="en-US"/>
          </a:p>
        </p:txBody>
      </p:sp>
      <p:sp>
        <p:nvSpPr>
          <p:cNvPr id="10244" name="幻灯片编号占位符 3">
            <a:extLst>
              <a:ext uri="{FF2B5EF4-FFF2-40B4-BE49-F238E27FC236}">
                <a16:creationId xmlns:a16="http://schemas.microsoft.com/office/drawing/2014/main" id="{6407EF6F-A541-4CEE-BAAF-109F0342C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F7172E-B836-4B73-B08B-6FDFC8B0E95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C146C-D540-46E1-A113-B09711F7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Design of hash function</a:t>
            </a:r>
            <a:endParaRPr lang="zh-CN" altLang="en-US" dirty="0"/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93004660-6E63-4AF2-8209-D409180088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Any data type to integers</a:t>
            </a:r>
          </a:p>
          <a:p>
            <a:r>
              <a:rPr lang="en-US" altLang="zh-CN"/>
              <a:t>Scale integers to desired range</a:t>
            </a:r>
          </a:p>
          <a:p>
            <a:pPr lvl="1"/>
            <a:r>
              <a:rPr lang="en-US" altLang="zh-CN">
                <a:solidFill>
                  <a:srgbClr val="3333FF"/>
                </a:solidFill>
              </a:rPr>
              <a:t>“abandon”</a:t>
            </a:r>
          </a:p>
          <a:p>
            <a:pPr lvl="1"/>
            <a:r>
              <a:rPr lang="en-US" altLang="zh-CN"/>
              <a:t>97*128</a:t>
            </a:r>
            <a:r>
              <a:rPr lang="en-US" altLang="zh-CN" baseline="30000"/>
              <a:t>6</a:t>
            </a:r>
            <a:r>
              <a:rPr lang="en-US" altLang="zh-CN"/>
              <a:t> + 98*128</a:t>
            </a:r>
            <a:r>
              <a:rPr lang="en-US" altLang="zh-CN" baseline="30000"/>
              <a:t>5</a:t>
            </a:r>
            <a:r>
              <a:rPr lang="en-US" altLang="zh-CN"/>
              <a:t> + 97*128</a:t>
            </a:r>
            <a:r>
              <a:rPr lang="en-US" altLang="zh-CN" baseline="30000"/>
              <a:t>4</a:t>
            </a:r>
            <a:r>
              <a:rPr lang="en-US" altLang="zh-CN"/>
              <a:t> + 110*128</a:t>
            </a:r>
            <a:r>
              <a:rPr lang="en-US" altLang="zh-CN" baseline="30000"/>
              <a:t>3</a:t>
            </a:r>
            <a:r>
              <a:rPr lang="en-US" altLang="zh-CN"/>
              <a:t> + 100*128</a:t>
            </a:r>
            <a:r>
              <a:rPr lang="en-US" altLang="zh-CN" baseline="30000"/>
              <a:t>2  </a:t>
            </a:r>
            <a:r>
              <a:rPr lang="en-US" altLang="zh-CN"/>
              <a:t>+ 111*128</a:t>
            </a:r>
            <a:r>
              <a:rPr lang="en-US" altLang="zh-CN" baseline="30000"/>
              <a:t>1</a:t>
            </a:r>
            <a:r>
              <a:rPr lang="en-US" altLang="zh-CN"/>
              <a:t> + 110*128</a:t>
            </a:r>
            <a:r>
              <a:rPr lang="en-US" altLang="zh-CN" baseline="30000"/>
              <a:t>0</a:t>
            </a:r>
          </a:p>
          <a:p>
            <a:pPr lvl="1"/>
            <a:r>
              <a:rPr lang="en-US" altLang="zh-CN">
                <a:solidFill>
                  <a:srgbClr val="339966"/>
                </a:solidFill>
              </a:rPr>
              <a:t>Why 128?</a:t>
            </a:r>
          </a:p>
          <a:p>
            <a:pPr lvl="1"/>
            <a:r>
              <a:rPr lang="en-US" altLang="zh-CN">
                <a:solidFill>
                  <a:srgbClr val="339966"/>
                </a:solidFill>
              </a:rPr>
              <a:t>Too large? </a:t>
            </a:r>
            <a:r>
              <a:rPr lang="en-US" altLang="zh-CN"/>
              <a:t>%ArraySize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Just an illustration!!!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268" name="幻灯片编号占位符 3">
            <a:extLst>
              <a:ext uri="{FF2B5EF4-FFF2-40B4-BE49-F238E27FC236}">
                <a16:creationId xmlns:a16="http://schemas.microsoft.com/office/drawing/2014/main" id="{9B2E8036-7399-4A63-A3B7-3D330966CD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602A1E-E819-4A31-81AB-62004514BA3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6E3C6-1B84-4F66-B3B8-173AFAD1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Hash function design</a:t>
            </a:r>
            <a:endParaRPr lang="zh-CN" altLang="en-US" dirty="0"/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1849A3B1-E483-4781-A0E9-DF2E3F97AE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s</a:t>
            </a:r>
            <a:r>
              <a:rPr lang="en-US" altLang="zh-CN" baseline="-25000"/>
              <a:t>0</a:t>
            </a: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…s</a:t>
            </a:r>
            <a:r>
              <a:rPr lang="en-US" altLang="zh-CN" baseline="-25000"/>
              <a:t>n-2</a:t>
            </a:r>
            <a:r>
              <a:rPr lang="en-US" altLang="zh-CN"/>
              <a:t>s</a:t>
            </a:r>
            <a:r>
              <a:rPr lang="en-US" altLang="zh-CN" baseline="-25000"/>
              <a:t>n-1</a:t>
            </a:r>
          </a:p>
          <a:p>
            <a:r>
              <a:rPr lang="en-US" altLang="zh-CN"/>
              <a:t>s</a:t>
            </a:r>
            <a:r>
              <a:rPr lang="en-US" altLang="zh-CN" baseline="-25000"/>
              <a:t>0</a:t>
            </a:r>
            <a:r>
              <a:rPr lang="en-US" altLang="zh-CN"/>
              <a:t>p</a:t>
            </a:r>
            <a:r>
              <a:rPr lang="en-US" altLang="zh-CN" baseline="30000"/>
              <a:t>n-1</a:t>
            </a:r>
            <a:r>
              <a:rPr lang="en-US" altLang="zh-CN"/>
              <a:t> + s</a:t>
            </a:r>
            <a:r>
              <a:rPr lang="en-US" altLang="zh-CN" baseline="-25000"/>
              <a:t>1</a:t>
            </a:r>
            <a:r>
              <a:rPr lang="en-US" altLang="zh-CN"/>
              <a:t>p</a:t>
            </a:r>
            <a:r>
              <a:rPr lang="en-US" altLang="zh-CN" baseline="30000"/>
              <a:t>n-2</a:t>
            </a:r>
            <a:r>
              <a:rPr lang="en-US" altLang="zh-CN"/>
              <a:t> + s</a:t>
            </a:r>
            <a:r>
              <a:rPr lang="en-US" altLang="zh-CN" baseline="-25000"/>
              <a:t>n-2</a:t>
            </a:r>
            <a:r>
              <a:rPr lang="en-US" altLang="zh-CN"/>
              <a:t>p + s</a:t>
            </a:r>
            <a:r>
              <a:rPr lang="en-US" altLang="zh-CN" baseline="-25000"/>
              <a:t>n-1</a:t>
            </a:r>
          </a:p>
          <a:p>
            <a:r>
              <a:rPr lang="en-US" altLang="zh-CN"/>
              <a:t>p,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prime</a:t>
            </a:r>
            <a:r>
              <a:rPr lang="zh-CN" altLang="en-US"/>
              <a:t> </a:t>
            </a:r>
            <a:r>
              <a:rPr lang="en-US" altLang="zh-CN"/>
              <a:t>number: </a:t>
            </a:r>
            <a:r>
              <a:rPr lang="en-US" altLang="zh-CN">
                <a:solidFill>
                  <a:srgbClr val="FF0000"/>
                </a:solidFill>
              </a:rPr>
              <a:t>13,17,19,…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CA3AC431-D87F-49E8-9770-46F16795C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9941FD-03AA-4A1C-AB01-71AFD09BC6C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EF423-8200-46A5-B5C6-8EEACFCC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925"/>
            <a:ext cx="10247313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Efficient computation of polynomials</a:t>
            </a:r>
            <a:endParaRPr lang="zh-CN" altLang="en-US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AD8B4EA5-E5FE-41BB-9BB1-8B710CD85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s = s</a:t>
            </a:r>
            <a:r>
              <a:rPr lang="en-US" altLang="zh-CN" baseline="-25000"/>
              <a:t>0</a:t>
            </a:r>
            <a:r>
              <a:rPr lang="en-US" altLang="zh-CN"/>
              <a:t>p</a:t>
            </a:r>
            <a:r>
              <a:rPr lang="en-US" altLang="zh-CN" baseline="30000"/>
              <a:t>n-1</a:t>
            </a:r>
            <a:r>
              <a:rPr lang="en-US" altLang="zh-CN"/>
              <a:t> + s</a:t>
            </a:r>
            <a:r>
              <a:rPr lang="en-US" altLang="zh-CN" baseline="-25000"/>
              <a:t>1</a:t>
            </a:r>
            <a:r>
              <a:rPr lang="en-US" altLang="zh-CN"/>
              <a:t>p</a:t>
            </a:r>
            <a:r>
              <a:rPr lang="en-US" altLang="zh-CN" baseline="30000"/>
              <a:t>n-2</a:t>
            </a:r>
            <a:r>
              <a:rPr lang="en-US" altLang="zh-CN"/>
              <a:t> + s</a:t>
            </a:r>
            <a:r>
              <a:rPr lang="en-US" altLang="zh-CN" baseline="-25000"/>
              <a:t>n-2</a:t>
            </a:r>
            <a:r>
              <a:rPr lang="en-US" altLang="zh-CN"/>
              <a:t>p + s</a:t>
            </a:r>
            <a:r>
              <a:rPr lang="en-US" altLang="zh-CN" baseline="-25000"/>
              <a:t>n-1</a:t>
            </a:r>
          </a:p>
          <a:p>
            <a:r>
              <a:rPr lang="en-US" altLang="zh-CN"/>
              <a:t>ArraySize</a:t>
            </a:r>
          </a:p>
          <a:p>
            <a:endParaRPr lang="en-US" altLang="zh-CN"/>
          </a:p>
          <a:p>
            <a:r>
              <a:rPr lang="en-US" altLang="zh-CN"/>
              <a:t>H(s)=0</a:t>
            </a:r>
          </a:p>
          <a:p>
            <a:r>
              <a:rPr lang="en-US" altLang="zh-CN"/>
              <a:t>H(s)=H(s)*p+s</a:t>
            </a:r>
            <a:r>
              <a:rPr lang="en-US" altLang="zh-CN" baseline="-25000"/>
              <a:t>i</a:t>
            </a:r>
            <a:endParaRPr lang="en-US" altLang="zh-CN"/>
          </a:p>
          <a:p>
            <a:r>
              <a:rPr lang="en-US" altLang="zh-CN"/>
              <a:t>i++ </a:t>
            </a:r>
            <a:r>
              <a:rPr lang="en-US" altLang="zh-CN">
                <a:solidFill>
                  <a:srgbClr val="FF0000"/>
                </a:solidFill>
              </a:rPr>
              <a:t>(loop from 0 to n-1)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 baseline="-25000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D0FA3FA0-124E-4C81-8D03-1006B561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885AB6-AFA7-4ABB-A040-43482100D9A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7443</TotalTime>
  <Words>612</Words>
  <Application>Microsoft Office PowerPoint</Application>
  <PresentationFormat>全屏显示(4:3)</PresentationFormat>
  <Paragraphs>252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ＭＳ Ｐゴシック</vt:lpstr>
      <vt:lpstr>黑体</vt:lpstr>
      <vt:lpstr>宋体</vt:lpstr>
      <vt:lpstr>微软雅黑</vt:lpstr>
      <vt:lpstr>Arial</vt:lpstr>
      <vt:lpstr>Arial Black</vt:lpstr>
      <vt:lpstr>Calibri</vt:lpstr>
      <vt:lpstr>Times New Roman</vt:lpstr>
      <vt:lpstr>清华版教材展示</vt:lpstr>
      <vt:lpstr>Lab 7: Hashing</vt:lpstr>
      <vt:lpstr>Outline</vt:lpstr>
      <vt:lpstr>Find in arrays</vt:lpstr>
      <vt:lpstr>CET-4 Vocabulary</vt:lpstr>
      <vt:lpstr>Mapping from key to index</vt:lpstr>
      <vt:lpstr>Hash Map</vt:lpstr>
      <vt:lpstr>Design of hash function</vt:lpstr>
      <vt:lpstr>Hash function design</vt:lpstr>
      <vt:lpstr>Efficient computation of polynomials</vt:lpstr>
      <vt:lpstr>Avoid overflow</vt:lpstr>
      <vt:lpstr>Issues to consider</vt:lpstr>
      <vt:lpstr>Collision resolution</vt:lpstr>
      <vt:lpstr>Collision resolution</vt:lpstr>
      <vt:lpstr>Chain hashing</vt:lpstr>
      <vt:lpstr>Application</vt:lpstr>
      <vt:lpstr>Grading</vt:lpstr>
      <vt:lpstr>PowerPoint 演示文稿</vt:lpstr>
    </vt:vector>
  </TitlesOfParts>
  <Company>zw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zsli</dc:creator>
  <cp:lastModifiedBy>hengjun zhao</cp:lastModifiedBy>
  <cp:revision>2560</cp:revision>
  <cp:lastPrinted>2016-10-09T17:00:58Z</cp:lastPrinted>
  <dcterms:created xsi:type="dcterms:W3CDTF">2005-08-10T02:25:45Z</dcterms:created>
  <dcterms:modified xsi:type="dcterms:W3CDTF">2023-12-22T09:11:09Z</dcterms:modified>
</cp:coreProperties>
</file>