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.jpg" ContentType="image/jpeg"/>
  <Override PartName="/ppt/notesSlides/notesSlide5.xml" ContentType="application/vnd.openxmlformats-officedocument.presentationml.notesSlide+xml"/>
  <Override PartName="/ppt/media/image5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6.jp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3" r:id="rId4"/>
    <p:sldId id="265" r:id="rId5"/>
    <p:sldId id="264" r:id="rId6"/>
    <p:sldId id="271" r:id="rId7"/>
    <p:sldId id="260" r:id="rId8"/>
    <p:sldId id="261" r:id="rId9"/>
    <p:sldId id="270" r:id="rId10"/>
    <p:sldId id="262" r:id="rId11"/>
    <p:sldId id="266" r:id="rId12"/>
    <p:sldId id="269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DC3A2-FED3-4BA5-844F-116488EDBDE8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280F8-8133-47B9-BABE-A2873FC0D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0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656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79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248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838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10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75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876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561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64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150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738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430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541116-FDD3-4B05-A81C-43D352DB57AF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678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4A5-DAAA-4222-9DF5-E48385C0429D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5591-0101-4A0B-85D3-236FA6306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88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4A5-DAAA-4222-9DF5-E48385C0429D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5591-0101-4A0B-85D3-236FA6306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8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4A5-DAAA-4222-9DF5-E48385C0429D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5591-0101-4A0B-85D3-236FA6306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2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4A5-DAAA-4222-9DF5-E48385C0429D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5591-0101-4A0B-85D3-236FA6306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4A5-DAAA-4222-9DF5-E48385C0429D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5591-0101-4A0B-85D3-236FA6306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48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4A5-DAAA-4222-9DF5-E48385C0429D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5591-0101-4A0B-85D3-236FA6306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75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4A5-DAAA-4222-9DF5-E48385C0429D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5591-0101-4A0B-85D3-236FA6306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5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4A5-DAAA-4222-9DF5-E48385C0429D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5591-0101-4A0B-85D3-236FA6306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9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4A5-DAAA-4222-9DF5-E48385C0429D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5591-0101-4A0B-85D3-236FA6306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0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4A5-DAAA-4222-9DF5-E48385C0429D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5591-0101-4A0B-85D3-236FA6306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7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D4A5-DAAA-4222-9DF5-E48385C0429D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A5591-0101-4A0B-85D3-236FA6306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32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FD4A5-DAAA-4222-9DF5-E48385C0429D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A5591-0101-4A0B-85D3-236FA6306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9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70.png"/><Relationship Id="rId5" Type="http://schemas.openxmlformats.org/officeDocument/2006/relationships/image" Target="../media/image22.png"/><Relationship Id="rId10" Type="http://schemas.openxmlformats.org/officeDocument/2006/relationships/image" Target="../media/image24.png"/><Relationship Id="rId4" Type="http://schemas.openxmlformats.org/officeDocument/2006/relationships/image" Target="../media/image140.png"/><Relationship Id="rId9" Type="http://schemas.openxmlformats.org/officeDocument/2006/relationships/image" Target="../media/image23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jpg"/><Relationship Id="rId10" Type="http://schemas.openxmlformats.org/officeDocument/2006/relationships/image" Target="../media/image60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</a:rPr>
              <a:t>大学物理实验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333499" y="1175006"/>
            <a:ext cx="6417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静电场的模拟与描绘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1489" y="2358943"/>
            <a:ext cx="9112511" cy="2864219"/>
            <a:chOff x="31489" y="2358943"/>
            <a:chExt cx="9112511" cy="286421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89" y="2358943"/>
              <a:ext cx="4510581" cy="286421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2855" y="2358943"/>
              <a:ext cx="4511145" cy="2864219"/>
            </a:xfrm>
            <a:prstGeom prst="rect">
              <a:avLst/>
            </a:prstGeom>
          </p:spPr>
        </p:pic>
      </p:grpSp>
      <p:sp>
        <p:nvSpPr>
          <p:cNvPr id="7" name="文本框 6"/>
          <p:cNvSpPr txBox="1"/>
          <p:nvPr/>
        </p:nvSpPr>
        <p:spPr>
          <a:xfrm>
            <a:off x="5767821" y="5505778"/>
            <a:ext cx="290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主讲教师：许龙</a:t>
            </a:r>
          </a:p>
        </p:txBody>
      </p:sp>
    </p:spTree>
    <p:extLst>
      <p:ext uri="{BB962C8B-B14F-4D97-AF65-F5344CB8AC3E}">
        <p14:creationId xmlns:p14="http://schemas.microsoft.com/office/powerpoint/2010/main" val="3288684008"/>
      </p:ext>
    </p:extLst>
  </p:cSld>
  <p:clrMapOvr>
    <a:masterClrMapping/>
  </p:clrMapOvr>
  <p:transition advTm="40209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07818" y="1057275"/>
            <a:ext cx="512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定量描绘</a:t>
            </a:r>
            <a:endParaRPr lang="en-US" altLang="zh-CN" sz="2800" dirty="0"/>
          </a:p>
          <a:p>
            <a:r>
              <a:rPr lang="zh-CN" altLang="en-US" sz="2000" dirty="0"/>
              <a:t>描绘同轴电缆的静电场分布</a:t>
            </a: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775368" y="1057275"/>
                <a:ext cx="1558632" cy="1057854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68" y="1057275"/>
                <a:ext cx="1558632" cy="1057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460952" y="2282753"/>
            <a:ext cx="3505200" cy="3505200"/>
            <a:chOff x="484909" y="2289682"/>
            <a:chExt cx="3505200" cy="3505200"/>
          </a:xfrm>
        </p:grpSpPr>
        <p:sp>
          <p:nvSpPr>
            <p:cNvPr id="2" name="矩形 1"/>
            <p:cNvSpPr/>
            <p:nvPr/>
          </p:nvSpPr>
          <p:spPr>
            <a:xfrm>
              <a:off x="484909" y="2289682"/>
              <a:ext cx="3505200" cy="3505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/>
            <p:cNvSpPr/>
            <p:nvPr/>
          </p:nvSpPr>
          <p:spPr>
            <a:xfrm>
              <a:off x="664910" y="2469683"/>
              <a:ext cx="3145197" cy="31451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738902" y="2530472"/>
              <a:ext cx="2997211" cy="299721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932707" y="3724277"/>
              <a:ext cx="609600" cy="609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椭圆 8"/>
          <p:cNvSpPr/>
          <p:nvPr/>
        </p:nvSpPr>
        <p:spPr>
          <a:xfrm>
            <a:off x="854646" y="2646216"/>
            <a:ext cx="2765721" cy="2765721"/>
          </a:xfrm>
          <a:prstGeom prst="ellipse">
            <a:avLst/>
          </a:prstGeom>
          <a:noFill/>
          <a:ln w="25400">
            <a:solidFill>
              <a:srgbClr val="33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45074" y="2836644"/>
            <a:ext cx="2384863" cy="2384863"/>
          </a:xfrm>
          <a:prstGeom prst="ellipse">
            <a:avLst/>
          </a:prstGeom>
          <a:noFill/>
          <a:ln w="25400">
            <a:solidFill>
              <a:srgbClr val="33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207128" y="2998698"/>
            <a:ext cx="2060753" cy="2060753"/>
          </a:xfrm>
          <a:prstGeom prst="ellipse">
            <a:avLst/>
          </a:prstGeom>
          <a:noFill/>
          <a:ln w="25400">
            <a:solidFill>
              <a:srgbClr val="33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634831" y="3439608"/>
            <a:ext cx="1205345" cy="1205345"/>
          </a:xfrm>
          <a:prstGeom prst="ellipse">
            <a:avLst/>
          </a:prstGeom>
          <a:noFill/>
          <a:ln w="25400">
            <a:solidFill>
              <a:srgbClr val="33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425068" y="3231896"/>
            <a:ext cx="1603339" cy="1603339"/>
          </a:xfrm>
          <a:prstGeom prst="ellipse">
            <a:avLst/>
          </a:prstGeom>
          <a:noFill/>
          <a:ln w="25400">
            <a:solidFill>
              <a:srgbClr val="33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787232" y="3592009"/>
            <a:ext cx="869156" cy="869156"/>
          </a:xfrm>
          <a:prstGeom prst="ellipse">
            <a:avLst/>
          </a:prstGeom>
          <a:noFill/>
          <a:ln w="25400">
            <a:solidFill>
              <a:srgbClr val="3399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94178"/>
              </p:ext>
            </p:extLst>
          </p:nvPr>
        </p:nvGraphicFramePr>
        <p:xfrm>
          <a:off x="4175915" y="2924874"/>
          <a:ext cx="457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81536503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3063441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7357696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030808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/>
                        <a:t>Ur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Ur/</a:t>
                      </a:r>
                      <a:r>
                        <a:rPr lang="en-US" altLang="zh-CN" dirty="0" err="1"/>
                        <a:t>Uo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ri</a:t>
                      </a:r>
                      <a:r>
                        <a:rPr lang="en-US" altLang="zh-CN" dirty="0"/>
                        <a:t>/ cm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ln(</a:t>
                      </a:r>
                      <a:r>
                        <a:rPr lang="en-US" altLang="zh-CN" dirty="0" err="1"/>
                        <a:t>ri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2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294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 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5.41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55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5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 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06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 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83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829363" y="1141112"/>
                <a:ext cx="2694584" cy="890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363" y="1141112"/>
                <a:ext cx="2694584" cy="890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4138475" y="2441693"/>
            <a:ext cx="453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描绘出</a:t>
            </a:r>
            <a:r>
              <a:rPr lang="en-US" altLang="zh-CN" dirty="0"/>
              <a:t>1V</a:t>
            </a:r>
            <a:r>
              <a:rPr lang="zh-CN" altLang="en-US" dirty="0"/>
              <a:t>，</a:t>
            </a:r>
            <a:r>
              <a:rPr lang="en-US" altLang="zh-CN" dirty="0"/>
              <a:t>2V</a:t>
            </a:r>
            <a:r>
              <a:rPr lang="zh-CN" altLang="en-US" dirty="0"/>
              <a:t>，</a:t>
            </a:r>
            <a:r>
              <a:rPr lang="en-US" altLang="zh-CN" dirty="0"/>
              <a:t>3V, 4V, 5V, 6V</a:t>
            </a:r>
            <a:r>
              <a:rPr lang="zh-CN" altLang="en-US" dirty="0"/>
              <a:t>的等势线。</a:t>
            </a:r>
          </a:p>
        </p:txBody>
      </p:sp>
      <p:cxnSp>
        <p:nvCxnSpPr>
          <p:cNvPr id="21" name="直接连接符 20"/>
          <p:cNvCxnSpPr>
            <a:stCxn id="4" idx="0"/>
            <a:endCxn id="3" idx="4"/>
          </p:cNvCxnSpPr>
          <p:nvPr/>
        </p:nvCxnSpPr>
        <p:spPr>
          <a:xfrm>
            <a:off x="2213551" y="2523543"/>
            <a:ext cx="1" cy="3084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" idx="2"/>
            <a:endCxn id="3" idx="6"/>
          </p:cNvCxnSpPr>
          <p:nvPr/>
        </p:nvCxnSpPr>
        <p:spPr>
          <a:xfrm>
            <a:off x="640953" y="4035353"/>
            <a:ext cx="3145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4" idx="7"/>
            <a:endCxn id="3" idx="3"/>
          </p:cNvCxnSpPr>
          <p:nvPr/>
        </p:nvCxnSpPr>
        <p:spPr>
          <a:xfrm flipH="1">
            <a:off x="1101556" y="2962474"/>
            <a:ext cx="2171669" cy="2184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1"/>
            <a:endCxn id="4" idx="5"/>
          </p:cNvCxnSpPr>
          <p:nvPr/>
        </p:nvCxnSpPr>
        <p:spPr>
          <a:xfrm>
            <a:off x="1153876" y="2962474"/>
            <a:ext cx="2119349" cy="211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四、实验内容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461915" y="2076148"/>
                <a:ext cx="1335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915" y="2076148"/>
                <a:ext cx="1335622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7" t="22076" r="3027" b="5556"/>
          <a:stretch/>
        </p:blipFill>
        <p:spPr>
          <a:xfrm>
            <a:off x="275515" y="2178046"/>
            <a:ext cx="3762819" cy="42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16649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07818" y="1057275"/>
            <a:ext cx="5126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 </a:t>
            </a:r>
            <a:r>
              <a:rPr lang="zh-CN" altLang="en-US" sz="2800" dirty="0"/>
              <a:t>定量描绘</a:t>
            </a:r>
            <a:endParaRPr lang="en-US" altLang="zh-CN" sz="2800" dirty="0"/>
          </a:p>
          <a:p>
            <a:r>
              <a:rPr lang="zh-CN" altLang="en-US" sz="2000" dirty="0"/>
              <a:t>描绘同轴电缆的静电场分布</a:t>
            </a: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775368" y="1057275"/>
                <a:ext cx="1558632" cy="1057854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68" y="1057275"/>
                <a:ext cx="1558632" cy="1057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5816267" y="946154"/>
                <a:ext cx="2694584" cy="890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267" y="946154"/>
                <a:ext cx="2694584" cy="890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18" y="2198966"/>
            <a:ext cx="2382982" cy="21724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1559" y="2242327"/>
            <a:ext cx="2323809" cy="208571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3088" y="2285596"/>
            <a:ext cx="5945525" cy="380338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" y="2469183"/>
            <a:ext cx="5740067" cy="366306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614" y="2425823"/>
            <a:ext cx="8992140" cy="369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266047" y="2462673"/>
                <a:ext cx="1267783" cy="90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047" y="2462673"/>
                <a:ext cx="1267783" cy="9039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4351714" y="3352245"/>
                <a:ext cx="1149097" cy="885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714" y="3352245"/>
                <a:ext cx="1149097" cy="8856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716708" y="4317219"/>
                <a:ext cx="2249142" cy="501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708" y="4317219"/>
                <a:ext cx="2249142" cy="5010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/>
          <p:cNvSpPr txBox="1"/>
          <p:nvPr/>
        </p:nvSpPr>
        <p:spPr>
          <a:xfrm>
            <a:off x="3775368" y="5082914"/>
            <a:ext cx="2249142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R1=0.5 cm</a:t>
            </a:r>
            <a:r>
              <a:rPr lang="zh-CN" altLang="en-US" dirty="0"/>
              <a:t>或</a:t>
            </a:r>
            <a:r>
              <a:rPr lang="en-US" altLang="zh-CN" dirty="0"/>
              <a:t>1.0 cm, R2=7.5 cm</a:t>
            </a:r>
            <a:endParaRPr lang="zh-CN" altLang="en-US" dirty="0"/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四、实验内容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6495748" y="1872995"/>
                <a:ext cx="13356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748" y="1872995"/>
                <a:ext cx="1335622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684477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0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五、注意事项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0830" y="1572491"/>
            <a:ext cx="8382000" cy="2722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打点时稍用力，并及时标注等电势线的情况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四个电场，翻转后需要重新插电极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误差可能会偏大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29939199"/>
      </p:ext>
    </p:extLst>
  </p:cSld>
  <p:clrMapOvr>
    <a:masterClrMapping/>
  </p:clrMapOvr>
  <p:transition advTm="402093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0013" y="194468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六、结语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522" y="1379502"/>
            <a:ext cx="5850514" cy="43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64187"/>
      </p:ext>
    </p:extLst>
  </p:cSld>
  <p:clrMapOvr>
    <a:masterClrMapping/>
  </p:clrMapOvr>
  <p:transition advTm="40209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一、实验目的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00013" y="1565563"/>
            <a:ext cx="6844145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、学习用模拟法测绘静电场的分布；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、加深对电场强度和电势概念的理解。</a:t>
            </a:r>
          </a:p>
        </p:txBody>
      </p:sp>
    </p:spTree>
    <p:extLst>
      <p:ext uri="{BB962C8B-B14F-4D97-AF65-F5344CB8AC3E}">
        <p14:creationId xmlns:p14="http://schemas.microsoft.com/office/powerpoint/2010/main" val="246873452"/>
      </p:ext>
    </p:extLst>
  </p:cSld>
  <p:clrMapOvr>
    <a:masterClrMapping/>
  </p:clrMapOvr>
  <p:transition advTm="40209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二、实验原理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10632" y="1649554"/>
            <a:ext cx="8756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 本实验利用便于测量的稳恒电场来模拟不便测量的静电场，这是因为两种场可以用相对应的物理量来描述，并且这两组物理量在一定条件下遵循数学形式相同的物理规律。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8395" y="3450170"/>
            <a:ext cx="8638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        在电极形状一定、电极电势不变、空间介质均匀的情况下，考察空间任何一点均有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469029" y="4782647"/>
                <a:ext cx="4488873" cy="560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稳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恒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静电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或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稳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恒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静电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029" y="4782647"/>
                <a:ext cx="4488873" cy="560153"/>
              </a:xfrm>
              <a:prstGeom prst="rect">
                <a:avLst/>
              </a:prstGeom>
              <a:blipFill>
                <a:blip r:embed="rId4"/>
                <a:stretch>
                  <a:fillRect b="-175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295552"/>
      </p:ext>
    </p:extLst>
  </p:cSld>
  <p:clrMapOvr>
    <a:masterClrMapping/>
  </p:clrMapOvr>
  <p:transition advTm="402093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二、实验原理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58215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02"/>
          <a:stretch/>
        </p:blipFill>
        <p:spPr>
          <a:xfrm>
            <a:off x="179225" y="1747075"/>
            <a:ext cx="4337491" cy="18656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26182" y="1981200"/>
            <a:ext cx="374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根据高斯定理可知，在半径为</a:t>
            </a:r>
            <a:r>
              <a:rPr lang="en-US" altLang="zh-CN" dirty="0"/>
              <a:t>r</a:t>
            </a:r>
            <a:r>
              <a:rPr lang="zh-CN" altLang="en-US" dirty="0"/>
              <a:t>处的各点电场强度为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199243" y="2643423"/>
                <a:ext cx="1801055" cy="729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243" y="2643423"/>
                <a:ext cx="1801055" cy="7290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00013" y="3635170"/>
            <a:ext cx="5363896" cy="725135"/>
            <a:chOff x="100013" y="3635170"/>
            <a:chExt cx="5363896" cy="725135"/>
          </a:xfrm>
        </p:grpSpPr>
        <p:sp>
          <p:nvSpPr>
            <p:cNvPr id="9" name="文本框 8"/>
            <p:cNvSpPr txBox="1"/>
            <p:nvPr/>
          </p:nvSpPr>
          <p:spPr>
            <a:xfrm>
              <a:off x="100013" y="3813072"/>
              <a:ext cx="3293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zh-CN" altLang="en-US" dirty="0"/>
                <a:t>处的电势为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1546491" y="3635170"/>
                  <a:ext cx="3917418" cy="7251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subSup"/>
                            <m:grow m:val="on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nary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491" y="3635170"/>
                  <a:ext cx="3917418" cy="7251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/>
          <p:cNvGrpSpPr/>
          <p:nvPr/>
        </p:nvGrpSpPr>
        <p:grpSpPr>
          <a:xfrm>
            <a:off x="305858" y="4499642"/>
            <a:ext cx="3731171" cy="885627"/>
            <a:chOff x="305858" y="4499642"/>
            <a:chExt cx="3731171" cy="8856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305858" y="4681608"/>
                  <a:ext cx="2247923" cy="3931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时，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。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858" y="4681608"/>
                  <a:ext cx="2247923" cy="393121"/>
                </a:xfrm>
                <a:prstGeom prst="rect">
                  <a:avLst/>
                </a:prstGeom>
                <a:blipFill>
                  <a:blip r:embed="rId8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2590800" y="4499642"/>
                  <a:ext cx="1446229" cy="8856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499642"/>
                  <a:ext cx="1446229" cy="88562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953000" y="4310090"/>
                <a:ext cx="1558632" cy="1057854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310090"/>
                <a:ext cx="1558632" cy="10578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100013" y="5396032"/>
            <a:ext cx="4682203" cy="885563"/>
            <a:chOff x="100013" y="5396032"/>
            <a:chExt cx="4682203" cy="885563"/>
          </a:xfrm>
        </p:grpSpPr>
        <p:sp>
          <p:nvSpPr>
            <p:cNvPr id="22" name="文本框 21"/>
            <p:cNvSpPr txBox="1"/>
            <p:nvPr/>
          </p:nvSpPr>
          <p:spPr>
            <a:xfrm>
              <a:off x="100013" y="5659562"/>
              <a:ext cx="3293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zh-CN" altLang="en-US" dirty="0"/>
                <a:t>处的电场强度为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2228183" y="5396032"/>
                  <a:ext cx="2554033" cy="885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den>
                        </m:f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zh-CN" altLang="en-US" i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f>
                              <m:f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183" y="5396032"/>
                  <a:ext cx="2554033" cy="88556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文本框 23"/>
          <p:cNvSpPr txBox="1"/>
          <p:nvPr/>
        </p:nvSpPr>
        <p:spPr>
          <a:xfrm>
            <a:off x="0" y="1001986"/>
            <a:ext cx="363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静电场电场场强分布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695392" y="946150"/>
                <a:ext cx="4488873" cy="560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稳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恒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静电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或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稳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恒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静电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392" y="946150"/>
                <a:ext cx="4488873" cy="560153"/>
              </a:xfrm>
              <a:prstGeom prst="rect">
                <a:avLst/>
              </a:prstGeom>
              <a:blipFill>
                <a:blip r:embed="rId1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041033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二、实验原理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695392" y="946150"/>
                <a:ext cx="4488873" cy="5601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稳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恒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静电</m:t>
                          </m:r>
                        </m:sub>
                      </m:sSub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或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稳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恒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静电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392" y="946150"/>
                <a:ext cx="4488873" cy="560153"/>
              </a:xfrm>
              <a:prstGeom prst="rect">
                <a:avLst/>
              </a:prstGeom>
              <a:blipFill>
                <a:blip r:embed="rId4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495401"/>
            <a:ext cx="4855441" cy="186421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001986"/>
            <a:ext cx="3630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稳恒电流电场场强分布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53000" y="1853614"/>
            <a:ext cx="418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选取厚度为</a:t>
            </a:r>
            <a:r>
              <a:rPr lang="en-US" altLang="zh-CN" dirty="0"/>
              <a:t>L</a:t>
            </a:r>
            <a:r>
              <a:rPr lang="zh-CN" altLang="en-US" dirty="0"/>
              <a:t>的同轴电缆切片，从半径为</a:t>
            </a:r>
            <a:r>
              <a:rPr lang="en-US" altLang="zh-CN" dirty="0"/>
              <a:t>r</a:t>
            </a:r>
            <a:r>
              <a:rPr lang="zh-CN" altLang="en-US" dirty="0"/>
              <a:t>到</a:t>
            </a:r>
            <a:r>
              <a:rPr lang="en-US" altLang="zh-CN" dirty="0" err="1"/>
              <a:t>r+dr</a:t>
            </a:r>
            <a:r>
              <a:rPr lang="zh-CN" altLang="en-US" dirty="0"/>
              <a:t>之间的圆柱片的径向电阻为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739630" y="2499945"/>
                <a:ext cx="1733680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𝑑𝑅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630" y="2499945"/>
                <a:ext cx="1733680" cy="6183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00014" y="3532909"/>
            <a:ext cx="3682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导体在半径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之间的总电阻为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630362" y="3359619"/>
                <a:ext cx="1700978" cy="65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362" y="3359619"/>
                <a:ext cx="1700978" cy="656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04387" y="4126864"/>
            <a:ext cx="159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而径向电流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333500" y="3985081"/>
                <a:ext cx="1836592" cy="886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500" y="3985081"/>
                <a:ext cx="1836592" cy="886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100013" y="4803696"/>
            <a:ext cx="368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在半径</a:t>
            </a:r>
            <a:r>
              <a:rPr lang="en-US" altLang="zh-CN" dirty="0"/>
              <a:t>r</a:t>
            </a:r>
            <a:r>
              <a:rPr lang="zh-CN" altLang="en-US" dirty="0"/>
              <a:t>到</a:t>
            </a:r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之间的导体电阻为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170092" y="4648658"/>
                <a:ext cx="167751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𝜋𝛿</m:t>
                          </m:r>
                        </m:den>
                      </m:f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092" y="4648658"/>
                <a:ext cx="1677511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100013" y="5340984"/>
            <a:ext cx="368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处的电势为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548750" y="5198769"/>
                <a:ext cx="1910340" cy="95051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1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sz="1600" i="0">
                              <a:latin typeface="Cambria Math" panose="020405030504060302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1600" i="0">
                              <a:latin typeface="Cambria Math" panose="020405030504060302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16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50" y="5198769"/>
                <a:ext cx="1910340" cy="9505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008847" y="5778817"/>
            <a:ext cx="533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分析表明稳恒电流的电场和静电场具有等效性。</a:t>
            </a:r>
          </a:p>
        </p:txBody>
      </p:sp>
    </p:spTree>
    <p:extLst>
      <p:ext uri="{BB962C8B-B14F-4D97-AF65-F5344CB8AC3E}">
        <p14:creationId xmlns:p14="http://schemas.microsoft.com/office/powerpoint/2010/main" val="2333254795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9" grpId="0"/>
      <p:bldP spid="13" grpId="0"/>
      <p:bldP spid="21" grpId="0"/>
      <p:bldP spid="22" grpId="0"/>
      <p:bldP spid="23" grpId="0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二、实验原理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-1" y="1057275"/>
            <a:ext cx="7342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分析表明稳恒电流的电场和静电场具有等效性。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0" y="1573812"/>
            <a:ext cx="224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使用条件：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013" y="2147455"/>
            <a:ext cx="90376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稳恒电场中的导体电解质分布必须与静电场中的介质分布相对应。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如果产生静电场的带电体表面是等相位面的，则产生电流场的电极表面也应该是等相位面的。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电场中的带电体和电流场中的电极形状必须相同或相似，而且在场中的位置一致。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/>
              <a:t>应该认为的将介质边缘切割成电力线的形状，也可以使导电介质分布的空间尺度远远大于电极的尺度，而且吧待测区域尽量集中在远离边界的地方。</a:t>
            </a:r>
          </a:p>
        </p:txBody>
      </p:sp>
    </p:spTree>
    <p:extLst>
      <p:ext uri="{BB962C8B-B14F-4D97-AF65-F5344CB8AC3E}">
        <p14:creationId xmlns:p14="http://schemas.microsoft.com/office/powerpoint/2010/main" val="3718297007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00013" y="194468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三、实验器材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3" y="1685059"/>
            <a:ext cx="5774363" cy="433077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7818" y="1171265"/>
            <a:ext cx="3408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GVZ-3 </a:t>
            </a:r>
            <a:r>
              <a:rPr lang="zh-CN" altLang="en-US" sz="2400" dirty="0"/>
              <a:t>静电场描绘仪</a:t>
            </a:r>
          </a:p>
        </p:txBody>
      </p:sp>
    </p:spTree>
    <p:extLst>
      <p:ext uri="{BB962C8B-B14F-4D97-AF65-F5344CB8AC3E}">
        <p14:creationId xmlns:p14="http://schemas.microsoft.com/office/powerpoint/2010/main" val="1627149665"/>
      </p:ext>
    </p:extLst>
  </p:cSld>
  <p:clrMapOvr>
    <a:masterClrMapping/>
  </p:clrMapOvr>
  <p:transition advTm="40209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四、实验内容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58215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16554" y="956997"/>
            <a:ext cx="877806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AutoNum type="arabicPeriod"/>
            </a:pPr>
            <a:r>
              <a:rPr lang="zh-CN" altLang="en-US" sz="2800" dirty="0"/>
              <a:t>定性描绘：</a:t>
            </a:r>
            <a:endParaRPr lang="en-US" altLang="zh-CN" sz="2800" dirty="0"/>
          </a:p>
          <a:p>
            <a:r>
              <a:rPr lang="zh-CN" altLang="en-US" sz="2000" dirty="0"/>
              <a:t>两个平行场值圆柱体、劈尖型电极和条形电极、四个</a:t>
            </a:r>
            <a:r>
              <a:rPr lang="en-US" altLang="zh-CN" sz="2000" dirty="0"/>
              <a:t>T</a:t>
            </a:r>
            <a:r>
              <a:rPr lang="zh-CN" altLang="en-US" sz="2000" dirty="0"/>
              <a:t>字型电极的静电场分布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705048" y="1957812"/>
            <a:ext cx="7721204" cy="2114936"/>
            <a:chOff x="369851" y="2019340"/>
            <a:chExt cx="7721204" cy="2114936"/>
          </a:xfrm>
        </p:grpSpPr>
        <p:grpSp>
          <p:nvGrpSpPr>
            <p:cNvPr id="16" name="组合 15"/>
            <p:cNvGrpSpPr/>
            <p:nvPr/>
          </p:nvGrpSpPr>
          <p:grpSpPr>
            <a:xfrm>
              <a:off x="369851" y="2019340"/>
              <a:ext cx="3372119" cy="2107334"/>
              <a:chOff x="300579" y="1922358"/>
              <a:chExt cx="3372119" cy="2107334"/>
            </a:xfrm>
          </p:grpSpPr>
          <p:sp>
            <p:nvSpPr>
              <p:cNvPr id="3" name="圆角矩形 2"/>
              <p:cNvSpPr/>
              <p:nvPr/>
            </p:nvSpPr>
            <p:spPr>
              <a:xfrm>
                <a:off x="300579" y="1922358"/>
                <a:ext cx="3257767" cy="210733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762000" y="283639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812473" y="2836390"/>
                <a:ext cx="304800" cy="3048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300579" y="2566861"/>
                <a:ext cx="922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10 V</a:t>
                </a:r>
                <a:endParaRPr lang="zh-CN" altLang="en-US" dirty="0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004216" y="2685239"/>
                <a:ext cx="668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  0 V</a:t>
                </a:r>
                <a:endParaRPr lang="zh-CN" altLang="en-US" dirty="0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1959443" y="2202873"/>
                <a:ext cx="0" cy="14962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2590800" y="2553793"/>
                <a:ext cx="184666" cy="184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2400721" y="2902725"/>
                <a:ext cx="184666" cy="184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526506" y="3219689"/>
                <a:ext cx="184666" cy="184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2852087" y="3353968"/>
                <a:ext cx="184666" cy="184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2867969" y="2411423"/>
                <a:ext cx="184666" cy="1846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2229772" y="2081317"/>
                <a:ext cx="346769" cy="1814946"/>
              </a:xfrm>
              <a:custGeom>
                <a:avLst/>
                <a:gdLst>
                  <a:gd name="connsiteX0" fmla="*/ 291350 w 346769"/>
                  <a:gd name="connsiteY0" fmla="*/ 0 h 1814946"/>
                  <a:gd name="connsiteX1" fmla="*/ 405 w 346769"/>
                  <a:gd name="connsiteY1" fmla="*/ 955964 h 1814946"/>
                  <a:gd name="connsiteX2" fmla="*/ 346769 w 346769"/>
                  <a:gd name="connsiteY2" fmla="*/ 1814946 h 1814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6769" h="1814946">
                    <a:moveTo>
                      <a:pt x="291350" y="0"/>
                    </a:moveTo>
                    <a:cubicBezTo>
                      <a:pt x="141259" y="326736"/>
                      <a:pt x="-8831" y="653473"/>
                      <a:pt x="405" y="955964"/>
                    </a:cubicBezTo>
                    <a:cubicBezTo>
                      <a:pt x="9641" y="1258455"/>
                      <a:pt x="178205" y="1536700"/>
                      <a:pt x="346769" y="18149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/>
            </p:nvSpPr>
            <p:spPr>
              <a:xfrm rot="10800000">
                <a:off x="1358383" y="2121149"/>
                <a:ext cx="346769" cy="1814946"/>
              </a:xfrm>
              <a:custGeom>
                <a:avLst/>
                <a:gdLst>
                  <a:gd name="connsiteX0" fmla="*/ 291350 w 346769"/>
                  <a:gd name="connsiteY0" fmla="*/ 0 h 1814946"/>
                  <a:gd name="connsiteX1" fmla="*/ 405 w 346769"/>
                  <a:gd name="connsiteY1" fmla="*/ 955964 h 1814946"/>
                  <a:gd name="connsiteX2" fmla="*/ 346769 w 346769"/>
                  <a:gd name="connsiteY2" fmla="*/ 1814946 h 1814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6769" h="1814946">
                    <a:moveTo>
                      <a:pt x="291350" y="0"/>
                    </a:moveTo>
                    <a:cubicBezTo>
                      <a:pt x="141259" y="326736"/>
                      <a:pt x="-8831" y="653473"/>
                      <a:pt x="405" y="955964"/>
                    </a:cubicBezTo>
                    <a:cubicBezTo>
                      <a:pt x="9641" y="1258455"/>
                      <a:pt x="178205" y="1536700"/>
                      <a:pt x="346769" y="18149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任意多边形 23"/>
            <p:cNvSpPr/>
            <p:nvPr/>
          </p:nvSpPr>
          <p:spPr>
            <a:xfrm>
              <a:off x="831273" y="2493818"/>
              <a:ext cx="748890" cy="1302327"/>
            </a:xfrm>
            <a:custGeom>
              <a:avLst/>
              <a:gdLst>
                <a:gd name="connsiteX0" fmla="*/ 0 w 748890"/>
                <a:gd name="connsiteY0" fmla="*/ 0 h 1302327"/>
                <a:gd name="connsiteX1" fmla="*/ 748145 w 748890"/>
                <a:gd name="connsiteY1" fmla="*/ 609600 h 1302327"/>
                <a:gd name="connsiteX2" fmla="*/ 110836 w 748890"/>
                <a:gd name="connsiteY2" fmla="*/ 1302327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890" h="1302327">
                  <a:moveTo>
                    <a:pt x="0" y="0"/>
                  </a:moveTo>
                  <a:cubicBezTo>
                    <a:pt x="364836" y="196273"/>
                    <a:pt x="729672" y="392546"/>
                    <a:pt x="748145" y="609600"/>
                  </a:cubicBezTo>
                  <a:cubicBezTo>
                    <a:pt x="766618" y="826654"/>
                    <a:pt x="438727" y="1064490"/>
                    <a:pt x="110836" y="130232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任意多边形 45"/>
            <p:cNvSpPr/>
            <p:nvPr/>
          </p:nvSpPr>
          <p:spPr>
            <a:xfrm rot="10800000">
              <a:off x="2562794" y="2414351"/>
              <a:ext cx="748890" cy="1302327"/>
            </a:xfrm>
            <a:custGeom>
              <a:avLst/>
              <a:gdLst>
                <a:gd name="connsiteX0" fmla="*/ 0 w 748890"/>
                <a:gd name="connsiteY0" fmla="*/ 0 h 1302327"/>
                <a:gd name="connsiteX1" fmla="*/ 748145 w 748890"/>
                <a:gd name="connsiteY1" fmla="*/ 609600 h 1302327"/>
                <a:gd name="connsiteX2" fmla="*/ 110836 w 748890"/>
                <a:gd name="connsiteY2" fmla="*/ 1302327 h 13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8890" h="1302327">
                  <a:moveTo>
                    <a:pt x="0" y="0"/>
                  </a:moveTo>
                  <a:cubicBezTo>
                    <a:pt x="364836" y="196273"/>
                    <a:pt x="729672" y="392546"/>
                    <a:pt x="748145" y="609600"/>
                  </a:cubicBezTo>
                  <a:cubicBezTo>
                    <a:pt x="766618" y="826654"/>
                    <a:pt x="438727" y="1064490"/>
                    <a:pt x="110836" y="130232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575006" y="2025912"/>
              <a:ext cx="3516049" cy="21083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412182" y="2420279"/>
              <a:ext cx="138546" cy="13925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5239883" y="2654331"/>
              <a:ext cx="353291" cy="942545"/>
            </a:xfrm>
            <a:prstGeom prst="triangle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矩形 60"/>
          <p:cNvSpPr/>
          <p:nvPr/>
        </p:nvSpPr>
        <p:spPr>
          <a:xfrm>
            <a:off x="4746200" y="4279603"/>
            <a:ext cx="3644919" cy="18010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978631" y="4238351"/>
            <a:ext cx="7097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361881" y="4238351"/>
            <a:ext cx="7097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矩形 68"/>
          <p:cNvSpPr/>
          <p:nvPr/>
        </p:nvSpPr>
        <p:spPr>
          <a:xfrm rot="10800000">
            <a:off x="5015522" y="5259524"/>
            <a:ext cx="7097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矩形 70"/>
          <p:cNvSpPr/>
          <p:nvPr/>
        </p:nvSpPr>
        <p:spPr>
          <a:xfrm rot="10800000">
            <a:off x="7361881" y="5259524"/>
            <a:ext cx="70979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zh-CN" alt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439592" y="3244334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0013" y="4109238"/>
            <a:ext cx="45098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三选一，做</a:t>
            </a:r>
            <a:r>
              <a:rPr lang="en-US" altLang="zh-CN" sz="3200" b="1" dirty="0">
                <a:solidFill>
                  <a:srgbClr val="FF0000"/>
                </a:solidFill>
              </a:rPr>
              <a:t>2V, 4V, 6V, 8V</a:t>
            </a:r>
            <a:r>
              <a:rPr lang="zh-CN" altLang="en-US" sz="3200" b="1" dirty="0">
                <a:solidFill>
                  <a:srgbClr val="FF0000"/>
                </a:solidFill>
              </a:rPr>
              <a:t>的电场等势线，每条等势线做</a:t>
            </a:r>
            <a:r>
              <a:rPr lang="en-US" altLang="zh-CN" sz="3200" b="1" dirty="0">
                <a:solidFill>
                  <a:srgbClr val="FF0000"/>
                </a:solidFill>
              </a:rPr>
              <a:t>5-8</a:t>
            </a:r>
            <a:r>
              <a:rPr lang="zh-CN" altLang="en-US" sz="3200" b="1" dirty="0">
                <a:solidFill>
                  <a:srgbClr val="FF0000"/>
                </a:solidFill>
              </a:rPr>
              <a:t>个点，并根据等势线做出电场线。</a:t>
            </a:r>
          </a:p>
        </p:txBody>
      </p:sp>
    </p:spTree>
    <p:extLst>
      <p:ext uri="{BB962C8B-B14F-4D97-AF65-F5344CB8AC3E}">
        <p14:creationId xmlns:p14="http://schemas.microsoft.com/office/powerpoint/2010/main" val="2983582923"/>
      </p:ext>
    </p:extLst>
  </p:cSld>
  <p:clrMapOvr>
    <a:masterClrMapping/>
  </p:clrMapOvr>
  <p:transition advTm="40209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-6350" y="-69725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pic>
        <p:nvPicPr>
          <p:cNvPr id="4099" name="Picture 15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Line 16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Rectangle 20"/>
          <p:cNvSpPr>
            <a:spLocks noRot="1" noChangeArrowheads="1"/>
          </p:cNvSpPr>
          <p:nvPr/>
        </p:nvSpPr>
        <p:spPr bwMode="auto">
          <a:xfrm>
            <a:off x="228600" y="198438"/>
            <a:ext cx="7467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四、实验内容</a:t>
            </a:r>
          </a:p>
        </p:txBody>
      </p:sp>
      <p:sp>
        <p:nvSpPr>
          <p:cNvPr id="4106" name="Rectangle 6"/>
          <p:cNvSpPr>
            <a:spLocks noChangeArrowheads="1"/>
          </p:cNvSpPr>
          <p:nvPr/>
        </p:nvSpPr>
        <p:spPr bwMode="auto">
          <a:xfrm>
            <a:off x="-9525" y="6327775"/>
            <a:ext cx="919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000">
                <a:latin typeface="楷体_GB2312" pitchFamily="1" charset="-122"/>
                <a:ea typeface="楷体_GB2312" pitchFamily="1" charset="-122"/>
              </a:rPr>
              <a:t>Department of Physical Science and Technology,    Southwest University</a:t>
            </a:r>
            <a:endParaRPr lang="zh-CN" altLang="en-US" sz="2000" b="1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" t="9599"/>
          <a:stretch/>
        </p:blipFill>
        <p:spPr>
          <a:xfrm rot="10800000">
            <a:off x="685800" y="1329077"/>
            <a:ext cx="3685500" cy="473517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2" t="4760" r="5396" b="11499"/>
          <a:stretch/>
        </p:blipFill>
        <p:spPr>
          <a:xfrm rot="10800000">
            <a:off x="4611449" y="1418662"/>
            <a:ext cx="3477597" cy="464558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6554" y="956997"/>
            <a:ext cx="8778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600"/>
              </a:spcAft>
              <a:buAutoNum type="arabicPeriod"/>
            </a:pPr>
            <a:r>
              <a:rPr lang="zh-CN" altLang="en-US" sz="2800" dirty="0"/>
              <a:t>定性描绘：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13739000"/>
      </p:ext>
    </p:extLst>
  </p:cSld>
  <p:clrMapOvr>
    <a:masterClrMapping/>
  </p:clrMapOvr>
  <p:transition advTm="862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</TotalTime>
  <Words>1157</Words>
  <Application>Microsoft Office PowerPoint</Application>
  <PresentationFormat>On-screen Show (4:3)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微软雅黑</vt:lpstr>
      <vt:lpstr>楷体</vt:lpstr>
      <vt:lpstr>楷体_GB2312</vt:lpstr>
      <vt:lpstr>等线</vt:lpstr>
      <vt:lpstr>Arial</vt:lpstr>
      <vt:lpstr>Calibri</vt:lpstr>
      <vt:lpstr>Calibri Light</vt:lpstr>
      <vt:lpstr>Cambria Math</vt:lpstr>
      <vt:lpstr>Impact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xulong</dc:creator>
  <cp:lastModifiedBy>long xu</cp:lastModifiedBy>
  <cp:revision>54</cp:revision>
  <dcterms:created xsi:type="dcterms:W3CDTF">2016-11-07T12:26:17Z</dcterms:created>
  <dcterms:modified xsi:type="dcterms:W3CDTF">2023-02-13T04:27:52Z</dcterms:modified>
</cp:coreProperties>
</file>