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notesSlides/notesSlide3.xml" ContentType="application/vnd.openxmlformats-officedocument.presentationml.notesSlide+xml"/>
  <Override PartName="/ppt/activeX/activeX2.xml" ContentType="application/vnd.ms-office.activeX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2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3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notesSlides/notesSlide14.xml" ContentType="application/vnd.openxmlformats-officedocument.presentationml.notesSlide+xml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notesSlides/notesSlide15.xml" ContentType="application/vnd.openxmlformats-officedocument.presentationml.notesSlide+xml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6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17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18.xml" ContentType="application/vnd.openxmlformats-officedocument.presentationml.notesSlide+xml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339" r:id="rId3"/>
    <p:sldId id="257" r:id="rId4"/>
    <p:sldId id="305" r:id="rId5"/>
    <p:sldId id="303" r:id="rId6"/>
    <p:sldId id="308" r:id="rId7"/>
    <p:sldId id="311" r:id="rId8"/>
    <p:sldId id="313" r:id="rId9"/>
    <p:sldId id="341" r:id="rId10"/>
    <p:sldId id="342" r:id="rId11"/>
    <p:sldId id="317" r:id="rId12"/>
    <p:sldId id="314" r:id="rId13"/>
    <p:sldId id="320" r:id="rId14"/>
    <p:sldId id="319" r:id="rId15"/>
    <p:sldId id="327" r:id="rId16"/>
    <p:sldId id="329" r:id="rId17"/>
    <p:sldId id="328" r:id="rId18"/>
    <p:sldId id="330" r:id="rId19"/>
    <p:sldId id="343" r:id="rId20"/>
    <p:sldId id="344" r:id="rId21"/>
    <p:sldId id="345" r:id="rId22"/>
    <p:sldId id="346" r:id="rId23"/>
    <p:sldId id="340" r:id="rId24"/>
    <p:sldId id="331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CFFCC"/>
    <a:srgbClr val="99FF99"/>
    <a:srgbClr val="D60093"/>
    <a:srgbClr val="99FF33"/>
    <a:srgbClr val="3333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92308" autoAdjust="0"/>
  </p:normalViewPr>
  <p:slideViewPr>
    <p:cSldViewPr>
      <p:cViewPr varScale="1">
        <p:scale>
          <a:sx n="105" d="100"/>
          <a:sy n="105" d="100"/>
        </p:scale>
        <p:origin x="18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D29483-2310-4F40-BB68-798A0B1A77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A6BB89-486E-474D-93B2-7BDA0661A3BD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869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69ABF6-81F9-4CEE-925C-C4CB159C67DA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000">
                <a:latin typeface="Times New Roman" panose="02020603050405020304" pitchFamily="18" charset="0"/>
              </a:rPr>
              <a:t>上式</a:t>
            </a:r>
            <a:r>
              <a:rPr kumimoji="1" lang="zh-CN" altLang="en-US" sz="1000">
                <a:latin typeface="Times New Roman" panose="02020603050405020304" pitchFamily="18" charset="0"/>
              </a:rPr>
              <a:t>表明：为了调出稳定的驻波可以有</a:t>
            </a:r>
            <a:r>
              <a:rPr kumimoji="1" lang="en-US" altLang="zh-CN" sz="1000">
                <a:latin typeface="Times New Roman" panose="02020603050405020304" pitchFamily="18" charset="0"/>
              </a:rPr>
              <a:t>3</a:t>
            </a:r>
            <a:r>
              <a:rPr kumimoji="1" lang="zh-CN" altLang="en-US" sz="1000">
                <a:latin typeface="Times New Roman" panose="02020603050405020304" pitchFamily="18" charset="0"/>
              </a:rPr>
              <a:t>种方法。即把</a:t>
            </a:r>
            <a:r>
              <a:rPr kumimoji="1" lang="el-GR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kumimoji="1" lang="zh-CN" altLang="en-US" sz="1000">
                <a:latin typeface="Times New Roman" panose="02020603050405020304" pitchFamily="18" charset="0"/>
              </a:rPr>
              <a:t>、</a:t>
            </a:r>
            <a:r>
              <a:rPr kumimoji="1" lang="en-US" altLang="zh-CN" sz="1000" i="1">
                <a:latin typeface="Times New Roman" panose="02020603050405020304" pitchFamily="18" charset="0"/>
              </a:rPr>
              <a:t>m</a:t>
            </a:r>
            <a:r>
              <a:rPr kumimoji="1" lang="zh-CN" altLang="en-US" sz="1000">
                <a:latin typeface="Times New Roman" panose="02020603050405020304" pitchFamily="18" charset="0"/>
              </a:rPr>
              <a:t>、</a:t>
            </a:r>
            <a:r>
              <a:rPr kumimoji="1" lang="en-US" altLang="zh-CN" sz="1000" i="1">
                <a:latin typeface="Times New Roman" panose="02020603050405020304" pitchFamily="18" charset="0"/>
              </a:rPr>
              <a:t>L </a:t>
            </a:r>
            <a:r>
              <a:rPr kumimoji="1" lang="zh-CN" altLang="en-US" sz="1000">
                <a:latin typeface="Times New Roman" panose="02020603050405020304" pitchFamily="18" charset="0"/>
              </a:rPr>
              <a:t>三个量中的任两个固定，调节第三个量即可。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AE863F-2121-46E1-A1F4-60FC338F1033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本实验采用的方法是在砝码质量</a:t>
            </a:r>
            <a:r>
              <a:rPr kumimoji="1" lang="en-US" altLang="zh-CN"/>
              <a:t>m</a:t>
            </a:r>
            <a:r>
              <a:rPr kumimoji="1" lang="zh-CN" altLang="en-US"/>
              <a:t>不变的情况下，固定 </a:t>
            </a:r>
            <a:r>
              <a:rPr kumimoji="1" lang="el-GR" altLang="zh-CN" i="1"/>
              <a:t>ν</a:t>
            </a:r>
            <a:r>
              <a:rPr kumimoji="1" lang="en-US" altLang="zh-CN"/>
              <a:t> </a:t>
            </a:r>
            <a:r>
              <a:rPr kumimoji="1" lang="en-US" altLang="zh-CN" i="1"/>
              <a:t>=100</a:t>
            </a:r>
            <a:r>
              <a:rPr kumimoji="1" lang="en-US" altLang="zh-CN"/>
              <a:t>Hz,</a:t>
            </a:r>
            <a:r>
              <a:rPr kumimoji="1" lang="en-US" altLang="zh-CN" i="1"/>
              <a:t> </a:t>
            </a:r>
            <a:r>
              <a:rPr kumimoji="1" lang="zh-CN" altLang="en-US"/>
              <a:t>调节</a:t>
            </a:r>
            <a:r>
              <a:rPr kumimoji="1" lang="en-US" altLang="zh-CN" i="1"/>
              <a:t>A</a:t>
            </a:r>
            <a:r>
              <a:rPr kumimoji="1" lang="zh-CN" altLang="en-US"/>
              <a:t>、</a:t>
            </a:r>
            <a:r>
              <a:rPr kumimoji="1" lang="en-US" altLang="zh-CN" i="1"/>
              <a:t>B</a:t>
            </a:r>
            <a:r>
              <a:rPr kumimoji="1" lang="zh-CN" altLang="en-US"/>
              <a:t>间距离</a:t>
            </a:r>
            <a:r>
              <a:rPr kumimoji="1" lang="en-US" altLang="zh-CN"/>
              <a:t>L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687C45-2798-4669-A715-8C807B6DE41C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17B374-9351-479D-AE18-D083B064EBAF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本实验采用的方法是在砝码质量</a:t>
            </a:r>
            <a:r>
              <a:rPr kumimoji="1" lang="en-US" altLang="zh-CN"/>
              <a:t>m</a:t>
            </a:r>
            <a:r>
              <a:rPr kumimoji="1" lang="zh-CN" altLang="en-US"/>
              <a:t>不变的情况下，固定 </a:t>
            </a:r>
            <a:r>
              <a:rPr kumimoji="1" lang="el-GR" altLang="zh-CN" i="1"/>
              <a:t>ν</a:t>
            </a:r>
            <a:r>
              <a:rPr kumimoji="1" lang="en-US" altLang="zh-CN"/>
              <a:t> </a:t>
            </a:r>
            <a:r>
              <a:rPr kumimoji="1" lang="en-US" altLang="zh-CN" i="1"/>
              <a:t>=100</a:t>
            </a:r>
            <a:r>
              <a:rPr kumimoji="1" lang="en-US" altLang="zh-CN"/>
              <a:t>Hz,</a:t>
            </a:r>
            <a:r>
              <a:rPr kumimoji="1" lang="en-US" altLang="zh-CN" i="1"/>
              <a:t> </a:t>
            </a:r>
            <a:r>
              <a:rPr kumimoji="1" lang="zh-CN" altLang="en-US"/>
              <a:t>调节</a:t>
            </a:r>
            <a:r>
              <a:rPr kumimoji="1" lang="en-US" altLang="zh-CN" i="1"/>
              <a:t>A</a:t>
            </a:r>
            <a:r>
              <a:rPr kumimoji="1" lang="zh-CN" altLang="en-US"/>
              <a:t>、</a:t>
            </a:r>
            <a:r>
              <a:rPr kumimoji="1" lang="en-US" altLang="zh-CN" i="1"/>
              <a:t>B</a:t>
            </a:r>
            <a:r>
              <a:rPr kumimoji="1" lang="zh-CN" altLang="en-US"/>
              <a:t>间距离</a:t>
            </a:r>
            <a:r>
              <a:rPr kumimoji="1" lang="en-US" altLang="zh-CN"/>
              <a:t>L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4DB27F-AEE3-41F0-A9BC-71F1A189E886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本实验采用的方法是在砝码质量</a:t>
            </a:r>
            <a:r>
              <a:rPr kumimoji="1" lang="en-US" altLang="zh-CN"/>
              <a:t>m</a:t>
            </a:r>
            <a:r>
              <a:rPr kumimoji="1" lang="zh-CN" altLang="en-US"/>
              <a:t>不变的情况下，固定 </a:t>
            </a:r>
            <a:r>
              <a:rPr kumimoji="1" lang="el-GR" altLang="zh-CN" i="1"/>
              <a:t>ν</a:t>
            </a:r>
            <a:r>
              <a:rPr kumimoji="1" lang="en-US" altLang="zh-CN"/>
              <a:t> </a:t>
            </a:r>
            <a:r>
              <a:rPr kumimoji="1" lang="en-US" altLang="zh-CN" i="1"/>
              <a:t>=100</a:t>
            </a:r>
            <a:r>
              <a:rPr kumimoji="1" lang="en-US" altLang="zh-CN"/>
              <a:t>Hz,</a:t>
            </a:r>
            <a:r>
              <a:rPr kumimoji="1" lang="en-US" altLang="zh-CN" i="1"/>
              <a:t> </a:t>
            </a:r>
            <a:r>
              <a:rPr kumimoji="1" lang="zh-CN" altLang="en-US"/>
              <a:t>调节</a:t>
            </a:r>
            <a:r>
              <a:rPr kumimoji="1" lang="en-US" altLang="zh-CN" i="1"/>
              <a:t>A</a:t>
            </a:r>
            <a:r>
              <a:rPr kumimoji="1" lang="zh-CN" altLang="en-US"/>
              <a:t>、</a:t>
            </a:r>
            <a:r>
              <a:rPr kumimoji="1" lang="en-US" altLang="zh-CN" i="1"/>
              <a:t>B</a:t>
            </a:r>
            <a:r>
              <a:rPr kumimoji="1" lang="zh-CN" altLang="en-US"/>
              <a:t>间距离</a:t>
            </a:r>
            <a:r>
              <a:rPr kumimoji="1" lang="en-US" altLang="zh-CN"/>
              <a:t>L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79D99E-FFDF-4DA5-BAD5-9286CFFBB1C4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CF5F1A-8E62-46AE-BB92-C5673B96A5DD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本实验采用的方法是在砝码质量</a:t>
            </a:r>
            <a:r>
              <a:rPr kumimoji="1" lang="en-US" altLang="zh-CN"/>
              <a:t>m</a:t>
            </a:r>
            <a:r>
              <a:rPr kumimoji="1" lang="zh-CN" altLang="en-US"/>
              <a:t>不变的情况下，固定 </a:t>
            </a:r>
            <a:r>
              <a:rPr kumimoji="1" lang="el-GR" altLang="zh-CN" i="1"/>
              <a:t>ν</a:t>
            </a:r>
            <a:r>
              <a:rPr kumimoji="1" lang="en-US" altLang="zh-CN"/>
              <a:t> </a:t>
            </a:r>
            <a:r>
              <a:rPr kumimoji="1" lang="en-US" altLang="zh-CN" i="1"/>
              <a:t>=100</a:t>
            </a:r>
            <a:r>
              <a:rPr kumimoji="1" lang="en-US" altLang="zh-CN"/>
              <a:t>Hz,</a:t>
            </a:r>
            <a:r>
              <a:rPr kumimoji="1" lang="en-US" altLang="zh-CN" i="1"/>
              <a:t> </a:t>
            </a:r>
            <a:r>
              <a:rPr kumimoji="1" lang="zh-CN" altLang="en-US"/>
              <a:t>调节</a:t>
            </a:r>
            <a:r>
              <a:rPr kumimoji="1" lang="en-US" altLang="zh-CN" i="1"/>
              <a:t>A</a:t>
            </a:r>
            <a:r>
              <a:rPr kumimoji="1" lang="zh-CN" altLang="en-US"/>
              <a:t>、</a:t>
            </a:r>
            <a:r>
              <a:rPr kumimoji="1" lang="en-US" altLang="zh-CN" i="1"/>
              <a:t>B</a:t>
            </a:r>
            <a:r>
              <a:rPr kumimoji="1" lang="zh-CN" altLang="en-US"/>
              <a:t>间距离</a:t>
            </a:r>
            <a:r>
              <a:rPr kumimoji="1" lang="en-US" altLang="zh-CN"/>
              <a:t>L</a:t>
            </a:r>
            <a:r>
              <a:rPr kumimoji="1"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065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8132D68-6E61-404C-9BF8-3DB1EF5D3197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/>
              <a:t>本实验采用的方法是在砝码质量</a:t>
            </a:r>
            <a:r>
              <a:rPr kumimoji="1" lang="en-US" altLang="zh-CN"/>
              <a:t>m</a:t>
            </a:r>
            <a:r>
              <a:rPr kumimoji="1" lang="zh-CN" altLang="en-US"/>
              <a:t>不变的情况下，固定 </a:t>
            </a:r>
            <a:r>
              <a:rPr kumimoji="1" lang="el-GR" altLang="zh-CN" i="1"/>
              <a:t>ν</a:t>
            </a:r>
            <a:r>
              <a:rPr kumimoji="1" lang="en-US" altLang="zh-CN"/>
              <a:t> </a:t>
            </a:r>
            <a:r>
              <a:rPr kumimoji="1" lang="en-US" altLang="zh-CN" i="1"/>
              <a:t>=100</a:t>
            </a:r>
            <a:r>
              <a:rPr kumimoji="1" lang="en-US" altLang="zh-CN"/>
              <a:t>Hz,</a:t>
            </a:r>
            <a:r>
              <a:rPr kumimoji="1" lang="en-US" altLang="zh-CN" i="1"/>
              <a:t> </a:t>
            </a:r>
            <a:r>
              <a:rPr kumimoji="1" lang="zh-CN" altLang="en-US"/>
              <a:t>调节</a:t>
            </a:r>
            <a:r>
              <a:rPr kumimoji="1" lang="en-US" altLang="zh-CN" i="1"/>
              <a:t>A</a:t>
            </a:r>
            <a:r>
              <a:rPr kumimoji="1" lang="zh-CN" altLang="en-US"/>
              <a:t>、</a:t>
            </a:r>
            <a:r>
              <a:rPr kumimoji="1" lang="en-US" altLang="zh-CN" i="1"/>
              <a:t>B</a:t>
            </a:r>
            <a:r>
              <a:rPr kumimoji="1" lang="zh-CN" altLang="en-US"/>
              <a:t>间距离</a:t>
            </a:r>
            <a:r>
              <a:rPr kumimoji="1" lang="en-US" altLang="zh-CN"/>
              <a:t>L</a:t>
            </a:r>
            <a:r>
              <a:rPr kumimoji="1"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14200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E47594-1A7A-4EF3-86FD-8A503BF8EBBD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660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79D99E-FFDF-4DA5-BAD5-9286CFFBB1C4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618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A6BB89-486E-474D-93B2-7BDA0661A3BD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6D7BAC-B309-4F15-AEE9-12F9211A8ED9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CE7730-53BA-4662-A28D-A8E344D8B90F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/>
              <a:t>驻波（</a:t>
            </a:r>
            <a:r>
              <a:rPr lang="en-US" altLang="zh-CN" b="1"/>
              <a:t>standing wave</a:t>
            </a:r>
            <a:r>
              <a:rPr lang="zh-CN" altLang="en-US" b="1"/>
              <a:t>） 两列振幅相同的相干波沿相反方向传播时叠加而成的波称为驻波。驻波是波的一种干涉现象，在声学和光学中都有重要的应用。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9DC073-29AA-4A72-9C2A-DF88D190857F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D859E8-9FEC-45A4-B775-AE4C319FCB18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/>
              <a:t>以弦线上的驻波为例</a:t>
            </a:r>
            <a:r>
              <a:rPr lang="en-US" altLang="zh-CN" b="1"/>
              <a:t>,</a:t>
            </a:r>
            <a:r>
              <a:rPr lang="zh-CN" altLang="en-US" b="1"/>
              <a:t>设两列平面相干波沿</a:t>
            </a:r>
            <a:r>
              <a:rPr lang="en-US" altLang="zh-CN" b="1" i="1"/>
              <a:t>x</a:t>
            </a:r>
            <a:r>
              <a:rPr lang="zh-CN" altLang="en-US" b="1"/>
              <a:t>轴正负方向传播，在</a:t>
            </a:r>
            <a:r>
              <a:rPr lang="en-US" altLang="zh-CN" b="1" i="1"/>
              <a:t>x</a:t>
            </a:r>
            <a:r>
              <a:rPr lang="en-US" altLang="zh-CN"/>
              <a:t>=0</a:t>
            </a:r>
            <a:r>
              <a:rPr lang="zh-CN" altLang="en-US" b="1"/>
              <a:t>处，初位相均为零。则两列波的波动方程分别为：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A48B7A-F676-4DE3-BD55-0C3DAFF46841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733971-5A02-47EF-BB8E-146E5A7D1C67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/>
              <a:t>因此，在驻波实验中，只要测得相邻两波节或相邻两波腹的距离，就可以确定波长。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469CE9-39FB-43DB-846D-DC1A99665C18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892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475668-9A83-4283-A074-5601FBD7808E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介绍仪器工作原理。弦线上产生驻波需要有两个力的作用，拉力和使绳子振动的力。砝码的振动提供拉力，安培力提供重力。由于弦的两端分别由劈尖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支撑，故两端点（劈尖）必为波节，又由于相邻两波节的距离为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/2</a:t>
            </a:r>
            <a:r>
              <a:rPr lang="zh-CN" altLang="en-US">
                <a:latin typeface="Times New Roman" panose="02020603050405020304" pitchFamily="18" charset="0"/>
              </a:rPr>
              <a:t>，所以当弦上出现稳定驻波时，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两点的距离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</a:rPr>
              <a:t>必为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>
                <a:latin typeface="Times New Roman" panose="02020603050405020304" pitchFamily="18" charset="0"/>
              </a:rPr>
              <a:t>/2</a:t>
            </a:r>
            <a:r>
              <a:rPr lang="zh-CN" altLang="en-US">
                <a:latin typeface="Times New Roman" panose="02020603050405020304" pitchFamily="18" charset="0"/>
              </a:rPr>
              <a:t>的整数倍。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32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DCE78-1E83-453E-99FE-BE34183B1D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5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7F53C-1B56-4DDC-B48D-FEB6E72D86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0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315CC-F2C4-4259-B7B3-A8F12BBA17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680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9BACD-D007-4A7F-BC5E-B53AE3EB66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131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7A92B-9315-4643-B351-E908FFC001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4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B11653-CE35-462E-ADFB-E9DDCEC73E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20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0575E-86CC-4E83-B944-4217BF8D41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1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45AFA-9904-4060-BE9A-F65AEF3447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41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6D642-495F-4AAD-BE5B-D3AE0F3160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36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13DBB-78E3-4117-8751-BE62B613A9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65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EE612-F0B6-49B2-ACA4-F45A62F301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1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F2C09-521D-4F87-97C8-3676FEB34E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49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6F60B-1666-4789-A48A-968E28164D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84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2BDC8C-569C-4907-941F-DADDBFACD6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.jpeg"/><Relationship Id="rId7" Type="http://schemas.openxmlformats.org/officeDocument/2006/relationships/image" Target="../media/image2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.jpeg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.jpeg"/><Relationship Id="rId7" Type="http://schemas.openxmlformats.org/officeDocument/2006/relationships/image" Target="../media/image3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.jpeg"/><Relationship Id="rId7" Type="http://schemas.openxmlformats.org/officeDocument/2006/relationships/image" Target="../media/image4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1.jpeg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6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1.jpeg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1.jpeg"/><Relationship Id="rId7" Type="http://schemas.openxmlformats.org/officeDocument/2006/relationships/image" Target="../media/image5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ontrol" Target="../activeX/activeX1.xml"/><Relationship Id="rId5" Type="http://schemas.openxmlformats.org/officeDocument/2006/relationships/image" Target="../media/image10.wmf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ontrol" Target="../activeX/activeX2.xml"/><Relationship Id="rId5" Type="http://schemas.openxmlformats.org/officeDocument/2006/relationships/image" Target="../media/image11.wmf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jpe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.jpe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.jpeg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0"/>
          <p:cNvSpPr>
            <a:spLocks noChangeArrowheads="1"/>
          </p:cNvSpPr>
          <p:nvPr/>
        </p:nvSpPr>
        <p:spPr bwMode="auto">
          <a:xfrm>
            <a:off x="762000" y="1600200"/>
            <a:ext cx="7670800" cy="2197100"/>
          </a:xfrm>
          <a:prstGeom prst="flowChartAlternateProcess">
            <a:avLst/>
          </a:prstGeom>
          <a:solidFill>
            <a:srgbClr val="9933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99FF99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6781800" cy="2079625"/>
          </a:xfrm>
        </p:spPr>
        <p:txBody>
          <a:bodyPr/>
          <a:lstStyle/>
          <a:p>
            <a:pPr eaLnBrk="1" hangingPunct="1"/>
            <a:r>
              <a:rPr lang="zh-CN" altLang="en-US" sz="4000" b="1">
                <a:solidFill>
                  <a:schemeClr val="bg1"/>
                </a:solidFill>
              </a:rPr>
              <a:t>固定</a:t>
            </a:r>
            <a:r>
              <a:rPr kumimoji="1" lang="zh-CN" altLang="en-US" sz="4800">
                <a:solidFill>
                  <a:srgbClr val="FFFF00"/>
                </a:solidFill>
              </a:rPr>
              <a:t>弦</a:t>
            </a:r>
            <a:r>
              <a:rPr lang="zh-CN" altLang="en-US" sz="4000" b="1">
                <a:solidFill>
                  <a:schemeClr val="bg1"/>
                </a:solidFill>
              </a:rPr>
              <a:t>的振动</a:t>
            </a:r>
            <a:br>
              <a:rPr lang="en-US" altLang="zh-CN" sz="4000" b="1">
                <a:solidFill>
                  <a:schemeClr val="bg1"/>
                </a:solidFill>
              </a:rPr>
            </a:br>
            <a:r>
              <a:rPr lang="en-US" altLang="zh-CN" sz="4000" b="1">
                <a:solidFill>
                  <a:schemeClr val="bg1"/>
                </a:solidFill>
              </a:rPr>
              <a:t>                                  </a:t>
            </a:r>
            <a:r>
              <a:rPr lang="zh-CN" altLang="en-US" sz="6600" b="1">
                <a:solidFill>
                  <a:schemeClr val="bg1"/>
                </a:solidFill>
              </a:rPr>
              <a:t>驻波</a:t>
            </a:r>
            <a:endParaRPr lang="zh-CN" altLang="en-US" sz="66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物理科学与技术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大学物理实验</a:t>
            </a:r>
          </a:p>
        </p:txBody>
      </p:sp>
      <p:sp>
        <p:nvSpPr>
          <p:cNvPr id="21511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512" name="Picture 1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40209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18435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8438" name="Rectangle 6"/>
          <p:cNvSpPr>
            <a:spLocks noRot="1" noChangeArrowheads="1"/>
          </p:cNvSpPr>
          <p:nvPr/>
        </p:nvSpPr>
        <p:spPr bwMode="auto">
          <a:xfrm>
            <a:off x="228600" y="198438"/>
            <a:ext cx="7467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二、弦线上的驻波</a:t>
            </a: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6705600" y="4800600"/>
            <a:ext cx="243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/>
              <a:t>为波腹段数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graphicFrame>
        <p:nvGraphicFramePr>
          <p:cNvPr id="125964" name="Object 12"/>
          <p:cNvGraphicFramePr>
            <a:graphicFrameLocks noChangeAspect="1"/>
          </p:cNvGraphicFramePr>
          <p:nvPr/>
        </p:nvGraphicFramePr>
        <p:xfrm>
          <a:off x="6248400" y="1663700"/>
          <a:ext cx="1676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45626" imgH="177646" progId="Equation.3">
                  <p:embed/>
                </p:oleObj>
              </mc:Choice>
              <mc:Fallback>
                <p:oleObj name="公式" r:id="rId4" imgW="545626" imgH="177646" progId="Equation.3">
                  <p:embed/>
                  <p:pic>
                    <p:nvPicPr>
                      <p:cNvPr id="1259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63700"/>
                        <a:ext cx="1676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5" name="Object 13"/>
          <p:cNvGraphicFramePr>
            <a:graphicFrameLocks noChangeAspect="1"/>
          </p:cNvGraphicFramePr>
          <p:nvPr/>
        </p:nvGraphicFramePr>
        <p:xfrm>
          <a:off x="6296025" y="2970213"/>
          <a:ext cx="1219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0670" imgH="177646" progId="Equation.3">
                  <p:embed/>
                </p:oleObj>
              </mc:Choice>
              <mc:Fallback>
                <p:oleObj name="公式" r:id="rId6" imgW="380670" imgH="177646" progId="Equation.3">
                  <p:embed/>
                  <p:pic>
                    <p:nvPicPr>
                      <p:cNvPr id="1259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2970213"/>
                        <a:ext cx="1219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248400" y="2208213"/>
            <a:ext cx="1676400" cy="663575"/>
            <a:chOff x="3281" y="1440"/>
            <a:chExt cx="2094" cy="418"/>
          </a:xfrm>
        </p:grpSpPr>
        <p:sp>
          <p:nvSpPr>
            <p:cNvPr id="18478" name="Freeform 15"/>
            <p:cNvSpPr>
              <a:spLocks/>
            </p:cNvSpPr>
            <p:nvPr/>
          </p:nvSpPr>
          <p:spPr bwMode="auto">
            <a:xfrm>
              <a:off x="3360" y="1440"/>
              <a:ext cx="1920" cy="144"/>
            </a:xfrm>
            <a:custGeom>
              <a:avLst/>
              <a:gdLst>
                <a:gd name="T0" fmla="*/ 0 w 1536"/>
                <a:gd name="T1" fmla="*/ 216 h 96"/>
                <a:gd name="T2" fmla="*/ 1200 w 1536"/>
                <a:gd name="T3" fmla="*/ 0 h 96"/>
                <a:gd name="T4" fmla="*/ 2400 w 1536"/>
                <a:gd name="T5" fmla="*/ 216 h 96"/>
                <a:gd name="T6" fmla="*/ 0 60000 65536"/>
                <a:gd name="T7" fmla="*/ 0 60000 65536"/>
                <a:gd name="T8" fmla="*/ 0 60000 65536"/>
                <a:gd name="T9" fmla="*/ 0 w 1536"/>
                <a:gd name="T10" fmla="*/ 0 h 96"/>
                <a:gd name="T11" fmla="*/ 1536 w 15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96">
                  <a:moveTo>
                    <a:pt x="0" y="96"/>
                  </a:moveTo>
                  <a:cubicBezTo>
                    <a:pt x="256" y="48"/>
                    <a:pt x="512" y="0"/>
                    <a:pt x="768" y="0"/>
                  </a:cubicBezTo>
                  <a:cubicBezTo>
                    <a:pt x="1024" y="0"/>
                    <a:pt x="1280" y="48"/>
                    <a:pt x="1536" y="9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Line 16"/>
            <p:cNvSpPr>
              <a:spLocks noChangeShapeType="1"/>
            </p:cNvSpPr>
            <p:nvPr/>
          </p:nvSpPr>
          <p:spPr bwMode="auto">
            <a:xfrm>
              <a:off x="3360" y="1584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Freeform 17"/>
            <p:cNvSpPr>
              <a:spLocks/>
            </p:cNvSpPr>
            <p:nvPr/>
          </p:nvSpPr>
          <p:spPr bwMode="auto">
            <a:xfrm flipV="1">
              <a:off x="3360" y="1584"/>
              <a:ext cx="1872" cy="144"/>
            </a:xfrm>
            <a:custGeom>
              <a:avLst/>
              <a:gdLst>
                <a:gd name="T0" fmla="*/ 0 w 1536"/>
                <a:gd name="T1" fmla="*/ 216 h 96"/>
                <a:gd name="T2" fmla="*/ 1141 w 1536"/>
                <a:gd name="T3" fmla="*/ 0 h 96"/>
                <a:gd name="T4" fmla="*/ 2282 w 1536"/>
                <a:gd name="T5" fmla="*/ 216 h 96"/>
                <a:gd name="T6" fmla="*/ 0 60000 65536"/>
                <a:gd name="T7" fmla="*/ 0 60000 65536"/>
                <a:gd name="T8" fmla="*/ 0 60000 65536"/>
                <a:gd name="T9" fmla="*/ 0 w 1536"/>
                <a:gd name="T10" fmla="*/ 0 h 96"/>
                <a:gd name="T11" fmla="*/ 1536 w 153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96">
                  <a:moveTo>
                    <a:pt x="0" y="96"/>
                  </a:moveTo>
                  <a:cubicBezTo>
                    <a:pt x="256" y="48"/>
                    <a:pt x="512" y="0"/>
                    <a:pt x="768" y="0"/>
                  </a:cubicBezTo>
                  <a:cubicBezTo>
                    <a:pt x="1024" y="0"/>
                    <a:pt x="1280" y="48"/>
                    <a:pt x="1536" y="9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dash"/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AutoShape 18"/>
            <p:cNvSpPr>
              <a:spLocks noChangeArrowheads="1"/>
            </p:cNvSpPr>
            <p:nvPr/>
          </p:nvSpPr>
          <p:spPr bwMode="auto">
            <a:xfrm>
              <a:off x="3281" y="1570"/>
              <a:ext cx="192" cy="2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82" name="AutoShape 19"/>
            <p:cNvSpPr>
              <a:spLocks noChangeArrowheads="1"/>
            </p:cNvSpPr>
            <p:nvPr/>
          </p:nvSpPr>
          <p:spPr bwMode="auto">
            <a:xfrm>
              <a:off x="5183" y="1570"/>
              <a:ext cx="192" cy="2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562600" y="3527425"/>
            <a:ext cx="3429000" cy="738188"/>
            <a:chOff x="3281" y="2437"/>
            <a:chExt cx="2094" cy="465"/>
          </a:xfrm>
        </p:grpSpPr>
        <p:sp>
          <p:nvSpPr>
            <p:cNvPr id="18469" name="Line 21"/>
            <p:cNvSpPr>
              <a:spLocks noChangeShapeType="1"/>
            </p:cNvSpPr>
            <p:nvPr/>
          </p:nvSpPr>
          <p:spPr bwMode="auto">
            <a:xfrm>
              <a:off x="3360" y="2592"/>
              <a:ext cx="19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70" name="Group 22"/>
            <p:cNvGrpSpPr>
              <a:grpSpLocks/>
            </p:cNvGrpSpPr>
            <p:nvPr/>
          </p:nvGrpSpPr>
          <p:grpSpPr bwMode="auto">
            <a:xfrm>
              <a:off x="3360" y="2437"/>
              <a:ext cx="1920" cy="297"/>
              <a:chOff x="3360" y="2437"/>
              <a:chExt cx="1920" cy="297"/>
            </a:xfrm>
          </p:grpSpPr>
          <p:sp>
            <p:nvSpPr>
              <p:cNvPr id="18476" name="Freeform 23"/>
              <p:cNvSpPr>
                <a:spLocks/>
              </p:cNvSpPr>
              <p:nvPr/>
            </p:nvSpPr>
            <p:spPr bwMode="auto">
              <a:xfrm>
                <a:off x="3360" y="2588"/>
                <a:ext cx="971" cy="146"/>
              </a:xfrm>
              <a:custGeom>
                <a:avLst/>
                <a:gdLst>
                  <a:gd name="T0" fmla="*/ 0 w 971"/>
                  <a:gd name="T1" fmla="*/ 4 h 146"/>
                  <a:gd name="T2" fmla="*/ 454 w 971"/>
                  <a:gd name="T3" fmla="*/ 145 h 146"/>
                  <a:gd name="T4" fmla="*/ 971 w 971"/>
                  <a:gd name="T5" fmla="*/ 0 h 146"/>
                  <a:gd name="T6" fmla="*/ 0 60000 65536"/>
                  <a:gd name="T7" fmla="*/ 0 60000 65536"/>
                  <a:gd name="T8" fmla="*/ 0 60000 65536"/>
                  <a:gd name="T9" fmla="*/ 0 w 971"/>
                  <a:gd name="T10" fmla="*/ 0 h 146"/>
                  <a:gd name="T11" fmla="*/ 971 w 971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1" h="146">
                    <a:moveTo>
                      <a:pt x="0" y="4"/>
                    </a:moveTo>
                    <a:cubicBezTo>
                      <a:pt x="76" y="27"/>
                      <a:pt x="292" y="146"/>
                      <a:pt x="454" y="145"/>
                    </a:cubicBezTo>
                    <a:cubicBezTo>
                      <a:pt x="616" y="144"/>
                      <a:pt x="863" y="30"/>
                      <a:pt x="971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7" name="Freeform 24"/>
              <p:cNvSpPr>
                <a:spLocks/>
              </p:cNvSpPr>
              <p:nvPr/>
            </p:nvSpPr>
            <p:spPr bwMode="auto">
              <a:xfrm>
                <a:off x="4314" y="2437"/>
                <a:ext cx="966" cy="155"/>
              </a:xfrm>
              <a:custGeom>
                <a:avLst/>
                <a:gdLst>
                  <a:gd name="T0" fmla="*/ 0 w 966"/>
                  <a:gd name="T1" fmla="*/ 154 h 155"/>
                  <a:gd name="T2" fmla="*/ 508 w 966"/>
                  <a:gd name="T3" fmla="*/ 0 h 155"/>
                  <a:gd name="T4" fmla="*/ 966 w 966"/>
                  <a:gd name="T5" fmla="*/ 155 h 155"/>
                  <a:gd name="T6" fmla="*/ 0 60000 65536"/>
                  <a:gd name="T7" fmla="*/ 0 60000 65536"/>
                  <a:gd name="T8" fmla="*/ 0 60000 65536"/>
                  <a:gd name="T9" fmla="*/ 0 w 966"/>
                  <a:gd name="T10" fmla="*/ 0 h 155"/>
                  <a:gd name="T11" fmla="*/ 966 w 966"/>
                  <a:gd name="T12" fmla="*/ 155 h 1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6" h="155">
                    <a:moveTo>
                      <a:pt x="0" y="154"/>
                    </a:moveTo>
                    <a:cubicBezTo>
                      <a:pt x="85" y="128"/>
                      <a:pt x="347" y="0"/>
                      <a:pt x="508" y="0"/>
                    </a:cubicBezTo>
                    <a:cubicBezTo>
                      <a:pt x="669" y="0"/>
                      <a:pt x="871" y="123"/>
                      <a:pt x="966" y="155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71" name="Group 25"/>
            <p:cNvGrpSpPr>
              <a:grpSpLocks/>
            </p:cNvGrpSpPr>
            <p:nvPr/>
          </p:nvGrpSpPr>
          <p:grpSpPr bwMode="auto">
            <a:xfrm flipV="1">
              <a:off x="3360" y="2448"/>
              <a:ext cx="1920" cy="297"/>
              <a:chOff x="3360" y="2437"/>
              <a:chExt cx="1920" cy="297"/>
            </a:xfrm>
          </p:grpSpPr>
          <p:sp>
            <p:nvSpPr>
              <p:cNvPr id="18474" name="Freeform 26"/>
              <p:cNvSpPr>
                <a:spLocks/>
              </p:cNvSpPr>
              <p:nvPr/>
            </p:nvSpPr>
            <p:spPr bwMode="auto">
              <a:xfrm>
                <a:off x="3360" y="2588"/>
                <a:ext cx="971" cy="146"/>
              </a:xfrm>
              <a:custGeom>
                <a:avLst/>
                <a:gdLst>
                  <a:gd name="T0" fmla="*/ 0 w 971"/>
                  <a:gd name="T1" fmla="*/ 4 h 146"/>
                  <a:gd name="T2" fmla="*/ 454 w 971"/>
                  <a:gd name="T3" fmla="*/ 145 h 146"/>
                  <a:gd name="T4" fmla="*/ 971 w 971"/>
                  <a:gd name="T5" fmla="*/ 0 h 146"/>
                  <a:gd name="T6" fmla="*/ 0 60000 65536"/>
                  <a:gd name="T7" fmla="*/ 0 60000 65536"/>
                  <a:gd name="T8" fmla="*/ 0 60000 65536"/>
                  <a:gd name="T9" fmla="*/ 0 w 971"/>
                  <a:gd name="T10" fmla="*/ 0 h 146"/>
                  <a:gd name="T11" fmla="*/ 971 w 971"/>
                  <a:gd name="T12" fmla="*/ 146 h 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1" h="146">
                    <a:moveTo>
                      <a:pt x="0" y="4"/>
                    </a:moveTo>
                    <a:cubicBezTo>
                      <a:pt x="76" y="27"/>
                      <a:pt x="292" y="146"/>
                      <a:pt x="454" y="145"/>
                    </a:cubicBezTo>
                    <a:cubicBezTo>
                      <a:pt x="616" y="144"/>
                      <a:pt x="863" y="30"/>
                      <a:pt x="971" y="0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Freeform 27"/>
              <p:cNvSpPr>
                <a:spLocks/>
              </p:cNvSpPr>
              <p:nvPr/>
            </p:nvSpPr>
            <p:spPr bwMode="auto">
              <a:xfrm>
                <a:off x="4314" y="2437"/>
                <a:ext cx="966" cy="155"/>
              </a:xfrm>
              <a:custGeom>
                <a:avLst/>
                <a:gdLst>
                  <a:gd name="T0" fmla="*/ 0 w 966"/>
                  <a:gd name="T1" fmla="*/ 154 h 155"/>
                  <a:gd name="T2" fmla="*/ 508 w 966"/>
                  <a:gd name="T3" fmla="*/ 0 h 155"/>
                  <a:gd name="T4" fmla="*/ 966 w 966"/>
                  <a:gd name="T5" fmla="*/ 155 h 155"/>
                  <a:gd name="T6" fmla="*/ 0 60000 65536"/>
                  <a:gd name="T7" fmla="*/ 0 60000 65536"/>
                  <a:gd name="T8" fmla="*/ 0 60000 65536"/>
                  <a:gd name="T9" fmla="*/ 0 w 966"/>
                  <a:gd name="T10" fmla="*/ 0 h 155"/>
                  <a:gd name="T11" fmla="*/ 966 w 966"/>
                  <a:gd name="T12" fmla="*/ 155 h 1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6" h="155">
                    <a:moveTo>
                      <a:pt x="0" y="154"/>
                    </a:moveTo>
                    <a:cubicBezTo>
                      <a:pt x="85" y="128"/>
                      <a:pt x="347" y="0"/>
                      <a:pt x="508" y="0"/>
                    </a:cubicBezTo>
                    <a:cubicBezTo>
                      <a:pt x="669" y="0"/>
                      <a:pt x="871" y="123"/>
                      <a:pt x="966" y="155"/>
                    </a:cubicBezTo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72" name="AutoShape 28"/>
            <p:cNvSpPr>
              <a:spLocks noChangeArrowheads="1"/>
            </p:cNvSpPr>
            <p:nvPr/>
          </p:nvSpPr>
          <p:spPr bwMode="auto">
            <a:xfrm>
              <a:off x="3281" y="2614"/>
              <a:ext cx="192" cy="2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8473" name="AutoShape 29"/>
            <p:cNvSpPr>
              <a:spLocks noChangeArrowheads="1"/>
            </p:cNvSpPr>
            <p:nvPr/>
          </p:nvSpPr>
          <p:spPr bwMode="auto">
            <a:xfrm>
              <a:off x="5183" y="2614"/>
              <a:ext cx="192" cy="2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8444" name="Line 34"/>
          <p:cNvSpPr>
            <a:spLocks noChangeShapeType="1"/>
          </p:cNvSpPr>
          <p:nvPr/>
        </p:nvSpPr>
        <p:spPr bwMode="auto">
          <a:xfrm>
            <a:off x="4800600" y="266541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Rectangle 35"/>
          <p:cNvSpPr>
            <a:spLocks noChangeArrowheads="1"/>
          </p:cNvSpPr>
          <p:nvPr/>
        </p:nvSpPr>
        <p:spPr bwMode="auto">
          <a:xfrm>
            <a:off x="4648200" y="3046413"/>
            <a:ext cx="280988" cy="4143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6" name="AutoShape 36"/>
          <p:cNvSpPr>
            <a:spLocks noChangeArrowheads="1"/>
          </p:cNvSpPr>
          <p:nvPr/>
        </p:nvSpPr>
        <p:spPr bwMode="auto">
          <a:xfrm>
            <a:off x="1296988" y="2055813"/>
            <a:ext cx="280987" cy="2095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7" name="AutoShape 37"/>
          <p:cNvSpPr>
            <a:spLocks noChangeArrowheads="1"/>
          </p:cNvSpPr>
          <p:nvPr/>
        </p:nvSpPr>
        <p:spPr bwMode="auto">
          <a:xfrm>
            <a:off x="3621088" y="2055813"/>
            <a:ext cx="280987" cy="2095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152400" y="2266950"/>
            <a:ext cx="4454525" cy="628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49" name="Oval 41"/>
          <p:cNvSpPr>
            <a:spLocks noChangeArrowheads="1"/>
          </p:cNvSpPr>
          <p:nvPr/>
        </p:nvSpPr>
        <p:spPr bwMode="auto">
          <a:xfrm>
            <a:off x="4648200" y="2055813"/>
            <a:ext cx="152400" cy="1730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50" name="Rectangle 42"/>
          <p:cNvSpPr>
            <a:spLocks noChangeArrowheads="1"/>
          </p:cNvSpPr>
          <p:nvPr/>
        </p:nvSpPr>
        <p:spPr bwMode="auto">
          <a:xfrm>
            <a:off x="1195388" y="13700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A</a:t>
            </a:r>
          </a:p>
        </p:txBody>
      </p:sp>
      <p:sp>
        <p:nvSpPr>
          <p:cNvPr id="18451" name="Rectangle 43"/>
          <p:cNvSpPr>
            <a:spLocks noChangeArrowheads="1"/>
          </p:cNvSpPr>
          <p:nvPr/>
        </p:nvSpPr>
        <p:spPr bwMode="auto">
          <a:xfrm>
            <a:off x="3557588" y="13700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B</a:t>
            </a:r>
          </a:p>
        </p:txBody>
      </p:sp>
      <p:sp>
        <p:nvSpPr>
          <p:cNvPr id="18452" name="Rectangle 45"/>
          <p:cNvSpPr>
            <a:spLocks noChangeArrowheads="1"/>
          </p:cNvSpPr>
          <p:nvPr/>
        </p:nvSpPr>
        <p:spPr bwMode="auto">
          <a:xfrm>
            <a:off x="4572000" y="2513013"/>
            <a:ext cx="152400" cy="1381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6012" name="Rectangle 60"/>
          <p:cNvSpPr>
            <a:spLocks noChangeArrowheads="1"/>
          </p:cNvSpPr>
          <p:nvPr/>
        </p:nvSpPr>
        <p:spPr bwMode="gray">
          <a:xfrm>
            <a:off x="152400" y="47386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驻波条件</a:t>
            </a:r>
          </a:p>
        </p:txBody>
      </p:sp>
      <p:graphicFrame>
        <p:nvGraphicFramePr>
          <p:cNvPr id="126022" name="Object 70"/>
          <p:cNvGraphicFramePr>
            <a:graphicFrameLocks noChangeAspect="1"/>
          </p:cNvGraphicFramePr>
          <p:nvPr/>
        </p:nvGraphicFramePr>
        <p:xfrm>
          <a:off x="2152650" y="4418013"/>
          <a:ext cx="4294188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84300" imgH="393700" progId="Equation.3">
                  <p:embed/>
                </p:oleObj>
              </mc:Choice>
              <mc:Fallback>
                <p:oleObj name="公式" r:id="rId8" imgW="1384300" imgH="393700" progId="Equation.3">
                  <p:embed/>
                  <p:pic>
                    <p:nvPicPr>
                      <p:cNvPr id="12602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418013"/>
                        <a:ext cx="4294188" cy="122078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Rectangle 71"/>
          <p:cNvSpPr>
            <a:spLocks noChangeArrowheads="1"/>
          </p:cNvSpPr>
          <p:nvPr/>
        </p:nvSpPr>
        <p:spPr bwMode="auto">
          <a:xfrm rot="-5400000">
            <a:off x="304800" y="2055813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56" name="Rectangle 73"/>
          <p:cNvSpPr>
            <a:spLocks noChangeArrowheads="1"/>
          </p:cNvSpPr>
          <p:nvPr/>
        </p:nvSpPr>
        <p:spPr bwMode="gray">
          <a:xfrm rot="2700000">
            <a:off x="4571207" y="2156619"/>
            <a:ext cx="76200" cy="1793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5984" name="Line 32"/>
          <p:cNvSpPr>
            <a:spLocks noChangeShapeType="1"/>
          </p:cNvSpPr>
          <p:nvPr/>
        </p:nvSpPr>
        <p:spPr bwMode="auto">
          <a:xfrm flipV="1">
            <a:off x="533400" y="2055813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Arc 33"/>
          <p:cNvSpPr>
            <a:spLocks/>
          </p:cNvSpPr>
          <p:nvPr/>
        </p:nvSpPr>
        <p:spPr bwMode="auto">
          <a:xfrm>
            <a:off x="4724400" y="2055813"/>
            <a:ext cx="76200" cy="152400"/>
          </a:xfrm>
          <a:custGeom>
            <a:avLst/>
            <a:gdLst>
              <a:gd name="T0" fmla="*/ 0 w 20889"/>
              <a:gd name="T1" fmla="*/ 0 h 21600"/>
              <a:gd name="T2" fmla="*/ 1013979 w 20889"/>
              <a:gd name="T3" fmla="*/ 5655903 h 21600"/>
              <a:gd name="T4" fmla="*/ 0 w 20889"/>
              <a:gd name="T5" fmla="*/ 7586606 h 21600"/>
              <a:gd name="T6" fmla="*/ 0 60000 65536"/>
              <a:gd name="T7" fmla="*/ 0 60000 65536"/>
              <a:gd name="T8" fmla="*/ 0 60000 65536"/>
              <a:gd name="T9" fmla="*/ 0 w 20889"/>
              <a:gd name="T10" fmla="*/ 0 h 21600"/>
              <a:gd name="T11" fmla="*/ 20889 w 2088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89" h="21600" fill="none" extrusionOk="0">
                <a:moveTo>
                  <a:pt x="-1" y="0"/>
                </a:moveTo>
                <a:cubicBezTo>
                  <a:pt x="9812" y="0"/>
                  <a:pt x="18391" y="6613"/>
                  <a:pt x="20888" y="16103"/>
                </a:cubicBezTo>
              </a:path>
              <a:path w="20889" h="21600" stroke="0" extrusionOk="0">
                <a:moveTo>
                  <a:pt x="-1" y="0"/>
                </a:moveTo>
                <a:cubicBezTo>
                  <a:pt x="9812" y="0"/>
                  <a:pt x="18391" y="6613"/>
                  <a:pt x="20888" y="1610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9" name="Freeform 44"/>
          <p:cNvSpPr>
            <a:spLocks/>
          </p:cNvSpPr>
          <p:nvPr/>
        </p:nvSpPr>
        <p:spPr bwMode="auto">
          <a:xfrm>
            <a:off x="4648200" y="2589213"/>
            <a:ext cx="152400" cy="200025"/>
          </a:xfrm>
          <a:custGeom>
            <a:avLst/>
            <a:gdLst>
              <a:gd name="T0" fmla="*/ 161290000 w 144"/>
              <a:gd name="T1" fmla="*/ 0 h 48"/>
              <a:gd name="T2" fmla="*/ 53763333 w 144"/>
              <a:gd name="T3" fmla="*/ 833541680 h 48"/>
              <a:gd name="T4" fmla="*/ 0 w 144"/>
              <a:gd name="T5" fmla="*/ 0 h 48"/>
              <a:gd name="T6" fmla="*/ 0 60000 65536"/>
              <a:gd name="T7" fmla="*/ 0 60000 65536"/>
              <a:gd name="T8" fmla="*/ 0 60000 65536"/>
              <a:gd name="T9" fmla="*/ 0 w 144"/>
              <a:gd name="T10" fmla="*/ 0 h 48"/>
              <a:gd name="T11" fmla="*/ 144 w 144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48">
                <a:moveTo>
                  <a:pt x="144" y="0"/>
                </a:moveTo>
                <a:cubicBezTo>
                  <a:pt x="108" y="24"/>
                  <a:pt x="72" y="48"/>
                  <a:pt x="48" y="48"/>
                </a:cubicBezTo>
                <a:cubicBezTo>
                  <a:pt x="24" y="48"/>
                  <a:pt x="8" y="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Line 74"/>
          <p:cNvSpPr>
            <a:spLocks noChangeShapeType="1"/>
          </p:cNvSpPr>
          <p:nvPr/>
        </p:nvSpPr>
        <p:spPr bwMode="auto">
          <a:xfrm>
            <a:off x="4800600" y="214471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039" name="Line 87"/>
          <p:cNvSpPr>
            <a:spLocks noChangeShapeType="1"/>
          </p:cNvSpPr>
          <p:nvPr/>
        </p:nvSpPr>
        <p:spPr bwMode="gray">
          <a:xfrm flipV="1">
            <a:off x="533400" y="2055813"/>
            <a:ext cx="9144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6043" name="Line 91"/>
          <p:cNvSpPr>
            <a:spLocks noChangeShapeType="1"/>
          </p:cNvSpPr>
          <p:nvPr/>
        </p:nvSpPr>
        <p:spPr bwMode="gray">
          <a:xfrm>
            <a:off x="3733800" y="2055813"/>
            <a:ext cx="10001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26044" name="Arc 92"/>
          <p:cNvSpPr>
            <a:spLocks/>
          </p:cNvSpPr>
          <p:nvPr/>
        </p:nvSpPr>
        <p:spPr bwMode="gray">
          <a:xfrm>
            <a:off x="1444625" y="1901825"/>
            <a:ext cx="2289175" cy="534988"/>
          </a:xfrm>
          <a:custGeom>
            <a:avLst/>
            <a:gdLst>
              <a:gd name="T0" fmla="*/ 0 w 28520"/>
              <a:gd name="T1" fmla="*/ 80922904 h 21600"/>
              <a:gd name="T2" fmla="*/ 2147483646 w 28520"/>
              <a:gd name="T3" fmla="*/ 82457775 h 21600"/>
              <a:gd name="T4" fmla="*/ 2147483646 w 28520"/>
              <a:gd name="T5" fmla="*/ 328189454 h 21600"/>
              <a:gd name="T6" fmla="*/ 0 60000 65536"/>
              <a:gd name="T7" fmla="*/ 0 60000 65536"/>
              <a:gd name="T8" fmla="*/ 0 60000 65536"/>
              <a:gd name="T9" fmla="*/ 0 w 28520"/>
              <a:gd name="T10" fmla="*/ 0 h 21600"/>
              <a:gd name="T11" fmla="*/ 28520 w 285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520" h="21600" fill="none" extrusionOk="0">
                <a:moveTo>
                  <a:pt x="0" y="5326"/>
                </a:moveTo>
                <a:cubicBezTo>
                  <a:pt x="3934" y="1892"/>
                  <a:pt x="8980" y="-1"/>
                  <a:pt x="14203" y="0"/>
                </a:cubicBezTo>
                <a:cubicBezTo>
                  <a:pt x="19477" y="0"/>
                  <a:pt x="24570" y="1930"/>
                  <a:pt x="28520" y="5426"/>
                </a:cubicBezTo>
              </a:path>
              <a:path w="28520" h="21600" stroke="0" extrusionOk="0">
                <a:moveTo>
                  <a:pt x="0" y="5326"/>
                </a:moveTo>
                <a:cubicBezTo>
                  <a:pt x="3934" y="1892"/>
                  <a:pt x="8980" y="-1"/>
                  <a:pt x="14203" y="0"/>
                </a:cubicBezTo>
                <a:cubicBezTo>
                  <a:pt x="19477" y="0"/>
                  <a:pt x="24570" y="1930"/>
                  <a:pt x="28520" y="5426"/>
                </a:cubicBezTo>
                <a:lnTo>
                  <a:pt x="14203" y="21600"/>
                </a:lnTo>
                <a:lnTo>
                  <a:pt x="0" y="5326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45" name="Arc 93"/>
          <p:cNvSpPr>
            <a:spLocks/>
          </p:cNvSpPr>
          <p:nvPr/>
        </p:nvSpPr>
        <p:spPr bwMode="gray">
          <a:xfrm rot="10800000">
            <a:off x="1447800" y="1674813"/>
            <a:ext cx="2286000" cy="509587"/>
          </a:xfrm>
          <a:custGeom>
            <a:avLst/>
            <a:gdLst>
              <a:gd name="T0" fmla="*/ 0 w 27195"/>
              <a:gd name="T1" fmla="*/ 63999692 h 21600"/>
              <a:gd name="T2" fmla="*/ 2147483646 w 27195"/>
              <a:gd name="T3" fmla="*/ 62503040 h 21600"/>
              <a:gd name="T4" fmla="*/ 2147483646 w 27195"/>
              <a:gd name="T5" fmla="*/ 283626971 h 21600"/>
              <a:gd name="T6" fmla="*/ 0 60000 65536"/>
              <a:gd name="T7" fmla="*/ 0 60000 65536"/>
              <a:gd name="T8" fmla="*/ 0 60000 65536"/>
              <a:gd name="T9" fmla="*/ 0 w 27195"/>
              <a:gd name="T10" fmla="*/ 0 h 21600"/>
              <a:gd name="T11" fmla="*/ 27195 w 2719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195" h="21600" fill="none" extrusionOk="0">
                <a:moveTo>
                  <a:pt x="0" y="4874"/>
                </a:moveTo>
                <a:cubicBezTo>
                  <a:pt x="3857" y="1721"/>
                  <a:pt x="8686" y="-1"/>
                  <a:pt x="13668" y="0"/>
                </a:cubicBezTo>
                <a:cubicBezTo>
                  <a:pt x="18587" y="0"/>
                  <a:pt x="23359" y="1679"/>
                  <a:pt x="27194" y="4760"/>
                </a:cubicBezTo>
              </a:path>
              <a:path w="27195" h="21600" stroke="0" extrusionOk="0">
                <a:moveTo>
                  <a:pt x="0" y="4874"/>
                </a:moveTo>
                <a:cubicBezTo>
                  <a:pt x="3857" y="1721"/>
                  <a:pt x="8686" y="-1"/>
                  <a:pt x="13668" y="0"/>
                </a:cubicBezTo>
                <a:cubicBezTo>
                  <a:pt x="18587" y="0"/>
                  <a:pt x="23359" y="1679"/>
                  <a:pt x="27194" y="4760"/>
                </a:cubicBezTo>
                <a:lnTo>
                  <a:pt x="13668" y="21600"/>
                </a:lnTo>
                <a:lnTo>
                  <a:pt x="0" y="487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5" name="Text Box 95"/>
          <p:cNvSpPr txBox="1">
            <a:spLocks noChangeArrowheads="1"/>
          </p:cNvSpPr>
          <p:nvPr/>
        </p:nvSpPr>
        <p:spPr bwMode="gray">
          <a:xfrm>
            <a:off x="4343400" y="34274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砝码</a:t>
            </a:r>
          </a:p>
        </p:txBody>
      </p:sp>
      <p:sp>
        <p:nvSpPr>
          <p:cNvPr id="18466" name="Line 96"/>
          <p:cNvSpPr>
            <a:spLocks noChangeShapeType="1"/>
          </p:cNvSpPr>
          <p:nvPr/>
        </p:nvSpPr>
        <p:spPr bwMode="gray">
          <a:xfrm>
            <a:off x="1447800" y="2208213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67" name="Line 97"/>
          <p:cNvSpPr>
            <a:spLocks noChangeShapeType="1"/>
          </p:cNvSpPr>
          <p:nvPr/>
        </p:nvSpPr>
        <p:spPr bwMode="gray">
          <a:xfrm flipH="1">
            <a:off x="2971800" y="2208213"/>
            <a:ext cx="762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68" name="Text Box 98"/>
          <p:cNvSpPr txBox="1">
            <a:spLocks noChangeArrowheads="1"/>
          </p:cNvSpPr>
          <p:nvPr/>
        </p:nvSpPr>
        <p:spPr bwMode="gray">
          <a:xfrm>
            <a:off x="2286000" y="32750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劈尖</a:t>
            </a:r>
          </a:p>
        </p:txBody>
      </p:sp>
    </p:spTree>
    <p:extLst>
      <p:ext uri="{BB962C8B-B14F-4D97-AF65-F5344CB8AC3E}">
        <p14:creationId xmlns:p14="http://schemas.microsoft.com/office/powerpoint/2010/main" val="4085557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mph" presetSubtype="0" repeatCount="indefinite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2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2" grpId="0"/>
      <p:bldP spid="1260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7175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228600" y="3381375"/>
            <a:ext cx="4572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 sz="2800"/>
              <a:t>根据波动理论，弦线中横波的传播速度为：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28600" y="1801813"/>
            <a:ext cx="810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振动频率为    </a:t>
            </a:r>
            <a:r>
              <a:rPr lang="zh-CN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>
                <a:latin typeface="Times New Roman" panose="02020603050405020304" pitchFamily="18" charset="0"/>
              </a:rPr>
              <a:t>波速为</a:t>
            </a:r>
            <a:endParaRPr lang="zh-CN" altLang="en-US" sz="32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2193925" y="4240213"/>
          <a:ext cx="27908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54080" imgH="469800" progId="Equation.3">
                  <p:embed/>
                </p:oleObj>
              </mc:Choice>
              <mc:Fallback>
                <p:oleObj name="公式" r:id="rId4" imgW="105408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4240213"/>
                        <a:ext cx="2790825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4" name="Object 14"/>
          <p:cNvGraphicFramePr>
            <a:graphicFrameLocks noChangeAspect="1"/>
          </p:cNvGraphicFramePr>
          <p:nvPr/>
        </p:nvGraphicFramePr>
        <p:xfrm>
          <a:off x="2322513" y="2352675"/>
          <a:ext cx="26685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14400" imgH="393480" progId="Equation.3">
                  <p:embed/>
                </p:oleObj>
              </mc:Choice>
              <mc:Fallback>
                <p:oleObj name="公式" r:id="rId6" imgW="9144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352675"/>
                        <a:ext cx="26685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6"/>
          <p:cNvGraphicFramePr>
            <a:graphicFrameLocks noChangeAspect="1"/>
          </p:cNvGraphicFramePr>
          <p:nvPr/>
        </p:nvGraphicFramePr>
        <p:xfrm>
          <a:off x="6248400" y="3352800"/>
          <a:ext cx="19812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60240" imgH="419040" progId="Equation.3">
                  <p:embed/>
                </p:oleObj>
              </mc:Choice>
              <mc:Fallback>
                <p:oleObj name="公式" r:id="rId8" imgW="660240" imgH="419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352800"/>
                        <a:ext cx="1981200" cy="1268413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7" name="AutoShape 17"/>
          <p:cNvSpPr>
            <a:spLocks/>
          </p:cNvSpPr>
          <p:nvPr/>
        </p:nvSpPr>
        <p:spPr bwMode="auto">
          <a:xfrm>
            <a:off x="5410200" y="2792413"/>
            <a:ext cx="381000" cy="2389187"/>
          </a:xfrm>
          <a:prstGeom prst="rightBrace">
            <a:avLst>
              <a:gd name="adj1" fmla="val 52257"/>
              <a:gd name="adj2" fmla="val 4930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1" name="Rectangle 18"/>
          <p:cNvSpPr>
            <a:spLocks noChangeArrowheads="1"/>
          </p:cNvSpPr>
          <p:nvPr/>
        </p:nvSpPr>
        <p:spPr bwMode="auto">
          <a:xfrm>
            <a:off x="0" y="502920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        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7182" name="Rectangle 22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</a:rPr>
              <a:t>三、测量弦线密度</a:t>
            </a:r>
            <a:endParaRPr lang="zh-CN" altLang="en-US" sz="2800">
              <a:solidFill>
                <a:srgbClr val="FFFF00"/>
              </a:solidFill>
            </a:endParaRPr>
          </a:p>
        </p:txBody>
      </p:sp>
      <p:graphicFrame>
        <p:nvGraphicFramePr>
          <p:cNvPr id="128027" name="Object 27"/>
          <p:cNvGraphicFramePr>
            <a:graphicFrameLocks noChangeAspect="1"/>
          </p:cNvGraphicFramePr>
          <p:nvPr/>
        </p:nvGraphicFramePr>
        <p:xfrm>
          <a:off x="2133600" y="1905000"/>
          <a:ext cx="3397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6720" imgH="139680" progId="Equation.3">
                  <p:embed/>
                </p:oleObj>
              </mc:Choice>
              <mc:Fallback>
                <p:oleObj name="公式" r:id="rId10" imgW="126720" imgH="139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133600" y="1905000"/>
                        <a:ext cx="3397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6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9" grpId="0"/>
      <p:bldP spid="128011" grpId="0"/>
      <p:bldP spid="1280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5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8196" name="Picture 56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Line 57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58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8199" name="Rectangle 59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</a:rPr>
              <a:t>三、测量弦线密度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122957" name="Rectangle 77"/>
          <p:cNvSpPr>
            <a:spLocks noChangeArrowheads="1"/>
          </p:cNvSpPr>
          <p:nvPr/>
        </p:nvSpPr>
        <p:spPr bwMode="auto">
          <a:xfrm>
            <a:off x="0" y="1676400"/>
            <a:ext cx="8915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2600">
                <a:latin typeface="Times New Roman" panose="02020603050405020304" pitchFamily="18" charset="0"/>
              </a:rPr>
              <a:t>      </a:t>
            </a:r>
            <a:r>
              <a:rPr kumimoji="1" lang="en-US" altLang="zh-CN" sz="2600" b="1">
                <a:latin typeface="Times New Roman" panose="02020603050405020304" pitchFamily="18" charset="0"/>
              </a:rPr>
              <a:t>1.</a:t>
            </a:r>
            <a:r>
              <a:rPr kumimoji="1" lang="en-US" altLang="zh-CN" sz="260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>
                <a:latin typeface="Times New Roman" panose="02020603050405020304" pitchFamily="18" charset="0"/>
              </a:rPr>
              <a:t>砝码质量</a:t>
            </a:r>
            <a:r>
              <a:rPr kumimoji="1" lang="en-US" altLang="zh-CN" sz="2600" b="1" i="1">
                <a:latin typeface="Times New Roman" panose="02020603050405020304" pitchFamily="18" charset="0"/>
              </a:rPr>
              <a:t>m</a:t>
            </a:r>
            <a:r>
              <a:rPr kumimoji="1" lang="zh-CN" altLang="en-US" sz="2600" b="1">
                <a:latin typeface="Times New Roman" panose="02020603050405020304" pitchFamily="18" charset="0"/>
              </a:rPr>
              <a:t>不变，固定    </a:t>
            </a:r>
            <a:r>
              <a:rPr kumimoji="1" lang="en-US" altLang="zh-CN" sz="2600" b="1" i="1">
                <a:latin typeface="Times New Roman" panose="02020603050405020304" pitchFamily="18" charset="0"/>
              </a:rPr>
              <a:t>=</a:t>
            </a:r>
            <a:r>
              <a:rPr kumimoji="1" lang="en-US" altLang="zh-CN" sz="2600" b="1">
                <a:latin typeface="Times New Roman" panose="02020603050405020304" pitchFamily="18" charset="0"/>
              </a:rPr>
              <a:t>100 Hz</a:t>
            </a:r>
            <a:r>
              <a:rPr kumimoji="1" lang="en-US" altLang="zh-CN" sz="2600" b="1" i="1"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>
                <a:latin typeface="Times New Roman" panose="02020603050405020304" pitchFamily="18" charset="0"/>
              </a:rPr>
              <a:t>调节</a:t>
            </a:r>
            <a:r>
              <a:rPr kumimoji="1" lang="en-US" altLang="zh-CN" sz="26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6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6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</a:rPr>
              <a:t>间距离</a:t>
            </a:r>
            <a:r>
              <a:rPr kumimoji="1" lang="en-US" altLang="zh-CN" sz="2600" b="1" i="1">
                <a:latin typeface="Times New Roman" panose="02020603050405020304" pitchFamily="18" charset="0"/>
              </a:rPr>
              <a:t>L</a:t>
            </a:r>
            <a:r>
              <a:rPr kumimoji="1" lang="zh-CN" altLang="en-US" sz="26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201" name="Line 99"/>
          <p:cNvSpPr>
            <a:spLocks noChangeShapeType="1"/>
          </p:cNvSpPr>
          <p:nvPr/>
        </p:nvSpPr>
        <p:spPr bwMode="auto">
          <a:xfrm>
            <a:off x="2743200" y="3178175"/>
            <a:ext cx="0" cy="315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100"/>
          <p:cNvSpPr>
            <a:spLocks noChangeShapeType="1"/>
          </p:cNvSpPr>
          <p:nvPr/>
        </p:nvSpPr>
        <p:spPr bwMode="auto">
          <a:xfrm flipH="1">
            <a:off x="4953000" y="3178175"/>
            <a:ext cx="1274763" cy="4794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01"/>
          <p:cNvSpPr>
            <a:spLocks noChangeShapeType="1"/>
          </p:cNvSpPr>
          <p:nvPr/>
        </p:nvSpPr>
        <p:spPr bwMode="auto">
          <a:xfrm>
            <a:off x="2743200" y="3305175"/>
            <a:ext cx="34845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3"/>
          <p:cNvGrpSpPr>
            <a:grpSpLocks/>
          </p:cNvGrpSpPr>
          <p:nvPr/>
        </p:nvGrpSpPr>
        <p:grpSpPr bwMode="auto">
          <a:xfrm>
            <a:off x="1676400" y="3048000"/>
            <a:ext cx="1371600" cy="609600"/>
            <a:chOff x="1872" y="1920"/>
            <a:chExt cx="864" cy="384"/>
          </a:xfrm>
        </p:grpSpPr>
        <p:sp>
          <p:nvSpPr>
            <p:cNvPr id="8223" name="Freeform 102"/>
            <p:cNvSpPr>
              <a:spLocks/>
            </p:cNvSpPr>
            <p:nvPr/>
          </p:nvSpPr>
          <p:spPr bwMode="auto">
            <a:xfrm>
              <a:off x="1872" y="1920"/>
              <a:ext cx="864" cy="192"/>
            </a:xfrm>
            <a:custGeom>
              <a:avLst/>
              <a:gdLst>
                <a:gd name="T0" fmla="*/ 0 w 2112"/>
                <a:gd name="T1" fmla="*/ 192 h 195"/>
                <a:gd name="T2" fmla="*/ 431 w 2112"/>
                <a:gd name="T3" fmla="*/ 0 h 195"/>
                <a:gd name="T4" fmla="*/ 864 w 2112"/>
                <a:gd name="T5" fmla="*/ 192 h 195"/>
                <a:gd name="T6" fmla="*/ 0 60000 65536"/>
                <a:gd name="T7" fmla="*/ 0 60000 65536"/>
                <a:gd name="T8" fmla="*/ 0 60000 65536"/>
                <a:gd name="T9" fmla="*/ 0 w 2112"/>
                <a:gd name="T10" fmla="*/ 0 h 195"/>
                <a:gd name="T11" fmla="*/ 2112 w 2112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95">
                  <a:moveTo>
                    <a:pt x="0" y="195"/>
                  </a:moveTo>
                  <a:cubicBezTo>
                    <a:pt x="176" y="163"/>
                    <a:pt x="702" y="0"/>
                    <a:pt x="1054" y="0"/>
                  </a:cubicBezTo>
                  <a:cubicBezTo>
                    <a:pt x="1406" y="0"/>
                    <a:pt x="1892" y="155"/>
                    <a:pt x="2112" y="195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4" name="Freeform 103"/>
            <p:cNvSpPr>
              <a:spLocks/>
            </p:cNvSpPr>
            <p:nvPr/>
          </p:nvSpPr>
          <p:spPr bwMode="auto">
            <a:xfrm flipV="1">
              <a:off x="1872" y="2112"/>
              <a:ext cx="864" cy="192"/>
            </a:xfrm>
            <a:custGeom>
              <a:avLst/>
              <a:gdLst>
                <a:gd name="T0" fmla="*/ 0 w 2112"/>
                <a:gd name="T1" fmla="*/ 192 h 195"/>
                <a:gd name="T2" fmla="*/ 431 w 2112"/>
                <a:gd name="T3" fmla="*/ 0 h 195"/>
                <a:gd name="T4" fmla="*/ 864 w 2112"/>
                <a:gd name="T5" fmla="*/ 192 h 195"/>
                <a:gd name="T6" fmla="*/ 0 60000 65536"/>
                <a:gd name="T7" fmla="*/ 0 60000 65536"/>
                <a:gd name="T8" fmla="*/ 0 60000 65536"/>
                <a:gd name="T9" fmla="*/ 0 w 2112"/>
                <a:gd name="T10" fmla="*/ 0 h 195"/>
                <a:gd name="T11" fmla="*/ 2112 w 2112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95">
                  <a:moveTo>
                    <a:pt x="0" y="195"/>
                  </a:moveTo>
                  <a:cubicBezTo>
                    <a:pt x="176" y="163"/>
                    <a:pt x="702" y="0"/>
                    <a:pt x="1054" y="0"/>
                  </a:cubicBezTo>
                  <a:cubicBezTo>
                    <a:pt x="1406" y="0"/>
                    <a:pt x="1892" y="155"/>
                    <a:pt x="2112" y="195"/>
                  </a:cubicBezTo>
                </a:path>
              </a:pathLst>
            </a:custGeom>
            <a:noFill/>
            <a:ln w="28575" cmpd="sng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5" name="Line 104"/>
          <p:cNvSpPr>
            <a:spLocks noChangeShapeType="1"/>
          </p:cNvSpPr>
          <p:nvPr/>
        </p:nvSpPr>
        <p:spPr bwMode="auto">
          <a:xfrm>
            <a:off x="2743200" y="4030663"/>
            <a:ext cx="0" cy="315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05"/>
          <p:cNvSpPr>
            <a:spLocks noChangeShapeType="1"/>
          </p:cNvSpPr>
          <p:nvPr/>
        </p:nvSpPr>
        <p:spPr bwMode="auto">
          <a:xfrm>
            <a:off x="6227763" y="4030663"/>
            <a:ext cx="0" cy="315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106"/>
          <p:cNvSpPr>
            <a:spLocks noChangeShapeType="1"/>
          </p:cNvSpPr>
          <p:nvPr/>
        </p:nvSpPr>
        <p:spPr bwMode="auto">
          <a:xfrm>
            <a:off x="2743200" y="4157663"/>
            <a:ext cx="34845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24"/>
          <p:cNvGrpSpPr>
            <a:grpSpLocks/>
          </p:cNvGrpSpPr>
          <p:nvPr/>
        </p:nvGrpSpPr>
        <p:grpSpPr bwMode="auto">
          <a:xfrm>
            <a:off x="1676400" y="3911600"/>
            <a:ext cx="2819400" cy="584200"/>
            <a:chOff x="1872" y="2464"/>
            <a:chExt cx="1776" cy="368"/>
          </a:xfrm>
        </p:grpSpPr>
        <p:sp>
          <p:nvSpPr>
            <p:cNvPr id="8221" name="Freeform 107"/>
            <p:cNvSpPr>
              <a:spLocks/>
            </p:cNvSpPr>
            <p:nvPr/>
          </p:nvSpPr>
          <p:spPr bwMode="auto">
            <a:xfrm>
              <a:off x="1872" y="2465"/>
              <a:ext cx="1776" cy="367"/>
            </a:xfrm>
            <a:custGeom>
              <a:avLst/>
              <a:gdLst>
                <a:gd name="T0" fmla="*/ 0 w 2112"/>
                <a:gd name="T1" fmla="*/ 193 h 444"/>
                <a:gd name="T2" fmla="*/ 425 w 2112"/>
                <a:gd name="T3" fmla="*/ 1 h 444"/>
                <a:gd name="T4" fmla="*/ 875 w 2112"/>
                <a:gd name="T5" fmla="*/ 189 h 444"/>
                <a:gd name="T6" fmla="*/ 1303 w 2112"/>
                <a:gd name="T7" fmla="*/ 366 h 444"/>
                <a:gd name="T8" fmla="*/ 1776 w 2112"/>
                <a:gd name="T9" fmla="*/ 19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2" name="Freeform 108"/>
            <p:cNvSpPr>
              <a:spLocks/>
            </p:cNvSpPr>
            <p:nvPr/>
          </p:nvSpPr>
          <p:spPr bwMode="auto">
            <a:xfrm flipV="1">
              <a:off x="1872" y="2464"/>
              <a:ext cx="1776" cy="368"/>
            </a:xfrm>
            <a:custGeom>
              <a:avLst/>
              <a:gdLst>
                <a:gd name="T0" fmla="*/ 0 w 2112"/>
                <a:gd name="T1" fmla="*/ 194 h 444"/>
                <a:gd name="T2" fmla="*/ 425 w 2112"/>
                <a:gd name="T3" fmla="*/ 1 h 444"/>
                <a:gd name="T4" fmla="*/ 875 w 2112"/>
                <a:gd name="T5" fmla="*/ 190 h 444"/>
                <a:gd name="T6" fmla="*/ 1303 w 2112"/>
                <a:gd name="T7" fmla="*/ 367 h 444"/>
                <a:gd name="T8" fmla="*/ 1776 w 2112"/>
                <a:gd name="T9" fmla="*/ 194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28575" cmpd="sng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9" name="Line 109"/>
          <p:cNvSpPr>
            <a:spLocks noChangeShapeType="1"/>
          </p:cNvSpPr>
          <p:nvPr/>
        </p:nvSpPr>
        <p:spPr bwMode="auto">
          <a:xfrm>
            <a:off x="2743200" y="4918075"/>
            <a:ext cx="0" cy="31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Line 110"/>
          <p:cNvSpPr>
            <a:spLocks noChangeShapeType="1"/>
          </p:cNvSpPr>
          <p:nvPr/>
        </p:nvSpPr>
        <p:spPr bwMode="auto">
          <a:xfrm>
            <a:off x="6227763" y="4918075"/>
            <a:ext cx="0" cy="31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25"/>
          <p:cNvGrpSpPr>
            <a:grpSpLocks/>
          </p:cNvGrpSpPr>
          <p:nvPr/>
        </p:nvGrpSpPr>
        <p:grpSpPr bwMode="auto">
          <a:xfrm>
            <a:off x="1676400" y="4775200"/>
            <a:ext cx="4191000" cy="609600"/>
            <a:chOff x="1872" y="3008"/>
            <a:chExt cx="2640" cy="384"/>
          </a:xfrm>
        </p:grpSpPr>
        <p:sp>
          <p:nvSpPr>
            <p:cNvPr id="8217" name="Freeform 119"/>
            <p:cNvSpPr>
              <a:spLocks/>
            </p:cNvSpPr>
            <p:nvPr/>
          </p:nvSpPr>
          <p:spPr bwMode="auto">
            <a:xfrm>
              <a:off x="1872" y="3025"/>
              <a:ext cx="1776" cy="367"/>
            </a:xfrm>
            <a:custGeom>
              <a:avLst/>
              <a:gdLst>
                <a:gd name="T0" fmla="*/ 0 w 2112"/>
                <a:gd name="T1" fmla="*/ 193 h 444"/>
                <a:gd name="T2" fmla="*/ 425 w 2112"/>
                <a:gd name="T3" fmla="*/ 1 h 444"/>
                <a:gd name="T4" fmla="*/ 875 w 2112"/>
                <a:gd name="T5" fmla="*/ 189 h 444"/>
                <a:gd name="T6" fmla="*/ 1303 w 2112"/>
                <a:gd name="T7" fmla="*/ 366 h 444"/>
                <a:gd name="T8" fmla="*/ 1776 w 2112"/>
                <a:gd name="T9" fmla="*/ 19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120"/>
            <p:cNvSpPr>
              <a:spLocks/>
            </p:cNvSpPr>
            <p:nvPr/>
          </p:nvSpPr>
          <p:spPr bwMode="auto">
            <a:xfrm flipV="1">
              <a:off x="1872" y="3024"/>
              <a:ext cx="1776" cy="368"/>
            </a:xfrm>
            <a:custGeom>
              <a:avLst/>
              <a:gdLst>
                <a:gd name="T0" fmla="*/ 0 w 2112"/>
                <a:gd name="T1" fmla="*/ 194 h 444"/>
                <a:gd name="T2" fmla="*/ 425 w 2112"/>
                <a:gd name="T3" fmla="*/ 1 h 444"/>
                <a:gd name="T4" fmla="*/ 875 w 2112"/>
                <a:gd name="T5" fmla="*/ 190 h 444"/>
                <a:gd name="T6" fmla="*/ 1303 w 2112"/>
                <a:gd name="T7" fmla="*/ 367 h 444"/>
                <a:gd name="T8" fmla="*/ 1776 w 2112"/>
                <a:gd name="T9" fmla="*/ 194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28575" cmpd="sng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Freeform 121"/>
            <p:cNvSpPr>
              <a:spLocks/>
            </p:cNvSpPr>
            <p:nvPr/>
          </p:nvSpPr>
          <p:spPr bwMode="auto">
            <a:xfrm>
              <a:off x="3648" y="3008"/>
              <a:ext cx="864" cy="192"/>
            </a:xfrm>
            <a:custGeom>
              <a:avLst/>
              <a:gdLst>
                <a:gd name="T0" fmla="*/ 0 w 2112"/>
                <a:gd name="T1" fmla="*/ 192 h 195"/>
                <a:gd name="T2" fmla="*/ 431 w 2112"/>
                <a:gd name="T3" fmla="*/ 0 h 195"/>
                <a:gd name="T4" fmla="*/ 864 w 2112"/>
                <a:gd name="T5" fmla="*/ 192 h 195"/>
                <a:gd name="T6" fmla="*/ 0 60000 65536"/>
                <a:gd name="T7" fmla="*/ 0 60000 65536"/>
                <a:gd name="T8" fmla="*/ 0 60000 65536"/>
                <a:gd name="T9" fmla="*/ 0 w 2112"/>
                <a:gd name="T10" fmla="*/ 0 h 195"/>
                <a:gd name="T11" fmla="*/ 2112 w 2112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95">
                  <a:moveTo>
                    <a:pt x="0" y="195"/>
                  </a:moveTo>
                  <a:cubicBezTo>
                    <a:pt x="176" y="163"/>
                    <a:pt x="702" y="0"/>
                    <a:pt x="1054" y="0"/>
                  </a:cubicBezTo>
                  <a:cubicBezTo>
                    <a:pt x="1406" y="0"/>
                    <a:pt x="1892" y="155"/>
                    <a:pt x="2112" y="195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Freeform 122"/>
            <p:cNvSpPr>
              <a:spLocks/>
            </p:cNvSpPr>
            <p:nvPr/>
          </p:nvSpPr>
          <p:spPr bwMode="auto">
            <a:xfrm flipV="1">
              <a:off x="3648" y="3200"/>
              <a:ext cx="864" cy="192"/>
            </a:xfrm>
            <a:custGeom>
              <a:avLst/>
              <a:gdLst>
                <a:gd name="T0" fmla="*/ 0 w 2112"/>
                <a:gd name="T1" fmla="*/ 192 h 195"/>
                <a:gd name="T2" fmla="*/ 431 w 2112"/>
                <a:gd name="T3" fmla="*/ 0 h 195"/>
                <a:gd name="T4" fmla="*/ 864 w 2112"/>
                <a:gd name="T5" fmla="*/ 192 h 195"/>
                <a:gd name="T6" fmla="*/ 0 60000 65536"/>
                <a:gd name="T7" fmla="*/ 0 60000 65536"/>
                <a:gd name="T8" fmla="*/ 0 60000 65536"/>
                <a:gd name="T9" fmla="*/ 0 w 2112"/>
                <a:gd name="T10" fmla="*/ 0 h 195"/>
                <a:gd name="T11" fmla="*/ 2112 w 2112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95">
                  <a:moveTo>
                    <a:pt x="0" y="195"/>
                  </a:moveTo>
                  <a:cubicBezTo>
                    <a:pt x="176" y="163"/>
                    <a:pt x="702" y="0"/>
                    <a:pt x="1054" y="0"/>
                  </a:cubicBezTo>
                  <a:cubicBezTo>
                    <a:pt x="1406" y="0"/>
                    <a:pt x="1892" y="155"/>
                    <a:pt x="2112" y="195"/>
                  </a:cubicBezTo>
                </a:path>
              </a:pathLst>
            </a:custGeom>
            <a:noFill/>
            <a:ln w="28575" cmpd="sng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06" name="Text Box 126"/>
          <p:cNvSpPr txBox="1">
            <a:spLocks noChangeArrowheads="1"/>
          </p:cNvSpPr>
          <p:nvPr/>
        </p:nvSpPr>
        <p:spPr bwMode="auto">
          <a:xfrm>
            <a:off x="6019800" y="2971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23009" name="Line 129"/>
          <p:cNvSpPr>
            <a:spLocks noChangeShapeType="1"/>
          </p:cNvSpPr>
          <p:nvPr/>
        </p:nvSpPr>
        <p:spPr bwMode="auto">
          <a:xfrm>
            <a:off x="3048000" y="25908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0" name="Line 130"/>
          <p:cNvSpPr>
            <a:spLocks noChangeShapeType="1"/>
          </p:cNvSpPr>
          <p:nvPr/>
        </p:nvSpPr>
        <p:spPr bwMode="auto">
          <a:xfrm>
            <a:off x="4495800" y="25908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3" name="Text Box 143"/>
          <p:cNvSpPr txBox="1">
            <a:spLocks noChangeArrowheads="1"/>
          </p:cNvSpPr>
          <p:nvPr/>
        </p:nvSpPr>
        <p:spPr bwMode="auto">
          <a:xfrm>
            <a:off x="6019800" y="3962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=2</a:t>
            </a:r>
          </a:p>
        </p:txBody>
      </p:sp>
      <p:sp>
        <p:nvSpPr>
          <p:cNvPr id="123024" name="Text Box 144"/>
          <p:cNvSpPr txBox="1">
            <a:spLocks noChangeArrowheads="1"/>
          </p:cNvSpPr>
          <p:nvPr/>
        </p:nvSpPr>
        <p:spPr bwMode="auto">
          <a:xfrm>
            <a:off x="6019800" y="4876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=3</a:t>
            </a:r>
          </a:p>
        </p:txBody>
      </p:sp>
      <p:graphicFrame>
        <p:nvGraphicFramePr>
          <p:cNvPr id="123025" name="Object 145"/>
          <p:cNvGraphicFramePr>
            <a:graphicFrameLocks noGrp="1" noChangeAspect="1"/>
          </p:cNvGraphicFramePr>
          <p:nvPr>
            <p:ph/>
          </p:nvPr>
        </p:nvGraphicFramePr>
        <p:xfrm>
          <a:off x="4225925" y="1752600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6720" imgH="139680" progId="Equation.3">
                  <p:embed/>
                </p:oleObj>
              </mc:Choice>
              <mc:Fallback>
                <p:oleObj name="公式" r:id="rId4" imgW="126720" imgH="13968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225925" y="1752600"/>
                        <a:ext cx="34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7" grpId="0"/>
      <p:bldP spid="123006" grpId="0"/>
      <p:bldP spid="123023" grpId="0"/>
      <p:bldP spid="1230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9222" name="Picture 5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Line 6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100013" y="6248400"/>
            <a:ext cx="508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9225" name="Rectangle 8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</a:rPr>
              <a:t>三、测量弦线密度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609600" y="1219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</a:rPr>
              <a:t>原始数据记录表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27" name="Rectangle 26"/>
          <p:cNvSpPr>
            <a:spLocks noChangeArrowheads="1"/>
          </p:cNvSpPr>
          <p:nvPr/>
        </p:nvSpPr>
        <p:spPr bwMode="auto">
          <a:xfrm>
            <a:off x="457200" y="19812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      =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100 Hz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, </a:t>
            </a:r>
            <a:r>
              <a:rPr kumimoji="1" lang="el-GR" altLang="zh-CN" sz="2400" b="1" i="1" dirty="0">
                <a:latin typeface="Times New Roman" panose="02020603050405020304" pitchFamily="18" charset="0"/>
              </a:rPr>
              <a:t>ρ</a:t>
            </a:r>
            <a:r>
              <a:rPr kumimoji="1" lang="zh-CN" altLang="en-US" sz="2400" b="1" baseline="-25000" dirty="0">
                <a:latin typeface="Times New Roman" panose="02020603050405020304" pitchFamily="18" charset="0"/>
              </a:rPr>
              <a:t>理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1.604</a:t>
            </a:r>
            <a:r>
              <a:rPr kumimoji="1" lang="en-US" altLang="el-GR" sz="2400" b="1" dirty="0">
                <a:latin typeface="Times New Roman" panose="02020603050405020304" pitchFamily="18" charset="0"/>
              </a:rPr>
              <a:t>×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-3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kg/m</a:t>
            </a:r>
            <a:endParaRPr kumimoji="1" lang="en-US" altLang="el-GR" sz="2400" b="1" dirty="0">
              <a:latin typeface="Times New Roman" panose="02020603050405020304" pitchFamily="18" charset="0"/>
            </a:endParaRPr>
          </a:p>
        </p:txBody>
      </p:sp>
      <p:sp>
        <p:nvSpPr>
          <p:cNvPr id="9228" name="Rectangle 336"/>
          <p:cNvSpPr>
            <a:spLocks noChangeArrowheads="1"/>
          </p:cNvSpPr>
          <p:nvPr/>
        </p:nvSpPr>
        <p:spPr bwMode="auto">
          <a:xfrm>
            <a:off x="6553200" y="2590800"/>
            <a:ext cx="1219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l-GR" altLang="zh-CN" i="1">
                <a:latin typeface="Times New Roman" panose="02020603050405020304" pitchFamily="18" charset="0"/>
              </a:rPr>
              <a:t>ρ</a:t>
            </a:r>
            <a:r>
              <a:rPr kumimoji="1" lang="en-US" altLang="zh-CN" i="1">
                <a:latin typeface="Times New Roman" panose="02020603050405020304" pitchFamily="18" charset="0"/>
              </a:rPr>
              <a:t>/</a:t>
            </a:r>
            <a:r>
              <a:rPr kumimoji="1" lang="en-US" altLang="zh-CN">
                <a:latin typeface="Times New Roman" panose="02020603050405020304" pitchFamily="18" charset="0"/>
              </a:rPr>
              <a:t>Kg</a:t>
            </a:r>
            <a:r>
              <a:rPr kumimoji="1" lang="en-US" altLang="en-US">
                <a:latin typeface="Times New Roman" panose="02020603050405020304" pitchFamily="18" charset="0"/>
              </a:rPr>
              <a:t>·</a:t>
            </a:r>
            <a:r>
              <a:rPr kumimoji="1" lang="en-US" altLang="zh-CN">
                <a:latin typeface="Times New Roman" panose="02020603050405020304" pitchFamily="18" charset="0"/>
              </a:rPr>
              <a:t>m</a:t>
            </a:r>
            <a:r>
              <a:rPr kumimoji="1" lang="en-US" altLang="zh-CN" baseline="300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9229" name="Rectangle 252"/>
          <p:cNvSpPr>
            <a:spLocks noChangeArrowheads="1"/>
          </p:cNvSpPr>
          <p:nvPr/>
        </p:nvSpPr>
        <p:spPr bwMode="auto">
          <a:xfrm>
            <a:off x="7696200" y="2590800"/>
            <a:ext cx="1143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   /</a:t>
            </a:r>
            <a:r>
              <a:rPr kumimoji="1" lang="en-US" altLang="zh-CN">
                <a:latin typeface="Times New Roman" panose="02020603050405020304" pitchFamily="18" charset="0"/>
              </a:rPr>
              <a:t>Kg</a:t>
            </a:r>
            <a:r>
              <a:rPr kumimoji="1" lang="en-US" altLang="en-US">
                <a:latin typeface="Times New Roman" panose="02020603050405020304" pitchFamily="18" charset="0"/>
              </a:rPr>
              <a:t>·</a:t>
            </a:r>
            <a:r>
              <a:rPr kumimoji="1" lang="en-US" altLang="zh-CN">
                <a:latin typeface="Times New Roman" panose="02020603050405020304" pitchFamily="18" charset="0"/>
              </a:rPr>
              <a:t>m</a:t>
            </a:r>
            <a:r>
              <a:rPr kumimoji="1" lang="en-US" altLang="zh-CN" baseline="300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9230" name="Rectangle 250"/>
          <p:cNvSpPr>
            <a:spLocks noChangeArrowheads="1"/>
          </p:cNvSpPr>
          <p:nvPr/>
        </p:nvSpPr>
        <p:spPr bwMode="auto">
          <a:xfrm>
            <a:off x="5943600" y="2590800"/>
            <a:ext cx="762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i="1">
                <a:latin typeface="Times New Roman" panose="02020603050405020304" pitchFamily="18" charset="0"/>
              </a:rPr>
              <a:t>    /</a:t>
            </a:r>
            <a:r>
              <a:rPr kumimoji="1" lang="en-US" altLang="zh-CN">
                <a:latin typeface="Times New Roman" panose="02020603050405020304" pitchFamily="18" charset="0"/>
              </a:rPr>
              <a:t>m     </a:t>
            </a:r>
          </a:p>
        </p:txBody>
      </p:sp>
      <p:sp>
        <p:nvSpPr>
          <p:cNvPr id="9231" name="Rectangle 248"/>
          <p:cNvSpPr>
            <a:spLocks noChangeArrowheads="1"/>
          </p:cNvSpPr>
          <p:nvPr/>
        </p:nvSpPr>
        <p:spPr bwMode="auto">
          <a:xfrm>
            <a:off x="4813300" y="2590800"/>
            <a:ext cx="1206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波长</a:t>
            </a:r>
            <a:r>
              <a:rPr kumimoji="1" lang="el-GR" altLang="zh-CN" i="1">
                <a:latin typeface="Times New Roman" panose="02020603050405020304" pitchFamily="18" charset="0"/>
              </a:rPr>
              <a:t>λ</a:t>
            </a:r>
            <a:r>
              <a:rPr kumimoji="1" lang="en-US" altLang="zh-CN" i="1">
                <a:latin typeface="Times New Roman" panose="02020603050405020304" pitchFamily="18" charset="0"/>
              </a:rPr>
              <a:t>/</a:t>
            </a:r>
            <a:r>
              <a:rPr kumimoji="1" lang="en-US" altLang="zh-CN">
                <a:latin typeface="Times New Roman" panose="02020603050405020304" pitchFamily="18" charset="0"/>
              </a:rPr>
              <a:t>m</a:t>
            </a:r>
            <a:endParaRPr kumimoji="1" lang="zh-CN" altLang="el-GR">
              <a:latin typeface="Times New Roman" panose="02020603050405020304" pitchFamily="18" charset="0"/>
            </a:endParaRPr>
          </a:p>
        </p:txBody>
      </p:sp>
      <p:sp>
        <p:nvSpPr>
          <p:cNvPr id="9232" name="Rectangle 246"/>
          <p:cNvSpPr>
            <a:spLocks noChangeArrowheads="1"/>
          </p:cNvSpPr>
          <p:nvPr/>
        </p:nvSpPr>
        <p:spPr bwMode="auto">
          <a:xfrm>
            <a:off x="3770313" y="2590800"/>
            <a:ext cx="11826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弦长</a:t>
            </a:r>
            <a:r>
              <a:rPr kumimoji="1" lang="en-US" altLang="zh-CN" i="1">
                <a:latin typeface="Times New Roman" panose="02020603050405020304" pitchFamily="18" charset="0"/>
              </a:rPr>
              <a:t>L/</a:t>
            </a:r>
            <a:r>
              <a:rPr kumimoji="1" lang="en-US" altLang="zh-CN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9233" name="Rectangle 244"/>
          <p:cNvSpPr>
            <a:spLocks noChangeArrowheads="1"/>
          </p:cNvSpPr>
          <p:nvPr/>
        </p:nvSpPr>
        <p:spPr bwMode="auto">
          <a:xfrm>
            <a:off x="2546350" y="2590800"/>
            <a:ext cx="1339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波腹段数</a:t>
            </a:r>
            <a:r>
              <a:rPr kumimoji="1" lang="en-US" altLang="zh-CN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234" name="Rectangle 242"/>
          <p:cNvSpPr>
            <a:spLocks noChangeArrowheads="1"/>
          </p:cNvSpPr>
          <p:nvPr/>
        </p:nvSpPr>
        <p:spPr bwMode="auto">
          <a:xfrm>
            <a:off x="909638" y="2590800"/>
            <a:ext cx="17573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砝码质量</a:t>
            </a:r>
            <a:r>
              <a:rPr kumimoji="1" lang="en-US" altLang="zh-CN" i="1">
                <a:latin typeface="Times New Roman" panose="02020603050405020304" pitchFamily="18" charset="0"/>
              </a:rPr>
              <a:t>m/</a:t>
            </a:r>
            <a:r>
              <a:rPr kumimoji="1" lang="en-US" altLang="zh-CN">
                <a:latin typeface="Times New Roman" panose="02020603050405020304" pitchFamily="18" charset="0"/>
              </a:rPr>
              <a:t>kg</a:t>
            </a:r>
          </a:p>
        </p:txBody>
      </p:sp>
      <p:sp>
        <p:nvSpPr>
          <p:cNvPr id="9235" name="Rectangle 240"/>
          <p:cNvSpPr>
            <a:spLocks noChangeArrowheads="1"/>
          </p:cNvSpPr>
          <p:nvPr/>
        </p:nvSpPr>
        <p:spPr bwMode="auto">
          <a:xfrm>
            <a:off x="476250" y="38862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236" name="Line 55"/>
          <p:cNvSpPr>
            <a:spLocks noChangeShapeType="1"/>
          </p:cNvSpPr>
          <p:nvPr/>
        </p:nvSpPr>
        <p:spPr bwMode="auto">
          <a:xfrm>
            <a:off x="152400" y="2514600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60"/>
          <p:cNvSpPr>
            <a:spLocks noChangeShapeType="1"/>
          </p:cNvSpPr>
          <p:nvPr/>
        </p:nvSpPr>
        <p:spPr bwMode="auto">
          <a:xfrm>
            <a:off x="152400" y="5257800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61"/>
          <p:cNvSpPr>
            <a:spLocks noChangeShapeType="1"/>
          </p:cNvSpPr>
          <p:nvPr/>
        </p:nvSpPr>
        <p:spPr bwMode="auto">
          <a:xfrm>
            <a:off x="-57150" y="2971800"/>
            <a:ext cx="0" cy="4476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66"/>
          <p:cNvSpPr>
            <a:spLocks noChangeShapeType="1"/>
          </p:cNvSpPr>
          <p:nvPr/>
        </p:nvSpPr>
        <p:spPr bwMode="auto">
          <a:xfrm>
            <a:off x="9144000" y="2971800"/>
            <a:ext cx="0" cy="4476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Line 529"/>
          <p:cNvSpPr>
            <a:spLocks noChangeShapeType="1"/>
          </p:cNvSpPr>
          <p:nvPr/>
        </p:nvSpPr>
        <p:spPr bwMode="auto">
          <a:xfrm>
            <a:off x="-57150" y="3419475"/>
            <a:ext cx="0" cy="2219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Line 550"/>
          <p:cNvSpPr>
            <a:spLocks noChangeShapeType="1"/>
          </p:cNvSpPr>
          <p:nvPr/>
        </p:nvSpPr>
        <p:spPr bwMode="auto">
          <a:xfrm>
            <a:off x="9144000" y="3419475"/>
            <a:ext cx="0" cy="2219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784"/>
          <p:cNvSpPr>
            <a:spLocks noChangeShapeType="1"/>
          </p:cNvSpPr>
          <p:nvPr/>
        </p:nvSpPr>
        <p:spPr bwMode="gray">
          <a:xfrm>
            <a:off x="152400" y="30480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9218" name="Object 287"/>
          <p:cNvGraphicFramePr>
            <a:graphicFrameLocks noGrp="1" noChangeAspect="1"/>
          </p:cNvGraphicFramePr>
          <p:nvPr>
            <p:ph sz="half" idx="2"/>
          </p:nvPr>
        </p:nvGraphicFramePr>
        <p:xfrm>
          <a:off x="7743825" y="2590800"/>
          <a:ext cx="2365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2280" imgH="241200" progId="Equation.3">
                  <p:embed/>
                </p:oleObj>
              </mc:Choice>
              <mc:Fallback>
                <p:oleObj name="公式" r:id="rId3" imgW="152280" imgH="241200" progId="Equation.3">
                  <p:embed/>
                  <p:pic>
                    <p:nvPicPr>
                      <p:cNvPr id="0" name="Object 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5" y="2590800"/>
                        <a:ext cx="23653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71"/>
          <p:cNvGraphicFramePr>
            <a:graphicFrameLocks noChangeAspect="1"/>
          </p:cNvGraphicFramePr>
          <p:nvPr/>
        </p:nvGraphicFramePr>
        <p:xfrm>
          <a:off x="6076950" y="2590800"/>
          <a:ext cx="24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4880" imgH="203040" progId="Equation.3">
                  <p:embed/>
                </p:oleObj>
              </mc:Choice>
              <mc:Fallback>
                <p:oleObj name="公式" r:id="rId5" imgW="164880" imgH="203040" progId="Equation.3">
                  <p:embed/>
                  <p:pic>
                    <p:nvPicPr>
                      <p:cNvPr id="0" name="Object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2590800"/>
                        <a:ext cx="247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Rectangle 846"/>
          <p:cNvSpPr>
            <a:spLocks noChangeArrowheads="1"/>
          </p:cNvSpPr>
          <p:nvPr/>
        </p:nvSpPr>
        <p:spPr bwMode="auto">
          <a:xfrm>
            <a:off x="476250" y="32766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44" name="Rectangle 847"/>
          <p:cNvSpPr>
            <a:spLocks noChangeArrowheads="1"/>
          </p:cNvSpPr>
          <p:nvPr/>
        </p:nvSpPr>
        <p:spPr bwMode="auto">
          <a:xfrm>
            <a:off x="476250" y="45720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45" name="Rectangle 848"/>
          <p:cNvSpPr>
            <a:spLocks noChangeArrowheads="1"/>
          </p:cNvSpPr>
          <p:nvPr/>
        </p:nvSpPr>
        <p:spPr bwMode="auto">
          <a:xfrm>
            <a:off x="304800" y="25908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序号</a:t>
            </a:r>
          </a:p>
        </p:txBody>
      </p:sp>
      <p:graphicFrame>
        <p:nvGraphicFramePr>
          <p:cNvPr id="9220" name="Object 849"/>
          <p:cNvGraphicFramePr>
            <a:graphicFrameLocks noGrp="1" noChangeAspect="1"/>
          </p:cNvGraphicFramePr>
          <p:nvPr>
            <p:ph sz="half" idx="1"/>
          </p:nvPr>
        </p:nvGraphicFramePr>
        <p:xfrm>
          <a:off x="762000" y="2057400"/>
          <a:ext cx="277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6720" imgH="139680" progId="Equation.3">
                  <p:embed/>
                </p:oleObj>
              </mc:Choice>
              <mc:Fallback>
                <p:oleObj name="公式" r:id="rId7" imgW="126720" imgH="139680" progId="Equation.3">
                  <p:embed/>
                  <p:pic>
                    <p:nvPicPr>
                      <p:cNvPr id="0" name="Object 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762000" y="2057400"/>
                        <a:ext cx="2778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10247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0250" name="Rectangle 6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</a:rPr>
              <a:t>三、测量弦线密度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914400" y="1219200"/>
            <a:ext cx="7329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latin typeface="Times New Roman" panose="02020603050405020304" pitchFamily="18" charset="0"/>
              </a:rPr>
              <a:t>数据处理</a:t>
            </a:r>
            <a:r>
              <a:rPr lang="zh-CN" altLang="en-US" sz="2400">
                <a:latin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3886200" y="2949575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latin typeface="宋体" panose="02010600030101010101" pitchFamily="2" charset="-122"/>
              </a:rPr>
              <a:t>计算</a:t>
            </a:r>
            <a:endParaRPr lang="zh-CN" altLang="en-US" sz="2000" i="1"/>
          </a:p>
        </p:txBody>
      </p:sp>
      <p:sp>
        <p:nvSpPr>
          <p:cNvPr id="10253" name="AutoShape 21"/>
          <p:cNvSpPr>
            <a:spLocks noChangeAspect="1" noChangeArrowheads="1" noTextEdit="1"/>
          </p:cNvSpPr>
          <p:nvPr/>
        </p:nvSpPr>
        <p:spPr bwMode="auto">
          <a:xfrm>
            <a:off x="2514600" y="2667000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Rectangle 24"/>
          <p:cNvSpPr>
            <a:spLocks noChangeArrowheads="1"/>
          </p:cNvSpPr>
          <p:nvPr/>
        </p:nvSpPr>
        <p:spPr bwMode="auto">
          <a:xfrm>
            <a:off x="2719388" y="2905125"/>
            <a:ext cx="1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  <p:sp>
        <p:nvSpPr>
          <p:cNvPr id="10255" name="Rectangle 23"/>
          <p:cNvSpPr>
            <a:spLocks noChangeArrowheads="1"/>
          </p:cNvSpPr>
          <p:nvPr/>
        </p:nvSpPr>
        <p:spPr bwMode="auto">
          <a:xfrm>
            <a:off x="4511675" y="4259263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/>
              <a:t>3</a:t>
            </a:r>
          </a:p>
        </p:txBody>
      </p:sp>
      <p:sp>
        <p:nvSpPr>
          <p:cNvPr id="10256" name="Rectangle 25"/>
          <p:cNvSpPr>
            <a:spLocks noChangeArrowheads="1"/>
          </p:cNvSpPr>
          <p:nvPr/>
        </p:nvSpPr>
        <p:spPr bwMode="auto">
          <a:xfrm>
            <a:off x="3244850" y="4252913"/>
            <a:ext cx="118942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1.604</a:t>
            </a:r>
            <a:r>
              <a:rPr lang="en-US" altLang="zh-CN" dirty="0"/>
              <a:t>×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57" name="Rectangle 26"/>
          <p:cNvSpPr>
            <a:spLocks noChangeArrowheads="1"/>
          </p:cNvSpPr>
          <p:nvPr/>
        </p:nvSpPr>
        <p:spPr bwMode="auto">
          <a:xfrm>
            <a:off x="4686300" y="4291013"/>
            <a:ext cx="59848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</a:rPr>
              <a:t>kg/m</a:t>
            </a:r>
            <a:endParaRPr lang="en-US" altLang="zh-CN"/>
          </a:p>
        </p:txBody>
      </p:sp>
      <p:sp>
        <p:nvSpPr>
          <p:cNvPr id="10258" name="Rectangle 28"/>
          <p:cNvSpPr>
            <a:spLocks noChangeArrowheads="1"/>
          </p:cNvSpPr>
          <p:nvPr/>
        </p:nvSpPr>
        <p:spPr bwMode="auto">
          <a:xfrm>
            <a:off x="4408488" y="4230688"/>
            <a:ext cx="90487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3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CN"/>
          </a:p>
        </p:txBody>
      </p:sp>
      <p:sp>
        <p:nvSpPr>
          <p:cNvPr id="10259" name="Rectangle 29"/>
          <p:cNvSpPr>
            <a:spLocks noChangeArrowheads="1"/>
          </p:cNvSpPr>
          <p:nvPr/>
        </p:nvSpPr>
        <p:spPr bwMode="auto">
          <a:xfrm>
            <a:off x="2930525" y="4240213"/>
            <a:ext cx="1603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300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zh-CN"/>
          </a:p>
        </p:txBody>
      </p:sp>
      <p:sp>
        <p:nvSpPr>
          <p:cNvPr id="10260" name="Rectangle 30"/>
          <p:cNvSpPr>
            <a:spLocks noChangeArrowheads="1"/>
          </p:cNvSpPr>
          <p:nvPr/>
        </p:nvSpPr>
        <p:spPr bwMode="auto">
          <a:xfrm>
            <a:off x="1295400" y="2263775"/>
            <a:ext cx="1860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）实验值</a:t>
            </a:r>
          </a:p>
        </p:txBody>
      </p:sp>
      <p:graphicFrame>
        <p:nvGraphicFramePr>
          <p:cNvPr id="10242" name="Object 31"/>
          <p:cNvGraphicFramePr>
            <a:graphicFrameLocks noChangeAspect="1"/>
          </p:cNvGraphicFramePr>
          <p:nvPr/>
        </p:nvGraphicFramePr>
        <p:xfrm>
          <a:off x="2509838" y="2735263"/>
          <a:ext cx="13255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60240" imgH="419040" progId="Equation.3">
                  <p:embed/>
                </p:oleObj>
              </mc:Choice>
              <mc:Fallback>
                <p:oleObj name="公式" r:id="rId4" imgW="660240" imgH="4190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735263"/>
                        <a:ext cx="1325562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Rectangle 32"/>
          <p:cNvSpPr>
            <a:spLocks noChangeArrowheads="1"/>
          </p:cNvSpPr>
          <p:nvPr/>
        </p:nvSpPr>
        <p:spPr bwMode="auto">
          <a:xfrm>
            <a:off x="1295400" y="5207000"/>
            <a:ext cx="27749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）计算百分误差</a:t>
            </a:r>
            <a:endParaRPr lang="el-GR" altLang="zh-CN" sz="2400">
              <a:latin typeface="宋体" panose="02010600030101010101" pitchFamily="2" charset="-122"/>
            </a:endParaRPr>
          </a:p>
        </p:txBody>
      </p:sp>
      <p:graphicFrame>
        <p:nvGraphicFramePr>
          <p:cNvPr id="10243" name="Object 33"/>
          <p:cNvGraphicFramePr>
            <a:graphicFrameLocks noChangeAspect="1"/>
          </p:cNvGraphicFramePr>
          <p:nvPr/>
        </p:nvGraphicFramePr>
        <p:xfrm>
          <a:off x="4210050" y="4902200"/>
          <a:ext cx="264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20480" imgH="482400" progId="Equation.3">
                  <p:embed/>
                </p:oleObj>
              </mc:Choice>
              <mc:Fallback>
                <p:oleObj name="公式" r:id="rId6" imgW="1320480" imgH="482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902200"/>
                        <a:ext cx="264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Rectangle 35"/>
          <p:cNvSpPr>
            <a:spLocks noChangeArrowheads="1"/>
          </p:cNvSpPr>
          <p:nvPr/>
        </p:nvSpPr>
        <p:spPr bwMode="auto">
          <a:xfrm>
            <a:off x="1219200" y="3733800"/>
            <a:ext cx="2241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 理论值：</a:t>
            </a:r>
          </a:p>
        </p:txBody>
      </p:sp>
      <p:graphicFrame>
        <p:nvGraphicFramePr>
          <p:cNvPr id="10244" name="Object 39"/>
          <p:cNvGraphicFramePr>
            <a:graphicFrameLocks noChangeAspect="1"/>
          </p:cNvGraphicFramePr>
          <p:nvPr/>
        </p:nvGraphicFramePr>
        <p:xfrm>
          <a:off x="4422775" y="2974975"/>
          <a:ext cx="4143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15640" imgH="228600" progId="Equation.3">
                  <p:embed/>
                </p:oleObj>
              </mc:Choice>
              <mc:Fallback>
                <p:oleObj name="公式" r:id="rId8" imgW="21564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422775" y="2974975"/>
                        <a:ext cx="4143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40"/>
          <p:cNvGraphicFramePr>
            <a:graphicFrameLocks noChangeAspect="1"/>
          </p:cNvGraphicFramePr>
          <p:nvPr/>
        </p:nvGraphicFramePr>
        <p:xfrm>
          <a:off x="2425700" y="4191000"/>
          <a:ext cx="4397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28600" imgH="228600" progId="Equation.3">
                  <p:embed/>
                </p:oleObj>
              </mc:Choice>
              <mc:Fallback>
                <p:oleObj name="公式" r:id="rId10" imgW="2286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425700" y="4191000"/>
                        <a:ext cx="4397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62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11270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1273" name="Rectangle 6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</a:rPr>
              <a:t>四、测定弦线上横波的传播速度</a:t>
            </a:r>
            <a:r>
              <a:rPr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2743200" y="3178175"/>
            <a:ext cx="0" cy="315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 flipH="1">
            <a:off x="4953000" y="3178175"/>
            <a:ext cx="1274763" cy="4794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10"/>
          <p:cNvSpPr>
            <a:spLocks noChangeShapeType="1"/>
          </p:cNvSpPr>
          <p:nvPr/>
        </p:nvSpPr>
        <p:spPr bwMode="auto">
          <a:xfrm>
            <a:off x="2743200" y="3305175"/>
            <a:ext cx="34845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6227763" y="4030663"/>
            <a:ext cx="0" cy="315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2743200" y="4157663"/>
            <a:ext cx="34845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20"/>
          <p:cNvSpPr>
            <a:spLocks noChangeShapeType="1"/>
          </p:cNvSpPr>
          <p:nvPr/>
        </p:nvSpPr>
        <p:spPr bwMode="auto">
          <a:xfrm>
            <a:off x="2743200" y="4918075"/>
            <a:ext cx="0" cy="31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21"/>
          <p:cNvSpPr>
            <a:spLocks noChangeShapeType="1"/>
          </p:cNvSpPr>
          <p:nvPr/>
        </p:nvSpPr>
        <p:spPr bwMode="auto">
          <a:xfrm>
            <a:off x="6227763" y="4918075"/>
            <a:ext cx="0" cy="31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3090" name="Object 34"/>
          <p:cNvGraphicFramePr>
            <a:graphicFrameLocks noGrp="1" noChangeAspect="1"/>
          </p:cNvGraphicFramePr>
          <p:nvPr>
            <p:ph sz="half" idx="1"/>
          </p:nvPr>
        </p:nvGraphicFramePr>
        <p:xfrm>
          <a:off x="3200400" y="2514600"/>
          <a:ext cx="28194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30040" imgH="469800" progId="Equation.3">
                  <p:embed/>
                </p:oleObj>
              </mc:Choice>
              <mc:Fallback>
                <p:oleObj name="公式" r:id="rId4" imgW="1130040" imgH="469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8194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95" name="Object 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0400" y="4910138"/>
          <a:ext cx="25146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77760" imgH="393480" progId="Equation.3">
                  <p:embed/>
                </p:oleObj>
              </mc:Choice>
              <mc:Fallback>
                <p:oleObj name="公式" r:id="rId6" imgW="97776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10138"/>
                        <a:ext cx="25146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93" name="Rectangle 37"/>
          <p:cNvSpPr>
            <a:spLocks noChangeArrowheads="1"/>
          </p:cNvSpPr>
          <p:nvPr/>
        </p:nvSpPr>
        <p:spPr bwMode="auto">
          <a:xfrm>
            <a:off x="838200" y="3962400"/>
            <a:ext cx="7996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400"/>
              <a:t>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）在同一张力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zh-CN" altLang="en-US" sz="2400"/>
              <a:t>条件下，测出共振频率及波长，测量弦线中的</a:t>
            </a:r>
            <a:r>
              <a:rPr lang="zh-CN" altLang="en-US" sz="2400">
                <a:latin typeface="Times New Roman" panose="02020603050405020304" pitchFamily="18" charset="0"/>
              </a:rPr>
              <a:t>横波波速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endParaRPr lang="en-US" altLang="zh-CN" sz="2400" i="1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62000" y="1757363"/>
            <a:ext cx="7824788" cy="895350"/>
            <a:chOff x="480" y="1107"/>
            <a:chExt cx="4929" cy="564"/>
          </a:xfrm>
        </p:grpSpPr>
        <p:sp>
          <p:nvSpPr>
            <p:cNvPr id="11283" name="Rectangle 36"/>
            <p:cNvSpPr>
              <a:spLocks noChangeArrowheads="1"/>
            </p:cNvSpPr>
            <p:nvPr/>
          </p:nvSpPr>
          <p:spPr bwMode="gray">
            <a:xfrm>
              <a:off x="480" y="1107"/>
              <a:ext cx="4929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（</a:t>
              </a:r>
              <a:r>
                <a:rPr lang="en-US" altLang="zh-CN" sz="2400">
                  <a:latin typeface="Times New Roman" panose="02020603050405020304" pitchFamily="18" charset="0"/>
                </a:rPr>
                <a:t>1</a:t>
              </a:r>
              <a:r>
                <a:rPr lang="zh-CN" altLang="en-US" sz="2400">
                  <a:latin typeface="Times New Roman" panose="02020603050405020304" pitchFamily="18" charset="0"/>
                </a:rPr>
                <a:t>）测得张力</a:t>
              </a:r>
              <a:r>
                <a:rPr lang="en-US" altLang="zh-CN" sz="2400" i="1">
                  <a:latin typeface="Times New Roman" panose="02020603050405020304" pitchFamily="18" charset="0"/>
                </a:rPr>
                <a:t>T</a:t>
              </a:r>
              <a:r>
                <a:rPr lang="zh-CN" altLang="en-US" sz="2400">
                  <a:latin typeface="Times New Roman" panose="02020603050405020304" pitchFamily="18" charset="0"/>
                </a:rPr>
                <a:t>及所测线密度    ，测定弦线中的横波波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latin typeface="Times New Roman" panose="02020603050405020304" pitchFamily="18" charset="0"/>
                </a:rPr>
                <a:t>速</a:t>
              </a:r>
              <a:r>
                <a:rPr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lang="en-US" altLang="zh-CN" sz="24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1268" name="Object 42"/>
            <p:cNvGraphicFramePr>
              <a:graphicFrameLocks noChangeAspect="1"/>
            </p:cNvGraphicFramePr>
            <p:nvPr/>
          </p:nvGraphicFramePr>
          <p:xfrm>
            <a:off x="3056" y="1152"/>
            <a:ext cx="2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39680" imgH="164880" progId="Equation.3">
                    <p:embed/>
                  </p:oleObj>
                </mc:Choice>
                <mc:Fallback>
                  <p:oleObj name="公式" r:id="rId8" imgW="139680" imgH="1648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3056" y="1152"/>
                          <a:ext cx="20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12292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>
            <a:off x="2743200" y="3178175"/>
            <a:ext cx="0" cy="315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H="1">
            <a:off x="4953000" y="3178175"/>
            <a:ext cx="1274763" cy="4794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2743200" y="3305175"/>
            <a:ext cx="34845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3048000"/>
            <a:ext cx="4191000" cy="609600"/>
            <a:chOff x="1872" y="1920"/>
            <a:chExt cx="864" cy="384"/>
          </a:xfrm>
        </p:grpSpPr>
        <p:sp>
          <p:nvSpPr>
            <p:cNvPr id="12320" name="Freeform 12"/>
            <p:cNvSpPr>
              <a:spLocks/>
            </p:cNvSpPr>
            <p:nvPr/>
          </p:nvSpPr>
          <p:spPr bwMode="auto">
            <a:xfrm>
              <a:off x="1872" y="1920"/>
              <a:ext cx="864" cy="192"/>
            </a:xfrm>
            <a:custGeom>
              <a:avLst/>
              <a:gdLst>
                <a:gd name="T0" fmla="*/ 0 w 2112"/>
                <a:gd name="T1" fmla="*/ 192 h 195"/>
                <a:gd name="T2" fmla="*/ 431 w 2112"/>
                <a:gd name="T3" fmla="*/ 0 h 195"/>
                <a:gd name="T4" fmla="*/ 864 w 2112"/>
                <a:gd name="T5" fmla="*/ 192 h 195"/>
                <a:gd name="T6" fmla="*/ 0 60000 65536"/>
                <a:gd name="T7" fmla="*/ 0 60000 65536"/>
                <a:gd name="T8" fmla="*/ 0 60000 65536"/>
                <a:gd name="T9" fmla="*/ 0 w 2112"/>
                <a:gd name="T10" fmla="*/ 0 h 195"/>
                <a:gd name="T11" fmla="*/ 2112 w 2112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95">
                  <a:moveTo>
                    <a:pt x="0" y="195"/>
                  </a:moveTo>
                  <a:cubicBezTo>
                    <a:pt x="176" y="163"/>
                    <a:pt x="702" y="0"/>
                    <a:pt x="1054" y="0"/>
                  </a:cubicBezTo>
                  <a:cubicBezTo>
                    <a:pt x="1406" y="0"/>
                    <a:pt x="1892" y="155"/>
                    <a:pt x="2112" y="195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Freeform 13"/>
            <p:cNvSpPr>
              <a:spLocks/>
            </p:cNvSpPr>
            <p:nvPr/>
          </p:nvSpPr>
          <p:spPr bwMode="auto">
            <a:xfrm flipV="1">
              <a:off x="1872" y="2112"/>
              <a:ext cx="864" cy="192"/>
            </a:xfrm>
            <a:custGeom>
              <a:avLst/>
              <a:gdLst>
                <a:gd name="T0" fmla="*/ 0 w 2112"/>
                <a:gd name="T1" fmla="*/ 192 h 195"/>
                <a:gd name="T2" fmla="*/ 431 w 2112"/>
                <a:gd name="T3" fmla="*/ 0 h 195"/>
                <a:gd name="T4" fmla="*/ 864 w 2112"/>
                <a:gd name="T5" fmla="*/ 192 h 195"/>
                <a:gd name="T6" fmla="*/ 0 60000 65536"/>
                <a:gd name="T7" fmla="*/ 0 60000 65536"/>
                <a:gd name="T8" fmla="*/ 0 60000 65536"/>
                <a:gd name="T9" fmla="*/ 0 w 2112"/>
                <a:gd name="T10" fmla="*/ 0 h 195"/>
                <a:gd name="T11" fmla="*/ 2112 w 2112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95">
                  <a:moveTo>
                    <a:pt x="0" y="195"/>
                  </a:moveTo>
                  <a:cubicBezTo>
                    <a:pt x="176" y="163"/>
                    <a:pt x="702" y="0"/>
                    <a:pt x="1054" y="0"/>
                  </a:cubicBezTo>
                  <a:cubicBezTo>
                    <a:pt x="1406" y="0"/>
                    <a:pt x="1892" y="155"/>
                    <a:pt x="2112" y="195"/>
                  </a:cubicBezTo>
                </a:path>
              </a:pathLst>
            </a:custGeom>
            <a:noFill/>
            <a:ln w="28575" cmpd="sng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9" name="Line 14"/>
          <p:cNvSpPr>
            <a:spLocks noChangeShapeType="1"/>
          </p:cNvSpPr>
          <p:nvPr/>
        </p:nvSpPr>
        <p:spPr bwMode="auto">
          <a:xfrm>
            <a:off x="2743200" y="4030663"/>
            <a:ext cx="0" cy="315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15"/>
          <p:cNvSpPr>
            <a:spLocks noChangeShapeType="1"/>
          </p:cNvSpPr>
          <p:nvPr/>
        </p:nvSpPr>
        <p:spPr bwMode="auto">
          <a:xfrm>
            <a:off x="6227763" y="4030663"/>
            <a:ext cx="0" cy="315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6"/>
          <p:cNvSpPr>
            <a:spLocks noChangeShapeType="1"/>
          </p:cNvSpPr>
          <p:nvPr/>
        </p:nvSpPr>
        <p:spPr bwMode="auto">
          <a:xfrm>
            <a:off x="2743200" y="4157663"/>
            <a:ext cx="34845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676400" y="3911600"/>
            <a:ext cx="4191000" cy="584200"/>
            <a:chOff x="1872" y="2464"/>
            <a:chExt cx="1776" cy="368"/>
          </a:xfrm>
        </p:grpSpPr>
        <p:sp>
          <p:nvSpPr>
            <p:cNvPr id="12318" name="Freeform 18"/>
            <p:cNvSpPr>
              <a:spLocks/>
            </p:cNvSpPr>
            <p:nvPr/>
          </p:nvSpPr>
          <p:spPr bwMode="auto">
            <a:xfrm>
              <a:off x="1872" y="2465"/>
              <a:ext cx="1776" cy="367"/>
            </a:xfrm>
            <a:custGeom>
              <a:avLst/>
              <a:gdLst>
                <a:gd name="T0" fmla="*/ 0 w 2112"/>
                <a:gd name="T1" fmla="*/ 193 h 444"/>
                <a:gd name="T2" fmla="*/ 425 w 2112"/>
                <a:gd name="T3" fmla="*/ 1 h 444"/>
                <a:gd name="T4" fmla="*/ 875 w 2112"/>
                <a:gd name="T5" fmla="*/ 189 h 444"/>
                <a:gd name="T6" fmla="*/ 1303 w 2112"/>
                <a:gd name="T7" fmla="*/ 366 h 444"/>
                <a:gd name="T8" fmla="*/ 1776 w 2112"/>
                <a:gd name="T9" fmla="*/ 19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Freeform 19"/>
            <p:cNvSpPr>
              <a:spLocks/>
            </p:cNvSpPr>
            <p:nvPr/>
          </p:nvSpPr>
          <p:spPr bwMode="auto">
            <a:xfrm flipV="1">
              <a:off x="1872" y="2464"/>
              <a:ext cx="1776" cy="368"/>
            </a:xfrm>
            <a:custGeom>
              <a:avLst/>
              <a:gdLst>
                <a:gd name="T0" fmla="*/ 0 w 2112"/>
                <a:gd name="T1" fmla="*/ 194 h 444"/>
                <a:gd name="T2" fmla="*/ 425 w 2112"/>
                <a:gd name="T3" fmla="*/ 1 h 444"/>
                <a:gd name="T4" fmla="*/ 875 w 2112"/>
                <a:gd name="T5" fmla="*/ 190 h 444"/>
                <a:gd name="T6" fmla="*/ 1303 w 2112"/>
                <a:gd name="T7" fmla="*/ 367 h 444"/>
                <a:gd name="T8" fmla="*/ 1776 w 2112"/>
                <a:gd name="T9" fmla="*/ 194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28575" cmpd="sng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3" name="Line 20"/>
          <p:cNvSpPr>
            <a:spLocks noChangeShapeType="1"/>
          </p:cNvSpPr>
          <p:nvPr/>
        </p:nvSpPr>
        <p:spPr bwMode="auto">
          <a:xfrm>
            <a:off x="2743200" y="4918075"/>
            <a:ext cx="0" cy="31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1"/>
          <p:cNvSpPr>
            <a:spLocks noChangeShapeType="1"/>
          </p:cNvSpPr>
          <p:nvPr/>
        </p:nvSpPr>
        <p:spPr bwMode="auto">
          <a:xfrm>
            <a:off x="6227763" y="4918075"/>
            <a:ext cx="0" cy="31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676400" y="4775200"/>
            <a:ext cx="4191000" cy="609600"/>
            <a:chOff x="1872" y="3008"/>
            <a:chExt cx="2640" cy="384"/>
          </a:xfrm>
        </p:grpSpPr>
        <p:sp>
          <p:nvSpPr>
            <p:cNvPr id="12314" name="Freeform 23"/>
            <p:cNvSpPr>
              <a:spLocks/>
            </p:cNvSpPr>
            <p:nvPr/>
          </p:nvSpPr>
          <p:spPr bwMode="auto">
            <a:xfrm>
              <a:off x="1872" y="3025"/>
              <a:ext cx="1776" cy="367"/>
            </a:xfrm>
            <a:custGeom>
              <a:avLst/>
              <a:gdLst>
                <a:gd name="T0" fmla="*/ 0 w 2112"/>
                <a:gd name="T1" fmla="*/ 193 h 444"/>
                <a:gd name="T2" fmla="*/ 425 w 2112"/>
                <a:gd name="T3" fmla="*/ 1 h 444"/>
                <a:gd name="T4" fmla="*/ 875 w 2112"/>
                <a:gd name="T5" fmla="*/ 189 h 444"/>
                <a:gd name="T6" fmla="*/ 1303 w 2112"/>
                <a:gd name="T7" fmla="*/ 366 h 444"/>
                <a:gd name="T8" fmla="*/ 1776 w 2112"/>
                <a:gd name="T9" fmla="*/ 19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Freeform 24"/>
            <p:cNvSpPr>
              <a:spLocks/>
            </p:cNvSpPr>
            <p:nvPr/>
          </p:nvSpPr>
          <p:spPr bwMode="auto">
            <a:xfrm flipV="1">
              <a:off x="1872" y="3024"/>
              <a:ext cx="1776" cy="368"/>
            </a:xfrm>
            <a:custGeom>
              <a:avLst/>
              <a:gdLst>
                <a:gd name="T0" fmla="*/ 0 w 2112"/>
                <a:gd name="T1" fmla="*/ 194 h 444"/>
                <a:gd name="T2" fmla="*/ 425 w 2112"/>
                <a:gd name="T3" fmla="*/ 1 h 444"/>
                <a:gd name="T4" fmla="*/ 875 w 2112"/>
                <a:gd name="T5" fmla="*/ 190 h 444"/>
                <a:gd name="T6" fmla="*/ 1303 w 2112"/>
                <a:gd name="T7" fmla="*/ 367 h 444"/>
                <a:gd name="T8" fmla="*/ 1776 w 2112"/>
                <a:gd name="T9" fmla="*/ 194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28575" cmpd="sng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Freeform 25"/>
            <p:cNvSpPr>
              <a:spLocks/>
            </p:cNvSpPr>
            <p:nvPr/>
          </p:nvSpPr>
          <p:spPr bwMode="auto">
            <a:xfrm>
              <a:off x="3648" y="3008"/>
              <a:ext cx="864" cy="192"/>
            </a:xfrm>
            <a:custGeom>
              <a:avLst/>
              <a:gdLst>
                <a:gd name="T0" fmla="*/ 0 w 2112"/>
                <a:gd name="T1" fmla="*/ 192 h 195"/>
                <a:gd name="T2" fmla="*/ 431 w 2112"/>
                <a:gd name="T3" fmla="*/ 0 h 195"/>
                <a:gd name="T4" fmla="*/ 864 w 2112"/>
                <a:gd name="T5" fmla="*/ 192 h 195"/>
                <a:gd name="T6" fmla="*/ 0 60000 65536"/>
                <a:gd name="T7" fmla="*/ 0 60000 65536"/>
                <a:gd name="T8" fmla="*/ 0 60000 65536"/>
                <a:gd name="T9" fmla="*/ 0 w 2112"/>
                <a:gd name="T10" fmla="*/ 0 h 195"/>
                <a:gd name="T11" fmla="*/ 2112 w 2112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95">
                  <a:moveTo>
                    <a:pt x="0" y="195"/>
                  </a:moveTo>
                  <a:cubicBezTo>
                    <a:pt x="176" y="163"/>
                    <a:pt x="702" y="0"/>
                    <a:pt x="1054" y="0"/>
                  </a:cubicBezTo>
                  <a:cubicBezTo>
                    <a:pt x="1406" y="0"/>
                    <a:pt x="1892" y="155"/>
                    <a:pt x="2112" y="195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Freeform 26"/>
            <p:cNvSpPr>
              <a:spLocks/>
            </p:cNvSpPr>
            <p:nvPr/>
          </p:nvSpPr>
          <p:spPr bwMode="auto">
            <a:xfrm flipV="1">
              <a:off x="3648" y="3200"/>
              <a:ext cx="864" cy="192"/>
            </a:xfrm>
            <a:custGeom>
              <a:avLst/>
              <a:gdLst>
                <a:gd name="T0" fmla="*/ 0 w 2112"/>
                <a:gd name="T1" fmla="*/ 192 h 195"/>
                <a:gd name="T2" fmla="*/ 431 w 2112"/>
                <a:gd name="T3" fmla="*/ 0 h 195"/>
                <a:gd name="T4" fmla="*/ 864 w 2112"/>
                <a:gd name="T5" fmla="*/ 192 h 195"/>
                <a:gd name="T6" fmla="*/ 0 60000 65536"/>
                <a:gd name="T7" fmla="*/ 0 60000 65536"/>
                <a:gd name="T8" fmla="*/ 0 60000 65536"/>
                <a:gd name="T9" fmla="*/ 0 w 2112"/>
                <a:gd name="T10" fmla="*/ 0 h 195"/>
                <a:gd name="T11" fmla="*/ 2112 w 2112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195">
                  <a:moveTo>
                    <a:pt x="0" y="195"/>
                  </a:moveTo>
                  <a:cubicBezTo>
                    <a:pt x="176" y="163"/>
                    <a:pt x="702" y="0"/>
                    <a:pt x="1054" y="0"/>
                  </a:cubicBezTo>
                  <a:cubicBezTo>
                    <a:pt x="1406" y="0"/>
                    <a:pt x="1892" y="155"/>
                    <a:pt x="2112" y="195"/>
                  </a:cubicBezTo>
                </a:path>
              </a:pathLst>
            </a:custGeom>
            <a:noFill/>
            <a:ln w="28575" cmpd="sng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6019800" y="2971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>
            <a:off x="1676400" y="25908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53" name="Line 29"/>
          <p:cNvSpPr>
            <a:spLocks noChangeShapeType="1"/>
          </p:cNvSpPr>
          <p:nvPr/>
        </p:nvSpPr>
        <p:spPr bwMode="auto">
          <a:xfrm>
            <a:off x="5867400" y="25908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6019800" y="3962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=2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6019800" y="48768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=3</a:t>
            </a:r>
          </a:p>
        </p:txBody>
      </p:sp>
      <p:sp>
        <p:nvSpPr>
          <p:cNvPr id="12311" name="Rectangle 33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</a:rPr>
              <a:t>四、测定弦线上横波的传播速度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0" y="1676400"/>
            <a:ext cx="8915400" cy="488950"/>
            <a:chOff x="0" y="1056"/>
            <a:chExt cx="5616" cy="308"/>
          </a:xfrm>
        </p:grpSpPr>
        <p:sp>
          <p:nvSpPr>
            <p:cNvPr id="12313" name="Rectangle 7"/>
            <p:cNvSpPr>
              <a:spLocks noChangeArrowheads="1"/>
            </p:cNvSpPr>
            <p:nvPr/>
          </p:nvSpPr>
          <p:spPr bwMode="auto">
            <a:xfrm>
              <a:off x="0" y="1056"/>
              <a:ext cx="561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2600">
                  <a:latin typeface="Times New Roman" panose="02020603050405020304" pitchFamily="18" charset="0"/>
                </a:rPr>
                <a:t>      </a:t>
              </a:r>
              <a:r>
                <a:rPr kumimoji="1" lang="en-US" altLang="zh-CN" sz="2600" b="1">
                  <a:latin typeface="Times New Roman" panose="02020603050405020304" pitchFamily="18" charset="0"/>
                </a:rPr>
                <a:t>1.</a:t>
              </a:r>
              <a:r>
                <a:rPr kumimoji="1" lang="en-US" altLang="zh-CN" sz="260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600" b="1">
                  <a:latin typeface="Times New Roman" panose="02020603050405020304" pitchFamily="18" charset="0"/>
                </a:rPr>
                <a:t>砝码质量</a:t>
              </a:r>
              <a:r>
                <a:rPr kumimoji="1" lang="en-US" altLang="zh-CN" sz="2600" b="1" i="1">
                  <a:latin typeface="Times New Roman" panose="02020603050405020304" pitchFamily="18" charset="0"/>
                </a:rPr>
                <a:t>m</a:t>
              </a:r>
              <a:r>
                <a:rPr kumimoji="1" lang="zh-CN" altLang="en-US" sz="2600" b="1">
                  <a:latin typeface="Times New Roman" panose="02020603050405020304" pitchFamily="18" charset="0"/>
                </a:rPr>
                <a:t>不变，固定</a:t>
              </a:r>
              <a:r>
                <a:rPr kumimoji="1" lang="en-US" altLang="zh-CN" sz="2600" b="1" i="1">
                  <a:latin typeface="Times New Roman" panose="02020603050405020304" pitchFamily="18" charset="0"/>
                </a:rPr>
                <a:t>L=</a:t>
              </a:r>
              <a:r>
                <a:rPr kumimoji="1" lang="en-US" altLang="zh-CN" sz="2600" b="1">
                  <a:latin typeface="Times New Roman" panose="02020603050405020304" pitchFamily="18" charset="0"/>
                </a:rPr>
                <a:t>0.9m</a:t>
              </a:r>
              <a:r>
                <a:rPr kumimoji="1" lang="en-US" altLang="zh-CN" sz="2600" b="1" i="1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600" b="1">
                  <a:latin typeface="Times New Roman" panose="02020603050405020304" pitchFamily="18" charset="0"/>
                </a:rPr>
                <a:t>调节频率    。</a:t>
              </a:r>
            </a:p>
          </p:txBody>
        </p:sp>
        <p:graphicFrame>
          <p:nvGraphicFramePr>
            <p:cNvPr id="12290" name="Object 35"/>
            <p:cNvGraphicFramePr>
              <a:graphicFrameLocks noChangeAspect="1"/>
            </p:cNvGraphicFramePr>
            <p:nvPr/>
          </p:nvGraphicFramePr>
          <p:xfrm>
            <a:off x="4250" y="1108"/>
            <a:ext cx="21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39680" progId="Equation.3">
                    <p:embed/>
                  </p:oleObj>
                </mc:Choice>
                <mc:Fallback>
                  <p:oleObj name="公式" r:id="rId4" imgW="126720" imgH="1396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4250" y="1108"/>
                          <a:ext cx="21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51" grpId="0"/>
      <p:bldP spid="180254" grpId="0"/>
      <p:bldP spid="1802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13317" name="Picture 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100013" y="6248400"/>
            <a:ext cx="508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609600" y="1219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</a:rPr>
              <a:t>原始数据记录表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457200" y="19812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      T= </a:t>
            </a:r>
            <a:r>
              <a:rPr kumimoji="1" lang="en-US" altLang="zh-CN" sz="2400" b="1" u="sng">
                <a:latin typeface="Times New Roman" panose="02020603050405020304" pitchFamily="18" charset="0"/>
              </a:rPr>
              <a:t>      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弦长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L= </a:t>
            </a:r>
            <a:r>
              <a:rPr kumimoji="1" lang="en-US" altLang="zh-CN" sz="2400" b="1" u="sng">
                <a:latin typeface="Times New Roman" panose="02020603050405020304" pitchFamily="18" charset="0"/>
              </a:rPr>
              <a:t>0.9m</a:t>
            </a:r>
            <a:endParaRPr kumimoji="1" lang="el-GR" altLang="en-US" sz="2400" b="1" u="sng">
              <a:latin typeface="Times New Roman" panose="02020603050405020304" pitchFamily="18" charset="0"/>
            </a:endParaRPr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3505200" y="2667000"/>
            <a:ext cx="1339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波腹段数</a:t>
            </a:r>
            <a:r>
              <a:rPr kumimoji="1" lang="en-US" altLang="zh-CN" i="1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3323" name="Rectangle 15"/>
          <p:cNvSpPr>
            <a:spLocks noChangeArrowheads="1"/>
          </p:cNvSpPr>
          <p:nvPr/>
        </p:nvSpPr>
        <p:spPr bwMode="auto">
          <a:xfrm>
            <a:off x="1295400" y="2667000"/>
            <a:ext cx="175736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频率</a:t>
            </a:r>
            <a:r>
              <a:rPr kumimoji="1" lang="en-US" altLang="zh-CN">
                <a:latin typeface="Times New Roman" panose="02020603050405020304" pitchFamily="18" charset="0"/>
              </a:rPr>
              <a:t>/Hz</a:t>
            </a:r>
          </a:p>
        </p:txBody>
      </p:sp>
      <p:sp>
        <p:nvSpPr>
          <p:cNvPr id="13324" name="Rectangle 16"/>
          <p:cNvSpPr>
            <a:spLocks noChangeArrowheads="1"/>
          </p:cNvSpPr>
          <p:nvPr/>
        </p:nvSpPr>
        <p:spPr bwMode="auto">
          <a:xfrm>
            <a:off x="476250" y="38862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25" name="Line 17"/>
          <p:cNvSpPr>
            <a:spLocks noChangeShapeType="1"/>
          </p:cNvSpPr>
          <p:nvPr/>
        </p:nvSpPr>
        <p:spPr bwMode="auto">
          <a:xfrm>
            <a:off x="152400" y="2514600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Line 18"/>
          <p:cNvSpPr>
            <a:spLocks noChangeShapeType="1"/>
          </p:cNvSpPr>
          <p:nvPr/>
        </p:nvSpPr>
        <p:spPr bwMode="auto">
          <a:xfrm>
            <a:off x="152400" y="5257800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9"/>
          <p:cNvSpPr>
            <a:spLocks noChangeShapeType="1"/>
          </p:cNvSpPr>
          <p:nvPr/>
        </p:nvSpPr>
        <p:spPr bwMode="auto">
          <a:xfrm>
            <a:off x="-57150" y="2971800"/>
            <a:ext cx="0" cy="4476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>
            <a:off x="9144000" y="2971800"/>
            <a:ext cx="0" cy="4476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>
            <a:off x="-57150" y="3419475"/>
            <a:ext cx="0" cy="2219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>
            <a:off x="9144000" y="3419475"/>
            <a:ext cx="0" cy="2219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gray">
          <a:xfrm>
            <a:off x="152400" y="30480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32" name="Rectangle 26"/>
          <p:cNvSpPr>
            <a:spLocks noChangeArrowheads="1"/>
          </p:cNvSpPr>
          <p:nvPr/>
        </p:nvSpPr>
        <p:spPr bwMode="auto">
          <a:xfrm>
            <a:off x="476250" y="32766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33" name="Rectangle 27"/>
          <p:cNvSpPr>
            <a:spLocks noChangeArrowheads="1"/>
          </p:cNvSpPr>
          <p:nvPr/>
        </p:nvSpPr>
        <p:spPr bwMode="auto">
          <a:xfrm>
            <a:off x="476250" y="45720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304800" y="26670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序号</a:t>
            </a:r>
          </a:p>
        </p:txBody>
      </p:sp>
      <p:sp>
        <p:nvSpPr>
          <p:cNvPr id="13335" name="Rectangle 30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</a:rPr>
              <a:t>四、测定弦线上横波的传播速度</a:t>
            </a:r>
          </a:p>
        </p:txBody>
      </p:sp>
      <p:graphicFrame>
        <p:nvGraphicFramePr>
          <p:cNvPr id="13314" name="Object 34"/>
          <p:cNvGraphicFramePr>
            <a:graphicFrameLocks noGrp="1" noChangeAspect="1"/>
          </p:cNvGraphicFramePr>
          <p:nvPr>
            <p:ph sz="half" idx="1"/>
          </p:nvPr>
        </p:nvGraphicFramePr>
        <p:xfrm>
          <a:off x="5486400" y="2590800"/>
          <a:ext cx="1174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96880" imgH="203040" progId="Equation.3">
                  <p:embed/>
                </p:oleObj>
              </mc:Choice>
              <mc:Fallback>
                <p:oleObj name="公式" r:id="rId3" imgW="596880" imgH="2030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11747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6"/>
          <p:cNvGraphicFramePr>
            <a:graphicFrameLocks noGrp="1" noChangeAspect="1"/>
          </p:cNvGraphicFramePr>
          <p:nvPr>
            <p:ph sz="half" idx="2"/>
          </p:nvPr>
        </p:nvGraphicFramePr>
        <p:xfrm>
          <a:off x="7391400" y="2590800"/>
          <a:ext cx="11763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83920" imgH="215640" progId="Equation.3">
                  <p:embed/>
                </p:oleObj>
              </mc:Choice>
              <mc:Fallback>
                <p:oleObj name="公式" r:id="rId5" imgW="583920" imgH="2156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90800"/>
                        <a:ext cx="11763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14343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914400" y="1219200"/>
            <a:ext cx="7329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latin typeface="Times New Roman" panose="02020603050405020304" pitchFamily="18" charset="0"/>
              </a:rPr>
              <a:t>数据处理</a:t>
            </a:r>
            <a:r>
              <a:rPr lang="zh-CN" altLang="en-US" sz="2400">
                <a:latin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14347" name="Rectangle 8"/>
          <p:cNvSpPr>
            <a:spLocks noChangeArrowheads="1"/>
          </p:cNvSpPr>
          <p:nvPr/>
        </p:nvSpPr>
        <p:spPr bwMode="auto">
          <a:xfrm>
            <a:off x="4343400" y="26670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latin typeface="宋体" panose="02010600030101010101" pitchFamily="2" charset="-122"/>
              </a:rPr>
              <a:t>计算</a:t>
            </a:r>
            <a:endParaRPr lang="zh-CN" altLang="en-US" sz="2000" i="1"/>
          </a:p>
        </p:txBody>
      </p:sp>
      <p:sp>
        <p:nvSpPr>
          <p:cNvPr id="14348" name="AutoShape 9"/>
          <p:cNvSpPr>
            <a:spLocks noChangeAspect="1" noChangeArrowheads="1" noTextEdit="1"/>
          </p:cNvSpPr>
          <p:nvPr/>
        </p:nvSpPr>
        <p:spPr bwMode="auto">
          <a:xfrm>
            <a:off x="2514600" y="2401888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Rectangle 10"/>
          <p:cNvSpPr>
            <a:spLocks noChangeArrowheads="1"/>
          </p:cNvSpPr>
          <p:nvPr/>
        </p:nvSpPr>
        <p:spPr bwMode="auto">
          <a:xfrm>
            <a:off x="2719388" y="2905125"/>
            <a:ext cx="1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1219200" y="1998663"/>
            <a:ext cx="1860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）实验值</a:t>
            </a:r>
          </a:p>
        </p:txBody>
      </p:sp>
      <p:sp>
        <p:nvSpPr>
          <p:cNvPr id="14351" name="Rectangle 18"/>
          <p:cNvSpPr>
            <a:spLocks noChangeArrowheads="1"/>
          </p:cNvSpPr>
          <p:nvPr/>
        </p:nvSpPr>
        <p:spPr bwMode="auto">
          <a:xfrm>
            <a:off x="1295400" y="5257800"/>
            <a:ext cx="27749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）计算百分误差</a:t>
            </a:r>
            <a:endParaRPr lang="el-GR" altLang="zh-CN" sz="2400">
              <a:latin typeface="宋体" panose="02010600030101010101" pitchFamily="2" charset="-122"/>
            </a:endParaRPr>
          </a:p>
        </p:txBody>
      </p:sp>
      <p:graphicFrame>
        <p:nvGraphicFramePr>
          <p:cNvPr id="14338" name="Object 19"/>
          <p:cNvGraphicFramePr>
            <a:graphicFrameLocks noChangeAspect="1"/>
          </p:cNvGraphicFramePr>
          <p:nvPr/>
        </p:nvGraphicFramePr>
        <p:xfrm>
          <a:off x="4210050" y="4953000"/>
          <a:ext cx="264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0480" imgH="482400" progId="Equation.3">
                  <p:embed/>
                </p:oleObj>
              </mc:Choice>
              <mc:Fallback>
                <p:oleObj name="公式" r:id="rId4" imgW="1320480" imgH="482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953000"/>
                        <a:ext cx="264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20"/>
          <p:cNvSpPr>
            <a:spLocks noChangeArrowheads="1"/>
          </p:cNvSpPr>
          <p:nvPr/>
        </p:nvSpPr>
        <p:spPr bwMode="auto">
          <a:xfrm>
            <a:off x="1219200" y="3429000"/>
            <a:ext cx="22415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 理论值：</a:t>
            </a:r>
          </a:p>
        </p:txBody>
      </p:sp>
      <p:graphicFrame>
        <p:nvGraphicFramePr>
          <p:cNvPr id="14339" name="Object 21"/>
          <p:cNvGraphicFramePr>
            <a:graphicFrameLocks noChangeAspect="1"/>
          </p:cNvGraphicFramePr>
          <p:nvPr/>
        </p:nvGraphicFramePr>
        <p:xfrm>
          <a:off x="4995863" y="2706688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5640" imgH="228600" progId="Equation.3">
                  <p:embed/>
                </p:oleObj>
              </mc:Choice>
              <mc:Fallback>
                <p:oleObj name="公式" r:id="rId6" imgW="21564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995863" y="2706688"/>
                        <a:ext cx="41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Rectangle 23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</a:rPr>
              <a:t>四、测定弦线上横波的传播速度</a:t>
            </a:r>
          </a:p>
        </p:txBody>
      </p:sp>
      <p:graphicFrame>
        <p:nvGraphicFramePr>
          <p:cNvPr id="14340" name="Object 24"/>
          <p:cNvGraphicFramePr>
            <a:graphicFrameLocks noChangeAspect="1"/>
          </p:cNvGraphicFramePr>
          <p:nvPr/>
        </p:nvGraphicFramePr>
        <p:xfrm>
          <a:off x="1905000" y="2387600"/>
          <a:ext cx="22860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77760" imgH="393480" progId="Equation.3">
                  <p:embed/>
                </p:oleObj>
              </mc:Choice>
              <mc:Fallback>
                <p:oleObj name="公式" r:id="rId8" imgW="97776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87600"/>
                        <a:ext cx="22860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25"/>
          <p:cNvGraphicFramePr>
            <a:graphicFrameLocks noChangeAspect="1"/>
          </p:cNvGraphicFramePr>
          <p:nvPr/>
        </p:nvGraphicFramePr>
        <p:xfrm>
          <a:off x="1905000" y="3921125"/>
          <a:ext cx="25908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30040" imgH="469800" progId="Equation.3">
                  <p:embed/>
                </p:oleObj>
              </mc:Choice>
              <mc:Fallback>
                <p:oleObj name="公式" r:id="rId10" imgW="113004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21125"/>
                        <a:ext cx="25908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62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34819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34822" name="Rectangle 6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五、测定弦线上横波的频率</a:t>
            </a:r>
            <a:r>
              <a:rPr lang="el-GR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ν</a:t>
            </a:r>
            <a:endParaRPr lang="el-GR" altLang="zh-CN" sz="2400" b="1" i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743200" y="3178175"/>
            <a:ext cx="0" cy="315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4953000" y="3178175"/>
            <a:ext cx="1274763" cy="4794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2743200" y="3305175"/>
            <a:ext cx="34845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227763" y="4030663"/>
            <a:ext cx="0" cy="315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2743200" y="4157663"/>
            <a:ext cx="34845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2743200" y="4918075"/>
            <a:ext cx="0" cy="31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6227763" y="4918075"/>
            <a:ext cx="0" cy="3143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9" name="Rectangle 29"/>
          <p:cNvSpPr>
            <a:spLocks noChangeArrowheads="1"/>
          </p:cNvSpPr>
          <p:nvPr/>
        </p:nvSpPr>
        <p:spPr bwMode="auto">
          <a:xfrm>
            <a:off x="228600" y="3381375"/>
            <a:ext cx="4572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/>
              <a:t>根据波动理论，弦线中横波的传播速度为：</a:t>
            </a:r>
          </a:p>
        </p:txBody>
      </p:sp>
      <p:sp>
        <p:nvSpPr>
          <p:cNvPr id="189470" name="Rectangle 30"/>
          <p:cNvSpPr>
            <a:spLocks noChangeArrowheads="1"/>
          </p:cNvSpPr>
          <p:nvPr/>
        </p:nvSpPr>
        <p:spPr bwMode="auto">
          <a:xfrm>
            <a:off x="228600" y="1801813"/>
            <a:ext cx="810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振动频率为    </a:t>
            </a:r>
            <a:r>
              <a:rPr lang="zh-CN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zh-CN" altLang="en-US" sz="2400" i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>
                <a:latin typeface="Times New Roman" panose="02020603050405020304" pitchFamily="18" charset="0"/>
              </a:rPr>
              <a:t>波速为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89471" name="Object 31"/>
          <p:cNvGraphicFramePr>
            <a:graphicFrameLocks noChangeAspect="1"/>
          </p:cNvGraphicFramePr>
          <p:nvPr/>
        </p:nvGraphicFramePr>
        <p:xfrm>
          <a:off x="2193925" y="4240213"/>
          <a:ext cx="27908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54100" imgH="469900" progId="Equation.3">
                  <p:embed/>
                </p:oleObj>
              </mc:Choice>
              <mc:Fallback>
                <p:oleObj name="公式" r:id="rId4" imgW="1054100" imgH="469900" progId="Equation.3">
                  <p:embed/>
                  <p:pic>
                    <p:nvPicPr>
                      <p:cNvPr id="1894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4240213"/>
                        <a:ext cx="27908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2" name="Object 32"/>
          <p:cNvGraphicFramePr>
            <a:graphicFrameLocks noChangeAspect="1"/>
          </p:cNvGraphicFramePr>
          <p:nvPr/>
        </p:nvGraphicFramePr>
        <p:xfrm>
          <a:off x="2322513" y="2352675"/>
          <a:ext cx="26685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14400" imgH="393700" progId="Equation.3">
                  <p:embed/>
                </p:oleObj>
              </mc:Choice>
              <mc:Fallback>
                <p:oleObj name="公式" r:id="rId6" imgW="914400" imgH="393700" progId="Equation.3">
                  <p:embed/>
                  <p:pic>
                    <p:nvPicPr>
                      <p:cNvPr id="1894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352675"/>
                        <a:ext cx="26685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73" name="Object 33"/>
          <p:cNvGraphicFramePr>
            <a:graphicFrameLocks noChangeAspect="1"/>
          </p:cNvGraphicFramePr>
          <p:nvPr/>
        </p:nvGraphicFramePr>
        <p:xfrm>
          <a:off x="6038850" y="3276600"/>
          <a:ext cx="24003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99753" imgH="469696" progId="Equation.3">
                  <p:embed/>
                </p:oleObj>
              </mc:Choice>
              <mc:Fallback>
                <p:oleObj name="公式" r:id="rId8" imgW="799753" imgH="469696" progId="Equation.3">
                  <p:embed/>
                  <p:pic>
                    <p:nvPicPr>
                      <p:cNvPr id="1894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276600"/>
                        <a:ext cx="2400300" cy="142240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4" name="AutoShape 34"/>
          <p:cNvSpPr>
            <a:spLocks/>
          </p:cNvSpPr>
          <p:nvPr/>
        </p:nvSpPr>
        <p:spPr bwMode="auto">
          <a:xfrm>
            <a:off x="5410200" y="2792413"/>
            <a:ext cx="381000" cy="2389187"/>
          </a:xfrm>
          <a:prstGeom prst="rightBrace">
            <a:avLst>
              <a:gd name="adj1" fmla="val 52257"/>
              <a:gd name="adj2" fmla="val 49306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89475" name="Object 3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027239602"/>
              </p:ext>
            </p:extLst>
          </p:nvPr>
        </p:nvGraphicFramePr>
        <p:xfrm>
          <a:off x="4224338" y="1905000"/>
          <a:ext cx="3476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6835" imgH="139518" progId="Equation.3">
                  <p:embed/>
                </p:oleObj>
              </mc:Choice>
              <mc:Fallback>
                <p:oleObj name="公式" r:id="rId10" imgW="126835" imgH="139518" progId="Equation.3">
                  <p:embed/>
                  <p:pic>
                    <p:nvPicPr>
                      <p:cNvPr id="18947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224338" y="1905000"/>
                        <a:ext cx="3476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3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69" grpId="0"/>
      <p:bldP spid="189470" grpId="0"/>
      <p:bldP spid="1894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22531" name="Picture 15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Line 16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Rectangle 18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22534" name="Rectangle 20"/>
          <p:cNvSpPr>
            <a:spLocks noRot="1" noChangeArrowheads="1"/>
          </p:cNvSpPr>
          <p:nvPr/>
        </p:nvSpPr>
        <p:spPr bwMode="auto">
          <a:xfrm>
            <a:off x="228600" y="198438"/>
            <a:ext cx="7467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一、驻波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gray">
          <a:xfrm>
            <a:off x="92869" y="1219200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Traveling Waves 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行波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gray">
          <a:xfrm>
            <a:off x="92869" y="3709755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Standing Waves 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驻波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3" y="1794785"/>
            <a:ext cx="2964709" cy="196775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385" y="1901594"/>
            <a:ext cx="2300529" cy="178076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26790"/>
            <a:ext cx="2670209" cy="200265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33" y="4644722"/>
            <a:ext cx="3671004" cy="122366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11" y="3947203"/>
            <a:ext cx="3235060" cy="21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05479"/>
      </p:ext>
    </p:extLst>
  </p:cSld>
  <p:clrMapOvr>
    <a:masterClrMapping/>
  </p:clrMapOvr>
  <p:transition advTm="86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36867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36874" name="Line 13"/>
          <p:cNvSpPr>
            <a:spLocks noChangeShapeType="1"/>
          </p:cNvSpPr>
          <p:nvPr/>
        </p:nvSpPr>
        <p:spPr bwMode="auto">
          <a:xfrm>
            <a:off x="2743200" y="4030663"/>
            <a:ext cx="0" cy="315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4"/>
          <p:cNvSpPr>
            <a:spLocks noChangeShapeType="1"/>
          </p:cNvSpPr>
          <p:nvPr/>
        </p:nvSpPr>
        <p:spPr bwMode="auto">
          <a:xfrm>
            <a:off x="6227763" y="4030663"/>
            <a:ext cx="0" cy="315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5"/>
          <p:cNvSpPr>
            <a:spLocks noChangeShapeType="1"/>
          </p:cNvSpPr>
          <p:nvPr/>
        </p:nvSpPr>
        <p:spPr bwMode="auto">
          <a:xfrm>
            <a:off x="2743200" y="4157663"/>
            <a:ext cx="34845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76400" y="3911600"/>
            <a:ext cx="3581400" cy="584200"/>
            <a:chOff x="1872" y="2464"/>
            <a:chExt cx="1776" cy="368"/>
          </a:xfrm>
        </p:grpSpPr>
        <p:sp>
          <p:nvSpPr>
            <p:cNvPr id="36892" name="Freeform 17"/>
            <p:cNvSpPr>
              <a:spLocks/>
            </p:cNvSpPr>
            <p:nvPr/>
          </p:nvSpPr>
          <p:spPr bwMode="auto">
            <a:xfrm>
              <a:off x="1872" y="2465"/>
              <a:ext cx="1776" cy="367"/>
            </a:xfrm>
            <a:custGeom>
              <a:avLst/>
              <a:gdLst>
                <a:gd name="T0" fmla="*/ 0 w 2112"/>
                <a:gd name="T1" fmla="*/ 160 h 444"/>
                <a:gd name="T2" fmla="*/ 357 w 2112"/>
                <a:gd name="T3" fmla="*/ 1 h 444"/>
                <a:gd name="T4" fmla="*/ 736 w 2112"/>
                <a:gd name="T5" fmla="*/ 156 h 444"/>
                <a:gd name="T6" fmla="*/ 1096 w 2112"/>
                <a:gd name="T7" fmla="*/ 303 h 444"/>
                <a:gd name="T8" fmla="*/ 1493 w 2112"/>
                <a:gd name="T9" fmla="*/ 16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3" name="Freeform 18"/>
            <p:cNvSpPr>
              <a:spLocks/>
            </p:cNvSpPr>
            <p:nvPr/>
          </p:nvSpPr>
          <p:spPr bwMode="auto">
            <a:xfrm flipV="1">
              <a:off x="1872" y="2464"/>
              <a:ext cx="1776" cy="368"/>
            </a:xfrm>
            <a:custGeom>
              <a:avLst/>
              <a:gdLst>
                <a:gd name="T0" fmla="*/ 0 w 2112"/>
                <a:gd name="T1" fmla="*/ 161 h 444"/>
                <a:gd name="T2" fmla="*/ 357 w 2112"/>
                <a:gd name="T3" fmla="*/ 1 h 444"/>
                <a:gd name="T4" fmla="*/ 736 w 2112"/>
                <a:gd name="T5" fmla="*/ 157 h 444"/>
                <a:gd name="T6" fmla="*/ 1096 w 2112"/>
                <a:gd name="T7" fmla="*/ 304 h 444"/>
                <a:gd name="T8" fmla="*/ 1493 w 2112"/>
                <a:gd name="T9" fmla="*/ 161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2"/>
                <a:gd name="T16" fmla="*/ 0 h 444"/>
                <a:gd name="T17" fmla="*/ 2112 w 2112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2" h="444">
                  <a:moveTo>
                    <a:pt x="0" y="234"/>
                  </a:moveTo>
                  <a:cubicBezTo>
                    <a:pt x="84" y="195"/>
                    <a:pt x="332" y="2"/>
                    <a:pt x="505" y="1"/>
                  </a:cubicBezTo>
                  <a:cubicBezTo>
                    <a:pt x="678" y="0"/>
                    <a:pt x="866" y="155"/>
                    <a:pt x="1040" y="229"/>
                  </a:cubicBezTo>
                  <a:cubicBezTo>
                    <a:pt x="1214" y="303"/>
                    <a:pt x="1370" y="442"/>
                    <a:pt x="1549" y="443"/>
                  </a:cubicBezTo>
                  <a:cubicBezTo>
                    <a:pt x="1728" y="444"/>
                    <a:pt x="1995" y="278"/>
                    <a:pt x="2112" y="234"/>
                  </a:cubicBezTo>
                </a:path>
              </a:pathLst>
            </a:custGeom>
            <a:noFill/>
            <a:ln w="28575" cmpd="sng">
              <a:solidFill>
                <a:srgbClr val="0000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589" name="Text Box 29"/>
          <p:cNvSpPr txBox="1">
            <a:spLocks noChangeArrowheads="1"/>
          </p:cNvSpPr>
          <p:nvPr/>
        </p:nvSpPr>
        <p:spPr bwMode="auto">
          <a:xfrm>
            <a:off x="6019800" y="39624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=2</a:t>
            </a:r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28600" y="1676400"/>
            <a:ext cx="8763000" cy="885825"/>
            <a:chOff x="144" y="1056"/>
            <a:chExt cx="5520" cy="558"/>
          </a:xfrm>
        </p:grpSpPr>
        <p:sp>
          <p:nvSpPr>
            <p:cNvPr id="36886" name="Rectangle 6"/>
            <p:cNvSpPr>
              <a:spLocks noChangeArrowheads="1"/>
            </p:cNvSpPr>
            <p:nvPr/>
          </p:nvSpPr>
          <p:spPr bwMode="auto">
            <a:xfrm>
              <a:off x="144" y="1056"/>
              <a:ext cx="5520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kumimoji="1" lang="en-US" altLang="zh-CN" sz="2600">
                  <a:latin typeface="Times New Roman" panose="02020603050405020304" pitchFamily="18" charset="0"/>
                </a:rPr>
                <a:t>      </a:t>
              </a:r>
              <a:r>
                <a:rPr kumimoji="1" lang="en-US" altLang="zh-CN" sz="2600" b="1">
                  <a:latin typeface="Times New Roman" panose="02020603050405020304" pitchFamily="18" charset="0"/>
                </a:rPr>
                <a:t>1. </a:t>
              </a:r>
              <a:r>
                <a:rPr kumimoji="1" lang="zh-CN" altLang="en-US" sz="2600" b="1">
                  <a:latin typeface="Times New Roman" panose="02020603050405020304" pitchFamily="18" charset="0"/>
                </a:rPr>
                <a:t>选定一固定频率</a:t>
              </a:r>
              <a:r>
                <a:rPr kumimoji="1" lang="zh-CN" altLang="en-US" sz="2600" b="1" i="1"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sz="2600" b="1">
                  <a:latin typeface="Times New Roman" panose="02020603050405020304" pitchFamily="18" charset="0"/>
                </a:rPr>
                <a:t>=100Hz</a:t>
              </a:r>
              <a:r>
                <a:rPr kumimoji="1" lang="zh-CN" altLang="en-US" sz="2600" b="1">
                  <a:latin typeface="Times New Roman" panose="02020603050405020304" pitchFamily="18" charset="0"/>
                </a:rPr>
                <a:t>，改变砝码质量</a:t>
              </a:r>
              <a:r>
                <a:rPr kumimoji="1" lang="en-US" altLang="zh-CN" sz="2600" b="1" i="1">
                  <a:latin typeface="Times New Roman" panose="02020603050405020304" pitchFamily="18" charset="0"/>
                </a:rPr>
                <a:t>m</a:t>
              </a:r>
              <a:r>
                <a:rPr kumimoji="1" lang="zh-CN" altLang="en-US" sz="2600" b="1">
                  <a:latin typeface="Times New Roman" panose="02020603050405020304" pitchFamily="18" charset="0"/>
                </a:rPr>
                <a:t>和弦线长度</a:t>
              </a:r>
              <a:r>
                <a:rPr kumimoji="1" lang="en-US" altLang="zh-CN" sz="2600" b="1" i="1">
                  <a:latin typeface="Times New Roman" panose="02020603050405020304" pitchFamily="18" charset="0"/>
                </a:rPr>
                <a:t>L</a:t>
              </a:r>
              <a:r>
                <a:rPr kumimoji="1" lang="zh-CN" altLang="en-US" sz="2600" b="1">
                  <a:latin typeface="Times New Roman" panose="02020603050405020304" pitchFamily="18" charset="0"/>
                </a:rPr>
                <a:t>。</a:t>
              </a:r>
            </a:p>
          </p:txBody>
        </p:sp>
        <p:graphicFrame>
          <p:nvGraphicFramePr>
            <p:cNvPr id="36887" name="Object 32"/>
            <p:cNvGraphicFramePr>
              <a:graphicFrameLocks noChangeAspect="1"/>
            </p:cNvGraphicFramePr>
            <p:nvPr/>
          </p:nvGraphicFramePr>
          <p:xfrm>
            <a:off x="2208" y="1108"/>
            <a:ext cx="21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835" imgH="139518" progId="Equation.3">
                    <p:embed/>
                  </p:oleObj>
                </mc:Choice>
                <mc:Fallback>
                  <p:oleObj name="公式" r:id="rId4" imgW="126835" imgH="139518" progId="Equation.3">
                    <p:embed/>
                    <p:pic>
                      <p:nvPicPr>
                        <p:cNvPr id="36887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gray">
                        <a:xfrm>
                          <a:off x="2208" y="1108"/>
                          <a:ext cx="21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5" name="Rectangle 33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五、测定弦线上横波的频率</a:t>
            </a:r>
            <a:r>
              <a:rPr lang="el-GR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ν</a:t>
            </a:r>
            <a:endParaRPr lang="el-GR" altLang="zh-CN" sz="2400" b="1" i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38915" name="Picture 3" descr="12443958086_9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00013" y="6248400"/>
            <a:ext cx="508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609600" y="12192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</a:rPr>
              <a:t>原始数据记录表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457200" y="1981200"/>
            <a:ext cx="548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400" b="1" i="1" dirty="0">
                <a:latin typeface="Times New Roman" panose="02020603050405020304" pitchFamily="18" charset="0"/>
              </a:rPr>
              <a:t>      =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100 Hz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, </a:t>
            </a:r>
            <a:r>
              <a:rPr kumimoji="1" lang="el-GR" altLang="zh-CN" sz="2400" b="1" i="1" dirty="0">
                <a:latin typeface="Times New Roman" panose="02020603050405020304" pitchFamily="18" charset="0"/>
              </a:rPr>
              <a:t>ρ</a:t>
            </a:r>
            <a:r>
              <a:rPr kumimoji="1" lang="zh-CN" altLang="en-US" sz="2400" b="1" baseline="-25000" dirty="0">
                <a:latin typeface="Times New Roman" panose="02020603050405020304" pitchFamily="18" charset="0"/>
              </a:rPr>
              <a:t>理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1.604</a:t>
            </a:r>
            <a:r>
              <a:rPr kumimoji="1" lang="en-US" altLang="el-GR" sz="2400" b="1" dirty="0">
                <a:latin typeface="Times New Roman" panose="02020603050405020304" pitchFamily="18" charset="0"/>
              </a:rPr>
              <a:t>×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10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-3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kg/m</a:t>
            </a:r>
            <a:endParaRPr kumimoji="1" lang="en-US" altLang="el-GR" sz="2400" b="1" dirty="0">
              <a:latin typeface="Times New Roman" panose="02020603050405020304" pitchFamily="18" charset="0"/>
            </a:endParaRPr>
          </a:p>
        </p:txBody>
      </p:sp>
      <p:sp>
        <p:nvSpPr>
          <p:cNvPr id="38920" name="Rectangle 13"/>
          <p:cNvSpPr>
            <a:spLocks noChangeArrowheads="1"/>
          </p:cNvSpPr>
          <p:nvPr/>
        </p:nvSpPr>
        <p:spPr bwMode="auto">
          <a:xfrm>
            <a:off x="5599113" y="2590800"/>
            <a:ext cx="11826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</a:rPr>
              <a:t>弦长</a:t>
            </a:r>
            <a:r>
              <a:rPr kumimoji="1" lang="en-US" altLang="zh-CN" sz="1800" i="1">
                <a:latin typeface="Times New Roman" panose="02020603050405020304" pitchFamily="18" charset="0"/>
              </a:rPr>
              <a:t>L/</a:t>
            </a:r>
            <a:r>
              <a:rPr kumimoji="1" lang="en-US" altLang="zh-CN" sz="18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8921" name="Rectangle 14"/>
          <p:cNvSpPr>
            <a:spLocks noChangeArrowheads="1"/>
          </p:cNvSpPr>
          <p:nvPr/>
        </p:nvSpPr>
        <p:spPr bwMode="auto">
          <a:xfrm>
            <a:off x="4070350" y="2590800"/>
            <a:ext cx="1339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1800" dirty="0">
                <a:latin typeface="Times New Roman" panose="02020603050405020304" pitchFamily="18" charset="0"/>
              </a:rPr>
              <a:t>波腹段数</a:t>
            </a:r>
            <a:r>
              <a:rPr kumimoji="1" lang="en-US" altLang="zh-CN" sz="1800" i="1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38922" name="Rectangle 15"/>
          <p:cNvSpPr>
            <a:spLocks noChangeArrowheads="1"/>
          </p:cNvSpPr>
          <p:nvPr/>
        </p:nvSpPr>
        <p:spPr bwMode="auto">
          <a:xfrm>
            <a:off x="1214438" y="2590800"/>
            <a:ext cx="17573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</a:rPr>
              <a:t>砝码质量</a:t>
            </a:r>
            <a:r>
              <a:rPr kumimoji="1" lang="en-US" altLang="zh-CN" sz="1800" i="1">
                <a:latin typeface="Times New Roman" panose="02020603050405020304" pitchFamily="18" charset="0"/>
              </a:rPr>
              <a:t>m/</a:t>
            </a:r>
            <a:r>
              <a:rPr kumimoji="1" lang="en-US" altLang="zh-CN" sz="1800">
                <a:latin typeface="Times New Roman" panose="02020603050405020304" pitchFamily="18" charset="0"/>
              </a:rPr>
              <a:t>kg</a:t>
            </a:r>
          </a:p>
        </p:txBody>
      </p:sp>
      <p:sp>
        <p:nvSpPr>
          <p:cNvPr id="38923" name="Rectangle 16"/>
          <p:cNvSpPr>
            <a:spLocks noChangeArrowheads="1"/>
          </p:cNvSpPr>
          <p:nvPr/>
        </p:nvSpPr>
        <p:spPr bwMode="auto">
          <a:xfrm>
            <a:off x="476250" y="38862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24" name="Line 17"/>
          <p:cNvSpPr>
            <a:spLocks noChangeShapeType="1"/>
          </p:cNvSpPr>
          <p:nvPr/>
        </p:nvSpPr>
        <p:spPr bwMode="auto">
          <a:xfrm>
            <a:off x="152400" y="2514600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18"/>
          <p:cNvSpPr>
            <a:spLocks noChangeShapeType="1"/>
          </p:cNvSpPr>
          <p:nvPr/>
        </p:nvSpPr>
        <p:spPr bwMode="auto">
          <a:xfrm>
            <a:off x="152400" y="5257800"/>
            <a:ext cx="876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9"/>
          <p:cNvSpPr>
            <a:spLocks noChangeShapeType="1"/>
          </p:cNvSpPr>
          <p:nvPr/>
        </p:nvSpPr>
        <p:spPr bwMode="auto">
          <a:xfrm>
            <a:off x="-57150" y="2971800"/>
            <a:ext cx="0" cy="4476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9144000" y="2971800"/>
            <a:ext cx="0" cy="4476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21"/>
          <p:cNvSpPr>
            <a:spLocks noChangeShapeType="1"/>
          </p:cNvSpPr>
          <p:nvPr/>
        </p:nvSpPr>
        <p:spPr bwMode="auto">
          <a:xfrm>
            <a:off x="-57150" y="3419475"/>
            <a:ext cx="0" cy="2219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9144000" y="3419475"/>
            <a:ext cx="0" cy="2219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gray">
          <a:xfrm>
            <a:off x="152400" y="30480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931" name="Rectangle 26"/>
          <p:cNvSpPr>
            <a:spLocks noChangeArrowheads="1"/>
          </p:cNvSpPr>
          <p:nvPr/>
        </p:nvSpPr>
        <p:spPr bwMode="auto">
          <a:xfrm>
            <a:off x="476250" y="32766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32" name="Rectangle 27"/>
          <p:cNvSpPr>
            <a:spLocks noChangeArrowheads="1"/>
          </p:cNvSpPr>
          <p:nvPr/>
        </p:nvSpPr>
        <p:spPr bwMode="auto">
          <a:xfrm>
            <a:off x="476250" y="45720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33" name="Rectangle 28"/>
          <p:cNvSpPr>
            <a:spLocks noChangeArrowheads="1"/>
          </p:cNvSpPr>
          <p:nvPr/>
        </p:nvSpPr>
        <p:spPr bwMode="auto">
          <a:xfrm>
            <a:off x="304800" y="2590800"/>
            <a:ext cx="6667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</a:rPr>
              <a:t>序号</a:t>
            </a:r>
          </a:p>
        </p:txBody>
      </p:sp>
      <p:graphicFrame>
        <p:nvGraphicFramePr>
          <p:cNvPr id="38934" name="Object 29"/>
          <p:cNvGraphicFramePr>
            <a:graphicFrameLocks noGrp="1" noChangeAspect="1"/>
          </p:cNvGraphicFramePr>
          <p:nvPr>
            <p:ph sz="half" idx="1"/>
          </p:nvPr>
        </p:nvGraphicFramePr>
        <p:xfrm>
          <a:off x="628650" y="1905000"/>
          <a:ext cx="407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3112" imgH="228501" progId="Equation.3">
                  <p:embed/>
                </p:oleObj>
              </mc:Choice>
              <mc:Fallback>
                <p:oleObj name="公式" r:id="rId3" imgW="203112" imgH="228501" progId="Equation.3">
                  <p:embed/>
                  <p:pic>
                    <p:nvPicPr>
                      <p:cNvPr id="3893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28650" y="1905000"/>
                        <a:ext cx="407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Rectangle 30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五、测定弦线上横波的频率</a:t>
            </a:r>
            <a:r>
              <a:rPr lang="el-GR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ν</a:t>
            </a:r>
            <a:endParaRPr lang="el-GR" altLang="zh-CN" sz="2400" b="1" i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36" name="Rectangle 32"/>
          <p:cNvSpPr>
            <a:spLocks noChangeArrowheads="1"/>
          </p:cNvSpPr>
          <p:nvPr/>
        </p:nvSpPr>
        <p:spPr bwMode="auto">
          <a:xfrm>
            <a:off x="2895600" y="2590800"/>
            <a:ext cx="1143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</a:rPr>
              <a:t>张力</a:t>
            </a:r>
            <a:r>
              <a:rPr kumimoji="1" lang="en-US" altLang="zh-CN" sz="1800" i="1">
                <a:latin typeface="Times New Roman" panose="02020603050405020304" pitchFamily="18" charset="0"/>
              </a:rPr>
              <a:t>T</a:t>
            </a:r>
            <a:r>
              <a:rPr kumimoji="1" lang="en-US" altLang="zh-CN" sz="1800">
                <a:latin typeface="Times New Roman" panose="02020603050405020304" pitchFamily="18" charset="0"/>
              </a:rPr>
              <a:t>/N</a:t>
            </a:r>
          </a:p>
        </p:txBody>
      </p:sp>
      <p:sp>
        <p:nvSpPr>
          <p:cNvPr id="38937" name="Rectangle 33"/>
          <p:cNvSpPr>
            <a:spLocks noChangeArrowheads="1"/>
          </p:cNvSpPr>
          <p:nvPr/>
        </p:nvSpPr>
        <p:spPr bwMode="auto">
          <a:xfrm>
            <a:off x="6437313" y="2590800"/>
            <a:ext cx="11826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/Hz</a:t>
            </a:r>
          </a:p>
        </p:txBody>
      </p:sp>
      <p:graphicFrame>
        <p:nvGraphicFramePr>
          <p:cNvPr id="38938" name="Object 35"/>
          <p:cNvGraphicFramePr>
            <a:graphicFrameLocks noGrp="1" noChangeAspect="1"/>
          </p:cNvGraphicFramePr>
          <p:nvPr>
            <p:ph sz="half" idx="2"/>
          </p:nvPr>
        </p:nvGraphicFramePr>
        <p:xfrm>
          <a:off x="6929438" y="2659063"/>
          <a:ext cx="2555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201" imgH="139579" progId="Equation.3">
                  <p:embed/>
                </p:oleObj>
              </mc:Choice>
              <mc:Fallback>
                <p:oleObj name="公式" r:id="rId5" imgW="114201" imgH="139579" progId="Equation.3">
                  <p:embed/>
                  <p:pic>
                    <p:nvPicPr>
                      <p:cNvPr id="3893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929438" y="2659063"/>
                        <a:ext cx="255587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Rectangle 38"/>
          <p:cNvSpPr>
            <a:spLocks noChangeArrowheads="1"/>
          </p:cNvSpPr>
          <p:nvPr/>
        </p:nvSpPr>
        <p:spPr bwMode="auto">
          <a:xfrm>
            <a:off x="7391400" y="2590800"/>
            <a:ext cx="1182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/Hz</a:t>
            </a:r>
          </a:p>
        </p:txBody>
      </p:sp>
      <p:graphicFrame>
        <p:nvGraphicFramePr>
          <p:cNvPr id="38940" name="Object 39"/>
          <p:cNvGraphicFramePr>
            <a:graphicFrameLocks noChangeAspect="1"/>
          </p:cNvGraphicFramePr>
          <p:nvPr/>
        </p:nvGraphicFramePr>
        <p:xfrm>
          <a:off x="7897813" y="2514600"/>
          <a:ext cx="2555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3894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7897813" y="2514600"/>
                        <a:ext cx="2555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495800" y="3276600"/>
            <a:ext cx="457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altLang="zh-CN" dirty="0"/>
              <a:t>2</a:t>
            </a:r>
          </a:p>
          <a:p>
            <a:pPr>
              <a:spcAft>
                <a:spcPts val="2400"/>
              </a:spcAft>
            </a:pPr>
            <a:r>
              <a:rPr lang="en-US" altLang="zh-CN" dirty="0"/>
              <a:t>2</a:t>
            </a:r>
          </a:p>
          <a:p>
            <a:pPr>
              <a:spcAft>
                <a:spcPts val="2400"/>
              </a:spcAft>
            </a:pP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8157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39939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914400" y="1219200"/>
            <a:ext cx="7329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latin typeface="Times New Roman" panose="02020603050405020304" pitchFamily="18" charset="0"/>
              </a:rPr>
              <a:t>数据处理</a:t>
            </a:r>
            <a:r>
              <a:rPr lang="zh-CN" altLang="en-US" sz="2400">
                <a:latin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343400" y="27432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宋体" panose="02010600030101010101" pitchFamily="2" charset="-122"/>
              </a:rPr>
              <a:t>计算</a:t>
            </a:r>
            <a:endParaRPr lang="zh-CN" altLang="en-US" sz="2000" i="1"/>
          </a:p>
        </p:txBody>
      </p:sp>
      <p:sp>
        <p:nvSpPr>
          <p:cNvPr id="39944" name="AutoShape 8"/>
          <p:cNvSpPr>
            <a:spLocks noChangeAspect="1" noChangeArrowheads="1" noTextEdit="1"/>
          </p:cNvSpPr>
          <p:nvPr/>
        </p:nvSpPr>
        <p:spPr bwMode="auto">
          <a:xfrm>
            <a:off x="2514600" y="2401888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719388" y="2905125"/>
            <a:ext cx="15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1219200" y="1998663"/>
            <a:ext cx="1860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）实验值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1295400" y="5257800"/>
            <a:ext cx="27749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）计算百分误差</a:t>
            </a:r>
            <a:endParaRPr lang="el-GR" altLang="zh-CN" sz="2400">
              <a:latin typeface="宋体" panose="02010600030101010101" pitchFamily="2" charset="-122"/>
            </a:endParaRPr>
          </a:p>
        </p:txBody>
      </p: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4235450" y="4953000"/>
          <a:ext cx="2590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95400" imgH="482600" progId="Equation.3">
                  <p:embed/>
                </p:oleObj>
              </mc:Choice>
              <mc:Fallback>
                <p:oleObj name="公式" r:id="rId4" imgW="1295400" imgH="482600" progId="Equation.3">
                  <p:embed/>
                  <p:pic>
                    <p:nvPicPr>
                      <p:cNvPr id="39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4953000"/>
                        <a:ext cx="2590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1219200" y="3694113"/>
            <a:ext cx="22415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 理论值：</a:t>
            </a:r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4973638" y="2667000"/>
          <a:ext cx="455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3112" imgH="228501" progId="Equation.3">
                  <p:embed/>
                </p:oleObj>
              </mc:Choice>
              <mc:Fallback>
                <p:oleObj name="公式" r:id="rId6" imgW="203112" imgH="228501" progId="Equation.3">
                  <p:embed/>
                  <p:pic>
                    <p:nvPicPr>
                      <p:cNvPr id="39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4973638" y="2667000"/>
                        <a:ext cx="455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6"/>
          <p:cNvGraphicFramePr>
            <a:graphicFrameLocks noChangeAspect="1"/>
          </p:cNvGraphicFramePr>
          <p:nvPr/>
        </p:nvGraphicFramePr>
        <p:xfrm>
          <a:off x="2112963" y="2408238"/>
          <a:ext cx="187007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99753" imgH="469696" progId="Equation.3">
                  <p:embed/>
                </p:oleObj>
              </mc:Choice>
              <mc:Fallback>
                <p:oleObj name="公式" r:id="rId8" imgW="799753" imgH="469696" progId="Equation.3">
                  <p:embed/>
                  <p:pic>
                    <p:nvPicPr>
                      <p:cNvPr id="3995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2408238"/>
                        <a:ext cx="187007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7"/>
          <p:cNvGraphicFramePr>
            <a:graphicFrameLocks noChangeAspect="1"/>
          </p:cNvGraphicFramePr>
          <p:nvPr/>
        </p:nvGraphicFramePr>
        <p:xfrm>
          <a:off x="2133600" y="4289425"/>
          <a:ext cx="2057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87400" imgH="228600" progId="Equation.3">
                  <p:embed/>
                </p:oleObj>
              </mc:Choice>
              <mc:Fallback>
                <p:oleObj name="公式" r:id="rId10" imgW="787400" imgH="228600" progId="Equation.3">
                  <p:embed/>
                  <p:pic>
                    <p:nvPicPr>
                      <p:cNvPr id="3995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89425"/>
                        <a:ext cx="2057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Rectangle 18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五、测定弦线上横波的频率</a:t>
            </a:r>
            <a:r>
              <a:rPr lang="el-GR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ν</a:t>
            </a:r>
            <a:endParaRPr lang="el-GR" altLang="zh-CN" sz="2400" b="1" i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06683"/>
      </p:ext>
    </p:extLst>
  </p:cSld>
  <p:clrMapOvr>
    <a:masterClrMapping/>
  </p:clrMapOvr>
  <p:transition advTm="862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14343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4353" name="Rectangle 23"/>
          <p:cNvSpPr>
            <a:spLocks noRot="1" noChangeArrowheads="1"/>
          </p:cNvSpPr>
          <p:nvPr/>
        </p:nvSpPr>
        <p:spPr bwMode="auto">
          <a:xfrm>
            <a:off x="228600" y="198438"/>
            <a:ext cx="83820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FF00"/>
                </a:solidFill>
              </a:rPr>
              <a:t>五、注意事项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8600" y="1600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驻波形成时较为稳定；</a:t>
            </a:r>
            <a:endParaRPr lang="en-US" altLang="zh-CN" sz="24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铜线张力</a:t>
            </a:r>
            <a:r>
              <a:rPr lang="en-US" altLang="zh-CN" sz="2400" dirty="0"/>
              <a:t>T</a:t>
            </a:r>
            <a:r>
              <a:rPr lang="zh-CN" altLang="en-US" sz="2400" dirty="0"/>
              <a:t>为全部砝码重量；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41982361"/>
      </p:ext>
    </p:extLst>
  </p:cSld>
  <p:clrMapOvr>
    <a:masterClrMapping/>
  </p:clrMapOvr>
  <p:transition advTm="862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24579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Line 4"/>
          <p:cNvSpPr>
            <a:spLocks noChangeAspect="1" noChangeShapeType="1"/>
          </p:cNvSpPr>
          <p:nvPr/>
        </p:nvSpPr>
        <p:spPr bwMode="auto">
          <a:xfrm>
            <a:off x="38100" y="6216650"/>
            <a:ext cx="9105900" cy="38100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84213" y="115888"/>
            <a:ext cx="777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课外拓展</a:t>
            </a: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</a:rPr>
              <a:t>鱼洗</a:t>
            </a:r>
          </a:p>
        </p:txBody>
      </p:sp>
      <p:pic>
        <p:nvPicPr>
          <p:cNvPr id="24583" name="Picture 7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66800"/>
            <a:ext cx="366395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365625" y="1660525"/>
            <a:ext cx="43211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>
                <a:latin typeface="Verdana" panose="020B0604030504040204" pitchFamily="34" charset="0"/>
              </a:rPr>
              <a:t>       </a:t>
            </a:r>
            <a:r>
              <a:rPr lang="zh-CN" altLang="en-US" sz="2000">
                <a:latin typeface="Verdana" panose="020B0604030504040204" pitchFamily="34" charset="0"/>
                <a:ea typeface="楷体_GB2312" pitchFamily="1" charset="-122"/>
              </a:rPr>
              <a:t>图中的容器，叫做鱼洗。古代脸盆称“洗”，盆底刻有鱼纹的称鱼洗，龙纹的称龙洗。这种器物在先秦时期已被普遍使用，而能喷水的铜质鱼洗大约出现在唐代。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09600" y="4022725"/>
            <a:ext cx="807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    它的大小像一个洗脸盆，底是扁平的，盆沿左右各有一个把柄，称为双耳；盆底刻有四条鲤鱼，鱼与鱼之间刻有四条河图抛物线。根据经书记载，倒入半盆水，双手用力往复摩擦盆的双耳，盆里的水居然分成四股水箭向上激射出两尺多高，并发出震耳欲聋的声音。 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1547813" y="5518150"/>
            <a:ext cx="6858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Arial" pitchFamily="34" charset="0"/>
              <a:buNone/>
              <a:defRPr/>
            </a:pP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请用驻波原理解释之</a:t>
            </a: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22531" name="Picture 15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Line 16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Rectangle 18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22534" name="Rectangle 20"/>
          <p:cNvSpPr>
            <a:spLocks noRot="1" noChangeArrowheads="1"/>
          </p:cNvSpPr>
          <p:nvPr/>
        </p:nvSpPr>
        <p:spPr bwMode="auto">
          <a:xfrm>
            <a:off x="228600" y="198438"/>
            <a:ext cx="7467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一、驻波</a:t>
            </a:r>
          </a:p>
        </p:txBody>
      </p:sp>
      <p:pic>
        <p:nvPicPr>
          <p:cNvPr id="22535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9250"/>
            <a:ext cx="33528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26" descr="586170~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8" y="1524000"/>
            <a:ext cx="2290762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 Box 30"/>
          <p:cNvSpPr txBox="1">
            <a:spLocks noChangeArrowheads="1"/>
          </p:cNvSpPr>
          <p:nvPr/>
        </p:nvSpPr>
        <p:spPr bwMode="gray">
          <a:xfrm>
            <a:off x="2209800" y="49530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驻波系统</a:t>
            </a:r>
          </a:p>
        </p:txBody>
      </p:sp>
      <p:pic>
        <p:nvPicPr>
          <p:cNvPr id="22538" name="Picture 32" descr="%E4%B8~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24000"/>
            <a:ext cx="3124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862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1028" name="Picture 4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5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031" name="Rectangle 7"/>
          <p:cNvSpPr>
            <a:spLocks noRot="1" noChangeArrowheads="1"/>
          </p:cNvSpPr>
          <p:nvPr/>
        </p:nvSpPr>
        <p:spPr bwMode="auto">
          <a:xfrm>
            <a:off x="228600" y="198438"/>
            <a:ext cx="7467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一、驻波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0" y="1219200"/>
            <a:ext cx="8915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     1</a:t>
            </a:r>
            <a:r>
              <a:rPr kumimoji="1" lang="zh-CN" altLang="en-US" sz="2400">
                <a:latin typeface="Times New Roman" panose="02020603050405020304" pitchFamily="18" charset="0"/>
              </a:rPr>
              <a:t>、</a:t>
            </a:r>
            <a:r>
              <a:rPr kumimoji="1" lang="zh-CN" altLang="en-US" sz="2800">
                <a:latin typeface="Times New Roman" panose="02020603050405020304" pitchFamily="18" charset="0"/>
              </a:rPr>
              <a:t>驻波：由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振幅相同</a:t>
            </a:r>
            <a:r>
              <a:rPr kumimoji="1"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传播方向相反</a:t>
            </a:r>
            <a:r>
              <a:rPr kumimoji="1" lang="zh-CN" altLang="en-US" sz="2800">
                <a:latin typeface="Times New Roman" panose="02020603050405020304" pitchFamily="18" charset="0"/>
              </a:rPr>
              <a:t>的两列简谐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相干波</a:t>
            </a:r>
            <a:r>
              <a:rPr kumimoji="1" lang="zh-CN" altLang="en-US" sz="2800">
                <a:latin typeface="Times New Roman" panose="02020603050405020304" pitchFamily="18" charset="0"/>
              </a:rPr>
              <a:t>叠加而成的。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5832360" imgH="3659040"/>
        </mc:Choice>
        <mc:Fallback>
          <p:control r:id="rId1" imgW="5832360" imgH="3659040">
            <p:pic>
              <p:nvPicPr>
                <p:cNvPr id="1026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558925" y="2436813"/>
                  <a:ext cx="5832475" cy="3582987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advTm="86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2052" name="Picture 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Line 4"/>
          <p:cNvSpPr>
            <a:spLocks noChangeAspect="1" noChangeShapeType="1"/>
          </p:cNvSpPr>
          <p:nvPr/>
        </p:nvSpPr>
        <p:spPr bwMode="auto">
          <a:xfrm>
            <a:off x="38100" y="6216650"/>
            <a:ext cx="9105900" cy="38100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2055" name="Rectangle 10"/>
          <p:cNvSpPr>
            <a:spLocks noRot="1" noChangeArrowheads="1"/>
          </p:cNvSpPr>
          <p:nvPr/>
        </p:nvSpPr>
        <p:spPr bwMode="auto">
          <a:xfrm>
            <a:off x="228600" y="122238"/>
            <a:ext cx="708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一、驻波</a:t>
            </a:r>
          </a:p>
        </p:txBody>
      </p:sp>
      <p:sp>
        <p:nvSpPr>
          <p:cNvPr id="2056" name="Rectangle 15"/>
          <p:cNvSpPr>
            <a:spLocks noChangeArrowheads="1"/>
          </p:cNvSpPr>
          <p:nvPr/>
        </p:nvSpPr>
        <p:spPr bwMode="auto">
          <a:xfrm>
            <a:off x="838200" y="457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09600" y="914400"/>
            <a:ext cx="4281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、驻波的</a:t>
            </a:r>
            <a:r>
              <a:rPr lang="zh-CN" altLang="en-US" sz="2800" b="1">
                <a:solidFill>
                  <a:srgbClr val="CC0000"/>
                </a:solidFill>
              </a:rPr>
              <a:t>基本特征</a:t>
            </a:r>
            <a:r>
              <a:rPr lang="zh-CN" altLang="en-US" sz="2800"/>
              <a:t>：</a:t>
            </a:r>
          </a:p>
        </p:txBody>
      </p: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1752600" y="4495800"/>
            <a:ext cx="640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800" b="1"/>
              <a:t>波形不向前推进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1752600" y="5638800"/>
            <a:ext cx="7010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800" b="1"/>
              <a:t>振幅为零的位置，称为</a:t>
            </a:r>
            <a:r>
              <a:rPr lang="zh-CN" altLang="en-US" sz="2800" b="1">
                <a:solidFill>
                  <a:srgbClr val="CC0000"/>
                </a:solidFill>
              </a:rPr>
              <a:t>波节点</a:t>
            </a:r>
            <a:r>
              <a:rPr lang="zh-CN" altLang="en-US" sz="2800" b="1"/>
              <a:t>；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1752600" y="5086350"/>
            <a:ext cx="6172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50000"/>
              </a:spcBef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lang="zh-CN" altLang="en-US" sz="2800" b="1"/>
              <a:t>振幅最大的位置，称为</a:t>
            </a:r>
            <a:r>
              <a:rPr lang="zh-CN" altLang="en-US" sz="2800" b="1">
                <a:solidFill>
                  <a:srgbClr val="CC0000"/>
                </a:solidFill>
              </a:rPr>
              <a:t>波腹点</a:t>
            </a:r>
            <a:r>
              <a:rPr lang="zh-CN" altLang="en-US" sz="2800" b="1"/>
              <a:t>；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8153280" imgH="3048120"/>
        </mc:Choice>
        <mc:Fallback>
          <p:control r:id="rId1" imgW="8153280" imgH="3048120">
            <p:pic>
              <p:nvPicPr>
                <p:cNvPr id="205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381000" y="1371600"/>
                  <a:ext cx="8153400" cy="3048000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5" grpId="0"/>
      <p:bldP spid="94227" grpId="0"/>
      <p:bldP spid="942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3078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3081" name="Rectangle 6"/>
          <p:cNvSpPr>
            <a:spLocks noRot="1" noChangeArrowheads="1"/>
          </p:cNvSpPr>
          <p:nvPr/>
        </p:nvSpPr>
        <p:spPr bwMode="auto">
          <a:xfrm>
            <a:off x="228600" y="198438"/>
            <a:ext cx="7467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一、驻波</a:t>
            </a:r>
          </a:p>
        </p:txBody>
      </p:sp>
      <p:sp>
        <p:nvSpPr>
          <p:cNvPr id="3082" name="Rectangle 8"/>
          <p:cNvSpPr>
            <a:spLocks noChangeArrowheads="1"/>
          </p:cNvSpPr>
          <p:nvPr/>
        </p:nvSpPr>
        <p:spPr bwMode="auto">
          <a:xfrm>
            <a:off x="609600" y="1233488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、驻波方程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3" name="Text Box 9"/>
          <p:cNvSpPr txBox="1">
            <a:spLocks noChangeArrowheads="1"/>
          </p:cNvSpPr>
          <p:nvPr/>
        </p:nvSpPr>
        <p:spPr bwMode="auto">
          <a:xfrm>
            <a:off x="-76200" y="19812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600" b="1"/>
              <a:t>    </a:t>
            </a:r>
            <a:r>
              <a:rPr lang="zh-CN" altLang="en-US" sz="2600" b="1"/>
              <a:t>两列波的波动方程分别为</a:t>
            </a:r>
            <a:r>
              <a:rPr lang="zh-CN" altLang="en-US" sz="2800" b="1"/>
              <a:t>：</a:t>
            </a:r>
          </a:p>
        </p:txBody>
      </p:sp>
      <p:sp>
        <p:nvSpPr>
          <p:cNvPr id="3084" name="Text Box 10"/>
          <p:cNvSpPr txBox="1">
            <a:spLocks noChangeArrowheads="1"/>
          </p:cNvSpPr>
          <p:nvPr/>
        </p:nvSpPr>
        <p:spPr bwMode="auto">
          <a:xfrm>
            <a:off x="1066800" y="2719388"/>
            <a:ext cx="2290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/>
              <a:t>入射波：</a:t>
            </a:r>
          </a:p>
        </p:txBody>
      </p:sp>
      <p:graphicFrame>
        <p:nvGraphicFramePr>
          <p:cNvPr id="3074" name="Object 11"/>
          <p:cNvGraphicFramePr>
            <a:graphicFrameLocks noChangeAspect="1"/>
          </p:cNvGraphicFramePr>
          <p:nvPr/>
        </p:nvGraphicFramePr>
        <p:xfrm>
          <a:off x="2976563" y="2438400"/>
          <a:ext cx="32019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393480" progId="Equation.DSMT4">
                  <p:embed/>
                </p:oleObj>
              </mc:Choice>
              <mc:Fallback>
                <p:oleObj name="Equation" r:id="rId4" imgW="135864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2438400"/>
                        <a:ext cx="32019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2"/>
          <p:cNvSpPr txBox="1">
            <a:spLocks noChangeArrowheads="1"/>
          </p:cNvSpPr>
          <p:nvPr/>
        </p:nvSpPr>
        <p:spPr bwMode="auto">
          <a:xfrm>
            <a:off x="1071563" y="35814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/>
              <a:t>反射波：</a:t>
            </a:r>
          </a:p>
        </p:txBody>
      </p:sp>
      <p:graphicFrame>
        <p:nvGraphicFramePr>
          <p:cNvPr id="3075" name="Object 13"/>
          <p:cNvGraphicFramePr>
            <a:graphicFrameLocks noChangeAspect="1"/>
          </p:cNvGraphicFramePr>
          <p:nvPr/>
        </p:nvGraphicFramePr>
        <p:xfrm>
          <a:off x="2976563" y="3294063"/>
          <a:ext cx="326231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200" imgH="393480" progId="Equation.DSMT4">
                  <p:embed/>
                </p:oleObj>
              </mc:Choice>
              <mc:Fallback>
                <p:oleObj name="Equation" r:id="rId6" imgW="138420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294063"/>
                        <a:ext cx="3262312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8" name="AutoShape 14"/>
          <p:cNvSpPr>
            <a:spLocks/>
          </p:cNvSpPr>
          <p:nvPr/>
        </p:nvSpPr>
        <p:spPr bwMode="auto">
          <a:xfrm>
            <a:off x="6400800" y="2895600"/>
            <a:ext cx="309563" cy="1066800"/>
          </a:xfrm>
          <a:prstGeom prst="rightBrace">
            <a:avLst>
              <a:gd name="adj1" fmla="val 28718"/>
              <a:gd name="adj2" fmla="val 50000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79" name="Text Box 15"/>
          <p:cNvSpPr txBox="1">
            <a:spLocks noChangeArrowheads="1"/>
          </p:cNvSpPr>
          <p:nvPr/>
        </p:nvSpPr>
        <p:spPr bwMode="auto">
          <a:xfrm>
            <a:off x="6858000" y="3190875"/>
            <a:ext cx="17526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/>
              <a:t>相干叠加</a:t>
            </a:r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1081088" y="4381500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/>
              <a:t>波的合成：</a:t>
            </a:r>
          </a:p>
        </p:txBody>
      </p:sp>
      <p:sp>
        <p:nvSpPr>
          <p:cNvPr id="3089" name="Line 43"/>
          <p:cNvSpPr>
            <a:spLocks noChangeShapeType="1"/>
          </p:cNvSpPr>
          <p:nvPr/>
        </p:nvSpPr>
        <p:spPr bwMode="gray">
          <a:xfrm>
            <a:off x="4348163" y="4724400"/>
            <a:ext cx="190500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aphicFrame>
        <p:nvGraphicFramePr>
          <p:cNvPr id="113708" name="Object 44"/>
          <p:cNvGraphicFramePr>
            <a:graphicFrameLocks noChangeAspect="1"/>
          </p:cNvGraphicFramePr>
          <p:nvPr/>
        </p:nvGraphicFramePr>
        <p:xfrm>
          <a:off x="2971800" y="4114800"/>
          <a:ext cx="48228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95200" imgH="393480" progId="Equation.3">
                  <p:embed/>
                </p:oleObj>
              </mc:Choice>
              <mc:Fallback>
                <p:oleObj name="公式" r:id="rId8" imgW="2095200" imgH="3934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48228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86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8" grpId="0" animBg="1"/>
      <p:bldP spid="113679" grpId="0" animBg="1"/>
      <p:bldP spid="1136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4102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4105" name="Rectangle 6"/>
          <p:cNvSpPr>
            <a:spLocks noRot="1" noChangeArrowheads="1"/>
          </p:cNvSpPr>
          <p:nvPr/>
        </p:nvSpPr>
        <p:spPr bwMode="auto">
          <a:xfrm>
            <a:off x="228600" y="198438"/>
            <a:ext cx="7467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一、驻波</a:t>
            </a:r>
          </a:p>
        </p:txBody>
      </p:sp>
      <p:graphicFrame>
        <p:nvGraphicFramePr>
          <p:cNvPr id="4098" name="Object 37"/>
          <p:cNvGraphicFramePr>
            <a:graphicFrameLocks noChangeAspect="1"/>
          </p:cNvGraphicFramePr>
          <p:nvPr/>
        </p:nvGraphicFramePr>
        <p:xfrm>
          <a:off x="2362200" y="1233488"/>
          <a:ext cx="41576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393480" progId="Equation.DSMT4">
                  <p:embed/>
                </p:oleObj>
              </mc:Choice>
              <mc:Fallback>
                <p:oleObj name="Equation" r:id="rId4" imgW="1650960" imgH="393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33488"/>
                        <a:ext cx="41576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98" name="Line 38"/>
          <p:cNvSpPr>
            <a:spLocks noChangeShapeType="1"/>
          </p:cNvSpPr>
          <p:nvPr/>
        </p:nvSpPr>
        <p:spPr bwMode="auto">
          <a:xfrm>
            <a:off x="3048000" y="2176463"/>
            <a:ext cx="1828800" cy="14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9" name="Line 39"/>
          <p:cNvSpPr>
            <a:spLocks noChangeShapeType="1"/>
          </p:cNvSpPr>
          <p:nvPr/>
        </p:nvSpPr>
        <p:spPr bwMode="auto">
          <a:xfrm>
            <a:off x="5181600" y="2174875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0" name="AutoShape 40"/>
          <p:cNvSpPr>
            <a:spLocks noChangeArrowheads="1"/>
          </p:cNvSpPr>
          <p:nvPr/>
        </p:nvSpPr>
        <p:spPr bwMode="auto">
          <a:xfrm>
            <a:off x="1181100" y="2571750"/>
            <a:ext cx="3771900" cy="457200"/>
          </a:xfrm>
          <a:prstGeom prst="wedgeRectCallout">
            <a:avLst>
              <a:gd name="adj1" fmla="val 22347"/>
              <a:gd name="adj2" fmla="val -1343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1371600" y="2590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/>
              <a:t>不含时间，为</a:t>
            </a:r>
            <a:r>
              <a:rPr lang="zh-CN" altLang="en-US" sz="2400" b="1">
                <a:solidFill>
                  <a:srgbClr val="CC0000"/>
                </a:solidFill>
              </a:rPr>
              <a:t>振幅因子</a:t>
            </a:r>
          </a:p>
        </p:txBody>
      </p:sp>
      <p:sp>
        <p:nvSpPr>
          <p:cNvPr id="117802" name="Line 42"/>
          <p:cNvSpPr>
            <a:spLocks noChangeShapeType="1"/>
          </p:cNvSpPr>
          <p:nvPr/>
        </p:nvSpPr>
        <p:spPr bwMode="auto">
          <a:xfrm>
            <a:off x="3962400" y="1884363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3" name="Line 43"/>
          <p:cNvSpPr>
            <a:spLocks noChangeShapeType="1"/>
          </p:cNvSpPr>
          <p:nvPr/>
        </p:nvSpPr>
        <p:spPr bwMode="auto">
          <a:xfrm>
            <a:off x="5791200" y="1884363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arrow" w="med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4" name="AutoShape 44"/>
          <p:cNvSpPr>
            <a:spLocks noChangeArrowheads="1"/>
          </p:cNvSpPr>
          <p:nvPr/>
        </p:nvSpPr>
        <p:spPr bwMode="auto">
          <a:xfrm>
            <a:off x="5167313" y="2571750"/>
            <a:ext cx="2895600" cy="457200"/>
          </a:xfrm>
          <a:prstGeom prst="wedgeRectCallout">
            <a:avLst>
              <a:gd name="adj1" fmla="val -29824"/>
              <a:gd name="adj2" fmla="val -1361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/>
          </a:p>
        </p:txBody>
      </p:sp>
      <p:sp>
        <p:nvSpPr>
          <p:cNvPr id="117805" name="Text Box 45"/>
          <p:cNvSpPr txBox="1">
            <a:spLocks noChangeArrowheads="1"/>
          </p:cNvSpPr>
          <p:nvPr/>
        </p:nvSpPr>
        <p:spPr bwMode="auto">
          <a:xfrm>
            <a:off x="5224463" y="2571750"/>
            <a:ext cx="3005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/>
              <a:t>含时间，为</a:t>
            </a:r>
            <a:r>
              <a:rPr lang="zh-CN" altLang="en-US" sz="2400" b="1">
                <a:solidFill>
                  <a:srgbClr val="CC0000"/>
                </a:solidFill>
              </a:rPr>
              <a:t>振动因子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15925" y="3352800"/>
            <a:ext cx="8575675" cy="1117600"/>
            <a:chOff x="262" y="2112"/>
            <a:chExt cx="5402" cy="704"/>
          </a:xfrm>
        </p:grpSpPr>
        <p:grpSp>
          <p:nvGrpSpPr>
            <p:cNvPr id="4121" name="Group 67"/>
            <p:cNvGrpSpPr>
              <a:grpSpLocks/>
            </p:cNvGrpSpPr>
            <p:nvPr/>
          </p:nvGrpSpPr>
          <p:grpSpPr bwMode="auto">
            <a:xfrm>
              <a:off x="262" y="2112"/>
              <a:ext cx="5402" cy="704"/>
              <a:chOff x="262" y="2112"/>
              <a:chExt cx="5402" cy="704"/>
            </a:xfrm>
          </p:grpSpPr>
          <p:sp>
            <p:nvSpPr>
              <p:cNvPr id="4122" name="Text Box 47"/>
              <p:cNvSpPr txBox="1">
                <a:spLocks noChangeArrowheads="1"/>
              </p:cNvSpPr>
              <p:nvPr/>
            </p:nvSpPr>
            <p:spPr bwMode="auto">
              <a:xfrm>
                <a:off x="262" y="2112"/>
                <a:ext cx="5402" cy="70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b="1"/>
                  <a:t>驻波中的各质点都在做振幅为                 ，频率为    的简谐振动。         </a:t>
                </a:r>
              </a:p>
            </p:txBody>
          </p:sp>
          <p:graphicFrame>
            <p:nvGraphicFramePr>
              <p:cNvPr id="4100" name="Object 48"/>
              <p:cNvGraphicFramePr>
                <a:graphicFrameLocks noChangeAspect="1"/>
              </p:cNvGraphicFramePr>
              <p:nvPr/>
            </p:nvGraphicFramePr>
            <p:xfrm>
              <a:off x="3327" y="2112"/>
              <a:ext cx="964" cy="5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838080" imgH="431640" progId="Equation.DSMT4">
                      <p:embed/>
                    </p:oleObj>
                  </mc:Choice>
                  <mc:Fallback>
                    <p:oleObj name="Equation" r:id="rId6" imgW="838080" imgH="431640" progId="Equation.DSMT4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7" y="2112"/>
                            <a:ext cx="964" cy="545"/>
                          </a:xfrm>
                          <a:prstGeom prst="rect">
                            <a:avLst/>
                          </a:prstGeom>
                          <a:solidFill>
                            <a:srgbClr val="FF99CC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99" name="Object 49"/>
            <p:cNvGraphicFramePr>
              <a:graphicFrameLocks noChangeAspect="1"/>
            </p:cNvGraphicFramePr>
            <p:nvPr/>
          </p:nvGraphicFramePr>
          <p:xfrm>
            <a:off x="5232" y="2215"/>
            <a:ext cx="19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215"/>
                          <a:ext cx="193" cy="233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5" name="Text Box 50"/>
          <p:cNvSpPr txBox="1">
            <a:spLocks noChangeArrowheads="1"/>
          </p:cNvSpPr>
          <p:nvPr/>
        </p:nvSpPr>
        <p:spPr bwMode="auto">
          <a:xfrm>
            <a:off x="609600" y="1385888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驻波方程：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239838" y="4724400"/>
            <a:ext cx="2303462" cy="725488"/>
            <a:chOff x="385" y="400"/>
            <a:chExt cx="1451" cy="457"/>
          </a:xfrm>
        </p:grpSpPr>
        <p:pic>
          <p:nvPicPr>
            <p:cNvPr id="4118" name="Picture 53" descr="j0233018"/>
            <p:cNvPicPr preferRelativeResize="0"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400"/>
              <a:ext cx="447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9" name="Text Box 54"/>
            <p:cNvSpPr txBox="1">
              <a:spLocks noChangeArrowheads="1"/>
            </p:cNvSpPr>
            <p:nvPr/>
          </p:nvSpPr>
          <p:spPr bwMode="auto">
            <a:xfrm>
              <a:off x="385" y="409"/>
              <a:ext cx="1451" cy="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4000" b="1">
                  <a:ea typeface="黑体" panose="02010609060101010101" pitchFamily="49" charset="-122"/>
                </a:rPr>
                <a:t>      </a:t>
              </a:r>
              <a:r>
                <a:rPr lang="zh-CN" altLang="en-US" sz="4000" b="1">
                  <a:solidFill>
                    <a:srgbClr val="CC0000"/>
                  </a:solidFill>
                  <a:ea typeface="黑体" panose="02010609060101010101" pitchFamily="49" charset="-122"/>
                </a:rPr>
                <a:t>讨论</a:t>
              </a:r>
            </a:p>
          </p:txBody>
        </p:sp>
        <p:sp>
          <p:nvSpPr>
            <p:cNvPr id="4120" name="Line 55"/>
            <p:cNvSpPr>
              <a:spLocks noChangeShapeType="1"/>
            </p:cNvSpPr>
            <p:nvPr/>
          </p:nvSpPr>
          <p:spPr bwMode="auto">
            <a:xfrm>
              <a:off x="830" y="418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7816" name="Text Box 56"/>
          <p:cNvSpPr txBox="1">
            <a:spLocks noChangeArrowheads="1"/>
          </p:cNvSpPr>
          <p:nvPr/>
        </p:nvSpPr>
        <p:spPr bwMode="auto">
          <a:xfrm>
            <a:off x="3733800" y="48593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/>
              <a:t>波腹、波节的</a:t>
            </a:r>
            <a:r>
              <a:rPr lang="zh-CN" altLang="en-US" sz="2800" b="1">
                <a:solidFill>
                  <a:srgbClr val="CC0000"/>
                </a:solidFill>
              </a:rPr>
              <a:t>位置？</a:t>
            </a:r>
          </a:p>
        </p:txBody>
      </p:sp>
    </p:spTree>
  </p:cSld>
  <p:clrMapOvr>
    <a:masterClrMapping/>
  </p:clrMapOvr>
  <p:transition advTm="86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0" grpId="0" animBg="1"/>
      <p:bldP spid="117801" grpId="0"/>
      <p:bldP spid="117804" grpId="0" animBg="1"/>
      <p:bldP spid="117805" grpId="0"/>
      <p:bldP spid="1178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5126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5129" name="Rectangle 6"/>
          <p:cNvSpPr>
            <a:spLocks noRot="1" noChangeArrowheads="1"/>
          </p:cNvSpPr>
          <p:nvPr/>
        </p:nvSpPr>
        <p:spPr bwMode="auto">
          <a:xfrm>
            <a:off x="228600" y="198438"/>
            <a:ext cx="7467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一、驻波</a:t>
            </a:r>
          </a:p>
        </p:txBody>
      </p:sp>
      <p:sp>
        <p:nvSpPr>
          <p:cNvPr id="120884" name="Text Box 52"/>
          <p:cNvSpPr txBox="1">
            <a:spLocks noChangeArrowheads="1"/>
          </p:cNvSpPr>
          <p:nvPr/>
        </p:nvSpPr>
        <p:spPr bwMode="auto">
          <a:xfrm>
            <a:off x="152400" y="42672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1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kumimoji="1" lang="en-US" altLang="zh-CN" sz="2300" b="1">
                <a:solidFill>
                  <a:srgbClr val="000078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b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相邻两波节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zh-CN" altLang="en-US" sz="2400" b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或波腹</a:t>
            </a:r>
            <a:r>
              <a:rPr kumimoji="1" lang="en-US" altLang="zh-CN" sz="2400" b="1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b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间的距离：</a:t>
            </a:r>
            <a:r>
              <a:rPr kumimoji="1" lang="zh-CN" altLang="en-US" sz="2300" b="1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endParaRPr kumimoji="1" lang="zh-CN" altLang="en-US" sz="2300" b="1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0885" name="Text Box 53"/>
          <p:cNvSpPr txBox="1">
            <a:spLocks noChangeArrowheads="1"/>
          </p:cNvSpPr>
          <p:nvPr/>
        </p:nvSpPr>
        <p:spPr bwMode="auto">
          <a:xfrm>
            <a:off x="76200" y="2833688"/>
            <a:ext cx="3594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1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kumimoji="1" lang="en-US" altLang="zh-CN" sz="2200" b="1">
                <a:solidFill>
                  <a:srgbClr val="0000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波节</a:t>
            </a:r>
            <a:r>
              <a:rPr kumimoji="1" lang="zh-CN" altLang="en-US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zh-CN" altLang="en-US" sz="2800" b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驻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800" b="1"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kumimoji="1" lang="en-US" altLang="zh-CN" sz="2700" b="1">
                <a:solidFill>
                  <a:srgbClr val="8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    </a:t>
            </a:r>
            <a:endParaRPr kumimoji="1" lang="en-US" altLang="zh-CN" sz="2400" b="1">
              <a:solidFill>
                <a:srgbClr val="8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0886" name="Text Box 54"/>
          <p:cNvSpPr txBox="1">
            <a:spLocks noChangeArrowheads="1"/>
          </p:cNvSpPr>
          <p:nvPr/>
        </p:nvSpPr>
        <p:spPr bwMode="auto">
          <a:xfrm>
            <a:off x="76200" y="1219200"/>
            <a:ext cx="3602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1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★</a:t>
            </a:r>
            <a:r>
              <a:rPr kumimoji="1" lang="en-US" altLang="zh-CN" sz="2400" b="1">
                <a:solidFill>
                  <a:srgbClr val="00008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波腹</a:t>
            </a:r>
            <a:r>
              <a:rPr kumimoji="1" lang="zh-CN" altLang="en-US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kumimoji="1" lang="zh-CN" altLang="en-US" sz="1200" b="1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baseline="-25000">
                <a:latin typeface="Times New Roman" panose="02020603050405020304" pitchFamily="18" charset="0"/>
              </a:rPr>
              <a:t>驻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= </a:t>
            </a:r>
            <a:r>
              <a:rPr kumimoji="1" lang="en-US" altLang="zh-CN" sz="2800" b="1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kumimoji="1" lang="en-US" altLang="zh-CN" sz="2800" b="1" i="1">
                <a:solidFill>
                  <a:srgbClr val="8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</a:p>
        </p:txBody>
      </p:sp>
      <p:sp>
        <p:nvSpPr>
          <p:cNvPr id="5133" name="Line 61"/>
          <p:cNvSpPr>
            <a:spLocks noChangeShapeType="1"/>
          </p:cNvSpPr>
          <p:nvPr/>
        </p:nvSpPr>
        <p:spPr bwMode="auto">
          <a:xfrm>
            <a:off x="5032375" y="2514600"/>
            <a:ext cx="3959225" cy="12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4" name="Group 62"/>
          <p:cNvGrpSpPr>
            <a:grpSpLocks/>
          </p:cNvGrpSpPr>
          <p:nvPr/>
        </p:nvGrpSpPr>
        <p:grpSpPr bwMode="auto">
          <a:xfrm>
            <a:off x="5378450" y="2274888"/>
            <a:ext cx="1655763" cy="414337"/>
            <a:chOff x="192" y="2832"/>
            <a:chExt cx="2112" cy="240"/>
          </a:xfrm>
        </p:grpSpPr>
        <p:sp>
          <p:nvSpPr>
            <p:cNvPr id="5164" name="Line 63"/>
            <p:cNvSpPr>
              <a:spLocks noChangeShapeType="1"/>
            </p:cNvSpPr>
            <p:nvPr/>
          </p:nvSpPr>
          <p:spPr bwMode="auto">
            <a:xfrm>
              <a:off x="192" y="2832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Line 64"/>
            <p:cNvSpPr>
              <a:spLocks noChangeShapeType="1"/>
            </p:cNvSpPr>
            <p:nvPr/>
          </p:nvSpPr>
          <p:spPr bwMode="auto">
            <a:xfrm>
              <a:off x="2304" y="2832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6" name="Line 65"/>
            <p:cNvSpPr>
              <a:spLocks noChangeShapeType="1"/>
            </p:cNvSpPr>
            <p:nvPr/>
          </p:nvSpPr>
          <p:spPr bwMode="auto">
            <a:xfrm>
              <a:off x="192" y="2928"/>
              <a:ext cx="211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5" name="Freeform 66"/>
          <p:cNvSpPr>
            <a:spLocks/>
          </p:cNvSpPr>
          <p:nvPr/>
        </p:nvSpPr>
        <p:spPr bwMode="auto">
          <a:xfrm>
            <a:off x="5378450" y="2119313"/>
            <a:ext cx="1655763" cy="763587"/>
          </a:xfrm>
          <a:custGeom>
            <a:avLst/>
            <a:gdLst>
              <a:gd name="T0" fmla="*/ 0 w 2112"/>
              <a:gd name="T1" fmla="*/ 402431 h 444"/>
              <a:gd name="T2" fmla="*/ 395909 w 2112"/>
              <a:gd name="T3" fmla="*/ 1720 h 444"/>
              <a:gd name="T4" fmla="*/ 815338 w 2112"/>
              <a:gd name="T5" fmla="*/ 393832 h 444"/>
              <a:gd name="T6" fmla="*/ 1214383 w 2112"/>
              <a:gd name="T7" fmla="*/ 761867 h 444"/>
              <a:gd name="T8" fmla="*/ 1655763 w 2112"/>
              <a:gd name="T9" fmla="*/ 402431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444"/>
              <a:gd name="T17" fmla="*/ 2112 w 2112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444">
                <a:moveTo>
                  <a:pt x="0" y="234"/>
                </a:moveTo>
                <a:cubicBezTo>
                  <a:pt x="84" y="195"/>
                  <a:pt x="332" y="2"/>
                  <a:pt x="505" y="1"/>
                </a:cubicBezTo>
                <a:cubicBezTo>
                  <a:pt x="678" y="0"/>
                  <a:pt x="866" y="155"/>
                  <a:pt x="1040" y="229"/>
                </a:cubicBezTo>
                <a:cubicBezTo>
                  <a:pt x="1214" y="303"/>
                  <a:pt x="1370" y="442"/>
                  <a:pt x="1549" y="443"/>
                </a:cubicBezTo>
                <a:cubicBezTo>
                  <a:pt x="1728" y="444"/>
                  <a:pt x="1995" y="278"/>
                  <a:pt x="2112" y="23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Freeform 67"/>
          <p:cNvSpPr>
            <a:spLocks/>
          </p:cNvSpPr>
          <p:nvPr/>
        </p:nvSpPr>
        <p:spPr bwMode="auto">
          <a:xfrm flipV="1">
            <a:off x="5378450" y="2163763"/>
            <a:ext cx="1655763" cy="765175"/>
          </a:xfrm>
          <a:custGeom>
            <a:avLst/>
            <a:gdLst>
              <a:gd name="T0" fmla="*/ 0 w 2112"/>
              <a:gd name="T1" fmla="*/ 403268 h 444"/>
              <a:gd name="T2" fmla="*/ 395909 w 2112"/>
              <a:gd name="T3" fmla="*/ 1723 h 444"/>
              <a:gd name="T4" fmla="*/ 815338 w 2112"/>
              <a:gd name="T5" fmla="*/ 394651 h 444"/>
              <a:gd name="T6" fmla="*/ 1214383 w 2112"/>
              <a:gd name="T7" fmla="*/ 763452 h 444"/>
              <a:gd name="T8" fmla="*/ 1655763 w 2112"/>
              <a:gd name="T9" fmla="*/ 403268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444"/>
              <a:gd name="T17" fmla="*/ 2112 w 2112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444">
                <a:moveTo>
                  <a:pt x="0" y="234"/>
                </a:moveTo>
                <a:cubicBezTo>
                  <a:pt x="84" y="195"/>
                  <a:pt x="332" y="2"/>
                  <a:pt x="505" y="1"/>
                </a:cubicBezTo>
                <a:cubicBezTo>
                  <a:pt x="678" y="0"/>
                  <a:pt x="866" y="155"/>
                  <a:pt x="1040" y="229"/>
                </a:cubicBezTo>
                <a:cubicBezTo>
                  <a:pt x="1214" y="303"/>
                  <a:pt x="1370" y="442"/>
                  <a:pt x="1549" y="443"/>
                </a:cubicBezTo>
                <a:cubicBezTo>
                  <a:pt x="1728" y="444"/>
                  <a:pt x="1995" y="278"/>
                  <a:pt x="2112" y="234"/>
                </a:cubicBezTo>
              </a:path>
            </a:pathLst>
          </a:custGeom>
          <a:noFill/>
          <a:ln w="19050">
            <a:solidFill>
              <a:srgbClr val="FF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7" name="Oval 68"/>
          <p:cNvSpPr>
            <a:spLocks noChangeArrowheads="1"/>
          </p:cNvSpPr>
          <p:nvPr/>
        </p:nvSpPr>
        <p:spPr bwMode="auto">
          <a:xfrm>
            <a:off x="5721350" y="2058988"/>
            <a:ext cx="85725" cy="1174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138" name="Group 69"/>
          <p:cNvGrpSpPr>
            <a:grpSpLocks/>
          </p:cNvGrpSpPr>
          <p:nvPr/>
        </p:nvGrpSpPr>
        <p:grpSpPr bwMode="auto">
          <a:xfrm>
            <a:off x="7034213" y="2274888"/>
            <a:ext cx="1655762" cy="414337"/>
            <a:chOff x="192" y="2832"/>
            <a:chExt cx="2112" cy="240"/>
          </a:xfrm>
        </p:grpSpPr>
        <p:sp>
          <p:nvSpPr>
            <p:cNvPr id="5161" name="Line 70"/>
            <p:cNvSpPr>
              <a:spLocks noChangeShapeType="1"/>
            </p:cNvSpPr>
            <p:nvPr/>
          </p:nvSpPr>
          <p:spPr bwMode="auto">
            <a:xfrm>
              <a:off x="192" y="2832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Line 71"/>
            <p:cNvSpPr>
              <a:spLocks noChangeShapeType="1"/>
            </p:cNvSpPr>
            <p:nvPr/>
          </p:nvSpPr>
          <p:spPr bwMode="auto">
            <a:xfrm>
              <a:off x="2304" y="2832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3" name="Line 72"/>
            <p:cNvSpPr>
              <a:spLocks noChangeShapeType="1"/>
            </p:cNvSpPr>
            <p:nvPr/>
          </p:nvSpPr>
          <p:spPr bwMode="auto">
            <a:xfrm>
              <a:off x="192" y="2928"/>
              <a:ext cx="211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9" name="Freeform 73"/>
          <p:cNvSpPr>
            <a:spLocks/>
          </p:cNvSpPr>
          <p:nvPr/>
        </p:nvSpPr>
        <p:spPr bwMode="auto">
          <a:xfrm>
            <a:off x="7034213" y="2119313"/>
            <a:ext cx="1655762" cy="763587"/>
          </a:xfrm>
          <a:custGeom>
            <a:avLst/>
            <a:gdLst>
              <a:gd name="T0" fmla="*/ 0 w 2112"/>
              <a:gd name="T1" fmla="*/ 402431 h 444"/>
              <a:gd name="T2" fmla="*/ 395909 w 2112"/>
              <a:gd name="T3" fmla="*/ 1720 h 444"/>
              <a:gd name="T4" fmla="*/ 815337 w 2112"/>
              <a:gd name="T5" fmla="*/ 393832 h 444"/>
              <a:gd name="T6" fmla="*/ 1214382 w 2112"/>
              <a:gd name="T7" fmla="*/ 761867 h 444"/>
              <a:gd name="T8" fmla="*/ 1655762 w 2112"/>
              <a:gd name="T9" fmla="*/ 402431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444"/>
              <a:gd name="T17" fmla="*/ 2112 w 2112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444">
                <a:moveTo>
                  <a:pt x="0" y="234"/>
                </a:moveTo>
                <a:cubicBezTo>
                  <a:pt x="84" y="195"/>
                  <a:pt x="332" y="2"/>
                  <a:pt x="505" y="1"/>
                </a:cubicBezTo>
                <a:cubicBezTo>
                  <a:pt x="678" y="0"/>
                  <a:pt x="866" y="155"/>
                  <a:pt x="1040" y="229"/>
                </a:cubicBezTo>
                <a:cubicBezTo>
                  <a:pt x="1214" y="303"/>
                  <a:pt x="1370" y="442"/>
                  <a:pt x="1549" y="443"/>
                </a:cubicBezTo>
                <a:cubicBezTo>
                  <a:pt x="1728" y="444"/>
                  <a:pt x="1995" y="278"/>
                  <a:pt x="2112" y="23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0" name="Freeform 74"/>
          <p:cNvSpPr>
            <a:spLocks/>
          </p:cNvSpPr>
          <p:nvPr/>
        </p:nvSpPr>
        <p:spPr bwMode="auto">
          <a:xfrm flipV="1">
            <a:off x="7034213" y="2163763"/>
            <a:ext cx="1655762" cy="765175"/>
          </a:xfrm>
          <a:custGeom>
            <a:avLst/>
            <a:gdLst>
              <a:gd name="T0" fmla="*/ 0 w 2112"/>
              <a:gd name="T1" fmla="*/ 403268 h 444"/>
              <a:gd name="T2" fmla="*/ 395909 w 2112"/>
              <a:gd name="T3" fmla="*/ 1723 h 444"/>
              <a:gd name="T4" fmla="*/ 815337 w 2112"/>
              <a:gd name="T5" fmla="*/ 394651 h 444"/>
              <a:gd name="T6" fmla="*/ 1214382 w 2112"/>
              <a:gd name="T7" fmla="*/ 763452 h 444"/>
              <a:gd name="T8" fmla="*/ 1655762 w 2112"/>
              <a:gd name="T9" fmla="*/ 403268 h 4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444"/>
              <a:gd name="T17" fmla="*/ 2112 w 2112"/>
              <a:gd name="T18" fmla="*/ 444 h 4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444">
                <a:moveTo>
                  <a:pt x="0" y="234"/>
                </a:moveTo>
                <a:cubicBezTo>
                  <a:pt x="84" y="195"/>
                  <a:pt x="332" y="2"/>
                  <a:pt x="505" y="1"/>
                </a:cubicBezTo>
                <a:cubicBezTo>
                  <a:pt x="678" y="0"/>
                  <a:pt x="866" y="155"/>
                  <a:pt x="1040" y="229"/>
                </a:cubicBezTo>
                <a:cubicBezTo>
                  <a:pt x="1214" y="303"/>
                  <a:pt x="1370" y="442"/>
                  <a:pt x="1549" y="443"/>
                </a:cubicBezTo>
                <a:cubicBezTo>
                  <a:pt x="1728" y="444"/>
                  <a:pt x="1995" y="278"/>
                  <a:pt x="2112" y="234"/>
                </a:cubicBezTo>
              </a:path>
            </a:pathLst>
          </a:custGeom>
          <a:noFill/>
          <a:ln w="19050">
            <a:solidFill>
              <a:srgbClr val="FF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1" name="Oval 75"/>
          <p:cNvSpPr>
            <a:spLocks noChangeArrowheads="1"/>
          </p:cNvSpPr>
          <p:nvPr/>
        </p:nvSpPr>
        <p:spPr bwMode="auto">
          <a:xfrm>
            <a:off x="6159500" y="2454275"/>
            <a:ext cx="85725" cy="1174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2" name="Oval 76"/>
          <p:cNvSpPr>
            <a:spLocks noChangeArrowheads="1"/>
          </p:cNvSpPr>
          <p:nvPr/>
        </p:nvSpPr>
        <p:spPr bwMode="auto">
          <a:xfrm>
            <a:off x="6996113" y="2454275"/>
            <a:ext cx="85725" cy="1174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3" name="Oval 77"/>
          <p:cNvSpPr>
            <a:spLocks noChangeArrowheads="1"/>
          </p:cNvSpPr>
          <p:nvPr/>
        </p:nvSpPr>
        <p:spPr bwMode="auto">
          <a:xfrm>
            <a:off x="7824788" y="2455863"/>
            <a:ext cx="85725" cy="1158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4" name="Oval 78"/>
          <p:cNvSpPr>
            <a:spLocks noChangeArrowheads="1"/>
          </p:cNvSpPr>
          <p:nvPr/>
        </p:nvSpPr>
        <p:spPr bwMode="auto">
          <a:xfrm>
            <a:off x="8615363" y="2454275"/>
            <a:ext cx="85725" cy="1174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5" name="Oval 79"/>
          <p:cNvSpPr>
            <a:spLocks noChangeArrowheads="1"/>
          </p:cNvSpPr>
          <p:nvPr/>
        </p:nvSpPr>
        <p:spPr bwMode="auto">
          <a:xfrm>
            <a:off x="8205788" y="2800350"/>
            <a:ext cx="85725" cy="1174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6" name="Oval 80"/>
          <p:cNvSpPr>
            <a:spLocks noChangeArrowheads="1"/>
          </p:cNvSpPr>
          <p:nvPr/>
        </p:nvSpPr>
        <p:spPr bwMode="auto">
          <a:xfrm>
            <a:off x="7405688" y="2058988"/>
            <a:ext cx="85725" cy="1174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7" name="Oval 81"/>
          <p:cNvSpPr>
            <a:spLocks noChangeArrowheads="1"/>
          </p:cNvSpPr>
          <p:nvPr/>
        </p:nvSpPr>
        <p:spPr bwMode="auto">
          <a:xfrm>
            <a:off x="6548438" y="2800350"/>
            <a:ext cx="85725" cy="117475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8" name="Line 83"/>
          <p:cNvSpPr>
            <a:spLocks noChangeShapeType="1"/>
          </p:cNvSpPr>
          <p:nvPr/>
        </p:nvSpPr>
        <p:spPr bwMode="auto">
          <a:xfrm flipV="1">
            <a:off x="5029200" y="1581150"/>
            <a:ext cx="0" cy="1482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49" name="Text Box 84"/>
          <p:cNvSpPr txBox="1">
            <a:spLocks noChangeArrowheads="1"/>
          </p:cNvSpPr>
          <p:nvPr/>
        </p:nvSpPr>
        <p:spPr bwMode="auto">
          <a:xfrm>
            <a:off x="8845550" y="2293938"/>
            <a:ext cx="3746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0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</a:p>
        </p:txBody>
      </p:sp>
      <p:sp>
        <p:nvSpPr>
          <p:cNvPr id="5150" name="Text Box 85"/>
          <p:cNvSpPr txBox="1">
            <a:spLocks noChangeArrowheads="1"/>
          </p:cNvSpPr>
          <p:nvPr/>
        </p:nvSpPr>
        <p:spPr bwMode="auto">
          <a:xfrm>
            <a:off x="4648200" y="22399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</a:p>
        </p:txBody>
      </p:sp>
      <p:sp>
        <p:nvSpPr>
          <p:cNvPr id="5151" name="Text Box 86"/>
          <p:cNvSpPr txBox="1">
            <a:spLocks noChangeArrowheads="1"/>
          </p:cNvSpPr>
          <p:nvPr/>
        </p:nvSpPr>
        <p:spPr bwMode="auto">
          <a:xfrm>
            <a:off x="6292850" y="1504950"/>
            <a:ext cx="172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33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波节</a:t>
            </a:r>
            <a:r>
              <a:rPr kumimoji="1" lang="zh-CN" altLang="en-US" sz="26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</p:txBody>
      </p:sp>
      <p:sp>
        <p:nvSpPr>
          <p:cNvPr id="5152" name="Line 87"/>
          <p:cNvSpPr>
            <a:spLocks noChangeShapeType="1"/>
          </p:cNvSpPr>
          <p:nvPr/>
        </p:nvSpPr>
        <p:spPr bwMode="auto">
          <a:xfrm flipV="1">
            <a:off x="6235700" y="1981200"/>
            <a:ext cx="241300" cy="403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3" name="Line 88"/>
          <p:cNvSpPr>
            <a:spLocks noChangeShapeType="1"/>
          </p:cNvSpPr>
          <p:nvPr/>
        </p:nvSpPr>
        <p:spPr bwMode="auto">
          <a:xfrm flipH="1" flipV="1">
            <a:off x="6835775" y="1981200"/>
            <a:ext cx="174625" cy="431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89"/>
          <p:cNvSpPr txBox="1">
            <a:spLocks noChangeArrowheads="1"/>
          </p:cNvSpPr>
          <p:nvPr/>
        </p:nvSpPr>
        <p:spPr bwMode="auto">
          <a:xfrm>
            <a:off x="7010400" y="2909888"/>
            <a:ext cx="172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33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波腹</a:t>
            </a:r>
            <a:r>
              <a:rPr kumimoji="1" lang="zh-CN" altLang="en-US" sz="26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</a:p>
        </p:txBody>
      </p:sp>
      <p:sp>
        <p:nvSpPr>
          <p:cNvPr id="5155" name="Line 90"/>
          <p:cNvSpPr>
            <a:spLocks noChangeShapeType="1"/>
          </p:cNvSpPr>
          <p:nvPr/>
        </p:nvSpPr>
        <p:spPr bwMode="auto">
          <a:xfrm>
            <a:off x="6629400" y="28956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6" name="Line 91"/>
          <p:cNvSpPr>
            <a:spLocks noChangeShapeType="1"/>
          </p:cNvSpPr>
          <p:nvPr/>
        </p:nvSpPr>
        <p:spPr bwMode="auto">
          <a:xfrm flipH="1">
            <a:off x="7848600" y="2890838"/>
            <a:ext cx="341313" cy="233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971" name="Object 139"/>
          <p:cNvGraphicFramePr>
            <a:graphicFrameLocks noChangeAspect="1"/>
          </p:cNvGraphicFramePr>
          <p:nvPr/>
        </p:nvGraphicFramePr>
        <p:xfrm>
          <a:off x="569913" y="3243263"/>
          <a:ext cx="45847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77680" imgH="393480" progId="Equation.3">
                  <p:embed/>
                </p:oleObj>
              </mc:Choice>
              <mc:Fallback>
                <p:oleObj name="公式" r:id="rId4" imgW="1777680" imgH="39348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243263"/>
                        <a:ext cx="458470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79" name="Object 147"/>
          <p:cNvGraphicFramePr>
            <a:graphicFrameLocks noChangeAspect="1"/>
          </p:cNvGraphicFramePr>
          <p:nvPr/>
        </p:nvGraphicFramePr>
        <p:xfrm>
          <a:off x="600075" y="1752600"/>
          <a:ext cx="39258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47560" imgH="393480" progId="Equation.3">
                  <p:embed/>
                </p:oleObj>
              </mc:Choice>
              <mc:Fallback>
                <p:oleObj name="公式" r:id="rId6" imgW="1447560" imgH="393480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752600"/>
                        <a:ext cx="392588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80" name="Object 148"/>
          <p:cNvGraphicFramePr>
            <a:graphicFrameLocks noChangeAspect="1"/>
          </p:cNvGraphicFramePr>
          <p:nvPr/>
        </p:nvGraphicFramePr>
        <p:xfrm>
          <a:off x="2643188" y="4800600"/>
          <a:ext cx="37830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93760" imgH="393480" progId="Equation.3">
                  <p:embed/>
                </p:oleObj>
              </mc:Choice>
              <mc:Fallback>
                <p:oleObj name="公式" r:id="rId8" imgW="1193760" imgH="393480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4800600"/>
                        <a:ext cx="3783012" cy="12477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Arc 152"/>
          <p:cNvSpPr>
            <a:spLocks/>
          </p:cNvSpPr>
          <p:nvPr/>
        </p:nvSpPr>
        <p:spPr bwMode="gray">
          <a:xfrm flipV="1">
            <a:off x="4419600" y="2133600"/>
            <a:ext cx="990600" cy="787400"/>
          </a:xfrm>
          <a:custGeom>
            <a:avLst/>
            <a:gdLst>
              <a:gd name="T0" fmla="*/ 29311884 w 20260"/>
              <a:gd name="T1" fmla="*/ 0 h 17783"/>
              <a:gd name="T2" fmla="*/ 48434760 w 20260"/>
              <a:gd name="T3" fmla="*/ 20183968 h 17783"/>
              <a:gd name="T4" fmla="*/ 0 w 20260"/>
              <a:gd name="T5" fmla="*/ 34864685 h 17783"/>
              <a:gd name="T6" fmla="*/ 0 60000 65536"/>
              <a:gd name="T7" fmla="*/ 0 60000 65536"/>
              <a:gd name="T8" fmla="*/ 0 60000 65536"/>
              <a:gd name="T9" fmla="*/ 0 w 20260"/>
              <a:gd name="T10" fmla="*/ 0 h 17783"/>
              <a:gd name="T11" fmla="*/ 20260 w 20260"/>
              <a:gd name="T12" fmla="*/ 17783 h 177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60" h="17783" fill="none" extrusionOk="0">
                <a:moveTo>
                  <a:pt x="12260" y="0"/>
                </a:moveTo>
                <a:cubicBezTo>
                  <a:pt x="15924" y="2525"/>
                  <a:pt x="18717" y="6121"/>
                  <a:pt x="20260" y="10294"/>
                </a:cubicBezTo>
              </a:path>
              <a:path w="20260" h="17783" stroke="0" extrusionOk="0">
                <a:moveTo>
                  <a:pt x="12260" y="0"/>
                </a:moveTo>
                <a:cubicBezTo>
                  <a:pt x="15924" y="2525"/>
                  <a:pt x="18717" y="6121"/>
                  <a:pt x="20260" y="10294"/>
                </a:cubicBezTo>
                <a:lnTo>
                  <a:pt x="0" y="17783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8" name="Oval 153"/>
          <p:cNvSpPr>
            <a:spLocks noChangeArrowheads="1"/>
          </p:cNvSpPr>
          <p:nvPr/>
        </p:nvSpPr>
        <p:spPr bwMode="auto">
          <a:xfrm>
            <a:off x="5019675" y="2819400"/>
            <a:ext cx="85725" cy="119063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9" name="Arc 154"/>
          <p:cNvSpPr>
            <a:spLocks/>
          </p:cNvSpPr>
          <p:nvPr/>
        </p:nvSpPr>
        <p:spPr bwMode="gray">
          <a:xfrm rot="16632682" flipV="1">
            <a:off x="4521200" y="2235200"/>
            <a:ext cx="990600" cy="787400"/>
          </a:xfrm>
          <a:custGeom>
            <a:avLst/>
            <a:gdLst>
              <a:gd name="T0" fmla="*/ 29311884 w 20260"/>
              <a:gd name="T1" fmla="*/ 0 h 17783"/>
              <a:gd name="T2" fmla="*/ 48434760 w 20260"/>
              <a:gd name="T3" fmla="*/ 20183968 h 17783"/>
              <a:gd name="T4" fmla="*/ 0 w 20260"/>
              <a:gd name="T5" fmla="*/ 34864685 h 17783"/>
              <a:gd name="T6" fmla="*/ 0 60000 65536"/>
              <a:gd name="T7" fmla="*/ 0 60000 65536"/>
              <a:gd name="T8" fmla="*/ 0 60000 65536"/>
              <a:gd name="T9" fmla="*/ 0 w 20260"/>
              <a:gd name="T10" fmla="*/ 0 h 17783"/>
              <a:gd name="T11" fmla="*/ 20260 w 20260"/>
              <a:gd name="T12" fmla="*/ 17783 h 177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60" h="17783" fill="none" extrusionOk="0">
                <a:moveTo>
                  <a:pt x="12260" y="0"/>
                </a:moveTo>
                <a:cubicBezTo>
                  <a:pt x="15924" y="2525"/>
                  <a:pt x="18717" y="6121"/>
                  <a:pt x="20260" y="10294"/>
                </a:cubicBezTo>
              </a:path>
              <a:path w="20260" h="17783" stroke="0" extrusionOk="0">
                <a:moveTo>
                  <a:pt x="12260" y="0"/>
                </a:moveTo>
                <a:cubicBezTo>
                  <a:pt x="15924" y="2525"/>
                  <a:pt x="18717" y="6121"/>
                  <a:pt x="20260" y="10294"/>
                </a:cubicBezTo>
                <a:lnTo>
                  <a:pt x="0" y="17783"/>
                </a:lnTo>
                <a:close/>
              </a:path>
            </a:pathLst>
          </a:custGeom>
          <a:noFill/>
          <a:ln w="19050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0" name="Oval 82"/>
          <p:cNvSpPr>
            <a:spLocks noChangeArrowheads="1"/>
          </p:cNvSpPr>
          <p:nvPr/>
        </p:nvSpPr>
        <p:spPr bwMode="auto">
          <a:xfrm>
            <a:off x="5349875" y="2454275"/>
            <a:ext cx="85725" cy="1174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advTm="86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4" grpId="0"/>
      <p:bldP spid="1208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16387" name="Picture 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Line 4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000">
                <a:latin typeface="楷体_GB2312" pitchFamily="1" charset="-122"/>
                <a:ea typeface="楷体_GB2312" pitchFamily="1" charset="-122"/>
              </a:rPr>
              <a:t>西南大学 物理实验教学示范中心</a:t>
            </a:r>
          </a:p>
        </p:txBody>
      </p:sp>
      <p:sp>
        <p:nvSpPr>
          <p:cNvPr id="16390" name="Rectangle 6"/>
          <p:cNvSpPr>
            <a:spLocks noRot="1" noChangeArrowheads="1"/>
          </p:cNvSpPr>
          <p:nvPr/>
        </p:nvSpPr>
        <p:spPr bwMode="auto">
          <a:xfrm>
            <a:off x="228600" y="198438"/>
            <a:ext cx="79248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rPr>
              <a:t>二、弦线上的驻波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381000" y="1073150"/>
            <a:ext cx="4705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FD-SWE-Ⅱ</a:t>
            </a:r>
            <a:r>
              <a:rPr lang="zh-CN" altLang="en-US" sz="2800"/>
              <a:t>型弦振动实验仪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905000"/>
            <a:ext cx="6503987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3001963"/>
            <a:ext cx="3495675" cy="30130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33475"/>
            <a:ext cx="3505200" cy="26289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90666"/>
      </p:ext>
    </p:extLst>
  </p:cSld>
  <p:clrMapOvr>
    <a:masterClrMapping/>
  </p:clrMapOvr>
  <p:transition advTm="86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8930</TotalTime>
  <Words>2026</Words>
  <Application>Microsoft Office PowerPoint</Application>
  <PresentationFormat>On-screen Show (4:3)</PresentationFormat>
  <Paragraphs>192</Paragraphs>
  <Slides>24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华文中宋</vt:lpstr>
      <vt:lpstr>华文新魏</vt:lpstr>
      <vt:lpstr>宋体</vt:lpstr>
      <vt:lpstr>楷体_GB2312</vt:lpstr>
      <vt:lpstr>Arial</vt:lpstr>
      <vt:lpstr>Impact</vt:lpstr>
      <vt:lpstr>Symbol</vt:lpstr>
      <vt:lpstr>Times New Roman</vt:lpstr>
      <vt:lpstr>Verdana</vt:lpstr>
      <vt:lpstr>Wingdings</vt:lpstr>
      <vt:lpstr>默认设计模板</vt:lpstr>
      <vt:lpstr>Equation</vt:lpstr>
      <vt:lpstr>公式</vt:lpstr>
      <vt:lpstr>固定弦的振动                                   驻波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long xu</cp:lastModifiedBy>
  <cp:revision>399</cp:revision>
  <cp:lastPrinted>1601-01-01T00:00:00Z</cp:lastPrinted>
  <dcterms:created xsi:type="dcterms:W3CDTF">1601-01-01T00:00:00Z</dcterms:created>
  <dcterms:modified xsi:type="dcterms:W3CDTF">2023-02-13T04:28:23Z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