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4" r:id="rId6"/>
    <p:sldId id="268" r:id="rId7"/>
    <p:sldId id="261" r:id="rId8"/>
    <p:sldId id="262" r:id="rId9"/>
    <p:sldId id="263" r:id="rId10"/>
    <p:sldId id="266" r:id="rId11"/>
    <p:sldId id="267" r:id="rId12"/>
    <p:sldId id="269" r:id="rId13"/>
    <p:sldId id="270" r:id="rId14"/>
    <p:sldId id="272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3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43E40-DEAB-4531-98F6-707105882461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BC2242-63A5-42C4-8889-66F9964FE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872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173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961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4091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69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26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885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99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8645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171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315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149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57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8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626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51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779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86A35-C05D-45A7-8066-F2A32921FE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789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B4EF-7446-4533-B04C-47A0822FD5C6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6FCE-C4F7-480E-80FD-908A7144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45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B4EF-7446-4533-B04C-47A0822FD5C6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6FCE-C4F7-480E-80FD-908A7144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B4EF-7446-4533-B04C-47A0822FD5C6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6FCE-C4F7-480E-80FD-908A7144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40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B4EF-7446-4533-B04C-47A0822FD5C6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6FCE-C4F7-480E-80FD-908A7144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87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B4EF-7446-4533-B04C-47A0822FD5C6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6FCE-C4F7-480E-80FD-908A7144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8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B4EF-7446-4533-B04C-47A0822FD5C6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6FCE-C4F7-480E-80FD-908A7144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B4EF-7446-4533-B04C-47A0822FD5C6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6FCE-C4F7-480E-80FD-908A7144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34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B4EF-7446-4533-B04C-47A0822FD5C6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6FCE-C4F7-480E-80FD-908A7144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19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B4EF-7446-4533-B04C-47A0822FD5C6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6FCE-C4F7-480E-80FD-908A7144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890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B4EF-7446-4533-B04C-47A0822FD5C6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6FCE-C4F7-480E-80FD-908A7144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2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2B4EF-7446-4533-B04C-47A0822FD5C6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86FCE-C4F7-480E-80FD-908A7144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67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D2B4EF-7446-4533-B04C-47A0822FD5C6}" type="datetimeFigureOut">
              <a:rPr lang="zh-CN" altLang="en-US" smtClean="0"/>
              <a:t>2017/10/31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86FCE-C4F7-480E-80FD-908A714484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853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png"/><Relationship Id="rId5" Type="http://schemas.openxmlformats.org/officeDocument/2006/relationships/image" Target="../media/image1.jpeg"/><Relationship Id="rId4" Type="http://schemas.openxmlformats.org/officeDocument/2006/relationships/image" Target="../media/image6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9.png"/><Relationship Id="rId12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tif"/><Relationship Id="rId11" Type="http://schemas.openxmlformats.org/officeDocument/2006/relationships/image" Target="../media/image28.tif"/><Relationship Id="rId5" Type="http://schemas.openxmlformats.org/officeDocument/2006/relationships/image" Target="../media/image28.png"/><Relationship Id="rId15" Type="http://schemas.openxmlformats.org/officeDocument/2006/relationships/image" Target="../media/image27.wmf"/><Relationship Id="rId10" Type="http://schemas.openxmlformats.org/officeDocument/2006/relationships/image" Target="../media/image26.w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7.png"/><Relationship Id="rId4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30.emf"/><Relationship Id="rId4" Type="http://schemas.openxmlformats.org/officeDocument/2006/relationships/image" Target="../media/image1.jpeg"/><Relationship Id="rId9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11" Type="http://schemas.openxmlformats.org/officeDocument/2006/relationships/image" Target="../media/image3.wmf"/><Relationship Id="rId5" Type="http://schemas.openxmlformats.org/officeDocument/2006/relationships/image" Target="../media/image6.png"/><Relationship Id="rId15" Type="http://schemas.openxmlformats.org/officeDocument/2006/relationships/image" Target="../media/image5.wmf"/><Relationship Id="rId10" Type="http://schemas.openxmlformats.org/officeDocument/2006/relationships/oleObject" Target="../embeddings/oleObject2.bin"/><Relationship Id="rId4" Type="http://schemas.openxmlformats.org/officeDocument/2006/relationships/image" Target="../media/image1.jpeg"/><Relationship Id="rId9" Type="http://schemas.openxmlformats.org/officeDocument/2006/relationships/image" Target="../media/image2.wmf"/><Relationship Id="rId1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jpe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ti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wmf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7.png"/><Relationship Id="rId5" Type="http://schemas.openxmlformats.org/officeDocument/2006/relationships/image" Target="../media/image6.png"/><Relationship Id="rId10" Type="http://schemas.openxmlformats.org/officeDocument/2006/relationships/image" Target="../media/image16.png"/><Relationship Id="rId4" Type="http://schemas.openxmlformats.org/officeDocument/2006/relationships/image" Target="../media/image1.jpe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>
                <a:solidFill>
                  <a:srgbClr val="FFFF00"/>
                </a:solidFill>
              </a:rPr>
              <a:t>大学物理实验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5712980" y="5182613"/>
            <a:ext cx="30075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主讲教师</a:t>
            </a:r>
            <a:r>
              <a:rPr lang="en-US" altLang="zh-CN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:  </a:t>
            </a:r>
            <a:r>
              <a:rPr lang="zh-CN" altLang="en-US" sz="32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许龙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712787" y="2644409"/>
            <a:ext cx="7705725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Batang" panose="02030600000101010101" pitchFamily="18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Batang" panose="02030600000101010101" pitchFamily="18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Batang" panose="02030600000101010101" pitchFamily="18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Batang" panose="02030600000101010101" pitchFamily="18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Batang" panose="02030600000101010101" pitchFamily="18" charset="-127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Batang" panose="02030600000101010101" pitchFamily="18" charset="-127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Batang" panose="02030600000101010101" pitchFamily="18" charset="-127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Batang" panose="02030600000101010101" pitchFamily="18" charset="-127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Arial" panose="020B0604020202020204" pitchFamily="34" charset="0"/>
                <a:ea typeface="Batang" panose="02030600000101010101" pitchFamily="18" charset="-127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60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惠斯通电桥测量电阻</a:t>
            </a:r>
          </a:p>
        </p:txBody>
      </p:sp>
    </p:spTree>
    <p:extLst>
      <p:ext uri="{BB962C8B-B14F-4D97-AF65-F5344CB8AC3E}">
        <p14:creationId xmlns:p14="http://schemas.microsoft.com/office/powerpoint/2010/main" val="3110102836"/>
      </p:ext>
    </p:extLst>
  </p:cSld>
  <p:clrMapOvr>
    <a:masterClrMapping/>
  </p:clrMapOvr>
  <p:transition advTm="402093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实验仪器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2" name="Picture 4" descr="04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187" y="1449387"/>
            <a:ext cx="1522413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526506" y="986631"/>
            <a:ext cx="269398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ea typeface="楷体_GB2312" pitchFamily="49" charset="-122"/>
              </a:rPr>
              <a:t>  </a:t>
            </a:r>
            <a:r>
              <a:rPr lang="zh-CN" altLang="en-US" b="1" dirty="0">
                <a:solidFill>
                  <a:srgbClr val="FF9900"/>
                </a:solidFill>
                <a:ea typeface="楷体_GB2312" pitchFamily="49" charset="-122"/>
              </a:rPr>
              <a:t>数字式万用表</a:t>
            </a:r>
          </a:p>
        </p:txBody>
      </p:sp>
      <p:pic>
        <p:nvPicPr>
          <p:cNvPr id="14" name="图片 1" descr="万用表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19"/>
          <a:stretch>
            <a:fillRect/>
          </a:stretch>
        </p:blipFill>
        <p:spPr bwMode="auto">
          <a:xfrm>
            <a:off x="1114425" y="1576388"/>
            <a:ext cx="4705350" cy="447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2"/>
          <p:cNvSpPr txBox="1">
            <a:spLocks noChangeArrowheads="1"/>
          </p:cNvSpPr>
          <p:nvPr/>
        </p:nvSpPr>
        <p:spPr bwMode="auto">
          <a:xfrm>
            <a:off x="5989638" y="4857750"/>
            <a:ext cx="2728912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/>
              <a:t>万用表是检测电路故障的一种工具。</a:t>
            </a:r>
          </a:p>
        </p:txBody>
      </p:sp>
    </p:spTree>
    <p:extLst>
      <p:ext uri="{BB962C8B-B14F-4D97-AF65-F5344CB8AC3E}">
        <p14:creationId xmlns:p14="http://schemas.microsoft.com/office/powerpoint/2010/main" val="1051297754"/>
      </p:ext>
    </p:extLst>
  </p:cSld>
  <p:clrMapOvr>
    <a:masterClrMapping/>
  </p:clrMapOvr>
  <p:transition advTm="402093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3" descr="Image00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616" y="2446495"/>
            <a:ext cx="3540982" cy="3076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013" y="962680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zh-CN" sz="2800" b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zh-CN" altLang="en-US" sz="28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板</a:t>
            </a:r>
            <a:r>
              <a:rPr lang="zh-CN" altLang="zh-CN" sz="2800" b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式电桥测量电阻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669" y="2292723"/>
            <a:ext cx="4187862" cy="311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910265"/>
              </p:ext>
            </p:extLst>
          </p:nvPr>
        </p:nvGraphicFramePr>
        <p:xfrm>
          <a:off x="2631599" y="5407468"/>
          <a:ext cx="4076700" cy="835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r:id="rId7" imgW="1880300" imgH="431810" progId="Equation.DSMT4">
                  <p:embed/>
                </p:oleObj>
              </mc:Choice>
              <mc:Fallback>
                <p:oleObj r:id="rId7" imgW="1880300" imgH="431810" progId="Equation.DSMT4">
                  <p:embed/>
                  <p:pic>
                    <p:nvPicPr>
                      <p:cNvPr id="1229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1599" y="5407468"/>
                        <a:ext cx="4076700" cy="835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"/>
              <p:cNvSpPr txBox="1"/>
              <p:nvPr/>
            </p:nvSpPr>
            <p:spPr>
              <a:xfrm>
                <a:off x="106363" y="1535050"/>
                <a:ext cx="9037637" cy="1108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600" dirty="0"/>
                  <a:t>选择四种不同的比较臂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/>
                  <a:t>（</a:t>
                </a:r>
                <a:r>
                  <a:rPr lang="en-US" altLang="zh-CN" sz="2600" dirty="0"/>
                  <a:t>280 </a:t>
                </a:r>
                <a:r>
                  <a:rPr lang="el-GR" altLang="zh-CN" sz="2600" dirty="0"/>
                  <a:t>Ω</a:t>
                </a:r>
                <a:r>
                  <a:rPr lang="zh-CN" altLang="en-US" sz="2600" dirty="0"/>
                  <a:t>，</a:t>
                </a:r>
                <a:r>
                  <a:rPr lang="en-US" altLang="zh-CN" sz="2600" dirty="0"/>
                  <a:t>290 </a:t>
                </a:r>
                <a:r>
                  <a:rPr lang="el-GR" altLang="zh-CN" sz="2600" dirty="0"/>
                  <a:t>Ω </a:t>
                </a:r>
                <a:r>
                  <a:rPr lang="zh-CN" altLang="en-US" sz="2600" dirty="0"/>
                  <a:t>，</a:t>
                </a:r>
                <a:r>
                  <a:rPr lang="en-US" altLang="zh-CN" sz="2600" dirty="0"/>
                  <a:t>300</a:t>
                </a:r>
                <a:r>
                  <a:rPr lang="el-GR" altLang="zh-CN" sz="2600" dirty="0"/>
                  <a:t> Ω</a:t>
                </a:r>
                <a:r>
                  <a:rPr lang="zh-CN" altLang="en-US" sz="2600" dirty="0"/>
                  <a:t>，</a:t>
                </a:r>
                <a:r>
                  <a:rPr lang="en-US" altLang="zh-CN" sz="2600" dirty="0"/>
                  <a:t>310 </a:t>
                </a:r>
                <a:r>
                  <a:rPr lang="el-GR" altLang="zh-CN" sz="2600" dirty="0"/>
                  <a:t>Ω </a:t>
                </a:r>
                <a:r>
                  <a:rPr lang="zh-CN" altLang="en-US" sz="2600" dirty="0"/>
                  <a:t>），调节比例臂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600" dirty="0"/>
                  <a:t>，使电桥达到平衡</a:t>
                </a:r>
              </a:p>
            </p:txBody>
          </p:sp>
        </mc:Choice>
        <mc:Fallback xmlns="">
          <p:sp>
            <p:nvSpPr>
              <p:cNvPr id="13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63" y="1535050"/>
                <a:ext cx="9037637" cy="1108124"/>
              </a:xfrm>
              <a:prstGeom prst="rect">
                <a:avLst/>
              </a:prstGeom>
              <a:blipFill>
                <a:blip r:embed="rId9"/>
                <a:stretch>
                  <a:fillRect l="-1214" t="-4396" r="-4855" b="-1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81138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>
                <a:spLocks noChangeArrowheads="1"/>
              </p:cNvSpPr>
              <p:nvPr/>
            </p:nvSpPr>
            <p:spPr bwMode="auto">
              <a:xfrm>
                <a:off x="100013" y="962680"/>
                <a:ext cx="69342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800" b="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2.</a:t>
                </a:r>
                <a:r>
                  <a:rPr lang="zh-CN" altLang="zh-CN" sz="2800" b="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用</a:t>
                </a:r>
                <a:r>
                  <a:rPr lang="zh-CN" altLang="en-US" sz="2800" b="0" dirty="0">
                    <a:solidFill>
                      <a:schemeClr val="accent2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交换法测量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sub>
                    </m:sSub>
                  </m:oMath>
                </a14:m>
                <a:endParaRPr lang="zh-CN" altLang="zh-CN" sz="2800" b="0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8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013" y="962680"/>
                <a:ext cx="6934200" cy="523220"/>
              </a:xfrm>
              <a:prstGeom prst="rect">
                <a:avLst/>
              </a:prstGeom>
              <a:blipFill>
                <a:blip r:embed="rId5"/>
                <a:stretch>
                  <a:fillRect l="-1757" t="-15116" b="-290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组合 12"/>
          <p:cNvGrpSpPr/>
          <p:nvPr/>
        </p:nvGrpSpPr>
        <p:grpSpPr>
          <a:xfrm>
            <a:off x="329513" y="1844162"/>
            <a:ext cx="3451744" cy="2904409"/>
            <a:chOff x="4953000" y="1482636"/>
            <a:chExt cx="4008878" cy="3373199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1482636"/>
              <a:ext cx="4008878" cy="33731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6242538" y="2505808"/>
                  <a:ext cx="4747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538" y="2505808"/>
                  <a:ext cx="474785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730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7364815" y="2505808"/>
                  <a:ext cx="4747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815" y="2505808"/>
                  <a:ext cx="47478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5120737"/>
              </p:ext>
            </p:extLst>
          </p:nvPr>
        </p:nvGraphicFramePr>
        <p:xfrm>
          <a:off x="6401898" y="5267325"/>
          <a:ext cx="22860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0" r:id="rId9" imgW="763325" imgH="267164" progId="Equation.DSMT4">
                  <p:embed/>
                </p:oleObj>
              </mc:Choice>
              <mc:Fallback>
                <p:oleObj r:id="rId9" imgW="763325" imgH="267164" progId="Equation.DSMT4">
                  <p:embed/>
                  <p:pic>
                    <p:nvPicPr>
                      <p:cNvPr id="1229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1898" y="5267325"/>
                        <a:ext cx="22860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4010757" y="1430260"/>
            <a:ext cx="4505117" cy="3346083"/>
            <a:chOff x="4010757" y="1430260"/>
            <a:chExt cx="4505117" cy="334608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0757" y="1430260"/>
              <a:ext cx="4505117" cy="3346083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4434254" y="1481812"/>
                  <a:ext cx="5187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254" y="1481812"/>
                  <a:ext cx="51874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7726606" y="1481812"/>
                  <a:ext cx="43668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6606" y="1481812"/>
                  <a:ext cx="43668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199359"/>
              </p:ext>
            </p:extLst>
          </p:nvPr>
        </p:nvGraphicFramePr>
        <p:xfrm>
          <a:off x="509954" y="5151228"/>
          <a:ext cx="510540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1" r:id="rId14" imgW="1880416" imgH="431987" progId="Equation.DSMT4">
                  <p:embed/>
                </p:oleObj>
              </mc:Choice>
              <mc:Fallback>
                <p:oleObj r:id="rId14" imgW="1880416" imgH="431987" progId="Equation.DSMT4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54" y="5151228"/>
                        <a:ext cx="510540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382594"/>
      </p:ext>
    </p:extLst>
  </p:cSld>
  <p:clrMapOvr>
    <a:masterClrMapping/>
  </p:clrMapOvr>
  <p:transition advTm="402093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013" y="962680"/>
            <a:ext cx="6934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Pct val="95000"/>
              <a:buNone/>
            </a:pPr>
            <a:r>
              <a:rPr lang="en-US" altLang="zh-CN" sz="2800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zh-CN" sz="2800" dirty="0">
                <a:solidFill>
                  <a:schemeClr val="accent2">
                    <a:lumMod val="75000"/>
                  </a:schemeClr>
                </a:solidFill>
                <a:ea typeface="黑体" panose="02010609060101010101" pitchFamily="49" charset="-122"/>
                <a:sym typeface="Arial" panose="020B0604020202020204" pitchFamily="34" charset="0"/>
              </a:rPr>
              <a:t>电桥灵敏度的测量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558190" y="1833225"/>
                <a:ext cx="8331810" cy="14465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zh-CN" altLang="zh-CN" sz="32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anose="02010609060101010101" pitchFamily="49" charset="-122"/>
                  </a:rPr>
                  <a:t> </a:t>
                </a:r>
                <a:r>
                  <a:rPr lang="zh-CN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anose="02010609060101010101" pitchFamily="49" charset="-122"/>
                  </a:rPr>
                  <a:t>电桥调平衡后，将</a:t>
                </a:r>
                <a:r>
                  <a:rPr lang="zh-CN" altLang="zh-CN" sz="28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anose="02010609060101010101" pitchFamily="49" charset="-122"/>
                  </a:rPr>
                  <a:t>R</a:t>
                </a:r>
                <a:r>
                  <a:rPr lang="zh-CN" altLang="zh-CN" sz="2800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anose="02010609060101010101" pitchFamily="49" charset="-122"/>
                  </a:rPr>
                  <a:t>0</a:t>
                </a:r>
                <a:r>
                  <a:rPr lang="zh-CN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anose="02010609060101010101" pitchFamily="49" charset="-122"/>
                  </a:rPr>
                  <a:t>改变一微小量Δ</a:t>
                </a:r>
                <a:r>
                  <a:rPr lang="zh-CN" altLang="zh-CN" sz="2800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anose="02010609060101010101" pitchFamily="49" charset="-122"/>
                  </a:rPr>
                  <a:t>R</a:t>
                </a:r>
                <a:r>
                  <a:rPr lang="zh-CN" altLang="zh-CN" sz="2800" baseline="-250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anose="02010609060101010101" pitchFamily="49" charset="-122"/>
                  </a:rPr>
                  <a:t>0</a:t>
                </a:r>
                <a:r>
                  <a:rPr lang="zh-CN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anose="02010609060101010101" pitchFamily="49" charset="-122"/>
                  </a:rPr>
                  <a:t>，记下检流计指针偏转的格数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∆</m:t>
                    </m:r>
                    <m:r>
                      <a:rPr lang="en-US" altLang="zh-CN" sz="2800" b="0" i="1" smtClean="0"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𝑛</m:t>
                    </m:r>
                  </m:oMath>
                </a14:m>
                <a:r>
                  <a:rPr lang="zh-CN" altLang="en-US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anose="02010609060101010101" pitchFamily="49" charset="-122"/>
                  </a:rPr>
                  <a:t>（至少偏转一小格）</a:t>
                </a:r>
                <a:r>
                  <a:rPr lang="zh-CN" altLang="zh-CN" sz="2800" dirty="0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黑体" panose="02010609060101010101" pitchFamily="49" charset="-122"/>
                  </a:rPr>
                  <a:t>,</a:t>
                </a:r>
                <a:r>
                  <a:rPr lang="zh-CN" altLang="zh-CN" sz="2800" dirty="0">
                    <a:ea typeface="黑体" panose="02010609060101010101" pitchFamily="49" charset="-122"/>
                  </a:rPr>
                  <a:t>计算电桥的灵敏度</a:t>
                </a:r>
                <a:r>
                  <a:rPr lang="zh-CN" altLang="zh-CN" sz="2800" i="1" dirty="0">
                    <a:ea typeface="宋体" panose="02010600030101010101" pitchFamily="2" charset="-122"/>
                  </a:rPr>
                  <a:t>S</a:t>
                </a:r>
                <a:r>
                  <a:rPr lang="zh-CN" altLang="zh-CN" sz="2800" dirty="0">
                    <a:ea typeface="宋体" panose="02010600030101010101" pitchFamily="2" charset="-122"/>
                  </a:rPr>
                  <a:t>。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90" y="1833225"/>
                <a:ext cx="8331810" cy="1446550"/>
              </a:xfrm>
              <a:prstGeom prst="rect">
                <a:avLst/>
              </a:prstGeom>
              <a:blipFill>
                <a:blip r:embed="rId5"/>
                <a:stretch>
                  <a:fillRect l="-1611" t="-4219" r="-1977" b="-11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1608549"/>
              </p:ext>
            </p:extLst>
          </p:nvPr>
        </p:nvGraphicFramePr>
        <p:xfrm>
          <a:off x="3349607" y="3395716"/>
          <a:ext cx="2054469" cy="1157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r:id="rId6" imgW="699715" imgH="394385" progId="Equation.3">
                  <p:embed/>
                </p:oleObj>
              </mc:Choice>
              <mc:Fallback>
                <p:oleObj r:id="rId6" imgW="699715" imgH="394385" progId="Equation.3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07" y="3395716"/>
                        <a:ext cx="2054469" cy="1157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9360222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实验内容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"/>
              <p:cNvSpPr txBox="1"/>
              <p:nvPr/>
            </p:nvSpPr>
            <p:spPr>
              <a:xfrm>
                <a:off x="139701" y="1057275"/>
                <a:ext cx="9037637" cy="718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600" b="1" dirty="0"/>
                  <a:t>4. </a:t>
                </a:r>
                <a:r>
                  <a:rPr lang="zh-CN" altLang="en-US" sz="2600" b="1" dirty="0"/>
                  <a:t>选择一个特定比例臂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6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2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  <m:r>
                      <a:rPr lang="en-US" altLang="zh-CN" sz="2600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6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altLang="zh-CN" sz="2600" b="1" i="0" smtClean="0"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r>
                  <a:rPr lang="zh-CN" altLang="en-US" sz="2600" b="1" dirty="0"/>
                  <a:t>，调节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sz="2600" b="1" dirty="0"/>
                  <a:t>使电桥达到平衡</a:t>
                </a:r>
              </a:p>
            </p:txBody>
          </p:sp>
        </mc:Choice>
        <mc:Fallback xmlns="">
          <p:sp>
            <p:nvSpPr>
              <p:cNvPr id="1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1" y="1057275"/>
                <a:ext cx="9037637" cy="718017"/>
              </a:xfrm>
              <a:prstGeom prst="rect">
                <a:avLst/>
              </a:prstGeom>
              <a:blipFill>
                <a:blip r:embed="rId5"/>
                <a:stretch>
                  <a:fillRect l="-1215" b="-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"/>
              <p:cNvSpPr txBox="1"/>
              <p:nvPr/>
            </p:nvSpPr>
            <p:spPr>
              <a:xfrm>
                <a:off x="139701" y="2100237"/>
                <a:ext cx="5081099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600" b="1" dirty="0"/>
                  <a:t>交换法，调节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600" b="1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zh-CN" altLang="en-US" sz="2600" b="1" dirty="0"/>
                  <a:t>使电桥达到平衡</a:t>
                </a:r>
              </a:p>
            </p:txBody>
          </p:sp>
        </mc:Choice>
        <mc:Fallback xmlns="">
          <p:sp>
            <p:nvSpPr>
              <p:cNvPr id="13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01" y="2100237"/>
                <a:ext cx="5081099" cy="492443"/>
              </a:xfrm>
              <a:prstGeom prst="rect">
                <a:avLst/>
              </a:prstGeom>
              <a:blipFill>
                <a:blip r:embed="rId6"/>
                <a:stretch>
                  <a:fillRect l="-2161" t="-11250" b="-3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7641940"/>
              </p:ext>
            </p:extLst>
          </p:nvPr>
        </p:nvGraphicFramePr>
        <p:xfrm>
          <a:off x="1654419" y="3710348"/>
          <a:ext cx="22860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0" r:id="rId7" imgW="763325" imgH="267164" progId="Equation.DSMT4">
                  <p:embed/>
                </p:oleObj>
              </mc:Choice>
              <mc:Fallback>
                <p:oleObj r:id="rId7" imgW="763325" imgH="267164" progId="Equation.DSMT4">
                  <p:embed/>
                  <p:pic>
                    <p:nvPicPr>
                      <p:cNvPr id="1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419" y="3710348"/>
                        <a:ext cx="22860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788620"/>
              </p:ext>
            </p:extLst>
          </p:nvPr>
        </p:nvGraphicFramePr>
        <p:xfrm>
          <a:off x="5434012" y="3419469"/>
          <a:ext cx="20478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1" name="公式" r:id="rId9" imgW="2047878" imgH="1142910" progId="Equation.3">
                  <p:embed/>
                </p:oleObj>
              </mc:Choice>
              <mc:Fallback>
                <p:oleObj name="公式" r:id="rId9" imgW="2047878" imgH="114291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34012" y="3419469"/>
                        <a:ext cx="2047875" cy="1143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3687980"/>
      </p:ext>
    </p:extLst>
  </p:cSld>
  <p:clrMapOvr>
    <a:masterClrMapping/>
  </p:clrMapOvr>
  <p:transition advTm="402093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8340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数据记录与处理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11435"/>
                  </p:ext>
                </p:extLst>
              </p:nvPr>
            </p:nvGraphicFramePr>
            <p:xfrm>
              <a:off x="287949" y="1925576"/>
              <a:ext cx="8555401" cy="31347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2649">
                      <a:extLst>
                        <a:ext uri="{9D8B030D-6E8A-4147-A177-3AD203B41FA5}">
                          <a16:colId xmlns:a16="http://schemas.microsoft.com/office/drawing/2014/main" val="3419424456"/>
                        </a:ext>
                      </a:extLst>
                    </a:gridCol>
                    <a:gridCol w="951954">
                      <a:extLst>
                        <a:ext uri="{9D8B030D-6E8A-4147-A177-3AD203B41FA5}">
                          <a16:colId xmlns:a16="http://schemas.microsoft.com/office/drawing/2014/main" val="303863758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09806120"/>
                        </a:ext>
                      </a:extLst>
                    </a:gridCol>
                    <a:gridCol w="896816">
                      <a:extLst>
                        <a:ext uri="{9D8B030D-6E8A-4147-A177-3AD203B41FA5}">
                          <a16:colId xmlns:a16="http://schemas.microsoft.com/office/drawing/2014/main" val="469954271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746722548"/>
                        </a:ext>
                      </a:extLst>
                    </a:gridCol>
                    <a:gridCol w="890381">
                      <a:extLst>
                        <a:ext uri="{9D8B030D-6E8A-4147-A177-3AD203B41FA5}">
                          <a16:colId xmlns:a16="http://schemas.microsoft.com/office/drawing/2014/main" val="1805050637"/>
                        </a:ext>
                      </a:extLst>
                    </a:gridCol>
                    <a:gridCol w="966367">
                      <a:extLst>
                        <a:ext uri="{9D8B030D-6E8A-4147-A177-3AD203B41FA5}">
                          <a16:colId xmlns:a16="http://schemas.microsoft.com/office/drawing/2014/main" val="2094635627"/>
                        </a:ext>
                      </a:extLst>
                    </a:gridCol>
                    <a:gridCol w="966367">
                      <a:extLst>
                        <a:ext uri="{9D8B030D-6E8A-4147-A177-3AD203B41FA5}">
                          <a16:colId xmlns:a16="http://schemas.microsoft.com/office/drawing/2014/main" val="2893563640"/>
                        </a:ext>
                      </a:extLst>
                    </a:gridCol>
                    <a:gridCol w="966367">
                      <a:extLst>
                        <a:ext uri="{9D8B030D-6E8A-4147-A177-3AD203B41FA5}">
                          <a16:colId xmlns:a16="http://schemas.microsoft.com/office/drawing/2014/main" val="805420063"/>
                        </a:ext>
                      </a:extLst>
                    </a:gridCol>
                  </a:tblGrid>
                  <a:tr h="52245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800" dirty="0"/>
                            <a:t>测量序列</a:t>
                          </a:r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dirty="0"/>
                            <a:t>/cm</a:t>
                          </a:r>
                          <a:endParaRPr lang="zh-CN" altLang="en-US" sz="18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altLang="zh-CN" sz="18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800" dirty="0"/>
                            <a:t>/cm</a:t>
                          </a:r>
                          <a:endParaRPr lang="zh-CN" altLang="en-US" sz="18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800" b="1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CN" sz="1800" b="1" i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800" b="1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800" b="1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800" b="1" i="1" smtClean="0">
                                    <a:latin typeface="Cambria Math" panose="02040503050406030204" pitchFamily="18" charset="0"/>
                                  </a:rPr>
                                  <m:t>Ω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𝐧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zh-CN" altLang="en-US" sz="1800" b="1" i="1" smtClean="0">
                                    <a:latin typeface="Cambria Math" panose="02040503050406030204" pitchFamily="18" charset="0"/>
                                  </a:rPr>
                                  <m:t>格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  <m:r>
                                  <a:rPr lang="en-US" altLang="zh-CN" sz="1800" b="1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zh-CN" altLang="en-US" sz="1800" b="1" i="1" smtClean="0">
                                    <a:latin typeface="Cambria Math" panose="02040503050406030204" pitchFamily="18" charset="0"/>
                                  </a:rPr>
                                  <m:t>格</m:t>
                                </m:r>
                              </m:oMath>
                            </m:oMathPara>
                          </a14:m>
                          <a:endParaRPr lang="zh-CN" altLang="en-US" sz="1800" dirty="0"/>
                        </a:p>
                      </a:txBody>
                      <a:tcPr marL="128825" marR="128825" marT="64413" marB="64413" anchor="ctr"/>
                    </a:tc>
                    <a:extLst>
                      <a:ext uri="{0D108BD9-81ED-4DB2-BD59-A6C34878D82A}">
                        <a16:rowId xmlns:a16="http://schemas.microsoft.com/office/drawing/2014/main" val="1267689050"/>
                      </a:ext>
                    </a:extLst>
                  </a:tr>
                  <a:tr h="522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1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280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extLst>
                      <a:ext uri="{0D108BD9-81ED-4DB2-BD59-A6C34878D82A}">
                        <a16:rowId xmlns:a16="http://schemas.microsoft.com/office/drawing/2014/main" val="3443556193"/>
                      </a:ext>
                    </a:extLst>
                  </a:tr>
                  <a:tr h="522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2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290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extLst>
                      <a:ext uri="{0D108BD9-81ED-4DB2-BD59-A6C34878D82A}">
                        <a16:rowId xmlns:a16="http://schemas.microsoft.com/office/drawing/2014/main" val="826051484"/>
                      </a:ext>
                    </a:extLst>
                  </a:tr>
                  <a:tr h="522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3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300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extLst>
                      <a:ext uri="{0D108BD9-81ED-4DB2-BD59-A6C34878D82A}">
                        <a16:rowId xmlns:a16="http://schemas.microsoft.com/office/drawing/2014/main" val="2299103477"/>
                      </a:ext>
                    </a:extLst>
                  </a:tr>
                  <a:tr h="522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4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310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extLst>
                      <a:ext uri="{0D108BD9-81ED-4DB2-BD59-A6C34878D82A}">
                        <a16:rowId xmlns:a16="http://schemas.microsoft.com/office/drawing/2014/main" val="3656401723"/>
                      </a:ext>
                    </a:extLst>
                  </a:tr>
                  <a:tr h="522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5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40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60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extLst>
                      <a:ext uri="{0D108BD9-81ED-4DB2-BD59-A6C34878D82A}">
                        <a16:rowId xmlns:a16="http://schemas.microsoft.com/office/drawing/2014/main" val="26074034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11435"/>
                  </p:ext>
                </p:extLst>
              </p:nvPr>
            </p:nvGraphicFramePr>
            <p:xfrm>
              <a:off x="287949" y="1925576"/>
              <a:ext cx="8555401" cy="313474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02649">
                      <a:extLst>
                        <a:ext uri="{9D8B030D-6E8A-4147-A177-3AD203B41FA5}">
                          <a16:colId xmlns:a16="http://schemas.microsoft.com/office/drawing/2014/main" val="3419424456"/>
                        </a:ext>
                      </a:extLst>
                    </a:gridCol>
                    <a:gridCol w="951954">
                      <a:extLst>
                        <a:ext uri="{9D8B030D-6E8A-4147-A177-3AD203B41FA5}">
                          <a16:colId xmlns:a16="http://schemas.microsoft.com/office/drawing/2014/main" val="3038637583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3409806120"/>
                        </a:ext>
                      </a:extLst>
                    </a:gridCol>
                    <a:gridCol w="896816">
                      <a:extLst>
                        <a:ext uri="{9D8B030D-6E8A-4147-A177-3AD203B41FA5}">
                          <a16:colId xmlns:a16="http://schemas.microsoft.com/office/drawing/2014/main" val="469954271"/>
                        </a:ext>
                      </a:extLst>
                    </a:gridCol>
                    <a:gridCol w="800100">
                      <a:extLst>
                        <a:ext uri="{9D8B030D-6E8A-4147-A177-3AD203B41FA5}">
                          <a16:colId xmlns:a16="http://schemas.microsoft.com/office/drawing/2014/main" val="746722548"/>
                        </a:ext>
                      </a:extLst>
                    </a:gridCol>
                    <a:gridCol w="890381">
                      <a:extLst>
                        <a:ext uri="{9D8B030D-6E8A-4147-A177-3AD203B41FA5}">
                          <a16:colId xmlns:a16="http://schemas.microsoft.com/office/drawing/2014/main" val="1805050637"/>
                        </a:ext>
                      </a:extLst>
                    </a:gridCol>
                    <a:gridCol w="966367">
                      <a:extLst>
                        <a:ext uri="{9D8B030D-6E8A-4147-A177-3AD203B41FA5}">
                          <a16:colId xmlns:a16="http://schemas.microsoft.com/office/drawing/2014/main" val="2094635627"/>
                        </a:ext>
                      </a:extLst>
                    </a:gridCol>
                    <a:gridCol w="966367">
                      <a:extLst>
                        <a:ext uri="{9D8B030D-6E8A-4147-A177-3AD203B41FA5}">
                          <a16:colId xmlns:a16="http://schemas.microsoft.com/office/drawing/2014/main" val="2893563640"/>
                        </a:ext>
                      </a:extLst>
                    </a:gridCol>
                    <a:gridCol w="966367">
                      <a:extLst>
                        <a:ext uri="{9D8B030D-6E8A-4147-A177-3AD203B41FA5}">
                          <a16:colId xmlns:a16="http://schemas.microsoft.com/office/drawing/2014/main" val="805420063"/>
                        </a:ext>
                      </a:extLst>
                    </a:gridCol>
                  </a:tblGrid>
                  <a:tr h="522458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zh-CN" altLang="en-US" sz="1800" dirty="0"/>
                            <a:t>测量序列</a:t>
                          </a:r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825" marR="128825" marT="64413" marB="64413" anchor="ctr">
                        <a:blipFill>
                          <a:blip r:embed="rId4"/>
                          <a:stretch>
                            <a:fillRect l="-126115" t="-1163" r="-671338" b="-5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825" marR="128825" marT="64413" marB="64413" anchor="ctr">
                        <a:blipFill>
                          <a:blip r:embed="rId4"/>
                          <a:stretch>
                            <a:fillRect l="-236667" t="-1163" r="-602667" b="-5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825" marR="128825" marT="64413" marB="64413" anchor="ctr">
                        <a:blipFill>
                          <a:blip r:embed="rId4"/>
                          <a:stretch>
                            <a:fillRect l="-343537" t="-1163" r="-514966" b="-5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825" marR="128825" marT="64413" marB="64413" anchor="ctr">
                        <a:blipFill>
                          <a:blip r:embed="rId4"/>
                          <a:stretch>
                            <a:fillRect l="-497710" t="-1163" r="-477863" b="-5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825" marR="128825" marT="64413" marB="64413" anchor="ctr">
                        <a:blipFill>
                          <a:blip r:embed="rId4"/>
                          <a:stretch>
                            <a:fillRect l="-536301" t="-1163" r="-328767" b="-5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825" marR="128825" marT="64413" marB="64413" anchor="ctr">
                        <a:blipFill>
                          <a:blip r:embed="rId4"/>
                          <a:stretch>
                            <a:fillRect l="-584277" t="-1163" r="-201887" b="-5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825" marR="128825" marT="64413" marB="64413" anchor="ctr">
                        <a:blipFill>
                          <a:blip r:embed="rId4"/>
                          <a:stretch>
                            <a:fillRect l="-688608" t="-1163" r="-103165" b="-5232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825" marR="128825" marT="64413" marB="64413" anchor="ctr">
                        <a:blipFill>
                          <a:blip r:embed="rId4"/>
                          <a:stretch>
                            <a:fillRect l="-783648" t="-1163" r="-2516" b="-5232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7689050"/>
                      </a:ext>
                    </a:extLst>
                  </a:tr>
                  <a:tr h="522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1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280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extLst>
                      <a:ext uri="{0D108BD9-81ED-4DB2-BD59-A6C34878D82A}">
                        <a16:rowId xmlns:a16="http://schemas.microsoft.com/office/drawing/2014/main" val="3443556193"/>
                      </a:ext>
                    </a:extLst>
                  </a:tr>
                  <a:tr h="522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2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290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extLst>
                      <a:ext uri="{0D108BD9-81ED-4DB2-BD59-A6C34878D82A}">
                        <a16:rowId xmlns:a16="http://schemas.microsoft.com/office/drawing/2014/main" val="826051484"/>
                      </a:ext>
                    </a:extLst>
                  </a:tr>
                  <a:tr h="522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3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300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extLst>
                      <a:ext uri="{0D108BD9-81ED-4DB2-BD59-A6C34878D82A}">
                        <a16:rowId xmlns:a16="http://schemas.microsoft.com/office/drawing/2014/main" val="2299103477"/>
                      </a:ext>
                    </a:extLst>
                  </a:tr>
                  <a:tr h="522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4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310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extLst>
                      <a:ext uri="{0D108BD9-81ED-4DB2-BD59-A6C34878D82A}">
                        <a16:rowId xmlns:a16="http://schemas.microsoft.com/office/drawing/2014/main" val="3656401723"/>
                      </a:ext>
                    </a:extLst>
                  </a:tr>
                  <a:tr h="5224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5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40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500" dirty="0"/>
                            <a:t>60</a:t>
                          </a:r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2500" dirty="0"/>
                        </a:p>
                      </a:txBody>
                      <a:tcPr marL="128825" marR="128825" marT="64413" marB="64413" anchor="ctr"/>
                    </a:tc>
                    <a:extLst>
                      <a:ext uri="{0D108BD9-81ED-4DB2-BD59-A6C34878D82A}">
                        <a16:rowId xmlns:a16="http://schemas.microsoft.com/office/drawing/2014/main" val="26074034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文本框 3"/>
          <p:cNvSpPr txBox="1"/>
          <p:nvPr/>
        </p:nvSpPr>
        <p:spPr>
          <a:xfrm>
            <a:off x="346026" y="1158378"/>
            <a:ext cx="8635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用板式电桥测量电阻并求电桥灵敏度实验数据记录表</a:t>
            </a:r>
          </a:p>
        </p:txBody>
      </p:sp>
    </p:spTree>
    <p:extLst>
      <p:ext uri="{BB962C8B-B14F-4D97-AF65-F5344CB8AC3E}">
        <p14:creationId xmlns:p14="http://schemas.microsoft.com/office/powerpoint/2010/main" val="870575345"/>
      </p:ext>
    </p:extLst>
  </p:cSld>
  <p:clrMapOvr>
    <a:masterClrMapping/>
  </p:clrMapOvr>
  <p:transition advTm="402093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8340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注意事项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18770" y="1625600"/>
            <a:ext cx="8818880" cy="3719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080000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/>
              <a:t> 1</a:t>
            </a:r>
            <a:r>
              <a:rPr lang="zh-CN" altLang="en-US" sz="2800" dirty="0"/>
              <a:t>、</a:t>
            </a:r>
            <a:r>
              <a:rPr lang="zh-CN" altLang="zh-CN" sz="2800" dirty="0"/>
              <a:t>测量结果取灵敏度最高者。</a:t>
            </a:r>
            <a:endParaRPr lang="en-US" altLang="zh-CN" sz="2800" dirty="0"/>
          </a:p>
          <a:p>
            <a:pPr indent="-1080000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/>
              <a:t>2</a:t>
            </a:r>
            <a:r>
              <a:rPr lang="zh-CN" altLang="en-US" sz="2800" dirty="0"/>
              <a:t>、</a:t>
            </a:r>
            <a:r>
              <a:rPr lang="zh-CN" altLang="zh-CN" sz="2800" dirty="0"/>
              <a:t>检查电源正负极是否</a:t>
            </a:r>
            <a:r>
              <a:rPr lang="zh-CN" altLang="en-US" sz="2800" dirty="0"/>
              <a:t>短路，接线从正极出发到负极结束。</a:t>
            </a:r>
            <a:endParaRPr lang="zh-CN" altLang="zh-CN" sz="2800" dirty="0"/>
          </a:p>
          <a:p>
            <a:pPr indent="-1080000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/>
              <a:t>3</a:t>
            </a:r>
            <a:r>
              <a:rPr lang="zh-CN" altLang="en-US" sz="2800" dirty="0"/>
              <a:t>、</a:t>
            </a:r>
            <a:r>
              <a:rPr lang="zh-CN" altLang="zh-CN" sz="2800" dirty="0"/>
              <a:t>接头处接触是否良好，</a:t>
            </a:r>
            <a:r>
              <a:rPr lang="zh-CN" altLang="zh-CN" sz="2800" b="1" dirty="0">
                <a:solidFill>
                  <a:srgbClr val="3366FF"/>
                </a:solidFill>
              </a:rPr>
              <a:t>切忌出现接触电阻！</a:t>
            </a:r>
            <a:endParaRPr lang="en-US" altLang="zh-CN" sz="2800" b="1" dirty="0">
              <a:solidFill>
                <a:srgbClr val="3366FF"/>
              </a:solidFill>
            </a:endParaRPr>
          </a:p>
          <a:p>
            <a:pPr indent="-1080000">
              <a:lnSpc>
                <a:spcPct val="150000"/>
              </a:lnSpc>
              <a:spcAft>
                <a:spcPts val="1200"/>
              </a:spcAft>
            </a:pPr>
            <a:r>
              <a:rPr lang="en-US" altLang="zh-CN" sz="2800" dirty="0"/>
              <a:t>4</a:t>
            </a:r>
            <a:r>
              <a:rPr lang="zh-CN" altLang="en-US" sz="2800" dirty="0"/>
              <a:t>、</a:t>
            </a:r>
            <a:r>
              <a:rPr lang="zh-CN" altLang="zh-CN" sz="2800" dirty="0"/>
              <a:t>检流计的电源及开关。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00535010"/>
      </p:ext>
    </p:extLst>
  </p:cSld>
  <p:clrMapOvr>
    <a:masterClrMapping/>
  </p:clrMapOvr>
  <p:transition advTm="402093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168226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结束语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323724" y="2685981"/>
            <a:ext cx="667240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sz="8800" b="1" i="1" dirty="0">
                <a:ln/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zh-CN" altLang="en-US" sz="8800" b="1" i="1" dirty="0">
              <a:ln/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952632"/>
      </p:ext>
    </p:extLst>
  </p:cSld>
  <p:clrMapOvr>
    <a:masterClrMapping/>
  </p:clrMapOvr>
  <p:transition advTm="402093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7725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实验目的和要求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228598" y="1331801"/>
            <a:ext cx="816805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/>
              <a:t>              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、掌握用单臂电桥测电阻的原理和特点。</a:t>
            </a:r>
          </a:p>
          <a:p>
            <a:pPr>
              <a:spcAft>
                <a:spcPts val="1200"/>
              </a:spcAft>
            </a:pPr>
            <a:r>
              <a:rPr lang="en-US" altLang="zh-CN" sz="2800" b="1" dirty="0"/>
              <a:t>              2</a:t>
            </a:r>
            <a:r>
              <a:rPr lang="zh-CN" altLang="zh-CN" sz="2800" b="1" dirty="0"/>
              <a:t>、了解电桥灵敏度的概念。</a:t>
            </a:r>
          </a:p>
          <a:p>
            <a:pPr>
              <a:spcAft>
                <a:spcPts val="1200"/>
              </a:spcAft>
            </a:pPr>
            <a:r>
              <a:rPr lang="en-US" altLang="zh-CN" sz="2800" b="1" dirty="0"/>
              <a:t>              3</a:t>
            </a:r>
            <a:r>
              <a:rPr lang="zh-CN" altLang="zh-CN" sz="2800" b="1" dirty="0"/>
              <a:t>、学习电路连线好和排除简单故障的技能。</a:t>
            </a:r>
          </a:p>
          <a:p>
            <a:pPr>
              <a:spcAft>
                <a:spcPts val="1200"/>
              </a:spcAft>
            </a:pPr>
            <a:r>
              <a:rPr lang="zh-CN" altLang="zh-CN" sz="3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要求：</a:t>
            </a:r>
            <a:endParaRPr lang="en-US" altLang="zh-CN" sz="3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1200"/>
              </a:spcAft>
            </a:pPr>
            <a:r>
              <a:rPr lang="en-US" altLang="zh-CN" sz="2800" dirty="0"/>
              <a:t>             </a:t>
            </a:r>
            <a:r>
              <a:rPr lang="en-US" altLang="zh-CN" sz="2800" b="1" dirty="0"/>
              <a:t> 1</a:t>
            </a:r>
            <a:r>
              <a:rPr lang="zh-CN" altLang="zh-CN" sz="2800" b="1" dirty="0"/>
              <a:t>、掌握用单臂电桥测电阻的原理和方法。</a:t>
            </a:r>
          </a:p>
          <a:p>
            <a:pPr>
              <a:spcAft>
                <a:spcPts val="1200"/>
              </a:spcAft>
            </a:pPr>
            <a:r>
              <a:rPr lang="en-US" altLang="zh-CN" sz="2800" b="1" dirty="0"/>
              <a:t>              2</a:t>
            </a:r>
            <a:r>
              <a:rPr lang="zh-CN" altLang="zh-CN" sz="2800" b="1" dirty="0"/>
              <a:t>、掌握用交换法消除测量误差的原理。</a:t>
            </a:r>
          </a:p>
        </p:txBody>
      </p:sp>
    </p:spTree>
    <p:extLst>
      <p:ext uri="{BB962C8B-B14F-4D97-AF65-F5344CB8AC3E}">
        <p14:creationId xmlns:p14="http://schemas.microsoft.com/office/powerpoint/2010/main" val="1664640918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实验原理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9" name="Picture 3" descr="Image00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74" y="1700945"/>
            <a:ext cx="4450413" cy="3866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0013" y="1598613"/>
            <a:ext cx="762000" cy="435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zh-CN" sz="2800" dirty="0">
                <a:solidFill>
                  <a:schemeClr val="accent2"/>
                </a:solidFill>
              </a:rPr>
              <a:t>1、</a:t>
            </a:r>
            <a:r>
              <a:rPr lang="zh-CN" altLang="zh-CN" sz="2800" dirty="0"/>
              <a:t> 惠斯通电桥原理图</a:t>
            </a:r>
            <a:endParaRPr lang="zh-CN" altLang="zh-CN" sz="2800" dirty="0">
              <a:solidFill>
                <a:schemeClr val="accent2"/>
              </a:solidFill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800" dirty="0">
              <a:solidFill>
                <a:schemeClr val="accent2"/>
              </a:solidFill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289" y="2791924"/>
            <a:ext cx="2162175" cy="67151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图片 1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6289" y="1867266"/>
            <a:ext cx="2098675" cy="6762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5312426" y="963459"/>
            <a:ext cx="3716082" cy="6002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电桥平衡  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I</a:t>
            </a:r>
            <a:r>
              <a:rPr lang="zh-CN" altLang="en-US" sz="2800" baseline="-250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8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 </a:t>
            </a:r>
            <a:r>
              <a:rPr lang="zh-CN" altLang="en-US" sz="2800" b="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endParaRPr lang="zh-CN" altLang="en-US" sz="4000" b="0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370237"/>
              </p:ext>
            </p:extLst>
          </p:nvPr>
        </p:nvGraphicFramePr>
        <p:xfrm>
          <a:off x="5674605" y="3711820"/>
          <a:ext cx="11430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r:id="rId8" imgW="420927" imgH="229597" progId="Equation.DSMT4">
                  <p:embed/>
                </p:oleObj>
              </mc:Choice>
              <mc:Fallback>
                <p:oleObj r:id="rId8" imgW="420927" imgH="229597" progId="Equation.DSMT4">
                  <p:embed/>
                  <p:pic>
                    <p:nvPicPr>
                      <p:cNvPr id="9241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605" y="3711820"/>
                        <a:ext cx="1143000" cy="622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699270"/>
              </p:ext>
            </p:extLst>
          </p:nvPr>
        </p:nvGraphicFramePr>
        <p:xfrm>
          <a:off x="7090167" y="3720489"/>
          <a:ext cx="1295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r:id="rId10" imgW="471948" imgH="229597" progId="Equation.DSMT4">
                  <p:embed/>
                </p:oleObj>
              </mc:Choice>
              <mc:Fallback>
                <p:oleObj r:id="rId10" imgW="471948" imgH="229597" progId="Equation.DSMT4">
                  <p:embed/>
                  <p:pic>
                    <p:nvPicPr>
                      <p:cNvPr id="924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167" y="3720489"/>
                        <a:ext cx="1295400" cy="635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134599"/>
              </p:ext>
            </p:extLst>
          </p:nvPr>
        </p:nvGraphicFramePr>
        <p:xfrm>
          <a:off x="5399576" y="4762551"/>
          <a:ext cx="1447800" cy="1166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r:id="rId12" imgW="598293" imgH="432662" progId="Equation.3">
                  <p:embed/>
                </p:oleObj>
              </mc:Choice>
              <mc:Fallback>
                <p:oleObj r:id="rId12" imgW="598293" imgH="432662" progId="Equation.3">
                  <p:embed/>
                  <p:pic>
                    <p:nvPicPr>
                      <p:cNvPr id="923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576" y="4762551"/>
                        <a:ext cx="1447800" cy="1166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209676"/>
              </p:ext>
            </p:extLst>
          </p:nvPr>
        </p:nvGraphicFramePr>
        <p:xfrm>
          <a:off x="7199313" y="4702175"/>
          <a:ext cx="1828800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公式" r:id="rId14" imgW="738013" imgH="432491" progId="Equation.3">
                  <p:embed/>
                </p:oleObj>
              </mc:Choice>
              <mc:Fallback>
                <p:oleObj name="公式" r:id="rId14" imgW="738013" imgH="432491" progId="Equation.3">
                  <p:embed/>
                  <p:pic>
                    <p:nvPicPr>
                      <p:cNvPr id="923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9313" y="4702175"/>
                        <a:ext cx="1828800" cy="1243013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8408244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实验原理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4</a:t>
            </a:fld>
            <a:endParaRPr lang="zh-CN" altLang="en-US"/>
          </a:p>
        </p:txBody>
      </p:sp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180205"/>
              </p:ext>
            </p:extLst>
          </p:nvPr>
        </p:nvGraphicFramePr>
        <p:xfrm>
          <a:off x="6145213" y="1014413"/>
          <a:ext cx="1828800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公式" r:id="rId5" imgW="738013" imgH="432491" progId="Equation.3">
                  <p:embed/>
                </p:oleObj>
              </mc:Choice>
              <mc:Fallback>
                <p:oleObj name="公式" r:id="rId5" imgW="738013" imgH="432491" progId="Equation.3">
                  <p:embed/>
                  <p:pic>
                    <p:nvPicPr>
                      <p:cNvPr id="17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5213" y="1014413"/>
                        <a:ext cx="1828800" cy="124301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3" descr="Image0000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99" y="1419591"/>
            <a:ext cx="4539389" cy="3943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487988" y="2521953"/>
                <a:ext cx="1950304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dirty="0"/>
                  <a:t>: </a:t>
                </a:r>
                <a:r>
                  <a:rPr lang="zh-CN" altLang="en-US" sz="2800" dirty="0"/>
                  <a:t>比例臂</a:t>
                </a:r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88" y="2521953"/>
                <a:ext cx="1950304" cy="755271"/>
              </a:xfrm>
              <a:prstGeom prst="rect">
                <a:avLst/>
              </a:prstGeom>
              <a:blipFill>
                <a:blip r:embed="rId8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487988" y="3216278"/>
                <a:ext cx="19503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dirty="0"/>
                  <a:t>: </a:t>
                </a:r>
                <a:r>
                  <a:rPr lang="zh-CN" altLang="en-US" sz="2800" dirty="0"/>
                  <a:t>比较臂</a:t>
                </a:r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88" y="3216278"/>
                <a:ext cx="1950304" cy="523220"/>
              </a:xfrm>
              <a:prstGeom prst="rect">
                <a:avLst/>
              </a:prstGeom>
              <a:blipFill>
                <a:blip r:embed="rId9"/>
                <a:stretch>
                  <a:fillRect t="-12941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>
          <a:xfrm>
            <a:off x="5064386" y="4024992"/>
            <a:ext cx="4112951" cy="1966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zh-CN" sz="2800" dirty="0"/>
              <a:t>所以电桥由</a:t>
            </a:r>
            <a:r>
              <a:rPr lang="zh-CN" altLang="en-US" sz="2800" dirty="0">
                <a:solidFill>
                  <a:srgbClr val="FF0000"/>
                </a:solidFill>
              </a:rPr>
              <a:t>比例臂、比较臂、</a:t>
            </a:r>
            <a:r>
              <a:rPr lang="zh-CN" altLang="zh-CN" sz="2800" dirty="0">
                <a:solidFill>
                  <a:srgbClr val="FF0000"/>
                </a:solidFill>
              </a:rPr>
              <a:t>桥臂</a:t>
            </a:r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zh-CN" sz="2800" dirty="0">
                <a:solidFill>
                  <a:srgbClr val="FF0000"/>
                </a:solidFill>
              </a:rPr>
              <a:t>检流计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FF0000"/>
                </a:solidFill>
              </a:rPr>
              <a:t>电源</a:t>
            </a:r>
            <a:r>
              <a:rPr lang="zh-CN" altLang="en-US" sz="2800" dirty="0"/>
              <a:t>四</a:t>
            </a:r>
            <a:r>
              <a:rPr lang="zh-CN" altLang="zh-CN" sz="2800" dirty="0"/>
              <a:t>部分组成。   </a:t>
            </a:r>
          </a:p>
        </p:txBody>
      </p:sp>
    </p:spTree>
    <p:extLst>
      <p:ext uri="{BB962C8B-B14F-4D97-AF65-F5344CB8AC3E}">
        <p14:creationId xmlns:p14="http://schemas.microsoft.com/office/powerpoint/2010/main" val="1500456884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5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实验仪器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1014413"/>
            <a:ext cx="9101138" cy="71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zh-CN" sz="2800" dirty="0"/>
              <a:t>电桥由</a:t>
            </a:r>
            <a:r>
              <a:rPr lang="zh-CN" altLang="en-US" sz="2800" dirty="0">
                <a:solidFill>
                  <a:srgbClr val="FF0000"/>
                </a:solidFill>
              </a:rPr>
              <a:t>比例臂、比较臂、</a:t>
            </a:r>
            <a:r>
              <a:rPr lang="zh-CN" altLang="zh-CN" sz="2800" dirty="0">
                <a:solidFill>
                  <a:srgbClr val="FF0000"/>
                </a:solidFill>
              </a:rPr>
              <a:t>桥臂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FF0000"/>
                </a:solidFill>
              </a:rPr>
              <a:t>电源</a:t>
            </a:r>
            <a:r>
              <a:rPr lang="zh-CN" altLang="en-US" sz="2800" dirty="0"/>
              <a:t>四</a:t>
            </a:r>
            <a:r>
              <a:rPr lang="zh-CN" altLang="zh-CN" sz="2800" dirty="0"/>
              <a:t>部分组成。   </a:t>
            </a:r>
          </a:p>
        </p:txBody>
      </p:sp>
      <p:sp>
        <p:nvSpPr>
          <p:cNvPr id="2" name="矩形 1"/>
          <p:cNvSpPr/>
          <p:nvPr/>
        </p:nvSpPr>
        <p:spPr>
          <a:xfrm>
            <a:off x="76200" y="196944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比例臂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55" r="1800" b="28698"/>
          <a:stretch/>
        </p:blipFill>
        <p:spPr>
          <a:xfrm>
            <a:off x="76200" y="2852240"/>
            <a:ext cx="8842368" cy="1489197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174847" y="4429646"/>
            <a:ext cx="2363543" cy="62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en-US" sz="2400" dirty="0"/>
              <a:t>板式电桥实验仪</a:t>
            </a:r>
            <a:endParaRPr lang="zh-CN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2823919" y="1935410"/>
                <a:ext cx="1950304" cy="7552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800" dirty="0"/>
                  <a:t>: </a:t>
                </a:r>
                <a:r>
                  <a:rPr lang="zh-CN" altLang="en-US" sz="2800" dirty="0"/>
                  <a:t>比例臂</a:t>
                </a:r>
                <a:r>
                  <a:rPr lang="en-US" altLang="zh-CN" sz="2800" dirty="0"/>
                  <a:t> 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919" y="1935410"/>
                <a:ext cx="1950304" cy="755271"/>
              </a:xfrm>
              <a:prstGeom prst="rect">
                <a:avLst/>
              </a:prstGeom>
              <a:blipFill>
                <a:blip r:embed="rId5"/>
                <a:stretch>
                  <a:fillRect b="-4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5468816" y="1914911"/>
                <a:ext cx="1137138" cy="718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L</m:t>
                              </m:r>
                            </m:e>
                            <m:sub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8816" y="1914911"/>
                <a:ext cx="1137138" cy="7188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93387" y="5211150"/>
                <a:ext cx="9185764" cy="755271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思考：如果铜线不均匀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不能严格的用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zh-CN" altLang="en-US" sz="2800" dirty="0"/>
                  <a:t>，怎么办？</a:t>
                </a: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87" y="5211150"/>
                <a:ext cx="9185764" cy="755271"/>
              </a:xfrm>
              <a:prstGeom prst="rect">
                <a:avLst/>
              </a:prstGeom>
              <a:blipFill>
                <a:blip r:embed="rId7"/>
                <a:stretch>
                  <a:fillRect l="-1327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120605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12" grpId="0"/>
      <p:bldP spid="4" grpId="0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实验原理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211016" y="1057275"/>
            <a:ext cx="189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交换法</a:t>
            </a:r>
          </a:p>
        </p:txBody>
      </p:sp>
      <p:pic>
        <p:nvPicPr>
          <p:cNvPr id="21" name="Picture 3" descr="Image00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3174" y="1604331"/>
            <a:ext cx="2766384" cy="240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右箭头 5"/>
          <p:cNvSpPr/>
          <p:nvPr/>
        </p:nvSpPr>
        <p:spPr>
          <a:xfrm>
            <a:off x="4528651" y="2453572"/>
            <a:ext cx="984738" cy="4877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4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659458"/>
              </p:ext>
            </p:extLst>
          </p:nvPr>
        </p:nvGraphicFramePr>
        <p:xfrm>
          <a:off x="2478088" y="4167188"/>
          <a:ext cx="99536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公式" r:id="rId6" imgW="738013" imgH="432491" progId="Equation.3">
                  <p:embed/>
                </p:oleObj>
              </mc:Choice>
              <mc:Fallback>
                <p:oleObj name="公式" r:id="rId6" imgW="738013" imgH="432491" progId="Equation.3">
                  <p:embed/>
                  <p:pic>
                    <p:nvPicPr>
                      <p:cNvPr id="1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8088" y="4167188"/>
                        <a:ext cx="995362" cy="674687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5594839" y="1384195"/>
            <a:ext cx="3211788" cy="2702502"/>
            <a:chOff x="4953000" y="1482636"/>
            <a:chExt cx="4008878" cy="337319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1482636"/>
              <a:ext cx="4008878" cy="337319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6242538" y="2505808"/>
                  <a:ext cx="4747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2538" y="2505808"/>
                  <a:ext cx="47478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70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7364815" y="2505808"/>
                  <a:ext cx="4747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4815" y="2505808"/>
                  <a:ext cx="474785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208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533240" y="4151103"/>
                <a:ext cx="1412631" cy="718851"/>
              </a:xfrm>
              <a:prstGeom prst="rect">
                <a:avLst/>
              </a:prstGeom>
              <a:solidFill>
                <a:srgbClr val="FFCC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240" y="4151103"/>
                <a:ext cx="1412631" cy="7188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4351442" y="5272752"/>
                <a:ext cx="1854940" cy="843885"/>
              </a:xfrm>
              <a:prstGeom prst="rect">
                <a:avLst/>
              </a:prstGeom>
              <a:solidFill>
                <a:srgbClr val="FFCC00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442" y="5272752"/>
                <a:ext cx="1854940" cy="84388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7711459"/>
      </p:ext>
    </p:extLst>
  </p:cSld>
  <p:clrMapOvr>
    <a:masterClrMapping/>
  </p:clrMapOvr>
  <p:transition advTm="40209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13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实验仪器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1014413"/>
            <a:ext cx="9101138" cy="71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zh-CN" sz="2800" dirty="0"/>
              <a:t>电桥由</a:t>
            </a:r>
            <a:r>
              <a:rPr lang="zh-CN" altLang="en-US" sz="2800" dirty="0">
                <a:solidFill>
                  <a:srgbClr val="FF0000"/>
                </a:solidFill>
              </a:rPr>
              <a:t>比例臂、比较臂、</a:t>
            </a:r>
            <a:r>
              <a:rPr lang="zh-CN" altLang="zh-CN" sz="2800" dirty="0">
                <a:solidFill>
                  <a:srgbClr val="FF0000"/>
                </a:solidFill>
              </a:rPr>
              <a:t>桥臂、检流计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FF0000"/>
                </a:solidFill>
              </a:rPr>
              <a:t>电源</a:t>
            </a:r>
            <a:r>
              <a:rPr lang="zh-CN" altLang="en-US" sz="2800" dirty="0"/>
              <a:t>五</a:t>
            </a:r>
            <a:r>
              <a:rPr lang="zh-CN" altLang="zh-CN" sz="2800" dirty="0"/>
              <a:t>部分组成。   </a:t>
            </a:r>
          </a:p>
        </p:txBody>
      </p:sp>
      <p:sp>
        <p:nvSpPr>
          <p:cNvPr id="2" name="矩形 1"/>
          <p:cNvSpPr/>
          <p:nvPr/>
        </p:nvSpPr>
        <p:spPr>
          <a:xfrm>
            <a:off x="76200" y="1969449"/>
            <a:ext cx="1107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600" dirty="0">
                <a:solidFill>
                  <a:srgbClr val="FF0000"/>
                </a:solidFill>
              </a:rPr>
              <a:t>电源</a:t>
            </a:r>
            <a:endParaRPr lang="zh-CN" altLang="en-US" sz="3600" dirty="0"/>
          </a:p>
        </p:txBody>
      </p:sp>
      <p:pic>
        <p:nvPicPr>
          <p:cNvPr id="14" name="Picture 4" descr="0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281227"/>
            <a:ext cx="5181600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3517900" y="5610214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/>
              <a:t> </a:t>
            </a:r>
            <a:r>
              <a:rPr lang="zh-CN" altLang="en-US" sz="2400" b="1"/>
              <a:t>数字</a:t>
            </a:r>
            <a:r>
              <a:rPr lang="zh-CN" altLang="en-US" sz="2400" b="1">
                <a:ea typeface="楷体_GB2312" pitchFamily="49" charset="-122"/>
              </a:rPr>
              <a:t>直流电源</a:t>
            </a:r>
            <a:endParaRPr lang="zh-CN" altLang="en-US" sz="2400" b="1"/>
          </a:p>
        </p:txBody>
      </p:sp>
    </p:spTree>
    <p:extLst>
      <p:ext uri="{BB962C8B-B14F-4D97-AF65-F5344CB8AC3E}">
        <p14:creationId xmlns:p14="http://schemas.microsoft.com/office/powerpoint/2010/main" val="2728818363"/>
      </p:ext>
    </p:extLst>
  </p:cSld>
  <p:clrMapOvr>
    <a:masterClrMapping/>
  </p:clrMapOvr>
  <p:transition advTm="402093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2" descr="检流计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506" y="1447007"/>
            <a:ext cx="4644216" cy="4510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实验仪器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1014413"/>
            <a:ext cx="9101138" cy="71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zh-CN" sz="2800" dirty="0"/>
              <a:t>电桥由</a:t>
            </a:r>
            <a:r>
              <a:rPr lang="zh-CN" altLang="en-US" sz="2800" dirty="0">
                <a:solidFill>
                  <a:srgbClr val="FF0000"/>
                </a:solidFill>
              </a:rPr>
              <a:t>比例臂、比较臂、</a:t>
            </a:r>
            <a:r>
              <a:rPr lang="zh-CN" altLang="zh-CN" sz="2800" dirty="0">
                <a:solidFill>
                  <a:srgbClr val="FF0000"/>
                </a:solidFill>
              </a:rPr>
              <a:t>桥臂、检流计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FF0000"/>
                </a:solidFill>
              </a:rPr>
              <a:t>电源</a:t>
            </a:r>
            <a:r>
              <a:rPr lang="zh-CN" altLang="en-US" sz="2800" dirty="0"/>
              <a:t>五</a:t>
            </a:r>
            <a:r>
              <a:rPr lang="zh-CN" altLang="zh-CN" sz="2800" dirty="0"/>
              <a:t>部分组成。   </a:t>
            </a:r>
          </a:p>
        </p:txBody>
      </p:sp>
      <p:sp>
        <p:nvSpPr>
          <p:cNvPr id="2" name="矩形 1"/>
          <p:cNvSpPr/>
          <p:nvPr/>
        </p:nvSpPr>
        <p:spPr>
          <a:xfrm>
            <a:off x="76200" y="196944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检流计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4274039" y="57912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/>
              <a:t>检流计</a:t>
            </a:r>
          </a:p>
        </p:txBody>
      </p:sp>
    </p:spTree>
    <p:extLst>
      <p:ext uri="{BB962C8B-B14F-4D97-AF65-F5344CB8AC3E}">
        <p14:creationId xmlns:p14="http://schemas.microsoft.com/office/powerpoint/2010/main" val="1332861737"/>
      </p:ext>
    </p:extLst>
  </p:cSld>
  <p:clrMapOvr>
    <a:masterClrMapping/>
  </p:clrMapOvr>
  <p:transition advTm="402093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-6350" y="-6350"/>
            <a:ext cx="9144000" cy="920750"/>
          </a:xfrm>
          <a:prstGeom prst="rect">
            <a:avLst/>
          </a:prstGeom>
          <a:gradFill rotWithShape="0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>
                <a:schemeClr val="accent2"/>
              </a:buClr>
              <a:buSzPts val="2400"/>
              <a:buFont typeface="Wingdings" panose="05000000000000000000" pitchFamily="2" charset="2"/>
              <a:buNone/>
            </a:pPr>
            <a:endParaRPr lang="en-US" altLang="zh-CN" sz="1600">
              <a:solidFill>
                <a:srgbClr val="FFFF00"/>
              </a:solidFill>
              <a:latin typeface="Impact" panose="020B0806030902050204" pitchFamily="34" charset="0"/>
              <a:sym typeface="Wingdings 2" panose="05020102010507070707" pitchFamily="18" charset="2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auto">
          <a:xfrm>
            <a:off x="100013" y="6248400"/>
            <a:ext cx="48529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西南大学 物理实验教学示范中心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8" name="Text Box 8"/>
          <p:cNvSpPr txBox="1">
            <a:spLocks noChangeArrowheads="1"/>
          </p:cNvSpPr>
          <p:nvPr/>
        </p:nvSpPr>
        <p:spPr bwMode="auto">
          <a:xfrm>
            <a:off x="76200" y="136525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</a:rPr>
              <a:t>实验仪器</a:t>
            </a:r>
          </a:p>
        </p:txBody>
      </p:sp>
      <p:sp>
        <p:nvSpPr>
          <p:cNvPr id="3079" name="Line 12"/>
          <p:cNvSpPr>
            <a:spLocks noChangeAspect="1" noChangeShapeType="1"/>
          </p:cNvSpPr>
          <p:nvPr/>
        </p:nvSpPr>
        <p:spPr bwMode="auto">
          <a:xfrm>
            <a:off x="0" y="6216650"/>
            <a:ext cx="9177338" cy="39688"/>
          </a:xfrm>
          <a:prstGeom prst="line">
            <a:avLst/>
          </a:prstGeom>
          <a:noFill/>
          <a:ln w="88900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080" name="Picture 13" descr="12443958086_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908050" cy="9144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D77C6-88D0-488D-B184-CF30E02D89F5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0" y="1014413"/>
            <a:ext cx="9101138" cy="7171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spcBef>
                <a:spcPct val="0"/>
              </a:spcBef>
            </a:pPr>
            <a:r>
              <a:rPr lang="zh-CN" altLang="zh-CN" sz="2800" dirty="0"/>
              <a:t>电桥由</a:t>
            </a:r>
            <a:r>
              <a:rPr lang="zh-CN" altLang="en-US" sz="2800" dirty="0">
                <a:solidFill>
                  <a:srgbClr val="FF0000"/>
                </a:solidFill>
              </a:rPr>
              <a:t>比例臂、比较臂、</a:t>
            </a:r>
            <a:r>
              <a:rPr lang="zh-CN" altLang="zh-CN" sz="2800" dirty="0">
                <a:solidFill>
                  <a:srgbClr val="FF0000"/>
                </a:solidFill>
              </a:rPr>
              <a:t>桥臂、检流计</a:t>
            </a:r>
            <a:r>
              <a:rPr lang="zh-CN" altLang="zh-CN" sz="2800" dirty="0"/>
              <a:t>和</a:t>
            </a:r>
            <a:r>
              <a:rPr lang="zh-CN" altLang="zh-CN" sz="2800" dirty="0">
                <a:solidFill>
                  <a:srgbClr val="FF0000"/>
                </a:solidFill>
              </a:rPr>
              <a:t>电源</a:t>
            </a:r>
            <a:r>
              <a:rPr lang="zh-CN" altLang="en-US" sz="2800" dirty="0"/>
              <a:t>五</a:t>
            </a:r>
            <a:r>
              <a:rPr lang="zh-CN" altLang="zh-CN" sz="2800" dirty="0"/>
              <a:t>部分组成。   </a:t>
            </a:r>
          </a:p>
        </p:txBody>
      </p:sp>
      <p:sp>
        <p:nvSpPr>
          <p:cNvPr id="2" name="矩形 1"/>
          <p:cNvSpPr/>
          <p:nvPr/>
        </p:nvSpPr>
        <p:spPr>
          <a:xfrm>
            <a:off x="76200" y="1969449"/>
            <a:ext cx="15696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比较臂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116498" y="5849146"/>
            <a:ext cx="2090871" cy="3047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Symbol" panose="05050102010706020507" pitchFamily="18" charset="2"/>
              <a:buNone/>
            </a:pPr>
            <a:r>
              <a:rPr lang="zh-CN" altLang="en-US" b="1" dirty="0">
                <a:solidFill>
                  <a:srgbClr val="CC6600"/>
                </a:solidFill>
              </a:rPr>
              <a:t>标准电阻箱</a:t>
            </a:r>
          </a:p>
        </p:txBody>
      </p:sp>
      <p:pic>
        <p:nvPicPr>
          <p:cNvPr id="14" name="Picture 5" descr="2007331103088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731532"/>
            <a:ext cx="5875338" cy="401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9609252"/>
      </p:ext>
    </p:extLst>
  </p:cSld>
  <p:clrMapOvr>
    <a:masterClrMapping/>
  </p:clrMapOvr>
  <p:transition advTm="402093"/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563</Words>
  <Application>Microsoft Office PowerPoint</Application>
  <PresentationFormat>全屏显示(4:3)</PresentationFormat>
  <Paragraphs>141</Paragraphs>
  <Slides>17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36" baseType="lpstr">
      <vt:lpstr>等线</vt:lpstr>
      <vt:lpstr>等线 Light</vt:lpstr>
      <vt:lpstr>黑体</vt:lpstr>
      <vt:lpstr>楷体_GB2312</vt:lpstr>
      <vt:lpstr>宋体</vt:lpstr>
      <vt:lpstr>微软雅黑</vt:lpstr>
      <vt:lpstr>Arial</vt:lpstr>
      <vt:lpstr>Calibri</vt:lpstr>
      <vt:lpstr>Calibri Light</vt:lpstr>
      <vt:lpstr>Cambria Math</vt:lpstr>
      <vt:lpstr>Impact</vt:lpstr>
      <vt:lpstr>Symbol</vt:lpstr>
      <vt:lpstr>Times New Roman</vt:lpstr>
      <vt:lpstr>Wingdings</vt:lpstr>
      <vt:lpstr>Wingdings 2</vt:lpstr>
      <vt:lpstr>Office 主题​​</vt:lpstr>
      <vt:lpstr>Equation.DSMT4</vt:lpstr>
      <vt:lpstr>Microsoft 公式 3.0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LENOVO</cp:lastModifiedBy>
  <cp:revision>29</cp:revision>
  <dcterms:created xsi:type="dcterms:W3CDTF">2017-05-22T08:20:20Z</dcterms:created>
  <dcterms:modified xsi:type="dcterms:W3CDTF">2017-10-31T11:32:00Z</dcterms:modified>
</cp:coreProperties>
</file>