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61" r:id="rId2"/>
    <p:sldId id="289" r:id="rId3"/>
    <p:sldId id="265" r:id="rId4"/>
    <p:sldId id="266" r:id="rId5"/>
    <p:sldId id="277" r:id="rId6"/>
    <p:sldId id="267" r:id="rId7"/>
    <p:sldId id="268" r:id="rId8"/>
    <p:sldId id="272" r:id="rId9"/>
    <p:sldId id="273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7" r:id="rId19"/>
    <p:sldId id="286" r:id="rId20"/>
    <p:sldId id="288" r:id="rId21"/>
    <p:sldId id="276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D3192-4EE5-4169-BC63-A31C693DBAAD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92DD7A-B31B-4272-A448-B7DA82769C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32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1240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5517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0451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3735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922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5069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813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3334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2887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0115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764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72672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1360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541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76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69154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0285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3542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592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56945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8BD2C47-9BBD-45AE-BE33-923CBB3FCE2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3273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1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1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7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15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299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43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5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928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2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38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065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E9425-863C-407F-8ADC-3BA2C44AA79B}" type="datetimeFigureOut">
              <a:rPr lang="zh-CN" altLang="en-US" smtClean="0"/>
              <a:t>2017/4/27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BB60B-E83B-49DA-BE06-3B72EDC0DA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6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22.jpeg"/><Relationship Id="rId4" Type="http://schemas.openxmlformats.org/officeDocument/2006/relationships/image" Target="../media/image1.jpeg"/><Relationship Id="rId9" Type="http://schemas.openxmlformats.org/officeDocument/2006/relationships/image" Target="../media/image2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4.jpe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25.jpeg"/><Relationship Id="rId4" Type="http://schemas.openxmlformats.org/officeDocument/2006/relationships/image" Target="../media/image1.jpe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jpe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26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2.wmf"/><Relationship Id="rId5" Type="http://schemas.openxmlformats.org/officeDocument/2006/relationships/image" Target="../media/image1.jpeg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11" Type="http://schemas.openxmlformats.org/officeDocument/2006/relationships/image" Target="../media/image17.png"/><Relationship Id="rId5" Type="http://schemas.openxmlformats.org/officeDocument/2006/relationships/image" Target="../media/image11.jpe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476821" y="1270302"/>
            <a:ext cx="6550555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电子示波器原理与使用</a:t>
            </a:r>
            <a:endParaRPr lang="zh-CN" altLang="en-US" sz="4800" b="1" dirty="0">
              <a:ln w="9525">
                <a:solidFill>
                  <a:schemeClr val="bg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010992" y="5663625"/>
            <a:ext cx="30572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主讲教师：许</a:t>
            </a:r>
            <a:r>
              <a:rPr lang="zh-CN" altLang="en-US" sz="32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龙</a:t>
            </a:r>
            <a:endParaRPr lang="zh-CN" altLang="en-US" sz="32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723007" y="2248213"/>
            <a:ext cx="6058185" cy="3029093"/>
            <a:chOff x="1010830" y="1901230"/>
            <a:chExt cx="7434109" cy="3717055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4"/>
            <a:srcRect l="9056" t="8400" r="5726" b="6903"/>
            <a:stretch/>
          </p:blipFill>
          <p:spPr>
            <a:xfrm>
              <a:off x="1010830" y="1901230"/>
              <a:ext cx="7434109" cy="3717055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610913" y="2467845"/>
              <a:ext cx="3260026" cy="2171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3704799"/>
      </p:ext>
    </p:extLst>
  </p:cSld>
  <p:clrMapOvr>
    <a:masterClrMapping/>
  </p:clrMapOvr>
  <p:transition advTm="402093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2" descr="DS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98625"/>
            <a:ext cx="571500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 descr="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651000"/>
            <a:ext cx="243205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Rectangle 4"/>
          <p:cNvSpPr txBox="1">
            <a:spLocks noChangeArrowheads="1"/>
          </p:cNvSpPr>
          <p:nvPr/>
        </p:nvSpPr>
        <p:spPr>
          <a:xfrm>
            <a:off x="2060880" y="712788"/>
            <a:ext cx="4086958" cy="64611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C00000"/>
                </a:solidFill>
              </a:rPr>
              <a:t>光标测量功能设置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825500" y="2654300"/>
            <a:ext cx="4051300" cy="2716213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  <a:t>光标测量分为三种模式</a:t>
            </a:r>
          </a:p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  <a:t>手动模式</a:t>
            </a:r>
            <a:b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</a:br>
            <a: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  <a:t>追踪模式</a:t>
            </a:r>
            <a:b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</a:br>
            <a:r>
              <a:rPr lang="zh-CN" altLang="en-US" sz="3200">
                <a:solidFill>
                  <a:srgbClr val="FCB70A"/>
                </a:solidFill>
                <a:latin typeface="宋体" panose="02010600030101010101" pitchFamily="2" charset="-122"/>
              </a:rPr>
              <a:t>自动测量模式</a:t>
            </a:r>
          </a:p>
        </p:txBody>
      </p: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6683375" y="2057400"/>
            <a:ext cx="1089025" cy="452438"/>
          </a:xfrm>
          <a:prstGeom prst="wedgeEllipseCallout">
            <a:avLst>
              <a:gd name="adj1" fmla="val -57579"/>
              <a:gd name="adj2" fmla="val 92106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976290"/>
              </p:ext>
            </p:extLst>
          </p:nvPr>
        </p:nvGraphicFramePr>
        <p:xfrm>
          <a:off x="822325" y="2405063"/>
          <a:ext cx="3978275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r:id="rId7" imgW="3048426" imgH="2285714" progId="Paint.Picture">
                  <p:embed/>
                </p:oleObj>
              </mc:Choice>
              <mc:Fallback>
                <p:oleObj r:id="rId7" imgW="3048426" imgH="2285714" progId="Paint.Picture">
                  <p:embed/>
                  <p:pic>
                    <p:nvPicPr>
                      <p:cNvPr id="307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2405063"/>
                        <a:ext cx="3978275" cy="298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8"/>
          <p:cNvSpPr>
            <a:spLocks noChangeArrowheads="1"/>
          </p:cNvSpPr>
          <p:nvPr/>
        </p:nvSpPr>
        <p:spPr bwMode="auto">
          <a:xfrm>
            <a:off x="4076700" y="2749550"/>
            <a:ext cx="723900" cy="258763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0" name="AutoShape 9"/>
          <p:cNvSpPr>
            <a:spLocks noChangeArrowheads="1"/>
          </p:cNvSpPr>
          <p:nvPr/>
        </p:nvSpPr>
        <p:spPr bwMode="auto">
          <a:xfrm>
            <a:off x="152400" y="5638800"/>
            <a:ext cx="1012825" cy="7112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注</a:t>
            </a:r>
          </a:p>
        </p:txBody>
      </p: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1295400" y="5486400"/>
            <a:ext cx="7451725" cy="904875"/>
          </a:xfrm>
          <a:prstGeom prst="rect">
            <a:avLst/>
          </a:prstGeom>
          <a:solidFill>
            <a:srgbClr val="99CCFF"/>
          </a:solidFill>
          <a:ln w="63500">
            <a:solidFill>
              <a:srgbClr val="E13C0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光标自动测量模式显示当前自动测量参数所应用的光标。若没有在 </a:t>
            </a:r>
            <a:r>
              <a:rPr lang="en-US" altLang="zh-CN" sz="2000">
                <a:latin typeface="宋体" panose="02010600030101010101" pitchFamily="2" charset="-122"/>
              </a:rPr>
              <a:t>MEASURE </a:t>
            </a:r>
            <a:r>
              <a:rPr lang="zh-CN" altLang="en-US" sz="2000">
                <a:latin typeface="宋体" panose="02010600030101010101" pitchFamily="2" charset="-122"/>
              </a:rPr>
              <a:t>菜单下选择任何的自动测量参数，将没有光标显示。</a:t>
            </a:r>
          </a:p>
        </p:txBody>
      </p:sp>
      <p:sp>
        <p:nvSpPr>
          <p:cNvPr id="52" name="AutoShape 11"/>
          <p:cNvSpPr>
            <a:spLocks noChangeArrowheads="1"/>
          </p:cNvSpPr>
          <p:nvPr/>
        </p:nvSpPr>
        <p:spPr bwMode="auto">
          <a:xfrm>
            <a:off x="5562600" y="1905000"/>
            <a:ext cx="1143000" cy="517525"/>
          </a:xfrm>
          <a:prstGeom prst="wedgeEllipseCallout">
            <a:avLst>
              <a:gd name="adj1" fmla="val -46944"/>
              <a:gd name="adj2" fmla="val 141106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53" name="Picture 12" descr="888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25" y="2405063"/>
            <a:ext cx="3978275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Rectangle 13"/>
          <p:cNvSpPr>
            <a:spLocks noChangeArrowheads="1"/>
          </p:cNvSpPr>
          <p:nvPr/>
        </p:nvSpPr>
        <p:spPr bwMode="auto">
          <a:xfrm>
            <a:off x="4076700" y="4121150"/>
            <a:ext cx="723900" cy="258763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5" name="Rectangle 14"/>
          <p:cNvSpPr>
            <a:spLocks noChangeArrowheads="1"/>
          </p:cNvSpPr>
          <p:nvPr/>
        </p:nvSpPr>
        <p:spPr bwMode="auto">
          <a:xfrm>
            <a:off x="4076700" y="4414838"/>
            <a:ext cx="723900" cy="193675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6" name="Rectangle 15"/>
          <p:cNvSpPr>
            <a:spLocks noChangeArrowheads="1"/>
          </p:cNvSpPr>
          <p:nvPr/>
        </p:nvSpPr>
        <p:spPr bwMode="auto">
          <a:xfrm>
            <a:off x="1295400" y="5486400"/>
            <a:ext cx="7451725" cy="904875"/>
          </a:xfrm>
          <a:prstGeom prst="rect">
            <a:avLst/>
          </a:prstGeom>
          <a:solidFill>
            <a:srgbClr val="99CCFF"/>
          </a:solidFill>
          <a:ln w="63500">
            <a:solidFill>
              <a:srgbClr val="E13C0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若为电压测量：</a:t>
            </a:r>
            <a:r>
              <a:rPr lang="zh-CN" altLang="en-US" sz="2000"/>
              <a:t>旋转垂直</a:t>
            </a:r>
            <a:r>
              <a:rPr lang="en-US" altLang="zh-CN" sz="2000">
                <a:latin typeface="宋体" panose="02010600030101010101" pitchFamily="2" charset="-122"/>
              </a:rPr>
              <a:t>POSITION</a:t>
            </a:r>
            <a:r>
              <a:rPr lang="zh-CN" altLang="en-US" sz="2000"/>
              <a:t>旋钮使光标上下移动</a:t>
            </a:r>
            <a:endParaRPr lang="zh-CN" altLang="en-US" sz="200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若为时间测量：旋转垂直</a:t>
            </a:r>
            <a:r>
              <a:rPr lang="en-US" altLang="zh-CN" sz="2000">
                <a:latin typeface="宋体" panose="02010600030101010101" pitchFamily="2" charset="-122"/>
              </a:rPr>
              <a:t>POSITION</a:t>
            </a:r>
            <a:r>
              <a:rPr lang="zh-CN" altLang="en-US" sz="2000">
                <a:latin typeface="宋体" panose="02010600030101010101" pitchFamily="2" charset="-122"/>
              </a:rPr>
              <a:t>旋钮使光标左右移动 </a:t>
            </a:r>
          </a:p>
        </p:txBody>
      </p:sp>
      <p:sp>
        <p:nvSpPr>
          <p:cNvPr id="57" name="Rectangle 16"/>
          <p:cNvSpPr>
            <a:spLocks noChangeArrowheads="1"/>
          </p:cNvSpPr>
          <p:nvPr/>
        </p:nvSpPr>
        <p:spPr bwMode="auto">
          <a:xfrm>
            <a:off x="1311275" y="5486400"/>
            <a:ext cx="7451725" cy="904875"/>
          </a:xfrm>
          <a:prstGeom prst="rect">
            <a:avLst/>
          </a:prstGeom>
          <a:solidFill>
            <a:srgbClr val="99CCFF"/>
          </a:solidFill>
          <a:ln w="63500">
            <a:solidFill>
              <a:srgbClr val="E13C0F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若为电压测量：旋转水平</a:t>
            </a:r>
            <a:r>
              <a:rPr lang="en-US" altLang="zh-CN" sz="2000">
                <a:latin typeface="宋体" panose="02010600030101010101" pitchFamily="2" charset="-122"/>
              </a:rPr>
              <a:t>POSITION</a:t>
            </a:r>
            <a:r>
              <a:rPr lang="zh-CN" altLang="en-US" sz="2000">
                <a:latin typeface="宋体" panose="02010600030101010101" pitchFamily="2" charset="-122"/>
              </a:rPr>
              <a:t>旋钮使光标上下移动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宋体" panose="02010600030101010101" pitchFamily="2" charset="-122"/>
              </a:rPr>
              <a:t>若为时间测量：旋转水平</a:t>
            </a:r>
            <a:r>
              <a:rPr lang="en-US" altLang="zh-CN" sz="2000">
                <a:latin typeface="宋体" panose="02010600030101010101" pitchFamily="2" charset="-122"/>
              </a:rPr>
              <a:t>POSITION</a:t>
            </a:r>
            <a:r>
              <a:rPr lang="zh-CN" altLang="en-US" sz="2000">
                <a:latin typeface="宋体" panose="02010600030101010101" pitchFamily="2" charset="-122"/>
              </a:rPr>
              <a:t>旋钮使光标左右移动 </a:t>
            </a:r>
          </a:p>
        </p:txBody>
      </p:sp>
      <p:sp>
        <p:nvSpPr>
          <p:cNvPr id="58" name="Rectangle 17"/>
          <p:cNvSpPr>
            <a:spLocks noChangeArrowheads="1"/>
          </p:cNvSpPr>
          <p:nvPr/>
        </p:nvSpPr>
        <p:spPr bwMode="auto">
          <a:xfrm>
            <a:off x="4076700" y="4741863"/>
            <a:ext cx="723900" cy="32385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59" name="AutoShape 18"/>
          <p:cNvSpPr>
            <a:spLocks noChangeArrowheads="1"/>
          </p:cNvSpPr>
          <p:nvPr/>
        </p:nvSpPr>
        <p:spPr bwMode="auto">
          <a:xfrm>
            <a:off x="5743575" y="3919538"/>
            <a:ext cx="1952625" cy="841375"/>
          </a:xfrm>
          <a:prstGeom prst="wedgeEllipseCallout">
            <a:avLst>
              <a:gd name="adj1" fmla="val -56829"/>
              <a:gd name="adj2" fmla="val 72644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两光标测量值的差</a:t>
            </a:r>
          </a:p>
        </p:txBody>
      </p:sp>
      <p:sp>
        <p:nvSpPr>
          <p:cNvPr id="60" name="AutoShape 19"/>
          <p:cNvSpPr>
            <a:spLocks noChangeArrowheads="1"/>
          </p:cNvSpPr>
          <p:nvPr/>
        </p:nvSpPr>
        <p:spPr bwMode="auto">
          <a:xfrm>
            <a:off x="5624513" y="2174875"/>
            <a:ext cx="1157287" cy="452438"/>
          </a:xfrm>
          <a:prstGeom prst="wedgeEllipseCallout">
            <a:avLst>
              <a:gd name="adj1" fmla="val -57819"/>
              <a:gd name="adj2" fmla="val 92106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61" name="Picture 20" descr="999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2405063"/>
            <a:ext cx="40513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Rectangle 21"/>
          <p:cNvSpPr>
            <a:spLocks noChangeArrowheads="1"/>
          </p:cNvSpPr>
          <p:nvPr/>
        </p:nvSpPr>
        <p:spPr bwMode="auto">
          <a:xfrm>
            <a:off x="4152900" y="2749550"/>
            <a:ext cx="723900" cy="258763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63" name="Rectangle 22"/>
          <p:cNvSpPr>
            <a:spLocks noChangeArrowheads="1"/>
          </p:cNvSpPr>
          <p:nvPr/>
        </p:nvSpPr>
        <p:spPr bwMode="auto">
          <a:xfrm>
            <a:off x="1295400" y="5486400"/>
            <a:ext cx="7467600" cy="9048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 w="63500">
            <a:solidFill>
              <a:schemeClr val="bg2"/>
            </a:solidFill>
            <a:miter lim="800000"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000">
                <a:solidFill>
                  <a:schemeClr val="tx2"/>
                </a:solidFill>
                <a:latin typeface="宋体" panose="02010600030101010101" pitchFamily="2" charset="-122"/>
              </a:rPr>
              <a:t>十字光标自动定位在波形上，通过旋转对应的垂直控制区或水平控制区的 </a:t>
            </a:r>
            <a:r>
              <a:rPr kumimoji="1" lang="en-US" altLang="zh-CN" sz="2000">
                <a:solidFill>
                  <a:schemeClr val="tx2"/>
                </a:solidFill>
                <a:latin typeface="宋体" panose="02010600030101010101" pitchFamily="2" charset="-122"/>
              </a:rPr>
              <a:t>POSITION</a:t>
            </a:r>
            <a:r>
              <a:rPr kumimoji="1" lang="zh-CN" altLang="en-US" sz="2000">
                <a:solidFill>
                  <a:schemeClr val="tx2"/>
                </a:solidFill>
                <a:latin typeface="宋体" panose="02010600030101010101" pitchFamily="2" charset="-122"/>
              </a:rPr>
              <a:t>旋钮可以调整十字光标在波形上的水平位置。示波器同时显示光标点的坐标。 </a:t>
            </a:r>
          </a:p>
        </p:txBody>
      </p:sp>
    </p:spTree>
    <p:extLst>
      <p:ext uri="{BB962C8B-B14F-4D97-AF65-F5344CB8AC3E}">
        <p14:creationId xmlns:p14="http://schemas.microsoft.com/office/powerpoint/2010/main" val="3742355197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50" grpId="0" animBg="1"/>
      <p:bldP spid="51" grpId="0" animBg="1"/>
      <p:bldP spid="52" grpId="0" animBg="1"/>
      <p:bldP spid="56" grpId="0" animBg="1"/>
      <p:bldP spid="57" grpId="0" animBg="1"/>
      <p:bldP spid="59" grpId="0" animBg="1"/>
      <p:bldP spid="60" grpId="0" animBg="1"/>
      <p:bldP spid="6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DS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0363"/>
            <a:ext cx="60198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 descr="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5146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4"/>
          <p:cNvSpPr txBox="1">
            <a:spLocks noChangeArrowheads="1"/>
          </p:cNvSpPr>
          <p:nvPr/>
        </p:nvSpPr>
        <p:spPr>
          <a:xfrm>
            <a:off x="914400" y="788988"/>
            <a:ext cx="3138854" cy="641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dirty="0" smtClean="0">
                <a:solidFill>
                  <a:srgbClr val="C00000"/>
                </a:solidFill>
              </a:rPr>
              <a:t>显示系统设置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09600" y="2362200"/>
            <a:ext cx="4267200" cy="31242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3600">
                <a:solidFill>
                  <a:srgbClr val="FCB70A"/>
                </a:solidFill>
                <a:latin typeface="宋体" panose="02010600030101010101" pitchFamily="2" charset="-122"/>
              </a:rPr>
              <a:t>包括：显示类型、屏幕背景与亮度、波形保持、菜单保持</a:t>
            </a:r>
            <a:r>
              <a:rPr lang="en-US" altLang="zh-CN" sz="3600">
                <a:solidFill>
                  <a:srgbClr val="FCB70A"/>
                </a:solidFill>
              </a:rPr>
              <a:t>……</a:t>
            </a:r>
            <a:r>
              <a:rPr lang="en-US" altLang="zh-CN" sz="3600">
                <a:solidFill>
                  <a:srgbClr val="FCB70A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7696200" y="2362200"/>
            <a:ext cx="1066800" cy="457200"/>
          </a:xfrm>
          <a:prstGeom prst="wedgeEllipseCallout">
            <a:avLst>
              <a:gd name="adj1" fmla="val -52681"/>
              <a:gd name="adj2" fmla="val 91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31" name="Picture 7" descr="4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62200"/>
            <a:ext cx="4191000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8"/>
          <p:cNvSpPr>
            <a:spLocks noChangeArrowheads="1"/>
          </p:cNvSpPr>
          <p:nvPr/>
        </p:nvSpPr>
        <p:spPr bwMode="auto">
          <a:xfrm>
            <a:off x="4038600" y="2819400"/>
            <a:ext cx="7620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3" name="AutoShape 9"/>
          <p:cNvSpPr>
            <a:spLocks noChangeArrowheads="1"/>
          </p:cNvSpPr>
          <p:nvPr/>
        </p:nvSpPr>
        <p:spPr bwMode="auto">
          <a:xfrm>
            <a:off x="0" y="5638800"/>
            <a:ext cx="914400" cy="838200"/>
          </a:xfrm>
          <a:prstGeom prst="irregularSeal2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注</a:t>
            </a:r>
          </a:p>
        </p:txBody>
      </p: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1066800" y="5715000"/>
            <a:ext cx="7924800" cy="762000"/>
          </a:xfrm>
          <a:prstGeom prst="rect">
            <a:avLst/>
          </a:prstGeom>
          <a:solidFill>
            <a:schemeClr val="bg1"/>
          </a:solidFill>
          <a:ln w="63500">
            <a:solidFill>
              <a:srgbClr val="FFCC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1600">
                <a:latin typeface="宋体" panose="02010600030101010101" pitchFamily="2" charset="-122"/>
              </a:rPr>
              <a:t>显示类型包含矢量和点显示。矢量显示模式下，示波器采取数字内插的方式连接采样点，并且包含线性和</a:t>
            </a:r>
            <a:r>
              <a:rPr lang="en-US" altLang="zh-CN" sz="1600">
                <a:latin typeface="宋体" panose="02010600030101010101" pitchFamily="2" charset="-122"/>
              </a:rPr>
              <a:t>sin(x)/x</a:t>
            </a:r>
            <a:r>
              <a:rPr lang="zh-CN" altLang="en-US" sz="1600">
                <a:latin typeface="宋体" panose="02010600030101010101" pitchFamily="2" charset="-122"/>
              </a:rPr>
              <a:t>两种模式。</a:t>
            </a:r>
            <a:r>
              <a:rPr lang="en-US" altLang="zh-CN" sz="1600">
                <a:latin typeface="宋体" panose="02010600030101010101" pitchFamily="2" charset="-122"/>
              </a:rPr>
              <a:t>sin(x)/x</a:t>
            </a:r>
            <a:r>
              <a:rPr lang="zh-CN" altLang="en-US" sz="1600">
                <a:latin typeface="宋体" panose="02010600030101010101" pitchFamily="2" charset="-122"/>
              </a:rPr>
              <a:t>内插方式适用实时采样方式，并且在</a:t>
            </a:r>
            <a:r>
              <a:rPr lang="en-US" altLang="zh-CN" sz="1600">
                <a:latin typeface="宋体" panose="02010600030101010101" pitchFamily="2" charset="-122"/>
              </a:rPr>
              <a:t>20ns</a:t>
            </a:r>
            <a:r>
              <a:rPr lang="zh-CN" altLang="en-US" sz="1600">
                <a:latin typeface="宋体" panose="02010600030101010101" pitchFamily="2" charset="-122"/>
              </a:rPr>
              <a:t>或更快时基下有效。 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4038600" y="3352800"/>
            <a:ext cx="7620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4038600" y="2362200"/>
          <a:ext cx="762000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r:id="rId8" imgW="523810" imgH="2133898" progId="Paint.Picture">
                  <p:embed/>
                </p:oleObj>
              </mc:Choice>
              <mc:Fallback>
                <p:oleObj r:id="rId8" imgW="523810" imgH="2133898" progId="Paint.Picture">
                  <p:embed/>
                  <p:pic>
                    <p:nvPicPr>
                      <p:cNvPr id="3175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762000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4038600" y="3352800"/>
            <a:ext cx="7620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8" name="Rectangle 14"/>
          <p:cNvSpPr>
            <a:spLocks noChangeArrowheads="1"/>
          </p:cNvSpPr>
          <p:nvPr/>
        </p:nvSpPr>
        <p:spPr bwMode="auto">
          <a:xfrm>
            <a:off x="4038600" y="3886200"/>
            <a:ext cx="7620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39" name="Rectangle 15"/>
          <p:cNvSpPr>
            <a:spLocks noChangeArrowheads="1"/>
          </p:cNvSpPr>
          <p:nvPr/>
        </p:nvSpPr>
        <p:spPr bwMode="auto">
          <a:xfrm>
            <a:off x="4038600" y="4419600"/>
            <a:ext cx="7620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40" name="Rectangle 16" descr="白色大理石"/>
          <p:cNvSpPr>
            <a:spLocks noChangeArrowheads="1"/>
          </p:cNvSpPr>
          <p:nvPr/>
        </p:nvSpPr>
        <p:spPr bwMode="auto">
          <a:xfrm>
            <a:off x="6019800" y="1600200"/>
            <a:ext cx="3124200" cy="1905000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508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设置隐藏菜单时间。菜单将在最后一次按键动作后的设置时间内隐藏。可设：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1S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2S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5S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10S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20S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、无限</a:t>
            </a:r>
          </a:p>
        </p:txBody>
      </p:sp>
      <p:sp>
        <p:nvSpPr>
          <p:cNvPr id="41" name="Rectangle 17" descr="白色大理石"/>
          <p:cNvSpPr>
            <a:spLocks noChangeArrowheads="1"/>
          </p:cNvSpPr>
          <p:nvPr/>
        </p:nvSpPr>
        <p:spPr bwMode="auto">
          <a:xfrm>
            <a:off x="6019800" y="4800600"/>
            <a:ext cx="3124200" cy="914400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508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3366"/>
                </a:solidFill>
              </a:rPr>
              <a:t>普通</a:t>
            </a:r>
            <a:r>
              <a:rPr lang="en-US" altLang="zh-CN" sz="2000">
                <a:solidFill>
                  <a:srgbClr val="003366"/>
                </a:solidFill>
              </a:rPr>
              <a:t>:</a:t>
            </a:r>
            <a:r>
              <a:rPr lang="zh-CN" altLang="en-US" sz="2000">
                <a:solidFill>
                  <a:srgbClr val="003366"/>
                </a:solidFill>
              </a:rPr>
              <a:t>设置屏幕为正常显示模式</a:t>
            </a:r>
            <a:r>
              <a:rPr lang="en-US" altLang="zh-CN" sz="2000">
                <a:solidFill>
                  <a:srgbClr val="003366"/>
                </a:solidFill>
              </a:rPr>
              <a:t>;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反相</a:t>
            </a:r>
            <a:r>
              <a:rPr lang="en-US" altLang="zh-CN" sz="2000">
                <a:solidFill>
                  <a:srgbClr val="003366"/>
                </a:solidFill>
                <a:latin typeface="宋体" panose="02010600030101010101" pitchFamily="2" charset="-122"/>
              </a:rPr>
              <a:t>:</a:t>
            </a: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设置屏幕为反相显示模式</a:t>
            </a:r>
            <a:r>
              <a:rPr lang="zh-CN" altLang="en-US" sz="1600">
                <a:solidFill>
                  <a:srgbClr val="003366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42" name="Rectangle 18" descr="白色大理石"/>
          <p:cNvSpPr>
            <a:spLocks noChangeArrowheads="1"/>
          </p:cNvSpPr>
          <p:nvPr/>
        </p:nvSpPr>
        <p:spPr bwMode="auto">
          <a:xfrm>
            <a:off x="6019800" y="3505200"/>
            <a:ext cx="3124200" cy="1295400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508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可调选项：</a:t>
            </a:r>
            <a:b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</a:b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打开背景网格及坐标 </a:t>
            </a:r>
            <a:b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</a:b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关闭背景网格 </a:t>
            </a:r>
            <a:b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</a:b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关闭背景网格及坐标</a:t>
            </a:r>
            <a:r>
              <a:rPr lang="zh-CN" altLang="en-US" sz="1600">
                <a:solidFill>
                  <a:srgbClr val="003366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64" name="Rectangle 19" descr="白色大理石"/>
          <p:cNvSpPr>
            <a:spLocks noChangeArrowheads="1"/>
          </p:cNvSpPr>
          <p:nvPr/>
        </p:nvSpPr>
        <p:spPr bwMode="auto">
          <a:xfrm>
            <a:off x="6019800" y="3505200"/>
            <a:ext cx="3124200" cy="1295400"/>
          </a:xfrm>
          <a:prstGeom prst="rect">
            <a:avLst/>
          </a:prstGeom>
          <a:blipFill dpi="0" rotWithShape="0">
            <a:blip r:embed="rId10"/>
            <a:srcRect/>
            <a:tile tx="0" ty="0" sx="100000" sy="100000" flip="none" algn="tl"/>
          </a:blipFill>
          <a:ln w="50800">
            <a:solidFill>
              <a:srgbClr val="C0C0C0"/>
            </a:solidFill>
            <a:miter lim="800000"/>
            <a:headEnd/>
            <a:tailEnd/>
          </a:ln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solidFill>
                  <a:srgbClr val="003366"/>
                </a:solidFill>
                <a:latin typeface="宋体" panose="02010600030101010101" pitchFamily="2" charset="-122"/>
              </a:rPr>
              <a:t>关闭：记录点以高刷新率变化打打开：记录点一直保持，直至波形保持功能被关闭</a:t>
            </a:r>
            <a:r>
              <a:rPr lang="zh-CN" altLang="en-US" sz="1600">
                <a:solidFill>
                  <a:srgbClr val="003366"/>
                </a:solidFill>
                <a:latin typeface="宋体" panose="02010600030101010101" pitchFamily="2" charset="-122"/>
              </a:rPr>
              <a:t>。 </a:t>
            </a:r>
          </a:p>
        </p:txBody>
      </p:sp>
      <p:sp>
        <p:nvSpPr>
          <p:cNvPr id="65" name="AutoShape 20"/>
          <p:cNvSpPr>
            <a:spLocks noChangeArrowheads="1"/>
          </p:cNvSpPr>
          <p:nvPr/>
        </p:nvSpPr>
        <p:spPr bwMode="auto">
          <a:xfrm>
            <a:off x="5638800" y="2895600"/>
            <a:ext cx="2438400" cy="914400"/>
          </a:xfrm>
          <a:prstGeom prst="wedgeEllipseCallout">
            <a:avLst>
              <a:gd name="adj1" fmla="val -51171"/>
              <a:gd name="adj2" fmla="val 7083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000">
                <a:latin typeface="宋体" panose="02010600030101010101" pitchFamily="2" charset="-122"/>
              </a:rPr>
              <a:t>点击，增强屏幕亮度</a:t>
            </a:r>
          </a:p>
        </p:txBody>
      </p:sp>
      <p:sp>
        <p:nvSpPr>
          <p:cNvPr id="66" name="AutoShape 21"/>
          <p:cNvSpPr>
            <a:spLocks noChangeArrowheads="1"/>
          </p:cNvSpPr>
          <p:nvPr/>
        </p:nvSpPr>
        <p:spPr bwMode="auto">
          <a:xfrm>
            <a:off x="5791200" y="3352800"/>
            <a:ext cx="2438400" cy="990600"/>
          </a:xfrm>
          <a:prstGeom prst="wedgeEllipseCallout">
            <a:avLst>
              <a:gd name="adj1" fmla="val -60546"/>
              <a:gd name="adj2" fmla="val 69231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000">
                <a:latin typeface="宋体" panose="02010600030101010101" pitchFamily="2" charset="-122"/>
              </a:rPr>
              <a:t>点击，降低屏幕亮度</a:t>
            </a:r>
          </a:p>
        </p:txBody>
      </p:sp>
      <p:sp>
        <p:nvSpPr>
          <p:cNvPr id="67" name="AutoShape 22"/>
          <p:cNvSpPr>
            <a:spLocks noChangeArrowheads="1"/>
          </p:cNvSpPr>
          <p:nvPr/>
        </p:nvSpPr>
        <p:spPr bwMode="auto">
          <a:xfrm>
            <a:off x="5715000" y="4419600"/>
            <a:ext cx="1066800" cy="533400"/>
          </a:xfrm>
          <a:prstGeom prst="wedgeEllipseCallout">
            <a:avLst>
              <a:gd name="adj1" fmla="val -58630"/>
              <a:gd name="adj2" fmla="val 71431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sz="2000">
                <a:latin typeface="宋体" panose="02010600030101010101" pitchFamily="2" charset="-122"/>
              </a:rPr>
              <a:t>点击</a:t>
            </a:r>
          </a:p>
        </p:txBody>
      </p:sp>
    </p:spTree>
    <p:extLst>
      <p:ext uri="{BB962C8B-B14F-4D97-AF65-F5344CB8AC3E}">
        <p14:creationId xmlns:p14="http://schemas.microsoft.com/office/powerpoint/2010/main" val="111267884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D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38300"/>
            <a:ext cx="6981825" cy="491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2476500"/>
            <a:ext cx="4953000" cy="36576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CB70A"/>
                </a:solidFill>
                <a:latin typeface="宋体" panose="02010600030101010101" pitchFamily="2" charset="-122"/>
              </a:rPr>
              <a:t>声音、频率计、</a:t>
            </a:r>
          </a:p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400">
                <a:solidFill>
                  <a:srgbClr val="FCB70A"/>
                </a:solidFill>
                <a:latin typeface="宋体" panose="02010600030101010101" pitchFamily="2" charset="-122"/>
              </a:rPr>
              <a:t>语言设置</a:t>
            </a:r>
          </a:p>
        </p:txBody>
      </p:sp>
      <p:pic>
        <p:nvPicPr>
          <p:cNvPr id="7" name="Picture 4" descr="00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800" y="1638300"/>
            <a:ext cx="2108200" cy="12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6"/>
          <p:cNvSpPr txBox="1">
            <a:spLocks noChangeArrowheads="1"/>
          </p:cNvSpPr>
          <p:nvPr/>
        </p:nvSpPr>
        <p:spPr>
          <a:xfrm>
            <a:off x="1741365" y="714558"/>
            <a:ext cx="3806581" cy="5904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辅助系统功能设置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696200" y="1790700"/>
            <a:ext cx="1219200" cy="609600"/>
          </a:xfrm>
          <a:prstGeom prst="wedgeEllipseCallout">
            <a:avLst>
              <a:gd name="adj1" fmla="val 35157"/>
              <a:gd name="adj2" fmla="val 9375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11" name="AutoShape 8"/>
          <p:cNvSpPr>
            <a:spLocks noChangeArrowheads="1"/>
          </p:cNvSpPr>
          <p:nvPr/>
        </p:nvSpPr>
        <p:spPr bwMode="auto">
          <a:xfrm>
            <a:off x="6553200" y="3086100"/>
            <a:ext cx="1066800" cy="533400"/>
          </a:xfrm>
          <a:prstGeom prst="wedgeEllipseCallout">
            <a:avLst>
              <a:gd name="adj1" fmla="val -52681"/>
              <a:gd name="adj2" fmla="val 8571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6553200" y="3695700"/>
            <a:ext cx="1066800" cy="533400"/>
          </a:xfrm>
          <a:prstGeom prst="wedgeEllipseCallout">
            <a:avLst>
              <a:gd name="adj1" fmla="val -52681"/>
              <a:gd name="adj2" fmla="val 8571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62200" y="1485900"/>
            <a:ext cx="2971800" cy="4572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频率计测量值显示</a:t>
            </a: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7696200" y="2760663"/>
            <a:ext cx="1143000" cy="3763962"/>
          </a:xfrm>
          <a:prstGeom prst="wedgeRoundRectCallout">
            <a:avLst>
              <a:gd name="adj1" fmla="val -146806"/>
              <a:gd name="adj2" fmla="val 14273"/>
              <a:gd name="adj3" fmla="val 1666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>
            <a:spAutoFit/>
          </a:bodyPr>
          <a:lstStyle/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简体中文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繁体中文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韩语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日语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英语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德语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法语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意大利语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俄语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葡萄牙语</a:t>
            </a:r>
          </a:p>
          <a:p>
            <a:pPr algn="ctr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1400">
                <a:solidFill>
                  <a:schemeClr val="tx2"/>
                </a:solidFill>
                <a:latin typeface="宋体" panose="02010600030101010101" pitchFamily="2" charset="-122"/>
              </a:rPr>
              <a:t>波兰语</a:t>
            </a:r>
          </a:p>
        </p:txBody>
      </p:sp>
      <p:sp>
        <p:nvSpPr>
          <p:cNvPr id="15" name="AutoShape 12"/>
          <p:cNvSpPr>
            <a:spLocks noChangeArrowheads="1"/>
          </p:cNvSpPr>
          <p:nvPr/>
        </p:nvSpPr>
        <p:spPr bwMode="auto">
          <a:xfrm>
            <a:off x="6400800" y="5981700"/>
            <a:ext cx="1066800" cy="533400"/>
          </a:xfrm>
          <a:prstGeom prst="wedgeEllipseCallout">
            <a:avLst>
              <a:gd name="adj1" fmla="val -34819"/>
              <a:gd name="adj2" fmla="val -100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16" name="Picture 13" descr="0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" descr="000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476500"/>
            <a:ext cx="48768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4724400" y="3695700"/>
            <a:ext cx="9144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724400" y="4381500"/>
            <a:ext cx="9144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724400" y="4914900"/>
            <a:ext cx="9144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429000" y="2781300"/>
            <a:ext cx="1219200" cy="3048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 flipV="1">
            <a:off x="3886200" y="1943100"/>
            <a:ext cx="0" cy="762000"/>
          </a:xfrm>
          <a:prstGeom prst="line">
            <a:avLst/>
          </a:prstGeom>
          <a:noFill/>
          <a:ln w="53975">
            <a:solidFill>
              <a:srgbClr val="E13C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0627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图片 1" descr="发生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02423"/>
            <a:ext cx="8932434" cy="427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6"/>
          <p:cNvSpPr txBox="1">
            <a:spLocks noChangeArrowheads="1"/>
          </p:cNvSpPr>
          <p:nvPr/>
        </p:nvSpPr>
        <p:spPr>
          <a:xfrm>
            <a:off x="3282217" y="1211995"/>
            <a:ext cx="2566866" cy="59042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C00000"/>
                </a:solidFill>
              </a:rPr>
              <a:t>信号发生器</a:t>
            </a:r>
          </a:p>
        </p:txBody>
      </p:sp>
    </p:spTree>
    <p:extLst>
      <p:ext uri="{BB962C8B-B14F-4D97-AF65-F5344CB8AC3E}">
        <p14:creationId xmlns:p14="http://schemas.microsoft.com/office/powerpoint/2010/main" val="1191426951"/>
      </p:ext>
    </p:extLst>
  </p:cSld>
  <p:clrMapOvr>
    <a:masterClrMapping/>
  </p:clrMapOvr>
  <p:transition advTm="402093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263159" y="1057275"/>
            <a:ext cx="3148256" cy="47942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、观察信号波形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1850609"/>
            <a:ext cx="906145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将信号发生器的电压输出端接示波器的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端，观察频率为</a:t>
            </a:r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1kHz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正弦波、方波、三角波，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调节扫描旋钮，使荧光屏上分别显示一个波、两个波、三个波。记下此时的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t/div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的值记入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3.14.1.1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480035"/>
              </p:ext>
            </p:extLst>
          </p:nvPr>
        </p:nvGraphicFramePr>
        <p:xfrm>
          <a:off x="412995" y="4430346"/>
          <a:ext cx="838786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965">
                  <a:extLst>
                    <a:ext uri="{9D8B030D-6E8A-4147-A177-3AD203B41FA5}">
                      <a16:colId xmlns:a16="http://schemas.microsoft.com/office/drawing/2014/main" val="3129224423"/>
                    </a:ext>
                  </a:extLst>
                </a:gridCol>
                <a:gridCol w="2096965">
                  <a:extLst>
                    <a:ext uri="{9D8B030D-6E8A-4147-A177-3AD203B41FA5}">
                      <a16:colId xmlns:a16="http://schemas.microsoft.com/office/drawing/2014/main" val="1414328330"/>
                    </a:ext>
                  </a:extLst>
                </a:gridCol>
                <a:gridCol w="2096965">
                  <a:extLst>
                    <a:ext uri="{9D8B030D-6E8A-4147-A177-3AD203B41FA5}">
                      <a16:colId xmlns:a16="http://schemas.microsoft.com/office/drawing/2014/main" val="1333980863"/>
                    </a:ext>
                  </a:extLst>
                </a:gridCol>
                <a:gridCol w="2096965">
                  <a:extLst>
                    <a:ext uri="{9D8B030D-6E8A-4147-A177-3AD203B41FA5}">
                      <a16:colId xmlns:a16="http://schemas.microsoft.com/office/drawing/2014/main" val="1720813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波形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一个波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两个波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五个波</a:t>
                      </a:r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429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400" dirty="0" smtClean="0"/>
                        <a:t>正弦波（</a:t>
                      </a:r>
                      <a:r>
                        <a:rPr lang="en-US" altLang="zh-CN" sz="2400" dirty="0" smtClean="0"/>
                        <a:t>t/div</a:t>
                      </a:r>
                      <a:r>
                        <a:rPr lang="zh-CN" altLang="en-US" sz="2400" dirty="0" smtClean="0"/>
                        <a:t>）</a:t>
                      </a:r>
                      <a:endParaRPr lang="zh-C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6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方</a:t>
                      </a:r>
                      <a:r>
                        <a:rPr lang="zh-CN" altLang="en-US" sz="2400" baseline="0" dirty="0" smtClean="0"/>
                        <a:t>   </a:t>
                      </a:r>
                      <a:r>
                        <a:rPr lang="zh-CN" altLang="en-US" sz="2400" dirty="0" smtClean="0"/>
                        <a:t>波 （</a:t>
                      </a:r>
                      <a:r>
                        <a:rPr lang="en-US" altLang="zh-CN" sz="2400" dirty="0" smtClean="0"/>
                        <a:t>t/div</a:t>
                      </a:r>
                      <a:r>
                        <a:rPr lang="zh-CN" altLang="en-US" sz="24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4783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dirty="0" smtClean="0"/>
                        <a:t>三角波（</a:t>
                      </a:r>
                      <a:r>
                        <a:rPr lang="en-US" altLang="zh-CN" sz="2400" dirty="0" smtClean="0"/>
                        <a:t>t/div</a:t>
                      </a:r>
                      <a:r>
                        <a:rPr lang="zh-CN" altLang="en-US" sz="2400" dirty="0" smtClean="0"/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14322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479431" y="3723549"/>
            <a:ext cx="4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表</a:t>
            </a:r>
            <a:r>
              <a:rPr lang="en-US" altLang="zh-CN" sz="2800" dirty="0" smtClean="0"/>
              <a:t>3.14.1.1 </a:t>
            </a:r>
            <a:r>
              <a:rPr lang="zh-CN" altLang="en-US" sz="2800" dirty="0" smtClean="0"/>
              <a:t>各种波形的观察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168471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36524" y="1924378"/>
            <a:ext cx="87923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分别让信号发生器产生</a:t>
            </a:r>
            <a:r>
              <a:rPr lang="en-US" altLang="zh-CN" sz="2800" dirty="0"/>
              <a:t>50 Hz</a:t>
            </a:r>
            <a:r>
              <a:rPr lang="zh-CN" altLang="en-US" sz="2800" dirty="0"/>
              <a:t>的正弦波、方波、三角波，测量其交流信号的峰峰值、有效值</a:t>
            </a:r>
            <a:r>
              <a:rPr lang="en-US" altLang="zh-CN" sz="2800" dirty="0"/>
              <a:t>E</a:t>
            </a:r>
            <a:r>
              <a:rPr lang="zh-CN" altLang="en-US" sz="2800" dirty="0"/>
              <a:t>、周期</a:t>
            </a:r>
            <a:r>
              <a:rPr lang="en-US" altLang="zh-CN" sz="2800" dirty="0"/>
              <a:t>T</a:t>
            </a:r>
            <a:r>
              <a:rPr lang="zh-CN" altLang="en-US" sz="2800" dirty="0"/>
              <a:t>、频率</a:t>
            </a:r>
            <a:r>
              <a:rPr lang="en-US" altLang="zh-CN" sz="2800" dirty="0"/>
              <a:t>f</a:t>
            </a:r>
            <a:r>
              <a:rPr lang="zh-CN" altLang="en-US" sz="2800" dirty="0"/>
              <a:t>。</a:t>
            </a: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263159" y="1057275"/>
            <a:ext cx="4845172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、利用示波器测量波形参数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6886385"/>
                  </p:ext>
                </p:extLst>
              </p:nvPr>
            </p:nvGraphicFramePr>
            <p:xfrm>
              <a:off x="122359" y="3814885"/>
              <a:ext cx="888658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7398">
                      <a:extLst>
                        <a:ext uri="{9D8B030D-6E8A-4147-A177-3AD203B41FA5}">
                          <a16:colId xmlns:a16="http://schemas.microsoft.com/office/drawing/2014/main" val="1155721375"/>
                        </a:ext>
                      </a:extLst>
                    </a:gridCol>
                    <a:gridCol w="1331329">
                      <a:extLst>
                        <a:ext uri="{9D8B030D-6E8A-4147-A177-3AD203B41FA5}">
                          <a16:colId xmlns:a16="http://schemas.microsoft.com/office/drawing/2014/main" val="1315568953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3299348144"/>
                        </a:ext>
                      </a:extLst>
                    </a:gridCol>
                    <a:gridCol w="1011115">
                      <a:extLst>
                        <a:ext uri="{9D8B030D-6E8A-4147-A177-3AD203B41FA5}">
                          <a16:colId xmlns:a16="http://schemas.microsoft.com/office/drawing/2014/main" val="1051942548"/>
                        </a:ext>
                      </a:extLst>
                    </a:gridCol>
                    <a:gridCol w="1767254">
                      <a:extLst>
                        <a:ext uri="{9D8B030D-6E8A-4147-A177-3AD203B41FA5}">
                          <a16:colId xmlns:a16="http://schemas.microsoft.com/office/drawing/2014/main" val="1574298363"/>
                        </a:ext>
                      </a:extLst>
                    </a:gridCol>
                    <a:gridCol w="808892">
                      <a:extLst>
                        <a:ext uri="{9D8B030D-6E8A-4147-A177-3AD203B41FA5}">
                          <a16:colId xmlns:a16="http://schemas.microsoft.com/office/drawing/2014/main" val="174110931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28368120"/>
                        </a:ext>
                      </a:extLst>
                    </a:gridCol>
                    <a:gridCol w="756139">
                      <a:extLst>
                        <a:ext uri="{9D8B030D-6E8A-4147-A177-3AD203B41FA5}">
                          <a16:colId xmlns:a16="http://schemas.microsoft.com/office/drawing/2014/main" val="1019924556"/>
                        </a:ext>
                      </a:extLst>
                    </a:gridCol>
                    <a:gridCol w="720970">
                      <a:extLst>
                        <a:ext uri="{9D8B030D-6E8A-4147-A177-3AD203B41FA5}">
                          <a16:colId xmlns:a16="http://schemas.microsoft.com/office/drawing/2014/main" val="94059307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波形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测信号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dirty="0" smtClean="0"/>
                            <a:t>值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测信号频率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803716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垂直灵敏度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V/div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Y/div</a:t>
                          </a:r>
                          <a:endParaRPr lang="zh-CN" alt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600" b="1" i="1" smtClean="0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6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/V</a:t>
                          </a:r>
                          <a:endParaRPr lang="zh-CN" altLang="en-US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时间扫描因子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t/div</a:t>
                          </a:r>
                          <a:endPara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X/div</a:t>
                          </a:r>
                          <a:endPara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T/</a:t>
                          </a:r>
                          <a:r>
                            <a:rPr lang="en-US" altLang="zh-CN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f/Hz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E/V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237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正弦波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53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方</a:t>
                          </a:r>
                          <a:r>
                            <a:rPr lang="zh-CN" altLang="en-US" baseline="0" dirty="0" smtClean="0"/>
                            <a:t>   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三角波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00071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6886385"/>
                  </p:ext>
                </p:extLst>
              </p:nvPr>
            </p:nvGraphicFramePr>
            <p:xfrm>
              <a:off x="122359" y="3814885"/>
              <a:ext cx="8886582" cy="21234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7398">
                      <a:extLst>
                        <a:ext uri="{9D8B030D-6E8A-4147-A177-3AD203B41FA5}">
                          <a16:colId xmlns:a16="http://schemas.microsoft.com/office/drawing/2014/main" val="1155721375"/>
                        </a:ext>
                      </a:extLst>
                    </a:gridCol>
                    <a:gridCol w="1331329">
                      <a:extLst>
                        <a:ext uri="{9D8B030D-6E8A-4147-A177-3AD203B41FA5}">
                          <a16:colId xmlns:a16="http://schemas.microsoft.com/office/drawing/2014/main" val="1315568953"/>
                        </a:ext>
                      </a:extLst>
                    </a:gridCol>
                    <a:gridCol w="703385">
                      <a:extLst>
                        <a:ext uri="{9D8B030D-6E8A-4147-A177-3AD203B41FA5}">
                          <a16:colId xmlns:a16="http://schemas.microsoft.com/office/drawing/2014/main" val="3299348144"/>
                        </a:ext>
                      </a:extLst>
                    </a:gridCol>
                    <a:gridCol w="1011115">
                      <a:extLst>
                        <a:ext uri="{9D8B030D-6E8A-4147-A177-3AD203B41FA5}">
                          <a16:colId xmlns:a16="http://schemas.microsoft.com/office/drawing/2014/main" val="1051942548"/>
                        </a:ext>
                      </a:extLst>
                    </a:gridCol>
                    <a:gridCol w="1767254">
                      <a:extLst>
                        <a:ext uri="{9D8B030D-6E8A-4147-A177-3AD203B41FA5}">
                          <a16:colId xmlns:a16="http://schemas.microsoft.com/office/drawing/2014/main" val="1574298363"/>
                        </a:ext>
                      </a:extLst>
                    </a:gridCol>
                    <a:gridCol w="808892">
                      <a:extLst>
                        <a:ext uri="{9D8B030D-6E8A-4147-A177-3AD203B41FA5}">
                          <a16:colId xmlns:a16="http://schemas.microsoft.com/office/drawing/2014/main" val="1741109312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2428368120"/>
                        </a:ext>
                      </a:extLst>
                    </a:gridCol>
                    <a:gridCol w="756139">
                      <a:extLst>
                        <a:ext uri="{9D8B030D-6E8A-4147-A177-3AD203B41FA5}">
                          <a16:colId xmlns:a16="http://schemas.microsoft.com/office/drawing/2014/main" val="1019924556"/>
                        </a:ext>
                      </a:extLst>
                    </a:gridCol>
                    <a:gridCol w="720970">
                      <a:extLst>
                        <a:ext uri="{9D8B030D-6E8A-4147-A177-3AD203B41FA5}">
                          <a16:colId xmlns:a16="http://schemas.microsoft.com/office/drawing/2014/main" val="940593077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波形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gridSpan="3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2600" t="-6557" r="-160200" b="-496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gridSpan="5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/>
                            <a:t>测信号频率</a:t>
                          </a:r>
                          <a:endParaRPr lang="zh-CN" altLang="en-US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780371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垂直灵敏度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V/div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70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Y/div</a:t>
                          </a:r>
                          <a:endParaRPr lang="zh-CN" altLang="en-US" sz="17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99398" t="-61321" r="-482530" b="-1858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时间扫描因子</a:t>
                          </a: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t/div</a:t>
                          </a:r>
                          <a:endPara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X/div</a:t>
                          </a:r>
                          <a:endParaRPr lang="zh-CN" altLang="en-US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T/</a:t>
                          </a:r>
                          <a:r>
                            <a:rPr lang="en-US" altLang="zh-CN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f/Hz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E/V</a:t>
                          </a:r>
                          <a:endParaRPr lang="zh-CN" alt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012374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正弦波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54535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方</a:t>
                          </a:r>
                          <a:r>
                            <a:rPr lang="zh-CN" altLang="en-US" baseline="0" dirty="0" smtClean="0"/>
                            <a:t>   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3635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zh-CN" altLang="en-US" dirty="0" smtClean="0"/>
                            <a:t>三角波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500071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文本框 7"/>
          <p:cNvSpPr txBox="1"/>
          <p:nvPr/>
        </p:nvSpPr>
        <p:spPr>
          <a:xfrm>
            <a:off x="2590800" y="3137247"/>
            <a:ext cx="4782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表</a:t>
            </a:r>
            <a:r>
              <a:rPr lang="en-US" altLang="zh-CN" sz="2800" dirty="0" smtClean="0"/>
              <a:t>3.14.1.2 </a:t>
            </a:r>
            <a:r>
              <a:rPr lang="zh-CN" altLang="en-US" sz="2800" dirty="0" smtClean="0"/>
              <a:t>波形参数测量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537145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6090" y="1057275"/>
            <a:ext cx="3527425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、测量信号的频率 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356711" y="1057275"/>
            <a:ext cx="345598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dirty="0">
                <a:solidFill>
                  <a:srgbClr val="FF0000"/>
                </a:solidFill>
                <a:ea typeface="隶书" panose="02010509060101010101" pitchFamily="49" charset="-122"/>
              </a:rPr>
              <a:t>  </a:t>
            </a:r>
            <a:r>
              <a:rPr lang="zh-CN" altLang="en-US" dirty="0">
                <a:solidFill>
                  <a:srgbClr val="FF0000"/>
                </a:solidFill>
                <a:ea typeface="隶书" panose="02010509060101010101" pitchFamily="49" charset="-122"/>
              </a:rPr>
              <a:t>观察李萨如图形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7767" y="1723370"/>
            <a:ext cx="8957102" cy="1649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两个相互垂直的谐振动合成时，若其频率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i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en-US" altLang="zh-CN" i="1" baseline="-25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成简单的整数比，合成的轨迹是封闭的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几何图形，称为李萨如图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</p:txBody>
      </p:sp>
      <p:pic>
        <p:nvPicPr>
          <p:cNvPr id="8" name="Picture 1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212" y="2754918"/>
            <a:ext cx="5331497" cy="2854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284162" y="5698930"/>
            <a:ext cx="8604312" cy="10843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Font typeface="Arial" panose="020B0604020202020204" pitchFamily="34" charset="0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将不同信号源信号分别输入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CH2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通道，扫描速率旋钮置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X-Y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（逆时针到底）状态，调节信号幅度或改变通道偏转因数，使图形不超出荧光屏视场，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调节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CH1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kumimoji="1"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CH2</a:t>
            </a:r>
            <a:r>
              <a:rPr kumimoji="1"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频率比</a:t>
            </a:r>
            <a:r>
              <a:rPr kumimoji="1"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察李萨如图 。</a:t>
            </a:r>
          </a:p>
        </p:txBody>
      </p:sp>
    </p:spTree>
    <p:extLst>
      <p:ext uri="{BB962C8B-B14F-4D97-AF65-F5344CB8AC3E}">
        <p14:creationId xmlns:p14="http://schemas.microsoft.com/office/powerpoint/2010/main" val="1844155877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828315" y="6270134"/>
            <a:ext cx="5352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频率为</a:t>
            </a:r>
            <a:r>
              <a:rPr lang="zh-CN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2</a:t>
            </a:r>
            <a:r>
              <a:rPr lang="zh-CN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:1</a:t>
            </a:r>
            <a:r>
              <a:rPr 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时</a:t>
            </a:r>
            <a:r>
              <a:rPr 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利萨如</a:t>
            </a:r>
            <a:r>
              <a:rPr 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图形</a:t>
            </a:r>
            <a:r>
              <a:rPr lang="zh-CN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成过程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266090" y="1057275"/>
            <a:ext cx="3527425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、测量信号的频率 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088" name="ShockwaveFlash11" r:id="rId2" imgW="7777080" imgH="5256360"/>
        </mc:Choice>
        <mc:Fallback>
          <p:control name="ShockwaveFlash11" r:id="rId2" imgW="7777080" imgH="5256360">
            <p:pic>
              <p:nvPicPr>
                <p:cNvPr id="11" name="ShockwaveFlash11"/>
                <p:cNvPicPr preferRelativeResize="0">
                  <a:picLocks noChangeAspect="1"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755650" y="1544186"/>
                  <a:ext cx="7777163" cy="5256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59941554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76200" y="1735069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不同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频率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比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利萨如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图形</a:t>
            </a:r>
            <a:endParaRPr lang="zh-CN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651563"/>
              </p:ext>
            </p:extLst>
          </p:nvPr>
        </p:nvGraphicFramePr>
        <p:xfrm>
          <a:off x="7188322" y="1036112"/>
          <a:ext cx="13684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公式" r:id="rId5" imgW="672808" imgH="457002" progId="Equation.3">
                  <p:embed/>
                </p:oleObj>
              </mc:Choice>
              <mc:Fallback>
                <p:oleObj name="公式" r:id="rId5" imgW="672808" imgH="457002" progId="Equation.3">
                  <p:embed/>
                  <p:pic>
                    <p:nvPicPr>
                      <p:cNvPr id="5018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8322" y="1036112"/>
                        <a:ext cx="1368425" cy="1219200"/>
                      </a:xfrm>
                      <a:prstGeom prst="rect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014802"/>
              </p:ext>
            </p:extLst>
          </p:nvPr>
        </p:nvGraphicFramePr>
        <p:xfrm>
          <a:off x="575417" y="2377024"/>
          <a:ext cx="7805484" cy="404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r:id="rId7" imgW="4527804" imgH="2215896" progId="Word.Picture.8">
                  <p:embed/>
                </p:oleObj>
              </mc:Choice>
              <mc:Fallback>
                <p:oleObj r:id="rId7" imgW="4527804" imgH="2215896" progId="Word.Picture.8">
                  <p:embed/>
                  <p:pic>
                    <p:nvPicPr>
                      <p:cNvPr id="5018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417" y="2377024"/>
                        <a:ext cx="7805484" cy="404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4627684" y="1253639"/>
            <a:ext cx="2376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 sz="4000" dirty="0">
                <a:solidFill>
                  <a:srgbClr val="C00000"/>
                </a:solidFill>
                <a:ea typeface="隶书" panose="02010509060101010101" pitchFamily="49" charset="-122"/>
              </a:rPr>
              <a:t>测量原理</a:t>
            </a: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66090" y="1057275"/>
            <a:ext cx="3527425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、测量信号的频率 </a:t>
            </a:r>
          </a:p>
        </p:txBody>
      </p:sp>
    </p:spTree>
    <p:extLst>
      <p:ext uri="{BB962C8B-B14F-4D97-AF65-F5344CB8AC3E}">
        <p14:creationId xmlns:p14="http://schemas.microsoft.com/office/powerpoint/2010/main" val="197618060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3" descr="snap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16" y="1454313"/>
            <a:ext cx="3466024" cy="25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4" descr="snap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16" y="1454312"/>
            <a:ext cx="3385982" cy="2582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5" descr="snap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016" y="3929358"/>
            <a:ext cx="3385982" cy="2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6" descr="snap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54" y="3929359"/>
            <a:ext cx="3395686" cy="2928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4868008" y="931092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不同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频率</a:t>
            </a:r>
            <a:r>
              <a:rPr lang="zh-CN" alt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比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的</a:t>
            </a:r>
            <a:r>
              <a:rPr lang="zh-CN" altLang="en-US" sz="280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利萨如</a:t>
            </a:r>
            <a:r>
              <a:rPr lang="zh-CN" altLang="zh-CN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rPr>
              <a:t>图形</a:t>
            </a:r>
            <a:endParaRPr lang="zh-CN" altLang="zh-CN" sz="280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34840" y="931092"/>
            <a:ext cx="3527425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、测量信号的频率 </a:t>
            </a:r>
          </a:p>
        </p:txBody>
      </p:sp>
    </p:spTree>
    <p:extLst>
      <p:ext uri="{BB962C8B-B14F-4D97-AF65-F5344CB8AC3E}">
        <p14:creationId xmlns:p14="http://schemas.microsoft.com/office/powerpoint/2010/main" val="1488213510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 smtClean="0">
                <a:solidFill>
                  <a:srgbClr val="FFFF00"/>
                </a:solidFill>
              </a:rPr>
              <a:t>实验</a:t>
            </a:r>
            <a:r>
              <a:rPr lang="zh-CN" altLang="en-US" sz="2800" b="1" dirty="0">
                <a:solidFill>
                  <a:srgbClr val="FFFF00"/>
                </a:solidFill>
              </a:rPr>
              <a:t>目的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0" y="1811216"/>
            <a:ext cx="9029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了解示波器的基本结构和波形显示原理；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学会使用示波器观测波形，测量信号的幅度、频率；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掌握函数信号发生器的使用方法；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观测利萨如图形，学习测量未知频率的方法。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2832323"/>
      </p:ext>
    </p:extLst>
  </p:cSld>
  <p:clrMapOvr>
    <a:masterClrMapping/>
  </p:clrMapOvr>
  <p:transition advTm="402093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7651" y="1534257"/>
                <a:ext cx="8979634" cy="2800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在示波器的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通道中输入</a:t>
                </a:r>
                <a:r>
                  <a:rPr lang="en-US" altLang="zh-CN" sz="2800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50Hz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的信号电压（由信号发生器后部输出接口），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CH2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通道中输入函数信号发生器的正弦波信号，调节相关旋钮使显示波形适中，调节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信号发生器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𝑋</m:t>
                        </m:r>
                      </m:sub>
                    </m:sSub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:</m:t>
                    </m:r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1:2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1:1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3:2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2:1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5:2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、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3:1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的李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萨如图形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36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描绘这些图形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，并计算出其频率与信号发生器上的示数比较 。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51" y="1534257"/>
                <a:ext cx="8979634" cy="2800767"/>
              </a:xfrm>
              <a:prstGeom prst="rect">
                <a:avLst/>
              </a:prstGeom>
              <a:blipFill>
                <a:blip r:embed="rId4"/>
                <a:stretch>
                  <a:fillRect l="-1358" t="-2397" r="-1018" b="-52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176017"/>
                  </p:ext>
                </p:extLst>
              </p:nvPr>
            </p:nvGraphicFramePr>
            <p:xfrm>
              <a:off x="59104" y="4985635"/>
              <a:ext cx="8988181" cy="1582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6385">
                      <a:extLst>
                        <a:ext uri="{9D8B030D-6E8A-4147-A177-3AD203B41FA5}">
                          <a16:colId xmlns:a16="http://schemas.microsoft.com/office/drawing/2014/main" val="707659650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18060213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4249526063"/>
                        </a:ext>
                      </a:extLst>
                    </a:gridCol>
                    <a:gridCol w="1239715">
                      <a:extLst>
                        <a:ext uri="{9D8B030D-6E8A-4147-A177-3AD203B41FA5}">
                          <a16:colId xmlns:a16="http://schemas.microsoft.com/office/drawing/2014/main" val="868141984"/>
                        </a:ext>
                      </a:extLst>
                    </a:gridCol>
                    <a:gridCol w="1213339">
                      <a:extLst>
                        <a:ext uri="{9D8B030D-6E8A-4147-A177-3AD203B41FA5}">
                          <a16:colId xmlns:a16="http://schemas.microsoft.com/office/drawing/2014/main" val="557642258"/>
                        </a:ext>
                      </a:extLst>
                    </a:gridCol>
                    <a:gridCol w="1222130">
                      <a:extLst>
                        <a:ext uri="{9D8B030D-6E8A-4147-A177-3AD203B41FA5}">
                          <a16:colId xmlns:a16="http://schemas.microsoft.com/office/drawing/2014/main" val="3923413837"/>
                        </a:ext>
                      </a:extLst>
                    </a:gridCol>
                    <a:gridCol w="1154235">
                      <a:extLst>
                        <a:ext uri="{9D8B030D-6E8A-4147-A177-3AD203B41FA5}">
                          <a16:colId xmlns:a16="http://schemas.microsoft.com/office/drawing/2014/main" val="985807756"/>
                        </a:ext>
                      </a:extLst>
                    </a:gridCol>
                  </a:tblGrid>
                  <a:tr h="50050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𝑋</m:t>
                                    </m:r>
                                  </m:sub>
                                </m:sSub>
                                <m:r>
                                  <a:rPr lang="en-US" altLang="zh-CN" sz="26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26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1999711839"/>
                      </a:ext>
                    </a:extLst>
                  </a:tr>
                  <a:tr h="52786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/>
                            <a:t>计算频率值</a:t>
                          </a:r>
                          <a:r>
                            <a:rPr lang="en-US" altLang="zh-CN" sz="1800" dirty="0" smtClean="0"/>
                            <a:t>/Hz</a:t>
                          </a:r>
                          <a:endParaRPr lang="zh-CN" altLang="en-US" sz="1800" dirty="0" smtClean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3714905717"/>
                      </a:ext>
                    </a:extLst>
                  </a:tr>
                  <a:tr h="527865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 smtClean="0"/>
                            <a:t>频率示数值</a:t>
                          </a:r>
                          <a:r>
                            <a:rPr lang="en-US" altLang="zh-CN" sz="1800" dirty="0" smtClean="0"/>
                            <a:t>/Hz</a:t>
                          </a:r>
                          <a:endParaRPr lang="zh-CN" altLang="en-US" sz="18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53345768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176017"/>
                  </p:ext>
                </p:extLst>
              </p:nvPr>
            </p:nvGraphicFramePr>
            <p:xfrm>
              <a:off x="59104" y="4985635"/>
              <a:ext cx="8988181" cy="15821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6385">
                      <a:extLst>
                        <a:ext uri="{9D8B030D-6E8A-4147-A177-3AD203B41FA5}">
                          <a16:colId xmlns:a16="http://schemas.microsoft.com/office/drawing/2014/main" val="707659650"/>
                        </a:ext>
                      </a:extLst>
                    </a:gridCol>
                    <a:gridCol w="1055077">
                      <a:extLst>
                        <a:ext uri="{9D8B030D-6E8A-4147-A177-3AD203B41FA5}">
                          <a16:colId xmlns:a16="http://schemas.microsoft.com/office/drawing/2014/main" val="1180602138"/>
                        </a:ext>
                      </a:extLst>
                    </a:gridCol>
                    <a:gridCol w="1257300">
                      <a:extLst>
                        <a:ext uri="{9D8B030D-6E8A-4147-A177-3AD203B41FA5}">
                          <a16:colId xmlns:a16="http://schemas.microsoft.com/office/drawing/2014/main" val="4249526063"/>
                        </a:ext>
                      </a:extLst>
                    </a:gridCol>
                    <a:gridCol w="1239715">
                      <a:extLst>
                        <a:ext uri="{9D8B030D-6E8A-4147-A177-3AD203B41FA5}">
                          <a16:colId xmlns:a16="http://schemas.microsoft.com/office/drawing/2014/main" val="868141984"/>
                        </a:ext>
                      </a:extLst>
                    </a:gridCol>
                    <a:gridCol w="1213339">
                      <a:extLst>
                        <a:ext uri="{9D8B030D-6E8A-4147-A177-3AD203B41FA5}">
                          <a16:colId xmlns:a16="http://schemas.microsoft.com/office/drawing/2014/main" val="557642258"/>
                        </a:ext>
                      </a:extLst>
                    </a:gridCol>
                    <a:gridCol w="1222130">
                      <a:extLst>
                        <a:ext uri="{9D8B030D-6E8A-4147-A177-3AD203B41FA5}">
                          <a16:colId xmlns:a16="http://schemas.microsoft.com/office/drawing/2014/main" val="3923413837"/>
                        </a:ext>
                      </a:extLst>
                    </a:gridCol>
                    <a:gridCol w="1154235">
                      <a:extLst>
                        <a:ext uri="{9D8B030D-6E8A-4147-A177-3AD203B41FA5}">
                          <a16:colId xmlns:a16="http://schemas.microsoft.com/office/drawing/2014/main" val="985807756"/>
                        </a:ext>
                      </a:extLst>
                    </a:gridCol>
                  </a:tblGrid>
                  <a:tr h="5264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30158" marR="130158" marT="65080" marB="65080">
                        <a:blipFill>
                          <a:blip r:embed="rId5"/>
                          <a:stretch>
                            <a:fillRect l="-330" t="-6897" r="-388449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1:1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2:1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5:2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600" dirty="0" smtClean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</a:rPr>
                            <a:t>3:1</a:t>
                          </a:r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1999711839"/>
                      </a:ext>
                    </a:extLst>
                  </a:tr>
                  <a:tr h="527865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1800" dirty="0" smtClean="0"/>
                            <a:t>计算频率值</a:t>
                          </a:r>
                          <a:r>
                            <a:rPr lang="en-US" altLang="zh-CN" sz="1800" dirty="0" smtClean="0"/>
                            <a:t>/</a:t>
                          </a:r>
                          <a:r>
                            <a:rPr lang="en-US" altLang="zh-CN" sz="1800" dirty="0" smtClean="0"/>
                            <a:t>Hz</a:t>
                          </a:r>
                          <a:endParaRPr lang="zh-CN" altLang="en-US" sz="1800" dirty="0" smtClean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3714905717"/>
                      </a:ext>
                    </a:extLst>
                  </a:tr>
                  <a:tr h="527865">
                    <a:tc>
                      <a:txBody>
                        <a:bodyPr/>
                        <a:lstStyle/>
                        <a:p>
                          <a:r>
                            <a:rPr lang="zh-CN" altLang="en-US" sz="1800" dirty="0" smtClean="0"/>
                            <a:t>频率示数值</a:t>
                          </a:r>
                          <a:r>
                            <a:rPr lang="en-US" altLang="zh-CN" sz="1800" dirty="0" smtClean="0"/>
                            <a:t>/Hz</a:t>
                          </a:r>
                          <a:endParaRPr lang="zh-CN" altLang="en-US" sz="18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tc>
                      <a:txBody>
                        <a:bodyPr/>
                        <a:lstStyle/>
                        <a:p>
                          <a:endParaRPr lang="zh-CN" altLang="en-US" sz="2600" dirty="0"/>
                        </a:p>
                      </a:txBody>
                      <a:tcPr marL="130158" marR="130158" marT="65080" marB="65080"/>
                    </a:tc>
                    <a:extLst>
                      <a:ext uri="{0D108BD9-81ED-4DB2-BD59-A6C34878D82A}">
                        <a16:rowId xmlns:a16="http://schemas.microsoft.com/office/drawing/2014/main" val="53345768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文本框 11"/>
          <p:cNvSpPr txBox="1"/>
          <p:nvPr/>
        </p:nvSpPr>
        <p:spPr>
          <a:xfrm>
            <a:off x="2863363" y="4337164"/>
            <a:ext cx="3695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表</a:t>
            </a:r>
            <a:r>
              <a:rPr lang="en-US" altLang="zh-CN" sz="2800" dirty="0" smtClean="0"/>
              <a:t>3.14.1.3 </a:t>
            </a:r>
            <a:r>
              <a:rPr lang="zh-CN" altLang="en-US" sz="2800" dirty="0" smtClean="0"/>
              <a:t>频率的测定</a:t>
            </a:r>
            <a:endParaRPr lang="zh-CN" altLang="en-US" sz="28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266090" y="1057275"/>
            <a:ext cx="3527425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、测量信号的频率 </a:t>
            </a:r>
          </a:p>
        </p:txBody>
      </p:sp>
    </p:spTree>
    <p:extLst>
      <p:ext uri="{BB962C8B-B14F-4D97-AF65-F5344CB8AC3E}">
        <p14:creationId xmlns:p14="http://schemas.microsoft.com/office/powerpoint/2010/main" val="3836443785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结语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1302120" y="2690537"/>
            <a:ext cx="6527059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800" b="1" i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zh-CN" altLang="en-US" sz="8800" b="1" i="1" dirty="0">
              <a:ln w="6600">
                <a:solidFill>
                  <a:schemeClr val="accent2"/>
                </a:solidFill>
                <a:prstDash val="solid"/>
              </a:ln>
              <a:solidFill>
                <a:srgbClr val="92D050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054592"/>
      </p:ext>
    </p:extLst>
  </p:cSld>
  <p:clrMapOvr>
    <a:masterClrMapping/>
  </p:clrMapOvr>
  <p:transition advTm="402093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实验背景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175846" y="1057275"/>
            <a:ext cx="8651631" cy="599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概念 </a:t>
            </a:r>
          </a:p>
          <a:p>
            <a:pPr algn="just"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  示波器是形象地显示信号幅度随时间变化的波形显示仪器，可以直接观察和测量电信号的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大小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频率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相位</a:t>
            </a:r>
            <a:r>
              <a:rPr lang="zh-CN" altLang="en-US" sz="2000" b="1" dirty="0" smtClean="0"/>
              <a:t>、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波形</a:t>
            </a:r>
            <a:r>
              <a:rPr lang="zh-CN" altLang="en-US" sz="2000" b="1" dirty="0" smtClean="0"/>
              <a:t>，是一种综合的信号特性测试仪，是电子测量仪器的基本种类。</a:t>
            </a:r>
          </a:p>
          <a:p>
            <a:pPr marL="457200" indent="-457200"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用途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solidFill>
                  <a:srgbClr val="00CC66"/>
                </a:solidFill>
              </a:rPr>
              <a:t>       </a:t>
            </a:r>
            <a:r>
              <a:rPr lang="zh-CN" altLang="en-US" sz="2000" b="1" dirty="0" smtClean="0"/>
              <a:t>电压表，电流表，功率计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频率计，相位计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脉冲特性，阻尼振荡</a:t>
            </a:r>
          </a:p>
          <a:p>
            <a:pPr marL="457200" indent="-457200"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应用</a:t>
            </a:r>
          </a:p>
          <a:p>
            <a:pPr lvl="1"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b="1" dirty="0" smtClean="0"/>
              <a:t>  电子，电力，电工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 压力，振动，声，光，热，磁</a:t>
            </a:r>
          </a:p>
          <a:p>
            <a:pPr marL="457200" indent="-457200"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对象</a:t>
            </a:r>
          </a:p>
          <a:p>
            <a:pPr algn="just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en-US" sz="2000" b="1" dirty="0" smtClean="0"/>
              <a:t>      高校实验室，研发单位，生产企业，维修团体</a:t>
            </a: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2678102413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0013" y="1055897"/>
            <a:ext cx="891210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zh-CN" sz="4000" dirty="0">
                <a:solidFill>
                  <a:srgbClr val="FF0000"/>
                </a:solidFill>
                <a:latin typeface="Arial" panose="020B0604020202020204" pitchFamily="34" charset="0"/>
              </a:rPr>
              <a:t>     </a:t>
            </a:r>
            <a:r>
              <a:rPr lang="zh-CN" altLang="en-US" sz="4000" dirty="0" smtClean="0">
                <a:solidFill>
                  <a:srgbClr val="00206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示波器</a:t>
            </a:r>
            <a:r>
              <a:rPr lang="zh-CN" altLang="en-US" dirty="0">
                <a:latin typeface="Arial" panose="020B0604020202020204" pitchFamily="34" charset="0"/>
              </a:rPr>
              <a:t>是利用示波管内电子束在电场或磁场中的偏转</a:t>
            </a:r>
            <a:r>
              <a:rPr lang="en-US" altLang="zh-CN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pitchFamily="34" charset="0"/>
              </a:rPr>
              <a:t>显示随时间变化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波形）的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电压信号</a:t>
            </a:r>
            <a:r>
              <a:rPr lang="zh-CN" altLang="en-US" dirty="0">
                <a:latin typeface="Arial" panose="020B0604020202020204" pitchFamily="34" charset="0"/>
              </a:rPr>
              <a:t>的一种观测仪器。它不仅可以定性观察电路</a:t>
            </a:r>
            <a:r>
              <a:rPr lang="en-US" altLang="zh-CN" dirty="0">
                <a:latin typeface="Arial" panose="020B0604020202020204" pitchFamily="34" charset="0"/>
              </a:rPr>
              <a:t>(</a:t>
            </a:r>
            <a:r>
              <a:rPr lang="zh-CN" altLang="en-US" dirty="0">
                <a:latin typeface="Arial" panose="020B0604020202020204" pitchFamily="34" charset="0"/>
              </a:rPr>
              <a:t>或元件</a:t>
            </a:r>
            <a:r>
              <a:rPr lang="en-US" altLang="zh-CN" dirty="0">
                <a:latin typeface="Arial" panose="020B0604020202020204" pitchFamily="34" charset="0"/>
              </a:rPr>
              <a:t>)</a:t>
            </a:r>
            <a:r>
              <a:rPr lang="zh-CN" altLang="en-US" dirty="0">
                <a:latin typeface="Arial" panose="020B0604020202020204" pitchFamily="34" charset="0"/>
              </a:rPr>
              <a:t>的动态过程，而且还可以定量测量各种电学量，如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电压、周期</a:t>
            </a:r>
            <a:r>
              <a:rPr lang="zh-CN" altLang="en-US" dirty="0">
                <a:latin typeface="Arial" panose="020B0604020202020204" pitchFamily="34" charset="0"/>
              </a:rPr>
              <a:t>、波形的宽度及上升、下降时间等。用双踪示波器还可以测量两个信号之间的时间差或相位差，显示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</a:rPr>
              <a:t>两个相关函数的图像</a:t>
            </a:r>
            <a:r>
              <a:rPr lang="zh-CN" altLang="en-US" dirty="0">
                <a:latin typeface="Arial" panose="020B0604020202020204" pitchFamily="34" charset="0"/>
              </a:rPr>
              <a:t>。</a:t>
            </a:r>
          </a:p>
        </p:txBody>
      </p:sp>
      <p:sp>
        <p:nvSpPr>
          <p:cNvPr id="10" name="矩形 9"/>
          <p:cNvSpPr/>
          <p:nvPr/>
        </p:nvSpPr>
        <p:spPr>
          <a:xfrm>
            <a:off x="1333500" y="4344159"/>
            <a:ext cx="6696615" cy="156966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dist" eaLnBrk="1" hangingPunct="1">
              <a:buFont typeface="Arial" panose="020B0604020202020204" pitchFamily="34" charset="0"/>
              <a:buNone/>
              <a:defRPr/>
            </a:pPr>
            <a:r>
              <a:rPr lang="zh-CN" altLang="en-US" sz="2400" dirty="0">
                <a:ln>
                  <a:solidFill>
                    <a:schemeClr val="tx1"/>
                  </a:solidFill>
                </a:ln>
              </a:rPr>
              <a:t>      示波器还可以用作其他显示设备，如晶体管特性曲线、雷达信号等。配上各种传感器，还可用于各种非电量测量，如压力、声光信号、生物体的物理量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</a:rPr>
              <a:t>(</a:t>
            </a:r>
            <a:r>
              <a:rPr lang="zh-CN" altLang="en-US" sz="2400" dirty="0">
                <a:ln>
                  <a:solidFill>
                    <a:schemeClr val="tx1"/>
                  </a:solidFill>
                </a:ln>
              </a:rPr>
              <a:t>心电、脑电、血压</a:t>
            </a:r>
            <a:r>
              <a:rPr lang="en-US" altLang="zh-CN" sz="2400" dirty="0">
                <a:ln>
                  <a:solidFill>
                    <a:schemeClr val="tx1"/>
                  </a:solidFill>
                </a:ln>
              </a:rPr>
              <a:t>)</a:t>
            </a:r>
            <a:r>
              <a:rPr lang="zh-CN" altLang="en-US" sz="2400" dirty="0">
                <a:ln>
                  <a:solidFill>
                    <a:schemeClr val="tx1"/>
                  </a:solidFill>
                </a:ln>
              </a:rPr>
              <a:t>等。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实验背景</a:t>
            </a:r>
          </a:p>
        </p:txBody>
      </p:sp>
    </p:spTree>
    <p:extLst>
      <p:ext uri="{BB962C8B-B14F-4D97-AF65-F5344CB8AC3E}">
        <p14:creationId xmlns:p14="http://schemas.microsoft.com/office/powerpoint/2010/main" val="86508819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实验背景</a:t>
            </a:r>
          </a:p>
        </p:txBody>
      </p:sp>
      <p:sp>
        <p:nvSpPr>
          <p:cNvPr id="9" name="内容占位符 2"/>
          <p:cNvSpPr txBox="1">
            <a:spLocks noChangeArrowheads="1"/>
          </p:cNvSpPr>
          <p:nvPr/>
        </p:nvSpPr>
        <p:spPr>
          <a:xfrm>
            <a:off x="196361" y="1192334"/>
            <a:ext cx="8597900" cy="38720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zh-CN" altLang="en-US" sz="3200" dirty="0" smtClean="0"/>
              <a:t>自</a:t>
            </a:r>
            <a:r>
              <a:rPr lang="en-US" altLang="zh-CN" sz="3200" dirty="0" smtClean="0"/>
              <a:t>1931</a:t>
            </a:r>
            <a:r>
              <a:rPr lang="zh-CN" altLang="en-US" sz="3200" dirty="0" smtClean="0"/>
              <a:t>年美国研制出第一台示波器至今已有</a:t>
            </a:r>
            <a:r>
              <a:rPr lang="en-US" altLang="zh-CN" sz="3200" dirty="0" smtClean="0"/>
              <a:t>70</a:t>
            </a:r>
            <a:r>
              <a:rPr lang="zh-CN" altLang="en-US" sz="3200" dirty="0" smtClean="0"/>
              <a:t>年，它在各个研究领域都取得了广泛的应用，示波器本身也发展成为多种类型，如慢扫描示波器、各种频率范围的示波器、取样示波器、记忆示波器等，已成为</a:t>
            </a:r>
            <a:r>
              <a:rPr lang="zh-CN" altLang="en-US" sz="3200" dirty="0" smtClean="0">
                <a:solidFill>
                  <a:srgbClr val="FF0000"/>
                </a:solidFill>
              </a:rPr>
              <a:t>科学研究</a:t>
            </a:r>
            <a:r>
              <a:rPr lang="zh-CN" altLang="en-US" sz="3200" dirty="0" smtClean="0"/>
              <a:t>、实验教学、</a:t>
            </a:r>
            <a:r>
              <a:rPr lang="zh-CN" altLang="en-US" sz="3200" dirty="0" smtClean="0">
                <a:solidFill>
                  <a:srgbClr val="FF0000"/>
                </a:solidFill>
              </a:rPr>
              <a:t>医药卫生</a:t>
            </a:r>
            <a:r>
              <a:rPr lang="zh-CN" altLang="en-US" sz="3200" dirty="0" smtClean="0"/>
              <a:t>、</a:t>
            </a:r>
            <a:r>
              <a:rPr lang="zh-CN" altLang="en-US" sz="3200" dirty="0" smtClean="0">
                <a:solidFill>
                  <a:srgbClr val="FF0000"/>
                </a:solidFill>
              </a:rPr>
              <a:t>电工电子</a:t>
            </a:r>
            <a:r>
              <a:rPr lang="zh-CN" altLang="en-US" sz="3200" dirty="0" smtClean="0"/>
              <a:t>和仪器仪表等各个研究领域和行业最常用的仪器。</a:t>
            </a:r>
          </a:p>
        </p:txBody>
      </p:sp>
    </p:spTree>
    <p:extLst>
      <p:ext uri="{BB962C8B-B14F-4D97-AF65-F5344CB8AC3E}">
        <p14:creationId xmlns:p14="http://schemas.microsoft.com/office/powerpoint/2010/main" val="2995193926"/>
      </p:ext>
    </p:extLst>
  </p:cSld>
  <p:clrMapOvr>
    <a:masterClrMapping/>
  </p:clrMapOvr>
  <p:transition advTm="402093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1971" y="946150"/>
            <a:ext cx="85781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/>
              <a:t> </a:t>
            </a:r>
            <a:r>
              <a:rPr lang="zh-CN" altLang="en-US" sz="2800" dirty="0"/>
              <a:t>当在竖直偏转板上加上一周期性电压，则可以在荧光屏上看到一竖直亮线，若此时在水平偏转板上加上一扫描电压，当</a:t>
            </a:r>
            <a:r>
              <a:rPr lang="en-US" altLang="zh-CN" sz="2800" dirty="0"/>
              <a:t>X</a:t>
            </a:r>
            <a:r>
              <a:rPr lang="zh-CN" altLang="en-US" sz="2800" dirty="0"/>
              <a:t>、</a:t>
            </a:r>
            <a:r>
              <a:rPr lang="en-US" altLang="zh-CN" sz="2800" dirty="0"/>
              <a:t>Y</a:t>
            </a:r>
            <a:r>
              <a:rPr lang="zh-CN" altLang="en-US" sz="2800" dirty="0"/>
              <a:t>轴上所加的电压周期一致时， 在液晶屏上将显示与</a:t>
            </a:r>
            <a:r>
              <a:rPr lang="en-US" altLang="zh-CN" sz="2800" dirty="0"/>
              <a:t>Y</a:t>
            </a:r>
            <a:r>
              <a:rPr lang="zh-CN" altLang="en-US" sz="2800" dirty="0"/>
              <a:t>轴上所加的</a:t>
            </a:r>
            <a:r>
              <a:rPr lang="zh-CN" altLang="en-US" sz="2800" dirty="0" smtClean="0"/>
              <a:t>信号一样</a:t>
            </a:r>
            <a:r>
              <a:rPr lang="zh-CN" altLang="en-US" sz="2800" dirty="0"/>
              <a:t>的完整波形。液晶</a:t>
            </a:r>
            <a:r>
              <a:rPr lang="zh-CN" altLang="en-US" sz="2800" dirty="0" smtClean="0"/>
              <a:t>屏  </a:t>
            </a:r>
            <a:r>
              <a:rPr lang="zh-CN" altLang="en-US" sz="2800" dirty="0"/>
              <a:t>上看到的波形其实是两个</a:t>
            </a:r>
            <a:r>
              <a:rPr lang="zh-CN" altLang="en-US" sz="2800" dirty="0" smtClean="0"/>
              <a:t>互相</a:t>
            </a:r>
            <a:r>
              <a:rPr lang="zh-CN" altLang="en-US" sz="2800" dirty="0"/>
              <a:t>垂直的运动合成的轨迹。</a:t>
            </a:r>
          </a:p>
        </p:txBody>
      </p:sp>
      <p:pic>
        <p:nvPicPr>
          <p:cNvPr id="20" name="Picture 4" descr="示波器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3926" y="3209192"/>
            <a:ext cx="3358245" cy="3648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892643" y="3769616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</a:t>
            </a:r>
            <a:r>
              <a:rPr lang="zh-CN" altLang="en-US" dirty="0">
                <a:solidFill>
                  <a:srgbClr val="FF0000"/>
                </a:solidFill>
              </a:rPr>
              <a:t>方向是个锯齿波，</a:t>
            </a:r>
            <a:r>
              <a:rPr lang="en-US" altLang="zh-CN" dirty="0">
                <a:solidFill>
                  <a:srgbClr val="FF0000"/>
                </a:solidFill>
              </a:rPr>
              <a:t>Y</a:t>
            </a:r>
            <a:r>
              <a:rPr lang="zh-CN" altLang="en-US" dirty="0">
                <a:solidFill>
                  <a:srgbClr val="FF0000"/>
                </a:solidFill>
              </a:rPr>
              <a:t>方向是个正弦波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 rot="10800000" flipV="1">
            <a:off x="538933" y="4361127"/>
            <a:ext cx="4817887" cy="15081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/>
              <a:t>示波器显示稳定的波形，必须使</a:t>
            </a:r>
            <a:r>
              <a:rPr lang="en-US" altLang="zh-CN" dirty="0"/>
              <a:t>X</a:t>
            </a:r>
            <a:r>
              <a:rPr lang="zh-CN" altLang="en-US" dirty="0"/>
              <a:t>、</a:t>
            </a:r>
            <a:r>
              <a:rPr lang="en-US" altLang="zh-CN" dirty="0"/>
              <a:t>Y</a:t>
            </a:r>
            <a:r>
              <a:rPr lang="zh-CN" altLang="en-US" dirty="0"/>
              <a:t>轴的电压周期同步</a:t>
            </a:r>
            <a:r>
              <a:rPr lang="en-US" altLang="zh-CN" dirty="0"/>
              <a:t>—</a:t>
            </a:r>
            <a:r>
              <a:rPr lang="zh-CN" altLang="en-US" sz="3600" dirty="0">
                <a:solidFill>
                  <a:srgbClr val="C00000"/>
                </a:solidFill>
              </a:rPr>
              <a:t>相等或成整数倍。 </a:t>
            </a:r>
          </a:p>
        </p:txBody>
      </p:sp>
    </p:spTree>
    <p:extLst>
      <p:ext uri="{BB962C8B-B14F-4D97-AF65-F5344CB8AC3E}">
        <p14:creationId xmlns:p14="http://schemas.microsoft.com/office/powerpoint/2010/main" val="270540986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5875487" y="1031313"/>
            <a:ext cx="2736850" cy="6463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en-US" altLang="zh-CN" sz="3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  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扫描原理</a:t>
            </a:r>
          </a:p>
        </p:txBody>
      </p:sp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188018" y="773149"/>
            <a:ext cx="4464050" cy="2435224"/>
            <a:chOff x="204" y="482"/>
            <a:chExt cx="2676" cy="1534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4" cstate="print">
              <a:lum contrast="3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86" r="6764" b="27718"/>
            <a:stretch>
              <a:fillRect/>
            </a:stretch>
          </p:blipFill>
          <p:spPr bwMode="auto">
            <a:xfrm>
              <a:off x="204" y="482"/>
              <a:ext cx="2676" cy="1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9"/>
            <p:cNvSpPr txBox="1">
              <a:spLocks noChangeArrowheads="1"/>
            </p:cNvSpPr>
            <p:nvPr/>
          </p:nvSpPr>
          <p:spPr bwMode="auto">
            <a:xfrm>
              <a:off x="584" y="1415"/>
              <a:ext cx="1950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accent2"/>
                  </a:solidFill>
                  <a:ea typeface="隶书" panose="02010509060101010101" pitchFamily="49" charset="-122"/>
                </a:rPr>
                <a:t>只在竖直偏转板上加正弦电压的情形</a:t>
              </a:r>
            </a:p>
          </p:txBody>
        </p:sp>
      </p:grp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286949" y="3305175"/>
            <a:ext cx="4106052" cy="2951163"/>
            <a:chOff x="324" y="1979"/>
            <a:chExt cx="2329" cy="1859"/>
          </a:xfrm>
        </p:grpSpPr>
        <p:pic>
          <p:nvPicPr>
            <p:cNvPr id="19" name="Picture 11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0" y="1979"/>
              <a:ext cx="953" cy="18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Text Box 12"/>
            <p:cNvSpPr txBox="1">
              <a:spLocks noChangeArrowheads="1"/>
            </p:cNvSpPr>
            <p:nvPr/>
          </p:nvSpPr>
          <p:spPr bwMode="auto">
            <a:xfrm>
              <a:off x="324" y="2704"/>
              <a:ext cx="1377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rgbClr val="FF0000"/>
                </a:buClr>
                <a:buSzPct val="80000"/>
                <a:buFont typeface="Wingdings" panose="05000000000000000000" pitchFamily="2" charset="2"/>
                <a:buNone/>
              </a:pPr>
              <a:r>
                <a:rPr lang="zh-CN" altLang="en-US" dirty="0">
                  <a:solidFill>
                    <a:schemeClr val="accent2"/>
                  </a:solidFill>
                  <a:ea typeface="隶书" panose="02010509060101010101" pitchFamily="49" charset="-122"/>
                </a:rPr>
                <a:t>只在水平偏转板上加一锯齿波电压的情形</a:t>
              </a:r>
            </a:p>
          </p:txBody>
        </p:sp>
      </p:grpSp>
      <p:grpSp>
        <p:nvGrpSpPr>
          <p:cNvPr id="21" name="Group 13"/>
          <p:cNvGrpSpPr>
            <a:grpSpLocks/>
          </p:cNvGrpSpPr>
          <p:nvPr/>
        </p:nvGrpSpPr>
        <p:grpSpPr bwMode="auto">
          <a:xfrm>
            <a:off x="4911134" y="1789112"/>
            <a:ext cx="4389438" cy="4411663"/>
            <a:chOff x="2699" y="981"/>
            <a:chExt cx="2765" cy="2779"/>
          </a:xfrm>
        </p:grpSpPr>
        <p:pic>
          <p:nvPicPr>
            <p:cNvPr id="22" name="Picture 1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" y="981"/>
              <a:ext cx="2464" cy="2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Text Box 15"/>
            <p:cNvSpPr txBox="1">
              <a:spLocks noChangeArrowheads="1"/>
            </p:cNvSpPr>
            <p:nvPr/>
          </p:nvSpPr>
          <p:spPr bwMode="auto">
            <a:xfrm>
              <a:off x="2789" y="3430"/>
              <a:ext cx="267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</a:pPr>
              <a:r>
                <a:rPr lang="zh-CN" altLang="en-US" dirty="0">
                  <a:solidFill>
                    <a:schemeClr val="accent2"/>
                  </a:solidFill>
                  <a:ea typeface="隶书" panose="02010509060101010101" pitchFamily="49" charset="-122"/>
                </a:rPr>
                <a:t>示波器显示正弦波原理图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6307905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"/>
          <p:cNvSpPr txBox="1">
            <a:spLocks noChangeArrowheads="1"/>
          </p:cNvSpPr>
          <p:nvPr/>
        </p:nvSpPr>
        <p:spPr>
          <a:xfrm>
            <a:off x="76200" y="892176"/>
            <a:ext cx="8351838" cy="5429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认识和熟悉示波器及信号发生器面板上基本旋钮的作用：</a:t>
            </a:r>
            <a:endParaRPr lang="zh-CN" altLang="en-US" sz="28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3" name="Group 4"/>
          <p:cNvGrpSpPr>
            <a:grpSpLocks/>
          </p:cNvGrpSpPr>
          <p:nvPr/>
        </p:nvGrpSpPr>
        <p:grpSpPr bwMode="auto">
          <a:xfrm>
            <a:off x="323850" y="1257421"/>
            <a:ext cx="8820150" cy="5732462"/>
            <a:chOff x="0" y="984"/>
            <a:chExt cx="5754" cy="3838"/>
          </a:xfrm>
        </p:grpSpPr>
        <p:pic>
          <p:nvPicPr>
            <p:cNvPr id="74" name="Picture 5" descr="5062c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984"/>
              <a:ext cx="5754" cy="3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" name="Picture 6" descr="示意图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740"/>
              <a:ext cx="1968" cy="1476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Text Box 7"/>
          <p:cNvSpPr txBox="1">
            <a:spLocks noChangeArrowheads="1"/>
          </p:cNvSpPr>
          <p:nvPr/>
        </p:nvSpPr>
        <p:spPr bwMode="auto">
          <a:xfrm>
            <a:off x="8267700" y="3435471"/>
            <a:ext cx="457200" cy="14652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触发控制区</a:t>
            </a:r>
          </a:p>
        </p:txBody>
      </p:sp>
      <p:sp>
        <p:nvSpPr>
          <p:cNvPr id="77" name="Text Box 8"/>
          <p:cNvSpPr txBox="1">
            <a:spLocks noChangeArrowheads="1"/>
          </p:cNvSpPr>
          <p:nvPr/>
        </p:nvSpPr>
        <p:spPr bwMode="auto">
          <a:xfrm>
            <a:off x="7524750" y="3344983"/>
            <a:ext cx="457200" cy="146685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水平控制区</a:t>
            </a:r>
          </a:p>
        </p:txBody>
      </p:sp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6732588" y="3416421"/>
            <a:ext cx="457200" cy="1465262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垂直控制区</a:t>
            </a:r>
          </a:p>
        </p:txBody>
      </p:sp>
      <p:sp>
        <p:nvSpPr>
          <p:cNvPr id="79" name="Text Box 10"/>
          <p:cNvSpPr txBox="1">
            <a:spLocks noChangeArrowheads="1"/>
          </p:cNvSpPr>
          <p:nvPr/>
        </p:nvSpPr>
        <p:spPr bwMode="auto">
          <a:xfrm>
            <a:off x="5940425" y="3416421"/>
            <a:ext cx="457200" cy="1463675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50000">
                <a:schemeClr val="bg1">
                  <a:alpha val="20000"/>
                </a:schemeClr>
              </a:gs>
              <a:gs pos="100000">
                <a:schemeClr val="bg1">
                  <a:gamma/>
                  <a:shade val="46275"/>
                  <a:invGamma/>
                </a:schemeClr>
              </a:gs>
            </a:gsLst>
            <a:lin ang="5400000" scaled="1"/>
          </a:gradFill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通道总控区</a:t>
            </a:r>
          </a:p>
        </p:txBody>
      </p:sp>
      <p:grpSp>
        <p:nvGrpSpPr>
          <p:cNvPr id="80" name="Group 11"/>
          <p:cNvGrpSpPr>
            <a:grpSpLocks/>
          </p:cNvGrpSpPr>
          <p:nvPr/>
        </p:nvGrpSpPr>
        <p:grpSpPr bwMode="auto">
          <a:xfrm>
            <a:off x="5638800" y="1503483"/>
            <a:ext cx="1371600" cy="838200"/>
            <a:chOff x="3552" y="864"/>
            <a:chExt cx="864" cy="528"/>
          </a:xfrm>
        </p:grpSpPr>
        <p:sp>
          <p:nvSpPr>
            <p:cNvPr id="81" name="Line 12"/>
            <p:cNvSpPr>
              <a:spLocks noChangeShapeType="1"/>
            </p:cNvSpPr>
            <p:nvPr/>
          </p:nvSpPr>
          <p:spPr bwMode="auto">
            <a:xfrm flipV="1">
              <a:off x="3984" y="1056"/>
              <a:ext cx="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Rectangle 13"/>
            <p:cNvSpPr>
              <a:spLocks noChangeArrowheads="1"/>
            </p:cNvSpPr>
            <p:nvPr/>
          </p:nvSpPr>
          <p:spPr bwMode="auto">
            <a:xfrm>
              <a:off x="3552" y="864"/>
              <a:ext cx="864" cy="19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tx2"/>
                  </a:solidFill>
                </a:rPr>
                <a:t>软件菜单区</a:t>
              </a:r>
            </a:p>
          </p:txBody>
        </p:sp>
      </p:grpSp>
      <p:sp>
        <p:nvSpPr>
          <p:cNvPr id="83" name="Rectangle 17"/>
          <p:cNvSpPr>
            <a:spLocks noChangeArrowheads="1"/>
          </p:cNvSpPr>
          <p:nvPr/>
        </p:nvSpPr>
        <p:spPr bwMode="auto">
          <a:xfrm>
            <a:off x="5562600" y="2341683"/>
            <a:ext cx="16002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180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84" name="Group 18"/>
          <p:cNvGrpSpPr>
            <a:grpSpLocks/>
          </p:cNvGrpSpPr>
          <p:nvPr/>
        </p:nvGrpSpPr>
        <p:grpSpPr bwMode="auto">
          <a:xfrm>
            <a:off x="7391400" y="1503483"/>
            <a:ext cx="1447800" cy="838200"/>
            <a:chOff x="4656" y="864"/>
            <a:chExt cx="912" cy="528"/>
          </a:xfrm>
        </p:grpSpPr>
        <p:sp>
          <p:nvSpPr>
            <p:cNvPr id="85" name="Line 19"/>
            <p:cNvSpPr>
              <a:spLocks noChangeShapeType="1"/>
            </p:cNvSpPr>
            <p:nvPr/>
          </p:nvSpPr>
          <p:spPr bwMode="auto">
            <a:xfrm flipV="1">
              <a:off x="5088" y="1056"/>
              <a:ext cx="2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4656" y="864"/>
              <a:ext cx="912" cy="192"/>
            </a:xfrm>
            <a:prstGeom prst="rect">
              <a:avLst/>
            </a:prstGeom>
            <a:gradFill rotWithShape="0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800">
                  <a:solidFill>
                    <a:schemeClr val="tx2"/>
                  </a:solidFill>
                </a:rPr>
                <a:t>运行控制区</a:t>
              </a:r>
            </a:p>
          </p:txBody>
        </p:sp>
      </p:grpSp>
      <p:sp>
        <p:nvSpPr>
          <p:cNvPr id="87" name="Rectangle 24"/>
          <p:cNvSpPr>
            <a:spLocks noChangeArrowheads="1"/>
          </p:cNvSpPr>
          <p:nvPr/>
        </p:nvSpPr>
        <p:spPr bwMode="auto">
          <a:xfrm>
            <a:off x="7239000" y="2341683"/>
            <a:ext cx="1219200" cy="8382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88" name="Group 28"/>
          <p:cNvGrpSpPr>
            <a:grpSpLocks/>
          </p:cNvGrpSpPr>
          <p:nvPr/>
        </p:nvGrpSpPr>
        <p:grpSpPr bwMode="auto">
          <a:xfrm>
            <a:off x="4419600" y="5313483"/>
            <a:ext cx="1371600" cy="1066800"/>
            <a:chOff x="2784" y="3264"/>
            <a:chExt cx="864" cy="672"/>
          </a:xfrm>
        </p:grpSpPr>
        <p:sp>
          <p:nvSpPr>
            <p:cNvPr id="89" name="Line 29"/>
            <p:cNvSpPr>
              <a:spLocks noChangeShapeType="1"/>
            </p:cNvSpPr>
            <p:nvPr/>
          </p:nvSpPr>
          <p:spPr bwMode="auto">
            <a:xfrm>
              <a:off x="3216" y="326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30"/>
            <p:cNvSpPr>
              <a:spLocks noChangeArrowheads="1"/>
            </p:cNvSpPr>
            <p:nvPr/>
          </p:nvSpPr>
          <p:spPr bwMode="auto">
            <a:xfrm>
              <a:off x="2784" y="3744"/>
              <a:ext cx="864" cy="19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软件操作键</a:t>
              </a:r>
            </a:p>
          </p:txBody>
        </p:sp>
      </p:grpSp>
      <p:sp>
        <p:nvSpPr>
          <p:cNvPr id="91" name="Oval 31"/>
          <p:cNvSpPr>
            <a:spLocks noChangeArrowheads="1"/>
          </p:cNvSpPr>
          <p:nvPr/>
        </p:nvSpPr>
        <p:spPr bwMode="auto">
          <a:xfrm>
            <a:off x="4800600" y="2951283"/>
            <a:ext cx="685800" cy="2362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92" name="Group 32"/>
          <p:cNvGrpSpPr>
            <a:grpSpLocks/>
          </p:cNvGrpSpPr>
          <p:nvPr/>
        </p:nvGrpSpPr>
        <p:grpSpPr bwMode="auto">
          <a:xfrm>
            <a:off x="5562600" y="5770683"/>
            <a:ext cx="1524000" cy="990600"/>
            <a:chOff x="3504" y="3552"/>
            <a:chExt cx="960" cy="624"/>
          </a:xfrm>
        </p:grpSpPr>
        <p:sp>
          <p:nvSpPr>
            <p:cNvPr id="93" name="Line 33"/>
            <p:cNvSpPr>
              <a:spLocks noChangeShapeType="1"/>
            </p:cNvSpPr>
            <p:nvPr/>
          </p:nvSpPr>
          <p:spPr bwMode="auto">
            <a:xfrm>
              <a:off x="3984" y="3552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Rectangle 34"/>
            <p:cNvSpPr>
              <a:spLocks noChangeArrowheads="1"/>
            </p:cNvSpPr>
            <p:nvPr/>
          </p:nvSpPr>
          <p:spPr bwMode="auto">
            <a:xfrm>
              <a:off x="3504" y="3984"/>
              <a:ext cx="960" cy="19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模拟通道输入</a:t>
              </a:r>
            </a:p>
          </p:txBody>
        </p:sp>
      </p:grpSp>
      <p:sp>
        <p:nvSpPr>
          <p:cNvPr id="95" name="Oval 35"/>
          <p:cNvSpPr>
            <a:spLocks noChangeArrowheads="1"/>
          </p:cNvSpPr>
          <p:nvPr/>
        </p:nvSpPr>
        <p:spPr bwMode="auto">
          <a:xfrm>
            <a:off x="5562600" y="5084883"/>
            <a:ext cx="1524000" cy="7620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2"/>
              </a:solidFill>
            </a:endParaRPr>
          </a:p>
        </p:txBody>
      </p:sp>
      <p:grpSp>
        <p:nvGrpSpPr>
          <p:cNvPr id="96" name="Group 36"/>
          <p:cNvGrpSpPr>
            <a:grpSpLocks/>
          </p:cNvGrpSpPr>
          <p:nvPr/>
        </p:nvGrpSpPr>
        <p:grpSpPr bwMode="auto">
          <a:xfrm>
            <a:off x="2667000" y="5313483"/>
            <a:ext cx="1219200" cy="1066800"/>
            <a:chOff x="1680" y="3264"/>
            <a:chExt cx="768" cy="672"/>
          </a:xfrm>
        </p:grpSpPr>
        <p:sp>
          <p:nvSpPr>
            <p:cNvPr id="97" name="Line 37"/>
            <p:cNvSpPr>
              <a:spLocks noChangeShapeType="1"/>
            </p:cNvSpPr>
            <p:nvPr/>
          </p:nvSpPr>
          <p:spPr bwMode="auto">
            <a:xfrm>
              <a:off x="2064" y="3264"/>
              <a:ext cx="0" cy="48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Rectangle 38"/>
            <p:cNvSpPr>
              <a:spLocks noChangeArrowheads="1"/>
            </p:cNvSpPr>
            <p:nvPr/>
          </p:nvSpPr>
          <p:spPr bwMode="auto">
            <a:xfrm>
              <a:off x="1680" y="3744"/>
              <a:ext cx="768" cy="19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液晶显示区</a:t>
              </a:r>
            </a:p>
          </p:txBody>
        </p:sp>
      </p:grpSp>
      <p:grpSp>
        <p:nvGrpSpPr>
          <p:cNvPr id="99" name="Group 39"/>
          <p:cNvGrpSpPr>
            <a:grpSpLocks/>
          </p:cNvGrpSpPr>
          <p:nvPr/>
        </p:nvGrpSpPr>
        <p:grpSpPr bwMode="auto">
          <a:xfrm>
            <a:off x="1066800" y="5770683"/>
            <a:ext cx="1066800" cy="609600"/>
            <a:chOff x="672" y="3552"/>
            <a:chExt cx="672" cy="384"/>
          </a:xfrm>
        </p:grpSpPr>
        <p:sp>
          <p:nvSpPr>
            <p:cNvPr id="100" name="Line 40"/>
            <p:cNvSpPr>
              <a:spLocks noChangeShapeType="1"/>
            </p:cNvSpPr>
            <p:nvPr/>
          </p:nvSpPr>
          <p:spPr bwMode="auto">
            <a:xfrm>
              <a:off x="1008" y="3552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Rectangle 41"/>
            <p:cNvSpPr>
              <a:spLocks noChangeArrowheads="1"/>
            </p:cNvSpPr>
            <p:nvPr/>
          </p:nvSpPr>
          <p:spPr bwMode="auto">
            <a:xfrm>
              <a:off x="672" y="3744"/>
              <a:ext cx="672" cy="19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电源开关</a:t>
              </a:r>
            </a:p>
          </p:txBody>
        </p:sp>
      </p:grpSp>
      <p:grpSp>
        <p:nvGrpSpPr>
          <p:cNvPr id="102" name="Group 42"/>
          <p:cNvGrpSpPr>
            <a:grpSpLocks/>
          </p:cNvGrpSpPr>
          <p:nvPr/>
        </p:nvGrpSpPr>
        <p:grpSpPr bwMode="auto">
          <a:xfrm>
            <a:off x="6934200" y="5770683"/>
            <a:ext cx="1295400" cy="609600"/>
            <a:chOff x="4368" y="3552"/>
            <a:chExt cx="816" cy="384"/>
          </a:xfrm>
        </p:grpSpPr>
        <p:sp>
          <p:nvSpPr>
            <p:cNvPr id="103" name="Line 43"/>
            <p:cNvSpPr>
              <a:spLocks noChangeShapeType="1"/>
            </p:cNvSpPr>
            <p:nvPr/>
          </p:nvSpPr>
          <p:spPr bwMode="auto">
            <a:xfrm>
              <a:off x="4776" y="3552"/>
              <a:ext cx="0" cy="1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4" name="Rectangle 44"/>
            <p:cNvSpPr>
              <a:spLocks noChangeArrowheads="1"/>
            </p:cNvSpPr>
            <p:nvPr/>
          </p:nvSpPr>
          <p:spPr bwMode="auto">
            <a:xfrm>
              <a:off x="4368" y="3744"/>
              <a:ext cx="816" cy="192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bg2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r>
                <a:rPr lang="zh-CN" altLang="en-US" sz="1800">
                  <a:solidFill>
                    <a:schemeClr val="tx2"/>
                  </a:solidFill>
                  <a:latin typeface="Arial" panose="020B0604020202020204" pitchFamily="34" charset="0"/>
                </a:rPr>
                <a:t>外触发输入</a:t>
              </a:r>
            </a:p>
          </p:txBody>
        </p:sp>
      </p:grpSp>
      <p:sp>
        <p:nvSpPr>
          <p:cNvPr id="105" name="Oval 45"/>
          <p:cNvSpPr>
            <a:spLocks noChangeArrowheads="1"/>
          </p:cNvSpPr>
          <p:nvPr/>
        </p:nvSpPr>
        <p:spPr bwMode="auto">
          <a:xfrm>
            <a:off x="7315200" y="5161083"/>
            <a:ext cx="609600" cy="6096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grpSp>
        <p:nvGrpSpPr>
          <p:cNvPr id="106" name="Group 46"/>
          <p:cNvGrpSpPr>
            <a:grpSpLocks/>
          </p:cNvGrpSpPr>
          <p:nvPr/>
        </p:nvGrpSpPr>
        <p:grpSpPr bwMode="auto">
          <a:xfrm>
            <a:off x="8305800" y="4856283"/>
            <a:ext cx="685800" cy="1739900"/>
            <a:chOff x="5232" y="2976"/>
            <a:chExt cx="432" cy="1096"/>
          </a:xfrm>
        </p:grpSpPr>
        <p:sp>
          <p:nvSpPr>
            <p:cNvPr id="107" name="Line 47"/>
            <p:cNvSpPr>
              <a:spLocks noChangeShapeType="1"/>
            </p:cNvSpPr>
            <p:nvPr/>
          </p:nvSpPr>
          <p:spPr bwMode="auto">
            <a:xfrm>
              <a:off x="5232" y="3312"/>
              <a:ext cx="1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Text Box 48"/>
            <p:cNvSpPr txBox="1">
              <a:spLocks noChangeArrowheads="1"/>
            </p:cNvSpPr>
            <p:nvPr/>
          </p:nvSpPr>
          <p:spPr bwMode="auto">
            <a:xfrm>
              <a:off x="5376" y="2976"/>
              <a:ext cx="288" cy="1096"/>
            </a:xfrm>
            <a:prstGeom prst="rect">
              <a:avLst/>
            </a:prstGeom>
            <a:gradFill rotWithShape="1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50000">
                  <a:schemeClr val="bg1"/>
                </a:gs>
                <a:gs pos="100000">
                  <a:schemeClr val="bg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>
              <a:noFill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  <a:buNone/>
                <a:defRPr/>
              </a:pPr>
              <a:r>
                <a:rPr lang="zh-CN" altLang="en-US" sz="1800" dirty="0">
                  <a:solidFill>
                    <a:schemeClr val="tx2"/>
                  </a:solidFill>
                  <a:latin typeface="宋体" panose="02010600030101010101" pitchFamily="2" charset="-122"/>
                </a:rPr>
                <a:t>探头校准信号</a:t>
              </a:r>
            </a:p>
          </p:txBody>
        </p:sp>
      </p:grpSp>
      <p:sp>
        <p:nvSpPr>
          <p:cNvPr id="109" name="Rectangle 49"/>
          <p:cNvSpPr>
            <a:spLocks noChangeArrowheads="1"/>
          </p:cNvSpPr>
          <p:nvPr/>
        </p:nvSpPr>
        <p:spPr bwMode="auto">
          <a:xfrm>
            <a:off x="8001000" y="5161083"/>
            <a:ext cx="304800" cy="609600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15561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05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7" grpId="0" animBg="1"/>
      <p:bldP spid="78" grpId="0" animBg="1"/>
      <p:bldP spid="79" grpId="0" animBg="1"/>
      <p:bldP spid="83" grpId="0" animBg="1"/>
      <p:bldP spid="9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DS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1658938"/>
            <a:ext cx="5943600" cy="418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676400"/>
            <a:ext cx="32004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5943600" y="1676400"/>
            <a:ext cx="3200400" cy="2667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3400" y="2362200"/>
            <a:ext cx="4267200" cy="3200400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CB70A"/>
                </a:solidFill>
                <a:latin typeface="宋体" panose="02010600030101010101" pitchFamily="2" charset="-122"/>
              </a:rPr>
              <a:t>20</a:t>
            </a:r>
            <a:r>
              <a:rPr lang="zh-CN" altLang="en-US" sz="4000">
                <a:solidFill>
                  <a:srgbClr val="FCB70A"/>
                </a:solidFill>
                <a:latin typeface="宋体" panose="02010600030101010101" pitchFamily="2" charset="-122"/>
              </a:rPr>
              <a:t>种自动测量功能</a:t>
            </a:r>
          </a:p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CB70A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4000">
                <a:solidFill>
                  <a:srgbClr val="FCB70A"/>
                </a:solidFill>
                <a:latin typeface="宋体" panose="02010600030101010101" pitchFamily="2" charset="-122"/>
              </a:rPr>
              <a:t>种电压测量</a:t>
            </a:r>
          </a:p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en-US" altLang="zh-CN" sz="4000">
                <a:solidFill>
                  <a:srgbClr val="FCB70A"/>
                </a:solidFill>
                <a:latin typeface="宋体" panose="02010600030101010101" pitchFamily="2" charset="-122"/>
              </a:rPr>
              <a:t>10</a:t>
            </a:r>
            <a:r>
              <a:rPr lang="zh-CN" altLang="en-US" sz="4000">
                <a:solidFill>
                  <a:srgbClr val="FCB70A"/>
                </a:solidFill>
                <a:latin typeface="宋体" panose="02010600030101010101" pitchFamily="2" charset="-122"/>
              </a:rPr>
              <a:t>种时间测量</a:t>
            </a:r>
          </a:p>
        </p:txBody>
      </p:sp>
      <p:pic>
        <p:nvPicPr>
          <p:cNvPr id="16" name="Picture 8" descr="2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4384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AutoShape 9"/>
          <p:cNvSpPr>
            <a:spLocks noChangeArrowheads="1"/>
          </p:cNvSpPr>
          <p:nvPr/>
        </p:nvSpPr>
        <p:spPr bwMode="auto">
          <a:xfrm>
            <a:off x="5257800" y="2743200"/>
            <a:ext cx="1066800" cy="533400"/>
          </a:xfrm>
          <a:prstGeom prst="wedgeEllipseCallout">
            <a:avLst>
              <a:gd name="adj1" fmla="val -43153"/>
              <a:gd name="adj2" fmla="val 10000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18" name="Picture 10" descr="Volt3_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1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AutoShape 11"/>
          <p:cNvSpPr>
            <a:spLocks noChangeArrowheads="1"/>
          </p:cNvSpPr>
          <p:nvPr/>
        </p:nvSpPr>
        <p:spPr bwMode="auto">
          <a:xfrm>
            <a:off x="5029200" y="1981200"/>
            <a:ext cx="1066800" cy="533400"/>
          </a:xfrm>
          <a:prstGeom prst="wedgeEllipseCallout">
            <a:avLst>
              <a:gd name="adj1" fmla="val -3870"/>
              <a:gd name="adj2" fmla="val 133333"/>
            </a:avLst>
          </a:prstGeom>
          <a:solidFill>
            <a:srgbClr val="FCB70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20" name="Picture 12" descr="Volt3_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58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AutoShape 13"/>
          <p:cNvSpPr>
            <a:spLocks noChangeArrowheads="1"/>
          </p:cNvSpPr>
          <p:nvPr/>
        </p:nvSpPr>
        <p:spPr bwMode="auto">
          <a:xfrm>
            <a:off x="5029200" y="1981200"/>
            <a:ext cx="1066800" cy="609600"/>
          </a:xfrm>
          <a:prstGeom prst="wedgeEllipseCallout">
            <a:avLst>
              <a:gd name="adj1" fmla="val -5060"/>
              <a:gd name="adj2" fmla="val 12083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22" name="Picture 14" descr="Volt3_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1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6400800" y="1752600"/>
            <a:ext cx="2590800" cy="1600200"/>
          </a:xfrm>
          <a:prstGeom prst="wedgeRectCallout">
            <a:avLst>
              <a:gd name="adj1" fmla="val -38176"/>
              <a:gd name="adj2" fmla="val 102875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点击预测值所对应的按键，就会在屏幕所示位置显示测量值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914400" y="4800600"/>
            <a:ext cx="2971800" cy="381000"/>
          </a:xfrm>
          <a:prstGeom prst="rect">
            <a:avLst/>
          </a:prstGeom>
          <a:noFill/>
          <a:ln w="53975">
            <a:solidFill>
              <a:srgbClr val="E13C0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cxnSp>
        <p:nvCxnSpPr>
          <p:cNvPr id="25" name="AutoShape 17"/>
          <p:cNvCxnSpPr>
            <a:cxnSpLocks noChangeShapeType="1"/>
            <a:endCxn id="40" idx="0"/>
          </p:cNvCxnSpPr>
          <p:nvPr/>
        </p:nvCxnSpPr>
        <p:spPr bwMode="auto">
          <a:xfrm>
            <a:off x="2362200" y="5181600"/>
            <a:ext cx="0" cy="742950"/>
          </a:xfrm>
          <a:prstGeom prst="straightConnector1">
            <a:avLst/>
          </a:prstGeom>
          <a:noFill/>
          <a:ln w="38100">
            <a:solidFill>
              <a:srgbClr val="E13C0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1219200" y="5943600"/>
            <a:ext cx="23622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显示测量值</a:t>
            </a:r>
          </a:p>
        </p:txBody>
      </p:sp>
      <p:sp>
        <p:nvSpPr>
          <p:cNvPr id="28" name="Rectangle 19"/>
          <p:cNvSpPr>
            <a:spLocks noChangeArrowheads="1"/>
          </p:cNvSpPr>
          <p:nvPr/>
        </p:nvSpPr>
        <p:spPr bwMode="auto">
          <a:xfrm>
            <a:off x="5943600" y="1484313"/>
            <a:ext cx="3200400" cy="419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pic>
        <p:nvPicPr>
          <p:cNvPr id="29" name="Picture 20" descr="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844675"/>
            <a:ext cx="28194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AutoShape 21"/>
          <p:cNvSpPr>
            <a:spLocks noChangeArrowheads="1"/>
          </p:cNvSpPr>
          <p:nvPr/>
        </p:nvSpPr>
        <p:spPr bwMode="auto">
          <a:xfrm>
            <a:off x="6732588" y="1700213"/>
            <a:ext cx="1066800" cy="533400"/>
          </a:xfrm>
          <a:prstGeom prst="wedgeEllipseCallout">
            <a:avLst>
              <a:gd name="adj1" fmla="val -52681"/>
              <a:gd name="adj2" fmla="val 8571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 dirty="0"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31" name="AutoShape 22"/>
          <p:cNvSpPr>
            <a:spLocks noChangeArrowheads="1"/>
          </p:cNvSpPr>
          <p:nvPr/>
        </p:nvSpPr>
        <p:spPr bwMode="auto">
          <a:xfrm>
            <a:off x="5029200" y="1981200"/>
            <a:ext cx="1066800" cy="533400"/>
          </a:xfrm>
          <a:prstGeom prst="wedgeEllipseCallout">
            <a:avLst>
              <a:gd name="adj1" fmla="val -296"/>
              <a:gd name="adj2" fmla="val 13809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32" name="AutoShape 23"/>
          <p:cNvSpPr>
            <a:spLocks noChangeArrowheads="1"/>
          </p:cNvSpPr>
          <p:nvPr/>
        </p:nvSpPr>
        <p:spPr bwMode="auto">
          <a:xfrm>
            <a:off x="5029200" y="1981200"/>
            <a:ext cx="1066800" cy="533400"/>
          </a:xfrm>
          <a:prstGeom prst="wedgeEllipseCallout">
            <a:avLst>
              <a:gd name="adj1" fmla="val -3870"/>
              <a:gd name="adj2" fmla="val 138097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33" name="Picture 24" descr="Menu_Meas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1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5" descr="Time3_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58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AutoShape 26"/>
          <p:cNvSpPr>
            <a:spLocks noChangeArrowheads="1"/>
          </p:cNvSpPr>
          <p:nvPr/>
        </p:nvSpPr>
        <p:spPr bwMode="auto">
          <a:xfrm>
            <a:off x="5562600" y="3352800"/>
            <a:ext cx="1066800" cy="533400"/>
          </a:xfrm>
          <a:prstGeom prst="wedgeEllipseCallout">
            <a:avLst>
              <a:gd name="adj1" fmla="val -57440"/>
              <a:gd name="adj2" fmla="val 80954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pic>
        <p:nvPicPr>
          <p:cNvPr id="36" name="Picture 27" descr="Time3_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5813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8" descr="Time3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263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30" descr="Menu_Measure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438400"/>
            <a:ext cx="7810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AutoShape 31"/>
          <p:cNvSpPr>
            <a:spLocks noChangeArrowheads="1"/>
          </p:cNvSpPr>
          <p:nvPr/>
        </p:nvSpPr>
        <p:spPr bwMode="auto">
          <a:xfrm>
            <a:off x="5559425" y="3922713"/>
            <a:ext cx="1066800" cy="533400"/>
          </a:xfrm>
          <a:prstGeom prst="wedgeEllipseCallout">
            <a:avLst>
              <a:gd name="adj1" fmla="val -63394"/>
              <a:gd name="adj2" fmla="val 85713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40" name="Rectangle 32"/>
          <p:cNvSpPr>
            <a:spLocks noChangeArrowheads="1"/>
          </p:cNvSpPr>
          <p:nvPr/>
        </p:nvSpPr>
        <p:spPr bwMode="auto">
          <a:xfrm>
            <a:off x="838200" y="5943600"/>
            <a:ext cx="30480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2"/>
                </a:solidFill>
                <a:latin typeface="宋体" panose="02010600030101010101" pitchFamily="2" charset="-122"/>
              </a:rPr>
              <a:t>清除测量值位置</a:t>
            </a:r>
          </a:p>
        </p:txBody>
      </p:sp>
      <p:sp>
        <p:nvSpPr>
          <p:cNvPr id="41" name="AutoShape 33"/>
          <p:cNvSpPr>
            <a:spLocks noChangeArrowheads="1"/>
          </p:cNvSpPr>
          <p:nvPr/>
        </p:nvSpPr>
        <p:spPr bwMode="auto">
          <a:xfrm>
            <a:off x="5562600" y="4567238"/>
            <a:ext cx="1066800" cy="533400"/>
          </a:xfrm>
          <a:prstGeom prst="wedgeEllipseCallout">
            <a:avLst>
              <a:gd name="adj1" fmla="val -63394"/>
              <a:gd name="adj2" fmla="val 73810"/>
            </a:avLst>
          </a:prstGeom>
          <a:gradFill rotWithShape="1">
            <a:gsLst>
              <a:gs pos="0">
                <a:schemeClr val="accent1"/>
              </a:gs>
              <a:gs pos="50000">
                <a:srgbClr val="FFFFFF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/>
        </p:spPr>
        <p:txBody>
          <a:bodyPr anchor="ctr"/>
          <a:lstStyle/>
          <a:p>
            <a:pPr algn="ctr" eaLnBrk="1" hangingPunct="1"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kumimoji="1" lang="zh-CN" altLang="en-US">
                <a:latin typeface="宋体" panose="02010600030101010101" pitchFamily="2" charset="-122"/>
              </a:rPr>
              <a:t>点击</a:t>
            </a:r>
          </a:p>
        </p:txBody>
      </p:sp>
      <p:sp>
        <p:nvSpPr>
          <p:cNvPr id="42" name="Rectangle 6"/>
          <p:cNvSpPr txBox="1">
            <a:spLocks noChangeArrowheads="1"/>
          </p:cNvSpPr>
          <p:nvPr/>
        </p:nvSpPr>
        <p:spPr>
          <a:xfrm>
            <a:off x="3913188" y="553428"/>
            <a:ext cx="3886200" cy="685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4000" b="1" dirty="0" smtClean="0">
                <a:solidFill>
                  <a:srgbClr val="C00000"/>
                </a:solidFill>
              </a:rPr>
              <a:t>自动测量功能</a:t>
            </a:r>
          </a:p>
        </p:txBody>
      </p:sp>
    </p:spTree>
    <p:extLst>
      <p:ext uri="{BB962C8B-B14F-4D97-AF65-F5344CB8AC3E}">
        <p14:creationId xmlns:p14="http://schemas.microsoft.com/office/powerpoint/2010/main" val="39580952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9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1" grpId="0" animBg="1"/>
      <p:bldP spid="23" grpId="0" animBg="1"/>
      <p:bldP spid="26" grpId="0" animBg="1"/>
      <p:bldP spid="30" grpId="0" animBg="1"/>
      <p:bldP spid="31" grpId="0" animBg="1"/>
      <p:bldP spid="32" grpId="0" animBg="1"/>
      <p:bldP spid="35" grpId="0" animBg="1"/>
      <p:bldP spid="39" grpId="0" animBg="1"/>
      <p:bldP spid="40" grpId="0" animBg="1"/>
      <p:bldP spid="41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1429</Words>
  <Application>Microsoft Office PowerPoint</Application>
  <PresentationFormat>全屏显示(4:3)</PresentationFormat>
  <Paragraphs>202</Paragraphs>
  <Slides>21</Slides>
  <Notes>21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21</vt:i4>
      </vt:variant>
    </vt:vector>
  </HeadingPairs>
  <TitlesOfParts>
    <vt:vector size="39" baseType="lpstr">
      <vt:lpstr>等线</vt:lpstr>
      <vt:lpstr>等线 Light</vt:lpstr>
      <vt:lpstr>黑体</vt:lpstr>
      <vt:lpstr>楷体</vt:lpstr>
      <vt:lpstr>楷体_GB2312</vt:lpstr>
      <vt:lpstr>隶书</vt:lpstr>
      <vt:lpstr>宋体</vt:lpstr>
      <vt:lpstr>微软雅黑</vt:lpstr>
      <vt:lpstr>Arial</vt:lpstr>
      <vt:lpstr>Cambria Math</vt:lpstr>
      <vt:lpstr>Impact</vt:lpstr>
      <vt:lpstr>Times New Roman</vt:lpstr>
      <vt:lpstr>Wingdings</vt:lpstr>
      <vt:lpstr>Wingdings 2</vt:lpstr>
      <vt:lpstr>Office 主题​​</vt:lpstr>
      <vt:lpstr>Bitmap Image</vt:lpstr>
      <vt:lpstr>公式</vt:lpstr>
      <vt:lpstr>Microsoft Word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79</cp:revision>
  <dcterms:created xsi:type="dcterms:W3CDTF">2016-12-26T02:43:02Z</dcterms:created>
  <dcterms:modified xsi:type="dcterms:W3CDTF">2017-04-27T13:31:01Z</dcterms:modified>
</cp:coreProperties>
</file>