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58" r:id="rId5"/>
    <p:sldId id="270" r:id="rId6"/>
    <p:sldId id="271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9D53B-E440-4A69-B9A5-BD5AD8D35DCA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FB63-63F9-4707-91CD-C7F727AD1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5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6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6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2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1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4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0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63CA-F308-4EE5-8A7F-C857D1ECB2B6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3CF8-3CE3-4E28-9477-A3E229DC1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10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0"/>
          <p:cNvSpPr>
            <a:spLocks noChangeArrowheads="1"/>
          </p:cNvSpPr>
          <p:nvPr/>
        </p:nvSpPr>
        <p:spPr bwMode="auto">
          <a:xfrm>
            <a:off x="183723" y="1789906"/>
            <a:ext cx="8809892" cy="2197100"/>
          </a:xfrm>
          <a:prstGeom prst="flowChartAlternateProcess">
            <a:avLst/>
          </a:prstGeom>
          <a:solidFill>
            <a:srgbClr val="9933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99FF99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2573" y="1541462"/>
            <a:ext cx="8206154" cy="207962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b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9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温差电动势的测定和热电偶温度计的标定</a:t>
            </a:r>
            <a:endParaRPr lang="zh-CN" altLang="en-US" sz="89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0" y="192087"/>
            <a:ext cx="3495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大学物理实验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324600" y="4876800"/>
            <a:ext cx="2514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 Long</a:t>
            </a:r>
          </a:p>
        </p:txBody>
      </p:sp>
    </p:spTree>
    <p:extLst>
      <p:ext uri="{BB962C8B-B14F-4D97-AF65-F5344CB8AC3E}">
        <p14:creationId xmlns:p14="http://schemas.microsoft.com/office/powerpoint/2010/main" val="1042621566"/>
      </p:ext>
    </p:extLst>
  </p:cSld>
  <p:clrMapOvr>
    <a:masterClrMapping/>
  </p:clrMapOvr>
  <p:transition advTm="40209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0339" y="985837"/>
            <a:ext cx="477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常见的温度计类型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0339" y="165289"/>
            <a:ext cx="620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实验背景</a:t>
            </a:r>
          </a:p>
        </p:txBody>
      </p:sp>
      <p:pic>
        <p:nvPicPr>
          <p:cNvPr id="17" name="Picture 6" descr="http://static.i3.xywy.com/cms/20151008/985ca5f576c690911805b43ce5b3a850134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" y="1840218"/>
            <a:ext cx="2845257" cy="150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s6.sinaimg.cn/bmiddle/006caiGGgy6Wv5DD8lDb5&amp;6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38" y="1780818"/>
            <a:ext cx="3118423" cy="16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/>
          <a:srcRect t="20447" b="10630"/>
          <a:stretch/>
        </p:blipFill>
        <p:spPr>
          <a:xfrm>
            <a:off x="2105771" y="3964555"/>
            <a:ext cx="2919350" cy="15090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436" y="3952518"/>
            <a:ext cx="3741515" cy="1521117"/>
          </a:xfrm>
          <a:prstGeom prst="rect">
            <a:avLst/>
          </a:prstGeom>
        </p:spPr>
      </p:pic>
      <p:sp>
        <p:nvSpPr>
          <p:cNvPr id="21" name="文本框 11"/>
          <p:cNvSpPr txBox="1"/>
          <p:nvPr/>
        </p:nvSpPr>
        <p:spPr>
          <a:xfrm>
            <a:off x="554216" y="3385282"/>
            <a:ext cx="2382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thermometer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2"/>
          <p:cNvSpPr txBox="1"/>
          <p:nvPr/>
        </p:nvSpPr>
        <p:spPr>
          <a:xfrm>
            <a:off x="6235996" y="3385282"/>
            <a:ext cx="2382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thermometer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3"/>
          <p:cNvSpPr txBox="1"/>
          <p:nvPr/>
        </p:nvSpPr>
        <p:spPr>
          <a:xfrm>
            <a:off x="3240613" y="5611882"/>
            <a:ext cx="2572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Thermocouple thermometer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45888" y="341296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565446" y="1340417"/>
            <a:ext cx="2563157" cy="2383419"/>
            <a:chOff x="3722144" y="1171788"/>
            <a:chExt cx="2563157" cy="2383419"/>
          </a:xfrm>
        </p:grpSpPr>
        <p:pic>
          <p:nvPicPr>
            <p:cNvPr id="29" name="Picture 2" descr="https://timgsa.baidu.com/timg?image&amp;quality=80&amp;size=b9999_10000&amp;sec=1489506990931&amp;di=e9502b3eb3c2ca3d479e003eebc5fead&amp;imgtype=0&amp;src=http%3A%2F%2Fimg1.yiwugou.com%2Fi004%2F2015%2F06%2F26%2F60%2Faead341ffbe1294b99d7198d2ac25074.png%401024w_1024h.jpg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144" y="1171788"/>
              <a:ext cx="2122487" cy="2114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本框 17"/>
            <p:cNvSpPr txBox="1"/>
            <p:nvPr/>
          </p:nvSpPr>
          <p:spPr>
            <a:xfrm>
              <a:off x="3902586" y="3216653"/>
              <a:ext cx="2382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Dial thermometer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" y="3958536"/>
            <a:ext cx="1509080" cy="15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4105"/>
      </p:ext>
    </p:extLst>
  </p:cSld>
  <p:clrMapOvr>
    <a:masterClrMapping/>
  </p:clrMapOvr>
  <p:transition advTm="40209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339" y="165289"/>
            <a:ext cx="620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02" y="1000812"/>
            <a:ext cx="91685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热电偶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热电偶（又称温差电偶）是一种常用的传感器，它是把非电学量（温度）转化成电学量（电动势）来进行测量的仪器。它将两种不同的金属焊接到一个回路里，如果使他们两端处于两个不同的温度环境下，则回路中就会出现一个通常不为零的电动势，这个电动势成为温差电动势。这个电动势的值随着两端的温差增大而增大，即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465937" y="4291923"/>
            <a:ext cx="2084382" cy="1842142"/>
            <a:chOff x="3499219" y="2638827"/>
            <a:chExt cx="2993899" cy="2645958"/>
          </a:xfrm>
        </p:grpSpPr>
        <p:sp>
          <p:nvSpPr>
            <p:cNvPr id="24" name="矩形 23"/>
            <p:cNvSpPr/>
            <p:nvPr/>
          </p:nvSpPr>
          <p:spPr>
            <a:xfrm>
              <a:off x="3938354" y="3495009"/>
              <a:ext cx="2100315" cy="4420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2E3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Contact potential</a:t>
              </a:r>
              <a:endParaRPr lang="en-US" altLang="zh-CN" sz="1400" i="0" dirty="0">
                <a:solidFill>
                  <a:srgbClr val="2E30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8914" y="2638827"/>
              <a:ext cx="2914509" cy="1106047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3986469" y="4842710"/>
              <a:ext cx="2206228" cy="4420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2E3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Thomson potential</a:t>
              </a: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9219" y="3940936"/>
              <a:ext cx="2993899" cy="110533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3042604" y="2970595"/>
                <a:ext cx="19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04" y="2970595"/>
                <a:ext cx="19691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06" y="4321410"/>
            <a:ext cx="2474696" cy="1180613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5011735" y="4225684"/>
            <a:ext cx="4304873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2E3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热电偶温度计的特点：</a:t>
            </a:r>
            <a:endParaRPr lang="en-US" altLang="zh-CN" sz="1600" b="1" dirty="0">
              <a:solidFill>
                <a:srgbClr val="2E3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制作简单，成本低；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体积小、易集成；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高灵敏度；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应用温度范围广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(-200~2200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630930" y="3281844"/>
            <a:ext cx="22098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1307687" y="4544797"/>
            <a:ext cx="305730" cy="3057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2605" y="3422164"/>
            <a:ext cx="98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温差系数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32028" y="3587264"/>
            <a:ext cx="107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冷端温度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621530" y="3347900"/>
            <a:ext cx="220997" cy="26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51910" y="3666991"/>
            <a:ext cx="805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热端温度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126230" y="3274510"/>
            <a:ext cx="134923" cy="45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56548"/>
      </p:ext>
    </p:extLst>
  </p:cSld>
  <p:clrMapOvr>
    <a:masterClrMapping/>
  </p:clrMapOvr>
  <p:transition advTm="40209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25128" y="157301"/>
            <a:ext cx="32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温差电动势的测定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47174" y="1713117"/>
                <a:ext cx="19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74" y="1713117"/>
                <a:ext cx="19691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13" name="图片 3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705" y="2881166"/>
            <a:ext cx="4971636" cy="3092914"/>
          </a:xfrm>
          <a:prstGeom prst="rect">
            <a:avLst/>
          </a:prstGeom>
        </p:spPr>
      </p:pic>
      <p:pic>
        <p:nvPicPr>
          <p:cNvPr id="3114" name="图片 3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16" y="1090466"/>
            <a:ext cx="4658607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7374"/>
      </p:ext>
    </p:extLst>
  </p:cSld>
  <p:clrMapOvr>
    <a:masterClrMapping/>
  </p:clrMapOvr>
  <p:transition advTm="40209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94" y="3453167"/>
            <a:ext cx="3354887" cy="20871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1099888"/>
            <a:ext cx="9186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根据原理图连接电路，将冷端保温杯中加入冰水混合物，并将冷端浸入到冰水混合物中；测量室温下的温差电动势；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加热热端水杯中的水，并每隔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℃测量一个温度的温差电动势，直到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℃。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℃后，关闭加热杯电源，随着水温的下降每隔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℃记录一个温度的温差电动势。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6006438"/>
                  </p:ext>
                </p:extLst>
              </p:nvPr>
            </p:nvGraphicFramePr>
            <p:xfrm>
              <a:off x="374182" y="3966331"/>
              <a:ext cx="4930695" cy="14608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701040">
                      <a:extLst>
                        <a:ext uri="{9D8B030D-6E8A-4147-A177-3AD203B41FA5}">
                          <a16:colId xmlns:a16="http://schemas.microsoft.com/office/drawing/2014/main" val="2545751793"/>
                        </a:ext>
                      </a:extLst>
                    </a:gridCol>
                    <a:gridCol w="394670">
                      <a:extLst>
                        <a:ext uri="{9D8B030D-6E8A-4147-A177-3AD203B41FA5}">
                          <a16:colId xmlns:a16="http://schemas.microsoft.com/office/drawing/2014/main" val="2063834176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954182864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221592370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093528243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747714141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101908659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179721008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3207194151"/>
                        </a:ext>
                      </a:extLst>
                    </a:gridCol>
                  </a:tblGrid>
                  <a:tr h="461064">
                    <a:tc>
                      <a:txBody>
                        <a:bodyPr/>
                        <a:lstStyle/>
                        <a:p>
                          <a:r>
                            <a:rPr lang="zh-CN" altLang="en-US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4100768617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zh-CN" altLang="en-US" sz="1600" dirty="0"/>
                            <a:t> </a:t>
                          </a: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498301079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zh-CN" altLang="en-US" sz="1600" dirty="0"/>
                            <a:t> </a:t>
                          </a: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688396754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78316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6006438"/>
                  </p:ext>
                </p:extLst>
              </p:nvPr>
            </p:nvGraphicFramePr>
            <p:xfrm>
              <a:off x="374182" y="3966331"/>
              <a:ext cx="4930695" cy="14608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701040">
                      <a:extLst>
                        <a:ext uri="{9D8B030D-6E8A-4147-A177-3AD203B41FA5}">
                          <a16:colId xmlns:a16="http://schemas.microsoft.com/office/drawing/2014/main" val="2545751793"/>
                        </a:ext>
                      </a:extLst>
                    </a:gridCol>
                    <a:gridCol w="394670">
                      <a:extLst>
                        <a:ext uri="{9D8B030D-6E8A-4147-A177-3AD203B41FA5}">
                          <a16:colId xmlns:a16="http://schemas.microsoft.com/office/drawing/2014/main" val="2063834176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954182864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221592370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093528243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747714141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101908659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179721008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3207194151"/>
                        </a:ext>
                      </a:extLst>
                    </a:gridCol>
                  </a:tblGrid>
                  <a:tr h="461064">
                    <a:tc>
                      <a:txBody>
                        <a:bodyPr/>
                        <a:lstStyle/>
                        <a:p>
                          <a:r>
                            <a:rPr lang="zh-CN" altLang="en-US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4100768617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178" marR="82178" marT="41089" marB="41089">
                        <a:blipFill>
                          <a:blip r:embed="rId4"/>
                          <a:stretch>
                            <a:fillRect l="-870" t="-141818" r="-605217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498301079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178" marR="82178" marT="41089" marB="41089">
                        <a:blipFill>
                          <a:blip r:embed="rId4"/>
                          <a:stretch>
                            <a:fillRect l="-870" t="-241818" r="-605217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688396754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178" marR="82178" marT="41089" marB="41089">
                        <a:blipFill>
                          <a:blip r:embed="rId4"/>
                          <a:stretch>
                            <a:fillRect l="-870" t="-341818" r="-60521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783164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3888" y="3973505"/>
                <a:ext cx="6702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/mV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8" y="3973505"/>
                <a:ext cx="670288" cy="523220"/>
              </a:xfrm>
              <a:prstGeom prst="rect">
                <a:avLst/>
              </a:prstGeom>
              <a:blipFill>
                <a:blip r:embed="rId5"/>
                <a:stretch>
                  <a:fillRect l="-2727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99032" y="3953954"/>
                <a:ext cx="5917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400" dirty="0"/>
                  <a:t>/</a:t>
                </a:r>
                <a:r>
                  <a:rPr lang="zh-CN" altLang="en-US" sz="1400" dirty="0"/>
                  <a:t>℃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2" y="3953954"/>
                <a:ext cx="59175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-9525" y="3482144"/>
            <a:ext cx="538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1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不同温度下的温差电动势测定数据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5128" y="157301"/>
            <a:ext cx="32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温差电动势的测定</a:t>
            </a:r>
          </a:p>
        </p:txBody>
      </p:sp>
    </p:spTree>
    <p:extLst>
      <p:ext uri="{BB962C8B-B14F-4D97-AF65-F5344CB8AC3E}">
        <p14:creationId xmlns:p14="http://schemas.microsoft.com/office/powerpoint/2010/main" val="3023603760"/>
      </p:ext>
    </p:extLst>
  </p:cSld>
  <p:clrMapOvr>
    <a:masterClrMapping/>
  </p:clrMapOvr>
  <p:transition advTm="40209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143842"/>
            <a:ext cx="36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热电偶温度计的标定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871324"/>
                  </p:ext>
                </p:extLst>
              </p:nvPr>
            </p:nvGraphicFramePr>
            <p:xfrm>
              <a:off x="160020" y="1718256"/>
              <a:ext cx="4930695" cy="14608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701040">
                      <a:extLst>
                        <a:ext uri="{9D8B030D-6E8A-4147-A177-3AD203B41FA5}">
                          <a16:colId xmlns:a16="http://schemas.microsoft.com/office/drawing/2014/main" val="2545751793"/>
                        </a:ext>
                      </a:extLst>
                    </a:gridCol>
                    <a:gridCol w="394670">
                      <a:extLst>
                        <a:ext uri="{9D8B030D-6E8A-4147-A177-3AD203B41FA5}">
                          <a16:colId xmlns:a16="http://schemas.microsoft.com/office/drawing/2014/main" val="2063834176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954182864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221592370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093528243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747714141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101908659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179721008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3207194151"/>
                        </a:ext>
                      </a:extLst>
                    </a:gridCol>
                  </a:tblGrid>
                  <a:tr h="461064">
                    <a:tc>
                      <a:txBody>
                        <a:bodyPr/>
                        <a:lstStyle/>
                        <a:p>
                          <a:r>
                            <a:rPr lang="zh-CN" altLang="en-US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4100768617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r>
                            <a:rPr lang="zh-CN" altLang="en-US" sz="1600" dirty="0"/>
                            <a:t> </a:t>
                          </a: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498301079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r>
                            <a:rPr lang="zh-CN" altLang="en-US" sz="1600" dirty="0"/>
                            <a:t> </a:t>
                          </a: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688396754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78316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871324"/>
                  </p:ext>
                </p:extLst>
              </p:nvPr>
            </p:nvGraphicFramePr>
            <p:xfrm>
              <a:off x="160020" y="1718256"/>
              <a:ext cx="4930695" cy="146089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701040">
                      <a:extLst>
                        <a:ext uri="{9D8B030D-6E8A-4147-A177-3AD203B41FA5}">
                          <a16:colId xmlns:a16="http://schemas.microsoft.com/office/drawing/2014/main" val="2545751793"/>
                        </a:ext>
                      </a:extLst>
                    </a:gridCol>
                    <a:gridCol w="394670">
                      <a:extLst>
                        <a:ext uri="{9D8B030D-6E8A-4147-A177-3AD203B41FA5}">
                          <a16:colId xmlns:a16="http://schemas.microsoft.com/office/drawing/2014/main" val="2063834176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954182864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221592370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093528243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747714141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4101908659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1179721008"/>
                        </a:ext>
                      </a:extLst>
                    </a:gridCol>
                    <a:gridCol w="547855">
                      <a:extLst>
                        <a:ext uri="{9D8B030D-6E8A-4147-A177-3AD203B41FA5}">
                          <a16:colId xmlns:a16="http://schemas.microsoft.com/office/drawing/2014/main" val="3207194151"/>
                        </a:ext>
                      </a:extLst>
                    </a:gridCol>
                  </a:tblGrid>
                  <a:tr h="461064">
                    <a:tc>
                      <a:txBody>
                        <a:bodyPr/>
                        <a:lstStyle/>
                        <a:p>
                          <a:r>
                            <a:rPr lang="zh-CN" altLang="en-US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4100768617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178" marR="82178" marT="41089" marB="41089">
                        <a:blipFill>
                          <a:blip r:embed="rId3"/>
                          <a:stretch>
                            <a:fillRect l="-870" t="-141818" r="-605217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498301079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178" marR="82178" marT="41089" marB="41089">
                        <a:blipFill>
                          <a:blip r:embed="rId3"/>
                          <a:stretch>
                            <a:fillRect l="-870" t="-241818" r="-605217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1688396754"/>
                      </a:ext>
                    </a:extLst>
                  </a:tr>
                  <a:tr h="3332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2178" marR="82178" marT="41089" marB="41089">
                        <a:blipFill>
                          <a:blip r:embed="rId3"/>
                          <a:stretch>
                            <a:fillRect l="-870" t="-341818" r="-60521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tc>
                      <a:txBody>
                        <a:bodyPr/>
                        <a:lstStyle/>
                        <a:p>
                          <a:endParaRPr lang="zh-CN" altLang="en-US" sz="1600" dirty="0"/>
                        </a:p>
                      </a:txBody>
                      <a:tcPr marL="82178" marR="82178" marT="41089" marB="41089"/>
                    </a:tc>
                    <a:extLst>
                      <a:ext uri="{0D108BD9-81ED-4DB2-BD59-A6C34878D82A}">
                        <a16:rowId xmlns:a16="http://schemas.microsoft.com/office/drawing/2014/main" val="783164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-146685" y="1166492"/>
            <a:ext cx="538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 1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不同温度下的温差电动势测定数据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020452" y="3283025"/>
            <a:ext cx="3795155" cy="2573757"/>
            <a:chOff x="1521613" y="3573172"/>
            <a:chExt cx="3795155" cy="2573757"/>
          </a:xfrm>
        </p:grpSpPr>
        <p:grpSp>
          <p:nvGrpSpPr>
            <p:cNvPr id="4" name="组合 3"/>
            <p:cNvGrpSpPr/>
            <p:nvPr/>
          </p:nvGrpSpPr>
          <p:grpSpPr>
            <a:xfrm>
              <a:off x="1521613" y="3704558"/>
              <a:ext cx="3154978" cy="2365049"/>
              <a:chOff x="1468860" y="3431389"/>
              <a:chExt cx="3154978" cy="236504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60" y="3653581"/>
                <a:ext cx="2847619" cy="2142857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507258" y="3431389"/>
                <a:ext cx="3116580" cy="2292988"/>
                <a:chOff x="1303020" y="3330572"/>
                <a:chExt cx="3116580" cy="2292988"/>
              </a:xfrm>
            </p:grpSpPr>
            <p:cxnSp>
              <p:nvCxnSpPr>
                <p:cNvPr id="3" name="直接箭头连接符 2"/>
                <p:cNvCxnSpPr/>
                <p:nvPr/>
              </p:nvCxnSpPr>
              <p:spPr>
                <a:xfrm flipV="1">
                  <a:off x="1310640" y="3330572"/>
                  <a:ext cx="0" cy="22853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303020" y="5623560"/>
                  <a:ext cx="311658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流程图: 汇总连接 10"/>
            <p:cNvSpPr/>
            <p:nvPr/>
          </p:nvSpPr>
          <p:spPr>
            <a:xfrm>
              <a:off x="1758461" y="5552463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汇总连接 21"/>
            <p:cNvSpPr/>
            <p:nvPr/>
          </p:nvSpPr>
          <p:spPr>
            <a:xfrm>
              <a:off x="2022231" y="5335830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汇总连接 22"/>
            <p:cNvSpPr/>
            <p:nvPr/>
          </p:nvSpPr>
          <p:spPr>
            <a:xfrm>
              <a:off x="2268415" y="5088492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汇总连接 23"/>
            <p:cNvSpPr/>
            <p:nvPr/>
          </p:nvSpPr>
          <p:spPr>
            <a:xfrm>
              <a:off x="2547660" y="4945424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汇总连接 24"/>
            <p:cNvSpPr/>
            <p:nvPr/>
          </p:nvSpPr>
          <p:spPr>
            <a:xfrm>
              <a:off x="2799269" y="4713771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汇总连接 25"/>
            <p:cNvSpPr/>
            <p:nvPr/>
          </p:nvSpPr>
          <p:spPr>
            <a:xfrm>
              <a:off x="3012793" y="4482842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汇总连接 26"/>
            <p:cNvSpPr/>
            <p:nvPr/>
          </p:nvSpPr>
          <p:spPr>
            <a:xfrm>
              <a:off x="3267770" y="4320536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汇总连接 27"/>
            <p:cNvSpPr/>
            <p:nvPr/>
          </p:nvSpPr>
          <p:spPr>
            <a:xfrm>
              <a:off x="3513954" y="4125768"/>
              <a:ext cx="105508" cy="105508"/>
            </a:xfrm>
            <a:prstGeom prst="flowChartSummingJunc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1573823" y="3926750"/>
              <a:ext cx="2312377" cy="1858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539198" y="3573172"/>
                  <a:ext cx="971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zh-CN" dirty="0"/>
                    <a:t>/mV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198" y="3573172"/>
                  <a:ext cx="97148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4610433" y="5777597"/>
                  <a:ext cx="706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433" y="5777597"/>
                  <a:ext cx="70633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72586" y="1718256"/>
                <a:ext cx="6702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/mV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" y="1718256"/>
                <a:ext cx="670288" cy="523220"/>
              </a:xfrm>
              <a:prstGeom prst="rect">
                <a:avLst/>
              </a:prstGeom>
              <a:blipFill>
                <a:blip r:embed="rId7"/>
                <a:stretch>
                  <a:fillRect l="-2727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07730" y="1689712"/>
                <a:ext cx="5917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400" dirty="0"/>
                  <a:t>/</a:t>
                </a:r>
                <a:r>
                  <a:rPr lang="zh-CN" altLang="en-US" sz="1400" dirty="0"/>
                  <a:t>℃</a:t>
                </a: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0" y="1689712"/>
                <a:ext cx="591755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130015" y="5888977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热电偶温度计的标定曲线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913957" y="3224506"/>
                <a:ext cx="48254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用逐差法计算温差系数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57" y="3224506"/>
                <a:ext cx="4825465" cy="338554"/>
              </a:xfrm>
              <a:prstGeom prst="rect">
                <a:avLst/>
              </a:prstGeom>
              <a:blipFill>
                <a:blip r:embed="rId9"/>
                <a:stretch>
                  <a:fillRect l="-631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913957" y="3660793"/>
                <a:ext cx="19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57" y="3660793"/>
                <a:ext cx="19691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1141694" y="5680869"/>
            <a:ext cx="232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30  40  50  60  70  80  90  100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07553" y="3351607"/>
            <a:ext cx="184598" cy="246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altLang="zh-CN" sz="1200" dirty="0"/>
              <a:t>5</a:t>
            </a:r>
          </a:p>
          <a:p>
            <a:pPr>
              <a:lnSpc>
                <a:spcPct val="220000"/>
              </a:lnSpc>
            </a:pPr>
            <a:r>
              <a:rPr lang="en-US" altLang="zh-CN" sz="1200" dirty="0"/>
              <a:t>4</a:t>
            </a:r>
          </a:p>
          <a:p>
            <a:pPr>
              <a:lnSpc>
                <a:spcPct val="220000"/>
              </a:lnSpc>
            </a:pPr>
            <a:r>
              <a:rPr lang="en-US" altLang="zh-CN" sz="1200" dirty="0"/>
              <a:t>3</a:t>
            </a:r>
          </a:p>
          <a:p>
            <a:pPr>
              <a:lnSpc>
                <a:spcPct val="220000"/>
              </a:lnSpc>
            </a:pPr>
            <a:r>
              <a:rPr lang="en-US" altLang="zh-CN" sz="1200" dirty="0"/>
              <a:t>2</a:t>
            </a:r>
          </a:p>
          <a:p>
            <a:pPr>
              <a:lnSpc>
                <a:spcPct val="220000"/>
              </a:lnSpc>
            </a:pPr>
            <a:r>
              <a:rPr lang="en-US" altLang="zh-CN" sz="1200" dirty="0"/>
              <a:t>1</a:t>
            </a:r>
          </a:p>
          <a:p>
            <a:pPr>
              <a:lnSpc>
                <a:spcPct val="220000"/>
              </a:lnSpc>
            </a:pPr>
            <a:r>
              <a:rPr lang="en-US" altLang="zh-CN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14717"/>
                  </p:ext>
                </p:extLst>
              </p:nvPr>
            </p:nvGraphicFramePr>
            <p:xfrm>
              <a:off x="4155904" y="4146497"/>
              <a:ext cx="1395696" cy="112561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697848">
                      <a:extLst>
                        <a:ext uri="{9D8B030D-6E8A-4147-A177-3AD203B41FA5}">
                          <a16:colId xmlns:a16="http://schemas.microsoft.com/office/drawing/2014/main" val="2608290933"/>
                        </a:ext>
                      </a:extLst>
                    </a:gridCol>
                    <a:gridCol w="697848">
                      <a:extLst>
                        <a:ext uri="{9D8B030D-6E8A-4147-A177-3AD203B41FA5}">
                          <a16:colId xmlns:a16="http://schemas.microsoft.com/office/drawing/2014/main" val="3275153966"/>
                        </a:ext>
                      </a:extLst>
                    </a:gridCol>
                  </a:tblGrid>
                  <a:tr h="28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extLst>
                      <a:ext uri="{0D108BD9-81ED-4DB2-BD59-A6C34878D82A}">
                        <a16:rowId xmlns:a16="http://schemas.microsoft.com/office/drawing/2014/main" val="218983050"/>
                      </a:ext>
                    </a:extLst>
                  </a:tr>
                  <a:tr h="28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extLst>
                      <a:ext uri="{0D108BD9-81ED-4DB2-BD59-A6C34878D82A}">
                        <a16:rowId xmlns:a16="http://schemas.microsoft.com/office/drawing/2014/main" val="2678185179"/>
                      </a:ext>
                    </a:extLst>
                  </a:tr>
                  <a:tr h="28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extLst>
                      <a:ext uri="{0D108BD9-81ED-4DB2-BD59-A6C34878D82A}">
                        <a16:rowId xmlns:a16="http://schemas.microsoft.com/office/drawing/2014/main" val="464790709"/>
                      </a:ext>
                    </a:extLst>
                  </a:tr>
                  <a:tr h="28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10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 marL="69387" marR="69387" marT="34693" marB="34693"/>
                    </a:tc>
                    <a:extLst>
                      <a:ext uri="{0D108BD9-81ED-4DB2-BD59-A6C34878D82A}">
                        <a16:rowId xmlns:a16="http://schemas.microsoft.com/office/drawing/2014/main" val="3353907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14717"/>
                  </p:ext>
                </p:extLst>
              </p:nvPr>
            </p:nvGraphicFramePr>
            <p:xfrm>
              <a:off x="4155904" y="4146497"/>
              <a:ext cx="1395696" cy="1125612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697848">
                      <a:extLst>
                        <a:ext uri="{9D8B030D-6E8A-4147-A177-3AD203B41FA5}">
                          <a16:colId xmlns:a16="http://schemas.microsoft.com/office/drawing/2014/main" val="2608290933"/>
                        </a:ext>
                      </a:extLst>
                    </a:gridCol>
                    <a:gridCol w="697848">
                      <a:extLst>
                        <a:ext uri="{9D8B030D-6E8A-4147-A177-3AD203B41FA5}">
                          <a16:colId xmlns:a16="http://schemas.microsoft.com/office/drawing/2014/main" val="3275153966"/>
                        </a:ext>
                      </a:extLst>
                    </a:gridCol>
                  </a:tblGrid>
                  <a:tr h="2814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t="-2174" r="-100870" b="-3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l="-100000" t="-2174" r="-870" b="-3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83050"/>
                      </a:ext>
                    </a:extLst>
                  </a:tr>
                  <a:tr h="2814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t="-100000" r="-100870" b="-1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l="-100000" t="-100000" r="-870" b="-197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185179"/>
                      </a:ext>
                    </a:extLst>
                  </a:tr>
                  <a:tr h="2814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t="-204348" r="-10087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l="-100000" t="-204348" r="-870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790709"/>
                      </a:ext>
                    </a:extLst>
                  </a:tr>
                  <a:tr h="2814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t="-304348" r="-100870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9387" marR="69387" marT="34693" marB="34693">
                        <a:blipFill>
                          <a:blip r:embed="rId11"/>
                          <a:stretch>
                            <a:fillRect l="-100000" t="-304348" r="-870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9077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495061" y="4143142"/>
                <a:ext cx="3707310" cy="43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1100" dirty="0"/>
                                <m:t>) 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1100" dirty="0"/>
                                <m:t>) 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11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1100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61" y="4143142"/>
                <a:ext cx="3707310" cy="4306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445482" y="4708031"/>
                <a:ext cx="3707310" cy="420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100" dirty="0"/>
                                <m:t>) 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100" dirty="0"/>
                                <m:t>) 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1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1100" dirty="0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82" y="4708031"/>
                <a:ext cx="3707310" cy="4200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683006" y="5176191"/>
                <a:ext cx="1528208" cy="6109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06" y="5176191"/>
                <a:ext cx="1528208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713533" y="5821798"/>
                <a:ext cx="4814874" cy="400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theory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=4.26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33" y="5821798"/>
                <a:ext cx="4814874" cy="400366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705686"/>
      </p:ext>
    </p:extLst>
  </p:cSld>
  <p:clrMapOvr>
    <a:masterClrMapping/>
  </p:clrMapOvr>
  <p:transition advTm="40209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0576" y="192415"/>
            <a:ext cx="839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利用热电偶温度计测量并计算水对微波的吸收率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0576" y="1107830"/>
                <a:ext cx="9090148" cy="338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在锥形瓶中加入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150 mL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的水，测出其初温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T1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经微波炉高火档加热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后测出其温度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T2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若微波炉高火档的电功率为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P=700 W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，根据吸收等于放热，则水对微波的吸收率为：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0.15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×4.18×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700×30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×100%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" y="1107830"/>
                <a:ext cx="9090148" cy="3380284"/>
              </a:xfrm>
              <a:prstGeom prst="rect">
                <a:avLst/>
              </a:prstGeom>
              <a:blipFill>
                <a:blip r:embed="rId3"/>
                <a:stretch>
                  <a:fillRect l="-603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0879"/>
      </p:ext>
    </p:extLst>
  </p:cSld>
  <p:clrMapOvr>
    <a:masterClrMapping/>
  </p:clrMapOvr>
  <p:transition advTm="40209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" y="143842"/>
            <a:ext cx="242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2464" y="1312763"/>
            <a:ext cx="5225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水沸腾时注意安全；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升温过程很快，注意观察；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降温过程很长，可采取适当措施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降温时不要加冰；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取冰时不要弄坏冰盒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12999"/>
      </p:ext>
    </p:extLst>
  </p:cSld>
  <p:clrMapOvr>
    <a:masterClrMapping/>
  </p:clrMapOvr>
  <p:transition advTm="40209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143842"/>
            <a:ext cx="757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6. The End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1318" y="2516295"/>
            <a:ext cx="45719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zh-CN" altLang="en-US" sz="7200" i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26606"/>
      </p:ext>
    </p:extLst>
  </p:cSld>
  <p:clrMapOvr>
    <a:masterClrMapping/>
  </p:clrMapOvr>
  <p:transition advTm="402093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827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宋体</vt:lpstr>
      <vt:lpstr>微软雅黑</vt:lpstr>
      <vt:lpstr>楷体_GB2312</vt:lpstr>
      <vt:lpstr>等线</vt:lpstr>
      <vt:lpstr>等线 Light</vt:lpstr>
      <vt:lpstr>Arial</vt:lpstr>
      <vt:lpstr>Cambria Math</vt:lpstr>
      <vt:lpstr>Impact</vt:lpstr>
      <vt:lpstr>Times New Roman</vt:lpstr>
      <vt:lpstr>Wingdings</vt:lpstr>
      <vt:lpstr>Office 主题​​</vt:lpstr>
      <vt:lpstr> 温差电动势的测定和热电偶温度计的标定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waves on the string 弦线上的驻波实验</dc:title>
  <dc:creator>xu long</dc:creator>
  <cp:lastModifiedBy>long xu</cp:lastModifiedBy>
  <cp:revision>58</cp:revision>
  <dcterms:created xsi:type="dcterms:W3CDTF">2017-02-12T09:44:42Z</dcterms:created>
  <dcterms:modified xsi:type="dcterms:W3CDTF">2023-02-13T04:27:30Z</dcterms:modified>
</cp:coreProperties>
</file>