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72" r:id="rId3"/>
    <p:sldId id="273" r:id="rId4"/>
    <p:sldId id="274" r:id="rId5"/>
    <p:sldId id="27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0B5D7-AE7B-4784-B8E1-A28AD20C7F6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F4883-B209-455A-88D1-04E0C0FB6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0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7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6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1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41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1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21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93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2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2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02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52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7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93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1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2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6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1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9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8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15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50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9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823B8-42C9-4C21-BBE1-1D318C2D3132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7B2B-1E70-4F37-AA1C-1CA0FB777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1.png"/><Relationship Id="rId3" Type="http://schemas.openxmlformats.org/officeDocument/2006/relationships/image" Target="../media/image1.jpeg"/><Relationship Id="rId7" Type="http://schemas.openxmlformats.org/officeDocument/2006/relationships/image" Target="../media/image140.png"/><Relationship Id="rId12" Type="http://schemas.openxmlformats.org/officeDocument/2006/relationships/image" Target="../media/image1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2.png"/><Relationship Id="rId5" Type="http://schemas.openxmlformats.org/officeDocument/2006/relationships/image" Target="../media/image1.jpeg"/><Relationship Id="rId10" Type="http://schemas.openxmlformats.org/officeDocument/2006/relationships/image" Target="../media/image200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9.png"/><Relationship Id="rId5" Type="http://schemas.openxmlformats.org/officeDocument/2006/relationships/image" Target="../media/image49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9" Type="http://schemas.openxmlformats.org/officeDocument/2006/relationships/image" Target="../media/image20.pn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ongxu@swu.edu.c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2.wdp"/><Relationship Id="rId1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openxmlformats.org/officeDocument/2006/relationships/image" Target="../media/image13.png"/><Relationship Id="rId9" Type="http://schemas.microsoft.com/office/2007/relationships/hdphoto" Target="../media/hdphoto1.wdp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49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大学物理实验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07924" y="1071275"/>
            <a:ext cx="791545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薄透镜焦距的测定</a:t>
            </a:r>
          </a:p>
        </p:txBody>
      </p:sp>
      <p:sp>
        <p:nvSpPr>
          <p:cNvPr id="4" name="矩形 3"/>
          <p:cNvSpPr/>
          <p:nvPr/>
        </p:nvSpPr>
        <p:spPr>
          <a:xfrm>
            <a:off x="5982872" y="5475000"/>
            <a:ext cx="30075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许龙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27949" b="20769"/>
          <a:stretch/>
        </p:blipFill>
        <p:spPr>
          <a:xfrm>
            <a:off x="1424354" y="2331924"/>
            <a:ext cx="6646985" cy="26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63121"/>
      </p:ext>
    </p:extLst>
  </p:cSld>
  <p:clrMapOvr>
    <a:masterClrMapping/>
  </p:clrMapOvr>
  <p:transition advTm="40209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1010620"/>
            <a:ext cx="392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薄凸透镜焦距的测定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824" y="1672145"/>
            <a:ext cx="78117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）共轭法（二次成像法）测凸透镜焦距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279009" y="3102073"/>
            <a:ext cx="60403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758440" y="2327378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463648" y="2592119"/>
            <a:ext cx="0" cy="50995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485079" y="2592118"/>
            <a:ext cx="2273361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3985260" y="3086833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862865" y="2592381"/>
            <a:ext cx="2333975" cy="10442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5079" y="2592118"/>
            <a:ext cx="4711761" cy="10445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84864" y="2293098"/>
                <a:ext cx="29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4" y="2293098"/>
                <a:ext cx="297180" cy="369332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5196840" y="3109692"/>
            <a:ext cx="383050" cy="707094"/>
            <a:chOff x="5196840" y="3747867"/>
            <a:chExt cx="383050" cy="707094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5196840" y="3747867"/>
              <a:ext cx="0" cy="5269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5218270" y="4085629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270" y="4085629"/>
                  <a:ext cx="3616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882277" y="2690998"/>
                <a:ext cx="361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277" y="2690998"/>
                <a:ext cx="361620" cy="369332"/>
              </a:xfrm>
              <a:prstGeom prst="rect">
                <a:avLst/>
              </a:prstGeom>
              <a:blipFill>
                <a:blip r:embed="rId6"/>
                <a:stretch>
                  <a:fillRect l="-508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582044" y="4307205"/>
            <a:ext cx="470623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58912" y="4386460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912" y="4386460"/>
                <a:ext cx="9525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/>
          <p:cNvSpPr/>
          <p:nvPr/>
        </p:nvSpPr>
        <p:spPr>
          <a:xfrm>
            <a:off x="4158912" y="2312138"/>
            <a:ext cx="113414" cy="1549390"/>
          </a:xfrm>
          <a:prstGeom prst="ellipse">
            <a:avLst/>
          </a:prstGeom>
          <a:solidFill>
            <a:schemeClr val="bg1"/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815147" y="3700555"/>
            <a:ext cx="1428750" cy="369332"/>
            <a:chOff x="2815147" y="4338730"/>
            <a:chExt cx="1428750" cy="369332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2815147" y="4636863"/>
              <a:ext cx="14287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373095" y="4338730"/>
                  <a:ext cx="4708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095" y="4338730"/>
                  <a:ext cx="47086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接连接符 19"/>
          <p:cNvCxnSpPr/>
          <p:nvPr/>
        </p:nvCxnSpPr>
        <p:spPr>
          <a:xfrm>
            <a:off x="463648" y="2594965"/>
            <a:ext cx="4733192" cy="651741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42711" y="2583636"/>
            <a:ext cx="3705485" cy="8352"/>
          </a:xfrm>
          <a:prstGeom prst="line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282440" y="2600325"/>
            <a:ext cx="918554" cy="62224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196840" y="3109692"/>
            <a:ext cx="0" cy="13701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218270" y="3065535"/>
                <a:ext cx="361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70" y="3065535"/>
                <a:ext cx="361620" cy="369332"/>
              </a:xfrm>
              <a:prstGeom prst="rect">
                <a:avLst/>
              </a:prstGeom>
              <a:blipFill>
                <a:blip r:embed="rId9"/>
                <a:stretch>
                  <a:fillRect r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文本框 3073"/>
              <p:cNvSpPr txBox="1"/>
              <p:nvPr/>
            </p:nvSpPr>
            <p:spPr>
              <a:xfrm>
                <a:off x="6585298" y="4810459"/>
                <a:ext cx="2312670" cy="9569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74" name="文本框 30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98" y="4810459"/>
                <a:ext cx="2312670" cy="9569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21712" y="4765361"/>
            <a:ext cx="62976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2800" b="1" dirty="0">
                <a:latin typeface="宋体" panose="02010600030101010101" pitchFamily="2" charset="-122"/>
              </a:rPr>
              <a:t>透镜在</a:t>
            </a:r>
            <a:r>
              <a:rPr lang="en-GB" altLang="zh-CN" sz="2800" b="1" dirty="0">
                <a:latin typeface="宋体" panose="02010600030101010101" pitchFamily="2" charset="-122"/>
              </a:rPr>
              <a:t>x</a:t>
            </a:r>
            <a:r>
              <a:rPr lang="en-GB" altLang="zh-CN" sz="2800" b="1" baseline="-25000" dirty="0">
                <a:latin typeface="宋体" panose="02010600030101010101" pitchFamily="2" charset="-122"/>
              </a:rPr>
              <a:t>1</a:t>
            </a:r>
            <a:r>
              <a:rPr lang="zh-CN" altLang="en-GB" sz="2800" b="1" dirty="0">
                <a:latin typeface="宋体" panose="02010600030101010101" pitchFamily="2" charset="-122"/>
              </a:rPr>
              <a:t>位置时，成倒立、放大的实像，</a:t>
            </a:r>
            <a:r>
              <a:rPr lang="en-GB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红线</a:t>
            </a:r>
            <a:r>
              <a:rPr lang="en-GB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r>
              <a:rPr lang="zh-CN" altLang="en-GB" sz="2800" b="1" dirty="0">
                <a:latin typeface="宋体" panose="02010600030101010101" pitchFamily="2" charset="-122"/>
              </a:rPr>
              <a:t>透镜在</a:t>
            </a:r>
            <a:r>
              <a:rPr lang="en-GB" altLang="zh-CN" sz="2800" b="1" dirty="0">
                <a:latin typeface="宋体" panose="02010600030101010101" pitchFamily="2" charset="-122"/>
              </a:rPr>
              <a:t>x</a:t>
            </a:r>
            <a:r>
              <a:rPr lang="en-GB" altLang="zh-CN" sz="2800" b="1" baseline="-25000" dirty="0">
                <a:latin typeface="宋体" panose="02010600030101010101" pitchFamily="2" charset="-122"/>
              </a:rPr>
              <a:t>2</a:t>
            </a:r>
            <a:r>
              <a:rPr lang="zh-CN" altLang="en-GB" sz="2800" b="1" dirty="0">
                <a:latin typeface="宋体" panose="02010600030101010101" pitchFamily="2" charset="-122"/>
              </a:rPr>
              <a:t>位置时，成倒立、缩小的实像。</a:t>
            </a:r>
            <a:r>
              <a:rPr lang="zh-CN" altLang="en-GB" sz="1800" dirty="0"/>
              <a:t> </a:t>
            </a:r>
            <a:r>
              <a:rPr lang="en-GB" altLang="zh-CN" sz="2800" b="1" dirty="0">
                <a:solidFill>
                  <a:srgbClr val="00B05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B050"/>
                </a:solidFill>
                <a:latin typeface="宋体" panose="02010600030101010101" pitchFamily="2" charset="-122"/>
              </a:rPr>
              <a:t>绿线</a:t>
            </a:r>
            <a:r>
              <a:rPr lang="en-GB" altLang="zh-CN" sz="2800" b="1" dirty="0">
                <a:solidFill>
                  <a:srgbClr val="00B050"/>
                </a:solidFill>
                <a:latin typeface="宋体" panose="0201060003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474403" y="2295840"/>
                <a:ext cx="1789300" cy="72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03" y="2295840"/>
                <a:ext cx="1789300" cy="72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111240" y="2982580"/>
                <a:ext cx="3062612" cy="72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40" y="2982580"/>
                <a:ext cx="3062612" cy="7244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580843" y="3890963"/>
                <a:ext cx="1576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43" y="3890963"/>
                <a:ext cx="1576418" cy="400110"/>
              </a:xfrm>
              <a:prstGeom prst="rect">
                <a:avLst/>
              </a:prstGeom>
              <a:blipFill>
                <a:blip r:embed="rId1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01720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365 0.00047 " pathEditMode="relative" rAng="0" ptsTypes="AA">
                                      <p:cBhvr>
                                        <p:cTn id="31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4" grpId="0" animBg="1"/>
      <p:bldP spid="71" grpId="0"/>
      <p:bldP spid="3074" grpId="0" animBg="1"/>
      <p:bldP spid="77" grpId="0"/>
      <p:bldP spid="35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435637"/>
              </p:ext>
            </p:extLst>
          </p:nvPr>
        </p:nvGraphicFramePr>
        <p:xfrm>
          <a:off x="4085610" y="3007168"/>
          <a:ext cx="376631" cy="145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371527" imgH="2019048" progId="Paint.Picture">
                  <p:embed/>
                </p:oleObj>
              </mc:Choice>
              <mc:Fallback>
                <p:oleObj name="位图图像" r:id="rId3" imgW="371527" imgH="2019048" progId="Paint.Picture">
                  <p:embed/>
                  <p:pic>
                    <p:nvPicPr>
                      <p:cNvPr id="174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610" y="3007168"/>
                        <a:ext cx="376631" cy="1456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1010620"/>
            <a:ext cx="392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薄凸透镜焦距的测定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824" y="1672145"/>
            <a:ext cx="6580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）辅助透镜法测定凹透镜的焦距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279009" y="3740248"/>
            <a:ext cx="60403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758440" y="2965553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63648" y="3230294"/>
            <a:ext cx="0" cy="97023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3985260" y="37250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284864" y="2931273"/>
                <a:ext cx="29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4" y="2931273"/>
                <a:ext cx="297180" cy="369332"/>
              </a:xfrm>
              <a:prstGeom prst="rect">
                <a:avLst/>
              </a:prstGeom>
              <a:blipFill>
                <a:blip r:embed="rId7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144386" y="3369415"/>
                <a:ext cx="361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86" y="3369415"/>
                <a:ext cx="3616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3882277" y="3329173"/>
                <a:ext cx="361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277" y="3329173"/>
                <a:ext cx="361620" cy="369332"/>
              </a:xfrm>
              <a:prstGeom prst="rect">
                <a:avLst/>
              </a:prstGeom>
              <a:blipFill>
                <a:blip r:embed="rId9"/>
                <a:stretch>
                  <a:fillRect l="-508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V="1">
            <a:off x="463648" y="2965553"/>
            <a:ext cx="2351499" cy="7746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94493" y="3755488"/>
            <a:ext cx="2335009" cy="73129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5" idx="0"/>
          </p:cNvCxnSpPr>
          <p:nvPr/>
        </p:nvCxnSpPr>
        <p:spPr>
          <a:xfrm>
            <a:off x="2815147" y="2965553"/>
            <a:ext cx="1456306" cy="4787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783698" y="4046060"/>
            <a:ext cx="1444823" cy="43310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182486" y="3087364"/>
            <a:ext cx="0" cy="127508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4238146" y="3751110"/>
            <a:ext cx="991965" cy="297353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263390" y="3424649"/>
            <a:ext cx="927735" cy="29962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320097" y="3440316"/>
            <a:ext cx="1949409" cy="29482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4191940" y="3745361"/>
            <a:ext cx="2077566" cy="31272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6296558" y="3301063"/>
                <a:ext cx="361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558" y="3301063"/>
                <a:ext cx="361620" cy="369332"/>
              </a:xfrm>
              <a:prstGeom prst="rect">
                <a:avLst/>
              </a:prstGeom>
              <a:blipFill>
                <a:blip r:embed="rId10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76"/>
          <p:cNvCxnSpPr/>
          <p:nvPr/>
        </p:nvCxnSpPr>
        <p:spPr>
          <a:xfrm>
            <a:off x="6269506" y="3136308"/>
            <a:ext cx="0" cy="1275086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4271453" y="4695309"/>
            <a:ext cx="2047872" cy="771465"/>
            <a:chOff x="4271453" y="4695309"/>
            <a:chExt cx="2047872" cy="771465"/>
          </a:xfrm>
        </p:grpSpPr>
        <p:cxnSp>
          <p:nvCxnSpPr>
            <p:cNvPr id="66" name="直接箭头连接符 65"/>
            <p:cNvCxnSpPr/>
            <p:nvPr/>
          </p:nvCxnSpPr>
          <p:spPr>
            <a:xfrm>
              <a:off x="4271453" y="4695825"/>
              <a:ext cx="9196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4271453" y="5153025"/>
              <a:ext cx="20478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4588669" y="4695309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669" y="4695309"/>
                  <a:ext cx="36162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5191125" y="5097442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125" y="5097442"/>
                  <a:ext cx="361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729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6879980" y="3296875"/>
                <a:ext cx="2044213" cy="876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0" y="3296875"/>
                <a:ext cx="2044213" cy="8765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48571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6" grpId="0"/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977174"/>
            <a:ext cx="3509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等高共轴调节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32" y="1714951"/>
            <a:ext cx="9061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粗调：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将照明光源、带箭孔的物屏、待测透镜、白色像屏、平面反射镜依次放在光具座的导轨上，调节各光学元件的光轴，使之等高共轴并平行于导轨的基线。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432" y="4181244"/>
            <a:ext cx="90614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细调：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利用自准直法透镜成象规律判断是否共轴，并进一步调至共轴。</a:t>
            </a:r>
            <a:r>
              <a:rPr lang="zh-CN" altLang="en-US" sz="2800" b="1" dirty="0">
                <a:solidFill>
                  <a:srgbClr val="C00000"/>
                </a:solidFill>
              </a:rPr>
              <a:t>所成像往哪边偏，透镜往哪边移。</a:t>
            </a:r>
          </a:p>
        </p:txBody>
      </p:sp>
    </p:spTree>
    <p:extLst>
      <p:ext uri="{BB962C8B-B14F-4D97-AF65-F5344CB8AC3E}">
        <p14:creationId xmlns:p14="http://schemas.microsoft.com/office/powerpoint/2010/main" val="2817292554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977174"/>
            <a:ext cx="5817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自准直法测量凸透镜焦距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0807" y="1943264"/>
            <a:ext cx="3516863" cy="2303950"/>
            <a:chOff x="2520807" y="1943264"/>
            <a:chExt cx="3516863" cy="230395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520807" y="2882710"/>
              <a:ext cx="33818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340755" y="2076392"/>
              <a:ext cx="113414" cy="1549390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048285" y="2478884"/>
              <a:ext cx="0" cy="722046"/>
            </a:xfrm>
            <a:prstGeom prst="straightConnector1">
              <a:avLst/>
            </a:prstGeom>
            <a:ln w="254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902610" y="1943264"/>
              <a:ext cx="135060" cy="1820697"/>
              <a:chOff x="8692417" y="2224088"/>
              <a:chExt cx="135060" cy="1820697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8692417" y="2224088"/>
                <a:ext cx="0" cy="178520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8692417" y="2243406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692417" y="2429940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8692417" y="2605977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8692417" y="2763115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692417" y="2949649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8692417" y="3125686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692417" y="3309760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8692417" y="3496294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8692417" y="3672331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8692417" y="3867945"/>
                <a:ext cx="135060" cy="1768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>
            <a:xfrm>
              <a:off x="3048285" y="2501993"/>
              <a:ext cx="2854325" cy="801897"/>
            </a:xfrm>
            <a:prstGeom prst="line">
              <a:avLst/>
            </a:prstGeom>
            <a:ln w="25400">
              <a:solidFill>
                <a:srgbClr val="7030A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3057075" y="2536347"/>
              <a:ext cx="2845534" cy="664583"/>
            </a:xfrm>
            <a:prstGeom prst="line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1" idx="0"/>
            </p:cNvCxnSpPr>
            <p:nvPr/>
          </p:nvCxnSpPr>
          <p:spPr>
            <a:xfrm flipH="1" flipV="1">
              <a:off x="4397462" y="2076392"/>
              <a:ext cx="1496356" cy="444375"/>
            </a:xfrm>
            <a:prstGeom prst="line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11" idx="4"/>
            </p:cNvCxnSpPr>
            <p:nvPr/>
          </p:nvCxnSpPr>
          <p:spPr>
            <a:xfrm flipH="1">
              <a:off x="4397462" y="3291494"/>
              <a:ext cx="1505147" cy="334288"/>
            </a:xfrm>
            <a:prstGeom prst="line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1" idx="4"/>
            </p:cNvCxnSpPr>
            <p:nvPr/>
          </p:nvCxnSpPr>
          <p:spPr>
            <a:xfrm flipH="1" flipV="1">
              <a:off x="3048284" y="3213010"/>
              <a:ext cx="1349178" cy="41277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0"/>
            </p:cNvCxnSpPr>
            <p:nvPr/>
          </p:nvCxnSpPr>
          <p:spPr>
            <a:xfrm flipH="1">
              <a:off x="3048284" y="2076392"/>
              <a:ext cx="1349178" cy="42560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932712" y="2129532"/>
              <a:ext cx="47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3048284" y="2506626"/>
              <a:ext cx="0" cy="792630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3057075" y="3538303"/>
              <a:ext cx="1340387" cy="708911"/>
              <a:chOff x="5846882" y="3819127"/>
              <a:chExt cx="1340387" cy="708911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5846882" y="4044785"/>
                <a:ext cx="0" cy="4832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187269" y="4044785"/>
                <a:ext cx="0" cy="4832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5846882" y="4299438"/>
                <a:ext cx="134038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6328678" y="3819127"/>
                <a:ext cx="4760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2932712" y="3254768"/>
              <a:ext cx="47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A’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123272"/>
                  </p:ext>
                </p:extLst>
              </p:nvPr>
            </p:nvGraphicFramePr>
            <p:xfrm>
              <a:off x="1163708" y="5276977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实验次数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焦距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123272"/>
                  </p:ext>
                </p:extLst>
              </p:nvPr>
            </p:nvGraphicFramePr>
            <p:xfrm>
              <a:off x="1163708" y="5276977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实验次数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09836" r="-3024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2520807" y="4844043"/>
            <a:ext cx="395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自准直法测量凸透镜焦距实验记录表</a:t>
            </a: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6753169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977174"/>
            <a:ext cx="5817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物距像距法测凸透镜焦距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522" y="1447728"/>
            <a:ext cx="8187828" cy="2354050"/>
            <a:chOff x="279009" y="2735908"/>
            <a:chExt cx="8187828" cy="235405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279009" y="3740248"/>
              <a:ext cx="60403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2758440" y="2965553"/>
              <a:ext cx="113414" cy="1549390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V="1">
              <a:off x="463648" y="3230294"/>
              <a:ext cx="0" cy="50995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485079" y="3230293"/>
              <a:ext cx="2273361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985260" y="3725008"/>
              <a:ext cx="4572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2862865" y="3230556"/>
              <a:ext cx="2333975" cy="104426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485079" y="3230293"/>
              <a:ext cx="4711761" cy="104452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284864" y="293127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64" y="2931273"/>
                  <a:ext cx="29718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组合 47"/>
            <p:cNvGrpSpPr/>
            <p:nvPr/>
          </p:nvGrpSpPr>
          <p:grpSpPr>
            <a:xfrm>
              <a:off x="5196840" y="3747867"/>
              <a:ext cx="383050" cy="707094"/>
              <a:chOff x="5196840" y="3747867"/>
              <a:chExt cx="383050" cy="707094"/>
            </a:xfrm>
          </p:grpSpPr>
          <p:cxnSp>
            <p:nvCxnSpPr>
              <p:cNvPr id="49" name="直接箭头连接符 48"/>
              <p:cNvCxnSpPr/>
              <p:nvPr/>
            </p:nvCxnSpPr>
            <p:spPr>
              <a:xfrm>
                <a:off x="5196840" y="3747867"/>
                <a:ext cx="0" cy="52695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5218270" y="4085629"/>
                    <a:ext cx="36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270" y="4085629"/>
                    <a:ext cx="36162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3882277" y="3329173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277" y="3329173"/>
                  <a:ext cx="36162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85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/>
            <p:cNvGrpSpPr/>
            <p:nvPr/>
          </p:nvGrpSpPr>
          <p:grpSpPr>
            <a:xfrm>
              <a:off x="433454" y="4668053"/>
              <a:ext cx="2407505" cy="369332"/>
              <a:chOff x="433454" y="4668053"/>
              <a:chExt cx="2407505" cy="369332"/>
            </a:xfrm>
          </p:grpSpPr>
          <p:cxnSp>
            <p:nvCxnSpPr>
              <p:cNvPr id="53" name="直接箭头连接符 52"/>
              <p:cNvCxnSpPr/>
              <p:nvPr/>
            </p:nvCxnSpPr>
            <p:spPr>
              <a:xfrm>
                <a:off x="433454" y="4739640"/>
                <a:ext cx="240750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1390015" y="4668053"/>
                    <a:ext cx="2667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015" y="4668053"/>
                    <a:ext cx="2667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63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组合 54"/>
            <p:cNvGrpSpPr/>
            <p:nvPr/>
          </p:nvGrpSpPr>
          <p:grpSpPr>
            <a:xfrm>
              <a:off x="2840959" y="4720626"/>
              <a:ext cx="2413361" cy="369332"/>
              <a:chOff x="2840959" y="4720626"/>
              <a:chExt cx="2413361" cy="36933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>
                <a:off x="2840959" y="4739640"/>
                <a:ext cx="24133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4039341" y="4720626"/>
                    <a:ext cx="2667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341" y="4720626"/>
                    <a:ext cx="2667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325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组合 57"/>
            <p:cNvGrpSpPr/>
            <p:nvPr/>
          </p:nvGrpSpPr>
          <p:grpSpPr>
            <a:xfrm>
              <a:off x="2815147" y="4270295"/>
              <a:ext cx="1247940" cy="369332"/>
              <a:chOff x="2815147" y="4270295"/>
              <a:chExt cx="1247940" cy="369332"/>
            </a:xfrm>
          </p:grpSpPr>
          <p:cxnSp>
            <p:nvCxnSpPr>
              <p:cNvPr id="59" name="直接箭头连接符 58"/>
              <p:cNvCxnSpPr/>
              <p:nvPr/>
            </p:nvCxnSpPr>
            <p:spPr>
              <a:xfrm>
                <a:off x="2815147" y="4615481"/>
                <a:ext cx="12479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334120" y="4270295"/>
                    <a:ext cx="2667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120" y="4270295"/>
                    <a:ext cx="2667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818" r="-25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6453554" y="2735908"/>
                  <a:ext cx="2013283" cy="850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554" y="2735908"/>
                  <a:ext cx="2013283" cy="8509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6564844" y="4030929"/>
                  <a:ext cx="1790701" cy="8699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844" y="4030929"/>
                  <a:ext cx="1790701" cy="8699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012731"/>
                  </p:ext>
                </p:extLst>
              </p:nvPr>
            </p:nvGraphicFramePr>
            <p:xfrm>
              <a:off x="1333500" y="4258261"/>
              <a:ext cx="6096000" cy="1865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8195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实验次数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82652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物距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i="0" dirty="0">
                              <a:latin typeface="+mn-lt"/>
                            </a:rPr>
                            <a:t>相距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37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焦距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351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012731"/>
                  </p:ext>
                </p:extLst>
              </p:nvPr>
            </p:nvGraphicFramePr>
            <p:xfrm>
              <a:off x="1333500" y="4258261"/>
              <a:ext cx="6096000" cy="1865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8195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实验次数</a:t>
                          </a:r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50100" t="-7937" r="-50699" b="-4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300800" t="-7937" r="-160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82652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00" t="-211475" r="-302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00" t="-311475" r="-302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37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2"/>
                          <a:stretch>
                            <a:fillRect l="-400" t="-411475" r="-302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351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文本框 64"/>
          <p:cNvSpPr txBox="1"/>
          <p:nvPr/>
        </p:nvSpPr>
        <p:spPr>
          <a:xfrm>
            <a:off x="2526506" y="3812375"/>
            <a:ext cx="43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物距像距法测量凸透镜焦距实验记录表</a:t>
            </a: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06295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977174"/>
            <a:ext cx="81259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共轭法（二次成像法）测凸透镜焦距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047272"/>
                  </p:ext>
                </p:extLst>
              </p:nvPr>
            </p:nvGraphicFramePr>
            <p:xfrm>
              <a:off x="1244410" y="464466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实验次数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37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焦距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351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047272"/>
                  </p:ext>
                </p:extLst>
              </p:nvPr>
            </p:nvGraphicFramePr>
            <p:xfrm>
              <a:off x="1244410" y="464466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实验次数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06452" r="-302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" t="-209836" r="-3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37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" t="-309836" r="-3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351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文本框 64"/>
          <p:cNvSpPr txBox="1"/>
          <p:nvPr/>
        </p:nvSpPr>
        <p:spPr>
          <a:xfrm>
            <a:off x="2526506" y="4231468"/>
            <a:ext cx="43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共轭法测量凸透镜焦距实验记录表</a:t>
            </a: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8755" y="1720863"/>
            <a:ext cx="6040316" cy="2462694"/>
            <a:chOff x="279009" y="2293098"/>
            <a:chExt cx="6040316" cy="2462694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79009" y="3102073"/>
              <a:ext cx="60403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2758440" y="2327378"/>
              <a:ext cx="113414" cy="1549390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463648" y="2592119"/>
              <a:ext cx="0" cy="50995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485079" y="2592118"/>
              <a:ext cx="2273361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3985260" y="3086833"/>
              <a:ext cx="4572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2862865" y="2592381"/>
              <a:ext cx="2333975" cy="104426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85079" y="2592118"/>
              <a:ext cx="4711761" cy="104452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284864" y="2293098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64" y="2293098"/>
                  <a:ext cx="29718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5196840" y="3109692"/>
              <a:ext cx="383050" cy="707094"/>
              <a:chOff x="5196840" y="3747867"/>
              <a:chExt cx="383050" cy="707094"/>
            </a:xfrm>
          </p:grpSpPr>
          <p:cxnSp>
            <p:nvCxnSpPr>
              <p:cNvPr id="69" name="直接箭头连接符 68"/>
              <p:cNvCxnSpPr/>
              <p:nvPr/>
            </p:nvCxnSpPr>
            <p:spPr>
              <a:xfrm>
                <a:off x="5196840" y="3747867"/>
                <a:ext cx="0" cy="52695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5218270" y="4085629"/>
                    <a:ext cx="36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2" name="文本框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270" y="4085629"/>
                    <a:ext cx="3616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3882277" y="2690998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277" y="2690998"/>
                  <a:ext cx="3616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00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/>
            <p:cNvCxnSpPr/>
            <p:nvPr/>
          </p:nvCxnSpPr>
          <p:spPr>
            <a:xfrm>
              <a:off x="582044" y="4307205"/>
              <a:ext cx="47062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/>
                <p:cNvSpPr txBox="1"/>
                <p:nvPr/>
              </p:nvSpPr>
              <p:spPr>
                <a:xfrm>
                  <a:off x="2458912" y="4386460"/>
                  <a:ext cx="952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&gt;4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912" y="4386460"/>
                  <a:ext cx="95250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椭圆 73"/>
            <p:cNvSpPr/>
            <p:nvPr/>
          </p:nvSpPr>
          <p:spPr>
            <a:xfrm>
              <a:off x="4158912" y="2312138"/>
              <a:ext cx="113414" cy="1549390"/>
            </a:xfrm>
            <a:prstGeom prst="ellipse">
              <a:avLst/>
            </a:prstGeom>
            <a:solidFill>
              <a:schemeClr val="bg1"/>
            </a:solidFill>
            <a:ln w="254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815147" y="3700555"/>
              <a:ext cx="1428750" cy="369332"/>
              <a:chOff x="2815147" y="4338730"/>
              <a:chExt cx="1428750" cy="369332"/>
            </a:xfrm>
          </p:grpSpPr>
          <p:cxnSp>
            <p:nvCxnSpPr>
              <p:cNvPr id="76" name="直接箭头连接符 75"/>
              <p:cNvCxnSpPr/>
              <p:nvPr/>
            </p:nvCxnSpPr>
            <p:spPr>
              <a:xfrm>
                <a:off x="2815147" y="4636863"/>
                <a:ext cx="14287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3373095" y="4338730"/>
                    <a:ext cx="47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3095" y="4338730"/>
                    <a:ext cx="47086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直接连接符 77"/>
            <p:cNvCxnSpPr/>
            <p:nvPr/>
          </p:nvCxnSpPr>
          <p:spPr>
            <a:xfrm>
              <a:off x="463648" y="2594965"/>
              <a:ext cx="4733192" cy="651741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39795" y="2577465"/>
              <a:ext cx="3705485" cy="8352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4282440" y="2600325"/>
              <a:ext cx="918554" cy="62224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5196840" y="3109692"/>
              <a:ext cx="0" cy="137014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5218270" y="3065535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270" y="3065535"/>
                  <a:ext cx="36162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6706376" y="2127499"/>
                <a:ext cx="2312670" cy="95692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76" y="2127499"/>
                <a:ext cx="2312670" cy="9569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38516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977174"/>
            <a:ext cx="58176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辅助透镜法测凹透镜焦距</a:t>
            </a:r>
            <a:endParaRPr lang="zh-CN" altLang="en-US" sz="2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3486"/>
                  </p:ext>
                </p:extLst>
              </p:nvPr>
            </p:nvGraphicFramePr>
            <p:xfrm>
              <a:off x="1244410" y="464466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实验次数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37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焦距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351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3486"/>
                  </p:ext>
                </p:extLst>
              </p:nvPr>
            </p:nvGraphicFramePr>
            <p:xfrm>
              <a:off x="1244410" y="4644662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实验次数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" t="-106452" r="-3020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" t="-209836" r="-302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37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" t="-309836" r="-302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351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文本框 64"/>
          <p:cNvSpPr txBox="1"/>
          <p:nvPr/>
        </p:nvSpPr>
        <p:spPr>
          <a:xfrm>
            <a:off x="2526506" y="4231468"/>
            <a:ext cx="43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辅助透镜法测量凹透镜焦距实验记录表</a:t>
            </a: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9879" y="1832053"/>
            <a:ext cx="8645184" cy="2397086"/>
            <a:chOff x="199879" y="1832053"/>
            <a:chExt cx="8645184" cy="239708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046213"/>
                    </p:ext>
                  </p:extLst>
                </p:nvPr>
              </p:nvGraphicFramePr>
              <p:xfrm>
                <a:off x="4006480" y="1907948"/>
                <a:ext cx="376631" cy="145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位图图像" r:id="rId6" imgW="371527" imgH="2019048" progId="Paint.Picture">
                        <p:embed/>
                      </p:oleObj>
                    </mc:Choice>
                    <mc:Fallback>
                      <p:oleObj name="位图图像" r:id="rId6" imgW="371527" imgH="2019048" progId="Paint.Picture">
                        <p:embed/>
                        <p:pic>
                          <p:nvPicPr>
                            <p:cNvPr id="65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6480" y="1907948"/>
                              <a:ext cx="376631" cy="14569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046213"/>
                    </p:ext>
                  </p:extLst>
                </p:nvPr>
              </p:nvGraphicFramePr>
              <p:xfrm>
                <a:off x="4006480" y="1907948"/>
                <a:ext cx="376631" cy="14569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4" name="位图图像" r:id="rId8" imgW="371527" imgH="2019048" progId="Paint.Picture">
                        <p:embed/>
                      </p:oleObj>
                    </mc:Choice>
                    <mc:Fallback>
                      <p:oleObj name="位图图像" r:id="rId8" imgW="371527" imgH="2019048" progId="Paint.Picture">
                        <p:embed/>
                        <p:pic>
                          <p:nvPicPr>
                            <p:cNvPr id="65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6480" y="1907948"/>
                              <a:ext cx="376631" cy="14569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41" name="直接连接符 40"/>
            <p:cNvCxnSpPr/>
            <p:nvPr/>
          </p:nvCxnSpPr>
          <p:spPr>
            <a:xfrm>
              <a:off x="199879" y="2641028"/>
              <a:ext cx="60403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2679310" y="1866333"/>
              <a:ext cx="113414" cy="1549390"/>
            </a:xfrm>
            <a:prstGeom prst="ellipse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384518" y="2131074"/>
              <a:ext cx="0" cy="970231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3906130" y="2625788"/>
              <a:ext cx="4572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205734" y="183205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34" y="1832053"/>
                  <a:ext cx="29718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065256" y="2270195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256" y="2270195"/>
                  <a:ext cx="36162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3803147" y="2229953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147" y="2229953"/>
                  <a:ext cx="3616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085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>
            <a:xfrm flipV="1">
              <a:off x="384518" y="1866333"/>
              <a:ext cx="2351499" cy="77469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415363" y="2656268"/>
              <a:ext cx="2335009" cy="73129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2" idx="0"/>
            </p:cNvCxnSpPr>
            <p:nvPr/>
          </p:nvCxnSpPr>
          <p:spPr>
            <a:xfrm>
              <a:off x="2736017" y="1866333"/>
              <a:ext cx="1456306" cy="47870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2704568" y="2946840"/>
              <a:ext cx="1444823" cy="4331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03356" y="1988144"/>
              <a:ext cx="0" cy="1275086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4159016" y="2651890"/>
              <a:ext cx="991965" cy="297353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4184260" y="2325429"/>
              <a:ext cx="927735" cy="299626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4240967" y="2341096"/>
              <a:ext cx="1949409" cy="2948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4112810" y="2646141"/>
              <a:ext cx="2077566" cy="31272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217428" y="2201843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428" y="2201843"/>
                  <a:ext cx="36162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1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/>
            <p:cNvCxnSpPr/>
            <p:nvPr/>
          </p:nvCxnSpPr>
          <p:spPr>
            <a:xfrm>
              <a:off x="6190376" y="2037088"/>
              <a:ext cx="0" cy="127508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/>
          </p:nvGrpSpPr>
          <p:grpSpPr>
            <a:xfrm>
              <a:off x="4192323" y="3596089"/>
              <a:ext cx="2047872" cy="633050"/>
              <a:chOff x="4271453" y="4695309"/>
              <a:chExt cx="2047872" cy="633050"/>
            </a:xfrm>
          </p:grpSpPr>
          <p:cxnSp>
            <p:nvCxnSpPr>
              <p:cNvPr id="60" name="直接箭头连接符 59"/>
              <p:cNvCxnSpPr/>
              <p:nvPr/>
            </p:nvCxnSpPr>
            <p:spPr>
              <a:xfrm>
                <a:off x="4271453" y="4695825"/>
                <a:ext cx="9196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4271453" y="5014610"/>
                <a:ext cx="204787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4588669" y="4695309"/>
                    <a:ext cx="36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2" name="文本框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8669" y="4695309"/>
                    <a:ext cx="36162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5191125" y="4959027"/>
                    <a:ext cx="3616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1125" y="4959027"/>
                    <a:ext cx="36162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372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6800850" y="2197655"/>
                  <a:ext cx="2044213" cy="8765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850" y="2197655"/>
                  <a:ext cx="2044213" cy="87652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0167397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数据处理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0013" y="1180385"/>
            <a:ext cx="90614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计算三种方法测得的凸透镜焦距大小和平均值，并做标准偏差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6200" y="4942249"/>
            <a:ext cx="7786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计算凹透镜焦距大小和平均值，并做标准偏差</a:t>
            </a: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601188"/>
                  </p:ext>
                </p:extLst>
              </p:nvPr>
            </p:nvGraphicFramePr>
            <p:xfrm>
              <a:off x="432289" y="2552995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实验次数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焦距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/cm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601188"/>
                  </p:ext>
                </p:extLst>
              </p:nvPr>
            </p:nvGraphicFramePr>
            <p:xfrm>
              <a:off x="432289" y="2552995"/>
              <a:ext cx="6096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8375945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8337754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55378625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8223835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实验次数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84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" t="-109836" r="-3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9836" r="-201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800" t="-109836" r="-102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800" t="-109836" r="-20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303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文本框 38"/>
          <p:cNvSpPr txBox="1"/>
          <p:nvPr/>
        </p:nvSpPr>
        <p:spPr>
          <a:xfrm>
            <a:off x="1719049" y="2134492"/>
            <a:ext cx="395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自准直法测量凸透镜焦距实验记录表</a:t>
            </a:r>
            <a:endParaRPr lang="zh-CN" altLang="en-US" sz="1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6201" y="3713178"/>
                <a:ext cx="2601638" cy="81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1" y="3713178"/>
                <a:ext cx="2601638" cy="813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2821951" y="3453001"/>
                <a:ext cx="3706338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951" y="3453001"/>
                <a:ext cx="3706338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6583510" y="3782066"/>
                <a:ext cx="2100115" cy="525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10" y="3782066"/>
                <a:ext cx="2100115" cy="525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927209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3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243254" y="194468"/>
            <a:ext cx="19724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注意事项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7944" y="1325290"/>
            <a:ext cx="906145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手不能触摸光学元件的光学面，若光学面被污染了，用试镜纸轻轻擦拭；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光学元件易碎，轻拿轻放；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</a:pP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人眼对成像的清晰度分辨能力不强，在一定范围内都可呈清晰的像。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603316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1963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结束语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56642" y="2402070"/>
            <a:ext cx="56116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zh-CN" altLang="en-US" sz="80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9525" y="473612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feedback to me by email: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longxu@swu.edu.cn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823541"/>
      </p:ext>
    </p:extLst>
  </p:cSld>
  <p:clrMapOvr>
    <a:masterClrMapping/>
  </p:clrMapOvr>
  <p:transition advTm="40209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实验背景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074" name="Picture 2" descr="https://timgsa.baidu.com/timg?image&amp;quality=80&amp;size=b9999_10000&amp;sec=1493723251111&amp;di=99c2790e822ce5c806223888aa29649d&amp;imgtype=0&amp;src=http%3A%2F%2Fimage.cn.made-in-china.com%2F2f0j01zCoTvItyYMqE%2F%25E9%2580%258F%25E9%2595%259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9"/>
          <a:stretch/>
        </p:blipFill>
        <p:spPr bwMode="auto">
          <a:xfrm>
            <a:off x="76200" y="1057275"/>
            <a:ext cx="3124200" cy="195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l="8992"/>
          <a:stretch/>
        </p:blipFill>
        <p:spPr>
          <a:xfrm>
            <a:off x="7251555" y="3599594"/>
            <a:ext cx="1727886" cy="19584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4"/>
          <a:stretch/>
        </p:blipFill>
        <p:spPr>
          <a:xfrm>
            <a:off x="18041" y="3659478"/>
            <a:ext cx="3410356" cy="1715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35" y="3599594"/>
            <a:ext cx="3377288" cy="1892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0"/>
          <a:stretch/>
        </p:blipFill>
        <p:spPr>
          <a:xfrm>
            <a:off x="2092496" y="1063747"/>
            <a:ext cx="3894443" cy="1952014"/>
          </a:xfrm>
          <a:prstGeom prst="rect">
            <a:avLst/>
          </a:prstGeom>
        </p:spPr>
      </p:pic>
      <p:pic>
        <p:nvPicPr>
          <p:cNvPr id="9" name="Picture 6" descr="https://timgsa.baidu.com/timg?image&amp;quality=80&amp;size=b9999_10000&amp;sec=1493723545505&amp;di=ccee4cdb26630d5ac0cd585577361606&amp;imgtype=0&amp;src=http%3A%2F%2Fs5.cdn.deahu.com%2Fjingyan%2Fimage_cluster%2F2015-01-10%2F4%2F1884029_49CD68AE44FB99E56A65C2FB4BA4EE7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10" y="1061864"/>
            <a:ext cx="3380444" cy="195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95431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5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26972" y="2260663"/>
            <a:ext cx="3381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946920" y="1454345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endCxn id="41" idx="0"/>
          </p:cNvCxnSpPr>
          <p:nvPr/>
        </p:nvCxnSpPr>
        <p:spPr>
          <a:xfrm>
            <a:off x="326204" y="1451143"/>
            <a:ext cx="1677423" cy="320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26204" y="3007815"/>
            <a:ext cx="1677423" cy="320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0"/>
          </p:cNvCxnSpPr>
          <p:nvPr/>
        </p:nvCxnSpPr>
        <p:spPr>
          <a:xfrm>
            <a:off x="2003627" y="1454345"/>
            <a:ext cx="1322707" cy="82334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1" idx="4"/>
          </p:cNvCxnSpPr>
          <p:nvPr/>
        </p:nvCxnSpPr>
        <p:spPr>
          <a:xfrm flipV="1">
            <a:off x="2003627" y="2277692"/>
            <a:ext cx="1332663" cy="72604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3282007" y="2239861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995903" y="2873911"/>
            <a:ext cx="1340387" cy="708911"/>
            <a:chOff x="5846882" y="3819127"/>
            <a:chExt cx="1340387" cy="708911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8872" y="96021"/>
            <a:ext cx="454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几何光学知识点回顾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4762560" y="2267281"/>
            <a:ext cx="3381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582508" y="1460963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41070" y="2246479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5298923" y="2802522"/>
            <a:ext cx="1340387" cy="708911"/>
            <a:chOff x="5846882" y="3819127"/>
            <a:chExt cx="1340387" cy="708911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箭头连接符 76"/>
          <p:cNvCxnSpPr>
            <a:endCxn id="61" idx="4"/>
          </p:cNvCxnSpPr>
          <p:nvPr/>
        </p:nvCxnSpPr>
        <p:spPr>
          <a:xfrm>
            <a:off x="5288966" y="2265080"/>
            <a:ext cx="1350249" cy="74527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61" idx="0"/>
          </p:cNvCxnSpPr>
          <p:nvPr/>
        </p:nvCxnSpPr>
        <p:spPr>
          <a:xfrm flipV="1">
            <a:off x="5304766" y="1460963"/>
            <a:ext cx="1334449" cy="79371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6658158" y="1469907"/>
            <a:ext cx="1677423" cy="320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658158" y="3026579"/>
            <a:ext cx="1677423" cy="320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690236" y="4972498"/>
            <a:ext cx="4543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4510184" y="4166180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187796" y="4389721"/>
            <a:ext cx="88032" cy="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3226599" y="5507739"/>
            <a:ext cx="1340387" cy="708911"/>
            <a:chOff x="5846882" y="3819127"/>
            <a:chExt cx="1340387" cy="708911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3226599" y="3767385"/>
            <a:ext cx="0" cy="1948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3216371" y="4414687"/>
            <a:ext cx="2348453" cy="98251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5" idx="2"/>
            <a:endCxn id="84" idx="0"/>
          </p:cNvCxnSpPr>
          <p:nvPr/>
        </p:nvCxnSpPr>
        <p:spPr>
          <a:xfrm flipV="1">
            <a:off x="3187796" y="4166180"/>
            <a:ext cx="1379095" cy="26755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84" idx="0"/>
          </p:cNvCxnSpPr>
          <p:nvPr/>
        </p:nvCxnSpPr>
        <p:spPr>
          <a:xfrm>
            <a:off x="4566891" y="4166180"/>
            <a:ext cx="984134" cy="45068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5564825" y="4153664"/>
            <a:ext cx="135060" cy="1820697"/>
            <a:chOff x="8692417" y="2224088"/>
            <a:chExt cx="135060" cy="1820697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8692417" y="2224088"/>
              <a:ext cx="0" cy="17852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692417" y="2243406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692417" y="2429940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8692417" y="2605977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692417" y="2763115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8692417" y="2949649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8692417" y="3125686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8692417" y="3309760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8692417" y="3496294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8692417" y="3672331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8692417" y="3867945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直接箭头连接符 154"/>
          <p:cNvCxnSpPr>
            <a:endCxn id="84" idx="6"/>
          </p:cNvCxnSpPr>
          <p:nvPr/>
        </p:nvCxnSpPr>
        <p:spPr>
          <a:xfrm flipH="1">
            <a:off x="4623598" y="4610845"/>
            <a:ext cx="892486" cy="3300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 flipH="1">
            <a:off x="4555413" y="5375443"/>
            <a:ext cx="1002512" cy="36828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 flipH="1" flipV="1">
            <a:off x="3202412" y="5533960"/>
            <a:ext cx="1362837" cy="1848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H="1">
            <a:off x="3187796" y="4985036"/>
            <a:ext cx="1309924" cy="54680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3186400" y="5477348"/>
            <a:ext cx="88032" cy="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4820963" y="4599868"/>
            <a:ext cx="7438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4814064" y="5375443"/>
            <a:ext cx="74386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00013" y="888217"/>
            <a:ext cx="39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凸透镜成像规律</a:t>
            </a:r>
          </a:p>
        </p:txBody>
      </p:sp>
    </p:spTree>
    <p:extLst>
      <p:ext uri="{BB962C8B-B14F-4D97-AF65-F5344CB8AC3E}">
        <p14:creationId xmlns:p14="http://schemas.microsoft.com/office/powerpoint/2010/main" val="343383820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61" grpId="0" animBg="1"/>
      <p:bldP spid="66" grpId="0" animBg="1"/>
      <p:bldP spid="84" grpId="0" animBg="1"/>
      <p:bldP spid="85" grpId="0" animBg="1"/>
      <p:bldP spid="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5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8872" y="96021"/>
            <a:ext cx="454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几何光学知识点回顾</a:t>
            </a:r>
          </a:p>
        </p:txBody>
      </p:sp>
      <p:cxnSp>
        <p:nvCxnSpPr>
          <p:cNvPr id="60" name="直接连接符 59"/>
          <p:cNvCxnSpPr/>
          <p:nvPr/>
        </p:nvCxnSpPr>
        <p:spPr>
          <a:xfrm>
            <a:off x="715702" y="2321753"/>
            <a:ext cx="4504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535650" y="1515435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4257" y="2300951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252065" y="2856994"/>
            <a:ext cx="1340387" cy="708911"/>
            <a:chOff x="5846882" y="3819127"/>
            <a:chExt cx="1340387" cy="708911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箭头连接符 76"/>
          <p:cNvCxnSpPr>
            <a:endCxn id="61" idx="4"/>
          </p:cNvCxnSpPr>
          <p:nvPr/>
        </p:nvCxnSpPr>
        <p:spPr>
          <a:xfrm>
            <a:off x="715213" y="2338919"/>
            <a:ext cx="1877144" cy="72590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6" idx="6"/>
            <a:endCxn id="61" idx="0"/>
          </p:cNvCxnSpPr>
          <p:nvPr/>
        </p:nvCxnSpPr>
        <p:spPr>
          <a:xfrm flipV="1">
            <a:off x="746169" y="1515435"/>
            <a:ext cx="1846188" cy="81647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2611300" y="1524379"/>
            <a:ext cx="1984680" cy="79850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611300" y="2331678"/>
            <a:ext cx="1993473" cy="74937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4582178" y="2295090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734443" y="3388818"/>
            <a:ext cx="1857914" cy="753469"/>
            <a:chOff x="5329355" y="3810521"/>
            <a:chExt cx="1857914" cy="753469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5329355" y="4080737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5329355" y="4299438"/>
              <a:ext cx="18579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/>
                <p:cNvSpPr txBox="1"/>
                <p:nvPr/>
              </p:nvSpPr>
              <p:spPr>
                <a:xfrm>
                  <a:off x="6041111" y="3810521"/>
                  <a:ext cx="4760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11" y="3810521"/>
                  <a:ext cx="47605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/>
          <p:cNvGrpSpPr/>
          <p:nvPr/>
        </p:nvGrpSpPr>
        <p:grpSpPr>
          <a:xfrm>
            <a:off x="2592356" y="3397424"/>
            <a:ext cx="2073077" cy="738351"/>
            <a:chOff x="5329355" y="3825639"/>
            <a:chExt cx="2073077" cy="738351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5329355" y="4080737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402432" y="4051296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5329355" y="4299438"/>
              <a:ext cx="20730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6431712" y="3825639"/>
                  <a:ext cx="4760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712" y="3825639"/>
                  <a:ext cx="47605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6254707" y="1931532"/>
                <a:ext cx="2013283" cy="85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07" y="1931532"/>
                <a:ext cx="2013283" cy="8509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连接符 52"/>
          <p:cNvCxnSpPr/>
          <p:nvPr/>
        </p:nvCxnSpPr>
        <p:spPr>
          <a:xfrm>
            <a:off x="-17281" y="4842185"/>
            <a:ext cx="58214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2831364" y="4125743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547684" y="5214815"/>
            <a:ext cx="1340387" cy="708911"/>
            <a:chOff x="5846882" y="3819127"/>
            <a:chExt cx="1340387" cy="708911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02461" y="5215557"/>
            <a:ext cx="1340387" cy="708911"/>
            <a:chOff x="5846882" y="3819127"/>
            <a:chExt cx="1340387" cy="708911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895574" y="5232027"/>
            <a:ext cx="1340387" cy="708911"/>
            <a:chOff x="5846882" y="3819127"/>
            <a:chExt cx="1340387" cy="708911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122" name="Picture 2" descr="https://timgsa.baidu.com/timg?image&amp;quality=80&amp;size=b9999_10000&amp;sec=1494508886589&amp;di=762cbb3963c3ac0c58025260d688a9bb&amp;imgtype=0&amp;src=http%3A%2F%2Fimg.article.pchome.net%2F00%2F37%2F67%2F69%2Fpic_lib%2Fwm%2F053c5dc0953041ff1a893385c9a436d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6706" y="4467478"/>
            <a:ext cx="398269" cy="3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/>
          <p:cNvCxnSpPr>
            <a:stCxn id="5122" idx="0"/>
          </p:cNvCxnSpPr>
          <p:nvPr/>
        </p:nvCxnSpPr>
        <p:spPr>
          <a:xfrm>
            <a:off x="1995840" y="4467478"/>
            <a:ext cx="892231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944778" y="4467478"/>
            <a:ext cx="2154761" cy="6493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122" idx="0"/>
          </p:cNvCxnSpPr>
          <p:nvPr/>
        </p:nvCxnSpPr>
        <p:spPr>
          <a:xfrm>
            <a:off x="1995840" y="4467478"/>
            <a:ext cx="3103699" cy="128776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80142" y="3407384"/>
                <a:ext cx="2279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b="1" dirty="0"/>
                  <a:t>，成虚像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42" y="3407384"/>
                <a:ext cx="2279120" cy="400110"/>
              </a:xfrm>
              <a:prstGeom prst="rect">
                <a:avLst/>
              </a:prstGeom>
              <a:blipFill>
                <a:blip r:embed="rId10"/>
                <a:stretch>
                  <a:fillRect l="-268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5880142" y="3912570"/>
                <a:ext cx="26352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b="1" dirty="0"/>
                  <a:t>，平行光</a:t>
                </a:r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42" y="3912570"/>
                <a:ext cx="2635208" cy="400110"/>
              </a:xfrm>
              <a:prstGeom prst="rect">
                <a:avLst/>
              </a:prstGeom>
              <a:blipFill>
                <a:blip r:embed="rId11"/>
                <a:stretch>
                  <a:fillRect l="-23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2" descr="https://timgsa.baidu.com/timg?image&amp;quality=80&amp;size=b9999_10000&amp;sec=1494508886589&amp;di=762cbb3963c3ac0c58025260d688a9bb&amp;imgtype=0&amp;src=http%3A%2F%2Fimg.article.pchome.net%2F00%2F37%2F67%2F69%2Fpic_lib%2Fwm%2F053c5dc0953041ff1a893385c9a436d9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4382" y="4465560"/>
            <a:ext cx="398269" cy="3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接箭头连接符 94"/>
          <p:cNvCxnSpPr/>
          <p:nvPr/>
        </p:nvCxnSpPr>
        <p:spPr>
          <a:xfrm>
            <a:off x="1523516" y="4465560"/>
            <a:ext cx="1372058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2937275" y="4456905"/>
            <a:ext cx="2154761" cy="64930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1542848" y="4483651"/>
            <a:ext cx="3555222" cy="100998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2" descr="https://timgsa.baidu.com/timg?image&amp;quality=80&amp;size=b9999_10000&amp;sec=1494508886589&amp;di=762cbb3963c3ac0c58025260d688a9bb&amp;imgtype=0&amp;src=http%3A%2F%2Fimg.article.pchome.net%2F00%2F37%2F67%2F69%2Fpic_lib%2Fwm%2F053c5dc0953041ff1a893385c9a436d9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7852" y="4456679"/>
            <a:ext cx="398269" cy="3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直接箭头连接符 102"/>
          <p:cNvCxnSpPr/>
          <p:nvPr/>
        </p:nvCxnSpPr>
        <p:spPr>
          <a:xfrm>
            <a:off x="757815" y="4465560"/>
            <a:ext cx="2130256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2946442" y="4456905"/>
            <a:ext cx="2704913" cy="8150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778354" y="4502246"/>
            <a:ext cx="4890903" cy="8118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" descr="https://timgsa.baidu.com/timg?image&amp;quality=80&amp;size=b9999_10000&amp;sec=1494508886589&amp;di=762cbb3963c3ac0c58025260d688a9bb&amp;imgtype=0&amp;src=http%3A%2F%2Fimg.article.pchome.net%2F00%2F37%2F67%2F69%2Fpic_lib%2Fwm%2F053c5dc0953041ff1a893385c9a436d9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347304" y="4821210"/>
            <a:ext cx="538249" cy="5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5863201" y="4411648"/>
                <a:ext cx="3379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b="1" dirty="0"/>
                  <a:t>，倒立放大的实像</a:t>
                </a: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01" y="4411648"/>
                <a:ext cx="3379447" cy="707886"/>
              </a:xfrm>
              <a:prstGeom prst="rect">
                <a:avLst/>
              </a:prstGeom>
              <a:blipFill>
                <a:blip r:embed="rId16"/>
                <a:stretch>
                  <a:fillRect l="-198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5832911" y="5063237"/>
                <a:ext cx="3304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b="1" dirty="0"/>
                  <a:t>，倒立等大的实像</a:t>
                </a:r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911" y="5063237"/>
                <a:ext cx="3304739" cy="400110"/>
              </a:xfrm>
              <a:prstGeom prst="rect">
                <a:avLst/>
              </a:prstGeom>
              <a:blipFill>
                <a:blip r:embed="rId17"/>
                <a:stretch>
                  <a:fillRect l="-185" t="-9231" r="-738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/>
              <p:cNvSpPr txBox="1"/>
              <p:nvPr/>
            </p:nvSpPr>
            <p:spPr>
              <a:xfrm>
                <a:off x="5821957" y="5695868"/>
                <a:ext cx="33156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b="1" dirty="0"/>
                  <a:t>，倒立缩小的实像</a:t>
                </a:r>
              </a:p>
            </p:txBody>
          </p:sp>
        </mc:Choice>
        <mc:Fallback xmlns="">
          <p:sp>
            <p:nvSpPr>
              <p:cNvPr id="109" name="文本框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957" y="5695868"/>
                <a:ext cx="3315693" cy="400110"/>
              </a:xfrm>
              <a:prstGeom prst="rect">
                <a:avLst/>
              </a:prstGeom>
              <a:blipFill>
                <a:blip r:embed="rId18"/>
                <a:stretch>
                  <a:fillRect t="-7576" r="-55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Picture 2" descr="https://timgsa.baidu.com/timg?image&amp;quality=80&amp;size=b9999_10000&amp;sec=1494508886589&amp;di=762cbb3963c3ac0c58025260d688a9bb&amp;imgtype=0&amp;src=http%3A%2F%2Fimg.article.pchome.net%2F00%2F37%2F67%2F69%2Fpic_lib%2Fwm%2F053c5dc0953041ff1a893385c9a436d9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4000" y="4465559"/>
            <a:ext cx="398269" cy="39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文本框 89"/>
          <p:cNvSpPr txBox="1"/>
          <p:nvPr/>
        </p:nvSpPr>
        <p:spPr>
          <a:xfrm>
            <a:off x="100013" y="888217"/>
            <a:ext cx="39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凸透镜成像规律</a:t>
            </a:r>
          </a:p>
        </p:txBody>
      </p:sp>
    </p:spTree>
    <p:extLst>
      <p:ext uri="{BB962C8B-B14F-4D97-AF65-F5344CB8AC3E}">
        <p14:creationId xmlns:p14="http://schemas.microsoft.com/office/powerpoint/2010/main" val="2702767881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9" grpId="0" animBg="1"/>
      <p:bldP spid="100" grpId="0"/>
      <p:bldP spid="54" grpId="0" animBg="1"/>
      <p:bldP spid="13" grpId="0"/>
      <p:bldP spid="88" grpId="0"/>
      <p:bldP spid="107" grpId="0"/>
      <p:bldP spid="108" grpId="0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5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8872" y="96021"/>
            <a:ext cx="454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几何光学知识点回顾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1039142" y="3688997"/>
            <a:ext cx="45045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03498"/>
              </p:ext>
            </p:extLst>
          </p:nvPr>
        </p:nvGraphicFramePr>
        <p:xfrm>
          <a:off x="2942801" y="2960101"/>
          <a:ext cx="37623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371527" imgH="2019048" progId="Paint.Picture">
                  <p:embed/>
                </p:oleObj>
              </mc:Choice>
              <mc:Fallback>
                <p:oleObj name="BMP 图像" r:id="rId4" imgW="371527" imgH="2019048" progId="Paint.Picture">
                  <p:embed/>
                  <p:pic>
                    <p:nvPicPr>
                      <p:cNvPr id="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801" y="2960101"/>
                        <a:ext cx="376237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椭圆 102"/>
          <p:cNvSpPr/>
          <p:nvPr/>
        </p:nvSpPr>
        <p:spPr>
          <a:xfrm>
            <a:off x="1129630" y="3659405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1144740" y="3706309"/>
            <a:ext cx="1957269" cy="599856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175696" y="3121461"/>
            <a:ext cx="1849361" cy="57783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flipV="1">
            <a:off x="3277249" y="2519259"/>
            <a:ext cx="1189244" cy="50681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3261305" y="4306165"/>
            <a:ext cx="1283678" cy="52787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864306" y="3121461"/>
            <a:ext cx="1160752" cy="5673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1864306" y="3688763"/>
            <a:ext cx="1193348" cy="5096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05146" y="2960101"/>
            <a:ext cx="22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实物成虚像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005146" y="3699298"/>
            <a:ext cx="22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虚物成实像</a:t>
            </a:r>
          </a:p>
        </p:txBody>
      </p:sp>
      <p:sp>
        <p:nvSpPr>
          <p:cNvPr id="110" name="椭圆 109"/>
          <p:cNvSpPr/>
          <p:nvPr/>
        </p:nvSpPr>
        <p:spPr>
          <a:xfrm>
            <a:off x="3998475" y="3659405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110" idx="0"/>
          </p:cNvCxnSpPr>
          <p:nvPr/>
        </p:nvCxnSpPr>
        <p:spPr>
          <a:xfrm flipH="1" flipV="1">
            <a:off x="3223541" y="3180888"/>
            <a:ext cx="805890" cy="478517"/>
          </a:xfrm>
          <a:prstGeom prst="straightConnector1">
            <a:avLst/>
          </a:prstGeom>
          <a:ln w="1905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0" idx="4"/>
          </p:cNvCxnSpPr>
          <p:nvPr/>
        </p:nvCxnSpPr>
        <p:spPr>
          <a:xfrm flipH="1">
            <a:off x="3249051" y="3721317"/>
            <a:ext cx="780380" cy="503511"/>
          </a:xfrm>
          <a:prstGeom prst="straightConnector1">
            <a:avLst/>
          </a:prstGeom>
          <a:ln w="19050"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1744589" y="2297004"/>
            <a:ext cx="1292784" cy="80577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861531" y="4299576"/>
            <a:ext cx="1196123" cy="53446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204597" y="3180888"/>
            <a:ext cx="1989822" cy="5078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3223541" y="3721317"/>
            <a:ext cx="1970878" cy="5782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5147985" y="3659170"/>
            <a:ext cx="61912" cy="619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8045" y="1195524"/>
            <a:ext cx="399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凹透镜成像规律</a:t>
            </a:r>
          </a:p>
        </p:txBody>
      </p:sp>
    </p:spTree>
    <p:extLst>
      <p:ext uri="{BB962C8B-B14F-4D97-AF65-F5344CB8AC3E}">
        <p14:creationId xmlns:p14="http://schemas.microsoft.com/office/powerpoint/2010/main" val="2317080222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32" grpId="0"/>
      <p:bldP spid="109" grpId="0"/>
      <p:bldP spid="110" grpId="0" animBg="1"/>
      <p:bldP spid="1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实验目的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72574" y="1497806"/>
            <a:ext cx="8648334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了解简单光路的调整原则与方法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同轴等高”调节；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72573" y="3046413"/>
            <a:ext cx="574445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研究透镜成像的基本规律；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72573" y="4148931"/>
            <a:ext cx="864833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掌握几种测定薄透镜焦距的实验方法，并比较它们的优缺点。</a:t>
            </a:r>
          </a:p>
        </p:txBody>
      </p:sp>
    </p:spTree>
    <p:extLst>
      <p:ext uri="{BB962C8B-B14F-4D97-AF65-F5344CB8AC3E}">
        <p14:creationId xmlns:p14="http://schemas.microsoft.com/office/powerpoint/2010/main" val="4252306032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实验重难点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8843" y="1419871"/>
            <a:ext cx="73420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掌握透镜焦距测量的几种方法。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08843" y="4974163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仪器调整和测量。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38124" y="2241903"/>
            <a:ext cx="3070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）自准直法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04151" y="2179534"/>
            <a:ext cx="32976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）物距像距法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38124" y="3055156"/>
            <a:ext cx="5349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）共轭法（二次成像法）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38124" y="3853014"/>
            <a:ext cx="41184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）辅助透镜成像法</a:t>
            </a:r>
          </a:p>
        </p:txBody>
      </p:sp>
    </p:spTree>
    <p:extLst>
      <p:ext uri="{BB962C8B-B14F-4D97-AF65-F5344CB8AC3E}">
        <p14:creationId xmlns:p14="http://schemas.microsoft.com/office/powerpoint/2010/main" val="755996733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6200" y="1010620"/>
            <a:ext cx="392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薄凸透镜焦距的测定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23824" y="1672145"/>
            <a:ext cx="3070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）自准直法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310614" y="3163534"/>
            <a:ext cx="33818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130562" y="2357216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5838092" y="2759708"/>
            <a:ext cx="0" cy="722046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8692417" y="2224088"/>
            <a:ext cx="135060" cy="1820697"/>
            <a:chOff x="8692417" y="2224088"/>
            <a:chExt cx="135060" cy="182069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8692417" y="2224088"/>
              <a:ext cx="0" cy="17852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8692417" y="2243406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8692417" y="2429940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8692417" y="2605977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692417" y="2763115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8692417" y="2949649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692417" y="3125686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692417" y="3309760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8692417" y="3496294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8692417" y="3672331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8692417" y="3867945"/>
              <a:ext cx="135060" cy="1768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/>
          <p:cNvCxnSpPr/>
          <p:nvPr/>
        </p:nvCxnSpPr>
        <p:spPr>
          <a:xfrm>
            <a:off x="5838092" y="2782817"/>
            <a:ext cx="2854325" cy="801897"/>
          </a:xfrm>
          <a:prstGeom prst="line">
            <a:avLst/>
          </a:prstGeom>
          <a:ln w="25400">
            <a:solidFill>
              <a:srgbClr val="7030A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5846882" y="2817171"/>
            <a:ext cx="2845534" cy="664583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6" idx="0"/>
          </p:cNvCxnSpPr>
          <p:nvPr/>
        </p:nvCxnSpPr>
        <p:spPr>
          <a:xfrm flipH="1" flipV="1">
            <a:off x="7187269" y="2357216"/>
            <a:ext cx="1496356" cy="444375"/>
          </a:xfrm>
          <a:prstGeom prst="line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6" idx="4"/>
          </p:cNvCxnSpPr>
          <p:nvPr/>
        </p:nvCxnSpPr>
        <p:spPr>
          <a:xfrm flipH="1">
            <a:off x="7187269" y="3572318"/>
            <a:ext cx="1505147" cy="334288"/>
          </a:xfrm>
          <a:prstGeom prst="line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" idx="4"/>
          </p:cNvCxnSpPr>
          <p:nvPr/>
        </p:nvCxnSpPr>
        <p:spPr>
          <a:xfrm flipH="1" flipV="1">
            <a:off x="5838091" y="3493834"/>
            <a:ext cx="1349178" cy="41277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" idx="0"/>
          </p:cNvCxnSpPr>
          <p:nvPr/>
        </p:nvCxnSpPr>
        <p:spPr>
          <a:xfrm flipH="1">
            <a:off x="5838091" y="2357216"/>
            <a:ext cx="1349178" cy="425601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5722519" y="2410356"/>
            <a:ext cx="4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5838091" y="2787450"/>
            <a:ext cx="0" cy="79263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5846882" y="3819127"/>
            <a:ext cx="1340387" cy="708911"/>
            <a:chOff x="5846882" y="3819127"/>
            <a:chExt cx="1340387" cy="708911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5846882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187269" y="4044785"/>
              <a:ext cx="0" cy="48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5846882" y="4299438"/>
              <a:ext cx="13403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6328678" y="3819127"/>
              <a:ext cx="47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5722519" y="3535592"/>
            <a:ext cx="4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A’</a:t>
            </a:r>
            <a:endParaRPr lang="zh-CN" altLang="en-US" dirty="0"/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256732" y="2420246"/>
            <a:ext cx="47529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所成像是一个与原物等大的倒立实像</a:t>
            </a:r>
            <a:r>
              <a:rPr lang="en-US" altLang="zh-CN" sz="2800" b="1" dirty="0"/>
              <a:t>A′</a:t>
            </a:r>
            <a:r>
              <a:rPr lang="zh-CN" altLang="en-US" sz="2800" b="1" dirty="0"/>
              <a:t>。</a:t>
            </a:r>
            <a:r>
              <a:rPr lang="zh-CN" altLang="en-US" sz="1800" dirty="0"/>
              <a:t> </a:t>
            </a:r>
          </a:p>
        </p:txBody>
      </p: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263082" y="3652146"/>
            <a:ext cx="50403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所以自准直法的特点是，物、像在同一焦平面上。</a:t>
            </a:r>
            <a:r>
              <a:rPr lang="zh-CN" altLang="en-US" sz="1800" dirty="0"/>
              <a:t> </a:t>
            </a:r>
          </a:p>
        </p:txBody>
      </p:sp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256732" y="5062563"/>
            <a:ext cx="8770327" cy="106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</a:rPr>
              <a:t>自准直法除了用于测量透镜焦距外，还是光学仪器调节中常用的重要方法。</a:t>
            </a:r>
          </a:p>
        </p:txBody>
      </p:sp>
    </p:spTree>
    <p:extLst>
      <p:ext uri="{BB962C8B-B14F-4D97-AF65-F5344CB8AC3E}">
        <p14:creationId xmlns:p14="http://schemas.microsoft.com/office/powerpoint/2010/main" val="2997855484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" y="1010620"/>
            <a:ext cx="392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薄凸透镜焦距的测定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23824" y="1672145"/>
            <a:ext cx="32976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）物距像距法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279009" y="3740248"/>
            <a:ext cx="60403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758440" y="2965553"/>
            <a:ext cx="113414" cy="1549390"/>
          </a:xfrm>
          <a:prstGeom prst="ellipse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63648" y="3230294"/>
            <a:ext cx="0" cy="50995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85079" y="3230293"/>
            <a:ext cx="2273361" cy="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85260" y="3725008"/>
            <a:ext cx="4572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862865" y="3230556"/>
            <a:ext cx="2333975" cy="10442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5079" y="3230293"/>
            <a:ext cx="4711761" cy="10445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84864" y="2931273"/>
                <a:ext cx="297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4" y="2931273"/>
                <a:ext cx="297180" cy="369332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5196840" y="3747867"/>
            <a:ext cx="383050" cy="707094"/>
            <a:chOff x="5196840" y="3747867"/>
            <a:chExt cx="383050" cy="707094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196840" y="3747867"/>
              <a:ext cx="0" cy="5269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218270" y="4085629"/>
                  <a:ext cx="3616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270" y="4085629"/>
                  <a:ext cx="3616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882277" y="3329173"/>
                <a:ext cx="361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277" y="3329173"/>
                <a:ext cx="361620" cy="369332"/>
              </a:xfrm>
              <a:prstGeom prst="rect">
                <a:avLst/>
              </a:prstGeom>
              <a:blipFill>
                <a:blip r:embed="rId6"/>
                <a:stretch>
                  <a:fillRect l="-508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433454" y="4668053"/>
            <a:ext cx="2407505" cy="369332"/>
            <a:chOff x="433454" y="4668053"/>
            <a:chExt cx="2407505" cy="369332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433454" y="4739640"/>
              <a:ext cx="2407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1390015" y="4668053"/>
                  <a:ext cx="266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015" y="4668053"/>
                  <a:ext cx="26670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63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/>
          <p:cNvGrpSpPr/>
          <p:nvPr/>
        </p:nvGrpSpPr>
        <p:grpSpPr>
          <a:xfrm>
            <a:off x="2840959" y="4720626"/>
            <a:ext cx="2413361" cy="369332"/>
            <a:chOff x="2840959" y="4720626"/>
            <a:chExt cx="2413361" cy="369332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2840959" y="4739640"/>
              <a:ext cx="24133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4039341" y="4720626"/>
                  <a:ext cx="266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341" y="4720626"/>
                  <a:ext cx="26670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325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/>
          <p:cNvGrpSpPr/>
          <p:nvPr/>
        </p:nvGrpSpPr>
        <p:grpSpPr>
          <a:xfrm>
            <a:off x="2815147" y="4270295"/>
            <a:ext cx="1247940" cy="369332"/>
            <a:chOff x="2815147" y="4270295"/>
            <a:chExt cx="1247940" cy="36933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2815147" y="4615481"/>
              <a:ext cx="12479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3334120" y="4270295"/>
                  <a:ext cx="266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120" y="4270295"/>
                  <a:ext cx="2667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6818" r="-25000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928350" y="2725486"/>
                <a:ext cx="2013283" cy="85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2725486"/>
                <a:ext cx="2013283" cy="8509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928350" y="4036109"/>
                <a:ext cx="1790701" cy="86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350" y="4036109"/>
                <a:ext cx="1790701" cy="869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075750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1450</Words>
  <Application>Microsoft Office PowerPoint</Application>
  <PresentationFormat>On-screen Show (4:3)</PresentationFormat>
  <Paragraphs>233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宋体</vt:lpstr>
      <vt:lpstr>微软雅黑</vt:lpstr>
      <vt:lpstr>楷体_GB2312</vt:lpstr>
      <vt:lpstr>等线</vt:lpstr>
      <vt:lpstr>Arial</vt:lpstr>
      <vt:lpstr>Calibri</vt:lpstr>
      <vt:lpstr>Calibri Light</vt:lpstr>
      <vt:lpstr>Cambria Math</vt:lpstr>
      <vt:lpstr>Impact</vt:lpstr>
      <vt:lpstr>Tahoma</vt:lpstr>
      <vt:lpstr>Times New Roman</vt:lpstr>
      <vt:lpstr>Wingdings</vt:lpstr>
      <vt:lpstr>Office 主题​​</vt:lpstr>
      <vt:lpstr>BMP 图像</vt:lpstr>
      <vt:lpstr>位图图像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long xu</cp:lastModifiedBy>
  <cp:revision>73</cp:revision>
  <dcterms:created xsi:type="dcterms:W3CDTF">2017-04-28T10:59:52Z</dcterms:created>
  <dcterms:modified xsi:type="dcterms:W3CDTF">2023-02-13T04:28:07Z</dcterms:modified>
</cp:coreProperties>
</file>