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7" r:id="rId3"/>
    <p:sldId id="258" r:id="rId4"/>
    <p:sldId id="259" r:id="rId5"/>
    <p:sldId id="260" r:id="rId6"/>
    <p:sldId id="261" r:id="rId7"/>
    <p:sldId id="304" r:id="rId8"/>
    <p:sldId id="305" r:id="rId9"/>
    <p:sldId id="262" r:id="rId10"/>
    <p:sldId id="306" r:id="rId11"/>
    <p:sldId id="307" r:id="rId12"/>
    <p:sldId id="308" r:id="rId13"/>
    <p:sldId id="300" r:id="rId14"/>
    <p:sldId id="310" r:id="rId15"/>
    <p:sldId id="309" r:id="rId16"/>
    <p:sldId id="301" r:id="rId17"/>
    <p:sldId id="286" r:id="rId18"/>
    <p:sldId id="303" r:id="rId19"/>
    <p:sldId id="311" r:id="rId20"/>
    <p:sldId id="312" r:id="rId21"/>
    <p:sldId id="313" r:id="rId22"/>
    <p:sldId id="302" r:id="rId23"/>
  </p:sldIdLst>
  <p:sldSz cx="9144000" cy="5143500" type="screen16x9"/>
  <p:notesSz cx="6858000" cy="9144000"/>
  <p:embeddedFontLst>
    <p:embeddedFont>
      <p:font typeface="Lobster Two" charset="0"/>
      <p:regular r:id="rId25"/>
      <p:bold r:id="rId26"/>
      <p:italic r:id="rId27"/>
      <p:boldItalic r:id="rId28"/>
    </p:embeddedFont>
    <p:embeddedFont>
      <p:font typeface="Open Sans Medium" charset="0"/>
      <p:regular r:id="rId29"/>
      <p:bold r:id="rId30"/>
      <p:italic r:id="rId31"/>
      <p:boldItalic r:id="rId32"/>
    </p:embeddedFont>
    <p:embeddedFont>
      <p:font typeface="Eras Medium ITC" pitchFamily="34" charset="0"/>
      <p:regular r:id="rId33"/>
    </p:embeddedFont>
    <p:embeddedFont>
      <p:font typeface="Goudy Old Style" pitchFamily="18" charset="0"/>
      <p:regular r:id="rId34"/>
      <p:bold r:id="rId35"/>
      <p:italic r:id="rId36"/>
    </p:embeddedFont>
    <p:embeddedFont>
      <p:font typeface="Cascadia Mono ExtraLight" charset="0"/>
      <p:regular r:id="rId37"/>
      <p:italic r:id="rId38"/>
    </p:embeddedFont>
    <p:embeddedFont>
      <p:font typeface="Impact" pitchFamily="34" charset="0"/>
      <p:regular r:id="rId39"/>
    </p:embeddedFont>
    <p:embeddedFont>
      <p:font typeface="Cambria Math" pitchFamily="18" charset="0"/>
      <p:regular r:id="rId40"/>
    </p:embeddedFont>
    <p:embeddedFont>
      <p:font typeface="Algerian" pitchFamily="82" charset="0"/>
      <p:regular r:id="rId41"/>
    </p:embeddedFont>
    <p:embeddedFont>
      <p:font typeface="Arial Black" pitchFamily="34" charset="0"/>
      <p:bold r:id="rId42"/>
    </p:embeddedFont>
    <p:embeddedFont>
      <p:font typeface="Anaheim" charset="0"/>
      <p:regular r:id="rId43"/>
    </p:embeddedFont>
    <p:embeddedFont>
      <p:font typeface="Open Sans" charset="0"/>
      <p:regular r:id="rId44"/>
      <p:bold r:id="rId45"/>
      <p:italic r:id="rId46"/>
      <p:boldItalic r:id="rId47"/>
    </p:embeddedFont>
    <p:embeddedFont>
      <p:font typeface="Lobster" charset="0"/>
      <p:regular r:id="rId48"/>
    </p:embeddedFont>
    <p:embeddedFont>
      <p:font typeface="Bebas Neue"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515E05D-8BCD-4094-AAE3-ACE481C11C1D}">
  <a:tblStyle styleId="{D515E05D-8BCD-4094-AAE3-ACE481C11C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39DCB9-B3C9-4A1A-A95D-7F653865EB2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07" autoAdjust="0"/>
    <p:restoredTop sz="94660"/>
  </p:normalViewPr>
  <p:slideViewPr>
    <p:cSldViewPr>
      <p:cViewPr>
        <p:scale>
          <a:sx n="100" d="100"/>
          <a:sy n="100" d="100"/>
        </p:scale>
        <p:origin x="-810" y="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f765497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1f765497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263ea461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263ea461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0" name="Google Shape;10;p2"/>
          <p:cNvGrpSpPr/>
          <p:nvPr/>
        </p:nvGrpSpPr>
        <p:grpSpPr>
          <a:xfrm>
            <a:off x="102000" y="99007"/>
            <a:ext cx="8940000" cy="4945500"/>
            <a:chOff x="109725" y="99307"/>
            <a:chExt cx="8940000" cy="4945500"/>
          </a:xfrm>
        </p:grpSpPr>
        <p:sp>
          <p:nvSpPr>
            <p:cNvPr id="11" name="Google Shape;11;p2"/>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13" y="611113"/>
            <a:ext cx="6590400" cy="2041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6000">
                <a:latin typeface="Lobster Two"/>
                <a:ea typeface="Lobster Two"/>
                <a:cs typeface="Lobster Two"/>
                <a:sym typeface="Lobster Tw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13" y="3090888"/>
            <a:ext cx="4516800" cy="4164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pic>
        <p:nvPicPr>
          <p:cNvPr id="96" name="Google Shape;96;p1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97" name="Google Shape;97;p13"/>
          <p:cNvGrpSpPr/>
          <p:nvPr/>
        </p:nvGrpSpPr>
        <p:grpSpPr>
          <a:xfrm>
            <a:off x="102000" y="99007"/>
            <a:ext cx="8940000" cy="4945500"/>
            <a:chOff x="109725" y="99307"/>
            <a:chExt cx="8940000" cy="4945500"/>
          </a:xfrm>
        </p:grpSpPr>
        <p:sp>
          <p:nvSpPr>
            <p:cNvPr id="98" name="Google Shape;98;p1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3" name="Google Shape;103;p13"/>
          <p:cNvSpPr txBox="1">
            <a:spLocks noGrp="1"/>
          </p:cNvSpPr>
          <p:nvPr>
            <p:ph type="title" idx="2" hasCustomPrompt="1"/>
          </p:nvPr>
        </p:nvSpPr>
        <p:spPr>
          <a:xfrm>
            <a:off x="870450" y="1574400"/>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1"/>
          </p:nvPr>
        </p:nvSpPr>
        <p:spPr>
          <a:xfrm>
            <a:off x="1597900" y="1703950"/>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3"/>
          <p:cNvSpPr txBox="1">
            <a:spLocks noGrp="1"/>
          </p:cNvSpPr>
          <p:nvPr>
            <p:ph type="title" idx="3" hasCustomPrompt="1"/>
          </p:nvPr>
        </p:nvSpPr>
        <p:spPr>
          <a:xfrm>
            <a:off x="1169125" y="2558713"/>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4"/>
          </p:nvPr>
        </p:nvSpPr>
        <p:spPr>
          <a:xfrm>
            <a:off x="1896575" y="2688263"/>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3"/>
          <p:cNvSpPr txBox="1">
            <a:spLocks noGrp="1"/>
          </p:cNvSpPr>
          <p:nvPr>
            <p:ph type="title" idx="5" hasCustomPrompt="1"/>
          </p:nvPr>
        </p:nvSpPr>
        <p:spPr>
          <a:xfrm>
            <a:off x="1467800" y="3543025"/>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6"/>
          </p:nvPr>
        </p:nvSpPr>
        <p:spPr>
          <a:xfrm>
            <a:off x="2195250" y="3672575"/>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3"/>
          <p:cNvSpPr txBox="1">
            <a:spLocks noGrp="1"/>
          </p:cNvSpPr>
          <p:nvPr>
            <p:ph type="title" idx="7" hasCustomPrompt="1"/>
          </p:nvPr>
        </p:nvSpPr>
        <p:spPr>
          <a:xfrm>
            <a:off x="4456775" y="1574400"/>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8"/>
          </p:nvPr>
        </p:nvSpPr>
        <p:spPr>
          <a:xfrm>
            <a:off x="5184225" y="1703950"/>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title" idx="9" hasCustomPrompt="1"/>
          </p:nvPr>
        </p:nvSpPr>
        <p:spPr>
          <a:xfrm>
            <a:off x="4721325" y="2558713"/>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3"/>
          </p:nvPr>
        </p:nvSpPr>
        <p:spPr>
          <a:xfrm>
            <a:off x="5448787" y="2688275"/>
            <a:ext cx="25647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Lobster"/>
              <a:buNone/>
              <a:defRPr sz="2400">
                <a:latin typeface="Lobster"/>
                <a:ea typeface="Lobster"/>
                <a:cs typeface="Lobster"/>
                <a:sym typeface="Lobster"/>
              </a:defRPr>
            </a:lvl2pPr>
            <a:lvl3pPr lvl="2" rtl="0">
              <a:lnSpc>
                <a:spcPct val="100000"/>
              </a:lnSpc>
              <a:spcBef>
                <a:spcPts val="0"/>
              </a:spcBef>
              <a:spcAft>
                <a:spcPts val="0"/>
              </a:spcAft>
              <a:buSzPts val="2400"/>
              <a:buFont typeface="Lobster"/>
              <a:buNone/>
              <a:defRPr sz="2400">
                <a:latin typeface="Lobster"/>
                <a:ea typeface="Lobster"/>
                <a:cs typeface="Lobster"/>
                <a:sym typeface="Lobster"/>
              </a:defRPr>
            </a:lvl3pPr>
            <a:lvl4pPr lvl="3" rtl="0">
              <a:lnSpc>
                <a:spcPct val="100000"/>
              </a:lnSpc>
              <a:spcBef>
                <a:spcPts val="0"/>
              </a:spcBef>
              <a:spcAft>
                <a:spcPts val="0"/>
              </a:spcAft>
              <a:buSzPts val="2400"/>
              <a:buFont typeface="Lobster"/>
              <a:buNone/>
              <a:defRPr sz="2400">
                <a:latin typeface="Lobster"/>
                <a:ea typeface="Lobster"/>
                <a:cs typeface="Lobster"/>
                <a:sym typeface="Lobster"/>
              </a:defRPr>
            </a:lvl4pPr>
            <a:lvl5pPr lvl="4" rtl="0">
              <a:lnSpc>
                <a:spcPct val="100000"/>
              </a:lnSpc>
              <a:spcBef>
                <a:spcPts val="0"/>
              </a:spcBef>
              <a:spcAft>
                <a:spcPts val="0"/>
              </a:spcAft>
              <a:buSzPts val="2400"/>
              <a:buFont typeface="Lobster"/>
              <a:buNone/>
              <a:defRPr sz="2400">
                <a:latin typeface="Lobster"/>
                <a:ea typeface="Lobster"/>
                <a:cs typeface="Lobster"/>
                <a:sym typeface="Lobster"/>
              </a:defRPr>
            </a:lvl5pPr>
            <a:lvl6pPr lvl="5" rtl="0">
              <a:lnSpc>
                <a:spcPct val="100000"/>
              </a:lnSpc>
              <a:spcBef>
                <a:spcPts val="0"/>
              </a:spcBef>
              <a:spcAft>
                <a:spcPts val="0"/>
              </a:spcAft>
              <a:buSzPts val="2400"/>
              <a:buFont typeface="Lobster"/>
              <a:buNone/>
              <a:defRPr sz="2400">
                <a:latin typeface="Lobster"/>
                <a:ea typeface="Lobster"/>
                <a:cs typeface="Lobster"/>
                <a:sym typeface="Lobster"/>
              </a:defRPr>
            </a:lvl6pPr>
            <a:lvl7pPr lvl="6" rtl="0">
              <a:lnSpc>
                <a:spcPct val="100000"/>
              </a:lnSpc>
              <a:spcBef>
                <a:spcPts val="0"/>
              </a:spcBef>
              <a:spcAft>
                <a:spcPts val="0"/>
              </a:spcAft>
              <a:buSzPts val="2400"/>
              <a:buFont typeface="Lobster"/>
              <a:buNone/>
              <a:defRPr sz="2400">
                <a:latin typeface="Lobster"/>
                <a:ea typeface="Lobster"/>
                <a:cs typeface="Lobster"/>
                <a:sym typeface="Lobster"/>
              </a:defRPr>
            </a:lvl7pPr>
            <a:lvl8pPr lvl="7" rtl="0">
              <a:lnSpc>
                <a:spcPct val="100000"/>
              </a:lnSpc>
              <a:spcBef>
                <a:spcPts val="0"/>
              </a:spcBef>
              <a:spcAft>
                <a:spcPts val="0"/>
              </a:spcAft>
              <a:buSzPts val="2400"/>
              <a:buFont typeface="Lobster"/>
              <a:buNone/>
              <a:defRPr sz="2400">
                <a:latin typeface="Lobster"/>
                <a:ea typeface="Lobster"/>
                <a:cs typeface="Lobster"/>
                <a:sym typeface="Lobster"/>
              </a:defRPr>
            </a:lvl8pPr>
            <a:lvl9pPr lvl="8" rtl="0">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113" name="Google Shape;113;p13"/>
          <p:cNvSpPr txBox="1">
            <a:spLocks noGrp="1"/>
          </p:cNvSpPr>
          <p:nvPr>
            <p:ph type="title" idx="14" hasCustomPrompt="1"/>
          </p:nvPr>
        </p:nvSpPr>
        <p:spPr>
          <a:xfrm>
            <a:off x="4985875" y="3543025"/>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5"/>
          </p:nvPr>
        </p:nvSpPr>
        <p:spPr>
          <a:xfrm>
            <a:off x="5713325" y="3672575"/>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5"/>
        <p:cNvGrpSpPr/>
        <p:nvPr/>
      </p:nvGrpSpPr>
      <p:grpSpPr>
        <a:xfrm>
          <a:off x="0" y="0"/>
          <a:ext cx="0" cy="0"/>
          <a:chOff x="0" y="0"/>
          <a:chExt cx="0" cy="0"/>
        </a:xfrm>
      </p:grpSpPr>
      <p:pic>
        <p:nvPicPr>
          <p:cNvPr id="226" name="Google Shape;226;p2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227" name="Google Shape;227;p23"/>
          <p:cNvGrpSpPr/>
          <p:nvPr/>
        </p:nvGrpSpPr>
        <p:grpSpPr>
          <a:xfrm>
            <a:off x="102000" y="99007"/>
            <a:ext cx="8940000" cy="4945500"/>
            <a:chOff x="109725" y="99307"/>
            <a:chExt cx="8940000" cy="4945500"/>
          </a:xfrm>
        </p:grpSpPr>
        <p:sp>
          <p:nvSpPr>
            <p:cNvPr id="228" name="Google Shape;228;p2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1"/>
        <p:cNvGrpSpPr/>
        <p:nvPr/>
      </p:nvGrpSpPr>
      <p:grpSpPr>
        <a:xfrm>
          <a:off x="0" y="0"/>
          <a:ext cx="0" cy="0"/>
          <a:chOff x="0" y="0"/>
          <a:chExt cx="0" cy="0"/>
        </a:xfrm>
      </p:grpSpPr>
      <p:pic>
        <p:nvPicPr>
          <p:cNvPr id="232" name="Google Shape;232;p24"/>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233" name="Google Shape;233;p24"/>
          <p:cNvGrpSpPr/>
          <p:nvPr/>
        </p:nvGrpSpPr>
        <p:grpSpPr>
          <a:xfrm>
            <a:off x="102000" y="99007"/>
            <a:ext cx="8940000" cy="4945500"/>
            <a:chOff x="109725" y="99307"/>
            <a:chExt cx="8940000" cy="4945500"/>
          </a:xfrm>
        </p:grpSpPr>
        <p:sp>
          <p:nvSpPr>
            <p:cNvPr id="234" name="Google Shape;234;p24"/>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4"/>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8" name="Google Shape;18;p3"/>
          <p:cNvGrpSpPr/>
          <p:nvPr/>
        </p:nvGrpSpPr>
        <p:grpSpPr>
          <a:xfrm>
            <a:off x="102000" y="99007"/>
            <a:ext cx="8940000" cy="4945500"/>
            <a:chOff x="109725" y="99307"/>
            <a:chExt cx="8940000" cy="4945500"/>
          </a:xfrm>
        </p:grpSpPr>
        <p:sp>
          <p:nvSpPr>
            <p:cNvPr id="19" name="Google Shape;19;p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4727575" y="2361388"/>
            <a:ext cx="3703200" cy="1519200"/>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rgbClr val="191919"/>
              </a:buClr>
              <a:buSzPts val="48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727575" y="1023988"/>
            <a:ext cx="1123500" cy="1126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latin typeface="Open Sans"/>
                <a:ea typeface="Open Sans"/>
                <a:cs typeface="Open Sans"/>
                <a:sym typeface="Open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26" name="Google Shape;26;p4"/>
          <p:cNvGrpSpPr/>
          <p:nvPr/>
        </p:nvGrpSpPr>
        <p:grpSpPr>
          <a:xfrm>
            <a:off x="102000" y="99007"/>
            <a:ext cx="8940000" cy="4945500"/>
            <a:chOff x="109725" y="99307"/>
            <a:chExt cx="8940000" cy="4945500"/>
          </a:xfrm>
        </p:grpSpPr>
        <p:sp>
          <p:nvSpPr>
            <p:cNvPr id="27" name="Google Shape;27;p4"/>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4"/>
          <p:cNvSpPr txBox="1">
            <a:spLocks noGrp="1"/>
          </p:cNvSpPr>
          <p:nvPr>
            <p:ph type="body" idx="1"/>
          </p:nvPr>
        </p:nvSpPr>
        <p:spPr>
          <a:xfrm>
            <a:off x="720000" y="1200138"/>
            <a:ext cx="7704000" cy="384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35" name="Google Shape;35;p5"/>
          <p:cNvGrpSpPr/>
          <p:nvPr/>
        </p:nvGrpSpPr>
        <p:grpSpPr>
          <a:xfrm>
            <a:off x="102000" y="99007"/>
            <a:ext cx="8940000" cy="4945500"/>
            <a:chOff x="109725" y="99307"/>
            <a:chExt cx="8940000" cy="4945500"/>
          </a:xfrm>
        </p:grpSpPr>
        <p:sp>
          <p:nvSpPr>
            <p:cNvPr id="36" name="Google Shape;36;p5"/>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 name="Google Shape;41;p5"/>
          <p:cNvSpPr txBox="1">
            <a:spLocks noGrp="1"/>
          </p:cNvSpPr>
          <p:nvPr>
            <p:ph type="subTitle" idx="1"/>
          </p:nvPr>
        </p:nvSpPr>
        <p:spPr>
          <a:xfrm>
            <a:off x="1112188" y="2489675"/>
            <a:ext cx="3314400" cy="14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2"/>
          </p:nvPr>
        </p:nvSpPr>
        <p:spPr>
          <a:xfrm>
            <a:off x="1112187" y="1844425"/>
            <a:ext cx="3314400" cy="6528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4717413" y="2489675"/>
            <a:ext cx="3314400" cy="14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4"/>
          </p:nvPr>
        </p:nvSpPr>
        <p:spPr>
          <a:xfrm>
            <a:off x="4717412" y="1844425"/>
            <a:ext cx="3314400" cy="6528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rtl="0">
              <a:lnSpc>
                <a:spcPct val="100000"/>
              </a:lnSpc>
              <a:spcBef>
                <a:spcPts val="0"/>
              </a:spcBef>
              <a:spcAft>
                <a:spcPts val="0"/>
              </a:spcAft>
              <a:buSzPts val="2400"/>
              <a:buFont typeface="Lobster"/>
              <a:buNone/>
              <a:defRPr sz="2400">
                <a:latin typeface="Lobster"/>
                <a:ea typeface="Lobster"/>
                <a:cs typeface="Lobster"/>
                <a:sym typeface="Lobster"/>
              </a:defRPr>
            </a:lvl2pPr>
            <a:lvl3pPr lvl="2" algn="ctr" rtl="0">
              <a:lnSpc>
                <a:spcPct val="100000"/>
              </a:lnSpc>
              <a:spcBef>
                <a:spcPts val="0"/>
              </a:spcBef>
              <a:spcAft>
                <a:spcPts val="0"/>
              </a:spcAft>
              <a:buSzPts val="2400"/>
              <a:buFont typeface="Lobster"/>
              <a:buNone/>
              <a:defRPr sz="2400">
                <a:latin typeface="Lobster"/>
                <a:ea typeface="Lobster"/>
                <a:cs typeface="Lobster"/>
                <a:sym typeface="Lobster"/>
              </a:defRPr>
            </a:lvl3pPr>
            <a:lvl4pPr lvl="3" algn="ctr" rtl="0">
              <a:lnSpc>
                <a:spcPct val="100000"/>
              </a:lnSpc>
              <a:spcBef>
                <a:spcPts val="0"/>
              </a:spcBef>
              <a:spcAft>
                <a:spcPts val="0"/>
              </a:spcAft>
              <a:buSzPts val="2400"/>
              <a:buFont typeface="Lobster"/>
              <a:buNone/>
              <a:defRPr sz="2400">
                <a:latin typeface="Lobster"/>
                <a:ea typeface="Lobster"/>
                <a:cs typeface="Lobster"/>
                <a:sym typeface="Lobster"/>
              </a:defRPr>
            </a:lvl4pPr>
            <a:lvl5pPr lvl="4" algn="ctr" rtl="0">
              <a:lnSpc>
                <a:spcPct val="100000"/>
              </a:lnSpc>
              <a:spcBef>
                <a:spcPts val="0"/>
              </a:spcBef>
              <a:spcAft>
                <a:spcPts val="0"/>
              </a:spcAft>
              <a:buSzPts val="2400"/>
              <a:buFont typeface="Lobster"/>
              <a:buNone/>
              <a:defRPr sz="2400">
                <a:latin typeface="Lobster"/>
                <a:ea typeface="Lobster"/>
                <a:cs typeface="Lobster"/>
                <a:sym typeface="Lobster"/>
              </a:defRPr>
            </a:lvl5pPr>
            <a:lvl6pPr lvl="5" algn="ctr" rtl="0">
              <a:lnSpc>
                <a:spcPct val="100000"/>
              </a:lnSpc>
              <a:spcBef>
                <a:spcPts val="0"/>
              </a:spcBef>
              <a:spcAft>
                <a:spcPts val="0"/>
              </a:spcAft>
              <a:buSzPts val="2400"/>
              <a:buFont typeface="Lobster"/>
              <a:buNone/>
              <a:defRPr sz="2400">
                <a:latin typeface="Lobster"/>
                <a:ea typeface="Lobster"/>
                <a:cs typeface="Lobster"/>
                <a:sym typeface="Lobster"/>
              </a:defRPr>
            </a:lvl6pPr>
            <a:lvl7pPr lvl="6" algn="ctr" rtl="0">
              <a:lnSpc>
                <a:spcPct val="100000"/>
              </a:lnSpc>
              <a:spcBef>
                <a:spcPts val="0"/>
              </a:spcBef>
              <a:spcAft>
                <a:spcPts val="0"/>
              </a:spcAft>
              <a:buSzPts val="2400"/>
              <a:buFont typeface="Lobster"/>
              <a:buNone/>
              <a:defRPr sz="2400">
                <a:latin typeface="Lobster"/>
                <a:ea typeface="Lobster"/>
                <a:cs typeface="Lobster"/>
                <a:sym typeface="Lobster"/>
              </a:defRPr>
            </a:lvl7pPr>
            <a:lvl8pPr lvl="7" algn="ctr" rtl="0">
              <a:lnSpc>
                <a:spcPct val="100000"/>
              </a:lnSpc>
              <a:spcBef>
                <a:spcPts val="0"/>
              </a:spcBef>
              <a:spcAft>
                <a:spcPts val="0"/>
              </a:spcAft>
              <a:buSzPts val="2400"/>
              <a:buFont typeface="Lobster"/>
              <a:buNone/>
              <a:defRPr sz="2400">
                <a:latin typeface="Lobster"/>
                <a:ea typeface="Lobster"/>
                <a:cs typeface="Lobster"/>
                <a:sym typeface="Lobster"/>
              </a:defRPr>
            </a:lvl8pPr>
            <a:lvl9pPr lvl="8" algn="ctr" rtl="0">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47" name="Google Shape;47;p6"/>
          <p:cNvGrpSpPr/>
          <p:nvPr/>
        </p:nvGrpSpPr>
        <p:grpSpPr>
          <a:xfrm>
            <a:off x="102000" y="99007"/>
            <a:ext cx="8940000" cy="4945500"/>
            <a:chOff x="109725" y="99307"/>
            <a:chExt cx="8940000" cy="4945500"/>
          </a:xfrm>
        </p:grpSpPr>
        <p:sp>
          <p:nvSpPr>
            <p:cNvPr id="48" name="Google Shape;48;p6"/>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6"/>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pic>
        <p:nvPicPr>
          <p:cNvPr id="54" name="Google Shape;54;p7"/>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55" name="Google Shape;55;p7"/>
          <p:cNvGrpSpPr/>
          <p:nvPr/>
        </p:nvGrpSpPr>
        <p:grpSpPr>
          <a:xfrm>
            <a:off x="102000" y="99007"/>
            <a:ext cx="8940000" cy="4945500"/>
            <a:chOff x="109725" y="99307"/>
            <a:chExt cx="8940000" cy="4945500"/>
          </a:xfrm>
        </p:grpSpPr>
        <p:sp>
          <p:nvSpPr>
            <p:cNvPr id="56" name="Google Shape;56;p7"/>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1229742" y="663216"/>
            <a:ext cx="3453900" cy="13395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1" name="Google Shape;61;p7"/>
          <p:cNvSpPr txBox="1">
            <a:spLocks noGrp="1"/>
          </p:cNvSpPr>
          <p:nvPr>
            <p:ph type="subTitle" idx="1"/>
          </p:nvPr>
        </p:nvSpPr>
        <p:spPr>
          <a:xfrm>
            <a:off x="782675" y="2115375"/>
            <a:ext cx="4347900" cy="23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2" name="Google Shape;62;p7"/>
          <p:cNvSpPr>
            <a:spLocks noGrp="1"/>
          </p:cNvSpPr>
          <p:nvPr>
            <p:ph type="pic" idx="2"/>
          </p:nvPr>
        </p:nvSpPr>
        <p:spPr>
          <a:xfrm>
            <a:off x="5273275" y="633000"/>
            <a:ext cx="3157500" cy="38775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pic>
        <p:nvPicPr>
          <p:cNvPr id="64" name="Google Shape;64;p8"/>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65" name="Google Shape;65;p8"/>
          <p:cNvGrpSpPr/>
          <p:nvPr/>
        </p:nvGrpSpPr>
        <p:grpSpPr>
          <a:xfrm>
            <a:off x="102000" y="99007"/>
            <a:ext cx="8940000" cy="4945500"/>
            <a:chOff x="109725" y="99307"/>
            <a:chExt cx="8940000" cy="4945500"/>
          </a:xfrm>
        </p:grpSpPr>
        <p:sp>
          <p:nvSpPr>
            <p:cNvPr id="66" name="Google Shape;66;p8"/>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8"/>
          <p:cNvSpPr txBox="1">
            <a:spLocks noGrp="1"/>
          </p:cNvSpPr>
          <p:nvPr>
            <p:ph type="title"/>
          </p:nvPr>
        </p:nvSpPr>
        <p:spPr>
          <a:xfrm>
            <a:off x="1375956" y="1810950"/>
            <a:ext cx="6392100" cy="1521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72" name="Google Shape;72;p9"/>
          <p:cNvGrpSpPr/>
          <p:nvPr/>
        </p:nvGrpSpPr>
        <p:grpSpPr>
          <a:xfrm>
            <a:off x="102000" y="99007"/>
            <a:ext cx="8940000" cy="4945500"/>
            <a:chOff x="109725" y="99307"/>
            <a:chExt cx="8940000" cy="4945500"/>
          </a:xfrm>
        </p:grpSpPr>
        <p:sp>
          <p:nvSpPr>
            <p:cNvPr id="73" name="Google Shape;73;p9"/>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9"/>
          <p:cNvSpPr txBox="1">
            <a:spLocks noGrp="1"/>
          </p:cNvSpPr>
          <p:nvPr>
            <p:ph type="title"/>
          </p:nvPr>
        </p:nvSpPr>
        <p:spPr>
          <a:xfrm>
            <a:off x="1424406" y="1253575"/>
            <a:ext cx="6295200" cy="158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00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77" name="Google Shape;77;p9"/>
          <p:cNvSpPr txBox="1">
            <a:spLocks noGrp="1"/>
          </p:cNvSpPr>
          <p:nvPr>
            <p:ph type="subTitle" idx="1"/>
          </p:nvPr>
        </p:nvSpPr>
        <p:spPr>
          <a:xfrm>
            <a:off x="1424406" y="3218825"/>
            <a:ext cx="6295200" cy="671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a:spLocks noGrp="1"/>
          </p:cNvSpPr>
          <p:nvPr>
            <p:ph type="pic" idx="2"/>
          </p:nvPr>
        </p:nvSpPr>
        <p:spPr>
          <a:xfrm>
            <a:off x="-150" y="100"/>
            <a:ext cx="9144000" cy="5143500"/>
          </a:xfrm>
          <a:prstGeom prst="rect">
            <a:avLst/>
          </a:prstGeom>
          <a:noFill/>
          <a:ln>
            <a:noFill/>
          </a:ln>
        </p:spPr>
      </p:sp>
      <p:pic>
        <p:nvPicPr>
          <p:cNvPr id="80" name="Google Shape;80;p10"/>
          <p:cNvPicPr preferRelativeResize="0"/>
          <p:nvPr/>
        </p:nvPicPr>
        <p:blipFill rotWithShape="1">
          <a:blip r:embed="rId2">
            <a:alphaModFix/>
          </a:blip>
          <a:srcRect t="2015" b="2015"/>
          <a:stretch/>
        </p:blipFill>
        <p:spPr>
          <a:xfrm>
            <a:off x="0" y="0"/>
            <a:ext cx="9195998" cy="5143500"/>
          </a:xfrm>
          <a:prstGeom prst="rect">
            <a:avLst/>
          </a:prstGeom>
          <a:noFill/>
          <a:ln>
            <a:noFill/>
          </a:ln>
        </p:spPr>
      </p:pic>
      <p:grpSp>
        <p:nvGrpSpPr>
          <p:cNvPr id="81" name="Google Shape;81;p10"/>
          <p:cNvGrpSpPr/>
          <p:nvPr/>
        </p:nvGrpSpPr>
        <p:grpSpPr>
          <a:xfrm>
            <a:off x="102000" y="99007"/>
            <a:ext cx="8940000" cy="4945500"/>
            <a:chOff x="109725" y="99307"/>
            <a:chExt cx="8940000" cy="4945500"/>
          </a:xfrm>
        </p:grpSpPr>
        <p:sp>
          <p:nvSpPr>
            <p:cNvPr id="82" name="Google Shape;82;p10"/>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0"/>
          <p:cNvSpPr txBox="1">
            <a:spLocks noGrp="1"/>
          </p:cNvSpPr>
          <p:nvPr>
            <p:ph type="title"/>
          </p:nvPr>
        </p:nvSpPr>
        <p:spPr>
          <a:xfrm>
            <a:off x="720000" y="3862375"/>
            <a:ext cx="7710900" cy="724800"/>
          </a:xfrm>
          <a:prstGeom prst="rect">
            <a:avLst/>
          </a:prstGeom>
          <a:noFill/>
          <a:effectLst>
            <a:outerShdw dist="28575" dir="9300000" algn="bl" rotWithShape="0">
              <a:schemeClr val="dk2">
                <a:alpha val="58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a:effectLst>
            <a:outerShdw dist="28575" dir="9300000" algn="bl" rotWithShape="0">
              <a:schemeClr val="dk2">
                <a:alpha val="58000"/>
              </a:schemeClr>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3500"/>
              <a:buFont typeface="Lobster Two"/>
              <a:buNone/>
              <a:defRPr sz="3500" b="1">
                <a:solidFill>
                  <a:schemeClr val="lt1"/>
                </a:solidFill>
                <a:latin typeface="Lobster Two"/>
                <a:ea typeface="Lobster Two"/>
                <a:cs typeface="Lobster Two"/>
                <a:sym typeface="Lobster Two"/>
              </a:defRPr>
            </a:lvl1pPr>
            <a:lvl2pPr lvl="1"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2pPr>
            <a:lvl3pPr lvl="2"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3pPr>
            <a:lvl4pPr lvl="3"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4pPr>
            <a:lvl5pPr lvl="4"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5pPr>
            <a:lvl6pPr lvl="5"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6pPr>
            <a:lvl7pPr lvl="6"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7pPr>
            <a:lvl8pPr lvl="7"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8pPr>
            <a:lvl9pPr lvl="8"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1pPr>
            <a:lvl2pPr marL="914400" lvl="1"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2pPr>
            <a:lvl3pPr marL="1371600" lvl="2"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3pPr>
            <a:lvl4pPr marL="1828800" lvl="3"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4pPr>
            <a:lvl5pPr marL="2286000" lvl="4"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5pPr>
            <a:lvl6pPr marL="2743200" lvl="5"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6pPr>
            <a:lvl7pPr marL="3200400" lvl="6"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7pPr>
            <a:lvl8pPr marL="3657600" lvl="7"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8pPr>
            <a:lvl9pPr marL="4114800" lvl="8"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instagram.com/reel/CyVbuipvaa6/?igshid=MTc4MmM1YmI2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te_Bank_of_Indi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en.wikipedia.org/wiki/Haryana" TargetMode="External"/><Relationship Id="rId7" Type="http://schemas.openxmlformats.org/officeDocument/2006/relationships/hyperlink" Target="https://en.wikipedia.org/wiki/Suzuki"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en.wikipedia.org/wiki/Suzuki_Motor_Gujarat" TargetMode="External"/><Relationship Id="rId5" Type="http://schemas.openxmlformats.org/officeDocument/2006/relationships/hyperlink" Target="https://en.wikipedia.org/wiki/Manesar" TargetMode="External"/><Relationship Id="rId4" Type="http://schemas.openxmlformats.org/officeDocument/2006/relationships/hyperlink" Target="https://en.wikipedia.org/wiki/Gurga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ctrTitle"/>
          </p:nvPr>
        </p:nvSpPr>
        <p:spPr>
          <a:xfrm>
            <a:off x="642910" y="428610"/>
            <a:ext cx="6590400" cy="15096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smtClean="0"/>
              <a:t>Maruti Suzuki IND ltd</a:t>
            </a:r>
            <a:endParaRPr/>
          </a:p>
        </p:txBody>
      </p:sp>
      <p:sp>
        <p:nvSpPr>
          <p:cNvPr id="249" name="Google Shape;249;p28"/>
          <p:cNvSpPr txBox="1">
            <a:spLocks noGrp="1"/>
          </p:cNvSpPr>
          <p:nvPr>
            <p:ph type="subTitle" idx="1"/>
          </p:nvPr>
        </p:nvSpPr>
        <p:spPr>
          <a:xfrm>
            <a:off x="571472" y="2285998"/>
            <a:ext cx="3857652" cy="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a:t>
            </a:r>
            <a:r>
              <a:rPr lang="en" dirty="0" smtClean="0"/>
              <a:t>our </a:t>
            </a:r>
            <a:r>
              <a:rPr lang="en" dirty="0"/>
              <a:t>presentation begins</a:t>
            </a:r>
            <a:endParaRPr/>
          </a:p>
        </p:txBody>
      </p:sp>
      <p:graphicFrame>
        <p:nvGraphicFramePr>
          <p:cNvPr id="168" name="Table 167"/>
          <p:cNvGraphicFramePr>
            <a:graphicFrameLocks noGrp="1"/>
          </p:cNvGraphicFramePr>
          <p:nvPr/>
        </p:nvGraphicFramePr>
        <p:xfrm>
          <a:off x="500034" y="3286130"/>
          <a:ext cx="3500462" cy="1500198"/>
        </p:xfrm>
        <a:graphic>
          <a:graphicData uri="http://schemas.openxmlformats.org/drawingml/2006/table">
            <a:tbl>
              <a:tblPr firstRow="1" bandRow="1">
                <a:tableStyleId>{D515E05D-8BCD-4094-AAE3-ACE481C11C1D}</a:tableStyleId>
              </a:tblPr>
              <a:tblGrid>
                <a:gridCol w="3500462"/>
              </a:tblGrid>
              <a:tr h="1500198">
                <a:tc>
                  <a:txBody>
                    <a:bodyPr/>
                    <a:lstStyle/>
                    <a:p>
                      <a:endParaRPr lang="en-US" u="sng" baseline="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u="sng" dirty="0" smtClean="0"/>
                        <a:t>Team</a:t>
                      </a:r>
                      <a:r>
                        <a:rPr lang="en-US" u="sng" baseline="0" dirty="0" smtClean="0"/>
                        <a:t> members</a:t>
                      </a:r>
                      <a:r>
                        <a:rPr lang="en-US" u="none" baseline="0" dirty="0" smtClean="0"/>
                        <a:t> – </a:t>
                      </a:r>
                      <a:r>
                        <a:rPr lang="en-US" b="1" u="none" baseline="0" dirty="0" smtClean="0"/>
                        <a:t>    </a:t>
                      </a:r>
                      <a:r>
                        <a:rPr lang="en-US" b="1" baseline="0" dirty="0" smtClean="0"/>
                        <a:t>  D Gayathri </a:t>
                      </a:r>
                    </a:p>
                    <a:p>
                      <a:r>
                        <a:rPr lang="en-US" b="1" baseline="0" dirty="0" smtClean="0"/>
                        <a:t>                                   T Lahari </a:t>
                      </a:r>
                    </a:p>
                    <a:p>
                      <a:r>
                        <a:rPr lang="en-US" b="1" baseline="0" dirty="0" smtClean="0"/>
                        <a:t>                                   G Jyoshna</a:t>
                      </a:r>
                    </a:p>
                    <a:p>
                      <a:r>
                        <a:rPr lang="en-US" b="1" baseline="0" dirty="0" smtClean="0"/>
                        <a:t>                                   L Poojitha </a:t>
                      </a:r>
                      <a:r>
                        <a:rPr lang="en-US" baseline="0" dirty="0" smtClean="0"/>
                        <a:t> </a:t>
                      </a:r>
                      <a:endParaRPr lang="en-US" dirty="0"/>
                    </a:p>
                  </a:txBody>
                  <a:tcPr/>
                </a:tc>
              </a:tr>
            </a:tbl>
          </a:graphicData>
        </a:graphic>
      </p:graphicFrame>
      <p:pic>
        <p:nvPicPr>
          <p:cNvPr id="78850" name="Picture 2" descr="Generic Badge Logo/Monogram/Decal/Sticker/Emblem for Maruti ..."/>
          <p:cNvPicPr>
            <a:picLocks noChangeAspect="1" noChangeArrowheads="1"/>
          </p:cNvPicPr>
          <p:nvPr/>
        </p:nvPicPr>
        <p:blipFill>
          <a:blip r:embed="rId3"/>
          <a:srcRect/>
          <a:stretch>
            <a:fillRect/>
          </a:stretch>
        </p:blipFill>
        <p:spPr bwMode="auto">
          <a:xfrm>
            <a:off x="5572132" y="2285998"/>
            <a:ext cx="2643206" cy="225201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oudy Old Style" pitchFamily="18" charset="0"/>
              </a:rPr>
              <a:t>Buyers persona </a:t>
            </a:r>
            <a:endParaRPr lang="en-US" dirty="0">
              <a:latin typeface="Goudy Old Style" pitchFamily="18" charset="0"/>
            </a:endParaRPr>
          </a:p>
        </p:txBody>
      </p:sp>
      <p:sp>
        <p:nvSpPr>
          <p:cNvPr id="3" name="Text Placeholder 2"/>
          <p:cNvSpPr>
            <a:spLocks noGrp="1"/>
          </p:cNvSpPr>
          <p:nvPr>
            <p:ph type="body" idx="1"/>
          </p:nvPr>
        </p:nvSpPr>
        <p:spPr>
          <a:xfrm>
            <a:off x="720000" y="1200138"/>
            <a:ext cx="7704000" cy="3443314"/>
          </a:xfrm>
        </p:spPr>
        <p:txBody>
          <a:bodyPr/>
          <a:lstStyle/>
          <a:p>
            <a:pPr algn="l"/>
            <a:r>
              <a:rPr lang="en-US" sz="1600" b="1" dirty="0" smtClean="0"/>
              <a:t>Budget-Conscious Buyer:</a:t>
            </a:r>
            <a:r>
              <a:rPr lang="en-US" sz="1600" dirty="0" smtClean="0"/>
              <a:t> This persona is typically price-sensitive and seeks affordable transportation options. They are looking for vehicles that offer good value for their money, are fuel-efficient, and have low maintenance costs.</a:t>
            </a:r>
          </a:p>
          <a:p>
            <a:pPr algn="l"/>
            <a:r>
              <a:rPr lang="en-US" sz="1600" b="1" dirty="0" smtClean="0"/>
              <a:t>Family-Oriented Buyer:</a:t>
            </a:r>
            <a:r>
              <a:rPr lang="en-US" sz="1600" dirty="0" smtClean="0"/>
              <a:t> This persona is looking for spacious and safe vehicles suitable for families. They may prioritize features like ample seating, safety features, and comfort.</a:t>
            </a:r>
          </a:p>
          <a:p>
            <a:pPr algn="l"/>
            <a:r>
              <a:rPr lang="en-US" sz="1600" b="1" dirty="0" smtClean="0"/>
              <a:t>Urban Commuter:</a:t>
            </a:r>
            <a:r>
              <a:rPr lang="en-US" sz="1600" dirty="0" smtClean="0"/>
              <a:t> The urban commuter seeks a compact and fuel-efficient vehicle for daily city commuting. They prioritize factors such as compact size, easy maneuverability, and fuel economy.</a:t>
            </a:r>
          </a:p>
          <a:p>
            <a:pPr algn="l"/>
            <a:r>
              <a:rPr lang="en-US" sz="1600" b="1" dirty="0" smtClean="0"/>
              <a:t>Eco-Conscious Buyer:</a:t>
            </a:r>
            <a:r>
              <a:rPr lang="en-US" sz="1600" dirty="0" smtClean="0"/>
              <a:t> This persona is concerned about the environment and seeks vehicles with low emissions and high fuel efficiency, such as hybrid or electric models.</a:t>
            </a:r>
          </a:p>
          <a:p>
            <a:pPr algn="l">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SEO and KEYWORD Research - </a:t>
            </a:r>
            <a:endParaRPr lang="en-US" dirty="0"/>
          </a:p>
        </p:txBody>
      </p:sp>
      <p:sp>
        <p:nvSpPr>
          <p:cNvPr id="3" name="Text Placeholder 2"/>
          <p:cNvSpPr>
            <a:spLocks noGrp="1"/>
          </p:cNvSpPr>
          <p:nvPr>
            <p:ph type="body" idx="1"/>
          </p:nvPr>
        </p:nvSpPr>
        <p:spPr>
          <a:xfrm>
            <a:off x="428596" y="1142990"/>
            <a:ext cx="7704000" cy="3586190"/>
          </a:xfrm>
        </p:spPr>
        <p:txBody>
          <a:bodyPr/>
          <a:lstStyle/>
          <a:p>
            <a:pPr algn="l">
              <a:buNone/>
            </a:pPr>
            <a:r>
              <a:rPr lang="en-US" sz="1800" b="1" u="sng" dirty="0" smtClean="0"/>
              <a:t>SEO Audit - </a:t>
            </a:r>
            <a:endParaRPr lang="en-US" b="1" u="sng" dirty="0"/>
          </a:p>
        </p:txBody>
      </p:sp>
      <p:pic>
        <p:nvPicPr>
          <p:cNvPr id="4" name="Picture 3" descr="fundamental-analysis-maruti-suzuki-shares-complete-fundamental-analysis.jpg"/>
          <p:cNvPicPr>
            <a:picLocks noChangeAspect="1"/>
          </p:cNvPicPr>
          <p:nvPr/>
        </p:nvPicPr>
        <p:blipFill>
          <a:blip r:embed="rId2"/>
          <a:stretch>
            <a:fillRect/>
          </a:stretch>
        </p:blipFill>
        <p:spPr>
          <a:xfrm>
            <a:off x="2214546" y="1214428"/>
            <a:ext cx="6483717" cy="35638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57172"/>
            <a:ext cx="7704000" cy="572700"/>
          </a:xfrm>
        </p:spPr>
        <p:txBody>
          <a:bodyPr/>
          <a:lstStyle/>
          <a:p>
            <a:pPr algn="l"/>
            <a:r>
              <a:rPr lang="en-US" sz="2800" dirty="0" smtClean="0"/>
              <a:t>KEY WORD Research  </a:t>
            </a:r>
            <a:r>
              <a:rPr lang="en-US" dirty="0" smtClean="0"/>
              <a:t>-</a:t>
            </a:r>
            <a:endParaRPr lang="en-US" dirty="0"/>
          </a:p>
        </p:txBody>
      </p:sp>
      <p:pic>
        <p:nvPicPr>
          <p:cNvPr id="4" name="Picture 3" descr="WhatsApp Image 2023-10-13 at 14.50.38_eecb77f1.jpg"/>
          <p:cNvPicPr>
            <a:picLocks noChangeAspect="1"/>
          </p:cNvPicPr>
          <p:nvPr/>
        </p:nvPicPr>
        <p:blipFill>
          <a:blip r:embed="rId2"/>
          <a:stretch>
            <a:fillRect/>
          </a:stretch>
        </p:blipFill>
        <p:spPr>
          <a:xfrm>
            <a:off x="857224" y="1000114"/>
            <a:ext cx="7500990" cy="38576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  </a:t>
            </a:r>
            <a:endParaRPr lang="en-US" dirty="0"/>
          </a:p>
        </p:txBody>
      </p:sp>
      <p:pic>
        <p:nvPicPr>
          <p:cNvPr id="4" name="Picture 3" descr="Picture1.jpg"/>
          <p:cNvPicPr>
            <a:picLocks noChangeAspect="1"/>
          </p:cNvPicPr>
          <p:nvPr/>
        </p:nvPicPr>
        <p:blipFill>
          <a:blip r:embed="rId2"/>
          <a:stretch>
            <a:fillRect/>
          </a:stretch>
        </p:blipFill>
        <p:spPr>
          <a:xfrm>
            <a:off x="1214414" y="1142990"/>
            <a:ext cx="4577542" cy="2751513"/>
          </a:xfrm>
          <a:prstGeom prst="rect">
            <a:avLst/>
          </a:prstGeom>
        </p:spPr>
      </p:pic>
      <p:graphicFrame>
        <p:nvGraphicFramePr>
          <p:cNvPr id="6" name="Table 5"/>
          <p:cNvGraphicFramePr>
            <a:graphicFrameLocks noGrp="1"/>
          </p:cNvGraphicFramePr>
          <p:nvPr/>
        </p:nvGraphicFramePr>
        <p:xfrm>
          <a:off x="5929322" y="3071816"/>
          <a:ext cx="2857520" cy="1714512"/>
        </p:xfrm>
        <a:graphic>
          <a:graphicData uri="http://schemas.openxmlformats.org/drawingml/2006/table">
            <a:tbl>
              <a:tblPr firstRow="1" bandRow="1">
                <a:tableStyleId>{D515E05D-8BCD-4094-AAE3-ACE481C11C1D}</a:tableStyleId>
              </a:tblPr>
              <a:tblGrid>
                <a:gridCol w="2857520"/>
              </a:tblGrid>
              <a:tr h="1714512">
                <a:tc>
                  <a:txBody>
                    <a:bodyPr/>
                    <a:lstStyle/>
                    <a:p>
                      <a:r>
                        <a:rPr lang="en-US" dirty="0" smtClean="0"/>
                        <a:t>MARUTI</a:t>
                      </a:r>
                      <a:r>
                        <a:rPr lang="en-US" baseline="0" dirty="0" smtClean="0"/>
                        <a:t> SUZUKI -  41.39%</a:t>
                      </a:r>
                    </a:p>
                    <a:p>
                      <a:endParaRPr lang="en-US" baseline="0" dirty="0" smtClean="0"/>
                    </a:p>
                    <a:p>
                      <a:r>
                        <a:rPr lang="en-US" baseline="0" dirty="0" smtClean="0"/>
                        <a:t>HONDA                -     2.7%</a:t>
                      </a:r>
                    </a:p>
                    <a:p>
                      <a:endParaRPr lang="en-US" baseline="0" dirty="0" smtClean="0"/>
                    </a:p>
                    <a:p>
                      <a:r>
                        <a:rPr lang="en-US" baseline="0" dirty="0" smtClean="0"/>
                        <a:t>HYUNDAI             -   14.9%</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latin typeface="Cascadia Mono ExtraLight" pitchFamily="49" charset="0"/>
                <a:ea typeface="Cascadia Mono ExtraLight" pitchFamily="49" charset="0"/>
                <a:cs typeface="Cascadia Mono ExtraLight" pitchFamily="49" charset="0"/>
              </a:rPr>
              <a:t>Content ideas and marketing strategies - </a:t>
            </a:r>
            <a:endParaRPr lang="en-US" sz="2400" dirty="0">
              <a:latin typeface="Cascadia Mono ExtraLight" pitchFamily="49" charset="0"/>
              <a:ea typeface="Cascadia Mono ExtraLight" pitchFamily="49" charset="0"/>
              <a:cs typeface="Cascadia Mono ExtraLight" pitchFamily="49" charset="0"/>
            </a:endParaRPr>
          </a:p>
        </p:txBody>
      </p:sp>
      <p:pic>
        <p:nvPicPr>
          <p:cNvPr id="4" name="Picture 3" descr="WhatsApp Image 2023-10-13 at 15.04.51_1277af1a.jpg"/>
          <p:cNvPicPr>
            <a:picLocks noChangeAspect="1"/>
          </p:cNvPicPr>
          <p:nvPr/>
        </p:nvPicPr>
        <p:blipFill>
          <a:blip r:embed="rId2"/>
          <a:stretch>
            <a:fillRect/>
          </a:stretch>
        </p:blipFill>
        <p:spPr>
          <a:xfrm>
            <a:off x="1928794" y="1000114"/>
            <a:ext cx="5072098" cy="37147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dirty="0" smtClean="0">
                <a:latin typeface="Impact" pitchFamily="34" charset="0"/>
              </a:rPr>
              <a:t>Digital promotion strategies:</a:t>
            </a:r>
            <a:endParaRPr lang="en-US" b="0" dirty="0">
              <a:latin typeface="Impact" pitchFamily="34" charset="0"/>
            </a:endParaRPr>
          </a:p>
        </p:txBody>
      </p:sp>
      <p:sp>
        <p:nvSpPr>
          <p:cNvPr id="3" name="Text Placeholder 2"/>
          <p:cNvSpPr>
            <a:spLocks noGrp="1"/>
          </p:cNvSpPr>
          <p:nvPr>
            <p:ph type="body" idx="1"/>
          </p:nvPr>
        </p:nvSpPr>
        <p:spPr>
          <a:xfrm>
            <a:off x="720000" y="1200138"/>
            <a:ext cx="7704000" cy="3514752"/>
          </a:xfrm>
        </p:spPr>
        <p:txBody>
          <a:bodyPr/>
          <a:lstStyle/>
          <a:p>
            <a:pPr algn="l"/>
            <a:r>
              <a:rPr lang="en-IN" dirty="0" smtClean="0"/>
              <a:t>Content blogs:</a:t>
            </a:r>
          </a:p>
          <a:p>
            <a:pPr lvl="1">
              <a:buNone/>
            </a:pPr>
            <a:r>
              <a:rPr lang="en-US" dirty="0" smtClean="0"/>
              <a:t>        Educational Content: Create a blog with articles about motor insurance</a:t>
            </a:r>
            <a:r>
              <a:rPr lang="en-US" smtClean="0"/>
              <a:t>, and </a:t>
            </a:r>
            <a:r>
              <a:rPr lang="en-US" dirty="0" smtClean="0"/>
              <a:t>related topics to educate customers.</a:t>
            </a:r>
          </a:p>
          <a:p>
            <a:pPr lvl="1">
              <a:buNone/>
            </a:pPr>
            <a:endParaRPr lang="en-US" dirty="0" smtClean="0"/>
          </a:p>
          <a:p>
            <a:pPr algn="l"/>
            <a:r>
              <a:rPr lang="en-US" dirty="0" smtClean="0"/>
              <a:t>Website</a:t>
            </a:r>
            <a:r>
              <a:rPr lang="en-IN" dirty="0" smtClean="0"/>
              <a:t>:</a:t>
            </a:r>
          </a:p>
          <a:p>
            <a:pPr lvl="1">
              <a:buNone/>
            </a:pPr>
            <a:r>
              <a:rPr lang="en-US" dirty="0" smtClean="0"/>
              <a:t>        User-Friendly Design: Ensure a responsive and easy-to-navigate website.</a:t>
            </a:r>
          </a:p>
          <a:p>
            <a:pPr lvl="1">
              <a:buNone/>
            </a:pPr>
            <a:endParaRPr lang="en-US" dirty="0" smtClean="0"/>
          </a:p>
          <a:p>
            <a:pPr algn="l"/>
            <a:r>
              <a:rPr lang="en-US" dirty="0" smtClean="0"/>
              <a:t>Digital platform:</a:t>
            </a:r>
          </a:p>
          <a:p>
            <a:pPr lvl="1">
              <a:buNone/>
            </a:pPr>
            <a:r>
              <a:rPr lang="en-US" dirty="0" smtClean="0"/>
              <a:t>        Social Media: Maintain active profiles on platforms like </a:t>
            </a:r>
            <a:r>
              <a:rPr lang="en-US" dirty="0" err="1" smtClean="0"/>
              <a:t>Facebook</a:t>
            </a:r>
            <a:r>
              <a:rPr lang="en-US" dirty="0" smtClean="0"/>
              <a:t>, Twitter, and LinkedIn for customer engagement and updates.</a:t>
            </a:r>
          </a:p>
          <a:p>
            <a:pPr lvl="1">
              <a:buNone/>
            </a:pPr>
            <a:endParaRPr lang="en-US" dirty="0" smtClean="0"/>
          </a:p>
          <a:p>
            <a:pPr algn="l"/>
            <a:r>
              <a:rPr lang="en-US" dirty="0" smtClean="0"/>
              <a:t>Digital promotion strategies:</a:t>
            </a:r>
          </a:p>
          <a:p>
            <a:pPr lvl="1">
              <a:buNone/>
            </a:pPr>
            <a:r>
              <a:rPr lang="en-US" dirty="0" smtClean="0"/>
              <a:t>        Analytics: Continuously monitor and analyze digital marketing efforts for optimization.</a:t>
            </a:r>
            <a:endParaRPr lang="en-IN" dirty="0" smtClean="0"/>
          </a:p>
          <a:p>
            <a:pPr algn="l">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 design    </a:t>
            </a:r>
            <a:endParaRPr lang="en-US" dirty="0"/>
          </a:p>
        </p:txBody>
      </p:sp>
      <p:pic>
        <p:nvPicPr>
          <p:cNvPr id="10" name="Picture 9" descr="poster.jpg"/>
          <p:cNvPicPr>
            <a:picLocks noChangeAspect="1"/>
          </p:cNvPicPr>
          <p:nvPr/>
        </p:nvPicPr>
        <p:blipFill>
          <a:blip r:embed="rId2"/>
          <a:stretch>
            <a:fillRect/>
          </a:stretch>
        </p:blipFill>
        <p:spPr>
          <a:xfrm>
            <a:off x="1928794" y="1500180"/>
            <a:ext cx="5257800" cy="2956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creation </a:t>
            </a:r>
            <a:endParaRPr lang="en-US" dirty="0"/>
          </a:p>
        </p:txBody>
      </p:sp>
      <p:sp>
        <p:nvSpPr>
          <p:cNvPr id="5" name="Text Placeholder 4"/>
          <p:cNvSpPr>
            <a:spLocks noGrp="1"/>
          </p:cNvSpPr>
          <p:nvPr>
            <p:ph type="body" idx="1"/>
          </p:nvPr>
        </p:nvSpPr>
        <p:spPr>
          <a:xfrm>
            <a:off x="720000" y="1200138"/>
            <a:ext cx="7704000" cy="3586190"/>
          </a:xfrm>
        </p:spPr>
        <p:txBody>
          <a:bodyPr/>
          <a:lstStyle/>
          <a:p>
            <a:pPr algn="l">
              <a:buNone/>
            </a:pPr>
            <a:r>
              <a:rPr lang="en-US" sz="1400" dirty="0" smtClean="0">
                <a:latin typeface="+mn-lt"/>
              </a:rPr>
              <a:t>      </a:t>
            </a:r>
            <a:r>
              <a:rPr lang="en-US" sz="1600" dirty="0" smtClean="0">
                <a:latin typeface="+mn-lt"/>
              </a:rPr>
              <a:t>Creating and curating content for Maruti Suzuki, or any automotive brand, requires a combination of creativity, industry knowledge, and an understanding of the target audience. Here are some guidelines and ideas for content creation and Curation for Maruti Suzuki . </a:t>
            </a:r>
          </a:p>
          <a:p>
            <a:pPr algn="l">
              <a:buNone/>
            </a:pPr>
            <a:endParaRPr lang="en-US" sz="1600" dirty="0" smtClean="0">
              <a:latin typeface="+mn-lt"/>
            </a:endParaRPr>
          </a:p>
          <a:p>
            <a:pPr algn="l">
              <a:buNone/>
            </a:pPr>
            <a:r>
              <a:rPr lang="en-US" sz="1600" dirty="0" smtClean="0">
                <a:latin typeface="+mn-lt"/>
              </a:rPr>
              <a:t>      </a:t>
            </a:r>
            <a:r>
              <a:rPr lang="en-US" sz="1600" b="1" u="sng" dirty="0" smtClean="0">
                <a:latin typeface="+mn-lt"/>
              </a:rPr>
              <a:t>SWOT analysis </a:t>
            </a:r>
            <a:r>
              <a:rPr lang="en-US" sz="1600" dirty="0" smtClean="0">
                <a:latin typeface="+mn-lt"/>
              </a:rPr>
              <a:t>– </a:t>
            </a:r>
          </a:p>
          <a:p>
            <a:pPr algn="l">
              <a:buNone/>
            </a:pPr>
            <a:endParaRPr lang="en-US" sz="1600" dirty="0" smtClean="0">
              <a:latin typeface="+mn-lt"/>
            </a:endParaRPr>
          </a:p>
          <a:p>
            <a:pPr algn="l">
              <a:buNone/>
            </a:pPr>
            <a:r>
              <a:rPr lang="en-US" sz="1600" dirty="0" smtClean="0"/>
              <a:t>      SWOT is an acronym for strengths, weaknesses, opportunities and threats, and represents the key categories for a particular type of business analysis. Car dealerships use it to determine how they fare versus competitors in their local markets.</a:t>
            </a:r>
          </a:p>
          <a:p>
            <a:pPr algn="l">
              <a:buNone/>
            </a:pPr>
            <a:endParaRPr lang="en-US" sz="1600" dirty="0" smtClean="0">
              <a:latin typeface="+mn-lt"/>
            </a:endParaRPr>
          </a:p>
          <a:p>
            <a:pPr algn="l">
              <a:buNone/>
            </a:pPr>
            <a:endParaRPr lang="en-US" sz="1400" dirty="0" smtClean="0">
              <a:latin typeface="+mn-lt"/>
            </a:endParaRPr>
          </a:p>
          <a:p>
            <a:pPr algn="l">
              <a:buNone/>
            </a:pPr>
            <a:endParaRPr lang="en-US" sz="14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571486"/>
            <a:ext cx="7704000" cy="3929090"/>
          </a:xfrm>
        </p:spPr>
        <p:txBody>
          <a:bodyPr/>
          <a:lstStyle/>
          <a:p>
            <a:pPr>
              <a:buNone/>
            </a:pPr>
            <a:endParaRPr lang="en-US" dirty="0"/>
          </a:p>
        </p:txBody>
      </p:sp>
      <p:pic>
        <p:nvPicPr>
          <p:cNvPr id="4" name="Picture 3" descr="WhatsApp .jpg"/>
          <p:cNvPicPr>
            <a:picLocks noChangeAspect="1"/>
          </p:cNvPicPr>
          <p:nvPr/>
        </p:nvPicPr>
        <p:blipFill>
          <a:blip r:embed="rId2"/>
          <a:stretch>
            <a:fillRect/>
          </a:stretch>
        </p:blipFill>
        <p:spPr>
          <a:xfrm>
            <a:off x="642910" y="500048"/>
            <a:ext cx="7858180" cy="40719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itchFamily="18" charset="0"/>
                <a:ea typeface="Cambria Math" pitchFamily="18" charset="0"/>
              </a:rPr>
              <a:t>Content Curation </a:t>
            </a:r>
            <a:r>
              <a:rPr lang="en-US" dirty="0" smtClean="0"/>
              <a:t>- </a:t>
            </a:r>
            <a:endParaRPr lang="en-US" dirty="0"/>
          </a:p>
        </p:txBody>
      </p:sp>
      <p:sp>
        <p:nvSpPr>
          <p:cNvPr id="3" name="Text Placeholder 2"/>
          <p:cNvSpPr>
            <a:spLocks noGrp="1"/>
          </p:cNvSpPr>
          <p:nvPr>
            <p:ph type="body" idx="1"/>
          </p:nvPr>
        </p:nvSpPr>
        <p:spPr>
          <a:xfrm>
            <a:off x="720000" y="1200138"/>
            <a:ext cx="7704000" cy="3514752"/>
          </a:xfrm>
        </p:spPr>
        <p:txBody>
          <a:bodyPr/>
          <a:lstStyle/>
          <a:p>
            <a:pPr>
              <a:buNone/>
            </a:pPr>
            <a:r>
              <a:rPr lang="en-US" dirty="0" smtClean="0">
                <a:hlinkClick r:id="rId2"/>
              </a:rPr>
              <a:t>https://www.instagram.com/reel/CyVbuipvaa6/?igshid=MTc4MmM1YmI2Ng</a:t>
            </a:r>
            <a:r>
              <a:rPr lang="en-US" dirty="0" smtClean="0"/>
              <a:t>==</a:t>
            </a:r>
          </a:p>
          <a:p>
            <a:pPr algn="l">
              <a:buNone/>
            </a:pPr>
            <a:endParaRPr lang="en-US" dirty="0" smtClean="0"/>
          </a:p>
          <a:p>
            <a:pPr algn="l">
              <a:buNone/>
            </a:pPr>
            <a:endParaRPr lang="en-US" dirty="0" smtClean="0"/>
          </a:p>
        </p:txBody>
      </p:sp>
      <p:pic>
        <p:nvPicPr>
          <p:cNvPr id="4" name="Picture 3" descr="WhatsApp Image 2023-10-13 at 15.35.05_dc3e9515.jpg"/>
          <p:cNvPicPr>
            <a:picLocks noChangeAspect="1"/>
          </p:cNvPicPr>
          <p:nvPr/>
        </p:nvPicPr>
        <p:blipFill>
          <a:blip r:embed="rId3"/>
          <a:stretch>
            <a:fillRect/>
          </a:stretch>
        </p:blipFill>
        <p:spPr>
          <a:xfrm>
            <a:off x="3103289" y="1571618"/>
            <a:ext cx="3111785" cy="307183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72"/>
            <a:ext cx="3286148" cy="500065"/>
          </a:xfrm>
        </p:spPr>
        <p:txBody>
          <a:bodyPr/>
          <a:lstStyle/>
          <a:p>
            <a:r>
              <a:rPr lang="en-US" sz="2800" dirty="0" smtClean="0"/>
              <a:t>INTRODUCTION</a:t>
            </a:r>
            <a:endParaRPr lang="en-US" sz="2800" dirty="0"/>
          </a:p>
        </p:txBody>
      </p:sp>
      <p:sp>
        <p:nvSpPr>
          <p:cNvPr id="3" name="Subtitle 2"/>
          <p:cNvSpPr>
            <a:spLocks noGrp="1"/>
          </p:cNvSpPr>
          <p:nvPr>
            <p:ph type="subTitle" idx="1"/>
          </p:nvPr>
        </p:nvSpPr>
        <p:spPr>
          <a:xfrm>
            <a:off x="713212" y="928676"/>
            <a:ext cx="8002191" cy="3500462"/>
          </a:xfrm>
        </p:spPr>
        <p:txBody>
          <a:bodyPr/>
          <a:lstStyle/>
          <a:p>
            <a:pPr algn="just">
              <a:buFont typeface="Wingdings" pitchFamily="2" charset="2"/>
              <a:buChar char="Ø"/>
            </a:pPr>
            <a:r>
              <a:rPr lang="en-US" sz="1800" dirty="0" smtClean="0"/>
              <a:t>Maruti Suzuki India Limited (MSIL), a subsidiary of Suzuki Motor Corporation, Japan, is India's largest passenger car maker. Maruti Suzuki is credited with having ushered in the automobile revolution in the country.</a:t>
            </a:r>
          </a:p>
          <a:p>
            <a:pPr algn="just">
              <a:buFont typeface="Wingdings" pitchFamily="2" charset="2"/>
              <a:buChar char="Ø"/>
            </a:pPr>
            <a:r>
              <a:rPr lang="en-US" sz="1800" dirty="0" smtClean="0"/>
              <a:t>The Government of India partially departed the business in 2003 and then sold all of its remaining shares to Suzuki Motor Corporation in 2007. </a:t>
            </a:r>
          </a:p>
          <a:p>
            <a:pPr algn="just">
              <a:buFont typeface="Wingdings" pitchFamily="2" charset="2"/>
              <a:buChar char="Ø"/>
            </a:pPr>
            <a:r>
              <a:rPr lang="en-US" sz="1800" dirty="0" smtClean="0"/>
              <a:t>The Government of India established Maruti Udyog Limited in February 1981 as a joint venture with Suzuki Motor Corporation as a small partner.</a:t>
            </a:r>
          </a:p>
          <a:p>
            <a:pPr algn="just">
              <a:buFont typeface="Wingdings" pitchFamily="2" charset="2"/>
              <a:buChar char="Ø"/>
            </a:pPr>
            <a:r>
              <a:rPr lang="en-US" sz="1800" dirty="0" smtClean="0"/>
              <a:t>The Company is engaged in the business of manufacturing and sale of passenger vehicles in India.</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contribution on presentation</a:t>
            </a:r>
            <a:endParaRPr lang="en-US" dirty="0"/>
          </a:p>
        </p:txBody>
      </p:sp>
      <p:sp>
        <p:nvSpPr>
          <p:cNvPr id="3" name="Text Placeholder 2"/>
          <p:cNvSpPr>
            <a:spLocks noGrp="1"/>
          </p:cNvSpPr>
          <p:nvPr>
            <p:ph type="body" idx="1"/>
          </p:nvPr>
        </p:nvSpPr>
        <p:spPr>
          <a:xfrm>
            <a:off x="720000" y="1200138"/>
            <a:ext cx="7704000" cy="3514752"/>
          </a:xfrm>
        </p:spPr>
        <p:txBody>
          <a:bodyPr/>
          <a:lstStyle/>
          <a:p>
            <a:pPr algn="l">
              <a:buFont typeface="Wingdings" pitchFamily="2" charset="2"/>
              <a:buChar char="q"/>
            </a:pPr>
            <a:r>
              <a:rPr lang="en-US" dirty="0" smtClean="0"/>
              <a:t>I am very grateful to my team’s active participation in this presentation.</a:t>
            </a:r>
          </a:p>
          <a:p>
            <a:pPr algn="l">
              <a:buFont typeface="Wingdings" pitchFamily="2" charset="2"/>
              <a:buChar char="q"/>
            </a:pPr>
            <a:r>
              <a:rPr lang="en-US" dirty="0" smtClean="0"/>
              <a:t>Every person can contributed in some way.\</a:t>
            </a:r>
          </a:p>
          <a:p>
            <a:pPr algn="l">
              <a:buFont typeface="Wingdings" pitchFamily="2" charset="2"/>
              <a:buChar char="q"/>
            </a:pPr>
            <a:r>
              <a:rPr lang="en-US" dirty="0" smtClean="0"/>
              <a:t>We worked together to create visually appealing slides with graphs, pie charts and images.</a:t>
            </a:r>
          </a:p>
          <a:p>
            <a:pPr algn="l">
              <a:buFont typeface="Wingdings" pitchFamily="2" charset="2"/>
              <a:buChar char="q"/>
            </a:pPr>
            <a:endParaRPr lang="en-US" sz="1400" dirty="0" smtClean="0"/>
          </a:p>
          <a:p>
            <a:pPr algn="l">
              <a:buFont typeface="Wingdings" pitchFamily="2" charset="2"/>
              <a:buChar char="q"/>
            </a:pPr>
            <a:r>
              <a:rPr lang="en-US" sz="1400" dirty="0" smtClean="0"/>
              <a:t> </a:t>
            </a:r>
            <a:r>
              <a:rPr lang="en-US" sz="1400" b="1" dirty="0" smtClean="0">
                <a:latin typeface="Algerian" pitchFamily="82" charset="0"/>
              </a:rPr>
              <a:t>TEAM LEADER</a:t>
            </a:r>
            <a:r>
              <a:rPr lang="en-US" sz="1400" dirty="0" smtClean="0"/>
              <a:t>:  </a:t>
            </a:r>
            <a:r>
              <a:rPr lang="en-US" u="sng" dirty="0" smtClean="0"/>
              <a:t>D.Gayathri</a:t>
            </a:r>
            <a:r>
              <a:rPr lang="en-US" dirty="0" smtClean="0"/>
              <a:t> has contributed :</a:t>
            </a:r>
          </a:p>
          <a:p>
            <a:pPr algn="l">
              <a:buNone/>
            </a:pPr>
            <a:r>
              <a:rPr lang="en-US" dirty="0" smtClean="0"/>
              <a:t>         1.Introduction</a:t>
            </a:r>
          </a:p>
          <a:p>
            <a:pPr algn="l">
              <a:buNone/>
            </a:pPr>
            <a:r>
              <a:rPr lang="en-US" dirty="0" smtClean="0"/>
              <a:t> </a:t>
            </a:r>
            <a:r>
              <a:rPr lang="en-US" dirty="0" smtClean="0"/>
              <a:t>        2.About digital marketing</a:t>
            </a:r>
          </a:p>
          <a:p>
            <a:pPr algn="l">
              <a:buNone/>
            </a:pPr>
            <a:r>
              <a:rPr lang="en-US" dirty="0" smtClean="0"/>
              <a:t> </a:t>
            </a:r>
            <a:r>
              <a:rPr lang="en-US" dirty="0" smtClean="0"/>
              <a:t>        3.Key components of digital marketing</a:t>
            </a:r>
          </a:p>
          <a:p>
            <a:pPr algn="l">
              <a:buNone/>
            </a:pPr>
            <a:r>
              <a:rPr lang="en-US" dirty="0" smtClean="0"/>
              <a:t> </a:t>
            </a:r>
            <a:r>
              <a:rPr lang="en-US" dirty="0" smtClean="0"/>
              <a:t>        4.About company brand</a:t>
            </a:r>
          </a:p>
          <a:p>
            <a:pPr algn="l">
              <a:buNone/>
            </a:pPr>
            <a:endParaRPr lang="en-US" dirty="0" smtClean="0"/>
          </a:p>
          <a:p>
            <a:pPr algn="l">
              <a:buFont typeface="Wingdings" pitchFamily="2" charset="2"/>
              <a:buChar char="q"/>
            </a:pPr>
            <a:r>
              <a:rPr lang="en-US" dirty="0" smtClean="0">
                <a:latin typeface="Arial Black" pitchFamily="34" charset="0"/>
              </a:rPr>
              <a:t>TEAM MEMBER </a:t>
            </a:r>
            <a:r>
              <a:rPr lang="en-US" dirty="0" smtClean="0"/>
              <a:t>1 ( </a:t>
            </a:r>
            <a:r>
              <a:rPr lang="en-US" u="sng" dirty="0" smtClean="0"/>
              <a:t>T. Lahari </a:t>
            </a:r>
            <a:r>
              <a:rPr lang="en-US" dirty="0" smtClean="0"/>
              <a:t>) :</a:t>
            </a:r>
          </a:p>
          <a:p>
            <a:pPr algn="l">
              <a:buNone/>
            </a:pPr>
            <a:r>
              <a:rPr lang="en-US" dirty="0" smtClean="0"/>
              <a:t> </a:t>
            </a:r>
            <a:r>
              <a:rPr lang="en-US" dirty="0" smtClean="0"/>
              <a:t>         1.Brand </a:t>
            </a:r>
            <a:r>
              <a:rPr lang="en-US" dirty="0" smtClean="0"/>
              <a:t>study, competitor analysis and buyers persona</a:t>
            </a:r>
            <a:r>
              <a:rPr lang="en-US" dirty="0" smtClean="0"/>
              <a:t> </a:t>
            </a:r>
          </a:p>
          <a:p>
            <a:pPr algn="l">
              <a:buNone/>
            </a:pPr>
            <a:r>
              <a:rPr lang="en-US" dirty="0" smtClean="0"/>
              <a:t>          2. Competitor analysis</a:t>
            </a:r>
          </a:p>
          <a:p>
            <a:pPr algn="l">
              <a:buNone/>
            </a:pPr>
            <a:r>
              <a:rPr lang="en-US" dirty="0" smtClean="0"/>
              <a:t> </a:t>
            </a:r>
            <a:r>
              <a:rPr lang="en-US" dirty="0" smtClean="0"/>
              <a:t>         3. Buyers persona</a:t>
            </a:r>
          </a:p>
          <a:p>
            <a:pPr algn="l">
              <a:buNone/>
            </a:pPr>
            <a:r>
              <a:rPr lang="en-US" dirty="0" smtClean="0"/>
              <a:t> </a:t>
            </a:r>
            <a:r>
              <a:rPr lang="en-US" dirty="0" smtClean="0"/>
              <a:t>         4.SEO and Keyword research</a:t>
            </a:r>
          </a:p>
          <a:p>
            <a:pPr algn="l">
              <a:buNone/>
            </a:pPr>
            <a:endParaRPr lang="en-US" dirty="0" smtClean="0"/>
          </a:p>
          <a:p>
            <a:pPr algn="l">
              <a:buNone/>
            </a:pPr>
            <a:r>
              <a:rPr lang="en-US" dirty="0" smtClean="0"/>
              <a:t> </a:t>
            </a:r>
            <a:r>
              <a:rPr lang="en-US"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4348" y="714362"/>
            <a:ext cx="7704000" cy="3786214"/>
          </a:xfrm>
        </p:spPr>
        <p:txBody>
          <a:bodyPr/>
          <a:lstStyle/>
          <a:p>
            <a:pPr algn="l">
              <a:buFont typeface="Wingdings" pitchFamily="2" charset="2"/>
              <a:buChar char="q"/>
            </a:pPr>
            <a:r>
              <a:rPr lang="en-US" dirty="0" smtClean="0">
                <a:latin typeface="Arial Black" pitchFamily="34" charset="0"/>
              </a:rPr>
              <a:t>TEAM MEMBER</a:t>
            </a:r>
            <a:r>
              <a:rPr lang="en-US" dirty="0" smtClean="0"/>
              <a:t> 2  ( </a:t>
            </a:r>
            <a:r>
              <a:rPr lang="en-US" u="sng" dirty="0" smtClean="0"/>
              <a:t>G. Jyoshna </a:t>
            </a:r>
            <a:r>
              <a:rPr lang="en-US" dirty="0" smtClean="0"/>
              <a:t>) :</a:t>
            </a:r>
          </a:p>
          <a:p>
            <a:pPr algn="l">
              <a:buNone/>
            </a:pPr>
            <a:r>
              <a:rPr lang="en-US" dirty="0" smtClean="0"/>
              <a:t> </a:t>
            </a:r>
            <a:r>
              <a:rPr lang="en-US" dirty="0" smtClean="0"/>
              <a:t>       1. Market share</a:t>
            </a:r>
          </a:p>
          <a:p>
            <a:pPr algn="l">
              <a:buNone/>
            </a:pPr>
            <a:r>
              <a:rPr lang="en-US" dirty="0" smtClean="0"/>
              <a:t> </a:t>
            </a:r>
            <a:r>
              <a:rPr lang="en-US" dirty="0" smtClean="0"/>
              <a:t>       2. Digital  </a:t>
            </a:r>
            <a:r>
              <a:rPr lang="en-US" dirty="0" smtClean="0"/>
              <a:t>p</a:t>
            </a:r>
            <a:r>
              <a:rPr lang="en-US" dirty="0" smtClean="0"/>
              <a:t>romotion  strategies</a:t>
            </a:r>
          </a:p>
          <a:p>
            <a:pPr algn="l">
              <a:buNone/>
            </a:pPr>
            <a:r>
              <a:rPr lang="en-US" dirty="0" smtClean="0"/>
              <a:t> </a:t>
            </a:r>
            <a:r>
              <a:rPr lang="en-US" dirty="0" smtClean="0"/>
              <a:t>       3. Poster design</a:t>
            </a:r>
          </a:p>
          <a:p>
            <a:pPr algn="l">
              <a:buNone/>
            </a:pPr>
            <a:endParaRPr lang="en-US" dirty="0" smtClean="0"/>
          </a:p>
          <a:p>
            <a:pPr algn="l">
              <a:buFont typeface="Wingdings" pitchFamily="2" charset="2"/>
              <a:buChar char="q"/>
            </a:pPr>
            <a:r>
              <a:rPr lang="en-US" dirty="0" smtClean="0"/>
              <a:t> </a:t>
            </a:r>
            <a:r>
              <a:rPr lang="en-US" dirty="0" smtClean="0">
                <a:latin typeface="Arial Black" pitchFamily="34" charset="0"/>
              </a:rPr>
              <a:t>TEAM MEMBER </a:t>
            </a:r>
            <a:r>
              <a:rPr lang="en-US" dirty="0" smtClean="0"/>
              <a:t>3  ( </a:t>
            </a:r>
            <a:r>
              <a:rPr lang="en-US" u="sng" dirty="0" smtClean="0"/>
              <a:t>L. Poojitha </a:t>
            </a:r>
            <a:r>
              <a:rPr lang="en-US" dirty="0" smtClean="0"/>
              <a:t>) :</a:t>
            </a:r>
          </a:p>
          <a:p>
            <a:pPr algn="l">
              <a:buNone/>
            </a:pPr>
            <a:r>
              <a:rPr lang="en-US" dirty="0" smtClean="0"/>
              <a:t> </a:t>
            </a:r>
            <a:r>
              <a:rPr lang="en-US" dirty="0" smtClean="0"/>
              <a:t>       1. Content creation</a:t>
            </a:r>
            <a:endParaRPr lang="en-US" dirty="0" smtClean="0"/>
          </a:p>
          <a:p>
            <a:pPr algn="l">
              <a:buNone/>
            </a:pPr>
            <a:r>
              <a:rPr lang="en-US" dirty="0" smtClean="0"/>
              <a:t>        2. SWOT analysis of Maruti  suzuki</a:t>
            </a:r>
          </a:p>
          <a:p>
            <a:pPr algn="l">
              <a:buNone/>
            </a:pPr>
            <a:r>
              <a:rPr lang="en-US" dirty="0" smtClean="0"/>
              <a:t> </a:t>
            </a:r>
            <a:r>
              <a:rPr lang="en-US" dirty="0" smtClean="0"/>
              <a:t>       3. Content curation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4"/>
            <a:ext cx="7704000" cy="4055551"/>
          </a:xfrm>
          <a:ln>
            <a:solidFill>
              <a:schemeClr val="bg1"/>
            </a:solidFill>
          </a:ln>
          <a:effectLst>
            <a:glow rad="635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a:lstStyle/>
          <a:p>
            <a:r>
              <a:rPr lang="en-US" sz="5400" dirty="0" smtClean="0">
                <a:solidFill>
                  <a:schemeClr val="accent3"/>
                </a:solidFill>
              </a:rPr>
              <a:t/>
            </a:r>
            <a:br>
              <a:rPr lang="en-US" sz="5400" dirty="0" smtClean="0">
                <a:solidFill>
                  <a:schemeClr val="accent3"/>
                </a:solidFill>
              </a:rPr>
            </a:br>
            <a:r>
              <a:rPr lang="en-US" sz="5400" dirty="0" smtClean="0">
                <a:solidFill>
                  <a:schemeClr val="accent3"/>
                </a:solidFill>
              </a:rPr>
              <a:t/>
            </a:r>
            <a:br>
              <a:rPr lang="en-US" sz="5400" dirty="0" smtClean="0">
                <a:solidFill>
                  <a:schemeClr val="accent3"/>
                </a:solidFill>
              </a:rPr>
            </a:br>
            <a:r>
              <a:rPr lang="en-US" sz="5400" dirty="0" smtClean="0">
                <a:solidFill>
                  <a:schemeClr val="accent3"/>
                </a:solidFill>
              </a:rPr>
              <a:t>THANK YOU  </a:t>
            </a:r>
            <a:endParaRPr lang="en-US" sz="5400" dirty="0">
              <a:solidFill>
                <a:schemeClr val="accent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30"/>
          <p:cNvSpPr txBox="1">
            <a:spLocks noGrp="1"/>
          </p:cNvSpPr>
          <p:nvPr>
            <p:ph type="subTitle" idx="1"/>
          </p:nvPr>
        </p:nvSpPr>
        <p:spPr>
          <a:xfrm>
            <a:off x="782674" y="571486"/>
            <a:ext cx="7789853" cy="3908789"/>
          </a:xfrm>
          <a:prstGeom prst="rect">
            <a:avLst/>
          </a:prstGeom>
        </p:spPr>
        <p:txBody>
          <a:bodyPr spcFirstLastPara="1" wrap="square" lIns="91425" tIns="91425" rIns="91425" bIns="91425" anchor="t" anchorCtr="0">
            <a:noAutofit/>
          </a:bodyPr>
          <a:lstStyle/>
          <a:p>
            <a:pPr marL="0" lvl="0" indent="0" algn="just">
              <a:buSzPts val="1100"/>
              <a:buNone/>
            </a:pPr>
            <a:endParaRPr lang="en-US" sz="1600" dirty="0" smtClean="0">
              <a:solidFill>
                <a:schemeClr val="tx1"/>
              </a:solidFill>
            </a:endParaRPr>
          </a:p>
          <a:p>
            <a:pPr marL="0" lvl="0" indent="0" algn="just">
              <a:buSzPts val="1100"/>
              <a:buFont typeface="Wingdings" pitchFamily="2" charset="2"/>
              <a:buChar char="Ø"/>
            </a:pPr>
            <a:r>
              <a:rPr lang="en-US" sz="1600" dirty="0" smtClean="0">
                <a:solidFill>
                  <a:schemeClr val="tx1"/>
                </a:solidFill>
              </a:rPr>
              <a:t>The four millionth Maruti vehicle was built and they entered into a partnership with the </a:t>
            </a:r>
            <a:r>
              <a:rPr lang="en-US" sz="1600" dirty="0" smtClean="0">
                <a:solidFill>
                  <a:schemeClr val="tx1"/>
                </a:solidFill>
                <a:hlinkClick r:id="rId3" tooltip="State Bank of India"/>
              </a:rPr>
              <a:t>State Bank of India</a:t>
            </a:r>
            <a:r>
              <a:rPr lang="en-US" sz="1600" dirty="0" smtClean="0">
                <a:solidFill>
                  <a:schemeClr val="tx1"/>
                </a:solidFill>
              </a:rPr>
              <a:t>. Maruti Udyog Ltd.</a:t>
            </a:r>
          </a:p>
          <a:p>
            <a:pPr marL="0" lvl="0" indent="0" algn="just">
              <a:buSzPts val="1100"/>
              <a:buNone/>
            </a:pPr>
            <a:endParaRPr sz="1600">
              <a:solidFill>
                <a:schemeClr val="tx1"/>
              </a:solidFill>
            </a:endParaRPr>
          </a:p>
        </p:txBody>
      </p:sp>
      <p:pic>
        <p:nvPicPr>
          <p:cNvPr id="3" name="Picture 2" descr="download.jpg"/>
          <p:cNvPicPr>
            <a:picLocks noChangeAspect="1"/>
          </p:cNvPicPr>
          <p:nvPr/>
        </p:nvPicPr>
        <p:blipFill>
          <a:blip r:embed="rId4"/>
          <a:stretch>
            <a:fillRect/>
          </a:stretch>
        </p:blipFill>
        <p:spPr>
          <a:xfrm>
            <a:off x="3000364" y="1714831"/>
            <a:ext cx="3786214" cy="25714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About Digital Marketing </a:t>
            </a:r>
            <a:endParaRPr lang="en-US" dirty="0"/>
          </a:p>
        </p:txBody>
      </p:sp>
      <p:sp>
        <p:nvSpPr>
          <p:cNvPr id="28" name="Text Placeholder 27"/>
          <p:cNvSpPr>
            <a:spLocks noGrp="1"/>
          </p:cNvSpPr>
          <p:nvPr>
            <p:ph type="body" idx="1"/>
          </p:nvPr>
        </p:nvSpPr>
        <p:spPr>
          <a:xfrm>
            <a:off x="642910" y="1142990"/>
            <a:ext cx="7495338" cy="3443314"/>
          </a:xfrm>
        </p:spPr>
        <p:txBody>
          <a:bodyPr/>
          <a:lstStyle/>
          <a:p>
            <a:pPr marL="495300" indent="-342900" algn="just">
              <a:buNone/>
            </a:pPr>
            <a:r>
              <a:rPr lang="en-US" sz="2400" dirty="0" smtClean="0"/>
              <a:t>    Digital marketing refers to the use of digital channels, platforms, and technologies to promote and advertise products, services, or brands to a target audience. It encompasses a wide range of online activities and strategies that businesses and organizations employ to connect with potential customers and drive engagement, sales, and brand awareness. Here are some key aspects of digital marketing.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2"/>
          <p:cNvSpPr txBox="1">
            <a:spLocks noGrp="1"/>
          </p:cNvSpPr>
          <p:nvPr>
            <p:ph type="title"/>
          </p:nvPr>
        </p:nvSpPr>
        <p:spPr>
          <a:xfrm>
            <a:off x="714348" y="571486"/>
            <a:ext cx="8001056" cy="4143404"/>
          </a:xfrm>
          <a:prstGeom prst="rect">
            <a:avLst/>
          </a:prstGeom>
        </p:spPr>
        <p:txBody>
          <a:bodyPr spcFirstLastPara="1" wrap="square" lIns="91425" tIns="91425" rIns="91425" bIns="91425" anchor="t" anchorCtr="0">
            <a:noAutofit/>
          </a:bodyPr>
          <a:lstStyle/>
          <a:p>
            <a:pPr algn="l"/>
            <a:r>
              <a:rPr lang="en-IN" sz="2400" u="sng" dirty="0" smtClean="0">
                <a:solidFill>
                  <a:schemeClr val="tx1"/>
                </a:solidFill>
              </a:rPr>
              <a:t>Key components of digital marketing</a:t>
            </a:r>
            <a:r>
              <a:rPr lang="en-IN" sz="2400" dirty="0" smtClean="0"/>
              <a:t>:</a:t>
            </a:r>
            <a:br>
              <a:rPr lang="en-IN" sz="2400" dirty="0" smtClean="0"/>
            </a:br>
            <a:r>
              <a:rPr lang="en-IN" sz="2400" dirty="0" smtClean="0"/>
              <a:t>     Website </a:t>
            </a:r>
            <a:r>
              <a:rPr lang="en-IN" sz="2400" dirty="0" smtClean="0"/>
              <a:t>marketing \</a:t>
            </a:r>
            <a:br>
              <a:rPr lang="en-IN" sz="2400" dirty="0" smtClean="0"/>
            </a:br>
            <a:r>
              <a:rPr lang="en-IN" sz="2400" dirty="0" smtClean="0"/>
              <a:t>     Social </a:t>
            </a:r>
            <a:r>
              <a:rPr lang="en-IN" sz="2400" dirty="0" smtClean="0"/>
              <a:t>media marketing</a:t>
            </a:r>
            <a:br>
              <a:rPr lang="en-IN" sz="2400" dirty="0" smtClean="0"/>
            </a:br>
            <a:r>
              <a:rPr lang="en-IN" sz="2400" dirty="0" smtClean="0"/>
              <a:t>     Email </a:t>
            </a:r>
            <a:r>
              <a:rPr lang="en-IN" sz="2400" dirty="0" smtClean="0"/>
              <a:t>marketing </a:t>
            </a:r>
            <a:br>
              <a:rPr lang="en-IN" sz="2400" dirty="0" smtClean="0"/>
            </a:br>
            <a:r>
              <a:rPr lang="en-IN" sz="2400" dirty="0" smtClean="0"/>
              <a:t>     Search </a:t>
            </a:r>
            <a:r>
              <a:rPr lang="en-IN" sz="2400" dirty="0" smtClean="0"/>
              <a:t>engine marketing </a:t>
            </a:r>
            <a:br>
              <a:rPr lang="en-IN" sz="2400" dirty="0" smtClean="0"/>
            </a:br>
            <a:r>
              <a:rPr lang="en-IN" sz="2400" dirty="0" smtClean="0"/>
              <a:t>     Content </a:t>
            </a:r>
            <a:r>
              <a:rPr lang="en-IN" sz="2400" dirty="0" smtClean="0"/>
              <a:t>marketing </a:t>
            </a:r>
            <a:br>
              <a:rPr lang="en-IN" sz="2400" dirty="0" smtClean="0"/>
            </a:br>
            <a:r>
              <a:rPr lang="en-IN" sz="2400" dirty="0" smtClean="0"/>
              <a:t>    Affiliate </a:t>
            </a:r>
            <a:r>
              <a:rPr lang="en-IN" sz="2400" dirty="0" smtClean="0"/>
              <a:t>marketing </a:t>
            </a:r>
            <a:br>
              <a:rPr lang="en-IN" sz="2400" dirty="0" smtClean="0"/>
            </a:br>
            <a:r>
              <a:rPr lang="en-IN" sz="2400" dirty="0" smtClean="0"/>
              <a:t>   Video </a:t>
            </a:r>
            <a:r>
              <a:rPr lang="en-IN" sz="2400" dirty="0" smtClean="0"/>
              <a:t>marketing</a:t>
            </a:r>
            <a:br>
              <a:rPr lang="en-IN" sz="2400" dirty="0" smtClean="0"/>
            </a:br>
            <a:r>
              <a:rPr lang="en-IN" sz="2400" dirty="0" smtClean="0"/>
              <a:t>   Display </a:t>
            </a:r>
            <a:r>
              <a:rPr lang="en-IN" sz="2400" dirty="0" smtClean="0"/>
              <a:t>advertising </a:t>
            </a:r>
            <a:r>
              <a:rPr lang="en-IN" sz="2400" dirty="0" smtClean="0"/>
              <a:t/>
            </a:r>
            <a:br>
              <a:rPr lang="en-IN" sz="2400" dirty="0" smtClean="0"/>
            </a:br>
            <a:r>
              <a:rPr lang="en-IN" sz="2400" dirty="0" smtClean="0"/>
              <a:t> </a:t>
            </a:r>
            <a:endParaRPr sz="2400">
              <a:latin typeface="+mn-lt"/>
            </a:endParaRPr>
          </a:p>
        </p:txBody>
      </p:sp>
      <p:pic>
        <p:nvPicPr>
          <p:cNvPr id="3" name="Picture 2" descr="download (1).jpg"/>
          <p:cNvPicPr>
            <a:picLocks noChangeAspect="1"/>
          </p:cNvPicPr>
          <p:nvPr/>
        </p:nvPicPr>
        <p:blipFill>
          <a:blip r:embed="rId3"/>
          <a:stretch>
            <a:fillRect/>
          </a:stretch>
        </p:blipFill>
        <p:spPr>
          <a:xfrm>
            <a:off x="4714876" y="1071552"/>
            <a:ext cx="3929090" cy="2928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71" name="Title 270"/>
          <p:cNvSpPr>
            <a:spLocks noGrp="1"/>
          </p:cNvSpPr>
          <p:nvPr>
            <p:ph type="title"/>
          </p:nvPr>
        </p:nvSpPr>
        <p:spPr>
          <a:xfrm>
            <a:off x="720000" y="445024"/>
            <a:ext cx="7704000" cy="4198427"/>
          </a:xfrm>
        </p:spPr>
        <p:txBody>
          <a:bodyPr/>
          <a:lstStyle/>
          <a:p>
            <a:pPr algn="l"/>
            <a:r>
              <a:rPr lang="en-US" sz="2800" dirty="0" smtClean="0">
                <a:solidFill>
                  <a:schemeClr val="tx1"/>
                </a:solidFill>
              </a:rPr>
              <a:t>About  Company brand</a:t>
            </a:r>
            <a:r>
              <a:rPr lang="en-US" sz="2800" dirty="0" smtClean="0"/>
              <a:t/>
            </a:r>
            <a:br>
              <a:rPr lang="en-US" sz="2800" dirty="0" smtClean="0"/>
            </a:br>
            <a:r>
              <a:rPr lang="en-US" sz="2000" b="0" dirty="0" smtClean="0"/>
              <a:t> </a:t>
            </a:r>
            <a:r>
              <a:rPr lang="en-US" sz="2000" b="0" dirty="0" smtClean="0">
                <a:latin typeface="+mn-lt"/>
              </a:rPr>
              <a:t>Maruti Suzuki has two manufacturing </a:t>
            </a:r>
            <a:br>
              <a:rPr lang="en-US" sz="2000" b="0" dirty="0" smtClean="0">
                <a:latin typeface="+mn-lt"/>
              </a:rPr>
            </a:br>
            <a:r>
              <a:rPr lang="en-US" sz="2000" b="0" dirty="0" smtClean="0">
                <a:latin typeface="+mn-lt"/>
              </a:rPr>
              <a:t>facilities in </a:t>
            </a:r>
            <a:r>
              <a:rPr lang="en-US" sz="2000" b="0" dirty="0" smtClean="0">
                <a:latin typeface="+mn-lt"/>
                <a:hlinkClick r:id="rId3" tooltip="Haryana"/>
              </a:rPr>
              <a:t>Haryana</a:t>
            </a:r>
            <a:r>
              <a:rPr lang="en-US" sz="2000" b="0" dirty="0" smtClean="0">
                <a:latin typeface="+mn-lt"/>
              </a:rPr>
              <a:t> (</a:t>
            </a:r>
            <a:r>
              <a:rPr lang="en-US" sz="2000" b="0" dirty="0" err="1" smtClean="0">
                <a:latin typeface="+mn-lt"/>
                <a:hlinkClick r:id="rId4" tooltip="Gurgaon"/>
              </a:rPr>
              <a:t>Gurugram</a:t>
            </a:r>
            <a:r>
              <a:rPr lang="en-US" sz="2000" b="0" dirty="0" smtClean="0">
                <a:latin typeface="+mn-lt"/>
              </a:rPr>
              <a:t> and </a:t>
            </a:r>
            <a:br>
              <a:rPr lang="en-US" sz="2000" b="0" dirty="0" smtClean="0">
                <a:latin typeface="+mn-lt"/>
              </a:rPr>
            </a:br>
            <a:r>
              <a:rPr lang="en-US" sz="2000" b="0" dirty="0" err="1" smtClean="0">
                <a:latin typeface="+mn-lt"/>
                <a:hlinkClick r:id="rId5" tooltip="Manesar"/>
              </a:rPr>
              <a:t>Manesar</a:t>
            </a:r>
            <a:r>
              <a:rPr lang="en-US" sz="2000" b="0" dirty="0" smtClean="0">
                <a:latin typeface="+mn-lt"/>
              </a:rPr>
              <a:t>), and </a:t>
            </a:r>
            <a:r>
              <a:rPr lang="en-US" sz="2000" b="0" dirty="0" smtClean="0">
                <a:latin typeface="+mn-lt"/>
                <a:hlinkClick r:id="rId6" tooltip="Suzuki Motor Gujarat"/>
              </a:rPr>
              <a:t>one manufacturing </a:t>
            </a:r>
            <a:br>
              <a:rPr lang="en-US" sz="2000" b="0" dirty="0" smtClean="0">
                <a:latin typeface="+mn-lt"/>
                <a:hlinkClick r:id="rId6" tooltip="Suzuki Motor Gujarat"/>
              </a:rPr>
            </a:br>
            <a:r>
              <a:rPr lang="en-US" sz="2000" b="0" dirty="0" smtClean="0">
                <a:latin typeface="+mn-lt"/>
                <a:hlinkClick r:id="rId6" tooltip="Suzuki Motor Gujarat"/>
              </a:rPr>
              <a:t>complex in Gujarat</a:t>
            </a:r>
            <a:r>
              <a:rPr lang="en-US" sz="2000" b="0" dirty="0" smtClean="0">
                <a:latin typeface="+mn-lt"/>
              </a:rPr>
              <a:t> wholly owned by </a:t>
            </a:r>
            <a:br>
              <a:rPr lang="en-US" sz="2000" b="0" dirty="0" smtClean="0">
                <a:latin typeface="+mn-lt"/>
              </a:rPr>
            </a:br>
            <a:r>
              <a:rPr lang="en-US" sz="2000" b="0" dirty="0" smtClean="0">
                <a:latin typeface="+mn-lt"/>
              </a:rPr>
              <a:t>parent company </a:t>
            </a:r>
            <a:r>
              <a:rPr lang="en-US" sz="2000" b="0" dirty="0" smtClean="0">
                <a:latin typeface="+mn-lt"/>
                <a:hlinkClick r:id="rId7" tooltip="Suzuki"/>
              </a:rPr>
              <a:t>Suzuki</a:t>
            </a:r>
            <a:r>
              <a:rPr lang="en-US" sz="2000" b="0" dirty="0" smtClean="0">
                <a:latin typeface="+mn-lt"/>
              </a:rPr>
              <a:t> which supplies </a:t>
            </a:r>
            <a:br>
              <a:rPr lang="en-US" sz="2000" b="0" dirty="0" smtClean="0">
                <a:latin typeface="+mn-lt"/>
              </a:rPr>
            </a:br>
            <a:r>
              <a:rPr lang="en-US" sz="2000" b="0" dirty="0" smtClean="0">
                <a:latin typeface="+mn-lt"/>
              </a:rPr>
              <a:t>its entire production to Maruti Suzuki.</a:t>
            </a:r>
            <a:br>
              <a:rPr lang="en-US" sz="2000" b="0" dirty="0" smtClean="0">
                <a:latin typeface="+mn-lt"/>
              </a:rPr>
            </a:br>
            <a:r>
              <a:rPr lang="en-US" sz="2000" b="0" dirty="0" smtClean="0">
                <a:latin typeface="+mn-lt"/>
              </a:rPr>
              <a:t/>
            </a:r>
            <a:br>
              <a:rPr lang="en-US" sz="2000" b="0" dirty="0" smtClean="0">
                <a:latin typeface="+mn-lt"/>
              </a:rPr>
            </a:br>
            <a:r>
              <a:rPr lang="en-US" sz="2000" b="0" dirty="0" smtClean="0"/>
              <a:t> </a:t>
            </a:r>
            <a:r>
              <a:rPr lang="en-US" sz="2000" b="0" dirty="0" smtClean="0">
                <a:latin typeface="+mn-lt"/>
              </a:rPr>
              <a:t>All manufacturing facilities have a combined production capacity of 2,250,000 vehicles annually (1.5 million from Maruti Suzuki's two plants and 750,000 from </a:t>
            </a:r>
            <a:r>
              <a:rPr lang="en-US" sz="2000" b="0" u="sng" dirty="0" smtClean="0">
                <a:latin typeface="+mn-lt"/>
                <a:hlinkClick r:id="rId6"/>
              </a:rPr>
              <a:t>Suzuki Motor</a:t>
            </a:r>
            <a:r>
              <a:rPr lang="en-US" sz="2000" b="0" u="sng" dirty="0" smtClean="0">
                <a:latin typeface="+mn-lt"/>
              </a:rPr>
              <a:t>.</a:t>
            </a:r>
            <a:r>
              <a:rPr lang="en-US" sz="2000" b="0" dirty="0" smtClean="0">
                <a:latin typeface="+mn-lt"/>
              </a:rPr>
              <a:t> </a:t>
            </a:r>
            <a:endParaRPr lang="en-US" sz="2800" dirty="0">
              <a:latin typeface="+mn-lt"/>
            </a:endParaRPr>
          </a:p>
        </p:txBody>
      </p:sp>
      <p:pic>
        <p:nvPicPr>
          <p:cNvPr id="4" name="Picture 3" descr="images.jpg"/>
          <p:cNvPicPr>
            <a:picLocks noChangeAspect="1"/>
          </p:cNvPicPr>
          <p:nvPr/>
        </p:nvPicPr>
        <p:blipFill>
          <a:blip r:embed="rId8"/>
          <a:stretch>
            <a:fillRect/>
          </a:stretch>
        </p:blipFill>
        <p:spPr>
          <a:xfrm>
            <a:off x="5214942" y="857238"/>
            <a:ext cx="3051423" cy="1785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itchFamily="34" charset="0"/>
              </a:rPr>
              <a:t>Brand study, competitor analysis and buyers persona</a:t>
            </a:r>
            <a:endParaRPr lang="en-US" dirty="0">
              <a:latin typeface="Eras Medium ITC" pitchFamily="34" charset="0"/>
            </a:endParaRPr>
          </a:p>
        </p:txBody>
      </p:sp>
      <p:sp>
        <p:nvSpPr>
          <p:cNvPr id="3" name="Text Placeholder 2"/>
          <p:cNvSpPr>
            <a:spLocks noGrp="1"/>
          </p:cNvSpPr>
          <p:nvPr>
            <p:ph type="body" idx="1"/>
          </p:nvPr>
        </p:nvSpPr>
        <p:spPr>
          <a:xfrm>
            <a:off x="714348" y="1643056"/>
            <a:ext cx="7704000" cy="3071834"/>
          </a:xfrm>
        </p:spPr>
        <p:txBody>
          <a:bodyPr/>
          <a:lstStyle/>
          <a:p>
            <a:pPr marL="609600" indent="-457200" algn="just">
              <a:buFont typeface="Wingdings" pitchFamily="2" charset="2"/>
              <a:buChar char="q"/>
            </a:pPr>
            <a:r>
              <a:rPr lang="en-US" sz="1600" b="1" u="sng" dirty="0" smtClean="0"/>
              <a:t>Research brand </a:t>
            </a:r>
            <a:r>
              <a:rPr lang="en-US" sz="1600" b="1" dirty="0" smtClean="0"/>
              <a:t>-</a:t>
            </a:r>
            <a:endParaRPr lang="en-US" sz="1600" dirty="0" smtClean="0"/>
          </a:p>
          <a:p>
            <a:pPr marL="609600" indent="-457200" algn="just">
              <a:buNone/>
            </a:pPr>
            <a:r>
              <a:rPr lang="en-US" sz="1600" dirty="0" smtClean="0"/>
              <a:t>         Maruti Suzuki is a well-known automotive manufacturer based in India. It is a subsidiary of the Japanese automaker Suzuki Motor Corporation and is known for producing a wide range of popular car models. Maruti Suzuki itself is a brand, and they produce and sell cars under the Maruti Suzuki brand name</a:t>
            </a:r>
          </a:p>
          <a:p>
            <a:pPr marL="609600" indent="-457200" algn="just">
              <a:buNone/>
            </a:pPr>
            <a:r>
              <a:rPr lang="en-US" sz="1600" b="1" u="sng" dirty="0" smtClean="0"/>
              <a:t>  </a:t>
            </a:r>
            <a:r>
              <a:rPr lang="en-US" sz="1600" b="1" dirty="0" smtClean="0"/>
              <a:t>       </a:t>
            </a:r>
            <a:r>
              <a:rPr lang="en-US" sz="1600" b="1" u="sng" dirty="0" smtClean="0"/>
              <a:t>Mission / Values -</a:t>
            </a:r>
          </a:p>
          <a:p>
            <a:pPr marL="609600" indent="-457200" algn="just">
              <a:buNone/>
            </a:pPr>
            <a:r>
              <a:rPr lang="en-US" sz="1600" dirty="0" smtClean="0"/>
              <a:t>         </a:t>
            </a:r>
            <a:r>
              <a:rPr lang="en-US" sz="1600" b="1" dirty="0" smtClean="0"/>
              <a:t>Customer Satisfaction</a:t>
            </a:r>
          </a:p>
          <a:p>
            <a:pPr marL="609600" indent="-457200" algn="just">
              <a:buNone/>
            </a:pPr>
            <a:r>
              <a:rPr lang="en-US" sz="1600" b="1" dirty="0" smtClean="0"/>
              <a:t>         innovation and Technology</a:t>
            </a:r>
            <a:endParaRPr lang="en-US" sz="1600" b="1" u="sng" dirty="0" smtClean="0"/>
          </a:p>
          <a:p>
            <a:pPr marL="609600" indent="-457200" algn="just">
              <a:buNone/>
            </a:pPr>
            <a:r>
              <a:rPr lang="en-US" sz="1600" b="1" dirty="0" smtClean="0"/>
              <a:t>         Sustainability</a:t>
            </a:r>
            <a:endParaRPr lang="en-US" sz="1600" b="1" u="sng" dirty="0" smtClean="0"/>
          </a:p>
          <a:p>
            <a:pPr marL="609600" indent="-457200" algn="just">
              <a:buNone/>
            </a:pPr>
            <a:r>
              <a:rPr lang="en-US" sz="1600" b="1" dirty="0" smtClean="0"/>
              <a:t>         Corporate Social Responsibility (CSR)</a:t>
            </a:r>
            <a:endParaRPr lang="en-US" sz="1600" b="1" u="sng" dirty="0" smtClean="0"/>
          </a:p>
          <a:p>
            <a:pPr marL="609600" indent="-457200" algn="just">
              <a:buNone/>
            </a:pPr>
            <a:endParaRPr lang="en-US" sz="16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428610"/>
            <a:ext cx="7704000" cy="4357718"/>
          </a:xfrm>
        </p:spPr>
        <p:txBody>
          <a:bodyPr/>
          <a:lstStyle/>
          <a:p>
            <a:pPr algn="l">
              <a:buNone/>
            </a:pPr>
            <a:r>
              <a:rPr lang="en-US" sz="1600" b="1" u="sng" dirty="0" smtClean="0"/>
              <a:t>USP  </a:t>
            </a:r>
            <a:r>
              <a:rPr lang="en-US" sz="1600" b="1" dirty="0" smtClean="0"/>
              <a:t>- </a:t>
            </a:r>
          </a:p>
          <a:p>
            <a:pPr algn="l">
              <a:buNone/>
            </a:pPr>
            <a:r>
              <a:rPr lang="en-US" b="1" dirty="0" smtClean="0"/>
              <a:t>Affordability</a:t>
            </a:r>
          </a:p>
          <a:p>
            <a:pPr algn="l">
              <a:buNone/>
            </a:pPr>
            <a:r>
              <a:rPr lang="en-US" b="1" dirty="0" smtClean="0"/>
              <a:t>Fuel Efficiency</a:t>
            </a:r>
          </a:p>
          <a:p>
            <a:pPr algn="l">
              <a:buNone/>
            </a:pPr>
            <a:r>
              <a:rPr lang="en-US" b="1" dirty="0" smtClean="0"/>
              <a:t>Reliability </a:t>
            </a:r>
          </a:p>
          <a:p>
            <a:pPr algn="l">
              <a:buNone/>
            </a:pPr>
            <a:r>
              <a:rPr lang="en-US" b="1" dirty="0" smtClean="0"/>
              <a:t>Extensive Service Network</a:t>
            </a:r>
          </a:p>
          <a:p>
            <a:pPr algn="l">
              <a:buNone/>
            </a:pPr>
            <a:endParaRPr lang="en-US" b="1" i="1" u="sng" dirty="0" smtClean="0"/>
          </a:p>
          <a:p>
            <a:pPr algn="l">
              <a:buNone/>
            </a:pPr>
            <a:r>
              <a:rPr lang="en-US" sz="1400" b="1" i="1" u="sng" dirty="0" smtClean="0"/>
              <a:t>SMART GOALS – </a:t>
            </a:r>
          </a:p>
          <a:p>
            <a:pPr algn="l">
              <a:buNone/>
            </a:pPr>
            <a:r>
              <a:rPr lang="en-US" b="1" dirty="0" smtClean="0"/>
              <a:t>Sales and Market Share</a:t>
            </a:r>
          </a:p>
          <a:p>
            <a:pPr algn="l">
              <a:buNone/>
            </a:pPr>
            <a:r>
              <a:rPr lang="en-US" b="1" dirty="0" smtClean="0"/>
              <a:t>Customer Satisfaction</a:t>
            </a:r>
          </a:p>
          <a:p>
            <a:pPr algn="l">
              <a:buNone/>
            </a:pPr>
            <a:r>
              <a:rPr lang="en-US" b="1" dirty="0" smtClean="0"/>
              <a:t>Corporate Social Responsibility</a:t>
            </a:r>
          </a:p>
          <a:p>
            <a:pPr algn="l">
              <a:buNone/>
            </a:pPr>
            <a:r>
              <a:rPr lang="en-US" b="1" dirty="0" smtClean="0"/>
              <a:t>Sustainability</a:t>
            </a:r>
          </a:p>
          <a:p>
            <a:pPr algn="l">
              <a:buNone/>
            </a:pPr>
            <a:r>
              <a:rPr lang="en-US" b="1" dirty="0" smtClean="0"/>
              <a:t>Operational Efficiency</a:t>
            </a:r>
          </a:p>
          <a:p>
            <a:pPr algn="l">
              <a:buNone/>
            </a:pPr>
            <a:endParaRPr lang="en-US" b="1" i="1" u="sng" dirty="0" smtClean="0"/>
          </a:p>
          <a:p>
            <a:pPr algn="l">
              <a:buNone/>
            </a:pPr>
            <a:r>
              <a:rPr lang="en-US" sz="1600" b="1" i="1" u="sng" dirty="0" smtClean="0"/>
              <a:t>KPI ‘s</a:t>
            </a:r>
            <a:r>
              <a:rPr lang="en-US" sz="1600" b="1" i="1" dirty="0" smtClean="0"/>
              <a:t>  - </a:t>
            </a:r>
          </a:p>
          <a:p>
            <a:pPr algn="l">
              <a:buNone/>
            </a:pPr>
            <a:r>
              <a:rPr lang="en-US" sz="1600" dirty="0" smtClean="0"/>
              <a:t>Return on average equity - 5 year average11.62</a:t>
            </a:r>
          </a:p>
          <a:p>
            <a:pPr algn="l">
              <a:buNone/>
            </a:pPr>
            <a:r>
              <a:rPr lang="en-US" sz="1600" dirty="0" smtClean="0"/>
              <a:t>Net Income/employee - trailing 12 month57,48,148.00</a:t>
            </a:r>
          </a:p>
          <a:p>
            <a:pPr algn="l">
              <a:buNone/>
            </a:pPr>
            <a:r>
              <a:rPr lang="en-US" sz="1600" dirty="0" smtClean="0"/>
              <a:t>Revenue/employee - most recent fiscal year7,09,67,160.00</a:t>
            </a:r>
          </a:p>
          <a:p>
            <a:pPr algn="l">
              <a:buNone/>
            </a:pPr>
            <a:r>
              <a:rPr lang="en-US" sz="1600" dirty="0" smtClean="0"/>
              <a:t>Return on investment - most recent fiscal year13.45</a:t>
            </a:r>
          </a:p>
          <a:p>
            <a:pPr algn="l">
              <a:buNone/>
            </a:pPr>
            <a:r>
              <a:rPr lang="en-US" sz="1600" dirty="0" smtClean="0"/>
              <a:t>Return on average assets - most recent fiscal year10.31</a:t>
            </a:r>
            <a:endParaRPr lang="en-US" sz="1600" b="1" i="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34"/>
          <p:cNvSpPr txBox="1">
            <a:spLocks noGrp="1"/>
          </p:cNvSpPr>
          <p:nvPr>
            <p:ph type="title"/>
          </p:nvPr>
        </p:nvSpPr>
        <p:spPr>
          <a:xfrm>
            <a:off x="642910" y="357172"/>
            <a:ext cx="7704000" cy="5000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Competitor Analysis</a:t>
            </a:r>
            <a:br>
              <a:rPr lang="en-US" dirty="0" smtClean="0"/>
            </a:br>
            <a:endParaRPr/>
          </a:p>
        </p:txBody>
      </p:sp>
      <p:sp>
        <p:nvSpPr>
          <p:cNvPr id="8" name="Text Placeholder 7"/>
          <p:cNvSpPr>
            <a:spLocks noGrp="1"/>
          </p:cNvSpPr>
          <p:nvPr>
            <p:ph type="body" idx="1"/>
          </p:nvPr>
        </p:nvSpPr>
        <p:spPr>
          <a:xfrm>
            <a:off x="720000" y="357172"/>
            <a:ext cx="7704000" cy="4429156"/>
          </a:xfrm>
        </p:spPr>
        <p:txBody>
          <a:bodyPr/>
          <a:lstStyle/>
          <a:p>
            <a:pPr>
              <a:buNone/>
            </a:pPr>
            <a:endParaRPr lang="en-US" dirty="0" smtClean="0"/>
          </a:p>
          <a:p>
            <a:pPr>
              <a:buNone/>
            </a:pPr>
            <a:endParaRPr lang="en-US" dirty="0" smtClean="0"/>
          </a:p>
          <a:p>
            <a:pPr>
              <a:buNone/>
            </a:pPr>
            <a:endParaRPr lang="en-US" dirty="0" smtClean="0"/>
          </a:p>
          <a:p>
            <a:pPr algn="l">
              <a:buNone/>
            </a:pPr>
            <a:endParaRPr lang="en-US" dirty="0"/>
          </a:p>
        </p:txBody>
      </p:sp>
      <p:graphicFrame>
        <p:nvGraphicFramePr>
          <p:cNvPr id="9" name="Table 8"/>
          <p:cNvGraphicFramePr>
            <a:graphicFrameLocks noGrp="1"/>
          </p:cNvGraphicFramePr>
          <p:nvPr/>
        </p:nvGraphicFramePr>
        <p:xfrm>
          <a:off x="714348" y="1071552"/>
          <a:ext cx="7715304" cy="3643338"/>
        </p:xfrm>
        <a:graphic>
          <a:graphicData uri="http://schemas.openxmlformats.org/drawingml/2006/table">
            <a:tbl>
              <a:tblPr firstRow="1" bandRow="1">
                <a:tableStyleId>{D515E05D-8BCD-4094-AAE3-ACE481C11C1D}</a:tableStyleId>
              </a:tblPr>
              <a:tblGrid>
                <a:gridCol w="3857652"/>
                <a:gridCol w="3857652"/>
              </a:tblGrid>
              <a:tr h="3643338">
                <a:tc>
                  <a:txBody>
                    <a:bodyPr/>
                    <a:lstStyle/>
                    <a:p>
                      <a:r>
                        <a:rPr lang="en-US" b="1" dirty="0" smtClean="0"/>
                        <a:t>   HONDA</a:t>
                      </a:r>
                      <a:r>
                        <a:rPr lang="en-US" b="1" baseline="0" dirty="0" smtClean="0"/>
                        <a:t> CARS IND LTD </a:t>
                      </a:r>
                    </a:p>
                    <a:p>
                      <a:endParaRPr lang="en-US" baseline="0" dirty="0" smtClean="0"/>
                    </a:p>
                    <a:p>
                      <a:r>
                        <a:rPr lang="en-US" baseline="0" dirty="0" smtClean="0"/>
                        <a:t>ESTD - </a:t>
                      </a:r>
                      <a:r>
                        <a:rPr lang="en-US" b="1" baseline="0" dirty="0" smtClean="0"/>
                        <a:t>1995</a:t>
                      </a:r>
                    </a:p>
                    <a:p>
                      <a:endParaRPr lang="en-US" baseline="0" dirty="0" smtClean="0"/>
                    </a:p>
                    <a:p>
                      <a:r>
                        <a:rPr lang="en-US" baseline="0" dirty="0" smtClean="0"/>
                        <a:t>CEO – KATSUSHI INOUE </a:t>
                      </a:r>
                    </a:p>
                    <a:p>
                      <a:endParaRPr lang="en-US" baseline="0" dirty="0" smtClean="0"/>
                    </a:p>
                    <a:p>
                      <a:r>
                        <a:rPr lang="en-US" baseline="0" dirty="0" smtClean="0"/>
                        <a:t>Fully own subsidiary ( Honda motor co.ltd, JAPAN )</a:t>
                      </a:r>
                    </a:p>
                    <a:p>
                      <a:endParaRPr lang="en-US" baseline="0" dirty="0" smtClean="0"/>
                    </a:p>
                    <a:p>
                      <a:r>
                        <a:rPr lang="en-US" baseline="0" dirty="0" smtClean="0"/>
                        <a:t>Plant 1 – Greater </a:t>
                      </a:r>
                      <a:r>
                        <a:rPr lang="en-US" baseline="0" dirty="0" err="1" smtClean="0"/>
                        <a:t>Nodia</a:t>
                      </a:r>
                      <a:r>
                        <a:rPr lang="en-US" baseline="0" dirty="0" smtClean="0"/>
                        <a:t> (UP) 1.20 </a:t>
                      </a:r>
                      <a:r>
                        <a:rPr lang="en-US" baseline="0" dirty="0" err="1" smtClean="0"/>
                        <a:t>lac</a:t>
                      </a:r>
                      <a:r>
                        <a:rPr lang="en-US" baseline="0" dirty="0" smtClean="0"/>
                        <a:t> cars PA</a:t>
                      </a:r>
                    </a:p>
                    <a:p>
                      <a:r>
                        <a:rPr lang="en-US" baseline="0" dirty="0" smtClean="0"/>
                        <a:t> </a:t>
                      </a:r>
                    </a:p>
                    <a:p>
                      <a:r>
                        <a:rPr lang="en-US" baseline="0" dirty="0" smtClean="0"/>
                        <a:t>Plant 2 –</a:t>
                      </a:r>
                      <a:r>
                        <a:rPr lang="en-US" sz="1200" baseline="0" dirty="0" smtClean="0"/>
                        <a:t> </a:t>
                      </a:r>
                      <a:r>
                        <a:rPr lang="en-US" sz="1200" baseline="0" dirty="0" err="1" smtClean="0"/>
                        <a:t>Tapukara</a:t>
                      </a:r>
                      <a:r>
                        <a:rPr lang="en-US" sz="1200" baseline="0" dirty="0" smtClean="0"/>
                        <a:t> (Rajasthan)</a:t>
                      </a:r>
                      <a:r>
                        <a:rPr lang="en-US" baseline="0" dirty="0" smtClean="0"/>
                        <a:t> 1.20lac Cars PA </a:t>
                      </a:r>
                    </a:p>
                    <a:p>
                      <a:endParaRPr lang="en-US" baseline="0" dirty="0" smtClean="0"/>
                    </a:p>
                    <a:p>
                      <a:endParaRPr lang="en-US" baseline="0" dirty="0" smtClean="0"/>
                    </a:p>
                    <a:p>
                      <a:r>
                        <a:rPr lang="en-US" baseline="0" dirty="0" smtClean="0"/>
                        <a:t>R and D centre – GREATER NODIA (UP) </a:t>
                      </a:r>
                    </a:p>
                    <a:p>
                      <a:endParaRPr lang="en-US" dirty="0"/>
                    </a:p>
                  </a:txBody>
                  <a:tcPr/>
                </a:tc>
                <a:tc>
                  <a:txBody>
                    <a:bodyPr/>
                    <a:lstStyle/>
                    <a:p>
                      <a:r>
                        <a:rPr lang="en-US" b="1" dirty="0" smtClean="0"/>
                        <a:t>HYUNDAI MOTOR IND LTD</a:t>
                      </a:r>
                      <a:r>
                        <a:rPr lang="en-US" dirty="0" smtClean="0"/>
                        <a:t> </a:t>
                      </a:r>
                    </a:p>
                    <a:p>
                      <a:endParaRPr lang="en-US" dirty="0" smtClean="0"/>
                    </a:p>
                    <a:p>
                      <a:r>
                        <a:rPr lang="en-US" dirty="0" smtClean="0"/>
                        <a:t>ESTD – </a:t>
                      </a:r>
                      <a:r>
                        <a:rPr lang="en-US" b="1" dirty="0" smtClean="0"/>
                        <a:t>1996</a:t>
                      </a:r>
                    </a:p>
                    <a:p>
                      <a:endParaRPr lang="en-US" dirty="0" smtClean="0"/>
                    </a:p>
                    <a:p>
                      <a:r>
                        <a:rPr lang="en-US" dirty="0" smtClean="0"/>
                        <a:t>CEO – BO SHIN SEO </a:t>
                      </a:r>
                    </a:p>
                    <a:p>
                      <a:endParaRPr lang="en-US" dirty="0" smtClean="0"/>
                    </a:p>
                    <a:p>
                      <a:r>
                        <a:rPr lang="en-US" dirty="0" smtClean="0"/>
                        <a:t>Fully</a:t>
                      </a:r>
                      <a:r>
                        <a:rPr lang="en-US" baseline="0" dirty="0" smtClean="0"/>
                        <a:t> own subsidiary  ( Hyundai motor co. SOUTH KOREA ) </a:t>
                      </a:r>
                    </a:p>
                    <a:p>
                      <a:endParaRPr lang="en-US" baseline="0" dirty="0" smtClean="0"/>
                    </a:p>
                    <a:p>
                      <a:r>
                        <a:rPr lang="en-US" baseline="0" dirty="0" smtClean="0"/>
                        <a:t>Plant 1 – KANCHIPURAM ( TAMIL NADU </a:t>
                      </a:r>
                    </a:p>
                    <a:p>
                      <a:r>
                        <a:rPr lang="en-US" baseline="0" dirty="0" smtClean="0"/>
                        <a:t>3.30 </a:t>
                      </a:r>
                      <a:r>
                        <a:rPr lang="en-US" baseline="0" dirty="0" err="1" smtClean="0"/>
                        <a:t>lac</a:t>
                      </a:r>
                      <a:r>
                        <a:rPr lang="en-US" baseline="0" dirty="0" smtClean="0"/>
                        <a:t> cars PA )</a:t>
                      </a:r>
                    </a:p>
                    <a:p>
                      <a:r>
                        <a:rPr lang="en-US" baseline="0" dirty="0" smtClean="0"/>
                        <a:t>Plant 2 -  KANCHIPURAM ( TAMIL NADU </a:t>
                      </a:r>
                    </a:p>
                    <a:p>
                      <a:r>
                        <a:rPr lang="en-US" baseline="0" dirty="0" smtClean="0"/>
                        <a:t>3.30 </a:t>
                      </a:r>
                      <a:r>
                        <a:rPr lang="en-US" baseline="0" dirty="0" err="1" smtClean="0"/>
                        <a:t>lac</a:t>
                      </a:r>
                      <a:r>
                        <a:rPr lang="en-US" baseline="0" dirty="0" smtClean="0"/>
                        <a:t> cars PA )</a:t>
                      </a:r>
                    </a:p>
                    <a:p>
                      <a:endParaRPr lang="en-US" baseline="0" dirty="0" smtClean="0"/>
                    </a:p>
                    <a:p>
                      <a:r>
                        <a:rPr lang="en-US" baseline="0" dirty="0" smtClean="0"/>
                        <a:t>R and D centre – Hyderabad (AP) </a:t>
                      </a:r>
                    </a:p>
                  </a:txBody>
                  <a:tcPr/>
                </a:tc>
              </a:tr>
            </a:tbl>
          </a:graphicData>
        </a:graphic>
      </p:graphicFrame>
    </p:spTree>
  </p:cSld>
  <p:clrMapOvr>
    <a:masterClrMapping/>
  </p:clrMapOvr>
</p:sld>
</file>

<file path=ppt/theme/theme1.xml><?xml version="1.0" encoding="utf-8"?>
<a:theme xmlns:a="http://schemas.openxmlformats.org/drawingml/2006/main" name="Vintage Cars Show Project Proposal by Slidesgo">
  <a:themeElements>
    <a:clrScheme name="Simple Light">
      <a:dk1>
        <a:srgbClr val="000000"/>
      </a:dk1>
      <a:lt1>
        <a:srgbClr val="643517"/>
      </a:lt1>
      <a:dk2>
        <a:srgbClr val="F1B87B"/>
      </a:dk2>
      <a:lt2>
        <a:srgbClr val="FCF5E9"/>
      </a:lt2>
      <a:accent1>
        <a:srgbClr val="E4E4E2"/>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867</Words>
  <PresentationFormat>On-screen Show (16:9)</PresentationFormat>
  <Paragraphs>141</Paragraphs>
  <Slides>22</Slides>
  <Notes>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vt:i4>
      </vt:variant>
    </vt:vector>
  </HeadingPairs>
  <TitlesOfParts>
    <vt:vector size="39" baseType="lpstr">
      <vt:lpstr>Arial</vt:lpstr>
      <vt:lpstr>Lobster Two</vt:lpstr>
      <vt:lpstr>Open Sans Medium</vt:lpstr>
      <vt:lpstr>Wingdings</vt:lpstr>
      <vt:lpstr>Nunito Light</vt:lpstr>
      <vt:lpstr>Eras Medium ITC</vt:lpstr>
      <vt:lpstr>Goudy Old Style</vt:lpstr>
      <vt:lpstr>Cascadia Mono ExtraLight</vt:lpstr>
      <vt:lpstr>Impact</vt:lpstr>
      <vt:lpstr>Cambria Math</vt:lpstr>
      <vt:lpstr>Algerian</vt:lpstr>
      <vt:lpstr>Arial Black</vt:lpstr>
      <vt:lpstr>Anaheim</vt:lpstr>
      <vt:lpstr>Open Sans</vt:lpstr>
      <vt:lpstr>Lobster</vt:lpstr>
      <vt:lpstr>Bebas Neue</vt:lpstr>
      <vt:lpstr>Vintage Cars Show Project Proposal by Slidesgo</vt:lpstr>
      <vt:lpstr>Maruti Suzuki IND ltd</vt:lpstr>
      <vt:lpstr>INTRODUCTION</vt:lpstr>
      <vt:lpstr>Slide 3</vt:lpstr>
      <vt:lpstr>About Digital Marketing </vt:lpstr>
      <vt:lpstr>Key components of digital marketing:      Website marketing \      Social media marketing      Email marketing       Search engine marketing       Content marketing      Affiliate marketing     Video marketing    Display advertising   </vt:lpstr>
      <vt:lpstr>About  Company brand  Maruti Suzuki has two manufacturing  facilities in Haryana (Gurugram and  Manesar), and one manufacturing  complex in Gujarat wholly owned by  parent company Suzuki which supplies  its entire production to Maruti Suzuki.   All manufacturing facilities have a combined production capacity of 2,250,000 vehicles annually (1.5 million from Maruti Suzuki's two plants and 750,000 from Suzuki Motor. </vt:lpstr>
      <vt:lpstr>Brand study, competitor analysis and buyers persona</vt:lpstr>
      <vt:lpstr>Slide 8</vt:lpstr>
      <vt:lpstr>Competitor Analysis </vt:lpstr>
      <vt:lpstr>Buyers persona </vt:lpstr>
      <vt:lpstr>SEO and KEYWORD Research - </vt:lpstr>
      <vt:lpstr>KEY WORD Research  -</vt:lpstr>
      <vt:lpstr>Market  Share  </vt:lpstr>
      <vt:lpstr>Content ideas and marketing strategies - </vt:lpstr>
      <vt:lpstr>Digital promotion strategies:</vt:lpstr>
      <vt:lpstr>Poster design    </vt:lpstr>
      <vt:lpstr>Content creation </vt:lpstr>
      <vt:lpstr>Slide 18</vt:lpstr>
      <vt:lpstr>Content Curation - </vt:lpstr>
      <vt:lpstr>Team contribution on presentation</vt:lpstr>
      <vt:lpstr>Slide 21</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Maruti Suzuki IND ltd</dc:title>
  <dc:creator>KIRAN KUMAR</dc:creator>
  <cp:lastModifiedBy>QUIZ</cp:lastModifiedBy>
  <cp:revision>37</cp:revision>
  <dcterms:modified xsi:type="dcterms:W3CDTF">2023-10-16T09:31:42Z</dcterms:modified>
</cp:coreProperties>
</file>