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8"/>
  </p:normalViewPr>
  <p:slideViewPr>
    <p:cSldViewPr snapToGrid="0">
      <p:cViewPr varScale="1">
        <p:scale>
          <a:sx n="90" d="100"/>
          <a:sy n="90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7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4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3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8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3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8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TraveltideVisFinalSubmission_17133129113110/TravelTideStory?:language=en-GB&amp;:sid=&amp;:display_count=n&amp;:origin=viz_share_link" TargetMode="External"/><Relationship Id="rId2" Type="http://schemas.openxmlformats.org/officeDocument/2006/relationships/hyperlink" Target="https://github.com/LKemmy/TravelTide/blob/dc6688bc4aadf883c170f8aa631c9b24d7661864/TravelTide%20Analysis%20Lauren%20Kemmy-Adani-FinalSubmiss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567B0-C26A-9158-3BE5-4E8CBA97E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076" y="512111"/>
            <a:ext cx="3716286" cy="3162300"/>
          </a:xfrm>
        </p:spPr>
        <p:txBody>
          <a:bodyPr>
            <a:normAutofit fontScale="90000"/>
          </a:bodyPr>
          <a:lstStyle/>
          <a:p>
            <a:r>
              <a:rPr lang="en-GB" dirty="0"/>
              <a:t>Segmentation Analysis for Reward</a:t>
            </a:r>
            <a:br>
              <a:rPr lang="en-GB" dirty="0"/>
            </a:br>
            <a:r>
              <a:rPr lang="en-GB" dirty="0"/>
              <a:t>Program Enhancement</a:t>
            </a:r>
            <a:br>
              <a:rPr lang="en-GB" dirty="0"/>
            </a:b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4389A-8078-4EC7-58B9-7B1F0FFC5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76" y="4931064"/>
            <a:ext cx="3231633" cy="985075"/>
          </a:xfrm>
        </p:spPr>
        <p:txBody>
          <a:bodyPr>
            <a:normAutofit/>
          </a:bodyPr>
          <a:lstStyle/>
          <a:p>
            <a:r>
              <a:rPr lang="en-DE" dirty="0"/>
              <a:t>Dokleat Halilaj</a:t>
            </a:r>
          </a:p>
          <a:p>
            <a:r>
              <a:rPr lang="en-DE" dirty="0"/>
              <a:t>Masterschool, April 2024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hand holding a phone&#10;&#10;Description automatically generated">
            <a:extLst>
              <a:ext uri="{FF2B5EF4-FFF2-40B4-BE49-F238E27FC236}">
                <a16:creationId xmlns:a16="http://schemas.microsoft.com/office/drawing/2014/main" id="{A65B0579-95FE-C696-6B6D-36B67D6E6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9" r="13811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94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5812-0489-5E2F-7C2C-1F65E66D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04349D"/>
                </a:solidFill>
                <a:effectLst/>
                <a:latin typeface="Helvetica" pitchFamily="2" charset="0"/>
              </a:rPr>
              <a:t>Context</a:t>
            </a:r>
            <a:br>
              <a:rPr lang="en-GB" dirty="0">
                <a:solidFill>
                  <a:srgbClr val="04349D"/>
                </a:solidFill>
                <a:effectLst/>
                <a:latin typeface="Helvetica" pitchFamily="2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B45B-1566-379C-B6D1-283AA8470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" y="2427316"/>
            <a:ext cx="3214687" cy="3513514"/>
          </a:xfrm>
        </p:spPr>
        <p:txBody>
          <a:bodyPr/>
          <a:lstStyle/>
          <a:p>
            <a:pPr marL="0" indent="0">
              <a:buNone/>
            </a:pPr>
            <a:r>
              <a:rPr lang="en-DE" dirty="0"/>
              <a:t>Perks</a:t>
            </a:r>
          </a:p>
          <a:p>
            <a:r>
              <a:rPr lang="en-GB" dirty="0"/>
              <a:t>Free Checked Bag</a:t>
            </a:r>
          </a:p>
          <a:p>
            <a:r>
              <a:rPr lang="en-GB" dirty="0"/>
              <a:t>Free Cancellation</a:t>
            </a:r>
          </a:p>
          <a:p>
            <a:r>
              <a:rPr lang="en-GB" dirty="0"/>
              <a:t>Free Hotel Meal</a:t>
            </a:r>
          </a:p>
          <a:p>
            <a:r>
              <a:rPr lang="en-GB" dirty="0"/>
              <a:t>One Night Free Hotel With</a:t>
            </a:r>
          </a:p>
          <a:p>
            <a:r>
              <a:rPr lang="en-GB" dirty="0"/>
              <a:t>Flight</a:t>
            </a:r>
          </a:p>
          <a:p>
            <a:r>
              <a:rPr lang="en-GB" dirty="0"/>
              <a:t>Exclusive Discounts</a:t>
            </a: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EFBB4-CD22-D7CE-CFC8-566E80D6985C}"/>
              </a:ext>
            </a:extLst>
          </p:cNvPr>
          <p:cNvSpPr txBox="1"/>
          <p:nvPr/>
        </p:nvSpPr>
        <p:spPr>
          <a:xfrm>
            <a:off x="4034303" y="2427316"/>
            <a:ext cx="40362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Users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that had more than 7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Between 04/01/2023 and the most recent available date.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D029E-467D-E0E4-9243-AF45DFB40E52}"/>
              </a:ext>
            </a:extLst>
          </p:cNvPr>
          <p:cNvSpPr txBox="1"/>
          <p:nvPr/>
        </p:nvSpPr>
        <p:spPr>
          <a:xfrm>
            <a:off x="8565356" y="2427316"/>
            <a:ext cx="61007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Aim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Utilise K-Means algorithm</a:t>
            </a:r>
          </a:p>
          <a:p>
            <a:r>
              <a:rPr lang="en-GB" dirty="0"/>
              <a:t>to identify and cluster</a:t>
            </a:r>
          </a:p>
          <a:p>
            <a:r>
              <a:rPr lang="en-GB" dirty="0"/>
              <a:t>unique user segments</a:t>
            </a:r>
          </a:p>
          <a:p>
            <a:r>
              <a:rPr lang="en-GB" dirty="0"/>
              <a:t>based on user preference.</a:t>
            </a:r>
          </a:p>
        </p:txBody>
      </p:sp>
    </p:spTree>
    <p:extLst>
      <p:ext uri="{BB962C8B-B14F-4D97-AF65-F5344CB8AC3E}">
        <p14:creationId xmlns:p14="http://schemas.microsoft.com/office/powerpoint/2010/main" val="200299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E909-7A9F-CB22-58AB-23F5ABE0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04349D"/>
                </a:solidFill>
                <a:effectLst/>
                <a:latin typeface="Helvetica" pitchFamily="2" charset="0"/>
              </a:rPr>
              <a:t>Findings</a:t>
            </a:r>
            <a:br>
              <a:rPr lang="en-GB" dirty="0">
                <a:solidFill>
                  <a:srgbClr val="04349D"/>
                </a:solidFill>
                <a:effectLst/>
                <a:latin typeface="Helvetica" pitchFamily="2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B887-A4D5-7C7B-C4BB-3148E7B97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37" y="2227810"/>
            <a:ext cx="4566201" cy="4473028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Insights: "Exclusive Discounts" cluster values cost-effective bookings. "Free Hotel Meal" prefers dining perks. "Free Checked Bag" shows baggage interest.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dirty="0"/>
              <a:t>Cluster Sizes: "Exclusive Discounts” (bargain hunters) is smallest. "Free Cancellations" (cost-conscious, no cancellations) is largest.</a:t>
            </a:r>
          </a:p>
          <a:p>
            <a:pPr marL="0" indent="0" algn="just">
              <a:buNone/>
            </a:pPr>
            <a:endParaRPr lang="en-DE" dirty="0"/>
          </a:p>
        </p:txBody>
      </p:sp>
      <p:pic>
        <p:nvPicPr>
          <p:cNvPr id="5" name="Picture 4" descr="A graph of a number of bars&#10;&#10;Description automatically generated">
            <a:extLst>
              <a:ext uri="{FF2B5EF4-FFF2-40B4-BE49-F238E27FC236}">
                <a16:creationId xmlns:a16="http://schemas.microsoft.com/office/drawing/2014/main" id="{68D65D38-5C18-C31E-A5AB-D9FFD0238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014538"/>
            <a:ext cx="5781675" cy="41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1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CEEF4-AD0D-E4B3-707C-09DBB259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1" y="1370041"/>
            <a:ext cx="4023276" cy="3513514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Line Chart: "Free Hotel Meal" larger distribution but overlapping clusters suggest multi-preference users.</a:t>
            </a:r>
          </a:p>
          <a:p>
            <a:pPr algn="just"/>
            <a:r>
              <a:rPr lang="en-GB" dirty="0"/>
              <a:t>Gender Balance: The majority of female users indicate an opportunity for targeted marketing to engage men and diversify the customer base.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5" name="Picture 4" descr="A graph of a number of hotels&#10;&#10;Description automatically generated">
            <a:extLst>
              <a:ext uri="{FF2B5EF4-FFF2-40B4-BE49-F238E27FC236}">
                <a16:creationId xmlns:a16="http://schemas.microsoft.com/office/drawing/2014/main" id="{371DA22B-19EC-8CCA-68C8-AA8C63AD9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63" y="1166019"/>
            <a:ext cx="6529387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5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6325-94E0-DEF0-9ACD-31591583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34165"/>
            <a:ext cx="9950103" cy="1507376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4349D"/>
                </a:solidFill>
                <a:effectLst/>
                <a:latin typeface="Helvetica" pitchFamily="2" charset="0"/>
              </a:rPr>
              <a:t>Recommendations</a:t>
            </a:r>
            <a:br>
              <a:rPr lang="en-GB" dirty="0">
                <a:solidFill>
                  <a:srgbClr val="04349D"/>
                </a:solidFill>
                <a:effectLst/>
                <a:latin typeface="Helvetica" pitchFamily="2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0ACF-F7EA-670A-BA84-2C155600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535" y="1941541"/>
            <a:ext cx="9950103" cy="3513514"/>
          </a:xfrm>
        </p:spPr>
        <p:txBody>
          <a:bodyPr>
            <a:noAutofit/>
          </a:bodyPr>
          <a:lstStyle/>
          <a:p>
            <a:pPr algn="just"/>
            <a:r>
              <a:rPr lang="en-GB" sz="1400" dirty="0"/>
              <a:t>Multi-Level Rewards: Implement multi-level rewards catering to customer</a:t>
            </a:r>
          </a:p>
          <a:p>
            <a:pPr marL="0" indent="0" algn="just">
              <a:buNone/>
            </a:pPr>
            <a:r>
              <a:rPr lang="en-GB" sz="1400" dirty="0"/>
              <a:t>engagement stages, capitalising on preference overlaps to boost booking activities.</a:t>
            </a:r>
          </a:p>
          <a:p>
            <a:pPr algn="just"/>
            <a:r>
              <a:rPr lang="en-GB" sz="1400" dirty="0"/>
              <a:t>Consider consolidating perks (”Free Hotel Meal” and “One Night Free Hotel With</a:t>
            </a:r>
          </a:p>
          <a:p>
            <a:pPr marL="0" indent="0" algn="just">
              <a:buNone/>
            </a:pPr>
            <a:r>
              <a:rPr lang="en-GB" sz="1400" dirty="0"/>
              <a:t>Flight”).</a:t>
            </a:r>
          </a:p>
          <a:p>
            <a:pPr algn="just"/>
            <a:r>
              <a:rPr lang="en-GB" sz="1400" dirty="0"/>
              <a:t>Periodic Refinement: Periodically re-segment with a larger dataset for nuanced</a:t>
            </a:r>
          </a:p>
          <a:p>
            <a:pPr marL="0" indent="0" algn="just">
              <a:buNone/>
            </a:pPr>
            <a:r>
              <a:rPr lang="en-GB" sz="1400" dirty="0"/>
              <a:t>segmentation, adapting to changing preferences and improving targeting.</a:t>
            </a:r>
          </a:p>
          <a:p>
            <a:pPr algn="just"/>
            <a:r>
              <a:rPr lang="en-GB" sz="1400" dirty="0"/>
              <a:t>Feedback Mechanism: Collect direct customer feedback for program refinement,</a:t>
            </a:r>
          </a:p>
          <a:p>
            <a:pPr marL="0" indent="0" algn="just">
              <a:buNone/>
            </a:pPr>
            <a:r>
              <a:rPr lang="en-GB" sz="1400" dirty="0"/>
              <a:t>staying relevant and appealing.</a:t>
            </a:r>
          </a:p>
          <a:p>
            <a:pPr algn="just"/>
            <a:r>
              <a:rPr lang="en-GB" sz="1400" dirty="0"/>
              <a:t>Targeted Marketing: Tailor campaigns to cluster preferences, aligning messages and</a:t>
            </a:r>
          </a:p>
          <a:p>
            <a:pPr marL="0" indent="0" algn="just">
              <a:buNone/>
            </a:pPr>
            <a:r>
              <a:rPr lang="en-GB" sz="1400" dirty="0"/>
              <a:t>perks for higher engagement and loyalty.</a:t>
            </a:r>
          </a:p>
          <a:p>
            <a:pPr algn="just"/>
            <a:r>
              <a:rPr lang="en-GB" sz="1400" dirty="0"/>
              <a:t>Gender Balance: Address gender imbalance for a diverse and inclusive customer</a:t>
            </a:r>
          </a:p>
          <a:p>
            <a:pPr marL="0" indent="0" algn="just">
              <a:buNone/>
            </a:pPr>
            <a:r>
              <a:rPr lang="en-GB" sz="1400" dirty="0"/>
              <a:t>base, enhancing program reach and appeal.</a:t>
            </a:r>
          </a:p>
          <a:p>
            <a:pPr marL="0" indent="0" algn="just">
              <a:buNone/>
            </a:pP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266321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A40D-A1A0-F9C9-9E9D-554EEEF0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04349D"/>
                </a:solidFill>
                <a:effectLst/>
                <a:latin typeface="Helvetica" pitchFamily="2" charset="0"/>
              </a:rPr>
              <a:t>Appendix</a:t>
            </a:r>
            <a:br>
              <a:rPr lang="en-GB" dirty="0">
                <a:solidFill>
                  <a:srgbClr val="04349D"/>
                </a:solidFill>
                <a:effectLst/>
                <a:latin typeface="Helvetica" pitchFamily="2" charset="0"/>
              </a:rPr>
            </a:br>
            <a:b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5B22-5A06-EA99-F543-3EFA39EB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solidFill>
                  <a:srgbClr val="000000"/>
                </a:solidFill>
                <a:effectLst/>
              </a:rPr>
              <a:t>Access the project's </a:t>
            </a:r>
            <a:r>
              <a:rPr lang="en-GB" sz="1400" dirty="0" err="1">
                <a:solidFill>
                  <a:srgbClr val="000000"/>
                </a:solidFill>
                <a:effectLst/>
              </a:rPr>
              <a:t>Jupyter</a:t>
            </a:r>
            <a:r>
              <a:rPr lang="en-GB" sz="1400" dirty="0">
                <a:solidFill>
                  <a:srgbClr val="000000"/>
                </a:solidFill>
                <a:effectLst/>
              </a:rPr>
              <a:t> Notebook </a:t>
            </a:r>
            <a:r>
              <a:rPr lang="en-GB" sz="1400" dirty="0">
                <a:solidFill>
                  <a:srgbClr val="0070C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GB" sz="1400" dirty="0">
                <a:solidFill>
                  <a:srgbClr val="000000"/>
                </a:solidFill>
                <a:effectLst/>
              </a:rPr>
              <a:t> for a detailed analysis.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</a:rPr>
              <a:t>Explore the SQL query used in the project </a:t>
            </a:r>
            <a:r>
              <a:rPr lang="en-GB" sz="1400" dirty="0">
                <a:solidFill>
                  <a:srgbClr val="0070C0"/>
                </a:solidFill>
                <a:effectLst/>
              </a:rPr>
              <a:t>HERE</a:t>
            </a:r>
            <a:r>
              <a:rPr lang="en-GB" sz="1400" dirty="0">
                <a:solidFill>
                  <a:srgbClr val="000000"/>
                </a:solidFill>
                <a:effectLst/>
              </a:rPr>
              <a:t> to understand data extraction and manipulation.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</a:rPr>
              <a:t>View the interactive Tableau Dashboard </a:t>
            </a:r>
            <a:r>
              <a:rPr lang="en-GB" sz="1400" dirty="0">
                <a:solidFill>
                  <a:srgbClr val="0070C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GB" sz="1400" dirty="0">
                <a:solidFill>
                  <a:srgbClr val="000000"/>
                </a:solidFill>
                <a:effectLst/>
              </a:rPr>
              <a:t> to visualize key insights.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</a:rPr>
              <a:t>Watch the project presentation </a:t>
            </a:r>
            <a:r>
              <a:rPr lang="en-GB" sz="1400" dirty="0">
                <a:solidFill>
                  <a:srgbClr val="0070C0"/>
                </a:solidFill>
                <a:effectLst/>
              </a:rPr>
              <a:t>HERE</a:t>
            </a:r>
            <a:r>
              <a:rPr lang="en-GB" sz="1400" dirty="0">
                <a:solidFill>
                  <a:srgbClr val="000000"/>
                </a:solidFill>
                <a:effectLst/>
              </a:rPr>
              <a:t> to dive deeper into the analysis and recommendations.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effectLst/>
            </a:endParaRPr>
          </a:p>
          <a:p>
            <a:endParaRPr lang="en-GB" sz="14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632150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335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Helvetica</vt:lpstr>
      <vt:lpstr>BlocksVTI</vt:lpstr>
      <vt:lpstr>Segmentation Analysis for Reward Program Enhancement </vt:lpstr>
      <vt:lpstr>Context </vt:lpstr>
      <vt:lpstr>Findings </vt:lpstr>
      <vt:lpstr>PowerPoint Presentation</vt:lpstr>
      <vt:lpstr>Recommendations </vt:lpstr>
      <vt:lpstr>Appendix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Analysis for Reward Program Enhancement </dc:title>
  <dc:creator>Dokleat Halilaj</dc:creator>
  <cp:lastModifiedBy>Dokleat Halilaj</cp:lastModifiedBy>
  <cp:revision>1</cp:revision>
  <dcterms:created xsi:type="dcterms:W3CDTF">2024-04-17T12:09:42Z</dcterms:created>
  <dcterms:modified xsi:type="dcterms:W3CDTF">2024-04-17T13:22:17Z</dcterms:modified>
</cp:coreProperties>
</file>