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  <p:sldMasterId id="2147483794" r:id="rId2"/>
    <p:sldMasterId id="2147483795" r:id="rId3"/>
  </p:sldMasterIdLst>
  <p:notesMasterIdLst>
    <p:notesMasterId r:id="rId18"/>
  </p:notesMasterIdLst>
  <p:sldIdLst>
    <p:sldId id="256" r:id="rId4"/>
    <p:sldId id="257" r:id="rId5"/>
    <p:sldId id="259" r:id="rId6"/>
    <p:sldId id="269" r:id="rId7"/>
    <p:sldId id="270" r:id="rId8"/>
    <p:sldId id="271" r:id="rId9"/>
    <p:sldId id="273" r:id="rId10"/>
    <p:sldId id="272" r:id="rId11"/>
    <p:sldId id="275" r:id="rId12"/>
    <p:sldId id="274" r:id="rId13"/>
    <p:sldId id="278" r:id="rId14"/>
    <p:sldId id="276" r:id="rId15"/>
    <p:sldId id="264" r:id="rId16"/>
    <p:sldId id="268" r:id="rId17"/>
  </p:sldIdLst>
  <p:sldSz cx="9144000" cy="514032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4"/>
    <p:restoredTop sz="90105"/>
  </p:normalViewPr>
  <p:slideViewPr>
    <p:cSldViewPr>
      <p:cViewPr varScale="1">
        <p:scale>
          <a:sx n="78" d="100"/>
          <a:sy n="78" d="100"/>
        </p:scale>
        <p:origin x="-96" y="-1044"/>
      </p:cViewPr>
      <p:guideLst>
        <p:guide orient="horz" pos="2160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79764" y="685800"/>
            <a:ext cx="609847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1360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846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236" y="2130425"/>
            <a:ext cx="9144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4492" y="2196090"/>
            <a:ext cx="4856400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69" y="1199583"/>
            <a:ext cx="4038330" cy="1646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7889" y="1199583"/>
            <a:ext cx="4038330" cy="1646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997" y="2986755"/>
            <a:ext cx="4038330" cy="1646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6717" y="2986755"/>
            <a:ext cx="4038330" cy="1646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2019-10-25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236" y="2130425"/>
            <a:ext cx="9144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4492" y="2196090"/>
            <a:ext cx="4856400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69" y="1199583"/>
            <a:ext cx="4038330" cy="1646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7889" y="1199583"/>
            <a:ext cx="4038330" cy="1646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997" y="2986755"/>
            <a:ext cx="4038330" cy="1646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6717" y="2986755"/>
            <a:ext cx="4038330" cy="1646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2019-10-25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236" y="2130425"/>
            <a:ext cx="9144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4492" y="2196090"/>
            <a:ext cx="4856400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69" y="1199583"/>
            <a:ext cx="4038330" cy="1646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7889" y="1199583"/>
            <a:ext cx="4038330" cy="1646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997" y="2986755"/>
            <a:ext cx="4038330" cy="1646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6717" y="2986755"/>
            <a:ext cx="4038330" cy="1646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2019-10-25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169" y="205881"/>
            <a:ext cx="8229050" cy="85684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69" y="1199583"/>
            <a:ext cx="8229050" cy="339287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69" y="4765013"/>
            <a:ext cx="2133457" cy="27371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991" y="4765013"/>
            <a:ext cx="2895406" cy="27371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762" y="4765013"/>
            <a:ext cx="2133457" cy="27371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169" y="205881"/>
            <a:ext cx="8229050" cy="85684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69" y="1199583"/>
            <a:ext cx="8229050" cy="339287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69" y="4765013"/>
            <a:ext cx="2133457" cy="27371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991" y="4765013"/>
            <a:ext cx="2895406" cy="27371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762" y="4765013"/>
            <a:ext cx="2133457" cy="27371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169" y="205881"/>
            <a:ext cx="8229050" cy="85684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69" y="1199583"/>
            <a:ext cx="8229050" cy="339287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69" y="4765013"/>
            <a:ext cx="2133457" cy="27371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991" y="4765013"/>
            <a:ext cx="2895406" cy="27371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762" y="4765013"/>
            <a:ext cx="2133457" cy="27371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mueller/word_cloud" TargetMode="External"/><Relationship Id="rId3" Type="http://schemas.microsoft.com/office/2007/relationships/hdphoto" Target="../media/hdphoto1.wdp"/><Relationship Id="rId7" Type="http://schemas.openxmlformats.org/officeDocument/2006/relationships/hyperlink" Target="https://github.com/konlpy/konlpy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png"/><Relationship Id="rId5" Type="http://schemas.microsoft.com/office/2007/relationships/hdphoto" Target="../media/hdphoto2.wdp"/><Relationship Id="rId4" Type="http://schemas.openxmlformats.org/officeDocument/2006/relationships/image" Target="../media/image18.jpeg"/><Relationship Id="rId9" Type="http://schemas.openxmlformats.org/officeDocument/2006/relationships/hyperlink" Target="https://github.com/facebookresearch/fastTex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그림 5123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0" y="0"/>
            <a:ext cx="9143389" cy="51410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326" y="80633"/>
            <a:ext cx="100837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문체부 제목 돋음체" pitchFamily="49" charset="-127"/>
              </a:rPr>
              <a:t>UI / UX</a:t>
            </a:r>
            <a:endParaRPr lang="ko-KR" altLang="en-US" dirty="0">
              <a:ea typeface="문체부 제목 돋음체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15" y="481379"/>
            <a:ext cx="3533775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316" y="2014571"/>
            <a:ext cx="10287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5" y="2071717"/>
            <a:ext cx="9525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60108" y="435948"/>
            <a:ext cx="3889458" cy="85408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궁서" pitchFamily="18" charset="-127"/>
                <a:ea typeface="HY궁서" pitchFamily="18" charset="-127"/>
              </a:rPr>
              <a:t>워드클라우드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sz="1050" dirty="0" smtClean="0"/>
          </a:p>
          <a:p>
            <a:r>
              <a:rPr lang="ko-KR" altLang="en-US" sz="1050" dirty="0" err="1" smtClean="0"/>
              <a:t>빅데이터로</a:t>
            </a:r>
            <a:r>
              <a:rPr lang="ko-KR" altLang="en-US" sz="1050" dirty="0" smtClean="0"/>
              <a:t> 얻어진 텍스트에서</a:t>
            </a:r>
            <a:r>
              <a:rPr lang="en-US" altLang="ko-KR" sz="1050" dirty="0"/>
              <a:t> </a:t>
            </a:r>
            <a:r>
              <a:rPr lang="ko-KR" altLang="en-US" sz="1050" dirty="0" smtClean="0"/>
              <a:t>핵심단어를 직관적으로 파악할 수 있도록</a:t>
            </a:r>
            <a:r>
              <a:rPr lang="en-US" altLang="ko-KR" sz="1050" dirty="0"/>
              <a:t> </a:t>
            </a:r>
            <a:r>
              <a:rPr lang="ko-KR" altLang="en-US" sz="1050" dirty="0" smtClean="0"/>
              <a:t>시각적으로 돋보이게 하는 기법</a:t>
            </a:r>
            <a:endParaRPr lang="en-US" altLang="ko-KR" sz="1050" dirty="0" smtClean="0"/>
          </a:p>
        </p:txBody>
      </p:sp>
      <p:pic>
        <p:nvPicPr>
          <p:cNvPr id="1026" name="Picture 2" descr="C:\Users\Admin\Desktop\KakaoTalk_20191025_02142262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351" y="1417730"/>
            <a:ext cx="2080157" cy="332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esktop\KakaoTalk_20191025_02143900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46" y="1290028"/>
            <a:ext cx="1817531" cy="373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51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7171" y="4493994"/>
            <a:ext cx="5762161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a typeface="문체부 제목 돋음체" pitchFamily="49" charset="-127"/>
              </a:rPr>
              <a:t>단 몇 장의 화면 </a:t>
            </a:r>
            <a:r>
              <a:rPr lang="en-US" altLang="ko-KR" b="1" dirty="0" smtClean="0">
                <a:ea typeface="문체부 제목 돋음체" pitchFamily="49" charset="-127"/>
              </a:rPr>
              <a:t>+ </a:t>
            </a:r>
            <a:r>
              <a:rPr lang="ko-KR" altLang="en-US" b="1" dirty="0" smtClean="0">
                <a:ea typeface="문체부 제목 돋음체" pitchFamily="49" charset="-127"/>
              </a:rPr>
              <a:t>직관적인 사용법 </a:t>
            </a:r>
            <a:r>
              <a:rPr lang="en-US" altLang="ko-KR" b="1" dirty="0" smtClean="0">
                <a:ea typeface="문체부 제목 돋음체" pitchFamily="49" charset="-127"/>
              </a:rPr>
              <a:t>= </a:t>
            </a:r>
            <a:r>
              <a:rPr lang="ko-KR" altLang="en-US" b="1" dirty="0" smtClean="0">
                <a:ea typeface="문체부 제목 돋음체" pitchFamily="49" charset="-127"/>
              </a:rPr>
              <a:t>사용하기 편한 </a:t>
            </a:r>
            <a:r>
              <a:rPr lang="ko-KR" altLang="en-US" b="1" dirty="0" err="1" smtClean="0">
                <a:ea typeface="문체부 제목 돋음체" pitchFamily="49" charset="-127"/>
              </a:rPr>
              <a:t>앱</a:t>
            </a:r>
            <a:r>
              <a:rPr lang="ko-KR" altLang="en-US" b="1" dirty="0" smtClean="0">
                <a:ea typeface="문체부 제목 돋음체" pitchFamily="49" charset="-127"/>
              </a:rPr>
              <a:t> </a:t>
            </a:r>
            <a:endParaRPr lang="en-US" altLang="ko-KR" b="1" dirty="0">
              <a:ea typeface="문체부 제목 돋음체" pitchFamily="49" charset="-127"/>
            </a:endParaRPr>
          </a:p>
          <a:p>
            <a:endParaRPr lang="en-US" altLang="ko-KR" dirty="0" smtClean="0">
              <a:ea typeface="문체부 제목 돋음체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325" y="80633"/>
            <a:ext cx="180067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ea typeface="문체부 제목 돋음체" pitchFamily="49" charset="-127"/>
              </a:rPr>
              <a:t>로직</a:t>
            </a:r>
            <a:r>
              <a:rPr lang="ko-KR" altLang="en-US" dirty="0" smtClean="0">
                <a:ea typeface="문체부 제목 돋음체" pitchFamily="49" charset="-127"/>
              </a:rPr>
              <a:t> 개괄도</a:t>
            </a:r>
            <a:endParaRPr lang="ko-KR" altLang="en-US" dirty="0">
              <a:ea typeface="문체부 제목 돋음체" pitchFamily="49" charset="-127"/>
            </a:endParaRPr>
          </a:p>
        </p:txBody>
      </p:sp>
      <p:sp>
        <p:nvSpPr>
          <p:cNvPr id="4" name="폭발 1 3"/>
          <p:cNvSpPr/>
          <p:nvPr/>
        </p:nvSpPr>
        <p:spPr>
          <a:xfrm>
            <a:off x="106325" y="1849892"/>
            <a:ext cx="2160810" cy="1368513"/>
          </a:xfrm>
          <a:prstGeom prst="irregularSeal1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알림 발생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2267136" y="2426108"/>
            <a:ext cx="216081" cy="28810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4470210" y="2434454"/>
            <a:ext cx="216081" cy="28810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AutoShape 2" descr="미쳤습니까 휴먼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미쳤습니까 휴먼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891" y="1655596"/>
            <a:ext cx="2025773" cy="1757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오른쪽 화살표 11"/>
          <p:cNvSpPr/>
          <p:nvPr/>
        </p:nvSpPr>
        <p:spPr>
          <a:xfrm>
            <a:off x="6660783" y="2442800"/>
            <a:ext cx="216081" cy="28810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948891" y="3617451"/>
            <a:ext cx="1800675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ea typeface="문체부 제목 돋음체" pitchFamily="49" charset="-127"/>
              </a:rPr>
              <a:t>유저 반응 기록 및 </a:t>
            </a:r>
            <a:r>
              <a:rPr lang="en-US" altLang="ko-KR" sz="1600" dirty="0" smtClean="0"/>
              <a:t>Weight </a:t>
            </a:r>
            <a:r>
              <a:rPr lang="ko-KR" altLang="en-US" sz="1600" dirty="0" smtClean="0"/>
              <a:t>조정</a:t>
            </a:r>
            <a:endParaRPr lang="ko-KR" altLang="en-US" sz="1600" dirty="0">
              <a:ea typeface="문체부 제목 돋음체" pitchFamily="49" charset="-127"/>
            </a:endParaRPr>
          </a:p>
        </p:txBody>
      </p:sp>
      <p:cxnSp>
        <p:nvCxnSpPr>
          <p:cNvPr id="14" name="꺾인 연결선 13"/>
          <p:cNvCxnSpPr>
            <a:stCxn id="9221" idx="0"/>
            <a:endCxn id="4" idx="0"/>
          </p:cNvCxnSpPr>
          <p:nvPr/>
        </p:nvCxnSpPr>
        <p:spPr>
          <a:xfrm rot="16200000" flipH="1" flipV="1">
            <a:off x="4663276" y="-1448610"/>
            <a:ext cx="194296" cy="6402708"/>
          </a:xfrm>
          <a:prstGeom prst="bentConnector3">
            <a:avLst>
              <a:gd name="adj1" fmla="val -48631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C:\Users\Admin\Desktop\KakaoTalk_20191025_0214226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1" y="1107699"/>
            <a:ext cx="1848943" cy="29583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Admin\Desktop\KakaoTalk_20191025_02143900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161" y="1023835"/>
            <a:ext cx="1512567" cy="310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0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324" y="80632"/>
            <a:ext cx="3313243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ea typeface="문체부 제목 돋음체" pitchFamily="49" charset="-127"/>
              </a:rPr>
              <a:t>알림서랍</a:t>
            </a:r>
            <a:r>
              <a:rPr lang="ko-KR" altLang="en-US" sz="2400" dirty="0" smtClean="0">
                <a:ea typeface="문체부 제목 돋음체" pitchFamily="49" charset="-127"/>
              </a:rPr>
              <a:t> 주요 기술</a:t>
            </a:r>
            <a:endParaRPr lang="ko-KR" altLang="en-US" sz="2400" dirty="0">
              <a:ea typeface="문체부 제목 돋음체" pitchFamily="49" charset="-127"/>
            </a:endParaRPr>
          </a:p>
        </p:txBody>
      </p:sp>
      <p:pic>
        <p:nvPicPr>
          <p:cNvPr id="4098" name="Picture 2" descr="빅데이터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8" y="193271"/>
            <a:ext cx="3601350" cy="2402616"/>
          </a:xfrm>
          <a:prstGeom prst="rect">
            <a:avLst/>
          </a:prstGeom>
          <a:noFill/>
          <a:effectLst>
            <a:softEdge rad="609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508351" y="481379"/>
            <a:ext cx="2160810" cy="6482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문장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명사 추출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508351" y="1273676"/>
            <a:ext cx="2160810" cy="6482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Word Clouding</a:t>
            </a:r>
            <a:endParaRPr lang="ko-KR" altLang="en-US" dirty="0"/>
          </a:p>
        </p:txBody>
      </p:sp>
      <p:pic>
        <p:nvPicPr>
          <p:cNvPr id="4100" name="Picture 4" descr="machine learnin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42" y="1777865"/>
            <a:ext cx="3600696" cy="2700523"/>
          </a:xfrm>
          <a:prstGeom prst="rect">
            <a:avLst/>
          </a:prstGeom>
          <a:noFill/>
          <a:effectLst>
            <a:softEdge rad="571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508351" y="2426108"/>
            <a:ext cx="2160810" cy="6482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Word Embedding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508351" y="3228242"/>
            <a:ext cx="2160810" cy="6482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 선호도 학습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5701" y="4370836"/>
            <a:ext cx="5275352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한컴 백제 B" pitchFamily="18" charset="-127"/>
                <a:ea typeface="한컴 백제 B" pitchFamily="18" charset="-127"/>
              </a:rPr>
              <a:t>오픈 소스       생태계의 힘</a:t>
            </a:r>
            <a:r>
              <a:rPr lang="en-US" altLang="ko-KR" sz="3200" dirty="0">
                <a:latin typeface="한컴 백제 B" pitchFamily="18" charset="-127"/>
                <a:ea typeface="한컴 백제 B" pitchFamily="18" charset="-127"/>
              </a:rPr>
              <a:t>!</a:t>
            </a:r>
            <a:endParaRPr lang="ko-KR" altLang="en-US" sz="3200" dirty="0">
              <a:latin typeface="한컴 백제 B" pitchFamily="18" charset="-127"/>
              <a:ea typeface="한컴 백제 B" pitchFamily="18" charset="-127"/>
            </a:endParaRPr>
          </a:p>
        </p:txBody>
      </p:sp>
      <p:cxnSp>
        <p:nvCxnSpPr>
          <p:cNvPr id="9" name="직선 화살표 연결선 8"/>
          <p:cNvCxnSpPr>
            <a:endCxn id="3" idx="1"/>
          </p:cNvCxnSpPr>
          <p:nvPr/>
        </p:nvCxnSpPr>
        <p:spPr>
          <a:xfrm flipV="1">
            <a:off x="3923757" y="805501"/>
            <a:ext cx="1584594" cy="54020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5" idx="1"/>
          </p:cNvCxnSpPr>
          <p:nvPr/>
        </p:nvCxnSpPr>
        <p:spPr>
          <a:xfrm>
            <a:off x="3923757" y="1345703"/>
            <a:ext cx="1584594" cy="25209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7" idx="1"/>
          </p:cNvCxnSpPr>
          <p:nvPr/>
        </p:nvCxnSpPr>
        <p:spPr>
          <a:xfrm flipV="1">
            <a:off x="3995784" y="2750230"/>
            <a:ext cx="1512567" cy="37789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8" idx="1"/>
          </p:cNvCxnSpPr>
          <p:nvPr/>
        </p:nvCxnSpPr>
        <p:spPr>
          <a:xfrm>
            <a:off x="3995784" y="3128127"/>
            <a:ext cx="1512567" cy="42423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8" idx="1"/>
          </p:cNvCxnSpPr>
          <p:nvPr/>
        </p:nvCxnSpPr>
        <p:spPr>
          <a:xfrm>
            <a:off x="3923757" y="1345703"/>
            <a:ext cx="1584594" cy="220666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utoShape 6" descr="오픈소스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AutoShape 8" descr="오픈소스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AutoShape 10" descr="오픈소스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AutoShape 12" descr="오픈소스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AutoShape 14" descr="오픈소스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12" name="Picture 16" descr="https://t1.daumcdn.net/cfile/tistory/998A69475B5150DB2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162" y="4202606"/>
            <a:ext cx="897919" cy="77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7741188" y="542297"/>
            <a:ext cx="1374094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한컴 백제 B" pitchFamily="18" charset="-127"/>
                <a:ea typeface="한컴 백제 B" pitchFamily="18" charset="-127"/>
              </a:rPr>
              <a:t>Konlpy</a:t>
            </a:r>
            <a:endParaRPr lang="en-US" altLang="ko-KR" dirty="0" smtClean="0">
              <a:latin typeface="한컴 백제 B" pitchFamily="18" charset="-127"/>
              <a:ea typeface="한컴 백제 B" pitchFamily="18" charset="-127"/>
            </a:endParaRPr>
          </a:p>
          <a:p>
            <a:r>
              <a:rPr lang="en-US" altLang="ko-KR" sz="600" dirty="0">
                <a:hlinkClick r:id="rId7"/>
              </a:rPr>
              <a:t>https://github.com/konlpy/konlpy</a:t>
            </a:r>
            <a:endParaRPr lang="ko-KR" altLang="en-US" sz="600" dirty="0"/>
          </a:p>
        </p:txBody>
      </p:sp>
      <p:sp>
        <p:nvSpPr>
          <p:cNvPr id="37" name="TextBox 36"/>
          <p:cNvSpPr txBox="1"/>
          <p:nvPr/>
        </p:nvSpPr>
        <p:spPr>
          <a:xfrm>
            <a:off x="7725214" y="1316503"/>
            <a:ext cx="1646605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한컴 백제 B" pitchFamily="18" charset="-127"/>
                <a:ea typeface="한컴 백제 B" pitchFamily="18" charset="-127"/>
              </a:rPr>
              <a:t>Word_cloud</a:t>
            </a:r>
            <a:endParaRPr lang="en-US" altLang="ko-KR" dirty="0" smtClean="0">
              <a:latin typeface="한컴 백제 B" pitchFamily="18" charset="-127"/>
              <a:ea typeface="한컴 백제 B" pitchFamily="18" charset="-127"/>
            </a:endParaRPr>
          </a:p>
          <a:p>
            <a:r>
              <a:rPr lang="en-US" altLang="ko-KR" sz="600" dirty="0">
                <a:hlinkClick r:id="rId8"/>
              </a:rPr>
              <a:t>https://github.com/amueller/word_cloud</a:t>
            </a:r>
            <a:endParaRPr lang="ko-KR" altLang="en-US" sz="400" dirty="0"/>
          </a:p>
        </p:txBody>
      </p:sp>
      <p:sp>
        <p:nvSpPr>
          <p:cNvPr id="38" name="TextBox 37"/>
          <p:cNvSpPr txBox="1"/>
          <p:nvPr/>
        </p:nvSpPr>
        <p:spPr>
          <a:xfrm>
            <a:off x="7741188" y="2565741"/>
            <a:ext cx="1851789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한컴 백제 B" pitchFamily="18" charset="-127"/>
                <a:ea typeface="한컴 백제 B" pitchFamily="18" charset="-127"/>
              </a:rPr>
              <a:t>fastText</a:t>
            </a:r>
            <a:endParaRPr lang="en-US" altLang="ko-KR" dirty="0" smtClean="0">
              <a:latin typeface="한컴 백제 B" pitchFamily="18" charset="-127"/>
              <a:ea typeface="한컴 백제 B" pitchFamily="18" charset="-127"/>
            </a:endParaRPr>
          </a:p>
          <a:p>
            <a:r>
              <a:rPr lang="en-US" altLang="ko-KR" sz="600" dirty="0">
                <a:hlinkClick r:id="rId9"/>
              </a:rPr>
              <a:t>https://github.com/facebookresearch/fastText</a:t>
            </a:r>
            <a:endParaRPr lang="ko-KR" altLang="en-US" sz="400" dirty="0"/>
          </a:p>
        </p:txBody>
      </p:sp>
      <p:sp>
        <p:nvSpPr>
          <p:cNvPr id="39" name="TextBox 38"/>
          <p:cNvSpPr txBox="1"/>
          <p:nvPr/>
        </p:nvSpPr>
        <p:spPr>
          <a:xfrm>
            <a:off x="7741188" y="3425289"/>
            <a:ext cx="105990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한컴 백제 B" pitchFamily="18" charset="-127"/>
                <a:ea typeface="한컴 백제 B" pitchFamily="18" charset="-127"/>
              </a:rPr>
              <a:t>자체 구축</a:t>
            </a:r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270608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그림 1331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0" y="0"/>
            <a:ext cx="9141826" cy="51410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그림 17411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563" y="0"/>
            <a:ext cx="9138643" cy="51410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7413" name="그림 174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52" y="0"/>
            <a:ext cx="9139685" cy="51410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그림 6147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0" y="0"/>
            <a:ext cx="9141826" cy="51410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6149" name="그림 6148"/>
          <p:cNvPicPr>
            <a:picLocks noChangeAspect="1"/>
          </p:cNvPicPr>
          <p:nvPr/>
        </p:nvPicPr>
        <p:blipFill rotWithShape="1">
          <a:blip r:embed="rId3">
            <a:lum/>
          </a:blip>
          <a:srcRect t="13460"/>
          <a:stretch>
            <a:fillRect/>
          </a:stretch>
        </p:blipFill>
        <p:spPr>
          <a:xfrm>
            <a:off x="0" y="690903"/>
            <a:ext cx="9143389" cy="44501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그림 819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0" y="0"/>
            <a:ext cx="9141826" cy="51410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8197" name="그림 8196"/>
          <p:cNvPicPr>
            <a:picLocks noChangeAspect="1"/>
          </p:cNvPicPr>
          <p:nvPr/>
        </p:nvPicPr>
        <p:blipFill rotWithShape="1">
          <a:blip r:embed="rId3">
            <a:lum/>
          </a:blip>
          <a:srcRect t="14860"/>
          <a:stretch>
            <a:fillRect/>
          </a:stretch>
        </p:blipFill>
        <p:spPr>
          <a:xfrm>
            <a:off x="0" y="763935"/>
            <a:ext cx="9143389" cy="43771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2" name="직사각형 1"/>
          <p:cNvSpPr/>
          <p:nvPr/>
        </p:nvSpPr>
        <p:spPr>
          <a:xfrm>
            <a:off x="754569" y="4010702"/>
            <a:ext cx="7778916" cy="720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380" y="409352"/>
            <a:ext cx="8799204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HY궁서" pitchFamily="18" charset="-127"/>
                <a:ea typeface="HY궁서" pitchFamily="18" charset="-127"/>
              </a:rPr>
              <a:t>“</a:t>
            </a:r>
            <a:r>
              <a:rPr lang="ko-KR" altLang="en-US" sz="3200" dirty="0" smtClean="0">
                <a:latin typeface="HY궁서" pitchFamily="18" charset="-127"/>
                <a:ea typeface="HY궁서" pitchFamily="18" charset="-127"/>
              </a:rPr>
              <a:t>사실 나는 요즘 패션에 관심이 많단 </a:t>
            </a:r>
            <a:r>
              <a:rPr lang="ko-KR" altLang="en-US" sz="3200" dirty="0" err="1" smtClean="0">
                <a:latin typeface="HY궁서" pitchFamily="18" charset="-127"/>
                <a:ea typeface="HY궁서" pitchFamily="18" charset="-127"/>
              </a:rPr>
              <a:t>말야</a:t>
            </a:r>
            <a:r>
              <a:rPr lang="en-US" altLang="ko-KR" sz="3200" dirty="0" smtClean="0">
                <a:latin typeface="HY궁서" pitchFamily="18" charset="-127"/>
                <a:ea typeface="HY궁서" pitchFamily="18" charset="-127"/>
              </a:rPr>
              <a:t>…”</a:t>
            </a:r>
            <a:endParaRPr lang="ko-KR" altLang="en-US" sz="3200" dirty="0">
              <a:latin typeface="HY궁서" pitchFamily="18" charset="-127"/>
              <a:ea typeface="HY궁서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5" y="1993946"/>
            <a:ext cx="4753782" cy="250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709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8502" y="406193"/>
            <a:ext cx="435888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궁서" pitchFamily="18" charset="-127"/>
                <a:ea typeface="HY궁서" pitchFamily="18" charset="-127"/>
              </a:rPr>
              <a:t>군인이 </a:t>
            </a:r>
            <a:r>
              <a:rPr lang="ko-KR" altLang="en-US" sz="1600" dirty="0" err="1" smtClean="0">
                <a:latin typeface="HY궁서" pitchFamily="18" charset="-127"/>
                <a:ea typeface="HY궁서" pitchFamily="18" charset="-127"/>
              </a:rPr>
              <a:t>트와이스를</a:t>
            </a:r>
            <a:r>
              <a:rPr lang="ko-KR" altLang="en-US" sz="1600" dirty="0" smtClean="0">
                <a:latin typeface="HY궁서" pitchFamily="18" charset="-127"/>
                <a:ea typeface="HY궁서" pitchFamily="18" charset="-127"/>
              </a:rPr>
              <a:t> 슬프게 만들어서야 됩니까</a:t>
            </a:r>
            <a:endParaRPr lang="ko-KR" altLang="en-US" sz="1600" dirty="0">
              <a:latin typeface="HY궁서" pitchFamily="18" charset="-127"/>
              <a:ea typeface="HY궁서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2542" y="1538556"/>
            <a:ext cx="7778916" cy="18158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HY궁서" pitchFamily="18" charset="-127"/>
                <a:ea typeface="HY궁서" pitchFamily="18" charset="-127"/>
              </a:rPr>
              <a:t>이제</a:t>
            </a:r>
            <a:r>
              <a:rPr lang="en-US" altLang="ko-KR" sz="1600" dirty="0" smtClean="0">
                <a:latin typeface="HY궁서" pitchFamily="18" charset="-127"/>
                <a:ea typeface="HY궁서" pitchFamily="18" charset="-127"/>
              </a:rPr>
              <a:t>,</a:t>
            </a:r>
            <a:r>
              <a:rPr lang="ko-KR" altLang="en-US" sz="1600" dirty="0" smtClean="0">
                <a:latin typeface="HY궁서" pitchFamily="18" charset="-127"/>
                <a:ea typeface="HY궁서" pitchFamily="18" charset="-127"/>
              </a:rPr>
              <a:t> </a:t>
            </a:r>
            <a:endParaRPr lang="en-US" altLang="ko-KR" sz="1600" dirty="0" smtClean="0">
              <a:latin typeface="HY궁서" pitchFamily="18" charset="-127"/>
              <a:ea typeface="HY궁서" pitchFamily="18" charset="-127"/>
            </a:endParaRPr>
          </a:p>
          <a:p>
            <a:pPr algn="ctr"/>
            <a:r>
              <a:rPr lang="ko-KR" altLang="en-US" sz="2000" dirty="0" err="1" smtClean="0">
                <a:latin typeface="HY궁서" pitchFamily="18" charset="-127"/>
                <a:ea typeface="HY궁서" pitchFamily="18" charset="-127"/>
              </a:rPr>
              <a:t>다연이</a:t>
            </a:r>
            <a:r>
              <a:rPr lang="ko-KR" altLang="en-US" sz="2000" dirty="0" smtClean="0">
                <a:latin typeface="HY궁서" pitchFamily="18" charset="-127"/>
                <a:ea typeface="HY궁서" pitchFamily="18" charset="-127"/>
              </a:rPr>
              <a:t> 휴대폰에 밀려드는 </a:t>
            </a:r>
            <a:endParaRPr lang="en-US" altLang="ko-KR" sz="2000" dirty="0" smtClean="0">
              <a:latin typeface="HY궁서" pitchFamily="18" charset="-127"/>
              <a:ea typeface="HY궁서" pitchFamily="18" charset="-127"/>
            </a:endParaRPr>
          </a:p>
          <a:p>
            <a:pPr algn="ctr"/>
            <a:r>
              <a:rPr lang="ko-KR" altLang="en-US" sz="2400" dirty="0" smtClean="0">
                <a:latin typeface="HY궁서" pitchFamily="18" charset="-127"/>
                <a:ea typeface="HY궁서" pitchFamily="18" charset="-127"/>
              </a:rPr>
              <a:t>귀찮고 </a:t>
            </a:r>
            <a:r>
              <a:rPr lang="ko-KR" altLang="en-US" sz="2400" dirty="0" err="1" smtClean="0">
                <a:latin typeface="HY궁서" pitchFamily="18" charset="-127"/>
                <a:ea typeface="HY궁서" pitchFamily="18" charset="-127"/>
              </a:rPr>
              <a:t>쓸모없는</a:t>
            </a:r>
            <a:r>
              <a:rPr lang="en-US" altLang="ko-KR" sz="2400" dirty="0" smtClean="0">
                <a:latin typeface="HY궁서" pitchFamily="18" charset="-127"/>
                <a:ea typeface="HY궁서" pitchFamily="18" charset="-127"/>
              </a:rPr>
              <a:t> </a:t>
            </a:r>
            <a:r>
              <a:rPr lang="ko-KR" altLang="en-US" sz="2400" dirty="0" err="1" smtClean="0">
                <a:latin typeface="HY궁서" pitchFamily="18" charset="-127"/>
                <a:ea typeface="HY궁서" pitchFamily="18" charset="-127"/>
              </a:rPr>
              <a:t>알림들을</a:t>
            </a:r>
            <a:r>
              <a:rPr lang="en-US" altLang="ko-KR" sz="2400" dirty="0" smtClean="0">
                <a:latin typeface="HY궁서" pitchFamily="18" charset="-127"/>
                <a:ea typeface="HY궁서" pitchFamily="18" charset="-127"/>
              </a:rPr>
              <a:t> </a:t>
            </a:r>
            <a:r>
              <a:rPr lang="ko-KR" altLang="en-US" sz="2400" dirty="0" smtClean="0">
                <a:latin typeface="HY궁서" pitchFamily="18" charset="-127"/>
                <a:ea typeface="HY궁서" pitchFamily="18" charset="-127"/>
              </a:rPr>
              <a:t>걸러냅시다</a:t>
            </a:r>
            <a:r>
              <a:rPr lang="en-US" altLang="ko-KR" sz="2400" dirty="0" smtClean="0">
                <a:latin typeface="HY궁서" pitchFamily="18" charset="-127"/>
                <a:ea typeface="HY궁서" pitchFamily="18" charset="-127"/>
              </a:rPr>
              <a:t>.</a:t>
            </a:r>
          </a:p>
          <a:p>
            <a:pPr algn="ctr"/>
            <a:endParaRPr lang="en-US" altLang="ko-KR" sz="2400" dirty="0" smtClean="0">
              <a:latin typeface="HY궁서" pitchFamily="18" charset="-127"/>
              <a:ea typeface="HY궁서" pitchFamily="18" charset="-127"/>
            </a:endParaRPr>
          </a:p>
          <a:p>
            <a:pPr algn="ctr"/>
            <a:r>
              <a:rPr lang="ko-KR" altLang="en-US" sz="2800" dirty="0" smtClean="0">
                <a:latin typeface="HY궁서" pitchFamily="18" charset="-127"/>
                <a:ea typeface="HY궁서" pitchFamily="18" charset="-127"/>
              </a:rPr>
              <a:t>그리고 </a:t>
            </a:r>
            <a:r>
              <a:rPr lang="ko-KR" altLang="en-US" sz="2800" dirty="0" smtClean="0">
                <a:solidFill>
                  <a:srgbClr val="FF0000"/>
                </a:solidFill>
                <a:latin typeface="HY궁서" pitchFamily="18" charset="-127"/>
                <a:ea typeface="HY궁서" pitchFamily="18" charset="-127"/>
              </a:rPr>
              <a:t>좋아할만한 알림은 한데 모아</a:t>
            </a:r>
            <a:r>
              <a:rPr lang="ko-KR" altLang="en-US" sz="2800" dirty="0">
                <a:latin typeface="HY궁서" pitchFamily="18" charset="-127"/>
                <a:ea typeface="HY궁서" pitchFamily="18" charset="-127"/>
              </a:rPr>
              <a:t>봅</a:t>
            </a:r>
            <a:r>
              <a:rPr lang="ko-KR" altLang="en-US" sz="2800" dirty="0" smtClean="0">
                <a:latin typeface="HY궁서" pitchFamily="18" charset="-127"/>
                <a:ea typeface="HY궁서" pitchFamily="18" charset="-127"/>
              </a:rPr>
              <a:t>시다</a:t>
            </a:r>
            <a:r>
              <a:rPr lang="en-US" altLang="ko-KR" sz="2800" dirty="0" smtClean="0">
                <a:latin typeface="HY궁서" pitchFamily="18" charset="-127"/>
                <a:ea typeface="HY궁서" pitchFamily="18" charset="-127"/>
              </a:rPr>
              <a:t>!</a:t>
            </a:r>
            <a:endParaRPr lang="ko-KR" altLang="en-US" sz="2800" dirty="0">
              <a:latin typeface="HY궁서" pitchFamily="18" charset="-127"/>
              <a:ea typeface="HY궁서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17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31" y="481379"/>
            <a:ext cx="32194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114704" y="697460"/>
            <a:ext cx="360135" cy="1440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94022" y="697460"/>
            <a:ext cx="268926" cy="1440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82129" y="697460"/>
            <a:ext cx="268926" cy="1440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2" idx="2"/>
            <a:endCxn id="7" idx="0"/>
          </p:cNvCxnSpPr>
          <p:nvPr/>
        </p:nvCxnSpPr>
        <p:spPr>
          <a:xfrm flipH="1">
            <a:off x="827606" y="841514"/>
            <a:ext cx="467166" cy="8676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endCxn id="12" idx="0"/>
          </p:cNvCxnSpPr>
          <p:nvPr/>
        </p:nvCxnSpPr>
        <p:spPr>
          <a:xfrm flipH="1">
            <a:off x="1430109" y="841514"/>
            <a:ext cx="198378" cy="8676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13" idx="0"/>
          </p:cNvCxnSpPr>
          <p:nvPr/>
        </p:nvCxnSpPr>
        <p:spPr>
          <a:xfrm>
            <a:off x="1912258" y="841514"/>
            <a:ext cx="236874" cy="8489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0508" y="1709143"/>
            <a:ext cx="574196" cy="25391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스포</a:t>
            </a:r>
            <a:r>
              <a:rPr lang="ko-KR" altLang="en-US" sz="1050" dirty="0"/>
              <a:t>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07933" y="1709143"/>
            <a:ext cx="444352" cy="25391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모자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1926956" y="1690481"/>
            <a:ext cx="444352" cy="25391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떨</a:t>
            </a:r>
            <a:r>
              <a:rPr lang="ko-KR" altLang="en-US" sz="1050" dirty="0"/>
              <a:t>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17674" y="1944397"/>
            <a:ext cx="2648482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Like  :   -27          94         </a:t>
            </a:r>
            <a:r>
              <a:rPr lang="en-US" altLang="ko-KR" sz="1200" b="1" dirty="0" smtClean="0"/>
              <a:t>?</a:t>
            </a:r>
            <a:r>
              <a:rPr lang="en-US" altLang="ko-KR" sz="1200" dirty="0" smtClean="0"/>
              <a:t>      55 </a:t>
            </a:r>
            <a:endParaRPr lang="ko-KR" altLang="en-US" sz="1200" dirty="0"/>
          </a:p>
        </p:txBody>
      </p:sp>
      <p:sp>
        <p:nvSpPr>
          <p:cNvPr id="19" name="왼쪽 화살표 18"/>
          <p:cNvSpPr/>
          <p:nvPr/>
        </p:nvSpPr>
        <p:spPr>
          <a:xfrm>
            <a:off x="2051055" y="2028693"/>
            <a:ext cx="144054" cy="108405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214902" y="1986650"/>
            <a:ext cx="333947" cy="2155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/>
          <p:nvPr/>
        </p:nvCxnSpPr>
        <p:spPr>
          <a:xfrm flipV="1">
            <a:off x="2627271" y="625433"/>
            <a:ext cx="1656621" cy="1457462"/>
          </a:xfrm>
          <a:prstGeom prst="bentConnector3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97304" y="409352"/>
            <a:ext cx="4596316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DB</a:t>
            </a:r>
            <a:r>
              <a:rPr lang="ko-KR" altLang="en-US" sz="1400" dirty="0" smtClean="0"/>
              <a:t>에 있는 </a:t>
            </a:r>
            <a:r>
              <a:rPr lang="en-US" altLang="ko-KR" sz="1400" dirty="0" smtClean="0"/>
              <a:t>Like </a:t>
            </a:r>
            <a:r>
              <a:rPr lang="ko-KR" altLang="en-US" sz="1400" dirty="0" smtClean="0"/>
              <a:t>데이터 중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떨이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와 </a:t>
            </a:r>
            <a:endParaRPr lang="en-US" altLang="ko-KR" sz="1400" dirty="0" smtClean="0"/>
          </a:p>
          <a:p>
            <a:r>
              <a:rPr lang="ko-KR" altLang="en-US" sz="1400" dirty="0" smtClean="0"/>
              <a:t>의미가 가장 </a:t>
            </a:r>
            <a:r>
              <a:rPr lang="en-US" altLang="ko-KR" sz="1400" dirty="0"/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유사한 단어</a:t>
            </a:r>
            <a:r>
              <a:rPr lang="ko-KR" altLang="en-US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</a:rPr>
              <a:t>개의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Like </a:t>
            </a:r>
            <a:r>
              <a:rPr lang="ko-KR" altLang="en-US" sz="1400" dirty="0" smtClean="0"/>
              <a:t>값</a:t>
            </a:r>
            <a:r>
              <a:rPr lang="ko-KR" altLang="en-US" sz="1400" dirty="0"/>
              <a:t>을</a:t>
            </a:r>
            <a:r>
              <a:rPr lang="ko-KR" altLang="en-US" sz="1400" dirty="0" smtClean="0"/>
              <a:t> 활용하여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떨이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의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Like </a:t>
            </a:r>
            <a:r>
              <a:rPr lang="ko-KR" altLang="en-US" sz="1400" dirty="0" smtClean="0"/>
              <a:t>값을 </a:t>
            </a:r>
            <a:r>
              <a:rPr lang="ko-KR" altLang="en-US" sz="1400" dirty="0" smtClean="0">
                <a:solidFill>
                  <a:srgbClr val="FF0000"/>
                </a:solidFill>
              </a:rPr>
              <a:t>추정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95289" y="2215391"/>
            <a:ext cx="576216" cy="52246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할인</a:t>
            </a:r>
            <a:r>
              <a:rPr lang="en-US" altLang="ko-KR" sz="1200" dirty="0" smtClean="0"/>
              <a:t>]</a:t>
            </a:r>
          </a:p>
          <a:p>
            <a:pPr algn="ctr"/>
            <a:r>
              <a:rPr lang="en-US" altLang="ko-KR" sz="1200" dirty="0" smtClean="0"/>
              <a:t>53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7643532" y="2214093"/>
            <a:ext cx="720270" cy="52246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err="1" smtClean="0"/>
              <a:t>땡처리</a:t>
            </a:r>
            <a:r>
              <a:rPr lang="en-US" altLang="ko-KR" sz="1200" dirty="0" smtClean="0"/>
              <a:t>]</a:t>
            </a:r>
          </a:p>
          <a:p>
            <a:pPr algn="ctr"/>
            <a:r>
              <a:rPr lang="en-US" altLang="ko-KR" sz="1200" dirty="0" smtClean="0"/>
              <a:t>-37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8423041" y="2210027"/>
            <a:ext cx="576216" cy="52246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행사</a:t>
            </a:r>
            <a:r>
              <a:rPr lang="en-US" altLang="ko-KR" sz="1200" dirty="0" smtClean="0"/>
              <a:t>]</a:t>
            </a:r>
          </a:p>
          <a:p>
            <a:pPr algn="ctr"/>
            <a:r>
              <a:rPr lang="en-US" altLang="ko-KR" sz="1200" dirty="0" smtClean="0"/>
              <a:t>42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477358" y="2848734"/>
            <a:ext cx="256031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유사도 </a:t>
            </a:r>
            <a:r>
              <a:rPr lang="en-US" altLang="ko-KR" sz="1200" dirty="0" smtClean="0"/>
              <a:t>: 83%         31%         55%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150187" y="2709975"/>
            <a:ext cx="266420" cy="25391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X</a:t>
            </a:r>
            <a:endParaRPr lang="ko-KR" alt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7870457" y="2708581"/>
            <a:ext cx="266420" cy="25391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X</a:t>
            </a:r>
            <a:endParaRPr lang="ko-KR" alt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8577939" y="2709975"/>
            <a:ext cx="266420" cy="25391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X</a:t>
            </a:r>
            <a:endParaRPr lang="ko-KR" altLang="en-US" sz="1050" dirty="0"/>
          </a:p>
        </p:txBody>
      </p:sp>
      <p:sp>
        <p:nvSpPr>
          <p:cNvPr id="33" name="직사각형 32"/>
          <p:cNvSpPr/>
          <p:nvPr/>
        </p:nvSpPr>
        <p:spPr>
          <a:xfrm>
            <a:off x="7715559" y="3800349"/>
            <a:ext cx="576216" cy="52246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떨이</a:t>
            </a:r>
            <a:r>
              <a:rPr lang="en-US" altLang="ko-KR" sz="1200" dirty="0" smtClean="0"/>
              <a:t>]</a:t>
            </a:r>
          </a:p>
          <a:p>
            <a:pPr algn="ctr"/>
            <a:r>
              <a:rPr lang="en-US" altLang="ko-KR" sz="1200" dirty="0" smtClean="0"/>
              <a:t>55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endCxn id="33" idx="0"/>
          </p:cNvCxnSpPr>
          <p:nvPr/>
        </p:nvCxnSpPr>
        <p:spPr>
          <a:xfrm>
            <a:off x="8003667" y="3125733"/>
            <a:ext cx="0" cy="6746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33" idx="0"/>
          </p:cNvCxnSpPr>
          <p:nvPr/>
        </p:nvCxnSpPr>
        <p:spPr>
          <a:xfrm>
            <a:off x="7283397" y="3125733"/>
            <a:ext cx="720270" cy="6746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33" idx="0"/>
          </p:cNvCxnSpPr>
          <p:nvPr/>
        </p:nvCxnSpPr>
        <p:spPr>
          <a:xfrm flipH="1">
            <a:off x="8003667" y="3125733"/>
            <a:ext cx="707482" cy="6746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908" y="2839057"/>
            <a:ext cx="3456395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문장을 구성하는 명사들의 </a:t>
            </a:r>
            <a:r>
              <a:rPr lang="en-US" altLang="ko-KR" sz="1200" dirty="0" smtClean="0"/>
              <a:t>Like </a:t>
            </a:r>
            <a:r>
              <a:rPr lang="ko-KR" altLang="en-US" sz="1200" dirty="0" smtClean="0"/>
              <a:t>값 총 합이 </a:t>
            </a:r>
            <a:endParaRPr lang="en-US" altLang="ko-KR" sz="1200" dirty="0" smtClean="0"/>
          </a:p>
          <a:p>
            <a:r>
              <a:rPr lang="ko-KR" altLang="en-US" sz="1200" dirty="0" smtClean="0"/>
              <a:t>양수</a:t>
            </a:r>
            <a:r>
              <a:rPr lang="en-US" altLang="ko-KR" sz="1200" dirty="0" smtClean="0"/>
              <a:t>(122)</a:t>
            </a:r>
            <a:r>
              <a:rPr lang="ko-KR" altLang="en-US" sz="1200" dirty="0" smtClean="0"/>
              <a:t>니까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사용자</a:t>
            </a:r>
            <a:r>
              <a:rPr lang="ko-KR" altLang="en-US" sz="1200" dirty="0"/>
              <a:t>는</a:t>
            </a:r>
            <a:r>
              <a:rPr lang="ko-KR" altLang="en-US" sz="1200" dirty="0" smtClean="0"/>
              <a:t> 이 알림을 좋아하겠구나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1430109" y="2221396"/>
            <a:ext cx="0" cy="6176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1430109" y="2221396"/>
            <a:ext cx="941199" cy="6176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827606" y="2221396"/>
            <a:ext cx="602503" cy="6176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아래쪽 화살표 45"/>
          <p:cNvSpPr/>
          <p:nvPr/>
        </p:nvSpPr>
        <p:spPr>
          <a:xfrm>
            <a:off x="1474839" y="3362459"/>
            <a:ext cx="298471" cy="4321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78353" y="3938674"/>
            <a:ext cx="3169188" cy="504189"/>
          </a:xfrm>
          <a:prstGeom prst="round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LIKE</a:t>
            </a:r>
            <a:r>
              <a:rPr lang="ko-KR" altLang="en-US" dirty="0" smtClean="0"/>
              <a:t> 알림 박스에 넣기</a:t>
            </a:r>
            <a:endParaRPr lang="ko-KR" altLang="en-US" dirty="0"/>
          </a:p>
        </p:txBody>
      </p:sp>
      <p:pic>
        <p:nvPicPr>
          <p:cNvPr id="2051" name="Picture 3" descr="C:\Users\Admin\Desktop\Screen-Shot-2018-04-05-at-23.46.58-1024x102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141" y="1615888"/>
            <a:ext cx="2974060" cy="301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4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106" y="697460"/>
            <a:ext cx="9089348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HY궁서" pitchFamily="18" charset="-127"/>
                <a:ea typeface="HY궁서" pitchFamily="18" charset="-127"/>
              </a:rPr>
              <a:t>“</a:t>
            </a:r>
            <a:r>
              <a:rPr lang="ko-KR" altLang="en-US" sz="3200" dirty="0" smtClean="0">
                <a:latin typeface="HY궁서" pitchFamily="18" charset="-127"/>
                <a:ea typeface="HY궁서" pitchFamily="18" charset="-127"/>
              </a:rPr>
              <a:t>오빠 나 머리 커서 모자 </a:t>
            </a:r>
            <a:r>
              <a:rPr lang="ko-KR" altLang="en-US" sz="3200" dirty="0" err="1" smtClean="0">
                <a:latin typeface="HY궁서" pitchFamily="18" charset="-127"/>
                <a:ea typeface="HY궁서" pitchFamily="18" charset="-127"/>
              </a:rPr>
              <a:t>안들어가는거</a:t>
            </a:r>
            <a:r>
              <a:rPr lang="ko-KR" altLang="en-US" sz="3200" dirty="0" smtClean="0">
                <a:latin typeface="HY궁서" pitchFamily="18" charset="-127"/>
                <a:ea typeface="HY궁서" pitchFamily="18" charset="-127"/>
              </a:rPr>
              <a:t> 몰라</a:t>
            </a:r>
            <a:r>
              <a:rPr lang="en-US" altLang="ko-KR" sz="3200" dirty="0">
                <a:latin typeface="HY궁서" pitchFamily="18" charset="-127"/>
                <a:ea typeface="HY궁서" pitchFamily="18" charset="-127"/>
              </a:rPr>
              <a:t>?</a:t>
            </a:r>
            <a:r>
              <a:rPr lang="en-US" altLang="ko-KR" sz="3200" dirty="0" smtClean="0">
                <a:latin typeface="HY궁서" pitchFamily="18" charset="-127"/>
                <a:ea typeface="HY궁서" pitchFamily="18" charset="-127"/>
              </a:rPr>
              <a:t>”</a:t>
            </a:r>
            <a:endParaRPr lang="ko-KR" altLang="en-US" sz="3200" dirty="0">
              <a:latin typeface="HY궁서" pitchFamily="18" charset="-127"/>
              <a:ea typeface="HY궁서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5" y="1993946"/>
            <a:ext cx="4753782" cy="250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80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4870" y="248049"/>
            <a:ext cx="2881080" cy="864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사용자가 알림을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부정적</a:t>
            </a:r>
            <a:r>
              <a:rPr lang="ko-KR" altLang="en-US" dirty="0" smtClean="0">
                <a:solidFill>
                  <a:schemeClr val="tx1"/>
                </a:solidFill>
              </a:rPr>
              <a:t>으로 받아들였다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3774058" y="525556"/>
            <a:ext cx="1080405" cy="360135"/>
          </a:xfrm>
          <a:prstGeom prst="rightArrow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64175" y="273461"/>
            <a:ext cx="2881080" cy="864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학습하자</a:t>
            </a:r>
            <a:r>
              <a:rPr lang="en-US" altLang="ko-KR" sz="3600" dirty="0" smtClean="0">
                <a:solidFill>
                  <a:schemeClr val="tx1"/>
                </a:solidFill>
              </a:rPr>
              <a:t>!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70" y="1633811"/>
            <a:ext cx="2238632" cy="57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249794" y="2282054"/>
            <a:ext cx="792297" cy="360135"/>
          </a:xfrm>
          <a:prstGeom prst="round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122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125815" y="2175977"/>
            <a:ext cx="576216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134192" y="1703041"/>
            <a:ext cx="1656621" cy="5267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부정적 알림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 평균 </a:t>
            </a:r>
            <a:r>
              <a:rPr lang="en-US" altLang="ko-KR" sz="1600" dirty="0" smtClean="0">
                <a:solidFill>
                  <a:schemeClr val="tx1"/>
                </a:solidFill>
              </a:rPr>
              <a:t>Like </a:t>
            </a:r>
            <a:r>
              <a:rPr lang="ko-KR" altLang="en-US" sz="1600" dirty="0" smtClean="0">
                <a:solidFill>
                  <a:schemeClr val="tx1"/>
                </a:solidFill>
              </a:rPr>
              <a:t>값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66353" y="2282054"/>
            <a:ext cx="792297" cy="360135"/>
          </a:xfrm>
          <a:prstGeom prst="round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-85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078922" y="1966415"/>
            <a:ext cx="432162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078922" y="2250189"/>
            <a:ext cx="432162" cy="94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7237000" y="2251129"/>
            <a:ext cx="792297" cy="360135"/>
          </a:xfrm>
          <a:prstGeom prst="round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207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804837" y="1683278"/>
            <a:ext cx="1656621" cy="5267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차이값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5430" y="3181598"/>
            <a:ext cx="765170" cy="52246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스포츠</a:t>
            </a:r>
            <a:r>
              <a:rPr lang="en-US" altLang="ko-KR" sz="1200" dirty="0" smtClean="0"/>
              <a:t>]</a:t>
            </a:r>
          </a:p>
          <a:p>
            <a:pPr algn="ctr"/>
            <a:r>
              <a:rPr lang="en-US" altLang="ko-KR" sz="1200" dirty="0" smtClean="0"/>
              <a:t>-27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23390" y="3776342"/>
            <a:ext cx="765170" cy="52246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모</a:t>
            </a:r>
            <a:r>
              <a:rPr lang="ko-KR" altLang="en-US" sz="1200" dirty="0"/>
              <a:t>자</a:t>
            </a:r>
            <a:r>
              <a:rPr lang="en-US" altLang="ko-KR" sz="1200" dirty="0" smtClean="0"/>
              <a:t>]</a:t>
            </a:r>
          </a:p>
          <a:p>
            <a:pPr algn="ctr"/>
            <a:r>
              <a:rPr lang="en-US" altLang="ko-KR" sz="1200" dirty="0" smtClean="0"/>
              <a:t>94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323087" y="4370837"/>
            <a:ext cx="765170" cy="52246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떨이</a:t>
            </a:r>
            <a:r>
              <a:rPr lang="en-US" altLang="ko-KR" sz="1200" dirty="0" smtClean="0"/>
              <a:t>]</a:t>
            </a:r>
          </a:p>
          <a:p>
            <a:pPr algn="ctr"/>
            <a:r>
              <a:rPr lang="en-US" altLang="ko-KR" sz="1200" dirty="0" smtClean="0"/>
              <a:t>55</a:t>
            </a:r>
            <a:endParaRPr lang="ko-KR" altLang="en-US" sz="12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1411219" y="3442832"/>
            <a:ext cx="246585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419932" y="4037576"/>
            <a:ext cx="246585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419932" y="4658945"/>
            <a:ext cx="246585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1995534" y="3262764"/>
            <a:ext cx="792297" cy="360135"/>
          </a:xfrm>
          <a:prstGeom prst="round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207/3</a:t>
            </a:r>
            <a:endParaRPr lang="ko-KR" altLang="en-US" sz="12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95404" y="3857508"/>
            <a:ext cx="792297" cy="360135"/>
          </a:xfrm>
          <a:prstGeom prst="round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207/3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995534" y="4504296"/>
            <a:ext cx="792297" cy="360135"/>
          </a:xfrm>
          <a:prstGeom prst="round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207/3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915379" y="3442831"/>
            <a:ext cx="36013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2915379" y="4037576"/>
            <a:ext cx="36013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915379" y="4698792"/>
            <a:ext cx="36013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503938" y="3218405"/>
            <a:ext cx="765170" cy="52246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스포츠</a:t>
            </a:r>
            <a:r>
              <a:rPr lang="en-US" altLang="ko-KR" sz="1200" dirty="0" smtClean="0"/>
              <a:t>]</a:t>
            </a:r>
          </a:p>
          <a:p>
            <a:pPr algn="ctr"/>
            <a:r>
              <a:rPr lang="en-US" altLang="ko-KR" sz="1200" dirty="0" smtClean="0"/>
              <a:t>-86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3491898" y="3813149"/>
            <a:ext cx="765170" cy="52246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모</a:t>
            </a:r>
            <a:r>
              <a:rPr lang="ko-KR" altLang="en-US" sz="1200" dirty="0"/>
              <a:t>자</a:t>
            </a:r>
            <a:r>
              <a:rPr lang="en-US" altLang="ko-KR" sz="1200" dirty="0" smtClean="0"/>
              <a:t>]</a:t>
            </a:r>
          </a:p>
          <a:p>
            <a:pPr algn="ctr"/>
            <a:r>
              <a:rPr lang="en-US" altLang="ko-KR" sz="1200" dirty="0" smtClean="0"/>
              <a:t>25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3491595" y="4407644"/>
            <a:ext cx="765170" cy="52246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떨이</a:t>
            </a:r>
            <a:r>
              <a:rPr lang="en-US" altLang="ko-KR" sz="1200" dirty="0" smtClean="0"/>
              <a:t>]</a:t>
            </a:r>
          </a:p>
          <a:p>
            <a:pPr algn="ctr"/>
            <a:r>
              <a:rPr lang="en-US" altLang="ko-KR" sz="1200" dirty="0" smtClean="0"/>
              <a:t>-14</a:t>
            </a:r>
            <a:endParaRPr lang="ko-KR" altLang="en-US" sz="1200" dirty="0"/>
          </a:p>
        </p:txBody>
      </p:sp>
      <p:sp>
        <p:nvSpPr>
          <p:cNvPr id="38" name="오른쪽 화살표 37"/>
          <p:cNvSpPr/>
          <p:nvPr/>
        </p:nvSpPr>
        <p:spPr>
          <a:xfrm>
            <a:off x="4716054" y="3292312"/>
            <a:ext cx="1778708" cy="160312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수차례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거듭된 학습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49764" y="3643333"/>
            <a:ext cx="2342308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사용자의 취향 모델을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정확하게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찾아갈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41" name="꺾인 연결선 40"/>
          <p:cNvCxnSpPr>
            <a:stCxn id="14" idx="2"/>
            <a:endCxn id="45" idx="0"/>
          </p:cNvCxnSpPr>
          <p:nvPr/>
        </p:nvCxnSpPr>
        <p:spPr>
          <a:xfrm rot="5400000">
            <a:off x="4715559" y="277758"/>
            <a:ext cx="584084" cy="525109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913876" y="3195348"/>
            <a:ext cx="936351" cy="1748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1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2407" y="679156"/>
            <a:ext cx="9038052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HY궁서" pitchFamily="18" charset="-127"/>
                <a:ea typeface="HY궁서" pitchFamily="18" charset="-127"/>
              </a:rPr>
              <a:t>“</a:t>
            </a:r>
            <a:r>
              <a:rPr lang="ko-KR" altLang="en-US" sz="3200" dirty="0" smtClean="0">
                <a:latin typeface="HY궁서" pitchFamily="18" charset="-127"/>
                <a:ea typeface="HY궁서" pitchFamily="18" charset="-127"/>
              </a:rPr>
              <a:t>오빠</a:t>
            </a:r>
            <a:r>
              <a:rPr lang="en-US" altLang="ko-KR" sz="3200" dirty="0">
                <a:latin typeface="HY궁서" pitchFamily="18" charset="-127"/>
                <a:ea typeface="HY궁서" pitchFamily="18" charset="-127"/>
              </a:rPr>
              <a:t>.</a:t>
            </a:r>
            <a:r>
              <a:rPr lang="en-US" altLang="ko-KR" sz="3200" dirty="0" smtClean="0">
                <a:latin typeface="HY궁서" pitchFamily="18" charset="-127"/>
                <a:ea typeface="HY궁서" pitchFamily="18" charset="-127"/>
              </a:rPr>
              <a:t> </a:t>
            </a:r>
            <a:r>
              <a:rPr lang="ko-KR" altLang="en-US" sz="3200" dirty="0" err="1" smtClean="0">
                <a:latin typeface="HY궁서" pitchFamily="18" charset="-127"/>
                <a:ea typeface="HY궁서" pitchFamily="18" charset="-127"/>
              </a:rPr>
              <a:t>앱</a:t>
            </a:r>
            <a:r>
              <a:rPr lang="ko-KR" altLang="en-US" sz="3200" dirty="0" smtClean="0">
                <a:latin typeface="HY궁서" pitchFamily="18" charset="-127"/>
                <a:ea typeface="HY궁서" pitchFamily="18" charset="-127"/>
              </a:rPr>
              <a:t> 디자인도 </a:t>
            </a:r>
            <a:r>
              <a:rPr lang="ko-KR" altLang="en-US" sz="3200" dirty="0" err="1" smtClean="0">
                <a:solidFill>
                  <a:srgbClr val="7030A0"/>
                </a:solidFill>
                <a:latin typeface="HY궁서" pitchFamily="18" charset="-127"/>
                <a:ea typeface="HY궁서" pitchFamily="18" charset="-127"/>
              </a:rPr>
              <a:t>감성</a:t>
            </a:r>
            <a:r>
              <a:rPr lang="ko-KR" altLang="en-US" sz="3200" dirty="0" err="1" smtClean="0">
                <a:latin typeface="HY궁서" pitchFamily="18" charset="-127"/>
                <a:ea typeface="HY궁서" pitchFamily="18" charset="-127"/>
              </a:rPr>
              <a:t>있어야</a:t>
            </a:r>
            <a:r>
              <a:rPr lang="ko-KR" altLang="en-US" sz="3200" dirty="0" smtClean="0">
                <a:latin typeface="HY궁서" pitchFamily="18" charset="-127"/>
                <a:ea typeface="HY궁서" pitchFamily="18" charset="-127"/>
              </a:rPr>
              <a:t> </a:t>
            </a:r>
            <a:r>
              <a:rPr lang="ko-KR" altLang="en-US" sz="3200" dirty="0" err="1" smtClean="0">
                <a:latin typeface="HY궁서" pitchFamily="18" charset="-127"/>
                <a:ea typeface="HY궁서" pitchFamily="18" charset="-127"/>
              </a:rPr>
              <a:t>하는거</a:t>
            </a:r>
            <a:r>
              <a:rPr lang="ko-KR" altLang="en-US" sz="3200" dirty="0" smtClean="0">
                <a:latin typeface="HY궁서" pitchFamily="18" charset="-127"/>
                <a:ea typeface="HY궁서" pitchFamily="18" charset="-127"/>
              </a:rPr>
              <a:t> 알지</a:t>
            </a:r>
            <a:r>
              <a:rPr lang="en-US" altLang="ko-KR" sz="3200" dirty="0">
                <a:latin typeface="HY궁서" pitchFamily="18" charset="-127"/>
                <a:ea typeface="HY궁서" pitchFamily="18" charset="-127"/>
              </a:rPr>
              <a:t>?</a:t>
            </a:r>
            <a:r>
              <a:rPr lang="en-US" altLang="ko-KR" sz="3200" dirty="0" smtClean="0">
                <a:latin typeface="HY궁서" pitchFamily="18" charset="-127"/>
                <a:ea typeface="HY궁서" pitchFamily="18" charset="-127"/>
              </a:rPr>
              <a:t>”</a:t>
            </a:r>
            <a:endParaRPr lang="ko-KR" altLang="en-US" sz="3200" dirty="0">
              <a:latin typeface="HY궁서" pitchFamily="18" charset="-127"/>
              <a:ea typeface="HY궁서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5" y="1993946"/>
            <a:ext cx="4753782" cy="250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7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4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261</Words>
  <Application>Microsoft Office PowerPoint</Application>
  <PresentationFormat>사용자 지정</PresentationFormat>
  <Paragraphs>82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/>
      <vt:lpstr/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</cp:lastModifiedBy>
  <cp:revision>33</cp:revision>
  <dcterms:created xsi:type="dcterms:W3CDTF">2019-10-19T00:08:03Z</dcterms:created>
  <dcterms:modified xsi:type="dcterms:W3CDTF">2019-10-24T21:01:00Z</dcterms:modified>
</cp:coreProperties>
</file>