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0" r:id="rId4"/>
    <p:sldId id="271" r:id="rId5"/>
    <p:sldId id="259" r:id="rId6"/>
    <p:sldId id="272" r:id="rId7"/>
    <p:sldId id="275" r:id="rId8"/>
    <p:sldId id="273" r:id="rId9"/>
    <p:sldId id="276" r:id="rId10"/>
    <p:sldId id="277" r:id="rId11"/>
    <p:sldId id="278" r:id="rId12"/>
    <p:sldId id="274" r:id="rId13"/>
    <p:sldId id="281" r:id="rId14"/>
    <p:sldId id="282" r:id="rId15"/>
    <p:sldId id="297" r:id="rId16"/>
    <p:sldId id="283" r:id="rId17"/>
    <p:sldId id="292" r:id="rId18"/>
    <p:sldId id="295" r:id="rId19"/>
    <p:sldId id="284" r:id="rId20"/>
    <p:sldId id="285" r:id="rId21"/>
    <p:sldId id="293" r:id="rId22"/>
    <p:sldId id="296" r:id="rId23"/>
    <p:sldId id="286" r:id="rId24"/>
    <p:sldId id="289" r:id="rId25"/>
    <p:sldId id="290" r:id="rId26"/>
    <p:sldId id="291" r:id="rId27"/>
    <p:sldId id="288" r:id="rId28"/>
    <p:sldId id="287" r:id="rId29"/>
    <p:sldId id="279" r:id="rId30"/>
    <p:sldId id="294" r:id="rId31"/>
    <p:sldId id="298" r:id="rId32"/>
    <p:sldId id="299" r:id="rId33"/>
    <p:sldId id="300" r:id="rId34"/>
    <p:sldId id="266" r:id="rId35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F6969"/>
    <a:srgbClr val="FFE1E1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0" autoAdjust="0"/>
  </p:normalViewPr>
  <p:slideViewPr>
    <p:cSldViewPr showGuides="1">
      <p:cViewPr varScale="1">
        <p:scale>
          <a:sx n="135" d="100"/>
          <a:sy n="135" d="100"/>
        </p:scale>
        <p:origin x="846" y="120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78BF-570C-4E07-92B8-4F6AB149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2959259" y="1876758"/>
            <a:ext cx="339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D465FA-D3F5-435B-8848-CF869771C6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31590"/>
            <a:ext cx="502158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2915816" y="4155926"/>
            <a:ext cx="3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인구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결과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1835696" y="4011910"/>
            <a:ext cx="63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행정구역별 미세먼지 데이터 분석 결과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F445F-1C8A-4C83-A5C2-12ACE1AEE572}"/>
              </a:ext>
            </a:extLst>
          </p:cNvPr>
          <p:cNvPicPr/>
          <p:nvPr/>
        </p:nvPicPr>
        <p:blipFill rotWithShape="1">
          <a:blip r:embed="rId3"/>
          <a:srcRect t="4416" b="5048"/>
          <a:stretch/>
        </p:blipFill>
        <p:spPr bwMode="auto">
          <a:xfrm>
            <a:off x="1907748" y="1138095"/>
            <a:ext cx="2211705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806-819E-4ED8-92E9-9D7BFA8262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1543280"/>
            <a:ext cx="1628775" cy="17145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731906-4937-42B5-8DB4-EF73A451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2084"/>
              </p:ext>
            </p:extLst>
          </p:nvPr>
        </p:nvGraphicFramePr>
        <p:xfrm>
          <a:off x="1261919" y="3313866"/>
          <a:ext cx="3327400" cy="31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85735678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1674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stationName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측정소 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Pm25Value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미세먼지 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농도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723607" cy="369332"/>
            <a:chOff x="3923928" y="1310956"/>
            <a:chExt cx="516716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80650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Solving(Requirements)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F2329-7690-4AFD-A5FE-218D6A24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5393"/>
              </p:ext>
            </p:extLst>
          </p:nvPr>
        </p:nvGraphicFramePr>
        <p:xfrm>
          <a:off x="2915816" y="627534"/>
          <a:ext cx="5725160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98907104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319396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카테고리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49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식사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7035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162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 제외 문화활동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209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84E4B0-B215-450E-94CC-3E227A74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6950"/>
              </p:ext>
            </p:extLst>
          </p:nvPr>
        </p:nvGraphicFramePr>
        <p:xfrm>
          <a:off x="2915816" y="1851670"/>
          <a:ext cx="5725160" cy="226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5110701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661497123"/>
                    </a:ext>
                  </a:extLst>
                </a:gridCol>
              </a:tblGrid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6715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적고</a:t>
                      </a:r>
                      <a:r>
                        <a:rPr lang="en-US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2135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커피 혹은 음료를 먹을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59753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43488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식사를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74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야외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실외 활동을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8336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공원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한강 등 산책을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83442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 제외 문화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159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시끄러운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많고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활동성이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1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C7F6B-49D9-4AD3-9853-D242EAB8A960}"/>
              </a:ext>
            </a:extLst>
          </p:cNvPr>
          <p:cNvSpPr/>
          <p:nvPr/>
        </p:nvSpPr>
        <p:spPr>
          <a:xfrm>
            <a:off x="2044459" y="4353267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의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선택했다면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 “</a:t>
            </a:r>
            <a:r>
              <a:rPr lang="ko-KR" altLang="ko-KR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밤도깨비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야시장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755576" y="669924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04B3-5D39-4285-B705-698177AADAD6}"/>
              </a:ext>
            </a:extLst>
          </p:cNvPr>
          <p:cNvSpPr txBox="1"/>
          <p:nvPr/>
        </p:nvSpPr>
        <p:spPr>
          <a:xfrm>
            <a:off x="611560" y="2383309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1271F-25A1-4C9C-BDC0-EA58447B3138}"/>
              </a:ext>
            </a:extLst>
          </p:cNvPr>
          <p:cNvSpPr/>
          <p:nvPr/>
        </p:nvSpPr>
        <p:spPr>
          <a:xfrm>
            <a:off x="254528" y="1163048"/>
            <a:ext cx="27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카테고리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D0629-79DC-4ECF-8349-0CE54EDB299C}"/>
              </a:ext>
            </a:extLst>
          </p:cNvPr>
          <p:cNvSpPr/>
          <p:nvPr/>
        </p:nvSpPr>
        <p:spPr>
          <a:xfrm>
            <a:off x="254528" y="2858185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가중치를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위한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AD1CF-2C2E-4943-B2B1-3FCB9A04A77A}"/>
              </a:ext>
            </a:extLst>
          </p:cNvPr>
          <p:cNvSpPr/>
          <p:nvPr/>
        </p:nvSpPr>
        <p:spPr>
          <a:xfrm>
            <a:off x="2044459" y="4722599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but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미세먼지 농도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나쁨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 -&gt; “IFC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몰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AA8E9E-425F-4D58-80CB-696C89EA9DF6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599769-8805-4A7F-9E03-BEFFC21348D9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F044F5-631C-4A21-8C7F-01F77F14B6AB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D9FEB5-16B1-4987-AC77-1C5AD2E4ED3C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0E8333-C299-4B4C-8C1D-7B995B1EA2A4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2787A-2EC6-45C4-916C-A40E87662F90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394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3BE709-AD98-4EED-BC71-233C8CA12AD5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D6A6D5-BC21-4B71-8C5F-B3366E12EFED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032E37-4C70-4369-AFB8-F6F8B346C723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507561-C9F4-42CC-852D-36EDA4661D1B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32F33F-131E-49AE-98EC-688C480C8A2F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D8CFD-9BCB-4C83-A65C-6C4B65132915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F75373-3DA0-43F6-8E3F-D37D3B9447F8}"/>
              </a:ext>
            </a:extLst>
          </p:cNvPr>
          <p:cNvSpPr/>
          <p:nvPr/>
        </p:nvSpPr>
        <p:spPr>
          <a:xfrm>
            <a:off x="4459589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6BBFDF-057B-4335-9D69-9203ED773EE2}"/>
              </a:ext>
            </a:extLst>
          </p:cNvPr>
          <p:cNvSpPr/>
          <p:nvPr/>
        </p:nvSpPr>
        <p:spPr>
          <a:xfrm>
            <a:off x="5559910" y="3261281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AE926F-213F-47EE-AF76-33D5A4E4AC64}"/>
              </a:ext>
            </a:extLst>
          </p:cNvPr>
          <p:cNvSpPr/>
          <p:nvPr/>
        </p:nvSpPr>
        <p:spPr>
          <a:xfrm>
            <a:off x="6660232" y="325481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93E62CE-6FFB-4D38-BC30-605688B407B3}"/>
              </a:ext>
            </a:extLst>
          </p:cNvPr>
          <p:cNvSpPr/>
          <p:nvPr/>
        </p:nvSpPr>
        <p:spPr>
          <a:xfrm>
            <a:off x="7730837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</p:spTree>
    <p:extLst>
      <p:ext uri="{BB962C8B-B14F-4D97-AF65-F5344CB8AC3E}">
        <p14:creationId xmlns:p14="http://schemas.microsoft.com/office/powerpoint/2010/main" val="261105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417086" y="111613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INPUT_USER(Class)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394D99-9F0C-403E-908D-0811D2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6384"/>
              </p:ext>
            </p:extLst>
          </p:nvPr>
        </p:nvGraphicFramePr>
        <p:xfrm>
          <a:off x="78578" y="1707654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DATE_START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시작 시간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12:00)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DATE_END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종료 시간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15:00)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Array&lt;INT&gt;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유형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맛집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커피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놀기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List&lt;String&gt;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선호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228185" y="577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228185" y="206035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7563334" y="152071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7596337" y="2816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228184" y="370463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004049" y="296926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4860034" y="152071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6565215" y="1196860"/>
            <a:ext cx="0" cy="863495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5435378" y="204950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5678108" y="258913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6565214" y="267986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902244" y="183047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6803530" y="258913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338088" y="4568117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C08D82-5402-4603-8E48-7558FD33A45A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45056D-07C1-4753-A0E5-E4C04E9A63A0}"/>
              </a:ext>
            </a:extLst>
          </p:cNvPr>
          <p:cNvCxnSpPr>
            <a:cxnSpLocks/>
            <a:stCxn id="3" idx="2"/>
            <a:endCxn id="29" idx="7"/>
          </p:cNvCxnSpPr>
          <p:nvPr/>
        </p:nvCxnSpPr>
        <p:spPr>
          <a:xfrm flipH="1">
            <a:off x="5435378" y="887107"/>
            <a:ext cx="792807" cy="7243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E7A6BF-65E8-4851-B1CF-92A6DCBB3373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H="1" flipV="1">
            <a:off x="5197063" y="2140226"/>
            <a:ext cx="144016" cy="82903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6126E4-0787-4D6C-8026-8390027894F7}"/>
              </a:ext>
            </a:extLst>
          </p:cNvPr>
          <p:cNvCxnSpPr>
            <a:cxnSpLocks/>
            <a:stCxn id="27" idx="2"/>
            <a:endCxn id="28" idx="5"/>
          </p:cNvCxnSpPr>
          <p:nvPr/>
        </p:nvCxnSpPr>
        <p:spPr>
          <a:xfrm flipH="1" flipV="1">
            <a:off x="5579394" y="3498042"/>
            <a:ext cx="648790" cy="51634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D2A775-7028-4CDD-B4E9-C610451CFAFF}"/>
              </a:ext>
            </a:extLst>
          </p:cNvPr>
          <p:cNvCxnSpPr>
            <a:cxnSpLocks/>
            <a:stCxn id="26" idx="4"/>
            <a:endCxn id="27" idx="6"/>
          </p:cNvCxnSpPr>
          <p:nvPr/>
        </p:nvCxnSpPr>
        <p:spPr>
          <a:xfrm flipH="1">
            <a:off x="6902243" y="3435860"/>
            <a:ext cx="1031124" cy="578526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D48D8C3-FAD8-4A21-8E1C-1DC6F06459EC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7900364" y="2140225"/>
            <a:ext cx="33003" cy="67612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094E5C-A78F-4BB4-B93C-458235851857}"/>
              </a:ext>
            </a:extLst>
          </p:cNvPr>
          <p:cNvCxnSpPr>
            <a:cxnSpLocks/>
            <a:stCxn id="3" idx="6"/>
            <a:endCxn id="25" idx="0"/>
          </p:cNvCxnSpPr>
          <p:nvPr/>
        </p:nvCxnSpPr>
        <p:spPr>
          <a:xfrm>
            <a:off x="6902244" y="887107"/>
            <a:ext cx="998120" cy="633611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698358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CITY (Class)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35176"/>
              </p:ext>
            </p:extLst>
          </p:nvPr>
        </p:nvGraphicFramePr>
        <p:xfrm>
          <a:off x="217020" y="1275606"/>
          <a:ext cx="8709960" cy="184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903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251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POPULATION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유동인구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5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1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699792" y="1259507"/>
            <a:ext cx="427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SEOUL_CITY(LINKED LIST)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23954"/>
              </p:ext>
            </p:extLst>
          </p:nvPr>
        </p:nvGraphicFramePr>
        <p:xfrm>
          <a:off x="217020" y="1851025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SIZE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Linked List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길이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return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정보를 저장 하고 관리할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makeNode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생성용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추가용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deleteNode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삭제용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5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948264" y="582713"/>
            <a:ext cx="674059" cy="619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948264" y="206571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8283413" y="152607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8316416" y="282171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948263" y="370999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724128" y="297462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5580113" y="152607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7285294" y="1202220"/>
            <a:ext cx="0" cy="86349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6155457" y="205486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6398187" y="259449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285293" y="268522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622323" y="183583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7523609" y="259449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912615" y="4513958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장소 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7D86E-21CC-45D4-B26C-75D18458BA9A}"/>
              </a:ext>
            </a:extLst>
          </p:cNvPr>
          <p:cNvSpPr/>
          <p:nvPr/>
        </p:nvSpPr>
        <p:spPr>
          <a:xfrm>
            <a:off x="6374155" y="268522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8FBA50-C5EA-4E87-9DE0-446753F3A4B7}"/>
              </a:ext>
            </a:extLst>
          </p:cNvPr>
          <p:cNvSpPr/>
          <p:nvPr/>
        </p:nvSpPr>
        <p:spPr>
          <a:xfrm>
            <a:off x="6567485" y="1982336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DE9FA-BECC-42A1-9359-6FB8F0B2F707}"/>
              </a:ext>
            </a:extLst>
          </p:cNvPr>
          <p:cNvSpPr/>
          <p:nvPr/>
        </p:nvSpPr>
        <p:spPr>
          <a:xfrm>
            <a:off x="7310828" y="159727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22831-06E4-4A5E-A922-3DB41E9FCB9E}"/>
              </a:ext>
            </a:extLst>
          </p:cNvPr>
          <p:cNvSpPr/>
          <p:nvPr/>
        </p:nvSpPr>
        <p:spPr>
          <a:xfrm>
            <a:off x="7910155" y="2210898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B23072-BD61-458E-80E1-2D1BFDCD1771}"/>
              </a:ext>
            </a:extLst>
          </p:cNvPr>
          <p:cNvSpPr/>
          <p:nvPr/>
        </p:nvSpPr>
        <p:spPr>
          <a:xfrm>
            <a:off x="7734786" y="294683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A3B12-C33E-491B-BA26-DDD13698EE20}"/>
              </a:ext>
            </a:extLst>
          </p:cNvPr>
          <p:cNvSpPr/>
          <p:nvPr/>
        </p:nvSpPr>
        <p:spPr>
          <a:xfrm>
            <a:off x="7041010" y="324179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FDD17-97D8-4A62-94E6-235E0F56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7796"/>
              </p:ext>
            </p:extLst>
          </p:nvPr>
        </p:nvGraphicFramePr>
        <p:xfrm>
          <a:off x="3789655" y="802357"/>
          <a:ext cx="1673926" cy="12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에 해당되는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데이트 장소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4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3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5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6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19B2BF9-59D4-4A15-A213-F22CB605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6640"/>
              </p:ext>
            </p:extLst>
          </p:nvPr>
        </p:nvGraphicFramePr>
        <p:xfrm>
          <a:off x="3789655" y="2250209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유동인구 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65143D1-EB5A-4AE5-B8D9-31CFDE1A9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1645"/>
              </p:ext>
            </p:extLst>
          </p:nvPr>
        </p:nvGraphicFramePr>
        <p:xfrm>
          <a:off x="3789655" y="3576001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 위치로부터 떨어진 거리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중랑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795BAF-19FC-48A2-B3C0-17892BDB6DE3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1270" y="1893245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CAFD67-0267-4D94-B57C-86C2823D254C}"/>
              </a:ext>
            </a:extLst>
          </p:cNvPr>
          <p:cNvGrpSpPr/>
          <p:nvPr/>
        </p:nvGrpSpPr>
        <p:grpSpPr>
          <a:xfrm>
            <a:off x="3851920" y="693605"/>
            <a:ext cx="4233372" cy="4034519"/>
            <a:chOff x="3845326" y="647435"/>
            <a:chExt cx="4233372" cy="4034519"/>
          </a:xfrm>
        </p:grpSpPr>
        <p:grpSp>
          <p:nvGrpSpPr>
            <p:cNvPr id="15" name="그룹 14"/>
            <p:cNvGrpSpPr/>
            <p:nvPr/>
          </p:nvGrpSpPr>
          <p:grpSpPr>
            <a:xfrm>
              <a:off x="3850805" y="647435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751633" y="653376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70558-E112-4E87-ADD5-355F69AADABF}"/>
                </a:ext>
              </a:extLst>
            </p:cNvPr>
            <p:cNvSpPr txBox="1"/>
            <p:nvPr/>
          </p:nvSpPr>
          <p:spPr>
            <a:xfrm>
              <a:off x="4751633" y="1367788"/>
              <a:ext cx="2317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Limits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51459" y="1383036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DB0B4-784E-43C5-961A-28C4C5A69029}"/>
                </a:ext>
              </a:extLst>
            </p:cNvPr>
            <p:cNvSpPr txBox="1"/>
            <p:nvPr/>
          </p:nvSpPr>
          <p:spPr>
            <a:xfrm>
              <a:off x="4751633" y="2119829"/>
              <a:ext cx="3327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 Environments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50806" y="2103389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92B606-5BD0-41F5-9E32-D6363D436805}"/>
                </a:ext>
              </a:extLst>
            </p:cNvPr>
            <p:cNvGrpSpPr/>
            <p:nvPr/>
          </p:nvGrpSpPr>
          <p:grpSpPr>
            <a:xfrm>
              <a:off x="3845326" y="2828372"/>
              <a:ext cx="495955" cy="495955"/>
              <a:chOff x="1331639" y="1650178"/>
              <a:chExt cx="495955" cy="49595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E419CFE-7120-4FF9-8C2E-D968E2BBB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C71150-9C8E-4460-A438-ADFA9854FCB0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A55214-8748-4ABC-93B8-B0D1D49CFEC7}"/>
                </a:ext>
              </a:extLst>
            </p:cNvPr>
            <p:cNvSpPr txBox="1"/>
            <p:nvPr/>
          </p:nvSpPr>
          <p:spPr>
            <a:xfrm>
              <a:off x="4780777" y="2823742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780777" y="3527655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Progress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6462E4-1526-48B1-BEE5-32B986C677C5}"/>
                </a:ext>
              </a:extLst>
            </p:cNvPr>
            <p:cNvGrpSpPr/>
            <p:nvPr/>
          </p:nvGrpSpPr>
          <p:grpSpPr>
            <a:xfrm>
              <a:off x="3845326" y="3553355"/>
              <a:ext cx="495955" cy="1128599"/>
              <a:chOff x="1331639" y="1650178"/>
              <a:chExt cx="495955" cy="1128599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EA2F438-063E-4DB7-8B73-88C7E264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5614A-27F9-4379-9D7A-1E5D1C01514A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3450875-A303-486B-8D47-2AD397B4C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2282822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5EC18-B93E-47D9-AB6F-475B02596EC4}"/>
                  </a:ext>
                </a:extLst>
              </p:cNvPr>
              <p:cNvSpPr txBox="1"/>
              <p:nvPr/>
            </p:nvSpPr>
            <p:spPr>
              <a:xfrm>
                <a:off x="1418354" y="233566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4B38E9-7966-4C09-BD9F-67EEB2B7F5DD}"/>
                </a:ext>
              </a:extLst>
            </p:cNvPr>
            <p:cNvSpPr txBox="1"/>
            <p:nvPr/>
          </p:nvSpPr>
          <p:spPr>
            <a:xfrm>
              <a:off x="4780777" y="4160299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2E8ECD-DB5C-4DAB-9248-590F9F23783B}"/>
              </a:ext>
            </a:extLst>
          </p:cNvPr>
          <p:cNvGrpSpPr/>
          <p:nvPr/>
        </p:nvGrpSpPr>
        <p:grpSpPr>
          <a:xfrm>
            <a:off x="4332744" y="730881"/>
            <a:ext cx="4076965" cy="461665"/>
            <a:chOff x="4716016" y="777279"/>
            <a:chExt cx="4076965" cy="4616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4D48C9-BE12-4D60-98DC-4757E3ACCDA4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도봉구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189A2-A62E-4E82-A77B-B07888B1CB29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SELECT CITY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427012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907E50-51F7-45A2-A568-0D9DB9DD2B1A}"/>
              </a:ext>
            </a:extLst>
          </p:cNvPr>
          <p:cNvSpPr/>
          <p:nvPr/>
        </p:nvSpPr>
        <p:spPr>
          <a:xfrm>
            <a:off x="6049245" y="252322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677026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24E286-B3D0-4033-B514-83FCC915CD19}"/>
              </a:ext>
            </a:extLst>
          </p:cNvPr>
          <p:cNvSpPr/>
          <p:nvPr/>
        </p:nvSpPr>
        <p:spPr>
          <a:xfrm>
            <a:off x="4427012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C22DFB-D953-43D9-B71E-D7CC36C83BBB}"/>
              </a:ext>
            </a:extLst>
          </p:cNvPr>
          <p:cNvSpPr/>
          <p:nvPr/>
        </p:nvSpPr>
        <p:spPr>
          <a:xfrm>
            <a:off x="6537503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0A9E9-961A-4253-AF29-0DDBE70C691F}"/>
              </a:ext>
            </a:extLst>
          </p:cNvPr>
          <p:cNvSpPr txBox="1"/>
          <p:nvPr/>
        </p:nvSpPr>
        <p:spPr>
          <a:xfrm>
            <a:off x="4332743" y="1318833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C13653-7259-4510-A595-8B19F4A33513}"/>
              </a:ext>
            </a:extLst>
          </p:cNvPr>
          <p:cNvSpPr/>
          <p:nvPr/>
        </p:nvSpPr>
        <p:spPr>
          <a:xfrm>
            <a:off x="4427012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0A869-7AE5-427D-AAE2-1150AECA5C73}"/>
              </a:ext>
            </a:extLst>
          </p:cNvPr>
          <p:cNvSpPr/>
          <p:nvPr/>
        </p:nvSpPr>
        <p:spPr>
          <a:xfrm>
            <a:off x="6627655" y="307382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7698260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8985695-369F-4634-8389-F53DE5BE4D61}"/>
              </a:ext>
            </a:extLst>
          </p:cNvPr>
          <p:cNvGrpSpPr/>
          <p:nvPr/>
        </p:nvGrpSpPr>
        <p:grpSpPr>
          <a:xfrm>
            <a:off x="4347552" y="3734282"/>
            <a:ext cx="4076965" cy="461665"/>
            <a:chOff x="4716016" y="777279"/>
            <a:chExt cx="4076965" cy="46166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2C22981-EE72-46AD-B505-F0CCC92B11EC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높음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B45AA0-370A-487D-9313-27D4CC56DFCB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FINE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DUST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4B184A-649A-45F3-A7E0-35587D12B5FD}"/>
              </a:ext>
            </a:extLst>
          </p:cNvPr>
          <p:cNvSpPr/>
          <p:nvPr/>
        </p:nvSpPr>
        <p:spPr>
          <a:xfrm>
            <a:off x="5527333" y="3080205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75296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8" y="514982"/>
            <a:ext cx="305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 (Class)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27592"/>
              </p:ext>
            </p:extLst>
          </p:nvPr>
        </p:nvGraphicFramePr>
        <p:xfrm>
          <a:off x="217020" y="1079736"/>
          <a:ext cx="8709960" cy="387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LOCATION_NAME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LOCATION_ID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7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ADDRESS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장소의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9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3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카테고리 저장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놀거리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0,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카페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1,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맛집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2)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7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List&lt;String)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관련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1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START_TIME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 종료 시간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12:00)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3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END_TIME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 종료 시간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21:00)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68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REST_DAY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휴무일에 관한 정보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07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REVIEW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한 줄 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2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FINE_DUST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미세먼지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04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CITY_ID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소속된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6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417086" y="111613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LOCATION_GRAPH(LINKED LIST)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394D99-9F0C-403E-908D-0811D2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08341"/>
              </p:ext>
            </p:extLst>
          </p:nvPr>
        </p:nvGraphicFramePr>
        <p:xfrm>
          <a:off x="78578" y="1707654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SIZE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Linked List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길이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return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정보를 저장 하고 관리할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makeNode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생성용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추가용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deleteNode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삭제용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4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29C2DB-5637-4FFC-9010-F424C245386D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C33EE8-07C3-4404-9C0D-B6D0911372CD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0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6D16E7-41BD-48EA-B5FB-C4FADDEEDE8E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8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2152F05-56B8-4985-B8AC-5ED9743C7034}"/>
              </a:ext>
            </a:extLst>
          </p:cNvPr>
          <p:cNvSpPr/>
          <p:nvPr/>
        </p:nvSpPr>
        <p:spPr>
          <a:xfrm>
            <a:off x="4986553" y="3352768"/>
            <a:ext cx="1233135" cy="1296641"/>
          </a:xfrm>
          <a:prstGeom prst="mathMultiply">
            <a:avLst>
              <a:gd name="adj1" fmla="val 7582"/>
            </a:avLst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09C95-F4D3-4E4A-9792-7F30591D8C5D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50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F33DC-CF3C-4D38-8E4D-D371B823A7BA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9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010607-5C3C-4FC5-997C-BB9D1913AED9}"/>
              </a:ext>
            </a:extLst>
          </p:cNvPr>
          <p:cNvCxnSpPr>
            <a:stCxn id="44" idx="7"/>
            <a:endCxn id="41" idx="3"/>
          </p:cNvCxnSpPr>
          <p:nvPr/>
        </p:nvCxnSpPr>
        <p:spPr>
          <a:xfrm flipV="1">
            <a:off x="5709815" y="2449518"/>
            <a:ext cx="370676" cy="48562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03F60-3D7D-4030-908C-5930E7AF3A70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 flipV="1">
            <a:off x="5808529" y="2895491"/>
            <a:ext cx="1248828" cy="25867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FD04E7-BE37-42CD-952F-A9AB2EB7695C}"/>
              </a:ext>
            </a:extLst>
          </p:cNvPr>
          <p:cNvCxnSpPr>
            <a:stCxn id="44" idx="5"/>
            <a:endCxn id="48" idx="2"/>
          </p:cNvCxnSpPr>
          <p:nvPr/>
        </p:nvCxnSpPr>
        <p:spPr>
          <a:xfrm>
            <a:off x="5709815" y="3373197"/>
            <a:ext cx="1171682" cy="643203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41C93B-1EF2-4019-A4EE-63445E56CA34}"/>
              </a:ext>
            </a:extLst>
          </p:cNvPr>
          <p:cNvCxnSpPr>
            <a:stCxn id="44" idx="4"/>
            <a:endCxn id="43" idx="1"/>
          </p:cNvCxnSpPr>
          <p:nvPr/>
        </p:nvCxnSpPr>
        <p:spPr>
          <a:xfrm>
            <a:off x="5471500" y="3463922"/>
            <a:ext cx="467229" cy="76990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EAC10B-0475-4A65-8860-2B9A2ADB7428}"/>
              </a:ext>
            </a:extLst>
          </p:cNvPr>
          <p:cNvSpPr/>
          <p:nvPr/>
        </p:nvSpPr>
        <p:spPr>
          <a:xfrm>
            <a:off x="5524936" y="381814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80C0A-2A51-4BC4-9BA3-0DA3435E1692}"/>
              </a:ext>
            </a:extLst>
          </p:cNvPr>
          <p:cNvSpPr/>
          <p:nvPr/>
        </p:nvSpPr>
        <p:spPr>
          <a:xfrm>
            <a:off x="5616062" y="253173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579EA-1892-4F1F-A11A-2D31097C0A90}"/>
              </a:ext>
            </a:extLst>
          </p:cNvPr>
          <p:cNvSpPr/>
          <p:nvPr/>
        </p:nvSpPr>
        <p:spPr>
          <a:xfrm>
            <a:off x="6441080" y="275927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300F4-4874-4FD0-87A6-7CD893EBACD1}"/>
              </a:ext>
            </a:extLst>
          </p:cNvPr>
          <p:cNvSpPr/>
          <p:nvPr/>
        </p:nvSpPr>
        <p:spPr>
          <a:xfrm>
            <a:off x="6275758" y="354285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C0542F6-03A3-41DF-9A42-731786A56CAD}"/>
              </a:ext>
            </a:extLst>
          </p:cNvPr>
          <p:cNvSpPr/>
          <p:nvPr/>
        </p:nvSpPr>
        <p:spPr>
          <a:xfrm>
            <a:off x="8330440" y="372758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END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101034-ED79-40E6-A3FA-921246D0B636}"/>
              </a:ext>
            </a:extLst>
          </p:cNvPr>
          <p:cNvCxnSpPr>
            <a:cxnSpLocks/>
            <a:stCxn id="55" idx="2"/>
            <a:endCxn id="48" idx="6"/>
          </p:cNvCxnSpPr>
          <p:nvPr/>
        </p:nvCxnSpPr>
        <p:spPr>
          <a:xfrm flipH="1">
            <a:off x="7555555" y="4014140"/>
            <a:ext cx="774885" cy="22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CA9ED9-E75C-498C-AEA7-D602384319F6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0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85DB-BD98-4FCA-882A-C64E5554DCF6}"/>
              </a:ext>
            </a:extLst>
          </p:cNvPr>
          <p:cNvGrpSpPr/>
          <p:nvPr/>
        </p:nvGrpSpPr>
        <p:grpSpPr>
          <a:xfrm>
            <a:off x="4067944" y="2352637"/>
            <a:ext cx="4733504" cy="626034"/>
            <a:chOff x="4355976" y="2314588"/>
            <a:chExt cx="4733504" cy="6260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B86589-0109-4149-ADBB-BC3CB0C46CCD}"/>
                </a:ext>
              </a:extLst>
            </p:cNvPr>
            <p:cNvGrpSpPr/>
            <p:nvPr/>
          </p:nvGrpSpPr>
          <p:grpSpPr>
            <a:xfrm>
              <a:off x="4355976" y="2314588"/>
              <a:ext cx="4608512" cy="626034"/>
              <a:chOff x="3851920" y="2093982"/>
              <a:chExt cx="4608512" cy="62603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D1714FF-2688-4FC5-B8A0-21B39A0D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920" y="2387116"/>
                <a:ext cx="4608512" cy="23146"/>
              </a:xfrm>
              <a:prstGeom prst="line">
                <a:avLst/>
              </a:prstGeom>
              <a:ln w="38100">
                <a:solidFill>
                  <a:srgbClr val="FFE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679E108-CD8E-4EBF-822D-6F2AE5E29FD3}"/>
                  </a:ext>
                </a:extLst>
              </p:cNvPr>
              <p:cNvSpPr/>
              <p:nvPr/>
            </p:nvSpPr>
            <p:spPr>
              <a:xfrm>
                <a:off x="5172798" y="2093982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영의정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한식집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5CDCC8-B5E9-42C3-9C69-5F986B935E4C}"/>
                  </a:ext>
                </a:extLst>
              </p:cNvPr>
              <p:cNvSpPr/>
              <p:nvPr/>
            </p:nvSpPr>
            <p:spPr>
              <a:xfrm>
                <a:off x="4139951" y="2100509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START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185C86-4D55-49E8-A1F8-C4BC94BC0292}"/>
                  </a:ext>
                </a:extLst>
              </p:cNvPr>
              <p:cNvSpPr/>
              <p:nvPr/>
            </p:nvSpPr>
            <p:spPr>
              <a:xfrm>
                <a:off x="6205645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도자기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카페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2315741-C7DE-4C2F-9B58-9F04372B7E09}"/>
                  </a:ext>
                </a:extLst>
              </p:cNvPr>
              <p:cNvSpPr/>
              <p:nvPr/>
            </p:nvSpPr>
            <p:spPr>
              <a:xfrm>
                <a:off x="7248517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END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8C777D-2C31-4F78-8DBB-708D739A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45" y="2487949"/>
              <a:ext cx="294035" cy="27931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8C661-F9E3-4404-B6D2-27F99DAAA817}"/>
              </a:ext>
            </a:extLst>
          </p:cNvPr>
          <p:cNvSpPr/>
          <p:nvPr/>
        </p:nvSpPr>
        <p:spPr>
          <a:xfrm>
            <a:off x="7262137" y="3140919"/>
            <a:ext cx="1680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 with </a:t>
            </a:r>
            <a:r>
              <a:rPr lang="en-US" altLang="ko-KR" sz="12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Array List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0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1491630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1072"/>
              </p:ext>
            </p:extLst>
          </p:nvPr>
        </p:nvGraphicFramePr>
        <p:xfrm>
          <a:off x="217020" y="2211710"/>
          <a:ext cx="87099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RESULT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List&lt;LOCATION&gt;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최종 추천 루트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List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RESULT_ID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2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1332503" cy="369332"/>
            <a:chOff x="3923928" y="1310956"/>
            <a:chExt cx="1849084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1488424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Progress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CBFB00-DF62-482D-97E8-120646E8D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46952"/>
              </p:ext>
            </p:extLst>
          </p:nvPr>
        </p:nvGraphicFramePr>
        <p:xfrm>
          <a:off x="1187624" y="915566"/>
          <a:ext cx="685800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829">
                  <a:extLst>
                    <a:ext uri="{9D8B030D-6E8A-4147-A177-3AD203B41FA5}">
                      <a16:colId xmlns:a16="http://schemas.microsoft.com/office/drawing/2014/main" val="1590143147"/>
                    </a:ext>
                  </a:extLst>
                </a:gridCol>
                <a:gridCol w="3714427">
                  <a:extLst>
                    <a:ext uri="{9D8B030D-6E8A-4147-A177-3AD203B41FA5}">
                      <a16:colId xmlns:a16="http://schemas.microsoft.com/office/drawing/2014/main" val="679922100"/>
                    </a:ext>
                  </a:extLst>
                </a:gridCol>
                <a:gridCol w="1298753">
                  <a:extLst>
                    <a:ext uri="{9D8B030D-6E8A-4147-A177-3AD203B41FA5}">
                      <a16:colId xmlns:a16="http://schemas.microsoft.com/office/drawing/2014/main" val="2160127662"/>
                    </a:ext>
                  </a:extLst>
                </a:gridCol>
              </a:tblGrid>
              <a:tr h="158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TO-DO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Progress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47071"/>
                  </a:ext>
                </a:extLst>
              </a:tr>
              <a:tr h="1344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서울 행정구역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Data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(2018.09.22)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706433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행정구역 별 데이트 장 소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Data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90697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Input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Data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(2018.09.25)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154"/>
                  </a:ext>
                </a:extLst>
              </a:tr>
              <a:tr h="13444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행정구역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행정구역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(City)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Device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에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475201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유동인구 정보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157268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행정구역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(City)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선택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Algorithm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71677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행정구역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(City) Weight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바탕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181314"/>
                  </a:ext>
                </a:extLst>
              </a:tr>
              <a:tr h="13444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데이트장소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데이트장소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(Location)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Device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에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193391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미세먼지 데이터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20367"/>
                  </a:ext>
                </a:extLst>
              </a:tr>
              <a:tr h="134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선택 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Algorithm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4811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Graph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바탕 최종 데이트 루트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857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UI Design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UI Design </a:t>
                      </a: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및 아이콘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0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2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9" y="24366"/>
            <a:ext cx="668988" cy="369332"/>
            <a:chOff x="3923928" y="1310956"/>
            <a:chExt cx="92833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56767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511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7" y="24366"/>
            <a:ext cx="1933758" cy="369332"/>
            <a:chOff x="3923928" y="1310956"/>
            <a:chExt cx="268343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2277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Class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1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483768" y="3664654"/>
              <a:ext cx="4848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70022"/>
            <a:chOff x="2583863" y="2279362"/>
            <a:chExt cx="6495843" cy="7700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1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38" y="1563638"/>
            <a:ext cx="3671570" cy="176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8EEB98-D432-4B0A-A24A-9C7847A5D131}"/>
              </a:ext>
            </a:extLst>
          </p:cNvPr>
          <p:cNvSpPr/>
          <p:nvPr/>
        </p:nvSpPr>
        <p:spPr>
          <a:xfrm>
            <a:off x="636277" y="3723878"/>
            <a:ext cx="7871445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장소는 그래프의 복잡성에 대한 문제를 간소화 하기 위해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데이트팝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이라는 어플이 제공하는 장소 중 각 카테고리별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개씩으로 한정 짓는다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2BADF-B86C-4C2F-B978-B9A4F367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87" y="987574"/>
            <a:ext cx="1446610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120C7-8F7B-48CF-B70D-A929446E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987574"/>
            <a:ext cx="1446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1986850" cy="369332"/>
            <a:chOff x="3923928" y="1310956"/>
            <a:chExt cx="275710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96445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CF114-E741-4E77-A106-4774F08AF61D}"/>
              </a:ext>
            </a:extLst>
          </p:cNvPr>
          <p:cNvSpPr/>
          <p:nvPr/>
        </p:nvSpPr>
        <p:spPr>
          <a:xfrm>
            <a:off x="2108785" y="1031558"/>
            <a:ext cx="6984776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시간에서 평균적으로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12:00~14:00(PM)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점심 식사 시간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18:00~20:00(PM)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은 저녁 식사 시간이라 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D9741-28BA-47C1-ABDC-9BA92323F050}"/>
              </a:ext>
            </a:extLst>
          </p:cNvPr>
          <p:cNvSpPr/>
          <p:nvPr/>
        </p:nvSpPr>
        <p:spPr>
          <a:xfrm>
            <a:off x="2105795" y="1967662"/>
            <a:ext cx="6462464" cy="87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 어플리케이션은 데이트를 하는 커플들을 대상으로 하고 있다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특히 주 타겟층은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대로 한정 지을 것이므로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서울시 인구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대의 인구 데이터만을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B17A-1BBC-4532-884A-79B724EE0612}"/>
              </a:ext>
            </a:extLst>
          </p:cNvPr>
          <p:cNvSpPr/>
          <p:nvPr/>
        </p:nvSpPr>
        <p:spPr>
          <a:xfrm>
            <a:off x="2094362" y="3269169"/>
            <a:ext cx="6462464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 제공의 시간과 데이터베이스의 양을 절약하기 위해 두 장소간 거리를 </a:t>
            </a:r>
            <a:r>
              <a:rPr lang="en-US" altLang="ko-KR" sz="1600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x,y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좌표로 계산하여 어림잡은 </a:t>
            </a:r>
            <a:r>
              <a:rPr lang="ko-KR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직선거리의 시간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을 제공 할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085C7-3B93-4261-989D-86313D0BD77C}"/>
              </a:ext>
            </a:extLst>
          </p:cNvPr>
          <p:cNvSpPr txBox="1"/>
          <p:nvPr/>
        </p:nvSpPr>
        <p:spPr>
          <a:xfrm>
            <a:off x="971600" y="1061193"/>
            <a:ext cx="146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1CADA-1AF9-4A6A-B026-31460F37FB3F}"/>
              </a:ext>
            </a:extLst>
          </p:cNvPr>
          <p:cNvSpPr txBox="1"/>
          <p:nvPr/>
        </p:nvSpPr>
        <p:spPr>
          <a:xfrm>
            <a:off x="971600" y="2125855"/>
            <a:ext cx="108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A37AE-A4B3-4E56-BCAA-46C69C939BF5}"/>
              </a:ext>
            </a:extLst>
          </p:cNvPr>
          <p:cNvSpPr txBox="1"/>
          <p:nvPr/>
        </p:nvSpPr>
        <p:spPr>
          <a:xfrm>
            <a:off x="293850" y="3304238"/>
            <a:ext cx="20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438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436413-BBCC-4760-88CF-D83D46A36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347614"/>
            <a:ext cx="3629025" cy="1495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88E3-F3F8-4239-ADEE-97287CB73BE0}"/>
              </a:ext>
            </a:extLst>
          </p:cNvPr>
          <p:cNvSpPr/>
          <p:nvPr/>
        </p:nvSpPr>
        <p:spPr>
          <a:xfrm>
            <a:off x="1547664" y="3256562"/>
            <a:ext cx="7488832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Software Tool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Android Studio – API 21 : Android5.0(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Lolipop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35CFB7-9161-4EF8-B235-A7DA457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5565"/>
            <a:ext cx="2574220" cy="3700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23DA0A-E608-46FA-BB55-910BF951BB99}"/>
              </a:ext>
            </a:extLst>
          </p:cNvPr>
          <p:cNvSpPr/>
          <p:nvPr/>
        </p:nvSpPr>
        <p:spPr>
          <a:xfrm>
            <a:off x="4211960" y="2177752"/>
            <a:ext cx="4572000" cy="11764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바른고딕 Light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Device Environment</a:t>
            </a:r>
            <a:endParaRPr lang="ko-KR" altLang="ko-KR" kern="100" dirty="0">
              <a:solidFill>
                <a:srgbClr val="FF6969"/>
              </a:solidFill>
              <a:latin typeface="나눔바른고딕 Light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기기 명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Galaxy Note Fan Edition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안드로이드 버전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8.0.0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1701</Words>
  <Application>Microsoft Office PowerPoint</Application>
  <PresentationFormat>화면 슬라이드 쇼(16:9)</PresentationFormat>
  <Paragraphs>558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나눔바른고딕 Light</vt:lpstr>
      <vt:lpstr>Arial</vt:lpstr>
      <vt:lpstr>나눔스퀘어라운드 Light</vt:lpstr>
      <vt:lpstr>Times New Roman</vt:lpstr>
      <vt:lpstr>나눔스퀘어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 도경</cp:lastModifiedBy>
  <cp:revision>90</cp:revision>
  <dcterms:created xsi:type="dcterms:W3CDTF">2017-03-31T13:09:47Z</dcterms:created>
  <dcterms:modified xsi:type="dcterms:W3CDTF">2018-09-30T14:03:17Z</dcterms:modified>
</cp:coreProperties>
</file>