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6" r:id="rId4"/>
    <p:sldId id="268" r:id="rId5"/>
    <p:sldId id="274" r:id="rId6"/>
    <p:sldId id="275" r:id="rId7"/>
    <p:sldId id="269" r:id="rId8"/>
    <p:sldId id="264" r:id="rId9"/>
    <p:sldId id="277" r:id="rId10"/>
    <p:sldId id="270" r:id="rId11"/>
    <p:sldId id="273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165" autoAdjust="0"/>
  </p:normalViewPr>
  <p:slideViewPr>
    <p:cSldViewPr snapToGrid="0">
      <p:cViewPr varScale="1">
        <p:scale>
          <a:sx n="55" d="100"/>
          <a:sy n="55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A063C-AF4C-4851-9ACC-8279110F1336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AF7A-4663-4295-862E-D93637AA0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9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어떤 프로젝트를 진행하고자 하는가</a:t>
            </a:r>
            <a:endParaRPr lang="en-US" altLang="ko-KR" dirty="0"/>
          </a:p>
          <a:p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Person Tracking</a:t>
            </a:r>
            <a:r>
              <a:rPr lang="ko-KR" altLang="en-US" dirty="0"/>
              <a:t>이 무엇인가</a:t>
            </a:r>
            <a:endParaRPr lang="en-US" altLang="ko-KR" dirty="0"/>
          </a:p>
          <a:p>
            <a:r>
              <a:rPr lang="ko-KR" altLang="en-US" dirty="0"/>
              <a:t>왜 이 프로젝트여야 하는가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F7A-4663-4295-862E-D93637AA05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4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프로젝트여야 하는가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F7A-4663-4295-862E-D93637AA05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0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31A64-C04C-49B1-B95D-41A319A5F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17616-DA09-418C-A860-0A09500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C20AD-8B41-4549-B3FE-B4DC8547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46B47-2525-4927-A0B4-4621D697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42C83-2273-421D-B8FA-F40DDE0B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95581-F066-4B87-B112-AB8AE6C2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9E8BE-84D4-4E6C-AD6B-23DB4C7E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5365-53A2-45ED-9A36-DD27899A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C6D2E-F981-41E8-8ED7-46502876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DC4AD-8AF9-4A72-83AD-AD9E3158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E83CA-BFDF-4B0C-9DD9-FC2C2662B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378D-13A2-4D64-A7A0-B2BB3B60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EDE10-EDE7-48B8-878D-B644E25D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41566-A244-4719-9F5A-7927B2D3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29F46-8D45-43F2-A1BF-48BA9115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C83A2-FF55-4193-8A57-30BE80C3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2CF3A-60AE-4F26-AAC4-215E52B3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28DA5-D3BB-4BF4-BC5E-5C996668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0685D-EA1C-45FD-B3F4-12CF274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9E08-9EF2-4597-9763-6C5E65B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6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B5E2-AC5C-497B-AC24-BBB9A59A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F7A5B-0DE1-460E-AFB9-3DAB9F69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2858F-09FF-4D3A-BF49-17152344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FE093-2510-4CFE-A6A2-38BBEE8E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2D07D-021E-418A-8700-4F250C52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7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985E0-F474-4E6A-84B6-471EE06D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86CE4-C8C4-4CD1-9F7E-3E9CF7A5E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75307-B456-42EC-9B62-644ECBEB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67BDA-21F4-4819-9CA4-B4E4155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17A3D-E84A-41AC-B2A9-08F2B823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06B95-86D3-4DB7-B8AA-BF08797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F2FE1-FE21-49F4-B02A-78E7450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7D04-270F-4C3D-BD9D-62AEE23C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F1B10-8DAD-4930-ACCE-244B46CF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3F3B0-2DB5-43A4-AAC2-E8FFF10B9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773C7B-E9CC-41D8-9381-13066F36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D656B0-7452-4AB9-9687-60F592BC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ACB123-38D7-40C7-9C4B-5FD369A7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74C33-F2EF-4BB6-A35C-EF5CFEEC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AAB4E-1F6D-453C-827E-115F40D6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BCD3A-F89E-4FAE-81DA-B66167E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0A7AB3-2E6E-46B0-BF7E-0673A0B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2D6A5-D0C2-4F1D-BA5A-12CE742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1D9B7-12C0-4B06-890F-2EBE0A91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BC737-9C9E-43FE-BB12-3F8C4D04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A0932-9176-46BD-97FB-450E651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2372-C38A-4683-8F62-BC6208B7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9C1D-D202-488D-BDF4-2F7B7750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08F8F-FB8B-42F4-8E4D-A0B0F4E2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E283F-8BE7-4924-8FC9-86C0BC9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BCBDD-7388-4124-B69D-8D41FB8A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D1D85-7C37-41FA-B9C8-645017E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AFF7-10E6-44BA-A5DB-ECBAA40D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362C0-2D75-41C4-8777-CE7BA26E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9DD8A-729F-4EF0-BC66-A1B631FB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6E756-E6F3-47E2-9AEC-A863EA1D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1615D-DC91-4997-896E-48530BF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109D6-0694-46EC-897B-11EE10D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E81EC2-2678-440F-BEA1-A097A34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EF114-6B93-47EF-A717-D5D2C576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D5A56-340E-4ADA-9EAE-110FE462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322F-E9E5-48AA-820E-D0B2111E9B23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B362-A05D-4825-9BA1-5736B968B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317DB-F76B-4A9E-B098-84B7EF9B1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817D-BC78-4E2C-960E-5C3860238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tchallenge.net/data/MOT17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3960850"/>
            <a:ext cx="44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자료구조설계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Individual Project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2407920"/>
            <a:ext cx="121920" cy="22433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19985" y="637710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20154077 </a:t>
            </a:r>
            <a:r>
              <a:rPr lang="ko-KR" altLang="en-US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권도경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993" y="3221396"/>
            <a:ext cx="6159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그래프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를 이용한 단일 인물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Tracking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75CDE9-4180-4B19-998C-91506331AEDC}"/>
              </a:ext>
            </a:extLst>
          </p:cNvPr>
          <p:cNvSpPr/>
          <p:nvPr/>
        </p:nvSpPr>
        <p:spPr>
          <a:xfrm>
            <a:off x="4876799" y="2852064"/>
            <a:ext cx="44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Single Person Tracking by using Graph</a:t>
            </a:r>
            <a:endParaRPr lang="ko-KR" altLang="en-US" dirty="0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8E3E-ED22-41F6-8AD9-095F3392F8A8}"/>
              </a:ext>
            </a:extLst>
          </p:cNvPr>
          <p:cNvSpPr txBox="1"/>
          <p:nvPr/>
        </p:nvSpPr>
        <p:spPr>
          <a:xfrm>
            <a:off x="10219985" y="59146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컴퓨터공학부</a:t>
            </a:r>
            <a:endParaRPr lang="en-US" altLang="ko-KR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ACCDB5-45C7-4E1D-A440-CADEC684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88" y="3036730"/>
            <a:ext cx="1025953" cy="10259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AA49-640E-48A9-A95E-7F225488D913}"/>
              </a:ext>
            </a:extLst>
          </p:cNvPr>
          <p:cNvSpPr/>
          <p:nvPr/>
        </p:nvSpPr>
        <p:spPr>
          <a:xfrm>
            <a:off x="10219985" y="5452190"/>
            <a:ext cx="129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2018.09.10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269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417310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</a:rPr>
              <a:t>Data Sets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3235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04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5232" y="63302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/>
              <a:t>06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C2669F-4EA0-4CB2-B6A6-352C5F461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01" y="1890290"/>
            <a:ext cx="6023671" cy="37869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0C77DF-8B57-4AA4-B871-4885DF47F8A6}"/>
              </a:ext>
            </a:extLst>
          </p:cNvPr>
          <p:cNvSpPr/>
          <p:nvPr/>
        </p:nvSpPr>
        <p:spPr>
          <a:xfrm>
            <a:off x="438150" y="3601259"/>
            <a:ext cx="4238661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u="sng" kern="100" dirty="0">
                <a:solidFill>
                  <a:srgbClr val="0563C1"/>
                </a:solidFill>
                <a:latin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https://motchallenge.net/data/MOT17/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8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9E6836-B4B5-46AA-A3B9-0AFA6B4C26FE}"/>
              </a:ext>
            </a:extLst>
          </p:cNvPr>
          <p:cNvGrpSpPr/>
          <p:nvPr/>
        </p:nvGrpSpPr>
        <p:grpSpPr>
          <a:xfrm>
            <a:off x="4534515" y="2801097"/>
            <a:ext cx="3122971" cy="1542319"/>
            <a:chOff x="4534514" y="2801097"/>
            <a:chExt cx="3122971" cy="1542319"/>
          </a:xfrm>
        </p:grpSpPr>
        <p:sp>
          <p:nvSpPr>
            <p:cNvPr id="9" name="TextBox 8"/>
            <p:cNvSpPr txBox="1"/>
            <p:nvPr/>
          </p:nvSpPr>
          <p:spPr>
            <a:xfrm>
              <a:off x="5033399" y="3881751"/>
              <a:ext cx="2125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THANK YOU!</a:t>
              </a:r>
              <a:endParaRPr lang="ko-KR" altLang="en-US" sz="24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99C061-62A9-4DF1-B638-2937B522117F}"/>
                </a:ext>
              </a:extLst>
            </p:cNvPr>
            <p:cNvSpPr txBox="1"/>
            <p:nvPr/>
          </p:nvSpPr>
          <p:spPr>
            <a:xfrm>
              <a:off x="4534514" y="2801097"/>
              <a:ext cx="31229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Q &amp; A</a:t>
              </a:r>
              <a:endParaRPr lang="ko-KR" altLang="en-US" sz="72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41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7096" y="3208041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3731" y="1353651"/>
            <a:ext cx="45717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1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894" y="1542377"/>
            <a:ext cx="218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About Project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3731" y="2263625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2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3731" y="3173599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3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3731" y="4083573"/>
            <a:ext cx="58221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4</a:t>
            </a:r>
            <a:endParaRPr lang="ko-KR" altLang="en-US" sz="530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08CE3A-91F5-4B2C-A85A-651FA95367EF}"/>
              </a:ext>
            </a:extLst>
          </p:cNvPr>
          <p:cNvSpPr txBox="1"/>
          <p:nvPr/>
        </p:nvSpPr>
        <p:spPr>
          <a:xfrm>
            <a:off x="5143731" y="4964802"/>
            <a:ext cx="559769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 dirty="0">
                <a:solidFill>
                  <a:srgbClr val="404040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5</a:t>
            </a:r>
            <a:endParaRPr lang="ko-KR" altLang="en-US" sz="5300" dirty="0">
              <a:solidFill>
                <a:srgbClr val="404040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1BBE8-D9A9-4370-A41F-EC645D775112}"/>
              </a:ext>
            </a:extLst>
          </p:cNvPr>
          <p:cNvSpPr txBox="1"/>
          <p:nvPr/>
        </p:nvSpPr>
        <p:spPr>
          <a:xfrm>
            <a:off x="5974849" y="2477251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Definition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B6213-484F-4083-8C12-5F9738E4DC01}"/>
              </a:ext>
            </a:extLst>
          </p:cNvPr>
          <p:cNvSpPr txBox="1"/>
          <p:nvPr/>
        </p:nvSpPr>
        <p:spPr>
          <a:xfrm>
            <a:off x="5998894" y="3412125"/>
            <a:ext cx="278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Modeling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351E2-764D-47B3-95CD-23A97D8F4B60}"/>
              </a:ext>
            </a:extLst>
          </p:cNvPr>
          <p:cNvSpPr txBox="1"/>
          <p:nvPr/>
        </p:nvSpPr>
        <p:spPr>
          <a:xfrm>
            <a:off x="5998894" y="4322099"/>
            <a:ext cx="162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Data Sets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42374-0C0D-4D14-BE3D-2B6B86BFCFCE}"/>
              </a:ext>
            </a:extLst>
          </p:cNvPr>
          <p:cNvSpPr txBox="1"/>
          <p:nvPr/>
        </p:nvSpPr>
        <p:spPr>
          <a:xfrm>
            <a:off x="5998894" y="51879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>
                <a:latin typeface="중앙중고딕" panose="020B0600000000000000" pitchFamily="50" charset="-127"/>
                <a:ea typeface="중앙중고딕" panose="020B0600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18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About Project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0029" y="13258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>
                <a:solidFill>
                  <a:srgbClr val="067A82"/>
                </a:solidFill>
              </a:rPr>
              <a:t>01</a:t>
            </a:r>
            <a:endParaRPr lang="ko-KR" altLang="en-US" sz="200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2025" y="633025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/>
              <a:t>01</a:t>
            </a:r>
            <a:endParaRPr lang="ko-KR" altLang="en-US" sz="2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72A00F-C825-49A1-9566-A380861AE14A}"/>
              </a:ext>
            </a:extLst>
          </p:cNvPr>
          <p:cNvSpPr/>
          <p:nvPr/>
        </p:nvSpPr>
        <p:spPr>
          <a:xfrm>
            <a:off x="3213603" y="5409354"/>
            <a:ext cx="5931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Single Person </a:t>
            </a:r>
            <a:r>
              <a:rPr lang="en-US" altLang="ko-KR" sz="2400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Tracking</a:t>
            </a:r>
            <a:r>
              <a:rPr lang="en-US" altLang="ko-KR" sz="2400" dirty="0"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 by using </a:t>
            </a:r>
            <a:r>
              <a:rPr lang="en-US" altLang="ko-KR" sz="2400" dirty="0">
                <a:solidFill>
                  <a:srgbClr val="067A82"/>
                </a:solidFill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Graph</a:t>
            </a:r>
            <a:endParaRPr lang="ko-KR" altLang="en-US" sz="2400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ADC945-712C-47F9-8587-AF1469EF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74" y="1729450"/>
            <a:ext cx="4765851" cy="23078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91F75-3E9B-41C3-8CB3-5EA6A17FCF1A}"/>
              </a:ext>
            </a:extLst>
          </p:cNvPr>
          <p:cNvSpPr/>
          <p:nvPr/>
        </p:nvSpPr>
        <p:spPr>
          <a:xfrm>
            <a:off x="2667276" y="4265783"/>
            <a:ext cx="7334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중앙중고딕" panose="020B0600000000000000" pitchFamily="50" charset="-127"/>
                <a:ea typeface="중앙중고딕" panose="020B0600000000000000" pitchFamily="50" charset="-127"/>
                <a:cs typeface="Times New Roman" panose="02020603050405020304" pitchFamily="18" charset="0"/>
              </a:rPr>
              <a:t>Computer Vision + Data Structure Design</a:t>
            </a:r>
            <a:endParaRPr lang="ko-KR" altLang="en-US" sz="2800" dirty="0">
              <a:solidFill>
                <a:srgbClr val="067A82"/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BD228A1-2241-4C73-9EEB-640CB61DBB9A}"/>
              </a:ext>
            </a:extLst>
          </p:cNvPr>
          <p:cNvSpPr/>
          <p:nvPr/>
        </p:nvSpPr>
        <p:spPr>
          <a:xfrm>
            <a:off x="5989780" y="4868346"/>
            <a:ext cx="378691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4A99C9-B830-4A2E-AC51-0BC7655D5EAE}"/>
              </a:ext>
            </a:extLst>
          </p:cNvPr>
          <p:cNvSpPr/>
          <p:nvPr/>
        </p:nvSpPr>
        <p:spPr>
          <a:xfrm>
            <a:off x="4078361" y="5870033"/>
            <a:ext cx="4400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i="0" dirty="0">
                <a:solidFill>
                  <a:schemeClr val="bg2">
                    <a:lumMod val="50000"/>
                  </a:schemeClr>
                </a:solidFill>
                <a:effectLst/>
                <a:latin typeface="중앙중고딕" panose="020B0600000000000000" pitchFamily="50" charset="-127"/>
                <a:ea typeface="중앙중고딕" panose="020B0600000000000000" pitchFamily="50" charset="-127"/>
              </a:rPr>
              <a:t>비디오 영상에서 특정 대상의 위치 변화를 추적하는 것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중앙중고딕" panose="020B0600000000000000" pitchFamily="50" charset="-127"/>
              <a:ea typeface="중앙중고딕" panose="020B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9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4845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5426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Definition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3235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02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02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8BFE6F-9711-4C2C-B35F-A12A434660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8"/>
          <a:stretch/>
        </p:blipFill>
        <p:spPr>
          <a:xfrm>
            <a:off x="2471437" y="1684480"/>
            <a:ext cx="6946883" cy="393327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4C5B39E-310D-4B1C-A887-129AB1912156}"/>
              </a:ext>
            </a:extLst>
          </p:cNvPr>
          <p:cNvGrpSpPr/>
          <p:nvPr/>
        </p:nvGrpSpPr>
        <p:grpSpPr>
          <a:xfrm>
            <a:off x="2471436" y="1692099"/>
            <a:ext cx="6946883" cy="4060999"/>
            <a:chOff x="1587517" y="1439832"/>
            <a:chExt cx="8465817" cy="48713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15CA40-10E0-47D3-B750-F4F11E5F6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45"/>
            <a:stretch/>
          </p:blipFill>
          <p:spPr>
            <a:xfrm>
              <a:off x="1587517" y="1458882"/>
              <a:ext cx="8465817" cy="471816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391E4C4-0BD0-463B-857E-C321B1614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93" b="98045" l="10000" r="90000">
                          <a14:foregroundMark x1="38708" y1="71832" x2="39708" y2="64156"/>
                          <a14:foregroundMark x1="43583" y1="60825" x2="44000" y2="52426"/>
                          <a14:foregroundMark x1="45375" y1="64518" x2="48125" y2="73353"/>
                          <a14:foregroundMark x1="48125" y1="73353" x2="48583" y2="84504"/>
                          <a14:foregroundMark x1="48583" y1="84504" x2="46833" y2="96597"/>
                          <a14:foregroundMark x1="41292" y1="97104" x2="40208" y2="98045"/>
                          <a14:foregroundMark x1="39375" y1="93483" x2="39667" y2="96597"/>
                          <a14:backgroundMark x1="21208" y1="78494" x2="23500" y2="59957"/>
                          <a14:backgroundMark x1="23500" y1="59957" x2="32042" y2="39030"/>
                          <a14:backgroundMark x1="32042" y1="39030" x2="40708" y2="30630"/>
                          <a14:backgroundMark x1="40708" y1="30630" x2="50208" y2="28675"/>
                          <a14:backgroundMark x1="50208" y1="28675" x2="57667" y2="36133"/>
                          <a14:backgroundMark x1="57667" y1="36133" x2="67792" y2="58436"/>
                          <a14:backgroundMark x1="67792" y1="58436" x2="67833" y2="58581"/>
                          <a14:backgroundMark x1="67417" y1="70022" x2="75333" y2="29037"/>
                          <a14:backgroundMark x1="72292" y1="88993" x2="52958" y2="46705"/>
                          <a14:backgroundMark x1="55167" y1="95873" x2="52750" y2="60753"/>
                          <a14:backgroundMark x1="52750" y1="60753" x2="47958" y2="40043"/>
                          <a14:backgroundMark x1="30167" y1="74149" x2="35208" y2="50833"/>
                          <a14:backgroundMark x1="35208" y1="50833" x2="40958" y2="39609"/>
                          <a14:backgroundMark x1="39500" y1="55395" x2="39500" y2="55395"/>
                          <a14:backgroundMark x1="39625" y1="61115" x2="39625" y2="61115"/>
                          <a14:backgroundMark x1="33083" y1="69587" x2="32625" y2="79725"/>
                          <a14:backgroundMark x1="32625" y1="79725" x2="30792" y2="79652"/>
                          <a14:backgroundMark x1="12458" y1="57060" x2="20667" y2="63215"/>
                          <a14:backgroundMark x1="20667" y1="63215" x2="21042" y2="63794"/>
                          <a14:backgroundMark x1="80625" y1="18248" x2="85875" y2="72484"/>
                          <a14:backgroundMark x1="35250" y1="87835" x2="36250" y2="89862"/>
                          <a14:backgroundMark x1="50917" y1="91890" x2="51625" y2="88631"/>
                          <a14:backgroundMark x1="52792" y1="82694" x2="52792" y2="70311"/>
                          <a14:backgroundMark x1="52792" y1="70311" x2="52792" y2="70311"/>
                          <a14:backgroundMark x1="52250" y1="82259" x2="51833" y2="69877"/>
                          <a14:backgroundMark x1="35250" y1="97393" x2="33625" y2="80014"/>
                          <a14:backgroundMark x1="38958" y1="98479" x2="36417" y2="92542"/>
                          <a14:backgroundMark x1="39833" y1="96959" x2="39833" y2="969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517" y="1439832"/>
              <a:ext cx="8465817" cy="4871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16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81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Definition</a:t>
            </a: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3235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02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F574EC-C58D-479C-BE0A-DA255560B62D}"/>
              </a:ext>
            </a:extLst>
          </p:cNvPr>
          <p:cNvSpPr/>
          <p:nvPr/>
        </p:nvSpPr>
        <p:spPr>
          <a:xfrm>
            <a:off x="5330406" y="3429000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Why?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7A15D5-9562-44CE-8BBB-AF36A9E4D9B0}"/>
              </a:ext>
            </a:extLst>
          </p:cNvPr>
          <p:cNvGrpSpPr/>
          <p:nvPr/>
        </p:nvGrpSpPr>
        <p:grpSpPr>
          <a:xfrm>
            <a:off x="656272" y="1390650"/>
            <a:ext cx="10176597" cy="4520309"/>
            <a:chOff x="656272" y="1390650"/>
            <a:chExt cx="10176597" cy="452030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324DC9-7C9A-4089-A149-01F6615CBB80}"/>
                </a:ext>
              </a:extLst>
            </p:cNvPr>
            <p:cNvSpPr/>
            <p:nvPr/>
          </p:nvSpPr>
          <p:spPr>
            <a:xfrm>
              <a:off x="2374811" y="5572405"/>
              <a:ext cx="1282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/>
                <a:t>범죄자 추적</a:t>
              </a:r>
              <a:endParaRPr lang="en-US" altLang="ko-KR" sz="16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7C6452-52FE-49D1-BAA0-AB511EEAEA81}"/>
                </a:ext>
              </a:extLst>
            </p:cNvPr>
            <p:cNvSpPr/>
            <p:nvPr/>
          </p:nvSpPr>
          <p:spPr>
            <a:xfrm>
              <a:off x="8188357" y="2186104"/>
              <a:ext cx="10775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/>
                <a:t>미아 추적</a:t>
              </a:r>
              <a:endParaRPr lang="en-US" altLang="ko-KR" sz="1600" dirty="0"/>
            </a:p>
          </p:txBody>
        </p:sp>
        <p:pic>
          <p:nvPicPr>
            <p:cNvPr id="12" name="Picture 2" descr="ë²ì£ìì ëí ì´ë¯¸ì§ ê²ìê²°ê³¼">
              <a:extLst>
                <a:ext uri="{FF2B5EF4-FFF2-40B4-BE49-F238E27FC236}">
                  <a16:creationId xmlns:a16="http://schemas.microsoft.com/office/drawing/2014/main" id="{D2316D4C-7373-49F9-8D43-C43A745896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77" b="99065" l="10000" r="90000">
                          <a14:foregroundMark x1="57188" y1="7710" x2="57188" y2="7710"/>
                          <a14:foregroundMark x1="57813" y1="8411" x2="57813" y2="8411"/>
                          <a14:foregroundMark x1="53750" y1="91589" x2="53750" y2="91589"/>
                          <a14:foregroundMark x1="47188" y1="94159" x2="47188" y2="94159"/>
                          <a14:foregroundMark x1="68438" y1="99065" x2="68438" y2="990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13" t="1870" r="12250" b="-1870"/>
            <a:stretch/>
          </p:blipFill>
          <p:spPr bwMode="auto">
            <a:xfrm>
              <a:off x="656272" y="1390650"/>
              <a:ext cx="4184119" cy="407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ë¯¸ìì ëí ì´ë¯¸ì§ ê²ìê²°ê³¼">
              <a:extLst>
                <a:ext uri="{FF2B5EF4-FFF2-40B4-BE49-F238E27FC236}">
                  <a16:creationId xmlns:a16="http://schemas.microsoft.com/office/drawing/2014/main" id="{2ACCDD1D-82B0-4E6D-9F88-E4C5E63C1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023" b="95865" l="4500" r="90000">
                          <a14:foregroundMark x1="4500" y1="47368" x2="4500" y2="47368"/>
                          <a14:foregroundMark x1="18000" y1="70677" x2="18000" y2="70677"/>
                          <a14:foregroundMark x1="22250" y1="55639" x2="22250" y2="55639"/>
                          <a14:foregroundMark x1="19250" y1="93985" x2="19250" y2="93985"/>
                          <a14:foregroundMark x1="30000" y1="95865" x2="30000" y2="95865"/>
                          <a14:foregroundMark x1="23500" y1="53383" x2="23500" y2="53383"/>
                          <a14:foregroundMark x1="41250" y1="93609" x2="41250" y2="92857"/>
                          <a14:backgroundMark x1="36750" y1="89850" x2="36750" y2="89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082"/>
            <a:stretch/>
          </p:blipFill>
          <p:spPr bwMode="auto">
            <a:xfrm>
              <a:off x="7698924" y="2498926"/>
              <a:ext cx="3133945" cy="270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6A533F-D651-4B98-B861-662367701E08}"/>
                </a:ext>
              </a:extLst>
            </p:cNvPr>
            <p:cNvSpPr/>
            <p:nvPr/>
          </p:nvSpPr>
          <p:spPr>
            <a:xfrm>
              <a:off x="5556613" y="3532997"/>
              <a:ext cx="9204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중앙중고딕" panose="020B0600000000000000" pitchFamily="50" charset="-127"/>
                  <a:ea typeface="중앙중고딕" panose="020B0600000000000000" pitchFamily="50" charset="-127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7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416233" y="2776331"/>
            <a:ext cx="1499985" cy="150351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6310" y="3005560"/>
            <a:ext cx="607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6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C0DC1-C0E1-42B3-8ED7-B21F7B033D77}"/>
              </a:ext>
            </a:extLst>
          </p:cNvPr>
          <p:cNvSpPr/>
          <p:nvPr/>
        </p:nvSpPr>
        <p:spPr>
          <a:xfrm>
            <a:off x="4854804" y="3105834"/>
            <a:ext cx="4706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</a:t>
            </a:r>
            <a:r>
              <a:rPr lang="ko-KR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 </a:t>
            </a:r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3103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04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272" y="106486"/>
            <a:ext cx="279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Problem Modeling</a:t>
            </a:r>
          </a:p>
        </p:txBody>
      </p:sp>
      <p:sp>
        <p:nvSpPr>
          <p:cNvPr id="45" name="타원 44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3234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03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4625A4-1B36-4F6B-971C-5B39690DE0F5}"/>
              </a:ext>
            </a:extLst>
          </p:cNvPr>
          <p:cNvGrpSpPr/>
          <p:nvPr/>
        </p:nvGrpSpPr>
        <p:grpSpPr>
          <a:xfrm>
            <a:off x="2784839" y="2249807"/>
            <a:ext cx="5686441" cy="2532950"/>
            <a:chOff x="2258809" y="1988711"/>
            <a:chExt cx="7240206" cy="3051243"/>
          </a:xfrm>
        </p:grpSpPr>
        <p:pic>
          <p:nvPicPr>
            <p:cNvPr id="1026" name="Picture 2" descr="ìë£êµ¬ì¡° ê°ì¤ì¹ ê·¸ëíì ëí ì´ë¯¸ì§ ê²ìê²°ê³¼">
              <a:extLst>
                <a:ext uri="{FF2B5EF4-FFF2-40B4-BE49-F238E27FC236}">
                  <a16:creationId xmlns:a16="http://schemas.microsoft.com/office/drawing/2014/main" id="{6AEB716D-A0D2-4640-8E78-ACD890826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809" y="1988711"/>
              <a:ext cx="3207716" cy="3051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B7D95D-E344-4425-939D-C107DCF4CF87}"/>
                </a:ext>
              </a:extLst>
            </p:cNvPr>
            <p:cNvSpPr/>
            <p:nvPr/>
          </p:nvSpPr>
          <p:spPr>
            <a:xfrm>
              <a:off x="6217347" y="3220851"/>
              <a:ext cx="3281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rgbClr val="067A82"/>
                  </a:solidFill>
                </a:rPr>
                <a:t>무 방향</a:t>
              </a:r>
              <a:r>
                <a:rPr lang="ko-KR" altLang="en-US" sz="2400" dirty="0"/>
                <a:t> 가중치 그래프</a:t>
              </a:r>
              <a:endParaRPr lang="en-US" altLang="ko-KR" sz="2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5E39CF-8EEC-4EC8-B613-2970FF102D50}"/>
              </a:ext>
            </a:extLst>
          </p:cNvPr>
          <p:cNvGrpSpPr/>
          <p:nvPr/>
        </p:nvGrpSpPr>
        <p:grpSpPr>
          <a:xfrm>
            <a:off x="456631" y="1245591"/>
            <a:ext cx="10887852" cy="4366817"/>
            <a:chOff x="1096939" y="1194767"/>
            <a:chExt cx="10887852" cy="436681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B42F3C1-57C7-4B29-A63E-855CF6D47648}"/>
                </a:ext>
              </a:extLst>
            </p:cNvPr>
            <p:cNvGrpSpPr/>
            <p:nvPr/>
          </p:nvGrpSpPr>
          <p:grpSpPr>
            <a:xfrm>
              <a:off x="4686931" y="2466730"/>
              <a:ext cx="3161937" cy="2105850"/>
              <a:chOff x="690029" y="2490536"/>
              <a:chExt cx="3161937" cy="2105850"/>
            </a:xfrm>
          </p:grpSpPr>
          <p:pic>
            <p:nvPicPr>
              <p:cNvPr id="48" name="Picture 2" descr="ê¸¸ê±°ë¦¬ ì¬ëì ëí ì´ë¯¸ì§ ê²ìê²°ê³¼">
                <a:extLst>
                  <a:ext uri="{FF2B5EF4-FFF2-40B4-BE49-F238E27FC236}">
                    <a16:creationId xmlns:a16="http://schemas.microsoft.com/office/drawing/2014/main" id="{C07B26ED-F8F6-4AA6-A07D-736E5B9023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029" y="2490536"/>
                <a:ext cx="3161937" cy="2105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6346866-47F5-49CA-9C09-DB4711601B46}"/>
                  </a:ext>
                </a:extLst>
              </p:cNvPr>
              <p:cNvSpPr/>
              <p:nvPr/>
            </p:nvSpPr>
            <p:spPr>
              <a:xfrm>
                <a:off x="2581275" y="2619375"/>
                <a:ext cx="352425" cy="111803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44C480-0547-4AF3-8F58-0145A599C8B3}"/>
                </a:ext>
              </a:extLst>
            </p:cNvPr>
            <p:cNvGrpSpPr/>
            <p:nvPr/>
          </p:nvGrpSpPr>
          <p:grpSpPr>
            <a:xfrm>
              <a:off x="8569121" y="1194767"/>
              <a:ext cx="3415670" cy="4366817"/>
              <a:chOff x="4082846" y="1326017"/>
              <a:chExt cx="3415670" cy="4366817"/>
            </a:xfrm>
          </p:grpSpPr>
          <p:pic>
            <p:nvPicPr>
              <p:cNvPr id="27" name="Picture 2" descr="ê¸¸ê±°ë¦¬ ì¬ëì ëí ì´ë¯¸ì§ ê²ìê²°ê³¼">
                <a:extLst>
                  <a:ext uri="{FF2B5EF4-FFF2-40B4-BE49-F238E27FC236}">
                    <a16:creationId xmlns:a16="http://schemas.microsoft.com/office/drawing/2014/main" id="{24AB76C4-0126-4167-A6AA-7768BD0FD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309" b="89790" l="10000" r="90000">
                            <a14:foregroundMark x1="64000" y1="17117" x2="65000" y2="12613"/>
                            <a14:foregroundMark x1="66400" y1="10210" x2="65600" y2="9309"/>
                            <a14:foregroundMark x1="65800" y1="39940" x2="65800" y2="39940"/>
                            <a14:foregroundMark x1="62400" y1="51952" x2="62400" y2="51952"/>
                            <a14:foregroundMark x1="64600" y1="55856" x2="64600" y2="55856"/>
                            <a14:foregroundMark x1="63000" y1="55556" x2="63000" y2="55556"/>
                            <a14:foregroundMark x1="68800" y1="38438" x2="68800" y2="38438"/>
                            <a14:backgroundMark x1="40200" y1="16517" x2="41800" y2="65766"/>
                            <a14:backgroundMark x1="41800" y1="65766" x2="41800" y2="65766"/>
                            <a14:backgroundMark x1="58800" y1="59459" x2="55000" y2="53453"/>
                            <a14:backgroundMark x1="57400" y1="20420" x2="57400" y2="20420"/>
                            <a14:backgroundMark x1="60200" y1="16817" x2="60200" y2="16817"/>
                            <a14:backgroundMark x1="73600" y1="19219" x2="73600" y2="19219"/>
                            <a14:backgroundMark x1="77400" y1="22222" x2="77400" y2="22222"/>
                            <a14:backgroundMark x1="73000" y1="15015" x2="73000" y2="15015"/>
                            <a14:backgroundMark x1="70800" y1="14715" x2="70800" y2="14715"/>
                            <a14:backgroundMark x1="71400" y1="21021" x2="70000" y2="12613"/>
                            <a14:backgroundMark x1="69800" y1="15015" x2="69400" y2="9309"/>
                            <a14:backgroundMark x1="68400" y1="38438" x2="68800" y2="37538"/>
                            <a14:backgroundMark x1="68600" y1="39640" x2="70000" y2="38739"/>
                            <a14:backgroundMark x1="69800" y1="39339" x2="69600" y2="3933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39" r="25040" b="39138"/>
              <a:stretch/>
            </p:blipFill>
            <p:spPr bwMode="auto">
              <a:xfrm>
                <a:off x="5493851" y="1326017"/>
                <a:ext cx="656144" cy="1467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ê¸¸ê±°ë¦¬ ì¬ëì ëí ì´ë¯¸ì§ ê²ìê²°ê³¼">
                <a:extLst>
                  <a:ext uri="{FF2B5EF4-FFF2-40B4-BE49-F238E27FC236}">
                    <a16:creationId xmlns:a16="http://schemas.microsoft.com/office/drawing/2014/main" id="{854AA7C8-1F2D-4315-8D00-575873F36C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108" b="89790" l="10000" r="90000">
                            <a14:foregroundMark x1="25800" y1="31532" x2="25800" y2="14114"/>
                            <a14:foregroundMark x1="25800" y1="14114" x2="26200" y2="12913"/>
                            <a14:foregroundMark x1="27000" y1="17117" x2="26200" y2="8108"/>
                            <a14:foregroundMark x1="23200" y1="18919" x2="23200" y2="18919"/>
                            <a14:backgroundMark x1="38000" y1="86787" x2="44200" y2="25526"/>
                            <a14:backgroundMark x1="60800" y1="66066" x2="73200" y2="25826"/>
                            <a14:backgroundMark x1="72400" y1="20120" x2="73000" y2="13514"/>
                            <a14:backgroundMark x1="63400" y1="21922" x2="70200" y2="37538"/>
                            <a14:backgroundMark x1="70200" y1="37538" x2="70800" y2="37838"/>
                            <a14:backgroundMark x1="56800" y1="30631" x2="59200" y2="165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5" r="68770" b="60345"/>
              <a:stretch/>
            </p:blipFill>
            <p:spPr bwMode="auto">
              <a:xfrm>
                <a:off x="6789599" y="2561387"/>
                <a:ext cx="708917" cy="1876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ê¸¸ê±°ë¦¬ ì¬ëì ëí ì´ë¯¸ì§ ê²ìê²°ê³¼">
                <a:extLst>
                  <a:ext uri="{FF2B5EF4-FFF2-40B4-BE49-F238E27FC236}">
                    <a16:creationId xmlns:a16="http://schemas.microsoft.com/office/drawing/2014/main" id="{B6952DFC-2654-4A68-954A-669A76822A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703" b="96396" l="10000" r="90000">
                            <a14:foregroundMark x1="40200" y1="9910" x2="40800" y2="2703"/>
                            <a14:foregroundMark x1="41400" y1="5706" x2="43600" y2="86486"/>
                            <a14:foregroundMark x1="37200" y1="96396" x2="34600" y2="31832"/>
                            <a14:foregroundMark x1="34600" y1="31832" x2="37800" y2="17117"/>
                            <a14:foregroundMark x1="37800" y1="17117" x2="38000" y2="16817"/>
                            <a14:foregroundMark x1="54400" y1="56757" x2="54800" y2="53754"/>
                            <a14:backgroundMark x1="59200" y1="15015" x2="67600" y2="48048"/>
                            <a14:backgroundMark x1="52000" y1="24625" x2="52000" y2="24625"/>
                            <a14:backgroundMark x1="32800" y1="10511" x2="32800" y2="10511"/>
                            <a14:backgroundMark x1="36000" y1="12613" x2="36000" y2="12613"/>
                            <a14:backgroundMark x1="29200" y1="20120" x2="29200" y2="20120"/>
                            <a14:backgroundMark x1="31800" y1="19520" x2="31800" y2="19520"/>
                            <a14:backgroundMark x1="30400" y1="20721" x2="30400" y2="20721"/>
                            <a14:backgroundMark x1="31200" y1="21021" x2="31200" y2="21021"/>
                            <a14:backgroundMark x1="46400" y1="12913" x2="46400" y2="12913"/>
                            <a14:backgroundMark x1="46400" y1="15916" x2="46400" y2="15916"/>
                            <a14:backgroundMark x1="48800" y1="18018" x2="48800" y2="18018"/>
                            <a14:backgroundMark x1="45200" y1="14414" x2="45800" y2="15315"/>
                            <a14:backgroundMark x1="47400" y1="18318" x2="46600" y2="16817"/>
                            <a14:backgroundMark x1="50600" y1="57958" x2="50000" y2="54354"/>
                            <a14:backgroundMark x1="31000" y1="53453" x2="31600" y2="501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79" r="37184"/>
              <a:stretch/>
            </p:blipFill>
            <p:spPr bwMode="auto">
              <a:xfrm>
                <a:off x="5421775" y="4435034"/>
                <a:ext cx="708917" cy="125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ê¸¸ê±°ë¦¬ ì¬ëì ëí ì´ë¯¸ì§ ê²ìê²°ê³¼">
                <a:extLst>
                  <a:ext uri="{FF2B5EF4-FFF2-40B4-BE49-F238E27FC236}">
                    <a16:creationId xmlns:a16="http://schemas.microsoft.com/office/drawing/2014/main" id="{A4D9548D-63E5-4DAD-89B8-4459214C54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309" b="89790" l="10000" r="90000">
                            <a14:foregroundMark x1="64000" y1="17117" x2="65000" y2="12613"/>
                            <a14:foregroundMark x1="66400" y1="10210" x2="65600" y2="9309"/>
                            <a14:foregroundMark x1="65800" y1="39940" x2="65800" y2="39940"/>
                            <a14:foregroundMark x1="62400" y1="51952" x2="62400" y2="51952"/>
                            <a14:foregroundMark x1="64600" y1="55856" x2="64600" y2="55856"/>
                            <a14:foregroundMark x1="63000" y1="55556" x2="63000" y2="55556"/>
                            <a14:foregroundMark x1="68800" y1="38438" x2="68800" y2="38438"/>
                            <a14:backgroundMark x1="40200" y1="16517" x2="41800" y2="65766"/>
                            <a14:backgroundMark x1="41800" y1="65766" x2="41800" y2="65766"/>
                            <a14:backgroundMark x1="58800" y1="59459" x2="55000" y2="53453"/>
                            <a14:backgroundMark x1="57400" y1="20420" x2="57400" y2="20420"/>
                            <a14:backgroundMark x1="60200" y1="16817" x2="60200" y2="16817"/>
                            <a14:backgroundMark x1="73600" y1="19219" x2="73600" y2="19219"/>
                            <a14:backgroundMark x1="77400" y1="22222" x2="77400" y2="22222"/>
                            <a14:backgroundMark x1="73000" y1="15015" x2="73000" y2="15015"/>
                            <a14:backgroundMark x1="70800" y1="14715" x2="70800" y2="14715"/>
                            <a14:backgroundMark x1="71400" y1="21021" x2="70000" y2="12613"/>
                            <a14:backgroundMark x1="69800" y1="15015" x2="69400" y2="9309"/>
                            <a14:backgroundMark x1="68400" y1="38438" x2="68800" y2="37538"/>
                            <a14:backgroundMark x1="68600" y1="39640" x2="70000" y2="38739"/>
                            <a14:backgroundMark x1="69800" y1="39339" x2="69600" y2="3933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39" r="25040" b="39138"/>
              <a:stretch/>
            </p:blipFill>
            <p:spPr bwMode="auto">
              <a:xfrm>
                <a:off x="4185315" y="2730308"/>
                <a:ext cx="656144" cy="1467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3569860-1228-4057-A47F-19B50DAFF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3461" y="2660017"/>
                <a:ext cx="980464" cy="670453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EB5D77E-3114-4DE1-AAE2-09B8B1C94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451" y="3498429"/>
                <a:ext cx="1948140" cy="35705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E4AA3EE-725D-4281-A31B-B69B4E10B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3376" y="3655428"/>
                <a:ext cx="708314" cy="924342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14F4A95-BC2D-43A5-B035-8B0172DE3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7513" y="3758330"/>
                <a:ext cx="851578" cy="785838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C270B80-A945-4D7F-BDEA-4F9E8A77E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232" y="2651114"/>
                <a:ext cx="825111" cy="679356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0BF4EDC-8273-4681-891F-A15B4BFFAEAB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5776233" y="2793692"/>
                <a:ext cx="45690" cy="1445179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780D15C-BEFD-4980-84F1-63C744B4B91C}"/>
                  </a:ext>
                </a:extLst>
              </p:cNvPr>
              <p:cNvSpPr/>
              <p:nvPr/>
            </p:nvSpPr>
            <p:spPr>
              <a:xfrm>
                <a:off x="4082846" y="4095066"/>
                <a:ext cx="6809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rgbClr val="067A82"/>
                    </a:solidFill>
                  </a:rPr>
                  <a:t>Target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CE39323-EC0A-46E5-B0D0-7AB05EF913DE}"/>
                  </a:ext>
                </a:extLst>
              </p:cNvPr>
              <p:cNvSpPr/>
              <p:nvPr/>
            </p:nvSpPr>
            <p:spPr>
              <a:xfrm>
                <a:off x="4750140" y="4044094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10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ED453B3-98C0-4045-8D53-B63AE74B4E33}"/>
                  </a:ext>
                </a:extLst>
              </p:cNvPr>
              <p:cNvSpPr/>
              <p:nvPr/>
            </p:nvSpPr>
            <p:spPr>
              <a:xfrm>
                <a:off x="4953411" y="3235326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7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F240B18-7239-4AB8-ACEC-3F041D7C49CB}"/>
                  </a:ext>
                </a:extLst>
              </p:cNvPr>
              <p:cNvSpPr/>
              <p:nvPr/>
            </p:nvSpPr>
            <p:spPr>
              <a:xfrm>
                <a:off x="6195161" y="419798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2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FF7489D-E476-42E4-8C36-6AA38FAFD52A}"/>
                  </a:ext>
                </a:extLst>
              </p:cNvPr>
              <p:cNvSpPr/>
              <p:nvPr/>
            </p:nvSpPr>
            <p:spPr>
              <a:xfrm>
                <a:off x="4953142" y="2699650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60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6CBBA2C-03ED-44C5-A2FC-26B2E6CAA814}"/>
                  </a:ext>
                </a:extLst>
              </p:cNvPr>
              <p:cNvSpPr/>
              <p:nvPr/>
            </p:nvSpPr>
            <p:spPr>
              <a:xfrm>
                <a:off x="5717816" y="3800127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20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C7CD861-26FC-4A22-B827-5E1FE438BCC4}"/>
                  </a:ext>
                </a:extLst>
              </p:cNvPr>
              <p:cNvSpPr/>
              <p:nvPr/>
            </p:nvSpPr>
            <p:spPr>
              <a:xfrm>
                <a:off x="6278163" y="2696035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5</a:t>
                </a: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578E401C-6BA5-46DC-9C58-AE261ECAAA0B}"/>
                </a:ext>
              </a:extLst>
            </p:cNvPr>
            <p:cNvSpPr/>
            <p:nvPr/>
          </p:nvSpPr>
          <p:spPr>
            <a:xfrm>
              <a:off x="8000398" y="3281369"/>
              <a:ext cx="615216" cy="453994"/>
            </a:xfrm>
            <a:prstGeom prst="rightArrow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CDBEC7C-D8B7-4BC4-A052-00049AA62DD8}"/>
                </a:ext>
              </a:extLst>
            </p:cNvPr>
            <p:cNvGrpSpPr/>
            <p:nvPr/>
          </p:nvGrpSpPr>
          <p:grpSpPr>
            <a:xfrm>
              <a:off x="1096939" y="2237878"/>
              <a:ext cx="2359172" cy="2382243"/>
              <a:chOff x="9426960" y="1683636"/>
              <a:chExt cx="2359172" cy="2382243"/>
            </a:xfrm>
          </p:grpSpPr>
          <p:pic>
            <p:nvPicPr>
              <p:cNvPr id="23" name="Picture 2" descr="ê¸¸ê±°ë¦¬ ì¬ëì ëí ì´ë¯¸ì§ ê²ìê²°ê³¼">
                <a:extLst>
                  <a:ext uri="{FF2B5EF4-FFF2-40B4-BE49-F238E27FC236}">
                    <a16:creationId xmlns:a16="http://schemas.microsoft.com/office/drawing/2014/main" id="{5D770129-D7A8-4D3C-BBAA-9EB5539888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309" b="89790" l="10000" r="90000">
                            <a14:foregroundMark x1="64000" y1="17117" x2="65000" y2="12613"/>
                            <a14:foregroundMark x1="66400" y1="10210" x2="65600" y2="9309"/>
                            <a14:foregroundMark x1="65800" y1="39940" x2="65800" y2="39940"/>
                            <a14:foregroundMark x1="62400" y1="51952" x2="62400" y2="51952"/>
                            <a14:foregroundMark x1="64600" y1="55856" x2="64600" y2="55856"/>
                            <a14:foregroundMark x1="63000" y1="55556" x2="63000" y2="55556"/>
                            <a14:foregroundMark x1="68800" y1="38438" x2="68800" y2="38438"/>
                            <a14:backgroundMark x1="40200" y1="16517" x2="41800" y2="65766"/>
                            <a14:backgroundMark x1="41800" y1="65766" x2="41800" y2="65766"/>
                            <a14:backgroundMark x1="58800" y1="59459" x2="55000" y2="53453"/>
                            <a14:backgroundMark x1="57400" y1="20420" x2="57400" y2="20420"/>
                            <a14:backgroundMark x1="60200" y1="16817" x2="60200" y2="16817"/>
                            <a14:backgroundMark x1="73600" y1="19219" x2="73600" y2="19219"/>
                            <a14:backgroundMark x1="77400" y1="22222" x2="77400" y2="22222"/>
                            <a14:backgroundMark x1="73000" y1="15015" x2="73000" y2="15015"/>
                            <a14:backgroundMark x1="70800" y1="14715" x2="70800" y2="14715"/>
                            <a14:backgroundMark x1="71400" y1="21021" x2="70000" y2="12613"/>
                            <a14:backgroundMark x1="69800" y1="15015" x2="69400" y2="9309"/>
                            <a14:backgroundMark x1="68400" y1="38438" x2="68800" y2="37538"/>
                            <a14:backgroundMark x1="68600" y1="39640" x2="70000" y2="38739"/>
                            <a14:backgroundMark x1="69800" y1="39339" x2="69600" y2="3933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39" r="25040" b="39138"/>
              <a:stretch/>
            </p:blipFill>
            <p:spPr bwMode="auto">
              <a:xfrm>
                <a:off x="10157309" y="1683636"/>
                <a:ext cx="630183" cy="1409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B2E4D4-BBC6-4D5C-BB11-16D2DB57B10D}"/>
                  </a:ext>
                </a:extLst>
              </p:cNvPr>
              <p:cNvSpPr/>
              <p:nvPr/>
            </p:nvSpPr>
            <p:spPr>
              <a:xfrm>
                <a:off x="9426960" y="3758102"/>
                <a:ext cx="23591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Weight : Matching </a:t>
                </a:r>
                <a:r>
                  <a:rPr lang="ko-KR" altLang="en-US" sz="1400" dirty="0"/>
                  <a:t>에러 율</a:t>
                </a:r>
                <a:endParaRPr lang="ko-KR" altLang="ko-KR" sz="14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53E1509-1473-4C87-8D5A-08560AE89E77}"/>
                  </a:ext>
                </a:extLst>
              </p:cNvPr>
              <p:cNvSpPr/>
              <p:nvPr/>
            </p:nvSpPr>
            <p:spPr>
              <a:xfrm>
                <a:off x="9426960" y="3035150"/>
                <a:ext cx="19437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Node : Person Object</a:t>
                </a:r>
                <a:endParaRPr lang="ko-KR" altLang="ko-KR" sz="14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66AE182-5199-4470-BFCF-3F1B473E6DD6}"/>
                  </a:ext>
                </a:extLst>
              </p:cNvPr>
              <p:cNvSpPr/>
              <p:nvPr/>
            </p:nvSpPr>
            <p:spPr>
              <a:xfrm>
                <a:off x="9426960" y="3396626"/>
                <a:ext cx="19020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Edge : Person</a:t>
                </a:r>
                <a:r>
                  <a:rPr lang="ko-KR" altLang="en-US" sz="1400" dirty="0"/>
                  <a:t>간 관계</a:t>
                </a:r>
                <a:endParaRPr lang="ko-KR" altLang="ko-KR" sz="1400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4BF2C7A-FD7A-4818-9C95-A45867DF3C97}"/>
                </a:ext>
              </a:extLst>
            </p:cNvPr>
            <p:cNvSpPr/>
            <p:nvPr/>
          </p:nvSpPr>
          <p:spPr>
            <a:xfrm>
              <a:off x="4032196" y="1845905"/>
              <a:ext cx="121920" cy="35623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7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/>
              <a:t>05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272" y="106486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중앙중고딕" panose="020B0600000000000000" pitchFamily="50" charset="-127"/>
                <a:ea typeface="중앙중고딕" panose="020B0600000000000000" pitchFamily="50" charset="-127"/>
              </a:rPr>
              <a:t>Project Modeling</a:t>
            </a:r>
          </a:p>
        </p:txBody>
      </p:sp>
      <p:sp>
        <p:nvSpPr>
          <p:cNvPr id="45" name="타원 44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3234" y="1325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rgbClr val="067A82"/>
                </a:solidFill>
              </a:rPr>
              <a:t>03</a:t>
            </a:r>
            <a:endParaRPr lang="ko-KR" altLang="en-US" sz="2000" dirty="0">
              <a:solidFill>
                <a:srgbClr val="067A82"/>
              </a:solidFill>
            </a:endParaRPr>
          </a:p>
        </p:txBody>
      </p: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E548EE5E-84C9-4319-BE11-EE3766DB4F7A}"/>
              </a:ext>
            </a:extLst>
          </p:cNvPr>
          <p:cNvGrpSpPr/>
          <p:nvPr/>
        </p:nvGrpSpPr>
        <p:grpSpPr>
          <a:xfrm>
            <a:off x="2847720" y="1677197"/>
            <a:ext cx="6612018" cy="3697220"/>
            <a:chOff x="1476120" y="1677198"/>
            <a:chExt cx="6612018" cy="369722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D43EBF0-4311-4C98-837B-77697FF20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555" y="2656165"/>
              <a:ext cx="1682134" cy="1682134"/>
            </a:xfrm>
            <a:prstGeom prst="rect">
              <a:avLst/>
            </a:prstGeom>
          </p:spPr>
        </p:pic>
        <p:sp>
          <p:nvSpPr>
            <p:cNvPr id="2048" name="막힌 원호 2047">
              <a:extLst>
                <a:ext uri="{FF2B5EF4-FFF2-40B4-BE49-F238E27FC236}">
                  <a16:creationId xmlns:a16="http://schemas.microsoft.com/office/drawing/2014/main" id="{AE121F69-6E94-4B5D-A989-B0450178A12B}"/>
                </a:ext>
              </a:extLst>
            </p:cNvPr>
            <p:cNvSpPr/>
            <p:nvPr/>
          </p:nvSpPr>
          <p:spPr>
            <a:xfrm rot="5926801">
              <a:off x="1145120" y="2008198"/>
              <a:ext cx="3697220" cy="3035219"/>
            </a:xfrm>
            <a:prstGeom prst="blockArc">
              <a:avLst>
                <a:gd name="adj1" fmla="val 12189769"/>
                <a:gd name="adj2" fmla="val 19066087"/>
                <a:gd name="adj3" fmla="val 0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A6C38AB-F898-4D03-A129-D23E51E2719C}"/>
                </a:ext>
              </a:extLst>
            </p:cNvPr>
            <p:cNvSpPr/>
            <p:nvPr/>
          </p:nvSpPr>
          <p:spPr>
            <a:xfrm>
              <a:off x="4095895" y="2255277"/>
              <a:ext cx="324000" cy="3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7DEED49-F5B9-4899-898B-2DC994A2CFC9}"/>
                </a:ext>
              </a:extLst>
            </p:cNvPr>
            <p:cNvSpPr/>
            <p:nvPr/>
          </p:nvSpPr>
          <p:spPr>
            <a:xfrm>
              <a:off x="4362745" y="2974122"/>
              <a:ext cx="324000" cy="324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CFAE50A-2BDC-49CB-88E0-3786C72101D3}"/>
                </a:ext>
              </a:extLst>
            </p:cNvPr>
            <p:cNvSpPr/>
            <p:nvPr/>
          </p:nvSpPr>
          <p:spPr>
            <a:xfrm>
              <a:off x="4019695" y="4425497"/>
              <a:ext cx="324000" cy="324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D68BAB9-8557-48CD-8050-D3197E68C8C2}"/>
                </a:ext>
              </a:extLst>
            </p:cNvPr>
            <p:cNvSpPr/>
            <p:nvPr/>
          </p:nvSpPr>
          <p:spPr>
            <a:xfrm>
              <a:off x="4315120" y="3781239"/>
              <a:ext cx="324000" cy="324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67945FB-6E0C-4989-B0E3-7CA42E36A847}"/>
                </a:ext>
              </a:extLst>
            </p:cNvPr>
            <p:cNvSpPr/>
            <p:nvPr/>
          </p:nvSpPr>
          <p:spPr>
            <a:xfrm>
              <a:off x="4477120" y="2263388"/>
              <a:ext cx="24301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1. </a:t>
              </a:r>
              <a:r>
                <a:rPr lang="ko-KR" altLang="en-US" sz="1400" dirty="0"/>
                <a:t>입력 영상 </a:t>
              </a:r>
              <a:r>
                <a:rPr lang="en-US" altLang="ko-KR" sz="1400" dirty="0"/>
                <a:t>Pre-Processing</a:t>
              </a:r>
              <a:endParaRPr lang="ko-KR" altLang="ko-KR" sz="14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BF670FC-793A-4E92-867B-BE7C71DC2B33}"/>
                </a:ext>
              </a:extLst>
            </p:cNvPr>
            <p:cNvSpPr/>
            <p:nvPr/>
          </p:nvSpPr>
          <p:spPr>
            <a:xfrm>
              <a:off x="4622125" y="2972624"/>
              <a:ext cx="20362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2. Tracking Target </a:t>
              </a:r>
              <a:r>
                <a:rPr lang="ko-KR" altLang="en-US" sz="1400" dirty="0"/>
                <a:t>설정</a:t>
              </a:r>
              <a:endParaRPr lang="ko-KR" altLang="ko-KR" sz="14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1F81AC-F0D5-4811-99CD-C0A96514DA78}"/>
                </a:ext>
              </a:extLst>
            </p:cNvPr>
            <p:cNvSpPr/>
            <p:nvPr/>
          </p:nvSpPr>
          <p:spPr>
            <a:xfrm>
              <a:off x="4622125" y="3781239"/>
              <a:ext cx="34660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3. Graph</a:t>
              </a:r>
              <a:r>
                <a:rPr lang="ko-KR" altLang="en-US" sz="1400" dirty="0"/>
                <a:t>를 이용하여 이미지 유사도 측정</a:t>
              </a:r>
              <a:endParaRPr lang="ko-KR" altLang="ko-KR" sz="14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314EBB-1246-458C-BAC7-63B9F26CFF39}"/>
                </a:ext>
              </a:extLst>
            </p:cNvPr>
            <p:cNvSpPr/>
            <p:nvPr/>
          </p:nvSpPr>
          <p:spPr>
            <a:xfrm>
              <a:off x="4477120" y="4455510"/>
              <a:ext cx="16082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4. Tracking Result</a:t>
              </a:r>
              <a:endParaRPr lang="ko-KR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176</Words>
  <Application>Microsoft Office PowerPoint</Application>
  <PresentationFormat>와이드스크린</PresentationFormat>
  <Paragraphs>72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KoPub돋움체 Bold</vt:lpstr>
      <vt:lpstr>KoPub돋움체 Medium</vt:lpstr>
      <vt:lpstr>맑은 고딕</vt:lpstr>
      <vt:lpstr>중앙중고딕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권도경</cp:lastModifiedBy>
  <cp:revision>15</cp:revision>
  <dcterms:created xsi:type="dcterms:W3CDTF">2018-09-09T06:37:30Z</dcterms:created>
  <dcterms:modified xsi:type="dcterms:W3CDTF">2018-09-09T10:37:16Z</dcterms:modified>
</cp:coreProperties>
</file>