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70" r:id="rId4"/>
    <p:sldId id="271" r:id="rId5"/>
    <p:sldId id="259" r:id="rId6"/>
    <p:sldId id="272" r:id="rId7"/>
    <p:sldId id="275" r:id="rId8"/>
    <p:sldId id="273" r:id="rId9"/>
    <p:sldId id="276" r:id="rId10"/>
    <p:sldId id="277" r:id="rId11"/>
    <p:sldId id="278" r:id="rId12"/>
    <p:sldId id="274" r:id="rId13"/>
    <p:sldId id="292" r:id="rId14"/>
    <p:sldId id="293" r:id="rId15"/>
    <p:sldId id="281" r:id="rId16"/>
    <p:sldId id="282" r:id="rId17"/>
    <p:sldId id="283" r:id="rId18"/>
    <p:sldId id="284" r:id="rId19"/>
    <p:sldId id="285" r:id="rId20"/>
    <p:sldId id="286" r:id="rId21"/>
    <p:sldId id="289" r:id="rId22"/>
    <p:sldId id="290" r:id="rId23"/>
    <p:sldId id="291" r:id="rId24"/>
    <p:sldId id="288" r:id="rId25"/>
    <p:sldId id="287" r:id="rId26"/>
    <p:sldId id="279" r:id="rId27"/>
    <p:sldId id="266" r:id="rId28"/>
  </p:sldIdLst>
  <p:sldSz cx="9144000" cy="5143500" type="screen16x9"/>
  <p:notesSz cx="6858000" cy="9144000"/>
  <p:embeddedFontLst>
    <p:embeddedFont>
      <p:font typeface="나눔스퀘어라운드 Light" panose="020B0600000101010101" charset="-127"/>
      <p:regular r:id="rId30"/>
    </p:embeddedFont>
    <p:embeddedFont>
      <p:font typeface="나눔스퀘어" panose="020B0600000101010101" pitchFamily="50" charset="-127"/>
      <p:regular r:id="rId31"/>
    </p:embeddedFont>
    <p:embeddedFont>
      <p:font typeface="나눔스퀘어 ExtraBold" panose="020B0600000101010101" pitchFamily="50" charset="-127"/>
      <p:bold r:id="rId32"/>
    </p:embeddedFont>
    <p:embeddedFont>
      <p:font typeface="맑은 고딕" panose="020B0503020000020004" pitchFamily="50" charset="-127"/>
      <p:regular r:id="rId33"/>
      <p:bold r:id="rId34"/>
    </p:embeddedFont>
    <p:embeddedFont>
      <p:font typeface="나눔바른고딕 Light" panose="020B0603020101020101" pitchFamily="50" charset="-127"/>
      <p:regular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391" userDrawn="1">
          <p15:clr>
            <a:srgbClr val="A4A3A4"/>
          </p15:clr>
        </p15:guide>
        <p15:guide id="3" orient="horz" pos="1166" userDrawn="1">
          <p15:clr>
            <a:srgbClr val="A4A3A4"/>
          </p15:clr>
        </p15:guide>
        <p15:guide id="4" pos="1292" userDrawn="1">
          <p15:clr>
            <a:srgbClr val="A4A3A4"/>
          </p15:clr>
        </p15:guide>
        <p15:guide id="5" pos="612">
          <p15:clr>
            <a:srgbClr val="A4A3A4"/>
          </p15:clr>
        </p15:guide>
        <p15:guide id="6" pos="1429" userDrawn="1">
          <p15:clr>
            <a:srgbClr val="A4A3A4"/>
          </p15:clr>
        </p15:guide>
        <p15:guide id="7" pos="3152" userDrawn="1">
          <p15:clr>
            <a:srgbClr val="A4A3A4"/>
          </p15:clr>
        </p15:guide>
        <p15:guide id="8" pos="14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1D1"/>
    <a:srgbClr val="FF6969"/>
    <a:srgbClr val="FFE1E1"/>
    <a:srgbClr val="FD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7" d="100"/>
          <a:sy n="77" d="100"/>
        </p:scale>
        <p:origin x="90" y="1110"/>
      </p:cViewPr>
      <p:guideLst>
        <p:guide orient="horz" pos="2391"/>
        <p:guide orient="horz" pos="1166"/>
        <p:guide pos="1292"/>
        <p:guide pos="612"/>
        <p:guide pos="1429"/>
        <p:guide pos="3152"/>
        <p:guide pos="14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5D13B-9C77-46D3-8D60-D575CDD7E96C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F78BF-570C-4E07-92B8-4F6AB1493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263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F78BF-570C-4E07-92B8-4F6AB14938C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607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E567-EE58-4F82-A800-4C9C712E5ED5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CC2D-F504-40BA-B064-4353A1C1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115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E567-EE58-4F82-A800-4C9C712E5ED5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CC2D-F504-40BA-B064-4353A1C1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155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E567-EE58-4F82-A800-4C9C712E5ED5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CC2D-F504-40BA-B064-4353A1C1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182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E567-EE58-4F82-A800-4C9C712E5ED5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CC2D-F504-40BA-B064-4353A1C1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107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E567-EE58-4F82-A800-4C9C712E5ED5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CC2D-F504-40BA-B064-4353A1C1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488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E567-EE58-4F82-A800-4C9C712E5ED5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CC2D-F504-40BA-B064-4353A1C1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733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E567-EE58-4F82-A800-4C9C712E5ED5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CC2D-F504-40BA-B064-4353A1C1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330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E567-EE58-4F82-A800-4C9C712E5ED5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CC2D-F504-40BA-B064-4353A1C1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835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E567-EE58-4F82-A800-4C9C712E5ED5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CC2D-F504-40BA-B064-4353A1C1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76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E567-EE58-4F82-A800-4C9C712E5ED5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CC2D-F504-40BA-B064-4353A1C1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09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E567-EE58-4F82-A800-4C9C712E5ED5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CC2D-F504-40BA-B064-4353A1C1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31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E567-EE58-4F82-A800-4C9C712E5ED5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4CC2D-F504-40BA-B064-4353A1C1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620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1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0828" y="2090866"/>
            <a:ext cx="4533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DDARAWA-Problem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Solving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691680" y="2571750"/>
            <a:ext cx="5760640" cy="1518"/>
          </a:xfrm>
          <a:prstGeom prst="line">
            <a:avLst/>
          </a:prstGeom>
          <a:ln w="28575">
            <a:solidFill>
              <a:srgbClr val="FF696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6196002" y="1810150"/>
            <a:ext cx="401560" cy="305708"/>
            <a:chOff x="7175297" y="2202803"/>
            <a:chExt cx="401560" cy="305708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15964">
              <a:off x="7271149" y="2202803"/>
              <a:ext cx="305708" cy="305708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19919">
              <a:off x="7175297" y="2366372"/>
              <a:ext cx="121997" cy="121997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2947998" y="2698128"/>
            <a:ext cx="3248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유동인구와 미세먼지 그리고 관심사를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이용한 스마트 데이트 코스 추천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642977-DC71-4E31-9FEA-BCE2C94C5151}"/>
              </a:ext>
            </a:extLst>
          </p:cNvPr>
          <p:cNvSpPr txBox="1"/>
          <p:nvPr/>
        </p:nvSpPr>
        <p:spPr>
          <a:xfrm>
            <a:off x="2959259" y="1876758"/>
            <a:ext cx="3393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696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자료구조설계 </a:t>
            </a:r>
            <a:r>
              <a:rPr lang="en-US" altLang="ko-KR" sz="1600" dirty="0">
                <a:solidFill>
                  <a:srgbClr val="FF696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Individual 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559A75-C59C-47F7-8CAA-BCA1E57DF45F}"/>
              </a:ext>
            </a:extLst>
          </p:cNvPr>
          <p:cNvSpPr txBox="1"/>
          <p:nvPr/>
        </p:nvSpPr>
        <p:spPr>
          <a:xfrm>
            <a:off x="7258547" y="4515966"/>
            <a:ext cx="1741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solidFill>
                  <a:srgbClr val="FF696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20154077 </a:t>
            </a:r>
            <a:r>
              <a:rPr lang="ko-KR" altLang="en-US" sz="1600" dirty="0">
                <a:solidFill>
                  <a:srgbClr val="FF696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권도경</a:t>
            </a:r>
            <a:endParaRPr lang="en-US" altLang="ko-KR" sz="1600" dirty="0">
              <a:solidFill>
                <a:srgbClr val="FF6969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0255B3-19B6-4A4F-AFF6-882440F4ECB1}"/>
              </a:ext>
            </a:extLst>
          </p:cNvPr>
          <p:cNvSpPr txBox="1"/>
          <p:nvPr/>
        </p:nvSpPr>
        <p:spPr>
          <a:xfrm>
            <a:off x="7258547" y="4197527"/>
            <a:ext cx="1281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FF696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컴퓨터공학부</a:t>
            </a:r>
            <a:endParaRPr lang="en-US" altLang="ko-KR" sz="1600" dirty="0">
              <a:solidFill>
                <a:srgbClr val="FF6969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9176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11" y="24366"/>
            <a:ext cx="3693791" cy="369332"/>
            <a:chOff x="3923928" y="1310956"/>
            <a:chExt cx="5125788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4765128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 Solving(Data Analysis)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8FD465FA-D3F5-435B-8848-CF869771C60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131590"/>
            <a:ext cx="5021580" cy="27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068FC2-A62D-48A7-902A-F7D77BD6D912}"/>
              </a:ext>
            </a:extLst>
          </p:cNvPr>
          <p:cNvSpPr txBox="1"/>
          <p:nvPr/>
        </p:nvSpPr>
        <p:spPr>
          <a:xfrm>
            <a:off x="2915816" y="4155926"/>
            <a:ext cx="391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서울시 인구</a:t>
            </a:r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데이터 분석 결과 </a:t>
            </a:r>
            <a:endParaRPr lang="en-US" altLang="ko-KR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5703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11" y="24366"/>
            <a:ext cx="3693791" cy="369332"/>
            <a:chOff x="3923928" y="1310956"/>
            <a:chExt cx="5125788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4765128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 Solving(Data Analysis)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F068FC2-A62D-48A7-902A-F7D77BD6D912}"/>
              </a:ext>
            </a:extLst>
          </p:cNvPr>
          <p:cNvSpPr txBox="1"/>
          <p:nvPr/>
        </p:nvSpPr>
        <p:spPr>
          <a:xfrm>
            <a:off x="1835696" y="4011910"/>
            <a:ext cx="635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ko-KR" altLang="en-US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서울시 행정구역별 미세먼지 데이터 분석 결과</a:t>
            </a:r>
            <a:endParaRPr lang="en-US" altLang="ko-KR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BFF445F-1C8A-4C83-A5C2-12ACE1AEE572}"/>
              </a:ext>
            </a:extLst>
          </p:cNvPr>
          <p:cNvPicPr/>
          <p:nvPr/>
        </p:nvPicPr>
        <p:blipFill rotWithShape="1">
          <a:blip r:embed="rId3"/>
          <a:srcRect t="4416" b="5048"/>
          <a:stretch/>
        </p:blipFill>
        <p:spPr bwMode="auto">
          <a:xfrm>
            <a:off x="1907748" y="1138095"/>
            <a:ext cx="2211705" cy="20955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9A42806-819E-4ED8-92E9-9D7BFA8262D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220072" y="1543280"/>
            <a:ext cx="1628775" cy="1714500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8731906-4937-42B5-8DB4-EF73A4516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672084"/>
              </p:ext>
            </p:extLst>
          </p:nvPr>
        </p:nvGraphicFramePr>
        <p:xfrm>
          <a:off x="1261919" y="3313866"/>
          <a:ext cx="3327400" cy="314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7005">
                  <a:extLst>
                    <a:ext uri="{9D8B030D-6E8A-4147-A177-3AD203B41FA5}">
                      <a16:colId xmlns:a16="http://schemas.microsoft.com/office/drawing/2014/main" val="3857356781"/>
                    </a:ext>
                  </a:extLst>
                </a:gridCol>
                <a:gridCol w="1890395">
                  <a:extLst>
                    <a:ext uri="{9D8B030D-6E8A-4147-A177-3AD203B41FA5}">
                      <a16:colId xmlns:a16="http://schemas.microsoft.com/office/drawing/2014/main" val="20167499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err="1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stationName</a:t>
                      </a:r>
                      <a:endParaRPr lang="ko-KR" sz="1000" b="0" kern="100" dirty="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측정소 명</a:t>
                      </a:r>
                      <a:endParaRPr lang="ko-KR" sz="1000" b="0" kern="10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1428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Pm25Value</a:t>
                      </a:r>
                      <a:endParaRPr lang="ko-KR" sz="1000" b="0" kern="100" dirty="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미세먼지 </a:t>
                      </a:r>
                      <a:r>
                        <a:rPr lang="en-US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PM</a:t>
                      </a:r>
                      <a:r>
                        <a:rPr lang="ko-KR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농도</a:t>
                      </a:r>
                      <a:endParaRPr lang="ko-KR" sz="1000" b="0" kern="100" dirty="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473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664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11" y="24366"/>
            <a:ext cx="3723607" cy="369332"/>
            <a:chOff x="3923928" y="1310956"/>
            <a:chExt cx="5167162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4806502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 Solving(Requirements)</a:t>
              </a: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9BF2329-7690-4AFD-A5FE-218D6A2467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115393"/>
              </p:ext>
            </p:extLst>
          </p:nvPr>
        </p:nvGraphicFramePr>
        <p:xfrm>
          <a:off x="2915816" y="627534"/>
          <a:ext cx="5725160" cy="108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62580">
                  <a:extLst>
                    <a:ext uri="{9D8B030D-6E8A-4147-A177-3AD203B41FA5}">
                      <a16:colId xmlns:a16="http://schemas.microsoft.com/office/drawing/2014/main" val="2989071047"/>
                    </a:ext>
                  </a:extLst>
                </a:gridCol>
                <a:gridCol w="2862580">
                  <a:extLst>
                    <a:ext uri="{9D8B030D-6E8A-4147-A177-3AD203B41FA5}">
                      <a16:colId xmlns:a16="http://schemas.microsoft.com/office/drawing/2014/main" val="123193963"/>
                    </a:ext>
                  </a:extLst>
                </a:gridCol>
              </a:tblGrid>
              <a:tr h="2700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카테고리</a:t>
                      </a:r>
                      <a:endParaRPr lang="ko-KR" sz="1000" b="0" kern="100" dirty="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F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내용</a:t>
                      </a:r>
                      <a:endParaRPr lang="ko-KR" sz="1000" b="0" kern="100" dirty="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344902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식사</a:t>
                      </a:r>
                      <a:endParaRPr lang="ko-KR" sz="1000" b="0" kern="10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선택된 도시와 관련된 식사 장소</a:t>
                      </a:r>
                      <a:endParaRPr lang="ko-KR" sz="1000" b="0" kern="100" dirty="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070359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카페</a:t>
                      </a:r>
                      <a:endParaRPr lang="ko-KR" sz="1000" b="0" kern="10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선택된 도시와 관련된 카페</a:t>
                      </a:r>
                      <a:endParaRPr lang="ko-KR" sz="1000" b="0" kern="100" dirty="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951628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놀거리</a:t>
                      </a:r>
                      <a:endParaRPr lang="ko-KR" sz="1000" b="0" kern="10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선택된 도시와 관련된 카페 제외 문화활동</a:t>
                      </a:r>
                      <a:endParaRPr lang="ko-KR" sz="1000" b="0" kern="100" dirty="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6209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C84E4B0-B215-450E-94CC-3E227A74D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856950"/>
              </p:ext>
            </p:extLst>
          </p:nvPr>
        </p:nvGraphicFramePr>
        <p:xfrm>
          <a:off x="2915816" y="1851670"/>
          <a:ext cx="5725160" cy="22605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62580">
                  <a:extLst>
                    <a:ext uri="{9D8B030D-6E8A-4147-A177-3AD203B41FA5}">
                      <a16:colId xmlns:a16="http://schemas.microsoft.com/office/drawing/2014/main" val="1511070157"/>
                    </a:ext>
                  </a:extLst>
                </a:gridCol>
                <a:gridCol w="2862580">
                  <a:extLst>
                    <a:ext uri="{9D8B030D-6E8A-4147-A177-3AD203B41FA5}">
                      <a16:colId xmlns:a16="http://schemas.microsoft.com/office/drawing/2014/main" val="661497123"/>
                    </a:ext>
                  </a:extLst>
                </a:gridCol>
              </a:tblGrid>
              <a:tr h="2511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Tag </a:t>
                      </a:r>
                      <a:r>
                        <a:rPr lang="ko-KR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명</a:t>
                      </a:r>
                      <a:endParaRPr lang="ko-KR" sz="1000" b="0" kern="100" dirty="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F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내용</a:t>
                      </a:r>
                      <a:endParaRPr lang="ko-KR" sz="1000" b="0" kern="100" dirty="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567150"/>
                  </a:ext>
                </a:extLst>
              </a:tr>
              <a:tr h="2511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조용한</a:t>
                      </a:r>
                      <a:endParaRPr lang="ko-KR" sz="1000" b="0" kern="10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사람이 적고</a:t>
                      </a:r>
                      <a:r>
                        <a:rPr lang="en-US" sz="1000" b="0" kern="10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, </a:t>
                      </a:r>
                      <a:r>
                        <a:rPr lang="ko-KR" sz="1000" b="0" kern="10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조용한 장소</a:t>
                      </a:r>
                      <a:endParaRPr lang="ko-KR" sz="1000" b="0" kern="10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632135"/>
                  </a:ext>
                </a:extLst>
              </a:tr>
              <a:tr h="2511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카페</a:t>
                      </a:r>
                      <a:endParaRPr lang="ko-KR" sz="1000" b="0" kern="100" dirty="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커피 혹은 음료를 먹을 수 있는 장소</a:t>
                      </a:r>
                      <a:endParaRPr lang="ko-KR" sz="1000" b="0" kern="10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659753"/>
                  </a:ext>
                </a:extLst>
              </a:tr>
              <a:tr h="2511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실내</a:t>
                      </a:r>
                      <a:endParaRPr lang="ko-KR" sz="1000" b="0" kern="10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실내 활동을 할 수 있는 장소</a:t>
                      </a:r>
                      <a:endParaRPr lang="ko-KR" sz="1000" b="0" kern="10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443488"/>
                  </a:ext>
                </a:extLst>
              </a:tr>
              <a:tr h="2511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식사</a:t>
                      </a:r>
                      <a:endParaRPr lang="ko-KR" sz="1000" b="0" kern="10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식사를 할 수 있는 장소</a:t>
                      </a:r>
                      <a:endParaRPr lang="ko-KR" sz="1000" b="0" kern="100" dirty="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3740"/>
                  </a:ext>
                </a:extLst>
              </a:tr>
              <a:tr h="2511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야외</a:t>
                      </a:r>
                      <a:endParaRPr lang="ko-KR" sz="1000" b="0" kern="10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실외 활동을 할 수 있는 장소</a:t>
                      </a:r>
                      <a:endParaRPr lang="ko-KR" sz="1000" b="0" kern="100" dirty="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368336"/>
                  </a:ext>
                </a:extLst>
              </a:tr>
              <a:tr h="2511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산책</a:t>
                      </a:r>
                      <a:endParaRPr lang="ko-KR" sz="1000" b="0" kern="10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공원</a:t>
                      </a:r>
                      <a:r>
                        <a:rPr lang="en-US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, </a:t>
                      </a:r>
                      <a:r>
                        <a:rPr lang="ko-KR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한강 등 산책을 할 수 있는 장소</a:t>
                      </a:r>
                      <a:endParaRPr lang="ko-KR" sz="1000" b="0" kern="100" dirty="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783442"/>
                  </a:ext>
                </a:extLst>
              </a:tr>
              <a:tr h="2511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놀거리</a:t>
                      </a:r>
                      <a:endParaRPr lang="ko-KR" sz="1000" b="0" kern="10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카페 제외 문화 활동을 할 수 있는 장소</a:t>
                      </a:r>
                      <a:endParaRPr lang="ko-KR" sz="1000" b="0" kern="10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931590"/>
                  </a:ext>
                </a:extLst>
              </a:tr>
              <a:tr h="2511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시끄러운</a:t>
                      </a:r>
                      <a:endParaRPr lang="ko-KR" sz="1000" b="0" kern="100" dirty="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사람이 많고</a:t>
                      </a:r>
                      <a:r>
                        <a:rPr lang="en-US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, </a:t>
                      </a:r>
                      <a:r>
                        <a:rPr lang="ko-KR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활동성이 있는 장소</a:t>
                      </a:r>
                      <a:endParaRPr lang="ko-KR" sz="1000" b="0" kern="100" dirty="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011210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BC9C7F6B-49D9-4AD3-9853-D242EAB8A960}"/>
              </a:ext>
            </a:extLst>
          </p:cNvPr>
          <p:cNvSpPr/>
          <p:nvPr/>
        </p:nvSpPr>
        <p:spPr>
          <a:xfrm>
            <a:off x="2044459" y="4353267"/>
            <a:ext cx="65527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#</a:t>
            </a:r>
            <a:r>
              <a:rPr lang="ko-KR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야외</a:t>
            </a:r>
            <a:r>
              <a:rPr lang="en-US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  #</a:t>
            </a:r>
            <a:r>
              <a:rPr lang="ko-KR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식사 의 </a:t>
            </a:r>
            <a:r>
              <a:rPr lang="ko-KR" altLang="en-US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두</a:t>
            </a:r>
            <a:r>
              <a:rPr lang="ko-KR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가지 </a:t>
            </a:r>
            <a:r>
              <a:rPr lang="en-US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Tag</a:t>
            </a:r>
            <a:r>
              <a:rPr lang="ko-KR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를 선택했다면</a:t>
            </a:r>
            <a:r>
              <a:rPr lang="en-US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? “</a:t>
            </a:r>
            <a:r>
              <a:rPr lang="ko-KR" altLang="ko-KR" sz="14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밤도깨비</a:t>
            </a:r>
            <a:r>
              <a:rPr lang="ko-KR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 야시장</a:t>
            </a:r>
            <a:r>
              <a:rPr lang="en-US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”</a:t>
            </a:r>
            <a:endParaRPr lang="ko-KR" altLang="en-US" sz="14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6BAF47-FD73-47C3-A049-034198F844E8}"/>
              </a:ext>
            </a:extLst>
          </p:cNvPr>
          <p:cNvSpPr txBox="1"/>
          <p:nvPr/>
        </p:nvSpPr>
        <p:spPr>
          <a:xfrm>
            <a:off x="755576" y="669924"/>
            <a:ext cx="2068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CATEGORY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EF04B3-5D39-4285-B705-698177AADAD6}"/>
              </a:ext>
            </a:extLst>
          </p:cNvPr>
          <p:cNvSpPr txBox="1"/>
          <p:nvPr/>
        </p:nvSpPr>
        <p:spPr>
          <a:xfrm>
            <a:off x="611560" y="2383309"/>
            <a:ext cx="2068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pPr algn="ctr"/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TAG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91271F-25A1-4C9C-BDC0-EA58447B3138}"/>
              </a:ext>
            </a:extLst>
          </p:cNvPr>
          <p:cNvSpPr/>
          <p:nvPr/>
        </p:nvSpPr>
        <p:spPr>
          <a:xfrm>
            <a:off x="254528" y="1163048"/>
            <a:ext cx="2771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사용자가 오늘 하고싶은 </a:t>
            </a:r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Date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의 카테고리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DCD0629-79DC-4ECF-8349-0CE54EDB299C}"/>
              </a:ext>
            </a:extLst>
          </p:cNvPr>
          <p:cNvSpPr/>
          <p:nvPr/>
        </p:nvSpPr>
        <p:spPr>
          <a:xfrm>
            <a:off x="254528" y="2858185"/>
            <a:ext cx="2771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사용자가 오늘 하고싶은 </a:t>
            </a:r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Date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의 가중치를</a:t>
            </a:r>
            <a:endParaRPr lang="en-US" altLang="ko-KR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위한 </a:t>
            </a:r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TAG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정보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70AD1CF-2C2E-4943-B2B1-3FCB9A04A77A}"/>
              </a:ext>
            </a:extLst>
          </p:cNvPr>
          <p:cNvSpPr/>
          <p:nvPr/>
        </p:nvSpPr>
        <p:spPr>
          <a:xfrm>
            <a:off x="2044459" y="4722599"/>
            <a:ext cx="65527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#</a:t>
            </a:r>
            <a:r>
              <a:rPr lang="ko-KR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야외</a:t>
            </a:r>
            <a:r>
              <a:rPr lang="en-US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  #</a:t>
            </a:r>
            <a:r>
              <a:rPr lang="ko-KR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식사 </a:t>
            </a:r>
            <a:r>
              <a:rPr lang="en-US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but </a:t>
            </a:r>
            <a:r>
              <a:rPr lang="ko-KR" altLang="en-US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미세먼지 농도 </a:t>
            </a:r>
            <a:r>
              <a:rPr lang="en-US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“</a:t>
            </a:r>
            <a:r>
              <a:rPr lang="ko-KR" altLang="en-US" sz="1400" dirty="0">
                <a:solidFill>
                  <a:srgbClr val="FF696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나쁨</a:t>
            </a:r>
            <a:r>
              <a:rPr lang="en-US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” -&gt; “IFC </a:t>
            </a:r>
            <a:r>
              <a:rPr lang="ko-KR" altLang="en-US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몰</a:t>
            </a:r>
            <a:r>
              <a:rPr lang="en-US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”</a:t>
            </a:r>
            <a:endParaRPr lang="ko-KR" altLang="en-US" sz="14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7286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11" y="24366"/>
            <a:ext cx="2769628" cy="369332"/>
            <a:chOff x="3923928" y="1310956"/>
            <a:chExt cx="3843349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3482689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 Solving(Data)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06BAF47-FD73-47C3-A049-034198F844E8}"/>
              </a:ext>
            </a:extLst>
          </p:cNvPr>
          <p:cNvSpPr txBox="1"/>
          <p:nvPr/>
        </p:nvSpPr>
        <p:spPr>
          <a:xfrm>
            <a:off x="3537709" y="699542"/>
            <a:ext cx="2068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pPr algn="ctr"/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CITY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1C81A16-BFD3-4F9A-BDA8-CBAD87E8A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131581"/>
              </p:ext>
            </p:extLst>
          </p:nvPr>
        </p:nvGraphicFramePr>
        <p:xfrm>
          <a:off x="217020" y="1275606"/>
          <a:ext cx="8709960" cy="3061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732">
                  <a:extLst>
                    <a:ext uri="{9D8B030D-6E8A-4147-A177-3AD203B41FA5}">
                      <a16:colId xmlns:a16="http://schemas.microsoft.com/office/drawing/2014/main" val="127045347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239695641"/>
                    </a:ext>
                  </a:extLst>
                </a:gridCol>
                <a:gridCol w="3922932">
                  <a:extLst>
                    <a:ext uri="{9D8B030D-6E8A-4147-A177-3AD203B41FA5}">
                      <a16:colId xmlns:a16="http://schemas.microsoft.com/office/drawing/2014/main" val="1767419461"/>
                    </a:ext>
                  </a:extLst>
                </a:gridCol>
              </a:tblGrid>
              <a:tr h="2247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NAME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TYPE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DESCRIPTION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929897"/>
                  </a:ext>
                </a:extLst>
              </a:tr>
              <a:tr h="279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CITY_NAME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String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도시 </a:t>
                      </a:r>
                      <a:r>
                        <a:rPr lang="ko-KR" altLang="en-US" sz="1400" b="0" dirty="0" err="1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며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874301"/>
                  </a:ext>
                </a:extLst>
              </a:tr>
              <a:tr h="26321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7128297"/>
                  </a:ext>
                </a:extLst>
              </a:tr>
              <a:tr h="31845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190307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501251"/>
                  </a:ext>
                </a:extLst>
              </a:tr>
              <a:tr h="12724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259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030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4367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4991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858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8112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11" y="24366"/>
            <a:ext cx="2769628" cy="369332"/>
            <a:chOff x="3923928" y="1310956"/>
            <a:chExt cx="3843349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3482689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 Solving(Data)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06BAF47-FD73-47C3-A049-034198F844E8}"/>
              </a:ext>
            </a:extLst>
          </p:cNvPr>
          <p:cNvSpPr txBox="1"/>
          <p:nvPr/>
        </p:nvSpPr>
        <p:spPr>
          <a:xfrm>
            <a:off x="3537709" y="699542"/>
            <a:ext cx="2068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LOCATION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1C81A16-BFD3-4F9A-BDA8-CBAD87E8A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473278"/>
              </p:ext>
            </p:extLst>
          </p:nvPr>
        </p:nvGraphicFramePr>
        <p:xfrm>
          <a:off x="217020" y="1275606"/>
          <a:ext cx="8709960" cy="3671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732">
                  <a:extLst>
                    <a:ext uri="{9D8B030D-6E8A-4147-A177-3AD203B41FA5}">
                      <a16:colId xmlns:a16="http://schemas.microsoft.com/office/drawing/2014/main" val="127045347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239695641"/>
                    </a:ext>
                  </a:extLst>
                </a:gridCol>
                <a:gridCol w="3922932">
                  <a:extLst>
                    <a:ext uri="{9D8B030D-6E8A-4147-A177-3AD203B41FA5}">
                      <a16:colId xmlns:a16="http://schemas.microsoft.com/office/drawing/2014/main" val="1767419461"/>
                    </a:ext>
                  </a:extLst>
                </a:gridCol>
              </a:tblGrid>
              <a:tr h="2247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NAME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TYPE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DESCRIPTION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929897"/>
                  </a:ext>
                </a:extLst>
              </a:tr>
              <a:tr h="2799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LOCATION_NAME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String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장소 명을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string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형태로 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874301"/>
                  </a:ext>
                </a:extLst>
              </a:tr>
              <a:tr h="2632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ADDRESS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7128297"/>
                  </a:ext>
                </a:extLst>
              </a:tr>
              <a:tr h="3184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LOCATION_X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INT or Float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190307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LOCATION_Y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INT or Float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501251"/>
                  </a:ext>
                </a:extLst>
              </a:tr>
              <a:tr h="1272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CATEGORY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INT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259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TAG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Array List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030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A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4367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4991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858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3694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270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630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11" y="24366"/>
            <a:ext cx="3644098" cy="369332"/>
            <a:chOff x="3923928" y="1310956"/>
            <a:chExt cx="5056830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4696170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 Solving(Scenario</a:t>
              </a:r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기반</a:t>
              </a:r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2EE863-057A-4064-8DE8-700771B9ACE9}"/>
              </a:ext>
            </a:extLst>
          </p:cNvPr>
          <p:cNvSpPr/>
          <p:nvPr/>
        </p:nvSpPr>
        <p:spPr>
          <a:xfrm>
            <a:off x="734291" y="2627605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서울시 행정구역 선택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2628C8-F70D-4730-BE2A-F16663471496}"/>
              </a:ext>
            </a:extLst>
          </p:cNvPr>
          <p:cNvSpPr/>
          <p:nvPr/>
        </p:nvSpPr>
        <p:spPr>
          <a:xfrm>
            <a:off x="734291" y="3540229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 구역 내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Graph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생성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37F5A0-DF8E-4A72-B6FF-2225FF21D6CF}"/>
              </a:ext>
            </a:extLst>
          </p:cNvPr>
          <p:cNvSpPr/>
          <p:nvPr/>
        </p:nvSpPr>
        <p:spPr>
          <a:xfrm>
            <a:off x="734291" y="802357"/>
            <a:ext cx="2952328" cy="411510"/>
          </a:xfrm>
          <a:prstGeom prst="rect">
            <a:avLst/>
          </a:prstGeom>
          <a:solidFill>
            <a:srgbClr val="FFD1D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데이트를 위한 기본 경로 카테고리 선택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3DD8BB-6692-4A2C-B09C-33772B6A0F28}"/>
              </a:ext>
            </a:extLst>
          </p:cNvPr>
          <p:cNvSpPr/>
          <p:nvPr/>
        </p:nvSpPr>
        <p:spPr>
          <a:xfrm>
            <a:off x="748562" y="1714981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사용자의 취향 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 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83BA49-8B73-43F1-BCA2-2D18EFC23770}"/>
              </a:ext>
            </a:extLst>
          </p:cNvPr>
          <p:cNvSpPr/>
          <p:nvPr/>
        </p:nvSpPr>
        <p:spPr>
          <a:xfrm>
            <a:off x="734291" y="4452853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최종 데이트 코스 추천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D27D692A-ADD2-4DD9-9612-1DBACE1D227B}"/>
              </a:ext>
            </a:extLst>
          </p:cNvPr>
          <p:cNvSpPr/>
          <p:nvPr/>
        </p:nvSpPr>
        <p:spPr>
          <a:xfrm>
            <a:off x="2085500" y="1324134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E14B172E-905C-4A30-8CA4-BF0288975872}"/>
              </a:ext>
            </a:extLst>
          </p:cNvPr>
          <p:cNvSpPr/>
          <p:nvPr/>
        </p:nvSpPr>
        <p:spPr>
          <a:xfrm>
            <a:off x="2085500" y="2222562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3CA53C0A-D193-4F7A-8A7C-8530549B03DC}"/>
              </a:ext>
            </a:extLst>
          </p:cNvPr>
          <p:cNvSpPr/>
          <p:nvPr/>
        </p:nvSpPr>
        <p:spPr>
          <a:xfrm>
            <a:off x="2085500" y="3131467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33D9D472-B124-43CA-AA6A-5D17038F1473}"/>
              </a:ext>
            </a:extLst>
          </p:cNvPr>
          <p:cNvSpPr/>
          <p:nvPr/>
        </p:nvSpPr>
        <p:spPr>
          <a:xfrm>
            <a:off x="2085500" y="4031393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6AA8E9E-425F-4D58-80CB-696C89EA9DF6}"/>
              </a:ext>
            </a:extLst>
          </p:cNvPr>
          <p:cNvSpPr/>
          <p:nvPr/>
        </p:nvSpPr>
        <p:spPr>
          <a:xfrm>
            <a:off x="4459589" y="2706337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맛집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D0599769-8805-4A7F-9E03-BEFFC21348D9}"/>
              </a:ext>
            </a:extLst>
          </p:cNvPr>
          <p:cNvSpPr/>
          <p:nvPr/>
        </p:nvSpPr>
        <p:spPr>
          <a:xfrm>
            <a:off x="6081822" y="2704214"/>
            <a:ext cx="929090" cy="411511"/>
          </a:xfrm>
          <a:prstGeom prst="round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카페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8F044F5-631C-4A21-8C7F-01F77F14B6AB}"/>
              </a:ext>
            </a:extLst>
          </p:cNvPr>
          <p:cNvSpPr/>
          <p:nvPr/>
        </p:nvSpPr>
        <p:spPr>
          <a:xfrm>
            <a:off x="7709603" y="2706337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놀거리</a:t>
            </a:r>
            <a:endParaRPr lang="ko-KR" altLang="en-US" sz="14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6D9FEB5-16B1-4987-AC77-1C5AD2E4ED3C}"/>
              </a:ext>
            </a:extLst>
          </p:cNvPr>
          <p:cNvSpPr/>
          <p:nvPr/>
        </p:nvSpPr>
        <p:spPr>
          <a:xfrm>
            <a:off x="4459589" y="2101725"/>
            <a:ext cx="2060741" cy="411511"/>
          </a:xfrm>
          <a:prstGeom prst="round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데이트 시작 시간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&gt; 12:00</a:t>
            </a:r>
            <a:endParaRPr lang="ko-KR" altLang="en-US" sz="12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60E8333-C299-4B4C-8C1D-7B995B1EA2A4}"/>
              </a:ext>
            </a:extLst>
          </p:cNvPr>
          <p:cNvSpPr/>
          <p:nvPr/>
        </p:nvSpPr>
        <p:spPr>
          <a:xfrm>
            <a:off x="6570080" y="2101725"/>
            <a:ext cx="2060741" cy="411511"/>
          </a:xfrm>
          <a:prstGeom prst="round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데이트 종료 시간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&gt; 16:00</a:t>
            </a:r>
            <a:endParaRPr lang="ko-KR" altLang="en-US" sz="12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42787A-2EC6-45C4-916C-A40E87662F90}"/>
              </a:ext>
            </a:extLst>
          </p:cNvPr>
          <p:cNvSpPr txBox="1"/>
          <p:nvPr/>
        </p:nvSpPr>
        <p:spPr>
          <a:xfrm>
            <a:off x="5388679" y="1468330"/>
            <a:ext cx="2467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INFORMATION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B705011-6B82-4FCD-B1CD-90B0B24D4214}"/>
              </a:ext>
            </a:extLst>
          </p:cNvPr>
          <p:cNvSpPr/>
          <p:nvPr/>
        </p:nvSpPr>
        <p:spPr>
          <a:xfrm>
            <a:off x="7610532" y="455835"/>
            <a:ext cx="14398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Class [</a:t>
            </a:r>
            <a:r>
              <a:rPr lang="en-US" altLang="ko-KR" sz="12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User_INFO</a:t>
            </a:r>
            <a:r>
              <a:rPr lang="en-US" altLang="ko-KR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]</a:t>
            </a:r>
            <a:endParaRPr lang="ko-KR" altLang="en-US" sz="1200" dirty="0">
              <a:solidFill>
                <a:srgbClr val="FF6969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9458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11" y="24366"/>
            <a:ext cx="3644098" cy="369332"/>
            <a:chOff x="3923928" y="1310956"/>
            <a:chExt cx="5056830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4696170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 Solving(Scenario</a:t>
              </a:r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기반</a:t>
              </a:r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2EE863-057A-4064-8DE8-700771B9ACE9}"/>
              </a:ext>
            </a:extLst>
          </p:cNvPr>
          <p:cNvSpPr/>
          <p:nvPr/>
        </p:nvSpPr>
        <p:spPr>
          <a:xfrm>
            <a:off x="734291" y="2627605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서울시 행정구역 선택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2628C8-F70D-4730-BE2A-F16663471496}"/>
              </a:ext>
            </a:extLst>
          </p:cNvPr>
          <p:cNvSpPr/>
          <p:nvPr/>
        </p:nvSpPr>
        <p:spPr>
          <a:xfrm>
            <a:off x="734291" y="3540229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 구역 내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Graph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생성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37F5A0-DF8E-4A72-B6FF-2225FF21D6CF}"/>
              </a:ext>
            </a:extLst>
          </p:cNvPr>
          <p:cNvSpPr/>
          <p:nvPr/>
        </p:nvSpPr>
        <p:spPr>
          <a:xfrm>
            <a:off x="734291" y="802357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데이트를 위한 기본 경로 카테고리 선택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3DD8BB-6692-4A2C-B09C-33772B6A0F28}"/>
              </a:ext>
            </a:extLst>
          </p:cNvPr>
          <p:cNvSpPr/>
          <p:nvPr/>
        </p:nvSpPr>
        <p:spPr>
          <a:xfrm>
            <a:off x="748562" y="1714981"/>
            <a:ext cx="2952328" cy="411510"/>
          </a:xfrm>
          <a:prstGeom prst="rect">
            <a:avLst/>
          </a:prstGeom>
          <a:solidFill>
            <a:srgbClr val="FFD1D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사용자의 취향 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 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83BA49-8B73-43F1-BCA2-2D18EFC23770}"/>
              </a:ext>
            </a:extLst>
          </p:cNvPr>
          <p:cNvSpPr/>
          <p:nvPr/>
        </p:nvSpPr>
        <p:spPr>
          <a:xfrm>
            <a:off x="734291" y="4452853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최종 데이트 코스 추천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D27D692A-ADD2-4DD9-9612-1DBACE1D227B}"/>
              </a:ext>
            </a:extLst>
          </p:cNvPr>
          <p:cNvSpPr/>
          <p:nvPr/>
        </p:nvSpPr>
        <p:spPr>
          <a:xfrm>
            <a:off x="2085500" y="1324134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E14B172E-905C-4A30-8CA4-BF0288975872}"/>
              </a:ext>
            </a:extLst>
          </p:cNvPr>
          <p:cNvSpPr/>
          <p:nvPr/>
        </p:nvSpPr>
        <p:spPr>
          <a:xfrm>
            <a:off x="2085500" y="2222562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3CA53C0A-D193-4F7A-8A7C-8530549B03DC}"/>
              </a:ext>
            </a:extLst>
          </p:cNvPr>
          <p:cNvSpPr/>
          <p:nvPr/>
        </p:nvSpPr>
        <p:spPr>
          <a:xfrm>
            <a:off x="2085500" y="3131467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33D9D472-B124-43CA-AA6A-5D17038F1473}"/>
              </a:ext>
            </a:extLst>
          </p:cNvPr>
          <p:cNvSpPr/>
          <p:nvPr/>
        </p:nvSpPr>
        <p:spPr>
          <a:xfrm>
            <a:off x="2085500" y="4031393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63BE709-AD98-4EED-BC71-233C8CA12AD5}"/>
              </a:ext>
            </a:extLst>
          </p:cNvPr>
          <p:cNvSpPr/>
          <p:nvPr/>
        </p:nvSpPr>
        <p:spPr>
          <a:xfrm>
            <a:off x="4459589" y="2706337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맛집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CCD6A6D5-BC21-4B71-8C5F-B3366E12EFED}"/>
              </a:ext>
            </a:extLst>
          </p:cNvPr>
          <p:cNvSpPr/>
          <p:nvPr/>
        </p:nvSpPr>
        <p:spPr>
          <a:xfrm>
            <a:off x="6081822" y="2704214"/>
            <a:ext cx="929090" cy="411511"/>
          </a:xfrm>
          <a:prstGeom prst="round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카페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D032E37-4C70-4369-AFB8-F6F8B346C723}"/>
              </a:ext>
            </a:extLst>
          </p:cNvPr>
          <p:cNvSpPr/>
          <p:nvPr/>
        </p:nvSpPr>
        <p:spPr>
          <a:xfrm>
            <a:off x="7709603" y="2706337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놀거리</a:t>
            </a:r>
            <a:endParaRPr lang="ko-KR" altLang="en-US" sz="14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F507561-C9F4-42CC-852D-36EDA4661D1B}"/>
              </a:ext>
            </a:extLst>
          </p:cNvPr>
          <p:cNvSpPr/>
          <p:nvPr/>
        </p:nvSpPr>
        <p:spPr>
          <a:xfrm>
            <a:off x="4459589" y="2101725"/>
            <a:ext cx="2060741" cy="411511"/>
          </a:xfrm>
          <a:prstGeom prst="round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데이트 시작 시간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&gt; 12:00</a:t>
            </a:r>
            <a:endParaRPr lang="ko-KR" altLang="en-US" sz="12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A32F33F-131E-49AE-98EC-688C480C8A2F}"/>
              </a:ext>
            </a:extLst>
          </p:cNvPr>
          <p:cNvSpPr/>
          <p:nvPr/>
        </p:nvSpPr>
        <p:spPr>
          <a:xfrm>
            <a:off x="6570080" y="2101725"/>
            <a:ext cx="2060741" cy="411511"/>
          </a:xfrm>
          <a:prstGeom prst="round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데이트 종료 시간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&gt; 16:00</a:t>
            </a:r>
            <a:endParaRPr lang="ko-KR" altLang="en-US" sz="12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DD8CFD-9BCB-4C83-A65C-6C4B65132915}"/>
              </a:ext>
            </a:extLst>
          </p:cNvPr>
          <p:cNvSpPr txBox="1"/>
          <p:nvPr/>
        </p:nvSpPr>
        <p:spPr>
          <a:xfrm>
            <a:off x="5388679" y="1468330"/>
            <a:ext cx="2467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INFORMATION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2F75373-3DA0-43F6-8E3F-D37D3B9447F8}"/>
              </a:ext>
            </a:extLst>
          </p:cNvPr>
          <p:cNvSpPr/>
          <p:nvPr/>
        </p:nvSpPr>
        <p:spPr>
          <a:xfrm>
            <a:off x="4459589" y="3254819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산책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FD6BBFDF-057B-4335-9D69-9203ED773EE2}"/>
              </a:ext>
            </a:extLst>
          </p:cNvPr>
          <p:cNvSpPr/>
          <p:nvPr/>
        </p:nvSpPr>
        <p:spPr>
          <a:xfrm>
            <a:off x="5559910" y="3261281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한식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0AE926F-213F-47EE-AF76-33D5A4E4AC64}"/>
              </a:ext>
            </a:extLst>
          </p:cNvPr>
          <p:cNvSpPr/>
          <p:nvPr/>
        </p:nvSpPr>
        <p:spPr>
          <a:xfrm>
            <a:off x="6660232" y="3254819"/>
            <a:ext cx="929090" cy="411511"/>
          </a:xfrm>
          <a:prstGeom prst="round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사진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C93E62CE-6FFB-4D38-BC30-605688B407B3}"/>
              </a:ext>
            </a:extLst>
          </p:cNvPr>
          <p:cNvSpPr/>
          <p:nvPr/>
        </p:nvSpPr>
        <p:spPr>
          <a:xfrm>
            <a:off x="7730837" y="3254819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여유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46983E0-852E-4791-BC84-35E96155DC12}"/>
              </a:ext>
            </a:extLst>
          </p:cNvPr>
          <p:cNvSpPr/>
          <p:nvPr/>
        </p:nvSpPr>
        <p:spPr>
          <a:xfrm>
            <a:off x="7610532" y="455835"/>
            <a:ext cx="14398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Class [</a:t>
            </a:r>
            <a:r>
              <a:rPr lang="en-US" altLang="ko-KR" sz="12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User_INFO</a:t>
            </a:r>
            <a:r>
              <a:rPr lang="en-US" altLang="ko-KR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]</a:t>
            </a:r>
            <a:endParaRPr lang="ko-KR" altLang="en-US" sz="1200" dirty="0">
              <a:solidFill>
                <a:srgbClr val="FF6969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1055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11" y="24366"/>
            <a:ext cx="3644098" cy="369332"/>
            <a:chOff x="3923928" y="1310956"/>
            <a:chExt cx="5056830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4696170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 Solving(Scenario</a:t>
              </a:r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기반</a:t>
              </a:r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2EE863-057A-4064-8DE8-700771B9ACE9}"/>
              </a:ext>
            </a:extLst>
          </p:cNvPr>
          <p:cNvSpPr/>
          <p:nvPr/>
        </p:nvSpPr>
        <p:spPr>
          <a:xfrm>
            <a:off x="734291" y="2627605"/>
            <a:ext cx="2952328" cy="411510"/>
          </a:xfrm>
          <a:prstGeom prst="rect">
            <a:avLst/>
          </a:prstGeom>
          <a:solidFill>
            <a:srgbClr val="FFD1D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서울시 행정구역 선택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2628C8-F70D-4730-BE2A-F16663471496}"/>
              </a:ext>
            </a:extLst>
          </p:cNvPr>
          <p:cNvSpPr/>
          <p:nvPr/>
        </p:nvSpPr>
        <p:spPr>
          <a:xfrm>
            <a:off x="734291" y="3540229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 구역 내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Graph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생성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37F5A0-DF8E-4A72-B6FF-2225FF21D6CF}"/>
              </a:ext>
            </a:extLst>
          </p:cNvPr>
          <p:cNvSpPr/>
          <p:nvPr/>
        </p:nvSpPr>
        <p:spPr>
          <a:xfrm>
            <a:off x="734291" y="802357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데이트를 위한 기본 경로 카테고리 선택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3DD8BB-6692-4A2C-B09C-33772B6A0F28}"/>
              </a:ext>
            </a:extLst>
          </p:cNvPr>
          <p:cNvSpPr/>
          <p:nvPr/>
        </p:nvSpPr>
        <p:spPr>
          <a:xfrm>
            <a:off x="748562" y="1714981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사용자의 취향 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 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83BA49-8B73-43F1-BCA2-2D18EFC23770}"/>
              </a:ext>
            </a:extLst>
          </p:cNvPr>
          <p:cNvSpPr/>
          <p:nvPr/>
        </p:nvSpPr>
        <p:spPr>
          <a:xfrm>
            <a:off x="734291" y="4452853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최종 데이트 코스 추천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D27D692A-ADD2-4DD9-9612-1DBACE1D227B}"/>
              </a:ext>
            </a:extLst>
          </p:cNvPr>
          <p:cNvSpPr/>
          <p:nvPr/>
        </p:nvSpPr>
        <p:spPr>
          <a:xfrm>
            <a:off x="2085500" y="1324134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E14B172E-905C-4A30-8CA4-BF0288975872}"/>
              </a:ext>
            </a:extLst>
          </p:cNvPr>
          <p:cNvSpPr/>
          <p:nvPr/>
        </p:nvSpPr>
        <p:spPr>
          <a:xfrm>
            <a:off x="2085500" y="2222562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3CA53C0A-D193-4F7A-8A7C-8530549B03DC}"/>
              </a:ext>
            </a:extLst>
          </p:cNvPr>
          <p:cNvSpPr/>
          <p:nvPr/>
        </p:nvSpPr>
        <p:spPr>
          <a:xfrm>
            <a:off x="2085500" y="3131467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33D9D472-B124-43CA-AA6A-5D17038F1473}"/>
              </a:ext>
            </a:extLst>
          </p:cNvPr>
          <p:cNvSpPr/>
          <p:nvPr/>
        </p:nvSpPr>
        <p:spPr>
          <a:xfrm>
            <a:off x="2085500" y="4031393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EBB198B-190E-4826-95F4-1A3559DD2104}"/>
              </a:ext>
            </a:extLst>
          </p:cNvPr>
          <p:cNvSpPr/>
          <p:nvPr/>
        </p:nvSpPr>
        <p:spPr>
          <a:xfrm>
            <a:off x="6228185" y="577353"/>
            <a:ext cx="674059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도봉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B9C53EC-45FB-4D1B-8376-E7B8607561C9}"/>
              </a:ext>
            </a:extLst>
          </p:cNvPr>
          <p:cNvSpPr/>
          <p:nvPr/>
        </p:nvSpPr>
        <p:spPr>
          <a:xfrm>
            <a:off x="6228185" y="2060355"/>
            <a:ext cx="674059" cy="619507"/>
          </a:xfrm>
          <a:prstGeom prst="ellipse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성북</a:t>
            </a:r>
            <a:endParaRPr lang="en-US" altLang="ko-KR" sz="11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(My)</a:t>
            </a:r>
            <a:endParaRPr lang="ko-KR" altLang="en-US" sz="11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F9F092B-34D9-4A67-8E61-00CAE276EE8F}"/>
              </a:ext>
            </a:extLst>
          </p:cNvPr>
          <p:cNvSpPr/>
          <p:nvPr/>
        </p:nvSpPr>
        <p:spPr>
          <a:xfrm>
            <a:off x="7563334" y="1520718"/>
            <a:ext cx="674059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노원</a:t>
            </a:r>
            <a:endParaRPr lang="en-US" altLang="ko-KR" sz="11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3537F39-FE12-4A1B-99E4-136DF00BE6D7}"/>
              </a:ext>
            </a:extLst>
          </p:cNvPr>
          <p:cNvSpPr/>
          <p:nvPr/>
        </p:nvSpPr>
        <p:spPr>
          <a:xfrm>
            <a:off x="7596337" y="2816353"/>
            <a:ext cx="674059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중랑</a:t>
            </a:r>
            <a:endParaRPr lang="en-US" altLang="ko-KR" sz="11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09FBBCF-0946-4AF7-A8A8-C1315A8E6F19}"/>
              </a:ext>
            </a:extLst>
          </p:cNvPr>
          <p:cNvSpPr/>
          <p:nvPr/>
        </p:nvSpPr>
        <p:spPr>
          <a:xfrm>
            <a:off x="6228184" y="3704632"/>
            <a:ext cx="674059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동대문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87B850EF-18FD-43D8-8BF6-5006008DF260}"/>
              </a:ext>
            </a:extLst>
          </p:cNvPr>
          <p:cNvSpPr/>
          <p:nvPr/>
        </p:nvSpPr>
        <p:spPr>
          <a:xfrm>
            <a:off x="5004049" y="2969260"/>
            <a:ext cx="674059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종로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F7D7D84-030F-44FF-996C-A8E7E363887C}"/>
              </a:ext>
            </a:extLst>
          </p:cNvPr>
          <p:cNvSpPr/>
          <p:nvPr/>
        </p:nvSpPr>
        <p:spPr>
          <a:xfrm>
            <a:off x="4860034" y="1520719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은평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3943CBB-9AC3-4213-9CB8-B6D523561B5F}"/>
              </a:ext>
            </a:extLst>
          </p:cNvPr>
          <p:cNvCxnSpPr>
            <a:stCxn id="24" idx="0"/>
            <a:endCxn id="3" idx="4"/>
          </p:cNvCxnSpPr>
          <p:nvPr/>
        </p:nvCxnSpPr>
        <p:spPr>
          <a:xfrm flipV="1">
            <a:off x="6565215" y="1196860"/>
            <a:ext cx="0" cy="863495"/>
          </a:xfrm>
          <a:prstGeom prst="line">
            <a:avLst/>
          </a:prstGeom>
          <a:ln w="12700"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BAA3D48-C082-45B7-9BC2-CE02FB553F2A}"/>
              </a:ext>
            </a:extLst>
          </p:cNvPr>
          <p:cNvCxnSpPr>
            <a:stCxn id="24" idx="2"/>
            <a:endCxn id="29" idx="5"/>
          </p:cNvCxnSpPr>
          <p:nvPr/>
        </p:nvCxnSpPr>
        <p:spPr>
          <a:xfrm flipH="1" flipV="1">
            <a:off x="5435378" y="2049501"/>
            <a:ext cx="792807" cy="320608"/>
          </a:xfrm>
          <a:prstGeom prst="line">
            <a:avLst/>
          </a:prstGeom>
          <a:ln w="12700"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1B7AEE4-F9E0-4674-A0C0-EE9D9799E7AA}"/>
              </a:ext>
            </a:extLst>
          </p:cNvPr>
          <p:cNvCxnSpPr>
            <a:stCxn id="24" idx="3"/>
            <a:endCxn id="28" idx="6"/>
          </p:cNvCxnSpPr>
          <p:nvPr/>
        </p:nvCxnSpPr>
        <p:spPr>
          <a:xfrm flipH="1">
            <a:off x="5678108" y="2589137"/>
            <a:ext cx="648791" cy="689877"/>
          </a:xfrm>
          <a:prstGeom prst="line">
            <a:avLst/>
          </a:prstGeom>
          <a:ln w="12700"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8022E13-CDB9-40A8-8CF0-E7809A587199}"/>
              </a:ext>
            </a:extLst>
          </p:cNvPr>
          <p:cNvCxnSpPr>
            <a:stCxn id="24" idx="4"/>
            <a:endCxn id="27" idx="0"/>
          </p:cNvCxnSpPr>
          <p:nvPr/>
        </p:nvCxnSpPr>
        <p:spPr>
          <a:xfrm flipH="1">
            <a:off x="6565214" y="2679862"/>
            <a:ext cx="1" cy="1024770"/>
          </a:xfrm>
          <a:prstGeom prst="line">
            <a:avLst/>
          </a:prstGeom>
          <a:ln w="12700"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230EBE4-705C-4957-B6F0-E51446960CB8}"/>
              </a:ext>
            </a:extLst>
          </p:cNvPr>
          <p:cNvCxnSpPr>
            <a:stCxn id="24" idx="6"/>
            <a:endCxn id="25" idx="2"/>
          </p:cNvCxnSpPr>
          <p:nvPr/>
        </p:nvCxnSpPr>
        <p:spPr>
          <a:xfrm flipV="1">
            <a:off x="6902244" y="1830472"/>
            <a:ext cx="661090" cy="539637"/>
          </a:xfrm>
          <a:prstGeom prst="line">
            <a:avLst/>
          </a:prstGeom>
          <a:ln w="12700"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9B6B1C4A-3A2E-419D-A394-CE6E5F40E6D4}"/>
              </a:ext>
            </a:extLst>
          </p:cNvPr>
          <p:cNvCxnSpPr>
            <a:stCxn id="24" idx="5"/>
            <a:endCxn id="26" idx="2"/>
          </p:cNvCxnSpPr>
          <p:nvPr/>
        </p:nvCxnSpPr>
        <p:spPr>
          <a:xfrm>
            <a:off x="6803530" y="2589137"/>
            <a:ext cx="792807" cy="536970"/>
          </a:xfrm>
          <a:prstGeom prst="line">
            <a:avLst/>
          </a:prstGeom>
          <a:ln w="12700"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2B3048B-7D34-496C-982C-E7AFBA6DDEC1}"/>
              </a:ext>
            </a:extLst>
          </p:cNvPr>
          <p:cNvSpPr/>
          <p:nvPr/>
        </p:nvSpPr>
        <p:spPr>
          <a:xfrm>
            <a:off x="5338088" y="4568117"/>
            <a:ext cx="2771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Edge : My Location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부터 </a:t>
            </a:r>
            <a:r>
              <a:rPr lang="en-US" altLang="ko-KR" sz="11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x,y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좌표 거리</a:t>
            </a:r>
            <a:endParaRPr lang="en-US" altLang="ko-KR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Weight : 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유동인구 </a:t>
            </a:r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* 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떨어진 거리</a:t>
            </a:r>
            <a:endParaRPr lang="en-US" altLang="ko-KR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FC08D82-5402-4603-8E48-7558FD33A45A}"/>
              </a:ext>
            </a:extLst>
          </p:cNvPr>
          <p:cNvSpPr/>
          <p:nvPr/>
        </p:nvSpPr>
        <p:spPr>
          <a:xfrm>
            <a:off x="7612936" y="455835"/>
            <a:ext cx="14350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Class [</a:t>
            </a:r>
            <a:r>
              <a:rPr lang="en-US" altLang="ko-KR" sz="12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Seoul_City</a:t>
            </a:r>
            <a:r>
              <a:rPr lang="en-US" altLang="ko-KR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]</a:t>
            </a:r>
            <a:endParaRPr lang="ko-KR" altLang="en-US" sz="1200" dirty="0">
              <a:solidFill>
                <a:srgbClr val="FF6969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245056D-07C1-4753-A0E5-E4C04E9A63A0}"/>
              </a:ext>
            </a:extLst>
          </p:cNvPr>
          <p:cNvCxnSpPr>
            <a:cxnSpLocks/>
            <a:stCxn id="3" idx="2"/>
            <a:endCxn id="29" idx="7"/>
          </p:cNvCxnSpPr>
          <p:nvPr/>
        </p:nvCxnSpPr>
        <p:spPr>
          <a:xfrm flipH="1">
            <a:off x="5435378" y="887107"/>
            <a:ext cx="792807" cy="724337"/>
          </a:xfrm>
          <a:prstGeom prst="line">
            <a:avLst/>
          </a:prstGeom>
          <a:ln w="12700"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3E7A6BF-65E8-4851-B1CF-92A6DCBB3373}"/>
              </a:ext>
            </a:extLst>
          </p:cNvPr>
          <p:cNvCxnSpPr>
            <a:cxnSpLocks/>
            <a:stCxn id="28" idx="0"/>
            <a:endCxn id="29" idx="4"/>
          </p:cNvCxnSpPr>
          <p:nvPr/>
        </p:nvCxnSpPr>
        <p:spPr>
          <a:xfrm flipH="1" flipV="1">
            <a:off x="5197063" y="2140226"/>
            <a:ext cx="144016" cy="829034"/>
          </a:xfrm>
          <a:prstGeom prst="line">
            <a:avLst/>
          </a:prstGeom>
          <a:ln w="12700"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26126E4-0787-4D6C-8026-8390027894F7}"/>
              </a:ext>
            </a:extLst>
          </p:cNvPr>
          <p:cNvCxnSpPr>
            <a:cxnSpLocks/>
            <a:stCxn id="27" idx="2"/>
            <a:endCxn id="28" idx="5"/>
          </p:cNvCxnSpPr>
          <p:nvPr/>
        </p:nvCxnSpPr>
        <p:spPr>
          <a:xfrm flipH="1" flipV="1">
            <a:off x="5579394" y="3498042"/>
            <a:ext cx="648790" cy="516344"/>
          </a:xfrm>
          <a:prstGeom prst="line">
            <a:avLst/>
          </a:prstGeom>
          <a:ln w="12700"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6D2A775-7028-4CDD-B4E9-C610451CFAFF}"/>
              </a:ext>
            </a:extLst>
          </p:cNvPr>
          <p:cNvCxnSpPr>
            <a:cxnSpLocks/>
            <a:stCxn id="26" idx="4"/>
            <a:endCxn id="27" idx="6"/>
          </p:cNvCxnSpPr>
          <p:nvPr/>
        </p:nvCxnSpPr>
        <p:spPr>
          <a:xfrm flipH="1">
            <a:off x="6902243" y="3435860"/>
            <a:ext cx="1031124" cy="578526"/>
          </a:xfrm>
          <a:prstGeom prst="line">
            <a:avLst/>
          </a:prstGeom>
          <a:ln w="12700"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D48D8C3-FAD8-4A21-8E1C-1DC6F06459EC}"/>
              </a:ext>
            </a:extLst>
          </p:cNvPr>
          <p:cNvCxnSpPr>
            <a:cxnSpLocks/>
            <a:stCxn id="26" idx="0"/>
            <a:endCxn id="25" idx="4"/>
          </p:cNvCxnSpPr>
          <p:nvPr/>
        </p:nvCxnSpPr>
        <p:spPr>
          <a:xfrm flipH="1" flipV="1">
            <a:off x="7900364" y="2140225"/>
            <a:ext cx="33003" cy="676128"/>
          </a:xfrm>
          <a:prstGeom prst="line">
            <a:avLst/>
          </a:prstGeom>
          <a:ln w="12700"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8094E5C-A78F-4BB4-B93C-458235851857}"/>
              </a:ext>
            </a:extLst>
          </p:cNvPr>
          <p:cNvCxnSpPr>
            <a:cxnSpLocks/>
            <a:stCxn id="3" idx="6"/>
            <a:endCxn id="25" idx="0"/>
          </p:cNvCxnSpPr>
          <p:nvPr/>
        </p:nvCxnSpPr>
        <p:spPr>
          <a:xfrm>
            <a:off x="6902244" y="887107"/>
            <a:ext cx="998120" cy="633611"/>
          </a:xfrm>
          <a:prstGeom prst="line">
            <a:avLst/>
          </a:prstGeom>
          <a:ln w="12700"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3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11" y="24366"/>
            <a:ext cx="3644098" cy="369332"/>
            <a:chOff x="3923928" y="1310956"/>
            <a:chExt cx="5056830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4696170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 Solving(Scenario</a:t>
              </a:r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기반</a:t>
              </a:r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2EE863-057A-4064-8DE8-700771B9ACE9}"/>
              </a:ext>
            </a:extLst>
          </p:cNvPr>
          <p:cNvSpPr/>
          <p:nvPr/>
        </p:nvSpPr>
        <p:spPr>
          <a:xfrm>
            <a:off x="734291" y="2627605"/>
            <a:ext cx="2952328" cy="411510"/>
          </a:xfrm>
          <a:prstGeom prst="rect">
            <a:avLst/>
          </a:prstGeom>
          <a:solidFill>
            <a:srgbClr val="FFD1D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서울시 행정구역 선택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2628C8-F70D-4730-BE2A-F16663471496}"/>
              </a:ext>
            </a:extLst>
          </p:cNvPr>
          <p:cNvSpPr/>
          <p:nvPr/>
        </p:nvSpPr>
        <p:spPr>
          <a:xfrm>
            <a:off x="734291" y="3540229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 구역 내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Graph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생성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37F5A0-DF8E-4A72-B6FF-2225FF21D6CF}"/>
              </a:ext>
            </a:extLst>
          </p:cNvPr>
          <p:cNvSpPr/>
          <p:nvPr/>
        </p:nvSpPr>
        <p:spPr>
          <a:xfrm>
            <a:off x="734291" y="802357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데이트를 위한 기본 경로 카테고리 선택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3DD8BB-6692-4A2C-B09C-33772B6A0F28}"/>
              </a:ext>
            </a:extLst>
          </p:cNvPr>
          <p:cNvSpPr/>
          <p:nvPr/>
        </p:nvSpPr>
        <p:spPr>
          <a:xfrm>
            <a:off x="748562" y="1714981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사용자의 취향 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 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83BA49-8B73-43F1-BCA2-2D18EFC23770}"/>
              </a:ext>
            </a:extLst>
          </p:cNvPr>
          <p:cNvSpPr/>
          <p:nvPr/>
        </p:nvSpPr>
        <p:spPr>
          <a:xfrm>
            <a:off x="734291" y="4452853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최종 데이트 코스 추천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D27D692A-ADD2-4DD9-9612-1DBACE1D227B}"/>
              </a:ext>
            </a:extLst>
          </p:cNvPr>
          <p:cNvSpPr/>
          <p:nvPr/>
        </p:nvSpPr>
        <p:spPr>
          <a:xfrm>
            <a:off x="2085500" y="1324134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E14B172E-905C-4A30-8CA4-BF0288975872}"/>
              </a:ext>
            </a:extLst>
          </p:cNvPr>
          <p:cNvSpPr/>
          <p:nvPr/>
        </p:nvSpPr>
        <p:spPr>
          <a:xfrm>
            <a:off x="2085500" y="2222562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3CA53C0A-D193-4F7A-8A7C-8530549B03DC}"/>
              </a:ext>
            </a:extLst>
          </p:cNvPr>
          <p:cNvSpPr/>
          <p:nvPr/>
        </p:nvSpPr>
        <p:spPr>
          <a:xfrm>
            <a:off x="2085500" y="3131467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33D9D472-B124-43CA-AA6A-5D17038F1473}"/>
              </a:ext>
            </a:extLst>
          </p:cNvPr>
          <p:cNvSpPr/>
          <p:nvPr/>
        </p:nvSpPr>
        <p:spPr>
          <a:xfrm>
            <a:off x="2085500" y="4031393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EBB198B-190E-4826-95F4-1A3559DD2104}"/>
              </a:ext>
            </a:extLst>
          </p:cNvPr>
          <p:cNvSpPr/>
          <p:nvPr/>
        </p:nvSpPr>
        <p:spPr>
          <a:xfrm>
            <a:off x="6948264" y="582713"/>
            <a:ext cx="674059" cy="61950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도봉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B9C53EC-45FB-4D1B-8376-E7B8607561C9}"/>
              </a:ext>
            </a:extLst>
          </p:cNvPr>
          <p:cNvSpPr/>
          <p:nvPr/>
        </p:nvSpPr>
        <p:spPr>
          <a:xfrm>
            <a:off x="6948264" y="2065715"/>
            <a:ext cx="674059" cy="619507"/>
          </a:xfrm>
          <a:prstGeom prst="ellipse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성북</a:t>
            </a:r>
            <a:endParaRPr lang="en-US" altLang="ko-KR" sz="11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(My)</a:t>
            </a:r>
            <a:endParaRPr lang="ko-KR" altLang="en-US" sz="11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F9F092B-34D9-4A67-8E61-00CAE276EE8F}"/>
              </a:ext>
            </a:extLst>
          </p:cNvPr>
          <p:cNvSpPr/>
          <p:nvPr/>
        </p:nvSpPr>
        <p:spPr>
          <a:xfrm>
            <a:off x="8283413" y="1526078"/>
            <a:ext cx="674059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노원</a:t>
            </a:r>
            <a:endParaRPr lang="en-US" altLang="ko-KR" sz="11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3537F39-FE12-4A1B-99E4-136DF00BE6D7}"/>
              </a:ext>
            </a:extLst>
          </p:cNvPr>
          <p:cNvSpPr/>
          <p:nvPr/>
        </p:nvSpPr>
        <p:spPr>
          <a:xfrm>
            <a:off x="8316416" y="2821713"/>
            <a:ext cx="674059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중랑</a:t>
            </a:r>
            <a:endParaRPr lang="en-US" altLang="ko-KR" sz="11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09FBBCF-0946-4AF7-A8A8-C1315A8E6F19}"/>
              </a:ext>
            </a:extLst>
          </p:cNvPr>
          <p:cNvSpPr/>
          <p:nvPr/>
        </p:nvSpPr>
        <p:spPr>
          <a:xfrm>
            <a:off x="6948263" y="3709992"/>
            <a:ext cx="674059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동대문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87B850EF-18FD-43D8-8BF6-5006008DF260}"/>
              </a:ext>
            </a:extLst>
          </p:cNvPr>
          <p:cNvSpPr/>
          <p:nvPr/>
        </p:nvSpPr>
        <p:spPr>
          <a:xfrm>
            <a:off x="5724128" y="2974620"/>
            <a:ext cx="674059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종로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F7D7D84-030F-44FF-996C-A8E7E363887C}"/>
              </a:ext>
            </a:extLst>
          </p:cNvPr>
          <p:cNvSpPr/>
          <p:nvPr/>
        </p:nvSpPr>
        <p:spPr>
          <a:xfrm>
            <a:off x="5580113" y="1526079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은평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3943CBB-9AC3-4213-9CB8-B6D523561B5F}"/>
              </a:ext>
            </a:extLst>
          </p:cNvPr>
          <p:cNvCxnSpPr>
            <a:stCxn id="24" idx="0"/>
            <a:endCxn id="3" idx="4"/>
          </p:cNvCxnSpPr>
          <p:nvPr/>
        </p:nvCxnSpPr>
        <p:spPr>
          <a:xfrm flipV="1">
            <a:off x="7285294" y="1202220"/>
            <a:ext cx="0" cy="863495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BAA3D48-C082-45B7-9BC2-CE02FB553F2A}"/>
              </a:ext>
            </a:extLst>
          </p:cNvPr>
          <p:cNvCxnSpPr>
            <a:stCxn id="24" idx="2"/>
            <a:endCxn id="29" idx="5"/>
          </p:cNvCxnSpPr>
          <p:nvPr/>
        </p:nvCxnSpPr>
        <p:spPr>
          <a:xfrm flipH="1" flipV="1">
            <a:off x="6155457" y="2054861"/>
            <a:ext cx="792807" cy="320608"/>
          </a:xfrm>
          <a:prstGeom prst="line">
            <a:avLst/>
          </a:prstGeom>
          <a:ln w="12700"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1B7AEE4-F9E0-4674-A0C0-EE9D9799E7AA}"/>
              </a:ext>
            </a:extLst>
          </p:cNvPr>
          <p:cNvCxnSpPr>
            <a:stCxn id="24" idx="3"/>
            <a:endCxn id="28" idx="6"/>
          </p:cNvCxnSpPr>
          <p:nvPr/>
        </p:nvCxnSpPr>
        <p:spPr>
          <a:xfrm flipH="1">
            <a:off x="6398187" y="2594497"/>
            <a:ext cx="648791" cy="689877"/>
          </a:xfrm>
          <a:prstGeom prst="line">
            <a:avLst/>
          </a:prstGeom>
          <a:ln w="12700"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8022E13-CDB9-40A8-8CF0-E7809A587199}"/>
              </a:ext>
            </a:extLst>
          </p:cNvPr>
          <p:cNvCxnSpPr>
            <a:stCxn id="24" idx="4"/>
            <a:endCxn id="27" idx="0"/>
          </p:cNvCxnSpPr>
          <p:nvPr/>
        </p:nvCxnSpPr>
        <p:spPr>
          <a:xfrm flipH="1">
            <a:off x="7285293" y="2685222"/>
            <a:ext cx="1" cy="1024770"/>
          </a:xfrm>
          <a:prstGeom prst="line">
            <a:avLst/>
          </a:prstGeom>
          <a:ln w="12700"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230EBE4-705C-4957-B6F0-E51446960CB8}"/>
              </a:ext>
            </a:extLst>
          </p:cNvPr>
          <p:cNvCxnSpPr>
            <a:stCxn id="24" idx="6"/>
            <a:endCxn id="25" idx="2"/>
          </p:cNvCxnSpPr>
          <p:nvPr/>
        </p:nvCxnSpPr>
        <p:spPr>
          <a:xfrm flipV="1">
            <a:off x="7622323" y="1835832"/>
            <a:ext cx="661090" cy="539637"/>
          </a:xfrm>
          <a:prstGeom prst="line">
            <a:avLst/>
          </a:prstGeom>
          <a:ln w="12700"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9B6B1C4A-3A2E-419D-A394-CE6E5F40E6D4}"/>
              </a:ext>
            </a:extLst>
          </p:cNvPr>
          <p:cNvCxnSpPr>
            <a:stCxn id="24" idx="5"/>
            <a:endCxn id="26" idx="2"/>
          </p:cNvCxnSpPr>
          <p:nvPr/>
        </p:nvCxnSpPr>
        <p:spPr>
          <a:xfrm>
            <a:off x="7523609" y="2594497"/>
            <a:ext cx="792807" cy="536970"/>
          </a:xfrm>
          <a:prstGeom prst="line">
            <a:avLst/>
          </a:prstGeom>
          <a:ln w="12700"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2B3048B-7D34-496C-982C-E7AFBA6DDEC1}"/>
              </a:ext>
            </a:extLst>
          </p:cNvPr>
          <p:cNvSpPr/>
          <p:nvPr/>
        </p:nvSpPr>
        <p:spPr>
          <a:xfrm>
            <a:off x="5912615" y="4513958"/>
            <a:ext cx="330143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Edge : My Location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부터 </a:t>
            </a:r>
            <a:r>
              <a:rPr lang="en-US" altLang="ko-KR" sz="11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x,y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좌표 거리</a:t>
            </a:r>
            <a:endParaRPr lang="en-US" altLang="ko-KR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Weight : 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유동인구 </a:t>
            </a:r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* 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떨어진 거리 </a:t>
            </a:r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* 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데이트 장소 수</a:t>
            </a:r>
            <a:endParaRPr lang="en-US" altLang="ko-KR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7E7D86E-21CC-45D4-B26C-75D18458BA9A}"/>
              </a:ext>
            </a:extLst>
          </p:cNvPr>
          <p:cNvSpPr/>
          <p:nvPr/>
        </p:nvSpPr>
        <p:spPr>
          <a:xfrm>
            <a:off x="6374155" y="2685222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10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D8FBA50-C5EA-4E87-9DE0-446753F3A4B7}"/>
              </a:ext>
            </a:extLst>
          </p:cNvPr>
          <p:cNvSpPr/>
          <p:nvPr/>
        </p:nvSpPr>
        <p:spPr>
          <a:xfrm>
            <a:off x="6567485" y="1982336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5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76DE9FA-BECC-42A1-9359-6FB8F0B2F707}"/>
              </a:ext>
            </a:extLst>
          </p:cNvPr>
          <p:cNvSpPr/>
          <p:nvPr/>
        </p:nvSpPr>
        <p:spPr>
          <a:xfrm>
            <a:off x="7310828" y="1597270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3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C622831-06E4-4A5E-A922-3DB41E9FCB9E}"/>
              </a:ext>
            </a:extLst>
          </p:cNvPr>
          <p:cNvSpPr/>
          <p:nvPr/>
        </p:nvSpPr>
        <p:spPr>
          <a:xfrm>
            <a:off x="7910155" y="2210898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8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5B23072-BD61-458E-80E1-2D1BFDCD1771}"/>
              </a:ext>
            </a:extLst>
          </p:cNvPr>
          <p:cNvSpPr/>
          <p:nvPr/>
        </p:nvSpPr>
        <p:spPr>
          <a:xfrm>
            <a:off x="7734786" y="2946832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7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A8A3B12-C33E-491B-BA26-DDD13698EE20}"/>
              </a:ext>
            </a:extLst>
          </p:cNvPr>
          <p:cNvSpPr/>
          <p:nvPr/>
        </p:nvSpPr>
        <p:spPr>
          <a:xfrm>
            <a:off x="7041010" y="3241792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6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4DFDD17-97D8-4A62-94E6-235E0F569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137796"/>
              </p:ext>
            </p:extLst>
          </p:nvPr>
        </p:nvGraphicFramePr>
        <p:xfrm>
          <a:off x="3789655" y="802357"/>
          <a:ext cx="1673926" cy="1295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926">
                  <a:extLst>
                    <a:ext uri="{9D8B030D-6E8A-4147-A177-3AD203B41FA5}">
                      <a16:colId xmlns:a16="http://schemas.microsoft.com/office/drawing/2014/main" val="2464079591"/>
                    </a:ext>
                  </a:extLst>
                </a:gridCol>
              </a:tblGrid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Tag</a:t>
                      </a:r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에 해당되는 </a:t>
                      </a:r>
                      <a:endParaRPr lang="en-US" altLang="ko-KR" sz="900" b="0" dirty="0">
                        <a:solidFill>
                          <a:sysClr val="windowText" lastClr="000000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데이트 장소 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507134"/>
                  </a:ext>
                </a:extLst>
              </a:tr>
              <a:tr h="232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도봉 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: 4</a:t>
                      </a:r>
                      <a:endParaRPr lang="ko-KR" altLang="en-US" sz="900" b="0" dirty="0">
                        <a:solidFill>
                          <a:sysClr val="windowText" lastClr="000000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8687052"/>
                  </a:ext>
                </a:extLst>
              </a:tr>
              <a:tr h="232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은평 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: 3</a:t>
                      </a:r>
                      <a:endParaRPr lang="ko-KR" altLang="en-US" sz="900" b="0" dirty="0">
                        <a:solidFill>
                          <a:sysClr val="windowText" lastClr="000000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3613034"/>
                  </a:ext>
                </a:extLst>
              </a:tr>
              <a:tr h="232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노원 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: 5</a:t>
                      </a:r>
                      <a:endParaRPr lang="ko-KR" altLang="en-US" sz="900" b="0" dirty="0">
                        <a:solidFill>
                          <a:sysClr val="windowText" lastClr="000000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7223446"/>
                  </a:ext>
                </a:extLst>
              </a:tr>
              <a:tr h="232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동대문 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: 6</a:t>
                      </a:r>
                      <a:endParaRPr lang="ko-KR" altLang="en-US" sz="900" b="0" dirty="0">
                        <a:solidFill>
                          <a:sysClr val="windowText" lastClr="000000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1242301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519B2BF9-59D4-4A15-A213-F22CB6053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326640"/>
              </p:ext>
            </p:extLst>
          </p:nvPr>
        </p:nvGraphicFramePr>
        <p:xfrm>
          <a:off x="3789655" y="2250209"/>
          <a:ext cx="1673926" cy="1239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926">
                  <a:extLst>
                    <a:ext uri="{9D8B030D-6E8A-4147-A177-3AD203B41FA5}">
                      <a16:colId xmlns:a16="http://schemas.microsoft.com/office/drawing/2014/main" val="2464079591"/>
                    </a:ext>
                  </a:extLst>
                </a:gridCol>
              </a:tblGrid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유동인구 순위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507134"/>
                  </a:ext>
                </a:extLst>
              </a:tr>
              <a:tr h="232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은평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8687052"/>
                  </a:ext>
                </a:extLst>
              </a:tr>
              <a:tr h="232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도봉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3613034"/>
                  </a:ext>
                </a:extLst>
              </a:tr>
              <a:tr h="232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노원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7223446"/>
                  </a:ext>
                </a:extLst>
              </a:tr>
              <a:tr h="232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동대문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1242301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B65143D1-EB5A-4AE5-B8D9-31CFDE1A9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581645"/>
              </p:ext>
            </p:extLst>
          </p:nvPr>
        </p:nvGraphicFramePr>
        <p:xfrm>
          <a:off x="3789655" y="3576001"/>
          <a:ext cx="1673926" cy="1239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926">
                  <a:extLst>
                    <a:ext uri="{9D8B030D-6E8A-4147-A177-3AD203B41FA5}">
                      <a16:colId xmlns:a16="http://schemas.microsoft.com/office/drawing/2014/main" val="2464079591"/>
                    </a:ext>
                  </a:extLst>
                </a:gridCol>
              </a:tblGrid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내 위치로부터 떨어진 거리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507134"/>
                  </a:ext>
                </a:extLst>
              </a:tr>
              <a:tr h="232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도봉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8687052"/>
                  </a:ext>
                </a:extLst>
              </a:tr>
              <a:tr h="232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동대문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3613034"/>
                  </a:ext>
                </a:extLst>
              </a:tr>
              <a:tr h="232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노원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7223446"/>
                  </a:ext>
                </a:extLst>
              </a:tr>
              <a:tr h="232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중랑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1242301"/>
                  </a:ext>
                </a:extLst>
              </a:tr>
            </a:tbl>
          </a:graphicData>
        </a:graphic>
      </p:graphicFrame>
      <p:sp>
        <p:nvSpPr>
          <p:cNvPr id="40" name="직사각형 39">
            <a:extLst>
              <a:ext uri="{FF2B5EF4-FFF2-40B4-BE49-F238E27FC236}">
                <a16:creationId xmlns:a16="http://schemas.microsoft.com/office/drawing/2014/main" id="{DC795BAF-19FC-48A2-B3C0-17892BDB6DE3}"/>
              </a:ext>
            </a:extLst>
          </p:cNvPr>
          <p:cNvSpPr/>
          <p:nvPr/>
        </p:nvSpPr>
        <p:spPr>
          <a:xfrm>
            <a:off x="7612936" y="455835"/>
            <a:ext cx="14350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Class [</a:t>
            </a:r>
            <a:r>
              <a:rPr lang="en-US" altLang="ko-KR" sz="12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Seoul_City</a:t>
            </a:r>
            <a:r>
              <a:rPr lang="en-US" altLang="ko-KR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]</a:t>
            </a:r>
            <a:endParaRPr lang="ko-KR" altLang="en-US" sz="1200" dirty="0">
              <a:solidFill>
                <a:srgbClr val="FF6969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9351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11" y="24366"/>
            <a:ext cx="3644098" cy="369332"/>
            <a:chOff x="3923928" y="1310956"/>
            <a:chExt cx="5056830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4696170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 Solving(Scenario</a:t>
              </a:r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기반</a:t>
              </a:r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2EE863-057A-4064-8DE8-700771B9ACE9}"/>
              </a:ext>
            </a:extLst>
          </p:cNvPr>
          <p:cNvSpPr/>
          <p:nvPr/>
        </p:nvSpPr>
        <p:spPr>
          <a:xfrm>
            <a:off x="734291" y="2627605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서울시 행정구역 선택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2628C8-F70D-4730-BE2A-F16663471496}"/>
              </a:ext>
            </a:extLst>
          </p:cNvPr>
          <p:cNvSpPr/>
          <p:nvPr/>
        </p:nvSpPr>
        <p:spPr>
          <a:xfrm>
            <a:off x="734291" y="3540229"/>
            <a:ext cx="2952328" cy="411510"/>
          </a:xfrm>
          <a:prstGeom prst="rect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 구역 내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Graph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생성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37F5A0-DF8E-4A72-B6FF-2225FF21D6CF}"/>
              </a:ext>
            </a:extLst>
          </p:cNvPr>
          <p:cNvSpPr/>
          <p:nvPr/>
        </p:nvSpPr>
        <p:spPr>
          <a:xfrm>
            <a:off x="734291" y="802357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데이트를 위한 기본 경로 카테고리 선택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3DD8BB-6692-4A2C-B09C-33772B6A0F28}"/>
              </a:ext>
            </a:extLst>
          </p:cNvPr>
          <p:cNvSpPr/>
          <p:nvPr/>
        </p:nvSpPr>
        <p:spPr>
          <a:xfrm>
            <a:off x="748562" y="1714981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사용자의 취향 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 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83BA49-8B73-43F1-BCA2-2D18EFC23770}"/>
              </a:ext>
            </a:extLst>
          </p:cNvPr>
          <p:cNvSpPr/>
          <p:nvPr/>
        </p:nvSpPr>
        <p:spPr>
          <a:xfrm>
            <a:off x="734291" y="4452853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최종 데이트 코스 추천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D27D692A-ADD2-4DD9-9612-1DBACE1D227B}"/>
              </a:ext>
            </a:extLst>
          </p:cNvPr>
          <p:cNvSpPr/>
          <p:nvPr/>
        </p:nvSpPr>
        <p:spPr>
          <a:xfrm>
            <a:off x="2085500" y="1324134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E14B172E-905C-4A30-8CA4-BF0288975872}"/>
              </a:ext>
            </a:extLst>
          </p:cNvPr>
          <p:cNvSpPr/>
          <p:nvPr/>
        </p:nvSpPr>
        <p:spPr>
          <a:xfrm>
            <a:off x="2085500" y="2222562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3CA53C0A-D193-4F7A-8A7C-8530549B03DC}"/>
              </a:ext>
            </a:extLst>
          </p:cNvPr>
          <p:cNvSpPr/>
          <p:nvPr/>
        </p:nvSpPr>
        <p:spPr>
          <a:xfrm>
            <a:off x="2085500" y="3131467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33D9D472-B124-43CA-AA6A-5D17038F1473}"/>
              </a:ext>
            </a:extLst>
          </p:cNvPr>
          <p:cNvSpPr/>
          <p:nvPr/>
        </p:nvSpPr>
        <p:spPr>
          <a:xfrm>
            <a:off x="2085500" y="4031393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22E8ECD-DB5C-4DAB-9248-590F9F23783B}"/>
              </a:ext>
            </a:extLst>
          </p:cNvPr>
          <p:cNvGrpSpPr/>
          <p:nvPr/>
        </p:nvGrpSpPr>
        <p:grpSpPr>
          <a:xfrm>
            <a:off x="4332744" y="730881"/>
            <a:ext cx="4076965" cy="461665"/>
            <a:chOff x="4716016" y="777279"/>
            <a:chExt cx="4076965" cy="461665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894D48C9-BE12-4D60-98DC-4757E3ACCDA4}"/>
                </a:ext>
              </a:extLst>
            </p:cNvPr>
            <p:cNvSpPr/>
            <p:nvPr/>
          </p:nvSpPr>
          <p:spPr>
            <a:xfrm>
              <a:off x="6732240" y="802357"/>
              <a:ext cx="2060741" cy="411511"/>
            </a:xfrm>
            <a:prstGeom prst="roundRect">
              <a:avLst/>
            </a:prstGeom>
            <a:solidFill>
              <a:srgbClr val="FFD1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도봉구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C4189A2-A62E-4E82-A77B-B07888B1CB29}"/>
                </a:ext>
              </a:extLst>
            </p:cNvPr>
            <p:cNvSpPr txBox="1"/>
            <p:nvPr/>
          </p:nvSpPr>
          <p:spPr>
            <a:xfrm>
              <a:off x="4716016" y="777279"/>
              <a:ext cx="24670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SELECT CITY</a:t>
              </a:r>
            </a:p>
          </p:txBody>
        </p:sp>
      </p:grp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5EEAAEF-457A-4852-863D-2D0A0F6727E7}"/>
              </a:ext>
            </a:extLst>
          </p:cNvPr>
          <p:cNvSpPr/>
          <p:nvPr/>
        </p:nvSpPr>
        <p:spPr>
          <a:xfrm>
            <a:off x="4427012" y="2525347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맛집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C0907E50-51F7-45A2-A568-0D9DB9DD2B1A}"/>
              </a:ext>
            </a:extLst>
          </p:cNvPr>
          <p:cNvSpPr/>
          <p:nvPr/>
        </p:nvSpPr>
        <p:spPr>
          <a:xfrm>
            <a:off x="6049245" y="2523224"/>
            <a:ext cx="929090" cy="411511"/>
          </a:xfrm>
          <a:prstGeom prst="round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카페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FAC4E80-F82E-45A4-A167-96494DDE2D0A}"/>
              </a:ext>
            </a:extLst>
          </p:cNvPr>
          <p:cNvSpPr/>
          <p:nvPr/>
        </p:nvSpPr>
        <p:spPr>
          <a:xfrm>
            <a:off x="7677026" y="2525347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놀거리</a:t>
            </a:r>
            <a:endParaRPr lang="ko-KR" altLang="en-US" sz="14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824E286-B3D0-4033-B514-83FCC915CD19}"/>
              </a:ext>
            </a:extLst>
          </p:cNvPr>
          <p:cNvSpPr/>
          <p:nvPr/>
        </p:nvSpPr>
        <p:spPr>
          <a:xfrm>
            <a:off x="4427012" y="1920735"/>
            <a:ext cx="2060741" cy="411511"/>
          </a:xfrm>
          <a:prstGeom prst="round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데이트 시작 시간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&gt; 12:00</a:t>
            </a:r>
            <a:endParaRPr lang="ko-KR" altLang="en-US" sz="12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6C22DFB-D953-43D9-B71E-D7CC36C83BBB}"/>
              </a:ext>
            </a:extLst>
          </p:cNvPr>
          <p:cNvSpPr/>
          <p:nvPr/>
        </p:nvSpPr>
        <p:spPr>
          <a:xfrm>
            <a:off x="6537503" y="1920735"/>
            <a:ext cx="2060741" cy="411511"/>
          </a:xfrm>
          <a:prstGeom prst="round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데이트 종료 시간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&gt; 16:00</a:t>
            </a:r>
            <a:endParaRPr lang="ko-KR" altLang="en-US" sz="12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20A9E9-961A-4253-AF29-0DDBE70C691F}"/>
              </a:ext>
            </a:extLst>
          </p:cNvPr>
          <p:cNvSpPr txBox="1"/>
          <p:nvPr/>
        </p:nvSpPr>
        <p:spPr>
          <a:xfrm>
            <a:off x="4332743" y="1318833"/>
            <a:ext cx="2467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INFORMATION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CAC13653-7259-4510-A595-8B19F4A33513}"/>
              </a:ext>
            </a:extLst>
          </p:cNvPr>
          <p:cNvSpPr/>
          <p:nvPr/>
        </p:nvSpPr>
        <p:spPr>
          <a:xfrm>
            <a:off x="4427012" y="3073829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산책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1010A869-7AE5-427D-AAE2-1150AECA5C73}"/>
              </a:ext>
            </a:extLst>
          </p:cNvPr>
          <p:cNvSpPr/>
          <p:nvPr/>
        </p:nvSpPr>
        <p:spPr>
          <a:xfrm>
            <a:off x="6627655" y="3073829"/>
            <a:ext cx="929090" cy="411511"/>
          </a:xfrm>
          <a:prstGeom prst="round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사진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BD50D54F-C0E8-436E-9600-B25CA5EFF8BB}"/>
              </a:ext>
            </a:extLst>
          </p:cNvPr>
          <p:cNvSpPr/>
          <p:nvPr/>
        </p:nvSpPr>
        <p:spPr>
          <a:xfrm>
            <a:off x="7698260" y="3073829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여유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8985695-369F-4634-8389-F53DE5BE4D61}"/>
              </a:ext>
            </a:extLst>
          </p:cNvPr>
          <p:cNvGrpSpPr/>
          <p:nvPr/>
        </p:nvGrpSpPr>
        <p:grpSpPr>
          <a:xfrm>
            <a:off x="4347552" y="3734282"/>
            <a:ext cx="4076965" cy="461665"/>
            <a:chOff x="4716016" y="777279"/>
            <a:chExt cx="4076965" cy="461665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42C22981-EE72-46AD-B505-F0CCC92B11EC}"/>
                </a:ext>
              </a:extLst>
            </p:cNvPr>
            <p:cNvSpPr/>
            <p:nvPr/>
          </p:nvSpPr>
          <p:spPr>
            <a:xfrm>
              <a:off x="6732240" y="802357"/>
              <a:ext cx="2060741" cy="411511"/>
            </a:xfrm>
            <a:prstGeom prst="roundRect">
              <a:avLst/>
            </a:prstGeom>
            <a:solidFill>
              <a:srgbClr val="FFD1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높음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9B45AA0-370A-487D-9313-27D4CC56DFCB}"/>
                </a:ext>
              </a:extLst>
            </p:cNvPr>
            <p:cNvSpPr txBox="1"/>
            <p:nvPr/>
          </p:nvSpPr>
          <p:spPr>
            <a:xfrm>
              <a:off x="4716016" y="777279"/>
              <a:ext cx="24670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FINE</a:t>
              </a:r>
              <a:r>
                <a:rPr lang="ko-KR" altLang="en-US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en-US" altLang="ko-KR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DUST</a:t>
              </a:r>
            </a:p>
          </p:txBody>
        </p:sp>
      </p:grp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334B184A-649A-45F3-A7E0-35587D12B5FD}"/>
              </a:ext>
            </a:extLst>
          </p:cNvPr>
          <p:cNvSpPr/>
          <p:nvPr/>
        </p:nvSpPr>
        <p:spPr>
          <a:xfrm>
            <a:off x="5527333" y="3080205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한식</a:t>
            </a:r>
          </a:p>
        </p:txBody>
      </p:sp>
    </p:spTree>
    <p:extLst>
      <p:ext uri="{BB962C8B-B14F-4D97-AF65-F5344CB8AC3E}">
        <p14:creationId xmlns:p14="http://schemas.microsoft.com/office/powerpoint/2010/main" val="752962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11799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71550" y="2387700"/>
            <a:ext cx="2111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Contents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C4A24E0-25C9-42FC-81FF-E03502569E4D}"/>
              </a:ext>
            </a:extLst>
          </p:cNvPr>
          <p:cNvGrpSpPr/>
          <p:nvPr/>
        </p:nvGrpSpPr>
        <p:grpSpPr>
          <a:xfrm>
            <a:off x="1907704" y="2070835"/>
            <a:ext cx="401560" cy="305708"/>
            <a:chOff x="7175297" y="2202803"/>
            <a:chExt cx="401560" cy="305708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E1BD0D9A-0EC5-452D-A0B6-1A0890DA6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15964">
              <a:off x="7271149" y="2202803"/>
              <a:ext cx="305708" cy="305708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43DA3B7F-0E25-4DF4-88B9-E9BFFE7FD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19919">
              <a:off x="7175297" y="2366372"/>
              <a:ext cx="121997" cy="121997"/>
            </a:xfrm>
            <a:prstGeom prst="rect">
              <a:avLst/>
            </a:prstGeom>
          </p:spPr>
        </p:pic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4214B04-4F5F-419B-AE87-14B1B315615E}"/>
              </a:ext>
            </a:extLst>
          </p:cNvPr>
          <p:cNvCxnSpPr/>
          <p:nvPr/>
        </p:nvCxnSpPr>
        <p:spPr>
          <a:xfrm>
            <a:off x="3341270" y="1893245"/>
            <a:ext cx="0" cy="1714559"/>
          </a:xfrm>
          <a:prstGeom prst="line">
            <a:avLst/>
          </a:prstGeom>
          <a:ln w="76200">
            <a:solidFill>
              <a:srgbClr val="FDCF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05CAFD67-0267-4D94-B57C-86C2823D254C}"/>
              </a:ext>
            </a:extLst>
          </p:cNvPr>
          <p:cNvGrpSpPr/>
          <p:nvPr/>
        </p:nvGrpSpPr>
        <p:grpSpPr>
          <a:xfrm>
            <a:off x="3908704" y="1009927"/>
            <a:ext cx="4233372" cy="3401875"/>
            <a:chOff x="3845326" y="647435"/>
            <a:chExt cx="4233372" cy="3401875"/>
          </a:xfrm>
        </p:grpSpPr>
        <p:grpSp>
          <p:nvGrpSpPr>
            <p:cNvPr id="15" name="그룹 14"/>
            <p:cNvGrpSpPr/>
            <p:nvPr/>
          </p:nvGrpSpPr>
          <p:grpSpPr>
            <a:xfrm>
              <a:off x="3850805" y="647435"/>
              <a:ext cx="495955" cy="495955"/>
              <a:chOff x="1331639" y="1650178"/>
              <a:chExt cx="495955" cy="495955"/>
            </a:xfrm>
          </p:grpSpPr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1639" y="1650178"/>
                <a:ext cx="495955" cy="495955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1418354" y="1703023"/>
                <a:ext cx="3225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</a:t>
                </a:r>
                <a:endParaRPr lang="ko-KR" altLang="en-US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2518228-0A8A-4F98-BAA0-7410C41939EA}"/>
                </a:ext>
              </a:extLst>
            </p:cNvPr>
            <p:cNvSpPr txBox="1"/>
            <p:nvPr/>
          </p:nvSpPr>
          <p:spPr>
            <a:xfrm>
              <a:off x="4751633" y="653376"/>
              <a:ext cx="28108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Definition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3970558-E112-4E87-ADD5-355F69AADABF}"/>
                </a:ext>
              </a:extLst>
            </p:cNvPr>
            <p:cNvSpPr txBox="1"/>
            <p:nvPr/>
          </p:nvSpPr>
          <p:spPr>
            <a:xfrm>
              <a:off x="4751633" y="1367788"/>
              <a:ext cx="23171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Project’s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Limits</a:t>
              </a: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3851459" y="1383036"/>
              <a:ext cx="495955" cy="495955"/>
              <a:chOff x="1331639" y="1650178"/>
              <a:chExt cx="495955" cy="495955"/>
            </a:xfrm>
          </p:grpSpPr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1639" y="1650178"/>
                <a:ext cx="495955" cy="495955"/>
              </a:xfrm>
              <a:prstGeom prst="rect">
                <a:avLst/>
              </a:prstGeom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1418354" y="1703023"/>
                <a:ext cx="3225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</a:t>
                </a:r>
                <a:endParaRPr lang="ko-KR" altLang="en-US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DFDB0B4-784E-43C5-961A-28C4C5A69029}"/>
                </a:ext>
              </a:extLst>
            </p:cNvPr>
            <p:cNvSpPr txBox="1"/>
            <p:nvPr/>
          </p:nvSpPr>
          <p:spPr>
            <a:xfrm>
              <a:off x="4751633" y="2119829"/>
              <a:ext cx="33270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Develop Environments</a:t>
              </a:r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3850806" y="2103389"/>
              <a:ext cx="495955" cy="495955"/>
              <a:chOff x="1331639" y="1650178"/>
              <a:chExt cx="495955" cy="495955"/>
            </a:xfrm>
          </p:grpSpPr>
          <p:pic>
            <p:nvPicPr>
              <p:cNvPr id="20" name="그림 1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1639" y="1650178"/>
                <a:ext cx="495955" cy="495955"/>
              </a:xfrm>
              <a:prstGeom prst="rect">
                <a:avLst/>
              </a:prstGeom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1418354" y="1703023"/>
                <a:ext cx="3225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3</a:t>
                </a:r>
                <a:endParaRPr lang="ko-KR" altLang="en-US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2492B606-5BD0-41F5-9E32-D6363D436805}"/>
                </a:ext>
              </a:extLst>
            </p:cNvPr>
            <p:cNvGrpSpPr/>
            <p:nvPr/>
          </p:nvGrpSpPr>
          <p:grpSpPr>
            <a:xfrm>
              <a:off x="3845326" y="2828372"/>
              <a:ext cx="495955" cy="495955"/>
              <a:chOff x="1331639" y="1650178"/>
              <a:chExt cx="495955" cy="495955"/>
            </a:xfrm>
          </p:grpSpPr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AE419CFE-7120-4FF9-8C2E-D968E2BBBD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1639" y="1650178"/>
                <a:ext cx="495955" cy="495955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2C71150-9C8E-4460-A438-ADFA9854FCB0}"/>
                  </a:ext>
                </a:extLst>
              </p:cNvPr>
              <p:cNvSpPr txBox="1"/>
              <p:nvPr/>
            </p:nvSpPr>
            <p:spPr>
              <a:xfrm>
                <a:off x="1418354" y="1703023"/>
                <a:ext cx="3225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4</a:t>
                </a:r>
                <a:endParaRPr lang="ko-KR" altLang="en-US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EA55214-8748-4ABC-93B8-B0D1D49CFEC7}"/>
                </a:ext>
              </a:extLst>
            </p:cNvPr>
            <p:cNvSpPr txBox="1"/>
            <p:nvPr/>
          </p:nvSpPr>
          <p:spPr>
            <a:xfrm>
              <a:off x="4780777" y="2823742"/>
              <a:ext cx="29584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 Solving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5AC73B-D411-4672-A81B-C745C4B2013A}"/>
                </a:ext>
              </a:extLst>
            </p:cNvPr>
            <p:cNvSpPr txBox="1"/>
            <p:nvPr/>
          </p:nvSpPr>
          <p:spPr>
            <a:xfrm>
              <a:off x="4780777" y="3527655"/>
              <a:ext cx="8771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Q&amp;A</a:t>
              </a: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206462E4-1526-48B1-BEE5-32B986C677C5}"/>
                </a:ext>
              </a:extLst>
            </p:cNvPr>
            <p:cNvGrpSpPr/>
            <p:nvPr/>
          </p:nvGrpSpPr>
          <p:grpSpPr>
            <a:xfrm>
              <a:off x="3845326" y="3553355"/>
              <a:ext cx="495955" cy="495955"/>
              <a:chOff x="1331639" y="1650178"/>
              <a:chExt cx="495955" cy="495955"/>
            </a:xfrm>
          </p:grpSpPr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FEA2F438-063E-4DB7-8B73-88C7E2647A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1639" y="1650178"/>
                <a:ext cx="495955" cy="495955"/>
              </a:xfrm>
              <a:prstGeom prst="rect">
                <a:avLst/>
              </a:prstGeom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565614A-27F9-4379-9D7A-1E5D1C01514A}"/>
                  </a:ext>
                </a:extLst>
              </p:cNvPr>
              <p:cNvSpPr txBox="1"/>
              <p:nvPr/>
            </p:nvSpPr>
            <p:spPr>
              <a:xfrm>
                <a:off x="1418354" y="1703023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5</a:t>
                </a:r>
                <a:endParaRPr lang="ko-KR" altLang="en-US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7266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11" y="24366"/>
            <a:ext cx="3644098" cy="369332"/>
            <a:chOff x="3923928" y="1310956"/>
            <a:chExt cx="5056830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4696170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 Solving(Scenario</a:t>
              </a:r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기반</a:t>
              </a:r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2EE863-057A-4064-8DE8-700771B9ACE9}"/>
              </a:ext>
            </a:extLst>
          </p:cNvPr>
          <p:cNvSpPr/>
          <p:nvPr/>
        </p:nvSpPr>
        <p:spPr>
          <a:xfrm>
            <a:off x="734291" y="2627605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서울시 행정구역 선택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2628C8-F70D-4730-BE2A-F16663471496}"/>
              </a:ext>
            </a:extLst>
          </p:cNvPr>
          <p:cNvSpPr/>
          <p:nvPr/>
        </p:nvSpPr>
        <p:spPr>
          <a:xfrm>
            <a:off x="734291" y="3540229"/>
            <a:ext cx="2952328" cy="411510"/>
          </a:xfrm>
          <a:prstGeom prst="rect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 구역 내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Graph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생성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37F5A0-DF8E-4A72-B6FF-2225FF21D6CF}"/>
              </a:ext>
            </a:extLst>
          </p:cNvPr>
          <p:cNvSpPr/>
          <p:nvPr/>
        </p:nvSpPr>
        <p:spPr>
          <a:xfrm>
            <a:off x="734291" y="802357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데이트를 위한 기본 경로 카테고리 선택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3DD8BB-6692-4A2C-B09C-33772B6A0F28}"/>
              </a:ext>
            </a:extLst>
          </p:cNvPr>
          <p:cNvSpPr/>
          <p:nvPr/>
        </p:nvSpPr>
        <p:spPr>
          <a:xfrm>
            <a:off x="748562" y="1714981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사용자의 취향 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 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83BA49-8B73-43F1-BCA2-2D18EFC23770}"/>
              </a:ext>
            </a:extLst>
          </p:cNvPr>
          <p:cNvSpPr/>
          <p:nvPr/>
        </p:nvSpPr>
        <p:spPr>
          <a:xfrm>
            <a:off x="734291" y="4452853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최종 데이트 코스 추천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D27D692A-ADD2-4DD9-9612-1DBACE1D227B}"/>
              </a:ext>
            </a:extLst>
          </p:cNvPr>
          <p:cNvSpPr/>
          <p:nvPr/>
        </p:nvSpPr>
        <p:spPr>
          <a:xfrm>
            <a:off x="2085500" y="1324134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E14B172E-905C-4A30-8CA4-BF0288975872}"/>
              </a:ext>
            </a:extLst>
          </p:cNvPr>
          <p:cNvSpPr/>
          <p:nvPr/>
        </p:nvSpPr>
        <p:spPr>
          <a:xfrm>
            <a:off x="2085500" y="2222562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3CA53C0A-D193-4F7A-8A7C-8530549B03DC}"/>
              </a:ext>
            </a:extLst>
          </p:cNvPr>
          <p:cNvSpPr/>
          <p:nvPr/>
        </p:nvSpPr>
        <p:spPr>
          <a:xfrm>
            <a:off x="2085500" y="3131467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33D9D472-B124-43CA-AA6A-5D17038F1473}"/>
              </a:ext>
            </a:extLst>
          </p:cNvPr>
          <p:cNvSpPr/>
          <p:nvPr/>
        </p:nvSpPr>
        <p:spPr>
          <a:xfrm>
            <a:off x="2085500" y="4031393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5EEAAEF-457A-4852-863D-2D0A0F6727E7}"/>
              </a:ext>
            </a:extLst>
          </p:cNvPr>
          <p:cNvSpPr/>
          <p:nvPr/>
        </p:nvSpPr>
        <p:spPr>
          <a:xfrm>
            <a:off x="4870311" y="811615"/>
            <a:ext cx="929090" cy="411511"/>
          </a:xfrm>
          <a:prstGeom prst="roundRect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맛집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FAC4E80-F82E-45A4-A167-96494DDE2D0A}"/>
              </a:ext>
            </a:extLst>
          </p:cNvPr>
          <p:cNvSpPr/>
          <p:nvPr/>
        </p:nvSpPr>
        <p:spPr>
          <a:xfrm>
            <a:off x="7307201" y="811615"/>
            <a:ext cx="929090" cy="411511"/>
          </a:xfrm>
          <a:prstGeom prst="roundRect">
            <a:avLst/>
          </a:prstGeom>
          <a:solidFill>
            <a:srgbClr val="FF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놀거리</a:t>
            </a:r>
            <a:endParaRPr lang="ko-KR" altLang="en-US" sz="14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BD50D54F-C0E8-436E-9600-B25CA5EFF8BB}"/>
              </a:ext>
            </a:extLst>
          </p:cNvPr>
          <p:cNvSpPr/>
          <p:nvPr/>
        </p:nvSpPr>
        <p:spPr>
          <a:xfrm>
            <a:off x="6890330" y="1299506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여유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F53BEFEA-5B47-4EF9-B6A6-F612CF566645}"/>
              </a:ext>
            </a:extLst>
          </p:cNvPr>
          <p:cNvSpPr/>
          <p:nvPr/>
        </p:nvSpPr>
        <p:spPr>
          <a:xfrm>
            <a:off x="6049245" y="860366"/>
            <a:ext cx="1008112" cy="295491"/>
          </a:xfrm>
          <a:prstGeom prst="right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6F415AE5-D833-491D-889E-0C0E1400B87B}"/>
              </a:ext>
            </a:extLst>
          </p:cNvPr>
          <p:cNvSpPr/>
          <p:nvPr/>
        </p:nvSpPr>
        <p:spPr>
          <a:xfrm>
            <a:off x="4870311" y="1331158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한식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8599272-2635-4E03-8571-9EDCC68BB84D}"/>
              </a:ext>
            </a:extLst>
          </p:cNvPr>
          <p:cNvSpPr/>
          <p:nvPr/>
        </p:nvSpPr>
        <p:spPr>
          <a:xfrm>
            <a:off x="5134471" y="2844415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영의정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한식집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5DF3E87-4A31-4DB5-9009-02B858B79E40}"/>
              </a:ext>
            </a:extLst>
          </p:cNvPr>
          <p:cNvSpPr/>
          <p:nvPr/>
        </p:nvSpPr>
        <p:spPr>
          <a:xfrm>
            <a:off x="4486000" y="2040953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피자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&amp;</a:t>
            </a: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파스타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9424A792-2838-4D6E-8B18-ABFB4C969197}"/>
              </a:ext>
            </a:extLst>
          </p:cNvPr>
          <p:cNvSpPr/>
          <p:nvPr/>
        </p:nvSpPr>
        <p:spPr>
          <a:xfrm>
            <a:off x="3837532" y="2820767"/>
            <a:ext cx="674058" cy="619507"/>
          </a:xfrm>
          <a:prstGeom prst="ellipse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START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8CBB9AF9-4A1D-435C-9646-C5F7B132E9DB}"/>
              </a:ext>
            </a:extLst>
          </p:cNvPr>
          <p:cNvSpPr/>
          <p:nvPr/>
        </p:nvSpPr>
        <p:spPr>
          <a:xfrm>
            <a:off x="4501582" y="3611020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돈부리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C37A43E-B722-4743-9376-F64FFB25482C}"/>
              </a:ext>
            </a:extLst>
          </p:cNvPr>
          <p:cNvSpPr/>
          <p:nvPr/>
        </p:nvSpPr>
        <p:spPr>
          <a:xfrm>
            <a:off x="7920406" y="1299506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산책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F6E6FCE-87F4-4B34-B09B-732FBEC7B5A6}"/>
              </a:ext>
            </a:extLst>
          </p:cNvPr>
          <p:cNvCxnSpPr>
            <a:stCxn id="46" idx="0"/>
            <a:endCxn id="45" idx="2"/>
          </p:cNvCxnSpPr>
          <p:nvPr/>
        </p:nvCxnSpPr>
        <p:spPr>
          <a:xfrm flipV="1">
            <a:off x="4174561" y="2350707"/>
            <a:ext cx="311439" cy="470060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82A98AF-6D29-49BF-BAA0-BF294D3F7988}"/>
              </a:ext>
            </a:extLst>
          </p:cNvPr>
          <p:cNvCxnSpPr>
            <a:stCxn id="46" idx="6"/>
            <a:endCxn id="44" idx="2"/>
          </p:cNvCxnSpPr>
          <p:nvPr/>
        </p:nvCxnSpPr>
        <p:spPr>
          <a:xfrm>
            <a:off x="4511590" y="3130521"/>
            <a:ext cx="622881" cy="23648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89FB98E-1EDF-4AF6-BAA8-CD2AB1D0076E}"/>
              </a:ext>
            </a:extLst>
          </p:cNvPr>
          <p:cNvCxnSpPr>
            <a:stCxn id="46" idx="4"/>
            <a:endCxn id="47" idx="2"/>
          </p:cNvCxnSpPr>
          <p:nvPr/>
        </p:nvCxnSpPr>
        <p:spPr>
          <a:xfrm>
            <a:off x="4174561" y="3440274"/>
            <a:ext cx="327021" cy="480500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929C2DB-5637-4FFC-9010-F424C245386D}"/>
              </a:ext>
            </a:extLst>
          </p:cNvPr>
          <p:cNvSpPr/>
          <p:nvPr/>
        </p:nvSpPr>
        <p:spPr>
          <a:xfrm>
            <a:off x="6585572" y="4693675"/>
            <a:ext cx="330143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Edge : My Location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부터 </a:t>
            </a:r>
            <a:r>
              <a:rPr lang="en-US" altLang="ko-KR" sz="11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x,y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좌표 거리</a:t>
            </a:r>
            <a:endParaRPr lang="en-US" altLang="ko-KR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Weight : 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미세먼지 </a:t>
            </a:r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* TAG 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가중치</a:t>
            </a:r>
            <a:endParaRPr lang="en-US" altLang="ko-KR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1C33EE8-07C3-4404-9C0D-B6D0911372CD}"/>
              </a:ext>
            </a:extLst>
          </p:cNvPr>
          <p:cNvSpPr/>
          <p:nvPr/>
        </p:nvSpPr>
        <p:spPr>
          <a:xfrm>
            <a:off x="7536119" y="455835"/>
            <a:ext cx="15886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Class [</a:t>
            </a:r>
            <a:r>
              <a:rPr lang="en-US" altLang="ko-KR" sz="12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Seoul_Graph</a:t>
            </a:r>
            <a:r>
              <a:rPr lang="en-US" altLang="ko-KR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]</a:t>
            </a:r>
            <a:endParaRPr lang="ko-KR" altLang="en-US" sz="1200" dirty="0">
              <a:solidFill>
                <a:srgbClr val="FF6969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8084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11" y="24366"/>
            <a:ext cx="3644098" cy="369332"/>
            <a:chOff x="3923928" y="1310956"/>
            <a:chExt cx="5056830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4696170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 Solving(Scenario</a:t>
              </a:r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기반</a:t>
              </a:r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2EE863-057A-4064-8DE8-700771B9ACE9}"/>
              </a:ext>
            </a:extLst>
          </p:cNvPr>
          <p:cNvSpPr/>
          <p:nvPr/>
        </p:nvSpPr>
        <p:spPr>
          <a:xfrm>
            <a:off x="734291" y="2627605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서울시 행정구역 선택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2628C8-F70D-4730-BE2A-F16663471496}"/>
              </a:ext>
            </a:extLst>
          </p:cNvPr>
          <p:cNvSpPr/>
          <p:nvPr/>
        </p:nvSpPr>
        <p:spPr>
          <a:xfrm>
            <a:off x="734291" y="3540229"/>
            <a:ext cx="2952328" cy="411510"/>
          </a:xfrm>
          <a:prstGeom prst="rect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 구역 내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Graph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생성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37F5A0-DF8E-4A72-B6FF-2225FF21D6CF}"/>
              </a:ext>
            </a:extLst>
          </p:cNvPr>
          <p:cNvSpPr/>
          <p:nvPr/>
        </p:nvSpPr>
        <p:spPr>
          <a:xfrm>
            <a:off x="734291" y="802357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데이트를 위한 기본 경로 카테고리 선택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3DD8BB-6692-4A2C-B09C-33772B6A0F28}"/>
              </a:ext>
            </a:extLst>
          </p:cNvPr>
          <p:cNvSpPr/>
          <p:nvPr/>
        </p:nvSpPr>
        <p:spPr>
          <a:xfrm>
            <a:off x="748562" y="1714981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사용자의 취향 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 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83BA49-8B73-43F1-BCA2-2D18EFC23770}"/>
              </a:ext>
            </a:extLst>
          </p:cNvPr>
          <p:cNvSpPr/>
          <p:nvPr/>
        </p:nvSpPr>
        <p:spPr>
          <a:xfrm>
            <a:off x="734291" y="4452853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최종 데이트 코스 추천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D27D692A-ADD2-4DD9-9612-1DBACE1D227B}"/>
              </a:ext>
            </a:extLst>
          </p:cNvPr>
          <p:cNvSpPr/>
          <p:nvPr/>
        </p:nvSpPr>
        <p:spPr>
          <a:xfrm>
            <a:off x="2085500" y="1324134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E14B172E-905C-4A30-8CA4-BF0288975872}"/>
              </a:ext>
            </a:extLst>
          </p:cNvPr>
          <p:cNvSpPr/>
          <p:nvPr/>
        </p:nvSpPr>
        <p:spPr>
          <a:xfrm>
            <a:off x="2085500" y="2222562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3CA53C0A-D193-4F7A-8A7C-8530549B03DC}"/>
              </a:ext>
            </a:extLst>
          </p:cNvPr>
          <p:cNvSpPr/>
          <p:nvPr/>
        </p:nvSpPr>
        <p:spPr>
          <a:xfrm>
            <a:off x="2085500" y="3131467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33D9D472-B124-43CA-AA6A-5D17038F1473}"/>
              </a:ext>
            </a:extLst>
          </p:cNvPr>
          <p:cNvSpPr/>
          <p:nvPr/>
        </p:nvSpPr>
        <p:spPr>
          <a:xfrm>
            <a:off x="2085500" y="4031393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5EEAAEF-457A-4852-863D-2D0A0F6727E7}"/>
              </a:ext>
            </a:extLst>
          </p:cNvPr>
          <p:cNvSpPr/>
          <p:nvPr/>
        </p:nvSpPr>
        <p:spPr>
          <a:xfrm>
            <a:off x="4870311" y="811615"/>
            <a:ext cx="929090" cy="411511"/>
          </a:xfrm>
          <a:prstGeom prst="roundRect">
            <a:avLst/>
          </a:prstGeom>
          <a:solidFill>
            <a:srgbClr val="FF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맛집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FAC4E80-F82E-45A4-A167-96494DDE2D0A}"/>
              </a:ext>
            </a:extLst>
          </p:cNvPr>
          <p:cNvSpPr/>
          <p:nvPr/>
        </p:nvSpPr>
        <p:spPr>
          <a:xfrm>
            <a:off x="7307201" y="811615"/>
            <a:ext cx="929090" cy="411511"/>
          </a:xfrm>
          <a:prstGeom prst="roundRect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놀거리</a:t>
            </a:r>
            <a:endParaRPr lang="ko-KR" altLang="en-US" sz="14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BD50D54F-C0E8-436E-9600-B25CA5EFF8BB}"/>
              </a:ext>
            </a:extLst>
          </p:cNvPr>
          <p:cNvSpPr/>
          <p:nvPr/>
        </p:nvSpPr>
        <p:spPr>
          <a:xfrm>
            <a:off x="6890330" y="1299506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여유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F53BEFEA-5B47-4EF9-B6A6-F612CF566645}"/>
              </a:ext>
            </a:extLst>
          </p:cNvPr>
          <p:cNvSpPr/>
          <p:nvPr/>
        </p:nvSpPr>
        <p:spPr>
          <a:xfrm>
            <a:off x="6049245" y="860366"/>
            <a:ext cx="1008112" cy="295491"/>
          </a:xfrm>
          <a:prstGeom prst="right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6F415AE5-D833-491D-889E-0C0E1400B87B}"/>
              </a:ext>
            </a:extLst>
          </p:cNvPr>
          <p:cNvSpPr/>
          <p:nvPr/>
        </p:nvSpPr>
        <p:spPr>
          <a:xfrm>
            <a:off x="4870311" y="1331158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한식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8599272-2635-4E03-8571-9EDCC68BB84D}"/>
              </a:ext>
            </a:extLst>
          </p:cNvPr>
          <p:cNvSpPr/>
          <p:nvPr/>
        </p:nvSpPr>
        <p:spPr>
          <a:xfrm>
            <a:off x="5134471" y="2844415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영의정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한식집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5DF3E87-4A31-4DB5-9009-02B858B79E40}"/>
              </a:ext>
            </a:extLst>
          </p:cNvPr>
          <p:cNvSpPr/>
          <p:nvPr/>
        </p:nvSpPr>
        <p:spPr>
          <a:xfrm>
            <a:off x="4486000" y="2040953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피자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&amp;</a:t>
            </a: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파스타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9424A792-2838-4D6E-8B18-ABFB4C969197}"/>
              </a:ext>
            </a:extLst>
          </p:cNvPr>
          <p:cNvSpPr/>
          <p:nvPr/>
        </p:nvSpPr>
        <p:spPr>
          <a:xfrm>
            <a:off x="3837532" y="2820767"/>
            <a:ext cx="674058" cy="619507"/>
          </a:xfrm>
          <a:prstGeom prst="ellipse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START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8CBB9AF9-4A1D-435C-9646-C5F7B132E9DB}"/>
              </a:ext>
            </a:extLst>
          </p:cNvPr>
          <p:cNvSpPr/>
          <p:nvPr/>
        </p:nvSpPr>
        <p:spPr>
          <a:xfrm>
            <a:off x="4501582" y="3611020"/>
            <a:ext cx="674058" cy="619507"/>
          </a:xfrm>
          <a:prstGeom prst="ellipse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돈부리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C37A43E-B722-4743-9376-F64FFB25482C}"/>
              </a:ext>
            </a:extLst>
          </p:cNvPr>
          <p:cNvSpPr/>
          <p:nvPr/>
        </p:nvSpPr>
        <p:spPr>
          <a:xfrm>
            <a:off x="7920406" y="1299506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산책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F6E6FCE-87F4-4B34-B09B-732FBEC7B5A6}"/>
              </a:ext>
            </a:extLst>
          </p:cNvPr>
          <p:cNvCxnSpPr>
            <a:stCxn id="46" idx="0"/>
            <a:endCxn id="45" idx="2"/>
          </p:cNvCxnSpPr>
          <p:nvPr/>
        </p:nvCxnSpPr>
        <p:spPr>
          <a:xfrm flipV="1">
            <a:off x="4174561" y="2350707"/>
            <a:ext cx="311439" cy="470060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82A98AF-6D29-49BF-BAA0-BF294D3F7988}"/>
              </a:ext>
            </a:extLst>
          </p:cNvPr>
          <p:cNvCxnSpPr>
            <a:stCxn id="46" idx="6"/>
            <a:endCxn id="44" idx="2"/>
          </p:cNvCxnSpPr>
          <p:nvPr/>
        </p:nvCxnSpPr>
        <p:spPr>
          <a:xfrm>
            <a:off x="4511590" y="3130521"/>
            <a:ext cx="622881" cy="23648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89FB98E-1EDF-4AF6-BAA8-CD2AB1D0076E}"/>
              </a:ext>
            </a:extLst>
          </p:cNvPr>
          <p:cNvCxnSpPr>
            <a:stCxn id="46" idx="4"/>
            <a:endCxn id="47" idx="2"/>
          </p:cNvCxnSpPr>
          <p:nvPr/>
        </p:nvCxnSpPr>
        <p:spPr>
          <a:xfrm>
            <a:off x="4174561" y="3440274"/>
            <a:ext cx="327021" cy="480500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7FE7D42-28EC-4535-93B5-126DAFAC752F}"/>
              </a:ext>
            </a:extLst>
          </p:cNvPr>
          <p:cNvSpPr/>
          <p:nvPr/>
        </p:nvSpPr>
        <p:spPr>
          <a:xfrm>
            <a:off x="4036461" y="2397459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05885D5-4F4E-4C6F-938E-7E7F6B2E98C9}"/>
              </a:ext>
            </a:extLst>
          </p:cNvPr>
          <p:cNvSpPr/>
          <p:nvPr/>
        </p:nvSpPr>
        <p:spPr>
          <a:xfrm>
            <a:off x="4678328" y="2935653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10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C04EED6-8175-42F9-8064-E3E397F66E9E}"/>
              </a:ext>
            </a:extLst>
          </p:cNvPr>
          <p:cNvSpPr/>
          <p:nvPr/>
        </p:nvSpPr>
        <p:spPr>
          <a:xfrm>
            <a:off x="4264819" y="3504337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11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C8C609E-BE23-45A4-A0C8-45AD1A79358F}"/>
              </a:ext>
            </a:extLst>
          </p:cNvPr>
          <p:cNvSpPr/>
          <p:nvPr/>
        </p:nvSpPr>
        <p:spPr>
          <a:xfrm>
            <a:off x="6585572" y="4693675"/>
            <a:ext cx="330143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Edge : My Location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부터 </a:t>
            </a:r>
            <a:r>
              <a:rPr lang="en-US" altLang="ko-KR" sz="11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x,y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좌표 거리</a:t>
            </a:r>
            <a:endParaRPr lang="en-US" altLang="ko-KR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Weight : 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미세먼지 </a:t>
            </a:r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* TAG 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가중치</a:t>
            </a:r>
            <a:endParaRPr lang="en-US" altLang="ko-KR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B203D2F-A0B3-4F48-99F4-C5F0F298719C}"/>
              </a:ext>
            </a:extLst>
          </p:cNvPr>
          <p:cNvSpPr/>
          <p:nvPr/>
        </p:nvSpPr>
        <p:spPr>
          <a:xfrm>
            <a:off x="7536119" y="455835"/>
            <a:ext cx="15886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Class [</a:t>
            </a:r>
            <a:r>
              <a:rPr lang="en-US" altLang="ko-KR" sz="12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Seoul_Graph</a:t>
            </a:r>
            <a:r>
              <a:rPr lang="en-US" altLang="ko-KR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]</a:t>
            </a:r>
            <a:endParaRPr lang="ko-KR" altLang="en-US" sz="1200" dirty="0">
              <a:solidFill>
                <a:srgbClr val="FF6969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6005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11" y="24366"/>
            <a:ext cx="3644098" cy="369332"/>
            <a:chOff x="3923928" y="1310956"/>
            <a:chExt cx="5056830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4696170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 Solving(Scenario</a:t>
              </a:r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기반</a:t>
              </a:r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2EE863-057A-4064-8DE8-700771B9ACE9}"/>
              </a:ext>
            </a:extLst>
          </p:cNvPr>
          <p:cNvSpPr/>
          <p:nvPr/>
        </p:nvSpPr>
        <p:spPr>
          <a:xfrm>
            <a:off x="734291" y="2627605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서울시 행정구역 선택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2628C8-F70D-4730-BE2A-F16663471496}"/>
              </a:ext>
            </a:extLst>
          </p:cNvPr>
          <p:cNvSpPr/>
          <p:nvPr/>
        </p:nvSpPr>
        <p:spPr>
          <a:xfrm>
            <a:off x="734291" y="3540229"/>
            <a:ext cx="2952328" cy="411510"/>
          </a:xfrm>
          <a:prstGeom prst="rect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 구역 내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Graph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생성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37F5A0-DF8E-4A72-B6FF-2225FF21D6CF}"/>
              </a:ext>
            </a:extLst>
          </p:cNvPr>
          <p:cNvSpPr/>
          <p:nvPr/>
        </p:nvSpPr>
        <p:spPr>
          <a:xfrm>
            <a:off x="734291" y="802357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데이트를 위한 기본 경로 카테고리 선택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3DD8BB-6692-4A2C-B09C-33772B6A0F28}"/>
              </a:ext>
            </a:extLst>
          </p:cNvPr>
          <p:cNvSpPr/>
          <p:nvPr/>
        </p:nvSpPr>
        <p:spPr>
          <a:xfrm>
            <a:off x="748562" y="1714981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사용자의 취향 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 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83BA49-8B73-43F1-BCA2-2D18EFC23770}"/>
              </a:ext>
            </a:extLst>
          </p:cNvPr>
          <p:cNvSpPr/>
          <p:nvPr/>
        </p:nvSpPr>
        <p:spPr>
          <a:xfrm>
            <a:off x="734291" y="4452853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최종 데이트 코스 추천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D27D692A-ADD2-4DD9-9612-1DBACE1D227B}"/>
              </a:ext>
            </a:extLst>
          </p:cNvPr>
          <p:cNvSpPr/>
          <p:nvPr/>
        </p:nvSpPr>
        <p:spPr>
          <a:xfrm>
            <a:off x="2085500" y="1324134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E14B172E-905C-4A30-8CA4-BF0288975872}"/>
              </a:ext>
            </a:extLst>
          </p:cNvPr>
          <p:cNvSpPr/>
          <p:nvPr/>
        </p:nvSpPr>
        <p:spPr>
          <a:xfrm>
            <a:off x="2085500" y="2222562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3CA53C0A-D193-4F7A-8A7C-8530549B03DC}"/>
              </a:ext>
            </a:extLst>
          </p:cNvPr>
          <p:cNvSpPr/>
          <p:nvPr/>
        </p:nvSpPr>
        <p:spPr>
          <a:xfrm>
            <a:off x="2085500" y="3131467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33D9D472-B124-43CA-AA6A-5D17038F1473}"/>
              </a:ext>
            </a:extLst>
          </p:cNvPr>
          <p:cNvSpPr/>
          <p:nvPr/>
        </p:nvSpPr>
        <p:spPr>
          <a:xfrm>
            <a:off x="2085500" y="4031393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5EEAAEF-457A-4852-863D-2D0A0F6727E7}"/>
              </a:ext>
            </a:extLst>
          </p:cNvPr>
          <p:cNvSpPr/>
          <p:nvPr/>
        </p:nvSpPr>
        <p:spPr>
          <a:xfrm>
            <a:off x="4870311" y="811615"/>
            <a:ext cx="929090" cy="411511"/>
          </a:xfrm>
          <a:prstGeom prst="roundRect">
            <a:avLst/>
          </a:prstGeom>
          <a:solidFill>
            <a:srgbClr val="FF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맛집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FAC4E80-F82E-45A4-A167-96494DDE2D0A}"/>
              </a:ext>
            </a:extLst>
          </p:cNvPr>
          <p:cNvSpPr/>
          <p:nvPr/>
        </p:nvSpPr>
        <p:spPr>
          <a:xfrm>
            <a:off x="7307201" y="811615"/>
            <a:ext cx="929090" cy="411511"/>
          </a:xfrm>
          <a:prstGeom prst="roundRect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놀거리</a:t>
            </a:r>
            <a:endParaRPr lang="ko-KR" altLang="en-US" sz="14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BD50D54F-C0E8-436E-9600-B25CA5EFF8BB}"/>
              </a:ext>
            </a:extLst>
          </p:cNvPr>
          <p:cNvSpPr/>
          <p:nvPr/>
        </p:nvSpPr>
        <p:spPr>
          <a:xfrm>
            <a:off x="6890330" y="1299506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여유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F53BEFEA-5B47-4EF9-B6A6-F612CF566645}"/>
              </a:ext>
            </a:extLst>
          </p:cNvPr>
          <p:cNvSpPr/>
          <p:nvPr/>
        </p:nvSpPr>
        <p:spPr>
          <a:xfrm>
            <a:off x="6049245" y="860366"/>
            <a:ext cx="1008112" cy="295491"/>
          </a:xfrm>
          <a:prstGeom prst="right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6F415AE5-D833-491D-889E-0C0E1400B87B}"/>
              </a:ext>
            </a:extLst>
          </p:cNvPr>
          <p:cNvSpPr/>
          <p:nvPr/>
        </p:nvSpPr>
        <p:spPr>
          <a:xfrm>
            <a:off x="4870311" y="1331158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한식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8599272-2635-4E03-8571-9EDCC68BB84D}"/>
              </a:ext>
            </a:extLst>
          </p:cNvPr>
          <p:cNvSpPr/>
          <p:nvPr/>
        </p:nvSpPr>
        <p:spPr>
          <a:xfrm>
            <a:off x="5134471" y="2844415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영의정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한식집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5DF3E87-4A31-4DB5-9009-02B858B79E40}"/>
              </a:ext>
            </a:extLst>
          </p:cNvPr>
          <p:cNvSpPr/>
          <p:nvPr/>
        </p:nvSpPr>
        <p:spPr>
          <a:xfrm>
            <a:off x="4486000" y="2040953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피자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&amp;</a:t>
            </a: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파스타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9424A792-2838-4D6E-8B18-ABFB4C969197}"/>
              </a:ext>
            </a:extLst>
          </p:cNvPr>
          <p:cNvSpPr/>
          <p:nvPr/>
        </p:nvSpPr>
        <p:spPr>
          <a:xfrm>
            <a:off x="3837532" y="2820767"/>
            <a:ext cx="674058" cy="619507"/>
          </a:xfrm>
          <a:prstGeom prst="ellipse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START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8CBB9AF9-4A1D-435C-9646-C5F7B132E9DB}"/>
              </a:ext>
            </a:extLst>
          </p:cNvPr>
          <p:cNvSpPr/>
          <p:nvPr/>
        </p:nvSpPr>
        <p:spPr>
          <a:xfrm>
            <a:off x="4501582" y="3611020"/>
            <a:ext cx="674058" cy="619507"/>
          </a:xfrm>
          <a:prstGeom prst="ellipse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돈부리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C37A43E-B722-4743-9376-F64FFB25482C}"/>
              </a:ext>
            </a:extLst>
          </p:cNvPr>
          <p:cNvSpPr/>
          <p:nvPr/>
        </p:nvSpPr>
        <p:spPr>
          <a:xfrm>
            <a:off x="7920406" y="1299506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산책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F6E6FCE-87F4-4B34-B09B-732FBEC7B5A6}"/>
              </a:ext>
            </a:extLst>
          </p:cNvPr>
          <p:cNvCxnSpPr>
            <a:stCxn id="46" idx="0"/>
            <a:endCxn id="45" idx="2"/>
          </p:cNvCxnSpPr>
          <p:nvPr/>
        </p:nvCxnSpPr>
        <p:spPr>
          <a:xfrm flipV="1">
            <a:off x="4174561" y="2350707"/>
            <a:ext cx="311439" cy="470060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82A98AF-6D29-49BF-BAA0-BF294D3F7988}"/>
              </a:ext>
            </a:extLst>
          </p:cNvPr>
          <p:cNvCxnSpPr>
            <a:stCxn id="46" idx="6"/>
            <a:endCxn id="44" idx="2"/>
          </p:cNvCxnSpPr>
          <p:nvPr/>
        </p:nvCxnSpPr>
        <p:spPr>
          <a:xfrm>
            <a:off x="4511590" y="3130521"/>
            <a:ext cx="622881" cy="23648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89FB98E-1EDF-4AF6-BAA8-CD2AB1D0076E}"/>
              </a:ext>
            </a:extLst>
          </p:cNvPr>
          <p:cNvCxnSpPr>
            <a:stCxn id="46" idx="4"/>
            <a:endCxn id="47" idx="2"/>
          </p:cNvCxnSpPr>
          <p:nvPr/>
        </p:nvCxnSpPr>
        <p:spPr>
          <a:xfrm>
            <a:off x="4174561" y="3440274"/>
            <a:ext cx="327021" cy="480500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7FE7D42-28EC-4535-93B5-126DAFAC752F}"/>
              </a:ext>
            </a:extLst>
          </p:cNvPr>
          <p:cNvSpPr/>
          <p:nvPr/>
        </p:nvSpPr>
        <p:spPr>
          <a:xfrm>
            <a:off x="4036461" y="2397459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05885D5-4F4E-4C6F-938E-7E7F6B2E98C9}"/>
              </a:ext>
            </a:extLst>
          </p:cNvPr>
          <p:cNvSpPr/>
          <p:nvPr/>
        </p:nvSpPr>
        <p:spPr>
          <a:xfrm>
            <a:off x="4678328" y="2935653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10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C04EED6-8175-42F9-8064-E3E397F66E9E}"/>
              </a:ext>
            </a:extLst>
          </p:cNvPr>
          <p:cNvSpPr/>
          <p:nvPr/>
        </p:nvSpPr>
        <p:spPr>
          <a:xfrm>
            <a:off x="4264819" y="3504337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11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C8C609E-BE23-45A4-A0C8-45AD1A79358F}"/>
              </a:ext>
            </a:extLst>
          </p:cNvPr>
          <p:cNvSpPr/>
          <p:nvPr/>
        </p:nvSpPr>
        <p:spPr>
          <a:xfrm>
            <a:off x="6585572" y="4693675"/>
            <a:ext cx="330143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Edge : My Location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부터 </a:t>
            </a:r>
            <a:r>
              <a:rPr lang="en-US" altLang="ko-KR" sz="11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x,y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좌표 거리</a:t>
            </a:r>
            <a:endParaRPr lang="en-US" altLang="ko-KR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Weight : 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미세먼지 </a:t>
            </a:r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* TAG 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가중치</a:t>
            </a:r>
            <a:endParaRPr lang="en-US" altLang="ko-KR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B203D2F-A0B3-4F48-99F4-C5F0F298719C}"/>
              </a:ext>
            </a:extLst>
          </p:cNvPr>
          <p:cNvSpPr/>
          <p:nvPr/>
        </p:nvSpPr>
        <p:spPr>
          <a:xfrm>
            <a:off x="7536119" y="455835"/>
            <a:ext cx="15886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Class [</a:t>
            </a:r>
            <a:r>
              <a:rPr lang="en-US" altLang="ko-KR" sz="12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Seoul_Graph</a:t>
            </a:r>
            <a:r>
              <a:rPr lang="en-US" altLang="ko-KR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]</a:t>
            </a:r>
            <a:endParaRPr lang="ko-KR" altLang="en-US" sz="1200" dirty="0">
              <a:solidFill>
                <a:srgbClr val="FF6969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5C2F4C1-753A-48BA-A20B-54E18D127660}"/>
              </a:ext>
            </a:extLst>
          </p:cNvPr>
          <p:cNvSpPr/>
          <p:nvPr/>
        </p:nvSpPr>
        <p:spPr>
          <a:xfrm>
            <a:off x="6056738" y="3301266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공원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E804688B-6E1C-4292-8110-FF2AF06A01D1}"/>
              </a:ext>
            </a:extLst>
          </p:cNvPr>
          <p:cNvSpPr/>
          <p:nvPr/>
        </p:nvSpPr>
        <p:spPr>
          <a:xfrm>
            <a:off x="6102420" y="4062597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한강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8962198-F659-403A-B135-D68B3EEF4A5F}"/>
              </a:ext>
            </a:extLst>
          </p:cNvPr>
          <p:cNvCxnSpPr>
            <a:cxnSpLocks/>
            <a:stCxn id="47" idx="6"/>
            <a:endCxn id="37" idx="2"/>
          </p:cNvCxnSpPr>
          <p:nvPr/>
        </p:nvCxnSpPr>
        <p:spPr>
          <a:xfrm flipV="1">
            <a:off x="5175640" y="3611020"/>
            <a:ext cx="881098" cy="309754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B4C29AC-A4C7-4561-BE8B-D1CD630DA3D9}"/>
              </a:ext>
            </a:extLst>
          </p:cNvPr>
          <p:cNvCxnSpPr>
            <a:cxnSpLocks/>
            <a:stCxn id="47" idx="5"/>
            <a:endCxn id="38" idx="2"/>
          </p:cNvCxnSpPr>
          <p:nvPr/>
        </p:nvCxnSpPr>
        <p:spPr>
          <a:xfrm>
            <a:off x="5076926" y="4139802"/>
            <a:ext cx="1025494" cy="232549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056C4EA-F76C-4BF8-B13E-A2D83152C42A}"/>
              </a:ext>
            </a:extLst>
          </p:cNvPr>
          <p:cNvSpPr/>
          <p:nvPr/>
        </p:nvSpPr>
        <p:spPr>
          <a:xfrm>
            <a:off x="5482947" y="3539141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0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EE1CA78-FD51-4CBC-91CB-F0D13B385EC6}"/>
              </a:ext>
            </a:extLst>
          </p:cNvPr>
          <p:cNvSpPr/>
          <p:nvPr/>
        </p:nvSpPr>
        <p:spPr>
          <a:xfrm>
            <a:off x="5471500" y="4065142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81288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11" y="24366"/>
            <a:ext cx="3644098" cy="369332"/>
            <a:chOff x="3923928" y="1310956"/>
            <a:chExt cx="5056830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4696170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 Solving(Scenario</a:t>
              </a:r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기반</a:t>
              </a:r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2EE863-057A-4064-8DE8-700771B9ACE9}"/>
              </a:ext>
            </a:extLst>
          </p:cNvPr>
          <p:cNvSpPr/>
          <p:nvPr/>
        </p:nvSpPr>
        <p:spPr>
          <a:xfrm>
            <a:off x="734291" y="2627605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서울시 행정구역 선택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2628C8-F70D-4730-BE2A-F16663471496}"/>
              </a:ext>
            </a:extLst>
          </p:cNvPr>
          <p:cNvSpPr/>
          <p:nvPr/>
        </p:nvSpPr>
        <p:spPr>
          <a:xfrm>
            <a:off x="734291" y="3540229"/>
            <a:ext cx="2952328" cy="411510"/>
          </a:xfrm>
          <a:prstGeom prst="rect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 구역 내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Graph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생성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37F5A0-DF8E-4A72-B6FF-2225FF21D6CF}"/>
              </a:ext>
            </a:extLst>
          </p:cNvPr>
          <p:cNvSpPr/>
          <p:nvPr/>
        </p:nvSpPr>
        <p:spPr>
          <a:xfrm>
            <a:off x="734291" y="802357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데이트를 위한 기본 경로 카테고리 선택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3DD8BB-6692-4A2C-B09C-33772B6A0F28}"/>
              </a:ext>
            </a:extLst>
          </p:cNvPr>
          <p:cNvSpPr/>
          <p:nvPr/>
        </p:nvSpPr>
        <p:spPr>
          <a:xfrm>
            <a:off x="748562" y="1714981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사용자의 취향 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 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83BA49-8B73-43F1-BCA2-2D18EFC23770}"/>
              </a:ext>
            </a:extLst>
          </p:cNvPr>
          <p:cNvSpPr/>
          <p:nvPr/>
        </p:nvSpPr>
        <p:spPr>
          <a:xfrm>
            <a:off x="734291" y="4452853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최종 데이트 코스 추천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D27D692A-ADD2-4DD9-9612-1DBACE1D227B}"/>
              </a:ext>
            </a:extLst>
          </p:cNvPr>
          <p:cNvSpPr/>
          <p:nvPr/>
        </p:nvSpPr>
        <p:spPr>
          <a:xfrm>
            <a:off x="2085500" y="1324134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E14B172E-905C-4A30-8CA4-BF0288975872}"/>
              </a:ext>
            </a:extLst>
          </p:cNvPr>
          <p:cNvSpPr/>
          <p:nvPr/>
        </p:nvSpPr>
        <p:spPr>
          <a:xfrm>
            <a:off x="2085500" y="2222562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3CA53C0A-D193-4F7A-8A7C-8530549B03DC}"/>
              </a:ext>
            </a:extLst>
          </p:cNvPr>
          <p:cNvSpPr/>
          <p:nvPr/>
        </p:nvSpPr>
        <p:spPr>
          <a:xfrm>
            <a:off x="2085500" y="3131467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33D9D472-B124-43CA-AA6A-5D17038F1473}"/>
              </a:ext>
            </a:extLst>
          </p:cNvPr>
          <p:cNvSpPr/>
          <p:nvPr/>
        </p:nvSpPr>
        <p:spPr>
          <a:xfrm>
            <a:off x="2085500" y="4031393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5EEAAEF-457A-4852-863D-2D0A0F6727E7}"/>
              </a:ext>
            </a:extLst>
          </p:cNvPr>
          <p:cNvSpPr/>
          <p:nvPr/>
        </p:nvSpPr>
        <p:spPr>
          <a:xfrm>
            <a:off x="4870311" y="811615"/>
            <a:ext cx="929090" cy="411511"/>
          </a:xfrm>
          <a:prstGeom prst="roundRect">
            <a:avLst/>
          </a:prstGeom>
          <a:solidFill>
            <a:srgbClr val="FF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맛집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FAC4E80-F82E-45A4-A167-96494DDE2D0A}"/>
              </a:ext>
            </a:extLst>
          </p:cNvPr>
          <p:cNvSpPr/>
          <p:nvPr/>
        </p:nvSpPr>
        <p:spPr>
          <a:xfrm>
            <a:off x="7307201" y="811615"/>
            <a:ext cx="929090" cy="411511"/>
          </a:xfrm>
          <a:prstGeom prst="roundRect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놀거리</a:t>
            </a:r>
            <a:endParaRPr lang="ko-KR" altLang="en-US" sz="14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BD50D54F-C0E8-436E-9600-B25CA5EFF8BB}"/>
              </a:ext>
            </a:extLst>
          </p:cNvPr>
          <p:cNvSpPr/>
          <p:nvPr/>
        </p:nvSpPr>
        <p:spPr>
          <a:xfrm>
            <a:off x="6890330" y="1299506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여유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F53BEFEA-5B47-4EF9-B6A6-F612CF566645}"/>
              </a:ext>
            </a:extLst>
          </p:cNvPr>
          <p:cNvSpPr/>
          <p:nvPr/>
        </p:nvSpPr>
        <p:spPr>
          <a:xfrm>
            <a:off x="6049245" y="860366"/>
            <a:ext cx="1008112" cy="295491"/>
          </a:xfrm>
          <a:prstGeom prst="right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6F415AE5-D833-491D-889E-0C0E1400B87B}"/>
              </a:ext>
            </a:extLst>
          </p:cNvPr>
          <p:cNvSpPr/>
          <p:nvPr/>
        </p:nvSpPr>
        <p:spPr>
          <a:xfrm>
            <a:off x="4870311" y="1331158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한식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8599272-2635-4E03-8571-9EDCC68BB84D}"/>
              </a:ext>
            </a:extLst>
          </p:cNvPr>
          <p:cNvSpPr/>
          <p:nvPr/>
        </p:nvSpPr>
        <p:spPr>
          <a:xfrm>
            <a:off x="5134471" y="2844415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영의정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한식집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5DF3E87-4A31-4DB5-9009-02B858B79E40}"/>
              </a:ext>
            </a:extLst>
          </p:cNvPr>
          <p:cNvSpPr/>
          <p:nvPr/>
        </p:nvSpPr>
        <p:spPr>
          <a:xfrm>
            <a:off x="4486000" y="2040953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피자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&amp;</a:t>
            </a: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파스타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9424A792-2838-4D6E-8B18-ABFB4C969197}"/>
              </a:ext>
            </a:extLst>
          </p:cNvPr>
          <p:cNvSpPr/>
          <p:nvPr/>
        </p:nvSpPr>
        <p:spPr>
          <a:xfrm>
            <a:off x="3837532" y="2820767"/>
            <a:ext cx="674058" cy="619507"/>
          </a:xfrm>
          <a:prstGeom prst="ellipse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START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8CBB9AF9-4A1D-435C-9646-C5F7B132E9DB}"/>
              </a:ext>
            </a:extLst>
          </p:cNvPr>
          <p:cNvSpPr/>
          <p:nvPr/>
        </p:nvSpPr>
        <p:spPr>
          <a:xfrm>
            <a:off x="4501582" y="3611020"/>
            <a:ext cx="674058" cy="619507"/>
          </a:xfrm>
          <a:prstGeom prst="ellipse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돈부리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C37A43E-B722-4743-9376-F64FFB25482C}"/>
              </a:ext>
            </a:extLst>
          </p:cNvPr>
          <p:cNvSpPr/>
          <p:nvPr/>
        </p:nvSpPr>
        <p:spPr>
          <a:xfrm>
            <a:off x="7920406" y="1299506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산책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F6E6FCE-87F4-4B34-B09B-732FBEC7B5A6}"/>
              </a:ext>
            </a:extLst>
          </p:cNvPr>
          <p:cNvCxnSpPr>
            <a:stCxn id="46" idx="0"/>
            <a:endCxn id="45" idx="2"/>
          </p:cNvCxnSpPr>
          <p:nvPr/>
        </p:nvCxnSpPr>
        <p:spPr>
          <a:xfrm flipV="1">
            <a:off x="4174561" y="2350707"/>
            <a:ext cx="311439" cy="470060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82A98AF-6D29-49BF-BAA0-BF294D3F7988}"/>
              </a:ext>
            </a:extLst>
          </p:cNvPr>
          <p:cNvCxnSpPr>
            <a:stCxn id="46" idx="6"/>
            <a:endCxn id="44" idx="2"/>
          </p:cNvCxnSpPr>
          <p:nvPr/>
        </p:nvCxnSpPr>
        <p:spPr>
          <a:xfrm>
            <a:off x="4511590" y="3130521"/>
            <a:ext cx="622881" cy="23648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89FB98E-1EDF-4AF6-BAA8-CD2AB1D0076E}"/>
              </a:ext>
            </a:extLst>
          </p:cNvPr>
          <p:cNvCxnSpPr>
            <a:stCxn id="46" idx="4"/>
            <a:endCxn id="47" idx="2"/>
          </p:cNvCxnSpPr>
          <p:nvPr/>
        </p:nvCxnSpPr>
        <p:spPr>
          <a:xfrm>
            <a:off x="4174561" y="3440274"/>
            <a:ext cx="327021" cy="480500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7FE7D42-28EC-4535-93B5-126DAFAC752F}"/>
              </a:ext>
            </a:extLst>
          </p:cNvPr>
          <p:cNvSpPr/>
          <p:nvPr/>
        </p:nvSpPr>
        <p:spPr>
          <a:xfrm>
            <a:off x="4036461" y="2397459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05885D5-4F4E-4C6F-938E-7E7F6B2E98C9}"/>
              </a:ext>
            </a:extLst>
          </p:cNvPr>
          <p:cNvSpPr/>
          <p:nvPr/>
        </p:nvSpPr>
        <p:spPr>
          <a:xfrm>
            <a:off x="4678328" y="2935653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10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C04EED6-8175-42F9-8064-E3E397F66E9E}"/>
              </a:ext>
            </a:extLst>
          </p:cNvPr>
          <p:cNvSpPr/>
          <p:nvPr/>
        </p:nvSpPr>
        <p:spPr>
          <a:xfrm>
            <a:off x="4264819" y="3504337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11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C8C609E-BE23-45A4-A0C8-45AD1A79358F}"/>
              </a:ext>
            </a:extLst>
          </p:cNvPr>
          <p:cNvSpPr/>
          <p:nvPr/>
        </p:nvSpPr>
        <p:spPr>
          <a:xfrm>
            <a:off x="6585572" y="4693675"/>
            <a:ext cx="330143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Edge : My Location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부터 </a:t>
            </a:r>
            <a:r>
              <a:rPr lang="en-US" altLang="ko-KR" sz="11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x,y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좌표 거리</a:t>
            </a:r>
            <a:endParaRPr lang="en-US" altLang="ko-KR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Weight : 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미세먼지 </a:t>
            </a:r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* TAG 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가중치</a:t>
            </a:r>
            <a:endParaRPr lang="en-US" altLang="ko-KR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B203D2F-A0B3-4F48-99F4-C5F0F298719C}"/>
              </a:ext>
            </a:extLst>
          </p:cNvPr>
          <p:cNvSpPr/>
          <p:nvPr/>
        </p:nvSpPr>
        <p:spPr>
          <a:xfrm>
            <a:off x="7536119" y="455835"/>
            <a:ext cx="15886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Class [</a:t>
            </a:r>
            <a:r>
              <a:rPr lang="en-US" altLang="ko-KR" sz="12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Seoul_Graph</a:t>
            </a:r>
            <a:r>
              <a:rPr lang="en-US" altLang="ko-KR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]</a:t>
            </a:r>
            <a:endParaRPr lang="ko-KR" altLang="en-US" sz="1200" dirty="0">
              <a:solidFill>
                <a:srgbClr val="FF6969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5C2F4C1-753A-48BA-A20B-54E18D127660}"/>
              </a:ext>
            </a:extLst>
          </p:cNvPr>
          <p:cNvSpPr/>
          <p:nvPr/>
        </p:nvSpPr>
        <p:spPr>
          <a:xfrm>
            <a:off x="6056738" y="3301266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공원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E804688B-6E1C-4292-8110-FF2AF06A01D1}"/>
              </a:ext>
            </a:extLst>
          </p:cNvPr>
          <p:cNvSpPr/>
          <p:nvPr/>
        </p:nvSpPr>
        <p:spPr>
          <a:xfrm>
            <a:off x="6102420" y="4062597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한강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8962198-F659-403A-B135-D68B3EEF4A5F}"/>
              </a:ext>
            </a:extLst>
          </p:cNvPr>
          <p:cNvCxnSpPr>
            <a:cxnSpLocks/>
            <a:stCxn id="47" idx="6"/>
            <a:endCxn id="37" idx="2"/>
          </p:cNvCxnSpPr>
          <p:nvPr/>
        </p:nvCxnSpPr>
        <p:spPr>
          <a:xfrm flipV="1">
            <a:off x="5175640" y="3611020"/>
            <a:ext cx="881098" cy="309754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B4C29AC-A4C7-4561-BE8B-D1CD630DA3D9}"/>
              </a:ext>
            </a:extLst>
          </p:cNvPr>
          <p:cNvCxnSpPr>
            <a:cxnSpLocks/>
            <a:stCxn id="47" idx="5"/>
            <a:endCxn id="38" idx="2"/>
          </p:cNvCxnSpPr>
          <p:nvPr/>
        </p:nvCxnSpPr>
        <p:spPr>
          <a:xfrm>
            <a:off x="5076926" y="4139802"/>
            <a:ext cx="1025494" cy="232549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056C4EA-F76C-4BF8-B13E-A2D83152C42A}"/>
              </a:ext>
            </a:extLst>
          </p:cNvPr>
          <p:cNvSpPr/>
          <p:nvPr/>
        </p:nvSpPr>
        <p:spPr>
          <a:xfrm>
            <a:off x="5482947" y="3539141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0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EE1CA78-FD51-4CBC-91CB-F0D13B385EC6}"/>
              </a:ext>
            </a:extLst>
          </p:cNvPr>
          <p:cNvSpPr/>
          <p:nvPr/>
        </p:nvSpPr>
        <p:spPr>
          <a:xfrm>
            <a:off x="5471500" y="4065142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0</a:t>
            </a:r>
          </a:p>
        </p:txBody>
      </p:sp>
      <p:sp>
        <p:nvSpPr>
          <p:cNvPr id="2" name="곱하기 기호 1">
            <a:extLst>
              <a:ext uri="{FF2B5EF4-FFF2-40B4-BE49-F238E27FC236}">
                <a16:creationId xmlns:a16="http://schemas.microsoft.com/office/drawing/2014/main" id="{32152F05-56B8-4985-B8AC-5ED9743C7034}"/>
              </a:ext>
            </a:extLst>
          </p:cNvPr>
          <p:cNvSpPr/>
          <p:nvPr/>
        </p:nvSpPr>
        <p:spPr>
          <a:xfrm>
            <a:off x="4986553" y="3352768"/>
            <a:ext cx="1233135" cy="1296641"/>
          </a:xfrm>
          <a:prstGeom prst="mathMultiply">
            <a:avLst>
              <a:gd name="adj1" fmla="val 7582"/>
            </a:avLst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504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11" y="24366"/>
            <a:ext cx="3644098" cy="369332"/>
            <a:chOff x="3923928" y="1310956"/>
            <a:chExt cx="5056830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4696170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 Solving(Scenario</a:t>
              </a:r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기반</a:t>
              </a:r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2EE863-057A-4064-8DE8-700771B9ACE9}"/>
              </a:ext>
            </a:extLst>
          </p:cNvPr>
          <p:cNvSpPr/>
          <p:nvPr/>
        </p:nvSpPr>
        <p:spPr>
          <a:xfrm>
            <a:off x="734291" y="2627605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서울시 행정구역 선택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2628C8-F70D-4730-BE2A-F16663471496}"/>
              </a:ext>
            </a:extLst>
          </p:cNvPr>
          <p:cNvSpPr/>
          <p:nvPr/>
        </p:nvSpPr>
        <p:spPr>
          <a:xfrm>
            <a:off x="734291" y="3540229"/>
            <a:ext cx="2952328" cy="411510"/>
          </a:xfrm>
          <a:prstGeom prst="rect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 구역 내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Graph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생성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37F5A0-DF8E-4A72-B6FF-2225FF21D6CF}"/>
              </a:ext>
            </a:extLst>
          </p:cNvPr>
          <p:cNvSpPr/>
          <p:nvPr/>
        </p:nvSpPr>
        <p:spPr>
          <a:xfrm>
            <a:off x="734291" y="802357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데이트를 위한 기본 경로 카테고리 선택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3DD8BB-6692-4A2C-B09C-33772B6A0F28}"/>
              </a:ext>
            </a:extLst>
          </p:cNvPr>
          <p:cNvSpPr/>
          <p:nvPr/>
        </p:nvSpPr>
        <p:spPr>
          <a:xfrm>
            <a:off x="748562" y="1714981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사용자의 취향 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 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83BA49-8B73-43F1-BCA2-2D18EFC23770}"/>
              </a:ext>
            </a:extLst>
          </p:cNvPr>
          <p:cNvSpPr/>
          <p:nvPr/>
        </p:nvSpPr>
        <p:spPr>
          <a:xfrm>
            <a:off x="734291" y="4452853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최종 데이트 코스 추천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D27D692A-ADD2-4DD9-9612-1DBACE1D227B}"/>
              </a:ext>
            </a:extLst>
          </p:cNvPr>
          <p:cNvSpPr/>
          <p:nvPr/>
        </p:nvSpPr>
        <p:spPr>
          <a:xfrm>
            <a:off x="2085500" y="1324134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E14B172E-905C-4A30-8CA4-BF0288975872}"/>
              </a:ext>
            </a:extLst>
          </p:cNvPr>
          <p:cNvSpPr/>
          <p:nvPr/>
        </p:nvSpPr>
        <p:spPr>
          <a:xfrm>
            <a:off x="2085500" y="2222562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3CA53C0A-D193-4F7A-8A7C-8530549B03DC}"/>
              </a:ext>
            </a:extLst>
          </p:cNvPr>
          <p:cNvSpPr/>
          <p:nvPr/>
        </p:nvSpPr>
        <p:spPr>
          <a:xfrm>
            <a:off x="2085500" y="3131467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33D9D472-B124-43CA-AA6A-5D17038F1473}"/>
              </a:ext>
            </a:extLst>
          </p:cNvPr>
          <p:cNvSpPr/>
          <p:nvPr/>
        </p:nvSpPr>
        <p:spPr>
          <a:xfrm>
            <a:off x="2085500" y="4031393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5EEAAEF-457A-4852-863D-2D0A0F6727E7}"/>
              </a:ext>
            </a:extLst>
          </p:cNvPr>
          <p:cNvSpPr/>
          <p:nvPr/>
        </p:nvSpPr>
        <p:spPr>
          <a:xfrm>
            <a:off x="4870311" y="811615"/>
            <a:ext cx="929090" cy="411511"/>
          </a:xfrm>
          <a:prstGeom prst="roundRect">
            <a:avLst/>
          </a:prstGeom>
          <a:solidFill>
            <a:srgbClr val="FF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맛집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FAC4E80-F82E-45A4-A167-96494DDE2D0A}"/>
              </a:ext>
            </a:extLst>
          </p:cNvPr>
          <p:cNvSpPr/>
          <p:nvPr/>
        </p:nvSpPr>
        <p:spPr>
          <a:xfrm>
            <a:off x="7307201" y="811615"/>
            <a:ext cx="929090" cy="411511"/>
          </a:xfrm>
          <a:prstGeom prst="roundRect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놀거리</a:t>
            </a:r>
            <a:endParaRPr lang="ko-KR" altLang="en-US" sz="14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BD50D54F-C0E8-436E-9600-B25CA5EFF8BB}"/>
              </a:ext>
            </a:extLst>
          </p:cNvPr>
          <p:cNvSpPr/>
          <p:nvPr/>
        </p:nvSpPr>
        <p:spPr>
          <a:xfrm>
            <a:off x="6890330" y="1299506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여유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F53BEFEA-5B47-4EF9-B6A6-F612CF566645}"/>
              </a:ext>
            </a:extLst>
          </p:cNvPr>
          <p:cNvSpPr/>
          <p:nvPr/>
        </p:nvSpPr>
        <p:spPr>
          <a:xfrm>
            <a:off x="6049245" y="860366"/>
            <a:ext cx="1008112" cy="295491"/>
          </a:xfrm>
          <a:prstGeom prst="right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6F415AE5-D833-491D-889E-0C0E1400B87B}"/>
              </a:ext>
            </a:extLst>
          </p:cNvPr>
          <p:cNvSpPr/>
          <p:nvPr/>
        </p:nvSpPr>
        <p:spPr>
          <a:xfrm>
            <a:off x="4870311" y="1331158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한식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0AF2027E-38E6-47A5-BB8F-F60E58921A3B}"/>
              </a:ext>
            </a:extLst>
          </p:cNvPr>
          <p:cNvSpPr/>
          <p:nvPr/>
        </p:nvSpPr>
        <p:spPr>
          <a:xfrm>
            <a:off x="5981777" y="1920736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놀숲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B417D209-7488-4A7C-A9EF-6D2323478B9A}"/>
              </a:ext>
            </a:extLst>
          </p:cNvPr>
          <p:cNvSpPr/>
          <p:nvPr/>
        </p:nvSpPr>
        <p:spPr>
          <a:xfrm>
            <a:off x="5840015" y="4143099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방탈출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8599272-2635-4E03-8571-9EDCC68BB84D}"/>
              </a:ext>
            </a:extLst>
          </p:cNvPr>
          <p:cNvSpPr/>
          <p:nvPr/>
        </p:nvSpPr>
        <p:spPr>
          <a:xfrm>
            <a:off x="5134471" y="2844415"/>
            <a:ext cx="674058" cy="619507"/>
          </a:xfrm>
          <a:prstGeom prst="ellipse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영의정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한식집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5DF3E87-4A31-4DB5-9009-02B858B79E40}"/>
              </a:ext>
            </a:extLst>
          </p:cNvPr>
          <p:cNvSpPr/>
          <p:nvPr/>
        </p:nvSpPr>
        <p:spPr>
          <a:xfrm>
            <a:off x="4486000" y="2040953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피자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&amp;</a:t>
            </a: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파스타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9424A792-2838-4D6E-8B18-ABFB4C969197}"/>
              </a:ext>
            </a:extLst>
          </p:cNvPr>
          <p:cNvSpPr/>
          <p:nvPr/>
        </p:nvSpPr>
        <p:spPr>
          <a:xfrm>
            <a:off x="3837532" y="2820767"/>
            <a:ext cx="674058" cy="619507"/>
          </a:xfrm>
          <a:prstGeom prst="ellipse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START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8CBB9AF9-4A1D-435C-9646-C5F7B132E9DB}"/>
              </a:ext>
            </a:extLst>
          </p:cNvPr>
          <p:cNvSpPr/>
          <p:nvPr/>
        </p:nvSpPr>
        <p:spPr>
          <a:xfrm>
            <a:off x="4501582" y="3611020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돈부리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426435DE-CD54-4C1C-A75D-1D5069AE2053}"/>
              </a:ext>
            </a:extLst>
          </p:cNvPr>
          <p:cNvSpPr/>
          <p:nvPr/>
        </p:nvSpPr>
        <p:spPr>
          <a:xfrm>
            <a:off x="6881497" y="3729845"/>
            <a:ext cx="674058" cy="573109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도자기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카페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C37A43E-B722-4743-9376-F64FFB25482C}"/>
              </a:ext>
            </a:extLst>
          </p:cNvPr>
          <p:cNvSpPr/>
          <p:nvPr/>
        </p:nvSpPr>
        <p:spPr>
          <a:xfrm>
            <a:off x="7920406" y="1299506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산책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26E904E2-64C9-4C29-9E20-9163C8BBA6BF}"/>
              </a:ext>
            </a:extLst>
          </p:cNvPr>
          <p:cNvSpPr/>
          <p:nvPr/>
        </p:nvSpPr>
        <p:spPr>
          <a:xfrm>
            <a:off x="7057357" y="2585737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공원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F6E6FCE-87F4-4B34-B09B-732FBEC7B5A6}"/>
              </a:ext>
            </a:extLst>
          </p:cNvPr>
          <p:cNvCxnSpPr>
            <a:stCxn id="46" idx="0"/>
            <a:endCxn id="45" idx="2"/>
          </p:cNvCxnSpPr>
          <p:nvPr/>
        </p:nvCxnSpPr>
        <p:spPr>
          <a:xfrm flipV="1">
            <a:off x="4174561" y="2350707"/>
            <a:ext cx="311439" cy="470060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82A98AF-6D29-49BF-BAA0-BF294D3F7988}"/>
              </a:ext>
            </a:extLst>
          </p:cNvPr>
          <p:cNvCxnSpPr>
            <a:stCxn id="46" idx="6"/>
            <a:endCxn id="44" idx="2"/>
          </p:cNvCxnSpPr>
          <p:nvPr/>
        </p:nvCxnSpPr>
        <p:spPr>
          <a:xfrm>
            <a:off x="4511590" y="3130521"/>
            <a:ext cx="622881" cy="23648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89FB98E-1EDF-4AF6-BAA8-CD2AB1D0076E}"/>
              </a:ext>
            </a:extLst>
          </p:cNvPr>
          <p:cNvCxnSpPr>
            <a:stCxn id="46" idx="4"/>
            <a:endCxn id="47" idx="2"/>
          </p:cNvCxnSpPr>
          <p:nvPr/>
        </p:nvCxnSpPr>
        <p:spPr>
          <a:xfrm>
            <a:off x="4174561" y="3440274"/>
            <a:ext cx="327021" cy="480500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7FE7D42-28EC-4535-93B5-126DAFAC752F}"/>
              </a:ext>
            </a:extLst>
          </p:cNvPr>
          <p:cNvSpPr/>
          <p:nvPr/>
        </p:nvSpPr>
        <p:spPr>
          <a:xfrm>
            <a:off x="4036461" y="2397459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05885D5-4F4E-4C6F-938E-7E7F6B2E98C9}"/>
              </a:ext>
            </a:extLst>
          </p:cNvPr>
          <p:cNvSpPr/>
          <p:nvPr/>
        </p:nvSpPr>
        <p:spPr>
          <a:xfrm>
            <a:off x="4678328" y="2935653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10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C04EED6-8175-42F9-8064-E3E397F66E9E}"/>
              </a:ext>
            </a:extLst>
          </p:cNvPr>
          <p:cNvSpPr/>
          <p:nvPr/>
        </p:nvSpPr>
        <p:spPr>
          <a:xfrm>
            <a:off x="4264819" y="3504337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3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C8C609E-BE23-45A4-A0C8-45AD1A79358F}"/>
              </a:ext>
            </a:extLst>
          </p:cNvPr>
          <p:cNvSpPr/>
          <p:nvPr/>
        </p:nvSpPr>
        <p:spPr>
          <a:xfrm>
            <a:off x="6585572" y="4693675"/>
            <a:ext cx="330143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Edge : My Location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부터 </a:t>
            </a:r>
            <a:r>
              <a:rPr lang="en-US" altLang="ko-KR" sz="11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x,y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좌표 거리</a:t>
            </a:r>
            <a:endParaRPr lang="en-US" altLang="ko-KR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Weight : 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미세먼지 </a:t>
            </a:r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* TAG 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가중치</a:t>
            </a:r>
            <a:endParaRPr lang="en-US" altLang="ko-KR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B203D2F-A0B3-4F48-99F4-C5F0F298719C}"/>
              </a:ext>
            </a:extLst>
          </p:cNvPr>
          <p:cNvSpPr/>
          <p:nvPr/>
        </p:nvSpPr>
        <p:spPr>
          <a:xfrm>
            <a:off x="7536119" y="455835"/>
            <a:ext cx="15886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Class [</a:t>
            </a:r>
            <a:r>
              <a:rPr lang="en-US" altLang="ko-KR" sz="12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Seoul_Graph</a:t>
            </a:r>
            <a:r>
              <a:rPr lang="en-US" altLang="ko-KR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]</a:t>
            </a:r>
            <a:endParaRPr lang="ko-KR" altLang="en-US" sz="1200" dirty="0">
              <a:solidFill>
                <a:srgbClr val="FF6969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9297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11" y="24366"/>
            <a:ext cx="3644098" cy="369332"/>
            <a:chOff x="3923928" y="1310956"/>
            <a:chExt cx="5056830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4696170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 Solving(Scenario</a:t>
              </a:r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기반</a:t>
              </a:r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2EE863-057A-4064-8DE8-700771B9ACE9}"/>
              </a:ext>
            </a:extLst>
          </p:cNvPr>
          <p:cNvSpPr/>
          <p:nvPr/>
        </p:nvSpPr>
        <p:spPr>
          <a:xfrm>
            <a:off x="734291" y="2627605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서울시 행정구역 선택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2628C8-F70D-4730-BE2A-F16663471496}"/>
              </a:ext>
            </a:extLst>
          </p:cNvPr>
          <p:cNvSpPr/>
          <p:nvPr/>
        </p:nvSpPr>
        <p:spPr>
          <a:xfrm>
            <a:off x="734291" y="3540229"/>
            <a:ext cx="2952328" cy="411510"/>
          </a:xfrm>
          <a:prstGeom prst="rect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 구역 내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Graph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생성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37F5A0-DF8E-4A72-B6FF-2225FF21D6CF}"/>
              </a:ext>
            </a:extLst>
          </p:cNvPr>
          <p:cNvSpPr/>
          <p:nvPr/>
        </p:nvSpPr>
        <p:spPr>
          <a:xfrm>
            <a:off x="734291" y="802357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데이트를 위한 기본 경로 카테고리 선택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3DD8BB-6692-4A2C-B09C-33772B6A0F28}"/>
              </a:ext>
            </a:extLst>
          </p:cNvPr>
          <p:cNvSpPr/>
          <p:nvPr/>
        </p:nvSpPr>
        <p:spPr>
          <a:xfrm>
            <a:off x="748562" y="1714981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사용자의 취향 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 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83BA49-8B73-43F1-BCA2-2D18EFC23770}"/>
              </a:ext>
            </a:extLst>
          </p:cNvPr>
          <p:cNvSpPr/>
          <p:nvPr/>
        </p:nvSpPr>
        <p:spPr>
          <a:xfrm>
            <a:off x="734291" y="4452853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최종 데이트 코스 추천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D27D692A-ADD2-4DD9-9612-1DBACE1D227B}"/>
              </a:ext>
            </a:extLst>
          </p:cNvPr>
          <p:cNvSpPr/>
          <p:nvPr/>
        </p:nvSpPr>
        <p:spPr>
          <a:xfrm>
            <a:off x="2085500" y="1324134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E14B172E-905C-4A30-8CA4-BF0288975872}"/>
              </a:ext>
            </a:extLst>
          </p:cNvPr>
          <p:cNvSpPr/>
          <p:nvPr/>
        </p:nvSpPr>
        <p:spPr>
          <a:xfrm>
            <a:off x="2085500" y="2222562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3CA53C0A-D193-4F7A-8A7C-8530549B03DC}"/>
              </a:ext>
            </a:extLst>
          </p:cNvPr>
          <p:cNvSpPr/>
          <p:nvPr/>
        </p:nvSpPr>
        <p:spPr>
          <a:xfrm>
            <a:off x="2085500" y="3131467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33D9D472-B124-43CA-AA6A-5D17038F1473}"/>
              </a:ext>
            </a:extLst>
          </p:cNvPr>
          <p:cNvSpPr/>
          <p:nvPr/>
        </p:nvSpPr>
        <p:spPr>
          <a:xfrm>
            <a:off x="2085500" y="4031393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5EEAAEF-457A-4852-863D-2D0A0F6727E7}"/>
              </a:ext>
            </a:extLst>
          </p:cNvPr>
          <p:cNvSpPr/>
          <p:nvPr/>
        </p:nvSpPr>
        <p:spPr>
          <a:xfrm>
            <a:off x="4870311" y="811615"/>
            <a:ext cx="929090" cy="411511"/>
          </a:xfrm>
          <a:prstGeom prst="roundRect">
            <a:avLst/>
          </a:prstGeom>
          <a:solidFill>
            <a:srgbClr val="FF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맛집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FAC4E80-F82E-45A4-A167-96494DDE2D0A}"/>
              </a:ext>
            </a:extLst>
          </p:cNvPr>
          <p:cNvSpPr/>
          <p:nvPr/>
        </p:nvSpPr>
        <p:spPr>
          <a:xfrm>
            <a:off x="7307201" y="811615"/>
            <a:ext cx="929090" cy="411511"/>
          </a:xfrm>
          <a:prstGeom prst="roundRect">
            <a:avLst/>
          </a:prstGeom>
          <a:solidFill>
            <a:srgbClr val="FF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놀거리</a:t>
            </a:r>
            <a:endParaRPr lang="ko-KR" altLang="en-US" sz="14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BD50D54F-C0E8-436E-9600-B25CA5EFF8BB}"/>
              </a:ext>
            </a:extLst>
          </p:cNvPr>
          <p:cNvSpPr/>
          <p:nvPr/>
        </p:nvSpPr>
        <p:spPr>
          <a:xfrm>
            <a:off x="6890330" y="1299506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여유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F53BEFEA-5B47-4EF9-B6A6-F612CF566645}"/>
              </a:ext>
            </a:extLst>
          </p:cNvPr>
          <p:cNvSpPr/>
          <p:nvPr/>
        </p:nvSpPr>
        <p:spPr>
          <a:xfrm>
            <a:off x="6049245" y="860366"/>
            <a:ext cx="1008112" cy="295491"/>
          </a:xfrm>
          <a:prstGeom prst="right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6F415AE5-D833-491D-889E-0C0E1400B87B}"/>
              </a:ext>
            </a:extLst>
          </p:cNvPr>
          <p:cNvSpPr/>
          <p:nvPr/>
        </p:nvSpPr>
        <p:spPr>
          <a:xfrm>
            <a:off x="4870311" y="1331158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한식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0AF2027E-38E6-47A5-BB8F-F60E58921A3B}"/>
              </a:ext>
            </a:extLst>
          </p:cNvPr>
          <p:cNvSpPr/>
          <p:nvPr/>
        </p:nvSpPr>
        <p:spPr>
          <a:xfrm>
            <a:off x="5981777" y="1920736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놀숲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B417D209-7488-4A7C-A9EF-6D2323478B9A}"/>
              </a:ext>
            </a:extLst>
          </p:cNvPr>
          <p:cNvSpPr/>
          <p:nvPr/>
        </p:nvSpPr>
        <p:spPr>
          <a:xfrm>
            <a:off x="5840015" y="4143099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방탈출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8599272-2635-4E03-8571-9EDCC68BB84D}"/>
              </a:ext>
            </a:extLst>
          </p:cNvPr>
          <p:cNvSpPr/>
          <p:nvPr/>
        </p:nvSpPr>
        <p:spPr>
          <a:xfrm>
            <a:off x="5134471" y="2844415"/>
            <a:ext cx="674058" cy="619507"/>
          </a:xfrm>
          <a:prstGeom prst="ellipse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영의정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한식집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5DF3E87-4A31-4DB5-9009-02B858B79E40}"/>
              </a:ext>
            </a:extLst>
          </p:cNvPr>
          <p:cNvSpPr/>
          <p:nvPr/>
        </p:nvSpPr>
        <p:spPr>
          <a:xfrm>
            <a:off x="4486000" y="2040953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피자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&amp;</a:t>
            </a: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파스타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9424A792-2838-4D6E-8B18-ABFB4C969197}"/>
              </a:ext>
            </a:extLst>
          </p:cNvPr>
          <p:cNvSpPr/>
          <p:nvPr/>
        </p:nvSpPr>
        <p:spPr>
          <a:xfrm>
            <a:off x="3837532" y="2820767"/>
            <a:ext cx="674058" cy="619507"/>
          </a:xfrm>
          <a:prstGeom prst="ellipse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START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8CBB9AF9-4A1D-435C-9646-C5F7B132E9DB}"/>
              </a:ext>
            </a:extLst>
          </p:cNvPr>
          <p:cNvSpPr/>
          <p:nvPr/>
        </p:nvSpPr>
        <p:spPr>
          <a:xfrm>
            <a:off x="4501582" y="3611020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돈부리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426435DE-CD54-4C1C-A75D-1D5069AE2053}"/>
              </a:ext>
            </a:extLst>
          </p:cNvPr>
          <p:cNvSpPr/>
          <p:nvPr/>
        </p:nvSpPr>
        <p:spPr>
          <a:xfrm>
            <a:off x="6881497" y="3729845"/>
            <a:ext cx="674058" cy="573109"/>
          </a:xfrm>
          <a:prstGeom prst="ellipse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도자기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카페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C37A43E-B722-4743-9376-F64FFB25482C}"/>
              </a:ext>
            </a:extLst>
          </p:cNvPr>
          <p:cNvSpPr/>
          <p:nvPr/>
        </p:nvSpPr>
        <p:spPr>
          <a:xfrm>
            <a:off x="7920406" y="1299506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산책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26E904E2-64C9-4C29-9E20-9163C8BBA6BF}"/>
              </a:ext>
            </a:extLst>
          </p:cNvPr>
          <p:cNvSpPr/>
          <p:nvPr/>
        </p:nvSpPr>
        <p:spPr>
          <a:xfrm>
            <a:off x="7057357" y="2585737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공원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F6E6FCE-87F4-4B34-B09B-732FBEC7B5A6}"/>
              </a:ext>
            </a:extLst>
          </p:cNvPr>
          <p:cNvCxnSpPr>
            <a:stCxn id="46" idx="0"/>
            <a:endCxn id="45" idx="2"/>
          </p:cNvCxnSpPr>
          <p:nvPr/>
        </p:nvCxnSpPr>
        <p:spPr>
          <a:xfrm flipV="1">
            <a:off x="4174561" y="2350707"/>
            <a:ext cx="311439" cy="470060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82A98AF-6D29-49BF-BAA0-BF294D3F7988}"/>
              </a:ext>
            </a:extLst>
          </p:cNvPr>
          <p:cNvCxnSpPr>
            <a:stCxn id="46" idx="6"/>
            <a:endCxn id="44" idx="2"/>
          </p:cNvCxnSpPr>
          <p:nvPr/>
        </p:nvCxnSpPr>
        <p:spPr>
          <a:xfrm>
            <a:off x="4511590" y="3130521"/>
            <a:ext cx="622881" cy="23648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89FB98E-1EDF-4AF6-BAA8-CD2AB1D0076E}"/>
              </a:ext>
            </a:extLst>
          </p:cNvPr>
          <p:cNvCxnSpPr>
            <a:stCxn id="46" idx="4"/>
            <a:endCxn id="47" idx="2"/>
          </p:cNvCxnSpPr>
          <p:nvPr/>
        </p:nvCxnSpPr>
        <p:spPr>
          <a:xfrm>
            <a:off x="4174561" y="3440274"/>
            <a:ext cx="327021" cy="480500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7FE7D42-28EC-4535-93B5-126DAFAC752F}"/>
              </a:ext>
            </a:extLst>
          </p:cNvPr>
          <p:cNvSpPr/>
          <p:nvPr/>
        </p:nvSpPr>
        <p:spPr>
          <a:xfrm>
            <a:off x="4036461" y="2397459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05885D5-4F4E-4C6F-938E-7E7F6B2E98C9}"/>
              </a:ext>
            </a:extLst>
          </p:cNvPr>
          <p:cNvSpPr/>
          <p:nvPr/>
        </p:nvSpPr>
        <p:spPr>
          <a:xfrm>
            <a:off x="4678328" y="2935653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10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C04EED6-8175-42F9-8064-E3E397F66E9E}"/>
              </a:ext>
            </a:extLst>
          </p:cNvPr>
          <p:cNvSpPr/>
          <p:nvPr/>
        </p:nvSpPr>
        <p:spPr>
          <a:xfrm>
            <a:off x="4264819" y="3504337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3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C8C609E-BE23-45A4-A0C8-45AD1A79358F}"/>
              </a:ext>
            </a:extLst>
          </p:cNvPr>
          <p:cNvSpPr/>
          <p:nvPr/>
        </p:nvSpPr>
        <p:spPr>
          <a:xfrm>
            <a:off x="6585572" y="4693675"/>
            <a:ext cx="330143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Edge : My Location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부터 </a:t>
            </a:r>
            <a:r>
              <a:rPr lang="en-US" altLang="ko-KR" sz="11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x,y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좌표 거리</a:t>
            </a:r>
            <a:endParaRPr lang="en-US" altLang="ko-KR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Weight : 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미세먼지 </a:t>
            </a:r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* TAG 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가중치</a:t>
            </a:r>
            <a:endParaRPr lang="en-US" altLang="ko-KR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B010607-5C3C-4FC5-997C-BB9D1913AED9}"/>
              </a:ext>
            </a:extLst>
          </p:cNvPr>
          <p:cNvCxnSpPr>
            <a:stCxn id="44" idx="7"/>
            <a:endCxn id="41" idx="3"/>
          </p:cNvCxnSpPr>
          <p:nvPr/>
        </p:nvCxnSpPr>
        <p:spPr>
          <a:xfrm flipV="1">
            <a:off x="5709815" y="2449518"/>
            <a:ext cx="370676" cy="485622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8403F60-3D7D-4030-908C-5930E7AF3A70}"/>
              </a:ext>
            </a:extLst>
          </p:cNvPr>
          <p:cNvCxnSpPr>
            <a:stCxn id="44" idx="6"/>
            <a:endCxn id="50" idx="2"/>
          </p:cNvCxnSpPr>
          <p:nvPr/>
        </p:nvCxnSpPr>
        <p:spPr>
          <a:xfrm flipV="1">
            <a:off x="5808529" y="2895491"/>
            <a:ext cx="1248828" cy="258678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2FD04E7-BE37-42CD-952F-A9AB2EB7695C}"/>
              </a:ext>
            </a:extLst>
          </p:cNvPr>
          <p:cNvCxnSpPr>
            <a:stCxn id="44" idx="5"/>
            <a:endCxn id="48" idx="2"/>
          </p:cNvCxnSpPr>
          <p:nvPr/>
        </p:nvCxnSpPr>
        <p:spPr>
          <a:xfrm>
            <a:off x="5709815" y="3373197"/>
            <a:ext cx="1171682" cy="643203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041C93B-1EF2-4019-A4EE-63445E56CA34}"/>
              </a:ext>
            </a:extLst>
          </p:cNvPr>
          <p:cNvCxnSpPr>
            <a:stCxn id="44" idx="4"/>
            <a:endCxn id="43" idx="1"/>
          </p:cNvCxnSpPr>
          <p:nvPr/>
        </p:nvCxnSpPr>
        <p:spPr>
          <a:xfrm>
            <a:off x="5471500" y="3463922"/>
            <a:ext cx="467229" cy="769902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CEAC10B-0475-4A65-8860-2B9A2ADB7428}"/>
              </a:ext>
            </a:extLst>
          </p:cNvPr>
          <p:cNvSpPr/>
          <p:nvPr/>
        </p:nvSpPr>
        <p:spPr>
          <a:xfrm>
            <a:off x="5524936" y="3818140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5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4280C0A-2A51-4BC4-9BA3-0DA3435E1692}"/>
              </a:ext>
            </a:extLst>
          </p:cNvPr>
          <p:cNvSpPr/>
          <p:nvPr/>
        </p:nvSpPr>
        <p:spPr>
          <a:xfrm>
            <a:off x="5616062" y="2531730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4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B6579EA-1892-4F1F-A11A-2D31097C0A90}"/>
              </a:ext>
            </a:extLst>
          </p:cNvPr>
          <p:cNvSpPr/>
          <p:nvPr/>
        </p:nvSpPr>
        <p:spPr>
          <a:xfrm>
            <a:off x="6441080" y="2759271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84300F4-4874-4FD0-87A6-7CD893EBACD1}"/>
              </a:ext>
            </a:extLst>
          </p:cNvPr>
          <p:cNvSpPr/>
          <p:nvPr/>
        </p:nvSpPr>
        <p:spPr>
          <a:xfrm>
            <a:off x="6275758" y="3542852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6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DC0542F6-03A3-41DF-9A42-731786A56CAD}"/>
              </a:ext>
            </a:extLst>
          </p:cNvPr>
          <p:cNvSpPr/>
          <p:nvPr/>
        </p:nvSpPr>
        <p:spPr>
          <a:xfrm>
            <a:off x="8330440" y="3727585"/>
            <a:ext cx="674058" cy="573109"/>
          </a:xfrm>
          <a:prstGeom prst="ellipse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END</a:t>
            </a: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3101034-ED79-40E6-A3FA-921246D0B636}"/>
              </a:ext>
            </a:extLst>
          </p:cNvPr>
          <p:cNvCxnSpPr>
            <a:cxnSpLocks/>
            <a:stCxn id="55" idx="2"/>
            <a:endCxn id="48" idx="6"/>
          </p:cNvCxnSpPr>
          <p:nvPr/>
        </p:nvCxnSpPr>
        <p:spPr>
          <a:xfrm flipH="1">
            <a:off x="7555555" y="4014140"/>
            <a:ext cx="774885" cy="2260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C6931D6-4CA5-4D18-A171-2143AF5996F1}"/>
              </a:ext>
            </a:extLst>
          </p:cNvPr>
          <p:cNvSpPr/>
          <p:nvPr/>
        </p:nvSpPr>
        <p:spPr>
          <a:xfrm>
            <a:off x="7536119" y="455835"/>
            <a:ext cx="15886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Class [</a:t>
            </a:r>
            <a:r>
              <a:rPr lang="en-US" altLang="ko-KR" sz="12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Seoul_Graph</a:t>
            </a:r>
            <a:r>
              <a:rPr lang="en-US" altLang="ko-KR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]</a:t>
            </a:r>
            <a:endParaRPr lang="ko-KR" altLang="en-US" sz="1200" dirty="0">
              <a:solidFill>
                <a:srgbClr val="FF6969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8902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11" y="24366"/>
            <a:ext cx="3644098" cy="369332"/>
            <a:chOff x="3923928" y="1310956"/>
            <a:chExt cx="5056830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4696170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 Solving(Scenario</a:t>
              </a:r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기반</a:t>
              </a:r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2EE863-057A-4064-8DE8-700771B9ACE9}"/>
              </a:ext>
            </a:extLst>
          </p:cNvPr>
          <p:cNvSpPr/>
          <p:nvPr/>
        </p:nvSpPr>
        <p:spPr>
          <a:xfrm>
            <a:off x="734291" y="2627605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서울시 행정구역 선택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2628C8-F70D-4730-BE2A-F16663471496}"/>
              </a:ext>
            </a:extLst>
          </p:cNvPr>
          <p:cNvSpPr/>
          <p:nvPr/>
        </p:nvSpPr>
        <p:spPr>
          <a:xfrm>
            <a:off x="734291" y="3540229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 구역 내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Graph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생성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37F5A0-DF8E-4A72-B6FF-2225FF21D6CF}"/>
              </a:ext>
            </a:extLst>
          </p:cNvPr>
          <p:cNvSpPr/>
          <p:nvPr/>
        </p:nvSpPr>
        <p:spPr>
          <a:xfrm>
            <a:off x="734291" y="802357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데이트를 위한 기본 경로 카테고리 선택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3DD8BB-6692-4A2C-B09C-33772B6A0F28}"/>
              </a:ext>
            </a:extLst>
          </p:cNvPr>
          <p:cNvSpPr/>
          <p:nvPr/>
        </p:nvSpPr>
        <p:spPr>
          <a:xfrm>
            <a:off x="748562" y="1714981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사용자의 취향 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 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83BA49-8B73-43F1-BCA2-2D18EFC23770}"/>
              </a:ext>
            </a:extLst>
          </p:cNvPr>
          <p:cNvSpPr/>
          <p:nvPr/>
        </p:nvSpPr>
        <p:spPr>
          <a:xfrm>
            <a:off x="734291" y="4452853"/>
            <a:ext cx="2952328" cy="411510"/>
          </a:xfrm>
          <a:prstGeom prst="rect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최종 데이트 코스 추천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D27D692A-ADD2-4DD9-9612-1DBACE1D227B}"/>
              </a:ext>
            </a:extLst>
          </p:cNvPr>
          <p:cNvSpPr/>
          <p:nvPr/>
        </p:nvSpPr>
        <p:spPr>
          <a:xfrm>
            <a:off x="2085500" y="1324134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E14B172E-905C-4A30-8CA4-BF0288975872}"/>
              </a:ext>
            </a:extLst>
          </p:cNvPr>
          <p:cNvSpPr/>
          <p:nvPr/>
        </p:nvSpPr>
        <p:spPr>
          <a:xfrm>
            <a:off x="2085500" y="2222562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3CA53C0A-D193-4F7A-8A7C-8530549B03DC}"/>
              </a:ext>
            </a:extLst>
          </p:cNvPr>
          <p:cNvSpPr/>
          <p:nvPr/>
        </p:nvSpPr>
        <p:spPr>
          <a:xfrm>
            <a:off x="2085500" y="3131467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33D9D472-B124-43CA-AA6A-5D17038F1473}"/>
              </a:ext>
            </a:extLst>
          </p:cNvPr>
          <p:cNvSpPr/>
          <p:nvPr/>
        </p:nvSpPr>
        <p:spPr>
          <a:xfrm>
            <a:off x="2085500" y="4031393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FBC85DB-BD98-4FCA-882A-C64E5554DCF6}"/>
              </a:ext>
            </a:extLst>
          </p:cNvPr>
          <p:cNvGrpSpPr/>
          <p:nvPr/>
        </p:nvGrpSpPr>
        <p:grpSpPr>
          <a:xfrm>
            <a:off x="4067944" y="2352637"/>
            <a:ext cx="4733504" cy="626034"/>
            <a:chOff x="4355976" y="2314588"/>
            <a:chExt cx="4733504" cy="626034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39B86589-0109-4149-ADBB-BC3CB0C46CCD}"/>
                </a:ext>
              </a:extLst>
            </p:cNvPr>
            <p:cNvGrpSpPr/>
            <p:nvPr/>
          </p:nvGrpSpPr>
          <p:grpSpPr>
            <a:xfrm>
              <a:off x="4355976" y="2314588"/>
              <a:ext cx="4608512" cy="626034"/>
              <a:chOff x="3851920" y="2093982"/>
              <a:chExt cx="4608512" cy="626034"/>
            </a:xfrm>
          </p:grpSpPr>
          <p:cxnSp>
            <p:nvCxnSpPr>
              <p:cNvPr id="3" name="직선 연결선 2">
                <a:extLst>
                  <a:ext uri="{FF2B5EF4-FFF2-40B4-BE49-F238E27FC236}">
                    <a16:creationId xmlns:a16="http://schemas.microsoft.com/office/drawing/2014/main" id="{8D1714FF-2688-4FC5-B8A0-21B39A0DD5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51920" y="2387116"/>
                <a:ext cx="4608512" cy="23146"/>
              </a:xfrm>
              <a:prstGeom prst="line">
                <a:avLst/>
              </a:prstGeom>
              <a:ln w="38100">
                <a:solidFill>
                  <a:srgbClr val="FFE1E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A679E108-CD8E-4EBF-822D-6F2AE5E29FD3}"/>
                  </a:ext>
                </a:extLst>
              </p:cNvPr>
              <p:cNvSpPr/>
              <p:nvPr/>
            </p:nvSpPr>
            <p:spPr>
              <a:xfrm>
                <a:off x="5172798" y="2093982"/>
                <a:ext cx="709229" cy="619507"/>
              </a:xfrm>
              <a:prstGeom prst="ellipse">
                <a:avLst/>
              </a:prstGeom>
              <a:solidFill>
                <a:srgbClr val="FF6969"/>
              </a:solidFill>
              <a:ln>
                <a:solidFill>
                  <a:srgbClr val="FF696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  <a:latin typeface="나눔스퀘어라운드 Light" panose="020B0600000101010101" pitchFamily="50" charset="-127"/>
                    <a:ea typeface="나눔스퀘어라운드 Light" panose="020B0600000101010101" pitchFamily="50" charset="-127"/>
                  </a:rPr>
                  <a:t>영의정</a:t>
                </a:r>
                <a:endParaRPr lang="en-US" altLang="ko-KR" sz="800" dirty="0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  <a:latin typeface="나눔스퀘어라운드 Light" panose="020B0600000101010101" pitchFamily="50" charset="-127"/>
                    <a:ea typeface="나눔스퀘어라운드 Light" panose="020B0600000101010101" pitchFamily="50" charset="-127"/>
                  </a:rPr>
                  <a:t>한식집</a:t>
                </a:r>
                <a:endParaRPr lang="en-US" altLang="ko-KR" sz="800" dirty="0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endParaRPr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D85CDCC8-B5E9-42C3-9C69-5F986B935E4C}"/>
                  </a:ext>
                </a:extLst>
              </p:cNvPr>
              <p:cNvSpPr/>
              <p:nvPr/>
            </p:nvSpPr>
            <p:spPr>
              <a:xfrm>
                <a:off x="4139951" y="2100509"/>
                <a:ext cx="709229" cy="619507"/>
              </a:xfrm>
              <a:prstGeom prst="ellipse">
                <a:avLst/>
              </a:prstGeom>
              <a:solidFill>
                <a:srgbClr val="FF6969"/>
              </a:solidFill>
              <a:ln>
                <a:solidFill>
                  <a:srgbClr val="FF696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  <a:latin typeface="나눔스퀘어라운드 Light" panose="020B0600000101010101" pitchFamily="50" charset="-127"/>
                    <a:ea typeface="나눔스퀘어라운드 Light" panose="020B0600000101010101" pitchFamily="50" charset="-127"/>
                  </a:rPr>
                  <a:t>START</a:t>
                </a:r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C7185C86-4D55-49E8-A1F8-C4BC94BC0292}"/>
                  </a:ext>
                </a:extLst>
              </p:cNvPr>
              <p:cNvSpPr/>
              <p:nvPr/>
            </p:nvSpPr>
            <p:spPr>
              <a:xfrm>
                <a:off x="6205645" y="2126491"/>
                <a:ext cx="709229" cy="573109"/>
              </a:xfrm>
              <a:prstGeom prst="ellipse">
                <a:avLst/>
              </a:prstGeom>
              <a:solidFill>
                <a:srgbClr val="FF6969"/>
              </a:solidFill>
              <a:ln>
                <a:solidFill>
                  <a:srgbClr val="FF696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  <a:latin typeface="나눔스퀘어라운드 Light" panose="020B0600000101010101" pitchFamily="50" charset="-127"/>
                    <a:ea typeface="나눔스퀘어라운드 Light" panose="020B0600000101010101" pitchFamily="50" charset="-127"/>
                  </a:rPr>
                  <a:t>도자기</a:t>
                </a:r>
                <a:endParaRPr lang="en-US" altLang="ko-KR" sz="800" dirty="0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  <a:latin typeface="나눔스퀘어라운드 Light" panose="020B0600000101010101" pitchFamily="50" charset="-127"/>
                    <a:ea typeface="나눔스퀘어라운드 Light" panose="020B0600000101010101" pitchFamily="50" charset="-127"/>
                  </a:rPr>
                  <a:t>카페</a:t>
                </a:r>
                <a:endParaRPr lang="en-US" altLang="ko-KR" sz="800" dirty="0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endParaRPr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62315741-C7DE-4C2F-9B58-9F04372B7E09}"/>
                  </a:ext>
                </a:extLst>
              </p:cNvPr>
              <p:cNvSpPr/>
              <p:nvPr/>
            </p:nvSpPr>
            <p:spPr>
              <a:xfrm>
                <a:off x="7248517" y="2126491"/>
                <a:ext cx="709229" cy="573109"/>
              </a:xfrm>
              <a:prstGeom prst="ellipse">
                <a:avLst/>
              </a:prstGeom>
              <a:solidFill>
                <a:srgbClr val="FF6969"/>
              </a:solidFill>
              <a:ln>
                <a:solidFill>
                  <a:srgbClr val="FF696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나눔스퀘어라운드 Light" panose="020B0600000101010101" pitchFamily="50" charset="-127"/>
                    <a:ea typeface="나눔스퀘어라운드 Light" panose="020B0600000101010101" pitchFamily="50" charset="-127"/>
                  </a:rPr>
                  <a:t>END</a:t>
                </a:r>
              </a:p>
            </p:txBody>
          </p:sp>
        </p:grp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0F8C777D-2C31-4F78-8DBB-708D739AB9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5445" y="2487949"/>
              <a:ext cx="294035" cy="279311"/>
            </a:xfrm>
            <a:prstGeom prst="rect">
              <a:avLst/>
            </a:prstGeom>
          </p:spPr>
        </p:pic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78C661-F9E3-4404-B6D2-27F99DAAA817}"/>
              </a:ext>
            </a:extLst>
          </p:cNvPr>
          <p:cNvSpPr/>
          <p:nvPr/>
        </p:nvSpPr>
        <p:spPr>
          <a:xfrm>
            <a:off x="7236296" y="3140919"/>
            <a:ext cx="17316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Result with </a:t>
            </a:r>
            <a:r>
              <a:rPr lang="en-US" altLang="ko-KR" sz="1200" dirty="0">
                <a:solidFill>
                  <a:srgbClr val="FF6969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LinkedList</a:t>
            </a:r>
            <a:endParaRPr lang="ko-KR" altLang="en-US" sz="1200" dirty="0">
              <a:solidFill>
                <a:srgbClr val="FF6969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00335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CF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7024" y="2015858"/>
            <a:ext cx="1729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Q &amp; A</a:t>
            </a:r>
            <a:endParaRPr lang="ko-KR" altLang="en-US" sz="3600" spc="6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691680" y="2571750"/>
            <a:ext cx="5760640" cy="1518"/>
          </a:xfrm>
          <a:prstGeom prst="line">
            <a:avLst/>
          </a:prstGeom>
          <a:ln w="28575">
            <a:solidFill>
              <a:srgbClr val="FF696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4283968" y="1710150"/>
            <a:ext cx="401560" cy="305708"/>
            <a:chOff x="7175297" y="2202803"/>
            <a:chExt cx="401560" cy="305708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15964">
              <a:off x="7271149" y="2202803"/>
              <a:ext cx="305708" cy="305708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19919">
              <a:off x="7175297" y="2366372"/>
              <a:ext cx="121997" cy="121997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4023843" y="2702082"/>
            <a:ext cx="1096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THANK YOU!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5757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04" y="24366"/>
            <a:ext cx="3228150" cy="369332"/>
            <a:chOff x="3923928" y="1310956"/>
            <a:chExt cx="4479642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9" y="1310956"/>
              <a:ext cx="4118981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</a:t>
              </a:r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Definition</a:t>
              </a:r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(Motivation)</a:t>
              </a:r>
              <a:endPara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722BB11-95A5-48C9-B5F7-D8D04198A85E}"/>
              </a:ext>
            </a:extLst>
          </p:cNvPr>
          <p:cNvGrpSpPr/>
          <p:nvPr/>
        </p:nvGrpSpPr>
        <p:grpSpPr>
          <a:xfrm>
            <a:off x="3599690" y="1253220"/>
            <a:ext cx="2407524" cy="3053953"/>
            <a:chOff x="3354714" y="1419622"/>
            <a:chExt cx="2407524" cy="3053953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DD3966E8-663F-4132-BBE8-E3BE73580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4714" y="1419622"/>
              <a:ext cx="2407524" cy="2407524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506A69-7247-4181-AF00-2D97EB1B4A86}"/>
                </a:ext>
              </a:extLst>
            </p:cNvPr>
            <p:cNvSpPr txBox="1"/>
            <p:nvPr/>
          </p:nvSpPr>
          <p:spPr>
            <a:xfrm>
              <a:off x="4133418" y="4011910"/>
              <a:ext cx="13026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Angry!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7D0F8A5-9DCF-45A3-B529-1FE78A591735}"/>
              </a:ext>
            </a:extLst>
          </p:cNvPr>
          <p:cNvGrpSpPr/>
          <p:nvPr/>
        </p:nvGrpSpPr>
        <p:grpSpPr>
          <a:xfrm>
            <a:off x="1121437" y="1553273"/>
            <a:ext cx="6901126" cy="2334946"/>
            <a:chOff x="1121437" y="1553273"/>
            <a:chExt cx="6901126" cy="233494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39DFE5A-31E6-4C64-8E7F-9B9BBA174A7A}"/>
                </a:ext>
              </a:extLst>
            </p:cNvPr>
            <p:cNvGrpSpPr/>
            <p:nvPr/>
          </p:nvGrpSpPr>
          <p:grpSpPr>
            <a:xfrm>
              <a:off x="1121437" y="1553273"/>
              <a:ext cx="6901126" cy="2036953"/>
              <a:chOff x="392216" y="1543088"/>
              <a:chExt cx="6901126" cy="2036953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309A720C-0D8D-4A96-BBA3-F66F4B4F240F}"/>
                  </a:ext>
                </a:extLst>
              </p:cNvPr>
              <p:cNvGrpSpPr/>
              <p:nvPr/>
            </p:nvGrpSpPr>
            <p:grpSpPr>
              <a:xfrm>
                <a:off x="392216" y="1543088"/>
                <a:ext cx="2500280" cy="2036953"/>
                <a:chOff x="200076" y="1180182"/>
                <a:chExt cx="2500280" cy="2036953"/>
              </a:xfrm>
            </p:grpSpPr>
            <p:pic>
              <p:nvPicPr>
                <p:cNvPr id="3" name="그림 2">
                  <a:extLst>
                    <a:ext uri="{FF2B5EF4-FFF2-40B4-BE49-F238E27FC236}">
                      <a16:creationId xmlns:a16="http://schemas.microsoft.com/office/drawing/2014/main" id="{68F67045-B3F1-43A0-A027-14F1FC025A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12772" y="2075119"/>
                  <a:ext cx="936104" cy="936104"/>
                </a:xfrm>
                <a:prstGeom prst="rect">
                  <a:avLst/>
                </a:prstGeom>
              </p:spPr>
            </p:pic>
            <p:pic>
              <p:nvPicPr>
                <p:cNvPr id="8" name="그림 7">
                  <a:extLst>
                    <a:ext uri="{FF2B5EF4-FFF2-40B4-BE49-F238E27FC236}">
                      <a16:creationId xmlns:a16="http://schemas.microsoft.com/office/drawing/2014/main" id="{FF0DADA5-867D-4E2A-80D7-C956FF35D8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65373" y="1180182"/>
                  <a:ext cx="802535" cy="802535"/>
                </a:xfrm>
                <a:prstGeom prst="rect">
                  <a:avLst/>
                </a:prstGeom>
              </p:spPr>
            </p:pic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8B1F4238-AF7D-497E-88E7-8123190ABE27}"/>
                    </a:ext>
                  </a:extLst>
                </p:cNvPr>
                <p:cNvGrpSpPr/>
                <p:nvPr/>
              </p:nvGrpSpPr>
              <p:grpSpPr>
                <a:xfrm>
                  <a:off x="200076" y="1635646"/>
                  <a:ext cx="1165297" cy="1581489"/>
                  <a:chOff x="995128" y="1719882"/>
                  <a:chExt cx="1165297" cy="1581489"/>
                </a:xfrm>
              </p:grpSpPr>
              <p:pic>
                <p:nvPicPr>
                  <p:cNvPr id="12" name="그림 11">
                    <a:extLst>
                      <a:ext uri="{FF2B5EF4-FFF2-40B4-BE49-F238E27FC236}">
                        <a16:creationId xmlns:a16="http://schemas.microsoft.com/office/drawing/2014/main" id="{AE2034C1-A32A-43DB-BA6E-A56CA1E8563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lum bright="70000" contrast="-7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88965" y="1719882"/>
                    <a:ext cx="771460" cy="771460"/>
                  </a:xfrm>
                  <a:prstGeom prst="rect">
                    <a:avLst/>
                  </a:prstGeom>
                </p:spPr>
              </p:pic>
              <p:pic>
                <p:nvPicPr>
                  <p:cNvPr id="13" name="그림 12">
                    <a:extLst>
                      <a:ext uri="{FF2B5EF4-FFF2-40B4-BE49-F238E27FC236}">
                        <a16:creationId xmlns:a16="http://schemas.microsoft.com/office/drawing/2014/main" id="{B1B17413-AAC1-44D1-B338-94BA33758C8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duotone>
                      <a:schemeClr val="accent6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95128" y="2142437"/>
                    <a:ext cx="1158934" cy="1158934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1" name="그림 10">
                  <a:extLst>
                    <a:ext uri="{FF2B5EF4-FFF2-40B4-BE49-F238E27FC236}">
                      <a16:creationId xmlns:a16="http://schemas.microsoft.com/office/drawing/2014/main" id="{71B72495-9BB3-4681-9034-1A93EF2FC0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55781" y="1939767"/>
                  <a:ext cx="644575" cy="644575"/>
                </a:xfrm>
                <a:prstGeom prst="rect">
                  <a:avLst/>
                </a:prstGeom>
              </p:spPr>
            </p:pic>
          </p:grpSp>
          <p:sp>
            <p:nvSpPr>
              <p:cNvPr id="17" name="더하기 기호 16">
                <a:extLst>
                  <a:ext uri="{FF2B5EF4-FFF2-40B4-BE49-F238E27FC236}">
                    <a16:creationId xmlns:a16="http://schemas.microsoft.com/office/drawing/2014/main" id="{0A8C9164-B53F-4DE6-B069-066E64EA3FAD}"/>
                  </a:ext>
                </a:extLst>
              </p:cNvPr>
              <p:cNvSpPr/>
              <p:nvPr/>
            </p:nvSpPr>
            <p:spPr>
              <a:xfrm>
                <a:off x="2892496" y="2249462"/>
                <a:ext cx="644575" cy="644575"/>
              </a:xfrm>
              <a:prstGeom prst="mathPlus">
                <a:avLst>
                  <a:gd name="adj1" fmla="val 17744"/>
                </a:avLst>
              </a:prstGeom>
              <a:solidFill>
                <a:srgbClr val="FF6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4E592A69-DE5A-4346-AA28-F8CA3D0CAE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64034" y="1866472"/>
                <a:ext cx="1275264" cy="1275264"/>
              </a:xfrm>
              <a:prstGeom prst="rect">
                <a:avLst/>
              </a:prstGeom>
            </p:spPr>
          </p:pic>
          <p:sp>
            <p:nvSpPr>
              <p:cNvPr id="22" name="같음 기호 21">
                <a:extLst>
                  <a:ext uri="{FF2B5EF4-FFF2-40B4-BE49-F238E27FC236}">
                    <a16:creationId xmlns:a16="http://schemas.microsoft.com/office/drawing/2014/main" id="{7FEFE24A-7DE0-4F78-84BA-3D4D1796FECA}"/>
                  </a:ext>
                </a:extLst>
              </p:cNvPr>
              <p:cNvSpPr/>
              <p:nvPr/>
            </p:nvSpPr>
            <p:spPr>
              <a:xfrm>
                <a:off x="5052881" y="2270674"/>
                <a:ext cx="936104" cy="592125"/>
              </a:xfrm>
              <a:prstGeom prst="mathEqual">
                <a:avLst/>
              </a:prstGeom>
              <a:solidFill>
                <a:srgbClr val="FF6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DB779930-E241-4128-9E5D-76567361C0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3001" y="1923933"/>
                <a:ext cx="1160341" cy="1160341"/>
              </a:xfrm>
              <a:prstGeom prst="rect">
                <a:avLst/>
              </a:prstGeom>
            </p:spPr>
          </p:pic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ECDCCE5-D5FA-4E27-9361-A9605F78ACE2}"/>
                </a:ext>
              </a:extLst>
            </p:cNvPr>
            <p:cNvSpPr txBox="1"/>
            <p:nvPr/>
          </p:nvSpPr>
          <p:spPr>
            <a:xfrm>
              <a:off x="1482794" y="3611220"/>
              <a:ext cx="14943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pPr algn="ctr"/>
              <a:r>
                <a:rPr lang="ko-KR" altLang="en-US" sz="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손을 잡은 커플 사이를 비집는 사람들</a:t>
              </a:r>
              <a:r>
                <a:rPr lang="en-US" altLang="ko-KR" sz="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</a:t>
              </a:r>
              <a:r>
                <a:rPr lang="ko-KR" altLang="en-US" sz="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endPara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ko-KR" altLang="en-US" sz="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미세먼지</a:t>
              </a:r>
              <a:r>
                <a:rPr lang="en-US" altLang="ko-KR" sz="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폭설</a:t>
              </a:r>
              <a:r>
                <a:rPr lang="en-US" altLang="ko-KR" sz="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폭우</a:t>
              </a:r>
              <a:r>
                <a:rPr lang="en-US" altLang="ko-KR" sz="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강풍</a:t>
              </a:r>
              <a:r>
                <a:rPr lang="en-US" altLang="ko-KR" sz="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폭염</a:t>
              </a:r>
              <a:r>
                <a:rPr lang="en-US" altLang="ko-KR" sz="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…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AE25FA-D577-4F2C-BC09-CA39BF495649}"/>
                </a:ext>
              </a:extLst>
            </p:cNvPr>
            <p:cNvSpPr txBox="1"/>
            <p:nvPr/>
          </p:nvSpPr>
          <p:spPr>
            <a:xfrm>
              <a:off x="4266292" y="3167674"/>
              <a:ext cx="149434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pPr algn="ctr"/>
              <a:r>
                <a:rPr lang="ko-KR" altLang="en-US" sz="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데이트</a:t>
              </a:r>
              <a:endPara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058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04" y="24366"/>
            <a:ext cx="3128701" cy="369332"/>
            <a:chOff x="3923928" y="1310956"/>
            <a:chExt cx="4341638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9" y="1310956"/>
              <a:ext cx="3980977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</a:t>
              </a:r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Definition</a:t>
              </a:r>
              <a:r>
                <a:rPr lang="en-US" altLang="ko-KR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(Motivation)</a:t>
              </a:r>
              <a:endPara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5E5DF429-425C-4CFA-95B3-66DDB07A37CA}"/>
              </a:ext>
            </a:extLst>
          </p:cNvPr>
          <p:cNvGrpSpPr/>
          <p:nvPr/>
        </p:nvGrpSpPr>
        <p:grpSpPr>
          <a:xfrm>
            <a:off x="1979711" y="1153076"/>
            <a:ext cx="5568515" cy="2850132"/>
            <a:chOff x="1979711" y="1153076"/>
            <a:chExt cx="5568515" cy="285013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D63E415-5911-4ABB-9F43-8682EAAC8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79711" y="1153076"/>
              <a:ext cx="5568515" cy="2414283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37CEDB6-C9F5-4886-9E30-78195D4C65B3}"/>
                </a:ext>
              </a:extLst>
            </p:cNvPr>
            <p:cNvSpPr txBox="1"/>
            <p:nvPr/>
          </p:nvSpPr>
          <p:spPr>
            <a:xfrm>
              <a:off x="2483768" y="3664654"/>
              <a:ext cx="48485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상황은 고려하지 않은 데이트 코스 홍보성 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APP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뿐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!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54A4F12-4914-4514-BCF2-A96BD325F28C}"/>
              </a:ext>
            </a:extLst>
          </p:cNvPr>
          <p:cNvGrpSpPr/>
          <p:nvPr/>
        </p:nvGrpSpPr>
        <p:grpSpPr>
          <a:xfrm>
            <a:off x="1001963" y="1524952"/>
            <a:ext cx="7637241" cy="2139702"/>
            <a:chOff x="1115616" y="1727448"/>
            <a:chExt cx="7637241" cy="2139702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EB7A185-722F-42C8-9D9A-0F5434B7D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616" y="1727448"/>
              <a:ext cx="2139702" cy="213970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AA83DDA-06F4-4060-9F7D-7D9C6FE9DF45}"/>
                </a:ext>
              </a:extLst>
            </p:cNvPr>
            <p:cNvSpPr txBox="1"/>
            <p:nvPr/>
          </p:nvSpPr>
          <p:spPr>
            <a:xfrm>
              <a:off x="3419872" y="2715766"/>
              <a:ext cx="53329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요즘같은 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SMART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시대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! </a:t>
              </a:r>
              <a:r>
                <a:rPr lang="ko-KR" altLang="en-US" sz="1600" dirty="0">
                  <a:solidFill>
                    <a:srgbClr val="FF6969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데이트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도 </a:t>
              </a:r>
              <a:r>
                <a:rPr lang="en-US" altLang="ko-KR" sz="1600" dirty="0">
                  <a:solidFill>
                    <a:srgbClr val="FF6969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SMART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하게 해야 한다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33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04" y="24366"/>
            <a:ext cx="2860807" cy="369332"/>
            <a:chOff x="3923928" y="1310956"/>
            <a:chExt cx="3969888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9" y="1310956"/>
              <a:ext cx="3609227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</a:t>
              </a:r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Definition</a:t>
              </a:r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(Goal)</a:t>
              </a:r>
              <a:endPara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E05F94B0-5573-4D23-BA06-F3A81CF71BBC}"/>
              </a:ext>
            </a:extLst>
          </p:cNvPr>
          <p:cNvGrpSpPr/>
          <p:nvPr/>
        </p:nvGrpSpPr>
        <p:grpSpPr>
          <a:xfrm>
            <a:off x="2555776" y="2088573"/>
            <a:ext cx="6495843" cy="770022"/>
            <a:chOff x="2583863" y="2279362"/>
            <a:chExt cx="6495843" cy="77002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1CAAAE2-4820-4AF4-B11F-6E05A8EE234D}"/>
                </a:ext>
              </a:extLst>
            </p:cNvPr>
            <p:cNvSpPr txBox="1"/>
            <p:nvPr/>
          </p:nvSpPr>
          <p:spPr>
            <a:xfrm>
              <a:off x="2583863" y="2787774"/>
              <a:ext cx="649584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</a:t>
              </a:r>
              <a:r>
                <a:rPr lang="ko-KR" altLang="en-US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유동인구와 날씨</a:t>
              </a:r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미세먼지</a:t>
              </a:r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 </a:t>
              </a:r>
              <a:r>
                <a:rPr lang="ko-KR" altLang="en-US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그리고 원하는 데이트 종류를 고려한 </a:t>
              </a:r>
              <a:r>
                <a:rPr lang="en-US" altLang="ko-KR" sz="1100" dirty="0">
                  <a:solidFill>
                    <a:srgbClr val="FF6969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SMART</a:t>
              </a:r>
              <a:r>
                <a:rPr lang="ko-KR" altLang="en-US" sz="1100" dirty="0">
                  <a:solidFill>
                    <a:srgbClr val="FF6969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한 데이트 코스 추천</a:t>
              </a:r>
              <a:endParaRPr lang="en-US" altLang="ko-KR" sz="1100" dirty="0">
                <a:solidFill>
                  <a:srgbClr val="FF696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C7621E9-1A6F-41A3-B967-7EF99DB7D43D}"/>
                </a:ext>
              </a:extLst>
            </p:cNvPr>
            <p:cNvSpPr txBox="1"/>
            <p:nvPr/>
          </p:nvSpPr>
          <p:spPr>
            <a:xfrm>
              <a:off x="2583863" y="2279362"/>
              <a:ext cx="14643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32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GOAL</a:t>
              </a: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46A54711-E910-4C8C-9598-29E351F27C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851025"/>
            <a:ext cx="1275264" cy="127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62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08" y="24366"/>
            <a:ext cx="2042312" cy="369332"/>
            <a:chOff x="3923928" y="1310956"/>
            <a:chExt cx="2834073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2473413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Project’s Limits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21BFCA5D-7582-4888-A3C8-0A04D8A6FF2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5438" y="1563638"/>
            <a:ext cx="3671570" cy="176276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88EEB98-D432-4B0A-A24A-9C7847A5D131}"/>
              </a:ext>
            </a:extLst>
          </p:cNvPr>
          <p:cNvSpPr/>
          <p:nvPr/>
        </p:nvSpPr>
        <p:spPr>
          <a:xfrm>
            <a:off x="636277" y="3723878"/>
            <a:ext cx="7871445" cy="674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ko-KR" altLang="ko-KR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데이트 장소는 그래프의 복잡성에 대한 문제를 간소화 하기 위해</a:t>
            </a:r>
            <a:r>
              <a:rPr lang="en-US" altLang="ko-KR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, “</a:t>
            </a:r>
            <a:r>
              <a:rPr lang="ko-KR" altLang="ko-KR" kern="1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데이트팝</a:t>
            </a:r>
            <a:r>
              <a:rPr lang="en-US" altLang="ko-KR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”</a:t>
            </a:r>
            <a:r>
              <a:rPr lang="ko-KR" altLang="ko-KR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이라는 어플이 제공하는 장소 중 각 카테고리별</a:t>
            </a:r>
            <a:r>
              <a:rPr lang="en-US" altLang="ko-KR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 5</a:t>
            </a:r>
            <a:r>
              <a:rPr lang="ko-KR" altLang="ko-KR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개씩으로 한정 짓는다</a:t>
            </a:r>
            <a:r>
              <a:rPr lang="en-US" altLang="ko-KR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.</a:t>
            </a:r>
            <a:endParaRPr lang="ko-KR" altLang="ko-KR" kern="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0C2BADF-B86C-4C2F-B978-B9A4F367A4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3287" y="987574"/>
            <a:ext cx="1446610" cy="25717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1E120C7-8F7B-48CF-B70D-A929446E30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6176" y="987574"/>
            <a:ext cx="1446609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065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12" y="24366"/>
            <a:ext cx="1986850" cy="369332"/>
            <a:chOff x="3923928" y="1310956"/>
            <a:chExt cx="2757105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2396445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Project’s Limits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1CF114-E741-4E77-A106-4774F08AF61D}"/>
              </a:ext>
            </a:extLst>
          </p:cNvPr>
          <p:cNvSpPr/>
          <p:nvPr/>
        </p:nvSpPr>
        <p:spPr>
          <a:xfrm>
            <a:off x="2108785" y="1031558"/>
            <a:ext cx="6984776" cy="610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ko-KR" sz="1600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데이트 시간에서 평균적으로 </a:t>
            </a:r>
            <a:r>
              <a:rPr lang="en-US" altLang="ko-KR" sz="1600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12:00~14:00(PM)</a:t>
            </a:r>
            <a:r>
              <a:rPr lang="ko-KR" altLang="ko-KR" sz="1600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를 점심 식사 시간</a:t>
            </a:r>
            <a:r>
              <a:rPr lang="en-US" altLang="ko-KR" sz="1600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, 18:00~20:00(PM)</a:t>
            </a:r>
            <a:r>
              <a:rPr lang="ko-KR" altLang="ko-KR" sz="1600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은 저녁 식사 시간이라 가정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48D9741-28BA-47C1-ABDC-9BA92323F050}"/>
              </a:ext>
            </a:extLst>
          </p:cNvPr>
          <p:cNvSpPr/>
          <p:nvPr/>
        </p:nvSpPr>
        <p:spPr>
          <a:xfrm>
            <a:off x="2105795" y="1967662"/>
            <a:ext cx="6462464" cy="873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sz="1600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이 어플리케이션은 데이트를 하는 커플들을 대상으로 하고 있다</a:t>
            </a:r>
            <a:r>
              <a:rPr lang="en-US" altLang="ko-KR" sz="1600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600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특히 주 타겟층은</a:t>
            </a:r>
            <a:r>
              <a:rPr lang="en-US" altLang="ko-KR" sz="1600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 20-30</a:t>
            </a:r>
            <a:r>
              <a:rPr lang="ko-KR" altLang="ko-KR" sz="1600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대로 한정 지을 것이므로</a:t>
            </a:r>
            <a:r>
              <a:rPr lang="en-US" altLang="ko-KR" sz="1600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서울시 인구 </a:t>
            </a:r>
            <a:r>
              <a:rPr lang="en-US" altLang="ko-KR" sz="1600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Data</a:t>
            </a:r>
            <a:r>
              <a:rPr lang="ko-KR" altLang="ko-KR" sz="1600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중</a:t>
            </a:r>
            <a:r>
              <a:rPr lang="en-US" altLang="ko-KR" sz="1600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 dirty="0">
                <a:solidFill>
                  <a:srgbClr val="FF6969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20-30</a:t>
            </a:r>
            <a:r>
              <a:rPr lang="ko-KR" altLang="ko-KR" sz="1600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대의 인구 데이터만을 이용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26BB17A-1BBC-4532-884A-79B724EE0612}"/>
              </a:ext>
            </a:extLst>
          </p:cNvPr>
          <p:cNvSpPr/>
          <p:nvPr/>
        </p:nvSpPr>
        <p:spPr>
          <a:xfrm>
            <a:off x="2094362" y="3269169"/>
            <a:ext cx="6462464" cy="610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ko-KR" altLang="ko-KR" sz="1600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정보 제공의 시간과 데이터베이스의 양을 절약하기 위해 두 장소간 거리를 </a:t>
            </a:r>
            <a:r>
              <a:rPr lang="en-US" altLang="ko-KR" sz="1600" kern="1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x,y</a:t>
            </a:r>
            <a:r>
              <a:rPr lang="ko-KR" altLang="ko-KR" sz="1600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좌표로 계산하여 어림잡은 </a:t>
            </a:r>
            <a:r>
              <a:rPr lang="ko-KR" altLang="ko-KR" sz="1600" kern="100" dirty="0">
                <a:solidFill>
                  <a:srgbClr val="FF6969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직선거리의 시간</a:t>
            </a:r>
            <a:r>
              <a:rPr lang="ko-KR" altLang="ko-KR" sz="1600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을 제공 할 예정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3085C7-3B93-4261-989D-86313D0BD77C}"/>
              </a:ext>
            </a:extLst>
          </p:cNvPr>
          <p:cNvSpPr txBox="1"/>
          <p:nvPr/>
        </p:nvSpPr>
        <p:spPr>
          <a:xfrm>
            <a:off x="971600" y="1061193"/>
            <a:ext cx="1464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C1CADA-1AF9-4A6A-B026-31460F37FB3F}"/>
              </a:ext>
            </a:extLst>
          </p:cNvPr>
          <p:cNvSpPr txBox="1"/>
          <p:nvPr/>
        </p:nvSpPr>
        <p:spPr>
          <a:xfrm>
            <a:off x="971600" y="2125855"/>
            <a:ext cx="1080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3A37AE-A4B3-4E56-BCAA-46C69C939BF5}"/>
              </a:ext>
            </a:extLst>
          </p:cNvPr>
          <p:cNvSpPr txBox="1"/>
          <p:nvPr/>
        </p:nvSpPr>
        <p:spPr>
          <a:xfrm>
            <a:off x="293850" y="3304238"/>
            <a:ext cx="2087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DISTANCE</a:t>
            </a:r>
          </a:p>
        </p:txBody>
      </p:sp>
    </p:spTree>
    <p:extLst>
      <p:ext uri="{BB962C8B-B14F-4D97-AF65-F5344CB8AC3E}">
        <p14:creationId xmlns:p14="http://schemas.microsoft.com/office/powerpoint/2010/main" val="3943818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12" y="24366"/>
            <a:ext cx="3349209" cy="369332"/>
            <a:chOff x="3923928" y="1310956"/>
            <a:chExt cx="4647619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4286959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Development Environments</a:t>
              </a: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2B436413-BBCC-4760-88CF-D83D46A3629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843808" y="1347614"/>
            <a:ext cx="3629025" cy="14954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D6288E3-F3F8-4239-ADEE-97287CB73BE0}"/>
              </a:ext>
            </a:extLst>
          </p:cNvPr>
          <p:cNvSpPr/>
          <p:nvPr/>
        </p:nvSpPr>
        <p:spPr>
          <a:xfrm>
            <a:off x="1547664" y="3256562"/>
            <a:ext cx="7488832" cy="378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solidFill>
                  <a:srgbClr val="FF6969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Software Tool </a:t>
            </a:r>
            <a:r>
              <a:rPr lang="en-US" altLang="ko-KR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: Android Studio – API 21 : Android5.0(</a:t>
            </a:r>
            <a:r>
              <a:rPr lang="en-US" altLang="ko-KR" kern="1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Lolipop</a:t>
            </a:r>
            <a:r>
              <a:rPr lang="en-US" altLang="ko-KR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)</a:t>
            </a:r>
            <a:endParaRPr lang="ko-KR" altLang="ko-KR" kern="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504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12" y="24366"/>
            <a:ext cx="3349209" cy="369332"/>
            <a:chOff x="3923928" y="1310956"/>
            <a:chExt cx="4647619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4286959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Development Environments</a:t>
              </a: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2835CFB7-9161-4EF8-B235-A7DA457A5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915565"/>
            <a:ext cx="2574220" cy="370085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623DA0A-E608-46FA-BB55-910BF951BB99}"/>
              </a:ext>
            </a:extLst>
          </p:cNvPr>
          <p:cNvSpPr/>
          <p:nvPr/>
        </p:nvSpPr>
        <p:spPr>
          <a:xfrm>
            <a:off x="4211960" y="2177752"/>
            <a:ext cx="4572000" cy="117647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solidFill>
                  <a:srgbClr val="FF6969"/>
                </a:solidFill>
                <a:latin typeface="나눔바른고딕 Light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Device Environment</a:t>
            </a:r>
            <a:endParaRPr lang="ko-KR" altLang="ko-KR" kern="100" dirty="0">
              <a:solidFill>
                <a:srgbClr val="FF6969"/>
              </a:solidFill>
              <a:latin typeface="나눔바른고딕 Light"/>
              <a:ea typeface="나눔스퀘어라운드 Light" panose="020B0600000101010101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ko-KR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기기 명</a:t>
            </a:r>
            <a:r>
              <a:rPr lang="en-US" altLang="ko-KR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 : Galaxy Note Fan Edition</a:t>
            </a:r>
            <a:endParaRPr lang="ko-KR" altLang="ko-KR" kern="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ko-KR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안드로이드 버전</a:t>
            </a:r>
            <a:r>
              <a:rPr lang="en-US" altLang="ko-KR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 : 8.0.0</a:t>
            </a:r>
            <a:endParaRPr lang="ko-KR" altLang="ko-KR" kern="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551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1259</Words>
  <Application>Microsoft Office PowerPoint</Application>
  <PresentationFormat>화면 슬라이드 쇼(16:9)</PresentationFormat>
  <Paragraphs>397</Paragraphs>
  <Slides>27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나눔스퀘어라운드 Light</vt:lpstr>
      <vt:lpstr>나눔스퀘어</vt:lpstr>
      <vt:lpstr>나눔스퀘어 ExtraBold</vt:lpstr>
      <vt:lpstr>맑은 고딕</vt:lpstr>
      <vt:lpstr>나눔바른고딕 Light</vt:lpstr>
      <vt:lpstr>Times New Roman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국도리</dc:creator>
  <cp:lastModifiedBy>권도경</cp:lastModifiedBy>
  <cp:revision>73</cp:revision>
  <dcterms:created xsi:type="dcterms:W3CDTF">2017-03-31T13:09:47Z</dcterms:created>
  <dcterms:modified xsi:type="dcterms:W3CDTF">2018-09-18T09:49:17Z</dcterms:modified>
</cp:coreProperties>
</file>