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59" r:id="rId6"/>
    <p:sldId id="272" r:id="rId7"/>
    <p:sldId id="268" r:id="rId8"/>
    <p:sldId id="273" r:id="rId9"/>
    <p:sldId id="269" r:id="rId10"/>
    <p:sldId id="274" r:id="rId11"/>
    <p:sldId id="266" r:id="rId1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바른고딕 Light" panose="020B0603020101020101" pitchFamily="50" charset="-127"/>
      <p:regular r:id="rId16"/>
    </p:embeddedFont>
    <p:embeddedFont>
      <p:font typeface="나눔스퀘어 ExtraBold" panose="020B0600000101010101" pitchFamily="50" charset="-127"/>
      <p:bold r:id="rId17"/>
    </p:embeddedFont>
    <p:embeddedFont>
      <p:font typeface="나눔스퀘어" panose="020B0600000101010101" pitchFamily="50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1" userDrawn="1">
          <p15:clr>
            <a:srgbClr val="A4A3A4"/>
          </p15:clr>
        </p15:guide>
        <p15:guide id="2" orient="horz" pos="713" userDrawn="1">
          <p15:clr>
            <a:srgbClr val="A4A3A4"/>
          </p15:clr>
        </p15:guide>
        <p15:guide id="3" orient="horz" pos="1166" userDrawn="1">
          <p15:clr>
            <a:srgbClr val="A4A3A4"/>
          </p15:clr>
        </p15:guide>
        <p15:guide id="4" pos="1292" userDrawn="1">
          <p15:clr>
            <a:srgbClr val="A4A3A4"/>
          </p15:clr>
        </p15:guide>
        <p15:guide id="5" pos="612">
          <p15:clr>
            <a:srgbClr val="A4A3A4"/>
          </p15:clr>
        </p15:guide>
        <p15:guide id="6" pos="1429" userDrawn="1">
          <p15:clr>
            <a:srgbClr val="A4A3A4"/>
          </p15:clr>
        </p15:guide>
        <p15:guide id="7" pos="3152" userDrawn="1">
          <p15:clr>
            <a:srgbClr val="A4A3A4"/>
          </p15:clr>
        </p15:guide>
        <p15:guide id="8" pos="1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D1D1"/>
    <a:srgbClr val="FDCFCF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20" y="1128"/>
      </p:cViewPr>
      <p:guideLst>
        <p:guide orient="horz" pos="2391"/>
        <p:guide orient="horz" pos="713"/>
        <p:guide orient="horz" pos="1166"/>
        <p:guide pos="1292"/>
        <p:guide pos="612"/>
        <p:guide pos="1429"/>
        <p:guide pos="3152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5D13B-9C77-46D3-8D60-D575CDD7E96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F78BF-570C-4E07-92B8-4F6AB1493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6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78BF-570C-4E07-92B8-4F6AB14938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5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8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3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9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1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155" y="2023390"/>
            <a:ext cx="453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DDARAWA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196002" y="18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47998" y="2698128"/>
            <a:ext cx="3248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유동인구와 미세먼지 그리고 관심사를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 스마트 데이트 코스 추천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42977-DC71-4E31-9FEA-BCE2C94C5151}"/>
              </a:ext>
            </a:extLst>
          </p:cNvPr>
          <p:cNvSpPr txBox="1"/>
          <p:nvPr/>
        </p:nvSpPr>
        <p:spPr>
          <a:xfrm>
            <a:off x="3111004" y="1767114"/>
            <a:ext cx="3054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자료구조설계 </a:t>
            </a:r>
            <a:r>
              <a:rPr lang="en-US" altLang="ko-KR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Individual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59A75-C59C-47F7-8CAA-BCA1E57DF45F}"/>
              </a:ext>
            </a:extLst>
          </p:cNvPr>
          <p:cNvSpPr txBox="1"/>
          <p:nvPr/>
        </p:nvSpPr>
        <p:spPr>
          <a:xfrm>
            <a:off x="7287401" y="4659982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20154077 </a:t>
            </a:r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권도경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255B3-19B6-4A4F-AFF6-882440F4ECB1}"/>
              </a:ext>
            </a:extLst>
          </p:cNvPr>
          <p:cNvSpPr txBox="1"/>
          <p:nvPr/>
        </p:nvSpPr>
        <p:spPr>
          <a:xfrm>
            <a:off x="7258547" y="419752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컴퓨터공학부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1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8" y="24366"/>
            <a:ext cx="968750" cy="369332"/>
            <a:chOff x="3923928" y="1310956"/>
            <a:chExt cx="1344315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983654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Limit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1BFCA5D-7582-4888-A3C8-0A04D8A6F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635646"/>
            <a:ext cx="3672185" cy="17632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D726FB-20F1-44EC-BFEA-F46451DD401A}"/>
              </a:ext>
            </a:extLst>
          </p:cNvPr>
          <p:cNvSpPr/>
          <p:nvPr/>
        </p:nvSpPr>
        <p:spPr>
          <a:xfrm>
            <a:off x="2483768" y="3546277"/>
            <a:ext cx="59317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데이트 장소에 대한 제한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-&gt; Date Pop</a:t>
            </a:r>
            <a:r>
              <a:rPr lang="ko-KR" altLang="en-US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나온 서울시 데이트 장소만 활용 할 예정</a:t>
            </a:r>
          </a:p>
        </p:txBody>
      </p:sp>
    </p:spTree>
    <p:extLst>
      <p:ext uri="{BB962C8B-B14F-4D97-AF65-F5344CB8AC3E}">
        <p14:creationId xmlns:p14="http://schemas.microsoft.com/office/powerpoint/2010/main" val="300888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024" y="2015858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  <a:endParaRPr lang="ko-KR" altLang="en-US" sz="36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283968" y="17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023843" y="2702082"/>
            <a:ext cx="109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YOU!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75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1799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550" y="2387700"/>
            <a:ext cx="211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E59913-74A2-4D9C-9837-688B704BE974}"/>
              </a:ext>
            </a:extLst>
          </p:cNvPr>
          <p:cNvGrpSpPr/>
          <p:nvPr/>
        </p:nvGrpSpPr>
        <p:grpSpPr>
          <a:xfrm>
            <a:off x="3923927" y="1353284"/>
            <a:ext cx="3711662" cy="495955"/>
            <a:chOff x="3923927" y="1353284"/>
            <a:chExt cx="3711662" cy="495955"/>
          </a:xfrm>
        </p:grpSpPr>
        <p:grpSp>
          <p:nvGrpSpPr>
            <p:cNvPr id="15" name="그룹 14"/>
            <p:cNvGrpSpPr/>
            <p:nvPr/>
          </p:nvGrpSpPr>
          <p:grpSpPr>
            <a:xfrm>
              <a:off x="3923927" y="1353284"/>
              <a:ext cx="495955" cy="495955"/>
              <a:chOff x="1331639" y="1650178"/>
              <a:chExt cx="495955" cy="495955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518228-0A8A-4F98-BAA0-7410C41939EA}"/>
                </a:ext>
              </a:extLst>
            </p:cNvPr>
            <p:cNvSpPr txBox="1"/>
            <p:nvPr/>
          </p:nvSpPr>
          <p:spPr>
            <a:xfrm>
              <a:off x="4824755" y="1359225"/>
              <a:ext cx="2810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0F0C00-2305-473C-8977-C5B4B5475F5F}"/>
              </a:ext>
            </a:extLst>
          </p:cNvPr>
          <p:cNvGrpSpPr/>
          <p:nvPr/>
        </p:nvGrpSpPr>
        <p:grpSpPr>
          <a:xfrm>
            <a:off x="3924581" y="2049771"/>
            <a:ext cx="3677044" cy="543230"/>
            <a:chOff x="3924581" y="2028520"/>
            <a:chExt cx="3677044" cy="543230"/>
          </a:xfrm>
        </p:grpSpPr>
        <p:grpSp>
          <p:nvGrpSpPr>
            <p:cNvPr id="16" name="그룹 15"/>
            <p:cNvGrpSpPr/>
            <p:nvPr/>
          </p:nvGrpSpPr>
          <p:grpSpPr>
            <a:xfrm>
              <a:off x="3924581" y="2075795"/>
              <a:ext cx="495955" cy="495955"/>
              <a:chOff x="1331639" y="1650178"/>
              <a:chExt cx="495955" cy="495955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A5E407-FF8D-4E76-8EEA-C5B4173E7DD1}"/>
                </a:ext>
              </a:extLst>
            </p:cNvPr>
            <p:cNvSpPr txBox="1"/>
            <p:nvPr/>
          </p:nvSpPr>
          <p:spPr>
            <a:xfrm>
              <a:off x="4814836" y="2028520"/>
              <a:ext cx="2786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Modeling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F4CB4F-C13A-4EE2-855A-55F0B2ADEDEB}"/>
              </a:ext>
            </a:extLst>
          </p:cNvPr>
          <p:cNvGrpSpPr/>
          <p:nvPr/>
        </p:nvGrpSpPr>
        <p:grpSpPr>
          <a:xfrm>
            <a:off x="3923928" y="2793533"/>
            <a:ext cx="2420024" cy="495955"/>
            <a:chOff x="3923928" y="2796520"/>
            <a:chExt cx="2420024" cy="495955"/>
          </a:xfrm>
        </p:grpSpPr>
        <p:grpSp>
          <p:nvGrpSpPr>
            <p:cNvPr id="19" name="그룹 18"/>
            <p:cNvGrpSpPr/>
            <p:nvPr/>
          </p:nvGrpSpPr>
          <p:grpSpPr>
            <a:xfrm>
              <a:off x="3923928" y="2796520"/>
              <a:ext cx="495955" cy="495955"/>
              <a:chOff x="1331639" y="1650178"/>
              <a:chExt cx="495955" cy="495955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60E15E-800E-4039-A009-60FF47DD7D73}"/>
                </a:ext>
              </a:extLst>
            </p:cNvPr>
            <p:cNvSpPr txBox="1"/>
            <p:nvPr/>
          </p:nvSpPr>
          <p:spPr>
            <a:xfrm>
              <a:off x="4806352" y="2796520"/>
              <a:ext cx="1537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 Sets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2A656C7-D0C5-4E9C-AA57-CDD36C37E98A}"/>
              </a:ext>
            </a:extLst>
          </p:cNvPr>
          <p:cNvGrpSpPr/>
          <p:nvPr/>
        </p:nvGrpSpPr>
        <p:grpSpPr>
          <a:xfrm>
            <a:off x="3924581" y="3490020"/>
            <a:ext cx="1812614" cy="500585"/>
            <a:chOff x="3924581" y="3490020"/>
            <a:chExt cx="1812614" cy="500585"/>
          </a:xfrm>
        </p:grpSpPr>
        <p:grpSp>
          <p:nvGrpSpPr>
            <p:cNvPr id="22" name="그룹 21"/>
            <p:cNvGrpSpPr/>
            <p:nvPr/>
          </p:nvGrpSpPr>
          <p:grpSpPr>
            <a:xfrm>
              <a:off x="3924581" y="3494650"/>
              <a:ext cx="495955" cy="495955"/>
              <a:chOff x="1331639" y="1650178"/>
              <a:chExt cx="495955" cy="495955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AC73B-D411-4672-A81B-C745C4B2013A}"/>
                </a:ext>
              </a:extLst>
            </p:cNvPr>
            <p:cNvSpPr txBox="1"/>
            <p:nvPr/>
          </p:nvSpPr>
          <p:spPr>
            <a:xfrm>
              <a:off x="4860032" y="3490020"/>
              <a:ext cx="877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Q&amp;A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4A24E0-25C9-42FC-81FF-E03502569E4D}"/>
              </a:ext>
            </a:extLst>
          </p:cNvPr>
          <p:cNvGrpSpPr/>
          <p:nvPr/>
        </p:nvGrpSpPr>
        <p:grpSpPr>
          <a:xfrm>
            <a:off x="1907704" y="2070835"/>
            <a:ext cx="401560" cy="305708"/>
            <a:chOff x="7175297" y="2202803"/>
            <a:chExt cx="401560" cy="30570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BD0D9A-0EC5-452D-A0B6-1A0890DA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3DA3B7F-0E25-4DF4-88B9-E9BFFE7F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214B04-4F5F-419B-AE87-14B1B315615E}"/>
              </a:ext>
            </a:extLst>
          </p:cNvPr>
          <p:cNvCxnSpPr/>
          <p:nvPr/>
        </p:nvCxnSpPr>
        <p:spPr>
          <a:xfrm>
            <a:off x="3347864" y="1775461"/>
            <a:ext cx="0" cy="1714559"/>
          </a:xfrm>
          <a:prstGeom prst="line">
            <a:avLst/>
          </a:prstGeom>
          <a:ln w="76200">
            <a:solidFill>
              <a:srgbClr val="FD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228150" cy="369332"/>
            <a:chOff x="3923928" y="1310956"/>
            <a:chExt cx="447964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4118981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22BB11-95A5-48C9-B5F7-D8D04198A85E}"/>
              </a:ext>
            </a:extLst>
          </p:cNvPr>
          <p:cNvGrpSpPr/>
          <p:nvPr/>
        </p:nvGrpSpPr>
        <p:grpSpPr>
          <a:xfrm>
            <a:off x="3599690" y="1253220"/>
            <a:ext cx="2407524" cy="3053953"/>
            <a:chOff x="3354714" y="1419622"/>
            <a:chExt cx="2407524" cy="305395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D3966E8-663F-4132-BBE8-E3BE7358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714" y="1419622"/>
              <a:ext cx="2407524" cy="240752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506A69-7247-4181-AF00-2D97EB1B4A86}"/>
                </a:ext>
              </a:extLst>
            </p:cNvPr>
            <p:cNvSpPr txBox="1"/>
            <p:nvPr/>
          </p:nvSpPr>
          <p:spPr>
            <a:xfrm>
              <a:off x="4133418" y="4011910"/>
              <a:ext cx="130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Angry!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D0F8A5-9DCF-45A3-B529-1FE78A591735}"/>
              </a:ext>
            </a:extLst>
          </p:cNvPr>
          <p:cNvGrpSpPr/>
          <p:nvPr/>
        </p:nvGrpSpPr>
        <p:grpSpPr>
          <a:xfrm>
            <a:off x="1121437" y="1553273"/>
            <a:ext cx="6901126" cy="2334946"/>
            <a:chOff x="1121437" y="1553273"/>
            <a:chExt cx="6901126" cy="233494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9DFE5A-31E6-4C64-8E7F-9B9BBA174A7A}"/>
                </a:ext>
              </a:extLst>
            </p:cNvPr>
            <p:cNvGrpSpPr/>
            <p:nvPr/>
          </p:nvGrpSpPr>
          <p:grpSpPr>
            <a:xfrm>
              <a:off x="1121437" y="1553273"/>
              <a:ext cx="6901126" cy="2036953"/>
              <a:chOff x="392216" y="1543088"/>
              <a:chExt cx="6901126" cy="203695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309A720C-0D8D-4A96-BBA3-F66F4B4F240F}"/>
                  </a:ext>
                </a:extLst>
              </p:cNvPr>
              <p:cNvGrpSpPr/>
              <p:nvPr/>
            </p:nvGrpSpPr>
            <p:grpSpPr>
              <a:xfrm>
                <a:off x="392216" y="1543088"/>
                <a:ext cx="2500280" cy="2036953"/>
                <a:chOff x="200076" y="1180182"/>
                <a:chExt cx="2500280" cy="2036953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68F67045-B3F1-43A0-A027-14F1FC025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2772" y="2075119"/>
                  <a:ext cx="936104" cy="936104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FF0DADA5-867D-4E2A-80D7-C956FF35D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5373" y="1180182"/>
                  <a:ext cx="802535" cy="802535"/>
                </a:xfrm>
                <a:prstGeom prst="rect">
                  <a:avLst/>
                </a:prstGeom>
              </p:spPr>
            </p:pic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8B1F4238-AF7D-497E-88E7-8123190ABE27}"/>
                    </a:ext>
                  </a:extLst>
                </p:cNvPr>
                <p:cNvGrpSpPr/>
                <p:nvPr/>
              </p:nvGrpSpPr>
              <p:grpSpPr>
                <a:xfrm>
                  <a:off x="200076" y="1635646"/>
                  <a:ext cx="1165297" cy="1581489"/>
                  <a:chOff x="995128" y="1719882"/>
                  <a:chExt cx="1165297" cy="1581489"/>
                </a:xfrm>
              </p:grpSpPr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AE2034C1-A32A-43DB-BA6E-A56CA1E85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88965" y="1719882"/>
                    <a:ext cx="771460" cy="771460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B1B17413-AAC1-44D1-B338-94BA33758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5128" y="2142437"/>
                    <a:ext cx="1158934" cy="115893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71B72495-9BB3-4681-9034-1A93EF2FC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5781" y="1939767"/>
                  <a:ext cx="644575" cy="644575"/>
                </a:xfrm>
                <a:prstGeom prst="rect">
                  <a:avLst/>
                </a:prstGeom>
              </p:spPr>
            </p:pic>
          </p:grpSp>
          <p:sp>
            <p:nvSpPr>
              <p:cNvPr id="17" name="더하기 기호 16">
                <a:extLst>
                  <a:ext uri="{FF2B5EF4-FFF2-40B4-BE49-F238E27FC236}">
                    <a16:creationId xmlns:a16="http://schemas.microsoft.com/office/drawing/2014/main" id="{0A8C9164-B53F-4DE6-B069-066E64EA3FAD}"/>
                  </a:ext>
                </a:extLst>
              </p:cNvPr>
              <p:cNvSpPr/>
              <p:nvPr/>
            </p:nvSpPr>
            <p:spPr>
              <a:xfrm>
                <a:off x="2892496" y="2249462"/>
                <a:ext cx="644575" cy="644575"/>
              </a:xfrm>
              <a:prstGeom prst="mathPlus">
                <a:avLst>
                  <a:gd name="adj1" fmla="val 17744"/>
                </a:avLst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E592A69-DE5A-4346-AA28-F8CA3D0C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034" y="1866472"/>
                <a:ext cx="1275264" cy="1275264"/>
              </a:xfrm>
              <a:prstGeom prst="rect">
                <a:avLst/>
              </a:prstGeom>
            </p:spPr>
          </p:pic>
          <p:sp>
            <p:nvSpPr>
              <p:cNvPr id="22" name="같음 기호 21">
                <a:extLst>
                  <a:ext uri="{FF2B5EF4-FFF2-40B4-BE49-F238E27FC236}">
                    <a16:creationId xmlns:a16="http://schemas.microsoft.com/office/drawing/2014/main" id="{7FEFE24A-7DE0-4F78-84BA-3D4D1796FECA}"/>
                  </a:ext>
                </a:extLst>
              </p:cNvPr>
              <p:cNvSpPr/>
              <p:nvPr/>
            </p:nvSpPr>
            <p:spPr>
              <a:xfrm>
                <a:off x="5052881" y="2270674"/>
                <a:ext cx="936104" cy="592125"/>
              </a:xfrm>
              <a:prstGeom prst="mathEqual">
                <a:avLst/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B779930-E241-4128-9E5D-76567361C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001" y="1923933"/>
                <a:ext cx="1160341" cy="1160341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CDCCE5-D5FA-4E27-9361-A9605F78ACE2}"/>
                </a:ext>
              </a:extLst>
            </p:cNvPr>
            <p:cNvSpPr txBox="1"/>
            <p:nvPr/>
          </p:nvSpPr>
          <p:spPr>
            <a:xfrm>
              <a:off x="1482794" y="3611220"/>
              <a:ext cx="1494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손을 잡은 커플 사이를 비집는 사람들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폭우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강풍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폭염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AE25FA-D577-4F2C-BC09-CA39BF495649}"/>
                </a:ext>
              </a:extLst>
            </p:cNvPr>
            <p:cNvSpPr txBox="1"/>
            <p:nvPr/>
          </p:nvSpPr>
          <p:spPr>
            <a:xfrm>
              <a:off x="4266292" y="3167674"/>
              <a:ext cx="1494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128701" cy="369332"/>
            <a:chOff x="3923928" y="1310956"/>
            <a:chExt cx="434163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98097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5DF429-425C-4CFA-95B3-66DDB07A37CA}"/>
              </a:ext>
            </a:extLst>
          </p:cNvPr>
          <p:cNvGrpSpPr/>
          <p:nvPr/>
        </p:nvGrpSpPr>
        <p:grpSpPr>
          <a:xfrm>
            <a:off x="1979711" y="1153076"/>
            <a:ext cx="5568515" cy="2850132"/>
            <a:chOff x="1979711" y="1153076"/>
            <a:chExt cx="5568515" cy="28501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3E415-5911-4ABB-9F43-8682EAAC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1" y="1153076"/>
              <a:ext cx="5568515" cy="241428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7CEDB6-C9F5-4886-9E30-78195D4C65B3}"/>
                </a:ext>
              </a:extLst>
            </p:cNvPr>
            <p:cNvSpPr txBox="1"/>
            <p:nvPr/>
          </p:nvSpPr>
          <p:spPr>
            <a:xfrm>
              <a:off x="2603728" y="3664654"/>
              <a:ext cx="432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상황은 고려하지 않은 데이트 코스 홍보성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뿐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4A4F12-4914-4514-BCF2-A96BD325F28C}"/>
              </a:ext>
            </a:extLst>
          </p:cNvPr>
          <p:cNvGrpSpPr/>
          <p:nvPr/>
        </p:nvGrpSpPr>
        <p:grpSpPr>
          <a:xfrm>
            <a:off x="1001963" y="1524952"/>
            <a:ext cx="7637241" cy="2139702"/>
            <a:chOff x="1115616" y="1727448"/>
            <a:chExt cx="7637241" cy="21397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EB7A185-722F-42C8-9D9A-0F5434B7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727448"/>
              <a:ext cx="2139702" cy="21397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A83DDA-06F4-4060-9F7D-7D9C6FE9DF45}"/>
                </a:ext>
              </a:extLst>
            </p:cNvPr>
            <p:cNvSpPr txBox="1"/>
            <p:nvPr/>
          </p:nvSpPr>
          <p:spPr>
            <a:xfrm>
              <a:off x="3419872" y="2715766"/>
              <a:ext cx="5332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요즘같은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시대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 </a:t>
              </a:r>
              <a:r>
                <a:rPr lang="ko-KR" altLang="en-US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 </a:t>
              </a:r>
              <a:r>
                <a:rPr lang="en-US" altLang="ko-KR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하게 해야 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2860807" cy="369332"/>
            <a:chOff x="3923928" y="1310956"/>
            <a:chExt cx="39698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60922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(Goal)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5F94B0-5573-4D23-BA06-F3A81CF71BBC}"/>
              </a:ext>
            </a:extLst>
          </p:cNvPr>
          <p:cNvGrpSpPr/>
          <p:nvPr/>
        </p:nvGrpSpPr>
        <p:grpSpPr>
          <a:xfrm>
            <a:off x="2555776" y="2088573"/>
            <a:ext cx="6495843" cy="785411"/>
            <a:chOff x="2583863" y="2279362"/>
            <a:chExt cx="6495843" cy="7854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CAAAE2-4820-4AF4-B11F-6E05A8EE234D}"/>
                </a:ext>
              </a:extLst>
            </p:cNvPr>
            <p:cNvSpPr txBox="1"/>
            <p:nvPr/>
          </p:nvSpPr>
          <p:spPr>
            <a:xfrm>
              <a:off x="2583863" y="2787774"/>
              <a:ext cx="6495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유동인구와 날씨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그리고 원하는 데이트 종류를 고려한 </a:t>
              </a:r>
              <a:r>
                <a:rPr lang="en-US" altLang="ko-KR" sz="12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2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데이트 코스 추천</a:t>
              </a:r>
              <a:endParaRPr lang="en-US" altLang="ko-KR" sz="1200" dirty="0">
                <a:solidFill>
                  <a:srgbClr val="FF69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7621E9-1A6F-41A3-B967-7EF99DB7D43D}"/>
                </a:ext>
              </a:extLst>
            </p:cNvPr>
            <p:cNvSpPr txBox="1"/>
            <p:nvPr/>
          </p:nvSpPr>
          <p:spPr>
            <a:xfrm>
              <a:off x="2583863" y="2279362"/>
              <a:ext cx="1464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GOAL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6A54711-E910-4C8C-9598-29E351F27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51025"/>
            <a:ext cx="1275264" cy="12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6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2976415" cy="369332"/>
            <a:chOff x="3923928" y="1310956"/>
            <a:chExt cx="4130315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769654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(Targets)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DE1DB2-1676-48BD-BA92-89DD36887C24}"/>
              </a:ext>
            </a:extLst>
          </p:cNvPr>
          <p:cNvGrpSpPr/>
          <p:nvPr/>
        </p:nvGrpSpPr>
        <p:grpSpPr>
          <a:xfrm>
            <a:off x="2915816" y="1503768"/>
            <a:ext cx="3435846" cy="2436445"/>
            <a:chOff x="2915816" y="1503768"/>
            <a:chExt cx="3435846" cy="243644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A292C91-8082-414C-AABA-63BA3FE99E2B}"/>
                </a:ext>
              </a:extLst>
            </p:cNvPr>
            <p:cNvGrpSpPr/>
            <p:nvPr/>
          </p:nvGrpSpPr>
          <p:grpSpPr>
            <a:xfrm>
              <a:off x="2915816" y="1503768"/>
              <a:ext cx="3435846" cy="1851670"/>
              <a:chOff x="2555776" y="1347614"/>
              <a:chExt cx="3435846" cy="185167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EAD6353-F3D4-4299-9B12-5A4045A3F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3968" y="1491630"/>
                <a:ext cx="1707654" cy="1707654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DF82F3A-EE96-4F52-8729-273EF1DBB0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776" y="1347614"/>
                <a:ext cx="1707654" cy="1707654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F8BB7-91B9-41B8-932E-5D53B308038E}"/>
                </a:ext>
              </a:extLst>
            </p:cNvPr>
            <p:cNvSpPr txBox="1"/>
            <p:nvPr/>
          </p:nvSpPr>
          <p:spPr>
            <a:xfrm>
              <a:off x="3779912" y="3355438"/>
              <a:ext cx="2221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32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COUPLE</a:t>
              </a:r>
              <a:endPara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6" y="24366"/>
            <a:ext cx="2327648" cy="369332"/>
            <a:chOff x="3923928" y="1310956"/>
            <a:chExt cx="3230033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2869372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Modeling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86EAF4-E65F-48EA-AF77-36585BDA3F70}"/>
              </a:ext>
            </a:extLst>
          </p:cNvPr>
          <p:cNvGrpSpPr/>
          <p:nvPr/>
        </p:nvGrpSpPr>
        <p:grpSpPr>
          <a:xfrm>
            <a:off x="1401281" y="1305275"/>
            <a:ext cx="6390695" cy="2532950"/>
            <a:chOff x="2258809" y="1988711"/>
            <a:chExt cx="8136891" cy="3051243"/>
          </a:xfrm>
        </p:grpSpPr>
        <p:pic>
          <p:nvPicPr>
            <p:cNvPr id="7" name="Picture 2" descr="ìë£êµ¬ì¡° ê°ì¤ì¹ ê·¸ëíì ëí ì´ë¯¸ì§ ê²ìê²°ê³¼">
              <a:extLst>
                <a:ext uri="{FF2B5EF4-FFF2-40B4-BE49-F238E27FC236}">
                  <a16:creationId xmlns:a16="http://schemas.microsoft.com/office/drawing/2014/main" id="{AFDA14FD-33CA-4333-AA39-98949F69E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809" y="1988711"/>
              <a:ext cx="3207716" cy="305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512E0A-E4EA-480C-9230-984F0600BE74}"/>
                </a:ext>
              </a:extLst>
            </p:cNvPr>
            <p:cNvSpPr/>
            <p:nvPr/>
          </p:nvSpPr>
          <p:spPr>
            <a:xfrm>
              <a:off x="6217348" y="3220851"/>
              <a:ext cx="4178352" cy="556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FF6969"/>
                  </a:solidFill>
                </a:rPr>
                <a:t>무 방향 </a:t>
              </a:r>
              <a:r>
                <a:rPr lang="ko-KR" altLang="en-US" sz="2400" dirty="0"/>
                <a:t>가중치 그래프</a:t>
              </a:r>
              <a:endParaRPr lang="en-US" altLang="ko-KR" sz="24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3F265E1-50FE-4E72-A040-1734CBE2C282}"/>
              </a:ext>
            </a:extLst>
          </p:cNvPr>
          <p:cNvGrpSpPr/>
          <p:nvPr/>
        </p:nvGrpSpPr>
        <p:grpSpPr>
          <a:xfrm>
            <a:off x="606405" y="1164258"/>
            <a:ext cx="7324416" cy="2952386"/>
            <a:chOff x="606405" y="1164258"/>
            <a:chExt cx="7324416" cy="295238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8D44022-2927-4D54-8E1C-B5ECB2A2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3346" y="1164258"/>
              <a:ext cx="359742" cy="35974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6CEEFEB-4DDF-4853-A328-8F1718003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421" y="3766873"/>
              <a:ext cx="349771" cy="34977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A08127-6678-4DF4-AB00-8186D281A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94894" y="3366922"/>
              <a:ext cx="359742" cy="3597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8C68DB6-2617-473B-A801-0A14F5AAD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54290">
              <a:off x="5797282" y="2621979"/>
              <a:ext cx="359742" cy="35974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D02C154-D3C1-4556-A81E-85F969922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857" y="2150187"/>
              <a:ext cx="349771" cy="34977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FF983B3-DA56-4EF6-934A-E2B62A6A1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54594" y="1471779"/>
              <a:ext cx="359742" cy="35974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F524DA9-DAD3-40B2-AA60-120E54B3E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045" y="2059782"/>
              <a:ext cx="349771" cy="34977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737F637-BF1E-42B2-87AE-350D0617A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217" y="2442108"/>
              <a:ext cx="359742" cy="35974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D728911-B1C9-459E-A382-0EE810411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51177" y="1258450"/>
              <a:ext cx="359742" cy="35974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F542CA0-BA6B-4FB9-8D04-788F55BC0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27451" y="3276877"/>
              <a:ext cx="359742" cy="35974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EC43EA4-8EBD-4D81-BB62-693B3D388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74765" y="2600233"/>
              <a:ext cx="359742" cy="35974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3ABE46C-B5FA-4EFD-B077-746FE32D8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2267" y="1802701"/>
              <a:ext cx="349771" cy="349771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F663AE0-756A-4536-9218-361511D9D92E}"/>
                </a:ext>
              </a:extLst>
            </p:cNvPr>
            <p:cNvCxnSpPr>
              <a:stCxn id="14" idx="0"/>
              <a:endCxn id="21" idx="3"/>
            </p:cNvCxnSpPr>
            <p:nvPr/>
          </p:nvCxnSpPr>
          <p:spPr>
            <a:xfrm flipV="1">
              <a:off x="4219743" y="1438321"/>
              <a:ext cx="731434" cy="711866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139B809-B0D9-4CFA-B38A-790EF09B4CB0}"/>
                </a:ext>
              </a:extLst>
            </p:cNvPr>
            <p:cNvCxnSpPr>
              <a:cxnSpLocks/>
              <a:stCxn id="14" idx="3"/>
              <a:endCxn id="23" idx="3"/>
            </p:cNvCxnSpPr>
            <p:nvPr/>
          </p:nvCxnSpPr>
          <p:spPr>
            <a:xfrm>
              <a:off x="4394628" y="2325073"/>
              <a:ext cx="480137" cy="455031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1184376-6D55-45CF-AAFC-65FCA1B67D87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>
            <a:xfrm flipH="1">
              <a:off x="4874765" y="2959975"/>
              <a:ext cx="179871" cy="406947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24AADC3-BC94-46BC-A5E6-F57689E656FA}"/>
                </a:ext>
              </a:extLst>
            </p:cNvPr>
            <p:cNvCxnSpPr>
              <a:stCxn id="14" idx="2"/>
              <a:endCxn id="12" idx="3"/>
            </p:cNvCxnSpPr>
            <p:nvPr/>
          </p:nvCxnSpPr>
          <p:spPr>
            <a:xfrm>
              <a:off x="4219743" y="2499958"/>
              <a:ext cx="475151" cy="1046835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CB02189-C126-4501-9CE6-3B7207063092}"/>
                </a:ext>
              </a:extLst>
            </p:cNvPr>
            <p:cNvCxnSpPr>
              <a:stCxn id="23" idx="1"/>
              <a:endCxn id="24" idx="1"/>
            </p:cNvCxnSpPr>
            <p:nvPr/>
          </p:nvCxnSpPr>
          <p:spPr>
            <a:xfrm flipV="1">
              <a:off x="5234507" y="1977587"/>
              <a:ext cx="567760" cy="802517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988FED8-72D3-478D-89F1-BE017F807834}"/>
                </a:ext>
              </a:extLst>
            </p:cNvPr>
            <p:cNvCxnSpPr>
              <a:cxnSpLocks/>
              <a:stCxn id="21" idx="1"/>
              <a:endCxn id="24" idx="1"/>
            </p:cNvCxnSpPr>
            <p:nvPr/>
          </p:nvCxnSpPr>
          <p:spPr>
            <a:xfrm>
              <a:off x="5310919" y="1438321"/>
              <a:ext cx="491348" cy="539266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27B61D1-4256-4852-A34A-F2F1216AD987}"/>
                </a:ext>
              </a:extLst>
            </p:cNvPr>
            <p:cNvCxnSpPr>
              <a:stCxn id="24" idx="3"/>
              <a:endCxn id="10" idx="2"/>
            </p:cNvCxnSpPr>
            <p:nvPr/>
          </p:nvCxnSpPr>
          <p:spPr>
            <a:xfrm flipV="1">
              <a:off x="6152038" y="1524000"/>
              <a:ext cx="621179" cy="453587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2E9BB4E-131D-41E1-9DC8-A948E09B2295}"/>
                </a:ext>
              </a:extLst>
            </p:cNvPr>
            <p:cNvCxnSpPr>
              <a:stCxn id="10" idx="3"/>
              <a:endCxn id="15" idx="3"/>
            </p:cNvCxnSpPr>
            <p:nvPr/>
          </p:nvCxnSpPr>
          <p:spPr>
            <a:xfrm>
              <a:off x="6953088" y="1344129"/>
              <a:ext cx="301506" cy="307521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49D2753-78F0-4420-A37F-FBD6D20B083D}"/>
                </a:ext>
              </a:extLst>
            </p:cNvPr>
            <p:cNvCxnSpPr>
              <a:stCxn id="21" idx="1"/>
              <a:endCxn id="10" idx="1"/>
            </p:cNvCxnSpPr>
            <p:nvPr/>
          </p:nvCxnSpPr>
          <p:spPr>
            <a:xfrm flipV="1">
              <a:off x="5310919" y="1344129"/>
              <a:ext cx="1282427" cy="94192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D3FFD03-47AD-478A-879A-0E3AFB833937}"/>
                </a:ext>
              </a:extLst>
            </p:cNvPr>
            <p:cNvCxnSpPr>
              <a:stCxn id="23" idx="1"/>
              <a:endCxn id="13" idx="1"/>
            </p:cNvCxnSpPr>
            <p:nvPr/>
          </p:nvCxnSpPr>
          <p:spPr>
            <a:xfrm>
              <a:off x="5234507" y="2780104"/>
              <a:ext cx="564285" cy="45001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BAE34CC-31D1-4608-8363-E5C6AC49AE65}"/>
                </a:ext>
              </a:extLst>
            </p:cNvPr>
            <p:cNvCxnSpPr>
              <a:stCxn id="13" idx="0"/>
              <a:endCxn id="24" idx="2"/>
            </p:cNvCxnSpPr>
            <p:nvPr/>
          </p:nvCxnSpPr>
          <p:spPr>
            <a:xfrm flipV="1">
              <a:off x="5953898" y="2152472"/>
              <a:ext cx="23255" cy="471017"/>
            </a:xfrm>
            <a:prstGeom prst="line">
              <a:avLst/>
            </a:prstGeom>
            <a:ln w="28575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2FC680F-2A30-404E-9FB6-2BB13150D6DC}"/>
                </a:ext>
              </a:extLst>
            </p:cNvPr>
            <p:cNvCxnSpPr>
              <a:stCxn id="12" idx="1"/>
              <a:endCxn id="11" idx="1"/>
            </p:cNvCxnSpPr>
            <p:nvPr/>
          </p:nvCxnSpPr>
          <p:spPr>
            <a:xfrm>
              <a:off x="5054636" y="3546793"/>
              <a:ext cx="895785" cy="394966"/>
            </a:xfrm>
            <a:prstGeom prst="line">
              <a:avLst/>
            </a:prstGeom>
            <a:ln w="190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9039DD2-180C-4E3D-BB9F-4971D8167750}"/>
                </a:ext>
              </a:extLst>
            </p:cNvPr>
            <p:cNvCxnSpPr>
              <a:endCxn id="13" idx="2"/>
            </p:cNvCxnSpPr>
            <p:nvPr/>
          </p:nvCxnSpPr>
          <p:spPr>
            <a:xfrm flipH="1" flipV="1">
              <a:off x="6000408" y="2980211"/>
              <a:ext cx="124898" cy="743170"/>
            </a:xfrm>
            <a:prstGeom prst="line">
              <a:avLst/>
            </a:prstGeom>
            <a:ln w="190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13ECA3E-1C84-411A-84C2-E36981B7063E}"/>
                </a:ext>
              </a:extLst>
            </p:cNvPr>
            <p:cNvCxnSpPr>
              <a:stCxn id="11" idx="3"/>
              <a:endCxn id="22" idx="3"/>
            </p:cNvCxnSpPr>
            <p:nvPr/>
          </p:nvCxnSpPr>
          <p:spPr>
            <a:xfrm flipV="1">
              <a:off x="6300192" y="3456748"/>
              <a:ext cx="727259" cy="485011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59BD15B-9A7F-4EFF-B418-BFA3B4CC515D}"/>
                </a:ext>
              </a:extLst>
            </p:cNvPr>
            <p:cNvCxnSpPr>
              <a:stCxn id="22" idx="3"/>
              <a:endCxn id="13" idx="3"/>
            </p:cNvCxnSpPr>
            <p:nvPr/>
          </p:nvCxnSpPr>
          <p:spPr>
            <a:xfrm flipH="1" flipV="1">
              <a:off x="6155514" y="2778595"/>
              <a:ext cx="871937" cy="678153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BEA602C-4EA3-49DB-9C05-8919EBE4E397}"/>
                </a:ext>
              </a:extLst>
            </p:cNvPr>
            <p:cNvCxnSpPr>
              <a:stCxn id="13" idx="3"/>
              <a:endCxn id="18" idx="1"/>
            </p:cNvCxnSpPr>
            <p:nvPr/>
          </p:nvCxnSpPr>
          <p:spPr>
            <a:xfrm flipV="1">
              <a:off x="6155514" y="2621979"/>
              <a:ext cx="617703" cy="156616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EE3D1B4-4084-40AB-806C-3933B141D675}"/>
                </a:ext>
              </a:extLst>
            </p:cNvPr>
            <p:cNvCxnSpPr>
              <a:stCxn id="18" idx="0"/>
              <a:endCxn id="24" idx="3"/>
            </p:cNvCxnSpPr>
            <p:nvPr/>
          </p:nvCxnSpPr>
          <p:spPr>
            <a:xfrm flipH="1" flipV="1">
              <a:off x="6152038" y="1977587"/>
              <a:ext cx="801050" cy="464521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1F48B81-B11E-4E21-B85C-E57ADD7848B9}"/>
                </a:ext>
              </a:extLst>
            </p:cNvPr>
            <p:cNvCxnSpPr>
              <a:stCxn id="18" idx="0"/>
              <a:endCxn id="15" idx="2"/>
            </p:cNvCxnSpPr>
            <p:nvPr/>
          </p:nvCxnSpPr>
          <p:spPr>
            <a:xfrm flipV="1">
              <a:off x="6953088" y="1831521"/>
              <a:ext cx="481377" cy="610587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7910D8-A034-461D-BF46-78706CC3B0D8}"/>
                </a:ext>
              </a:extLst>
            </p:cNvPr>
            <p:cNvCxnSpPr>
              <a:stCxn id="18" idx="3"/>
              <a:endCxn id="17" idx="1"/>
            </p:cNvCxnSpPr>
            <p:nvPr/>
          </p:nvCxnSpPr>
          <p:spPr>
            <a:xfrm flipV="1">
              <a:off x="7132959" y="2234668"/>
              <a:ext cx="419086" cy="387311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00B887B-2AFC-40FD-8670-2252E0131BA6}"/>
                </a:ext>
              </a:extLst>
            </p:cNvPr>
            <p:cNvCxnSpPr>
              <a:stCxn id="17" idx="0"/>
              <a:endCxn id="15" idx="2"/>
            </p:cNvCxnSpPr>
            <p:nvPr/>
          </p:nvCxnSpPr>
          <p:spPr>
            <a:xfrm flipH="1" flipV="1">
              <a:off x="7434465" y="1831521"/>
              <a:ext cx="292466" cy="228261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8754E3D-89CA-46D8-848F-2E4E5A9CAC06}"/>
                </a:ext>
              </a:extLst>
            </p:cNvPr>
            <p:cNvCxnSpPr>
              <a:stCxn id="17" idx="2"/>
              <a:endCxn id="22" idx="0"/>
            </p:cNvCxnSpPr>
            <p:nvPr/>
          </p:nvCxnSpPr>
          <p:spPr>
            <a:xfrm flipH="1">
              <a:off x="7207322" y="2409553"/>
              <a:ext cx="519609" cy="867324"/>
            </a:xfrm>
            <a:prstGeom prst="line">
              <a:avLst/>
            </a:prstGeom>
            <a:ln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48D398E-DB91-480C-80A0-35BADA80BCA2}"/>
                </a:ext>
              </a:extLst>
            </p:cNvPr>
            <p:cNvSpPr/>
            <p:nvPr/>
          </p:nvSpPr>
          <p:spPr>
            <a:xfrm>
              <a:off x="4227556" y="1692284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16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A5027E0-24F7-4340-B30B-617D3E1B2850}"/>
                </a:ext>
              </a:extLst>
            </p:cNvPr>
            <p:cNvSpPr/>
            <p:nvPr/>
          </p:nvSpPr>
          <p:spPr>
            <a:xfrm>
              <a:off x="5945435" y="2270840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16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72BCAFB-27E8-44F1-8C38-954928C01F47}"/>
                </a:ext>
              </a:extLst>
            </p:cNvPr>
            <p:cNvSpPr/>
            <p:nvPr/>
          </p:nvSpPr>
          <p:spPr>
            <a:xfrm>
              <a:off x="7441552" y="2820095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16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BC59D8B-2891-4A7E-ADC4-46C88580975B}"/>
                </a:ext>
              </a:extLst>
            </p:cNvPr>
            <p:cNvSpPr/>
            <p:nvPr/>
          </p:nvSpPr>
          <p:spPr>
            <a:xfrm>
              <a:off x="5289169" y="3437643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4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5AC943C-572C-4544-A7A4-822A6E4B8A89}"/>
                </a:ext>
              </a:extLst>
            </p:cNvPr>
            <p:cNvSpPr/>
            <p:nvPr/>
          </p:nvSpPr>
          <p:spPr>
            <a:xfrm>
              <a:off x="4218037" y="2901838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3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79EB51D-8EAA-4DA4-B090-5EFE6EB3D431}"/>
                </a:ext>
              </a:extLst>
            </p:cNvPr>
            <p:cNvSpPr/>
            <p:nvPr/>
          </p:nvSpPr>
          <p:spPr>
            <a:xfrm>
              <a:off x="5518937" y="1537615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3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5469A4C-2C33-4F22-B9BE-34F8010E260B}"/>
                </a:ext>
              </a:extLst>
            </p:cNvPr>
            <p:cNvSpPr/>
            <p:nvPr/>
          </p:nvSpPr>
          <p:spPr>
            <a:xfrm>
              <a:off x="7229485" y="2175743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3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84C82EF-5637-4310-80CA-49F45F6B90D6}"/>
                </a:ext>
              </a:extLst>
            </p:cNvPr>
            <p:cNvSpPr/>
            <p:nvPr/>
          </p:nvSpPr>
          <p:spPr>
            <a:xfrm>
              <a:off x="4589386" y="2378845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5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BECCE91-BB88-4BD4-8A3A-E7ADBCF5BF07}"/>
                </a:ext>
              </a:extLst>
            </p:cNvPr>
            <p:cNvSpPr/>
            <p:nvPr/>
          </p:nvSpPr>
          <p:spPr>
            <a:xfrm>
              <a:off x="6480751" y="2009230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4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960935-B45E-4CF3-B95F-3D2ECD3BFB7B}"/>
                </a:ext>
              </a:extLst>
            </p:cNvPr>
            <p:cNvSpPr/>
            <p:nvPr/>
          </p:nvSpPr>
          <p:spPr>
            <a:xfrm>
              <a:off x="4924752" y="3079334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25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BD2F1B6-F875-4D5C-A6A9-449BCE45E749}"/>
                </a:ext>
              </a:extLst>
            </p:cNvPr>
            <p:cNvSpPr/>
            <p:nvPr/>
          </p:nvSpPr>
          <p:spPr>
            <a:xfrm>
              <a:off x="6591482" y="3717632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5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97D769-8881-4126-9792-C8686852E6D5}"/>
                </a:ext>
              </a:extLst>
            </p:cNvPr>
            <p:cNvSpPr/>
            <p:nvPr/>
          </p:nvSpPr>
          <p:spPr>
            <a:xfrm>
              <a:off x="6045958" y="3213168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9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06761B8-F80C-4EA6-8CD8-CEBA461046D9}"/>
                </a:ext>
              </a:extLst>
            </p:cNvPr>
            <p:cNvSpPr/>
            <p:nvPr/>
          </p:nvSpPr>
          <p:spPr>
            <a:xfrm>
              <a:off x="6270307" y="2517348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50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DD97F35-C49F-4641-A9BC-12D785DD75B8}"/>
                </a:ext>
              </a:extLst>
            </p:cNvPr>
            <p:cNvSpPr/>
            <p:nvPr/>
          </p:nvSpPr>
          <p:spPr>
            <a:xfrm>
              <a:off x="6245526" y="1549929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7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F2B196A-4EFF-4907-B82D-0EE022D7A277}"/>
                </a:ext>
              </a:extLst>
            </p:cNvPr>
            <p:cNvSpPr/>
            <p:nvPr/>
          </p:nvSpPr>
          <p:spPr>
            <a:xfrm>
              <a:off x="5819028" y="1168166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14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CA0A5AC-AD77-4846-8BC6-F6739818A294}"/>
                </a:ext>
              </a:extLst>
            </p:cNvPr>
            <p:cNvSpPr/>
            <p:nvPr/>
          </p:nvSpPr>
          <p:spPr>
            <a:xfrm>
              <a:off x="5308274" y="2194267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7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0F68947-A2FF-4F3E-B8E5-7CBD3F992338}"/>
                </a:ext>
              </a:extLst>
            </p:cNvPr>
            <p:cNvSpPr/>
            <p:nvPr/>
          </p:nvSpPr>
          <p:spPr>
            <a:xfrm>
              <a:off x="7046121" y="1333412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2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6279A73-E808-47CA-B4D2-2FCD567F4782}"/>
                </a:ext>
              </a:extLst>
            </p:cNvPr>
            <p:cNvSpPr/>
            <p:nvPr/>
          </p:nvSpPr>
          <p:spPr>
            <a:xfrm>
              <a:off x="7571079" y="1814846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2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3F072F3-D3C9-4FF8-A17F-CFF70352B127}"/>
                </a:ext>
              </a:extLst>
            </p:cNvPr>
            <p:cNvSpPr/>
            <p:nvPr/>
          </p:nvSpPr>
          <p:spPr>
            <a:xfrm>
              <a:off x="5361645" y="2796341"/>
              <a:ext cx="35974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FF6969"/>
                  </a:solidFill>
                </a:rPr>
                <a:t>20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EA607BB-99AA-47E2-B4E4-6F4E534408C1}"/>
                </a:ext>
              </a:extLst>
            </p:cNvPr>
            <p:cNvGrpSpPr/>
            <p:nvPr/>
          </p:nvGrpSpPr>
          <p:grpSpPr>
            <a:xfrm>
              <a:off x="606405" y="1953894"/>
              <a:ext cx="2855825" cy="1255543"/>
              <a:chOff x="643782" y="2164595"/>
              <a:chExt cx="2855825" cy="1255543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0D4B70B6-7FCA-417D-BEC2-5D17EF846C1E}"/>
                  </a:ext>
                </a:extLst>
              </p:cNvPr>
              <p:cNvGrpSpPr/>
              <p:nvPr/>
            </p:nvGrpSpPr>
            <p:grpSpPr>
              <a:xfrm>
                <a:off x="682938" y="2164595"/>
                <a:ext cx="967581" cy="369615"/>
                <a:chOff x="467544" y="1879911"/>
                <a:chExt cx="1129452" cy="380244"/>
              </a:xfrm>
            </p:grpSpPr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897CE285-A278-4289-9463-0B2D65EB8C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54290">
                  <a:off x="1237254" y="1879911"/>
                  <a:ext cx="359742" cy="359742"/>
                </a:xfrm>
                <a:prstGeom prst="rect">
                  <a:avLst/>
                </a:prstGeom>
              </p:spPr>
            </p:pic>
            <p:pic>
              <p:nvPicPr>
                <p:cNvPr id="73" name="그림 72">
                  <a:extLst>
                    <a:ext uri="{FF2B5EF4-FFF2-40B4-BE49-F238E27FC236}">
                      <a16:creationId xmlns:a16="http://schemas.microsoft.com/office/drawing/2014/main" id="{509C3057-C020-426B-8582-D57BA3DED7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7544" y="1900413"/>
                  <a:ext cx="349771" cy="349771"/>
                </a:xfrm>
                <a:prstGeom prst="rect">
                  <a:avLst/>
                </a:prstGeom>
              </p:spPr>
            </p:pic>
            <p:pic>
              <p:nvPicPr>
                <p:cNvPr id="74" name="그림 73">
                  <a:extLst>
                    <a:ext uri="{FF2B5EF4-FFF2-40B4-BE49-F238E27FC236}">
                      <a16:creationId xmlns:a16="http://schemas.microsoft.com/office/drawing/2014/main" id="{F9E6E931-136C-4AF3-9B7F-5E7A53F52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17315" y="1900413"/>
                  <a:ext cx="359742" cy="359742"/>
                </a:xfrm>
                <a:prstGeom prst="rect">
                  <a:avLst/>
                </a:prstGeom>
              </p:spPr>
            </p:pic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20E49C92-0A53-49A1-AA81-F4897A925F82}"/>
                  </a:ext>
                </a:extLst>
              </p:cNvPr>
              <p:cNvGrpSpPr/>
              <p:nvPr/>
            </p:nvGrpSpPr>
            <p:grpSpPr>
              <a:xfrm>
                <a:off x="643782" y="2586795"/>
                <a:ext cx="2855825" cy="833343"/>
                <a:chOff x="498877" y="2478524"/>
                <a:chExt cx="2855825" cy="833343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E07BF93D-A293-4E08-A2C4-CE6423C5AFE4}"/>
                    </a:ext>
                  </a:extLst>
                </p:cNvPr>
                <p:cNvSpPr/>
                <p:nvPr/>
              </p:nvSpPr>
              <p:spPr>
                <a:xfrm>
                  <a:off x="499432" y="3057951"/>
                  <a:ext cx="285527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Weight : </a:t>
                  </a:r>
                  <a:r>
                    <a:rPr lang="ko-KR" altLang="en-US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유동인구</a:t>
                  </a:r>
                  <a:r>
                    <a:rPr lang="en-US" altLang="ko-KR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, </a:t>
                  </a:r>
                  <a:r>
                    <a:rPr lang="ko-KR" altLang="en-US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날씨</a:t>
                  </a:r>
                  <a:r>
                    <a:rPr lang="en-US" altLang="ko-KR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, </a:t>
                  </a:r>
                  <a:r>
                    <a:rPr lang="ko-KR" altLang="en-US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관심사를 고려한 가중치</a:t>
                  </a:r>
                  <a:endParaRPr lang="ko-KR" altLang="ko-KR" sz="105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70C454FE-D2BD-4353-B43F-BC87AC0B8E65}"/>
                    </a:ext>
                  </a:extLst>
                </p:cNvPr>
                <p:cNvSpPr/>
                <p:nvPr/>
              </p:nvSpPr>
              <p:spPr>
                <a:xfrm>
                  <a:off x="498877" y="2478524"/>
                  <a:ext cx="1834155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Node : </a:t>
                  </a:r>
                  <a:r>
                    <a:rPr lang="ko-KR" altLang="en-US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장소</a:t>
                  </a:r>
                  <a:r>
                    <a:rPr lang="en-US" altLang="ko-KR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(</a:t>
                  </a:r>
                  <a:r>
                    <a:rPr lang="ko-KR" altLang="en-US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카페</a:t>
                  </a:r>
                  <a:r>
                    <a:rPr lang="en-US" altLang="ko-KR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, </a:t>
                  </a:r>
                  <a:r>
                    <a:rPr lang="ko-KR" altLang="en-US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식당</a:t>
                  </a:r>
                  <a:r>
                    <a:rPr lang="en-US" altLang="ko-KR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, </a:t>
                  </a:r>
                  <a:r>
                    <a:rPr lang="ko-KR" altLang="en-US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문화</a:t>
                  </a:r>
                  <a:r>
                    <a:rPr lang="en-US" altLang="ko-KR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)</a:t>
                  </a:r>
                  <a:endParaRPr lang="ko-KR" altLang="ko-KR" sz="105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7A6B8F17-8217-4BB5-9C5E-63E931F69864}"/>
                    </a:ext>
                  </a:extLst>
                </p:cNvPr>
                <p:cNvSpPr/>
                <p:nvPr/>
              </p:nvSpPr>
              <p:spPr>
                <a:xfrm>
                  <a:off x="498877" y="2769459"/>
                  <a:ext cx="1229824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Edge : </a:t>
                  </a:r>
                  <a:r>
                    <a:rPr lang="ko-KR" altLang="en-US" sz="105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장소의 도로</a:t>
                  </a:r>
                  <a:endParaRPr lang="ko-KR" altLang="ko-KR" sz="105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</p:grp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FCA7D0-EB25-42E7-A602-761CF4A8D6E4}"/>
                </a:ext>
              </a:extLst>
            </p:cNvPr>
            <p:cNvCxnSpPr/>
            <p:nvPr/>
          </p:nvCxnSpPr>
          <p:spPr>
            <a:xfrm>
              <a:off x="3707904" y="1760219"/>
              <a:ext cx="0" cy="1714559"/>
            </a:xfrm>
            <a:prstGeom prst="line">
              <a:avLst/>
            </a:prstGeom>
            <a:ln w="76200">
              <a:solidFill>
                <a:srgbClr val="FDCF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5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6" y="24366"/>
            <a:ext cx="2327648" cy="369332"/>
            <a:chOff x="3923928" y="1310956"/>
            <a:chExt cx="3230033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2869372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Modeling</a:t>
              </a: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E775F57-B8CD-4CF9-90CF-3201DB64679D}"/>
              </a:ext>
            </a:extLst>
          </p:cNvPr>
          <p:cNvGrpSpPr/>
          <p:nvPr/>
        </p:nvGrpSpPr>
        <p:grpSpPr>
          <a:xfrm>
            <a:off x="611560" y="1096090"/>
            <a:ext cx="8118145" cy="3697220"/>
            <a:chOff x="1352650" y="1783459"/>
            <a:chExt cx="8118145" cy="3697220"/>
          </a:xfrm>
        </p:grpSpPr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300F5F58-739E-404B-B9D7-6489D34F6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050" y="2764154"/>
              <a:ext cx="1152030" cy="1152030"/>
            </a:xfrm>
            <a:prstGeom prst="rect">
              <a:avLst/>
            </a:prstGeom>
          </p:spPr>
        </p:pic>
        <p:sp>
          <p:nvSpPr>
            <p:cNvPr id="149" name="막힌 원호 148">
              <a:extLst>
                <a:ext uri="{FF2B5EF4-FFF2-40B4-BE49-F238E27FC236}">
                  <a16:creationId xmlns:a16="http://schemas.microsoft.com/office/drawing/2014/main" id="{C87BEF8A-94BD-4069-9FEF-CD10B544DBD1}"/>
                </a:ext>
              </a:extLst>
            </p:cNvPr>
            <p:cNvSpPr/>
            <p:nvPr/>
          </p:nvSpPr>
          <p:spPr>
            <a:xfrm rot="6543837">
              <a:off x="1021650" y="2114459"/>
              <a:ext cx="3697220" cy="3035219"/>
            </a:xfrm>
            <a:prstGeom prst="blockArc">
              <a:avLst>
                <a:gd name="adj1" fmla="val 11592441"/>
                <a:gd name="adj2" fmla="val 17758278"/>
                <a:gd name="adj3" fmla="val 0"/>
              </a:avLst>
            </a:prstGeom>
            <a:noFill/>
            <a:ln w="38100">
              <a:solidFill>
                <a:srgbClr val="FF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9EB4F12-168A-47B9-9284-05697FA5C1C7}"/>
                </a:ext>
              </a:extLst>
            </p:cNvPr>
            <p:cNvSpPr/>
            <p:nvPr/>
          </p:nvSpPr>
          <p:spPr>
            <a:xfrm>
              <a:off x="4477120" y="2263388"/>
              <a:ext cx="49936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1. </a:t>
              </a:r>
              <a:r>
                <a:rPr lang="ko-KR" altLang="en-US" sz="1400" dirty="0"/>
                <a:t>현재 위치로부터 날씨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유동인구 정보를 이용해 위치 선정</a:t>
              </a:r>
              <a:endParaRPr lang="ko-KR" altLang="ko-KR" sz="1400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E331E1B3-793A-4749-AEBF-013AD4240774}"/>
                </a:ext>
              </a:extLst>
            </p:cNvPr>
            <p:cNvSpPr/>
            <p:nvPr/>
          </p:nvSpPr>
          <p:spPr>
            <a:xfrm>
              <a:off x="4574435" y="3147157"/>
              <a:ext cx="4649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2. </a:t>
              </a:r>
              <a:r>
                <a:rPr lang="ko-KR" altLang="en-US" sz="1400" dirty="0"/>
                <a:t>선정된 위치로부터 관심사를 고려해 데이트코스 탐색</a:t>
              </a:r>
              <a:endParaRPr lang="ko-KR" altLang="ko-KR" sz="1400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30102DA-9CCF-4A09-B668-A0C720C4C903}"/>
                </a:ext>
              </a:extLst>
            </p:cNvPr>
            <p:cNvSpPr/>
            <p:nvPr/>
          </p:nvSpPr>
          <p:spPr>
            <a:xfrm>
              <a:off x="4544892" y="4067382"/>
              <a:ext cx="17059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3. </a:t>
              </a:r>
              <a:r>
                <a:rPr lang="ko-KR" altLang="en-US" sz="1400" dirty="0"/>
                <a:t>데이트코스 추천</a:t>
              </a:r>
              <a:endParaRPr lang="ko-KR" altLang="ko-KR" sz="1400" dirty="0"/>
            </a:p>
          </p:txBody>
        </p:sp>
      </p:grpSp>
      <p:pic>
        <p:nvPicPr>
          <p:cNvPr id="158" name="그림 157">
            <a:extLst>
              <a:ext uri="{FF2B5EF4-FFF2-40B4-BE49-F238E27FC236}">
                <a16:creationId xmlns:a16="http://schemas.microsoft.com/office/drawing/2014/main" id="{92910F61-B247-49C3-8146-E4BDF0589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77" y="1586201"/>
            <a:ext cx="294034" cy="279311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6DC03F5B-0691-4ECF-93BF-B2FD09757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11" y="2513145"/>
            <a:ext cx="294034" cy="279311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46997030-7BBB-4F7D-B495-2B3A50515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94" y="3371275"/>
            <a:ext cx="294034" cy="2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4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7" y="24366"/>
            <a:ext cx="1460872" cy="369332"/>
            <a:chOff x="3923928" y="1310956"/>
            <a:chExt cx="2027223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1666562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 Sets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5E682B-1207-466D-A3A4-4EDA1DC7700C}"/>
              </a:ext>
            </a:extLst>
          </p:cNvPr>
          <p:cNvSpPr/>
          <p:nvPr/>
        </p:nvSpPr>
        <p:spPr>
          <a:xfrm>
            <a:off x="1115616" y="4011910"/>
            <a:ext cx="74168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https://data.seoul.go.kr/dataList/datasetView.do?infId=OA-1204&amp;srvType=S&amp;serviceKind=1&amp;currentPageNo=1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30987E-AB69-4127-9A70-FA73D8EC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72" y="2277572"/>
            <a:ext cx="5652120" cy="176884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534ACF-30A2-4A30-B53D-A1BE176F4FFA}"/>
              </a:ext>
            </a:extLst>
          </p:cNvPr>
          <p:cNvSpPr/>
          <p:nvPr/>
        </p:nvSpPr>
        <p:spPr>
          <a:xfrm>
            <a:off x="1160500" y="4273520"/>
            <a:ext cx="7686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http://data.seoul.go.kr/dataList/datasetView.do?infId=OA-14991&amp;srvType=S&amp;serviceKind=1&amp;currentPageNo=1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EE546F-4940-4C0C-AF0B-1E248AFE3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924" y="638613"/>
            <a:ext cx="5544616" cy="166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6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268</Words>
  <Application>Microsoft Office PowerPoint</Application>
  <PresentationFormat>화면 슬라이드 쇼(16:9)</PresentationFormat>
  <Paragraphs>64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나눔바른고딕 Light</vt:lpstr>
      <vt:lpstr>나눔스퀘어 ExtraBold</vt:lpstr>
      <vt:lpstr>Arial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권도경</cp:lastModifiedBy>
  <cp:revision>24</cp:revision>
  <dcterms:created xsi:type="dcterms:W3CDTF">2017-03-31T13:09:47Z</dcterms:created>
  <dcterms:modified xsi:type="dcterms:W3CDTF">2018-09-16T08:15:40Z</dcterms:modified>
</cp:coreProperties>
</file>