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 showGuides="1">
      <p:cViewPr varScale="1">
        <p:scale>
          <a:sx n="102" d="100"/>
          <a:sy n="102" d="100"/>
        </p:scale>
        <p:origin x="856" y="18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9FB95-1AE6-0F4F-A971-8E31D8768179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69E35-6AD5-9140-98BA-48BCCA4A9E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2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3602-8BFD-554E-9D1F-42DF41D782B4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DEF38-09C7-9B4C-8B69-91DDD1C6C9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868543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3602-8BFD-554E-9D1F-42DF41D782B4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DEF38-09C7-9B4C-8B69-91DDD1C6C9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380597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3602-8BFD-554E-9D1F-42DF41D782B4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DEF38-09C7-9B4C-8B69-91DDD1C6C9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20045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3602-8BFD-554E-9D1F-42DF41D782B4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DEF38-09C7-9B4C-8B69-91DDD1C6C9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804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3602-8BFD-554E-9D1F-42DF41D782B4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DEF38-09C7-9B4C-8B69-91DDD1C6C9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243838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3602-8BFD-554E-9D1F-42DF41D782B4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DEF38-09C7-9B4C-8B69-91DDD1C6C9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2754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3602-8BFD-554E-9D1F-42DF41D782B4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DEF38-09C7-9B4C-8B69-91DDD1C6C9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597438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3602-8BFD-554E-9D1F-42DF41D782B4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DEF38-09C7-9B4C-8B69-91DDD1C6C9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89919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3602-8BFD-554E-9D1F-42DF41D782B4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DEF38-09C7-9B4C-8B69-91DDD1C6C9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48495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3602-8BFD-554E-9D1F-42DF41D782B4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DEF38-09C7-9B4C-8B69-91DDD1C6C9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696389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3602-8BFD-554E-9D1F-42DF41D782B4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DEF38-09C7-9B4C-8B69-91DDD1C6C9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390434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53602-8BFD-554E-9D1F-42DF41D782B4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DEF38-09C7-9B4C-8B69-91DDD1C6C9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45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16165"/>
            <a:ext cx="12192000" cy="1825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200" b="1" dirty="0" smtClean="0">
                <a:latin typeface="Microsoft YaHei" charset="-122"/>
                <a:ea typeface="Microsoft YaHei" charset="-122"/>
                <a:cs typeface="Microsoft YaHei" charset="-122"/>
              </a:rPr>
              <a:t>一只罗小黑的诞生</a:t>
            </a:r>
            <a:endParaRPr kumimoji="1" lang="zh-CN" altLang="en-US" sz="7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17282" y="4797469"/>
            <a:ext cx="36826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smtClean="0">
                <a:latin typeface="Microsoft YaHei" charset="-122"/>
                <a:ea typeface="Microsoft YaHei" charset="-122"/>
                <a:cs typeface="Microsoft YaHei" charset="-122"/>
              </a:rPr>
              <a:t>Grou</a:t>
            </a:r>
            <a:r>
              <a:rPr kumimoji="1" lang="en-US" altLang="zh-CN" sz="2800" smtClean="0">
                <a:latin typeface="Microsoft YaHei" charset="-122"/>
                <a:ea typeface="Microsoft YaHei" charset="-122"/>
                <a:cs typeface="Microsoft YaHei" charset="-122"/>
              </a:rPr>
              <a:t>p 12</a:t>
            </a:r>
            <a:endParaRPr kumimoji="1" lang="en-US" altLang="zh-CN" sz="280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71115325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邹迪凯</a:t>
            </a:r>
            <a:endParaRPr kumimoji="1" lang="en-US" altLang="zh-CN" sz="2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71115327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  罗   皓</a:t>
            </a:r>
            <a:endParaRPr kumimoji="1" lang="en-US" altLang="zh-CN" sz="2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71115339</a:t>
            </a:r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  肖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君彦</a:t>
            </a:r>
            <a:endParaRPr kumimoji="1" lang="en-US" altLang="zh-CN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1898" y="388306"/>
            <a:ext cx="5694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u"/>
            </a:pPr>
            <a:r>
              <a:rPr kumimoji="1" lang="zh-CN" altLang="en-US" sz="2800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计算机图形学第一次研讨</a:t>
            </a:r>
            <a:endParaRPr kumimoji="1" lang="zh-CN" altLang="en-US" sz="280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4289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076085" y="273876"/>
            <a:ext cx="4039829" cy="66367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spc="3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工程后思考</a:t>
            </a:r>
            <a:endParaRPr kumimoji="1" lang="zh-CN" altLang="en-US" sz="2800" spc="3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1747380" y="1542569"/>
            <a:ext cx="751562" cy="903621"/>
            <a:chOff x="1384125" y="1630355"/>
            <a:chExt cx="751562" cy="903621"/>
          </a:xfrm>
        </p:grpSpPr>
        <p:sp>
          <p:nvSpPr>
            <p:cNvPr id="5" name="文本框 4"/>
            <p:cNvSpPr txBox="1"/>
            <p:nvPr/>
          </p:nvSpPr>
          <p:spPr>
            <a:xfrm>
              <a:off x="1384125" y="1630355"/>
              <a:ext cx="526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b="1" dirty="0" smtClean="0">
                  <a:latin typeface="Microsoft YaHei" charset="-122"/>
                  <a:ea typeface="Microsoft YaHei" charset="-122"/>
                  <a:cs typeface="Microsoft YaHei" charset="-122"/>
                </a:rPr>
                <a:t>1</a:t>
              </a:r>
              <a:endParaRPr kumimoji="1" lang="zh-CN" altLang="en-US" sz="32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7" name="直线连接符 6"/>
            <p:cNvCxnSpPr/>
            <p:nvPr/>
          </p:nvCxnSpPr>
          <p:spPr>
            <a:xfrm flipV="1">
              <a:off x="1634645" y="1736823"/>
              <a:ext cx="501042" cy="797153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 11"/>
          <p:cNvGrpSpPr/>
          <p:nvPr/>
        </p:nvGrpSpPr>
        <p:grpSpPr>
          <a:xfrm>
            <a:off x="1747380" y="3185566"/>
            <a:ext cx="751562" cy="903621"/>
            <a:chOff x="1384125" y="1630355"/>
            <a:chExt cx="751562" cy="903621"/>
          </a:xfrm>
        </p:grpSpPr>
        <p:sp>
          <p:nvSpPr>
            <p:cNvPr id="13" name="文本框 12"/>
            <p:cNvSpPr txBox="1"/>
            <p:nvPr/>
          </p:nvSpPr>
          <p:spPr>
            <a:xfrm>
              <a:off x="1384125" y="1630355"/>
              <a:ext cx="526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b="1" dirty="0">
                  <a:latin typeface="Microsoft YaHei" charset="-122"/>
                  <a:ea typeface="Microsoft YaHei" charset="-122"/>
                  <a:cs typeface="Microsoft YaHei" charset="-122"/>
                </a:rPr>
                <a:t>2</a:t>
              </a:r>
              <a:endParaRPr kumimoji="1" lang="zh-CN" altLang="en-US" sz="32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14" name="直线连接符 13"/>
            <p:cNvCxnSpPr/>
            <p:nvPr/>
          </p:nvCxnSpPr>
          <p:spPr>
            <a:xfrm flipV="1">
              <a:off x="1634645" y="1736823"/>
              <a:ext cx="501042" cy="797153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 14"/>
          <p:cNvGrpSpPr/>
          <p:nvPr/>
        </p:nvGrpSpPr>
        <p:grpSpPr>
          <a:xfrm>
            <a:off x="1634645" y="4828563"/>
            <a:ext cx="751562" cy="903621"/>
            <a:chOff x="1384125" y="1630355"/>
            <a:chExt cx="751562" cy="903621"/>
          </a:xfrm>
        </p:grpSpPr>
        <p:sp>
          <p:nvSpPr>
            <p:cNvPr id="16" name="文本框 15"/>
            <p:cNvSpPr txBox="1"/>
            <p:nvPr/>
          </p:nvSpPr>
          <p:spPr>
            <a:xfrm>
              <a:off x="1384125" y="1630355"/>
              <a:ext cx="526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b="1" dirty="0">
                  <a:latin typeface="Microsoft YaHei" charset="-122"/>
                  <a:ea typeface="Microsoft YaHei" charset="-122"/>
                  <a:cs typeface="Microsoft YaHei" charset="-122"/>
                </a:rPr>
                <a:t>3</a:t>
              </a:r>
              <a:endParaRPr kumimoji="1" lang="zh-CN" altLang="en-US" sz="32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17" name="直线连接符 16"/>
            <p:cNvCxnSpPr/>
            <p:nvPr/>
          </p:nvCxnSpPr>
          <p:spPr>
            <a:xfrm flipV="1">
              <a:off x="1634645" y="1736823"/>
              <a:ext cx="501042" cy="797153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3012509" y="1786003"/>
            <a:ext cx="693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可以封装一些常用的多边形绘制函数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12509" y="3429000"/>
            <a:ext cx="693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WebGL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缓存区大小的限制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12509" y="5071997"/>
            <a:ext cx="693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圆和椭圆的最优三角组合数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9742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55" y="375781"/>
            <a:ext cx="11523945" cy="648221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26927" y="2728626"/>
            <a:ext cx="4133589" cy="1180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3600" dirty="0" smtClean="0">
                <a:latin typeface="Palatino Linotype" charset="0"/>
                <a:ea typeface="Palatino Linotype" charset="0"/>
                <a:cs typeface="Palatino Linotype" charset="0"/>
              </a:rPr>
              <a:t>Think Different</a:t>
            </a:r>
          </a:p>
          <a:p>
            <a:pPr algn="r">
              <a:lnSpc>
                <a:spcPct val="130000"/>
              </a:lnSpc>
            </a:pPr>
            <a:r>
              <a:rPr kumimoji="1" lang="en-US" altLang="zh-CN" sz="2000" dirty="0" smtClean="0">
                <a:latin typeface="Palatino Linotype" charset="0"/>
                <a:ea typeface="Palatino Linotype" charset="0"/>
                <a:cs typeface="Palatino Linotype" charset="0"/>
              </a:rPr>
              <a:t>----Steve Jobs</a:t>
            </a:r>
            <a:endParaRPr kumimoji="1" lang="zh-CN" altLang="en-US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87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374922" y="2802193"/>
            <a:ext cx="5442155" cy="1253613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作品效果展示</a:t>
            </a:r>
            <a:endParaRPr kumimoji="1" lang="zh-CN" altLang="en-US" sz="40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4184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374922" y="2802193"/>
            <a:ext cx="5442155" cy="1253613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工作思路简述</a:t>
            </a:r>
            <a:endParaRPr kumimoji="1" lang="zh-CN" altLang="en-US" sz="40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584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076085" y="273876"/>
            <a:ext cx="4039829" cy="66367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spc="3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工作思路简述</a:t>
            </a:r>
            <a:endParaRPr kumimoji="1" lang="zh-CN" altLang="en-US" sz="2800" spc="3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椭圆 4"/>
          <p:cNvSpPr>
            <a:spLocks noChangeAspect="1"/>
          </p:cNvSpPr>
          <p:nvPr/>
        </p:nvSpPr>
        <p:spPr>
          <a:xfrm>
            <a:off x="5502000" y="1461884"/>
            <a:ext cx="1188000" cy="1188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 smtClean="0"/>
              <a:t>Step</a:t>
            </a:r>
            <a:r>
              <a:rPr kumimoji="1" lang="zh-CN" altLang="en-US" sz="2200" b="1" dirty="0" smtClean="0"/>
              <a:t> </a:t>
            </a:r>
            <a:r>
              <a:rPr kumimoji="1" lang="en-US" altLang="zh-CN" sz="2200" b="1" dirty="0" smtClean="0"/>
              <a:t>1</a:t>
            </a:r>
            <a:endParaRPr kumimoji="1" lang="zh-CN" altLang="en-US" sz="2200" b="1" dirty="0"/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>
            <a:off x="5501999" y="5004528"/>
            <a:ext cx="1188000" cy="1188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 smtClean="0"/>
              <a:t>Step</a:t>
            </a:r>
            <a:r>
              <a:rPr kumimoji="1" lang="zh-CN" altLang="en-US" sz="2200" b="1" dirty="0" smtClean="0"/>
              <a:t> </a:t>
            </a:r>
            <a:r>
              <a:rPr kumimoji="1" lang="en-US" altLang="zh-CN" sz="2200" b="1" dirty="0"/>
              <a:t>3</a:t>
            </a:r>
            <a:endParaRPr kumimoji="1" lang="zh-CN" altLang="en-US" sz="2200" b="1" dirty="0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5501999" y="3233206"/>
            <a:ext cx="1188000" cy="118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 smtClean="0"/>
              <a:t>Step</a:t>
            </a:r>
            <a:r>
              <a:rPr kumimoji="1" lang="zh-CN" altLang="en-US" sz="2200" b="1" dirty="0" smtClean="0"/>
              <a:t> </a:t>
            </a:r>
            <a:r>
              <a:rPr kumimoji="1" lang="en-US" altLang="zh-CN" sz="2200" b="1" dirty="0"/>
              <a:t>2</a:t>
            </a:r>
            <a:endParaRPr kumimoji="1" lang="zh-CN" altLang="en-US" sz="22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1270631" y="1208216"/>
            <a:ext cx="3818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400" b="1" dirty="0" smtClean="0">
                <a:latin typeface="Microsoft YaHei" charset="-122"/>
                <a:ea typeface="Microsoft YaHei" charset="-122"/>
                <a:cs typeface="Microsoft YaHei" charset="-122"/>
              </a:rPr>
              <a:t>步骤</a:t>
            </a:r>
            <a:r>
              <a:rPr kumimoji="1" lang="en-US" altLang="zh-CN" sz="2400" b="1" dirty="0" smtClean="0">
                <a:latin typeface="Microsoft YaHei" charset="-122"/>
                <a:ea typeface="Microsoft YaHei" charset="-122"/>
                <a:cs typeface="Microsoft YaHei" charset="-122"/>
              </a:rPr>
              <a:t>1:</a:t>
            </a:r>
            <a:r>
              <a:rPr kumimoji="1" lang="zh-CN" altLang="en-US" sz="2400" b="1" dirty="0" smtClean="0">
                <a:latin typeface="Microsoft YaHei" charset="-122"/>
                <a:ea typeface="Microsoft YaHei" charset="-122"/>
                <a:cs typeface="Microsoft YaHei" charset="-122"/>
              </a:rPr>
              <a:t> 分析问题</a:t>
            </a:r>
            <a:endParaRPr kumimoji="1" lang="zh-CN" altLang="en-US" sz="2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8207" y="1669881"/>
            <a:ext cx="469083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分析题目的要求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r">
              <a:lnSpc>
                <a:spcPct val="130000"/>
              </a:lnSpc>
            </a:pP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1.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多边形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+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圆   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两种颜色   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3. 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动物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r">
              <a:lnSpc>
                <a:spcPct val="13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确定画罗小黑，寻找参照图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28389" y="2967335"/>
            <a:ext cx="469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 smtClean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步骤</a:t>
            </a:r>
            <a:r>
              <a:rPr kumimoji="1" lang="en-US" altLang="zh-CN" sz="2400" b="1" dirty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kumimoji="1" lang="zh-CN" altLang="en-US" sz="2400" b="1" dirty="0" smtClean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分解问题</a:t>
            </a:r>
            <a:endParaRPr kumimoji="1" lang="zh-CN" altLang="en-US" sz="2400" b="1" dirty="0">
              <a:solidFill>
                <a:srgbClr val="00B0F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28389" y="3429000"/>
            <a:ext cx="498003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000" dirty="0" smtClean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小组分工，约定一些基础量</a:t>
            </a:r>
            <a:endParaRPr kumimoji="1" lang="en-US" altLang="zh-CN" sz="2000" dirty="0">
              <a:solidFill>
                <a:srgbClr val="00B0F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000" dirty="0" smtClean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基础量：画布大小，参照图位置</a:t>
            </a:r>
            <a:endParaRPr kumimoji="1" lang="en-US" altLang="zh-CN" sz="2000" dirty="0" smtClean="0">
              <a:solidFill>
                <a:srgbClr val="00B0F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000" dirty="0" smtClean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分工：耳朵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+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脸，眼睛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+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身体，嘴巴</a:t>
            </a:r>
            <a:endParaRPr kumimoji="1" lang="en-US" altLang="zh-CN" sz="2000" dirty="0" smtClean="0">
              <a:solidFill>
                <a:srgbClr val="00B0F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70631" y="4667493"/>
            <a:ext cx="3818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400" b="1" dirty="0" smtClean="0">
                <a:latin typeface="Microsoft YaHei" charset="-122"/>
                <a:ea typeface="Microsoft YaHei" charset="-122"/>
                <a:cs typeface="Microsoft YaHei" charset="-122"/>
              </a:rPr>
              <a:t>步骤</a:t>
            </a:r>
            <a:r>
              <a:rPr kumimoji="1" lang="en-US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kumimoji="1" lang="en-US" altLang="zh-CN" sz="2400" b="1" dirty="0" smtClean="0"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kumimoji="1" lang="zh-CN" altLang="en-US" sz="2400" b="1" dirty="0" smtClean="0">
                <a:latin typeface="Microsoft YaHei" charset="-122"/>
                <a:ea typeface="Microsoft YaHei" charset="-122"/>
                <a:cs typeface="Microsoft YaHei" charset="-122"/>
              </a:rPr>
              <a:t> 组合成果</a:t>
            </a:r>
            <a:endParaRPr kumimoji="1" lang="zh-CN" altLang="en-US" sz="2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8207" y="5129158"/>
            <a:ext cx="469083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统一名称和去除冗余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r">
              <a:lnSpc>
                <a:spcPct val="13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合并代码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r">
              <a:lnSpc>
                <a:spcPct val="13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调整位置和大小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192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076085" y="273876"/>
            <a:ext cx="4039829" cy="66367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spc="3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工作思路简述</a:t>
            </a:r>
            <a:endParaRPr kumimoji="1" lang="zh-CN" altLang="en-US" sz="2800" spc="3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392" y="1427966"/>
            <a:ext cx="4360830" cy="4602619"/>
          </a:xfrm>
          <a:prstGeom prst="rect">
            <a:avLst/>
          </a:prstGeom>
        </p:spPr>
      </p:pic>
      <p:cxnSp>
        <p:nvCxnSpPr>
          <p:cNvPr id="10" name="直线连接符 9"/>
          <p:cNvCxnSpPr/>
          <p:nvPr/>
        </p:nvCxnSpPr>
        <p:spPr>
          <a:xfrm>
            <a:off x="5072090" y="2217107"/>
            <a:ext cx="3043824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379911" y="1986274"/>
            <a:ext cx="1202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00B0F0"/>
                </a:solidFill>
              </a:rPr>
              <a:t>三角形</a:t>
            </a:r>
            <a:endParaRPr kumimoji="1" lang="zh-CN" altLang="en-US" sz="2400" dirty="0">
              <a:solidFill>
                <a:srgbClr val="00B0F0"/>
              </a:solidFill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4390558" y="3070965"/>
            <a:ext cx="3725356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379910" y="2840132"/>
            <a:ext cx="1202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00B0F0"/>
                </a:solidFill>
              </a:rPr>
              <a:t>椭圆</a:t>
            </a:r>
            <a:endParaRPr kumimoji="1" lang="zh-CN" altLang="en-US" sz="2400" dirty="0">
              <a:solidFill>
                <a:srgbClr val="00B0F0"/>
              </a:solidFill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3562301" y="3877261"/>
            <a:ext cx="4553614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379910" y="3646428"/>
            <a:ext cx="281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00B0F0"/>
                </a:solidFill>
              </a:rPr>
              <a:t>扇形（圆的一部分）</a:t>
            </a:r>
            <a:endParaRPr kumimoji="1" lang="zh-CN" altLang="en-US" sz="2400" dirty="0">
              <a:solidFill>
                <a:srgbClr val="00B0F0"/>
              </a:solidFill>
            </a:endParaRPr>
          </a:p>
        </p:txBody>
      </p:sp>
      <p:cxnSp>
        <p:nvCxnSpPr>
          <p:cNvPr id="18" name="直线连接符 17"/>
          <p:cNvCxnSpPr/>
          <p:nvPr/>
        </p:nvCxnSpPr>
        <p:spPr>
          <a:xfrm>
            <a:off x="4282361" y="4686679"/>
            <a:ext cx="3725356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371201" y="4330626"/>
            <a:ext cx="3156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00B0F0"/>
                </a:solidFill>
              </a:rPr>
              <a:t>半椭圆（截取一部分）</a:t>
            </a:r>
            <a:endParaRPr kumimoji="1" lang="en-US" altLang="zh-CN" sz="2400" dirty="0" smtClean="0">
              <a:solidFill>
                <a:srgbClr val="00B0F0"/>
              </a:solidFill>
            </a:endParaRPr>
          </a:p>
          <a:p>
            <a:r>
              <a:rPr kumimoji="1" lang="en-US" altLang="zh-CN" sz="2400" dirty="0" smtClean="0">
                <a:solidFill>
                  <a:srgbClr val="00B0F0"/>
                </a:solidFill>
              </a:rPr>
              <a:t>+</a:t>
            </a:r>
            <a:r>
              <a:rPr kumimoji="1" lang="zh-CN" altLang="en-US" sz="2400" dirty="0" smtClean="0">
                <a:solidFill>
                  <a:srgbClr val="00B0F0"/>
                </a:solidFill>
              </a:rPr>
              <a:t>扇形</a:t>
            </a:r>
            <a:endParaRPr kumimoji="1" lang="zh-CN" altLang="en-US" sz="2400" dirty="0">
              <a:solidFill>
                <a:srgbClr val="00B0F0"/>
              </a:solidFill>
            </a:endParaRPr>
          </a:p>
        </p:txBody>
      </p:sp>
      <p:cxnSp>
        <p:nvCxnSpPr>
          <p:cNvPr id="20" name="直线连接符 19"/>
          <p:cNvCxnSpPr/>
          <p:nvPr/>
        </p:nvCxnSpPr>
        <p:spPr>
          <a:xfrm>
            <a:off x="4772964" y="5392456"/>
            <a:ext cx="3222227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371201" y="5161623"/>
            <a:ext cx="3156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00B0F0"/>
                </a:solidFill>
              </a:rPr>
              <a:t>矩形</a:t>
            </a:r>
            <a:r>
              <a:rPr kumimoji="1" lang="en-US" altLang="zh-CN" sz="2400" dirty="0" smtClean="0">
                <a:solidFill>
                  <a:srgbClr val="00B0F0"/>
                </a:solidFill>
              </a:rPr>
              <a:t>+</a:t>
            </a:r>
            <a:r>
              <a:rPr kumimoji="1" lang="zh-CN" altLang="en-US" sz="2400" dirty="0" smtClean="0">
                <a:solidFill>
                  <a:srgbClr val="00B0F0"/>
                </a:solidFill>
              </a:rPr>
              <a:t>半圆</a:t>
            </a:r>
            <a:endParaRPr kumimoji="1" lang="zh-CN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43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7" grpId="0"/>
      <p:bldP spid="19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374922" y="2802193"/>
            <a:ext cx="5442155" cy="1253613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代码结构示意</a:t>
            </a:r>
            <a:endParaRPr kumimoji="1" lang="zh-CN" altLang="en-US" sz="40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5695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076085" y="273876"/>
            <a:ext cx="4039829" cy="66367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spc="3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代码结构示意</a:t>
            </a:r>
            <a:endParaRPr kumimoji="1" lang="zh-CN" altLang="en-US" sz="2800" spc="3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32353" y="4494265"/>
            <a:ext cx="17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smtClean="0">
                <a:latin typeface="Microsoft YaHei" charset="-122"/>
                <a:ea typeface="Microsoft YaHei" charset="-122"/>
                <a:cs typeface="Microsoft YaHei" charset="-122"/>
              </a:rPr>
              <a:t>工具函数</a:t>
            </a:r>
            <a:endParaRPr kumimoji="1" lang="zh-CN" altLang="en-US" sz="2800" b="1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64189" y="3271821"/>
            <a:ext cx="17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latin typeface="Microsoft YaHei" charset="-122"/>
                <a:ea typeface="Microsoft YaHei" charset="-122"/>
                <a:cs typeface="Microsoft YaHei" charset="-122"/>
              </a:rPr>
              <a:t>子函数</a:t>
            </a:r>
            <a:endParaRPr kumimoji="1" lang="zh-CN" altLang="en-US" sz="28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33735" y="2134863"/>
            <a:ext cx="17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latin typeface="Microsoft YaHei" charset="-122"/>
                <a:ea typeface="Microsoft YaHei" charset="-122"/>
                <a:cs typeface="Microsoft YaHei" charset="-122"/>
              </a:rPr>
              <a:t>主函数</a:t>
            </a:r>
            <a:endParaRPr kumimoji="1" lang="zh-CN" altLang="en-US" sz="28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三角形 19"/>
          <p:cNvSpPr/>
          <p:nvPr/>
        </p:nvSpPr>
        <p:spPr>
          <a:xfrm>
            <a:off x="5874706" y="1948527"/>
            <a:ext cx="2417524" cy="1037701"/>
          </a:xfrm>
          <a:prstGeom prst="triangle">
            <a:avLst>
              <a:gd name="adj" fmla="val 49479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err="1" smtClean="0">
                <a:solidFill>
                  <a:schemeClr val="bg1"/>
                </a:solidFill>
              </a:rPr>
              <a:t>Onload</a:t>
            </a:r>
            <a:endParaRPr kumimoji="1"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1" name="梯形 20"/>
          <p:cNvSpPr/>
          <p:nvPr/>
        </p:nvSpPr>
        <p:spPr>
          <a:xfrm>
            <a:off x="4521355" y="2981196"/>
            <a:ext cx="5123686" cy="1233623"/>
          </a:xfrm>
          <a:prstGeom prst="trapezoid">
            <a:avLst>
              <a:gd name="adj" fmla="val 109533"/>
            </a:avLst>
          </a:prstGeom>
          <a:solidFill>
            <a:srgbClr val="A6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err="1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drawEllipse</a:t>
            </a:r>
            <a:r>
              <a:rPr kumimoji="1" lang="zh-CN" altLang="en-US" sz="20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en-US" altLang="zh-CN" sz="2000" b="1" dirty="0" err="1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drawEar</a:t>
            </a:r>
            <a:r>
              <a:rPr kumimoji="1" lang="zh-CN" altLang="en-US" sz="20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en-US" altLang="zh-CN" sz="2000" b="1" dirty="0" err="1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drawMouth</a:t>
            </a:r>
            <a:r>
              <a:rPr kumimoji="1" lang="zh-CN" altLang="en-US" sz="20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en-US" altLang="zh-CN" sz="2000" b="1" dirty="0" err="1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drawEye</a:t>
            </a:r>
            <a:r>
              <a:rPr kumimoji="1" lang="zh-CN" altLang="en-US" sz="20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en-US" altLang="zh-CN" sz="2000" b="1" dirty="0" err="1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drawTail</a:t>
            </a:r>
            <a:endParaRPr kumimoji="1" lang="en-US" altLang="zh-CN" sz="2000" b="1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2" name="梯形 21"/>
          <p:cNvSpPr/>
          <p:nvPr/>
        </p:nvSpPr>
        <p:spPr>
          <a:xfrm>
            <a:off x="3064189" y="4208672"/>
            <a:ext cx="8033871" cy="1230196"/>
          </a:xfrm>
          <a:prstGeom prst="trapezoid">
            <a:avLst>
              <a:gd name="adj" fmla="val 11867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linkVerticeAndColorsToShader</a:t>
            </a:r>
            <a:endParaRPr kumimoji="1" lang="en-US" altLang="zh-CN" sz="20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2000" b="1" dirty="0" err="1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generateEllipse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en-US" altLang="zh-CN" sz="2000" b="1" dirty="0" err="1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generateEllipseWithinRange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en-US" altLang="zh-CN" sz="2000" b="1" dirty="0" err="1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generatePureColor</a:t>
            </a:r>
            <a:endParaRPr kumimoji="1" lang="en-US" altLang="zh-CN" sz="20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860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076085" y="273876"/>
            <a:ext cx="4039829" cy="66367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spc="3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代码结构示意</a:t>
            </a:r>
            <a:endParaRPr kumimoji="1" lang="zh-CN" altLang="en-US" sz="2800" spc="3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09382" y="1854468"/>
            <a:ext cx="1800000" cy="180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 smtClean="0">
                <a:solidFill>
                  <a:schemeClr val="tx1"/>
                </a:solidFill>
              </a:rPr>
              <a:t>STEP 1</a:t>
            </a:r>
            <a:endParaRPr kumimoji="1"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78336" y="1854468"/>
            <a:ext cx="1800000" cy="18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 smtClean="0">
                <a:solidFill>
                  <a:schemeClr val="bg1"/>
                </a:solidFill>
              </a:rPr>
              <a:t>STEP 2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09382" y="3858632"/>
            <a:ext cx="1800000" cy="18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 smtClean="0">
                <a:solidFill>
                  <a:schemeClr val="bg1"/>
                </a:solidFill>
              </a:rPr>
              <a:t>STEP 3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8336" y="3858632"/>
            <a:ext cx="1800000" cy="180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 smtClean="0">
                <a:solidFill>
                  <a:schemeClr val="tx1"/>
                </a:solidFill>
              </a:rPr>
              <a:t>STEP 4</a:t>
            </a:r>
            <a:endParaRPr kumimoji="1"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77382" y="3123640"/>
            <a:ext cx="432000" cy="432000"/>
          </a:xfrm>
          <a:prstGeom prst="ellipse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0"/>
          <p:cNvCxnSpPr>
            <a:stCxn id="9" idx="2"/>
          </p:cNvCxnSpPr>
          <p:nvPr/>
        </p:nvCxnSpPr>
        <p:spPr>
          <a:xfrm flipH="1">
            <a:off x="2743200" y="3339640"/>
            <a:ext cx="1034182" cy="0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endCxn id="15" idx="2"/>
          </p:cNvCxnSpPr>
          <p:nvPr/>
        </p:nvCxnSpPr>
        <p:spPr>
          <a:xfrm flipH="1" flipV="1">
            <a:off x="1764800" y="1703752"/>
            <a:ext cx="978400" cy="1635888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69309" y="1242087"/>
            <a:ext cx="2990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计算所有顶点的坐标</a:t>
            </a:r>
            <a:endParaRPr kumimoji="1" lang="zh-CN" altLang="en-US" sz="2400" dirty="0">
              <a:solidFill>
                <a:srgbClr val="00B0F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103388" y="3123640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连接符 16"/>
          <p:cNvCxnSpPr/>
          <p:nvPr/>
        </p:nvCxnSpPr>
        <p:spPr>
          <a:xfrm flipH="1">
            <a:off x="8535388" y="3339640"/>
            <a:ext cx="103418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stCxn id="20" idx="2"/>
          </p:cNvCxnSpPr>
          <p:nvPr/>
        </p:nvCxnSpPr>
        <p:spPr>
          <a:xfrm flipH="1">
            <a:off x="9569570" y="1703751"/>
            <a:ext cx="978400" cy="163588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052479" y="1242086"/>
            <a:ext cx="2990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计算所有顶点的颜色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777382" y="4016661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22" name="直线连接符 21"/>
          <p:cNvCxnSpPr/>
          <p:nvPr/>
        </p:nvCxnSpPr>
        <p:spPr>
          <a:xfrm flipH="1">
            <a:off x="2696257" y="4217692"/>
            <a:ext cx="103418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 flipH="1">
            <a:off x="1878904" y="4217692"/>
            <a:ext cx="817357" cy="169459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69309" y="5932871"/>
            <a:ext cx="389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将坐标和颜色导入着色器中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103388" y="4001692"/>
            <a:ext cx="432000" cy="432000"/>
          </a:xfrm>
          <a:prstGeom prst="ellipse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34" name="直线连接符 33"/>
          <p:cNvCxnSpPr/>
          <p:nvPr/>
        </p:nvCxnSpPr>
        <p:spPr>
          <a:xfrm flipH="1">
            <a:off x="8472819" y="4173990"/>
            <a:ext cx="1034182" cy="0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>
            <a:off x="9569571" y="4168863"/>
            <a:ext cx="1240391" cy="1743422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0058770" y="5932871"/>
            <a:ext cx="149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生成图形</a:t>
            </a:r>
            <a:endParaRPr kumimoji="1" lang="zh-CN" altLang="en-US" sz="2400" dirty="0">
              <a:solidFill>
                <a:srgbClr val="00B0F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939098" y="1088596"/>
            <a:ext cx="5057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bg1">
                    <a:lumMod val="50000"/>
                  </a:schemeClr>
                </a:solidFill>
              </a:rPr>
              <a:t>WEBGL</a:t>
            </a:r>
            <a:r>
              <a:rPr kumimoji="1" lang="zh-CN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绘制图形四部曲</a:t>
            </a:r>
            <a:endParaRPr kumimoji="1" lang="zh-CN" alt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53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16" grpId="0" animBg="1"/>
      <p:bldP spid="20" grpId="0"/>
      <p:bldP spid="21" grpId="0" animBg="1"/>
      <p:bldP spid="27" grpId="0"/>
      <p:bldP spid="33" grpId="0" animBg="1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411435" y="2802193"/>
            <a:ext cx="5442155" cy="1253613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工程后思考</a:t>
            </a:r>
            <a:endParaRPr kumimoji="1" lang="zh-CN" altLang="en-US" sz="40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441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242</Words>
  <Application>Microsoft Macintosh PowerPoint</Application>
  <PresentationFormat>宽屏</PresentationFormat>
  <Paragraphs>60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DengXian</vt:lpstr>
      <vt:lpstr>DengXian Light</vt:lpstr>
      <vt:lpstr>Microsoft YaHei</vt:lpstr>
      <vt:lpstr>Palatino Linotype</vt:lpstr>
      <vt:lpstr>Wingdings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肖君彦</dc:creator>
  <cp:lastModifiedBy>肖君彦</cp:lastModifiedBy>
  <cp:revision>22</cp:revision>
  <dcterms:created xsi:type="dcterms:W3CDTF">2017-10-24T08:05:56Z</dcterms:created>
  <dcterms:modified xsi:type="dcterms:W3CDTF">2017-10-26T02:30:17Z</dcterms:modified>
</cp:coreProperties>
</file>